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300" r:id="rId3"/>
    <p:sldId id="258" r:id="rId4"/>
    <p:sldId id="328" r:id="rId5"/>
    <p:sldId id="265" r:id="rId6"/>
    <p:sldId id="261" r:id="rId7"/>
    <p:sldId id="264" r:id="rId8"/>
    <p:sldId id="262" r:id="rId9"/>
    <p:sldId id="263" r:id="rId10"/>
    <p:sldId id="266" r:id="rId11"/>
    <p:sldId id="268" r:id="rId12"/>
    <p:sldId id="270" r:id="rId13"/>
    <p:sldId id="272" r:id="rId14"/>
    <p:sldId id="273" r:id="rId15"/>
    <p:sldId id="269" r:id="rId16"/>
    <p:sldId id="274" r:id="rId17"/>
    <p:sldId id="275" r:id="rId18"/>
    <p:sldId id="276" r:id="rId19"/>
    <p:sldId id="277" r:id="rId20"/>
    <p:sldId id="278" r:id="rId21"/>
    <p:sldId id="279" r:id="rId22"/>
    <p:sldId id="348" r:id="rId23"/>
    <p:sldId id="280" r:id="rId24"/>
    <p:sldId id="281" r:id="rId25"/>
    <p:sldId id="267" r:id="rId26"/>
    <p:sldId id="284" r:id="rId27"/>
    <p:sldId id="285" r:id="rId28"/>
    <p:sldId id="286" r:id="rId29"/>
    <p:sldId id="291" r:id="rId30"/>
    <p:sldId id="306" r:id="rId31"/>
    <p:sldId id="289" r:id="rId32"/>
    <p:sldId id="308" r:id="rId33"/>
    <p:sldId id="311" r:id="rId34"/>
    <p:sldId id="326" r:id="rId35"/>
    <p:sldId id="293" r:id="rId36"/>
    <p:sldId id="294" r:id="rId37"/>
    <p:sldId id="327" r:id="rId38"/>
    <p:sldId id="296" r:id="rId39"/>
    <p:sldId id="343" r:id="rId40"/>
    <p:sldId id="297" r:id="rId41"/>
    <p:sldId id="299" r:id="rId42"/>
    <p:sldId id="301" r:id="rId43"/>
    <p:sldId id="303" r:id="rId44"/>
    <p:sldId id="345" r:id="rId45"/>
    <p:sldId id="329" r:id="rId46"/>
    <p:sldId id="330" r:id="rId47"/>
    <p:sldId id="331" r:id="rId48"/>
    <p:sldId id="332" r:id="rId49"/>
    <p:sldId id="334" r:id="rId50"/>
    <p:sldId id="333" r:id="rId51"/>
    <p:sldId id="335" r:id="rId52"/>
    <p:sldId id="336" r:id="rId53"/>
    <p:sldId id="337" r:id="rId54"/>
    <p:sldId id="338" r:id="rId55"/>
    <p:sldId id="339" r:id="rId56"/>
    <p:sldId id="340" r:id="rId57"/>
    <p:sldId id="341" r:id="rId58"/>
    <p:sldId id="342" r:id="rId59"/>
    <p:sldId id="344" r:id="rId60"/>
    <p:sldId id="346"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6600"/>
    <a:srgbClr val="FF33CC"/>
    <a:srgbClr val="33CCFF"/>
    <a:srgbClr val="C00000"/>
    <a:srgbClr val="FFFF00"/>
    <a:srgbClr val="00FF00"/>
    <a:srgbClr val="FFCC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1098" y="-9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38BB49-F44C-4F75-BEB0-BD29120923DD}" type="datetimeFigureOut">
              <a:rPr lang="en-GB" smtClean="0"/>
              <a:pPr/>
              <a:t>17/06/2013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0A8C1-5DA1-4F64-B53E-49232CB48054}" type="slidenum">
              <a:rPr lang="en-GB" smtClean="0"/>
              <a:pPr/>
              <a:t>‹#›</a:t>
            </a:fld>
            <a:endParaRPr lang="en-GB"/>
          </a:p>
        </p:txBody>
      </p:sp>
    </p:spTree>
    <p:extLst>
      <p:ext uri="{BB962C8B-B14F-4D97-AF65-F5344CB8AC3E}">
        <p14:creationId xmlns:p14="http://schemas.microsoft.com/office/powerpoint/2010/main" xmlns="" val="2588193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1</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10</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11</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12</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13</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14</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15</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16</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17</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18</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19</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2</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20</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21</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22</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23</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24</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25</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26</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27</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28</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29</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3</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30</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31</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32</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33</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34</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35</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36</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37</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38</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39</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4</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40</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41</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42</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43</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44</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45</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46</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47</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48</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49</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5</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50</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51</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52</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53</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54</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55</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56</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57</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58</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59</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6</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60</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7</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8</a:t>
            </a:fld>
            <a:endParaRPr lang="en-GB"/>
          </a:p>
        </p:txBody>
      </p:sp>
    </p:spTree>
    <p:extLst>
      <p:ext uri="{BB962C8B-B14F-4D97-AF65-F5344CB8AC3E}">
        <p14:creationId xmlns:p14="http://schemas.microsoft.com/office/powerpoint/2010/main" xmlns="" val="4099940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40A8C1-5DA1-4F64-B53E-49232CB48054}" type="slidenum">
              <a:rPr lang="en-GB" smtClean="0"/>
              <a:pPr/>
              <a:t>9</a:t>
            </a:fld>
            <a:endParaRPr lang="en-GB"/>
          </a:p>
        </p:txBody>
      </p:sp>
    </p:spTree>
    <p:extLst>
      <p:ext uri="{BB962C8B-B14F-4D97-AF65-F5344CB8AC3E}">
        <p14:creationId xmlns:p14="http://schemas.microsoft.com/office/powerpoint/2010/main" xmlns="" val="4099940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E913A28-70F7-4EB8-8512-148474B65D8A}" type="datetimeFigureOut">
              <a:rPr lang="en-GB" smtClean="0"/>
              <a:pPr/>
              <a:t>17/06/2013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1B34E0-F36C-4070-868E-885C3BB66A37}" type="slidenum">
              <a:rPr lang="en-GB" smtClean="0"/>
              <a:pPr/>
              <a:t>‹#›</a:t>
            </a:fld>
            <a:endParaRPr lang="en-GB"/>
          </a:p>
        </p:txBody>
      </p:sp>
    </p:spTree>
    <p:extLst>
      <p:ext uri="{BB962C8B-B14F-4D97-AF65-F5344CB8AC3E}">
        <p14:creationId xmlns:p14="http://schemas.microsoft.com/office/powerpoint/2010/main" xmlns="" val="1537621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E913A28-70F7-4EB8-8512-148474B65D8A}" type="datetimeFigureOut">
              <a:rPr lang="en-GB" smtClean="0"/>
              <a:pPr/>
              <a:t>17/06/2013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1B34E0-F36C-4070-868E-885C3BB66A37}" type="slidenum">
              <a:rPr lang="en-GB" smtClean="0"/>
              <a:pPr/>
              <a:t>‹#›</a:t>
            </a:fld>
            <a:endParaRPr lang="en-GB"/>
          </a:p>
        </p:txBody>
      </p:sp>
    </p:spTree>
    <p:extLst>
      <p:ext uri="{BB962C8B-B14F-4D97-AF65-F5344CB8AC3E}">
        <p14:creationId xmlns:p14="http://schemas.microsoft.com/office/powerpoint/2010/main" xmlns="" val="3324622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E913A28-70F7-4EB8-8512-148474B65D8A}" type="datetimeFigureOut">
              <a:rPr lang="en-GB" smtClean="0"/>
              <a:pPr/>
              <a:t>17/06/2013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1B34E0-F36C-4070-868E-885C3BB66A37}" type="slidenum">
              <a:rPr lang="en-GB" smtClean="0"/>
              <a:pPr/>
              <a:t>‹#›</a:t>
            </a:fld>
            <a:endParaRPr lang="en-GB"/>
          </a:p>
        </p:txBody>
      </p:sp>
    </p:spTree>
    <p:extLst>
      <p:ext uri="{BB962C8B-B14F-4D97-AF65-F5344CB8AC3E}">
        <p14:creationId xmlns:p14="http://schemas.microsoft.com/office/powerpoint/2010/main" xmlns="" val="2850916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E913A28-70F7-4EB8-8512-148474B65D8A}" type="datetimeFigureOut">
              <a:rPr lang="en-GB" smtClean="0"/>
              <a:pPr/>
              <a:t>17/06/2013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1B34E0-F36C-4070-868E-885C3BB66A37}" type="slidenum">
              <a:rPr lang="en-GB" smtClean="0"/>
              <a:pPr/>
              <a:t>‹#›</a:t>
            </a:fld>
            <a:endParaRPr lang="en-GB"/>
          </a:p>
        </p:txBody>
      </p:sp>
    </p:spTree>
    <p:extLst>
      <p:ext uri="{BB962C8B-B14F-4D97-AF65-F5344CB8AC3E}">
        <p14:creationId xmlns:p14="http://schemas.microsoft.com/office/powerpoint/2010/main" xmlns="" val="4166026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913A28-70F7-4EB8-8512-148474B65D8A}" type="datetimeFigureOut">
              <a:rPr lang="en-GB" smtClean="0"/>
              <a:pPr/>
              <a:t>17/06/2013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1B34E0-F36C-4070-868E-885C3BB66A37}" type="slidenum">
              <a:rPr lang="en-GB" smtClean="0"/>
              <a:pPr/>
              <a:t>‹#›</a:t>
            </a:fld>
            <a:endParaRPr lang="en-GB"/>
          </a:p>
        </p:txBody>
      </p:sp>
    </p:spTree>
    <p:extLst>
      <p:ext uri="{BB962C8B-B14F-4D97-AF65-F5344CB8AC3E}">
        <p14:creationId xmlns:p14="http://schemas.microsoft.com/office/powerpoint/2010/main" xmlns="" val="4255720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E913A28-70F7-4EB8-8512-148474B65D8A}" type="datetimeFigureOut">
              <a:rPr lang="en-GB" smtClean="0"/>
              <a:pPr/>
              <a:t>17/06/2013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1B34E0-F36C-4070-868E-885C3BB66A37}" type="slidenum">
              <a:rPr lang="en-GB" smtClean="0"/>
              <a:pPr/>
              <a:t>‹#›</a:t>
            </a:fld>
            <a:endParaRPr lang="en-GB"/>
          </a:p>
        </p:txBody>
      </p:sp>
    </p:spTree>
    <p:extLst>
      <p:ext uri="{BB962C8B-B14F-4D97-AF65-F5344CB8AC3E}">
        <p14:creationId xmlns:p14="http://schemas.microsoft.com/office/powerpoint/2010/main" xmlns="" val="3078135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E913A28-70F7-4EB8-8512-148474B65D8A}" type="datetimeFigureOut">
              <a:rPr lang="en-GB" smtClean="0"/>
              <a:pPr/>
              <a:t>17/06/2013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91B34E0-F36C-4070-868E-885C3BB66A37}" type="slidenum">
              <a:rPr lang="en-GB" smtClean="0"/>
              <a:pPr/>
              <a:t>‹#›</a:t>
            </a:fld>
            <a:endParaRPr lang="en-GB"/>
          </a:p>
        </p:txBody>
      </p:sp>
    </p:spTree>
    <p:extLst>
      <p:ext uri="{BB962C8B-B14F-4D97-AF65-F5344CB8AC3E}">
        <p14:creationId xmlns:p14="http://schemas.microsoft.com/office/powerpoint/2010/main" xmlns="" val="3985028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E913A28-70F7-4EB8-8512-148474B65D8A}" type="datetimeFigureOut">
              <a:rPr lang="en-GB" smtClean="0"/>
              <a:pPr/>
              <a:t>17/06/2013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91B34E0-F36C-4070-868E-885C3BB66A37}" type="slidenum">
              <a:rPr lang="en-GB" smtClean="0"/>
              <a:pPr/>
              <a:t>‹#›</a:t>
            </a:fld>
            <a:endParaRPr lang="en-GB"/>
          </a:p>
        </p:txBody>
      </p:sp>
    </p:spTree>
    <p:extLst>
      <p:ext uri="{BB962C8B-B14F-4D97-AF65-F5344CB8AC3E}">
        <p14:creationId xmlns:p14="http://schemas.microsoft.com/office/powerpoint/2010/main" xmlns="" val="4214951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913A28-70F7-4EB8-8512-148474B65D8A}" type="datetimeFigureOut">
              <a:rPr lang="en-GB" smtClean="0"/>
              <a:pPr/>
              <a:t>17/06/2013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91B34E0-F36C-4070-868E-885C3BB66A37}" type="slidenum">
              <a:rPr lang="en-GB" smtClean="0"/>
              <a:pPr/>
              <a:t>‹#›</a:t>
            </a:fld>
            <a:endParaRPr lang="en-GB"/>
          </a:p>
        </p:txBody>
      </p:sp>
    </p:spTree>
    <p:extLst>
      <p:ext uri="{BB962C8B-B14F-4D97-AF65-F5344CB8AC3E}">
        <p14:creationId xmlns:p14="http://schemas.microsoft.com/office/powerpoint/2010/main" xmlns="" val="3588668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913A28-70F7-4EB8-8512-148474B65D8A}" type="datetimeFigureOut">
              <a:rPr lang="en-GB" smtClean="0"/>
              <a:pPr/>
              <a:t>17/06/2013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1B34E0-F36C-4070-868E-885C3BB66A37}" type="slidenum">
              <a:rPr lang="en-GB" smtClean="0"/>
              <a:pPr/>
              <a:t>‹#›</a:t>
            </a:fld>
            <a:endParaRPr lang="en-GB"/>
          </a:p>
        </p:txBody>
      </p:sp>
    </p:spTree>
    <p:extLst>
      <p:ext uri="{BB962C8B-B14F-4D97-AF65-F5344CB8AC3E}">
        <p14:creationId xmlns:p14="http://schemas.microsoft.com/office/powerpoint/2010/main" xmlns="" val="718258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913A28-70F7-4EB8-8512-148474B65D8A}" type="datetimeFigureOut">
              <a:rPr lang="en-GB" smtClean="0"/>
              <a:pPr/>
              <a:t>17/06/2013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1B34E0-F36C-4070-868E-885C3BB66A37}" type="slidenum">
              <a:rPr lang="en-GB" smtClean="0"/>
              <a:pPr/>
              <a:t>‹#›</a:t>
            </a:fld>
            <a:endParaRPr lang="en-GB"/>
          </a:p>
        </p:txBody>
      </p:sp>
    </p:spTree>
    <p:extLst>
      <p:ext uri="{BB962C8B-B14F-4D97-AF65-F5344CB8AC3E}">
        <p14:creationId xmlns:p14="http://schemas.microsoft.com/office/powerpoint/2010/main" xmlns="" val="4083885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913A28-70F7-4EB8-8512-148474B65D8A}" type="datetimeFigureOut">
              <a:rPr lang="en-GB" smtClean="0"/>
              <a:pPr/>
              <a:t>17/06/2013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1B34E0-F36C-4070-868E-885C3BB66A37}" type="slidenum">
              <a:rPr lang="en-GB" smtClean="0"/>
              <a:pPr/>
              <a:t>‹#›</a:t>
            </a:fld>
            <a:endParaRPr lang="en-GB"/>
          </a:p>
        </p:txBody>
      </p:sp>
    </p:spTree>
    <p:extLst>
      <p:ext uri="{BB962C8B-B14F-4D97-AF65-F5344CB8AC3E}">
        <p14:creationId xmlns:p14="http://schemas.microsoft.com/office/powerpoint/2010/main" xmlns="" val="17504810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2.gif"/><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4.gif"/><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gif"/></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2.gif"/></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gif"/></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8.gif"/><Relationship Id="rId4" Type="http://schemas.openxmlformats.org/officeDocument/2006/relationships/image" Target="../media/image37.gif"/></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51520" y="5157192"/>
            <a:ext cx="8640960" cy="1077218"/>
          </a:xfrm>
          <a:prstGeom prst="rect">
            <a:avLst/>
          </a:prstGeom>
        </p:spPr>
        <p:txBody>
          <a:bodyPr wrap="square">
            <a:spAutoFit/>
          </a:bodyPr>
          <a:lstStyle/>
          <a:p>
            <a:pPr algn="ctr"/>
            <a:r>
              <a:rPr lang="en-GB" sz="1600" dirty="0">
                <a:solidFill>
                  <a:schemeClr val="bg1">
                    <a:lumMod val="50000"/>
                  </a:schemeClr>
                </a:solidFill>
                <a:cs typeface="Arial" pitchFamily="34" charset="0"/>
              </a:rPr>
              <a:t>With thanks to </a:t>
            </a:r>
            <a:r>
              <a:rPr lang="en-GB" sz="1600" dirty="0" smtClean="0">
                <a:solidFill>
                  <a:schemeClr val="bg1">
                    <a:lumMod val="50000"/>
                  </a:schemeClr>
                </a:solidFill>
                <a:cs typeface="Arial" pitchFamily="34" charset="0"/>
              </a:rPr>
              <a:t>Sarah </a:t>
            </a:r>
            <a:r>
              <a:rPr lang="en-GB" sz="1600" dirty="0" err="1" smtClean="0">
                <a:solidFill>
                  <a:schemeClr val="bg1">
                    <a:lumMod val="50000"/>
                  </a:schemeClr>
                </a:solidFill>
                <a:cs typeface="Arial" pitchFamily="34" charset="0"/>
              </a:rPr>
              <a:t>Alcock</a:t>
            </a:r>
            <a:r>
              <a:rPr lang="en-GB" sz="1600" dirty="0" smtClean="0">
                <a:solidFill>
                  <a:schemeClr val="bg1">
                    <a:lumMod val="50000"/>
                  </a:schemeClr>
                </a:solidFill>
                <a:cs typeface="Arial" pitchFamily="34" charset="0"/>
              </a:rPr>
              <a:t>, Sylvia </a:t>
            </a:r>
            <a:r>
              <a:rPr lang="en-GB" sz="1600" dirty="0" err="1" smtClean="0">
                <a:solidFill>
                  <a:schemeClr val="bg1">
                    <a:lumMod val="50000"/>
                  </a:schemeClr>
                </a:solidFill>
                <a:cs typeface="Arial" pitchFamily="34" charset="0"/>
              </a:rPr>
              <a:t>Bohnenstengel</a:t>
            </a:r>
            <a:r>
              <a:rPr lang="en-GB" sz="1600" dirty="0" smtClean="0">
                <a:solidFill>
                  <a:schemeClr val="bg1">
                    <a:lumMod val="50000"/>
                  </a:schemeClr>
                </a:solidFill>
                <a:cs typeface="Arial" pitchFamily="34" charset="0"/>
              </a:rPr>
              <a:t>, Stephen </a:t>
            </a:r>
            <a:r>
              <a:rPr lang="en-GB" sz="1600" dirty="0">
                <a:solidFill>
                  <a:schemeClr val="bg1">
                    <a:lumMod val="50000"/>
                  </a:schemeClr>
                </a:solidFill>
                <a:cs typeface="Arial" pitchFamily="34" charset="0"/>
              </a:rPr>
              <a:t>Burt, Emilie Carter, </a:t>
            </a:r>
            <a:r>
              <a:rPr lang="en-GB" sz="1600" dirty="0" smtClean="0">
                <a:solidFill>
                  <a:schemeClr val="bg1">
                    <a:lumMod val="50000"/>
                  </a:schemeClr>
                </a:solidFill>
                <a:cs typeface="Arial" pitchFamily="34" charset="0"/>
              </a:rPr>
              <a:t>Peter Clark, Terry </a:t>
            </a:r>
            <a:r>
              <a:rPr lang="en-GB" sz="1600" dirty="0">
                <a:solidFill>
                  <a:schemeClr val="bg1">
                    <a:lumMod val="50000"/>
                  </a:schemeClr>
                </a:solidFill>
                <a:cs typeface="Arial" pitchFamily="34" charset="0"/>
              </a:rPr>
              <a:t>Davies, </a:t>
            </a:r>
            <a:r>
              <a:rPr lang="en-GB" sz="1600" dirty="0" smtClean="0">
                <a:solidFill>
                  <a:schemeClr val="bg1">
                    <a:lumMod val="50000"/>
                  </a:schemeClr>
                </a:solidFill>
                <a:cs typeface="Arial" pitchFamily="34" charset="0"/>
              </a:rPr>
              <a:t>Brian Golding, Nick Grahame, Caroline </a:t>
            </a:r>
            <a:r>
              <a:rPr lang="en-GB" sz="1600" dirty="0" err="1" smtClean="0">
                <a:solidFill>
                  <a:schemeClr val="bg1">
                    <a:lumMod val="50000"/>
                  </a:schemeClr>
                </a:solidFill>
                <a:cs typeface="Arial" pitchFamily="34" charset="0"/>
              </a:rPr>
              <a:t>Halliwell</a:t>
            </a:r>
            <a:r>
              <a:rPr lang="en-GB" sz="1600" dirty="0" smtClean="0">
                <a:solidFill>
                  <a:schemeClr val="bg1">
                    <a:lumMod val="50000"/>
                  </a:schemeClr>
                </a:solidFill>
                <a:cs typeface="Arial" pitchFamily="34" charset="0"/>
              </a:rPr>
              <a:t>, Will Hand, Rosalyn Hatcher, Roy Kershaw, Giovanni </a:t>
            </a:r>
            <a:r>
              <a:rPr lang="en-GB" sz="1600" dirty="0" err="1">
                <a:solidFill>
                  <a:schemeClr val="bg1">
                    <a:lumMod val="50000"/>
                  </a:schemeClr>
                </a:solidFill>
                <a:cs typeface="Arial" pitchFamily="34" charset="0"/>
              </a:rPr>
              <a:t>Leoncini</a:t>
            </a:r>
            <a:r>
              <a:rPr lang="en-GB" sz="1600" dirty="0">
                <a:solidFill>
                  <a:schemeClr val="bg1">
                    <a:lumMod val="50000"/>
                  </a:schemeClr>
                </a:solidFill>
                <a:cs typeface="Arial" pitchFamily="34" charset="0"/>
              </a:rPr>
              <a:t>, </a:t>
            </a:r>
            <a:r>
              <a:rPr lang="en-GB" sz="1600" dirty="0" smtClean="0">
                <a:solidFill>
                  <a:schemeClr val="bg1">
                    <a:lumMod val="50000"/>
                  </a:schemeClr>
                </a:solidFill>
                <a:cs typeface="Arial" pitchFamily="34" charset="0"/>
              </a:rPr>
              <a:t>Adrian Lock, Suzanne Long, Willie </a:t>
            </a:r>
            <a:r>
              <a:rPr lang="en-GB" sz="1600" dirty="0" err="1" smtClean="0">
                <a:solidFill>
                  <a:schemeClr val="bg1">
                    <a:lumMod val="50000"/>
                  </a:schemeClr>
                </a:solidFill>
                <a:cs typeface="Arial" pitchFamily="34" charset="0"/>
              </a:rPr>
              <a:t>McGinty</a:t>
            </a:r>
            <a:r>
              <a:rPr lang="en-GB" sz="1600" dirty="0" smtClean="0">
                <a:solidFill>
                  <a:schemeClr val="bg1">
                    <a:lumMod val="50000"/>
                  </a:schemeClr>
                </a:solidFill>
                <a:cs typeface="Arial" pitchFamily="34" charset="0"/>
              </a:rPr>
              <a:t>, Nigel Roberts, </a:t>
            </a:r>
            <a:r>
              <a:rPr lang="en-GB" sz="1600" dirty="0" err="1" smtClean="0">
                <a:solidFill>
                  <a:schemeClr val="bg1">
                    <a:lumMod val="50000"/>
                  </a:schemeClr>
                </a:solidFill>
                <a:cs typeface="Arial" pitchFamily="34" charset="0"/>
              </a:rPr>
              <a:t>Thorwald</a:t>
            </a:r>
            <a:r>
              <a:rPr lang="en-GB" sz="1600" dirty="0" smtClean="0">
                <a:solidFill>
                  <a:schemeClr val="bg1">
                    <a:lumMod val="50000"/>
                  </a:schemeClr>
                </a:solidFill>
                <a:cs typeface="Arial" pitchFamily="34" charset="0"/>
              </a:rPr>
              <a:t> Stein, Maggie Summerfield, Dan </a:t>
            </a:r>
            <a:r>
              <a:rPr lang="en-GB" sz="1600" dirty="0" err="1" smtClean="0">
                <a:solidFill>
                  <a:schemeClr val="bg1">
                    <a:lumMod val="50000"/>
                  </a:schemeClr>
                </a:solidFill>
                <a:cs typeface="Arial" pitchFamily="34" charset="0"/>
              </a:rPr>
              <a:t>Suri</a:t>
            </a:r>
            <a:r>
              <a:rPr lang="en-GB" sz="1600" dirty="0" smtClean="0">
                <a:solidFill>
                  <a:schemeClr val="bg1">
                    <a:lumMod val="50000"/>
                  </a:schemeClr>
                </a:solidFill>
                <a:cs typeface="Arial" pitchFamily="34" charset="0"/>
              </a:rPr>
              <a:t>, Simon Vosper, Stuart Webster, Jonathan Wilkinson, and Steve Willington</a:t>
            </a:r>
            <a:endParaRPr lang="en-GB" sz="1600" dirty="0">
              <a:solidFill>
                <a:schemeClr val="bg1">
                  <a:lumMod val="50000"/>
                </a:schemeClr>
              </a:solidFill>
              <a:cs typeface="Arial" pitchFamily="34" charset="0"/>
            </a:endParaRPr>
          </a:p>
        </p:txBody>
      </p:sp>
      <p:sp>
        <p:nvSpPr>
          <p:cNvPr id="16" name="TextBox 15"/>
          <p:cNvSpPr txBox="1"/>
          <p:nvPr/>
        </p:nvSpPr>
        <p:spPr>
          <a:xfrm>
            <a:off x="251520" y="692696"/>
            <a:ext cx="8640960" cy="2308324"/>
          </a:xfrm>
          <a:prstGeom prst="rect">
            <a:avLst/>
          </a:prstGeom>
          <a:noFill/>
        </p:spPr>
        <p:txBody>
          <a:bodyPr wrap="square" rtlCol="0">
            <a:spAutoFit/>
          </a:bodyPr>
          <a:lstStyle/>
          <a:p>
            <a:pPr algn="ctr"/>
            <a:r>
              <a:rPr lang="en-GB" sz="4800" dirty="0" smtClean="0">
                <a:solidFill>
                  <a:srgbClr val="C00000"/>
                </a:solidFill>
                <a:latin typeface="+mj-lt"/>
              </a:rPr>
              <a:t>Quasi-Stationary </a:t>
            </a:r>
            <a:r>
              <a:rPr lang="en-GB" sz="4800" dirty="0">
                <a:solidFill>
                  <a:srgbClr val="C00000"/>
                </a:solidFill>
                <a:latin typeface="+mj-lt"/>
              </a:rPr>
              <a:t>C</a:t>
            </a:r>
            <a:r>
              <a:rPr lang="en-GB" sz="4800" dirty="0" smtClean="0">
                <a:solidFill>
                  <a:srgbClr val="C00000"/>
                </a:solidFill>
                <a:latin typeface="+mj-lt"/>
              </a:rPr>
              <a:t>onvective </a:t>
            </a:r>
            <a:r>
              <a:rPr lang="en-GB" sz="4800" dirty="0">
                <a:solidFill>
                  <a:srgbClr val="C00000"/>
                </a:solidFill>
                <a:latin typeface="+mj-lt"/>
              </a:rPr>
              <a:t>S</a:t>
            </a:r>
            <a:r>
              <a:rPr lang="en-GB" sz="4800" dirty="0" smtClean="0">
                <a:solidFill>
                  <a:srgbClr val="C00000"/>
                </a:solidFill>
                <a:latin typeface="+mj-lt"/>
              </a:rPr>
              <a:t>ystems in the UK:</a:t>
            </a:r>
          </a:p>
          <a:p>
            <a:pPr algn="ctr"/>
            <a:r>
              <a:rPr lang="en-GB" sz="4800" dirty="0" smtClean="0">
                <a:solidFill>
                  <a:srgbClr val="C00000"/>
                </a:solidFill>
                <a:latin typeface="+mj-lt"/>
              </a:rPr>
              <a:t>A Case Study and a Climatology</a:t>
            </a:r>
            <a:endParaRPr lang="en-GB" sz="4800" dirty="0">
              <a:solidFill>
                <a:srgbClr val="C00000"/>
              </a:solidFill>
              <a:latin typeface="+mj-lt"/>
            </a:endParaRPr>
          </a:p>
        </p:txBody>
      </p:sp>
      <p:sp>
        <p:nvSpPr>
          <p:cNvPr id="17" name="TextBox 16"/>
          <p:cNvSpPr txBox="1"/>
          <p:nvPr/>
        </p:nvSpPr>
        <p:spPr>
          <a:xfrm>
            <a:off x="251520" y="3430741"/>
            <a:ext cx="8640960" cy="646331"/>
          </a:xfrm>
          <a:prstGeom prst="rect">
            <a:avLst/>
          </a:prstGeom>
          <a:noFill/>
        </p:spPr>
        <p:txBody>
          <a:bodyPr wrap="square" rtlCol="0">
            <a:spAutoFit/>
          </a:bodyPr>
          <a:lstStyle/>
          <a:p>
            <a:pPr algn="ctr"/>
            <a:r>
              <a:rPr lang="en-GB" sz="3600" dirty="0" smtClean="0">
                <a:latin typeface="+mj-lt"/>
              </a:rPr>
              <a:t>Robert Warren</a:t>
            </a:r>
            <a:endParaRPr lang="en-GB" sz="3600" dirty="0">
              <a:latin typeface="+mj-lt"/>
            </a:endParaRPr>
          </a:p>
        </p:txBody>
      </p:sp>
      <p:sp>
        <p:nvSpPr>
          <p:cNvPr id="18" name="TextBox 17"/>
          <p:cNvSpPr txBox="1"/>
          <p:nvPr/>
        </p:nvSpPr>
        <p:spPr>
          <a:xfrm>
            <a:off x="251520" y="4293096"/>
            <a:ext cx="8640960" cy="461665"/>
          </a:xfrm>
          <a:prstGeom prst="rect">
            <a:avLst/>
          </a:prstGeom>
          <a:noFill/>
        </p:spPr>
        <p:txBody>
          <a:bodyPr wrap="square" rtlCol="0">
            <a:spAutoFit/>
          </a:bodyPr>
          <a:lstStyle/>
          <a:p>
            <a:pPr algn="ctr"/>
            <a:r>
              <a:rPr lang="en-GB" sz="2400" dirty="0" smtClean="0"/>
              <a:t>Supervised by Bob Plant, Humphrey Lean, and Dan Kirshbaum</a:t>
            </a:r>
            <a:endParaRPr lang="en-GB" sz="2400" dirty="0"/>
          </a:p>
        </p:txBody>
      </p:sp>
    </p:spTree>
    <p:extLst>
      <p:ext uri="{BB962C8B-B14F-4D97-AF65-F5344CB8AC3E}">
        <p14:creationId xmlns:p14="http://schemas.microsoft.com/office/powerpoint/2010/main" xmlns="" val="39549436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51520" y="2060848"/>
            <a:ext cx="8640960" cy="830997"/>
          </a:xfrm>
          <a:prstGeom prst="rect">
            <a:avLst/>
          </a:prstGeom>
          <a:noFill/>
        </p:spPr>
        <p:txBody>
          <a:bodyPr wrap="square" rtlCol="0">
            <a:spAutoFit/>
          </a:bodyPr>
          <a:lstStyle/>
          <a:p>
            <a:pPr algn="ctr"/>
            <a:r>
              <a:rPr lang="en-GB" sz="4800" dirty="0" smtClean="0">
                <a:solidFill>
                  <a:srgbClr val="C00000"/>
                </a:solidFill>
                <a:latin typeface="+mj-lt"/>
              </a:rPr>
              <a:t>Part I: Case Study</a:t>
            </a:r>
          </a:p>
        </p:txBody>
      </p:sp>
      <p:sp>
        <p:nvSpPr>
          <p:cNvPr id="2" name="TextBox 1"/>
          <p:cNvSpPr txBox="1"/>
          <p:nvPr/>
        </p:nvSpPr>
        <p:spPr>
          <a:xfrm>
            <a:off x="251520" y="4911551"/>
            <a:ext cx="8640960" cy="461665"/>
          </a:xfrm>
          <a:prstGeom prst="rect">
            <a:avLst/>
          </a:prstGeom>
          <a:noFill/>
        </p:spPr>
        <p:txBody>
          <a:bodyPr wrap="square" rtlCol="0">
            <a:spAutoFit/>
          </a:bodyPr>
          <a:lstStyle/>
          <a:p>
            <a:pPr algn="ctr"/>
            <a:r>
              <a:rPr lang="en-GB" sz="2400" dirty="0" smtClean="0"/>
              <a:t>See </a:t>
            </a:r>
            <a:r>
              <a:rPr lang="en-GB" sz="2400" b="1" dirty="0" smtClean="0"/>
              <a:t>Warren et al. (2013), QJRMS </a:t>
            </a:r>
            <a:r>
              <a:rPr lang="en-GB" sz="2400" dirty="0" smtClean="0"/>
              <a:t>for the full story!</a:t>
            </a:r>
            <a:endParaRPr lang="en-GB" sz="2400" dirty="0"/>
          </a:p>
        </p:txBody>
      </p:sp>
    </p:spTree>
    <p:extLst>
      <p:ext uri="{BB962C8B-B14F-4D97-AF65-F5344CB8AC3E}">
        <p14:creationId xmlns:p14="http://schemas.microsoft.com/office/powerpoint/2010/main" xmlns="" val="23082777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The Case: 21/07/2010</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11</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sp>
        <p:nvSpPr>
          <p:cNvPr id="2" name="TextBox 1"/>
          <p:cNvSpPr txBox="1"/>
          <p:nvPr/>
        </p:nvSpPr>
        <p:spPr>
          <a:xfrm>
            <a:off x="241503" y="4725144"/>
            <a:ext cx="3682425" cy="830997"/>
          </a:xfrm>
          <a:prstGeom prst="rect">
            <a:avLst/>
          </a:prstGeom>
          <a:noFill/>
        </p:spPr>
        <p:txBody>
          <a:bodyPr wrap="square" rtlCol="0">
            <a:spAutoFit/>
          </a:bodyPr>
          <a:lstStyle/>
          <a:p>
            <a:pPr algn="ctr"/>
            <a:r>
              <a:rPr lang="en-GB" sz="2400" dirty="0" smtClean="0"/>
              <a:t>Rain Rate</a:t>
            </a:r>
          </a:p>
          <a:p>
            <a:pPr algn="ctr"/>
            <a:r>
              <a:rPr lang="en-GB" sz="2400" dirty="0" smtClean="0"/>
              <a:t>0700–1900 UTC</a:t>
            </a:r>
            <a:endParaRPr lang="en-GB" sz="2400" dirty="0"/>
          </a:p>
        </p:txBody>
      </p:sp>
      <p:sp>
        <p:nvSpPr>
          <p:cNvPr id="8" name="TextBox 7"/>
          <p:cNvSpPr txBox="1"/>
          <p:nvPr/>
        </p:nvSpPr>
        <p:spPr>
          <a:xfrm>
            <a:off x="4778007" y="4725144"/>
            <a:ext cx="3682425" cy="830997"/>
          </a:xfrm>
          <a:prstGeom prst="rect">
            <a:avLst/>
          </a:prstGeom>
          <a:noFill/>
        </p:spPr>
        <p:txBody>
          <a:bodyPr wrap="square" rtlCol="0">
            <a:spAutoFit/>
          </a:bodyPr>
          <a:lstStyle/>
          <a:p>
            <a:pPr algn="ctr"/>
            <a:r>
              <a:rPr lang="en-GB" sz="2400" dirty="0" smtClean="0"/>
              <a:t>Rain Accumulation</a:t>
            </a:r>
          </a:p>
          <a:p>
            <a:pPr algn="ctr"/>
            <a:r>
              <a:rPr lang="en-GB" sz="2400" dirty="0" smtClean="0"/>
              <a:t>1200–1500 UTC</a:t>
            </a:r>
            <a:endParaRPr lang="en-GB" sz="2400"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71938" y="1268760"/>
            <a:ext cx="4195220" cy="360040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41503" y="1268761"/>
            <a:ext cx="4195220" cy="3600398"/>
          </a:xfrm>
          <a:prstGeom prst="rect">
            <a:avLst/>
          </a:prstGeom>
        </p:spPr>
      </p:pic>
    </p:spTree>
    <p:extLst>
      <p:ext uri="{BB962C8B-B14F-4D97-AF65-F5344CB8AC3E}">
        <p14:creationId xmlns:p14="http://schemas.microsoft.com/office/powerpoint/2010/main" xmlns="" val="33886118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The ‘</a:t>
            </a:r>
            <a:r>
              <a:rPr lang="en-GB" sz="3600" dirty="0" err="1" smtClean="0">
                <a:solidFill>
                  <a:schemeClr val="bg1"/>
                </a:solidFill>
              </a:rPr>
              <a:t>Boscastle</a:t>
            </a:r>
            <a:r>
              <a:rPr lang="en-GB" sz="3600" dirty="0" smtClean="0">
                <a:solidFill>
                  <a:schemeClr val="bg1"/>
                </a:solidFill>
              </a:rPr>
              <a:t>’ storm</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12</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sp>
        <p:nvSpPr>
          <p:cNvPr id="7" name="TextBox 6"/>
          <p:cNvSpPr txBox="1"/>
          <p:nvPr/>
        </p:nvSpPr>
        <p:spPr>
          <a:xfrm>
            <a:off x="241503" y="4725144"/>
            <a:ext cx="3682425" cy="830997"/>
          </a:xfrm>
          <a:prstGeom prst="rect">
            <a:avLst/>
          </a:prstGeom>
          <a:noFill/>
        </p:spPr>
        <p:txBody>
          <a:bodyPr wrap="square" rtlCol="0">
            <a:spAutoFit/>
          </a:bodyPr>
          <a:lstStyle/>
          <a:p>
            <a:pPr algn="ctr"/>
            <a:r>
              <a:rPr lang="en-GB" sz="2400" dirty="0" smtClean="0"/>
              <a:t>Rain Rate</a:t>
            </a:r>
          </a:p>
          <a:p>
            <a:pPr algn="ctr"/>
            <a:r>
              <a:rPr lang="en-GB" sz="2400" dirty="0" smtClean="0"/>
              <a:t>0700–1900 UTC</a:t>
            </a:r>
            <a:endParaRPr lang="en-GB" sz="2400" dirty="0"/>
          </a:p>
        </p:txBody>
      </p:sp>
      <p:sp>
        <p:nvSpPr>
          <p:cNvPr id="9" name="TextBox 8"/>
          <p:cNvSpPr txBox="1"/>
          <p:nvPr/>
        </p:nvSpPr>
        <p:spPr>
          <a:xfrm>
            <a:off x="4778007" y="4725144"/>
            <a:ext cx="3682425" cy="830997"/>
          </a:xfrm>
          <a:prstGeom prst="rect">
            <a:avLst/>
          </a:prstGeom>
          <a:noFill/>
        </p:spPr>
        <p:txBody>
          <a:bodyPr wrap="square" rtlCol="0">
            <a:spAutoFit/>
          </a:bodyPr>
          <a:lstStyle/>
          <a:p>
            <a:pPr algn="ctr"/>
            <a:r>
              <a:rPr lang="en-GB" sz="2400" dirty="0" smtClean="0"/>
              <a:t>Rain Accumulation</a:t>
            </a:r>
          </a:p>
          <a:p>
            <a:pPr algn="ctr"/>
            <a:r>
              <a:rPr lang="en-GB" sz="2400" dirty="0" smtClean="0"/>
              <a:t>1200–1600 UTC</a:t>
            </a:r>
            <a:endParaRPr lang="en-GB" sz="2400"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71938" y="1268761"/>
            <a:ext cx="4195220" cy="3600398"/>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41504" y="1268762"/>
            <a:ext cx="4195218" cy="3600398"/>
          </a:xfrm>
          <a:prstGeom prst="rect">
            <a:avLst/>
          </a:prstGeom>
        </p:spPr>
      </p:pic>
      <p:sp>
        <p:nvSpPr>
          <p:cNvPr id="12" name="TextBox 11"/>
          <p:cNvSpPr txBox="1"/>
          <p:nvPr/>
        </p:nvSpPr>
        <p:spPr>
          <a:xfrm>
            <a:off x="-247" y="5555567"/>
            <a:ext cx="9144000" cy="609737"/>
          </a:xfrm>
          <a:prstGeom prst="rect">
            <a:avLst/>
          </a:prstGeom>
          <a:noFill/>
        </p:spPr>
        <p:txBody>
          <a:bodyPr wrap="square" lIns="180000" tIns="180000" rIns="180000" bIns="180000" rtlCol="0">
            <a:spAutoFit/>
          </a:bodyPr>
          <a:lstStyle/>
          <a:p>
            <a:pPr algn="ctr"/>
            <a:r>
              <a:rPr lang="en-GB" sz="1600" dirty="0" smtClean="0"/>
              <a:t>For further details of the event see Burt (2005), Golding et al. (2005), and Golding (2005).</a:t>
            </a:r>
            <a:endParaRPr lang="en-GB" sz="1600" dirty="0"/>
          </a:p>
        </p:txBody>
      </p:sp>
    </p:spTree>
    <p:extLst>
      <p:ext uri="{BB962C8B-B14F-4D97-AF65-F5344CB8AC3E}">
        <p14:creationId xmlns:p14="http://schemas.microsoft.com/office/powerpoint/2010/main" xmlns="" val="41106807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Rainfall comparison 1</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13</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06164" y="1296471"/>
            <a:ext cx="7731672" cy="4652841"/>
          </a:xfrm>
          <a:prstGeom prst="rect">
            <a:avLst/>
          </a:prstGeom>
        </p:spPr>
      </p:pic>
    </p:spTree>
    <p:extLst>
      <p:ext uri="{BB962C8B-B14F-4D97-AF65-F5344CB8AC3E}">
        <p14:creationId xmlns:p14="http://schemas.microsoft.com/office/powerpoint/2010/main" xmlns="" val="9928736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Rainfall comparison 2</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14</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39552" y="1340768"/>
            <a:ext cx="8077397" cy="3934154"/>
          </a:xfrm>
          <a:prstGeom prst="rect">
            <a:avLst/>
          </a:prstGeom>
        </p:spPr>
      </p:pic>
      <p:sp>
        <p:nvSpPr>
          <p:cNvPr id="2" name="TextBox 1"/>
          <p:cNvSpPr txBox="1"/>
          <p:nvPr/>
        </p:nvSpPr>
        <p:spPr>
          <a:xfrm>
            <a:off x="-247" y="5555567"/>
            <a:ext cx="9144000" cy="609737"/>
          </a:xfrm>
          <a:prstGeom prst="rect">
            <a:avLst/>
          </a:prstGeom>
          <a:noFill/>
        </p:spPr>
        <p:txBody>
          <a:bodyPr wrap="square" lIns="180000" tIns="180000" rIns="180000" bIns="180000" rtlCol="0">
            <a:spAutoFit/>
          </a:bodyPr>
          <a:lstStyle/>
          <a:p>
            <a:pPr algn="ctr"/>
            <a:r>
              <a:rPr lang="en-GB" sz="1600" dirty="0" smtClean="0"/>
              <a:t>Corrected </a:t>
            </a:r>
            <a:r>
              <a:rPr lang="en-GB" sz="1600" dirty="0" err="1" smtClean="0"/>
              <a:t>Lesnewth</a:t>
            </a:r>
            <a:r>
              <a:rPr lang="en-GB" sz="1600" dirty="0" smtClean="0"/>
              <a:t> gauge data courtesy of Stephen Burt. See Burt (2005) for methodology.</a:t>
            </a:r>
            <a:endParaRPr lang="en-GB" sz="1600" dirty="0"/>
          </a:p>
        </p:txBody>
      </p:sp>
    </p:spTree>
    <p:extLst>
      <p:ext uri="{BB962C8B-B14F-4D97-AF65-F5344CB8AC3E}">
        <p14:creationId xmlns:p14="http://schemas.microsoft.com/office/powerpoint/2010/main" xmlns="" val="18488084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Tephigram comparison: 12 UTC</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15</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72320" y="1289709"/>
            <a:ext cx="4129419" cy="4494606"/>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763061" y="1289709"/>
            <a:ext cx="4129419" cy="4494605"/>
          </a:xfrm>
          <a:prstGeom prst="rect">
            <a:avLst/>
          </a:prstGeom>
        </p:spPr>
      </p:pic>
    </p:spTree>
    <p:extLst>
      <p:ext uri="{BB962C8B-B14F-4D97-AF65-F5344CB8AC3E}">
        <p14:creationId xmlns:p14="http://schemas.microsoft.com/office/powerpoint/2010/main" xmlns="" val="23071374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Simulation strategy</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16</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317438" y="1258565"/>
            <a:ext cx="3624663" cy="4752528"/>
          </a:xfrm>
          <a:prstGeom prst="rect">
            <a:avLst/>
          </a:prstGeom>
        </p:spPr>
      </p:pic>
      <p:sp>
        <p:nvSpPr>
          <p:cNvPr id="7" name="TextBox 6"/>
          <p:cNvSpPr txBox="1"/>
          <p:nvPr/>
        </p:nvSpPr>
        <p:spPr>
          <a:xfrm>
            <a:off x="0" y="1118068"/>
            <a:ext cx="5148064" cy="4826276"/>
          </a:xfrm>
          <a:prstGeom prst="rect">
            <a:avLst/>
          </a:prstGeom>
          <a:noFill/>
        </p:spPr>
        <p:txBody>
          <a:bodyPr wrap="square" lIns="180000" tIns="180000" rIns="180000" bIns="180000" rtlCol="0">
            <a:spAutoFit/>
          </a:bodyPr>
          <a:lstStyle/>
          <a:p>
            <a:pPr marL="360000" indent="-360000">
              <a:spcBef>
                <a:spcPts val="1200"/>
              </a:spcBef>
              <a:buFont typeface="Arial" pitchFamily="34" charset="0"/>
              <a:buChar char="•"/>
            </a:pPr>
            <a:r>
              <a:rPr lang="en-GB" sz="2400" dirty="0" smtClean="0"/>
              <a:t>Met Office Unified Model (UM)</a:t>
            </a:r>
          </a:p>
          <a:p>
            <a:pPr marL="360000" indent="-360000">
              <a:spcBef>
                <a:spcPts val="1200"/>
              </a:spcBef>
              <a:buFont typeface="Arial" pitchFamily="34" charset="0"/>
              <a:buChar char="•"/>
            </a:pPr>
            <a:r>
              <a:rPr lang="en-GB" sz="2400" dirty="0" smtClean="0"/>
              <a:t>UKV configuration from PS22 (operational 07/2009 to 03/2010):</a:t>
            </a:r>
          </a:p>
          <a:p>
            <a:pPr marL="720000" lvl="1" indent="-360000">
              <a:spcBef>
                <a:spcPts val="600"/>
              </a:spcBef>
              <a:buFont typeface="Arial" pitchFamily="34" charset="0"/>
              <a:buChar char="•"/>
            </a:pPr>
            <a:r>
              <a:rPr lang="en-GB" sz="2400" dirty="0" smtClean="0"/>
              <a:t>1.5 km grid spacing over UK</a:t>
            </a:r>
          </a:p>
          <a:p>
            <a:pPr marL="720000" lvl="1" indent="-360000">
              <a:spcBef>
                <a:spcPts val="600"/>
              </a:spcBef>
              <a:buFont typeface="Arial" pitchFamily="34" charset="0"/>
              <a:buChar char="•"/>
            </a:pPr>
            <a:r>
              <a:rPr lang="en-GB" sz="2400" dirty="0" smtClean="0"/>
              <a:t>Explicit convection</a:t>
            </a:r>
          </a:p>
          <a:p>
            <a:pPr marL="360000" indent="-360000">
              <a:spcBef>
                <a:spcPts val="1200"/>
              </a:spcBef>
              <a:buFont typeface="Arial" pitchFamily="34" charset="0"/>
              <a:buChar char="•"/>
            </a:pPr>
            <a:r>
              <a:rPr lang="en-GB" sz="2400" dirty="0" smtClean="0"/>
              <a:t>Runs initialised from 0400 UTC operational UKV analysis</a:t>
            </a:r>
          </a:p>
          <a:p>
            <a:pPr marL="360000" indent="-360000">
              <a:spcBef>
                <a:spcPts val="1200"/>
              </a:spcBef>
              <a:buFont typeface="Arial" pitchFamily="34" charset="0"/>
              <a:buChar char="•"/>
            </a:pPr>
            <a:r>
              <a:rPr lang="en-GB" sz="2400" dirty="0" smtClean="0"/>
              <a:t>LBCs from 0000 UTC NAE run</a:t>
            </a:r>
          </a:p>
          <a:p>
            <a:pPr marL="360000" indent="-360000">
              <a:spcBef>
                <a:spcPts val="1200"/>
              </a:spcBef>
              <a:buFont typeface="Arial" pitchFamily="34" charset="0"/>
              <a:buChar char="•"/>
            </a:pPr>
            <a:r>
              <a:rPr lang="en-GB" sz="2400" dirty="0" smtClean="0"/>
              <a:t>Runs performed on smaller domain nested within UKV model</a:t>
            </a:r>
          </a:p>
        </p:txBody>
      </p:sp>
    </p:spTree>
    <p:extLst>
      <p:ext uri="{BB962C8B-B14F-4D97-AF65-F5344CB8AC3E}">
        <p14:creationId xmlns:p14="http://schemas.microsoft.com/office/powerpoint/2010/main" xmlns="" val="34718158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Control simulation: Rainfall</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17</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41503" y="1268760"/>
            <a:ext cx="4188396" cy="3669984"/>
          </a:xfrm>
          <a:prstGeom prst="rect">
            <a:avLst/>
          </a:prstGeom>
        </p:spPr>
      </p:pic>
      <p:sp>
        <p:nvSpPr>
          <p:cNvPr id="8" name="TextBox 7"/>
          <p:cNvSpPr txBox="1"/>
          <p:nvPr/>
        </p:nvSpPr>
        <p:spPr>
          <a:xfrm>
            <a:off x="241503" y="4830251"/>
            <a:ext cx="3682425" cy="830997"/>
          </a:xfrm>
          <a:prstGeom prst="rect">
            <a:avLst/>
          </a:prstGeom>
          <a:noFill/>
        </p:spPr>
        <p:txBody>
          <a:bodyPr wrap="square" rtlCol="0">
            <a:spAutoFit/>
          </a:bodyPr>
          <a:lstStyle/>
          <a:p>
            <a:pPr algn="ctr"/>
            <a:r>
              <a:rPr lang="en-GB" sz="2400" dirty="0" smtClean="0"/>
              <a:t>Rain Rate</a:t>
            </a:r>
          </a:p>
          <a:p>
            <a:pPr algn="ctr"/>
            <a:r>
              <a:rPr lang="en-GB" sz="2400" dirty="0" smtClean="0"/>
              <a:t>0700–1900 UTC</a:t>
            </a:r>
            <a:endParaRPr lang="en-GB" sz="2400" dirty="0"/>
          </a:p>
        </p:txBody>
      </p:sp>
      <p:sp>
        <p:nvSpPr>
          <p:cNvPr id="9" name="TextBox 8"/>
          <p:cNvSpPr txBox="1"/>
          <p:nvPr/>
        </p:nvSpPr>
        <p:spPr>
          <a:xfrm>
            <a:off x="4778007" y="4830251"/>
            <a:ext cx="3682425" cy="830997"/>
          </a:xfrm>
          <a:prstGeom prst="rect">
            <a:avLst/>
          </a:prstGeom>
          <a:noFill/>
        </p:spPr>
        <p:txBody>
          <a:bodyPr wrap="square" rtlCol="0">
            <a:spAutoFit/>
          </a:bodyPr>
          <a:lstStyle/>
          <a:p>
            <a:pPr algn="ctr"/>
            <a:r>
              <a:rPr lang="en-GB" sz="2400" dirty="0" smtClean="0"/>
              <a:t>Rain Accumulation</a:t>
            </a:r>
          </a:p>
          <a:p>
            <a:pPr algn="ctr"/>
            <a:r>
              <a:rPr lang="en-GB" sz="2400" dirty="0" smtClean="0"/>
              <a:t>1200–1500 UTC</a:t>
            </a:r>
            <a:endParaRPr lang="en-GB" sz="2400" dirty="0"/>
          </a:p>
        </p:txBody>
      </p:sp>
      <p:pic>
        <p:nvPicPr>
          <p:cNvPr id="2" name="Picture 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715497" y="1268761"/>
            <a:ext cx="4176518" cy="3669984"/>
          </a:xfrm>
          <a:prstGeom prst="rect">
            <a:avLst/>
          </a:prstGeom>
        </p:spPr>
      </p:pic>
    </p:spTree>
    <p:extLst>
      <p:ext uri="{BB962C8B-B14F-4D97-AF65-F5344CB8AC3E}">
        <p14:creationId xmlns:p14="http://schemas.microsoft.com/office/powerpoint/2010/main" xmlns="" val="34487459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Control simulation: Divergence</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18</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301582" y="1308673"/>
            <a:ext cx="4540341" cy="4712615"/>
          </a:xfrm>
          <a:prstGeom prst="rect">
            <a:avLst/>
          </a:prstGeom>
        </p:spPr>
      </p:pic>
    </p:spTree>
    <p:extLst>
      <p:ext uri="{BB962C8B-B14F-4D97-AF65-F5344CB8AC3E}">
        <p14:creationId xmlns:p14="http://schemas.microsoft.com/office/powerpoint/2010/main" xmlns="" val="41658614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Sensitivity tests: </a:t>
            </a:r>
            <a:r>
              <a:rPr lang="en-GB" sz="3600" dirty="0">
                <a:solidFill>
                  <a:schemeClr val="bg1"/>
                </a:solidFill>
              </a:rPr>
              <a:t>M</a:t>
            </a:r>
            <a:r>
              <a:rPr lang="en-GB" sz="3600" dirty="0" smtClean="0">
                <a:solidFill>
                  <a:schemeClr val="bg1"/>
                </a:solidFill>
              </a:rPr>
              <a:t>ethodology</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19</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graphicFrame>
        <p:nvGraphicFramePr>
          <p:cNvPr id="2" name="Table 1"/>
          <p:cNvGraphicFramePr>
            <a:graphicFrameLocks noGrp="1"/>
          </p:cNvGraphicFramePr>
          <p:nvPr>
            <p:extLst>
              <p:ext uri="{D42A27DB-BD31-4B8C-83A1-F6EECF244321}">
                <p14:modId xmlns:p14="http://schemas.microsoft.com/office/powerpoint/2010/main" xmlns="" val="3287010781"/>
              </p:ext>
            </p:extLst>
          </p:nvPr>
        </p:nvGraphicFramePr>
        <p:xfrm>
          <a:off x="251520" y="1397000"/>
          <a:ext cx="8640960" cy="3505200"/>
        </p:xfrm>
        <a:graphic>
          <a:graphicData uri="http://schemas.openxmlformats.org/drawingml/2006/table">
            <a:tbl>
              <a:tblPr firstRow="1" bandRow="1">
                <a:tableStyleId>{21E4AEA4-8DFA-4A89-87EB-49C32662AFE0}</a:tableStyleId>
              </a:tblPr>
              <a:tblGrid>
                <a:gridCol w="1800200"/>
                <a:gridCol w="2520280"/>
                <a:gridCol w="4320480"/>
              </a:tblGrid>
              <a:tr h="370840">
                <a:tc>
                  <a:txBody>
                    <a:bodyPr/>
                    <a:lstStyle/>
                    <a:p>
                      <a:r>
                        <a:rPr lang="en-GB" sz="2000" b="0" dirty="0" smtClean="0"/>
                        <a:t>NAME</a:t>
                      </a:r>
                      <a:endParaRPr lang="en-GB" sz="2000" b="0" dirty="0"/>
                    </a:p>
                  </a:txBody>
                  <a:tcPr/>
                </a:tc>
                <a:tc>
                  <a:txBody>
                    <a:bodyPr/>
                    <a:lstStyle/>
                    <a:p>
                      <a:r>
                        <a:rPr lang="en-GB" sz="2000" b="0" dirty="0" smtClean="0"/>
                        <a:t>Factor under investigation</a:t>
                      </a:r>
                      <a:endParaRPr lang="en-GB" sz="2000" b="0" dirty="0"/>
                    </a:p>
                  </a:txBody>
                  <a:tcPr/>
                </a:tc>
                <a:tc>
                  <a:txBody>
                    <a:bodyPr/>
                    <a:lstStyle/>
                    <a:p>
                      <a:r>
                        <a:rPr lang="en-GB" sz="2000" b="0" dirty="0" smtClean="0"/>
                        <a:t>Methodology</a:t>
                      </a:r>
                      <a:endParaRPr lang="en-GB" sz="2000" b="0" dirty="0"/>
                    </a:p>
                  </a:txBody>
                  <a:tcPr/>
                </a:tc>
              </a:tr>
              <a:tr h="370840">
                <a:tc>
                  <a:txBody>
                    <a:bodyPr/>
                    <a:lstStyle/>
                    <a:p>
                      <a:r>
                        <a:rPr lang="en-GB" sz="2000" dirty="0" smtClean="0"/>
                        <a:t>WEAKSUN</a:t>
                      </a:r>
                      <a:endParaRPr lang="en-GB" sz="2000" dirty="0"/>
                    </a:p>
                  </a:txBody>
                  <a:tcPr/>
                </a:tc>
                <a:tc>
                  <a:txBody>
                    <a:bodyPr/>
                    <a:lstStyle/>
                    <a:p>
                      <a:r>
                        <a:rPr lang="en-GB" sz="2000" dirty="0" smtClean="0"/>
                        <a:t>Differential</a:t>
                      </a:r>
                      <a:r>
                        <a:rPr lang="en-GB" sz="2000" baseline="0" dirty="0" smtClean="0"/>
                        <a:t> surface heating</a:t>
                      </a:r>
                    </a:p>
                  </a:txBody>
                  <a:tcPr/>
                </a:tc>
                <a:tc>
                  <a:txBody>
                    <a:bodyPr/>
                    <a:lstStyle/>
                    <a:p>
                      <a:r>
                        <a:rPr lang="en-GB" sz="2000" dirty="0" smtClean="0"/>
                        <a:t>Solar constant reduced to 400 </a:t>
                      </a:r>
                      <a:r>
                        <a:rPr lang="en-GB" sz="2000" baseline="0" dirty="0" smtClean="0"/>
                        <a:t>W m</a:t>
                      </a:r>
                      <a:r>
                        <a:rPr lang="en-GB" sz="2000" baseline="30000" dirty="0" smtClean="0"/>
                        <a:t>-2</a:t>
                      </a:r>
                      <a:endParaRPr lang="en-GB" sz="2000" baseline="30000" dirty="0"/>
                    </a:p>
                  </a:txBody>
                  <a:tcPr/>
                </a:tc>
              </a:tr>
              <a:tr h="370840">
                <a:tc>
                  <a:txBody>
                    <a:bodyPr/>
                    <a:lstStyle/>
                    <a:p>
                      <a:r>
                        <a:rPr lang="en-GB" sz="2000" dirty="0" smtClean="0"/>
                        <a:t>SAMEROUGH</a:t>
                      </a:r>
                      <a:endParaRPr lang="en-GB" sz="2000" dirty="0"/>
                    </a:p>
                  </a:txBody>
                  <a:tcPr/>
                </a:tc>
                <a:tc>
                  <a:txBody>
                    <a:bodyPr/>
                    <a:lstStyle/>
                    <a:p>
                      <a:r>
                        <a:rPr lang="en-GB" sz="2000" dirty="0" smtClean="0"/>
                        <a:t>Differential surface roughness</a:t>
                      </a:r>
                      <a:endParaRPr lang="en-GB" sz="2000" dirty="0"/>
                    </a:p>
                  </a:txBody>
                  <a:tcPr/>
                </a:tc>
                <a:tc>
                  <a:txBody>
                    <a:bodyPr/>
                    <a:lstStyle/>
                    <a:p>
                      <a:r>
                        <a:rPr lang="en-GB" sz="2000" dirty="0" smtClean="0"/>
                        <a:t>Roughness length for momentum over land and sea fixed to 4 x 10</a:t>
                      </a:r>
                      <a:r>
                        <a:rPr lang="en-GB" sz="2000" baseline="30000" dirty="0" smtClean="0"/>
                        <a:t>-5</a:t>
                      </a:r>
                      <a:r>
                        <a:rPr lang="en-GB" sz="2000" dirty="0" smtClean="0"/>
                        <a:t> m</a:t>
                      </a:r>
                      <a:endParaRPr lang="en-GB" sz="2000" dirty="0"/>
                    </a:p>
                  </a:txBody>
                  <a:tcPr/>
                </a:tc>
              </a:tr>
              <a:tr h="370840">
                <a:tc>
                  <a:txBody>
                    <a:bodyPr/>
                    <a:lstStyle/>
                    <a:p>
                      <a:r>
                        <a:rPr lang="en-GB" sz="2000" dirty="0" smtClean="0"/>
                        <a:t>NOOROG</a:t>
                      </a:r>
                      <a:endParaRPr lang="en-GB" sz="2000" dirty="0"/>
                    </a:p>
                  </a:txBody>
                  <a:tcPr/>
                </a:tc>
                <a:tc>
                  <a:txBody>
                    <a:bodyPr/>
                    <a:lstStyle/>
                    <a:p>
                      <a:r>
                        <a:rPr lang="en-GB" sz="2000" dirty="0" smtClean="0"/>
                        <a:t>Orography</a:t>
                      </a:r>
                      <a:endParaRPr lang="en-GB" sz="2000" dirty="0"/>
                    </a:p>
                  </a:txBody>
                  <a:tcPr/>
                </a:tc>
                <a:tc>
                  <a:txBody>
                    <a:bodyPr/>
                    <a:lstStyle/>
                    <a:p>
                      <a:r>
                        <a:rPr lang="en-GB" sz="2000" dirty="0" smtClean="0"/>
                        <a:t>Land height over Southwest Peninsula set to zero</a:t>
                      </a:r>
                      <a:endParaRPr lang="en-GB" sz="2000" dirty="0"/>
                    </a:p>
                  </a:txBody>
                  <a:tcPr/>
                </a:tc>
              </a:tr>
              <a:tr h="370840">
                <a:tc>
                  <a:txBody>
                    <a:bodyPr/>
                    <a:lstStyle/>
                    <a:p>
                      <a:r>
                        <a:rPr lang="en-GB" sz="2000" dirty="0" smtClean="0"/>
                        <a:t>NOOUTFLOW</a:t>
                      </a:r>
                      <a:endParaRPr lang="en-GB" sz="2000" dirty="0"/>
                    </a:p>
                  </a:txBody>
                  <a:tcPr/>
                </a:tc>
                <a:tc>
                  <a:txBody>
                    <a:bodyPr/>
                    <a:lstStyle/>
                    <a:p>
                      <a:r>
                        <a:rPr lang="en-GB" sz="2000" dirty="0" smtClean="0"/>
                        <a:t>Convective outflow</a:t>
                      </a:r>
                      <a:endParaRPr lang="en-GB" sz="2000" dirty="0"/>
                    </a:p>
                  </a:txBody>
                  <a:tcPr/>
                </a:tc>
                <a:tc>
                  <a:txBody>
                    <a:bodyPr/>
                    <a:lstStyle/>
                    <a:p>
                      <a:r>
                        <a:rPr lang="en-GB" sz="2000" dirty="0" smtClean="0"/>
                        <a:t>Latent cooling due to evaporation of rain and melting</a:t>
                      </a:r>
                      <a:r>
                        <a:rPr lang="en-GB" sz="2000" baseline="0" dirty="0" smtClean="0"/>
                        <a:t> of snow switched off</a:t>
                      </a:r>
                      <a:endParaRPr lang="en-GB" sz="2000" dirty="0"/>
                    </a:p>
                  </a:txBody>
                  <a:tcPr/>
                </a:tc>
              </a:tr>
            </a:tbl>
          </a:graphicData>
        </a:graphic>
      </p:graphicFrame>
    </p:spTree>
    <p:extLst>
      <p:ext uri="{BB962C8B-B14F-4D97-AF65-F5344CB8AC3E}">
        <p14:creationId xmlns:p14="http://schemas.microsoft.com/office/powerpoint/2010/main" xmlns="" val="42171475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51520" y="2060848"/>
            <a:ext cx="8640960" cy="830997"/>
          </a:xfrm>
          <a:prstGeom prst="rect">
            <a:avLst/>
          </a:prstGeom>
          <a:noFill/>
        </p:spPr>
        <p:txBody>
          <a:bodyPr wrap="square" rtlCol="0">
            <a:spAutoFit/>
          </a:bodyPr>
          <a:lstStyle/>
          <a:p>
            <a:pPr algn="ctr"/>
            <a:r>
              <a:rPr lang="en-GB" sz="4800" dirty="0" smtClean="0">
                <a:solidFill>
                  <a:srgbClr val="C00000"/>
                </a:solidFill>
                <a:latin typeface="+mj-lt"/>
              </a:rPr>
              <a:t>Background</a:t>
            </a:r>
          </a:p>
        </p:txBody>
      </p:sp>
    </p:spTree>
    <p:extLst>
      <p:ext uri="{BB962C8B-B14F-4D97-AF65-F5344CB8AC3E}">
        <p14:creationId xmlns:p14="http://schemas.microsoft.com/office/powerpoint/2010/main" xmlns="" val="25703699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WEAKSUN run: Divergence</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20</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32656" y="1262301"/>
            <a:ext cx="8478688" cy="4631606"/>
          </a:xfrm>
          <a:prstGeom prst="rect">
            <a:avLst/>
          </a:prstGeom>
        </p:spPr>
      </p:pic>
    </p:spTree>
    <p:extLst>
      <p:ext uri="{BB962C8B-B14F-4D97-AF65-F5344CB8AC3E}">
        <p14:creationId xmlns:p14="http://schemas.microsoft.com/office/powerpoint/2010/main" xmlns="" val="31224375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500m simulation: Rainfall</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21</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sp>
        <p:nvSpPr>
          <p:cNvPr id="7" name="TextBox 6"/>
          <p:cNvSpPr txBox="1"/>
          <p:nvPr/>
        </p:nvSpPr>
        <p:spPr>
          <a:xfrm>
            <a:off x="241503" y="4830251"/>
            <a:ext cx="3682425" cy="830997"/>
          </a:xfrm>
          <a:prstGeom prst="rect">
            <a:avLst/>
          </a:prstGeom>
          <a:noFill/>
        </p:spPr>
        <p:txBody>
          <a:bodyPr wrap="square" rtlCol="0">
            <a:spAutoFit/>
          </a:bodyPr>
          <a:lstStyle/>
          <a:p>
            <a:pPr algn="ctr"/>
            <a:r>
              <a:rPr lang="en-GB" sz="2400" dirty="0" smtClean="0"/>
              <a:t>Rain Rate</a:t>
            </a:r>
          </a:p>
          <a:p>
            <a:pPr algn="ctr"/>
            <a:r>
              <a:rPr lang="en-GB" sz="2400" dirty="0" smtClean="0"/>
              <a:t>0700–1900 UTC</a:t>
            </a:r>
            <a:endParaRPr lang="en-GB" sz="2400" dirty="0"/>
          </a:p>
        </p:txBody>
      </p:sp>
      <p:sp>
        <p:nvSpPr>
          <p:cNvPr id="8" name="TextBox 7"/>
          <p:cNvSpPr txBox="1"/>
          <p:nvPr/>
        </p:nvSpPr>
        <p:spPr>
          <a:xfrm>
            <a:off x="4778007" y="4830251"/>
            <a:ext cx="3682425" cy="830997"/>
          </a:xfrm>
          <a:prstGeom prst="rect">
            <a:avLst/>
          </a:prstGeom>
          <a:noFill/>
        </p:spPr>
        <p:txBody>
          <a:bodyPr wrap="square" rtlCol="0">
            <a:spAutoFit/>
          </a:bodyPr>
          <a:lstStyle/>
          <a:p>
            <a:pPr algn="ctr"/>
            <a:r>
              <a:rPr lang="en-GB" sz="2400" dirty="0" smtClean="0"/>
              <a:t>Rain Accumulation</a:t>
            </a:r>
          </a:p>
          <a:p>
            <a:pPr algn="ctr"/>
            <a:r>
              <a:rPr lang="en-GB" sz="2400" dirty="0" smtClean="0"/>
              <a:t>1200–1500 UTC</a:t>
            </a:r>
            <a:endParaRPr lang="en-GB" sz="2400" dirty="0"/>
          </a:p>
        </p:txBody>
      </p:sp>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41503" y="1270341"/>
            <a:ext cx="4188396" cy="3666822"/>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715497" y="1268761"/>
            <a:ext cx="4176518" cy="3669983"/>
          </a:xfrm>
          <a:prstGeom prst="rect">
            <a:avLst/>
          </a:prstGeom>
        </p:spPr>
      </p:pic>
    </p:spTree>
    <p:extLst>
      <p:ext uri="{BB962C8B-B14F-4D97-AF65-F5344CB8AC3E}">
        <p14:creationId xmlns:p14="http://schemas.microsoft.com/office/powerpoint/2010/main" xmlns="" val="19842968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Full comparison</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22</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60289" y="1169884"/>
            <a:ext cx="8022925" cy="2403132"/>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60289" y="3645024"/>
            <a:ext cx="8022925" cy="2403131"/>
          </a:xfrm>
          <a:prstGeom prst="rect">
            <a:avLst/>
          </a:prstGeom>
        </p:spPr>
      </p:pic>
    </p:spTree>
    <p:extLst>
      <p:ext uri="{BB962C8B-B14F-4D97-AF65-F5344CB8AC3E}">
        <p14:creationId xmlns:p14="http://schemas.microsoft.com/office/powerpoint/2010/main" xmlns="" val="37137280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500m simulation: Divergence</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23</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51271" y="1412777"/>
            <a:ext cx="4176713" cy="433532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790046" y="1609469"/>
            <a:ext cx="4047927" cy="3890943"/>
          </a:xfrm>
          <a:prstGeom prst="rect">
            <a:avLst/>
          </a:prstGeom>
        </p:spPr>
      </p:pic>
      <mc:AlternateContent xmlns:mc="http://schemas.openxmlformats.org/markup-compatibility/2006">
        <mc:Choice xmlns:a14="http://schemas.microsoft.com/office/drawing/2010/main" xmlns="" Requires="a14">
          <p:sp>
            <p:nvSpPr>
              <p:cNvPr id="3" name="TextBox 2"/>
              <p:cNvSpPr txBox="1"/>
              <p:nvPr/>
            </p:nvSpPr>
            <p:spPr>
              <a:xfrm>
                <a:off x="5292080" y="1844824"/>
                <a:ext cx="1422505" cy="59702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b="0" i="1" smtClean="0">
                          <a:latin typeface="Cambria Math"/>
                        </a:rPr>
                        <m:t>𝐷</m:t>
                      </m:r>
                      <m:r>
                        <a:rPr lang="en-GB" sz="1600" b="0" i="1" smtClean="0">
                          <a:latin typeface="Cambria Math"/>
                          <a:ea typeface="Cambria Math"/>
                        </a:rPr>
                        <m:t>=</m:t>
                      </m:r>
                      <m:f>
                        <m:fPr>
                          <m:ctrlPr>
                            <a:rPr lang="en-GB" sz="1600" b="0" i="1" smtClean="0">
                              <a:latin typeface="Cambria Math"/>
                              <a:ea typeface="Cambria Math"/>
                            </a:rPr>
                          </m:ctrlPr>
                        </m:fPr>
                        <m:num>
                          <m:r>
                            <a:rPr lang="en-GB" sz="1600" b="0" i="1" smtClean="0">
                              <a:latin typeface="Cambria Math"/>
                              <a:ea typeface="Cambria Math"/>
                            </a:rPr>
                            <m:t>∆</m:t>
                          </m:r>
                          <m:r>
                            <a:rPr lang="en-GB" sz="1600" b="0" i="1" smtClean="0">
                              <a:latin typeface="Cambria Math"/>
                              <a:ea typeface="Cambria Math"/>
                            </a:rPr>
                            <m:t>𝑢</m:t>
                          </m:r>
                        </m:num>
                        <m:den>
                          <m:r>
                            <a:rPr lang="en-GB" sz="1600" b="0" i="1" smtClean="0">
                              <a:latin typeface="Cambria Math"/>
                              <a:ea typeface="Cambria Math"/>
                            </a:rPr>
                            <m:t>∆</m:t>
                          </m:r>
                          <m:r>
                            <a:rPr lang="en-GB" sz="1600" b="0" i="1" smtClean="0">
                              <a:latin typeface="Cambria Math"/>
                              <a:ea typeface="Cambria Math"/>
                            </a:rPr>
                            <m:t>𝑥</m:t>
                          </m:r>
                        </m:den>
                      </m:f>
                      <m:r>
                        <a:rPr lang="en-GB" sz="1600" b="0" i="1" smtClean="0">
                          <a:latin typeface="Cambria Math"/>
                          <a:ea typeface="Cambria Math"/>
                        </a:rPr>
                        <m:t>+</m:t>
                      </m:r>
                      <m:f>
                        <m:fPr>
                          <m:ctrlPr>
                            <a:rPr lang="en-GB" sz="1600" b="0" i="1" smtClean="0">
                              <a:latin typeface="Cambria Math"/>
                              <a:ea typeface="Cambria Math"/>
                            </a:rPr>
                          </m:ctrlPr>
                        </m:fPr>
                        <m:num>
                          <m:r>
                            <a:rPr lang="en-GB" sz="1600" b="0" i="1" smtClean="0">
                              <a:latin typeface="Cambria Math"/>
                              <a:ea typeface="Cambria Math"/>
                            </a:rPr>
                            <m:t>∆</m:t>
                          </m:r>
                          <m:r>
                            <a:rPr lang="en-GB" sz="1600" b="0" i="1" smtClean="0">
                              <a:latin typeface="Cambria Math"/>
                              <a:ea typeface="Cambria Math"/>
                            </a:rPr>
                            <m:t>𝑣</m:t>
                          </m:r>
                        </m:num>
                        <m:den>
                          <m:r>
                            <a:rPr lang="en-GB" sz="1600" b="0" i="1" smtClean="0">
                              <a:latin typeface="Cambria Math"/>
                              <a:ea typeface="Cambria Math"/>
                            </a:rPr>
                            <m:t>∆</m:t>
                          </m:r>
                          <m:r>
                            <a:rPr lang="en-GB" sz="1600" b="0" i="1" smtClean="0">
                              <a:latin typeface="Cambria Math"/>
                              <a:ea typeface="Cambria Math"/>
                            </a:rPr>
                            <m:t>𝑦</m:t>
                          </m:r>
                        </m:den>
                      </m:f>
                      <m:r>
                        <a:rPr lang="en-GB" sz="1600" b="0" i="1" smtClean="0">
                          <a:latin typeface="Cambria Math"/>
                          <a:ea typeface="Cambria Math"/>
                        </a:rPr>
                        <m:t> </m:t>
                      </m:r>
                    </m:oMath>
                  </m:oMathPara>
                </a14:m>
                <a:endParaRPr lang="en-GB" sz="1600" dirty="0"/>
              </a:p>
            </p:txBody>
          </p:sp>
        </mc:Choice>
        <mc:Fallback>
          <p:sp>
            <p:nvSpPr>
              <p:cNvPr id="3" name="TextBox 2"/>
              <p:cNvSpPr txBox="1">
                <a:spLocks noRot="1" noChangeAspect="1" noMove="1" noResize="1" noEditPoints="1" noAdjustHandles="1" noChangeArrowheads="1" noChangeShapeType="1" noTextEdit="1"/>
              </p:cNvSpPr>
              <p:nvPr/>
            </p:nvSpPr>
            <p:spPr>
              <a:xfrm>
                <a:off x="5292080" y="1844824"/>
                <a:ext cx="1422505" cy="597023"/>
              </a:xfrm>
              <a:prstGeom prst="rect">
                <a:avLst/>
              </a:prstGeom>
              <a:blipFill rotWithShape="1">
                <a:blip r:embed="rId6" cstate="print"/>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xmlns="" val="33979203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Summary of results</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24</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sp>
        <p:nvSpPr>
          <p:cNvPr id="5" name="TextBox 4"/>
          <p:cNvSpPr txBox="1"/>
          <p:nvPr/>
        </p:nvSpPr>
        <p:spPr>
          <a:xfrm>
            <a:off x="0" y="1118068"/>
            <a:ext cx="9144000" cy="4918609"/>
          </a:xfrm>
          <a:prstGeom prst="rect">
            <a:avLst/>
          </a:prstGeom>
          <a:noFill/>
        </p:spPr>
        <p:txBody>
          <a:bodyPr wrap="square" lIns="180000" tIns="180000" rIns="180000" bIns="180000" rtlCol="0">
            <a:spAutoFit/>
          </a:bodyPr>
          <a:lstStyle/>
          <a:p>
            <a:pPr>
              <a:lnSpc>
                <a:spcPct val="100000"/>
              </a:lnSpc>
              <a:spcBef>
                <a:spcPts val="1200"/>
              </a:spcBef>
              <a:spcAft>
                <a:spcPts val="600"/>
              </a:spcAft>
            </a:pPr>
            <a:r>
              <a:rPr lang="en-GB" sz="2400" dirty="0" smtClean="0">
                <a:cs typeface="Arial" pitchFamily="34" charset="0"/>
              </a:rPr>
              <a:t>Comparison of 21/07/2010 and </a:t>
            </a:r>
            <a:r>
              <a:rPr lang="en-GB" sz="2400" dirty="0" err="1" smtClean="0">
                <a:cs typeface="Arial" pitchFamily="34" charset="0"/>
              </a:rPr>
              <a:t>Boscastle</a:t>
            </a:r>
            <a:r>
              <a:rPr lang="en-GB" sz="2400" dirty="0" smtClean="0">
                <a:cs typeface="Arial" pitchFamily="34" charset="0"/>
              </a:rPr>
              <a:t> cases:</a:t>
            </a:r>
          </a:p>
          <a:p>
            <a:pPr marL="285750" indent="-285750">
              <a:spcBef>
                <a:spcPts val="600"/>
              </a:spcBef>
              <a:buFont typeface="Arial" pitchFamily="34" charset="0"/>
              <a:buChar char="•"/>
            </a:pPr>
            <a:r>
              <a:rPr lang="en-GB" sz="2200" dirty="0">
                <a:cs typeface="Arial" pitchFamily="34" charset="0"/>
              </a:rPr>
              <a:t>QSCSs were very similar in their location and </a:t>
            </a:r>
            <a:r>
              <a:rPr lang="en-GB" sz="2200" dirty="0" smtClean="0">
                <a:cs typeface="Arial" pitchFamily="34" charset="0"/>
              </a:rPr>
              <a:t>structure</a:t>
            </a:r>
          </a:p>
          <a:p>
            <a:pPr marL="285750" indent="-285750">
              <a:spcBef>
                <a:spcPts val="600"/>
              </a:spcBef>
              <a:buFont typeface="Arial" pitchFamily="34" charset="0"/>
              <a:buChar char="•"/>
            </a:pPr>
            <a:r>
              <a:rPr lang="en-GB" sz="2200" dirty="0" smtClean="0">
                <a:cs typeface="Arial" pitchFamily="34" charset="0"/>
              </a:rPr>
              <a:t>Much </a:t>
            </a:r>
            <a:r>
              <a:rPr lang="en-GB" sz="2200" dirty="0">
                <a:cs typeface="Arial" pitchFamily="34" charset="0"/>
              </a:rPr>
              <a:t>higher rainfall accumulations in the </a:t>
            </a:r>
            <a:r>
              <a:rPr lang="en-GB" sz="2200" dirty="0" err="1">
                <a:cs typeface="Arial" pitchFamily="34" charset="0"/>
              </a:rPr>
              <a:t>Boscastle</a:t>
            </a:r>
            <a:r>
              <a:rPr lang="en-GB" sz="2200" dirty="0">
                <a:cs typeface="Arial" pitchFamily="34" charset="0"/>
              </a:rPr>
              <a:t> case due to higher rain rates and a longer system duration</a:t>
            </a:r>
          </a:p>
          <a:p>
            <a:pPr marL="285750" indent="-285750">
              <a:spcBef>
                <a:spcPts val="600"/>
              </a:spcBef>
              <a:buFont typeface="Arial" pitchFamily="34" charset="0"/>
              <a:buChar char="•"/>
            </a:pPr>
            <a:r>
              <a:rPr lang="en-GB" sz="2200" dirty="0">
                <a:cs typeface="Arial" pitchFamily="34" charset="0"/>
              </a:rPr>
              <a:t>Rainfall was also distributed over fewer river </a:t>
            </a:r>
            <a:r>
              <a:rPr lang="en-GB" sz="2200" dirty="0" smtClean="0">
                <a:cs typeface="Arial" pitchFamily="34" charset="0"/>
              </a:rPr>
              <a:t>catchments</a:t>
            </a:r>
          </a:p>
          <a:p>
            <a:pPr>
              <a:spcBef>
                <a:spcPts val="2400"/>
              </a:spcBef>
            </a:pPr>
            <a:r>
              <a:rPr lang="en-GB" sz="2400" dirty="0" smtClean="0">
                <a:cs typeface="Arial" pitchFamily="34" charset="0"/>
              </a:rPr>
              <a:t>Numerical simulations of 21/07/2010 case:</a:t>
            </a:r>
          </a:p>
          <a:p>
            <a:pPr marL="342900" indent="-342900">
              <a:spcBef>
                <a:spcPts val="600"/>
              </a:spcBef>
              <a:buFont typeface="Arial" pitchFamily="34" charset="0"/>
              <a:buChar char="•"/>
            </a:pPr>
            <a:r>
              <a:rPr lang="en-GB" sz="2200" dirty="0" smtClean="0">
                <a:cs typeface="Arial" pitchFamily="34" charset="0"/>
              </a:rPr>
              <a:t>QSCS was forced by convergence along a </a:t>
            </a:r>
            <a:r>
              <a:rPr lang="en-GB" sz="2200" dirty="0">
                <a:cs typeface="Arial" pitchFamily="34" charset="0"/>
              </a:rPr>
              <a:t>quasi-stationary </a:t>
            </a:r>
            <a:r>
              <a:rPr lang="en-GB" sz="2200" dirty="0" smtClean="0">
                <a:cs typeface="Arial" pitchFamily="34" charset="0"/>
              </a:rPr>
              <a:t>sea breeze front, maintained </a:t>
            </a:r>
            <a:r>
              <a:rPr lang="en-GB" sz="2200" dirty="0">
                <a:cs typeface="Arial" pitchFamily="34" charset="0"/>
              </a:rPr>
              <a:t>in place by an offshore-directed background </a:t>
            </a:r>
            <a:r>
              <a:rPr lang="en-GB" sz="2200" dirty="0" smtClean="0">
                <a:cs typeface="Arial" pitchFamily="34" charset="0"/>
              </a:rPr>
              <a:t>wind</a:t>
            </a:r>
          </a:p>
          <a:p>
            <a:pPr marL="342900" indent="-342900">
              <a:spcBef>
                <a:spcPts val="600"/>
              </a:spcBef>
              <a:buFont typeface="Arial" pitchFamily="34" charset="0"/>
              <a:buChar char="•"/>
            </a:pPr>
            <a:r>
              <a:rPr lang="en-GB" sz="2200" dirty="0" smtClean="0">
                <a:cs typeface="Arial" pitchFamily="34" charset="0"/>
              </a:rPr>
              <a:t>At 1.5 km </a:t>
            </a:r>
            <a:r>
              <a:rPr lang="en-GB" sz="2200" dirty="0">
                <a:cs typeface="Arial" pitchFamily="34" charset="0"/>
              </a:rPr>
              <a:t>grid spacing, the system is poorly represented; significant improvements result from using </a:t>
            </a:r>
            <a:r>
              <a:rPr lang="en-GB" sz="2200" dirty="0" smtClean="0">
                <a:cs typeface="Arial" pitchFamily="34" charset="0"/>
              </a:rPr>
              <a:t>500 m </a:t>
            </a:r>
            <a:r>
              <a:rPr lang="en-GB" sz="2200" dirty="0">
                <a:cs typeface="Arial" pitchFamily="34" charset="0"/>
              </a:rPr>
              <a:t>grid spacing, in part due to the convergence line being better </a:t>
            </a:r>
            <a:r>
              <a:rPr lang="en-GB" sz="2200" dirty="0" smtClean="0">
                <a:cs typeface="Arial" pitchFamily="34" charset="0"/>
              </a:rPr>
              <a:t>resolved</a:t>
            </a:r>
            <a:endParaRPr lang="en-GB" sz="2200" dirty="0">
              <a:cs typeface="Arial" pitchFamily="34" charset="0"/>
            </a:endParaRPr>
          </a:p>
        </p:txBody>
      </p:sp>
    </p:spTree>
    <p:extLst>
      <p:ext uri="{BB962C8B-B14F-4D97-AF65-F5344CB8AC3E}">
        <p14:creationId xmlns:p14="http://schemas.microsoft.com/office/powerpoint/2010/main" xmlns="" val="114748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51520" y="2060848"/>
            <a:ext cx="8640960" cy="830997"/>
          </a:xfrm>
          <a:prstGeom prst="rect">
            <a:avLst/>
          </a:prstGeom>
          <a:noFill/>
        </p:spPr>
        <p:txBody>
          <a:bodyPr wrap="square" rtlCol="0">
            <a:spAutoFit/>
          </a:bodyPr>
          <a:lstStyle/>
          <a:p>
            <a:pPr algn="ctr"/>
            <a:r>
              <a:rPr lang="en-GB" sz="4800" dirty="0" smtClean="0">
                <a:solidFill>
                  <a:srgbClr val="C00000"/>
                </a:solidFill>
                <a:latin typeface="+mj-lt"/>
              </a:rPr>
              <a:t>Part II: Climatology</a:t>
            </a:r>
          </a:p>
        </p:txBody>
      </p:sp>
    </p:spTree>
    <p:extLst>
      <p:ext uri="{BB962C8B-B14F-4D97-AF65-F5344CB8AC3E}">
        <p14:creationId xmlns:p14="http://schemas.microsoft.com/office/powerpoint/2010/main" xmlns="" val="24225079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Project questions revisited</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26</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sp>
        <p:nvSpPr>
          <p:cNvPr id="9" name="TextBox 8"/>
          <p:cNvSpPr txBox="1"/>
          <p:nvPr/>
        </p:nvSpPr>
        <p:spPr>
          <a:xfrm>
            <a:off x="0" y="1118068"/>
            <a:ext cx="9143753" cy="4980164"/>
          </a:xfrm>
          <a:prstGeom prst="rect">
            <a:avLst/>
          </a:prstGeom>
          <a:noFill/>
        </p:spPr>
        <p:txBody>
          <a:bodyPr wrap="square" lIns="180000" tIns="180000" rIns="180000" bIns="180000" rtlCol="0">
            <a:spAutoFit/>
          </a:bodyPr>
          <a:lstStyle/>
          <a:p>
            <a:pPr marL="360000" indent="-360000">
              <a:spcBef>
                <a:spcPts val="1200"/>
              </a:spcBef>
              <a:buFont typeface="+mj-lt"/>
              <a:buAutoNum type="arabicPeriod"/>
            </a:pPr>
            <a:r>
              <a:rPr lang="en-GB" sz="2400" dirty="0" smtClean="0"/>
              <a:t>How common are QSCSs in UK?</a:t>
            </a:r>
          </a:p>
          <a:p>
            <a:pPr marL="360000" indent="-360000">
              <a:spcBef>
                <a:spcPts val="1200"/>
              </a:spcBef>
              <a:buFont typeface="+mj-lt"/>
              <a:buAutoNum type="arabicPeriod"/>
            </a:pPr>
            <a:r>
              <a:rPr lang="en-GB" sz="2400" dirty="0" smtClean="0"/>
              <a:t>How does their occurrence vary geographically and temporally?</a:t>
            </a:r>
          </a:p>
          <a:p>
            <a:pPr marL="360000" indent="-360000">
              <a:spcBef>
                <a:spcPts val="1200"/>
              </a:spcBef>
              <a:buFont typeface="+mj-lt"/>
              <a:buAutoNum type="arabicPeriod"/>
            </a:pPr>
            <a:r>
              <a:rPr lang="en-GB" sz="2400" dirty="0" smtClean="0"/>
              <a:t>Are there synoptic situations which specifically favour the development of QSCSs?</a:t>
            </a:r>
          </a:p>
          <a:p>
            <a:pPr marL="360000" indent="-360000">
              <a:spcBef>
                <a:spcPts val="1200"/>
              </a:spcBef>
              <a:buFont typeface="+mj-lt"/>
              <a:buAutoNum type="arabicPeriod"/>
            </a:pPr>
            <a:r>
              <a:rPr lang="en-GB" sz="2400" dirty="0" smtClean="0"/>
              <a:t>What are the typical mechanisms of storm anchoring?</a:t>
            </a:r>
          </a:p>
          <a:p>
            <a:pPr marL="360000" indent="-360000">
              <a:spcBef>
                <a:spcPts val="1200"/>
              </a:spcBef>
              <a:buFont typeface="+mj-lt"/>
              <a:buAutoNum type="arabicPeriod"/>
            </a:pPr>
            <a:r>
              <a:rPr lang="en-GB" sz="2400" dirty="0" smtClean="0"/>
              <a:t>How sensitive is storm anchoring to small changes in ambient conditions?</a:t>
            </a:r>
          </a:p>
          <a:p>
            <a:pPr marL="360000" indent="-360000">
              <a:spcBef>
                <a:spcPts val="1200"/>
              </a:spcBef>
              <a:buFont typeface="+mj-lt"/>
              <a:buAutoNum type="arabicPeriod"/>
            </a:pPr>
            <a:r>
              <a:rPr lang="en-GB" sz="2400" dirty="0" smtClean="0"/>
              <a:t>How well are QSCSs represented in NWP models at the highest resolutions currently used operationally?</a:t>
            </a:r>
          </a:p>
          <a:p>
            <a:pPr marL="360000" indent="-360000">
              <a:spcBef>
                <a:spcPts val="1200"/>
              </a:spcBef>
              <a:buFont typeface="+mj-lt"/>
              <a:buAutoNum type="arabicPeriod"/>
            </a:pPr>
            <a:r>
              <a:rPr lang="en-GB" sz="2400" dirty="0" smtClean="0"/>
              <a:t>Does this representation improve at higher resolutions?</a:t>
            </a:r>
          </a:p>
        </p:txBody>
      </p:sp>
      <p:sp>
        <p:nvSpPr>
          <p:cNvPr id="2" name="Rectangle 1"/>
          <p:cNvSpPr/>
          <p:nvPr/>
        </p:nvSpPr>
        <p:spPr>
          <a:xfrm>
            <a:off x="179511" y="1268760"/>
            <a:ext cx="8762591" cy="2448272"/>
          </a:xfrm>
          <a:prstGeom prst="rect">
            <a:avLst/>
          </a:prstGeom>
          <a:solidFill>
            <a:srgbClr val="C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42323636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Data and algorithm requirements</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27</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sp>
        <p:nvSpPr>
          <p:cNvPr id="9" name="TextBox 8"/>
          <p:cNvSpPr txBox="1"/>
          <p:nvPr/>
        </p:nvSpPr>
        <p:spPr>
          <a:xfrm>
            <a:off x="0" y="1118068"/>
            <a:ext cx="9143753" cy="4580055"/>
          </a:xfrm>
          <a:prstGeom prst="rect">
            <a:avLst/>
          </a:prstGeom>
          <a:noFill/>
        </p:spPr>
        <p:txBody>
          <a:bodyPr wrap="square" lIns="180000" tIns="180000" rIns="180000" bIns="180000" rtlCol="0">
            <a:spAutoFit/>
          </a:bodyPr>
          <a:lstStyle/>
          <a:p>
            <a:pPr>
              <a:spcBef>
                <a:spcPts val="1200"/>
              </a:spcBef>
            </a:pPr>
            <a:r>
              <a:rPr lang="en-GB" sz="2400" dirty="0" smtClean="0"/>
              <a:t>Data requirements:</a:t>
            </a:r>
          </a:p>
          <a:p>
            <a:pPr marL="360000" indent="-360000">
              <a:spcBef>
                <a:spcPts val="600"/>
              </a:spcBef>
              <a:buFont typeface="+mj-lt"/>
              <a:buAutoNum type="arabicPeriod"/>
            </a:pPr>
            <a:r>
              <a:rPr lang="en-GB" sz="2200" dirty="0" smtClean="0"/>
              <a:t>Must cover the entire UK</a:t>
            </a:r>
          </a:p>
          <a:p>
            <a:pPr marL="360000" indent="-360000">
              <a:spcBef>
                <a:spcPts val="600"/>
              </a:spcBef>
              <a:buFont typeface="+mj-lt"/>
              <a:buAutoNum type="arabicPeriod"/>
            </a:pPr>
            <a:r>
              <a:rPr lang="en-GB" sz="2200" dirty="0" smtClean="0"/>
              <a:t>Must have sufficient resolution for storms to be identified</a:t>
            </a:r>
          </a:p>
          <a:p>
            <a:pPr marL="360000" indent="-360000">
              <a:spcBef>
                <a:spcPts val="600"/>
              </a:spcBef>
              <a:buFont typeface="+mj-lt"/>
              <a:buAutoNum type="arabicPeriod"/>
            </a:pPr>
            <a:r>
              <a:rPr lang="en-GB" sz="2200" dirty="0" smtClean="0"/>
              <a:t>Must be available for a long enough period to create a robust climatology</a:t>
            </a:r>
          </a:p>
          <a:p>
            <a:pPr>
              <a:spcBef>
                <a:spcPts val="2400"/>
              </a:spcBef>
            </a:pPr>
            <a:r>
              <a:rPr lang="en-GB" sz="2400" dirty="0" smtClean="0"/>
              <a:t>Algorithm requirements:</a:t>
            </a:r>
          </a:p>
          <a:p>
            <a:pPr marL="360000" indent="-360000">
              <a:spcBef>
                <a:spcPts val="600"/>
              </a:spcBef>
              <a:buFont typeface="+mj-lt"/>
              <a:buAutoNum type="arabicPeriod"/>
            </a:pPr>
            <a:r>
              <a:rPr lang="en-GB" sz="2200" dirty="0" smtClean="0"/>
              <a:t>Must be able to distinguish between (deep) </a:t>
            </a:r>
            <a:r>
              <a:rPr lang="en-GB" sz="2200" u="sng" dirty="0" smtClean="0"/>
              <a:t>convective</a:t>
            </a:r>
            <a:r>
              <a:rPr lang="en-GB" sz="2200" dirty="0" smtClean="0"/>
              <a:t> and stratiform precipitation</a:t>
            </a:r>
          </a:p>
          <a:p>
            <a:pPr marL="360000" indent="-360000">
              <a:spcBef>
                <a:spcPts val="600"/>
              </a:spcBef>
              <a:buFont typeface="+mj-lt"/>
              <a:buAutoNum type="arabicPeriod"/>
            </a:pPr>
            <a:r>
              <a:rPr lang="en-GB" sz="2200" dirty="0" smtClean="0"/>
              <a:t>Must be able to isolate </a:t>
            </a:r>
            <a:r>
              <a:rPr lang="en-GB" sz="2200" u="sng" dirty="0" smtClean="0"/>
              <a:t>stationary</a:t>
            </a:r>
            <a:r>
              <a:rPr lang="en-GB" sz="2200" dirty="0" smtClean="0"/>
              <a:t> precipitation features</a:t>
            </a:r>
          </a:p>
          <a:p>
            <a:pPr marL="360000" indent="-360000">
              <a:spcBef>
                <a:spcPts val="600"/>
              </a:spcBef>
              <a:buFont typeface="+mj-lt"/>
              <a:buAutoNum type="arabicPeriod"/>
            </a:pPr>
            <a:r>
              <a:rPr lang="en-GB" sz="2200" dirty="0" smtClean="0"/>
              <a:t>Must be fast – able to process several years worth of data in a ‘reasonable’ amount of time</a:t>
            </a:r>
          </a:p>
        </p:txBody>
      </p:sp>
    </p:spTree>
    <p:extLst>
      <p:ext uri="{BB962C8B-B14F-4D97-AF65-F5344CB8AC3E}">
        <p14:creationId xmlns:p14="http://schemas.microsoft.com/office/powerpoint/2010/main" xmlns="" val="421552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Data: The UK 1km radar composite</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28</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mc:AlternateContent xmlns:mc="http://schemas.openxmlformats.org/markup-compatibility/2006">
        <mc:Choice xmlns:a14="http://schemas.microsoft.com/office/drawing/2010/main" xmlns="" Requires="a14">
          <p:sp>
            <p:nvSpPr>
              <p:cNvPr id="9" name="TextBox 8"/>
              <p:cNvSpPr txBox="1"/>
              <p:nvPr/>
            </p:nvSpPr>
            <p:spPr>
              <a:xfrm>
                <a:off x="0" y="1118068"/>
                <a:ext cx="5333660" cy="4887831"/>
              </a:xfrm>
              <a:prstGeom prst="rect">
                <a:avLst/>
              </a:prstGeom>
              <a:noFill/>
            </p:spPr>
            <p:txBody>
              <a:bodyPr wrap="square" lIns="180000" tIns="180000" rIns="180000" bIns="180000" rtlCol="0">
                <a:spAutoFit/>
              </a:bodyPr>
              <a:lstStyle/>
              <a:p>
                <a:pPr marL="342900" indent="-342900">
                  <a:spcBef>
                    <a:spcPts val="1200"/>
                  </a:spcBef>
                  <a:buFont typeface="Arial" pitchFamily="34" charset="0"/>
                  <a:buChar char="•"/>
                </a:pPr>
                <a:r>
                  <a:rPr lang="en-GB" sz="2400" dirty="0" smtClean="0"/>
                  <a:t>18 C-band radars,  scanning every 5mins with a resolution of 600m x 1° out to 255 km range</a:t>
                </a:r>
              </a:p>
              <a:p>
                <a:pPr marL="342900" indent="-342900">
                  <a:spcBef>
                    <a:spcPts val="1200"/>
                  </a:spcBef>
                  <a:buFont typeface="Arial" pitchFamily="34" charset="0"/>
                  <a:buChar char="•"/>
                </a:pPr>
                <a:r>
                  <a:rPr lang="en-GB" sz="2400" dirty="0" smtClean="0"/>
                  <a:t>QC steps to remove  spurious echoes, correct for attenuation, account for variations in the VPR, and adjust to rain gauges (Harrison </a:t>
                </a:r>
                <a:r>
                  <a:rPr lang="en-GB" sz="2400" i="1" dirty="0" smtClean="0"/>
                  <a:t>et al</a:t>
                </a:r>
                <a:r>
                  <a:rPr lang="en-GB" sz="2400" dirty="0" smtClean="0"/>
                  <a:t>. 2012)</a:t>
                </a:r>
              </a:p>
              <a:p>
                <a:pPr marL="342900" indent="-342900">
                  <a:spcBef>
                    <a:spcPts val="1200"/>
                  </a:spcBef>
                  <a:buFont typeface="Arial" pitchFamily="34" charset="0"/>
                  <a:buChar char="•"/>
                </a:pPr>
                <a:r>
                  <a:rPr lang="en-GB" sz="2400" dirty="0" smtClean="0"/>
                  <a:t>Reflectivity converted to rain rate according to </a:t>
                </a:r>
                <a14:m>
                  <m:oMath xmlns:m="http://schemas.openxmlformats.org/officeDocument/2006/math">
                    <m:r>
                      <a:rPr lang="en-GB" sz="2400" b="0" i="1" smtClean="0">
                        <a:latin typeface="Cambria Math"/>
                      </a:rPr>
                      <m:t>𝑍</m:t>
                    </m:r>
                    <m:r>
                      <a:rPr lang="en-GB" sz="2400" b="0" i="1" smtClean="0">
                        <a:latin typeface="Cambria Math"/>
                      </a:rPr>
                      <m:t>=200</m:t>
                    </m:r>
                    <m:sSup>
                      <m:sSupPr>
                        <m:ctrlPr>
                          <a:rPr lang="en-GB" sz="2400" b="0" i="1" smtClean="0">
                            <a:latin typeface="Cambria Math"/>
                          </a:rPr>
                        </m:ctrlPr>
                      </m:sSupPr>
                      <m:e>
                        <m:r>
                          <a:rPr lang="en-GB" sz="2400" b="0" i="1" smtClean="0">
                            <a:latin typeface="Cambria Math"/>
                          </a:rPr>
                          <m:t>𝑅</m:t>
                        </m:r>
                      </m:e>
                      <m:sup>
                        <m:r>
                          <a:rPr lang="en-GB" sz="2400" b="0" i="1" smtClean="0">
                            <a:latin typeface="Cambria Math"/>
                          </a:rPr>
                          <m:t>1.6</m:t>
                        </m:r>
                      </m:sup>
                    </m:sSup>
                  </m:oMath>
                </a14:m>
                <a:endParaRPr lang="en-GB" sz="2400" dirty="0" smtClean="0"/>
              </a:p>
              <a:p>
                <a:pPr marL="342900" indent="-342900">
                  <a:spcBef>
                    <a:spcPts val="1200"/>
                  </a:spcBef>
                  <a:buFont typeface="Arial" pitchFamily="34" charset="0"/>
                  <a:buChar char="•"/>
                </a:pPr>
                <a:r>
                  <a:rPr lang="en-GB" sz="2400" dirty="0" smtClean="0"/>
                  <a:t>Individual radar scans composited on a 1 km x 1 km Cartesian grid</a:t>
                </a:r>
              </a:p>
            </p:txBody>
          </p:sp>
        </mc:Choice>
        <mc:Fallback>
          <p:sp>
            <p:nvSpPr>
              <p:cNvPr id="9" name="TextBox 8"/>
              <p:cNvSpPr txBox="1">
                <a:spLocks noRot="1" noChangeAspect="1" noMove="1" noResize="1" noEditPoints="1" noAdjustHandles="1" noChangeArrowheads="1" noChangeShapeType="1" noTextEdit="1"/>
              </p:cNvSpPr>
              <p:nvPr/>
            </p:nvSpPr>
            <p:spPr>
              <a:xfrm>
                <a:off x="0" y="1118068"/>
                <a:ext cx="5333660" cy="4887831"/>
              </a:xfrm>
              <a:prstGeom prst="rect">
                <a:avLst/>
              </a:prstGeom>
              <a:blipFill rotWithShape="1">
                <a:blip r:embed="rId4" cstate="print"/>
                <a:stretch>
                  <a:fillRect r="-1257"/>
                </a:stretch>
              </a:blipFill>
            </p:spPr>
            <p:txBody>
              <a:bodyPr/>
              <a:lstStyle/>
              <a:p>
                <a:r>
                  <a:rPr lang="en-GB">
                    <a:noFill/>
                  </a:rPr>
                  <a:t> </a:t>
                </a:r>
              </a:p>
            </p:txBody>
          </p:sp>
        </mc:Fallback>
      </mc:AlternateContent>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3026" t="2978" b="6784"/>
          <a:stretch/>
        </p:blipFill>
        <p:spPr bwMode="auto">
          <a:xfrm>
            <a:off x="5292080" y="1237957"/>
            <a:ext cx="3608442" cy="47548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2730721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Data issues</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29</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946101" y="1268760"/>
            <a:ext cx="3370315" cy="476511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27584" y="1268760"/>
            <a:ext cx="3371621" cy="4797152"/>
          </a:xfrm>
          <a:prstGeom prst="rect">
            <a:avLst/>
          </a:prstGeom>
        </p:spPr>
      </p:pic>
    </p:spTree>
    <p:extLst>
      <p:ext uri="{BB962C8B-B14F-4D97-AF65-F5344CB8AC3E}">
        <p14:creationId xmlns:p14="http://schemas.microsoft.com/office/powerpoint/2010/main" xmlns="" val="23928667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How do you pronounce ‘quasi-’?</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3</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xmlns="" val="0"/>
              </a:ext>
            </a:extLst>
          </a:blip>
          <a:srcRect l="21015" t="23600" r="28314" b="34039"/>
          <a:stretch/>
        </p:blipFill>
        <p:spPr>
          <a:xfrm>
            <a:off x="313191" y="1358244"/>
            <a:ext cx="8517617" cy="4450532"/>
          </a:xfrm>
          <a:prstGeom prst="rect">
            <a:avLst/>
          </a:prstGeom>
        </p:spPr>
      </p:pic>
      <p:sp>
        <p:nvSpPr>
          <p:cNvPr id="3" name="Rectangle 2"/>
          <p:cNvSpPr/>
          <p:nvPr/>
        </p:nvSpPr>
        <p:spPr>
          <a:xfrm>
            <a:off x="899592" y="3212976"/>
            <a:ext cx="7848872" cy="9361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133963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Identification of convective rainfall</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30</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sp>
        <p:nvSpPr>
          <p:cNvPr id="9" name="TextBox 8"/>
          <p:cNvSpPr txBox="1"/>
          <p:nvPr/>
        </p:nvSpPr>
        <p:spPr>
          <a:xfrm>
            <a:off x="0" y="1118068"/>
            <a:ext cx="5004048" cy="4672388"/>
          </a:xfrm>
          <a:prstGeom prst="rect">
            <a:avLst/>
          </a:prstGeom>
          <a:noFill/>
        </p:spPr>
        <p:txBody>
          <a:bodyPr wrap="square" lIns="180000" tIns="180000" rIns="180000" bIns="180000" rtlCol="0">
            <a:spAutoFit/>
          </a:bodyPr>
          <a:lstStyle/>
          <a:p>
            <a:pPr>
              <a:spcBef>
                <a:spcPts val="1200"/>
              </a:spcBef>
            </a:pPr>
            <a:r>
              <a:rPr lang="en-GB" sz="2400" dirty="0" smtClean="0"/>
              <a:t>Premise:</a:t>
            </a:r>
          </a:p>
          <a:p>
            <a:pPr>
              <a:spcBef>
                <a:spcPts val="600"/>
              </a:spcBef>
            </a:pPr>
            <a:r>
              <a:rPr lang="en-GB" sz="2400" i="1" dirty="0" smtClean="0"/>
              <a:t>Precipitation associated with deep convection is typically characterised by strong rainfall gradients</a:t>
            </a:r>
          </a:p>
          <a:p>
            <a:pPr>
              <a:spcBef>
                <a:spcPts val="2400"/>
              </a:spcBef>
            </a:pPr>
            <a:r>
              <a:rPr lang="en-GB" sz="2400" dirty="0" smtClean="0"/>
              <a:t>Method:</a:t>
            </a:r>
          </a:p>
          <a:p>
            <a:pPr marL="360000" indent="-360000">
              <a:spcBef>
                <a:spcPts val="600"/>
              </a:spcBef>
              <a:buFont typeface="+mj-lt"/>
              <a:buAutoNum type="arabicPeriod"/>
            </a:pPr>
            <a:r>
              <a:rPr lang="en-GB" sz="2400" dirty="0" smtClean="0"/>
              <a:t>Identify rainfall objects</a:t>
            </a:r>
          </a:p>
          <a:p>
            <a:pPr marL="360000" indent="-360000">
              <a:spcBef>
                <a:spcPts val="600"/>
              </a:spcBef>
              <a:buFont typeface="+mj-lt"/>
              <a:buAutoNum type="arabicPeriod"/>
            </a:pPr>
            <a:r>
              <a:rPr lang="en-GB" sz="2400" dirty="0" smtClean="0"/>
              <a:t>Determine rainfall gradients</a:t>
            </a:r>
          </a:p>
          <a:p>
            <a:pPr marL="360000" indent="-360000">
              <a:spcBef>
                <a:spcPts val="600"/>
              </a:spcBef>
              <a:buFont typeface="+mj-lt"/>
              <a:buAutoNum type="arabicPeriod"/>
            </a:pPr>
            <a:r>
              <a:rPr lang="en-GB" sz="2400" dirty="0" smtClean="0"/>
              <a:t>Retain only those objects with a high fraction of large-gradient pixels</a:t>
            </a:r>
          </a:p>
        </p:txBody>
      </p:sp>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004048" y="1556792"/>
            <a:ext cx="3938054" cy="3938054"/>
          </a:xfrm>
          <a:prstGeom prst="rect">
            <a:avLst/>
          </a:prstGeom>
        </p:spPr>
      </p:pic>
    </p:spTree>
    <p:extLst>
      <p:ext uri="{BB962C8B-B14F-4D97-AF65-F5344CB8AC3E}">
        <p14:creationId xmlns:p14="http://schemas.microsoft.com/office/powerpoint/2010/main" xmlns="" val="32732946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Identification of stationary features</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31</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sp>
        <p:nvSpPr>
          <p:cNvPr id="7" name="TextBox 6"/>
          <p:cNvSpPr txBox="1"/>
          <p:nvPr/>
        </p:nvSpPr>
        <p:spPr>
          <a:xfrm>
            <a:off x="0" y="1118068"/>
            <a:ext cx="5004048" cy="5041719"/>
          </a:xfrm>
          <a:prstGeom prst="rect">
            <a:avLst/>
          </a:prstGeom>
          <a:noFill/>
        </p:spPr>
        <p:txBody>
          <a:bodyPr wrap="square" lIns="180000" tIns="180000" rIns="180000" bIns="180000" rtlCol="0">
            <a:spAutoFit/>
          </a:bodyPr>
          <a:lstStyle/>
          <a:p>
            <a:pPr>
              <a:spcBef>
                <a:spcPts val="1200"/>
              </a:spcBef>
            </a:pPr>
            <a:r>
              <a:rPr lang="en-GB" sz="2400" dirty="0" smtClean="0"/>
              <a:t>Premise:</a:t>
            </a:r>
          </a:p>
          <a:p>
            <a:pPr>
              <a:spcBef>
                <a:spcPts val="600"/>
              </a:spcBef>
            </a:pPr>
            <a:r>
              <a:rPr lang="en-GB" sz="2400" i="1" dirty="0" smtClean="0"/>
              <a:t>QS features will produce areas of large rainfall accumulation. Within these, rain will be present during most of the accumulation period.</a:t>
            </a:r>
          </a:p>
          <a:p>
            <a:pPr>
              <a:spcBef>
                <a:spcPts val="2400"/>
              </a:spcBef>
            </a:pPr>
            <a:r>
              <a:rPr lang="en-GB" sz="2400" dirty="0" smtClean="0"/>
              <a:t>Method:</a:t>
            </a:r>
          </a:p>
          <a:p>
            <a:pPr marL="360000" indent="-360000">
              <a:spcBef>
                <a:spcPts val="600"/>
              </a:spcBef>
              <a:buFont typeface="+mj-lt"/>
              <a:buAutoNum type="arabicPeriod"/>
            </a:pPr>
            <a:r>
              <a:rPr lang="en-GB" sz="2400" dirty="0" smtClean="0"/>
              <a:t>Identify accumulation objects</a:t>
            </a:r>
          </a:p>
          <a:p>
            <a:pPr marL="360000" indent="-360000">
              <a:spcBef>
                <a:spcPts val="600"/>
              </a:spcBef>
              <a:buFont typeface="+mj-lt"/>
              <a:buAutoNum type="arabicPeriod"/>
            </a:pPr>
            <a:r>
              <a:rPr lang="en-GB" sz="2400" dirty="0" smtClean="0"/>
              <a:t>Compute the duration and persistence of rainfall within these</a:t>
            </a:r>
          </a:p>
          <a:p>
            <a:pPr marL="360000" indent="-360000">
              <a:spcBef>
                <a:spcPts val="600"/>
              </a:spcBef>
              <a:buFont typeface="+mj-lt"/>
              <a:buAutoNum type="arabicPeriod"/>
            </a:pPr>
            <a:r>
              <a:rPr lang="en-GB" sz="2400" dirty="0" smtClean="0"/>
              <a:t>Retain only those objects with long-duration persistent rainfall</a:t>
            </a:r>
          </a:p>
        </p:txBody>
      </p:sp>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004048" y="1556792"/>
            <a:ext cx="3938054" cy="3938054"/>
          </a:xfrm>
          <a:prstGeom prst="rect">
            <a:avLst/>
          </a:prstGeom>
        </p:spPr>
      </p:pic>
    </p:spTree>
    <p:extLst>
      <p:ext uri="{BB962C8B-B14F-4D97-AF65-F5344CB8AC3E}">
        <p14:creationId xmlns:p14="http://schemas.microsoft.com/office/powerpoint/2010/main" xmlns="" val="39528206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Identification examples</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32</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21042" y="1265776"/>
            <a:ext cx="3962926" cy="4755512"/>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788024" y="1265776"/>
            <a:ext cx="4063139" cy="4755512"/>
          </a:xfrm>
          <a:prstGeom prst="rect">
            <a:avLst/>
          </a:prstGeom>
        </p:spPr>
      </p:pic>
    </p:spTree>
    <p:extLst>
      <p:ext uri="{BB962C8B-B14F-4D97-AF65-F5344CB8AC3E}">
        <p14:creationId xmlns:p14="http://schemas.microsoft.com/office/powerpoint/2010/main" xmlns="" val="28629120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Event classifications</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33</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grpSp>
        <p:nvGrpSpPr>
          <p:cNvPr id="32" name="Group 31"/>
          <p:cNvGrpSpPr/>
          <p:nvPr/>
        </p:nvGrpSpPr>
        <p:grpSpPr>
          <a:xfrm>
            <a:off x="1059451" y="2035830"/>
            <a:ext cx="2448272" cy="908393"/>
            <a:chOff x="915435" y="2088559"/>
            <a:chExt cx="2448272" cy="908393"/>
          </a:xfrm>
        </p:grpSpPr>
        <p:sp>
          <p:nvSpPr>
            <p:cNvPr id="2" name="Oval 1"/>
            <p:cNvSpPr/>
            <p:nvPr/>
          </p:nvSpPr>
          <p:spPr>
            <a:xfrm rot="3176309">
              <a:off x="1905170" y="1228128"/>
              <a:ext cx="468802" cy="244827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p:cNvSpPr/>
            <p:nvPr/>
          </p:nvSpPr>
          <p:spPr>
            <a:xfrm>
              <a:off x="1419603" y="2780928"/>
              <a:ext cx="216024" cy="21602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2361885" y="2088559"/>
              <a:ext cx="216024" cy="21602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2031559" y="2348880"/>
              <a:ext cx="216024" cy="21602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1724403" y="2564904"/>
              <a:ext cx="216024" cy="21602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1" name="Straight Arrow Connector 20"/>
          <p:cNvCxnSpPr/>
          <p:nvPr/>
        </p:nvCxnSpPr>
        <p:spPr>
          <a:xfrm flipH="1">
            <a:off x="1227946" y="2220496"/>
            <a:ext cx="77771" cy="723727"/>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51520" y="1903893"/>
            <a:ext cx="2108393" cy="369332"/>
          </a:xfrm>
          <a:prstGeom prst="rect">
            <a:avLst/>
          </a:prstGeom>
          <a:noFill/>
        </p:spPr>
        <p:txBody>
          <a:bodyPr wrap="square" rtlCol="0">
            <a:spAutoFit/>
          </a:bodyPr>
          <a:lstStyle/>
          <a:p>
            <a:r>
              <a:rPr lang="en-GB" dirty="0" smtClean="0"/>
              <a:t>New cells form here</a:t>
            </a:r>
            <a:endParaRPr lang="en-GB" dirty="0"/>
          </a:p>
        </p:txBody>
      </p:sp>
      <p:cxnSp>
        <p:nvCxnSpPr>
          <p:cNvPr id="26" name="Straight Arrow Connector 25"/>
          <p:cNvCxnSpPr/>
          <p:nvPr/>
        </p:nvCxnSpPr>
        <p:spPr>
          <a:xfrm flipV="1">
            <a:off x="2084443" y="2404163"/>
            <a:ext cx="903381" cy="68407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505901" y="2800207"/>
            <a:ext cx="1274011" cy="369332"/>
          </a:xfrm>
          <a:prstGeom prst="rect">
            <a:avLst/>
          </a:prstGeom>
          <a:noFill/>
        </p:spPr>
        <p:txBody>
          <a:bodyPr wrap="square" rtlCol="0">
            <a:spAutoFit/>
          </a:bodyPr>
          <a:lstStyle/>
          <a:p>
            <a:r>
              <a:rPr lang="en-GB" dirty="0" smtClean="0"/>
              <a:t>Cell motion</a:t>
            </a:r>
            <a:endParaRPr lang="en-GB" dirty="0"/>
          </a:p>
        </p:txBody>
      </p:sp>
      <p:sp>
        <p:nvSpPr>
          <p:cNvPr id="28" name="TextBox 27"/>
          <p:cNvSpPr txBox="1"/>
          <p:nvPr/>
        </p:nvSpPr>
        <p:spPr>
          <a:xfrm>
            <a:off x="411379" y="1268760"/>
            <a:ext cx="544378" cy="400110"/>
          </a:xfrm>
          <a:prstGeom prst="rect">
            <a:avLst/>
          </a:prstGeom>
          <a:noFill/>
        </p:spPr>
        <p:txBody>
          <a:bodyPr wrap="square" rtlCol="0">
            <a:spAutoFit/>
          </a:bodyPr>
          <a:lstStyle/>
          <a:p>
            <a:r>
              <a:rPr lang="en-GB" sz="2000" b="1" dirty="0" smtClean="0"/>
              <a:t>(1)</a:t>
            </a:r>
            <a:endParaRPr lang="en-GB" sz="2000" b="1" dirty="0"/>
          </a:p>
        </p:txBody>
      </p:sp>
      <p:sp>
        <p:nvSpPr>
          <p:cNvPr id="29" name="TextBox 28"/>
          <p:cNvSpPr txBox="1"/>
          <p:nvPr/>
        </p:nvSpPr>
        <p:spPr>
          <a:xfrm>
            <a:off x="5251758" y="1556792"/>
            <a:ext cx="544378" cy="400110"/>
          </a:xfrm>
          <a:prstGeom prst="rect">
            <a:avLst/>
          </a:prstGeom>
          <a:noFill/>
        </p:spPr>
        <p:txBody>
          <a:bodyPr wrap="square" rtlCol="0">
            <a:spAutoFit/>
          </a:bodyPr>
          <a:lstStyle/>
          <a:p>
            <a:r>
              <a:rPr lang="en-GB" sz="2000" b="1" dirty="0" smtClean="0"/>
              <a:t>(2)</a:t>
            </a:r>
            <a:endParaRPr lang="en-GB" sz="2000" b="1" dirty="0"/>
          </a:p>
        </p:txBody>
      </p:sp>
      <p:grpSp>
        <p:nvGrpSpPr>
          <p:cNvPr id="33" name="Group 32"/>
          <p:cNvGrpSpPr/>
          <p:nvPr/>
        </p:nvGrpSpPr>
        <p:grpSpPr>
          <a:xfrm>
            <a:off x="5436096" y="1786671"/>
            <a:ext cx="2448272" cy="908393"/>
            <a:chOff x="915435" y="2088559"/>
            <a:chExt cx="2448272" cy="908393"/>
          </a:xfrm>
        </p:grpSpPr>
        <p:sp>
          <p:nvSpPr>
            <p:cNvPr id="34" name="Oval 33"/>
            <p:cNvSpPr/>
            <p:nvPr/>
          </p:nvSpPr>
          <p:spPr>
            <a:xfrm rot="3176309">
              <a:off x="1905170" y="1228128"/>
              <a:ext cx="468802" cy="244827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p:nvSpPr>
          <p:spPr>
            <a:xfrm>
              <a:off x="1419603" y="2780928"/>
              <a:ext cx="216024" cy="21602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p:nvSpPr>
          <p:spPr>
            <a:xfrm>
              <a:off x="2361885" y="2088559"/>
              <a:ext cx="216024" cy="21602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2031559" y="2348880"/>
              <a:ext cx="216024" cy="21602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1724403" y="2564904"/>
              <a:ext cx="216024" cy="21602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9" name="Straight Arrow Connector 38"/>
          <p:cNvCxnSpPr/>
          <p:nvPr/>
        </p:nvCxnSpPr>
        <p:spPr>
          <a:xfrm flipV="1">
            <a:off x="6487488" y="2222866"/>
            <a:ext cx="903381" cy="68407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5938691" y="2984874"/>
            <a:ext cx="2904356" cy="369332"/>
          </a:xfrm>
          <a:prstGeom prst="rect">
            <a:avLst/>
          </a:prstGeom>
          <a:noFill/>
        </p:spPr>
        <p:txBody>
          <a:bodyPr wrap="square" rtlCol="0">
            <a:spAutoFit/>
          </a:bodyPr>
          <a:lstStyle/>
          <a:p>
            <a:r>
              <a:rPr lang="en-GB" dirty="0" smtClean="0"/>
              <a:t>System motion ≈ cell motion</a:t>
            </a:r>
            <a:endParaRPr lang="en-GB" dirty="0"/>
          </a:p>
        </p:txBody>
      </p:sp>
      <p:sp>
        <p:nvSpPr>
          <p:cNvPr id="41" name="Oval 40"/>
          <p:cNvSpPr/>
          <p:nvPr/>
        </p:nvSpPr>
        <p:spPr>
          <a:xfrm rot="3176309">
            <a:off x="2079284" y="1404643"/>
            <a:ext cx="275133" cy="2065450"/>
          </a:xfrm>
          <a:prstGeom prst="ellipse">
            <a:avLst/>
          </a:prstGeom>
          <a:solidFill>
            <a:srgbClr val="000000">
              <a:alpha val="2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p:cNvSpPr/>
          <p:nvPr/>
        </p:nvSpPr>
        <p:spPr>
          <a:xfrm rot="3176309">
            <a:off x="6488854" y="747339"/>
            <a:ext cx="226908" cy="2874067"/>
          </a:xfrm>
          <a:prstGeom prst="ellipse">
            <a:avLst/>
          </a:prstGeom>
          <a:solidFill>
            <a:srgbClr val="000000">
              <a:alpha val="2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9" name="Group 48"/>
          <p:cNvGrpSpPr/>
          <p:nvPr/>
        </p:nvGrpSpPr>
        <p:grpSpPr>
          <a:xfrm>
            <a:off x="444260" y="4515865"/>
            <a:ext cx="512802" cy="468802"/>
            <a:chOff x="2483703" y="3988871"/>
            <a:chExt cx="531659" cy="468802"/>
          </a:xfrm>
        </p:grpSpPr>
        <p:sp>
          <p:nvSpPr>
            <p:cNvPr id="44" name="Oval 43"/>
            <p:cNvSpPr/>
            <p:nvPr/>
          </p:nvSpPr>
          <p:spPr>
            <a:xfrm rot="3176309">
              <a:off x="2515132" y="3957442"/>
              <a:ext cx="468802" cy="53165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p:cNvSpPr/>
            <p:nvPr/>
          </p:nvSpPr>
          <p:spPr>
            <a:xfrm>
              <a:off x="2641521" y="4115259"/>
              <a:ext cx="216024" cy="21602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 name="Group 49"/>
          <p:cNvGrpSpPr/>
          <p:nvPr/>
        </p:nvGrpSpPr>
        <p:grpSpPr>
          <a:xfrm>
            <a:off x="489798" y="5200689"/>
            <a:ext cx="654431" cy="577059"/>
            <a:chOff x="2483703" y="3988871"/>
            <a:chExt cx="531659" cy="468802"/>
          </a:xfrm>
        </p:grpSpPr>
        <p:sp>
          <p:nvSpPr>
            <p:cNvPr id="51" name="Oval 50"/>
            <p:cNvSpPr/>
            <p:nvPr/>
          </p:nvSpPr>
          <p:spPr>
            <a:xfrm rot="3176309">
              <a:off x="2515132" y="3957442"/>
              <a:ext cx="468802" cy="53165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p:cNvSpPr/>
            <p:nvPr/>
          </p:nvSpPr>
          <p:spPr>
            <a:xfrm>
              <a:off x="2641521" y="4115259"/>
              <a:ext cx="216024" cy="21602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3" name="Group 52"/>
          <p:cNvGrpSpPr/>
          <p:nvPr/>
        </p:nvGrpSpPr>
        <p:grpSpPr>
          <a:xfrm>
            <a:off x="1312815" y="5300981"/>
            <a:ext cx="828038" cy="455269"/>
            <a:chOff x="2483703" y="3988871"/>
            <a:chExt cx="531659" cy="468802"/>
          </a:xfrm>
        </p:grpSpPr>
        <p:sp>
          <p:nvSpPr>
            <p:cNvPr id="54" name="Oval 53"/>
            <p:cNvSpPr/>
            <p:nvPr/>
          </p:nvSpPr>
          <p:spPr>
            <a:xfrm rot="3176309">
              <a:off x="2515132" y="3957442"/>
              <a:ext cx="468802" cy="53165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p:cNvSpPr/>
            <p:nvPr/>
          </p:nvSpPr>
          <p:spPr>
            <a:xfrm>
              <a:off x="2641521" y="4115259"/>
              <a:ext cx="216024" cy="21602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6" name="Group 55"/>
          <p:cNvGrpSpPr/>
          <p:nvPr/>
        </p:nvGrpSpPr>
        <p:grpSpPr>
          <a:xfrm>
            <a:off x="1252018" y="4827369"/>
            <a:ext cx="370874" cy="468802"/>
            <a:chOff x="2483703" y="3988871"/>
            <a:chExt cx="531659" cy="468802"/>
          </a:xfrm>
        </p:grpSpPr>
        <p:sp>
          <p:nvSpPr>
            <p:cNvPr id="57" name="Oval 56"/>
            <p:cNvSpPr/>
            <p:nvPr/>
          </p:nvSpPr>
          <p:spPr>
            <a:xfrm rot="3176309">
              <a:off x="2515132" y="3957442"/>
              <a:ext cx="468802" cy="53165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p:cNvSpPr/>
            <p:nvPr/>
          </p:nvSpPr>
          <p:spPr>
            <a:xfrm>
              <a:off x="2641521" y="4115259"/>
              <a:ext cx="216024" cy="21602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9" name="Group 58"/>
          <p:cNvGrpSpPr/>
          <p:nvPr/>
        </p:nvGrpSpPr>
        <p:grpSpPr>
          <a:xfrm>
            <a:off x="1826306" y="4317306"/>
            <a:ext cx="751603" cy="635176"/>
            <a:chOff x="2483703" y="3988871"/>
            <a:chExt cx="531659" cy="468802"/>
          </a:xfrm>
        </p:grpSpPr>
        <p:sp>
          <p:nvSpPr>
            <p:cNvPr id="60" name="Oval 59"/>
            <p:cNvSpPr/>
            <p:nvPr/>
          </p:nvSpPr>
          <p:spPr>
            <a:xfrm rot="3176309">
              <a:off x="2515132" y="3957442"/>
              <a:ext cx="468802" cy="53165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p:cNvSpPr/>
            <p:nvPr/>
          </p:nvSpPr>
          <p:spPr>
            <a:xfrm>
              <a:off x="2641521" y="4115259"/>
              <a:ext cx="216024" cy="21602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2" name="Group 61"/>
          <p:cNvGrpSpPr/>
          <p:nvPr/>
        </p:nvGrpSpPr>
        <p:grpSpPr>
          <a:xfrm>
            <a:off x="1241234" y="4269873"/>
            <a:ext cx="394394" cy="342414"/>
            <a:chOff x="2483703" y="3988871"/>
            <a:chExt cx="531659" cy="468802"/>
          </a:xfrm>
        </p:grpSpPr>
        <p:sp>
          <p:nvSpPr>
            <p:cNvPr id="63" name="Oval 62"/>
            <p:cNvSpPr/>
            <p:nvPr/>
          </p:nvSpPr>
          <p:spPr>
            <a:xfrm rot="3176309">
              <a:off x="2515132" y="3957442"/>
              <a:ext cx="468802" cy="53165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p:cNvSpPr/>
            <p:nvPr/>
          </p:nvSpPr>
          <p:spPr>
            <a:xfrm>
              <a:off x="2641521" y="4115259"/>
              <a:ext cx="216024" cy="21602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65" name="Straight Arrow Connector 64"/>
          <p:cNvCxnSpPr/>
          <p:nvPr/>
        </p:nvCxnSpPr>
        <p:spPr>
          <a:xfrm flipV="1">
            <a:off x="2199221" y="4947905"/>
            <a:ext cx="903381" cy="68407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2620679" y="5343949"/>
            <a:ext cx="1274011" cy="369332"/>
          </a:xfrm>
          <a:prstGeom prst="rect">
            <a:avLst/>
          </a:prstGeom>
          <a:noFill/>
        </p:spPr>
        <p:txBody>
          <a:bodyPr wrap="square" rtlCol="0">
            <a:spAutoFit/>
          </a:bodyPr>
          <a:lstStyle/>
          <a:p>
            <a:r>
              <a:rPr lang="en-GB" dirty="0" smtClean="0"/>
              <a:t>Cell motion</a:t>
            </a:r>
            <a:endParaRPr lang="en-GB" dirty="0"/>
          </a:p>
        </p:txBody>
      </p:sp>
      <p:sp>
        <p:nvSpPr>
          <p:cNvPr id="67" name="Oval 66"/>
          <p:cNvSpPr/>
          <p:nvPr/>
        </p:nvSpPr>
        <p:spPr>
          <a:xfrm rot="3176309">
            <a:off x="1498061" y="3868613"/>
            <a:ext cx="275133" cy="2065450"/>
          </a:xfrm>
          <a:prstGeom prst="ellipse">
            <a:avLst/>
          </a:prstGeom>
          <a:solidFill>
            <a:srgbClr val="000000">
              <a:alpha val="2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xtBox 67"/>
          <p:cNvSpPr txBox="1"/>
          <p:nvPr/>
        </p:nvSpPr>
        <p:spPr>
          <a:xfrm>
            <a:off x="268272" y="3789040"/>
            <a:ext cx="544378" cy="400110"/>
          </a:xfrm>
          <a:prstGeom prst="rect">
            <a:avLst/>
          </a:prstGeom>
          <a:noFill/>
        </p:spPr>
        <p:txBody>
          <a:bodyPr wrap="square" rtlCol="0">
            <a:spAutoFit/>
          </a:bodyPr>
          <a:lstStyle/>
          <a:p>
            <a:r>
              <a:rPr lang="en-GB" sz="2000" b="1" dirty="0" smtClean="0"/>
              <a:t>(3)</a:t>
            </a:r>
            <a:endParaRPr lang="en-GB" sz="2000" b="1" dirty="0"/>
          </a:p>
        </p:txBody>
      </p:sp>
      <p:grpSp>
        <p:nvGrpSpPr>
          <p:cNvPr id="69" name="Group 68"/>
          <p:cNvGrpSpPr/>
          <p:nvPr/>
        </p:nvGrpSpPr>
        <p:grpSpPr>
          <a:xfrm>
            <a:off x="3852979" y="4379270"/>
            <a:ext cx="654431" cy="577059"/>
            <a:chOff x="2483703" y="3988871"/>
            <a:chExt cx="531659" cy="468802"/>
          </a:xfrm>
        </p:grpSpPr>
        <p:sp>
          <p:nvSpPr>
            <p:cNvPr id="70" name="Oval 69"/>
            <p:cNvSpPr/>
            <p:nvPr/>
          </p:nvSpPr>
          <p:spPr>
            <a:xfrm rot="3176309">
              <a:off x="2515132" y="3957442"/>
              <a:ext cx="468802" cy="53165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p:cNvSpPr/>
            <p:nvPr/>
          </p:nvSpPr>
          <p:spPr>
            <a:xfrm>
              <a:off x="2641521" y="4115259"/>
              <a:ext cx="216024" cy="21602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2" name="Group 71"/>
          <p:cNvGrpSpPr/>
          <p:nvPr/>
        </p:nvGrpSpPr>
        <p:grpSpPr>
          <a:xfrm>
            <a:off x="4074901" y="4042804"/>
            <a:ext cx="512802" cy="468802"/>
            <a:chOff x="2483703" y="3988871"/>
            <a:chExt cx="531659" cy="468802"/>
          </a:xfrm>
        </p:grpSpPr>
        <p:sp>
          <p:nvSpPr>
            <p:cNvPr id="73" name="Oval 72"/>
            <p:cNvSpPr/>
            <p:nvPr/>
          </p:nvSpPr>
          <p:spPr>
            <a:xfrm rot="3176309">
              <a:off x="2515132" y="3957442"/>
              <a:ext cx="468802" cy="53165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p:cNvSpPr/>
            <p:nvPr/>
          </p:nvSpPr>
          <p:spPr>
            <a:xfrm>
              <a:off x="2641521" y="4115259"/>
              <a:ext cx="216024" cy="21602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5" name="Group 74"/>
          <p:cNvGrpSpPr/>
          <p:nvPr/>
        </p:nvGrpSpPr>
        <p:grpSpPr>
          <a:xfrm>
            <a:off x="4369977" y="4243713"/>
            <a:ext cx="751603" cy="635176"/>
            <a:chOff x="2483703" y="3988871"/>
            <a:chExt cx="531659" cy="468802"/>
          </a:xfrm>
        </p:grpSpPr>
        <p:sp>
          <p:nvSpPr>
            <p:cNvPr id="76" name="Oval 75"/>
            <p:cNvSpPr/>
            <p:nvPr/>
          </p:nvSpPr>
          <p:spPr>
            <a:xfrm rot="3176309">
              <a:off x="2515132" y="3957442"/>
              <a:ext cx="468802" cy="53165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Oval 76"/>
            <p:cNvSpPr/>
            <p:nvPr/>
          </p:nvSpPr>
          <p:spPr>
            <a:xfrm>
              <a:off x="2641521" y="4115259"/>
              <a:ext cx="216024" cy="21602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8" name="Group 77"/>
          <p:cNvGrpSpPr/>
          <p:nvPr/>
        </p:nvGrpSpPr>
        <p:grpSpPr>
          <a:xfrm>
            <a:off x="4294172" y="4667798"/>
            <a:ext cx="512802" cy="468802"/>
            <a:chOff x="2483703" y="3988871"/>
            <a:chExt cx="531659" cy="468802"/>
          </a:xfrm>
        </p:grpSpPr>
        <p:sp>
          <p:nvSpPr>
            <p:cNvPr id="79" name="Oval 78"/>
            <p:cNvSpPr/>
            <p:nvPr/>
          </p:nvSpPr>
          <p:spPr>
            <a:xfrm rot="3176309">
              <a:off x="2515132" y="3957442"/>
              <a:ext cx="468802" cy="53165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Oval 79"/>
            <p:cNvSpPr/>
            <p:nvPr/>
          </p:nvSpPr>
          <p:spPr>
            <a:xfrm>
              <a:off x="2641521" y="4115259"/>
              <a:ext cx="216024" cy="21602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3" name="TextBox 82"/>
          <p:cNvSpPr txBox="1"/>
          <p:nvPr/>
        </p:nvSpPr>
        <p:spPr>
          <a:xfrm>
            <a:off x="4198887" y="3593062"/>
            <a:ext cx="2108393" cy="369332"/>
          </a:xfrm>
          <a:prstGeom prst="rect">
            <a:avLst/>
          </a:prstGeom>
          <a:noFill/>
        </p:spPr>
        <p:txBody>
          <a:bodyPr wrap="square" rtlCol="0">
            <a:spAutoFit/>
          </a:bodyPr>
          <a:lstStyle/>
          <a:p>
            <a:r>
              <a:rPr lang="en-GB" dirty="0" smtClean="0"/>
              <a:t>New cells form here</a:t>
            </a:r>
            <a:endParaRPr lang="en-GB" dirty="0"/>
          </a:p>
        </p:txBody>
      </p:sp>
      <p:sp>
        <p:nvSpPr>
          <p:cNvPr id="85" name="TextBox 84"/>
          <p:cNvSpPr txBox="1"/>
          <p:nvPr/>
        </p:nvSpPr>
        <p:spPr>
          <a:xfrm>
            <a:off x="3563888" y="3450206"/>
            <a:ext cx="544378" cy="400110"/>
          </a:xfrm>
          <a:prstGeom prst="rect">
            <a:avLst/>
          </a:prstGeom>
          <a:noFill/>
        </p:spPr>
        <p:txBody>
          <a:bodyPr wrap="square" rtlCol="0">
            <a:spAutoFit/>
          </a:bodyPr>
          <a:lstStyle/>
          <a:p>
            <a:r>
              <a:rPr lang="en-GB" sz="2000" b="1" dirty="0" smtClean="0"/>
              <a:t>(4)</a:t>
            </a:r>
            <a:endParaRPr lang="en-GB" sz="2000" b="1" dirty="0"/>
          </a:p>
        </p:txBody>
      </p:sp>
      <p:sp>
        <p:nvSpPr>
          <p:cNvPr id="86" name="Oval 85"/>
          <p:cNvSpPr/>
          <p:nvPr/>
        </p:nvSpPr>
        <p:spPr>
          <a:xfrm rot="3176309">
            <a:off x="6712415" y="3701118"/>
            <a:ext cx="868030" cy="244827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Oval 86"/>
          <p:cNvSpPr/>
          <p:nvPr/>
        </p:nvSpPr>
        <p:spPr>
          <a:xfrm rot="19164482">
            <a:off x="6202505" y="4681159"/>
            <a:ext cx="1750657" cy="5812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8" name="Straight Arrow Connector 87"/>
          <p:cNvCxnSpPr/>
          <p:nvPr/>
        </p:nvCxnSpPr>
        <p:spPr>
          <a:xfrm flipV="1">
            <a:off x="7092216" y="5026481"/>
            <a:ext cx="903381" cy="68407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7452320" y="5435932"/>
            <a:ext cx="1875172" cy="369332"/>
          </a:xfrm>
          <a:prstGeom prst="rect">
            <a:avLst/>
          </a:prstGeom>
          <a:noFill/>
        </p:spPr>
        <p:txBody>
          <a:bodyPr wrap="square" rtlCol="0">
            <a:spAutoFit/>
          </a:bodyPr>
          <a:lstStyle/>
          <a:p>
            <a:r>
              <a:rPr lang="en-GB" dirty="0" smtClean="0"/>
              <a:t>System motion</a:t>
            </a:r>
            <a:endParaRPr lang="en-GB" dirty="0"/>
          </a:p>
        </p:txBody>
      </p:sp>
      <p:sp>
        <p:nvSpPr>
          <p:cNvPr id="90" name="TextBox 89"/>
          <p:cNvSpPr txBox="1"/>
          <p:nvPr/>
        </p:nvSpPr>
        <p:spPr>
          <a:xfrm>
            <a:off x="5990970" y="4253026"/>
            <a:ext cx="544378" cy="400110"/>
          </a:xfrm>
          <a:prstGeom prst="rect">
            <a:avLst/>
          </a:prstGeom>
          <a:noFill/>
        </p:spPr>
        <p:txBody>
          <a:bodyPr wrap="square" rtlCol="0">
            <a:spAutoFit/>
          </a:bodyPr>
          <a:lstStyle/>
          <a:p>
            <a:r>
              <a:rPr lang="en-GB" sz="2000" b="1" dirty="0" smtClean="0"/>
              <a:t>(5)</a:t>
            </a:r>
            <a:endParaRPr lang="en-GB" sz="2000" b="1" dirty="0"/>
          </a:p>
        </p:txBody>
      </p:sp>
      <p:sp>
        <p:nvSpPr>
          <p:cNvPr id="91" name="Oval 90"/>
          <p:cNvSpPr/>
          <p:nvPr/>
        </p:nvSpPr>
        <p:spPr>
          <a:xfrm rot="3176309">
            <a:off x="6924581" y="3349651"/>
            <a:ext cx="490583" cy="3110437"/>
          </a:xfrm>
          <a:prstGeom prst="ellipse">
            <a:avLst/>
          </a:prstGeom>
          <a:solidFill>
            <a:srgbClr val="000000">
              <a:alpha val="2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Oval 91"/>
          <p:cNvSpPr/>
          <p:nvPr/>
        </p:nvSpPr>
        <p:spPr>
          <a:xfrm>
            <a:off x="4289026" y="4454901"/>
            <a:ext cx="388149" cy="34585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2" name="Straight Arrow Connector 81"/>
          <p:cNvCxnSpPr/>
          <p:nvPr/>
        </p:nvCxnSpPr>
        <p:spPr>
          <a:xfrm flipH="1">
            <a:off x="4461404" y="3935629"/>
            <a:ext cx="388870" cy="723727"/>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1" name="Oval 80"/>
          <p:cNvSpPr/>
          <p:nvPr/>
        </p:nvSpPr>
        <p:spPr>
          <a:xfrm rot="3176309">
            <a:off x="4045472" y="4209439"/>
            <a:ext cx="875255" cy="836776"/>
          </a:xfrm>
          <a:prstGeom prst="ellipse">
            <a:avLst/>
          </a:prstGeom>
          <a:solidFill>
            <a:srgbClr val="000000">
              <a:alpha val="2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14142086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QSCS (Type 1) climatology</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34</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34610" y="1268761"/>
            <a:ext cx="7074779" cy="4757548"/>
          </a:xfrm>
          <a:prstGeom prst="rect">
            <a:avLst/>
          </a:prstGeom>
        </p:spPr>
      </p:pic>
    </p:spTree>
    <p:extLst>
      <p:ext uri="{BB962C8B-B14F-4D97-AF65-F5344CB8AC3E}">
        <p14:creationId xmlns:p14="http://schemas.microsoft.com/office/powerpoint/2010/main" xmlns="" val="33370194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Geographical variation</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35</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59534" y="1294696"/>
            <a:ext cx="4168450" cy="453976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716014" y="1294695"/>
            <a:ext cx="4168450" cy="4539769"/>
          </a:xfrm>
          <a:prstGeom prst="rect">
            <a:avLst/>
          </a:prstGeom>
        </p:spPr>
      </p:pic>
    </p:spTree>
    <p:extLst>
      <p:ext uri="{BB962C8B-B14F-4D97-AF65-F5344CB8AC3E}">
        <p14:creationId xmlns:p14="http://schemas.microsoft.com/office/powerpoint/2010/main" xmlns="" val="42746074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88025" y="1270315"/>
            <a:ext cx="4104456" cy="4577333"/>
          </a:xfrm>
          <a:prstGeom prst="rect">
            <a:avLst/>
          </a:prstGeom>
        </p:spPr>
      </p:pic>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Temporal variation</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36</a:t>
            </a:fld>
            <a:endParaRPr lang="en-GB" sz="1400" dirty="0">
              <a:solidFill>
                <a:schemeClr val="bg1"/>
              </a:solidFill>
            </a:endParaRPr>
          </a:p>
        </p:txBody>
      </p:sp>
      <p:pic>
        <p:nvPicPr>
          <p:cNvPr id="14" name="Picture 11" descr="Rdg Device Reversed"/>
          <p:cNvPicPr>
            <a:picLocks noChangeArrowheads="1"/>
          </p:cNvPicPr>
          <p:nvPr/>
        </p:nvPicPr>
        <p:blipFill>
          <a:blip r:embed="rId4" cstate="print"/>
          <a:srcRect/>
          <a:stretch>
            <a:fillRect/>
          </a:stretch>
        </p:blipFill>
        <p:spPr bwMode="auto">
          <a:xfrm>
            <a:off x="7501942" y="225646"/>
            <a:ext cx="1440160" cy="466220"/>
          </a:xfrm>
          <a:prstGeom prst="rect">
            <a:avLst/>
          </a:prstGeom>
          <a:noFill/>
          <a:ln w="9525">
            <a:noFill/>
            <a:miter lim="800000"/>
            <a:headEnd/>
            <a:tailEnd/>
          </a:ln>
        </p:spPr>
      </p:pic>
      <p:pic>
        <p:nvPicPr>
          <p:cNvPr id="2" name="Picture 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51520" y="1270314"/>
            <a:ext cx="4104456" cy="4552608"/>
          </a:xfrm>
          <a:prstGeom prst="rect">
            <a:avLst/>
          </a:prstGeom>
        </p:spPr>
      </p:pic>
    </p:spTree>
    <p:extLst>
      <p:ext uri="{BB962C8B-B14F-4D97-AF65-F5344CB8AC3E}">
        <p14:creationId xmlns:p14="http://schemas.microsoft.com/office/powerpoint/2010/main" xmlns="" val="25657592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Temporal variation</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37</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141509" y="1268761"/>
            <a:ext cx="6860982" cy="4680519"/>
          </a:xfrm>
          <a:prstGeom prst="rect">
            <a:avLst/>
          </a:prstGeom>
        </p:spPr>
      </p:pic>
      <p:sp>
        <p:nvSpPr>
          <p:cNvPr id="5" name="TextBox 4"/>
          <p:cNvSpPr txBox="1"/>
          <p:nvPr/>
        </p:nvSpPr>
        <p:spPr>
          <a:xfrm>
            <a:off x="3350245" y="2170396"/>
            <a:ext cx="3024336" cy="461665"/>
          </a:xfrm>
          <a:prstGeom prst="rect">
            <a:avLst/>
          </a:prstGeom>
          <a:noFill/>
        </p:spPr>
        <p:txBody>
          <a:bodyPr wrap="square" rtlCol="0">
            <a:spAutoFit/>
          </a:bodyPr>
          <a:lstStyle/>
          <a:p>
            <a:r>
              <a:rPr lang="en-GB" sz="2400" dirty="0" smtClean="0"/>
              <a:t>Multi-event days</a:t>
            </a:r>
            <a:endParaRPr lang="en-GB" sz="2400" dirty="0"/>
          </a:p>
        </p:txBody>
      </p:sp>
      <p:cxnSp>
        <p:nvCxnSpPr>
          <p:cNvPr id="8" name="Straight Arrow Connector 7"/>
          <p:cNvCxnSpPr>
            <a:stCxn id="5" idx="1"/>
          </p:cNvCxnSpPr>
          <p:nvPr/>
        </p:nvCxnSpPr>
        <p:spPr>
          <a:xfrm flipH="1">
            <a:off x="2123728" y="2401229"/>
            <a:ext cx="1226517" cy="73973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3318105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Synoptic environment: </a:t>
            </a:r>
            <a:r>
              <a:rPr lang="en-GB" sz="3600" dirty="0">
                <a:solidFill>
                  <a:schemeClr val="bg1"/>
                </a:solidFill>
              </a:rPr>
              <a:t>M</a:t>
            </a:r>
            <a:r>
              <a:rPr lang="en-GB" sz="3600" dirty="0" smtClean="0">
                <a:solidFill>
                  <a:schemeClr val="bg1"/>
                </a:solidFill>
              </a:rPr>
              <a:t>ap plots</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38</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16200000">
            <a:off x="2223363" y="62269"/>
            <a:ext cx="4697274" cy="7110257"/>
          </a:xfrm>
          <a:prstGeom prst="rect">
            <a:avLst/>
          </a:prstGeom>
        </p:spPr>
      </p:pic>
    </p:spTree>
    <p:extLst>
      <p:ext uri="{BB962C8B-B14F-4D97-AF65-F5344CB8AC3E}">
        <p14:creationId xmlns:p14="http://schemas.microsoft.com/office/powerpoint/2010/main" xmlns="" val="34022701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Local environment: </a:t>
            </a:r>
            <a:r>
              <a:rPr lang="en-GB" sz="3600" dirty="0" err="1" smtClean="0">
                <a:solidFill>
                  <a:schemeClr val="bg1"/>
                </a:solidFill>
              </a:rPr>
              <a:t>Tephigrams</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39</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16200000">
            <a:off x="2159732" y="-469433"/>
            <a:ext cx="4824536" cy="8156910"/>
          </a:xfrm>
          <a:prstGeom prst="rect">
            <a:avLst/>
          </a:prstGeom>
        </p:spPr>
      </p:pic>
    </p:spTree>
    <p:extLst>
      <p:ext uri="{BB962C8B-B14F-4D97-AF65-F5344CB8AC3E}">
        <p14:creationId xmlns:p14="http://schemas.microsoft.com/office/powerpoint/2010/main" xmlns="" val="26378749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 y="1118068"/>
            <a:ext cx="9143752" cy="4010668"/>
          </a:xfrm>
          <a:prstGeom prst="rect">
            <a:avLst/>
          </a:prstGeom>
          <a:noFill/>
        </p:spPr>
        <p:txBody>
          <a:bodyPr wrap="square" lIns="180000" tIns="180000" rIns="180000" bIns="180000" rtlCol="0">
            <a:spAutoFit/>
          </a:bodyPr>
          <a:lstStyle/>
          <a:p>
            <a:pPr indent="-360000">
              <a:spcBef>
                <a:spcPts val="1200"/>
              </a:spcBef>
              <a:buFont typeface="Arial" pitchFamily="34" charset="0"/>
              <a:buChar char="•"/>
            </a:pPr>
            <a:r>
              <a:rPr lang="en-GB" sz="2400" dirty="0" smtClean="0"/>
              <a:t>Two perspectives:</a:t>
            </a:r>
          </a:p>
          <a:p>
            <a:pPr marL="720000" lvl="2" indent="-360000">
              <a:spcBef>
                <a:spcPts val="600"/>
              </a:spcBef>
              <a:buFont typeface="+mj-lt"/>
              <a:buAutoNum type="arabicPeriod"/>
            </a:pPr>
            <a:r>
              <a:rPr lang="en-GB" sz="2200" dirty="0" smtClean="0"/>
              <a:t>‘Ground relative’ – Repeated initiation of cells in approximately the same location with cells maintaining a consistent trajectory</a:t>
            </a:r>
          </a:p>
          <a:p>
            <a:pPr marL="720000" lvl="2" indent="-360000">
              <a:spcBef>
                <a:spcPts val="600"/>
              </a:spcBef>
              <a:buFont typeface="+mj-lt"/>
              <a:buAutoNum type="arabicPeriod"/>
            </a:pPr>
            <a:r>
              <a:rPr lang="en-GB" sz="2200" dirty="0" smtClean="0"/>
              <a:t>‘Storm relative’ – Cancellation between cell motion and system propagation vectors to give near-zero system motion</a:t>
            </a:r>
          </a:p>
          <a:p>
            <a:pPr indent="-360000">
              <a:spcBef>
                <a:spcPts val="1200"/>
              </a:spcBef>
              <a:buFont typeface="Arial" pitchFamily="34" charset="0"/>
              <a:buChar char="•"/>
            </a:pPr>
            <a:r>
              <a:rPr lang="en-GB" sz="2400" dirty="0" smtClean="0"/>
              <a:t>Three important terms:</a:t>
            </a:r>
          </a:p>
          <a:p>
            <a:pPr marL="720000" lvl="1" indent="-360000">
              <a:spcBef>
                <a:spcPts val="600"/>
              </a:spcBef>
              <a:buFont typeface="+mj-lt"/>
              <a:buAutoNum type="arabicPeriod"/>
            </a:pPr>
            <a:r>
              <a:rPr lang="en-GB" sz="2200" i="1" dirty="0" smtClean="0"/>
              <a:t>Anchoring</a:t>
            </a:r>
            <a:endParaRPr lang="en-GB" sz="2200" dirty="0" smtClean="0"/>
          </a:p>
          <a:p>
            <a:pPr marL="720000" lvl="1" indent="-360000">
              <a:spcBef>
                <a:spcPts val="600"/>
              </a:spcBef>
              <a:buFont typeface="+mj-lt"/>
              <a:buAutoNum type="arabicPeriod"/>
            </a:pPr>
            <a:r>
              <a:rPr lang="en-GB" sz="2200" i="1" dirty="0" smtClean="0"/>
              <a:t>Back-building</a:t>
            </a:r>
            <a:endParaRPr lang="en-GB" sz="2200" dirty="0" smtClean="0"/>
          </a:p>
          <a:p>
            <a:pPr marL="720000" lvl="1" indent="-360000">
              <a:spcBef>
                <a:spcPts val="600"/>
              </a:spcBef>
              <a:buFont typeface="+mj-lt"/>
              <a:buAutoNum type="arabicPeriod"/>
            </a:pPr>
            <a:r>
              <a:rPr lang="en-GB" sz="2200" i="1" dirty="0" smtClean="0"/>
              <a:t>Echo training</a:t>
            </a:r>
            <a:endParaRPr lang="en-GB" sz="2200" dirty="0" smtClean="0"/>
          </a:p>
        </p:txBody>
      </p:sp>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What do we mean by a QSCS?</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4</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889016" y="3573016"/>
            <a:ext cx="4606327" cy="1959890"/>
          </a:xfrm>
          <a:prstGeom prst="rect">
            <a:avLst/>
          </a:prstGeom>
        </p:spPr>
      </p:pic>
      <p:sp>
        <p:nvSpPr>
          <p:cNvPr id="10" name="TextBox 9"/>
          <p:cNvSpPr txBox="1"/>
          <p:nvPr/>
        </p:nvSpPr>
        <p:spPr>
          <a:xfrm>
            <a:off x="3635896" y="5621178"/>
            <a:ext cx="5112568" cy="400110"/>
          </a:xfrm>
          <a:prstGeom prst="rect">
            <a:avLst/>
          </a:prstGeom>
          <a:noFill/>
        </p:spPr>
        <p:txBody>
          <a:bodyPr wrap="square" rtlCol="0">
            <a:spAutoFit/>
          </a:bodyPr>
          <a:lstStyle/>
          <a:p>
            <a:pPr algn="ctr"/>
            <a:r>
              <a:rPr lang="en-GB" sz="2000" dirty="0" smtClean="0"/>
              <a:t>Adapted from Schumacher and Johnson (2005)</a:t>
            </a:r>
            <a:endParaRPr lang="en-GB" sz="2000" dirty="0"/>
          </a:p>
        </p:txBody>
      </p:sp>
    </p:spTree>
    <p:extLst>
      <p:ext uri="{BB962C8B-B14F-4D97-AF65-F5344CB8AC3E}">
        <p14:creationId xmlns:p14="http://schemas.microsoft.com/office/powerpoint/2010/main" xmlns="" val="26920552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51520" y="1484781"/>
            <a:ext cx="4139764" cy="438091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788442" y="1484783"/>
            <a:ext cx="4104038" cy="4380915"/>
          </a:xfrm>
          <a:prstGeom prst="rect">
            <a:avLst/>
          </a:prstGeom>
        </p:spPr>
      </p:pic>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Ongoing work: summarising the data</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40</a:t>
            </a:fld>
            <a:endParaRPr lang="en-GB" sz="1400" dirty="0">
              <a:solidFill>
                <a:schemeClr val="bg1"/>
              </a:solidFill>
            </a:endParaRPr>
          </a:p>
        </p:txBody>
      </p:sp>
      <p:pic>
        <p:nvPicPr>
          <p:cNvPr id="14" name="Picture 11" descr="Rdg Device Reversed"/>
          <p:cNvPicPr>
            <a:picLocks noChangeArrowheads="1"/>
          </p:cNvPicPr>
          <p:nvPr/>
        </p:nvPicPr>
        <p:blipFill>
          <a:blip r:embed="rId5" cstate="print"/>
          <a:srcRect/>
          <a:stretch>
            <a:fillRect/>
          </a:stretch>
        </p:blipFill>
        <p:spPr bwMode="auto">
          <a:xfrm>
            <a:off x="7501942" y="225646"/>
            <a:ext cx="1440160" cy="466220"/>
          </a:xfrm>
          <a:prstGeom prst="rect">
            <a:avLst/>
          </a:prstGeom>
          <a:noFill/>
          <a:ln w="9525">
            <a:noFill/>
            <a:miter lim="800000"/>
            <a:headEnd/>
            <a:tailEnd/>
          </a:ln>
        </p:spPr>
      </p:pic>
    </p:spTree>
    <p:extLst>
      <p:ext uri="{BB962C8B-B14F-4D97-AF65-F5344CB8AC3E}">
        <p14:creationId xmlns:p14="http://schemas.microsoft.com/office/powerpoint/2010/main" xmlns="" val="10886109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Conclusions so far</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41</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sp>
        <p:nvSpPr>
          <p:cNvPr id="9" name="TextBox 8"/>
          <p:cNvSpPr txBox="1"/>
          <p:nvPr/>
        </p:nvSpPr>
        <p:spPr>
          <a:xfrm>
            <a:off x="0" y="1118068"/>
            <a:ext cx="9144000" cy="4149167"/>
          </a:xfrm>
          <a:prstGeom prst="rect">
            <a:avLst/>
          </a:prstGeom>
          <a:noFill/>
        </p:spPr>
        <p:txBody>
          <a:bodyPr wrap="square" lIns="180000" tIns="180000" rIns="180000" bIns="180000" rtlCol="0">
            <a:spAutoFit/>
          </a:bodyPr>
          <a:lstStyle/>
          <a:p>
            <a:pPr marL="342900" indent="-342900">
              <a:spcBef>
                <a:spcPts val="1200"/>
              </a:spcBef>
              <a:buFont typeface="Arial" pitchFamily="34" charset="0"/>
              <a:buChar char="•"/>
            </a:pPr>
            <a:r>
              <a:rPr lang="en-GB" sz="2400" dirty="0" smtClean="0"/>
              <a:t>The ‘gradient method’ provides a simple and reasonably effective way of isolating rainfall areas associated with deep convection</a:t>
            </a:r>
          </a:p>
          <a:p>
            <a:pPr marL="342900" indent="-342900">
              <a:spcBef>
                <a:spcPts val="1200"/>
              </a:spcBef>
              <a:buFont typeface="Arial" pitchFamily="34" charset="0"/>
              <a:buChar char="•"/>
            </a:pPr>
            <a:r>
              <a:rPr lang="en-GB" sz="2400" dirty="0" smtClean="0"/>
              <a:t>Our algorithm successfully identifies long-duration convective rain events; however, further manual analysis is needed to isolate QSCSs</a:t>
            </a:r>
          </a:p>
          <a:p>
            <a:pPr marL="342900" indent="-342900">
              <a:spcBef>
                <a:spcPts val="1200"/>
              </a:spcBef>
              <a:buFont typeface="Arial" pitchFamily="34" charset="0"/>
              <a:buChar char="•"/>
            </a:pPr>
            <a:r>
              <a:rPr lang="en-GB" sz="2400" dirty="0" smtClean="0"/>
              <a:t>QSCSs occur across most of the country but are most common in the vicinity of coastlines and orographic features</a:t>
            </a:r>
          </a:p>
          <a:p>
            <a:pPr marL="342900" indent="-342900">
              <a:spcBef>
                <a:spcPts val="1200"/>
              </a:spcBef>
              <a:buFont typeface="Arial" pitchFamily="34" charset="0"/>
              <a:buChar char="•"/>
            </a:pPr>
            <a:r>
              <a:rPr lang="en-GB" sz="2400" dirty="0" smtClean="0"/>
              <a:t>QSCSs occur under a wide range of synoptic conditions but their local environment typically features deep instability and an approximately unidirectional wind profile</a:t>
            </a:r>
          </a:p>
        </p:txBody>
      </p:sp>
    </p:spTree>
    <p:extLst>
      <p:ext uri="{BB962C8B-B14F-4D97-AF65-F5344CB8AC3E}">
        <p14:creationId xmlns:p14="http://schemas.microsoft.com/office/powerpoint/2010/main" xmlns="" val="20497795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50097" y="2060848"/>
            <a:ext cx="8640960" cy="830997"/>
          </a:xfrm>
          <a:prstGeom prst="rect">
            <a:avLst/>
          </a:prstGeom>
          <a:noFill/>
        </p:spPr>
        <p:txBody>
          <a:bodyPr wrap="square" rtlCol="0">
            <a:spAutoFit/>
          </a:bodyPr>
          <a:lstStyle/>
          <a:p>
            <a:pPr algn="ctr"/>
            <a:r>
              <a:rPr lang="en-GB" sz="4800" dirty="0" smtClean="0">
                <a:solidFill>
                  <a:srgbClr val="C00000"/>
                </a:solidFill>
                <a:latin typeface="+mj-lt"/>
              </a:rPr>
              <a:t>Summary and Future Work</a:t>
            </a:r>
          </a:p>
        </p:txBody>
      </p:sp>
    </p:spTree>
    <p:extLst>
      <p:ext uri="{BB962C8B-B14F-4D97-AF65-F5344CB8AC3E}">
        <p14:creationId xmlns:p14="http://schemas.microsoft.com/office/powerpoint/2010/main" xmlns="" val="9901735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Take home messages</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43</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sp>
        <p:nvSpPr>
          <p:cNvPr id="9" name="TextBox 8"/>
          <p:cNvSpPr txBox="1"/>
          <p:nvPr/>
        </p:nvSpPr>
        <p:spPr>
          <a:xfrm>
            <a:off x="0" y="1118068"/>
            <a:ext cx="9143753" cy="4949386"/>
          </a:xfrm>
          <a:prstGeom prst="rect">
            <a:avLst/>
          </a:prstGeom>
          <a:noFill/>
        </p:spPr>
        <p:txBody>
          <a:bodyPr wrap="square" lIns="180000" tIns="180000" rIns="180000" bIns="180000" rtlCol="0">
            <a:spAutoFit/>
          </a:bodyPr>
          <a:lstStyle/>
          <a:p>
            <a:pPr>
              <a:spcBef>
                <a:spcPts val="1200"/>
              </a:spcBef>
            </a:pPr>
            <a:r>
              <a:rPr lang="en-GB" sz="2400" dirty="0" smtClean="0"/>
              <a:t>Case study</a:t>
            </a:r>
          </a:p>
          <a:p>
            <a:pPr>
              <a:spcBef>
                <a:spcPts val="600"/>
              </a:spcBef>
            </a:pPr>
            <a:r>
              <a:rPr lang="en-GB" sz="2200" dirty="0" smtClean="0"/>
              <a:t>The highest resolutions currently used in operational NWP may still be insufficient to capture convective storms which are forced by narrow zones of boundary layer convergence. In these cases, improved initial conditions and the use of high-resolution ensembles may provide little benefit.</a:t>
            </a:r>
          </a:p>
          <a:p>
            <a:pPr>
              <a:spcBef>
                <a:spcPts val="2400"/>
              </a:spcBef>
            </a:pPr>
            <a:r>
              <a:rPr lang="en-GB" sz="2400" dirty="0" smtClean="0"/>
              <a:t>Climatology</a:t>
            </a:r>
          </a:p>
          <a:p>
            <a:pPr>
              <a:spcBef>
                <a:spcPts val="600"/>
              </a:spcBef>
            </a:pPr>
            <a:r>
              <a:rPr lang="en-GB" sz="2200" dirty="0" smtClean="0"/>
              <a:t>There </a:t>
            </a:r>
            <a:r>
              <a:rPr lang="en-GB" sz="2200" i="1" dirty="0" smtClean="0"/>
              <a:t>may</a:t>
            </a:r>
            <a:r>
              <a:rPr lang="en-GB" sz="2200" dirty="0" smtClean="0"/>
              <a:t> not be anything particularly special about the environments in which QSCSs form, other than that they are conducive to deep, moist convection. Provided that conditionally unstable air is continuously lifted (either by a fixed surface feature or some quasi-steady atmospheric process) and that cell motion remains near-constant, convective cells will repeatedly initiate and train across the same area.</a:t>
            </a:r>
          </a:p>
        </p:txBody>
      </p:sp>
    </p:spTree>
    <p:extLst>
      <p:ext uri="{BB962C8B-B14F-4D97-AF65-F5344CB8AC3E}">
        <p14:creationId xmlns:p14="http://schemas.microsoft.com/office/powerpoint/2010/main" xmlns="" val="42738841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Future work</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44</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sp>
        <p:nvSpPr>
          <p:cNvPr id="9" name="TextBox 8"/>
          <p:cNvSpPr txBox="1"/>
          <p:nvPr/>
        </p:nvSpPr>
        <p:spPr>
          <a:xfrm>
            <a:off x="0" y="1118068"/>
            <a:ext cx="9143753" cy="4918609"/>
          </a:xfrm>
          <a:prstGeom prst="rect">
            <a:avLst/>
          </a:prstGeom>
          <a:noFill/>
        </p:spPr>
        <p:txBody>
          <a:bodyPr wrap="square" lIns="180000" tIns="180000" rIns="180000" bIns="180000" rtlCol="0">
            <a:spAutoFit/>
          </a:bodyPr>
          <a:lstStyle/>
          <a:p>
            <a:pPr>
              <a:spcBef>
                <a:spcPts val="1200"/>
              </a:spcBef>
            </a:pPr>
            <a:r>
              <a:rPr lang="en-GB" sz="2400" dirty="0" smtClean="0"/>
              <a:t>Climatology</a:t>
            </a:r>
          </a:p>
          <a:p>
            <a:pPr marL="360000" indent="-360000">
              <a:spcBef>
                <a:spcPts val="600"/>
              </a:spcBef>
              <a:buFont typeface="Arial" pitchFamily="34" charset="0"/>
              <a:buChar char="•"/>
            </a:pPr>
            <a:r>
              <a:rPr lang="en-GB" sz="2200" dirty="0" smtClean="0"/>
              <a:t>Find further meaningful was to summarise environment data</a:t>
            </a:r>
          </a:p>
          <a:p>
            <a:pPr marL="360000" indent="-360000">
              <a:spcBef>
                <a:spcPts val="600"/>
              </a:spcBef>
              <a:buFont typeface="Arial" pitchFamily="34" charset="0"/>
              <a:buChar char="•"/>
            </a:pPr>
            <a:r>
              <a:rPr lang="en-GB" sz="2200" dirty="0" smtClean="0"/>
              <a:t>Investigate whether certain environment characteristics common to QSCS events (e.g. unidirectional wind profile) are ‘unusual’</a:t>
            </a:r>
          </a:p>
          <a:p>
            <a:pPr marL="360000" indent="-360000">
              <a:spcBef>
                <a:spcPts val="600"/>
              </a:spcBef>
              <a:buFont typeface="Arial" pitchFamily="34" charset="0"/>
              <a:buChar char="•"/>
            </a:pPr>
            <a:r>
              <a:rPr lang="en-GB" sz="2200" dirty="0" smtClean="0"/>
              <a:t>Look specifically at the environments on multiple-event days – is there something unique about them</a:t>
            </a:r>
          </a:p>
          <a:p>
            <a:pPr>
              <a:spcBef>
                <a:spcPts val="2400"/>
              </a:spcBef>
            </a:pPr>
            <a:r>
              <a:rPr lang="en-GB" sz="2400" dirty="0" smtClean="0"/>
              <a:t>Idealised simulations</a:t>
            </a:r>
          </a:p>
          <a:p>
            <a:pPr marL="360000" indent="-360000">
              <a:spcBef>
                <a:spcPts val="600"/>
              </a:spcBef>
              <a:buFont typeface="Arial" pitchFamily="34" charset="0"/>
              <a:buChar char="•"/>
            </a:pPr>
            <a:r>
              <a:rPr lang="en-GB" sz="2200" dirty="0" smtClean="0"/>
              <a:t>Investigate the conditions under which quasi-stationary coastal convergence zones form along a simplified peninsula</a:t>
            </a:r>
          </a:p>
          <a:p>
            <a:pPr marL="360000" indent="-360000">
              <a:spcBef>
                <a:spcPts val="600"/>
              </a:spcBef>
              <a:buFont typeface="Arial" pitchFamily="34" charset="0"/>
              <a:buChar char="•"/>
            </a:pPr>
            <a:r>
              <a:rPr lang="en-GB" sz="2200" dirty="0" smtClean="0"/>
              <a:t>Vary the land surface heat flux and ambient wind velocity</a:t>
            </a:r>
          </a:p>
          <a:p>
            <a:pPr marL="360000" indent="-360000">
              <a:spcBef>
                <a:spcPts val="600"/>
              </a:spcBef>
              <a:buFont typeface="Arial" pitchFamily="34" charset="0"/>
              <a:buChar char="•"/>
            </a:pPr>
            <a:r>
              <a:rPr lang="en-GB" sz="2200" dirty="0"/>
              <a:t>E</a:t>
            </a:r>
            <a:r>
              <a:rPr lang="en-GB" sz="2200" dirty="0" smtClean="0"/>
              <a:t>xamine the sensitivity to other factors (peninsula width, latitude, etc.)</a:t>
            </a:r>
          </a:p>
        </p:txBody>
      </p:sp>
    </p:spTree>
    <p:extLst>
      <p:ext uri="{BB962C8B-B14F-4D97-AF65-F5344CB8AC3E}">
        <p14:creationId xmlns:p14="http://schemas.microsoft.com/office/powerpoint/2010/main" xmlns="" val="31518511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References</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45</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sp>
        <p:nvSpPr>
          <p:cNvPr id="9" name="TextBox 8"/>
          <p:cNvSpPr txBox="1"/>
          <p:nvPr/>
        </p:nvSpPr>
        <p:spPr>
          <a:xfrm>
            <a:off x="0" y="1118068"/>
            <a:ext cx="9143753" cy="4903220"/>
          </a:xfrm>
          <a:prstGeom prst="rect">
            <a:avLst/>
          </a:prstGeom>
          <a:noFill/>
        </p:spPr>
        <p:txBody>
          <a:bodyPr wrap="square" lIns="180000" tIns="180000" rIns="180000" bIns="180000" numCol="2" spcCol="180000" rtlCol="0">
            <a:noAutofit/>
          </a:bodyPr>
          <a:lstStyle/>
          <a:p>
            <a:pPr algn="just">
              <a:spcBef>
                <a:spcPts val="600"/>
              </a:spcBef>
            </a:pPr>
            <a:r>
              <a:rPr lang="en-GB" sz="1200" dirty="0" err="1"/>
              <a:t>Bresson</a:t>
            </a:r>
            <a:r>
              <a:rPr lang="en-GB" sz="1200" dirty="0"/>
              <a:t>, E., V. </a:t>
            </a:r>
            <a:r>
              <a:rPr lang="en-GB" sz="1200" dirty="0" err="1"/>
              <a:t>Ducrocq</a:t>
            </a:r>
            <a:r>
              <a:rPr lang="en-GB" sz="1200" dirty="0"/>
              <a:t>, O. </a:t>
            </a:r>
            <a:r>
              <a:rPr lang="en-GB" sz="1200" dirty="0" err="1"/>
              <a:t>Nuissier</a:t>
            </a:r>
            <a:r>
              <a:rPr lang="en-GB" sz="1200" dirty="0"/>
              <a:t>, D. </a:t>
            </a:r>
            <a:r>
              <a:rPr lang="en-GB" sz="1200" dirty="0" err="1"/>
              <a:t>Ricard</a:t>
            </a:r>
            <a:r>
              <a:rPr lang="en-GB" sz="1200" dirty="0"/>
              <a:t>, and C. de Saint-</a:t>
            </a:r>
            <a:r>
              <a:rPr lang="en-GB" sz="1200" dirty="0" err="1"/>
              <a:t>Aubin</a:t>
            </a:r>
            <a:r>
              <a:rPr lang="en-GB" sz="1200" dirty="0"/>
              <a:t>, 2012: Idealized numerical simulations of quasi-stationary convective systems over the </a:t>
            </a:r>
            <a:r>
              <a:rPr lang="en-GB" sz="1200" dirty="0" err="1"/>
              <a:t>Northwestern</a:t>
            </a:r>
            <a:r>
              <a:rPr lang="en-GB" sz="1200" dirty="0"/>
              <a:t> Mediterranean complex terrain. </a:t>
            </a:r>
            <a:r>
              <a:rPr lang="en-GB" sz="1200" i="1" dirty="0"/>
              <a:t>Q. J. R. </a:t>
            </a:r>
            <a:r>
              <a:rPr lang="en-GB" sz="1200" i="1" dirty="0" smtClean="0"/>
              <a:t>Meteor. </a:t>
            </a:r>
            <a:r>
              <a:rPr lang="en-GB" sz="1200" i="1" dirty="0"/>
              <a:t>Soc.</a:t>
            </a:r>
            <a:r>
              <a:rPr lang="en-GB" sz="1200" dirty="0"/>
              <a:t>, </a:t>
            </a:r>
            <a:r>
              <a:rPr lang="en-GB" sz="1200" b="1" dirty="0" smtClean="0"/>
              <a:t>138</a:t>
            </a:r>
            <a:r>
              <a:rPr lang="en-GB" sz="1200" dirty="0"/>
              <a:t>, </a:t>
            </a:r>
            <a:r>
              <a:rPr lang="en-GB" sz="1200" dirty="0" smtClean="0"/>
              <a:t>1751–1763.</a:t>
            </a:r>
          </a:p>
          <a:p>
            <a:pPr algn="just">
              <a:spcBef>
                <a:spcPts val="600"/>
              </a:spcBef>
            </a:pPr>
            <a:r>
              <a:rPr lang="en-GB" sz="1200" dirty="0" smtClean="0"/>
              <a:t>Burt, S., 2005: Cloudburst upon </a:t>
            </a:r>
            <a:r>
              <a:rPr lang="en-GB" sz="1200" dirty="0" err="1" smtClean="0"/>
              <a:t>Hendraburnick</a:t>
            </a:r>
            <a:r>
              <a:rPr lang="en-GB" sz="1200" dirty="0" smtClean="0"/>
              <a:t> Down: The </a:t>
            </a:r>
            <a:r>
              <a:rPr lang="en-GB" sz="1200" dirty="0" err="1" smtClean="0"/>
              <a:t>Boscastle</a:t>
            </a:r>
            <a:r>
              <a:rPr lang="en-GB" sz="1200" dirty="0" smtClean="0"/>
              <a:t> storm of 16 August 2004. </a:t>
            </a:r>
            <a:r>
              <a:rPr lang="en-GB" sz="1200" i="1" dirty="0" smtClean="0"/>
              <a:t>Weather</a:t>
            </a:r>
            <a:r>
              <a:rPr lang="en-GB" sz="1200" dirty="0" smtClean="0"/>
              <a:t>, </a:t>
            </a:r>
            <a:r>
              <a:rPr lang="en-GB" sz="1200" b="1" dirty="0" smtClean="0"/>
              <a:t>60</a:t>
            </a:r>
            <a:r>
              <a:rPr lang="en-GB" sz="1200" dirty="0" smtClean="0"/>
              <a:t>, 219–227.</a:t>
            </a:r>
          </a:p>
          <a:p>
            <a:pPr algn="just">
              <a:spcBef>
                <a:spcPts val="600"/>
              </a:spcBef>
            </a:pPr>
            <a:r>
              <a:rPr lang="en-GB" sz="1200" dirty="0" err="1" smtClean="0"/>
              <a:t>Doswell</a:t>
            </a:r>
            <a:r>
              <a:rPr lang="en-GB" sz="1200" dirty="0" smtClean="0"/>
              <a:t>, C. A., III, H. E. Brooks, and R. A. Maddox, 1996: Flash flood forecasting: An ingredients based methodology. </a:t>
            </a:r>
            <a:r>
              <a:rPr lang="en-GB" sz="1200" i="1" dirty="0" err="1" smtClean="0"/>
              <a:t>Wea</a:t>
            </a:r>
            <a:r>
              <a:rPr lang="en-GB" sz="1200" i="1" dirty="0" smtClean="0"/>
              <a:t>. Forecasting</a:t>
            </a:r>
            <a:r>
              <a:rPr lang="en-GB" sz="1200" dirty="0" smtClean="0"/>
              <a:t>, </a:t>
            </a:r>
            <a:r>
              <a:rPr lang="en-GB" sz="1200" b="1" dirty="0" smtClean="0"/>
              <a:t>11</a:t>
            </a:r>
            <a:r>
              <a:rPr lang="en-GB" sz="1200" dirty="0" smtClean="0"/>
              <a:t>, 560</a:t>
            </a:r>
            <a:r>
              <a:rPr lang="en-GB" sz="1200" dirty="0" smtClean="0">
                <a:latin typeface="Calibri"/>
              </a:rPr>
              <a:t>–581.</a:t>
            </a:r>
          </a:p>
          <a:p>
            <a:pPr algn="just">
              <a:spcBef>
                <a:spcPts val="600"/>
              </a:spcBef>
            </a:pPr>
            <a:r>
              <a:rPr lang="en-GB" sz="1200" dirty="0" smtClean="0">
                <a:latin typeface="Calibri"/>
              </a:rPr>
              <a:t>Golding, B., 2005: ‘</a:t>
            </a:r>
            <a:r>
              <a:rPr lang="en-GB" sz="1200" dirty="0" err="1" smtClean="0">
                <a:latin typeface="Calibri"/>
              </a:rPr>
              <a:t>Boscastle</a:t>
            </a:r>
            <a:r>
              <a:rPr lang="en-GB" sz="1200" dirty="0" smtClean="0">
                <a:latin typeface="Calibri"/>
              </a:rPr>
              <a:t> and North Cornwall post-flood event study: Meteorological analysis of the conditions leading to flooding on 16 August 2004’. Forecasting Research Technical Report No. 459. Met Office, Exeter, UK. </a:t>
            </a:r>
          </a:p>
          <a:p>
            <a:pPr algn="just">
              <a:spcBef>
                <a:spcPts val="600"/>
              </a:spcBef>
            </a:pPr>
            <a:r>
              <a:rPr lang="en-GB" sz="1200" dirty="0" smtClean="0">
                <a:latin typeface="Calibri"/>
              </a:rPr>
              <a:t>Golding, B., P. A. Clark, and B. May, 2005: The </a:t>
            </a:r>
            <a:r>
              <a:rPr lang="en-GB" sz="1200" dirty="0" err="1" smtClean="0">
                <a:latin typeface="Calibri"/>
              </a:rPr>
              <a:t>Boscastle</a:t>
            </a:r>
            <a:r>
              <a:rPr lang="en-GB" sz="1200" dirty="0" smtClean="0">
                <a:latin typeface="Calibri"/>
              </a:rPr>
              <a:t> flood: Meteorological analysis of the conditions leading to flooding on 16 August 2004. </a:t>
            </a:r>
            <a:r>
              <a:rPr lang="en-GB" sz="1200" i="1" dirty="0" smtClean="0">
                <a:latin typeface="Calibri"/>
              </a:rPr>
              <a:t>Weather</a:t>
            </a:r>
            <a:r>
              <a:rPr lang="en-GB" sz="1200" dirty="0" smtClean="0">
                <a:latin typeface="Calibri"/>
              </a:rPr>
              <a:t>, </a:t>
            </a:r>
            <a:r>
              <a:rPr lang="en-GB" sz="1200" b="1" dirty="0" smtClean="0">
                <a:latin typeface="Calibri"/>
              </a:rPr>
              <a:t>60</a:t>
            </a:r>
            <a:r>
              <a:rPr lang="en-GB" sz="1200" dirty="0" smtClean="0">
                <a:latin typeface="Calibri"/>
              </a:rPr>
              <a:t>, 230</a:t>
            </a:r>
            <a:r>
              <a:rPr lang="en-GB" sz="1200" dirty="0" smtClean="0"/>
              <a:t>–235.</a:t>
            </a:r>
          </a:p>
          <a:p>
            <a:pPr algn="just">
              <a:spcBef>
                <a:spcPts val="600"/>
              </a:spcBef>
            </a:pPr>
            <a:r>
              <a:rPr lang="en-GB" sz="1200" dirty="0" smtClean="0">
                <a:latin typeface="Calibri"/>
              </a:rPr>
              <a:t>Harrison, D. L., N. </a:t>
            </a:r>
            <a:r>
              <a:rPr lang="en-GB" sz="1200" dirty="0" err="1" smtClean="0">
                <a:latin typeface="Calibri"/>
              </a:rPr>
              <a:t>Gaussiat</a:t>
            </a:r>
            <a:r>
              <a:rPr lang="en-GB" sz="1200" dirty="0" smtClean="0">
                <a:latin typeface="Calibri"/>
              </a:rPr>
              <a:t>, C. Pierce, and K. Norman, 2012: Radar products for hydrological applications in the UK. </a:t>
            </a:r>
            <a:r>
              <a:rPr lang="en-GB" sz="1200" i="1" dirty="0" smtClean="0">
                <a:latin typeface="Calibri"/>
              </a:rPr>
              <a:t>Proc. Inst. Civil Eng. </a:t>
            </a:r>
            <a:r>
              <a:rPr lang="en-GB" sz="1200" i="1" dirty="0" smtClean="0"/>
              <a:t>– Water </a:t>
            </a:r>
            <a:r>
              <a:rPr lang="en-GB" sz="1200" i="1" dirty="0" err="1" smtClean="0"/>
              <a:t>Manag</a:t>
            </a:r>
            <a:r>
              <a:rPr lang="en-GB" sz="1200" i="1" dirty="0" smtClean="0"/>
              <a:t>.</a:t>
            </a:r>
            <a:r>
              <a:rPr lang="en-GB" sz="1200" dirty="0" smtClean="0"/>
              <a:t>, </a:t>
            </a:r>
            <a:r>
              <a:rPr lang="en-GB" sz="1200" b="1" dirty="0" smtClean="0"/>
              <a:t>165</a:t>
            </a:r>
            <a:r>
              <a:rPr lang="en-GB" sz="1200" dirty="0" smtClean="0"/>
              <a:t>, 89–103.</a:t>
            </a:r>
            <a:endParaRPr lang="en-GB" sz="1200" dirty="0" smtClean="0">
              <a:latin typeface="Calibri"/>
            </a:endParaRPr>
          </a:p>
          <a:p>
            <a:pPr algn="just">
              <a:spcBef>
                <a:spcPts val="600"/>
              </a:spcBef>
            </a:pPr>
            <a:r>
              <a:rPr lang="en-GB" sz="1200" dirty="0" smtClean="0">
                <a:latin typeface="Calibri"/>
              </a:rPr>
              <a:t>Hand, W. H., N. I. Fox, and C. G. Collier, 2004: A study of twentieth-century extreme rainfall events in the United Kingdom with implications for forecasting. </a:t>
            </a:r>
            <a:r>
              <a:rPr lang="en-GB" sz="1200" i="1" dirty="0" smtClean="0">
                <a:latin typeface="Calibri"/>
              </a:rPr>
              <a:t>Meteor. Appl.</a:t>
            </a:r>
            <a:r>
              <a:rPr lang="en-GB" sz="1200" dirty="0" smtClean="0">
                <a:latin typeface="Calibri"/>
              </a:rPr>
              <a:t>, </a:t>
            </a:r>
            <a:r>
              <a:rPr lang="en-GB" sz="1200" b="1" dirty="0" smtClean="0">
                <a:latin typeface="Calibri"/>
              </a:rPr>
              <a:t>11</a:t>
            </a:r>
            <a:r>
              <a:rPr lang="en-GB" sz="1200" dirty="0" smtClean="0">
                <a:latin typeface="Calibri"/>
              </a:rPr>
              <a:t>, 15</a:t>
            </a:r>
            <a:r>
              <a:rPr lang="en-GB" sz="1200" dirty="0" smtClean="0"/>
              <a:t>–31.</a:t>
            </a:r>
          </a:p>
          <a:p>
            <a:pPr algn="just">
              <a:spcBef>
                <a:spcPts val="600"/>
              </a:spcBef>
            </a:pPr>
            <a:r>
              <a:rPr lang="en-GB" sz="1200" dirty="0" smtClean="0"/>
              <a:t>Maddox, R. A., C. F. Chappell, and L. R. </a:t>
            </a:r>
            <a:r>
              <a:rPr lang="en-GB" sz="1200" dirty="0" err="1" smtClean="0"/>
              <a:t>Hoxit</a:t>
            </a:r>
            <a:r>
              <a:rPr lang="en-GB" sz="1200" dirty="0" smtClean="0"/>
              <a:t>, 1979: Synoptic and </a:t>
            </a:r>
            <a:r>
              <a:rPr lang="en-GB" sz="1200" dirty="0" err="1" smtClean="0"/>
              <a:t>meso</a:t>
            </a:r>
            <a:r>
              <a:rPr lang="en-GB" sz="1200" dirty="0" smtClean="0"/>
              <a:t>-</a:t>
            </a:r>
            <a:r>
              <a:rPr lang="el-GR" sz="1200" dirty="0" smtClean="0"/>
              <a:t>α</a:t>
            </a:r>
            <a:r>
              <a:rPr lang="en-GB" sz="1200" dirty="0" smtClean="0"/>
              <a:t> scale aspects of flash flood events. </a:t>
            </a:r>
            <a:r>
              <a:rPr lang="en-GB" sz="1200" i="1" dirty="0" smtClean="0"/>
              <a:t>Bull. Amer. Meteor. Soc.</a:t>
            </a:r>
            <a:r>
              <a:rPr lang="en-GB" sz="1200" dirty="0" smtClean="0"/>
              <a:t>, </a:t>
            </a:r>
            <a:r>
              <a:rPr lang="en-GB" sz="1200" b="1" dirty="0" smtClean="0"/>
              <a:t>61</a:t>
            </a:r>
            <a:r>
              <a:rPr lang="en-GB" sz="1200" dirty="0" smtClean="0"/>
              <a:t>, 1374–1387.</a:t>
            </a:r>
          </a:p>
          <a:p>
            <a:pPr algn="just">
              <a:spcBef>
                <a:spcPts val="600"/>
              </a:spcBef>
            </a:pPr>
            <a:r>
              <a:rPr lang="en-GB" sz="1200" dirty="0" err="1"/>
              <a:t>Nuissier</a:t>
            </a:r>
            <a:r>
              <a:rPr lang="en-GB" sz="1200" dirty="0"/>
              <a:t>, O., </a:t>
            </a:r>
            <a:r>
              <a:rPr lang="en-GB" sz="1200" dirty="0" smtClean="0"/>
              <a:t>B. </a:t>
            </a:r>
            <a:r>
              <a:rPr lang="en-GB" sz="1200" dirty="0" err="1" smtClean="0"/>
              <a:t>Joly</a:t>
            </a:r>
            <a:r>
              <a:rPr lang="en-GB" sz="1200" dirty="0"/>
              <a:t>, </a:t>
            </a:r>
            <a:r>
              <a:rPr lang="en-GB" sz="1200" dirty="0" smtClean="0"/>
              <a:t>A. </a:t>
            </a:r>
            <a:r>
              <a:rPr lang="en-GB" sz="1200" dirty="0" err="1" smtClean="0"/>
              <a:t>Joly</a:t>
            </a:r>
            <a:r>
              <a:rPr lang="en-GB" sz="1200" dirty="0"/>
              <a:t>,</a:t>
            </a:r>
            <a:r>
              <a:rPr lang="en-GB" sz="1200" dirty="0" smtClean="0"/>
              <a:t> V. </a:t>
            </a:r>
            <a:r>
              <a:rPr lang="en-GB" sz="1200" dirty="0" err="1" smtClean="0"/>
              <a:t>Ducrocq</a:t>
            </a:r>
            <a:r>
              <a:rPr lang="en-GB" sz="1200" dirty="0" smtClean="0"/>
              <a:t>, </a:t>
            </a:r>
            <a:r>
              <a:rPr lang="en-GB" sz="1200" dirty="0"/>
              <a:t>and </a:t>
            </a:r>
            <a:r>
              <a:rPr lang="en-GB" sz="1200" dirty="0" smtClean="0"/>
              <a:t>P. </a:t>
            </a:r>
            <a:r>
              <a:rPr lang="en-GB" sz="1200" dirty="0" err="1" smtClean="0"/>
              <a:t>Arbogast</a:t>
            </a:r>
            <a:r>
              <a:rPr lang="en-GB" sz="1200" dirty="0" smtClean="0"/>
              <a:t>, 2011: </a:t>
            </a:r>
            <a:r>
              <a:rPr lang="en-GB" sz="1200" dirty="0"/>
              <a:t>A statistical downscaling to identify the large-scale circulation patterns associated with heavy precipitation events over southern France. </a:t>
            </a:r>
            <a:r>
              <a:rPr lang="en-GB" sz="1200" i="1" dirty="0"/>
              <a:t>Q</a:t>
            </a:r>
            <a:r>
              <a:rPr lang="en-GB" sz="1200" i="1" dirty="0" smtClean="0"/>
              <a:t>. J. R</a:t>
            </a:r>
            <a:r>
              <a:rPr lang="en-GB" sz="1200" i="1" dirty="0"/>
              <a:t>. </a:t>
            </a:r>
            <a:r>
              <a:rPr lang="en-GB" sz="1200" i="1" dirty="0" smtClean="0"/>
              <a:t>Meteor. </a:t>
            </a:r>
            <a:r>
              <a:rPr lang="en-GB" sz="1200" i="1" dirty="0"/>
              <a:t>Soc.</a:t>
            </a:r>
            <a:r>
              <a:rPr lang="en-GB" sz="1200" dirty="0"/>
              <a:t>, </a:t>
            </a:r>
            <a:r>
              <a:rPr lang="en-GB" sz="1200" b="1" dirty="0" smtClean="0"/>
              <a:t>137</a:t>
            </a:r>
            <a:r>
              <a:rPr lang="en-GB" sz="1200" dirty="0" smtClean="0"/>
              <a:t>, </a:t>
            </a:r>
            <a:r>
              <a:rPr lang="en-GB" sz="1200" dirty="0"/>
              <a:t>1812–1827</a:t>
            </a:r>
            <a:r>
              <a:rPr lang="en-GB" sz="1200" dirty="0" smtClean="0"/>
              <a:t>.</a:t>
            </a:r>
          </a:p>
          <a:p>
            <a:pPr algn="just">
              <a:spcBef>
                <a:spcPts val="600"/>
              </a:spcBef>
            </a:pPr>
            <a:r>
              <a:rPr lang="en-GB" sz="1200" dirty="0" err="1" smtClean="0"/>
              <a:t>Ricard</a:t>
            </a:r>
            <a:r>
              <a:rPr lang="en-GB" sz="1200" dirty="0" smtClean="0"/>
              <a:t>, D., V. </a:t>
            </a:r>
            <a:r>
              <a:rPr lang="en-GB" sz="1200" dirty="0" err="1"/>
              <a:t>Ducrocq</a:t>
            </a:r>
            <a:r>
              <a:rPr lang="en-GB" sz="1200" dirty="0"/>
              <a:t>, </a:t>
            </a:r>
            <a:r>
              <a:rPr lang="en-GB" sz="1200" dirty="0" smtClean="0"/>
              <a:t>and L. </a:t>
            </a:r>
            <a:r>
              <a:rPr lang="en-GB" sz="1200" dirty="0"/>
              <a:t>Auger, 2012: A </a:t>
            </a:r>
            <a:r>
              <a:rPr lang="en-GB" sz="1200" dirty="0" smtClean="0"/>
              <a:t>climatology </a:t>
            </a:r>
            <a:r>
              <a:rPr lang="en-GB" sz="1200" dirty="0"/>
              <a:t>of the </a:t>
            </a:r>
            <a:r>
              <a:rPr lang="en-GB" sz="1200" dirty="0" smtClean="0"/>
              <a:t>mesoscale environment associated </a:t>
            </a:r>
            <a:r>
              <a:rPr lang="en-GB" sz="1200" dirty="0"/>
              <a:t>with </a:t>
            </a:r>
            <a:r>
              <a:rPr lang="en-GB" sz="1200" dirty="0" smtClean="0"/>
              <a:t>heavily precipitating events </a:t>
            </a:r>
            <a:r>
              <a:rPr lang="en-GB" sz="1200" dirty="0"/>
              <a:t>over a </a:t>
            </a:r>
            <a:r>
              <a:rPr lang="en-GB" sz="1200" dirty="0" err="1" smtClean="0"/>
              <a:t>northwestern</a:t>
            </a:r>
            <a:r>
              <a:rPr lang="en-GB" sz="1200" dirty="0" smtClean="0"/>
              <a:t> </a:t>
            </a:r>
            <a:r>
              <a:rPr lang="en-GB" sz="1200" dirty="0"/>
              <a:t>Mediterranean </a:t>
            </a:r>
            <a:r>
              <a:rPr lang="en-GB" sz="1200" dirty="0" smtClean="0"/>
              <a:t>area</a:t>
            </a:r>
            <a:r>
              <a:rPr lang="en-GB" sz="1200" dirty="0"/>
              <a:t>. </a:t>
            </a:r>
            <a:r>
              <a:rPr lang="en-GB" sz="1200" i="1" dirty="0"/>
              <a:t>J. Appl. Meteor. </a:t>
            </a:r>
            <a:r>
              <a:rPr lang="en-GB" sz="1200" i="1" dirty="0" err="1"/>
              <a:t>Climatol</a:t>
            </a:r>
            <a:r>
              <a:rPr lang="en-GB" sz="1200" i="1" dirty="0"/>
              <a:t>.</a:t>
            </a:r>
            <a:r>
              <a:rPr lang="en-GB" sz="1200" dirty="0"/>
              <a:t>, </a:t>
            </a:r>
            <a:r>
              <a:rPr lang="en-GB" sz="1200" b="1" dirty="0"/>
              <a:t>51</a:t>
            </a:r>
            <a:r>
              <a:rPr lang="en-GB" sz="1200" dirty="0"/>
              <a:t>, 468–488. </a:t>
            </a:r>
            <a:endParaRPr lang="en-GB" sz="1200" dirty="0" smtClean="0"/>
          </a:p>
          <a:p>
            <a:pPr algn="just">
              <a:spcBef>
                <a:spcPts val="600"/>
              </a:spcBef>
            </a:pPr>
            <a:r>
              <a:rPr lang="en-GB" sz="1200" dirty="0" smtClean="0"/>
              <a:t>Schumacher, R. S., 2009: Mechanisms for quasi-stationary </a:t>
            </a:r>
            <a:r>
              <a:rPr lang="en-GB" sz="1200" dirty="0" err="1" smtClean="0"/>
              <a:t>behavior</a:t>
            </a:r>
            <a:r>
              <a:rPr lang="en-GB" sz="1200" dirty="0" smtClean="0"/>
              <a:t> in simulated heavy-rain-producing convective systems. </a:t>
            </a:r>
            <a:r>
              <a:rPr lang="en-GB" sz="1200" i="1" dirty="0" smtClean="0"/>
              <a:t>J.  Atmos. Sci.</a:t>
            </a:r>
            <a:r>
              <a:rPr lang="en-GB" sz="1200" dirty="0" smtClean="0"/>
              <a:t>, </a:t>
            </a:r>
            <a:r>
              <a:rPr lang="en-GB" sz="1200" b="1" dirty="0" smtClean="0"/>
              <a:t>66</a:t>
            </a:r>
            <a:r>
              <a:rPr lang="en-GB" sz="1200" dirty="0" smtClean="0"/>
              <a:t>, 1543–1568.</a:t>
            </a:r>
          </a:p>
          <a:p>
            <a:pPr algn="just">
              <a:spcBef>
                <a:spcPts val="1200"/>
              </a:spcBef>
            </a:pPr>
            <a:r>
              <a:rPr lang="en-GB" sz="1200" dirty="0" smtClean="0"/>
              <a:t>Schumacher, R. S. and R. H. Johnson, 2005: Organization and environmental properties of extreme-rain-producing mesoscale convective systems. </a:t>
            </a:r>
            <a:r>
              <a:rPr lang="en-GB" sz="1200" i="1" dirty="0" smtClean="0"/>
              <a:t>Mon. </a:t>
            </a:r>
            <a:r>
              <a:rPr lang="en-GB" sz="1200" i="1" dirty="0" err="1" smtClean="0"/>
              <a:t>Wea</a:t>
            </a:r>
            <a:r>
              <a:rPr lang="en-GB" sz="1200" i="1" dirty="0" smtClean="0"/>
              <a:t>. Rev.</a:t>
            </a:r>
            <a:r>
              <a:rPr lang="en-GB" sz="1200" dirty="0" smtClean="0"/>
              <a:t>,</a:t>
            </a:r>
            <a:r>
              <a:rPr lang="en-GB" sz="1200" b="1" dirty="0" smtClean="0"/>
              <a:t>133</a:t>
            </a:r>
            <a:r>
              <a:rPr lang="en-GB" sz="1200" dirty="0" smtClean="0"/>
              <a:t>, 961–976.</a:t>
            </a:r>
          </a:p>
          <a:p>
            <a:pPr algn="just">
              <a:spcBef>
                <a:spcPts val="1200"/>
              </a:spcBef>
            </a:pPr>
            <a:r>
              <a:rPr lang="en-GB" sz="1200" dirty="0" smtClean="0"/>
              <a:t>Schumacher, R. S. and R. H. Johnson, 2006: Characteristics of U.S. extreme rain events during 1999–2003. </a:t>
            </a:r>
            <a:r>
              <a:rPr lang="en-GB" sz="1200" i="1" dirty="0" err="1" smtClean="0"/>
              <a:t>Wea</a:t>
            </a:r>
            <a:r>
              <a:rPr lang="en-GB" sz="1200" i="1" dirty="0" smtClean="0"/>
              <a:t>. And Forecasting</a:t>
            </a:r>
            <a:r>
              <a:rPr lang="en-GB" sz="1200" dirty="0" smtClean="0"/>
              <a:t>, </a:t>
            </a:r>
            <a:r>
              <a:rPr lang="en-GB" sz="1200" b="1" dirty="0" smtClean="0"/>
              <a:t>21</a:t>
            </a:r>
            <a:r>
              <a:rPr lang="en-GB" sz="1200" dirty="0" smtClean="0"/>
              <a:t>, 69–85.</a:t>
            </a:r>
          </a:p>
        </p:txBody>
      </p:sp>
    </p:spTree>
    <p:extLst>
      <p:ext uri="{BB962C8B-B14F-4D97-AF65-F5344CB8AC3E}">
        <p14:creationId xmlns:p14="http://schemas.microsoft.com/office/powerpoint/2010/main" xmlns="" val="9161583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50097" y="2060848"/>
            <a:ext cx="8640960" cy="830997"/>
          </a:xfrm>
          <a:prstGeom prst="rect">
            <a:avLst/>
          </a:prstGeom>
          <a:noFill/>
        </p:spPr>
        <p:txBody>
          <a:bodyPr wrap="square" rtlCol="0">
            <a:spAutoFit/>
          </a:bodyPr>
          <a:lstStyle/>
          <a:p>
            <a:pPr algn="ctr"/>
            <a:r>
              <a:rPr lang="en-GB" sz="4800" dirty="0" smtClean="0">
                <a:solidFill>
                  <a:srgbClr val="C00000"/>
                </a:solidFill>
                <a:latin typeface="+mj-lt"/>
              </a:rPr>
              <a:t>Extra slides</a:t>
            </a:r>
          </a:p>
        </p:txBody>
      </p:sp>
    </p:spTree>
    <p:extLst>
      <p:ext uri="{BB962C8B-B14F-4D97-AF65-F5344CB8AC3E}">
        <p14:creationId xmlns:p14="http://schemas.microsoft.com/office/powerpoint/2010/main" xmlns="" val="22076634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Synoptic comparison: 06 UTC</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47</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181820" y="1265865"/>
            <a:ext cx="6780360" cy="4801453"/>
          </a:xfrm>
          <a:prstGeom prst="rect">
            <a:avLst/>
          </a:prstGeom>
        </p:spPr>
      </p:pic>
    </p:spTree>
    <p:extLst>
      <p:ext uri="{BB962C8B-B14F-4D97-AF65-F5344CB8AC3E}">
        <p14:creationId xmlns:p14="http://schemas.microsoft.com/office/powerpoint/2010/main" xmlns="" val="641005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Synoptic comparison: 18 UTC</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48</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181820" y="1265865"/>
            <a:ext cx="6780359" cy="4801453"/>
          </a:xfrm>
          <a:prstGeom prst="rect">
            <a:avLst/>
          </a:prstGeom>
        </p:spPr>
      </p:pic>
    </p:spTree>
    <p:extLst>
      <p:ext uri="{BB962C8B-B14F-4D97-AF65-F5344CB8AC3E}">
        <p14:creationId xmlns:p14="http://schemas.microsoft.com/office/powerpoint/2010/main" xmlns="" val="36757260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Sensitivity results summary</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49</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05533" y="1268760"/>
            <a:ext cx="8532440" cy="3924583"/>
          </a:xfrm>
          <a:prstGeom prst="rect">
            <a:avLst/>
          </a:prstGeom>
        </p:spPr>
      </p:pic>
    </p:spTree>
    <p:extLst>
      <p:ext uri="{BB962C8B-B14F-4D97-AF65-F5344CB8AC3E}">
        <p14:creationId xmlns:p14="http://schemas.microsoft.com/office/powerpoint/2010/main" xmlns="" val="16992170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The First Law of QPF</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5</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mc:AlternateContent xmlns:mc="http://schemas.openxmlformats.org/markup-compatibility/2006">
        <mc:Choice xmlns:a14="http://schemas.microsoft.com/office/drawing/2010/main" xmlns="" Requires="a14">
          <p:sp>
            <p:nvSpPr>
              <p:cNvPr id="8" name="TextBox 7"/>
              <p:cNvSpPr txBox="1"/>
              <p:nvPr/>
            </p:nvSpPr>
            <p:spPr>
              <a:xfrm>
                <a:off x="791579" y="2996952"/>
                <a:ext cx="7560841" cy="979069"/>
              </a:xfrm>
              <a:prstGeom prst="rect">
                <a:avLst/>
              </a:prstGeom>
              <a:noFill/>
            </p:spPr>
            <p:txBody>
              <a:bodyPr wrap="square" lIns="180000" tIns="180000" rIns="180000" bIns="180000" rtlCol="0">
                <a:spAutoFit/>
              </a:bodyPr>
              <a:lstStyle/>
              <a:p>
                <a:pPr algn="ctr">
                  <a:spcBef>
                    <a:spcPts val="1200"/>
                  </a:spcBef>
                </a:pPr>
                <a14:m>
                  <m:oMathPara xmlns:m="http://schemas.openxmlformats.org/officeDocument/2006/math">
                    <m:oMathParaPr>
                      <m:jc m:val="centerGroup"/>
                    </m:oMathParaPr>
                    <m:oMath xmlns:m="http://schemas.openxmlformats.org/officeDocument/2006/math">
                      <m:r>
                        <a:rPr lang="en-GB" sz="4000" b="0" i="1" smtClean="0">
                          <a:latin typeface="Cambria Math"/>
                        </a:rPr>
                        <m:t>𝑃</m:t>
                      </m:r>
                      <m:r>
                        <a:rPr lang="en-GB" sz="4000" b="0" i="1" smtClean="0">
                          <a:latin typeface="Cambria Math"/>
                        </a:rPr>
                        <m:t>=</m:t>
                      </m:r>
                      <m:acc>
                        <m:accPr>
                          <m:chr m:val="̅"/>
                          <m:ctrlPr>
                            <a:rPr lang="en-GB" sz="4000" b="0" i="1" smtClean="0">
                              <a:latin typeface="Cambria Math"/>
                            </a:rPr>
                          </m:ctrlPr>
                        </m:accPr>
                        <m:e>
                          <m:r>
                            <a:rPr lang="en-GB" sz="4000" b="0" i="1" smtClean="0">
                              <a:latin typeface="Cambria Math"/>
                            </a:rPr>
                            <m:t>𝑅</m:t>
                          </m:r>
                        </m:e>
                      </m:acc>
                      <m:r>
                        <a:rPr lang="en-GB" sz="4000" b="0" i="1" smtClean="0">
                          <a:latin typeface="Cambria Math"/>
                          <a:ea typeface="Cambria Math"/>
                        </a:rPr>
                        <m:t>×</m:t>
                      </m:r>
                      <m:r>
                        <a:rPr lang="en-GB" sz="4000" b="0" i="1" smtClean="0">
                          <a:latin typeface="Cambria Math"/>
                          <a:ea typeface="Cambria Math"/>
                        </a:rPr>
                        <m:t>𝐷</m:t>
                      </m:r>
                    </m:oMath>
                  </m:oMathPara>
                </a14:m>
                <a:endParaRPr lang="en-GB" sz="4000" i="1" dirty="0" smtClean="0"/>
              </a:p>
            </p:txBody>
          </p:sp>
        </mc:Choice>
        <mc:Fallback>
          <p:sp>
            <p:nvSpPr>
              <p:cNvPr id="8" name="TextBox 7"/>
              <p:cNvSpPr txBox="1">
                <a:spLocks noRot="1" noChangeAspect="1" noMove="1" noResize="1" noEditPoints="1" noAdjustHandles="1" noChangeArrowheads="1" noChangeShapeType="1" noTextEdit="1"/>
              </p:cNvSpPr>
              <p:nvPr/>
            </p:nvSpPr>
            <p:spPr>
              <a:xfrm>
                <a:off x="791579" y="2996952"/>
                <a:ext cx="7560841" cy="979069"/>
              </a:xfrm>
              <a:prstGeom prst="rect">
                <a:avLst/>
              </a:prstGeom>
              <a:blipFill rotWithShape="1">
                <a:blip r:embed="rId4" cstate="print"/>
                <a:stretch>
                  <a:fillRect/>
                </a:stretch>
              </a:blipFill>
            </p:spPr>
            <p:txBody>
              <a:bodyPr/>
              <a:lstStyle/>
              <a:p>
                <a:r>
                  <a:rPr lang="en-GB">
                    <a:noFill/>
                  </a:rPr>
                  <a:t> </a:t>
                </a:r>
              </a:p>
            </p:txBody>
          </p:sp>
        </mc:Fallback>
      </mc:AlternateContent>
      <p:sp>
        <p:nvSpPr>
          <p:cNvPr id="9" name="TextBox 8"/>
          <p:cNvSpPr txBox="1"/>
          <p:nvPr/>
        </p:nvSpPr>
        <p:spPr>
          <a:xfrm>
            <a:off x="251520" y="1118067"/>
            <a:ext cx="8640960" cy="1994731"/>
          </a:xfrm>
          <a:prstGeom prst="rect">
            <a:avLst/>
          </a:prstGeom>
          <a:noFill/>
        </p:spPr>
        <p:txBody>
          <a:bodyPr wrap="square" lIns="180000" tIns="180000" rIns="180000" bIns="180000" rtlCol="0">
            <a:spAutoFit/>
          </a:bodyPr>
          <a:lstStyle/>
          <a:p>
            <a:pPr>
              <a:spcBef>
                <a:spcPts val="1200"/>
              </a:spcBef>
            </a:pPr>
            <a:r>
              <a:rPr lang="en-GB" sz="3200" dirty="0" smtClean="0"/>
              <a:t>The heaviest precipitation occurs where the rainfall rate is the highest for the longest time.</a:t>
            </a:r>
          </a:p>
          <a:p>
            <a:pPr algn="r">
              <a:spcBef>
                <a:spcPts val="1200"/>
              </a:spcBef>
            </a:pPr>
            <a:r>
              <a:rPr lang="en-GB" sz="3200" i="1" dirty="0" smtClean="0"/>
              <a:t>– C. F. Chappell</a:t>
            </a:r>
          </a:p>
        </p:txBody>
      </p:sp>
      <p:cxnSp>
        <p:nvCxnSpPr>
          <p:cNvPr id="3" name="Straight Arrow Connector 2"/>
          <p:cNvCxnSpPr/>
          <p:nvPr/>
        </p:nvCxnSpPr>
        <p:spPr>
          <a:xfrm flipV="1">
            <a:off x="1907704" y="3645024"/>
            <a:ext cx="1296144" cy="111321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355976" y="3832006"/>
            <a:ext cx="124693" cy="120062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5652120" y="3645026"/>
            <a:ext cx="432048" cy="556607"/>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11560" y="4758243"/>
            <a:ext cx="2592288" cy="830997"/>
          </a:xfrm>
          <a:prstGeom prst="rect">
            <a:avLst/>
          </a:prstGeom>
          <a:noFill/>
        </p:spPr>
        <p:txBody>
          <a:bodyPr wrap="square" rtlCol="0">
            <a:spAutoFit/>
          </a:bodyPr>
          <a:lstStyle/>
          <a:p>
            <a:r>
              <a:rPr lang="en-GB" sz="2400" dirty="0" smtClean="0"/>
              <a:t>Total precipitation at a point</a:t>
            </a:r>
            <a:endParaRPr lang="en-GB" sz="2400" dirty="0"/>
          </a:p>
        </p:txBody>
      </p:sp>
      <p:sp>
        <p:nvSpPr>
          <p:cNvPr id="16" name="TextBox 15"/>
          <p:cNvSpPr txBox="1"/>
          <p:nvPr/>
        </p:nvSpPr>
        <p:spPr>
          <a:xfrm>
            <a:off x="3167844" y="5032630"/>
            <a:ext cx="2592288" cy="461665"/>
          </a:xfrm>
          <a:prstGeom prst="rect">
            <a:avLst/>
          </a:prstGeom>
          <a:noFill/>
        </p:spPr>
        <p:txBody>
          <a:bodyPr wrap="square" rtlCol="0">
            <a:spAutoFit/>
          </a:bodyPr>
          <a:lstStyle/>
          <a:p>
            <a:pPr algn="ctr"/>
            <a:r>
              <a:rPr lang="en-GB" sz="2400" dirty="0" smtClean="0"/>
              <a:t>Mean rain rate</a:t>
            </a:r>
            <a:endParaRPr lang="en-GB" sz="2400" dirty="0"/>
          </a:p>
        </p:txBody>
      </p:sp>
      <p:sp>
        <p:nvSpPr>
          <p:cNvPr id="18" name="TextBox 17"/>
          <p:cNvSpPr txBox="1"/>
          <p:nvPr/>
        </p:nvSpPr>
        <p:spPr>
          <a:xfrm>
            <a:off x="5760132" y="4201633"/>
            <a:ext cx="2592288" cy="830997"/>
          </a:xfrm>
          <a:prstGeom prst="rect">
            <a:avLst/>
          </a:prstGeom>
          <a:noFill/>
        </p:spPr>
        <p:txBody>
          <a:bodyPr wrap="square" rtlCol="0">
            <a:spAutoFit/>
          </a:bodyPr>
          <a:lstStyle/>
          <a:p>
            <a:r>
              <a:rPr lang="en-GB" sz="2400" dirty="0" smtClean="0"/>
              <a:t>Precipitation duration</a:t>
            </a:r>
            <a:endParaRPr lang="en-GB" sz="2400" dirty="0"/>
          </a:p>
        </p:txBody>
      </p:sp>
      <p:sp>
        <p:nvSpPr>
          <p:cNvPr id="17" name="TextBox 16"/>
          <p:cNvSpPr txBox="1"/>
          <p:nvPr/>
        </p:nvSpPr>
        <p:spPr>
          <a:xfrm>
            <a:off x="6300192" y="5693186"/>
            <a:ext cx="2592288" cy="400110"/>
          </a:xfrm>
          <a:prstGeom prst="rect">
            <a:avLst/>
          </a:prstGeom>
          <a:noFill/>
        </p:spPr>
        <p:txBody>
          <a:bodyPr wrap="square" rtlCol="0">
            <a:spAutoFit/>
          </a:bodyPr>
          <a:lstStyle/>
          <a:p>
            <a:pPr algn="r"/>
            <a:r>
              <a:rPr lang="en-GB" sz="2000" dirty="0" err="1" smtClean="0"/>
              <a:t>Doswell</a:t>
            </a:r>
            <a:r>
              <a:rPr lang="en-GB" sz="2000" dirty="0" smtClean="0"/>
              <a:t> </a:t>
            </a:r>
            <a:r>
              <a:rPr lang="en-GB" sz="2000" i="1" dirty="0" smtClean="0"/>
              <a:t>et al</a:t>
            </a:r>
            <a:r>
              <a:rPr lang="en-GB" sz="2000" dirty="0" smtClean="0"/>
              <a:t>. (1996)</a:t>
            </a:r>
            <a:endParaRPr lang="en-GB" sz="2000" dirty="0"/>
          </a:p>
        </p:txBody>
      </p:sp>
    </p:spTree>
    <p:extLst>
      <p:ext uri="{BB962C8B-B14F-4D97-AF65-F5344CB8AC3E}">
        <p14:creationId xmlns:p14="http://schemas.microsoft.com/office/powerpoint/2010/main" xmlns="" val="214814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16" grpId="0"/>
      <p:bldP spid="18" grpId="0"/>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Identification of convective rainfall</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50</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grpSp>
        <p:nvGrpSpPr>
          <p:cNvPr id="19" name="Group 18"/>
          <p:cNvGrpSpPr/>
          <p:nvPr/>
        </p:nvGrpSpPr>
        <p:grpSpPr>
          <a:xfrm>
            <a:off x="2519525" y="1363790"/>
            <a:ext cx="4104456" cy="4541100"/>
            <a:chOff x="467544" y="1628800"/>
            <a:chExt cx="3384376" cy="3744416"/>
          </a:xfrm>
        </p:grpSpPr>
        <p:sp>
          <p:nvSpPr>
            <p:cNvPr id="20" name="Rectangle 19"/>
            <p:cNvSpPr/>
            <p:nvPr/>
          </p:nvSpPr>
          <p:spPr>
            <a:xfrm>
              <a:off x="467544" y="1628800"/>
              <a:ext cx="3384376" cy="374441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14="http://schemas.microsoft.com/office/drawing/2010/main" xmlns="" Requires="a14">
            <p:sp>
              <p:nvSpPr>
                <p:cNvPr id="21" name="Rectangle 20"/>
                <p:cNvSpPr/>
                <p:nvPr/>
              </p:nvSpPr>
              <p:spPr>
                <a:xfrm>
                  <a:off x="663785" y="4870321"/>
                  <a:ext cx="2952219" cy="43088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GB" sz="2200" i="1" smtClean="0">
                            <a:latin typeface="Cambria Math"/>
                          </a:rPr>
                          <m:t>𝐺</m:t>
                        </m:r>
                        <m:r>
                          <a:rPr lang="en-GB" sz="2200" i="1" smtClean="0">
                            <a:latin typeface="Cambria Math"/>
                          </a:rPr>
                          <m:t>=</m:t>
                        </m:r>
                        <m:d>
                          <m:dPr>
                            <m:begChr m:val="|"/>
                            <m:endChr m:val="|"/>
                            <m:ctrlPr>
                              <a:rPr lang="en-GB" sz="2200" i="1">
                                <a:latin typeface="Cambria Math"/>
                              </a:rPr>
                            </m:ctrlPr>
                          </m:dPr>
                          <m:e>
                            <m:sSub>
                              <m:sSubPr>
                                <m:ctrlPr>
                                  <a:rPr lang="en-GB" sz="2200" i="1">
                                    <a:latin typeface="Cambria Math"/>
                                  </a:rPr>
                                </m:ctrlPr>
                              </m:sSubPr>
                              <m:e>
                                <m:r>
                                  <a:rPr lang="en-GB" sz="2200" i="1">
                                    <a:latin typeface="Cambria Math"/>
                                  </a:rPr>
                                  <m:t>𝑅</m:t>
                                </m:r>
                              </m:e>
                              <m:sub>
                                <m:r>
                                  <a:rPr lang="en-GB" sz="2200" i="1">
                                    <a:latin typeface="Cambria Math"/>
                                  </a:rPr>
                                  <m:t>𝑀</m:t>
                                </m:r>
                              </m:sub>
                            </m:sSub>
                            <m:r>
                              <a:rPr lang="en-GB" sz="2200" i="1">
                                <a:latin typeface="Cambria Math"/>
                              </a:rPr>
                              <m:t>−</m:t>
                            </m:r>
                            <m:sSub>
                              <m:sSubPr>
                                <m:ctrlPr>
                                  <a:rPr lang="en-GB" sz="2200" i="1">
                                    <a:latin typeface="Cambria Math"/>
                                  </a:rPr>
                                </m:ctrlPr>
                              </m:sSubPr>
                              <m:e>
                                <m:r>
                                  <a:rPr lang="en-GB" sz="2200" i="1">
                                    <a:latin typeface="Cambria Math"/>
                                  </a:rPr>
                                  <m:t>𝑅</m:t>
                                </m:r>
                              </m:e>
                              <m:sub>
                                <m:r>
                                  <a:rPr lang="en-GB" sz="2200" b="0" i="1" smtClean="0">
                                    <a:latin typeface="Cambria Math"/>
                                  </a:rPr>
                                  <m:t>7</m:t>
                                </m:r>
                              </m:sub>
                            </m:sSub>
                          </m:e>
                        </m:d>
                      </m:oMath>
                    </m:oMathPara>
                  </a14:m>
                  <a:endParaRPr lang="en-GB" sz="2200" dirty="0"/>
                </a:p>
              </p:txBody>
            </p:sp>
          </mc:Choice>
          <mc:Fallback>
            <p:sp>
              <p:nvSpPr>
                <p:cNvPr id="21" name="Rectangle 20"/>
                <p:cNvSpPr>
                  <a:spLocks noRot="1" noChangeAspect="1" noMove="1" noResize="1" noEditPoints="1" noAdjustHandles="1" noChangeArrowheads="1" noChangeShapeType="1" noTextEdit="1"/>
                </p:cNvSpPr>
                <p:nvPr/>
              </p:nvSpPr>
              <p:spPr>
                <a:xfrm>
                  <a:off x="663785" y="4870321"/>
                  <a:ext cx="2952219" cy="430887"/>
                </a:xfrm>
                <a:prstGeom prst="rect">
                  <a:avLst/>
                </a:prstGeom>
                <a:blipFill rotWithShape="1">
                  <a:blip r:embed="rId4" cstate="print"/>
                  <a:stretch>
                    <a:fillRect/>
                  </a:stretch>
                </a:blipFill>
              </p:spPr>
              <p:txBody>
                <a:bodyPr/>
                <a:lstStyle/>
                <a:p>
                  <a:r>
                    <a:rPr lang="en-GB">
                      <a:noFill/>
                    </a:rPr>
                    <a:t> </a:t>
                  </a:r>
                </a:p>
              </p:txBody>
            </p:sp>
          </mc:Fallback>
        </mc:AlternateContent>
        <p:grpSp>
          <p:nvGrpSpPr>
            <p:cNvPr id="22" name="Group 21"/>
            <p:cNvGrpSpPr/>
            <p:nvPr/>
          </p:nvGrpSpPr>
          <p:grpSpPr>
            <a:xfrm>
              <a:off x="683568" y="1840930"/>
              <a:ext cx="2952328" cy="2952329"/>
              <a:chOff x="971600" y="3428999"/>
              <a:chExt cx="2160240" cy="2160241"/>
            </a:xfrm>
          </p:grpSpPr>
          <mc:AlternateContent xmlns:mc="http://schemas.openxmlformats.org/markup-compatibility/2006">
            <mc:Choice xmlns:a14="http://schemas.microsoft.com/office/drawing/2010/main" xmlns="" Requires="a14">
              <p:sp>
                <p:nvSpPr>
                  <p:cNvPr id="23" name="Rectangle 22"/>
                  <p:cNvSpPr/>
                  <p:nvPr/>
                </p:nvSpPr>
                <p:spPr>
                  <a:xfrm>
                    <a:off x="971600" y="3428999"/>
                    <a:ext cx="720000" cy="720081"/>
                  </a:xfrm>
                  <a:prstGeom prst="rect">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GB" sz="2200" b="0" i="1" smtClean="0">
                              <a:latin typeface="Cambria Math"/>
                            </a:rPr>
                            <m:t>𝑗</m:t>
                          </m:r>
                          <m:r>
                            <a:rPr lang="en-GB" sz="2200" b="0" i="1" smtClean="0">
                              <a:latin typeface="Cambria Math"/>
                            </a:rPr>
                            <m:t>=1</m:t>
                          </m:r>
                        </m:oMath>
                      </m:oMathPara>
                    </a14:m>
                    <a:endParaRPr lang="en-GB" sz="2200" dirty="0"/>
                  </a:p>
                </p:txBody>
              </p:sp>
            </mc:Choice>
            <mc:Fallback>
              <p:sp>
                <p:nvSpPr>
                  <p:cNvPr id="23" name="Rectangle 22"/>
                  <p:cNvSpPr>
                    <a:spLocks noRot="1" noChangeAspect="1" noMove="1" noResize="1" noEditPoints="1" noAdjustHandles="1" noChangeArrowheads="1" noChangeShapeType="1" noTextEdit="1"/>
                  </p:cNvSpPr>
                  <p:nvPr/>
                </p:nvSpPr>
                <p:spPr>
                  <a:xfrm>
                    <a:off x="971600" y="3428999"/>
                    <a:ext cx="720000" cy="720081"/>
                  </a:xfrm>
                  <a:prstGeom prst="rect">
                    <a:avLst/>
                  </a:prstGeom>
                  <a:blipFill rotWithShape="1">
                    <a:blip r:embed="rId5" cstate="print"/>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mc:Choice xmlns:a14="http://schemas.microsoft.com/office/drawing/2010/main" xmlns="" Requires="a14">
              <p:sp>
                <p:nvSpPr>
                  <p:cNvPr id="24" name="Rectangle 23"/>
                  <p:cNvSpPr/>
                  <p:nvPr/>
                </p:nvSpPr>
                <p:spPr>
                  <a:xfrm>
                    <a:off x="1691760" y="3429000"/>
                    <a:ext cx="720000" cy="720081"/>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GB" sz="2200" i="1">
                            <a:latin typeface="Cambria Math"/>
                          </a:rPr>
                          <m:t>𝑗</m:t>
                        </m:r>
                        <m:r>
                          <a:rPr lang="en-GB" sz="2200" i="1">
                            <a:latin typeface="Cambria Math"/>
                          </a:rPr>
                          <m:t>=</m:t>
                        </m:r>
                      </m:oMath>
                    </a14:m>
                    <a:r>
                      <a:rPr lang="en-GB" sz="2200" dirty="0" smtClean="0"/>
                      <a:t>2</a:t>
                    </a:r>
                    <a:endParaRPr lang="en-GB" sz="2200" dirty="0"/>
                  </a:p>
                </p:txBody>
              </p:sp>
            </mc:Choice>
            <mc:Fallback>
              <p:sp>
                <p:nvSpPr>
                  <p:cNvPr id="24" name="Rectangle 23"/>
                  <p:cNvSpPr>
                    <a:spLocks noRot="1" noChangeAspect="1" noMove="1" noResize="1" noEditPoints="1" noAdjustHandles="1" noChangeArrowheads="1" noChangeShapeType="1" noTextEdit="1"/>
                  </p:cNvSpPr>
                  <p:nvPr/>
                </p:nvSpPr>
                <p:spPr>
                  <a:xfrm>
                    <a:off x="1691760" y="3429000"/>
                    <a:ext cx="720000" cy="720081"/>
                  </a:xfrm>
                  <a:prstGeom prst="rect">
                    <a:avLst/>
                  </a:prstGeom>
                  <a:blipFill rotWithShape="1">
                    <a:blip r:embed="rId6" cstate="print"/>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mc:Choice xmlns:a14="http://schemas.microsoft.com/office/drawing/2010/main" xmlns="" Requires="a14">
              <p:sp>
                <p:nvSpPr>
                  <p:cNvPr id="25" name="Rectangle 24"/>
                  <p:cNvSpPr/>
                  <p:nvPr/>
                </p:nvSpPr>
                <p:spPr>
                  <a:xfrm>
                    <a:off x="971600" y="4149079"/>
                    <a:ext cx="720000" cy="720081"/>
                  </a:xfrm>
                  <a:prstGeom prst="rect">
                    <a:avLst/>
                  </a:prstGeom>
                  <a:solidFill>
                    <a:srgbClr val="33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GB" sz="2200" i="1" smtClean="0">
                              <a:latin typeface="Cambria Math"/>
                            </a:rPr>
                            <m:t>𝑗</m:t>
                          </m:r>
                          <m:r>
                            <a:rPr lang="en-GB" sz="2200" i="1" smtClean="0">
                              <a:latin typeface="Cambria Math"/>
                            </a:rPr>
                            <m:t>=8</m:t>
                          </m:r>
                        </m:oMath>
                      </m:oMathPara>
                    </a14:m>
                    <a:endParaRPr lang="en-GB" sz="2200" dirty="0"/>
                  </a:p>
                </p:txBody>
              </p:sp>
            </mc:Choice>
            <mc:Fallback>
              <p:sp>
                <p:nvSpPr>
                  <p:cNvPr id="25" name="Rectangle 24"/>
                  <p:cNvSpPr>
                    <a:spLocks noRot="1" noChangeAspect="1" noMove="1" noResize="1" noEditPoints="1" noAdjustHandles="1" noChangeArrowheads="1" noChangeShapeType="1" noTextEdit="1"/>
                  </p:cNvSpPr>
                  <p:nvPr/>
                </p:nvSpPr>
                <p:spPr>
                  <a:xfrm>
                    <a:off x="971600" y="4149079"/>
                    <a:ext cx="720000" cy="720081"/>
                  </a:xfrm>
                  <a:prstGeom prst="rect">
                    <a:avLst/>
                  </a:prstGeom>
                  <a:blipFill rotWithShape="1">
                    <a:blip r:embed="rId7" cstate="print"/>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mc:Choice xmlns:a14="http://schemas.microsoft.com/office/drawing/2010/main" xmlns="" Requires="a14">
              <p:sp>
                <p:nvSpPr>
                  <p:cNvPr id="26" name="Rectangle 25"/>
                  <p:cNvSpPr/>
                  <p:nvPr/>
                </p:nvSpPr>
                <p:spPr>
                  <a:xfrm>
                    <a:off x="2411840" y="4869159"/>
                    <a:ext cx="720000" cy="720081"/>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GB" sz="2200" i="1" smtClean="0">
                              <a:latin typeface="Cambria Math"/>
                            </a:rPr>
                            <m:t>𝑗</m:t>
                          </m:r>
                          <m:r>
                            <a:rPr lang="en-GB" sz="2200" i="1" smtClean="0">
                              <a:latin typeface="Cambria Math"/>
                            </a:rPr>
                            <m:t>=5</m:t>
                          </m:r>
                        </m:oMath>
                      </m:oMathPara>
                    </a14:m>
                    <a:endParaRPr lang="en-GB" sz="2200" dirty="0"/>
                  </a:p>
                </p:txBody>
              </p:sp>
            </mc:Choice>
            <mc:Fallback>
              <p:sp>
                <p:nvSpPr>
                  <p:cNvPr id="26" name="Rectangle 25"/>
                  <p:cNvSpPr>
                    <a:spLocks noRot="1" noChangeAspect="1" noMove="1" noResize="1" noEditPoints="1" noAdjustHandles="1" noChangeArrowheads="1" noChangeShapeType="1" noTextEdit="1"/>
                  </p:cNvSpPr>
                  <p:nvPr/>
                </p:nvSpPr>
                <p:spPr>
                  <a:xfrm>
                    <a:off x="2411840" y="4869159"/>
                    <a:ext cx="720000" cy="720081"/>
                  </a:xfrm>
                  <a:prstGeom prst="rect">
                    <a:avLst/>
                  </a:prstGeom>
                  <a:blipFill rotWithShape="1">
                    <a:blip r:embed="rId8" cstate="print"/>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mc:Choice xmlns:a14="http://schemas.microsoft.com/office/drawing/2010/main" xmlns="" Requires="a14">
              <p:sp>
                <p:nvSpPr>
                  <p:cNvPr id="27" name="Rectangle 26"/>
                  <p:cNvSpPr/>
                  <p:nvPr/>
                </p:nvSpPr>
                <p:spPr>
                  <a:xfrm>
                    <a:off x="1691760" y="4869159"/>
                    <a:ext cx="720000" cy="720081"/>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GB" sz="2200" i="1" smtClean="0">
                              <a:latin typeface="Cambria Math"/>
                            </a:rPr>
                            <m:t>𝑗</m:t>
                          </m:r>
                          <m:r>
                            <a:rPr lang="en-GB" sz="2200" i="1" smtClean="0">
                              <a:latin typeface="Cambria Math"/>
                            </a:rPr>
                            <m:t>=</m:t>
                          </m:r>
                          <m:r>
                            <a:rPr lang="en-GB" sz="2200" b="0" i="0" smtClean="0">
                              <a:latin typeface="Cambria Math"/>
                            </a:rPr>
                            <m:t>6</m:t>
                          </m:r>
                        </m:oMath>
                      </m:oMathPara>
                    </a14:m>
                    <a:endParaRPr lang="en-GB" sz="2200" dirty="0"/>
                  </a:p>
                </p:txBody>
              </p:sp>
            </mc:Choice>
            <mc:Fallback>
              <p:sp>
                <p:nvSpPr>
                  <p:cNvPr id="27" name="Rectangle 26"/>
                  <p:cNvSpPr>
                    <a:spLocks noRot="1" noChangeAspect="1" noMove="1" noResize="1" noEditPoints="1" noAdjustHandles="1" noChangeArrowheads="1" noChangeShapeType="1" noTextEdit="1"/>
                  </p:cNvSpPr>
                  <p:nvPr/>
                </p:nvSpPr>
                <p:spPr>
                  <a:xfrm>
                    <a:off x="1691760" y="4869159"/>
                    <a:ext cx="720000" cy="720081"/>
                  </a:xfrm>
                  <a:prstGeom prst="rect">
                    <a:avLst/>
                  </a:prstGeom>
                  <a:blipFill rotWithShape="1">
                    <a:blip r:embed="rId9" cstate="print"/>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mc:Choice xmlns:a14="http://schemas.microsoft.com/office/drawing/2010/main" xmlns="" Requires="a14">
              <p:sp>
                <p:nvSpPr>
                  <p:cNvPr id="28" name="Rectangle 27"/>
                  <p:cNvSpPr/>
                  <p:nvPr/>
                </p:nvSpPr>
                <p:spPr>
                  <a:xfrm>
                    <a:off x="1691680" y="4149080"/>
                    <a:ext cx="720000" cy="720081"/>
                  </a:xfrm>
                  <a:prstGeom prst="rect">
                    <a:avLst/>
                  </a:prstGeom>
                  <a:solidFill>
                    <a:srgbClr val="FF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GB" sz="2200" b="0" i="1" smtClean="0">
                              <a:latin typeface="Cambria Math"/>
                            </a:rPr>
                            <m:t>𝑖</m:t>
                          </m:r>
                        </m:oMath>
                      </m:oMathPara>
                    </a14:m>
                    <a:endParaRPr lang="en-GB" sz="2200" dirty="0"/>
                  </a:p>
                </p:txBody>
              </p:sp>
            </mc:Choice>
            <mc:Fallback>
              <p:sp>
                <p:nvSpPr>
                  <p:cNvPr id="28" name="Rectangle 27"/>
                  <p:cNvSpPr>
                    <a:spLocks noRot="1" noChangeAspect="1" noMove="1" noResize="1" noEditPoints="1" noAdjustHandles="1" noChangeArrowheads="1" noChangeShapeType="1" noTextEdit="1"/>
                  </p:cNvSpPr>
                  <p:nvPr/>
                </p:nvSpPr>
                <p:spPr>
                  <a:xfrm>
                    <a:off x="1691680" y="4149080"/>
                    <a:ext cx="720000" cy="720081"/>
                  </a:xfrm>
                  <a:prstGeom prst="rect">
                    <a:avLst/>
                  </a:prstGeom>
                  <a:blipFill rotWithShape="1">
                    <a:blip r:embed="rId10" cstate="print"/>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mc:Choice xmlns:a14="http://schemas.microsoft.com/office/drawing/2010/main" xmlns="" Requires="a14">
              <p:sp>
                <p:nvSpPr>
                  <p:cNvPr id="29" name="Rectangle 28"/>
                  <p:cNvSpPr/>
                  <p:nvPr/>
                </p:nvSpPr>
                <p:spPr>
                  <a:xfrm>
                    <a:off x="2411840" y="4149080"/>
                    <a:ext cx="720000" cy="72008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GB" sz="2200" i="1" smtClean="0">
                            <a:latin typeface="Cambria Math"/>
                          </a:rPr>
                          <m:t>𝑗</m:t>
                        </m:r>
                        <m:r>
                          <a:rPr lang="en-GB" sz="2200" i="1" smtClean="0">
                            <a:latin typeface="Cambria Math"/>
                          </a:rPr>
                          <m:t>=</m:t>
                        </m:r>
                      </m:oMath>
                    </a14:m>
                    <a:r>
                      <a:rPr lang="en-GB" sz="2200" dirty="0" smtClean="0"/>
                      <a:t>4</a:t>
                    </a:r>
                    <a:endParaRPr lang="en-GB" sz="2200" dirty="0"/>
                  </a:p>
                </p:txBody>
              </p:sp>
            </mc:Choice>
            <mc:Fallback>
              <p:sp>
                <p:nvSpPr>
                  <p:cNvPr id="29" name="Rectangle 28"/>
                  <p:cNvSpPr>
                    <a:spLocks noRot="1" noChangeAspect="1" noMove="1" noResize="1" noEditPoints="1" noAdjustHandles="1" noChangeArrowheads="1" noChangeShapeType="1" noTextEdit="1"/>
                  </p:cNvSpPr>
                  <p:nvPr/>
                </p:nvSpPr>
                <p:spPr>
                  <a:xfrm>
                    <a:off x="2411840" y="4149080"/>
                    <a:ext cx="720000" cy="720081"/>
                  </a:xfrm>
                  <a:prstGeom prst="rect">
                    <a:avLst/>
                  </a:prstGeom>
                  <a:blipFill rotWithShape="1">
                    <a:blip r:embed="rId11" cstate="print"/>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mc:Choice xmlns:a14="http://schemas.microsoft.com/office/drawing/2010/main" xmlns="" Requires="a14">
              <p:sp>
                <p:nvSpPr>
                  <p:cNvPr id="30" name="Rectangle 29"/>
                  <p:cNvSpPr/>
                  <p:nvPr/>
                </p:nvSpPr>
                <p:spPr>
                  <a:xfrm>
                    <a:off x="2411760" y="3429000"/>
                    <a:ext cx="720000" cy="72008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GB" sz="2200" i="1" smtClean="0">
                              <a:latin typeface="Cambria Math"/>
                            </a:rPr>
                            <m:t>𝑗</m:t>
                          </m:r>
                          <m:r>
                            <a:rPr lang="en-GB" sz="2200" i="1" smtClean="0">
                              <a:latin typeface="Cambria Math"/>
                            </a:rPr>
                            <m:t>=3</m:t>
                          </m:r>
                        </m:oMath>
                      </m:oMathPara>
                    </a14:m>
                    <a:endParaRPr lang="en-GB" sz="2200" dirty="0"/>
                  </a:p>
                </p:txBody>
              </p:sp>
            </mc:Choice>
            <mc:Fallback>
              <p:sp>
                <p:nvSpPr>
                  <p:cNvPr id="30" name="Rectangle 29"/>
                  <p:cNvSpPr>
                    <a:spLocks noRot="1" noChangeAspect="1" noMove="1" noResize="1" noEditPoints="1" noAdjustHandles="1" noChangeArrowheads="1" noChangeShapeType="1" noTextEdit="1"/>
                  </p:cNvSpPr>
                  <p:nvPr/>
                </p:nvSpPr>
                <p:spPr>
                  <a:xfrm>
                    <a:off x="2411760" y="3429000"/>
                    <a:ext cx="720000" cy="720081"/>
                  </a:xfrm>
                  <a:prstGeom prst="rect">
                    <a:avLst/>
                  </a:prstGeom>
                  <a:blipFill rotWithShape="1">
                    <a:blip r:embed="rId12" cstate="print"/>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mc:Choice xmlns:a14="http://schemas.microsoft.com/office/drawing/2010/main" xmlns="" Requires="a14">
              <p:sp>
                <p:nvSpPr>
                  <p:cNvPr id="31" name="Rectangle 30"/>
                  <p:cNvSpPr/>
                  <p:nvPr/>
                </p:nvSpPr>
                <p:spPr>
                  <a:xfrm>
                    <a:off x="971760" y="4869158"/>
                    <a:ext cx="720000" cy="720081"/>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GB" sz="2200" i="1" smtClean="0">
                              <a:latin typeface="Cambria Math"/>
                            </a:rPr>
                            <m:t>𝑗</m:t>
                          </m:r>
                          <m:r>
                            <a:rPr lang="en-GB" sz="2200" i="1" smtClean="0">
                              <a:latin typeface="Cambria Math"/>
                            </a:rPr>
                            <m:t>=7</m:t>
                          </m:r>
                        </m:oMath>
                      </m:oMathPara>
                    </a14:m>
                    <a:endParaRPr lang="en-GB" sz="2200" dirty="0"/>
                  </a:p>
                </p:txBody>
              </p:sp>
            </mc:Choice>
            <mc:Fallback>
              <p:sp>
                <p:nvSpPr>
                  <p:cNvPr id="31" name="Rectangle 30"/>
                  <p:cNvSpPr>
                    <a:spLocks noRot="1" noChangeAspect="1" noMove="1" noResize="1" noEditPoints="1" noAdjustHandles="1" noChangeArrowheads="1" noChangeShapeType="1" noTextEdit="1"/>
                  </p:cNvSpPr>
                  <p:nvPr/>
                </p:nvSpPr>
                <p:spPr>
                  <a:xfrm>
                    <a:off x="971760" y="4869158"/>
                    <a:ext cx="720000" cy="720081"/>
                  </a:xfrm>
                  <a:prstGeom prst="rect">
                    <a:avLst/>
                  </a:prstGeom>
                  <a:blipFill rotWithShape="1">
                    <a:blip r:embed="rId13" cstate="print"/>
                    <a:stretch>
                      <a:fillRect/>
                    </a:stretch>
                  </a:blipFill>
                  <a:ln>
                    <a:solidFill>
                      <a:schemeClr val="tx1"/>
                    </a:solidFill>
                  </a:ln>
                </p:spPr>
                <p:txBody>
                  <a:bodyPr/>
                  <a:lstStyle/>
                  <a:p>
                    <a:r>
                      <a:rPr lang="en-GB">
                        <a:noFill/>
                      </a:rPr>
                      <a:t> </a:t>
                    </a:r>
                  </a:p>
                </p:txBody>
              </p:sp>
            </mc:Fallback>
          </mc:AlternateContent>
        </p:grpSp>
      </p:grpSp>
    </p:spTree>
    <p:extLst>
      <p:ext uri="{BB962C8B-B14F-4D97-AF65-F5344CB8AC3E}">
        <p14:creationId xmlns:p14="http://schemas.microsoft.com/office/powerpoint/2010/main" xmlns="" val="71556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Example 1: Convective rain</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51</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pic>
        <p:nvPicPr>
          <p:cNvPr id="33" name="Picture 3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76642" y="1340768"/>
            <a:ext cx="8441058" cy="4084562"/>
          </a:xfrm>
          <a:prstGeom prst="rect">
            <a:avLst/>
          </a:prstGeom>
        </p:spPr>
      </p:pic>
    </p:spTree>
    <p:extLst>
      <p:ext uri="{BB962C8B-B14F-4D97-AF65-F5344CB8AC3E}">
        <p14:creationId xmlns:p14="http://schemas.microsoft.com/office/powerpoint/2010/main" xmlns="" val="31686761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Example1: Convective rain</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52</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pic>
        <p:nvPicPr>
          <p:cNvPr id="33" name="Picture 3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23528" y="1340768"/>
            <a:ext cx="8402212" cy="4084562"/>
          </a:xfrm>
          <a:prstGeom prst="rect">
            <a:avLst/>
          </a:prstGeom>
        </p:spPr>
      </p:pic>
    </p:spTree>
    <p:extLst>
      <p:ext uri="{BB962C8B-B14F-4D97-AF65-F5344CB8AC3E}">
        <p14:creationId xmlns:p14="http://schemas.microsoft.com/office/powerpoint/2010/main" xmlns="" val="20935776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Example 2: Stratiform rain</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53</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pic>
        <p:nvPicPr>
          <p:cNvPr id="33" name="Picture 3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09523" y="1365304"/>
            <a:ext cx="8402210" cy="4035490"/>
          </a:xfrm>
          <a:prstGeom prst="rect">
            <a:avLst/>
          </a:prstGeom>
        </p:spPr>
      </p:pic>
    </p:spTree>
    <p:extLst>
      <p:ext uri="{BB962C8B-B14F-4D97-AF65-F5344CB8AC3E}">
        <p14:creationId xmlns:p14="http://schemas.microsoft.com/office/powerpoint/2010/main" xmlns="" val="6662461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Example 2: Stratiform rain</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54</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42851" y="1365304"/>
            <a:ext cx="8363566" cy="4035489"/>
          </a:xfrm>
          <a:prstGeom prst="rect">
            <a:avLst/>
          </a:prstGeom>
        </p:spPr>
      </p:pic>
    </p:spTree>
    <p:extLst>
      <p:ext uri="{BB962C8B-B14F-4D97-AF65-F5344CB8AC3E}">
        <p14:creationId xmlns:p14="http://schemas.microsoft.com/office/powerpoint/2010/main" xmlns="" val="68735372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Example: Convection test</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55</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23528" y="1367766"/>
            <a:ext cx="8441060" cy="4030564"/>
          </a:xfrm>
          <a:prstGeom prst="rect">
            <a:avLst/>
          </a:prstGeom>
        </p:spPr>
      </p:pic>
    </p:spTree>
    <p:extLst>
      <p:ext uri="{BB962C8B-B14F-4D97-AF65-F5344CB8AC3E}">
        <p14:creationId xmlns:p14="http://schemas.microsoft.com/office/powerpoint/2010/main" xmlns="" val="340653322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Example: Duration test</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56</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95536" y="1352781"/>
            <a:ext cx="8403592" cy="4060536"/>
          </a:xfrm>
          <a:prstGeom prst="rect">
            <a:avLst/>
          </a:prstGeom>
        </p:spPr>
      </p:pic>
    </p:spTree>
    <p:extLst>
      <p:ext uri="{BB962C8B-B14F-4D97-AF65-F5344CB8AC3E}">
        <p14:creationId xmlns:p14="http://schemas.microsoft.com/office/powerpoint/2010/main" xmlns="" val="18660362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Example: Persistence test</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57</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70204" y="1366077"/>
            <a:ext cx="8403592" cy="4033944"/>
          </a:xfrm>
          <a:prstGeom prst="rect">
            <a:avLst/>
          </a:prstGeom>
        </p:spPr>
      </p:pic>
    </p:spTree>
    <p:extLst>
      <p:ext uri="{BB962C8B-B14F-4D97-AF65-F5344CB8AC3E}">
        <p14:creationId xmlns:p14="http://schemas.microsoft.com/office/powerpoint/2010/main" xmlns="" val="110738149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Full algorithm</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58</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sp>
        <p:nvSpPr>
          <p:cNvPr id="9" name="TextBox 8"/>
          <p:cNvSpPr txBox="1"/>
          <p:nvPr/>
        </p:nvSpPr>
        <p:spPr>
          <a:xfrm>
            <a:off x="0" y="1118068"/>
            <a:ext cx="9143753" cy="4826276"/>
          </a:xfrm>
          <a:prstGeom prst="rect">
            <a:avLst/>
          </a:prstGeom>
          <a:noFill/>
        </p:spPr>
        <p:txBody>
          <a:bodyPr wrap="square" lIns="180000" tIns="180000" rIns="180000" bIns="180000" rtlCol="0">
            <a:spAutoFit/>
          </a:bodyPr>
          <a:lstStyle/>
          <a:p>
            <a:pPr marL="360000" indent="-360000">
              <a:spcBef>
                <a:spcPts val="1200"/>
              </a:spcBef>
              <a:buFont typeface="+mj-lt"/>
              <a:buAutoNum type="arabicPeriod"/>
            </a:pPr>
            <a:r>
              <a:rPr lang="en-GB" sz="2400" dirty="0" smtClean="0"/>
              <a:t>Accumulate rainfall over a 3 h period and identify objects using a threshold of 15 mm</a:t>
            </a:r>
          </a:p>
          <a:p>
            <a:pPr marL="360000" indent="-360000">
              <a:spcBef>
                <a:spcPts val="1200"/>
              </a:spcBef>
              <a:buFont typeface="+mj-lt"/>
              <a:buAutoNum type="arabicPeriod"/>
            </a:pPr>
            <a:r>
              <a:rPr lang="en-GB" sz="2400" dirty="0" smtClean="0"/>
              <a:t>Determine whether this rainfall was the result of a long-duration convective event using thresholds on previously defined fractions</a:t>
            </a:r>
          </a:p>
          <a:p>
            <a:pPr marL="360000" indent="-360000">
              <a:spcBef>
                <a:spcPts val="1200"/>
              </a:spcBef>
              <a:buFont typeface="+mj-lt"/>
              <a:buAutoNum type="arabicPeriod"/>
            </a:pPr>
            <a:r>
              <a:rPr lang="en-GB" sz="2400" dirty="0" smtClean="0"/>
              <a:t>Temporarily store candidate objects</a:t>
            </a:r>
          </a:p>
          <a:p>
            <a:pPr marL="360000" indent="-360000">
              <a:spcBef>
                <a:spcPts val="1200"/>
              </a:spcBef>
              <a:buFont typeface="+mj-lt"/>
              <a:buAutoNum type="arabicPeriod"/>
            </a:pPr>
            <a:r>
              <a:rPr lang="en-GB" sz="2400" dirty="0" smtClean="0"/>
              <a:t>Links candidate objects from adjacent accumulation periods based on their spatial and temporal proximity</a:t>
            </a:r>
          </a:p>
          <a:p>
            <a:pPr marL="360000" indent="-360000">
              <a:spcBef>
                <a:spcPts val="1200"/>
              </a:spcBef>
              <a:buFont typeface="+mj-lt"/>
              <a:buAutoNum type="arabicPeriod"/>
            </a:pPr>
            <a:r>
              <a:rPr lang="en-GB" sz="2400" dirty="0" smtClean="0"/>
              <a:t>For the resulting linked objects, apply additional thresholds for size, duration, and </a:t>
            </a:r>
            <a:r>
              <a:rPr lang="en-GB" sz="2400" dirty="0" err="1" smtClean="0"/>
              <a:t>stationarity</a:t>
            </a:r>
            <a:endParaRPr lang="en-GB" sz="2400" dirty="0" smtClean="0"/>
          </a:p>
          <a:p>
            <a:pPr marL="360000" indent="-360000">
              <a:spcBef>
                <a:spcPts val="1200"/>
              </a:spcBef>
              <a:buFont typeface="+mj-lt"/>
              <a:buAutoNum type="arabicPeriod"/>
            </a:pPr>
            <a:r>
              <a:rPr lang="en-GB" sz="2400" dirty="0" smtClean="0"/>
              <a:t>Store data on those objects that meet the criteria</a:t>
            </a:r>
          </a:p>
        </p:txBody>
      </p:sp>
    </p:spTree>
    <p:extLst>
      <p:ext uri="{BB962C8B-B14F-4D97-AF65-F5344CB8AC3E}">
        <p14:creationId xmlns:p14="http://schemas.microsoft.com/office/powerpoint/2010/main" xmlns="" val="25676394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Examining the synoptic environment</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59</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mc:AlternateContent xmlns:mc="http://schemas.openxmlformats.org/markup-compatibility/2006">
        <mc:Choice xmlns:a14="http://schemas.microsoft.com/office/drawing/2010/main" xmlns="" Requires="a14">
          <p:sp>
            <p:nvSpPr>
              <p:cNvPr id="9" name="TextBox 8"/>
              <p:cNvSpPr txBox="1"/>
              <p:nvPr/>
            </p:nvSpPr>
            <p:spPr>
              <a:xfrm>
                <a:off x="0" y="1118068"/>
                <a:ext cx="5220072" cy="4749332"/>
              </a:xfrm>
              <a:prstGeom prst="rect">
                <a:avLst/>
              </a:prstGeom>
              <a:noFill/>
            </p:spPr>
            <p:txBody>
              <a:bodyPr wrap="square" lIns="180000" tIns="180000" rIns="180000" bIns="180000" rtlCol="0">
                <a:spAutoFit/>
              </a:bodyPr>
              <a:lstStyle/>
              <a:p>
                <a:pPr marL="342900" indent="-342900">
                  <a:spcBef>
                    <a:spcPts val="1200"/>
                  </a:spcBef>
                  <a:buFont typeface="Arial" pitchFamily="34" charset="0"/>
                  <a:buChar char="•"/>
                </a:pPr>
                <a:r>
                  <a:rPr lang="en-GB" sz="2400" dirty="0" smtClean="0"/>
                  <a:t>12 panel figures produced for each case</a:t>
                </a:r>
              </a:p>
              <a:p>
                <a:pPr marL="342900" indent="-342900">
                  <a:spcBef>
                    <a:spcPts val="1200"/>
                  </a:spcBef>
                  <a:buFont typeface="Arial" pitchFamily="34" charset="0"/>
                  <a:buChar char="•"/>
                </a:pPr>
                <a:r>
                  <a:rPr lang="en-GB" sz="2400" dirty="0" smtClean="0"/>
                  <a:t>ERA-Interim data used (</a:t>
                </a:r>
                <a14:m>
                  <m:oMath xmlns:m="http://schemas.openxmlformats.org/officeDocument/2006/math">
                    <m:r>
                      <a:rPr lang="en-GB" sz="2400" i="1" smtClean="0">
                        <a:latin typeface="Cambria Math"/>
                        <a:ea typeface="Cambria Math"/>
                      </a:rPr>
                      <m:t>∆</m:t>
                    </m:r>
                    <m:r>
                      <a:rPr lang="en-GB" sz="2400" b="0" i="1" smtClean="0">
                        <a:latin typeface="Cambria Math"/>
                        <a:ea typeface="Cambria Math"/>
                      </a:rPr>
                      <m:t>𝑥</m:t>
                    </m:r>
                    <m:r>
                      <a:rPr lang="en-GB" sz="2400" dirty="0">
                        <a:latin typeface="Cambria Math"/>
                      </a:rPr>
                      <m:t>≈</m:t>
                    </m:r>
                  </m:oMath>
                </a14:m>
                <a:r>
                  <a:rPr lang="en-GB" sz="2400" dirty="0" smtClean="0"/>
                  <a:t> 70 km; </a:t>
                </a:r>
                <a14:m>
                  <m:oMath xmlns:m="http://schemas.openxmlformats.org/officeDocument/2006/math">
                    <m:r>
                      <a:rPr lang="en-GB" sz="2400" i="1">
                        <a:latin typeface="Cambria Math"/>
                        <a:ea typeface="Cambria Math"/>
                      </a:rPr>
                      <m:t>∆</m:t>
                    </m:r>
                    <m:r>
                      <a:rPr lang="en-GB" sz="2400" b="0" i="1" smtClean="0">
                        <a:latin typeface="Cambria Math"/>
                        <a:ea typeface="Cambria Math"/>
                      </a:rPr>
                      <m:t>𝑝</m:t>
                    </m:r>
                    <m:r>
                      <a:rPr lang="en-GB" sz="2400" b="0" i="0" smtClean="0">
                        <a:latin typeface="Cambria Math"/>
                        <a:ea typeface="Cambria Math"/>
                      </a:rPr>
                      <m:t>=</m:t>
                    </m:r>
                  </m:oMath>
                </a14:m>
                <a:r>
                  <a:rPr lang="en-GB" sz="2400" dirty="0" smtClean="0"/>
                  <a:t> 25</a:t>
                </a:r>
                <a:r>
                  <a:rPr lang="en-GB" sz="2400" dirty="0" smtClean="0">
                    <a:latin typeface="Calibri"/>
                  </a:rPr>
                  <a:t>–</a:t>
                </a:r>
                <a:r>
                  <a:rPr lang="en-GB" sz="2400" dirty="0" smtClean="0"/>
                  <a:t>50 </a:t>
                </a:r>
                <a:r>
                  <a:rPr lang="en-GB" sz="2400" dirty="0" err="1" smtClean="0"/>
                  <a:t>hPa</a:t>
                </a:r>
                <a:r>
                  <a:rPr lang="en-GB" sz="2400" dirty="0" smtClean="0"/>
                  <a:t>)</a:t>
                </a:r>
              </a:p>
              <a:p>
                <a:pPr marL="342900" indent="-342900">
                  <a:spcBef>
                    <a:spcPts val="1200"/>
                  </a:spcBef>
                  <a:buFont typeface="Arial" pitchFamily="34" charset="0"/>
                  <a:buChar char="•"/>
                </a:pPr>
                <a:r>
                  <a:rPr lang="en-GB" sz="2400" dirty="0" smtClean="0"/>
                  <a:t> Plots include:</a:t>
                </a:r>
              </a:p>
              <a:p>
                <a:pPr marL="720000" lvl="1" indent="-360000">
                  <a:spcBef>
                    <a:spcPts val="600"/>
                  </a:spcBef>
                  <a:buFont typeface="Arial" pitchFamily="34" charset="0"/>
                  <a:buChar char="•"/>
                </a:pPr>
                <a:r>
                  <a:rPr lang="en-GB" sz="2400" dirty="0" smtClean="0"/>
                  <a:t>MSLP, 500 </a:t>
                </a:r>
                <a:r>
                  <a:rPr lang="en-GB" sz="2400" dirty="0" err="1" smtClean="0"/>
                  <a:t>hPa</a:t>
                </a:r>
                <a:r>
                  <a:rPr lang="en-GB" sz="2400" dirty="0" smtClean="0"/>
                  <a:t> </a:t>
                </a:r>
                <a14:m>
                  <m:oMath xmlns:m="http://schemas.openxmlformats.org/officeDocument/2006/math">
                    <m:r>
                      <a:rPr lang="en-GB" sz="2400" b="0" i="1" smtClean="0">
                        <a:latin typeface="Cambria Math"/>
                      </a:rPr>
                      <m:t>𝑍</m:t>
                    </m:r>
                  </m:oMath>
                </a14:m>
                <a:r>
                  <a:rPr lang="en-GB" sz="2400" dirty="0" smtClean="0"/>
                  <a:t> and fronts</a:t>
                </a:r>
              </a:p>
              <a:p>
                <a:pPr marL="720000" lvl="1" indent="-360000">
                  <a:spcBef>
                    <a:spcPts val="600"/>
                  </a:spcBef>
                  <a:buFont typeface="Arial" pitchFamily="34" charset="0"/>
                  <a:buChar char="•"/>
                </a:pPr>
                <a:r>
                  <a:rPr lang="en-GB" sz="2400" dirty="0" smtClean="0"/>
                  <a:t>Tephigram</a:t>
                </a:r>
              </a:p>
              <a:p>
                <a:pPr marL="720000" lvl="1" indent="-360000">
                  <a:spcBef>
                    <a:spcPts val="600"/>
                  </a:spcBef>
                  <a:buFont typeface="Arial" pitchFamily="34" charset="0"/>
                  <a:buChar char="•"/>
                </a:pPr>
                <a:r>
                  <a:rPr lang="en-GB" sz="2400" dirty="0" smtClean="0"/>
                  <a:t>Precipitable water</a:t>
                </a:r>
              </a:p>
              <a:p>
                <a:pPr marL="720000" lvl="1" indent="-360000">
                  <a:spcBef>
                    <a:spcPts val="600"/>
                  </a:spcBef>
                  <a:buFont typeface="Arial" pitchFamily="34" charset="0"/>
                  <a:buChar char="•"/>
                </a:pPr>
                <a:r>
                  <a:rPr lang="en-GB" sz="2400" dirty="0" smtClean="0"/>
                  <a:t>Vertical velocity</a:t>
                </a:r>
              </a:p>
              <a:p>
                <a:pPr marL="720000" lvl="1" indent="-360000">
                  <a:spcBef>
                    <a:spcPts val="600"/>
                  </a:spcBef>
                  <a:buFont typeface="Arial" pitchFamily="34" charset="0"/>
                  <a:buChar char="•"/>
                </a:pPr>
                <a:r>
                  <a:rPr lang="en-GB" sz="2400" dirty="0" smtClean="0"/>
                  <a:t>Cross-sections of PV and </a:t>
                </a:r>
                <a14:m>
                  <m:oMath xmlns:m="http://schemas.openxmlformats.org/officeDocument/2006/math">
                    <m:r>
                      <a:rPr lang="en-GB" sz="2400" i="1" smtClean="0">
                        <a:latin typeface="Cambria Math"/>
                        <a:ea typeface="Cambria Math"/>
                      </a:rPr>
                      <m:t>𝜃</m:t>
                    </m:r>
                  </m:oMath>
                </a14:m>
                <a:endParaRPr lang="en-GB" sz="2400" dirty="0" smtClean="0"/>
              </a:p>
            </p:txBody>
          </p:sp>
        </mc:Choice>
        <mc:Fallback>
          <p:sp>
            <p:nvSpPr>
              <p:cNvPr id="9" name="TextBox 8"/>
              <p:cNvSpPr txBox="1">
                <a:spLocks noRot="1" noChangeAspect="1" noMove="1" noResize="1" noEditPoints="1" noAdjustHandles="1" noChangeArrowheads="1" noChangeShapeType="1" noTextEdit="1"/>
              </p:cNvSpPr>
              <p:nvPr/>
            </p:nvSpPr>
            <p:spPr>
              <a:xfrm>
                <a:off x="0" y="1118068"/>
                <a:ext cx="5220072" cy="4749332"/>
              </a:xfrm>
              <a:prstGeom prst="rect">
                <a:avLst/>
              </a:prstGeom>
              <a:blipFill rotWithShape="1">
                <a:blip r:embed="rId4" cstate="print"/>
                <a:stretch>
                  <a:fillRect r="-935"/>
                </a:stretch>
              </a:blipFill>
            </p:spPr>
            <p:txBody>
              <a:bodyPr/>
              <a:lstStyle/>
              <a:p>
                <a:r>
                  <a:rPr lang="en-GB">
                    <a:noFill/>
                  </a:rPr>
                  <a:t> </a:t>
                </a:r>
              </a:p>
            </p:txBody>
          </p:sp>
        </mc:Fallback>
      </mc:AlternateContent>
      <p:pic>
        <p:nvPicPr>
          <p:cNvPr id="2" name="Picture 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624652" y="1271956"/>
            <a:ext cx="3317450" cy="4749332"/>
          </a:xfrm>
          <a:prstGeom prst="rect">
            <a:avLst/>
          </a:prstGeom>
        </p:spPr>
      </p:pic>
    </p:spTree>
    <p:extLst>
      <p:ext uri="{BB962C8B-B14F-4D97-AF65-F5344CB8AC3E}">
        <p14:creationId xmlns:p14="http://schemas.microsoft.com/office/powerpoint/2010/main" xmlns="" val="6466186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Flash flooding caused by QSCSs</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6</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pic>
        <p:nvPicPr>
          <p:cNvPr id="12" name="Picture 1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163520" y="1196752"/>
            <a:ext cx="3778582" cy="4718589"/>
          </a:xfrm>
          <a:prstGeom prst="rect">
            <a:avLst/>
          </a:prstGeom>
        </p:spPr>
      </p:pic>
      <p:pic>
        <p:nvPicPr>
          <p:cNvPr id="15" name="Picture 5"/>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9305" r="12097"/>
          <a:stretch/>
        </p:blipFill>
        <p:spPr bwMode="auto">
          <a:xfrm>
            <a:off x="329988" y="4155389"/>
            <a:ext cx="1984960" cy="17717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605860" y="3715861"/>
            <a:ext cx="3190276" cy="2419361"/>
          </a:xfrm>
          <a:prstGeom prst="rect">
            <a:avLst/>
          </a:prstGeom>
        </p:spPr>
      </p:pic>
      <p:pic>
        <p:nvPicPr>
          <p:cNvPr id="11" name="Picture 2"/>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6123" r="3680"/>
          <a:stretch/>
        </p:blipFill>
        <p:spPr bwMode="auto">
          <a:xfrm>
            <a:off x="572217" y="1096438"/>
            <a:ext cx="3982841" cy="2764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5873764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Future work: Idealised simulations</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60</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sp>
        <p:nvSpPr>
          <p:cNvPr id="9" name="TextBox 8"/>
          <p:cNvSpPr txBox="1"/>
          <p:nvPr/>
        </p:nvSpPr>
        <p:spPr>
          <a:xfrm>
            <a:off x="0" y="1118068"/>
            <a:ext cx="4571753" cy="4887831"/>
          </a:xfrm>
          <a:prstGeom prst="rect">
            <a:avLst/>
          </a:prstGeom>
          <a:noFill/>
        </p:spPr>
        <p:txBody>
          <a:bodyPr wrap="square" lIns="180000" tIns="180000" rIns="180000" bIns="180000" rtlCol="0">
            <a:spAutoFit/>
          </a:bodyPr>
          <a:lstStyle/>
          <a:p>
            <a:pPr marL="342900" indent="-342900">
              <a:spcBef>
                <a:spcPts val="1200"/>
              </a:spcBef>
              <a:buFont typeface="Arial" pitchFamily="34" charset="0"/>
              <a:buChar char="•"/>
            </a:pPr>
            <a:r>
              <a:rPr lang="en-GB" sz="2400" dirty="0" smtClean="0"/>
              <a:t>Aim: investigate the occurrence of quasi-stationary coastal convergence associated with peninsulas</a:t>
            </a:r>
          </a:p>
          <a:p>
            <a:pPr marL="342900" indent="-342900">
              <a:spcBef>
                <a:spcPts val="1200"/>
              </a:spcBef>
              <a:buFont typeface="Arial" pitchFamily="34" charset="0"/>
              <a:buChar char="•"/>
            </a:pPr>
            <a:r>
              <a:rPr lang="en-GB" sz="2400" dirty="0" smtClean="0"/>
              <a:t>Prescribed vertical profiles, SSTs, and surface fluxes</a:t>
            </a:r>
          </a:p>
          <a:p>
            <a:pPr marL="342900" indent="-342900">
              <a:spcBef>
                <a:spcPts val="1200"/>
              </a:spcBef>
              <a:buFont typeface="Arial" pitchFamily="34" charset="0"/>
              <a:buChar char="•"/>
            </a:pPr>
            <a:r>
              <a:rPr lang="en-GB" sz="2400" dirty="0" smtClean="0"/>
              <a:t>Vary land surface heat flux and ambient wind velocity</a:t>
            </a:r>
          </a:p>
          <a:p>
            <a:pPr marL="342900" indent="-342900">
              <a:spcBef>
                <a:spcPts val="1200"/>
              </a:spcBef>
              <a:buFont typeface="Arial" pitchFamily="34" charset="0"/>
              <a:buChar char="•"/>
            </a:pPr>
            <a:r>
              <a:rPr lang="en-GB" sz="2400" dirty="0" smtClean="0"/>
              <a:t>Investigate sensitivity to other factors (e.g. roughness length, peninsula width, latitude)</a:t>
            </a:r>
          </a:p>
        </p:txBody>
      </p:sp>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66062" y="1484492"/>
            <a:ext cx="4276040" cy="4291348"/>
          </a:xfrm>
          <a:prstGeom prst="rect">
            <a:avLst/>
          </a:prstGeom>
        </p:spPr>
      </p:pic>
    </p:spTree>
    <p:extLst>
      <p:ext uri="{BB962C8B-B14F-4D97-AF65-F5344CB8AC3E}">
        <p14:creationId xmlns:p14="http://schemas.microsoft.com/office/powerpoint/2010/main" xmlns="" val="6452318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Ingredients for QSCSs</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7</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sp>
        <p:nvSpPr>
          <p:cNvPr id="9" name="TextBox 8"/>
          <p:cNvSpPr txBox="1"/>
          <p:nvPr/>
        </p:nvSpPr>
        <p:spPr>
          <a:xfrm>
            <a:off x="1" y="1118068"/>
            <a:ext cx="5377399" cy="4872442"/>
          </a:xfrm>
          <a:prstGeom prst="rect">
            <a:avLst/>
          </a:prstGeom>
          <a:noFill/>
        </p:spPr>
        <p:txBody>
          <a:bodyPr wrap="square" lIns="180000" tIns="180000" rIns="180000" bIns="180000" rtlCol="0">
            <a:spAutoFit/>
          </a:bodyPr>
          <a:lstStyle/>
          <a:p>
            <a:pPr marL="360000" indent="-360000">
              <a:spcBef>
                <a:spcPts val="1200"/>
              </a:spcBef>
              <a:buFont typeface="Arial" pitchFamily="34" charset="0"/>
              <a:buChar char="•"/>
            </a:pPr>
            <a:r>
              <a:rPr lang="en-GB" sz="2400" dirty="0" smtClean="0"/>
              <a:t>Deep moist convection has three main ingredients:</a:t>
            </a:r>
          </a:p>
          <a:p>
            <a:pPr marL="720000" lvl="1" indent="-360000">
              <a:spcBef>
                <a:spcPts val="600"/>
              </a:spcBef>
              <a:buFont typeface="+mj-lt"/>
              <a:buAutoNum type="arabicPeriod"/>
            </a:pPr>
            <a:r>
              <a:rPr lang="en-GB" sz="2200" dirty="0" smtClean="0"/>
              <a:t>Instability</a:t>
            </a:r>
          </a:p>
          <a:p>
            <a:pPr marL="720000" lvl="1" indent="-360000">
              <a:spcBef>
                <a:spcPts val="600"/>
              </a:spcBef>
              <a:buFont typeface="+mj-lt"/>
              <a:buAutoNum type="arabicPeriod"/>
            </a:pPr>
            <a:r>
              <a:rPr lang="en-GB" sz="2200" dirty="0" smtClean="0"/>
              <a:t>Moisture</a:t>
            </a:r>
          </a:p>
          <a:p>
            <a:pPr marL="720000" lvl="1" indent="-360000">
              <a:spcBef>
                <a:spcPts val="600"/>
              </a:spcBef>
              <a:buFont typeface="+mj-lt"/>
              <a:buAutoNum type="arabicPeriod"/>
            </a:pPr>
            <a:r>
              <a:rPr lang="en-GB" sz="2200" dirty="0" smtClean="0"/>
              <a:t>Initiation mechanism</a:t>
            </a:r>
          </a:p>
          <a:p>
            <a:pPr marL="360000" indent="-360000">
              <a:spcBef>
                <a:spcPts val="1200"/>
              </a:spcBef>
              <a:buFont typeface="Arial" pitchFamily="34" charset="0"/>
              <a:buChar char="•"/>
            </a:pPr>
            <a:r>
              <a:rPr lang="en-GB" sz="2400" dirty="0" smtClean="0"/>
              <a:t>For a convective system to become quasi-stationary these ingredients must be present for an extended period of time (several hours)</a:t>
            </a:r>
          </a:p>
          <a:p>
            <a:pPr marL="360000" indent="-360000">
              <a:spcBef>
                <a:spcPts val="1200"/>
              </a:spcBef>
              <a:buFont typeface="Arial" pitchFamily="34" charset="0"/>
              <a:buChar char="•"/>
            </a:pPr>
            <a:r>
              <a:rPr lang="en-GB" sz="2400" dirty="0" smtClean="0"/>
              <a:t>The direction of cell motion must also remain roughly constant</a:t>
            </a:r>
          </a:p>
        </p:txBody>
      </p:sp>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592348" y="1328683"/>
            <a:ext cx="3349751" cy="224433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963811" y="3573016"/>
            <a:ext cx="2606823" cy="2369839"/>
          </a:xfrm>
          <a:prstGeom prst="rect">
            <a:avLst/>
          </a:prstGeom>
        </p:spPr>
      </p:pic>
    </p:spTree>
    <p:extLst>
      <p:ext uri="{BB962C8B-B14F-4D97-AF65-F5344CB8AC3E}">
        <p14:creationId xmlns:p14="http://schemas.microsoft.com/office/powerpoint/2010/main" xmlns="" val="25010382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QSCSs in the literature</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8</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sp>
        <p:nvSpPr>
          <p:cNvPr id="9" name="TextBox 8"/>
          <p:cNvSpPr txBox="1"/>
          <p:nvPr/>
        </p:nvSpPr>
        <p:spPr>
          <a:xfrm>
            <a:off x="0" y="1118068"/>
            <a:ext cx="9143753" cy="5118664"/>
          </a:xfrm>
          <a:prstGeom prst="rect">
            <a:avLst/>
          </a:prstGeom>
          <a:noFill/>
        </p:spPr>
        <p:txBody>
          <a:bodyPr wrap="square" lIns="180000" tIns="180000" rIns="180000" bIns="180000" rtlCol="0">
            <a:spAutoFit/>
          </a:bodyPr>
          <a:lstStyle/>
          <a:p>
            <a:pPr marL="360000" indent="-360000">
              <a:spcBef>
                <a:spcPts val="1200"/>
              </a:spcBef>
              <a:buFont typeface="Arial" pitchFamily="34" charset="0"/>
              <a:buChar char="•"/>
            </a:pPr>
            <a:r>
              <a:rPr lang="en-GB" sz="2400" dirty="0" smtClean="0"/>
              <a:t>Numerous case studies of flash flood-producing events caused by QSCSs, particularly in the USA and Mediterranean region</a:t>
            </a:r>
          </a:p>
          <a:p>
            <a:pPr marL="360000" indent="-360000">
              <a:spcBef>
                <a:spcPts val="1200"/>
              </a:spcBef>
              <a:buFont typeface="Arial" pitchFamily="34" charset="0"/>
              <a:buChar char="•"/>
            </a:pPr>
            <a:r>
              <a:rPr lang="en-GB" sz="2400" dirty="0" smtClean="0"/>
              <a:t>Climatologies of heavy precipitation events and their environments:</a:t>
            </a:r>
          </a:p>
          <a:p>
            <a:pPr marL="720000" lvl="1" indent="-360000">
              <a:spcBef>
                <a:spcPts val="600"/>
              </a:spcBef>
              <a:buFont typeface="Arial" pitchFamily="34" charset="0"/>
              <a:buChar char="•"/>
            </a:pPr>
            <a:r>
              <a:rPr lang="en-GB" sz="2200" dirty="0" smtClean="0"/>
              <a:t>UK – Hand et al. (2004)</a:t>
            </a:r>
          </a:p>
          <a:p>
            <a:pPr marL="720000" lvl="1" indent="-360000">
              <a:spcBef>
                <a:spcPts val="600"/>
              </a:spcBef>
              <a:buFont typeface="Arial" pitchFamily="34" charset="0"/>
              <a:buChar char="•"/>
            </a:pPr>
            <a:r>
              <a:rPr lang="en-GB" sz="2200" dirty="0" smtClean="0"/>
              <a:t>USA – Maddox et al. (1979), Schumacher and Johnson (2005, 2006)</a:t>
            </a:r>
          </a:p>
          <a:p>
            <a:pPr marL="720000" lvl="1" indent="-360000">
              <a:spcBef>
                <a:spcPts val="600"/>
              </a:spcBef>
              <a:buFont typeface="Arial" pitchFamily="34" charset="0"/>
              <a:buChar char="•"/>
            </a:pPr>
            <a:r>
              <a:rPr lang="en-GB" sz="2200" dirty="0" smtClean="0"/>
              <a:t>Mediterranean Region – </a:t>
            </a:r>
            <a:r>
              <a:rPr lang="en-GB" sz="2200" dirty="0" err="1" smtClean="0"/>
              <a:t>Nussier</a:t>
            </a:r>
            <a:r>
              <a:rPr lang="en-GB" sz="2200" dirty="0" smtClean="0"/>
              <a:t> et al. (2011), </a:t>
            </a:r>
            <a:r>
              <a:rPr lang="en-GB" sz="2200" dirty="0" err="1" smtClean="0"/>
              <a:t>Ricard</a:t>
            </a:r>
            <a:r>
              <a:rPr lang="en-GB" sz="2200" dirty="0" smtClean="0"/>
              <a:t> et al. (2012)</a:t>
            </a:r>
          </a:p>
          <a:p>
            <a:pPr marL="360000" indent="-360000">
              <a:spcBef>
                <a:spcPts val="1200"/>
              </a:spcBef>
              <a:buFont typeface="Arial" pitchFamily="34" charset="0"/>
              <a:buChar char="•"/>
            </a:pPr>
            <a:r>
              <a:rPr lang="en-GB" sz="2400" dirty="0" smtClean="0"/>
              <a:t>Idealised simulations of QSCSs associated with particular forcing mechanisms:</a:t>
            </a:r>
          </a:p>
          <a:p>
            <a:pPr marL="720000" lvl="1" indent="-360000">
              <a:spcBef>
                <a:spcPts val="600"/>
              </a:spcBef>
              <a:buFont typeface="Arial" pitchFamily="34" charset="0"/>
              <a:buChar char="•"/>
            </a:pPr>
            <a:r>
              <a:rPr lang="en-GB" sz="2200" dirty="0" smtClean="0"/>
              <a:t>Schumacher (2009) – latent-heating-forced gravity wave</a:t>
            </a:r>
          </a:p>
          <a:p>
            <a:pPr marL="720000" lvl="1" indent="-360000">
              <a:spcBef>
                <a:spcPts val="600"/>
              </a:spcBef>
              <a:buFont typeface="Arial" pitchFamily="34" charset="0"/>
              <a:buChar char="•"/>
            </a:pPr>
            <a:r>
              <a:rPr lang="en-GB" sz="2200" dirty="0" err="1" smtClean="0"/>
              <a:t>Bresson</a:t>
            </a:r>
            <a:r>
              <a:rPr lang="en-GB" sz="2200" dirty="0" smtClean="0"/>
              <a:t> et al. (2012) – direct orographic triggering and cold-pool triggering ahead of an orographic barrier (Massif Central)</a:t>
            </a:r>
          </a:p>
        </p:txBody>
      </p:sp>
    </p:spTree>
    <p:extLst>
      <p:ext uri="{BB962C8B-B14F-4D97-AF65-F5344CB8AC3E}">
        <p14:creationId xmlns:p14="http://schemas.microsoft.com/office/powerpoint/2010/main" xmlns="" val="307602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17513"/>
          </a:xfrm>
          <a:prstGeom prst="rect">
            <a:avLst/>
          </a:prstGeom>
          <a:solidFill>
            <a:schemeClr val="accent2">
              <a:lumMod val="75000"/>
            </a:schemeClr>
          </a:solidFill>
        </p:spPr>
        <p:txBody>
          <a:bodyPr wrap="square" lIns="180000" tIns="180000" rIns="180000" bIns="180000" rtlCol="0">
            <a:spAutoFit/>
          </a:bodyPr>
          <a:lstStyle/>
          <a:p>
            <a:r>
              <a:rPr lang="en-GB" sz="3600" dirty="0" smtClean="0">
                <a:solidFill>
                  <a:schemeClr val="bg1"/>
                </a:solidFill>
              </a:rPr>
              <a:t>Project questions</a:t>
            </a:r>
            <a:endParaRPr lang="en-GB" sz="3600" dirty="0">
              <a:solidFill>
                <a:schemeClr val="bg1"/>
              </a:solidFill>
            </a:endParaRPr>
          </a:p>
        </p:txBody>
      </p:sp>
      <p:sp>
        <p:nvSpPr>
          <p:cNvPr id="6" name="TextBox 5"/>
          <p:cNvSpPr txBox="1"/>
          <p:nvPr/>
        </p:nvSpPr>
        <p:spPr>
          <a:xfrm>
            <a:off x="-247" y="6306425"/>
            <a:ext cx="9144000" cy="578959"/>
          </a:xfrm>
          <a:prstGeom prst="rect">
            <a:avLst/>
          </a:prstGeom>
          <a:solidFill>
            <a:schemeClr val="accent2">
              <a:lumMod val="75000"/>
            </a:schemeClr>
          </a:solidFill>
        </p:spPr>
        <p:txBody>
          <a:bodyPr wrap="square" lIns="180000" tIns="180000" rIns="180000" bIns="180000" numCol="3" rtlCol="0">
            <a:spAutoFit/>
          </a:bodyPr>
          <a:lstStyle/>
          <a:p>
            <a:r>
              <a:rPr lang="en-GB" sz="1400" dirty="0" smtClean="0">
                <a:solidFill>
                  <a:schemeClr val="bg1"/>
                </a:solidFill>
              </a:rPr>
              <a:t>Robert Warren</a:t>
            </a:r>
          </a:p>
          <a:p>
            <a:pPr algn="ctr"/>
            <a:r>
              <a:rPr lang="en-GB" sz="1400" dirty="0" smtClean="0">
                <a:solidFill>
                  <a:schemeClr val="bg1"/>
                </a:solidFill>
              </a:rPr>
              <a:t>Lunchtime Seminar – 11/06/2013</a:t>
            </a:r>
          </a:p>
          <a:p>
            <a:pPr algn="r"/>
            <a:fld id="{0C896130-DE45-41B4-BCF3-3A7D8E3DBAEF}" type="slidenum">
              <a:rPr lang="en-GB" sz="1400" smtClean="0">
                <a:solidFill>
                  <a:schemeClr val="bg1"/>
                </a:solidFill>
              </a:rPr>
              <a:pPr algn="r"/>
              <a:t>9</a:t>
            </a:fld>
            <a:endParaRPr lang="en-GB" sz="1400" dirty="0">
              <a:solidFill>
                <a:schemeClr val="bg1"/>
              </a:solidFill>
            </a:endParaRPr>
          </a:p>
        </p:txBody>
      </p:sp>
      <p:pic>
        <p:nvPicPr>
          <p:cNvPr id="14" name="Picture 11" descr="Rdg Device Reversed"/>
          <p:cNvPicPr>
            <a:picLocks noChangeArrowheads="1"/>
          </p:cNvPicPr>
          <p:nvPr/>
        </p:nvPicPr>
        <p:blipFill>
          <a:blip r:embed="rId3" cstate="print"/>
          <a:srcRect/>
          <a:stretch>
            <a:fillRect/>
          </a:stretch>
        </p:blipFill>
        <p:spPr bwMode="auto">
          <a:xfrm>
            <a:off x="7501942" y="225646"/>
            <a:ext cx="1440160" cy="466220"/>
          </a:xfrm>
          <a:prstGeom prst="rect">
            <a:avLst/>
          </a:prstGeom>
          <a:noFill/>
          <a:ln w="9525">
            <a:noFill/>
            <a:miter lim="800000"/>
            <a:headEnd/>
            <a:tailEnd/>
          </a:ln>
        </p:spPr>
      </p:pic>
      <p:sp>
        <p:nvSpPr>
          <p:cNvPr id="9" name="TextBox 8"/>
          <p:cNvSpPr txBox="1"/>
          <p:nvPr/>
        </p:nvSpPr>
        <p:spPr>
          <a:xfrm>
            <a:off x="0" y="1118068"/>
            <a:ext cx="9143753" cy="4980164"/>
          </a:xfrm>
          <a:prstGeom prst="rect">
            <a:avLst/>
          </a:prstGeom>
          <a:noFill/>
        </p:spPr>
        <p:txBody>
          <a:bodyPr wrap="square" lIns="180000" tIns="180000" rIns="180000" bIns="180000" rtlCol="0">
            <a:spAutoFit/>
          </a:bodyPr>
          <a:lstStyle/>
          <a:p>
            <a:pPr marL="360000" indent="-360000">
              <a:spcBef>
                <a:spcPts val="1200"/>
              </a:spcBef>
              <a:buFont typeface="+mj-lt"/>
              <a:buAutoNum type="arabicPeriod"/>
            </a:pPr>
            <a:r>
              <a:rPr lang="en-GB" sz="2400" dirty="0" smtClean="0"/>
              <a:t>How common are QSCSs in UK?</a:t>
            </a:r>
          </a:p>
          <a:p>
            <a:pPr marL="360000" indent="-360000">
              <a:spcBef>
                <a:spcPts val="1200"/>
              </a:spcBef>
              <a:buFont typeface="+mj-lt"/>
              <a:buAutoNum type="arabicPeriod"/>
            </a:pPr>
            <a:r>
              <a:rPr lang="en-GB" sz="2400" dirty="0" smtClean="0"/>
              <a:t>How does their occurrence vary geographically and temporally?</a:t>
            </a:r>
          </a:p>
          <a:p>
            <a:pPr marL="360000" indent="-360000">
              <a:spcBef>
                <a:spcPts val="1200"/>
              </a:spcBef>
              <a:buFont typeface="+mj-lt"/>
              <a:buAutoNum type="arabicPeriod"/>
            </a:pPr>
            <a:r>
              <a:rPr lang="en-GB" sz="2400" dirty="0" smtClean="0"/>
              <a:t>Are there synoptic situations which specifically favour the development of QSCSs?</a:t>
            </a:r>
          </a:p>
          <a:p>
            <a:pPr marL="360000" indent="-360000">
              <a:spcBef>
                <a:spcPts val="1200"/>
              </a:spcBef>
              <a:buFont typeface="+mj-lt"/>
              <a:buAutoNum type="arabicPeriod"/>
            </a:pPr>
            <a:r>
              <a:rPr lang="en-GB" sz="2400" dirty="0" smtClean="0"/>
              <a:t>What are the typical mechanisms of storm anchoring?</a:t>
            </a:r>
          </a:p>
          <a:p>
            <a:pPr marL="360000" indent="-360000">
              <a:spcBef>
                <a:spcPts val="1200"/>
              </a:spcBef>
              <a:buFont typeface="+mj-lt"/>
              <a:buAutoNum type="arabicPeriod"/>
            </a:pPr>
            <a:r>
              <a:rPr lang="en-GB" sz="2400" dirty="0" smtClean="0"/>
              <a:t>How sensitive is storm anchoring to small changes in ambient conditions?</a:t>
            </a:r>
          </a:p>
          <a:p>
            <a:pPr marL="360000" indent="-360000">
              <a:spcBef>
                <a:spcPts val="1200"/>
              </a:spcBef>
              <a:buFont typeface="+mj-lt"/>
              <a:buAutoNum type="arabicPeriod"/>
            </a:pPr>
            <a:r>
              <a:rPr lang="en-GB" sz="2400" dirty="0" smtClean="0"/>
              <a:t>How well are QSCSs represented in NWP models at the highest resolutions currently used operationally?</a:t>
            </a:r>
          </a:p>
          <a:p>
            <a:pPr marL="360000" indent="-360000">
              <a:spcBef>
                <a:spcPts val="1200"/>
              </a:spcBef>
              <a:buFont typeface="+mj-lt"/>
              <a:buAutoNum type="arabicPeriod"/>
            </a:pPr>
            <a:r>
              <a:rPr lang="en-GB" sz="2400" dirty="0" smtClean="0"/>
              <a:t>Does this representation improve at higher resolutions?</a:t>
            </a:r>
          </a:p>
        </p:txBody>
      </p:sp>
      <p:sp>
        <p:nvSpPr>
          <p:cNvPr id="7" name="Rectangle 6"/>
          <p:cNvSpPr/>
          <p:nvPr/>
        </p:nvSpPr>
        <p:spPr>
          <a:xfrm>
            <a:off x="179511" y="1268760"/>
            <a:ext cx="8762591" cy="2448272"/>
          </a:xfrm>
          <a:prstGeom prst="rect">
            <a:avLst/>
          </a:prstGeom>
          <a:solidFill>
            <a:srgbClr val="C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179510" y="3140968"/>
            <a:ext cx="8762591" cy="2880320"/>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110614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2777</TotalTime>
  <Words>2578</Words>
  <Application>Microsoft Office PowerPoint</Application>
  <PresentationFormat>On-screen Show (4:3)</PresentationFormat>
  <Paragraphs>461</Paragraphs>
  <Slides>60</Slides>
  <Notes>60</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vector>
  </TitlesOfParts>
  <Company>University of Reading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hy010960</dc:creator>
  <cp:lastModifiedBy>sws00rsp</cp:lastModifiedBy>
  <cp:revision>144</cp:revision>
  <dcterms:created xsi:type="dcterms:W3CDTF">2013-06-04T10:05:54Z</dcterms:created>
  <dcterms:modified xsi:type="dcterms:W3CDTF">2013-06-17T10:03:39Z</dcterms:modified>
</cp:coreProperties>
</file>