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5"/>
  </p:notesMasterIdLst>
  <p:sldIdLst>
    <p:sldId id="257" r:id="rId2"/>
    <p:sldId id="314" r:id="rId3"/>
    <p:sldId id="323" r:id="rId4"/>
    <p:sldId id="259" r:id="rId5"/>
    <p:sldId id="311" r:id="rId6"/>
    <p:sldId id="312" r:id="rId7"/>
    <p:sldId id="320" r:id="rId8"/>
    <p:sldId id="265" r:id="rId9"/>
    <p:sldId id="290" r:id="rId10"/>
    <p:sldId id="317" r:id="rId11"/>
    <p:sldId id="316" r:id="rId12"/>
    <p:sldId id="322" r:id="rId13"/>
    <p:sldId id="321" r:id="rId14"/>
    <p:sldId id="309" r:id="rId15"/>
    <p:sldId id="318" r:id="rId16"/>
    <p:sldId id="319" r:id="rId17"/>
    <p:sldId id="295" r:id="rId18"/>
    <p:sldId id="303" r:id="rId19"/>
    <p:sldId id="300" r:id="rId20"/>
    <p:sldId id="310" r:id="rId21"/>
    <p:sldId id="302" r:id="rId22"/>
    <p:sldId id="298" r:id="rId23"/>
    <p:sldId id="315"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66"/>
    <a:srgbClr val="FF0000"/>
    <a:srgbClr val="008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61" autoAdjust="0"/>
    <p:restoredTop sz="90698" autoAdjust="0"/>
  </p:normalViewPr>
  <p:slideViewPr>
    <p:cSldViewPr>
      <p:cViewPr>
        <p:scale>
          <a:sx n="70" d="100"/>
          <a:sy n="70" d="100"/>
        </p:scale>
        <p:origin x="-1248" y="-72"/>
      </p:cViewPr>
      <p:guideLst>
        <p:guide orient="horz" pos="2160"/>
        <p:guide pos="2880"/>
      </p:guideLst>
    </p:cSldViewPr>
  </p:slideViewPr>
  <p:notesTextViewPr>
    <p:cViewPr>
      <p:scale>
        <a:sx n="1" d="1"/>
        <a:sy n="1" d="1"/>
      </p:scale>
      <p:origin x="0" y="0"/>
    </p:cViewPr>
  </p:notesTextViewPr>
  <p:notesViewPr>
    <p:cSldViewPr>
      <p:cViewPr varScale="1">
        <p:scale>
          <a:sx n="55" d="100"/>
          <a:sy n="55" d="100"/>
        </p:scale>
        <p:origin x="-1878" y="-10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CFBF0D-C8B8-4D0D-9B24-FDBDDACAAF97}" type="datetimeFigureOut">
              <a:rPr lang="en-GB" smtClean="0"/>
              <a:pPr/>
              <a:t>11/12/2012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BEC8D7-4E95-44BF-B695-6A100C620F27}" type="slidenum">
              <a:rPr lang="en-GB" smtClean="0"/>
              <a:pPr/>
              <a:t>‹#›</a:t>
            </a:fld>
            <a:endParaRPr lang="en-GB"/>
          </a:p>
        </p:txBody>
      </p:sp>
    </p:spTree>
    <p:extLst>
      <p:ext uri="{BB962C8B-B14F-4D97-AF65-F5344CB8AC3E}">
        <p14:creationId xmlns:p14="http://schemas.microsoft.com/office/powerpoint/2010/main" xmlns="" val="2528774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B0A4BB-9550-46E3-B2B8-980E0001F520}" type="slidenum">
              <a:rPr lang="en-GB">
                <a:solidFill>
                  <a:prstClr val="white"/>
                </a:solidFill>
              </a:rPr>
              <a:pPr/>
              <a:t>1</a:t>
            </a:fld>
            <a:endParaRPr lang="en-GB">
              <a:solidFill>
                <a:prstClr val="white"/>
              </a:solidFill>
            </a:endParaRPr>
          </a:p>
        </p:txBody>
      </p:sp>
      <p:sp>
        <p:nvSpPr>
          <p:cNvPr id="447490" name="Rectangle 2"/>
          <p:cNvSpPr>
            <a:spLocks noGrp="1" noRot="1" noChangeAspect="1" noChangeArrowheads="1" noTextEdit="1"/>
          </p:cNvSpPr>
          <p:nvPr>
            <p:ph type="sldImg"/>
          </p:nvPr>
        </p:nvSpPr>
        <p:spPr>
          <a:xfrm>
            <a:off x="1143000" y="685800"/>
            <a:ext cx="4572000" cy="3429000"/>
          </a:xfrm>
          <a:ln/>
        </p:spPr>
      </p:sp>
      <p:sp>
        <p:nvSpPr>
          <p:cNvPr id="447491" name="Rectangle 3"/>
          <p:cNvSpPr>
            <a:spLocks noGrp="1" noChangeArrowheads="1"/>
          </p:cNvSpPr>
          <p:nvPr>
            <p:ph type="body" idx="1"/>
          </p:nvPr>
        </p:nvSpPr>
        <p:spPr/>
        <p:txBody>
          <a:bodyPr/>
          <a:lstStyle/>
          <a:p>
            <a:r>
              <a:rPr lang="en-US" dirty="0"/>
              <a:t>This is the title slide, PowerPoint will automatically format the first slide with the title master, although this can be changed in the design palette.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10</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11</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12</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13</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14</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15</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16</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17</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18</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19</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2</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smtClean="0"/>
              <a:t>Floods clockwise from top-left: </a:t>
            </a:r>
            <a:r>
              <a:rPr lang="en-US" dirty="0" err="1" smtClean="0"/>
              <a:t>Boscastle</a:t>
            </a:r>
            <a:r>
              <a:rPr lang="en-US" dirty="0" smtClean="0"/>
              <a:t>, Cornwall, UK, 16</a:t>
            </a:r>
            <a:r>
              <a:rPr lang="en-US" baseline="0" dirty="0" smtClean="0"/>
              <a:t> August 2004; </a:t>
            </a:r>
            <a:r>
              <a:rPr lang="en-US" baseline="0" dirty="0" err="1" smtClean="0"/>
              <a:t>Gard</a:t>
            </a:r>
            <a:r>
              <a:rPr lang="en-US" baseline="0" dirty="0" smtClean="0"/>
              <a:t>, Southern France, 8-9 September 2002; Fort Collins, Colorado, USA, 28 July 1997; Rapid City, South Dakota, USA, 9 June 1972.</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20</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21</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22</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23</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3</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smtClean="0"/>
              <a:t>Floods clockwise from top-left: </a:t>
            </a:r>
            <a:r>
              <a:rPr lang="en-US" dirty="0" err="1" smtClean="0"/>
              <a:t>Boscastle</a:t>
            </a:r>
            <a:r>
              <a:rPr lang="en-US" dirty="0" smtClean="0"/>
              <a:t>, Cornwall, UK, 16</a:t>
            </a:r>
            <a:r>
              <a:rPr lang="en-US" baseline="0" dirty="0" smtClean="0"/>
              <a:t> August 2004; </a:t>
            </a:r>
            <a:r>
              <a:rPr lang="en-US" baseline="0" dirty="0" err="1" smtClean="0"/>
              <a:t>Gard</a:t>
            </a:r>
            <a:r>
              <a:rPr lang="en-US" baseline="0" dirty="0" smtClean="0"/>
              <a:t>, Southern France, 8-9 September 2002; Fort Collins, Colorado, USA, 28 July 1997; Rapid City, South Dakota, USA, 9 June 1972.</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4</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5</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6</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7</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8</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98EE1-34A8-49C9-ADBA-AF5EC9318C04}" type="slidenum">
              <a:rPr lang="en-GB">
                <a:solidFill>
                  <a:prstClr val="white"/>
                </a:solidFill>
              </a:rPr>
              <a:pPr/>
              <a:t>9</a:t>
            </a:fld>
            <a:endParaRPr lang="en-GB">
              <a:solidFill>
                <a:prstClr val="white"/>
              </a:solidFill>
            </a:endParaRPr>
          </a:p>
        </p:txBody>
      </p:sp>
      <p:sp>
        <p:nvSpPr>
          <p:cNvPr id="448514" name="Rectangle 2"/>
          <p:cNvSpPr>
            <a:spLocks noGrp="1" noRot="1" noChangeAspect="1" noChangeArrowheads="1" noTextEdit="1"/>
          </p:cNvSpPr>
          <p:nvPr>
            <p:ph type="sldImg"/>
          </p:nvPr>
        </p:nvSpPr>
        <p:spPr>
          <a:xfrm>
            <a:off x="1143000" y="685800"/>
            <a:ext cx="4572000" cy="3429000"/>
          </a:xfrm>
          <a:ln/>
        </p:spPr>
      </p:sp>
      <p:sp>
        <p:nvSpPr>
          <p:cNvPr id="448515" name="Rectangle 3"/>
          <p:cNvSpPr>
            <a:spLocks noGrp="1" noChangeArrowheads="1"/>
          </p:cNvSpPr>
          <p:nvPr>
            <p:ph type="body" idx="1"/>
          </p:nvPr>
        </p:nvSpPr>
        <p:spPr/>
        <p:txBody>
          <a:bodyPr/>
          <a:lstStyle/>
          <a:p>
            <a:r>
              <a:rPr lang="en-US" dirty="0"/>
              <a:t>This is a basic slide based on the slide master. To create a slide just insert a new slide (</a:t>
            </a:r>
            <a:r>
              <a:rPr lang="en-US" dirty="0" err="1"/>
              <a:t>Ctrl+M</a:t>
            </a:r>
            <a:r>
              <a:rPr lang="en-US" dirty="0"/>
              <a:t>) and PowerPoint will automatically format the slide with the slide master. Text will automatically placed in bullets. The bullets have five different levels of nesting, to get the next level down you simply use the tab key.</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p:cSld name="Title Slide">
    <p:spTree>
      <p:nvGrpSpPr>
        <p:cNvPr id="1" name=""/>
        <p:cNvGrpSpPr/>
        <p:nvPr/>
      </p:nvGrpSpPr>
      <p:grpSpPr>
        <a:xfrm>
          <a:off x="0" y="0"/>
          <a:ext cx="0" cy="0"/>
          <a:chOff x="0" y="0"/>
          <a:chExt cx="0" cy="0"/>
        </a:xfrm>
      </p:grpSpPr>
      <p:pic>
        <p:nvPicPr>
          <p:cNvPr id="538626" name="Picture 2" descr="Device-black"/>
          <p:cNvPicPr>
            <a:picLocks noChangeAspect="1" noChangeArrowheads="1"/>
          </p:cNvPicPr>
          <p:nvPr/>
        </p:nvPicPr>
        <p:blipFill>
          <a:blip r:embed="rId2" cstate="print"/>
          <a:srcRect/>
          <a:stretch>
            <a:fillRect/>
          </a:stretch>
        </p:blipFill>
        <p:spPr bwMode="auto">
          <a:xfrm>
            <a:off x="7524751" y="433388"/>
            <a:ext cx="1184275" cy="387350"/>
          </a:xfrm>
          <a:prstGeom prst="rect">
            <a:avLst/>
          </a:prstGeom>
          <a:noFill/>
        </p:spPr>
      </p:pic>
      <p:sp>
        <p:nvSpPr>
          <p:cNvPr id="538627" name="Rectangle 3"/>
          <p:cNvSpPr>
            <a:spLocks noGrp="1" noChangeArrowheads="1"/>
          </p:cNvSpPr>
          <p:nvPr>
            <p:ph type="ctrTitle"/>
          </p:nvPr>
        </p:nvSpPr>
        <p:spPr>
          <a:xfrm>
            <a:off x="755651" y="2987675"/>
            <a:ext cx="7920038" cy="2387600"/>
          </a:xfrm>
        </p:spPr>
        <p:txBody>
          <a:bodyPr wrap="square"/>
          <a:lstStyle>
            <a:lvl1pPr>
              <a:lnSpc>
                <a:spcPct val="90000"/>
              </a:lnSpc>
              <a:tabLst>
                <a:tab pos="4038600" algn="l"/>
              </a:tabLst>
              <a:defRPr sz="8600"/>
            </a:lvl1pPr>
          </a:lstStyle>
          <a:p>
            <a:r>
              <a:rPr lang="en-GB"/>
              <a:t>Click to edit Master title style</a:t>
            </a:r>
          </a:p>
        </p:txBody>
      </p:sp>
      <p:sp>
        <p:nvSpPr>
          <p:cNvPr id="538628" name="Rectangle 4"/>
          <p:cNvSpPr>
            <a:spLocks noGrp="1" noChangeArrowheads="1"/>
          </p:cNvSpPr>
          <p:nvPr>
            <p:ph type="subTitle" idx="1"/>
          </p:nvPr>
        </p:nvSpPr>
        <p:spPr>
          <a:xfrm>
            <a:off x="755651" y="5373688"/>
            <a:ext cx="7920038" cy="925512"/>
          </a:xfrm>
        </p:spPr>
        <p:txBody>
          <a:bodyPr/>
          <a:lstStyle>
            <a:lvl1pPr marL="0" indent="0">
              <a:buFontTx/>
              <a:buNone/>
              <a:defRPr sz="3600">
                <a:solidFill>
                  <a:schemeClr val="accent2"/>
                </a:solidFill>
              </a:defRPr>
            </a:lvl1pPr>
          </a:lstStyle>
          <a:p>
            <a:r>
              <a:rPr lang="en-GB"/>
              <a:t>Click to edit Master subtitle style</a:t>
            </a:r>
          </a:p>
        </p:txBody>
      </p:sp>
      <p:sp>
        <p:nvSpPr>
          <p:cNvPr id="538632" name="Rectangle 8"/>
          <p:cNvSpPr>
            <a:spLocks noChangeArrowheads="1"/>
          </p:cNvSpPr>
          <p:nvPr/>
        </p:nvSpPr>
        <p:spPr bwMode="hidden">
          <a:xfrm>
            <a:off x="6732588" y="1"/>
            <a:ext cx="2411412" cy="1268413"/>
          </a:xfrm>
          <a:prstGeom prst="rect">
            <a:avLst/>
          </a:prstGeom>
          <a:solidFill>
            <a:schemeClr val="bg1"/>
          </a:solidFill>
          <a:ln w="9525" algn="ctr">
            <a:noFill/>
            <a:miter lim="800000"/>
            <a:headEnd/>
            <a:tailEnd/>
          </a:ln>
          <a:effectLst/>
        </p:spPr>
        <p:txBody>
          <a:bodyPr wrap="none" anchor="ctr"/>
          <a:lstStyle/>
          <a:p>
            <a:pPr fontAlgn="base">
              <a:spcBef>
                <a:spcPct val="0"/>
              </a:spcBef>
              <a:spcAft>
                <a:spcPct val="0"/>
              </a:spcAft>
            </a:pPr>
            <a:endParaRPr lang="en-GB" sz="8600">
              <a:solidFill>
                <a:srgbClr val="FFFFFF"/>
              </a:solidFill>
            </a:endParaRPr>
          </a:p>
        </p:txBody>
      </p:sp>
      <p:pic>
        <p:nvPicPr>
          <p:cNvPr id="538633" name="Picture 9" descr="Device-white"/>
          <p:cNvPicPr>
            <a:picLocks noChangeAspect="1" noChangeArrowheads="1"/>
          </p:cNvPicPr>
          <p:nvPr/>
        </p:nvPicPr>
        <p:blipFill>
          <a:blip r:embed="rId3" cstate="print"/>
          <a:srcRect/>
          <a:stretch>
            <a:fillRect/>
          </a:stretch>
        </p:blipFill>
        <p:spPr bwMode="hidden">
          <a:xfrm>
            <a:off x="7524751" y="438150"/>
            <a:ext cx="1184275" cy="387350"/>
          </a:xfrm>
          <a:prstGeom prst="rect">
            <a:avLst/>
          </a:prstGeom>
          <a:solidFill>
            <a:schemeClr val="bg1"/>
          </a:solidFill>
        </p:spPr>
      </p:pic>
      <p:sp>
        <p:nvSpPr>
          <p:cNvPr id="10" name="Slide Number Placeholder 3"/>
          <p:cNvSpPr>
            <a:spLocks noGrp="1"/>
          </p:cNvSpPr>
          <p:nvPr>
            <p:ph type="sldNum" sz="quarter" idx="10"/>
          </p:nvPr>
        </p:nvSpPr>
        <p:spPr>
          <a:xfrm>
            <a:off x="8639694" y="6597352"/>
            <a:ext cx="504306" cy="338136"/>
          </a:xfrm>
        </p:spPr>
        <p:txBody>
          <a:bodyPr/>
          <a:lstStyle>
            <a:lvl1pPr>
              <a:defRPr sz="1200">
                <a:latin typeface="Arial" pitchFamily="34" charset="0"/>
                <a:cs typeface="Arial" pitchFamily="34" charset="0"/>
              </a:defRPr>
            </a:lvl1pPr>
          </a:lstStyle>
          <a:p>
            <a:fld id="{9705E86E-B57E-4652-A81E-AF4D85E181C5}" type="slidenum">
              <a:rPr lang="en-GB" smtClean="0">
                <a:solidFill>
                  <a:srgbClr val="000000"/>
                </a:solidFill>
              </a:rPr>
              <a:pPr/>
              <a:t>‹#›</a:t>
            </a:fld>
            <a:endParaRPr lang="en-GB" dirty="0">
              <a:solidFill>
                <a:srgbClr val="000000"/>
              </a:solidFill>
            </a:endParaRPr>
          </a:p>
        </p:txBody>
      </p:sp>
      <p:sp>
        <p:nvSpPr>
          <p:cNvPr id="11" name="Slide Number Placeholder 3"/>
          <p:cNvSpPr txBox="1">
            <a:spLocks/>
          </p:cNvSpPr>
          <p:nvPr userDrawn="1"/>
        </p:nvSpPr>
        <p:spPr bwMode="auto">
          <a:xfrm>
            <a:off x="1691680" y="6597352"/>
            <a:ext cx="5760640" cy="33813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dirty="0" err="1" smtClean="0">
                <a:solidFill>
                  <a:srgbClr val="000000"/>
                </a:solidFill>
                <a:latin typeface="Arial" pitchFamily="34" charset="0"/>
                <a:cs typeface="Arial" pitchFamily="34" charset="0"/>
              </a:rPr>
              <a:t>RMetS</a:t>
            </a:r>
            <a:r>
              <a:rPr lang="en-GB" sz="1200" dirty="0" smtClean="0">
                <a:solidFill>
                  <a:srgbClr val="000000"/>
                </a:solidFill>
                <a:latin typeface="Arial" pitchFamily="34" charset="0"/>
                <a:cs typeface="Arial" pitchFamily="34" charset="0"/>
              </a:rPr>
              <a:t> Southeast Centre Local Meeting,</a:t>
            </a:r>
            <a:r>
              <a:rPr lang="en-GB" sz="1200" baseline="0" dirty="0" smtClean="0">
                <a:solidFill>
                  <a:srgbClr val="000000"/>
                </a:solidFill>
                <a:latin typeface="Arial" pitchFamily="34" charset="0"/>
                <a:cs typeface="Arial" pitchFamily="34" charset="0"/>
              </a:rPr>
              <a:t> </a:t>
            </a:r>
            <a:r>
              <a:rPr lang="en-GB" sz="1200" dirty="0" smtClean="0">
                <a:solidFill>
                  <a:srgbClr val="000000"/>
                </a:solidFill>
                <a:latin typeface="Arial" pitchFamily="34" charset="0"/>
                <a:cs typeface="Arial" pitchFamily="34" charset="0"/>
              </a:rPr>
              <a:t>5</a:t>
            </a:r>
            <a:r>
              <a:rPr lang="en-GB" sz="1200" baseline="0" dirty="0" smtClean="0">
                <a:solidFill>
                  <a:srgbClr val="000000"/>
                </a:solidFill>
                <a:latin typeface="Arial" pitchFamily="34" charset="0"/>
                <a:cs typeface="Arial" pitchFamily="34" charset="0"/>
              </a:rPr>
              <a:t> December 2012</a:t>
            </a:r>
            <a:endParaRPr lang="en-GB" sz="1200" dirty="0">
              <a:solidFill>
                <a:srgbClr val="000000"/>
              </a:solidFill>
              <a:latin typeface="Arial" pitchFamily="34" charset="0"/>
              <a:cs typeface="Arial" pitchFamily="34" charset="0"/>
            </a:endParaRPr>
          </a:p>
        </p:txBody>
      </p:sp>
      <p:sp>
        <p:nvSpPr>
          <p:cNvPr id="12" name="Slide Number Placeholder 3"/>
          <p:cNvSpPr txBox="1">
            <a:spLocks/>
          </p:cNvSpPr>
          <p:nvPr userDrawn="1"/>
        </p:nvSpPr>
        <p:spPr bwMode="auto">
          <a:xfrm>
            <a:off x="0" y="6597352"/>
            <a:ext cx="2170053" cy="3381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smtClean="0">
                <a:solidFill>
                  <a:srgbClr val="000000"/>
                </a:solidFill>
                <a:latin typeface="Arial" pitchFamily="34" charset="0"/>
                <a:cs typeface="Arial" pitchFamily="34" charset="0"/>
              </a:rPr>
              <a:t>Robert Warren</a:t>
            </a:r>
            <a:endParaRPr lang="en-GB" sz="12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xmlns="" val="4043073031"/>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ADF99853-276B-4D98-9E4C-0EFDD6354E0A}"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xmlns="" val="1447790042"/>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4014" y="274638"/>
            <a:ext cx="1982787" cy="566896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755650" y="274638"/>
            <a:ext cx="5795963" cy="5668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7322E8F3-95EA-4DD1-9CB2-13E56FD8FF7F}"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xmlns="" val="3137532795"/>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9705E86E-B57E-4652-A81E-AF4D85E181C5}" type="slidenum">
              <a:rPr lang="en-GB">
                <a:solidFill>
                  <a:srgbClr val="000000"/>
                </a:solidFill>
              </a:rPr>
              <a:pPr/>
              <a:t>‹#›</a:t>
            </a:fld>
            <a:endParaRPr lang="en-GB">
              <a:solidFill>
                <a:srgbClr val="000000"/>
              </a:solidFill>
            </a:endParaRPr>
          </a:p>
        </p:txBody>
      </p:sp>
      <p:sp>
        <p:nvSpPr>
          <p:cNvPr id="5" name="Title 4"/>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xmlns="" val="1842731378"/>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a:xfrm>
            <a:off x="8639694" y="6597352"/>
            <a:ext cx="504306" cy="338136"/>
          </a:xfrm>
        </p:spPr>
        <p:txBody>
          <a:bodyPr/>
          <a:lstStyle>
            <a:lvl1pPr>
              <a:defRPr sz="1200">
                <a:latin typeface="Arial" pitchFamily="34" charset="0"/>
                <a:cs typeface="Arial" pitchFamily="34" charset="0"/>
              </a:defRPr>
            </a:lvl1pPr>
          </a:lstStyle>
          <a:p>
            <a:fld id="{9705E86E-B57E-4652-A81E-AF4D85E181C5}" type="slidenum">
              <a:rPr lang="en-GB" smtClean="0">
                <a:solidFill>
                  <a:srgbClr val="000000"/>
                </a:solidFill>
              </a:rPr>
              <a:pPr/>
              <a:t>‹#›</a:t>
            </a:fld>
            <a:endParaRPr lang="en-GB" dirty="0">
              <a:solidFill>
                <a:srgbClr val="000000"/>
              </a:solidFill>
            </a:endParaRPr>
          </a:p>
        </p:txBody>
      </p:sp>
      <p:sp>
        <p:nvSpPr>
          <p:cNvPr id="5" name="Title 4"/>
          <p:cNvSpPr>
            <a:spLocks noGrp="1"/>
          </p:cNvSpPr>
          <p:nvPr>
            <p:ph type="title"/>
          </p:nvPr>
        </p:nvSpPr>
        <p:spPr/>
        <p:txBody>
          <a:bodyPr/>
          <a:lstStyle/>
          <a:p>
            <a:r>
              <a:rPr lang="en-US" smtClean="0"/>
              <a:t>Click to edit Master title style</a:t>
            </a:r>
            <a:endParaRPr lang="en-GB"/>
          </a:p>
        </p:txBody>
      </p:sp>
      <p:sp>
        <p:nvSpPr>
          <p:cNvPr id="6" name="Slide Number Placeholder 3"/>
          <p:cNvSpPr txBox="1">
            <a:spLocks/>
          </p:cNvSpPr>
          <p:nvPr userDrawn="1"/>
        </p:nvSpPr>
        <p:spPr bwMode="auto">
          <a:xfrm>
            <a:off x="1341912" y="6597507"/>
            <a:ext cx="6480720" cy="33813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err="1" smtClean="0">
                <a:solidFill>
                  <a:srgbClr val="000000"/>
                </a:solidFill>
                <a:latin typeface="Arial" pitchFamily="34" charset="0"/>
                <a:cs typeface="Arial" pitchFamily="34" charset="0"/>
              </a:rPr>
              <a:t>RMetS</a:t>
            </a:r>
            <a:r>
              <a:rPr lang="en-GB" sz="1200" dirty="0" smtClean="0">
                <a:solidFill>
                  <a:srgbClr val="000000"/>
                </a:solidFill>
                <a:latin typeface="Arial" pitchFamily="34" charset="0"/>
                <a:cs typeface="Arial" pitchFamily="34" charset="0"/>
              </a:rPr>
              <a:t> Southeast Centre Local Meeting, 5</a:t>
            </a:r>
            <a:r>
              <a:rPr lang="en-GB" sz="1200" baseline="0" dirty="0" smtClean="0">
                <a:solidFill>
                  <a:srgbClr val="000000"/>
                </a:solidFill>
                <a:latin typeface="Arial" pitchFamily="34" charset="0"/>
                <a:cs typeface="Arial" pitchFamily="34" charset="0"/>
              </a:rPr>
              <a:t> December 2012</a:t>
            </a:r>
            <a:endParaRPr lang="en-GB" sz="1200" dirty="0" smtClean="0">
              <a:solidFill>
                <a:srgbClr val="000000"/>
              </a:solidFill>
              <a:latin typeface="Arial" pitchFamily="34" charset="0"/>
              <a:cs typeface="Arial" pitchFamily="34" charset="0"/>
            </a:endParaRPr>
          </a:p>
          <a:p>
            <a:pPr algn="ctr"/>
            <a:endParaRPr lang="en-GB" sz="1200" dirty="0">
              <a:solidFill>
                <a:srgbClr val="000000"/>
              </a:solidFill>
              <a:latin typeface="Arial" pitchFamily="34" charset="0"/>
              <a:cs typeface="Arial" pitchFamily="34" charset="0"/>
            </a:endParaRPr>
          </a:p>
        </p:txBody>
      </p:sp>
      <p:sp>
        <p:nvSpPr>
          <p:cNvPr id="7" name="Slide Number Placeholder 3"/>
          <p:cNvSpPr txBox="1">
            <a:spLocks/>
          </p:cNvSpPr>
          <p:nvPr userDrawn="1"/>
        </p:nvSpPr>
        <p:spPr bwMode="auto">
          <a:xfrm>
            <a:off x="0" y="6597352"/>
            <a:ext cx="2170053" cy="3381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smtClean="0">
                <a:solidFill>
                  <a:srgbClr val="000000"/>
                </a:solidFill>
                <a:latin typeface="Arial" pitchFamily="34" charset="0"/>
                <a:cs typeface="Arial" pitchFamily="34" charset="0"/>
              </a:rPr>
              <a:t>Robert Warren</a:t>
            </a:r>
            <a:endParaRPr lang="en-GB" sz="12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xmlns="" val="1208542308"/>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E5E9EF6F-9D0B-4DDF-8358-AB31A557C821}"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xmlns="" val="2998806690"/>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755650" y="1600200"/>
            <a:ext cx="38893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97426" y="1600200"/>
            <a:ext cx="38893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4"/>
          <p:cNvSpPr>
            <a:spLocks noGrp="1"/>
          </p:cNvSpPr>
          <p:nvPr>
            <p:ph type="sldNum" sz="quarter" idx="10"/>
          </p:nvPr>
        </p:nvSpPr>
        <p:spPr/>
        <p:txBody>
          <a:bodyPr/>
          <a:lstStyle>
            <a:lvl1pPr>
              <a:defRPr/>
            </a:lvl1pPr>
          </a:lstStyle>
          <a:p>
            <a:fld id="{80994775-E9D6-44D2-A50E-FD833387D57C}"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xmlns="" val="1309579026"/>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p:cNvSpPr>
          <p:nvPr>
            <p:ph type="sldNum" sz="quarter" idx="10"/>
          </p:nvPr>
        </p:nvSpPr>
        <p:spPr/>
        <p:txBody>
          <a:bodyPr/>
          <a:lstStyle>
            <a:lvl1pPr>
              <a:defRPr/>
            </a:lvl1pPr>
          </a:lstStyle>
          <a:p>
            <a:fld id="{FBEB394C-C8C4-4B0D-96E9-4A45412E7028}"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xmlns="" val="1271681041"/>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lvl1pPr>
              <a:defRPr/>
            </a:lvl1pPr>
          </a:lstStyle>
          <a:p>
            <a:fld id="{9F447247-7C88-4767-ADD3-FF9D8ADF12AF}"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xmlns="" val="323342492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9A948DEA-5877-49F8-98AF-B0BB56D14375}"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xmlns="" val="1053349599"/>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AE293EB-70E5-4063-88D3-A09F7A026C46}"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xmlns="" val="3369718416"/>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6DB3DDE-F6C2-4C08-BFE6-2D79DB1F3048}"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xmlns="" val="2301278127"/>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7602" name="Picture 2" descr="Device-black"/>
          <p:cNvPicPr>
            <a:picLocks noChangeAspect="1" noChangeArrowheads="1"/>
          </p:cNvPicPr>
          <p:nvPr/>
        </p:nvPicPr>
        <p:blipFill>
          <a:blip r:embed="rId14" cstate="print"/>
          <a:srcRect/>
          <a:stretch>
            <a:fillRect/>
          </a:stretch>
        </p:blipFill>
        <p:spPr bwMode="auto">
          <a:xfrm>
            <a:off x="7524751" y="438150"/>
            <a:ext cx="1184275" cy="387350"/>
          </a:xfrm>
          <a:prstGeom prst="rect">
            <a:avLst/>
          </a:prstGeom>
          <a:noFill/>
        </p:spPr>
      </p:pic>
      <p:sp>
        <p:nvSpPr>
          <p:cNvPr id="537603" name="Rectangle 3"/>
          <p:cNvSpPr>
            <a:spLocks noGrp="1" noChangeArrowheads="1"/>
          </p:cNvSpPr>
          <p:nvPr>
            <p:ph type="title"/>
          </p:nvPr>
        </p:nvSpPr>
        <p:spPr bwMode="auto">
          <a:xfrm>
            <a:off x="755650" y="274638"/>
            <a:ext cx="6192838" cy="11430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p>
            <a:pPr lvl="0"/>
            <a:r>
              <a:rPr lang="en-GB" smtClean="0"/>
              <a:t>Click to edit Master title style</a:t>
            </a:r>
          </a:p>
        </p:txBody>
      </p:sp>
      <p:sp>
        <p:nvSpPr>
          <p:cNvPr id="537604" name="Rectangle 4"/>
          <p:cNvSpPr>
            <a:spLocks noGrp="1" noChangeArrowheads="1"/>
          </p:cNvSpPr>
          <p:nvPr>
            <p:ph type="body" idx="1"/>
          </p:nvPr>
        </p:nvSpPr>
        <p:spPr bwMode="auto">
          <a:xfrm>
            <a:off x="755651" y="1600200"/>
            <a:ext cx="7931150" cy="434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37605" name="Rectangle 5"/>
          <p:cNvSpPr>
            <a:spLocks noGrp="1" noChangeArrowheads="1"/>
          </p:cNvSpPr>
          <p:nvPr>
            <p:ph type="sldNum" sz="quarter" idx="4"/>
          </p:nvPr>
        </p:nvSpPr>
        <p:spPr bwMode="auto">
          <a:xfrm>
            <a:off x="8072439" y="6519863"/>
            <a:ext cx="6762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fontAlgn="base">
              <a:spcBef>
                <a:spcPct val="0"/>
              </a:spcBef>
              <a:spcAft>
                <a:spcPct val="0"/>
              </a:spcAft>
            </a:pPr>
            <a:fld id="{DC49DE0F-DAE4-4386-A239-7DD85D90A5D1}" type="slidenum">
              <a:rPr lang="en-GB">
                <a:solidFill>
                  <a:srgbClr val="000000"/>
                </a:solidFill>
              </a:rPr>
              <a:pPr fontAlgn="base">
                <a:spcBef>
                  <a:spcPct val="0"/>
                </a:spcBef>
                <a:spcAft>
                  <a:spcPct val="0"/>
                </a:spcAft>
              </a:pPr>
              <a:t>‹#›</a:t>
            </a:fld>
            <a:endParaRPr lang="en-GB">
              <a:solidFill>
                <a:srgbClr val="000000"/>
              </a:solidFill>
            </a:endParaRPr>
          </a:p>
        </p:txBody>
      </p:sp>
      <p:sp>
        <p:nvSpPr>
          <p:cNvPr id="537606" name="Rectangle 6"/>
          <p:cNvSpPr>
            <a:spLocks noChangeArrowheads="1"/>
          </p:cNvSpPr>
          <p:nvPr/>
        </p:nvSpPr>
        <p:spPr bwMode="auto">
          <a:xfrm>
            <a:off x="755650" y="6519863"/>
            <a:ext cx="6337300" cy="476250"/>
          </a:xfrm>
          <a:prstGeom prst="rect">
            <a:avLst/>
          </a:prstGeom>
          <a:noFill/>
          <a:ln w="9525">
            <a:noFill/>
            <a:miter lim="800000"/>
            <a:headEnd/>
            <a:tailEnd/>
          </a:ln>
          <a:effectLst/>
        </p:spPr>
        <p:txBody>
          <a:bodyPr/>
          <a:lstStyle/>
          <a:p>
            <a:pPr fontAlgn="base">
              <a:spcBef>
                <a:spcPct val="0"/>
              </a:spcBef>
              <a:spcAft>
                <a:spcPct val="0"/>
              </a:spcAft>
            </a:pPr>
            <a:endParaRPr lang="en-GB" sz="1400" dirty="0">
              <a:solidFill>
                <a:srgbClr val="000000"/>
              </a:solidFill>
            </a:endParaRPr>
          </a:p>
        </p:txBody>
      </p:sp>
      <p:pic>
        <p:nvPicPr>
          <p:cNvPr id="537607" name="Picture 7" descr="Device-wine"/>
          <p:cNvPicPr>
            <a:picLocks noChangeAspect="1" noChangeArrowheads="1"/>
          </p:cNvPicPr>
          <p:nvPr/>
        </p:nvPicPr>
        <p:blipFill>
          <a:blip r:embed="rId15" cstate="print"/>
          <a:srcRect/>
          <a:stretch>
            <a:fillRect/>
          </a:stretch>
        </p:blipFill>
        <p:spPr bwMode="hidden">
          <a:xfrm>
            <a:off x="7524751" y="438152"/>
            <a:ext cx="1184275" cy="385763"/>
          </a:xfrm>
          <a:prstGeom prst="rect">
            <a:avLst/>
          </a:prstGeom>
          <a:solidFill>
            <a:schemeClr val="accent1"/>
          </a:solidFill>
        </p:spPr>
      </p:pic>
      <p:pic>
        <p:nvPicPr>
          <p:cNvPr id="537608" name="Picture 8" descr="Device-white"/>
          <p:cNvPicPr>
            <a:picLocks noChangeAspect="1" noChangeArrowheads="1"/>
          </p:cNvPicPr>
          <p:nvPr/>
        </p:nvPicPr>
        <p:blipFill>
          <a:blip r:embed="rId16" cstate="print"/>
          <a:srcRect/>
          <a:stretch>
            <a:fillRect/>
          </a:stretch>
        </p:blipFill>
        <p:spPr bwMode="hidden">
          <a:xfrm>
            <a:off x="7524751" y="438150"/>
            <a:ext cx="1184275" cy="387350"/>
          </a:xfrm>
          <a:prstGeom prst="rect">
            <a:avLst/>
          </a:prstGeom>
          <a:solidFill>
            <a:schemeClr val="bg1"/>
          </a:solidFill>
        </p:spPr>
      </p:pic>
    </p:spTree>
    <p:extLst>
      <p:ext uri="{BB962C8B-B14F-4D97-AF65-F5344CB8AC3E}">
        <p14:creationId xmlns:p14="http://schemas.microsoft.com/office/powerpoint/2010/main" xmlns="" val="15658278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62" r:id="rId12"/>
  </p:sldLayoutIdLst>
  <p:transition>
    <p:fade/>
  </p:transition>
  <p:timing>
    <p:tnLst>
      <p:par>
        <p:cTn id="1" dur="indefinite" restart="never" nodeType="tmRoot"/>
      </p:par>
    </p:tnLst>
  </p:timing>
  <p:hf hdr="0" ftr="0" dt="0"/>
  <p:txStyles>
    <p:title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Rdg Vesta" pitchFamily="50" charset="0"/>
        </a:defRPr>
      </a:lvl2pPr>
      <a:lvl3pPr algn="l" rtl="0" fontAlgn="base">
        <a:spcBef>
          <a:spcPct val="0"/>
        </a:spcBef>
        <a:spcAft>
          <a:spcPct val="0"/>
        </a:spcAft>
        <a:defRPr sz="3600">
          <a:solidFill>
            <a:schemeClr val="tx2"/>
          </a:solidFill>
          <a:latin typeface="Rdg Vesta" pitchFamily="50" charset="0"/>
        </a:defRPr>
      </a:lvl3pPr>
      <a:lvl4pPr algn="l" rtl="0" fontAlgn="base">
        <a:spcBef>
          <a:spcPct val="0"/>
        </a:spcBef>
        <a:spcAft>
          <a:spcPct val="0"/>
        </a:spcAft>
        <a:defRPr sz="3600">
          <a:solidFill>
            <a:schemeClr val="tx2"/>
          </a:solidFill>
          <a:latin typeface="Rdg Vesta" pitchFamily="50" charset="0"/>
        </a:defRPr>
      </a:lvl4pPr>
      <a:lvl5pPr algn="l" rtl="0" fontAlgn="base">
        <a:spcBef>
          <a:spcPct val="0"/>
        </a:spcBef>
        <a:spcAft>
          <a:spcPct val="0"/>
        </a:spcAft>
        <a:defRPr sz="3600">
          <a:solidFill>
            <a:schemeClr val="tx2"/>
          </a:solidFill>
          <a:latin typeface="Rdg Vesta" pitchFamily="50" charset="0"/>
        </a:defRPr>
      </a:lvl5pPr>
      <a:lvl6pPr marL="457200" algn="l" rtl="0" fontAlgn="base">
        <a:spcBef>
          <a:spcPct val="0"/>
        </a:spcBef>
        <a:spcAft>
          <a:spcPct val="0"/>
        </a:spcAft>
        <a:defRPr sz="3600">
          <a:solidFill>
            <a:schemeClr val="tx2"/>
          </a:solidFill>
          <a:latin typeface="Rdg Vesta" pitchFamily="50" charset="0"/>
        </a:defRPr>
      </a:lvl6pPr>
      <a:lvl7pPr marL="914400" algn="l" rtl="0" fontAlgn="base">
        <a:spcBef>
          <a:spcPct val="0"/>
        </a:spcBef>
        <a:spcAft>
          <a:spcPct val="0"/>
        </a:spcAft>
        <a:defRPr sz="3600">
          <a:solidFill>
            <a:schemeClr val="tx2"/>
          </a:solidFill>
          <a:latin typeface="Rdg Vesta" pitchFamily="50" charset="0"/>
        </a:defRPr>
      </a:lvl7pPr>
      <a:lvl8pPr marL="1371600" algn="l" rtl="0" fontAlgn="base">
        <a:spcBef>
          <a:spcPct val="0"/>
        </a:spcBef>
        <a:spcAft>
          <a:spcPct val="0"/>
        </a:spcAft>
        <a:defRPr sz="3600">
          <a:solidFill>
            <a:schemeClr val="tx2"/>
          </a:solidFill>
          <a:latin typeface="Rdg Vesta" pitchFamily="50" charset="0"/>
        </a:defRPr>
      </a:lvl8pPr>
      <a:lvl9pPr marL="1828800" algn="l" rtl="0" fontAlgn="base">
        <a:spcBef>
          <a:spcPct val="0"/>
        </a:spcBef>
        <a:spcAft>
          <a:spcPct val="0"/>
        </a:spcAft>
        <a:defRPr sz="3600">
          <a:solidFill>
            <a:schemeClr val="tx2"/>
          </a:solidFill>
          <a:latin typeface="Rdg Vesta" pitchFamily="50" charset="0"/>
        </a:defRPr>
      </a:lvl9pPr>
    </p:titleStyle>
    <p:bodyStyle>
      <a:lvl1pPr marL="342900" indent="-342900" algn="l" rtl="0" fontAlgn="base">
        <a:lnSpc>
          <a:spcPct val="110000"/>
        </a:lnSpc>
        <a:spcBef>
          <a:spcPct val="20000"/>
        </a:spcBef>
        <a:spcAft>
          <a:spcPct val="0"/>
        </a:spcAft>
        <a:buChar char="•"/>
        <a:defRPr sz="2400">
          <a:solidFill>
            <a:schemeClr val="tx1"/>
          </a:solidFill>
          <a:latin typeface="+mn-lt"/>
          <a:ea typeface="+mn-ea"/>
          <a:cs typeface="+mn-cs"/>
        </a:defRPr>
      </a:lvl1pPr>
      <a:lvl2pPr marL="742950" indent="-285750" algn="l" rtl="0" fontAlgn="base">
        <a:lnSpc>
          <a:spcPct val="110000"/>
        </a:lnSpc>
        <a:spcBef>
          <a:spcPct val="10000"/>
        </a:spcBef>
        <a:spcAft>
          <a:spcPct val="0"/>
        </a:spcAft>
        <a:buChar char="–"/>
        <a:defRPr sz="2000">
          <a:solidFill>
            <a:schemeClr val="tx1"/>
          </a:solidFill>
          <a:latin typeface="+mn-lt"/>
        </a:defRPr>
      </a:lvl2pPr>
      <a:lvl3pPr marL="1143000" indent="-228600" algn="l" rtl="0" fontAlgn="base">
        <a:lnSpc>
          <a:spcPct val="110000"/>
        </a:lnSpc>
        <a:spcBef>
          <a:spcPct val="10000"/>
        </a:spcBef>
        <a:spcAft>
          <a:spcPct val="0"/>
        </a:spcAft>
        <a:buChar char="•"/>
        <a:defRPr sz="2000">
          <a:solidFill>
            <a:schemeClr val="tx1"/>
          </a:solidFill>
          <a:latin typeface="+mn-lt"/>
        </a:defRPr>
      </a:lvl3pPr>
      <a:lvl4pPr marL="1600200" indent="-228600" algn="l" rtl="0" fontAlgn="base">
        <a:lnSpc>
          <a:spcPct val="110000"/>
        </a:lnSpc>
        <a:spcBef>
          <a:spcPct val="10000"/>
        </a:spcBef>
        <a:spcAft>
          <a:spcPct val="0"/>
        </a:spcAft>
        <a:buChar char="–"/>
        <a:defRPr sz="2000">
          <a:solidFill>
            <a:schemeClr val="tx1"/>
          </a:solidFill>
          <a:latin typeface="+mn-lt"/>
        </a:defRPr>
      </a:lvl4pPr>
      <a:lvl5pPr marL="2057400" indent="-228600" algn="l" rtl="0" fontAlgn="base">
        <a:lnSpc>
          <a:spcPct val="110000"/>
        </a:lnSpc>
        <a:spcBef>
          <a:spcPct val="10000"/>
        </a:spcBef>
        <a:spcAft>
          <a:spcPct val="0"/>
        </a:spcAft>
        <a:buChar char="»"/>
        <a:defRPr sz="2000">
          <a:solidFill>
            <a:schemeClr val="tx1"/>
          </a:solidFill>
          <a:latin typeface="+mn-lt"/>
        </a:defRPr>
      </a:lvl5pPr>
      <a:lvl6pPr marL="2514600" indent="-228600" algn="l" rtl="0" fontAlgn="base">
        <a:lnSpc>
          <a:spcPct val="110000"/>
        </a:lnSpc>
        <a:spcBef>
          <a:spcPct val="10000"/>
        </a:spcBef>
        <a:spcAft>
          <a:spcPct val="0"/>
        </a:spcAft>
        <a:buChar char="»"/>
        <a:defRPr sz="2000">
          <a:solidFill>
            <a:schemeClr val="tx1"/>
          </a:solidFill>
          <a:latin typeface="+mn-lt"/>
        </a:defRPr>
      </a:lvl6pPr>
      <a:lvl7pPr marL="2971800" indent="-228600" algn="l" rtl="0" fontAlgn="base">
        <a:lnSpc>
          <a:spcPct val="110000"/>
        </a:lnSpc>
        <a:spcBef>
          <a:spcPct val="10000"/>
        </a:spcBef>
        <a:spcAft>
          <a:spcPct val="0"/>
        </a:spcAft>
        <a:buChar char="»"/>
        <a:defRPr sz="2000">
          <a:solidFill>
            <a:schemeClr val="tx1"/>
          </a:solidFill>
          <a:latin typeface="+mn-lt"/>
        </a:defRPr>
      </a:lvl7pPr>
      <a:lvl8pPr marL="3429000" indent="-228600" algn="l" rtl="0" fontAlgn="base">
        <a:lnSpc>
          <a:spcPct val="110000"/>
        </a:lnSpc>
        <a:spcBef>
          <a:spcPct val="10000"/>
        </a:spcBef>
        <a:spcAft>
          <a:spcPct val="0"/>
        </a:spcAft>
        <a:buChar char="»"/>
        <a:defRPr sz="2000">
          <a:solidFill>
            <a:schemeClr val="tx1"/>
          </a:solidFill>
          <a:latin typeface="+mn-lt"/>
        </a:defRPr>
      </a:lvl8pPr>
      <a:lvl9pPr marL="3886200" indent="-228600" algn="l" rtl="0" fontAlgn="base">
        <a:lnSpc>
          <a:spcPct val="110000"/>
        </a:lnSpc>
        <a:spcBef>
          <a:spcPct val="1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gif"/></Relationships>
</file>

<file path=ppt/slides/_rels/slide1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0937" name="Rectangle 9"/>
          <p:cNvSpPr>
            <a:spLocks noGrp="1" noChangeArrowheads="1"/>
          </p:cNvSpPr>
          <p:nvPr>
            <p:ph type="ctrTitle"/>
          </p:nvPr>
        </p:nvSpPr>
        <p:spPr>
          <a:xfrm>
            <a:off x="323528" y="1772816"/>
            <a:ext cx="8496944" cy="1224136"/>
          </a:xfrm>
        </p:spPr>
        <p:txBody>
          <a:bodyPr/>
          <a:lstStyle/>
          <a:p>
            <a:pPr algn="ctr"/>
            <a:r>
              <a:rPr lang="en-GB" sz="4000" dirty="0">
                <a:latin typeface="Arial" pitchFamily="34" charset="0"/>
                <a:cs typeface="Arial" pitchFamily="34" charset="0"/>
              </a:rPr>
              <a:t>Q</a:t>
            </a:r>
            <a:r>
              <a:rPr lang="en-GB" sz="4000" dirty="0" smtClean="0">
                <a:latin typeface="Arial" pitchFamily="34" charset="0"/>
                <a:cs typeface="Arial" pitchFamily="34" charset="0"/>
              </a:rPr>
              <a:t>uasi-stationary convective systems in the UK: A ‘</a:t>
            </a:r>
            <a:r>
              <a:rPr lang="en-GB" sz="4000" dirty="0" err="1" smtClean="0">
                <a:latin typeface="Arial" pitchFamily="34" charset="0"/>
                <a:cs typeface="Arial" pitchFamily="34" charset="0"/>
              </a:rPr>
              <a:t>Boscastle</a:t>
            </a:r>
            <a:r>
              <a:rPr lang="en-GB" sz="4000" dirty="0" smtClean="0">
                <a:latin typeface="Arial" pitchFamily="34" charset="0"/>
                <a:cs typeface="Arial" pitchFamily="34" charset="0"/>
              </a:rPr>
              <a:t>-type’ case</a:t>
            </a:r>
            <a:endParaRPr lang="en-GB" sz="4000" dirty="0">
              <a:latin typeface="Arial" pitchFamily="34" charset="0"/>
              <a:cs typeface="Arial" pitchFamily="34" charset="0"/>
            </a:endParaRPr>
          </a:p>
        </p:txBody>
      </p:sp>
      <p:sp>
        <p:nvSpPr>
          <p:cNvPr id="380938" name="Rectangle 10"/>
          <p:cNvSpPr>
            <a:spLocks noGrp="1" noChangeArrowheads="1"/>
          </p:cNvSpPr>
          <p:nvPr>
            <p:ph type="subTitle" idx="1"/>
          </p:nvPr>
        </p:nvSpPr>
        <p:spPr>
          <a:xfrm>
            <a:off x="251520" y="3429000"/>
            <a:ext cx="8640960" cy="1080120"/>
          </a:xfrm>
        </p:spPr>
        <p:txBody>
          <a:bodyPr/>
          <a:lstStyle/>
          <a:p>
            <a:pPr algn="ctr"/>
            <a:r>
              <a:rPr lang="en-GB" sz="3200" dirty="0" smtClean="0">
                <a:solidFill>
                  <a:schemeClr val="tx1">
                    <a:lumMod val="50000"/>
                    <a:lumOff val="50000"/>
                  </a:schemeClr>
                </a:solidFill>
                <a:latin typeface="Arial" pitchFamily="34" charset="0"/>
                <a:cs typeface="Arial" pitchFamily="34" charset="0"/>
              </a:rPr>
              <a:t>Robert Warren</a:t>
            </a:r>
          </a:p>
          <a:p>
            <a:pPr algn="ctr"/>
            <a:r>
              <a:rPr lang="en-GB" sz="2400" dirty="0" smtClean="0">
                <a:solidFill>
                  <a:schemeClr val="tx1">
                    <a:lumMod val="50000"/>
                    <a:lumOff val="50000"/>
                  </a:schemeClr>
                </a:solidFill>
                <a:latin typeface="Arial" pitchFamily="34" charset="0"/>
                <a:cs typeface="Arial" pitchFamily="34" charset="0"/>
              </a:rPr>
              <a:t>Supervised by Bob Plant, Humphrey Lean &amp; Dan Kirshbaum</a:t>
            </a:r>
          </a:p>
        </p:txBody>
      </p:sp>
      <p:sp>
        <p:nvSpPr>
          <p:cNvPr id="2" name="Rectangle 1"/>
          <p:cNvSpPr/>
          <p:nvPr/>
        </p:nvSpPr>
        <p:spPr>
          <a:xfrm>
            <a:off x="251520" y="5373216"/>
            <a:ext cx="8640960" cy="738664"/>
          </a:xfrm>
          <a:prstGeom prst="rect">
            <a:avLst/>
          </a:prstGeom>
        </p:spPr>
        <p:txBody>
          <a:bodyPr wrap="square">
            <a:spAutoFit/>
          </a:bodyPr>
          <a:lstStyle/>
          <a:p>
            <a:pPr algn="ctr"/>
            <a:r>
              <a:rPr lang="en-GB" sz="1400" dirty="0">
                <a:solidFill>
                  <a:schemeClr val="tx1">
                    <a:lumMod val="50000"/>
                    <a:lumOff val="50000"/>
                  </a:schemeClr>
                </a:solidFill>
                <a:latin typeface="Arial" pitchFamily="34" charset="0"/>
                <a:cs typeface="Arial" pitchFamily="34" charset="0"/>
              </a:rPr>
              <a:t>With thanks to </a:t>
            </a:r>
            <a:r>
              <a:rPr lang="en-GB" sz="1400" dirty="0" smtClean="0">
                <a:solidFill>
                  <a:schemeClr val="tx1">
                    <a:lumMod val="50000"/>
                    <a:lumOff val="50000"/>
                  </a:schemeClr>
                </a:solidFill>
                <a:latin typeface="Arial" pitchFamily="34" charset="0"/>
                <a:cs typeface="Arial" pitchFamily="34" charset="0"/>
              </a:rPr>
              <a:t>Sarah </a:t>
            </a:r>
            <a:r>
              <a:rPr lang="en-GB" sz="1400" dirty="0" err="1" smtClean="0">
                <a:solidFill>
                  <a:schemeClr val="tx1">
                    <a:lumMod val="50000"/>
                    <a:lumOff val="50000"/>
                  </a:schemeClr>
                </a:solidFill>
                <a:latin typeface="Arial" pitchFamily="34" charset="0"/>
                <a:cs typeface="Arial" pitchFamily="34" charset="0"/>
              </a:rPr>
              <a:t>Alcock</a:t>
            </a:r>
            <a:r>
              <a:rPr lang="en-GB" sz="1400" dirty="0" smtClean="0">
                <a:solidFill>
                  <a:schemeClr val="tx1">
                    <a:lumMod val="50000"/>
                    <a:lumOff val="50000"/>
                  </a:schemeClr>
                </a:solidFill>
                <a:latin typeface="Arial" pitchFamily="34" charset="0"/>
                <a:cs typeface="Arial" pitchFamily="34" charset="0"/>
              </a:rPr>
              <a:t>, Sylvia </a:t>
            </a:r>
            <a:r>
              <a:rPr lang="en-GB" sz="1400" dirty="0" err="1" smtClean="0">
                <a:solidFill>
                  <a:schemeClr val="tx1">
                    <a:lumMod val="50000"/>
                    <a:lumOff val="50000"/>
                  </a:schemeClr>
                </a:solidFill>
                <a:latin typeface="Arial" pitchFamily="34" charset="0"/>
                <a:cs typeface="Arial" pitchFamily="34" charset="0"/>
              </a:rPr>
              <a:t>Bohnenstengel</a:t>
            </a:r>
            <a:r>
              <a:rPr lang="en-GB" sz="1400" dirty="0" smtClean="0">
                <a:solidFill>
                  <a:schemeClr val="tx1">
                    <a:lumMod val="50000"/>
                    <a:lumOff val="50000"/>
                  </a:schemeClr>
                </a:solidFill>
                <a:latin typeface="Arial" pitchFamily="34" charset="0"/>
                <a:cs typeface="Arial" pitchFamily="34" charset="0"/>
              </a:rPr>
              <a:t>, Stephen </a:t>
            </a:r>
            <a:r>
              <a:rPr lang="en-GB" sz="1400" dirty="0">
                <a:solidFill>
                  <a:schemeClr val="tx1">
                    <a:lumMod val="50000"/>
                    <a:lumOff val="50000"/>
                  </a:schemeClr>
                </a:solidFill>
                <a:latin typeface="Arial" pitchFamily="34" charset="0"/>
                <a:cs typeface="Arial" pitchFamily="34" charset="0"/>
              </a:rPr>
              <a:t>Burt, Emilie Carter, Terry Davies, </a:t>
            </a:r>
            <a:r>
              <a:rPr lang="en-GB" sz="1400" dirty="0" smtClean="0">
                <a:solidFill>
                  <a:schemeClr val="tx1">
                    <a:lumMod val="50000"/>
                    <a:lumOff val="50000"/>
                  </a:schemeClr>
                </a:solidFill>
                <a:latin typeface="Arial" pitchFamily="34" charset="0"/>
                <a:cs typeface="Arial" pitchFamily="34" charset="0"/>
              </a:rPr>
              <a:t>Brian Golding, Nick Graham, Rosalyn Hatcher, Roy Kershaw, Giovanni </a:t>
            </a:r>
            <a:r>
              <a:rPr lang="en-GB" sz="1400" dirty="0" err="1">
                <a:solidFill>
                  <a:schemeClr val="tx1">
                    <a:lumMod val="50000"/>
                    <a:lumOff val="50000"/>
                  </a:schemeClr>
                </a:solidFill>
                <a:latin typeface="Arial" pitchFamily="34" charset="0"/>
                <a:cs typeface="Arial" pitchFamily="34" charset="0"/>
              </a:rPr>
              <a:t>Leoncini</a:t>
            </a:r>
            <a:r>
              <a:rPr lang="en-GB" sz="1400" dirty="0">
                <a:solidFill>
                  <a:schemeClr val="tx1">
                    <a:lumMod val="50000"/>
                    <a:lumOff val="50000"/>
                  </a:schemeClr>
                </a:solidFill>
                <a:latin typeface="Arial" pitchFamily="34" charset="0"/>
                <a:cs typeface="Arial" pitchFamily="34" charset="0"/>
              </a:rPr>
              <a:t>, </a:t>
            </a:r>
            <a:r>
              <a:rPr lang="en-GB" sz="1400" dirty="0" smtClean="0">
                <a:solidFill>
                  <a:schemeClr val="tx1">
                    <a:lumMod val="50000"/>
                    <a:lumOff val="50000"/>
                  </a:schemeClr>
                </a:solidFill>
                <a:latin typeface="Arial" pitchFamily="34" charset="0"/>
                <a:cs typeface="Arial" pitchFamily="34" charset="0"/>
              </a:rPr>
              <a:t>Adrian Lock, Suzanne Long, Maggie Summerfield, Dan </a:t>
            </a:r>
            <a:r>
              <a:rPr lang="en-GB" sz="1400" dirty="0" err="1" smtClean="0">
                <a:solidFill>
                  <a:schemeClr val="tx1">
                    <a:lumMod val="50000"/>
                    <a:lumOff val="50000"/>
                  </a:schemeClr>
                </a:solidFill>
                <a:latin typeface="Arial" pitchFamily="34" charset="0"/>
                <a:cs typeface="Arial" pitchFamily="34" charset="0"/>
              </a:rPr>
              <a:t>Suri</a:t>
            </a:r>
            <a:r>
              <a:rPr lang="en-GB" sz="1400" dirty="0" smtClean="0">
                <a:solidFill>
                  <a:schemeClr val="tx1">
                    <a:lumMod val="50000"/>
                    <a:lumOff val="50000"/>
                  </a:schemeClr>
                </a:solidFill>
                <a:latin typeface="Arial" pitchFamily="34" charset="0"/>
                <a:cs typeface="Arial" pitchFamily="34" charset="0"/>
              </a:rPr>
              <a:t>, Simon Vosper, Stuart Webster, Jonathan Wilkinson, Steve Willington</a:t>
            </a:r>
            <a:endParaRPr lang="en-GB" sz="1400" dirty="0">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xmlns="" val="2637356229"/>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10</a:t>
            </a:fld>
            <a:endParaRPr lang="en-GB">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sz="3000" dirty="0" smtClean="0">
                <a:latin typeface="Arial" pitchFamily="34" charset="0"/>
                <a:cs typeface="Arial" pitchFamily="34" charset="0"/>
              </a:rPr>
              <a:t>Importance of horizontal resolution</a:t>
            </a:r>
            <a:endParaRPr lang="en-GB" sz="3000" dirty="0">
              <a:latin typeface="Arial" pitchFamily="34" charset="0"/>
              <a:cs typeface="Arial" pitchFamily="34" charset="0"/>
            </a:endParaRPr>
          </a:p>
        </p:txBody>
      </p:sp>
      <p:grpSp>
        <p:nvGrpSpPr>
          <p:cNvPr id="6" name="Group 5"/>
          <p:cNvGrpSpPr/>
          <p:nvPr/>
        </p:nvGrpSpPr>
        <p:grpSpPr>
          <a:xfrm>
            <a:off x="323527" y="1268760"/>
            <a:ext cx="2664297" cy="2592288"/>
            <a:chOff x="323527" y="1268760"/>
            <a:chExt cx="2664297" cy="2592288"/>
          </a:xfrm>
        </p:grpSpPr>
        <p:sp>
          <p:nvSpPr>
            <p:cNvPr id="11" name="TextBox 10"/>
            <p:cNvSpPr txBox="1"/>
            <p:nvPr/>
          </p:nvSpPr>
          <p:spPr>
            <a:xfrm>
              <a:off x="323527" y="3491716"/>
              <a:ext cx="2664297" cy="369332"/>
            </a:xfrm>
            <a:prstGeom prst="rect">
              <a:avLst/>
            </a:prstGeom>
            <a:noFill/>
          </p:spPr>
          <p:txBody>
            <a:bodyPr wrap="square" rtlCol="0">
              <a:spAutoFit/>
            </a:bodyPr>
            <a:lstStyle/>
            <a:p>
              <a:pPr algn="ctr"/>
              <a:r>
                <a:rPr lang="en-GB" dirty="0" smtClean="0">
                  <a:latin typeface="Arial" pitchFamily="34" charset="0"/>
                  <a:cs typeface="Arial" pitchFamily="34" charset="0"/>
                </a:rPr>
                <a:t>Radar</a:t>
              </a:r>
              <a:endParaRPr lang="en-GB" dirty="0">
                <a:latin typeface="Arial" pitchFamily="34" charset="0"/>
                <a:cs typeface="Arial"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3527" y="1268760"/>
              <a:ext cx="2664297" cy="2305872"/>
            </a:xfrm>
            <a:prstGeom prst="rect">
              <a:avLst/>
            </a:prstGeom>
          </p:spPr>
        </p:pic>
      </p:grpSp>
      <p:grpSp>
        <p:nvGrpSpPr>
          <p:cNvPr id="7" name="Group 6"/>
          <p:cNvGrpSpPr/>
          <p:nvPr/>
        </p:nvGrpSpPr>
        <p:grpSpPr>
          <a:xfrm>
            <a:off x="3230829" y="1268760"/>
            <a:ext cx="2682340" cy="2592288"/>
            <a:chOff x="3230829" y="1268760"/>
            <a:chExt cx="2682340" cy="2592288"/>
          </a:xfrm>
        </p:grpSpPr>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230829" y="1268760"/>
              <a:ext cx="2682340" cy="2305871"/>
            </a:xfrm>
            <a:prstGeom prst="rect">
              <a:avLst/>
            </a:prstGeom>
          </p:spPr>
        </p:pic>
        <p:sp>
          <p:nvSpPr>
            <p:cNvPr id="12" name="TextBox 11"/>
            <p:cNvSpPr txBox="1"/>
            <p:nvPr/>
          </p:nvSpPr>
          <p:spPr>
            <a:xfrm>
              <a:off x="3230829" y="3491716"/>
              <a:ext cx="2682340" cy="369332"/>
            </a:xfrm>
            <a:prstGeom prst="rect">
              <a:avLst/>
            </a:prstGeom>
            <a:noFill/>
          </p:spPr>
          <p:txBody>
            <a:bodyPr wrap="square" rtlCol="0">
              <a:spAutoFit/>
            </a:bodyPr>
            <a:lstStyle/>
            <a:p>
              <a:pPr algn="ctr"/>
              <a:r>
                <a:rPr lang="en-GB" dirty="0" smtClean="0">
                  <a:latin typeface="Arial" pitchFamily="34" charset="0"/>
                  <a:cs typeface="Arial" pitchFamily="34" charset="0"/>
                </a:rPr>
                <a:t>1.5-km Model</a:t>
              </a:r>
              <a:endParaRPr lang="en-GB" dirty="0">
                <a:latin typeface="Arial" pitchFamily="34" charset="0"/>
                <a:cs typeface="Arial" pitchFamily="34" charset="0"/>
              </a:endParaRPr>
            </a:p>
          </p:txBody>
        </p:sp>
      </p:grpSp>
      <p:grpSp>
        <p:nvGrpSpPr>
          <p:cNvPr id="2" name="Group 1"/>
          <p:cNvGrpSpPr/>
          <p:nvPr/>
        </p:nvGrpSpPr>
        <p:grpSpPr>
          <a:xfrm>
            <a:off x="6135749" y="1268760"/>
            <a:ext cx="2684723" cy="2592288"/>
            <a:chOff x="6135749" y="1268760"/>
            <a:chExt cx="2684723" cy="2592288"/>
          </a:xfrm>
        </p:grpSpPr>
        <p:pic>
          <p:nvPicPr>
            <p:cNvPr id="10" name="Picture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135749" y="1268760"/>
              <a:ext cx="2684723" cy="2305872"/>
            </a:xfrm>
            <a:prstGeom prst="rect">
              <a:avLst/>
            </a:prstGeom>
          </p:spPr>
        </p:pic>
        <p:sp>
          <p:nvSpPr>
            <p:cNvPr id="13" name="TextBox 12"/>
            <p:cNvSpPr txBox="1"/>
            <p:nvPr/>
          </p:nvSpPr>
          <p:spPr>
            <a:xfrm>
              <a:off x="6135749" y="3491716"/>
              <a:ext cx="2684723" cy="369332"/>
            </a:xfrm>
            <a:prstGeom prst="rect">
              <a:avLst/>
            </a:prstGeom>
            <a:noFill/>
          </p:spPr>
          <p:txBody>
            <a:bodyPr wrap="square" rtlCol="0">
              <a:spAutoFit/>
            </a:bodyPr>
            <a:lstStyle/>
            <a:p>
              <a:pPr algn="ctr"/>
              <a:r>
                <a:rPr lang="en-GB" dirty="0" smtClean="0">
                  <a:latin typeface="Arial" pitchFamily="34" charset="0"/>
                  <a:cs typeface="Arial" pitchFamily="34" charset="0"/>
                </a:rPr>
                <a:t>500-m Model</a:t>
              </a:r>
              <a:endParaRPr lang="en-GB" dirty="0">
                <a:latin typeface="Arial" pitchFamily="34" charset="0"/>
                <a:cs typeface="Arial" pitchFamily="34" charset="0"/>
              </a:endParaRPr>
            </a:p>
          </p:txBody>
        </p:sp>
      </p:grpSp>
      <p:pic>
        <p:nvPicPr>
          <p:cNvPr id="14" name="Picture 1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68742" y="4293096"/>
            <a:ext cx="8606513" cy="1728192"/>
          </a:xfrm>
          <a:prstGeom prst="rect">
            <a:avLst/>
          </a:prstGeom>
        </p:spPr>
      </p:pic>
    </p:spTree>
    <p:extLst>
      <p:ext uri="{BB962C8B-B14F-4D97-AF65-F5344CB8AC3E}">
        <p14:creationId xmlns:p14="http://schemas.microsoft.com/office/powerpoint/2010/main" xmlns="" val="33271071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3" name="Rectangle 3"/>
          <p:cNvSpPr>
            <a:spLocks noGrp="1" noChangeArrowheads="1"/>
          </p:cNvSpPr>
          <p:nvPr>
            <p:ph type="title"/>
          </p:nvPr>
        </p:nvSpPr>
        <p:spPr>
          <a:xfrm>
            <a:off x="251521" y="188640"/>
            <a:ext cx="6480944" cy="724942"/>
          </a:xfrm>
        </p:spPr>
        <p:txBody>
          <a:bodyPr/>
          <a:lstStyle/>
          <a:p>
            <a:r>
              <a:rPr lang="en-GB" sz="3000" dirty="0" smtClean="0">
                <a:latin typeface="Arial" pitchFamily="34" charset="0"/>
                <a:cs typeface="Arial" pitchFamily="34" charset="0"/>
              </a:rPr>
              <a:t>Conclusions</a:t>
            </a:r>
            <a:endParaRPr lang="en-GB" sz="3000" dirty="0">
              <a:latin typeface="Arial" pitchFamily="34" charset="0"/>
              <a:cs typeface="Arial" pitchFamily="34" charset="0"/>
            </a:endParaRPr>
          </a:p>
        </p:txBody>
      </p:sp>
      <p:sp>
        <p:nvSpPr>
          <p:cNvPr id="11" name="Slide Number Placeholder 3"/>
          <p:cNvSpPr>
            <a:spLocks noGrp="1"/>
          </p:cNvSpPr>
          <p:nvPr>
            <p:ph type="sldNum" sz="quarter" idx="10"/>
          </p:nvPr>
        </p:nvSpPr>
        <p:spPr>
          <a:xfrm>
            <a:off x="8639694" y="6597352"/>
            <a:ext cx="504306" cy="338136"/>
          </a:xfrm>
        </p:spPr>
        <p:txBody>
          <a:bodyPr/>
          <a:lstStyle/>
          <a:p>
            <a:fld id="{2AD32D34-8D0D-436E-8F87-8224E1ADEDD5}" type="slidenum">
              <a:rPr lang="en-GB">
                <a:solidFill>
                  <a:srgbClr val="000000"/>
                </a:solidFill>
              </a:rPr>
              <a:pPr/>
              <a:t>11</a:t>
            </a:fld>
            <a:endParaRPr lang="en-GB" dirty="0">
              <a:solidFill>
                <a:srgbClr val="000000"/>
              </a:solidFill>
            </a:endParaRPr>
          </a:p>
        </p:txBody>
      </p:sp>
      <p:sp>
        <p:nvSpPr>
          <p:cNvPr id="12" name="Rectangle 4"/>
          <p:cNvSpPr>
            <a:spLocks noGrp="1" noChangeArrowheads="1"/>
          </p:cNvSpPr>
          <p:nvPr>
            <p:ph idx="1"/>
          </p:nvPr>
        </p:nvSpPr>
        <p:spPr>
          <a:xfrm>
            <a:off x="251520" y="1124744"/>
            <a:ext cx="8640960" cy="5112568"/>
          </a:xfrm>
        </p:spPr>
        <p:txBody>
          <a:bodyPr/>
          <a:lstStyle/>
          <a:p>
            <a:pPr>
              <a:lnSpc>
                <a:spcPct val="100000"/>
              </a:lnSpc>
              <a:spcBef>
                <a:spcPts val="1200"/>
              </a:spcBef>
              <a:spcAft>
                <a:spcPts val="600"/>
              </a:spcAft>
            </a:pPr>
            <a:r>
              <a:rPr lang="en-GB" sz="2000" dirty="0" smtClean="0">
                <a:latin typeface="Arial" pitchFamily="34" charset="0"/>
                <a:cs typeface="Arial" pitchFamily="34" charset="0"/>
              </a:rPr>
              <a:t>Comparison of 21 July 2010 and </a:t>
            </a:r>
            <a:r>
              <a:rPr lang="en-GB" sz="2000" dirty="0" err="1" smtClean="0">
                <a:latin typeface="Arial" pitchFamily="34" charset="0"/>
                <a:cs typeface="Arial" pitchFamily="34" charset="0"/>
              </a:rPr>
              <a:t>Boscastle</a:t>
            </a:r>
            <a:r>
              <a:rPr lang="en-GB" sz="2000" dirty="0" smtClean="0">
                <a:latin typeface="Arial" pitchFamily="34" charset="0"/>
                <a:cs typeface="Arial" pitchFamily="34" charset="0"/>
              </a:rPr>
              <a:t> cases:</a:t>
            </a:r>
          </a:p>
          <a:p>
            <a:pPr lvl="1">
              <a:lnSpc>
                <a:spcPct val="100000"/>
              </a:lnSpc>
              <a:spcBef>
                <a:spcPts val="0"/>
              </a:spcBef>
              <a:spcAft>
                <a:spcPts val="600"/>
              </a:spcAft>
            </a:pPr>
            <a:r>
              <a:rPr lang="en-GB" sz="1800" dirty="0" smtClean="0">
                <a:latin typeface="Arial" pitchFamily="34" charset="0"/>
                <a:cs typeface="Arial" pitchFamily="34" charset="0"/>
              </a:rPr>
              <a:t>QSCSs were very similar in their location and structure</a:t>
            </a:r>
          </a:p>
          <a:p>
            <a:pPr lvl="1">
              <a:lnSpc>
                <a:spcPct val="100000"/>
              </a:lnSpc>
              <a:spcBef>
                <a:spcPts val="0"/>
              </a:spcBef>
              <a:spcAft>
                <a:spcPts val="600"/>
              </a:spcAft>
            </a:pPr>
            <a:r>
              <a:rPr lang="en-GB" sz="1800" dirty="0" smtClean="0">
                <a:latin typeface="Arial" pitchFamily="34" charset="0"/>
                <a:cs typeface="Arial" pitchFamily="34" charset="0"/>
              </a:rPr>
              <a:t>Both characterised by moderate instability and deep southwesterly flow</a:t>
            </a:r>
          </a:p>
          <a:p>
            <a:pPr lvl="1">
              <a:lnSpc>
                <a:spcPct val="100000"/>
              </a:lnSpc>
              <a:spcBef>
                <a:spcPts val="0"/>
              </a:spcBef>
              <a:spcAft>
                <a:spcPts val="600"/>
              </a:spcAft>
            </a:pPr>
            <a:r>
              <a:rPr lang="en-GB" sz="1800" dirty="0" smtClean="0">
                <a:latin typeface="Arial" pitchFamily="34" charset="0"/>
                <a:cs typeface="Arial" pitchFamily="34" charset="0"/>
              </a:rPr>
              <a:t>Much higher rainfall accumulations in the </a:t>
            </a:r>
            <a:r>
              <a:rPr lang="en-GB" sz="1800" dirty="0" err="1" smtClean="0">
                <a:latin typeface="Arial" pitchFamily="34" charset="0"/>
                <a:cs typeface="Arial" pitchFamily="34" charset="0"/>
              </a:rPr>
              <a:t>Boscastle</a:t>
            </a:r>
            <a:r>
              <a:rPr lang="en-GB" sz="1800" dirty="0" smtClean="0">
                <a:latin typeface="Arial" pitchFamily="34" charset="0"/>
                <a:cs typeface="Arial" pitchFamily="34" charset="0"/>
              </a:rPr>
              <a:t> case due to higher rain rates and a longer system duration</a:t>
            </a:r>
          </a:p>
          <a:p>
            <a:pPr lvl="1">
              <a:lnSpc>
                <a:spcPct val="100000"/>
              </a:lnSpc>
              <a:spcBef>
                <a:spcPts val="0"/>
              </a:spcBef>
              <a:spcAft>
                <a:spcPts val="600"/>
              </a:spcAft>
            </a:pPr>
            <a:r>
              <a:rPr lang="en-GB" sz="1800" dirty="0">
                <a:latin typeface="Arial" pitchFamily="34" charset="0"/>
                <a:cs typeface="Arial" pitchFamily="34" charset="0"/>
              </a:rPr>
              <a:t>R</a:t>
            </a:r>
            <a:r>
              <a:rPr lang="en-GB" sz="1800" dirty="0" smtClean="0">
                <a:latin typeface="Arial" pitchFamily="34" charset="0"/>
                <a:cs typeface="Arial" pitchFamily="34" charset="0"/>
              </a:rPr>
              <a:t>ainfall was also distributed over fewer river catchments, exacerbating the flood potential</a:t>
            </a:r>
          </a:p>
          <a:p>
            <a:pPr>
              <a:lnSpc>
                <a:spcPct val="100000"/>
              </a:lnSpc>
              <a:spcBef>
                <a:spcPts val="1200"/>
              </a:spcBef>
              <a:spcAft>
                <a:spcPts val="600"/>
              </a:spcAft>
            </a:pPr>
            <a:r>
              <a:rPr lang="en-GB" sz="2000" dirty="0" smtClean="0">
                <a:latin typeface="Arial" pitchFamily="34" charset="0"/>
                <a:cs typeface="Arial" pitchFamily="34" charset="0"/>
              </a:rPr>
              <a:t>Numerical simulations:</a:t>
            </a:r>
          </a:p>
          <a:p>
            <a:pPr lvl="1">
              <a:lnSpc>
                <a:spcPct val="100000"/>
              </a:lnSpc>
              <a:spcBef>
                <a:spcPts val="0"/>
              </a:spcBef>
              <a:spcAft>
                <a:spcPts val="600"/>
              </a:spcAft>
            </a:pPr>
            <a:r>
              <a:rPr lang="en-GB" sz="1800" dirty="0" smtClean="0">
                <a:latin typeface="Arial" pitchFamily="34" charset="0"/>
                <a:cs typeface="Arial" pitchFamily="34" charset="0"/>
              </a:rPr>
              <a:t>Like the </a:t>
            </a:r>
            <a:r>
              <a:rPr lang="en-GB" sz="1800" dirty="0" err="1" smtClean="0">
                <a:latin typeface="Arial" pitchFamily="34" charset="0"/>
                <a:cs typeface="Arial" pitchFamily="34" charset="0"/>
              </a:rPr>
              <a:t>Boscastle</a:t>
            </a:r>
            <a:r>
              <a:rPr lang="en-GB" sz="1800" dirty="0" smtClean="0">
                <a:latin typeface="Arial" pitchFamily="34" charset="0"/>
                <a:cs typeface="Arial" pitchFamily="34" charset="0"/>
              </a:rPr>
              <a:t> QSCS, the July 2010 storm was forced by a quasi-stationary boundary layer convergence line</a:t>
            </a:r>
          </a:p>
          <a:p>
            <a:pPr lvl="1">
              <a:lnSpc>
                <a:spcPct val="100000"/>
              </a:lnSpc>
              <a:spcBef>
                <a:spcPts val="0"/>
              </a:spcBef>
              <a:spcAft>
                <a:spcPts val="600"/>
              </a:spcAft>
            </a:pPr>
            <a:r>
              <a:rPr lang="en-GB" sz="1800" dirty="0" smtClean="0">
                <a:latin typeface="Arial" pitchFamily="34" charset="0"/>
                <a:cs typeface="Arial" pitchFamily="34" charset="0"/>
              </a:rPr>
              <a:t>Sensitivity experiments show that this feature was a sea breeze front maintained in place by an offshore-directed background wind</a:t>
            </a:r>
          </a:p>
          <a:p>
            <a:pPr lvl="1">
              <a:lnSpc>
                <a:spcPct val="100000"/>
              </a:lnSpc>
              <a:spcBef>
                <a:spcPts val="0"/>
              </a:spcBef>
              <a:spcAft>
                <a:spcPts val="600"/>
              </a:spcAft>
            </a:pPr>
            <a:r>
              <a:rPr lang="en-GB" sz="1800" dirty="0" smtClean="0">
                <a:latin typeface="Arial" pitchFamily="34" charset="0"/>
                <a:cs typeface="Arial" pitchFamily="34" charset="0"/>
              </a:rPr>
              <a:t>At 1.5-km grid spacing, the system is poorly represented; significant improvements result from using 500-m grid spacing, in part due to the convergence line being better resolved</a:t>
            </a:r>
          </a:p>
        </p:txBody>
      </p:sp>
    </p:spTree>
    <p:extLst>
      <p:ext uri="{BB962C8B-B14F-4D97-AF65-F5344CB8AC3E}">
        <p14:creationId xmlns:p14="http://schemas.microsoft.com/office/powerpoint/2010/main" xmlns="" val="32289659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3" name="Rectangle 3"/>
          <p:cNvSpPr>
            <a:spLocks noGrp="1" noChangeArrowheads="1"/>
          </p:cNvSpPr>
          <p:nvPr>
            <p:ph type="title"/>
          </p:nvPr>
        </p:nvSpPr>
        <p:spPr>
          <a:xfrm>
            <a:off x="251521" y="188640"/>
            <a:ext cx="6480944" cy="724942"/>
          </a:xfrm>
        </p:spPr>
        <p:txBody>
          <a:bodyPr/>
          <a:lstStyle/>
          <a:p>
            <a:r>
              <a:rPr lang="en-GB" sz="3000" dirty="0" smtClean="0">
                <a:latin typeface="Arial" pitchFamily="34" charset="0"/>
                <a:cs typeface="Arial" pitchFamily="34" charset="0"/>
              </a:rPr>
              <a:t>Current + Future Work</a:t>
            </a:r>
            <a:endParaRPr lang="en-GB" sz="3000" dirty="0">
              <a:latin typeface="Arial" pitchFamily="34" charset="0"/>
              <a:cs typeface="Arial" pitchFamily="34" charset="0"/>
            </a:endParaRPr>
          </a:p>
        </p:txBody>
      </p:sp>
      <p:sp>
        <p:nvSpPr>
          <p:cNvPr id="11" name="Slide Number Placeholder 3"/>
          <p:cNvSpPr>
            <a:spLocks noGrp="1"/>
          </p:cNvSpPr>
          <p:nvPr>
            <p:ph type="sldNum" sz="quarter" idx="10"/>
          </p:nvPr>
        </p:nvSpPr>
        <p:spPr>
          <a:xfrm>
            <a:off x="8639694" y="6597352"/>
            <a:ext cx="504306" cy="338136"/>
          </a:xfrm>
        </p:spPr>
        <p:txBody>
          <a:bodyPr/>
          <a:lstStyle/>
          <a:p>
            <a:fld id="{2AD32D34-8D0D-436E-8F87-8224E1ADEDD5}" type="slidenum">
              <a:rPr lang="en-GB">
                <a:solidFill>
                  <a:srgbClr val="000000"/>
                </a:solidFill>
              </a:rPr>
              <a:pPr/>
              <a:t>12</a:t>
            </a:fld>
            <a:endParaRPr lang="en-GB" dirty="0">
              <a:solidFill>
                <a:srgbClr val="000000"/>
              </a:solidFill>
            </a:endParaRPr>
          </a:p>
        </p:txBody>
      </p:sp>
      <p:sp>
        <p:nvSpPr>
          <p:cNvPr id="12" name="Rectangle 4"/>
          <p:cNvSpPr>
            <a:spLocks noGrp="1" noChangeArrowheads="1"/>
          </p:cNvSpPr>
          <p:nvPr>
            <p:ph idx="1"/>
          </p:nvPr>
        </p:nvSpPr>
        <p:spPr>
          <a:xfrm>
            <a:off x="251520" y="1124744"/>
            <a:ext cx="8640960" cy="5112568"/>
          </a:xfrm>
        </p:spPr>
        <p:txBody>
          <a:bodyPr/>
          <a:lstStyle/>
          <a:p>
            <a:pPr>
              <a:lnSpc>
                <a:spcPct val="100000"/>
              </a:lnSpc>
              <a:spcBef>
                <a:spcPts val="1200"/>
              </a:spcBef>
              <a:spcAft>
                <a:spcPts val="600"/>
              </a:spcAft>
            </a:pPr>
            <a:r>
              <a:rPr lang="en-GB" sz="2000" dirty="0" smtClean="0">
                <a:latin typeface="Arial" pitchFamily="34" charset="0"/>
                <a:cs typeface="Arial" pitchFamily="34" charset="0"/>
              </a:rPr>
              <a:t>Paper</a:t>
            </a:r>
          </a:p>
          <a:p>
            <a:pPr lvl="1">
              <a:lnSpc>
                <a:spcPct val="100000"/>
              </a:lnSpc>
              <a:spcBef>
                <a:spcPts val="0"/>
              </a:spcBef>
              <a:spcAft>
                <a:spcPts val="600"/>
              </a:spcAft>
            </a:pPr>
            <a:r>
              <a:rPr lang="en-GB" sz="1800" i="1" dirty="0" smtClean="0">
                <a:latin typeface="Arial" pitchFamily="34" charset="0"/>
                <a:cs typeface="Arial" pitchFamily="34" charset="0"/>
              </a:rPr>
              <a:t>A </a:t>
            </a:r>
            <a:r>
              <a:rPr lang="en-GB" sz="1800" i="1" dirty="0" err="1" smtClean="0">
                <a:latin typeface="Arial" pitchFamily="34" charset="0"/>
                <a:cs typeface="Arial" pitchFamily="34" charset="0"/>
              </a:rPr>
              <a:t>Boscastle</a:t>
            </a:r>
            <a:r>
              <a:rPr lang="en-GB" sz="1800" i="1" dirty="0" smtClean="0">
                <a:latin typeface="Arial" pitchFamily="34" charset="0"/>
                <a:cs typeface="Arial" pitchFamily="34" charset="0"/>
              </a:rPr>
              <a:t>-type quasi-stationary convective system over the UK Southwest Peninsula</a:t>
            </a:r>
          </a:p>
          <a:p>
            <a:pPr lvl="1">
              <a:lnSpc>
                <a:spcPct val="100000"/>
              </a:lnSpc>
              <a:spcBef>
                <a:spcPts val="0"/>
              </a:spcBef>
              <a:spcAft>
                <a:spcPts val="600"/>
              </a:spcAft>
            </a:pPr>
            <a:r>
              <a:rPr lang="en-GB" sz="1800" dirty="0" smtClean="0">
                <a:latin typeface="Arial" pitchFamily="34" charset="0"/>
                <a:cs typeface="Arial" pitchFamily="34" charset="0"/>
              </a:rPr>
              <a:t>Currently being revised; should be published next year in the Quarterly Journal of the Royal Meteorological Society</a:t>
            </a:r>
          </a:p>
          <a:p>
            <a:pPr>
              <a:lnSpc>
                <a:spcPct val="100000"/>
              </a:lnSpc>
              <a:spcBef>
                <a:spcPts val="1200"/>
              </a:spcBef>
              <a:spcAft>
                <a:spcPts val="600"/>
              </a:spcAft>
            </a:pPr>
            <a:r>
              <a:rPr lang="en-GB" sz="2000" dirty="0" smtClean="0">
                <a:latin typeface="Arial" pitchFamily="34" charset="0"/>
                <a:cs typeface="Arial" pitchFamily="34" charset="0"/>
              </a:rPr>
              <a:t>A climatology of QSCSs for the UK:</a:t>
            </a:r>
          </a:p>
          <a:p>
            <a:pPr lvl="1">
              <a:lnSpc>
                <a:spcPct val="100000"/>
              </a:lnSpc>
              <a:spcBef>
                <a:spcPts val="0"/>
              </a:spcBef>
              <a:spcAft>
                <a:spcPts val="600"/>
              </a:spcAft>
            </a:pPr>
            <a:r>
              <a:rPr lang="en-GB" sz="1800" dirty="0" smtClean="0">
                <a:latin typeface="Arial" pitchFamily="34" charset="0"/>
                <a:cs typeface="Arial" pitchFamily="34" charset="0"/>
              </a:rPr>
              <a:t>Developing a methodology for the automatic identification of these storms in the 1-km UK radar composite images</a:t>
            </a:r>
          </a:p>
          <a:p>
            <a:pPr lvl="1">
              <a:lnSpc>
                <a:spcPct val="100000"/>
              </a:lnSpc>
              <a:spcBef>
                <a:spcPts val="0"/>
              </a:spcBef>
              <a:spcAft>
                <a:spcPts val="600"/>
              </a:spcAft>
            </a:pPr>
            <a:r>
              <a:rPr lang="en-GB" sz="1800" dirty="0" smtClean="0">
                <a:latin typeface="Arial" pitchFamily="34" charset="0"/>
                <a:cs typeface="Arial" pitchFamily="34" charset="0"/>
              </a:rPr>
              <a:t>Will eventually run it on several years worth of data</a:t>
            </a:r>
          </a:p>
          <a:p>
            <a:pPr lvl="1">
              <a:lnSpc>
                <a:spcPct val="100000"/>
              </a:lnSpc>
              <a:spcBef>
                <a:spcPts val="0"/>
              </a:spcBef>
              <a:spcAft>
                <a:spcPts val="600"/>
              </a:spcAft>
            </a:pPr>
            <a:r>
              <a:rPr lang="en-GB" sz="1800" dirty="0" smtClean="0">
                <a:latin typeface="Arial" pitchFamily="34" charset="0"/>
                <a:cs typeface="Arial" pitchFamily="34" charset="0"/>
              </a:rPr>
              <a:t>Should provide useful information on the geographical and seasonal distribution of QSCSs in the UK</a:t>
            </a:r>
          </a:p>
          <a:p>
            <a:pPr>
              <a:lnSpc>
                <a:spcPct val="100000"/>
              </a:lnSpc>
              <a:spcBef>
                <a:spcPts val="1200"/>
              </a:spcBef>
              <a:spcAft>
                <a:spcPts val="600"/>
              </a:spcAft>
            </a:pPr>
            <a:r>
              <a:rPr lang="en-GB" sz="2000" dirty="0" smtClean="0">
                <a:latin typeface="Arial" pitchFamily="34" charset="0"/>
                <a:cs typeface="Arial" pitchFamily="34" charset="0"/>
              </a:rPr>
              <a:t>Idealised simulations of quasi-stationary sea breeze fronts:</a:t>
            </a:r>
          </a:p>
          <a:p>
            <a:pPr lvl="1">
              <a:lnSpc>
                <a:spcPct val="100000"/>
              </a:lnSpc>
              <a:spcBef>
                <a:spcPts val="0"/>
              </a:spcBef>
              <a:spcAft>
                <a:spcPts val="600"/>
              </a:spcAft>
            </a:pPr>
            <a:r>
              <a:rPr lang="en-GB" sz="1800" dirty="0" smtClean="0">
                <a:latin typeface="Arial" pitchFamily="34" charset="0"/>
                <a:cs typeface="Arial" pitchFamily="34" charset="0"/>
              </a:rPr>
              <a:t>Simplified peninsula coastline; typical summertime land-sea T contrast</a:t>
            </a:r>
          </a:p>
          <a:p>
            <a:pPr lvl="1">
              <a:lnSpc>
                <a:spcPct val="100000"/>
              </a:lnSpc>
              <a:spcBef>
                <a:spcPts val="0"/>
              </a:spcBef>
              <a:spcAft>
                <a:spcPts val="600"/>
              </a:spcAft>
            </a:pPr>
            <a:r>
              <a:rPr lang="en-GB" sz="1800" dirty="0" smtClean="0">
                <a:latin typeface="Arial" pitchFamily="34" charset="0"/>
                <a:cs typeface="Arial" pitchFamily="34" charset="0"/>
              </a:rPr>
              <a:t>Vary the wind direction and observe sensitivities</a:t>
            </a:r>
            <a:endParaRPr lang="en-GB" sz="1800" dirty="0">
              <a:latin typeface="Arial" pitchFamily="34" charset="0"/>
              <a:cs typeface="Arial" pitchFamily="34" charset="0"/>
            </a:endParaRPr>
          </a:p>
        </p:txBody>
      </p:sp>
    </p:spTree>
    <p:extLst>
      <p:ext uri="{BB962C8B-B14F-4D97-AF65-F5344CB8AC3E}">
        <p14:creationId xmlns:p14="http://schemas.microsoft.com/office/powerpoint/2010/main" xmlns="" val="19177755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3" name="Rectangle 3"/>
          <p:cNvSpPr>
            <a:spLocks noGrp="1" noChangeArrowheads="1"/>
          </p:cNvSpPr>
          <p:nvPr>
            <p:ph type="title"/>
          </p:nvPr>
        </p:nvSpPr>
        <p:spPr>
          <a:xfrm>
            <a:off x="251521" y="188640"/>
            <a:ext cx="6480944" cy="724942"/>
          </a:xfrm>
        </p:spPr>
        <p:txBody>
          <a:bodyPr/>
          <a:lstStyle/>
          <a:p>
            <a:r>
              <a:rPr lang="en-GB" sz="3000" dirty="0" smtClean="0">
                <a:latin typeface="Arial" pitchFamily="34" charset="0"/>
                <a:cs typeface="Arial" pitchFamily="34" charset="0"/>
              </a:rPr>
              <a:t>Extra slides…</a:t>
            </a:r>
            <a:endParaRPr lang="en-GB" sz="3000" dirty="0">
              <a:latin typeface="Arial" pitchFamily="34" charset="0"/>
              <a:cs typeface="Arial" pitchFamily="34" charset="0"/>
            </a:endParaRPr>
          </a:p>
        </p:txBody>
      </p:sp>
      <p:sp>
        <p:nvSpPr>
          <p:cNvPr id="11" name="Slide Number Placeholder 3"/>
          <p:cNvSpPr>
            <a:spLocks noGrp="1"/>
          </p:cNvSpPr>
          <p:nvPr>
            <p:ph type="sldNum" sz="quarter" idx="10"/>
          </p:nvPr>
        </p:nvSpPr>
        <p:spPr>
          <a:xfrm>
            <a:off x="8639694" y="6597352"/>
            <a:ext cx="504306" cy="338136"/>
          </a:xfrm>
        </p:spPr>
        <p:txBody>
          <a:bodyPr/>
          <a:lstStyle/>
          <a:p>
            <a:fld id="{2AD32D34-8D0D-436E-8F87-8224E1ADEDD5}" type="slidenum">
              <a:rPr lang="en-GB">
                <a:solidFill>
                  <a:srgbClr val="000000"/>
                </a:solidFill>
              </a:rPr>
              <a:pPr/>
              <a:t>13</a:t>
            </a:fld>
            <a:endParaRPr lang="en-GB" dirty="0">
              <a:solidFill>
                <a:srgbClr val="000000"/>
              </a:solidFill>
            </a:endParaRPr>
          </a:p>
        </p:txBody>
      </p:sp>
    </p:spTree>
    <p:extLst>
      <p:ext uri="{BB962C8B-B14F-4D97-AF65-F5344CB8AC3E}">
        <p14:creationId xmlns:p14="http://schemas.microsoft.com/office/powerpoint/2010/main" xmlns="" val="384916662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3" name="Rectangle 3"/>
          <p:cNvSpPr>
            <a:spLocks noGrp="1" noChangeArrowheads="1"/>
          </p:cNvSpPr>
          <p:nvPr>
            <p:ph type="title"/>
          </p:nvPr>
        </p:nvSpPr>
        <p:spPr>
          <a:xfrm>
            <a:off x="251521" y="188640"/>
            <a:ext cx="6480944" cy="724942"/>
          </a:xfrm>
        </p:spPr>
        <p:txBody>
          <a:bodyPr/>
          <a:lstStyle/>
          <a:p>
            <a:r>
              <a:rPr lang="en-GB" sz="3000" dirty="0" smtClean="0">
                <a:latin typeface="Arial" pitchFamily="34" charset="0"/>
                <a:cs typeface="Arial" pitchFamily="34" charset="0"/>
              </a:rPr>
              <a:t>The </a:t>
            </a:r>
            <a:r>
              <a:rPr lang="en-GB" sz="3000" dirty="0" err="1" smtClean="0">
                <a:latin typeface="Arial" pitchFamily="34" charset="0"/>
                <a:cs typeface="Arial" pitchFamily="34" charset="0"/>
              </a:rPr>
              <a:t>Boscastle</a:t>
            </a:r>
            <a:r>
              <a:rPr lang="en-GB" sz="3000" dirty="0" smtClean="0">
                <a:latin typeface="Arial" pitchFamily="34" charset="0"/>
                <a:cs typeface="Arial" pitchFamily="34" charset="0"/>
              </a:rPr>
              <a:t> Case: 16 August 2004</a:t>
            </a:r>
            <a:endParaRPr lang="en-GB" sz="3000" dirty="0">
              <a:latin typeface="Arial" pitchFamily="34" charset="0"/>
              <a:cs typeface="Arial" pitchFamily="34" charset="0"/>
            </a:endParaRPr>
          </a:p>
        </p:txBody>
      </p:sp>
      <p:sp>
        <p:nvSpPr>
          <p:cNvPr id="11" name="Slide Number Placeholder 3"/>
          <p:cNvSpPr>
            <a:spLocks noGrp="1"/>
          </p:cNvSpPr>
          <p:nvPr>
            <p:ph type="sldNum" sz="quarter" idx="10"/>
          </p:nvPr>
        </p:nvSpPr>
        <p:spPr>
          <a:xfrm>
            <a:off x="8639694" y="6597352"/>
            <a:ext cx="504306" cy="338136"/>
          </a:xfrm>
        </p:spPr>
        <p:txBody>
          <a:bodyPr/>
          <a:lstStyle/>
          <a:p>
            <a:fld id="{2AD32D34-8D0D-436E-8F87-8224E1ADEDD5}" type="slidenum">
              <a:rPr lang="en-GB">
                <a:solidFill>
                  <a:srgbClr val="000000"/>
                </a:solidFill>
              </a:rPr>
              <a:pPr/>
              <a:t>14</a:t>
            </a:fld>
            <a:endParaRPr lang="en-GB" dirty="0">
              <a:solidFill>
                <a:srgbClr val="000000"/>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22026" y="1302699"/>
            <a:ext cx="4098445" cy="3547086"/>
          </a:xfrm>
          <a:prstGeom prst="rect">
            <a:avLst/>
          </a:prstGeom>
        </p:spPr>
      </p:pic>
      <p:sp>
        <p:nvSpPr>
          <p:cNvPr id="13" name="TextBox 12"/>
          <p:cNvSpPr txBox="1"/>
          <p:nvPr/>
        </p:nvSpPr>
        <p:spPr>
          <a:xfrm>
            <a:off x="329538" y="4798893"/>
            <a:ext cx="3594391" cy="646331"/>
          </a:xfrm>
          <a:prstGeom prst="rect">
            <a:avLst/>
          </a:prstGeom>
          <a:noFill/>
        </p:spPr>
        <p:txBody>
          <a:bodyPr wrap="square" rtlCol="0">
            <a:spAutoFit/>
          </a:bodyPr>
          <a:lstStyle/>
          <a:p>
            <a:pPr algn="ctr"/>
            <a:r>
              <a:rPr lang="en-GB" dirty="0" smtClean="0">
                <a:latin typeface="Arial" pitchFamily="34" charset="0"/>
                <a:cs typeface="Arial" pitchFamily="34" charset="0"/>
              </a:rPr>
              <a:t>Rain Rate</a:t>
            </a:r>
          </a:p>
          <a:p>
            <a:pPr algn="ctr"/>
            <a:r>
              <a:rPr lang="en-GB" dirty="0" smtClean="0">
                <a:latin typeface="Arial" pitchFamily="34" charset="0"/>
                <a:cs typeface="Arial" pitchFamily="34" charset="0"/>
              </a:rPr>
              <a:t>0700–1900 UTC</a:t>
            </a:r>
            <a:endParaRPr lang="en-GB" dirty="0">
              <a:latin typeface="Arial" pitchFamily="34" charset="0"/>
              <a:cs typeface="Arial" pitchFamily="34" charset="0"/>
            </a:endParaRPr>
          </a:p>
        </p:txBody>
      </p:sp>
      <p:sp>
        <p:nvSpPr>
          <p:cNvPr id="14" name="TextBox 13"/>
          <p:cNvSpPr txBox="1"/>
          <p:nvPr/>
        </p:nvSpPr>
        <p:spPr>
          <a:xfrm>
            <a:off x="4722026" y="4798893"/>
            <a:ext cx="3594391" cy="646331"/>
          </a:xfrm>
          <a:prstGeom prst="rect">
            <a:avLst/>
          </a:prstGeom>
          <a:noFill/>
        </p:spPr>
        <p:txBody>
          <a:bodyPr wrap="square" rtlCol="0">
            <a:spAutoFit/>
          </a:bodyPr>
          <a:lstStyle/>
          <a:p>
            <a:pPr algn="ctr"/>
            <a:r>
              <a:rPr lang="en-GB" dirty="0" smtClean="0">
                <a:latin typeface="Arial" pitchFamily="34" charset="0"/>
                <a:cs typeface="Arial" pitchFamily="34" charset="0"/>
              </a:rPr>
              <a:t>Rain Accumulation</a:t>
            </a:r>
          </a:p>
          <a:p>
            <a:pPr algn="ctr"/>
            <a:r>
              <a:rPr lang="en-GB" dirty="0" smtClean="0">
                <a:latin typeface="Arial" pitchFamily="34" charset="0"/>
                <a:cs typeface="Arial" pitchFamily="34" charset="0"/>
              </a:rPr>
              <a:t>1200–1600 UTC</a:t>
            </a:r>
            <a:endParaRPr lang="en-GB" dirty="0">
              <a:latin typeface="Arial" pitchFamily="34" charset="0"/>
              <a:cs typeface="Arial"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23528" y="1302699"/>
            <a:ext cx="4098446" cy="3547086"/>
          </a:xfrm>
          <a:prstGeom prst="rect">
            <a:avLst/>
          </a:prstGeom>
        </p:spPr>
      </p:pic>
    </p:spTree>
    <p:extLst>
      <p:ext uri="{BB962C8B-B14F-4D97-AF65-F5344CB8AC3E}">
        <p14:creationId xmlns:p14="http://schemas.microsoft.com/office/powerpoint/2010/main" xmlns="" val="80788132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15</a:t>
            </a:fld>
            <a:endParaRPr lang="en-GB">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sz="3000" dirty="0" smtClean="0">
                <a:latin typeface="Arial" pitchFamily="34" charset="0"/>
                <a:cs typeface="Arial" pitchFamily="34" charset="0"/>
              </a:rPr>
              <a:t>Control simulation: Rainfall</a:t>
            </a:r>
            <a:endParaRPr lang="en-GB" sz="3000" dirty="0">
              <a:latin typeface="Arial" pitchFamily="34" charset="0"/>
              <a:cs typeface="Arial"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20406" y="1344542"/>
            <a:ext cx="4100066" cy="352461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23529" y="1344543"/>
            <a:ext cx="4107404" cy="3524618"/>
          </a:xfrm>
          <a:prstGeom prst="rect">
            <a:avLst/>
          </a:prstGeom>
        </p:spPr>
      </p:pic>
      <p:sp>
        <p:nvSpPr>
          <p:cNvPr id="8" name="TextBox 7"/>
          <p:cNvSpPr txBox="1"/>
          <p:nvPr/>
        </p:nvSpPr>
        <p:spPr>
          <a:xfrm>
            <a:off x="397403" y="4798893"/>
            <a:ext cx="3526526" cy="646331"/>
          </a:xfrm>
          <a:prstGeom prst="rect">
            <a:avLst/>
          </a:prstGeom>
          <a:noFill/>
        </p:spPr>
        <p:txBody>
          <a:bodyPr wrap="square" rtlCol="0">
            <a:spAutoFit/>
          </a:bodyPr>
          <a:lstStyle/>
          <a:p>
            <a:pPr algn="ctr"/>
            <a:r>
              <a:rPr lang="en-GB" dirty="0" smtClean="0">
                <a:latin typeface="Arial" pitchFamily="34" charset="0"/>
                <a:cs typeface="Arial" pitchFamily="34" charset="0"/>
              </a:rPr>
              <a:t>Rain Rate</a:t>
            </a:r>
          </a:p>
          <a:p>
            <a:pPr algn="ctr"/>
            <a:r>
              <a:rPr lang="en-GB" dirty="0" smtClean="0">
                <a:latin typeface="Arial" pitchFamily="34" charset="0"/>
                <a:cs typeface="Arial" pitchFamily="34" charset="0"/>
              </a:rPr>
              <a:t>0700–1900 UTC</a:t>
            </a:r>
            <a:endParaRPr lang="en-GB" dirty="0">
              <a:latin typeface="Arial" pitchFamily="34" charset="0"/>
              <a:cs typeface="Arial" pitchFamily="34" charset="0"/>
            </a:endParaRPr>
          </a:p>
        </p:txBody>
      </p:sp>
      <p:sp>
        <p:nvSpPr>
          <p:cNvPr id="11" name="TextBox 10"/>
          <p:cNvSpPr txBox="1"/>
          <p:nvPr/>
        </p:nvSpPr>
        <p:spPr>
          <a:xfrm>
            <a:off x="4788025" y="4798893"/>
            <a:ext cx="3528392" cy="646331"/>
          </a:xfrm>
          <a:prstGeom prst="rect">
            <a:avLst/>
          </a:prstGeom>
          <a:noFill/>
        </p:spPr>
        <p:txBody>
          <a:bodyPr wrap="square" rtlCol="0">
            <a:spAutoFit/>
          </a:bodyPr>
          <a:lstStyle/>
          <a:p>
            <a:pPr algn="ctr"/>
            <a:r>
              <a:rPr lang="en-GB" dirty="0" smtClean="0">
                <a:latin typeface="Arial" pitchFamily="34" charset="0"/>
                <a:cs typeface="Arial" pitchFamily="34" charset="0"/>
              </a:rPr>
              <a:t>Rain Accumulation</a:t>
            </a:r>
          </a:p>
          <a:p>
            <a:pPr algn="ctr"/>
            <a:r>
              <a:rPr lang="en-GB" dirty="0" smtClean="0">
                <a:latin typeface="Arial" pitchFamily="34" charset="0"/>
                <a:cs typeface="Arial" pitchFamily="34" charset="0"/>
              </a:rPr>
              <a:t>1200–1500 UTC</a:t>
            </a:r>
            <a:endParaRPr lang="en-GB" dirty="0">
              <a:latin typeface="Arial" pitchFamily="34" charset="0"/>
              <a:cs typeface="Arial" pitchFamily="34" charset="0"/>
            </a:endParaRPr>
          </a:p>
        </p:txBody>
      </p:sp>
    </p:spTree>
    <p:extLst>
      <p:ext uri="{BB962C8B-B14F-4D97-AF65-F5344CB8AC3E}">
        <p14:creationId xmlns:p14="http://schemas.microsoft.com/office/powerpoint/2010/main" xmlns="" val="423897563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16</a:t>
            </a:fld>
            <a:endParaRPr lang="en-GB">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sz="3000" dirty="0" smtClean="0">
                <a:latin typeface="Arial" pitchFamily="34" charset="0"/>
                <a:cs typeface="Arial" pitchFamily="34" charset="0"/>
              </a:rPr>
              <a:t>Control simulation: Divergence</a:t>
            </a:r>
            <a:endParaRPr lang="en-GB" sz="3000" dirty="0">
              <a:latin typeface="Arial" pitchFamily="34" charset="0"/>
              <a:cs typeface="Arial"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835697" y="1340768"/>
            <a:ext cx="5473465" cy="4757898"/>
          </a:xfrm>
          <a:prstGeom prst="rect">
            <a:avLst/>
          </a:prstGeom>
        </p:spPr>
      </p:pic>
    </p:spTree>
    <p:extLst>
      <p:ext uri="{BB962C8B-B14F-4D97-AF65-F5344CB8AC3E}">
        <p14:creationId xmlns:p14="http://schemas.microsoft.com/office/powerpoint/2010/main" xmlns="" val="397587462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17</a:t>
            </a:fld>
            <a:endParaRPr lang="en-GB">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sz="3000" dirty="0" smtClean="0">
                <a:latin typeface="Arial" pitchFamily="34" charset="0"/>
                <a:cs typeface="Arial" pitchFamily="34" charset="0"/>
              </a:rPr>
              <a:t>500m simulation: Rainfall</a:t>
            </a:r>
            <a:endParaRPr lang="en-GB" sz="3000" dirty="0">
              <a:latin typeface="Arial" pitchFamily="34" charset="0"/>
              <a:cs typeface="Arial"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20407" y="1412776"/>
            <a:ext cx="4028057" cy="345964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77935" y="1400076"/>
            <a:ext cx="4050049" cy="3472343"/>
          </a:xfrm>
          <a:prstGeom prst="rect">
            <a:avLst/>
          </a:prstGeom>
        </p:spPr>
      </p:pic>
      <p:sp>
        <p:nvSpPr>
          <p:cNvPr id="12" name="TextBox 11"/>
          <p:cNvSpPr txBox="1"/>
          <p:nvPr/>
        </p:nvSpPr>
        <p:spPr>
          <a:xfrm>
            <a:off x="397403" y="4798893"/>
            <a:ext cx="3526526" cy="646331"/>
          </a:xfrm>
          <a:prstGeom prst="rect">
            <a:avLst/>
          </a:prstGeom>
          <a:noFill/>
        </p:spPr>
        <p:txBody>
          <a:bodyPr wrap="square" rtlCol="0">
            <a:spAutoFit/>
          </a:bodyPr>
          <a:lstStyle/>
          <a:p>
            <a:pPr algn="ctr"/>
            <a:r>
              <a:rPr lang="en-GB" dirty="0" smtClean="0">
                <a:latin typeface="Arial" pitchFamily="34" charset="0"/>
                <a:cs typeface="Arial" pitchFamily="34" charset="0"/>
              </a:rPr>
              <a:t>Rain Rate</a:t>
            </a:r>
          </a:p>
          <a:p>
            <a:pPr algn="ctr"/>
            <a:r>
              <a:rPr lang="en-GB" dirty="0" smtClean="0">
                <a:latin typeface="Arial" pitchFamily="34" charset="0"/>
                <a:cs typeface="Arial" pitchFamily="34" charset="0"/>
              </a:rPr>
              <a:t>0700–1900 UTC</a:t>
            </a:r>
            <a:endParaRPr lang="en-GB" dirty="0">
              <a:latin typeface="Arial" pitchFamily="34" charset="0"/>
              <a:cs typeface="Arial" pitchFamily="34" charset="0"/>
            </a:endParaRPr>
          </a:p>
        </p:txBody>
      </p:sp>
      <p:sp>
        <p:nvSpPr>
          <p:cNvPr id="13" name="TextBox 12"/>
          <p:cNvSpPr txBox="1"/>
          <p:nvPr/>
        </p:nvSpPr>
        <p:spPr>
          <a:xfrm>
            <a:off x="4788025" y="4798893"/>
            <a:ext cx="3528392" cy="646331"/>
          </a:xfrm>
          <a:prstGeom prst="rect">
            <a:avLst/>
          </a:prstGeom>
          <a:noFill/>
        </p:spPr>
        <p:txBody>
          <a:bodyPr wrap="square" rtlCol="0">
            <a:spAutoFit/>
          </a:bodyPr>
          <a:lstStyle/>
          <a:p>
            <a:pPr algn="ctr"/>
            <a:r>
              <a:rPr lang="en-GB" dirty="0" smtClean="0">
                <a:latin typeface="Arial" pitchFamily="34" charset="0"/>
                <a:cs typeface="Arial" pitchFamily="34" charset="0"/>
              </a:rPr>
              <a:t>Rain Accumulation</a:t>
            </a:r>
          </a:p>
          <a:p>
            <a:pPr algn="ctr"/>
            <a:r>
              <a:rPr lang="en-GB" dirty="0" smtClean="0">
                <a:latin typeface="Arial" pitchFamily="34" charset="0"/>
                <a:cs typeface="Arial" pitchFamily="34" charset="0"/>
              </a:rPr>
              <a:t>1200–1500 UTC</a:t>
            </a:r>
            <a:endParaRPr lang="en-GB" dirty="0">
              <a:latin typeface="Arial" pitchFamily="34" charset="0"/>
              <a:cs typeface="Arial" pitchFamily="34" charset="0"/>
            </a:endParaRPr>
          </a:p>
        </p:txBody>
      </p:sp>
    </p:spTree>
    <p:extLst>
      <p:ext uri="{BB962C8B-B14F-4D97-AF65-F5344CB8AC3E}">
        <p14:creationId xmlns:p14="http://schemas.microsoft.com/office/powerpoint/2010/main" xmlns="" val="193473239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18</a:t>
            </a:fld>
            <a:endParaRPr lang="en-GB">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sz="3000" dirty="0" smtClean="0">
                <a:latin typeface="Arial" pitchFamily="34" charset="0"/>
                <a:cs typeface="Arial" pitchFamily="34" charset="0"/>
              </a:rPr>
              <a:t>500m simulation: Divergence</a:t>
            </a:r>
            <a:endParaRPr lang="en-GB" sz="3000" dirty="0">
              <a:latin typeface="Arial" pitchFamily="34" charset="0"/>
              <a:cs typeface="Arial"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3527" y="1324169"/>
            <a:ext cx="4156179" cy="361699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60601" y="1324168"/>
            <a:ext cx="4159871" cy="3617000"/>
          </a:xfrm>
          <a:prstGeom prst="rect">
            <a:avLst/>
          </a:prstGeom>
        </p:spPr>
      </p:pic>
    </p:spTree>
    <p:extLst>
      <p:ext uri="{BB962C8B-B14F-4D97-AF65-F5344CB8AC3E}">
        <p14:creationId xmlns:p14="http://schemas.microsoft.com/office/powerpoint/2010/main" xmlns="" val="20101892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19</a:t>
            </a:fld>
            <a:endParaRPr lang="en-GB">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sz="3000" dirty="0" smtClean="0">
                <a:latin typeface="Arial" pitchFamily="34" charset="0"/>
                <a:cs typeface="Arial" pitchFamily="34" charset="0"/>
              </a:rPr>
              <a:t>Synoptic setting comparison</a:t>
            </a:r>
            <a:endParaRPr lang="en-GB" sz="3000" dirty="0">
              <a:latin typeface="Arial" pitchFamily="34" charset="0"/>
              <a:cs typeface="Arial"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458360" y="1124744"/>
            <a:ext cx="4191977" cy="5375850"/>
          </a:xfrm>
          <a:prstGeom prst="rect">
            <a:avLst/>
          </a:prstGeom>
        </p:spPr>
      </p:pic>
    </p:spTree>
    <p:extLst>
      <p:ext uri="{BB962C8B-B14F-4D97-AF65-F5344CB8AC3E}">
        <p14:creationId xmlns:p14="http://schemas.microsoft.com/office/powerpoint/2010/main" xmlns="" val="276170117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3" name="Rectangle 3"/>
          <p:cNvSpPr>
            <a:spLocks noGrp="1" noChangeArrowheads="1"/>
          </p:cNvSpPr>
          <p:nvPr>
            <p:ph type="title"/>
          </p:nvPr>
        </p:nvSpPr>
        <p:spPr>
          <a:xfrm>
            <a:off x="251521" y="188640"/>
            <a:ext cx="6480944" cy="724942"/>
          </a:xfrm>
        </p:spPr>
        <p:txBody>
          <a:bodyPr/>
          <a:lstStyle/>
          <a:p>
            <a:r>
              <a:rPr lang="en-GB" sz="3000" dirty="0" smtClean="0">
                <a:latin typeface="Arial" pitchFamily="34" charset="0"/>
                <a:cs typeface="Arial" pitchFamily="34" charset="0"/>
              </a:rPr>
              <a:t>Outline</a:t>
            </a:r>
            <a:endParaRPr lang="en-GB" sz="3000" dirty="0">
              <a:latin typeface="Arial" pitchFamily="34" charset="0"/>
              <a:cs typeface="Arial" pitchFamily="34" charset="0"/>
            </a:endParaRPr>
          </a:p>
        </p:txBody>
      </p:sp>
      <p:sp>
        <p:nvSpPr>
          <p:cNvPr id="11" name="Slide Number Placeholder 3"/>
          <p:cNvSpPr>
            <a:spLocks noGrp="1"/>
          </p:cNvSpPr>
          <p:nvPr>
            <p:ph type="sldNum" sz="quarter" idx="10"/>
          </p:nvPr>
        </p:nvSpPr>
        <p:spPr>
          <a:xfrm>
            <a:off x="8639694" y="6597352"/>
            <a:ext cx="504306" cy="338136"/>
          </a:xfrm>
        </p:spPr>
        <p:txBody>
          <a:bodyPr/>
          <a:lstStyle/>
          <a:p>
            <a:fld id="{2AD32D34-8D0D-436E-8F87-8224E1ADEDD5}" type="slidenum">
              <a:rPr lang="en-GB">
                <a:solidFill>
                  <a:srgbClr val="000000"/>
                </a:solidFill>
              </a:rPr>
              <a:pPr/>
              <a:t>2</a:t>
            </a:fld>
            <a:endParaRPr lang="en-GB" dirty="0">
              <a:solidFill>
                <a:srgbClr val="000000"/>
              </a:solidFill>
            </a:endParaRPr>
          </a:p>
        </p:txBody>
      </p:sp>
      <p:sp>
        <p:nvSpPr>
          <p:cNvPr id="12" name="Rectangle 4"/>
          <p:cNvSpPr>
            <a:spLocks noGrp="1" noChangeArrowheads="1"/>
          </p:cNvSpPr>
          <p:nvPr>
            <p:ph idx="1"/>
          </p:nvPr>
        </p:nvSpPr>
        <p:spPr>
          <a:xfrm>
            <a:off x="251520" y="1124744"/>
            <a:ext cx="8640960" cy="5112568"/>
          </a:xfrm>
        </p:spPr>
        <p:txBody>
          <a:bodyPr/>
          <a:lstStyle/>
          <a:p>
            <a:pPr>
              <a:lnSpc>
                <a:spcPct val="100000"/>
              </a:lnSpc>
              <a:spcBef>
                <a:spcPts val="1200"/>
              </a:spcBef>
              <a:spcAft>
                <a:spcPts val="600"/>
              </a:spcAft>
            </a:pPr>
            <a:r>
              <a:rPr lang="en-GB" dirty="0" smtClean="0">
                <a:latin typeface="Arial" pitchFamily="34" charset="0"/>
                <a:cs typeface="Arial" pitchFamily="34" charset="0"/>
              </a:rPr>
              <a:t>Introduction to QSCSs &amp; my PhD project</a:t>
            </a:r>
          </a:p>
          <a:p>
            <a:pPr>
              <a:lnSpc>
                <a:spcPct val="100000"/>
              </a:lnSpc>
              <a:spcBef>
                <a:spcPts val="1200"/>
              </a:spcBef>
              <a:spcAft>
                <a:spcPts val="600"/>
              </a:spcAft>
            </a:pPr>
            <a:r>
              <a:rPr lang="en-GB" dirty="0" smtClean="0">
                <a:latin typeface="Arial" pitchFamily="34" charset="0"/>
                <a:cs typeface="Arial" pitchFamily="34" charset="0"/>
              </a:rPr>
              <a:t>The case study: 21 July 2010</a:t>
            </a:r>
          </a:p>
          <a:p>
            <a:pPr>
              <a:lnSpc>
                <a:spcPct val="100000"/>
              </a:lnSpc>
              <a:spcBef>
                <a:spcPts val="1200"/>
              </a:spcBef>
              <a:spcAft>
                <a:spcPts val="600"/>
              </a:spcAft>
            </a:pPr>
            <a:r>
              <a:rPr lang="en-GB" dirty="0" smtClean="0">
                <a:latin typeface="Arial" pitchFamily="34" charset="0"/>
                <a:cs typeface="Arial" pitchFamily="34" charset="0"/>
              </a:rPr>
              <a:t>Comparison with the </a:t>
            </a:r>
            <a:r>
              <a:rPr lang="en-GB" dirty="0" err="1" smtClean="0">
                <a:latin typeface="Arial" pitchFamily="34" charset="0"/>
                <a:cs typeface="Arial" pitchFamily="34" charset="0"/>
              </a:rPr>
              <a:t>Boscastle</a:t>
            </a:r>
            <a:r>
              <a:rPr lang="en-GB" dirty="0" smtClean="0">
                <a:latin typeface="Arial" pitchFamily="34" charset="0"/>
                <a:cs typeface="Arial" pitchFamily="34" charset="0"/>
              </a:rPr>
              <a:t> case</a:t>
            </a:r>
          </a:p>
          <a:p>
            <a:pPr>
              <a:lnSpc>
                <a:spcPct val="100000"/>
              </a:lnSpc>
              <a:spcBef>
                <a:spcPts val="1200"/>
              </a:spcBef>
              <a:spcAft>
                <a:spcPts val="600"/>
              </a:spcAft>
            </a:pPr>
            <a:r>
              <a:rPr lang="en-GB" dirty="0" smtClean="0">
                <a:latin typeface="Arial" pitchFamily="34" charset="0"/>
                <a:cs typeface="Arial" pitchFamily="34" charset="0"/>
              </a:rPr>
              <a:t>Numerical simulations</a:t>
            </a:r>
          </a:p>
          <a:p>
            <a:pPr>
              <a:lnSpc>
                <a:spcPct val="100000"/>
              </a:lnSpc>
              <a:spcBef>
                <a:spcPts val="1200"/>
              </a:spcBef>
              <a:spcAft>
                <a:spcPts val="600"/>
              </a:spcAft>
            </a:pPr>
            <a:r>
              <a:rPr lang="en-GB" dirty="0" smtClean="0">
                <a:latin typeface="Arial" pitchFamily="34" charset="0"/>
                <a:cs typeface="Arial" pitchFamily="34" charset="0"/>
              </a:rPr>
              <a:t>Conclusions &amp; future work</a:t>
            </a:r>
          </a:p>
        </p:txBody>
      </p:sp>
    </p:spTree>
    <p:extLst>
      <p:ext uri="{BB962C8B-B14F-4D97-AF65-F5344CB8AC3E}">
        <p14:creationId xmlns:p14="http://schemas.microsoft.com/office/powerpoint/2010/main" xmlns="" val="127082081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20</a:t>
            </a:fld>
            <a:endParaRPr lang="en-GB">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sz="3000" dirty="0" smtClean="0">
                <a:latin typeface="Arial" pitchFamily="34" charset="0"/>
                <a:cs typeface="Arial" pitchFamily="34" charset="0"/>
              </a:rPr>
              <a:t>Sensitivity Tests</a:t>
            </a:r>
            <a:endParaRPr lang="en-GB" sz="3000" dirty="0">
              <a:latin typeface="Arial" pitchFamily="34" charset="0"/>
              <a:cs typeface="Arial"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xmlns="" val="2440218208"/>
              </p:ext>
            </p:extLst>
          </p:nvPr>
        </p:nvGraphicFramePr>
        <p:xfrm>
          <a:off x="611561" y="2276872"/>
          <a:ext cx="7920880" cy="3216384"/>
        </p:xfrm>
        <a:graphic>
          <a:graphicData uri="http://schemas.openxmlformats.org/drawingml/2006/table">
            <a:tbl>
              <a:tblPr firstRow="1" bandRow="1">
                <a:tableStyleId>{5C22544A-7EE6-4342-B048-85BDC9FD1C3A}</a:tableStyleId>
              </a:tblPr>
              <a:tblGrid>
                <a:gridCol w="1872208"/>
                <a:gridCol w="2160239"/>
                <a:gridCol w="3888433"/>
              </a:tblGrid>
              <a:tr h="370840">
                <a:tc>
                  <a:txBody>
                    <a:bodyPr/>
                    <a:lstStyle/>
                    <a:p>
                      <a:r>
                        <a:rPr lang="en-GB" dirty="0" smtClean="0">
                          <a:latin typeface="Arial" pitchFamily="34" charset="0"/>
                          <a:cs typeface="Arial" pitchFamily="34" charset="0"/>
                        </a:rPr>
                        <a:t>Name</a:t>
                      </a:r>
                      <a:endParaRPr lang="en-GB" dirty="0">
                        <a:latin typeface="Arial" pitchFamily="34" charset="0"/>
                        <a:cs typeface="Arial" pitchFamily="34" charset="0"/>
                      </a:endParaRPr>
                    </a:p>
                  </a:txBody>
                  <a:tcPr/>
                </a:tc>
                <a:tc>
                  <a:txBody>
                    <a:bodyPr/>
                    <a:lstStyle/>
                    <a:p>
                      <a:r>
                        <a:rPr lang="en-GB" dirty="0" smtClean="0">
                          <a:latin typeface="Arial" pitchFamily="34" charset="0"/>
                          <a:cs typeface="Arial" pitchFamily="34" charset="0"/>
                        </a:rPr>
                        <a:t>Factor under investigation</a:t>
                      </a:r>
                      <a:endParaRPr lang="en-GB" dirty="0">
                        <a:latin typeface="Arial" pitchFamily="34" charset="0"/>
                        <a:cs typeface="Arial" pitchFamily="34" charset="0"/>
                      </a:endParaRPr>
                    </a:p>
                  </a:txBody>
                  <a:tcPr/>
                </a:tc>
                <a:tc>
                  <a:txBody>
                    <a:bodyPr/>
                    <a:lstStyle/>
                    <a:p>
                      <a:r>
                        <a:rPr lang="en-GB" dirty="0" smtClean="0">
                          <a:latin typeface="Arial" pitchFamily="34" charset="0"/>
                          <a:cs typeface="Arial" pitchFamily="34" charset="0"/>
                        </a:rPr>
                        <a:t>Methodology</a:t>
                      </a:r>
                      <a:endParaRPr lang="en-GB" dirty="0">
                        <a:latin typeface="Arial" pitchFamily="34" charset="0"/>
                        <a:cs typeface="Arial" pitchFamily="34" charset="0"/>
                      </a:endParaRPr>
                    </a:p>
                  </a:txBody>
                  <a:tcPr/>
                </a:tc>
              </a:tr>
              <a:tr h="656064">
                <a:tc>
                  <a:txBody>
                    <a:bodyPr/>
                    <a:lstStyle/>
                    <a:p>
                      <a:r>
                        <a:rPr lang="en-GB" dirty="0" smtClean="0">
                          <a:latin typeface="Arial" pitchFamily="34" charset="0"/>
                          <a:cs typeface="Arial" pitchFamily="34" charset="0"/>
                        </a:rPr>
                        <a:t>WEAKSUN</a:t>
                      </a:r>
                      <a:endParaRPr lang="en-GB" dirty="0">
                        <a:latin typeface="Arial" pitchFamily="34" charset="0"/>
                        <a:cs typeface="Arial" pitchFamily="34" charset="0"/>
                      </a:endParaRPr>
                    </a:p>
                  </a:txBody>
                  <a:tcPr/>
                </a:tc>
                <a:tc>
                  <a:txBody>
                    <a:bodyPr/>
                    <a:lstStyle/>
                    <a:p>
                      <a:r>
                        <a:rPr lang="en-GB" dirty="0" smtClean="0">
                          <a:latin typeface="Arial" pitchFamily="34" charset="0"/>
                          <a:cs typeface="Arial" pitchFamily="34" charset="0"/>
                        </a:rPr>
                        <a:t>Differential surface heating</a:t>
                      </a:r>
                    </a:p>
                  </a:txBody>
                  <a:tcPr/>
                </a:tc>
                <a:tc>
                  <a:txBody>
                    <a:bodyPr/>
                    <a:lstStyle/>
                    <a:p>
                      <a:r>
                        <a:rPr lang="en-GB" dirty="0" smtClean="0">
                          <a:latin typeface="Arial" pitchFamily="34" charset="0"/>
                          <a:cs typeface="Arial" pitchFamily="34" charset="0"/>
                        </a:rPr>
                        <a:t>Solar</a:t>
                      </a:r>
                      <a:r>
                        <a:rPr lang="en-GB" baseline="0" dirty="0" smtClean="0">
                          <a:latin typeface="Arial" pitchFamily="34" charset="0"/>
                          <a:cs typeface="Arial" pitchFamily="34" charset="0"/>
                        </a:rPr>
                        <a:t> constant reduced to 400 Wm</a:t>
                      </a:r>
                      <a:r>
                        <a:rPr lang="en-GB" baseline="30000" dirty="0" smtClean="0">
                          <a:latin typeface="Arial" pitchFamily="34" charset="0"/>
                          <a:cs typeface="Arial" pitchFamily="34" charset="0"/>
                        </a:rPr>
                        <a:t>-2</a:t>
                      </a:r>
                      <a:endParaRPr lang="en-GB" baseline="30000" dirty="0">
                        <a:latin typeface="Arial" pitchFamily="34" charset="0"/>
                        <a:cs typeface="Arial" pitchFamily="34" charset="0"/>
                      </a:endParaRPr>
                    </a:p>
                  </a:txBody>
                  <a:tcPr/>
                </a:tc>
              </a:tr>
              <a:tr h="370840">
                <a:tc>
                  <a:txBody>
                    <a:bodyPr/>
                    <a:lstStyle/>
                    <a:p>
                      <a:r>
                        <a:rPr lang="en-GB" dirty="0" smtClean="0">
                          <a:latin typeface="Arial" pitchFamily="34" charset="0"/>
                          <a:cs typeface="Arial" pitchFamily="34" charset="0"/>
                        </a:rPr>
                        <a:t>SAMEROUGH</a:t>
                      </a:r>
                      <a:endParaRPr lang="en-GB" dirty="0">
                        <a:latin typeface="Arial" pitchFamily="34" charset="0"/>
                        <a:cs typeface="Arial" pitchFamily="34" charset="0"/>
                      </a:endParaRPr>
                    </a:p>
                  </a:txBody>
                  <a:tcPr/>
                </a:tc>
                <a:tc>
                  <a:txBody>
                    <a:bodyPr/>
                    <a:lstStyle/>
                    <a:p>
                      <a:r>
                        <a:rPr lang="en-GB" dirty="0" smtClean="0">
                          <a:latin typeface="Arial" pitchFamily="34" charset="0"/>
                          <a:cs typeface="Arial" pitchFamily="34" charset="0"/>
                        </a:rPr>
                        <a:t>Differential surface roughness</a:t>
                      </a:r>
                      <a:endParaRPr lang="en-GB" dirty="0">
                        <a:latin typeface="Arial" pitchFamily="34" charset="0"/>
                        <a:cs typeface="Arial" pitchFamily="34" charset="0"/>
                      </a:endParaRPr>
                    </a:p>
                  </a:txBody>
                  <a:tcPr/>
                </a:tc>
                <a:tc>
                  <a:txBody>
                    <a:bodyPr/>
                    <a:lstStyle/>
                    <a:p>
                      <a:r>
                        <a:rPr lang="en-GB" dirty="0" smtClean="0">
                          <a:latin typeface="Arial" pitchFamily="34" charset="0"/>
                          <a:cs typeface="Arial" pitchFamily="34" charset="0"/>
                        </a:rPr>
                        <a:t>Roughness length for</a:t>
                      </a:r>
                      <a:r>
                        <a:rPr lang="en-GB" baseline="0" dirty="0" smtClean="0">
                          <a:latin typeface="Arial" pitchFamily="34" charset="0"/>
                          <a:cs typeface="Arial" pitchFamily="34" charset="0"/>
                        </a:rPr>
                        <a:t> momentum over land fixed to sea value</a:t>
                      </a:r>
                      <a:endParaRPr lang="en-GB" dirty="0">
                        <a:latin typeface="Arial" pitchFamily="34" charset="0"/>
                        <a:cs typeface="Arial" pitchFamily="34" charset="0"/>
                      </a:endParaRPr>
                    </a:p>
                  </a:txBody>
                  <a:tcPr/>
                </a:tc>
              </a:tr>
              <a:tr h="370840">
                <a:tc>
                  <a:txBody>
                    <a:bodyPr/>
                    <a:lstStyle/>
                    <a:p>
                      <a:r>
                        <a:rPr lang="en-GB" dirty="0" smtClean="0">
                          <a:latin typeface="Arial" pitchFamily="34" charset="0"/>
                          <a:cs typeface="Arial" pitchFamily="34" charset="0"/>
                        </a:rPr>
                        <a:t>NOOROG</a:t>
                      </a:r>
                      <a:endParaRPr lang="en-GB" dirty="0">
                        <a:latin typeface="Arial" pitchFamily="34" charset="0"/>
                        <a:cs typeface="Arial" pitchFamily="34" charset="0"/>
                      </a:endParaRPr>
                    </a:p>
                  </a:txBody>
                  <a:tcPr/>
                </a:tc>
                <a:tc>
                  <a:txBody>
                    <a:bodyPr/>
                    <a:lstStyle/>
                    <a:p>
                      <a:r>
                        <a:rPr lang="en-GB" dirty="0" smtClean="0">
                          <a:latin typeface="Arial" pitchFamily="34" charset="0"/>
                          <a:cs typeface="Arial" pitchFamily="34" charset="0"/>
                        </a:rPr>
                        <a:t>Orography</a:t>
                      </a:r>
                      <a:endParaRPr lang="en-GB" dirty="0">
                        <a:latin typeface="Arial" pitchFamily="34" charset="0"/>
                        <a:cs typeface="Arial" pitchFamily="34" charset="0"/>
                      </a:endParaRPr>
                    </a:p>
                  </a:txBody>
                  <a:tcPr/>
                </a:tc>
                <a:tc>
                  <a:txBody>
                    <a:bodyPr/>
                    <a:lstStyle/>
                    <a:p>
                      <a:r>
                        <a:rPr lang="en-GB" dirty="0" smtClean="0">
                          <a:latin typeface="Arial" pitchFamily="34" charset="0"/>
                          <a:cs typeface="Arial" pitchFamily="34" charset="0"/>
                        </a:rPr>
                        <a:t>Land</a:t>
                      </a:r>
                      <a:r>
                        <a:rPr lang="en-GB" baseline="0" dirty="0" smtClean="0">
                          <a:latin typeface="Arial" pitchFamily="34" charset="0"/>
                          <a:cs typeface="Arial" pitchFamily="34" charset="0"/>
                        </a:rPr>
                        <a:t> height over southwest peninsula set to zero</a:t>
                      </a:r>
                      <a:endParaRPr lang="en-GB" dirty="0">
                        <a:latin typeface="Arial" pitchFamily="34" charset="0"/>
                        <a:cs typeface="Arial" pitchFamily="34" charset="0"/>
                      </a:endParaRPr>
                    </a:p>
                  </a:txBody>
                  <a:tcPr/>
                </a:tc>
              </a:tr>
              <a:tr h="370840">
                <a:tc>
                  <a:txBody>
                    <a:bodyPr/>
                    <a:lstStyle/>
                    <a:p>
                      <a:r>
                        <a:rPr lang="en-GB" dirty="0" smtClean="0">
                          <a:latin typeface="Arial" pitchFamily="34" charset="0"/>
                          <a:cs typeface="Arial" pitchFamily="34" charset="0"/>
                        </a:rPr>
                        <a:t>NOOUTFLOW</a:t>
                      </a:r>
                      <a:endParaRPr lang="en-GB" dirty="0">
                        <a:latin typeface="Arial" pitchFamily="34" charset="0"/>
                        <a:cs typeface="Arial" pitchFamily="34" charset="0"/>
                      </a:endParaRPr>
                    </a:p>
                  </a:txBody>
                  <a:tcPr/>
                </a:tc>
                <a:tc>
                  <a:txBody>
                    <a:bodyPr/>
                    <a:lstStyle/>
                    <a:p>
                      <a:r>
                        <a:rPr lang="en-GB" dirty="0" smtClean="0">
                          <a:latin typeface="Arial" pitchFamily="34" charset="0"/>
                          <a:cs typeface="Arial" pitchFamily="34" charset="0"/>
                        </a:rPr>
                        <a:t>Convective outflow</a:t>
                      </a:r>
                      <a:endParaRPr lang="en-GB" dirty="0">
                        <a:latin typeface="Arial" pitchFamily="34" charset="0"/>
                        <a:cs typeface="Arial" pitchFamily="34" charset="0"/>
                      </a:endParaRPr>
                    </a:p>
                  </a:txBody>
                  <a:tcPr/>
                </a:tc>
                <a:tc>
                  <a:txBody>
                    <a:bodyPr/>
                    <a:lstStyle/>
                    <a:p>
                      <a:r>
                        <a:rPr lang="en-GB" dirty="0" smtClean="0">
                          <a:latin typeface="Arial" pitchFamily="34" charset="0"/>
                          <a:cs typeface="Arial" pitchFamily="34" charset="0"/>
                        </a:rPr>
                        <a:t>Latent</a:t>
                      </a:r>
                      <a:r>
                        <a:rPr lang="en-GB" baseline="0" dirty="0" smtClean="0">
                          <a:latin typeface="Arial" pitchFamily="34" charset="0"/>
                          <a:cs typeface="Arial" pitchFamily="34" charset="0"/>
                        </a:rPr>
                        <a:t> cooling in microphysics scheme switched off</a:t>
                      </a:r>
                      <a:endParaRPr lang="en-GB" dirty="0">
                        <a:latin typeface="Arial" pitchFamily="34" charset="0"/>
                        <a:cs typeface="Arial" pitchFamily="34" charset="0"/>
                      </a:endParaRPr>
                    </a:p>
                  </a:txBody>
                  <a:tcPr/>
                </a:tc>
              </a:tr>
            </a:tbl>
          </a:graphicData>
        </a:graphic>
      </p:graphicFrame>
      <p:sp>
        <p:nvSpPr>
          <p:cNvPr id="7" name="Rectangle 4"/>
          <p:cNvSpPr txBox="1">
            <a:spLocks noChangeArrowheads="1"/>
          </p:cNvSpPr>
          <p:nvPr/>
        </p:nvSpPr>
        <p:spPr bwMode="auto">
          <a:xfrm>
            <a:off x="251520" y="1124744"/>
            <a:ext cx="8640960" cy="86409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lnSpc>
                <a:spcPct val="110000"/>
              </a:lnSpc>
              <a:spcBef>
                <a:spcPct val="20000"/>
              </a:spcBef>
              <a:spcAft>
                <a:spcPct val="0"/>
              </a:spcAft>
              <a:buChar char="•"/>
              <a:defRPr sz="2400">
                <a:solidFill>
                  <a:schemeClr val="tx1"/>
                </a:solidFill>
                <a:latin typeface="+mn-lt"/>
                <a:ea typeface="+mn-ea"/>
                <a:cs typeface="+mn-cs"/>
              </a:defRPr>
            </a:lvl1pPr>
            <a:lvl2pPr marL="742950" indent="-285750" algn="l" rtl="0" fontAlgn="base">
              <a:lnSpc>
                <a:spcPct val="110000"/>
              </a:lnSpc>
              <a:spcBef>
                <a:spcPct val="10000"/>
              </a:spcBef>
              <a:spcAft>
                <a:spcPct val="0"/>
              </a:spcAft>
              <a:buChar char="–"/>
              <a:defRPr sz="2000">
                <a:solidFill>
                  <a:schemeClr val="tx1"/>
                </a:solidFill>
                <a:latin typeface="+mn-lt"/>
              </a:defRPr>
            </a:lvl2pPr>
            <a:lvl3pPr marL="1143000" indent="-228600" algn="l" rtl="0" fontAlgn="base">
              <a:lnSpc>
                <a:spcPct val="110000"/>
              </a:lnSpc>
              <a:spcBef>
                <a:spcPct val="10000"/>
              </a:spcBef>
              <a:spcAft>
                <a:spcPct val="0"/>
              </a:spcAft>
              <a:buChar char="•"/>
              <a:defRPr sz="2000">
                <a:solidFill>
                  <a:schemeClr val="tx1"/>
                </a:solidFill>
                <a:latin typeface="+mn-lt"/>
              </a:defRPr>
            </a:lvl3pPr>
            <a:lvl4pPr marL="1600200" indent="-228600" algn="l" rtl="0" fontAlgn="base">
              <a:lnSpc>
                <a:spcPct val="110000"/>
              </a:lnSpc>
              <a:spcBef>
                <a:spcPct val="10000"/>
              </a:spcBef>
              <a:spcAft>
                <a:spcPct val="0"/>
              </a:spcAft>
              <a:buChar char="–"/>
              <a:defRPr sz="2000">
                <a:solidFill>
                  <a:schemeClr val="tx1"/>
                </a:solidFill>
                <a:latin typeface="+mn-lt"/>
              </a:defRPr>
            </a:lvl4pPr>
            <a:lvl5pPr marL="2057400" indent="-228600" algn="l" rtl="0" fontAlgn="base">
              <a:lnSpc>
                <a:spcPct val="110000"/>
              </a:lnSpc>
              <a:spcBef>
                <a:spcPct val="10000"/>
              </a:spcBef>
              <a:spcAft>
                <a:spcPct val="0"/>
              </a:spcAft>
              <a:buChar char="»"/>
              <a:defRPr sz="2000">
                <a:solidFill>
                  <a:schemeClr val="tx1"/>
                </a:solidFill>
                <a:latin typeface="+mn-lt"/>
              </a:defRPr>
            </a:lvl5pPr>
            <a:lvl6pPr marL="2514600" indent="-228600" algn="l" rtl="0" fontAlgn="base">
              <a:lnSpc>
                <a:spcPct val="110000"/>
              </a:lnSpc>
              <a:spcBef>
                <a:spcPct val="10000"/>
              </a:spcBef>
              <a:spcAft>
                <a:spcPct val="0"/>
              </a:spcAft>
              <a:buChar char="»"/>
              <a:defRPr sz="2000">
                <a:solidFill>
                  <a:schemeClr val="tx1"/>
                </a:solidFill>
                <a:latin typeface="+mn-lt"/>
              </a:defRPr>
            </a:lvl6pPr>
            <a:lvl7pPr marL="2971800" indent="-228600" algn="l" rtl="0" fontAlgn="base">
              <a:lnSpc>
                <a:spcPct val="110000"/>
              </a:lnSpc>
              <a:spcBef>
                <a:spcPct val="10000"/>
              </a:spcBef>
              <a:spcAft>
                <a:spcPct val="0"/>
              </a:spcAft>
              <a:buChar char="»"/>
              <a:defRPr sz="2000">
                <a:solidFill>
                  <a:schemeClr val="tx1"/>
                </a:solidFill>
                <a:latin typeface="+mn-lt"/>
              </a:defRPr>
            </a:lvl7pPr>
            <a:lvl8pPr marL="3429000" indent="-228600" algn="l" rtl="0" fontAlgn="base">
              <a:lnSpc>
                <a:spcPct val="110000"/>
              </a:lnSpc>
              <a:spcBef>
                <a:spcPct val="10000"/>
              </a:spcBef>
              <a:spcAft>
                <a:spcPct val="0"/>
              </a:spcAft>
              <a:buChar char="»"/>
              <a:defRPr sz="2000">
                <a:solidFill>
                  <a:schemeClr val="tx1"/>
                </a:solidFill>
                <a:latin typeface="+mn-lt"/>
              </a:defRPr>
            </a:lvl8pPr>
            <a:lvl9pPr marL="3886200" indent="-228600" algn="l" rtl="0" fontAlgn="base">
              <a:lnSpc>
                <a:spcPct val="110000"/>
              </a:lnSpc>
              <a:spcBef>
                <a:spcPct val="10000"/>
              </a:spcBef>
              <a:spcAft>
                <a:spcPct val="0"/>
              </a:spcAft>
              <a:buChar char="»"/>
              <a:defRPr sz="2000">
                <a:solidFill>
                  <a:schemeClr val="tx1"/>
                </a:solidFill>
                <a:latin typeface="+mn-lt"/>
              </a:defRPr>
            </a:lvl9pPr>
          </a:lstStyle>
          <a:p>
            <a:pPr>
              <a:lnSpc>
                <a:spcPct val="100000"/>
              </a:lnSpc>
              <a:spcBef>
                <a:spcPts val="1200"/>
              </a:spcBef>
              <a:spcAft>
                <a:spcPts val="600"/>
              </a:spcAft>
            </a:pPr>
            <a:r>
              <a:rPr lang="en-GB" sz="2000" dirty="0" smtClean="0">
                <a:latin typeface="Arial" pitchFamily="34" charset="0"/>
                <a:cs typeface="Arial" pitchFamily="34" charset="0"/>
              </a:rPr>
              <a:t>Aim: To investigate the factors controlling the development and maintenance of the coastal convergence line</a:t>
            </a:r>
          </a:p>
          <a:p>
            <a:pPr>
              <a:lnSpc>
                <a:spcPct val="100000"/>
              </a:lnSpc>
              <a:spcBef>
                <a:spcPts val="1200"/>
              </a:spcBef>
              <a:spcAft>
                <a:spcPts val="600"/>
              </a:spcAft>
            </a:pPr>
            <a:endParaRPr lang="en-GB" dirty="0" smtClean="0"/>
          </a:p>
        </p:txBody>
      </p:sp>
    </p:spTree>
    <p:extLst>
      <p:ext uri="{BB962C8B-B14F-4D97-AF65-F5344CB8AC3E}">
        <p14:creationId xmlns:p14="http://schemas.microsoft.com/office/powerpoint/2010/main" xmlns="" val="137816755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21</a:t>
            </a:fld>
            <a:endParaRPr lang="en-GB">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sz="3000" dirty="0" smtClean="0">
                <a:latin typeface="Arial" pitchFamily="34" charset="0"/>
                <a:cs typeface="Arial" pitchFamily="34" charset="0"/>
              </a:rPr>
              <a:t>Rain intensity bias</a:t>
            </a:r>
            <a:endParaRPr lang="en-GB" sz="3000" dirty="0">
              <a:latin typeface="Arial" pitchFamily="34" charset="0"/>
              <a:cs typeface="Arial"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913480" y="1571378"/>
            <a:ext cx="5322816" cy="3432578"/>
          </a:xfrm>
          <a:prstGeom prst="rect">
            <a:avLst/>
          </a:prstGeom>
        </p:spPr>
      </p:pic>
    </p:spTree>
    <p:extLst>
      <p:ext uri="{BB962C8B-B14F-4D97-AF65-F5344CB8AC3E}">
        <p14:creationId xmlns:p14="http://schemas.microsoft.com/office/powerpoint/2010/main" xmlns="" val="2690968052"/>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90417" y="1340768"/>
            <a:ext cx="5458047" cy="4749976"/>
          </a:xfrm>
          <a:prstGeom prst="rect">
            <a:avLst/>
          </a:prstGeom>
        </p:spPr>
      </p:pic>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22</a:t>
            </a:fld>
            <a:endParaRPr lang="en-GB">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sz="3000" dirty="0" smtClean="0">
                <a:latin typeface="Arial" pitchFamily="34" charset="0"/>
                <a:cs typeface="Arial" pitchFamily="34" charset="0"/>
              </a:rPr>
              <a:t>Control simulation: Divergence</a:t>
            </a:r>
            <a:endParaRPr lang="en-GB" sz="3000" dirty="0">
              <a:latin typeface="Arial" pitchFamily="34" charset="0"/>
              <a:cs typeface="Arial" pitchFamily="34" charset="0"/>
            </a:endParaRPr>
          </a:p>
        </p:txBody>
      </p:sp>
      <p:cxnSp>
        <p:nvCxnSpPr>
          <p:cNvPr id="8" name="Straight Connector 7"/>
          <p:cNvCxnSpPr/>
          <p:nvPr/>
        </p:nvCxnSpPr>
        <p:spPr bwMode="auto">
          <a:xfrm>
            <a:off x="2339753" y="4725144"/>
            <a:ext cx="1872208" cy="0"/>
          </a:xfrm>
          <a:prstGeom prst="line">
            <a:avLst/>
          </a:prstGeom>
          <a:noFill/>
          <a:ln w="28575" cap="flat" cmpd="sng" algn="ctr">
            <a:solidFill>
              <a:schemeClr val="tx1"/>
            </a:solidFill>
            <a:prstDash val="solid"/>
            <a:round/>
            <a:headEnd type="none" w="med" len="med"/>
            <a:tailEnd type="none" w="med" len="med"/>
          </a:ln>
          <a:effectLst/>
        </p:spPr>
      </p:cxnSp>
      <p:cxnSp>
        <p:nvCxnSpPr>
          <p:cNvPr id="11" name="Straight Connector 10"/>
          <p:cNvCxnSpPr>
            <a:stCxn id="21" idx="3"/>
          </p:cNvCxnSpPr>
          <p:nvPr/>
        </p:nvCxnSpPr>
        <p:spPr bwMode="auto">
          <a:xfrm>
            <a:off x="2482156" y="3100318"/>
            <a:ext cx="2665908" cy="760730"/>
          </a:xfrm>
          <a:prstGeom prst="line">
            <a:avLst/>
          </a:prstGeom>
          <a:noFill/>
          <a:ln w="2857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2699793" y="1988840"/>
            <a:ext cx="3096344" cy="1111478"/>
          </a:xfrm>
          <a:prstGeom prst="line">
            <a:avLst/>
          </a:prstGeom>
          <a:noFill/>
          <a:ln w="28575" cap="flat" cmpd="sng" algn="ctr">
            <a:solidFill>
              <a:schemeClr val="tx1"/>
            </a:solidFill>
            <a:prstDash val="solid"/>
            <a:round/>
            <a:headEnd type="none" w="med" len="med"/>
            <a:tailEnd type="none" w="med" len="med"/>
          </a:ln>
          <a:effectLst/>
        </p:spPr>
      </p:cxnSp>
      <p:sp>
        <p:nvSpPr>
          <p:cNvPr id="19" name="TextBox 18"/>
          <p:cNvSpPr txBox="1"/>
          <p:nvPr/>
        </p:nvSpPr>
        <p:spPr>
          <a:xfrm>
            <a:off x="1115616" y="1619508"/>
            <a:ext cx="1654820" cy="369332"/>
          </a:xfrm>
          <a:prstGeom prst="rect">
            <a:avLst/>
          </a:prstGeom>
          <a:noFill/>
        </p:spPr>
        <p:txBody>
          <a:bodyPr wrap="square" rtlCol="0">
            <a:spAutoFit/>
          </a:bodyPr>
          <a:lstStyle/>
          <a:p>
            <a:pPr algn="ctr"/>
            <a:r>
              <a:rPr lang="en-GB" dirty="0" smtClean="0">
                <a:latin typeface="Arial" pitchFamily="34" charset="0"/>
                <a:cs typeface="Arial" pitchFamily="34" charset="0"/>
              </a:rPr>
              <a:t>Precipitation</a:t>
            </a:r>
            <a:endParaRPr lang="en-GB" dirty="0">
              <a:latin typeface="Arial" pitchFamily="34" charset="0"/>
              <a:cs typeface="Arial" pitchFamily="34" charset="0"/>
            </a:endParaRPr>
          </a:p>
        </p:txBody>
      </p:sp>
      <p:sp>
        <p:nvSpPr>
          <p:cNvPr id="21" name="TextBox 20"/>
          <p:cNvSpPr txBox="1"/>
          <p:nvPr/>
        </p:nvSpPr>
        <p:spPr>
          <a:xfrm>
            <a:off x="393924" y="2915652"/>
            <a:ext cx="2088232" cy="369332"/>
          </a:xfrm>
          <a:prstGeom prst="rect">
            <a:avLst/>
          </a:prstGeom>
          <a:noFill/>
        </p:spPr>
        <p:txBody>
          <a:bodyPr wrap="square" rtlCol="0">
            <a:spAutoFit/>
          </a:bodyPr>
          <a:lstStyle/>
          <a:p>
            <a:pPr algn="ctr"/>
            <a:r>
              <a:rPr lang="en-GB" dirty="0" smtClean="0">
                <a:latin typeface="Arial" pitchFamily="34" charset="0"/>
                <a:cs typeface="Arial" pitchFamily="34" charset="0"/>
              </a:rPr>
              <a:t>Convergence line</a:t>
            </a:r>
            <a:endParaRPr lang="en-GB" dirty="0">
              <a:latin typeface="Arial" pitchFamily="34" charset="0"/>
              <a:cs typeface="Arial" pitchFamily="34" charset="0"/>
            </a:endParaRPr>
          </a:p>
        </p:txBody>
      </p:sp>
      <p:sp>
        <p:nvSpPr>
          <p:cNvPr id="22" name="TextBox 21"/>
          <p:cNvSpPr txBox="1"/>
          <p:nvPr/>
        </p:nvSpPr>
        <p:spPr>
          <a:xfrm>
            <a:off x="899592" y="4541224"/>
            <a:ext cx="1402792" cy="646331"/>
          </a:xfrm>
          <a:prstGeom prst="rect">
            <a:avLst/>
          </a:prstGeom>
          <a:noFill/>
        </p:spPr>
        <p:txBody>
          <a:bodyPr wrap="square" rtlCol="0">
            <a:spAutoFit/>
          </a:bodyPr>
          <a:lstStyle/>
          <a:p>
            <a:pPr algn="ctr"/>
            <a:r>
              <a:rPr lang="en-GB" dirty="0" smtClean="0">
                <a:latin typeface="Arial" pitchFamily="34" charset="0"/>
                <a:cs typeface="Arial" pitchFamily="34" charset="0"/>
              </a:rPr>
              <a:t>Divergence offshore</a:t>
            </a:r>
            <a:endParaRPr lang="en-GB" dirty="0">
              <a:latin typeface="Arial" pitchFamily="34" charset="0"/>
              <a:cs typeface="Arial" pitchFamily="34" charset="0"/>
            </a:endParaRPr>
          </a:p>
        </p:txBody>
      </p:sp>
    </p:spTree>
    <p:extLst>
      <p:ext uri="{BB962C8B-B14F-4D97-AF65-F5344CB8AC3E}">
        <p14:creationId xmlns:p14="http://schemas.microsoft.com/office/powerpoint/2010/main" xmlns="" val="340657301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23</a:t>
            </a:fld>
            <a:endParaRPr lang="en-GB">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sz="3000" dirty="0" smtClean="0">
                <a:latin typeface="Arial" pitchFamily="34" charset="0"/>
                <a:cs typeface="Arial" pitchFamily="34" charset="0"/>
              </a:rPr>
              <a:t>QSCS Cartoon</a:t>
            </a:r>
            <a:endParaRPr lang="en-GB" sz="3000" dirty="0">
              <a:latin typeface="Arial" pitchFamily="34" charset="0"/>
              <a:cs typeface="Arial" pitchFamily="34" charset="0"/>
            </a:endParaRPr>
          </a:p>
        </p:txBody>
      </p:sp>
      <p:sp>
        <p:nvSpPr>
          <p:cNvPr id="14" name="Freeform 13"/>
          <p:cNvSpPr/>
          <p:nvPr/>
        </p:nvSpPr>
        <p:spPr bwMode="auto">
          <a:xfrm>
            <a:off x="2195736" y="3061266"/>
            <a:ext cx="4123870" cy="1589286"/>
          </a:xfrm>
          <a:custGeom>
            <a:avLst/>
            <a:gdLst>
              <a:gd name="connsiteX0" fmla="*/ 13676 w 3664720"/>
              <a:gd name="connsiteY0" fmla="*/ 985844 h 1589286"/>
              <a:gd name="connsiteX1" fmla="*/ 179931 w 3664720"/>
              <a:gd name="connsiteY1" fmla="*/ 641460 h 1589286"/>
              <a:gd name="connsiteX2" fmla="*/ 880575 w 3664720"/>
              <a:gd name="connsiteY2" fmla="*/ 487081 h 1589286"/>
              <a:gd name="connsiteX3" fmla="*/ 2329365 w 3664720"/>
              <a:gd name="connsiteY3" fmla="*/ 237699 h 1589286"/>
              <a:gd name="connsiteX4" fmla="*/ 3433770 w 3664720"/>
              <a:gd name="connsiteY4" fmla="*/ 71444 h 1589286"/>
              <a:gd name="connsiteX5" fmla="*/ 3600024 w 3664720"/>
              <a:gd name="connsiteY5" fmla="*/ 1484608 h 1589286"/>
              <a:gd name="connsiteX6" fmla="*/ 2614372 w 3664720"/>
              <a:gd name="connsiteY6" fmla="*/ 1484608 h 1589286"/>
              <a:gd name="connsiteX7" fmla="*/ 809323 w 3664720"/>
              <a:gd name="connsiteY7" fmla="*/ 1448982 h 1589286"/>
              <a:gd name="connsiteX8" fmla="*/ 96804 w 3664720"/>
              <a:gd name="connsiteY8" fmla="*/ 1282727 h 1589286"/>
              <a:gd name="connsiteX9" fmla="*/ 25552 w 3664720"/>
              <a:gd name="connsiteY9" fmla="*/ 914592 h 158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64720" h="1589286">
                <a:moveTo>
                  <a:pt x="13676" y="985844"/>
                </a:moveTo>
                <a:cubicBezTo>
                  <a:pt x="24562" y="855215"/>
                  <a:pt x="35448" y="724587"/>
                  <a:pt x="179931" y="641460"/>
                </a:cubicBezTo>
                <a:cubicBezTo>
                  <a:pt x="324414" y="558333"/>
                  <a:pt x="522336" y="554374"/>
                  <a:pt x="880575" y="487081"/>
                </a:cubicBezTo>
                <a:cubicBezTo>
                  <a:pt x="1238814" y="419787"/>
                  <a:pt x="1903833" y="306972"/>
                  <a:pt x="2329365" y="237699"/>
                </a:cubicBezTo>
                <a:cubicBezTo>
                  <a:pt x="2754897" y="168426"/>
                  <a:pt x="3221994" y="-136374"/>
                  <a:pt x="3433770" y="71444"/>
                </a:cubicBezTo>
                <a:cubicBezTo>
                  <a:pt x="3645546" y="279262"/>
                  <a:pt x="3736590" y="1249081"/>
                  <a:pt x="3600024" y="1484608"/>
                </a:cubicBezTo>
                <a:cubicBezTo>
                  <a:pt x="3463458" y="1720135"/>
                  <a:pt x="2614372" y="1484608"/>
                  <a:pt x="2614372" y="1484608"/>
                </a:cubicBezTo>
                <a:cubicBezTo>
                  <a:pt x="2149255" y="1478670"/>
                  <a:pt x="1228918" y="1482629"/>
                  <a:pt x="809323" y="1448982"/>
                </a:cubicBezTo>
                <a:cubicBezTo>
                  <a:pt x="389728" y="1415335"/>
                  <a:pt x="227433" y="1371792"/>
                  <a:pt x="96804" y="1282727"/>
                </a:cubicBezTo>
                <a:cubicBezTo>
                  <a:pt x="-33825" y="1193662"/>
                  <a:pt x="-4137" y="1054127"/>
                  <a:pt x="25552" y="914592"/>
                </a:cubicBezTo>
              </a:path>
            </a:pathLst>
          </a:cu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sp>
        <p:nvSpPr>
          <p:cNvPr id="15" name="Freeform 14"/>
          <p:cNvSpPr/>
          <p:nvPr/>
        </p:nvSpPr>
        <p:spPr bwMode="auto">
          <a:xfrm>
            <a:off x="2314824" y="3530637"/>
            <a:ext cx="2185168" cy="850637"/>
          </a:xfrm>
          <a:custGeom>
            <a:avLst/>
            <a:gdLst>
              <a:gd name="connsiteX0" fmla="*/ 864 w 1961708"/>
              <a:gd name="connsiteY0" fmla="*/ 455901 h 850637"/>
              <a:gd name="connsiteX1" fmla="*/ 36490 w 1961708"/>
              <a:gd name="connsiteY1" fmla="*/ 254021 h 850637"/>
              <a:gd name="connsiteX2" fmla="*/ 238371 w 1961708"/>
              <a:gd name="connsiteY2" fmla="*/ 182769 h 850637"/>
              <a:gd name="connsiteX3" fmla="*/ 404625 w 1961708"/>
              <a:gd name="connsiteY3" fmla="*/ 242145 h 850637"/>
              <a:gd name="connsiteX4" fmla="*/ 570880 w 1961708"/>
              <a:gd name="connsiteY4" fmla="*/ 123392 h 850637"/>
              <a:gd name="connsiteX5" fmla="*/ 867763 w 1961708"/>
              <a:gd name="connsiteY5" fmla="*/ 182769 h 850637"/>
              <a:gd name="connsiteX6" fmla="*/ 1140895 w 1961708"/>
              <a:gd name="connsiteY6" fmla="*/ 64015 h 850637"/>
              <a:gd name="connsiteX7" fmla="*/ 1663410 w 1961708"/>
              <a:gd name="connsiteY7" fmla="*/ 16514 h 850637"/>
              <a:gd name="connsiteX8" fmla="*/ 1960293 w 1961708"/>
              <a:gd name="connsiteY8" fmla="*/ 349023 h 850637"/>
              <a:gd name="connsiteX9" fmla="*/ 1746537 w 1961708"/>
              <a:gd name="connsiteY9" fmla="*/ 740909 h 850637"/>
              <a:gd name="connsiteX10" fmla="*/ 1129020 w 1961708"/>
              <a:gd name="connsiteY10" fmla="*/ 752784 h 850637"/>
              <a:gd name="connsiteX11" fmla="*/ 784636 w 1961708"/>
              <a:gd name="connsiteY11" fmla="*/ 824036 h 850637"/>
              <a:gd name="connsiteX12" fmla="*/ 535254 w 1961708"/>
              <a:gd name="connsiteY12" fmla="*/ 847787 h 850637"/>
              <a:gd name="connsiteX13" fmla="*/ 392750 w 1961708"/>
              <a:gd name="connsiteY13" fmla="*/ 764659 h 850637"/>
              <a:gd name="connsiteX14" fmla="*/ 167119 w 1961708"/>
              <a:gd name="connsiteY14" fmla="*/ 776535 h 850637"/>
              <a:gd name="connsiteX15" fmla="*/ 36490 w 1961708"/>
              <a:gd name="connsiteY15" fmla="*/ 657782 h 850637"/>
              <a:gd name="connsiteX16" fmla="*/ 12740 w 1961708"/>
              <a:gd name="connsiteY16" fmla="*/ 384649 h 85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61708" h="850637">
                <a:moveTo>
                  <a:pt x="864" y="455901"/>
                </a:moveTo>
                <a:cubicBezTo>
                  <a:pt x="-1116" y="377722"/>
                  <a:pt x="-3095" y="299543"/>
                  <a:pt x="36490" y="254021"/>
                </a:cubicBezTo>
                <a:cubicBezTo>
                  <a:pt x="76075" y="208499"/>
                  <a:pt x="177015" y="184748"/>
                  <a:pt x="238371" y="182769"/>
                </a:cubicBezTo>
                <a:cubicBezTo>
                  <a:pt x="299727" y="180790"/>
                  <a:pt x="349207" y="252041"/>
                  <a:pt x="404625" y="242145"/>
                </a:cubicBezTo>
                <a:cubicBezTo>
                  <a:pt x="460043" y="232249"/>
                  <a:pt x="493690" y="133288"/>
                  <a:pt x="570880" y="123392"/>
                </a:cubicBezTo>
                <a:cubicBezTo>
                  <a:pt x="648070" y="113496"/>
                  <a:pt x="772761" y="192665"/>
                  <a:pt x="867763" y="182769"/>
                </a:cubicBezTo>
                <a:cubicBezTo>
                  <a:pt x="962766" y="172873"/>
                  <a:pt x="1008287" y="91724"/>
                  <a:pt x="1140895" y="64015"/>
                </a:cubicBezTo>
                <a:cubicBezTo>
                  <a:pt x="1273503" y="36306"/>
                  <a:pt x="1526844" y="-30987"/>
                  <a:pt x="1663410" y="16514"/>
                </a:cubicBezTo>
                <a:cubicBezTo>
                  <a:pt x="1799976" y="64015"/>
                  <a:pt x="1946439" y="228290"/>
                  <a:pt x="1960293" y="349023"/>
                </a:cubicBezTo>
                <a:cubicBezTo>
                  <a:pt x="1974148" y="469756"/>
                  <a:pt x="1885083" y="673616"/>
                  <a:pt x="1746537" y="740909"/>
                </a:cubicBezTo>
                <a:cubicBezTo>
                  <a:pt x="1607992" y="808203"/>
                  <a:pt x="1289337" y="738930"/>
                  <a:pt x="1129020" y="752784"/>
                </a:cubicBezTo>
                <a:cubicBezTo>
                  <a:pt x="968703" y="766638"/>
                  <a:pt x="883597" y="808202"/>
                  <a:pt x="784636" y="824036"/>
                </a:cubicBezTo>
                <a:cubicBezTo>
                  <a:pt x="685675" y="839870"/>
                  <a:pt x="600568" y="857683"/>
                  <a:pt x="535254" y="847787"/>
                </a:cubicBezTo>
                <a:cubicBezTo>
                  <a:pt x="469940" y="837891"/>
                  <a:pt x="454106" y="776534"/>
                  <a:pt x="392750" y="764659"/>
                </a:cubicBezTo>
                <a:cubicBezTo>
                  <a:pt x="331394" y="752784"/>
                  <a:pt x="226496" y="794348"/>
                  <a:pt x="167119" y="776535"/>
                </a:cubicBezTo>
                <a:cubicBezTo>
                  <a:pt x="107742" y="758722"/>
                  <a:pt x="62220" y="723096"/>
                  <a:pt x="36490" y="657782"/>
                </a:cubicBezTo>
                <a:cubicBezTo>
                  <a:pt x="10760" y="592468"/>
                  <a:pt x="11750" y="488558"/>
                  <a:pt x="12740" y="384649"/>
                </a:cubicBezTo>
              </a:path>
            </a:pathLst>
          </a:cu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sp>
        <p:nvSpPr>
          <p:cNvPr id="17" name="Freeform 16"/>
          <p:cNvSpPr/>
          <p:nvPr/>
        </p:nvSpPr>
        <p:spPr bwMode="auto">
          <a:xfrm>
            <a:off x="3851920" y="3811278"/>
            <a:ext cx="291628" cy="342011"/>
          </a:xfrm>
          <a:custGeom>
            <a:avLst/>
            <a:gdLst>
              <a:gd name="connsiteX0" fmla="*/ 2527 w 382352"/>
              <a:gd name="connsiteY0" fmla="*/ 183863 h 342011"/>
              <a:gd name="connsiteX1" fmla="*/ 61904 w 382352"/>
              <a:gd name="connsiteY1" fmla="*/ 29484 h 342011"/>
              <a:gd name="connsiteX2" fmla="*/ 240033 w 382352"/>
              <a:gd name="connsiteY2" fmla="*/ 5733 h 342011"/>
              <a:gd name="connsiteX3" fmla="*/ 335036 w 382352"/>
              <a:gd name="connsiteY3" fmla="*/ 100736 h 342011"/>
              <a:gd name="connsiteX4" fmla="*/ 370662 w 382352"/>
              <a:gd name="connsiteY4" fmla="*/ 314492 h 342011"/>
              <a:gd name="connsiteX5" fmla="*/ 133155 w 382352"/>
              <a:gd name="connsiteY5" fmla="*/ 326367 h 342011"/>
              <a:gd name="connsiteX6" fmla="*/ 2527 w 382352"/>
              <a:gd name="connsiteY6" fmla="*/ 183863 h 34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52" h="342011">
                <a:moveTo>
                  <a:pt x="2527" y="183863"/>
                </a:moveTo>
                <a:cubicBezTo>
                  <a:pt x="-9348" y="134383"/>
                  <a:pt x="22320" y="59172"/>
                  <a:pt x="61904" y="29484"/>
                </a:cubicBezTo>
                <a:cubicBezTo>
                  <a:pt x="101488" y="-204"/>
                  <a:pt x="194511" y="-6142"/>
                  <a:pt x="240033" y="5733"/>
                </a:cubicBezTo>
                <a:cubicBezTo>
                  <a:pt x="285555" y="17608"/>
                  <a:pt x="313265" y="49276"/>
                  <a:pt x="335036" y="100736"/>
                </a:cubicBezTo>
                <a:cubicBezTo>
                  <a:pt x="356807" y="152196"/>
                  <a:pt x="404309" y="276887"/>
                  <a:pt x="370662" y="314492"/>
                </a:cubicBezTo>
                <a:cubicBezTo>
                  <a:pt x="337015" y="352097"/>
                  <a:pt x="192532" y="346159"/>
                  <a:pt x="133155" y="326367"/>
                </a:cubicBezTo>
                <a:cubicBezTo>
                  <a:pt x="73778" y="306575"/>
                  <a:pt x="14402" y="233343"/>
                  <a:pt x="2527" y="183863"/>
                </a:cubicBezTo>
                <a:close/>
              </a:path>
            </a:pathLst>
          </a:cu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sp>
        <p:nvSpPr>
          <p:cNvPr id="18" name="Freeform 17"/>
          <p:cNvSpPr/>
          <p:nvPr/>
        </p:nvSpPr>
        <p:spPr bwMode="auto">
          <a:xfrm>
            <a:off x="2792739" y="3762290"/>
            <a:ext cx="437873" cy="505405"/>
          </a:xfrm>
          <a:custGeom>
            <a:avLst/>
            <a:gdLst>
              <a:gd name="connsiteX0" fmla="*/ 21713 w 437873"/>
              <a:gd name="connsiteY0" fmla="*/ 168442 h 505405"/>
              <a:gd name="connsiteX1" fmla="*/ 69214 w 437873"/>
              <a:gd name="connsiteY1" fmla="*/ 14063 h 505405"/>
              <a:gd name="connsiteX2" fmla="*/ 318596 w 437873"/>
              <a:gd name="connsiteY2" fmla="*/ 25939 h 505405"/>
              <a:gd name="connsiteX3" fmla="*/ 437349 w 437873"/>
              <a:gd name="connsiteY3" fmla="*/ 180318 h 505405"/>
              <a:gd name="connsiteX4" fmla="*/ 354222 w 437873"/>
              <a:gd name="connsiteY4" fmla="*/ 417824 h 505405"/>
              <a:gd name="connsiteX5" fmla="*/ 176092 w 437873"/>
              <a:gd name="connsiteY5" fmla="*/ 500952 h 505405"/>
              <a:gd name="connsiteX6" fmla="*/ 9838 w 437873"/>
              <a:gd name="connsiteY6" fmla="*/ 299071 h 505405"/>
              <a:gd name="connsiteX7" fmla="*/ 33588 w 437873"/>
              <a:gd name="connsiteY7" fmla="*/ 73440 h 50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873" h="505405">
                <a:moveTo>
                  <a:pt x="21713" y="168442"/>
                </a:moveTo>
                <a:cubicBezTo>
                  <a:pt x="20723" y="103128"/>
                  <a:pt x="19733" y="37814"/>
                  <a:pt x="69214" y="14063"/>
                </a:cubicBezTo>
                <a:cubicBezTo>
                  <a:pt x="118695" y="-9688"/>
                  <a:pt x="257240" y="-1770"/>
                  <a:pt x="318596" y="25939"/>
                </a:cubicBezTo>
                <a:cubicBezTo>
                  <a:pt x="379952" y="53648"/>
                  <a:pt x="431411" y="115004"/>
                  <a:pt x="437349" y="180318"/>
                </a:cubicBezTo>
                <a:cubicBezTo>
                  <a:pt x="443287" y="245632"/>
                  <a:pt x="397765" y="364385"/>
                  <a:pt x="354222" y="417824"/>
                </a:cubicBezTo>
                <a:cubicBezTo>
                  <a:pt x="310679" y="471263"/>
                  <a:pt x="233489" y="520744"/>
                  <a:pt x="176092" y="500952"/>
                </a:cubicBezTo>
                <a:cubicBezTo>
                  <a:pt x="118695" y="481160"/>
                  <a:pt x="33589" y="370323"/>
                  <a:pt x="9838" y="299071"/>
                </a:cubicBezTo>
                <a:cubicBezTo>
                  <a:pt x="-13913" y="227819"/>
                  <a:pt x="9837" y="150629"/>
                  <a:pt x="33588" y="73440"/>
                </a:cubicBezTo>
              </a:path>
            </a:pathLst>
          </a:cu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sp>
        <p:nvSpPr>
          <p:cNvPr id="20" name="Freeform 19"/>
          <p:cNvSpPr/>
          <p:nvPr/>
        </p:nvSpPr>
        <p:spPr bwMode="auto">
          <a:xfrm>
            <a:off x="3387972" y="3761157"/>
            <a:ext cx="319932" cy="365803"/>
          </a:xfrm>
          <a:custGeom>
            <a:avLst/>
            <a:gdLst>
              <a:gd name="connsiteX0" fmla="*/ 3420 w 507364"/>
              <a:gd name="connsiteY0" fmla="*/ 225745 h 531517"/>
              <a:gd name="connsiteX1" fmla="*/ 98423 w 507364"/>
              <a:gd name="connsiteY1" fmla="*/ 59491 h 531517"/>
              <a:gd name="connsiteX2" fmla="*/ 252802 w 507364"/>
              <a:gd name="connsiteY2" fmla="*/ 114 h 531517"/>
              <a:gd name="connsiteX3" fmla="*/ 454683 w 507364"/>
              <a:gd name="connsiteY3" fmla="*/ 71366 h 531517"/>
              <a:gd name="connsiteX4" fmla="*/ 502184 w 507364"/>
              <a:gd name="connsiteY4" fmla="*/ 273246 h 531517"/>
              <a:gd name="connsiteX5" fmla="*/ 359680 w 507364"/>
              <a:gd name="connsiteY5" fmla="*/ 487002 h 531517"/>
              <a:gd name="connsiteX6" fmla="*/ 74672 w 507364"/>
              <a:gd name="connsiteY6" fmla="*/ 522628 h 531517"/>
              <a:gd name="connsiteX7" fmla="*/ 27171 w 507364"/>
              <a:gd name="connsiteY7" fmla="*/ 368249 h 531517"/>
              <a:gd name="connsiteX8" fmla="*/ 3420 w 507364"/>
              <a:gd name="connsiteY8" fmla="*/ 225745 h 53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364" h="531517">
                <a:moveTo>
                  <a:pt x="3420" y="225745"/>
                </a:moveTo>
                <a:cubicBezTo>
                  <a:pt x="15295" y="174285"/>
                  <a:pt x="56859" y="97096"/>
                  <a:pt x="98423" y="59491"/>
                </a:cubicBezTo>
                <a:cubicBezTo>
                  <a:pt x="139987" y="21886"/>
                  <a:pt x="193425" y="-1865"/>
                  <a:pt x="252802" y="114"/>
                </a:cubicBezTo>
                <a:cubicBezTo>
                  <a:pt x="312179" y="2093"/>
                  <a:pt x="413119" y="25844"/>
                  <a:pt x="454683" y="71366"/>
                </a:cubicBezTo>
                <a:cubicBezTo>
                  <a:pt x="496247" y="116888"/>
                  <a:pt x="518018" y="203973"/>
                  <a:pt x="502184" y="273246"/>
                </a:cubicBezTo>
                <a:cubicBezTo>
                  <a:pt x="486350" y="342519"/>
                  <a:pt x="430932" y="445438"/>
                  <a:pt x="359680" y="487002"/>
                </a:cubicBezTo>
                <a:cubicBezTo>
                  <a:pt x="288428" y="528566"/>
                  <a:pt x="130090" y="542420"/>
                  <a:pt x="74672" y="522628"/>
                </a:cubicBezTo>
                <a:cubicBezTo>
                  <a:pt x="19254" y="502836"/>
                  <a:pt x="41026" y="425646"/>
                  <a:pt x="27171" y="368249"/>
                </a:cubicBezTo>
                <a:cubicBezTo>
                  <a:pt x="13317" y="310852"/>
                  <a:pt x="-8455" y="277205"/>
                  <a:pt x="3420" y="225745"/>
                </a:cubicBezTo>
                <a:close/>
              </a:path>
            </a:pathLst>
          </a:cu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sp>
        <p:nvSpPr>
          <p:cNvPr id="23" name="Freeform 22"/>
          <p:cNvSpPr/>
          <p:nvPr/>
        </p:nvSpPr>
        <p:spPr bwMode="auto">
          <a:xfrm>
            <a:off x="2411760" y="3811278"/>
            <a:ext cx="216024" cy="315682"/>
          </a:xfrm>
          <a:custGeom>
            <a:avLst/>
            <a:gdLst>
              <a:gd name="connsiteX0" fmla="*/ 23750 w 2618920"/>
              <a:gd name="connsiteY0" fmla="*/ 907839 h 2469679"/>
              <a:gd name="connsiteX1" fmla="*/ 71251 w 2618920"/>
              <a:gd name="connsiteY1" fmla="*/ 563454 h 2469679"/>
              <a:gd name="connsiteX2" fmla="*/ 320633 w 2618920"/>
              <a:gd name="connsiteY2" fmla="*/ 207195 h 2469679"/>
              <a:gd name="connsiteX3" fmla="*/ 926275 w 2618920"/>
              <a:gd name="connsiteY3" fmla="*/ 76566 h 2469679"/>
              <a:gd name="connsiteX4" fmla="*/ 1888176 w 2618920"/>
              <a:gd name="connsiteY4" fmla="*/ 64691 h 2469679"/>
              <a:gd name="connsiteX5" fmla="*/ 2410690 w 2618920"/>
              <a:gd name="connsiteY5" fmla="*/ 919714 h 2469679"/>
              <a:gd name="connsiteX6" fmla="*/ 2588820 w 2618920"/>
              <a:gd name="connsiteY6" fmla="*/ 1976618 h 2469679"/>
              <a:gd name="connsiteX7" fmla="*/ 1828800 w 2618920"/>
              <a:gd name="connsiteY7" fmla="*/ 2451631 h 2469679"/>
              <a:gd name="connsiteX8" fmla="*/ 391885 w 2618920"/>
              <a:gd name="connsiteY8" fmla="*/ 2297252 h 2469679"/>
              <a:gd name="connsiteX9" fmla="*/ 83127 w 2618920"/>
              <a:gd name="connsiteY9" fmla="*/ 1620358 h 2469679"/>
              <a:gd name="connsiteX10" fmla="*/ 0 w 2618920"/>
              <a:gd name="connsiteY10" fmla="*/ 848462 h 246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8920" h="2469679">
                <a:moveTo>
                  <a:pt x="23750" y="907839"/>
                </a:moveTo>
                <a:cubicBezTo>
                  <a:pt x="22760" y="794033"/>
                  <a:pt x="21771" y="680228"/>
                  <a:pt x="71251" y="563454"/>
                </a:cubicBezTo>
                <a:cubicBezTo>
                  <a:pt x="120731" y="446680"/>
                  <a:pt x="178129" y="288343"/>
                  <a:pt x="320633" y="207195"/>
                </a:cubicBezTo>
                <a:cubicBezTo>
                  <a:pt x="463137" y="126047"/>
                  <a:pt x="665018" y="100317"/>
                  <a:pt x="926275" y="76566"/>
                </a:cubicBezTo>
                <a:cubicBezTo>
                  <a:pt x="1187532" y="52815"/>
                  <a:pt x="1640774" y="-75834"/>
                  <a:pt x="1888176" y="64691"/>
                </a:cubicBezTo>
                <a:cubicBezTo>
                  <a:pt x="2135579" y="205216"/>
                  <a:pt x="2293916" y="601060"/>
                  <a:pt x="2410690" y="919714"/>
                </a:cubicBezTo>
                <a:cubicBezTo>
                  <a:pt x="2527464" y="1238368"/>
                  <a:pt x="2685802" y="1721299"/>
                  <a:pt x="2588820" y="1976618"/>
                </a:cubicBezTo>
                <a:cubicBezTo>
                  <a:pt x="2491838" y="2231938"/>
                  <a:pt x="2194956" y="2398192"/>
                  <a:pt x="1828800" y="2451631"/>
                </a:cubicBezTo>
                <a:cubicBezTo>
                  <a:pt x="1462644" y="2505070"/>
                  <a:pt x="682830" y="2435797"/>
                  <a:pt x="391885" y="2297252"/>
                </a:cubicBezTo>
                <a:cubicBezTo>
                  <a:pt x="100940" y="2158707"/>
                  <a:pt x="148441" y="1861823"/>
                  <a:pt x="83127" y="1620358"/>
                </a:cubicBezTo>
                <a:cubicBezTo>
                  <a:pt x="17813" y="1378893"/>
                  <a:pt x="8906" y="1113677"/>
                  <a:pt x="0" y="848462"/>
                </a:cubicBezTo>
              </a:path>
            </a:pathLst>
          </a:cu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cxnSp>
        <p:nvCxnSpPr>
          <p:cNvPr id="24" name="Straight Arrow Connector 23"/>
          <p:cNvCxnSpPr/>
          <p:nvPr/>
        </p:nvCxnSpPr>
        <p:spPr bwMode="auto">
          <a:xfrm flipV="1">
            <a:off x="4355976" y="3953446"/>
            <a:ext cx="1034409" cy="1"/>
          </a:xfrm>
          <a:prstGeom prst="straightConnector1">
            <a:avLst/>
          </a:prstGeom>
          <a:noFill/>
          <a:ln w="38100" cap="flat" cmpd="sng" algn="ctr">
            <a:solidFill>
              <a:schemeClr val="tx1"/>
            </a:solidFill>
            <a:prstDash val="solid"/>
            <a:round/>
            <a:headEnd type="none" w="med" len="med"/>
            <a:tailEnd type="triangle" w="med" len="med"/>
          </a:ln>
          <a:effectLst/>
        </p:spPr>
      </p:cxnSp>
      <p:cxnSp>
        <p:nvCxnSpPr>
          <p:cNvPr id="25" name="Straight Arrow Connector 24"/>
          <p:cNvCxnSpPr/>
          <p:nvPr/>
        </p:nvCxnSpPr>
        <p:spPr bwMode="auto">
          <a:xfrm flipH="1" flipV="1">
            <a:off x="2110579" y="4797152"/>
            <a:ext cx="1034409" cy="1"/>
          </a:xfrm>
          <a:prstGeom prst="straightConnector1">
            <a:avLst/>
          </a:prstGeom>
          <a:noFill/>
          <a:ln w="38100" cap="flat" cmpd="sng" algn="ctr">
            <a:solidFill>
              <a:schemeClr val="tx1"/>
            </a:solidFill>
            <a:prstDash val="solid"/>
            <a:round/>
            <a:headEnd type="none" w="med" len="med"/>
            <a:tailEnd type="triangle" w="med" len="med"/>
          </a:ln>
          <a:effectLst/>
        </p:spPr>
      </p:cxnSp>
      <p:sp>
        <p:nvSpPr>
          <p:cNvPr id="26" name="TextBox 25"/>
          <p:cNvSpPr txBox="1"/>
          <p:nvPr/>
        </p:nvSpPr>
        <p:spPr>
          <a:xfrm>
            <a:off x="3230612" y="4612486"/>
            <a:ext cx="2421508" cy="369332"/>
          </a:xfrm>
          <a:prstGeom prst="rect">
            <a:avLst/>
          </a:prstGeom>
          <a:noFill/>
        </p:spPr>
        <p:txBody>
          <a:bodyPr wrap="square" rtlCol="0">
            <a:spAutoFit/>
          </a:bodyPr>
          <a:lstStyle/>
          <a:p>
            <a:r>
              <a:rPr lang="en-GB" dirty="0" smtClean="0">
                <a:latin typeface="Arial" pitchFamily="34" charset="0"/>
                <a:cs typeface="Arial" pitchFamily="34" charset="0"/>
              </a:rPr>
              <a:t>System Propagation</a:t>
            </a:r>
            <a:endParaRPr lang="en-GB" dirty="0">
              <a:latin typeface="Arial" pitchFamily="34" charset="0"/>
              <a:cs typeface="Arial" pitchFamily="34" charset="0"/>
            </a:endParaRPr>
          </a:p>
        </p:txBody>
      </p:sp>
      <p:sp>
        <p:nvSpPr>
          <p:cNvPr id="27" name="TextBox 26"/>
          <p:cNvSpPr txBox="1"/>
          <p:nvPr/>
        </p:nvSpPr>
        <p:spPr>
          <a:xfrm>
            <a:off x="4644008" y="3527065"/>
            <a:ext cx="1797932" cy="369332"/>
          </a:xfrm>
          <a:prstGeom prst="rect">
            <a:avLst/>
          </a:prstGeom>
          <a:noFill/>
        </p:spPr>
        <p:txBody>
          <a:bodyPr wrap="square" rtlCol="0">
            <a:spAutoFit/>
          </a:bodyPr>
          <a:lstStyle/>
          <a:p>
            <a:r>
              <a:rPr lang="en-GB" dirty="0" smtClean="0">
                <a:latin typeface="Arial" pitchFamily="34" charset="0"/>
                <a:cs typeface="Arial" pitchFamily="34" charset="0"/>
              </a:rPr>
              <a:t>Cell Motion</a:t>
            </a:r>
            <a:endParaRPr lang="en-GB" dirty="0">
              <a:latin typeface="Arial" pitchFamily="34" charset="0"/>
              <a:cs typeface="Arial" pitchFamily="34" charset="0"/>
            </a:endParaRPr>
          </a:p>
        </p:txBody>
      </p:sp>
      <p:sp>
        <p:nvSpPr>
          <p:cNvPr id="28" name="TextBox 27"/>
          <p:cNvSpPr txBox="1"/>
          <p:nvPr/>
        </p:nvSpPr>
        <p:spPr>
          <a:xfrm>
            <a:off x="1707127" y="3074048"/>
            <a:ext cx="2535199" cy="369332"/>
          </a:xfrm>
          <a:prstGeom prst="rect">
            <a:avLst/>
          </a:prstGeom>
          <a:noFill/>
        </p:spPr>
        <p:txBody>
          <a:bodyPr wrap="square" rtlCol="0">
            <a:spAutoFit/>
          </a:bodyPr>
          <a:lstStyle/>
          <a:p>
            <a:r>
              <a:rPr lang="en-GB" dirty="0" smtClean="0">
                <a:latin typeface="Arial" pitchFamily="34" charset="0"/>
                <a:cs typeface="Arial" pitchFamily="34" charset="0"/>
              </a:rPr>
              <a:t>New cells form here</a:t>
            </a:r>
            <a:endParaRPr lang="en-GB" dirty="0">
              <a:latin typeface="Arial" pitchFamily="34" charset="0"/>
              <a:cs typeface="Arial" pitchFamily="34" charset="0"/>
            </a:endParaRPr>
          </a:p>
        </p:txBody>
      </p:sp>
      <p:cxnSp>
        <p:nvCxnSpPr>
          <p:cNvPr id="29" name="Straight Arrow Connector 28"/>
          <p:cNvCxnSpPr>
            <a:stCxn id="28" idx="3"/>
          </p:cNvCxnSpPr>
          <p:nvPr/>
        </p:nvCxnSpPr>
        <p:spPr bwMode="auto">
          <a:xfrm flipH="1">
            <a:off x="3832282" y="3258714"/>
            <a:ext cx="410044" cy="1106239"/>
          </a:xfrm>
          <a:prstGeom prst="straightConnector1">
            <a:avLst/>
          </a:prstGeom>
          <a:noFill/>
          <a:ln w="9525" cap="flat" cmpd="sng" algn="ctr">
            <a:noFill/>
            <a:prstDash val="solid"/>
            <a:round/>
            <a:headEnd type="none" w="med" len="med"/>
            <a:tailEnd type="arrow"/>
          </a:ln>
          <a:effectLst/>
        </p:spPr>
      </p:cxnSp>
      <p:cxnSp>
        <p:nvCxnSpPr>
          <p:cNvPr id="30" name="Straight Arrow Connector 29"/>
          <p:cNvCxnSpPr/>
          <p:nvPr/>
        </p:nvCxnSpPr>
        <p:spPr bwMode="auto">
          <a:xfrm>
            <a:off x="1979712" y="3443380"/>
            <a:ext cx="200920" cy="571179"/>
          </a:xfrm>
          <a:prstGeom prst="straightConnector1">
            <a:avLst/>
          </a:prstGeom>
          <a:noFill/>
          <a:ln w="2857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xmlns="" val="84957719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3" name="Rectangle 3"/>
          <p:cNvSpPr>
            <a:spLocks noGrp="1" noChangeArrowheads="1"/>
          </p:cNvSpPr>
          <p:nvPr>
            <p:ph type="title"/>
          </p:nvPr>
        </p:nvSpPr>
        <p:spPr>
          <a:xfrm>
            <a:off x="251521" y="188640"/>
            <a:ext cx="6480944" cy="724942"/>
          </a:xfrm>
        </p:spPr>
        <p:txBody>
          <a:bodyPr/>
          <a:lstStyle/>
          <a:p>
            <a:r>
              <a:rPr lang="en-GB" sz="3000" dirty="0" smtClean="0">
                <a:latin typeface="Arial" pitchFamily="34" charset="0"/>
                <a:cs typeface="Arial" pitchFamily="34" charset="0"/>
              </a:rPr>
              <a:t>Quasi-stationary convective systems</a:t>
            </a:r>
            <a:endParaRPr lang="en-GB" sz="3000" dirty="0">
              <a:latin typeface="Arial" pitchFamily="34" charset="0"/>
              <a:cs typeface="Arial" pitchFamily="34" charset="0"/>
            </a:endParaRPr>
          </a:p>
        </p:txBody>
      </p:sp>
      <p:sp>
        <p:nvSpPr>
          <p:cNvPr id="11" name="Slide Number Placeholder 3"/>
          <p:cNvSpPr>
            <a:spLocks noGrp="1"/>
          </p:cNvSpPr>
          <p:nvPr>
            <p:ph type="sldNum" sz="quarter" idx="10"/>
          </p:nvPr>
        </p:nvSpPr>
        <p:spPr>
          <a:xfrm>
            <a:off x="8639694" y="6597352"/>
            <a:ext cx="504306" cy="338136"/>
          </a:xfrm>
        </p:spPr>
        <p:txBody>
          <a:bodyPr/>
          <a:lstStyle/>
          <a:p>
            <a:fld id="{2AD32D34-8D0D-436E-8F87-8224E1ADEDD5}" type="slidenum">
              <a:rPr lang="en-GB">
                <a:solidFill>
                  <a:srgbClr val="000000"/>
                </a:solidFill>
              </a:rPr>
              <a:pPr/>
              <a:t>3</a:t>
            </a:fld>
            <a:endParaRPr lang="en-GB" dirty="0">
              <a:solidFill>
                <a:srgbClr val="000000"/>
              </a:solidFill>
            </a:endParaRPr>
          </a:p>
        </p:txBody>
      </p:sp>
      <p:sp>
        <p:nvSpPr>
          <p:cNvPr id="12" name="Rectangle 4"/>
          <p:cNvSpPr>
            <a:spLocks noGrp="1" noChangeArrowheads="1"/>
          </p:cNvSpPr>
          <p:nvPr>
            <p:ph idx="1"/>
          </p:nvPr>
        </p:nvSpPr>
        <p:spPr>
          <a:xfrm>
            <a:off x="251520" y="1124744"/>
            <a:ext cx="4608512" cy="5112568"/>
          </a:xfrm>
        </p:spPr>
        <p:txBody>
          <a:bodyPr/>
          <a:lstStyle/>
          <a:p>
            <a:pPr>
              <a:lnSpc>
                <a:spcPct val="100000"/>
              </a:lnSpc>
              <a:spcBef>
                <a:spcPts val="1200"/>
              </a:spcBef>
              <a:spcAft>
                <a:spcPts val="600"/>
              </a:spcAft>
            </a:pPr>
            <a:r>
              <a:rPr lang="en-GB" sz="2000" dirty="0" smtClean="0">
                <a:latin typeface="Arial" pitchFamily="34" charset="0"/>
                <a:cs typeface="Arial" pitchFamily="34" charset="0"/>
              </a:rPr>
              <a:t>Lines/clusters of convective cells which remain in roughly the same place for several hours or more</a:t>
            </a:r>
          </a:p>
          <a:p>
            <a:pPr>
              <a:lnSpc>
                <a:spcPct val="100000"/>
              </a:lnSpc>
              <a:spcBef>
                <a:spcPts val="1200"/>
              </a:spcBef>
              <a:spcAft>
                <a:spcPts val="600"/>
              </a:spcAft>
            </a:pPr>
            <a:r>
              <a:rPr lang="en-GB" sz="2000" dirty="0" smtClean="0">
                <a:latin typeface="Arial" pitchFamily="34" charset="0"/>
                <a:cs typeface="Arial" pitchFamily="34" charset="0"/>
              </a:rPr>
              <a:t>Occur when cell motion is equal and opposite to system propagation: “back-building”</a:t>
            </a:r>
          </a:p>
          <a:p>
            <a:pPr>
              <a:lnSpc>
                <a:spcPct val="100000"/>
              </a:lnSpc>
              <a:spcBef>
                <a:spcPts val="1200"/>
              </a:spcBef>
              <a:spcAft>
                <a:spcPts val="600"/>
              </a:spcAft>
            </a:pPr>
            <a:r>
              <a:rPr lang="en-GB" sz="2000" dirty="0">
                <a:latin typeface="Arial" pitchFamily="34" charset="0"/>
                <a:cs typeface="Arial" pitchFamily="34" charset="0"/>
              </a:rPr>
              <a:t>C</a:t>
            </a:r>
            <a:r>
              <a:rPr lang="en-GB" sz="2000" dirty="0" smtClean="0">
                <a:latin typeface="Arial" pitchFamily="34" charset="0"/>
                <a:cs typeface="Arial" pitchFamily="34" charset="0"/>
              </a:rPr>
              <a:t>an lead to very large rainfall accumulations and flash flooding</a:t>
            </a:r>
          </a:p>
          <a:p>
            <a:pPr>
              <a:lnSpc>
                <a:spcPct val="100000"/>
              </a:lnSpc>
              <a:spcBef>
                <a:spcPts val="1200"/>
              </a:spcBef>
              <a:spcAft>
                <a:spcPts val="600"/>
              </a:spcAft>
            </a:pPr>
            <a:r>
              <a:rPr lang="en-GB" sz="2000" dirty="0" smtClean="0">
                <a:latin typeface="Arial" pitchFamily="34" charset="0"/>
                <a:cs typeface="Arial" pitchFamily="34" charset="0"/>
              </a:rPr>
              <a:t>Many devastating flash floods around the world caused by QSCSs</a:t>
            </a:r>
          </a:p>
          <a:p>
            <a:pPr>
              <a:lnSpc>
                <a:spcPct val="100000"/>
              </a:lnSpc>
              <a:spcBef>
                <a:spcPts val="1200"/>
              </a:spcBef>
              <a:spcAft>
                <a:spcPts val="600"/>
              </a:spcAft>
            </a:pPr>
            <a:r>
              <a:rPr lang="en-GB" sz="2000" dirty="0" smtClean="0">
                <a:latin typeface="Arial" pitchFamily="34" charset="0"/>
                <a:cs typeface="Arial" pitchFamily="34" charset="0"/>
              </a:rPr>
              <a:t>Aim of my PhD project: </a:t>
            </a:r>
            <a:r>
              <a:rPr lang="en-GB" sz="2000" i="1" dirty="0" smtClean="0">
                <a:latin typeface="Arial" pitchFamily="34" charset="0"/>
                <a:cs typeface="Arial" pitchFamily="34" charset="0"/>
              </a:rPr>
              <a:t>Improve  understanding of and ability to predict QSCSs in the UK</a:t>
            </a:r>
          </a:p>
        </p:txBody>
      </p:sp>
      <p:grpSp>
        <p:nvGrpSpPr>
          <p:cNvPr id="5" name="Group 4"/>
          <p:cNvGrpSpPr/>
          <p:nvPr/>
        </p:nvGrpSpPr>
        <p:grpSpPr>
          <a:xfrm>
            <a:off x="5095116" y="3428840"/>
            <a:ext cx="3734876" cy="2664456"/>
            <a:chOff x="5095116" y="3356992"/>
            <a:chExt cx="3734876" cy="2664456"/>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6123" r="3680"/>
            <a:stretch/>
          </p:blipFill>
          <p:spPr bwMode="auto">
            <a:xfrm>
              <a:off x="5095116" y="3356992"/>
              <a:ext cx="1947557" cy="13518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4"/>
            <a:stretch/>
          </p:blipFill>
          <p:spPr bwMode="auto">
            <a:xfrm>
              <a:off x="7042673" y="3356992"/>
              <a:ext cx="1787319" cy="13518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9305" r="12097"/>
            <a:stretch/>
          </p:blipFill>
          <p:spPr bwMode="auto">
            <a:xfrm>
              <a:off x="7359403" y="4708850"/>
              <a:ext cx="1470589" cy="13125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095116" y="4725144"/>
              <a:ext cx="2264287" cy="12963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9" name="Group 8"/>
          <p:cNvGrpSpPr/>
          <p:nvPr/>
        </p:nvGrpSpPr>
        <p:grpSpPr>
          <a:xfrm>
            <a:off x="5095117" y="1340768"/>
            <a:ext cx="3734875" cy="1944216"/>
            <a:chOff x="5095117" y="1340768"/>
            <a:chExt cx="3734875" cy="1944216"/>
          </a:xfrm>
        </p:grpSpPr>
        <p:pic>
          <p:nvPicPr>
            <p:cNvPr id="4" name="Picture 3"/>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095117" y="1340768"/>
              <a:ext cx="3728962" cy="1586590"/>
            </a:xfrm>
            <a:prstGeom prst="rect">
              <a:avLst/>
            </a:prstGeom>
          </p:spPr>
        </p:pic>
        <p:sp>
          <p:nvSpPr>
            <p:cNvPr id="6" name="TextBox 5"/>
            <p:cNvSpPr txBox="1"/>
            <p:nvPr/>
          </p:nvSpPr>
          <p:spPr>
            <a:xfrm>
              <a:off x="5095117" y="3007985"/>
              <a:ext cx="3734875" cy="276999"/>
            </a:xfrm>
            <a:prstGeom prst="rect">
              <a:avLst/>
            </a:prstGeom>
            <a:noFill/>
          </p:spPr>
          <p:txBody>
            <a:bodyPr wrap="square" rtlCol="0">
              <a:spAutoFit/>
            </a:bodyPr>
            <a:lstStyle/>
            <a:p>
              <a:r>
                <a:rPr lang="en-GB" sz="1200" dirty="0" smtClean="0">
                  <a:latin typeface="Arial" pitchFamily="34" charset="0"/>
                  <a:cs typeface="Arial" pitchFamily="34" charset="0"/>
                </a:rPr>
                <a:t>Adapted from Schumacher and Johnson (2005)</a:t>
              </a:r>
              <a:endParaRPr lang="en-GB" sz="1200" dirty="0">
                <a:latin typeface="Arial" pitchFamily="34" charset="0"/>
                <a:cs typeface="Arial" pitchFamily="34" charset="0"/>
              </a:endParaRPr>
            </a:p>
          </p:txBody>
        </p:sp>
      </p:grpSp>
    </p:spTree>
    <p:extLst>
      <p:ext uri="{BB962C8B-B14F-4D97-AF65-F5344CB8AC3E}">
        <p14:creationId xmlns:p14="http://schemas.microsoft.com/office/powerpoint/2010/main" xmlns="" val="149396350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68974" y="1288168"/>
            <a:ext cx="4098444" cy="3547084"/>
          </a:xfrm>
          <a:prstGeom prst="rect">
            <a:avLst/>
          </a:prstGeom>
        </p:spPr>
      </p:pic>
      <p:sp>
        <p:nvSpPr>
          <p:cNvPr id="12" name="Slide Number Placeholder 3"/>
          <p:cNvSpPr>
            <a:spLocks noGrp="1"/>
          </p:cNvSpPr>
          <p:nvPr>
            <p:ph type="sldNum" sz="quarter" idx="10"/>
          </p:nvPr>
        </p:nvSpPr>
        <p:spPr/>
        <p:txBody>
          <a:bodyPr/>
          <a:lstStyle/>
          <a:p>
            <a:fld id="{2AD32D34-8D0D-436E-8F87-8224E1ADEDD5}" type="slidenum">
              <a:rPr lang="en-GB">
                <a:solidFill>
                  <a:srgbClr val="000000"/>
                </a:solidFill>
              </a:rPr>
              <a:pPr/>
              <a:t>4</a:t>
            </a:fld>
            <a:endParaRPr lang="en-GB" dirty="0">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sz="3000" dirty="0" smtClean="0">
                <a:latin typeface="Arial" pitchFamily="34" charset="0"/>
                <a:cs typeface="Arial" pitchFamily="34" charset="0"/>
              </a:rPr>
              <a:t>Case Study: 21 July 2010</a:t>
            </a:r>
            <a:endParaRPr lang="en-GB" sz="3000" dirty="0">
              <a:latin typeface="Arial" pitchFamily="34" charset="0"/>
              <a:cs typeface="Arial" pitchFamily="34" charset="0"/>
            </a:endParaRPr>
          </a:p>
        </p:txBody>
      </p:sp>
      <p:sp>
        <p:nvSpPr>
          <p:cNvPr id="7" name="TextBox 6"/>
          <p:cNvSpPr txBox="1"/>
          <p:nvPr/>
        </p:nvSpPr>
        <p:spPr>
          <a:xfrm>
            <a:off x="323528" y="4797152"/>
            <a:ext cx="3600400" cy="646331"/>
          </a:xfrm>
          <a:prstGeom prst="rect">
            <a:avLst/>
          </a:prstGeom>
          <a:noFill/>
        </p:spPr>
        <p:txBody>
          <a:bodyPr wrap="square" rtlCol="0">
            <a:spAutoFit/>
          </a:bodyPr>
          <a:lstStyle/>
          <a:p>
            <a:pPr algn="ctr"/>
            <a:r>
              <a:rPr lang="en-GB" dirty="0" smtClean="0">
                <a:latin typeface="Arial" pitchFamily="34" charset="0"/>
                <a:cs typeface="Arial" pitchFamily="34" charset="0"/>
              </a:rPr>
              <a:t>Rain Rate</a:t>
            </a:r>
          </a:p>
          <a:p>
            <a:pPr algn="ctr"/>
            <a:r>
              <a:rPr lang="en-GB" dirty="0" smtClean="0">
                <a:latin typeface="Arial" pitchFamily="34" charset="0"/>
                <a:cs typeface="Arial" pitchFamily="34" charset="0"/>
              </a:rPr>
              <a:t>0700–1900 UTC</a:t>
            </a:r>
            <a:endParaRPr lang="en-GB" dirty="0">
              <a:latin typeface="Arial" pitchFamily="34" charset="0"/>
              <a:cs typeface="Arial" pitchFamily="34" charset="0"/>
            </a:endParaRPr>
          </a:p>
        </p:txBody>
      </p:sp>
      <p:sp>
        <p:nvSpPr>
          <p:cNvPr id="9" name="TextBox 8"/>
          <p:cNvSpPr txBox="1"/>
          <p:nvPr/>
        </p:nvSpPr>
        <p:spPr>
          <a:xfrm>
            <a:off x="4714150" y="4797152"/>
            <a:ext cx="3602266" cy="646331"/>
          </a:xfrm>
          <a:prstGeom prst="rect">
            <a:avLst/>
          </a:prstGeom>
          <a:noFill/>
        </p:spPr>
        <p:txBody>
          <a:bodyPr wrap="square" rtlCol="0">
            <a:spAutoFit/>
          </a:bodyPr>
          <a:lstStyle/>
          <a:p>
            <a:pPr algn="ctr"/>
            <a:r>
              <a:rPr lang="en-GB" dirty="0" smtClean="0">
                <a:latin typeface="Arial" pitchFamily="34" charset="0"/>
                <a:cs typeface="Arial" pitchFamily="34" charset="0"/>
              </a:rPr>
              <a:t>Rain Accumulation</a:t>
            </a:r>
          </a:p>
          <a:p>
            <a:pPr algn="ctr"/>
            <a:r>
              <a:rPr lang="en-GB" dirty="0" smtClean="0">
                <a:latin typeface="Arial" pitchFamily="34" charset="0"/>
                <a:cs typeface="Arial" pitchFamily="34" charset="0"/>
              </a:rPr>
              <a:t>1200–1500 UTC</a:t>
            </a:r>
            <a:endParaRPr lang="en-GB" dirty="0">
              <a:latin typeface="Arial" pitchFamily="34" charset="0"/>
              <a:cs typeface="Arial" pitchFamily="34"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23528" y="1302698"/>
            <a:ext cx="4098446" cy="3547086"/>
          </a:xfrm>
          <a:prstGeom prst="rect">
            <a:avLst/>
          </a:prstGeom>
        </p:spPr>
      </p:pic>
      <p:sp>
        <p:nvSpPr>
          <p:cNvPr id="2" name="Rectangle 1"/>
          <p:cNvSpPr/>
          <p:nvPr/>
        </p:nvSpPr>
        <p:spPr bwMode="auto">
          <a:xfrm>
            <a:off x="6012160" y="2420888"/>
            <a:ext cx="1008112" cy="1008112"/>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solidFill>
                  <a:sysClr val="windowText" lastClr="000000"/>
                </a:solidFill>
              </a:ln>
              <a:solidFill>
                <a:schemeClr val="bg1"/>
              </a:solidFill>
              <a:effectLst/>
              <a:latin typeface="Rdg Vesta" pitchFamily="50" charset="0"/>
            </a:endParaRPr>
          </a:p>
        </p:txBody>
      </p:sp>
    </p:spTree>
    <p:extLst>
      <p:ext uri="{BB962C8B-B14F-4D97-AF65-F5344CB8AC3E}">
        <p14:creationId xmlns:p14="http://schemas.microsoft.com/office/powerpoint/2010/main" xmlns="" val="56197134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27584" y="1340183"/>
            <a:ext cx="7428925" cy="4249057"/>
          </a:xfrm>
          <a:prstGeom prst="rect">
            <a:avLst/>
          </a:prstGeom>
        </p:spPr>
      </p:pic>
      <p:sp>
        <p:nvSpPr>
          <p:cNvPr id="11" name="Slide Number Placeholder 3"/>
          <p:cNvSpPr>
            <a:spLocks noGrp="1"/>
          </p:cNvSpPr>
          <p:nvPr>
            <p:ph type="sldNum" sz="quarter" idx="10"/>
          </p:nvPr>
        </p:nvSpPr>
        <p:spPr/>
        <p:txBody>
          <a:bodyPr/>
          <a:lstStyle/>
          <a:p>
            <a:fld id="{2AD32D34-8D0D-436E-8F87-8224E1ADEDD5}" type="slidenum">
              <a:rPr lang="en-GB">
                <a:solidFill>
                  <a:srgbClr val="000000"/>
                </a:solidFill>
              </a:rPr>
              <a:pPr/>
              <a:t>5</a:t>
            </a:fld>
            <a:endParaRPr lang="en-GB" dirty="0">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sz="3000" dirty="0" smtClean="0">
                <a:latin typeface="Arial" pitchFamily="34" charset="0"/>
                <a:cs typeface="Arial" pitchFamily="34" charset="0"/>
              </a:rPr>
              <a:t>Comparison (1) – Rain accumulations</a:t>
            </a:r>
            <a:endParaRPr lang="en-GB" sz="3000" dirty="0">
              <a:latin typeface="Arial" pitchFamily="34" charset="0"/>
              <a:cs typeface="Arial" pitchFamily="34" charset="0"/>
            </a:endParaRPr>
          </a:p>
        </p:txBody>
      </p:sp>
      <p:sp>
        <p:nvSpPr>
          <p:cNvPr id="8" name="TextBox 7"/>
          <p:cNvSpPr txBox="1"/>
          <p:nvPr/>
        </p:nvSpPr>
        <p:spPr>
          <a:xfrm>
            <a:off x="539552" y="5816297"/>
            <a:ext cx="8352928" cy="307777"/>
          </a:xfrm>
          <a:prstGeom prst="rect">
            <a:avLst/>
          </a:prstGeom>
          <a:noFill/>
        </p:spPr>
        <p:txBody>
          <a:bodyPr wrap="square" rtlCol="0">
            <a:spAutoFit/>
          </a:bodyPr>
          <a:lstStyle/>
          <a:p>
            <a:r>
              <a:rPr lang="en-GB" sz="1400" dirty="0" smtClean="0">
                <a:latin typeface="Arial" pitchFamily="34" charset="0"/>
                <a:cs typeface="Arial" pitchFamily="34" charset="0"/>
              </a:rPr>
              <a:t>Adjusted </a:t>
            </a:r>
            <a:r>
              <a:rPr lang="en-GB" sz="1400" dirty="0" err="1" smtClean="0">
                <a:latin typeface="Arial" pitchFamily="34" charset="0"/>
                <a:cs typeface="Arial" pitchFamily="34" charset="0"/>
              </a:rPr>
              <a:t>Lesnewth</a:t>
            </a:r>
            <a:r>
              <a:rPr lang="en-GB" sz="1400" dirty="0" smtClean="0">
                <a:latin typeface="Arial" pitchFamily="34" charset="0"/>
                <a:cs typeface="Arial" pitchFamily="34" charset="0"/>
              </a:rPr>
              <a:t> gauge data courtesy of Stephen Burt (see Burt, 2005 for method)</a:t>
            </a:r>
            <a:endParaRPr lang="en-GB" sz="1400" dirty="0">
              <a:latin typeface="Arial" pitchFamily="34" charset="0"/>
              <a:cs typeface="Arial" pitchFamily="34" charset="0"/>
            </a:endParaRPr>
          </a:p>
        </p:txBody>
      </p:sp>
    </p:spTree>
    <p:extLst>
      <p:ext uri="{BB962C8B-B14F-4D97-AF65-F5344CB8AC3E}">
        <p14:creationId xmlns:p14="http://schemas.microsoft.com/office/powerpoint/2010/main" xmlns="" val="190283136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0"/>
          </p:nvPr>
        </p:nvSpPr>
        <p:spPr/>
        <p:txBody>
          <a:bodyPr/>
          <a:lstStyle/>
          <a:p>
            <a:fld id="{2AD32D34-8D0D-436E-8F87-8224E1ADEDD5}" type="slidenum">
              <a:rPr lang="en-GB">
                <a:solidFill>
                  <a:srgbClr val="000000"/>
                </a:solidFill>
              </a:rPr>
              <a:pPr/>
              <a:t>6</a:t>
            </a:fld>
            <a:endParaRPr lang="en-GB" dirty="0">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sz="3000" dirty="0" smtClean="0">
                <a:latin typeface="Arial" pitchFamily="34" charset="0"/>
                <a:cs typeface="Arial" pitchFamily="34" charset="0"/>
              </a:rPr>
              <a:t>Comparison (2) – Rainfall time series</a:t>
            </a:r>
            <a:endParaRPr lang="en-GB" sz="3000" dirty="0">
              <a:latin typeface="Arial" pitchFamily="34" charset="0"/>
              <a:cs typeface="Arial"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552" y="1340768"/>
            <a:ext cx="8077397" cy="3934154"/>
          </a:xfrm>
          <a:prstGeom prst="rect">
            <a:avLst/>
          </a:prstGeom>
        </p:spPr>
      </p:pic>
      <p:sp>
        <p:nvSpPr>
          <p:cNvPr id="9" name="TextBox 8"/>
          <p:cNvSpPr txBox="1"/>
          <p:nvPr/>
        </p:nvSpPr>
        <p:spPr>
          <a:xfrm>
            <a:off x="539552" y="5816297"/>
            <a:ext cx="8352928" cy="307777"/>
          </a:xfrm>
          <a:prstGeom prst="rect">
            <a:avLst/>
          </a:prstGeom>
          <a:noFill/>
        </p:spPr>
        <p:txBody>
          <a:bodyPr wrap="square" rtlCol="0">
            <a:spAutoFit/>
          </a:bodyPr>
          <a:lstStyle/>
          <a:p>
            <a:r>
              <a:rPr lang="en-GB" sz="1400" dirty="0" smtClean="0">
                <a:latin typeface="Arial" pitchFamily="34" charset="0"/>
                <a:cs typeface="Arial" pitchFamily="34" charset="0"/>
              </a:rPr>
              <a:t>Adjusted </a:t>
            </a:r>
            <a:r>
              <a:rPr lang="en-GB" sz="1400" dirty="0" err="1" smtClean="0">
                <a:latin typeface="Arial" pitchFamily="34" charset="0"/>
                <a:cs typeface="Arial" pitchFamily="34" charset="0"/>
              </a:rPr>
              <a:t>Lesnewth</a:t>
            </a:r>
            <a:r>
              <a:rPr lang="en-GB" sz="1400" dirty="0" smtClean="0">
                <a:latin typeface="Arial" pitchFamily="34" charset="0"/>
                <a:cs typeface="Arial" pitchFamily="34" charset="0"/>
              </a:rPr>
              <a:t> gauge data courtesy of Stephen Burt (see Burt, 2005 for method)</a:t>
            </a:r>
            <a:endParaRPr lang="en-GB" sz="1400" dirty="0">
              <a:latin typeface="Arial" pitchFamily="34" charset="0"/>
              <a:cs typeface="Arial" pitchFamily="34" charset="0"/>
            </a:endParaRPr>
          </a:p>
        </p:txBody>
      </p:sp>
    </p:spTree>
    <p:extLst>
      <p:ext uri="{BB962C8B-B14F-4D97-AF65-F5344CB8AC3E}">
        <p14:creationId xmlns:p14="http://schemas.microsoft.com/office/powerpoint/2010/main" xmlns="" val="221736985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7</a:t>
            </a:fld>
            <a:endParaRPr lang="en-GB">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sz="3000" dirty="0" smtClean="0">
                <a:latin typeface="Arial" pitchFamily="34" charset="0"/>
                <a:cs typeface="Arial" pitchFamily="34" charset="0"/>
              </a:rPr>
              <a:t>Comparison (3) – </a:t>
            </a:r>
            <a:r>
              <a:rPr lang="en-GB" sz="3000" dirty="0" err="1">
                <a:latin typeface="Arial" pitchFamily="34" charset="0"/>
                <a:cs typeface="Arial" pitchFamily="34" charset="0"/>
              </a:rPr>
              <a:t>T</a:t>
            </a:r>
            <a:r>
              <a:rPr lang="en-GB" sz="3000" dirty="0" err="1" smtClean="0">
                <a:latin typeface="Arial" pitchFamily="34" charset="0"/>
                <a:cs typeface="Arial" pitchFamily="34" charset="0"/>
              </a:rPr>
              <a:t>ephigrams</a:t>
            </a:r>
            <a:endParaRPr lang="en-GB" sz="3000" dirty="0">
              <a:latin typeface="Arial" pitchFamily="34" charset="0"/>
              <a:cs typeface="Arial"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95537" y="1343510"/>
            <a:ext cx="8352926" cy="4605770"/>
          </a:xfrm>
          <a:prstGeom prst="rect">
            <a:avLst/>
          </a:prstGeom>
        </p:spPr>
      </p:pic>
      <p:sp>
        <p:nvSpPr>
          <p:cNvPr id="3" name="TextBox 2"/>
          <p:cNvSpPr txBox="1"/>
          <p:nvPr/>
        </p:nvSpPr>
        <p:spPr>
          <a:xfrm>
            <a:off x="2339752" y="2247252"/>
            <a:ext cx="1584176" cy="276999"/>
          </a:xfrm>
          <a:prstGeom prst="rect">
            <a:avLst/>
          </a:prstGeom>
          <a:solidFill>
            <a:srgbClr val="FFFF66"/>
          </a:solidFill>
        </p:spPr>
        <p:txBody>
          <a:bodyPr wrap="square" rtlCol="0">
            <a:spAutoFit/>
          </a:bodyPr>
          <a:lstStyle/>
          <a:p>
            <a:r>
              <a:rPr lang="en-GB" sz="1200" dirty="0" smtClean="0">
                <a:latin typeface="Arial" pitchFamily="34" charset="0"/>
                <a:cs typeface="Arial" pitchFamily="34" charset="0"/>
              </a:rPr>
              <a:t>CAPE = 483 J kg</a:t>
            </a:r>
            <a:r>
              <a:rPr lang="en-GB" sz="1200" baseline="30000" dirty="0" smtClean="0">
                <a:latin typeface="Arial" pitchFamily="34" charset="0"/>
                <a:cs typeface="Arial" pitchFamily="34" charset="0"/>
              </a:rPr>
              <a:t>-1</a:t>
            </a:r>
            <a:endParaRPr lang="en-GB" sz="1200" baseline="30000" dirty="0">
              <a:latin typeface="Arial" pitchFamily="34" charset="0"/>
              <a:cs typeface="Arial" pitchFamily="34" charset="0"/>
            </a:endParaRPr>
          </a:p>
        </p:txBody>
      </p:sp>
      <p:sp>
        <p:nvSpPr>
          <p:cNvPr id="6" name="TextBox 5"/>
          <p:cNvSpPr txBox="1"/>
          <p:nvPr/>
        </p:nvSpPr>
        <p:spPr>
          <a:xfrm>
            <a:off x="6516216" y="2247254"/>
            <a:ext cx="1584176" cy="276999"/>
          </a:xfrm>
          <a:prstGeom prst="rect">
            <a:avLst/>
          </a:prstGeom>
          <a:solidFill>
            <a:srgbClr val="FFFF66"/>
          </a:solidFill>
        </p:spPr>
        <p:txBody>
          <a:bodyPr wrap="square" rtlCol="0">
            <a:spAutoFit/>
          </a:bodyPr>
          <a:lstStyle/>
          <a:p>
            <a:r>
              <a:rPr lang="en-GB" sz="1200" dirty="0" smtClean="0">
                <a:latin typeface="Arial" pitchFamily="34" charset="0"/>
                <a:cs typeface="Arial" pitchFamily="34" charset="0"/>
              </a:rPr>
              <a:t>CAPE = 1318 J kg</a:t>
            </a:r>
            <a:r>
              <a:rPr lang="en-GB" sz="1200" baseline="30000" dirty="0" smtClean="0">
                <a:latin typeface="Arial" pitchFamily="34" charset="0"/>
                <a:cs typeface="Arial" pitchFamily="34" charset="0"/>
              </a:rPr>
              <a:t>-1</a:t>
            </a:r>
            <a:endParaRPr lang="en-GB" sz="1200" baseline="30000" dirty="0">
              <a:latin typeface="Arial" pitchFamily="34" charset="0"/>
              <a:cs typeface="Arial" pitchFamily="34" charset="0"/>
            </a:endParaRPr>
          </a:p>
        </p:txBody>
      </p:sp>
    </p:spTree>
    <p:extLst>
      <p:ext uri="{BB962C8B-B14F-4D97-AF65-F5344CB8AC3E}">
        <p14:creationId xmlns:p14="http://schemas.microsoft.com/office/powerpoint/2010/main" xmlns="" val="161060106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8</a:t>
            </a:fld>
            <a:endParaRPr lang="en-GB" dirty="0">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sz="3000" dirty="0" smtClean="0">
                <a:latin typeface="Arial" pitchFamily="34" charset="0"/>
                <a:cs typeface="Arial" pitchFamily="34" charset="0"/>
              </a:rPr>
              <a:t>Numerical simulations</a:t>
            </a:r>
            <a:endParaRPr lang="en-GB" sz="3000" dirty="0">
              <a:latin typeface="Arial" pitchFamily="34" charset="0"/>
              <a:cs typeface="Arial" pitchFamily="34" charset="0"/>
            </a:endParaRPr>
          </a:p>
        </p:txBody>
      </p:sp>
      <p:sp>
        <p:nvSpPr>
          <p:cNvPr id="9" name="Rectangle 4"/>
          <p:cNvSpPr txBox="1">
            <a:spLocks noChangeArrowheads="1"/>
          </p:cNvSpPr>
          <p:nvPr/>
        </p:nvSpPr>
        <p:spPr bwMode="auto">
          <a:xfrm>
            <a:off x="251520" y="1124744"/>
            <a:ext cx="4536504" cy="46805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lnSpc>
                <a:spcPct val="110000"/>
              </a:lnSpc>
              <a:spcBef>
                <a:spcPct val="20000"/>
              </a:spcBef>
              <a:spcAft>
                <a:spcPct val="0"/>
              </a:spcAft>
              <a:buChar char="•"/>
              <a:defRPr sz="2400">
                <a:solidFill>
                  <a:schemeClr val="tx1"/>
                </a:solidFill>
                <a:latin typeface="+mn-lt"/>
                <a:ea typeface="+mn-ea"/>
                <a:cs typeface="+mn-cs"/>
              </a:defRPr>
            </a:lvl1pPr>
            <a:lvl2pPr marL="742950" indent="-285750" algn="l" rtl="0" fontAlgn="base">
              <a:lnSpc>
                <a:spcPct val="110000"/>
              </a:lnSpc>
              <a:spcBef>
                <a:spcPct val="10000"/>
              </a:spcBef>
              <a:spcAft>
                <a:spcPct val="0"/>
              </a:spcAft>
              <a:buChar char="–"/>
              <a:defRPr sz="2000">
                <a:solidFill>
                  <a:schemeClr val="tx1"/>
                </a:solidFill>
                <a:latin typeface="+mn-lt"/>
              </a:defRPr>
            </a:lvl2pPr>
            <a:lvl3pPr marL="1143000" indent="-228600" algn="l" rtl="0" fontAlgn="base">
              <a:lnSpc>
                <a:spcPct val="110000"/>
              </a:lnSpc>
              <a:spcBef>
                <a:spcPct val="10000"/>
              </a:spcBef>
              <a:spcAft>
                <a:spcPct val="0"/>
              </a:spcAft>
              <a:buChar char="•"/>
              <a:defRPr sz="2000">
                <a:solidFill>
                  <a:schemeClr val="tx1"/>
                </a:solidFill>
                <a:latin typeface="+mn-lt"/>
              </a:defRPr>
            </a:lvl3pPr>
            <a:lvl4pPr marL="1600200" indent="-228600" algn="l" rtl="0" fontAlgn="base">
              <a:lnSpc>
                <a:spcPct val="110000"/>
              </a:lnSpc>
              <a:spcBef>
                <a:spcPct val="10000"/>
              </a:spcBef>
              <a:spcAft>
                <a:spcPct val="0"/>
              </a:spcAft>
              <a:buChar char="–"/>
              <a:defRPr sz="2000">
                <a:solidFill>
                  <a:schemeClr val="tx1"/>
                </a:solidFill>
                <a:latin typeface="+mn-lt"/>
              </a:defRPr>
            </a:lvl4pPr>
            <a:lvl5pPr marL="2057400" indent="-228600" algn="l" rtl="0" fontAlgn="base">
              <a:lnSpc>
                <a:spcPct val="110000"/>
              </a:lnSpc>
              <a:spcBef>
                <a:spcPct val="10000"/>
              </a:spcBef>
              <a:spcAft>
                <a:spcPct val="0"/>
              </a:spcAft>
              <a:buChar char="»"/>
              <a:defRPr sz="2000">
                <a:solidFill>
                  <a:schemeClr val="tx1"/>
                </a:solidFill>
                <a:latin typeface="+mn-lt"/>
              </a:defRPr>
            </a:lvl5pPr>
            <a:lvl6pPr marL="2514600" indent="-228600" algn="l" rtl="0" fontAlgn="base">
              <a:lnSpc>
                <a:spcPct val="110000"/>
              </a:lnSpc>
              <a:spcBef>
                <a:spcPct val="10000"/>
              </a:spcBef>
              <a:spcAft>
                <a:spcPct val="0"/>
              </a:spcAft>
              <a:buChar char="»"/>
              <a:defRPr sz="2000">
                <a:solidFill>
                  <a:schemeClr val="tx1"/>
                </a:solidFill>
                <a:latin typeface="+mn-lt"/>
              </a:defRPr>
            </a:lvl6pPr>
            <a:lvl7pPr marL="2971800" indent="-228600" algn="l" rtl="0" fontAlgn="base">
              <a:lnSpc>
                <a:spcPct val="110000"/>
              </a:lnSpc>
              <a:spcBef>
                <a:spcPct val="10000"/>
              </a:spcBef>
              <a:spcAft>
                <a:spcPct val="0"/>
              </a:spcAft>
              <a:buChar char="»"/>
              <a:defRPr sz="2000">
                <a:solidFill>
                  <a:schemeClr val="tx1"/>
                </a:solidFill>
                <a:latin typeface="+mn-lt"/>
              </a:defRPr>
            </a:lvl7pPr>
            <a:lvl8pPr marL="3429000" indent="-228600" algn="l" rtl="0" fontAlgn="base">
              <a:lnSpc>
                <a:spcPct val="110000"/>
              </a:lnSpc>
              <a:spcBef>
                <a:spcPct val="10000"/>
              </a:spcBef>
              <a:spcAft>
                <a:spcPct val="0"/>
              </a:spcAft>
              <a:buChar char="»"/>
              <a:defRPr sz="2000">
                <a:solidFill>
                  <a:schemeClr val="tx1"/>
                </a:solidFill>
                <a:latin typeface="+mn-lt"/>
              </a:defRPr>
            </a:lvl8pPr>
            <a:lvl9pPr marL="3886200" indent="-228600" algn="l" rtl="0" fontAlgn="base">
              <a:lnSpc>
                <a:spcPct val="110000"/>
              </a:lnSpc>
              <a:spcBef>
                <a:spcPct val="10000"/>
              </a:spcBef>
              <a:spcAft>
                <a:spcPct val="0"/>
              </a:spcAft>
              <a:buChar char="»"/>
              <a:defRPr sz="2000">
                <a:solidFill>
                  <a:schemeClr val="tx1"/>
                </a:solidFill>
                <a:latin typeface="+mn-lt"/>
              </a:defRPr>
            </a:lvl9pPr>
          </a:lstStyle>
          <a:p>
            <a:pPr>
              <a:lnSpc>
                <a:spcPct val="100000"/>
              </a:lnSpc>
              <a:spcBef>
                <a:spcPts val="1200"/>
              </a:spcBef>
              <a:spcAft>
                <a:spcPts val="600"/>
              </a:spcAft>
            </a:pPr>
            <a:r>
              <a:rPr lang="en-GB" sz="2000" dirty="0" smtClean="0">
                <a:latin typeface="Arial" pitchFamily="34" charset="0"/>
                <a:cs typeface="Arial" pitchFamily="34" charset="0"/>
              </a:rPr>
              <a:t>Simulations performed using the UKV configuration of the Met Office Unified Model</a:t>
            </a:r>
          </a:p>
          <a:p>
            <a:pPr lvl="1">
              <a:lnSpc>
                <a:spcPct val="100000"/>
              </a:lnSpc>
              <a:spcBef>
                <a:spcPts val="0"/>
              </a:spcBef>
              <a:spcAft>
                <a:spcPts val="600"/>
              </a:spcAft>
            </a:pPr>
            <a:r>
              <a:rPr lang="en-GB" sz="1800" dirty="0" smtClean="0">
                <a:latin typeface="Arial" pitchFamily="34" charset="0"/>
                <a:cs typeface="Arial" pitchFamily="34" charset="0"/>
              </a:rPr>
              <a:t>Currently the highest resolution operational model run: 1.5-km grid spacing over the UK</a:t>
            </a:r>
          </a:p>
          <a:p>
            <a:pPr lvl="1">
              <a:lnSpc>
                <a:spcPct val="100000"/>
              </a:lnSpc>
              <a:spcBef>
                <a:spcPts val="0"/>
              </a:spcBef>
              <a:spcAft>
                <a:spcPts val="600"/>
              </a:spcAft>
            </a:pPr>
            <a:r>
              <a:rPr lang="en-GB" sz="1800" dirty="0" smtClean="0">
                <a:latin typeface="Arial" pitchFamily="34" charset="0"/>
                <a:cs typeface="Arial" pitchFamily="34" charset="0"/>
              </a:rPr>
              <a:t>70 vertical levels</a:t>
            </a:r>
          </a:p>
          <a:p>
            <a:pPr lvl="1">
              <a:lnSpc>
                <a:spcPct val="100000"/>
              </a:lnSpc>
              <a:spcBef>
                <a:spcPts val="0"/>
              </a:spcBef>
              <a:spcAft>
                <a:spcPts val="600"/>
              </a:spcAft>
            </a:pPr>
            <a:r>
              <a:rPr lang="en-GB" sz="1800" dirty="0" smtClean="0">
                <a:latin typeface="Arial" pitchFamily="34" charset="0"/>
                <a:cs typeface="Arial" pitchFamily="34" charset="0"/>
              </a:rPr>
              <a:t>No convection parameterisation</a:t>
            </a:r>
          </a:p>
          <a:p>
            <a:pPr lvl="1">
              <a:lnSpc>
                <a:spcPct val="100000"/>
              </a:lnSpc>
              <a:spcBef>
                <a:spcPts val="0"/>
              </a:spcBef>
              <a:spcAft>
                <a:spcPts val="600"/>
              </a:spcAft>
            </a:pPr>
            <a:r>
              <a:rPr lang="en-GB" sz="1800" dirty="0" smtClean="0">
                <a:latin typeface="Arial" pitchFamily="34" charset="0"/>
                <a:cs typeface="Arial" pitchFamily="34" charset="0"/>
              </a:rPr>
              <a:t>Boundary conditions from North Atlantic European (NAE) model</a:t>
            </a:r>
          </a:p>
          <a:p>
            <a:pPr>
              <a:lnSpc>
                <a:spcPct val="100000"/>
              </a:lnSpc>
              <a:spcBef>
                <a:spcPts val="1200"/>
              </a:spcBef>
              <a:spcAft>
                <a:spcPts val="600"/>
              </a:spcAft>
            </a:pPr>
            <a:r>
              <a:rPr lang="en-GB" sz="2000" dirty="0" smtClean="0">
                <a:latin typeface="Arial" pitchFamily="34" charset="0"/>
                <a:cs typeface="Arial" pitchFamily="34" charset="0"/>
              </a:rPr>
              <a:t>Smaller domain with same resolution nested within UKV model to reduce computational expense</a:t>
            </a:r>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41789" y="1268760"/>
            <a:ext cx="3624663" cy="4752528"/>
          </a:xfrm>
          <a:prstGeom prst="rect">
            <a:avLst/>
          </a:prstGeom>
        </p:spPr>
      </p:pic>
    </p:spTree>
    <p:extLst>
      <p:ext uri="{BB962C8B-B14F-4D97-AF65-F5344CB8AC3E}">
        <p14:creationId xmlns:p14="http://schemas.microsoft.com/office/powerpoint/2010/main" xmlns="" val="419866893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D32D34-8D0D-436E-8F87-8224E1ADEDD5}" type="slidenum">
              <a:rPr lang="en-GB">
                <a:solidFill>
                  <a:srgbClr val="000000"/>
                </a:solidFill>
              </a:rPr>
              <a:pPr/>
              <a:t>9</a:t>
            </a:fld>
            <a:endParaRPr lang="en-GB">
              <a:solidFill>
                <a:srgbClr val="000000"/>
              </a:solidFill>
            </a:endParaRPr>
          </a:p>
        </p:txBody>
      </p:sp>
      <p:sp>
        <p:nvSpPr>
          <p:cNvPr id="394243" name="Rectangle 3"/>
          <p:cNvSpPr>
            <a:spLocks noGrp="1" noChangeArrowheads="1"/>
          </p:cNvSpPr>
          <p:nvPr>
            <p:ph type="title"/>
          </p:nvPr>
        </p:nvSpPr>
        <p:spPr>
          <a:xfrm>
            <a:off x="251521" y="188640"/>
            <a:ext cx="6480944" cy="724942"/>
          </a:xfrm>
        </p:spPr>
        <p:txBody>
          <a:bodyPr/>
          <a:lstStyle/>
          <a:p>
            <a:r>
              <a:rPr lang="en-GB" sz="3000" dirty="0" smtClean="0">
                <a:latin typeface="Arial" pitchFamily="34" charset="0"/>
                <a:cs typeface="Arial" pitchFamily="34" charset="0"/>
              </a:rPr>
              <a:t>Initiation mechanism</a:t>
            </a:r>
            <a:endParaRPr lang="en-GB" sz="3000" dirty="0">
              <a:latin typeface="Arial" pitchFamily="34" charset="0"/>
              <a:cs typeface="Arial" pitchFamily="34" charset="0"/>
            </a:endParaRPr>
          </a:p>
        </p:txBody>
      </p:sp>
      <p:grpSp>
        <p:nvGrpSpPr>
          <p:cNvPr id="3" name="Group 2"/>
          <p:cNvGrpSpPr/>
          <p:nvPr/>
        </p:nvGrpSpPr>
        <p:grpSpPr>
          <a:xfrm>
            <a:off x="323528" y="1386886"/>
            <a:ext cx="4156179" cy="3986330"/>
            <a:chOff x="323528" y="1746926"/>
            <a:chExt cx="4156179" cy="3986330"/>
          </a:xfrm>
        </p:grpSpPr>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3528" y="1746926"/>
              <a:ext cx="4156179" cy="3616999"/>
            </a:xfrm>
            <a:prstGeom prst="rect">
              <a:avLst/>
            </a:prstGeom>
          </p:spPr>
        </p:pic>
        <p:sp>
          <p:nvSpPr>
            <p:cNvPr id="2" name="TextBox 1"/>
            <p:cNvSpPr txBox="1"/>
            <p:nvPr/>
          </p:nvSpPr>
          <p:spPr>
            <a:xfrm>
              <a:off x="323528" y="5363924"/>
              <a:ext cx="4156179" cy="369332"/>
            </a:xfrm>
            <a:prstGeom prst="rect">
              <a:avLst/>
            </a:prstGeom>
            <a:noFill/>
          </p:spPr>
          <p:txBody>
            <a:bodyPr wrap="square" rtlCol="0">
              <a:spAutoFit/>
            </a:bodyPr>
            <a:lstStyle/>
            <a:p>
              <a:pPr algn="ctr"/>
              <a:r>
                <a:rPr lang="en-GB" dirty="0" smtClean="0">
                  <a:latin typeface="Arial" pitchFamily="34" charset="0"/>
                  <a:cs typeface="Arial" pitchFamily="34" charset="0"/>
                </a:rPr>
                <a:t>Control simulation</a:t>
              </a:r>
              <a:endParaRPr lang="en-GB" dirty="0">
                <a:latin typeface="Arial" pitchFamily="34" charset="0"/>
                <a:cs typeface="Arial" pitchFamily="34" charset="0"/>
              </a:endParaRPr>
            </a:p>
          </p:txBody>
        </p:sp>
      </p:grpSp>
      <p:grpSp>
        <p:nvGrpSpPr>
          <p:cNvPr id="6" name="Group 5"/>
          <p:cNvGrpSpPr/>
          <p:nvPr/>
        </p:nvGrpSpPr>
        <p:grpSpPr>
          <a:xfrm>
            <a:off x="4664292" y="1386885"/>
            <a:ext cx="4158227" cy="3986331"/>
            <a:chOff x="4664292" y="1746925"/>
            <a:chExt cx="4158227" cy="3986331"/>
          </a:xfrm>
        </p:grpSpPr>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64292" y="1746925"/>
              <a:ext cx="4156180" cy="3616999"/>
            </a:xfrm>
            <a:prstGeom prst="rect">
              <a:avLst/>
            </a:prstGeom>
          </p:spPr>
        </p:pic>
        <p:sp>
          <p:nvSpPr>
            <p:cNvPr id="9" name="TextBox 8"/>
            <p:cNvSpPr txBox="1"/>
            <p:nvPr/>
          </p:nvSpPr>
          <p:spPr>
            <a:xfrm>
              <a:off x="4666340" y="5363924"/>
              <a:ext cx="4156179" cy="369332"/>
            </a:xfrm>
            <a:prstGeom prst="rect">
              <a:avLst/>
            </a:prstGeom>
            <a:noFill/>
          </p:spPr>
          <p:txBody>
            <a:bodyPr wrap="square" rtlCol="0">
              <a:spAutoFit/>
            </a:bodyPr>
            <a:lstStyle/>
            <a:p>
              <a:pPr algn="ctr"/>
              <a:r>
                <a:rPr lang="en-GB" dirty="0" smtClean="0">
                  <a:latin typeface="Arial" pitchFamily="34" charset="0"/>
                  <a:cs typeface="Arial" pitchFamily="34" charset="0"/>
                </a:rPr>
                <a:t>Reduced land-sea T contrast</a:t>
              </a:r>
              <a:endParaRPr lang="en-GB" dirty="0">
                <a:latin typeface="Arial" pitchFamily="34" charset="0"/>
                <a:cs typeface="Arial" pitchFamily="34" charset="0"/>
              </a:endParaRPr>
            </a:p>
          </p:txBody>
        </p:sp>
      </p:grpSp>
      <p:sp>
        <p:nvSpPr>
          <p:cNvPr id="10" name="TextBox 9"/>
          <p:cNvSpPr txBox="1"/>
          <p:nvPr/>
        </p:nvSpPr>
        <p:spPr>
          <a:xfrm>
            <a:off x="4666340" y="1628800"/>
            <a:ext cx="4154132" cy="1477328"/>
          </a:xfrm>
          <a:prstGeom prst="rect">
            <a:avLst/>
          </a:prstGeom>
          <a:noFill/>
        </p:spPr>
        <p:txBody>
          <a:bodyPr wrap="square" rtlCol="0">
            <a:spAutoFit/>
          </a:bodyPr>
          <a:lstStyle/>
          <a:p>
            <a:r>
              <a:rPr lang="en-GB" dirty="0" smtClean="0">
                <a:latin typeface="Arial" pitchFamily="34" charset="0"/>
                <a:cs typeface="Arial" pitchFamily="34" charset="0"/>
              </a:rPr>
              <a:t>Colours = 10m wind divergence</a:t>
            </a:r>
          </a:p>
          <a:p>
            <a:endParaRPr lang="en-GB" dirty="0" smtClean="0">
              <a:latin typeface="Arial" pitchFamily="34" charset="0"/>
              <a:cs typeface="Arial" pitchFamily="34" charset="0"/>
            </a:endParaRPr>
          </a:p>
          <a:p>
            <a:r>
              <a:rPr lang="en-GB" dirty="0" smtClean="0">
                <a:latin typeface="Arial" pitchFamily="34" charset="0"/>
                <a:cs typeface="Arial" pitchFamily="34" charset="0"/>
              </a:rPr>
              <a:t>Vectors = 10m wind</a:t>
            </a:r>
          </a:p>
          <a:p>
            <a:endParaRPr lang="en-GB" dirty="0" smtClean="0">
              <a:latin typeface="Arial" pitchFamily="34" charset="0"/>
              <a:cs typeface="Arial" pitchFamily="34" charset="0"/>
            </a:endParaRPr>
          </a:p>
          <a:p>
            <a:r>
              <a:rPr lang="en-GB" dirty="0" smtClean="0">
                <a:latin typeface="Arial" pitchFamily="34" charset="0"/>
                <a:cs typeface="Arial" pitchFamily="34" charset="0"/>
              </a:rPr>
              <a:t>Stippling = rainfall &gt; 0.25 mm hr</a:t>
            </a:r>
            <a:r>
              <a:rPr lang="en-GB" baseline="30000" dirty="0" smtClean="0">
                <a:latin typeface="Arial" pitchFamily="34" charset="0"/>
                <a:cs typeface="Arial" pitchFamily="34" charset="0"/>
              </a:rPr>
              <a:t>-1</a:t>
            </a:r>
            <a:endParaRPr lang="en-GB" baseline="30000" dirty="0">
              <a:latin typeface="Arial" pitchFamily="34" charset="0"/>
              <a:cs typeface="Arial" pitchFamily="34" charset="0"/>
            </a:endParaRPr>
          </a:p>
        </p:txBody>
      </p:sp>
    </p:spTree>
    <p:extLst>
      <p:ext uri="{BB962C8B-B14F-4D97-AF65-F5344CB8AC3E}">
        <p14:creationId xmlns:p14="http://schemas.microsoft.com/office/powerpoint/2010/main" xmlns="" val="36868234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theme/theme1.xml><?xml version="1.0" encoding="utf-8"?>
<a:theme xmlns:a="http://schemas.openxmlformats.org/drawingml/2006/main" name="1_Rdg Green">
  <a:themeElements>
    <a:clrScheme name="Rdg Green 1">
      <a:dk1>
        <a:srgbClr val="000000"/>
      </a:dk1>
      <a:lt1>
        <a:srgbClr val="FFFFFF"/>
      </a:lt1>
      <a:dk2>
        <a:srgbClr val="12AD2B"/>
      </a:dk2>
      <a:lt2>
        <a:srgbClr val="1C1C1C"/>
      </a:lt2>
      <a:accent1>
        <a:srgbClr val="12AD2B"/>
      </a:accent1>
      <a:accent2>
        <a:srgbClr val="808080"/>
      </a:accent2>
      <a:accent3>
        <a:srgbClr val="FFFFFF"/>
      </a:accent3>
      <a:accent4>
        <a:srgbClr val="000000"/>
      </a:accent4>
      <a:accent5>
        <a:srgbClr val="AAD3AC"/>
      </a:accent5>
      <a:accent6>
        <a:srgbClr val="737373"/>
      </a:accent6>
      <a:hlink>
        <a:srgbClr val="B2B2B2"/>
      </a:hlink>
      <a:folHlink>
        <a:srgbClr val="DDDDDD"/>
      </a:folHlink>
    </a:clrScheme>
    <a:fontScheme name="Rdg Green">
      <a:majorFont>
        <a:latin typeface="Rdg Vesta"/>
        <a:ea typeface=""/>
        <a:cs typeface=""/>
      </a:majorFont>
      <a:minorFont>
        <a:latin typeface="Rdg Ves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8600" b="0" i="0" u="none" strike="noStrike" cap="none" normalizeH="0" baseline="0" smtClean="0">
            <a:ln>
              <a:noFill/>
            </a:ln>
            <a:solidFill>
              <a:schemeClr val="bg1"/>
            </a:solidFill>
            <a:effectLst/>
            <a:latin typeface="Rdg Vesta" pitchFamily="50"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8600" b="0" i="0" u="none" strike="noStrike" cap="none" normalizeH="0" baseline="0" smtClean="0">
            <a:ln>
              <a:noFill/>
            </a:ln>
            <a:solidFill>
              <a:schemeClr val="bg1"/>
            </a:solidFill>
            <a:effectLst/>
            <a:latin typeface="Rdg Vesta" pitchFamily="50" charset="0"/>
          </a:defRPr>
        </a:defPPr>
      </a:lstStyle>
    </a:lnDef>
  </a:objectDefaults>
  <a:extraClrSchemeLst>
    <a:extraClrScheme>
      <a:clrScheme name="Rdg Green 1">
        <a:dk1>
          <a:srgbClr val="000000"/>
        </a:dk1>
        <a:lt1>
          <a:srgbClr val="FFFFFF"/>
        </a:lt1>
        <a:dk2>
          <a:srgbClr val="12AD2B"/>
        </a:dk2>
        <a:lt2>
          <a:srgbClr val="1C1C1C"/>
        </a:lt2>
        <a:accent1>
          <a:srgbClr val="12AD2B"/>
        </a:accent1>
        <a:accent2>
          <a:srgbClr val="808080"/>
        </a:accent2>
        <a:accent3>
          <a:srgbClr val="FFFFFF"/>
        </a:accent3>
        <a:accent4>
          <a:srgbClr val="000000"/>
        </a:accent4>
        <a:accent5>
          <a:srgbClr val="AAD3AC"/>
        </a:accent5>
        <a:accent6>
          <a:srgbClr val="737373"/>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4685</TotalTime>
  <Words>1985</Words>
  <Application>Microsoft Office PowerPoint</Application>
  <PresentationFormat>On-screen Show (4:3)</PresentationFormat>
  <Paragraphs>179</Paragraphs>
  <Slides>23</Slides>
  <Notes>23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1_Rdg Green</vt:lpstr>
      <vt:lpstr>Quasi-stationary convective systems in the UK: A ‘Boscastle-type’ case</vt:lpstr>
      <vt:lpstr>Outline</vt:lpstr>
      <vt:lpstr>Quasi-stationary convective systems</vt:lpstr>
      <vt:lpstr>Case Study: 21 July 2010</vt:lpstr>
      <vt:lpstr>Comparison (1) – Rain accumulations</vt:lpstr>
      <vt:lpstr>Comparison (2) – Rainfall time series</vt:lpstr>
      <vt:lpstr>Comparison (3) – Tephigrams</vt:lpstr>
      <vt:lpstr>Numerical simulations</vt:lpstr>
      <vt:lpstr>Initiation mechanism</vt:lpstr>
      <vt:lpstr>Importance of horizontal resolution</vt:lpstr>
      <vt:lpstr>Conclusions</vt:lpstr>
      <vt:lpstr>Current + Future Work</vt:lpstr>
      <vt:lpstr>Extra slides…</vt:lpstr>
      <vt:lpstr>The Boscastle Case: 16 August 2004</vt:lpstr>
      <vt:lpstr>Control simulation: Rainfall</vt:lpstr>
      <vt:lpstr>Control simulation: Divergence</vt:lpstr>
      <vt:lpstr>500m simulation: Rainfall</vt:lpstr>
      <vt:lpstr>500m simulation: Divergence</vt:lpstr>
      <vt:lpstr>Synoptic setting comparison</vt:lpstr>
      <vt:lpstr>Sensitivity Tests</vt:lpstr>
      <vt:lpstr>Rain intensity bias</vt:lpstr>
      <vt:lpstr>Control simulation: Divergence</vt:lpstr>
      <vt:lpstr>QSCS Cartoon</vt:lpstr>
    </vt:vector>
  </TitlesOfParts>
  <Company>University of Reading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Anchoring of convective storms</dc:title>
  <dc:creator>hy010960</dc:creator>
  <cp:lastModifiedBy>Bob</cp:lastModifiedBy>
  <cp:revision>235</cp:revision>
  <dcterms:created xsi:type="dcterms:W3CDTF">2012-01-11T10:01:19Z</dcterms:created>
  <dcterms:modified xsi:type="dcterms:W3CDTF">2012-12-11T21:47:03Z</dcterms:modified>
</cp:coreProperties>
</file>