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7" r:id="rId2"/>
    <p:sldId id="258" r:id="rId3"/>
    <p:sldId id="293" r:id="rId4"/>
    <p:sldId id="306" r:id="rId5"/>
    <p:sldId id="259" r:id="rId6"/>
    <p:sldId id="287" r:id="rId7"/>
    <p:sldId id="276" r:id="rId8"/>
    <p:sldId id="265" r:id="rId9"/>
    <p:sldId id="305" r:id="rId10"/>
    <p:sldId id="294" r:id="rId11"/>
    <p:sldId id="269" r:id="rId12"/>
    <p:sldId id="290" r:id="rId13"/>
    <p:sldId id="289" r:id="rId14"/>
    <p:sldId id="291" r:id="rId15"/>
    <p:sldId id="273" r:id="rId16"/>
    <p:sldId id="295" r:id="rId17"/>
    <p:sldId id="303" r:id="rId18"/>
    <p:sldId id="300" r:id="rId19"/>
    <p:sldId id="304" r:id="rId20"/>
    <p:sldId id="302" r:id="rId21"/>
    <p:sldId id="29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61" autoAdjust="0"/>
    <p:restoredTop sz="94660"/>
  </p:normalViewPr>
  <p:slideViewPr>
    <p:cSldViewPr>
      <p:cViewPr varScale="1">
        <p:scale>
          <a:sx n="73" d="100"/>
          <a:sy n="73" d="100"/>
        </p:scale>
        <p:origin x="-33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CFBF0D-C8B8-4D0D-9B24-FDBDDACAAF97}" type="datetimeFigureOut">
              <a:rPr lang="en-GB" smtClean="0"/>
              <a:t>14/09/2012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BEC8D7-4E95-44BF-B695-6A100C620F27}" type="slidenum">
              <a:rPr lang="en-GB" smtClean="0"/>
              <a:t>‹#›</a:t>
            </a:fld>
            <a:endParaRPr lang="en-GB"/>
          </a:p>
        </p:txBody>
      </p:sp>
    </p:spTree>
    <p:extLst>
      <p:ext uri="{BB962C8B-B14F-4D97-AF65-F5344CB8AC3E}">
        <p14:creationId xmlns:p14="http://schemas.microsoft.com/office/powerpoint/2010/main" val="2528774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0A4BB-9550-46E3-B2B8-980E0001F520}" type="slidenum">
              <a:rPr lang="en-GB">
                <a:solidFill>
                  <a:prstClr val="white"/>
                </a:solidFill>
              </a:rPr>
              <a:pPr/>
              <a:t>1</a:t>
            </a:fld>
            <a:endParaRPr lang="en-GB">
              <a:solidFill>
                <a:prstClr val="white"/>
              </a:solidFill>
            </a:endParaRPr>
          </a:p>
        </p:txBody>
      </p:sp>
      <p:sp>
        <p:nvSpPr>
          <p:cNvPr id="447490" name="Rectangle 2"/>
          <p:cNvSpPr>
            <a:spLocks noGrp="1" noRot="1" noChangeAspect="1" noChangeArrowheads="1" noTextEdit="1"/>
          </p:cNvSpPr>
          <p:nvPr>
            <p:ph type="sldImg"/>
          </p:nvPr>
        </p:nvSpPr>
        <p:spPr>
          <a:xfrm>
            <a:off x="1143000" y="685800"/>
            <a:ext cx="4572000" cy="3429000"/>
          </a:xfrm>
          <a:ln/>
        </p:spPr>
      </p:sp>
      <p:sp>
        <p:nvSpPr>
          <p:cNvPr id="447491" name="Rectangle 3"/>
          <p:cNvSpPr>
            <a:spLocks noGrp="1" noChangeArrowheads="1"/>
          </p:cNvSpPr>
          <p:nvPr>
            <p:ph type="body" idx="1"/>
          </p:nvPr>
        </p:nvSpPr>
        <p:spPr/>
        <p:txBody>
          <a:bodyPr/>
          <a:lstStyle/>
          <a:p>
            <a:r>
              <a:rPr lang="en-US" dirty="0"/>
              <a:t>This is the title slide, PowerPoint will automatically format the first slide with the title master, although this can be changed in the design palette.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10</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11</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12</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13</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14</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15</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16</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17</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18</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19</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2</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20</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21</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3</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4</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5</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6</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7</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8</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9</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pic>
        <p:nvPicPr>
          <p:cNvPr id="538626" name="Picture 2" descr="Device-black"/>
          <p:cNvPicPr>
            <a:picLocks noChangeAspect="1" noChangeArrowheads="1"/>
          </p:cNvPicPr>
          <p:nvPr/>
        </p:nvPicPr>
        <p:blipFill>
          <a:blip r:embed="rId2" cstate="print"/>
          <a:srcRect/>
          <a:stretch>
            <a:fillRect/>
          </a:stretch>
        </p:blipFill>
        <p:spPr bwMode="auto">
          <a:xfrm>
            <a:off x="7524751" y="433388"/>
            <a:ext cx="1184275" cy="387350"/>
          </a:xfrm>
          <a:prstGeom prst="rect">
            <a:avLst/>
          </a:prstGeom>
          <a:noFill/>
        </p:spPr>
      </p:pic>
      <p:sp>
        <p:nvSpPr>
          <p:cNvPr id="538627" name="Rectangle 3"/>
          <p:cNvSpPr>
            <a:spLocks noGrp="1" noChangeArrowheads="1"/>
          </p:cNvSpPr>
          <p:nvPr>
            <p:ph type="ctrTitle"/>
          </p:nvPr>
        </p:nvSpPr>
        <p:spPr>
          <a:xfrm>
            <a:off x="755651" y="2987675"/>
            <a:ext cx="7920038" cy="2387600"/>
          </a:xfrm>
        </p:spPr>
        <p:txBody>
          <a:bodyPr wrap="square"/>
          <a:lstStyle>
            <a:lvl1pPr>
              <a:lnSpc>
                <a:spcPct val="90000"/>
              </a:lnSpc>
              <a:tabLst>
                <a:tab pos="4038600" algn="l"/>
              </a:tabLst>
              <a:defRPr sz="8600"/>
            </a:lvl1pPr>
          </a:lstStyle>
          <a:p>
            <a:r>
              <a:rPr lang="en-GB"/>
              <a:t>Click to edit Master title style</a:t>
            </a:r>
          </a:p>
        </p:txBody>
      </p:sp>
      <p:sp>
        <p:nvSpPr>
          <p:cNvPr id="538628" name="Rectangle 4"/>
          <p:cNvSpPr>
            <a:spLocks noGrp="1" noChangeArrowheads="1"/>
          </p:cNvSpPr>
          <p:nvPr>
            <p:ph type="subTitle" idx="1"/>
          </p:nvPr>
        </p:nvSpPr>
        <p:spPr>
          <a:xfrm>
            <a:off x="755651" y="5373688"/>
            <a:ext cx="7920038" cy="925512"/>
          </a:xfrm>
        </p:spPr>
        <p:txBody>
          <a:bodyPr/>
          <a:lstStyle>
            <a:lvl1pPr marL="0" indent="0">
              <a:buFontTx/>
              <a:buNone/>
              <a:defRPr sz="3600">
                <a:solidFill>
                  <a:schemeClr val="accent2"/>
                </a:solidFill>
              </a:defRPr>
            </a:lvl1pPr>
          </a:lstStyle>
          <a:p>
            <a:r>
              <a:rPr lang="en-GB"/>
              <a:t>Click to edit Master subtitle style</a:t>
            </a:r>
          </a:p>
        </p:txBody>
      </p:sp>
      <p:sp>
        <p:nvSpPr>
          <p:cNvPr id="538632" name="Rectangle 8"/>
          <p:cNvSpPr>
            <a:spLocks noChangeArrowheads="1"/>
          </p:cNvSpPr>
          <p:nvPr/>
        </p:nvSpPr>
        <p:spPr bwMode="hidden">
          <a:xfrm>
            <a:off x="6732588" y="1"/>
            <a:ext cx="2411412" cy="1268413"/>
          </a:xfrm>
          <a:prstGeom prst="rect">
            <a:avLst/>
          </a:prstGeom>
          <a:solidFill>
            <a:schemeClr val="bg1"/>
          </a:solidFill>
          <a:ln w="9525" algn="ctr">
            <a:noFill/>
            <a:miter lim="800000"/>
            <a:headEnd/>
            <a:tailEnd/>
          </a:ln>
          <a:effectLst/>
        </p:spPr>
        <p:txBody>
          <a:bodyPr wrap="none" anchor="ctr"/>
          <a:lstStyle/>
          <a:p>
            <a:pPr fontAlgn="base">
              <a:spcBef>
                <a:spcPct val="0"/>
              </a:spcBef>
              <a:spcAft>
                <a:spcPct val="0"/>
              </a:spcAft>
            </a:pPr>
            <a:endParaRPr lang="en-GB" sz="8600">
              <a:solidFill>
                <a:srgbClr val="FFFFFF"/>
              </a:solidFill>
            </a:endParaRPr>
          </a:p>
        </p:txBody>
      </p:sp>
      <p:pic>
        <p:nvPicPr>
          <p:cNvPr id="538633" name="Picture 9" descr="Device-white"/>
          <p:cNvPicPr>
            <a:picLocks noChangeAspect="1" noChangeArrowheads="1"/>
          </p:cNvPicPr>
          <p:nvPr/>
        </p:nvPicPr>
        <p:blipFill>
          <a:blip r:embed="rId3" cstate="print"/>
          <a:srcRect/>
          <a:stretch>
            <a:fillRect/>
          </a:stretch>
        </p:blipFill>
        <p:spPr bwMode="hidden">
          <a:xfrm>
            <a:off x="7524751" y="438150"/>
            <a:ext cx="1184275" cy="387350"/>
          </a:xfrm>
          <a:prstGeom prst="rect">
            <a:avLst/>
          </a:prstGeom>
          <a:solidFill>
            <a:schemeClr val="bg1"/>
          </a:solidFill>
        </p:spPr>
      </p:pic>
      <p:sp>
        <p:nvSpPr>
          <p:cNvPr id="10" name="Slide Number Placeholder 3"/>
          <p:cNvSpPr>
            <a:spLocks noGrp="1"/>
          </p:cNvSpPr>
          <p:nvPr>
            <p:ph type="sldNum" sz="quarter" idx="10"/>
          </p:nvPr>
        </p:nvSpPr>
        <p:spPr>
          <a:xfrm>
            <a:off x="8639694" y="6597352"/>
            <a:ext cx="504306" cy="338136"/>
          </a:xfrm>
        </p:spPr>
        <p:txBody>
          <a:bodyPr/>
          <a:lstStyle>
            <a:lvl1pPr>
              <a:defRPr sz="1200"/>
            </a:lvl1pPr>
          </a:lstStyle>
          <a:p>
            <a:fld id="{9705E86E-B57E-4652-A81E-AF4D85E181C5}" type="slidenum">
              <a:rPr lang="en-GB" smtClean="0">
                <a:solidFill>
                  <a:srgbClr val="000000"/>
                </a:solidFill>
              </a:rPr>
              <a:pPr/>
              <a:t>‹#›</a:t>
            </a:fld>
            <a:endParaRPr lang="en-GB" dirty="0">
              <a:solidFill>
                <a:srgbClr val="000000"/>
              </a:solidFill>
            </a:endParaRPr>
          </a:p>
        </p:txBody>
      </p:sp>
      <p:sp>
        <p:nvSpPr>
          <p:cNvPr id="11" name="Slide Number Placeholder 3"/>
          <p:cNvSpPr txBox="1">
            <a:spLocks/>
          </p:cNvSpPr>
          <p:nvPr userDrawn="1"/>
        </p:nvSpPr>
        <p:spPr bwMode="auto">
          <a:xfrm>
            <a:off x="2555776" y="6597352"/>
            <a:ext cx="4032448" cy="3381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smtClean="0">
                <a:solidFill>
                  <a:srgbClr val="000000"/>
                </a:solidFill>
              </a:rPr>
              <a:t>ISAC Summer School, September</a:t>
            </a:r>
            <a:r>
              <a:rPr lang="en-GB" sz="1200" baseline="0" dirty="0" smtClean="0">
                <a:solidFill>
                  <a:srgbClr val="000000"/>
                </a:solidFill>
              </a:rPr>
              <a:t> 2012</a:t>
            </a:r>
            <a:endParaRPr lang="en-GB" sz="1200" dirty="0">
              <a:solidFill>
                <a:srgbClr val="000000"/>
              </a:solidFill>
            </a:endParaRPr>
          </a:p>
        </p:txBody>
      </p:sp>
      <p:sp>
        <p:nvSpPr>
          <p:cNvPr id="12" name="Slide Number Placeholder 3"/>
          <p:cNvSpPr txBox="1">
            <a:spLocks/>
          </p:cNvSpPr>
          <p:nvPr userDrawn="1"/>
        </p:nvSpPr>
        <p:spPr bwMode="auto">
          <a:xfrm>
            <a:off x="0" y="6597352"/>
            <a:ext cx="2170053" cy="3381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smtClean="0">
                <a:solidFill>
                  <a:srgbClr val="000000"/>
                </a:solidFill>
              </a:rPr>
              <a:t>Robert Warren</a:t>
            </a:r>
            <a:endParaRPr lang="en-GB" sz="1200" dirty="0">
              <a:solidFill>
                <a:srgbClr val="000000"/>
              </a:solidFill>
            </a:endParaRPr>
          </a:p>
        </p:txBody>
      </p:sp>
    </p:spTree>
    <p:extLst>
      <p:ext uri="{BB962C8B-B14F-4D97-AF65-F5344CB8AC3E}">
        <p14:creationId xmlns:p14="http://schemas.microsoft.com/office/powerpoint/2010/main" val="4043073031"/>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ADF99853-276B-4D98-9E4C-0EFDD6354E0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47790042"/>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4014" y="274638"/>
            <a:ext cx="1982787" cy="5668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55650" y="274638"/>
            <a:ext cx="5795963"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7322E8F3-95EA-4DD1-9CB2-13E56FD8FF7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3753279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9705E86E-B57E-4652-A81E-AF4D85E181C5}" type="slidenum">
              <a:rPr lang="en-GB">
                <a:solidFill>
                  <a:srgbClr val="000000"/>
                </a:solidFill>
              </a:rPr>
              <a:pPr/>
              <a:t>‹#›</a:t>
            </a:fld>
            <a:endParaRPr lang="en-GB">
              <a:solidFill>
                <a:srgbClr val="000000"/>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42731378"/>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a:xfrm>
            <a:off x="8639694" y="6597352"/>
            <a:ext cx="504306" cy="338136"/>
          </a:xfrm>
        </p:spPr>
        <p:txBody>
          <a:bodyPr/>
          <a:lstStyle>
            <a:lvl1pPr>
              <a:defRPr sz="1200"/>
            </a:lvl1pPr>
          </a:lstStyle>
          <a:p>
            <a:fld id="{9705E86E-B57E-4652-A81E-AF4D85E181C5}" type="slidenum">
              <a:rPr lang="en-GB" smtClean="0">
                <a:solidFill>
                  <a:srgbClr val="000000"/>
                </a:solidFill>
              </a:rPr>
              <a:pPr/>
              <a:t>‹#›</a:t>
            </a:fld>
            <a:endParaRPr lang="en-GB" dirty="0">
              <a:solidFill>
                <a:srgbClr val="000000"/>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
        <p:nvSpPr>
          <p:cNvPr id="6" name="Slide Number Placeholder 3"/>
          <p:cNvSpPr txBox="1">
            <a:spLocks/>
          </p:cNvSpPr>
          <p:nvPr userDrawn="1"/>
        </p:nvSpPr>
        <p:spPr bwMode="auto">
          <a:xfrm>
            <a:off x="2555776" y="6597352"/>
            <a:ext cx="4032448" cy="3381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smtClean="0">
                <a:solidFill>
                  <a:srgbClr val="000000"/>
                </a:solidFill>
              </a:rPr>
              <a:t>ISAC Summer School, September</a:t>
            </a:r>
            <a:r>
              <a:rPr lang="en-GB" sz="1200" baseline="0" dirty="0" smtClean="0">
                <a:solidFill>
                  <a:srgbClr val="000000"/>
                </a:solidFill>
              </a:rPr>
              <a:t> 2012</a:t>
            </a:r>
            <a:endParaRPr lang="en-GB" sz="1200" dirty="0">
              <a:solidFill>
                <a:srgbClr val="000000"/>
              </a:solidFill>
            </a:endParaRPr>
          </a:p>
        </p:txBody>
      </p:sp>
      <p:sp>
        <p:nvSpPr>
          <p:cNvPr id="7" name="Slide Number Placeholder 3"/>
          <p:cNvSpPr txBox="1">
            <a:spLocks/>
          </p:cNvSpPr>
          <p:nvPr userDrawn="1"/>
        </p:nvSpPr>
        <p:spPr bwMode="auto">
          <a:xfrm>
            <a:off x="0" y="6597352"/>
            <a:ext cx="2170053" cy="3381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smtClean="0">
                <a:solidFill>
                  <a:srgbClr val="000000"/>
                </a:solidFill>
              </a:rPr>
              <a:t>Robert Warren</a:t>
            </a:r>
            <a:endParaRPr lang="en-GB" sz="1200" dirty="0">
              <a:solidFill>
                <a:srgbClr val="000000"/>
              </a:solidFill>
            </a:endParaRPr>
          </a:p>
        </p:txBody>
      </p:sp>
    </p:spTree>
    <p:extLst>
      <p:ext uri="{BB962C8B-B14F-4D97-AF65-F5344CB8AC3E}">
        <p14:creationId xmlns:p14="http://schemas.microsoft.com/office/powerpoint/2010/main" val="1208542308"/>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5E9EF6F-9D0B-4DDF-8358-AB31A557C82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9880669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55650"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7426"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80994775-E9D6-44D2-A50E-FD833387D57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0957902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FBEB394C-C8C4-4B0D-96E9-4A45412E702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271681041"/>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9F447247-7C88-4767-ADD3-FF9D8ADF12A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3342492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A948DEA-5877-49F8-98AF-B0BB56D1437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05334959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AE293EB-70E5-4063-88D3-A09F7A026C4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36971841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6DB3DDE-F6C2-4C08-BFE6-2D79DB1F304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30127812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7602" name="Picture 2" descr="Device-black"/>
          <p:cNvPicPr>
            <a:picLocks noChangeAspect="1" noChangeArrowheads="1"/>
          </p:cNvPicPr>
          <p:nvPr/>
        </p:nvPicPr>
        <p:blipFill>
          <a:blip r:embed="rId14" cstate="print"/>
          <a:srcRect/>
          <a:stretch>
            <a:fillRect/>
          </a:stretch>
        </p:blipFill>
        <p:spPr bwMode="auto">
          <a:xfrm>
            <a:off x="7524751" y="438150"/>
            <a:ext cx="1184275" cy="387350"/>
          </a:xfrm>
          <a:prstGeom prst="rect">
            <a:avLst/>
          </a:prstGeom>
          <a:noFill/>
        </p:spPr>
      </p:pic>
      <p:sp>
        <p:nvSpPr>
          <p:cNvPr id="537603" name="Rectangle 3"/>
          <p:cNvSpPr>
            <a:spLocks noGrp="1" noChangeArrowheads="1"/>
          </p:cNvSpPr>
          <p:nvPr>
            <p:ph type="title"/>
          </p:nvPr>
        </p:nvSpPr>
        <p:spPr bwMode="auto">
          <a:xfrm>
            <a:off x="755650" y="274638"/>
            <a:ext cx="6192838" cy="11430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p>
            <a:pPr lvl="0"/>
            <a:r>
              <a:rPr lang="en-GB" smtClean="0"/>
              <a:t>Click to edit Master title style</a:t>
            </a:r>
          </a:p>
        </p:txBody>
      </p:sp>
      <p:sp>
        <p:nvSpPr>
          <p:cNvPr id="537604" name="Rectangle 4"/>
          <p:cNvSpPr>
            <a:spLocks noGrp="1" noChangeArrowheads="1"/>
          </p:cNvSpPr>
          <p:nvPr>
            <p:ph type="body" idx="1"/>
          </p:nvPr>
        </p:nvSpPr>
        <p:spPr bwMode="auto">
          <a:xfrm>
            <a:off x="755651" y="1600200"/>
            <a:ext cx="793115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37605" name="Rectangle 5"/>
          <p:cNvSpPr>
            <a:spLocks noGrp="1" noChangeArrowheads="1"/>
          </p:cNvSpPr>
          <p:nvPr>
            <p:ph type="sldNum" sz="quarter" idx="4"/>
          </p:nvPr>
        </p:nvSpPr>
        <p:spPr bwMode="auto">
          <a:xfrm>
            <a:off x="8072439" y="6519863"/>
            <a:ext cx="6762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DC49DE0F-DAE4-4386-A239-7DD85D90A5D1}" type="slidenum">
              <a:rPr lang="en-GB">
                <a:solidFill>
                  <a:srgbClr val="000000"/>
                </a:solidFill>
              </a:rPr>
              <a:pPr fontAlgn="base">
                <a:spcBef>
                  <a:spcPct val="0"/>
                </a:spcBef>
                <a:spcAft>
                  <a:spcPct val="0"/>
                </a:spcAft>
              </a:pPr>
              <a:t>‹#›</a:t>
            </a:fld>
            <a:endParaRPr lang="en-GB">
              <a:solidFill>
                <a:srgbClr val="000000"/>
              </a:solidFill>
            </a:endParaRPr>
          </a:p>
        </p:txBody>
      </p:sp>
      <p:sp>
        <p:nvSpPr>
          <p:cNvPr id="537606" name="Rectangle 6"/>
          <p:cNvSpPr>
            <a:spLocks noChangeArrowheads="1"/>
          </p:cNvSpPr>
          <p:nvPr/>
        </p:nvSpPr>
        <p:spPr bwMode="auto">
          <a:xfrm>
            <a:off x="755650" y="6519863"/>
            <a:ext cx="6337300" cy="476250"/>
          </a:xfrm>
          <a:prstGeom prst="rect">
            <a:avLst/>
          </a:prstGeom>
          <a:noFill/>
          <a:ln w="9525">
            <a:noFill/>
            <a:miter lim="800000"/>
            <a:headEnd/>
            <a:tailEnd/>
          </a:ln>
          <a:effectLst/>
        </p:spPr>
        <p:txBody>
          <a:bodyPr/>
          <a:lstStyle/>
          <a:p>
            <a:pPr fontAlgn="base">
              <a:spcBef>
                <a:spcPct val="0"/>
              </a:spcBef>
              <a:spcAft>
                <a:spcPct val="0"/>
              </a:spcAft>
            </a:pPr>
            <a:endParaRPr lang="en-GB" sz="1400" dirty="0">
              <a:solidFill>
                <a:srgbClr val="000000"/>
              </a:solidFill>
            </a:endParaRPr>
          </a:p>
        </p:txBody>
      </p:sp>
      <p:pic>
        <p:nvPicPr>
          <p:cNvPr id="537607" name="Picture 7" descr="Device-wine"/>
          <p:cNvPicPr>
            <a:picLocks noChangeAspect="1" noChangeArrowheads="1"/>
          </p:cNvPicPr>
          <p:nvPr/>
        </p:nvPicPr>
        <p:blipFill>
          <a:blip r:embed="rId15" cstate="print"/>
          <a:srcRect/>
          <a:stretch>
            <a:fillRect/>
          </a:stretch>
        </p:blipFill>
        <p:spPr bwMode="hidden">
          <a:xfrm>
            <a:off x="7524751" y="438152"/>
            <a:ext cx="1184275" cy="385763"/>
          </a:xfrm>
          <a:prstGeom prst="rect">
            <a:avLst/>
          </a:prstGeom>
          <a:solidFill>
            <a:schemeClr val="accent1"/>
          </a:solidFill>
        </p:spPr>
      </p:pic>
      <p:pic>
        <p:nvPicPr>
          <p:cNvPr id="537608" name="Picture 8" descr="Device-white"/>
          <p:cNvPicPr>
            <a:picLocks noChangeAspect="1" noChangeArrowheads="1"/>
          </p:cNvPicPr>
          <p:nvPr/>
        </p:nvPicPr>
        <p:blipFill>
          <a:blip r:embed="rId16" cstate="print"/>
          <a:srcRect/>
          <a:stretch>
            <a:fillRect/>
          </a:stretch>
        </p:blipFill>
        <p:spPr bwMode="hidden">
          <a:xfrm>
            <a:off x="7524751" y="438150"/>
            <a:ext cx="1184275" cy="387350"/>
          </a:xfrm>
          <a:prstGeom prst="rect">
            <a:avLst/>
          </a:prstGeom>
          <a:solidFill>
            <a:schemeClr val="bg1"/>
          </a:solidFill>
        </p:spPr>
      </p:pic>
    </p:spTree>
    <p:extLst>
      <p:ext uri="{BB962C8B-B14F-4D97-AF65-F5344CB8AC3E}">
        <p14:creationId xmlns:p14="http://schemas.microsoft.com/office/powerpoint/2010/main" val="15658278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2" r:id="rId12"/>
  </p:sldLayoutIdLst>
  <p:transition>
    <p:fade/>
  </p:transition>
  <p:timing>
    <p:tnLst>
      <p:par>
        <p:cTn id="1" dur="indefinite" restart="never" nodeType="tmRoot"/>
      </p:par>
    </p:tnLst>
  </p:timing>
  <p:hf hdr="0" ftr="0" dt="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Rdg Vesta" pitchFamily="50" charset="0"/>
        </a:defRPr>
      </a:lvl2pPr>
      <a:lvl3pPr algn="l" rtl="0" fontAlgn="base">
        <a:spcBef>
          <a:spcPct val="0"/>
        </a:spcBef>
        <a:spcAft>
          <a:spcPct val="0"/>
        </a:spcAft>
        <a:defRPr sz="3600">
          <a:solidFill>
            <a:schemeClr val="tx2"/>
          </a:solidFill>
          <a:latin typeface="Rdg Vesta" pitchFamily="50" charset="0"/>
        </a:defRPr>
      </a:lvl3pPr>
      <a:lvl4pPr algn="l" rtl="0" fontAlgn="base">
        <a:spcBef>
          <a:spcPct val="0"/>
        </a:spcBef>
        <a:spcAft>
          <a:spcPct val="0"/>
        </a:spcAft>
        <a:defRPr sz="3600">
          <a:solidFill>
            <a:schemeClr val="tx2"/>
          </a:solidFill>
          <a:latin typeface="Rdg Vesta" pitchFamily="50" charset="0"/>
        </a:defRPr>
      </a:lvl4pPr>
      <a:lvl5pPr algn="l" rtl="0" fontAlgn="base">
        <a:spcBef>
          <a:spcPct val="0"/>
        </a:spcBef>
        <a:spcAft>
          <a:spcPct val="0"/>
        </a:spcAft>
        <a:defRPr sz="3600">
          <a:solidFill>
            <a:schemeClr val="tx2"/>
          </a:solidFill>
          <a:latin typeface="Rdg Vesta" pitchFamily="50" charset="0"/>
        </a:defRPr>
      </a:lvl5pPr>
      <a:lvl6pPr marL="457200" algn="l" rtl="0" fontAlgn="base">
        <a:spcBef>
          <a:spcPct val="0"/>
        </a:spcBef>
        <a:spcAft>
          <a:spcPct val="0"/>
        </a:spcAft>
        <a:defRPr sz="3600">
          <a:solidFill>
            <a:schemeClr val="tx2"/>
          </a:solidFill>
          <a:latin typeface="Rdg Vesta" pitchFamily="50" charset="0"/>
        </a:defRPr>
      </a:lvl6pPr>
      <a:lvl7pPr marL="914400" algn="l" rtl="0" fontAlgn="base">
        <a:spcBef>
          <a:spcPct val="0"/>
        </a:spcBef>
        <a:spcAft>
          <a:spcPct val="0"/>
        </a:spcAft>
        <a:defRPr sz="3600">
          <a:solidFill>
            <a:schemeClr val="tx2"/>
          </a:solidFill>
          <a:latin typeface="Rdg Vesta" pitchFamily="50" charset="0"/>
        </a:defRPr>
      </a:lvl7pPr>
      <a:lvl8pPr marL="1371600" algn="l" rtl="0" fontAlgn="base">
        <a:spcBef>
          <a:spcPct val="0"/>
        </a:spcBef>
        <a:spcAft>
          <a:spcPct val="0"/>
        </a:spcAft>
        <a:defRPr sz="3600">
          <a:solidFill>
            <a:schemeClr val="tx2"/>
          </a:solidFill>
          <a:latin typeface="Rdg Vesta" pitchFamily="50" charset="0"/>
        </a:defRPr>
      </a:lvl8pPr>
      <a:lvl9pPr marL="1828800" algn="l" rtl="0" fontAlgn="base">
        <a:spcBef>
          <a:spcPct val="0"/>
        </a:spcBef>
        <a:spcAft>
          <a:spcPct val="0"/>
        </a:spcAft>
        <a:defRPr sz="3600">
          <a:solidFill>
            <a:schemeClr val="tx2"/>
          </a:solidFill>
          <a:latin typeface="Rdg Vesta" pitchFamily="50" charset="0"/>
        </a:defRPr>
      </a:lvl9pPr>
    </p:titleStyle>
    <p:body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0937" name="Rectangle 9"/>
          <p:cNvSpPr>
            <a:spLocks noGrp="1" noChangeArrowheads="1"/>
          </p:cNvSpPr>
          <p:nvPr>
            <p:ph type="ctrTitle"/>
          </p:nvPr>
        </p:nvSpPr>
        <p:spPr>
          <a:xfrm>
            <a:off x="251520" y="1484784"/>
            <a:ext cx="8640960" cy="1224136"/>
          </a:xfrm>
        </p:spPr>
        <p:txBody>
          <a:bodyPr/>
          <a:lstStyle/>
          <a:p>
            <a:pPr algn="ctr"/>
            <a:r>
              <a:rPr lang="en-GB" sz="4000" b="1" dirty="0" smtClean="0"/>
              <a:t>A quasi-stationary </a:t>
            </a:r>
            <a:r>
              <a:rPr lang="en-GB" sz="4000" b="1" dirty="0"/>
              <a:t>c</a:t>
            </a:r>
            <a:r>
              <a:rPr lang="en-GB" sz="4000" b="1" dirty="0" smtClean="0"/>
              <a:t>onvective system over the UK </a:t>
            </a:r>
            <a:r>
              <a:rPr lang="en-GB" sz="4000" b="1" dirty="0"/>
              <a:t>S</a:t>
            </a:r>
            <a:r>
              <a:rPr lang="en-GB" sz="4000" b="1" dirty="0" smtClean="0"/>
              <a:t>outhwest Peninsula</a:t>
            </a:r>
            <a:endParaRPr lang="en-GB" sz="4000" b="1" dirty="0"/>
          </a:p>
        </p:txBody>
      </p:sp>
      <p:sp>
        <p:nvSpPr>
          <p:cNvPr id="380938" name="Rectangle 10"/>
          <p:cNvSpPr>
            <a:spLocks noGrp="1" noChangeArrowheads="1"/>
          </p:cNvSpPr>
          <p:nvPr>
            <p:ph type="subTitle" idx="1"/>
          </p:nvPr>
        </p:nvSpPr>
        <p:spPr>
          <a:xfrm>
            <a:off x="251520" y="2708920"/>
            <a:ext cx="8640960" cy="3384376"/>
          </a:xfrm>
        </p:spPr>
        <p:txBody>
          <a:bodyPr/>
          <a:lstStyle/>
          <a:p>
            <a:pPr algn="ctr"/>
            <a:r>
              <a:rPr lang="en-GB" sz="3200" dirty="0" smtClean="0">
                <a:solidFill>
                  <a:schemeClr val="tx1">
                    <a:lumMod val="50000"/>
                    <a:lumOff val="50000"/>
                  </a:schemeClr>
                </a:solidFill>
              </a:rPr>
              <a:t>Robert Warren</a:t>
            </a:r>
            <a:r>
              <a:rPr lang="en-GB" sz="3200" baseline="30000" dirty="0" smtClean="0">
                <a:solidFill>
                  <a:schemeClr val="tx1">
                    <a:lumMod val="50000"/>
                    <a:lumOff val="50000"/>
                  </a:schemeClr>
                </a:solidFill>
              </a:rPr>
              <a:t>1</a:t>
            </a:r>
          </a:p>
          <a:p>
            <a:pPr algn="ctr"/>
            <a:r>
              <a:rPr lang="en-GB" sz="2400" dirty="0" smtClean="0">
                <a:solidFill>
                  <a:schemeClr val="tx1">
                    <a:lumMod val="50000"/>
                    <a:lumOff val="50000"/>
                  </a:schemeClr>
                </a:solidFill>
              </a:rPr>
              <a:t>Supervised by Bob Plant</a:t>
            </a:r>
            <a:r>
              <a:rPr lang="en-GB" sz="2400" baseline="30000" dirty="0" smtClean="0">
                <a:solidFill>
                  <a:schemeClr val="tx1">
                    <a:lumMod val="50000"/>
                    <a:lumOff val="50000"/>
                  </a:schemeClr>
                </a:solidFill>
              </a:rPr>
              <a:t>1</a:t>
            </a:r>
            <a:r>
              <a:rPr lang="en-GB" sz="2400" dirty="0" smtClean="0">
                <a:solidFill>
                  <a:schemeClr val="tx1">
                    <a:lumMod val="50000"/>
                    <a:lumOff val="50000"/>
                  </a:schemeClr>
                </a:solidFill>
              </a:rPr>
              <a:t>, Humphrey Lean</a:t>
            </a:r>
            <a:r>
              <a:rPr lang="en-GB" sz="2400" baseline="30000" dirty="0" smtClean="0">
                <a:solidFill>
                  <a:schemeClr val="tx1">
                    <a:lumMod val="50000"/>
                    <a:lumOff val="50000"/>
                  </a:schemeClr>
                </a:solidFill>
              </a:rPr>
              <a:t>2</a:t>
            </a:r>
            <a:r>
              <a:rPr lang="en-GB" sz="2400" dirty="0" smtClean="0">
                <a:solidFill>
                  <a:schemeClr val="tx1">
                    <a:lumMod val="50000"/>
                    <a:lumOff val="50000"/>
                  </a:schemeClr>
                </a:solidFill>
              </a:rPr>
              <a:t> &amp; Dan Kirshbaum</a:t>
            </a:r>
            <a:r>
              <a:rPr lang="en-GB" sz="2400" baseline="30000" dirty="0" smtClean="0">
                <a:solidFill>
                  <a:schemeClr val="tx1">
                    <a:lumMod val="50000"/>
                    <a:lumOff val="50000"/>
                  </a:schemeClr>
                </a:solidFill>
              </a:rPr>
              <a:t>3</a:t>
            </a:r>
          </a:p>
          <a:p>
            <a:endParaRPr lang="en-GB" sz="1400" dirty="0" smtClean="0">
              <a:solidFill>
                <a:schemeClr val="tx1">
                  <a:lumMod val="50000"/>
                  <a:lumOff val="50000"/>
                </a:schemeClr>
              </a:solidFill>
            </a:endParaRPr>
          </a:p>
          <a:p>
            <a:endParaRPr lang="en-GB" sz="1400" dirty="0" smtClean="0">
              <a:solidFill>
                <a:schemeClr val="tx1">
                  <a:lumMod val="50000"/>
                  <a:lumOff val="50000"/>
                </a:schemeClr>
              </a:solidFill>
            </a:endParaRPr>
          </a:p>
          <a:p>
            <a:endParaRPr lang="en-GB" sz="1400" dirty="0" smtClean="0">
              <a:solidFill>
                <a:schemeClr val="tx1">
                  <a:lumMod val="50000"/>
                  <a:lumOff val="50000"/>
                </a:schemeClr>
              </a:solidFill>
            </a:endParaRPr>
          </a:p>
          <a:p>
            <a:endParaRPr lang="en-GB" sz="1400" dirty="0" smtClean="0">
              <a:solidFill>
                <a:schemeClr val="tx1">
                  <a:lumMod val="50000"/>
                  <a:lumOff val="50000"/>
                </a:schemeClr>
              </a:solidFill>
            </a:endParaRPr>
          </a:p>
          <a:p>
            <a:r>
              <a:rPr lang="en-GB" sz="1400" baseline="30000" dirty="0" smtClean="0">
                <a:solidFill>
                  <a:schemeClr val="tx1">
                    <a:lumMod val="50000"/>
                    <a:lumOff val="50000"/>
                  </a:schemeClr>
                </a:solidFill>
              </a:rPr>
              <a:t>1</a:t>
            </a:r>
            <a:r>
              <a:rPr lang="en-GB" sz="1400" dirty="0" smtClean="0">
                <a:solidFill>
                  <a:schemeClr val="tx1">
                    <a:lumMod val="50000"/>
                    <a:lumOff val="50000"/>
                  </a:schemeClr>
                </a:solidFill>
              </a:rPr>
              <a:t> Department of Meteorology, University of Reading, Reading, UK</a:t>
            </a:r>
          </a:p>
          <a:p>
            <a:r>
              <a:rPr lang="en-GB" sz="1400" baseline="30000" dirty="0" smtClean="0">
                <a:solidFill>
                  <a:schemeClr val="tx1">
                    <a:lumMod val="50000"/>
                    <a:lumOff val="50000"/>
                  </a:schemeClr>
                </a:solidFill>
              </a:rPr>
              <a:t>2</a:t>
            </a:r>
            <a:r>
              <a:rPr lang="en-GB" sz="1400" dirty="0" smtClean="0">
                <a:solidFill>
                  <a:schemeClr val="tx1">
                    <a:lumMod val="50000"/>
                    <a:lumOff val="50000"/>
                  </a:schemeClr>
                </a:solidFill>
              </a:rPr>
              <a:t> </a:t>
            </a:r>
            <a:r>
              <a:rPr lang="en-GB" sz="1400" dirty="0" err="1" smtClean="0">
                <a:solidFill>
                  <a:schemeClr val="tx1">
                    <a:lumMod val="50000"/>
                    <a:lumOff val="50000"/>
                  </a:schemeClr>
                </a:solidFill>
              </a:rPr>
              <a:t>MetOffice@Reading</a:t>
            </a:r>
            <a:r>
              <a:rPr lang="en-GB" sz="1400" dirty="0" smtClean="0">
                <a:solidFill>
                  <a:schemeClr val="tx1">
                    <a:lumMod val="50000"/>
                    <a:lumOff val="50000"/>
                  </a:schemeClr>
                </a:solidFill>
              </a:rPr>
              <a:t>, University of Reading, Reading, UK</a:t>
            </a:r>
          </a:p>
          <a:p>
            <a:r>
              <a:rPr lang="en-GB" sz="1400" baseline="30000" dirty="0" smtClean="0">
                <a:solidFill>
                  <a:schemeClr val="tx1">
                    <a:lumMod val="50000"/>
                    <a:lumOff val="50000"/>
                  </a:schemeClr>
                </a:solidFill>
              </a:rPr>
              <a:t>3</a:t>
            </a:r>
            <a:r>
              <a:rPr lang="en-GB" sz="1400" dirty="0" smtClean="0">
                <a:solidFill>
                  <a:schemeClr val="tx1">
                    <a:lumMod val="50000"/>
                    <a:lumOff val="50000"/>
                  </a:schemeClr>
                </a:solidFill>
              </a:rPr>
              <a:t> Department of Atmospheric and Oceanic Sciences, McGill University, Montreal, Quebec, Canada</a:t>
            </a:r>
            <a:endParaRPr lang="en-GB" sz="1400" dirty="0">
              <a:solidFill>
                <a:schemeClr val="tx1">
                  <a:lumMod val="50000"/>
                  <a:lumOff val="50000"/>
                </a:schemeClr>
              </a:solidFill>
            </a:endParaRPr>
          </a:p>
        </p:txBody>
      </p:sp>
    </p:spTree>
    <p:extLst>
      <p:ext uri="{BB962C8B-B14F-4D97-AF65-F5344CB8AC3E}">
        <p14:creationId xmlns:p14="http://schemas.microsoft.com/office/powerpoint/2010/main" val="2637356229"/>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10</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Control simulation: Divergence</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7" y="1340768"/>
            <a:ext cx="5473465" cy="4757898"/>
          </a:xfrm>
          <a:prstGeom prst="rect">
            <a:avLst/>
          </a:prstGeom>
        </p:spPr>
      </p:pic>
    </p:spTree>
    <p:extLst>
      <p:ext uri="{BB962C8B-B14F-4D97-AF65-F5344CB8AC3E}">
        <p14:creationId xmlns:p14="http://schemas.microsoft.com/office/powerpoint/2010/main" val="328815612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11</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Sensitivity Tests – Methodology </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2967096736"/>
              </p:ext>
            </p:extLst>
          </p:nvPr>
        </p:nvGraphicFramePr>
        <p:xfrm>
          <a:off x="827584" y="2204864"/>
          <a:ext cx="7560839" cy="3216384"/>
        </p:xfrm>
        <a:graphic>
          <a:graphicData uri="http://schemas.openxmlformats.org/drawingml/2006/table">
            <a:tbl>
              <a:tblPr firstRow="1" bandRow="1">
                <a:tableStyleId>{5C22544A-7EE6-4342-B048-85BDC9FD1C3A}</a:tableStyleId>
              </a:tblPr>
              <a:tblGrid>
                <a:gridCol w="1584176"/>
                <a:gridCol w="2160239"/>
                <a:gridCol w="3816424"/>
              </a:tblGrid>
              <a:tr h="370840">
                <a:tc>
                  <a:txBody>
                    <a:bodyPr/>
                    <a:lstStyle/>
                    <a:p>
                      <a:r>
                        <a:rPr lang="en-GB" dirty="0" smtClean="0"/>
                        <a:t>Name</a:t>
                      </a:r>
                      <a:endParaRPr lang="en-GB" dirty="0"/>
                    </a:p>
                  </a:txBody>
                  <a:tcPr/>
                </a:tc>
                <a:tc>
                  <a:txBody>
                    <a:bodyPr/>
                    <a:lstStyle/>
                    <a:p>
                      <a:r>
                        <a:rPr lang="en-GB" dirty="0" smtClean="0"/>
                        <a:t>Factor under investigation</a:t>
                      </a:r>
                      <a:endParaRPr lang="en-GB" dirty="0"/>
                    </a:p>
                  </a:txBody>
                  <a:tcPr/>
                </a:tc>
                <a:tc>
                  <a:txBody>
                    <a:bodyPr/>
                    <a:lstStyle/>
                    <a:p>
                      <a:r>
                        <a:rPr lang="en-GB" dirty="0" smtClean="0"/>
                        <a:t>Methodology</a:t>
                      </a:r>
                      <a:endParaRPr lang="en-GB" dirty="0"/>
                    </a:p>
                  </a:txBody>
                  <a:tcPr/>
                </a:tc>
              </a:tr>
              <a:tr h="656064">
                <a:tc>
                  <a:txBody>
                    <a:bodyPr/>
                    <a:lstStyle/>
                    <a:p>
                      <a:r>
                        <a:rPr lang="en-GB" dirty="0" smtClean="0"/>
                        <a:t>WEAKSUN</a:t>
                      </a:r>
                      <a:endParaRPr lang="en-GB" dirty="0"/>
                    </a:p>
                  </a:txBody>
                  <a:tcPr/>
                </a:tc>
                <a:tc>
                  <a:txBody>
                    <a:bodyPr/>
                    <a:lstStyle/>
                    <a:p>
                      <a:r>
                        <a:rPr lang="en-GB" dirty="0" smtClean="0"/>
                        <a:t>Differential surface </a:t>
                      </a:r>
                      <a:r>
                        <a:rPr lang="en-GB" dirty="0" smtClean="0"/>
                        <a:t>heating</a:t>
                      </a:r>
                      <a:endParaRPr lang="en-GB" dirty="0" smtClean="0"/>
                    </a:p>
                  </a:txBody>
                  <a:tcPr/>
                </a:tc>
                <a:tc>
                  <a:txBody>
                    <a:bodyPr/>
                    <a:lstStyle/>
                    <a:p>
                      <a:r>
                        <a:rPr lang="en-GB" dirty="0" smtClean="0"/>
                        <a:t>Solar</a:t>
                      </a:r>
                      <a:r>
                        <a:rPr lang="en-GB" baseline="0" dirty="0" smtClean="0"/>
                        <a:t> constant reduced to 400 Wm</a:t>
                      </a:r>
                      <a:r>
                        <a:rPr lang="en-GB" baseline="30000" dirty="0" smtClean="0"/>
                        <a:t>-2</a:t>
                      </a:r>
                      <a:endParaRPr lang="en-GB" baseline="30000" dirty="0"/>
                    </a:p>
                  </a:txBody>
                  <a:tcPr/>
                </a:tc>
              </a:tr>
              <a:tr h="370840">
                <a:tc>
                  <a:txBody>
                    <a:bodyPr/>
                    <a:lstStyle/>
                    <a:p>
                      <a:r>
                        <a:rPr lang="en-GB" dirty="0" smtClean="0"/>
                        <a:t>SAMEROUGH</a:t>
                      </a:r>
                      <a:endParaRPr lang="en-GB" dirty="0"/>
                    </a:p>
                  </a:txBody>
                  <a:tcPr/>
                </a:tc>
                <a:tc>
                  <a:txBody>
                    <a:bodyPr/>
                    <a:lstStyle/>
                    <a:p>
                      <a:r>
                        <a:rPr lang="en-GB" dirty="0" smtClean="0"/>
                        <a:t>Differential surface roughness</a:t>
                      </a:r>
                      <a:endParaRPr lang="en-GB" dirty="0"/>
                    </a:p>
                  </a:txBody>
                  <a:tcPr/>
                </a:tc>
                <a:tc>
                  <a:txBody>
                    <a:bodyPr/>
                    <a:lstStyle/>
                    <a:p>
                      <a:r>
                        <a:rPr lang="en-GB" dirty="0" smtClean="0"/>
                        <a:t>Roughness length for</a:t>
                      </a:r>
                      <a:r>
                        <a:rPr lang="en-GB" baseline="0" dirty="0" smtClean="0"/>
                        <a:t> momentum over land fixed to sea value</a:t>
                      </a:r>
                      <a:endParaRPr lang="en-GB" dirty="0"/>
                    </a:p>
                  </a:txBody>
                  <a:tcPr/>
                </a:tc>
              </a:tr>
              <a:tr h="370840">
                <a:tc>
                  <a:txBody>
                    <a:bodyPr/>
                    <a:lstStyle/>
                    <a:p>
                      <a:r>
                        <a:rPr lang="en-GB" dirty="0" smtClean="0"/>
                        <a:t>NOOROG</a:t>
                      </a:r>
                      <a:endParaRPr lang="en-GB" dirty="0"/>
                    </a:p>
                  </a:txBody>
                  <a:tcPr/>
                </a:tc>
                <a:tc>
                  <a:txBody>
                    <a:bodyPr/>
                    <a:lstStyle/>
                    <a:p>
                      <a:r>
                        <a:rPr lang="en-GB" dirty="0" smtClean="0"/>
                        <a:t>Orography</a:t>
                      </a:r>
                      <a:endParaRPr lang="en-GB" dirty="0"/>
                    </a:p>
                  </a:txBody>
                  <a:tcPr/>
                </a:tc>
                <a:tc>
                  <a:txBody>
                    <a:bodyPr/>
                    <a:lstStyle/>
                    <a:p>
                      <a:r>
                        <a:rPr lang="en-GB" dirty="0" smtClean="0"/>
                        <a:t>Land</a:t>
                      </a:r>
                      <a:r>
                        <a:rPr lang="en-GB" baseline="0" dirty="0" smtClean="0"/>
                        <a:t> height over southwest peninsula set to zero</a:t>
                      </a:r>
                      <a:endParaRPr lang="en-GB" dirty="0"/>
                    </a:p>
                  </a:txBody>
                  <a:tcPr/>
                </a:tc>
              </a:tr>
              <a:tr h="370840">
                <a:tc>
                  <a:txBody>
                    <a:bodyPr/>
                    <a:lstStyle/>
                    <a:p>
                      <a:r>
                        <a:rPr lang="en-GB" dirty="0" smtClean="0"/>
                        <a:t>NOOUTFLOW</a:t>
                      </a:r>
                      <a:endParaRPr lang="en-GB" dirty="0"/>
                    </a:p>
                  </a:txBody>
                  <a:tcPr/>
                </a:tc>
                <a:tc>
                  <a:txBody>
                    <a:bodyPr/>
                    <a:lstStyle/>
                    <a:p>
                      <a:r>
                        <a:rPr lang="en-GB" dirty="0" smtClean="0"/>
                        <a:t>Cold pools</a:t>
                      </a:r>
                      <a:endParaRPr lang="en-GB" dirty="0"/>
                    </a:p>
                  </a:txBody>
                  <a:tcPr/>
                </a:tc>
                <a:tc>
                  <a:txBody>
                    <a:bodyPr/>
                    <a:lstStyle/>
                    <a:p>
                      <a:r>
                        <a:rPr lang="en-GB" dirty="0" smtClean="0"/>
                        <a:t>Latent</a:t>
                      </a:r>
                      <a:r>
                        <a:rPr lang="en-GB" baseline="0" dirty="0" smtClean="0"/>
                        <a:t> cooling in microphysics scheme switched off</a:t>
                      </a:r>
                      <a:endParaRPr lang="en-GB" dirty="0"/>
                    </a:p>
                  </a:txBody>
                  <a:tcPr/>
                </a:tc>
              </a:tr>
            </a:tbl>
          </a:graphicData>
        </a:graphic>
      </p:graphicFrame>
      <p:sp>
        <p:nvSpPr>
          <p:cNvPr id="7" name="Rectangle 4"/>
          <p:cNvSpPr txBox="1">
            <a:spLocks noChangeArrowheads="1"/>
          </p:cNvSpPr>
          <p:nvPr/>
        </p:nvSpPr>
        <p:spPr bwMode="auto">
          <a:xfrm>
            <a:off x="251520" y="1124744"/>
            <a:ext cx="8640960" cy="8640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a:lnSpc>
                <a:spcPct val="100000"/>
              </a:lnSpc>
              <a:spcBef>
                <a:spcPts val="1200"/>
              </a:spcBef>
              <a:spcAft>
                <a:spcPts val="600"/>
              </a:spcAft>
            </a:pPr>
            <a:r>
              <a:rPr lang="en-GB" dirty="0" smtClean="0"/>
              <a:t>Aim: To investigate the factors controlling the development and maintenance of the coastal convergence line</a:t>
            </a:r>
          </a:p>
          <a:p>
            <a:pPr>
              <a:lnSpc>
                <a:spcPct val="100000"/>
              </a:lnSpc>
              <a:spcBef>
                <a:spcPts val="1200"/>
              </a:spcBef>
              <a:spcAft>
                <a:spcPts val="600"/>
              </a:spcAft>
            </a:pPr>
            <a:endParaRPr lang="en-GB" dirty="0" smtClean="0"/>
          </a:p>
        </p:txBody>
      </p:sp>
    </p:spTree>
    <p:extLst>
      <p:ext uri="{BB962C8B-B14F-4D97-AF65-F5344CB8AC3E}">
        <p14:creationId xmlns:p14="http://schemas.microsoft.com/office/powerpoint/2010/main" val="267544279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12</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WEAKSUN simulation: Divergence</a:t>
            </a:r>
            <a:endParaRPr lang="en-GB" dirty="0"/>
          </a:p>
        </p:txBody>
      </p:sp>
      <p:sp>
        <p:nvSpPr>
          <p:cNvPr id="6" name="Rectangle 5"/>
          <p:cNvSpPr/>
          <p:nvPr/>
        </p:nvSpPr>
        <p:spPr>
          <a:xfrm>
            <a:off x="251521" y="5025370"/>
            <a:ext cx="8609046" cy="707886"/>
          </a:xfrm>
          <a:prstGeom prst="rect">
            <a:avLst/>
          </a:prstGeom>
        </p:spPr>
        <p:txBody>
          <a:bodyPr wrap="square">
            <a:spAutoFit/>
          </a:bodyPr>
          <a:lstStyle/>
          <a:p>
            <a:pPr marL="342900" indent="-342900">
              <a:spcAft>
                <a:spcPts val="600"/>
              </a:spcAft>
              <a:buFont typeface="Arial" pitchFamily="34" charset="0"/>
              <a:buChar char="•"/>
            </a:pPr>
            <a:r>
              <a:rPr lang="en-GB" sz="2000" dirty="0" smtClean="0"/>
              <a:t>Differential surface heating is a necessary condition for the convergence line to form </a:t>
            </a:r>
            <a:r>
              <a:rPr lang="en-GB" sz="2000" dirty="0" smtClean="0">
                <a:sym typeface="Wingdings"/>
              </a:rPr>
              <a:t> convergence line was a sea-breeze front</a:t>
            </a:r>
            <a:r>
              <a:rPr lang="en-GB" sz="2000" dirty="0" smtClean="0"/>
              <a:t> </a:t>
            </a:r>
            <a:endParaRPr lang="en-GB"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324169"/>
            <a:ext cx="4156179" cy="361699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4292" y="1324168"/>
            <a:ext cx="4156180" cy="3616999"/>
          </a:xfrm>
          <a:prstGeom prst="rect">
            <a:avLst/>
          </a:prstGeom>
        </p:spPr>
      </p:pic>
    </p:spTree>
    <p:extLst>
      <p:ext uri="{BB962C8B-B14F-4D97-AF65-F5344CB8AC3E}">
        <p14:creationId xmlns:p14="http://schemas.microsoft.com/office/powerpoint/2010/main" val="3686823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13</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Key Questions Revisited</a:t>
            </a:r>
            <a:endParaRPr lang="en-GB" dirty="0"/>
          </a:p>
        </p:txBody>
      </p:sp>
      <p:sp>
        <p:nvSpPr>
          <p:cNvPr id="9" name="Rectangle 4"/>
          <p:cNvSpPr txBox="1">
            <a:spLocks noChangeArrowheads="1"/>
          </p:cNvSpPr>
          <p:nvPr/>
        </p:nvSpPr>
        <p:spPr bwMode="auto">
          <a:xfrm>
            <a:off x="251520" y="1124744"/>
            <a:ext cx="8640960" cy="496855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marL="457200" indent="-457200">
              <a:lnSpc>
                <a:spcPct val="100000"/>
              </a:lnSpc>
              <a:spcBef>
                <a:spcPts val="1200"/>
              </a:spcBef>
              <a:spcAft>
                <a:spcPts val="600"/>
              </a:spcAft>
              <a:buFont typeface="+mj-lt"/>
              <a:buAutoNum type="arabicPeriod"/>
            </a:pPr>
            <a:r>
              <a:rPr lang="en-GB" sz="1800" b="1" dirty="0" smtClean="0"/>
              <a:t>Why was the </a:t>
            </a:r>
            <a:r>
              <a:rPr lang="en-GB" sz="1800" b="1" dirty="0" err="1" smtClean="0"/>
              <a:t>Boscastle</a:t>
            </a:r>
            <a:r>
              <a:rPr lang="en-GB" sz="1800" b="1" dirty="0" smtClean="0"/>
              <a:t> event so much more severe than the 2010 event?</a:t>
            </a:r>
            <a:endParaRPr lang="en-GB" sz="1800" b="1" dirty="0" smtClean="0"/>
          </a:p>
          <a:p>
            <a:pPr marL="457200" lvl="1" indent="0">
              <a:lnSpc>
                <a:spcPct val="100000"/>
              </a:lnSpc>
              <a:spcBef>
                <a:spcPts val="0"/>
              </a:spcBef>
              <a:spcAft>
                <a:spcPts val="600"/>
              </a:spcAft>
              <a:buNone/>
            </a:pPr>
            <a:r>
              <a:rPr lang="en-GB" sz="1800" b="1" dirty="0" smtClean="0">
                <a:solidFill>
                  <a:srgbClr val="008000"/>
                </a:solidFill>
              </a:rPr>
              <a:t>Higher rain rates (due to a warmer, moister profile) and a longer system duration (due to slower evolution of the large-scale flow) generated much higher accumulations in the </a:t>
            </a:r>
            <a:r>
              <a:rPr lang="en-GB" sz="1800" b="1" dirty="0" err="1" smtClean="0">
                <a:solidFill>
                  <a:srgbClr val="008000"/>
                </a:solidFill>
              </a:rPr>
              <a:t>Boscastle</a:t>
            </a:r>
            <a:r>
              <a:rPr lang="en-GB" sz="1800" b="1" dirty="0" smtClean="0">
                <a:solidFill>
                  <a:srgbClr val="008000"/>
                </a:solidFill>
              </a:rPr>
              <a:t> case. This, combined with distribution of the rain over fewer river catchments, lead to severe flash flooding. </a:t>
            </a:r>
          </a:p>
          <a:p>
            <a:pPr marL="457200" indent="-457200">
              <a:lnSpc>
                <a:spcPct val="100000"/>
              </a:lnSpc>
              <a:spcBef>
                <a:spcPts val="1200"/>
              </a:spcBef>
              <a:spcAft>
                <a:spcPts val="600"/>
              </a:spcAft>
              <a:buFont typeface="+mj-lt"/>
              <a:buAutoNum type="arabicPeriod"/>
            </a:pPr>
            <a:r>
              <a:rPr lang="en-GB" sz="1800" b="1" dirty="0" smtClean="0"/>
              <a:t>By what mechanism were storms repeatedly triggered in the same location?</a:t>
            </a:r>
          </a:p>
          <a:p>
            <a:pPr marL="457200" lvl="2" indent="0">
              <a:lnSpc>
                <a:spcPct val="100000"/>
              </a:lnSpc>
              <a:spcBef>
                <a:spcPts val="0"/>
              </a:spcBef>
              <a:spcAft>
                <a:spcPts val="600"/>
              </a:spcAft>
              <a:buNone/>
            </a:pPr>
            <a:r>
              <a:rPr lang="en-GB" sz="1800" b="1" dirty="0" smtClean="0">
                <a:solidFill>
                  <a:srgbClr val="008000"/>
                </a:solidFill>
              </a:rPr>
              <a:t>A persistent, narrow convergence line which appears to be a sea breeze front which temporarily stalled along the coastline due to the retarding influence of an offshore-directed background wind component (c.f. Golding et al. 2005).</a:t>
            </a:r>
          </a:p>
          <a:p>
            <a:pPr marL="457200" indent="-457200">
              <a:lnSpc>
                <a:spcPct val="100000"/>
              </a:lnSpc>
              <a:spcBef>
                <a:spcPts val="1200"/>
              </a:spcBef>
              <a:spcAft>
                <a:spcPts val="600"/>
              </a:spcAft>
              <a:buFont typeface="+mj-lt"/>
              <a:buAutoNum type="arabicPeriod"/>
            </a:pPr>
            <a:r>
              <a:rPr lang="en-GB" sz="1800" b="1" dirty="0" smtClean="0"/>
              <a:t>What caused the </a:t>
            </a:r>
            <a:r>
              <a:rPr lang="en-GB" sz="1800" b="1" dirty="0" smtClean="0"/>
              <a:t>system</a:t>
            </a:r>
            <a:r>
              <a:rPr lang="en-GB" sz="1800" b="1" dirty="0" smtClean="0"/>
              <a:t> </a:t>
            </a:r>
            <a:r>
              <a:rPr lang="en-GB" sz="1800" b="1" dirty="0" smtClean="0"/>
              <a:t>to propagate inland after 1500 UTC?</a:t>
            </a:r>
          </a:p>
          <a:p>
            <a:pPr marL="457200" lvl="2" indent="0" fontAlgn="auto">
              <a:lnSpc>
                <a:spcPct val="100000"/>
              </a:lnSpc>
              <a:spcBef>
                <a:spcPts val="0"/>
              </a:spcBef>
              <a:spcAft>
                <a:spcPts val="600"/>
              </a:spcAft>
              <a:buNone/>
            </a:pPr>
            <a:r>
              <a:rPr lang="en-GB" sz="1800" b="1" dirty="0">
                <a:solidFill>
                  <a:srgbClr val="008000"/>
                </a:solidFill>
              </a:rPr>
              <a:t>V</a:t>
            </a:r>
            <a:r>
              <a:rPr lang="en-GB" sz="1800" b="1" dirty="0" smtClean="0">
                <a:solidFill>
                  <a:srgbClr val="008000"/>
                </a:solidFill>
              </a:rPr>
              <a:t>eering of low-level wind ahead of an approaching surface low.  </a:t>
            </a:r>
          </a:p>
          <a:p>
            <a:pPr marL="457200" indent="-457200">
              <a:lnSpc>
                <a:spcPct val="100000"/>
              </a:lnSpc>
              <a:spcBef>
                <a:spcPts val="1200"/>
              </a:spcBef>
              <a:spcAft>
                <a:spcPts val="600"/>
              </a:spcAft>
              <a:buFont typeface="+mj-lt"/>
              <a:buAutoNum type="arabicPeriod"/>
            </a:pPr>
            <a:r>
              <a:rPr lang="en-GB" sz="1800" b="1" dirty="0" smtClean="0"/>
              <a:t>How well is the event simulated by the Met Office UKV model?</a:t>
            </a:r>
          </a:p>
          <a:p>
            <a:pPr marL="457200" lvl="2" indent="0" fontAlgn="auto">
              <a:lnSpc>
                <a:spcPct val="100000"/>
              </a:lnSpc>
              <a:spcBef>
                <a:spcPts val="0"/>
              </a:spcBef>
              <a:spcAft>
                <a:spcPts val="600"/>
              </a:spcAft>
              <a:buNone/>
            </a:pPr>
            <a:r>
              <a:rPr lang="en-GB" sz="1800" b="1" dirty="0" smtClean="0">
                <a:solidFill>
                  <a:srgbClr val="008000"/>
                </a:solidFill>
              </a:rPr>
              <a:t>Repeated initiation of storms is captured but these form too late, evolve too slowly, are too widely spaced, and become too intense.</a:t>
            </a:r>
          </a:p>
        </p:txBody>
      </p:sp>
    </p:spTree>
    <p:extLst>
      <p:ext uri="{BB962C8B-B14F-4D97-AF65-F5344CB8AC3E}">
        <p14:creationId xmlns:p14="http://schemas.microsoft.com/office/powerpoint/2010/main" val="3573940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14</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500m Simulation</a:t>
            </a:r>
            <a:endParaRPr lang="en-GB" dirty="0"/>
          </a:p>
        </p:txBody>
      </p:sp>
      <p:sp>
        <p:nvSpPr>
          <p:cNvPr id="6" name="Rectangle 5"/>
          <p:cNvSpPr/>
          <p:nvPr/>
        </p:nvSpPr>
        <p:spPr>
          <a:xfrm>
            <a:off x="251521" y="5097378"/>
            <a:ext cx="8609046" cy="707886"/>
          </a:xfrm>
          <a:prstGeom prst="rect">
            <a:avLst/>
          </a:prstGeom>
        </p:spPr>
        <p:txBody>
          <a:bodyPr wrap="square">
            <a:spAutoFit/>
          </a:bodyPr>
          <a:lstStyle/>
          <a:p>
            <a:pPr marL="342900" indent="-342900">
              <a:spcAft>
                <a:spcPts val="600"/>
              </a:spcAft>
              <a:buFont typeface="Arial" pitchFamily="34" charset="0"/>
              <a:buChar char="•"/>
            </a:pPr>
            <a:r>
              <a:rPr lang="en-GB" sz="2000" dirty="0" smtClean="0"/>
              <a:t>Convergence line is better resolved at 500m resolution </a:t>
            </a:r>
            <a:r>
              <a:rPr lang="en-GB" sz="2000" dirty="0" smtClean="0">
                <a:sym typeface="Wingdings"/>
              </a:rPr>
              <a:t> timing and pattern of convective initiation is significantly improved</a:t>
            </a:r>
            <a:endParaRPr lang="en-GB"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442395"/>
            <a:ext cx="4347300" cy="342676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409517"/>
            <a:ext cx="4028057" cy="3459643"/>
          </a:xfrm>
          <a:prstGeom prst="rect">
            <a:avLst/>
          </a:prstGeom>
        </p:spPr>
      </p:pic>
    </p:spTree>
    <p:extLst>
      <p:ext uri="{BB962C8B-B14F-4D97-AF65-F5344CB8AC3E}">
        <p14:creationId xmlns:p14="http://schemas.microsoft.com/office/powerpoint/2010/main" val="1209099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15</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Conclusions &amp; Future Work</a:t>
            </a:r>
            <a:endParaRPr lang="en-GB" dirty="0"/>
          </a:p>
        </p:txBody>
      </p:sp>
      <p:sp>
        <p:nvSpPr>
          <p:cNvPr id="8" name="Rectangle 4"/>
          <p:cNvSpPr txBox="1">
            <a:spLocks noChangeArrowheads="1"/>
          </p:cNvSpPr>
          <p:nvPr/>
        </p:nvSpPr>
        <p:spPr bwMode="auto">
          <a:xfrm>
            <a:off x="251520" y="1124744"/>
            <a:ext cx="8640960" cy="52565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a:lnSpc>
                <a:spcPct val="100000"/>
              </a:lnSpc>
              <a:spcBef>
                <a:spcPts val="1200"/>
              </a:spcBef>
              <a:spcAft>
                <a:spcPts val="600"/>
              </a:spcAft>
            </a:pPr>
            <a:r>
              <a:rPr lang="en-GB" dirty="0" smtClean="0"/>
              <a:t>Conclusions</a:t>
            </a:r>
          </a:p>
          <a:p>
            <a:pPr lvl="1">
              <a:lnSpc>
                <a:spcPct val="100000"/>
              </a:lnSpc>
              <a:spcBef>
                <a:spcPts val="0"/>
              </a:spcBef>
              <a:spcAft>
                <a:spcPts val="600"/>
              </a:spcAft>
            </a:pPr>
            <a:r>
              <a:rPr lang="en-GB" dirty="0" smtClean="0"/>
              <a:t>The 21 July 2010 Southwest Peninsula QSCS was forced by a quasi-stationary sea breeze front which developed in response to differential surface heating and an </a:t>
            </a:r>
            <a:r>
              <a:rPr lang="en-GB" dirty="0" smtClean="0"/>
              <a:t>offshore-directed background wind component</a:t>
            </a:r>
            <a:endParaRPr lang="en-GB" dirty="0" smtClean="0"/>
          </a:p>
          <a:p>
            <a:pPr lvl="1">
              <a:lnSpc>
                <a:spcPct val="100000"/>
              </a:lnSpc>
              <a:spcBef>
                <a:spcPts val="0"/>
              </a:spcBef>
              <a:spcAft>
                <a:spcPts val="600"/>
              </a:spcAft>
            </a:pPr>
            <a:r>
              <a:rPr lang="en-GB" dirty="0" smtClean="0"/>
              <a:t>Differential surface roughness, orography, and storm outflow do not appear to have played a significant role in this case</a:t>
            </a:r>
          </a:p>
          <a:p>
            <a:pPr lvl="1">
              <a:lnSpc>
                <a:spcPct val="100000"/>
              </a:lnSpc>
              <a:spcBef>
                <a:spcPts val="0"/>
              </a:spcBef>
              <a:spcAft>
                <a:spcPts val="600"/>
              </a:spcAft>
            </a:pPr>
            <a:r>
              <a:rPr lang="en-GB" dirty="0" smtClean="0"/>
              <a:t>The </a:t>
            </a:r>
            <a:r>
              <a:rPr lang="en-GB" dirty="0" err="1" smtClean="0"/>
              <a:t>Boscastle</a:t>
            </a:r>
            <a:r>
              <a:rPr lang="en-GB" dirty="0" smtClean="0"/>
              <a:t> storm formed under similar conditions but produced severe flash flooding due to higher rain rates, a longer system duration, and distribution of the heaviest rainfall over fewer river catchments</a:t>
            </a:r>
          </a:p>
          <a:p>
            <a:pPr lvl="1">
              <a:lnSpc>
                <a:spcPct val="100000"/>
              </a:lnSpc>
              <a:spcBef>
                <a:spcPts val="0"/>
              </a:spcBef>
              <a:spcAft>
                <a:spcPts val="600"/>
              </a:spcAft>
            </a:pPr>
            <a:r>
              <a:rPr lang="en-GB" dirty="0" smtClean="0"/>
              <a:t>With</a:t>
            </a:r>
            <a:r>
              <a:rPr lang="en-GB" dirty="0" smtClean="0"/>
              <a:t> </a:t>
            </a:r>
            <a:r>
              <a:rPr lang="en-GB" dirty="0" smtClean="0"/>
              <a:t>1.5-km </a:t>
            </a:r>
            <a:r>
              <a:rPr lang="en-GB" dirty="0" smtClean="0"/>
              <a:t>horizontal </a:t>
            </a:r>
            <a:r>
              <a:rPr lang="en-GB" dirty="0" smtClean="0"/>
              <a:t>grid spacing</a:t>
            </a:r>
            <a:r>
              <a:rPr lang="en-GB" dirty="0" smtClean="0"/>
              <a:t>, boundary layer </a:t>
            </a:r>
            <a:r>
              <a:rPr lang="en-GB" dirty="0" smtClean="0"/>
              <a:t>convergence may be insufficiently resolved to accurately forecast convective initiation (c.f. </a:t>
            </a:r>
            <a:r>
              <a:rPr lang="en-GB" dirty="0" err="1" smtClean="0"/>
              <a:t>Barthlott</a:t>
            </a:r>
            <a:r>
              <a:rPr lang="en-GB" dirty="0" smtClean="0"/>
              <a:t> et al. 2010)</a:t>
            </a:r>
          </a:p>
          <a:p>
            <a:pPr>
              <a:lnSpc>
                <a:spcPct val="100000"/>
              </a:lnSpc>
              <a:spcBef>
                <a:spcPts val="1200"/>
              </a:spcBef>
              <a:spcAft>
                <a:spcPts val="600"/>
              </a:spcAft>
            </a:pPr>
            <a:r>
              <a:rPr lang="en-GB" dirty="0" smtClean="0"/>
              <a:t>Future work</a:t>
            </a:r>
          </a:p>
          <a:p>
            <a:pPr lvl="1">
              <a:lnSpc>
                <a:spcPct val="100000"/>
              </a:lnSpc>
              <a:spcBef>
                <a:spcPts val="0"/>
              </a:spcBef>
              <a:spcAft>
                <a:spcPts val="600"/>
              </a:spcAft>
            </a:pPr>
            <a:r>
              <a:rPr lang="en-GB" dirty="0" smtClean="0"/>
              <a:t>Climatology of QSCSs in the UK </a:t>
            </a:r>
          </a:p>
          <a:p>
            <a:pPr lvl="1">
              <a:lnSpc>
                <a:spcPct val="100000"/>
              </a:lnSpc>
              <a:spcBef>
                <a:spcPts val="0"/>
              </a:spcBef>
              <a:spcAft>
                <a:spcPts val="600"/>
              </a:spcAft>
            </a:pPr>
            <a:r>
              <a:rPr lang="en-GB" dirty="0" smtClean="0"/>
              <a:t>Idealised modelling of quasi-stationary sea breeze fronts</a:t>
            </a:r>
          </a:p>
        </p:txBody>
      </p:sp>
    </p:spTree>
    <p:extLst>
      <p:ext uri="{BB962C8B-B14F-4D97-AF65-F5344CB8AC3E}">
        <p14:creationId xmlns:p14="http://schemas.microsoft.com/office/powerpoint/2010/main" val="573443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16</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500m simulation: Rainfall</a:t>
            </a:r>
            <a:endParaRPr lang="en-GB" dirty="0"/>
          </a:p>
        </p:txBody>
      </p:sp>
      <p:sp>
        <p:nvSpPr>
          <p:cNvPr id="9" name="TextBox 8"/>
          <p:cNvSpPr txBox="1"/>
          <p:nvPr/>
        </p:nvSpPr>
        <p:spPr>
          <a:xfrm>
            <a:off x="397403" y="4870903"/>
            <a:ext cx="3598534" cy="646331"/>
          </a:xfrm>
          <a:prstGeom prst="rect">
            <a:avLst/>
          </a:prstGeom>
          <a:noFill/>
        </p:spPr>
        <p:txBody>
          <a:bodyPr wrap="square" rtlCol="0">
            <a:spAutoFit/>
          </a:bodyPr>
          <a:lstStyle/>
          <a:p>
            <a:pPr algn="ctr"/>
            <a:r>
              <a:rPr lang="en-GB" b="1" dirty="0" smtClean="0"/>
              <a:t>Rain Rate</a:t>
            </a:r>
          </a:p>
          <a:p>
            <a:pPr algn="ctr"/>
            <a:r>
              <a:rPr lang="en-GB" b="1" dirty="0" smtClean="0"/>
              <a:t>0700–1900 UTC</a:t>
            </a:r>
            <a:endParaRPr lang="en-GB" b="1" dirty="0"/>
          </a:p>
        </p:txBody>
      </p:sp>
      <p:sp>
        <p:nvSpPr>
          <p:cNvPr id="10" name="TextBox 9"/>
          <p:cNvSpPr txBox="1"/>
          <p:nvPr/>
        </p:nvSpPr>
        <p:spPr>
          <a:xfrm>
            <a:off x="4720406" y="4869162"/>
            <a:ext cx="3668017" cy="646331"/>
          </a:xfrm>
          <a:prstGeom prst="rect">
            <a:avLst/>
          </a:prstGeom>
          <a:noFill/>
        </p:spPr>
        <p:txBody>
          <a:bodyPr wrap="square" rtlCol="0">
            <a:spAutoFit/>
          </a:bodyPr>
          <a:lstStyle/>
          <a:p>
            <a:pPr algn="ctr"/>
            <a:r>
              <a:rPr lang="en-GB" b="1" dirty="0" smtClean="0"/>
              <a:t>Rain Accumulation</a:t>
            </a:r>
          </a:p>
          <a:p>
            <a:pPr algn="ctr"/>
            <a:r>
              <a:rPr lang="en-GB" b="1" dirty="0" smtClean="0"/>
              <a:t>1200–1500 UTC</a:t>
            </a:r>
            <a:endParaRPr lang="en-GB" b="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0407" y="1412776"/>
            <a:ext cx="4028057" cy="345964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35" y="1400076"/>
            <a:ext cx="4050049" cy="3472343"/>
          </a:xfrm>
          <a:prstGeom prst="rect">
            <a:avLst/>
          </a:prstGeom>
        </p:spPr>
      </p:pic>
    </p:spTree>
    <p:extLst>
      <p:ext uri="{BB962C8B-B14F-4D97-AF65-F5344CB8AC3E}">
        <p14:creationId xmlns:p14="http://schemas.microsoft.com/office/powerpoint/2010/main" val="193473239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17</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500m simulation: Divergence</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7" y="1324169"/>
            <a:ext cx="4156179" cy="3616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0601" y="1324168"/>
            <a:ext cx="4159871" cy="3617000"/>
          </a:xfrm>
          <a:prstGeom prst="rect">
            <a:avLst/>
          </a:prstGeom>
        </p:spPr>
      </p:pic>
    </p:spTree>
    <p:extLst>
      <p:ext uri="{BB962C8B-B14F-4D97-AF65-F5344CB8AC3E}">
        <p14:creationId xmlns:p14="http://schemas.microsoft.com/office/powerpoint/2010/main" val="20101892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18</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Synoptic setting comparison</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8360" y="1183154"/>
            <a:ext cx="4191977" cy="5375850"/>
          </a:xfrm>
          <a:prstGeom prst="rect">
            <a:avLst/>
          </a:prstGeom>
        </p:spPr>
      </p:pic>
    </p:spTree>
    <p:extLst>
      <p:ext uri="{BB962C8B-B14F-4D97-AF65-F5344CB8AC3E}">
        <p14:creationId xmlns:p14="http://schemas.microsoft.com/office/powerpoint/2010/main" val="276170117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19</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Tephigram comparison</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271502"/>
            <a:ext cx="8352928" cy="4605770"/>
          </a:xfrm>
          <a:prstGeom prst="rect">
            <a:avLst/>
          </a:prstGeom>
        </p:spPr>
      </p:pic>
    </p:spTree>
    <p:extLst>
      <p:ext uri="{BB962C8B-B14F-4D97-AF65-F5344CB8AC3E}">
        <p14:creationId xmlns:p14="http://schemas.microsoft.com/office/powerpoint/2010/main" val="211336488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4" name="Rectangle 4"/>
          <p:cNvSpPr>
            <a:spLocks noGrp="1" noChangeArrowheads="1"/>
          </p:cNvSpPr>
          <p:nvPr>
            <p:ph idx="1"/>
          </p:nvPr>
        </p:nvSpPr>
        <p:spPr>
          <a:xfrm>
            <a:off x="251520" y="1124744"/>
            <a:ext cx="8640960" cy="4752528"/>
          </a:xfrm>
        </p:spPr>
        <p:txBody>
          <a:bodyPr/>
          <a:lstStyle/>
          <a:p>
            <a:pPr>
              <a:lnSpc>
                <a:spcPct val="100000"/>
              </a:lnSpc>
              <a:spcBef>
                <a:spcPts val="1200"/>
              </a:spcBef>
              <a:spcAft>
                <a:spcPts val="600"/>
              </a:spcAft>
            </a:pPr>
            <a:r>
              <a:rPr lang="en-GB" dirty="0" smtClean="0"/>
              <a:t>First Law of Quantitative Precipitation Forecasting : </a:t>
            </a:r>
          </a:p>
          <a:p>
            <a:pPr marL="0" indent="-457200">
              <a:lnSpc>
                <a:spcPct val="100000"/>
              </a:lnSpc>
              <a:spcBef>
                <a:spcPts val="0"/>
              </a:spcBef>
              <a:spcAft>
                <a:spcPts val="600"/>
              </a:spcAft>
              <a:buNone/>
            </a:pPr>
            <a:r>
              <a:rPr lang="en-GB" dirty="0" smtClean="0"/>
              <a:t>	“</a:t>
            </a:r>
            <a:r>
              <a:rPr lang="en-GB" i="1" dirty="0"/>
              <a:t>T</a:t>
            </a:r>
            <a:r>
              <a:rPr lang="en-GB" i="1" dirty="0" smtClean="0"/>
              <a:t>he heaviest precipitation occurs where the rainfall rate is 	highest for the longest time</a:t>
            </a:r>
            <a:r>
              <a:rPr lang="en-GB" dirty="0" smtClean="0"/>
              <a:t>” – C. F. Chappell</a:t>
            </a:r>
          </a:p>
          <a:p>
            <a:pPr>
              <a:lnSpc>
                <a:spcPct val="100000"/>
              </a:lnSpc>
              <a:spcBef>
                <a:spcPts val="1200"/>
              </a:spcBef>
              <a:spcAft>
                <a:spcPts val="600"/>
              </a:spcAft>
            </a:pPr>
            <a:r>
              <a:rPr lang="en-GB" dirty="0" smtClean="0"/>
              <a:t>Quasi-stationary convective systems (QSCSs):</a:t>
            </a:r>
          </a:p>
          <a:p>
            <a:pPr lvl="1">
              <a:lnSpc>
                <a:spcPct val="100000"/>
              </a:lnSpc>
              <a:spcBef>
                <a:spcPts val="0"/>
              </a:spcBef>
              <a:spcAft>
                <a:spcPts val="600"/>
              </a:spcAft>
            </a:pPr>
            <a:r>
              <a:rPr lang="en-GB" dirty="0" smtClean="0"/>
              <a:t>Repeated initiation and training of cells over the same area</a:t>
            </a:r>
          </a:p>
          <a:p>
            <a:pPr lvl="1">
              <a:lnSpc>
                <a:spcPct val="100000"/>
              </a:lnSpc>
              <a:spcBef>
                <a:spcPts val="0"/>
              </a:spcBef>
              <a:spcAft>
                <a:spcPts val="600"/>
              </a:spcAft>
            </a:pPr>
            <a:r>
              <a:rPr lang="en-GB" dirty="0" smtClean="0"/>
              <a:t>Can produce extreme rainfall accumulations and flash flooding</a:t>
            </a:r>
          </a:p>
          <a:p>
            <a:pPr>
              <a:lnSpc>
                <a:spcPct val="100000"/>
              </a:lnSpc>
              <a:spcBef>
                <a:spcPts val="1200"/>
              </a:spcBef>
              <a:spcAft>
                <a:spcPts val="600"/>
              </a:spcAft>
            </a:pPr>
            <a:r>
              <a:rPr lang="en-GB" dirty="0" smtClean="0"/>
              <a:t>Ingredients for deep, moist convection</a:t>
            </a:r>
          </a:p>
          <a:p>
            <a:pPr lvl="1">
              <a:lnSpc>
                <a:spcPct val="100000"/>
              </a:lnSpc>
              <a:spcBef>
                <a:spcPts val="0"/>
              </a:spcBef>
              <a:spcAft>
                <a:spcPts val="600"/>
              </a:spcAft>
            </a:pPr>
            <a:r>
              <a:rPr lang="en-GB" dirty="0" smtClean="0"/>
              <a:t>Instability (CAPE)</a:t>
            </a:r>
          </a:p>
          <a:p>
            <a:pPr lvl="1">
              <a:lnSpc>
                <a:spcPct val="100000"/>
              </a:lnSpc>
              <a:spcBef>
                <a:spcPts val="0"/>
              </a:spcBef>
              <a:spcAft>
                <a:spcPts val="600"/>
              </a:spcAft>
            </a:pPr>
            <a:r>
              <a:rPr lang="en-GB" dirty="0" smtClean="0"/>
              <a:t>Moisture</a:t>
            </a:r>
            <a:endParaRPr lang="en-GB" dirty="0"/>
          </a:p>
          <a:p>
            <a:pPr lvl="1">
              <a:lnSpc>
                <a:spcPct val="100000"/>
              </a:lnSpc>
              <a:spcBef>
                <a:spcPts val="0"/>
              </a:spcBef>
              <a:spcAft>
                <a:spcPts val="600"/>
              </a:spcAft>
            </a:pPr>
            <a:r>
              <a:rPr lang="en-GB" dirty="0" smtClean="0"/>
              <a:t>Lifting mechanism</a:t>
            </a:r>
          </a:p>
        </p:txBody>
      </p:sp>
      <p:sp>
        <p:nvSpPr>
          <p:cNvPr id="13" name="Slide Number Placeholder 3"/>
          <p:cNvSpPr>
            <a:spLocks noGrp="1"/>
          </p:cNvSpPr>
          <p:nvPr>
            <p:ph type="sldNum" sz="quarter" idx="10"/>
          </p:nvPr>
        </p:nvSpPr>
        <p:spPr/>
        <p:txBody>
          <a:bodyPr/>
          <a:lstStyle/>
          <a:p>
            <a:fld id="{2AD32D34-8D0D-436E-8F87-8224E1ADEDD5}" type="slidenum">
              <a:rPr lang="en-GB">
                <a:solidFill>
                  <a:srgbClr val="000000"/>
                </a:solidFill>
              </a:rPr>
              <a:pPr/>
              <a:t>2</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Background</a:t>
            </a:r>
            <a:endParaRPr lang="en-GB" dirty="0"/>
          </a:p>
        </p:txBody>
      </p:sp>
      <p:sp>
        <p:nvSpPr>
          <p:cNvPr id="2" name="Right Brace 1"/>
          <p:cNvSpPr/>
          <p:nvPr/>
        </p:nvSpPr>
        <p:spPr bwMode="auto">
          <a:xfrm>
            <a:off x="3203848" y="4365104"/>
            <a:ext cx="180020" cy="1080120"/>
          </a:xfrm>
          <a:prstGeom prst="rightBrace">
            <a:avLst>
              <a:gd name="adj1" fmla="val 33025"/>
              <a:gd name="adj2" fmla="val 50000"/>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3" name="TextBox 2"/>
          <p:cNvSpPr txBox="1"/>
          <p:nvPr/>
        </p:nvSpPr>
        <p:spPr>
          <a:xfrm>
            <a:off x="3491880" y="4705109"/>
            <a:ext cx="5328592" cy="400110"/>
          </a:xfrm>
          <a:prstGeom prst="rect">
            <a:avLst/>
          </a:prstGeom>
          <a:noFill/>
        </p:spPr>
        <p:txBody>
          <a:bodyPr wrap="square" rtlCol="0">
            <a:spAutoFit/>
          </a:bodyPr>
          <a:lstStyle/>
          <a:p>
            <a:r>
              <a:rPr lang="en-GB" sz="2000" dirty="0" smtClean="0"/>
              <a:t>Must be present for an extended period of time</a:t>
            </a:r>
            <a:endParaRPr lang="en-GB" sz="2000" dirty="0"/>
          </a:p>
        </p:txBody>
      </p:sp>
    </p:spTree>
    <p:extLst>
      <p:ext uri="{BB962C8B-B14F-4D97-AF65-F5344CB8AC3E}">
        <p14:creationId xmlns:p14="http://schemas.microsoft.com/office/powerpoint/2010/main" val="3390194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24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424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424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424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424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424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424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424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4244">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20</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Rain intensity bias</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412776"/>
            <a:ext cx="7056784" cy="4550780"/>
          </a:xfrm>
          <a:prstGeom prst="rect">
            <a:avLst/>
          </a:prstGeom>
        </p:spPr>
      </p:pic>
    </p:spTree>
    <p:extLst>
      <p:ext uri="{BB962C8B-B14F-4D97-AF65-F5344CB8AC3E}">
        <p14:creationId xmlns:p14="http://schemas.microsoft.com/office/powerpoint/2010/main" val="269096805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0417" y="1340768"/>
            <a:ext cx="5458047" cy="4749976"/>
          </a:xfrm>
          <a:prstGeom prst="rect">
            <a:avLst/>
          </a:prstGeom>
        </p:spPr>
      </p:pic>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21</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Control simulation: Divergence</a:t>
            </a:r>
            <a:endParaRPr lang="en-GB" dirty="0"/>
          </a:p>
        </p:txBody>
      </p:sp>
      <p:cxnSp>
        <p:nvCxnSpPr>
          <p:cNvPr id="8" name="Straight Connector 7"/>
          <p:cNvCxnSpPr/>
          <p:nvPr/>
        </p:nvCxnSpPr>
        <p:spPr bwMode="auto">
          <a:xfrm>
            <a:off x="2339753" y="4725144"/>
            <a:ext cx="1872208" cy="0"/>
          </a:xfrm>
          <a:prstGeom prst="line">
            <a:avLst/>
          </a:prstGeom>
          <a:noFill/>
          <a:ln w="28575" cap="flat" cmpd="sng" algn="ctr">
            <a:solidFill>
              <a:schemeClr val="tx1"/>
            </a:solidFill>
            <a:prstDash val="solid"/>
            <a:round/>
            <a:headEnd type="none" w="med" len="med"/>
            <a:tailEnd type="none" w="med" len="med"/>
          </a:ln>
          <a:effectLst/>
        </p:spPr>
      </p:cxnSp>
      <p:cxnSp>
        <p:nvCxnSpPr>
          <p:cNvPr id="11" name="Straight Connector 10"/>
          <p:cNvCxnSpPr>
            <a:stCxn id="21" idx="3"/>
          </p:cNvCxnSpPr>
          <p:nvPr/>
        </p:nvCxnSpPr>
        <p:spPr bwMode="auto">
          <a:xfrm>
            <a:off x="2482156" y="3100318"/>
            <a:ext cx="2665908" cy="760730"/>
          </a:xfrm>
          <a:prstGeom prst="line">
            <a:avLst/>
          </a:prstGeom>
          <a:noFill/>
          <a:ln w="2857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2699793" y="1988840"/>
            <a:ext cx="3096344" cy="1111478"/>
          </a:xfrm>
          <a:prstGeom prst="line">
            <a:avLst/>
          </a:prstGeom>
          <a:noFill/>
          <a:ln w="28575" cap="flat" cmpd="sng" algn="ctr">
            <a:solidFill>
              <a:schemeClr val="tx1"/>
            </a:solidFill>
            <a:prstDash val="solid"/>
            <a:round/>
            <a:headEnd type="none" w="med" len="med"/>
            <a:tailEnd type="none" w="med" len="med"/>
          </a:ln>
          <a:effectLst/>
        </p:spPr>
      </p:cxnSp>
      <p:sp>
        <p:nvSpPr>
          <p:cNvPr id="19" name="TextBox 18"/>
          <p:cNvSpPr txBox="1"/>
          <p:nvPr/>
        </p:nvSpPr>
        <p:spPr>
          <a:xfrm>
            <a:off x="1115616" y="1619508"/>
            <a:ext cx="1654820" cy="369332"/>
          </a:xfrm>
          <a:prstGeom prst="rect">
            <a:avLst/>
          </a:prstGeom>
          <a:noFill/>
        </p:spPr>
        <p:txBody>
          <a:bodyPr wrap="square" rtlCol="0">
            <a:spAutoFit/>
          </a:bodyPr>
          <a:lstStyle/>
          <a:p>
            <a:pPr algn="ctr"/>
            <a:r>
              <a:rPr lang="en-GB" b="1" dirty="0" smtClean="0"/>
              <a:t>Precipitation</a:t>
            </a:r>
            <a:endParaRPr lang="en-GB" b="1" dirty="0"/>
          </a:p>
        </p:txBody>
      </p:sp>
      <p:sp>
        <p:nvSpPr>
          <p:cNvPr id="21" name="TextBox 20"/>
          <p:cNvSpPr txBox="1"/>
          <p:nvPr/>
        </p:nvSpPr>
        <p:spPr>
          <a:xfrm>
            <a:off x="393924" y="2915652"/>
            <a:ext cx="2088232" cy="369332"/>
          </a:xfrm>
          <a:prstGeom prst="rect">
            <a:avLst/>
          </a:prstGeom>
          <a:noFill/>
        </p:spPr>
        <p:txBody>
          <a:bodyPr wrap="square" rtlCol="0">
            <a:spAutoFit/>
          </a:bodyPr>
          <a:lstStyle/>
          <a:p>
            <a:pPr algn="ctr"/>
            <a:r>
              <a:rPr lang="en-GB" b="1" dirty="0" smtClean="0"/>
              <a:t>Convergence line</a:t>
            </a:r>
            <a:endParaRPr lang="en-GB" b="1" dirty="0"/>
          </a:p>
        </p:txBody>
      </p:sp>
      <p:sp>
        <p:nvSpPr>
          <p:cNvPr id="22" name="TextBox 21"/>
          <p:cNvSpPr txBox="1"/>
          <p:nvPr/>
        </p:nvSpPr>
        <p:spPr>
          <a:xfrm>
            <a:off x="899592" y="4541224"/>
            <a:ext cx="1402792" cy="646331"/>
          </a:xfrm>
          <a:prstGeom prst="rect">
            <a:avLst/>
          </a:prstGeom>
          <a:noFill/>
        </p:spPr>
        <p:txBody>
          <a:bodyPr wrap="square" rtlCol="0">
            <a:spAutoFit/>
          </a:bodyPr>
          <a:lstStyle/>
          <a:p>
            <a:pPr algn="ctr"/>
            <a:r>
              <a:rPr lang="en-GB" b="1" dirty="0" smtClean="0"/>
              <a:t>Divergence offshore</a:t>
            </a:r>
            <a:endParaRPr lang="en-GB" b="1" dirty="0"/>
          </a:p>
        </p:txBody>
      </p:sp>
    </p:spTree>
    <p:extLst>
      <p:ext uri="{BB962C8B-B14F-4D97-AF65-F5344CB8AC3E}">
        <p14:creationId xmlns:p14="http://schemas.microsoft.com/office/powerpoint/2010/main" val="340657301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4" name="Rectangle 4"/>
          <p:cNvSpPr>
            <a:spLocks noGrp="1" noChangeArrowheads="1"/>
          </p:cNvSpPr>
          <p:nvPr>
            <p:ph idx="1"/>
          </p:nvPr>
        </p:nvSpPr>
        <p:spPr>
          <a:xfrm>
            <a:off x="251520" y="1124744"/>
            <a:ext cx="8640960" cy="5112568"/>
          </a:xfrm>
        </p:spPr>
        <p:txBody>
          <a:bodyPr/>
          <a:lstStyle/>
          <a:p>
            <a:pPr>
              <a:lnSpc>
                <a:spcPct val="100000"/>
              </a:lnSpc>
              <a:spcBef>
                <a:spcPts val="1200"/>
              </a:spcBef>
              <a:spcAft>
                <a:spcPts val="600"/>
              </a:spcAft>
            </a:pPr>
            <a:r>
              <a:rPr lang="en-GB" i="1" dirty="0" smtClean="0"/>
              <a:t>Quasi-stationary convective systems in the UK</a:t>
            </a:r>
          </a:p>
          <a:p>
            <a:pPr>
              <a:lnSpc>
                <a:spcPct val="100000"/>
              </a:lnSpc>
              <a:spcBef>
                <a:spcPts val="1200"/>
              </a:spcBef>
              <a:spcAft>
                <a:spcPts val="600"/>
              </a:spcAft>
            </a:pPr>
            <a:r>
              <a:rPr lang="en-GB" dirty="0" smtClean="0"/>
              <a:t>Motivation</a:t>
            </a:r>
          </a:p>
          <a:p>
            <a:pPr lvl="1">
              <a:lnSpc>
                <a:spcPct val="100000"/>
              </a:lnSpc>
              <a:spcBef>
                <a:spcPts val="0"/>
              </a:spcBef>
              <a:spcAft>
                <a:spcPts val="600"/>
              </a:spcAft>
            </a:pPr>
            <a:r>
              <a:rPr lang="en-GB" dirty="0" smtClean="0"/>
              <a:t>Numerous case studies of QSCS from USA and Mediterranean region; comparatively little work from the UK</a:t>
            </a:r>
          </a:p>
          <a:p>
            <a:pPr lvl="1">
              <a:lnSpc>
                <a:spcPct val="100000"/>
              </a:lnSpc>
              <a:spcBef>
                <a:spcPts val="0"/>
              </a:spcBef>
              <a:spcAft>
                <a:spcPts val="600"/>
              </a:spcAft>
            </a:pPr>
            <a:r>
              <a:rPr lang="en-GB" dirty="0" smtClean="0"/>
              <a:t>Want to improve understanding of and ability to forecast QSCSs</a:t>
            </a:r>
          </a:p>
          <a:p>
            <a:pPr>
              <a:lnSpc>
                <a:spcPct val="100000"/>
              </a:lnSpc>
              <a:spcBef>
                <a:spcPts val="1200"/>
              </a:spcBef>
              <a:spcAft>
                <a:spcPts val="600"/>
              </a:spcAft>
            </a:pPr>
            <a:r>
              <a:rPr lang="en-GB" dirty="0" smtClean="0"/>
              <a:t>Key project questions:</a:t>
            </a:r>
          </a:p>
          <a:p>
            <a:pPr marL="857250" lvl="1" indent="-457200">
              <a:lnSpc>
                <a:spcPct val="100000"/>
              </a:lnSpc>
              <a:spcBef>
                <a:spcPts val="0"/>
              </a:spcBef>
              <a:spcAft>
                <a:spcPts val="600"/>
              </a:spcAft>
              <a:buFont typeface="+mj-lt"/>
              <a:buAutoNum type="arabicPeriod"/>
            </a:pPr>
            <a:r>
              <a:rPr lang="en-GB" dirty="0" smtClean="0"/>
              <a:t>How common are QSCSs in the UK and how does their occurrence vary seasonally, geographically and with synoptic conditions?</a:t>
            </a:r>
          </a:p>
          <a:p>
            <a:pPr marL="857250" lvl="1" indent="-457200">
              <a:lnSpc>
                <a:spcPct val="100000"/>
              </a:lnSpc>
              <a:spcBef>
                <a:spcPts val="0"/>
              </a:spcBef>
              <a:spcAft>
                <a:spcPts val="600"/>
              </a:spcAft>
              <a:buFont typeface="+mj-lt"/>
              <a:buAutoNum type="arabicPeriod"/>
            </a:pPr>
            <a:r>
              <a:rPr lang="en-GB" dirty="0" smtClean="0"/>
              <a:t>What are the typical mechanisms by which QSCSs in the UK form?</a:t>
            </a:r>
          </a:p>
          <a:p>
            <a:pPr marL="857250" lvl="1" indent="-457200">
              <a:lnSpc>
                <a:spcPct val="100000"/>
              </a:lnSpc>
              <a:spcBef>
                <a:spcPts val="0"/>
              </a:spcBef>
              <a:spcAft>
                <a:spcPts val="600"/>
              </a:spcAft>
              <a:buFont typeface="+mj-lt"/>
              <a:buAutoNum type="arabicPeriod"/>
            </a:pPr>
            <a:r>
              <a:rPr lang="en-GB" dirty="0" smtClean="0"/>
              <a:t>How well are QSCSs represented in a high-resolution operational NWP model (</a:t>
            </a:r>
            <a:r>
              <a:rPr lang="en-GB" dirty="0" err="1" smtClean="0"/>
              <a:t>MetUM</a:t>
            </a:r>
            <a:r>
              <a:rPr lang="en-GB" dirty="0" smtClean="0"/>
              <a:t>, UKV)?</a:t>
            </a: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My PhD Project</a:t>
            </a:r>
            <a:endParaRPr lang="en-GB" dirty="0"/>
          </a:p>
        </p:txBody>
      </p:sp>
      <p:sp>
        <p:nvSpPr>
          <p:cNvPr id="2" name="Rectangle 1"/>
          <p:cNvSpPr/>
          <p:nvPr/>
        </p:nvSpPr>
        <p:spPr bwMode="auto">
          <a:xfrm>
            <a:off x="666924" y="3861048"/>
            <a:ext cx="7920880" cy="1080120"/>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7" name="Rectangle 6"/>
          <p:cNvSpPr/>
          <p:nvPr/>
        </p:nvSpPr>
        <p:spPr bwMode="auto">
          <a:xfrm>
            <a:off x="666924" y="4509120"/>
            <a:ext cx="7920880" cy="1080120"/>
          </a:xfrm>
          <a:prstGeom prst="rect">
            <a:avLst/>
          </a:prstGeom>
          <a:solidFill>
            <a:srgbClr val="00B0F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8" name="Rectangle 7"/>
          <p:cNvSpPr/>
          <p:nvPr/>
        </p:nvSpPr>
        <p:spPr bwMode="auto">
          <a:xfrm>
            <a:off x="971601" y="5805264"/>
            <a:ext cx="2736304" cy="380042"/>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dirty="0" smtClean="0">
                <a:latin typeface="Rdg Vesta" pitchFamily="50" charset="0"/>
              </a:rPr>
              <a:t>Climatology</a:t>
            </a:r>
            <a:endParaRPr kumimoji="0" lang="en-GB" b="0" i="0" u="none" strike="noStrike" cap="none" normalizeH="0" baseline="0" dirty="0" smtClean="0">
              <a:ln>
                <a:noFill/>
              </a:ln>
              <a:effectLst/>
              <a:latin typeface="Rdg Vesta" pitchFamily="50" charset="0"/>
            </a:endParaRPr>
          </a:p>
        </p:txBody>
      </p:sp>
      <p:sp>
        <p:nvSpPr>
          <p:cNvPr id="10" name="Rectangle 9"/>
          <p:cNvSpPr/>
          <p:nvPr/>
        </p:nvSpPr>
        <p:spPr bwMode="auto">
          <a:xfrm>
            <a:off x="5508105" y="5805264"/>
            <a:ext cx="2736304" cy="380042"/>
          </a:xfrm>
          <a:prstGeom prst="rect">
            <a:avLst/>
          </a:prstGeom>
          <a:solidFill>
            <a:srgbClr val="00B0F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smtClean="0">
                <a:ln>
                  <a:noFill/>
                </a:ln>
                <a:effectLst/>
                <a:latin typeface="Rdg Vesta" pitchFamily="50" charset="0"/>
              </a:rPr>
              <a:t>Case studies</a:t>
            </a:r>
          </a:p>
        </p:txBody>
      </p:sp>
      <p:sp>
        <p:nvSpPr>
          <p:cNvPr id="11" name="Slide Number Placeholder 3"/>
          <p:cNvSpPr>
            <a:spLocks noGrp="1"/>
          </p:cNvSpPr>
          <p:nvPr>
            <p:ph type="sldNum" sz="quarter" idx="10"/>
          </p:nvPr>
        </p:nvSpPr>
        <p:spPr>
          <a:xfrm>
            <a:off x="8639694" y="6597352"/>
            <a:ext cx="504306" cy="338136"/>
          </a:xfrm>
        </p:spPr>
        <p:txBody>
          <a:bodyPr/>
          <a:lstStyle/>
          <a:p>
            <a:fld id="{2AD32D34-8D0D-436E-8F87-8224E1ADEDD5}" type="slidenum">
              <a:rPr lang="en-GB">
                <a:solidFill>
                  <a:srgbClr val="000000"/>
                </a:solidFill>
              </a:rPr>
              <a:pPr/>
              <a:t>3</a:t>
            </a:fld>
            <a:endParaRPr lang="en-GB" dirty="0">
              <a:solidFill>
                <a:srgbClr val="000000"/>
              </a:solidFill>
            </a:endParaRPr>
          </a:p>
        </p:txBody>
      </p:sp>
    </p:spTree>
    <p:extLst>
      <p:ext uri="{BB962C8B-B14F-4D97-AF65-F5344CB8AC3E}">
        <p14:creationId xmlns:p14="http://schemas.microsoft.com/office/powerpoint/2010/main" val="610494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2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42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42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42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42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424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424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2AD32D34-8D0D-436E-8F87-8224E1ADEDD5}" type="slidenum">
              <a:rPr lang="en-GB">
                <a:solidFill>
                  <a:srgbClr val="000000"/>
                </a:solidFill>
              </a:rPr>
              <a:pPr/>
              <a:t>4</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A bit of geography…</a:t>
            </a:r>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268760"/>
            <a:ext cx="3663391" cy="4689140"/>
          </a:xfrm>
          <a:prstGeom prst="rect">
            <a:avLst/>
          </a:prstGeom>
        </p:spPr>
      </p:pic>
      <p:sp>
        <p:nvSpPr>
          <p:cNvPr id="5" name="TextBox 4"/>
          <p:cNvSpPr txBox="1"/>
          <p:nvPr/>
        </p:nvSpPr>
        <p:spPr>
          <a:xfrm>
            <a:off x="539552" y="5785519"/>
            <a:ext cx="3822855" cy="307777"/>
          </a:xfrm>
          <a:prstGeom prst="rect">
            <a:avLst/>
          </a:prstGeom>
          <a:noFill/>
        </p:spPr>
        <p:txBody>
          <a:bodyPr wrap="square" rtlCol="0">
            <a:spAutoFit/>
          </a:bodyPr>
          <a:lstStyle/>
          <a:p>
            <a:pPr algn="ctr"/>
            <a:r>
              <a:rPr lang="en-GB" sz="1400" b="1" dirty="0" smtClean="0">
                <a:latin typeface="Arial" pitchFamily="34" charset="0"/>
                <a:cs typeface="Arial" pitchFamily="34" charset="0"/>
              </a:rPr>
              <a:t>Orography height (m)</a:t>
            </a:r>
            <a:endParaRPr lang="en-GB" sz="1400" b="1" dirty="0">
              <a:latin typeface="Arial" pitchFamily="34" charset="0"/>
              <a:cs typeface="Arial" pitchFamily="34" charset="0"/>
            </a:endParaRPr>
          </a:p>
        </p:txBody>
      </p:sp>
      <p:sp>
        <p:nvSpPr>
          <p:cNvPr id="6" name="Rectangle 5"/>
          <p:cNvSpPr/>
          <p:nvPr/>
        </p:nvSpPr>
        <p:spPr bwMode="auto">
          <a:xfrm>
            <a:off x="6299984" y="4967992"/>
            <a:ext cx="792088" cy="756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cxnSp>
        <p:nvCxnSpPr>
          <p:cNvPr id="15" name="Straight Connector 14"/>
          <p:cNvCxnSpPr/>
          <p:nvPr/>
        </p:nvCxnSpPr>
        <p:spPr bwMode="auto">
          <a:xfrm flipH="1" flipV="1">
            <a:off x="4362408" y="1736812"/>
            <a:ext cx="2729664" cy="3231180"/>
          </a:xfrm>
          <a:prstGeom prst="line">
            <a:avLst/>
          </a:prstGeom>
          <a:no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H="1" flipV="1">
            <a:off x="4362408" y="5229200"/>
            <a:ext cx="1937578" cy="494792"/>
          </a:xfrm>
          <a:prstGeom prst="line">
            <a:avLst/>
          </a:prstGeom>
          <a:noFill/>
          <a:ln w="9525" cap="flat" cmpd="sng" algn="ctr">
            <a:solidFill>
              <a:schemeClr val="tx1"/>
            </a:solidFill>
            <a:prstDash val="solid"/>
            <a:round/>
            <a:headEnd type="none" w="med" len="med"/>
            <a:tailEnd type="none" w="med" len="med"/>
          </a:ln>
          <a:effectLst/>
        </p:spPr>
      </p:cxn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736812"/>
            <a:ext cx="3822855" cy="4077072"/>
          </a:xfrm>
          <a:prstGeom prst="rect">
            <a:avLst/>
          </a:prstGeom>
        </p:spPr>
      </p:pic>
    </p:spTree>
    <p:extLst>
      <p:ext uri="{BB962C8B-B14F-4D97-AF65-F5344CB8AC3E}">
        <p14:creationId xmlns:p14="http://schemas.microsoft.com/office/powerpoint/2010/main" val="309069744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028" y="1302700"/>
            <a:ext cx="4098444" cy="3547084"/>
          </a:xfrm>
          <a:prstGeom prst="rect">
            <a:avLst/>
          </a:prstGeom>
        </p:spPr>
      </p:pic>
      <p:sp>
        <p:nvSpPr>
          <p:cNvPr id="12" name="Slide Number Placeholder 3"/>
          <p:cNvSpPr>
            <a:spLocks noGrp="1"/>
          </p:cNvSpPr>
          <p:nvPr>
            <p:ph type="sldNum" sz="quarter" idx="10"/>
          </p:nvPr>
        </p:nvSpPr>
        <p:spPr/>
        <p:txBody>
          <a:bodyPr/>
          <a:lstStyle/>
          <a:p>
            <a:fld id="{2AD32D34-8D0D-436E-8F87-8224E1ADEDD5}" type="slidenum">
              <a:rPr lang="en-GB">
                <a:solidFill>
                  <a:srgbClr val="000000"/>
                </a:solidFill>
              </a:rPr>
              <a:pPr/>
              <a:t>5</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Case Study: 21 July 2010</a:t>
            </a:r>
            <a:endParaRPr lang="en-GB" dirty="0"/>
          </a:p>
        </p:txBody>
      </p:sp>
      <p:sp>
        <p:nvSpPr>
          <p:cNvPr id="7" name="TextBox 6"/>
          <p:cNvSpPr txBox="1"/>
          <p:nvPr/>
        </p:nvSpPr>
        <p:spPr>
          <a:xfrm>
            <a:off x="397403" y="4798893"/>
            <a:ext cx="3526526" cy="646331"/>
          </a:xfrm>
          <a:prstGeom prst="rect">
            <a:avLst/>
          </a:prstGeom>
          <a:noFill/>
        </p:spPr>
        <p:txBody>
          <a:bodyPr wrap="square" rtlCol="0">
            <a:spAutoFit/>
          </a:bodyPr>
          <a:lstStyle/>
          <a:p>
            <a:pPr algn="ctr"/>
            <a:r>
              <a:rPr lang="en-GB" b="1" dirty="0" smtClean="0"/>
              <a:t>Rain Rate</a:t>
            </a:r>
          </a:p>
          <a:p>
            <a:pPr algn="ctr"/>
            <a:r>
              <a:rPr lang="en-GB" b="1" dirty="0" smtClean="0"/>
              <a:t>0700–1900 UTC</a:t>
            </a:r>
            <a:endParaRPr lang="en-GB" b="1" dirty="0"/>
          </a:p>
        </p:txBody>
      </p:sp>
      <p:sp>
        <p:nvSpPr>
          <p:cNvPr id="9" name="TextBox 8"/>
          <p:cNvSpPr txBox="1"/>
          <p:nvPr/>
        </p:nvSpPr>
        <p:spPr>
          <a:xfrm>
            <a:off x="4788025" y="4725144"/>
            <a:ext cx="3528392" cy="646331"/>
          </a:xfrm>
          <a:prstGeom prst="rect">
            <a:avLst/>
          </a:prstGeom>
          <a:noFill/>
        </p:spPr>
        <p:txBody>
          <a:bodyPr wrap="square" rtlCol="0">
            <a:spAutoFit/>
          </a:bodyPr>
          <a:lstStyle/>
          <a:p>
            <a:pPr algn="ctr"/>
            <a:r>
              <a:rPr lang="en-GB" b="1" dirty="0" smtClean="0"/>
              <a:t>Rain Accumulation</a:t>
            </a:r>
          </a:p>
          <a:p>
            <a:pPr algn="ctr"/>
            <a:r>
              <a:rPr lang="en-GB" b="1" dirty="0" smtClean="0"/>
              <a:t>1200–1500 UTC</a:t>
            </a:r>
            <a:endParaRPr lang="en-GB" b="1"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538" y="1302698"/>
            <a:ext cx="4098446" cy="3547086"/>
          </a:xfrm>
          <a:prstGeom prst="rect">
            <a:avLst/>
          </a:prstGeom>
        </p:spPr>
      </p:pic>
    </p:spTree>
    <p:extLst>
      <p:ext uri="{BB962C8B-B14F-4D97-AF65-F5344CB8AC3E}">
        <p14:creationId xmlns:p14="http://schemas.microsoft.com/office/powerpoint/2010/main" val="56197134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6</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Key Questions</a:t>
            </a:r>
            <a:endParaRPr lang="en-GB" dirty="0"/>
          </a:p>
        </p:txBody>
      </p:sp>
      <p:sp>
        <p:nvSpPr>
          <p:cNvPr id="9" name="Rectangle 4"/>
          <p:cNvSpPr txBox="1">
            <a:spLocks noChangeArrowheads="1"/>
          </p:cNvSpPr>
          <p:nvPr/>
        </p:nvSpPr>
        <p:spPr bwMode="auto">
          <a:xfrm>
            <a:off x="251521" y="1124744"/>
            <a:ext cx="5040560" cy="46748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marL="457200" indent="-457200">
              <a:lnSpc>
                <a:spcPct val="100000"/>
              </a:lnSpc>
              <a:spcBef>
                <a:spcPts val="1200"/>
              </a:spcBef>
              <a:spcAft>
                <a:spcPts val="600"/>
              </a:spcAft>
              <a:buFont typeface="+mj-lt"/>
              <a:buAutoNum type="arabicPeriod"/>
            </a:pPr>
            <a:r>
              <a:rPr lang="en-GB" dirty="0" smtClean="0"/>
              <a:t>Why was the </a:t>
            </a:r>
            <a:r>
              <a:rPr lang="en-GB" dirty="0" err="1" smtClean="0"/>
              <a:t>Boscastle</a:t>
            </a:r>
            <a:r>
              <a:rPr lang="en-GB" dirty="0" smtClean="0"/>
              <a:t> event so much more severe than the 2010 event?</a:t>
            </a:r>
            <a:r>
              <a:rPr lang="en-GB" dirty="0" smtClean="0"/>
              <a:t> </a:t>
            </a:r>
          </a:p>
          <a:p>
            <a:pPr marL="457200" indent="-457200">
              <a:lnSpc>
                <a:spcPct val="100000"/>
              </a:lnSpc>
              <a:spcBef>
                <a:spcPts val="1200"/>
              </a:spcBef>
              <a:spcAft>
                <a:spcPts val="600"/>
              </a:spcAft>
              <a:buFont typeface="+mj-lt"/>
              <a:buAutoNum type="arabicPeriod"/>
            </a:pPr>
            <a:r>
              <a:rPr lang="en-GB" dirty="0" smtClean="0"/>
              <a:t>By </a:t>
            </a:r>
            <a:r>
              <a:rPr lang="en-GB" dirty="0" smtClean="0"/>
              <a:t>what mechanism were convective cells repeatedly triggered in the same location?</a:t>
            </a:r>
            <a:endParaRPr lang="en-GB" dirty="0"/>
          </a:p>
          <a:p>
            <a:pPr marL="457200" indent="-457200">
              <a:lnSpc>
                <a:spcPct val="100000"/>
              </a:lnSpc>
              <a:spcBef>
                <a:spcPts val="1200"/>
              </a:spcBef>
              <a:spcAft>
                <a:spcPts val="600"/>
              </a:spcAft>
              <a:buFont typeface="+mj-lt"/>
              <a:buAutoNum type="arabicPeriod"/>
            </a:pPr>
            <a:r>
              <a:rPr lang="en-GB" dirty="0" smtClean="0"/>
              <a:t>What </a:t>
            </a:r>
            <a:r>
              <a:rPr lang="en-GB" dirty="0"/>
              <a:t>caused </a:t>
            </a:r>
            <a:r>
              <a:rPr lang="en-GB" dirty="0" smtClean="0"/>
              <a:t>the system to </a:t>
            </a:r>
            <a:r>
              <a:rPr lang="en-GB" dirty="0"/>
              <a:t>propagate inland after </a:t>
            </a:r>
            <a:r>
              <a:rPr lang="en-GB" dirty="0" smtClean="0"/>
              <a:t>1500 </a:t>
            </a:r>
            <a:r>
              <a:rPr lang="en-GB" dirty="0"/>
              <a:t>UTC?</a:t>
            </a:r>
          </a:p>
          <a:p>
            <a:pPr marL="457200" indent="-457200">
              <a:lnSpc>
                <a:spcPct val="100000"/>
              </a:lnSpc>
              <a:spcBef>
                <a:spcPts val="1200"/>
              </a:spcBef>
              <a:spcAft>
                <a:spcPts val="600"/>
              </a:spcAft>
              <a:buFont typeface="+mj-lt"/>
              <a:buAutoNum type="arabicPeriod"/>
            </a:pPr>
            <a:r>
              <a:rPr lang="en-GB" dirty="0" smtClean="0"/>
              <a:t>How well is the event simulated by the Met Office UKV model?</a:t>
            </a:r>
            <a:endParaRPr lang="en-GB" dirty="0"/>
          </a:p>
        </p:txBody>
      </p:sp>
      <p:pic>
        <p:nvPicPr>
          <p:cNvPr id="6" name="Picture 13" descr="http://i.telegraph.co.uk/telegraph/multimedia/archive/00998/boscastle-flood_998111c.jpg"/>
          <p:cNvPicPr>
            <a:picLocks noChangeAspect="1" noChangeArrowheads="1"/>
          </p:cNvPicPr>
          <p:nvPr/>
        </p:nvPicPr>
        <p:blipFill>
          <a:blip r:embed="rId3" cstate="print"/>
          <a:srcRect/>
          <a:stretch>
            <a:fillRect/>
          </a:stretch>
        </p:blipFill>
        <p:spPr bwMode="auto">
          <a:xfrm>
            <a:off x="5614375" y="4149080"/>
            <a:ext cx="3174800" cy="1987702"/>
          </a:xfrm>
          <a:prstGeom prst="rect">
            <a:avLst/>
          </a:prstGeom>
          <a:noFill/>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4375" y="1237725"/>
            <a:ext cx="3197496" cy="2767341"/>
          </a:xfrm>
          <a:prstGeom prst="rect">
            <a:avLst/>
          </a:prstGeom>
        </p:spPr>
      </p:pic>
    </p:spTree>
    <p:extLst>
      <p:ext uri="{BB962C8B-B14F-4D97-AF65-F5344CB8AC3E}">
        <p14:creationId xmlns:p14="http://schemas.microsoft.com/office/powerpoint/2010/main" val="3178576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323158"/>
            <a:ext cx="7428925" cy="4249057"/>
          </a:xfrm>
          <a:prstGeom prst="rect">
            <a:avLst/>
          </a:prstGeom>
        </p:spPr>
      </p:pic>
      <p:sp>
        <p:nvSpPr>
          <p:cNvPr id="11" name="Slide Number Placeholder 3"/>
          <p:cNvSpPr>
            <a:spLocks noGrp="1"/>
          </p:cNvSpPr>
          <p:nvPr>
            <p:ph type="sldNum" sz="quarter" idx="10"/>
          </p:nvPr>
        </p:nvSpPr>
        <p:spPr/>
        <p:txBody>
          <a:bodyPr/>
          <a:lstStyle/>
          <a:p>
            <a:fld id="{2AD32D34-8D0D-436E-8F87-8224E1ADEDD5}" type="slidenum">
              <a:rPr lang="en-GB">
                <a:solidFill>
                  <a:srgbClr val="000000"/>
                </a:solidFill>
              </a:rPr>
              <a:pPr/>
              <a:t>7</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Comparison with </a:t>
            </a:r>
            <a:r>
              <a:rPr lang="en-GB" dirty="0" err="1" smtClean="0"/>
              <a:t>Boscastle</a:t>
            </a:r>
            <a:r>
              <a:rPr lang="en-GB" dirty="0" smtClean="0"/>
              <a:t> Storm</a:t>
            </a:r>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97" y="1323158"/>
            <a:ext cx="7428305" cy="3618010"/>
          </a:xfrm>
          <a:prstGeom prst="rect">
            <a:avLst/>
          </a:prstGeom>
        </p:spPr>
      </p:pic>
      <p:sp>
        <p:nvSpPr>
          <p:cNvPr id="2" name="Rectangle 1"/>
          <p:cNvSpPr/>
          <p:nvPr/>
        </p:nvSpPr>
        <p:spPr>
          <a:xfrm>
            <a:off x="935596" y="4941168"/>
            <a:ext cx="7200800" cy="784830"/>
          </a:xfrm>
          <a:prstGeom prst="rect">
            <a:avLst/>
          </a:prstGeom>
        </p:spPr>
        <p:txBody>
          <a:bodyPr wrap="square">
            <a:spAutoFit/>
          </a:bodyPr>
          <a:lstStyle/>
          <a:p>
            <a:pPr marL="342900" indent="-342900">
              <a:spcAft>
                <a:spcPts val="600"/>
              </a:spcAft>
              <a:buFont typeface="Arial" pitchFamily="34" charset="0"/>
              <a:buChar char="•"/>
            </a:pPr>
            <a:r>
              <a:rPr lang="en-GB" sz="2000" dirty="0" smtClean="0"/>
              <a:t>Warmer, moister atmospheric column </a:t>
            </a:r>
            <a:r>
              <a:rPr lang="en-GB" sz="2000" dirty="0" smtClean="0">
                <a:sym typeface="Wingdings"/>
              </a:rPr>
              <a:t> higher rain rates</a:t>
            </a:r>
            <a:endParaRPr lang="en-GB" sz="2000" dirty="0">
              <a:sym typeface="Wingdings"/>
            </a:endParaRPr>
          </a:p>
          <a:p>
            <a:pPr marL="342900" indent="-342900">
              <a:spcAft>
                <a:spcPts val="600"/>
              </a:spcAft>
              <a:buFont typeface="Arial" pitchFamily="34" charset="0"/>
              <a:buChar char="•"/>
            </a:pPr>
            <a:r>
              <a:rPr lang="en-GB" sz="2000" dirty="0" smtClean="0"/>
              <a:t>Slow evolution of large-scale flow </a:t>
            </a:r>
            <a:r>
              <a:rPr lang="en-GB" sz="2000" dirty="0" smtClean="0">
                <a:sym typeface="Wingdings"/>
              </a:rPr>
              <a:t> more stationary system</a:t>
            </a:r>
            <a:endParaRPr lang="en-GB" sz="2000" dirty="0"/>
          </a:p>
        </p:txBody>
      </p:sp>
    </p:spTree>
    <p:extLst>
      <p:ext uri="{BB962C8B-B14F-4D97-AF65-F5344CB8AC3E}">
        <p14:creationId xmlns:p14="http://schemas.microsoft.com/office/powerpoint/2010/main" val="466766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8</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Simulation Strategy</a:t>
            </a:r>
            <a:endParaRPr lang="en-GB" dirty="0"/>
          </a:p>
        </p:txBody>
      </p:sp>
      <p:sp>
        <p:nvSpPr>
          <p:cNvPr id="9" name="Rectangle 4"/>
          <p:cNvSpPr txBox="1">
            <a:spLocks noChangeArrowheads="1"/>
          </p:cNvSpPr>
          <p:nvPr/>
        </p:nvSpPr>
        <p:spPr bwMode="auto">
          <a:xfrm>
            <a:off x="251520" y="1124744"/>
            <a:ext cx="4670592" cy="46805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a:lnSpc>
                <a:spcPct val="100000"/>
              </a:lnSpc>
              <a:spcBef>
                <a:spcPts val="1200"/>
              </a:spcBef>
              <a:spcAft>
                <a:spcPts val="600"/>
              </a:spcAft>
            </a:pPr>
            <a:r>
              <a:rPr lang="en-GB" dirty="0" err="1" smtClean="0"/>
              <a:t>MetUM</a:t>
            </a:r>
            <a:r>
              <a:rPr lang="en-GB" dirty="0" smtClean="0"/>
              <a:t> - UKV model:</a:t>
            </a:r>
          </a:p>
          <a:p>
            <a:pPr lvl="1">
              <a:lnSpc>
                <a:spcPct val="100000"/>
              </a:lnSpc>
              <a:spcBef>
                <a:spcPts val="0"/>
              </a:spcBef>
              <a:spcAft>
                <a:spcPts val="600"/>
              </a:spcAft>
            </a:pPr>
            <a:r>
              <a:rPr lang="en-GB" dirty="0" smtClean="0"/>
              <a:t>Grid spacing: 1.5-km inner domain stretching to 4-km outer domain</a:t>
            </a:r>
          </a:p>
          <a:p>
            <a:pPr lvl="1">
              <a:lnSpc>
                <a:spcPct val="100000"/>
              </a:lnSpc>
              <a:spcBef>
                <a:spcPts val="0"/>
              </a:spcBef>
              <a:spcAft>
                <a:spcPts val="600"/>
              </a:spcAft>
            </a:pPr>
            <a:r>
              <a:rPr lang="en-GB" dirty="0" smtClean="0"/>
              <a:t>Explicit convection</a:t>
            </a:r>
          </a:p>
          <a:p>
            <a:pPr lvl="1">
              <a:lnSpc>
                <a:spcPct val="100000"/>
              </a:lnSpc>
              <a:spcBef>
                <a:spcPts val="0"/>
              </a:spcBef>
              <a:spcAft>
                <a:spcPts val="600"/>
              </a:spcAft>
            </a:pPr>
            <a:r>
              <a:rPr lang="en-GB" dirty="0" smtClean="0"/>
              <a:t>70 vertical levels</a:t>
            </a:r>
          </a:p>
          <a:p>
            <a:pPr>
              <a:lnSpc>
                <a:spcPct val="100000"/>
              </a:lnSpc>
              <a:spcBef>
                <a:spcPts val="1200"/>
              </a:spcBef>
              <a:spcAft>
                <a:spcPts val="600"/>
              </a:spcAft>
            </a:pPr>
            <a:r>
              <a:rPr lang="en-GB" dirty="0"/>
              <a:t>I</a:t>
            </a:r>
            <a:r>
              <a:rPr lang="en-GB" dirty="0" smtClean="0"/>
              <a:t>nitialised from operational 0400 UTC UKV analysis</a:t>
            </a:r>
          </a:p>
          <a:p>
            <a:pPr>
              <a:lnSpc>
                <a:spcPct val="100000"/>
              </a:lnSpc>
              <a:spcBef>
                <a:spcPts val="1200"/>
              </a:spcBef>
              <a:spcAft>
                <a:spcPts val="600"/>
              </a:spcAft>
            </a:pPr>
            <a:r>
              <a:rPr lang="en-GB" dirty="0" smtClean="0"/>
              <a:t>LBCs from operational NAE run</a:t>
            </a:r>
          </a:p>
          <a:p>
            <a:pPr>
              <a:lnSpc>
                <a:spcPct val="100000"/>
              </a:lnSpc>
              <a:spcBef>
                <a:spcPts val="1200"/>
              </a:spcBef>
              <a:spcAft>
                <a:spcPts val="600"/>
              </a:spcAft>
            </a:pPr>
            <a:r>
              <a:rPr lang="en-GB" dirty="0" smtClean="0"/>
              <a:t>Smaller domain with same resolution nested within UKV to reduce expense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1789" y="1268760"/>
            <a:ext cx="3624663" cy="4752528"/>
          </a:xfrm>
          <a:prstGeom prst="rect">
            <a:avLst/>
          </a:prstGeom>
        </p:spPr>
      </p:pic>
    </p:spTree>
    <p:extLst>
      <p:ext uri="{BB962C8B-B14F-4D97-AF65-F5344CB8AC3E}">
        <p14:creationId xmlns:p14="http://schemas.microsoft.com/office/powerpoint/2010/main" val="419866893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9</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Control simulation: Rainfall</a:t>
            </a:r>
            <a:endParaRPr lang="en-GB" dirty="0"/>
          </a:p>
        </p:txBody>
      </p:sp>
      <p:sp>
        <p:nvSpPr>
          <p:cNvPr id="9" name="TextBox 8"/>
          <p:cNvSpPr txBox="1"/>
          <p:nvPr/>
        </p:nvSpPr>
        <p:spPr>
          <a:xfrm>
            <a:off x="397403" y="4869160"/>
            <a:ext cx="3598534" cy="646331"/>
          </a:xfrm>
          <a:prstGeom prst="rect">
            <a:avLst/>
          </a:prstGeom>
          <a:noFill/>
        </p:spPr>
        <p:txBody>
          <a:bodyPr wrap="square" rtlCol="0">
            <a:spAutoFit/>
          </a:bodyPr>
          <a:lstStyle/>
          <a:p>
            <a:pPr algn="ctr"/>
            <a:r>
              <a:rPr lang="en-GB" b="1" dirty="0" smtClean="0"/>
              <a:t>Rain Rate</a:t>
            </a:r>
          </a:p>
          <a:p>
            <a:pPr algn="ctr"/>
            <a:r>
              <a:rPr lang="en-GB" b="1" dirty="0" smtClean="0"/>
              <a:t>0700–1900 UTC</a:t>
            </a:r>
            <a:endParaRPr lang="en-GB" b="1" dirty="0"/>
          </a:p>
        </p:txBody>
      </p:sp>
      <p:sp>
        <p:nvSpPr>
          <p:cNvPr id="10" name="TextBox 9"/>
          <p:cNvSpPr txBox="1"/>
          <p:nvPr/>
        </p:nvSpPr>
        <p:spPr>
          <a:xfrm>
            <a:off x="4720406" y="4869162"/>
            <a:ext cx="3668017" cy="646331"/>
          </a:xfrm>
          <a:prstGeom prst="rect">
            <a:avLst/>
          </a:prstGeom>
          <a:noFill/>
        </p:spPr>
        <p:txBody>
          <a:bodyPr wrap="square" rtlCol="0">
            <a:spAutoFit/>
          </a:bodyPr>
          <a:lstStyle/>
          <a:p>
            <a:pPr algn="ctr"/>
            <a:r>
              <a:rPr lang="en-GB" b="1" dirty="0" smtClean="0"/>
              <a:t>Rain Accumulation</a:t>
            </a:r>
          </a:p>
          <a:p>
            <a:pPr algn="ctr"/>
            <a:r>
              <a:rPr lang="en-GB" b="1" dirty="0" smtClean="0"/>
              <a:t>1200–1500 UTC</a:t>
            </a:r>
            <a:endParaRPr lang="en-GB"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0406" y="1344542"/>
            <a:ext cx="4100066" cy="35246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1344543"/>
            <a:ext cx="4107404" cy="3524618"/>
          </a:xfrm>
          <a:prstGeom prst="rect">
            <a:avLst/>
          </a:prstGeom>
        </p:spPr>
      </p:pic>
    </p:spTree>
    <p:extLst>
      <p:ext uri="{BB962C8B-B14F-4D97-AF65-F5344CB8AC3E}">
        <p14:creationId xmlns:p14="http://schemas.microsoft.com/office/powerpoint/2010/main" val="275427731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Rdg Green">
  <a:themeElements>
    <a:clrScheme name="Rdg Gree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fontScheme name="Rdg Gree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objectDefaults>
  <a:extraClrSchemeLst>
    <a:extraClrScheme>
      <a:clrScheme name="Rdg Gree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3981</TotalTime>
  <Words>2141</Words>
  <Application>Microsoft Office PowerPoint</Application>
  <PresentationFormat>On-screen Show (4:3)</PresentationFormat>
  <Paragraphs>175</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1_Rdg Green</vt:lpstr>
      <vt:lpstr>A quasi-stationary convective system over the UK Southwest Peninsula</vt:lpstr>
      <vt:lpstr>Background</vt:lpstr>
      <vt:lpstr>My PhD Project</vt:lpstr>
      <vt:lpstr>A bit of geography…</vt:lpstr>
      <vt:lpstr>Case Study: 21 July 2010</vt:lpstr>
      <vt:lpstr>Key Questions</vt:lpstr>
      <vt:lpstr>Comparison with Boscastle Storm</vt:lpstr>
      <vt:lpstr>Simulation Strategy</vt:lpstr>
      <vt:lpstr>Control simulation: Rainfall</vt:lpstr>
      <vt:lpstr>Control simulation: Divergence</vt:lpstr>
      <vt:lpstr>Sensitivity Tests – Methodology </vt:lpstr>
      <vt:lpstr>WEAKSUN simulation: Divergence</vt:lpstr>
      <vt:lpstr>Key Questions Revisited</vt:lpstr>
      <vt:lpstr>500m Simulation</vt:lpstr>
      <vt:lpstr>Conclusions &amp; Future Work</vt:lpstr>
      <vt:lpstr>500m simulation: Rainfall</vt:lpstr>
      <vt:lpstr>500m simulation: Divergence</vt:lpstr>
      <vt:lpstr>Synoptic setting comparison</vt:lpstr>
      <vt:lpstr>Tephigram comparison</vt:lpstr>
      <vt:lpstr>Rain intensity bias</vt:lpstr>
      <vt:lpstr>Control simulation: Divergence</vt:lpstr>
    </vt:vector>
  </TitlesOfParts>
  <Company>University of Reading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Anchoring of convective storms</dc:title>
  <dc:creator>hy010960</dc:creator>
  <cp:lastModifiedBy>hy010960</cp:lastModifiedBy>
  <cp:revision>172</cp:revision>
  <dcterms:created xsi:type="dcterms:W3CDTF">2012-01-11T10:01:19Z</dcterms:created>
  <dcterms:modified xsi:type="dcterms:W3CDTF">2012-09-14T12:06:45Z</dcterms:modified>
</cp:coreProperties>
</file>