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94" r:id="rId4"/>
    <p:sldMasterId id="2147483723" r:id="rId5"/>
  </p:sldMasterIdLst>
  <p:notesMasterIdLst>
    <p:notesMasterId r:id="rId56"/>
  </p:notesMasterIdLst>
  <p:handoutMasterIdLst>
    <p:handoutMasterId r:id="rId57"/>
  </p:handoutMasterIdLst>
  <p:sldIdLst>
    <p:sldId id="265" r:id="rId6"/>
    <p:sldId id="926" r:id="rId7"/>
    <p:sldId id="267" r:id="rId8"/>
    <p:sldId id="950" r:id="rId9"/>
    <p:sldId id="938" r:id="rId10"/>
    <p:sldId id="899" r:id="rId11"/>
    <p:sldId id="776" r:id="rId12"/>
    <p:sldId id="539" r:id="rId13"/>
    <p:sldId id="910" r:id="rId14"/>
    <p:sldId id="592" r:id="rId15"/>
    <p:sldId id="778" r:id="rId16"/>
    <p:sldId id="789" r:id="rId17"/>
    <p:sldId id="531" r:id="rId18"/>
    <p:sldId id="779" r:id="rId19"/>
    <p:sldId id="935" r:id="rId20"/>
    <p:sldId id="937" r:id="rId21"/>
    <p:sldId id="795" r:id="rId22"/>
    <p:sldId id="940" r:id="rId23"/>
    <p:sldId id="784" r:id="rId24"/>
    <p:sldId id="941" r:id="rId25"/>
    <p:sldId id="785" r:id="rId26"/>
    <p:sldId id="942" r:id="rId27"/>
    <p:sldId id="944" r:id="rId28"/>
    <p:sldId id="947" r:id="rId29"/>
    <p:sldId id="946" r:id="rId30"/>
    <p:sldId id="948" r:id="rId31"/>
    <p:sldId id="288" r:id="rId32"/>
    <p:sldId id="540" r:id="rId33"/>
    <p:sldId id="790" r:id="rId34"/>
    <p:sldId id="791" r:id="rId35"/>
    <p:sldId id="952" r:id="rId36"/>
    <p:sldId id="916" r:id="rId37"/>
    <p:sldId id="794" r:id="rId38"/>
    <p:sldId id="917" r:id="rId39"/>
    <p:sldId id="848" r:id="rId40"/>
    <p:sldId id="911" r:id="rId41"/>
    <p:sldId id="954" r:id="rId42"/>
    <p:sldId id="955" r:id="rId43"/>
    <p:sldId id="956" r:id="rId44"/>
    <p:sldId id="957" r:id="rId45"/>
    <p:sldId id="959" r:id="rId46"/>
    <p:sldId id="293" r:id="rId47"/>
    <p:sldId id="281" r:id="rId48"/>
    <p:sldId id="285" r:id="rId49"/>
    <p:sldId id="962" r:id="rId50"/>
    <p:sldId id="958" r:id="rId51"/>
    <p:sldId id="866" r:id="rId52"/>
    <p:sldId id="787" r:id="rId53"/>
    <p:sldId id="961" r:id="rId54"/>
    <p:sldId id="918" r:id="rId55"/>
  </p:sldIdLst>
  <p:sldSz cx="9144000" cy="6858000" type="screen4x3"/>
  <p:notesSz cx="6718300" cy="9867900"/>
  <p:embeddedFontLst>
    <p:embeddedFont>
      <p:font typeface="Arial Bold" panose="020B0704020202020204" pitchFamily="34" charset="0"/>
      <p:bold r:id="rId58"/>
    </p:embeddedFont>
    <p:embeddedFont>
      <p:font typeface="Cambria Math" panose="02040503050406030204" pitchFamily="18" charset="0"/>
      <p:regular r:id="rId59"/>
    </p:embeddedFont>
    <p:embeddedFont>
      <p:font typeface="Effra" panose="020B0604020202020204" charset="0"/>
      <p:regular r:id="rId60"/>
      <p:bold r:id="rId61"/>
      <p:italic r:id="rId62"/>
      <p:boldItalic r:id="rId63"/>
    </p:embeddedFont>
  </p:embeddedFontLst>
  <p:defaultTextStyle>
    <a:defPPr>
      <a:defRPr lang="en-GB"/>
    </a:defPPr>
    <a:lvl1pPr algn="l" rtl="0" fontAlgn="base">
      <a:spcBef>
        <a:spcPct val="0"/>
      </a:spcBef>
      <a:spcAft>
        <a:spcPct val="0"/>
      </a:spcAft>
      <a:defRPr sz="2000" kern="1200">
        <a:solidFill>
          <a:schemeClr val="tx2"/>
        </a:solidFill>
        <a:latin typeface="+mn-lt"/>
        <a:ea typeface="+mn-ea"/>
        <a:cs typeface="+mn-cs"/>
      </a:defRPr>
    </a:lvl1pPr>
    <a:lvl2pPr marL="457200" algn="l" rtl="0" fontAlgn="base">
      <a:spcBef>
        <a:spcPct val="0"/>
      </a:spcBef>
      <a:spcAft>
        <a:spcPct val="0"/>
      </a:spcAft>
      <a:defRPr sz="2000" kern="1200">
        <a:solidFill>
          <a:schemeClr val="tx2"/>
        </a:solidFill>
        <a:latin typeface="+mn-lt"/>
        <a:ea typeface="+mn-ea"/>
        <a:cs typeface="+mn-cs"/>
      </a:defRPr>
    </a:lvl2pPr>
    <a:lvl3pPr marL="914400" algn="l" rtl="0" fontAlgn="base">
      <a:spcBef>
        <a:spcPct val="0"/>
      </a:spcBef>
      <a:spcAft>
        <a:spcPct val="0"/>
      </a:spcAft>
      <a:defRPr sz="2000" kern="1200">
        <a:solidFill>
          <a:schemeClr val="tx2"/>
        </a:solidFill>
        <a:latin typeface="+mn-lt"/>
        <a:ea typeface="+mn-ea"/>
        <a:cs typeface="+mn-cs"/>
      </a:defRPr>
    </a:lvl3pPr>
    <a:lvl4pPr marL="1371600" algn="l" rtl="0" fontAlgn="base">
      <a:spcBef>
        <a:spcPct val="0"/>
      </a:spcBef>
      <a:spcAft>
        <a:spcPct val="0"/>
      </a:spcAft>
      <a:defRPr sz="2000" kern="1200">
        <a:solidFill>
          <a:schemeClr val="tx2"/>
        </a:solidFill>
        <a:latin typeface="+mn-lt"/>
        <a:ea typeface="+mn-ea"/>
        <a:cs typeface="+mn-cs"/>
      </a:defRPr>
    </a:lvl4pPr>
    <a:lvl5pPr marL="1828800" algn="l" rtl="0" fontAlgn="base">
      <a:spcBef>
        <a:spcPct val="0"/>
      </a:spcBef>
      <a:spcAft>
        <a:spcPct val="0"/>
      </a:spcAft>
      <a:defRPr sz="2000" kern="1200">
        <a:solidFill>
          <a:schemeClr val="tx2"/>
        </a:solidFill>
        <a:latin typeface="+mn-lt"/>
        <a:ea typeface="+mn-ea"/>
        <a:cs typeface="+mn-cs"/>
      </a:defRPr>
    </a:lvl5pPr>
    <a:lvl6pPr marL="2286000" algn="l" defTabSz="914400" rtl="0" eaLnBrk="1" latinLnBrk="0" hangingPunct="1">
      <a:defRPr sz="2000" kern="1200">
        <a:solidFill>
          <a:schemeClr val="tx2"/>
        </a:solidFill>
        <a:latin typeface="+mn-lt"/>
        <a:ea typeface="+mn-ea"/>
        <a:cs typeface="+mn-cs"/>
      </a:defRPr>
    </a:lvl6pPr>
    <a:lvl7pPr marL="2743200" algn="l" defTabSz="914400" rtl="0" eaLnBrk="1" latinLnBrk="0" hangingPunct="1">
      <a:defRPr sz="2000" kern="1200">
        <a:solidFill>
          <a:schemeClr val="tx2"/>
        </a:solidFill>
        <a:latin typeface="+mn-lt"/>
        <a:ea typeface="+mn-ea"/>
        <a:cs typeface="+mn-cs"/>
      </a:defRPr>
    </a:lvl7pPr>
    <a:lvl8pPr marL="3200400" algn="l" defTabSz="914400" rtl="0" eaLnBrk="1" latinLnBrk="0" hangingPunct="1">
      <a:defRPr sz="2000" kern="1200">
        <a:solidFill>
          <a:schemeClr val="tx2"/>
        </a:solidFill>
        <a:latin typeface="+mn-lt"/>
        <a:ea typeface="+mn-ea"/>
        <a:cs typeface="+mn-cs"/>
      </a:defRPr>
    </a:lvl8pPr>
    <a:lvl9pPr marL="3657600" algn="l" defTabSz="914400" rtl="0" eaLnBrk="1" latinLnBrk="0" hangingPunct="1">
      <a:defRPr sz="2000" kern="1200">
        <a:solidFill>
          <a:schemeClr val="tx2"/>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16">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A58CF79-FF0C-6998-DECC-CD3EB194185E}" name="Bob Plant" initials="BP" userId="S::sws00rsp@reading.ac.uk::73f5e716-5597-4834-9939-d10562d551f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EAF35"/>
    <a:srgbClr val="FDE6AB"/>
    <a:srgbClr val="D799A1"/>
    <a:srgbClr val="BF0071"/>
    <a:srgbClr val="F3F3F3"/>
    <a:srgbClr val="F0F0F0"/>
    <a:srgbClr val="EEEEEE"/>
    <a:srgbClr val="FDFD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E25E649-3F16-4E02-A733-19D2CDBF48F0}">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47" autoAdjust="0"/>
    <p:restoredTop sz="81343" autoAdjust="0"/>
  </p:normalViewPr>
  <p:slideViewPr>
    <p:cSldViewPr showGuides="1">
      <p:cViewPr>
        <p:scale>
          <a:sx n="70" d="100"/>
          <a:sy n="70" d="100"/>
        </p:scale>
        <p:origin x="1356" y="12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846"/>
    </p:cViewPr>
  </p:sorterViewPr>
  <p:notesViewPr>
    <p:cSldViewPr showGuides="1">
      <p:cViewPr varScale="1">
        <p:scale>
          <a:sx n="65" d="100"/>
          <a:sy n="65" d="100"/>
        </p:scale>
        <p:origin x="2688" y="60"/>
      </p:cViewPr>
      <p:guideLst>
        <p:guide orient="horz" pos="3108"/>
        <p:guide pos="211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font" Target="fonts/font6.fntdata"/><Relationship Id="rId68"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font" Target="fonts/font1.fntdata"/><Relationship Id="rId66"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handoutMaster" Target="handoutMasters/handoutMaster1.xml"/><Relationship Id="rId61" Type="http://schemas.openxmlformats.org/officeDocument/2006/relationships/font" Target="fonts/font4.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3.fntdata"/><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notesMaster" Target="notesMasters/notesMaster1.xml"/><Relationship Id="rId64"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2.fntdata"/><Relationship Id="rId67"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977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79" name="Rectangle 3"/>
          <p:cNvSpPr>
            <a:spLocks noGrp="1" noChangeArrowheads="1"/>
          </p:cNvSpPr>
          <p:nvPr>
            <p:ph type="dt" sz="quarter" idx="1"/>
          </p:nvPr>
        </p:nvSpPr>
        <p:spPr bwMode="auto">
          <a:xfrm>
            <a:off x="3806825"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ctr" anchorCtr="0" compatLnSpc="1">
            <a:prstTxWarp prst="textNoShape">
              <a:avLst/>
            </a:prstTxWarp>
          </a:bodyPr>
          <a:lstStyle>
            <a:lvl1pPr algn="r">
              <a:defRPr sz="1200">
                <a:solidFill>
                  <a:schemeClr val="bg1"/>
                </a:solidFill>
              </a:defRPr>
            </a:lvl1pPr>
          </a:lstStyle>
          <a:p>
            <a:endParaRPr lang="en-GB" altLang="en-US" dirty="0">
              <a:latin typeface="Effra" panose="020B0603020203020204" pitchFamily="34" charset="0"/>
            </a:endParaRPr>
          </a:p>
        </p:txBody>
      </p:sp>
      <p:sp>
        <p:nvSpPr>
          <p:cNvPr id="459780" name="Rectangle 4"/>
          <p:cNvSpPr>
            <a:spLocks noGrp="1" noChangeArrowheads="1"/>
          </p:cNvSpPr>
          <p:nvPr>
            <p:ph type="ftr" sz="quarter" idx="2"/>
          </p:nvPr>
        </p:nvSpPr>
        <p:spPr bwMode="auto">
          <a:xfrm>
            <a:off x="0"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defRPr sz="1200">
                <a:solidFill>
                  <a:schemeClr val="bg1"/>
                </a:solidFill>
              </a:defRPr>
            </a:lvl1pPr>
          </a:lstStyle>
          <a:p>
            <a:endParaRPr lang="en-GB" altLang="en-US" dirty="0">
              <a:latin typeface="Effra" panose="020B0603020203020204" pitchFamily="34" charset="0"/>
            </a:endParaRPr>
          </a:p>
        </p:txBody>
      </p:sp>
      <p:sp>
        <p:nvSpPr>
          <p:cNvPr id="459781" name="Rectangle 5"/>
          <p:cNvSpPr>
            <a:spLocks noGrp="1" noChangeArrowheads="1"/>
          </p:cNvSpPr>
          <p:nvPr>
            <p:ph type="sldNum" sz="quarter" idx="3"/>
          </p:nvPr>
        </p:nvSpPr>
        <p:spPr bwMode="auto">
          <a:xfrm>
            <a:off x="3806825" y="9374188"/>
            <a:ext cx="2911475" cy="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34" tIns="45716" rIns="91434" bIns="45716" numCol="1" anchor="b" anchorCtr="0" compatLnSpc="1">
            <a:prstTxWarp prst="textNoShape">
              <a:avLst/>
            </a:prstTxWarp>
          </a:bodyPr>
          <a:lstStyle>
            <a:lvl1pPr algn="r">
              <a:defRPr sz="1200">
                <a:solidFill>
                  <a:schemeClr val="bg1"/>
                </a:solidFill>
              </a:defRPr>
            </a:lvl1pPr>
          </a:lstStyle>
          <a:p>
            <a:fld id="{6BDED6D5-33CC-49C8-A14A-4660977D1BEE}" type="slidenum">
              <a:rPr lang="en-GB" altLang="en-US">
                <a:latin typeface="Effra" panose="020B0603020203020204" pitchFamily="34" charset="0"/>
              </a:rPr>
              <a:pPr/>
              <a:t>‹#›</a:t>
            </a:fld>
            <a:endParaRPr lang="en-GB" altLang="en-US" dirty="0">
              <a:latin typeface="Effra" panose="020B0603020203020204" pitchFamily="34" charset="0"/>
            </a:endParaRPr>
          </a:p>
        </p:txBody>
      </p:sp>
    </p:spTree>
    <p:extLst>
      <p:ext uri="{BB962C8B-B14F-4D97-AF65-F5344CB8AC3E}">
        <p14:creationId xmlns:p14="http://schemas.microsoft.com/office/powerpoint/2010/main" val="334349980"/>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7-31T09:26:54.829"/>
    </inkml:context>
    <inkml:brush xml:id="br0">
      <inkml:brushProperty name="width" value="0.05" units="cm"/>
      <inkml:brushProperty name="height" value="0.0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19" name="Rectangle 3"/>
          <p:cNvSpPr>
            <a:spLocks noGrp="1" noChangeArrowheads="1"/>
          </p:cNvSpPr>
          <p:nvPr>
            <p:ph type="dt" idx="1"/>
          </p:nvPr>
        </p:nvSpPr>
        <p:spPr bwMode="auto">
          <a:xfrm>
            <a:off x="3805238" y="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lvl1pPr algn="r">
              <a:defRPr sz="1200">
                <a:latin typeface="Effra" panose="020B0603020203020204" pitchFamily="34" charset="0"/>
              </a:defRPr>
            </a:lvl1pPr>
          </a:lstStyle>
          <a:p>
            <a:endParaRPr lang="en-GB" altLang="en-US" dirty="0"/>
          </a:p>
        </p:txBody>
      </p:sp>
      <p:sp>
        <p:nvSpPr>
          <p:cNvPr id="9220" name="Rectangle 4"/>
          <p:cNvSpPr>
            <a:spLocks noGrp="1" noRot="1" noChangeAspect="1" noChangeArrowheads="1" noTextEdit="1"/>
          </p:cNvSpPr>
          <p:nvPr>
            <p:ph type="sldImg" idx="2"/>
          </p:nvPr>
        </p:nvSpPr>
        <p:spPr bwMode="auto">
          <a:xfrm>
            <a:off x="893763" y="739775"/>
            <a:ext cx="4933950" cy="3700463"/>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5"/>
          <p:cNvSpPr>
            <a:spLocks noGrp="1" noChangeArrowheads="1"/>
          </p:cNvSpPr>
          <p:nvPr>
            <p:ph type="body" sz="quarter" idx="3"/>
          </p:nvPr>
        </p:nvSpPr>
        <p:spPr bwMode="auto">
          <a:xfrm>
            <a:off x="671513" y="4687888"/>
            <a:ext cx="5375275" cy="4440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t" anchorCtr="0" compatLnSpc="1">
            <a:prstTxWarp prst="textNoShape">
              <a:avLst/>
            </a:prstTxWarp>
          </a:bodyPr>
          <a:lstStyle/>
          <a:p>
            <a:pPr lvl="0"/>
            <a:r>
              <a:rPr lang="en-GB" altLang="en-US" dirty="0"/>
              <a:t>Click to edit Master text styles</a:t>
            </a:r>
          </a:p>
          <a:p>
            <a:pPr lvl="1"/>
            <a:r>
              <a:rPr lang="en-GB" altLang="en-US" dirty="0"/>
              <a:t>Second level</a:t>
            </a:r>
          </a:p>
          <a:p>
            <a:pPr lvl="2"/>
            <a:r>
              <a:rPr lang="en-GB" altLang="en-US" dirty="0"/>
              <a:t>Third level</a:t>
            </a:r>
          </a:p>
          <a:p>
            <a:pPr lvl="3"/>
            <a:r>
              <a:rPr lang="en-GB" altLang="en-US" dirty="0"/>
              <a:t>Fourth level</a:t>
            </a:r>
          </a:p>
          <a:p>
            <a:pPr lvl="4"/>
            <a:r>
              <a:rPr lang="en-GB" altLang="en-US" dirty="0"/>
              <a:t>Fifth level</a:t>
            </a:r>
          </a:p>
        </p:txBody>
      </p:sp>
      <p:sp>
        <p:nvSpPr>
          <p:cNvPr id="9222" name="Rectangle 6"/>
          <p:cNvSpPr>
            <a:spLocks noGrp="1" noChangeArrowheads="1"/>
          </p:cNvSpPr>
          <p:nvPr>
            <p:ph type="ftr" sz="quarter" idx="4"/>
          </p:nvPr>
        </p:nvSpPr>
        <p:spPr bwMode="auto">
          <a:xfrm>
            <a:off x="0"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defRPr sz="1200">
                <a:latin typeface="Effra" panose="020B0603020203020204" pitchFamily="34" charset="0"/>
              </a:defRPr>
            </a:lvl1pPr>
          </a:lstStyle>
          <a:p>
            <a:endParaRPr lang="en-GB" altLang="en-US" dirty="0"/>
          </a:p>
        </p:txBody>
      </p:sp>
      <p:sp>
        <p:nvSpPr>
          <p:cNvPr id="9223" name="Rectangle 7"/>
          <p:cNvSpPr>
            <a:spLocks noGrp="1" noChangeArrowheads="1"/>
          </p:cNvSpPr>
          <p:nvPr>
            <p:ph type="sldNum" sz="quarter" idx="5"/>
          </p:nvPr>
        </p:nvSpPr>
        <p:spPr bwMode="auto">
          <a:xfrm>
            <a:off x="3805238" y="9372600"/>
            <a:ext cx="2911475"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34" tIns="45716" rIns="91434" bIns="45716" numCol="1" anchor="b" anchorCtr="0" compatLnSpc="1">
            <a:prstTxWarp prst="textNoShape">
              <a:avLst/>
            </a:prstTxWarp>
          </a:bodyPr>
          <a:lstStyle>
            <a:lvl1pPr algn="r">
              <a:defRPr sz="1200">
                <a:latin typeface="Effra" panose="020B0603020203020204" pitchFamily="34" charset="0"/>
              </a:defRPr>
            </a:lvl1pPr>
          </a:lstStyle>
          <a:p>
            <a:fld id="{A3ADB805-8BF7-47B5-B5FB-292FECAF2630}" type="slidenum">
              <a:rPr lang="en-GB" altLang="en-US" smtClean="0"/>
              <a:pPr/>
              <a:t>‹#›</a:t>
            </a:fld>
            <a:endParaRPr lang="en-GB" altLang="en-US" dirty="0"/>
          </a:p>
        </p:txBody>
      </p:sp>
    </p:spTree>
    <p:extLst>
      <p:ext uri="{BB962C8B-B14F-4D97-AF65-F5344CB8AC3E}">
        <p14:creationId xmlns:p14="http://schemas.microsoft.com/office/powerpoint/2010/main" val="18646541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Effra" panose="020B0603020203020204" pitchFamily="34" charset="0"/>
        <a:ea typeface="+mn-ea"/>
        <a:cs typeface="+mn-cs"/>
      </a:defRPr>
    </a:lvl1pPr>
    <a:lvl2pPr marL="457200" algn="l" rtl="0" fontAlgn="base">
      <a:spcBef>
        <a:spcPct val="30000"/>
      </a:spcBef>
      <a:spcAft>
        <a:spcPct val="0"/>
      </a:spcAft>
      <a:defRPr sz="1200" kern="1200">
        <a:solidFill>
          <a:schemeClr val="tx1"/>
        </a:solidFill>
        <a:latin typeface="Effra" panose="020B0603020203020204" pitchFamily="34" charset="0"/>
        <a:ea typeface="+mn-ea"/>
        <a:cs typeface="+mn-cs"/>
      </a:defRPr>
    </a:lvl2pPr>
    <a:lvl3pPr marL="914400" algn="l" rtl="0" fontAlgn="base">
      <a:spcBef>
        <a:spcPct val="30000"/>
      </a:spcBef>
      <a:spcAft>
        <a:spcPct val="0"/>
      </a:spcAft>
      <a:defRPr sz="1200" kern="1200">
        <a:solidFill>
          <a:schemeClr val="tx1"/>
        </a:solidFill>
        <a:latin typeface="Effra" panose="020B0603020203020204" pitchFamily="34" charset="0"/>
        <a:ea typeface="+mn-ea"/>
        <a:cs typeface="+mn-cs"/>
      </a:defRPr>
    </a:lvl3pPr>
    <a:lvl4pPr marL="1371600" algn="l" rtl="0" fontAlgn="base">
      <a:spcBef>
        <a:spcPct val="30000"/>
      </a:spcBef>
      <a:spcAft>
        <a:spcPct val="0"/>
      </a:spcAft>
      <a:defRPr sz="1200" kern="1200">
        <a:solidFill>
          <a:schemeClr val="tx1"/>
        </a:solidFill>
        <a:latin typeface="Effra" panose="020B0603020203020204" pitchFamily="34" charset="0"/>
        <a:ea typeface="+mn-ea"/>
        <a:cs typeface="+mn-cs"/>
      </a:defRPr>
    </a:lvl4pPr>
    <a:lvl5pPr marL="1828800" algn="l" rtl="0" fontAlgn="base">
      <a:spcBef>
        <a:spcPct val="30000"/>
      </a:spcBef>
      <a:spcAft>
        <a:spcPct val="0"/>
      </a:spcAft>
      <a:defRPr sz="1200" kern="1200">
        <a:solidFill>
          <a:schemeClr val="tx1"/>
        </a:solidFill>
        <a:latin typeface="Effra" panose="020B0603020203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rmets.onlinelibrary.wiley.com/doi/full/10.1002/qj.3348?saml_referrer#qj3348-bib-0009" TargetMode="External"/><Relationship Id="rId2" Type="http://schemas.openxmlformats.org/officeDocument/2006/relationships/slide" Target="../slides/slide37.xml"/><Relationship Id="rId1" Type="http://schemas.openxmlformats.org/officeDocument/2006/relationships/notesMaster" Target="../notesMasters/notesMaster1.xml"/><Relationship Id="rId6" Type="http://schemas.openxmlformats.org/officeDocument/2006/relationships/hyperlink" Target="https://journals.ametsoc.org/view/journals/wefo/39/2/WAF-D-23-0046.1.xml#bib70" TargetMode="External"/><Relationship Id="rId5" Type="http://schemas.openxmlformats.org/officeDocument/2006/relationships/hyperlink" Target="https://journals.ametsoc.org/view/journals/wefo/39/2/WAF-D-23-0046.1.xml#bib16" TargetMode="External"/><Relationship Id="rId4" Type="http://schemas.openxmlformats.org/officeDocument/2006/relationships/hyperlink" Target="https://rmets.onlinelibrary.wiley.com/doi/full/10.1002/qj.3348?saml_referrer#qj3348-bib-0010"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a:t>
            </a:fld>
            <a:endParaRPr lang="en-GB" altLang="en-US" dirty="0"/>
          </a:p>
        </p:txBody>
      </p:sp>
    </p:spTree>
    <p:extLst>
      <p:ext uri="{BB962C8B-B14F-4D97-AF65-F5344CB8AC3E}">
        <p14:creationId xmlns:p14="http://schemas.microsoft.com/office/powerpoint/2010/main" val="34898463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Alpha =0.3 to 0.5 is estimated by Chen et al (2021) based on some high-res WRF simulations</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15</a:t>
            </a:fld>
            <a:endParaRPr lang="en-GB" altLang="en-US" dirty="0"/>
          </a:p>
        </p:txBody>
      </p:sp>
    </p:spTree>
    <p:extLst>
      <p:ext uri="{BB962C8B-B14F-4D97-AF65-F5344CB8AC3E}">
        <p14:creationId xmlns:p14="http://schemas.microsoft.com/office/powerpoint/2010/main" val="41264840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17</a:t>
            </a:fld>
            <a:endParaRPr lang="en-GB" altLang="en-US" dirty="0"/>
          </a:p>
        </p:txBody>
      </p:sp>
    </p:spTree>
    <p:extLst>
      <p:ext uri="{BB962C8B-B14F-4D97-AF65-F5344CB8AC3E}">
        <p14:creationId xmlns:p14="http://schemas.microsoft.com/office/powerpoint/2010/main" val="1201002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TimesNewRomanPSMT"/>
              </a:rPr>
              <a:t>PRIME-MCSP reduces dry bias over India and mitigates wet bias over the Indian Ocean, albeit amplifying it over the Western Pacific.</a:t>
            </a:r>
          </a:p>
          <a:p>
            <a:pPr algn="l"/>
            <a:endParaRPr lang="en-GB" sz="1200" b="0" i="0" u="none" strike="noStrike" baseline="0" dirty="0">
              <a:latin typeface="TimesNewRomanPSMT"/>
            </a:endParaRPr>
          </a:p>
          <a:p>
            <a:r>
              <a:rPr lang="en-GB" dirty="0"/>
              <a:t>T-test at each point, control vs MCSP data, start with monthly data, randomly choose 20x12 values and calculate mean, and compare mean, repeat this 10,000 times </a:t>
            </a:r>
          </a:p>
          <a:p>
            <a:pPr algn="l"/>
            <a:r>
              <a:rPr lang="en-GB" sz="1200" b="0" i="0" u="none" strike="noStrike" baseline="0" dirty="0">
                <a:latin typeface="TimesNewRomanPSMT"/>
              </a:rPr>
              <a:t>Areas with significant changes (p values &lt; 5%) in rainfall bias are marked with stipples</a:t>
            </a:r>
          </a:p>
          <a:p>
            <a:pPr algn="l"/>
            <a:r>
              <a:rPr lang="en-GB" sz="1200" b="0" i="0" u="none" strike="noStrike" baseline="0" dirty="0">
                <a:latin typeface="TimesNewRomanPSMT"/>
              </a:rPr>
              <a:t>Improvements over India and the Indian Ocean are statistically significant. In contrast, the Western Pacific shows high internal</a:t>
            </a:r>
          </a:p>
          <a:p>
            <a:pPr algn="l"/>
            <a:r>
              <a:rPr lang="en-GB" sz="1200" b="0" i="0" u="none" strike="noStrike" baseline="0" dirty="0">
                <a:latin typeface="TimesNewRomanPSMT"/>
              </a:rPr>
              <a:t>variability such that the apparent bias amplification could be due to chance.</a:t>
            </a:r>
            <a:endParaRPr lang="en-GB" dirty="0"/>
          </a:p>
          <a:p>
            <a:endParaRPr lang="en-GB" dirty="0"/>
          </a:p>
          <a:p>
            <a:r>
              <a:rPr lang="en-GB" dirty="0"/>
              <a:t>2 figures added here are for vanilla left and variable alpha right</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18</a:t>
            </a:fld>
            <a:endParaRPr lang="en-GB" altLang="en-US" dirty="0"/>
          </a:p>
        </p:txBody>
      </p:sp>
    </p:spTree>
    <p:extLst>
      <p:ext uri="{BB962C8B-B14F-4D97-AF65-F5344CB8AC3E}">
        <p14:creationId xmlns:p14="http://schemas.microsoft.com/office/powerpoint/2010/main" val="22847764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TimesNewRomanPSMT"/>
              </a:rPr>
              <a:t>The bands and lines indicate the IQR ranges and median values respectively.</a:t>
            </a:r>
          </a:p>
          <a:p>
            <a:pPr algn="l"/>
            <a:endParaRPr lang="en-GB" sz="1800" b="0" i="0" u="none" strike="noStrike" baseline="0" dirty="0">
              <a:latin typeface="TimesNewRomanPSMT"/>
            </a:endParaRPr>
          </a:p>
          <a:p>
            <a:pPr algn="l"/>
            <a:r>
              <a:rPr lang="en-GB" sz="1800" b="0" i="0" u="none" strike="noStrike" baseline="0" dirty="0">
                <a:latin typeface="TimesNewRomanPSMT"/>
              </a:rPr>
              <a:t>For </a:t>
            </a:r>
            <a:r>
              <a:rPr lang="en-GB" sz="1800" b="0" i="0" u="none" strike="noStrike" baseline="0" dirty="0" err="1">
                <a:latin typeface="TimesNewRomanPSMT"/>
              </a:rPr>
              <a:t>cmip</a:t>
            </a:r>
            <a:r>
              <a:rPr lang="en-GB" sz="1800" b="0" i="0" u="none" strike="noStrike" baseline="0" dirty="0">
                <a:latin typeface="TimesNewRomanPSMT"/>
              </a:rPr>
              <a:t>, variability is due to 20 years of data AND 26 different models</a:t>
            </a:r>
          </a:p>
          <a:p>
            <a:pPr algn="l"/>
            <a:endParaRPr lang="en-GB" sz="1800" b="0" i="0" u="none" strike="noStrike" baseline="0" dirty="0">
              <a:latin typeface="TimesNewRomanPSMT"/>
            </a:endParaRPr>
          </a:p>
          <a:p>
            <a:pPr algn="l"/>
            <a:r>
              <a:rPr lang="en-GB" sz="1800" b="0" i="0" u="none" strike="noStrike" baseline="0" dirty="0">
                <a:latin typeface="TimesNewRomanPSMT"/>
              </a:rPr>
              <a:t>For control and prime, variation over the 20 years of this monthly area-averaged rainfall data</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19</a:t>
            </a:fld>
            <a:endParaRPr lang="en-GB" altLang="en-US" dirty="0"/>
          </a:p>
        </p:txBody>
      </p:sp>
    </p:spTree>
    <p:extLst>
      <p:ext uri="{BB962C8B-B14F-4D97-AF65-F5344CB8AC3E}">
        <p14:creationId xmlns:p14="http://schemas.microsoft.com/office/powerpoint/2010/main" val="34456585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20</a:t>
            </a:fld>
            <a:endParaRPr lang="en-GB" altLang="en-US" dirty="0"/>
          </a:p>
        </p:txBody>
      </p:sp>
    </p:spTree>
    <p:extLst>
      <p:ext uri="{BB962C8B-B14F-4D97-AF65-F5344CB8AC3E}">
        <p14:creationId xmlns:p14="http://schemas.microsoft.com/office/powerpoint/2010/main" val="2018839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Wheeler and Hendon (2004) definition, https://journals.ametsoc.org/view/journals/mwre/132/8/1520-0493_2004_132_1917_aarmmi_2.0.co_2.xml Also discussed at ECMWF link at e.g. https://charts.ecmwf.int/products/mofc_multi_mjo_family_index?base_time=202307270000</a:t>
            </a:r>
          </a:p>
          <a:p>
            <a:endParaRPr lang="en-GB" dirty="0"/>
          </a:p>
          <a:p>
            <a:pPr algn="l"/>
            <a:r>
              <a:rPr lang="en-GB" sz="1800" b="0" i="0" u="none" strike="noStrike" baseline="0" dirty="0">
                <a:latin typeface="TimesNewRomanPSMT"/>
              </a:rPr>
              <a:t>The MJO index is calculated following Wheeler and Hendon (2004) approach, which uses 15°S to 15°N averaged 850-hPa zonal wind, 200-hPa zonal wind, and OLR at the TOA. Daily fields are filtered to leave the 20–100 days MJO components, before they are projected onto the same multiple-variable Empirical Orthogonal Functions computed from the reanalysis data. Two principal components are derived to depict the east-west and north-south progression of the MJO. The magnitude of the vector formed by these components serves as the MJO index</a:t>
            </a:r>
          </a:p>
          <a:p>
            <a:pPr algn="l"/>
            <a:endParaRPr lang="en-GB" sz="1800" b="0" i="0" u="none" strike="noStrike" baseline="0" dirty="0">
              <a:latin typeface="TimesNewRomanPSMT"/>
            </a:endParaRPr>
          </a:p>
          <a:p>
            <a:pPr algn="l"/>
            <a:r>
              <a:rPr lang="en-GB" sz="1800" b="0" i="0" u="none" strike="noStrike" baseline="0" dirty="0">
                <a:latin typeface="TimesNewRomanPSMT"/>
              </a:rPr>
              <a:t>When the MJO index exceeds a value of 1, these components are employed to categorize data into eight MJO phases</a:t>
            </a:r>
          </a:p>
          <a:p>
            <a:pPr algn="l"/>
            <a:endParaRPr lang="en-GB" sz="1800" b="0" i="0" u="none" strike="noStrike" baseline="0" dirty="0">
              <a:latin typeface="TimesNewRomanPSMT"/>
            </a:endParaRPr>
          </a:p>
          <a:p>
            <a:pPr algn="l"/>
            <a:r>
              <a:rPr lang="en-GB" sz="1800" b="0" i="0" u="none" strike="noStrike" baseline="0" dirty="0">
                <a:latin typeface="TimesNewRomanPSMT"/>
              </a:rPr>
              <a:t>Control run exhibits too many weak MJO events </a:t>
            </a:r>
          </a:p>
          <a:p>
            <a:pPr algn="l"/>
            <a:r>
              <a:rPr lang="en-GB" sz="1800" b="0" i="0" u="none" strike="noStrike" baseline="0" dirty="0">
                <a:latin typeface="TimesNewRomanPSMT"/>
              </a:rPr>
              <a:t>PRIME-MCSP run reduces the occurrence of these weaker while increasing the frequency of stronger events</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21</a:t>
            </a:fld>
            <a:endParaRPr lang="en-GB" altLang="en-US" dirty="0"/>
          </a:p>
        </p:txBody>
      </p:sp>
    </p:spTree>
    <p:extLst>
      <p:ext uri="{BB962C8B-B14F-4D97-AF65-F5344CB8AC3E}">
        <p14:creationId xmlns:p14="http://schemas.microsoft.com/office/powerpoint/2010/main" val="10540109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TimesNewRomanPSMT"/>
              </a:rPr>
              <a:t>Based on hourly maps of TOA IR Tb and surface rain rates. </a:t>
            </a:r>
          </a:p>
          <a:p>
            <a:pPr algn="l"/>
            <a:r>
              <a:rPr lang="en-GB" sz="1200" b="0" i="0" u="none" strike="noStrike" baseline="0" dirty="0">
                <a:latin typeface="TimesNewRomanPSMT"/>
              </a:rPr>
              <a:t>Conversion to IR Tb is achieved through the empirical correlation of Yang and </a:t>
            </a:r>
            <a:r>
              <a:rPr lang="en-GB" sz="1200" b="0" i="0" u="none" strike="noStrike" baseline="0" dirty="0" err="1">
                <a:latin typeface="TimesNewRomanPSMT"/>
              </a:rPr>
              <a:t>Slingo</a:t>
            </a:r>
            <a:r>
              <a:rPr lang="en-GB" sz="1200" b="0" i="0" u="none" strike="noStrike" baseline="0" dirty="0">
                <a:latin typeface="TimesNewRomanPSMT"/>
              </a:rPr>
              <a:t> (2001)</a:t>
            </a:r>
          </a:p>
          <a:p>
            <a:pPr algn="l"/>
            <a:endParaRPr lang="en-GB" sz="1200" b="0" i="0" u="none" strike="noStrike" baseline="0" dirty="0">
              <a:latin typeface="TimesNewRomanPSMT"/>
            </a:endParaRPr>
          </a:p>
          <a:p>
            <a:pPr algn="l"/>
            <a:r>
              <a:rPr lang="en-GB" sz="1200" b="0" i="0" u="none" strike="noStrike" baseline="0" dirty="0">
                <a:latin typeface="TimesNewRomanPSMT"/>
              </a:rPr>
              <a:t>Cold cloud shield below 241 K gives rainfall area and the mean rain rate underneath the MCS. </a:t>
            </a:r>
          </a:p>
          <a:p>
            <a:pPr algn="l"/>
            <a:r>
              <a:rPr lang="en-GB" sz="1200" b="0" i="0" u="none" strike="noStrike" baseline="0" dirty="0">
                <a:latin typeface="TimesNewRomanPSMT"/>
              </a:rPr>
              <a:t>Minimum area 60,000 km2 at peak of its lifecycle and duration &gt; 6 h.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23</a:t>
            </a:fld>
            <a:endParaRPr lang="en-GB" altLang="en-US" dirty="0"/>
          </a:p>
        </p:txBody>
      </p:sp>
    </p:spTree>
    <p:extLst>
      <p:ext uri="{BB962C8B-B14F-4D97-AF65-F5344CB8AC3E}">
        <p14:creationId xmlns:p14="http://schemas.microsoft.com/office/powerpoint/2010/main" val="37132966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24</a:t>
            </a:fld>
            <a:endParaRPr lang="en-GB" altLang="en-US" dirty="0"/>
          </a:p>
        </p:txBody>
      </p:sp>
    </p:spTree>
    <p:extLst>
      <p:ext uri="{BB962C8B-B14F-4D97-AF65-F5344CB8AC3E}">
        <p14:creationId xmlns:p14="http://schemas.microsoft.com/office/powerpoint/2010/main" val="35903833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25</a:t>
            </a:fld>
            <a:endParaRPr lang="en-GB" altLang="en-US" dirty="0"/>
          </a:p>
        </p:txBody>
      </p:sp>
    </p:spTree>
    <p:extLst>
      <p:ext uri="{BB962C8B-B14F-4D97-AF65-F5344CB8AC3E}">
        <p14:creationId xmlns:p14="http://schemas.microsoft.com/office/powerpoint/2010/main" val="1835941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26</a:t>
            </a:fld>
            <a:endParaRPr lang="en-GB" altLang="en-US" dirty="0"/>
          </a:p>
        </p:txBody>
      </p:sp>
    </p:spTree>
    <p:extLst>
      <p:ext uri="{BB962C8B-B14F-4D97-AF65-F5344CB8AC3E}">
        <p14:creationId xmlns:p14="http://schemas.microsoft.com/office/powerpoint/2010/main" val="106404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a:t>
            </a:fld>
            <a:endParaRPr lang="en-GB" altLang="en-US" dirty="0"/>
          </a:p>
        </p:txBody>
      </p:sp>
    </p:spTree>
    <p:extLst>
      <p:ext uri="{BB962C8B-B14F-4D97-AF65-F5344CB8AC3E}">
        <p14:creationId xmlns:p14="http://schemas.microsoft.com/office/powerpoint/2010/main" val="8278532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GB" sz="1200" b="0" i="0" u="none" strike="noStrike" baseline="0" dirty="0">
                <a:latin typeface="TeXGyreTermesX-Regular"/>
              </a:rPr>
              <a:t>The 4-km </a:t>
            </a:r>
            <a:r>
              <a:rPr lang="en-GB" sz="1200" b="0" i="0" u="none" strike="noStrike" baseline="0" dirty="0">
                <a:latin typeface="NewTXMI"/>
              </a:rPr>
              <a:t>𝑇𝑏 </a:t>
            </a:r>
            <a:r>
              <a:rPr lang="en-GB" sz="1200" b="0" i="0" u="none" strike="noStrike" baseline="0" dirty="0">
                <a:latin typeface="TeXGyreTermesX-Regular"/>
              </a:rPr>
              <a:t>dataset is upscaled to the 0.1</a:t>
            </a:r>
            <a:r>
              <a:rPr lang="en-GB" sz="1200" b="0" i="0" u="none" strike="noStrike" baseline="0" dirty="0">
                <a:latin typeface="TeXGyreTermes-Regular"/>
              </a:rPr>
              <a:t>° </a:t>
            </a:r>
            <a:r>
              <a:rPr lang="en-GB" sz="1200" b="0" i="0" u="none" strike="noStrike" baseline="0" dirty="0">
                <a:latin typeface="TeXGyreTermesX-Regular"/>
              </a:rPr>
              <a:t>resolution of IMERG. </a:t>
            </a:r>
          </a:p>
          <a:p>
            <a:pPr algn="l"/>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27</a:t>
            </a:fld>
            <a:endParaRPr lang="en-GB" altLang="en-US" dirty="0"/>
          </a:p>
        </p:txBody>
      </p:sp>
    </p:spTree>
    <p:extLst>
      <p:ext uri="{BB962C8B-B14F-4D97-AF65-F5344CB8AC3E}">
        <p14:creationId xmlns:p14="http://schemas.microsoft.com/office/powerpoint/2010/main" val="18494317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800" b="0" i="0" u="none" strike="noStrike" baseline="0" dirty="0">
                <a:latin typeface="TeXGyreTermesX-Regular"/>
              </a:rPr>
              <a:t>we use ERA5 (</a:t>
            </a:r>
            <a:r>
              <a:rPr lang="en-GB" sz="1800" b="0" i="0" u="none" strike="noStrike" baseline="0" dirty="0" err="1">
                <a:latin typeface="TeXGyreTermesX-Regular"/>
              </a:rPr>
              <a:t>Hersbach</a:t>
            </a:r>
            <a:r>
              <a:rPr lang="en-GB" sz="1800" b="0" i="0" u="none" strike="noStrike" baseline="0" dirty="0">
                <a:latin typeface="TeXGyreTermesX-Regular"/>
              </a:rPr>
              <a:t> et al. 2020), which is available for the 20 years of our study. </a:t>
            </a:r>
          </a:p>
          <a:p>
            <a:pPr algn="l"/>
            <a:r>
              <a:rPr lang="en-GB" sz="1800" b="0" i="0" u="none" strike="noStrike" baseline="0" dirty="0">
                <a:latin typeface="TeXGyreTermesX-Regular"/>
              </a:rPr>
              <a:t>ERA5 variables are available on a 0.25</a:t>
            </a:r>
            <a:r>
              <a:rPr lang="en-GB" sz="1800" b="0" i="0" u="none" strike="noStrike" baseline="0" dirty="0">
                <a:latin typeface="TeXGyreTermes-Regular"/>
              </a:rPr>
              <a:t>° </a:t>
            </a:r>
            <a:r>
              <a:rPr lang="en-GB" sz="1800" b="0" i="0" u="none" strike="noStrike" baseline="0" dirty="0">
                <a:latin typeface="TeXGyreTermesX-Regular"/>
              </a:rPr>
              <a:t>grid, at hourly frequency (on the hour, so interpolate to half hour)</a:t>
            </a:r>
          </a:p>
          <a:p>
            <a:pPr algn="l"/>
            <a:r>
              <a:rPr lang="en-GB" sz="1800" b="0" i="0" u="none" strike="noStrike" baseline="0" dirty="0">
                <a:latin typeface="TeXGyreTermesX-Regular"/>
              </a:rPr>
              <a:t>An MCS covers at least 50 ERA5 grid cells</a:t>
            </a:r>
            <a:endParaRPr lang="en-GB" sz="1800" b="0" i="0" u="none" strike="noStrike" baseline="0" dirty="0">
              <a:latin typeface="NimbusSanL-Regu"/>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29</a:t>
            </a:fld>
            <a:endParaRPr lang="en-GB" altLang="en-US" dirty="0"/>
          </a:p>
        </p:txBody>
      </p:sp>
    </p:spTree>
    <p:extLst>
      <p:ext uri="{BB962C8B-B14F-4D97-AF65-F5344CB8AC3E}">
        <p14:creationId xmlns:p14="http://schemas.microsoft.com/office/powerpoint/2010/main" val="33431753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TeXGyreTermesX-Regular"/>
              </a:rPr>
              <a:t>The initiation point is defined as the first cloud which is tracked in the MCS tracking dataset and which goes on to form an MCS.</a:t>
            </a:r>
          </a:p>
          <a:p>
            <a:pPr algn="l"/>
            <a:endParaRPr lang="en-GB" sz="1200" b="0" i="0" u="none" strike="noStrike" baseline="0" dirty="0">
              <a:latin typeface="TeXGyreTermesX-Regular"/>
            </a:endParaRPr>
          </a:p>
          <a:p>
            <a:pPr algn="l"/>
            <a:r>
              <a:rPr lang="en-GB" sz="1800" b="0" i="0" u="none" strike="noStrike" baseline="0" dirty="0">
                <a:latin typeface="TeXGyreTermesX-Regular"/>
              </a:rPr>
              <a:t>We only consider MCSs that have not formed as the result of a split from an existing MCS, as this ensures that the precursor environment does not contain an MCS. Including those too just dampens the signals.</a:t>
            </a:r>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30</a:t>
            </a:fld>
            <a:endParaRPr lang="en-GB" altLang="en-US" dirty="0"/>
          </a:p>
        </p:txBody>
      </p:sp>
    </p:spTree>
    <p:extLst>
      <p:ext uri="{BB962C8B-B14F-4D97-AF65-F5344CB8AC3E}">
        <p14:creationId xmlns:p14="http://schemas.microsoft.com/office/powerpoint/2010/main" val="40127272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31</a:t>
            </a:fld>
            <a:endParaRPr lang="en-GB" altLang="en-US" dirty="0"/>
          </a:p>
        </p:txBody>
      </p:sp>
    </p:spTree>
    <p:extLst>
      <p:ext uri="{BB962C8B-B14F-4D97-AF65-F5344CB8AC3E}">
        <p14:creationId xmlns:p14="http://schemas.microsoft.com/office/powerpoint/2010/main" val="15499263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32</a:t>
            </a:fld>
            <a:endParaRPr lang="en-GB" altLang="en-US" dirty="0"/>
          </a:p>
        </p:txBody>
      </p:sp>
    </p:spTree>
    <p:extLst>
      <p:ext uri="{BB962C8B-B14F-4D97-AF65-F5344CB8AC3E}">
        <p14:creationId xmlns:p14="http://schemas.microsoft.com/office/powerpoint/2010/main" val="2149762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33</a:t>
            </a:fld>
            <a:endParaRPr lang="en-GB" altLang="en-US" dirty="0"/>
          </a:p>
        </p:txBody>
      </p:sp>
    </p:spTree>
    <p:extLst>
      <p:ext uri="{BB962C8B-B14F-4D97-AF65-F5344CB8AC3E}">
        <p14:creationId xmlns:p14="http://schemas.microsoft.com/office/powerpoint/2010/main" val="26523391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altLang="en-US" sz="1200" b="0" i="0" u="none" strike="noStrike" cap="none" normalizeH="0" baseline="0" dirty="0">
                <a:ln>
                  <a:noFill/>
                </a:ln>
                <a:effectLst/>
                <a:latin typeface="Arial" panose="020B0604020202020204" pitchFamily="34" charset="0"/>
                <a:ea typeface="Arial" panose="020B0604020202020204" pitchFamily="34" charset="0"/>
              </a:rPr>
              <a:t>agrees with Chen et al. (2017) TCWV is strongest predictor of precipitation produced by large-scale precipitation features (roughly equivalent to MCSs), with relative humidity (RH) at low- and mid-levels and low-level shear also having predictive value.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GB" altLang="en-US" sz="1200" b="0" i="0" u="none" strike="noStrike" cap="none" normalizeH="0" baseline="0" dirty="0">
              <a:ln>
                <a:noFill/>
              </a:ln>
              <a:effectLst/>
              <a:latin typeface="Arial" panose="020B0604020202020204" pitchFamily="34" charset="0"/>
              <a:ea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GB" altLang="en-US" sz="1200" b="0" i="0" u="none" strike="noStrike" cap="none" normalizeH="0" baseline="0" dirty="0">
                <a:ln>
                  <a:noFill/>
                </a:ln>
                <a:effectLst/>
                <a:latin typeface="Arial" panose="020B0604020202020204" pitchFamily="34" charset="0"/>
                <a:ea typeface="Arial" panose="020B0604020202020204" pitchFamily="34" charset="0"/>
              </a:rPr>
              <a:t>Other studies have shown links between TCWV and MCS or MCS precipitation (e.g., Peters et al. 2009; Ahmed and Schumacher 2015; </a:t>
            </a:r>
            <a:r>
              <a:rPr kumimoji="0" lang="en-GB" altLang="en-US" sz="1200" b="0" i="0" u="none" strike="noStrike" cap="none" normalizeH="0" baseline="0" dirty="0" err="1">
                <a:ln>
                  <a:noFill/>
                </a:ln>
                <a:effectLst/>
                <a:latin typeface="Arial" panose="020B0604020202020204" pitchFamily="34" charset="0"/>
                <a:ea typeface="Arial" panose="020B0604020202020204" pitchFamily="34" charset="0"/>
              </a:rPr>
              <a:t>Schiro</a:t>
            </a:r>
            <a:r>
              <a:rPr kumimoji="0" lang="en-GB" altLang="en-US" sz="1200" b="0" i="0" u="none" strike="noStrike" cap="none" normalizeH="0" baseline="0" dirty="0">
                <a:ln>
                  <a:noFill/>
                </a:ln>
                <a:effectLst/>
                <a:latin typeface="Arial" panose="020B0604020202020204" pitchFamily="34" charset="0"/>
                <a:ea typeface="Arial" panose="020B0604020202020204" pitchFamily="34" charset="0"/>
              </a:rPr>
              <a:t> et al. 2020; Chen et al. 2022). </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34</a:t>
            </a:fld>
            <a:endParaRPr lang="en-GB" altLang="en-US" dirty="0"/>
          </a:p>
        </p:txBody>
      </p:sp>
    </p:spTree>
    <p:extLst>
      <p:ext uri="{BB962C8B-B14F-4D97-AF65-F5344CB8AC3E}">
        <p14:creationId xmlns:p14="http://schemas.microsoft.com/office/powerpoint/2010/main" val="14001767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736" indent="-173736" algn="l" rtl="0">
              <a:spcBef>
                <a:spcPts val="432"/>
              </a:spcBef>
              <a:spcAft>
                <a:spcPts val="0"/>
              </a:spcAft>
            </a:pPr>
            <a:r>
              <a:rPr lang="en-GB" sz="2800" dirty="0"/>
              <a:t>after about 8 hours, using either MCSP appears to slow or stop the decrease in skill over the tropics. A look at rainfall patterns suggests simply that some small but intense oceanic features are displaced from the </a:t>
            </a:r>
            <a:r>
              <a:rPr lang="en-GB" sz="2800" dirty="0" err="1"/>
              <a:t>obs</a:t>
            </a:r>
            <a:r>
              <a:rPr lang="en-GB" sz="2800" dirty="0"/>
              <a:t> around this time.</a:t>
            </a:r>
          </a:p>
          <a:p>
            <a:pPr marL="173736" indent="-173736" algn="l" rtl="0">
              <a:spcBef>
                <a:spcPts val="432"/>
              </a:spcBef>
              <a:spcAft>
                <a:spcPts val="0"/>
              </a:spcAft>
            </a:pPr>
            <a:endParaRPr lang="en-GB" sz="2800" dirty="0"/>
          </a:p>
          <a:p>
            <a:pPr marL="173736" indent="-173736" algn="l" rtl="0">
              <a:spcBef>
                <a:spcPts val="432"/>
              </a:spcBef>
              <a:spcAft>
                <a:spcPts val="0"/>
              </a:spcAft>
            </a:pPr>
            <a:r>
              <a:rPr lang="en-GB" sz="2800" dirty="0"/>
              <a:t> </a:t>
            </a:r>
            <a:r>
              <a:rPr lang="en-GB" sz="2800" dirty="0" err="1"/>
              <a:t>vanillaMCSP</a:t>
            </a:r>
            <a:r>
              <a:rPr lang="en-GB" sz="2800" dirty="0"/>
              <a:t> remains </a:t>
            </a:r>
            <a:r>
              <a:rPr lang="en-GB" sz="2800" dirty="0" err="1"/>
              <a:t>underdispersed</a:t>
            </a:r>
            <a:r>
              <a:rPr lang="en-GB" sz="2800" dirty="0"/>
              <a:t>, whereas </a:t>
            </a:r>
            <a:r>
              <a:rPr lang="en-GB" sz="2800" dirty="0" err="1"/>
              <a:t>stochMCSP</a:t>
            </a:r>
            <a:r>
              <a:rPr lang="en-GB" sz="2800" dirty="0"/>
              <a:t> improves this </a:t>
            </a:r>
            <a:endParaRPr lang="en-GB" sz="1800" dirty="0">
              <a:solidFill>
                <a:srgbClr val="000000"/>
              </a:solidFill>
              <a:effectLst/>
              <a:latin typeface="Aptos" panose="020B0004020202020204" pitchFamily="34" charset="0"/>
            </a:endParaRP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35</a:t>
            </a:fld>
            <a:endParaRPr lang="en-GB" altLang="en-US" dirty="0"/>
          </a:p>
        </p:txBody>
      </p:sp>
    </p:spTree>
    <p:extLst>
      <p:ext uri="{BB962C8B-B14F-4D97-AF65-F5344CB8AC3E}">
        <p14:creationId xmlns:p14="http://schemas.microsoft.com/office/powerpoint/2010/main" val="36009740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16BC4-1B34-DBDC-EFF4-E851A9055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0FAAF-32F9-EFBC-A5BF-E61A3371A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31301-4044-B626-A05E-3D0CEB8918FD}"/>
              </a:ext>
            </a:extLst>
          </p:cNvPr>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1A5F3597-6465-F2C5-4F79-B59CFAB347C0}"/>
              </a:ext>
            </a:extLst>
          </p:cNvPr>
          <p:cNvSpPr>
            <a:spLocks noGrp="1"/>
          </p:cNvSpPr>
          <p:nvPr>
            <p:ph type="sldNum" sz="quarter" idx="5"/>
          </p:nvPr>
        </p:nvSpPr>
        <p:spPr/>
        <p:txBody>
          <a:bodyPr/>
          <a:lstStyle/>
          <a:p>
            <a:fld id="{A3ADB805-8BF7-47B5-B5FB-292FECAF2630}" type="slidenum">
              <a:rPr lang="en-GB" altLang="en-US" smtClean="0"/>
              <a:pPr/>
              <a:t>36</a:t>
            </a:fld>
            <a:endParaRPr lang="en-GB" altLang="en-US" dirty="0"/>
          </a:p>
        </p:txBody>
      </p:sp>
    </p:spTree>
    <p:extLst>
      <p:ext uri="{BB962C8B-B14F-4D97-AF65-F5344CB8AC3E}">
        <p14:creationId xmlns:p14="http://schemas.microsoft.com/office/powerpoint/2010/main" val="2983247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16BC4-1B34-DBDC-EFF4-E851A9055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0FAAF-32F9-EFBC-A5BF-E61A3371A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31301-4044-B626-A05E-3D0CEB8918FD}"/>
              </a:ext>
            </a:extLst>
          </p:cNvPr>
          <p:cNvSpPr>
            <a:spLocks noGrp="1"/>
          </p:cNvSpPr>
          <p:nvPr>
            <p:ph type="body" idx="1"/>
          </p:nvPr>
        </p:nvSpPr>
        <p:spPr/>
        <p:txBody>
          <a:bodyPr/>
          <a:lstStyle/>
          <a:p>
            <a:pPr algn="l"/>
            <a:r>
              <a:rPr lang="en-GB" sz="4000" dirty="0"/>
              <a:t>Piccolo C, Cullen MJP, Tennant WJ, Semple AT. Comparison of different representations of model error in ensemble forecasts. </a:t>
            </a:r>
            <a:r>
              <a:rPr lang="en-GB" sz="4000" i="1" dirty="0"/>
              <a:t>Q J R </a:t>
            </a:r>
            <a:r>
              <a:rPr lang="en-GB" sz="4000" i="1" dirty="0" err="1"/>
              <a:t>Meteorol</a:t>
            </a:r>
            <a:r>
              <a:rPr lang="en-GB" sz="4000" i="1" dirty="0"/>
              <a:t> Soc</a:t>
            </a:r>
            <a:r>
              <a:rPr lang="en-GB" sz="4000" dirty="0"/>
              <a:t>. 2019; 145: 15–27 </a:t>
            </a:r>
            <a:r>
              <a:rPr lang="en-GB" sz="2800" dirty="0"/>
              <a:t>From Piccolo et al 2018, “</a:t>
            </a:r>
            <a:r>
              <a:rPr lang="en-GB" sz="4000" dirty="0"/>
              <a:t>the scheme proposed by Piccolo and Cullen (</a:t>
            </a:r>
            <a:r>
              <a:rPr lang="en-GB" sz="4000" dirty="0">
                <a:hlinkClick r:id="rId3"/>
              </a:rPr>
              <a:t>2016</a:t>
            </a:r>
            <a:r>
              <a:rPr lang="en-GB" sz="4000" dirty="0"/>
              <a:t>) uses an archive of analysis increments computed over a training period with the same model. Since model error is unknowable </a:t>
            </a:r>
            <a:r>
              <a:rPr lang="en-GB" sz="4000" i="1" dirty="0"/>
              <a:t>a priori</a:t>
            </a:r>
            <a:r>
              <a:rPr lang="en-GB" sz="4000" dirty="0"/>
              <a:t>, it can only be characterized by comparing the model evolution with observations. Use of increments from data assimilation allows the use of all available observations with proper allowance for observation error. However, since only a single true state is observed at each time, the statistics of model error can only be inferred by accumulation over a large number of cases. Random analysis increments drawn from an archive are then used to force each member of the ensemble forecast. This method is designed to produce reliable ensembles, provided that it is also used in an ensemble data assimilation system which generates the initial conditions, because a reanalysis trajectory generated using the ensemble data assimilation will then be statistically indistinguishable from a randomly chosen model trajectory. The successful use of this method thus requires the observation network to be good enough for a reanalysis to be an adequate proxy for the truth.” “</a:t>
            </a:r>
            <a:r>
              <a:rPr lang="en-GB" sz="5400" dirty="0"/>
              <a:t>simulates model error by adding, every time step (and constant over a 6 h period), random increments (Piccolo and Cullen, </a:t>
            </a:r>
            <a:r>
              <a:rPr lang="en-GB" sz="5400" dirty="0">
                <a:hlinkClick r:id="rId3"/>
              </a:rPr>
              <a:t>2016</a:t>
            </a:r>
            <a:r>
              <a:rPr lang="en-GB" sz="5400" dirty="0"/>
              <a:t>) drawn from an archive of analysis increments generated by the operational 4D-Var assimilation scheme for the appropriate season (Rawlins </a:t>
            </a:r>
            <a:r>
              <a:rPr lang="en-GB" sz="5400" i="1" dirty="0"/>
              <a:t>et al.</a:t>
            </a:r>
            <a:r>
              <a:rPr lang="en-GB" sz="5400" dirty="0"/>
              <a:t> </a:t>
            </a:r>
            <a:r>
              <a:rPr lang="en-GB" sz="5400" dirty="0">
                <a:hlinkClick r:id="rId4"/>
              </a:rPr>
              <a:t>2007</a:t>
            </a:r>
            <a:r>
              <a:rPr lang="en-GB" sz="5400" dirty="0"/>
              <a:t>). No temporal correlation is introduced in the perturbations: the perturbations are fully correlated for 6 h (the length of 4D-Var assimilation window) and they are redefined every 6 h by using a new random analysis increment.”</a:t>
            </a:r>
            <a:endParaRPr lang="en-GB" sz="4000" dirty="0"/>
          </a:p>
          <a:p>
            <a:pPr algn="l"/>
            <a:endParaRPr lang="en-GB" sz="4000" dirty="0"/>
          </a:p>
          <a:p>
            <a:pPr algn="l"/>
            <a:r>
              <a:rPr lang="en-GB" sz="2800" dirty="0" err="1"/>
              <a:t>Rushley</a:t>
            </a:r>
            <a:r>
              <a:rPr lang="en-GB" sz="2800" dirty="0"/>
              <a:t>, S. S., M. A. </a:t>
            </a:r>
            <a:r>
              <a:rPr lang="en-GB" sz="2800" dirty="0" err="1"/>
              <a:t>Janiga</a:t>
            </a:r>
            <a:r>
              <a:rPr lang="en-GB" sz="2800" dirty="0"/>
              <a:t>, W. Crawford, C. A. Reynolds, W. </a:t>
            </a:r>
            <a:r>
              <a:rPr lang="en-GB" sz="2800" dirty="0" err="1"/>
              <a:t>Komaromi</a:t>
            </a:r>
            <a:r>
              <a:rPr lang="en-GB" sz="2800" dirty="0"/>
              <a:t>, and J. McLay, 2024: The Impact of Analysis Correction-Based Additive Inflation on </a:t>
            </a:r>
            <a:r>
              <a:rPr lang="en-GB" sz="2800" dirty="0" err="1"/>
              <a:t>Subseasonal</a:t>
            </a:r>
            <a:r>
              <a:rPr lang="en-GB" sz="2800" dirty="0"/>
              <a:t> Tropical Prediction in the Navy Earth System Prediction Capability. </a:t>
            </a:r>
            <a:r>
              <a:rPr lang="en-GB" sz="2800" i="1" dirty="0"/>
              <a:t>Wea. Forecasting</a:t>
            </a:r>
            <a:r>
              <a:rPr lang="en-GB" sz="2800" dirty="0"/>
              <a:t>, </a:t>
            </a:r>
            <a:r>
              <a:rPr lang="en-GB" sz="2800" b="1" dirty="0"/>
              <a:t>39</a:t>
            </a:r>
            <a:r>
              <a:rPr lang="en-GB" sz="2800" dirty="0"/>
              <a:t>, 421–440…. </a:t>
            </a:r>
            <a:r>
              <a:rPr lang="en-GB" sz="1800" b="0" i="0" u="none" strike="noStrike" baseline="0" dirty="0">
                <a:solidFill>
                  <a:srgbClr val="000000"/>
                </a:solidFill>
                <a:latin typeface="Times New Roman" panose="02020603050405020304" pitchFamily="18" charset="0"/>
              </a:rPr>
              <a:t>“</a:t>
            </a:r>
            <a:r>
              <a:rPr lang="en-GB" sz="2800" dirty="0"/>
              <a:t>The systematic component resulted in larger bias corrections for the upper and lower level winds while the stochastic component resulted in larger bias corrections for the temperature field. Some degradation in skill occurred at longer lead times, particularly when the bias tended to change sign or trend toward zero at longer lead times, resulting in an overcorrection by ACAI (</a:t>
            </a:r>
            <a:r>
              <a:rPr lang="en-GB" sz="2800" dirty="0">
                <a:hlinkClick r:id="rId5"/>
              </a:rPr>
              <a:t>Crawford et al. 2020</a:t>
            </a:r>
            <a:r>
              <a:rPr lang="en-GB" sz="2800" dirty="0"/>
              <a:t>). In the fully coupled version of the Navy ESPC, ACAI had a beneficial effect on integrated vapor transport forecast bias (</a:t>
            </a:r>
            <a:r>
              <a:rPr lang="en-GB" sz="2800" dirty="0">
                <a:hlinkClick r:id="rId6"/>
              </a:rPr>
              <a:t>Reynolds et al. 2022</a:t>
            </a:r>
            <a:r>
              <a:rPr lang="en-GB" sz="2800" dirty="0"/>
              <a:t>). While ACAI reduced biases in both the forecasted winds and moisture fields, the reduction in integrated vapor transport bias was due primarily to the reduction in the wind speed bias. As in </a:t>
            </a:r>
            <a:r>
              <a:rPr lang="en-GB" sz="2800" dirty="0">
                <a:hlinkClick r:id="rId5"/>
              </a:rPr>
              <a:t>Crawford et al. (2020)</a:t>
            </a:r>
            <a:r>
              <a:rPr lang="en-GB" sz="2800" dirty="0"/>
              <a:t>, </a:t>
            </a:r>
            <a:r>
              <a:rPr lang="en-GB" sz="2800" dirty="0">
                <a:hlinkClick r:id="rId6"/>
              </a:rPr>
              <a:t>Reynolds et al. (2022)</a:t>
            </a:r>
            <a:r>
              <a:rPr lang="en-GB" sz="2800" dirty="0"/>
              <a:t> found that ACAI was less effective or even had a negative impact on forecast biases in regions where the bias changed with forecast lead time, and in regions where biases were dependent on intraseasonal or seasonal variability, such as the South Asian monsoon region.” where here Crawford paper is Crawford, W., S. Frolov, J. McLay, C. A. Reynolds, N. Barton, B. Ruston, and C. H. Bishop, 2020: Using analysis corrections to address model error in atmospheric forecasts. </a:t>
            </a:r>
            <a:r>
              <a:rPr lang="en-GB" sz="2800" i="1" dirty="0"/>
              <a:t>Mon. Wea. Rev.</a:t>
            </a:r>
            <a:r>
              <a:rPr lang="en-GB" sz="2800" dirty="0"/>
              <a:t>, </a:t>
            </a:r>
            <a:r>
              <a:rPr lang="en-GB" sz="2800" b="1" dirty="0"/>
              <a:t>148</a:t>
            </a:r>
            <a:r>
              <a:rPr lang="en-GB" sz="2800" dirty="0"/>
              <a:t>, 3729–3745 also “The ACAI perturbations are comprised of a mean component aimed at reducing systematic error and a stochastic component aimed at improved ensemble spread–skill. The mean component of the ACAI perturbation is calculated using a </a:t>
            </a:r>
            <a:r>
              <a:rPr lang="en-GB" sz="2800" dirty="0" err="1"/>
              <a:t>multimonth</a:t>
            </a:r>
            <a:r>
              <a:rPr lang="en-GB" sz="2800" dirty="0"/>
              <a:t> average analysis correction and the stochastic component is from a random analysis correction selected from the same </a:t>
            </a:r>
            <a:r>
              <a:rPr lang="en-GB" sz="2800" dirty="0" err="1"/>
              <a:t>multimonth</a:t>
            </a:r>
            <a:r>
              <a:rPr lang="en-GB" sz="2800" dirty="0"/>
              <a:t> time period used to compute the average correction”</a:t>
            </a:r>
          </a:p>
          <a:p>
            <a:pPr algn="l"/>
            <a:endParaRPr lang="en-GB" sz="2800" b="0" i="0" u="none" strike="noStrike" baseline="0" dirty="0">
              <a:solidFill>
                <a:srgbClr val="000000"/>
              </a:solidFill>
              <a:latin typeface="Times New Roman" panose="02020603050405020304" pitchFamily="18" charset="0"/>
            </a:endParaRPr>
          </a:p>
          <a:p>
            <a:r>
              <a:rPr lang="en-GB" sz="2800" b="0" i="0" u="none" strike="noStrike" baseline="0" dirty="0">
                <a:solidFill>
                  <a:srgbClr val="000000"/>
                </a:solidFill>
                <a:latin typeface="Times New Roman" panose="02020603050405020304" pitchFamily="18" charset="0"/>
              </a:rPr>
              <a:t>From the 2020 paper, “</a:t>
            </a:r>
            <a:r>
              <a:rPr lang="en-GB" sz="2800" dirty="0">
                <a:effectLst/>
                <a:latin typeface="Times New Roman" panose="02020603050405020304" pitchFamily="18" charset="0"/>
              </a:rPr>
              <a:t>However, while the method does provide</a:t>
            </a:r>
            <a:br>
              <a:rPr lang="en-GB" sz="2800" dirty="0"/>
            </a:br>
            <a:r>
              <a:rPr lang="en-GB" sz="2800" dirty="0">
                <a:effectLst/>
                <a:latin typeface="Times New Roman" panose="02020603050405020304" pitchFamily="18" charset="0"/>
              </a:rPr>
              <a:t>some significant improvement to forecast skill, some degradation in bias can occur at later lead times when the</a:t>
            </a:r>
            <a:br>
              <a:rPr lang="en-GB" sz="2800" dirty="0"/>
            </a:br>
            <a:r>
              <a:rPr lang="en-GB" sz="2800" dirty="0">
                <a:effectLst/>
                <a:latin typeface="Times New Roman" panose="02020603050405020304" pitchFamily="18" charset="0"/>
              </a:rPr>
              <a:t>average bias at analysis time trends toward zero over the length of the forecast, leading to an overcorrection</a:t>
            </a:r>
            <a:br>
              <a:rPr lang="en-GB" sz="2800" dirty="0"/>
            </a:br>
            <a:r>
              <a:rPr lang="en-GB" sz="2800" dirty="0">
                <a:effectLst/>
                <a:latin typeface="Times New Roman" panose="02020603050405020304" pitchFamily="18" charset="0"/>
              </a:rPr>
              <a:t>by the analysis correction–based additive inflation (ACAI) method. Additionally, it is shown that both the</a:t>
            </a:r>
            <a:br>
              <a:rPr lang="en-GB" sz="2800" dirty="0"/>
            </a:br>
            <a:r>
              <a:rPr lang="en-GB" sz="2800" dirty="0">
                <a:effectLst/>
                <a:latin typeface="Times New Roman" panose="02020603050405020304" pitchFamily="18" charset="0"/>
              </a:rPr>
              <a:t>mean and random component of the ACAI perturbations play a role in adjusting the model bias, and that the</a:t>
            </a:r>
            <a:br>
              <a:rPr lang="en-GB" sz="2800" dirty="0"/>
            </a:br>
            <a:r>
              <a:rPr lang="en-GB" sz="2800" dirty="0">
                <a:effectLst/>
                <a:latin typeface="Times New Roman" panose="02020603050405020304" pitchFamily="18" charset="0"/>
              </a:rPr>
              <a:t>two components can have a complicated and sometimes nonlinear interaction. Recent work by Bowler et al. (2017) proposed a novel</a:t>
            </a:r>
            <a:br>
              <a:rPr lang="en-GB" sz="2800" dirty="0"/>
            </a:br>
            <a:r>
              <a:rPr lang="en-GB" sz="2800" dirty="0">
                <a:effectLst/>
                <a:latin typeface="Times New Roman" panose="02020603050405020304" pitchFamily="18" charset="0"/>
              </a:rPr>
              <a:t>way to account for model error in an ensemble forecast.</a:t>
            </a:r>
            <a:br>
              <a:rPr lang="en-GB" sz="2800" dirty="0"/>
            </a:br>
            <a:r>
              <a:rPr lang="en-GB" sz="2800" dirty="0">
                <a:effectLst/>
                <a:latin typeface="Times New Roman" panose="02020603050405020304" pitchFamily="18" charset="0"/>
              </a:rPr>
              <a:t>In their work, which we will refer to as analysis</a:t>
            </a:r>
            <a:br>
              <a:rPr lang="en-GB" sz="2800" dirty="0"/>
            </a:br>
            <a:r>
              <a:rPr lang="en-GB" sz="2800" dirty="0">
                <a:effectLst/>
                <a:latin typeface="Times New Roman" panose="02020603050405020304" pitchFamily="18" charset="0"/>
              </a:rPr>
              <a:t>correction–based additive inflation (ACAI), an estimate</a:t>
            </a:r>
            <a:br>
              <a:rPr lang="en-GB" sz="2800" dirty="0"/>
            </a:br>
            <a:r>
              <a:rPr lang="en-GB" sz="2800" dirty="0">
                <a:effectLst/>
                <a:latin typeface="Times New Roman" panose="02020603050405020304" pitchFamily="18" charset="0"/>
              </a:rPr>
              <a:t>of model error is derived from an archive of analysis</a:t>
            </a:r>
            <a:br>
              <a:rPr lang="en-GB" sz="2800" dirty="0"/>
            </a:br>
            <a:r>
              <a:rPr lang="en-GB" sz="2800" dirty="0">
                <a:effectLst/>
                <a:latin typeface="Times New Roman" panose="02020603050405020304" pitchFamily="18" charset="0"/>
              </a:rPr>
              <a:t>corrections and added as a tendency term to the model</a:t>
            </a:r>
            <a:br>
              <a:rPr lang="en-GB" sz="2800" dirty="0"/>
            </a:br>
            <a:r>
              <a:rPr lang="en-GB" sz="2800" dirty="0">
                <a:effectLst/>
                <a:latin typeface="Times New Roman" panose="02020603050405020304" pitchFamily="18" charset="0"/>
              </a:rPr>
              <a:t>equations every six hours of the model integration.</a:t>
            </a:r>
            <a:br>
              <a:rPr lang="en-GB" sz="2800" dirty="0"/>
            </a:br>
            <a:r>
              <a:rPr lang="en-GB" sz="2800" dirty="0">
                <a:effectLst/>
                <a:latin typeface="Times New Roman" panose="02020603050405020304" pitchFamily="18" charset="0"/>
              </a:rPr>
              <a:t>The ACAI method assumes that analysis corrections</a:t>
            </a:r>
            <a:br>
              <a:rPr lang="en-GB" sz="2800" dirty="0"/>
            </a:br>
            <a:r>
              <a:rPr lang="en-GB" sz="2800" dirty="0">
                <a:effectLst/>
                <a:latin typeface="Times New Roman" panose="02020603050405020304" pitchFamily="18" charset="0"/>
              </a:rPr>
              <a:t>represent a reasonable approximation to the short-term</a:t>
            </a:r>
            <a:br>
              <a:rPr lang="en-GB" sz="2800" dirty="0"/>
            </a:br>
            <a:r>
              <a:rPr lang="en-GB" sz="2800" dirty="0">
                <a:effectLst/>
                <a:latin typeface="Times New Roman" panose="02020603050405020304" pitchFamily="18" charset="0"/>
              </a:rPr>
              <a:t>model error. </a:t>
            </a:r>
            <a:r>
              <a:rPr lang="en-GB" sz="4000" dirty="0">
                <a:effectLst/>
                <a:latin typeface="Times New Roman" panose="02020603050405020304" pitchFamily="18" charset="0"/>
              </a:rPr>
              <a:t>Piccolo et al.</a:t>
            </a:r>
            <a:br>
              <a:rPr lang="en-GB" sz="4000" dirty="0"/>
            </a:br>
            <a:r>
              <a:rPr lang="en-GB" sz="4000" dirty="0">
                <a:effectLst/>
                <a:latin typeface="Times New Roman" panose="02020603050405020304" pitchFamily="18" charset="0"/>
              </a:rPr>
              <a:t>(2019) illustrate the utility of using random analysis in-</a:t>
            </a:r>
            <a:br>
              <a:rPr lang="en-GB" sz="4000" dirty="0"/>
            </a:br>
            <a:r>
              <a:rPr lang="en-GB" sz="4000" dirty="0" err="1">
                <a:effectLst/>
                <a:latin typeface="Times New Roman" panose="02020603050405020304" pitchFamily="18" charset="0"/>
              </a:rPr>
              <a:t>crements</a:t>
            </a:r>
            <a:r>
              <a:rPr lang="en-GB" sz="4000" dirty="0">
                <a:effectLst/>
                <a:latin typeface="Times New Roman" panose="02020603050405020304" pitchFamily="18" charset="0"/>
              </a:rPr>
              <a:t> to account for model uncertainty in </a:t>
            </a:r>
            <a:r>
              <a:rPr lang="en-GB" sz="4000" dirty="0" err="1">
                <a:effectLst/>
                <a:latin typeface="Times New Roman" panose="02020603050405020304" pitchFamily="18" charset="0"/>
              </a:rPr>
              <a:t>ensembleCorresponding</a:t>
            </a:r>
            <a:r>
              <a:rPr lang="en-GB" sz="4000" dirty="0">
                <a:effectLst/>
                <a:latin typeface="Times New Roman" panose="02020603050405020304" pitchFamily="18" charset="0"/>
              </a:rPr>
              <a:t> author: william.crawford@nrlmry.navy.mil</a:t>
            </a:r>
            <a:br>
              <a:rPr lang="en-GB" sz="4000" dirty="0"/>
            </a:br>
            <a:r>
              <a:rPr lang="en-GB" sz="4000" dirty="0">
                <a:effectLst/>
                <a:latin typeface="Times New Roman" panose="02020603050405020304" pitchFamily="18" charset="0"/>
              </a:rPr>
              <a:t>SEPTEMBER 2020 C R A W F O R D E T A L . 3729</a:t>
            </a:r>
            <a:br>
              <a:rPr lang="en-GB" sz="4000" dirty="0"/>
            </a:br>
            <a:r>
              <a:rPr lang="en-GB" sz="4000" dirty="0">
                <a:effectLst/>
                <a:latin typeface="Times New Roman" panose="02020603050405020304" pitchFamily="18" charset="0"/>
              </a:rPr>
              <a:t>DOI: 10.1175/MWR-D-20-0008.1</a:t>
            </a:r>
            <a:br>
              <a:rPr lang="en-GB" sz="4000" dirty="0"/>
            </a:br>
            <a:r>
              <a:rPr lang="en-GB" sz="4000" dirty="0">
                <a:effectLst/>
                <a:latin typeface="Courier New" panose="02070309020205020404" pitchFamily="49" charset="0"/>
              </a:rPr>
              <a:t>Ó </a:t>
            </a:r>
            <a:r>
              <a:rPr lang="en-GB" sz="4000" dirty="0">
                <a:effectLst/>
                <a:latin typeface="Times New Roman" panose="02020603050405020304" pitchFamily="18" charset="0"/>
              </a:rPr>
              <a:t>2020 American Meteorological Society. For information regarding reuse of this content and general copyright information, consult the AMS Copyright</a:t>
            </a:r>
            <a:br>
              <a:rPr lang="en-GB" sz="4000" dirty="0"/>
            </a:br>
            <a:r>
              <a:rPr lang="en-GB" sz="4000" dirty="0">
                <a:effectLst/>
                <a:latin typeface="Times New Roman" panose="02020603050405020304" pitchFamily="18" charset="0"/>
              </a:rPr>
              <a:t>Policy (www.ametsoc.org/PUBSReuseLicenses).</a:t>
            </a:r>
            <a:br>
              <a:rPr lang="en-GB" sz="4000" dirty="0"/>
            </a:br>
            <a:r>
              <a:rPr lang="en-GB" sz="4000" dirty="0">
                <a:effectLst/>
                <a:latin typeface="Arial" panose="020B0604020202020204" pitchFamily="34" charset="0"/>
              </a:rPr>
              <a:t>Brought to you by NOAA Central Library | Unauthenticated | Downloaded 07/06/21 07:06 PM UTC</a:t>
            </a:r>
            <a:endParaRPr lang="en-GB" sz="4000" dirty="0">
              <a:effectLst/>
            </a:endParaRPr>
          </a:p>
          <a:p>
            <a:r>
              <a:rPr lang="en-GB" sz="4000" dirty="0">
                <a:effectLst/>
                <a:latin typeface="Times New Roman" panose="02020603050405020304" pitchFamily="18" charset="0"/>
              </a:rPr>
              <a:t>forecasts and present a comparison with other stochastic</a:t>
            </a:r>
            <a:br>
              <a:rPr lang="en-GB" sz="4000" dirty="0"/>
            </a:br>
            <a:r>
              <a:rPr lang="en-GB" sz="4000" dirty="0">
                <a:effectLst/>
                <a:latin typeface="Times New Roman" panose="02020603050405020304" pitchFamily="18" charset="0"/>
              </a:rPr>
              <a:t>methods (i.e., SKEB and SPT). Their results indicate</a:t>
            </a:r>
            <a:br>
              <a:rPr lang="en-GB" sz="4000" dirty="0"/>
            </a:br>
            <a:r>
              <a:rPr lang="en-GB" sz="4000" dirty="0">
                <a:effectLst/>
                <a:latin typeface="Times New Roman" panose="02020603050405020304" pitchFamily="18" charset="0"/>
              </a:rPr>
              <a:t>that the analysis increment method outperforms other</a:t>
            </a:r>
            <a:br>
              <a:rPr lang="en-GB" sz="4000" dirty="0"/>
            </a:br>
            <a:r>
              <a:rPr lang="en-GB" sz="4000" dirty="0">
                <a:effectLst/>
                <a:latin typeface="Times New Roman" panose="02020603050405020304" pitchFamily="18" charset="0"/>
              </a:rPr>
              <a:t>methods in terms of ensemble spread and reliability.</a:t>
            </a:r>
            <a:br>
              <a:rPr lang="en-GB" sz="4000" dirty="0"/>
            </a:br>
            <a:r>
              <a:rPr lang="en-GB" sz="4000" dirty="0">
                <a:effectLst/>
                <a:latin typeface="Times New Roman" panose="02020603050405020304" pitchFamily="18" charset="0"/>
              </a:rPr>
              <a:t>Both in deterministic and ensemble forecasts, the ACAI</a:t>
            </a:r>
            <a:br>
              <a:rPr lang="en-GB" sz="4000" dirty="0"/>
            </a:br>
            <a:r>
              <a:rPr lang="en-GB" sz="4000" dirty="0">
                <a:effectLst/>
                <a:latin typeface="Times New Roman" panose="02020603050405020304" pitchFamily="18" charset="0"/>
              </a:rPr>
              <a:t>method demonstrates added skill and reduced forecast</a:t>
            </a:r>
            <a:br>
              <a:rPr lang="en-GB" sz="4000" dirty="0"/>
            </a:br>
            <a:r>
              <a:rPr lang="en-GB" sz="4000" dirty="0">
                <a:effectLst/>
                <a:latin typeface="Times New Roman" panose="02020603050405020304" pitchFamily="18" charset="0"/>
              </a:rPr>
              <a:t>bias in short-term model forecasts. The method intro-</a:t>
            </a:r>
            <a:br>
              <a:rPr lang="en-GB" sz="4000" dirty="0"/>
            </a:br>
            <a:r>
              <a:rPr lang="en-GB" sz="4000" dirty="0" err="1">
                <a:effectLst/>
                <a:latin typeface="Times New Roman" panose="02020603050405020304" pitchFamily="18" charset="0"/>
              </a:rPr>
              <a:t>duced</a:t>
            </a:r>
            <a:r>
              <a:rPr lang="en-GB" sz="4000" dirty="0">
                <a:effectLst/>
                <a:latin typeface="Times New Roman" panose="02020603050405020304" pitchFamily="18" charset="0"/>
              </a:rPr>
              <a:t> by Bowler et al. (2017) combines these prior ap-</a:t>
            </a:r>
            <a:br>
              <a:rPr lang="en-GB" sz="4000" dirty="0"/>
            </a:br>
            <a:r>
              <a:rPr lang="en-GB" sz="4000" dirty="0">
                <a:effectLst/>
                <a:latin typeface="Times New Roman" panose="02020603050405020304" pitchFamily="18" charset="0"/>
              </a:rPr>
              <a:t>plications to simultaneously address model bias and</a:t>
            </a:r>
            <a:br>
              <a:rPr lang="en-GB" sz="4000" dirty="0"/>
            </a:br>
            <a:r>
              <a:rPr lang="en-GB" sz="4000" dirty="0">
                <a:effectLst/>
                <a:latin typeface="Times New Roman" panose="02020603050405020304" pitchFamily="18" charset="0"/>
              </a:rPr>
              <a:t>model uncertainty.</a:t>
            </a:r>
            <a:br>
              <a:rPr lang="en-GB" sz="4000" dirty="0"/>
            </a:br>
            <a:r>
              <a:rPr lang="en-GB" sz="4000" dirty="0">
                <a:effectLst/>
                <a:latin typeface="Times New Roman" panose="02020603050405020304" pitchFamily="18" charset="0"/>
              </a:rPr>
              <a:t>In this paper, we further examine the applicability of</a:t>
            </a:r>
            <a:br>
              <a:rPr lang="en-GB" sz="4000" dirty="0"/>
            </a:br>
            <a:r>
              <a:rPr lang="en-GB" sz="4000" dirty="0">
                <a:effectLst/>
                <a:latin typeface="Times New Roman" panose="02020603050405020304" pitchFamily="18" charset="0"/>
              </a:rPr>
              <a:t>the ACAI method to error reduction in short-term</a:t>
            </a:r>
            <a:br>
              <a:rPr lang="en-GB" sz="4000" dirty="0"/>
            </a:br>
            <a:r>
              <a:rPr lang="en-GB" sz="4000" dirty="0">
                <a:effectLst/>
                <a:latin typeface="Times New Roman" panose="02020603050405020304" pitchFamily="18" charset="0"/>
              </a:rPr>
              <a:t>forecasts, but also, for the first time, up to 10-day</a:t>
            </a:r>
            <a:br>
              <a:rPr lang="en-GB" sz="4000" dirty="0"/>
            </a:br>
            <a:r>
              <a:rPr lang="en-GB" sz="4000" dirty="0">
                <a:effectLst/>
                <a:latin typeface="Times New Roman" panose="02020603050405020304" pitchFamily="18" charset="0"/>
              </a:rPr>
              <a:t>model forecasts. </a:t>
            </a:r>
            <a:r>
              <a:rPr lang="en-GB" sz="2800" dirty="0">
                <a:effectLst/>
                <a:latin typeface="Times New Roman" panose="02020603050405020304" pitchFamily="18" charset="0"/>
              </a:rPr>
              <a:t>”</a:t>
            </a:r>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1A5F3597-6465-F2C5-4F79-B59CFAB347C0}"/>
              </a:ext>
            </a:extLst>
          </p:cNvPr>
          <p:cNvSpPr>
            <a:spLocks noGrp="1"/>
          </p:cNvSpPr>
          <p:nvPr>
            <p:ph type="sldNum" sz="quarter" idx="5"/>
          </p:nvPr>
        </p:nvSpPr>
        <p:spPr/>
        <p:txBody>
          <a:bodyPr/>
          <a:lstStyle/>
          <a:p>
            <a:fld id="{A3ADB805-8BF7-47B5-B5FB-292FECAF2630}" type="slidenum">
              <a:rPr lang="en-GB" altLang="en-US" smtClean="0"/>
              <a:pPr/>
              <a:t>37</a:t>
            </a:fld>
            <a:endParaRPr lang="en-GB" altLang="en-US" dirty="0"/>
          </a:p>
        </p:txBody>
      </p:sp>
    </p:spTree>
    <p:extLst>
      <p:ext uri="{BB962C8B-B14F-4D97-AF65-F5344CB8AC3E}">
        <p14:creationId xmlns:p14="http://schemas.microsoft.com/office/powerpoint/2010/main" val="2107437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Becker et al 2021 is an example of the issues with explicit convection https://rmets.onlinelibrary.wiley.com/doi/full/10.1002/qj.4185</a:t>
            </a:r>
          </a:p>
          <a:p>
            <a:endParaRPr lang="en-GB"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GB" dirty="0" err="1"/>
              <a:t>Varble</a:t>
            </a:r>
            <a:r>
              <a:rPr lang="en-GB" dirty="0"/>
              <a:t> 2014 TWP-ICE intercomparison “Peak vertical velocities in deep convective updrafts are greater than dual-Doppler-retrieved values, especially in the upper troposphere. Freezing of liquid condensate, often rain, lofted above the freezing level in simulated updraft cores greatly contributes to these excessive upper tropospheric vertical velocities. … Decreasing horizontal grid spacing from 900 to 100 m slightly weakens deep updraft vertical velocity and moderately decreases the amount of condensate aloft but not enough to match observational retrievals. Therefore, overly intense simulated updrafts may additionally be a product of unrealistic interactions between convective dynamics, parameterized microphysics, and large-scale model forcing that promote different convective strengths than observed.”</a:t>
            </a:r>
          </a:p>
          <a:p>
            <a:endParaRPr lang="en-GB" dirty="0"/>
          </a:p>
          <a:p>
            <a:r>
              <a:rPr lang="en-GB" dirty="0"/>
              <a:t>Zhang et al 2021 “</a:t>
            </a:r>
            <a:r>
              <a:rPr lang="en-GB" sz="1200" b="0" i="0" u="none" strike="noStrike" baseline="0" dirty="0">
                <a:latin typeface="TimesNewRomanPSMT"/>
              </a:rPr>
              <a:t>overly-intense updrafts are too efficient in producing rimed ice and precipitating moisture in convective regions, resulting in fewer ice hydrometers aloft for feeding stratiform precipitation”</a:t>
            </a:r>
          </a:p>
          <a:p>
            <a:endParaRPr lang="en-GB" dirty="0"/>
          </a:p>
          <a:p>
            <a:r>
              <a:rPr lang="en-GB" dirty="0"/>
              <a:t>Zhang et al 2024 “Underestimates stratiform rainfall by 46% and overestimates convective rainfall by 43%”</a:t>
            </a:r>
          </a:p>
          <a:p>
            <a:r>
              <a:rPr lang="en-GB" dirty="0"/>
              <a:t>Based on case study simulations for two periods representing low CAPE (&lt; 300 J kg-1) and high CAPE conditions (&gt; 1000 J kg-1).</a:t>
            </a:r>
          </a:p>
          <a:p>
            <a:endParaRPr lang="en-GB" dirty="0"/>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a:t>
            </a:fld>
            <a:endParaRPr lang="en-GB" altLang="en-US" dirty="0"/>
          </a:p>
        </p:txBody>
      </p:sp>
    </p:spTree>
    <p:extLst>
      <p:ext uri="{BB962C8B-B14F-4D97-AF65-F5344CB8AC3E}">
        <p14:creationId xmlns:p14="http://schemas.microsoft.com/office/powerpoint/2010/main" val="356353025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16BC4-1B34-DBDC-EFF4-E851A9055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0FAAF-32F9-EFBC-A5BF-E61A3371A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31301-4044-B626-A05E-3D0CEB8918FD}"/>
              </a:ext>
            </a:extLst>
          </p:cNvPr>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1A5F3597-6465-F2C5-4F79-B59CFAB347C0}"/>
              </a:ext>
            </a:extLst>
          </p:cNvPr>
          <p:cNvSpPr>
            <a:spLocks noGrp="1"/>
          </p:cNvSpPr>
          <p:nvPr>
            <p:ph type="sldNum" sz="quarter" idx="5"/>
          </p:nvPr>
        </p:nvSpPr>
        <p:spPr/>
        <p:txBody>
          <a:bodyPr/>
          <a:lstStyle/>
          <a:p>
            <a:fld id="{A3ADB805-8BF7-47B5-B5FB-292FECAF2630}" type="slidenum">
              <a:rPr lang="en-GB" altLang="en-US" smtClean="0"/>
              <a:pPr/>
              <a:t>38</a:t>
            </a:fld>
            <a:endParaRPr lang="en-GB" altLang="en-US" dirty="0"/>
          </a:p>
        </p:txBody>
      </p:sp>
    </p:spTree>
    <p:extLst>
      <p:ext uri="{BB962C8B-B14F-4D97-AF65-F5344CB8AC3E}">
        <p14:creationId xmlns:p14="http://schemas.microsoft.com/office/powerpoint/2010/main" val="321109064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16BC4-1B34-DBDC-EFF4-E851A9055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0FAAF-32F9-EFBC-A5BF-E61A3371A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31301-4044-B626-A05E-3D0CEB8918FD}"/>
              </a:ext>
            </a:extLst>
          </p:cNvPr>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1A5F3597-6465-F2C5-4F79-B59CFAB347C0}"/>
              </a:ext>
            </a:extLst>
          </p:cNvPr>
          <p:cNvSpPr>
            <a:spLocks noGrp="1"/>
          </p:cNvSpPr>
          <p:nvPr>
            <p:ph type="sldNum" sz="quarter" idx="5"/>
          </p:nvPr>
        </p:nvSpPr>
        <p:spPr/>
        <p:txBody>
          <a:bodyPr/>
          <a:lstStyle/>
          <a:p>
            <a:fld id="{A3ADB805-8BF7-47B5-B5FB-292FECAF2630}" type="slidenum">
              <a:rPr lang="en-GB" altLang="en-US" smtClean="0"/>
              <a:pPr/>
              <a:t>39</a:t>
            </a:fld>
            <a:endParaRPr lang="en-GB" altLang="en-US" dirty="0"/>
          </a:p>
        </p:txBody>
      </p:sp>
    </p:spTree>
    <p:extLst>
      <p:ext uri="{BB962C8B-B14F-4D97-AF65-F5344CB8AC3E}">
        <p14:creationId xmlns:p14="http://schemas.microsoft.com/office/powerpoint/2010/main" val="39087952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16BC4-1B34-DBDC-EFF4-E851A9055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0FAAF-32F9-EFBC-A5BF-E61A3371A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31301-4044-B626-A05E-3D0CEB8918FD}"/>
              </a:ext>
            </a:extLst>
          </p:cNvPr>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1A5F3597-6465-F2C5-4F79-B59CFAB347C0}"/>
              </a:ext>
            </a:extLst>
          </p:cNvPr>
          <p:cNvSpPr>
            <a:spLocks noGrp="1"/>
          </p:cNvSpPr>
          <p:nvPr>
            <p:ph type="sldNum" sz="quarter" idx="5"/>
          </p:nvPr>
        </p:nvSpPr>
        <p:spPr/>
        <p:txBody>
          <a:bodyPr/>
          <a:lstStyle/>
          <a:p>
            <a:fld id="{A3ADB805-8BF7-47B5-B5FB-292FECAF2630}" type="slidenum">
              <a:rPr lang="en-GB" altLang="en-US" smtClean="0"/>
              <a:pPr/>
              <a:t>40</a:t>
            </a:fld>
            <a:endParaRPr lang="en-GB" altLang="en-US" dirty="0"/>
          </a:p>
        </p:txBody>
      </p:sp>
    </p:spTree>
    <p:extLst>
      <p:ext uri="{BB962C8B-B14F-4D97-AF65-F5344CB8AC3E}">
        <p14:creationId xmlns:p14="http://schemas.microsoft.com/office/powerpoint/2010/main" val="27575583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16BC4-1B34-DBDC-EFF4-E851A9055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0FAAF-32F9-EFBC-A5BF-E61A3371A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31301-4044-B626-A05E-3D0CEB8918FD}"/>
              </a:ext>
            </a:extLst>
          </p:cNvPr>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pPr marL="342900" indent="-342900">
              <a:buFont typeface="Arial" panose="020B0604020202020204" pitchFamily="34" charset="0"/>
              <a:buChar char="•"/>
            </a:pPr>
            <a:r>
              <a:rPr lang="en-US" sz="1200" dirty="0">
                <a:solidFill>
                  <a:schemeClr val="tx1"/>
                </a:solidFill>
                <a:latin typeface="Times New Roman" panose="02020603050405020304" pitchFamily="18" charset="0"/>
                <a:cs typeface="Times New Roman" panose="02020603050405020304" pitchFamily="18" charset="0"/>
              </a:rPr>
              <a:t>Over 75% of profiles align with a sine model.</a:t>
            </a:r>
          </a:p>
          <a:p>
            <a:pPr marL="342900" indent="-342900">
              <a:buFont typeface="Arial" panose="020B0604020202020204" pitchFamily="34" charset="0"/>
              <a:buChar char="•"/>
            </a:pPr>
            <a:r>
              <a:rPr lang="en-US" sz="1200" dirty="0">
                <a:solidFill>
                  <a:schemeClr val="tx1"/>
                </a:solidFill>
                <a:latin typeface="Times New Roman" panose="02020603050405020304" pitchFamily="18" charset="0"/>
                <a:cs typeface="Times New Roman" panose="02020603050405020304" pitchFamily="18" charset="0"/>
              </a:rPr>
              <a:t>More than half exhibit a vertical integral below 0.1 K, upholding static energy conservation; fitting becomes worse with larger vertical integrals.</a:t>
            </a:r>
          </a:p>
        </p:txBody>
      </p:sp>
      <p:sp>
        <p:nvSpPr>
          <p:cNvPr id="4" name="Slide Number Placeholder 3">
            <a:extLst>
              <a:ext uri="{FF2B5EF4-FFF2-40B4-BE49-F238E27FC236}">
                <a16:creationId xmlns:a16="http://schemas.microsoft.com/office/drawing/2014/main" id="{1A5F3597-6465-F2C5-4F79-B59CFAB347C0}"/>
              </a:ext>
            </a:extLst>
          </p:cNvPr>
          <p:cNvSpPr>
            <a:spLocks noGrp="1"/>
          </p:cNvSpPr>
          <p:nvPr>
            <p:ph type="sldNum" sz="quarter" idx="5"/>
          </p:nvPr>
        </p:nvSpPr>
        <p:spPr/>
        <p:txBody>
          <a:bodyPr/>
          <a:lstStyle/>
          <a:p>
            <a:fld id="{A3ADB805-8BF7-47B5-B5FB-292FECAF2630}" type="slidenum">
              <a:rPr lang="en-GB" altLang="en-US" smtClean="0"/>
              <a:pPr/>
              <a:t>41</a:t>
            </a:fld>
            <a:endParaRPr lang="en-GB" altLang="en-US" dirty="0"/>
          </a:p>
        </p:txBody>
      </p:sp>
    </p:spTree>
    <p:extLst>
      <p:ext uri="{BB962C8B-B14F-4D97-AF65-F5344CB8AC3E}">
        <p14:creationId xmlns:p14="http://schemas.microsoft.com/office/powerpoint/2010/main" val="37898391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48</a:t>
            </a:fld>
            <a:endParaRPr lang="en-GB" altLang="en-US" dirty="0"/>
          </a:p>
        </p:txBody>
      </p:sp>
    </p:spTree>
    <p:extLst>
      <p:ext uri="{BB962C8B-B14F-4D97-AF65-F5344CB8AC3E}">
        <p14:creationId xmlns:p14="http://schemas.microsoft.com/office/powerpoint/2010/main" val="22709894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49</a:t>
            </a:fld>
            <a:endParaRPr lang="en-GB" altLang="en-US" dirty="0"/>
          </a:p>
        </p:txBody>
      </p:sp>
    </p:spTree>
    <p:extLst>
      <p:ext uri="{BB962C8B-B14F-4D97-AF65-F5344CB8AC3E}">
        <p14:creationId xmlns:p14="http://schemas.microsoft.com/office/powerpoint/2010/main" val="46026856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50</a:t>
            </a:fld>
            <a:endParaRPr lang="en-GB" altLang="en-US" dirty="0"/>
          </a:p>
        </p:txBody>
      </p:sp>
    </p:spTree>
    <p:extLst>
      <p:ext uri="{BB962C8B-B14F-4D97-AF65-F5344CB8AC3E}">
        <p14:creationId xmlns:p14="http://schemas.microsoft.com/office/powerpoint/2010/main" val="3087610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Deposition facilitated by ice hydrometeors transported from convective regions (Han et al., 2019). </a:t>
            </a:r>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5</a:t>
            </a:fld>
            <a:endParaRPr lang="en-GB" altLang="en-US" dirty="0"/>
          </a:p>
        </p:txBody>
      </p:sp>
    </p:spTree>
    <p:extLst>
      <p:ext uri="{BB962C8B-B14F-4D97-AF65-F5344CB8AC3E}">
        <p14:creationId xmlns:p14="http://schemas.microsoft.com/office/powerpoint/2010/main" val="11025316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16BC4-1B34-DBDC-EFF4-E851A90550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20FAAF-32F9-EFBC-A5BF-E61A3371A6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E31301-4044-B626-A05E-3D0CEB8918FD}"/>
              </a:ext>
            </a:extLst>
          </p:cNvPr>
          <p:cNvSpPr>
            <a:spLocks noGrp="1"/>
          </p:cNvSpPr>
          <p:nvPr>
            <p:ph type="body" idx="1"/>
          </p:nvPr>
        </p:nvSpPr>
        <p:spPr/>
        <p:txBody>
          <a:bodyPr/>
          <a:lstStyle/>
          <a:p>
            <a:pPr algn="l"/>
            <a:endParaRPr lang="en-GB" sz="1800" b="0" i="0" u="none" strike="noStrike" baseline="0" dirty="0">
              <a:solidFill>
                <a:srgbClr val="000000"/>
              </a:solidFill>
              <a:latin typeface="Times New Roman" panose="02020603050405020304" pitchFamily="18" charset="0"/>
            </a:endParaRPr>
          </a:p>
          <a:p>
            <a:endParaRPr lang="en-GB" dirty="0"/>
          </a:p>
        </p:txBody>
      </p:sp>
      <p:sp>
        <p:nvSpPr>
          <p:cNvPr id="4" name="Slide Number Placeholder 3">
            <a:extLst>
              <a:ext uri="{FF2B5EF4-FFF2-40B4-BE49-F238E27FC236}">
                <a16:creationId xmlns:a16="http://schemas.microsoft.com/office/drawing/2014/main" id="{1A5F3597-6465-F2C5-4F79-B59CFAB347C0}"/>
              </a:ext>
            </a:extLst>
          </p:cNvPr>
          <p:cNvSpPr>
            <a:spLocks noGrp="1"/>
          </p:cNvSpPr>
          <p:nvPr>
            <p:ph type="sldNum" sz="quarter" idx="5"/>
          </p:nvPr>
        </p:nvSpPr>
        <p:spPr/>
        <p:txBody>
          <a:bodyPr/>
          <a:lstStyle/>
          <a:p>
            <a:fld id="{A3ADB805-8BF7-47B5-B5FB-292FECAF2630}" type="slidenum">
              <a:rPr lang="en-GB" altLang="en-US" smtClean="0"/>
              <a:pPr/>
              <a:t>6</a:t>
            </a:fld>
            <a:endParaRPr lang="en-GB" altLang="en-US" dirty="0"/>
          </a:p>
        </p:txBody>
      </p:sp>
    </p:spTree>
    <p:extLst>
      <p:ext uri="{BB962C8B-B14F-4D97-AF65-F5344CB8AC3E}">
        <p14:creationId xmlns:p14="http://schemas.microsoft.com/office/powerpoint/2010/main" val="26236906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Effra" panose="020B0603020203020204" pitchFamily="34" charset="0"/>
              </a:rPr>
              <a:t>T</a:t>
            </a:r>
            <a:r>
              <a:rPr lang="en-GB" sz="1800" b="0" i="0" u="none" strike="noStrike" baseline="0" dirty="0">
                <a:latin typeface="TimesNewRomanPSMT"/>
              </a:rPr>
              <a:t>he slantwise ascending layer in the </a:t>
            </a:r>
            <a:r>
              <a:rPr lang="en-GB" sz="1800" b="0" i="0" u="none" strike="noStrike" baseline="0" dirty="0" err="1">
                <a:latin typeface="TimesNewRomanPSMT"/>
              </a:rPr>
              <a:t>center</a:t>
            </a:r>
            <a:r>
              <a:rPr lang="en-GB" sz="1800" b="0" i="0" u="none" strike="noStrike" baseline="0" dirty="0">
                <a:latin typeface="TimesNewRomanPSMT"/>
              </a:rPr>
              <a:t> aligns with the convective region, where condensational heating is driven by updrafts loaded with raindrops below and ice condensates starting above the freezing level. The updrafts that curve horizontally to the right carry ice condensates aloft, aiding in the horizontal growth of the stratiform region. In the stratiform region, the ice condensates undergo depositional growth, which releases latent heat in the upper atmosphere. As these particles fall below the freezing level, they melt into raindrops. This melting process, followed by evaporation, induces cooling in the stratiform region’s lower levels</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7</a:t>
            </a:fld>
            <a:endParaRPr lang="en-GB" altLang="en-US" dirty="0"/>
          </a:p>
        </p:txBody>
      </p:sp>
    </p:spTree>
    <p:extLst>
      <p:ext uri="{BB962C8B-B14F-4D97-AF65-F5344CB8AC3E}">
        <p14:creationId xmlns:p14="http://schemas.microsoft.com/office/powerpoint/2010/main" val="20550341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“Both top-heavy heating and momentum transport decrease the rainfall rate over equatorial Africa. </a:t>
            </a:r>
          </a:p>
          <a:p>
            <a:r>
              <a:rPr lang="en-GB" dirty="0"/>
              <a:t>The precipitation rate over the Maritime Continent</a:t>
            </a:r>
            <a:r>
              <a:rPr lang="en-GB" dirty="0">
                <a:solidFill>
                  <a:schemeClr val="tx2"/>
                </a:solidFill>
                <a:latin typeface="+mn-lt"/>
              </a:rPr>
              <a:t> </a:t>
            </a:r>
            <a:r>
              <a:rPr lang="en-GB" dirty="0"/>
              <a:t>is reduced by momentum transport but substantially increased by the top-heavy heating. “</a:t>
            </a:r>
          </a:p>
          <a:p>
            <a:endParaRPr lang="en-GB" dirty="0"/>
          </a:p>
          <a:p>
            <a:r>
              <a:rPr lang="en-GB" dirty="0"/>
              <a:t>Chen 2021: “Implementation of the heating component of MCSP in E3SMv1 provides substantial improvement in MJO in terms of stronger eastward propagation of precipitation and OLR in the Indian Ocean basin and increased power in the eastward spectra for periods between 30 and 90 days.”</a:t>
            </a:r>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8</a:t>
            </a:fld>
            <a:endParaRPr lang="en-GB" altLang="en-US" dirty="0"/>
          </a:p>
        </p:txBody>
      </p:sp>
    </p:spTree>
    <p:extLst>
      <p:ext uri="{BB962C8B-B14F-4D97-AF65-F5344CB8AC3E}">
        <p14:creationId xmlns:p14="http://schemas.microsoft.com/office/powerpoint/2010/main" val="4110031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u="none" strike="noStrike" baseline="0" dirty="0">
                <a:latin typeface="Lato-Regular"/>
              </a:rPr>
              <a:t>The dashed lines show the one-dimensional histogram of the binned precipitation, using the right-hand vertical axis.</a:t>
            </a:r>
            <a:endParaRPr lang="en-GB" sz="800" dirty="0"/>
          </a:p>
          <a:p>
            <a:pPr algn="l"/>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12</a:t>
            </a:fld>
            <a:endParaRPr lang="en-GB" altLang="en-US" dirty="0"/>
          </a:p>
        </p:txBody>
      </p:sp>
    </p:spTree>
    <p:extLst>
      <p:ext uri="{BB962C8B-B14F-4D97-AF65-F5344CB8AC3E}">
        <p14:creationId xmlns:p14="http://schemas.microsoft.com/office/powerpoint/2010/main" val="41099200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584186" fontAlgn="auto" hangingPunct="0">
              <a:spcBef>
                <a:spcPts val="0"/>
              </a:spcBef>
              <a:spcAft>
                <a:spcPts val="0"/>
              </a:spcAft>
              <a:buFont typeface="Arial" panose="020B0604020202020204" pitchFamily="34" charset="0"/>
              <a:buNone/>
              <a:defRPr/>
            </a:pPr>
            <a:r>
              <a:rPr lang="en-GB" dirty="0">
                <a:solidFill>
                  <a:srgbClr val="2A2A2A"/>
                </a:solidFill>
                <a:latin typeface="Arial"/>
                <a:sym typeface="Helvetica Light"/>
              </a:rPr>
              <a:t>N96, atmosphere only.  Tropical wavenumber-frequency spectrum for precipitation </a:t>
            </a:r>
          </a:p>
          <a:p>
            <a:endParaRPr lang="en-GB" dirty="0"/>
          </a:p>
        </p:txBody>
      </p:sp>
      <p:sp>
        <p:nvSpPr>
          <p:cNvPr id="4" name="Slide Number Placeholder 3"/>
          <p:cNvSpPr>
            <a:spLocks noGrp="1"/>
          </p:cNvSpPr>
          <p:nvPr>
            <p:ph type="sldNum" sz="quarter" idx="5"/>
          </p:nvPr>
        </p:nvSpPr>
        <p:spPr/>
        <p:txBody>
          <a:bodyPr/>
          <a:lstStyle/>
          <a:p>
            <a:fld id="{A3ADB805-8BF7-47B5-B5FB-292FECAF2630}" type="slidenum">
              <a:rPr lang="en-GB" altLang="en-US" smtClean="0"/>
              <a:pPr/>
              <a:t>13</a:t>
            </a:fld>
            <a:endParaRPr lang="en-GB" altLang="en-US" dirty="0"/>
          </a:p>
        </p:txBody>
      </p:sp>
    </p:spTree>
    <p:extLst>
      <p:ext uri="{BB962C8B-B14F-4D97-AF65-F5344CB8AC3E}">
        <p14:creationId xmlns:p14="http://schemas.microsoft.com/office/powerpoint/2010/main" val="452308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800" y="1342840"/>
            <a:ext cx="8280000" cy="828000"/>
          </a:xfrm>
        </p:spPr>
        <p:txBody>
          <a:bodyPr/>
          <a:lstStyle>
            <a:lvl1pPr>
              <a:defRPr cap="none"/>
            </a:lvl1pPr>
          </a:lstStyle>
          <a:p>
            <a:r>
              <a:rPr lang="en-US" dirty="0"/>
              <a:t>Click to add title</a:t>
            </a:r>
            <a:endParaRPr lang="en-GB" dirty="0"/>
          </a:p>
        </p:txBody>
      </p:sp>
      <p:sp>
        <p:nvSpPr>
          <p:cNvPr id="5" name="Slide Number Placeholder 4"/>
          <p:cNvSpPr>
            <a:spLocks noGrp="1"/>
          </p:cNvSpPr>
          <p:nvPr>
            <p:ph type="sldNum" sz="quarter" idx="10"/>
          </p:nvPr>
        </p:nvSpPr>
        <p:spPr>
          <a:xfrm>
            <a:off x="8028525" y="6345352"/>
            <a:ext cx="676275" cy="252000"/>
          </a:xfrm>
        </p:spPr>
        <p:txBody>
          <a:bodyPr/>
          <a:lstStyle>
            <a:lvl1pPr>
              <a:defRPr/>
            </a:lvl1pPr>
          </a:lstStyle>
          <a:p>
            <a:fld id="{7D9A8A42-CDD3-483B-A525-DE73108F9D72}" type="slidenum">
              <a:rPr lang="en-GB" altLang="en-US"/>
              <a:pPr/>
              <a:t>‹#›</a:t>
            </a:fld>
            <a:endParaRPr lang="en-GB" altLang="en-US"/>
          </a:p>
        </p:txBody>
      </p:sp>
      <p:sp>
        <p:nvSpPr>
          <p:cNvPr id="6" name="Content Placeholder 2"/>
          <p:cNvSpPr>
            <a:spLocks noGrp="1"/>
          </p:cNvSpPr>
          <p:nvPr>
            <p:ph idx="11" hasCustomPrompt="1"/>
          </p:nvPr>
        </p:nvSpPr>
        <p:spPr>
          <a:xfrm>
            <a:off x="424800" y="2322040"/>
            <a:ext cx="3888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4581327" y="2322040"/>
            <a:ext cx="3888000" cy="3951304"/>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550903792"/>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184663863"/>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568952" cy="955498"/>
          </a:xfrm>
        </p:spPr>
        <p:txBody>
          <a:bodyPr wrap="square" anchor="t" anchorCtr="0"/>
          <a:lstStyle>
            <a:lvl1pPr>
              <a:lnSpc>
                <a:spcPct val="80000"/>
              </a:lnSpc>
              <a:defRPr sz="3600" cap="none">
                <a:solidFill>
                  <a:schemeClr val="accent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328170634"/>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Re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accent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6300192" y="332656"/>
            <a:ext cx="2592288"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6300192" y="2214000"/>
            <a:ext cx="2592288"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56056774"/>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Grey)">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tx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6300192" y="332656"/>
            <a:ext cx="2592288" cy="1730144"/>
          </a:xfrm>
        </p:spPr>
        <p:txBody>
          <a:bodyPr wrap="square"/>
          <a:lstStyle>
            <a:lvl1pPr>
              <a:lnSpc>
                <a:spcPct val="80000"/>
              </a:lnSpc>
              <a:defRPr sz="3200" cap="none">
                <a:solidFill>
                  <a:schemeClr val="bg1"/>
                </a:solidFill>
              </a:defRPr>
            </a:lvl1pPr>
          </a:lstStyle>
          <a:p>
            <a:r>
              <a:rPr lang="en-US" dirty="0"/>
              <a:t>Click to add title</a:t>
            </a:r>
            <a:endParaRPr lang="en-GB" dirty="0"/>
          </a:p>
        </p:txBody>
      </p:sp>
      <p:sp>
        <p:nvSpPr>
          <p:cNvPr id="9" name="Content Placeholder 2"/>
          <p:cNvSpPr>
            <a:spLocks noGrp="1"/>
          </p:cNvSpPr>
          <p:nvPr>
            <p:ph idx="1" hasCustomPrompt="1"/>
          </p:nvPr>
        </p:nvSpPr>
        <p:spPr>
          <a:xfrm>
            <a:off x="6300192" y="2214000"/>
            <a:ext cx="2592288" cy="4383352"/>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04465384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Image and sidebar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6" name="Picture Placeholder 12"/>
          <p:cNvSpPr>
            <a:spLocks noGrp="1"/>
          </p:cNvSpPr>
          <p:nvPr>
            <p:ph type="pic" sz="quarter" idx="11"/>
          </p:nvPr>
        </p:nvSpPr>
        <p:spPr>
          <a:xfrm>
            <a:off x="0" y="0"/>
            <a:ext cx="6095769" cy="6877404"/>
          </a:xfrm>
          <a:solidFill>
            <a:schemeClr val="bg1"/>
          </a:solidFill>
          <a:ln>
            <a:noFill/>
          </a:ln>
        </p:spPr>
        <p:txBody>
          <a:bodyPr/>
          <a:lstStyle/>
          <a:p>
            <a:r>
              <a:rPr lang="en-US"/>
              <a:t>Click icon to add picture</a:t>
            </a:r>
            <a:endParaRPr lang="en-GB" dirty="0"/>
          </a:p>
        </p:txBody>
      </p:sp>
      <p:sp>
        <p:nvSpPr>
          <p:cNvPr id="4" name="Rectangle 3"/>
          <p:cNvSpPr/>
          <p:nvPr userDrawn="1"/>
        </p:nvSpPr>
        <p:spPr bwMode="auto">
          <a:xfrm>
            <a:off x="6095769" y="0"/>
            <a:ext cx="3045600" cy="6877404"/>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8" name="Title 1"/>
          <p:cNvSpPr>
            <a:spLocks noGrp="1"/>
          </p:cNvSpPr>
          <p:nvPr>
            <p:ph type="title" hasCustomPrompt="1"/>
          </p:nvPr>
        </p:nvSpPr>
        <p:spPr>
          <a:xfrm>
            <a:off x="6300192" y="332656"/>
            <a:ext cx="2592288" cy="1730144"/>
          </a:xfrm>
        </p:spPr>
        <p:txBody>
          <a:bodyPr wrap="square"/>
          <a:lstStyle>
            <a:lvl1pPr>
              <a:lnSpc>
                <a:spcPct val="80000"/>
              </a:lnSpc>
              <a:defRPr sz="3200" cap="none">
                <a:solidFill>
                  <a:schemeClr val="accent1"/>
                </a:solidFill>
              </a:defRPr>
            </a:lvl1pPr>
          </a:lstStyle>
          <a:p>
            <a:r>
              <a:rPr lang="en-US" dirty="0"/>
              <a:t>Click to add title</a:t>
            </a:r>
            <a:endParaRPr lang="en-GB" dirty="0"/>
          </a:p>
        </p:txBody>
      </p:sp>
      <p:sp>
        <p:nvSpPr>
          <p:cNvPr id="7" name="Content Placeholder 5"/>
          <p:cNvSpPr>
            <a:spLocks noGrp="1"/>
          </p:cNvSpPr>
          <p:nvPr>
            <p:ph sz="quarter" idx="12" hasCustomPrompt="1"/>
          </p:nvPr>
        </p:nvSpPr>
        <p:spPr>
          <a:xfrm>
            <a:off x="6300192" y="2214000"/>
            <a:ext cx="2592288" cy="4383352"/>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0716924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Timetable (Colour)">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dirty="0"/>
          </a:p>
        </p:txBody>
      </p:sp>
    </p:spTree>
    <p:extLst>
      <p:ext uri="{BB962C8B-B14F-4D97-AF65-F5344CB8AC3E}">
        <p14:creationId xmlns:p14="http://schemas.microsoft.com/office/powerpoint/2010/main" val="4037311900"/>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imetable (Grey)">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cap="none" baseline="0">
                <a:solidFill>
                  <a:schemeClr val="bg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spTree>
      <p:nvGrpSpPr>
        <p:cNvPr id="1" name=""/>
        <p:cNvGrpSpPr/>
        <p:nvPr/>
      </p:nvGrpSpPr>
      <p:grpSpPr>
        <a:xfrm>
          <a:off x="0" y="0"/>
          <a:ext cx="0" cy="0"/>
          <a:chOff x="0" y="0"/>
          <a:chExt cx="0" cy="0"/>
        </a:xfrm>
      </p:grpSpPr>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cap="none" baseline="0">
                <a:solidFill>
                  <a:schemeClr val="accent1"/>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dirty="0"/>
          </a:p>
        </p:txBody>
      </p:sp>
    </p:spTree>
    <p:extLst>
      <p:ext uri="{BB962C8B-B14F-4D97-AF65-F5344CB8AC3E}">
        <p14:creationId xmlns:p14="http://schemas.microsoft.com/office/powerpoint/2010/main" val="1785123185"/>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24800" y="1340768"/>
            <a:ext cx="828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8028525" y="6343280"/>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24750" y="437938"/>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424800" y="2319968"/>
            <a:ext cx="828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246030179"/>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lumn">
    <p:bg>
      <p:bgPr>
        <a:solidFill>
          <a:srgbClr val="FDE6AB"/>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4800" y="1342840"/>
            <a:ext cx="8280000" cy="828000"/>
          </a:xfrm>
        </p:spPr>
        <p:txBody>
          <a:bodyPr/>
          <a:lstStyle>
            <a:lvl1pPr>
              <a:defRPr cap="none"/>
            </a:lvl1pPr>
          </a:lstStyle>
          <a:p>
            <a:r>
              <a:rPr lang="en-US" dirty="0"/>
              <a:t>Click to add title</a:t>
            </a:r>
            <a:endParaRPr lang="en-GB" dirty="0"/>
          </a:p>
        </p:txBody>
      </p:sp>
      <p:sp>
        <p:nvSpPr>
          <p:cNvPr id="6" name="Content Placeholder 2"/>
          <p:cNvSpPr>
            <a:spLocks noGrp="1"/>
          </p:cNvSpPr>
          <p:nvPr>
            <p:ph idx="11" hasCustomPrompt="1"/>
          </p:nvPr>
        </p:nvSpPr>
        <p:spPr>
          <a:xfrm>
            <a:off x="424800" y="2322040"/>
            <a:ext cx="3888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Content Placeholder 2"/>
          <p:cNvSpPr>
            <a:spLocks noGrp="1"/>
          </p:cNvSpPr>
          <p:nvPr>
            <p:ph idx="12" hasCustomPrompt="1"/>
          </p:nvPr>
        </p:nvSpPr>
        <p:spPr>
          <a:xfrm>
            <a:off x="4581327" y="2322040"/>
            <a:ext cx="3888000" cy="3951304"/>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Rectangle 13"/>
          <p:cNvSpPr>
            <a:spLocks noGrp="1" noChangeArrowheads="1"/>
          </p:cNvSpPr>
          <p:nvPr>
            <p:ph type="sldNum" sz="quarter" idx="4"/>
          </p:nvPr>
        </p:nvSpPr>
        <p:spPr bwMode="auto">
          <a:xfrm>
            <a:off x="8028525" y="634535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2"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24750" y="437938"/>
            <a:ext cx="1184275" cy="38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888907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424800" y="2322040"/>
            <a:ext cx="8280000" cy="3960000"/>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8028525" y="6345352"/>
            <a:ext cx="676275" cy="252000"/>
          </a:xfrm>
        </p:spPr>
        <p:txBody>
          <a:bodyPr/>
          <a:lstStyle>
            <a:lvl1pPr>
              <a:defRPr/>
            </a:lvl1pPr>
          </a:lstStyle>
          <a:p>
            <a:fld id="{DCF6A46F-80AB-49F3-8C7E-9717ED945456}" type="slidenum">
              <a:rPr lang="en-GB" altLang="en-US"/>
              <a:pPr/>
              <a:t>‹#›</a:t>
            </a:fld>
            <a:endParaRPr lang="en-GB" altLang="en-US"/>
          </a:p>
        </p:txBody>
      </p:sp>
      <p:sp>
        <p:nvSpPr>
          <p:cNvPr id="5" name="Title 1"/>
          <p:cNvSpPr>
            <a:spLocks noGrp="1"/>
          </p:cNvSpPr>
          <p:nvPr>
            <p:ph type="title" hasCustomPrompt="1"/>
          </p:nvPr>
        </p:nvSpPr>
        <p:spPr>
          <a:xfrm>
            <a:off x="424800" y="1342840"/>
            <a:ext cx="8280000" cy="828000"/>
          </a:xfrm>
        </p:spPr>
        <p:txBody>
          <a:bodyPr/>
          <a:lstStyle>
            <a:lvl1pPr>
              <a:defRPr cap="none"/>
            </a:lvl1pPr>
          </a:lstStyle>
          <a:p>
            <a:r>
              <a:rPr lang="en-US" dirty="0"/>
              <a:t>Click to add title</a:t>
            </a:r>
            <a:endParaRPr lang="en-GB" dirty="0"/>
          </a:p>
        </p:txBody>
      </p:sp>
    </p:spTree>
    <p:extLst>
      <p:ext uri="{BB962C8B-B14F-4D97-AF65-F5344CB8AC3E}">
        <p14:creationId xmlns:p14="http://schemas.microsoft.com/office/powerpoint/2010/main" val="963104412"/>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DE6AB"/>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424800" y="1340768"/>
            <a:ext cx="8280000" cy="828000"/>
          </a:xfrm>
        </p:spPr>
        <p:txBody>
          <a:bodyPr/>
          <a:lstStyle>
            <a:lvl1pPr>
              <a:defRPr cap="none"/>
            </a:lvl1pPr>
          </a:lstStyle>
          <a:p>
            <a:r>
              <a:rPr lang="en-US" dirty="0"/>
              <a:t>Click to add title</a:t>
            </a:r>
            <a:endParaRPr lang="en-GB" dirty="0"/>
          </a:p>
        </p:txBody>
      </p:sp>
      <p:sp>
        <p:nvSpPr>
          <p:cNvPr id="8" name="Rectangle 13"/>
          <p:cNvSpPr>
            <a:spLocks noGrp="1" noChangeArrowheads="1"/>
          </p:cNvSpPr>
          <p:nvPr>
            <p:ph type="sldNum" sz="quarter" idx="4"/>
          </p:nvPr>
        </p:nvSpPr>
        <p:spPr bwMode="auto">
          <a:xfrm>
            <a:off x="8028525" y="6343280"/>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10" name="Picture 53" descr="Device-black"/>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7524750" y="437938"/>
            <a:ext cx="1184275" cy="387350"/>
          </a:xfrm>
          <a:prstGeom prst="rect">
            <a:avLst/>
          </a:prstGeom>
          <a:noFill/>
          <a:extLst>
            <a:ext uri="{909E8E84-426E-40DD-AFC4-6F175D3DCCD1}">
              <a14:hiddenFill xmlns:a14="http://schemas.microsoft.com/office/drawing/2010/main">
                <a:solidFill>
                  <a:srgbClr val="FFFFFF"/>
                </a:solidFill>
              </a14:hiddenFill>
            </a:ext>
          </a:extLst>
        </p:spPr>
      </p:pic>
      <p:sp>
        <p:nvSpPr>
          <p:cNvPr id="11" name="Content Placeholder 2"/>
          <p:cNvSpPr>
            <a:spLocks noGrp="1"/>
          </p:cNvSpPr>
          <p:nvPr>
            <p:ph idx="11" hasCustomPrompt="1"/>
          </p:nvPr>
        </p:nvSpPr>
        <p:spPr>
          <a:xfrm>
            <a:off x="424800" y="2319968"/>
            <a:ext cx="8280000" cy="3951304"/>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4707940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Title Slide (Grey)">
    <p:bg>
      <p:bgPr>
        <a:solidFill>
          <a:srgbClr val="FDE6AB"/>
        </a:solidFill>
        <a:effectLst/>
      </p:bgPr>
    </p:bg>
    <p:spTree>
      <p:nvGrpSpPr>
        <p:cNvPr id="1" name=""/>
        <p:cNvGrpSpPr/>
        <p:nvPr/>
      </p:nvGrpSpPr>
      <p:grpSpPr>
        <a:xfrm>
          <a:off x="0" y="0"/>
          <a:ext cx="0" cy="0"/>
          <a:chOff x="0" y="0"/>
          <a:chExt cx="0" cy="0"/>
        </a:xfrm>
      </p:grpSpPr>
      <p:sp>
        <p:nvSpPr>
          <p:cNvPr id="3083" name="Rectangle 11"/>
          <p:cNvSpPr>
            <a:spLocks noGrp="1" noChangeArrowheads="1"/>
          </p:cNvSpPr>
          <p:nvPr>
            <p:ph type="ctrTitle" hasCustomPrompt="1"/>
          </p:nvPr>
        </p:nvSpPr>
        <p:spPr>
          <a:xfrm>
            <a:off x="424800" y="1143000"/>
            <a:ext cx="8280000" cy="919800"/>
          </a:xfrm>
        </p:spPr>
        <p:txBody>
          <a:bodyPr wrap="square"/>
          <a:lstStyle>
            <a:lvl1pPr>
              <a:lnSpc>
                <a:spcPct val="90000"/>
              </a:lnSpc>
              <a:tabLst>
                <a:tab pos="4038600" algn="l"/>
              </a:tabLst>
              <a:defRPr sz="3800" cap="none" baseline="0">
                <a:solidFill>
                  <a:sysClr val="windowText" lastClr="000000"/>
                </a:solidFill>
              </a:defRPr>
            </a:lvl1pPr>
          </a:lstStyle>
          <a:p>
            <a:pPr lvl="0"/>
            <a:r>
              <a:rPr lang="en-US" dirty="0"/>
              <a:t>Click to add title</a:t>
            </a:r>
            <a:endParaRPr lang="en-GB" altLang="en-US" noProof="0" dirty="0"/>
          </a:p>
        </p:txBody>
      </p:sp>
      <p:sp>
        <p:nvSpPr>
          <p:cNvPr id="3084" name="Rectangle 12"/>
          <p:cNvSpPr>
            <a:spLocks noGrp="1" noChangeArrowheads="1"/>
          </p:cNvSpPr>
          <p:nvPr>
            <p:ph type="subTitle" idx="1" hasCustomPrompt="1"/>
          </p:nvPr>
        </p:nvSpPr>
        <p:spPr>
          <a:xfrm>
            <a:off x="424800" y="4653136"/>
            <a:ext cx="8280000" cy="925512"/>
          </a:xfrm>
        </p:spPr>
        <p:txBody>
          <a:bodyPr/>
          <a:lstStyle>
            <a:lvl1pPr marL="0" indent="0">
              <a:buFontTx/>
              <a:buNone/>
              <a:defRPr sz="2400">
                <a:solidFill>
                  <a:sysClr val="windowText" lastClr="000000"/>
                </a:solidFill>
              </a:defRPr>
            </a:lvl1pPr>
          </a:lstStyle>
          <a:p>
            <a:pPr lvl="0"/>
            <a:r>
              <a:rPr lang="en-US" altLang="en-US" noProof="0" dirty="0"/>
              <a:t>Click to add subtitle</a:t>
            </a:r>
            <a:endParaRPr lang="en-GB" altLang="en-US" noProof="0" dirty="0"/>
          </a:p>
        </p:txBody>
      </p:sp>
      <p:pic>
        <p:nvPicPr>
          <p:cNvPr id="15" name="Picture 4" descr="Background image of spiralling trails of light." title="Swirling light"/>
          <p:cNvPicPr>
            <a:picLocks noChangeAspect="1"/>
          </p:cNvPicPr>
          <p:nvPr userDrawn="1"/>
        </p:nvPicPr>
        <p:blipFill>
          <a:blip r:embed="rId2">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 Placeholder 2"/>
          <p:cNvSpPr>
            <a:spLocks noGrp="1"/>
          </p:cNvSpPr>
          <p:nvPr>
            <p:ph type="body" sz="quarter" idx="13" hasCustomPrompt="1"/>
          </p:nvPr>
        </p:nvSpPr>
        <p:spPr>
          <a:xfrm>
            <a:off x="417512" y="0"/>
            <a:ext cx="2858344" cy="805551"/>
          </a:xfrm>
          <a:solidFill>
            <a:srgbClr val="FDE6AB"/>
          </a:solidFill>
        </p:spPr>
        <p:txBody>
          <a:bodyPr wrap="square" lIns="72000" tIns="396000" rIns="72000" bIns="36000">
            <a:spAutoFit/>
          </a:bodyPr>
          <a:lstStyle>
            <a:lvl1pPr marL="0" indent="0">
              <a:buNone/>
              <a:defRPr sz="1200">
                <a:solidFill>
                  <a:sysClr val="windowText" lastClr="000000"/>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tx2"/>
                </a:solidFill>
                <a:effectLst/>
                <a:uLnTx/>
                <a:uFillTx/>
                <a:latin typeface="Arial" panose="020B0604020202020204" pitchFamily="34" charset="0"/>
                <a:cs typeface="Arial" panose="020B0604020202020204" pitchFamily="34" charset="0"/>
              </a:rPr>
              <a:t>Copyright University of Reading</a:t>
            </a:r>
          </a:p>
        </p:txBody>
      </p:sp>
      <p:sp>
        <p:nvSpPr>
          <p:cNvPr id="19"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21" name="Picture 53" descr="Device-black"/>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524750" y="437938"/>
            <a:ext cx="1184275" cy="387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3271880"/>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Blank (white)">
    <p:bg>
      <p:bgPr>
        <a:solidFill>
          <a:srgbClr val="FDE6AB"/>
        </a:solidFill>
        <a:effectLst/>
      </p:bgPr>
    </p:bg>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424800" y="476672"/>
            <a:ext cx="8280000" cy="5904656"/>
          </a:xfrm>
        </p:spPr>
        <p:txBody>
          <a:bodyPr/>
          <a:lstStyle>
            <a:lvl1pPr>
              <a:buClr>
                <a:schemeClr val="tx2"/>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616449772"/>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preserve="1" userDrawn="1">
  <p:cSld name="1_Image and subtitle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9" name="Title 1"/>
          <p:cNvSpPr>
            <a:spLocks noGrp="1"/>
          </p:cNvSpPr>
          <p:nvPr>
            <p:ph type="title" hasCustomPrompt="1"/>
          </p:nvPr>
        </p:nvSpPr>
        <p:spPr>
          <a:xfrm>
            <a:off x="251520" y="5785870"/>
            <a:ext cx="8640960" cy="955498"/>
          </a:xfrm>
        </p:spPr>
        <p:txBody>
          <a:bodyPr wrap="square" anchor="t" anchorCtr="0"/>
          <a:lstStyle>
            <a:lvl1pPr>
              <a:lnSpc>
                <a:spcPct val="80000"/>
              </a:lnSpc>
              <a:defRPr sz="3600" cap="none">
                <a:solidFill>
                  <a:schemeClr val="tx2"/>
                </a:solidFill>
              </a:defRPr>
            </a:lvl1pPr>
          </a:lstStyle>
          <a:p>
            <a:r>
              <a:rPr lang="en-US" dirty="0"/>
              <a:t>Click to add title</a:t>
            </a:r>
            <a:endParaRPr lang="en-GB" dirty="0"/>
          </a:p>
        </p:txBody>
      </p:sp>
    </p:spTree>
    <p:extLst>
      <p:ext uri="{BB962C8B-B14F-4D97-AF65-F5344CB8AC3E}">
        <p14:creationId xmlns:p14="http://schemas.microsoft.com/office/powerpoint/2010/main" val="1138625588"/>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PhAnim="0" preserve="1" userDrawn="1">
  <p:cSld name="1_Image and sidebar (off-white)">
    <p:bg>
      <p:bgPr>
        <a:solidFill>
          <a:srgbClr val="FDE6AB"/>
        </a:solidFill>
        <a:effectLst/>
      </p:bgPr>
    </p:bg>
    <p:spTree>
      <p:nvGrpSpPr>
        <p:cNvPr id="1" name=""/>
        <p:cNvGrpSpPr/>
        <p:nvPr/>
      </p:nvGrpSpPr>
      <p:grpSpPr>
        <a:xfrm>
          <a:off x="0" y="0"/>
          <a:ext cx="0" cy="0"/>
          <a:chOff x="0" y="0"/>
          <a:chExt cx="0" cy="0"/>
        </a:xfrm>
      </p:grpSpPr>
      <p:sp>
        <p:nvSpPr>
          <p:cNvPr id="6" name="Picture Placeholder 12"/>
          <p:cNvSpPr>
            <a:spLocks noGrp="1"/>
          </p:cNvSpPr>
          <p:nvPr>
            <p:ph type="pic" sz="quarter" idx="11"/>
          </p:nvPr>
        </p:nvSpPr>
        <p:spPr>
          <a:xfrm>
            <a:off x="0" y="0"/>
            <a:ext cx="6095769" cy="6877404"/>
          </a:xfrm>
          <a:solidFill>
            <a:schemeClr val="bg1"/>
          </a:solidFill>
          <a:ln>
            <a:noFill/>
          </a:ln>
        </p:spPr>
        <p:txBody>
          <a:bodyPr/>
          <a:lstStyle>
            <a:lvl1pPr>
              <a:buClrTx/>
              <a:defRPr/>
            </a:lvl1pPr>
          </a:lstStyle>
          <a:p>
            <a:r>
              <a:rPr lang="en-US"/>
              <a:t>Click icon to add picture</a:t>
            </a:r>
            <a:endParaRPr lang="en-GB" dirty="0"/>
          </a:p>
        </p:txBody>
      </p:sp>
      <p:sp>
        <p:nvSpPr>
          <p:cNvPr id="8" name="Title 1"/>
          <p:cNvSpPr>
            <a:spLocks noGrp="1"/>
          </p:cNvSpPr>
          <p:nvPr>
            <p:ph type="title" hasCustomPrompt="1"/>
          </p:nvPr>
        </p:nvSpPr>
        <p:spPr>
          <a:xfrm>
            <a:off x="6300192" y="332656"/>
            <a:ext cx="2592288" cy="1730144"/>
          </a:xfrm>
        </p:spPr>
        <p:txBody>
          <a:bodyPr wrap="square"/>
          <a:lstStyle>
            <a:lvl1pPr>
              <a:lnSpc>
                <a:spcPct val="80000"/>
              </a:lnSpc>
              <a:defRPr sz="3200" cap="none">
                <a:solidFill>
                  <a:schemeClr val="tx2"/>
                </a:solidFill>
              </a:defRPr>
            </a:lvl1pPr>
          </a:lstStyle>
          <a:p>
            <a:r>
              <a:rPr lang="en-US" dirty="0"/>
              <a:t>Click to add title</a:t>
            </a:r>
            <a:endParaRPr lang="en-GB" dirty="0"/>
          </a:p>
        </p:txBody>
      </p:sp>
      <p:sp>
        <p:nvSpPr>
          <p:cNvPr id="7" name="Content Placeholder 2"/>
          <p:cNvSpPr>
            <a:spLocks noGrp="1"/>
          </p:cNvSpPr>
          <p:nvPr>
            <p:ph idx="12" hasCustomPrompt="1"/>
          </p:nvPr>
        </p:nvSpPr>
        <p:spPr>
          <a:xfrm>
            <a:off x="6300192" y="2214000"/>
            <a:ext cx="2592288" cy="4383352"/>
          </a:xfrm>
        </p:spPr>
        <p:txBody>
          <a:bodyPr/>
          <a:lstStyle>
            <a:lvl1pPr>
              <a:buClrTx/>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45898473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PhAnim="0" preserve="1" userDrawn="1">
  <p:cSld name="Timetable (White)">
    <p:bg>
      <p:bgPr>
        <a:solidFill>
          <a:srgbClr val="FDE6AB"/>
        </a:solidFill>
        <a:effectLst/>
      </p:bgPr>
    </p:bg>
    <p:spTree>
      <p:nvGrpSpPr>
        <p:cNvPr id="1" name=""/>
        <p:cNvGrpSpPr/>
        <p:nvPr/>
      </p:nvGrpSpPr>
      <p:grpSpPr>
        <a:xfrm>
          <a:off x="0" y="0"/>
          <a:ext cx="0" cy="0"/>
          <a:chOff x="0" y="0"/>
          <a:chExt cx="0" cy="0"/>
        </a:xfrm>
      </p:grpSpPr>
      <p:sp>
        <p:nvSpPr>
          <p:cNvPr id="7" name="Rectangle 6"/>
          <p:cNvSpPr/>
          <p:nvPr userDrawn="1"/>
        </p:nvSpPr>
        <p:spPr bwMode="auto">
          <a:xfrm>
            <a:off x="0" y="1196752"/>
            <a:ext cx="9144000" cy="5661248"/>
          </a:xfrm>
          <a:prstGeom prst="rect">
            <a:avLst/>
          </a:prstGeom>
          <a:solidFill>
            <a:schemeClr val="bg1"/>
          </a:solidFill>
          <a:ln w="38100">
            <a:noFill/>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err="1">
              <a:ln>
                <a:noFill/>
              </a:ln>
              <a:solidFill>
                <a:schemeClr val="bg1"/>
              </a:solidFill>
              <a:effectLst/>
              <a:latin typeface="+mn-lt"/>
            </a:endParaRPr>
          </a:p>
        </p:txBody>
      </p:sp>
      <p:sp>
        <p:nvSpPr>
          <p:cNvPr id="14" name="Title 1"/>
          <p:cNvSpPr>
            <a:spLocks noGrp="1"/>
          </p:cNvSpPr>
          <p:nvPr>
            <p:ph type="title" hasCustomPrompt="1"/>
          </p:nvPr>
        </p:nvSpPr>
        <p:spPr>
          <a:xfrm>
            <a:off x="251520" y="188640"/>
            <a:ext cx="8568952" cy="955498"/>
          </a:xfrm>
        </p:spPr>
        <p:txBody>
          <a:bodyPr wrap="square" anchor="b" anchorCtr="0"/>
          <a:lstStyle>
            <a:lvl1pPr>
              <a:lnSpc>
                <a:spcPct val="80000"/>
              </a:lnSpc>
              <a:defRPr sz="3600" cap="none" baseline="0">
                <a:solidFill>
                  <a:schemeClr val="tx2"/>
                </a:solidFill>
              </a:defRPr>
            </a:lvl1pPr>
          </a:lstStyle>
          <a:p>
            <a:r>
              <a:rPr lang="en-US" dirty="0"/>
              <a:t>Timetable (suggest three columns – event, location, time)</a:t>
            </a:r>
            <a:endParaRPr lang="en-GB" dirty="0"/>
          </a:p>
        </p:txBody>
      </p:sp>
      <p:sp>
        <p:nvSpPr>
          <p:cNvPr id="5" name="Table Placeholder 4"/>
          <p:cNvSpPr>
            <a:spLocks noGrp="1"/>
          </p:cNvSpPr>
          <p:nvPr>
            <p:ph type="tbl" sz="quarter" idx="11"/>
          </p:nvPr>
        </p:nvSpPr>
        <p:spPr>
          <a:xfrm>
            <a:off x="251520" y="1484784"/>
            <a:ext cx="8568952" cy="5134186"/>
          </a:xfrm>
        </p:spPr>
        <p:txBody>
          <a:bodyPr/>
          <a:lstStyle/>
          <a:p>
            <a:r>
              <a:rPr lang="en-US"/>
              <a:t>Click icon to add table</a:t>
            </a:r>
            <a:endParaRPr lang="en-GB" dirty="0"/>
          </a:p>
        </p:txBody>
      </p:sp>
    </p:spTree>
    <p:extLst>
      <p:ext uri="{BB962C8B-B14F-4D97-AF65-F5344CB8AC3E}">
        <p14:creationId xmlns:p14="http://schemas.microsoft.com/office/powerpoint/2010/main" val="1704752254"/>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Grey)">
    <p:spTree>
      <p:nvGrpSpPr>
        <p:cNvPr id="1" name=""/>
        <p:cNvGrpSpPr/>
        <p:nvPr/>
      </p:nvGrpSpPr>
      <p:grpSpPr>
        <a:xfrm>
          <a:off x="0" y="0"/>
          <a:ext cx="0" cy="0"/>
          <a:chOff x="0" y="0"/>
          <a:chExt cx="0" cy="0"/>
        </a:xfrm>
      </p:grpSpPr>
      <p:sp>
        <p:nvSpPr>
          <p:cNvPr id="5" name="Rectangle 4"/>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hasCustomPrompt="1"/>
          </p:nvPr>
        </p:nvSpPr>
        <p:spPr>
          <a:xfrm>
            <a:off x="424800" y="1342840"/>
            <a:ext cx="8280000" cy="828000"/>
          </a:xfrm>
        </p:spPr>
        <p:txBody>
          <a:bodyPr/>
          <a:lstStyle>
            <a:lvl1pPr>
              <a:defRPr cap="none">
                <a:solidFill>
                  <a:schemeClr val="bg1"/>
                </a:solidFill>
              </a:defRPr>
            </a:lvl1pPr>
          </a:lstStyle>
          <a:p>
            <a:r>
              <a:rPr lang="en-US" dirty="0"/>
              <a:t>Click to add title</a:t>
            </a:r>
            <a:endParaRPr lang="en-GB" dirty="0"/>
          </a:p>
        </p:txBody>
      </p:sp>
      <p:sp>
        <p:nvSpPr>
          <p:cNvPr id="3" name="Content Placeholder 2"/>
          <p:cNvSpPr>
            <a:spLocks noGrp="1"/>
          </p:cNvSpPr>
          <p:nvPr>
            <p:ph idx="1" hasCustomPrompt="1"/>
          </p:nvPr>
        </p:nvSpPr>
        <p:spPr>
          <a:xfrm>
            <a:off x="424800" y="2322040"/>
            <a:ext cx="8280000" cy="396000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p:cNvSpPr>
            <a:spLocks noGrp="1"/>
          </p:cNvSpPr>
          <p:nvPr>
            <p:ph type="sldNum" sz="quarter" idx="10"/>
          </p:nvPr>
        </p:nvSpPr>
        <p:spPr>
          <a:xfrm>
            <a:off x="8028525" y="6345352"/>
            <a:ext cx="676275" cy="252000"/>
          </a:xfrm>
        </p:spPr>
        <p:txBody>
          <a:bodyPr/>
          <a:lstStyle>
            <a:lvl1pPr>
              <a:defRPr>
                <a:solidFill>
                  <a:schemeClr val="bg1"/>
                </a:solidFill>
              </a:defRPr>
            </a:lvl1pPr>
          </a:lstStyle>
          <a:p>
            <a:fld id="{DCF6A46F-80AB-49F3-8C7E-9717ED945456}" type="slidenum">
              <a:rPr lang="en-GB" altLang="en-US" smtClean="0"/>
              <a:pPr/>
              <a:t>‹#›</a:t>
            </a:fld>
            <a:endParaRPr lang="en-GB" altLang="en-US" dirty="0"/>
          </a:p>
        </p:txBody>
      </p:sp>
      <p:pic>
        <p:nvPicPr>
          <p:cNvPr id="9"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Tree>
    <p:extLst>
      <p:ext uri="{BB962C8B-B14F-4D97-AF65-F5344CB8AC3E}">
        <p14:creationId xmlns:p14="http://schemas.microsoft.com/office/powerpoint/2010/main" val="24985055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Grey)">
    <p:spTree>
      <p:nvGrpSpPr>
        <p:cNvPr id="1" name=""/>
        <p:cNvGrpSpPr/>
        <p:nvPr/>
      </p:nvGrpSpPr>
      <p:grpSpPr>
        <a:xfrm>
          <a:off x="0" y="0"/>
          <a:ext cx="0" cy="0"/>
          <a:chOff x="0" y="0"/>
          <a:chExt cx="0" cy="0"/>
        </a:xfrm>
      </p:grpSpPr>
      <p:sp>
        <p:nvSpPr>
          <p:cNvPr id="6" name="Rectangle 5"/>
          <p:cNvSpPr/>
          <p:nvPr userDrawn="1"/>
        </p:nvSpPr>
        <p:spPr bwMode="hidden">
          <a:xfrm>
            <a:off x="0" y="0"/>
            <a:ext cx="9144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 name="Title 1"/>
          <p:cNvSpPr>
            <a:spLocks noGrp="1"/>
          </p:cNvSpPr>
          <p:nvPr>
            <p:ph type="title" hasCustomPrompt="1"/>
          </p:nvPr>
        </p:nvSpPr>
        <p:spPr>
          <a:xfrm>
            <a:off x="424800" y="1342840"/>
            <a:ext cx="8280000" cy="828000"/>
          </a:xfrm>
        </p:spPr>
        <p:txBody>
          <a:bodyPr/>
          <a:lstStyle>
            <a:lvl1pPr>
              <a:defRPr cap="none">
                <a:solidFill>
                  <a:schemeClr val="bg1"/>
                </a:solidFill>
              </a:defRPr>
            </a:lvl1pPr>
          </a:lstStyle>
          <a:p>
            <a:r>
              <a:rPr lang="en-US" dirty="0"/>
              <a:t>Click to add title</a:t>
            </a:r>
            <a:endParaRPr lang="en-GB" dirty="0"/>
          </a:p>
        </p:txBody>
      </p:sp>
      <p:sp>
        <p:nvSpPr>
          <p:cNvPr id="5" name="Slide Number Placeholder 4"/>
          <p:cNvSpPr>
            <a:spLocks noGrp="1"/>
          </p:cNvSpPr>
          <p:nvPr>
            <p:ph type="sldNum" sz="quarter" idx="10"/>
          </p:nvPr>
        </p:nvSpPr>
        <p:spPr>
          <a:xfrm>
            <a:off x="8028525" y="6345352"/>
            <a:ext cx="676275" cy="252000"/>
          </a:xfrm>
        </p:spPr>
        <p:txBody>
          <a:bodyPr/>
          <a:lstStyle>
            <a:lvl1pPr>
              <a:defRPr>
                <a:solidFill>
                  <a:schemeClr val="bg1"/>
                </a:solidFill>
              </a:defRPr>
            </a:lvl1pPr>
          </a:lstStyle>
          <a:p>
            <a:fld id="{7D9A8A42-CDD3-483B-A525-DE73108F9D72}" type="slidenum">
              <a:rPr lang="en-GB" altLang="en-US" smtClean="0"/>
              <a:pPr/>
              <a:t>‹#›</a:t>
            </a:fld>
            <a:endParaRPr lang="en-GB" altLang="en-US" dirty="0"/>
          </a:p>
        </p:txBody>
      </p:sp>
      <p:sp>
        <p:nvSpPr>
          <p:cNvPr id="9" name="Content Placeholder 2"/>
          <p:cNvSpPr>
            <a:spLocks noGrp="1"/>
          </p:cNvSpPr>
          <p:nvPr>
            <p:ph idx="11" hasCustomPrompt="1"/>
          </p:nvPr>
        </p:nvSpPr>
        <p:spPr>
          <a:xfrm>
            <a:off x="424800" y="2322040"/>
            <a:ext cx="3888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Content Placeholder 2"/>
          <p:cNvSpPr>
            <a:spLocks noGrp="1"/>
          </p:cNvSpPr>
          <p:nvPr>
            <p:ph idx="12" hasCustomPrompt="1"/>
          </p:nvPr>
        </p:nvSpPr>
        <p:spPr>
          <a:xfrm>
            <a:off x="4581327" y="2322040"/>
            <a:ext cx="3888000" cy="3955050"/>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1"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Tree>
    <p:extLst>
      <p:ext uri="{BB962C8B-B14F-4D97-AF65-F5344CB8AC3E}">
        <p14:creationId xmlns:p14="http://schemas.microsoft.com/office/powerpoint/2010/main" val="164484830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userDrawn="1">
  <p:cSld name="Title Slide (Grey)">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bwMode="hidden">
          <a:xfrm>
            <a:off x="0" y="4221088"/>
            <a:ext cx="9144000" cy="26369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p:nvSpPr>
        <p:spPr bwMode="hidden">
          <a:xfrm>
            <a:off x="0" y="-9252"/>
            <a:ext cx="9144000" cy="14847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fontAlgn="auto">
              <a:spcBef>
                <a:spcPts val="0"/>
              </a:spcBef>
              <a:spcAft>
                <a:spcPts val="0"/>
              </a:spcAft>
              <a:defRPr/>
            </a:pPr>
            <a:endParaRPr lang="en-GB" dirty="0"/>
          </a:p>
        </p:txBody>
      </p:sp>
      <p:sp>
        <p:nvSpPr>
          <p:cNvPr id="3083" name="Rectangle 11"/>
          <p:cNvSpPr>
            <a:spLocks noGrp="1" noChangeArrowheads="1"/>
          </p:cNvSpPr>
          <p:nvPr>
            <p:ph type="ctrTitle" hasCustomPrompt="1"/>
          </p:nvPr>
        </p:nvSpPr>
        <p:spPr>
          <a:xfrm>
            <a:off x="424800" y="1143000"/>
            <a:ext cx="828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3084" name="Rectangle 12"/>
          <p:cNvSpPr>
            <a:spLocks noGrp="1" noChangeArrowheads="1"/>
          </p:cNvSpPr>
          <p:nvPr>
            <p:ph type="subTitle" idx="1" hasCustomPrompt="1"/>
          </p:nvPr>
        </p:nvSpPr>
        <p:spPr>
          <a:xfrm>
            <a:off x="424800" y="4653136"/>
            <a:ext cx="8280000"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pic>
        <p:nvPicPr>
          <p:cNvPr id="32" name="Picture 55" descr="White version of the University of Reading's logo." title="University of Reading logo"/>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sp>
        <p:nvSpPr>
          <p:cNvPr id="3" name="Text Placeholder 2"/>
          <p:cNvSpPr>
            <a:spLocks noGrp="1"/>
          </p:cNvSpPr>
          <p:nvPr>
            <p:ph type="body" sz="quarter" idx="13" hasCustomPrompt="1"/>
          </p:nvPr>
        </p:nvSpPr>
        <p:spPr>
          <a:xfrm>
            <a:off x="417512" y="0"/>
            <a:ext cx="2858344"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7" name="TextBox 16"/>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Title Slide (Colour)">
    <p:bg>
      <p:bgPr>
        <a:solidFill>
          <a:schemeClr val="bg1"/>
        </a:solidFill>
        <a:effectLst/>
      </p:bgPr>
    </p:bg>
    <p:spTree>
      <p:nvGrpSpPr>
        <p:cNvPr id="1" name=""/>
        <p:cNvGrpSpPr/>
        <p:nvPr/>
      </p:nvGrpSpPr>
      <p:grpSpPr>
        <a:xfrm>
          <a:off x="0" y="0"/>
          <a:ext cx="0" cy="0"/>
          <a:chOff x="0" y="0"/>
          <a:chExt cx="0" cy="0"/>
        </a:xfrm>
      </p:grpSpPr>
      <p:sp>
        <p:nvSpPr>
          <p:cNvPr id="26" name="Rectangle 25"/>
          <p:cNvSpPr/>
          <p:nvPr userDrawn="1"/>
        </p:nvSpPr>
        <p:spPr bwMode="hidden">
          <a:xfrm>
            <a:off x="0" y="457200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3" name="Rectangle 22"/>
          <p:cNvSpPr/>
          <p:nvPr userDrawn="1"/>
        </p:nvSpPr>
        <p:spPr bwMode="hidden">
          <a:xfrm>
            <a:off x="0" y="0"/>
            <a:ext cx="9144000" cy="228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84" name="Rectangle 12"/>
          <p:cNvSpPr>
            <a:spLocks noGrp="1" noChangeArrowheads="1"/>
          </p:cNvSpPr>
          <p:nvPr>
            <p:ph type="subTitle" idx="1" hasCustomPrompt="1"/>
          </p:nvPr>
        </p:nvSpPr>
        <p:spPr>
          <a:xfrm>
            <a:off x="424800" y="4653136"/>
            <a:ext cx="7920038" cy="925512"/>
          </a:xfrm>
        </p:spPr>
        <p:txBody>
          <a:bodyPr/>
          <a:lstStyle>
            <a:lvl1pPr marL="0" indent="0">
              <a:buFontTx/>
              <a:buNone/>
              <a:defRPr sz="2400">
                <a:solidFill>
                  <a:schemeClr val="bg1"/>
                </a:solidFill>
              </a:defRPr>
            </a:lvl1pPr>
          </a:lstStyle>
          <a:p>
            <a:pPr lvl="0"/>
            <a:r>
              <a:rPr lang="en-US" altLang="en-US" noProof="0" dirty="0"/>
              <a:t>Click to add subtitle</a:t>
            </a:r>
            <a:endParaRPr lang="en-GB" altLang="en-US" noProof="0" dirty="0"/>
          </a:p>
        </p:txBody>
      </p:sp>
      <p:sp>
        <p:nvSpPr>
          <p:cNvPr id="27" name="Rectangle 13"/>
          <p:cNvSpPr>
            <a:spLocks noGrp="1" noChangeArrowheads="1"/>
          </p:cNvSpPr>
          <p:nvPr>
            <p:ph type="sldNum" sz="quarter" idx="4"/>
          </p:nvPr>
        </p:nvSpPr>
        <p:spPr bwMode="auto">
          <a:xfrm>
            <a:off x="8028525" y="623731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bg2"/>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
        <p:nvSpPr>
          <p:cNvPr id="14" name="Rectangle 11"/>
          <p:cNvSpPr>
            <a:spLocks noGrp="1" noChangeArrowheads="1"/>
          </p:cNvSpPr>
          <p:nvPr>
            <p:ph type="ctrTitle" hasCustomPrompt="1"/>
          </p:nvPr>
        </p:nvSpPr>
        <p:spPr>
          <a:xfrm>
            <a:off x="424800" y="1143000"/>
            <a:ext cx="8280000" cy="919800"/>
          </a:xfrm>
        </p:spPr>
        <p:txBody>
          <a:bodyPr wrap="square"/>
          <a:lstStyle>
            <a:lvl1pPr>
              <a:lnSpc>
                <a:spcPct val="90000"/>
              </a:lnSpc>
              <a:tabLst>
                <a:tab pos="4038600" algn="l"/>
              </a:tabLst>
              <a:defRPr sz="3800" cap="none" baseline="0">
                <a:solidFill>
                  <a:schemeClr val="bg1"/>
                </a:solidFill>
              </a:defRPr>
            </a:lvl1pPr>
          </a:lstStyle>
          <a:p>
            <a:pPr lvl="0"/>
            <a:r>
              <a:rPr lang="en-US" altLang="en-US" noProof="0" dirty="0"/>
              <a:t>Click to add title</a:t>
            </a:r>
            <a:endParaRPr lang="en-GB" altLang="en-US" noProof="0" dirty="0"/>
          </a:p>
        </p:txBody>
      </p:sp>
      <p:sp>
        <p:nvSpPr>
          <p:cNvPr id="15" name="Text Placeholder 2"/>
          <p:cNvSpPr>
            <a:spLocks noGrp="1"/>
          </p:cNvSpPr>
          <p:nvPr>
            <p:ph type="body" sz="quarter" idx="13" hasCustomPrompt="1"/>
          </p:nvPr>
        </p:nvSpPr>
        <p:spPr>
          <a:xfrm>
            <a:off x="417512" y="0"/>
            <a:ext cx="2858344" cy="805551"/>
          </a:xfrm>
          <a:solidFill>
            <a:schemeClr val="accent1"/>
          </a:solidFill>
        </p:spPr>
        <p:txBody>
          <a:bodyPr wrap="square" lIns="72000" tIns="396000" rIns="72000" bIns="36000">
            <a:spAutoFit/>
          </a:bodyPr>
          <a:lstStyle>
            <a:lvl1pPr marL="0" indent="0">
              <a:buNone/>
              <a:defRPr sz="1200">
                <a:solidFill>
                  <a:schemeClr val="bg1"/>
                </a:solidFill>
                <a:latin typeface="Arial Bold" panose="020B0704020202020204" pitchFamily="34" charset="0"/>
                <a:cs typeface="Arial Bold" panose="020B0704020202020204" pitchFamily="34" charset="0"/>
              </a:defRPr>
            </a:lvl1pPr>
          </a:lstStyle>
          <a:p>
            <a:pPr lvl="0"/>
            <a:r>
              <a:rPr lang="en-US" dirty="0"/>
              <a:t>Unit name here, max 2 line, adjust width of box if required</a:t>
            </a:r>
            <a:endParaRPr lang="en-GB" dirty="0"/>
          </a:p>
        </p:txBody>
      </p:sp>
      <p:sp>
        <p:nvSpPr>
          <p:cNvPr id="19" name="TextBox 18"/>
          <p:cNvSpPr txBox="1"/>
          <p:nvPr userDrawn="1"/>
        </p:nvSpPr>
        <p:spPr>
          <a:xfrm>
            <a:off x="424800" y="6646907"/>
            <a:ext cx="2016224" cy="123111"/>
          </a:xfrm>
          <a:prstGeom prst="rect">
            <a:avLst/>
          </a:prstGeom>
          <a:noFill/>
        </p:spPr>
        <p:txBody>
          <a:bodyPr wrap="square" lIns="0" tIns="0" rIns="0" bIns="0" rtlCol="0">
            <a:spAutoFit/>
          </a:bodyPr>
          <a:lstStyle/>
          <a:p>
            <a:pPr marL="0" marR="0" lvl="0" indent="0" algn="l" defTabSz="914400" rtl="0" eaLnBrk="1" fontAlgn="base" latinLnBrk="0" hangingPunct="1">
              <a:lnSpc>
                <a:spcPct val="100000"/>
              </a:lnSpc>
              <a:spcBef>
                <a:spcPct val="20000"/>
              </a:spcBef>
              <a:spcAft>
                <a:spcPct val="0"/>
              </a:spcAft>
              <a:buClr>
                <a:srgbClr val="D2002E"/>
              </a:buClr>
              <a:buSzTx/>
              <a:buFont typeface="Arial" charset="0"/>
              <a:buNone/>
              <a:tabLst/>
              <a:defRPr/>
            </a:pPr>
            <a:r>
              <a:rPr kumimoji="0" lang="en-GB" sz="800" b="0" i="0" u="none" strike="noStrike" kern="0" cap="none" spc="0" normalizeH="0" baseline="0" noProof="0" dirty="0">
                <a:ln>
                  <a:noFill/>
                </a:ln>
                <a:solidFill>
                  <a:schemeClr val="bg2"/>
                </a:solidFill>
                <a:effectLst/>
                <a:uLnTx/>
                <a:uFillTx/>
                <a:latin typeface="Arial" panose="020B0604020202020204" pitchFamily="34" charset="0"/>
                <a:cs typeface="Arial" panose="020B0604020202020204" pitchFamily="34" charset="0"/>
              </a:rPr>
              <a:t>Copyright University of Reading</a:t>
            </a:r>
          </a:p>
        </p:txBody>
      </p:sp>
      <p:pic>
        <p:nvPicPr>
          <p:cNvPr id="18" name="Picture 55" descr="White version of the University of Reading's logo." title="University of Reading logo"/>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hidden">
          <a:xfrm>
            <a:off x="7524750" y="439662"/>
            <a:ext cx="1184275" cy="384326"/>
          </a:xfrm>
          <a:prstGeom prst="rect">
            <a:avLst/>
          </a:prstGeom>
          <a:noFill/>
          <a:ln>
            <a:noFill/>
          </a:ln>
        </p:spPr>
      </p:pic>
      <p:pic>
        <p:nvPicPr>
          <p:cNvPr id="21" name="Picture 4" descr="Background image of spiralling trails of light." title="Swirling light"/>
          <p:cNvPicPr>
            <a:picLocks noChangeAspect="1"/>
          </p:cNvPicPr>
          <p:nvPr userDrawn="1"/>
        </p:nvPicPr>
        <p:blipFill>
          <a:blip r:embed="rId3">
            <a:extLst>
              <a:ext uri="{28A0092B-C50C-407E-A947-70E740481C1C}">
                <a14:useLocalDpi xmlns:a14="http://schemas.microsoft.com/office/drawing/2010/main" val="0"/>
              </a:ext>
            </a:extLst>
          </a:blip>
          <a:srcRect l="13858" t="424" r="7953" b="22234"/>
          <a:stretch>
            <a:fillRect/>
          </a:stretch>
        </p:blipFill>
        <p:spPr bwMode="auto">
          <a:xfrm>
            <a:off x="0" y="2286000"/>
            <a:ext cx="9144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1051544"/>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hite)">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Content Placeholder 5"/>
          <p:cNvSpPr>
            <a:spLocks noGrp="1"/>
          </p:cNvSpPr>
          <p:nvPr>
            <p:ph sz="quarter" idx="11" hasCustomPrompt="1"/>
          </p:nvPr>
        </p:nvSpPr>
        <p:spPr>
          <a:xfrm>
            <a:off x="424800" y="476672"/>
            <a:ext cx="8280000" cy="5904656"/>
          </a:xfrm>
        </p:spPr>
        <p:txBody>
          <a:bodyPr/>
          <a:lstStyle>
            <a:lvl1pPr>
              <a:buClr>
                <a:schemeClr val="accent1"/>
              </a:buClr>
              <a:defRPr/>
            </a:lvl1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1899214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nk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8CAE96E1-FE19-476C-9CF0-3BB4903735D9}" type="slidenum">
              <a:rPr lang="en-GB" altLang="en-US"/>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 name="Content Placeholder 5"/>
          <p:cNvSpPr>
            <a:spLocks noGrp="1"/>
          </p:cNvSpPr>
          <p:nvPr>
            <p:ph sz="quarter" idx="11" hasCustomPrompt="1"/>
          </p:nvPr>
        </p:nvSpPr>
        <p:spPr>
          <a:xfrm>
            <a:off x="424800" y="476672"/>
            <a:ext cx="8280000" cy="5904656"/>
          </a:xfrm>
        </p:spPr>
        <p:txBody>
          <a:bodyPr/>
          <a:lstStyle>
            <a:lvl1pPr>
              <a:buClr>
                <a:schemeClr val="bg2"/>
              </a:buClr>
              <a:defRPr>
                <a:solidFill>
                  <a:schemeClr val="bg1"/>
                </a:solidFill>
              </a:defRPr>
            </a:lvl1pPr>
            <a:lvl2pPr>
              <a:buClr>
                <a:schemeClr val="bg2"/>
              </a:buClr>
              <a:defRPr>
                <a:solidFill>
                  <a:schemeClr val="bg1"/>
                </a:solidFill>
              </a:defRPr>
            </a:lvl2pPr>
            <a:lvl3pPr>
              <a:buClr>
                <a:schemeClr val="bg2"/>
              </a:buClr>
              <a:defRPr>
                <a:solidFill>
                  <a:schemeClr val="bg1"/>
                </a:solidFill>
              </a:defRPr>
            </a:lvl3pPr>
            <a:lvl4pPr>
              <a:buClr>
                <a:schemeClr val="bg2"/>
              </a:buClr>
              <a:defRPr>
                <a:solidFill>
                  <a:schemeClr val="bg1"/>
                </a:solidFill>
              </a:defRPr>
            </a:lvl4pPr>
            <a:lvl5pPr>
              <a:buClr>
                <a:schemeClr val="bg2"/>
              </a:buClr>
              <a:defRPr>
                <a:solidFill>
                  <a:schemeClr val="bg1"/>
                </a:solidFill>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709214450"/>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Image and subtitle (Colour)">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solidFill>
                  <a:schemeClr val="bg1"/>
                </a:solidFill>
              </a:defRPr>
            </a:lvl1pPr>
          </a:lstStyle>
          <a:p>
            <a:fld id="{8CAE96E1-FE19-476C-9CF0-3BB4903735D9}" type="slidenum">
              <a:rPr lang="en-GB" altLang="en-US" smtClean="0"/>
              <a:pPr/>
              <a:t>‹#›</a:t>
            </a:fld>
            <a:endParaRPr lang="en-GB" altLang="en-US"/>
          </a:p>
        </p:txBody>
      </p:sp>
      <p:sp>
        <p:nvSpPr>
          <p:cNvPr id="3" name="Rectangle 2"/>
          <p:cNvSpPr/>
          <p:nvPr userDrawn="1"/>
        </p:nvSpPr>
        <p:spPr bwMode="hidden">
          <a:xfrm>
            <a:off x="0" y="0"/>
            <a:ext cx="9144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GB"/>
          </a:p>
        </p:txBody>
      </p:sp>
      <p:sp>
        <p:nvSpPr>
          <p:cNvPr id="6" name="Picture Placeholder 12"/>
          <p:cNvSpPr>
            <a:spLocks noGrp="1"/>
          </p:cNvSpPr>
          <p:nvPr>
            <p:ph type="pic" sz="quarter" idx="11"/>
          </p:nvPr>
        </p:nvSpPr>
        <p:spPr>
          <a:xfrm>
            <a:off x="0" y="0"/>
            <a:ext cx="9144000" cy="5664204"/>
          </a:xfrm>
          <a:solidFill>
            <a:schemeClr val="bg1"/>
          </a:solidFill>
          <a:ln>
            <a:noFill/>
          </a:ln>
        </p:spPr>
        <p:txBody>
          <a:bodyPr/>
          <a:lstStyle/>
          <a:p>
            <a:r>
              <a:rPr lang="en-US"/>
              <a:t>Click icon to add picture</a:t>
            </a:r>
            <a:endParaRPr lang="en-GB" dirty="0"/>
          </a:p>
        </p:txBody>
      </p:sp>
      <p:sp>
        <p:nvSpPr>
          <p:cNvPr id="14" name="Title 1"/>
          <p:cNvSpPr>
            <a:spLocks noGrp="1"/>
          </p:cNvSpPr>
          <p:nvPr>
            <p:ph type="title" hasCustomPrompt="1"/>
          </p:nvPr>
        </p:nvSpPr>
        <p:spPr>
          <a:xfrm>
            <a:off x="251520" y="5785870"/>
            <a:ext cx="8568952" cy="955498"/>
          </a:xfrm>
        </p:spPr>
        <p:txBody>
          <a:bodyPr wrap="square" anchor="t" anchorCtr="0"/>
          <a:lstStyle>
            <a:lvl1pPr>
              <a:lnSpc>
                <a:spcPct val="80000"/>
              </a:lnSpc>
              <a:defRPr sz="3600" cap="none">
                <a:solidFill>
                  <a:schemeClr val="bg1"/>
                </a:solidFill>
              </a:defRPr>
            </a:lvl1pPr>
          </a:lstStyle>
          <a:p>
            <a:r>
              <a:rPr lang="en-US" dirty="0"/>
              <a:t>Click to add title on up to two lines</a:t>
            </a:r>
            <a:endParaRPr lang="en-GB" dirty="0"/>
          </a:p>
        </p:txBody>
      </p:sp>
    </p:spTree>
    <p:extLst>
      <p:ext uri="{BB962C8B-B14F-4D97-AF65-F5344CB8AC3E}">
        <p14:creationId xmlns:p14="http://schemas.microsoft.com/office/powerpoint/2010/main" val="3282282585"/>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79" name="Picture 55" descr="Colour version of the University of Reading's logo." title="University of Reading logo"/>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hidden">
          <a:xfrm>
            <a:off x="7524750" y="438150"/>
            <a:ext cx="1184275" cy="387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6" name="Rectangle 2"/>
          <p:cNvSpPr>
            <a:spLocks noGrp="1" noChangeArrowheads="1"/>
          </p:cNvSpPr>
          <p:nvPr>
            <p:ph type="title"/>
          </p:nvPr>
        </p:nvSpPr>
        <p:spPr bwMode="auto">
          <a:xfrm>
            <a:off x="424800" y="134284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altLang="en-US" dirty="0"/>
              <a:t>Click to add title</a:t>
            </a:r>
            <a:endParaRPr lang="en-GB" altLang="en-US" dirty="0"/>
          </a:p>
        </p:txBody>
      </p:sp>
      <p:sp>
        <p:nvSpPr>
          <p:cNvPr id="1027" name="Rectangle 3"/>
          <p:cNvSpPr>
            <a:spLocks noGrp="1" noChangeArrowheads="1"/>
          </p:cNvSpPr>
          <p:nvPr>
            <p:ph type="body" idx="1"/>
          </p:nvPr>
        </p:nvSpPr>
        <p:spPr bwMode="auto">
          <a:xfrm>
            <a:off x="424800" y="232204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37" name="Rectangle 13"/>
          <p:cNvSpPr>
            <a:spLocks noGrp="1" noChangeArrowheads="1"/>
          </p:cNvSpPr>
          <p:nvPr>
            <p:ph type="sldNum" sz="quarter" idx="4"/>
          </p:nvPr>
        </p:nvSpPr>
        <p:spPr bwMode="auto">
          <a:xfrm>
            <a:off x="8028525" y="6345352"/>
            <a:ext cx="676275"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defRPr sz="1200">
                <a:solidFill>
                  <a:schemeClr val="tx1"/>
                </a:solidFill>
                <a:latin typeface="Arial" panose="020B0604020202020204" pitchFamily="34" charset="0"/>
                <a:cs typeface="Arial" panose="020B0604020202020204" pitchFamily="34" charset="0"/>
              </a:defRPr>
            </a:lvl1pPr>
          </a:lstStyle>
          <a:p>
            <a:fld id="{44C01B32-D1A0-401C-8867-70456BBB1E87}" type="slidenum">
              <a:rPr lang="en-GB" altLang="en-US" smtClean="0"/>
              <a:pPr/>
              <a:t>‹#›</a:t>
            </a:fld>
            <a:endParaRPr lang="en-GB" altLang="en-US" dirty="0"/>
          </a:p>
        </p:txBody>
      </p:sp>
    </p:spTree>
  </p:cSld>
  <p:clrMap bg1="lt1" tx1="dk1" bg2="lt2" tx2="dk2" accent1="accent1" accent2="accent2" accent3="accent3" accent4="accent4" accent5="accent5" accent6="accent6" hlink="hlink" folHlink="folHlink"/>
  <p:sldLayoutIdLst>
    <p:sldLayoutId id="2147483699" r:id="rId1"/>
    <p:sldLayoutId id="2147483697" r:id="rId2"/>
    <p:sldLayoutId id="2147483698" r:id="rId3"/>
    <p:sldLayoutId id="2147483700" r:id="rId4"/>
    <p:sldLayoutId id="2147483705" r:id="rId5"/>
    <p:sldLayoutId id="2147483696" r:id="rId6"/>
    <p:sldLayoutId id="2147483701" r:id="rId7"/>
    <p:sldLayoutId id="2147483702" r:id="rId8"/>
    <p:sldLayoutId id="2147483708" r:id="rId9"/>
    <p:sldLayoutId id="2147483713" r:id="rId10"/>
    <p:sldLayoutId id="2147483709" r:id="rId11"/>
    <p:sldLayoutId id="2147483710" r:id="rId12"/>
    <p:sldLayoutId id="2147483711" r:id="rId13"/>
    <p:sldLayoutId id="2147483712" r:id="rId14"/>
    <p:sldLayoutId id="2147483714" r:id="rId15"/>
    <p:sldLayoutId id="2147483715" r:id="rId16"/>
    <p:sldLayoutId id="2147483716" r:id="rId17"/>
    <p:sldLayoutId id="2147483754" r:id="rId18"/>
  </p:sldLayoutIdLst>
  <p:transition>
    <p:fade/>
  </p:transition>
  <p:hf hdr="0" ftr="0" dt="0"/>
  <p:txStyles>
    <p:titleStyle>
      <a:lvl1pPr algn="l" rtl="0" eaLnBrk="1" fontAlgn="base" hangingPunct="1">
        <a:spcBef>
          <a:spcPct val="0"/>
        </a:spcBef>
        <a:spcAft>
          <a:spcPct val="0"/>
        </a:spcAft>
        <a:defRPr sz="3800" b="0" cap="none" baseline="0">
          <a:solidFill>
            <a:schemeClr val="accent1"/>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
          <a:schemeClr val="accent1"/>
        </a:buClr>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
          <a:srgbClr val="63656A"/>
        </a:buClr>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DE6AB"/>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24800" y="1370120"/>
            <a:ext cx="8280000"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b" anchorCtr="0" compatLnSpc="1">
            <a:prstTxWarp prst="textNoShape">
              <a:avLst/>
            </a:prstTxWarp>
          </a:bodyPr>
          <a:lstStyle/>
          <a:p>
            <a:pPr lvl="0"/>
            <a:r>
              <a:rPr lang="en-US" dirty="0"/>
              <a:t>Click to add title</a:t>
            </a:r>
            <a:endParaRPr lang="en-GB" altLang="en-US" dirty="0"/>
          </a:p>
        </p:txBody>
      </p:sp>
      <p:sp>
        <p:nvSpPr>
          <p:cNvPr id="1027" name="Rectangle 3"/>
          <p:cNvSpPr>
            <a:spLocks noGrp="1" noChangeArrowheads="1"/>
          </p:cNvSpPr>
          <p:nvPr>
            <p:ph type="body" idx="1"/>
          </p:nvPr>
        </p:nvSpPr>
        <p:spPr bwMode="auto">
          <a:xfrm>
            <a:off x="424800" y="2349320"/>
            <a:ext cx="8280000" cy="39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49305449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30" r:id="rId3"/>
    <p:sldLayoutId id="2147483732" r:id="rId4"/>
    <p:sldLayoutId id="2147483738" r:id="rId5"/>
    <p:sldLayoutId id="2147483742" r:id="rId6"/>
    <p:sldLayoutId id="2147483745" r:id="rId7"/>
  </p:sldLayoutIdLst>
  <p:transition>
    <p:fade/>
  </p:transition>
  <p:hf hdr="0" ftr="0" dt="0"/>
  <p:txStyles>
    <p:titleStyle>
      <a:lvl1pPr algn="l" rtl="0" eaLnBrk="1" fontAlgn="base" hangingPunct="1">
        <a:spcBef>
          <a:spcPct val="0"/>
        </a:spcBef>
        <a:spcAft>
          <a:spcPct val="0"/>
        </a:spcAft>
        <a:defRPr sz="3800" b="0" cap="none" baseline="0">
          <a:solidFill>
            <a:schemeClr val="tx2"/>
          </a:solidFill>
          <a:latin typeface="Arial Bold" panose="020B0704020202020204" pitchFamily="34" charset="0"/>
          <a:ea typeface="+mj-ea"/>
          <a:cs typeface="Arial Bold" panose="020B0704020202020204" pitchFamily="34" charset="0"/>
        </a:defRPr>
      </a:lvl1pPr>
      <a:lvl2pPr algn="l" rtl="0" eaLnBrk="1" fontAlgn="base" hangingPunct="1">
        <a:spcBef>
          <a:spcPct val="0"/>
        </a:spcBef>
        <a:spcAft>
          <a:spcPct val="0"/>
        </a:spcAft>
        <a:defRPr sz="3600">
          <a:solidFill>
            <a:schemeClr val="tx2"/>
          </a:solidFill>
          <a:latin typeface="+mn-lt"/>
        </a:defRPr>
      </a:lvl2pPr>
      <a:lvl3pPr algn="l" rtl="0" eaLnBrk="1" fontAlgn="base" hangingPunct="1">
        <a:spcBef>
          <a:spcPct val="0"/>
        </a:spcBef>
        <a:spcAft>
          <a:spcPct val="0"/>
        </a:spcAft>
        <a:defRPr sz="3600">
          <a:solidFill>
            <a:schemeClr val="tx2"/>
          </a:solidFill>
          <a:latin typeface="+mn-lt"/>
        </a:defRPr>
      </a:lvl3pPr>
      <a:lvl4pPr algn="l" rtl="0" eaLnBrk="1" fontAlgn="base" hangingPunct="1">
        <a:spcBef>
          <a:spcPct val="0"/>
        </a:spcBef>
        <a:spcAft>
          <a:spcPct val="0"/>
        </a:spcAft>
        <a:defRPr sz="3600">
          <a:solidFill>
            <a:schemeClr val="tx2"/>
          </a:solidFill>
          <a:latin typeface="+mn-lt"/>
        </a:defRPr>
      </a:lvl4pPr>
      <a:lvl5pPr algn="l" rtl="0" eaLnBrk="1" fontAlgn="base" hangingPunct="1">
        <a:spcBef>
          <a:spcPct val="0"/>
        </a:spcBef>
        <a:spcAft>
          <a:spcPct val="0"/>
        </a:spcAft>
        <a:defRPr sz="3600">
          <a:solidFill>
            <a:schemeClr val="tx2"/>
          </a:solidFill>
          <a:latin typeface="+mn-lt"/>
        </a:defRPr>
      </a:lvl5pPr>
      <a:lvl6pPr marL="457200" algn="l" rtl="0" eaLnBrk="1" fontAlgn="base" hangingPunct="1">
        <a:spcBef>
          <a:spcPct val="0"/>
        </a:spcBef>
        <a:spcAft>
          <a:spcPct val="0"/>
        </a:spcAft>
        <a:defRPr sz="3600">
          <a:solidFill>
            <a:schemeClr val="tx2"/>
          </a:solidFill>
          <a:latin typeface="+mn-lt"/>
        </a:defRPr>
      </a:lvl6pPr>
      <a:lvl7pPr marL="914400" algn="l" rtl="0" eaLnBrk="1" fontAlgn="base" hangingPunct="1">
        <a:spcBef>
          <a:spcPct val="0"/>
        </a:spcBef>
        <a:spcAft>
          <a:spcPct val="0"/>
        </a:spcAft>
        <a:defRPr sz="3600">
          <a:solidFill>
            <a:schemeClr val="tx2"/>
          </a:solidFill>
          <a:latin typeface="+mn-lt"/>
        </a:defRPr>
      </a:lvl7pPr>
      <a:lvl8pPr marL="1371600" algn="l" rtl="0" eaLnBrk="1" fontAlgn="base" hangingPunct="1">
        <a:spcBef>
          <a:spcPct val="0"/>
        </a:spcBef>
        <a:spcAft>
          <a:spcPct val="0"/>
        </a:spcAft>
        <a:defRPr sz="3600">
          <a:solidFill>
            <a:schemeClr val="tx2"/>
          </a:solidFill>
          <a:latin typeface="+mn-lt"/>
        </a:defRPr>
      </a:lvl8pPr>
      <a:lvl9pPr marL="1828800" algn="l" rtl="0" eaLnBrk="1" fontAlgn="base" hangingPunct="1">
        <a:spcBef>
          <a:spcPct val="0"/>
        </a:spcBef>
        <a:spcAft>
          <a:spcPct val="0"/>
        </a:spcAft>
        <a:defRPr sz="3600">
          <a:solidFill>
            <a:schemeClr val="tx2"/>
          </a:solidFill>
          <a:latin typeface="+mn-lt"/>
        </a:defRPr>
      </a:lvl9pPr>
    </p:titleStyle>
    <p:bodyStyle>
      <a:lvl1pPr marL="180000" marR="0" indent="-180000" algn="l" defTabSz="914400" rtl="0" eaLnBrk="1" fontAlgn="base" latinLnBrk="0" hangingPunct="1">
        <a:lnSpc>
          <a:spcPct val="100000"/>
        </a:lnSpc>
        <a:spcBef>
          <a:spcPct val="20000"/>
        </a:spcBef>
        <a:spcAft>
          <a:spcPct val="0"/>
        </a:spcAft>
        <a:buClrTx/>
        <a:buSzTx/>
        <a:buFont typeface="Arial" charset="0"/>
        <a:buChar char="•"/>
        <a:tabLst/>
        <a:defRPr sz="2400" baseline="0">
          <a:solidFill>
            <a:schemeClr val="tx2"/>
          </a:solidFill>
          <a:latin typeface="Arial" panose="020B0604020202020204" pitchFamily="34" charset="0"/>
          <a:ea typeface="+mn-ea"/>
          <a:cs typeface="Arial" panose="020B0604020202020204" pitchFamily="34" charset="0"/>
        </a:defRPr>
      </a:lvl1pPr>
      <a:lvl2pPr marL="54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2pPr>
      <a:lvl3pPr marL="90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3pPr>
      <a:lvl4pPr marL="126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gt;"/>
        <a:tabLst/>
        <a:defRPr sz="2400" baseline="0">
          <a:solidFill>
            <a:schemeClr val="tx2"/>
          </a:solidFill>
          <a:latin typeface="Arial" panose="020B0604020202020204" pitchFamily="34" charset="0"/>
          <a:cs typeface="Arial" panose="020B0604020202020204" pitchFamily="34" charset="0"/>
        </a:defRPr>
      </a:lvl4pPr>
      <a:lvl5pPr marL="1620000" marR="0" indent="-180000" algn="l" defTabSz="914400" rtl="0" eaLnBrk="1" fontAlgn="base" latinLnBrk="0" hangingPunct="1">
        <a:lnSpc>
          <a:spcPct val="100000"/>
        </a:lnSpc>
        <a:spcBef>
          <a:spcPct val="20000"/>
        </a:spcBef>
        <a:spcAft>
          <a:spcPct val="0"/>
        </a:spcAft>
        <a:buClrTx/>
        <a:buSzTx/>
        <a:buFont typeface="Effra" panose="020B0603020203020204" pitchFamily="34" charset="0"/>
        <a:buChar char="-"/>
        <a:tabLst/>
        <a:defRPr sz="2400" baseline="0">
          <a:solidFill>
            <a:schemeClr val="tx2"/>
          </a:solidFill>
          <a:latin typeface="Arial" panose="020B0604020202020204" pitchFamily="34" charset="0"/>
          <a:cs typeface="Arial" panose="020B0604020202020204" pitchFamily="34" charset="0"/>
        </a:defRPr>
      </a:lvl5pPr>
      <a:lvl6pPr marL="25146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6pPr>
      <a:lvl7pPr marL="29718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7pPr>
      <a:lvl8pPr marL="34290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8pPr>
      <a:lvl9pPr marL="3886200" indent="-228600" algn="l" rtl="0" eaLnBrk="1" fontAlgn="base" hangingPunct="1">
        <a:lnSpc>
          <a:spcPct val="110000"/>
        </a:lnSpc>
        <a:spcBef>
          <a:spcPct val="10000"/>
        </a:spcBef>
        <a:spcAft>
          <a:spcPct val="0"/>
        </a:spcAft>
        <a:buClr>
          <a:schemeClr val="tx2"/>
        </a:buClr>
        <a:buFont typeface="Effra" pitchFamily="2"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emf"/></Relationships>
</file>

<file path=ppt/slides/_rels/slide1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customXml" Target="../ink/ink1.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0.xml"/><Relationship Id="rId4" Type="http://schemas.openxmlformats.org/officeDocument/2006/relationships/image" Target="../media/image20.emf"/></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0.xml"/><Relationship Id="rId4" Type="http://schemas.openxmlformats.org/officeDocument/2006/relationships/image" Target="../media/image22.emf"/></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9.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0.xml"/><Relationship Id="rId5" Type="http://schemas.openxmlformats.org/officeDocument/2006/relationships/image" Target="../media/image33.png"/><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34.xml"/><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5.xml"/><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6.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20.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A6C52CD-8E30-483A-94A0-A47BB6F460DE}"/>
              </a:ext>
            </a:extLst>
          </p:cNvPr>
          <p:cNvSpPr>
            <a:spLocks noGrp="1"/>
          </p:cNvSpPr>
          <p:nvPr>
            <p:ph type="ctrTitle"/>
          </p:nvPr>
        </p:nvSpPr>
        <p:spPr>
          <a:xfrm>
            <a:off x="323528" y="266052"/>
            <a:ext cx="8280000" cy="919800"/>
          </a:xfrm>
        </p:spPr>
        <p:txBody>
          <a:bodyPr/>
          <a:lstStyle/>
          <a:p>
            <a:r>
              <a:rPr lang="en-GB" altLang="en-US" sz="3200" dirty="0"/>
              <a:t>Parameterization of Mesoscale </a:t>
            </a:r>
            <a:br>
              <a:rPr lang="en-GB" altLang="en-US" sz="3200" dirty="0"/>
            </a:br>
            <a:r>
              <a:rPr lang="en-GB" altLang="en-US" sz="3200" dirty="0"/>
              <a:t>Convective Systems</a:t>
            </a:r>
            <a:endParaRPr lang="en-GB" sz="3200" dirty="0"/>
          </a:p>
        </p:txBody>
      </p:sp>
      <p:sp>
        <p:nvSpPr>
          <p:cNvPr id="8" name="Subtitle 7">
            <a:extLst>
              <a:ext uri="{FF2B5EF4-FFF2-40B4-BE49-F238E27FC236}">
                <a16:creationId xmlns:a16="http://schemas.microsoft.com/office/drawing/2014/main" id="{24413674-061C-49AA-928B-9DC95B92319E}"/>
              </a:ext>
            </a:extLst>
          </p:cNvPr>
          <p:cNvSpPr>
            <a:spLocks noGrp="1"/>
          </p:cNvSpPr>
          <p:nvPr>
            <p:ph type="subTitle" idx="1"/>
          </p:nvPr>
        </p:nvSpPr>
        <p:spPr>
          <a:xfrm>
            <a:off x="323528" y="4124101"/>
            <a:ext cx="8280000" cy="925512"/>
          </a:xfrm>
        </p:spPr>
        <p:txBody>
          <a:bodyPr/>
          <a:lstStyle/>
          <a:p>
            <a:pPr algn="ctr">
              <a:spcBef>
                <a:spcPct val="0"/>
              </a:spcBef>
            </a:pPr>
            <a:endParaRPr lang="en-GB" altLang="en-US" sz="1800" dirty="0"/>
          </a:p>
          <a:p>
            <a:pPr algn="ctr">
              <a:spcBef>
                <a:spcPct val="0"/>
              </a:spcBef>
            </a:pPr>
            <a:r>
              <a:rPr lang="en-GB" altLang="en-US" sz="1800" dirty="0"/>
              <a:t>R. S. Plant</a:t>
            </a:r>
            <a:r>
              <a:rPr lang="en-GB" altLang="en-US" sz="1800" baseline="30000" dirty="0"/>
              <a:t>1</a:t>
            </a:r>
            <a:r>
              <a:rPr lang="en-GB" altLang="en-US" sz="1800" dirty="0"/>
              <a:t>, M. R. Muetzelfeldt</a:t>
            </a:r>
            <a:r>
              <a:rPr lang="en-GB" altLang="en-US" sz="1800" baseline="30000" dirty="0"/>
              <a:t>1</a:t>
            </a:r>
            <a:r>
              <a:rPr lang="en-GB" altLang="en-US" sz="1800" dirty="0"/>
              <a:t>, Z. Zhang</a:t>
            </a:r>
            <a:r>
              <a:rPr lang="en-GB" altLang="en-US" sz="1800" baseline="30000" dirty="0"/>
              <a:t>2</a:t>
            </a:r>
            <a:r>
              <a:rPr lang="en-GB" altLang="en-US" sz="1800" dirty="0"/>
              <a:t>, H. M. Christensen</a:t>
            </a:r>
            <a:r>
              <a:rPr lang="en-GB" altLang="en-US" sz="1800" baseline="30000" dirty="0"/>
              <a:t>2</a:t>
            </a:r>
            <a:r>
              <a:rPr lang="en-GB" altLang="en-US" sz="1800" dirty="0"/>
              <a:t>, T. Woollings</a:t>
            </a:r>
            <a:r>
              <a:rPr lang="en-GB" altLang="en-US" sz="1800" baseline="30000" dirty="0"/>
              <a:t>2</a:t>
            </a:r>
            <a:r>
              <a:rPr lang="en-GB" altLang="en-US" sz="1800" dirty="0"/>
              <a:t>, C.-C. Chen</a:t>
            </a:r>
            <a:r>
              <a:rPr lang="en-GB" altLang="en-US" sz="1800" baseline="30000" dirty="0"/>
              <a:t>3</a:t>
            </a:r>
            <a:r>
              <a:rPr lang="en-GB" altLang="en-US" sz="1800" dirty="0"/>
              <a:t>, Z. Feng</a:t>
            </a:r>
            <a:r>
              <a:rPr lang="en-GB" altLang="en-US" sz="1800" baseline="30000" dirty="0"/>
              <a:t>4</a:t>
            </a:r>
            <a:r>
              <a:rPr lang="en-GB" altLang="en-US" sz="1800" dirty="0"/>
              <a:t>, P. Li</a:t>
            </a:r>
            <a:r>
              <a:rPr lang="en-GB" altLang="en-US" sz="1800" baseline="30000" dirty="0"/>
              <a:t>5</a:t>
            </a:r>
            <a:r>
              <a:rPr lang="en-GB" altLang="en-US" sz="1800" dirty="0"/>
              <a:t>, M. W. Moncrieff</a:t>
            </a:r>
            <a:r>
              <a:rPr lang="en-GB" altLang="en-US" sz="1800" baseline="30000" dirty="0"/>
              <a:t>3</a:t>
            </a:r>
            <a:r>
              <a:rPr lang="en-GB" altLang="en-US" sz="1800" dirty="0"/>
              <a:t>, A. J. Stirling</a:t>
            </a:r>
            <a:r>
              <a:rPr lang="en-GB" altLang="en-US" sz="1800" baseline="30000" dirty="0"/>
              <a:t>6</a:t>
            </a:r>
            <a:r>
              <a:rPr lang="en-GB" altLang="en-US" sz="1800" dirty="0"/>
              <a:t>, M. A. Whitall</a:t>
            </a:r>
            <a:r>
              <a:rPr lang="en-GB" altLang="en-US" sz="1800" baseline="30000" dirty="0"/>
              <a:t>6</a:t>
            </a:r>
          </a:p>
          <a:p>
            <a:pPr algn="ctr">
              <a:spcBef>
                <a:spcPct val="0"/>
              </a:spcBef>
            </a:pPr>
            <a:r>
              <a:rPr lang="en-GB" altLang="en-US" sz="2400" dirty="0"/>
              <a:t> </a:t>
            </a:r>
            <a:r>
              <a:rPr lang="en-GB" altLang="en-US" sz="1800" dirty="0"/>
              <a:t>1: Reading 2: Oxford 3: NCAR 4: PNNL 5: Chinese Academy of Sciences 6: Met Office</a:t>
            </a:r>
            <a:br>
              <a:rPr lang="en-GB" altLang="en-US" sz="2400" dirty="0"/>
            </a:br>
            <a:endParaRPr lang="en-GB" altLang="en-US" dirty="0"/>
          </a:p>
          <a:p>
            <a:pPr algn="ctr" eaLnBrk="1" hangingPunct="1">
              <a:lnSpc>
                <a:spcPct val="100000"/>
              </a:lnSpc>
              <a:spcBef>
                <a:spcPct val="0"/>
              </a:spcBef>
              <a:buFontTx/>
              <a:buNone/>
            </a:pPr>
            <a:r>
              <a:rPr lang="en-GB" altLang="en-US" dirty="0"/>
              <a:t>2nd Annual UFS Physics Workshop. Norman, Oklahoma</a:t>
            </a:r>
            <a:endParaRPr lang="en-GB" altLang="en-US" sz="2400" dirty="0"/>
          </a:p>
          <a:p>
            <a:pPr algn="ctr" eaLnBrk="1" hangingPunct="1">
              <a:lnSpc>
                <a:spcPct val="100000"/>
              </a:lnSpc>
              <a:spcBef>
                <a:spcPct val="0"/>
              </a:spcBef>
              <a:buFontTx/>
              <a:buNone/>
            </a:pPr>
            <a:r>
              <a:rPr lang="en-GB" altLang="en-US" dirty="0"/>
              <a:t>9-12 July,</a:t>
            </a:r>
            <a:r>
              <a:rPr lang="en-GB" altLang="en-US" sz="2400" dirty="0"/>
              <a:t> 2024</a:t>
            </a:r>
          </a:p>
        </p:txBody>
      </p:sp>
      <p:sp>
        <p:nvSpPr>
          <p:cNvPr id="4" name="Slide Number Placeholder 3"/>
          <p:cNvSpPr>
            <a:spLocks noGrp="1"/>
          </p:cNvSpPr>
          <p:nvPr>
            <p:ph type="sldNum" sz="quarter" idx="4"/>
          </p:nvPr>
        </p:nvSpPr>
        <p:spPr>
          <a:xfrm>
            <a:off x="7927253" y="6179341"/>
            <a:ext cx="676275" cy="252000"/>
          </a:xfrm>
        </p:spPr>
        <p:txBody>
          <a:bodyPr/>
          <a:lstStyle/>
          <a:p>
            <a:fld id="{44C01B32-D1A0-401C-8867-70456BBB1E87}" type="slidenum">
              <a:rPr lang="en-GB" altLang="en-US" smtClean="0"/>
              <a:pPr/>
              <a:t>1</a:t>
            </a:fld>
            <a:endParaRPr lang="en-GB" altLang="en-US" dirty="0"/>
          </a:p>
        </p:txBody>
      </p:sp>
      <p:pic>
        <p:nvPicPr>
          <p:cNvPr id="9" name="Picture 8">
            <a:extLst>
              <a:ext uri="{FF2B5EF4-FFF2-40B4-BE49-F238E27FC236}">
                <a16:creationId xmlns:a16="http://schemas.microsoft.com/office/drawing/2014/main" id="{8363C64A-9790-F566-8A75-B463372D46AD}"/>
              </a:ext>
            </a:extLst>
          </p:cNvPr>
          <p:cNvPicPr>
            <a:picLocks noChangeAspect="1"/>
          </p:cNvPicPr>
          <p:nvPr/>
        </p:nvPicPr>
        <p:blipFill>
          <a:blip r:embed="rId3"/>
          <a:stretch>
            <a:fillRect/>
          </a:stretch>
        </p:blipFill>
        <p:spPr>
          <a:xfrm>
            <a:off x="0" y="1466509"/>
            <a:ext cx="9108504" cy="2754579"/>
          </a:xfrm>
          <a:prstGeom prst="rect">
            <a:avLst/>
          </a:prstGeom>
        </p:spPr>
      </p:pic>
      <p:pic>
        <p:nvPicPr>
          <p:cNvPr id="6" name="Picture 5">
            <a:extLst>
              <a:ext uri="{FF2B5EF4-FFF2-40B4-BE49-F238E27FC236}">
                <a16:creationId xmlns:a16="http://schemas.microsoft.com/office/drawing/2014/main" id="{2054B189-76E4-43C3-8D52-F8F61E09A8E9}"/>
              </a:ext>
            </a:extLst>
          </p:cNvPr>
          <p:cNvPicPr>
            <a:picLocks noChangeAspect="1"/>
          </p:cNvPicPr>
          <p:nvPr/>
        </p:nvPicPr>
        <p:blipFill rotWithShape="1">
          <a:blip r:embed="rId4"/>
          <a:srcRect t="26416" b="8673"/>
          <a:stretch/>
        </p:blipFill>
        <p:spPr>
          <a:xfrm>
            <a:off x="4644008" y="1466509"/>
            <a:ext cx="4499992" cy="2754579"/>
          </a:xfrm>
          <a:prstGeom prst="rect">
            <a:avLst/>
          </a:prstGeom>
        </p:spPr>
      </p:pic>
    </p:spTree>
    <p:extLst>
      <p:ext uri="{BB962C8B-B14F-4D97-AF65-F5344CB8AC3E}">
        <p14:creationId xmlns:p14="http://schemas.microsoft.com/office/powerpoint/2010/main" val="94167045"/>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1294165D-0AE9-2C52-2201-9FA81F3547DE}"/>
              </a:ext>
            </a:extLst>
          </p:cNvPr>
          <p:cNvSpPr/>
          <p:nvPr/>
        </p:nvSpPr>
        <p:spPr>
          <a:xfrm>
            <a:off x="179512" y="2765913"/>
            <a:ext cx="5702114" cy="1958151"/>
          </a:xfrm>
          <a:prstGeom prst="rect">
            <a:avLst/>
          </a:prstGeom>
          <a:ln w="57150">
            <a:solidFill>
              <a:srgbClr val="0070C0"/>
            </a:solidFill>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endParaRPr lang="en-GB" dirty="0">
              <a:solidFill>
                <a:schemeClr val="tx2"/>
              </a:solidFill>
              <a:latin typeface="+mn-lt"/>
            </a:endParaRPr>
          </a:p>
        </p:txBody>
      </p:sp>
      <p:sp>
        <p:nvSpPr>
          <p:cNvPr id="2" name="Title 1"/>
          <p:cNvSpPr>
            <a:spLocks noGrp="1"/>
          </p:cNvSpPr>
          <p:nvPr>
            <p:ph type="title"/>
          </p:nvPr>
        </p:nvSpPr>
        <p:spPr>
          <a:xfrm>
            <a:off x="424800" y="0"/>
            <a:ext cx="8280000" cy="828000"/>
          </a:xfrm>
        </p:spPr>
        <p:txBody>
          <a:bodyPr/>
          <a:lstStyle/>
          <a:p>
            <a:r>
              <a:rPr lang="en-GB" altLang="en-US" sz="3600" dirty="0">
                <a:solidFill>
                  <a:srgbClr val="7030A0"/>
                </a:solidFill>
              </a:rPr>
              <a:t>MCS scheme envisaged</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10</a:t>
            </a:fld>
            <a:endParaRPr lang="en-GB" altLang="en-US" dirty="0"/>
          </a:p>
        </p:txBody>
      </p:sp>
      <p:sp>
        <p:nvSpPr>
          <p:cNvPr id="5" name="Rectangle 4">
            <a:extLst>
              <a:ext uri="{FF2B5EF4-FFF2-40B4-BE49-F238E27FC236}">
                <a16:creationId xmlns:a16="http://schemas.microsoft.com/office/drawing/2014/main" id="{E3477ED1-7546-14FE-BC10-A430DCAEAFAB}"/>
              </a:ext>
            </a:extLst>
          </p:cNvPr>
          <p:cNvSpPr/>
          <p:nvPr/>
        </p:nvSpPr>
        <p:spPr>
          <a:xfrm>
            <a:off x="422839" y="1066517"/>
            <a:ext cx="3024335" cy="707886"/>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dirty="0">
                <a:solidFill>
                  <a:schemeClr val="tx2"/>
                </a:solidFill>
                <a:latin typeface="Arial" panose="020B0604020202020204" pitchFamily="34" charset="0"/>
                <a:cs typeface="Arial" panose="020B0604020202020204" pitchFamily="34" charset="0"/>
              </a:rPr>
              <a:t>Call existing convection parameterization</a:t>
            </a:r>
          </a:p>
        </p:txBody>
      </p:sp>
      <p:sp>
        <p:nvSpPr>
          <p:cNvPr id="7" name="Rectangle 6">
            <a:extLst>
              <a:ext uri="{FF2B5EF4-FFF2-40B4-BE49-F238E27FC236}">
                <a16:creationId xmlns:a16="http://schemas.microsoft.com/office/drawing/2014/main" id="{AFFD0574-2A0E-B59B-FBCC-F135E38AED5E}"/>
              </a:ext>
            </a:extLst>
          </p:cNvPr>
          <p:cNvSpPr/>
          <p:nvPr/>
        </p:nvSpPr>
        <p:spPr>
          <a:xfrm>
            <a:off x="422839" y="3172919"/>
            <a:ext cx="3093977" cy="707886"/>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dirty="0">
                <a:solidFill>
                  <a:schemeClr val="tx2"/>
                </a:solidFill>
                <a:latin typeface="Arial" panose="020B0604020202020204" pitchFamily="34" charset="0"/>
                <a:cs typeface="Arial" panose="020B0604020202020204" pitchFamily="34" charset="0"/>
              </a:rPr>
              <a:t>Test for conducive environmental conditions</a:t>
            </a:r>
          </a:p>
        </p:txBody>
      </p:sp>
      <p:sp>
        <p:nvSpPr>
          <p:cNvPr id="9" name="Rectangle 8">
            <a:extLst>
              <a:ext uri="{FF2B5EF4-FFF2-40B4-BE49-F238E27FC236}">
                <a16:creationId xmlns:a16="http://schemas.microsoft.com/office/drawing/2014/main" id="{F1781167-6F9D-79A2-8DCE-AC08CBEA8082}"/>
              </a:ext>
            </a:extLst>
          </p:cNvPr>
          <p:cNvSpPr/>
          <p:nvPr/>
        </p:nvSpPr>
        <p:spPr>
          <a:xfrm>
            <a:off x="467544" y="5286414"/>
            <a:ext cx="3049272" cy="400110"/>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dirty="0">
                <a:solidFill>
                  <a:schemeClr val="tx2"/>
                </a:solidFill>
                <a:latin typeface="Arial" panose="020B0604020202020204" pitchFamily="34" charset="0"/>
                <a:cs typeface="Arial" panose="020B0604020202020204" pitchFamily="34" charset="0"/>
              </a:rPr>
              <a:t>Call MCS scheme</a:t>
            </a:r>
          </a:p>
        </p:txBody>
      </p:sp>
      <p:sp>
        <p:nvSpPr>
          <p:cNvPr id="10" name="Rectangle 9">
            <a:extLst>
              <a:ext uri="{FF2B5EF4-FFF2-40B4-BE49-F238E27FC236}">
                <a16:creationId xmlns:a16="http://schemas.microsoft.com/office/drawing/2014/main" id="{0B6EC4DE-80CB-72AA-080E-D5F418C1AF2E}"/>
              </a:ext>
            </a:extLst>
          </p:cNvPr>
          <p:cNvSpPr/>
          <p:nvPr/>
        </p:nvSpPr>
        <p:spPr>
          <a:xfrm>
            <a:off x="4389874" y="5207742"/>
            <a:ext cx="3093977" cy="1323439"/>
          </a:xfrm>
          <a:prstGeom prst="rect">
            <a:avLst/>
          </a:prstGeom>
          <a:ln/>
        </p:spPr>
        <p:style>
          <a:lnRef idx="2">
            <a:schemeClr val="dk1"/>
          </a:lnRef>
          <a:fillRef idx="1">
            <a:schemeClr val="lt1"/>
          </a:fillRef>
          <a:effectRef idx="0">
            <a:schemeClr val="dk1"/>
          </a:effectRef>
          <a:fontRef idx="minor">
            <a:schemeClr val="dk1"/>
          </a:fontRef>
        </p:style>
        <p:txBody>
          <a:bodyPr wrap="square" rtlCol="0" anchor="ctr">
            <a:spAutoFit/>
          </a:bodyPr>
          <a:lstStyle/>
          <a:p>
            <a:pPr algn="ctr"/>
            <a:r>
              <a:rPr lang="en-GB" dirty="0">
                <a:solidFill>
                  <a:schemeClr val="tx2"/>
                </a:solidFill>
                <a:latin typeface="Arial" panose="020B0604020202020204" pitchFamily="34" charset="0"/>
                <a:cs typeface="Arial" panose="020B0604020202020204" pitchFamily="34" charset="0"/>
              </a:rPr>
              <a:t>Final convection tendency sum of output from convection scheme and </a:t>
            </a:r>
            <a:r>
              <a:rPr lang="en-GB" dirty="0">
                <a:solidFill>
                  <a:srgbClr val="0070C0"/>
                </a:solidFill>
                <a:latin typeface="Arial" panose="020B0604020202020204" pitchFamily="34" charset="0"/>
                <a:cs typeface="Arial" panose="020B0604020202020204" pitchFamily="34" charset="0"/>
              </a:rPr>
              <a:t> MCS scheme</a:t>
            </a:r>
          </a:p>
        </p:txBody>
      </p:sp>
      <p:sp>
        <p:nvSpPr>
          <p:cNvPr id="12" name="Rectangle 11">
            <a:extLst>
              <a:ext uri="{FF2B5EF4-FFF2-40B4-BE49-F238E27FC236}">
                <a16:creationId xmlns:a16="http://schemas.microsoft.com/office/drawing/2014/main" id="{614AD2C0-6CF3-D310-0C5E-54C344B78039}"/>
              </a:ext>
            </a:extLst>
          </p:cNvPr>
          <p:cNvSpPr/>
          <p:nvPr/>
        </p:nvSpPr>
        <p:spPr>
          <a:xfrm>
            <a:off x="4283968" y="1220405"/>
            <a:ext cx="1808508" cy="400110"/>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r>
              <a:rPr lang="en-GB" dirty="0">
                <a:solidFill>
                  <a:schemeClr val="tx2"/>
                </a:solidFill>
                <a:latin typeface="Arial" panose="020B0604020202020204" pitchFamily="34" charset="0"/>
                <a:cs typeface="Arial" panose="020B0604020202020204" pitchFamily="34" charset="0"/>
              </a:rPr>
              <a:t>No convection</a:t>
            </a:r>
          </a:p>
        </p:txBody>
      </p:sp>
      <p:sp>
        <p:nvSpPr>
          <p:cNvPr id="13" name="Rectangle 12">
            <a:extLst>
              <a:ext uri="{FF2B5EF4-FFF2-40B4-BE49-F238E27FC236}">
                <a16:creationId xmlns:a16="http://schemas.microsoft.com/office/drawing/2014/main" id="{1E312CF4-5EAE-D99D-E067-EB6647736498}"/>
              </a:ext>
            </a:extLst>
          </p:cNvPr>
          <p:cNvSpPr/>
          <p:nvPr/>
        </p:nvSpPr>
        <p:spPr>
          <a:xfrm>
            <a:off x="4354727" y="3323986"/>
            <a:ext cx="1154483" cy="400110"/>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r>
              <a:rPr lang="en-GB" dirty="0">
                <a:solidFill>
                  <a:schemeClr val="tx2"/>
                </a:solidFill>
                <a:latin typeface="Arial" panose="020B0604020202020204" pitchFamily="34" charset="0"/>
                <a:cs typeface="Arial" panose="020B0604020202020204" pitchFamily="34" charset="0"/>
              </a:rPr>
              <a:t>No MCS</a:t>
            </a:r>
          </a:p>
        </p:txBody>
      </p:sp>
      <p:sp>
        <p:nvSpPr>
          <p:cNvPr id="14" name="Rectangle 13">
            <a:extLst>
              <a:ext uri="{FF2B5EF4-FFF2-40B4-BE49-F238E27FC236}">
                <a16:creationId xmlns:a16="http://schemas.microsoft.com/office/drawing/2014/main" id="{7C007347-D79F-14F0-2306-AE73B3577C12}"/>
              </a:ext>
            </a:extLst>
          </p:cNvPr>
          <p:cNvSpPr/>
          <p:nvPr/>
        </p:nvSpPr>
        <p:spPr>
          <a:xfrm>
            <a:off x="1386020" y="4221088"/>
            <a:ext cx="755335" cy="400110"/>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r>
              <a:rPr lang="en-GB" dirty="0">
                <a:solidFill>
                  <a:schemeClr val="tx2"/>
                </a:solidFill>
                <a:latin typeface="Arial" panose="020B0604020202020204" pitchFamily="34" charset="0"/>
                <a:cs typeface="Arial" panose="020B0604020202020204" pitchFamily="34" charset="0"/>
              </a:rPr>
              <a:t>MCS</a:t>
            </a:r>
          </a:p>
        </p:txBody>
      </p:sp>
      <p:sp>
        <p:nvSpPr>
          <p:cNvPr id="16" name="TextBox 15">
            <a:extLst>
              <a:ext uri="{FF2B5EF4-FFF2-40B4-BE49-F238E27FC236}">
                <a16:creationId xmlns:a16="http://schemas.microsoft.com/office/drawing/2014/main" id="{251187D4-C91C-69CD-2997-CDD792091751}"/>
              </a:ext>
            </a:extLst>
          </p:cNvPr>
          <p:cNvSpPr txBox="1"/>
          <p:nvPr/>
        </p:nvSpPr>
        <p:spPr>
          <a:xfrm>
            <a:off x="6732240" y="1874804"/>
            <a:ext cx="2114066" cy="1323439"/>
          </a:xfrm>
          <a:prstGeom prst="rect">
            <a:avLst/>
          </a:prstGeom>
          <a:noFill/>
        </p:spPr>
        <p:txBody>
          <a:bodyPr wrap="square" rtlCol="0">
            <a:spAutoFit/>
          </a:bodyPr>
          <a:lstStyle/>
          <a:p>
            <a:r>
              <a:rPr lang="en-GB" dirty="0">
                <a:solidFill>
                  <a:srgbClr val="0070C0"/>
                </a:solidFill>
                <a:latin typeface="Arial" panose="020B0604020202020204" pitchFamily="34" charset="0"/>
                <a:cs typeface="Arial" panose="020B0604020202020204" pitchFamily="34" charset="0"/>
              </a:rPr>
              <a:t>New part, informed by observational</a:t>
            </a:r>
          </a:p>
          <a:p>
            <a:r>
              <a:rPr lang="en-GB" dirty="0">
                <a:solidFill>
                  <a:srgbClr val="0070C0"/>
                </a:solidFill>
                <a:latin typeface="Arial" panose="020B0604020202020204" pitchFamily="34" charset="0"/>
                <a:cs typeface="Arial" panose="020B0604020202020204" pitchFamily="34" charset="0"/>
              </a:rPr>
              <a:t>dataset</a:t>
            </a:r>
          </a:p>
        </p:txBody>
      </p:sp>
      <p:sp>
        <p:nvSpPr>
          <p:cNvPr id="17" name="TextBox 16">
            <a:extLst>
              <a:ext uri="{FF2B5EF4-FFF2-40B4-BE49-F238E27FC236}">
                <a16:creationId xmlns:a16="http://schemas.microsoft.com/office/drawing/2014/main" id="{2E2B0902-CBF4-D65A-E6BB-E71FF2D18F70}"/>
              </a:ext>
            </a:extLst>
          </p:cNvPr>
          <p:cNvSpPr txBox="1"/>
          <p:nvPr/>
        </p:nvSpPr>
        <p:spPr>
          <a:xfrm>
            <a:off x="7182048" y="3913311"/>
            <a:ext cx="2114066" cy="1015663"/>
          </a:xfrm>
          <a:prstGeom prst="rect">
            <a:avLst/>
          </a:prstGeom>
          <a:noFill/>
        </p:spPr>
        <p:txBody>
          <a:bodyPr wrap="square" rtlCol="0">
            <a:spAutoFit/>
          </a:bodyPr>
          <a:lstStyle/>
          <a:p>
            <a:r>
              <a:rPr lang="en-GB" dirty="0">
                <a:solidFill>
                  <a:srgbClr val="0070C0"/>
                </a:solidFill>
                <a:latin typeface="Arial" panose="020B0604020202020204" pitchFamily="34" charset="0"/>
                <a:cs typeface="Arial" panose="020B0604020202020204" pitchFamily="34" charset="0"/>
              </a:rPr>
              <a:t>Modified, informed by DA system</a:t>
            </a:r>
          </a:p>
        </p:txBody>
      </p:sp>
      <p:sp>
        <p:nvSpPr>
          <p:cNvPr id="11" name="Rectangle 10">
            <a:extLst>
              <a:ext uri="{FF2B5EF4-FFF2-40B4-BE49-F238E27FC236}">
                <a16:creationId xmlns:a16="http://schemas.microsoft.com/office/drawing/2014/main" id="{9F560D61-D0E7-1202-AC9A-6597E165E6CA}"/>
              </a:ext>
            </a:extLst>
          </p:cNvPr>
          <p:cNvSpPr/>
          <p:nvPr/>
        </p:nvSpPr>
        <p:spPr>
          <a:xfrm>
            <a:off x="1023740" y="2200791"/>
            <a:ext cx="1479893" cy="400110"/>
          </a:xfrm>
          <a:prstGeom prst="rect">
            <a:avLst/>
          </a:prstGeom>
          <a:ln/>
        </p:spPr>
        <p:style>
          <a:lnRef idx="2">
            <a:schemeClr val="dk1"/>
          </a:lnRef>
          <a:fillRef idx="1">
            <a:schemeClr val="lt1"/>
          </a:fillRef>
          <a:effectRef idx="0">
            <a:schemeClr val="dk1"/>
          </a:effectRef>
          <a:fontRef idx="minor">
            <a:schemeClr val="dk1"/>
          </a:fontRef>
        </p:style>
        <p:txBody>
          <a:bodyPr wrap="none" rtlCol="0" anchor="ctr">
            <a:spAutoFit/>
          </a:bodyPr>
          <a:lstStyle/>
          <a:p>
            <a:pPr algn="ctr"/>
            <a:r>
              <a:rPr lang="en-GB" dirty="0">
                <a:solidFill>
                  <a:schemeClr val="tx2"/>
                </a:solidFill>
                <a:latin typeface="Arial" panose="020B0604020202020204" pitchFamily="34" charset="0"/>
                <a:cs typeface="Arial" panose="020B0604020202020204" pitchFamily="34" charset="0"/>
              </a:rPr>
              <a:t>Convection</a:t>
            </a:r>
          </a:p>
        </p:txBody>
      </p:sp>
      <p:sp>
        <p:nvSpPr>
          <p:cNvPr id="21" name="Arrow: Down 20">
            <a:extLst>
              <a:ext uri="{FF2B5EF4-FFF2-40B4-BE49-F238E27FC236}">
                <a16:creationId xmlns:a16="http://schemas.microsoft.com/office/drawing/2014/main" id="{5BE19E1C-AC6F-1D15-E2FF-D4FDBF297D87}"/>
              </a:ext>
            </a:extLst>
          </p:cNvPr>
          <p:cNvSpPr/>
          <p:nvPr/>
        </p:nvSpPr>
        <p:spPr>
          <a:xfrm>
            <a:off x="1587639" y="1794158"/>
            <a:ext cx="281322" cy="423835"/>
          </a:xfrm>
          <a:prstGeom prst="down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22" name="Arrow: Down 21">
            <a:extLst>
              <a:ext uri="{FF2B5EF4-FFF2-40B4-BE49-F238E27FC236}">
                <a16:creationId xmlns:a16="http://schemas.microsoft.com/office/drawing/2014/main" id="{2FC2EE7E-866B-0D90-E80A-FCE4D5E32B1E}"/>
              </a:ext>
            </a:extLst>
          </p:cNvPr>
          <p:cNvSpPr/>
          <p:nvPr/>
        </p:nvSpPr>
        <p:spPr>
          <a:xfrm>
            <a:off x="1587639" y="2613834"/>
            <a:ext cx="282417" cy="572018"/>
          </a:xfrm>
          <a:prstGeom prst="down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23" name="Arrow: Down 22">
            <a:extLst>
              <a:ext uri="{FF2B5EF4-FFF2-40B4-BE49-F238E27FC236}">
                <a16:creationId xmlns:a16="http://schemas.microsoft.com/office/drawing/2014/main" id="{4BDB6B82-B720-BB5E-3EFA-8D9039A206E1}"/>
              </a:ext>
            </a:extLst>
          </p:cNvPr>
          <p:cNvSpPr/>
          <p:nvPr/>
        </p:nvSpPr>
        <p:spPr>
          <a:xfrm>
            <a:off x="1637364" y="3910718"/>
            <a:ext cx="252644" cy="340283"/>
          </a:xfrm>
          <a:prstGeom prst="down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24" name="Arrow: Down 23">
            <a:extLst>
              <a:ext uri="{FF2B5EF4-FFF2-40B4-BE49-F238E27FC236}">
                <a16:creationId xmlns:a16="http://schemas.microsoft.com/office/drawing/2014/main" id="{A53937F5-4CE0-C55D-0E37-8F58607EF3C8}"/>
              </a:ext>
            </a:extLst>
          </p:cNvPr>
          <p:cNvSpPr/>
          <p:nvPr/>
        </p:nvSpPr>
        <p:spPr>
          <a:xfrm>
            <a:off x="1613916" y="4635020"/>
            <a:ext cx="276091" cy="651393"/>
          </a:xfrm>
          <a:prstGeom prst="downArrow">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sp>
        <p:nvSpPr>
          <p:cNvPr id="25" name="Arrow: Right 24">
            <a:extLst>
              <a:ext uri="{FF2B5EF4-FFF2-40B4-BE49-F238E27FC236}">
                <a16:creationId xmlns:a16="http://schemas.microsoft.com/office/drawing/2014/main" id="{AC7F9968-92C7-7069-E06C-BEA3152DC21E}"/>
              </a:ext>
            </a:extLst>
          </p:cNvPr>
          <p:cNvSpPr/>
          <p:nvPr/>
        </p:nvSpPr>
        <p:spPr>
          <a:xfrm>
            <a:off x="3447174" y="1296173"/>
            <a:ext cx="836794" cy="229968"/>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26" name="Arrow: Right 25">
            <a:extLst>
              <a:ext uri="{FF2B5EF4-FFF2-40B4-BE49-F238E27FC236}">
                <a16:creationId xmlns:a16="http://schemas.microsoft.com/office/drawing/2014/main" id="{62462990-D50F-B545-3833-7D19359ACCDA}"/>
              </a:ext>
            </a:extLst>
          </p:cNvPr>
          <p:cNvSpPr/>
          <p:nvPr/>
        </p:nvSpPr>
        <p:spPr>
          <a:xfrm>
            <a:off x="3530504" y="3382895"/>
            <a:ext cx="836794" cy="229968"/>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p:sp>
        <p:nvSpPr>
          <p:cNvPr id="27" name="Arrow: Right 26">
            <a:extLst>
              <a:ext uri="{FF2B5EF4-FFF2-40B4-BE49-F238E27FC236}">
                <a16:creationId xmlns:a16="http://schemas.microsoft.com/office/drawing/2014/main" id="{CF1BD0FA-A5F7-8521-3F37-865360D352C7}"/>
              </a:ext>
            </a:extLst>
          </p:cNvPr>
          <p:cNvSpPr/>
          <p:nvPr/>
        </p:nvSpPr>
        <p:spPr>
          <a:xfrm>
            <a:off x="3553080" y="5371485"/>
            <a:ext cx="836794" cy="229968"/>
          </a:xfrm>
          <a:prstGeom prst="rightArrow">
            <a:avLst/>
          </a:prstGeom>
          <a:solidFill>
            <a:schemeClr val="accent1"/>
          </a:solidFill>
          <a:ln w="38100">
            <a:solidFill>
              <a:schemeClr val="accent1"/>
            </a:solidFill>
          </a:ln>
        </p:spPr>
        <p:txBody>
          <a:bodyPr wrap="none" rtlCol="0" anchor="ctr">
            <a:spAutoFit/>
          </a:bodyPr>
          <a:lstStyle/>
          <a:p>
            <a:pPr algn="ctr"/>
            <a:endParaRPr lang="en-GB" dirty="0">
              <a:solidFill>
                <a:schemeClr val="tx2"/>
              </a:solidFill>
              <a:latin typeface="+mn-lt"/>
            </a:endParaRPr>
          </a:p>
        </p:txBody>
      </p:sp>
      <mc:AlternateContent xmlns:mc="http://schemas.openxmlformats.org/markup-compatibility/2006" xmlns:p14="http://schemas.microsoft.com/office/powerpoint/2010/main">
        <mc:Choice Requires="p14">
          <p:contentPart p14:bwMode="auto" r:id="rId2">
            <p14:nvContentPartPr>
              <p14:cNvPr id="41" name="Ink 40">
                <a:extLst>
                  <a:ext uri="{FF2B5EF4-FFF2-40B4-BE49-F238E27FC236}">
                    <a16:creationId xmlns:a16="http://schemas.microsoft.com/office/drawing/2014/main" id="{4477658E-2536-40B6-4CFC-8739E6BC2E5C}"/>
                  </a:ext>
                </a:extLst>
              </p14:cNvPr>
              <p14:cNvContentPartPr/>
              <p14:nvPr/>
            </p14:nvContentPartPr>
            <p14:xfrm>
              <a:off x="6393877" y="3271773"/>
              <a:ext cx="360" cy="360"/>
            </p14:xfrm>
          </p:contentPart>
        </mc:Choice>
        <mc:Fallback xmlns="">
          <p:pic>
            <p:nvPicPr>
              <p:cNvPr id="41" name="Ink 40">
                <a:extLst>
                  <a:ext uri="{FF2B5EF4-FFF2-40B4-BE49-F238E27FC236}">
                    <a16:creationId xmlns:a16="http://schemas.microsoft.com/office/drawing/2014/main" id="{4477658E-2536-40B6-4CFC-8739E6BC2E5C}"/>
                  </a:ext>
                </a:extLst>
              </p:cNvPr>
              <p:cNvPicPr/>
              <p:nvPr/>
            </p:nvPicPr>
            <p:blipFill>
              <a:blip r:embed="rId3"/>
              <a:stretch>
                <a:fillRect/>
              </a:stretch>
            </p:blipFill>
            <p:spPr>
              <a:xfrm>
                <a:off x="6385237" y="3262773"/>
                <a:ext cx="18000" cy="18000"/>
              </a:xfrm>
              <a:prstGeom prst="rect">
                <a:avLst/>
              </a:prstGeom>
            </p:spPr>
          </p:pic>
        </mc:Fallback>
      </mc:AlternateContent>
      <p:cxnSp>
        <p:nvCxnSpPr>
          <p:cNvPr id="43" name="Connector: Curved 42">
            <a:extLst>
              <a:ext uri="{FF2B5EF4-FFF2-40B4-BE49-F238E27FC236}">
                <a16:creationId xmlns:a16="http://schemas.microsoft.com/office/drawing/2014/main" id="{F937024E-0B5C-1BEA-1C2C-0DAC59CB9614}"/>
              </a:ext>
            </a:extLst>
          </p:cNvPr>
          <p:cNvCxnSpPr>
            <a:cxnSpLocks/>
            <a:stCxn id="15" idx="3"/>
            <a:endCxn id="16" idx="1"/>
          </p:cNvCxnSpPr>
          <p:nvPr/>
        </p:nvCxnSpPr>
        <p:spPr bwMode="auto">
          <a:xfrm flipV="1">
            <a:off x="5881626" y="2536524"/>
            <a:ext cx="850614" cy="1208465"/>
          </a:xfrm>
          <a:prstGeom prst="curvedConnector3">
            <a:avLst/>
          </a:prstGeom>
          <a:noFill/>
          <a:ln w="38100" cap="flat" cmpd="sng" algn="ctr">
            <a:solidFill>
              <a:srgbClr val="0070C0"/>
            </a:solidFill>
            <a:prstDash val="solid"/>
            <a:round/>
            <a:headEnd type="none" w="sm"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6" name="Arrow: Down 45">
            <a:extLst>
              <a:ext uri="{FF2B5EF4-FFF2-40B4-BE49-F238E27FC236}">
                <a16:creationId xmlns:a16="http://schemas.microsoft.com/office/drawing/2014/main" id="{D988C12A-B823-A129-1690-8E2098AAF410}"/>
              </a:ext>
            </a:extLst>
          </p:cNvPr>
          <p:cNvSpPr/>
          <p:nvPr/>
        </p:nvSpPr>
        <p:spPr>
          <a:xfrm>
            <a:off x="4823411" y="3724095"/>
            <a:ext cx="324653" cy="1336764"/>
          </a:xfrm>
          <a:prstGeom prst="downArrow">
            <a:avLst/>
          </a:prstGeom>
          <a:solidFill>
            <a:schemeClr val="accent1"/>
          </a:solidFill>
          <a:ln w="38100">
            <a:solidFill>
              <a:schemeClr val="accent1"/>
            </a:solidFill>
          </a:ln>
        </p:spPr>
        <p:txBody>
          <a:bodyPr wrap="square" rtlCol="0" anchor="ctr">
            <a:spAutoFit/>
          </a:bodyPr>
          <a:lstStyle/>
          <a:p>
            <a:pPr algn="ctr"/>
            <a:endParaRPr lang="en-GB" dirty="0">
              <a:solidFill>
                <a:schemeClr val="tx2"/>
              </a:solidFill>
              <a:latin typeface="+mn-lt"/>
            </a:endParaRPr>
          </a:p>
        </p:txBody>
      </p:sp>
      <p:cxnSp>
        <p:nvCxnSpPr>
          <p:cNvPr id="55" name="Connector: Curved 54">
            <a:extLst>
              <a:ext uri="{FF2B5EF4-FFF2-40B4-BE49-F238E27FC236}">
                <a16:creationId xmlns:a16="http://schemas.microsoft.com/office/drawing/2014/main" id="{A37E55B8-509D-3EC9-07C1-52C441560E98}"/>
              </a:ext>
            </a:extLst>
          </p:cNvPr>
          <p:cNvCxnSpPr/>
          <p:nvPr/>
        </p:nvCxnSpPr>
        <p:spPr bwMode="auto">
          <a:xfrm rot="5400000" flipH="1" flipV="1">
            <a:off x="7116246" y="4859144"/>
            <a:ext cx="1672128" cy="1296144"/>
          </a:xfrm>
          <a:prstGeom prst="curvedConnector3">
            <a:avLst/>
          </a:prstGeom>
          <a:noFill/>
          <a:ln w="38100" cap="flat" cmpd="sng" algn="ctr">
            <a:solidFill>
              <a:srgbClr val="0070C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121879703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altLang="en-US" sz="3600" dirty="0" err="1">
                <a:solidFill>
                  <a:srgbClr val="7030A0"/>
                </a:solidFill>
              </a:rPr>
              <a:t>CoMorph</a:t>
            </a:r>
            <a:r>
              <a:rPr lang="en-GB" altLang="en-US" sz="3600" dirty="0">
                <a:solidFill>
                  <a:srgbClr val="7030A0"/>
                </a:solidFill>
              </a:rPr>
              <a:t>-A Convection Scheme</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11</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402148" y="1070180"/>
            <a:ext cx="7914267" cy="6001643"/>
          </a:xfrm>
          <a:prstGeom prst="rect">
            <a:avLst/>
          </a:prstGeom>
          <a:noFill/>
        </p:spPr>
        <p:txBody>
          <a:bodyPr wrap="square" rtlCol="0">
            <a:spAutoFit/>
          </a:bodyPr>
          <a:lstStyle/>
          <a:p>
            <a:pPr marL="285750" indent="-285750">
              <a:buFont typeface="Arial" panose="020B0604020202020204" pitchFamily="34" charset="0"/>
              <a:buChar char="•"/>
              <a:defRPr/>
            </a:pPr>
            <a:r>
              <a:rPr lang="en-US" sz="2400" dirty="0">
                <a:latin typeface="Arial" panose="020B0604020202020204" pitchFamily="34" charset="0"/>
                <a:cs typeface="Arial" panose="020B0604020202020204" pitchFamily="34" charset="0"/>
              </a:rPr>
              <a:t>New mass flux scheme for the Unified Model </a:t>
            </a:r>
          </a:p>
          <a:p>
            <a:pPr marL="285750" indent="-285750">
              <a:buFont typeface="Arial" panose="020B0604020202020204" pitchFamily="34" charset="0"/>
              <a:buChar char="•"/>
              <a:defRPr/>
            </a:pPr>
            <a:r>
              <a:rPr lang="en-US" sz="2400" dirty="0">
                <a:latin typeface="Arial" panose="020B0604020202020204" pitchFamily="34" charset="0"/>
                <a:cs typeface="Arial" panose="020B0604020202020204" pitchFamily="34" charset="0"/>
              </a:rPr>
              <a:t>Beneficial (Lock et al 2024) but not yet operational</a:t>
            </a:r>
          </a:p>
          <a:p>
            <a:pPr>
              <a:defRPr/>
            </a:pPr>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defRPr/>
            </a:pPr>
            <a:r>
              <a:rPr lang="en-US" altLang="en-US" sz="2400" dirty="0">
                <a:solidFill>
                  <a:srgbClr val="FF0000"/>
                </a:solidFill>
                <a:latin typeface="Arial" panose="020B0604020202020204" pitchFamily="34" charset="0"/>
                <a:cs typeface="Arial" panose="020B0604020202020204" pitchFamily="34" charset="0"/>
              </a:rPr>
              <a:t>Initiated at any level, proportional to buoyant instability</a:t>
            </a:r>
          </a:p>
          <a:p>
            <a:pPr marL="285750" indent="-285750">
              <a:buFont typeface="Arial" panose="020B0604020202020204" pitchFamily="34" charset="0"/>
              <a:buChar char="•"/>
              <a:defRPr/>
            </a:pPr>
            <a:r>
              <a:rPr lang="en-US" sz="2400" dirty="0">
                <a:solidFill>
                  <a:srgbClr val="FF0000"/>
                </a:solidFill>
                <a:latin typeface="Arial" panose="020B0604020202020204" pitchFamily="34" charset="0"/>
                <a:cs typeface="Arial" panose="020B0604020202020204" pitchFamily="34" charset="0"/>
              </a:rPr>
              <a:t>No distinction between shallow, deep and mid-level</a:t>
            </a:r>
            <a:r>
              <a:rPr lang="en-US" sz="2400" dirty="0">
                <a:latin typeface="Arial" panose="020B0604020202020204" pitchFamily="34" charset="0"/>
                <a:cs typeface="Arial" panose="020B0604020202020204" pitchFamily="34" charset="0"/>
              </a:rPr>
              <a:t> </a:t>
            </a:r>
          </a:p>
          <a:p>
            <a:pPr marL="285750" indent="-285750">
              <a:buFont typeface="Arial" panose="020B0604020202020204" pitchFamily="34" charset="0"/>
              <a:buChar char="•"/>
              <a:defRPr/>
            </a:pPr>
            <a:r>
              <a:rPr lang="en-US" sz="2400" dirty="0">
                <a:latin typeface="Arial" panose="020B0604020202020204" pitchFamily="34" charset="0"/>
                <a:cs typeface="Arial" panose="020B0604020202020204" pitchFamily="34" charset="0"/>
              </a:rPr>
              <a:t>Entrainment rate depends on the turbulent mixing-length in the parcel’s source layer, and on precipitation in the previous timestep (i.e., simple memory effect)</a:t>
            </a: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Separate consideration of cloud-mean and cloud-core properties in detrainment calculations</a:t>
            </a:r>
          </a:p>
          <a:p>
            <a:pPr marL="342900" indent="-342900">
              <a:buFont typeface="Arial" panose="020B0604020202020204" pitchFamily="34" charset="0"/>
              <a:buChar char="•"/>
              <a:defRPr/>
            </a:pPr>
            <a:r>
              <a:rPr lang="en-US" sz="2400" dirty="0">
                <a:solidFill>
                  <a:srgbClr val="FF0000"/>
                </a:solidFill>
                <a:latin typeface="Arial" panose="020B0604020202020204" pitchFamily="34" charset="0"/>
                <a:cs typeface="Arial" panose="020B0604020202020204" pitchFamily="34" charset="0"/>
              </a:rPr>
              <a:t>Implicit detrainment calculation prevent artificial on/off noise</a:t>
            </a:r>
          </a:p>
          <a:p>
            <a:pPr marL="342900" indent="-342900">
              <a:buFont typeface="Arial" panose="020B0604020202020204" pitchFamily="34" charset="0"/>
              <a:buChar char="•"/>
              <a:defRPr/>
            </a:pPr>
            <a:endParaRPr lang="en-US"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US" sz="2400" dirty="0">
                <a:latin typeface="Arial" panose="020B0604020202020204" pitchFamily="34" charset="0"/>
                <a:cs typeface="Arial" panose="020B0604020202020204" pitchFamily="34" charset="0"/>
              </a:rPr>
              <a:t> Developed through large Met Office / university partnership, </a:t>
            </a:r>
            <a:r>
              <a:rPr lang="en-US" sz="2400" dirty="0" err="1">
                <a:latin typeface="Arial" panose="020B0604020202020204" pitchFamily="34" charset="0"/>
                <a:cs typeface="Arial" panose="020B0604020202020204" pitchFamily="34" charset="0"/>
              </a:rPr>
              <a:t>ParaCon</a:t>
            </a:r>
            <a:r>
              <a:rPr lang="en-US" sz="2400" dirty="0">
                <a:latin typeface="Arial" panose="020B0604020202020204" pitchFamily="34" charset="0"/>
                <a:cs typeface="Arial" panose="020B0604020202020204" pitchFamily="34" charset="0"/>
              </a:rPr>
              <a:t>, but especially by Mike </a:t>
            </a:r>
            <a:r>
              <a:rPr lang="en-US" sz="2400" dirty="0" err="1">
                <a:latin typeface="Arial" panose="020B0604020202020204" pitchFamily="34" charset="0"/>
                <a:cs typeface="Arial" panose="020B0604020202020204" pitchFamily="34" charset="0"/>
              </a:rPr>
              <a:t>Whitall</a:t>
            </a:r>
            <a:endParaRPr lang="en-US" sz="2400"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defRPr/>
            </a:pPr>
            <a:endParaRPr lang="en-US" sz="2400" dirty="0"/>
          </a:p>
        </p:txBody>
      </p:sp>
    </p:spTree>
    <p:extLst>
      <p:ext uri="{BB962C8B-B14F-4D97-AF65-F5344CB8AC3E}">
        <p14:creationId xmlns:p14="http://schemas.microsoft.com/office/powerpoint/2010/main" val="1990048931"/>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altLang="en-US" sz="3600" dirty="0">
                <a:solidFill>
                  <a:srgbClr val="7030A0"/>
                </a:solidFill>
              </a:rPr>
              <a:t>Autocorrelations</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12</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1057" name="TextBox 5">
            <a:extLst>
              <a:ext uri="{FF2B5EF4-FFF2-40B4-BE49-F238E27FC236}">
                <a16:creationId xmlns:a16="http://schemas.microsoft.com/office/drawing/2014/main" id="{9274F419-5042-A5A0-5882-23D3E02381B2}"/>
              </a:ext>
            </a:extLst>
          </p:cNvPr>
          <p:cNvSpPr txBox="1">
            <a:spLocks noChangeArrowheads="1"/>
          </p:cNvSpPr>
          <p:nvPr/>
        </p:nvSpPr>
        <p:spPr bwMode="auto">
          <a:xfrm>
            <a:off x="265499" y="5378406"/>
            <a:ext cx="8416650" cy="88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a:r>
              <a:rPr lang="en-GB" sz="2400" b="0" i="0" u="none" strike="noStrike" baseline="0" dirty="0">
                <a:solidFill>
                  <a:schemeClr val="tx2"/>
                </a:solidFill>
                <a:latin typeface="Arial" panose="020B0604020202020204" pitchFamily="34" charset="0"/>
                <a:cs typeface="Arial" panose="020B0604020202020204" pitchFamily="34" charset="0"/>
              </a:rPr>
              <a:t> P(</a:t>
            </a:r>
            <a:r>
              <a:rPr lang="en-GB" sz="2400" dirty="0" err="1">
                <a:solidFill>
                  <a:schemeClr val="tx2"/>
                </a:solidFill>
                <a:latin typeface="Arial" panose="020B0604020202020204" pitchFamily="34" charset="0"/>
                <a:cs typeface="Arial" panose="020B0604020202020204" pitchFamily="34" charset="0"/>
              </a:rPr>
              <a:t>pecip</a:t>
            </a:r>
            <a:r>
              <a:rPr lang="en-GB" sz="2400" dirty="0">
                <a:solidFill>
                  <a:schemeClr val="tx2"/>
                </a:solidFill>
                <a:latin typeface="Arial" panose="020B0604020202020204" pitchFamily="34" charset="0"/>
                <a:cs typeface="Arial" panose="020B0604020202020204" pitchFamily="34" charset="0"/>
              </a:rPr>
              <a:t> rate at t+</a:t>
            </a:r>
            <a:r>
              <a:rPr lang="el-GR" sz="2400" dirty="0">
                <a:solidFill>
                  <a:schemeClr val="tx2"/>
                </a:solidFill>
                <a:latin typeface="Arial" panose="020B0604020202020204" pitchFamily="34" charset="0"/>
                <a:cs typeface="Arial" panose="020B0604020202020204" pitchFamily="34" charset="0"/>
              </a:rPr>
              <a:t>Δ</a:t>
            </a:r>
            <a:r>
              <a:rPr lang="en-GB" sz="2400" dirty="0">
                <a:solidFill>
                  <a:schemeClr val="tx2"/>
                </a:solidFill>
                <a:latin typeface="Arial" panose="020B0604020202020204" pitchFamily="34" charset="0"/>
                <a:cs typeface="Arial" panose="020B0604020202020204" pitchFamily="34" charset="0"/>
              </a:rPr>
              <a:t>t | </a:t>
            </a:r>
            <a:r>
              <a:rPr lang="en-GB" sz="2400" dirty="0" err="1">
                <a:solidFill>
                  <a:schemeClr val="tx2"/>
                </a:solidFill>
                <a:latin typeface="Arial" panose="020B0604020202020204" pitchFamily="34" charset="0"/>
                <a:cs typeface="Arial" panose="020B0604020202020204" pitchFamily="34" charset="0"/>
              </a:rPr>
              <a:t>precip</a:t>
            </a:r>
            <a:r>
              <a:rPr lang="en-GB" sz="2400" dirty="0">
                <a:solidFill>
                  <a:schemeClr val="tx2"/>
                </a:solidFill>
                <a:latin typeface="Arial" panose="020B0604020202020204" pitchFamily="34" charset="0"/>
                <a:cs typeface="Arial" panose="020B0604020202020204" pitchFamily="34" charset="0"/>
              </a:rPr>
              <a:t> rate at t) in </a:t>
            </a:r>
            <a:r>
              <a:rPr lang="en-GB" sz="2400" b="0" i="0" u="none" strike="noStrike" baseline="0" dirty="0">
                <a:solidFill>
                  <a:schemeClr val="tx2"/>
                </a:solidFill>
                <a:latin typeface="Arial" panose="020B0604020202020204" pitchFamily="34" charset="0"/>
                <a:cs typeface="Arial" panose="020B0604020202020204" pitchFamily="34" charset="0"/>
              </a:rPr>
              <a:t>N96 AMIP</a:t>
            </a:r>
          </a:p>
          <a:p>
            <a:pPr algn="l"/>
            <a:r>
              <a:rPr lang="en-GB" sz="2400" dirty="0">
                <a:solidFill>
                  <a:schemeClr val="tx2"/>
                </a:solidFill>
                <a:latin typeface="Arial" panose="020B0604020202020204" pitchFamily="34" charset="0"/>
                <a:cs typeface="Arial" panose="020B0604020202020204" pitchFamily="34" charset="0"/>
              </a:rPr>
              <a:t>High values along axes show 2</a:t>
            </a:r>
            <a:r>
              <a:rPr lang="el-GR" sz="2400" dirty="0">
                <a:solidFill>
                  <a:schemeClr val="tx2"/>
                </a:solidFill>
                <a:latin typeface="Arial" panose="020B0604020202020204" pitchFamily="34" charset="0"/>
                <a:cs typeface="Arial" panose="020B0604020202020204" pitchFamily="34" charset="0"/>
              </a:rPr>
              <a:t> Δ</a:t>
            </a:r>
            <a:r>
              <a:rPr lang="en-GB" sz="2400" dirty="0">
                <a:solidFill>
                  <a:schemeClr val="tx2"/>
                </a:solidFill>
                <a:latin typeface="Arial" panose="020B0604020202020204" pitchFamily="34" charset="0"/>
                <a:cs typeface="Arial" panose="020B0604020202020204" pitchFamily="34" charset="0"/>
              </a:rPr>
              <a:t>t noise</a:t>
            </a:r>
            <a:r>
              <a:rPr lang="en-GB" sz="2400" b="0" i="0" u="none" strike="noStrike" baseline="0" dirty="0">
                <a:solidFill>
                  <a:schemeClr val="tx2"/>
                </a:solidFill>
                <a:latin typeface="Arial" panose="020B0604020202020204" pitchFamily="34" charset="0"/>
                <a:cs typeface="Arial" panose="020B0604020202020204" pitchFamily="34" charset="0"/>
              </a:rPr>
              <a:t> </a:t>
            </a:r>
            <a:endParaRPr lang="en-GB" altLang="en-US" sz="2400" dirty="0">
              <a:solidFill>
                <a:schemeClr val="tx2"/>
              </a:solidFill>
              <a:latin typeface="Arial" panose="020B0604020202020204" pitchFamily="34" charset="0"/>
              <a:cs typeface="Arial" panose="020B0604020202020204" pitchFamily="34" charset="0"/>
            </a:endParaRPr>
          </a:p>
        </p:txBody>
      </p:sp>
      <p:sp>
        <p:nvSpPr>
          <p:cNvPr id="1060" name="TextBox 2">
            <a:extLst>
              <a:ext uri="{FF2B5EF4-FFF2-40B4-BE49-F238E27FC236}">
                <a16:creationId xmlns:a16="http://schemas.microsoft.com/office/drawing/2014/main" id="{0870E886-6978-126B-7A4B-72D2975BD6FA}"/>
              </a:ext>
            </a:extLst>
          </p:cNvPr>
          <p:cNvSpPr txBox="1">
            <a:spLocks noChangeArrowheads="1"/>
          </p:cNvSpPr>
          <p:nvPr/>
        </p:nvSpPr>
        <p:spPr bwMode="auto">
          <a:xfrm>
            <a:off x="6587304" y="6296409"/>
            <a:ext cx="187220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GB" altLang="en-US" sz="1800" dirty="0">
                <a:solidFill>
                  <a:schemeClr val="tx2"/>
                </a:solidFill>
                <a:latin typeface="Arial" panose="020B0604020202020204" pitchFamily="34" charset="0"/>
                <a:cs typeface="Arial" panose="020B0604020202020204" pitchFamily="34" charset="0"/>
              </a:rPr>
              <a:t>Lock et al, 2024</a:t>
            </a:r>
          </a:p>
        </p:txBody>
      </p:sp>
      <p:pic>
        <p:nvPicPr>
          <p:cNvPr id="6" name="Picture 5">
            <a:extLst>
              <a:ext uri="{FF2B5EF4-FFF2-40B4-BE49-F238E27FC236}">
                <a16:creationId xmlns:a16="http://schemas.microsoft.com/office/drawing/2014/main" id="{7323690D-96BE-274F-4F27-CABE02C2056E}"/>
              </a:ext>
            </a:extLst>
          </p:cNvPr>
          <p:cNvPicPr>
            <a:picLocks noChangeAspect="1"/>
          </p:cNvPicPr>
          <p:nvPr/>
        </p:nvPicPr>
        <p:blipFill>
          <a:blip r:embed="rId3"/>
          <a:stretch>
            <a:fillRect/>
          </a:stretch>
        </p:blipFill>
        <p:spPr>
          <a:xfrm>
            <a:off x="0" y="1223314"/>
            <a:ext cx="9145853" cy="3883706"/>
          </a:xfrm>
          <a:prstGeom prst="rect">
            <a:avLst/>
          </a:prstGeom>
        </p:spPr>
      </p:pic>
    </p:spTree>
    <p:extLst>
      <p:ext uri="{BB962C8B-B14F-4D97-AF65-F5344CB8AC3E}">
        <p14:creationId xmlns:p14="http://schemas.microsoft.com/office/powerpoint/2010/main" val="127791342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CD58AC1-AA19-DBA8-E411-ECE41CE600F4}"/>
              </a:ext>
            </a:extLst>
          </p:cNvPr>
          <p:cNvPicPr>
            <a:picLocks noChangeAspect="1"/>
          </p:cNvPicPr>
          <p:nvPr/>
        </p:nvPicPr>
        <p:blipFill>
          <a:blip r:embed="rId3"/>
          <a:stretch>
            <a:fillRect/>
          </a:stretch>
        </p:blipFill>
        <p:spPr>
          <a:xfrm>
            <a:off x="-36512" y="1000515"/>
            <a:ext cx="9144000" cy="3374823"/>
          </a:xfrm>
          <a:prstGeom prst="rect">
            <a:avLst/>
          </a:prstGeom>
        </p:spPr>
      </p:pic>
      <p:sp>
        <p:nvSpPr>
          <p:cNvPr id="2" name="Title 1"/>
          <p:cNvSpPr>
            <a:spLocks noGrp="1"/>
          </p:cNvSpPr>
          <p:nvPr>
            <p:ph type="title"/>
          </p:nvPr>
        </p:nvSpPr>
        <p:spPr>
          <a:xfrm>
            <a:off x="424800" y="71730"/>
            <a:ext cx="8280000" cy="828000"/>
          </a:xfrm>
        </p:spPr>
        <p:txBody>
          <a:bodyPr/>
          <a:lstStyle/>
          <a:p>
            <a:r>
              <a:rPr lang="en-GB" sz="3600" dirty="0" err="1">
                <a:solidFill>
                  <a:srgbClr val="7030A0"/>
                </a:solidFill>
              </a:rPr>
              <a:t>CoMorph</a:t>
            </a:r>
            <a:r>
              <a:rPr lang="en-GB" sz="3600" dirty="0">
                <a:solidFill>
                  <a:srgbClr val="7030A0"/>
                </a:solidFill>
              </a:rPr>
              <a:t> Tropical Waves</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13</a:t>
            </a:fld>
            <a:endParaRPr lang="en-GB" altLang="en-US" dirty="0"/>
          </a:p>
        </p:txBody>
      </p:sp>
      <p:sp>
        <p:nvSpPr>
          <p:cNvPr id="4" name="Content Placeholder 3"/>
          <p:cNvSpPr>
            <a:spLocks noGrp="1"/>
          </p:cNvSpPr>
          <p:nvPr>
            <p:ph idx="11"/>
          </p:nvPr>
        </p:nvSpPr>
        <p:spPr>
          <a:xfrm>
            <a:off x="259577" y="5013176"/>
            <a:ext cx="8280000" cy="3951304"/>
          </a:xfrm>
        </p:spPr>
        <p:txBody>
          <a:bodyPr/>
          <a:lstStyle/>
          <a:p>
            <a:pPr marL="0" indent="0" eaLnBrk="0" hangingPunct="0">
              <a:spcBef>
                <a:spcPct val="0"/>
              </a:spcBef>
              <a:buClrTx/>
              <a:buNone/>
            </a:pPr>
            <a:r>
              <a:rPr kumimoji="0" lang="en-GB" altLang="en-US" i="0" u="none" strike="noStrike" cap="none" normalizeH="0" baseline="0" dirty="0">
                <a:ln>
                  <a:noFill/>
                </a:ln>
                <a:effectLst/>
                <a:latin typeface="Arial" panose="020B0604020202020204" pitchFamily="34" charset="0"/>
                <a:ea typeface="Arial" panose="020B0604020202020204" pitchFamily="34" charset="0"/>
              </a:rPr>
              <a:t> </a:t>
            </a:r>
            <a:endParaRPr lang="en-GB" altLang="en-US" dirty="0">
              <a:ea typeface="Arial" panose="020B0604020202020204" pitchFamily="34" charset="0"/>
            </a:endParaRPr>
          </a:p>
          <a:p>
            <a:pPr eaLnBrk="0" hangingPunct="0">
              <a:spcBef>
                <a:spcPct val="0"/>
              </a:spcBef>
              <a:buClrTx/>
            </a:pPr>
            <a:endParaRPr lang="en-GB" altLang="en-US" dirty="0">
              <a:ea typeface="Arial" panose="020B0604020202020204" pitchFamily="34" charset="0"/>
            </a:endParaRPr>
          </a:p>
          <a:p>
            <a:pPr eaLnBrk="0" hangingPunct="0">
              <a:spcBef>
                <a:spcPct val="0"/>
              </a:spcBef>
              <a:buClrTx/>
            </a:pPr>
            <a:r>
              <a:rPr lang="en-GB" altLang="en-US" dirty="0">
                <a:ea typeface="Arial" panose="020B0604020202020204" pitchFamily="34" charset="0"/>
              </a:rPr>
              <a:t>I</a:t>
            </a:r>
            <a:r>
              <a:rPr kumimoji="0" lang="en-GB" altLang="en-US" i="0" u="none" strike="noStrike" cap="none" normalizeH="0" baseline="0" dirty="0">
                <a:ln>
                  <a:noFill/>
                </a:ln>
                <a:effectLst/>
                <a:latin typeface="Arial" panose="020B0604020202020204" pitchFamily="34" charset="0"/>
                <a:ea typeface="Arial" panose="020B0604020202020204" pitchFamily="34" charset="0"/>
              </a:rPr>
              <a:t>mproved coupling to lower tropospheric moisture has led to improvements in tropical waves and MJO</a:t>
            </a:r>
          </a:p>
          <a:p>
            <a:pPr eaLnBrk="0" hangingPunct="0">
              <a:spcBef>
                <a:spcPct val="0"/>
              </a:spcBef>
              <a:buClrTx/>
            </a:pPr>
            <a:endParaRPr lang="en-GB" altLang="en-US" dirty="0">
              <a:ea typeface="Arial" panose="020B0604020202020204" pitchFamily="34" charset="0"/>
            </a:endParaRPr>
          </a:p>
          <a:p>
            <a:endParaRPr kumimoji="0" lang="en-GB" altLang="en-US" i="0" u="none" strike="noStrike" cap="none" normalizeH="0" baseline="0" dirty="0">
              <a:ln>
                <a:noFill/>
              </a:ln>
              <a:effectLst/>
              <a:latin typeface="Arial" panose="020B0604020202020204" pitchFamily="34" charset="0"/>
              <a:ea typeface="Arial" panose="020B0604020202020204" pitchFamily="34" charset="0"/>
            </a:endParaRPr>
          </a:p>
          <a:p>
            <a:endParaRPr lang="en-GB" altLang="en-US" dirty="0">
              <a:ea typeface="Arial" panose="020B0604020202020204" pitchFamily="34" charset="0"/>
            </a:endParaRPr>
          </a:p>
          <a:p>
            <a:endParaRPr kumimoji="0" lang="en-GB" altLang="en-US" i="0" u="none" strike="noStrike" cap="none" normalizeH="0" baseline="0" dirty="0">
              <a:ln>
                <a:noFill/>
              </a:ln>
              <a:effectLst/>
              <a:latin typeface="Arial" panose="020B0604020202020204" pitchFamily="34" charset="0"/>
              <a:ea typeface="Arial" panose="020B0604020202020204" pitchFamily="34" charset="0"/>
            </a:endParaRPr>
          </a:p>
          <a:p>
            <a:endParaRPr lang="en-GB" altLang="en-US" dirty="0">
              <a:ea typeface="Arial" panose="020B0604020202020204" pitchFamily="34" charset="0"/>
            </a:endParaRPr>
          </a:p>
          <a:p>
            <a:endParaRPr kumimoji="0" lang="en-GB" altLang="en-US" i="0" u="none" strike="noStrike" cap="none" normalizeH="0" baseline="0" dirty="0">
              <a:ln>
                <a:noFill/>
              </a:ln>
              <a:effectLst/>
              <a:latin typeface="Arial" panose="020B0604020202020204" pitchFamily="34" charset="0"/>
              <a:ea typeface="Arial" panose="020B0604020202020204" pitchFamily="34" charset="0"/>
            </a:endParaRPr>
          </a:p>
          <a:p>
            <a:pPr marL="0" indent="0">
              <a:buNone/>
            </a:pPr>
            <a:endParaRPr lang="en-GB" altLang="en-US" dirty="0">
              <a:ea typeface="Arial" panose="020B0604020202020204" pitchFamily="34" charset="0"/>
            </a:endParaRPr>
          </a:p>
          <a:p>
            <a:r>
              <a:rPr lang="en-GB" altLang="en-US" dirty="0">
                <a:ea typeface="Arial" panose="020B0604020202020204" pitchFamily="34" charset="0"/>
              </a:rPr>
              <a:t>O</a:t>
            </a:r>
            <a:r>
              <a:rPr kumimoji="0" lang="en-GB" altLang="en-US" i="0" u="none" strike="noStrike" cap="none" normalizeH="0" baseline="0" dirty="0">
                <a:ln>
                  <a:noFill/>
                </a:ln>
                <a:effectLst/>
                <a:latin typeface="Arial" panose="020B0604020202020204" pitchFamily="34" charset="0"/>
                <a:ea typeface="Arial" panose="020B0604020202020204" pitchFamily="34" charset="0"/>
              </a:rPr>
              <a:t>bservations (left), current UM (centre), with </a:t>
            </a:r>
            <a:r>
              <a:rPr kumimoji="0" lang="en-GB" altLang="en-US" i="0" u="none" strike="noStrike" cap="none" normalizeH="0" baseline="0" dirty="0" err="1">
                <a:ln>
                  <a:noFill/>
                </a:ln>
                <a:effectLst/>
                <a:latin typeface="Arial" panose="020B0604020202020204" pitchFamily="34" charset="0"/>
                <a:ea typeface="Arial" panose="020B0604020202020204" pitchFamily="34" charset="0"/>
              </a:rPr>
              <a:t>CoMorph</a:t>
            </a:r>
            <a:r>
              <a:rPr kumimoji="0" lang="en-GB" altLang="en-US" i="0" u="none" strike="noStrike" cap="none" normalizeH="0" baseline="0" dirty="0">
                <a:ln>
                  <a:noFill/>
                </a:ln>
                <a:effectLst/>
                <a:latin typeface="Arial" panose="020B0604020202020204" pitchFamily="34" charset="0"/>
                <a:ea typeface="Arial" panose="020B0604020202020204" pitchFamily="34" charset="0"/>
              </a:rPr>
              <a:t> (right). </a:t>
            </a:r>
            <a:endParaRPr kumimoji="0" lang="en-GB" altLang="en-US" i="0" u="none" strike="noStrike" cap="none" normalizeH="0" baseline="0" dirty="0">
              <a:ln>
                <a:noFill/>
              </a:ln>
              <a:effectLst/>
              <a:latin typeface="Arial" panose="020B0604020202020204" pitchFamily="34" charset="0"/>
            </a:endParaRPr>
          </a:p>
          <a:p>
            <a:endParaRPr lang="en-GB" dirty="0"/>
          </a:p>
          <a:p>
            <a:endParaRPr lang="en-GB" dirty="0"/>
          </a:p>
        </p:txBody>
      </p:sp>
      <p:grpSp>
        <p:nvGrpSpPr>
          <p:cNvPr id="10" name="Group 9">
            <a:extLst>
              <a:ext uri="{FF2B5EF4-FFF2-40B4-BE49-F238E27FC236}">
                <a16:creationId xmlns:a16="http://schemas.microsoft.com/office/drawing/2014/main" id="{7D3CB7D0-B111-8DFB-1736-639A2BDA2CD7}"/>
              </a:ext>
            </a:extLst>
          </p:cNvPr>
          <p:cNvGrpSpPr/>
          <p:nvPr/>
        </p:nvGrpSpPr>
        <p:grpSpPr>
          <a:xfrm>
            <a:off x="4977309" y="3392960"/>
            <a:ext cx="2789108" cy="1934899"/>
            <a:chOff x="4855851" y="2354380"/>
            <a:chExt cx="3718810" cy="2579865"/>
          </a:xfrm>
        </p:grpSpPr>
        <p:cxnSp>
          <p:nvCxnSpPr>
            <p:cNvPr id="11" name="Straight Arrow Connector 10">
              <a:extLst>
                <a:ext uri="{FF2B5EF4-FFF2-40B4-BE49-F238E27FC236}">
                  <a16:creationId xmlns:a16="http://schemas.microsoft.com/office/drawing/2014/main" id="{E946077F-0CE2-516E-331E-BEB1DACBE703}"/>
                </a:ext>
              </a:extLst>
            </p:cNvPr>
            <p:cNvCxnSpPr>
              <a:cxnSpLocks/>
            </p:cNvCxnSpPr>
            <p:nvPr/>
          </p:nvCxnSpPr>
          <p:spPr>
            <a:xfrm flipH="1" flipV="1">
              <a:off x="5005228" y="2354380"/>
              <a:ext cx="846381" cy="172590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2" name="TextBox 11">
              <a:extLst>
                <a:ext uri="{FF2B5EF4-FFF2-40B4-BE49-F238E27FC236}">
                  <a16:creationId xmlns:a16="http://schemas.microsoft.com/office/drawing/2014/main" id="{202A417C-C88F-1B6D-AAF6-CFAF6DB29857}"/>
                </a:ext>
              </a:extLst>
            </p:cNvPr>
            <p:cNvSpPr txBox="1"/>
            <p:nvPr/>
          </p:nvSpPr>
          <p:spPr>
            <a:xfrm>
              <a:off x="4855851" y="3990397"/>
              <a:ext cx="3718810" cy="943848"/>
            </a:xfrm>
            <a:prstGeom prst="rect">
              <a:avLst/>
            </a:prstGeom>
            <a:solidFill>
              <a:schemeClr val="bg2"/>
            </a:solidFill>
            <a:ln>
              <a:solidFill>
                <a:schemeClr val="tx1"/>
              </a:solidFill>
            </a:ln>
          </p:spPr>
          <p:txBody>
            <a:bodyPr wrap="square" rtlCol="0">
              <a:spAutoFit/>
            </a:bodyPr>
            <a:lstStyle/>
            <a:p>
              <a:pPr defTabSz="685783" fontAlgn="auto">
                <a:spcBef>
                  <a:spcPts val="0"/>
                </a:spcBef>
                <a:spcAft>
                  <a:spcPts val="0"/>
                </a:spcAft>
                <a:defRPr/>
              </a:pPr>
              <a:r>
                <a:rPr lang="en-GB" dirty="0">
                  <a:latin typeface="Arial"/>
                </a:rPr>
                <a:t>Improved Kelvin wave strength</a:t>
              </a:r>
            </a:p>
          </p:txBody>
        </p:sp>
      </p:grpSp>
      <p:grpSp>
        <p:nvGrpSpPr>
          <p:cNvPr id="17" name="Group 16">
            <a:extLst>
              <a:ext uri="{FF2B5EF4-FFF2-40B4-BE49-F238E27FC236}">
                <a16:creationId xmlns:a16="http://schemas.microsoft.com/office/drawing/2014/main" id="{27A01743-3BBB-7250-B8A0-42BCBAA070EB}"/>
              </a:ext>
            </a:extLst>
          </p:cNvPr>
          <p:cNvGrpSpPr/>
          <p:nvPr/>
        </p:nvGrpSpPr>
        <p:grpSpPr>
          <a:xfrm>
            <a:off x="1109563" y="3933057"/>
            <a:ext cx="3471741" cy="1329775"/>
            <a:chOff x="1595799" y="5120469"/>
            <a:chExt cx="4247274" cy="1661361"/>
          </a:xfrm>
        </p:grpSpPr>
        <p:cxnSp>
          <p:nvCxnSpPr>
            <p:cNvPr id="18" name="Straight Arrow Connector 17">
              <a:extLst>
                <a:ext uri="{FF2B5EF4-FFF2-40B4-BE49-F238E27FC236}">
                  <a16:creationId xmlns:a16="http://schemas.microsoft.com/office/drawing/2014/main" id="{D69A59EC-0A96-8498-C6B7-32F02B9AEC32}"/>
                </a:ext>
              </a:extLst>
            </p:cNvPr>
            <p:cNvCxnSpPr>
              <a:cxnSpLocks/>
            </p:cNvCxnSpPr>
            <p:nvPr/>
          </p:nvCxnSpPr>
          <p:spPr>
            <a:xfrm flipV="1">
              <a:off x="4129108" y="5120469"/>
              <a:ext cx="1713965" cy="776960"/>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899C7C29-C106-7720-59AA-E7F8EEEF7867}"/>
                </a:ext>
              </a:extLst>
            </p:cNvPr>
            <p:cNvSpPr txBox="1"/>
            <p:nvPr/>
          </p:nvSpPr>
          <p:spPr>
            <a:xfrm>
              <a:off x="1595799" y="5897429"/>
              <a:ext cx="2533309" cy="884401"/>
            </a:xfrm>
            <a:prstGeom prst="rect">
              <a:avLst/>
            </a:prstGeom>
            <a:solidFill>
              <a:schemeClr val="bg2"/>
            </a:solidFill>
            <a:ln>
              <a:solidFill>
                <a:schemeClr val="tx1"/>
              </a:solidFill>
            </a:ln>
          </p:spPr>
          <p:txBody>
            <a:bodyPr wrap="square" rtlCol="0">
              <a:spAutoFit/>
            </a:bodyPr>
            <a:lstStyle/>
            <a:p>
              <a:pPr algn="ctr" defTabSz="685783" fontAlgn="auto">
                <a:spcBef>
                  <a:spcPts val="0"/>
                </a:spcBef>
                <a:spcAft>
                  <a:spcPts val="0"/>
                </a:spcAft>
                <a:defRPr/>
              </a:pPr>
              <a:r>
                <a:rPr lang="en-GB" dirty="0">
                  <a:latin typeface="Arial"/>
                </a:rPr>
                <a:t>Slightly stronger MJO</a:t>
              </a:r>
            </a:p>
          </p:txBody>
        </p:sp>
      </p:grpSp>
    </p:spTree>
    <p:extLst>
      <p:ext uri="{BB962C8B-B14F-4D97-AF65-F5344CB8AC3E}">
        <p14:creationId xmlns:p14="http://schemas.microsoft.com/office/powerpoint/2010/main" val="158656620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altLang="en-US" sz="3600" dirty="0">
                <a:solidFill>
                  <a:srgbClr val="7030A0"/>
                </a:solidFill>
              </a:rPr>
              <a:t>When to implement</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14</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460555" y="1536174"/>
            <a:ext cx="7914267" cy="3785652"/>
          </a:xfrm>
          <a:prstGeom prst="rect">
            <a:avLst/>
          </a:prstGeom>
          <a:noFill/>
        </p:spPr>
        <p:txBody>
          <a:bodyPr wrap="square" rtlCol="0">
            <a:spAutoFit/>
          </a:bodyPr>
          <a:lstStyle/>
          <a:p>
            <a:pPr marL="285750" indent="-285750">
              <a:buFont typeface="Arial" panose="020B0604020202020204" pitchFamily="34" charset="0"/>
              <a:buChar char="•"/>
              <a:defRPr/>
            </a:pPr>
            <a:r>
              <a:rPr lang="en-US" sz="2400" dirty="0">
                <a:latin typeface="Arial" panose="020B0604020202020204" pitchFamily="34" charset="0"/>
                <a:cs typeface="Arial" panose="020B0604020202020204" pitchFamily="34" charset="0"/>
              </a:rPr>
              <a:t>MCS requires deep convection</a:t>
            </a:r>
          </a:p>
          <a:p>
            <a:pPr marL="742950" lvl="1" indent="-285750">
              <a:buFont typeface="Arial" panose="020B0604020202020204" pitchFamily="34" charset="0"/>
              <a:buChar char="•"/>
              <a:defRPr/>
            </a:pPr>
            <a:r>
              <a:rPr lang="en-GB" sz="2400" dirty="0">
                <a:latin typeface="Arial" panose="020B0604020202020204" pitchFamily="34" charset="0"/>
                <a:cs typeface="Arial" panose="020B0604020202020204" pitchFamily="34" charset="0"/>
              </a:rPr>
              <a:t>Cloud top temperature &lt; 0</a:t>
            </a:r>
            <a:r>
              <a:rPr lang="en-GB" sz="2400" baseline="30000" dirty="0">
                <a:latin typeface="Arial" panose="020B0604020202020204" pitchFamily="34" charset="0"/>
                <a:cs typeface="Arial" panose="020B0604020202020204" pitchFamily="34" charset="0"/>
              </a:rPr>
              <a:t>o</a:t>
            </a:r>
            <a:r>
              <a:rPr lang="en-GB" sz="2400" dirty="0">
                <a:latin typeface="Arial" panose="020B0604020202020204" pitchFamily="34" charset="0"/>
                <a:cs typeface="Arial" panose="020B0604020202020204" pitchFamily="34" charset="0"/>
              </a:rPr>
              <a:t>C</a:t>
            </a:r>
          </a:p>
          <a:p>
            <a:pPr marL="742950" lvl="1" indent="-285750">
              <a:buFont typeface="Arial" panose="020B0604020202020204" pitchFamily="34" charset="0"/>
              <a:buChar char="•"/>
              <a:defRPr/>
            </a:pPr>
            <a:r>
              <a:rPr lang="en-GB" sz="2400" dirty="0">
                <a:latin typeface="Arial" panose="020B0604020202020204" pitchFamily="34" charset="0"/>
                <a:cs typeface="Arial" panose="020B0604020202020204" pitchFamily="34" charset="0"/>
              </a:rPr>
              <a:t>Cloud base pressure &gt; 600 mb</a:t>
            </a:r>
          </a:p>
          <a:p>
            <a:pPr marL="742950" lvl="1" indent="-285750">
              <a:buFont typeface="Arial" panose="020B0604020202020204" pitchFamily="34" charset="0"/>
              <a:buChar char="•"/>
              <a:defRPr/>
            </a:pPr>
            <a:r>
              <a:rPr lang="en-GB" sz="2400" dirty="0">
                <a:latin typeface="Arial" panose="020B0604020202020204" pitchFamily="34" charset="0"/>
                <a:cs typeface="Arial" panose="020B0604020202020204" pitchFamily="34" charset="0"/>
              </a:rPr>
              <a:t>Cloud base and top pressure difference &gt; 300 mb</a:t>
            </a:r>
          </a:p>
          <a:p>
            <a:pPr marL="285750" indent="-285750">
              <a:buFont typeface="Arial" panose="020B0604020202020204" pitchFamily="34" charset="0"/>
              <a:buChar char="•"/>
              <a:defRPr/>
            </a:pPr>
            <a:endParaRPr lang="en-GB" sz="2400"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defRPr/>
            </a:pPr>
            <a:r>
              <a:rPr lang="en-GB" sz="2400" dirty="0">
                <a:latin typeface="Arial" panose="020B0604020202020204" pitchFamily="34" charset="0"/>
                <a:cs typeface="Arial" panose="020B0604020202020204" pitchFamily="34" charset="0"/>
              </a:rPr>
              <a:t>And requires some wind shear </a:t>
            </a:r>
          </a:p>
          <a:p>
            <a:pPr marL="742950" lvl="1" indent="-285750">
              <a:buFont typeface="Arial" panose="020B0604020202020204" pitchFamily="34" charset="0"/>
              <a:buChar char="•"/>
              <a:defRPr/>
            </a:pPr>
            <a:r>
              <a:rPr lang="en-GB" sz="2400" dirty="0">
                <a:latin typeface="Arial" panose="020B0604020202020204" pitchFamily="34" charset="0"/>
                <a:cs typeface="Arial" panose="020B0604020202020204" pitchFamily="34" charset="0"/>
              </a:rPr>
              <a:t>Wind difference (600mb – lowest level) &gt; 3 ms</a:t>
            </a:r>
            <a:r>
              <a:rPr lang="en-GB" sz="2400" baseline="30000" dirty="0">
                <a:latin typeface="Arial" panose="020B0604020202020204" pitchFamily="34" charset="0"/>
                <a:cs typeface="Arial" panose="020B0604020202020204" pitchFamily="34" charset="0"/>
              </a:rPr>
              <a:t>-1</a:t>
            </a:r>
          </a:p>
          <a:p>
            <a:pPr>
              <a:defRPr/>
            </a:pPr>
            <a:endParaRPr lang="en-GB" sz="2400" dirty="0"/>
          </a:p>
          <a:p>
            <a:pPr marL="285750" indent="-285750">
              <a:buFont typeface="Arial" panose="020B0604020202020204" pitchFamily="34" charset="0"/>
              <a:buChar char="•"/>
              <a:defRPr/>
            </a:pPr>
            <a:endParaRPr lang="en-US" sz="2400" dirty="0"/>
          </a:p>
          <a:p>
            <a:pPr marL="800100" lvl="1" indent="-342900">
              <a:buFont typeface="Arial" panose="020B0604020202020204" pitchFamily="34" charset="0"/>
              <a:buChar char="•"/>
              <a:defRPr/>
            </a:pPr>
            <a:endParaRPr lang="en-US" sz="2400" dirty="0"/>
          </a:p>
        </p:txBody>
      </p:sp>
    </p:spTree>
    <p:extLst>
      <p:ext uri="{BB962C8B-B14F-4D97-AF65-F5344CB8AC3E}">
        <p14:creationId xmlns:p14="http://schemas.microsoft.com/office/powerpoint/2010/main" val="129250231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sz="3600" dirty="0">
                <a:solidFill>
                  <a:srgbClr val="7030A0"/>
                </a:solidFill>
              </a:rPr>
              <a:t>Additional stratiform tendency</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15</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406" name="Google Shape;406;p41"/>
          <p:cNvSpPr txBox="1"/>
          <p:nvPr/>
        </p:nvSpPr>
        <p:spPr>
          <a:xfrm>
            <a:off x="830374" y="1141536"/>
            <a:ext cx="3093554" cy="376996"/>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rgbClr val="000000"/>
              </a:buClr>
              <a:buSzPts val="2800"/>
            </a:pPr>
            <a:r>
              <a:rPr lang="en-US" dirty="0">
                <a:latin typeface="Arial" panose="020B0604020202020204" pitchFamily="34" charset="0"/>
                <a:ea typeface="Times New Roman"/>
                <a:cs typeface="Arial" panose="020B0604020202020204" pitchFamily="34" charset="0"/>
                <a:sym typeface="Times New Roman"/>
              </a:rPr>
              <a:t>Example </a:t>
            </a:r>
            <a:r>
              <a:rPr lang="en-US" dirty="0" err="1">
                <a:latin typeface="Arial" panose="020B0604020202020204" pitchFamily="34" charset="0"/>
                <a:ea typeface="Times New Roman"/>
                <a:cs typeface="Arial" panose="020B0604020202020204" pitchFamily="34" charset="0"/>
                <a:sym typeface="Times New Roman"/>
              </a:rPr>
              <a:t>CoMorph</a:t>
            </a:r>
            <a:r>
              <a:rPr lang="en-US" dirty="0">
                <a:latin typeface="Arial" panose="020B0604020202020204" pitchFamily="34" charset="0"/>
                <a:ea typeface="Times New Roman"/>
                <a:cs typeface="Arial" panose="020B0604020202020204" pitchFamily="34" charset="0"/>
                <a:sym typeface="Times New Roman"/>
              </a:rPr>
              <a:t> output</a:t>
            </a:r>
            <a:endParaRPr dirty="0">
              <a:latin typeface="Arial" panose="020B0604020202020204" pitchFamily="34" charset="0"/>
              <a:ea typeface="Arial"/>
              <a:cs typeface="Arial" panose="020B0604020202020204" pitchFamily="34" charset="0"/>
              <a:sym typeface="Arial"/>
            </a:endParaRPr>
          </a:p>
        </p:txBody>
      </p:sp>
      <p:sp>
        <p:nvSpPr>
          <p:cNvPr id="407" name="Google Shape;407;p41"/>
          <p:cNvSpPr txBox="1"/>
          <p:nvPr/>
        </p:nvSpPr>
        <p:spPr>
          <a:xfrm>
            <a:off x="5492519" y="1154643"/>
            <a:ext cx="2489146" cy="376996"/>
          </a:xfrm>
          <a:prstGeom prst="rect">
            <a:avLst/>
          </a:prstGeom>
          <a:noFill/>
          <a:ln>
            <a:noFill/>
          </a:ln>
        </p:spPr>
        <p:txBody>
          <a:bodyPr spcFirstLastPara="1" wrap="square" lIns="68569" tIns="34275" rIns="68569" bIns="34275" anchor="t" anchorCtr="0">
            <a:spAutoFit/>
          </a:bodyPr>
          <a:lstStyle/>
          <a:p>
            <a:pPr>
              <a:spcBef>
                <a:spcPts val="0"/>
              </a:spcBef>
              <a:spcAft>
                <a:spcPts val="0"/>
              </a:spcAft>
              <a:buClr>
                <a:srgbClr val="000000"/>
              </a:buClr>
              <a:buSzPts val="2800"/>
            </a:pPr>
            <a:r>
              <a:rPr lang="en-US" dirty="0">
                <a:latin typeface="Arial" panose="020B0604020202020204" pitchFamily="34" charset="0"/>
                <a:ea typeface="Times New Roman"/>
                <a:cs typeface="Arial" panose="020B0604020202020204" pitchFamily="34" charset="0"/>
                <a:sym typeface="Times New Roman"/>
              </a:rPr>
              <a:t>Emulated stratiform</a:t>
            </a:r>
            <a:endParaRPr dirty="0">
              <a:latin typeface="Arial" panose="020B0604020202020204" pitchFamily="34" charset="0"/>
              <a:ea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C33E506D-3D64-9520-3603-BFAB5F0578D3}"/>
                  </a:ext>
                </a:extLst>
              </p:cNvPr>
              <p:cNvSpPr txBox="1"/>
              <p:nvPr/>
            </p:nvSpPr>
            <p:spPr>
              <a:xfrm>
                <a:off x="167658" y="4952032"/>
                <a:ext cx="8280000" cy="840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400" i="1" smtClean="0">
                              <a:solidFill>
                                <a:schemeClr val="tx2"/>
                              </a:solidFill>
                              <a:latin typeface="Cambria Math" panose="02040503050406030204" pitchFamily="18" charset="0"/>
                            </a:rPr>
                          </m:ctrlPr>
                        </m:sSubPr>
                        <m:e>
                          <m:r>
                            <a:rPr lang="en-GB" sz="2400" b="0" i="1" smtClean="0">
                              <a:solidFill>
                                <a:schemeClr val="tx2"/>
                              </a:solidFill>
                              <a:latin typeface="Cambria Math" panose="02040503050406030204" pitchFamily="18" charset="0"/>
                            </a:rPr>
                            <m:t>𝑄</m:t>
                          </m:r>
                        </m:e>
                        <m:sub>
                          <m:r>
                            <m:rPr>
                              <m:sty m:val="p"/>
                            </m:rPr>
                            <a:rPr lang="en-GB" sz="2400" b="0" i="0" smtClean="0">
                              <a:solidFill>
                                <a:schemeClr val="tx2"/>
                              </a:solidFill>
                              <a:latin typeface="Cambria Math" panose="02040503050406030204" pitchFamily="18" charset="0"/>
                            </a:rPr>
                            <m:t>strat</m:t>
                          </m:r>
                        </m:sub>
                      </m:sSub>
                      <m:r>
                        <a:rPr lang="en-GB" sz="2400" b="0" i="1" smtClean="0">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rPr>
                        <m:t>𝑝</m:t>
                      </m:r>
                      <m:r>
                        <a:rPr lang="en-GB" sz="2400" b="0" i="1" smtClean="0">
                          <a:solidFill>
                            <a:schemeClr val="tx2"/>
                          </a:solidFill>
                          <a:latin typeface="Cambria Math" panose="02040503050406030204" pitchFamily="18" charset="0"/>
                        </a:rPr>
                        <m:t>)=</m:t>
                      </m:r>
                      <m:r>
                        <a:rPr lang="en-GB" sz="2400" b="0" i="1" smtClean="0">
                          <a:solidFill>
                            <a:schemeClr val="tx2"/>
                          </a:solidFill>
                          <a:latin typeface="Cambria Math" panose="02040503050406030204" pitchFamily="18" charset="0"/>
                          <a:ea typeface="Cambria Math" panose="02040503050406030204" pitchFamily="18" charset="0"/>
                        </a:rPr>
                        <m:t>𝛼</m:t>
                      </m:r>
                      <m:acc>
                        <m:accPr>
                          <m:chr m:val="̅"/>
                          <m:ctrlPr>
                            <a:rPr lang="en-GB" sz="2400" b="0" i="1" smtClean="0">
                              <a:solidFill>
                                <a:schemeClr val="tx2"/>
                              </a:solidFill>
                              <a:latin typeface="Cambria Math" panose="02040503050406030204" pitchFamily="18" charset="0"/>
                            </a:rPr>
                          </m:ctrlPr>
                        </m:accPr>
                        <m:e>
                          <m:sSub>
                            <m:sSubPr>
                              <m:ctrlPr>
                                <a:rPr lang="en-GB" sz="2400" b="0" i="1" smtClean="0">
                                  <a:solidFill>
                                    <a:schemeClr val="tx2"/>
                                  </a:solidFill>
                                  <a:latin typeface="Cambria Math" panose="02040503050406030204" pitchFamily="18" charset="0"/>
                                </a:rPr>
                              </m:ctrlPr>
                            </m:sSubPr>
                            <m:e>
                              <m:r>
                                <a:rPr lang="en-GB" sz="2400" b="0" i="1" smtClean="0">
                                  <a:solidFill>
                                    <a:schemeClr val="tx2"/>
                                  </a:solidFill>
                                  <a:latin typeface="Cambria Math" panose="02040503050406030204" pitchFamily="18" charset="0"/>
                                </a:rPr>
                                <m:t>𝑄</m:t>
                              </m:r>
                            </m:e>
                            <m:sub>
                              <m:r>
                                <m:rPr>
                                  <m:sty m:val="p"/>
                                </m:rPr>
                                <a:rPr lang="en-GB" sz="2400" b="0" i="0" smtClean="0">
                                  <a:solidFill>
                                    <a:schemeClr val="tx2"/>
                                  </a:solidFill>
                                  <a:latin typeface="Cambria Math" panose="02040503050406030204" pitchFamily="18" charset="0"/>
                                </a:rPr>
                                <m:t>conv</m:t>
                              </m:r>
                            </m:sub>
                          </m:sSub>
                        </m:e>
                      </m:acc>
                      <m:func>
                        <m:funcPr>
                          <m:ctrlPr>
                            <a:rPr lang="en-GB" sz="2400" i="1" smtClean="0">
                              <a:solidFill>
                                <a:schemeClr val="tx2"/>
                              </a:solidFill>
                              <a:latin typeface="Cambria Math" panose="02040503050406030204" pitchFamily="18" charset="0"/>
                            </a:rPr>
                          </m:ctrlPr>
                        </m:funcPr>
                        <m:fName>
                          <m:r>
                            <m:rPr>
                              <m:sty m:val="p"/>
                            </m:rPr>
                            <a:rPr lang="en-GB" sz="2400" i="0" smtClean="0">
                              <a:solidFill>
                                <a:schemeClr val="tx2"/>
                              </a:solidFill>
                              <a:latin typeface="Cambria Math" panose="02040503050406030204" pitchFamily="18" charset="0"/>
                            </a:rPr>
                            <m:t>sin</m:t>
                          </m:r>
                        </m:fName>
                        <m:e>
                          <m:d>
                            <m:dPr>
                              <m:ctrlPr>
                                <a:rPr lang="en-GB" sz="2400" i="1" smtClean="0">
                                  <a:solidFill>
                                    <a:schemeClr val="tx2"/>
                                  </a:solidFill>
                                  <a:latin typeface="Cambria Math" panose="02040503050406030204" pitchFamily="18" charset="0"/>
                                </a:rPr>
                              </m:ctrlPr>
                            </m:dPr>
                            <m:e>
                              <m:r>
                                <a:rPr lang="en-GB" sz="2400" b="0" i="1" smtClean="0">
                                  <a:solidFill>
                                    <a:schemeClr val="tx2"/>
                                  </a:solidFill>
                                  <a:latin typeface="Cambria Math" panose="02040503050406030204" pitchFamily="18" charset="0"/>
                                </a:rPr>
                                <m:t>2</m:t>
                              </m:r>
                              <m:r>
                                <a:rPr lang="en-GB" sz="2400" b="0" i="1" smtClean="0">
                                  <a:solidFill>
                                    <a:schemeClr val="tx2"/>
                                  </a:solidFill>
                                  <a:latin typeface="Cambria Math" panose="02040503050406030204" pitchFamily="18" charset="0"/>
                                  <a:ea typeface="Cambria Math" panose="02040503050406030204" pitchFamily="18" charset="0"/>
                                </a:rPr>
                                <m:t>𝜋</m:t>
                              </m:r>
                              <m:f>
                                <m:fPr>
                                  <m:ctrlPr>
                                    <a:rPr lang="en-GB" sz="2400" b="0" i="1" smtClean="0">
                                      <a:solidFill>
                                        <a:schemeClr val="tx2"/>
                                      </a:solidFill>
                                      <a:latin typeface="Cambria Math" panose="02040503050406030204" pitchFamily="18" charset="0"/>
                                      <a:ea typeface="Cambria Math" panose="02040503050406030204" pitchFamily="18" charset="0"/>
                                    </a:rPr>
                                  </m:ctrlPr>
                                </m:fPr>
                                <m:num>
                                  <m:sSub>
                                    <m:sSubPr>
                                      <m:ctrlPr>
                                        <a:rPr lang="en-GB" sz="2400" b="0" i="1" smtClean="0">
                                          <a:solidFill>
                                            <a:schemeClr val="tx2"/>
                                          </a:solidFill>
                                          <a:latin typeface="Cambria Math" panose="02040503050406030204" pitchFamily="18" charset="0"/>
                                          <a:ea typeface="Cambria Math" panose="02040503050406030204" pitchFamily="18" charset="0"/>
                                        </a:rPr>
                                      </m:ctrlPr>
                                    </m:sSubPr>
                                    <m:e>
                                      <m:r>
                                        <a:rPr lang="en-GB" sz="2400" b="0" i="1" smtClean="0">
                                          <a:solidFill>
                                            <a:schemeClr val="tx2"/>
                                          </a:solidFill>
                                          <a:latin typeface="Cambria Math" panose="02040503050406030204" pitchFamily="18" charset="0"/>
                                          <a:ea typeface="Cambria Math" panose="02040503050406030204" pitchFamily="18" charset="0"/>
                                        </a:rPr>
                                        <m:t>𝑝</m:t>
                                      </m:r>
                                    </m:e>
                                    <m:sub>
                                      <m:r>
                                        <m:rPr>
                                          <m:sty m:val="p"/>
                                        </m:rPr>
                                        <a:rPr lang="en-GB" sz="2400" b="0" i="0" smtClean="0">
                                          <a:solidFill>
                                            <a:schemeClr val="tx2"/>
                                          </a:solidFill>
                                          <a:latin typeface="Cambria Math" panose="02040503050406030204" pitchFamily="18" charset="0"/>
                                          <a:ea typeface="Cambria Math" panose="02040503050406030204" pitchFamily="18" charset="0"/>
                                        </a:rPr>
                                        <m:t>top</m:t>
                                      </m:r>
                                    </m:sub>
                                  </m:sSub>
                                  <m:r>
                                    <a:rPr lang="en-GB" sz="2400" b="0" i="1" smtClean="0">
                                      <a:solidFill>
                                        <a:schemeClr val="tx2"/>
                                      </a:solidFill>
                                      <a:latin typeface="Cambria Math" panose="02040503050406030204" pitchFamily="18" charset="0"/>
                                      <a:ea typeface="Cambria Math" panose="02040503050406030204" pitchFamily="18" charset="0"/>
                                    </a:rPr>
                                    <m:t>−</m:t>
                                  </m:r>
                                  <m:r>
                                    <a:rPr lang="en-GB" sz="2400" b="0" i="1" smtClean="0">
                                      <a:solidFill>
                                        <a:schemeClr val="tx2"/>
                                      </a:solidFill>
                                      <a:latin typeface="Cambria Math" panose="02040503050406030204" pitchFamily="18" charset="0"/>
                                      <a:ea typeface="Cambria Math" panose="02040503050406030204" pitchFamily="18" charset="0"/>
                                    </a:rPr>
                                    <m:t>𝑝</m:t>
                                  </m:r>
                                </m:num>
                                <m:den>
                                  <m:sSub>
                                    <m:sSubPr>
                                      <m:ctrlPr>
                                        <a:rPr lang="en-GB" sz="2400" b="0" i="1" smtClean="0">
                                          <a:solidFill>
                                            <a:schemeClr val="tx2"/>
                                          </a:solidFill>
                                          <a:latin typeface="Cambria Math" panose="02040503050406030204" pitchFamily="18" charset="0"/>
                                          <a:ea typeface="Cambria Math" panose="02040503050406030204" pitchFamily="18" charset="0"/>
                                        </a:rPr>
                                      </m:ctrlPr>
                                    </m:sSubPr>
                                    <m:e>
                                      <m:r>
                                        <a:rPr lang="en-GB" sz="2400" b="0" i="1" smtClean="0">
                                          <a:solidFill>
                                            <a:schemeClr val="tx2"/>
                                          </a:solidFill>
                                          <a:latin typeface="Cambria Math" panose="02040503050406030204" pitchFamily="18" charset="0"/>
                                          <a:ea typeface="Cambria Math" panose="02040503050406030204" pitchFamily="18" charset="0"/>
                                        </a:rPr>
                                        <m:t>𝑝</m:t>
                                      </m:r>
                                    </m:e>
                                    <m:sub>
                                      <m:r>
                                        <m:rPr>
                                          <m:sty m:val="p"/>
                                        </m:rPr>
                                        <a:rPr lang="en-GB" sz="2400" b="0" i="0" smtClean="0">
                                          <a:solidFill>
                                            <a:schemeClr val="tx2"/>
                                          </a:solidFill>
                                          <a:latin typeface="Cambria Math" panose="02040503050406030204" pitchFamily="18" charset="0"/>
                                          <a:ea typeface="Cambria Math" panose="02040503050406030204" pitchFamily="18" charset="0"/>
                                        </a:rPr>
                                        <m:t>top</m:t>
                                      </m:r>
                                    </m:sub>
                                  </m:sSub>
                                  <m:r>
                                    <a:rPr lang="en-GB" sz="2400" b="0" i="1" smtClean="0">
                                      <a:solidFill>
                                        <a:schemeClr val="tx2"/>
                                      </a:solidFill>
                                      <a:latin typeface="Cambria Math" panose="02040503050406030204" pitchFamily="18" charset="0"/>
                                      <a:ea typeface="Cambria Math" panose="02040503050406030204" pitchFamily="18" charset="0"/>
                                    </a:rPr>
                                    <m:t>−</m:t>
                                  </m:r>
                                  <m:sSub>
                                    <m:sSubPr>
                                      <m:ctrlPr>
                                        <a:rPr lang="en-GB" sz="2400" b="0" i="1" smtClean="0">
                                          <a:solidFill>
                                            <a:schemeClr val="tx2"/>
                                          </a:solidFill>
                                          <a:latin typeface="Cambria Math" panose="02040503050406030204" pitchFamily="18" charset="0"/>
                                          <a:ea typeface="Cambria Math" panose="02040503050406030204" pitchFamily="18" charset="0"/>
                                        </a:rPr>
                                      </m:ctrlPr>
                                    </m:sSubPr>
                                    <m:e>
                                      <m:r>
                                        <a:rPr lang="en-GB" sz="2400" b="0" i="1" smtClean="0">
                                          <a:solidFill>
                                            <a:schemeClr val="tx2"/>
                                          </a:solidFill>
                                          <a:latin typeface="Cambria Math" panose="02040503050406030204" pitchFamily="18" charset="0"/>
                                          <a:ea typeface="Cambria Math" panose="02040503050406030204" pitchFamily="18" charset="0"/>
                                        </a:rPr>
                                        <m:t>𝑝</m:t>
                                      </m:r>
                                    </m:e>
                                    <m:sub>
                                      <m:r>
                                        <m:rPr>
                                          <m:sty m:val="p"/>
                                        </m:rPr>
                                        <a:rPr lang="en-GB" sz="2400" b="0" i="0" smtClean="0">
                                          <a:solidFill>
                                            <a:schemeClr val="tx2"/>
                                          </a:solidFill>
                                          <a:latin typeface="Cambria Math" panose="02040503050406030204" pitchFamily="18" charset="0"/>
                                          <a:ea typeface="Cambria Math" panose="02040503050406030204" pitchFamily="18" charset="0"/>
                                        </a:rPr>
                                        <m:t>surf</m:t>
                                      </m:r>
                                    </m:sub>
                                  </m:sSub>
                                </m:den>
                              </m:f>
                            </m:e>
                          </m:d>
                        </m:e>
                      </m:func>
                    </m:oMath>
                  </m:oMathPara>
                </a14:m>
                <a:endParaRPr lang="en-GB" sz="2400" dirty="0">
                  <a:solidFill>
                    <a:schemeClr val="tx2"/>
                  </a:solidFill>
                </a:endParaRPr>
              </a:p>
            </p:txBody>
          </p:sp>
        </mc:Choice>
        <mc:Fallback>
          <p:sp>
            <p:nvSpPr>
              <p:cNvPr id="5" name="TextBox 4">
                <a:extLst>
                  <a:ext uri="{FF2B5EF4-FFF2-40B4-BE49-F238E27FC236}">
                    <a16:creationId xmlns:a16="http://schemas.microsoft.com/office/drawing/2014/main" id="{C33E506D-3D64-9520-3603-BFAB5F0578D3}"/>
                  </a:ext>
                </a:extLst>
              </p:cNvPr>
              <p:cNvSpPr txBox="1">
                <a:spLocks noRot="1" noChangeAspect="1" noMove="1" noResize="1" noEditPoints="1" noAdjustHandles="1" noChangeArrowheads="1" noChangeShapeType="1" noTextEdit="1"/>
              </p:cNvSpPr>
              <p:nvPr/>
            </p:nvSpPr>
            <p:spPr>
              <a:xfrm>
                <a:off x="167658" y="4952032"/>
                <a:ext cx="8280000" cy="840999"/>
              </a:xfrm>
              <a:prstGeom prst="rect">
                <a:avLst/>
              </a:prstGeom>
              <a:blipFill>
                <a:blip r:embed="rId3"/>
                <a:stretch>
                  <a:fillRect/>
                </a:stretch>
              </a:blipFill>
            </p:spPr>
            <p:txBody>
              <a:bodyPr/>
              <a:lstStyle/>
              <a:p>
                <a:r>
                  <a:rPr lang="en-GB">
                    <a:noFill/>
                  </a:rPr>
                  <a:t> </a:t>
                </a:r>
              </a:p>
            </p:txBody>
          </p:sp>
        </mc:Fallback>
      </mc:AlternateContent>
      <mc:AlternateContent xmlns:mc="http://schemas.openxmlformats.org/markup-compatibility/2006">
        <mc:Choice xmlns:a14="http://schemas.microsoft.com/office/drawing/2010/main" Requires="a14">
          <p:sp>
            <p:nvSpPr>
              <p:cNvPr id="6" name="TextBox 5">
                <a:extLst>
                  <a:ext uri="{FF2B5EF4-FFF2-40B4-BE49-F238E27FC236}">
                    <a16:creationId xmlns:a16="http://schemas.microsoft.com/office/drawing/2014/main" id="{EC9E63FA-0A28-A8E5-FF92-8BE34D395CCA}"/>
                  </a:ext>
                </a:extLst>
              </p:cNvPr>
              <p:cNvSpPr txBox="1"/>
              <p:nvPr/>
            </p:nvSpPr>
            <p:spPr>
              <a:xfrm>
                <a:off x="167658" y="6006846"/>
                <a:ext cx="8364782" cy="462434"/>
              </a:xfrm>
              <a:prstGeom prst="rect">
                <a:avLst/>
              </a:prstGeom>
              <a:noFill/>
            </p:spPr>
            <p:txBody>
              <a:bodyPr wrap="square" rtlCol="0">
                <a:spAutoFit/>
              </a:bodyPr>
              <a:lstStyle/>
              <a:p>
                <a:r>
                  <a:rPr lang="en-GB" sz="2400" dirty="0">
                    <a:latin typeface="Arial" panose="020B0604020202020204" pitchFamily="34" charset="0"/>
                    <a:cs typeface="Arial" panose="020B0604020202020204" pitchFamily="34" charset="0"/>
                  </a:rPr>
                  <a:t>w</a:t>
                </a:r>
                <a:r>
                  <a:rPr lang="en-GB" sz="2400" dirty="0">
                    <a:solidFill>
                      <a:schemeClr val="tx2"/>
                    </a:solidFill>
                    <a:latin typeface="Arial" panose="020B0604020202020204" pitchFamily="34" charset="0"/>
                    <a:cs typeface="Arial" panose="020B0604020202020204" pitchFamily="34" charset="0"/>
                  </a:rPr>
                  <a:t>here </a:t>
                </a:r>
                <a14:m>
                  <m:oMath xmlns:m="http://schemas.openxmlformats.org/officeDocument/2006/math">
                    <m:acc>
                      <m:accPr>
                        <m:chr m:val="̅"/>
                        <m:ctrlPr>
                          <a:rPr lang="en-GB" sz="2400" b="0" i="1" smtClean="0">
                            <a:solidFill>
                              <a:schemeClr val="tx2"/>
                            </a:solidFill>
                            <a:latin typeface="Cambria Math" panose="02040503050406030204" pitchFamily="18" charset="0"/>
                          </a:rPr>
                        </m:ctrlPr>
                      </m:accPr>
                      <m:e>
                        <m:sSub>
                          <m:sSubPr>
                            <m:ctrlPr>
                              <a:rPr lang="en-GB" sz="2400" b="0" i="1" smtClean="0">
                                <a:solidFill>
                                  <a:schemeClr val="tx2"/>
                                </a:solidFill>
                                <a:latin typeface="Cambria Math" panose="02040503050406030204" pitchFamily="18" charset="0"/>
                              </a:rPr>
                            </m:ctrlPr>
                          </m:sSubPr>
                          <m:e>
                            <m:r>
                              <a:rPr lang="en-GB" sz="2400" b="0" i="1" smtClean="0">
                                <a:solidFill>
                                  <a:schemeClr val="tx2"/>
                                </a:solidFill>
                                <a:latin typeface="Cambria Math" panose="02040503050406030204" pitchFamily="18" charset="0"/>
                              </a:rPr>
                              <m:t>𝑄</m:t>
                            </m:r>
                          </m:e>
                          <m:sub>
                            <m:r>
                              <m:rPr>
                                <m:sty m:val="p"/>
                              </m:rPr>
                              <a:rPr lang="en-GB" sz="2400" b="0" i="0" smtClean="0">
                                <a:solidFill>
                                  <a:schemeClr val="tx2"/>
                                </a:solidFill>
                                <a:latin typeface="Cambria Math" panose="02040503050406030204" pitchFamily="18" charset="0"/>
                              </a:rPr>
                              <m:t>conv</m:t>
                            </m:r>
                          </m:sub>
                        </m:sSub>
                      </m:e>
                    </m:acc>
                    <m:r>
                      <a:rPr lang="en-GB" sz="2400" b="0" i="1" smtClean="0">
                        <a:solidFill>
                          <a:schemeClr val="tx2"/>
                        </a:solidFill>
                        <a:latin typeface="Cambria Math" panose="02040503050406030204" pitchFamily="18" charset="0"/>
                      </a:rPr>
                      <m:t> </m:t>
                    </m:r>
                  </m:oMath>
                </a14:m>
                <a:r>
                  <a:rPr lang="en-GB" sz="2400" dirty="0">
                    <a:solidFill>
                      <a:schemeClr val="tx2"/>
                    </a:solidFill>
                    <a:latin typeface="Arial" panose="020B0604020202020204" pitchFamily="34" charset="0"/>
                    <a:cs typeface="Arial" panose="020B0604020202020204" pitchFamily="34" charset="0"/>
                  </a:rPr>
                  <a:t> is vertically integrated heating, </a:t>
                </a:r>
                <a14:m>
                  <m:oMath xmlns:m="http://schemas.openxmlformats.org/officeDocument/2006/math">
                    <m:r>
                      <a:rPr lang="en-GB" sz="2400" i="1">
                        <a:latin typeface="Cambria Math" panose="02040503050406030204" pitchFamily="18" charset="0"/>
                        <a:ea typeface="Cambria Math" panose="02040503050406030204" pitchFamily="18" charset="0"/>
                      </a:rPr>
                      <m:t>𝛼</m:t>
                    </m:r>
                  </m:oMath>
                </a14:m>
                <a:r>
                  <a:rPr lang="en-GB" sz="2400" dirty="0">
                    <a:solidFill>
                      <a:schemeClr val="tx2"/>
                    </a:solidFill>
                    <a:latin typeface="Arial" panose="020B0604020202020204" pitchFamily="34" charset="0"/>
                    <a:cs typeface="Arial" panose="020B0604020202020204" pitchFamily="34" charset="0"/>
                  </a:rPr>
                  <a:t>=0.5 or </a:t>
                </a:r>
                <a:r>
                  <a:rPr lang="en-GB" sz="2400" i="1" dirty="0">
                    <a:solidFill>
                      <a:schemeClr val="tx2"/>
                    </a:solidFill>
                    <a:latin typeface="Arial" panose="020B0604020202020204" pitchFamily="34" charset="0"/>
                    <a:cs typeface="Arial" panose="020B0604020202020204" pitchFamily="34" charset="0"/>
                  </a:rPr>
                  <a:t>f</a:t>
                </a:r>
                <a:r>
                  <a:rPr lang="en-GB" sz="2400" dirty="0">
                    <a:solidFill>
                      <a:schemeClr val="tx2"/>
                    </a:solidFill>
                    <a:latin typeface="Arial" panose="020B0604020202020204" pitchFamily="34" charset="0"/>
                    <a:cs typeface="Arial" panose="020B0604020202020204" pitchFamily="34" charset="0"/>
                  </a:rPr>
                  <a:t>(</a:t>
                </a:r>
                <a:r>
                  <a:rPr lang="en-GB" sz="2400" i="1" dirty="0" err="1">
                    <a:latin typeface="Arial" panose="020B0604020202020204" pitchFamily="34" charset="0"/>
                    <a:cs typeface="Arial" panose="020B0604020202020204" pitchFamily="34" charset="0"/>
                  </a:rPr>
                  <a:t>T</a:t>
                </a:r>
                <a:r>
                  <a:rPr lang="en-GB" sz="2400" i="1" baseline="-25000" dirty="0" err="1">
                    <a:solidFill>
                      <a:schemeClr val="tx2"/>
                    </a:solidFill>
                    <a:latin typeface="Arial" panose="020B0604020202020204" pitchFamily="34" charset="0"/>
                    <a:cs typeface="Arial" panose="020B0604020202020204" pitchFamily="34" charset="0"/>
                  </a:rPr>
                  <a:t>top</a:t>
                </a:r>
                <a:r>
                  <a:rPr lang="en-GB" sz="2400" dirty="0">
                    <a:latin typeface="Arial" panose="020B0604020202020204" pitchFamily="34" charset="0"/>
                    <a:cs typeface="Arial" panose="020B0604020202020204" pitchFamily="34" charset="0"/>
                  </a:rPr>
                  <a:t>)</a:t>
                </a:r>
                <a:endParaRPr lang="en-GB" sz="2400" dirty="0">
                  <a:solidFill>
                    <a:schemeClr val="tx2"/>
                  </a:solidFill>
                  <a:latin typeface="Arial" panose="020B0604020202020204" pitchFamily="34" charset="0"/>
                  <a:cs typeface="Arial" panose="020B0604020202020204" pitchFamily="34" charset="0"/>
                </a:endParaRPr>
              </a:p>
            </p:txBody>
          </p:sp>
        </mc:Choice>
        <mc:Fallback>
          <p:sp>
            <p:nvSpPr>
              <p:cNvPr id="6" name="TextBox 5">
                <a:extLst>
                  <a:ext uri="{FF2B5EF4-FFF2-40B4-BE49-F238E27FC236}">
                    <a16:creationId xmlns:a16="http://schemas.microsoft.com/office/drawing/2014/main" id="{EC9E63FA-0A28-A8E5-FF92-8BE34D395CCA}"/>
                  </a:ext>
                </a:extLst>
              </p:cNvPr>
              <p:cNvSpPr txBox="1">
                <a:spLocks noRot="1" noChangeAspect="1" noMove="1" noResize="1" noEditPoints="1" noAdjustHandles="1" noChangeArrowheads="1" noChangeShapeType="1" noTextEdit="1"/>
              </p:cNvSpPr>
              <p:nvPr/>
            </p:nvSpPr>
            <p:spPr>
              <a:xfrm>
                <a:off x="167658" y="6006846"/>
                <a:ext cx="8364782" cy="462434"/>
              </a:xfrm>
              <a:prstGeom prst="rect">
                <a:avLst/>
              </a:prstGeom>
              <a:blipFill>
                <a:blip r:embed="rId4"/>
                <a:stretch>
                  <a:fillRect l="-1166" t="-9211" b="-30263"/>
                </a:stretch>
              </a:blipFill>
            </p:spPr>
            <p:txBody>
              <a:bodyPr/>
              <a:lstStyle/>
              <a:p>
                <a:r>
                  <a:rPr lang="en-GB">
                    <a:noFill/>
                  </a:rPr>
                  <a:t> </a:t>
                </a:r>
              </a:p>
            </p:txBody>
          </p:sp>
        </mc:Fallback>
      </mc:AlternateContent>
      <p:pic>
        <p:nvPicPr>
          <p:cNvPr id="7" name="Picture 6" descr="A graph of a heat exchanger&#10;&#10;Description automatically generated with medium confidence">
            <a:extLst>
              <a:ext uri="{FF2B5EF4-FFF2-40B4-BE49-F238E27FC236}">
                <a16:creationId xmlns:a16="http://schemas.microsoft.com/office/drawing/2014/main" id="{E5E9F6FF-5830-8A7F-B98A-7C79B9B2B3DD}"/>
              </a:ext>
            </a:extLst>
          </p:cNvPr>
          <p:cNvPicPr>
            <a:picLocks noChangeAspect="1"/>
          </p:cNvPicPr>
          <p:nvPr/>
        </p:nvPicPr>
        <p:blipFill>
          <a:blip r:embed="rId5"/>
          <a:stretch>
            <a:fillRect/>
          </a:stretch>
        </p:blipFill>
        <p:spPr>
          <a:xfrm>
            <a:off x="0" y="1653054"/>
            <a:ext cx="4608513" cy="3026853"/>
          </a:xfrm>
          <a:prstGeom prst="rect">
            <a:avLst/>
          </a:prstGeom>
        </p:spPr>
      </p:pic>
      <p:pic>
        <p:nvPicPr>
          <p:cNvPr id="8" name="Picture 7" descr="A graph of a heat diagram&#10;&#10;Description automatically generated with medium confidence">
            <a:extLst>
              <a:ext uri="{FF2B5EF4-FFF2-40B4-BE49-F238E27FC236}">
                <a16:creationId xmlns:a16="http://schemas.microsoft.com/office/drawing/2014/main" id="{B22624DA-B310-CA77-8A7E-7E672E2D47ED}"/>
              </a:ext>
            </a:extLst>
          </p:cNvPr>
          <p:cNvPicPr>
            <a:picLocks noChangeAspect="1"/>
          </p:cNvPicPr>
          <p:nvPr/>
        </p:nvPicPr>
        <p:blipFill>
          <a:blip r:embed="rId6"/>
          <a:stretch>
            <a:fillRect/>
          </a:stretch>
        </p:blipFill>
        <p:spPr>
          <a:xfrm>
            <a:off x="4535487" y="1653054"/>
            <a:ext cx="4608513" cy="3026853"/>
          </a:xfrm>
          <a:prstGeom prst="rect">
            <a:avLst/>
          </a:prstGeom>
        </p:spPr>
      </p:pic>
    </p:spTree>
    <p:extLst>
      <p:ext uri="{BB962C8B-B14F-4D97-AF65-F5344CB8AC3E}">
        <p14:creationId xmlns:p14="http://schemas.microsoft.com/office/powerpoint/2010/main" val="426963507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172728"/>
            <a:ext cx="8280000" cy="828000"/>
          </a:xfrm>
        </p:spPr>
        <p:txBody>
          <a:bodyPr/>
          <a:lstStyle/>
          <a:p>
            <a:r>
              <a:rPr lang="en-GB" altLang="en-US" sz="3600" dirty="0">
                <a:solidFill>
                  <a:srgbClr val="7030A0"/>
                </a:solidFill>
              </a:rPr>
              <a:t>Climate simulation</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16</a:t>
            </a:fld>
            <a:endParaRPr lang="en-GB" altLang="en-US" dirty="0"/>
          </a:p>
        </p:txBody>
      </p:sp>
      <p:sp>
        <p:nvSpPr>
          <p:cNvPr id="4" name="Content Placeholder 3"/>
          <p:cNvSpPr>
            <a:spLocks noGrp="1"/>
          </p:cNvSpPr>
          <p:nvPr>
            <p:ph idx="11"/>
          </p:nvPr>
        </p:nvSpPr>
        <p:spPr>
          <a:xfrm>
            <a:off x="611560" y="4882348"/>
            <a:ext cx="8280000" cy="3951304"/>
          </a:xfrm>
        </p:spPr>
        <p:txBody>
          <a:bodyPr/>
          <a:lstStyle/>
          <a:p>
            <a:pPr eaLnBrk="0" hangingPunct="0">
              <a:spcBef>
                <a:spcPct val="0"/>
              </a:spcBef>
              <a:buClrTx/>
            </a:pPr>
            <a:endParaRPr lang="en-GB"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endParaRPr lang="en-GB" dirty="0"/>
          </a:p>
        </p:txBody>
      </p:sp>
      <p:sp>
        <p:nvSpPr>
          <p:cNvPr id="416" name="Google Shape;416;p42"/>
          <p:cNvSpPr txBox="1"/>
          <p:nvPr/>
        </p:nvSpPr>
        <p:spPr>
          <a:xfrm>
            <a:off x="148885" y="1773633"/>
            <a:ext cx="8560522" cy="3300873"/>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chemeClr val="dk1"/>
              </a:buClr>
              <a:buSzPts val="2400"/>
              <a:buFont typeface="Arial"/>
              <a:buChar char="•"/>
            </a:pPr>
            <a:r>
              <a:rPr lang="en-US" sz="2400" dirty="0">
                <a:latin typeface="Arial" panose="020B0604020202020204" pitchFamily="34" charset="0"/>
                <a:ea typeface="Times New Roman"/>
                <a:cs typeface="Arial" panose="020B0604020202020204" pitchFamily="34" charset="0"/>
                <a:sym typeface="Times New Roman"/>
              </a:rPr>
              <a:t>Uses UM v13 in its AMIP6 configuration, with convection scheme replaced by </a:t>
            </a:r>
            <a:r>
              <a:rPr lang="en-US" sz="2400" dirty="0" err="1">
                <a:latin typeface="Arial" panose="020B0604020202020204" pitchFamily="34" charset="0"/>
                <a:ea typeface="Times New Roman"/>
                <a:cs typeface="Arial" panose="020B0604020202020204" pitchFamily="34" charset="0"/>
                <a:sym typeface="Times New Roman"/>
              </a:rPr>
              <a:t>CoMorph</a:t>
            </a:r>
            <a:r>
              <a:rPr lang="en-US" sz="2400" dirty="0">
                <a:latin typeface="Arial" panose="020B0604020202020204" pitchFamily="34" charset="0"/>
                <a:ea typeface="Times New Roman"/>
                <a:cs typeface="Arial" panose="020B0604020202020204" pitchFamily="34" charset="0"/>
                <a:sym typeface="Times New Roman"/>
              </a:rPr>
              <a:t>-A and with MCS tendencies</a:t>
            </a:r>
          </a:p>
          <a:p>
            <a:pPr marL="257175" indent="-257175">
              <a:spcBef>
                <a:spcPts val="0"/>
              </a:spcBef>
              <a:spcAft>
                <a:spcPts val="0"/>
              </a:spcAft>
              <a:buClr>
                <a:schemeClr val="dk1"/>
              </a:buClr>
              <a:buSzPts val="2400"/>
              <a:buFont typeface="Arial"/>
              <a:buChar char="•"/>
            </a:pPr>
            <a:endParaRPr sz="2400" dirty="0">
              <a:latin typeface="Arial" panose="020B0604020202020204" pitchFamily="34" charset="0"/>
              <a:ea typeface="Arial"/>
              <a:cs typeface="Arial" panose="020B0604020202020204" pitchFamily="34" charset="0"/>
              <a:sym typeface="Arial"/>
            </a:endParaRPr>
          </a:p>
          <a:p>
            <a:pPr marL="257175" indent="-257175">
              <a:spcBef>
                <a:spcPts val="0"/>
              </a:spcBef>
              <a:spcAft>
                <a:spcPts val="0"/>
              </a:spcAft>
              <a:buClr>
                <a:schemeClr val="dk1"/>
              </a:buClr>
              <a:buSzPts val="2400"/>
              <a:buFont typeface="Arial"/>
              <a:buChar char="•"/>
            </a:pPr>
            <a:r>
              <a:rPr lang="en-US" sz="2400" dirty="0">
                <a:latin typeface="Arial" panose="020B0604020202020204" pitchFamily="34" charset="0"/>
                <a:ea typeface="Times New Roman"/>
                <a:cs typeface="Arial" panose="020B0604020202020204" pitchFamily="34" charset="0"/>
                <a:sym typeface="Times New Roman"/>
              </a:rPr>
              <a:t>N96 ∼135 km grid spacing, 85 vertical levels, 20 min timestep</a:t>
            </a:r>
            <a:endParaRPr lang="en-US" sz="2400" dirty="0">
              <a:latin typeface="Arial" panose="020B0604020202020204" pitchFamily="34" charset="0"/>
              <a:ea typeface="Times New Roman"/>
              <a:cs typeface="Arial" panose="020B0604020202020204" pitchFamily="34" charset="0"/>
              <a:sym typeface="Arial"/>
            </a:endParaRPr>
          </a:p>
          <a:p>
            <a:pPr marL="257175" indent="-257175">
              <a:spcBef>
                <a:spcPts val="0"/>
              </a:spcBef>
              <a:spcAft>
                <a:spcPts val="0"/>
              </a:spcAft>
              <a:buClr>
                <a:schemeClr val="dk1"/>
              </a:buClr>
              <a:buSzPts val="2400"/>
              <a:buFont typeface="Arial"/>
              <a:buChar char="•"/>
            </a:pPr>
            <a:endParaRPr lang="en-GB" sz="2400" b="0" i="0" u="none" strike="noStrike" baseline="0" dirty="0">
              <a:latin typeface="Arial" panose="020B0604020202020204" pitchFamily="34" charset="0"/>
              <a:cs typeface="Arial" panose="020B0604020202020204" pitchFamily="34" charset="0"/>
            </a:endParaRPr>
          </a:p>
          <a:p>
            <a:pPr marL="257175" indent="-257175">
              <a:spcBef>
                <a:spcPts val="0"/>
              </a:spcBef>
              <a:spcAft>
                <a:spcPts val="0"/>
              </a:spcAft>
              <a:buClr>
                <a:schemeClr val="dk1"/>
              </a:buClr>
              <a:buSzPts val="2400"/>
              <a:buFont typeface="Arial"/>
              <a:buChar char="•"/>
            </a:pPr>
            <a:r>
              <a:rPr lang="en-GB" sz="2400" b="0" i="0" u="none" strike="noStrike" baseline="0" dirty="0">
                <a:latin typeface="Arial" panose="020B0604020202020204" pitchFamily="34" charset="0"/>
                <a:cs typeface="Arial" panose="020B0604020202020204" pitchFamily="34" charset="0"/>
              </a:rPr>
              <a:t>20 years simulation</a:t>
            </a:r>
          </a:p>
          <a:p>
            <a:pPr marL="257175" indent="-257175">
              <a:spcBef>
                <a:spcPts val="0"/>
              </a:spcBef>
              <a:spcAft>
                <a:spcPts val="0"/>
              </a:spcAft>
              <a:buClr>
                <a:schemeClr val="dk1"/>
              </a:buClr>
              <a:buSzPts val="2400"/>
              <a:buFont typeface="Arial"/>
              <a:buChar char="•"/>
            </a:pPr>
            <a:endParaRPr lang="en-GB" sz="2400" b="0" i="0" u="none" strike="noStrike" baseline="0" dirty="0">
              <a:latin typeface="Arial" panose="020B0604020202020204" pitchFamily="34" charset="0"/>
              <a:cs typeface="Arial" panose="020B0604020202020204" pitchFamily="34" charset="0"/>
            </a:endParaRPr>
          </a:p>
          <a:p>
            <a:pPr algn="l"/>
            <a:endParaRPr lang="en-GB" sz="1800" dirty="0">
              <a:solidFill>
                <a:srgbClr val="000000"/>
              </a:solidFill>
              <a:latin typeface="TimesNewRomanPSMT"/>
              <a:ea typeface="Arial"/>
              <a:cs typeface="Arial"/>
              <a:sym typeface="Arial"/>
            </a:endParaRPr>
          </a:p>
        </p:txBody>
      </p:sp>
    </p:spTree>
    <p:extLst>
      <p:ext uri="{BB962C8B-B14F-4D97-AF65-F5344CB8AC3E}">
        <p14:creationId xmlns:p14="http://schemas.microsoft.com/office/powerpoint/2010/main" val="26198220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sz="3600" dirty="0">
                <a:solidFill>
                  <a:srgbClr val="7030A0"/>
                </a:solidFill>
              </a:rPr>
              <a:t>Rainfall pattern</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17</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pic>
        <p:nvPicPr>
          <p:cNvPr id="8" name="Picture 7">
            <a:extLst>
              <a:ext uri="{FF2B5EF4-FFF2-40B4-BE49-F238E27FC236}">
                <a16:creationId xmlns:a16="http://schemas.microsoft.com/office/drawing/2014/main" id="{6884F0B7-35A4-3A02-580E-CE34BF89588A}"/>
              </a:ext>
            </a:extLst>
          </p:cNvPr>
          <p:cNvPicPr>
            <a:picLocks noChangeAspect="1"/>
          </p:cNvPicPr>
          <p:nvPr/>
        </p:nvPicPr>
        <p:blipFill>
          <a:blip r:embed="rId3"/>
          <a:stretch>
            <a:fillRect/>
          </a:stretch>
        </p:blipFill>
        <p:spPr>
          <a:xfrm>
            <a:off x="0" y="1348434"/>
            <a:ext cx="9144000" cy="2990799"/>
          </a:xfrm>
          <a:prstGeom prst="rect">
            <a:avLst/>
          </a:prstGeom>
        </p:spPr>
      </p:pic>
      <p:sp>
        <p:nvSpPr>
          <p:cNvPr id="9" name="TextBox 8">
            <a:extLst>
              <a:ext uri="{FF2B5EF4-FFF2-40B4-BE49-F238E27FC236}">
                <a16:creationId xmlns:a16="http://schemas.microsoft.com/office/drawing/2014/main" id="{AB169757-2E1C-D2A6-ADCA-E504CA896A01}"/>
              </a:ext>
            </a:extLst>
          </p:cNvPr>
          <p:cNvSpPr txBox="1"/>
          <p:nvPr/>
        </p:nvSpPr>
        <p:spPr>
          <a:xfrm>
            <a:off x="607157" y="4656288"/>
            <a:ext cx="7775944"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Increases rainfall over India and West Pacific</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Reduces it over Indian Ocean</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Emphasizes</a:t>
            </a:r>
            <a:r>
              <a:rPr lang="en-GB" sz="2400" dirty="0">
                <a:solidFill>
                  <a:schemeClr val="tx2"/>
                </a:solidFill>
                <a:latin typeface="Arial" panose="020B0604020202020204" pitchFamily="34" charset="0"/>
                <a:cs typeface="Arial" panose="020B0604020202020204" pitchFamily="34" charset="0"/>
              </a:rPr>
              <a:t> changes with </a:t>
            </a:r>
            <a:r>
              <a:rPr lang="en-GB" sz="2400" dirty="0" err="1">
                <a:solidFill>
                  <a:schemeClr val="tx2"/>
                </a:solidFill>
                <a:latin typeface="Arial" panose="020B0604020202020204" pitchFamily="34" charset="0"/>
                <a:cs typeface="Arial" panose="020B0604020202020204" pitchFamily="34" charset="0"/>
              </a:rPr>
              <a:t>CoMorph</a:t>
            </a:r>
            <a:r>
              <a:rPr lang="en-GB" sz="2400" dirty="0">
                <a:solidFill>
                  <a:schemeClr val="tx2"/>
                </a:solidFill>
                <a:latin typeface="Arial" panose="020B0604020202020204" pitchFamily="34" charset="0"/>
                <a:cs typeface="Arial" panose="020B0604020202020204" pitchFamily="34" charset="0"/>
              </a:rPr>
              <a:t>-A compared to old UM scheme</a:t>
            </a:r>
          </a:p>
          <a:p>
            <a:pPr marL="342900" indent="-342900">
              <a:buFont typeface="Arial" panose="020B0604020202020204" pitchFamily="34" charset="0"/>
              <a:buChar char="•"/>
            </a:pPr>
            <a:endParaRPr lang="en-GB" sz="2400" dirty="0">
              <a:solidFill>
                <a:schemeClr val="tx2"/>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6F3744C-7C50-0078-CADB-47D237E09807}"/>
              </a:ext>
            </a:extLst>
          </p:cNvPr>
          <p:cNvPicPr>
            <a:picLocks noChangeAspect="1"/>
          </p:cNvPicPr>
          <p:nvPr/>
        </p:nvPicPr>
        <p:blipFill rotWithShape="1">
          <a:blip r:embed="rId4"/>
          <a:srcRect t="17765" b="6561"/>
          <a:stretch/>
        </p:blipFill>
        <p:spPr>
          <a:xfrm>
            <a:off x="4542149" y="1716405"/>
            <a:ext cx="4481362" cy="2620834"/>
          </a:xfrm>
          <a:prstGeom prst="rect">
            <a:avLst/>
          </a:prstGeom>
        </p:spPr>
      </p:pic>
    </p:spTree>
    <p:extLst>
      <p:ext uri="{BB962C8B-B14F-4D97-AF65-F5344CB8AC3E}">
        <p14:creationId xmlns:p14="http://schemas.microsoft.com/office/powerpoint/2010/main" val="83127738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sz="3600" dirty="0">
                <a:solidFill>
                  <a:srgbClr val="7030A0"/>
                </a:solidFill>
              </a:rPr>
              <a:t>Change in bias</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18</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pic>
        <p:nvPicPr>
          <p:cNvPr id="6" name="Picture 5">
            <a:extLst>
              <a:ext uri="{FF2B5EF4-FFF2-40B4-BE49-F238E27FC236}">
                <a16:creationId xmlns:a16="http://schemas.microsoft.com/office/drawing/2014/main" id="{9288D154-CB58-9910-864E-C31D7B6DD954}"/>
              </a:ext>
            </a:extLst>
          </p:cNvPr>
          <p:cNvPicPr>
            <a:picLocks noChangeAspect="1"/>
          </p:cNvPicPr>
          <p:nvPr/>
        </p:nvPicPr>
        <p:blipFill>
          <a:blip r:embed="rId3"/>
          <a:stretch>
            <a:fillRect/>
          </a:stretch>
        </p:blipFill>
        <p:spPr>
          <a:xfrm>
            <a:off x="0" y="876443"/>
            <a:ext cx="7203908" cy="4757805"/>
          </a:xfrm>
          <a:prstGeom prst="rect">
            <a:avLst/>
          </a:prstGeom>
        </p:spPr>
      </p:pic>
      <p:sp>
        <p:nvSpPr>
          <p:cNvPr id="16" name="Google Shape;181;g25931354dfa_2_81">
            <a:extLst>
              <a:ext uri="{FF2B5EF4-FFF2-40B4-BE49-F238E27FC236}">
                <a16:creationId xmlns:a16="http://schemas.microsoft.com/office/drawing/2014/main" id="{66739BB5-EB7F-AD32-2E04-8F8A5048FA8B}"/>
              </a:ext>
            </a:extLst>
          </p:cNvPr>
          <p:cNvSpPr txBox="1"/>
          <p:nvPr/>
        </p:nvSpPr>
        <p:spPr>
          <a:xfrm>
            <a:off x="7566347" y="1473616"/>
            <a:ext cx="1379999" cy="623217"/>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800" dirty="0">
                <a:solidFill>
                  <a:srgbClr val="000000"/>
                </a:solidFill>
                <a:latin typeface="Arial" panose="020B0604020202020204" pitchFamily="34" charset="0"/>
                <a:ea typeface="Times New Roman"/>
                <a:cs typeface="Arial" panose="020B0604020202020204" pitchFamily="34" charset="0"/>
                <a:sym typeface="Times New Roman"/>
              </a:rPr>
              <a:t>Increase of wet bias</a:t>
            </a:r>
            <a:endParaRPr sz="1500" dirty="0">
              <a:latin typeface="Arial" panose="020B0604020202020204" pitchFamily="34" charset="0"/>
              <a:cs typeface="Arial" panose="020B0604020202020204" pitchFamily="34" charset="0"/>
            </a:endParaRPr>
          </a:p>
        </p:txBody>
      </p:sp>
      <p:sp>
        <p:nvSpPr>
          <p:cNvPr id="14" name="Google Shape;179;g25931354dfa_2_81">
            <a:extLst>
              <a:ext uri="{FF2B5EF4-FFF2-40B4-BE49-F238E27FC236}">
                <a16:creationId xmlns:a16="http://schemas.microsoft.com/office/drawing/2014/main" id="{EEEBA05C-2884-A337-2426-9E1C76D1066B}"/>
              </a:ext>
            </a:extLst>
          </p:cNvPr>
          <p:cNvSpPr txBox="1"/>
          <p:nvPr/>
        </p:nvSpPr>
        <p:spPr>
          <a:xfrm>
            <a:off x="7484821" y="2702109"/>
            <a:ext cx="1543050" cy="623217"/>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800" dirty="0">
                <a:solidFill>
                  <a:srgbClr val="000000"/>
                </a:solidFill>
                <a:latin typeface="Arial" panose="020B0604020202020204" pitchFamily="34" charset="0"/>
                <a:ea typeface="Times New Roman"/>
                <a:cs typeface="Arial" panose="020B0604020202020204" pitchFamily="34" charset="0"/>
                <a:sym typeface="Times New Roman"/>
              </a:rPr>
              <a:t>Decrease of dry bias</a:t>
            </a:r>
            <a:endParaRPr sz="1500" dirty="0">
              <a:latin typeface="Arial" panose="020B0604020202020204" pitchFamily="34" charset="0"/>
              <a:cs typeface="Arial" panose="020B0604020202020204" pitchFamily="34" charset="0"/>
            </a:endParaRPr>
          </a:p>
        </p:txBody>
      </p:sp>
      <p:sp>
        <p:nvSpPr>
          <p:cNvPr id="11" name="Google Shape;179;g25931354dfa_2_81">
            <a:extLst>
              <a:ext uri="{FF2B5EF4-FFF2-40B4-BE49-F238E27FC236}">
                <a16:creationId xmlns:a16="http://schemas.microsoft.com/office/drawing/2014/main" id="{CB315139-2989-F5E3-48AD-C1E3432B3932}"/>
              </a:ext>
            </a:extLst>
          </p:cNvPr>
          <p:cNvSpPr txBox="1"/>
          <p:nvPr/>
        </p:nvSpPr>
        <p:spPr>
          <a:xfrm>
            <a:off x="7502963" y="4093357"/>
            <a:ext cx="1543050" cy="623217"/>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800" dirty="0">
                <a:solidFill>
                  <a:srgbClr val="000000"/>
                </a:solidFill>
                <a:latin typeface="Arial" panose="020B0604020202020204" pitchFamily="34" charset="0"/>
                <a:ea typeface="Times New Roman"/>
                <a:cs typeface="Arial" panose="020B0604020202020204" pitchFamily="34" charset="0"/>
                <a:sym typeface="Times New Roman"/>
              </a:rPr>
              <a:t>Mitigate wet bias</a:t>
            </a:r>
            <a:endParaRPr sz="15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3A1113F-0FC5-1CAD-2827-F35993A891CC}"/>
              </a:ext>
            </a:extLst>
          </p:cNvPr>
          <p:cNvPicPr>
            <a:picLocks noChangeAspect="1"/>
          </p:cNvPicPr>
          <p:nvPr/>
        </p:nvPicPr>
        <p:blipFill rotWithShape="1">
          <a:blip r:embed="rId4"/>
          <a:srcRect t="16847" b="6200"/>
          <a:stretch/>
        </p:blipFill>
        <p:spPr>
          <a:xfrm>
            <a:off x="-6968" y="873298"/>
            <a:ext cx="7203908" cy="4283894"/>
          </a:xfrm>
          <a:prstGeom prst="rect">
            <a:avLst/>
          </a:prstGeom>
        </p:spPr>
      </p:pic>
      <p:cxnSp>
        <p:nvCxnSpPr>
          <p:cNvPr id="15" name="Google Shape;180;g25931354dfa_2_81">
            <a:extLst>
              <a:ext uri="{FF2B5EF4-FFF2-40B4-BE49-F238E27FC236}">
                <a16:creationId xmlns:a16="http://schemas.microsoft.com/office/drawing/2014/main" id="{443B3B46-21EE-C404-4278-CD7D36286FFD}"/>
              </a:ext>
            </a:extLst>
          </p:cNvPr>
          <p:cNvCxnSpPr/>
          <p:nvPr/>
        </p:nvCxnSpPr>
        <p:spPr>
          <a:xfrm rot="10800000" flipH="1">
            <a:off x="6444602" y="1889764"/>
            <a:ext cx="1050131" cy="469808"/>
          </a:xfrm>
          <a:prstGeom prst="straightConnector1">
            <a:avLst/>
          </a:prstGeom>
          <a:noFill/>
          <a:ln w="25400" cap="flat" cmpd="sng">
            <a:solidFill>
              <a:srgbClr val="3E6EC2"/>
            </a:solidFill>
            <a:prstDash val="solid"/>
            <a:round/>
            <a:headEnd type="none" w="sm" len="sm"/>
            <a:tailEnd type="stealth" w="lg" len="lg"/>
          </a:ln>
        </p:spPr>
      </p:cxnSp>
      <p:cxnSp>
        <p:nvCxnSpPr>
          <p:cNvPr id="18" name="Google Shape;180;g25931354dfa_2_81">
            <a:extLst>
              <a:ext uri="{FF2B5EF4-FFF2-40B4-BE49-F238E27FC236}">
                <a16:creationId xmlns:a16="http://schemas.microsoft.com/office/drawing/2014/main" id="{623F20F1-B0D5-A84E-79FF-AEA49AC32BBC}"/>
              </a:ext>
            </a:extLst>
          </p:cNvPr>
          <p:cNvCxnSpPr>
            <a:cxnSpLocks/>
          </p:cNvCxnSpPr>
          <p:nvPr/>
        </p:nvCxnSpPr>
        <p:spPr>
          <a:xfrm>
            <a:off x="5211402" y="2355519"/>
            <a:ext cx="2610616" cy="312707"/>
          </a:xfrm>
          <a:prstGeom prst="straightConnector1">
            <a:avLst/>
          </a:prstGeom>
          <a:noFill/>
          <a:ln w="25400" cap="flat" cmpd="sng">
            <a:solidFill>
              <a:srgbClr val="3E6EC2"/>
            </a:solidFill>
            <a:prstDash val="solid"/>
            <a:round/>
            <a:headEnd type="none" w="sm" len="sm"/>
            <a:tailEnd type="stealth" w="lg" len="lg"/>
          </a:ln>
        </p:spPr>
      </p:cxnSp>
      <p:cxnSp>
        <p:nvCxnSpPr>
          <p:cNvPr id="10" name="Google Shape;180;g25931354dfa_2_81">
            <a:extLst>
              <a:ext uri="{FF2B5EF4-FFF2-40B4-BE49-F238E27FC236}">
                <a16:creationId xmlns:a16="http://schemas.microsoft.com/office/drawing/2014/main" id="{03A7FF3D-2FBA-167A-54ED-19650F518D87}"/>
              </a:ext>
            </a:extLst>
          </p:cNvPr>
          <p:cNvCxnSpPr>
            <a:cxnSpLocks/>
          </p:cNvCxnSpPr>
          <p:nvPr/>
        </p:nvCxnSpPr>
        <p:spPr>
          <a:xfrm>
            <a:off x="4919347" y="2739534"/>
            <a:ext cx="2647000" cy="1283483"/>
          </a:xfrm>
          <a:prstGeom prst="straightConnector1">
            <a:avLst/>
          </a:prstGeom>
          <a:noFill/>
          <a:ln w="25400" cap="flat" cmpd="sng">
            <a:solidFill>
              <a:srgbClr val="3E6EC2"/>
            </a:solidFill>
            <a:prstDash val="solid"/>
            <a:round/>
            <a:headEnd type="none" w="sm" len="sm"/>
            <a:tailEnd type="stealth" w="lg" len="lg"/>
          </a:ln>
        </p:spPr>
      </p:cxnSp>
      <p:sp>
        <p:nvSpPr>
          <p:cNvPr id="8" name="TextBox 7">
            <a:extLst>
              <a:ext uri="{FF2B5EF4-FFF2-40B4-BE49-F238E27FC236}">
                <a16:creationId xmlns:a16="http://schemas.microsoft.com/office/drawing/2014/main" id="{43A584CC-59EB-9733-EB7D-0BF9686DA6CD}"/>
              </a:ext>
            </a:extLst>
          </p:cNvPr>
          <p:cNvSpPr txBox="1"/>
          <p:nvPr/>
        </p:nvSpPr>
        <p:spPr>
          <a:xfrm>
            <a:off x="432229" y="5802240"/>
            <a:ext cx="7842259" cy="830997"/>
          </a:xfrm>
          <a:prstGeom prst="rect">
            <a:avLst/>
          </a:prstGeom>
          <a:noFill/>
        </p:spPr>
        <p:txBody>
          <a:bodyPr wrap="square" rtlCol="0">
            <a:spAutoFit/>
          </a:bodyPr>
          <a:lstStyle/>
          <a:p>
            <a:r>
              <a:rPr lang="en-GB" sz="2400" dirty="0">
                <a:solidFill>
                  <a:schemeClr val="tx2"/>
                </a:solidFill>
                <a:latin typeface="Arial" panose="020B0604020202020204" pitchFamily="34" charset="0"/>
                <a:cs typeface="Arial" panose="020B0604020202020204" pitchFamily="34" charset="0"/>
              </a:rPr>
              <a:t>This plot is for variable </a:t>
            </a:r>
            <a:r>
              <a:rPr lang="el-GR" sz="2400" dirty="0">
                <a:solidFill>
                  <a:schemeClr val="tx2"/>
                </a:solidFill>
                <a:latin typeface="Arial" panose="020B0604020202020204" pitchFamily="34" charset="0"/>
                <a:cs typeface="Arial" panose="020B0604020202020204" pitchFamily="34" charset="0"/>
              </a:rPr>
              <a:t>α</a:t>
            </a:r>
            <a:r>
              <a:rPr lang="en-GB" sz="2400" dirty="0">
                <a:solidFill>
                  <a:schemeClr val="tx2"/>
                </a:solidFill>
                <a:latin typeface="Arial" panose="020B0604020202020204" pitchFamily="34" charset="0"/>
                <a:cs typeface="Arial" panose="020B0604020202020204" pitchFamily="34" charset="0"/>
              </a:rPr>
              <a:t> run, our preferred configuration, which dampens the scheme effects </a:t>
            </a:r>
          </a:p>
        </p:txBody>
      </p:sp>
    </p:spTree>
    <p:extLst>
      <p:ext uri="{BB962C8B-B14F-4D97-AF65-F5344CB8AC3E}">
        <p14:creationId xmlns:p14="http://schemas.microsoft.com/office/powerpoint/2010/main" val="122514800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sz="3600" dirty="0">
                <a:solidFill>
                  <a:srgbClr val="7030A0"/>
                </a:solidFill>
              </a:rPr>
              <a:t>Indian monsoon</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19</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314337" y="4476152"/>
            <a:ext cx="8346316" cy="1938992"/>
          </a:xfrm>
          <a:prstGeom prst="rect">
            <a:avLst/>
          </a:prstGeom>
          <a:noFill/>
        </p:spPr>
        <p:txBody>
          <a:bodyPr wrap="square" rtlCol="0">
            <a:spAutoFit/>
          </a:bodyPr>
          <a:lstStyle/>
          <a:p>
            <a:pPr marL="342900" indent="-342900">
              <a:buFont typeface="Arial" panose="020B0604020202020204" pitchFamily="34" charset="0"/>
              <a:buChar char="•"/>
              <a:defRPr/>
            </a:pPr>
            <a:r>
              <a:rPr lang="en-GB" sz="2400" dirty="0">
                <a:solidFill>
                  <a:schemeClr val="tx1"/>
                </a:solidFill>
                <a:latin typeface="Arial" panose="020B0604020202020204" pitchFamily="34" charset="0"/>
                <a:cs typeface="Arial" panose="020B0604020202020204" pitchFamily="34" charset="0"/>
              </a:rPr>
              <a:t>Grey = GPCP </a:t>
            </a:r>
            <a:r>
              <a:rPr lang="en-GB" sz="2400" dirty="0" err="1">
                <a:solidFill>
                  <a:schemeClr val="tx1"/>
                </a:solidFill>
                <a:latin typeface="Arial" panose="020B0604020202020204" pitchFamily="34" charset="0"/>
                <a:cs typeface="Arial" panose="020B0604020202020204" pitchFamily="34" charset="0"/>
              </a:rPr>
              <a:t>obs</a:t>
            </a:r>
            <a:endParaRPr lang="en-GB" sz="2400" dirty="0">
              <a:solidFill>
                <a:schemeClr val="tx1"/>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2400" dirty="0">
                <a:solidFill>
                  <a:srgbClr val="FF0000"/>
                </a:solidFill>
                <a:latin typeface="Arial" panose="020B0604020202020204" pitchFamily="34" charset="0"/>
                <a:cs typeface="Arial" panose="020B0604020202020204" pitchFamily="34" charset="0"/>
              </a:rPr>
              <a:t>Red = model</a:t>
            </a:r>
          </a:p>
          <a:p>
            <a:pPr marL="342900" indent="-342900">
              <a:buFont typeface="Arial" panose="020B0604020202020204" pitchFamily="34" charset="0"/>
              <a:buChar char="•"/>
              <a:defRP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2400" dirty="0">
                <a:latin typeface="Arial" panose="020B0604020202020204" pitchFamily="34" charset="0"/>
                <a:cs typeface="Arial" panose="020B0604020202020204" pitchFamily="34" charset="0"/>
              </a:rPr>
              <a:t>Enhanced monsoon amplitude (a longstanding UM issue)</a:t>
            </a:r>
          </a:p>
          <a:p>
            <a:pPr>
              <a:defRPr/>
            </a:pPr>
            <a:endParaRPr lang="en-GB" sz="2400" dirty="0">
              <a:solidFill>
                <a:srgbClr val="FF0000"/>
              </a:solidFill>
              <a:latin typeface="Arial" panose="020B0604020202020204" pitchFamily="34" charset="0"/>
              <a:cs typeface="Arial" panose="020B0604020202020204" pitchFamily="34" charset="0"/>
            </a:endParaRPr>
          </a:p>
        </p:txBody>
      </p:sp>
      <p:pic>
        <p:nvPicPr>
          <p:cNvPr id="11" name="Picture 10">
            <a:extLst>
              <a:ext uri="{FF2B5EF4-FFF2-40B4-BE49-F238E27FC236}">
                <a16:creationId xmlns:a16="http://schemas.microsoft.com/office/drawing/2014/main" id="{1972E9BA-48B9-2093-8DC4-E5F0E6F0184F}"/>
              </a:ext>
            </a:extLst>
          </p:cNvPr>
          <p:cNvPicPr>
            <a:picLocks noChangeAspect="1"/>
          </p:cNvPicPr>
          <p:nvPr/>
        </p:nvPicPr>
        <p:blipFill>
          <a:blip r:embed="rId3"/>
          <a:stretch>
            <a:fillRect/>
          </a:stretch>
        </p:blipFill>
        <p:spPr>
          <a:xfrm>
            <a:off x="-29355" y="1268760"/>
            <a:ext cx="9144000" cy="3027256"/>
          </a:xfrm>
          <a:prstGeom prst="rect">
            <a:avLst/>
          </a:prstGeom>
        </p:spPr>
      </p:pic>
    </p:spTree>
    <p:extLst>
      <p:ext uri="{BB962C8B-B14F-4D97-AF65-F5344CB8AC3E}">
        <p14:creationId xmlns:p14="http://schemas.microsoft.com/office/powerpoint/2010/main" val="4076346979"/>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172728"/>
            <a:ext cx="8280000" cy="828000"/>
          </a:xfrm>
        </p:spPr>
        <p:txBody>
          <a:bodyPr/>
          <a:lstStyle/>
          <a:p>
            <a:r>
              <a:rPr lang="en-GB" altLang="en-US" sz="3600" dirty="0">
                <a:solidFill>
                  <a:srgbClr val="7030A0"/>
                </a:solidFill>
              </a:rPr>
              <a:t>Structure</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a:t>
            </a:fld>
            <a:endParaRPr lang="en-GB" altLang="en-US" dirty="0"/>
          </a:p>
        </p:txBody>
      </p:sp>
      <p:sp>
        <p:nvSpPr>
          <p:cNvPr id="4" name="Content Placeholder 3"/>
          <p:cNvSpPr>
            <a:spLocks noGrp="1"/>
          </p:cNvSpPr>
          <p:nvPr>
            <p:ph idx="11"/>
          </p:nvPr>
        </p:nvSpPr>
        <p:spPr>
          <a:xfrm>
            <a:off x="424800" y="1121145"/>
            <a:ext cx="8280000" cy="3951304"/>
          </a:xfrm>
        </p:spPr>
        <p:txBody>
          <a:bodyPr/>
          <a:lstStyle/>
          <a:p>
            <a:pPr eaLnBrk="0" hangingPunct="0">
              <a:spcBef>
                <a:spcPct val="0"/>
              </a:spcBef>
              <a:buClrTx/>
            </a:pPr>
            <a:endParaRPr lang="en-GB" altLang="en-US" dirty="0">
              <a:ea typeface="Arial" panose="020B0604020202020204" pitchFamily="34" charset="0"/>
            </a:endParaRPr>
          </a:p>
          <a:p>
            <a:pPr eaLnBrk="0" hangingPunct="0">
              <a:spcBef>
                <a:spcPct val="0"/>
              </a:spcBef>
              <a:buClrTx/>
            </a:pPr>
            <a:r>
              <a:rPr kumimoji="0" lang="en-GB" altLang="en-US" sz="2400" b="0" i="0" u="none" strike="noStrike" cap="none" normalizeH="0" baseline="0" dirty="0">
                <a:ln>
                  <a:noFill/>
                </a:ln>
                <a:effectLst/>
                <a:latin typeface="Arial" panose="020B0604020202020204" pitchFamily="34" charset="0"/>
                <a:ea typeface="Arial" panose="020B0604020202020204" pitchFamily="34" charset="0"/>
              </a:rPr>
              <a:t>Parameterizing MCS – general remarks</a:t>
            </a:r>
          </a:p>
          <a:p>
            <a:pPr eaLnBrk="0" hangingPunct="0">
              <a:spcBef>
                <a:spcPct val="0"/>
              </a:spcBef>
              <a:buClrTx/>
            </a:pPr>
            <a:r>
              <a:rPr lang="en-GB" altLang="en-US" dirty="0">
                <a:ea typeface="Arial" panose="020B0604020202020204" pitchFamily="34" charset="0"/>
              </a:rPr>
              <a:t>The MCSP scheme of Moncrieff et al</a:t>
            </a:r>
          </a:p>
          <a:p>
            <a:pPr eaLnBrk="0" hangingPunct="0">
              <a:spcBef>
                <a:spcPct val="0"/>
              </a:spcBef>
              <a:buClrTx/>
            </a:pPr>
            <a:r>
              <a:rPr lang="en-GB" altLang="en-US" dirty="0">
                <a:ea typeface="Arial" panose="020B0604020202020204" pitchFamily="34" charset="0"/>
              </a:rPr>
              <a:t>Our ideas</a:t>
            </a:r>
          </a:p>
          <a:p>
            <a:pPr eaLnBrk="0" hangingPunct="0">
              <a:spcBef>
                <a:spcPct val="0"/>
              </a:spcBef>
              <a:buClrTx/>
            </a:pPr>
            <a:endParaRPr kumimoji="0" lang="en-GB" altLang="en-US" sz="2400" b="0" i="0" u="none" strike="noStrike" cap="none" normalizeH="0" baseline="0" dirty="0">
              <a:ln>
                <a:noFill/>
              </a:ln>
              <a:effectLst/>
              <a:latin typeface="Arial" panose="020B0604020202020204" pitchFamily="34" charset="0"/>
              <a:ea typeface="Arial" panose="020B0604020202020204" pitchFamily="34" charset="0"/>
            </a:endParaRPr>
          </a:p>
          <a:p>
            <a:pPr eaLnBrk="0" hangingPunct="0">
              <a:spcBef>
                <a:spcPct val="0"/>
              </a:spcBef>
              <a:buClrTx/>
            </a:pPr>
            <a:r>
              <a:rPr kumimoji="0" lang="en-GB" altLang="en-US" sz="2400" b="0" i="0" u="none" strike="noStrike" cap="none" normalizeH="0" baseline="0" dirty="0">
                <a:ln>
                  <a:noFill/>
                </a:ln>
                <a:effectLst/>
                <a:latin typeface="Arial" panose="020B0604020202020204" pitchFamily="34" charset="0"/>
                <a:ea typeface="Arial" panose="020B0604020202020204" pitchFamily="34" charset="0"/>
              </a:rPr>
              <a:t>Coupling to </a:t>
            </a:r>
            <a:r>
              <a:rPr kumimoji="0" lang="en-GB" altLang="en-US" sz="2400" b="0" i="0" u="none" strike="noStrike" cap="none" normalizeH="0" baseline="0" dirty="0" err="1">
                <a:ln>
                  <a:noFill/>
                </a:ln>
                <a:effectLst/>
                <a:latin typeface="Arial" panose="020B0604020202020204" pitchFamily="34" charset="0"/>
                <a:ea typeface="Arial" panose="020B0604020202020204" pitchFamily="34" charset="0"/>
              </a:rPr>
              <a:t>CoMorph</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rPr>
              <a:t> / </a:t>
            </a:r>
            <a:r>
              <a:rPr kumimoji="0" lang="en-GB" altLang="en-US" sz="2400" b="0" i="0" u="none" strike="noStrike" cap="none" normalizeH="0" baseline="0" dirty="0" err="1">
                <a:ln>
                  <a:noFill/>
                </a:ln>
                <a:effectLst/>
                <a:latin typeface="Arial" panose="020B0604020202020204" pitchFamily="34" charset="0"/>
                <a:ea typeface="Arial" panose="020B0604020202020204" pitchFamily="34" charset="0"/>
              </a:rPr>
              <a:t>MetUM</a:t>
            </a:r>
            <a:endParaRPr kumimoji="0" lang="en-GB" altLang="en-US" sz="2400" b="0" i="0" u="none" strike="noStrike" cap="none" normalizeH="0" baseline="0" dirty="0">
              <a:ln>
                <a:noFill/>
              </a:ln>
              <a:effectLst/>
              <a:latin typeface="Arial" panose="020B0604020202020204" pitchFamily="34" charset="0"/>
              <a:ea typeface="Arial" panose="020B0604020202020204" pitchFamily="34" charset="0"/>
            </a:endParaRPr>
          </a:p>
          <a:p>
            <a:pPr lvl="1" eaLnBrk="0" hangingPunct="0">
              <a:spcBef>
                <a:spcPct val="0"/>
              </a:spcBef>
              <a:buClrTx/>
            </a:pPr>
            <a:r>
              <a:rPr kumimoji="0" lang="en-GB" altLang="en-US" b="0" i="0" u="none" strike="noStrike" cap="none" normalizeH="0" baseline="0" dirty="0">
                <a:ln>
                  <a:noFill/>
                </a:ln>
                <a:effectLst/>
                <a:latin typeface="Arial" panose="020B0604020202020204" pitchFamily="34" charset="0"/>
                <a:ea typeface="Arial" panose="020B0604020202020204" pitchFamily="34" charset="0"/>
              </a:rPr>
              <a:t>Results in climate mode</a:t>
            </a:r>
          </a:p>
          <a:p>
            <a:pPr lvl="1" eaLnBrk="0" hangingPunct="0">
              <a:spcBef>
                <a:spcPct val="0"/>
              </a:spcBef>
              <a:buClrTx/>
            </a:pPr>
            <a:r>
              <a:rPr lang="en-GB" altLang="en-US" dirty="0">
                <a:ea typeface="Arial" panose="020B0604020202020204" pitchFamily="34" charset="0"/>
              </a:rPr>
              <a:t>Results in NWP mode</a:t>
            </a:r>
          </a:p>
          <a:p>
            <a:pPr eaLnBrk="0" hangingPunct="0">
              <a:spcBef>
                <a:spcPct val="0"/>
              </a:spcBef>
              <a:buClrTx/>
            </a:pPr>
            <a:endParaRPr kumimoji="0" lang="en-GB" altLang="en-US" sz="2400" b="0" i="0" u="none" strike="noStrike" cap="none" normalizeH="0" baseline="0" dirty="0">
              <a:ln>
                <a:noFill/>
              </a:ln>
              <a:effectLst/>
              <a:latin typeface="Arial" panose="020B0604020202020204" pitchFamily="34" charset="0"/>
              <a:ea typeface="Arial" panose="020B0604020202020204" pitchFamily="34" charset="0"/>
            </a:endParaRPr>
          </a:p>
          <a:p>
            <a:pPr eaLnBrk="0" hangingPunct="0">
              <a:spcBef>
                <a:spcPct val="0"/>
              </a:spcBef>
              <a:buClrTx/>
            </a:pPr>
            <a:r>
              <a:rPr kumimoji="0" lang="en-GB" altLang="en-US" sz="2400" b="0" i="0" u="none" strike="noStrike" cap="none" normalizeH="0" baseline="0" dirty="0">
                <a:ln>
                  <a:noFill/>
                </a:ln>
                <a:effectLst/>
                <a:latin typeface="Arial" panose="020B0604020202020204" pitchFamily="34" charset="0"/>
                <a:ea typeface="Arial" panose="020B0604020202020204" pitchFamily="34" charset="0"/>
              </a:rPr>
              <a:t>Better MCS triggering</a:t>
            </a:r>
          </a:p>
          <a:p>
            <a:pPr lvl="1" eaLnBrk="0" hangingPunct="0">
              <a:spcBef>
                <a:spcPct val="0"/>
              </a:spcBef>
              <a:buClrTx/>
            </a:pPr>
            <a:r>
              <a:rPr lang="en-GB" altLang="en-US" dirty="0">
                <a:ea typeface="Arial" panose="020B0604020202020204" pitchFamily="34" charset="0"/>
              </a:rPr>
              <a:t>A first look</a:t>
            </a:r>
            <a:endParaRPr kumimoji="0" lang="en-GB" altLang="en-US" b="0" i="0" u="none" strike="noStrike" cap="none" normalizeH="0" baseline="0" dirty="0">
              <a:ln>
                <a:noFill/>
              </a:ln>
              <a:effectLst/>
              <a:latin typeface="Arial" panose="020B0604020202020204" pitchFamily="34" charset="0"/>
              <a:ea typeface="Arial" panose="020B0604020202020204" pitchFamily="34" charset="0"/>
            </a:endParaRPr>
          </a:p>
          <a:p>
            <a:pPr eaLnBrk="0" hangingPunct="0">
              <a:spcBef>
                <a:spcPct val="0"/>
              </a:spcBef>
              <a:buClrTx/>
            </a:pPr>
            <a:r>
              <a:rPr lang="en-GB" altLang="en-US" dirty="0">
                <a:ea typeface="Arial" panose="020B0604020202020204" pitchFamily="34" charset="0"/>
              </a:rPr>
              <a:t>Better </a:t>
            </a:r>
            <a:r>
              <a:rPr lang="en-GB" altLang="en-US">
                <a:ea typeface="Arial" panose="020B0604020202020204" pitchFamily="34" charset="0"/>
              </a:rPr>
              <a:t>MCS tendencies</a:t>
            </a:r>
            <a:endParaRPr kumimoji="0" lang="en-GB" altLang="en-US" sz="2400" b="0" i="0" u="none" strike="noStrike" cap="none" normalizeH="0" baseline="0" dirty="0">
              <a:ln>
                <a:noFill/>
              </a:ln>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endParaRPr lang="en-GB" dirty="0"/>
          </a:p>
        </p:txBody>
      </p:sp>
    </p:spTree>
    <p:extLst>
      <p:ext uri="{BB962C8B-B14F-4D97-AF65-F5344CB8AC3E}">
        <p14:creationId xmlns:p14="http://schemas.microsoft.com/office/powerpoint/2010/main" val="1968666564"/>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sz="3600" dirty="0">
                <a:solidFill>
                  <a:srgbClr val="7030A0"/>
                </a:solidFill>
              </a:rPr>
              <a:t>Western Pacific seasonality</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20</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618172" y="4845484"/>
            <a:ext cx="8346316" cy="830997"/>
          </a:xfrm>
          <a:prstGeom prst="rect">
            <a:avLst/>
          </a:prstGeom>
          <a:noFill/>
        </p:spPr>
        <p:txBody>
          <a:bodyPr wrap="square" rtlCol="0">
            <a:spAutoFit/>
          </a:bodyPr>
          <a:lstStyle/>
          <a:p>
            <a:pPr marL="342900" indent="-342900">
              <a:buFont typeface="Arial" panose="020B0604020202020204" pitchFamily="34" charset="0"/>
              <a:buChar char="•"/>
              <a:defRPr/>
            </a:pPr>
            <a:r>
              <a:rPr lang="en-GB" sz="2400" dirty="0">
                <a:latin typeface="Arial" panose="020B0604020202020204" pitchFamily="34" charset="0"/>
                <a:cs typeface="Arial" panose="020B0604020202020204" pitchFamily="34" charset="0"/>
              </a:rPr>
              <a:t>Amplifies seasonality, here a degradation</a:t>
            </a:r>
          </a:p>
          <a:p>
            <a:pPr marL="342900" indent="-342900">
              <a:buFont typeface="Arial" panose="020B0604020202020204" pitchFamily="34" charset="0"/>
              <a:buChar char="•"/>
              <a:defRPr/>
            </a:pPr>
            <a:r>
              <a:rPr lang="en-GB" sz="2400" dirty="0">
                <a:latin typeface="Arial" panose="020B0604020202020204" pitchFamily="34" charset="0"/>
                <a:cs typeface="Arial" panose="020B0604020202020204" pitchFamily="34" charset="0"/>
              </a:rPr>
              <a:t>Timing and shape are good </a:t>
            </a:r>
            <a:endParaRPr lang="en-GB" sz="2400" dirty="0">
              <a:solidFill>
                <a:srgbClr val="FF0000"/>
              </a:solidFill>
              <a:latin typeface="Arial" panose="020B0604020202020204" pitchFamily="34" charset="0"/>
              <a:cs typeface="Arial" panose="020B0604020202020204" pitchFamily="34" charset="0"/>
            </a:endParaRPr>
          </a:p>
        </p:txBody>
      </p:sp>
      <p:pic>
        <p:nvPicPr>
          <p:cNvPr id="9" name="Picture 8">
            <a:extLst>
              <a:ext uri="{FF2B5EF4-FFF2-40B4-BE49-F238E27FC236}">
                <a16:creationId xmlns:a16="http://schemas.microsoft.com/office/drawing/2014/main" id="{DB82E6CE-8905-303A-FB9A-9B7B7836C9F8}"/>
              </a:ext>
            </a:extLst>
          </p:cNvPr>
          <p:cNvPicPr>
            <a:picLocks noChangeAspect="1"/>
          </p:cNvPicPr>
          <p:nvPr/>
        </p:nvPicPr>
        <p:blipFill>
          <a:blip r:embed="rId3"/>
          <a:stretch>
            <a:fillRect/>
          </a:stretch>
        </p:blipFill>
        <p:spPr>
          <a:xfrm>
            <a:off x="-29851" y="1196752"/>
            <a:ext cx="9144000" cy="2952328"/>
          </a:xfrm>
          <a:prstGeom prst="rect">
            <a:avLst/>
          </a:prstGeom>
        </p:spPr>
      </p:pic>
    </p:spTree>
    <p:extLst>
      <p:ext uri="{BB962C8B-B14F-4D97-AF65-F5344CB8AC3E}">
        <p14:creationId xmlns:p14="http://schemas.microsoft.com/office/powerpoint/2010/main" val="3481192269"/>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altLang="en-US" sz="3600" dirty="0">
                <a:solidFill>
                  <a:srgbClr val="7030A0"/>
                </a:solidFill>
              </a:rPr>
              <a:t>Enhanced MJO</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21</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251520" y="4221088"/>
            <a:ext cx="8346316" cy="2308324"/>
          </a:xfrm>
          <a:prstGeom prst="rect">
            <a:avLst/>
          </a:prstGeom>
          <a:noFill/>
        </p:spPr>
        <p:txBody>
          <a:bodyPr wrap="square" rtlCol="0">
            <a:spAutoFit/>
          </a:bodyPr>
          <a:lstStyle/>
          <a:p>
            <a:pPr marL="342900" indent="-342900">
              <a:buFont typeface="Arial" panose="020B0604020202020204" pitchFamily="34" charset="0"/>
              <a:buChar char="•"/>
              <a:defRPr/>
            </a:pPr>
            <a:r>
              <a:rPr lang="en-GB" sz="2400" dirty="0">
                <a:latin typeface="Arial" panose="020B0604020202020204" pitchFamily="34" charset="0"/>
                <a:cs typeface="Arial" panose="020B0604020202020204" pitchFamily="34" charset="0"/>
              </a:rPr>
              <a:t>Relative stabilization at low levels discourages stationarity / encourages eastward progression of convection</a:t>
            </a:r>
          </a:p>
          <a:p>
            <a:pPr marL="342900" indent="-342900">
              <a:buFont typeface="Arial" panose="020B0604020202020204" pitchFamily="34" charset="0"/>
              <a:buChar char="•"/>
              <a:defRP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defRPr/>
            </a:pPr>
            <a:r>
              <a:rPr lang="en-GB" sz="2400" dirty="0">
                <a:latin typeface="Arial" panose="020B0604020202020204" pitchFamily="34" charset="0"/>
                <a:cs typeface="Arial" panose="020B0604020202020204" pitchFamily="34" charset="0"/>
              </a:rPr>
              <a:t>Better representation of OLR anomalies before reaching the maritime continent</a:t>
            </a:r>
          </a:p>
          <a:p>
            <a:pPr marL="342900" indent="-342900">
              <a:buFont typeface="Arial" panose="020B0604020202020204" pitchFamily="34" charset="0"/>
              <a:buChar char="•"/>
              <a:defRPr/>
            </a:pPr>
            <a:r>
              <a:rPr lang="en-GB" sz="2400" dirty="0">
                <a:latin typeface="Arial" panose="020B0604020202020204" pitchFamily="34" charset="0"/>
                <a:cs typeface="Arial" panose="020B0604020202020204" pitchFamily="34" charset="0"/>
              </a:rPr>
              <a:t>And better able to propagate through it</a:t>
            </a:r>
          </a:p>
        </p:txBody>
      </p:sp>
      <p:pic>
        <p:nvPicPr>
          <p:cNvPr id="12" name="Picture 11">
            <a:extLst>
              <a:ext uri="{FF2B5EF4-FFF2-40B4-BE49-F238E27FC236}">
                <a16:creationId xmlns:a16="http://schemas.microsoft.com/office/drawing/2014/main" id="{074DA767-C753-18CF-0F5E-69A6C97D0263}"/>
              </a:ext>
            </a:extLst>
          </p:cNvPr>
          <p:cNvPicPr>
            <a:picLocks noChangeAspect="1"/>
          </p:cNvPicPr>
          <p:nvPr/>
        </p:nvPicPr>
        <p:blipFill>
          <a:blip r:embed="rId3"/>
          <a:stretch>
            <a:fillRect/>
          </a:stretch>
        </p:blipFill>
        <p:spPr>
          <a:xfrm>
            <a:off x="0" y="1220486"/>
            <a:ext cx="9144000" cy="2568554"/>
          </a:xfrm>
          <a:prstGeom prst="rect">
            <a:avLst/>
          </a:prstGeom>
        </p:spPr>
      </p:pic>
    </p:spTree>
    <p:extLst>
      <p:ext uri="{BB962C8B-B14F-4D97-AF65-F5344CB8AC3E}">
        <p14:creationId xmlns:p14="http://schemas.microsoft.com/office/powerpoint/2010/main" val="121812944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172728"/>
            <a:ext cx="8280000" cy="828000"/>
          </a:xfrm>
        </p:spPr>
        <p:txBody>
          <a:bodyPr/>
          <a:lstStyle/>
          <a:p>
            <a:r>
              <a:rPr lang="en-GB" altLang="en-US" sz="3600" dirty="0">
                <a:solidFill>
                  <a:srgbClr val="7030A0"/>
                </a:solidFill>
              </a:rPr>
              <a:t>NWP simulations</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22</a:t>
            </a:fld>
            <a:endParaRPr lang="en-GB" altLang="en-US" dirty="0"/>
          </a:p>
        </p:txBody>
      </p:sp>
      <p:sp>
        <p:nvSpPr>
          <p:cNvPr id="416" name="Google Shape;416;p42"/>
          <p:cNvSpPr txBox="1"/>
          <p:nvPr/>
        </p:nvSpPr>
        <p:spPr>
          <a:xfrm>
            <a:off x="148885" y="1773633"/>
            <a:ext cx="8560522" cy="3023874"/>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chemeClr val="dk1"/>
              </a:buClr>
              <a:buSzPts val="2400"/>
              <a:buFont typeface="Arial"/>
              <a:buChar char="•"/>
            </a:pPr>
            <a:r>
              <a:rPr lang="en-US" sz="2400" dirty="0">
                <a:latin typeface="Arial" panose="020B0604020202020204" pitchFamily="34" charset="0"/>
                <a:ea typeface="Times New Roman"/>
                <a:cs typeface="Arial" panose="020B0604020202020204" pitchFamily="34" charset="0"/>
                <a:sym typeface="Times New Roman"/>
              </a:rPr>
              <a:t>N216 ∼60 km grid spacing, 70 vertical levels, 7.5 min timestep, 8 ensemble members</a:t>
            </a:r>
          </a:p>
          <a:p>
            <a:pPr marL="257175" indent="-257175">
              <a:spcBef>
                <a:spcPts val="0"/>
              </a:spcBef>
              <a:spcAft>
                <a:spcPts val="0"/>
              </a:spcAft>
              <a:buClr>
                <a:schemeClr val="dk1"/>
              </a:buClr>
              <a:buSzPts val="2400"/>
              <a:buFont typeface="Arial"/>
              <a:buChar char="•"/>
            </a:pPr>
            <a:endParaRPr lang="en-US" sz="2400" dirty="0">
              <a:latin typeface="Arial" panose="020B0604020202020204" pitchFamily="34" charset="0"/>
              <a:ea typeface="Times New Roman"/>
              <a:cs typeface="Arial" panose="020B0604020202020204" pitchFamily="34" charset="0"/>
              <a:sym typeface="Arial"/>
            </a:endParaRPr>
          </a:p>
          <a:p>
            <a:pPr marL="257175" indent="-257175">
              <a:spcBef>
                <a:spcPts val="0"/>
              </a:spcBef>
              <a:spcAft>
                <a:spcPts val="0"/>
              </a:spcAft>
              <a:buClr>
                <a:schemeClr val="dk1"/>
              </a:buClr>
              <a:buSzPts val="2400"/>
              <a:buFont typeface="Arial"/>
              <a:buChar char="•"/>
            </a:pPr>
            <a:r>
              <a:rPr lang="en-GB" sz="2400" dirty="0">
                <a:solidFill>
                  <a:srgbClr val="202124"/>
                </a:solidFill>
                <a:latin typeface="Arial" panose="020B0604020202020204" pitchFamily="34" charset="0"/>
                <a:ea typeface="Times New Roman"/>
                <a:cs typeface="Arial" panose="020B0604020202020204" pitchFamily="34" charset="0"/>
                <a:sym typeface="Times New Roman"/>
              </a:rPr>
              <a:t>Restart from 8 perturbed members of the MOGREPS-G NWP configuration</a:t>
            </a:r>
          </a:p>
          <a:p>
            <a:pPr marL="214313" indent="-214313">
              <a:spcBef>
                <a:spcPts val="0"/>
              </a:spcBef>
              <a:spcAft>
                <a:spcPts val="0"/>
              </a:spcAft>
              <a:buClr>
                <a:srgbClr val="202124"/>
              </a:buClr>
              <a:buSzPts val="2400"/>
              <a:buFont typeface="Arial"/>
              <a:buChar char="•"/>
            </a:pPr>
            <a:r>
              <a:rPr lang="en-GB" sz="2400" dirty="0">
                <a:solidFill>
                  <a:srgbClr val="202124"/>
                </a:solidFill>
                <a:latin typeface="Arial" panose="020B0604020202020204" pitchFamily="34" charset="0"/>
                <a:ea typeface="Times New Roman"/>
                <a:cs typeface="Arial" panose="020B0604020202020204" pitchFamily="34" charset="0"/>
                <a:sym typeface="Times New Roman"/>
              </a:rPr>
              <a:t>48h from 1 July 2020</a:t>
            </a:r>
          </a:p>
          <a:p>
            <a:pPr marL="214313" indent="-214313">
              <a:spcBef>
                <a:spcPts val="0"/>
              </a:spcBef>
              <a:spcAft>
                <a:spcPts val="0"/>
              </a:spcAft>
              <a:buClr>
                <a:srgbClr val="202124"/>
              </a:buClr>
              <a:buSzPts val="2400"/>
              <a:buFont typeface="Arial"/>
              <a:buChar char="•"/>
            </a:pPr>
            <a:endParaRPr lang="en-GB" sz="2400" dirty="0">
              <a:solidFill>
                <a:srgbClr val="202124"/>
              </a:solidFill>
              <a:latin typeface="Arial" panose="020B0604020202020204" pitchFamily="34" charset="0"/>
              <a:ea typeface="Times New Roman"/>
              <a:cs typeface="Arial" panose="020B0604020202020204" pitchFamily="34" charset="0"/>
              <a:sym typeface="Times New Roman"/>
            </a:endParaRPr>
          </a:p>
          <a:p>
            <a:pPr marL="214313" indent="-214313">
              <a:spcBef>
                <a:spcPts val="0"/>
              </a:spcBef>
              <a:spcAft>
                <a:spcPts val="0"/>
              </a:spcAft>
              <a:buClr>
                <a:srgbClr val="202124"/>
              </a:buClr>
              <a:buSzPts val="2400"/>
              <a:buFont typeface="Arial"/>
              <a:buChar char="•"/>
            </a:pPr>
            <a:r>
              <a:rPr lang="en-GB" sz="2400" dirty="0">
                <a:solidFill>
                  <a:srgbClr val="202124"/>
                </a:solidFill>
                <a:latin typeface="Arial" panose="020B0604020202020204" pitchFamily="34" charset="0"/>
                <a:ea typeface="Times New Roman"/>
                <a:cs typeface="Arial" panose="020B0604020202020204" pitchFamily="34" charset="0"/>
                <a:sym typeface="Times New Roman"/>
              </a:rPr>
              <a:t>Is the scheme behaving as intended?</a:t>
            </a:r>
          </a:p>
        </p:txBody>
      </p:sp>
    </p:spTree>
    <p:extLst>
      <p:ext uri="{BB962C8B-B14F-4D97-AF65-F5344CB8AC3E}">
        <p14:creationId xmlns:p14="http://schemas.microsoft.com/office/powerpoint/2010/main" val="1304719301"/>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172728"/>
            <a:ext cx="8280000" cy="828000"/>
          </a:xfrm>
        </p:spPr>
        <p:txBody>
          <a:bodyPr/>
          <a:lstStyle/>
          <a:p>
            <a:r>
              <a:rPr lang="en-GB" altLang="en-US" sz="3600" dirty="0">
                <a:solidFill>
                  <a:srgbClr val="7030A0"/>
                </a:solidFill>
              </a:rPr>
              <a:t>Track the simulated MCS</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23</a:t>
            </a:fld>
            <a:endParaRPr lang="en-GB" altLang="en-US" dirty="0"/>
          </a:p>
        </p:txBody>
      </p:sp>
      <p:sp>
        <p:nvSpPr>
          <p:cNvPr id="416" name="Google Shape;416;p42"/>
          <p:cNvSpPr txBox="1"/>
          <p:nvPr/>
        </p:nvSpPr>
        <p:spPr>
          <a:xfrm>
            <a:off x="144278" y="1315314"/>
            <a:ext cx="8560522" cy="2285211"/>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chemeClr val="dk1"/>
              </a:buClr>
              <a:buSzPts val="2400"/>
              <a:buFont typeface="Arial"/>
              <a:buChar char="•"/>
            </a:pPr>
            <a:r>
              <a:rPr lang="en-US" sz="2400" dirty="0">
                <a:latin typeface="Arial" panose="020B0604020202020204" pitchFamily="34" charset="0"/>
                <a:ea typeface="Times New Roman"/>
                <a:cs typeface="Arial" panose="020B0604020202020204" pitchFamily="34" charset="0"/>
                <a:sym typeface="Times New Roman"/>
              </a:rPr>
              <a:t>Using </a:t>
            </a:r>
            <a:r>
              <a:rPr lang="en-US" sz="2400" dirty="0" err="1">
                <a:latin typeface="Arial" panose="020B0604020202020204" pitchFamily="34" charset="0"/>
                <a:ea typeface="Times New Roman"/>
                <a:cs typeface="Arial" panose="020B0604020202020204" pitchFamily="34" charset="0"/>
                <a:sym typeface="Times New Roman"/>
              </a:rPr>
              <a:t>PyFLEXTRKR</a:t>
            </a:r>
            <a:r>
              <a:rPr lang="en-US" sz="2400" dirty="0">
                <a:latin typeface="Arial" panose="020B0604020202020204" pitchFamily="34" charset="0"/>
                <a:ea typeface="Times New Roman"/>
                <a:cs typeface="Arial" panose="020B0604020202020204" pitchFamily="34" charset="0"/>
                <a:sym typeface="Times New Roman"/>
              </a:rPr>
              <a:t> (Feng et al 2023) based on Tb and rain rates</a:t>
            </a:r>
            <a:endParaRPr lang="en-US" sz="2400" dirty="0">
              <a:latin typeface="Arial" panose="020B0604020202020204" pitchFamily="34" charset="0"/>
              <a:ea typeface="Times New Roman"/>
              <a:cs typeface="Arial" panose="020B0604020202020204" pitchFamily="34" charset="0"/>
              <a:sym typeface="Arial"/>
            </a:endParaRPr>
          </a:p>
          <a:p>
            <a:pPr marL="257175" indent="-257175">
              <a:spcBef>
                <a:spcPts val="0"/>
              </a:spcBef>
              <a:spcAft>
                <a:spcPts val="0"/>
              </a:spcAft>
              <a:buClr>
                <a:schemeClr val="dk1"/>
              </a:buClr>
              <a:buSzPts val="2400"/>
              <a:buFont typeface="Arial"/>
              <a:buChar char="•"/>
            </a:pPr>
            <a:r>
              <a:rPr lang="en-GB" sz="2400" dirty="0">
                <a:solidFill>
                  <a:srgbClr val="202124"/>
                </a:solidFill>
                <a:latin typeface="Arial" panose="020B0604020202020204" pitchFamily="34" charset="0"/>
                <a:ea typeface="Times New Roman"/>
                <a:cs typeface="Arial" panose="020B0604020202020204" pitchFamily="34" charset="0"/>
                <a:sym typeface="Times New Roman"/>
              </a:rPr>
              <a:t>MCS are matched between control and new scheme runs if ≥ 80% area overlap </a:t>
            </a:r>
            <a:r>
              <a:rPr lang="en-GB" sz="2400" dirty="0">
                <a:solidFill>
                  <a:srgbClr val="000000"/>
                </a:solidFill>
                <a:latin typeface="Arial" panose="020B0604020202020204" pitchFamily="34" charset="0"/>
                <a:ea typeface="Times New Roman"/>
                <a:cs typeface="Arial" panose="020B0604020202020204" pitchFamily="34" charset="0"/>
                <a:sym typeface="Times New Roman"/>
              </a:rPr>
              <a:t>at initiation </a:t>
            </a:r>
          </a:p>
          <a:p>
            <a:pPr marL="257175" indent="-257175">
              <a:spcBef>
                <a:spcPts val="0"/>
              </a:spcBef>
              <a:spcAft>
                <a:spcPts val="0"/>
              </a:spcAft>
              <a:buClr>
                <a:schemeClr val="dk1"/>
              </a:buClr>
              <a:buSzPts val="2400"/>
              <a:buFont typeface="Arial"/>
              <a:buChar char="•"/>
            </a:pPr>
            <a:r>
              <a:rPr lang="en-GB" sz="2400" dirty="0">
                <a:latin typeface="Arial" panose="020B0604020202020204" pitchFamily="34" charset="0"/>
                <a:ea typeface="Times New Roman"/>
                <a:cs typeface="Arial" panose="020B0604020202020204" pitchFamily="34" charset="0"/>
                <a:sym typeface="Times New Roman"/>
              </a:rPr>
              <a:t>Compare properties over MCS area and </a:t>
            </a:r>
            <a:r>
              <a:rPr lang="en-GB" sz="2400" dirty="0">
                <a:solidFill>
                  <a:srgbClr val="000000"/>
                </a:solidFill>
                <a:latin typeface="Arial" panose="020B0604020202020204" pitchFamily="34" charset="0"/>
                <a:ea typeface="Times New Roman"/>
                <a:cs typeface="Arial" panose="020B0604020202020204" pitchFamily="34" charset="0"/>
                <a:sym typeface="Times New Roman"/>
              </a:rPr>
              <a:t>surrounding 200km environment </a:t>
            </a:r>
          </a:p>
        </p:txBody>
      </p:sp>
      <p:pic>
        <p:nvPicPr>
          <p:cNvPr id="4" name="Picture 3">
            <a:extLst>
              <a:ext uri="{FF2B5EF4-FFF2-40B4-BE49-F238E27FC236}">
                <a16:creationId xmlns:a16="http://schemas.microsoft.com/office/drawing/2014/main" id="{E79211B3-229D-4D71-967C-A918A633A29C}"/>
              </a:ext>
            </a:extLst>
          </p:cNvPr>
          <p:cNvPicPr>
            <a:picLocks noChangeAspect="1"/>
          </p:cNvPicPr>
          <p:nvPr/>
        </p:nvPicPr>
        <p:blipFill>
          <a:blip r:embed="rId3"/>
          <a:stretch>
            <a:fillRect/>
          </a:stretch>
        </p:blipFill>
        <p:spPr>
          <a:xfrm>
            <a:off x="827584" y="3689417"/>
            <a:ext cx="6804248" cy="3168583"/>
          </a:xfrm>
          <a:prstGeom prst="rect">
            <a:avLst/>
          </a:prstGeom>
        </p:spPr>
      </p:pic>
    </p:spTree>
    <p:extLst>
      <p:ext uri="{BB962C8B-B14F-4D97-AF65-F5344CB8AC3E}">
        <p14:creationId xmlns:p14="http://schemas.microsoft.com/office/powerpoint/2010/main" val="285626449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172728"/>
            <a:ext cx="8280000" cy="828000"/>
          </a:xfrm>
        </p:spPr>
        <p:txBody>
          <a:bodyPr/>
          <a:lstStyle/>
          <a:p>
            <a:r>
              <a:rPr lang="en-GB" altLang="en-US" sz="3600" dirty="0">
                <a:solidFill>
                  <a:srgbClr val="7030A0"/>
                </a:solidFill>
              </a:rPr>
              <a:t>Direct scheme impacts</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24</a:t>
            </a:fld>
            <a:endParaRPr lang="en-GB" altLang="en-US" dirty="0"/>
          </a:p>
        </p:txBody>
      </p:sp>
      <p:sp>
        <p:nvSpPr>
          <p:cNvPr id="416" name="Google Shape;416;p42"/>
          <p:cNvSpPr txBox="1"/>
          <p:nvPr/>
        </p:nvSpPr>
        <p:spPr>
          <a:xfrm>
            <a:off x="683568" y="5846011"/>
            <a:ext cx="7488832" cy="807883"/>
          </a:xfrm>
          <a:prstGeom prst="rect">
            <a:avLst/>
          </a:prstGeom>
          <a:noFill/>
          <a:ln>
            <a:noFill/>
          </a:ln>
        </p:spPr>
        <p:txBody>
          <a:bodyPr spcFirstLastPara="1" wrap="square" lIns="68569" tIns="34275" rIns="68569" bIns="34275" anchor="t" anchorCtr="0">
            <a:spAutoFit/>
          </a:bodyPr>
          <a:lstStyle/>
          <a:p>
            <a:pPr marL="342900" indent="-342900">
              <a:spcBef>
                <a:spcPts val="0"/>
              </a:spcBef>
              <a:spcAft>
                <a:spcPts val="0"/>
              </a:spcAft>
              <a:buClr>
                <a:schemeClr val="dk1"/>
              </a:buClr>
              <a:buSzPts val="2400"/>
              <a:buFont typeface="Arial" panose="020B0604020202020204" pitchFamily="34" charset="0"/>
              <a:buChar char="•"/>
            </a:pPr>
            <a:r>
              <a:rPr lang="en-GB" sz="2400" dirty="0">
                <a:latin typeface="Arial" panose="020B0604020202020204" pitchFamily="34" charset="0"/>
                <a:ea typeface="Times New Roman"/>
                <a:cs typeface="Arial" panose="020B0604020202020204" pitchFamily="34" charset="0"/>
                <a:sym typeface="Times New Roman"/>
              </a:rPr>
              <a:t>Low-level cooling and upper-level warming (~0.1K in median) that extends to the environment</a:t>
            </a:r>
            <a:endParaRPr lang="en-GB" sz="2400" dirty="0">
              <a:solidFill>
                <a:srgbClr val="FF0000"/>
              </a:solidFill>
              <a:latin typeface="Arial" panose="020B0604020202020204" pitchFamily="34" charset="0"/>
              <a:ea typeface="Times New Roman"/>
              <a:cs typeface="Arial" panose="020B0604020202020204" pitchFamily="34" charset="0"/>
              <a:sym typeface="Times New Roman"/>
            </a:endParaRPr>
          </a:p>
        </p:txBody>
      </p:sp>
      <p:pic>
        <p:nvPicPr>
          <p:cNvPr id="5" name="Picture 4">
            <a:extLst>
              <a:ext uri="{FF2B5EF4-FFF2-40B4-BE49-F238E27FC236}">
                <a16:creationId xmlns:a16="http://schemas.microsoft.com/office/drawing/2014/main" id="{B63B42E7-EEAD-BD59-9429-962207C7C6F9}"/>
              </a:ext>
            </a:extLst>
          </p:cNvPr>
          <p:cNvPicPr>
            <a:picLocks noChangeAspect="1"/>
          </p:cNvPicPr>
          <p:nvPr/>
        </p:nvPicPr>
        <p:blipFill>
          <a:blip r:embed="rId3"/>
          <a:stretch>
            <a:fillRect/>
          </a:stretch>
        </p:blipFill>
        <p:spPr>
          <a:xfrm>
            <a:off x="1187624" y="1107437"/>
            <a:ext cx="6300192" cy="4643125"/>
          </a:xfrm>
          <a:prstGeom prst="rect">
            <a:avLst/>
          </a:prstGeom>
        </p:spPr>
      </p:pic>
    </p:spTree>
    <p:extLst>
      <p:ext uri="{BB962C8B-B14F-4D97-AF65-F5344CB8AC3E}">
        <p14:creationId xmlns:p14="http://schemas.microsoft.com/office/powerpoint/2010/main" val="414081135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172728"/>
            <a:ext cx="8280000" cy="828000"/>
          </a:xfrm>
        </p:spPr>
        <p:txBody>
          <a:bodyPr/>
          <a:lstStyle/>
          <a:p>
            <a:r>
              <a:rPr lang="en-GB" altLang="en-US" sz="3600" dirty="0">
                <a:solidFill>
                  <a:srgbClr val="7030A0"/>
                </a:solidFill>
              </a:rPr>
              <a:t>Modulates explicit circulation</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25</a:t>
            </a:fld>
            <a:endParaRPr lang="en-GB" altLang="en-US" dirty="0"/>
          </a:p>
        </p:txBody>
      </p:sp>
      <p:sp>
        <p:nvSpPr>
          <p:cNvPr id="416" name="Google Shape;416;p42"/>
          <p:cNvSpPr txBox="1"/>
          <p:nvPr/>
        </p:nvSpPr>
        <p:spPr>
          <a:xfrm>
            <a:off x="1098009" y="5431806"/>
            <a:ext cx="6930516" cy="1177215"/>
          </a:xfrm>
          <a:prstGeom prst="rect">
            <a:avLst/>
          </a:prstGeom>
          <a:noFill/>
          <a:ln>
            <a:noFill/>
          </a:ln>
        </p:spPr>
        <p:txBody>
          <a:bodyPr spcFirstLastPara="1" wrap="square" lIns="68569" tIns="34275" rIns="68569" bIns="34275" anchor="t" anchorCtr="0">
            <a:spAutoFit/>
          </a:bodyPr>
          <a:lstStyle/>
          <a:p>
            <a:pPr marL="257175" indent="-257175">
              <a:spcBef>
                <a:spcPts val="0"/>
              </a:spcBef>
              <a:spcAft>
                <a:spcPts val="0"/>
              </a:spcAft>
              <a:buClr>
                <a:schemeClr val="dk1"/>
              </a:buClr>
              <a:buSzPts val="2400"/>
              <a:buFont typeface="Arial"/>
              <a:buChar char="•"/>
            </a:pPr>
            <a:r>
              <a:rPr lang="en-GB" sz="2400" dirty="0">
                <a:latin typeface="Arial" panose="020B0604020202020204" pitchFamily="34" charset="0"/>
                <a:ea typeface="Times New Roman"/>
                <a:cs typeface="Arial" panose="020B0604020202020204" pitchFamily="34" charset="0"/>
                <a:sym typeface="Times New Roman"/>
              </a:rPr>
              <a:t>reduces </a:t>
            </a:r>
            <a:r>
              <a:rPr lang="en-GB" sz="2400" i="1" dirty="0">
                <a:latin typeface="Arial" panose="020B0604020202020204" pitchFamily="34" charset="0"/>
                <a:ea typeface="Times New Roman"/>
                <a:cs typeface="Arial" panose="020B0604020202020204" pitchFamily="34" charset="0"/>
                <a:sym typeface="Times New Roman"/>
              </a:rPr>
              <a:t>w</a:t>
            </a:r>
            <a:r>
              <a:rPr lang="en-GB" sz="2400" dirty="0">
                <a:latin typeface="Arial" panose="020B0604020202020204" pitchFamily="34" charset="0"/>
                <a:ea typeface="Times New Roman"/>
                <a:cs typeface="Arial" panose="020B0604020202020204" pitchFamily="34" charset="0"/>
                <a:sym typeface="Times New Roman"/>
              </a:rPr>
              <a:t> by </a:t>
            </a:r>
            <a:r>
              <a:rPr lang="en-GB" sz="2400" dirty="0">
                <a:latin typeface="Calibri" panose="020F0502020204030204" pitchFamily="34" charset="0"/>
                <a:ea typeface="Times New Roman"/>
                <a:cs typeface="Calibri" panose="020F0502020204030204" pitchFamily="34" charset="0"/>
                <a:sym typeface="Times New Roman"/>
              </a:rPr>
              <a:t>~ </a:t>
            </a:r>
            <a:r>
              <a:rPr lang="en-GB" sz="2400" dirty="0">
                <a:latin typeface="Arial" panose="020B0604020202020204" pitchFamily="34" charset="0"/>
                <a:ea typeface="Times New Roman"/>
                <a:cs typeface="Arial" panose="020B0604020202020204" pitchFamily="34" charset="0"/>
                <a:sym typeface="Times New Roman"/>
              </a:rPr>
              <a:t>10-20%</a:t>
            </a:r>
          </a:p>
          <a:p>
            <a:pPr marL="257175" indent="-257175">
              <a:spcBef>
                <a:spcPts val="0"/>
              </a:spcBef>
              <a:spcAft>
                <a:spcPts val="0"/>
              </a:spcAft>
              <a:buClr>
                <a:schemeClr val="dk1"/>
              </a:buClr>
              <a:buSzPts val="2400"/>
              <a:buFont typeface="Arial"/>
              <a:buChar char="•"/>
            </a:pPr>
            <a:r>
              <a:rPr lang="en-GB" sz="2400" dirty="0">
                <a:solidFill>
                  <a:srgbClr val="FF0000"/>
                </a:solidFill>
                <a:latin typeface="Arial" panose="020B0604020202020204" pitchFamily="34" charset="0"/>
                <a:ea typeface="Times New Roman"/>
                <a:cs typeface="Arial" panose="020B0604020202020204" pitchFamily="34" charset="0"/>
                <a:sym typeface="Times New Roman"/>
              </a:rPr>
              <a:t>i.e. it’s a grey-zone scheme that acts where the overturning is and helps control its amplitude</a:t>
            </a:r>
          </a:p>
        </p:txBody>
      </p:sp>
      <p:pic>
        <p:nvPicPr>
          <p:cNvPr id="4" name="Picture 3">
            <a:extLst>
              <a:ext uri="{FF2B5EF4-FFF2-40B4-BE49-F238E27FC236}">
                <a16:creationId xmlns:a16="http://schemas.microsoft.com/office/drawing/2014/main" id="{3B034FC8-130B-D2EF-A3B0-AB7374B2CE1F}"/>
              </a:ext>
            </a:extLst>
          </p:cNvPr>
          <p:cNvPicPr>
            <a:picLocks noChangeAspect="1"/>
          </p:cNvPicPr>
          <p:nvPr/>
        </p:nvPicPr>
        <p:blipFill>
          <a:blip r:embed="rId3"/>
          <a:stretch>
            <a:fillRect/>
          </a:stretch>
        </p:blipFill>
        <p:spPr>
          <a:xfrm>
            <a:off x="1202374" y="1117345"/>
            <a:ext cx="6338870" cy="4183864"/>
          </a:xfrm>
          <a:prstGeom prst="rect">
            <a:avLst/>
          </a:prstGeom>
        </p:spPr>
      </p:pic>
    </p:spTree>
    <p:extLst>
      <p:ext uri="{BB962C8B-B14F-4D97-AF65-F5344CB8AC3E}">
        <p14:creationId xmlns:p14="http://schemas.microsoft.com/office/powerpoint/2010/main" val="58181710"/>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47" y="69066"/>
            <a:ext cx="8280000" cy="828000"/>
          </a:xfrm>
        </p:spPr>
        <p:txBody>
          <a:bodyPr/>
          <a:lstStyle/>
          <a:p>
            <a:r>
              <a:rPr lang="en-GB" altLang="en-US" sz="3600" dirty="0">
                <a:solidFill>
                  <a:srgbClr val="7030A0"/>
                </a:solidFill>
              </a:rPr>
              <a:t>MCS’s smaller and shallower</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26</a:t>
            </a:fld>
            <a:endParaRPr lang="en-GB" altLang="en-US" dirty="0"/>
          </a:p>
        </p:txBody>
      </p:sp>
      <p:sp>
        <p:nvSpPr>
          <p:cNvPr id="6" name="TextBox 5">
            <a:extLst>
              <a:ext uri="{FF2B5EF4-FFF2-40B4-BE49-F238E27FC236}">
                <a16:creationId xmlns:a16="http://schemas.microsoft.com/office/drawing/2014/main" id="{2F164AD0-FA1E-E8DB-6500-379235D795BF}"/>
              </a:ext>
            </a:extLst>
          </p:cNvPr>
          <p:cNvSpPr txBox="1"/>
          <p:nvPr/>
        </p:nvSpPr>
        <p:spPr>
          <a:xfrm>
            <a:off x="1412546" y="5818046"/>
            <a:ext cx="6984776" cy="461665"/>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~10% area reduction and ~</a:t>
            </a:r>
            <a:r>
              <a:rPr lang="en-GB" sz="2400" dirty="0">
                <a:latin typeface="Arial" panose="020B0604020202020204" pitchFamily="34" charset="0"/>
                <a:cs typeface="Arial" panose="020B0604020202020204" pitchFamily="34" charset="0"/>
              </a:rPr>
              <a:t>2K</a:t>
            </a:r>
            <a:r>
              <a:rPr lang="en-GB" sz="2400" dirty="0">
                <a:solidFill>
                  <a:schemeClr val="tx2"/>
                </a:solidFill>
                <a:latin typeface="Arial" panose="020B0604020202020204" pitchFamily="34" charset="0"/>
                <a:cs typeface="Arial" panose="020B0604020202020204" pitchFamily="34" charset="0"/>
              </a:rPr>
              <a:t> warmer in </a:t>
            </a:r>
            <a:r>
              <a:rPr lang="en-GB" sz="2400" dirty="0">
                <a:latin typeface="Arial" panose="020B0604020202020204" pitchFamily="34" charset="0"/>
                <a:cs typeface="Arial" panose="020B0604020202020204" pitchFamily="34" charset="0"/>
              </a:rPr>
              <a:t>Tb</a:t>
            </a:r>
            <a:endParaRPr lang="en-GB" sz="2400" dirty="0">
              <a:solidFill>
                <a:schemeClr val="tx2"/>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E838D659-D12A-586B-6A5D-213155F7DE32}"/>
              </a:ext>
            </a:extLst>
          </p:cNvPr>
          <p:cNvPicPr>
            <a:picLocks noChangeAspect="1"/>
          </p:cNvPicPr>
          <p:nvPr/>
        </p:nvPicPr>
        <p:blipFill>
          <a:blip r:embed="rId3"/>
          <a:stretch>
            <a:fillRect/>
          </a:stretch>
        </p:blipFill>
        <p:spPr>
          <a:xfrm>
            <a:off x="1043608" y="1052736"/>
            <a:ext cx="6660232" cy="4479176"/>
          </a:xfrm>
          <a:prstGeom prst="rect">
            <a:avLst/>
          </a:prstGeom>
        </p:spPr>
      </p:pic>
    </p:spTree>
    <p:extLst>
      <p:ext uri="{BB962C8B-B14F-4D97-AF65-F5344CB8AC3E}">
        <p14:creationId xmlns:p14="http://schemas.microsoft.com/office/powerpoint/2010/main" val="2821972628"/>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888" y="80720"/>
            <a:ext cx="8280000" cy="828000"/>
          </a:xfrm>
        </p:spPr>
        <p:txBody>
          <a:bodyPr/>
          <a:lstStyle/>
          <a:p>
            <a:r>
              <a:rPr lang="en-GB" sz="3600" dirty="0">
                <a:solidFill>
                  <a:srgbClr val="7030A0"/>
                </a:solidFill>
              </a:rPr>
              <a:t>MCS Database (Feng et al)</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27</a:t>
            </a:fld>
            <a:endParaRPr lang="en-GB" altLang="en-US" dirty="0"/>
          </a:p>
        </p:txBody>
      </p:sp>
      <p:sp>
        <p:nvSpPr>
          <p:cNvPr id="4" name="Content Placeholder 3"/>
          <p:cNvSpPr>
            <a:spLocks noGrp="1"/>
          </p:cNvSpPr>
          <p:nvPr>
            <p:ph idx="11"/>
          </p:nvPr>
        </p:nvSpPr>
        <p:spPr>
          <a:xfrm>
            <a:off x="251520" y="764704"/>
            <a:ext cx="8280000" cy="4732528"/>
          </a:xfrm>
        </p:spPr>
        <p:txBody>
          <a:bodyPr/>
          <a:lstStyle/>
          <a:p>
            <a:pPr eaLnBrk="1" hangingPunct="1"/>
            <a:endParaRPr lang="en-GB" altLang="en-US" sz="2000" dirty="0"/>
          </a:p>
          <a:p>
            <a:pPr algn="l"/>
            <a:r>
              <a:rPr lang="en-GB" b="0" i="0" u="none" strike="noStrike" baseline="0" dirty="0"/>
              <a:t>B</a:t>
            </a:r>
            <a:r>
              <a:rPr lang="en-GB" dirty="0"/>
              <a:t>ased on </a:t>
            </a:r>
            <a:r>
              <a:rPr lang="en-GB" b="0" i="0" u="none" strike="noStrike" baseline="0" dirty="0"/>
              <a:t>geostationary satellite </a:t>
            </a:r>
            <a:r>
              <a:rPr lang="en-GB" b="0" i="1" u="none" strike="noStrike" baseline="0" dirty="0"/>
              <a:t>Tb </a:t>
            </a:r>
            <a:r>
              <a:rPr lang="en-GB" b="0" i="0" u="none" strike="noStrike" baseline="0" dirty="0"/>
              <a:t>data </a:t>
            </a:r>
          </a:p>
          <a:p>
            <a:r>
              <a:rPr lang="en-GB" dirty="0"/>
              <a:t>Combined with</a:t>
            </a:r>
            <a:r>
              <a:rPr lang="en-GB" b="0" i="0" u="none" strike="noStrike" baseline="0" dirty="0"/>
              <a:t> </a:t>
            </a:r>
            <a:r>
              <a:rPr lang="en-GB" dirty="0"/>
              <a:t>IMERG</a:t>
            </a:r>
            <a:r>
              <a:rPr lang="en-GB" b="0" i="0" u="none" strike="noStrike" baseline="0" dirty="0"/>
              <a:t> </a:t>
            </a:r>
            <a:r>
              <a:rPr lang="en-GB" dirty="0"/>
              <a:t>satellite </a:t>
            </a:r>
            <a:r>
              <a:rPr lang="en-GB" b="0" i="0" u="none" strike="noStrike" baseline="0" dirty="0"/>
              <a:t>precipitation data</a:t>
            </a:r>
          </a:p>
          <a:p>
            <a:pPr algn="l"/>
            <a:r>
              <a:rPr lang="en-GB" dirty="0"/>
              <a:t>C</a:t>
            </a:r>
            <a:r>
              <a:rPr lang="en-GB" b="0" i="0" u="none" strike="noStrike" baseline="0" dirty="0"/>
              <a:t>ontinuous global coverage from 60°S to 60°N with resolution ~4 km (0.1°) and </a:t>
            </a:r>
            <a:r>
              <a:rPr lang="en-GB" dirty="0"/>
              <a:t>1h</a:t>
            </a:r>
            <a:endParaRPr lang="en-GB" b="0" i="0" u="none" strike="noStrike" baseline="0" dirty="0"/>
          </a:p>
          <a:p>
            <a:pPr algn="l"/>
            <a:r>
              <a:rPr lang="en-GB" dirty="0"/>
              <a:t>MCS identification / tracking validated against </a:t>
            </a:r>
            <a:r>
              <a:rPr lang="en-GB" b="0" i="0" u="none" strike="noStrike" baseline="0" dirty="0"/>
              <a:t>weather radar data from US and China</a:t>
            </a:r>
            <a:endParaRPr lang="en-GB" altLang="en-US" dirty="0"/>
          </a:p>
          <a:p>
            <a:pPr algn="l"/>
            <a:r>
              <a:rPr lang="en-GB" b="0" i="0" u="none" strike="noStrike" baseline="0" dirty="0"/>
              <a:t>Cold cloud (&lt;241K) shield &gt;of area 4x10</a:t>
            </a:r>
            <a:r>
              <a:rPr lang="en-GB" b="0" i="0" u="none" strike="noStrike" baseline="30000" dirty="0"/>
              <a:t>4</a:t>
            </a:r>
            <a:r>
              <a:rPr lang="en-GB" b="0" i="0" u="none" strike="noStrike" baseline="0" dirty="0"/>
              <a:t> km</a:t>
            </a:r>
            <a:r>
              <a:rPr lang="en-GB" b="0" i="0" u="none" strike="noStrike" baseline="30000" dirty="0"/>
              <a:t>2</a:t>
            </a:r>
            <a:r>
              <a:rPr lang="en-GB" b="0" i="0" u="none" strike="noStrike" baseline="0" dirty="0"/>
              <a:t> containing core (&lt;225K) and precipitation feature &gt;100 km</a:t>
            </a:r>
          </a:p>
          <a:p>
            <a:pPr algn="l"/>
            <a:r>
              <a:rPr lang="en-GB" b="0" i="0" u="none" strike="noStrike" baseline="0" dirty="0" err="1"/>
              <a:t>PyFLEXTRKR</a:t>
            </a:r>
            <a:r>
              <a:rPr lang="en-GB" b="0" i="0" u="none" strike="noStrike" baseline="0" dirty="0"/>
              <a:t> used to track cloud objects </a:t>
            </a:r>
          </a:p>
          <a:p>
            <a:pPr algn="l"/>
            <a:r>
              <a:rPr lang="en-GB" b="0" i="0" u="none" strike="noStrike" baseline="0" dirty="0"/>
              <a:t>PF area, mean rain rate, rain rate skewness, and heavy rain volume ratio &gt; than lifetime dependent thresholds</a:t>
            </a:r>
          </a:p>
          <a:p>
            <a:pPr algn="l"/>
            <a:r>
              <a:rPr lang="en-GB" dirty="0"/>
              <a:t>CCS and PF</a:t>
            </a:r>
            <a:r>
              <a:rPr lang="en-GB" b="0" i="0" u="none" strike="noStrike" baseline="0" dirty="0"/>
              <a:t> exist continuously for &gt; 4 h</a:t>
            </a:r>
          </a:p>
          <a:p>
            <a:pPr algn="l"/>
            <a:endParaRPr lang="en-GB" altLang="en-US" sz="3200" dirty="0"/>
          </a:p>
          <a:p>
            <a:pPr algn="l"/>
            <a:endParaRPr lang="en-GB" altLang="en-US" sz="2400" dirty="0"/>
          </a:p>
        </p:txBody>
      </p:sp>
    </p:spTree>
    <p:extLst>
      <p:ext uri="{BB962C8B-B14F-4D97-AF65-F5344CB8AC3E}">
        <p14:creationId xmlns:p14="http://schemas.microsoft.com/office/powerpoint/2010/main" val="2648265915"/>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6944" y="-99392"/>
            <a:ext cx="4104456" cy="2016224"/>
          </a:xfrm>
        </p:spPr>
        <p:txBody>
          <a:bodyPr/>
          <a:lstStyle/>
          <a:p>
            <a:r>
              <a:rPr lang="en-GB" sz="3600" dirty="0">
                <a:solidFill>
                  <a:srgbClr val="7030A0"/>
                </a:solidFill>
              </a:rPr>
              <a:t>An example, </a:t>
            </a:r>
            <a:br>
              <a:rPr lang="en-GB" sz="3600" dirty="0">
                <a:solidFill>
                  <a:srgbClr val="7030A0"/>
                </a:solidFill>
              </a:rPr>
            </a:br>
            <a:r>
              <a:rPr lang="en-GB" sz="3600" dirty="0">
                <a:solidFill>
                  <a:srgbClr val="7030A0"/>
                </a:solidFill>
              </a:rPr>
              <a:t>21/06/19 over US</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28</a:t>
            </a:fld>
            <a:endParaRPr lang="en-GB" altLang="en-US" dirty="0"/>
          </a:p>
        </p:txBody>
      </p:sp>
      <p:pic>
        <p:nvPicPr>
          <p:cNvPr id="5" name="Picture 4" descr="Map&#10;&#10;Description automatically generated">
            <a:extLst>
              <a:ext uri="{FF2B5EF4-FFF2-40B4-BE49-F238E27FC236}">
                <a16:creationId xmlns:a16="http://schemas.microsoft.com/office/drawing/2014/main" id="{CDB54742-32CD-EECD-CE31-AD60CDE493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200" y="19735"/>
            <a:ext cx="4380824" cy="6890368"/>
          </a:xfrm>
          <a:prstGeom prst="rect">
            <a:avLst/>
          </a:prstGeom>
        </p:spPr>
      </p:pic>
      <p:sp>
        <p:nvSpPr>
          <p:cNvPr id="6" name="TextBox 5">
            <a:extLst>
              <a:ext uri="{FF2B5EF4-FFF2-40B4-BE49-F238E27FC236}">
                <a16:creationId xmlns:a16="http://schemas.microsoft.com/office/drawing/2014/main" id="{A1B8E6E8-5847-DE03-C80E-F9C0FA7B0F69}"/>
              </a:ext>
            </a:extLst>
          </p:cNvPr>
          <p:cNvSpPr txBox="1"/>
          <p:nvPr/>
        </p:nvSpPr>
        <p:spPr>
          <a:xfrm>
            <a:off x="5220072" y="2060848"/>
            <a:ext cx="3516728" cy="4401205"/>
          </a:xfrm>
          <a:prstGeom prst="rect">
            <a:avLst/>
          </a:prstGeom>
          <a:noFill/>
        </p:spPr>
        <p:txBody>
          <a:bodyPr wrap="square" rtlCol="0">
            <a:spAutoFit/>
          </a:bodyPr>
          <a:lstStyle/>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Top: brightness temp (black), </a:t>
            </a:r>
            <a:r>
              <a:rPr lang="en-GB" dirty="0">
                <a:solidFill>
                  <a:srgbClr val="FF0000"/>
                </a:solidFill>
                <a:latin typeface="Arial" panose="020B0604020202020204" pitchFamily="34" charset="0"/>
                <a:cs typeface="Arial" panose="020B0604020202020204" pitchFamily="34" charset="0"/>
              </a:rPr>
              <a:t>the MCS (red) </a:t>
            </a:r>
            <a:r>
              <a:rPr lang="en-GB" dirty="0">
                <a:latin typeface="Arial" panose="020B0604020202020204" pitchFamily="34" charset="0"/>
                <a:cs typeface="Arial" panose="020B0604020202020204" pitchFamily="34" charset="0"/>
              </a:rPr>
              <a:t>and </a:t>
            </a:r>
            <a:r>
              <a:rPr lang="en-GB" dirty="0">
                <a:solidFill>
                  <a:srgbClr val="00B050"/>
                </a:solidFill>
                <a:latin typeface="Arial" panose="020B0604020202020204" pitchFamily="34" charset="0"/>
                <a:cs typeface="Arial" panose="020B0604020202020204" pitchFamily="34" charset="0"/>
              </a:rPr>
              <a:t>its path (green). </a:t>
            </a:r>
            <a:r>
              <a:rPr lang="en-GB" dirty="0">
                <a:solidFill>
                  <a:schemeClr val="tx1"/>
                </a:solidFill>
                <a:latin typeface="Arial" panose="020B0604020202020204" pitchFamily="34" charset="0"/>
                <a:cs typeface="Arial" panose="020B0604020202020204" pitchFamily="34" charset="0"/>
              </a:rPr>
              <a:t>Cloud area (grey circle) </a:t>
            </a:r>
            <a:r>
              <a:rPr lang="en-GB" dirty="0">
                <a:latin typeface="Arial" panose="020B0604020202020204" pitchFamily="34" charset="0"/>
                <a:cs typeface="Arial" panose="020B0604020202020204" pitchFamily="34" charset="0"/>
              </a:rPr>
              <a:t>and </a:t>
            </a:r>
            <a:r>
              <a:rPr lang="en-GB" dirty="0" err="1">
                <a:solidFill>
                  <a:srgbClr val="00B0F0"/>
                </a:solidFill>
                <a:latin typeface="Arial" panose="020B0604020202020204" pitchFamily="34" charset="0"/>
                <a:cs typeface="Arial" panose="020B0604020202020204" pitchFamily="34" charset="0"/>
              </a:rPr>
              <a:t>precip</a:t>
            </a:r>
            <a:r>
              <a:rPr lang="en-GB" dirty="0">
                <a:solidFill>
                  <a:srgbClr val="00B0F0"/>
                </a:solidFill>
                <a:latin typeface="Arial" panose="020B0604020202020204" pitchFamily="34" charset="0"/>
                <a:cs typeface="Arial" panose="020B0604020202020204" pitchFamily="34" charset="0"/>
              </a:rPr>
              <a:t> cores (blue circles).</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Middle: </a:t>
            </a:r>
            <a:r>
              <a:rPr lang="en-GB" dirty="0" err="1">
                <a:latin typeface="Arial" panose="020B0604020202020204" pitchFamily="34" charset="0"/>
                <a:cs typeface="Arial" panose="020B0604020202020204" pitchFamily="34" charset="0"/>
              </a:rPr>
              <a:t>Precip</a:t>
            </a:r>
            <a:r>
              <a:rPr lang="en-GB" dirty="0">
                <a:latin typeface="Arial" panose="020B0604020202020204" pitchFamily="34" charset="0"/>
                <a:cs typeface="Arial" panose="020B0604020202020204" pitchFamily="34" charset="0"/>
              </a:rPr>
              <a:t> swath and outline of cloud mask over MCS lifetime</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Bottom: MCS area, precipitation feature (PF) area, and PF </a:t>
            </a:r>
            <a:r>
              <a:rPr lang="en-GB" dirty="0" err="1">
                <a:latin typeface="Arial" panose="020B0604020202020204" pitchFamily="34" charset="0"/>
                <a:cs typeface="Arial" panose="020B0604020202020204" pitchFamily="34" charset="0"/>
              </a:rPr>
              <a:t>rainrate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3077868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722" y="-29876"/>
            <a:ext cx="8280000" cy="828000"/>
          </a:xfrm>
        </p:spPr>
        <p:txBody>
          <a:bodyPr/>
          <a:lstStyle/>
          <a:p>
            <a:r>
              <a:rPr lang="en-GB" sz="3000" dirty="0">
                <a:solidFill>
                  <a:srgbClr val="7030A0"/>
                </a:solidFill>
              </a:rPr>
              <a:t>Analysis regions overlayed on TCWV</a:t>
            </a:r>
            <a:endParaRPr lang="en-GB" sz="30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29</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1115616" y="4404288"/>
            <a:ext cx="6192688" cy="2308324"/>
          </a:xfrm>
          <a:prstGeom prst="rect">
            <a:avLst/>
          </a:prstGeom>
          <a:noFill/>
        </p:spPr>
        <p:txBody>
          <a:bodyPr wrap="square" rtlCol="0">
            <a:spAutoFit/>
          </a:bodyPr>
          <a:lstStyle/>
          <a:p>
            <a:pPr marL="342900" indent="-342900">
              <a:buFont typeface="Arial" panose="020B0604020202020204" pitchFamily="34" charset="0"/>
              <a:buChar char="•"/>
            </a:pPr>
            <a:r>
              <a:rPr lang="en-GB" sz="2400" i="0" u="none" strike="noStrike" baseline="0" dirty="0">
                <a:solidFill>
                  <a:srgbClr val="000000"/>
                </a:solidFill>
                <a:latin typeface="Arial" panose="020B0604020202020204" pitchFamily="34" charset="0"/>
                <a:cs typeface="Arial" panose="020B0604020202020204" pitchFamily="34" charset="0"/>
              </a:rPr>
              <a:t>Core &lt; 225K (solid)</a:t>
            </a:r>
          </a:p>
          <a:p>
            <a:pPr marL="342900" indent="-342900">
              <a:buFont typeface="Arial" panose="020B0604020202020204" pitchFamily="34" charset="0"/>
              <a:buChar char="•"/>
            </a:pPr>
            <a:r>
              <a:rPr lang="en-GB" sz="2400" i="0" u="none" strike="noStrike" baseline="0" dirty="0">
                <a:solidFill>
                  <a:srgbClr val="000000"/>
                </a:solidFill>
                <a:latin typeface="Arial" panose="020B0604020202020204" pitchFamily="34" charset="0"/>
                <a:cs typeface="Arial" panose="020B0604020202020204" pitchFamily="34" charset="0"/>
              </a:rPr>
              <a:t>225K &lt; Shield &lt; 241K (dashed)</a:t>
            </a:r>
          </a:p>
          <a:p>
            <a:pPr marL="342900" indent="-342900">
              <a:buFont typeface="Arial" panose="020B0604020202020204" pitchFamily="34" charset="0"/>
              <a:buChar char="•"/>
            </a:pPr>
            <a:r>
              <a:rPr lang="en-GB" sz="2400" i="0" u="none" strike="noStrike" baseline="0" dirty="0">
                <a:solidFill>
                  <a:srgbClr val="FF0000"/>
                </a:solidFill>
                <a:latin typeface="Arial" panose="020B0604020202020204" pitchFamily="34" charset="0"/>
                <a:cs typeface="Arial" panose="020B0604020202020204" pitchFamily="34" charset="0"/>
              </a:rPr>
              <a:t>Red=MCS</a:t>
            </a:r>
          </a:p>
          <a:p>
            <a:pPr marL="342900" indent="-342900">
              <a:buFont typeface="Arial" panose="020B0604020202020204" pitchFamily="34" charset="0"/>
              <a:buChar char="•"/>
            </a:pPr>
            <a:r>
              <a:rPr lang="en-GB" sz="2400" dirty="0">
                <a:solidFill>
                  <a:srgbClr val="0070C0"/>
                </a:solidFill>
                <a:latin typeface="Arial" panose="020B0604020202020204" pitchFamily="34" charset="0"/>
                <a:cs typeface="Arial" panose="020B0604020202020204" pitchFamily="34" charset="0"/>
              </a:rPr>
              <a:t>B</a:t>
            </a:r>
            <a:r>
              <a:rPr lang="en-GB" sz="2400" i="0" u="none" strike="noStrike" baseline="0" dirty="0">
                <a:solidFill>
                  <a:srgbClr val="0070C0"/>
                </a:solidFill>
                <a:latin typeface="Arial" panose="020B0604020202020204" pitchFamily="34" charset="0"/>
                <a:cs typeface="Arial" panose="020B0604020202020204" pitchFamily="34" charset="0"/>
              </a:rPr>
              <a:t>lue=deep convective, but not MCS</a:t>
            </a:r>
          </a:p>
          <a:p>
            <a:pPr marL="342900" indent="-342900">
              <a:buFont typeface="Arial" panose="020B0604020202020204" pitchFamily="34" charset="0"/>
              <a:buChar char="•"/>
            </a:pPr>
            <a:r>
              <a:rPr lang="en-GB" sz="2400" dirty="0">
                <a:solidFill>
                  <a:srgbClr val="00B050"/>
                </a:solidFill>
                <a:latin typeface="Arial" panose="020B0604020202020204" pitchFamily="34" charset="0"/>
                <a:cs typeface="Arial" panose="020B0604020202020204" pitchFamily="34" charset="0"/>
              </a:rPr>
              <a:t>Green circles: 100, 200km, environment</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Background = TCWV from ERA5</a:t>
            </a:r>
          </a:p>
        </p:txBody>
      </p:sp>
      <p:pic>
        <p:nvPicPr>
          <p:cNvPr id="5" name="Picture 4" descr="A picture containing text, screenshot, graphics, colorfulness&#10;&#10;Description automatically generated">
            <a:extLst>
              <a:ext uri="{FF2B5EF4-FFF2-40B4-BE49-F238E27FC236}">
                <a16:creationId xmlns:a16="http://schemas.microsoft.com/office/drawing/2014/main" id="{18721BD7-D966-5ED2-3B94-016416A85C9C}"/>
              </a:ext>
            </a:extLst>
          </p:cNvPr>
          <p:cNvPicPr>
            <a:picLocks noChangeAspect="1"/>
          </p:cNvPicPr>
          <p:nvPr/>
        </p:nvPicPr>
        <p:blipFill rotWithShape="1">
          <a:blip r:embed="rId3">
            <a:extLst>
              <a:ext uri="{28A0092B-C50C-407E-A947-70E740481C1C}">
                <a14:useLocalDpi xmlns:a14="http://schemas.microsoft.com/office/drawing/2010/main" val="0"/>
              </a:ext>
            </a:extLst>
          </a:blip>
          <a:srcRect l="6732" t="7866" r="4402" b="10875"/>
          <a:stretch/>
        </p:blipFill>
        <p:spPr>
          <a:xfrm>
            <a:off x="503088" y="798124"/>
            <a:ext cx="7632848" cy="3564396"/>
          </a:xfrm>
          <a:prstGeom prst="rect">
            <a:avLst/>
          </a:prstGeom>
        </p:spPr>
      </p:pic>
    </p:spTree>
    <p:extLst>
      <p:ext uri="{BB962C8B-B14F-4D97-AF65-F5344CB8AC3E}">
        <p14:creationId xmlns:p14="http://schemas.microsoft.com/office/powerpoint/2010/main" val="2826706752"/>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073" y="63101"/>
            <a:ext cx="8280000" cy="828000"/>
          </a:xfrm>
        </p:spPr>
        <p:txBody>
          <a:bodyPr/>
          <a:lstStyle/>
          <a:p>
            <a:r>
              <a:rPr lang="en-GB" sz="3600" dirty="0">
                <a:solidFill>
                  <a:srgbClr val="7030A0"/>
                </a:solidFill>
              </a:rPr>
              <a:t>MCS in models</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a:t>
            </a:fld>
            <a:endParaRPr lang="en-GB" altLang="en-US" dirty="0"/>
          </a:p>
        </p:txBody>
      </p:sp>
      <p:sp>
        <p:nvSpPr>
          <p:cNvPr id="4" name="Content Placeholder 3"/>
          <p:cNvSpPr>
            <a:spLocks noGrp="1"/>
          </p:cNvSpPr>
          <p:nvPr>
            <p:ph idx="11"/>
          </p:nvPr>
        </p:nvSpPr>
        <p:spPr>
          <a:xfrm>
            <a:off x="323528" y="1052736"/>
            <a:ext cx="8280000" cy="3951304"/>
          </a:xfrm>
        </p:spPr>
        <p:txBody>
          <a:bodyPr/>
          <a:lstStyle/>
          <a:p>
            <a:r>
              <a:rPr lang="en-GB" sz="2400" dirty="0"/>
              <a:t>Mesoscale Convective Systems responsible for &gt;50% of rainfall in large areas of tropics</a:t>
            </a:r>
          </a:p>
          <a:p>
            <a:endParaRPr lang="en-GB" sz="2400" dirty="0"/>
          </a:p>
          <a:p>
            <a:endParaRPr lang="en-GB" sz="2400" dirty="0"/>
          </a:p>
          <a:p>
            <a:endParaRPr lang="en-GB" dirty="0"/>
          </a:p>
          <a:p>
            <a:endParaRPr lang="en-GB" sz="2400" dirty="0"/>
          </a:p>
          <a:p>
            <a:endParaRPr lang="en-GB" dirty="0"/>
          </a:p>
          <a:p>
            <a:endParaRPr lang="en-GB" sz="2400" dirty="0"/>
          </a:p>
          <a:p>
            <a:r>
              <a:rPr lang="en-GB" sz="2400" dirty="0"/>
              <a:t>MCSs alter convective heating profile. Can alter coupling to dynamics and reshape large-scale circulations</a:t>
            </a:r>
            <a:endParaRPr lang="en-GB" dirty="0"/>
          </a:p>
          <a:p>
            <a:endParaRPr lang="en-GB" sz="2400" dirty="0">
              <a:solidFill>
                <a:srgbClr val="000000"/>
              </a:solidFill>
              <a:latin typeface="Arial" panose="020B0604020202020204" pitchFamily="34" charset="0"/>
              <a:ea typeface="Times New Roman"/>
              <a:cs typeface="Arial" panose="020B0604020202020204" pitchFamily="34" charset="0"/>
              <a:sym typeface="Times New Roman"/>
            </a:endParaRPr>
          </a:p>
          <a:p>
            <a:r>
              <a:rPr lang="en-GB" sz="2400" dirty="0">
                <a:solidFill>
                  <a:srgbClr val="000000"/>
                </a:solidFill>
                <a:latin typeface="Arial" panose="020B0604020202020204" pitchFamily="34" charset="0"/>
                <a:ea typeface="Times New Roman"/>
                <a:cs typeface="Arial" panose="020B0604020202020204" pitchFamily="34" charset="0"/>
                <a:sym typeface="Times New Roman"/>
              </a:rPr>
              <a:t>Global models struggle to represent the stratiform part</a:t>
            </a:r>
          </a:p>
          <a:p>
            <a:r>
              <a:rPr lang="en-GB" dirty="0">
                <a:solidFill>
                  <a:srgbClr val="000000"/>
                </a:solidFill>
                <a:ea typeface="Times New Roman"/>
                <a:sym typeface="Times New Roman"/>
              </a:rPr>
              <a:t>Also problematic with explicit convection </a:t>
            </a:r>
            <a:endParaRPr lang="en-GB" sz="2400" dirty="0">
              <a:solidFill>
                <a:srgbClr val="000000"/>
              </a:solidFill>
              <a:latin typeface="Arial" panose="020B0604020202020204" pitchFamily="34" charset="0"/>
              <a:ea typeface="Times New Roman"/>
              <a:cs typeface="Arial" panose="020B0604020202020204" pitchFamily="34" charset="0"/>
              <a:sym typeface="Times New Roman"/>
            </a:endParaRPr>
          </a:p>
          <a:p>
            <a:endParaRPr lang="en-GB" dirty="0"/>
          </a:p>
          <a:p>
            <a:endParaRPr lang="en-GB" sz="2400" dirty="0"/>
          </a:p>
          <a:p>
            <a:endParaRPr lang="en-GB" dirty="0"/>
          </a:p>
          <a:p>
            <a:endParaRPr lang="en-GB" sz="2400" dirty="0"/>
          </a:p>
          <a:p>
            <a:endParaRPr lang="en-GB" dirty="0"/>
          </a:p>
          <a:p>
            <a:endParaRPr lang="en-GB" dirty="0"/>
          </a:p>
        </p:txBody>
      </p:sp>
      <p:sp>
        <p:nvSpPr>
          <p:cNvPr id="12" name="Google Shape;122;g2593cbdd6ed_2_0">
            <a:extLst>
              <a:ext uri="{FF2B5EF4-FFF2-40B4-BE49-F238E27FC236}">
                <a16:creationId xmlns:a16="http://schemas.microsoft.com/office/drawing/2014/main" id="{89233ABD-B1D5-E47C-1514-C24488414378}"/>
              </a:ext>
            </a:extLst>
          </p:cNvPr>
          <p:cNvSpPr txBox="1"/>
          <p:nvPr/>
        </p:nvSpPr>
        <p:spPr>
          <a:xfrm>
            <a:off x="0" y="3198123"/>
            <a:ext cx="8460432" cy="807883"/>
          </a:xfrm>
          <a:prstGeom prst="rect">
            <a:avLst/>
          </a:prstGeom>
          <a:noFill/>
          <a:ln>
            <a:noFill/>
          </a:ln>
        </p:spPr>
        <p:txBody>
          <a:bodyPr spcFirstLastPara="1" wrap="square" lIns="68569" tIns="34275" rIns="68569" bIns="34275" anchor="t" anchorCtr="0">
            <a:spAutoFit/>
          </a:bodyPr>
          <a:lstStyle/>
          <a:p>
            <a:pPr marL="342900" indent="-342900">
              <a:spcBef>
                <a:spcPts val="0"/>
              </a:spcBef>
              <a:spcAft>
                <a:spcPts val="0"/>
              </a:spcAft>
              <a:buFont typeface="Arial" panose="020B0604020202020204" pitchFamily="34" charset="0"/>
              <a:buChar char="•"/>
            </a:pPr>
            <a:endParaRPr lang="en-GB" sz="2400" dirty="0">
              <a:solidFill>
                <a:srgbClr val="000000"/>
              </a:solidFill>
              <a:latin typeface="Arial" panose="020B0604020202020204" pitchFamily="34" charset="0"/>
              <a:ea typeface="Times New Roman"/>
              <a:cs typeface="Arial" panose="020B0604020202020204" pitchFamily="34" charset="0"/>
              <a:sym typeface="Times New Roman"/>
            </a:endParaRPr>
          </a:p>
          <a:p>
            <a:pPr marL="342900" indent="-342900">
              <a:spcBef>
                <a:spcPts val="0"/>
              </a:spcBef>
              <a:spcAft>
                <a:spcPts val="0"/>
              </a:spcAft>
              <a:buFont typeface="Arial" panose="020B0604020202020204" pitchFamily="34" charset="0"/>
              <a:buChar char="•"/>
            </a:pPr>
            <a:endParaRPr sz="2400" dirty="0">
              <a:solidFill>
                <a:srgbClr val="000000"/>
              </a:solidFill>
              <a:latin typeface="Arial" panose="020B0604020202020204" pitchFamily="34" charset="0"/>
              <a:cs typeface="Arial" panose="020B0604020202020204" pitchFamily="34" charset="0"/>
            </a:endParaRPr>
          </a:p>
        </p:txBody>
      </p:sp>
      <p:pic>
        <p:nvPicPr>
          <p:cNvPr id="15" name="Picture 14" descr="Map&#10;&#10;Description automatically generated">
            <a:extLst>
              <a:ext uri="{FF2B5EF4-FFF2-40B4-BE49-F238E27FC236}">
                <a16:creationId xmlns:a16="http://schemas.microsoft.com/office/drawing/2014/main" id="{53B2A5F2-FE09-06A8-3E21-F7BC3ED5B6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568" y="1970978"/>
            <a:ext cx="7402711" cy="2454289"/>
          </a:xfrm>
          <a:prstGeom prst="rect">
            <a:avLst/>
          </a:prstGeom>
        </p:spPr>
      </p:pic>
    </p:spTree>
    <p:extLst>
      <p:ext uri="{BB962C8B-B14F-4D97-AF65-F5344CB8AC3E}">
        <p14:creationId xmlns:p14="http://schemas.microsoft.com/office/powerpoint/2010/main" val="79872568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sz="3000" dirty="0">
                <a:solidFill>
                  <a:srgbClr val="7030A0"/>
                </a:solidFill>
              </a:rPr>
              <a:t>Evolution of composite MCS environment</a:t>
            </a:r>
            <a:endParaRPr lang="en-GB" sz="30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30</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B4770B78-FBBA-3E3B-6C8D-1F953DD9A1D1}"/>
              </a:ext>
            </a:extLst>
          </p:cNvPr>
          <p:cNvSpPr txBox="1"/>
          <p:nvPr/>
        </p:nvSpPr>
        <p:spPr>
          <a:xfrm>
            <a:off x="285571" y="1201593"/>
            <a:ext cx="3172260" cy="4708981"/>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Before MCS initiation, use </a:t>
            </a:r>
            <a:r>
              <a:rPr lang="en-GB" dirty="0" err="1">
                <a:latin typeface="Arial" panose="020B0604020202020204" pitchFamily="34" charset="0"/>
                <a:cs typeface="Arial" panose="020B0604020202020204" pitchFamily="34" charset="0"/>
              </a:rPr>
              <a:t>initation</a:t>
            </a:r>
            <a:r>
              <a:rPr lang="en-GB" dirty="0">
                <a:latin typeface="Arial" panose="020B0604020202020204" pitchFamily="34" charset="0"/>
                <a:cs typeface="Arial" panose="020B0604020202020204" pitchFamily="34" charset="0"/>
              </a:rPr>
              <a:t> centroid</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After MCS initiation, use track centroid </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Increases in CAPE, TCWV and MFC 5-10 hr beforehand. Smallest spatial scale has the largest change. </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Low-level shear shows a weak increase, but stronger increase over the next 15h </a:t>
            </a:r>
          </a:p>
          <a:p>
            <a:pPr marL="342900" indent="-342900">
              <a:buFont typeface="Arial" panose="020B0604020202020204" pitchFamily="34" charset="0"/>
              <a:buChar char="•"/>
            </a:pPr>
            <a:endParaRPr lang="en-GB" dirty="0">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FAB1FF10-D9C9-E228-3EE5-0D054BDC4B5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3563889" y="1201593"/>
            <a:ext cx="5580112" cy="4963711"/>
          </a:xfrm>
          <a:prstGeom prst="rect">
            <a:avLst/>
          </a:prstGeom>
        </p:spPr>
      </p:pic>
      <p:sp>
        <p:nvSpPr>
          <p:cNvPr id="8" name="TextBox 7">
            <a:extLst>
              <a:ext uri="{FF2B5EF4-FFF2-40B4-BE49-F238E27FC236}">
                <a16:creationId xmlns:a16="http://schemas.microsoft.com/office/drawing/2014/main" id="{26729D5F-9904-F752-73DB-DD375792BA3E}"/>
              </a:ext>
            </a:extLst>
          </p:cNvPr>
          <p:cNvSpPr txBox="1"/>
          <p:nvPr/>
        </p:nvSpPr>
        <p:spPr>
          <a:xfrm rot="-5400000">
            <a:off x="6140208" y="4614577"/>
            <a:ext cx="720080" cy="400110"/>
          </a:xfrm>
          <a:prstGeom prst="rect">
            <a:avLst/>
          </a:prstGeom>
          <a:solidFill>
            <a:schemeClr val="bg1"/>
          </a:solidFill>
        </p:spPr>
        <p:txBody>
          <a:bodyPr wrap="square" rtlCol="0">
            <a:spAutoFit/>
          </a:bodyPr>
          <a:lstStyle/>
          <a:p>
            <a:r>
              <a:rPr lang="en-GB" dirty="0"/>
              <a:t>MFC</a:t>
            </a:r>
            <a:endParaRPr lang="en-GB" dirty="0">
              <a:solidFill>
                <a:schemeClr val="tx2"/>
              </a:solidFill>
              <a:latin typeface="+mn-lt"/>
            </a:endParaRPr>
          </a:p>
        </p:txBody>
      </p:sp>
      <p:sp>
        <p:nvSpPr>
          <p:cNvPr id="9" name="TextBox 8">
            <a:extLst>
              <a:ext uri="{FF2B5EF4-FFF2-40B4-BE49-F238E27FC236}">
                <a16:creationId xmlns:a16="http://schemas.microsoft.com/office/drawing/2014/main" id="{84FB9DEA-6FD6-C371-8087-42053F7CAF59}"/>
              </a:ext>
            </a:extLst>
          </p:cNvPr>
          <p:cNvSpPr txBox="1"/>
          <p:nvPr/>
        </p:nvSpPr>
        <p:spPr>
          <a:xfrm rot="-5400000">
            <a:off x="3436634" y="4432133"/>
            <a:ext cx="639688" cy="400110"/>
          </a:xfrm>
          <a:prstGeom prst="rect">
            <a:avLst/>
          </a:prstGeom>
          <a:solidFill>
            <a:schemeClr val="bg1"/>
          </a:solidFill>
        </p:spPr>
        <p:txBody>
          <a:bodyPr wrap="square" rtlCol="0">
            <a:spAutoFit/>
          </a:bodyPr>
          <a:lstStyle/>
          <a:p>
            <a:r>
              <a:rPr lang="en-GB" dirty="0"/>
              <a:t>LLS</a:t>
            </a:r>
            <a:endParaRPr lang="en-GB" dirty="0">
              <a:solidFill>
                <a:schemeClr val="tx2"/>
              </a:solidFill>
              <a:latin typeface="+mn-lt"/>
            </a:endParaRPr>
          </a:p>
        </p:txBody>
      </p:sp>
      <p:sp>
        <p:nvSpPr>
          <p:cNvPr id="10" name="TextBox 9">
            <a:extLst>
              <a:ext uri="{FF2B5EF4-FFF2-40B4-BE49-F238E27FC236}">
                <a16:creationId xmlns:a16="http://schemas.microsoft.com/office/drawing/2014/main" id="{E021CA7D-1BF1-82DA-2CED-1155C537A767}"/>
              </a:ext>
            </a:extLst>
          </p:cNvPr>
          <p:cNvSpPr txBox="1"/>
          <p:nvPr/>
        </p:nvSpPr>
        <p:spPr>
          <a:xfrm rot="-5400000">
            <a:off x="6031796" y="2254934"/>
            <a:ext cx="936903" cy="400110"/>
          </a:xfrm>
          <a:prstGeom prst="rect">
            <a:avLst/>
          </a:prstGeom>
          <a:solidFill>
            <a:schemeClr val="bg1"/>
          </a:solidFill>
        </p:spPr>
        <p:txBody>
          <a:bodyPr wrap="square" rtlCol="0">
            <a:spAutoFit/>
          </a:bodyPr>
          <a:lstStyle/>
          <a:p>
            <a:r>
              <a:rPr lang="en-GB" dirty="0"/>
              <a:t>TCWV</a:t>
            </a:r>
            <a:endParaRPr lang="en-GB" dirty="0">
              <a:solidFill>
                <a:schemeClr val="tx2"/>
              </a:solidFill>
              <a:latin typeface="+mn-lt"/>
            </a:endParaRPr>
          </a:p>
        </p:txBody>
      </p:sp>
      <p:sp>
        <p:nvSpPr>
          <p:cNvPr id="11" name="TextBox 10">
            <a:extLst>
              <a:ext uri="{FF2B5EF4-FFF2-40B4-BE49-F238E27FC236}">
                <a16:creationId xmlns:a16="http://schemas.microsoft.com/office/drawing/2014/main" id="{99D7C21C-3F8D-54EF-6ADE-DBC2B4325F84}"/>
              </a:ext>
            </a:extLst>
          </p:cNvPr>
          <p:cNvSpPr txBox="1"/>
          <p:nvPr/>
        </p:nvSpPr>
        <p:spPr>
          <a:xfrm rot="-5400000">
            <a:off x="3380603" y="2345437"/>
            <a:ext cx="838944" cy="400110"/>
          </a:xfrm>
          <a:prstGeom prst="rect">
            <a:avLst/>
          </a:prstGeom>
          <a:solidFill>
            <a:schemeClr val="bg1"/>
          </a:solidFill>
        </p:spPr>
        <p:txBody>
          <a:bodyPr wrap="square" rtlCol="0">
            <a:spAutoFit/>
          </a:bodyPr>
          <a:lstStyle/>
          <a:p>
            <a:r>
              <a:rPr lang="en-GB" dirty="0">
                <a:solidFill>
                  <a:schemeClr val="tx2"/>
                </a:solidFill>
                <a:latin typeface="+mn-lt"/>
              </a:rPr>
              <a:t>CAPE</a:t>
            </a:r>
          </a:p>
        </p:txBody>
      </p:sp>
    </p:spTree>
    <p:extLst>
      <p:ext uri="{BB962C8B-B14F-4D97-AF65-F5344CB8AC3E}">
        <p14:creationId xmlns:p14="http://schemas.microsoft.com/office/powerpoint/2010/main" val="1292823459"/>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50319"/>
            <a:ext cx="8280000" cy="828000"/>
          </a:xfrm>
        </p:spPr>
        <p:txBody>
          <a:bodyPr/>
          <a:lstStyle/>
          <a:p>
            <a:r>
              <a:rPr lang="en-GB" sz="3000" dirty="0">
                <a:solidFill>
                  <a:srgbClr val="7030A0"/>
                </a:solidFill>
              </a:rPr>
              <a:t>Dependence on region</a:t>
            </a:r>
            <a:endParaRPr lang="en-GB" sz="30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31</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6F35231-765B-6F4F-9FD7-F16A80A2B9E9}"/>
                  </a:ext>
                </a:extLst>
              </p:cNvPr>
              <p:cNvSpPr txBox="1"/>
              <p:nvPr/>
            </p:nvSpPr>
            <p:spPr>
              <a:xfrm>
                <a:off x="611560" y="5579617"/>
                <a:ext cx="6840760" cy="1015663"/>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CAPE signal over land strongly affected by diurnal cycle</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Likewise some low-level humidity measures</a:t>
                </a:r>
              </a:p>
              <a:p>
                <a:pPr marL="342900" indent="-342900">
                  <a:buFont typeface="Arial" panose="020B0604020202020204" pitchFamily="34" charset="0"/>
                  <a:buChar char="•"/>
                </a:pPr>
                <a14:m>
                  <m:oMath xmlns:m="http://schemas.openxmlformats.org/officeDocument/2006/math">
                    <m:acc>
                      <m:accPr>
                        <m:chr m:val="̅"/>
                        <m:ctrlPr>
                          <a:rPr lang="en-GB" i="1" smtClean="0">
                            <a:latin typeface="Cambria Math" panose="02040503050406030204" pitchFamily="18" charset="0"/>
                            <a:cs typeface="Arial" panose="020B0604020202020204" pitchFamily="34" charset="0"/>
                          </a:rPr>
                        </m:ctrlPr>
                      </m:accPr>
                      <m:e>
                        <m:r>
                          <m:rPr>
                            <m:sty m:val="p"/>
                          </m:rPr>
                          <a:rPr lang="en-GB" b="0" i="0" smtClean="0">
                            <a:latin typeface="Cambria Math" panose="02040503050406030204" pitchFamily="18" charset="0"/>
                            <a:cs typeface="Arial" panose="020B0604020202020204" pitchFamily="34" charset="0"/>
                          </a:rPr>
                          <m:t>Environment</m:t>
                        </m:r>
                      </m:e>
                    </m:acc>
                  </m:oMath>
                </a14:m>
                <a:r>
                  <a:rPr lang="en-GB" dirty="0">
                    <a:latin typeface="Arial" panose="020B0604020202020204" pitchFamily="34" charset="0"/>
                    <a:cs typeface="Arial" panose="020B0604020202020204" pitchFamily="34" charset="0"/>
                  </a:rPr>
                  <a:t> | MCS is interesting but….</a:t>
                </a:r>
              </a:p>
            </p:txBody>
          </p:sp>
        </mc:Choice>
        <mc:Fallback xmlns="">
          <p:sp>
            <p:nvSpPr>
              <p:cNvPr id="15" name="TextBox 14">
                <a:extLst>
                  <a:ext uri="{FF2B5EF4-FFF2-40B4-BE49-F238E27FC236}">
                    <a16:creationId xmlns:a16="http://schemas.microsoft.com/office/drawing/2014/main" id="{86F35231-765B-6F4F-9FD7-F16A80A2B9E9}"/>
                  </a:ext>
                </a:extLst>
              </p:cNvPr>
              <p:cNvSpPr txBox="1">
                <a:spLocks noRot="1" noChangeAspect="1" noMove="1" noResize="1" noEditPoints="1" noAdjustHandles="1" noChangeArrowheads="1" noChangeShapeType="1" noTextEdit="1"/>
              </p:cNvSpPr>
              <p:nvPr/>
            </p:nvSpPr>
            <p:spPr>
              <a:xfrm>
                <a:off x="611560" y="5579617"/>
                <a:ext cx="6840760" cy="1015663"/>
              </a:xfrm>
              <a:prstGeom prst="rect">
                <a:avLst/>
              </a:prstGeom>
              <a:blipFill>
                <a:blip r:embed="rId4"/>
                <a:stretch>
                  <a:fillRect l="-802" t="-2395" r="-713" b="-10180"/>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C2FA5010-FCA7-9BB5-A039-FA82B391ABF1}"/>
              </a:ext>
            </a:extLst>
          </p:cNvPr>
          <p:cNvSpPr txBox="1"/>
          <p:nvPr/>
        </p:nvSpPr>
        <p:spPr>
          <a:xfrm>
            <a:off x="179512" y="939140"/>
            <a:ext cx="8640960" cy="400110"/>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Decompose into land/sea, by season, latitude bands,  diurnal cycle etc</a:t>
            </a:r>
          </a:p>
        </p:txBody>
      </p:sp>
      <p:pic>
        <p:nvPicPr>
          <p:cNvPr id="7" name="Picture 6">
            <a:extLst>
              <a:ext uri="{FF2B5EF4-FFF2-40B4-BE49-F238E27FC236}">
                <a16:creationId xmlns:a16="http://schemas.microsoft.com/office/drawing/2014/main" id="{DBF3BFE6-F1EC-5A40-C6A8-025FE432E5EE}"/>
              </a:ext>
            </a:extLst>
          </p:cNvPr>
          <p:cNvPicPr>
            <a:picLocks noChangeAspect="1"/>
          </p:cNvPicPr>
          <p:nvPr/>
        </p:nvPicPr>
        <p:blipFill>
          <a:blip r:embed="rId5"/>
          <a:stretch>
            <a:fillRect/>
          </a:stretch>
        </p:blipFill>
        <p:spPr>
          <a:xfrm>
            <a:off x="-7200" y="1400838"/>
            <a:ext cx="9144000" cy="4018935"/>
          </a:xfrm>
          <a:prstGeom prst="rect">
            <a:avLst/>
          </a:prstGeom>
        </p:spPr>
      </p:pic>
      <p:sp>
        <p:nvSpPr>
          <p:cNvPr id="8" name="TextBox 7">
            <a:extLst>
              <a:ext uri="{FF2B5EF4-FFF2-40B4-BE49-F238E27FC236}">
                <a16:creationId xmlns:a16="http://schemas.microsoft.com/office/drawing/2014/main" id="{53587205-272F-C62E-AFEF-F56E4B9204A3}"/>
              </a:ext>
            </a:extLst>
          </p:cNvPr>
          <p:cNvSpPr txBox="1"/>
          <p:nvPr/>
        </p:nvSpPr>
        <p:spPr>
          <a:xfrm rot="-5400000">
            <a:off x="-324544" y="2292841"/>
            <a:ext cx="1008112" cy="400110"/>
          </a:xfrm>
          <a:prstGeom prst="rect">
            <a:avLst/>
          </a:prstGeom>
          <a:solidFill>
            <a:schemeClr val="bg1"/>
          </a:solidFill>
        </p:spPr>
        <p:txBody>
          <a:bodyPr wrap="square" rtlCol="0">
            <a:spAutoFit/>
          </a:bodyPr>
          <a:lstStyle/>
          <a:p>
            <a:r>
              <a:rPr lang="en-GB" dirty="0">
                <a:solidFill>
                  <a:schemeClr val="tx2"/>
                </a:solidFill>
                <a:latin typeface="+mn-lt"/>
              </a:rPr>
              <a:t>CAPE</a:t>
            </a:r>
          </a:p>
        </p:txBody>
      </p:sp>
      <p:sp>
        <p:nvSpPr>
          <p:cNvPr id="9" name="TextBox 8">
            <a:extLst>
              <a:ext uri="{FF2B5EF4-FFF2-40B4-BE49-F238E27FC236}">
                <a16:creationId xmlns:a16="http://schemas.microsoft.com/office/drawing/2014/main" id="{5A298E60-181D-10B9-C22D-927783CD9EB2}"/>
              </a:ext>
            </a:extLst>
          </p:cNvPr>
          <p:cNvSpPr txBox="1"/>
          <p:nvPr/>
        </p:nvSpPr>
        <p:spPr>
          <a:xfrm rot="-5400000">
            <a:off x="-252090" y="4080466"/>
            <a:ext cx="838944" cy="400110"/>
          </a:xfrm>
          <a:prstGeom prst="rect">
            <a:avLst/>
          </a:prstGeom>
          <a:solidFill>
            <a:schemeClr val="bg1"/>
          </a:solidFill>
        </p:spPr>
        <p:txBody>
          <a:bodyPr wrap="square" rtlCol="0">
            <a:spAutoFit/>
          </a:bodyPr>
          <a:lstStyle/>
          <a:p>
            <a:r>
              <a:rPr lang="en-GB" dirty="0">
                <a:solidFill>
                  <a:schemeClr val="tx2"/>
                </a:solidFill>
                <a:latin typeface="+mn-lt"/>
              </a:rPr>
              <a:t>CAPE</a:t>
            </a:r>
          </a:p>
        </p:txBody>
      </p:sp>
    </p:spTree>
    <p:extLst>
      <p:ext uri="{BB962C8B-B14F-4D97-AF65-F5344CB8AC3E}">
        <p14:creationId xmlns:p14="http://schemas.microsoft.com/office/powerpoint/2010/main" val="175335449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75" y="305417"/>
            <a:ext cx="8280000" cy="828000"/>
          </a:xfrm>
        </p:spPr>
        <p:txBody>
          <a:bodyPr/>
          <a:lstStyle/>
          <a:p>
            <a:r>
              <a:rPr lang="en-GB" sz="3000" dirty="0">
                <a:solidFill>
                  <a:srgbClr val="7030A0"/>
                </a:solidFill>
              </a:rPr>
              <a:t>Distinctions between MCS, non-MCS</a:t>
            </a:r>
            <a:br>
              <a:rPr lang="en-GB" sz="3000" dirty="0">
                <a:solidFill>
                  <a:srgbClr val="7030A0"/>
                </a:solidFill>
              </a:rPr>
            </a:br>
            <a:r>
              <a:rPr lang="en-GB" sz="3000" dirty="0">
                <a:solidFill>
                  <a:srgbClr val="7030A0"/>
                </a:solidFill>
              </a:rPr>
              <a:t>and environment</a:t>
            </a:r>
            <a:endParaRPr lang="en-GB" sz="30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32</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15" name="TextBox 14">
            <a:extLst>
              <a:ext uri="{FF2B5EF4-FFF2-40B4-BE49-F238E27FC236}">
                <a16:creationId xmlns:a16="http://schemas.microsoft.com/office/drawing/2014/main" id="{86F35231-765B-6F4F-9FD7-F16A80A2B9E9}"/>
              </a:ext>
            </a:extLst>
          </p:cNvPr>
          <p:cNvSpPr txBox="1"/>
          <p:nvPr/>
        </p:nvSpPr>
        <p:spPr>
          <a:xfrm>
            <a:off x="372564" y="5536920"/>
            <a:ext cx="8093240" cy="1015663"/>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Top: distributions of variables</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Bottom: probability of being in </a:t>
            </a:r>
            <a:r>
              <a:rPr lang="en-GB" dirty="0">
                <a:solidFill>
                  <a:srgbClr val="FF0000"/>
                </a:solidFill>
                <a:latin typeface="Arial" panose="020B0604020202020204" pitchFamily="34" charset="0"/>
                <a:cs typeface="Arial" panose="020B0604020202020204" pitchFamily="34" charset="0"/>
              </a:rPr>
              <a:t>MCS</a:t>
            </a:r>
            <a:r>
              <a:rPr lang="en-GB" dirty="0">
                <a:latin typeface="Arial" panose="020B0604020202020204" pitchFamily="34" charset="0"/>
                <a:cs typeface="Arial" panose="020B0604020202020204" pitchFamily="34" charset="0"/>
              </a:rPr>
              <a:t>, </a:t>
            </a:r>
            <a:r>
              <a:rPr lang="en-GB" dirty="0">
                <a:solidFill>
                  <a:srgbClr val="0070C0"/>
                </a:solidFill>
                <a:latin typeface="Arial" panose="020B0604020202020204" pitchFamily="34" charset="0"/>
                <a:cs typeface="Arial" panose="020B0604020202020204" pitchFamily="34" charset="0"/>
              </a:rPr>
              <a:t>deep-non-MCS</a:t>
            </a:r>
            <a:r>
              <a:rPr lang="en-GB" dirty="0">
                <a:latin typeface="Arial" panose="020B0604020202020204" pitchFamily="34" charset="0"/>
                <a:cs typeface="Arial" panose="020B0604020202020204" pitchFamily="34" charset="0"/>
              </a:rPr>
              <a:t> or environment given a value for that variable</a:t>
            </a:r>
          </a:p>
        </p:txBody>
      </p:sp>
      <p:pic>
        <p:nvPicPr>
          <p:cNvPr id="7" name="Picture 6">
            <a:extLst>
              <a:ext uri="{FF2B5EF4-FFF2-40B4-BE49-F238E27FC236}">
                <a16:creationId xmlns:a16="http://schemas.microsoft.com/office/drawing/2014/main" id="{9B657D6C-DE98-7186-8024-555C33B3D8CA}"/>
              </a:ext>
            </a:extLst>
          </p:cNvPr>
          <p:cNvPicPr>
            <a:picLocks noChangeAspect="1"/>
          </p:cNvPicPr>
          <p:nvPr/>
        </p:nvPicPr>
        <p:blipFill>
          <a:blip r:embed="rId3"/>
          <a:stretch>
            <a:fillRect/>
          </a:stretch>
        </p:blipFill>
        <p:spPr>
          <a:xfrm>
            <a:off x="0" y="1196752"/>
            <a:ext cx="9144000" cy="4176464"/>
          </a:xfrm>
          <a:prstGeom prst="rect">
            <a:avLst/>
          </a:prstGeom>
        </p:spPr>
      </p:pic>
    </p:spTree>
    <p:extLst>
      <p:ext uri="{BB962C8B-B14F-4D97-AF65-F5344CB8AC3E}">
        <p14:creationId xmlns:p14="http://schemas.microsoft.com/office/powerpoint/2010/main" val="3319084364"/>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61" y="-75701"/>
            <a:ext cx="8280000" cy="828000"/>
          </a:xfrm>
        </p:spPr>
        <p:txBody>
          <a:bodyPr/>
          <a:lstStyle/>
          <a:p>
            <a:r>
              <a:rPr lang="en-GB" sz="3000" dirty="0">
                <a:solidFill>
                  <a:srgbClr val="7030A0"/>
                </a:solidFill>
              </a:rPr>
              <a:t>We need P (MCS | conv, variable)</a:t>
            </a:r>
            <a:endParaRPr lang="en-GB" sz="30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33</a:t>
            </a:fld>
            <a:endParaRPr lang="en-GB" altLang="en-US" dirty="0"/>
          </a:p>
        </p:txBody>
      </p:sp>
      <p:sp>
        <p:nvSpPr>
          <p:cNvPr id="4" name="Content Placeholder 3"/>
          <p:cNvSpPr>
            <a:spLocks noGrp="1"/>
          </p:cNvSpPr>
          <p:nvPr>
            <p:ph idx="11"/>
          </p:nvPr>
        </p:nvSpPr>
        <p:spPr>
          <a:xfrm>
            <a:off x="539552" y="63813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7" name="TextBox 6">
            <a:extLst>
              <a:ext uri="{FF2B5EF4-FFF2-40B4-BE49-F238E27FC236}">
                <a16:creationId xmlns:a16="http://schemas.microsoft.com/office/drawing/2014/main" id="{19F07054-6CB0-A4E1-A5D6-809B39EBE8D3}"/>
              </a:ext>
            </a:extLst>
          </p:cNvPr>
          <p:cNvSpPr txBox="1"/>
          <p:nvPr/>
        </p:nvSpPr>
        <p:spPr>
          <a:xfrm>
            <a:off x="-258347" y="4582534"/>
            <a:ext cx="9140209" cy="1938992"/>
          </a:xfrm>
          <a:prstGeom prst="rect">
            <a:avLst/>
          </a:prstGeom>
          <a:noFill/>
        </p:spPr>
        <p:txBody>
          <a:bodyPr wrap="square">
            <a:spAutoFit/>
          </a:bodyPr>
          <a:lstStyle/>
          <a:p>
            <a:pPr lvl="1"/>
            <a:endParaRPr lang="en-GB" dirty="0">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b="0" i="0" u="none" strike="noStrike" baseline="0" dirty="0">
                <a:solidFill>
                  <a:srgbClr val="000000"/>
                </a:solidFill>
                <a:latin typeface="Arial" panose="020B0604020202020204" pitchFamily="34" charset="0"/>
                <a:cs typeface="Arial" panose="020B0604020202020204" pitchFamily="34" charset="0"/>
              </a:rPr>
              <a:t>Top: the conditional probability</a:t>
            </a:r>
          </a:p>
          <a:p>
            <a:pPr marL="800100" lvl="1" indent="-342900">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Bottom: the pdf of the variable</a:t>
            </a:r>
            <a:endParaRPr lang="en-GB" b="0" i="0" u="none" strike="noStrike" baseline="0" dirty="0">
              <a:solidFill>
                <a:srgbClr val="000000"/>
              </a:solidFill>
              <a:latin typeface="Arial" panose="020B0604020202020204" pitchFamily="34" charset="0"/>
              <a:cs typeface="Arial" panose="020B0604020202020204" pitchFamily="34" charset="0"/>
            </a:endParaRPr>
          </a:p>
          <a:p>
            <a:pPr marL="800100" lvl="1" indent="-342900">
              <a:buFont typeface="Arial" panose="020B0604020202020204" pitchFamily="34" charset="0"/>
              <a:buChar char="•"/>
            </a:pPr>
            <a:r>
              <a:rPr lang="en-GB" b="0" i="0" u="none" strike="noStrike" baseline="0" dirty="0">
                <a:solidFill>
                  <a:srgbClr val="000000"/>
                </a:solidFill>
                <a:latin typeface="Arial" panose="020B0604020202020204" pitchFamily="34" charset="0"/>
                <a:cs typeface="Arial" panose="020B0604020202020204" pitchFamily="34" charset="0"/>
              </a:rPr>
              <a:t>TCWV and </a:t>
            </a:r>
            <a:r>
              <a:rPr lang="en-GB" b="0" i="0" u="none" strike="noStrike" baseline="0" dirty="0" err="1">
                <a:solidFill>
                  <a:srgbClr val="000000"/>
                </a:solidFill>
                <a:latin typeface="Arial" panose="020B0604020202020204" pitchFamily="34" charset="0"/>
                <a:cs typeface="Arial" panose="020B0604020202020204" pitchFamily="34" charset="0"/>
              </a:rPr>
              <a:t>RHmid</a:t>
            </a:r>
            <a:r>
              <a:rPr lang="en-GB" b="0" i="0" u="none" strike="noStrike" baseline="0" dirty="0">
                <a:solidFill>
                  <a:srgbClr val="000000"/>
                </a:solidFill>
                <a:latin typeface="Arial" panose="020B0604020202020204" pitchFamily="34" charset="0"/>
                <a:cs typeface="Arial" panose="020B0604020202020204" pitchFamily="34" charset="0"/>
              </a:rPr>
              <a:t> were the most </a:t>
            </a:r>
            <a:r>
              <a:rPr lang="en-GB" dirty="0">
                <a:solidFill>
                  <a:srgbClr val="000000"/>
                </a:solidFill>
                <a:latin typeface="Arial" panose="020B0604020202020204" pitchFamily="34" charset="0"/>
                <a:cs typeface="Arial" panose="020B0604020202020204" pitchFamily="34" charset="0"/>
              </a:rPr>
              <a:t>promising</a:t>
            </a:r>
            <a:r>
              <a:rPr lang="en-GB" b="0" i="0" u="none" strike="noStrike" baseline="0" dirty="0">
                <a:solidFill>
                  <a:srgbClr val="000000"/>
                </a:solidFill>
                <a:latin typeface="Arial" panose="020B0604020202020204" pitchFamily="34" charset="0"/>
                <a:cs typeface="Arial" panose="020B0604020202020204" pitchFamily="34" charset="0"/>
              </a:rPr>
              <a:t> at dist</a:t>
            </a:r>
            <a:r>
              <a:rPr lang="en-GB" dirty="0">
                <a:solidFill>
                  <a:srgbClr val="000000"/>
                </a:solidFill>
                <a:latin typeface="Arial" panose="020B0604020202020204" pitchFamily="34" charset="0"/>
                <a:cs typeface="Arial" panose="020B0604020202020204" pitchFamily="34" charset="0"/>
              </a:rPr>
              <a:t>inguishing MCS from non-MCS deep convection</a:t>
            </a:r>
            <a:r>
              <a:rPr lang="en-GB" b="0" i="0" u="none" strike="noStrike" baseline="0" dirty="0">
                <a:solidFill>
                  <a:srgbClr val="000000"/>
                </a:solidFill>
                <a:latin typeface="Arial" panose="020B0604020202020204" pitchFamily="34" charset="0"/>
                <a:cs typeface="Arial" panose="020B0604020202020204" pitchFamily="34" charset="0"/>
              </a:rPr>
              <a:t> </a:t>
            </a:r>
          </a:p>
          <a:p>
            <a:pPr marL="800100" lvl="1" indent="-342900">
              <a:buFont typeface="Arial" panose="020B0604020202020204" pitchFamily="34" charset="0"/>
              <a:buChar char="•"/>
            </a:pPr>
            <a:r>
              <a:rPr lang="en-GB" dirty="0">
                <a:solidFill>
                  <a:srgbClr val="000000"/>
                </a:solidFill>
                <a:latin typeface="Arial" panose="020B0604020202020204" pitchFamily="34" charset="0"/>
                <a:cs typeface="Arial" panose="020B0604020202020204" pitchFamily="34" charset="0"/>
              </a:rPr>
              <a:t>Use for</a:t>
            </a:r>
            <a:r>
              <a:rPr lang="en-GB" b="0" i="0" u="none" strike="noStrike" baseline="0" dirty="0">
                <a:solidFill>
                  <a:srgbClr val="000000"/>
                </a:solidFill>
                <a:latin typeface="Arial" panose="020B0604020202020204" pitchFamily="34" charset="0"/>
                <a:cs typeface="Arial" panose="020B0604020202020204" pitchFamily="34" charset="0"/>
              </a:rPr>
              <a:t> stochastic</a:t>
            </a:r>
            <a:r>
              <a:rPr lang="en-GB" dirty="0">
                <a:solidFill>
                  <a:srgbClr val="000000"/>
                </a:solidFill>
                <a:latin typeface="Arial" panose="020B0604020202020204" pitchFamily="34" charset="0"/>
                <a:cs typeface="Arial" panose="020B0604020202020204" pitchFamily="34" charset="0"/>
              </a:rPr>
              <a:t> trigger of the</a:t>
            </a:r>
            <a:r>
              <a:rPr lang="en-GB" b="0" i="0" u="none" strike="noStrike" baseline="0" dirty="0">
                <a:solidFill>
                  <a:srgbClr val="000000"/>
                </a:solidFill>
                <a:latin typeface="Arial" panose="020B0604020202020204" pitchFamily="34" charset="0"/>
                <a:cs typeface="Arial" panose="020B0604020202020204" pitchFamily="34" charset="0"/>
              </a:rPr>
              <a:t> MCS parametrization</a:t>
            </a:r>
            <a:endParaRPr lang="en-GB" sz="1600" b="0" i="0" u="none" strike="noStrike" baseline="0" dirty="0">
              <a:solidFill>
                <a:srgbClr val="000000"/>
              </a:solidFill>
              <a:latin typeface="Arial" panose="020B0604020202020204" pitchFamily="34" charset="0"/>
            </a:endParaRPr>
          </a:p>
        </p:txBody>
      </p:sp>
      <p:pic>
        <p:nvPicPr>
          <p:cNvPr id="10" name="Picture 9">
            <a:extLst>
              <a:ext uri="{FF2B5EF4-FFF2-40B4-BE49-F238E27FC236}">
                <a16:creationId xmlns:a16="http://schemas.microsoft.com/office/drawing/2014/main" id="{5B6B7C57-27A5-EB44-63EB-ABDA7B31AC19}"/>
              </a:ext>
            </a:extLst>
          </p:cNvPr>
          <p:cNvPicPr>
            <a:picLocks noChangeAspect="1"/>
          </p:cNvPicPr>
          <p:nvPr/>
        </p:nvPicPr>
        <p:blipFill>
          <a:blip r:embed="rId3"/>
          <a:stretch>
            <a:fillRect/>
          </a:stretch>
        </p:blipFill>
        <p:spPr>
          <a:xfrm>
            <a:off x="-3791" y="1093800"/>
            <a:ext cx="9144000" cy="3631343"/>
          </a:xfrm>
          <a:prstGeom prst="rect">
            <a:avLst/>
          </a:prstGeom>
        </p:spPr>
      </p:pic>
    </p:spTree>
    <p:extLst>
      <p:ext uri="{BB962C8B-B14F-4D97-AF65-F5344CB8AC3E}">
        <p14:creationId xmlns:p14="http://schemas.microsoft.com/office/powerpoint/2010/main" val="3460378962"/>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sz="3000" dirty="0">
                <a:solidFill>
                  <a:srgbClr val="7030A0"/>
                </a:solidFill>
              </a:rPr>
              <a:t>Stochastic trigger</a:t>
            </a:r>
            <a:endParaRPr lang="en-GB" sz="30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34</a:t>
            </a:fld>
            <a:endParaRPr lang="en-GB" altLang="en-US" dirty="0"/>
          </a:p>
        </p:txBody>
      </p:sp>
      <p:sp>
        <p:nvSpPr>
          <p:cNvPr id="4" name="Content Placeholder 3"/>
          <p:cNvSpPr>
            <a:spLocks noGrp="1"/>
          </p:cNvSpPr>
          <p:nvPr>
            <p:ph idx="11"/>
          </p:nvPr>
        </p:nvSpPr>
        <p:spPr>
          <a:xfrm>
            <a:off x="539552" y="63813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sp>
        <p:nvSpPr>
          <p:cNvPr id="9" name="TextBox 8">
            <a:extLst>
              <a:ext uri="{FF2B5EF4-FFF2-40B4-BE49-F238E27FC236}">
                <a16:creationId xmlns:a16="http://schemas.microsoft.com/office/drawing/2014/main" id="{71E372A3-E0A1-4C88-B8A1-26CE7378C8A9}"/>
              </a:ext>
            </a:extLst>
          </p:cNvPr>
          <p:cNvSpPr txBox="1"/>
          <p:nvPr/>
        </p:nvSpPr>
        <p:spPr>
          <a:xfrm>
            <a:off x="402149" y="1265983"/>
            <a:ext cx="8058283" cy="3416320"/>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For initial tests of the stochastic trigger we choose to work with TCWV</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This gives the most robust signals when decomposed by region, season etc</a:t>
            </a:r>
          </a:p>
          <a:p>
            <a:pPr marL="342900" indent="-342900">
              <a:buFont typeface="Arial" panose="020B0604020202020204" pitchFamily="34" charset="0"/>
              <a:buChar char="•"/>
            </a:pPr>
            <a:endParaRPr lang="en-GB" sz="2400" dirty="0">
              <a:solidFill>
                <a:schemeClr val="tx2"/>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We use random numbers that are correlated in space and time following pattern generators used by other stochastic methods in the model</a:t>
            </a:r>
          </a:p>
          <a:p>
            <a:pPr marL="342900" indent="-34290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But choose scales appropriate for MCS</a:t>
            </a:r>
          </a:p>
        </p:txBody>
      </p:sp>
    </p:spTree>
    <p:extLst>
      <p:ext uri="{BB962C8B-B14F-4D97-AF65-F5344CB8AC3E}">
        <p14:creationId xmlns:p14="http://schemas.microsoft.com/office/powerpoint/2010/main" val="411674216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020" y="19851"/>
            <a:ext cx="8280000" cy="828000"/>
          </a:xfrm>
        </p:spPr>
        <p:txBody>
          <a:bodyPr/>
          <a:lstStyle/>
          <a:p>
            <a:r>
              <a:rPr lang="en-GB" sz="3600" dirty="0">
                <a:solidFill>
                  <a:srgbClr val="7030A0"/>
                </a:solidFill>
              </a:rPr>
              <a:t>First look with N216 ensemble</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35</a:t>
            </a:fld>
            <a:endParaRPr lang="en-GB" altLang="en-US" dirty="0"/>
          </a:p>
        </p:txBody>
      </p:sp>
      <p:sp>
        <p:nvSpPr>
          <p:cNvPr id="4" name="Content Placeholder 3"/>
          <p:cNvSpPr>
            <a:spLocks noGrp="1"/>
          </p:cNvSpPr>
          <p:nvPr>
            <p:ph idx="11"/>
          </p:nvPr>
        </p:nvSpPr>
        <p:spPr>
          <a:xfrm>
            <a:off x="540472" y="980728"/>
            <a:ext cx="8280000" cy="3951304"/>
          </a:xfrm>
        </p:spPr>
        <p:txBody>
          <a:bodyPr/>
          <a:lstStyle/>
          <a:p>
            <a:pPr eaLnBrk="0" hangingPunct="0">
              <a:spcBef>
                <a:spcPct val="0"/>
              </a:spcBef>
              <a:buClrTx/>
            </a:pPr>
            <a:r>
              <a:rPr lang="en-GB" altLang="en-US" dirty="0">
                <a:ea typeface="Arial" panose="020B0604020202020204" pitchFamily="34" charset="0"/>
              </a:rPr>
              <a:t>Early growth of RMS of tropical </a:t>
            </a:r>
            <a:r>
              <a:rPr lang="en-GB" altLang="en-US" dirty="0" err="1">
                <a:ea typeface="Arial" panose="020B0604020202020204" pitchFamily="34" charset="0"/>
              </a:rPr>
              <a:t>precip</a:t>
            </a:r>
            <a:r>
              <a:rPr lang="en-GB" altLang="en-US" dirty="0">
                <a:ea typeface="Arial" panose="020B0604020202020204" pitchFamily="34" charset="0"/>
              </a:rPr>
              <a:t> at grid-scale in one case</a:t>
            </a:r>
          </a:p>
          <a:p>
            <a:pPr eaLnBrk="0" hangingPunct="0">
              <a:spcBef>
                <a:spcPct val="0"/>
              </a:spcBef>
              <a:buClrTx/>
            </a:pPr>
            <a:endParaRPr kumimoji="0" lang="en-GB" altLang="en-US" sz="2400" i="0" u="none" strike="noStrike" cap="none" normalizeH="0" baseline="0" dirty="0">
              <a:ln>
                <a:noFill/>
              </a:ln>
              <a:effectLst/>
              <a:latin typeface="Arial" panose="020B0604020202020204" pitchFamily="34" charset="0"/>
              <a:ea typeface="Arial" panose="020B0604020202020204" pitchFamily="34" charset="0"/>
            </a:endParaRPr>
          </a:p>
          <a:p>
            <a:endParaRPr lang="en-GB" dirty="0"/>
          </a:p>
        </p:txBody>
      </p:sp>
      <p:pic>
        <p:nvPicPr>
          <p:cNvPr id="9" name="Picture 8" descr="A graph of different colored lines&#10;&#10;Description automatically generated">
            <a:extLst>
              <a:ext uri="{FF2B5EF4-FFF2-40B4-BE49-F238E27FC236}">
                <a16:creationId xmlns:a16="http://schemas.microsoft.com/office/drawing/2014/main" id="{8A5A4155-CDD2-B9AD-6619-6BE5D960F1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27" y="1695744"/>
            <a:ext cx="7560840" cy="4773536"/>
          </a:xfrm>
          <a:prstGeom prst="rect">
            <a:avLst/>
          </a:prstGeom>
        </p:spPr>
      </p:pic>
      <p:sp>
        <p:nvSpPr>
          <p:cNvPr id="5" name="TextBox 4">
            <a:extLst>
              <a:ext uri="{FF2B5EF4-FFF2-40B4-BE49-F238E27FC236}">
                <a16:creationId xmlns:a16="http://schemas.microsoft.com/office/drawing/2014/main" id="{63E01182-669E-674E-B143-D7F43658AC85}"/>
              </a:ext>
            </a:extLst>
          </p:cNvPr>
          <p:cNvSpPr txBox="1"/>
          <p:nvPr/>
        </p:nvSpPr>
        <p:spPr>
          <a:xfrm rot="-5400000">
            <a:off x="-59500" y="3371926"/>
            <a:ext cx="1726121" cy="400110"/>
          </a:xfrm>
          <a:prstGeom prst="rect">
            <a:avLst/>
          </a:prstGeom>
          <a:solidFill>
            <a:schemeClr val="bg1"/>
          </a:solidFill>
        </p:spPr>
        <p:txBody>
          <a:bodyPr wrap="square" rtlCol="0">
            <a:spAutoFit/>
          </a:bodyPr>
          <a:lstStyle/>
          <a:p>
            <a:r>
              <a:rPr lang="en-GB" dirty="0"/>
              <a:t>RMSE (mm/h)</a:t>
            </a:r>
            <a:endParaRPr lang="en-GB" dirty="0">
              <a:solidFill>
                <a:schemeClr val="tx2"/>
              </a:solidFill>
              <a:latin typeface="+mn-lt"/>
            </a:endParaRPr>
          </a:p>
        </p:txBody>
      </p:sp>
      <p:sp>
        <p:nvSpPr>
          <p:cNvPr id="8" name="TextBox 7">
            <a:extLst>
              <a:ext uri="{FF2B5EF4-FFF2-40B4-BE49-F238E27FC236}">
                <a16:creationId xmlns:a16="http://schemas.microsoft.com/office/drawing/2014/main" id="{48E73E2D-8398-EE74-E8BD-09056214200B}"/>
              </a:ext>
            </a:extLst>
          </p:cNvPr>
          <p:cNvSpPr txBox="1"/>
          <p:nvPr/>
        </p:nvSpPr>
        <p:spPr>
          <a:xfrm>
            <a:off x="1115616" y="6132170"/>
            <a:ext cx="651465" cy="400110"/>
          </a:xfrm>
          <a:prstGeom prst="rect">
            <a:avLst/>
          </a:prstGeom>
          <a:solidFill>
            <a:schemeClr val="bg1"/>
          </a:solidFill>
        </p:spPr>
        <p:txBody>
          <a:bodyPr wrap="square" rtlCol="0">
            <a:spAutoFit/>
          </a:bodyPr>
          <a:lstStyle/>
          <a:p>
            <a:r>
              <a:rPr lang="en-GB" dirty="0"/>
              <a:t>T+4</a:t>
            </a:r>
            <a:endParaRPr lang="en-GB" dirty="0">
              <a:solidFill>
                <a:schemeClr val="tx2"/>
              </a:solidFill>
              <a:latin typeface="+mn-lt"/>
            </a:endParaRPr>
          </a:p>
        </p:txBody>
      </p:sp>
      <p:sp>
        <p:nvSpPr>
          <p:cNvPr id="11" name="TextBox 10">
            <a:extLst>
              <a:ext uri="{FF2B5EF4-FFF2-40B4-BE49-F238E27FC236}">
                <a16:creationId xmlns:a16="http://schemas.microsoft.com/office/drawing/2014/main" id="{31A84EF2-9F74-1BC2-7763-6E5EBE8B165A}"/>
              </a:ext>
            </a:extLst>
          </p:cNvPr>
          <p:cNvSpPr txBox="1"/>
          <p:nvPr/>
        </p:nvSpPr>
        <p:spPr>
          <a:xfrm>
            <a:off x="7606592" y="6143225"/>
            <a:ext cx="787097" cy="400110"/>
          </a:xfrm>
          <a:prstGeom prst="rect">
            <a:avLst/>
          </a:prstGeom>
          <a:solidFill>
            <a:schemeClr val="bg1"/>
          </a:solidFill>
        </p:spPr>
        <p:txBody>
          <a:bodyPr wrap="square" rtlCol="0">
            <a:spAutoFit/>
          </a:bodyPr>
          <a:lstStyle/>
          <a:p>
            <a:r>
              <a:rPr lang="en-GB" dirty="0"/>
              <a:t>T+24</a:t>
            </a:r>
            <a:endParaRPr lang="en-GB" dirty="0">
              <a:solidFill>
                <a:schemeClr val="tx2"/>
              </a:solidFill>
              <a:latin typeface="+mn-lt"/>
            </a:endParaRPr>
          </a:p>
        </p:txBody>
      </p:sp>
      <p:sp>
        <p:nvSpPr>
          <p:cNvPr id="13" name="TextBox 12">
            <a:extLst>
              <a:ext uri="{FF2B5EF4-FFF2-40B4-BE49-F238E27FC236}">
                <a16:creationId xmlns:a16="http://schemas.microsoft.com/office/drawing/2014/main" id="{23AA9AB6-60DB-7542-50A2-B07BFE5B3F9F}"/>
              </a:ext>
            </a:extLst>
          </p:cNvPr>
          <p:cNvSpPr txBox="1"/>
          <p:nvPr/>
        </p:nvSpPr>
        <p:spPr>
          <a:xfrm>
            <a:off x="3772923" y="6100670"/>
            <a:ext cx="787097" cy="400110"/>
          </a:xfrm>
          <a:prstGeom prst="rect">
            <a:avLst/>
          </a:prstGeom>
          <a:solidFill>
            <a:schemeClr val="bg1"/>
          </a:solidFill>
        </p:spPr>
        <p:txBody>
          <a:bodyPr wrap="square" rtlCol="0">
            <a:spAutoFit/>
          </a:bodyPr>
          <a:lstStyle/>
          <a:p>
            <a:r>
              <a:rPr lang="en-GB" dirty="0"/>
              <a:t>T+12</a:t>
            </a:r>
            <a:endParaRPr lang="en-GB" dirty="0">
              <a:solidFill>
                <a:schemeClr val="tx2"/>
              </a:solidFill>
              <a:latin typeface="+mn-lt"/>
            </a:endParaRPr>
          </a:p>
        </p:txBody>
      </p:sp>
    </p:spTree>
    <p:extLst>
      <p:ext uri="{BB962C8B-B14F-4D97-AF65-F5344CB8AC3E}">
        <p14:creationId xmlns:p14="http://schemas.microsoft.com/office/powerpoint/2010/main" val="1905968616"/>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6C43A-F85B-2417-1571-1F2ABE8CA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EAFDF-E6B4-872B-C268-0D9CAF4BFF14}"/>
              </a:ext>
            </a:extLst>
          </p:cNvPr>
          <p:cNvSpPr>
            <a:spLocks noGrp="1"/>
          </p:cNvSpPr>
          <p:nvPr>
            <p:ph type="title"/>
          </p:nvPr>
        </p:nvSpPr>
        <p:spPr>
          <a:xfrm>
            <a:off x="251520" y="116632"/>
            <a:ext cx="8280000" cy="759584"/>
          </a:xfrm>
        </p:spPr>
        <p:txBody>
          <a:bodyPr/>
          <a:lstStyle/>
          <a:p>
            <a:r>
              <a:rPr lang="en-GB" sz="3200" dirty="0">
                <a:solidFill>
                  <a:srgbClr val="7030A0"/>
                </a:solidFill>
              </a:rPr>
              <a:t>What MCS tendencies?</a:t>
            </a:r>
            <a:endParaRPr lang="en-GB" sz="3200" dirty="0"/>
          </a:p>
        </p:txBody>
      </p:sp>
      <p:sp>
        <p:nvSpPr>
          <p:cNvPr id="3" name="Slide Number Placeholder 2">
            <a:extLst>
              <a:ext uri="{FF2B5EF4-FFF2-40B4-BE49-F238E27FC236}">
                <a16:creationId xmlns:a16="http://schemas.microsoft.com/office/drawing/2014/main" id="{F3200A08-B5E3-531D-54AE-D65FCC750613}"/>
              </a:ext>
            </a:extLst>
          </p:cNvPr>
          <p:cNvSpPr>
            <a:spLocks noGrp="1"/>
          </p:cNvSpPr>
          <p:nvPr>
            <p:ph type="sldNum" sz="quarter" idx="4"/>
          </p:nvPr>
        </p:nvSpPr>
        <p:spPr/>
        <p:txBody>
          <a:bodyPr/>
          <a:lstStyle/>
          <a:p>
            <a:fld id="{44C01B32-D1A0-401C-8867-70456BBB1E87}" type="slidenum">
              <a:rPr lang="en-GB" altLang="en-US" smtClean="0"/>
              <a:pPr/>
              <a:t>36</a:t>
            </a:fld>
            <a:endParaRPr lang="en-GB" altLang="en-US" dirty="0"/>
          </a:p>
        </p:txBody>
      </p:sp>
      <p:sp>
        <p:nvSpPr>
          <p:cNvPr id="5" name="TextBox 4">
            <a:extLst>
              <a:ext uri="{FF2B5EF4-FFF2-40B4-BE49-F238E27FC236}">
                <a16:creationId xmlns:a16="http://schemas.microsoft.com/office/drawing/2014/main" id="{D1E9AD30-85E1-8D54-8DB1-14F939D932BF}"/>
              </a:ext>
            </a:extLst>
          </p:cNvPr>
          <p:cNvSpPr txBox="1"/>
          <p:nvPr/>
        </p:nvSpPr>
        <p:spPr>
          <a:xfrm>
            <a:off x="611560" y="1340768"/>
            <a:ext cx="8168907" cy="5617628"/>
          </a:xfrm>
          <a:prstGeom prst="rect">
            <a:avLst/>
          </a:prstGeom>
          <a:noFill/>
        </p:spPr>
        <p:txBody>
          <a:bodyPr wrap="square" rtlCol="0">
            <a:spAutoFit/>
          </a:bodyPr>
          <a:lstStyle/>
          <a:p>
            <a:pPr marL="342900" indent="-342900" eaLnBrk="0" hangingPunct="0">
              <a:spcBef>
                <a:spcPct val="0"/>
              </a:spcBef>
              <a:buClrTx/>
              <a:buFont typeface="Arial" panose="020B0604020202020204" pitchFamily="34" charset="0"/>
              <a:buChar char="•"/>
            </a:pPr>
            <a:r>
              <a:rPr lang="en-GB" sz="2400" kern="0" dirty="0">
                <a:solidFill>
                  <a:srgbClr val="000000"/>
                </a:solidFill>
                <a:effectLst/>
                <a:latin typeface="Arial" panose="020B0604020202020204" pitchFamily="34" charset="0"/>
                <a:ea typeface="Aptos" panose="020B0004020202020204" pitchFamily="34" charset="0"/>
                <a:cs typeface="Arial" panose="020B0604020202020204" pitchFamily="34" charset="0"/>
              </a:rPr>
              <a:t>The missing heating anomalies associated with MCS are available in the </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cs typeface="Arial" panose="020B0604020202020204" pitchFamily="34" charset="0"/>
              </a:rPr>
              <a:t>operational archive of analysis increments </a:t>
            </a:r>
          </a:p>
          <a:p>
            <a:pPr marL="342900" indent="-342900" eaLnBrk="0" hangingPunct="0">
              <a:spcBef>
                <a:spcPct val="0"/>
              </a:spcBef>
              <a:buClrTx/>
              <a:buFont typeface="Arial" panose="020B0604020202020204" pitchFamily="34" charset="0"/>
              <a:buChar char="•"/>
            </a:pPr>
            <a:endParaRPr lang="en-GB" altLang="en-US" sz="2400" dirty="0">
              <a:latin typeface="Arial" panose="020B0604020202020204" pitchFamily="34" charset="0"/>
              <a:ea typeface="Arial" panose="020B0604020202020204" pitchFamily="34" charset="0"/>
              <a:cs typeface="Arial" panose="020B0604020202020204" pitchFamily="34" charset="0"/>
            </a:endParaRPr>
          </a:p>
          <a:p>
            <a:pPr marL="342900" indent="-342900" eaLnBrk="0" hangingPunct="0">
              <a:spcBef>
                <a:spcPct val="0"/>
              </a:spcBef>
              <a:buClrTx/>
              <a:buFont typeface="Arial" panose="020B0604020202020204" pitchFamily="34" charset="0"/>
              <a:buChar char="•"/>
            </a:pPr>
            <a:r>
              <a:rPr lang="en-GB" altLang="en-US" sz="2400" dirty="0">
                <a:latin typeface="Arial" panose="020B0604020202020204" pitchFamily="34" charset="0"/>
                <a:ea typeface="Arial" panose="020B0604020202020204" pitchFamily="34" charset="0"/>
                <a:cs typeface="Arial" panose="020B0604020202020204" pitchFamily="34" charset="0"/>
              </a:rPr>
              <a:t>How do</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cs typeface="Arial" panose="020B0604020202020204" pitchFamily="34" charset="0"/>
              </a:rPr>
              <a:t> such increments compare with MCSP?</a:t>
            </a:r>
          </a:p>
          <a:p>
            <a:pPr marL="342900" indent="-342900" eaLnBrk="0" hangingPunct="0">
              <a:spcBef>
                <a:spcPct val="0"/>
              </a:spcBef>
              <a:buClrTx/>
              <a:buFont typeface="Arial" panose="020B0604020202020204" pitchFamily="34" charset="0"/>
              <a:buChar char="•"/>
            </a:pPr>
            <a:endParaRPr lang="en-GB" altLang="en-US" sz="2400" dirty="0">
              <a:latin typeface="Arial" panose="020B0604020202020204" pitchFamily="34" charset="0"/>
              <a:ea typeface="Arial" panose="020B0604020202020204" pitchFamily="34" charset="0"/>
              <a:cs typeface="Arial" panose="020B0604020202020204" pitchFamily="34" charset="0"/>
            </a:endParaRPr>
          </a:p>
          <a:p>
            <a:pPr marL="342900" indent="-342900" eaLnBrk="0" hangingPunct="0">
              <a:spcBef>
                <a:spcPct val="0"/>
              </a:spcBef>
              <a:buClrTx/>
              <a:buFont typeface="Arial" panose="020B0604020202020204" pitchFamily="34" charset="0"/>
              <a:buChar char="•"/>
            </a:pPr>
            <a:r>
              <a:rPr kumimoji="0" lang="en-GB" altLang="en-US" sz="2400" b="0" i="0" u="none" strike="noStrike" cap="none" normalizeH="0" baseline="0" dirty="0">
                <a:ln>
                  <a:noFill/>
                </a:ln>
                <a:effectLst/>
                <a:latin typeface="Arial" panose="020B0604020202020204" pitchFamily="34" charset="0"/>
                <a:ea typeface="Arial" panose="020B0604020202020204" pitchFamily="34" charset="0"/>
                <a:cs typeface="Arial" panose="020B0604020202020204" pitchFamily="34" charset="0"/>
              </a:rPr>
              <a:t>Can we improve on the characterization of systematic errors and/or introduce probabilistic dependency of the MCS-associated tendencies on </a:t>
            </a:r>
            <a:r>
              <a:rPr lang="en-GB" altLang="en-US" sz="2400" dirty="0">
                <a:latin typeface="Arial" panose="020B0604020202020204" pitchFamily="34" charset="0"/>
                <a:ea typeface="Arial" panose="020B0604020202020204" pitchFamily="34" charset="0"/>
                <a:cs typeface="Arial" panose="020B0604020202020204" pitchFamily="34" charset="0"/>
              </a:rPr>
              <a:t>environmental variables?</a:t>
            </a:r>
            <a:endParaRPr kumimoji="0" lang="en-GB" altLang="en-US" sz="2400" b="0" i="0" u="none" strike="noStrike" cap="none" normalizeH="0" baseline="0" dirty="0">
              <a:ln>
                <a:noFill/>
              </a:ln>
              <a:effectLst/>
              <a:latin typeface="Arial" panose="020B0604020202020204" pitchFamily="34" charset="0"/>
              <a:ea typeface="Arial" panose="020B0604020202020204" pitchFamily="34" charset="0"/>
              <a:cs typeface="Arial" panose="020B0604020202020204" pitchFamily="34" charset="0"/>
            </a:endParaRPr>
          </a:p>
          <a:p>
            <a:pPr marL="342900" indent="-342900" eaLnBrk="0" hangingPunct="0">
              <a:spcBef>
                <a:spcPct val="0"/>
              </a:spcBef>
              <a:buClrTx/>
              <a:buFont typeface="Arial" panose="020B0604020202020204" pitchFamily="34" charset="0"/>
              <a:buChar char="•"/>
            </a:pPr>
            <a:endParaRPr lang="en-GB" altLang="en-US" sz="2400" dirty="0">
              <a:latin typeface="Arial" panose="020B0604020202020204" pitchFamily="34" charset="0"/>
              <a:ea typeface="Arial" panose="020B0604020202020204" pitchFamily="34" charset="0"/>
              <a:cs typeface="Arial" panose="020B0604020202020204" pitchFamily="34" charset="0"/>
            </a:endParaRPr>
          </a:p>
          <a:p>
            <a:pPr marL="342900" indent="-342900" eaLnBrk="0" hangingPunct="0">
              <a:spcBef>
                <a:spcPct val="0"/>
              </a:spcBef>
              <a:buClrTx/>
              <a:buFont typeface="Arial" panose="020B0604020202020204" pitchFamily="34" charset="0"/>
              <a:buChar char="•"/>
            </a:pPr>
            <a:r>
              <a:rPr lang="en-GB" altLang="en-US" sz="2400" dirty="0">
                <a:latin typeface="Arial" panose="020B0604020202020204" pitchFamily="34" charset="0"/>
                <a:ea typeface="Arial" panose="020B0604020202020204" pitchFamily="34" charset="0"/>
                <a:cs typeface="Arial" panose="020B0604020202020204" pitchFamily="34" charset="0"/>
              </a:rPr>
              <a:t>Analogous to </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cs typeface="Arial" panose="020B0604020202020204" pitchFamily="34" charset="0"/>
              </a:rPr>
              <a:t>a </a:t>
            </a:r>
            <a:r>
              <a:rPr kumimoji="0" lang="en-GB" altLang="en-US" sz="2400" b="0" i="0" u="none" strike="noStrike" cap="none" normalizeH="0" baseline="0" dirty="0" err="1">
                <a:ln>
                  <a:noFill/>
                </a:ln>
                <a:effectLst/>
                <a:latin typeface="Arial" panose="020B0604020202020204" pitchFamily="34" charset="0"/>
                <a:ea typeface="Arial" panose="020B0604020202020204" pitchFamily="34" charset="0"/>
                <a:cs typeface="Arial" panose="020B0604020202020204" pitchFamily="34" charset="0"/>
              </a:rPr>
              <a:t>targetted</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cs typeface="Arial" panose="020B0604020202020204" pitchFamily="34" charset="0"/>
              </a:rPr>
              <a:t> version of additive inflation  (e.g. Piccolo et al 2019) for perturbing an ensemble </a:t>
            </a:r>
          </a:p>
          <a:p>
            <a:pPr>
              <a:lnSpc>
                <a:spcPct val="115000"/>
              </a:lnSpc>
              <a:spcAft>
                <a:spcPts val="800"/>
              </a:spcAft>
            </a:pPr>
            <a:r>
              <a:rPr lang="en-GB" sz="1800" kern="0" dirty="0">
                <a:solidFill>
                  <a:srgbClr val="000000"/>
                </a:solidFill>
                <a:effectLst/>
                <a:latin typeface="ArialMT"/>
                <a:ea typeface="Aptos" panose="020B0004020202020204" pitchFamily="34" charset="0"/>
                <a:cs typeface="ArialMT"/>
              </a:rPr>
              <a:t>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210161122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6C43A-F85B-2417-1571-1F2ABE8CA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EAFDF-E6B4-872B-C268-0D9CAF4BFF14}"/>
              </a:ext>
            </a:extLst>
          </p:cNvPr>
          <p:cNvSpPr>
            <a:spLocks noGrp="1"/>
          </p:cNvSpPr>
          <p:nvPr>
            <p:ph type="title"/>
          </p:nvPr>
        </p:nvSpPr>
        <p:spPr>
          <a:xfrm>
            <a:off x="179512" y="100508"/>
            <a:ext cx="8280000" cy="759584"/>
          </a:xfrm>
        </p:spPr>
        <p:txBody>
          <a:bodyPr/>
          <a:lstStyle/>
          <a:p>
            <a:r>
              <a:rPr lang="en-GB" sz="3200" dirty="0">
                <a:solidFill>
                  <a:srgbClr val="7030A0"/>
                </a:solidFill>
              </a:rPr>
              <a:t>Additive inflation</a:t>
            </a:r>
            <a:endParaRPr lang="en-GB" sz="3200" dirty="0"/>
          </a:p>
        </p:txBody>
      </p:sp>
      <p:sp>
        <p:nvSpPr>
          <p:cNvPr id="3" name="Slide Number Placeholder 2">
            <a:extLst>
              <a:ext uri="{FF2B5EF4-FFF2-40B4-BE49-F238E27FC236}">
                <a16:creationId xmlns:a16="http://schemas.microsoft.com/office/drawing/2014/main" id="{F3200A08-B5E3-531D-54AE-D65FCC750613}"/>
              </a:ext>
            </a:extLst>
          </p:cNvPr>
          <p:cNvSpPr>
            <a:spLocks noGrp="1"/>
          </p:cNvSpPr>
          <p:nvPr>
            <p:ph type="sldNum" sz="quarter" idx="4"/>
          </p:nvPr>
        </p:nvSpPr>
        <p:spPr/>
        <p:txBody>
          <a:bodyPr/>
          <a:lstStyle/>
          <a:p>
            <a:fld id="{44C01B32-D1A0-401C-8867-70456BBB1E87}" type="slidenum">
              <a:rPr lang="en-GB" altLang="en-US" smtClean="0"/>
              <a:pPr/>
              <a:t>37</a:t>
            </a:fld>
            <a:endParaRPr lang="en-GB" altLang="en-US" dirty="0"/>
          </a:p>
        </p:txBody>
      </p:sp>
      <p:sp>
        <p:nvSpPr>
          <p:cNvPr id="5" name="TextBox 4">
            <a:extLst>
              <a:ext uri="{FF2B5EF4-FFF2-40B4-BE49-F238E27FC236}">
                <a16:creationId xmlns:a16="http://schemas.microsoft.com/office/drawing/2014/main" id="{D1E9AD30-85E1-8D54-8DB1-14F939D932BF}"/>
              </a:ext>
            </a:extLst>
          </p:cNvPr>
          <p:cNvSpPr txBox="1"/>
          <p:nvPr/>
        </p:nvSpPr>
        <p:spPr>
          <a:xfrm>
            <a:off x="323528" y="1340768"/>
            <a:ext cx="8456939" cy="3785652"/>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Scheme for inflating ensemble spread in the MO global short-to-medium range ensemble at all lead-times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Samples an archive of 4DVar analysis increments and inserts these as tendencies over a 6-h period in each ensemble member</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Includes a 3-month-mean bias-correction</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The concept is that the analysis increments represent “model error”</a:t>
            </a:r>
          </a:p>
          <a:p>
            <a:pPr marL="342900" indent="-342900" eaLnBrk="0" hangingPunct="0">
              <a:spcBef>
                <a:spcPct val="0"/>
              </a:spcBef>
              <a:buClrTx/>
              <a:buFont typeface="Arial" panose="020B0604020202020204" pitchFamily="34" charset="0"/>
              <a:buChar char="•"/>
            </a:pPr>
            <a:endParaRPr lang="en-GB" sz="2400" kern="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880251570"/>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6C43A-F85B-2417-1571-1F2ABE8CA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EAFDF-E6B4-872B-C268-0D9CAF4BFF14}"/>
              </a:ext>
            </a:extLst>
          </p:cNvPr>
          <p:cNvSpPr>
            <a:spLocks noGrp="1"/>
          </p:cNvSpPr>
          <p:nvPr>
            <p:ph type="title"/>
          </p:nvPr>
        </p:nvSpPr>
        <p:spPr>
          <a:xfrm>
            <a:off x="439008" y="178507"/>
            <a:ext cx="8280000" cy="759584"/>
          </a:xfrm>
        </p:spPr>
        <p:txBody>
          <a:bodyPr/>
          <a:lstStyle/>
          <a:p>
            <a:r>
              <a:rPr lang="en-GB" sz="3200" dirty="0">
                <a:solidFill>
                  <a:srgbClr val="7030A0"/>
                </a:solidFill>
              </a:rPr>
              <a:t>Additive inflation</a:t>
            </a:r>
            <a:endParaRPr lang="en-GB" sz="3200" dirty="0"/>
          </a:p>
        </p:txBody>
      </p:sp>
      <p:sp>
        <p:nvSpPr>
          <p:cNvPr id="3" name="Slide Number Placeholder 2">
            <a:extLst>
              <a:ext uri="{FF2B5EF4-FFF2-40B4-BE49-F238E27FC236}">
                <a16:creationId xmlns:a16="http://schemas.microsoft.com/office/drawing/2014/main" id="{F3200A08-B5E3-531D-54AE-D65FCC750613}"/>
              </a:ext>
            </a:extLst>
          </p:cNvPr>
          <p:cNvSpPr>
            <a:spLocks noGrp="1"/>
          </p:cNvSpPr>
          <p:nvPr>
            <p:ph type="sldNum" sz="quarter" idx="4"/>
          </p:nvPr>
        </p:nvSpPr>
        <p:spPr/>
        <p:txBody>
          <a:bodyPr/>
          <a:lstStyle/>
          <a:p>
            <a:fld id="{44C01B32-D1A0-401C-8867-70456BBB1E87}" type="slidenum">
              <a:rPr lang="en-GB" altLang="en-US" smtClean="0"/>
              <a:pPr/>
              <a:t>38</a:t>
            </a:fld>
            <a:endParaRPr lang="en-GB" altLang="en-US" dirty="0"/>
          </a:p>
        </p:txBody>
      </p:sp>
      <p:sp>
        <p:nvSpPr>
          <p:cNvPr id="5" name="TextBox 4">
            <a:extLst>
              <a:ext uri="{FF2B5EF4-FFF2-40B4-BE49-F238E27FC236}">
                <a16:creationId xmlns:a16="http://schemas.microsoft.com/office/drawing/2014/main" id="{D1E9AD30-85E1-8D54-8DB1-14F939D932BF}"/>
              </a:ext>
            </a:extLst>
          </p:cNvPr>
          <p:cNvSpPr txBox="1"/>
          <p:nvPr/>
        </p:nvSpPr>
        <p:spPr>
          <a:xfrm>
            <a:off x="248053" y="938091"/>
            <a:ext cx="8456939" cy="6370975"/>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Improves ensemble spread and ensemble-based skill measures</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Though degrades some deterministic skill measures (not flow dependent)</a:t>
            </a:r>
          </a:p>
          <a:p>
            <a:pPr marL="342900" indent="-342900" eaLnBrk="0" hangingPunct="0">
              <a:spcBef>
                <a:spcPct val="0"/>
              </a:spcBef>
              <a:buClrTx/>
              <a:buFont typeface="Arial" panose="020B0604020202020204" pitchFamily="34" charset="0"/>
              <a:buChar char="•"/>
            </a:pPr>
            <a:endParaRPr lang="en-GB" sz="2400" kern="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p:txBody>
      </p:sp>
      <p:pic>
        <p:nvPicPr>
          <p:cNvPr id="14" name="Content Placeholder 13">
            <a:extLst>
              <a:ext uri="{FF2B5EF4-FFF2-40B4-BE49-F238E27FC236}">
                <a16:creationId xmlns:a16="http://schemas.microsoft.com/office/drawing/2014/main" id="{A835E6E2-1B9A-4436-AC44-0B96A1611597}"/>
              </a:ext>
            </a:extLst>
          </p:cNvPr>
          <p:cNvPicPr>
            <a:picLocks noChangeAspect="1"/>
          </p:cNvPicPr>
          <p:nvPr/>
        </p:nvPicPr>
        <p:blipFill rotWithShape="1">
          <a:blip r:embed="rId3"/>
          <a:srcRect l="10083" r="7760"/>
          <a:stretch/>
        </p:blipFill>
        <p:spPr>
          <a:xfrm>
            <a:off x="2411760" y="1456866"/>
            <a:ext cx="5205816" cy="4463043"/>
          </a:xfrm>
          <a:prstGeom prst="rect">
            <a:avLst/>
          </a:prstGeom>
        </p:spPr>
      </p:pic>
      <p:sp>
        <p:nvSpPr>
          <p:cNvPr id="6" name="TextBox 5">
            <a:extLst>
              <a:ext uri="{FF2B5EF4-FFF2-40B4-BE49-F238E27FC236}">
                <a16:creationId xmlns:a16="http://schemas.microsoft.com/office/drawing/2014/main" id="{5C61B772-25D0-5441-429C-B1512A19BAEF}"/>
              </a:ext>
            </a:extLst>
          </p:cNvPr>
          <p:cNvSpPr txBox="1"/>
          <p:nvPr/>
        </p:nvSpPr>
        <p:spPr>
          <a:xfrm>
            <a:off x="7783919" y="4947825"/>
            <a:ext cx="1101432" cy="1015663"/>
          </a:xfrm>
          <a:prstGeom prst="rect">
            <a:avLst/>
          </a:prstGeom>
          <a:noFill/>
        </p:spPr>
        <p:txBody>
          <a:bodyPr wrap="square" rtlCol="0">
            <a:spAutoFit/>
          </a:bodyPr>
          <a:lstStyle/>
          <a:p>
            <a:r>
              <a:rPr lang="en-GB" sz="2000" dirty="0" err="1">
                <a:solidFill>
                  <a:schemeClr val="tx2"/>
                </a:solidFill>
                <a:latin typeface="Arial" panose="020B0604020202020204" pitchFamily="34" charset="0"/>
                <a:cs typeface="Arial" panose="020B0604020202020204" pitchFamily="34" charset="0"/>
              </a:rPr>
              <a:t>WarrenTennant</a:t>
            </a:r>
            <a:endParaRPr lang="en-GB" sz="2000" dirty="0">
              <a:solidFill>
                <a:schemeClr val="tx2"/>
              </a:solidFill>
              <a:latin typeface="Arial" panose="020B0604020202020204" pitchFamily="34" charset="0"/>
              <a:cs typeface="Arial" panose="020B0604020202020204" pitchFamily="34" charset="0"/>
            </a:endParaRPr>
          </a:p>
          <a:p>
            <a:endParaRPr lang="en-GB" dirty="0">
              <a:solidFill>
                <a:schemeClr val="tx2"/>
              </a:solidFill>
              <a:latin typeface="+mn-lt"/>
            </a:endParaRPr>
          </a:p>
        </p:txBody>
      </p:sp>
      <p:sp>
        <p:nvSpPr>
          <p:cNvPr id="7" name="TextBox 6">
            <a:extLst>
              <a:ext uri="{FF2B5EF4-FFF2-40B4-BE49-F238E27FC236}">
                <a16:creationId xmlns:a16="http://schemas.microsoft.com/office/drawing/2014/main" id="{2744942A-573B-2B13-43E6-6F76E3501249}"/>
              </a:ext>
            </a:extLst>
          </p:cNvPr>
          <p:cNvSpPr txBox="1"/>
          <p:nvPr/>
        </p:nvSpPr>
        <p:spPr>
          <a:xfrm>
            <a:off x="439008" y="2060848"/>
            <a:ext cx="1900744" cy="2862322"/>
          </a:xfrm>
          <a:prstGeom prst="rect">
            <a:avLst/>
          </a:prstGeom>
          <a:noFill/>
        </p:spPr>
        <p:txBody>
          <a:bodyPr wrap="square" rtlCol="0">
            <a:spAutoFit/>
          </a:bodyPr>
          <a:lstStyle/>
          <a:p>
            <a:r>
              <a:rPr lang="en-GB" dirty="0">
                <a:solidFill>
                  <a:schemeClr val="tx2"/>
                </a:solidFill>
                <a:latin typeface="Arial" panose="020B0604020202020204" pitchFamily="34" charset="0"/>
                <a:cs typeface="Arial" panose="020B0604020202020204" pitchFamily="34" charset="0"/>
              </a:rPr>
              <a:t>Z500 N hem</a:t>
            </a:r>
          </a:p>
          <a:p>
            <a:endParaRPr lang="en-GB" dirty="0">
              <a:latin typeface="Arial" panose="020B0604020202020204" pitchFamily="34" charset="0"/>
              <a:cs typeface="Arial" panose="020B0604020202020204" pitchFamily="34" charset="0"/>
            </a:endParaRPr>
          </a:p>
          <a:p>
            <a:r>
              <a:rPr lang="en-GB" dirty="0">
                <a:solidFill>
                  <a:schemeClr val="tx2"/>
                </a:solidFill>
                <a:latin typeface="Arial" panose="020B0604020202020204" pitchFamily="34" charset="0"/>
                <a:cs typeface="Arial" panose="020B0604020202020204" pitchFamily="34" charset="0"/>
              </a:rPr>
              <a:t>Ens mean RMSE in solid; </a:t>
            </a:r>
            <a:r>
              <a:rPr lang="en-GB" dirty="0" err="1">
                <a:solidFill>
                  <a:schemeClr val="tx2"/>
                </a:solidFill>
                <a:latin typeface="Arial" panose="020B0604020202020204" pitchFamily="34" charset="0"/>
                <a:cs typeface="Arial" panose="020B0604020202020204" pitchFamily="34" charset="0"/>
              </a:rPr>
              <a:t>ens</a:t>
            </a:r>
            <a:r>
              <a:rPr lang="en-GB" dirty="0">
                <a:solidFill>
                  <a:schemeClr val="tx2"/>
                </a:solidFill>
                <a:latin typeface="Arial" panose="020B0604020202020204" pitchFamily="34" charset="0"/>
                <a:cs typeface="Arial" panose="020B0604020202020204" pitchFamily="34" charset="0"/>
              </a:rPr>
              <a:t> spread dotted</a:t>
            </a:r>
          </a:p>
          <a:p>
            <a:endParaRPr lang="en-GB" dirty="0">
              <a:latin typeface="Arial" panose="020B0604020202020204" pitchFamily="34" charset="0"/>
              <a:cs typeface="Arial" panose="020B0604020202020204" pitchFamily="34" charset="0"/>
            </a:endParaRPr>
          </a:p>
          <a:p>
            <a:r>
              <a:rPr lang="en-GB" dirty="0">
                <a:solidFill>
                  <a:srgbClr val="FF0000"/>
                </a:solidFill>
                <a:latin typeface="Arial" panose="020B0604020202020204" pitchFamily="34" charset="0"/>
                <a:cs typeface="Arial" panose="020B0604020202020204" pitchFamily="34" charset="0"/>
              </a:rPr>
              <a:t>With inflation </a:t>
            </a:r>
            <a:r>
              <a:rPr lang="en-GB" dirty="0">
                <a:solidFill>
                  <a:srgbClr val="00B0F0"/>
                </a:solidFill>
                <a:latin typeface="Arial" panose="020B0604020202020204" pitchFamily="34" charset="0"/>
                <a:cs typeface="Arial" panose="020B0604020202020204" pitchFamily="34" charset="0"/>
              </a:rPr>
              <a:t>and without</a:t>
            </a:r>
          </a:p>
        </p:txBody>
      </p:sp>
    </p:spTree>
    <p:extLst>
      <p:ext uri="{BB962C8B-B14F-4D97-AF65-F5344CB8AC3E}">
        <p14:creationId xmlns:p14="http://schemas.microsoft.com/office/powerpoint/2010/main" val="209397147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6C43A-F85B-2417-1571-1F2ABE8CA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EAFDF-E6B4-872B-C268-0D9CAF4BFF14}"/>
              </a:ext>
            </a:extLst>
          </p:cNvPr>
          <p:cNvSpPr>
            <a:spLocks noGrp="1"/>
          </p:cNvSpPr>
          <p:nvPr>
            <p:ph type="title"/>
          </p:nvPr>
        </p:nvSpPr>
        <p:spPr>
          <a:xfrm>
            <a:off x="262367" y="44624"/>
            <a:ext cx="8280000" cy="759584"/>
          </a:xfrm>
        </p:spPr>
        <p:txBody>
          <a:bodyPr/>
          <a:lstStyle/>
          <a:p>
            <a:r>
              <a:rPr lang="en-GB" sz="3200" dirty="0">
                <a:solidFill>
                  <a:srgbClr val="7030A0"/>
                </a:solidFill>
              </a:rPr>
              <a:t>One month of operational ensemble</a:t>
            </a:r>
            <a:endParaRPr lang="en-GB" sz="3200" dirty="0"/>
          </a:p>
        </p:txBody>
      </p:sp>
      <p:sp>
        <p:nvSpPr>
          <p:cNvPr id="3" name="Slide Number Placeholder 2">
            <a:extLst>
              <a:ext uri="{FF2B5EF4-FFF2-40B4-BE49-F238E27FC236}">
                <a16:creationId xmlns:a16="http://schemas.microsoft.com/office/drawing/2014/main" id="{F3200A08-B5E3-531D-54AE-D65FCC750613}"/>
              </a:ext>
            </a:extLst>
          </p:cNvPr>
          <p:cNvSpPr>
            <a:spLocks noGrp="1"/>
          </p:cNvSpPr>
          <p:nvPr>
            <p:ph type="sldNum" sz="quarter" idx="4"/>
          </p:nvPr>
        </p:nvSpPr>
        <p:spPr/>
        <p:txBody>
          <a:bodyPr/>
          <a:lstStyle/>
          <a:p>
            <a:fld id="{44C01B32-D1A0-401C-8867-70456BBB1E87}" type="slidenum">
              <a:rPr lang="en-GB" altLang="en-US" smtClean="0"/>
              <a:pPr/>
              <a:t>39</a:t>
            </a:fld>
            <a:endParaRPr lang="en-GB" altLang="en-US" dirty="0"/>
          </a:p>
        </p:txBody>
      </p:sp>
      <p:sp>
        <p:nvSpPr>
          <p:cNvPr id="5" name="TextBox 4">
            <a:extLst>
              <a:ext uri="{FF2B5EF4-FFF2-40B4-BE49-F238E27FC236}">
                <a16:creationId xmlns:a16="http://schemas.microsoft.com/office/drawing/2014/main" id="{D1E9AD30-85E1-8D54-8DB1-14F939D932BF}"/>
              </a:ext>
            </a:extLst>
          </p:cNvPr>
          <p:cNvSpPr txBox="1"/>
          <p:nvPr/>
        </p:nvSpPr>
        <p:spPr>
          <a:xfrm>
            <a:off x="262367" y="1340768"/>
            <a:ext cx="4403095" cy="4893647"/>
          </a:xfrm>
          <a:prstGeom prst="rect">
            <a:avLst/>
          </a:prstGeom>
          <a:noFill/>
        </p:spPr>
        <p:txBody>
          <a:bodyPr wrap="square" rtlCol="0">
            <a:spAutoFit/>
          </a:bodyPr>
          <a:lstStyle/>
          <a:p>
            <a:endParaRPr lang="en-US" sz="2400" dirty="0">
              <a:solidFill>
                <a:schemeClr val="tx1"/>
              </a:solidFill>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Identify MCS in model initial conditions and in the observational database, requiring &gt; 60% area overlap</a:t>
            </a:r>
          </a:p>
          <a:p>
            <a:pPr marL="342900" indent="-34290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We want the DA increments that </a:t>
            </a:r>
            <a:r>
              <a:rPr lang="en-GB" sz="2400" dirty="0">
                <a:latin typeface="Arial" panose="020B0604020202020204" pitchFamily="34" charset="0"/>
                <a:cs typeface="Arial" panose="020B0604020202020204" pitchFamily="34" charset="0"/>
              </a:rPr>
              <a:t>tell us about</a:t>
            </a:r>
            <a:r>
              <a:rPr lang="en-GB" sz="2400" dirty="0">
                <a:solidFill>
                  <a:schemeClr val="tx2"/>
                </a:solidFill>
                <a:latin typeface="Arial" panose="020B0604020202020204" pitchFamily="34" charset="0"/>
                <a:cs typeface="Arial" panose="020B0604020202020204" pitchFamily="34" charset="0"/>
              </a:rPr>
              <a:t>  misrepresentation of MCSs, not </a:t>
            </a:r>
            <a:r>
              <a:rPr lang="en-GB" sz="2400" dirty="0">
                <a:latin typeface="Arial" panose="020B0604020202020204" pitchFamily="34" charset="0"/>
                <a:cs typeface="Arial" panose="020B0604020202020204" pitchFamily="34" charset="0"/>
              </a:rPr>
              <a:t>their</a:t>
            </a:r>
            <a:r>
              <a:rPr lang="en-GB" sz="2400" dirty="0">
                <a:solidFill>
                  <a:schemeClr val="tx2"/>
                </a:solidFill>
                <a:latin typeface="Arial" panose="020B0604020202020204" pitchFamily="34" charset="0"/>
                <a:cs typeface="Arial" panose="020B0604020202020204" pitchFamily="34" charset="0"/>
              </a:rPr>
              <a:t> incorrect presence</a:t>
            </a:r>
            <a:r>
              <a:rPr lang="en-GB" sz="2400" dirty="0">
                <a:latin typeface="Arial" panose="020B0604020202020204" pitchFamily="34" charset="0"/>
                <a:cs typeface="Arial" panose="020B0604020202020204" pitchFamily="34" charset="0"/>
              </a:rPr>
              <a:t> or </a:t>
            </a:r>
            <a:r>
              <a:rPr lang="en-GB" sz="2400" dirty="0">
                <a:solidFill>
                  <a:schemeClr val="tx2"/>
                </a:solidFill>
                <a:latin typeface="Arial" panose="020B0604020202020204" pitchFamily="34" charset="0"/>
                <a:cs typeface="Arial" panose="020B0604020202020204" pitchFamily="34" charset="0"/>
              </a:rPr>
              <a:t>absence</a:t>
            </a: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endParaRPr lang="en-GB" sz="2400" dirty="0">
              <a:latin typeface="Arial" panose="020B0604020202020204" pitchFamily="34" charset="0"/>
              <a:cs typeface="Arial" panose="020B0604020202020204" pitchFamily="34" charset="0"/>
            </a:endParaRPr>
          </a:p>
        </p:txBody>
      </p:sp>
      <p:pic>
        <p:nvPicPr>
          <p:cNvPr id="8" name="Picture 2">
            <a:extLst>
              <a:ext uri="{FF2B5EF4-FFF2-40B4-BE49-F238E27FC236}">
                <a16:creationId xmlns:a16="http://schemas.microsoft.com/office/drawing/2014/main" id="{E3961729-CFEC-670B-D6F4-5A83BDFEF2B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0625"/>
          <a:stretch/>
        </p:blipFill>
        <p:spPr bwMode="auto">
          <a:xfrm>
            <a:off x="4960967" y="1340768"/>
            <a:ext cx="3581400" cy="40576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3EE1336-7075-4390-B364-020AFF753262}"/>
              </a:ext>
            </a:extLst>
          </p:cNvPr>
          <p:cNvSpPr txBox="1"/>
          <p:nvPr/>
        </p:nvSpPr>
        <p:spPr>
          <a:xfrm>
            <a:off x="5120512" y="5330382"/>
            <a:ext cx="3600400" cy="830997"/>
          </a:xfrm>
          <a:prstGeom prst="rect">
            <a:avLst/>
          </a:prstGeom>
          <a:noFill/>
        </p:spPr>
        <p:txBody>
          <a:bodyPr wrap="square" rtlCol="0">
            <a:spAutoFit/>
          </a:bodyPr>
          <a:lstStyle/>
          <a:p>
            <a:r>
              <a:rPr lang="en-GB" sz="2400" dirty="0">
                <a:solidFill>
                  <a:schemeClr val="tx2"/>
                </a:solidFill>
                <a:latin typeface="Arial" panose="020B0604020202020204" pitchFamily="34" charset="0"/>
                <a:cs typeface="Arial" panose="020B0604020202020204" pitchFamily="34" charset="0"/>
              </a:rPr>
              <a:t>Model is unbiased in the mean</a:t>
            </a:r>
          </a:p>
        </p:txBody>
      </p:sp>
    </p:spTree>
    <p:extLst>
      <p:ext uri="{BB962C8B-B14F-4D97-AF65-F5344CB8AC3E}">
        <p14:creationId xmlns:p14="http://schemas.microsoft.com/office/powerpoint/2010/main" val="393318778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073" y="63101"/>
            <a:ext cx="8280000" cy="828000"/>
          </a:xfrm>
        </p:spPr>
        <p:txBody>
          <a:bodyPr/>
          <a:lstStyle/>
          <a:p>
            <a:r>
              <a:rPr lang="en-GB" sz="3600" dirty="0">
                <a:solidFill>
                  <a:srgbClr val="7030A0"/>
                </a:solidFill>
              </a:rPr>
              <a:t>Resolution not a panacea</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4</a:t>
            </a:fld>
            <a:endParaRPr lang="en-GB" altLang="en-US" dirty="0"/>
          </a:p>
        </p:txBody>
      </p:sp>
      <p:sp>
        <p:nvSpPr>
          <p:cNvPr id="4" name="Content Placeholder 3"/>
          <p:cNvSpPr>
            <a:spLocks noGrp="1"/>
          </p:cNvSpPr>
          <p:nvPr>
            <p:ph idx="11"/>
          </p:nvPr>
        </p:nvSpPr>
        <p:spPr>
          <a:xfrm>
            <a:off x="323528" y="1052736"/>
            <a:ext cx="8280000" cy="3951304"/>
          </a:xfrm>
        </p:spPr>
        <p:txBody>
          <a:bodyPr/>
          <a:lstStyle/>
          <a:p>
            <a:r>
              <a:rPr lang="en-GB" dirty="0">
                <a:solidFill>
                  <a:srgbClr val="000000"/>
                </a:solidFill>
                <a:ea typeface="Times New Roman"/>
                <a:sym typeface="Times New Roman"/>
              </a:rPr>
              <a:t>Also problematic with explicit convection (</a:t>
            </a:r>
            <a:r>
              <a:rPr lang="en-GB" dirty="0" err="1">
                <a:solidFill>
                  <a:srgbClr val="000000"/>
                </a:solidFill>
                <a:ea typeface="Times New Roman"/>
                <a:sym typeface="Times New Roman"/>
              </a:rPr>
              <a:t>Varble</a:t>
            </a:r>
            <a:r>
              <a:rPr lang="en-GB" dirty="0">
                <a:solidFill>
                  <a:srgbClr val="000000"/>
                </a:solidFill>
                <a:ea typeface="Times New Roman"/>
                <a:sym typeface="Times New Roman"/>
              </a:rPr>
              <a:t> et al, 2014; Becker et al 2021) </a:t>
            </a:r>
          </a:p>
          <a:p>
            <a:endParaRPr lang="en-GB" sz="2400" kern="0" dirty="0">
              <a:solidFill>
                <a:srgbClr val="000000"/>
              </a:solidFill>
              <a:effectLst/>
              <a:latin typeface="ArialMT"/>
              <a:ea typeface="Aptos" panose="020B0004020202020204" pitchFamily="34" charset="0"/>
              <a:cs typeface="ArialMT"/>
              <a:sym typeface="Times New Roman"/>
            </a:endParaRPr>
          </a:p>
          <a:p>
            <a:endParaRPr lang="en-GB" dirty="0">
              <a:solidFill>
                <a:srgbClr val="000000"/>
              </a:solidFill>
              <a:latin typeface="ArialMT"/>
              <a:ea typeface="Aptos" panose="020B0004020202020204" pitchFamily="34" charset="0"/>
              <a:cs typeface="ArialMT"/>
              <a:sym typeface="Times New Roman"/>
            </a:endParaRPr>
          </a:p>
          <a:p>
            <a:endParaRPr lang="en-GB" sz="2400" kern="0" dirty="0">
              <a:solidFill>
                <a:srgbClr val="000000"/>
              </a:solidFill>
              <a:effectLst/>
              <a:latin typeface="ArialMT"/>
              <a:ea typeface="Aptos" panose="020B0004020202020204" pitchFamily="34" charset="0"/>
              <a:cs typeface="ArialMT"/>
            </a:endParaRPr>
          </a:p>
          <a:p>
            <a:endParaRPr lang="en-GB" dirty="0">
              <a:solidFill>
                <a:srgbClr val="000000"/>
              </a:solidFill>
              <a:latin typeface="ArialMT"/>
              <a:ea typeface="Aptos" panose="020B0004020202020204" pitchFamily="34" charset="0"/>
              <a:cs typeface="ArialMT"/>
            </a:endParaRPr>
          </a:p>
          <a:p>
            <a:endParaRPr lang="en-GB" sz="2400" kern="0" dirty="0">
              <a:solidFill>
                <a:srgbClr val="000000"/>
              </a:solidFill>
              <a:effectLst/>
              <a:latin typeface="ArialMT"/>
              <a:ea typeface="Aptos" panose="020B0004020202020204" pitchFamily="34" charset="0"/>
              <a:cs typeface="ArialMT"/>
            </a:endParaRPr>
          </a:p>
          <a:p>
            <a:endParaRPr lang="en-GB" dirty="0">
              <a:solidFill>
                <a:srgbClr val="000000"/>
              </a:solidFill>
              <a:latin typeface="ArialMT"/>
              <a:ea typeface="Aptos" panose="020B0004020202020204" pitchFamily="34" charset="0"/>
              <a:cs typeface="ArialMT"/>
            </a:endParaRPr>
          </a:p>
          <a:p>
            <a:r>
              <a:rPr lang="en-GB" sz="2400" kern="0" dirty="0">
                <a:solidFill>
                  <a:srgbClr val="000000"/>
                </a:solidFill>
                <a:effectLst/>
                <a:latin typeface="ArialMT"/>
                <a:ea typeface="Aptos" panose="020B0004020202020204" pitchFamily="34" charset="0"/>
                <a:cs typeface="ArialMT"/>
              </a:rPr>
              <a:t>Convection, microphysics, radiation &amp; turbulence all relevant</a:t>
            </a:r>
          </a:p>
          <a:p>
            <a:r>
              <a:rPr lang="en-GB" dirty="0">
                <a:solidFill>
                  <a:srgbClr val="000000"/>
                </a:solidFill>
                <a:latin typeface="ArialMT"/>
                <a:ea typeface="Aptos" panose="020B0004020202020204" pitchFamily="34" charset="0"/>
                <a:cs typeface="ArialMT"/>
              </a:rPr>
              <a:t>U</a:t>
            </a:r>
            <a:r>
              <a:rPr lang="en-GB" sz="2400" kern="0" dirty="0">
                <a:solidFill>
                  <a:srgbClr val="000000"/>
                </a:solidFill>
                <a:effectLst/>
                <a:latin typeface="ArialMT"/>
                <a:ea typeface="Aptos" panose="020B0004020202020204" pitchFamily="34" charset="0"/>
                <a:cs typeface="ArialMT"/>
              </a:rPr>
              <a:t>pscale transports necessary for large-scale phenomena may be damaged if parameterizations incorrectly couple to model dynamics (and to each other) </a:t>
            </a:r>
            <a:endParaRPr lang="en-GB" sz="24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GB" sz="2400" dirty="0"/>
          </a:p>
          <a:p>
            <a:endParaRPr lang="en-GB" dirty="0"/>
          </a:p>
          <a:p>
            <a:endParaRPr lang="en-GB" sz="2400" dirty="0"/>
          </a:p>
          <a:p>
            <a:endParaRPr lang="en-GB" dirty="0"/>
          </a:p>
          <a:p>
            <a:endParaRPr lang="en-GB" sz="2400" dirty="0"/>
          </a:p>
          <a:p>
            <a:endParaRPr lang="en-GB" dirty="0"/>
          </a:p>
          <a:p>
            <a:endParaRPr lang="en-GB" dirty="0"/>
          </a:p>
        </p:txBody>
      </p:sp>
      <p:sp>
        <p:nvSpPr>
          <p:cNvPr id="12" name="Google Shape;122;g2593cbdd6ed_2_0">
            <a:extLst>
              <a:ext uri="{FF2B5EF4-FFF2-40B4-BE49-F238E27FC236}">
                <a16:creationId xmlns:a16="http://schemas.microsoft.com/office/drawing/2014/main" id="{89233ABD-B1D5-E47C-1514-C24488414378}"/>
              </a:ext>
            </a:extLst>
          </p:cNvPr>
          <p:cNvSpPr txBox="1"/>
          <p:nvPr/>
        </p:nvSpPr>
        <p:spPr>
          <a:xfrm>
            <a:off x="0" y="3198123"/>
            <a:ext cx="8460432" cy="807883"/>
          </a:xfrm>
          <a:prstGeom prst="rect">
            <a:avLst/>
          </a:prstGeom>
          <a:noFill/>
          <a:ln>
            <a:noFill/>
          </a:ln>
        </p:spPr>
        <p:txBody>
          <a:bodyPr spcFirstLastPara="1" wrap="square" lIns="68569" tIns="34275" rIns="68569" bIns="34275" anchor="t" anchorCtr="0">
            <a:spAutoFit/>
          </a:bodyPr>
          <a:lstStyle/>
          <a:p>
            <a:pPr marL="342900" indent="-342900">
              <a:spcBef>
                <a:spcPts val="0"/>
              </a:spcBef>
              <a:spcAft>
                <a:spcPts val="0"/>
              </a:spcAft>
              <a:buFont typeface="Arial" panose="020B0604020202020204" pitchFamily="34" charset="0"/>
              <a:buChar char="•"/>
            </a:pPr>
            <a:endParaRPr lang="en-GB" sz="2400" dirty="0">
              <a:solidFill>
                <a:srgbClr val="000000"/>
              </a:solidFill>
              <a:latin typeface="Arial" panose="020B0604020202020204" pitchFamily="34" charset="0"/>
              <a:ea typeface="Times New Roman"/>
              <a:cs typeface="Arial" panose="020B0604020202020204" pitchFamily="34" charset="0"/>
              <a:sym typeface="Times New Roman"/>
            </a:endParaRPr>
          </a:p>
          <a:p>
            <a:pPr marL="342900" indent="-342900">
              <a:spcBef>
                <a:spcPts val="0"/>
              </a:spcBef>
              <a:spcAft>
                <a:spcPts val="0"/>
              </a:spcAft>
              <a:buFont typeface="Arial" panose="020B0604020202020204" pitchFamily="34" charset="0"/>
              <a:buChar char="•"/>
            </a:pPr>
            <a:endParaRPr sz="2400" dirty="0">
              <a:solidFill>
                <a:srgbClr val="000000"/>
              </a:solidFill>
              <a:latin typeface="Arial" panose="020B0604020202020204" pitchFamily="34" charset="0"/>
              <a:cs typeface="Arial" panose="020B0604020202020204" pitchFamily="34" charset="0"/>
            </a:endParaRPr>
          </a:p>
        </p:txBody>
      </p:sp>
      <p:pic>
        <p:nvPicPr>
          <p:cNvPr id="14" name="Picture 13">
            <a:extLst>
              <a:ext uri="{FF2B5EF4-FFF2-40B4-BE49-F238E27FC236}">
                <a16:creationId xmlns:a16="http://schemas.microsoft.com/office/drawing/2014/main" id="{320686D3-17F8-C6D5-468E-D6C8BCEB5EBE}"/>
              </a:ext>
            </a:extLst>
          </p:cNvPr>
          <p:cNvPicPr>
            <a:picLocks noChangeAspect="1"/>
          </p:cNvPicPr>
          <p:nvPr/>
        </p:nvPicPr>
        <p:blipFill>
          <a:blip r:embed="rId3"/>
          <a:stretch>
            <a:fillRect/>
          </a:stretch>
        </p:blipFill>
        <p:spPr>
          <a:xfrm>
            <a:off x="1403648" y="2153463"/>
            <a:ext cx="5152800" cy="2089320"/>
          </a:xfrm>
          <a:prstGeom prst="rect">
            <a:avLst/>
          </a:prstGeom>
        </p:spPr>
      </p:pic>
      <p:sp>
        <p:nvSpPr>
          <p:cNvPr id="7" name="TextBox 6">
            <a:extLst>
              <a:ext uri="{FF2B5EF4-FFF2-40B4-BE49-F238E27FC236}">
                <a16:creationId xmlns:a16="http://schemas.microsoft.com/office/drawing/2014/main" id="{5D6640FE-AE27-C041-8321-48914E807252}"/>
              </a:ext>
            </a:extLst>
          </p:cNvPr>
          <p:cNvSpPr txBox="1"/>
          <p:nvPr/>
        </p:nvSpPr>
        <p:spPr>
          <a:xfrm>
            <a:off x="6686975" y="3755063"/>
            <a:ext cx="1931936" cy="369332"/>
          </a:xfrm>
          <a:prstGeom prst="rect">
            <a:avLst/>
          </a:prstGeom>
          <a:noFill/>
        </p:spPr>
        <p:txBody>
          <a:bodyPr wrap="square" rtlCol="0">
            <a:spAutoFit/>
          </a:bodyPr>
          <a:lstStyle/>
          <a:p>
            <a:r>
              <a:rPr lang="en-GB" sz="1800" dirty="0">
                <a:solidFill>
                  <a:schemeClr val="tx2"/>
                </a:solidFill>
                <a:latin typeface="Arial" panose="020B0604020202020204" pitchFamily="34" charset="0"/>
                <a:cs typeface="Arial" panose="020B0604020202020204" pitchFamily="34" charset="0"/>
              </a:rPr>
              <a:t>Zhang et al 2024</a:t>
            </a:r>
          </a:p>
        </p:txBody>
      </p:sp>
    </p:spTree>
    <p:extLst>
      <p:ext uri="{BB962C8B-B14F-4D97-AF65-F5344CB8AC3E}">
        <p14:creationId xmlns:p14="http://schemas.microsoft.com/office/powerpoint/2010/main" val="81447654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6C43A-F85B-2417-1571-1F2ABE8CA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EAFDF-E6B4-872B-C268-0D9CAF4BFF14}"/>
              </a:ext>
            </a:extLst>
          </p:cNvPr>
          <p:cNvSpPr>
            <a:spLocks noGrp="1"/>
          </p:cNvSpPr>
          <p:nvPr>
            <p:ph type="title"/>
          </p:nvPr>
        </p:nvSpPr>
        <p:spPr>
          <a:xfrm>
            <a:off x="179512" y="100508"/>
            <a:ext cx="8280000" cy="759584"/>
          </a:xfrm>
        </p:spPr>
        <p:txBody>
          <a:bodyPr/>
          <a:lstStyle/>
          <a:p>
            <a:r>
              <a:rPr lang="en-GB" sz="3200" dirty="0">
                <a:solidFill>
                  <a:srgbClr val="7030A0"/>
                </a:solidFill>
              </a:rPr>
              <a:t>DA increments in matched MCS</a:t>
            </a:r>
            <a:endParaRPr lang="en-GB" sz="3200" dirty="0"/>
          </a:p>
        </p:txBody>
      </p:sp>
      <p:sp>
        <p:nvSpPr>
          <p:cNvPr id="3" name="Slide Number Placeholder 2">
            <a:extLst>
              <a:ext uri="{FF2B5EF4-FFF2-40B4-BE49-F238E27FC236}">
                <a16:creationId xmlns:a16="http://schemas.microsoft.com/office/drawing/2014/main" id="{F3200A08-B5E3-531D-54AE-D65FCC750613}"/>
              </a:ext>
            </a:extLst>
          </p:cNvPr>
          <p:cNvSpPr>
            <a:spLocks noGrp="1"/>
          </p:cNvSpPr>
          <p:nvPr>
            <p:ph type="sldNum" sz="quarter" idx="4"/>
          </p:nvPr>
        </p:nvSpPr>
        <p:spPr/>
        <p:txBody>
          <a:bodyPr/>
          <a:lstStyle/>
          <a:p>
            <a:fld id="{44C01B32-D1A0-401C-8867-70456BBB1E87}" type="slidenum">
              <a:rPr lang="en-GB" altLang="en-US" smtClean="0"/>
              <a:pPr/>
              <a:t>40</a:t>
            </a:fld>
            <a:endParaRPr lang="en-GB" altLang="en-US" dirty="0"/>
          </a:p>
        </p:txBody>
      </p:sp>
      <p:sp>
        <p:nvSpPr>
          <p:cNvPr id="6" name="TextBox 5">
            <a:extLst>
              <a:ext uri="{FF2B5EF4-FFF2-40B4-BE49-F238E27FC236}">
                <a16:creationId xmlns:a16="http://schemas.microsoft.com/office/drawing/2014/main" id="{05C1FE35-81DD-92C9-2747-6BA8C565343F}"/>
              </a:ext>
            </a:extLst>
          </p:cNvPr>
          <p:cNvSpPr txBox="1"/>
          <p:nvPr/>
        </p:nvSpPr>
        <p:spPr>
          <a:xfrm>
            <a:off x="431080" y="5013176"/>
            <a:ext cx="7776864" cy="830997"/>
          </a:xfrm>
          <a:prstGeom prst="rect">
            <a:avLst/>
          </a:prstGeom>
          <a:noFill/>
        </p:spPr>
        <p:txBody>
          <a:bodyPr wrap="square" rtlCol="0">
            <a:spAutoFit/>
          </a:bodyPr>
          <a:lstStyle/>
          <a:p>
            <a:pPr marL="342900" indent="-342900">
              <a:buFont typeface="Arial" panose="020B0604020202020204" pitchFamily="34" charset="0"/>
              <a:buChar char="•"/>
            </a:pPr>
            <a:r>
              <a:rPr lang="en-GB" sz="2400" dirty="0">
                <a:solidFill>
                  <a:schemeClr val="tx2"/>
                </a:solidFill>
                <a:latin typeface="Arial" panose="020B0604020202020204" pitchFamily="34" charset="0"/>
                <a:cs typeface="Arial" panose="020B0604020202020204" pitchFamily="34" charset="0"/>
              </a:rPr>
              <a:t>Upper troposphere: warming</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Lower troposphere: cooling (and drying)</a:t>
            </a:r>
            <a:endParaRPr lang="en-GB" sz="2400" dirty="0">
              <a:solidFill>
                <a:schemeClr val="tx2"/>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23171AB6-0E28-812F-8BD6-10B14FB9745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30138"/>
          <a:stretch/>
        </p:blipFill>
        <p:spPr bwMode="auto">
          <a:xfrm>
            <a:off x="187313" y="860092"/>
            <a:ext cx="8517487"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7312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6C43A-F85B-2417-1571-1F2ABE8CA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EAFDF-E6B4-872B-C268-0D9CAF4BFF14}"/>
              </a:ext>
            </a:extLst>
          </p:cNvPr>
          <p:cNvSpPr>
            <a:spLocks noGrp="1"/>
          </p:cNvSpPr>
          <p:nvPr>
            <p:ph type="title"/>
          </p:nvPr>
        </p:nvSpPr>
        <p:spPr>
          <a:xfrm>
            <a:off x="179512" y="100508"/>
            <a:ext cx="8280000" cy="759584"/>
          </a:xfrm>
        </p:spPr>
        <p:txBody>
          <a:bodyPr/>
          <a:lstStyle/>
          <a:p>
            <a:r>
              <a:rPr lang="en-GB" sz="3200" dirty="0">
                <a:solidFill>
                  <a:srgbClr val="7030A0"/>
                </a:solidFill>
              </a:rPr>
              <a:t>Tests of MCSP assumptions</a:t>
            </a:r>
            <a:endParaRPr lang="en-GB" sz="3200" dirty="0"/>
          </a:p>
        </p:txBody>
      </p:sp>
      <p:sp>
        <p:nvSpPr>
          <p:cNvPr id="3" name="Slide Number Placeholder 2">
            <a:extLst>
              <a:ext uri="{FF2B5EF4-FFF2-40B4-BE49-F238E27FC236}">
                <a16:creationId xmlns:a16="http://schemas.microsoft.com/office/drawing/2014/main" id="{F3200A08-B5E3-531D-54AE-D65FCC750613}"/>
              </a:ext>
            </a:extLst>
          </p:cNvPr>
          <p:cNvSpPr>
            <a:spLocks noGrp="1"/>
          </p:cNvSpPr>
          <p:nvPr>
            <p:ph type="sldNum" sz="quarter" idx="4"/>
          </p:nvPr>
        </p:nvSpPr>
        <p:spPr/>
        <p:txBody>
          <a:bodyPr/>
          <a:lstStyle/>
          <a:p>
            <a:fld id="{44C01B32-D1A0-401C-8867-70456BBB1E87}" type="slidenum">
              <a:rPr lang="en-GB" altLang="en-US" smtClean="0"/>
              <a:pPr/>
              <a:t>41</a:t>
            </a:fld>
            <a:endParaRPr lang="en-GB" altLang="en-US" dirty="0"/>
          </a:p>
        </p:txBody>
      </p:sp>
      <p:sp>
        <p:nvSpPr>
          <p:cNvPr id="6" name="TextBox 5">
            <a:extLst>
              <a:ext uri="{FF2B5EF4-FFF2-40B4-BE49-F238E27FC236}">
                <a16:creationId xmlns:a16="http://schemas.microsoft.com/office/drawing/2014/main" id="{05C1FE35-81DD-92C9-2747-6BA8C565343F}"/>
              </a:ext>
            </a:extLst>
          </p:cNvPr>
          <p:cNvSpPr txBox="1"/>
          <p:nvPr/>
        </p:nvSpPr>
        <p:spPr>
          <a:xfrm>
            <a:off x="443880" y="4530288"/>
            <a:ext cx="7776864"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Vertical integral of 6h increment within 0.1K in half of cases</a:t>
            </a:r>
          </a:p>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Most profiles can be reasonably fit to a sine profile but have a phase shift that pushes zero of heating closer to surface</a:t>
            </a:r>
          </a:p>
        </p:txBody>
      </p:sp>
      <p:pic>
        <p:nvPicPr>
          <p:cNvPr id="4" name="Picture 2">
            <a:extLst>
              <a:ext uri="{FF2B5EF4-FFF2-40B4-BE49-F238E27FC236}">
                <a16:creationId xmlns:a16="http://schemas.microsoft.com/office/drawing/2014/main" id="{69DE6708-5A33-1776-8584-C139A2D4FB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52735"/>
            <a:ext cx="4715667" cy="3384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09AB7A16-295B-2F5C-8788-7A19BDA6D02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6118" y="1261903"/>
            <a:ext cx="3978370" cy="2966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28574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176133"/>
            <a:ext cx="8280000" cy="828000"/>
          </a:xfrm>
        </p:spPr>
        <p:txBody>
          <a:bodyPr/>
          <a:lstStyle/>
          <a:p>
            <a:r>
              <a:rPr lang="en-GB" sz="2800" dirty="0">
                <a:solidFill>
                  <a:srgbClr val="7030A0"/>
                </a:solidFill>
              </a:rPr>
              <a:t>Conclusions</a:t>
            </a:r>
            <a:endParaRPr lang="en-GB" sz="28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42</a:t>
            </a:fld>
            <a:endParaRPr lang="en-GB" altLang="en-US" dirty="0"/>
          </a:p>
        </p:txBody>
      </p:sp>
      <p:sp>
        <p:nvSpPr>
          <p:cNvPr id="4" name="Content Placeholder 3"/>
          <p:cNvSpPr>
            <a:spLocks noGrp="1"/>
          </p:cNvSpPr>
          <p:nvPr>
            <p:ph idx="11"/>
          </p:nvPr>
        </p:nvSpPr>
        <p:spPr>
          <a:xfrm>
            <a:off x="323528" y="548680"/>
            <a:ext cx="8280000" cy="4732528"/>
          </a:xfrm>
        </p:spPr>
        <p:txBody>
          <a:bodyPr/>
          <a:lstStyle/>
          <a:p>
            <a:pPr marL="0" indent="0">
              <a:buNone/>
              <a:defRPr/>
            </a:pPr>
            <a:endParaRPr lang="en-GB" dirty="0"/>
          </a:p>
          <a:p>
            <a:pPr marL="257175" indent="-257175">
              <a:buFont typeface="Arial" panose="020B0604020202020204" pitchFamily="34" charset="0"/>
              <a:buChar char="•"/>
            </a:pPr>
            <a:r>
              <a:rPr lang="en-GB" dirty="0">
                <a:solidFill>
                  <a:srgbClr val="FF0000"/>
                </a:solidFill>
              </a:rPr>
              <a:t>A parameterization of MCS effects has substantial potential </a:t>
            </a:r>
            <a:r>
              <a:rPr lang="en-GB" dirty="0"/>
              <a:t>to improve global NWP and climate models</a:t>
            </a:r>
          </a:p>
          <a:p>
            <a:pPr marL="617175" lvl="1" indent="-257175">
              <a:buFont typeface="Arial" panose="020B0604020202020204" pitchFamily="34" charset="0"/>
              <a:buChar char="•"/>
            </a:pPr>
            <a:r>
              <a:rPr lang="en-GB" dirty="0"/>
              <a:t>Modulates explicit motions</a:t>
            </a:r>
          </a:p>
          <a:p>
            <a:pPr marL="617175" lvl="1" indent="-257175">
              <a:buFont typeface="Arial" panose="020B0604020202020204" pitchFamily="34" charset="0"/>
              <a:buChar char="•"/>
            </a:pPr>
            <a:r>
              <a:rPr lang="en-GB" dirty="0"/>
              <a:t>Improves seasonal cycle of Indian monsoon and MJO</a:t>
            </a:r>
          </a:p>
          <a:p>
            <a:pPr marL="617175" lvl="1" indent="-257175">
              <a:buFont typeface="Arial" panose="020B0604020202020204" pitchFamily="34" charset="0"/>
              <a:buChar char="•"/>
            </a:pPr>
            <a:r>
              <a:rPr lang="en-GB" dirty="0"/>
              <a:t>Reduced bias over Bay of Bengal</a:t>
            </a:r>
          </a:p>
          <a:p>
            <a:pPr marL="617175" lvl="1" indent="-257175">
              <a:buFont typeface="Arial" panose="020B0604020202020204" pitchFamily="34" charset="0"/>
              <a:buChar char="•"/>
            </a:pPr>
            <a:r>
              <a:rPr lang="en-GB" dirty="0"/>
              <a:t>But amplifies a bias over the western Pacific</a:t>
            </a:r>
          </a:p>
          <a:p>
            <a:pPr marL="257175" indent="-257175">
              <a:buFont typeface="Arial" panose="020B0604020202020204" pitchFamily="34" charset="0"/>
              <a:buChar char="•"/>
            </a:pPr>
            <a:r>
              <a:rPr lang="en-GB" dirty="0">
                <a:solidFill>
                  <a:srgbClr val="FF0000"/>
                </a:solidFill>
              </a:rPr>
              <a:t>Decision to activate the MCS effects reformulated based on observed P(MCS | convection, env state)</a:t>
            </a:r>
          </a:p>
          <a:p>
            <a:pPr marL="617175" lvl="1" indent="-257175">
              <a:buFont typeface="Arial" panose="020B0604020202020204" pitchFamily="34" charset="0"/>
              <a:buChar char="•"/>
            </a:pPr>
            <a:r>
              <a:rPr lang="en-GB" dirty="0"/>
              <a:t>We don’t assume all parameterized convection is MCS-like (or non-MCS-like!)</a:t>
            </a:r>
          </a:p>
          <a:p>
            <a:pPr marL="617175" lvl="1" indent="-257175">
              <a:buFont typeface="Arial" panose="020B0604020202020204" pitchFamily="34" charset="0"/>
              <a:buChar char="•"/>
            </a:pPr>
            <a:r>
              <a:rPr lang="en-GB" dirty="0"/>
              <a:t>Testing of stochastic trigger under way</a:t>
            </a:r>
            <a:endParaRPr lang="en-GB" dirty="0">
              <a:solidFill>
                <a:srgbClr val="FF0000"/>
              </a:solidFill>
            </a:endParaRPr>
          </a:p>
          <a:p>
            <a:pPr marL="240075" indent="-257175">
              <a:buFont typeface="Arial" panose="020B0604020202020204" pitchFamily="34" charset="0"/>
              <a:buChar char="•"/>
            </a:pPr>
            <a:r>
              <a:rPr lang="en-GB" dirty="0">
                <a:solidFill>
                  <a:srgbClr val="FF0000"/>
                </a:solidFill>
              </a:rPr>
              <a:t>Pursuing a revision of MCS tendencies with guidance from DA increments associated with MCS  </a:t>
            </a:r>
          </a:p>
          <a:p>
            <a:pPr marL="342900" lvl="1" indent="0">
              <a:buNone/>
            </a:pPr>
            <a:endParaRPr lang="en-GB" sz="1500" dirty="0"/>
          </a:p>
        </p:txBody>
      </p:sp>
    </p:spTree>
    <p:extLst>
      <p:ext uri="{BB962C8B-B14F-4D97-AF65-F5344CB8AC3E}">
        <p14:creationId xmlns:p14="http://schemas.microsoft.com/office/powerpoint/2010/main" val="2858301254"/>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33493"/>
            <a:ext cx="8280000" cy="828000"/>
          </a:xfrm>
        </p:spPr>
        <p:txBody>
          <a:bodyPr/>
          <a:lstStyle/>
          <a:p>
            <a:r>
              <a:rPr lang="en-GB" altLang="en-US" sz="2800" dirty="0">
                <a:solidFill>
                  <a:srgbClr val="7030A0"/>
                </a:solidFill>
              </a:rPr>
              <a:t>References</a:t>
            </a:r>
            <a:endParaRPr lang="en-GB" sz="28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43</a:t>
            </a:fld>
            <a:endParaRPr lang="en-GB" altLang="en-US" dirty="0"/>
          </a:p>
        </p:txBody>
      </p:sp>
      <p:sp>
        <p:nvSpPr>
          <p:cNvPr id="4" name="Content Placeholder 3"/>
          <p:cNvSpPr>
            <a:spLocks noGrp="1"/>
          </p:cNvSpPr>
          <p:nvPr>
            <p:ph idx="11"/>
          </p:nvPr>
        </p:nvSpPr>
        <p:spPr>
          <a:xfrm>
            <a:off x="323528" y="548680"/>
            <a:ext cx="8280000" cy="4732528"/>
          </a:xfrm>
        </p:spPr>
        <p:txBody>
          <a:bodyPr/>
          <a:lstStyle/>
          <a:p>
            <a:pPr eaLnBrk="1" hangingPunct="1"/>
            <a:endParaRPr lang="en-GB" altLang="en-US" sz="1600" dirty="0"/>
          </a:p>
          <a:p>
            <a:pPr eaLnBrk="1" hangingPunct="1"/>
            <a:r>
              <a:rPr lang="en-GB" sz="1800" dirty="0"/>
              <a:t>Bengtsson, L., Dias, J., </a:t>
            </a:r>
            <a:r>
              <a:rPr lang="en-GB" sz="1800" dirty="0" err="1"/>
              <a:t>Tulich</a:t>
            </a:r>
            <a:r>
              <a:rPr lang="en-GB" sz="1800" dirty="0"/>
              <a:t>, S., </a:t>
            </a:r>
            <a:r>
              <a:rPr lang="en-GB" sz="1800" dirty="0" err="1"/>
              <a:t>Gehne</a:t>
            </a:r>
            <a:r>
              <a:rPr lang="en-GB" sz="1800" dirty="0"/>
              <a:t>, M., &amp; Bao, J.-W., 2021. A stochastic parameterization of organized tropical convection using cellular automata for global forecasts in NOAA's Unified Forecast System. </a:t>
            </a:r>
            <a:r>
              <a:rPr lang="en-GB" sz="1800" i="1" dirty="0"/>
              <a:t>J. Adv. Model. Earth </a:t>
            </a:r>
            <a:r>
              <a:rPr lang="en-GB" sz="1800" i="1" dirty="0" err="1"/>
              <a:t>Syst</a:t>
            </a:r>
            <a:r>
              <a:rPr lang="en-GB" sz="1800" dirty="0"/>
              <a:t>, </a:t>
            </a:r>
            <a:r>
              <a:rPr lang="en-GB" sz="1800" b="1" dirty="0"/>
              <a:t>13</a:t>
            </a:r>
            <a:r>
              <a:rPr lang="en-GB" sz="1800" dirty="0"/>
              <a:t>, e2020MS002260</a:t>
            </a:r>
          </a:p>
          <a:p>
            <a:pPr eaLnBrk="1" hangingPunct="1"/>
            <a:r>
              <a:rPr lang="en-GB" sz="1800" dirty="0"/>
              <a:t>Bowler, N.E., </a:t>
            </a:r>
            <a:r>
              <a:rPr lang="en-GB" sz="1800" dirty="0" err="1"/>
              <a:t>Arribas</a:t>
            </a:r>
            <a:r>
              <a:rPr lang="en-GB" sz="1800" dirty="0"/>
              <a:t>, A., </a:t>
            </a:r>
            <a:r>
              <a:rPr lang="en-GB" sz="1800" dirty="0" err="1"/>
              <a:t>Mylne</a:t>
            </a:r>
            <a:r>
              <a:rPr lang="en-GB" sz="1800" dirty="0"/>
              <a:t>, K.R., Robertson, K.B. and </a:t>
            </a:r>
            <a:r>
              <a:rPr lang="en-GB" sz="1800" dirty="0" err="1"/>
              <a:t>Beare</a:t>
            </a:r>
            <a:r>
              <a:rPr lang="en-GB" sz="1800" dirty="0"/>
              <a:t>, S.E., 2008. The MOGREPS short-range ensemble prediction system. </a:t>
            </a:r>
            <a:r>
              <a:rPr lang="en-GB" sz="1800" i="1" dirty="0"/>
              <a:t>Q. J. R. </a:t>
            </a:r>
            <a:r>
              <a:rPr lang="en-GB" sz="1800" i="1" dirty="0" err="1"/>
              <a:t>Meteorol</a:t>
            </a:r>
            <a:r>
              <a:rPr lang="en-GB" sz="1800" i="1" dirty="0"/>
              <a:t>. Soc</a:t>
            </a:r>
            <a:r>
              <a:rPr lang="en-GB" sz="1800" dirty="0"/>
              <a:t>., </a:t>
            </a:r>
            <a:r>
              <a:rPr lang="en-GB" sz="1800" b="1" dirty="0"/>
              <a:t>134</a:t>
            </a:r>
            <a:r>
              <a:rPr lang="en-GB" sz="1800" dirty="0"/>
              <a:t>, 703-722</a:t>
            </a:r>
          </a:p>
          <a:p>
            <a:pPr eaLnBrk="1" hangingPunct="1"/>
            <a:r>
              <a:rPr lang="en-GB" altLang="en-US" sz="1800" dirty="0"/>
              <a:t>Chen, C.-C., Richter, J. H., Liu, C., Moncrieff, M. W., Tang, Q., Lin, W., et al.,2021: Effects of organized convection parameterization on the MJO and precipitation in E3SMv1. Part I: Mesoscale heating. </a:t>
            </a:r>
            <a:r>
              <a:rPr lang="en-GB" altLang="en-US" sz="1800" i="1" dirty="0"/>
              <a:t>J. Adv. Model. Earth Syst</a:t>
            </a:r>
            <a:r>
              <a:rPr lang="en-GB" altLang="en-US" sz="1800" dirty="0"/>
              <a:t>., </a:t>
            </a:r>
            <a:r>
              <a:rPr lang="en-GB" altLang="en-US" sz="1800" b="1" dirty="0"/>
              <a:t>13</a:t>
            </a:r>
            <a:r>
              <a:rPr lang="en-GB" altLang="en-US" sz="1800" dirty="0"/>
              <a:t>, e2020MS002401</a:t>
            </a:r>
          </a:p>
          <a:p>
            <a:pPr eaLnBrk="1" hangingPunct="1"/>
            <a:r>
              <a:rPr lang="en-GB" altLang="en-US" sz="1800" dirty="0"/>
              <a:t>Feng, Z., Leung, L. R., Liu, N., Wang, J., </a:t>
            </a:r>
            <a:r>
              <a:rPr lang="en-GB" altLang="en-US" sz="1800" dirty="0" err="1"/>
              <a:t>Houze</a:t>
            </a:r>
            <a:r>
              <a:rPr lang="en-GB" altLang="en-US" sz="1800" dirty="0"/>
              <a:t>, R. A., Li, J., et al., 2021: A global high-resolution mesoscale convective system database using satellite-derived cloud tops, surface precipitation, and tracking. </a:t>
            </a:r>
            <a:r>
              <a:rPr lang="en-GB" altLang="en-US" sz="1800" i="1" dirty="0"/>
              <a:t>J. </a:t>
            </a:r>
            <a:r>
              <a:rPr lang="en-GB" altLang="en-US" sz="1800" i="1" dirty="0" err="1"/>
              <a:t>Geophys</a:t>
            </a:r>
            <a:r>
              <a:rPr lang="en-GB" altLang="en-US" sz="1800" i="1" dirty="0"/>
              <a:t>. Res</a:t>
            </a:r>
            <a:r>
              <a:rPr lang="en-GB" altLang="en-US" sz="1800" dirty="0"/>
              <a:t>., </a:t>
            </a:r>
            <a:r>
              <a:rPr lang="en-GB" altLang="en-US" sz="1800" b="1" dirty="0"/>
              <a:t>126</a:t>
            </a:r>
            <a:r>
              <a:rPr lang="en-GB" altLang="en-US" sz="1800" dirty="0"/>
              <a:t>, e2020JD034202. </a:t>
            </a:r>
          </a:p>
          <a:p>
            <a:pPr eaLnBrk="1" hangingPunct="1"/>
            <a:r>
              <a:rPr lang="nb-NO" sz="1800" b="0" i="0" u="none" strike="noStrike" baseline="0" dirty="0"/>
              <a:t>Feng, Z., Hardin, J., Barnes, H. C., Li, J., Leung, L. R., Varble, A., and Zhang, Z, 2023: </a:t>
            </a:r>
            <a:r>
              <a:rPr lang="en-GB" sz="1800" b="0" i="0" u="none" strike="noStrike" baseline="0" dirty="0" err="1"/>
              <a:t>PyFLEXTRKR</a:t>
            </a:r>
            <a:r>
              <a:rPr lang="en-GB" sz="1800" b="0" i="0" u="none" strike="noStrike" baseline="0" dirty="0"/>
              <a:t>: A flexible feature tracking Python software for convective cloud analysis. </a:t>
            </a:r>
            <a:r>
              <a:rPr lang="en-GB" sz="1800" b="0" i="1" u="none" strike="noStrike" baseline="0" dirty="0" err="1"/>
              <a:t>Geosci</a:t>
            </a:r>
            <a:r>
              <a:rPr lang="en-GB" sz="1800" b="0" i="1" u="none" strike="noStrike" baseline="0" dirty="0"/>
              <a:t>. Model Devel.</a:t>
            </a:r>
            <a:r>
              <a:rPr lang="en-GB" sz="1800" b="0" i="0" u="none" strike="noStrike" baseline="0" dirty="0"/>
              <a:t>, </a:t>
            </a:r>
            <a:r>
              <a:rPr lang="en-GB" sz="1800" b="1" i="0" u="none" strike="noStrike" baseline="0" dirty="0"/>
              <a:t>16</a:t>
            </a:r>
            <a:r>
              <a:rPr lang="en-GB" sz="1800" b="0" i="0" u="none" strike="noStrike" baseline="0" dirty="0"/>
              <a:t>, 2753–2776.</a:t>
            </a:r>
            <a:endParaRPr lang="en-GB" altLang="en-US" sz="1800" dirty="0"/>
          </a:p>
          <a:p>
            <a:pPr eaLnBrk="1" hangingPunct="1"/>
            <a:r>
              <a:rPr lang="en-GB" altLang="en-US" sz="1800" dirty="0" err="1"/>
              <a:t>Houze</a:t>
            </a:r>
            <a:r>
              <a:rPr lang="en-GB" altLang="en-US" sz="1800" dirty="0"/>
              <a:t>, R. A., 2004: Mesoscale convective systems. </a:t>
            </a:r>
            <a:r>
              <a:rPr lang="en-GB" altLang="en-US" sz="1800" i="1" dirty="0"/>
              <a:t>Rev. </a:t>
            </a:r>
            <a:r>
              <a:rPr lang="en-GB" altLang="en-US" sz="1800" i="1" dirty="0" err="1"/>
              <a:t>Geophys</a:t>
            </a:r>
            <a:r>
              <a:rPr lang="en-GB" altLang="en-US" sz="1800" dirty="0"/>
              <a:t>., </a:t>
            </a:r>
            <a:r>
              <a:rPr lang="en-GB" altLang="en-US" sz="1800" b="1" dirty="0"/>
              <a:t>42</a:t>
            </a:r>
            <a:r>
              <a:rPr lang="en-GB" altLang="en-US" sz="1800" dirty="0"/>
              <a:t>, RG4003</a:t>
            </a:r>
            <a:endParaRPr lang="en-GB" altLang="en-US" sz="2400" dirty="0"/>
          </a:p>
        </p:txBody>
      </p:sp>
    </p:spTree>
    <p:extLst>
      <p:ext uri="{BB962C8B-B14F-4D97-AF65-F5344CB8AC3E}">
        <p14:creationId xmlns:p14="http://schemas.microsoft.com/office/powerpoint/2010/main" val="3667177484"/>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0"/>
            <a:ext cx="8280000" cy="828000"/>
          </a:xfrm>
        </p:spPr>
        <p:txBody>
          <a:bodyPr/>
          <a:lstStyle/>
          <a:p>
            <a:r>
              <a:rPr lang="en-GB" altLang="en-US" sz="2800" dirty="0">
                <a:solidFill>
                  <a:srgbClr val="7030A0"/>
                </a:solidFill>
              </a:rPr>
              <a:t>References II</a:t>
            </a:r>
            <a:endParaRPr lang="en-GB" sz="28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44</a:t>
            </a:fld>
            <a:endParaRPr lang="en-GB" altLang="en-US" dirty="0"/>
          </a:p>
        </p:txBody>
      </p:sp>
      <p:sp>
        <p:nvSpPr>
          <p:cNvPr id="4" name="Content Placeholder 3"/>
          <p:cNvSpPr>
            <a:spLocks noGrp="1"/>
          </p:cNvSpPr>
          <p:nvPr>
            <p:ph idx="11"/>
          </p:nvPr>
        </p:nvSpPr>
        <p:spPr>
          <a:xfrm>
            <a:off x="251520" y="692696"/>
            <a:ext cx="8280000" cy="4732528"/>
          </a:xfrm>
        </p:spPr>
        <p:txBody>
          <a:bodyPr/>
          <a:lstStyle/>
          <a:p>
            <a:pPr marL="0" indent="0" eaLnBrk="1" hangingPunct="1">
              <a:buNone/>
            </a:pPr>
            <a:endParaRPr lang="en-GB" altLang="en-US" sz="2400" dirty="0"/>
          </a:p>
          <a:p>
            <a:pPr eaLnBrk="1" hangingPunct="1"/>
            <a:r>
              <a:rPr lang="en-GB" sz="1800" dirty="0" err="1"/>
              <a:t>Khouider</a:t>
            </a:r>
            <a:r>
              <a:rPr lang="en-GB" sz="1800" dirty="0"/>
              <a:t>, B., and A. J. </a:t>
            </a:r>
            <a:r>
              <a:rPr lang="en-GB" sz="1800" dirty="0" err="1"/>
              <a:t>Majda</a:t>
            </a:r>
            <a:r>
              <a:rPr lang="en-GB" sz="1800" dirty="0"/>
              <a:t>, 2008: </a:t>
            </a:r>
            <a:r>
              <a:rPr lang="en-GB" sz="1800" dirty="0" err="1"/>
              <a:t>Multicloud</a:t>
            </a:r>
            <a:r>
              <a:rPr lang="en-GB" sz="1800" dirty="0"/>
              <a:t> Models for Organized Tropical Convection: Enhanced Congestus Heating. </a:t>
            </a:r>
            <a:r>
              <a:rPr lang="en-GB" sz="1800" i="1" dirty="0"/>
              <a:t>J. Atmos. Sci.</a:t>
            </a:r>
            <a:r>
              <a:rPr lang="en-GB" sz="1800" dirty="0"/>
              <a:t>, </a:t>
            </a:r>
            <a:r>
              <a:rPr lang="en-GB" sz="1800" b="1" dirty="0"/>
              <a:t>65</a:t>
            </a:r>
            <a:r>
              <a:rPr lang="en-GB" sz="1800" dirty="0"/>
              <a:t>, 895–914</a:t>
            </a:r>
            <a:endParaRPr lang="en-GB" altLang="en-US" sz="1800" dirty="0"/>
          </a:p>
          <a:p>
            <a:pPr eaLnBrk="1" hangingPunct="1"/>
            <a:r>
              <a:rPr lang="en-GB" altLang="en-US" sz="1800" dirty="0"/>
              <a:t>Liu, N., L. R. Leung, and Z. Feng, 2021: Global Mesoscale Convective System Latent Heating Characteristics from GPM Retrievals and an MCS Tracking Dataset. </a:t>
            </a:r>
            <a:r>
              <a:rPr lang="en-GB" altLang="en-US" sz="1800" i="1" dirty="0"/>
              <a:t>J. Climate</a:t>
            </a:r>
            <a:r>
              <a:rPr lang="en-GB" altLang="en-US" sz="1800" dirty="0"/>
              <a:t>, </a:t>
            </a:r>
            <a:r>
              <a:rPr lang="en-GB" altLang="en-US" sz="1800" b="1" dirty="0"/>
              <a:t>34</a:t>
            </a:r>
            <a:r>
              <a:rPr lang="en-GB" altLang="en-US" sz="1800" dirty="0"/>
              <a:t>, 8599–8613.</a:t>
            </a:r>
          </a:p>
          <a:p>
            <a:pPr eaLnBrk="1" hangingPunct="1"/>
            <a:r>
              <a:rPr lang="en-GB" sz="1800" dirty="0"/>
              <a:t>Mapes, B., and R. Neale, 2011. Parameterizing Convective Organization to Escape the Entrainment Dilemma, </a:t>
            </a:r>
            <a:r>
              <a:rPr lang="en-GB" sz="1800" i="1" dirty="0"/>
              <a:t>J. Adv. Model. Earth Syst.</a:t>
            </a:r>
            <a:r>
              <a:rPr lang="en-GB" sz="1800" dirty="0"/>
              <a:t>, 3, M06004.</a:t>
            </a:r>
            <a:endParaRPr lang="en-GB" sz="1800" b="0" i="0" u="none" strike="noStrike" baseline="0" dirty="0">
              <a:solidFill>
                <a:srgbClr val="000000"/>
              </a:solidFill>
              <a:latin typeface="Arial" panose="020B0604020202020204" pitchFamily="34" charset="0"/>
            </a:endParaRPr>
          </a:p>
          <a:p>
            <a:r>
              <a:rPr lang="en-GB" sz="1800" dirty="0"/>
              <a:t>Lock, A. P., </a:t>
            </a:r>
            <a:r>
              <a:rPr lang="en-GB" sz="1800" dirty="0" err="1"/>
              <a:t>Whitall</a:t>
            </a:r>
            <a:r>
              <a:rPr lang="en-GB" sz="1800" dirty="0"/>
              <a:t>, M., Stirling, A. J., Williams, K. D., Lavender, S. L., </a:t>
            </a:r>
            <a:r>
              <a:rPr lang="en-GB" sz="1800" dirty="0" err="1"/>
              <a:t>Morcrette</a:t>
            </a:r>
            <a:r>
              <a:rPr lang="en-GB" sz="1800" dirty="0"/>
              <a:t>, C., et al. 2024: The performance of the </a:t>
            </a:r>
            <a:r>
              <a:rPr lang="en-GB" sz="1800" dirty="0" err="1"/>
              <a:t>CoMorph</a:t>
            </a:r>
            <a:r>
              <a:rPr lang="en-GB" sz="1800" dirty="0"/>
              <a:t>-A convection package in global simulations with the Met Office Unified Model. To appear in: </a:t>
            </a:r>
            <a:r>
              <a:rPr lang="en-GB" sz="1800" i="1" dirty="0"/>
              <a:t>Q. J. R. </a:t>
            </a:r>
            <a:r>
              <a:rPr lang="en-GB" sz="1800" i="1" dirty="0" err="1"/>
              <a:t>Meteorol</a:t>
            </a:r>
            <a:r>
              <a:rPr lang="en-GB" sz="1800" i="1" dirty="0"/>
              <a:t>. Soc.</a:t>
            </a:r>
            <a:r>
              <a:rPr lang="en-GB" sz="1800" dirty="0"/>
              <a:t>, 10.1002/qj.4781</a:t>
            </a:r>
          </a:p>
          <a:p>
            <a:r>
              <a:rPr lang="en-GB" altLang="en-US" sz="1800" dirty="0"/>
              <a:t>Moncrieff, M. W. and C. Liu, 2006: Representing Convective Organization in Prediction Models by a Hybrid Strategy. </a:t>
            </a:r>
            <a:r>
              <a:rPr lang="en-GB" altLang="en-US" sz="1800" i="1" dirty="0"/>
              <a:t>J. Atmos. Sci</a:t>
            </a:r>
            <a:r>
              <a:rPr lang="en-GB" altLang="en-US" sz="1800" dirty="0"/>
              <a:t>., </a:t>
            </a:r>
            <a:r>
              <a:rPr lang="en-GB" altLang="en-US" sz="1800" b="1" dirty="0"/>
              <a:t>63</a:t>
            </a:r>
            <a:r>
              <a:rPr lang="en-GB" altLang="en-US" sz="1800" dirty="0"/>
              <a:t>, 3403-3420.</a:t>
            </a:r>
          </a:p>
          <a:p>
            <a:pPr eaLnBrk="1" hangingPunct="1"/>
            <a:r>
              <a:rPr lang="en-GB" altLang="en-US" sz="1800" dirty="0"/>
              <a:t>Moncrieff, M. W., C. Liu, and P. Bogenschutz, 2017: Simulation, </a:t>
            </a:r>
            <a:r>
              <a:rPr lang="en-GB" altLang="en-US" sz="1800" dirty="0" err="1"/>
              <a:t>Modeling</a:t>
            </a:r>
            <a:r>
              <a:rPr lang="en-GB" altLang="en-US" sz="1800" dirty="0"/>
              <a:t>, and Dynamically Based Parameterization of Organized Tropical Convection for Global Climate Models. </a:t>
            </a:r>
            <a:r>
              <a:rPr lang="en-GB" altLang="en-US" sz="1800" i="1" dirty="0"/>
              <a:t>J. Atmos. Sci</a:t>
            </a:r>
            <a:r>
              <a:rPr lang="en-GB" altLang="en-US" sz="1800" dirty="0"/>
              <a:t>., </a:t>
            </a:r>
            <a:r>
              <a:rPr lang="en-GB" altLang="en-US" sz="1800" b="1" dirty="0"/>
              <a:t>74</a:t>
            </a:r>
            <a:r>
              <a:rPr lang="en-GB" altLang="en-US" sz="1800" dirty="0"/>
              <a:t>, 1363–1380.</a:t>
            </a:r>
          </a:p>
          <a:p>
            <a:pPr algn="l"/>
            <a:r>
              <a:rPr lang="en-GB" sz="1800" dirty="0"/>
              <a:t>Park, S., 2014: A Unified Convection Scheme (UNICON). Part I: Formulation. </a:t>
            </a:r>
            <a:r>
              <a:rPr lang="en-GB" sz="1800" i="1" dirty="0"/>
              <a:t>J. Atmos. Sci.</a:t>
            </a:r>
            <a:r>
              <a:rPr lang="en-GB" sz="1800" dirty="0"/>
              <a:t>, </a:t>
            </a:r>
            <a:r>
              <a:rPr lang="en-GB" sz="1800" b="1" dirty="0"/>
              <a:t>71</a:t>
            </a:r>
            <a:r>
              <a:rPr lang="en-GB" sz="1800" dirty="0"/>
              <a:t>, 3902–3930</a:t>
            </a:r>
          </a:p>
          <a:p>
            <a:pPr marL="0" indent="0" eaLnBrk="1" hangingPunct="1">
              <a:lnSpc>
                <a:spcPct val="100000"/>
              </a:lnSpc>
              <a:spcBef>
                <a:spcPct val="0"/>
              </a:spcBef>
              <a:buNone/>
            </a:pPr>
            <a:endParaRPr lang="en-GB" altLang="en-US" sz="2400" dirty="0"/>
          </a:p>
        </p:txBody>
      </p:sp>
    </p:spTree>
    <p:extLst>
      <p:ext uri="{BB962C8B-B14F-4D97-AF65-F5344CB8AC3E}">
        <p14:creationId xmlns:p14="http://schemas.microsoft.com/office/powerpoint/2010/main" val="115599507"/>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0"/>
            <a:ext cx="8280000" cy="828000"/>
          </a:xfrm>
        </p:spPr>
        <p:txBody>
          <a:bodyPr/>
          <a:lstStyle/>
          <a:p>
            <a:r>
              <a:rPr lang="en-GB" altLang="en-US" sz="2800" dirty="0">
                <a:solidFill>
                  <a:srgbClr val="7030A0"/>
                </a:solidFill>
              </a:rPr>
              <a:t>References III</a:t>
            </a:r>
            <a:endParaRPr lang="en-GB" sz="28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45</a:t>
            </a:fld>
            <a:endParaRPr lang="en-GB" altLang="en-US" dirty="0"/>
          </a:p>
        </p:txBody>
      </p:sp>
      <p:sp>
        <p:nvSpPr>
          <p:cNvPr id="4" name="Content Placeholder 3"/>
          <p:cNvSpPr>
            <a:spLocks noGrp="1"/>
          </p:cNvSpPr>
          <p:nvPr>
            <p:ph idx="11"/>
          </p:nvPr>
        </p:nvSpPr>
        <p:spPr>
          <a:xfrm>
            <a:off x="251520" y="692696"/>
            <a:ext cx="8280000" cy="4732528"/>
          </a:xfrm>
        </p:spPr>
        <p:txBody>
          <a:bodyPr/>
          <a:lstStyle/>
          <a:p>
            <a:pPr marL="0" indent="0" eaLnBrk="1" hangingPunct="1">
              <a:buNone/>
            </a:pPr>
            <a:endParaRPr lang="en-GB" altLang="en-US" sz="2400" dirty="0"/>
          </a:p>
          <a:p>
            <a:pPr algn="l"/>
            <a:r>
              <a:rPr lang="en-GB" sz="1800" b="0" i="0" dirty="0">
                <a:solidFill>
                  <a:srgbClr val="1C1D1E"/>
                </a:solidFill>
                <a:effectLst/>
              </a:rPr>
              <a:t>Piccolo, C, Cullen, M. J. P., Tennant, W. J., Semple, A. T. 2019. Comparison of different representations of model error in ensemble forecasts. </a:t>
            </a:r>
            <a:r>
              <a:rPr lang="en-GB" sz="1800" b="0" i="1" dirty="0">
                <a:solidFill>
                  <a:srgbClr val="1C1D1E"/>
                </a:solidFill>
                <a:effectLst/>
              </a:rPr>
              <a:t>Q J .R. </a:t>
            </a:r>
            <a:r>
              <a:rPr lang="en-GB" sz="1800" b="0" i="1" dirty="0" err="1">
                <a:solidFill>
                  <a:srgbClr val="1C1D1E"/>
                </a:solidFill>
                <a:effectLst/>
              </a:rPr>
              <a:t>Meteorol</a:t>
            </a:r>
            <a:r>
              <a:rPr lang="en-GB" sz="1800" b="0" i="1" dirty="0">
                <a:solidFill>
                  <a:srgbClr val="1C1D1E"/>
                </a:solidFill>
                <a:effectLst/>
              </a:rPr>
              <a:t>. Soc</a:t>
            </a:r>
            <a:r>
              <a:rPr lang="en-GB" sz="1800" b="0" i="0" dirty="0">
                <a:solidFill>
                  <a:srgbClr val="1C1D1E"/>
                </a:solidFill>
                <a:effectLst/>
              </a:rPr>
              <a:t>. </a:t>
            </a:r>
            <a:r>
              <a:rPr lang="en-GB" sz="1800" b="1" i="0" dirty="0">
                <a:solidFill>
                  <a:srgbClr val="1C1D1E"/>
                </a:solidFill>
                <a:effectLst/>
              </a:rPr>
              <a:t>145</a:t>
            </a:r>
            <a:r>
              <a:rPr lang="en-GB" sz="1800" dirty="0">
                <a:solidFill>
                  <a:srgbClr val="1C1D1E"/>
                </a:solidFill>
              </a:rPr>
              <a:t>,</a:t>
            </a:r>
            <a:r>
              <a:rPr lang="en-GB" sz="1800" b="0" i="0" dirty="0">
                <a:solidFill>
                  <a:srgbClr val="1C1D1E"/>
                </a:solidFill>
                <a:effectLst/>
              </a:rPr>
              <a:t> 15– 27.</a:t>
            </a:r>
          </a:p>
          <a:p>
            <a:pPr algn="l"/>
            <a:r>
              <a:rPr lang="en-GB" sz="1800" dirty="0"/>
              <a:t>Rooney, G.G., Stirling, A.J., Stratton, R.A. &amp; </a:t>
            </a:r>
            <a:r>
              <a:rPr lang="en-GB" sz="1800" dirty="0" err="1"/>
              <a:t>Whitall</a:t>
            </a:r>
            <a:r>
              <a:rPr lang="en-GB" sz="1800" dirty="0"/>
              <a:t>, M., 2022. C-POOL: A scheme for modelling convective cold pools in the Met Office Unified Model. </a:t>
            </a:r>
            <a:r>
              <a:rPr lang="en-GB" sz="1800" i="1" dirty="0"/>
              <a:t>Q J R </a:t>
            </a:r>
            <a:r>
              <a:rPr lang="en-GB" sz="1800" i="1" dirty="0" err="1"/>
              <a:t>Meteorol</a:t>
            </a:r>
            <a:r>
              <a:rPr lang="en-GB" sz="1800" i="1" dirty="0"/>
              <a:t> Soc</a:t>
            </a:r>
            <a:r>
              <a:rPr lang="en-GB" sz="1800" dirty="0"/>
              <a:t>, 962–980.</a:t>
            </a:r>
            <a:endParaRPr lang="en-GB" sz="1800" b="0" i="0" dirty="0">
              <a:solidFill>
                <a:srgbClr val="1C1D1E"/>
              </a:solidFill>
              <a:effectLst/>
            </a:endParaRPr>
          </a:p>
          <a:p>
            <a:pPr algn="l"/>
            <a:r>
              <a:rPr lang="nl-NL" sz="1800" b="0" i="0" u="none" strike="noStrike" baseline="0" dirty="0"/>
              <a:t>Zhang, Z., Varble, A., Feng, Z., Marquis, J., Hardin, J., and Zipser, E., 2024: Dependencies of </a:t>
            </a:r>
            <a:r>
              <a:rPr lang="en-GB" sz="1800" b="0" i="0" u="none" strike="noStrike" baseline="0" dirty="0"/>
              <a:t>Simulated Convective Cell and System Growth Biases on Atmospheric Instability and Model Resolution. Submitted to: </a:t>
            </a:r>
            <a:r>
              <a:rPr lang="en-GB" sz="1800" b="0" i="1" u="none" strike="noStrike" baseline="0" dirty="0"/>
              <a:t>J. </a:t>
            </a:r>
            <a:r>
              <a:rPr lang="en-GB" sz="1800" b="0" i="1" u="none" strike="noStrike" baseline="0" dirty="0" err="1"/>
              <a:t>Geophys</a:t>
            </a:r>
            <a:r>
              <a:rPr lang="en-GB" sz="1800" b="0" i="1" u="none" strike="noStrike" baseline="0" dirty="0"/>
              <a:t>. Res</a:t>
            </a:r>
            <a:r>
              <a:rPr lang="en-GB" sz="1800" b="0" i="0" u="none" strike="noStrike" baseline="0" dirty="0"/>
              <a:t>.</a:t>
            </a:r>
            <a:endParaRPr lang="en-GB" altLang="en-US" sz="1800" dirty="0"/>
          </a:p>
          <a:p>
            <a:pPr marL="0" indent="0" eaLnBrk="1" hangingPunct="1">
              <a:lnSpc>
                <a:spcPct val="100000"/>
              </a:lnSpc>
              <a:spcBef>
                <a:spcPct val="0"/>
              </a:spcBef>
              <a:buNone/>
            </a:pPr>
            <a:endParaRPr lang="en-GB" altLang="en-US" sz="2400" dirty="0"/>
          </a:p>
        </p:txBody>
      </p:sp>
    </p:spTree>
    <p:extLst>
      <p:ext uri="{BB962C8B-B14F-4D97-AF65-F5344CB8AC3E}">
        <p14:creationId xmlns:p14="http://schemas.microsoft.com/office/powerpoint/2010/main" val="1080214997"/>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624" y="3015000"/>
            <a:ext cx="8280000" cy="828000"/>
          </a:xfrm>
        </p:spPr>
        <p:txBody>
          <a:bodyPr/>
          <a:lstStyle/>
          <a:p>
            <a:r>
              <a:rPr lang="en-GB" sz="4400" dirty="0">
                <a:solidFill>
                  <a:srgbClr val="7030A0"/>
                </a:solidFill>
              </a:rPr>
              <a:t>Extras… in case useful</a:t>
            </a:r>
            <a:endParaRPr lang="en-GB" sz="44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46</a:t>
            </a:fld>
            <a:endParaRPr lang="en-GB" altLang="en-US" dirty="0"/>
          </a:p>
        </p:txBody>
      </p:sp>
      <p:sp>
        <p:nvSpPr>
          <p:cNvPr id="4" name="Content Placeholder 3"/>
          <p:cNvSpPr>
            <a:spLocks noGrp="1"/>
          </p:cNvSpPr>
          <p:nvPr>
            <p:ph idx="11"/>
          </p:nvPr>
        </p:nvSpPr>
        <p:spPr>
          <a:xfrm>
            <a:off x="179512" y="1196752"/>
            <a:ext cx="8280000" cy="4732528"/>
          </a:xfrm>
        </p:spPr>
        <p:txBody>
          <a:bodyPr/>
          <a:lstStyle/>
          <a:p>
            <a:pPr algn="l"/>
            <a:endParaRPr lang="en-GB" sz="1800" b="0" i="0" u="none" strike="noStrike" baseline="0" dirty="0">
              <a:solidFill>
                <a:srgbClr val="000000"/>
              </a:solidFill>
              <a:latin typeface="Calibri" panose="020F0502020204030204" pitchFamily="34" charset="0"/>
            </a:endParaRPr>
          </a:p>
          <a:p>
            <a:pPr marL="0" indent="0">
              <a:buNone/>
            </a:pPr>
            <a:endParaRPr lang="en-GB" sz="18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790796264"/>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172728"/>
            <a:ext cx="8280000" cy="828000"/>
          </a:xfrm>
        </p:spPr>
        <p:txBody>
          <a:bodyPr/>
          <a:lstStyle/>
          <a:p>
            <a:r>
              <a:rPr lang="en-GB" altLang="en-US" sz="3600" dirty="0">
                <a:solidFill>
                  <a:srgbClr val="7030A0"/>
                </a:solidFill>
              </a:rPr>
              <a:t>Forecast busts</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47</a:t>
            </a:fld>
            <a:endParaRPr lang="en-GB" altLang="en-US" dirty="0"/>
          </a:p>
        </p:txBody>
      </p:sp>
      <p:sp>
        <p:nvSpPr>
          <p:cNvPr id="4" name="Content Placeholder 3"/>
          <p:cNvSpPr>
            <a:spLocks noGrp="1"/>
          </p:cNvSpPr>
          <p:nvPr>
            <p:ph idx="11"/>
          </p:nvPr>
        </p:nvSpPr>
        <p:spPr>
          <a:xfrm>
            <a:off x="266176" y="1165316"/>
            <a:ext cx="8280000" cy="3951304"/>
          </a:xfrm>
        </p:spPr>
        <p:txBody>
          <a:bodyPr/>
          <a:lstStyle/>
          <a:p>
            <a:r>
              <a:rPr lang="en-GB" altLang="en-US" dirty="0">
                <a:ea typeface="Arial" panose="020B0604020202020204" pitchFamily="34" charset="0"/>
              </a:rPr>
              <a:t>NWP skill drop outs </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rPr>
              <a:t>over Europe attributed to misrepresentations of MCS over US several days earlier</a:t>
            </a: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dirty="0">
              <a:solidFill>
                <a:schemeClr val="tx1"/>
              </a:solidFill>
            </a:endParaRPr>
          </a:p>
          <a:p>
            <a:endParaRPr lang="en-GB" altLang="en-US" dirty="0">
              <a:solidFill>
                <a:srgbClr val="0000FF"/>
              </a:solidFill>
              <a:ea typeface="Arial" panose="020B0604020202020204" pitchFamily="34" charset="0"/>
            </a:endParaRPr>
          </a:p>
          <a:p>
            <a:endParaRPr lang="en-GB" dirty="0"/>
          </a:p>
          <a:p>
            <a:endParaRPr lang="en-GB" dirty="0"/>
          </a:p>
        </p:txBody>
      </p:sp>
      <p:pic>
        <p:nvPicPr>
          <p:cNvPr id="5" name="image4.jpg">
            <a:extLst>
              <a:ext uri="{FF2B5EF4-FFF2-40B4-BE49-F238E27FC236}">
                <a16:creationId xmlns:a16="http://schemas.microsoft.com/office/drawing/2014/main" id="{052F1568-31DB-DB27-4E35-E7C1675EB1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132856"/>
            <a:ext cx="3999433" cy="2301924"/>
          </a:xfrm>
          <a:prstGeom prst="rect">
            <a:avLst/>
          </a:prstGeom>
          <a:noFill/>
          <a:extLst>
            <a:ext uri="{909E8E84-426E-40DD-AFC4-6F175D3DCCD1}">
              <a14:hiddenFill xmlns:a14="http://schemas.microsoft.com/office/drawing/2010/main">
                <a:solidFill>
                  <a:srgbClr val="FFFFFF"/>
                </a:solidFill>
              </a14:hiddenFill>
            </a:ext>
          </a:extLst>
        </p:spPr>
      </p:pic>
      <p:pic>
        <p:nvPicPr>
          <p:cNvPr id="6" name="image1.jpg">
            <a:extLst>
              <a:ext uri="{FF2B5EF4-FFF2-40B4-BE49-F238E27FC236}">
                <a16:creationId xmlns:a16="http://schemas.microsoft.com/office/drawing/2014/main" id="{5D369E84-BC58-F5FA-49B1-79B578D34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9650"/>
          <a:stretch>
            <a:fillRect/>
          </a:stretch>
        </p:blipFill>
        <p:spPr bwMode="auto">
          <a:xfrm>
            <a:off x="4564800" y="2132856"/>
            <a:ext cx="4265712" cy="230192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5AF9281-C5E4-5AC1-4B7C-899507111C3E}"/>
              </a:ext>
            </a:extLst>
          </p:cNvPr>
          <p:cNvSpPr txBox="1"/>
          <p:nvPr/>
        </p:nvSpPr>
        <p:spPr>
          <a:xfrm>
            <a:off x="6012160" y="6343280"/>
            <a:ext cx="3727021" cy="461665"/>
          </a:xfrm>
          <a:prstGeom prst="rect">
            <a:avLst/>
          </a:prstGeom>
          <a:noFill/>
        </p:spPr>
        <p:txBody>
          <a:bodyPr wrap="square" rtlCol="0">
            <a:spAutoFit/>
          </a:bodyPr>
          <a:lstStyle/>
          <a:p>
            <a:r>
              <a:rPr kumimoji="0" lang="en-GB" altLang="en-US" sz="2400" b="0" i="0" u="none" strike="noStrike" cap="none" normalizeH="0" baseline="0" dirty="0">
                <a:ln>
                  <a:noFill/>
                </a:ln>
                <a:effectLst/>
                <a:latin typeface="Arial" panose="020B0604020202020204" pitchFamily="34" charset="0"/>
                <a:ea typeface="Arial" panose="020B0604020202020204" pitchFamily="34" charset="0"/>
              </a:rPr>
              <a:t> Rodwell et al, 2013 </a:t>
            </a:r>
            <a:endParaRPr kumimoji="0" lang="en-GB" altLang="en-US" sz="2400" b="0" i="0" u="none" strike="noStrike" cap="none" normalizeH="0" baseline="0" dirty="0">
              <a:ln>
                <a:noFill/>
              </a:ln>
              <a:effectLst/>
              <a:latin typeface="Arial" panose="020B0604020202020204" pitchFamily="34" charset="0"/>
            </a:endParaRPr>
          </a:p>
        </p:txBody>
      </p:sp>
      <p:sp>
        <p:nvSpPr>
          <p:cNvPr id="9" name="TextBox 8">
            <a:extLst>
              <a:ext uri="{FF2B5EF4-FFF2-40B4-BE49-F238E27FC236}">
                <a16:creationId xmlns:a16="http://schemas.microsoft.com/office/drawing/2014/main" id="{7813C3A8-FE74-71B9-B251-190421C3D2E0}"/>
              </a:ext>
            </a:extLst>
          </p:cNvPr>
          <p:cNvSpPr txBox="1"/>
          <p:nvPr/>
        </p:nvSpPr>
        <p:spPr>
          <a:xfrm>
            <a:off x="4572000" y="4529620"/>
            <a:ext cx="4305824" cy="1200329"/>
          </a:xfrm>
          <a:prstGeom prst="rect">
            <a:avLst/>
          </a:prstGeom>
          <a:noFill/>
        </p:spPr>
        <p:txBody>
          <a:bodyPr wrap="square" rtlCol="0">
            <a:spAutoFit/>
          </a:bodyPr>
          <a:lstStyle/>
          <a:p>
            <a:r>
              <a:rPr lang="en-GB" altLang="en-US" sz="2400" dirty="0">
                <a:latin typeface="Arial" panose="020B0604020202020204" pitchFamily="34" charset="0"/>
                <a:ea typeface="Arial" panose="020B0604020202020204" pitchFamily="34" charset="0"/>
                <a:cs typeface="Arial" panose="020B0604020202020204" pitchFamily="34" charset="0"/>
              </a:rPr>
              <a:t>C</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cs typeface="Arial" panose="020B0604020202020204" pitchFamily="34" charset="0"/>
              </a:rPr>
              <a:t>omposite CAPE anomaly in the initial conditions for 584 busts</a:t>
            </a:r>
            <a:endParaRPr lang="en-GB" altLang="en-US" sz="2400" dirty="0">
              <a:latin typeface="Arial" panose="020B0604020202020204" pitchFamily="34" charset="0"/>
              <a:ea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E53BCFCA-6233-8114-A2E2-544009CF1207}"/>
              </a:ext>
            </a:extLst>
          </p:cNvPr>
          <p:cNvSpPr txBox="1"/>
          <p:nvPr/>
        </p:nvSpPr>
        <p:spPr>
          <a:xfrm>
            <a:off x="395667" y="4529620"/>
            <a:ext cx="4071310" cy="1200329"/>
          </a:xfrm>
          <a:prstGeom prst="rect">
            <a:avLst/>
          </a:prstGeom>
          <a:noFill/>
        </p:spPr>
        <p:txBody>
          <a:bodyPr wrap="square" rtlCol="0">
            <a:spAutoFit/>
          </a:bodyPr>
          <a:lstStyle/>
          <a:p>
            <a:r>
              <a:rPr lang="en-GB" altLang="en-US" sz="2400" dirty="0">
                <a:latin typeface="Arial" panose="020B0604020202020204" pitchFamily="34" charset="0"/>
                <a:ea typeface="Arial" panose="020B0604020202020204" pitchFamily="34" charset="0"/>
                <a:cs typeface="Arial" panose="020B0604020202020204" pitchFamily="34" charset="0"/>
              </a:rPr>
              <a:t>S</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cs typeface="Arial" panose="020B0604020202020204" pitchFamily="34" charset="0"/>
              </a:rPr>
              <a:t>patial anomaly correlation of Z500 over Europe in T+6 day forecasts</a:t>
            </a:r>
          </a:p>
        </p:txBody>
      </p:sp>
    </p:spTree>
    <p:extLst>
      <p:ext uri="{BB962C8B-B14F-4D97-AF65-F5344CB8AC3E}">
        <p14:creationId xmlns:p14="http://schemas.microsoft.com/office/powerpoint/2010/main" val="530175711"/>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348" y="-73899"/>
            <a:ext cx="8280000" cy="828000"/>
          </a:xfrm>
        </p:spPr>
        <p:txBody>
          <a:bodyPr/>
          <a:lstStyle/>
          <a:p>
            <a:r>
              <a:rPr lang="en-GB" altLang="en-US" sz="3600" dirty="0" err="1">
                <a:solidFill>
                  <a:srgbClr val="7030A0"/>
                </a:solidFill>
              </a:rPr>
              <a:t>CoMorph</a:t>
            </a:r>
            <a:r>
              <a:rPr lang="en-GB" altLang="en-US" sz="3600" dirty="0">
                <a:solidFill>
                  <a:srgbClr val="7030A0"/>
                </a:solidFill>
              </a:rPr>
              <a:t> Detrainment</a:t>
            </a:r>
            <a:endParaRPr lang="en-GB" sz="36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48</a:t>
            </a:fld>
            <a:endParaRPr lang="en-GB" altLang="en-US" dirty="0"/>
          </a:p>
        </p:txBody>
      </p:sp>
      <p:pic>
        <p:nvPicPr>
          <p:cNvPr id="5" name="Picture 4">
            <a:extLst>
              <a:ext uri="{FF2B5EF4-FFF2-40B4-BE49-F238E27FC236}">
                <a16:creationId xmlns:a16="http://schemas.microsoft.com/office/drawing/2014/main" id="{A8ED6600-DCB6-B7EF-D2BE-988B9959E9FD}"/>
              </a:ext>
            </a:extLst>
          </p:cNvPr>
          <p:cNvPicPr>
            <a:picLocks noChangeAspect="1"/>
          </p:cNvPicPr>
          <p:nvPr/>
        </p:nvPicPr>
        <p:blipFill>
          <a:blip r:embed="rId3" cstate="print"/>
          <a:stretch>
            <a:fillRect/>
          </a:stretch>
        </p:blipFill>
        <p:spPr>
          <a:xfrm>
            <a:off x="354348" y="3333082"/>
            <a:ext cx="4694873" cy="3524600"/>
          </a:xfrm>
          <a:prstGeom prst="rect">
            <a:avLst/>
          </a:prstGeom>
        </p:spPr>
      </p:pic>
      <p:sp>
        <p:nvSpPr>
          <p:cNvPr id="9" name="Rectangle 8">
            <a:extLst>
              <a:ext uri="{FF2B5EF4-FFF2-40B4-BE49-F238E27FC236}">
                <a16:creationId xmlns:a16="http://schemas.microsoft.com/office/drawing/2014/main" id="{162DD487-987C-1954-9EF0-6C5E3C77B176}"/>
              </a:ext>
            </a:extLst>
          </p:cNvPr>
          <p:cNvSpPr/>
          <p:nvPr/>
        </p:nvSpPr>
        <p:spPr>
          <a:xfrm>
            <a:off x="276726" y="909152"/>
            <a:ext cx="4572000" cy="2554545"/>
          </a:xfrm>
          <a:prstGeom prst="rect">
            <a:avLst/>
          </a:prstGeom>
        </p:spPr>
        <p:txBody>
          <a:bodyPr>
            <a:spAutoFit/>
          </a:bodyPr>
          <a:lstStyle/>
          <a:p>
            <a:pPr marL="285750" indent="-285750" defTabSz="685800" fontAlgn="auto">
              <a:spcBef>
                <a:spcPts val="0"/>
              </a:spcBef>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 Assumes power-law PDF </a:t>
            </a:r>
            <a:r>
              <a:rPr lang="en-GB" i="1" dirty="0">
                <a:latin typeface="Arial" panose="020B0604020202020204" pitchFamily="34" charset="0"/>
                <a:cs typeface="Arial" panose="020B0604020202020204" pitchFamily="34" charset="0"/>
              </a:rPr>
              <a:t>within the bulk plume</a:t>
            </a:r>
            <a:endParaRPr lang="en-GB" dirty="0">
              <a:latin typeface="Arial" panose="020B0604020202020204" pitchFamily="34" charset="0"/>
              <a:cs typeface="Arial" panose="020B0604020202020204" pitchFamily="34" charset="0"/>
            </a:endParaRPr>
          </a:p>
          <a:p>
            <a:pPr marL="285750" indent="-285750" defTabSz="685800" fontAlgn="auto">
              <a:spcBef>
                <a:spcPts val="0"/>
              </a:spcBef>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 Separate ascent calculations for in-plume mean properties, and a less dilute parcel “core”</a:t>
            </a:r>
          </a:p>
          <a:p>
            <a:pPr marL="285750" indent="-285750" defTabSz="685800" fontAlgn="auto">
              <a:spcBef>
                <a:spcPts val="0"/>
              </a:spcBef>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 At each level, detrain the fraction of the PDF which becomes non-buoyant </a:t>
            </a:r>
          </a:p>
        </p:txBody>
      </p:sp>
      <p:sp>
        <p:nvSpPr>
          <p:cNvPr id="10" name="TextBox 9">
            <a:extLst>
              <a:ext uri="{FF2B5EF4-FFF2-40B4-BE49-F238E27FC236}">
                <a16:creationId xmlns:a16="http://schemas.microsoft.com/office/drawing/2014/main" id="{9AFB1D38-EA47-F3CA-246F-678ED868D6C0}"/>
              </a:ext>
            </a:extLst>
          </p:cNvPr>
          <p:cNvSpPr txBox="1"/>
          <p:nvPr/>
        </p:nvSpPr>
        <p:spPr>
          <a:xfrm>
            <a:off x="2123728" y="6077217"/>
            <a:ext cx="2042160" cy="369332"/>
          </a:xfrm>
          <a:prstGeom prst="rect">
            <a:avLst/>
          </a:prstGeom>
          <a:noFill/>
        </p:spPr>
        <p:txBody>
          <a:bodyPr wrap="square" rtlCol="0">
            <a:spAutoFit/>
          </a:bodyPr>
          <a:lstStyle/>
          <a:p>
            <a:pPr defTabSz="685800" fontAlgn="auto">
              <a:spcBef>
                <a:spcPts val="0"/>
              </a:spcBef>
              <a:spcAft>
                <a:spcPts val="0"/>
              </a:spcAft>
              <a:defRPr/>
            </a:pPr>
            <a:r>
              <a:rPr lang="en-GB" sz="1800" dirty="0" err="1">
                <a:solidFill>
                  <a:prstClr val="black"/>
                </a:solidFill>
                <a:latin typeface="Calibri" panose="020F0502020204030204" pitchFamily="34" charset="0"/>
              </a:rPr>
              <a:t>T</a:t>
            </a:r>
            <a:r>
              <a:rPr lang="en-GB" sz="1800" baseline="-25000" dirty="0" err="1">
                <a:solidFill>
                  <a:prstClr val="black"/>
                </a:solidFill>
                <a:latin typeface="Calibri" panose="020F0502020204030204" pitchFamily="34" charset="0"/>
              </a:rPr>
              <a:t>v</a:t>
            </a:r>
            <a:r>
              <a:rPr lang="en-GB" sz="1800" dirty="0">
                <a:solidFill>
                  <a:prstClr val="black"/>
                </a:solidFill>
                <a:latin typeface="Calibri" panose="020F0502020204030204" pitchFamily="34" charset="0"/>
              </a:rPr>
              <a:t>’ = </a:t>
            </a:r>
            <a:r>
              <a:rPr lang="en-GB" sz="1800" dirty="0" err="1">
                <a:solidFill>
                  <a:prstClr val="black"/>
                </a:solidFill>
                <a:latin typeface="Calibri" panose="020F0502020204030204" pitchFamily="34" charset="0"/>
              </a:rPr>
              <a:t>T</a:t>
            </a:r>
            <a:r>
              <a:rPr lang="en-GB" sz="1800" baseline="-25000" dirty="0" err="1">
                <a:solidFill>
                  <a:prstClr val="black"/>
                </a:solidFill>
                <a:latin typeface="Calibri" panose="020F0502020204030204" pitchFamily="34" charset="0"/>
              </a:rPr>
              <a:t>v</a:t>
            </a:r>
            <a:r>
              <a:rPr lang="en-GB" sz="1800" baseline="-25000" dirty="0">
                <a:solidFill>
                  <a:prstClr val="black"/>
                </a:solidFill>
                <a:latin typeface="Calibri" panose="020F0502020204030204" pitchFamily="34" charset="0"/>
              </a:rPr>
              <a:t> parcel </a:t>
            </a:r>
            <a:r>
              <a:rPr lang="en-GB" sz="1800" dirty="0">
                <a:solidFill>
                  <a:prstClr val="black"/>
                </a:solidFill>
                <a:latin typeface="Calibri" panose="020F0502020204030204" pitchFamily="34" charset="0"/>
              </a:rPr>
              <a:t>– </a:t>
            </a:r>
            <a:r>
              <a:rPr lang="en-GB" sz="1800" dirty="0" err="1">
                <a:solidFill>
                  <a:prstClr val="black"/>
                </a:solidFill>
                <a:latin typeface="Calibri" panose="020F0502020204030204" pitchFamily="34" charset="0"/>
              </a:rPr>
              <a:t>T</a:t>
            </a:r>
            <a:r>
              <a:rPr lang="en-GB" sz="1800" baseline="-25000" dirty="0" err="1">
                <a:solidFill>
                  <a:prstClr val="black"/>
                </a:solidFill>
                <a:latin typeface="Calibri" panose="020F0502020204030204" pitchFamily="34" charset="0"/>
              </a:rPr>
              <a:t>v</a:t>
            </a:r>
            <a:r>
              <a:rPr lang="en-GB" sz="1800" baseline="-25000" dirty="0">
                <a:solidFill>
                  <a:prstClr val="black"/>
                </a:solidFill>
                <a:latin typeface="Calibri" panose="020F0502020204030204" pitchFamily="34" charset="0"/>
              </a:rPr>
              <a:t> </a:t>
            </a:r>
            <a:r>
              <a:rPr lang="en-GB" sz="1800" baseline="-25000" dirty="0" err="1">
                <a:solidFill>
                  <a:prstClr val="black"/>
                </a:solidFill>
                <a:latin typeface="Calibri" panose="020F0502020204030204" pitchFamily="34" charset="0"/>
              </a:rPr>
              <a:t>env</a:t>
            </a:r>
            <a:endParaRPr lang="en-GB" sz="1800" baseline="-25000" dirty="0">
              <a:solidFill>
                <a:prstClr val="black"/>
              </a:solidFill>
              <a:latin typeface="Calibri" panose="020F0502020204030204" pitchFamily="34" charset="0"/>
            </a:endParaRPr>
          </a:p>
        </p:txBody>
      </p:sp>
      <p:sp>
        <p:nvSpPr>
          <p:cNvPr id="11" name="TextBox 10">
            <a:extLst>
              <a:ext uri="{FF2B5EF4-FFF2-40B4-BE49-F238E27FC236}">
                <a16:creationId xmlns:a16="http://schemas.microsoft.com/office/drawing/2014/main" id="{1EAF51D0-C975-0351-C12A-953AE09BD08B}"/>
              </a:ext>
            </a:extLst>
          </p:cNvPr>
          <p:cNvSpPr txBox="1"/>
          <p:nvPr/>
        </p:nvSpPr>
        <p:spPr>
          <a:xfrm>
            <a:off x="5148064" y="4987622"/>
            <a:ext cx="3463871" cy="1323439"/>
          </a:xfrm>
          <a:prstGeom prst="rect">
            <a:avLst/>
          </a:prstGeom>
          <a:noFill/>
        </p:spPr>
        <p:txBody>
          <a:bodyPr wrap="square" rtlCol="0">
            <a:spAutoFit/>
          </a:bodyPr>
          <a:lstStyle/>
          <a:p>
            <a:pPr marL="342900" indent="-342900" defTabSz="685800" fontAlgn="auto">
              <a:spcBef>
                <a:spcPts val="0"/>
              </a:spcBef>
              <a:spcAft>
                <a:spcPts val="0"/>
              </a:spcAft>
              <a:buFont typeface="Arial" panose="020B0604020202020204" pitchFamily="34" charset="0"/>
              <a:buChar char="•"/>
              <a:defRPr/>
            </a:pPr>
            <a:r>
              <a:rPr lang="en-GB" dirty="0">
                <a:solidFill>
                  <a:srgbClr val="FF0000"/>
                </a:solidFill>
                <a:latin typeface="Arial" panose="020B0604020202020204" pitchFamily="34" charset="0"/>
                <a:cs typeface="Arial" panose="020B0604020202020204" pitchFamily="34" charset="0"/>
              </a:rPr>
              <a:t>For smooth behaviour. need implicit-in-time discretization, accounting for the convective heating</a:t>
            </a:r>
          </a:p>
        </p:txBody>
      </p:sp>
      <p:sp>
        <p:nvSpPr>
          <p:cNvPr id="13" name="TextBox 12">
            <a:extLst>
              <a:ext uri="{FF2B5EF4-FFF2-40B4-BE49-F238E27FC236}">
                <a16:creationId xmlns:a16="http://schemas.microsoft.com/office/drawing/2014/main" id="{BD67B0B8-DB9D-38DE-73B1-03379F3EF4BE}"/>
              </a:ext>
            </a:extLst>
          </p:cNvPr>
          <p:cNvSpPr txBox="1"/>
          <p:nvPr/>
        </p:nvSpPr>
        <p:spPr>
          <a:xfrm>
            <a:off x="5225696" y="3874870"/>
            <a:ext cx="3479104" cy="1015663"/>
          </a:xfrm>
          <a:prstGeom prst="rect">
            <a:avLst/>
          </a:prstGeom>
          <a:noFill/>
        </p:spPr>
        <p:txBody>
          <a:bodyPr wrap="square" rtlCol="0">
            <a:spAutoFit/>
          </a:bodyPr>
          <a:lstStyle/>
          <a:p>
            <a:pPr marL="342900" indent="-342900" defTabSz="685800" fontAlgn="auto">
              <a:spcBef>
                <a:spcPts val="0"/>
              </a:spcBef>
              <a:spcAft>
                <a:spcPts val="0"/>
              </a:spcAft>
              <a:buFont typeface="Arial" panose="020B0604020202020204" pitchFamily="34" charset="0"/>
              <a:buChar char="•"/>
              <a:defRPr/>
            </a:pPr>
            <a:r>
              <a:rPr lang="en-GB" dirty="0">
                <a:latin typeface="Arial" panose="020B0604020202020204" pitchFamily="34" charset="0"/>
                <a:cs typeface="Arial" panose="020B0604020202020204" pitchFamily="34" charset="0"/>
              </a:rPr>
              <a:t>How to define T</a:t>
            </a:r>
            <a:r>
              <a:rPr lang="en-GB" baseline="-25000" dirty="0">
                <a:latin typeface="Arial" panose="020B0604020202020204" pitchFamily="34" charset="0"/>
                <a:cs typeface="Arial" panose="020B0604020202020204" pitchFamily="34" charset="0"/>
              </a:rPr>
              <a:t>v env </a:t>
            </a:r>
            <a:r>
              <a:rPr lang="en-GB" dirty="0">
                <a:latin typeface="Arial" panose="020B0604020202020204" pitchFamily="34" charset="0"/>
                <a:cs typeface="Arial" panose="020B0604020202020204" pitchFamily="34" charset="0"/>
              </a:rPr>
              <a:t>when it is changing due to the convective increment?</a:t>
            </a:r>
          </a:p>
        </p:txBody>
      </p:sp>
      <p:sp>
        <p:nvSpPr>
          <p:cNvPr id="50" name="Freeform 30">
            <a:extLst>
              <a:ext uri="{FF2B5EF4-FFF2-40B4-BE49-F238E27FC236}">
                <a16:creationId xmlns:a16="http://schemas.microsoft.com/office/drawing/2014/main" id="{E1C69ABE-AB76-241B-3B7C-F404E90C3A67}"/>
              </a:ext>
            </a:extLst>
          </p:cNvPr>
          <p:cNvSpPr>
            <a:spLocks/>
          </p:cNvSpPr>
          <p:nvPr/>
        </p:nvSpPr>
        <p:spPr bwMode="auto">
          <a:xfrm>
            <a:off x="6213465" y="1571693"/>
            <a:ext cx="28575" cy="556022"/>
          </a:xfrm>
          <a:custGeom>
            <a:avLst/>
            <a:gdLst>
              <a:gd name="T0" fmla="*/ 24 w 24"/>
              <a:gd name="T1" fmla="*/ 0 h 467"/>
              <a:gd name="T2" fmla="*/ 15 w 24"/>
              <a:gd name="T3" fmla="*/ 467 h 467"/>
              <a:gd name="T4" fmla="*/ 0 w 24"/>
              <a:gd name="T5" fmla="*/ 466 h 467"/>
              <a:gd name="T6" fmla="*/ 9 w 24"/>
              <a:gd name="T7" fmla="*/ 0 h 467"/>
              <a:gd name="T8" fmla="*/ 24 w 24"/>
              <a:gd name="T9" fmla="*/ 0 h 467"/>
            </a:gdLst>
            <a:ahLst/>
            <a:cxnLst>
              <a:cxn ang="0">
                <a:pos x="T0" y="T1"/>
              </a:cxn>
              <a:cxn ang="0">
                <a:pos x="T2" y="T3"/>
              </a:cxn>
              <a:cxn ang="0">
                <a:pos x="T4" y="T5"/>
              </a:cxn>
              <a:cxn ang="0">
                <a:pos x="T6" y="T7"/>
              </a:cxn>
              <a:cxn ang="0">
                <a:pos x="T8" y="T9"/>
              </a:cxn>
            </a:cxnLst>
            <a:rect l="0" t="0" r="r" b="b"/>
            <a:pathLst>
              <a:path w="24" h="467">
                <a:moveTo>
                  <a:pt x="24" y="0"/>
                </a:moveTo>
                <a:lnTo>
                  <a:pt x="15" y="467"/>
                </a:lnTo>
                <a:lnTo>
                  <a:pt x="0" y="466"/>
                </a:lnTo>
                <a:lnTo>
                  <a:pt x="9" y="0"/>
                </a:lnTo>
                <a:lnTo>
                  <a:pt x="24" y="0"/>
                </a:lnTo>
                <a:close/>
              </a:path>
            </a:pathLst>
          </a:custGeom>
          <a:solidFill>
            <a:srgbClr val="0070C0"/>
          </a:solidFill>
          <a:ln w="0" cap="flat">
            <a:solidFill>
              <a:srgbClr val="0070C0"/>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a:solidFill>
                <a:prstClr val="black"/>
              </a:solidFill>
              <a:latin typeface="Calibri" panose="020F0502020204030204"/>
            </a:endParaRPr>
          </a:p>
        </p:txBody>
      </p:sp>
      <p:sp>
        <p:nvSpPr>
          <p:cNvPr id="53" name="Freeform 10">
            <a:extLst>
              <a:ext uri="{FF2B5EF4-FFF2-40B4-BE49-F238E27FC236}">
                <a16:creationId xmlns:a16="http://schemas.microsoft.com/office/drawing/2014/main" id="{64F169C2-E04A-07A5-839C-9D29CD0667EE}"/>
              </a:ext>
            </a:extLst>
          </p:cNvPr>
          <p:cNvSpPr>
            <a:spLocks noEditPoints="1"/>
          </p:cNvSpPr>
          <p:nvPr/>
        </p:nvSpPr>
        <p:spPr bwMode="auto">
          <a:xfrm>
            <a:off x="7096866" y="3014590"/>
            <a:ext cx="21431" cy="342900"/>
          </a:xfrm>
          <a:custGeom>
            <a:avLst/>
            <a:gdLst>
              <a:gd name="T0" fmla="*/ 18 w 18"/>
              <a:gd name="T1" fmla="*/ 0 h 288"/>
              <a:gd name="T2" fmla="*/ 17 w 18"/>
              <a:gd name="T3" fmla="*/ 46 h 288"/>
              <a:gd name="T4" fmla="*/ 2 w 18"/>
              <a:gd name="T5" fmla="*/ 45 h 288"/>
              <a:gd name="T6" fmla="*/ 2 w 18"/>
              <a:gd name="T7" fmla="*/ 0 h 288"/>
              <a:gd name="T8" fmla="*/ 18 w 18"/>
              <a:gd name="T9" fmla="*/ 0 h 288"/>
              <a:gd name="T10" fmla="*/ 17 w 18"/>
              <a:gd name="T11" fmla="*/ 61 h 288"/>
              <a:gd name="T12" fmla="*/ 17 w 18"/>
              <a:gd name="T13" fmla="*/ 106 h 288"/>
              <a:gd name="T14" fmla="*/ 2 w 18"/>
              <a:gd name="T15" fmla="*/ 106 h 288"/>
              <a:gd name="T16" fmla="*/ 2 w 18"/>
              <a:gd name="T17" fmla="*/ 60 h 288"/>
              <a:gd name="T18" fmla="*/ 17 w 18"/>
              <a:gd name="T19" fmla="*/ 61 h 288"/>
              <a:gd name="T20" fmla="*/ 17 w 18"/>
              <a:gd name="T21" fmla="*/ 121 h 288"/>
              <a:gd name="T22" fmla="*/ 16 w 18"/>
              <a:gd name="T23" fmla="*/ 167 h 288"/>
              <a:gd name="T24" fmla="*/ 1 w 18"/>
              <a:gd name="T25" fmla="*/ 167 h 288"/>
              <a:gd name="T26" fmla="*/ 2 w 18"/>
              <a:gd name="T27" fmla="*/ 121 h 288"/>
              <a:gd name="T28" fmla="*/ 17 w 18"/>
              <a:gd name="T29" fmla="*/ 121 h 288"/>
              <a:gd name="T30" fmla="*/ 16 w 18"/>
              <a:gd name="T31" fmla="*/ 182 h 288"/>
              <a:gd name="T32" fmla="*/ 15 w 18"/>
              <a:gd name="T33" fmla="*/ 227 h 288"/>
              <a:gd name="T34" fmla="*/ 0 w 18"/>
              <a:gd name="T35" fmla="*/ 227 h 288"/>
              <a:gd name="T36" fmla="*/ 1 w 18"/>
              <a:gd name="T37" fmla="*/ 182 h 288"/>
              <a:gd name="T38" fmla="*/ 16 w 18"/>
              <a:gd name="T39" fmla="*/ 182 h 288"/>
              <a:gd name="T40" fmla="*/ 15 w 18"/>
              <a:gd name="T41" fmla="*/ 243 h 288"/>
              <a:gd name="T42" fmla="*/ 15 w 18"/>
              <a:gd name="T43" fmla="*/ 288 h 288"/>
              <a:gd name="T44" fmla="*/ 0 w 18"/>
              <a:gd name="T45" fmla="*/ 288 h 288"/>
              <a:gd name="T46" fmla="*/ 0 w 18"/>
              <a:gd name="T47" fmla="*/ 242 h 288"/>
              <a:gd name="T48" fmla="*/ 15 w 18"/>
              <a:gd name="T49" fmla="*/ 243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 h="288">
                <a:moveTo>
                  <a:pt x="18" y="0"/>
                </a:moveTo>
                <a:lnTo>
                  <a:pt x="17" y="46"/>
                </a:lnTo>
                <a:lnTo>
                  <a:pt x="2" y="45"/>
                </a:lnTo>
                <a:lnTo>
                  <a:pt x="2" y="0"/>
                </a:lnTo>
                <a:lnTo>
                  <a:pt x="18" y="0"/>
                </a:lnTo>
                <a:close/>
                <a:moveTo>
                  <a:pt x="17" y="61"/>
                </a:moveTo>
                <a:lnTo>
                  <a:pt x="17" y="106"/>
                </a:lnTo>
                <a:lnTo>
                  <a:pt x="2" y="106"/>
                </a:lnTo>
                <a:lnTo>
                  <a:pt x="2" y="60"/>
                </a:lnTo>
                <a:lnTo>
                  <a:pt x="17" y="61"/>
                </a:lnTo>
                <a:close/>
                <a:moveTo>
                  <a:pt x="17" y="121"/>
                </a:moveTo>
                <a:lnTo>
                  <a:pt x="16" y="167"/>
                </a:lnTo>
                <a:lnTo>
                  <a:pt x="1" y="167"/>
                </a:lnTo>
                <a:lnTo>
                  <a:pt x="2" y="121"/>
                </a:lnTo>
                <a:lnTo>
                  <a:pt x="17" y="121"/>
                </a:lnTo>
                <a:close/>
                <a:moveTo>
                  <a:pt x="16" y="182"/>
                </a:moveTo>
                <a:lnTo>
                  <a:pt x="15" y="227"/>
                </a:lnTo>
                <a:lnTo>
                  <a:pt x="0" y="227"/>
                </a:lnTo>
                <a:lnTo>
                  <a:pt x="1" y="182"/>
                </a:lnTo>
                <a:lnTo>
                  <a:pt x="16" y="182"/>
                </a:lnTo>
                <a:close/>
                <a:moveTo>
                  <a:pt x="15" y="243"/>
                </a:moveTo>
                <a:lnTo>
                  <a:pt x="15" y="288"/>
                </a:lnTo>
                <a:lnTo>
                  <a:pt x="0" y="288"/>
                </a:lnTo>
                <a:lnTo>
                  <a:pt x="0" y="242"/>
                </a:lnTo>
                <a:lnTo>
                  <a:pt x="15" y="243"/>
                </a:lnTo>
                <a:close/>
              </a:path>
            </a:pathLst>
          </a:custGeom>
          <a:solidFill>
            <a:srgbClr val="0070C0"/>
          </a:solidFill>
          <a:ln w="0" cap="flat">
            <a:solidFill>
              <a:srgbClr val="0070C0"/>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a:solidFill>
                <a:prstClr val="black"/>
              </a:solidFill>
              <a:latin typeface="Calibri" panose="020F0502020204030204"/>
            </a:endParaRPr>
          </a:p>
        </p:txBody>
      </p:sp>
      <p:sp>
        <p:nvSpPr>
          <p:cNvPr id="54" name="Rectangle 17">
            <a:extLst>
              <a:ext uri="{FF2B5EF4-FFF2-40B4-BE49-F238E27FC236}">
                <a16:creationId xmlns:a16="http://schemas.microsoft.com/office/drawing/2014/main" id="{7C49A112-B740-2570-6D16-AB63EF42E6D0}"/>
              </a:ext>
            </a:extLst>
          </p:cNvPr>
          <p:cNvSpPr>
            <a:spLocks noChangeArrowheads="1"/>
          </p:cNvSpPr>
          <p:nvPr/>
        </p:nvSpPr>
        <p:spPr bwMode="auto">
          <a:xfrm>
            <a:off x="6726026" y="1514621"/>
            <a:ext cx="5954" cy="864394"/>
          </a:xfrm>
          <a:prstGeom prst="rect">
            <a:avLst/>
          </a:prstGeom>
          <a:solidFill>
            <a:srgbClr val="000000"/>
          </a:solidFill>
          <a:ln w="0" cap="flat">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a:solidFill>
                <a:prstClr val="black"/>
              </a:solidFill>
              <a:latin typeface="Calibri" panose="020F0502020204030204"/>
            </a:endParaRPr>
          </a:p>
        </p:txBody>
      </p:sp>
      <p:grpSp>
        <p:nvGrpSpPr>
          <p:cNvPr id="59" name="Group 58">
            <a:extLst>
              <a:ext uri="{FF2B5EF4-FFF2-40B4-BE49-F238E27FC236}">
                <a16:creationId xmlns:a16="http://schemas.microsoft.com/office/drawing/2014/main" id="{5C3F1C27-2AB9-19F1-A2BE-C633F6E94418}"/>
              </a:ext>
            </a:extLst>
          </p:cNvPr>
          <p:cNvGrpSpPr/>
          <p:nvPr/>
        </p:nvGrpSpPr>
        <p:grpSpPr>
          <a:xfrm>
            <a:off x="5049222" y="980728"/>
            <a:ext cx="3818052" cy="2782147"/>
            <a:chOff x="5367482" y="1208331"/>
            <a:chExt cx="3380709" cy="2341928"/>
          </a:xfrm>
        </p:grpSpPr>
        <p:grpSp>
          <p:nvGrpSpPr>
            <p:cNvPr id="48" name="Group 47">
              <a:extLst>
                <a:ext uri="{FF2B5EF4-FFF2-40B4-BE49-F238E27FC236}">
                  <a16:creationId xmlns:a16="http://schemas.microsoft.com/office/drawing/2014/main" id="{646E3A2F-E220-2FE3-AD68-E74DFA438730}"/>
                </a:ext>
              </a:extLst>
            </p:cNvPr>
            <p:cNvGrpSpPr/>
            <p:nvPr/>
          </p:nvGrpSpPr>
          <p:grpSpPr>
            <a:xfrm>
              <a:off x="5367482" y="1208331"/>
              <a:ext cx="3380709" cy="2341928"/>
              <a:chOff x="5367482" y="1208331"/>
              <a:chExt cx="3380709" cy="2341928"/>
            </a:xfrm>
          </p:grpSpPr>
          <p:grpSp>
            <p:nvGrpSpPr>
              <p:cNvPr id="15" name="Group 14">
                <a:extLst>
                  <a:ext uri="{FF2B5EF4-FFF2-40B4-BE49-F238E27FC236}">
                    <a16:creationId xmlns:a16="http://schemas.microsoft.com/office/drawing/2014/main" id="{C8F2AD3D-3C45-7497-BF1F-C2A0A699C0C4}"/>
                  </a:ext>
                </a:extLst>
              </p:cNvPr>
              <p:cNvGrpSpPr/>
              <p:nvPr/>
            </p:nvGrpSpPr>
            <p:grpSpPr>
              <a:xfrm>
                <a:off x="5367482" y="1208331"/>
                <a:ext cx="3380709" cy="2341928"/>
                <a:chOff x="5367482" y="1208331"/>
                <a:chExt cx="3380709" cy="2341928"/>
              </a:xfrm>
            </p:grpSpPr>
            <p:sp>
              <p:nvSpPr>
                <p:cNvPr id="16" name="Rectangle 6">
                  <a:extLst>
                    <a:ext uri="{FF2B5EF4-FFF2-40B4-BE49-F238E27FC236}">
                      <a16:creationId xmlns:a16="http://schemas.microsoft.com/office/drawing/2014/main" id="{6FAEA50C-5FC2-5031-77C7-298B81303C4B}"/>
                    </a:ext>
                  </a:extLst>
                </p:cNvPr>
                <p:cNvSpPr>
                  <a:spLocks noChangeArrowheads="1"/>
                </p:cNvSpPr>
                <p:nvPr/>
              </p:nvSpPr>
              <p:spPr bwMode="auto">
                <a:xfrm>
                  <a:off x="6010420" y="3333082"/>
                  <a:ext cx="2497931" cy="5953"/>
                </a:xfrm>
                <a:prstGeom prst="rect">
                  <a:avLst/>
                </a:prstGeom>
                <a:solidFill>
                  <a:srgbClr val="000000"/>
                </a:solidFill>
                <a:ln w="0" cap="flat">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a:solidFill>
                      <a:prstClr val="black"/>
                    </a:solidFill>
                    <a:latin typeface="Calibri" panose="020F0502020204030204"/>
                  </a:endParaRPr>
                </a:p>
              </p:txBody>
            </p:sp>
            <p:sp>
              <p:nvSpPr>
                <p:cNvPr id="17" name="Rectangle 9">
                  <a:extLst>
                    <a:ext uri="{FF2B5EF4-FFF2-40B4-BE49-F238E27FC236}">
                      <a16:creationId xmlns:a16="http://schemas.microsoft.com/office/drawing/2014/main" id="{B430E701-DCAF-7BE7-D32C-9ECD33E99FF1}"/>
                    </a:ext>
                  </a:extLst>
                </p:cNvPr>
                <p:cNvSpPr>
                  <a:spLocks noChangeArrowheads="1"/>
                </p:cNvSpPr>
                <p:nvPr/>
              </p:nvSpPr>
              <p:spPr bwMode="auto">
                <a:xfrm>
                  <a:off x="8069010" y="3369991"/>
                  <a:ext cx="325410"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a:solidFill>
                        <a:srgbClr val="000000"/>
                      </a:solidFill>
                      <a:latin typeface="Calibri" panose="020F0502020204030204" pitchFamily="34" charset="0"/>
                    </a:rPr>
                    <a:t>’ core</a:t>
                  </a:r>
                  <a:endParaRPr lang="en-US" altLang="en-US" sz="1350">
                    <a:solidFill>
                      <a:prstClr val="black"/>
                    </a:solidFill>
                  </a:endParaRPr>
                </a:p>
              </p:txBody>
            </p:sp>
            <p:sp>
              <p:nvSpPr>
                <p:cNvPr id="18" name="Rectangle 12">
                  <a:extLst>
                    <a:ext uri="{FF2B5EF4-FFF2-40B4-BE49-F238E27FC236}">
                      <a16:creationId xmlns:a16="http://schemas.microsoft.com/office/drawing/2014/main" id="{EF276480-AA9F-47F9-3F16-5A3CF21CFDDF}"/>
                    </a:ext>
                  </a:extLst>
                </p:cNvPr>
                <p:cNvSpPr>
                  <a:spLocks noChangeArrowheads="1"/>
                </p:cNvSpPr>
                <p:nvPr/>
              </p:nvSpPr>
              <p:spPr bwMode="auto">
                <a:xfrm>
                  <a:off x="6955776" y="3369991"/>
                  <a:ext cx="399148"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a:solidFill>
                        <a:srgbClr val="000000"/>
                      </a:solidFill>
                      <a:latin typeface="Calibri" panose="020F0502020204030204" pitchFamily="34" charset="0"/>
                    </a:rPr>
                    <a:t>’ mean</a:t>
                  </a:r>
                  <a:endParaRPr lang="en-US" altLang="en-US" sz="1350">
                    <a:solidFill>
                      <a:prstClr val="black"/>
                    </a:solidFill>
                  </a:endParaRPr>
                </a:p>
              </p:txBody>
            </p:sp>
            <p:sp>
              <p:nvSpPr>
                <p:cNvPr id="19" name="Rectangle 13">
                  <a:extLst>
                    <a:ext uri="{FF2B5EF4-FFF2-40B4-BE49-F238E27FC236}">
                      <a16:creationId xmlns:a16="http://schemas.microsoft.com/office/drawing/2014/main" id="{A11B4986-AA1B-C4D0-8DCC-29CA5211F3DC}"/>
                    </a:ext>
                  </a:extLst>
                </p:cNvPr>
                <p:cNvSpPr>
                  <a:spLocks noChangeArrowheads="1"/>
                </p:cNvSpPr>
                <p:nvPr/>
              </p:nvSpPr>
              <p:spPr bwMode="auto">
                <a:xfrm>
                  <a:off x="5367483" y="2877072"/>
                  <a:ext cx="371897"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dirty="0">
                      <a:solidFill>
                        <a:srgbClr val="000000"/>
                      </a:solidFill>
                      <a:latin typeface="Calibri" panose="020F0502020204030204" pitchFamily="34" charset="0"/>
                    </a:rPr>
                    <a:t>model</a:t>
                  </a:r>
                  <a:endParaRPr lang="en-US" altLang="en-US" sz="1350" dirty="0">
                    <a:solidFill>
                      <a:prstClr val="black"/>
                    </a:solidFill>
                  </a:endParaRPr>
                </a:p>
              </p:txBody>
            </p:sp>
            <p:sp>
              <p:nvSpPr>
                <p:cNvPr id="20" name="Freeform 19">
                  <a:extLst>
                    <a:ext uri="{FF2B5EF4-FFF2-40B4-BE49-F238E27FC236}">
                      <a16:creationId xmlns:a16="http://schemas.microsoft.com/office/drawing/2014/main" id="{778967F1-B3A7-9A4A-23E7-A4BE1B6A0F56}"/>
                    </a:ext>
                  </a:extLst>
                </p:cNvPr>
                <p:cNvSpPr>
                  <a:spLocks/>
                </p:cNvSpPr>
                <p:nvPr/>
              </p:nvSpPr>
              <p:spPr bwMode="auto">
                <a:xfrm>
                  <a:off x="6219970" y="1543572"/>
                  <a:ext cx="1883569" cy="586978"/>
                </a:xfrm>
                <a:custGeom>
                  <a:avLst/>
                  <a:gdLst>
                    <a:gd name="T0" fmla="*/ 11 w 1582"/>
                    <a:gd name="T1" fmla="*/ 0 h 493"/>
                    <a:gd name="T2" fmla="*/ 40 w 1582"/>
                    <a:gd name="T3" fmla="*/ 32 h 493"/>
                    <a:gd name="T4" fmla="*/ 71 w 1582"/>
                    <a:gd name="T5" fmla="*/ 63 h 493"/>
                    <a:gd name="T6" fmla="*/ 106 w 1582"/>
                    <a:gd name="T7" fmla="*/ 93 h 493"/>
                    <a:gd name="T8" fmla="*/ 126 w 1582"/>
                    <a:gd name="T9" fmla="*/ 109 h 493"/>
                    <a:gd name="T10" fmla="*/ 147 w 1582"/>
                    <a:gd name="T11" fmla="*/ 124 h 493"/>
                    <a:gd name="T12" fmla="*/ 171 w 1582"/>
                    <a:gd name="T13" fmla="*/ 139 h 493"/>
                    <a:gd name="T14" fmla="*/ 197 w 1582"/>
                    <a:gd name="T15" fmla="*/ 155 h 493"/>
                    <a:gd name="T16" fmla="*/ 226 w 1582"/>
                    <a:gd name="T17" fmla="*/ 170 h 493"/>
                    <a:gd name="T18" fmla="*/ 258 w 1582"/>
                    <a:gd name="T19" fmla="*/ 185 h 493"/>
                    <a:gd name="T20" fmla="*/ 294 w 1582"/>
                    <a:gd name="T21" fmla="*/ 200 h 493"/>
                    <a:gd name="T22" fmla="*/ 333 w 1582"/>
                    <a:gd name="T23" fmla="*/ 215 h 493"/>
                    <a:gd name="T24" fmla="*/ 375 w 1582"/>
                    <a:gd name="T25" fmla="*/ 230 h 493"/>
                    <a:gd name="T26" fmla="*/ 422 w 1582"/>
                    <a:gd name="T27" fmla="*/ 245 h 493"/>
                    <a:gd name="T28" fmla="*/ 473 w 1582"/>
                    <a:gd name="T29" fmla="*/ 260 h 493"/>
                    <a:gd name="T30" fmla="*/ 529 w 1582"/>
                    <a:gd name="T31" fmla="*/ 275 h 493"/>
                    <a:gd name="T32" fmla="*/ 588 w 1582"/>
                    <a:gd name="T33" fmla="*/ 290 h 493"/>
                    <a:gd name="T34" fmla="*/ 650 w 1582"/>
                    <a:gd name="T35" fmla="*/ 304 h 493"/>
                    <a:gd name="T36" fmla="*/ 716 w 1582"/>
                    <a:gd name="T37" fmla="*/ 319 h 493"/>
                    <a:gd name="T38" fmla="*/ 785 w 1582"/>
                    <a:gd name="T39" fmla="*/ 334 h 493"/>
                    <a:gd name="T40" fmla="*/ 857 w 1582"/>
                    <a:gd name="T41" fmla="*/ 348 h 493"/>
                    <a:gd name="T42" fmla="*/ 932 w 1582"/>
                    <a:gd name="T43" fmla="*/ 363 h 493"/>
                    <a:gd name="T44" fmla="*/ 1008 w 1582"/>
                    <a:gd name="T45" fmla="*/ 377 h 493"/>
                    <a:gd name="T46" fmla="*/ 1086 w 1582"/>
                    <a:gd name="T47" fmla="*/ 392 h 493"/>
                    <a:gd name="T48" fmla="*/ 1248 w 1582"/>
                    <a:gd name="T49" fmla="*/ 421 h 493"/>
                    <a:gd name="T50" fmla="*/ 1414 w 1582"/>
                    <a:gd name="T51" fmla="*/ 449 h 493"/>
                    <a:gd name="T52" fmla="*/ 1582 w 1582"/>
                    <a:gd name="T53" fmla="*/ 478 h 493"/>
                    <a:gd name="T54" fmla="*/ 1579 w 1582"/>
                    <a:gd name="T55" fmla="*/ 493 h 493"/>
                    <a:gd name="T56" fmla="*/ 1411 w 1582"/>
                    <a:gd name="T57" fmla="*/ 464 h 493"/>
                    <a:gd name="T58" fmla="*/ 1245 w 1582"/>
                    <a:gd name="T59" fmla="*/ 436 h 493"/>
                    <a:gd name="T60" fmla="*/ 1084 w 1582"/>
                    <a:gd name="T61" fmla="*/ 407 h 493"/>
                    <a:gd name="T62" fmla="*/ 1005 w 1582"/>
                    <a:gd name="T63" fmla="*/ 392 h 493"/>
                    <a:gd name="T64" fmla="*/ 929 w 1582"/>
                    <a:gd name="T65" fmla="*/ 378 h 493"/>
                    <a:gd name="T66" fmla="*/ 854 w 1582"/>
                    <a:gd name="T67" fmla="*/ 363 h 493"/>
                    <a:gd name="T68" fmla="*/ 783 w 1582"/>
                    <a:gd name="T69" fmla="*/ 349 h 493"/>
                    <a:gd name="T70" fmla="*/ 713 w 1582"/>
                    <a:gd name="T71" fmla="*/ 334 h 493"/>
                    <a:gd name="T72" fmla="*/ 647 w 1582"/>
                    <a:gd name="T73" fmla="*/ 319 h 493"/>
                    <a:gd name="T74" fmla="*/ 584 w 1582"/>
                    <a:gd name="T75" fmla="*/ 304 h 493"/>
                    <a:gd name="T76" fmla="*/ 525 w 1582"/>
                    <a:gd name="T77" fmla="*/ 290 h 493"/>
                    <a:gd name="T78" fmla="*/ 469 w 1582"/>
                    <a:gd name="T79" fmla="*/ 275 h 493"/>
                    <a:gd name="T80" fmla="*/ 417 w 1582"/>
                    <a:gd name="T81" fmla="*/ 260 h 493"/>
                    <a:gd name="T82" fmla="*/ 370 w 1582"/>
                    <a:gd name="T83" fmla="*/ 244 h 493"/>
                    <a:gd name="T84" fmla="*/ 327 w 1582"/>
                    <a:gd name="T85" fmla="*/ 229 h 493"/>
                    <a:gd name="T86" fmla="*/ 288 w 1582"/>
                    <a:gd name="T87" fmla="*/ 214 h 493"/>
                    <a:gd name="T88" fmla="*/ 252 w 1582"/>
                    <a:gd name="T89" fmla="*/ 199 h 493"/>
                    <a:gd name="T90" fmla="*/ 219 w 1582"/>
                    <a:gd name="T91" fmla="*/ 183 h 493"/>
                    <a:gd name="T92" fmla="*/ 190 w 1582"/>
                    <a:gd name="T93" fmla="*/ 168 h 493"/>
                    <a:gd name="T94" fmla="*/ 163 w 1582"/>
                    <a:gd name="T95" fmla="*/ 152 h 493"/>
                    <a:gd name="T96" fmla="*/ 139 w 1582"/>
                    <a:gd name="T97" fmla="*/ 137 h 493"/>
                    <a:gd name="T98" fmla="*/ 116 w 1582"/>
                    <a:gd name="T99" fmla="*/ 121 h 493"/>
                    <a:gd name="T100" fmla="*/ 96 w 1582"/>
                    <a:gd name="T101" fmla="*/ 105 h 493"/>
                    <a:gd name="T102" fmla="*/ 60 w 1582"/>
                    <a:gd name="T103" fmla="*/ 73 h 493"/>
                    <a:gd name="T104" fmla="*/ 29 w 1582"/>
                    <a:gd name="T105" fmla="*/ 42 h 493"/>
                    <a:gd name="T106" fmla="*/ 0 w 1582"/>
                    <a:gd name="T107" fmla="*/ 11 h 493"/>
                    <a:gd name="T108" fmla="*/ 11 w 1582"/>
                    <a:gd name="T109" fmla="*/ 0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82" h="493">
                      <a:moveTo>
                        <a:pt x="11" y="0"/>
                      </a:moveTo>
                      <a:lnTo>
                        <a:pt x="40" y="32"/>
                      </a:lnTo>
                      <a:lnTo>
                        <a:pt x="71" y="63"/>
                      </a:lnTo>
                      <a:lnTo>
                        <a:pt x="106" y="93"/>
                      </a:lnTo>
                      <a:lnTo>
                        <a:pt x="126" y="109"/>
                      </a:lnTo>
                      <a:lnTo>
                        <a:pt x="147" y="124"/>
                      </a:lnTo>
                      <a:lnTo>
                        <a:pt x="171" y="139"/>
                      </a:lnTo>
                      <a:lnTo>
                        <a:pt x="197" y="155"/>
                      </a:lnTo>
                      <a:lnTo>
                        <a:pt x="226" y="170"/>
                      </a:lnTo>
                      <a:lnTo>
                        <a:pt x="258" y="185"/>
                      </a:lnTo>
                      <a:lnTo>
                        <a:pt x="294" y="200"/>
                      </a:lnTo>
                      <a:lnTo>
                        <a:pt x="333" y="215"/>
                      </a:lnTo>
                      <a:lnTo>
                        <a:pt x="375" y="230"/>
                      </a:lnTo>
                      <a:lnTo>
                        <a:pt x="422" y="245"/>
                      </a:lnTo>
                      <a:lnTo>
                        <a:pt x="473" y="260"/>
                      </a:lnTo>
                      <a:lnTo>
                        <a:pt x="529" y="275"/>
                      </a:lnTo>
                      <a:lnTo>
                        <a:pt x="588" y="290"/>
                      </a:lnTo>
                      <a:lnTo>
                        <a:pt x="650" y="304"/>
                      </a:lnTo>
                      <a:lnTo>
                        <a:pt x="716" y="319"/>
                      </a:lnTo>
                      <a:lnTo>
                        <a:pt x="785" y="334"/>
                      </a:lnTo>
                      <a:lnTo>
                        <a:pt x="857" y="348"/>
                      </a:lnTo>
                      <a:lnTo>
                        <a:pt x="932" y="363"/>
                      </a:lnTo>
                      <a:lnTo>
                        <a:pt x="1008" y="377"/>
                      </a:lnTo>
                      <a:lnTo>
                        <a:pt x="1086" y="392"/>
                      </a:lnTo>
                      <a:lnTo>
                        <a:pt x="1248" y="421"/>
                      </a:lnTo>
                      <a:lnTo>
                        <a:pt x="1414" y="449"/>
                      </a:lnTo>
                      <a:lnTo>
                        <a:pt x="1582" y="478"/>
                      </a:lnTo>
                      <a:lnTo>
                        <a:pt x="1579" y="493"/>
                      </a:lnTo>
                      <a:lnTo>
                        <a:pt x="1411" y="464"/>
                      </a:lnTo>
                      <a:lnTo>
                        <a:pt x="1245" y="436"/>
                      </a:lnTo>
                      <a:lnTo>
                        <a:pt x="1084" y="407"/>
                      </a:lnTo>
                      <a:lnTo>
                        <a:pt x="1005" y="392"/>
                      </a:lnTo>
                      <a:lnTo>
                        <a:pt x="929" y="378"/>
                      </a:lnTo>
                      <a:lnTo>
                        <a:pt x="854" y="363"/>
                      </a:lnTo>
                      <a:lnTo>
                        <a:pt x="783" y="349"/>
                      </a:lnTo>
                      <a:lnTo>
                        <a:pt x="713" y="334"/>
                      </a:lnTo>
                      <a:lnTo>
                        <a:pt x="647" y="319"/>
                      </a:lnTo>
                      <a:lnTo>
                        <a:pt x="584" y="304"/>
                      </a:lnTo>
                      <a:lnTo>
                        <a:pt x="525" y="290"/>
                      </a:lnTo>
                      <a:lnTo>
                        <a:pt x="469" y="275"/>
                      </a:lnTo>
                      <a:lnTo>
                        <a:pt x="417" y="260"/>
                      </a:lnTo>
                      <a:lnTo>
                        <a:pt x="370" y="244"/>
                      </a:lnTo>
                      <a:lnTo>
                        <a:pt x="327" y="229"/>
                      </a:lnTo>
                      <a:lnTo>
                        <a:pt x="288" y="214"/>
                      </a:lnTo>
                      <a:lnTo>
                        <a:pt x="252" y="199"/>
                      </a:lnTo>
                      <a:lnTo>
                        <a:pt x="219" y="183"/>
                      </a:lnTo>
                      <a:lnTo>
                        <a:pt x="190" y="168"/>
                      </a:lnTo>
                      <a:lnTo>
                        <a:pt x="163" y="152"/>
                      </a:lnTo>
                      <a:lnTo>
                        <a:pt x="139" y="137"/>
                      </a:lnTo>
                      <a:lnTo>
                        <a:pt x="116" y="121"/>
                      </a:lnTo>
                      <a:lnTo>
                        <a:pt x="96" y="105"/>
                      </a:lnTo>
                      <a:lnTo>
                        <a:pt x="60" y="73"/>
                      </a:lnTo>
                      <a:lnTo>
                        <a:pt x="29" y="42"/>
                      </a:lnTo>
                      <a:lnTo>
                        <a:pt x="0" y="11"/>
                      </a:lnTo>
                      <a:lnTo>
                        <a:pt x="11" y="0"/>
                      </a:lnTo>
                      <a:close/>
                    </a:path>
                  </a:pathLst>
                </a:custGeom>
                <a:solidFill>
                  <a:srgbClr val="0070C0"/>
                </a:solidFill>
                <a:ln w="0" cap="flat">
                  <a:solidFill>
                    <a:srgbClr val="0070C0"/>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a:solidFill>
                      <a:prstClr val="black"/>
                    </a:solidFill>
                    <a:latin typeface="Calibri" panose="020F0502020204030204"/>
                  </a:endParaRPr>
                </a:p>
              </p:txBody>
            </p:sp>
            <p:sp>
              <p:nvSpPr>
                <p:cNvPr id="21" name="Rectangle 21">
                  <a:extLst>
                    <a:ext uri="{FF2B5EF4-FFF2-40B4-BE49-F238E27FC236}">
                      <a16:creationId xmlns:a16="http://schemas.microsoft.com/office/drawing/2014/main" id="{5E09E8AF-439C-BBFA-9F75-9BB3FB3FBDE8}"/>
                    </a:ext>
                  </a:extLst>
                </p:cNvPr>
                <p:cNvSpPr>
                  <a:spLocks noChangeArrowheads="1"/>
                </p:cNvSpPr>
                <p:nvPr/>
              </p:nvSpPr>
              <p:spPr bwMode="auto">
                <a:xfrm>
                  <a:off x="8069010" y="2144838"/>
                  <a:ext cx="325410"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a:solidFill>
                        <a:srgbClr val="000000"/>
                      </a:solidFill>
                      <a:latin typeface="Calibri" panose="020F0502020204030204" pitchFamily="34" charset="0"/>
                    </a:rPr>
                    <a:t>’ core</a:t>
                  </a:r>
                  <a:endParaRPr lang="en-US" altLang="en-US" sz="1350">
                    <a:solidFill>
                      <a:prstClr val="black"/>
                    </a:solidFill>
                  </a:endParaRPr>
                </a:p>
              </p:txBody>
            </p:sp>
            <p:sp>
              <p:nvSpPr>
                <p:cNvPr id="22" name="Rectangle 24">
                  <a:extLst>
                    <a:ext uri="{FF2B5EF4-FFF2-40B4-BE49-F238E27FC236}">
                      <a16:creationId xmlns:a16="http://schemas.microsoft.com/office/drawing/2014/main" id="{D8F05994-2592-2131-1680-60A4BFE83954}"/>
                    </a:ext>
                  </a:extLst>
                </p:cNvPr>
                <p:cNvSpPr>
                  <a:spLocks noChangeArrowheads="1"/>
                </p:cNvSpPr>
                <p:nvPr/>
              </p:nvSpPr>
              <p:spPr bwMode="auto">
                <a:xfrm>
                  <a:off x="6722414" y="2169841"/>
                  <a:ext cx="399148"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dirty="0">
                      <a:solidFill>
                        <a:srgbClr val="000000"/>
                      </a:solidFill>
                      <a:latin typeface="Calibri" panose="020F0502020204030204" pitchFamily="34" charset="0"/>
                    </a:rPr>
                    <a:t>’ mean</a:t>
                  </a:r>
                  <a:endParaRPr lang="en-US" altLang="en-US" sz="1350" dirty="0">
                    <a:solidFill>
                      <a:prstClr val="black"/>
                    </a:solidFill>
                  </a:endParaRPr>
                </a:p>
              </p:txBody>
            </p:sp>
            <p:sp>
              <p:nvSpPr>
                <p:cNvPr id="23" name="Rectangle 25">
                  <a:extLst>
                    <a:ext uri="{FF2B5EF4-FFF2-40B4-BE49-F238E27FC236}">
                      <a16:creationId xmlns:a16="http://schemas.microsoft.com/office/drawing/2014/main" id="{85C694A8-AD0E-D3D8-AD0E-654A3C5BB2C9}"/>
                    </a:ext>
                  </a:extLst>
                </p:cNvPr>
                <p:cNvSpPr>
                  <a:spLocks noChangeArrowheads="1"/>
                </p:cNvSpPr>
                <p:nvPr/>
              </p:nvSpPr>
              <p:spPr bwMode="auto">
                <a:xfrm>
                  <a:off x="5367482" y="1650728"/>
                  <a:ext cx="11541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a:solidFill>
                        <a:srgbClr val="000000"/>
                      </a:solidFill>
                      <a:latin typeface="Calibri" panose="020F0502020204030204" pitchFamily="34" charset="0"/>
                    </a:rPr>
                    <a:t>m</a:t>
                  </a:r>
                  <a:endParaRPr lang="en-US" altLang="en-US" sz="1350">
                    <a:solidFill>
                      <a:prstClr val="black"/>
                    </a:solidFill>
                  </a:endParaRPr>
                </a:p>
              </p:txBody>
            </p:sp>
            <p:sp>
              <p:nvSpPr>
                <p:cNvPr id="24" name="Rectangle 28">
                  <a:extLst>
                    <a:ext uri="{FF2B5EF4-FFF2-40B4-BE49-F238E27FC236}">
                      <a16:creationId xmlns:a16="http://schemas.microsoft.com/office/drawing/2014/main" id="{978C7863-FE89-DE64-22DD-13AEA290E7B0}"/>
                    </a:ext>
                  </a:extLst>
                </p:cNvPr>
                <p:cNvSpPr>
                  <a:spLocks noChangeArrowheads="1"/>
                </p:cNvSpPr>
                <p:nvPr/>
              </p:nvSpPr>
              <p:spPr bwMode="auto">
                <a:xfrm>
                  <a:off x="5788964" y="1650728"/>
                  <a:ext cx="309380"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dirty="0">
                      <a:solidFill>
                        <a:srgbClr val="000000"/>
                      </a:solidFill>
                      <a:latin typeface="Calibri" panose="020F0502020204030204" pitchFamily="34" charset="0"/>
                    </a:rPr>
                    <a:t>level </a:t>
                  </a:r>
                  <a:endParaRPr lang="en-US" altLang="en-US" sz="1350" dirty="0">
                    <a:solidFill>
                      <a:prstClr val="black"/>
                    </a:solidFill>
                  </a:endParaRPr>
                </a:p>
              </p:txBody>
            </p:sp>
            <p:sp>
              <p:nvSpPr>
                <p:cNvPr id="25" name="Rectangle 31">
                  <a:extLst>
                    <a:ext uri="{FF2B5EF4-FFF2-40B4-BE49-F238E27FC236}">
                      <a16:creationId xmlns:a16="http://schemas.microsoft.com/office/drawing/2014/main" id="{8D7AADE2-1BED-79DA-A3E0-EC896BBA71DB}"/>
                    </a:ext>
                  </a:extLst>
                </p:cNvPr>
                <p:cNvSpPr>
                  <a:spLocks noChangeArrowheads="1"/>
                </p:cNvSpPr>
                <p:nvPr/>
              </p:nvSpPr>
              <p:spPr bwMode="auto">
                <a:xfrm>
                  <a:off x="6552154" y="3377135"/>
                  <a:ext cx="73738"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a:solidFill>
                        <a:srgbClr val="000000"/>
                      </a:solidFill>
                      <a:latin typeface="Calibri" panose="020F0502020204030204" pitchFamily="34" charset="0"/>
                    </a:rPr>
                    <a:t>0</a:t>
                  </a:r>
                  <a:endParaRPr lang="en-US" altLang="en-US" sz="1350">
                    <a:solidFill>
                      <a:prstClr val="black"/>
                    </a:solidFill>
                  </a:endParaRPr>
                </a:p>
              </p:txBody>
            </p:sp>
            <p:sp>
              <p:nvSpPr>
                <p:cNvPr id="26" name="Freeform 33">
                  <a:extLst>
                    <a:ext uri="{FF2B5EF4-FFF2-40B4-BE49-F238E27FC236}">
                      <a16:creationId xmlns:a16="http://schemas.microsoft.com/office/drawing/2014/main" id="{8A3FB17E-CE34-CEF6-3670-65357E77FEDF}"/>
                    </a:ext>
                  </a:extLst>
                </p:cNvPr>
                <p:cNvSpPr>
                  <a:spLocks/>
                </p:cNvSpPr>
                <p:nvPr/>
              </p:nvSpPr>
              <p:spPr bwMode="auto">
                <a:xfrm>
                  <a:off x="8098777" y="2121025"/>
                  <a:ext cx="117872" cy="1213247"/>
                </a:xfrm>
                <a:custGeom>
                  <a:avLst/>
                  <a:gdLst>
                    <a:gd name="T0" fmla="*/ 94 w 99"/>
                    <a:gd name="T1" fmla="*/ 1019 h 1019"/>
                    <a:gd name="T2" fmla="*/ 0 w 99"/>
                    <a:gd name="T3" fmla="*/ 1 h 1019"/>
                    <a:gd name="T4" fmla="*/ 5 w 99"/>
                    <a:gd name="T5" fmla="*/ 0 h 1019"/>
                    <a:gd name="T6" fmla="*/ 99 w 99"/>
                    <a:gd name="T7" fmla="*/ 1019 h 1019"/>
                    <a:gd name="T8" fmla="*/ 94 w 99"/>
                    <a:gd name="T9" fmla="*/ 1019 h 1019"/>
                  </a:gdLst>
                  <a:ahLst/>
                  <a:cxnLst>
                    <a:cxn ang="0">
                      <a:pos x="T0" y="T1"/>
                    </a:cxn>
                    <a:cxn ang="0">
                      <a:pos x="T2" y="T3"/>
                    </a:cxn>
                    <a:cxn ang="0">
                      <a:pos x="T4" y="T5"/>
                    </a:cxn>
                    <a:cxn ang="0">
                      <a:pos x="T6" y="T7"/>
                    </a:cxn>
                    <a:cxn ang="0">
                      <a:pos x="T8" y="T9"/>
                    </a:cxn>
                  </a:cxnLst>
                  <a:rect l="0" t="0" r="r" b="b"/>
                  <a:pathLst>
                    <a:path w="99" h="1019">
                      <a:moveTo>
                        <a:pt x="94" y="1019"/>
                      </a:moveTo>
                      <a:lnTo>
                        <a:pt x="0" y="1"/>
                      </a:lnTo>
                      <a:lnTo>
                        <a:pt x="5" y="0"/>
                      </a:lnTo>
                      <a:lnTo>
                        <a:pt x="99" y="1019"/>
                      </a:lnTo>
                      <a:lnTo>
                        <a:pt x="94" y="1019"/>
                      </a:lnTo>
                      <a:close/>
                    </a:path>
                  </a:pathLst>
                </a:custGeom>
                <a:solidFill>
                  <a:srgbClr val="D000D0"/>
                </a:solidFill>
                <a:ln w="0" cap="flat">
                  <a:solidFill>
                    <a:srgbClr val="D000D0"/>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a:solidFill>
                      <a:prstClr val="black"/>
                    </a:solidFill>
                    <a:latin typeface="Calibri" panose="020F0502020204030204"/>
                  </a:endParaRPr>
                </a:p>
              </p:txBody>
            </p:sp>
            <p:sp>
              <p:nvSpPr>
                <p:cNvPr id="27" name="Freeform 35">
                  <a:extLst>
                    <a:ext uri="{FF2B5EF4-FFF2-40B4-BE49-F238E27FC236}">
                      <a16:creationId xmlns:a16="http://schemas.microsoft.com/office/drawing/2014/main" id="{F7477910-A94C-3EE0-D5F6-966826470281}"/>
                    </a:ext>
                  </a:extLst>
                </p:cNvPr>
                <p:cNvSpPr>
                  <a:spLocks/>
                </p:cNvSpPr>
                <p:nvPr/>
              </p:nvSpPr>
              <p:spPr bwMode="auto">
                <a:xfrm>
                  <a:off x="6224732" y="2115073"/>
                  <a:ext cx="415529" cy="1239440"/>
                </a:xfrm>
                <a:custGeom>
                  <a:avLst/>
                  <a:gdLst>
                    <a:gd name="T0" fmla="*/ 344 w 349"/>
                    <a:gd name="T1" fmla="*/ 1041 h 1041"/>
                    <a:gd name="T2" fmla="*/ 0 w 349"/>
                    <a:gd name="T3" fmla="*/ 1 h 1041"/>
                    <a:gd name="T4" fmla="*/ 4 w 349"/>
                    <a:gd name="T5" fmla="*/ 0 h 1041"/>
                    <a:gd name="T6" fmla="*/ 349 w 349"/>
                    <a:gd name="T7" fmla="*/ 1040 h 1041"/>
                    <a:gd name="T8" fmla="*/ 344 w 349"/>
                    <a:gd name="T9" fmla="*/ 1041 h 1041"/>
                  </a:gdLst>
                  <a:ahLst/>
                  <a:cxnLst>
                    <a:cxn ang="0">
                      <a:pos x="T0" y="T1"/>
                    </a:cxn>
                    <a:cxn ang="0">
                      <a:pos x="T2" y="T3"/>
                    </a:cxn>
                    <a:cxn ang="0">
                      <a:pos x="T4" y="T5"/>
                    </a:cxn>
                    <a:cxn ang="0">
                      <a:pos x="T6" y="T7"/>
                    </a:cxn>
                    <a:cxn ang="0">
                      <a:pos x="T8" y="T9"/>
                    </a:cxn>
                  </a:cxnLst>
                  <a:rect l="0" t="0" r="r" b="b"/>
                  <a:pathLst>
                    <a:path w="349" h="1041">
                      <a:moveTo>
                        <a:pt x="344" y="1041"/>
                      </a:moveTo>
                      <a:lnTo>
                        <a:pt x="0" y="1"/>
                      </a:lnTo>
                      <a:lnTo>
                        <a:pt x="4" y="0"/>
                      </a:lnTo>
                      <a:lnTo>
                        <a:pt x="349" y="1040"/>
                      </a:lnTo>
                      <a:lnTo>
                        <a:pt x="344" y="1041"/>
                      </a:lnTo>
                      <a:close/>
                    </a:path>
                  </a:pathLst>
                </a:custGeom>
                <a:solidFill>
                  <a:schemeClr val="accent2"/>
                </a:solidFill>
                <a:ln w="0" cap="flat">
                  <a:solidFill>
                    <a:schemeClr val="accent2"/>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dirty="0">
                    <a:solidFill>
                      <a:prstClr val="black"/>
                    </a:solidFill>
                    <a:latin typeface="Calibri" panose="020F0502020204030204"/>
                  </a:endParaRPr>
                </a:p>
              </p:txBody>
            </p:sp>
            <p:sp>
              <p:nvSpPr>
                <p:cNvPr id="28" name="Freeform 36">
                  <a:extLst>
                    <a:ext uri="{FF2B5EF4-FFF2-40B4-BE49-F238E27FC236}">
                      <a16:creationId xmlns:a16="http://schemas.microsoft.com/office/drawing/2014/main" id="{7154CCA6-F5BE-327E-0E77-B6A903BFB8E6}"/>
                    </a:ext>
                  </a:extLst>
                </p:cNvPr>
                <p:cNvSpPr>
                  <a:spLocks/>
                </p:cNvSpPr>
                <p:nvPr/>
              </p:nvSpPr>
              <p:spPr bwMode="auto">
                <a:xfrm>
                  <a:off x="5512738" y="2059113"/>
                  <a:ext cx="348854" cy="738188"/>
                </a:xfrm>
                <a:custGeom>
                  <a:avLst/>
                  <a:gdLst>
                    <a:gd name="T0" fmla="*/ 0 w 302"/>
                    <a:gd name="T1" fmla="*/ 152 h 773"/>
                    <a:gd name="T2" fmla="*/ 75 w 302"/>
                    <a:gd name="T3" fmla="*/ 152 h 773"/>
                    <a:gd name="T4" fmla="*/ 75 w 302"/>
                    <a:gd name="T5" fmla="*/ 773 h 773"/>
                    <a:gd name="T6" fmla="*/ 227 w 302"/>
                    <a:gd name="T7" fmla="*/ 773 h 773"/>
                    <a:gd name="T8" fmla="*/ 227 w 302"/>
                    <a:gd name="T9" fmla="*/ 152 h 773"/>
                    <a:gd name="T10" fmla="*/ 302 w 302"/>
                    <a:gd name="T11" fmla="*/ 152 h 773"/>
                    <a:gd name="T12" fmla="*/ 151 w 302"/>
                    <a:gd name="T13" fmla="*/ 0 h 773"/>
                    <a:gd name="T14" fmla="*/ 0 w 302"/>
                    <a:gd name="T15" fmla="*/ 152 h 7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2" h="773">
                      <a:moveTo>
                        <a:pt x="0" y="152"/>
                      </a:moveTo>
                      <a:lnTo>
                        <a:pt x="75" y="152"/>
                      </a:lnTo>
                      <a:lnTo>
                        <a:pt x="75" y="773"/>
                      </a:lnTo>
                      <a:lnTo>
                        <a:pt x="227" y="773"/>
                      </a:lnTo>
                      <a:lnTo>
                        <a:pt x="227" y="152"/>
                      </a:lnTo>
                      <a:lnTo>
                        <a:pt x="302" y="152"/>
                      </a:lnTo>
                      <a:lnTo>
                        <a:pt x="151" y="0"/>
                      </a:lnTo>
                      <a:lnTo>
                        <a:pt x="0" y="152"/>
                      </a:lnTo>
                      <a:close/>
                    </a:path>
                  </a:pathLst>
                </a:custGeom>
                <a:solidFill>
                  <a:srgbClr val="4F81B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a:solidFill>
                      <a:prstClr val="black"/>
                    </a:solidFill>
                    <a:latin typeface="Calibri" panose="020F0502020204030204"/>
                  </a:endParaRPr>
                </a:p>
              </p:txBody>
            </p:sp>
            <p:sp>
              <p:nvSpPr>
                <p:cNvPr id="29" name="Rectangle 38">
                  <a:extLst>
                    <a:ext uri="{FF2B5EF4-FFF2-40B4-BE49-F238E27FC236}">
                      <a16:creationId xmlns:a16="http://schemas.microsoft.com/office/drawing/2014/main" id="{CB3874EB-434E-E0B6-C0E6-70214354F29C}"/>
                    </a:ext>
                  </a:extLst>
                </p:cNvPr>
                <p:cNvSpPr>
                  <a:spLocks noChangeArrowheads="1"/>
                </p:cNvSpPr>
                <p:nvPr/>
              </p:nvSpPr>
              <p:spPr bwMode="auto">
                <a:xfrm>
                  <a:off x="5367483" y="1208331"/>
                  <a:ext cx="1621631"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dirty="0">
                      <a:solidFill>
                        <a:srgbClr val="0000FF"/>
                      </a:solidFill>
                      <a:latin typeface="Calibri" panose="020F0502020204030204" pitchFamily="34" charset="0"/>
                    </a:rPr>
                    <a:t>Detrained fraction </a:t>
                  </a:r>
                  <a:r>
                    <a:rPr lang="en-US" altLang="en-US" sz="1125" dirty="0" err="1">
                      <a:solidFill>
                        <a:srgbClr val="0000FF"/>
                      </a:solidFill>
                      <a:latin typeface="Calibri" panose="020F0502020204030204" pitchFamily="34" charset="0"/>
                    </a:rPr>
                    <a:t>f</a:t>
                  </a:r>
                  <a:r>
                    <a:rPr lang="en-US" altLang="en-US" sz="1125" baseline="-25000" dirty="0" err="1">
                      <a:solidFill>
                        <a:srgbClr val="0000FF"/>
                      </a:solidFill>
                      <a:latin typeface="Calibri" panose="020F0502020204030204" pitchFamily="34" charset="0"/>
                    </a:rPr>
                    <a:t>det</a:t>
                  </a:r>
                  <a:endParaRPr lang="en-US" altLang="en-US" sz="1350" baseline="-25000" dirty="0">
                    <a:solidFill>
                      <a:prstClr val="black"/>
                    </a:solidFill>
                  </a:endParaRPr>
                </a:p>
              </p:txBody>
            </p:sp>
            <p:sp>
              <p:nvSpPr>
                <p:cNvPr id="30" name="Rectangle 40">
                  <a:extLst>
                    <a:ext uri="{FF2B5EF4-FFF2-40B4-BE49-F238E27FC236}">
                      <a16:creationId xmlns:a16="http://schemas.microsoft.com/office/drawing/2014/main" id="{076EDA8C-C388-FFA0-781E-6D33D748F6A0}"/>
                    </a:ext>
                  </a:extLst>
                </p:cNvPr>
                <p:cNvSpPr>
                  <a:spLocks noChangeArrowheads="1"/>
                </p:cNvSpPr>
                <p:nvPr/>
              </p:nvSpPr>
              <p:spPr bwMode="auto">
                <a:xfrm>
                  <a:off x="8611935" y="3346178"/>
                  <a:ext cx="13625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dirty="0">
                      <a:solidFill>
                        <a:srgbClr val="000000"/>
                      </a:solidFill>
                      <a:latin typeface="Calibri" panose="020F0502020204030204" pitchFamily="34" charset="0"/>
                    </a:rPr>
                    <a:t>Tv</a:t>
                  </a:r>
                  <a:endParaRPr lang="en-US" altLang="en-US" sz="1350" dirty="0">
                    <a:solidFill>
                      <a:prstClr val="black"/>
                    </a:solidFill>
                  </a:endParaRPr>
                </a:p>
              </p:txBody>
            </p:sp>
            <p:sp>
              <p:nvSpPr>
                <p:cNvPr id="31" name="Rectangle 42">
                  <a:extLst>
                    <a:ext uri="{FF2B5EF4-FFF2-40B4-BE49-F238E27FC236}">
                      <a16:creationId xmlns:a16="http://schemas.microsoft.com/office/drawing/2014/main" id="{38E0AC2B-50A4-D8E9-0984-B01254693840}"/>
                    </a:ext>
                  </a:extLst>
                </p:cNvPr>
                <p:cNvSpPr>
                  <a:spLocks noChangeArrowheads="1"/>
                </p:cNvSpPr>
                <p:nvPr/>
              </p:nvSpPr>
              <p:spPr bwMode="auto">
                <a:xfrm>
                  <a:off x="8611935" y="2110310"/>
                  <a:ext cx="13625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a:solidFill>
                        <a:srgbClr val="000000"/>
                      </a:solidFill>
                      <a:latin typeface="Calibri" panose="020F0502020204030204" pitchFamily="34" charset="0"/>
                    </a:rPr>
                    <a:t>Tv</a:t>
                  </a:r>
                  <a:endParaRPr lang="en-US" altLang="en-US" sz="1350">
                    <a:solidFill>
                      <a:prstClr val="black"/>
                    </a:solidFill>
                  </a:endParaRPr>
                </a:p>
              </p:txBody>
            </p:sp>
            <p:cxnSp>
              <p:nvCxnSpPr>
                <p:cNvPr id="32" name="Straight Connector 31">
                  <a:extLst>
                    <a:ext uri="{FF2B5EF4-FFF2-40B4-BE49-F238E27FC236}">
                      <a16:creationId xmlns:a16="http://schemas.microsoft.com/office/drawing/2014/main" id="{33683805-4693-77E1-E0FB-760299FE3806}"/>
                    </a:ext>
                  </a:extLst>
                </p:cNvPr>
                <p:cNvCxnSpPr>
                  <a:cxnSpLocks/>
                </p:cNvCxnSpPr>
                <p:nvPr/>
              </p:nvCxnSpPr>
              <p:spPr>
                <a:xfrm flipH="1">
                  <a:off x="6419934" y="1834085"/>
                  <a:ext cx="231042" cy="270272"/>
                </a:xfrm>
                <a:prstGeom prst="line">
                  <a:avLst/>
                </a:prstGeom>
                <a:ln w="50800">
                  <a:solidFill>
                    <a:srgbClr val="7F7FFF"/>
                  </a:solidFill>
                </a:ln>
              </p:spPr>
              <p:style>
                <a:lnRef idx="1">
                  <a:schemeClr val="accent1"/>
                </a:lnRef>
                <a:fillRef idx="0">
                  <a:schemeClr val="accent1"/>
                </a:fillRef>
                <a:effectRef idx="0">
                  <a:schemeClr val="accent1"/>
                </a:effectRef>
                <a:fontRef idx="minor">
                  <a:schemeClr val="tx1"/>
                </a:fontRef>
              </p:style>
            </p:cxnSp>
            <p:sp>
              <p:nvSpPr>
                <p:cNvPr id="33" name="Freeform 39">
                  <a:extLst>
                    <a:ext uri="{FF2B5EF4-FFF2-40B4-BE49-F238E27FC236}">
                      <a16:creationId xmlns:a16="http://schemas.microsoft.com/office/drawing/2014/main" id="{5EA12B29-9B11-AD71-F90F-EC249DB920E2}"/>
                    </a:ext>
                  </a:extLst>
                </p:cNvPr>
                <p:cNvSpPr>
                  <a:spLocks noEditPoints="1"/>
                </p:cNvSpPr>
                <p:nvPr/>
              </p:nvSpPr>
              <p:spPr bwMode="auto">
                <a:xfrm>
                  <a:off x="5853257" y="1368550"/>
                  <a:ext cx="529829" cy="517922"/>
                </a:xfrm>
                <a:custGeom>
                  <a:avLst/>
                  <a:gdLst>
                    <a:gd name="T0" fmla="*/ 3 w 515"/>
                    <a:gd name="T1" fmla="*/ 0 h 461"/>
                    <a:gd name="T2" fmla="*/ 492 w 515"/>
                    <a:gd name="T3" fmla="*/ 436 h 461"/>
                    <a:gd name="T4" fmla="*/ 489 w 515"/>
                    <a:gd name="T5" fmla="*/ 440 h 461"/>
                    <a:gd name="T6" fmla="*/ 0 w 515"/>
                    <a:gd name="T7" fmla="*/ 4 h 461"/>
                    <a:gd name="T8" fmla="*/ 3 w 515"/>
                    <a:gd name="T9" fmla="*/ 0 h 461"/>
                    <a:gd name="T10" fmla="*/ 499 w 515"/>
                    <a:gd name="T11" fmla="*/ 419 h 461"/>
                    <a:gd name="T12" fmla="*/ 515 w 515"/>
                    <a:gd name="T13" fmla="*/ 461 h 461"/>
                    <a:gd name="T14" fmla="*/ 472 w 515"/>
                    <a:gd name="T15" fmla="*/ 449 h 461"/>
                    <a:gd name="T16" fmla="*/ 499 w 515"/>
                    <a:gd name="T17" fmla="*/ 419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5" h="461">
                      <a:moveTo>
                        <a:pt x="3" y="0"/>
                      </a:moveTo>
                      <a:lnTo>
                        <a:pt x="492" y="436"/>
                      </a:lnTo>
                      <a:lnTo>
                        <a:pt x="489" y="440"/>
                      </a:lnTo>
                      <a:lnTo>
                        <a:pt x="0" y="4"/>
                      </a:lnTo>
                      <a:lnTo>
                        <a:pt x="3" y="0"/>
                      </a:lnTo>
                      <a:close/>
                      <a:moveTo>
                        <a:pt x="499" y="419"/>
                      </a:moveTo>
                      <a:lnTo>
                        <a:pt x="515" y="461"/>
                      </a:lnTo>
                      <a:lnTo>
                        <a:pt x="472" y="449"/>
                      </a:lnTo>
                      <a:lnTo>
                        <a:pt x="499" y="419"/>
                      </a:lnTo>
                      <a:close/>
                    </a:path>
                  </a:pathLst>
                </a:custGeom>
                <a:solidFill>
                  <a:srgbClr val="0000FF"/>
                </a:solidFill>
                <a:ln w="0" cap="flat">
                  <a:solidFill>
                    <a:srgbClr val="0000FF"/>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a:solidFill>
                      <a:prstClr val="black"/>
                    </a:solidFill>
                    <a:latin typeface="Calibri" panose="020F0502020204030204"/>
                  </a:endParaRPr>
                </a:p>
              </p:txBody>
            </p:sp>
          </p:grpSp>
          <p:grpSp>
            <p:nvGrpSpPr>
              <p:cNvPr id="34" name="Group 33">
                <a:extLst>
                  <a:ext uri="{FF2B5EF4-FFF2-40B4-BE49-F238E27FC236}">
                    <a16:creationId xmlns:a16="http://schemas.microsoft.com/office/drawing/2014/main" id="{55461018-F911-F291-941F-F2FEA1AD2ACB}"/>
                  </a:ext>
                </a:extLst>
              </p:cNvPr>
              <p:cNvGrpSpPr/>
              <p:nvPr/>
            </p:nvGrpSpPr>
            <p:grpSpPr>
              <a:xfrm>
                <a:off x="5481782" y="1650728"/>
                <a:ext cx="3026569" cy="1892387"/>
                <a:chOff x="5481782" y="1650728"/>
                <a:chExt cx="3026569" cy="1892387"/>
              </a:xfrm>
            </p:grpSpPr>
            <p:sp>
              <p:nvSpPr>
                <p:cNvPr id="35" name="Rectangle 5">
                  <a:extLst>
                    <a:ext uri="{FF2B5EF4-FFF2-40B4-BE49-F238E27FC236}">
                      <a16:creationId xmlns:a16="http://schemas.microsoft.com/office/drawing/2014/main" id="{27B0B453-CA91-3EDC-7758-5202A0B20030}"/>
                    </a:ext>
                  </a:extLst>
                </p:cNvPr>
                <p:cNvSpPr>
                  <a:spLocks noChangeArrowheads="1"/>
                </p:cNvSpPr>
                <p:nvPr/>
              </p:nvSpPr>
              <p:spPr bwMode="auto">
                <a:xfrm>
                  <a:off x="6645022" y="2566320"/>
                  <a:ext cx="5954" cy="864394"/>
                </a:xfrm>
                <a:prstGeom prst="rect">
                  <a:avLst/>
                </a:prstGeom>
                <a:solidFill>
                  <a:srgbClr val="000000"/>
                </a:solidFill>
                <a:ln w="0" cap="flat">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a:solidFill>
                      <a:prstClr val="black"/>
                    </a:solidFill>
                    <a:latin typeface="Calibri" panose="020F0502020204030204"/>
                  </a:endParaRPr>
                </a:p>
              </p:txBody>
            </p:sp>
            <p:sp>
              <p:nvSpPr>
                <p:cNvPr id="36" name="Freeform 7">
                  <a:extLst>
                    <a:ext uri="{FF2B5EF4-FFF2-40B4-BE49-F238E27FC236}">
                      <a16:creationId xmlns:a16="http://schemas.microsoft.com/office/drawing/2014/main" id="{3CDE7EAC-4E84-A509-26A4-73027368BB9C}"/>
                    </a:ext>
                  </a:extLst>
                </p:cNvPr>
                <p:cNvSpPr>
                  <a:spLocks/>
                </p:cNvSpPr>
                <p:nvPr/>
              </p:nvSpPr>
              <p:spPr bwMode="auto">
                <a:xfrm>
                  <a:off x="6640260" y="2604420"/>
                  <a:ext cx="1571625" cy="740569"/>
                </a:xfrm>
                <a:custGeom>
                  <a:avLst/>
                  <a:gdLst>
                    <a:gd name="T0" fmla="*/ 13 w 1320"/>
                    <a:gd name="T1" fmla="*/ 0 h 622"/>
                    <a:gd name="T2" fmla="*/ 37 w 1320"/>
                    <a:gd name="T3" fmla="*/ 40 h 622"/>
                    <a:gd name="T4" fmla="*/ 62 w 1320"/>
                    <a:gd name="T5" fmla="*/ 79 h 622"/>
                    <a:gd name="T6" fmla="*/ 92 w 1320"/>
                    <a:gd name="T7" fmla="*/ 119 h 622"/>
                    <a:gd name="T8" fmla="*/ 126 w 1320"/>
                    <a:gd name="T9" fmla="*/ 158 h 622"/>
                    <a:gd name="T10" fmla="*/ 145 w 1320"/>
                    <a:gd name="T11" fmla="*/ 177 h 622"/>
                    <a:gd name="T12" fmla="*/ 168 w 1320"/>
                    <a:gd name="T13" fmla="*/ 197 h 622"/>
                    <a:gd name="T14" fmla="*/ 192 w 1320"/>
                    <a:gd name="T15" fmla="*/ 215 h 622"/>
                    <a:gd name="T16" fmla="*/ 218 w 1320"/>
                    <a:gd name="T17" fmla="*/ 235 h 622"/>
                    <a:gd name="T18" fmla="*/ 248 w 1320"/>
                    <a:gd name="T19" fmla="*/ 254 h 622"/>
                    <a:gd name="T20" fmla="*/ 280 w 1320"/>
                    <a:gd name="T21" fmla="*/ 273 h 622"/>
                    <a:gd name="T22" fmla="*/ 315 w 1320"/>
                    <a:gd name="T23" fmla="*/ 292 h 622"/>
                    <a:gd name="T24" fmla="*/ 354 w 1320"/>
                    <a:gd name="T25" fmla="*/ 311 h 622"/>
                    <a:gd name="T26" fmla="*/ 397 w 1320"/>
                    <a:gd name="T27" fmla="*/ 330 h 622"/>
                    <a:gd name="T28" fmla="*/ 443 w 1320"/>
                    <a:gd name="T29" fmla="*/ 349 h 622"/>
                    <a:gd name="T30" fmla="*/ 492 w 1320"/>
                    <a:gd name="T31" fmla="*/ 368 h 622"/>
                    <a:gd name="T32" fmla="*/ 544 w 1320"/>
                    <a:gd name="T33" fmla="*/ 387 h 622"/>
                    <a:gd name="T34" fmla="*/ 599 w 1320"/>
                    <a:gd name="T35" fmla="*/ 405 h 622"/>
                    <a:gd name="T36" fmla="*/ 657 w 1320"/>
                    <a:gd name="T37" fmla="*/ 424 h 622"/>
                    <a:gd name="T38" fmla="*/ 717 w 1320"/>
                    <a:gd name="T39" fmla="*/ 442 h 622"/>
                    <a:gd name="T40" fmla="*/ 778 w 1320"/>
                    <a:gd name="T41" fmla="*/ 461 h 622"/>
                    <a:gd name="T42" fmla="*/ 908 w 1320"/>
                    <a:gd name="T43" fmla="*/ 498 h 622"/>
                    <a:gd name="T44" fmla="*/ 1042 w 1320"/>
                    <a:gd name="T45" fmla="*/ 534 h 622"/>
                    <a:gd name="T46" fmla="*/ 1180 w 1320"/>
                    <a:gd name="T47" fmla="*/ 571 h 622"/>
                    <a:gd name="T48" fmla="*/ 1320 w 1320"/>
                    <a:gd name="T49" fmla="*/ 608 h 622"/>
                    <a:gd name="T50" fmla="*/ 1316 w 1320"/>
                    <a:gd name="T51" fmla="*/ 622 h 622"/>
                    <a:gd name="T52" fmla="*/ 1176 w 1320"/>
                    <a:gd name="T53" fmla="*/ 586 h 622"/>
                    <a:gd name="T54" fmla="*/ 1038 w 1320"/>
                    <a:gd name="T55" fmla="*/ 549 h 622"/>
                    <a:gd name="T56" fmla="*/ 903 w 1320"/>
                    <a:gd name="T57" fmla="*/ 513 h 622"/>
                    <a:gd name="T58" fmla="*/ 774 w 1320"/>
                    <a:gd name="T59" fmla="*/ 475 h 622"/>
                    <a:gd name="T60" fmla="*/ 712 w 1320"/>
                    <a:gd name="T61" fmla="*/ 457 h 622"/>
                    <a:gd name="T62" fmla="*/ 652 w 1320"/>
                    <a:gd name="T63" fmla="*/ 438 h 622"/>
                    <a:gd name="T64" fmla="*/ 594 w 1320"/>
                    <a:gd name="T65" fmla="*/ 419 h 622"/>
                    <a:gd name="T66" fmla="*/ 539 w 1320"/>
                    <a:gd name="T67" fmla="*/ 401 h 622"/>
                    <a:gd name="T68" fmla="*/ 487 w 1320"/>
                    <a:gd name="T69" fmla="*/ 382 h 622"/>
                    <a:gd name="T70" fmla="*/ 437 w 1320"/>
                    <a:gd name="T71" fmla="*/ 363 h 622"/>
                    <a:gd name="T72" fmla="*/ 391 w 1320"/>
                    <a:gd name="T73" fmla="*/ 344 h 622"/>
                    <a:gd name="T74" fmla="*/ 348 w 1320"/>
                    <a:gd name="T75" fmla="*/ 325 h 622"/>
                    <a:gd name="T76" fmla="*/ 308 w 1320"/>
                    <a:gd name="T77" fmla="*/ 305 h 622"/>
                    <a:gd name="T78" fmla="*/ 272 w 1320"/>
                    <a:gd name="T79" fmla="*/ 286 h 622"/>
                    <a:gd name="T80" fmla="*/ 239 w 1320"/>
                    <a:gd name="T81" fmla="*/ 267 h 622"/>
                    <a:gd name="T82" fmla="*/ 209 w 1320"/>
                    <a:gd name="T83" fmla="*/ 247 h 622"/>
                    <a:gd name="T84" fmla="*/ 182 w 1320"/>
                    <a:gd name="T85" fmla="*/ 227 h 622"/>
                    <a:gd name="T86" fmla="*/ 157 w 1320"/>
                    <a:gd name="T87" fmla="*/ 208 h 622"/>
                    <a:gd name="T88" fmla="*/ 135 w 1320"/>
                    <a:gd name="T89" fmla="*/ 188 h 622"/>
                    <a:gd name="T90" fmla="*/ 115 w 1320"/>
                    <a:gd name="T91" fmla="*/ 167 h 622"/>
                    <a:gd name="T92" fmla="*/ 79 w 1320"/>
                    <a:gd name="T93" fmla="*/ 128 h 622"/>
                    <a:gd name="T94" fmla="*/ 50 w 1320"/>
                    <a:gd name="T95" fmla="*/ 88 h 622"/>
                    <a:gd name="T96" fmla="*/ 24 w 1320"/>
                    <a:gd name="T97" fmla="*/ 47 h 622"/>
                    <a:gd name="T98" fmla="*/ 0 w 1320"/>
                    <a:gd name="T99" fmla="*/ 8 h 622"/>
                    <a:gd name="T100" fmla="*/ 13 w 1320"/>
                    <a:gd name="T101" fmla="*/ 0 h 6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20" h="622">
                      <a:moveTo>
                        <a:pt x="13" y="0"/>
                      </a:moveTo>
                      <a:lnTo>
                        <a:pt x="37" y="40"/>
                      </a:lnTo>
                      <a:lnTo>
                        <a:pt x="62" y="79"/>
                      </a:lnTo>
                      <a:lnTo>
                        <a:pt x="92" y="119"/>
                      </a:lnTo>
                      <a:lnTo>
                        <a:pt x="126" y="158"/>
                      </a:lnTo>
                      <a:lnTo>
                        <a:pt x="145" y="177"/>
                      </a:lnTo>
                      <a:lnTo>
                        <a:pt x="168" y="197"/>
                      </a:lnTo>
                      <a:lnTo>
                        <a:pt x="192" y="215"/>
                      </a:lnTo>
                      <a:lnTo>
                        <a:pt x="218" y="235"/>
                      </a:lnTo>
                      <a:lnTo>
                        <a:pt x="248" y="254"/>
                      </a:lnTo>
                      <a:lnTo>
                        <a:pt x="280" y="273"/>
                      </a:lnTo>
                      <a:lnTo>
                        <a:pt x="315" y="292"/>
                      </a:lnTo>
                      <a:lnTo>
                        <a:pt x="354" y="311"/>
                      </a:lnTo>
                      <a:lnTo>
                        <a:pt x="397" y="330"/>
                      </a:lnTo>
                      <a:lnTo>
                        <a:pt x="443" y="349"/>
                      </a:lnTo>
                      <a:lnTo>
                        <a:pt x="492" y="368"/>
                      </a:lnTo>
                      <a:lnTo>
                        <a:pt x="544" y="387"/>
                      </a:lnTo>
                      <a:lnTo>
                        <a:pt x="599" y="405"/>
                      </a:lnTo>
                      <a:lnTo>
                        <a:pt x="657" y="424"/>
                      </a:lnTo>
                      <a:lnTo>
                        <a:pt x="717" y="442"/>
                      </a:lnTo>
                      <a:lnTo>
                        <a:pt x="778" y="461"/>
                      </a:lnTo>
                      <a:lnTo>
                        <a:pt x="908" y="498"/>
                      </a:lnTo>
                      <a:lnTo>
                        <a:pt x="1042" y="534"/>
                      </a:lnTo>
                      <a:lnTo>
                        <a:pt x="1180" y="571"/>
                      </a:lnTo>
                      <a:lnTo>
                        <a:pt x="1320" y="608"/>
                      </a:lnTo>
                      <a:lnTo>
                        <a:pt x="1316" y="622"/>
                      </a:lnTo>
                      <a:lnTo>
                        <a:pt x="1176" y="586"/>
                      </a:lnTo>
                      <a:lnTo>
                        <a:pt x="1038" y="549"/>
                      </a:lnTo>
                      <a:lnTo>
                        <a:pt x="903" y="513"/>
                      </a:lnTo>
                      <a:lnTo>
                        <a:pt x="774" y="475"/>
                      </a:lnTo>
                      <a:lnTo>
                        <a:pt x="712" y="457"/>
                      </a:lnTo>
                      <a:lnTo>
                        <a:pt x="652" y="438"/>
                      </a:lnTo>
                      <a:lnTo>
                        <a:pt x="594" y="419"/>
                      </a:lnTo>
                      <a:lnTo>
                        <a:pt x="539" y="401"/>
                      </a:lnTo>
                      <a:lnTo>
                        <a:pt x="487" y="382"/>
                      </a:lnTo>
                      <a:lnTo>
                        <a:pt x="437" y="363"/>
                      </a:lnTo>
                      <a:lnTo>
                        <a:pt x="391" y="344"/>
                      </a:lnTo>
                      <a:lnTo>
                        <a:pt x="348" y="325"/>
                      </a:lnTo>
                      <a:lnTo>
                        <a:pt x="308" y="305"/>
                      </a:lnTo>
                      <a:lnTo>
                        <a:pt x="272" y="286"/>
                      </a:lnTo>
                      <a:lnTo>
                        <a:pt x="239" y="267"/>
                      </a:lnTo>
                      <a:lnTo>
                        <a:pt x="209" y="247"/>
                      </a:lnTo>
                      <a:lnTo>
                        <a:pt x="182" y="227"/>
                      </a:lnTo>
                      <a:lnTo>
                        <a:pt x="157" y="208"/>
                      </a:lnTo>
                      <a:lnTo>
                        <a:pt x="135" y="188"/>
                      </a:lnTo>
                      <a:lnTo>
                        <a:pt x="115" y="167"/>
                      </a:lnTo>
                      <a:lnTo>
                        <a:pt x="79" y="128"/>
                      </a:lnTo>
                      <a:lnTo>
                        <a:pt x="50" y="88"/>
                      </a:lnTo>
                      <a:lnTo>
                        <a:pt x="24" y="47"/>
                      </a:lnTo>
                      <a:lnTo>
                        <a:pt x="0" y="8"/>
                      </a:lnTo>
                      <a:lnTo>
                        <a:pt x="13" y="0"/>
                      </a:lnTo>
                      <a:close/>
                    </a:path>
                  </a:pathLst>
                </a:custGeom>
                <a:solidFill>
                  <a:srgbClr val="0070C0"/>
                </a:solidFill>
                <a:ln w="0" cap="flat">
                  <a:solidFill>
                    <a:srgbClr val="0070C0"/>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a:solidFill>
                      <a:prstClr val="black"/>
                    </a:solidFill>
                    <a:latin typeface="Calibri" panose="020F0502020204030204"/>
                  </a:endParaRPr>
                </a:p>
              </p:txBody>
            </p:sp>
            <p:sp>
              <p:nvSpPr>
                <p:cNvPr id="37" name="Rectangle 8">
                  <a:extLst>
                    <a:ext uri="{FF2B5EF4-FFF2-40B4-BE49-F238E27FC236}">
                      <a16:creationId xmlns:a16="http://schemas.microsoft.com/office/drawing/2014/main" id="{A34841EE-848F-5DD6-736D-1932E6EC0277}"/>
                    </a:ext>
                  </a:extLst>
                </p:cNvPr>
                <p:cNvSpPr>
                  <a:spLocks noChangeArrowheads="1"/>
                </p:cNvSpPr>
                <p:nvPr/>
              </p:nvSpPr>
              <p:spPr bwMode="auto">
                <a:xfrm>
                  <a:off x="7930898" y="3369991"/>
                  <a:ext cx="13625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a:solidFill>
                        <a:srgbClr val="000000"/>
                      </a:solidFill>
                      <a:latin typeface="Calibri" panose="020F0502020204030204" pitchFamily="34" charset="0"/>
                    </a:rPr>
                    <a:t>Tv</a:t>
                  </a:r>
                  <a:endParaRPr lang="en-US" altLang="en-US" sz="1350">
                    <a:solidFill>
                      <a:prstClr val="black"/>
                    </a:solidFill>
                  </a:endParaRPr>
                </a:p>
              </p:txBody>
            </p:sp>
            <p:sp>
              <p:nvSpPr>
                <p:cNvPr id="38" name="Rectangle 11">
                  <a:extLst>
                    <a:ext uri="{FF2B5EF4-FFF2-40B4-BE49-F238E27FC236}">
                      <a16:creationId xmlns:a16="http://schemas.microsoft.com/office/drawing/2014/main" id="{DF722122-9070-04DF-5891-A0FE5CEAB3B7}"/>
                    </a:ext>
                  </a:extLst>
                </p:cNvPr>
                <p:cNvSpPr>
                  <a:spLocks noChangeArrowheads="1"/>
                </p:cNvSpPr>
                <p:nvPr/>
              </p:nvSpPr>
              <p:spPr bwMode="auto">
                <a:xfrm>
                  <a:off x="6817664" y="3369991"/>
                  <a:ext cx="13625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dirty="0">
                      <a:solidFill>
                        <a:srgbClr val="000000"/>
                      </a:solidFill>
                      <a:latin typeface="Calibri" panose="020F0502020204030204" pitchFamily="34" charset="0"/>
                    </a:rPr>
                    <a:t>Tv</a:t>
                  </a:r>
                  <a:endParaRPr lang="en-US" altLang="en-US" sz="1350" dirty="0">
                    <a:solidFill>
                      <a:prstClr val="black"/>
                    </a:solidFill>
                  </a:endParaRPr>
                </a:p>
              </p:txBody>
            </p:sp>
            <p:sp>
              <p:nvSpPr>
                <p:cNvPr id="39" name="Rectangle 15">
                  <a:extLst>
                    <a:ext uri="{FF2B5EF4-FFF2-40B4-BE49-F238E27FC236}">
                      <a16:creationId xmlns:a16="http://schemas.microsoft.com/office/drawing/2014/main" id="{BEB9B655-B873-ACF0-11D9-8C984F098A03}"/>
                    </a:ext>
                  </a:extLst>
                </p:cNvPr>
                <p:cNvSpPr>
                  <a:spLocks noChangeArrowheads="1"/>
                </p:cNvSpPr>
                <p:nvPr/>
              </p:nvSpPr>
              <p:spPr bwMode="auto">
                <a:xfrm>
                  <a:off x="5788964" y="2877072"/>
                  <a:ext cx="277320"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a:solidFill>
                        <a:srgbClr val="000000"/>
                      </a:solidFill>
                      <a:latin typeface="Calibri" panose="020F0502020204030204" pitchFamily="34" charset="0"/>
                    </a:rPr>
                    <a:t>level</a:t>
                  </a:r>
                  <a:endParaRPr lang="en-US" altLang="en-US" sz="1350">
                    <a:solidFill>
                      <a:prstClr val="black"/>
                    </a:solidFill>
                  </a:endParaRPr>
                </a:p>
              </p:txBody>
            </p:sp>
            <p:sp>
              <p:nvSpPr>
                <p:cNvPr id="40" name="Rectangle 16">
                  <a:extLst>
                    <a:ext uri="{FF2B5EF4-FFF2-40B4-BE49-F238E27FC236}">
                      <a16:creationId xmlns:a16="http://schemas.microsoft.com/office/drawing/2014/main" id="{720CA610-9481-B77F-9D39-34EACC72DB20}"/>
                    </a:ext>
                  </a:extLst>
                </p:cNvPr>
                <p:cNvSpPr>
                  <a:spLocks noChangeArrowheads="1"/>
                </p:cNvSpPr>
                <p:nvPr/>
              </p:nvSpPr>
              <p:spPr bwMode="auto">
                <a:xfrm>
                  <a:off x="5686570" y="3052094"/>
                  <a:ext cx="65724"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a:solidFill>
                        <a:srgbClr val="000000"/>
                      </a:solidFill>
                      <a:latin typeface="Calibri" panose="020F0502020204030204" pitchFamily="34" charset="0"/>
                    </a:rPr>
                    <a:t>k</a:t>
                  </a:r>
                  <a:endParaRPr lang="en-US" altLang="en-US" sz="1350">
                    <a:solidFill>
                      <a:prstClr val="black"/>
                    </a:solidFill>
                  </a:endParaRPr>
                </a:p>
              </p:txBody>
            </p:sp>
            <p:sp>
              <p:nvSpPr>
                <p:cNvPr id="41" name="Rectangle 18">
                  <a:extLst>
                    <a:ext uri="{FF2B5EF4-FFF2-40B4-BE49-F238E27FC236}">
                      <a16:creationId xmlns:a16="http://schemas.microsoft.com/office/drawing/2014/main" id="{59510E0E-9F2A-6EB7-77B8-31529E2BD757}"/>
                    </a:ext>
                  </a:extLst>
                </p:cNvPr>
                <p:cNvSpPr>
                  <a:spLocks noChangeArrowheads="1"/>
                </p:cNvSpPr>
                <p:nvPr/>
              </p:nvSpPr>
              <p:spPr bwMode="auto">
                <a:xfrm>
                  <a:off x="6010420" y="2106738"/>
                  <a:ext cx="2497931" cy="5953"/>
                </a:xfrm>
                <a:prstGeom prst="rect">
                  <a:avLst/>
                </a:prstGeom>
                <a:solidFill>
                  <a:srgbClr val="000000"/>
                </a:solidFill>
                <a:ln w="0" cap="flat">
                  <a:solidFill>
                    <a:srgbClr val="000000"/>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a:solidFill>
                      <a:prstClr val="black"/>
                    </a:solidFill>
                    <a:latin typeface="Calibri" panose="020F0502020204030204"/>
                  </a:endParaRPr>
                </a:p>
              </p:txBody>
            </p:sp>
            <p:sp>
              <p:nvSpPr>
                <p:cNvPr id="42" name="Rectangle 20">
                  <a:extLst>
                    <a:ext uri="{FF2B5EF4-FFF2-40B4-BE49-F238E27FC236}">
                      <a16:creationId xmlns:a16="http://schemas.microsoft.com/office/drawing/2014/main" id="{1F4877B9-F4E7-0A2C-B830-F7889BF94F16}"/>
                    </a:ext>
                  </a:extLst>
                </p:cNvPr>
                <p:cNvSpPr>
                  <a:spLocks noChangeArrowheads="1"/>
                </p:cNvSpPr>
                <p:nvPr/>
              </p:nvSpPr>
              <p:spPr bwMode="auto">
                <a:xfrm>
                  <a:off x="7930898" y="2144838"/>
                  <a:ext cx="13625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a:solidFill>
                        <a:srgbClr val="000000"/>
                      </a:solidFill>
                      <a:latin typeface="Calibri" panose="020F0502020204030204" pitchFamily="34" charset="0"/>
                    </a:rPr>
                    <a:t>Tv</a:t>
                  </a:r>
                  <a:endParaRPr lang="en-US" altLang="en-US" sz="1350">
                    <a:solidFill>
                      <a:prstClr val="black"/>
                    </a:solidFill>
                  </a:endParaRPr>
                </a:p>
              </p:txBody>
            </p:sp>
            <p:sp>
              <p:nvSpPr>
                <p:cNvPr id="43" name="Rectangle 23">
                  <a:extLst>
                    <a:ext uri="{FF2B5EF4-FFF2-40B4-BE49-F238E27FC236}">
                      <a16:creationId xmlns:a16="http://schemas.microsoft.com/office/drawing/2014/main" id="{47FAB9A0-AE31-B279-2742-59F1506FA6E6}"/>
                    </a:ext>
                  </a:extLst>
                </p:cNvPr>
                <p:cNvSpPr>
                  <a:spLocks noChangeArrowheads="1"/>
                </p:cNvSpPr>
                <p:nvPr/>
              </p:nvSpPr>
              <p:spPr bwMode="auto">
                <a:xfrm>
                  <a:off x="6584301" y="2169841"/>
                  <a:ext cx="13625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dirty="0">
                      <a:solidFill>
                        <a:srgbClr val="000000"/>
                      </a:solidFill>
                      <a:latin typeface="Calibri" panose="020F0502020204030204" pitchFamily="34" charset="0"/>
                    </a:rPr>
                    <a:t>Tv</a:t>
                  </a:r>
                  <a:endParaRPr lang="en-US" altLang="en-US" sz="1350" dirty="0">
                    <a:solidFill>
                      <a:prstClr val="black"/>
                    </a:solidFill>
                  </a:endParaRPr>
                </a:p>
              </p:txBody>
            </p:sp>
            <p:sp>
              <p:nvSpPr>
                <p:cNvPr id="44" name="Rectangle 26">
                  <a:extLst>
                    <a:ext uri="{FF2B5EF4-FFF2-40B4-BE49-F238E27FC236}">
                      <a16:creationId xmlns:a16="http://schemas.microsoft.com/office/drawing/2014/main" id="{3EB04CDB-D319-7DE1-3663-BB348662EC0B}"/>
                    </a:ext>
                  </a:extLst>
                </p:cNvPr>
                <p:cNvSpPr>
                  <a:spLocks noChangeArrowheads="1"/>
                </p:cNvSpPr>
                <p:nvPr/>
              </p:nvSpPr>
              <p:spPr bwMode="auto">
                <a:xfrm>
                  <a:off x="5481782" y="1650728"/>
                  <a:ext cx="256480"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dirty="0" err="1">
                      <a:solidFill>
                        <a:srgbClr val="000000"/>
                      </a:solidFill>
                      <a:latin typeface="Calibri" panose="020F0502020204030204" pitchFamily="34" charset="0"/>
                    </a:rPr>
                    <a:t>odel</a:t>
                  </a:r>
                  <a:endParaRPr lang="en-US" altLang="en-US" sz="1350" dirty="0">
                    <a:solidFill>
                      <a:prstClr val="black"/>
                    </a:solidFill>
                  </a:endParaRPr>
                </a:p>
              </p:txBody>
            </p:sp>
            <p:sp>
              <p:nvSpPr>
                <p:cNvPr id="45" name="Rectangle 29">
                  <a:extLst>
                    <a:ext uri="{FF2B5EF4-FFF2-40B4-BE49-F238E27FC236}">
                      <a16:creationId xmlns:a16="http://schemas.microsoft.com/office/drawing/2014/main" id="{00E085FE-70AB-E575-D3E0-29C4057E2747}"/>
                    </a:ext>
                  </a:extLst>
                </p:cNvPr>
                <p:cNvSpPr>
                  <a:spLocks noChangeArrowheads="1"/>
                </p:cNvSpPr>
                <p:nvPr/>
              </p:nvSpPr>
              <p:spPr bwMode="auto">
                <a:xfrm>
                  <a:off x="5613941" y="1823369"/>
                  <a:ext cx="21159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dirty="0">
                      <a:solidFill>
                        <a:srgbClr val="000000"/>
                      </a:solidFill>
                      <a:latin typeface="Calibri" panose="020F0502020204030204" pitchFamily="34" charset="0"/>
                    </a:rPr>
                    <a:t>k+1</a:t>
                  </a:r>
                  <a:endParaRPr lang="en-US" altLang="en-US" sz="1350" dirty="0">
                    <a:solidFill>
                      <a:prstClr val="black"/>
                    </a:solidFill>
                  </a:endParaRPr>
                </a:p>
              </p:txBody>
            </p:sp>
            <p:sp>
              <p:nvSpPr>
                <p:cNvPr id="46" name="Rectangle 23">
                  <a:extLst>
                    <a:ext uri="{FF2B5EF4-FFF2-40B4-BE49-F238E27FC236}">
                      <a16:creationId xmlns:a16="http://schemas.microsoft.com/office/drawing/2014/main" id="{F7A545A8-703E-2D39-5EDD-0122DD2D77DC}"/>
                    </a:ext>
                  </a:extLst>
                </p:cNvPr>
                <p:cNvSpPr>
                  <a:spLocks noChangeArrowheads="1"/>
                </p:cNvSpPr>
                <p:nvPr/>
              </p:nvSpPr>
              <p:spPr bwMode="auto">
                <a:xfrm>
                  <a:off x="5994014" y="2160316"/>
                  <a:ext cx="13625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dirty="0">
                      <a:solidFill>
                        <a:srgbClr val="000000"/>
                      </a:solidFill>
                      <a:latin typeface="Calibri" panose="020F0502020204030204" pitchFamily="34" charset="0"/>
                    </a:rPr>
                    <a:t>Tv</a:t>
                  </a:r>
                  <a:endParaRPr lang="en-US" altLang="en-US" sz="1350" dirty="0">
                    <a:solidFill>
                      <a:prstClr val="black"/>
                    </a:solidFill>
                  </a:endParaRPr>
                </a:p>
              </p:txBody>
            </p:sp>
            <p:sp>
              <p:nvSpPr>
                <p:cNvPr id="47" name="Rectangle 24">
                  <a:extLst>
                    <a:ext uri="{FF2B5EF4-FFF2-40B4-BE49-F238E27FC236}">
                      <a16:creationId xmlns:a16="http://schemas.microsoft.com/office/drawing/2014/main" id="{25EB02B8-0CE9-CF8C-3FD3-EE71FDA619EC}"/>
                    </a:ext>
                  </a:extLst>
                </p:cNvPr>
                <p:cNvSpPr>
                  <a:spLocks noChangeArrowheads="1"/>
                </p:cNvSpPr>
                <p:nvPr/>
              </p:nvSpPr>
              <p:spPr bwMode="auto">
                <a:xfrm>
                  <a:off x="6132126" y="2160316"/>
                  <a:ext cx="354264"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dirty="0">
                      <a:solidFill>
                        <a:srgbClr val="000000"/>
                      </a:solidFill>
                      <a:latin typeface="Calibri" panose="020F0502020204030204" pitchFamily="34" charset="0"/>
                    </a:rPr>
                    <a:t>’ edge</a:t>
                  </a:r>
                  <a:endParaRPr lang="en-US" altLang="en-US" sz="1350" dirty="0">
                    <a:solidFill>
                      <a:prstClr val="black"/>
                    </a:solidFill>
                  </a:endParaRPr>
                </a:p>
              </p:txBody>
            </p:sp>
          </p:grpSp>
        </p:grpSp>
        <p:cxnSp>
          <p:nvCxnSpPr>
            <p:cNvPr id="51" name="Straight Connector 50">
              <a:extLst>
                <a:ext uri="{FF2B5EF4-FFF2-40B4-BE49-F238E27FC236}">
                  <a16:creationId xmlns:a16="http://schemas.microsoft.com/office/drawing/2014/main" id="{A6E2866D-4047-651D-8032-D74A450390D5}"/>
                </a:ext>
              </a:extLst>
            </p:cNvPr>
            <p:cNvCxnSpPr>
              <a:cxnSpLocks/>
            </p:cNvCxnSpPr>
            <p:nvPr/>
          </p:nvCxnSpPr>
          <p:spPr>
            <a:xfrm flipH="1">
              <a:off x="6272875" y="1792919"/>
              <a:ext cx="247771" cy="313279"/>
            </a:xfrm>
            <a:prstGeom prst="line">
              <a:avLst/>
            </a:prstGeom>
            <a:ln w="50800">
              <a:solidFill>
                <a:srgbClr val="7F7FFF"/>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CF647B89-2020-720D-9E94-1E7846CF301C}"/>
                </a:ext>
              </a:extLst>
            </p:cNvPr>
            <p:cNvCxnSpPr>
              <a:cxnSpLocks/>
            </p:cNvCxnSpPr>
            <p:nvPr/>
          </p:nvCxnSpPr>
          <p:spPr>
            <a:xfrm flipH="1">
              <a:off x="6227752" y="1649560"/>
              <a:ext cx="107127" cy="129591"/>
            </a:xfrm>
            <a:prstGeom prst="line">
              <a:avLst/>
            </a:prstGeom>
            <a:ln w="50800">
              <a:solidFill>
                <a:srgbClr val="7F7FFF"/>
              </a:solidFill>
            </a:ln>
          </p:spPr>
          <p:style>
            <a:lnRef idx="1">
              <a:schemeClr val="accent1"/>
            </a:lnRef>
            <a:fillRef idx="0">
              <a:schemeClr val="accent1"/>
            </a:fillRef>
            <a:effectRef idx="0">
              <a:schemeClr val="accent1"/>
            </a:effectRef>
            <a:fontRef idx="minor">
              <a:schemeClr val="tx1"/>
            </a:fontRef>
          </p:style>
        </p:cxnSp>
        <p:sp>
          <p:nvSpPr>
            <p:cNvPr id="55" name="Freeform 22">
              <a:extLst>
                <a:ext uri="{FF2B5EF4-FFF2-40B4-BE49-F238E27FC236}">
                  <a16:creationId xmlns:a16="http://schemas.microsoft.com/office/drawing/2014/main" id="{4FE09F30-9455-B83E-6557-2DD02EED5541}"/>
                </a:ext>
              </a:extLst>
            </p:cNvPr>
            <p:cNvSpPr>
              <a:spLocks noEditPoints="1"/>
            </p:cNvSpPr>
            <p:nvPr/>
          </p:nvSpPr>
          <p:spPr bwMode="auto">
            <a:xfrm>
              <a:off x="6717883" y="1827774"/>
              <a:ext cx="17860" cy="321469"/>
            </a:xfrm>
            <a:custGeom>
              <a:avLst/>
              <a:gdLst>
                <a:gd name="T0" fmla="*/ 15 w 15"/>
                <a:gd name="T1" fmla="*/ 0 h 270"/>
                <a:gd name="T2" fmla="*/ 15 w 15"/>
                <a:gd name="T3" fmla="*/ 45 h 270"/>
                <a:gd name="T4" fmla="*/ 0 w 15"/>
                <a:gd name="T5" fmla="*/ 45 h 270"/>
                <a:gd name="T6" fmla="*/ 0 w 15"/>
                <a:gd name="T7" fmla="*/ 0 h 270"/>
                <a:gd name="T8" fmla="*/ 15 w 15"/>
                <a:gd name="T9" fmla="*/ 0 h 270"/>
                <a:gd name="T10" fmla="*/ 15 w 15"/>
                <a:gd name="T11" fmla="*/ 61 h 270"/>
                <a:gd name="T12" fmla="*/ 15 w 15"/>
                <a:gd name="T13" fmla="*/ 106 h 270"/>
                <a:gd name="T14" fmla="*/ 0 w 15"/>
                <a:gd name="T15" fmla="*/ 106 h 270"/>
                <a:gd name="T16" fmla="*/ 0 w 15"/>
                <a:gd name="T17" fmla="*/ 61 h 270"/>
                <a:gd name="T18" fmla="*/ 15 w 15"/>
                <a:gd name="T19" fmla="*/ 61 h 270"/>
                <a:gd name="T20" fmla="*/ 15 w 15"/>
                <a:gd name="T21" fmla="*/ 121 h 270"/>
                <a:gd name="T22" fmla="*/ 15 w 15"/>
                <a:gd name="T23" fmla="*/ 167 h 270"/>
                <a:gd name="T24" fmla="*/ 0 w 15"/>
                <a:gd name="T25" fmla="*/ 167 h 270"/>
                <a:gd name="T26" fmla="*/ 0 w 15"/>
                <a:gd name="T27" fmla="*/ 121 h 270"/>
                <a:gd name="T28" fmla="*/ 15 w 15"/>
                <a:gd name="T29" fmla="*/ 121 h 270"/>
                <a:gd name="T30" fmla="*/ 15 w 15"/>
                <a:gd name="T31" fmla="*/ 182 h 270"/>
                <a:gd name="T32" fmla="*/ 15 w 15"/>
                <a:gd name="T33" fmla="*/ 227 h 270"/>
                <a:gd name="T34" fmla="*/ 0 w 15"/>
                <a:gd name="T35" fmla="*/ 227 h 270"/>
                <a:gd name="T36" fmla="*/ 0 w 15"/>
                <a:gd name="T37" fmla="*/ 182 h 270"/>
                <a:gd name="T38" fmla="*/ 15 w 15"/>
                <a:gd name="T39" fmla="*/ 182 h 270"/>
                <a:gd name="T40" fmla="*/ 15 w 15"/>
                <a:gd name="T41" fmla="*/ 243 h 270"/>
                <a:gd name="T42" fmla="*/ 15 w 15"/>
                <a:gd name="T43" fmla="*/ 270 h 270"/>
                <a:gd name="T44" fmla="*/ 0 w 15"/>
                <a:gd name="T45" fmla="*/ 270 h 270"/>
                <a:gd name="T46" fmla="*/ 0 w 15"/>
                <a:gd name="T47" fmla="*/ 243 h 270"/>
                <a:gd name="T48" fmla="*/ 15 w 15"/>
                <a:gd name="T49" fmla="*/ 24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 h="270">
                  <a:moveTo>
                    <a:pt x="15" y="0"/>
                  </a:moveTo>
                  <a:lnTo>
                    <a:pt x="15" y="45"/>
                  </a:lnTo>
                  <a:lnTo>
                    <a:pt x="0" y="45"/>
                  </a:lnTo>
                  <a:lnTo>
                    <a:pt x="0" y="0"/>
                  </a:lnTo>
                  <a:lnTo>
                    <a:pt x="15" y="0"/>
                  </a:lnTo>
                  <a:close/>
                  <a:moveTo>
                    <a:pt x="15" y="61"/>
                  </a:moveTo>
                  <a:lnTo>
                    <a:pt x="15" y="106"/>
                  </a:lnTo>
                  <a:lnTo>
                    <a:pt x="0" y="106"/>
                  </a:lnTo>
                  <a:lnTo>
                    <a:pt x="0" y="61"/>
                  </a:lnTo>
                  <a:lnTo>
                    <a:pt x="15" y="61"/>
                  </a:lnTo>
                  <a:close/>
                  <a:moveTo>
                    <a:pt x="15" y="121"/>
                  </a:moveTo>
                  <a:lnTo>
                    <a:pt x="15" y="167"/>
                  </a:lnTo>
                  <a:lnTo>
                    <a:pt x="0" y="167"/>
                  </a:lnTo>
                  <a:lnTo>
                    <a:pt x="0" y="121"/>
                  </a:lnTo>
                  <a:lnTo>
                    <a:pt x="15" y="121"/>
                  </a:lnTo>
                  <a:close/>
                  <a:moveTo>
                    <a:pt x="15" y="182"/>
                  </a:moveTo>
                  <a:lnTo>
                    <a:pt x="15" y="227"/>
                  </a:lnTo>
                  <a:lnTo>
                    <a:pt x="0" y="227"/>
                  </a:lnTo>
                  <a:lnTo>
                    <a:pt x="0" y="182"/>
                  </a:lnTo>
                  <a:lnTo>
                    <a:pt x="15" y="182"/>
                  </a:lnTo>
                  <a:close/>
                  <a:moveTo>
                    <a:pt x="15" y="243"/>
                  </a:moveTo>
                  <a:lnTo>
                    <a:pt x="15" y="270"/>
                  </a:lnTo>
                  <a:lnTo>
                    <a:pt x="0" y="270"/>
                  </a:lnTo>
                  <a:lnTo>
                    <a:pt x="0" y="243"/>
                  </a:lnTo>
                  <a:lnTo>
                    <a:pt x="15" y="243"/>
                  </a:lnTo>
                  <a:close/>
                </a:path>
              </a:pathLst>
            </a:custGeom>
            <a:solidFill>
              <a:srgbClr val="0070C0"/>
            </a:solidFill>
            <a:ln w="0" cap="flat">
              <a:solidFill>
                <a:srgbClr val="0070C0"/>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a:solidFill>
                  <a:prstClr val="black"/>
                </a:solidFill>
                <a:latin typeface="Calibri" panose="020F0502020204030204"/>
              </a:endParaRPr>
            </a:p>
          </p:txBody>
        </p:sp>
        <p:sp>
          <p:nvSpPr>
            <p:cNvPr id="56" name="Rectangle 32">
              <a:extLst>
                <a:ext uri="{FF2B5EF4-FFF2-40B4-BE49-F238E27FC236}">
                  <a16:creationId xmlns:a16="http://schemas.microsoft.com/office/drawing/2014/main" id="{B55F6F57-3BFD-FA93-DCFB-92EAAA426292}"/>
                </a:ext>
              </a:extLst>
            </p:cNvPr>
            <p:cNvSpPr>
              <a:spLocks noChangeArrowheads="1"/>
            </p:cNvSpPr>
            <p:nvPr/>
          </p:nvSpPr>
          <p:spPr bwMode="auto">
            <a:xfrm>
              <a:off x="6400946" y="2553601"/>
              <a:ext cx="324106" cy="173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685800">
                <a:defRPr/>
              </a:pPr>
              <a:r>
                <a:rPr lang="en-US" altLang="en-US" sz="1125" dirty="0">
                  <a:solidFill>
                    <a:srgbClr val="000000"/>
                  </a:solidFill>
                  <a:latin typeface="Calibri" panose="020F0502020204030204" pitchFamily="34" charset="0"/>
                </a:rPr>
                <a:t>PDF</a:t>
              </a:r>
              <a:endParaRPr lang="en-US" altLang="en-US" sz="1350" dirty="0">
                <a:solidFill>
                  <a:prstClr val="black"/>
                </a:solidFill>
              </a:endParaRPr>
            </a:p>
          </p:txBody>
        </p:sp>
        <p:sp>
          <p:nvSpPr>
            <p:cNvPr id="57" name="Freeform 34">
              <a:extLst>
                <a:ext uri="{FF2B5EF4-FFF2-40B4-BE49-F238E27FC236}">
                  <a16:creationId xmlns:a16="http://schemas.microsoft.com/office/drawing/2014/main" id="{1F9CBE9A-0F72-78F7-CFCB-47040F01DA3A}"/>
                </a:ext>
              </a:extLst>
            </p:cNvPr>
            <p:cNvSpPr>
              <a:spLocks/>
            </p:cNvSpPr>
            <p:nvPr/>
          </p:nvSpPr>
          <p:spPr bwMode="auto">
            <a:xfrm>
              <a:off x="6734361" y="2121622"/>
              <a:ext cx="355997" cy="1198959"/>
            </a:xfrm>
            <a:custGeom>
              <a:avLst/>
              <a:gdLst>
                <a:gd name="T0" fmla="*/ 294 w 299"/>
                <a:gd name="T1" fmla="*/ 1007 h 1007"/>
                <a:gd name="T2" fmla="*/ 0 w 299"/>
                <a:gd name="T3" fmla="*/ 1 h 1007"/>
                <a:gd name="T4" fmla="*/ 5 w 299"/>
                <a:gd name="T5" fmla="*/ 0 h 1007"/>
                <a:gd name="T6" fmla="*/ 299 w 299"/>
                <a:gd name="T7" fmla="*/ 1005 h 1007"/>
                <a:gd name="T8" fmla="*/ 294 w 299"/>
                <a:gd name="T9" fmla="*/ 1007 h 1007"/>
              </a:gdLst>
              <a:ahLst/>
              <a:cxnLst>
                <a:cxn ang="0">
                  <a:pos x="T0" y="T1"/>
                </a:cxn>
                <a:cxn ang="0">
                  <a:pos x="T2" y="T3"/>
                </a:cxn>
                <a:cxn ang="0">
                  <a:pos x="T4" y="T5"/>
                </a:cxn>
                <a:cxn ang="0">
                  <a:pos x="T6" y="T7"/>
                </a:cxn>
                <a:cxn ang="0">
                  <a:pos x="T8" y="T9"/>
                </a:cxn>
              </a:cxnLst>
              <a:rect l="0" t="0" r="r" b="b"/>
              <a:pathLst>
                <a:path w="299" h="1007">
                  <a:moveTo>
                    <a:pt x="294" y="1007"/>
                  </a:moveTo>
                  <a:lnTo>
                    <a:pt x="0" y="1"/>
                  </a:lnTo>
                  <a:lnTo>
                    <a:pt x="5" y="0"/>
                  </a:lnTo>
                  <a:lnTo>
                    <a:pt x="299" y="1005"/>
                  </a:lnTo>
                  <a:lnTo>
                    <a:pt x="294" y="1007"/>
                  </a:lnTo>
                  <a:close/>
                </a:path>
              </a:pathLst>
            </a:custGeom>
            <a:solidFill>
              <a:srgbClr val="FF0000"/>
            </a:solidFill>
            <a:ln w="0" cap="flat">
              <a:solidFill>
                <a:srgbClr val="FF0000"/>
              </a:solidFill>
              <a:prstDash val="solid"/>
              <a:round/>
              <a:headEnd/>
              <a:tailEnd/>
            </a:ln>
          </p:spPr>
          <p:txBody>
            <a:bodyPr vert="horz" wrap="square" lIns="68580" tIns="34290" rIns="68580" bIns="34290" numCol="1" anchor="t" anchorCtr="0" compatLnSpc="1">
              <a:prstTxWarp prst="textNoShape">
                <a:avLst/>
              </a:prstTxWarp>
            </a:bodyPr>
            <a:lstStyle/>
            <a:p>
              <a:pPr defTabSz="685800" fontAlgn="auto">
                <a:spcBef>
                  <a:spcPts val="0"/>
                </a:spcBef>
                <a:spcAft>
                  <a:spcPts val="0"/>
                </a:spcAft>
                <a:defRPr/>
              </a:pPr>
              <a:endParaRPr lang="en-GB" sz="1350">
                <a:solidFill>
                  <a:prstClr val="black"/>
                </a:solidFill>
                <a:latin typeface="Calibri" panose="020F0502020204030204"/>
              </a:endParaRPr>
            </a:p>
          </p:txBody>
        </p:sp>
        <p:cxnSp>
          <p:nvCxnSpPr>
            <p:cNvPr id="58" name="Straight Connector 57">
              <a:extLst>
                <a:ext uri="{FF2B5EF4-FFF2-40B4-BE49-F238E27FC236}">
                  <a16:creationId xmlns:a16="http://schemas.microsoft.com/office/drawing/2014/main" id="{C0F2447F-D4DF-CBA0-FA0D-078576EA3968}"/>
                </a:ext>
              </a:extLst>
            </p:cNvPr>
            <p:cNvCxnSpPr/>
            <p:nvPr/>
          </p:nvCxnSpPr>
          <p:spPr>
            <a:xfrm flipH="1">
              <a:off x="6231557" y="1733803"/>
              <a:ext cx="170259" cy="217884"/>
            </a:xfrm>
            <a:prstGeom prst="line">
              <a:avLst/>
            </a:prstGeom>
            <a:ln w="50800">
              <a:solidFill>
                <a:srgbClr val="7F7FFF"/>
              </a:solidFill>
            </a:ln>
          </p:spPr>
          <p:style>
            <a:lnRef idx="1">
              <a:schemeClr val="accent1"/>
            </a:lnRef>
            <a:fillRef idx="0">
              <a:schemeClr val="accent1"/>
            </a:fillRef>
            <a:effectRef idx="0">
              <a:schemeClr val="accent1"/>
            </a:effectRef>
            <a:fontRef idx="minor">
              <a:schemeClr val="tx1"/>
            </a:fontRef>
          </p:style>
        </p:cxnSp>
      </p:grpSp>
      <p:sp>
        <p:nvSpPr>
          <p:cNvPr id="7" name="TextBox 6">
            <a:extLst>
              <a:ext uri="{FF2B5EF4-FFF2-40B4-BE49-F238E27FC236}">
                <a16:creationId xmlns:a16="http://schemas.microsoft.com/office/drawing/2014/main" id="{6CCEC325-9CF9-CB62-34AE-26EB44A98AF0}"/>
              </a:ext>
            </a:extLst>
          </p:cNvPr>
          <p:cNvSpPr txBox="1"/>
          <p:nvPr/>
        </p:nvSpPr>
        <p:spPr>
          <a:xfrm>
            <a:off x="2849408" y="4446001"/>
            <a:ext cx="2332600" cy="1631216"/>
          </a:xfrm>
          <a:prstGeom prst="rect">
            <a:avLst/>
          </a:prstGeom>
          <a:noFill/>
        </p:spPr>
        <p:txBody>
          <a:bodyPr wrap="square" rtlCol="0">
            <a:spAutoFit/>
          </a:bodyPr>
          <a:lstStyle/>
          <a:p>
            <a:r>
              <a:rPr lang="en-GB" dirty="0">
                <a:solidFill>
                  <a:srgbClr val="FF0000"/>
                </a:solidFill>
                <a:latin typeface="+mn-lt"/>
              </a:rPr>
              <a:t>I may take this out depending on Alison’s talk which is earlier on the same day</a:t>
            </a:r>
          </a:p>
        </p:txBody>
      </p:sp>
    </p:spTree>
    <p:extLst>
      <p:ext uri="{BB962C8B-B14F-4D97-AF65-F5344CB8AC3E}">
        <p14:creationId xmlns:p14="http://schemas.microsoft.com/office/powerpoint/2010/main" val="54314308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50319"/>
            <a:ext cx="8280000" cy="828000"/>
          </a:xfrm>
        </p:spPr>
        <p:txBody>
          <a:bodyPr/>
          <a:lstStyle/>
          <a:p>
            <a:r>
              <a:rPr lang="en-GB" sz="3000" dirty="0">
                <a:solidFill>
                  <a:srgbClr val="7030A0"/>
                </a:solidFill>
              </a:rPr>
              <a:t>Dependence on region</a:t>
            </a:r>
            <a:endParaRPr lang="en-GB" sz="30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49</a:t>
            </a:fld>
            <a:endParaRPr lang="en-GB" altLang="en-US" dirty="0"/>
          </a:p>
        </p:txBody>
      </p:sp>
      <p:sp>
        <p:nvSpPr>
          <p:cNvPr id="4" name="Content Placeholder 3"/>
          <p:cNvSpPr>
            <a:spLocks noGrp="1"/>
          </p:cNvSpPr>
          <p:nvPr>
            <p:ph idx="11"/>
          </p:nvPr>
        </p:nvSpPr>
        <p:spPr>
          <a:xfrm>
            <a:off x="179512" y="1000728"/>
            <a:ext cx="8280000" cy="3951304"/>
          </a:xfrm>
        </p:spPr>
        <p:txBody>
          <a:bodyPr/>
          <a:lstStyle/>
          <a:p>
            <a:pPr marL="0" indent="0" eaLnBrk="1" hangingPunct="1">
              <a:lnSpc>
                <a:spcPct val="100000"/>
              </a:lnSpc>
              <a:spcBef>
                <a:spcPct val="0"/>
              </a:spcBef>
              <a:buNone/>
            </a:pPr>
            <a:endParaRPr lang="en-GB" altLang="en-US" sz="2400" dirty="0"/>
          </a:p>
          <a:p>
            <a:pPr marL="0" indent="0">
              <a:buNone/>
            </a:pPr>
            <a:endParaRPr lang="en-GB" dirty="0"/>
          </a:p>
        </p:txBody>
      </p:sp>
      <p:pic>
        <p:nvPicPr>
          <p:cNvPr id="13" name="Picture 12">
            <a:extLst>
              <a:ext uri="{FF2B5EF4-FFF2-40B4-BE49-F238E27FC236}">
                <a16:creationId xmlns:a16="http://schemas.microsoft.com/office/drawing/2014/main" id="{3D9C5A58-1E44-2097-9CDE-FD3AF576D0FE}"/>
              </a:ext>
            </a:extLst>
          </p:cNvPr>
          <p:cNvPicPr>
            <a:picLocks noChangeAspect="1"/>
          </p:cNvPicPr>
          <p:nvPr/>
        </p:nvPicPr>
        <p:blipFill>
          <a:blip r:embed="rId3"/>
          <a:stretch>
            <a:fillRect/>
          </a:stretch>
        </p:blipFill>
        <p:spPr>
          <a:xfrm>
            <a:off x="-7200" y="1400838"/>
            <a:ext cx="9144000" cy="3964356"/>
          </a:xfrm>
          <a:prstGeom prst="rect">
            <a:avLst/>
          </a:prstGeom>
        </p:spPr>
      </p:pic>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6F35231-765B-6F4F-9FD7-F16A80A2B9E9}"/>
                  </a:ext>
                </a:extLst>
              </p:cNvPr>
              <p:cNvSpPr txBox="1"/>
              <p:nvPr/>
            </p:nvSpPr>
            <p:spPr>
              <a:xfrm>
                <a:off x="611560" y="5579617"/>
                <a:ext cx="6840760" cy="1015663"/>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CAPE signal over land strongly affected by diurnal cycle</a:t>
                </a:r>
              </a:p>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Likewise some low-level humidity measures</a:t>
                </a:r>
              </a:p>
              <a:p>
                <a:pPr marL="342900" indent="-342900">
                  <a:buFont typeface="Arial" panose="020B0604020202020204" pitchFamily="34" charset="0"/>
                  <a:buChar char="•"/>
                </a:pPr>
                <a14:m>
                  <m:oMath xmlns:m="http://schemas.openxmlformats.org/officeDocument/2006/math">
                    <m:acc>
                      <m:accPr>
                        <m:chr m:val="̅"/>
                        <m:ctrlPr>
                          <a:rPr lang="en-GB" i="1" smtClean="0">
                            <a:latin typeface="Cambria Math" panose="02040503050406030204" pitchFamily="18" charset="0"/>
                            <a:cs typeface="Arial" panose="020B0604020202020204" pitchFamily="34" charset="0"/>
                          </a:rPr>
                        </m:ctrlPr>
                      </m:accPr>
                      <m:e>
                        <m:r>
                          <m:rPr>
                            <m:sty m:val="p"/>
                          </m:rPr>
                          <a:rPr lang="en-GB" b="0" i="0" smtClean="0">
                            <a:latin typeface="Cambria Math" panose="02040503050406030204" pitchFamily="18" charset="0"/>
                            <a:cs typeface="Arial" panose="020B0604020202020204" pitchFamily="34" charset="0"/>
                          </a:rPr>
                          <m:t>Environment</m:t>
                        </m:r>
                      </m:e>
                    </m:acc>
                  </m:oMath>
                </a14:m>
                <a:r>
                  <a:rPr lang="en-GB" dirty="0">
                    <a:latin typeface="Arial" panose="020B0604020202020204" pitchFamily="34" charset="0"/>
                    <a:cs typeface="Arial" panose="020B0604020202020204" pitchFamily="34" charset="0"/>
                  </a:rPr>
                  <a:t> | MCS is interesting but….</a:t>
                </a:r>
              </a:p>
            </p:txBody>
          </p:sp>
        </mc:Choice>
        <mc:Fallback xmlns="">
          <p:sp>
            <p:nvSpPr>
              <p:cNvPr id="15" name="TextBox 14">
                <a:extLst>
                  <a:ext uri="{FF2B5EF4-FFF2-40B4-BE49-F238E27FC236}">
                    <a16:creationId xmlns:a16="http://schemas.microsoft.com/office/drawing/2014/main" id="{86F35231-765B-6F4F-9FD7-F16A80A2B9E9}"/>
                  </a:ext>
                </a:extLst>
              </p:cNvPr>
              <p:cNvSpPr txBox="1">
                <a:spLocks noRot="1" noChangeAspect="1" noMove="1" noResize="1" noEditPoints="1" noAdjustHandles="1" noChangeArrowheads="1" noChangeShapeType="1" noTextEdit="1"/>
              </p:cNvSpPr>
              <p:nvPr/>
            </p:nvSpPr>
            <p:spPr>
              <a:xfrm>
                <a:off x="611560" y="5579617"/>
                <a:ext cx="6840760" cy="1015663"/>
              </a:xfrm>
              <a:prstGeom prst="rect">
                <a:avLst/>
              </a:prstGeom>
              <a:blipFill>
                <a:blip r:embed="rId4"/>
                <a:stretch>
                  <a:fillRect l="-802" t="-2395" r="-713" b="-10180"/>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C2FA5010-FCA7-9BB5-A039-FA82B391ABF1}"/>
              </a:ext>
            </a:extLst>
          </p:cNvPr>
          <p:cNvSpPr txBox="1"/>
          <p:nvPr/>
        </p:nvSpPr>
        <p:spPr>
          <a:xfrm>
            <a:off x="179512" y="939140"/>
            <a:ext cx="8640960" cy="400110"/>
          </a:xfrm>
          <a:prstGeom prst="rect">
            <a:avLst/>
          </a:prstGeom>
          <a:noFill/>
        </p:spPr>
        <p:txBody>
          <a:bodyPr wrap="square" rtlCol="0">
            <a:spAutoFit/>
          </a:bodyPr>
          <a:lstStyle/>
          <a:p>
            <a:pPr marL="342900" indent="-342900">
              <a:buFont typeface="Arial" panose="020B0604020202020204" pitchFamily="34" charset="0"/>
              <a:buChar char="•"/>
            </a:pPr>
            <a:r>
              <a:rPr lang="en-GB" dirty="0">
                <a:latin typeface="Arial" panose="020B0604020202020204" pitchFamily="34" charset="0"/>
                <a:cs typeface="Arial" panose="020B0604020202020204" pitchFamily="34" charset="0"/>
              </a:rPr>
              <a:t>Decompose into land/sea, by season, latitude bands,  diurnal cycle etc</a:t>
            </a:r>
          </a:p>
        </p:txBody>
      </p:sp>
      <p:sp>
        <p:nvSpPr>
          <p:cNvPr id="6" name="TextBox 5">
            <a:extLst>
              <a:ext uri="{FF2B5EF4-FFF2-40B4-BE49-F238E27FC236}">
                <a16:creationId xmlns:a16="http://schemas.microsoft.com/office/drawing/2014/main" id="{2F72DADE-ED8F-A18F-F2FB-283C8E488410}"/>
              </a:ext>
            </a:extLst>
          </p:cNvPr>
          <p:cNvSpPr txBox="1"/>
          <p:nvPr/>
        </p:nvSpPr>
        <p:spPr>
          <a:xfrm rot="-5400000">
            <a:off x="-161289" y="2652881"/>
            <a:ext cx="720080" cy="400110"/>
          </a:xfrm>
          <a:prstGeom prst="rect">
            <a:avLst/>
          </a:prstGeom>
          <a:solidFill>
            <a:schemeClr val="bg1"/>
          </a:solidFill>
        </p:spPr>
        <p:txBody>
          <a:bodyPr wrap="square" rtlCol="0">
            <a:spAutoFit/>
          </a:bodyPr>
          <a:lstStyle/>
          <a:p>
            <a:r>
              <a:rPr lang="en-GB" dirty="0"/>
              <a:t>MFC</a:t>
            </a:r>
            <a:endParaRPr lang="en-GB" dirty="0">
              <a:solidFill>
                <a:schemeClr val="tx2"/>
              </a:solidFill>
              <a:latin typeface="+mn-lt"/>
            </a:endParaRPr>
          </a:p>
        </p:txBody>
      </p:sp>
      <p:sp>
        <p:nvSpPr>
          <p:cNvPr id="7" name="TextBox 6">
            <a:extLst>
              <a:ext uri="{FF2B5EF4-FFF2-40B4-BE49-F238E27FC236}">
                <a16:creationId xmlns:a16="http://schemas.microsoft.com/office/drawing/2014/main" id="{17AEB37E-CABE-5359-F110-4B9BEAC9CBFC}"/>
              </a:ext>
            </a:extLst>
          </p:cNvPr>
          <p:cNvSpPr txBox="1"/>
          <p:nvPr/>
        </p:nvSpPr>
        <p:spPr>
          <a:xfrm rot="-5400000">
            <a:off x="-163895" y="4238478"/>
            <a:ext cx="720080" cy="400110"/>
          </a:xfrm>
          <a:prstGeom prst="rect">
            <a:avLst/>
          </a:prstGeom>
          <a:solidFill>
            <a:schemeClr val="bg1"/>
          </a:solidFill>
        </p:spPr>
        <p:txBody>
          <a:bodyPr wrap="square" rtlCol="0">
            <a:spAutoFit/>
          </a:bodyPr>
          <a:lstStyle/>
          <a:p>
            <a:r>
              <a:rPr lang="en-GB" dirty="0"/>
              <a:t>MFC</a:t>
            </a:r>
            <a:endParaRPr lang="en-GB" dirty="0">
              <a:solidFill>
                <a:schemeClr val="tx2"/>
              </a:solidFill>
              <a:latin typeface="+mn-lt"/>
            </a:endParaRPr>
          </a:p>
        </p:txBody>
      </p:sp>
    </p:spTree>
    <p:extLst>
      <p:ext uri="{BB962C8B-B14F-4D97-AF65-F5344CB8AC3E}">
        <p14:creationId xmlns:p14="http://schemas.microsoft.com/office/powerpoint/2010/main" val="1595143074"/>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3073" y="63101"/>
            <a:ext cx="8280000" cy="828000"/>
          </a:xfrm>
        </p:spPr>
        <p:txBody>
          <a:bodyPr/>
          <a:lstStyle/>
          <a:p>
            <a:r>
              <a:rPr lang="en-GB" sz="3600" dirty="0">
                <a:solidFill>
                  <a:srgbClr val="7030A0"/>
                </a:solidFill>
              </a:rPr>
              <a:t>What is missing?</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5</a:t>
            </a:fld>
            <a:endParaRPr lang="en-GB" altLang="en-US" dirty="0"/>
          </a:p>
        </p:txBody>
      </p:sp>
      <p:sp>
        <p:nvSpPr>
          <p:cNvPr id="4" name="Content Placeholder 3"/>
          <p:cNvSpPr>
            <a:spLocks noGrp="1"/>
          </p:cNvSpPr>
          <p:nvPr>
            <p:ph idx="11"/>
          </p:nvPr>
        </p:nvSpPr>
        <p:spPr>
          <a:xfrm>
            <a:off x="410129" y="949292"/>
            <a:ext cx="8280000" cy="3951304"/>
          </a:xfrm>
        </p:spPr>
        <p:txBody>
          <a:bodyPr/>
          <a:lstStyle/>
          <a:p>
            <a:r>
              <a:rPr lang="en-US" sz="2400" dirty="0">
                <a:solidFill>
                  <a:srgbClr val="000000"/>
                </a:solidFill>
                <a:latin typeface="Arial" panose="020B0604020202020204" pitchFamily="34" charset="0"/>
                <a:cs typeface="Arial" panose="020B0604020202020204" pitchFamily="34" charset="0"/>
                <a:sym typeface="Times New Roman"/>
              </a:rPr>
              <a:t>Stratiform component has h</a:t>
            </a:r>
            <a:r>
              <a:rPr lang="en-GB" sz="2400" dirty="0">
                <a:solidFill>
                  <a:srgbClr val="000000"/>
                </a:solidFill>
                <a:latin typeface="Arial" panose="020B0604020202020204" pitchFamily="34" charset="0"/>
                <a:cs typeface="Arial" panose="020B0604020202020204" pitchFamily="34" charset="0"/>
              </a:rPr>
              <a:t>eating aloft (deposition of vapour onto ice)</a:t>
            </a:r>
          </a:p>
          <a:p>
            <a:r>
              <a:rPr lang="en-GB" dirty="0">
                <a:solidFill>
                  <a:srgbClr val="000000"/>
                </a:solidFill>
              </a:rPr>
              <a:t>And</a:t>
            </a:r>
            <a:r>
              <a:rPr lang="en-GB" sz="2400" dirty="0">
                <a:solidFill>
                  <a:srgbClr val="000000"/>
                </a:solidFill>
                <a:latin typeface="Arial" panose="020B0604020202020204" pitchFamily="34" charset="0"/>
                <a:cs typeface="Arial" panose="020B0604020202020204" pitchFamily="34" charset="0"/>
              </a:rPr>
              <a:t> cooling in lower troposphere, where melting and evaporation occur</a:t>
            </a:r>
          </a:p>
          <a:p>
            <a:endParaRPr lang="en-GB" dirty="0"/>
          </a:p>
          <a:p>
            <a:endParaRPr lang="en-GB" sz="2400" dirty="0"/>
          </a:p>
          <a:p>
            <a:endParaRPr lang="en-GB" dirty="0"/>
          </a:p>
          <a:p>
            <a:endParaRPr lang="en-GB" sz="2400" dirty="0"/>
          </a:p>
          <a:p>
            <a:endParaRPr lang="en-GB" dirty="0"/>
          </a:p>
          <a:p>
            <a:endParaRPr lang="en-GB" dirty="0"/>
          </a:p>
        </p:txBody>
      </p:sp>
      <p:sp>
        <p:nvSpPr>
          <p:cNvPr id="13" name="TextBox 12">
            <a:extLst>
              <a:ext uri="{FF2B5EF4-FFF2-40B4-BE49-F238E27FC236}">
                <a16:creationId xmlns:a16="http://schemas.microsoft.com/office/drawing/2014/main" id="{03C738E6-B42D-6E88-6D09-7638CDF29CCF}"/>
              </a:ext>
            </a:extLst>
          </p:cNvPr>
          <p:cNvSpPr txBox="1"/>
          <p:nvPr/>
        </p:nvSpPr>
        <p:spPr>
          <a:xfrm>
            <a:off x="6223929" y="3401424"/>
            <a:ext cx="2157074" cy="1877437"/>
          </a:xfrm>
          <a:prstGeom prst="rect">
            <a:avLst/>
          </a:prstGeom>
          <a:noFill/>
        </p:spPr>
        <p:txBody>
          <a:bodyPr wrap="square" rtlCol="0">
            <a:spAutoFit/>
          </a:bodyPr>
          <a:lstStyle/>
          <a:p>
            <a:pPr marL="342900" indent="-342900">
              <a:buFont typeface="Arial" panose="020B0604020202020204" pitchFamily="34" charset="0"/>
              <a:buChar char="•"/>
            </a:pPr>
            <a:r>
              <a:rPr lang="en-GB" sz="2400" dirty="0">
                <a:latin typeface="Arial" panose="020B0604020202020204" pitchFamily="34" charset="0"/>
                <a:cs typeface="Arial" panose="020B0604020202020204" pitchFamily="34" charset="0"/>
              </a:rPr>
              <a:t>Net effect is a top-heavy heating profile</a:t>
            </a:r>
          </a:p>
          <a:p>
            <a:endParaRPr lang="en-GB" dirty="0">
              <a:solidFill>
                <a:schemeClr val="tx2"/>
              </a:solidFill>
              <a:latin typeface="+mn-lt"/>
            </a:endParaRPr>
          </a:p>
        </p:txBody>
      </p:sp>
      <p:pic>
        <p:nvPicPr>
          <p:cNvPr id="14" name="Picture 13">
            <a:extLst>
              <a:ext uri="{FF2B5EF4-FFF2-40B4-BE49-F238E27FC236}">
                <a16:creationId xmlns:a16="http://schemas.microsoft.com/office/drawing/2014/main" id="{068A68C9-31C5-D6DC-D06C-C5B44BE2A1AF}"/>
              </a:ext>
            </a:extLst>
          </p:cNvPr>
          <p:cNvPicPr>
            <a:picLocks noChangeAspect="1"/>
          </p:cNvPicPr>
          <p:nvPr/>
        </p:nvPicPr>
        <p:blipFill>
          <a:blip r:embed="rId3"/>
          <a:stretch>
            <a:fillRect/>
          </a:stretch>
        </p:blipFill>
        <p:spPr>
          <a:xfrm>
            <a:off x="0" y="2651380"/>
            <a:ext cx="5982535" cy="3943900"/>
          </a:xfrm>
          <a:prstGeom prst="rect">
            <a:avLst/>
          </a:prstGeom>
        </p:spPr>
      </p:pic>
    </p:spTree>
    <p:extLst>
      <p:ext uri="{BB962C8B-B14F-4D97-AF65-F5344CB8AC3E}">
        <p14:creationId xmlns:p14="http://schemas.microsoft.com/office/powerpoint/2010/main" val="441269381"/>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149" y="48443"/>
            <a:ext cx="8280000" cy="828000"/>
          </a:xfrm>
        </p:spPr>
        <p:txBody>
          <a:bodyPr/>
          <a:lstStyle/>
          <a:p>
            <a:r>
              <a:rPr lang="en-GB" sz="3000" dirty="0">
                <a:solidFill>
                  <a:srgbClr val="7030A0"/>
                </a:solidFill>
              </a:rPr>
              <a:t>Correlations at MCS initiation</a:t>
            </a:r>
            <a:endParaRPr lang="en-GB" sz="3000"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50</a:t>
            </a:fld>
            <a:endParaRPr lang="en-GB" altLang="en-US" dirty="0"/>
          </a:p>
        </p:txBody>
      </p:sp>
      <p:pic>
        <p:nvPicPr>
          <p:cNvPr id="13" name="Picture 12">
            <a:extLst>
              <a:ext uri="{FF2B5EF4-FFF2-40B4-BE49-F238E27FC236}">
                <a16:creationId xmlns:a16="http://schemas.microsoft.com/office/drawing/2014/main" id="{F83F5BA2-0B82-D4AE-29FC-77DB170C8F79}"/>
              </a:ext>
            </a:extLst>
          </p:cNvPr>
          <p:cNvPicPr>
            <a:picLocks noChangeAspect="1"/>
          </p:cNvPicPr>
          <p:nvPr/>
        </p:nvPicPr>
        <p:blipFill>
          <a:blip r:embed="rId3"/>
          <a:stretch>
            <a:fillRect/>
          </a:stretch>
        </p:blipFill>
        <p:spPr>
          <a:xfrm>
            <a:off x="1050767" y="895770"/>
            <a:ext cx="7042466" cy="5962230"/>
          </a:xfrm>
          <a:prstGeom prst="rect">
            <a:avLst/>
          </a:prstGeom>
        </p:spPr>
      </p:pic>
    </p:spTree>
    <p:extLst>
      <p:ext uri="{BB962C8B-B14F-4D97-AF65-F5344CB8AC3E}">
        <p14:creationId xmlns:p14="http://schemas.microsoft.com/office/powerpoint/2010/main" val="1200212907"/>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6C43A-F85B-2417-1571-1F2ABE8CAB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6EAFDF-E6B4-872B-C268-0D9CAF4BFF14}"/>
              </a:ext>
            </a:extLst>
          </p:cNvPr>
          <p:cNvSpPr>
            <a:spLocks noGrp="1"/>
          </p:cNvSpPr>
          <p:nvPr>
            <p:ph type="title"/>
          </p:nvPr>
        </p:nvSpPr>
        <p:spPr>
          <a:xfrm>
            <a:off x="179512" y="77128"/>
            <a:ext cx="8280000" cy="759584"/>
          </a:xfrm>
        </p:spPr>
        <p:txBody>
          <a:bodyPr/>
          <a:lstStyle/>
          <a:p>
            <a:r>
              <a:rPr lang="en-GB" sz="3200" dirty="0">
                <a:solidFill>
                  <a:srgbClr val="7030A0"/>
                </a:solidFill>
              </a:rPr>
              <a:t>Background – earlier work</a:t>
            </a:r>
            <a:endParaRPr lang="en-GB" sz="3200" dirty="0"/>
          </a:p>
        </p:txBody>
      </p:sp>
      <p:sp>
        <p:nvSpPr>
          <p:cNvPr id="3" name="Slide Number Placeholder 2">
            <a:extLst>
              <a:ext uri="{FF2B5EF4-FFF2-40B4-BE49-F238E27FC236}">
                <a16:creationId xmlns:a16="http://schemas.microsoft.com/office/drawing/2014/main" id="{F3200A08-B5E3-531D-54AE-D65FCC750613}"/>
              </a:ext>
            </a:extLst>
          </p:cNvPr>
          <p:cNvSpPr>
            <a:spLocks noGrp="1"/>
          </p:cNvSpPr>
          <p:nvPr>
            <p:ph type="sldNum" sz="quarter" idx="4"/>
          </p:nvPr>
        </p:nvSpPr>
        <p:spPr/>
        <p:txBody>
          <a:bodyPr/>
          <a:lstStyle/>
          <a:p>
            <a:fld id="{44C01B32-D1A0-401C-8867-70456BBB1E87}" type="slidenum">
              <a:rPr lang="en-GB" altLang="en-US" smtClean="0"/>
              <a:pPr/>
              <a:t>6</a:t>
            </a:fld>
            <a:endParaRPr lang="en-GB" altLang="en-US" dirty="0"/>
          </a:p>
        </p:txBody>
      </p:sp>
      <p:sp>
        <p:nvSpPr>
          <p:cNvPr id="5" name="TextBox 4">
            <a:extLst>
              <a:ext uri="{FF2B5EF4-FFF2-40B4-BE49-F238E27FC236}">
                <a16:creationId xmlns:a16="http://schemas.microsoft.com/office/drawing/2014/main" id="{D1E9AD30-85E1-8D54-8DB1-14F939D932BF}"/>
              </a:ext>
            </a:extLst>
          </p:cNvPr>
          <p:cNvSpPr txBox="1"/>
          <p:nvPr/>
        </p:nvSpPr>
        <p:spPr>
          <a:xfrm>
            <a:off x="323528" y="1124744"/>
            <a:ext cx="8168907" cy="5109284"/>
          </a:xfrm>
          <a:prstGeom prst="rect">
            <a:avLst/>
          </a:prstGeom>
          <a:noFill/>
        </p:spPr>
        <p:txBody>
          <a:bodyPr wrap="square" rtlCol="0">
            <a:spAutoFit/>
          </a:bodyPr>
          <a:lstStyle/>
          <a:p>
            <a:pPr marL="285750" indent="-285750">
              <a:lnSpc>
                <a:spcPct val="115000"/>
              </a:lnSpc>
              <a:spcAft>
                <a:spcPts val="800"/>
              </a:spcAft>
              <a:buFont typeface="Arial" panose="020B0604020202020204" pitchFamily="34" charset="0"/>
              <a:buChar char="•"/>
            </a:pPr>
            <a:r>
              <a:rPr lang="en-GB" kern="0" dirty="0">
                <a:solidFill>
                  <a:srgbClr val="000000"/>
                </a:solidFill>
                <a:latin typeface="Arial" panose="020B0604020202020204" pitchFamily="34" charset="0"/>
                <a:ea typeface="Aptos" panose="020B0004020202020204" pitchFamily="34" charset="0"/>
                <a:cs typeface="Arial" panose="020B0604020202020204" pitchFamily="34" charset="0"/>
              </a:rPr>
              <a:t>Various</a:t>
            </a:r>
            <a:r>
              <a:rPr lang="en-GB" kern="0" dirty="0">
                <a:solidFill>
                  <a:srgbClr val="000000"/>
                </a:solidFill>
                <a:effectLst/>
                <a:latin typeface="Arial" panose="020B0604020202020204" pitchFamily="34" charset="0"/>
                <a:ea typeface="Aptos" panose="020B0004020202020204" pitchFamily="34" charset="0"/>
                <a:cs typeface="Arial" panose="020B0604020202020204" pitchFamily="34" charset="0"/>
              </a:rPr>
              <a:t> attempts to account for MCS effects (or more broadly effects of convective organization) but without yet becoming mainstream in modelling practice</a:t>
            </a:r>
            <a:endParaRPr lang="en-GB" kern="0" dirty="0">
              <a:solidFill>
                <a:srgbClr val="000000"/>
              </a:solidFill>
              <a:latin typeface="Arial" panose="020B0604020202020204" pitchFamily="34" charset="0"/>
              <a:ea typeface="Aptos" panose="020B000402020202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GB" kern="0" dirty="0" err="1">
                <a:solidFill>
                  <a:srgbClr val="000000"/>
                </a:solidFill>
                <a:latin typeface="Arial" panose="020B0604020202020204" pitchFamily="34" charset="0"/>
                <a:ea typeface="Aptos" panose="020B0004020202020204" pitchFamily="34" charset="0"/>
                <a:cs typeface="Arial" panose="020B0604020202020204" pitchFamily="34" charset="0"/>
              </a:rPr>
              <a:t>e</a:t>
            </a:r>
            <a:r>
              <a:rPr lang="en-GB" kern="0" dirty="0" err="1">
                <a:solidFill>
                  <a:srgbClr val="000000"/>
                </a:solidFill>
                <a:effectLst/>
                <a:latin typeface="Arial" panose="020B0604020202020204" pitchFamily="34" charset="0"/>
                <a:ea typeface="Aptos" panose="020B0004020202020204" pitchFamily="34" charset="0"/>
                <a:cs typeface="Arial" panose="020B0604020202020204" pitchFamily="34" charset="0"/>
              </a:rPr>
              <a:t>.g</a:t>
            </a:r>
            <a:r>
              <a:rPr lang="en-GB" kern="0" dirty="0">
                <a:solidFill>
                  <a:srgbClr val="000000"/>
                </a:solidFill>
                <a:effectLst/>
                <a:latin typeface="Arial" panose="020B0604020202020204" pitchFamily="34" charset="0"/>
                <a:ea typeface="Aptos" panose="020B0004020202020204" pitchFamily="34" charset="0"/>
                <a:cs typeface="Arial" panose="020B0604020202020204" pitchFamily="34" charset="0"/>
              </a:rPr>
              <a:t>….</a:t>
            </a:r>
          </a:p>
          <a:p>
            <a:pPr marL="285750" indent="-285750">
              <a:lnSpc>
                <a:spcPct val="115000"/>
              </a:lnSpc>
              <a:spcAft>
                <a:spcPts val="800"/>
              </a:spcAft>
              <a:buFont typeface="Arial" panose="020B0604020202020204" pitchFamily="34" charset="0"/>
              <a:buChar char="•"/>
            </a:pPr>
            <a:endParaRPr lang="en-GB" kern="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GB" kern="0" dirty="0">
                <a:solidFill>
                  <a:srgbClr val="000000"/>
                </a:solidFill>
                <a:effectLst/>
                <a:latin typeface="Arial" panose="020B0604020202020204" pitchFamily="34" charset="0"/>
                <a:ea typeface="Aptos" panose="020B0004020202020204" pitchFamily="34" charset="0"/>
                <a:cs typeface="Arial" panose="020B0604020202020204" pitchFamily="34" charset="0"/>
              </a:rPr>
              <a:t>Cellular automata - Bengtsson et al (2021)</a:t>
            </a:r>
          </a:p>
          <a:p>
            <a:pPr marL="285750" indent="-285750">
              <a:lnSpc>
                <a:spcPct val="115000"/>
              </a:lnSpc>
              <a:spcAft>
                <a:spcPts val="800"/>
              </a:spcAft>
              <a:buFont typeface="Arial" panose="020B0604020202020204" pitchFamily="34" charset="0"/>
              <a:buChar char="•"/>
            </a:pPr>
            <a:r>
              <a:rPr lang="en-GB" kern="0" dirty="0">
                <a:solidFill>
                  <a:srgbClr val="000000"/>
                </a:solidFill>
                <a:latin typeface="Arial" panose="020B0604020202020204" pitchFamily="34" charset="0"/>
                <a:ea typeface="Aptos" panose="020B0004020202020204" pitchFamily="34" charset="0"/>
                <a:cs typeface="Arial" panose="020B0604020202020204" pitchFamily="34" charset="0"/>
              </a:rPr>
              <a:t>Stochastic upper-level vorticity increments – Shutts in Bowler et al (2008)</a:t>
            </a:r>
            <a:endParaRPr lang="en-GB" kern="0" dirty="0">
              <a:solidFill>
                <a:srgbClr val="000000"/>
              </a:solidFill>
              <a:effectLst/>
              <a:latin typeface="Arial" panose="020B0604020202020204" pitchFamily="34" charset="0"/>
              <a:ea typeface="Aptos" panose="020B0004020202020204" pitchFamily="34" charset="0"/>
              <a:cs typeface="Arial" panose="020B0604020202020204" pitchFamily="34" charset="0"/>
            </a:endParaRPr>
          </a:p>
          <a:p>
            <a:pPr marL="285750" indent="-285750">
              <a:lnSpc>
                <a:spcPct val="115000"/>
              </a:lnSpc>
              <a:spcAft>
                <a:spcPts val="800"/>
              </a:spcAft>
              <a:buFont typeface="Arial" panose="020B0604020202020204" pitchFamily="34" charset="0"/>
              <a:buChar char="•"/>
            </a:pPr>
            <a:r>
              <a:rPr lang="en-GB" kern="0" dirty="0">
                <a:solidFill>
                  <a:srgbClr val="000000"/>
                </a:solidFill>
                <a:latin typeface="Arial" panose="020B0604020202020204" pitchFamily="34" charset="0"/>
                <a:ea typeface="Aptos" panose="020B0004020202020204" pitchFamily="34" charset="0"/>
                <a:cs typeface="Arial" panose="020B0604020202020204" pitchFamily="34" charset="0"/>
              </a:rPr>
              <a:t>Stochastic multi-mode models - </a:t>
            </a:r>
            <a:r>
              <a:rPr lang="en-GB" kern="0" dirty="0" err="1">
                <a:solidFill>
                  <a:srgbClr val="000000"/>
                </a:solidFill>
                <a:latin typeface="Arial" panose="020B0604020202020204" pitchFamily="34" charset="0"/>
                <a:ea typeface="Aptos" panose="020B0004020202020204" pitchFamily="34" charset="0"/>
                <a:cs typeface="Arial" panose="020B0604020202020204" pitchFamily="34" charset="0"/>
              </a:rPr>
              <a:t>Khouider</a:t>
            </a:r>
            <a:r>
              <a:rPr lang="en-GB" kern="0" dirty="0">
                <a:solidFill>
                  <a:srgbClr val="000000"/>
                </a:solidFill>
                <a:latin typeface="Arial" panose="020B0604020202020204" pitchFamily="34" charset="0"/>
                <a:ea typeface="Aptos" panose="020B0004020202020204" pitchFamily="34" charset="0"/>
                <a:cs typeface="Arial" panose="020B0604020202020204" pitchFamily="34" charset="0"/>
              </a:rPr>
              <a:t> and </a:t>
            </a:r>
            <a:r>
              <a:rPr lang="en-GB" kern="0" dirty="0" err="1">
                <a:solidFill>
                  <a:srgbClr val="000000"/>
                </a:solidFill>
                <a:latin typeface="Arial" panose="020B0604020202020204" pitchFamily="34" charset="0"/>
                <a:ea typeface="Aptos" panose="020B0004020202020204" pitchFamily="34" charset="0"/>
                <a:cs typeface="Arial" panose="020B0604020202020204" pitchFamily="34" charset="0"/>
              </a:rPr>
              <a:t>Majda</a:t>
            </a:r>
            <a:r>
              <a:rPr lang="en-GB" kern="0" dirty="0">
                <a:solidFill>
                  <a:srgbClr val="000000"/>
                </a:solidFill>
                <a:latin typeface="Arial" panose="020B0604020202020204" pitchFamily="34" charset="0"/>
                <a:ea typeface="Aptos" panose="020B0004020202020204" pitchFamily="34" charset="0"/>
                <a:cs typeface="Arial" panose="020B0604020202020204" pitchFamily="34" charset="0"/>
              </a:rPr>
              <a:t> (2008)</a:t>
            </a:r>
          </a:p>
          <a:p>
            <a:pPr marL="285750" indent="-285750">
              <a:lnSpc>
                <a:spcPct val="115000"/>
              </a:lnSpc>
              <a:spcAft>
                <a:spcPts val="800"/>
              </a:spcAft>
              <a:buFont typeface="Arial" panose="020B0604020202020204" pitchFamily="34" charset="0"/>
              <a:buChar char="•"/>
            </a:pPr>
            <a:r>
              <a:rPr lang="en-GB" kern="0" dirty="0">
                <a:solidFill>
                  <a:srgbClr val="000000"/>
                </a:solidFill>
                <a:effectLst/>
                <a:latin typeface="Arial" panose="020B0604020202020204" pitchFamily="34" charset="0"/>
                <a:ea typeface="Aptos" panose="020B0004020202020204" pitchFamily="34" charset="0"/>
                <a:cs typeface="Arial" panose="020B0604020202020204" pitchFamily="34" charset="0"/>
              </a:rPr>
              <a:t>As a feedback on entrainment – Mapes and Neale (2011)</a:t>
            </a:r>
          </a:p>
          <a:p>
            <a:pPr marL="285750" indent="-285750">
              <a:lnSpc>
                <a:spcPct val="115000"/>
              </a:lnSpc>
              <a:spcAft>
                <a:spcPts val="800"/>
              </a:spcAft>
              <a:buFont typeface="Arial" panose="020B0604020202020204" pitchFamily="34" charset="0"/>
              <a:buChar char="•"/>
            </a:pPr>
            <a:r>
              <a:rPr lang="en-GB" kern="0" dirty="0">
                <a:solidFill>
                  <a:srgbClr val="000000"/>
                </a:solidFill>
                <a:latin typeface="Arial" panose="020B0604020202020204" pitchFamily="34" charset="0"/>
                <a:ea typeface="Aptos" panose="020B0004020202020204" pitchFamily="34" charset="0"/>
                <a:cs typeface="Arial" panose="020B0604020202020204" pitchFamily="34" charset="0"/>
              </a:rPr>
              <a:t>Cold pool representations – Park (2014); Rooney et al (2022)</a:t>
            </a:r>
            <a:endParaRPr lang="en-GB" kern="100" dirty="0">
              <a:effectLst/>
              <a:latin typeface="Arial" panose="020B0604020202020204" pitchFamily="34" charset="0"/>
              <a:ea typeface="Aptos" panose="020B0004020202020204" pitchFamily="34" charset="0"/>
              <a:cs typeface="Arial" panose="020B0604020202020204" pitchFamily="34"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Tree>
    <p:extLst>
      <p:ext uri="{BB962C8B-B14F-4D97-AF65-F5344CB8AC3E}">
        <p14:creationId xmlns:p14="http://schemas.microsoft.com/office/powerpoint/2010/main" val="338146254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6689"/>
            <a:ext cx="8280000" cy="828000"/>
          </a:xfrm>
        </p:spPr>
        <p:txBody>
          <a:bodyPr/>
          <a:lstStyle/>
          <a:p>
            <a:r>
              <a:rPr lang="en-GB" sz="3600" dirty="0">
                <a:solidFill>
                  <a:srgbClr val="7030A0"/>
                </a:solidFill>
              </a:rPr>
              <a:t>MCSP scheme</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7</a:t>
            </a:fld>
            <a:endParaRPr lang="en-GB" altLang="en-US" dirty="0"/>
          </a:p>
        </p:txBody>
      </p:sp>
      <p:sp>
        <p:nvSpPr>
          <p:cNvPr id="4" name="Content Placeholder 3"/>
          <p:cNvSpPr>
            <a:spLocks noGrp="1"/>
          </p:cNvSpPr>
          <p:nvPr>
            <p:ph idx="11"/>
          </p:nvPr>
        </p:nvSpPr>
        <p:spPr>
          <a:xfrm>
            <a:off x="306137" y="1098999"/>
            <a:ext cx="8568952" cy="3951304"/>
          </a:xfrm>
        </p:spPr>
        <p:txBody>
          <a:bodyPr/>
          <a:lstStyle/>
          <a:p>
            <a:r>
              <a:rPr lang="en-GB" dirty="0"/>
              <a:t>Multiscale Coherent Structure Parameterization (Moncrieff et al 2017) makes heating profile more top-heavy and provides additional momentum transports</a:t>
            </a:r>
          </a:p>
          <a:p>
            <a:r>
              <a:rPr lang="en-GB" altLang="en-US" dirty="0">
                <a:ea typeface="Arial" panose="020B0604020202020204" pitchFamily="34" charset="0"/>
              </a:rPr>
              <a:t>Idealization of slantwise overturning MCS model</a:t>
            </a:r>
          </a:p>
          <a:p>
            <a:r>
              <a:rPr lang="en-GB" sz="2400" dirty="0">
                <a:solidFill>
                  <a:schemeClr val="tx2"/>
                </a:solidFill>
                <a:latin typeface="Arial" panose="020B0604020202020204" pitchFamily="34" charset="0"/>
                <a:cs typeface="Arial" panose="020B0604020202020204" pitchFamily="34" charset="0"/>
              </a:rPr>
              <a:t>Scaled by integrated heating from convection scheme</a:t>
            </a:r>
          </a:p>
          <a:p>
            <a:endParaRPr lang="en-GB" altLang="en-US" dirty="0">
              <a:ea typeface="Arial" panose="020B0604020202020204" pitchFamily="34" charset="0"/>
            </a:endParaRPr>
          </a:p>
          <a:p>
            <a:endParaRPr kumimoji="0" lang="en-GB" altLang="en-US" sz="2400" b="0" i="0" u="none" strike="noStrike" cap="none" normalizeH="0" baseline="0" dirty="0">
              <a:ln>
                <a:noFill/>
              </a:ln>
              <a:effectLst/>
              <a:latin typeface="Arial" panose="020B0604020202020204" pitchFamily="34" charset="0"/>
              <a:ea typeface="Arial" panose="020B0604020202020204" pitchFamily="34" charset="0"/>
            </a:endParaRPr>
          </a:p>
          <a:p>
            <a:endParaRPr lang="en-GB" dirty="0"/>
          </a:p>
          <a:p>
            <a:endParaRPr lang="en-GB" dirty="0"/>
          </a:p>
        </p:txBody>
      </p:sp>
      <p:grpSp>
        <p:nvGrpSpPr>
          <p:cNvPr id="5" name="Google Shape;128;g25931354dfa_27_0">
            <a:extLst>
              <a:ext uri="{FF2B5EF4-FFF2-40B4-BE49-F238E27FC236}">
                <a16:creationId xmlns:a16="http://schemas.microsoft.com/office/drawing/2014/main" id="{3996C7C9-47D7-5BAB-D7BE-B5B6CD75C63D}"/>
              </a:ext>
            </a:extLst>
          </p:cNvPr>
          <p:cNvGrpSpPr/>
          <p:nvPr/>
        </p:nvGrpSpPr>
        <p:grpSpPr>
          <a:xfrm>
            <a:off x="-21117" y="3284006"/>
            <a:ext cx="4282943" cy="3562352"/>
            <a:chOff x="-3606912" y="3492244"/>
            <a:chExt cx="5714589" cy="4816827"/>
          </a:xfrm>
        </p:grpSpPr>
        <p:pic>
          <p:nvPicPr>
            <p:cNvPr id="9" name="Google Shape;129;g25931354dfa_27_0" descr="02a-profiles-conv+sf_B">
              <a:extLst>
                <a:ext uri="{FF2B5EF4-FFF2-40B4-BE49-F238E27FC236}">
                  <a16:creationId xmlns:a16="http://schemas.microsoft.com/office/drawing/2014/main" id="{937570D5-CAB2-2E41-EA78-BD5F0358FD7B}"/>
                </a:ext>
              </a:extLst>
            </p:cNvPr>
            <p:cNvPicPr preferRelativeResize="0"/>
            <p:nvPr/>
          </p:nvPicPr>
          <p:blipFill rotWithShape="1">
            <a:blip r:embed="rId3">
              <a:alphaModFix/>
            </a:blip>
            <a:srcRect/>
            <a:stretch/>
          </p:blipFill>
          <p:spPr>
            <a:xfrm>
              <a:off x="-3606912" y="3492244"/>
              <a:ext cx="5509819" cy="4816827"/>
            </a:xfrm>
            <a:prstGeom prst="rect">
              <a:avLst/>
            </a:prstGeom>
            <a:noFill/>
            <a:ln>
              <a:noFill/>
            </a:ln>
          </p:spPr>
        </p:pic>
        <p:sp>
          <p:nvSpPr>
            <p:cNvPr id="10" name="Google Shape;130;g25931354dfa_27_0">
              <a:extLst>
                <a:ext uri="{FF2B5EF4-FFF2-40B4-BE49-F238E27FC236}">
                  <a16:creationId xmlns:a16="http://schemas.microsoft.com/office/drawing/2014/main" id="{DF41C03D-A153-AE00-61F6-4BF9C1DC7D7E}"/>
                </a:ext>
              </a:extLst>
            </p:cNvPr>
            <p:cNvSpPr txBox="1"/>
            <p:nvPr/>
          </p:nvSpPr>
          <p:spPr>
            <a:xfrm>
              <a:off x="-721322" y="6351190"/>
              <a:ext cx="2740004" cy="508288"/>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800" b="1" dirty="0">
                  <a:solidFill>
                    <a:srgbClr val="FF0000"/>
                  </a:solidFill>
                  <a:latin typeface="Times New Roman"/>
                  <a:ea typeface="Times New Roman"/>
                  <a:cs typeface="Times New Roman"/>
                  <a:sym typeface="Times New Roman"/>
                </a:rPr>
                <a:t>Convective</a:t>
              </a:r>
              <a:endParaRPr sz="1500" b="1" dirty="0">
                <a:solidFill>
                  <a:srgbClr val="FF0000"/>
                </a:solidFill>
              </a:endParaRPr>
            </a:p>
          </p:txBody>
        </p:sp>
        <p:sp>
          <p:nvSpPr>
            <p:cNvPr id="11" name="Google Shape;131;g25931354dfa_27_0">
              <a:extLst>
                <a:ext uri="{FF2B5EF4-FFF2-40B4-BE49-F238E27FC236}">
                  <a16:creationId xmlns:a16="http://schemas.microsoft.com/office/drawing/2014/main" id="{B66DED8A-129F-6573-FDF5-DDFF544E314B}"/>
                </a:ext>
              </a:extLst>
            </p:cNvPr>
            <p:cNvSpPr txBox="1"/>
            <p:nvPr/>
          </p:nvSpPr>
          <p:spPr>
            <a:xfrm>
              <a:off x="-7374" y="4408149"/>
              <a:ext cx="2115051" cy="508288"/>
            </a:xfrm>
            <a:prstGeom prst="rect">
              <a:avLst/>
            </a:prstGeom>
            <a:noFill/>
            <a:ln>
              <a:noFill/>
            </a:ln>
          </p:spPr>
          <p:txBody>
            <a:bodyPr spcFirstLastPara="1" wrap="square" lIns="68569" tIns="34275" rIns="68569" bIns="34275" anchor="t" anchorCtr="0">
              <a:spAutoFit/>
            </a:bodyPr>
            <a:lstStyle/>
            <a:p>
              <a:pPr>
                <a:spcBef>
                  <a:spcPts val="0"/>
                </a:spcBef>
                <a:spcAft>
                  <a:spcPts val="0"/>
                </a:spcAft>
              </a:pPr>
              <a:r>
                <a:rPr lang="en-US" sz="1800" b="1" dirty="0">
                  <a:solidFill>
                    <a:srgbClr val="0070C0"/>
                  </a:solidFill>
                  <a:latin typeface="Times New Roman"/>
                  <a:ea typeface="Times New Roman"/>
                  <a:cs typeface="Times New Roman"/>
                  <a:sym typeface="Times New Roman"/>
                </a:rPr>
                <a:t>Stratiform</a:t>
              </a:r>
              <a:endParaRPr sz="1500" b="1" dirty="0">
                <a:solidFill>
                  <a:srgbClr val="0070C0"/>
                </a:solidFill>
              </a:endParaRPr>
            </a:p>
          </p:txBody>
        </p:sp>
        <p:sp>
          <p:nvSpPr>
            <p:cNvPr id="12" name="Google Shape;132;g25931354dfa_27_0">
              <a:extLst>
                <a:ext uri="{FF2B5EF4-FFF2-40B4-BE49-F238E27FC236}">
                  <a16:creationId xmlns:a16="http://schemas.microsoft.com/office/drawing/2014/main" id="{7F922542-1418-DA25-10E8-5296304AEC11}"/>
                </a:ext>
              </a:extLst>
            </p:cNvPr>
            <p:cNvSpPr txBox="1"/>
            <p:nvPr/>
          </p:nvSpPr>
          <p:spPr>
            <a:xfrm>
              <a:off x="-1566385" y="7800783"/>
              <a:ext cx="2215067" cy="508288"/>
            </a:xfrm>
            <a:prstGeom prst="rect">
              <a:avLst/>
            </a:prstGeom>
            <a:solidFill>
              <a:schemeClr val="lt1"/>
            </a:solidFill>
            <a:ln>
              <a:noFill/>
            </a:ln>
          </p:spPr>
          <p:txBody>
            <a:bodyPr spcFirstLastPara="1" wrap="square" lIns="68569" tIns="34275" rIns="68569" bIns="34275" anchor="t" anchorCtr="0">
              <a:spAutoFit/>
            </a:bodyPr>
            <a:lstStyle/>
            <a:p>
              <a:pPr>
                <a:spcBef>
                  <a:spcPts val="0"/>
                </a:spcBef>
                <a:spcAft>
                  <a:spcPts val="0"/>
                </a:spcAft>
              </a:pPr>
              <a:r>
                <a:rPr lang="en-US" sz="1800" dirty="0">
                  <a:solidFill>
                    <a:srgbClr val="000000"/>
                  </a:solidFill>
                  <a:latin typeface="Times New Roman"/>
                  <a:ea typeface="Times New Roman"/>
                  <a:cs typeface="Times New Roman"/>
                  <a:sym typeface="Times New Roman"/>
                </a:rPr>
                <a:t>Heating</a:t>
              </a:r>
              <a:endParaRPr sz="1500" dirty="0"/>
            </a:p>
          </p:txBody>
        </p:sp>
        <p:sp>
          <p:nvSpPr>
            <p:cNvPr id="13" name="Google Shape;133;g25931354dfa_27_0">
              <a:extLst>
                <a:ext uri="{FF2B5EF4-FFF2-40B4-BE49-F238E27FC236}">
                  <a16:creationId xmlns:a16="http://schemas.microsoft.com/office/drawing/2014/main" id="{AC033E05-DE76-86FB-AA3A-E7FAF846A48F}"/>
                </a:ext>
              </a:extLst>
            </p:cNvPr>
            <p:cNvSpPr txBox="1"/>
            <p:nvPr/>
          </p:nvSpPr>
          <p:spPr>
            <a:xfrm rot="16200000">
              <a:off x="-4503075" y="5304313"/>
              <a:ext cx="2300616" cy="508288"/>
            </a:xfrm>
            <a:prstGeom prst="rect">
              <a:avLst/>
            </a:prstGeom>
            <a:solidFill>
              <a:schemeClr val="lt1"/>
            </a:solidFill>
            <a:ln>
              <a:noFill/>
            </a:ln>
          </p:spPr>
          <p:txBody>
            <a:bodyPr spcFirstLastPara="1" wrap="square" lIns="68569" tIns="34275" rIns="68569" bIns="34275" anchor="t" anchorCtr="0">
              <a:spAutoFit/>
            </a:bodyPr>
            <a:lstStyle/>
            <a:p>
              <a:pPr>
                <a:spcBef>
                  <a:spcPts val="0"/>
                </a:spcBef>
                <a:spcAft>
                  <a:spcPts val="0"/>
                </a:spcAft>
              </a:pPr>
              <a:r>
                <a:rPr lang="en-US" sz="1800" dirty="0">
                  <a:solidFill>
                    <a:srgbClr val="000000"/>
                  </a:solidFill>
                  <a:latin typeface="Times New Roman"/>
                  <a:ea typeface="Times New Roman"/>
                  <a:cs typeface="Times New Roman"/>
                  <a:sym typeface="Times New Roman"/>
                </a:rPr>
                <a:t>Height</a:t>
              </a:r>
              <a:endParaRPr sz="1500" dirty="0"/>
            </a:p>
          </p:txBody>
        </p:sp>
      </p:grpSp>
      <p:sp>
        <p:nvSpPr>
          <p:cNvPr id="14" name="TextBox 13">
            <a:extLst>
              <a:ext uri="{FF2B5EF4-FFF2-40B4-BE49-F238E27FC236}">
                <a16:creationId xmlns:a16="http://schemas.microsoft.com/office/drawing/2014/main" id="{80CE5666-9880-0FBB-A07B-4CE7950FAC71}"/>
              </a:ext>
            </a:extLst>
          </p:cNvPr>
          <p:cNvSpPr txBox="1"/>
          <p:nvPr/>
        </p:nvSpPr>
        <p:spPr>
          <a:xfrm>
            <a:off x="4720" y="6586514"/>
            <a:ext cx="2160240" cy="338554"/>
          </a:xfrm>
          <a:prstGeom prst="rect">
            <a:avLst/>
          </a:prstGeom>
          <a:noFill/>
        </p:spPr>
        <p:txBody>
          <a:bodyPr wrap="square" rtlCol="0">
            <a:spAutoFit/>
          </a:bodyPr>
          <a:lstStyle/>
          <a:p>
            <a:r>
              <a:rPr lang="en-GB" sz="1600" dirty="0" err="1">
                <a:solidFill>
                  <a:schemeClr val="tx2"/>
                </a:solidFill>
                <a:latin typeface="Arial" panose="020B0604020202020204" pitchFamily="34" charset="0"/>
                <a:cs typeface="Arial" panose="020B0604020202020204" pitchFamily="34" charset="0"/>
              </a:rPr>
              <a:t>Houze</a:t>
            </a:r>
            <a:r>
              <a:rPr lang="en-GB" sz="1600" dirty="0">
                <a:solidFill>
                  <a:schemeClr val="tx2"/>
                </a:solidFill>
                <a:latin typeface="Arial" panose="020B0604020202020204" pitchFamily="34" charset="0"/>
                <a:cs typeface="Arial" panose="020B0604020202020204" pitchFamily="34" charset="0"/>
              </a:rPr>
              <a:t> (2004)</a:t>
            </a:r>
          </a:p>
        </p:txBody>
      </p:sp>
      <p:pic>
        <p:nvPicPr>
          <p:cNvPr id="21" name="Picture 20" descr="A diagram of a red curve&#10;&#10;Description automatically generated with medium confidence">
            <a:extLst>
              <a:ext uri="{FF2B5EF4-FFF2-40B4-BE49-F238E27FC236}">
                <a16:creationId xmlns:a16="http://schemas.microsoft.com/office/drawing/2014/main" id="{BEE89847-F3C7-F109-ECC1-CB63709AEEB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8356" y="3731008"/>
            <a:ext cx="5092494" cy="2445143"/>
          </a:xfrm>
          <a:prstGeom prst="rect">
            <a:avLst/>
          </a:prstGeom>
        </p:spPr>
      </p:pic>
    </p:spTree>
    <p:extLst>
      <p:ext uri="{BB962C8B-B14F-4D97-AF65-F5344CB8AC3E}">
        <p14:creationId xmlns:p14="http://schemas.microsoft.com/office/powerpoint/2010/main" val="4228493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2000" y="46781"/>
            <a:ext cx="8280000" cy="828000"/>
          </a:xfrm>
        </p:spPr>
        <p:txBody>
          <a:bodyPr/>
          <a:lstStyle/>
          <a:p>
            <a:r>
              <a:rPr lang="en-US" sz="4000" dirty="0"/>
              <a:t> </a:t>
            </a:r>
            <a:r>
              <a:rPr lang="en-US" sz="3600" dirty="0">
                <a:solidFill>
                  <a:srgbClr val="7030A0"/>
                </a:solidFill>
              </a:rPr>
              <a:t>Effects on precipitation </a:t>
            </a:r>
            <a:endParaRPr lang="en-GB" sz="3600" dirty="0">
              <a:solidFill>
                <a:srgbClr val="7030A0"/>
              </a:solidFill>
            </a:endParaRPr>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8</a:t>
            </a:fld>
            <a:endParaRPr lang="en-GB" altLang="en-US" dirty="0"/>
          </a:p>
        </p:txBody>
      </p:sp>
      <p:sp>
        <p:nvSpPr>
          <p:cNvPr id="4" name="Content Placeholder 3"/>
          <p:cNvSpPr>
            <a:spLocks noGrp="1"/>
          </p:cNvSpPr>
          <p:nvPr>
            <p:ph idx="11"/>
          </p:nvPr>
        </p:nvSpPr>
        <p:spPr>
          <a:xfrm>
            <a:off x="105545" y="1124744"/>
            <a:ext cx="3890391" cy="5834399"/>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en-US" sz="2400" b="0" i="0" u="none" strike="noStrike" cap="none" normalizeH="0" baseline="0" dirty="0">
                <a:ln>
                  <a:noFill/>
                </a:ln>
                <a:effectLst/>
                <a:latin typeface="Arial" panose="020B0604020202020204" pitchFamily="34" charset="0"/>
                <a:ea typeface="Arial" panose="020B0604020202020204" pitchFamily="34" charset="0"/>
              </a:rPr>
              <a:t>(a) Momentum transport</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a:ea typeface="Arial" panose="020B0604020202020204" pitchFamily="34" charset="0"/>
              </a:rPr>
              <a:t>(b) Heating</a:t>
            </a: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a:ea typeface="Arial" panose="020B0604020202020204" pitchFamily="34" charset="0"/>
              </a:rPr>
              <a:t>(c) Both</a:t>
            </a:r>
          </a:p>
          <a:p>
            <a:pPr marL="0" indent="0" eaLnBrk="0" hangingPunct="0">
              <a:spcBef>
                <a:spcPct val="0"/>
              </a:spcBef>
              <a:buClrTx/>
              <a:buNone/>
            </a:pPr>
            <a:endParaRPr lang="en-GB" altLang="en-US" dirty="0">
              <a:solidFill>
                <a:schemeClr val="tx1"/>
              </a:solidFill>
              <a:ea typeface="Arial" panose="020B0604020202020204" pitchFamily="34" charset="0"/>
            </a:endParaRPr>
          </a:p>
          <a:p>
            <a:pPr marL="0" indent="0" eaLnBrk="0" hangingPunct="0">
              <a:spcBef>
                <a:spcPct val="0"/>
              </a:spcBef>
              <a:buClrTx/>
              <a:buNone/>
            </a:pPr>
            <a:r>
              <a:rPr lang="en-GB" altLang="en-US" dirty="0">
                <a:ea typeface="Arial" panose="020B0604020202020204" pitchFamily="34" charset="0"/>
              </a:rPr>
              <a:t>I</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rPr>
              <a:t>mprovements across ITCZ and maritime </a:t>
            </a:r>
            <a:r>
              <a:rPr lang="en-GB" altLang="en-US" dirty="0">
                <a:ea typeface="Arial" panose="020B0604020202020204" pitchFamily="34" charset="0"/>
              </a:rPr>
              <a:t>c</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rPr>
              <a:t>ontinent</a:t>
            </a:r>
            <a:r>
              <a:rPr lang="en-GB" altLang="en-US" dirty="0">
                <a:ea typeface="Arial" panose="020B0604020202020204" pitchFamily="34" charset="0"/>
              </a:rPr>
              <a:t> in CAM, E3SM</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rPr>
              <a:t> </a:t>
            </a:r>
            <a:endParaRPr lang="en-GB"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chemeClr val="tx1"/>
              </a:solidFill>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chemeClr val="tx1"/>
              </a:solidFill>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chemeClr val="tx1"/>
              </a:solidFill>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chemeClr val="tx1"/>
              </a:solidFill>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chemeClr val="tx1"/>
              </a:solidFill>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chemeClr val="tx1"/>
              </a:solidFill>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chemeClr val="tx1"/>
              </a:solidFill>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chemeClr val="tx1"/>
              </a:solidFill>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GB" altLang="en-US" dirty="0">
              <a:solidFill>
                <a:schemeClr val="tx1"/>
              </a:solidFill>
              <a:ea typeface="Arial" panose="020B0604020202020204" pitchFamily="34" charset="0"/>
            </a:endParaRPr>
          </a:p>
          <a:p>
            <a:endParaRPr lang="en-GB" dirty="0"/>
          </a:p>
          <a:p>
            <a:endParaRPr lang="en-GB" dirty="0"/>
          </a:p>
        </p:txBody>
      </p:sp>
      <p:pic>
        <p:nvPicPr>
          <p:cNvPr id="15" name="Content Placeholder 3">
            <a:extLst>
              <a:ext uri="{FF2B5EF4-FFF2-40B4-BE49-F238E27FC236}">
                <a16:creationId xmlns:a16="http://schemas.microsoft.com/office/drawing/2014/main" id="{EBC9EE9C-4143-8BB8-0C35-BB358610C096}"/>
              </a:ext>
            </a:extLst>
          </p:cNvPr>
          <p:cNvPicPr>
            <a:picLocks noChangeAspect="1"/>
          </p:cNvPicPr>
          <p:nvPr/>
        </p:nvPicPr>
        <p:blipFill rotWithShape="1">
          <a:blip r:embed="rId3"/>
          <a:srcRect l="7138"/>
          <a:stretch/>
        </p:blipFill>
        <p:spPr>
          <a:xfrm>
            <a:off x="3995936" y="853908"/>
            <a:ext cx="5258543" cy="5983219"/>
          </a:xfrm>
          <a:prstGeom prst="rect">
            <a:avLst/>
          </a:prstGeom>
        </p:spPr>
      </p:pic>
      <p:sp>
        <p:nvSpPr>
          <p:cNvPr id="14" name="TextBox 13">
            <a:extLst>
              <a:ext uri="{FF2B5EF4-FFF2-40B4-BE49-F238E27FC236}">
                <a16:creationId xmlns:a16="http://schemas.microsoft.com/office/drawing/2014/main" id="{00A5E899-A487-F4A5-B810-D2A076D97310}"/>
              </a:ext>
            </a:extLst>
          </p:cNvPr>
          <p:cNvSpPr txBox="1"/>
          <p:nvPr/>
        </p:nvSpPr>
        <p:spPr>
          <a:xfrm>
            <a:off x="6228184" y="6457276"/>
            <a:ext cx="2689421" cy="707886"/>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altLang="en-US" dirty="0">
                <a:ea typeface="Arial" panose="020B0604020202020204" pitchFamily="34" charset="0"/>
              </a:rPr>
              <a:t>Moncrieff et al, 2017</a:t>
            </a:r>
            <a:endParaRPr kumimoji="0" lang="en-GB" altLang="en-US" sz="2000" b="0" i="0" u="none" strike="noStrike" cap="none" normalizeH="0" baseline="0" dirty="0">
              <a:ln>
                <a:noFill/>
              </a:ln>
              <a:effectLst/>
              <a:latin typeface="Arial" panose="020B0604020202020204" pitchFamily="34" charset="0"/>
              <a:ea typeface="Arial" panose="020B0604020202020204" pitchFamily="34" charset="0"/>
            </a:endParaRPr>
          </a:p>
          <a:p>
            <a:endParaRPr lang="en-GB" dirty="0">
              <a:solidFill>
                <a:schemeClr val="tx2"/>
              </a:solidFill>
              <a:latin typeface="+mn-lt"/>
            </a:endParaRPr>
          </a:p>
        </p:txBody>
      </p:sp>
    </p:spTree>
    <p:extLst>
      <p:ext uri="{BB962C8B-B14F-4D97-AF65-F5344CB8AC3E}">
        <p14:creationId xmlns:p14="http://schemas.microsoft.com/office/powerpoint/2010/main" val="12837869"/>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4800" y="71730"/>
            <a:ext cx="8280000" cy="828000"/>
          </a:xfrm>
        </p:spPr>
        <p:txBody>
          <a:bodyPr/>
          <a:lstStyle/>
          <a:p>
            <a:r>
              <a:rPr lang="en-GB" altLang="en-US" sz="3600" dirty="0">
                <a:solidFill>
                  <a:srgbClr val="7030A0"/>
                </a:solidFill>
              </a:rPr>
              <a:t>Improving the MCSP approach?</a:t>
            </a:r>
            <a:endParaRPr lang="en-GB" dirty="0"/>
          </a:p>
        </p:txBody>
      </p:sp>
      <p:sp>
        <p:nvSpPr>
          <p:cNvPr id="3" name="Slide Number Placeholder 2"/>
          <p:cNvSpPr>
            <a:spLocks noGrp="1"/>
          </p:cNvSpPr>
          <p:nvPr>
            <p:ph type="sldNum" sz="quarter" idx="4"/>
          </p:nvPr>
        </p:nvSpPr>
        <p:spPr/>
        <p:txBody>
          <a:bodyPr/>
          <a:lstStyle/>
          <a:p>
            <a:fld id="{44C01B32-D1A0-401C-8867-70456BBB1E87}" type="slidenum">
              <a:rPr lang="en-GB" altLang="en-US" smtClean="0"/>
              <a:pPr/>
              <a:t>9</a:t>
            </a:fld>
            <a:endParaRPr lang="en-GB" altLang="en-US" dirty="0"/>
          </a:p>
        </p:txBody>
      </p:sp>
      <p:sp>
        <p:nvSpPr>
          <p:cNvPr id="4" name="Content Placeholder 3"/>
          <p:cNvSpPr>
            <a:spLocks noGrp="1"/>
          </p:cNvSpPr>
          <p:nvPr>
            <p:ph idx="11"/>
          </p:nvPr>
        </p:nvSpPr>
        <p:spPr>
          <a:xfrm>
            <a:off x="424800" y="1121145"/>
            <a:ext cx="8280000" cy="3951304"/>
          </a:xfrm>
        </p:spPr>
        <p:txBody>
          <a:bodyPr/>
          <a:lstStyle/>
          <a:p>
            <a:pPr eaLnBrk="0" hangingPunct="0">
              <a:spcBef>
                <a:spcPct val="0"/>
              </a:spcBef>
              <a:buClrTx/>
            </a:pPr>
            <a:endParaRPr lang="en-GB" altLang="en-US" dirty="0">
              <a:ea typeface="Arial" panose="020B0604020202020204" pitchFamily="34" charset="0"/>
            </a:endParaRPr>
          </a:p>
          <a:p>
            <a:pPr eaLnBrk="0" hangingPunct="0">
              <a:spcBef>
                <a:spcPct val="0"/>
              </a:spcBef>
              <a:buClrTx/>
            </a:pPr>
            <a:r>
              <a:rPr lang="en-GB" altLang="en-US" dirty="0">
                <a:ea typeface="Arial" panose="020B0604020202020204" pitchFamily="34" charset="0"/>
              </a:rPr>
              <a:t>Impacts are clear and broadly encouraging</a:t>
            </a:r>
          </a:p>
          <a:p>
            <a:pPr eaLnBrk="0" hangingPunct="0">
              <a:spcBef>
                <a:spcPct val="0"/>
              </a:spcBef>
              <a:buClrTx/>
            </a:pPr>
            <a:endParaRPr lang="en-GB" altLang="en-US" dirty="0">
              <a:ea typeface="Arial" panose="020B0604020202020204" pitchFamily="34" charset="0"/>
            </a:endParaRPr>
          </a:p>
          <a:p>
            <a:pPr eaLnBrk="0" hangingPunct="0">
              <a:spcBef>
                <a:spcPct val="0"/>
              </a:spcBef>
              <a:buClrTx/>
            </a:pPr>
            <a:r>
              <a:rPr lang="en-GB" altLang="en-US" dirty="0">
                <a:ea typeface="Arial" panose="020B0604020202020204" pitchFamily="34" charset="0"/>
              </a:rPr>
              <a:t>Want to target the</a:t>
            </a:r>
            <a:r>
              <a:rPr kumimoji="0" lang="en-GB" altLang="en-US" sz="2400" b="0" i="0" u="none" strike="noStrike" cap="none" normalizeH="0" baseline="0" dirty="0">
                <a:ln>
                  <a:noFill/>
                </a:ln>
                <a:effectLst/>
                <a:latin typeface="Arial" panose="020B0604020202020204" pitchFamily="34" charset="0"/>
                <a:ea typeface="Arial" panose="020B0604020202020204" pitchFamily="34" charset="0"/>
              </a:rPr>
              <a:t> method to MCS structures rather than apply indiscriminately</a:t>
            </a:r>
          </a:p>
          <a:p>
            <a:pPr lvl="1" eaLnBrk="0" hangingPunct="0">
              <a:spcBef>
                <a:spcPct val="0"/>
              </a:spcBef>
            </a:pPr>
            <a:r>
              <a:rPr lang="en-GB" altLang="en-US" dirty="0">
                <a:ea typeface="Arial" panose="020B0604020202020204" pitchFamily="34" charset="0"/>
              </a:rPr>
              <a:t>A simple shear threshold was beneficial in E3SM (Chen et al, 2021)</a:t>
            </a:r>
            <a:endParaRPr kumimoji="0" lang="en-GB" altLang="en-US" b="0" i="0" u="none" strike="noStrike" cap="none" normalizeH="0" baseline="0" dirty="0">
              <a:ln>
                <a:noFill/>
              </a:ln>
              <a:effectLst/>
              <a:latin typeface="Arial" panose="020B0604020202020204" pitchFamily="34" charset="0"/>
              <a:ea typeface="Arial" panose="020B0604020202020204" pitchFamily="34" charset="0"/>
            </a:endParaRPr>
          </a:p>
          <a:p>
            <a:pPr eaLnBrk="0" hangingPunct="0">
              <a:spcBef>
                <a:spcPct val="0"/>
              </a:spcBef>
              <a:buClrTx/>
            </a:pPr>
            <a:r>
              <a:rPr lang="en-GB" altLang="en-US" dirty="0">
                <a:ea typeface="Arial" panose="020B0604020202020204" pitchFamily="34" charset="0"/>
              </a:rPr>
              <a:t>Want to revisit the associated additional tendencies </a:t>
            </a:r>
            <a:endParaRPr kumimoji="0" lang="en-GB" altLang="en-US" sz="2400" b="0" i="0" u="none" strike="noStrike" cap="none" normalizeH="0" baseline="0" dirty="0">
              <a:ln>
                <a:noFill/>
              </a:ln>
              <a:effectLst/>
              <a:latin typeface="Arial" panose="020B0604020202020204" pitchFamily="34" charset="0"/>
              <a:ea typeface="Arial" panose="020B0604020202020204" pitchFamily="34" charset="0"/>
            </a:endParaRPr>
          </a:p>
          <a:p>
            <a:pPr eaLnBrk="0" hangingPunct="0">
              <a:spcBef>
                <a:spcPct val="0"/>
              </a:spcBef>
              <a:buClrTx/>
            </a:pPr>
            <a:endParaRPr kumimoji="0" lang="en-GB" altLang="en-US" sz="2400" b="0" i="0" u="none" strike="noStrike" cap="none" normalizeH="0" baseline="0" dirty="0">
              <a:ln>
                <a:noFill/>
              </a:ln>
              <a:effectLst/>
              <a:latin typeface="Arial" panose="020B0604020202020204" pitchFamily="34" charset="0"/>
              <a:ea typeface="Arial" panose="020B0604020202020204" pitchFamily="34" charset="0"/>
            </a:endParaRPr>
          </a:p>
          <a:p>
            <a:pPr eaLnBrk="0" hangingPunct="0">
              <a:spcBef>
                <a:spcPct val="0"/>
              </a:spcBef>
              <a:buClrTx/>
            </a:pPr>
            <a:r>
              <a:rPr lang="en-GB" dirty="0">
                <a:solidFill>
                  <a:srgbClr val="000000"/>
                </a:solidFill>
                <a:latin typeface="ArialMT"/>
                <a:ea typeface="Aptos" panose="020B0004020202020204" pitchFamily="34" charset="0"/>
                <a:cs typeface="ArialMT"/>
              </a:rPr>
              <a:t>Take a probabilistic approach</a:t>
            </a:r>
            <a:endParaRPr lang="en-GB" sz="2400" kern="0" dirty="0">
              <a:solidFill>
                <a:srgbClr val="000000"/>
              </a:solidFill>
              <a:effectLst/>
              <a:latin typeface="ArialMT"/>
              <a:ea typeface="Aptos" panose="020B0004020202020204" pitchFamily="34" charset="0"/>
              <a:cs typeface="ArialMT"/>
            </a:endParaRPr>
          </a:p>
          <a:p>
            <a:pPr eaLnBrk="0" hangingPunct="0">
              <a:spcBef>
                <a:spcPct val="0"/>
              </a:spcBef>
              <a:buClrTx/>
            </a:pPr>
            <a:endParaRPr lang="en-GB" altLang="en-US" dirty="0">
              <a:solidFill>
                <a:srgbClr val="000000"/>
              </a:solidFill>
              <a:latin typeface="ArialMT"/>
              <a:ea typeface="Arial" panose="020B0604020202020204" pitchFamily="34" charset="0"/>
            </a:endParaRPr>
          </a:p>
          <a:p>
            <a:pPr eaLnBrk="0" hangingPunct="0">
              <a:spcBef>
                <a:spcPct val="0"/>
              </a:spcBef>
              <a:buClrTx/>
            </a:pPr>
            <a:r>
              <a:rPr lang="en-GB" altLang="en-US" dirty="0">
                <a:solidFill>
                  <a:srgbClr val="000000"/>
                </a:solidFill>
                <a:latin typeface="ArialMT"/>
                <a:ea typeface="Arial" panose="020B0604020202020204" pitchFamily="34" charset="0"/>
              </a:rPr>
              <a:t>Focus on heating part, motivated by idealized CMT studies with </a:t>
            </a:r>
            <a:r>
              <a:rPr lang="en-GB" altLang="en-US" dirty="0" err="1">
                <a:solidFill>
                  <a:srgbClr val="000000"/>
                </a:solidFill>
                <a:latin typeface="ArialMT"/>
                <a:ea typeface="Arial" panose="020B0604020202020204" pitchFamily="34" charset="0"/>
              </a:rPr>
              <a:t>CoMorph</a:t>
            </a:r>
            <a:r>
              <a:rPr lang="en-GB" altLang="en-US" dirty="0">
                <a:solidFill>
                  <a:srgbClr val="000000"/>
                </a:solidFill>
                <a:latin typeface="ArialMT"/>
                <a:ea typeface="Arial" panose="020B0604020202020204" pitchFamily="34" charset="0"/>
              </a:rPr>
              <a:t> at MO where correct heating was of leading order importance</a:t>
            </a:r>
            <a:endParaRPr lang="en-GB" dirty="0">
              <a:solidFill>
                <a:srgbClr val="FF0000"/>
              </a:solidFill>
            </a:endParaRPr>
          </a:p>
          <a:p>
            <a:pPr eaLnBrk="0" hangingPunct="0">
              <a:spcBef>
                <a:spcPct val="0"/>
              </a:spcBef>
              <a:buClrTx/>
            </a:pPr>
            <a:endParaRPr lang="en-GB" altLang="en-US" dirty="0">
              <a:ea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GB" altLang="en-US" sz="2400" b="0" i="0" u="none" strike="noStrike" cap="none" normalizeH="0" baseline="0" dirty="0">
              <a:ln>
                <a:noFill/>
              </a:ln>
              <a:solidFill>
                <a:schemeClr val="tx1"/>
              </a:solidFill>
              <a:effectLst/>
              <a:latin typeface="Arial" panose="020B0604020202020204" pitchFamily="34" charset="0"/>
              <a:ea typeface="Arial" panose="020B0604020202020204" pitchFamily="34" charset="0"/>
            </a:endParaRPr>
          </a:p>
          <a:p>
            <a:endParaRPr lang="en-GB" dirty="0"/>
          </a:p>
        </p:txBody>
      </p:sp>
    </p:spTree>
    <p:extLst>
      <p:ext uri="{BB962C8B-B14F-4D97-AF65-F5344CB8AC3E}">
        <p14:creationId xmlns:p14="http://schemas.microsoft.com/office/powerpoint/2010/main" val="2301453329"/>
      </p:ext>
    </p:extLst>
  </p:cSld>
  <p:clrMapOvr>
    <a:masterClrMapping/>
  </p:clrMapOvr>
  <p:transition>
    <p:fade/>
  </p:transition>
</p:sld>
</file>

<file path=ppt/theme/theme1.xml><?xml version="1.0" encoding="utf-8"?>
<a:theme xmlns:a="http://schemas.openxmlformats.org/drawingml/2006/main" name="UoR Theme">
  <a:themeElements>
    <a:clrScheme name="Custom 1">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22848 UOR PPT standard HT v6.potx" id="{CEFEA074-D3AB-4F5D-847D-E410D972E27D}" vid="{B30DEDDB-CD2F-4B41-B102-188A90ADC8C4}"/>
    </a:ext>
  </a:extLst>
</a:theme>
</file>

<file path=ppt/theme/theme2.xml><?xml version="1.0" encoding="utf-8"?>
<a:theme xmlns:a="http://schemas.openxmlformats.org/drawingml/2006/main" name="1_UoR Theme off-white background">
  <a:themeElements>
    <a:clrScheme name="UoR colours black hyperlink text">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000000"/>
      </a:hlink>
      <a:folHlink>
        <a:srgbClr val="747478"/>
      </a:folHlink>
    </a:clrScheme>
    <a:fontScheme name="Custom 1">
      <a:majorFont>
        <a:latin typeface="Effra Bold"/>
        <a:ea typeface=""/>
        <a:cs typeface=""/>
      </a:majorFont>
      <a:minorFont>
        <a:latin typeface="Effr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38100">
          <a:solidFill>
            <a:schemeClr val="accent1"/>
          </a:solidFill>
        </a:ln>
      </a:spPr>
      <a:bodyPr wrap="none">
        <a:spAutoFit/>
      </a:bodyPr>
      <a:lstStyle>
        <a:defPPr>
          <a:defRPr dirty="0">
            <a:solidFill>
              <a:schemeClr val="tx2"/>
            </a:solidFill>
            <a:latin typeface="+mn-lt"/>
          </a:defRPr>
        </a:defPPr>
      </a:lstStyle>
    </a:spDef>
    <a:lnDef>
      <a:spPr bwMode="auto">
        <a:noFill/>
        <a:ln w="38100" cap="flat" cmpd="sng" algn="ctr">
          <a:solidFill>
            <a:schemeClr val="accent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a:spPr>
      <a:bodyPr/>
      <a:lstStyle/>
    </a:lnDef>
    <a:txDef>
      <a:spPr>
        <a:noFill/>
      </a:spPr>
      <a:bodyPr wrap="square" rtlCol="0">
        <a:spAutoFit/>
      </a:bodyPr>
      <a:lstStyle>
        <a:defPPr>
          <a:defRPr dirty="0" smtClean="0">
            <a:solidFill>
              <a:schemeClr val="tx2"/>
            </a:solidFill>
            <a:latin typeface="+mn-lt"/>
          </a:defRPr>
        </a:defPPr>
      </a:lstStyle>
    </a:txDef>
  </a:objectDefaults>
  <a:extraClrSchemeLst>
    <a:extraClrScheme>
      <a:clrScheme name="UoR - Red">
        <a:dk1>
          <a:srgbClr val="50535A"/>
        </a:dk1>
        <a:lt1>
          <a:srgbClr val="FFFFFF"/>
        </a:lt1>
        <a:dk2>
          <a:srgbClr val="000000"/>
        </a:dk2>
        <a:lt2>
          <a:srgbClr val="E0E0E1"/>
        </a:lt2>
        <a:accent1>
          <a:srgbClr val="D2002E"/>
        </a:accent1>
        <a:accent2>
          <a:srgbClr val="EF7945"/>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Orange">
        <a:dk1>
          <a:srgbClr val="50535A"/>
        </a:dk1>
        <a:lt1>
          <a:srgbClr val="FFFFFF"/>
        </a:lt1>
        <a:dk2>
          <a:srgbClr val="000000"/>
        </a:dk2>
        <a:lt2>
          <a:srgbClr val="E0E0E1"/>
        </a:lt2>
        <a:accent1>
          <a:srgbClr val="EF7945"/>
        </a:accent1>
        <a:accent2>
          <a:srgbClr val="D2002E"/>
        </a:accent2>
        <a:accent3>
          <a:srgbClr val="009A84"/>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Jade">
        <a:dk1>
          <a:srgbClr val="50535A"/>
        </a:dk1>
        <a:lt1>
          <a:srgbClr val="FFFFFF"/>
        </a:lt1>
        <a:dk2>
          <a:srgbClr val="000000"/>
        </a:dk2>
        <a:lt2>
          <a:srgbClr val="E0E0E1"/>
        </a:lt2>
        <a:accent1>
          <a:srgbClr val="009A84"/>
        </a:accent1>
        <a:accent2>
          <a:srgbClr val="EF7945"/>
        </a:accent2>
        <a:accent3>
          <a:srgbClr val="D2002E"/>
        </a:accent3>
        <a:accent4>
          <a:srgbClr val="8ABD24"/>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Green">
        <a:dk1>
          <a:srgbClr val="50535A"/>
        </a:dk1>
        <a:lt1>
          <a:srgbClr val="FFFFFF"/>
        </a:lt1>
        <a:dk2>
          <a:srgbClr val="000000"/>
        </a:dk2>
        <a:lt2>
          <a:srgbClr val="E0E0E1"/>
        </a:lt2>
        <a:accent1>
          <a:srgbClr val="8ABD24"/>
        </a:accent1>
        <a:accent2>
          <a:srgbClr val="EF7945"/>
        </a:accent2>
        <a:accent3>
          <a:srgbClr val="009A84"/>
        </a:accent3>
        <a:accent4>
          <a:srgbClr val="D2002E"/>
        </a:accent4>
        <a:accent5>
          <a:srgbClr val="00AEEF"/>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Cyan">
        <a:dk1>
          <a:srgbClr val="50535A"/>
        </a:dk1>
        <a:lt1>
          <a:srgbClr val="FFFFFF"/>
        </a:lt1>
        <a:dk2>
          <a:srgbClr val="000000"/>
        </a:dk2>
        <a:lt2>
          <a:srgbClr val="E0E0E1"/>
        </a:lt2>
        <a:accent1>
          <a:srgbClr val="00AEEF"/>
        </a:accent1>
        <a:accent2>
          <a:srgbClr val="EF7945"/>
        </a:accent2>
        <a:accent3>
          <a:srgbClr val="009A84"/>
        </a:accent3>
        <a:accent4>
          <a:srgbClr val="8ABD24"/>
        </a:accent4>
        <a:accent5>
          <a:srgbClr val="D2002E"/>
        </a:accent5>
        <a:accent6>
          <a:srgbClr val="79679C"/>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urple">
        <a:dk1>
          <a:srgbClr val="50535A"/>
        </a:dk1>
        <a:lt1>
          <a:srgbClr val="FFFFFF"/>
        </a:lt1>
        <a:dk2>
          <a:srgbClr val="000000"/>
        </a:dk2>
        <a:lt2>
          <a:srgbClr val="E0E0E1"/>
        </a:lt2>
        <a:accent1>
          <a:srgbClr val="79679C"/>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
      <a:clrScheme name="UoR - Pink">
        <a:dk1>
          <a:srgbClr val="50535A"/>
        </a:dk1>
        <a:lt1>
          <a:srgbClr val="FFFFFF"/>
        </a:lt1>
        <a:dk2>
          <a:srgbClr val="000000"/>
        </a:dk2>
        <a:lt2>
          <a:srgbClr val="E0E0E1"/>
        </a:lt2>
        <a:accent1>
          <a:srgbClr val="E6007E"/>
        </a:accent1>
        <a:accent2>
          <a:srgbClr val="EF7945"/>
        </a:accent2>
        <a:accent3>
          <a:srgbClr val="009A84"/>
        </a:accent3>
        <a:accent4>
          <a:srgbClr val="8ABD24"/>
        </a:accent4>
        <a:accent5>
          <a:srgbClr val="00AEEF"/>
        </a:accent5>
        <a:accent6>
          <a:srgbClr val="D2002E"/>
        </a:accent6>
        <a:hlink>
          <a:srgbClr val="D2002E"/>
        </a:hlink>
        <a:folHlink>
          <a:srgbClr val="50535A"/>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B22848 UOR PPT standard HT v6.potx" id="{CEFEA074-D3AB-4F5D-847D-E410D972E27D}" vid="{C9DC04A4-0CAC-4C88-9061-C3D883DD65D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ListForm</Display>
  <Edit>ListForm</Edit>
  <New>ListForm</New>
</FormTemplates>
</file>

<file path=customXml/item3.xml><?xml version="1.0" encoding="utf-8"?>
<ct:contentTypeSchema xmlns:ct="http://schemas.microsoft.com/office/2006/metadata/contentType" xmlns:ma="http://schemas.microsoft.com/office/2006/metadata/properties/metaAttributes" ct:_="" ma:_="" ma:contentTypeName="Folder" ma:contentTypeID="0x012000A2BE6C65A2CF0E429F18DAE0E8FC3958" ma:contentTypeVersion="0" ma:contentTypeDescription="Create a new folder." ma:contentTypeScope="" ma:versionID="820dfa3058d0f2ee2ba9a1c1f86a9164">
  <xsd:schema xmlns:xsd="http://www.w3.org/2001/XMLSchema" xmlns:xs="http://www.w3.org/2001/XMLSchema" xmlns:p="http://schemas.microsoft.com/office/2006/metadata/properties" xmlns:ns1="http://schemas.microsoft.com/sharepoint/v3" targetNamespace="http://schemas.microsoft.com/office/2006/metadata/properties" ma:root="true" ma:fieldsID="51014dae61cc99f9ffdb2503fba242f8" ns1:_="">
    <xsd:import namespace="http://schemas.microsoft.com/sharepoint/v3"/>
    <xsd:element name="properties">
      <xsd:complexType>
        <xsd:sequence>
          <xsd:element name="documentManagement">
            <xsd:complexType>
              <xsd:all>
                <xsd:element ref="ns1:ItemChildCount" minOccurs="0"/>
                <xsd:element ref="ns1:FolderChild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ItemChildCount" ma:index="3" nillable="true" ma:displayName="Item Child Count" ma:hidden="true" ma:list="Docs" ma:internalName="ItemChildCount" ma:readOnly="true" ma:showField="ItemChildCount">
      <xsd:simpleType>
        <xsd:restriction base="dms:Lookup"/>
      </xsd:simpleType>
    </xsd:element>
    <xsd:element name="FolderChildCount" ma:index="4" nillable="true" ma:displayName="Folder Child Count" ma:hidden="true" ma:list="Docs" ma:internalName="FolderChildCount" ma:readOnly="true" ma:showField="FolderChildCount">
      <xsd:simpleType>
        <xsd:restriction base="dms:Lookup"/>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6FC51EF-D4F8-46E6-B006-3E822DB12042}">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B2B5188C-7478-4456-B403-7239EDBE7437}">
  <ds:schemaRefs>
    <ds:schemaRef ds:uri="http://schemas.microsoft.com/sharepoint/v3/contenttype/forms"/>
  </ds:schemaRefs>
</ds:datastoreItem>
</file>

<file path=customXml/itemProps3.xml><?xml version="1.0" encoding="utf-8"?>
<ds:datastoreItem xmlns:ds="http://schemas.openxmlformats.org/officeDocument/2006/customXml" ds:itemID="{717BF39C-F811-45C9-9D94-D03B2F1979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rdg-accessible-ppt-standard-19</Template>
  <TotalTime>73752</TotalTime>
  <Words>5383</Words>
  <Application>Microsoft Office PowerPoint</Application>
  <PresentationFormat>On-screen Show (4:3)</PresentationFormat>
  <Paragraphs>565</Paragraphs>
  <Slides>50</Slides>
  <Notes>36</Notes>
  <HiddenSlides>0</HiddenSlides>
  <MMClips>0</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50</vt:i4>
      </vt:variant>
    </vt:vector>
  </HeadingPairs>
  <TitlesOfParts>
    <vt:vector size="67" baseType="lpstr">
      <vt:lpstr>Arial</vt:lpstr>
      <vt:lpstr>Calibri</vt:lpstr>
      <vt:lpstr>TimesNewRomanPSMT</vt:lpstr>
      <vt:lpstr>Aptos</vt:lpstr>
      <vt:lpstr>TeXGyreTermes-Regular</vt:lpstr>
      <vt:lpstr>ArialMT</vt:lpstr>
      <vt:lpstr>Lato-Regular</vt:lpstr>
      <vt:lpstr>Courier New</vt:lpstr>
      <vt:lpstr>NewTXMI</vt:lpstr>
      <vt:lpstr>Times New Roman</vt:lpstr>
      <vt:lpstr>Cambria Math</vt:lpstr>
      <vt:lpstr>TeXGyreTermesX-Regular</vt:lpstr>
      <vt:lpstr>Effra</vt:lpstr>
      <vt:lpstr>Arial Bold</vt:lpstr>
      <vt:lpstr>NimbusSanL-Regu</vt:lpstr>
      <vt:lpstr>UoR Theme</vt:lpstr>
      <vt:lpstr>1_UoR Theme off-white background</vt:lpstr>
      <vt:lpstr>Parameterization of Mesoscale  Convective Systems</vt:lpstr>
      <vt:lpstr>Structure</vt:lpstr>
      <vt:lpstr>MCS in models</vt:lpstr>
      <vt:lpstr>Resolution not a panacea</vt:lpstr>
      <vt:lpstr>What is missing?</vt:lpstr>
      <vt:lpstr>Background – earlier work</vt:lpstr>
      <vt:lpstr>MCSP scheme</vt:lpstr>
      <vt:lpstr> Effects on precipitation </vt:lpstr>
      <vt:lpstr>Improving the MCSP approach?</vt:lpstr>
      <vt:lpstr>MCS scheme envisaged</vt:lpstr>
      <vt:lpstr>CoMorph-A Convection Scheme</vt:lpstr>
      <vt:lpstr>Autocorrelations</vt:lpstr>
      <vt:lpstr>CoMorph Tropical Waves</vt:lpstr>
      <vt:lpstr>When to implement</vt:lpstr>
      <vt:lpstr>Additional stratiform tendency</vt:lpstr>
      <vt:lpstr>Climate simulation</vt:lpstr>
      <vt:lpstr>Rainfall pattern</vt:lpstr>
      <vt:lpstr>Change in bias</vt:lpstr>
      <vt:lpstr>Indian monsoon</vt:lpstr>
      <vt:lpstr>Western Pacific seasonality</vt:lpstr>
      <vt:lpstr>Enhanced MJO</vt:lpstr>
      <vt:lpstr>NWP simulations</vt:lpstr>
      <vt:lpstr>Track the simulated MCS</vt:lpstr>
      <vt:lpstr>Direct scheme impacts</vt:lpstr>
      <vt:lpstr>Modulates explicit circulation</vt:lpstr>
      <vt:lpstr>MCS’s smaller and shallower</vt:lpstr>
      <vt:lpstr>MCS Database (Feng et al)</vt:lpstr>
      <vt:lpstr>An example,  21/06/19 over US</vt:lpstr>
      <vt:lpstr>Analysis regions overlayed on TCWV</vt:lpstr>
      <vt:lpstr>Evolution of composite MCS environment</vt:lpstr>
      <vt:lpstr>Dependence on region</vt:lpstr>
      <vt:lpstr>Distinctions between MCS, non-MCS and environment</vt:lpstr>
      <vt:lpstr>We need P (MCS | conv, variable)</vt:lpstr>
      <vt:lpstr>Stochastic trigger</vt:lpstr>
      <vt:lpstr>First look with N216 ensemble</vt:lpstr>
      <vt:lpstr>What MCS tendencies?</vt:lpstr>
      <vt:lpstr>Additive inflation</vt:lpstr>
      <vt:lpstr>Additive inflation</vt:lpstr>
      <vt:lpstr>One month of operational ensemble</vt:lpstr>
      <vt:lpstr>DA increments in matched MCS</vt:lpstr>
      <vt:lpstr>Tests of MCSP assumptions</vt:lpstr>
      <vt:lpstr>Conclusions</vt:lpstr>
      <vt:lpstr>References</vt:lpstr>
      <vt:lpstr>References II</vt:lpstr>
      <vt:lpstr>References III</vt:lpstr>
      <vt:lpstr>Extras… in case useful</vt:lpstr>
      <vt:lpstr>Forecast busts</vt:lpstr>
      <vt:lpstr>CoMorph Detrainment</vt:lpstr>
      <vt:lpstr>Dependence on region</vt:lpstr>
      <vt:lpstr>Correlations at MCS initiation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Bob Plant</dc:creator>
  <cp:lastModifiedBy>Bob Plant</cp:lastModifiedBy>
  <cp:revision>392</cp:revision>
  <cp:lastPrinted>2006-09-19T14:59:33Z</cp:lastPrinted>
  <dcterms:created xsi:type="dcterms:W3CDTF">2022-05-06T07:40:56Z</dcterms:created>
  <dcterms:modified xsi:type="dcterms:W3CDTF">2024-07-10T12:59:07Z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0x012000A2BE6C65A2CF0E429F18DAE0E8FC3958</vt:lpwstr>
  </property>
</Properties>
</file>