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4" r:id="rId3"/>
  </p:sldMasterIdLst>
  <p:notesMasterIdLst>
    <p:notesMasterId r:id="rId64"/>
  </p:notesMasterIdLst>
  <p:handoutMasterIdLst>
    <p:handoutMasterId r:id="rId65"/>
  </p:handoutMasterIdLst>
  <p:sldIdLst>
    <p:sldId id="256" r:id="rId4"/>
    <p:sldId id="452" r:id="rId5"/>
    <p:sldId id="453" r:id="rId6"/>
    <p:sldId id="436" r:id="rId7"/>
    <p:sldId id="454" r:id="rId8"/>
    <p:sldId id="476" r:id="rId9"/>
    <p:sldId id="474" r:id="rId10"/>
    <p:sldId id="486" r:id="rId11"/>
    <p:sldId id="369" r:id="rId12"/>
    <p:sldId id="412" r:id="rId13"/>
    <p:sldId id="444" r:id="rId14"/>
    <p:sldId id="485" r:id="rId15"/>
    <p:sldId id="406" r:id="rId16"/>
    <p:sldId id="394" r:id="rId17"/>
    <p:sldId id="396" r:id="rId18"/>
    <p:sldId id="408" r:id="rId19"/>
    <p:sldId id="484" r:id="rId20"/>
    <p:sldId id="441" r:id="rId21"/>
    <p:sldId id="431" r:id="rId22"/>
    <p:sldId id="434" r:id="rId23"/>
    <p:sldId id="455" r:id="rId24"/>
    <p:sldId id="479" r:id="rId25"/>
    <p:sldId id="432" r:id="rId26"/>
    <p:sldId id="437" r:id="rId27"/>
    <p:sldId id="433" r:id="rId28"/>
    <p:sldId id="442" r:id="rId29"/>
    <p:sldId id="440" r:id="rId30"/>
    <p:sldId id="445" r:id="rId31"/>
    <p:sldId id="467" r:id="rId32"/>
    <p:sldId id="465" r:id="rId33"/>
    <p:sldId id="466" r:id="rId34"/>
    <p:sldId id="428" r:id="rId35"/>
    <p:sldId id="483" r:id="rId36"/>
    <p:sldId id="478" r:id="rId37"/>
    <p:sldId id="421" r:id="rId38"/>
    <p:sldId id="422" r:id="rId39"/>
    <p:sldId id="464" r:id="rId40"/>
    <p:sldId id="472" r:id="rId41"/>
    <p:sldId id="477" r:id="rId42"/>
    <p:sldId id="438" r:id="rId43"/>
    <p:sldId id="482" r:id="rId44"/>
    <p:sldId id="446" r:id="rId45"/>
    <p:sldId id="443" r:id="rId46"/>
    <p:sldId id="469" r:id="rId47"/>
    <p:sldId id="470" r:id="rId48"/>
    <p:sldId id="471" r:id="rId49"/>
    <p:sldId id="447" r:id="rId50"/>
    <p:sldId id="448" r:id="rId51"/>
    <p:sldId id="449" r:id="rId52"/>
    <p:sldId id="456" r:id="rId53"/>
    <p:sldId id="460" r:id="rId54"/>
    <p:sldId id="457" r:id="rId55"/>
    <p:sldId id="461" r:id="rId56"/>
    <p:sldId id="458" r:id="rId57"/>
    <p:sldId id="462" r:id="rId58"/>
    <p:sldId id="459" r:id="rId59"/>
    <p:sldId id="463" r:id="rId60"/>
    <p:sldId id="468" r:id="rId61"/>
    <p:sldId id="480" r:id="rId62"/>
    <p:sldId id="481" r:id="rId63"/>
  </p:sldIdLst>
  <p:sldSz cx="9144000" cy="6858000" type="screen4x3"/>
  <p:notesSz cx="6718300" cy="985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00"/>
    <a:srgbClr val="0000FF"/>
    <a:srgbClr val="0F06BA"/>
    <a:srgbClr val="339933"/>
    <a:srgbClr val="6666FF"/>
    <a:srgbClr val="FF00FF"/>
    <a:srgbClr val="9999FF"/>
    <a:srgbClr val="893A96"/>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66" autoAdjust="0"/>
    <p:restoredTop sz="92267" autoAdjust="0"/>
  </p:normalViewPr>
  <p:slideViewPr>
    <p:cSldViewPr snapToGrid="0">
      <p:cViewPr varScale="1">
        <p:scale>
          <a:sx n="75" d="100"/>
          <a:sy n="75" d="100"/>
        </p:scale>
        <p:origin x="-1116" y="-84"/>
      </p:cViewPr>
      <p:guideLst>
        <p:guide orient="horz" pos="2160"/>
        <p:guide pos="2880"/>
      </p:guideLst>
    </p:cSldViewPr>
  </p:slideViewPr>
  <p:outlineViewPr>
    <p:cViewPr>
      <p:scale>
        <a:sx n="33" d="100"/>
        <a:sy n="33" d="100"/>
      </p:scale>
      <p:origin x="0" y="330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53" d="100"/>
          <a:sy n="53" d="100"/>
        </p:scale>
        <p:origin x="-1794" y="-78"/>
      </p:cViewPr>
      <p:guideLst>
        <p:guide orient="horz" pos="3104"/>
        <p:guide pos="2116"/>
      </p:guideLst>
    </p:cSldViewPr>
  </p:notesViewPr>
  <p:gridSpacing cx="73737788" cy="7373778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05482" y="0"/>
            <a:ext cx="2911263" cy="492760"/>
          </a:xfrm>
          <a:prstGeom prst="rect">
            <a:avLst/>
          </a:prstGeom>
        </p:spPr>
        <p:txBody>
          <a:bodyPr vert="horz" lIns="91440" tIns="45720" rIns="91440" bIns="45720" rtlCol="0"/>
          <a:lstStyle>
            <a:lvl1pPr algn="r">
              <a:defRPr sz="1200"/>
            </a:lvl1pPr>
          </a:lstStyle>
          <a:p>
            <a:fld id="{A9E4E1B6-4C1E-4388-AE6C-639C2FDD9FD0}" type="datetimeFigureOut">
              <a:rPr lang="en-GB" smtClean="0"/>
              <a:pPr/>
              <a:t>29/05/2013</a:t>
            </a:fld>
            <a:endParaRPr lang="en-GB"/>
          </a:p>
        </p:txBody>
      </p:sp>
      <p:sp>
        <p:nvSpPr>
          <p:cNvPr id="4" name="Footer Placeholder 3"/>
          <p:cNvSpPr>
            <a:spLocks noGrp="1"/>
          </p:cNvSpPr>
          <p:nvPr>
            <p:ph type="ftr" sz="quarter" idx="2"/>
          </p:nvPr>
        </p:nvSpPr>
        <p:spPr>
          <a:xfrm>
            <a:off x="0" y="9360730"/>
            <a:ext cx="2911263" cy="49276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05482" y="9360730"/>
            <a:ext cx="2911263" cy="492760"/>
          </a:xfrm>
          <a:prstGeom prst="rect">
            <a:avLst/>
          </a:prstGeom>
        </p:spPr>
        <p:txBody>
          <a:bodyPr vert="horz" lIns="91440" tIns="45720" rIns="91440" bIns="45720" rtlCol="0" anchor="b"/>
          <a:lstStyle>
            <a:lvl1pPr algn="r">
              <a:defRPr sz="1200"/>
            </a:lvl1pPr>
          </a:lstStyle>
          <a:p>
            <a:fld id="{9417ED10-125F-481F-9237-1C2BA16994D9}" type="slidenum">
              <a:rPr lang="en-GB" smtClean="0"/>
              <a:pPr/>
              <a:t>‹#›</a:t>
            </a:fld>
            <a:endParaRPr lang="en-GB"/>
          </a:p>
        </p:txBody>
      </p:sp>
    </p:spTree>
    <p:extLst>
      <p:ext uri="{BB962C8B-B14F-4D97-AF65-F5344CB8AC3E}">
        <p14:creationId xmlns:p14="http://schemas.microsoft.com/office/powerpoint/2010/main" xmlns="" val="2157134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05482" y="0"/>
            <a:ext cx="2911263" cy="492760"/>
          </a:xfrm>
          <a:prstGeom prst="rect">
            <a:avLst/>
          </a:prstGeom>
        </p:spPr>
        <p:txBody>
          <a:bodyPr vert="horz" lIns="91440" tIns="45720" rIns="91440" bIns="45720" rtlCol="0"/>
          <a:lstStyle>
            <a:lvl1pPr algn="r">
              <a:defRPr sz="1200"/>
            </a:lvl1pPr>
          </a:lstStyle>
          <a:p>
            <a:fld id="{2E52A6E5-E87D-4D86-B496-607A91F341FD}" type="datetimeFigureOut">
              <a:rPr lang="en-US" smtClean="0"/>
              <a:pPr/>
              <a:t>5/29/2013</a:t>
            </a:fld>
            <a:endParaRPr lang="en-GB"/>
          </a:p>
        </p:txBody>
      </p:sp>
      <p:sp>
        <p:nvSpPr>
          <p:cNvPr id="4" name="Slide Image Placeholder 3"/>
          <p:cNvSpPr>
            <a:spLocks noGrp="1" noRot="1" noChangeAspect="1"/>
          </p:cNvSpPr>
          <p:nvPr>
            <p:ph type="sldImg" idx="2"/>
          </p:nvPr>
        </p:nvSpPr>
        <p:spPr>
          <a:xfrm>
            <a:off x="895350" y="739775"/>
            <a:ext cx="4927600" cy="36957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1830" y="4681220"/>
            <a:ext cx="5374640" cy="44348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60730"/>
            <a:ext cx="2911263" cy="49276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05482" y="9360730"/>
            <a:ext cx="2911263" cy="492760"/>
          </a:xfrm>
          <a:prstGeom prst="rect">
            <a:avLst/>
          </a:prstGeom>
        </p:spPr>
        <p:txBody>
          <a:bodyPr vert="horz" lIns="91440" tIns="45720" rIns="91440" bIns="45720" rtlCol="0" anchor="b"/>
          <a:lstStyle>
            <a:lvl1pPr algn="r">
              <a:defRPr sz="1200"/>
            </a:lvl1pPr>
          </a:lstStyle>
          <a:p>
            <a:fld id="{1B269356-E986-4347-8C54-A55AB9A7AC29}" type="slidenum">
              <a:rPr lang="en-GB" smtClean="0"/>
              <a:pPr/>
              <a:t>‹#›</a:t>
            </a:fld>
            <a:endParaRPr lang="en-GB"/>
          </a:p>
        </p:txBody>
      </p:sp>
    </p:spTree>
    <p:extLst>
      <p:ext uri="{BB962C8B-B14F-4D97-AF65-F5344CB8AC3E}">
        <p14:creationId xmlns:p14="http://schemas.microsoft.com/office/powerpoint/2010/main" xmlns="" val="79435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269356-E986-4347-8C54-A55AB9A7AC29}" type="slidenum">
              <a:rPr lang="en-GB" smtClean="0"/>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smtClean="0"/>
          </a:p>
        </p:txBody>
      </p:sp>
      <p:sp>
        <p:nvSpPr>
          <p:cNvPr id="4" name="Slide Number Placeholder 3"/>
          <p:cNvSpPr>
            <a:spLocks noGrp="1"/>
          </p:cNvSpPr>
          <p:nvPr>
            <p:ph type="sldNum" sz="quarter" idx="5"/>
          </p:nvPr>
        </p:nvSpPr>
        <p:spPr/>
        <p:txBody>
          <a:bodyPr/>
          <a:lstStyle/>
          <a:p>
            <a:pPr>
              <a:defRPr/>
            </a:pPr>
            <a:fld id="{7EBA8B0B-E88D-4268-AD6A-644C7C56DFB0}" type="slidenum">
              <a:rPr lang="en-US" smtClean="0"/>
              <a:pPr>
                <a:defRPr/>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269356-E986-4347-8C54-A55AB9A7AC29}" type="slidenum">
              <a:rPr lang="en-GB" smtClean="0"/>
              <a:pPr/>
              <a:t>42</a:t>
            </a:fld>
            <a:endParaRPr lang="en-GB"/>
          </a:p>
        </p:txBody>
      </p:sp>
    </p:spTree>
    <p:extLst>
      <p:ext uri="{BB962C8B-B14F-4D97-AF65-F5344CB8AC3E}">
        <p14:creationId xmlns:p14="http://schemas.microsoft.com/office/powerpoint/2010/main" xmlns="" val="1007904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Device-black"/>
          <p:cNvPicPr>
            <a:picLocks noChangeAspect="1" noChangeArrowheads="1"/>
          </p:cNvPicPr>
          <p:nvPr/>
        </p:nvPicPr>
        <p:blipFill>
          <a:blip r:embed="rId2" cstate="print"/>
          <a:srcRect/>
          <a:stretch>
            <a:fillRect/>
          </a:stretch>
        </p:blipFill>
        <p:spPr bwMode="auto">
          <a:xfrm>
            <a:off x="7524750" y="433388"/>
            <a:ext cx="1184275" cy="387350"/>
          </a:xfrm>
          <a:prstGeom prst="rect">
            <a:avLst/>
          </a:prstGeom>
          <a:noFill/>
          <a:ln w="9525">
            <a:noFill/>
            <a:miter lim="800000"/>
            <a:headEnd/>
            <a:tailEnd/>
          </a:ln>
        </p:spPr>
      </p:pic>
      <p:sp>
        <p:nvSpPr>
          <p:cNvPr id="5" name="Rectangle 6"/>
          <p:cNvSpPr>
            <a:spLocks noChangeArrowheads="1"/>
          </p:cNvSpPr>
          <p:nvPr/>
        </p:nvSpPr>
        <p:spPr bwMode="auto">
          <a:xfrm>
            <a:off x="3581400" y="6519863"/>
            <a:ext cx="3533775" cy="476250"/>
          </a:xfrm>
          <a:prstGeom prst="rect">
            <a:avLst/>
          </a:prstGeom>
          <a:noFill/>
          <a:ln w="9525">
            <a:noFill/>
            <a:miter lim="800000"/>
            <a:headEnd/>
            <a:tailEnd/>
          </a:ln>
          <a:effectLst/>
        </p:spPr>
        <p:txBody>
          <a:bodyPr/>
          <a:lstStyle/>
          <a:p>
            <a:pPr>
              <a:defRPr/>
            </a:pPr>
            <a:r>
              <a:rPr lang="en-GB" sz="1400">
                <a:solidFill>
                  <a:schemeClr val="tx1"/>
                </a:solidFill>
              </a:rPr>
              <a:t>© University of Reading 2006</a:t>
            </a:r>
          </a:p>
        </p:txBody>
      </p:sp>
      <p:sp>
        <p:nvSpPr>
          <p:cNvPr id="6" name="Text Box 7"/>
          <p:cNvSpPr txBox="1">
            <a:spLocks noChangeArrowheads="1"/>
          </p:cNvSpPr>
          <p:nvPr/>
        </p:nvSpPr>
        <p:spPr bwMode="auto">
          <a:xfrm>
            <a:off x="6867525" y="6519863"/>
            <a:ext cx="1871663" cy="304800"/>
          </a:xfrm>
          <a:prstGeom prst="rect">
            <a:avLst/>
          </a:prstGeom>
          <a:noFill/>
          <a:ln w="9525" algn="ctr">
            <a:noFill/>
            <a:miter lim="800000"/>
            <a:headEnd/>
            <a:tailEnd/>
          </a:ln>
          <a:effectLst/>
        </p:spPr>
        <p:txBody>
          <a:bodyPr>
            <a:spAutoFit/>
          </a:bodyPr>
          <a:lstStyle/>
          <a:p>
            <a:pPr algn="r">
              <a:spcBef>
                <a:spcPct val="50000"/>
              </a:spcBef>
              <a:defRPr/>
            </a:pPr>
            <a:r>
              <a:rPr lang="en-GB" sz="1400" b="1">
                <a:solidFill>
                  <a:schemeClr val="tx1"/>
                </a:solidFill>
              </a:rPr>
              <a:t>www.reading.ac.uk</a:t>
            </a:r>
          </a:p>
        </p:txBody>
      </p:sp>
      <p:sp>
        <p:nvSpPr>
          <p:cNvPr id="7" name="Rectangle 8"/>
          <p:cNvSpPr>
            <a:spLocks noChangeArrowheads="1"/>
          </p:cNvSpPr>
          <p:nvPr/>
        </p:nvSpPr>
        <p:spPr bwMode="hidden">
          <a:xfrm>
            <a:off x="6732588" y="0"/>
            <a:ext cx="2411412" cy="1268413"/>
          </a:xfrm>
          <a:prstGeom prst="rect">
            <a:avLst/>
          </a:prstGeom>
          <a:solidFill>
            <a:schemeClr val="bg1"/>
          </a:solidFill>
          <a:ln w="9525" algn="ctr">
            <a:noFill/>
            <a:miter lim="800000"/>
            <a:headEnd/>
            <a:tailEnd/>
          </a:ln>
          <a:effectLst/>
        </p:spPr>
        <p:txBody>
          <a:bodyPr wrap="none" anchor="ctr"/>
          <a:lstStyle/>
          <a:p>
            <a:pPr>
              <a:defRPr/>
            </a:pPr>
            <a:endParaRPr lang="en-GB"/>
          </a:p>
        </p:txBody>
      </p:sp>
      <p:pic>
        <p:nvPicPr>
          <p:cNvPr id="8" name="Picture 9" descr="Device-white"/>
          <p:cNvPicPr>
            <a:picLocks noChangeAspect="1" noChangeArrowheads="1"/>
          </p:cNvPicPr>
          <p:nvPr/>
        </p:nvPicPr>
        <p:blipFill>
          <a:blip r:embed="rId3" cstate="print"/>
          <a:srcRect/>
          <a:stretch>
            <a:fillRect/>
          </a:stretch>
        </p:blipFill>
        <p:spPr bwMode="hidden">
          <a:xfrm>
            <a:off x="7524750" y="438150"/>
            <a:ext cx="1184275" cy="387350"/>
          </a:xfrm>
          <a:prstGeom prst="rect">
            <a:avLst/>
          </a:prstGeom>
          <a:solidFill>
            <a:schemeClr val="bg1"/>
          </a:solidFill>
          <a:ln w="9525">
            <a:noFill/>
            <a:miter lim="800000"/>
            <a:headEnd/>
            <a:tailEnd/>
          </a:ln>
        </p:spPr>
      </p:pic>
      <p:sp>
        <p:nvSpPr>
          <p:cNvPr id="538627" name="Rectangle 3"/>
          <p:cNvSpPr>
            <a:spLocks noGrp="1" noChangeArrowheads="1"/>
          </p:cNvSpPr>
          <p:nvPr>
            <p:ph type="ctrTitle"/>
          </p:nvPr>
        </p:nvSpPr>
        <p:spPr>
          <a:xfrm>
            <a:off x="755650" y="2987675"/>
            <a:ext cx="7920038" cy="2387600"/>
          </a:xfrm>
        </p:spPr>
        <p:txBody>
          <a:bodyPr wrap="square"/>
          <a:lstStyle>
            <a:lvl1pPr>
              <a:lnSpc>
                <a:spcPct val="90000"/>
              </a:lnSpc>
              <a:tabLst>
                <a:tab pos="4038600" algn="l"/>
              </a:tabLst>
              <a:defRPr sz="8600"/>
            </a:lvl1pPr>
          </a:lstStyle>
          <a:p>
            <a:r>
              <a:rPr lang="en-US" smtClean="0"/>
              <a:t>Click to edit Master title style</a:t>
            </a:r>
            <a:endParaRPr lang="en-GB"/>
          </a:p>
        </p:txBody>
      </p:sp>
      <p:sp>
        <p:nvSpPr>
          <p:cNvPr id="538628" name="Rectangle 4"/>
          <p:cNvSpPr>
            <a:spLocks noGrp="1" noChangeArrowheads="1"/>
          </p:cNvSpPr>
          <p:nvPr>
            <p:ph type="subTitle" idx="1"/>
          </p:nvPr>
        </p:nvSpPr>
        <p:spPr>
          <a:xfrm>
            <a:off x="755650" y="5373688"/>
            <a:ext cx="7920038" cy="925512"/>
          </a:xfrm>
        </p:spPr>
        <p:txBody>
          <a:bodyPr/>
          <a:lstStyle>
            <a:lvl1pPr marL="0" indent="0">
              <a:buFontTx/>
              <a:buNone/>
              <a:defRPr sz="3600">
                <a:solidFill>
                  <a:schemeClr val="accent2"/>
                </a:solidFill>
              </a:defRPr>
            </a:lvl1pPr>
          </a:lstStyle>
          <a:p>
            <a:r>
              <a:rPr lang="en-US" smtClean="0"/>
              <a:t>Click to edit Master subtitle style</a:t>
            </a:r>
            <a:endParaRPr lang="en-GB"/>
          </a:p>
        </p:txBody>
      </p:sp>
      <p:sp>
        <p:nvSpPr>
          <p:cNvPr id="9" name="Rectangle 5"/>
          <p:cNvSpPr>
            <a:spLocks noGrp="1" noChangeArrowheads="1"/>
          </p:cNvSpPr>
          <p:nvPr>
            <p:ph type="dt" sz="half" idx="10"/>
          </p:nvPr>
        </p:nvSpPr>
        <p:spPr bwMode="auto">
          <a:xfrm>
            <a:off x="755650" y="6519863"/>
            <a:ext cx="1773238"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smtClean="0">
                <a:solidFill>
                  <a:schemeClr val="tx1"/>
                </a:solidFill>
              </a:defRPr>
            </a:lvl1p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3" y="274638"/>
            <a:ext cx="1982787" cy="5668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5650" y="274638"/>
            <a:ext cx="5795963"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2475" y="1647825"/>
            <a:ext cx="3884613"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89488" y="1647825"/>
            <a:ext cx="3886200"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320675"/>
            <a:ext cx="1979613" cy="55467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2475" y="320675"/>
            <a:ext cx="5791200" cy="5546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5650"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7425"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5FE61FC0-F6BC-4458-B2DC-361E1E071EA1}" type="slidenum">
              <a:rPr lang="en-GB" smtClean="0"/>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Device-black"/>
          <p:cNvPicPr>
            <a:picLocks noChangeAspect="1" noChangeArrowheads="1"/>
          </p:cNvPicPr>
          <p:nvPr/>
        </p:nvPicPr>
        <p:blipFill>
          <a:blip r:embed="rId13" cstate="print"/>
          <a:srcRect/>
          <a:stretch>
            <a:fillRect/>
          </a:stretch>
        </p:blipFill>
        <p:spPr bwMode="auto">
          <a:xfrm>
            <a:off x="7524750" y="438150"/>
            <a:ext cx="1184275" cy="387350"/>
          </a:xfrm>
          <a:prstGeom prst="rect">
            <a:avLst/>
          </a:prstGeom>
          <a:noFill/>
          <a:ln w="9525">
            <a:noFill/>
            <a:miter lim="800000"/>
            <a:headEnd/>
            <a:tailEnd/>
          </a:ln>
        </p:spPr>
      </p:pic>
      <p:sp>
        <p:nvSpPr>
          <p:cNvPr id="537603" name="Rectangle 3"/>
          <p:cNvSpPr>
            <a:spLocks noGrp="1" noChangeArrowheads="1"/>
          </p:cNvSpPr>
          <p:nvPr>
            <p:ph type="title"/>
          </p:nvPr>
        </p:nvSpPr>
        <p:spPr bwMode="auto">
          <a:xfrm>
            <a:off x="755650" y="274638"/>
            <a:ext cx="6192838" cy="1143000"/>
          </a:xfrm>
          <a:prstGeom prst="rect">
            <a:avLst/>
          </a:prstGeom>
          <a:noFill/>
          <a:ln w="9525">
            <a:noFill/>
            <a:miter lim="800000"/>
            <a:headEnd/>
            <a:tailEnd/>
          </a:ln>
        </p:spPr>
        <p:txBody>
          <a:bodyPr vert="horz" wrap="none" lIns="91440" tIns="45720" rIns="91440" bIns="45720" numCol="1" anchor="b" anchorCtr="0" compatLnSpc="1">
            <a:prstTxWarp prst="textNoShape">
              <a:avLst/>
            </a:prstTxWarp>
          </a:bodyPr>
          <a:lstStyle/>
          <a:p>
            <a:pPr lvl="0"/>
            <a:r>
              <a:rPr lang="en-US" dirty="0" smtClean="0"/>
              <a:t>Click to edit Master title style</a:t>
            </a:r>
            <a:endParaRPr lang="en-GB" dirty="0" smtClean="0"/>
          </a:p>
        </p:txBody>
      </p:sp>
      <p:sp>
        <p:nvSpPr>
          <p:cNvPr id="537604" name="Rectangle 4"/>
          <p:cNvSpPr>
            <a:spLocks noGrp="1" noChangeArrowheads="1"/>
          </p:cNvSpPr>
          <p:nvPr>
            <p:ph type="body" idx="1"/>
          </p:nvPr>
        </p:nvSpPr>
        <p:spPr bwMode="auto">
          <a:xfrm>
            <a:off x="755650" y="1600200"/>
            <a:ext cx="793115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537605" name="Rectangle 5"/>
          <p:cNvSpPr>
            <a:spLocks noGrp="1" noChangeArrowheads="1"/>
          </p:cNvSpPr>
          <p:nvPr>
            <p:ph type="sldNum" sz="quarter" idx="4"/>
          </p:nvPr>
        </p:nvSpPr>
        <p:spPr bwMode="auto">
          <a:xfrm>
            <a:off x="8072438" y="6519863"/>
            <a:ext cx="6762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defRPr>
            </a:lvl1pPr>
          </a:lstStyle>
          <a:p>
            <a:fld id="{5FE61FC0-F6BC-4458-B2DC-361E1E071EA1}" type="slidenum">
              <a:rPr lang="en-GB" smtClean="0"/>
              <a:pPr/>
              <a:t>‹#›</a:t>
            </a:fld>
            <a:endParaRPr lang="en-GB"/>
          </a:p>
        </p:txBody>
      </p:sp>
      <p:sp>
        <p:nvSpPr>
          <p:cNvPr id="537606" name="Rectangle 6"/>
          <p:cNvSpPr>
            <a:spLocks noChangeArrowheads="1"/>
          </p:cNvSpPr>
          <p:nvPr/>
        </p:nvSpPr>
        <p:spPr bwMode="auto">
          <a:xfrm>
            <a:off x="755650" y="6519863"/>
            <a:ext cx="6337300" cy="476250"/>
          </a:xfrm>
          <a:prstGeom prst="rect">
            <a:avLst/>
          </a:prstGeom>
          <a:noFill/>
          <a:ln w="9525">
            <a:noFill/>
            <a:miter lim="800000"/>
            <a:headEnd/>
            <a:tailEnd/>
          </a:ln>
          <a:effectLst/>
        </p:spPr>
        <p:txBody>
          <a:bodyPr/>
          <a:lstStyle/>
          <a:p>
            <a:pPr>
              <a:defRPr/>
            </a:pPr>
            <a:r>
              <a:rPr lang="en-GB" sz="1400">
                <a:solidFill>
                  <a:schemeClr val="tx1"/>
                </a:solidFill>
              </a:rPr>
              <a:t>To put your footer here go to View &gt; Header and Footer</a:t>
            </a:r>
          </a:p>
        </p:txBody>
      </p:sp>
      <p:pic>
        <p:nvPicPr>
          <p:cNvPr id="2055" name="Picture 7" descr="Device-wine"/>
          <p:cNvPicPr>
            <a:picLocks noChangeAspect="1" noChangeArrowheads="1"/>
          </p:cNvPicPr>
          <p:nvPr/>
        </p:nvPicPr>
        <p:blipFill>
          <a:blip r:embed="rId14" cstate="print"/>
          <a:srcRect/>
          <a:stretch>
            <a:fillRect/>
          </a:stretch>
        </p:blipFill>
        <p:spPr bwMode="hidden">
          <a:xfrm>
            <a:off x="7524750" y="438150"/>
            <a:ext cx="1184275" cy="385763"/>
          </a:xfrm>
          <a:prstGeom prst="rect">
            <a:avLst/>
          </a:prstGeom>
          <a:solidFill>
            <a:schemeClr val="accent1"/>
          </a:solidFill>
          <a:ln w="9525">
            <a:noFill/>
            <a:miter lim="800000"/>
            <a:headEnd/>
            <a:tailEnd/>
          </a:ln>
        </p:spPr>
      </p:pic>
      <p:pic>
        <p:nvPicPr>
          <p:cNvPr id="2056" name="Picture 8" descr="Device-white"/>
          <p:cNvPicPr>
            <a:picLocks noChangeAspect="1" noChangeArrowheads="1"/>
          </p:cNvPicPr>
          <p:nvPr/>
        </p:nvPicPr>
        <p:blipFill>
          <a:blip r:embed="rId15" cstate="print"/>
          <a:srcRect/>
          <a:stretch>
            <a:fillRect/>
          </a:stretch>
        </p:blipFill>
        <p:spPr bwMode="hidden">
          <a:xfrm>
            <a:off x="7524750" y="438150"/>
            <a:ext cx="1184275" cy="387350"/>
          </a:xfrm>
          <a:prstGeom prst="rect">
            <a:avLst/>
          </a:prstGeom>
          <a:solidFill>
            <a:schemeClr val="bg1"/>
          </a:solid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nLst>
      <p:par>
        <p:cTn id="1" dur="indefinite" restart="never" nodeType="tmRoot"/>
      </p:par>
    </p:tnLst>
  </p:timing>
  <p:hf sldNum="0" hdr="0" dt="0"/>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p:titleStyle>
    <p:bodyStyle>
      <a:lvl1pPr marL="342900" indent="-342900" algn="l" rtl="0" eaLnBrk="1" fontAlgn="base" hangingPunct="1">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10000"/>
        </a:lnSpc>
        <a:spcBef>
          <a:spcPct val="10000"/>
        </a:spcBef>
        <a:spcAft>
          <a:spcPct val="0"/>
        </a:spcAft>
        <a:buChar char="–"/>
        <a:defRPr sz="2000">
          <a:solidFill>
            <a:schemeClr val="tx1"/>
          </a:solidFill>
          <a:latin typeface="+mn-lt"/>
        </a:defRPr>
      </a:lvl2pPr>
      <a:lvl3pPr marL="1143000" indent="-228600" algn="l" rtl="0" eaLnBrk="1" fontAlgn="base" hangingPunct="1">
        <a:lnSpc>
          <a:spcPct val="110000"/>
        </a:lnSpc>
        <a:spcBef>
          <a:spcPct val="10000"/>
        </a:spcBef>
        <a:spcAft>
          <a:spcPct val="0"/>
        </a:spcAft>
        <a:buChar char="•"/>
        <a:defRPr sz="2000">
          <a:solidFill>
            <a:schemeClr val="tx1"/>
          </a:solidFill>
          <a:latin typeface="+mn-lt"/>
        </a:defRPr>
      </a:lvl3pPr>
      <a:lvl4pPr marL="1600200" indent="-228600" algn="l" rtl="0" eaLnBrk="1" fontAlgn="base" hangingPunct="1">
        <a:lnSpc>
          <a:spcPct val="110000"/>
        </a:lnSpc>
        <a:spcBef>
          <a:spcPct val="10000"/>
        </a:spcBef>
        <a:spcAft>
          <a:spcPct val="0"/>
        </a:spcAft>
        <a:buChar char="–"/>
        <a:defRPr sz="2000">
          <a:solidFill>
            <a:schemeClr val="tx1"/>
          </a:solidFill>
          <a:latin typeface="+mn-lt"/>
        </a:defRPr>
      </a:lvl4pPr>
      <a:lvl5pPr marL="2057400" indent="-228600" algn="l" rtl="0" eaLnBrk="1" fontAlgn="base" hangingPunct="1">
        <a:lnSpc>
          <a:spcPct val="110000"/>
        </a:lnSpc>
        <a:spcBef>
          <a:spcPct val="10000"/>
        </a:spcBef>
        <a:spcAft>
          <a:spcPct val="0"/>
        </a:spcAft>
        <a:buChar char="»"/>
        <a:defRPr sz="2000">
          <a:solidFill>
            <a:schemeClr val="tx1"/>
          </a:solidFill>
          <a:latin typeface="+mn-lt"/>
        </a:defRPr>
      </a:lvl5pPr>
      <a:lvl6pPr marL="2514600" indent="-228600" algn="l" rtl="0" eaLnBrk="1" fontAlgn="base" hangingPunct="1">
        <a:lnSpc>
          <a:spcPct val="110000"/>
        </a:lnSpc>
        <a:spcBef>
          <a:spcPct val="10000"/>
        </a:spcBef>
        <a:spcAft>
          <a:spcPct val="0"/>
        </a:spcAft>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8" descr="Device-black"/>
          <p:cNvPicPr>
            <a:picLocks noChangeAspect="1" noChangeArrowheads="1"/>
          </p:cNvPicPr>
          <p:nvPr/>
        </p:nvPicPr>
        <p:blipFill>
          <a:blip r:embed="rId13" cstate="print"/>
          <a:srcRect/>
          <a:stretch>
            <a:fillRect/>
          </a:stretch>
        </p:blipFill>
        <p:spPr bwMode="auto">
          <a:xfrm>
            <a:off x="7524750" y="434975"/>
            <a:ext cx="1184275" cy="387350"/>
          </a:xfrm>
          <a:prstGeom prst="rect">
            <a:avLst/>
          </a:prstGeom>
          <a:noFill/>
          <a:ln w="9525">
            <a:noFill/>
            <a:miter lim="800000"/>
            <a:headEnd/>
            <a:tailEnd/>
          </a:ln>
        </p:spPr>
      </p:pic>
      <p:sp>
        <p:nvSpPr>
          <p:cNvPr id="1027" name="Rectangle 21"/>
          <p:cNvSpPr>
            <a:spLocks noGrp="1" noChangeArrowheads="1"/>
          </p:cNvSpPr>
          <p:nvPr>
            <p:ph type="title"/>
          </p:nvPr>
        </p:nvSpPr>
        <p:spPr bwMode="auto">
          <a:xfrm>
            <a:off x="752475" y="320675"/>
            <a:ext cx="5980113" cy="1060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1028" name="Rectangle 22"/>
          <p:cNvSpPr>
            <a:spLocks noGrp="1" noChangeArrowheads="1"/>
          </p:cNvSpPr>
          <p:nvPr>
            <p:ph type="body" idx="1"/>
          </p:nvPr>
        </p:nvSpPr>
        <p:spPr bwMode="auto">
          <a:xfrm>
            <a:off x="752475" y="1647825"/>
            <a:ext cx="7923213" cy="4219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a:t>
            </a:r>
          </a:p>
        </p:txBody>
      </p:sp>
      <p:sp>
        <p:nvSpPr>
          <p:cNvPr id="13360" name="Line 48"/>
          <p:cNvSpPr>
            <a:spLocks noChangeShapeType="1"/>
          </p:cNvSpPr>
          <p:nvPr/>
        </p:nvSpPr>
        <p:spPr bwMode="auto">
          <a:xfrm>
            <a:off x="2268538" y="6813550"/>
            <a:ext cx="2232025" cy="0"/>
          </a:xfrm>
          <a:prstGeom prst="line">
            <a:avLst/>
          </a:prstGeom>
          <a:noFill/>
          <a:ln w="9525">
            <a:noFill/>
            <a:round/>
            <a:headEnd/>
            <a:tailEnd/>
          </a:ln>
          <a:effectLst/>
        </p:spPr>
        <p:txBody>
          <a:bodyPr anchor="ctr"/>
          <a:lstStyle/>
          <a:p>
            <a:pPr>
              <a:defRPr/>
            </a:pPr>
            <a:endParaRPr lang="en-GB"/>
          </a:p>
        </p:txBody>
      </p:sp>
      <p:sp>
        <p:nvSpPr>
          <p:cNvPr id="13361" name="Line 49"/>
          <p:cNvSpPr>
            <a:spLocks noChangeShapeType="1"/>
          </p:cNvSpPr>
          <p:nvPr/>
        </p:nvSpPr>
        <p:spPr bwMode="auto">
          <a:xfrm>
            <a:off x="1763713" y="6858000"/>
            <a:ext cx="3095625" cy="0"/>
          </a:xfrm>
          <a:prstGeom prst="line">
            <a:avLst/>
          </a:prstGeom>
          <a:noFill/>
          <a:ln w="9525">
            <a:noFill/>
            <a:round/>
            <a:headEnd/>
            <a:tailEnd/>
          </a:ln>
          <a:effectLst/>
        </p:spPr>
        <p:txBody>
          <a:bodyPr anchor="ctr"/>
          <a:lstStyle/>
          <a:p>
            <a:pPr>
              <a:defRPr/>
            </a:pPr>
            <a:endParaRPr lang="en-GB"/>
          </a:p>
        </p:txBody>
      </p:sp>
      <p:sp>
        <p:nvSpPr>
          <p:cNvPr id="13381" name="Rectangle 69"/>
          <p:cNvSpPr>
            <a:spLocks noChangeArrowheads="1"/>
          </p:cNvSpPr>
          <p:nvPr/>
        </p:nvSpPr>
        <p:spPr bwMode="hidden">
          <a:xfrm>
            <a:off x="7343775" y="0"/>
            <a:ext cx="1800225" cy="1125538"/>
          </a:xfrm>
          <a:prstGeom prst="rect">
            <a:avLst/>
          </a:prstGeom>
          <a:solidFill>
            <a:schemeClr val="bg1"/>
          </a:solidFill>
          <a:ln w="9525" algn="ctr">
            <a:noFill/>
            <a:miter lim="800000"/>
            <a:headEnd/>
            <a:tailEnd/>
          </a:ln>
          <a:effectLst/>
        </p:spPr>
        <p:txBody>
          <a:bodyPr wrap="none" anchor="ctr"/>
          <a:lstStyle/>
          <a:p>
            <a:pPr>
              <a:defRPr/>
            </a:pPr>
            <a:endParaRPr lang="en-GB"/>
          </a:p>
        </p:txBody>
      </p:sp>
      <p:pic>
        <p:nvPicPr>
          <p:cNvPr id="1032" name="Picture 67" descr="Device-white"/>
          <p:cNvPicPr>
            <a:picLocks noChangeAspect="1" noChangeArrowheads="1"/>
          </p:cNvPicPr>
          <p:nvPr/>
        </p:nvPicPr>
        <p:blipFill>
          <a:blip r:embed="rId14" cstate="print"/>
          <a:srcRect/>
          <a:stretch>
            <a:fillRect/>
          </a:stretch>
        </p:blipFill>
        <p:spPr bwMode="hidden">
          <a:xfrm>
            <a:off x="7524750" y="436563"/>
            <a:ext cx="1184275" cy="387350"/>
          </a:xfrm>
          <a:prstGeom prst="rect">
            <a:avLst/>
          </a:prstGeom>
          <a:solidFill>
            <a:schemeClr val="bg1"/>
          </a:solid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nLst>
      <p:par>
        <p:cTn id="1" dur="indefinite" restart="never" nodeType="tmRoot"/>
      </p:par>
    </p:tnLst>
  </p:timing>
  <p:hf sldNum="0" hdr="0" dt="0"/>
  <p:txStyles>
    <p:titleStyle>
      <a:lvl1pPr algn="l" rtl="0" eaLnBrk="1" fontAlgn="base" hangingPunct="1">
        <a:lnSpc>
          <a:spcPct val="85000"/>
        </a:lnSpc>
        <a:spcBef>
          <a:spcPct val="0"/>
        </a:spcBef>
        <a:spcAft>
          <a:spcPct val="0"/>
        </a:spcAft>
        <a:defRPr sz="2800">
          <a:solidFill>
            <a:schemeClr val="accent2"/>
          </a:solidFill>
          <a:latin typeface="+mj-lt"/>
          <a:ea typeface="+mj-ea"/>
          <a:cs typeface="+mj-cs"/>
        </a:defRPr>
      </a:lvl1pPr>
      <a:lvl2pPr algn="l" rtl="0" eaLnBrk="1" fontAlgn="base" hangingPunct="1">
        <a:lnSpc>
          <a:spcPct val="85000"/>
        </a:lnSpc>
        <a:spcBef>
          <a:spcPct val="0"/>
        </a:spcBef>
        <a:spcAft>
          <a:spcPct val="0"/>
        </a:spcAft>
        <a:defRPr sz="2800">
          <a:solidFill>
            <a:schemeClr val="accent2"/>
          </a:solidFill>
          <a:latin typeface="Rdg Vesta" pitchFamily="50" charset="0"/>
        </a:defRPr>
      </a:lvl2pPr>
      <a:lvl3pPr algn="l" rtl="0" eaLnBrk="1" fontAlgn="base" hangingPunct="1">
        <a:lnSpc>
          <a:spcPct val="85000"/>
        </a:lnSpc>
        <a:spcBef>
          <a:spcPct val="0"/>
        </a:spcBef>
        <a:spcAft>
          <a:spcPct val="0"/>
        </a:spcAft>
        <a:defRPr sz="2800">
          <a:solidFill>
            <a:schemeClr val="accent2"/>
          </a:solidFill>
          <a:latin typeface="Rdg Vesta" pitchFamily="50" charset="0"/>
        </a:defRPr>
      </a:lvl3pPr>
      <a:lvl4pPr algn="l" rtl="0" eaLnBrk="1" fontAlgn="base" hangingPunct="1">
        <a:lnSpc>
          <a:spcPct val="85000"/>
        </a:lnSpc>
        <a:spcBef>
          <a:spcPct val="0"/>
        </a:spcBef>
        <a:spcAft>
          <a:spcPct val="0"/>
        </a:spcAft>
        <a:defRPr sz="2800">
          <a:solidFill>
            <a:schemeClr val="accent2"/>
          </a:solidFill>
          <a:latin typeface="Rdg Vesta" pitchFamily="50" charset="0"/>
        </a:defRPr>
      </a:lvl4pPr>
      <a:lvl5pPr algn="l" rtl="0" eaLnBrk="1" fontAlgn="base" hangingPunct="1">
        <a:lnSpc>
          <a:spcPct val="85000"/>
        </a:lnSpc>
        <a:spcBef>
          <a:spcPct val="0"/>
        </a:spcBef>
        <a:spcAft>
          <a:spcPct val="0"/>
        </a:spcAft>
        <a:defRPr sz="2800">
          <a:solidFill>
            <a:schemeClr val="accent2"/>
          </a:solidFill>
          <a:latin typeface="Rdg Vesta" pitchFamily="50" charset="0"/>
        </a:defRPr>
      </a:lvl5pPr>
      <a:lvl6pPr marL="457200" algn="l" rtl="0" eaLnBrk="1" fontAlgn="base" hangingPunct="1">
        <a:lnSpc>
          <a:spcPct val="85000"/>
        </a:lnSpc>
        <a:spcBef>
          <a:spcPct val="0"/>
        </a:spcBef>
        <a:spcAft>
          <a:spcPct val="0"/>
        </a:spcAft>
        <a:defRPr sz="2800">
          <a:solidFill>
            <a:schemeClr val="accent2"/>
          </a:solidFill>
          <a:latin typeface="Rdg Vesta" pitchFamily="50" charset="0"/>
        </a:defRPr>
      </a:lvl6pPr>
      <a:lvl7pPr marL="914400" algn="l" rtl="0" eaLnBrk="1" fontAlgn="base" hangingPunct="1">
        <a:lnSpc>
          <a:spcPct val="85000"/>
        </a:lnSpc>
        <a:spcBef>
          <a:spcPct val="0"/>
        </a:spcBef>
        <a:spcAft>
          <a:spcPct val="0"/>
        </a:spcAft>
        <a:defRPr sz="2800">
          <a:solidFill>
            <a:schemeClr val="accent2"/>
          </a:solidFill>
          <a:latin typeface="Rdg Vesta" pitchFamily="50" charset="0"/>
        </a:defRPr>
      </a:lvl7pPr>
      <a:lvl8pPr marL="1371600" algn="l" rtl="0" eaLnBrk="1" fontAlgn="base" hangingPunct="1">
        <a:lnSpc>
          <a:spcPct val="85000"/>
        </a:lnSpc>
        <a:spcBef>
          <a:spcPct val="0"/>
        </a:spcBef>
        <a:spcAft>
          <a:spcPct val="0"/>
        </a:spcAft>
        <a:defRPr sz="2800">
          <a:solidFill>
            <a:schemeClr val="accent2"/>
          </a:solidFill>
          <a:latin typeface="Rdg Vesta" pitchFamily="50" charset="0"/>
        </a:defRPr>
      </a:lvl8pPr>
      <a:lvl9pPr marL="1828800" algn="l" rtl="0" eaLnBrk="1" fontAlgn="base" hangingPunct="1">
        <a:lnSpc>
          <a:spcPct val="85000"/>
        </a:lnSpc>
        <a:spcBef>
          <a:spcPct val="0"/>
        </a:spcBef>
        <a:spcAft>
          <a:spcPct val="0"/>
        </a:spcAft>
        <a:defRPr sz="2800">
          <a:solidFill>
            <a:schemeClr val="accent2"/>
          </a:solidFill>
          <a:latin typeface="Rdg Vesta" pitchFamily="50" charset="0"/>
        </a:defRPr>
      </a:lvl9pPr>
    </p:titleStyle>
    <p:bodyStyle>
      <a:lvl1pPr marL="342900" indent="-342900" algn="l" rtl="0" eaLnBrk="1" fontAlgn="base" hangingPunct="1">
        <a:lnSpc>
          <a:spcPct val="95000"/>
        </a:lnSpc>
        <a:spcBef>
          <a:spcPct val="20000"/>
        </a:spcBef>
        <a:spcAft>
          <a:spcPct val="0"/>
        </a:spcAft>
        <a:defRPr sz="8600">
          <a:solidFill>
            <a:schemeClr val="accent1"/>
          </a:solidFill>
          <a:latin typeface="+mn-lt"/>
          <a:ea typeface="+mn-ea"/>
          <a:cs typeface="+mn-cs"/>
        </a:defRPr>
      </a:lvl1pPr>
      <a:lvl2pPr marL="2330450" indent="-533400" algn="l" rtl="0" eaLnBrk="1" fontAlgn="base" hangingPunct="1">
        <a:spcBef>
          <a:spcPct val="20000"/>
        </a:spcBef>
        <a:spcAft>
          <a:spcPct val="0"/>
        </a:spcAft>
        <a:defRPr sz="2800">
          <a:solidFill>
            <a:schemeClr val="tx1"/>
          </a:solidFill>
          <a:latin typeface="Arial" charset="0"/>
        </a:defRPr>
      </a:lvl2pPr>
      <a:lvl3pPr marL="2967038" indent="-457200" algn="l" rtl="0" eaLnBrk="1" fontAlgn="base" hangingPunct="1">
        <a:spcBef>
          <a:spcPct val="20000"/>
        </a:spcBef>
        <a:spcAft>
          <a:spcPct val="0"/>
        </a:spcAft>
        <a:buChar char="•"/>
        <a:defRPr sz="2400">
          <a:solidFill>
            <a:schemeClr val="tx1"/>
          </a:solidFill>
          <a:latin typeface="Arial" charset="0"/>
        </a:defRPr>
      </a:lvl3pPr>
      <a:lvl4pPr marL="3527425" indent="-381000" algn="l" rtl="0" eaLnBrk="1" fontAlgn="base" hangingPunct="1">
        <a:spcBef>
          <a:spcPct val="20000"/>
        </a:spcBef>
        <a:spcAft>
          <a:spcPct val="0"/>
        </a:spcAft>
        <a:buChar char="–"/>
        <a:defRPr sz="2000">
          <a:solidFill>
            <a:schemeClr val="tx1"/>
          </a:solidFill>
          <a:latin typeface="Arial" charset="0"/>
        </a:defRPr>
      </a:lvl4pPr>
      <a:lvl5pPr marL="4087813" indent="-381000" algn="l" rtl="0" eaLnBrk="1" fontAlgn="base" hangingPunct="1">
        <a:spcBef>
          <a:spcPct val="20000"/>
        </a:spcBef>
        <a:spcAft>
          <a:spcPct val="0"/>
        </a:spcAft>
        <a:buChar char="»"/>
        <a:defRPr sz="2000">
          <a:solidFill>
            <a:schemeClr val="tx1"/>
          </a:solidFill>
          <a:latin typeface="Arial" charset="0"/>
        </a:defRPr>
      </a:lvl5pPr>
      <a:lvl6pPr marL="4545013" indent="-381000" algn="l" rtl="0" eaLnBrk="1" fontAlgn="base" hangingPunct="1">
        <a:spcBef>
          <a:spcPct val="20000"/>
        </a:spcBef>
        <a:spcAft>
          <a:spcPct val="0"/>
        </a:spcAft>
        <a:buChar char="»"/>
        <a:defRPr sz="2000">
          <a:solidFill>
            <a:schemeClr val="tx1"/>
          </a:solidFill>
          <a:latin typeface="Arial" charset="0"/>
        </a:defRPr>
      </a:lvl6pPr>
      <a:lvl7pPr marL="5002213" indent="-381000" algn="l" rtl="0" eaLnBrk="1" fontAlgn="base" hangingPunct="1">
        <a:spcBef>
          <a:spcPct val="20000"/>
        </a:spcBef>
        <a:spcAft>
          <a:spcPct val="0"/>
        </a:spcAft>
        <a:buChar char="»"/>
        <a:defRPr sz="2000">
          <a:solidFill>
            <a:schemeClr val="tx1"/>
          </a:solidFill>
          <a:latin typeface="Arial" charset="0"/>
        </a:defRPr>
      </a:lvl7pPr>
      <a:lvl8pPr marL="5459413" indent="-381000" algn="l" rtl="0" eaLnBrk="1" fontAlgn="base" hangingPunct="1">
        <a:spcBef>
          <a:spcPct val="20000"/>
        </a:spcBef>
        <a:spcAft>
          <a:spcPct val="0"/>
        </a:spcAft>
        <a:buChar char="»"/>
        <a:defRPr sz="2000">
          <a:solidFill>
            <a:schemeClr val="tx1"/>
          </a:solidFill>
          <a:latin typeface="Arial" charset="0"/>
        </a:defRPr>
      </a:lvl8pPr>
      <a:lvl9pPr marL="5916613" indent="-3810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iming>
    <p:tnLst>
      <p:par>
        <p:cTn id="1" dur="indefinite" restart="never" nodeType="tmRoot"/>
      </p:par>
    </p:tnLst>
  </p:timing>
  <p:hf sldNum="0" hd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Rdg Vesta" pitchFamily="50" charset="0"/>
        </a:defRPr>
      </a:lvl2pPr>
      <a:lvl3pPr algn="l" rtl="0" eaLnBrk="1" fontAlgn="base" hangingPunct="1">
        <a:spcBef>
          <a:spcPct val="0"/>
        </a:spcBef>
        <a:spcAft>
          <a:spcPct val="0"/>
        </a:spcAft>
        <a:defRPr sz="4400">
          <a:solidFill>
            <a:schemeClr val="tx2"/>
          </a:solidFill>
          <a:latin typeface="Rdg Vesta" pitchFamily="50" charset="0"/>
        </a:defRPr>
      </a:lvl3pPr>
      <a:lvl4pPr algn="l" rtl="0" eaLnBrk="1" fontAlgn="base" hangingPunct="1">
        <a:spcBef>
          <a:spcPct val="0"/>
        </a:spcBef>
        <a:spcAft>
          <a:spcPct val="0"/>
        </a:spcAft>
        <a:defRPr sz="4400">
          <a:solidFill>
            <a:schemeClr val="tx2"/>
          </a:solidFill>
          <a:latin typeface="Rdg Vesta" pitchFamily="50" charset="0"/>
        </a:defRPr>
      </a:lvl4pPr>
      <a:lvl5pPr algn="l" rtl="0" eaLnBrk="1" fontAlgn="base" hangingPunct="1">
        <a:spcBef>
          <a:spcPct val="0"/>
        </a:spcBef>
        <a:spcAft>
          <a:spcPct val="0"/>
        </a:spcAft>
        <a:defRPr sz="4400">
          <a:solidFill>
            <a:schemeClr val="tx2"/>
          </a:solidFill>
          <a:latin typeface="Rdg Vesta" pitchFamily="50" charset="0"/>
        </a:defRPr>
      </a:lvl5pPr>
      <a:lvl6pPr marL="457200" algn="l" rtl="0" eaLnBrk="1" fontAlgn="base" hangingPunct="1">
        <a:spcBef>
          <a:spcPct val="0"/>
        </a:spcBef>
        <a:spcAft>
          <a:spcPct val="0"/>
        </a:spcAft>
        <a:defRPr sz="4400">
          <a:solidFill>
            <a:schemeClr val="tx2"/>
          </a:solidFill>
          <a:latin typeface="Rdg Vesta" pitchFamily="50" charset="0"/>
        </a:defRPr>
      </a:lvl6pPr>
      <a:lvl7pPr marL="914400" algn="l" rtl="0" eaLnBrk="1" fontAlgn="base" hangingPunct="1">
        <a:spcBef>
          <a:spcPct val="0"/>
        </a:spcBef>
        <a:spcAft>
          <a:spcPct val="0"/>
        </a:spcAft>
        <a:defRPr sz="4400">
          <a:solidFill>
            <a:schemeClr val="tx2"/>
          </a:solidFill>
          <a:latin typeface="Rdg Vesta" pitchFamily="50" charset="0"/>
        </a:defRPr>
      </a:lvl7pPr>
      <a:lvl8pPr marL="1371600" algn="l" rtl="0" eaLnBrk="1" fontAlgn="base" hangingPunct="1">
        <a:spcBef>
          <a:spcPct val="0"/>
        </a:spcBef>
        <a:spcAft>
          <a:spcPct val="0"/>
        </a:spcAft>
        <a:defRPr sz="4400">
          <a:solidFill>
            <a:schemeClr val="tx2"/>
          </a:solidFill>
          <a:latin typeface="Rdg Vesta" pitchFamily="50" charset="0"/>
        </a:defRPr>
      </a:lvl8pPr>
      <a:lvl9pPr marL="1828800" algn="l" rtl="0" eaLnBrk="1" fontAlgn="base" hangingPunct="1">
        <a:spcBef>
          <a:spcPct val="0"/>
        </a:spcBef>
        <a:spcAft>
          <a:spcPct val="0"/>
        </a:spcAft>
        <a:defRPr sz="4400">
          <a:solidFill>
            <a:schemeClr val="tx2"/>
          </a:solidFill>
          <a:latin typeface="Rdg Vesta" pitchFamily="50"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png"/><Relationship Id="rId4" Type="http://schemas.openxmlformats.org/officeDocument/2006/relationships/image" Target="../media/image40.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pn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054" y="1847896"/>
            <a:ext cx="7204363" cy="1582493"/>
          </a:xfrm>
        </p:spPr>
        <p:txBody>
          <a:bodyPr>
            <a:noAutofit/>
          </a:bodyPr>
          <a:lstStyle/>
          <a:p>
            <a:r>
              <a:rPr lang="en-GB" sz="3600" dirty="0"/>
              <a:t>Understanding the </a:t>
            </a:r>
            <a:r>
              <a:rPr lang="en-GB" sz="3600" dirty="0" smtClean="0"/>
              <a:t>mesoscale structure </a:t>
            </a:r>
            <a:r>
              <a:rPr lang="en-GB" sz="3600" dirty="0"/>
              <a:t>of </a:t>
            </a:r>
            <a:r>
              <a:rPr lang="en-GB" sz="3600" dirty="0" smtClean="0"/>
              <a:t>extratropical cyclones</a:t>
            </a:r>
            <a:r>
              <a:rPr lang="en-GB" sz="3200" dirty="0" smtClean="0"/>
              <a:t> </a:t>
            </a:r>
            <a:br>
              <a:rPr lang="en-GB" sz="3200" dirty="0" smtClean="0"/>
            </a:br>
            <a:r>
              <a:rPr lang="en-GB" sz="2400" dirty="0" smtClean="0"/>
              <a:t>Three </a:t>
            </a:r>
            <a:r>
              <a:rPr lang="en-GB" sz="2400" dirty="0"/>
              <a:t>Case Studies during the DIAMET </a:t>
            </a:r>
            <a:r>
              <a:rPr lang="en-GB" sz="2400" dirty="0" smtClean="0"/>
              <a:t>Project</a:t>
            </a:r>
            <a:endParaRPr lang="en-GB" sz="2400" dirty="0"/>
          </a:p>
        </p:txBody>
      </p:sp>
      <p:sp>
        <p:nvSpPr>
          <p:cNvPr id="3" name="Subtitle 2"/>
          <p:cNvSpPr>
            <a:spLocks noGrp="1"/>
          </p:cNvSpPr>
          <p:nvPr>
            <p:ph type="subTitle" idx="1"/>
          </p:nvPr>
        </p:nvSpPr>
        <p:spPr>
          <a:xfrm>
            <a:off x="1371600" y="3892942"/>
            <a:ext cx="6400800" cy="2854234"/>
          </a:xfrm>
        </p:spPr>
        <p:txBody>
          <a:bodyPr>
            <a:noAutofit/>
          </a:bodyPr>
          <a:lstStyle/>
          <a:p>
            <a:r>
              <a:rPr lang="en-GB" sz="2400" dirty="0" smtClean="0"/>
              <a:t>Oscar Martínez-Alvarado</a:t>
            </a:r>
          </a:p>
          <a:p>
            <a:r>
              <a:rPr lang="en-GB" sz="2000" dirty="0" smtClean="0"/>
              <a:t>Bob </a:t>
            </a:r>
            <a:r>
              <a:rPr lang="en-GB" sz="2000" dirty="0"/>
              <a:t>Plant, </a:t>
            </a:r>
            <a:r>
              <a:rPr lang="en-GB" sz="2000" dirty="0" smtClean="0"/>
              <a:t>Laura Baker, Jeffrey Chagnon, Sue </a:t>
            </a:r>
            <a:r>
              <a:rPr lang="en-GB" sz="2000" dirty="0"/>
              <a:t>Gray, </a:t>
            </a:r>
            <a:r>
              <a:rPr lang="en-GB" sz="2000" dirty="0" smtClean="0"/>
              <a:t>John Methven</a:t>
            </a:r>
          </a:p>
          <a:p>
            <a:r>
              <a:rPr lang="en-GB" sz="1800" dirty="0" smtClean="0"/>
              <a:t>Department of Meteorology</a:t>
            </a:r>
          </a:p>
          <a:p>
            <a:r>
              <a:rPr lang="en-GB" sz="1800" dirty="0" smtClean="0"/>
              <a:t>University of Reading</a:t>
            </a:r>
          </a:p>
          <a:p>
            <a:r>
              <a:rPr lang="en-GB" sz="2000" dirty="0" smtClean="0"/>
              <a:t>Hanna </a:t>
            </a:r>
            <a:r>
              <a:rPr lang="en-GB" sz="2000" dirty="0"/>
              <a:t>Joos, </a:t>
            </a:r>
            <a:r>
              <a:rPr lang="en-GB" sz="2000" dirty="0" smtClean="0"/>
              <a:t>Maxi Böttcher, Heini Wernli</a:t>
            </a:r>
          </a:p>
          <a:p>
            <a:r>
              <a:rPr lang="en-GB" sz="1800" dirty="0" smtClean="0"/>
              <a:t>ETH Zurich</a:t>
            </a:r>
            <a:endParaRPr lang="en-GB" sz="1800" dirty="0"/>
          </a:p>
        </p:txBody>
      </p:sp>
      <p:pic>
        <p:nvPicPr>
          <p:cNvPr id="5" name="Picture 4" descr="new_logo.bmp"/>
          <p:cNvPicPr>
            <a:picLocks noChangeAspect="1"/>
          </p:cNvPicPr>
          <p:nvPr/>
        </p:nvPicPr>
        <p:blipFill>
          <a:blip r:embed="rId3" cstate="print"/>
          <a:stretch>
            <a:fillRect/>
          </a:stretch>
        </p:blipFill>
        <p:spPr>
          <a:xfrm>
            <a:off x="7353237" y="383415"/>
            <a:ext cx="1298095" cy="422723"/>
          </a:xfrm>
          <a:prstGeom prst="rect">
            <a:avLst/>
          </a:prstGeom>
        </p:spPr>
      </p:pic>
      <p:pic>
        <p:nvPicPr>
          <p:cNvPr id="6" name="Picture 5" descr="nerclogo150.gif"/>
          <p:cNvPicPr>
            <a:picLocks noChangeAspect="1"/>
          </p:cNvPicPr>
          <p:nvPr/>
        </p:nvPicPr>
        <p:blipFill>
          <a:blip r:embed="rId4" cstate="print"/>
          <a:stretch>
            <a:fillRect/>
          </a:stretch>
        </p:blipFill>
        <p:spPr>
          <a:xfrm>
            <a:off x="7294020" y="858529"/>
            <a:ext cx="1428750" cy="447675"/>
          </a:xfrm>
          <a:prstGeom prst="rect">
            <a:avLst/>
          </a:prstGeom>
        </p:spPr>
      </p:pic>
      <p:sp>
        <p:nvSpPr>
          <p:cNvPr id="7" name="TextBox 6"/>
          <p:cNvSpPr txBox="1"/>
          <p:nvPr/>
        </p:nvSpPr>
        <p:spPr>
          <a:xfrm>
            <a:off x="423393" y="292217"/>
            <a:ext cx="5124750" cy="1292662"/>
          </a:xfrm>
          <a:prstGeom prst="rect">
            <a:avLst/>
          </a:prstGeom>
          <a:noFill/>
        </p:spPr>
        <p:txBody>
          <a:bodyPr wrap="square" rtlCol="0">
            <a:spAutoFit/>
          </a:bodyPr>
          <a:lstStyle/>
          <a:p>
            <a:r>
              <a:rPr lang="en-GB" sz="2400" dirty="0" smtClean="0"/>
              <a:t>Lunchtime seminar</a:t>
            </a:r>
          </a:p>
          <a:p>
            <a:r>
              <a:rPr lang="en-GB" dirty="0" smtClean="0"/>
              <a:t>Department of Meteorology</a:t>
            </a:r>
          </a:p>
          <a:p>
            <a:r>
              <a:rPr lang="en-GB" dirty="0" smtClean="0"/>
              <a:t>University of Reading</a:t>
            </a:r>
          </a:p>
          <a:p>
            <a:r>
              <a:rPr lang="en-GB" dirty="0" smtClean="0"/>
              <a:t>29 May 2013</a:t>
            </a:r>
          </a:p>
        </p:txBody>
      </p:sp>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10688" y="1411055"/>
            <a:ext cx="1395413" cy="140017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8247" y="1308659"/>
            <a:ext cx="4132146" cy="5256748"/>
          </a:xfrm>
          <a:noFill/>
          <a:ln>
            <a:noFill/>
          </a:ln>
        </p:spPr>
        <p:txBody>
          <a:bodyPr>
            <a:normAutofit/>
          </a:bodyPr>
          <a:lstStyle/>
          <a:p>
            <a:r>
              <a:rPr lang="en-GB" sz="1800" dirty="0" smtClean="0"/>
              <a:t>Low-pressure </a:t>
            </a:r>
            <a:r>
              <a:rPr lang="en-GB" sz="1800" dirty="0"/>
              <a:t>system </a:t>
            </a:r>
            <a:r>
              <a:rPr lang="en-GB" sz="1800" dirty="0" smtClean="0"/>
              <a:t>centred to </a:t>
            </a:r>
            <a:r>
              <a:rPr lang="en-GB" sz="1800" dirty="0"/>
              <a:t>the southwest of Iceland with </a:t>
            </a:r>
            <a:r>
              <a:rPr lang="en-GB" sz="1800" dirty="0" smtClean="0"/>
              <a:t>a </a:t>
            </a:r>
            <a:r>
              <a:rPr lang="en-GB" sz="1800" dirty="0"/>
              <a:t>long-trailing cold </a:t>
            </a:r>
            <a:r>
              <a:rPr lang="en-GB" sz="1800" dirty="0" smtClean="0"/>
              <a:t>front. </a:t>
            </a:r>
          </a:p>
          <a:p>
            <a:r>
              <a:rPr lang="en-GB" sz="1800" dirty="0" smtClean="0"/>
              <a:t>Development </a:t>
            </a:r>
            <a:r>
              <a:rPr lang="en-GB" sz="1800" dirty="0"/>
              <a:t>began </a:t>
            </a:r>
            <a:r>
              <a:rPr lang="en-GB" sz="1800" dirty="0" smtClean="0"/>
              <a:t>0600 </a:t>
            </a:r>
            <a:r>
              <a:rPr lang="en-GB" sz="1800" dirty="0"/>
              <a:t>UTC 28 September 2011 </a:t>
            </a:r>
            <a:r>
              <a:rPr lang="en-GB" sz="1800" dirty="0" smtClean="0"/>
              <a:t>at 43</a:t>
            </a:r>
            <a:r>
              <a:rPr lang="en-GB" sz="1800" dirty="0" smtClean="0">
                <a:cs typeface="Calibri"/>
              </a:rPr>
              <a:t>°</a:t>
            </a:r>
            <a:r>
              <a:rPr lang="en-GB" sz="1800" dirty="0" smtClean="0"/>
              <a:t>N 28</a:t>
            </a:r>
            <a:r>
              <a:rPr lang="en-GB" sz="1800" dirty="0" smtClean="0">
                <a:cs typeface="Calibri"/>
              </a:rPr>
              <a:t>°</a:t>
            </a:r>
            <a:r>
              <a:rPr lang="en-GB" sz="1800" dirty="0" smtClean="0"/>
              <a:t>W.</a:t>
            </a:r>
          </a:p>
          <a:p>
            <a:r>
              <a:rPr lang="en-GB" sz="1800" dirty="0" smtClean="0"/>
              <a:t>From </a:t>
            </a:r>
            <a:r>
              <a:rPr lang="en-GB" sz="1800" dirty="0"/>
              <a:t>there it travelled </a:t>
            </a:r>
            <a:r>
              <a:rPr lang="en-GB" sz="1800" dirty="0" smtClean="0"/>
              <a:t>northwards to </a:t>
            </a:r>
            <a:r>
              <a:rPr lang="en-GB" sz="1800" dirty="0"/>
              <a:t>be located around </a:t>
            </a:r>
            <a:r>
              <a:rPr lang="en-GB" sz="1800" dirty="0" smtClean="0"/>
              <a:t>62</a:t>
            </a:r>
            <a:r>
              <a:rPr lang="en-GB" sz="1800" dirty="0" smtClean="0">
                <a:cs typeface="Calibri"/>
              </a:rPr>
              <a:t>°</a:t>
            </a:r>
            <a:r>
              <a:rPr lang="en-GB" sz="1800" dirty="0" smtClean="0"/>
              <a:t>N 25</a:t>
            </a:r>
            <a:r>
              <a:rPr lang="en-GB" sz="1800" dirty="0" smtClean="0">
                <a:cs typeface="Calibri"/>
              </a:rPr>
              <a:t>°</a:t>
            </a:r>
            <a:r>
              <a:rPr lang="en-GB" sz="1800" dirty="0" smtClean="0"/>
              <a:t>W </a:t>
            </a:r>
            <a:r>
              <a:rPr lang="en-GB" sz="1800" dirty="0"/>
              <a:t>at 1200 UTC 30 September </a:t>
            </a:r>
            <a:r>
              <a:rPr lang="en-GB" sz="1800" dirty="0" smtClean="0"/>
              <a:t>2011, deepening </a:t>
            </a:r>
            <a:r>
              <a:rPr lang="en-GB" sz="1800" dirty="0"/>
              <a:t>from 997 hPa to 973 hPa in 54 </a:t>
            </a:r>
            <a:r>
              <a:rPr lang="en-GB" sz="1800" dirty="0" smtClean="0"/>
              <a:t>hours. </a:t>
            </a:r>
          </a:p>
          <a:p>
            <a:r>
              <a:rPr lang="en-GB" sz="1800" dirty="0" smtClean="0"/>
              <a:t>Analysis of </a:t>
            </a:r>
            <a:r>
              <a:rPr lang="en-GB" sz="1800" b="1" dirty="0" smtClean="0"/>
              <a:t>parameterised v resolved convection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960" r="26295" b="5702"/>
          <a:stretch/>
        </p:blipFill>
        <p:spPr>
          <a:xfrm>
            <a:off x="4312725" y="1385107"/>
            <a:ext cx="4698755" cy="4216738"/>
          </a:xfrm>
          <a:prstGeom prst="rect">
            <a:avLst/>
          </a:prstGeom>
          <a:ln>
            <a:solidFill>
              <a:schemeClr val="tx1"/>
            </a:solidFill>
          </a:ln>
        </p:spPr>
      </p:pic>
      <p:sp>
        <p:nvSpPr>
          <p:cNvPr id="7" name="TextBox 6"/>
          <p:cNvSpPr txBox="1"/>
          <p:nvPr/>
        </p:nvSpPr>
        <p:spPr>
          <a:xfrm>
            <a:off x="4366835" y="5615141"/>
            <a:ext cx="4618141" cy="830997"/>
          </a:xfrm>
          <a:prstGeom prst="rect">
            <a:avLst/>
          </a:prstGeom>
          <a:noFill/>
        </p:spPr>
        <p:txBody>
          <a:bodyPr wrap="square" rtlCol="0">
            <a:spAutoFit/>
          </a:bodyPr>
          <a:lstStyle/>
          <a:p>
            <a:pPr marL="342000" indent="-457200"/>
            <a:r>
              <a:rPr lang="en-GB" sz="1600" dirty="0" smtClean="0">
                <a:latin typeface="Rdg Vesta"/>
              </a:rPr>
              <a:t>	</a:t>
            </a:r>
            <a:r>
              <a:rPr lang="en-GB" sz="1600" dirty="0" smtClean="0"/>
              <a:t>Met Office operational analysis chart at 06 UTC 30 Sep 2011 </a:t>
            </a:r>
          </a:p>
          <a:p>
            <a:pPr marL="342000" indent="-457200"/>
            <a:r>
              <a:rPr lang="en-GB" sz="1600" dirty="0"/>
              <a:t>	</a:t>
            </a:r>
            <a:r>
              <a:rPr lang="en-GB" sz="1600" dirty="0" smtClean="0"/>
              <a:t>(archived by http://www.wetter3.de/fax)</a:t>
            </a:r>
            <a:endParaRPr lang="en-GB" sz="1600" b="1" dirty="0">
              <a:solidFill>
                <a:srgbClr val="0568D5"/>
              </a:solidFill>
            </a:endParaRPr>
          </a:p>
        </p:txBody>
      </p:sp>
      <p:pic>
        <p:nvPicPr>
          <p:cNvPr id="13" name="Picture 5" descr="new_logo.bmp"/>
          <p:cNvPicPr>
            <a:picLocks noChangeAspect="1"/>
          </p:cNvPicPr>
          <p:nvPr/>
        </p:nvPicPr>
        <p:blipFill>
          <a:blip r:embed="rId3" cstate="print"/>
          <a:srcRect/>
          <a:stretch>
            <a:fillRect/>
          </a:stretch>
        </p:blipFill>
        <p:spPr bwMode="auto">
          <a:xfrm>
            <a:off x="7131050" y="577850"/>
            <a:ext cx="1298575" cy="422275"/>
          </a:xfrm>
          <a:prstGeom prst="rect">
            <a:avLst/>
          </a:prstGeom>
          <a:noFill/>
          <a:ln w="9525">
            <a:noFill/>
            <a:miter lim="800000"/>
            <a:headEnd/>
            <a:tailEnd/>
          </a:ln>
        </p:spPr>
      </p:pic>
      <p:sp>
        <p:nvSpPr>
          <p:cNvPr id="8" name="Title 1"/>
          <p:cNvSpPr txBox="1">
            <a:spLocks/>
          </p:cNvSpPr>
          <p:nvPr/>
        </p:nvSpPr>
        <p:spPr>
          <a:xfrm>
            <a:off x="76374" y="78693"/>
            <a:ext cx="6192838" cy="1143000"/>
          </a:xfrm>
          <a:prstGeom prst="rect">
            <a:avLst/>
          </a:prstGeom>
        </p:spPr>
        <p:txBody>
          <a:bodyPr>
            <a:normAutofit fontScale="97500" lnSpcReduction="10000"/>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dirty="0" smtClean="0"/>
              <a:t>Case-Study II: </a:t>
            </a:r>
            <a:br>
              <a:rPr lang="en-GB" dirty="0" smtClean="0"/>
            </a:br>
            <a:r>
              <a:rPr lang="en-GB" dirty="0" smtClean="0"/>
              <a:t>30 September 2011</a:t>
            </a:r>
            <a:endParaRPr lang="en-GB" dirty="0"/>
          </a:p>
        </p:txBody>
      </p:sp>
    </p:spTree>
    <p:extLst>
      <p:ext uri="{BB962C8B-B14F-4D97-AF65-F5344CB8AC3E}">
        <p14:creationId xmlns:p14="http://schemas.microsoft.com/office/powerpoint/2010/main" xmlns="" val="23239050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4637157" y="1039416"/>
            <a:ext cx="3784759" cy="4779169"/>
          </a:xfrm>
          <a:prstGeom prst="rect">
            <a:avLst/>
          </a:prstGeom>
          <a:ln>
            <a:solidFill>
              <a:schemeClr val="bg2"/>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2605" y="2274328"/>
            <a:ext cx="3793331" cy="3026093"/>
          </a:xfrm>
          <a:prstGeom prst="rect">
            <a:avLst/>
          </a:prstGeom>
          <a:ln>
            <a:solidFill>
              <a:schemeClr val="bg2"/>
            </a:solidFill>
          </a:ln>
        </p:spPr>
      </p:pic>
      <p:pic>
        <p:nvPicPr>
          <p:cNvPr id="4" name="Picture 3" descr="new_logo.bmp"/>
          <p:cNvPicPr>
            <a:picLocks noChangeAspect="1"/>
          </p:cNvPicPr>
          <p:nvPr/>
        </p:nvPicPr>
        <p:blipFill>
          <a:blip r:embed="rId4" cstate="print"/>
          <a:stretch>
            <a:fillRect/>
          </a:stretch>
        </p:blipFill>
        <p:spPr>
          <a:xfrm>
            <a:off x="7131557" y="577385"/>
            <a:ext cx="1298095" cy="422723"/>
          </a:xfrm>
          <a:prstGeom prst="rect">
            <a:avLst/>
          </a:prstGeom>
        </p:spPr>
      </p:pic>
      <p:sp>
        <p:nvSpPr>
          <p:cNvPr id="6" name="TextBox 5"/>
          <p:cNvSpPr txBox="1"/>
          <p:nvPr/>
        </p:nvSpPr>
        <p:spPr>
          <a:xfrm>
            <a:off x="202605" y="5300421"/>
            <a:ext cx="3793331" cy="646331"/>
          </a:xfrm>
          <a:prstGeom prst="rect">
            <a:avLst/>
          </a:prstGeom>
          <a:noFill/>
        </p:spPr>
        <p:txBody>
          <a:bodyPr wrap="square" rtlCol="0">
            <a:spAutoFit/>
          </a:bodyPr>
          <a:lstStyle/>
          <a:p>
            <a:r>
              <a:rPr lang="en-GB" dirty="0" smtClean="0"/>
              <a:t>Met Office </a:t>
            </a:r>
            <a:r>
              <a:rPr lang="en-GB" b="1" dirty="0" smtClean="0"/>
              <a:t>Analysis</a:t>
            </a:r>
            <a:r>
              <a:rPr lang="en-GB" dirty="0" smtClean="0"/>
              <a:t> Chart valid at 1200 UTC 8 Dec 2011</a:t>
            </a:r>
            <a:endParaRPr lang="en-GB" dirty="0"/>
          </a:p>
        </p:txBody>
      </p:sp>
      <p:sp>
        <p:nvSpPr>
          <p:cNvPr id="7" name="TextBox 6"/>
          <p:cNvSpPr txBox="1"/>
          <p:nvPr/>
        </p:nvSpPr>
        <p:spPr>
          <a:xfrm>
            <a:off x="4139952" y="5393787"/>
            <a:ext cx="4779169" cy="923330"/>
          </a:xfrm>
          <a:prstGeom prst="rect">
            <a:avLst/>
          </a:prstGeom>
          <a:noFill/>
        </p:spPr>
        <p:txBody>
          <a:bodyPr wrap="square" rtlCol="0">
            <a:spAutoFit/>
          </a:bodyPr>
          <a:lstStyle/>
          <a:p>
            <a:r>
              <a:rPr lang="en-GB" b="1" dirty="0" smtClean="0"/>
              <a:t>Model</a:t>
            </a:r>
            <a:r>
              <a:rPr lang="en-GB" dirty="0" smtClean="0"/>
              <a:t> MSLP (thin black) and 850-hPa equivalent potential temperature (grey bold) at 1200 UTC </a:t>
            </a:r>
            <a:r>
              <a:rPr lang="en-GB" dirty="0"/>
              <a:t>8</a:t>
            </a:r>
            <a:r>
              <a:rPr lang="en-GB" dirty="0" smtClean="0"/>
              <a:t> Dec 2011</a:t>
            </a:r>
            <a:endParaRPr lang="en-GB" dirty="0"/>
          </a:p>
        </p:txBody>
      </p:sp>
      <p:sp>
        <p:nvSpPr>
          <p:cNvPr id="8" name="Title 1"/>
          <p:cNvSpPr txBox="1">
            <a:spLocks/>
          </p:cNvSpPr>
          <p:nvPr/>
        </p:nvSpPr>
        <p:spPr>
          <a:xfrm>
            <a:off x="76374" y="78693"/>
            <a:ext cx="6192838" cy="1143000"/>
          </a:xfrm>
          <a:prstGeom prst="rect">
            <a:avLst/>
          </a:prstGeom>
        </p:spPr>
        <p:txBody>
          <a:bodyPr>
            <a:normAutofit fontScale="97500" lnSpcReduction="10000"/>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dirty="0" smtClean="0"/>
              <a:t>Case-Study III: </a:t>
            </a:r>
            <a:br>
              <a:rPr lang="en-GB" dirty="0" smtClean="0"/>
            </a:br>
            <a:r>
              <a:rPr lang="en-GB" dirty="0" smtClean="0"/>
              <a:t>8 December 2011</a:t>
            </a:r>
            <a:endParaRPr lang="en-GB" dirty="0"/>
          </a:p>
        </p:txBody>
      </p:sp>
      <p:sp>
        <p:nvSpPr>
          <p:cNvPr id="5" name="TextBox 4"/>
          <p:cNvSpPr txBox="1"/>
          <p:nvPr/>
        </p:nvSpPr>
        <p:spPr>
          <a:xfrm>
            <a:off x="151115" y="1192357"/>
            <a:ext cx="3919562" cy="707886"/>
          </a:xfrm>
          <a:prstGeom prst="rect">
            <a:avLst/>
          </a:prstGeom>
          <a:noFill/>
        </p:spPr>
        <p:txBody>
          <a:bodyPr wrap="square" rtlCol="0">
            <a:spAutoFit/>
          </a:bodyPr>
          <a:lstStyle/>
          <a:p>
            <a:pPr algn="ctr"/>
            <a:r>
              <a:rPr lang="en-GB" sz="2000" b="1" dirty="0" smtClean="0"/>
              <a:t>Analysis of the causes of very strong near-surface winds</a:t>
            </a:r>
          </a:p>
        </p:txBody>
      </p:sp>
    </p:spTree>
    <p:extLst>
      <p:ext uri="{BB962C8B-B14F-4D97-AF65-F5344CB8AC3E}">
        <p14:creationId xmlns:p14="http://schemas.microsoft.com/office/powerpoint/2010/main" xmlns="" val="357085367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METHODS</a:t>
            </a:r>
            <a:endParaRPr lang="en-GB" dirty="0"/>
          </a:p>
        </p:txBody>
      </p:sp>
    </p:spTree>
    <p:extLst>
      <p:ext uri="{BB962C8B-B14F-4D97-AF65-F5344CB8AC3E}">
        <p14:creationId xmlns:p14="http://schemas.microsoft.com/office/powerpoint/2010/main" xmlns="" val="421380428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162200"/>
            <a:ext cx="6192838" cy="839787"/>
          </a:xfrm>
        </p:spPr>
        <p:txBody>
          <a:bodyPr>
            <a:normAutofit/>
          </a:bodyPr>
          <a:lstStyle/>
          <a:p>
            <a:r>
              <a:rPr lang="en-GB" dirty="0" smtClean="0"/>
              <a:t>Methods</a:t>
            </a:r>
            <a:endParaRPr lang="en-GB"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755650" y="1558634"/>
                <a:ext cx="7673975" cy="4578911"/>
              </a:xfrm>
            </p:spPr>
            <p:txBody>
              <a:bodyPr/>
              <a:lstStyle/>
              <a:p>
                <a:pPr>
                  <a:spcBef>
                    <a:spcPts val="0"/>
                  </a:spcBef>
                  <a:spcAft>
                    <a:spcPts val="1800"/>
                  </a:spcAft>
                </a:pPr>
                <a:r>
                  <a:rPr lang="en-GB" b="1" dirty="0"/>
                  <a:t>Off-line trajectory analysis</a:t>
                </a:r>
                <a:r>
                  <a:rPr lang="en-GB" dirty="0"/>
                  <a:t> -  computation of Lagrangian trajectories following air parcels subject to the model-resolved velocity </a:t>
                </a:r>
                <a:r>
                  <a:rPr lang="en-GB" dirty="0" smtClean="0"/>
                  <a:t>field –</a:t>
                </a:r>
                <a:r>
                  <a:rPr lang="en-GB" b="1" dirty="0" smtClean="0"/>
                  <a:t>Suitable to follow the air masses constituting air streams</a:t>
                </a:r>
                <a:endParaRPr lang="en-GB" b="1" dirty="0"/>
              </a:p>
              <a:p>
                <a:pPr>
                  <a:spcBef>
                    <a:spcPts val="0"/>
                  </a:spcBef>
                  <a:spcAft>
                    <a:spcPts val="1800"/>
                  </a:spcAft>
                </a:pPr>
                <a:r>
                  <a:rPr lang="en-GB" b="1" dirty="0" smtClean="0"/>
                  <a:t>On-line tracers</a:t>
                </a:r>
                <a:r>
                  <a:rPr lang="en-GB" dirty="0" smtClean="0"/>
                  <a:t> tracking changes in potential temperature (</a:t>
                </a:r>
                <a14:m>
                  <m:oMath xmlns:m="http://schemas.openxmlformats.org/officeDocument/2006/math">
                    <m:r>
                      <a:rPr lang="en-GB" b="0" i="1" smtClean="0">
                        <a:latin typeface="Cambria Math"/>
                      </a:rPr>
                      <m:t>𝜃</m:t>
                    </m:r>
                  </m:oMath>
                </a14:m>
                <a:r>
                  <a:rPr lang="en-GB" dirty="0" smtClean="0"/>
                  <a:t>) and moisture variable (specific humidity </a:t>
                </a:r>
                <a:r>
                  <a:rPr lang="en-GB" i="1" dirty="0" smtClean="0"/>
                  <a:t>q</a:t>
                </a:r>
                <a:r>
                  <a:rPr lang="en-GB" dirty="0" smtClean="0"/>
                  <a:t>, cloud liquid content </a:t>
                </a:r>
                <a:r>
                  <a:rPr lang="en-GB" i="1" dirty="0" err="1" smtClean="0"/>
                  <a:t>q</a:t>
                </a:r>
                <a:r>
                  <a:rPr lang="en-GB" baseline="-25000" dirty="0" err="1" smtClean="0"/>
                  <a:t>cl</a:t>
                </a:r>
                <a:r>
                  <a:rPr lang="en-GB" dirty="0" smtClean="0"/>
                  <a:t> and cloud ice content </a:t>
                </a:r>
                <a:r>
                  <a:rPr lang="en-GB" i="1" dirty="0" err="1" smtClean="0"/>
                  <a:t>q</a:t>
                </a:r>
                <a:r>
                  <a:rPr lang="en-GB" baseline="-25000" dirty="0" err="1" smtClean="0"/>
                  <a:t>cl</a:t>
                </a:r>
                <a:r>
                  <a:rPr lang="en-GB" dirty="0" smtClean="0"/>
                  <a:t>) – </a:t>
                </a:r>
                <a:r>
                  <a:rPr lang="en-GB" b="1" dirty="0" smtClean="0"/>
                  <a:t>Suitable to understand the relative importance of different diabatic processes</a:t>
                </a:r>
                <a:endParaRPr lang="en-GB" b="1"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55650" y="1558634"/>
                <a:ext cx="7673975" cy="4578911"/>
              </a:xfrm>
              <a:blipFill rotWithShape="1">
                <a:blip r:embed="rId2" cstate="print"/>
                <a:stretch>
                  <a:fillRect l="-1112" t="-799"/>
                </a:stretch>
              </a:blipFill>
            </p:spPr>
            <p:txBody>
              <a:bodyPr/>
              <a:lstStyle/>
              <a:p>
                <a:r>
                  <a:rPr lang="en-GB">
                    <a:noFill/>
                  </a:rPr>
                  <a:t> </a:t>
                </a:r>
              </a:p>
            </p:txBody>
          </p:sp>
        </mc:Fallback>
      </mc:AlternateContent>
      <p:pic>
        <p:nvPicPr>
          <p:cNvPr id="4" name="Picture 5" descr="new_logo.bmp"/>
          <p:cNvPicPr>
            <a:picLocks noChangeAspect="1"/>
          </p:cNvPicPr>
          <p:nvPr/>
        </p:nvPicPr>
        <p:blipFill>
          <a:blip r:embed="rId3" cstate="print"/>
          <a:srcRect/>
          <a:stretch>
            <a:fillRect/>
          </a:stretch>
        </p:blipFill>
        <p:spPr bwMode="auto">
          <a:xfrm>
            <a:off x="7131050" y="577850"/>
            <a:ext cx="1298575" cy="422275"/>
          </a:xfrm>
          <a:prstGeom prst="rect">
            <a:avLst/>
          </a:prstGeom>
          <a:noFill/>
          <a:ln w="9525">
            <a:noFill/>
            <a:miter lim="800000"/>
            <a:headEnd/>
            <a:tailEnd/>
          </a:ln>
        </p:spPr>
      </p:pic>
    </p:spTree>
    <p:extLst>
      <p:ext uri="{BB962C8B-B14F-4D97-AF65-F5344CB8AC3E}">
        <p14:creationId xmlns:p14="http://schemas.microsoft.com/office/powerpoint/2010/main" xmlns="" val="262591149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ew_logo.bmp"/>
          <p:cNvPicPr>
            <a:picLocks noChangeAspect="1"/>
          </p:cNvPicPr>
          <p:nvPr/>
        </p:nvPicPr>
        <p:blipFill>
          <a:blip r:embed="rId3" cstate="print"/>
          <a:srcRect/>
          <a:stretch>
            <a:fillRect/>
          </a:stretch>
        </p:blipFill>
        <p:spPr bwMode="auto">
          <a:xfrm>
            <a:off x="7131050" y="577850"/>
            <a:ext cx="1298575" cy="422275"/>
          </a:xfrm>
          <a:prstGeom prst="rect">
            <a:avLst/>
          </a:prstGeom>
          <a:noFill/>
          <a:ln w="9525">
            <a:noFill/>
            <a:miter lim="800000"/>
            <a:headEnd/>
            <a:tailEnd/>
          </a:ln>
        </p:spPr>
      </p:pic>
      <mc:AlternateContent xmlns:mc="http://schemas.openxmlformats.org/markup-compatibility/2006">
        <mc:Choice xmlns:a14="http://schemas.microsoft.com/office/drawing/2010/main" xmlns="" Requires="a14">
          <p:sp>
            <p:nvSpPr>
              <p:cNvPr id="27" name="Content Placeholder 26"/>
              <p:cNvSpPr txBox="1">
                <a:spLocks noGrp="1"/>
              </p:cNvSpPr>
              <p:nvPr>
                <p:ph idx="1"/>
              </p:nvPr>
            </p:nvSpPr>
            <p:spPr>
              <a:xfrm>
                <a:off x="471055" y="1350810"/>
                <a:ext cx="8215745" cy="5019836"/>
              </a:xfrm>
              <a:prstGeom prst="rect">
                <a:avLst/>
              </a:prstGeom>
              <a:noFill/>
            </p:spPr>
            <p:txBody>
              <a:bodyPr wrap="square" rtlCol="0">
                <a:spAutoFit/>
              </a:bodyPr>
              <a:lstStyle/>
              <a:p>
                <a:r>
                  <a:rPr lang="en-GB" sz="2200" dirty="0" smtClean="0"/>
                  <a:t>The </a:t>
                </a:r>
                <a:r>
                  <a:rPr lang="en-GB" sz="2200" dirty="0"/>
                  <a:t>variables of interest (</a:t>
                </a:r>
                <a14:m>
                  <m:oMath xmlns:m="http://schemas.openxmlformats.org/officeDocument/2006/math">
                    <m:r>
                      <m:rPr>
                        <m:sty m:val="p"/>
                      </m:rPr>
                      <a:rPr lang="el-GR" sz="2200" b="0" i="1" smtClean="0">
                        <a:latin typeface="Cambria Math"/>
                      </a:rPr>
                      <m:t>θ</m:t>
                    </m:r>
                    <m:r>
                      <a:rPr lang="en-GB" sz="2200" b="0" i="0" smtClean="0">
                        <a:latin typeface="Cambria Math"/>
                      </a:rPr>
                      <m:t> , </m:t>
                    </m:r>
                    <m:r>
                      <a:rPr lang="en-GB" sz="2200" b="0" i="1" smtClean="0">
                        <a:latin typeface="Cambria Math"/>
                      </a:rPr>
                      <m:t>𝑞</m:t>
                    </m:r>
                    <m:r>
                      <a:rPr lang="en-GB" sz="2200" b="0" i="0" smtClean="0">
                        <a:latin typeface="Cambria Math"/>
                      </a:rPr>
                      <m:t>, </m:t>
                    </m:r>
                    <m:r>
                      <a:rPr lang="en-GB" sz="2200" b="0" i="1" smtClean="0">
                        <a:latin typeface="Cambria Math"/>
                      </a:rPr>
                      <m:t>𝑞</m:t>
                    </m:r>
                    <m:r>
                      <m:rPr>
                        <m:sty m:val="p"/>
                      </m:rPr>
                      <a:rPr lang="en-GB" sz="2200" b="0" i="0" baseline="-25000" smtClean="0">
                        <a:latin typeface="Cambria Math"/>
                      </a:rPr>
                      <m:t>cl</m:t>
                    </m:r>
                    <m:r>
                      <a:rPr lang="en-GB" sz="2200" b="0" i="0" smtClean="0">
                        <a:latin typeface="Cambria Math"/>
                      </a:rPr>
                      <m:t>, </m:t>
                    </m:r>
                    <m:r>
                      <a:rPr lang="en-GB" sz="2200" b="0" i="1" smtClean="0">
                        <a:latin typeface="Cambria Math"/>
                      </a:rPr>
                      <m:t>𝑞</m:t>
                    </m:r>
                    <m:r>
                      <m:rPr>
                        <m:sty m:val="p"/>
                      </m:rPr>
                      <a:rPr lang="en-GB" sz="2200" b="0" i="0" baseline="-25000" smtClean="0">
                        <a:latin typeface="Cambria Math"/>
                      </a:rPr>
                      <m:t>cf</m:t>
                    </m:r>
                    <m:r>
                      <a:rPr lang="en-GB" sz="2200" b="0" i="0" smtClean="0">
                        <a:latin typeface="Cambria Math"/>
                      </a:rPr>
                      <m:t>)</m:t>
                    </m:r>
                  </m:oMath>
                </a14:m>
                <a:r>
                  <a:rPr lang="en-GB" sz="2200" dirty="0" smtClean="0"/>
                  <a:t> </a:t>
                </a:r>
                <a:r>
                  <a:rPr lang="en-GB" sz="2200" dirty="0"/>
                  <a:t>are decomposed as</a:t>
                </a:r>
              </a:p>
              <a:p>
                <a:pPr marL="0" indent="0">
                  <a:buNone/>
                </a:pPr>
                <a:endParaRPr lang="en-GB" sz="2200" dirty="0"/>
              </a:p>
              <a:p>
                <a:pPr marL="0" indent="0" algn="ctr">
                  <a:buNone/>
                </a:pPr>
                <a:endParaRPr lang="en-GB" sz="1600" dirty="0" smtClean="0"/>
              </a:p>
              <a:p>
                <a:pPr marL="0" indent="0" algn="ctr">
                  <a:buNone/>
                </a:pPr>
                <a:r>
                  <a:rPr lang="en-GB" sz="1600" dirty="0" err="1" smtClean="0"/>
                  <a:t>proc</a:t>
                </a:r>
                <a:r>
                  <a:rPr lang="en-GB" sz="1600" dirty="0" smtClean="0"/>
                  <a:t> </a:t>
                </a:r>
                <a:r>
                  <a:rPr lang="en-GB" sz="1600" dirty="0"/>
                  <a:t>= {parameterised processes}</a:t>
                </a:r>
              </a:p>
              <a:p>
                <a:pPr marL="360363" indent="0">
                  <a:buNone/>
                </a:pPr>
                <a:r>
                  <a:rPr lang="en-GB" sz="2200" dirty="0" smtClean="0"/>
                  <a:t>where </a:t>
                </a:r>
                <a14:m>
                  <m:oMath xmlns:m="http://schemas.openxmlformats.org/officeDocument/2006/math">
                    <m:sSub>
                      <m:sSubPr>
                        <m:ctrlPr>
                          <a:rPr lang="en-GB" sz="2200" i="1">
                            <a:latin typeface="Cambria Math"/>
                          </a:rPr>
                        </m:ctrlPr>
                      </m:sSubPr>
                      <m:e>
                        <m:r>
                          <a:rPr lang="en-GB" sz="2200" i="1">
                            <a:latin typeface="Cambria Math"/>
                            <a:ea typeface="Cambria Math"/>
                          </a:rPr>
                          <m:t>𝜑</m:t>
                        </m:r>
                      </m:e>
                      <m:sub>
                        <m:r>
                          <a:rPr lang="en-GB" sz="2200" b="0" i="1">
                            <a:latin typeface="Cambria Math"/>
                          </a:rPr>
                          <m:t>0</m:t>
                        </m:r>
                      </m:sub>
                    </m:sSub>
                  </m:oMath>
                </a14:m>
                <a:r>
                  <a:rPr lang="en-GB" sz="2200" dirty="0"/>
                  <a:t> represents a </a:t>
                </a:r>
                <a:r>
                  <a:rPr lang="en-GB" sz="2200" b="1" dirty="0"/>
                  <a:t>conserved</a:t>
                </a:r>
                <a:r>
                  <a:rPr lang="en-GB" sz="2200" dirty="0"/>
                  <a:t> </a:t>
                </a:r>
                <a:r>
                  <a:rPr lang="en-GB" sz="2200" dirty="0" smtClean="0"/>
                  <a:t>field (redistribution by advection of the initial field) </a:t>
                </a:r>
                <a:r>
                  <a:rPr lang="en-GB" sz="2200" dirty="0"/>
                  <a:t>and </a:t>
                </a:r>
                <a14:m>
                  <m:oMath xmlns:m="http://schemas.openxmlformats.org/officeDocument/2006/math">
                    <m:r>
                      <a:rPr lang="en-GB" sz="2200" i="1">
                        <a:latin typeface="Cambria Math"/>
                        <a:ea typeface="Cambria Math"/>
                      </a:rPr>
                      <m:t>∆</m:t>
                    </m:r>
                    <m:sSub>
                      <m:sSubPr>
                        <m:ctrlPr>
                          <a:rPr lang="en-GB" sz="2200" i="1">
                            <a:latin typeface="Cambria Math"/>
                            <a:ea typeface="Cambria Math"/>
                          </a:rPr>
                        </m:ctrlPr>
                      </m:sSubPr>
                      <m:e>
                        <m:r>
                          <a:rPr lang="en-GB" sz="2200" i="1">
                            <a:latin typeface="Cambria Math"/>
                            <a:ea typeface="Cambria Math"/>
                          </a:rPr>
                          <m:t>𝜑</m:t>
                        </m:r>
                      </m:e>
                      <m:sub>
                        <m:r>
                          <a:rPr lang="en-GB" sz="2200" b="0" i="1">
                            <a:latin typeface="Cambria Math"/>
                            <a:ea typeface="Cambria Math"/>
                          </a:rPr>
                          <m:t>𝑖</m:t>
                        </m:r>
                      </m:sub>
                    </m:sSub>
                  </m:oMath>
                </a14:m>
                <a:r>
                  <a:rPr lang="en-GB" sz="2200" dirty="0"/>
                  <a:t> represents the </a:t>
                </a:r>
                <a:r>
                  <a:rPr lang="en-GB" sz="2200" b="1" dirty="0"/>
                  <a:t>accumulated </a:t>
                </a:r>
                <a:r>
                  <a:rPr lang="en-GB" sz="2200" b="1" dirty="0" smtClean="0"/>
                  <a:t>tendency</a:t>
                </a:r>
                <a:r>
                  <a:rPr lang="en-GB" sz="2200" dirty="0" smtClean="0"/>
                  <a:t> </a:t>
                </a:r>
                <a:r>
                  <a:rPr lang="en-GB" sz="2200" dirty="0"/>
                  <a:t>of </a:t>
                </a:r>
                <a14:m>
                  <m:oMath xmlns:m="http://schemas.openxmlformats.org/officeDocument/2006/math">
                    <m:r>
                      <a:rPr lang="en-GB" sz="2200" i="1">
                        <a:latin typeface="Cambria Math"/>
                        <a:ea typeface="Cambria Math"/>
                      </a:rPr>
                      <m:t>𝜑</m:t>
                    </m:r>
                  </m:oMath>
                </a14:m>
                <a:r>
                  <a:rPr lang="en-GB" sz="2200" dirty="0"/>
                  <a:t> due to a parameterised process</a:t>
                </a:r>
                <a:r>
                  <a:rPr lang="en-GB" sz="2200" dirty="0" smtClean="0"/>
                  <a:t>.</a:t>
                </a:r>
              </a:p>
              <a:p>
                <a:r>
                  <a:rPr lang="en-GB" sz="2200" dirty="0"/>
                  <a:t>Parameterised processes: </a:t>
                </a:r>
                <a:endParaRPr lang="en-GB" sz="2200" dirty="0" smtClean="0"/>
              </a:p>
              <a:p>
                <a:pPr lvl="1"/>
                <a:r>
                  <a:rPr lang="en-GB" dirty="0" smtClean="0"/>
                  <a:t>short- </a:t>
                </a:r>
                <a:r>
                  <a:rPr lang="en-GB" dirty="0"/>
                  <a:t>and long-wave </a:t>
                </a:r>
                <a:r>
                  <a:rPr lang="en-GB" dirty="0" smtClean="0"/>
                  <a:t>radiation</a:t>
                </a:r>
              </a:p>
              <a:p>
                <a:pPr lvl="1"/>
                <a:r>
                  <a:rPr lang="en-GB" dirty="0" smtClean="0"/>
                  <a:t>large-scale </a:t>
                </a:r>
                <a:r>
                  <a:rPr lang="en-GB" dirty="0"/>
                  <a:t>cloud </a:t>
                </a:r>
                <a:r>
                  <a:rPr lang="en-GB" dirty="0" smtClean="0"/>
                  <a:t>formation</a:t>
                </a:r>
              </a:p>
              <a:p>
                <a:pPr lvl="1"/>
                <a:r>
                  <a:rPr lang="en-GB" dirty="0" smtClean="0"/>
                  <a:t>convection </a:t>
                </a:r>
              </a:p>
              <a:p>
                <a:pPr lvl="1"/>
                <a:r>
                  <a:rPr lang="en-GB" dirty="0" smtClean="0"/>
                  <a:t>boundary layer</a:t>
                </a:r>
                <a:endParaRPr lang="en-GB" sz="2400" dirty="0">
                  <a:latin typeface="+mn-lt"/>
                </a:endParaRPr>
              </a:p>
            </p:txBody>
          </p:sp>
        </mc:Choice>
        <mc:Fallback>
          <p:sp>
            <p:nvSpPr>
              <p:cNvPr id="27" name="Content Placeholder 26"/>
              <p:cNvSpPr txBox="1">
                <a:spLocks noGrp="1" noRot="1" noChangeAspect="1" noMove="1" noResize="1" noEditPoints="1" noAdjustHandles="1" noChangeArrowheads="1" noChangeShapeType="1" noTextEdit="1"/>
              </p:cNvSpPr>
              <p:nvPr>
                <p:ph idx="1"/>
              </p:nvPr>
            </p:nvSpPr>
            <p:spPr>
              <a:xfrm>
                <a:off x="471055" y="1350810"/>
                <a:ext cx="8215745" cy="5019836"/>
              </a:xfrm>
              <a:prstGeom prst="rect">
                <a:avLst/>
              </a:prstGeom>
              <a:blipFill rotWithShape="1">
                <a:blip r:embed="rId4" cstate="print"/>
                <a:stretch>
                  <a:fillRect l="-816" t="-608" b="-851"/>
                </a:stretch>
              </a:blipFill>
            </p:spPr>
            <p:txBody>
              <a:bodyPr/>
              <a:lstStyle/>
              <a:p>
                <a:r>
                  <a:rPr lang="en-GB">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xmlns="" val="101983972"/>
              </p:ext>
            </p:extLst>
          </p:nvPr>
        </p:nvGraphicFramePr>
        <p:xfrm>
          <a:off x="2663825" y="1880543"/>
          <a:ext cx="3816350" cy="668337"/>
        </p:xfrm>
        <a:graphic>
          <a:graphicData uri="http://schemas.openxmlformats.org/presentationml/2006/ole">
            <p:oleObj spid="_x0000_s15596" name="Equation" r:id="rId5" imgW="1916868" imgH="355446" progId="">
              <p:embed/>
            </p:oleObj>
          </a:graphicData>
        </a:graphic>
      </p:graphicFrame>
      <p:sp>
        <p:nvSpPr>
          <p:cNvPr id="7" name="Title 1"/>
          <p:cNvSpPr>
            <a:spLocks noGrp="1"/>
          </p:cNvSpPr>
          <p:nvPr>
            <p:ph type="title"/>
          </p:nvPr>
        </p:nvSpPr>
        <p:spPr>
          <a:xfrm>
            <a:off x="492405" y="231475"/>
            <a:ext cx="6192838" cy="770512"/>
          </a:xfrm>
        </p:spPr>
        <p:txBody>
          <a:bodyPr>
            <a:normAutofit/>
          </a:bodyPr>
          <a:lstStyle/>
          <a:p>
            <a:r>
              <a:rPr lang="en-GB" dirty="0" smtClean="0"/>
              <a:t>Tracers (I)</a:t>
            </a:r>
            <a:endParaRPr lang="en-GB" dirty="0"/>
          </a:p>
        </p:txBody>
      </p:sp>
    </p:spTree>
    <p:extLst>
      <p:ext uri="{BB962C8B-B14F-4D97-AF65-F5344CB8AC3E}">
        <p14:creationId xmlns:p14="http://schemas.microsoft.com/office/powerpoint/2010/main" xmlns="" val="107597218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405" y="231475"/>
            <a:ext cx="6192838" cy="770512"/>
          </a:xfrm>
        </p:spPr>
        <p:txBody>
          <a:bodyPr>
            <a:normAutofit/>
          </a:bodyPr>
          <a:lstStyle/>
          <a:p>
            <a:r>
              <a:rPr lang="en-GB" dirty="0" smtClean="0"/>
              <a:t>Tracers (II)</a:t>
            </a:r>
            <a:endParaRPr lang="en-GB" dirty="0"/>
          </a:p>
        </p:txBody>
      </p:sp>
      <p:pic>
        <p:nvPicPr>
          <p:cNvPr id="4" name="Picture 5" descr="new_logo.bmp"/>
          <p:cNvPicPr>
            <a:picLocks noChangeAspect="1"/>
          </p:cNvPicPr>
          <p:nvPr/>
        </p:nvPicPr>
        <p:blipFill>
          <a:blip r:embed="rId3" cstate="print"/>
          <a:srcRect/>
          <a:stretch>
            <a:fillRect/>
          </a:stretch>
        </p:blipFill>
        <p:spPr bwMode="auto">
          <a:xfrm>
            <a:off x="7131050" y="577850"/>
            <a:ext cx="1298575" cy="422275"/>
          </a:xfrm>
          <a:prstGeom prst="rect">
            <a:avLst/>
          </a:prstGeom>
          <a:noFill/>
          <a:ln w="9525">
            <a:noFill/>
            <a:miter lim="800000"/>
            <a:headEnd/>
            <a:tailEnd/>
          </a:ln>
        </p:spPr>
      </p:pic>
      <mc:AlternateContent xmlns:mc="http://schemas.openxmlformats.org/markup-compatibility/2006">
        <mc:Choice xmlns:a14="http://schemas.microsoft.com/office/drawing/2010/main" xmlns="" Requires="a14">
          <p:sp>
            <p:nvSpPr>
              <p:cNvPr id="27" name="Content Placeholder 26"/>
              <p:cNvSpPr txBox="1">
                <a:spLocks noGrp="1"/>
              </p:cNvSpPr>
              <p:nvPr>
                <p:ph idx="1"/>
              </p:nvPr>
            </p:nvSpPr>
            <p:spPr>
              <a:xfrm>
                <a:off x="520115" y="1059855"/>
                <a:ext cx="7931150" cy="3677930"/>
              </a:xfrm>
              <a:prstGeom prst="rect">
                <a:avLst/>
              </a:prstGeom>
              <a:noFill/>
            </p:spPr>
            <p:txBody>
              <a:bodyPr wrap="square" rtlCol="0">
                <a:spAutoFit/>
              </a:bodyPr>
              <a:lstStyle/>
              <a:p>
                <a:r>
                  <a:rPr lang="en-GB" sz="2200" dirty="0" smtClean="0"/>
                  <a:t>Thus</a:t>
                </a:r>
                <a:r>
                  <a:rPr lang="en-GB" sz="2200" dirty="0"/>
                  <a:t>, there are evolution equations for </a:t>
                </a:r>
                <a14:m>
                  <m:oMath xmlns:m="http://schemas.openxmlformats.org/officeDocument/2006/math">
                    <m:sSub>
                      <m:sSubPr>
                        <m:ctrlPr>
                          <a:rPr lang="en-GB" sz="2200" i="1">
                            <a:latin typeface="Cambria Math"/>
                          </a:rPr>
                        </m:ctrlPr>
                      </m:sSubPr>
                      <m:e>
                        <m:r>
                          <a:rPr lang="en-GB" sz="2200" i="1">
                            <a:latin typeface="Cambria Math"/>
                            <a:ea typeface="Cambria Math"/>
                          </a:rPr>
                          <m:t>𝜑</m:t>
                        </m:r>
                      </m:e>
                      <m:sub>
                        <m:r>
                          <a:rPr lang="en-GB" sz="2200" b="0" i="1">
                            <a:latin typeface="Cambria Math"/>
                          </a:rPr>
                          <m:t>0</m:t>
                        </m:r>
                      </m:sub>
                    </m:sSub>
                  </m:oMath>
                </a14:m>
                <a:r>
                  <a:rPr lang="en-GB" sz="2200" dirty="0"/>
                  <a:t> and for each </a:t>
                </a:r>
                <a14:m>
                  <m:oMath xmlns:m="http://schemas.openxmlformats.org/officeDocument/2006/math">
                    <m:r>
                      <a:rPr lang="en-GB" sz="2200" i="1">
                        <a:latin typeface="Cambria Math"/>
                        <a:ea typeface="Cambria Math"/>
                      </a:rPr>
                      <m:t>∆</m:t>
                    </m:r>
                    <m:sSub>
                      <m:sSubPr>
                        <m:ctrlPr>
                          <a:rPr lang="en-GB" sz="2200" i="1">
                            <a:latin typeface="Cambria Math"/>
                            <a:ea typeface="Cambria Math"/>
                          </a:rPr>
                        </m:ctrlPr>
                      </m:sSubPr>
                      <m:e>
                        <m:r>
                          <a:rPr lang="en-GB" sz="2200" i="1">
                            <a:latin typeface="Cambria Math"/>
                            <a:ea typeface="Cambria Math"/>
                          </a:rPr>
                          <m:t>𝜑</m:t>
                        </m:r>
                      </m:e>
                      <m:sub>
                        <m:r>
                          <a:rPr lang="en-GB" sz="2200" i="1">
                            <a:latin typeface="Cambria Math"/>
                            <a:ea typeface="Cambria Math"/>
                          </a:rPr>
                          <m:t>𝑖</m:t>
                        </m:r>
                      </m:sub>
                    </m:sSub>
                  </m:oMath>
                </a14:m>
                <a:endParaRPr lang="en-GB" sz="2200" dirty="0" smtClean="0">
                  <a:latin typeface="Arial" pitchFamily="34" charset="0"/>
                  <a:ea typeface="Cambria Math"/>
                  <a:cs typeface="Arial" pitchFamily="34" charset="0"/>
                </a:endParaRPr>
              </a:p>
              <a:p>
                <a:endParaRPr lang="en-GB" sz="2400" dirty="0" smtClean="0"/>
              </a:p>
              <a:p>
                <a:endParaRPr lang="en-GB" dirty="0"/>
              </a:p>
              <a:p>
                <a:endParaRPr lang="en-GB" sz="2400" dirty="0" smtClean="0"/>
              </a:p>
              <a:p>
                <a:endParaRPr lang="en-GB" dirty="0"/>
              </a:p>
              <a:p>
                <a:r>
                  <a:rPr lang="en-GB" sz="2200" dirty="0" smtClean="0"/>
                  <a:t>The </a:t>
                </a:r>
                <a:r>
                  <a:rPr lang="en-GB" sz="2200" dirty="0"/>
                  <a:t>evolution equation for the relevant variables can then be written as</a:t>
                </a:r>
              </a:p>
              <a:p>
                <a:endParaRPr lang="en-GB" sz="2400" dirty="0"/>
              </a:p>
            </p:txBody>
          </p:sp>
        </mc:Choice>
        <mc:Fallback>
          <p:sp>
            <p:nvSpPr>
              <p:cNvPr id="27" name="Content Placeholder 26"/>
              <p:cNvSpPr txBox="1">
                <a:spLocks noGrp="1" noRot="1" noChangeAspect="1" noMove="1" noResize="1" noEditPoints="1" noAdjustHandles="1" noChangeArrowheads="1" noChangeShapeType="1" noTextEdit="1"/>
              </p:cNvSpPr>
              <p:nvPr>
                <p:ph idx="1"/>
              </p:nvPr>
            </p:nvSpPr>
            <p:spPr>
              <a:xfrm>
                <a:off x="520115" y="1059855"/>
                <a:ext cx="7931150" cy="3677930"/>
              </a:xfrm>
              <a:prstGeom prst="rect">
                <a:avLst/>
              </a:prstGeom>
              <a:blipFill rotWithShape="1">
                <a:blip r:embed="rId4" cstate="print"/>
                <a:stretch>
                  <a:fillRect l="-846" t="-829"/>
                </a:stretch>
              </a:blipFill>
            </p:spPr>
            <p:txBody>
              <a:bodyPr/>
              <a:lstStyle/>
              <a:p>
                <a:r>
                  <a:rPr lang="en-GB">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xmlns="" val="1240209439"/>
              </p:ext>
            </p:extLst>
          </p:nvPr>
        </p:nvGraphicFramePr>
        <p:xfrm>
          <a:off x="978963" y="2451734"/>
          <a:ext cx="3721734" cy="816193"/>
        </p:xfrm>
        <a:graphic>
          <a:graphicData uri="http://schemas.openxmlformats.org/presentationml/2006/ole">
            <p:oleObj spid="_x0000_s17049" name="Equation" r:id="rId5" imgW="1854200" imgH="431800" progId="">
              <p:embed/>
            </p:oleObj>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xmlns="" val="3707107145"/>
              </p:ext>
            </p:extLst>
          </p:nvPr>
        </p:nvGraphicFramePr>
        <p:xfrm>
          <a:off x="1473972" y="1604271"/>
          <a:ext cx="3047471" cy="812579"/>
        </p:xfrm>
        <a:graphic>
          <a:graphicData uri="http://schemas.openxmlformats.org/presentationml/2006/ole">
            <p:oleObj spid="_x0000_s17050" name="Equation" r:id="rId6" imgW="1524000" imgH="431800" progId="">
              <p:embed/>
            </p:oleObj>
          </a:graphicData>
        </a:graphic>
      </p:graphicFrame>
      <p:sp>
        <p:nvSpPr>
          <p:cNvPr id="8" name="TextBox 7"/>
          <p:cNvSpPr txBox="1"/>
          <p:nvPr/>
        </p:nvSpPr>
        <p:spPr>
          <a:xfrm>
            <a:off x="5416585" y="1632166"/>
            <a:ext cx="2720250" cy="584775"/>
          </a:xfrm>
          <a:prstGeom prst="rect">
            <a:avLst/>
          </a:prstGeom>
          <a:noFill/>
          <a:ln w="25400">
            <a:solidFill>
              <a:schemeClr val="tx2"/>
            </a:solidFill>
          </a:ln>
        </p:spPr>
        <p:txBody>
          <a:bodyPr wrap="square" rtlCol="0">
            <a:spAutoFit/>
          </a:bodyPr>
          <a:lstStyle/>
          <a:p>
            <a:r>
              <a:rPr lang="en-GB" sz="1600" dirty="0" smtClean="0"/>
              <a:t>The conserved field is affected by advection only</a:t>
            </a:r>
            <a:endParaRPr lang="en-GB" sz="1600" dirty="0"/>
          </a:p>
        </p:txBody>
      </p:sp>
      <mc:AlternateContent xmlns:mc="http://schemas.openxmlformats.org/markup-compatibility/2006">
        <mc:Choice xmlns:a14="http://schemas.microsoft.com/office/drawing/2010/main" xmlns="" Requires="a14">
          <p:sp>
            <p:nvSpPr>
              <p:cNvPr id="9" name="TextBox 8"/>
              <p:cNvSpPr txBox="1"/>
              <p:nvPr/>
            </p:nvSpPr>
            <p:spPr>
              <a:xfrm>
                <a:off x="5272570" y="2478605"/>
                <a:ext cx="3255922" cy="855106"/>
              </a:xfrm>
              <a:prstGeom prst="rect">
                <a:avLst/>
              </a:prstGeom>
              <a:noFill/>
              <a:ln w="25400">
                <a:solidFill>
                  <a:schemeClr val="tx2"/>
                </a:solidFill>
              </a:ln>
            </p:spPr>
            <p:txBody>
              <a:bodyPr wrap="square" rtlCol="0">
                <a:spAutoFit/>
              </a:bodyPr>
              <a:lstStyle/>
              <a:p>
                <a:r>
                  <a:rPr lang="en-GB" sz="1600" dirty="0" smtClean="0"/>
                  <a:t>Each accumulated tendency is affected by advection and by a particular source of </a:t>
                </a:r>
                <a14:m>
                  <m:oMath xmlns:m="http://schemas.openxmlformats.org/officeDocument/2006/math">
                    <m:r>
                      <a:rPr lang="en-GB" sz="1600" i="1" smtClean="0">
                        <a:latin typeface="Cambria Math"/>
                        <a:ea typeface="Cambria Math"/>
                      </a:rPr>
                      <m:t>𝜑</m:t>
                    </m:r>
                  </m:oMath>
                </a14:m>
                <a:r>
                  <a:rPr lang="en-GB" sz="1600" dirty="0" smtClean="0"/>
                  <a:t> given by </a:t>
                </a:r>
                <a14:m>
                  <m:oMath xmlns:m="http://schemas.openxmlformats.org/officeDocument/2006/math">
                    <m:sSub>
                      <m:sSubPr>
                        <m:ctrlPr>
                          <a:rPr lang="en-GB" sz="1600" i="1">
                            <a:latin typeface="Cambria Math"/>
                          </a:rPr>
                        </m:ctrlPr>
                      </m:sSubPr>
                      <m:e>
                        <m:r>
                          <a:rPr lang="en-GB" sz="1600" i="1">
                            <a:latin typeface="Cambria Math"/>
                          </a:rPr>
                          <m:t>𝑆</m:t>
                        </m:r>
                      </m:e>
                      <m:sub>
                        <m:sSub>
                          <m:sSubPr>
                            <m:ctrlPr>
                              <a:rPr lang="en-GB" sz="1600" i="1">
                                <a:latin typeface="Cambria Math"/>
                              </a:rPr>
                            </m:ctrlPr>
                          </m:sSubPr>
                          <m:e>
                            <m:r>
                              <a:rPr lang="en-GB" sz="1600" i="1">
                                <a:latin typeface="Cambria Math"/>
                                <a:ea typeface="Cambria Math"/>
                              </a:rPr>
                              <m:t>𝜑</m:t>
                            </m:r>
                          </m:e>
                          <m:sub>
                            <m:r>
                              <a:rPr lang="en-GB" sz="1600" i="1">
                                <a:latin typeface="Cambria Math"/>
                              </a:rPr>
                              <m:t>𝑖</m:t>
                            </m:r>
                          </m:sub>
                        </m:sSub>
                      </m:sub>
                    </m:sSub>
                  </m:oMath>
                </a14:m>
                <a:endParaRPr lang="en-GB" sz="1600" dirty="0"/>
              </a:p>
            </p:txBody>
          </p:sp>
        </mc:Choice>
        <mc:Fallback>
          <p:sp>
            <p:nvSpPr>
              <p:cNvPr id="9" name="TextBox 8"/>
              <p:cNvSpPr txBox="1">
                <a:spLocks noRot="1" noChangeAspect="1" noMove="1" noResize="1" noEditPoints="1" noAdjustHandles="1" noChangeArrowheads="1" noChangeShapeType="1" noTextEdit="1"/>
              </p:cNvSpPr>
              <p:nvPr/>
            </p:nvSpPr>
            <p:spPr>
              <a:xfrm>
                <a:off x="5272570" y="2478605"/>
                <a:ext cx="3255922" cy="855106"/>
              </a:xfrm>
              <a:prstGeom prst="rect">
                <a:avLst/>
              </a:prstGeom>
              <a:blipFill rotWithShape="1">
                <a:blip r:embed="rId7" cstate="print"/>
                <a:stretch>
                  <a:fillRect l="-743" t="-694" b="-4167"/>
                </a:stretch>
              </a:blipFill>
              <a:ln w="25400">
                <a:solidFill>
                  <a:schemeClr val="tx2"/>
                </a:solidFill>
              </a:ln>
            </p:spPr>
            <p:txBody>
              <a:bodyPr/>
              <a:lstStyle/>
              <a:p>
                <a:r>
                  <a:rPr lang="en-GB">
                    <a:noFill/>
                  </a:rPr>
                  <a:t> </a:t>
                </a:r>
              </a:p>
            </p:txBody>
          </p:sp>
        </mc:Fallback>
      </mc:AlternateContent>
      <p:cxnSp>
        <p:nvCxnSpPr>
          <p:cNvPr id="10" name="Straight Arrow Connector 9"/>
          <p:cNvCxnSpPr>
            <a:stCxn id="8" idx="1"/>
            <a:endCxn id="7" idx="3"/>
          </p:cNvCxnSpPr>
          <p:nvPr/>
        </p:nvCxnSpPr>
        <p:spPr bwMode="auto">
          <a:xfrm flipH="1">
            <a:off x="4521443" y="1924554"/>
            <a:ext cx="895142" cy="86006"/>
          </a:xfrm>
          <a:prstGeom prst="straightConnector1">
            <a:avLst/>
          </a:prstGeom>
          <a:solidFill>
            <a:schemeClr val="tx2"/>
          </a:solidFill>
          <a:ln w="25400" cap="flat" cmpd="sng" algn="ctr">
            <a:solidFill>
              <a:schemeClr val="tx2"/>
            </a:solidFill>
            <a:prstDash val="solid"/>
            <a:round/>
            <a:headEnd type="none" w="med" len="med"/>
            <a:tailEnd type="arrow"/>
          </a:ln>
          <a:effectLst/>
        </p:spPr>
      </p:cxnSp>
      <p:cxnSp>
        <p:nvCxnSpPr>
          <p:cNvPr id="11" name="Straight Arrow Connector 10"/>
          <p:cNvCxnSpPr>
            <a:stCxn id="9" idx="1"/>
            <a:endCxn id="6" idx="3"/>
          </p:cNvCxnSpPr>
          <p:nvPr/>
        </p:nvCxnSpPr>
        <p:spPr bwMode="auto">
          <a:xfrm flipH="1" flipV="1">
            <a:off x="4700697" y="2859830"/>
            <a:ext cx="571873" cy="46328"/>
          </a:xfrm>
          <a:prstGeom prst="straightConnector1">
            <a:avLst/>
          </a:prstGeom>
          <a:solidFill>
            <a:schemeClr val="tx2"/>
          </a:solidFill>
          <a:ln w="25400" cap="flat" cmpd="sng" algn="ctr">
            <a:solidFill>
              <a:schemeClr val="tx2"/>
            </a:solidFill>
            <a:prstDash val="solid"/>
            <a:round/>
            <a:headEnd type="none" w="med" len="med"/>
            <a:tailEnd type="arrow"/>
          </a:ln>
          <a:effectLst/>
        </p:spPr>
      </p:cxnSp>
      <p:graphicFrame>
        <p:nvGraphicFramePr>
          <p:cNvPr id="12" name="Object 11"/>
          <p:cNvGraphicFramePr>
            <a:graphicFrameLocks noChangeAspect="1"/>
          </p:cNvGraphicFramePr>
          <p:nvPr>
            <p:extLst>
              <p:ext uri="{D42A27DB-BD31-4B8C-83A1-F6EECF244321}">
                <p14:modId xmlns:p14="http://schemas.microsoft.com/office/powerpoint/2010/main" xmlns="" val="1258241771"/>
              </p:ext>
            </p:extLst>
          </p:nvPr>
        </p:nvGraphicFramePr>
        <p:xfrm>
          <a:off x="1993586" y="4320884"/>
          <a:ext cx="5156829" cy="865187"/>
        </p:xfrm>
        <a:graphic>
          <a:graphicData uri="http://schemas.openxmlformats.org/presentationml/2006/ole">
            <p:oleObj spid="_x0000_s17051" name="Equation" r:id="rId8" imgW="2425700" imgH="431800" progId="">
              <p:embed/>
            </p:oleObj>
          </a:graphicData>
        </a:graphic>
      </p:graphicFrame>
      <p:sp>
        <p:nvSpPr>
          <p:cNvPr id="13" name="TextBox 12"/>
          <p:cNvSpPr txBox="1"/>
          <p:nvPr/>
        </p:nvSpPr>
        <p:spPr>
          <a:xfrm>
            <a:off x="268464" y="5542880"/>
            <a:ext cx="2528123" cy="338554"/>
          </a:xfrm>
          <a:prstGeom prst="rect">
            <a:avLst/>
          </a:prstGeom>
          <a:noFill/>
        </p:spPr>
        <p:txBody>
          <a:bodyPr wrap="square" rtlCol="0">
            <a:spAutoFit/>
          </a:bodyPr>
          <a:lstStyle/>
          <a:p>
            <a:pPr algn="ctr"/>
            <a:r>
              <a:rPr lang="en-GB" sz="1600" dirty="0" smtClean="0"/>
              <a:t>Total rate of change</a:t>
            </a:r>
            <a:endParaRPr lang="en-GB" sz="1600" dirty="0"/>
          </a:p>
        </p:txBody>
      </p:sp>
      <p:sp>
        <p:nvSpPr>
          <p:cNvPr id="14" name="TextBox 13"/>
          <p:cNvSpPr txBox="1"/>
          <p:nvPr/>
        </p:nvSpPr>
        <p:spPr>
          <a:xfrm>
            <a:off x="2532268" y="5858746"/>
            <a:ext cx="2059053" cy="584775"/>
          </a:xfrm>
          <a:prstGeom prst="rect">
            <a:avLst/>
          </a:prstGeom>
          <a:noFill/>
        </p:spPr>
        <p:txBody>
          <a:bodyPr wrap="square" rtlCol="0">
            <a:spAutoFit/>
          </a:bodyPr>
          <a:lstStyle/>
          <a:p>
            <a:pPr algn="ctr"/>
            <a:r>
              <a:rPr lang="en-GB" sz="1600" dirty="0" smtClean="0"/>
              <a:t>Advection of conserved field</a:t>
            </a:r>
            <a:endParaRPr lang="en-GB" sz="1600" dirty="0"/>
          </a:p>
        </p:txBody>
      </p:sp>
      <p:sp>
        <p:nvSpPr>
          <p:cNvPr id="15" name="TextBox 14"/>
          <p:cNvSpPr txBox="1"/>
          <p:nvPr/>
        </p:nvSpPr>
        <p:spPr>
          <a:xfrm>
            <a:off x="4421925" y="5828468"/>
            <a:ext cx="3105036" cy="584775"/>
          </a:xfrm>
          <a:prstGeom prst="rect">
            <a:avLst/>
          </a:prstGeom>
          <a:noFill/>
        </p:spPr>
        <p:txBody>
          <a:bodyPr wrap="square" rtlCol="0">
            <a:spAutoFit/>
          </a:bodyPr>
          <a:lstStyle/>
          <a:p>
            <a:pPr algn="ctr"/>
            <a:r>
              <a:rPr lang="en-GB" sz="1600" dirty="0" smtClean="0"/>
              <a:t>Advection of accumulated tendencies</a:t>
            </a:r>
            <a:endParaRPr lang="en-GB" sz="1600" dirty="0"/>
          </a:p>
        </p:txBody>
      </p:sp>
      <p:sp>
        <p:nvSpPr>
          <p:cNvPr id="16" name="TextBox 15"/>
          <p:cNvSpPr txBox="1"/>
          <p:nvPr/>
        </p:nvSpPr>
        <p:spPr>
          <a:xfrm>
            <a:off x="6975974" y="5547753"/>
            <a:ext cx="1552518" cy="338554"/>
          </a:xfrm>
          <a:prstGeom prst="rect">
            <a:avLst/>
          </a:prstGeom>
          <a:noFill/>
        </p:spPr>
        <p:txBody>
          <a:bodyPr wrap="square" rtlCol="0">
            <a:spAutoFit/>
          </a:bodyPr>
          <a:lstStyle/>
          <a:p>
            <a:pPr algn="ctr"/>
            <a:r>
              <a:rPr lang="en-GB" sz="1600" dirty="0" smtClean="0"/>
              <a:t>Sources</a:t>
            </a:r>
            <a:endParaRPr lang="en-GB" sz="1600" dirty="0"/>
          </a:p>
        </p:txBody>
      </p:sp>
      <p:sp>
        <p:nvSpPr>
          <p:cNvPr id="17" name="Rectangle 16"/>
          <p:cNvSpPr/>
          <p:nvPr/>
        </p:nvSpPr>
        <p:spPr bwMode="auto">
          <a:xfrm>
            <a:off x="1946629" y="4249570"/>
            <a:ext cx="696524" cy="968042"/>
          </a:xfrm>
          <a:prstGeom prst="rect">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GB" sz="1300" b="0" i="0" u="none" strike="noStrike" cap="none" normalizeH="0" baseline="0" smtClean="0">
              <a:ln>
                <a:noFill/>
              </a:ln>
              <a:solidFill>
                <a:schemeClr val="tx1"/>
              </a:solidFill>
              <a:effectLst/>
              <a:latin typeface="Rdg Vesta" pitchFamily="2" charset="0"/>
            </a:endParaRPr>
          </a:p>
        </p:txBody>
      </p:sp>
      <p:sp>
        <p:nvSpPr>
          <p:cNvPr id="18" name="Rectangle 17"/>
          <p:cNvSpPr/>
          <p:nvPr/>
        </p:nvSpPr>
        <p:spPr bwMode="auto">
          <a:xfrm>
            <a:off x="3024736" y="4249570"/>
            <a:ext cx="915800" cy="968041"/>
          </a:xfrm>
          <a:prstGeom prst="rect">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GB" sz="1300" b="0" i="0" u="none" strike="noStrike" cap="none" normalizeH="0" baseline="0" smtClean="0">
              <a:ln>
                <a:noFill/>
              </a:ln>
              <a:solidFill>
                <a:schemeClr val="tx1"/>
              </a:solidFill>
              <a:effectLst/>
              <a:latin typeface="Rdg Vesta" pitchFamily="2" charset="0"/>
            </a:endParaRPr>
          </a:p>
        </p:txBody>
      </p:sp>
      <p:sp>
        <p:nvSpPr>
          <p:cNvPr id="19" name="Rectangle 18"/>
          <p:cNvSpPr/>
          <p:nvPr/>
        </p:nvSpPr>
        <p:spPr bwMode="auto">
          <a:xfrm>
            <a:off x="4093169" y="4249570"/>
            <a:ext cx="1678966" cy="968042"/>
          </a:xfrm>
          <a:prstGeom prst="rect">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GB" sz="1300" b="0" i="0" u="none" strike="noStrike" cap="none" normalizeH="0" baseline="0" smtClean="0">
              <a:ln>
                <a:noFill/>
              </a:ln>
              <a:solidFill>
                <a:schemeClr val="tx1"/>
              </a:solidFill>
              <a:effectLst/>
              <a:latin typeface="Rdg Vesta" pitchFamily="2" charset="0"/>
            </a:endParaRPr>
          </a:p>
        </p:txBody>
      </p:sp>
      <p:sp>
        <p:nvSpPr>
          <p:cNvPr id="20" name="Rectangle 19"/>
          <p:cNvSpPr/>
          <p:nvPr/>
        </p:nvSpPr>
        <p:spPr bwMode="auto">
          <a:xfrm>
            <a:off x="6010448" y="4249570"/>
            <a:ext cx="1211704" cy="968042"/>
          </a:xfrm>
          <a:prstGeom prst="rect">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2952750" rtl="0" eaLnBrk="1" fontAlgn="base" latinLnBrk="0" hangingPunct="1">
              <a:lnSpc>
                <a:spcPct val="100000"/>
              </a:lnSpc>
              <a:spcBef>
                <a:spcPct val="0"/>
              </a:spcBef>
              <a:spcAft>
                <a:spcPct val="0"/>
              </a:spcAft>
              <a:buClrTx/>
              <a:buSzTx/>
              <a:buFontTx/>
              <a:buNone/>
              <a:tabLst/>
            </a:pPr>
            <a:endParaRPr kumimoji="0" lang="en-GB" sz="1300" b="0" i="0" u="none" strike="noStrike" cap="none" normalizeH="0" baseline="0" smtClean="0">
              <a:ln>
                <a:noFill/>
              </a:ln>
              <a:solidFill>
                <a:schemeClr val="tx1"/>
              </a:solidFill>
              <a:effectLst/>
              <a:latin typeface="Rdg Vesta" pitchFamily="2" charset="0"/>
            </a:endParaRPr>
          </a:p>
        </p:txBody>
      </p:sp>
      <p:cxnSp>
        <p:nvCxnSpPr>
          <p:cNvPr id="21" name="Straight Connector 20"/>
          <p:cNvCxnSpPr>
            <a:stCxn id="13" idx="0"/>
            <a:endCxn id="17" idx="2"/>
          </p:cNvCxnSpPr>
          <p:nvPr/>
        </p:nvCxnSpPr>
        <p:spPr bwMode="auto">
          <a:xfrm flipV="1">
            <a:off x="1532526" y="5217612"/>
            <a:ext cx="762365" cy="325268"/>
          </a:xfrm>
          <a:prstGeom prst="line">
            <a:avLst/>
          </a:prstGeom>
          <a:solidFill>
            <a:schemeClr val="tx2"/>
          </a:solidFill>
          <a:ln w="25400" cap="flat" cmpd="sng" algn="ctr">
            <a:solidFill>
              <a:schemeClr val="tx2"/>
            </a:solidFill>
            <a:prstDash val="solid"/>
            <a:round/>
            <a:headEnd type="none" w="med" len="med"/>
            <a:tailEnd type="none" w="med" len="med"/>
          </a:ln>
          <a:effectLst/>
        </p:spPr>
      </p:cxnSp>
      <p:cxnSp>
        <p:nvCxnSpPr>
          <p:cNvPr id="22" name="Straight Connector 21"/>
          <p:cNvCxnSpPr>
            <a:stCxn id="14" idx="0"/>
            <a:endCxn id="18" idx="2"/>
          </p:cNvCxnSpPr>
          <p:nvPr/>
        </p:nvCxnSpPr>
        <p:spPr bwMode="auto">
          <a:xfrm flipH="1" flipV="1">
            <a:off x="3482636" y="5217611"/>
            <a:ext cx="79159" cy="641135"/>
          </a:xfrm>
          <a:prstGeom prst="line">
            <a:avLst/>
          </a:prstGeom>
          <a:solidFill>
            <a:schemeClr val="tx2"/>
          </a:solidFill>
          <a:ln w="25400" cap="flat" cmpd="sng" algn="ctr">
            <a:solidFill>
              <a:schemeClr val="tx2"/>
            </a:solidFill>
            <a:prstDash val="solid"/>
            <a:round/>
            <a:headEnd type="none" w="med" len="med"/>
            <a:tailEnd type="none" w="med" len="med"/>
          </a:ln>
          <a:effectLst/>
        </p:spPr>
      </p:cxnSp>
      <p:cxnSp>
        <p:nvCxnSpPr>
          <p:cNvPr id="23" name="Straight Connector 22"/>
          <p:cNvCxnSpPr>
            <a:stCxn id="15" idx="0"/>
            <a:endCxn id="19" idx="2"/>
          </p:cNvCxnSpPr>
          <p:nvPr/>
        </p:nvCxnSpPr>
        <p:spPr bwMode="auto">
          <a:xfrm flipH="1" flipV="1">
            <a:off x="4932652" y="5217612"/>
            <a:ext cx="1041791" cy="610856"/>
          </a:xfrm>
          <a:prstGeom prst="line">
            <a:avLst/>
          </a:prstGeom>
          <a:solidFill>
            <a:schemeClr val="tx2"/>
          </a:solidFill>
          <a:ln w="25400" cap="flat" cmpd="sng" algn="ctr">
            <a:solidFill>
              <a:schemeClr val="tx2"/>
            </a:solidFill>
            <a:prstDash val="solid"/>
            <a:round/>
            <a:headEnd type="none" w="med" len="med"/>
            <a:tailEnd type="none" w="med" len="med"/>
          </a:ln>
          <a:effectLst/>
        </p:spPr>
      </p:cxnSp>
      <p:cxnSp>
        <p:nvCxnSpPr>
          <p:cNvPr id="24" name="Straight Connector 23"/>
          <p:cNvCxnSpPr>
            <a:stCxn id="16" idx="0"/>
            <a:endCxn id="20" idx="2"/>
          </p:cNvCxnSpPr>
          <p:nvPr/>
        </p:nvCxnSpPr>
        <p:spPr bwMode="auto">
          <a:xfrm flipH="1" flipV="1">
            <a:off x="6616300" y="5217612"/>
            <a:ext cx="1135933" cy="330141"/>
          </a:xfrm>
          <a:prstGeom prst="line">
            <a:avLst/>
          </a:prstGeom>
          <a:solidFill>
            <a:schemeClr val="tx2"/>
          </a:solidFill>
          <a:ln w="25400"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xmlns="" val="397496385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Consistency between tracers</a:t>
            </a:r>
            <a:br>
              <a:rPr lang="en-GB" dirty="0" smtClean="0"/>
            </a:br>
            <a:r>
              <a:rPr lang="en-GB" dirty="0" smtClean="0"/>
              <a:t>and trajectories</a:t>
            </a:r>
            <a:endParaRPr lang="en-GB"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437323" y="1532224"/>
                <a:ext cx="8249478" cy="4993267"/>
              </a:xfrm>
            </p:spPr>
            <p:txBody>
              <a:bodyPr>
                <a:normAutofit lnSpcReduction="10000"/>
              </a:bodyPr>
              <a:lstStyle/>
              <a:p>
                <a:pPr algn="just">
                  <a:spcBef>
                    <a:spcPts val="1200"/>
                  </a:spcBef>
                </a:pPr>
                <a:r>
                  <a:rPr lang="en-GB" sz="2200" b="1" dirty="0" smtClean="0"/>
                  <a:t>Tracers</a:t>
                </a:r>
                <a:r>
                  <a:rPr lang="en-GB" sz="2200" dirty="0" smtClean="0"/>
                  <a:t> are computed </a:t>
                </a:r>
                <a:r>
                  <a:rPr lang="en-GB" sz="2200" b="1" dirty="0" smtClean="0"/>
                  <a:t>on-line</a:t>
                </a:r>
                <a:r>
                  <a:rPr lang="en-GB" sz="2200" dirty="0" smtClean="0"/>
                  <a:t> as the model runs.</a:t>
                </a:r>
              </a:p>
              <a:p>
                <a:pPr algn="just">
                  <a:spcBef>
                    <a:spcPts val="1200"/>
                  </a:spcBef>
                </a:pPr>
                <a:r>
                  <a:rPr lang="en-GB" sz="2200" b="1" dirty="0" smtClean="0"/>
                  <a:t>Trajectories</a:t>
                </a:r>
                <a:r>
                  <a:rPr lang="en-GB" sz="2200" dirty="0" smtClean="0"/>
                  <a:t> are computed </a:t>
                </a:r>
                <a:r>
                  <a:rPr lang="en-GB" sz="2200" b="1" dirty="0" smtClean="0"/>
                  <a:t>off-line</a:t>
                </a:r>
                <a:r>
                  <a:rPr lang="en-GB" sz="2200" dirty="0" smtClean="0"/>
                  <a:t> using model-resolved winds</a:t>
                </a:r>
              </a:p>
              <a:p>
                <a:pPr algn="just">
                  <a:spcBef>
                    <a:spcPts val="1200"/>
                  </a:spcBef>
                </a:pPr>
                <a:r>
                  <a:rPr lang="en-GB" sz="2200" dirty="0" smtClean="0"/>
                  <a:t>Theoretically, </a:t>
                </a:r>
                <a14:m>
                  <m:oMath xmlns:m="http://schemas.openxmlformats.org/officeDocument/2006/math">
                    <m:sSub>
                      <m:sSubPr>
                        <m:ctrlPr>
                          <a:rPr lang="en-GB" sz="2200" i="1">
                            <a:latin typeface="Cambria Math"/>
                          </a:rPr>
                        </m:ctrlPr>
                      </m:sSubPr>
                      <m:e>
                        <m:r>
                          <a:rPr lang="en-GB" sz="2200">
                            <a:latin typeface="Cambria Math"/>
                          </a:rPr>
                          <m:t>𝜃</m:t>
                        </m:r>
                      </m:e>
                      <m:sub>
                        <m:r>
                          <a:rPr lang="en-GB" sz="2200" b="0" i="0" smtClean="0">
                            <a:latin typeface="Cambria Math"/>
                          </a:rPr>
                          <m:t>0</m:t>
                        </m:r>
                      </m:sub>
                    </m:sSub>
                  </m:oMath>
                </a14:m>
                <a:r>
                  <a:rPr lang="en-GB" sz="2200" dirty="0"/>
                  <a:t> is </a:t>
                </a:r>
                <a:r>
                  <a:rPr lang="en-GB" sz="2200" b="1" dirty="0"/>
                  <a:t>conserved</a:t>
                </a:r>
                <a:r>
                  <a:rPr lang="en-GB" sz="2200" dirty="0"/>
                  <a:t> along trajectories. In practice, this is not true mainly because we simply cannot expect a perfect match between the advection in the model and the offline computation of trajectories.</a:t>
                </a:r>
              </a:p>
              <a:p>
                <a:pPr algn="just">
                  <a:spcBef>
                    <a:spcPts val="1200"/>
                  </a:spcBef>
                </a:pPr>
                <a:r>
                  <a:rPr lang="en-GB" sz="2200" dirty="0" smtClean="0"/>
                  <a:t>We </a:t>
                </a:r>
                <a:r>
                  <a:rPr lang="en-GB" sz="2200" dirty="0"/>
                  <a:t>select those trajectories that </a:t>
                </a:r>
                <a:r>
                  <a:rPr lang="en-GB" sz="2200" dirty="0" smtClean="0"/>
                  <a:t>do not </a:t>
                </a:r>
                <a:r>
                  <a:rPr lang="en-GB" sz="2200" dirty="0"/>
                  <a:t>depart too much from their initial </a:t>
                </a:r>
                <a14:m>
                  <m:oMath xmlns:m="http://schemas.openxmlformats.org/officeDocument/2006/math">
                    <m:sSub>
                      <m:sSubPr>
                        <m:ctrlPr>
                          <a:rPr lang="en-GB" sz="2200" b="0" i="1" smtClean="0">
                            <a:latin typeface="Cambria Math"/>
                          </a:rPr>
                        </m:ctrlPr>
                      </m:sSubPr>
                      <m:e>
                        <m:r>
                          <a:rPr lang="en-GB" sz="2200" b="0" i="1" smtClean="0">
                            <a:latin typeface="Cambria Math"/>
                          </a:rPr>
                          <m:t>𝜃</m:t>
                        </m:r>
                      </m:e>
                      <m:sub>
                        <m:r>
                          <a:rPr lang="en-GB" sz="2200" b="0" i="1" smtClean="0">
                            <a:latin typeface="Cambria Math"/>
                          </a:rPr>
                          <m:t>0</m:t>
                        </m:r>
                      </m:sub>
                    </m:sSub>
                  </m:oMath>
                </a14:m>
                <a:r>
                  <a:rPr lang="en-GB" sz="2200" dirty="0" smtClean="0"/>
                  <a:t> value</a:t>
                </a:r>
                <a:r>
                  <a:rPr lang="en-GB" sz="2200" dirty="0"/>
                  <a:t>. </a:t>
                </a:r>
                <a:endParaRPr lang="en-GB" sz="2200" dirty="0" smtClean="0"/>
              </a:p>
              <a:p>
                <a:pPr algn="just">
                  <a:spcBef>
                    <a:spcPts val="1200"/>
                  </a:spcBef>
                </a:pPr>
                <a:r>
                  <a:rPr lang="en-GB" sz="2200" dirty="0" smtClean="0"/>
                  <a:t>The </a:t>
                </a:r>
                <a:r>
                  <a:rPr lang="en-GB" sz="2200" dirty="0"/>
                  <a:t>trajectories that are rejected largely correspond to trajectories that end up </a:t>
                </a:r>
                <a:r>
                  <a:rPr lang="en-GB" sz="2200" dirty="0" smtClean="0"/>
                  <a:t>too close to the tropopause where </a:t>
                </a:r>
                <a14:m>
                  <m:oMath xmlns:m="http://schemas.openxmlformats.org/officeDocument/2006/math">
                    <m:r>
                      <a:rPr lang="en-GB" sz="2200">
                        <a:latin typeface="Cambria Math"/>
                      </a:rPr>
                      <m:t>𝜃</m:t>
                    </m:r>
                    <m:r>
                      <a:rPr lang="en-GB" sz="2200" i="1">
                        <a:latin typeface="Cambria Math"/>
                      </a:rPr>
                      <m:t> </m:t>
                    </m:r>
                  </m:oMath>
                </a14:m>
                <a:r>
                  <a:rPr lang="en-GB" sz="2200" dirty="0" smtClean="0"/>
                  <a:t>gradients are strong.</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37323" y="1532224"/>
                <a:ext cx="8249478" cy="4993267"/>
              </a:xfrm>
              <a:blipFill rotWithShape="1">
                <a:blip r:embed="rId2" cstate="print"/>
                <a:stretch>
                  <a:fillRect l="-887" t="-611" r="-961"/>
                </a:stretch>
              </a:blipFill>
            </p:spPr>
            <p:txBody>
              <a:bodyPr/>
              <a:lstStyle/>
              <a:p>
                <a:r>
                  <a:rPr lang="en-GB">
                    <a:noFill/>
                  </a:rPr>
                  <a:t> </a:t>
                </a:r>
              </a:p>
            </p:txBody>
          </p:sp>
        </mc:Fallback>
      </mc:AlternateContent>
      <p:pic>
        <p:nvPicPr>
          <p:cNvPr id="4" name="Picture 5" descr="new_logo.bmp"/>
          <p:cNvPicPr>
            <a:picLocks noChangeAspect="1"/>
          </p:cNvPicPr>
          <p:nvPr/>
        </p:nvPicPr>
        <p:blipFill>
          <a:blip r:embed="rId3" cstate="print"/>
          <a:srcRect/>
          <a:stretch>
            <a:fillRect/>
          </a:stretch>
        </p:blipFill>
        <p:spPr bwMode="auto">
          <a:xfrm>
            <a:off x="7131050" y="577850"/>
            <a:ext cx="1298575" cy="422275"/>
          </a:xfrm>
          <a:prstGeom prst="rect">
            <a:avLst/>
          </a:prstGeom>
          <a:noFill/>
          <a:ln w="9525">
            <a:noFill/>
            <a:miter lim="800000"/>
            <a:headEnd/>
            <a:tailEnd/>
          </a:ln>
        </p:spPr>
      </p:pic>
      <p:sp>
        <p:nvSpPr>
          <p:cNvPr id="5" name="TextBox 4"/>
          <p:cNvSpPr txBox="1"/>
          <p:nvPr/>
        </p:nvSpPr>
        <p:spPr>
          <a:xfrm>
            <a:off x="8160327" y="6345382"/>
            <a:ext cx="568037" cy="369332"/>
          </a:xfrm>
          <a:prstGeom prst="rect">
            <a:avLst/>
          </a:prstGeom>
          <a:noFill/>
        </p:spPr>
        <p:txBody>
          <a:bodyPr wrap="square" rtlCol="0">
            <a:spAutoFit/>
          </a:bodyPr>
          <a:lstStyle/>
          <a:p>
            <a:r>
              <a:rPr lang="en-GB" dirty="0" smtClean="0"/>
              <a:t>10</a:t>
            </a:r>
            <a:endParaRPr lang="en-GB" dirty="0"/>
          </a:p>
        </p:txBody>
      </p:sp>
    </p:spTree>
    <p:extLst>
      <p:ext uri="{BB962C8B-B14F-4D97-AF65-F5344CB8AC3E}">
        <p14:creationId xmlns:p14="http://schemas.microsoft.com/office/powerpoint/2010/main" xmlns="" val="317367751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WARM CONVEYOR BELT</a:t>
            </a:r>
            <a:endParaRPr lang="en-GB" dirty="0"/>
          </a:p>
        </p:txBody>
      </p:sp>
    </p:spTree>
    <p:extLst>
      <p:ext uri="{BB962C8B-B14F-4D97-AF65-F5344CB8AC3E}">
        <p14:creationId xmlns:p14="http://schemas.microsoft.com/office/powerpoint/2010/main" xmlns="" val="403638716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3031" y="214168"/>
            <a:ext cx="7002896"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The warm conveyor belt – I </a:t>
            </a:r>
            <a:endParaRPr lang="en-GB" kern="0" dirty="0"/>
          </a:p>
        </p:txBody>
      </p:sp>
      <p:pic>
        <p:nvPicPr>
          <p:cNvPr id="5" name="Picture 4" descr="new_logo.bmp"/>
          <p:cNvPicPr>
            <a:picLocks noChangeAspect="1"/>
          </p:cNvPicPr>
          <p:nvPr/>
        </p:nvPicPr>
        <p:blipFill>
          <a:blip r:embed="rId2" cstate="print"/>
          <a:srcRect/>
          <a:stretch>
            <a:fillRect/>
          </a:stretch>
        </p:blipFill>
        <p:spPr bwMode="auto">
          <a:xfrm>
            <a:off x="7131050" y="577850"/>
            <a:ext cx="1298575" cy="422275"/>
          </a:xfrm>
          <a:prstGeom prst="rect">
            <a:avLst/>
          </a:prstGeom>
          <a:noFill/>
          <a:ln w="9525">
            <a:noFill/>
            <a:miter lim="800000"/>
            <a:headEnd/>
            <a:tailEnd/>
          </a:ln>
        </p:spPr>
      </p:pic>
      <p:sp>
        <p:nvSpPr>
          <p:cNvPr id="6" name="TextBox 5"/>
          <p:cNvSpPr txBox="1"/>
          <p:nvPr/>
        </p:nvSpPr>
        <p:spPr>
          <a:xfrm>
            <a:off x="1790988" y="5570916"/>
            <a:ext cx="1953491" cy="584775"/>
          </a:xfrm>
          <a:prstGeom prst="rect">
            <a:avLst/>
          </a:prstGeom>
          <a:noFill/>
        </p:spPr>
        <p:txBody>
          <a:bodyPr wrap="square" rtlCol="0">
            <a:spAutoFit/>
          </a:bodyPr>
          <a:lstStyle/>
          <a:p>
            <a:r>
              <a:rPr lang="en-GB" sz="1600" dirty="0" smtClean="0"/>
              <a:t>Browning and </a:t>
            </a:r>
            <a:r>
              <a:rPr lang="en-GB" sz="1600" dirty="0" err="1" smtClean="0"/>
              <a:t>Pardoe</a:t>
            </a:r>
            <a:r>
              <a:rPr lang="en-GB" sz="1600" dirty="0" smtClean="0"/>
              <a:t> (1973)</a:t>
            </a:r>
            <a:endParaRPr lang="en-GB" sz="1600" dirty="0"/>
          </a:p>
        </p:txBody>
      </p:sp>
      <p:sp>
        <p:nvSpPr>
          <p:cNvPr id="2" name="TextBox 1"/>
          <p:cNvSpPr txBox="1"/>
          <p:nvPr/>
        </p:nvSpPr>
        <p:spPr>
          <a:xfrm>
            <a:off x="554182" y="1008353"/>
            <a:ext cx="7481454" cy="1569660"/>
          </a:xfrm>
          <a:prstGeom prst="rect">
            <a:avLst/>
          </a:prstGeom>
          <a:noFill/>
        </p:spPr>
        <p:txBody>
          <a:bodyPr wrap="square" rtlCol="0">
            <a:spAutoFit/>
          </a:bodyPr>
          <a:lstStyle/>
          <a:p>
            <a:pPr algn="just"/>
            <a:r>
              <a:rPr lang="en-GB" sz="1600" dirty="0" smtClean="0"/>
              <a:t>“[A] </a:t>
            </a:r>
            <a:r>
              <a:rPr lang="en-GB" sz="1600" dirty="0"/>
              <a:t>well-defined stream of air bounded at the top by air of different origin advecting over the cold front, in the west by the cold front and in the east by the edge of the significant northward flow of air; farther east the relative flow is light and rather variable in direction above the friction layer. However, within the friction layer some air enters the belt from the east and such air can at times constitute most of the inflow to the conveyor belt</a:t>
            </a:r>
            <a:r>
              <a:rPr lang="en-GB" sz="1600" dirty="0" smtClean="0"/>
              <a:t>.” Harrold (1973)</a:t>
            </a:r>
            <a:endParaRPr lang="en-GB" sz="1600" dirty="0"/>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8354" y="2751516"/>
            <a:ext cx="3286125" cy="2819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44479" y="2578013"/>
            <a:ext cx="5114925"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743793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88424" y="2625334"/>
            <a:ext cx="5648325" cy="381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6869" y="2736174"/>
            <a:ext cx="2943225" cy="2743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a:xfrm>
            <a:off x="243031" y="214168"/>
            <a:ext cx="7002896"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The warm conveyor belt – II </a:t>
            </a:r>
            <a:endParaRPr lang="en-GB" kern="0" dirty="0"/>
          </a:p>
        </p:txBody>
      </p:sp>
      <p:pic>
        <p:nvPicPr>
          <p:cNvPr id="5" name="Picture 4" descr="new_logo.bmp"/>
          <p:cNvPicPr>
            <a:picLocks noChangeAspect="1"/>
          </p:cNvPicPr>
          <p:nvPr/>
        </p:nvPicPr>
        <p:blipFill>
          <a:blip r:embed="rId4" cstate="print"/>
          <a:srcRect/>
          <a:stretch>
            <a:fillRect/>
          </a:stretch>
        </p:blipFill>
        <p:spPr bwMode="auto">
          <a:xfrm>
            <a:off x="7226153" y="379340"/>
            <a:ext cx="1298575" cy="422275"/>
          </a:xfrm>
          <a:prstGeom prst="rect">
            <a:avLst/>
          </a:prstGeom>
          <a:noFill/>
          <a:ln w="9525">
            <a:noFill/>
            <a:miter lim="800000"/>
            <a:headEnd/>
            <a:tailEnd/>
          </a:ln>
        </p:spPr>
      </p:pic>
      <p:sp>
        <p:nvSpPr>
          <p:cNvPr id="6" name="TextBox 5"/>
          <p:cNvSpPr txBox="1"/>
          <p:nvPr/>
        </p:nvSpPr>
        <p:spPr>
          <a:xfrm>
            <a:off x="1398142" y="5602056"/>
            <a:ext cx="1953491" cy="584775"/>
          </a:xfrm>
          <a:prstGeom prst="rect">
            <a:avLst/>
          </a:prstGeom>
          <a:noFill/>
        </p:spPr>
        <p:txBody>
          <a:bodyPr wrap="square" rtlCol="0">
            <a:spAutoFit/>
          </a:bodyPr>
          <a:lstStyle/>
          <a:p>
            <a:r>
              <a:rPr lang="en-GB" sz="1600" dirty="0" smtClean="0"/>
              <a:t>Browning and </a:t>
            </a:r>
            <a:r>
              <a:rPr lang="en-GB" sz="1600" dirty="0" err="1" smtClean="0"/>
              <a:t>Pardoe</a:t>
            </a:r>
            <a:r>
              <a:rPr lang="en-GB" sz="1600" dirty="0" smtClean="0"/>
              <a:t> (1973)</a:t>
            </a:r>
            <a:endParaRPr lang="en-GB" sz="1600" dirty="0"/>
          </a:p>
        </p:txBody>
      </p:sp>
      <p:sp>
        <p:nvSpPr>
          <p:cNvPr id="2" name="TextBox 1"/>
          <p:cNvSpPr txBox="1"/>
          <p:nvPr/>
        </p:nvSpPr>
        <p:spPr>
          <a:xfrm>
            <a:off x="554182" y="1008353"/>
            <a:ext cx="7481454" cy="1569660"/>
          </a:xfrm>
          <a:prstGeom prst="rect">
            <a:avLst/>
          </a:prstGeom>
          <a:noFill/>
        </p:spPr>
        <p:txBody>
          <a:bodyPr wrap="square" rtlCol="0">
            <a:spAutoFit/>
          </a:bodyPr>
          <a:lstStyle/>
          <a:p>
            <a:pPr algn="just"/>
            <a:r>
              <a:rPr lang="en-GB" sz="1600" dirty="0" smtClean="0"/>
              <a:t>“[A] </a:t>
            </a:r>
            <a:r>
              <a:rPr lang="en-GB" sz="1600" dirty="0"/>
              <a:t>well-defined stream of air bounded at the top by air of different origin advecting over the cold front, in the west by the cold front and in the east by the edge of the significant northward flow of air; farther east the relative flow is light and rather variable in direction above the friction layer. However, within the friction layer some air enters the belt from the east and such air can at times constitute most of the inflow to the conveyor belt</a:t>
            </a:r>
            <a:r>
              <a:rPr lang="en-GB" sz="1600" dirty="0" smtClean="0"/>
              <a:t>.” Harrold (1973)</a:t>
            </a:r>
            <a:endParaRPr lang="en-GB" sz="1600" dirty="0"/>
          </a:p>
        </p:txBody>
      </p:sp>
    </p:spTree>
    <p:extLst>
      <p:ext uri="{BB962C8B-B14F-4D97-AF65-F5344CB8AC3E}">
        <p14:creationId xmlns:p14="http://schemas.microsoft.com/office/powerpoint/2010/main" xmlns="" val="172825811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662" y="1251079"/>
            <a:ext cx="6275070" cy="52377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descr="new_logo.bmp"/>
          <p:cNvPicPr>
            <a:picLocks noChangeAspect="1"/>
          </p:cNvPicPr>
          <p:nvPr/>
        </p:nvPicPr>
        <p:blipFill>
          <a:blip r:embed="rId3" cstate="print"/>
          <a:srcRect/>
          <a:stretch>
            <a:fillRect/>
          </a:stretch>
        </p:blipFill>
        <p:spPr bwMode="auto">
          <a:xfrm>
            <a:off x="7505122" y="449117"/>
            <a:ext cx="1298575" cy="422275"/>
          </a:xfrm>
          <a:prstGeom prst="rect">
            <a:avLst/>
          </a:prstGeom>
          <a:noFill/>
          <a:ln w="9525">
            <a:noFill/>
            <a:miter lim="800000"/>
            <a:headEnd/>
            <a:tailEnd/>
          </a:ln>
        </p:spPr>
      </p:pic>
      <p:sp>
        <p:nvSpPr>
          <p:cNvPr id="8" name="Title 1"/>
          <p:cNvSpPr txBox="1">
            <a:spLocks/>
          </p:cNvSpPr>
          <p:nvPr/>
        </p:nvSpPr>
        <p:spPr>
          <a:xfrm>
            <a:off x="243031" y="214168"/>
            <a:ext cx="6656533"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The conveyor belt paradigm – I</a:t>
            </a:r>
            <a:endParaRPr lang="en-GB" kern="0" dirty="0"/>
          </a:p>
        </p:txBody>
      </p:sp>
      <p:sp>
        <p:nvSpPr>
          <p:cNvPr id="9" name="TextBox 8"/>
          <p:cNvSpPr txBox="1"/>
          <p:nvPr/>
        </p:nvSpPr>
        <p:spPr>
          <a:xfrm>
            <a:off x="5694208" y="5611126"/>
            <a:ext cx="2937165" cy="646331"/>
          </a:xfrm>
          <a:prstGeom prst="rect">
            <a:avLst/>
          </a:prstGeom>
          <a:noFill/>
        </p:spPr>
        <p:txBody>
          <a:bodyPr wrap="square" rtlCol="0">
            <a:spAutoFit/>
          </a:bodyPr>
          <a:lstStyle/>
          <a:p>
            <a:r>
              <a:rPr lang="en-GB" dirty="0" smtClean="0"/>
              <a:t>Browning (2004) after Shapiro and Keyser (1990)</a:t>
            </a:r>
            <a:endParaRPr lang="en-GB" dirty="0"/>
          </a:p>
        </p:txBody>
      </p:sp>
      <p:sp>
        <p:nvSpPr>
          <p:cNvPr id="2" name="TextBox 1"/>
          <p:cNvSpPr txBox="1"/>
          <p:nvPr/>
        </p:nvSpPr>
        <p:spPr>
          <a:xfrm>
            <a:off x="457197" y="3918203"/>
            <a:ext cx="1219200" cy="646331"/>
          </a:xfrm>
          <a:prstGeom prst="rect">
            <a:avLst/>
          </a:prstGeom>
          <a:noFill/>
        </p:spPr>
        <p:txBody>
          <a:bodyPr wrap="square" rtlCol="0">
            <a:spAutoFit/>
          </a:bodyPr>
          <a:lstStyle/>
          <a:p>
            <a:pPr algn="ctr"/>
            <a:r>
              <a:rPr lang="en-GB" dirty="0" smtClean="0"/>
              <a:t>Incipient</a:t>
            </a:r>
          </a:p>
          <a:p>
            <a:pPr algn="ctr"/>
            <a:r>
              <a:rPr lang="en-GB" dirty="0" smtClean="0"/>
              <a:t>cyclone</a:t>
            </a:r>
            <a:endParaRPr lang="en-GB" dirty="0"/>
          </a:p>
        </p:txBody>
      </p:sp>
      <p:sp>
        <p:nvSpPr>
          <p:cNvPr id="3" name="TextBox 2"/>
          <p:cNvSpPr txBox="1"/>
          <p:nvPr/>
        </p:nvSpPr>
        <p:spPr>
          <a:xfrm>
            <a:off x="2008899" y="3916095"/>
            <a:ext cx="942109" cy="369332"/>
          </a:xfrm>
          <a:prstGeom prst="rect">
            <a:avLst/>
          </a:prstGeom>
          <a:noFill/>
        </p:spPr>
        <p:txBody>
          <a:bodyPr wrap="square" rtlCol="0">
            <a:spAutoFit/>
          </a:bodyPr>
          <a:lstStyle/>
          <a:p>
            <a:pPr algn="ctr"/>
            <a:r>
              <a:rPr lang="en-GB" dirty="0" smtClean="0"/>
              <a:t>T-bone</a:t>
            </a:r>
            <a:endParaRPr lang="en-GB" dirty="0"/>
          </a:p>
        </p:txBody>
      </p:sp>
      <p:sp>
        <p:nvSpPr>
          <p:cNvPr id="4" name="TextBox 3"/>
          <p:cNvSpPr txBox="1"/>
          <p:nvPr/>
        </p:nvSpPr>
        <p:spPr>
          <a:xfrm>
            <a:off x="3394356" y="3519060"/>
            <a:ext cx="1039090" cy="646331"/>
          </a:xfrm>
          <a:prstGeom prst="rect">
            <a:avLst/>
          </a:prstGeom>
          <a:noFill/>
        </p:spPr>
        <p:txBody>
          <a:bodyPr wrap="square" rtlCol="0">
            <a:spAutoFit/>
          </a:bodyPr>
          <a:lstStyle/>
          <a:p>
            <a:pPr algn="ctr"/>
            <a:r>
              <a:rPr lang="en-GB" dirty="0" smtClean="0"/>
              <a:t>Frontal</a:t>
            </a:r>
          </a:p>
          <a:p>
            <a:pPr algn="ctr"/>
            <a:r>
              <a:rPr lang="en-GB" dirty="0" smtClean="0"/>
              <a:t>fracture</a:t>
            </a:r>
            <a:endParaRPr lang="en-GB" dirty="0"/>
          </a:p>
        </p:txBody>
      </p:sp>
      <p:sp>
        <p:nvSpPr>
          <p:cNvPr id="5" name="TextBox 4"/>
          <p:cNvSpPr txBox="1"/>
          <p:nvPr/>
        </p:nvSpPr>
        <p:spPr>
          <a:xfrm>
            <a:off x="4821372" y="3214258"/>
            <a:ext cx="1149927" cy="646331"/>
          </a:xfrm>
          <a:prstGeom prst="rect">
            <a:avLst/>
          </a:prstGeom>
          <a:noFill/>
        </p:spPr>
        <p:txBody>
          <a:bodyPr wrap="square" rtlCol="0">
            <a:spAutoFit/>
          </a:bodyPr>
          <a:lstStyle/>
          <a:p>
            <a:pPr algn="ctr"/>
            <a:r>
              <a:rPr lang="en-GB" dirty="0" smtClean="0"/>
              <a:t>Warm</a:t>
            </a:r>
          </a:p>
          <a:p>
            <a:pPr algn="ctr"/>
            <a:r>
              <a:rPr lang="en-GB" dirty="0" smtClean="0"/>
              <a:t>seclusion</a:t>
            </a:r>
            <a:endParaRPr lang="en-GB" dirty="0"/>
          </a:p>
        </p:txBody>
      </p:sp>
      <p:cxnSp>
        <p:nvCxnSpPr>
          <p:cNvPr id="11" name="Straight Connector 10"/>
          <p:cNvCxnSpPr/>
          <p:nvPr/>
        </p:nvCxnSpPr>
        <p:spPr bwMode="auto">
          <a:xfrm flipV="1">
            <a:off x="1801082" y="966788"/>
            <a:ext cx="0" cy="5669539"/>
          </a:xfrm>
          <a:prstGeom prst="line">
            <a:avLst/>
          </a:prstGeom>
          <a:noFill/>
          <a:ln w="12700" cap="flat" cmpd="sng" algn="ctr">
            <a:solidFill>
              <a:schemeClr val="accent1"/>
            </a:solidFill>
            <a:prstDash val="dash"/>
            <a:round/>
            <a:headEnd type="none" w="med" len="med"/>
            <a:tailEnd type="none" w="med" len="med"/>
          </a:ln>
          <a:effectLst/>
        </p:spPr>
      </p:cxnSp>
      <p:cxnSp>
        <p:nvCxnSpPr>
          <p:cNvPr id="16" name="Straight Connector 15"/>
          <p:cNvCxnSpPr/>
          <p:nvPr/>
        </p:nvCxnSpPr>
        <p:spPr bwMode="auto">
          <a:xfrm flipV="1">
            <a:off x="3034172" y="966783"/>
            <a:ext cx="0" cy="5669539"/>
          </a:xfrm>
          <a:prstGeom prst="line">
            <a:avLst/>
          </a:prstGeom>
          <a:noFill/>
          <a:ln w="12700" cap="flat" cmpd="sng" algn="ctr">
            <a:solidFill>
              <a:schemeClr val="accent1"/>
            </a:solidFill>
            <a:prstDash val="dash"/>
            <a:round/>
            <a:headEnd type="none" w="med" len="med"/>
            <a:tailEnd type="none" w="med" len="med"/>
          </a:ln>
          <a:effectLst/>
        </p:spPr>
      </p:cxnSp>
      <p:cxnSp>
        <p:nvCxnSpPr>
          <p:cNvPr id="17" name="Straight Connector 16"/>
          <p:cNvCxnSpPr/>
          <p:nvPr/>
        </p:nvCxnSpPr>
        <p:spPr bwMode="auto">
          <a:xfrm flipV="1">
            <a:off x="4502797" y="939068"/>
            <a:ext cx="0" cy="5669539"/>
          </a:xfrm>
          <a:prstGeom prst="line">
            <a:avLst/>
          </a:prstGeom>
          <a:noFill/>
          <a:ln w="12700" cap="flat" cmpd="sng" algn="ctr">
            <a:solidFill>
              <a:schemeClr val="accent1"/>
            </a:solidFill>
            <a:prstDash val="dash"/>
            <a:round/>
            <a:headEnd type="none" w="med" len="med"/>
            <a:tailEnd type="none" w="med" len="med"/>
          </a:ln>
          <a:effectLst/>
        </p:spPr>
      </p:cxnSp>
      <p:sp>
        <p:nvSpPr>
          <p:cNvPr id="12" name="TextBox 11"/>
          <p:cNvSpPr txBox="1"/>
          <p:nvPr/>
        </p:nvSpPr>
        <p:spPr>
          <a:xfrm>
            <a:off x="6313102" y="2578466"/>
            <a:ext cx="2590799" cy="2031325"/>
          </a:xfrm>
          <a:prstGeom prst="rect">
            <a:avLst/>
          </a:prstGeom>
          <a:noFill/>
        </p:spPr>
        <p:txBody>
          <a:bodyPr wrap="square" rtlCol="0">
            <a:spAutoFit/>
          </a:bodyPr>
          <a:lstStyle/>
          <a:p>
            <a:r>
              <a:rPr lang="en-GB" dirty="0" smtClean="0"/>
              <a:t>In the following  the </a:t>
            </a:r>
            <a:r>
              <a:rPr lang="en-GB" b="1" dirty="0" smtClean="0"/>
              <a:t>Shapiro – Keyser</a:t>
            </a:r>
            <a:r>
              <a:rPr lang="en-GB" dirty="0" smtClean="0"/>
              <a:t> conceptual model of cyclogenesis will be regarded as a </a:t>
            </a:r>
            <a:r>
              <a:rPr lang="en-GB" b="1" dirty="0" smtClean="0"/>
              <a:t>general model</a:t>
            </a:r>
            <a:r>
              <a:rPr lang="en-GB" dirty="0" smtClean="0"/>
              <a:t> of a </a:t>
            </a:r>
            <a:r>
              <a:rPr lang="en-GB" b="1" dirty="0" smtClean="0"/>
              <a:t>cyclone life-cycle</a:t>
            </a:r>
            <a:endParaRPr lang="en-GB" b="1" dirty="0"/>
          </a:p>
        </p:txBody>
      </p:sp>
      <p:sp>
        <p:nvSpPr>
          <p:cNvPr id="13" name="TextBox 12"/>
          <p:cNvSpPr txBox="1"/>
          <p:nvPr/>
        </p:nvSpPr>
        <p:spPr>
          <a:xfrm>
            <a:off x="6313102" y="1268378"/>
            <a:ext cx="2490595" cy="1200329"/>
          </a:xfrm>
          <a:prstGeom prst="rect">
            <a:avLst/>
          </a:prstGeom>
          <a:noFill/>
        </p:spPr>
        <p:txBody>
          <a:bodyPr wrap="square" rtlCol="0">
            <a:spAutoFit/>
          </a:bodyPr>
          <a:lstStyle/>
          <a:p>
            <a:r>
              <a:rPr lang="en-GB" dirty="0" smtClean="0"/>
              <a:t>Occlusion is not precluded in this model (Schultz and Vaughan 2011)</a:t>
            </a:r>
            <a:endParaRPr lang="en-GB" dirty="0"/>
          </a:p>
        </p:txBody>
      </p:sp>
      <p:sp>
        <p:nvSpPr>
          <p:cNvPr id="14" name="TextBox 13"/>
          <p:cNvSpPr txBox="1"/>
          <p:nvPr/>
        </p:nvSpPr>
        <p:spPr>
          <a:xfrm>
            <a:off x="156662" y="883658"/>
            <a:ext cx="3237694" cy="984885"/>
          </a:xfrm>
          <a:prstGeom prst="rect">
            <a:avLst/>
          </a:prstGeom>
          <a:solidFill>
            <a:schemeClr val="bg1"/>
          </a:solidFill>
        </p:spPr>
        <p:txBody>
          <a:bodyPr wrap="square" rtlCol="0">
            <a:spAutoFit/>
          </a:bodyPr>
          <a:lstStyle/>
          <a:p>
            <a:r>
              <a:rPr lang="en-GB" sz="2000" b="1" dirty="0" smtClean="0"/>
              <a:t>Shapiro – Keyser model of a cyclone life-cycle</a:t>
            </a:r>
          </a:p>
          <a:p>
            <a:r>
              <a:rPr lang="en-GB" dirty="0" smtClean="0"/>
              <a:t>Shapiro </a:t>
            </a:r>
            <a:r>
              <a:rPr lang="en-GB" dirty="0"/>
              <a:t>and Keyser (1990</a:t>
            </a:r>
            <a:r>
              <a:rPr lang="en-GB" dirty="0" smtClean="0"/>
              <a:t>)</a:t>
            </a:r>
            <a:endParaRPr lang="en-GB" dirty="0"/>
          </a:p>
        </p:txBody>
      </p:sp>
    </p:spTree>
    <p:extLst>
      <p:ext uri="{BB962C8B-B14F-4D97-AF65-F5344CB8AC3E}">
        <p14:creationId xmlns:p14="http://schemas.microsoft.com/office/powerpoint/2010/main" xmlns="" val="134035142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65256"/>
            <a:ext cx="4693920" cy="350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23651" y="3155478"/>
            <a:ext cx="4625340" cy="34823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txBox="1">
            <a:spLocks/>
          </p:cNvSpPr>
          <p:nvPr/>
        </p:nvSpPr>
        <p:spPr>
          <a:xfrm>
            <a:off x="243031" y="214168"/>
            <a:ext cx="7002896"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The warm conveyor belt – III </a:t>
            </a:r>
            <a:endParaRPr lang="en-GB" kern="0" dirty="0"/>
          </a:p>
        </p:txBody>
      </p:sp>
      <p:pic>
        <p:nvPicPr>
          <p:cNvPr id="6" name="Picture 5" descr="new_logo.bmp"/>
          <p:cNvPicPr>
            <a:picLocks noChangeAspect="1"/>
          </p:cNvPicPr>
          <p:nvPr/>
        </p:nvPicPr>
        <p:blipFill>
          <a:blip r:embed="rId4" cstate="print"/>
          <a:srcRect/>
          <a:stretch>
            <a:fillRect/>
          </a:stretch>
        </p:blipFill>
        <p:spPr bwMode="auto">
          <a:xfrm>
            <a:off x="7138987" y="379340"/>
            <a:ext cx="1298575" cy="422275"/>
          </a:xfrm>
          <a:prstGeom prst="rect">
            <a:avLst/>
          </a:prstGeom>
          <a:noFill/>
          <a:ln w="9525">
            <a:noFill/>
            <a:miter lim="800000"/>
            <a:headEnd/>
            <a:tailEnd/>
          </a:ln>
        </p:spPr>
      </p:pic>
      <p:sp>
        <p:nvSpPr>
          <p:cNvPr id="2" name="TextBox 1"/>
          <p:cNvSpPr txBox="1"/>
          <p:nvPr/>
        </p:nvSpPr>
        <p:spPr>
          <a:xfrm>
            <a:off x="4959927" y="1371600"/>
            <a:ext cx="3837709" cy="1200329"/>
          </a:xfrm>
          <a:prstGeom prst="rect">
            <a:avLst/>
          </a:prstGeom>
          <a:noFill/>
        </p:spPr>
        <p:txBody>
          <a:bodyPr wrap="square" rtlCol="0">
            <a:spAutoFit/>
          </a:bodyPr>
          <a:lstStyle/>
          <a:p>
            <a:r>
              <a:rPr lang="en-GB" sz="3600" dirty="0" smtClean="0"/>
              <a:t>Isentropic analysis</a:t>
            </a:r>
          </a:p>
        </p:txBody>
      </p:sp>
      <p:sp>
        <p:nvSpPr>
          <p:cNvPr id="7" name="TextBox 6"/>
          <p:cNvSpPr txBox="1"/>
          <p:nvPr/>
        </p:nvSpPr>
        <p:spPr>
          <a:xfrm>
            <a:off x="1965181" y="4896648"/>
            <a:ext cx="1953491" cy="584775"/>
          </a:xfrm>
          <a:prstGeom prst="rect">
            <a:avLst/>
          </a:prstGeom>
          <a:noFill/>
        </p:spPr>
        <p:txBody>
          <a:bodyPr wrap="square" rtlCol="0">
            <a:spAutoFit/>
          </a:bodyPr>
          <a:lstStyle/>
          <a:p>
            <a:r>
              <a:rPr lang="en-GB" sz="1600" dirty="0" smtClean="0"/>
              <a:t>Browning and Roberts (1994)</a:t>
            </a:r>
            <a:endParaRPr lang="en-GB" sz="1600" dirty="0"/>
          </a:p>
        </p:txBody>
      </p:sp>
    </p:spTree>
    <p:extLst>
      <p:ext uri="{BB962C8B-B14F-4D97-AF65-F5344CB8AC3E}">
        <p14:creationId xmlns:p14="http://schemas.microsoft.com/office/powerpoint/2010/main" xmlns="" val="44862647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031" y="1205481"/>
            <a:ext cx="4411980" cy="4491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495530" y="5697471"/>
            <a:ext cx="1953491" cy="338554"/>
          </a:xfrm>
          <a:prstGeom prst="rect">
            <a:avLst/>
          </a:prstGeom>
          <a:noFill/>
        </p:spPr>
        <p:txBody>
          <a:bodyPr wrap="square" rtlCol="0">
            <a:spAutoFit/>
          </a:bodyPr>
          <a:lstStyle/>
          <a:p>
            <a:r>
              <a:rPr lang="en-GB" sz="1600" dirty="0" smtClean="0"/>
              <a:t>Wernli (1997)</a:t>
            </a:r>
            <a:endParaRPr lang="en-GB" sz="1600" dirty="0"/>
          </a:p>
        </p:txBody>
      </p:sp>
      <p:sp>
        <p:nvSpPr>
          <p:cNvPr id="5" name="Title 1"/>
          <p:cNvSpPr txBox="1">
            <a:spLocks/>
          </p:cNvSpPr>
          <p:nvPr/>
        </p:nvSpPr>
        <p:spPr>
          <a:xfrm>
            <a:off x="243031" y="214168"/>
            <a:ext cx="7002896"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The warm conveyor belt – IV </a:t>
            </a:r>
            <a:endParaRPr lang="en-GB" kern="0" dirty="0"/>
          </a:p>
        </p:txBody>
      </p:sp>
      <p:pic>
        <p:nvPicPr>
          <p:cNvPr id="6" name="Picture 5" descr="new_logo.bmp"/>
          <p:cNvPicPr>
            <a:picLocks noChangeAspect="1"/>
          </p:cNvPicPr>
          <p:nvPr/>
        </p:nvPicPr>
        <p:blipFill>
          <a:blip r:embed="rId3" cstate="print"/>
          <a:srcRect/>
          <a:stretch>
            <a:fillRect/>
          </a:stretch>
        </p:blipFill>
        <p:spPr bwMode="auto">
          <a:xfrm>
            <a:off x="7131050" y="379844"/>
            <a:ext cx="1298575" cy="422275"/>
          </a:xfrm>
          <a:prstGeom prst="rect">
            <a:avLst/>
          </a:prstGeom>
          <a:noFill/>
          <a:ln w="9525">
            <a:noFill/>
            <a:miter lim="800000"/>
            <a:headEnd/>
            <a:tailEnd/>
          </a:ln>
        </p:spPr>
      </p:pic>
      <p:sp>
        <p:nvSpPr>
          <p:cNvPr id="7" name="TextBox 6"/>
          <p:cNvSpPr txBox="1"/>
          <p:nvPr/>
        </p:nvSpPr>
        <p:spPr>
          <a:xfrm>
            <a:off x="4655011" y="1205481"/>
            <a:ext cx="4059382" cy="646331"/>
          </a:xfrm>
          <a:prstGeom prst="rect">
            <a:avLst/>
          </a:prstGeom>
          <a:noFill/>
        </p:spPr>
        <p:txBody>
          <a:bodyPr wrap="square" rtlCol="0">
            <a:spAutoFit/>
          </a:bodyPr>
          <a:lstStyle/>
          <a:p>
            <a:r>
              <a:rPr lang="en-GB" sz="3600" dirty="0" smtClean="0"/>
              <a:t>Trajectory analysis</a:t>
            </a:r>
          </a:p>
        </p:txBody>
      </p:sp>
      <p:sp>
        <p:nvSpPr>
          <p:cNvPr id="2" name="TextBox 1"/>
          <p:cNvSpPr txBox="1"/>
          <p:nvPr/>
        </p:nvSpPr>
        <p:spPr>
          <a:xfrm>
            <a:off x="4655011" y="1851812"/>
            <a:ext cx="4059382" cy="4462760"/>
          </a:xfrm>
          <a:prstGeom prst="rect">
            <a:avLst/>
          </a:prstGeom>
          <a:noFill/>
        </p:spPr>
        <p:txBody>
          <a:bodyPr wrap="square" rtlCol="0">
            <a:spAutoFit/>
          </a:bodyPr>
          <a:lstStyle/>
          <a:p>
            <a:pPr marL="285750" indent="-285750">
              <a:spcAft>
                <a:spcPts val="1200"/>
              </a:spcAft>
              <a:buFont typeface="Arial" pitchFamily="34" charset="0"/>
              <a:buChar char="•"/>
            </a:pPr>
            <a:r>
              <a:rPr lang="en-GB" dirty="0" smtClean="0"/>
              <a:t>Introduced by Wernli and Davis (1997) preceded in a different form by </a:t>
            </a:r>
            <a:r>
              <a:rPr lang="en-GB" dirty="0" err="1" smtClean="0"/>
              <a:t>Schär</a:t>
            </a:r>
            <a:r>
              <a:rPr lang="en-GB" dirty="0" smtClean="0"/>
              <a:t> and Wernli (1993).</a:t>
            </a:r>
          </a:p>
          <a:p>
            <a:pPr marL="285750" indent="-285750">
              <a:spcAft>
                <a:spcPts val="1200"/>
              </a:spcAft>
              <a:buFont typeface="Arial" pitchFamily="34" charset="0"/>
              <a:buChar char="•"/>
            </a:pPr>
            <a:r>
              <a:rPr lang="en-GB" dirty="0" smtClean="0"/>
              <a:t>Form the basis of a number of studies about warm conveyor belts (e.g. </a:t>
            </a:r>
            <a:r>
              <a:rPr lang="en-GB" dirty="0" err="1" smtClean="0"/>
              <a:t>Eckhardt</a:t>
            </a:r>
            <a:r>
              <a:rPr lang="en-GB" dirty="0" smtClean="0"/>
              <a:t> </a:t>
            </a:r>
            <a:r>
              <a:rPr lang="en-GB" i="1" dirty="0" smtClean="0"/>
              <a:t>et al</a:t>
            </a:r>
            <a:r>
              <a:rPr lang="en-GB" dirty="0" smtClean="0"/>
              <a:t>. 2004, Joos and Wernli 2012)</a:t>
            </a:r>
          </a:p>
          <a:p>
            <a:pPr marL="285750" indent="-285750">
              <a:spcAft>
                <a:spcPts val="1200"/>
              </a:spcAft>
              <a:buFont typeface="Arial" pitchFamily="34" charset="0"/>
              <a:buChar char="•"/>
            </a:pPr>
            <a:r>
              <a:rPr lang="en-GB" dirty="0" smtClean="0"/>
              <a:t>WCB trajectories are identified by their total ascent in term of the tropopause height or by a fixed threshold, for example</a:t>
            </a:r>
          </a:p>
          <a:p>
            <a:pPr lvl="1">
              <a:spcAft>
                <a:spcPts val="1200"/>
              </a:spcAft>
            </a:pPr>
            <a:r>
              <a:rPr lang="en-GB" dirty="0"/>
              <a:t>	</a:t>
            </a:r>
            <a:r>
              <a:rPr lang="en-GB" sz="2800" dirty="0" err="1" smtClean="0">
                <a:latin typeface="Symbol" pitchFamily="18" charset="2"/>
              </a:rPr>
              <a:t>D</a:t>
            </a:r>
            <a:r>
              <a:rPr lang="en-GB" sz="2800" i="1" dirty="0" err="1" smtClean="0"/>
              <a:t>p</a:t>
            </a:r>
            <a:r>
              <a:rPr lang="en-GB" sz="2800" dirty="0" smtClean="0"/>
              <a:t> &gt; 600 hPa</a:t>
            </a:r>
          </a:p>
          <a:p>
            <a:pPr marL="285750" indent="-285750">
              <a:spcAft>
                <a:spcPts val="1200"/>
              </a:spcAft>
              <a:buFont typeface="Arial" pitchFamily="34" charset="0"/>
              <a:buChar char="•"/>
            </a:pPr>
            <a:endParaRPr lang="en-GB" dirty="0"/>
          </a:p>
        </p:txBody>
      </p:sp>
    </p:spTree>
    <p:extLst>
      <p:ext uri="{BB962C8B-B14F-4D97-AF65-F5344CB8AC3E}">
        <p14:creationId xmlns:p14="http://schemas.microsoft.com/office/powerpoint/2010/main" xmlns="" val="335407281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split of the </a:t>
            </a:r>
            <a:r>
              <a:rPr lang="en-GB" dirty="0" err="1" smtClean="0"/>
              <a:t>wcb</a:t>
            </a:r>
            <a:endParaRPr lang="en-GB" dirty="0"/>
          </a:p>
        </p:txBody>
      </p:sp>
      <p:sp>
        <p:nvSpPr>
          <p:cNvPr id="3" name="Text Placeholder 2"/>
          <p:cNvSpPr>
            <a:spLocks noGrp="1"/>
          </p:cNvSpPr>
          <p:nvPr>
            <p:ph type="body" idx="1"/>
          </p:nvPr>
        </p:nvSpPr>
        <p:spPr/>
        <p:txBody>
          <a:bodyPr/>
          <a:lstStyle/>
          <a:p>
            <a:r>
              <a:rPr lang="en-GB" dirty="0" smtClean="0"/>
              <a:t>Case-study I: 23-25 November 2009</a:t>
            </a:r>
            <a:endParaRPr lang="en-GB" dirty="0"/>
          </a:p>
        </p:txBody>
      </p:sp>
    </p:spTree>
    <p:extLst>
      <p:ext uri="{BB962C8B-B14F-4D97-AF65-F5344CB8AC3E}">
        <p14:creationId xmlns:p14="http://schemas.microsoft.com/office/powerpoint/2010/main" xmlns="" val="166539734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6024" y="128826"/>
            <a:ext cx="6732240" cy="707886"/>
          </a:xfrm>
          <a:prstGeom prst="rect">
            <a:avLst/>
          </a:prstGeom>
          <a:noFill/>
        </p:spPr>
        <p:txBody>
          <a:bodyPr wrap="square" rtlCol="0">
            <a:spAutoFit/>
          </a:bodyPr>
          <a:lstStyle/>
          <a:p>
            <a:r>
              <a:rPr lang="en-GB" sz="4000" dirty="0" smtClean="0">
                <a:solidFill>
                  <a:schemeClr val="accent1"/>
                </a:solidFill>
              </a:rPr>
              <a:t>WCB in case-study I</a:t>
            </a:r>
            <a:endParaRPr lang="en-GB" sz="4000" dirty="0">
              <a:solidFill>
                <a:schemeClr val="accent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7250" y="1668942"/>
            <a:ext cx="7429500" cy="5572125"/>
          </a:xfrm>
          <a:prstGeom prst="rect">
            <a:avLst/>
          </a:prstGeom>
        </p:spPr>
      </p:pic>
      <p:sp>
        <p:nvSpPr>
          <p:cNvPr id="2" name="TextBox 1"/>
          <p:cNvSpPr txBox="1"/>
          <p:nvPr/>
        </p:nvSpPr>
        <p:spPr>
          <a:xfrm>
            <a:off x="335869" y="901269"/>
            <a:ext cx="8281657" cy="1077218"/>
          </a:xfrm>
          <a:prstGeom prst="rect">
            <a:avLst/>
          </a:prstGeom>
          <a:noFill/>
        </p:spPr>
        <p:txBody>
          <a:bodyPr wrap="square" rtlCol="0">
            <a:spAutoFit/>
          </a:bodyPr>
          <a:lstStyle/>
          <a:p>
            <a:pPr marL="285750" indent="-285750">
              <a:buFont typeface="Arial" pitchFamily="34" charset="0"/>
              <a:buChar char="•"/>
            </a:pPr>
            <a:r>
              <a:rPr lang="en-GB" sz="1600" dirty="0"/>
              <a:t>Colour shading – </a:t>
            </a:r>
            <a:r>
              <a:rPr lang="en-GB" sz="1600" dirty="0" smtClean="0"/>
              <a:t>850-hPa equivalent </a:t>
            </a:r>
            <a:r>
              <a:rPr lang="en-GB" sz="1600" dirty="0"/>
              <a:t>potential temperature: </a:t>
            </a:r>
            <a:r>
              <a:rPr lang="en-GB" sz="1600" b="1" dirty="0">
                <a:solidFill>
                  <a:srgbClr val="FF00FF"/>
                </a:solidFill>
              </a:rPr>
              <a:t>pink</a:t>
            </a:r>
            <a:r>
              <a:rPr lang="en-GB" sz="1600" dirty="0"/>
              <a:t> – warm, </a:t>
            </a:r>
            <a:r>
              <a:rPr lang="en-GB" sz="1600" b="1" dirty="0">
                <a:solidFill>
                  <a:srgbClr val="00B0F0"/>
                </a:solidFill>
              </a:rPr>
              <a:t>blue</a:t>
            </a:r>
            <a:r>
              <a:rPr lang="en-GB" sz="1600" dirty="0"/>
              <a:t> </a:t>
            </a:r>
            <a:r>
              <a:rPr lang="en-GB" sz="1600" dirty="0" smtClean="0"/>
              <a:t>– cold </a:t>
            </a:r>
          </a:p>
          <a:p>
            <a:pPr marL="285750" indent="-285750">
              <a:buFont typeface="Arial" pitchFamily="34" charset="0"/>
              <a:buChar char="•"/>
            </a:pPr>
            <a:r>
              <a:rPr lang="en-GB" sz="1600" dirty="0" smtClean="0"/>
              <a:t>Black thin lines – mean sea level pressure</a:t>
            </a:r>
            <a:endParaRPr lang="en-GB" sz="1600" dirty="0"/>
          </a:p>
          <a:p>
            <a:pPr marL="285750" indent="-285750">
              <a:buFont typeface="Arial" pitchFamily="34" charset="0"/>
              <a:buChar char="•"/>
            </a:pPr>
            <a:r>
              <a:rPr lang="en-GB" sz="1600" b="1" dirty="0" smtClean="0"/>
              <a:t>Dynamic tropopause</a:t>
            </a:r>
            <a:r>
              <a:rPr lang="en-GB" sz="1600" dirty="0" smtClean="0"/>
              <a:t> – 2-PVU contour on the 315-K isentropic surface</a:t>
            </a:r>
          </a:p>
          <a:p>
            <a:pPr marL="285750" indent="-285750">
              <a:buFont typeface="Arial" pitchFamily="34" charset="0"/>
              <a:buChar char="•"/>
            </a:pPr>
            <a:r>
              <a:rPr lang="en-GB" sz="1600" dirty="0"/>
              <a:t>Both streams start in the boundary </a:t>
            </a:r>
            <a:r>
              <a:rPr lang="en-GB" sz="1600" dirty="0" smtClean="0"/>
              <a:t>layer</a:t>
            </a:r>
            <a:endParaRPr lang="en-GB" sz="1600" dirty="0"/>
          </a:p>
        </p:txBody>
      </p:sp>
      <p:pic>
        <p:nvPicPr>
          <p:cNvPr id="6" name="Picture 5" descr="new_logo.bmp"/>
          <p:cNvPicPr>
            <a:picLocks noChangeAspect="1"/>
          </p:cNvPicPr>
          <p:nvPr/>
        </p:nvPicPr>
        <p:blipFill>
          <a:blip r:embed="rId3" cstate="print"/>
          <a:srcRect/>
          <a:stretch>
            <a:fillRect/>
          </a:stretch>
        </p:blipFill>
        <p:spPr bwMode="auto">
          <a:xfrm>
            <a:off x="7131050" y="271631"/>
            <a:ext cx="1298575" cy="422275"/>
          </a:xfrm>
          <a:prstGeom prst="rect">
            <a:avLst/>
          </a:prstGeom>
          <a:noFill/>
          <a:ln w="9525">
            <a:noFill/>
            <a:miter lim="800000"/>
            <a:headEnd/>
            <a:tailEnd/>
          </a:ln>
        </p:spPr>
      </p:pic>
    </p:spTree>
    <p:extLst>
      <p:ext uri="{BB962C8B-B14F-4D97-AF65-F5344CB8AC3E}">
        <p14:creationId xmlns:p14="http://schemas.microsoft.com/office/powerpoint/2010/main" xmlns="" val="30802397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57250" y="1668942"/>
            <a:ext cx="7429500" cy="5572125"/>
          </a:xfrm>
          <a:prstGeom prst="rect">
            <a:avLst/>
          </a:prstGeom>
        </p:spPr>
      </p:pic>
      <p:sp>
        <p:nvSpPr>
          <p:cNvPr id="2" name="TextBox 1"/>
          <p:cNvSpPr txBox="1"/>
          <p:nvPr/>
        </p:nvSpPr>
        <p:spPr>
          <a:xfrm>
            <a:off x="335870" y="901269"/>
            <a:ext cx="8406348" cy="1569660"/>
          </a:xfrm>
          <a:prstGeom prst="rect">
            <a:avLst/>
          </a:prstGeom>
          <a:noFill/>
        </p:spPr>
        <p:txBody>
          <a:bodyPr wrap="square" rtlCol="0">
            <a:spAutoFit/>
          </a:bodyPr>
          <a:lstStyle/>
          <a:p>
            <a:pPr marL="285750" indent="-285750">
              <a:buFont typeface="Arial" pitchFamily="34" charset="0"/>
              <a:buChar char="•"/>
            </a:pPr>
            <a:r>
              <a:rPr lang="en-GB" sz="1600" dirty="0"/>
              <a:t>Colour shading – </a:t>
            </a:r>
            <a:r>
              <a:rPr lang="en-GB" sz="1600" dirty="0" smtClean="0"/>
              <a:t>850-hPa equivalent </a:t>
            </a:r>
            <a:r>
              <a:rPr lang="en-GB" sz="1600" dirty="0"/>
              <a:t>potential temperature</a:t>
            </a:r>
            <a:r>
              <a:rPr lang="en-GB" sz="1600" dirty="0" smtClean="0"/>
              <a:t>: </a:t>
            </a:r>
            <a:r>
              <a:rPr lang="en-GB" sz="1600" b="1" dirty="0">
                <a:solidFill>
                  <a:srgbClr val="FF00FF"/>
                </a:solidFill>
              </a:rPr>
              <a:t>pink</a:t>
            </a:r>
            <a:r>
              <a:rPr lang="en-GB" sz="1600" dirty="0"/>
              <a:t> – warm, </a:t>
            </a:r>
            <a:r>
              <a:rPr lang="en-GB" sz="1600" b="1" dirty="0">
                <a:solidFill>
                  <a:srgbClr val="00B0F0"/>
                </a:solidFill>
              </a:rPr>
              <a:t>blue</a:t>
            </a:r>
            <a:r>
              <a:rPr lang="en-GB" sz="1600" dirty="0"/>
              <a:t> – cold</a:t>
            </a:r>
            <a:endParaRPr lang="en-GB" sz="1600" dirty="0" smtClean="0"/>
          </a:p>
          <a:p>
            <a:pPr marL="285750" indent="-285750">
              <a:buFont typeface="Arial" pitchFamily="34" charset="0"/>
              <a:buChar char="•"/>
            </a:pPr>
            <a:r>
              <a:rPr lang="en-GB" sz="1600" dirty="0" smtClean="0"/>
              <a:t>Black thin lines – mean sea level pressure</a:t>
            </a:r>
            <a:endParaRPr lang="en-GB" sz="1600" dirty="0"/>
          </a:p>
          <a:p>
            <a:pPr marL="285750" indent="-285750">
              <a:buFont typeface="Arial" pitchFamily="34" charset="0"/>
              <a:buChar char="•"/>
            </a:pPr>
            <a:r>
              <a:rPr lang="en-GB" sz="1600" b="1" dirty="0" smtClean="0"/>
              <a:t>Dynamic tropopause</a:t>
            </a:r>
            <a:r>
              <a:rPr lang="en-GB" sz="1600" dirty="0" smtClean="0"/>
              <a:t> – 2-PVU contour on the 315-K isentropic surface</a:t>
            </a:r>
          </a:p>
          <a:p>
            <a:pPr marL="285750" indent="-285750">
              <a:buFont typeface="Arial" pitchFamily="34" charset="0"/>
              <a:buChar char="•"/>
            </a:pPr>
            <a:r>
              <a:rPr lang="en-GB" sz="1600" dirty="0"/>
              <a:t>Both streams start in the boundary layer</a:t>
            </a:r>
          </a:p>
          <a:p>
            <a:pPr marL="285750" indent="-285750">
              <a:buFont typeface="Arial" pitchFamily="34" charset="0"/>
              <a:buChar char="•"/>
            </a:pPr>
            <a:r>
              <a:rPr lang="en-GB" sz="1600" b="1" dirty="0" smtClean="0">
                <a:solidFill>
                  <a:schemeClr val="tx2">
                    <a:lumMod val="75000"/>
                  </a:schemeClr>
                </a:solidFill>
              </a:rPr>
              <a:t>WCB1</a:t>
            </a:r>
            <a:r>
              <a:rPr lang="en-GB" sz="1600" dirty="0" smtClean="0"/>
              <a:t> turns anticyclonically – following the upper-level ridge</a:t>
            </a:r>
          </a:p>
          <a:p>
            <a:pPr marL="285750" indent="-285750">
              <a:buFont typeface="Arial" pitchFamily="34" charset="0"/>
              <a:buChar char="•"/>
            </a:pPr>
            <a:r>
              <a:rPr lang="en-GB" sz="1600" b="1" dirty="0" smtClean="0">
                <a:solidFill>
                  <a:srgbClr val="893A96"/>
                </a:solidFill>
              </a:rPr>
              <a:t>WCB2</a:t>
            </a:r>
            <a:r>
              <a:rPr lang="en-GB" sz="1600" dirty="0" smtClean="0"/>
              <a:t> turns cyclonically – into the cyclone centre</a:t>
            </a:r>
          </a:p>
        </p:txBody>
      </p:sp>
      <p:sp>
        <p:nvSpPr>
          <p:cNvPr id="6" name="TextBox 5"/>
          <p:cNvSpPr txBox="1"/>
          <p:nvPr/>
        </p:nvSpPr>
        <p:spPr>
          <a:xfrm>
            <a:off x="216024" y="128826"/>
            <a:ext cx="6732240" cy="707886"/>
          </a:xfrm>
          <a:prstGeom prst="rect">
            <a:avLst/>
          </a:prstGeom>
          <a:noFill/>
        </p:spPr>
        <p:txBody>
          <a:bodyPr wrap="square" rtlCol="0">
            <a:spAutoFit/>
          </a:bodyPr>
          <a:lstStyle/>
          <a:p>
            <a:r>
              <a:rPr lang="en-GB" sz="4000" dirty="0" smtClean="0">
                <a:solidFill>
                  <a:schemeClr val="accent1"/>
                </a:solidFill>
              </a:rPr>
              <a:t>WCB in case-study I</a:t>
            </a:r>
            <a:endParaRPr lang="en-GB" sz="4000" dirty="0">
              <a:solidFill>
                <a:schemeClr val="accent1"/>
              </a:solidFill>
            </a:endParaRPr>
          </a:p>
        </p:txBody>
      </p:sp>
    </p:spTree>
    <p:extLst>
      <p:ext uri="{BB962C8B-B14F-4D97-AF65-F5344CB8AC3E}">
        <p14:creationId xmlns:p14="http://schemas.microsoft.com/office/powerpoint/2010/main" xmlns="" val="250372038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7250" y="1668942"/>
            <a:ext cx="7429500" cy="5572125"/>
          </a:xfrm>
          <a:prstGeom prst="rect">
            <a:avLst/>
          </a:prstGeom>
        </p:spPr>
      </p:pic>
      <p:sp>
        <p:nvSpPr>
          <p:cNvPr id="6" name="TextBox 5"/>
          <p:cNvSpPr txBox="1"/>
          <p:nvPr/>
        </p:nvSpPr>
        <p:spPr>
          <a:xfrm>
            <a:off x="335870" y="901269"/>
            <a:ext cx="8253948" cy="1569660"/>
          </a:xfrm>
          <a:prstGeom prst="rect">
            <a:avLst/>
          </a:prstGeom>
          <a:noFill/>
        </p:spPr>
        <p:txBody>
          <a:bodyPr wrap="square" rtlCol="0">
            <a:spAutoFit/>
          </a:bodyPr>
          <a:lstStyle/>
          <a:p>
            <a:pPr marL="285750" indent="-285750">
              <a:buFont typeface="Arial" pitchFamily="34" charset="0"/>
              <a:buChar char="•"/>
            </a:pPr>
            <a:r>
              <a:rPr lang="en-GB" sz="1600" dirty="0"/>
              <a:t>Colour shading – </a:t>
            </a:r>
            <a:r>
              <a:rPr lang="en-GB" sz="1600" dirty="0" smtClean="0"/>
              <a:t>850-hPa equivalent </a:t>
            </a:r>
            <a:r>
              <a:rPr lang="en-GB" sz="1600" dirty="0"/>
              <a:t>potential temperature</a:t>
            </a:r>
            <a:r>
              <a:rPr lang="en-GB" sz="1600" dirty="0" smtClean="0"/>
              <a:t>: </a:t>
            </a:r>
            <a:r>
              <a:rPr lang="en-GB" sz="1600" b="1" dirty="0">
                <a:solidFill>
                  <a:srgbClr val="FF00FF"/>
                </a:solidFill>
              </a:rPr>
              <a:t>pink</a:t>
            </a:r>
            <a:r>
              <a:rPr lang="en-GB" sz="1600" dirty="0"/>
              <a:t> – warm, </a:t>
            </a:r>
            <a:r>
              <a:rPr lang="en-GB" sz="1600" b="1" dirty="0">
                <a:solidFill>
                  <a:srgbClr val="00B0F0"/>
                </a:solidFill>
              </a:rPr>
              <a:t>blue</a:t>
            </a:r>
            <a:r>
              <a:rPr lang="en-GB" sz="1600" dirty="0"/>
              <a:t> – cold</a:t>
            </a:r>
            <a:endParaRPr lang="en-GB" sz="1600" dirty="0" smtClean="0"/>
          </a:p>
          <a:p>
            <a:pPr marL="285750" indent="-285750">
              <a:buFont typeface="Arial" pitchFamily="34" charset="0"/>
              <a:buChar char="•"/>
            </a:pPr>
            <a:r>
              <a:rPr lang="en-GB" sz="1600" dirty="0" smtClean="0"/>
              <a:t>Black thin lines – mean sea level pressure</a:t>
            </a:r>
            <a:endParaRPr lang="en-GB" sz="1600" dirty="0"/>
          </a:p>
          <a:p>
            <a:pPr marL="285750" indent="-285750">
              <a:buFont typeface="Arial" pitchFamily="34" charset="0"/>
              <a:buChar char="•"/>
            </a:pPr>
            <a:r>
              <a:rPr lang="en-GB" sz="1600" b="1" dirty="0" smtClean="0"/>
              <a:t>Dynamic tropopause</a:t>
            </a:r>
            <a:r>
              <a:rPr lang="en-GB" sz="1600" dirty="0" smtClean="0"/>
              <a:t> – 2-PVU contour on the 315-K isentropic surface</a:t>
            </a:r>
          </a:p>
          <a:p>
            <a:pPr marL="285750" indent="-285750">
              <a:buFont typeface="Arial" pitchFamily="34" charset="0"/>
              <a:buChar char="•"/>
            </a:pPr>
            <a:r>
              <a:rPr lang="en-GB" sz="1600" dirty="0"/>
              <a:t>Both streams start in the boundary layer</a:t>
            </a:r>
          </a:p>
          <a:p>
            <a:pPr marL="285750" indent="-285750">
              <a:buFont typeface="Arial" pitchFamily="34" charset="0"/>
              <a:buChar char="•"/>
            </a:pPr>
            <a:r>
              <a:rPr lang="en-GB" sz="1600" b="1" dirty="0" smtClean="0">
                <a:solidFill>
                  <a:schemeClr val="tx2">
                    <a:lumMod val="75000"/>
                  </a:schemeClr>
                </a:solidFill>
              </a:rPr>
              <a:t>WCB1</a:t>
            </a:r>
            <a:r>
              <a:rPr lang="en-GB" sz="1600" dirty="0" smtClean="0"/>
              <a:t> turns anticyclonically – following the upper-level ridge</a:t>
            </a:r>
          </a:p>
          <a:p>
            <a:pPr marL="285750" indent="-285750">
              <a:buFont typeface="Arial" pitchFamily="34" charset="0"/>
              <a:buChar char="•"/>
            </a:pPr>
            <a:r>
              <a:rPr lang="en-GB" sz="1600" b="1" dirty="0" smtClean="0">
                <a:solidFill>
                  <a:srgbClr val="893A96"/>
                </a:solidFill>
              </a:rPr>
              <a:t>WCB2</a:t>
            </a:r>
            <a:r>
              <a:rPr lang="en-GB" sz="1600" dirty="0" smtClean="0"/>
              <a:t> turns cyclonically – into the cyclone centre</a:t>
            </a:r>
          </a:p>
        </p:txBody>
      </p:sp>
      <p:pic>
        <p:nvPicPr>
          <p:cNvPr id="7" name="Picture 5" descr="new_logo.bmp"/>
          <p:cNvPicPr>
            <a:picLocks noChangeAspect="1"/>
          </p:cNvPicPr>
          <p:nvPr/>
        </p:nvPicPr>
        <p:blipFill>
          <a:blip r:embed="rId3" cstate="print"/>
          <a:srcRect/>
          <a:stretch>
            <a:fillRect/>
          </a:stretch>
        </p:blipFill>
        <p:spPr bwMode="auto">
          <a:xfrm>
            <a:off x="7131050" y="271631"/>
            <a:ext cx="1298575" cy="422275"/>
          </a:xfrm>
          <a:prstGeom prst="rect">
            <a:avLst/>
          </a:prstGeom>
          <a:noFill/>
          <a:ln w="9525">
            <a:noFill/>
            <a:miter lim="800000"/>
            <a:headEnd/>
            <a:tailEnd/>
          </a:ln>
        </p:spPr>
      </p:pic>
      <p:sp>
        <p:nvSpPr>
          <p:cNvPr id="8" name="TextBox 7"/>
          <p:cNvSpPr txBox="1"/>
          <p:nvPr/>
        </p:nvSpPr>
        <p:spPr>
          <a:xfrm>
            <a:off x="216024" y="128826"/>
            <a:ext cx="6732240" cy="707886"/>
          </a:xfrm>
          <a:prstGeom prst="rect">
            <a:avLst/>
          </a:prstGeom>
          <a:noFill/>
        </p:spPr>
        <p:txBody>
          <a:bodyPr wrap="square" rtlCol="0">
            <a:spAutoFit/>
          </a:bodyPr>
          <a:lstStyle/>
          <a:p>
            <a:r>
              <a:rPr lang="en-GB" sz="4000" dirty="0" smtClean="0">
                <a:solidFill>
                  <a:schemeClr val="accent1"/>
                </a:solidFill>
              </a:rPr>
              <a:t>WCB in case-study I</a:t>
            </a:r>
            <a:endParaRPr lang="en-GB" sz="4000" dirty="0">
              <a:solidFill>
                <a:schemeClr val="accent1"/>
              </a:solidFill>
            </a:endParaRPr>
          </a:p>
        </p:txBody>
      </p:sp>
    </p:spTree>
    <p:extLst>
      <p:ext uri="{BB962C8B-B14F-4D97-AF65-F5344CB8AC3E}">
        <p14:creationId xmlns:p14="http://schemas.microsoft.com/office/powerpoint/2010/main" xmlns="" val="220533768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42509" y="5994814"/>
            <a:ext cx="4876800" cy="584775"/>
          </a:xfrm>
          <a:prstGeom prst="rect">
            <a:avLst/>
          </a:prstGeom>
          <a:noFill/>
        </p:spPr>
        <p:txBody>
          <a:bodyPr wrap="square" rtlCol="0">
            <a:spAutoFit/>
          </a:bodyPr>
          <a:lstStyle/>
          <a:p>
            <a:r>
              <a:rPr lang="en-GB" sz="1600" dirty="0" smtClean="0"/>
              <a:t>Martínez-Alvarado </a:t>
            </a:r>
            <a:r>
              <a:rPr lang="en-GB" sz="1600" i="1" dirty="0" smtClean="0"/>
              <a:t>et al</a:t>
            </a:r>
            <a:r>
              <a:rPr lang="en-GB" sz="1600" dirty="0" smtClean="0"/>
              <a:t>. (2013, in preparation)</a:t>
            </a:r>
          </a:p>
          <a:p>
            <a:r>
              <a:rPr lang="en-GB" sz="1600" dirty="0" smtClean="0"/>
              <a:t>Figure courtesy Jeffrey Chagnon </a:t>
            </a:r>
          </a:p>
        </p:txBody>
      </p:sp>
      <p:sp>
        <p:nvSpPr>
          <p:cNvPr id="5" name="Title 1"/>
          <p:cNvSpPr txBox="1">
            <a:spLocks/>
          </p:cNvSpPr>
          <p:nvPr/>
        </p:nvSpPr>
        <p:spPr>
          <a:xfrm>
            <a:off x="243031" y="214168"/>
            <a:ext cx="7002896"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Dropsonde observations</a:t>
            </a:r>
            <a:endParaRPr lang="en-GB" kern="0" dirty="0"/>
          </a:p>
        </p:txBody>
      </p:sp>
      <p:pic>
        <p:nvPicPr>
          <p:cNvPr id="6" name="Picture 5" descr="new_logo.bmp"/>
          <p:cNvPicPr>
            <a:picLocks noChangeAspect="1"/>
          </p:cNvPicPr>
          <p:nvPr/>
        </p:nvPicPr>
        <p:blipFill>
          <a:blip r:embed="rId2" cstate="print"/>
          <a:srcRect/>
          <a:stretch>
            <a:fillRect/>
          </a:stretch>
        </p:blipFill>
        <p:spPr bwMode="auto">
          <a:xfrm>
            <a:off x="7131050" y="577850"/>
            <a:ext cx="1298575" cy="422275"/>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76350" y="1020910"/>
            <a:ext cx="6591300" cy="5010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6165273" y="1620982"/>
            <a:ext cx="817418" cy="338554"/>
          </a:xfrm>
          <a:prstGeom prst="rect">
            <a:avLst/>
          </a:prstGeom>
          <a:noFill/>
        </p:spPr>
        <p:txBody>
          <a:bodyPr wrap="square" rtlCol="0">
            <a:spAutoFit/>
          </a:bodyPr>
          <a:lstStyle/>
          <a:p>
            <a:r>
              <a:rPr lang="en-GB" sz="1600" b="1" dirty="0" smtClean="0"/>
              <a:t>WCB1</a:t>
            </a:r>
            <a:endParaRPr lang="en-GB" sz="1600" b="1" dirty="0"/>
          </a:p>
        </p:txBody>
      </p:sp>
      <p:sp>
        <p:nvSpPr>
          <p:cNvPr id="7" name="TextBox 6"/>
          <p:cNvSpPr txBox="1"/>
          <p:nvPr/>
        </p:nvSpPr>
        <p:spPr>
          <a:xfrm>
            <a:off x="6234543" y="2757087"/>
            <a:ext cx="817418" cy="338554"/>
          </a:xfrm>
          <a:prstGeom prst="rect">
            <a:avLst/>
          </a:prstGeom>
          <a:noFill/>
        </p:spPr>
        <p:txBody>
          <a:bodyPr wrap="square" rtlCol="0">
            <a:spAutoFit/>
          </a:bodyPr>
          <a:lstStyle/>
          <a:p>
            <a:r>
              <a:rPr lang="en-GB" sz="1600" b="1" dirty="0" smtClean="0"/>
              <a:t>WCB2</a:t>
            </a:r>
            <a:endParaRPr lang="en-GB" sz="1600" b="1" dirty="0"/>
          </a:p>
        </p:txBody>
      </p:sp>
      <p:sp>
        <p:nvSpPr>
          <p:cNvPr id="8" name="TextBox 7"/>
          <p:cNvSpPr txBox="1"/>
          <p:nvPr/>
        </p:nvSpPr>
        <p:spPr>
          <a:xfrm>
            <a:off x="6172200" y="4073237"/>
            <a:ext cx="817418" cy="338554"/>
          </a:xfrm>
          <a:prstGeom prst="rect">
            <a:avLst/>
          </a:prstGeom>
          <a:noFill/>
        </p:spPr>
        <p:txBody>
          <a:bodyPr wrap="square" rtlCol="0">
            <a:spAutoFit/>
          </a:bodyPr>
          <a:lstStyle/>
          <a:p>
            <a:r>
              <a:rPr lang="en-GB" sz="1600" b="1" dirty="0" smtClean="0"/>
              <a:t>WCB1</a:t>
            </a:r>
            <a:endParaRPr lang="en-GB" sz="1600" b="1" dirty="0"/>
          </a:p>
        </p:txBody>
      </p:sp>
      <p:sp>
        <p:nvSpPr>
          <p:cNvPr id="9" name="TextBox 8"/>
          <p:cNvSpPr txBox="1"/>
          <p:nvPr/>
        </p:nvSpPr>
        <p:spPr>
          <a:xfrm>
            <a:off x="6241470" y="5209342"/>
            <a:ext cx="817418" cy="338554"/>
          </a:xfrm>
          <a:prstGeom prst="rect">
            <a:avLst/>
          </a:prstGeom>
          <a:noFill/>
        </p:spPr>
        <p:txBody>
          <a:bodyPr wrap="square" rtlCol="0">
            <a:spAutoFit/>
          </a:bodyPr>
          <a:lstStyle/>
          <a:p>
            <a:r>
              <a:rPr lang="en-GB" sz="1600" b="1" dirty="0" smtClean="0"/>
              <a:t>WCB2</a:t>
            </a:r>
            <a:endParaRPr lang="en-GB" sz="1600" b="1" dirty="0"/>
          </a:p>
        </p:txBody>
      </p:sp>
    </p:spTree>
    <p:extLst>
      <p:ext uri="{BB962C8B-B14F-4D97-AF65-F5344CB8AC3E}">
        <p14:creationId xmlns:p14="http://schemas.microsoft.com/office/powerpoint/2010/main" xmlns="" val="360730432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05" y="1864945"/>
            <a:ext cx="4091940" cy="31699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789709" y="5306935"/>
            <a:ext cx="2954770" cy="338554"/>
          </a:xfrm>
          <a:prstGeom prst="rect">
            <a:avLst/>
          </a:prstGeom>
          <a:noFill/>
        </p:spPr>
        <p:txBody>
          <a:bodyPr wrap="square" rtlCol="0">
            <a:spAutoFit/>
          </a:bodyPr>
          <a:lstStyle/>
          <a:p>
            <a:r>
              <a:rPr lang="en-GB" sz="1600" dirty="0" smtClean="0"/>
              <a:t>Browning and </a:t>
            </a:r>
            <a:r>
              <a:rPr lang="en-GB" sz="1600" dirty="0" err="1" smtClean="0"/>
              <a:t>Pardoe</a:t>
            </a:r>
            <a:r>
              <a:rPr lang="en-GB" sz="1600" dirty="0" smtClean="0"/>
              <a:t> (1973)</a:t>
            </a:r>
            <a:endParaRPr lang="en-GB" sz="1600" dirty="0"/>
          </a:p>
        </p:txBody>
      </p:sp>
      <p:pic>
        <p:nvPicPr>
          <p:cNvPr id="2"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12963" y="1864945"/>
            <a:ext cx="5213985" cy="3400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new_logo.bmp"/>
          <p:cNvPicPr>
            <a:picLocks noChangeAspect="1"/>
          </p:cNvPicPr>
          <p:nvPr/>
        </p:nvPicPr>
        <p:blipFill>
          <a:blip r:embed="rId4" cstate="print"/>
          <a:srcRect/>
          <a:stretch>
            <a:fillRect/>
          </a:stretch>
        </p:blipFill>
        <p:spPr bwMode="auto">
          <a:xfrm>
            <a:off x="7131050" y="271631"/>
            <a:ext cx="1298575" cy="422275"/>
          </a:xfrm>
          <a:prstGeom prst="rect">
            <a:avLst/>
          </a:prstGeom>
          <a:noFill/>
          <a:ln w="9525">
            <a:noFill/>
            <a:miter lim="800000"/>
            <a:headEnd/>
            <a:tailEnd/>
          </a:ln>
        </p:spPr>
      </p:pic>
      <p:sp>
        <p:nvSpPr>
          <p:cNvPr id="8" name="Title 1"/>
          <p:cNvSpPr txBox="1">
            <a:spLocks/>
          </p:cNvSpPr>
          <p:nvPr/>
        </p:nvSpPr>
        <p:spPr>
          <a:xfrm>
            <a:off x="243031" y="214168"/>
            <a:ext cx="7002896"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Dropsonde observations</a:t>
            </a:r>
            <a:endParaRPr lang="en-GB" kern="0" dirty="0"/>
          </a:p>
        </p:txBody>
      </p:sp>
      <p:sp>
        <p:nvSpPr>
          <p:cNvPr id="9" name="TextBox 8"/>
          <p:cNvSpPr txBox="1"/>
          <p:nvPr/>
        </p:nvSpPr>
        <p:spPr>
          <a:xfrm>
            <a:off x="4119645" y="5296147"/>
            <a:ext cx="4876800" cy="584775"/>
          </a:xfrm>
          <a:prstGeom prst="rect">
            <a:avLst/>
          </a:prstGeom>
          <a:noFill/>
        </p:spPr>
        <p:txBody>
          <a:bodyPr wrap="square" rtlCol="0">
            <a:spAutoFit/>
          </a:bodyPr>
          <a:lstStyle/>
          <a:p>
            <a:r>
              <a:rPr lang="en-GB" sz="1600" dirty="0" smtClean="0"/>
              <a:t>Martínez-Alvarado </a:t>
            </a:r>
            <a:r>
              <a:rPr lang="en-GB" sz="1600" i="1" dirty="0" smtClean="0"/>
              <a:t>et al</a:t>
            </a:r>
            <a:r>
              <a:rPr lang="en-GB" sz="1600" dirty="0" smtClean="0"/>
              <a:t>. (2013, in preparation) </a:t>
            </a:r>
          </a:p>
          <a:p>
            <a:r>
              <a:rPr lang="en-GB" sz="1600" dirty="0" smtClean="0"/>
              <a:t>Figure courtesy Jeffrey Chagnon</a:t>
            </a:r>
            <a:endParaRPr lang="en-GB" sz="1600" dirty="0"/>
          </a:p>
        </p:txBody>
      </p:sp>
      <p:sp>
        <p:nvSpPr>
          <p:cNvPr id="10" name="TextBox 9"/>
          <p:cNvSpPr txBox="1"/>
          <p:nvPr/>
        </p:nvSpPr>
        <p:spPr>
          <a:xfrm>
            <a:off x="6428509" y="2967960"/>
            <a:ext cx="817418" cy="338554"/>
          </a:xfrm>
          <a:prstGeom prst="rect">
            <a:avLst/>
          </a:prstGeom>
          <a:noFill/>
        </p:spPr>
        <p:txBody>
          <a:bodyPr wrap="square" rtlCol="0">
            <a:spAutoFit/>
          </a:bodyPr>
          <a:lstStyle/>
          <a:p>
            <a:r>
              <a:rPr lang="en-GB" sz="1600" b="1" dirty="0" smtClean="0"/>
              <a:t>WCB1</a:t>
            </a:r>
            <a:endParaRPr lang="en-GB" sz="1600" b="1" dirty="0"/>
          </a:p>
        </p:txBody>
      </p:sp>
      <p:sp>
        <p:nvSpPr>
          <p:cNvPr id="11" name="TextBox 10"/>
          <p:cNvSpPr txBox="1"/>
          <p:nvPr/>
        </p:nvSpPr>
        <p:spPr>
          <a:xfrm>
            <a:off x="6856843" y="4231746"/>
            <a:ext cx="817418" cy="338554"/>
          </a:xfrm>
          <a:prstGeom prst="rect">
            <a:avLst/>
          </a:prstGeom>
          <a:noFill/>
        </p:spPr>
        <p:txBody>
          <a:bodyPr wrap="square" rtlCol="0">
            <a:spAutoFit/>
          </a:bodyPr>
          <a:lstStyle/>
          <a:p>
            <a:r>
              <a:rPr lang="en-GB" sz="1600" b="1" dirty="0" smtClean="0"/>
              <a:t>WCB2</a:t>
            </a:r>
            <a:endParaRPr lang="en-GB" sz="1600" b="1" dirty="0"/>
          </a:p>
        </p:txBody>
      </p:sp>
    </p:spTree>
    <p:extLst>
      <p:ext uri="{BB962C8B-B14F-4D97-AF65-F5344CB8AC3E}">
        <p14:creationId xmlns:p14="http://schemas.microsoft.com/office/powerpoint/2010/main" xmlns="" val="16011884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407020"/>
            <a:ext cx="2481263" cy="161210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4711" y="1963812"/>
            <a:ext cx="2316956" cy="163115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4711" y="3547988"/>
            <a:ext cx="2316956" cy="163115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1844" y="5132164"/>
            <a:ext cx="2366963" cy="163115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364022" y="432048"/>
            <a:ext cx="2481262" cy="161210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551189" y="1988840"/>
            <a:ext cx="2316955" cy="163115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551189" y="3573016"/>
            <a:ext cx="2316955" cy="163115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478322" y="5157192"/>
            <a:ext cx="2366962" cy="1631156"/>
          </a:xfrm>
          <a:prstGeom prst="rect">
            <a:avLst/>
          </a:prstGeom>
        </p:spPr>
      </p:pic>
      <p:sp>
        <p:nvSpPr>
          <p:cNvPr id="10" name="TextBox 9"/>
          <p:cNvSpPr txBox="1"/>
          <p:nvPr/>
        </p:nvSpPr>
        <p:spPr>
          <a:xfrm rot="16200000">
            <a:off x="-325709" y="995522"/>
            <a:ext cx="1484784" cy="307777"/>
          </a:xfrm>
          <a:prstGeom prst="rect">
            <a:avLst/>
          </a:prstGeom>
          <a:solidFill>
            <a:schemeClr val="bg1"/>
          </a:solidFill>
        </p:spPr>
        <p:txBody>
          <a:bodyPr wrap="square" rtlCol="0">
            <a:spAutoFit/>
          </a:bodyPr>
          <a:lstStyle/>
          <a:p>
            <a:pPr algn="ctr"/>
            <a:r>
              <a:rPr lang="en-GB" sz="1400" dirty="0" smtClean="0"/>
              <a:t>Pressure (hPa)</a:t>
            </a:r>
            <a:endParaRPr lang="en-GB" sz="1400" dirty="0"/>
          </a:p>
        </p:txBody>
      </p:sp>
      <p:sp>
        <p:nvSpPr>
          <p:cNvPr id="11" name="TextBox 10"/>
          <p:cNvSpPr txBox="1"/>
          <p:nvPr/>
        </p:nvSpPr>
        <p:spPr>
          <a:xfrm rot="16200000">
            <a:off x="-313612" y="2579699"/>
            <a:ext cx="1484784" cy="307777"/>
          </a:xfrm>
          <a:prstGeom prst="rect">
            <a:avLst/>
          </a:prstGeom>
          <a:solidFill>
            <a:schemeClr val="bg1"/>
          </a:solidFill>
        </p:spPr>
        <p:txBody>
          <a:bodyPr wrap="square" rtlCol="0">
            <a:spAutoFit/>
          </a:bodyPr>
          <a:lstStyle/>
          <a:p>
            <a:pPr algn="ctr"/>
            <a:r>
              <a:rPr lang="en-GB" sz="1400" dirty="0" smtClean="0"/>
              <a:t>Latitude (</a:t>
            </a:r>
            <a:r>
              <a:rPr lang="en-GB" sz="1400" dirty="0" err="1" smtClean="0"/>
              <a:t>degN</a:t>
            </a:r>
            <a:r>
              <a:rPr lang="en-GB" sz="1400" dirty="0" smtClean="0"/>
              <a:t>)</a:t>
            </a:r>
            <a:endParaRPr lang="en-GB" sz="1400" dirty="0"/>
          </a:p>
        </p:txBody>
      </p:sp>
      <p:sp>
        <p:nvSpPr>
          <p:cNvPr id="12" name="TextBox 11"/>
          <p:cNvSpPr txBox="1"/>
          <p:nvPr/>
        </p:nvSpPr>
        <p:spPr>
          <a:xfrm rot="16200000">
            <a:off x="-284721" y="4136492"/>
            <a:ext cx="1484784" cy="307777"/>
          </a:xfrm>
          <a:prstGeom prst="rect">
            <a:avLst/>
          </a:prstGeom>
          <a:solidFill>
            <a:schemeClr val="bg1"/>
          </a:solidFill>
        </p:spPr>
        <p:txBody>
          <a:bodyPr wrap="square" rtlCol="0">
            <a:spAutoFit/>
          </a:bodyPr>
          <a:lstStyle/>
          <a:p>
            <a:pPr algn="ctr"/>
            <a:r>
              <a:rPr lang="en-GB" sz="1400" dirty="0"/>
              <a:t>q</a:t>
            </a:r>
            <a:r>
              <a:rPr lang="en-GB" sz="1400" dirty="0" smtClean="0"/>
              <a:t> (g kg</a:t>
            </a:r>
            <a:r>
              <a:rPr lang="en-GB" sz="1400" baseline="30000" dirty="0" smtClean="0"/>
              <a:t>-1</a:t>
            </a:r>
            <a:r>
              <a:rPr lang="en-GB" sz="1400" dirty="0" smtClean="0"/>
              <a:t>)</a:t>
            </a:r>
            <a:endParaRPr lang="en-GB" sz="1400" dirty="0"/>
          </a:p>
        </p:txBody>
      </p:sp>
      <p:sp>
        <p:nvSpPr>
          <p:cNvPr id="13" name="TextBox 12"/>
          <p:cNvSpPr txBox="1"/>
          <p:nvPr/>
        </p:nvSpPr>
        <p:spPr>
          <a:xfrm rot="16200000">
            <a:off x="-336983" y="5748051"/>
            <a:ext cx="1484784" cy="307777"/>
          </a:xfrm>
          <a:prstGeom prst="rect">
            <a:avLst/>
          </a:prstGeom>
          <a:solidFill>
            <a:schemeClr val="bg1"/>
          </a:solidFill>
        </p:spPr>
        <p:txBody>
          <a:bodyPr wrap="square" rtlCol="0">
            <a:spAutoFit/>
          </a:bodyPr>
          <a:lstStyle/>
          <a:p>
            <a:pPr algn="ctr"/>
            <a:r>
              <a:rPr lang="en-GB" sz="1400" dirty="0" smtClean="0"/>
              <a:t>Theta (K)</a:t>
            </a:r>
            <a:endParaRPr lang="en-GB" sz="1400" dirty="0"/>
          </a:p>
        </p:txBody>
      </p:sp>
      <p:sp>
        <p:nvSpPr>
          <p:cNvPr id="14" name="TextBox 13"/>
          <p:cNvSpPr txBox="1"/>
          <p:nvPr/>
        </p:nvSpPr>
        <p:spPr>
          <a:xfrm rot="16200000">
            <a:off x="2554611" y="995522"/>
            <a:ext cx="1484784" cy="307777"/>
          </a:xfrm>
          <a:prstGeom prst="rect">
            <a:avLst/>
          </a:prstGeom>
          <a:solidFill>
            <a:schemeClr val="bg1"/>
          </a:solidFill>
        </p:spPr>
        <p:txBody>
          <a:bodyPr wrap="square" rtlCol="0">
            <a:spAutoFit/>
          </a:bodyPr>
          <a:lstStyle/>
          <a:p>
            <a:pPr algn="ctr"/>
            <a:r>
              <a:rPr lang="en-GB" sz="1400" dirty="0" smtClean="0"/>
              <a:t>Pressure (hPa)</a:t>
            </a:r>
            <a:endParaRPr lang="en-GB" sz="1400" dirty="0"/>
          </a:p>
        </p:txBody>
      </p:sp>
      <p:sp>
        <p:nvSpPr>
          <p:cNvPr id="15" name="TextBox 14"/>
          <p:cNvSpPr txBox="1"/>
          <p:nvPr/>
        </p:nvSpPr>
        <p:spPr>
          <a:xfrm rot="16200000">
            <a:off x="2566708" y="2579699"/>
            <a:ext cx="1484784" cy="307777"/>
          </a:xfrm>
          <a:prstGeom prst="rect">
            <a:avLst/>
          </a:prstGeom>
          <a:solidFill>
            <a:schemeClr val="bg1"/>
          </a:solidFill>
        </p:spPr>
        <p:txBody>
          <a:bodyPr wrap="square" rtlCol="0">
            <a:spAutoFit/>
          </a:bodyPr>
          <a:lstStyle/>
          <a:p>
            <a:pPr algn="ctr"/>
            <a:r>
              <a:rPr lang="en-GB" sz="1400" dirty="0" smtClean="0"/>
              <a:t>Latitude (</a:t>
            </a:r>
            <a:r>
              <a:rPr lang="en-GB" sz="1400" dirty="0" err="1" smtClean="0"/>
              <a:t>degN</a:t>
            </a:r>
            <a:r>
              <a:rPr lang="en-GB" sz="1400" dirty="0" smtClean="0"/>
              <a:t>)</a:t>
            </a:r>
            <a:endParaRPr lang="en-GB" sz="1400" dirty="0"/>
          </a:p>
        </p:txBody>
      </p:sp>
      <p:sp>
        <p:nvSpPr>
          <p:cNvPr id="16" name="TextBox 15"/>
          <p:cNvSpPr txBox="1"/>
          <p:nvPr/>
        </p:nvSpPr>
        <p:spPr>
          <a:xfrm rot="16200000">
            <a:off x="2543337" y="4136492"/>
            <a:ext cx="1484784" cy="307777"/>
          </a:xfrm>
          <a:prstGeom prst="rect">
            <a:avLst/>
          </a:prstGeom>
          <a:solidFill>
            <a:schemeClr val="bg1"/>
          </a:solidFill>
        </p:spPr>
        <p:txBody>
          <a:bodyPr wrap="square" rtlCol="0">
            <a:spAutoFit/>
          </a:bodyPr>
          <a:lstStyle/>
          <a:p>
            <a:pPr algn="ctr"/>
            <a:r>
              <a:rPr lang="en-GB" sz="1400" dirty="0"/>
              <a:t>q</a:t>
            </a:r>
            <a:r>
              <a:rPr lang="en-GB" sz="1400" dirty="0" smtClean="0"/>
              <a:t> (g kg</a:t>
            </a:r>
            <a:r>
              <a:rPr lang="en-GB" sz="1400" baseline="30000" dirty="0" smtClean="0"/>
              <a:t>-1</a:t>
            </a:r>
            <a:r>
              <a:rPr lang="en-GB" sz="1400" dirty="0" smtClean="0"/>
              <a:t>)</a:t>
            </a:r>
            <a:endParaRPr lang="en-GB" sz="1400" dirty="0"/>
          </a:p>
        </p:txBody>
      </p:sp>
      <p:sp>
        <p:nvSpPr>
          <p:cNvPr id="17" name="TextBox 16"/>
          <p:cNvSpPr txBox="1"/>
          <p:nvPr/>
        </p:nvSpPr>
        <p:spPr>
          <a:xfrm rot="16200000">
            <a:off x="2543337" y="5748051"/>
            <a:ext cx="1484784" cy="307777"/>
          </a:xfrm>
          <a:prstGeom prst="rect">
            <a:avLst/>
          </a:prstGeom>
          <a:solidFill>
            <a:schemeClr val="bg1"/>
          </a:solidFill>
        </p:spPr>
        <p:txBody>
          <a:bodyPr wrap="square" rtlCol="0">
            <a:spAutoFit/>
          </a:bodyPr>
          <a:lstStyle/>
          <a:p>
            <a:pPr algn="ctr"/>
            <a:r>
              <a:rPr lang="en-GB" sz="1400" dirty="0" smtClean="0"/>
              <a:t>Theta (K)</a:t>
            </a:r>
            <a:endParaRPr lang="en-GB" sz="1400" dirty="0"/>
          </a:p>
        </p:txBody>
      </p:sp>
      <p:sp>
        <p:nvSpPr>
          <p:cNvPr id="19" name="TextBox 18"/>
          <p:cNvSpPr txBox="1"/>
          <p:nvPr/>
        </p:nvSpPr>
        <p:spPr>
          <a:xfrm>
            <a:off x="1109474" y="0"/>
            <a:ext cx="1407429" cy="584775"/>
          </a:xfrm>
          <a:prstGeom prst="rect">
            <a:avLst/>
          </a:prstGeom>
          <a:noFill/>
        </p:spPr>
        <p:txBody>
          <a:bodyPr wrap="square" rtlCol="0">
            <a:spAutoFit/>
          </a:bodyPr>
          <a:lstStyle/>
          <a:p>
            <a:pPr algn="ctr"/>
            <a:r>
              <a:rPr lang="en-GB" sz="3200" dirty="0" smtClean="0"/>
              <a:t>WCB1</a:t>
            </a:r>
            <a:endParaRPr lang="en-GB" sz="3200" dirty="0"/>
          </a:p>
        </p:txBody>
      </p:sp>
      <p:sp>
        <p:nvSpPr>
          <p:cNvPr id="20" name="TextBox 19"/>
          <p:cNvSpPr txBox="1"/>
          <p:nvPr/>
        </p:nvSpPr>
        <p:spPr>
          <a:xfrm>
            <a:off x="3900938" y="35913"/>
            <a:ext cx="1407429" cy="584775"/>
          </a:xfrm>
          <a:prstGeom prst="rect">
            <a:avLst/>
          </a:prstGeom>
          <a:noFill/>
        </p:spPr>
        <p:txBody>
          <a:bodyPr wrap="square" rtlCol="0">
            <a:spAutoFit/>
          </a:bodyPr>
          <a:lstStyle/>
          <a:p>
            <a:pPr algn="ctr"/>
            <a:r>
              <a:rPr lang="en-GB" sz="3200" dirty="0" smtClean="0"/>
              <a:t>WCB2</a:t>
            </a:r>
            <a:endParaRPr lang="en-GB" sz="3200" dirty="0"/>
          </a:p>
        </p:txBody>
      </p:sp>
      <p:sp>
        <p:nvSpPr>
          <p:cNvPr id="21" name="TextBox 20"/>
          <p:cNvSpPr txBox="1"/>
          <p:nvPr/>
        </p:nvSpPr>
        <p:spPr>
          <a:xfrm>
            <a:off x="6084168" y="841798"/>
            <a:ext cx="3024336" cy="3693319"/>
          </a:xfrm>
          <a:prstGeom prst="rect">
            <a:avLst/>
          </a:prstGeom>
          <a:noFill/>
        </p:spPr>
        <p:txBody>
          <a:bodyPr wrap="square" rtlCol="0">
            <a:spAutoFit/>
          </a:bodyPr>
          <a:lstStyle/>
          <a:p>
            <a:r>
              <a:rPr lang="en-GB" b="1" dirty="0"/>
              <a:t>Time zero:</a:t>
            </a:r>
            <a:r>
              <a:rPr lang="en-GB" dirty="0"/>
              <a:t> </a:t>
            </a:r>
          </a:p>
          <a:p>
            <a:r>
              <a:rPr lang="en-GB" dirty="0"/>
              <a:t>defined as the time of maximum ascent for each trajectory</a:t>
            </a:r>
          </a:p>
          <a:p>
            <a:r>
              <a:rPr lang="en-GB" b="1" dirty="0" smtClean="0"/>
              <a:t>Solid black</a:t>
            </a:r>
            <a:r>
              <a:rPr lang="en-GB" dirty="0" smtClean="0"/>
              <a:t>: </a:t>
            </a:r>
          </a:p>
          <a:p>
            <a:r>
              <a:rPr lang="en-GB" dirty="0" smtClean="0"/>
              <a:t>trajectory-ensemble median</a:t>
            </a:r>
          </a:p>
          <a:p>
            <a:r>
              <a:rPr lang="en-GB" b="1" dirty="0" smtClean="0"/>
              <a:t>Dashed black</a:t>
            </a:r>
            <a:r>
              <a:rPr lang="en-GB" dirty="0" smtClean="0"/>
              <a:t>: </a:t>
            </a:r>
          </a:p>
          <a:p>
            <a:r>
              <a:rPr lang="en-GB" dirty="0" smtClean="0"/>
              <a:t>25-th, 75-th percentiles</a:t>
            </a:r>
          </a:p>
          <a:p>
            <a:r>
              <a:rPr lang="en-GB" b="1" dirty="0" smtClean="0"/>
              <a:t>Dotted black</a:t>
            </a:r>
            <a:r>
              <a:rPr lang="en-GB" dirty="0" smtClean="0"/>
              <a:t>: </a:t>
            </a:r>
          </a:p>
          <a:p>
            <a:r>
              <a:rPr lang="en-GB" dirty="0" smtClean="0"/>
              <a:t>5-th, 95th percentiles</a:t>
            </a:r>
          </a:p>
          <a:p>
            <a:r>
              <a:rPr lang="en-GB" b="1" dirty="0" smtClean="0">
                <a:solidFill>
                  <a:srgbClr val="9999FF"/>
                </a:solidFill>
              </a:rPr>
              <a:t>Purple/blue</a:t>
            </a:r>
            <a:r>
              <a:rPr lang="en-GB" dirty="0" smtClean="0"/>
              <a:t>: </a:t>
            </a:r>
          </a:p>
          <a:p>
            <a:r>
              <a:rPr lang="en-GB" dirty="0" smtClean="0"/>
              <a:t>Individual trajectories (only showing 1 in 10)</a:t>
            </a:r>
          </a:p>
        </p:txBody>
      </p:sp>
      <p:pic>
        <p:nvPicPr>
          <p:cNvPr id="22" name="Picture 21" descr="new_logo.bmp"/>
          <p:cNvPicPr>
            <a:picLocks noChangeAspect="1"/>
          </p:cNvPicPr>
          <p:nvPr/>
        </p:nvPicPr>
        <p:blipFill>
          <a:blip r:embed="rId10" cstate="print"/>
          <a:srcRect/>
          <a:stretch>
            <a:fillRect/>
          </a:stretch>
        </p:blipFill>
        <p:spPr bwMode="auto">
          <a:xfrm>
            <a:off x="7131050" y="271631"/>
            <a:ext cx="1298575" cy="422275"/>
          </a:xfrm>
          <a:prstGeom prst="rect">
            <a:avLst/>
          </a:prstGeom>
          <a:noFill/>
          <a:ln w="9525">
            <a:noFill/>
            <a:miter lim="800000"/>
            <a:headEnd/>
            <a:tailEnd/>
          </a:ln>
        </p:spPr>
      </p:pic>
    </p:spTree>
    <p:extLst>
      <p:ext uri="{BB962C8B-B14F-4D97-AF65-F5344CB8AC3E}">
        <p14:creationId xmlns:p14="http://schemas.microsoft.com/office/powerpoint/2010/main" xmlns="" val="236251560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407020"/>
            <a:ext cx="2481263" cy="161210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4711" y="1963812"/>
            <a:ext cx="2316956" cy="163115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4711" y="3547988"/>
            <a:ext cx="2316956" cy="163115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1844" y="5132164"/>
            <a:ext cx="2366963" cy="163115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364022" y="432048"/>
            <a:ext cx="2481262" cy="161210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551189" y="1988840"/>
            <a:ext cx="2316955" cy="163115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551189" y="3573016"/>
            <a:ext cx="2316955" cy="163115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478322" y="5157192"/>
            <a:ext cx="2366962" cy="1631156"/>
          </a:xfrm>
          <a:prstGeom prst="rect">
            <a:avLst/>
          </a:prstGeom>
        </p:spPr>
      </p:pic>
      <p:sp>
        <p:nvSpPr>
          <p:cNvPr id="10" name="TextBox 9"/>
          <p:cNvSpPr txBox="1"/>
          <p:nvPr/>
        </p:nvSpPr>
        <p:spPr>
          <a:xfrm rot="16200000">
            <a:off x="-325709" y="995522"/>
            <a:ext cx="1484784" cy="307777"/>
          </a:xfrm>
          <a:prstGeom prst="rect">
            <a:avLst/>
          </a:prstGeom>
          <a:solidFill>
            <a:schemeClr val="bg1"/>
          </a:solidFill>
        </p:spPr>
        <p:txBody>
          <a:bodyPr wrap="square" rtlCol="0">
            <a:spAutoFit/>
          </a:bodyPr>
          <a:lstStyle/>
          <a:p>
            <a:pPr algn="ctr"/>
            <a:r>
              <a:rPr lang="en-GB" sz="1400" dirty="0" smtClean="0"/>
              <a:t>Pressure (hPa)</a:t>
            </a:r>
            <a:endParaRPr lang="en-GB" sz="1400" dirty="0"/>
          </a:p>
        </p:txBody>
      </p:sp>
      <p:sp>
        <p:nvSpPr>
          <p:cNvPr id="11" name="TextBox 10"/>
          <p:cNvSpPr txBox="1"/>
          <p:nvPr/>
        </p:nvSpPr>
        <p:spPr>
          <a:xfrm rot="16200000">
            <a:off x="-313612" y="2579699"/>
            <a:ext cx="1484784" cy="307777"/>
          </a:xfrm>
          <a:prstGeom prst="rect">
            <a:avLst/>
          </a:prstGeom>
          <a:solidFill>
            <a:schemeClr val="bg1"/>
          </a:solidFill>
        </p:spPr>
        <p:txBody>
          <a:bodyPr wrap="square" rtlCol="0">
            <a:spAutoFit/>
          </a:bodyPr>
          <a:lstStyle/>
          <a:p>
            <a:pPr algn="ctr"/>
            <a:r>
              <a:rPr lang="en-GB" sz="1400" dirty="0" smtClean="0"/>
              <a:t>Latitude (</a:t>
            </a:r>
            <a:r>
              <a:rPr lang="en-GB" sz="1400" dirty="0" err="1" smtClean="0"/>
              <a:t>degN</a:t>
            </a:r>
            <a:r>
              <a:rPr lang="en-GB" sz="1400" dirty="0" smtClean="0"/>
              <a:t>)</a:t>
            </a:r>
            <a:endParaRPr lang="en-GB" sz="1400" dirty="0"/>
          </a:p>
        </p:txBody>
      </p:sp>
      <p:sp>
        <p:nvSpPr>
          <p:cNvPr id="12" name="TextBox 11"/>
          <p:cNvSpPr txBox="1"/>
          <p:nvPr/>
        </p:nvSpPr>
        <p:spPr>
          <a:xfrm rot="16200000">
            <a:off x="-284721" y="4136492"/>
            <a:ext cx="1484784" cy="307777"/>
          </a:xfrm>
          <a:prstGeom prst="rect">
            <a:avLst/>
          </a:prstGeom>
          <a:solidFill>
            <a:schemeClr val="bg1"/>
          </a:solidFill>
        </p:spPr>
        <p:txBody>
          <a:bodyPr wrap="square" rtlCol="0">
            <a:spAutoFit/>
          </a:bodyPr>
          <a:lstStyle/>
          <a:p>
            <a:pPr algn="ctr"/>
            <a:r>
              <a:rPr lang="en-GB" sz="1400" dirty="0"/>
              <a:t>q</a:t>
            </a:r>
            <a:r>
              <a:rPr lang="en-GB" sz="1400" dirty="0" smtClean="0"/>
              <a:t> (g kg</a:t>
            </a:r>
            <a:r>
              <a:rPr lang="en-GB" sz="1400" baseline="30000" dirty="0" smtClean="0"/>
              <a:t>-1</a:t>
            </a:r>
            <a:r>
              <a:rPr lang="en-GB" sz="1400" dirty="0" smtClean="0"/>
              <a:t>)</a:t>
            </a:r>
            <a:endParaRPr lang="en-GB" sz="1400" dirty="0"/>
          </a:p>
        </p:txBody>
      </p:sp>
      <p:sp>
        <p:nvSpPr>
          <p:cNvPr id="13" name="TextBox 12"/>
          <p:cNvSpPr txBox="1"/>
          <p:nvPr/>
        </p:nvSpPr>
        <p:spPr>
          <a:xfrm rot="16200000">
            <a:off x="-336983" y="5748051"/>
            <a:ext cx="1484784" cy="307777"/>
          </a:xfrm>
          <a:prstGeom prst="rect">
            <a:avLst/>
          </a:prstGeom>
          <a:solidFill>
            <a:schemeClr val="bg1"/>
          </a:solidFill>
        </p:spPr>
        <p:txBody>
          <a:bodyPr wrap="square" rtlCol="0">
            <a:spAutoFit/>
          </a:bodyPr>
          <a:lstStyle/>
          <a:p>
            <a:pPr algn="ctr"/>
            <a:r>
              <a:rPr lang="en-GB" sz="1400" dirty="0" smtClean="0"/>
              <a:t>Theta (K)</a:t>
            </a:r>
            <a:endParaRPr lang="en-GB" sz="1400" dirty="0"/>
          </a:p>
        </p:txBody>
      </p:sp>
      <p:sp>
        <p:nvSpPr>
          <p:cNvPr id="14" name="TextBox 13"/>
          <p:cNvSpPr txBox="1"/>
          <p:nvPr/>
        </p:nvSpPr>
        <p:spPr>
          <a:xfrm rot="16200000">
            <a:off x="2554611" y="995522"/>
            <a:ext cx="1484784" cy="307777"/>
          </a:xfrm>
          <a:prstGeom prst="rect">
            <a:avLst/>
          </a:prstGeom>
          <a:solidFill>
            <a:schemeClr val="bg1"/>
          </a:solidFill>
        </p:spPr>
        <p:txBody>
          <a:bodyPr wrap="square" rtlCol="0">
            <a:spAutoFit/>
          </a:bodyPr>
          <a:lstStyle/>
          <a:p>
            <a:pPr algn="ctr"/>
            <a:r>
              <a:rPr lang="en-GB" sz="1400" dirty="0" smtClean="0"/>
              <a:t>Pressure (hPa)</a:t>
            </a:r>
            <a:endParaRPr lang="en-GB" sz="1400" dirty="0"/>
          </a:p>
        </p:txBody>
      </p:sp>
      <p:sp>
        <p:nvSpPr>
          <p:cNvPr id="15" name="TextBox 14"/>
          <p:cNvSpPr txBox="1"/>
          <p:nvPr/>
        </p:nvSpPr>
        <p:spPr>
          <a:xfrm rot="16200000">
            <a:off x="2566708" y="2579699"/>
            <a:ext cx="1484784" cy="307777"/>
          </a:xfrm>
          <a:prstGeom prst="rect">
            <a:avLst/>
          </a:prstGeom>
          <a:solidFill>
            <a:schemeClr val="bg1"/>
          </a:solidFill>
        </p:spPr>
        <p:txBody>
          <a:bodyPr wrap="square" rtlCol="0">
            <a:spAutoFit/>
          </a:bodyPr>
          <a:lstStyle/>
          <a:p>
            <a:pPr algn="ctr"/>
            <a:r>
              <a:rPr lang="en-GB" sz="1400" dirty="0" smtClean="0"/>
              <a:t>Latitude (</a:t>
            </a:r>
            <a:r>
              <a:rPr lang="en-GB" sz="1400" dirty="0" err="1" smtClean="0"/>
              <a:t>degN</a:t>
            </a:r>
            <a:r>
              <a:rPr lang="en-GB" sz="1400" dirty="0" smtClean="0"/>
              <a:t>)</a:t>
            </a:r>
            <a:endParaRPr lang="en-GB" sz="1400" dirty="0"/>
          </a:p>
        </p:txBody>
      </p:sp>
      <p:sp>
        <p:nvSpPr>
          <p:cNvPr id="16" name="TextBox 15"/>
          <p:cNvSpPr txBox="1"/>
          <p:nvPr/>
        </p:nvSpPr>
        <p:spPr>
          <a:xfrm rot="16200000">
            <a:off x="2543337" y="4136492"/>
            <a:ext cx="1484784" cy="307777"/>
          </a:xfrm>
          <a:prstGeom prst="rect">
            <a:avLst/>
          </a:prstGeom>
          <a:solidFill>
            <a:schemeClr val="bg1"/>
          </a:solidFill>
        </p:spPr>
        <p:txBody>
          <a:bodyPr wrap="square" rtlCol="0">
            <a:spAutoFit/>
          </a:bodyPr>
          <a:lstStyle/>
          <a:p>
            <a:pPr algn="ctr"/>
            <a:r>
              <a:rPr lang="en-GB" sz="1400" dirty="0"/>
              <a:t>q</a:t>
            </a:r>
            <a:r>
              <a:rPr lang="en-GB" sz="1400" dirty="0" smtClean="0"/>
              <a:t> (g kg</a:t>
            </a:r>
            <a:r>
              <a:rPr lang="en-GB" sz="1400" baseline="30000" dirty="0" smtClean="0"/>
              <a:t>-1</a:t>
            </a:r>
            <a:r>
              <a:rPr lang="en-GB" sz="1400" dirty="0" smtClean="0"/>
              <a:t>)</a:t>
            </a:r>
            <a:endParaRPr lang="en-GB" sz="1400" dirty="0"/>
          </a:p>
        </p:txBody>
      </p:sp>
      <p:sp>
        <p:nvSpPr>
          <p:cNvPr id="17" name="TextBox 16"/>
          <p:cNvSpPr txBox="1"/>
          <p:nvPr/>
        </p:nvSpPr>
        <p:spPr>
          <a:xfrm rot="16200000">
            <a:off x="2543337" y="5748051"/>
            <a:ext cx="1484784" cy="307777"/>
          </a:xfrm>
          <a:prstGeom prst="rect">
            <a:avLst/>
          </a:prstGeom>
          <a:solidFill>
            <a:schemeClr val="bg1"/>
          </a:solidFill>
        </p:spPr>
        <p:txBody>
          <a:bodyPr wrap="square" rtlCol="0">
            <a:spAutoFit/>
          </a:bodyPr>
          <a:lstStyle/>
          <a:p>
            <a:pPr algn="ctr"/>
            <a:r>
              <a:rPr lang="en-GB" sz="1400" dirty="0" smtClean="0"/>
              <a:t>Theta (K)</a:t>
            </a:r>
            <a:endParaRPr lang="en-GB" sz="1400" dirty="0"/>
          </a:p>
        </p:txBody>
      </p:sp>
      <p:sp>
        <p:nvSpPr>
          <p:cNvPr id="19" name="TextBox 18"/>
          <p:cNvSpPr txBox="1"/>
          <p:nvPr/>
        </p:nvSpPr>
        <p:spPr>
          <a:xfrm>
            <a:off x="1109474" y="0"/>
            <a:ext cx="1407429" cy="584775"/>
          </a:xfrm>
          <a:prstGeom prst="rect">
            <a:avLst/>
          </a:prstGeom>
          <a:noFill/>
        </p:spPr>
        <p:txBody>
          <a:bodyPr wrap="square" rtlCol="0">
            <a:spAutoFit/>
          </a:bodyPr>
          <a:lstStyle/>
          <a:p>
            <a:pPr algn="ctr"/>
            <a:r>
              <a:rPr lang="en-GB" sz="3200" dirty="0" smtClean="0"/>
              <a:t>WCB1</a:t>
            </a:r>
            <a:endParaRPr lang="en-GB" sz="3200" dirty="0"/>
          </a:p>
        </p:txBody>
      </p:sp>
      <p:sp>
        <p:nvSpPr>
          <p:cNvPr id="20" name="TextBox 19"/>
          <p:cNvSpPr txBox="1"/>
          <p:nvPr/>
        </p:nvSpPr>
        <p:spPr>
          <a:xfrm>
            <a:off x="3900938" y="35913"/>
            <a:ext cx="1407429" cy="584775"/>
          </a:xfrm>
          <a:prstGeom prst="rect">
            <a:avLst/>
          </a:prstGeom>
          <a:noFill/>
        </p:spPr>
        <p:txBody>
          <a:bodyPr wrap="square" rtlCol="0">
            <a:spAutoFit/>
          </a:bodyPr>
          <a:lstStyle/>
          <a:p>
            <a:pPr algn="ctr"/>
            <a:r>
              <a:rPr lang="en-GB" sz="3200" dirty="0" smtClean="0"/>
              <a:t>WCB2</a:t>
            </a:r>
            <a:endParaRPr lang="en-GB" sz="3200" dirty="0"/>
          </a:p>
        </p:txBody>
      </p:sp>
      <p:sp>
        <p:nvSpPr>
          <p:cNvPr id="21" name="TextBox 20"/>
          <p:cNvSpPr txBox="1"/>
          <p:nvPr/>
        </p:nvSpPr>
        <p:spPr>
          <a:xfrm>
            <a:off x="6084168" y="841798"/>
            <a:ext cx="3024336" cy="3693319"/>
          </a:xfrm>
          <a:prstGeom prst="rect">
            <a:avLst/>
          </a:prstGeom>
          <a:noFill/>
        </p:spPr>
        <p:txBody>
          <a:bodyPr wrap="square" rtlCol="0">
            <a:spAutoFit/>
          </a:bodyPr>
          <a:lstStyle/>
          <a:p>
            <a:r>
              <a:rPr lang="en-GB" b="1" dirty="0"/>
              <a:t>Time zero:</a:t>
            </a:r>
            <a:r>
              <a:rPr lang="en-GB" dirty="0"/>
              <a:t> </a:t>
            </a:r>
          </a:p>
          <a:p>
            <a:r>
              <a:rPr lang="en-GB" dirty="0"/>
              <a:t>defined as the time of maximum ascent for each trajectory</a:t>
            </a:r>
          </a:p>
          <a:p>
            <a:r>
              <a:rPr lang="en-GB" b="1" dirty="0" smtClean="0"/>
              <a:t>Solid black</a:t>
            </a:r>
            <a:r>
              <a:rPr lang="en-GB" dirty="0" smtClean="0"/>
              <a:t>: </a:t>
            </a:r>
          </a:p>
          <a:p>
            <a:r>
              <a:rPr lang="en-GB" dirty="0" smtClean="0"/>
              <a:t>trajectory-ensemble median</a:t>
            </a:r>
          </a:p>
          <a:p>
            <a:r>
              <a:rPr lang="en-GB" b="1" dirty="0" smtClean="0"/>
              <a:t>Dashed black</a:t>
            </a:r>
            <a:r>
              <a:rPr lang="en-GB" dirty="0" smtClean="0"/>
              <a:t>: </a:t>
            </a:r>
          </a:p>
          <a:p>
            <a:r>
              <a:rPr lang="en-GB" dirty="0" smtClean="0"/>
              <a:t>25-th, 75-th percentiles</a:t>
            </a:r>
          </a:p>
          <a:p>
            <a:r>
              <a:rPr lang="en-GB" b="1" dirty="0" smtClean="0"/>
              <a:t>Dotted black</a:t>
            </a:r>
            <a:r>
              <a:rPr lang="en-GB" dirty="0" smtClean="0"/>
              <a:t>: </a:t>
            </a:r>
          </a:p>
          <a:p>
            <a:r>
              <a:rPr lang="en-GB" dirty="0" smtClean="0"/>
              <a:t>5-th, 95th percentiles</a:t>
            </a:r>
          </a:p>
          <a:p>
            <a:r>
              <a:rPr lang="en-GB" b="1" dirty="0" smtClean="0">
                <a:solidFill>
                  <a:srgbClr val="9999FF"/>
                </a:solidFill>
              </a:rPr>
              <a:t>Purple/blue</a:t>
            </a:r>
            <a:r>
              <a:rPr lang="en-GB" dirty="0" smtClean="0"/>
              <a:t>: </a:t>
            </a:r>
          </a:p>
          <a:p>
            <a:r>
              <a:rPr lang="en-GB" dirty="0" smtClean="0"/>
              <a:t>Individual trajectories (only showing 1 in 10)</a:t>
            </a:r>
          </a:p>
        </p:txBody>
      </p:sp>
      <p:pic>
        <p:nvPicPr>
          <p:cNvPr id="22" name="Picture 21" descr="new_logo.bmp"/>
          <p:cNvPicPr>
            <a:picLocks noChangeAspect="1"/>
          </p:cNvPicPr>
          <p:nvPr/>
        </p:nvPicPr>
        <p:blipFill>
          <a:blip r:embed="rId10" cstate="print"/>
          <a:srcRect/>
          <a:stretch>
            <a:fillRect/>
          </a:stretch>
        </p:blipFill>
        <p:spPr bwMode="auto">
          <a:xfrm>
            <a:off x="7131050" y="271631"/>
            <a:ext cx="1298575" cy="422275"/>
          </a:xfrm>
          <a:prstGeom prst="rect">
            <a:avLst/>
          </a:prstGeom>
          <a:noFill/>
          <a:ln w="9525">
            <a:noFill/>
            <a:miter lim="800000"/>
            <a:headEnd/>
            <a:tailEnd/>
          </a:ln>
        </p:spPr>
      </p:pic>
      <p:sp>
        <p:nvSpPr>
          <p:cNvPr id="18" name="TextBox 17"/>
          <p:cNvSpPr txBox="1"/>
          <p:nvPr/>
        </p:nvSpPr>
        <p:spPr>
          <a:xfrm>
            <a:off x="6098023" y="4550253"/>
            <a:ext cx="3024336" cy="1815882"/>
          </a:xfrm>
          <a:prstGeom prst="rect">
            <a:avLst/>
          </a:prstGeom>
          <a:noFill/>
        </p:spPr>
        <p:txBody>
          <a:bodyPr wrap="square" rtlCol="0">
            <a:spAutoFit/>
          </a:bodyPr>
          <a:lstStyle/>
          <a:p>
            <a:r>
              <a:rPr lang="en-GB" sz="2800" dirty="0" smtClean="0">
                <a:solidFill>
                  <a:schemeClr val="tx2"/>
                </a:solidFill>
              </a:rPr>
              <a:t>Why do we find these differences between WCB1 and WCB2?</a:t>
            </a:r>
            <a:endParaRPr lang="en-GB" sz="2800" dirty="0">
              <a:solidFill>
                <a:schemeClr val="tx2"/>
              </a:solidFill>
            </a:endParaRPr>
          </a:p>
        </p:txBody>
      </p:sp>
    </p:spTree>
    <p:extLst>
      <p:ext uri="{BB962C8B-B14F-4D97-AF65-F5344CB8AC3E}">
        <p14:creationId xmlns:p14="http://schemas.microsoft.com/office/powerpoint/2010/main" xmlns="" val="94567263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31" y="214168"/>
            <a:ext cx="6705023" cy="752620"/>
          </a:xfrm>
        </p:spPr>
        <p:txBody>
          <a:bodyPr/>
          <a:lstStyle/>
          <a:p>
            <a:r>
              <a:rPr lang="en-GB" dirty="0" smtClean="0"/>
              <a:t>The conveyor belt paradigm – II</a:t>
            </a:r>
            <a:endParaRPr lang="en-GB" dirty="0"/>
          </a:p>
        </p:txBody>
      </p:sp>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138" t="33415" r="5685" b="20206"/>
          <a:stretch/>
        </p:blipFill>
        <p:spPr bwMode="auto">
          <a:xfrm>
            <a:off x="581879" y="1440876"/>
            <a:ext cx="4542032" cy="44312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descr="new_logo.bmp"/>
          <p:cNvPicPr>
            <a:picLocks noChangeAspect="1"/>
          </p:cNvPicPr>
          <p:nvPr/>
        </p:nvPicPr>
        <p:blipFill>
          <a:blip r:embed="rId3" cstate="print"/>
          <a:srcRect/>
          <a:stretch>
            <a:fillRect/>
          </a:stretch>
        </p:blipFill>
        <p:spPr bwMode="auto">
          <a:xfrm>
            <a:off x="7391400" y="379844"/>
            <a:ext cx="1298575" cy="422275"/>
          </a:xfrm>
          <a:prstGeom prst="rect">
            <a:avLst/>
          </a:prstGeom>
          <a:noFill/>
          <a:ln w="9525">
            <a:noFill/>
            <a:miter lim="800000"/>
            <a:headEnd/>
            <a:tailEnd/>
          </a:ln>
        </p:spPr>
      </p:pic>
      <p:sp>
        <p:nvSpPr>
          <p:cNvPr id="7" name="TextBox 6"/>
          <p:cNvSpPr txBox="1"/>
          <p:nvPr/>
        </p:nvSpPr>
        <p:spPr>
          <a:xfrm>
            <a:off x="5233209" y="1243879"/>
            <a:ext cx="3675265" cy="4832092"/>
          </a:xfrm>
          <a:prstGeom prst="rect">
            <a:avLst/>
          </a:prstGeom>
          <a:noFill/>
        </p:spPr>
        <p:txBody>
          <a:bodyPr wrap="square" rtlCol="0">
            <a:spAutoFit/>
          </a:bodyPr>
          <a:lstStyle/>
          <a:p>
            <a:pPr marL="285750" indent="-285750">
              <a:spcAft>
                <a:spcPts val="1200"/>
              </a:spcAft>
              <a:buFont typeface="Arial" pitchFamily="34" charset="0"/>
              <a:buChar char="•"/>
            </a:pPr>
            <a:r>
              <a:rPr lang="en-GB" dirty="0" smtClean="0"/>
              <a:t>Many people have contributed to the development of this model (e.g. Browning and Harrold 1971, Harrold 1973, Carlson 1980, Young </a:t>
            </a:r>
            <a:r>
              <a:rPr lang="en-GB" i="1" dirty="0" smtClean="0"/>
              <a:t>et al.</a:t>
            </a:r>
            <a:r>
              <a:rPr lang="en-GB" dirty="0" smtClean="0"/>
              <a:t> 1987, Browning and Roberts 1994, Schultz 2001)</a:t>
            </a:r>
          </a:p>
          <a:p>
            <a:pPr marL="285750" indent="-285750">
              <a:spcAft>
                <a:spcPts val="1200"/>
              </a:spcAft>
              <a:buFont typeface="Arial" pitchFamily="34" charset="0"/>
              <a:buChar char="•"/>
            </a:pPr>
            <a:r>
              <a:rPr lang="en-GB" dirty="0" smtClean="0"/>
              <a:t>First analyses: isentropic surface analysis based on </a:t>
            </a:r>
            <a:r>
              <a:rPr lang="en-GB" b="1" dirty="0" smtClean="0"/>
              <a:t>radar </a:t>
            </a:r>
            <a:r>
              <a:rPr lang="en-GB" dirty="0" smtClean="0"/>
              <a:t>and </a:t>
            </a:r>
            <a:r>
              <a:rPr lang="en-GB" b="1" dirty="0" smtClean="0"/>
              <a:t>radiosonde</a:t>
            </a:r>
            <a:r>
              <a:rPr lang="en-GB" dirty="0" smtClean="0"/>
              <a:t> observations</a:t>
            </a:r>
          </a:p>
          <a:p>
            <a:pPr marL="285750" indent="-285750">
              <a:spcAft>
                <a:spcPts val="1200"/>
              </a:spcAft>
              <a:buFont typeface="Arial" pitchFamily="34" charset="0"/>
              <a:buChar char="•"/>
            </a:pPr>
            <a:r>
              <a:rPr lang="en-GB" dirty="0" smtClean="0"/>
              <a:t>Later on: as </a:t>
            </a:r>
            <a:r>
              <a:rPr lang="en-GB" b="1" dirty="0" smtClean="0"/>
              <a:t>model resolution</a:t>
            </a:r>
            <a:r>
              <a:rPr lang="en-GB" dirty="0" smtClean="0"/>
              <a:t> </a:t>
            </a:r>
            <a:r>
              <a:rPr lang="en-GB" b="1" dirty="0" smtClean="0"/>
              <a:t>increased</a:t>
            </a:r>
            <a:r>
              <a:rPr lang="en-GB" dirty="0" smtClean="0"/>
              <a:t>, a new very useful tool became available: </a:t>
            </a:r>
            <a:r>
              <a:rPr lang="en-GB" b="1" dirty="0" smtClean="0"/>
              <a:t>trajectory analysis</a:t>
            </a:r>
            <a:r>
              <a:rPr lang="en-GB" dirty="0" smtClean="0"/>
              <a:t> (Wernli and Davies 1997, Wernli 1997)</a:t>
            </a:r>
            <a:endParaRPr lang="en-GB" dirty="0"/>
          </a:p>
        </p:txBody>
      </p:sp>
      <p:sp>
        <p:nvSpPr>
          <p:cNvPr id="10" name="TextBox 9"/>
          <p:cNvSpPr txBox="1"/>
          <p:nvPr/>
        </p:nvSpPr>
        <p:spPr>
          <a:xfrm>
            <a:off x="1430881" y="5674176"/>
            <a:ext cx="3683647" cy="400110"/>
          </a:xfrm>
          <a:prstGeom prst="rect">
            <a:avLst/>
          </a:prstGeom>
          <a:solidFill>
            <a:schemeClr val="bg1">
              <a:alpha val="60000"/>
            </a:schemeClr>
          </a:solidFill>
        </p:spPr>
        <p:txBody>
          <a:bodyPr wrap="square" rtlCol="0">
            <a:spAutoFit/>
          </a:bodyPr>
          <a:lstStyle/>
          <a:p>
            <a:r>
              <a:rPr lang="en-GB" sz="1000" dirty="0" smtClean="0"/>
              <a:t>Satellite image courtesy of NERC Satellite Receiving Station, Dundee University, Scotland </a:t>
            </a:r>
            <a:r>
              <a:rPr lang="en-GB" sz="1000" u="sng" dirty="0"/>
              <a:t>http://www.sat.dundee.ac.uk</a:t>
            </a:r>
            <a:r>
              <a:rPr lang="en-GB" sz="1000" dirty="0"/>
              <a:t> </a:t>
            </a:r>
          </a:p>
        </p:txBody>
      </p:sp>
      <p:sp>
        <p:nvSpPr>
          <p:cNvPr id="3" name="TextBox 2"/>
          <p:cNvSpPr txBox="1"/>
          <p:nvPr/>
        </p:nvSpPr>
        <p:spPr>
          <a:xfrm>
            <a:off x="443328" y="1108366"/>
            <a:ext cx="5015357" cy="369332"/>
          </a:xfrm>
          <a:prstGeom prst="rect">
            <a:avLst/>
          </a:prstGeom>
          <a:noFill/>
        </p:spPr>
        <p:txBody>
          <a:bodyPr wrap="square" rtlCol="0">
            <a:spAutoFit/>
          </a:bodyPr>
          <a:lstStyle/>
          <a:p>
            <a:r>
              <a:rPr lang="en-GB" dirty="0" smtClean="0"/>
              <a:t>RGB Composite 1104 UTC 26 February 2002</a:t>
            </a:r>
            <a:endParaRPr lang="en-GB" dirty="0"/>
          </a:p>
        </p:txBody>
      </p:sp>
    </p:spTree>
    <p:extLst>
      <p:ext uri="{BB962C8B-B14F-4D97-AF65-F5344CB8AC3E}">
        <p14:creationId xmlns:p14="http://schemas.microsoft.com/office/powerpoint/2010/main" xmlns="" val="64539218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6613"/>
          <a:stretch/>
        </p:blipFill>
        <p:spPr>
          <a:xfrm>
            <a:off x="71440" y="996498"/>
            <a:ext cx="4301676" cy="2630043"/>
          </a:xfrm>
          <a:prstGeom prst="rect">
            <a:avLst/>
          </a:prstGeom>
        </p:spPr>
      </p:pic>
      <p:sp>
        <p:nvSpPr>
          <p:cNvPr id="5" name="TextBox 4"/>
          <p:cNvSpPr txBox="1"/>
          <p:nvPr/>
        </p:nvSpPr>
        <p:spPr>
          <a:xfrm>
            <a:off x="1537854" y="3581959"/>
            <a:ext cx="2835261" cy="830997"/>
          </a:xfrm>
          <a:prstGeom prst="rect">
            <a:avLst/>
          </a:prstGeom>
          <a:noFill/>
        </p:spPr>
        <p:txBody>
          <a:bodyPr wrap="square" rtlCol="0">
            <a:spAutoFit/>
          </a:bodyPr>
          <a:lstStyle/>
          <a:p>
            <a:r>
              <a:rPr lang="en-GB" sz="1600" dirty="0"/>
              <a:t>Martínez-Alvarado </a:t>
            </a:r>
            <a:r>
              <a:rPr lang="en-GB" sz="1600" i="1" dirty="0"/>
              <a:t>et al</a:t>
            </a:r>
            <a:r>
              <a:rPr lang="en-GB" sz="1600" dirty="0"/>
              <a:t>. (2013, in preparation) </a:t>
            </a:r>
          </a:p>
          <a:p>
            <a:r>
              <a:rPr lang="en-GB" sz="1600" dirty="0" smtClean="0"/>
              <a:t>Figure courtesy Hanna Joos</a:t>
            </a:r>
            <a:endParaRPr lang="en-GB" sz="1600" dirty="0"/>
          </a:p>
        </p:txBody>
      </p:sp>
      <p:sp>
        <p:nvSpPr>
          <p:cNvPr id="9" name="TextBox 8"/>
          <p:cNvSpPr txBox="1"/>
          <p:nvPr/>
        </p:nvSpPr>
        <p:spPr>
          <a:xfrm>
            <a:off x="500063" y="879346"/>
            <a:ext cx="3711719" cy="369332"/>
          </a:xfrm>
          <a:prstGeom prst="rect">
            <a:avLst/>
          </a:prstGeom>
          <a:noFill/>
        </p:spPr>
        <p:txBody>
          <a:bodyPr wrap="square" rtlCol="0">
            <a:spAutoFit/>
          </a:bodyPr>
          <a:lstStyle/>
          <a:p>
            <a:r>
              <a:rPr lang="en-GB" dirty="0" smtClean="0"/>
              <a:t>Total heating rate in the MetUM</a:t>
            </a:r>
            <a:endParaRPr lang="en-GB" dirty="0"/>
          </a:p>
        </p:txBody>
      </p:sp>
      <p:pic>
        <p:nvPicPr>
          <p:cNvPr id="10" name="Picture 9" descr="new_logo.bmp"/>
          <p:cNvPicPr>
            <a:picLocks noChangeAspect="1"/>
          </p:cNvPicPr>
          <p:nvPr/>
        </p:nvPicPr>
        <p:blipFill>
          <a:blip r:embed="rId3" cstate="print"/>
          <a:srcRect/>
          <a:stretch>
            <a:fillRect/>
          </a:stretch>
        </p:blipFill>
        <p:spPr bwMode="auto">
          <a:xfrm>
            <a:off x="7131050" y="271631"/>
            <a:ext cx="1298575" cy="422275"/>
          </a:xfrm>
          <a:prstGeom prst="rect">
            <a:avLst/>
          </a:prstGeom>
          <a:noFill/>
          <a:ln w="9525">
            <a:noFill/>
            <a:miter lim="800000"/>
            <a:headEnd/>
            <a:tailEnd/>
          </a:ln>
        </p:spPr>
      </p:pic>
      <p:sp>
        <p:nvSpPr>
          <p:cNvPr id="11" name="Title 1"/>
          <p:cNvSpPr txBox="1">
            <a:spLocks/>
          </p:cNvSpPr>
          <p:nvPr/>
        </p:nvSpPr>
        <p:spPr>
          <a:xfrm>
            <a:off x="243031" y="214168"/>
            <a:ext cx="7002896"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Heating rates and the WCB split</a:t>
            </a:r>
            <a:endParaRPr lang="en-GB" kern="0" dirty="0"/>
          </a:p>
        </p:txBody>
      </p:sp>
      <p:sp>
        <p:nvSpPr>
          <p:cNvPr id="13" name="TextBox 12"/>
          <p:cNvSpPr txBox="1"/>
          <p:nvPr/>
        </p:nvSpPr>
        <p:spPr>
          <a:xfrm>
            <a:off x="4585218" y="1091483"/>
            <a:ext cx="4301676" cy="3600986"/>
          </a:xfrm>
          <a:prstGeom prst="rect">
            <a:avLst/>
          </a:prstGeom>
          <a:noFill/>
        </p:spPr>
        <p:txBody>
          <a:bodyPr wrap="square" rtlCol="0">
            <a:spAutoFit/>
          </a:bodyPr>
          <a:lstStyle/>
          <a:p>
            <a:r>
              <a:rPr lang="en-GB" dirty="0" smtClean="0"/>
              <a:t>Two models: </a:t>
            </a:r>
          </a:p>
          <a:p>
            <a:pPr marL="285750" indent="-285750">
              <a:buFont typeface="Arial" pitchFamily="34" charset="0"/>
              <a:buChar char="•"/>
            </a:pPr>
            <a:r>
              <a:rPr lang="en-GB" dirty="0" smtClean="0"/>
              <a:t>Reading: Met Office Unified Model (MetUM)</a:t>
            </a:r>
          </a:p>
          <a:p>
            <a:pPr marL="285750" indent="-285750">
              <a:buFont typeface="Arial" pitchFamily="34" charset="0"/>
              <a:buChar char="•"/>
            </a:pPr>
            <a:r>
              <a:rPr lang="en-GB" dirty="0"/>
              <a:t>ETH </a:t>
            </a:r>
            <a:r>
              <a:rPr lang="en-GB" dirty="0" smtClean="0"/>
              <a:t>Zürich: the COSMO model</a:t>
            </a:r>
          </a:p>
          <a:p>
            <a:pPr>
              <a:spcBef>
                <a:spcPts val="1200"/>
              </a:spcBef>
            </a:pPr>
            <a:r>
              <a:rPr lang="en-GB" dirty="0" smtClean="0"/>
              <a:t>Same initial conditions</a:t>
            </a:r>
          </a:p>
          <a:p>
            <a:pPr marL="285750" indent="-285750">
              <a:buFont typeface="Arial" pitchFamily="34" charset="0"/>
              <a:buChar char="•"/>
            </a:pPr>
            <a:r>
              <a:rPr lang="en-GB" dirty="0" smtClean="0"/>
              <a:t>ECMWF operational analysis</a:t>
            </a:r>
          </a:p>
          <a:p>
            <a:pPr>
              <a:spcBef>
                <a:spcPts val="1200"/>
              </a:spcBef>
            </a:pPr>
            <a:r>
              <a:rPr lang="en-GB" dirty="0" smtClean="0"/>
              <a:t>Similar resolutions</a:t>
            </a:r>
          </a:p>
          <a:p>
            <a:pPr marL="285750" indent="-285750">
              <a:buFont typeface="Arial" pitchFamily="34" charset="0"/>
              <a:buChar char="•"/>
            </a:pPr>
            <a:r>
              <a:rPr lang="en-GB" dirty="0" smtClean="0"/>
              <a:t>MetUM 12-km grid spacing</a:t>
            </a:r>
          </a:p>
          <a:p>
            <a:pPr marL="285750" indent="-285750">
              <a:buFont typeface="Arial" pitchFamily="34" charset="0"/>
              <a:buChar char="•"/>
            </a:pPr>
            <a:r>
              <a:rPr lang="en-GB" dirty="0" smtClean="0"/>
              <a:t>COSMO model: 17-km grid spacing</a:t>
            </a:r>
          </a:p>
          <a:p>
            <a:pPr>
              <a:spcBef>
                <a:spcPts val="1200"/>
              </a:spcBef>
            </a:pPr>
            <a:r>
              <a:rPr lang="en-GB" dirty="0" smtClean="0"/>
              <a:t>Different dynamical core and parameterisation schemes</a:t>
            </a:r>
            <a:endParaRPr lang="en-GB" dirty="0"/>
          </a:p>
        </p:txBody>
      </p:sp>
    </p:spTree>
    <p:extLst>
      <p:ext uri="{BB962C8B-B14F-4D97-AF65-F5344CB8AC3E}">
        <p14:creationId xmlns:p14="http://schemas.microsoft.com/office/powerpoint/2010/main" xmlns="" val="15816700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6613"/>
          <a:stretch/>
        </p:blipFill>
        <p:spPr>
          <a:xfrm>
            <a:off x="71440" y="996498"/>
            <a:ext cx="4301676" cy="263004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7004"/>
          <a:stretch/>
        </p:blipFill>
        <p:spPr>
          <a:xfrm>
            <a:off x="4672010" y="933630"/>
            <a:ext cx="4400550" cy="5406390"/>
          </a:xfrm>
          <a:prstGeom prst="rect">
            <a:avLst/>
          </a:prstGeom>
        </p:spPr>
      </p:pic>
      <p:sp>
        <p:nvSpPr>
          <p:cNvPr id="6" name="TextBox 5"/>
          <p:cNvSpPr txBox="1"/>
          <p:nvPr/>
        </p:nvSpPr>
        <p:spPr>
          <a:xfrm>
            <a:off x="5314944" y="868984"/>
            <a:ext cx="1471613" cy="369332"/>
          </a:xfrm>
          <a:prstGeom prst="rect">
            <a:avLst/>
          </a:prstGeom>
          <a:noFill/>
        </p:spPr>
        <p:txBody>
          <a:bodyPr wrap="square" rtlCol="0">
            <a:spAutoFit/>
          </a:bodyPr>
          <a:lstStyle/>
          <a:p>
            <a:r>
              <a:rPr lang="en-GB" dirty="0" smtClean="0"/>
              <a:t>MetUM</a:t>
            </a:r>
            <a:endParaRPr lang="en-GB" dirty="0"/>
          </a:p>
        </p:txBody>
      </p:sp>
      <p:sp>
        <p:nvSpPr>
          <p:cNvPr id="7" name="TextBox 6"/>
          <p:cNvSpPr txBox="1"/>
          <p:nvPr/>
        </p:nvSpPr>
        <p:spPr>
          <a:xfrm>
            <a:off x="5279222" y="3537887"/>
            <a:ext cx="2264578" cy="369332"/>
          </a:xfrm>
          <a:prstGeom prst="rect">
            <a:avLst/>
          </a:prstGeom>
          <a:noFill/>
        </p:spPr>
        <p:txBody>
          <a:bodyPr wrap="square" rtlCol="0">
            <a:spAutoFit/>
          </a:bodyPr>
          <a:lstStyle/>
          <a:p>
            <a:r>
              <a:rPr lang="en-GB" dirty="0" smtClean="0"/>
              <a:t>The COSMO model</a:t>
            </a:r>
            <a:endParaRPr lang="en-GB" dirty="0"/>
          </a:p>
        </p:txBody>
      </p:sp>
      <p:sp>
        <p:nvSpPr>
          <p:cNvPr id="9" name="TextBox 8"/>
          <p:cNvSpPr txBox="1"/>
          <p:nvPr/>
        </p:nvSpPr>
        <p:spPr>
          <a:xfrm>
            <a:off x="500063" y="879346"/>
            <a:ext cx="3873053" cy="369332"/>
          </a:xfrm>
          <a:prstGeom prst="rect">
            <a:avLst/>
          </a:prstGeom>
          <a:noFill/>
        </p:spPr>
        <p:txBody>
          <a:bodyPr wrap="square" rtlCol="0">
            <a:spAutoFit/>
          </a:bodyPr>
          <a:lstStyle/>
          <a:p>
            <a:r>
              <a:rPr lang="en-GB" dirty="0" smtClean="0"/>
              <a:t>Total heating rate in the MetUM</a:t>
            </a:r>
            <a:endParaRPr lang="en-GB" dirty="0"/>
          </a:p>
        </p:txBody>
      </p:sp>
      <p:pic>
        <p:nvPicPr>
          <p:cNvPr id="10" name="Picture 9" descr="new_logo.bmp"/>
          <p:cNvPicPr>
            <a:picLocks noChangeAspect="1"/>
          </p:cNvPicPr>
          <p:nvPr/>
        </p:nvPicPr>
        <p:blipFill>
          <a:blip r:embed="rId4" cstate="print"/>
          <a:srcRect/>
          <a:stretch>
            <a:fillRect/>
          </a:stretch>
        </p:blipFill>
        <p:spPr bwMode="auto">
          <a:xfrm>
            <a:off x="7131050" y="271631"/>
            <a:ext cx="1298575" cy="422275"/>
          </a:xfrm>
          <a:prstGeom prst="rect">
            <a:avLst/>
          </a:prstGeom>
          <a:noFill/>
          <a:ln w="9525">
            <a:noFill/>
            <a:miter lim="800000"/>
            <a:headEnd/>
            <a:tailEnd/>
          </a:ln>
        </p:spPr>
      </p:pic>
      <p:sp>
        <p:nvSpPr>
          <p:cNvPr id="11" name="Title 1"/>
          <p:cNvSpPr txBox="1">
            <a:spLocks/>
          </p:cNvSpPr>
          <p:nvPr/>
        </p:nvSpPr>
        <p:spPr>
          <a:xfrm>
            <a:off x="243031" y="214168"/>
            <a:ext cx="7002896"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Heating rates and the WCB split</a:t>
            </a:r>
            <a:endParaRPr lang="en-GB" kern="0" dirty="0"/>
          </a:p>
        </p:txBody>
      </p:sp>
      <p:sp>
        <p:nvSpPr>
          <p:cNvPr id="13" name="TextBox 12"/>
          <p:cNvSpPr txBox="1"/>
          <p:nvPr/>
        </p:nvSpPr>
        <p:spPr>
          <a:xfrm>
            <a:off x="334685" y="3718002"/>
            <a:ext cx="4417434" cy="2185214"/>
          </a:xfrm>
          <a:prstGeom prst="rect">
            <a:avLst/>
          </a:prstGeom>
          <a:noFill/>
        </p:spPr>
        <p:txBody>
          <a:bodyPr wrap="square" rtlCol="0">
            <a:spAutoFit/>
          </a:bodyPr>
          <a:lstStyle/>
          <a:p>
            <a:r>
              <a:rPr lang="en-GB" dirty="0" smtClean="0"/>
              <a:t>One of the most important differences appears to be in the convection schemes</a:t>
            </a:r>
          </a:p>
          <a:p>
            <a:pPr marL="285750" indent="-285750">
              <a:buFont typeface="Arial" pitchFamily="34" charset="0"/>
              <a:buChar char="•"/>
            </a:pPr>
            <a:r>
              <a:rPr lang="en-GB" dirty="0" smtClean="0"/>
              <a:t>MetUM: Gregory and Rowntree (1990)</a:t>
            </a:r>
          </a:p>
          <a:p>
            <a:pPr marL="285750" indent="-285750">
              <a:buFont typeface="Arial" pitchFamily="34" charset="0"/>
              <a:buChar char="•"/>
            </a:pPr>
            <a:r>
              <a:rPr lang="en-GB" dirty="0" smtClean="0"/>
              <a:t>COSMO model: </a:t>
            </a:r>
            <a:r>
              <a:rPr lang="en-GB" dirty="0" err="1" smtClean="0"/>
              <a:t>Tiedtke</a:t>
            </a:r>
            <a:r>
              <a:rPr lang="en-GB" dirty="0" smtClean="0"/>
              <a:t> (1989)</a:t>
            </a:r>
          </a:p>
          <a:p>
            <a:pPr>
              <a:spcBef>
                <a:spcPts val="1200"/>
              </a:spcBef>
            </a:pPr>
            <a:r>
              <a:rPr lang="en-GB" dirty="0" smtClean="0"/>
              <a:t>This leads to differences in the </a:t>
            </a:r>
            <a:r>
              <a:rPr lang="en-GB" b="1" dirty="0" smtClean="0"/>
              <a:t>partition</a:t>
            </a:r>
            <a:r>
              <a:rPr lang="en-GB" dirty="0" smtClean="0"/>
              <a:t> between </a:t>
            </a:r>
            <a:r>
              <a:rPr lang="en-GB" b="1" dirty="0" smtClean="0"/>
              <a:t>parameterised</a:t>
            </a:r>
            <a:r>
              <a:rPr lang="en-GB" dirty="0" smtClean="0"/>
              <a:t> and </a:t>
            </a:r>
            <a:r>
              <a:rPr lang="en-GB" b="1" dirty="0" smtClean="0"/>
              <a:t>resolved convection</a:t>
            </a:r>
            <a:r>
              <a:rPr lang="en-GB" dirty="0" smtClean="0"/>
              <a:t> in this case</a:t>
            </a:r>
            <a:endParaRPr lang="en-GB" dirty="0"/>
          </a:p>
        </p:txBody>
      </p:sp>
      <p:sp>
        <p:nvSpPr>
          <p:cNvPr id="12" name="TextBox 11"/>
          <p:cNvSpPr txBox="1"/>
          <p:nvPr/>
        </p:nvSpPr>
        <p:spPr>
          <a:xfrm>
            <a:off x="4752119" y="6201470"/>
            <a:ext cx="4433453" cy="584775"/>
          </a:xfrm>
          <a:prstGeom prst="rect">
            <a:avLst/>
          </a:prstGeom>
          <a:noFill/>
        </p:spPr>
        <p:txBody>
          <a:bodyPr wrap="square" rtlCol="0">
            <a:spAutoFit/>
          </a:bodyPr>
          <a:lstStyle/>
          <a:p>
            <a:r>
              <a:rPr lang="en-GB" sz="1600" dirty="0"/>
              <a:t>Martínez-Alvarado </a:t>
            </a:r>
            <a:r>
              <a:rPr lang="en-GB" sz="1600" i="1" dirty="0"/>
              <a:t>et al</a:t>
            </a:r>
            <a:r>
              <a:rPr lang="en-GB" sz="1600" dirty="0"/>
              <a:t>. (2013, in preparation) </a:t>
            </a:r>
          </a:p>
          <a:p>
            <a:r>
              <a:rPr lang="en-GB" sz="1600" dirty="0" smtClean="0"/>
              <a:t>Figure courtesy Hanna Joos</a:t>
            </a:r>
            <a:endParaRPr lang="en-GB" sz="1600" dirty="0"/>
          </a:p>
        </p:txBody>
      </p:sp>
    </p:spTree>
    <p:extLst>
      <p:ext uri="{BB962C8B-B14F-4D97-AF65-F5344CB8AC3E}">
        <p14:creationId xmlns:p14="http://schemas.microsoft.com/office/powerpoint/2010/main" xmlns="" val="338863971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6024" y="128826"/>
            <a:ext cx="6732240" cy="1200329"/>
          </a:xfrm>
          <a:prstGeom prst="rect">
            <a:avLst/>
          </a:prstGeom>
          <a:noFill/>
        </p:spPr>
        <p:txBody>
          <a:bodyPr wrap="square" rtlCol="0">
            <a:spAutoFit/>
          </a:bodyPr>
          <a:lstStyle/>
          <a:p>
            <a:r>
              <a:rPr lang="en-GB" sz="4000" dirty="0" smtClean="0">
                <a:solidFill>
                  <a:schemeClr val="accent1"/>
                </a:solidFill>
              </a:rPr>
              <a:t>The warm conveyor belt</a:t>
            </a:r>
          </a:p>
          <a:p>
            <a:r>
              <a:rPr lang="en-GB" sz="3200" dirty="0" smtClean="0">
                <a:solidFill>
                  <a:schemeClr val="accent1"/>
                </a:solidFill>
              </a:rPr>
              <a:t>Summary</a:t>
            </a:r>
            <a:endParaRPr lang="en-GB" sz="3200" dirty="0">
              <a:solidFill>
                <a:schemeClr val="accent1"/>
              </a:solidFill>
            </a:endParaRPr>
          </a:p>
        </p:txBody>
      </p:sp>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t="3607" r="37199" b="15480"/>
          <a:stretch/>
        </p:blipFill>
        <p:spPr>
          <a:xfrm>
            <a:off x="216024" y="1357302"/>
            <a:ext cx="6125358" cy="3637717"/>
          </a:xfrm>
          <a:prstGeom prst="rect">
            <a:avLst/>
          </a:prstGeom>
        </p:spPr>
      </p:pic>
      <p:sp>
        <p:nvSpPr>
          <p:cNvPr id="3" name="TextBox 2"/>
          <p:cNvSpPr txBox="1"/>
          <p:nvPr/>
        </p:nvSpPr>
        <p:spPr>
          <a:xfrm>
            <a:off x="6341382" y="789700"/>
            <a:ext cx="2802617" cy="5755422"/>
          </a:xfrm>
          <a:prstGeom prst="rect">
            <a:avLst/>
          </a:prstGeom>
          <a:noFill/>
        </p:spPr>
        <p:txBody>
          <a:bodyPr wrap="square" rtlCol="0">
            <a:spAutoFit/>
          </a:bodyPr>
          <a:lstStyle/>
          <a:p>
            <a:pPr marL="285750" indent="-285750">
              <a:buFont typeface="Arial" pitchFamily="34" charset="0"/>
              <a:buChar char="•"/>
            </a:pPr>
            <a:r>
              <a:rPr lang="en-GB" sz="1600" b="1" dirty="0" smtClean="0"/>
              <a:t>WCB1</a:t>
            </a:r>
            <a:r>
              <a:rPr lang="en-GB" sz="1600" dirty="0" smtClean="0"/>
              <a:t> and </a:t>
            </a:r>
            <a:r>
              <a:rPr lang="en-GB" sz="1600" b="1" dirty="0" smtClean="0"/>
              <a:t>WCB2 </a:t>
            </a:r>
            <a:r>
              <a:rPr lang="en-GB" sz="1600" dirty="0" smtClean="0"/>
              <a:t>exhibited </a:t>
            </a:r>
            <a:r>
              <a:rPr lang="en-GB" sz="1600" b="1" dirty="0" smtClean="0"/>
              <a:t>distinct behaviour</a:t>
            </a:r>
            <a:r>
              <a:rPr lang="en-GB" sz="1600" dirty="0" smtClean="0"/>
              <a:t> due to </a:t>
            </a:r>
            <a:r>
              <a:rPr lang="en-GB" sz="1600" b="1" dirty="0" smtClean="0"/>
              <a:t>differences</a:t>
            </a:r>
            <a:r>
              <a:rPr lang="en-GB" sz="1600" dirty="0" smtClean="0"/>
              <a:t> in </a:t>
            </a:r>
            <a:r>
              <a:rPr lang="en-GB" sz="1600" b="1" dirty="0" smtClean="0"/>
              <a:t>diabatic processes</a:t>
            </a:r>
            <a:r>
              <a:rPr lang="en-GB" sz="1600" dirty="0" smtClean="0"/>
              <a:t> acting upon them.</a:t>
            </a:r>
          </a:p>
          <a:p>
            <a:pPr marL="285750" indent="-285750">
              <a:buFont typeface="Arial" pitchFamily="34" charset="0"/>
              <a:buChar char="•"/>
            </a:pPr>
            <a:r>
              <a:rPr lang="en-GB" sz="1600" b="1" dirty="0" smtClean="0"/>
              <a:t>WCB1</a:t>
            </a:r>
            <a:r>
              <a:rPr lang="en-GB" sz="1600" dirty="0" smtClean="0"/>
              <a:t> was subject to strong </a:t>
            </a:r>
            <a:r>
              <a:rPr lang="en-GB" sz="1600" b="1" dirty="0" smtClean="0"/>
              <a:t>line </a:t>
            </a:r>
            <a:r>
              <a:rPr lang="en-GB" sz="1600" b="1" dirty="0"/>
              <a:t>convection</a:t>
            </a:r>
            <a:r>
              <a:rPr lang="en-GB" sz="1600" dirty="0"/>
              <a:t> along the southern end of the cold front. </a:t>
            </a:r>
            <a:endParaRPr lang="en-GB" sz="1600" dirty="0" smtClean="0"/>
          </a:p>
          <a:p>
            <a:pPr marL="285750" indent="-285750">
              <a:buFont typeface="Arial" pitchFamily="34" charset="0"/>
              <a:buChar char="•"/>
            </a:pPr>
            <a:r>
              <a:rPr lang="en-GB" sz="1600" b="1" dirty="0" smtClean="0"/>
              <a:t>WCB2</a:t>
            </a:r>
            <a:r>
              <a:rPr lang="en-GB" sz="1600" dirty="0" smtClean="0"/>
              <a:t> was mainly subject to </a:t>
            </a:r>
            <a:r>
              <a:rPr lang="en-GB" sz="1600" b="1" dirty="0" smtClean="0"/>
              <a:t>large-scale ascent</a:t>
            </a:r>
            <a:r>
              <a:rPr lang="en-GB" sz="1600" dirty="0" smtClean="0"/>
              <a:t> close the cyclone centre and the warm front.</a:t>
            </a:r>
          </a:p>
          <a:p>
            <a:pPr marL="285750" indent="-285750">
              <a:buFont typeface="Arial" pitchFamily="34" charset="0"/>
              <a:buChar char="•"/>
            </a:pPr>
            <a:r>
              <a:rPr lang="en-GB" sz="1600" dirty="0"/>
              <a:t>The models used to simulate this cyclone dealt with these processes </a:t>
            </a:r>
            <a:r>
              <a:rPr lang="en-GB" sz="1600" dirty="0" smtClean="0"/>
              <a:t>differently </a:t>
            </a:r>
            <a:r>
              <a:rPr lang="en-GB" sz="1600" dirty="0"/>
              <a:t>leading to </a:t>
            </a:r>
            <a:r>
              <a:rPr lang="en-GB" sz="1600" b="1" dirty="0"/>
              <a:t>differences in the parameterised v resolved convection partition</a:t>
            </a:r>
            <a:endParaRPr lang="en-GB" sz="1600" dirty="0"/>
          </a:p>
        </p:txBody>
      </p:sp>
    </p:spTree>
    <p:extLst>
      <p:ext uri="{BB962C8B-B14F-4D97-AF65-F5344CB8AC3E}">
        <p14:creationId xmlns:p14="http://schemas.microsoft.com/office/powerpoint/2010/main" xmlns="" val="402279651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6024" y="128826"/>
            <a:ext cx="6732240" cy="1200329"/>
          </a:xfrm>
          <a:prstGeom prst="rect">
            <a:avLst/>
          </a:prstGeom>
          <a:noFill/>
        </p:spPr>
        <p:txBody>
          <a:bodyPr wrap="square" rtlCol="0">
            <a:spAutoFit/>
          </a:bodyPr>
          <a:lstStyle/>
          <a:p>
            <a:r>
              <a:rPr lang="en-GB" sz="4000" dirty="0" smtClean="0">
                <a:solidFill>
                  <a:schemeClr val="accent1"/>
                </a:solidFill>
              </a:rPr>
              <a:t>The warm conveyor belt</a:t>
            </a:r>
          </a:p>
          <a:p>
            <a:r>
              <a:rPr lang="en-GB" sz="3200" dirty="0" smtClean="0">
                <a:solidFill>
                  <a:schemeClr val="accent1"/>
                </a:solidFill>
              </a:rPr>
              <a:t>Summary</a:t>
            </a:r>
            <a:endParaRPr lang="en-GB" sz="3200" dirty="0">
              <a:solidFill>
                <a:schemeClr val="accent1"/>
              </a:solidFill>
            </a:endParaRPr>
          </a:p>
        </p:txBody>
      </p:sp>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t="3607" r="37199" b="15480"/>
          <a:stretch/>
        </p:blipFill>
        <p:spPr>
          <a:xfrm>
            <a:off x="216024" y="1357302"/>
            <a:ext cx="6125358" cy="3637717"/>
          </a:xfrm>
          <a:prstGeom prst="rect">
            <a:avLst/>
          </a:prstGeom>
        </p:spPr>
      </p:pic>
      <p:sp>
        <p:nvSpPr>
          <p:cNvPr id="3" name="TextBox 2"/>
          <p:cNvSpPr txBox="1"/>
          <p:nvPr/>
        </p:nvSpPr>
        <p:spPr>
          <a:xfrm>
            <a:off x="6341382" y="789700"/>
            <a:ext cx="2802617" cy="5755422"/>
          </a:xfrm>
          <a:prstGeom prst="rect">
            <a:avLst/>
          </a:prstGeom>
          <a:noFill/>
        </p:spPr>
        <p:txBody>
          <a:bodyPr wrap="square" rtlCol="0">
            <a:spAutoFit/>
          </a:bodyPr>
          <a:lstStyle/>
          <a:p>
            <a:pPr marL="285750" indent="-285750">
              <a:buFont typeface="Arial" pitchFamily="34" charset="0"/>
              <a:buChar char="•"/>
            </a:pPr>
            <a:r>
              <a:rPr lang="en-GB" sz="1600" b="1" dirty="0" smtClean="0"/>
              <a:t>WCB1</a:t>
            </a:r>
            <a:r>
              <a:rPr lang="en-GB" sz="1600" dirty="0" smtClean="0"/>
              <a:t> and </a:t>
            </a:r>
            <a:r>
              <a:rPr lang="en-GB" sz="1600" b="1" dirty="0" smtClean="0"/>
              <a:t>WCB2 </a:t>
            </a:r>
            <a:r>
              <a:rPr lang="en-GB" sz="1600" dirty="0" smtClean="0"/>
              <a:t>exhibited </a:t>
            </a:r>
            <a:r>
              <a:rPr lang="en-GB" sz="1600" b="1" dirty="0" smtClean="0"/>
              <a:t>distinct behaviour</a:t>
            </a:r>
            <a:r>
              <a:rPr lang="en-GB" sz="1600" dirty="0" smtClean="0"/>
              <a:t> due to </a:t>
            </a:r>
            <a:r>
              <a:rPr lang="en-GB" sz="1600" b="1" dirty="0" smtClean="0"/>
              <a:t>differences</a:t>
            </a:r>
            <a:r>
              <a:rPr lang="en-GB" sz="1600" dirty="0" smtClean="0"/>
              <a:t> in </a:t>
            </a:r>
            <a:r>
              <a:rPr lang="en-GB" sz="1600" b="1" dirty="0" smtClean="0"/>
              <a:t>diabatic processes</a:t>
            </a:r>
            <a:r>
              <a:rPr lang="en-GB" sz="1600" dirty="0" smtClean="0"/>
              <a:t> acting upon them.</a:t>
            </a:r>
          </a:p>
          <a:p>
            <a:pPr marL="285750" indent="-285750">
              <a:buFont typeface="Arial" pitchFamily="34" charset="0"/>
              <a:buChar char="•"/>
            </a:pPr>
            <a:r>
              <a:rPr lang="en-GB" sz="1600" b="1" dirty="0" smtClean="0"/>
              <a:t>WCB1</a:t>
            </a:r>
            <a:r>
              <a:rPr lang="en-GB" sz="1600" dirty="0" smtClean="0"/>
              <a:t> was subject to strong </a:t>
            </a:r>
            <a:r>
              <a:rPr lang="en-GB" sz="1600" b="1" dirty="0" smtClean="0"/>
              <a:t>line </a:t>
            </a:r>
            <a:r>
              <a:rPr lang="en-GB" sz="1600" b="1" dirty="0"/>
              <a:t>convection</a:t>
            </a:r>
            <a:r>
              <a:rPr lang="en-GB" sz="1600" dirty="0"/>
              <a:t> along the southern end of the cold front. </a:t>
            </a:r>
            <a:endParaRPr lang="en-GB" sz="1600" dirty="0" smtClean="0"/>
          </a:p>
          <a:p>
            <a:pPr marL="285750" indent="-285750">
              <a:buFont typeface="Arial" pitchFamily="34" charset="0"/>
              <a:buChar char="•"/>
            </a:pPr>
            <a:r>
              <a:rPr lang="en-GB" sz="1600" b="1" dirty="0" smtClean="0"/>
              <a:t>WCB2</a:t>
            </a:r>
            <a:r>
              <a:rPr lang="en-GB" sz="1600" dirty="0" smtClean="0"/>
              <a:t> was mainly subject to </a:t>
            </a:r>
            <a:r>
              <a:rPr lang="en-GB" sz="1600" b="1" dirty="0" smtClean="0"/>
              <a:t>large-scale ascent</a:t>
            </a:r>
            <a:r>
              <a:rPr lang="en-GB" sz="1600" dirty="0" smtClean="0"/>
              <a:t> close the cyclone centre and the warm front.</a:t>
            </a:r>
          </a:p>
          <a:p>
            <a:pPr marL="285750" indent="-285750">
              <a:buFont typeface="Arial" pitchFamily="34" charset="0"/>
              <a:buChar char="•"/>
            </a:pPr>
            <a:r>
              <a:rPr lang="en-GB" sz="1600" dirty="0"/>
              <a:t>The models used to simulate this cyclone dealt with these processes </a:t>
            </a:r>
            <a:r>
              <a:rPr lang="en-GB" sz="1600" dirty="0" smtClean="0"/>
              <a:t>differently </a:t>
            </a:r>
            <a:r>
              <a:rPr lang="en-GB" sz="1600" dirty="0"/>
              <a:t>leading to </a:t>
            </a:r>
            <a:r>
              <a:rPr lang="en-GB" sz="1600" b="1" dirty="0"/>
              <a:t>differences in the parameterised v resolved convection partition</a:t>
            </a:r>
            <a:endParaRPr lang="en-GB" sz="1600" dirty="0"/>
          </a:p>
        </p:txBody>
      </p:sp>
      <p:sp>
        <p:nvSpPr>
          <p:cNvPr id="4" name="TextBox 3"/>
          <p:cNvSpPr txBox="1"/>
          <p:nvPr/>
        </p:nvSpPr>
        <p:spPr>
          <a:xfrm>
            <a:off x="423850" y="5258595"/>
            <a:ext cx="5727576" cy="1200329"/>
          </a:xfrm>
          <a:prstGeom prst="rect">
            <a:avLst/>
          </a:prstGeom>
          <a:noFill/>
        </p:spPr>
        <p:txBody>
          <a:bodyPr wrap="square" rtlCol="0">
            <a:spAutoFit/>
          </a:bodyPr>
          <a:lstStyle/>
          <a:p>
            <a:pPr algn="ctr">
              <a:spcBef>
                <a:spcPts val="1200"/>
              </a:spcBef>
            </a:pPr>
            <a:r>
              <a:rPr lang="en-GB" sz="2400" dirty="0" smtClean="0">
                <a:solidFill>
                  <a:schemeClr val="accent1"/>
                </a:solidFill>
              </a:rPr>
              <a:t>What should we expect if the parameterised v resolved convection partition is changed in a model?</a:t>
            </a:r>
            <a:endParaRPr lang="en-GB" sz="2400" dirty="0">
              <a:solidFill>
                <a:schemeClr val="accent1"/>
              </a:solidFill>
            </a:endParaRPr>
          </a:p>
        </p:txBody>
      </p:sp>
      <p:sp>
        <p:nvSpPr>
          <p:cNvPr id="7" name="TextBox 6"/>
          <p:cNvSpPr txBox="1"/>
          <p:nvPr/>
        </p:nvSpPr>
        <p:spPr>
          <a:xfrm>
            <a:off x="8160327" y="6345382"/>
            <a:ext cx="568037" cy="369332"/>
          </a:xfrm>
          <a:prstGeom prst="rect">
            <a:avLst/>
          </a:prstGeom>
          <a:noFill/>
        </p:spPr>
        <p:txBody>
          <a:bodyPr wrap="square" rtlCol="0">
            <a:spAutoFit/>
          </a:bodyPr>
          <a:lstStyle/>
          <a:p>
            <a:r>
              <a:rPr lang="en-GB" dirty="0" smtClean="0"/>
              <a:t>2</a:t>
            </a:r>
            <a:r>
              <a:rPr lang="en-GB" dirty="0"/>
              <a:t>5</a:t>
            </a:r>
          </a:p>
        </p:txBody>
      </p:sp>
    </p:spTree>
    <p:extLst>
      <p:ext uri="{BB962C8B-B14F-4D97-AF65-F5344CB8AC3E}">
        <p14:creationId xmlns:p14="http://schemas.microsoft.com/office/powerpoint/2010/main" xmlns="" val="217384243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Convection </a:t>
            </a:r>
            <a:br>
              <a:rPr lang="en-GB" dirty="0" smtClean="0"/>
            </a:br>
            <a:r>
              <a:rPr lang="en-GB" dirty="0" smtClean="0"/>
              <a:t>parameterisation</a:t>
            </a:r>
            <a:endParaRPr lang="en-GB" dirty="0"/>
          </a:p>
        </p:txBody>
      </p:sp>
      <p:sp>
        <p:nvSpPr>
          <p:cNvPr id="3" name="Text Placeholder 2"/>
          <p:cNvSpPr>
            <a:spLocks noGrp="1"/>
          </p:cNvSpPr>
          <p:nvPr>
            <p:ph type="body" idx="1"/>
          </p:nvPr>
        </p:nvSpPr>
        <p:spPr/>
        <p:txBody>
          <a:bodyPr/>
          <a:lstStyle/>
          <a:p>
            <a:r>
              <a:rPr lang="en-GB" dirty="0" smtClean="0"/>
              <a:t>Case-study II: 30 September 2011</a:t>
            </a:r>
            <a:endParaRPr lang="en-GB" dirty="0"/>
          </a:p>
        </p:txBody>
      </p:sp>
    </p:spTree>
    <p:extLst>
      <p:ext uri="{BB962C8B-B14F-4D97-AF65-F5344CB8AC3E}">
        <p14:creationId xmlns:p14="http://schemas.microsoft.com/office/powerpoint/2010/main" xmlns="" val="415358200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3"/>
          <p:cNvSpPr txBox="1">
            <a:spLocks noChangeArrowheads="1"/>
          </p:cNvSpPr>
          <p:nvPr/>
        </p:nvSpPr>
        <p:spPr bwMode="auto">
          <a:xfrm>
            <a:off x="99745" y="169719"/>
            <a:ext cx="6887109" cy="1238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9278" tIns="64639" rIns="129278" bIns="64639">
            <a:spAutoFit/>
          </a:bodyPr>
          <a:lstStyle>
            <a:lvl1pPr eaLnBrk="0" hangingPunct="0">
              <a:defRPr sz="2000">
                <a:solidFill>
                  <a:schemeClr val="tx1"/>
                </a:solidFill>
                <a:latin typeface="Rdg Vesta" pitchFamily="2" charset="0"/>
              </a:defRPr>
            </a:lvl1pPr>
            <a:lvl2pPr marL="742950" indent="-285750" eaLnBrk="0" hangingPunct="0">
              <a:defRPr sz="2000">
                <a:solidFill>
                  <a:schemeClr val="tx1"/>
                </a:solidFill>
                <a:latin typeface="Rdg Vesta" pitchFamily="2" charset="0"/>
              </a:defRPr>
            </a:lvl2pPr>
            <a:lvl3pPr marL="1143000" indent="-228600" eaLnBrk="0" hangingPunct="0">
              <a:defRPr sz="2000">
                <a:solidFill>
                  <a:schemeClr val="tx1"/>
                </a:solidFill>
                <a:latin typeface="Rdg Vesta" pitchFamily="2" charset="0"/>
              </a:defRPr>
            </a:lvl3pPr>
            <a:lvl4pPr marL="1600200" indent="-228600" eaLnBrk="0" hangingPunct="0">
              <a:defRPr sz="2000">
                <a:solidFill>
                  <a:schemeClr val="tx1"/>
                </a:solidFill>
                <a:latin typeface="Rdg Vesta" pitchFamily="2" charset="0"/>
              </a:defRPr>
            </a:lvl4pPr>
            <a:lvl5pPr marL="2057400" indent="-228600" eaLnBrk="0" hangingPunct="0">
              <a:defRPr sz="2000">
                <a:solidFill>
                  <a:schemeClr val="tx1"/>
                </a:solidFill>
                <a:latin typeface="Rdg Vesta" pitchFamily="2" charset="0"/>
              </a:defRPr>
            </a:lvl5pPr>
            <a:lvl6pPr marL="2514600" indent="-228600" eaLnBrk="0" fontAlgn="base" hangingPunct="0">
              <a:spcBef>
                <a:spcPct val="50000"/>
              </a:spcBef>
              <a:spcAft>
                <a:spcPct val="0"/>
              </a:spcAft>
              <a:defRPr sz="2000">
                <a:solidFill>
                  <a:schemeClr val="tx1"/>
                </a:solidFill>
                <a:latin typeface="Rdg Vesta" pitchFamily="2" charset="0"/>
              </a:defRPr>
            </a:lvl6pPr>
            <a:lvl7pPr marL="2971800" indent="-228600" eaLnBrk="0" fontAlgn="base" hangingPunct="0">
              <a:spcBef>
                <a:spcPct val="50000"/>
              </a:spcBef>
              <a:spcAft>
                <a:spcPct val="0"/>
              </a:spcAft>
              <a:defRPr sz="2000">
                <a:solidFill>
                  <a:schemeClr val="tx1"/>
                </a:solidFill>
                <a:latin typeface="Rdg Vesta" pitchFamily="2" charset="0"/>
              </a:defRPr>
            </a:lvl7pPr>
            <a:lvl8pPr marL="3429000" indent="-228600" eaLnBrk="0" fontAlgn="base" hangingPunct="0">
              <a:spcBef>
                <a:spcPct val="50000"/>
              </a:spcBef>
              <a:spcAft>
                <a:spcPct val="0"/>
              </a:spcAft>
              <a:defRPr sz="2000">
                <a:solidFill>
                  <a:schemeClr val="tx1"/>
                </a:solidFill>
                <a:latin typeface="Rdg Vesta" pitchFamily="2" charset="0"/>
              </a:defRPr>
            </a:lvl8pPr>
            <a:lvl9pPr marL="3886200" indent="-228600" eaLnBrk="0" fontAlgn="base" hangingPunct="0">
              <a:spcBef>
                <a:spcPct val="50000"/>
              </a:spcBef>
              <a:spcAft>
                <a:spcPct val="0"/>
              </a:spcAft>
              <a:defRPr sz="2000">
                <a:solidFill>
                  <a:schemeClr val="tx1"/>
                </a:solidFill>
                <a:latin typeface="Rdg Vesta" pitchFamily="2" charset="0"/>
              </a:defRPr>
            </a:lvl9pPr>
          </a:lstStyle>
          <a:p>
            <a:pPr eaLnBrk="1" hangingPunct="1"/>
            <a:r>
              <a:rPr lang="en-GB" sz="3600" dirty="0" smtClean="0">
                <a:solidFill>
                  <a:schemeClr val="tx2"/>
                </a:solidFill>
                <a:latin typeface="+mj-lt"/>
              </a:rPr>
              <a:t>Convective–large-scale (resolved) precipitation partition</a:t>
            </a:r>
          </a:p>
        </p:txBody>
      </p:sp>
      <p:sp>
        <p:nvSpPr>
          <p:cNvPr id="4" name="TextBox 3"/>
          <p:cNvSpPr txBox="1"/>
          <p:nvPr/>
        </p:nvSpPr>
        <p:spPr>
          <a:xfrm>
            <a:off x="259769" y="2236274"/>
            <a:ext cx="3554601" cy="2862322"/>
          </a:xfrm>
          <a:prstGeom prst="rect">
            <a:avLst/>
          </a:prstGeom>
          <a:noFill/>
        </p:spPr>
        <p:txBody>
          <a:bodyPr wrap="square" rtlCol="0">
            <a:spAutoFit/>
          </a:bodyPr>
          <a:lstStyle/>
          <a:p>
            <a:pPr marL="285750" lvl="0" indent="-285750">
              <a:buClr>
                <a:srgbClr val="0568D5"/>
              </a:buClr>
              <a:buFont typeface="Arial" pitchFamily="34" charset="0"/>
              <a:buChar char="•"/>
            </a:pPr>
            <a:r>
              <a:rPr lang="en-GB" b="1" dirty="0" smtClean="0">
                <a:cs typeface="Times New Roman"/>
              </a:rPr>
              <a:t>Two model runs</a:t>
            </a:r>
            <a:r>
              <a:rPr lang="en-GB" dirty="0" smtClean="0">
                <a:cs typeface="Times New Roman"/>
              </a:rPr>
              <a:t> for the same case</a:t>
            </a:r>
          </a:p>
          <a:p>
            <a:pPr marL="742950" lvl="1" indent="-285750">
              <a:buClr>
                <a:srgbClr val="0568D5"/>
              </a:buClr>
              <a:buFont typeface="Arial" pitchFamily="34" charset="0"/>
              <a:buChar char="•"/>
            </a:pPr>
            <a:r>
              <a:rPr lang="en-GB" dirty="0" smtClean="0">
                <a:cs typeface="Times New Roman"/>
              </a:rPr>
              <a:t>one with standard convection </a:t>
            </a:r>
            <a:r>
              <a:rPr lang="en-GB" b="1" dirty="0" smtClean="0">
                <a:cs typeface="Times New Roman"/>
              </a:rPr>
              <a:t>STDCON</a:t>
            </a:r>
            <a:r>
              <a:rPr lang="en-GB" dirty="0" smtClean="0">
                <a:cs typeface="Times New Roman"/>
              </a:rPr>
              <a:t> and </a:t>
            </a:r>
          </a:p>
          <a:p>
            <a:pPr marL="742950" lvl="1" indent="-285750">
              <a:buClr>
                <a:srgbClr val="0568D5"/>
              </a:buClr>
              <a:buFont typeface="Arial" pitchFamily="34" charset="0"/>
              <a:buChar char="•"/>
            </a:pPr>
            <a:r>
              <a:rPr lang="en-GB" dirty="0" smtClean="0">
                <a:cs typeface="Times New Roman"/>
              </a:rPr>
              <a:t>a second one with reduced convection </a:t>
            </a:r>
            <a:r>
              <a:rPr lang="en-GB" b="1" dirty="0" smtClean="0">
                <a:cs typeface="Times New Roman"/>
              </a:rPr>
              <a:t>REDCON</a:t>
            </a:r>
          </a:p>
          <a:p>
            <a:pPr marL="285750" lvl="0" indent="-285750">
              <a:buClr>
                <a:srgbClr val="0568D5"/>
              </a:buClr>
              <a:buFont typeface="Arial" pitchFamily="34" charset="0"/>
              <a:buChar char="•"/>
            </a:pPr>
            <a:r>
              <a:rPr lang="en-GB" dirty="0" smtClean="0">
                <a:cs typeface="Times New Roman"/>
              </a:rPr>
              <a:t>Under certain conditions this does not result in unrealistic behaviour (Done et al 2006). </a:t>
            </a:r>
            <a:endParaRPr lang="en-GB" b="1" dirty="0">
              <a:solidFill>
                <a:srgbClr val="0568D5"/>
              </a:solidFill>
              <a:latin typeface="Rdg Vesta"/>
            </a:endParaRPr>
          </a:p>
        </p:txBody>
      </p:sp>
      <p:pic>
        <p:nvPicPr>
          <p:cNvPr id="6" name="Picture 5" descr="new_logo.bmp"/>
          <p:cNvPicPr>
            <a:picLocks noChangeAspect="1"/>
          </p:cNvPicPr>
          <p:nvPr/>
        </p:nvPicPr>
        <p:blipFill>
          <a:blip r:embed="rId2" cstate="print"/>
          <a:srcRect/>
          <a:stretch>
            <a:fillRect/>
          </a:stretch>
        </p:blipFill>
        <p:spPr bwMode="auto">
          <a:xfrm>
            <a:off x="7131050" y="577850"/>
            <a:ext cx="1298575" cy="422275"/>
          </a:xfrm>
          <a:prstGeom prst="rect">
            <a:avLst/>
          </a:prstGeom>
          <a:noFill/>
          <a:ln w="9525">
            <a:noFill/>
            <a:miter lim="800000"/>
            <a:headEnd/>
            <a:tailEnd/>
          </a:ln>
        </p:spPr>
      </p:pic>
      <p:sp>
        <p:nvSpPr>
          <p:cNvPr id="5" name="TextBox 4"/>
          <p:cNvSpPr txBox="1"/>
          <p:nvPr/>
        </p:nvSpPr>
        <p:spPr>
          <a:xfrm>
            <a:off x="831273" y="1408255"/>
            <a:ext cx="7730836" cy="523220"/>
          </a:xfrm>
          <a:prstGeom prst="rect">
            <a:avLst/>
          </a:prstGeom>
          <a:noFill/>
        </p:spPr>
        <p:txBody>
          <a:bodyPr wrap="square" rtlCol="0">
            <a:spAutoFit/>
          </a:bodyPr>
          <a:lstStyle/>
          <a:p>
            <a:pPr algn="ctr"/>
            <a:r>
              <a:rPr lang="en-GB" sz="2800" dirty="0" smtClean="0"/>
              <a:t>Case-study II: 30 September 2011</a:t>
            </a:r>
            <a:endParaRPr lang="en-GB" sz="2800"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4371" y="2087350"/>
            <a:ext cx="5135880" cy="32842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443345" y="5361705"/>
            <a:ext cx="8312937" cy="1200329"/>
          </a:xfrm>
          <a:prstGeom prst="rect">
            <a:avLst/>
          </a:prstGeom>
          <a:noFill/>
        </p:spPr>
        <p:txBody>
          <a:bodyPr wrap="square" rtlCol="0">
            <a:spAutoFit/>
          </a:bodyPr>
          <a:lstStyle/>
          <a:p>
            <a:pPr lvl="0"/>
            <a:r>
              <a:rPr lang="en-GB" dirty="0">
                <a:cs typeface="Times New Roman"/>
              </a:rPr>
              <a:t>Rain rate averaged over an area of 1500-km radius centred on the low pressure centre, showing the contributions from convective (</a:t>
            </a:r>
            <a:r>
              <a:rPr lang="en-GB" dirty="0" err="1">
                <a:cs typeface="Times New Roman"/>
              </a:rPr>
              <a:t>cvrain</a:t>
            </a:r>
            <a:r>
              <a:rPr lang="en-GB" dirty="0">
                <a:cs typeface="Times New Roman"/>
              </a:rPr>
              <a:t>) and large-scale rain (</a:t>
            </a:r>
            <a:r>
              <a:rPr lang="en-GB" dirty="0" err="1">
                <a:cs typeface="Times New Roman"/>
              </a:rPr>
              <a:t>lsrain</a:t>
            </a:r>
            <a:r>
              <a:rPr lang="en-GB" dirty="0">
                <a:cs typeface="Times New Roman"/>
              </a:rPr>
              <a:t>) to the total precipitation (total) for </a:t>
            </a:r>
            <a:r>
              <a:rPr lang="en-GB" dirty="0">
                <a:solidFill>
                  <a:schemeClr val="tx2"/>
                </a:solidFill>
                <a:cs typeface="Times New Roman"/>
              </a:rPr>
              <a:t>STDCON</a:t>
            </a:r>
            <a:r>
              <a:rPr lang="en-GB" dirty="0">
                <a:cs typeface="Times New Roman"/>
              </a:rPr>
              <a:t> and </a:t>
            </a:r>
            <a:r>
              <a:rPr lang="en-GB" dirty="0">
                <a:solidFill>
                  <a:schemeClr val="tx2"/>
                </a:solidFill>
                <a:cs typeface="Times New Roman"/>
              </a:rPr>
              <a:t>REDCON</a:t>
            </a:r>
            <a:r>
              <a:rPr lang="en-GB" dirty="0">
                <a:cs typeface="Times New Roman"/>
              </a:rPr>
              <a:t>.</a:t>
            </a:r>
            <a:endParaRPr lang="en-GB" b="1" dirty="0">
              <a:solidFill>
                <a:srgbClr val="0568D5"/>
              </a:solidFill>
              <a:latin typeface="Rdg Vesta"/>
            </a:endParaRPr>
          </a:p>
          <a:p>
            <a:endParaRPr lang="en-GB" dirty="0"/>
          </a:p>
        </p:txBody>
      </p:sp>
    </p:spTree>
    <p:extLst>
      <p:ext uri="{BB962C8B-B14F-4D97-AF65-F5344CB8AC3E}">
        <p14:creationId xmlns:p14="http://schemas.microsoft.com/office/powerpoint/2010/main" xmlns="" val="74488028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3"/>
          <p:cNvSpPr txBox="1">
            <a:spLocks noChangeArrowheads="1"/>
          </p:cNvSpPr>
          <p:nvPr/>
        </p:nvSpPr>
        <p:spPr bwMode="auto">
          <a:xfrm>
            <a:off x="0" y="28342"/>
            <a:ext cx="5532174" cy="68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9278" tIns="64639" rIns="129278" bIns="64639">
            <a:spAutoFit/>
          </a:bodyPr>
          <a:lstStyle>
            <a:lvl1pPr eaLnBrk="0" hangingPunct="0">
              <a:defRPr sz="2000">
                <a:solidFill>
                  <a:schemeClr val="tx1"/>
                </a:solidFill>
                <a:latin typeface="Rdg Vesta" pitchFamily="2" charset="0"/>
              </a:defRPr>
            </a:lvl1pPr>
            <a:lvl2pPr marL="742950" indent="-285750" eaLnBrk="0" hangingPunct="0">
              <a:defRPr sz="2000">
                <a:solidFill>
                  <a:schemeClr val="tx1"/>
                </a:solidFill>
                <a:latin typeface="Rdg Vesta" pitchFamily="2" charset="0"/>
              </a:defRPr>
            </a:lvl2pPr>
            <a:lvl3pPr marL="1143000" indent="-228600" eaLnBrk="0" hangingPunct="0">
              <a:defRPr sz="2000">
                <a:solidFill>
                  <a:schemeClr val="tx1"/>
                </a:solidFill>
                <a:latin typeface="Rdg Vesta" pitchFamily="2" charset="0"/>
              </a:defRPr>
            </a:lvl3pPr>
            <a:lvl4pPr marL="1600200" indent="-228600" eaLnBrk="0" hangingPunct="0">
              <a:defRPr sz="2000">
                <a:solidFill>
                  <a:schemeClr val="tx1"/>
                </a:solidFill>
                <a:latin typeface="Rdg Vesta" pitchFamily="2" charset="0"/>
              </a:defRPr>
            </a:lvl4pPr>
            <a:lvl5pPr marL="2057400" indent="-228600" eaLnBrk="0" hangingPunct="0">
              <a:defRPr sz="2000">
                <a:solidFill>
                  <a:schemeClr val="tx1"/>
                </a:solidFill>
                <a:latin typeface="Rdg Vesta" pitchFamily="2" charset="0"/>
              </a:defRPr>
            </a:lvl5pPr>
            <a:lvl6pPr marL="2514600" indent="-228600" eaLnBrk="0" fontAlgn="base" hangingPunct="0">
              <a:spcBef>
                <a:spcPct val="50000"/>
              </a:spcBef>
              <a:spcAft>
                <a:spcPct val="0"/>
              </a:spcAft>
              <a:defRPr sz="2000">
                <a:solidFill>
                  <a:schemeClr val="tx1"/>
                </a:solidFill>
                <a:latin typeface="Rdg Vesta" pitchFamily="2" charset="0"/>
              </a:defRPr>
            </a:lvl6pPr>
            <a:lvl7pPr marL="2971800" indent="-228600" eaLnBrk="0" fontAlgn="base" hangingPunct="0">
              <a:spcBef>
                <a:spcPct val="50000"/>
              </a:spcBef>
              <a:spcAft>
                <a:spcPct val="0"/>
              </a:spcAft>
              <a:defRPr sz="2000">
                <a:solidFill>
                  <a:schemeClr val="tx1"/>
                </a:solidFill>
                <a:latin typeface="Rdg Vesta" pitchFamily="2" charset="0"/>
              </a:defRPr>
            </a:lvl7pPr>
            <a:lvl8pPr marL="3429000" indent="-228600" eaLnBrk="0" fontAlgn="base" hangingPunct="0">
              <a:spcBef>
                <a:spcPct val="50000"/>
              </a:spcBef>
              <a:spcAft>
                <a:spcPct val="0"/>
              </a:spcAft>
              <a:defRPr sz="2000">
                <a:solidFill>
                  <a:schemeClr val="tx1"/>
                </a:solidFill>
                <a:latin typeface="Rdg Vesta" pitchFamily="2" charset="0"/>
              </a:defRPr>
            </a:lvl8pPr>
            <a:lvl9pPr marL="3886200" indent="-228600" eaLnBrk="0" fontAlgn="base" hangingPunct="0">
              <a:spcBef>
                <a:spcPct val="50000"/>
              </a:spcBef>
              <a:spcAft>
                <a:spcPct val="0"/>
              </a:spcAft>
              <a:defRPr sz="2000">
                <a:solidFill>
                  <a:schemeClr val="tx1"/>
                </a:solidFill>
                <a:latin typeface="Rdg Vesta" pitchFamily="2" charset="0"/>
              </a:defRPr>
            </a:lvl9pPr>
          </a:lstStyle>
          <a:p>
            <a:pPr eaLnBrk="1" hangingPunct="1"/>
            <a:r>
              <a:rPr lang="en-GB" sz="3600" dirty="0" smtClean="0">
                <a:solidFill>
                  <a:schemeClr val="tx2"/>
                </a:solidFill>
              </a:rPr>
              <a:t>Trajectory analysis</a:t>
            </a:r>
          </a:p>
        </p:txBody>
      </p:sp>
      <p:sp>
        <p:nvSpPr>
          <p:cNvPr id="12" name="TextBox 11"/>
          <p:cNvSpPr txBox="1"/>
          <p:nvPr/>
        </p:nvSpPr>
        <p:spPr>
          <a:xfrm>
            <a:off x="164368" y="903465"/>
            <a:ext cx="2666779" cy="4832092"/>
          </a:xfrm>
          <a:prstGeom prst="rect">
            <a:avLst/>
          </a:prstGeom>
          <a:noFill/>
        </p:spPr>
        <p:txBody>
          <a:bodyPr wrap="square" rtlCol="0">
            <a:spAutoFit/>
          </a:bodyPr>
          <a:lstStyle/>
          <a:p>
            <a:pPr marL="285750" lvl="0" indent="-285750">
              <a:spcBef>
                <a:spcPts val="600"/>
              </a:spcBef>
              <a:buClr>
                <a:schemeClr val="tx1"/>
              </a:buClr>
              <a:buSzPct val="105000"/>
              <a:buFont typeface="Arial" pitchFamily="34" charset="0"/>
              <a:buChar char="•"/>
            </a:pPr>
            <a:r>
              <a:rPr lang="en-GB" dirty="0" smtClean="0">
                <a:cs typeface="Times New Roman"/>
              </a:rPr>
              <a:t>E</a:t>
            </a:r>
            <a:r>
              <a:rPr lang="en-GB" dirty="0" smtClean="0"/>
              <a:t>volution along trajectories that have strong accumulated heating. </a:t>
            </a:r>
          </a:p>
          <a:p>
            <a:pPr marL="285750" lvl="0" indent="-285750">
              <a:spcBef>
                <a:spcPts val="600"/>
              </a:spcBef>
              <a:buClr>
                <a:schemeClr val="tx1"/>
              </a:buClr>
              <a:buSzPct val="105000"/>
              <a:buFont typeface="Arial" pitchFamily="34" charset="0"/>
              <a:buChar char="•"/>
            </a:pPr>
            <a:r>
              <a:rPr lang="en-GB" dirty="0" smtClean="0"/>
              <a:t>Solid lines represent the median</a:t>
            </a:r>
          </a:p>
          <a:p>
            <a:pPr marL="285750" lvl="0" indent="-285750">
              <a:spcBef>
                <a:spcPts val="600"/>
              </a:spcBef>
              <a:buClr>
                <a:schemeClr val="tx1"/>
              </a:buClr>
              <a:buSzPct val="105000"/>
              <a:buFont typeface="Arial" pitchFamily="34" charset="0"/>
              <a:buChar char="•"/>
            </a:pPr>
            <a:r>
              <a:rPr lang="en-GB" dirty="0" smtClean="0"/>
              <a:t>Dashed lines represent the 25</a:t>
            </a:r>
            <a:r>
              <a:rPr lang="en-GB" baseline="30000" dirty="0" smtClean="0"/>
              <a:t>th</a:t>
            </a:r>
            <a:r>
              <a:rPr lang="en-GB" dirty="0" smtClean="0"/>
              <a:t> and 75</a:t>
            </a:r>
            <a:r>
              <a:rPr lang="en-GB" baseline="30000" dirty="0" smtClean="0"/>
              <a:t>th</a:t>
            </a:r>
            <a:r>
              <a:rPr lang="en-GB" dirty="0" smtClean="0"/>
              <a:t> percentiles</a:t>
            </a:r>
          </a:p>
          <a:p>
            <a:pPr marL="285750" lvl="0" indent="-285750">
              <a:spcBef>
                <a:spcPts val="600"/>
              </a:spcBef>
              <a:buClr>
                <a:schemeClr val="tx1"/>
              </a:buClr>
              <a:buSzPct val="105000"/>
              <a:buFont typeface="Arial" pitchFamily="34" charset="0"/>
              <a:buChar char="•"/>
            </a:pPr>
            <a:r>
              <a:rPr lang="en-GB" dirty="0" smtClean="0"/>
              <a:t>Dotted lines represent the 5</a:t>
            </a:r>
            <a:r>
              <a:rPr lang="en-GB" baseline="30000" dirty="0" smtClean="0"/>
              <a:t>th</a:t>
            </a:r>
            <a:r>
              <a:rPr lang="en-GB" dirty="0" smtClean="0"/>
              <a:t> and 95</a:t>
            </a:r>
            <a:r>
              <a:rPr lang="en-GB" baseline="30000" dirty="0" smtClean="0"/>
              <a:t>th</a:t>
            </a:r>
            <a:r>
              <a:rPr lang="en-GB" dirty="0" smtClean="0"/>
              <a:t> percentiles of the trajectory ensemble</a:t>
            </a:r>
          </a:p>
          <a:p>
            <a:pPr marL="285750" lvl="0" indent="-285750">
              <a:spcBef>
                <a:spcPts val="600"/>
              </a:spcBef>
              <a:buClr>
                <a:schemeClr val="tx1"/>
              </a:buClr>
              <a:buSzPct val="105000"/>
              <a:buFont typeface="Arial" pitchFamily="34" charset="0"/>
              <a:buChar char="•"/>
            </a:pPr>
            <a:r>
              <a:rPr lang="en-GB" b="1" dirty="0" smtClean="0">
                <a:solidFill>
                  <a:srgbClr val="9999FF"/>
                </a:solidFill>
              </a:rPr>
              <a:t>Purple lines</a:t>
            </a:r>
            <a:r>
              <a:rPr lang="en-GB" dirty="0" smtClean="0"/>
              <a:t> represent individual trajectories.</a:t>
            </a:r>
            <a:endParaRPr lang="en-GB" b="1" dirty="0">
              <a:solidFill>
                <a:srgbClr val="0568D5"/>
              </a:solidFill>
            </a:endParaRPr>
          </a:p>
        </p:txBody>
      </p:sp>
      <p:sp>
        <p:nvSpPr>
          <p:cNvPr id="13" name="TextBox 12"/>
          <p:cNvSpPr txBox="1"/>
          <p:nvPr/>
        </p:nvSpPr>
        <p:spPr>
          <a:xfrm>
            <a:off x="4313362" y="342901"/>
            <a:ext cx="1985855" cy="400110"/>
          </a:xfrm>
          <a:prstGeom prst="rect">
            <a:avLst/>
          </a:prstGeom>
          <a:noFill/>
        </p:spPr>
        <p:txBody>
          <a:bodyPr wrap="square" rtlCol="0">
            <a:spAutoFit/>
          </a:bodyPr>
          <a:lstStyle/>
          <a:p>
            <a:pPr algn="ctr"/>
            <a:r>
              <a:rPr lang="en-GB" sz="2000" dirty="0" smtClean="0">
                <a:solidFill>
                  <a:schemeClr val="tx2"/>
                </a:solidFill>
              </a:rPr>
              <a:t>STD CON</a:t>
            </a:r>
            <a:endParaRPr lang="en-GB" sz="2000" dirty="0">
              <a:solidFill>
                <a:schemeClr val="tx2"/>
              </a:solidFill>
            </a:endParaRPr>
          </a:p>
        </p:txBody>
      </p:sp>
      <p:sp>
        <p:nvSpPr>
          <p:cNvPr id="14" name="TextBox 13"/>
          <p:cNvSpPr txBox="1"/>
          <p:nvPr/>
        </p:nvSpPr>
        <p:spPr>
          <a:xfrm>
            <a:off x="6968569" y="342901"/>
            <a:ext cx="1773649" cy="400110"/>
          </a:xfrm>
          <a:prstGeom prst="rect">
            <a:avLst/>
          </a:prstGeom>
          <a:noFill/>
        </p:spPr>
        <p:txBody>
          <a:bodyPr wrap="square" rtlCol="0">
            <a:spAutoFit/>
          </a:bodyPr>
          <a:lstStyle/>
          <a:p>
            <a:pPr algn="ctr"/>
            <a:r>
              <a:rPr lang="en-GB" sz="2000" dirty="0" smtClean="0">
                <a:solidFill>
                  <a:schemeClr val="tx2"/>
                </a:solidFill>
              </a:rPr>
              <a:t>RED CON</a:t>
            </a:r>
            <a:endParaRPr lang="en-GB" sz="2000" dirty="0">
              <a:solidFill>
                <a:schemeClr val="tx2"/>
              </a:solidFill>
            </a:endParaRPr>
          </a:p>
        </p:txBody>
      </p:sp>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49065" y="651510"/>
            <a:ext cx="5194935" cy="62064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3052827" y="687591"/>
            <a:ext cx="1068900" cy="338554"/>
          </a:xfrm>
          <a:prstGeom prst="rect">
            <a:avLst/>
          </a:prstGeom>
          <a:noFill/>
        </p:spPr>
        <p:txBody>
          <a:bodyPr wrap="square" rtlCol="0">
            <a:spAutoFit/>
          </a:bodyPr>
          <a:lstStyle/>
          <a:p>
            <a:r>
              <a:rPr lang="en-GB" sz="1600" dirty="0" smtClean="0"/>
              <a:t>Pressure</a:t>
            </a:r>
            <a:endParaRPr lang="en-GB" sz="1600" dirty="0"/>
          </a:p>
        </p:txBody>
      </p:sp>
      <p:sp>
        <p:nvSpPr>
          <p:cNvPr id="35" name="TextBox 34"/>
          <p:cNvSpPr txBox="1"/>
          <p:nvPr/>
        </p:nvSpPr>
        <p:spPr>
          <a:xfrm>
            <a:off x="3219087" y="2267009"/>
            <a:ext cx="1068900" cy="830997"/>
          </a:xfrm>
          <a:prstGeom prst="rect">
            <a:avLst/>
          </a:prstGeom>
          <a:noFill/>
        </p:spPr>
        <p:txBody>
          <a:bodyPr wrap="square" rtlCol="0">
            <a:spAutoFit/>
          </a:bodyPr>
          <a:lstStyle/>
          <a:p>
            <a:r>
              <a:rPr lang="en-GB" sz="1600" dirty="0" smtClean="0"/>
              <a:t>Total heating rate</a:t>
            </a:r>
            <a:endParaRPr lang="en-GB" sz="1600" dirty="0"/>
          </a:p>
        </p:txBody>
      </p:sp>
      <p:sp>
        <p:nvSpPr>
          <p:cNvPr id="51" name="TextBox 50"/>
          <p:cNvSpPr txBox="1"/>
          <p:nvPr/>
        </p:nvSpPr>
        <p:spPr>
          <a:xfrm>
            <a:off x="2941986" y="3887991"/>
            <a:ext cx="1255941" cy="1077218"/>
          </a:xfrm>
          <a:prstGeom prst="rect">
            <a:avLst/>
          </a:prstGeom>
          <a:noFill/>
        </p:spPr>
        <p:txBody>
          <a:bodyPr wrap="square" rtlCol="0">
            <a:spAutoFit/>
          </a:bodyPr>
          <a:lstStyle/>
          <a:p>
            <a:r>
              <a:rPr lang="en-GB" sz="1600" dirty="0" smtClean="0"/>
              <a:t>Heating rate due to large-scale latent heat</a:t>
            </a:r>
            <a:endParaRPr lang="en-GB" sz="1600" dirty="0"/>
          </a:p>
        </p:txBody>
      </p:sp>
      <p:sp>
        <p:nvSpPr>
          <p:cNvPr id="52" name="TextBox 51"/>
          <p:cNvSpPr txBox="1"/>
          <p:nvPr/>
        </p:nvSpPr>
        <p:spPr>
          <a:xfrm>
            <a:off x="2752232" y="5341583"/>
            <a:ext cx="1487260" cy="1077218"/>
          </a:xfrm>
          <a:prstGeom prst="rect">
            <a:avLst/>
          </a:prstGeom>
          <a:noFill/>
        </p:spPr>
        <p:txBody>
          <a:bodyPr wrap="square" rtlCol="0">
            <a:spAutoFit/>
          </a:bodyPr>
          <a:lstStyle/>
          <a:p>
            <a:r>
              <a:rPr lang="en-GB" sz="1600" dirty="0" smtClean="0"/>
              <a:t>Heating due to parameterised convection</a:t>
            </a:r>
            <a:endParaRPr lang="en-GB" sz="1600" dirty="0"/>
          </a:p>
        </p:txBody>
      </p:sp>
    </p:spTree>
    <p:extLst>
      <p:ext uri="{BB962C8B-B14F-4D97-AF65-F5344CB8AC3E}">
        <p14:creationId xmlns:p14="http://schemas.microsoft.com/office/powerpoint/2010/main" xmlns="" val="410386112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6024" y="128826"/>
            <a:ext cx="6732240" cy="1200329"/>
          </a:xfrm>
          <a:prstGeom prst="rect">
            <a:avLst/>
          </a:prstGeom>
          <a:noFill/>
        </p:spPr>
        <p:txBody>
          <a:bodyPr wrap="square" rtlCol="0">
            <a:spAutoFit/>
          </a:bodyPr>
          <a:lstStyle/>
          <a:p>
            <a:r>
              <a:rPr lang="en-GB" sz="3600" dirty="0" smtClean="0">
                <a:solidFill>
                  <a:schemeClr val="accent1"/>
                </a:solidFill>
              </a:rPr>
              <a:t>Perturbed parameterised – resolved convection partition</a:t>
            </a:r>
            <a:endParaRPr lang="en-GB" sz="3600" dirty="0">
              <a:solidFill>
                <a:schemeClr val="accent1"/>
              </a:solidFill>
            </a:endParaRPr>
          </a:p>
        </p:txBody>
      </p:sp>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5524" r="27938" b="14849"/>
          <a:stretch/>
        </p:blipFill>
        <p:spPr>
          <a:xfrm>
            <a:off x="748145" y="1656948"/>
            <a:ext cx="6084235" cy="3588955"/>
          </a:xfrm>
          <a:prstGeom prst="rect">
            <a:avLst/>
          </a:prstGeom>
        </p:spPr>
      </p:pic>
      <p:sp>
        <p:nvSpPr>
          <p:cNvPr id="3" name="TextBox 2"/>
          <p:cNvSpPr txBox="1"/>
          <p:nvPr/>
        </p:nvSpPr>
        <p:spPr>
          <a:xfrm>
            <a:off x="748144" y="1638971"/>
            <a:ext cx="2833999" cy="646331"/>
          </a:xfrm>
          <a:prstGeom prst="rect">
            <a:avLst/>
          </a:prstGeom>
          <a:noFill/>
        </p:spPr>
        <p:txBody>
          <a:bodyPr wrap="square" rtlCol="0">
            <a:spAutoFit/>
          </a:bodyPr>
          <a:lstStyle/>
          <a:p>
            <a:r>
              <a:rPr lang="en-GB" dirty="0" smtClean="0"/>
              <a:t>Standard parameterised</a:t>
            </a:r>
          </a:p>
          <a:p>
            <a:r>
              <a:rPr lang="en-GB" dirty="0" smtClean="0"/>
              <a:t>convection</a:t>
            </a:r>
            <a:endParaRPr lang="en-GB" dirty="0"/>
          </a:p>
        </p:txBody>
      </p:sp>
      <p:sp>
        <p:nvSpPr>
          <p:cNvPr id="7" name="TextBox 6"/>
          <p:cNvSpPr txBox="1"/>
          <p:nvPr/>
        </p:nvSpPr>
        <p:spPr>
          <a:xfrm>
            <a:off x="4059390" y="1656948"/>
            <a:ext cx="2646218" cy="646331"/>
          </a:xfrm>
          <a:prstGeom prst="rect">
            <a:avLst/>
          </a:prstGeom>
          <a:noFill/>
        </p:spPr>
        <p:txBody>
          <a:bodyPr wrap="square" rtlCol="0">
            <a:spAutoFit/>
          </a:bodyPr>
          <a:lstStyle/>
          <a:p>
            <a:r>
              <a:rPr lang="en-GB" dirty="0" smtClean="0"/>
              <a:t>Reduced parameterised convection</a:t>
            </a:r>
            <a:endParaRPr lang="en-GB" dirty="0"/>
          </a:p>
        </p:txBody>
      </p:sp>
    </p:spTree>
    <p:extLst>
      <p:ext uri="{BB962C8B-B14F-4D97-AF65-F5344CB8AC3E}">
        <p14:creationId xmlns:p14="http://schemas.microsoft.com/office/powerpoint/2010/main" xmlns="" val="23416037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5560" y="2083816"/>
            <a:ext cx="3698558" cy="31118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64295" y="2130140"/>
            <a:ext cx="3813810" cy="31013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969814" y="1828806"/>
            <a:ext cx="2646218" cy="369332"/>
          </a:xfrm>
          <a:prstGeom prst="rect">
            <a:avLst/>
          </a:prstGeom>
          <a:noFill/>
        </p:spPr>
        <p:txBody>
          <a:bodyPr wrap="square" rtlCol="0">
            <a:spAutoFit/>
          </a:bodyPr>
          <a:lstStyle/>
          <a:p>
            <a:r>
              <a:rPr lang="en-GB" dirty="0" smtClean="0"/>
              <a:t>STDCON – </a:t>
            </a:r>
            <a:r>
              <a:rPr lang="en-GB" dirty="0" smtClean="0">
                <a:latin typeface="Symbol" pitchFamily="18" charset="2"/>
              </a:rPr>
              <a:t>q</a:t>
            </a:r>
            <a:r>
              <a:rPr lang="en-GB" baseline="-25000" dirty="0" smtClean="0"/>
              <a:t>0</a:t>
            </a:r>
            <a:r>
              <a:rPr lang="en-GB" dirty="0" smtClean="0"/>
              <a:t> at 330 K</a:t>
            </a:r>
            <a:endParaRPr lang="en-GB" dirty="0"/>
          </a:p>
        </p:txBody>
      </p:sp>
      <p:sp>
        <p:nvSpPr>
          <p:cNvPr id="5" name="TextBox 4"/>
          <p:cNvSpPr txBox="1"/>
          <p:nvPr/>
        </p:nvSpPr>
        <p:spPr>
          <a:xfrm>
            <a:off x="5153894" y="1828801"/>
            <a:ext cx="2723428" cy="369332"/>
          </a:xfrm>
          <a:prstGeom prst="rect">
            <a:avLst/>
          </a:prstGeom>
          <a:noFill/>
        </p:spPr>
        <p:txBody>
          <a:bodyPr wrap="square" rtlCol="0">
            <a:spAutoFit/>
          </a:bodyPr>
          <a:lstStyle/>
          <a:p>
            <a:r>
              <a:rPr lang="en-GB" dirty="0" smtClean="0"/>
              <a:t>REDCON – </a:t>
            </a:r>
            <a:r>
              <a:rPr lang="en-GB" dirty="0" smtClean="0">
                <a:latin typeface="Symbol" pitchFamily="18" charset="2"/>
              </a:rPr>
              <a:t>q</a:t>
            </a:r>
            <a:r>
              <a:rPr lang="en-GB" baseline="-25000" dirty="0" smtClean="0"/>
              <a:t>0</a:t>
            </a:r>
            <a:r>
              <a:rPr lang="en-GB" dirty="0" smtClean="0"/>
              <a:t> at 330 K</a:t>
            </a:r>
            <a:endParaRPr lang="en-GB" dirty="0"/>
          </a:p>
        </p:txBody>
      </p:sp>
      <p:sp>
        <p:nvSpPr>
          <p:cNvPr id="6" name="TextBox 5"/>
          <p:cNvSpPr txBox="1"/>
          <p:nvPr/>
        </p:nvSpPr>
        <p:spPr>
          <a:xfrm>
            <a:off x="216024" y="128826"/>
            <a:ext cx="6732240" cy="1200329"/>
          </a:xfrm>
          <a:prstGeom prst="rect">
            <a:avLst/>
          </a:prstGeom>
          <a:noFill/>
        </p:spPr>
        <p:txBody>
          <a:bodyPr wrap="square" rtlCol="0">
            <a:spAutoFit/>
          </a:bodyPr>
          <a:lstStyle/>
          <a:p>
            <a:r>
              <a:rPr lang="en-GB" sz="3600" dirty="0" smtClean="0">
                <a:solidFill>
                  <a:schemeClr val="accent1"/>
                </a:solidFill>
              </a:rPr>
              <a:t>Perturbed parameterised – resolved convection partition</a:t>
            </a:r>
            <a:endParaRPr lang="en-GB" sz="3600" dirty="0">
              <a:solidFill>
                <a:schemeClr val="accent1"/>
              </a:solidFill>
            </a:endParaRPr>
          </a:p>
        </p:txBody>
      </p:sp>
      <p:pic>
        <p:nvPicPr>
          <p:cNvPr id="7" name="Picture 6" descr="new_logo.bmp"/>
          <p:cNvPicPr>
            <a:picLocks noChangeAspect="1"/>
          </p:cNvPicPr>
          <p:nvPr/>
        </p:nvPicPr>
        <p:blipFill>
          <a:blip r:embed="rId4" cstate="print"/>
          <a:srcRect/>
          <a:stretch>
            <a:fillRect/>
          </a:stretch>
        </p:blipFill>
        <p:spPr bwMode="auto">
          <a:xfrm>
            <a:off x="7131050" y="271631"/>
            <a:ext cx="1298575" cy="422275"/>
          </a:xfrm>
          <a:prstGeom prst="rect">
            <a:avLst/>
          </a:prstGeom>
          <a:noFill/>
          <a:ln w="9525">
            <a:noFill/>
            <a:miter lim="800000"/>
            <a:headEnd/>
            <a:tailEnd/>
          </a:ln>
        </p:spPr>
      </p:pic>
      <p:sp>
        <p:nvSpPr>
          <p:cNvPr id="8" name="TextBox 7"/>
          <p:cNvSpPr txBox="1"/>
          <p:nvPr/>
        </p:nvSpPr>
        <p:spPr>
          <a:xfrm>
            <a:off x="831273" y="1297415"/>
            <a:ext cx="7730836" cy="523220"/>
          </a:xfrm>
          <a:prstGeom prst="rect">
            <a:avLst/>
          </a:prstGeom>
          <a:noFill/>
        </p:spPr>
        <p:txBody>
          <a:bodyPr wrap="square" rtlCol="0">
            <a:spAutoFit/>
          </a:bodyPr>
          <a:lstStyle/>
          <a:p>
            <a:pPr algn="ctr"/>
            <a:r>
              <a:rPr lang="en-GB" sz="2800" dirty="0" smtClean="0"/>
              <a:t>Case-study II: 30 September 2011</a:t>
            </a:r>
            <a:endParaRPr lang="en-GB" sz="2800" dirty="0"/>
          </a:p>
        </p:txBody>
      </p:sp>
      <p:sp>
        <p:nvSpPr>
          <p:cNvPr id="3" name="TextBox 2"/>
          <p:cNvSpPr txBox="1"/>
          <p:nvPr/>
        </p:nvSpPr>
        <p:spPr>
          <a:xfrm>
            <a:off x="387927" y="5264720"/>
            <a:ext cx="8437418" cy="923330"/>
          </a:xfrm>
          <a:prstGeom prst="rect">
            <a:avLst/>
          </a:prstGeom>
          <a:noFill/>
        </p:spPr>
        <p:txBody>
          <a:bodyPr wrap="square" rtlCol="0">
            <a:spAutoFit/>
          </a:bodyPr>
          <a:lstStyle/>
          <a:p>
            <a:r>
              <a:rPr lang="en-GB" b="1" dirty="0" smtClean="0"/>
              <a:t>Interpretation: </a:t>
            </a:r>
          </a:p>
          <a:p>
            <a:r>
              <a:rPr lang="en-GB" b="1" dirty="0" smtClean="0">
                <a:solidFill>
                  <a:srgbClr val="0000FF"/>
                </a:solidFill>
              </a:rPr>
              <a:t>Cold colours:</a:t>
            </a:r>
            <a:r>
              <a:rPr lang="en-GB" dirty="0" smtClean="0"/>
              <a:t> air masses at lower levels at the start of the simulation -  </a:t>
            </a:r>
            <a:r>
              <a:rPr lang="en-GB" b="1" dirty="0" smtClean="0">
                <a:solidFill>
                  <a:srgbClr val="0000FF"/>
                </a:solidFill>
              </a:rPr>
              <a:t>ascent</a:t>
            </a:r>
          </a:p>
          <a:p>
            <a:r>
              <a:rPr lang="en-GB" b="1" dirty="0" smtClean="0">
                <a:solidFill>
                  <a:srgbClr val="FF9900"/>
                </a:solidFill>
              </a:rPr>
              <a:t>Warm colours:</a:t>
            </a:r>
            <a:r>
              <a:rPr lang="en-GB" dirty="0" smtClean="0"/>
              <a:t> air masses at upper levels at the start of the simulation - </a:t>
            </a:r>
            <a:r>
              <a:rPr lang="en-GB" b="1" dirty="0" smtClean="0">
                <a:solidFill>
                  <a:srgbClr val="FF9900"/>
                </a:solidFill>
              </a:rPr>
              <a:t>descent</a:t>
            </a:r>
            <a:endParaRPr lang="en-GB" b="1" dirty="0">
              <a:solidFill>
                <a:srgbClr val="FF9900"/>
              </a:solidFill>
            </a:endParaRPr>
          </a:p>
        </p:txBody>
      </p:sp>
      <p:sp>
        <p:nvSpPr>
          <p:cNvPr id="4" name="TextBox 3"/>
          <p:cNvSpPr txBox="1"/>
          <p:nvPr/>
        </p:nvSpPr>
        <p:spPr>
          <a:xfrm>
            <a:off x="3873888" y="2291641"/>
            <a:ext cx="372518" cy="369332"/>
          </a:xfrm>
          <a:prstGeom prst="rect">
            <a:avLst/>
          </a:prstGeom>
          <a:noFill/>
        </p:spPr>
        <p:txBody>
          <a:bodyPr wrap="square" rtlCol="0">
            <a:spAutoFit/>
          </a:bodyPr>
          <a:lstStyle/>
          <a:p>
            <a:r>
              <a:rPr lang="en-GB" dirty="0" smtClean="0"/>
              <a:t>K</a:t>
            </a:r>
            <a:endParaRPr lang="en-GB" dirty="0"/>
          </a:p>
        </p:txBody>
      </p:sp>
      <p:sp>
        <p:nvSpPr>
          <p:cNvPr id="11" name="TextBox 10"/>
          <p:cNvSpPr txBox="1"/>
          <p:nvPr/>
        </p:nvSpPr>
        <p:spPr>
          <a:xfrm>
            <a:off x="8049396" y="2347948"/>
            <a:ext cx="372518" cy="369332"/>
          </a:xfrm>
          <a:prstGeom prst="rect">
            <a:avLst/>
          </a:prstGeom>
          <a:noFill/>
        </p:spPr>
        <p:txBody>
          <a:bodyPr wrap="square" rtlCol="0">
            <a:spAutoFit/>
          </a:bodyPr>
          <a:lstStyle/>
          <a:p>
            <a:r>
              <a:rPr lang="en-GB" dirty="0" smtClean="0"/>
              <a:t>K</a:t>
            </a:r>
            <a:endParaRPr lang="en-GB" dirty="0"/>
          </a:p>
        </p:txBody>
      </p:sp>
      <p:sp>
        <p:nvSpPr>
          <p:cNvPr id="12" name="TextBox 11"/>
          <p:cNvSpPr txBox="1"/>
          <p:nvPr/>
        </p:nvSpPr>
        <p:spPr>
          <a:xfrm>
            <a:off x="8160327" y="6345382"/>
            <a:ext cx="568037" cy="369332"/>
          </a:xfrm>
          <a:prstGeom prst="rect">
            <a:avLst/>
          </a:prstGeom>
          <a:noFill/>
        </p:spPr>
        <p:txBody>
          <a:bodyPr wrap="square" rtlCol="0">
            <a:spAutoFit/>
          </a:bodyPr>
          <a:lstStyle/>
          <a:p>
            <a:r>
              <a:rPr lang="en-GB" dirty="0" smtClean="0"/>
              <a:t>30</a:t>
            </a:r>
            <a:endParaRPr lang="en-GB" dirty="0"/>
          </a:p>
        </p:txBody>
      </p:sp>
    </p:spTree>
    <p:extLst>
      <p:ext uri="{BB962C8B-B14F-4D97-AF65-F5344CB8AC3E}">
        <p14:creationId xmlns:p14="http://schemas.microsoft.com/office/powerpoint/2010/main" xmlns="" val="91993943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Low levels</a:t>
            </a:r>
            <a:endParaRPr lang="en-GB" dirty="0"/>
          </a:p>
        </p:txBody>
      </p:sp>
      <p:sp>
        <p:nvSpPr>
          <p:cNvPr id="3" name="Text Placeholder 2"/>
          <p:cNvSpPr>
            <a:spLocks noGrp="1"/>
          </p:cNvSpPr>
          <p:nvPr>
            <p:ph type="body" idx="1"/>
          </p:nvPr>
        </p:nvSpPr>
        <p:spPr/>
        <p:txBody>
          <a:bodyPr/>
          <a:lstStyle/>
          <a:p>
            <a:r>
              <a:rPr lang="en-GB" dirty="0" smtClean="0"/>
              <a:t>Case-study III: 8 December 2011</a:t>
            </a:r>
            <a:endParaRPr lang="en-GB" dirty="0"/>
          </a:p>
        </p:txBody>
      </p:sp>
    </p:spTree>
    <p:extLst>
      <p:ext uri="{BB962C8B-B14F-4D97-AF65-F5344CB8AC3E}">
        <p14:creationId xmlns:p14="http://schemas.microsoft.com/office/powerpoint/2010/main" xmlns="" val="43427086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31" y="214168"/>
            <a:ext cx="6705023" cy="752620"/>
          </a:xfrm>
        </p:spPr>
        <p:txBody>
          <a:bodyPr/>
          <a:lstStyle/>
          <a:p>
            <a:r>
              <a:rPr lang="en-GB" dirty="0" smtClean="0"/>
              <a:t>The conveyor belt paradigm – III</a:t>
            </a:r>
            <a:endParaRPr lang="en-GB"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181" y="1243879"/>
            <a:ext cx="4792028" cy="44319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descr="new_logo.bmp"/>
          <p:cNvPicPr>
            <a:picLocks noChangeAspect="1"/>
          </p:cNvPicPr>
          <p:nvPr/>
        </p:nvPicPr>
        <p:blipFill>
          <a:blip r:embed="rId3" cstate="print"/>
          <a:srcRect/>
          <a:stretch>
            <a:fillRect/>
          </a:stretch>
        </p:blipFill>
        <p:spPr bwMode="auto">
          <a:xfrm>
            <a:off x="7391400" y="379844"/>
            <a:ext cx="1298575" cy="422275"/>
          </a:xfrm>
          <a:prstGeom prst="rect">
            <a:avLst/>
          </a:prstGeom>
          <a:noFill/>
          <a:ln w="9525">
            <a:noFill/>
            <a:miter lim="800000"/>
            <a:headEnd/>
            <a:tailEnd/>
          </a:ln>
        </p:spPr>
      </p:pic>
      <p:sp>
        <p:nvSpPr>
          <p:cNvPr id="6" name="TextBox 5"/>
          <p:cNvSpPr txBox="1"/>
          <p:nvPr/>
        </p:nvSpPr>
        <p:spPr>
          <a:xfrm>
            <a:off x="5403273" y="1243879"/>
            <a:ext cx="3532909" cy="2308324"/>
          </a:xfrm>
          <a:prstGeom prst="rect">
            <a:avLst/>
          </a:prstGeom>
          <a:noFill/>
        </p:spPr>
        <p:txBody>
          <a:bodyPr wrap="square" rtlCol="0">
            <a:spAutoFit/>
          </a:bodyPr>
          <a:lstStyle/>
          <a:p>
            <a:r>
              <a:rPr lang="en-GB" dirty="0" smtClean="0"/>
              <a:t>Four distinct air streams:</a:t>
            </a:r>
          </a:p>
          <a:p>
            <a:endParaRPr lang="en-GB" dirty="0"/>
          </a:p>
          <a:p>
            <a:pPr marL="180000"/>
            <a:r>
              <a:rPr lang="en-GB" b="1" dirty="0" smtClean="0"/>
              <a:t>DI</a:t>
            </a:r>
            <a:r>
              <a:rPr lang="en-GB" dirty="0" smtClean="0"/>
              <a:t> – dry intrusion</a:t>
            </a:r>
          </a:p>
          <a:p>
            <a:pPr marL="180000"/>
            <a:r>
              <a:rPr lang="en-GB" b="1" dirty="0" smtClean="0"/>
              <a:t>W1</a:t>
            </a:r>
            <a:r>
              <a:rPr lang="en-GB" dirty="0" smtClean="0"/>
              <a:t> – primary warm conveyor belt</a:t>
            </a:r>
          </a:p>
          <a:p>
            <a:pPr marL="180000"/>
            <a:r>
              <a:rPr lang="en-GB" b="1" dirty="0" smtClean="0"/>
              <a:t>W2</a:t>
            </a:r>
            <a:r>
              <a:rPr lang="en-GB" dirty="0" smtClean="0"/>
              <a:t> – secondary warm conveyor belt</a:t>
            </a:r>
          </a:p>
          <a:p>
            <a:pPr marL="180000"/>
            <a:r>
              <a:rPr lang="en-GB" b="1" dirty="0" smtClean="0"/>
              <a:t>CCB</a:t>
            </a:r>
            <a:r>
              <a:rPr lang="en-GB" dirty="0" smtClean="0"/>
              <a:t> – cold conveyor belt</a:t>
            </a:r>
          </a:p>
        </p:txBody>
      </p:sp>
      <p:sp>
        <p:nvSpPr>
          <p:cNvPr id="9" name="TextBox 8"/>
          <p:cNvSpPr txBox="1"/>
          <p:nvPr/>
        </p:nvSpPr>
        <p:spPr>
          <a:xfrm>
            <a:off x="441181" y="5611126"/>
            <a:ext cx="1953491" cy="369332"/>
          </a:xfrm>
          <a:prstGeom prst="rect">
            <a:avLst/>
          </a:prstGeom>
          <a:noFill/>
        </p:spPr>
        <p:txBody>
          <a:bodyPr wrap="square" rtlCol="0">
            <a:spAutoFit/>
          </a:bodyPr>
          <a:lstStyle/>
          <a:p>
            <a:r>
              <a:rPr lang="en-GB" dirty="0" smtClean="0"/>
              <a:t>Browning (2005)</a:t>
            </a:r>
            <a:endParaRPr lang="en-GB" dirty="0"/>
          </a:p>
        </p:txBody>
      </p:sp>
    </p:spTree>
    <p:extLst>
      <p:ext uri="{BB962C8B-B14F-4D97-AF65-F5344CB8AC3E}">
        <p14:creationId xmlns:p14="http://schemas.microsoft.com/office/powerpoint/2010/main" xmlns="" val="302657484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5396" y="4004504"/>
            <a:ext cx="3057525" cy="24231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68123" y="832139"/>
            <a:ext cx="3714750" cy="49720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5397" y="1081529"/>
            <a:ext cx="3057525" cy="2423160"/>
          </a:xfrm>
          <a:prstGeom prst="rect">
            <a:avLst/>
          </a:prstGeom>
        </p:spPr>
      </p:pic>
      <p:sp>
        <p:nvSpPr>
          <p:cNvPr id="5" name="TextBox 4"/>
          <p:cNvSpPr txBox="1"/>
          <p:nvPr/>
        </p:nvSpPr>
        <p:spPr>
          <a:xfrm>
            <a:off x="4835234" y="5985166"/>
            <a:ext cx="803576" cy="646331"/>
          </a:xfrm>
          <a:prstGeom prst="rect">
            <a:avLst/>
          </a:prstGeom>
          <a:noFill/>
        </p:spPr>
        <p:txBody>
          <a:bodyPr wrap="square" rtlCol="0">
            <a:spAutoFit/>
          </a:bodyPr>
          <a:lstStyle/>
          <a:p>
            <a:pPr algn="ctr"/>
            <a:r>
              <a:rPr lang="en-GB" dirty="0" smtClean="0"/>
              <a:t>Cold front</a:t>
            </a:r>
            <a:endParaRPr lang="en-GB" dirty="0"/>
          </a:p>
        </p:txBody>
      </p:sp>
      <p:sp>
        <p:nvSpPr>
          <p:cNvPr id="6" name="TextBox 5"/>
          <p:cNvSpPr txBox="1"/>
          <p:nvPr/>
        </p:nvSpPr>
        <p:spPr>
          <a:xfrm>
            <a:off x="6830296" y="5888181"/>
            <a:ext cx="872824" cy="646331"/>
          </a:xfrm>
          <a:prstGeom prst="rect">
            <a:avLst/>
          </a:prstGeom>
          <a:noFill/>
        </p:spPr>
        <p:txBody>
          <a:bodyPr wrap="square" rtlCol="0">
            <a:spAutoFit/>
          </a:bodyPr>
          <a:lstStyle/>
          <a:p>
            <a:pPr algn="ctr"/>
            <a:r>
              <a:rPr lang="en-GB" dirty="0" smtClean="0"/>
              <a:t>Warm front</a:t>
            </a:r>
            <a:endParaRPr lang="en-GB" dirty="0"/>
          </a:p>
        </p:txBody>
      </p:sp>
      <p:cxnSp>
        <p:nvCxnSpPr>
          <p:cNvPr id="11" name="Elbow Connector 10"/>
          <p:cNvCxnSpPr>
            <a:stCxn id="6" idx="0"/>
          </p:cNvCxnSpPr>
          <p:nvPr/>
        </p:nvCxnSpPr>
        <p:spPr bwMode="auto">
          <a:xfrm rot="16200000" flipV="1">
            <a:off x="6776603" y="5398075"/>
            <a:ext cx="526473" cy="453739"/>
          </a:xfrm>
          <a:prstGeom prst="bentConnector3">
            <a:avLst>
              <a:gd name="adj1" fmla="val 50000"/>
            </a:avLst>
          </a:prstGeom>
          <a:noFill/>
          <a:ln w="38100" cap="flat" cmpd="sng" algn="ctr">
            <a:solidFill>
              <a:schemeClr val="tx1"/>
            </a:solidFill>
            <a:prstDash val="solid"/>
            <a:round/>
            <a:headEnd type="none" w="med" len="med"/>
            <a:tailEnd type="arrow"/>
          </a:ln>
          <a:effectLst/>
        </p:spPr>
      </p:cxnSp>
      <p:cxnSp>
        <p:nvCxnSpPr>
          <p:cNvPr id="12" name="Elbow Connector 11"/>
          <p:cNvCxnSpPr>
            <a:stCxn id="5" idx="0"/>
          </p:cNvCxnSpPr>
          <p:nvPr/>
        </p:nvCxnSpPr>
        <p:spPr bwMode="auto">
          <a:xfrm rot="5400000" flipH="1" flipV="1">
            <a:off x="5174681" y="5521035"/>
            <a:ext cx="526473" cy="401790"/>
          </a:xfrm>
          <a:prstGeom prst="bentConnector3">
            <a:avLst>
              <a:gd name="adj1" fmla="val 50000"/>
            </a:avLst>
          </a:prstGeom>
          <a:noFill/>
          <a:ln w="38100" cap="flat" cmpd="sng" algn="ctr">
            <a:solidFill>
              <a:schemeClr val="tx1"/>
            </a:solidFill>
            <a:prstDash val="solid"/>
            <a:round/>
            <a:headEnd type="none" w="med" len="med"/>
            <a:tailEnd type="arrow"/>
          </a:ln>
          <a:effectLst/>
        </p:spPr>
      </p:cxnSp>
      <p:grpSp>
        <p:nvGrpSpPr>
          <p:cNvPr id="39" name="Group 38"/>
          <p:cNvGrpSpPr/>
          <p:nvPr/>
        </p:nvGrpSpPr>
        <p:grpSpPr>
          <a:xfrm>
            <a:off x="6250246" y="3061832"/>
            <a:ext cx="323315" cy="346363"/>
            <a:chOff x="3958717" y="942109"/>
            <a:chExt cx="301126" cy="346363"/>
          </a:xfrm>
        </p:grpSpPr>
        <p:sp>
          <p:nvSpPr>
            <p:cNvPr id="35" name="Oval 34"/>
            <p:cNvSpPr>
              <a:spLocks noChangeAspect="1"/>
            </p:cNvSpPr>
            <p:nvPr/>
          </p:nvSpPr>
          <p:spPr bwMode="auto">
            <a:xfrm>
              <a:off x="3958717" y="942109"/>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36" name="Oval 35"/>
            <p:cNvSpPr/>
            <p:nvPr/>
          </p:nvSpPr>
          <p:spPr bwMode="auto">
            <a:xfrm>
              <a:off x="4081570" y="1087580"/>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grpSp>
      <p:grpSp>
        <p:nvGrpSpPr>
          <p:cNvPr id="46" name="Group 45"/>
          <p:cNvGrpSpPr>
            <a:grpSpLocks noChangeAspect="1"/>
          </p:cNvGrpSpPr>
          <p:nvPr/>
        </p:nvGrpSpPr>
        <p:grpSpPr>
          <a:xfrm>
            <a:off x="6688766" y="2780076"/>
            <a:ext cx="271013" cy="311727"/>
            <a:chOff x="3980906" y="1440872"/>
            <a:chExt cx="301126" cy="346363"/>
          </a:xfrm>
        </p:grpSpPr>
        <p:sp>
          <p:nvSpPr>
            <p:cNvPr id="37" name="Oval 36"/>
            <p:cNvSpPr>
              <a:spLocks noChangeAspect="1"/>
            </p:cNvSpPr>
            <p:nvPr/>
          </p:nvSpPr>
          <p:spPr bwMode="auto">
            <a:xfrm>
              <a:off x="3980906" y="1440872"/>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cxnSp>
          <p:nvCxnSpPr>
            <p:cNvPr id="41" name="Straight Connector 40"/>
            <p:cNvCxnSpPr>
              <a:stCxn id="37" idx="1"/>
              <a:endCxn id="37" idx="5"/>
            </p:cNvCxnSpPr>
            <p:nvPr/>
          </p:nvCxnSpPr>
          <p:spPr bwMode="auto">
            <a:xfrm>
              <a:off x="4025005" y="1491596"/>
              <a:ext cx="212928" cy="244915"/>
            </a:xfrm>
            <a:prstGeom prst="line">
              <a:avLst/>
            </a:prstGeom>
            <a:noFill/>
            <a:ln w="28575" cap="flat" cmpd="sng" algn="ctr">
              <a:solidFill>
                <a:schemeClr val="tx1"/>
              </a:solidFill>
              <a:prstDash val="solid"/>
              <a:round/>
              <a:headEnd type="none" w="med" len="med"/>
              <a:tailEnd type="none" w="med" len="med"/>
            </a:ln>
            <a:effectLst/>
          </p:spPr>
        </p:cxnSp>
        <p:cxnSp>
          <p:nvCxnSpPr>
            <p:cNvPr id="43" name="Straight Connector 42"/>
            <p:cNvCxnSpPr>
              <a:stCxn id="37" idx="7"/>
              <a:endCxn id="37" idx="3"/>
            </p:cNvCxnSpPr>
            <p:nvPr/>
          </p:nvCxnSpPr>
          <p:spPr bwMode="auto">
            <a:xfrm flipH="1">
              <a:off x="4025005" y="1491596"/>
              <a:ext cx="212928" cy="244915"/>
            </a:xfrm>
            <a:prstGeom prst="line">
              <a:avLst/>
            </a:prstGeom>
            <a:noFill/>
            <a:ln w="28575" cap="flat" cmpd="sng" algn="ctr">
              <a:solidFill>
                <a:schemeClr val="tx1"/>
              </a:solidFill>
              <a:prstDash val="solid"/>
              <a:round/>
              <a:headEnd type="none" w="med" len="med"/>
              <a:tailEnd type="none" w="med" len="med"/>
            </a:ln>
            <a:effectLst/>
          </p:spPr>
        </p:cxnSp>
      </p:grpSp>
      <p:grpSp>
        <p:nvGrpSpPr>
          <p:cNvPr id="47" name="Group 46"/>
          <p:cNvGrpSpPr>
            <a:grpSpLocks noChangeAspect="1"/>
          </p:cNvGrpSpPr>
          <p:nvPr/>
        </p:nvGrpSpPr>
        <p:grpSpPr>
          <a:xfrm>
            <a:off x="7518355" y="2475266"/>
            <a:ext cx="355647" cy="380999"/>
            <a:chOff x="3958717" y="942109"/>
            <a:chExt cx="301126" cy="346363"/>
          </a:xfrm>
        </p:grpSpPr>
        <p:sp>
          <p:nvSpPr>
            <p:cNvPr id="48" name="Oval 47"/>
            <p:cNvSpPr>
              <a:spLocks noChangeAspect="1"/>
            </p:cNvSpPr>
            <p:nvPr/>
          </p:nvSpPr>
          <p:spPr bwMode="auto">
            <a:xfrm>
              <a:off x="3958717" y="942109"/>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49" name="Oval 48"/>
            <p:cNvSpPr/>
            <p:nvPr/>
          </p:nvSpPr>
          <p:spPr bwMode="auto">
            <a:xfrm>
              <a:off x="4081570" y="1087580"/>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grpSp>
      <p:grpSp>
        <p:nvGrpSpPr>
          <p:cNvPr id="53" name="Group 52"/>
          <p:cNvGrpSpPr>
            <a:grpSpLocks noChangeAspect="1"/>
          </p:cNvGrpSpPr>
          <p:nvPr/>
        </p:nvGrpSpPr>
        <p:grpSpPr>
          <a:xfrm>
            <a:off x="5661780" y="2170451"/>
            <a:ext cx="533471" cy="571499"/>
            <a:chOff x="3958717" y="942109"/>
            <a:chExt cx="301126" cy="346363"/>
          </a:xfrm>
        </p:grpSpPr>
        <p:sp>
          <p:nvSpPr>
            <p:cNvPr id="54" name="Oval 53"/>
            <p:cNvSpPr>
              <a:spLocks noChangeAspect="1"/>
            </p:cNvSpPr>
            <p:nvPr/>
          </p:nvSpPr>
          <p:spPr bwMode="auto">
            <a:xfrm>
              <a:off x="3958717" y="942109"/>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55" name="Oval 54"/>
            <p:cNvSpPr/>
            <p:nvPr/>
          </p:nvSpPr>
          <p:spPr bwMode="auto">
            <a:xfrm>
              <a:off x="4081570" y="1087580"/>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grpSp>
      <p:grpSp>
        <p:nvGrpSpPr>
          <p:cNvPr id="56" name="Group 55"/>
          <p:cNvGrpSpPr/>
          <p:nvPr/>
        </p:nvGrpSpPr>
        <p:grpSpPr>
          <a:xfrm>
            <a:off x="6083381" y="4694608"/>
            <a:ext cx="323315" cy="346363"/>
            <a:chOff x="3958717" y="942109"/>
            <a:chExt cx="301126" cy="346363"/>
          </a:xfrm>
        </p:grpSpPr>
        <p:sp>
          <p:nvSpPr>
            <p:cNvPr id="57" name="Oval 56"/>
            <p:cNvSpPr>
              <a:spLocks noChangeAspect="1"/>
            </p:cNvSpPr>
            <p:nvPr/>
          </p:nvSpPr>
          <p:spPr bwMode="auto">
            <a:xfrm>
              <a:off x="3958717" y="942109"/>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58" name="Oval 57"/>
            <p:cNvSpPr/>
            <p:nvPr/>
          </p:nvSpPr>
          <p:spPr bwMode="auto">
            <a:xfrm>
              <a:off x="4081570" y="1087580"/>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grpSp>
      <p:grpSp>
        <p:nvGrpSpPr>
          <p:cNvPr id="59" name="Group 58"/>
          <p:cNvGrpSpPr>
            <a:grpSpLocks noChangeAspect="1"/>
          </p:cNvGrpSpPr>
          <p:nvPr/>
        </p:nvGrpSpPr>
        <p:grpSpPr>
          <a:xfrm>
            <a:off x="6936983" y="4511887"/>
            <a:ext cx="271013" cy="311727"/>
            <a:chOff x="3980906" y="1440872"/>
            <a:chExt cx="301126" cy="346363"/>
          </a:xfrm>
        </p:grpSpPr>
        <p:sp>
          <p:nvSpPr>
            <p:cNvPr id="60" name="Oval 59"/>
            <p:cNvSpPr>
              <a:spLocks noChangeAspect="1"/>
            </p:cNvSpPr>
            <p:nvPr/>
          </p:nvSpPr>
          <p:spPr bwMode="auto">
            <a:xfrm>
              <a:off x="3980906" y="1440872"/>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cxnSp>
          <p:nvCxnSpPr>
            <p:cNvPr id="61" name="Straight Connector 60"/>
            <p:cNvCxnSpPr>
              <a:stCxn id="60" idx="1"/>
              <a:endCxn id="60" idx="5"/>
            </p:cNvCxnSpPr>
            <p:nvPr/>
          </p:nvCxnSpPr>
          <p:spPr bwMode="auto">
            <a:xfrm>
              <a:off x="4025005" y="1491596"/>
              <a:ext cx="212928" cy="244915"/>
            </a:xfrm>
            <a:prstGeom prst="line">
              <a:avLst/>
            </a:prstGeom>
            <a:noFill/>
            <a:ln w="28575" cap="flat" cmpd="sng" algn="ctr">
              <a:solidFill>
                <a:schemeClr val="tx1"/>
              </a:solidFill>
              <a:prstDash val="solid"/>
              <a:round/>
              <a:headEnd type="none" w="med" len="med"/>
              <a:tailEnd type="none" w="med" len="med"/>
            </a:ln>
            <a:effectLst/>
          </p:spPr>
        </p:cxnSp>
        <p:cxnSp>
          <p:nvCxnSpPr>
            <p:cNvPr id="62" name="Straight Connector 61"/>
            <p:cNvCxnSpPr>
              <a:stCxn id="60" idx="7"/>
              <a:endCxn id="60" idx="3"/>
            </p:cNvCxnSpPr>
            <p:nvPr/>
          </p:nvCxnSpPr>
          <p:spPr bwMode="auto">
            <a:xfrm flipH="1">
              <a:off x="4025005" y="1491596"/>
              <a:ext cx="212928" cy="244915"/>
            </a:xfrm>
            <a:prstGeom prst="line">
              <a:avLst/>
            </a:prstGeom>
            <a:noFill/>
            <a:ln w="28575" cap="flat" cmpd="sng" algn="ctr">
              <a:solidFill>
                <a:schemeClr val="tx1"/>
              </a:solidFill>
              <a:prstDash val="solid"/>
              <a:round/>
              <a:headEnd type="none" w="med" len="med"/>
              <a:tailEnd type="none" w="med" len="med"/>
            </a:ln>
            <a:effectLst/>
          </p:spPr>
        </p:cxnSp>
      </p:grpSp>
      <p:pic>
        <p:nvPicPr>
          <p:cNvPr id="63" name="Picture 5" descr="new_logo.bmp"/>
          <p:cNvPicPr>
            <a:picLocks noChangeAspect="1"/>
          </p:cNvPicPr>
          <p:nvPr/>
        </p:nvPicPr>
        <p:blipFill>
          <a:blip r:embed="rId5" cstate="print"/>
          <a:srcRect/>
          <a:stretch>
            <a:fillRect/>
          </a:stretch>
        </p:blipFill>
        <p:spPr bwMode="auto">
          <a:xfrm>
            <a:off x="7131050" y="271631"/>
            <a:ext cx="1298575" cy="422275"/>
          </a:xfrm>
          <a:prstGeom prst="rect">
            <a:avLst/>
          </a:prstGeom>
          <a:noFill/>
          <a:ln w="9525">
            <a:noFill/>
            <a:miter lim="800000"/>
            <a:headEnd/>
            <a:tailEnd/>
          </a:ln>
        </p:spPr>
      </p:pic>
      <p:sp>
        <p:nvSpPr>
          <p:cNvPr id="64" name="TextBox 63"/>
          <p:cNvSpPr txBox="1"/>
          <p:nvPr/>
        </p:nvSpPr>
        <p:spPr>
          <a:xfrm>
            <a:off x="216024" y="128826"/>
            <a:ext cx="6732240" cy="707886"/>
          </a:xfrm>
          <a:prstGeom prst="rect">
            <a:avLst/>
          </a:prstGeom>
          <a:noFill/>
        </p:spPr>
        <p:txBody>
          <a:bodyPr wrap="square" rtlCol="0">
            <a:spAutoFit/>
          </a:bodyPr>
          <a:lstStyle/>
          <a:p>
            <a:r>
              <a:rPr lang="en-GB" sz="4000" dirty="0" smtClean="0">
                <a:solidFill>
                  <a:schemeClr val="accent1"/>
                </a:solidFill>
              </a:rPr>
              <a:t>Cyclone vertical structure</a:t>
            </a:r>
            <a:endParaRPr lang="en-GB" sz="4000" dirty="0">
              <a:solidFill>
                <a:schemeClr val="accent1"/>
              </a:solidFill>
            </a:endParaRPr>
          </a:p>
        </p:txBody>
      </p:sp>
      <p:sp>
        <p:nvSpPr>
          <p:cNvPr id="8" name="TextBox 7"/>
          <p:cNvSpPr txBox="1"/>
          <p:nvPr/>
        </p:nvSpPr>
        <p:spPr>
          <a:xfrm>
            <a:off x="675396" y="929124"/>
            <a:ext cx="945586" cy="369332"/>
          </a:xfrm>
          <a:prstGeom prst="rect">
            <a:avLst/>
          </a:prstGeom>
          <a:noFill/>
        </p:spPr>
        <p:txBody>
          <a:bodyPr wrap="square" rtlCol="0">
            <a:spAutoFit/>
          </a:bodyPr>
          <a:lstStyle/>
          <a:p>
            <a:r>
              <a:rPr lang="en-GB" dirty="0" smtClean="0"/>
              <a:t>305-K</a:t>
            </a:r>
            <a:endParaRPr lang="en-GB" dirty="0"/>
          </a:p>
        </p:txBody>
      </p:sp>
      <p:sp>
        <p:nvSpPr>
          <p:cNvPr id="38" name="TextBox 37"/>
          <p:cNvSpPr txBox="1"/>
          <p:nvPr/>
        </p:nvSpPr>
        <p:spPr>
          <a:xfrm>
            <a:off x="675396" y="3842997"/>
            <a:ext cx="945586" cy="369332"/>
          </a:xfrm>
          <a:prstGeom prst="rect">
            <a:avLst/>
          </a:prstGeom>
          <a:noFill/>
        </p:spPr>
        <p:txBody>
          <a:bodyPr wrap="square" rtlCol="0">
            <a:spAutoFit/>
          </a:bodyPr>
          <a:lstStyle/>
          <a:p>
            <a:r>
              <a:rPr lang="en-GB" dirty="0" smtClean="0"/>
              <a:t>300 K</a:t>
            </a:r>
            <a:endParaRPr lang="en-GB" dirty="0"/>
          </a:p>
        </p:txBody>
      </p:sp>
      <p:sp>
        <p:nvSpPr>
          <p:cNvPr id="26" name="Freeform 25"/>
          <p:cNvSpPr/>
          <p:nvPr/>
        </p:nvSpPr>
        <p:spPr bwMode="auto">
          <a:xfrm>
            <a:off x="2252751" y="1563533"/>
            <a:ext cx="1305552" cy="612767"/>
          </a:xfrm>
          <a:custGeom>
            <a:avLst/>
            <a:gdLst>
              <a:gd name="connsiteX0" fmla="*/ 623973 w 1302846"/>
              <a:gd name="connsiteY0" fmla="*/ 587115 h 587115"/>
              <a:gd name="connsiteX1" fmla="*/ 305318 w 1302846"/>
              <a:gd name="connsiteY1" fmla="*/ 365442 h 587115"/>
              <a:gd name="connsiteX2" fmla="*/ 305318 w 1302846"/>
              <a:gd name="connsiteY2" fmla="*/ 365442 h 587115"/>
              <a:gd name="connsiteX3" fmla="*/ 518 w 1302846"/>
              <a:gd name="connsiteY3" fmla="*/ 323878 h 587115"/>
              <a:gd name="connsiteX4" fmla="*/ 388446 w 1302846"/>
              <a:gd name="connsiteY4" fmla="*/ 32933 h 587115"/>
              <a:gd name="connsiteX5" fmla="*/ 942627 w 1302846"/>
              <a:gd name="connsiteY5" fmla="*/ 19078 h 587115"/>
              <a:gd name="connsiteX6" fmla="*/ 1122737 w 1302846"/>
              <a:gd name="connsiteY6" fmla="*/ 143769 h 587115"/>
              <a:gd name="connsiteX7" fmla="*/ 1247427 w 1302846"/>
              <a:gd name="connsiteY7" fmla="*/ 143769 h 587115"/>
              <a:gd name="connsiteX8" fmla="*/ 1302846 w 1302846"/>
              <a:gd name="connsiteY8" fmla="*/ 185333 h 587115"/>
              <a:gd name="connsiteX0" fmla="*/ 623973 w 1302846"/>
              <a:gd name="connsiteY0" fmla="*/ 587115 h 587115"/>
              <a:gd name="connsiteX1" fmla="*/ 305318 w 1302846"/>
              <a:gd name="connsiteY1" fmla="*/ 365442 h 587115"/>
              <a:gd name="connsiteX2" fmla="*/ 305318 w 1302846"/>
              <a:gd name="connsiteY2" fmla="*/ 365442 h 587115"/>
              <a:gd name="connsiteX3" fmla="*/ 518 w 1302846"/>
              <a:gd name="connsiteY3" fmla="*/ 323878 h 587115"/>
              <a:gd name="connsiteX4" fmla="*/ 388446 w 1302846"/>
              <a:gd name="connsiteY4" fmla="*/ 32933 h 587115"/>
              <a:gd name="connsiteX5" fmla="*/ 942627 w 1302846"/>
              <a:gd name="connsiteY5" fmla="*/ 19078 h 587115"/>
              <a:gd name="connsiteX6" fmla="*/ 1247427 w 1302846"/>
              <a:gd name="connsiteY6" fmla="*/ 143769 h 587115"/>
              <a:gd name="connsiteX7" fmla="*/ 1302846 w 1302846"/>
              <a:gd name="connsiteY7" fmla="*/ 185333 h 587115"/>
              <a:gd name="connsiteX0" fmla="*/ 623973 w 1302846"/>
              <a:gd name="connsiteY0" fmla="*/ 587115 h 587115"/>
              <a:gd name="connsiteX1" fmla="*/ 305318 w 1302846"/>
              <a:gd name="connsiteY1" fmla="*/ 365442 h 587115"/>
              <a:gd name="connsiteX2" fmla="*/ 305318 w 1302846"/>
              <a:gd name="connsiteY2" fmla="*/ 365442 h 587115"/>
              <a:gd name="connsiteX3" fmla="*/ 518 w 1302846"/>
              <a:gd name="connsiteY3" fmla="*/ 323878 h 587115"/>
              <a:gd name="connsiteX4" fmla="*/ 388446 w 1302846"/>
              <a:gd name="connsiteY4" fmla="*/ 32933 h 587115"/>
              <a:gd name="connsiteX5" fmla="*/ 942627 w 1302846"/>
              <a:gd name="connsiteY5" fmla="*/ 19078 h 587115"/>
              <a:gd name="connsiteX6" fmla="*/ 1247427 w 1302846"/>
              <a:gd name="connsiteY6" fmla="*/ 143769 h 587115"/>
              <a:gd name="connsiteX7" fmla="*/ 1302846 w 1302846"/>
              <a:gd name="connsiteY7" fmla="*/ 185333 h 587115"/>
              <a:gd name="connsiteX0" fmla="*/ 623973 w 1302846"/>
              <a:gd name="connsiteY0" fmla="*/ 589691 h 589691"/>
              <a:gd name="connsiteX1" fmla="*/ 305318 w 1302846"/>
              <a:gd name="connsiteY1" fmla="*/ 368018 h 589691"/>
              <a:gd name="connsiteX2" fmla="*/ 305318 w 1302846"/>
              <a:gd name="connsiteY2" fmla="*/ 368018 h 589691"/>
              <a:gd name="connsiteX3" fmla="*/ 518 w 1302846"/>
              <a:gd name="connsiteY3" fmla="*/ 326454 h 589691"/>
              <a:gd name="connsiteX4" fmla="*/ 388446 w 1302846"/>
              <a:gd name="connsiteY4" fmla="*/ 35509 h 589691"/>
              <a:gd name="connsiteX5" fmla="*/ 942627 w 1302846"/>
              <a:gd name="connsiteY5" fmla="*/ 21654 h 589691"/>
              <a:gd name="connsiteX6" fmla="*/ 1302846 w 1302846"/>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63904 w 1302394"/>
              <a:gd name="connsiteY0" fmla="*/ 612767 h 612767"/>
              <a:gd name="connsiteX1" fmla="*/ 304866 w 1302394"/>
              <a:gd name="connsiteY1" fmla="*/ 368018 h 612767"/>
              <a:gd name="connsiteX2" fmla="*/ 304866 w 1302394"/>
              <a:gd name="connsiteY2" fmla="*/ 368018 h 612767"/>
              <a:gd name="connsiteX3" fmla="*/ 66 w 1302394"/>
              <a:gd name="connsiteY3" fmla="*/ 326454 h 612767"/>
              <a:gd name="connsiteX4" fmla="*/ 387994 w 1302394"/>
              <a:gd name="connsiteY4" fmla="*/ 35509 h 612767"/>
              <a:gd name="connsiteX5" fmla="*/ 942175 w 1302394"/>
              <a:gd name="connsiteY5" fmla="*/ 21654 h 612767"/>
              <a:gd name="connsiteX6" fmla="*/ 1302394 w 1302394"/>
              <a:gd name="connsiteY6" fmla="*/ 187909 h 612767"/>
              <a:gd name="connsiteX0" fmla="*/ 663904 w 1302394"/>
              <a:gd name="connsiteY0" fmla="*/ 612767 h 612767"/>
              <a:gd name="connsiteX1" fmla="*/ 304866 w 1302394"/>
              <a:gd name="connsiteY1" fmla="*/ 368018 h 612767"/>
              <a:gd name="connsiteX2" fmla="*/ 304866 w 1302394"/>
              <a:gd name="connsiteY2" fmla="*/ 368018 h 612767"/>
              <a:gd name="connsiteX3" fmla="*/ 66 w 1302394"/>
              <a:gd name="connsiteY3" fmla="*/ 326454 h 612767"/>
              <a:gd name="connsiteX4" fmla="*/ 387994 w 1302394"/>
              <a:gd name="connsiteY4" fmla="*/ 35509 h 612767"/>
              <a:gd name="connsiteX5" fmla="*/ 942175 w 1302394"/>
              <a:gd name="connsiteY5" fmla="*/ 21654 h 612767"/>
              <a:gd name="connsiteX6" fmla="*/ 1302394 w 1302394"/>
              <a:gd name="connsiteY6" fmla="*/ 187909 h 612767"/>
              <a:gd name="connsiteX0" fmla="*/ 663904 w 1302394"/>
              <a:gd name="connsiteY0" fmla="*/ 612767 h 612767"/>
              <a:gd name="connsiteX1" fmla="*/ 304866 w 1302394"/>
              <a:gd name="connsiteY1" fmla="*/ 368018 h 612767"/>
              <a:gd name="connsiteX2" fmla="*/ 304866 w 1302394"/>
              <a:gd name="connsiteY2" fmla="*/ 368018 h 612767"/>
              <a:gd name="connsiteX3" fmla="*/ 66 w 1302394"/>
              <a:gd name="connsiteY3" fmla="*/ 326454 h 612767"/>
              <a:gd name="connsiteX4" fmla="*/ 387994 w 1302394"/>
              <a:gd name="connsiteY4" fmla="*/ 35509 h 612767"/>
              <a:gd name="connsiteX5" fmla="*/ 942175 w 1302394"/>
              <a:gd name="connsiteY5" fmla="*/ 21654 h 612767"/>
              <a:gd name="connsiteX6" fmla="*/ 1302394 w 1302394"/>
              <a:gd name="connsiteY6" fmla="*/ 187909 h 612767"/>
              <a:gd name="connsiteX0" fmla="*/ 664277 w 1302767"/>
              <a:gd name="connsiteY0" fmla="*/ 612767 h 612767"/>
              <a:gd name="connsiteX1" fmla="*/ 305239 w 1302767"/>
              <a:gd name="connsiteY1" fmla="*/ 368018 h 612767"/>
              <a:gd name="connsiteX2" fmla="*/ 305239 w 1302767"/>
              <a:gd name="connsiteY2" fmla="*/ 368018 h 612767"/>
              <a:gd name="connsiteX3" fmla="*/ 439 w 1302767"/>
              <a:gd name="connsiteY3" fmla="*/ 326454 h 612767"/>
              <a:gd name="connsiteX4" fmla="*/ 388367 w 1302767"/>
              <a:gd name="connsiteY4" fmla="*/ 35509 h 612767"/>
              <a:gd name="connsiteX5" fmla="*/ 942548 w 1302767"/>
              <a:gd name="connsiteY5" fmla="*/ 21654 h 612767"/>
              <a:gd name="connsiteX6" fmla="*/ 1302767 w 1302767"/>
              <a:gd name="connsiteY6" fmla="*/ 187909 h 612767"/>
              <a:gd name="connsiteX0" fmla="*/ 672265 w 1310755"/>
              <a:gd name="connsiteY0" fmla="*/ 612767 h 612767"/>
              <a:gd name="connsiteX1" fmla="*/ 313227 w 1310755"/>
              <a:gd name="connsiteY1" fmla="*/ 368018 h 612767"/>
              <a:gd name="connsiteX2" fmla="*/ 313227 w 1310755"/>
              <a:gd name="connsiteY2" fmla="*/ 368018 h 612767"/>
              <a:gd name="connsiteX3" fmla="*/ 8427 w 1310755"/>
              <a:gd name="connsiteY3" fmla="*/ 326454 h 612767"/>
              <a:gd name="connsiteX4" fmla="*/ 396355 w 1310755"/>
              <a:gd name="connsiteY4" fmla="*/ 35509 h 612767"/>
              <a:gd name="connsiteX5" fmla="*/ 950536 w 1310755"/>
              <a:gd name="connsiteY5" fmla="*/ 21654 h 612767"/>
              <a:gd name="connsiteX6" fmla="*/ 1310755 w 1310755"/>
              <a:gd name="connsiteY6" fmla="*/ 187909 h 612767"/>
              <a:gd name="connsiteX0" fmla="*/ 672265 w 1310755"/>
              <a:gd name="connsiteY0" fmla="*/ 612767 h 612767"/>
              <a:gd name="connsiteX1" fmla="*/ 559114 w 1310755"/>
              <a:gd name="connsiteY1" fmla="*/ 409494 h 612767"/>
              <a:gd name="connsiteX2" fmla="*/ 313227 w 1310755"/>
              <a:gd name="connsiteY2" fmla="*/ 368018 h 612767"/>
              <a:gd name="connsiteX3" fmla="*/ 313227 w 1310755"/>
              <a:gd name="connsiteY3" fmla="*/ 368018 h 612767"/>
              <a:gd name="connsiteX4" fmla="*/ 8427 w 1310755"/>
              <a:gd name="connsiteY4" fmla="*/ 326454 h 612767"/>
              <a:gd name="connsiteX5" fmla="*/ 396355 w 1310755"/>
              <a:gd name="connsiteY5" fmla="*/ 35509 h 612767"/>
              <a:gd name="connsiteX6" fmla="*/ 950536 w 1310755"/>
              <a:gd name="connsiteY6" fmla="*/ 21654 h 612767"/>
              <a:gd name="connsiteX7" fmla="*/ 1310755 w 1310755"/>
              <a:gd name="connsiteY7" fmla="*/ 187909 h 612767"/>
              <a:gd name="connsiteX0" fmla="*/ 672265 w 1310755"/>
              <a:gd name="connsiteY0" fmla="*/ 612767 h 612767"/>
              <a:gd name="connsiteX1" fmla="*/ 559114 w 1310755"/>
              <a:gd name="connsiteY1" fmla="*/ 409494 h 612767"/>
              <a:gd name="connsiteX2" fmla="*/ 313227 w 1310755"/>
              <a:gd name="connsiteY2" fmla="*/ 368018 h 612767"/>
              <a:gd name="connsiteX3" fmla="*/ 313227 w 1310755"/>
              <a:gd name="connsiteY3" fmla="*/ 368018 h 612767"/>
              <a:gd name="connsiteX4" fmla="*/ 8427 w 1310755"/>
              <a:gd name="connsiteY4" fmla="*/ 326454 h 612767"/>
              <a:gd name="connsiteX5" fmla="*/ 396355 w 1310755"/>
              <a:gd name="connsiteY5" fmla="*/ 35509 h 612767"/>
              <a:gd name="connsiteX6" fmla="*/ 950536 w 1310755"/>
              <a:gd name="connsiteY6" fmla="*/ 21654 h 612767"/>
              <a:gd name="connsiteX7" fmla="*/ 1310755 w 1310755"/>
              <a:gd name="connsiteY7" fmla="*/ 187909 h 612767"/>
              <a:gd name="connsiteX0" fmla="*/ 663838 w 1302328"/>
              <a:gd name="connsiteY0" fmla="*/ 612767 h 612767"/>
              <a:gd name="connsiteX1" fmla="*/ 550687 w 1302328"/>
              <a:gd name="connsiteY1" fmla="*/ 409494 h 612767"/>
              <a:gd name="connsiteX2" fmla="*/ 304800 w 1302328"/>
              <a:gd name="connsiteY2" fmla="*/ 368018 h 612767"/>
              <a:gd name="connsiteX3" fmla="*/ 0 w 1302328"/>
              <a:gd name="connsiteY3" fmla="*/ 326454 h 612767"/>
              <a:gd name="connsiteX4" fmla="*/ 387928 w 1302328"/>
              <a:gd name="connsiteY4" fmla="*/ 35509 h 612767"/>
              <a:gd name="connsiteX5" fmla="*/ 942109 w 1302328"/>
              <a:gd name="connsiteY5" fmla="*/ 21654 h 612767"/>
              <a:gd name="connsiteX6" fmla="*/ 1302328 w 1302328"/>
              <a:gd name="connsiteY6" fmla="*/ 187909 h 612767"/>
              <a:gd name="connsiteX0" fmla="*/ 668316 w 1306806"/>
              <a:gd name="connsiteY0" fmla="*/ 612767 h 612767"/>
              <a:gd name="connsiteX1" fmla="*/ 555165 w 1306806"/>
              <a:gd name="connsiteY1" fmla="*/ 409494 h 612767"/>
              <a:gd name="connsiteX2" fmla="*/ 309278 w 1306806"/>
              <a:gd name="connsiteY2" fmla="*/ 368018 h 612767"/>
              <a:gd name="connsiteX3" fmla="*/ 4478 w 1306806"/>
              <a:gd name="connsiteY3" fmla="*/ 326454 h 612767"/>
              <a:gd name="connsiteX4" fmla="*/ 392406 w 1306806"/>
              <a:gd name="connsiteY4" fmla="*/ 35509 h 612767"/>
              <a:gd name="connsiteX5" fmla="*/ 946587 w 1306806"/>
              <a:gd name="connsiteY5" fmla="*/ 21654 h 612767"/>
              <a:gd name="connsiteX6" fmla="*/ 1306806 w 1306806"/>
              <a:gd name="connsiteY6" fmla="*/ 187909 h 612767"/>
              <a:gd name="connsiteX0" fmla="*/ 721886 w 1360376"/>
              <a:gd name="connsiteY0" fmla="*/ 612767 h 612767"/>
              <a:gd name="connsiteX1" fmla="*/ 608735 w 1360376"/>
              <a:gd name="connsiteY1" fmla="*/ 409494 h 612767"/>
              <a:gd name="connsiteX2" fmla="*/ 362848 w 1360376"/>
              <a:gd name="connsiteY2" fmla="*/ 368018 h 612767"/>
              <a:gd name="connsiteX3" fmla="*/ 58048 w 1360376"/>
              <a:gd name="connsiteY3" fmla="*/ 326454 h 612767"/>
              <a:gd name="connsiteX4" fmla="*/ 445976 w 1360376"/>
              <a:gd name="connsiteY4" fmla="*/ 35509 h 612767"/>
              <a:gd name="connsiteX5" fmla="*/ 1000157 w 1360376"/>
              <a:gd name="connsiteY5" fmla="*/ 21654 h 612767"/>
              <a:gd name="connsiteX6" fmla="*/ 1360376 w 1360376"/>
              <a:gd name="connsiteY6" fmla="*/ 187909 h 612767"/>
              <a:gd name="connsiteX0" fmla="*/ 667139 w 1305629"/>
              <a:gd name="connsiteY0" fmla="*/ 612767 h 612767"/>
              <a:gd name="connsiteX1" fmla="*/ 553988 w 1305629"/>
              <a:gd name="connsiteY1" fmla="*/ 409494 h 612767"/>
              <a:gd name="connsiteX2" fmla="*/ 308101 w 1305629"/>
              <a:gd name="connsiteY2" fmla="*/ 368018 h 612767"/>
              <a:gd name="connsiteX3" fmla="*/ 3301 w 1305629"/>
              <a:gd name="connsiteY3" fmla="*/ 326454 h 612767"/>
              <a:gd name="connsiteX4" fmla="*/ 391229 w 1305629"/>
              <a:gd name="connsiteY4" fmla="*/ 35509 h 612767"/>
              <a:gd name="connsiteX5" fmla="*/ 945410 w 1305629"/>
              <a:gd name="connsiteY5" fmla="*/ 21654 h 612767"/>
              <a:gd name="connsiteX6" fmla="*/ 1305629 w 1305629"/>
              <a:gd name="connsiteY6" fmla="*/ 187909 h 612767"/>
              <a:gd name="connsiteX0" fmla="*/ 667167 w 1305657"/>
              <a:gd name="connsiteY0" fmla="*/ 612767 h 612767"/>
              <a:gd name="connsiteX1" fmla="*/ 554016 w 1305657"/>
              <a:gd name="connsiteY1" fmla="*/ 409494 h 612767"/>
              <a:gd name="connsiteX2" fmla="*/ 308129 w 1305657"/>
              <a:gd name="connsiteY2" fmla="*/ 368018 h 612767"/>
              <a:gd name="connsiteX3" fmla="*/ 3329 w 1305657"/>
              <a:gd name="connsiteY3" fmla="*/ 326454 h 612767"/>
              <a:gd name="connsiteX4" fmla="*/ 391257 w 1305657"/>
              <a:gd name="connsiteY4" fmla="*/ 35509 h 612767"/>
              <a:gd name="connsiteX5" fmla="*/ 945438 w 1305657"/>
              <a:gd name="connsiteY5" fmla="*/ 21654 h 612767"/>
              <a:gd name="connsiteX6" fmla="*/ 1305657 w 1305657"/>
              <a:gd name="connsiteY6" fmla="*/ 187909 h 612767"/>
              <a:gd name="connsiteX0" fmla="*/ 667062 w 1305552"/>
              <a:gd name="connsiteY0" fmla="*/ 612767 h 612767"/>
              <a:gd name="connsiteX1" fmla="*/ 574103 w 1305552"/>
              <a:gd name="connsiteY1" fmla="*/ 464300 h 612767"/>
              <a:gd name="connsiteX2" fmla="*/ 308024 w 1305552"/>
              <a:gd name="connsiteY2" fmla="*/ 368018 h 612767"/>
              <a:gd name="connsiteX3" fmla="*/ 3224 w 1305552"/>
              <a:gd name="connsiteY3" fmla="*/ 326454 h 612767"/>
              <a:gd name="connsiteX4" fmla="*/ 391152 w 1305552"/>
              <a:gd name="connsiteY4" fmla="*/ 35509 h 612767"/>
              <a:gd name="connsiteX5" fmla="*/ 945333 w 1305552"/>
              <a:gd name="connsiteY5" fmla="*/ 21654 h 612767"/>
              <a:gd name="connsiteX6" fmla="*/ 1305552 w 1305552"/>
              <a:gd name="connsiteY6" fmla="*/ 187909 h 6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552" h="612767">
                <a:moveTo>
                  <a:pt x="667062" y="612767"/>
                </a:moveTo>
                <a:cubicBezTo>
                  <a:pt x="633300" y="578888"/>
                  <a:pt x="633943" y="505091"/>
                  <a:pt x="574103" y="464300"/>
                </a:cubicBezTo>
                <a:cubicBezTo>
                  <a:pt x="514263" y="423509"/>
                  <a:pt x="403170" y="390992"/>
                  <a:pt x="308024" y="368018"/>
                </a:cubicBezTo>
                <a:cubicBezTo>
                  <a:pt x="212878" y="345044"/>
                  <a:pt x="-30750" y="455690"/>
                  <a:pt x="3224" y="326454"/>
                </a:cubicBezTo>
                <a:cubicBezTo>
                  <a:pt x="37198" y="197218"/>
                  <a:pt x="234134" y="86309"/>
                  <a:pt x="391152" y="35509"/>
                </a:cubicBezTo>
                <a:cubicBezTo>
                  <a:pt x="548170" y="-15291"/>
                  <a:pt x="792933" y="-3746"/>
                  <a:pt x="945333" y="21654"/>
                </a:cubicBezTo>
                <a:cubicBezTo>
                  <a:pt x="1097733" y="47054"/>
                  <a:pt x="1230506" y="153273"/>
                  <a:pt x="1305552" y="187909"/>
                </a:cubicBezTo>
              </a:path>
            </a:pathLst>
          </a:custGeom>
          <a:noFill/>
          <a:ln w="57150" cap="flat" cmpd="sng" algn="ctr">
            <a:solidFill>
              <a:srgbClr val="6666FF"/>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dirty="0" smtClean="0">
              <a:ln>
                <a:noFill/>
              </a:ln>
              <a:solidFill>
                <a:schemeClr val="bg1"/>
              </a:solidFill>
              <a:effectLst/>
              <a:latin typeface="Rdg Vesta" pitchFamily="50" charset="0"/>
            </a:endParaRPr>
          </a:p>
        </p:txBody>
      </p:sp>
      <p:sp>
        <p:nvSpPr>
          <p:cNvPr id="28" name="Freeform 27"/>
          <p:cNvSpPr/>
          <p:nvPr/>
        </p:nvSpPr>
        <p:spPr bwMode="auto">
          <a:xfrm>
            <a:off x="2027695" y="4847608"/>
            <a:ext cx="895614" cy="597228"/>
          </a:xfrm>
          <a:custGeom>
            <a:avLst/>
            <a:gdLst>
              <a:gd name="connsiteX0" fmla="*/ 895614 w 895614"/>
              <a:gd name="connsiteY0" fmla="*/ 597228 h 597228"/>
              <a:gd name="connsiteX1" fmla="*/ 701650 w 895614"/>
              <a:gd name="connsiteY1" fmla="*/ 140028 h 597228"/>
              <a:gd name="connsiteX2" fmla="*/ 313723 w 895614"/>
              <a:gd name="connsiteY2" fmla="*/ 1483 h 597228"/>
              <a:gd name="connsiteX3" fmla="*/ 22778 w 895614"/>
              <a:gd name="connsiteY3" fmla="*/ 84610 h 597228"/>
              <a:gd name="connsiteX4" fmla="*/ 64341 w 895614"/>
              <a:gd name="connsiteY4" fmla="*/ 347847 h 597228"/>
              <a:gd name="connsiteX5" fmla="*/ 424560 w 895614"/>
              <a:gd name="connsiteY5" fmla="*/ 458683 h 597228"/>
              <a:gd name="connsiteX6" fmla="*/ 424560 w 895614"/>
              <a:gd name="connsiteY6" fmla="*/ 458683 h 597228"/>
              <a:gd name="connsiteX7" fmla="*/ 493832 w 895614"/>
              <a:gd name="connsiteY7" fmla="*/ 417119 h 597228"/>
              <a:gd name="connsiteX0" fmla="*/ 895614 w 895614"/>
              <a:gd name="connsiteY0" fmla="*/ 597228 h 597228"/>
              <a:gd name="connsiteX1" fmla="*/ 701650 w 895614"/>
              <a:gd name="connsiteY1" fmla="*/ 140028 h 597228"/>
              <a:gd name="connsiteX2" fmla="*/ 313723 w 895614"/>
              <a:gd name="connsiteY2" fmla="*/ 1483 h 597228"/>
              <a:gd name="connsiteX3" fmla="*/ 22778 w 895614"/>
              <a:gd name="connsiteY3" fmla="*/ 84610 h 597228"/>
              <a:gd name="connsiteX4" fmla="*/ 64341 w 895614"/>
              <a:gd name="connsiteY4" fmla="*/ 347847 h 597228"/>
              <a:gd name="connsiteX5" fmla="*/ 424560 w 895614"/>
              <a:gd name="connsiteY5" fmla="*/ 458683 h 597228"/>
              <a:gd name="connsiteX6" fmla="*/ 424560 w 895614"/>
              <a:gd name="connsiteY6" fmla="*/ 458683 h 59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614" h="597228">
                <a:moveTo>
                  <a:pt x="895614" y="597228"/>
                </a:moveTo>
                <a:cubicBezTo>
                  <a:pt x="847123" y="418273"/>
                  <a:pt x="798632" y="239319"/>
                  <a:pt x="701650" y="140028"/>
                </a:cubicBezTo>
                <a:cubicBezTo>
                  <a:pt x="604668" y="40737"/>
                  <a:pt x="426868" y="10719"/>
                  <a:pt x="313723" y="1483"/>
                </a:cubicBezTo>
                <a:cubicBezTo>
                  <a:pt x="200578" y="-7753"/>
                  <a:pt x="64342" y="26883"/>
                  <a:pt x="22778" y="84610"/>
                </a:cubicBezTo>
                <a:cubicBezTo>
                  <a:pt x="-18786" y="142337"/>
                  <a:pt x="-2623" y="285502"/>
                  <a:pt x="64341" y="347847"/>
                </a:cubicBezTo>
                <a:cubicBezTo>
                  <a:pt x="131305" y="410192"/>
                  <a:pt x="424560" y="458683"/>
                  <a:pt x="424560" y="458683"/>
                </a:cubicBezTo>
                <a:lnTo>
                  <a:pt x="424560" y="458683"/>
                </a:lnTo>
              </a:path>
            </a:pathLst>
          </a:custGeom>
          <a:noFill/>
          <a:ln w="38100" cap="flat" cmpd="sng" algn="ctr">
            <a:solidFill>
              <a:srgbClr val="339933"/>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29" name="TextBox 28"/>
          <p:cNvSpPr txBox="1"/>
          <p:nvPr/>
        </p:nvSpPr>
        <p:spPr>
          <a:xfrm>
            <a:off x="3075708" y="1869916"/>
            <a:ext cx="942109" cy="369332"/>
          </a:xfrm>
          <a:prstGeom prst="rect">
            <a:avLst/>
          </a:prstGeom>
          <a:noFill/>
        </p:spPr>
        <p:txBody>
          <a:bodyPr wrap="square" rtlCol="0">
            <a:spAutoFit/>
          </a:bodyPr>
          <a:lstStyle/>
          <a:p>
            <a:pPr algn="ctr"/>
            <a:r>
              <a:rPr lang="en-GB" b="1" dirty="0" smtClean="0">
                <a:solidFill>
                  <a:srgbClr val="6666FF"/>
                </a:solidFill>
              </a:rPr>
              <a:t>WCB1</a:t>
            </a:r>
            <a:endParaRPr lang="en-GB" b="1" dirty="0">
              <a:solidFill>
                <a:srgbClr val="6666FF"/>
              </a:solidFill>
            </a:endParaRPr>
          </a:p>
        </p:txBody>
      </p:sp>
      <p:sp>
        <p:nvSpPr>
          <p:cNvPr id="65" name="TextBox 64"/>
          <p:cNvSpPr txBox="1"/>
          <p:nvPr/>
        </p:nvSpPr>
        <p:spPr>
          <a:xfrm>
            <a:off x="6709224" y="2500909"/>
            <a:ext cx="942109" cy="369332"/>
          </a:xfrm>
          <a:prstGeom prst="rect">
            <a:avLst/>
          </a:prstGeom>
          <a:noFill/>
        </p:spPr>
        <p:txBody>
          <a:bodyPr wrap="square" rtlCol="0">
            <a:spAutoFit/>
          </a:bodyPr>
          <a:lstStyle/>
          <a:p>
            <a:pPr algn="ctr"/>
            <a:r>
              <a:rPr lang="en-GB" b="1" dirty="0" smtClean="0">
                <a:solidFill>
                  <a:srgbClr val="6666FF"/>
                </a:solidFill>
              </a:rPr>
              <a:t>WCB1</a:t>
            </a:r>
            <a:endParaRPr lang="en-GB" b="1" dirty="0">
              <a:solidFill>
                <a:srgbClr val="6666FF"/>
              </a:solidFill>
            </a:endParaRPr>
          </a:p>
        </p:txBody>
      </p:sp>
      <p:sp>
        <p:nvSpPr>
          <p:cNvPr id="66" name="TextBox 65"/>
          <p:cNvSpPr txBox="1"/>
          <p:nvPr/>
        </p:nvSpPr>
        <p:spPr>
          <a:xfrm>
            <a:off x="2475502" y="4474857"/>
            <a:ext cx="942109" cy="369332"/>
          </a:xfrm>
          <a:prstGeom prst="rect">
            <a:avLst/>
          </a:prstGeom>
          <a:noFill/>
        </p:spPr>
        <p:txBody>
          <a:bodyPr wrap="square" rtlCol="0">
            <a:spAutoFit/>
          </a:bodyPr>
          <a:lstStyle/>
          <a:p>
            <a:pPr algn="ctr"/>
            <a:r>
              <a:rPr lang="en-GB" b="1" dirty="0" smtClean="0">
                <a:solidFill>
                  <a:srgbClr val="339933"/>
                </a:solidFill>
              </a:rPr>
              <a:t>WCB2</a:t>
            </a:r>
            <a:endParaRPr lang="en-GB" b="1" dirty="0">
              <a:solidFill>
                <a:srgbClr val="339933"/>
              </a:solidFill>
            </a:endParaRPr>
          </a:p>
        </p:txBody>
      </p:sp>
      <p:sp>
        <p:nvSpPr>
          <p:cNvPr id="67" name="TextBox 66"/>
          <p:cNvSpPr txBox="1"/>
          <p:nvPr/>
        </p:nvSpPr>
        <p:spPr>
          <a:xfrm>
            <a:off x="5273178" y="3050347"/>
            <a:ext cx="942109" cy="369332"/>
          </a:xfrm>
          <a:prstGeom prst="rect">
            <a:avLst/>
          </a:prstGeom>
          <a:noFill/>
        </p:spPr>
        <p:txBody>
          <a:bodyPr wrap="square" rtlCol="0">
            <a:spAutoFit/>
          </a:bodyPr>
          <a:lstStyle/>
          <a:p>
            <a:pPr algn="ctr"/>
            <a:r>
              <a:rPr lang="en-GB" b="1" dirty="0" smtClean="0">
                <a:solidFill>
                  <a:srgbClr val="339933"/>
                </a:solidFill>
              </a:rPr>
              <a:t>WCB2</a:t>
            </a:r>
            <a:endParaRPr lang="en-GB" b="1" dirty="0">
              <a:solidFill>
                <a:srgbClr val="339933"/>
              </a:solidFill>
            </a:endParaRPr>
          </a:p>
        </p:txBody>
      </p:sp>
      <p:sp>
        <p:nvSpPr>
          <p:cNvPr id="9" name="TextBox 8"/>
          <p:cNvSpPr txBox="1"/>
          <p:nvPr/>
        </p:nvSpPr>
        <p:spPr>
          <a:xfrm>
            <a:off x="2294317" y="3308442"/>
            <a:ext cx="266006" cy="376869"/>
          </a:xfrm>
          <a:prstGeom prst="rect">
            <a:avLst/>
          </a:prstGeom>
          <a:noFill/>
        </p:spPr>
        <p:txBody>
          <a:bodyPr wrap="square" rtlCol="0">
            <a:spAutoFit/>
          </a:bodyPr>
          <a:lstStyle/>
          <a:p>
            <a:pPr algn="ctr"/>
            <a:r>
              <a:rPr lang="en-GB" b="1" dirty="0" smtClean="0"/>
              <a:t>S</a:t>
            </a:r>
            <a:endParaRPr lang="en-GB" b="1" dirty="0"/>
          </a:p>
        </p:txBody>
      </p:sp>
      <p:sp>
        <p:nvSpPr>
          <p:cNvPr id="44" name="TextBox 43"/>
          <p:cNvSpPr txBox="1"/>
          <p:nvPr/>
        </p:nvSpPr>
        <p:spPr>
          <a:xfrm>
            <a:off x="2180709" y="865658"/>
            <a:ext cx="379613" cy="376869"/>
          </a:xfrm>
          <a:prstGeom prst="rect">
            <a:avLst/>
          </a:prstGeom>
          <a:noFill/>
        </p:spPr>
        <p:txBody>
          <a:bodyPr wrap="square" rtlCol="0">
            <a:spAutoFit/>
          </a:bodyPr>
          <a:lstStyle/>
          <a:p>
            <a:pPr algn="ctr"/>
            <a:r>
              <a:rPr lang="en-GB" b="1" dirty="0"/>
              <a:t>N</a:t>
            </a:r>
          </a:p>
        </p:txBody>
      </p:sp>
      <p:sp>
        <p:nvSpPr>
          <p:cNvPr id="45" name="TextBox 44"/>
          <p:cNvSpPr txBox="1"/>
          <p:nvPr/>
        </p:nvSpPr>
        <p:spPr>
          <a:xfrm>
            <a:off x="2313715" y="6300510"/>
            <a:ext cx="266006" cy="376869"/>
          </a:xfrm>
          <a:prstGeom prst="rect">
            <a:avLst/>
          </a:prstGeom>
          <a:noFill/>
        </p:spPr>
        <p:txBody>
          <a:bodyPr wrap="square" rtlCol="0">
            <a:spAutoFit/>
          </a:bodyPr>
          <a:lstStyle/>
          <a:p>
            <a:pPr algn="ctr"/>
            <a:r>
              <a:rPr lang="en-GB" b="1" dirty="0" smtClean="0"/>
              <a:t>S</a:t>
            </a:r>
            <a:endParaRPr lang="en-GB" b="1" dirty="0"/>
          </a:p>
        </p:txBody>
      </p:sp>
      <p:sp>
        <p:nvSpPr>
          <p:cNvPr id="50" name="TextBox 49"/>
          <p:cNvSpPr txBox="1"/>
          <p:nvPr/>
        </p:nvSpPr>
        <p:spPr>
          <a:xfrm>
            <a:off x="2200107" y="3857726"/>
            <a:ext cx="379613" cy="376869"/>
          </a:xfrm>
          <a:prstGeom prst="rect">
            <a:avLst/>
          </a:prstGeom>
          <a:noFill/>
        </p:spPr>
        <p:txBody>
          <a:bodyPr wrap="square" rtlCol="0">
            <a:spAutoFit/>
          </a:bodyPr>
          <a:lstStyle/>
          <a:p>
            <a:pPr algn="ctr"/>
            <a:r>
              <a:rPr lang="en-GB" b="1" dirty="0"/>
              <a:t>N</a:t>
            </a:r>
          </a:p>
        </p:txBody>
      </p:sp>
      <p:sp>
        <p:nvSpPr>
          <p:cNvPr id="51" name="TextBox 50"/>
          <p:cNvSpPr txBox="1"/>
          <p:nvPr/>
        </p:nvSpPr>
        <p:spPr>
          <a:xfrm>
            <a:off x="5034882" y="768399"/>
            <a:ext cx="266006" cy="376869"/>
          </a:xfrm>
          <a:prstGeom prst="rect">
            <a:avLst/>
          </a:prstGeom>
          <a:noFill/>
        </p:spPr>
        <p:txBody>
          <a:bodyPr wrap="square" rtlCol="0">
            <a:spAutoFit/>
          </a:bodyPr>
          <a:lstStyle/>
          <a:p>
            <a:pPr algn="ctr"/>
            <a:r>
              <a:rPr lang="en-GB" b="1" dirty="0" smtClean="0"/>
              <a:t>S</a:t>
            </a:r>
            <a:endParaRPr lang="en-GB" b="1" dirty="0"/>
          </a:p>
        </p:txBody>
      </p:sp>
      <p:sp>
        <p:nvSpPr>
          <p:cNvPr id="52" name="TextBox 51"/>
          <p:cNvSpPr txBox="1"/>
          <p:nvPr/>
        </p:nvSpPr>
        <p:spPr>
          <a:xfrm>
            <a:off x="7577511" y="786253"/>
            <a:ext cx="379613" cy="376869"/>
          </a:xfrm>
          <a:prstGeom prst="rect">
            <a:avLst/>
          </a:prstGeom>
          <a:noFill/>
        </p:spPr>
        <p:txBody>
          <a:bodyPr wrap="square" rtlCol="0">
            <a:spAutoFit/>
          </a:bodyPr>
          <a:lstStyle/>
          <a:p>
            <a:pPr algn="ctr"/>
            <a:r>
              <a:rPr lang="en-GB" b="1" dirty="0"/>
              <a:t>N</a:t>
            </a:r>
          </a:p>
        </p:txBody>
      </p:sp>
      <p:sp>
        <p:nvSpPr>
          <p:cNvPr id="10" name="TextBox 9"/>
          <p:cNvSpPr txBox="1"/>
          <p:nvPr/>
        </p:nvSpPr>
        <p:spPr>
          <a:xfrm>
            <a:off x="7112886" y="4295459"/>
            <a:ext cx="788817" cy="369332"/>
          </a:xfrm>
          <a:prstGeom prst="rect">
            <a:avLst/>
          </a:prstGeom>
          <a:noFill/>
        </p:spPr>
        <p:txBody>
          <a:bodyPr wrap="square" rtlCol="0">
            <a:spAutoFit/>
          </a:bodyPr>
          <a:lstStyle/>
          <a:p>
            <a:r>
              <a:rPr lang="en-GB" b="1" dirty="0" smtClean="0"/>
              <a:t>CCB</a:t>
            </a:r>
            <a:endParaRPr lang="en-GB" b="1" dirty="0"/>
          </a:p>
        </p:txBody>
      </p:sp>
    </p:spTree>
    <p:extLst>
      <p:ext uri="{BB962C8B-B14F-4D97-AF65-F5344CB8AC3E}">
        <p14:creationId xmlns:p14="http://schemas.microsoft.com/office/powerpoint/2010/main" xmlns="" val="366494459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5396" y="4004504"/>
            <a:ext cx="3057525" cy="24231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68123" y="832139"/>
            <a:ext cx="3714750" cy="49720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5397" y="1081529"/>
            <a:ext cx="3057525" cy="2423160"/>
          </a:xfrm>
          <a:prstGeom prst="rect">
            <a:avLst/>
          </a:prstGeom>
        </p:spPr>
      </p:pic>
      <p:sp>
        <p:nvSpPr>
          <p:cNvPr id="5" name="TextBox 4"/>
          <p:cNvSpPr txBox="1"/>
          <p:nvPr/>
        </p:nvSpPr>
        <p:spPr>
          <a:xfrm>
            <a:off x="4835234" y="5985166"/>
            <a:ext cx="803576" cy="646331"/>
          </a:xfrm>
          <a:prstGeom prst="rect">
            <a:avLst/>
          </a:prstGeom>
          <a:noFill/>
        </p:spPr>
        <p:txBody>
          <a:bodyPr wrap="square" rtlCol="0">
            <a:spAutoFit/>
          </a:bodyPr>
          <a:lstStyle/>
          <a:p>
            <a:pPr algn="ctr"/>
            <a:r>
              <a:rPr lang="en-GB" dirty="0" smtClean="0"/>
              <a:t>Cold front</a:t>
            </a:r>
            <a:endParaRPr lang="en-GB" dirty="0"/>
          </a:p>
        </p:txBody>
      </p:sp>
      <p:sp>
        <p:nvSpPr>
          <p:cNvPr id="6" name="TextBox 5"/>
          <p:cNvSpPr txBox="1"/>
          <p:nvPr/>
        </p:nvSpPr>
        <p:spPr>
          <a:xfrm>
            <a:off x="6830296" y="5888181"/>
            <a:ext cx="872824" cy="646331"/>
          </a:xfrm>
          <a:prstGeom prst="rect">
            <a:avLst/>
          </a:prstGeom>
          <a:noFill/>
        </p:spPr>
        <p:txBody>
          <a:bodyPr wrap="square" rtlCol="0">
            <a:spAutoFit/>
          </a:bodyPr>
          <a:lstStyle/>
          <a:p>
            <a:pPr algn="ctr"/>
            <a:r>
              <a:rPr lang="en-GB" dirty="0" smtClean="0"/>
              <a:t>Warm front</a:t>
            </a:r>
            <a:endParaRPr lang="en-GB" dirty="0"/>
          </a:p>
        </p:txBody>
      </p:sp>
      <p:sp>
        <p:nvSpPr>
          <p:cNvPr id="7" name="TextBox 6"/>
          <p:cNvSpPr txBox="1"/>
          <p:nvPr/>
        </p:nvSpPr>
        <p:spPr>
          <a:xfrm>
            <a:off x="5666507" y="5902036"/>
            <a:ext cx="1174173" cy="646331"/>
          </a:xfrm>
          <a:prstGeom prst="rect">
            <a:avLst/>
          </a:prstGeom>
          <a:noFill/>
        </p:spPr>
        <p:txBody>
          <a:bodyPr wrap="square" rtlCol="0">
            <a:spAutoFit/>
          </a:bodyPr>
          <a:lstStyle/>
          <a:p>
            <a:pPr algn="ctr"/>
            <a:r>
              <a:rPr lang="en-GB" dirty="0" smtClean="0"/>
              <a:t>Warm seclusion</a:t>
            </a:r>
            <a:endParaRPr lang="en-GB" dirty="0"/>
          </a:p>
        </p:txBody>
      </p:sp>
      <p:cxnSp>
        <p:nvCxnSpPr>
          <p:cNvPr id="11" name="Elbow Connector 10"/>
          <p:cNvCxnSpPr>
            <a:stCxn id="6" idx="0"/>
          </p:cNvCxnSpPr>
          <p:nvPr/>
        </p:nvCxnSpPr>
        <p:spPr bwMode="auto">
          <a:xfrm rot="16200000" flipV="1">
            <a:off x="6776603" y="5398075"/>
            <a:ext cx="526473" cy="453739"/>
          </a:xfrm>
          <a:prstGeom prst="bentConnector3">
            <a:avLst>
              <a:gd name="adj1" fmla="val 50000"/>
            </a:avLst>
          </a:prstGeom>
          <a:noFill/>
          <a:ln w="38100" cap="flat" cmpd="sng" algn="ctr">
            <a:solidFill>
              <a:schemeClr val="tx1"/>
            </a:solidFill>
            <a:prstDash val="solid"/>
            <a:round/>
            <a:headEnd type="none" w="med" len="med"/>
            <a:tailEnd type="arrow"/>
          </a:ln>
          <a:effectLst/>
        </p:spPr>
      </p:cxnSp>
      <p:cxnSp>
        <p:nvCxnSpPr>
          <p:cNvPr id="12" name="Elbow Connector 11"/>
          <p:cNvCxnSpPr>
            <a:stCxn id="5" idx="0"/>
          </p:cNvCxnSpPr>
          <p:nvPr/>
        </p:nvCxnSpPr>
        <p:spPr bwMode="auto">
          <a:xfrm rot="5400000" flipH="1" flipV="1">
            <a:off x="5174681" y="5521035"/>
            <a:ext cx="526473" cy="401790"/>
          </a:xfrm>
          <a:prstGeom prst="bentConnector3">
            <a:avLst>
              <a:gd name="adj1" fmla="val 50000"/>
            </a:avLst>
          </a:prstGeom>
          <a:noFill/>
          <a:ln w="38100" cap="flat" cmpd="sng" algn="ctr">
            <a:solidFill>
              <a:schemeClr val="tx1"/>
            </a:solidFill>
            <a:prstDash val="solid"/>
            <a:round/>
            <a:headEnd type="none" w="med" len="med"/>
            <a:tailEnd type="arrow"/>
          </a:ln>
          <a:effectLst/>
        </p:spPr>
      </p:cxnSp>
      <p:cxnSp>
        <p:nvCxnSpPr>
          <p:cNvPr id="17" name="Elbow Connector 16"/>
          <p:cNvCxnSpPr>
            <a:stCxn id="7" idx="0"/>
          </p:cNvCxnSpPr>
          <p:nvPr/>
        </p:nvCxnSpPr>
        <p:spPr bwMode="auto">
          <a:xfrm rot="5400000" flipH="1" flipV="1">
            <a:off x="5897710" y="5135702"/>
            <a:ext cx="1122218" cy="410450"/>
          </a:xfrm>
          <a:prstGeom prst="curvedConnector3">
            <a:avLst/>
          </a:prstGeom>
          <a:noFill/>
          <a:ln w="38100" cap="flat" cmpd="sng" algn="ctr">
            <a:solidFill>
              <a:schemeClr val="tx1"/>
            </a:solidFill>
            <a:prstDash val="solid"/>
            <a:round/>
            <a:headEnd type="none" w="med" len="med"/>
            <a:tailEnd type="arrow"/>
          </a:ln>
          <a:effectLst/>
        </p:spPr>
      </p:cxnSp>
      <p:sp>
        <p:nvSpPr>
          <p:cNvPr id="20" name="TextBox 19"/>
          <p:cNvSpPr txBox="1"/>
          <p:nvPr/>
        </p:nvSpPr>
        <p:spPr>
          <a:xfrm>
            <a:off x="3657592" y="5040971"/>
            <a:ext cx="1204502" cy="923330"/>
          </a:xfrm>
          <a:prstGeom prst="rect">
            <a:avLst/>
          </a:prstGeom>
          <a:noFill/>
        </p:spPr>
        <p:txBody>
          <a:bodyPr wrap="square" rtlCol="0">
            <a:spAutoFit/>
          </a:bodyPr>
          <a:lstStyle/>
          <a:p>
            <a:pPr algn="ctr"/>
            <a:r>
              <a:rPr lang="en-GB" dirty="0" smtClean="0"/>
              <a:t>Frontal fracture zone</a:t>
            </a:r>
            <a:endParaRPr lang="en-GB" dirty="0"/>
          </a:p>
        </p:txBody>
      </p:sp>
      <p:cxnSp>
        <p:nvCxnSpPr>
          <p:cNvPr id="22" name="Elbow Connector 16"/>
          <p:cNvCxnSpPr>
            <a:stCxn id="20" idx="3"/>
          </p:cNvCxnSpPr>
          <p:nvPr/>
        </p:nvCxnSpPr>
        <p:spPr bwMode="auto">
          <a:xfrm flipV="1">
            <a:off x="4862094" y="4779818"/>
            <a:ext cx="1123070" cy="722818"/>
          </a:xfrm>
          <a:prstGeom prst="curvedConnector3">
            <a:avLst/>
          </a:prstGeom>
          <a:noFill/>
          <a:ln w="38100" cap="flat" cmpd="sng" algn="ctr">
            <a:solidFill>
              <a:schemeClr val="tx1"/>
            </a:solidFill>
            <a:prstDash val="solid"/>
            <a:round/>
            <a:headEnd type="none" w="med" len="med"/>
            <a:tailEnd type="arrow"/>
          </a:ln>
          <a:effectLst/>
        </p:spPr>
      </p:cxnSp>
      <p:grpSp>
        <p:nvGrpSpPr>
          <p:cNvPr id="39" name="Group 38"/>
          <p:cNvGrpSpPr/>
          <p:nvPr/>
        </p:nvGrpSpPr>
        <p:grpSpPr>
          <a:xfrm>
            <a:off x="6250246" y="3061832"/>
            <a:ext cx="323315" cy="346363"/>
            <a:chOff x="3958717" y="942109"/>
            <a:chExt cx="301126" cy="346363"/>
          </a:xfrm>
        </p:grpSpPr>
        <p:sp>
          <p:nvSpPr>
            <p:cNvPr id="35" name="Oval 34"/>
            <p:cNvSpPr>
              <a:spLocks noChangeAspect="1"/>
            </p:cNvSpPr>
            <p:nvPr/>
          </p:nvSpPr>
          <p:spPr bwMode="auto">
            <a:xfrm>
              <a:off x="3958717" y="942109"/>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36" name="Oval 35"/>
            <p:cNvSpPr/>
            <p:nvPr/>
          </p:nvSpPr>
          <p:spPr bwMode="auto">
            <a:xfrm>
              <a:off x="4081570" y="1087580"/>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grpSp>
      <p:grpSp>
        <p:nvGrpSpPr>
          <p:cNvPr id="46" name="Group 45"/>
          <p:cNvGrpSpPr>
            <a:grpSpLocks noChangeAspect="1"/>
          </p:cNvGrpSpPr>
          <p:nvPr/>
        </p:nvGrpSpPr>
        <p:grpSpPr>
          <a:xfrm>
            <a:off x="6688766" y="2780076"/>
            <a:ext cx="271013" cy="311727"/>
            <a:chOff x="3980906" y="1440872"/>
            <a:chExt cx="301126" cy="346363"/>
          </a:xfrm>
        </p:grpSpPr>
        <p:sp>
          <p:nvSpPr>
            <p:cNvPr id="37" name="Oval 36"/>
            <p:cNvSpPr>
              <a:spLocks noChangeAspect="1"/>
            </p:cNvSpPr>
            <p:nvPr/>
          </p:nvSpPr>
          <p:spPr bwMode="auto">
            <a:xfrm>
              <a:off x="3980906" y="1440872"/>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cxnSp>
          <p:nvCxnSpPr>
            <p:cNvPr id="41" name="Straight Connector 40"/>
            <p:cNvCxnSpPr>
              <a:stCxn id="37" idx="1"/>
              <a:endCxn id="37" idx="5"/>
            </p:cNvCxnSpPr>
            <p:nvPr/>
          </p:nvCxnSpPr>
          <p:spPr bwMode="auto">
            <a:xfrm>
              <a:off x="4025005" y="1491596"/>
              <a:ext cx="212928" cy="244915"/>
            </a:xfrm>
            <a:prstGeom prst="line">
              <a:avLst/>
            </a:prstGeom>
            <a:noFill/>
            <a:ln w="28575" cap="flat" cmpd="sng" algn="ctr">
              <a:solidFill>
                <a:schemeClr val="tx1"/>
              </a:solidFill>
              <a:prstDash val="solid"/>
              <a:round/>
              <a:headEnd type="none" w="med" len="med"/>
              <a:tailEnd type="none" w="med" len="med"/>
            </a:ln>
            <a:effectLst/>
          </p:spPr>
        </p:cxnSp>
        <p:cxnSp>
          <p:nvCxnSpPr>
            <p:cNvPr id="43" name="Straight Connector 42"/>
            <p:cNvCxnSpPr>
              <a:stCxn id="37" idx="7"/>
              <a:endCxn id="37" idx="3"/>
            </p:cNvCxnSpPr>
            <p:nvPr/>
          </p:nvCxnSpPr>
          <p:spPr bwMode="auto">
            <a:xfrm flipH="1">
              <a:off x="4025005" y="1491596"/>
              <a:ext cx="212928" cy="244915"/>
            </a:xfrm>
            <a:prstGeom prst="line">
              <a:avLst/>
            </a:prstGeom>
            <a:noFill/>
            <a:ln w="28575" cap="flat" cmpd="sng" algn="ctr">
              <a:solidFill>
                <a:schemeClr val="tx1"/>
              </a:solidFill>
              <a:prstDash val="solid"/>
              <a:round/>
              <a:headEnd type="none" w="med" len="med"/>
              <a:tailEnd type="none" w="med" len="med"/>
            </a:ln>
            <a:effectLst/>
          </p:spPr>
        </p:cxnSp>
      </p:grpSp>
      <p:grpSp>
        <p:nvGrpSpPr>
          <p:cNvPr id="47" name="Group 46"/>
          <p:cNvGrpSpPr>
            <a:grpSpLocks noChangeAspect="1"/>
          </p:cNvGrpSpPr>
          <p:nvPr/>
        </p:nvGrpSpPr>
        <p:grpSpPr>
          <a:xfrm>
            <a:off x="7518355" y="2475266"/>
            <a:ext cx="355647" cy="380999"/>
            <a:chOff x="3958717" y="942109"/>
            <a:chExt cx="301126" cy="346363"/>
          </a:xfrm>
        </p:grpSpPr>
        <p:sp>
          <p:nvSpPr>
            <p:cNvPr id="48" name="Oval 47"/>
            <p:cNvSpPr>
              <a:spLocks noChangeAspect="1"/>
            </p:cNvSpPr>
            <p:nvPr/>
          </p:nvSpPr>
          <p:spPr bwMode="auto">
            <a:xfrm>
              <a:off x="3958717" y="942109"/>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49" name="Oval 48"/>
            <p:cNvSpPr/>
            <p:nvPr/>
          </p:nvSpPr>
          <p:spPr bwMode="auto">
            <a:xfrm>
              <a:off x="4081570" y="1087580"/>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grpSp>
      <p:grpSp>
        <p:nvGrpSpPr>
          <p:cNvPr id="53" name="Group 52"/>
          <p:cNvGrpSpPr>
            <a:grpSpLocks noChangeAspect="1"/>
          </p:cNvGrpSpPr>
          <p:nvPr/>
        </p:nvGrpSpPr>
        <p:grpSpPr>
          <a:xfrm>
            <a:off x="5661780" y="2170451"/>
            <a:ext cx="533471" cy="571499"/>
            <a:chOff x="3958717" y="942109"/>
            <a:chExt cx="301126" cy="346363"/>
          </a:xfrm>
        </p:grpSpPr>
        <p:sp>
          <p:nvSpPr>
            <p:cNvPr id="54" name="Oval 53"/>
            <p:cNvSpPr>
              <a:spLocks noChangeAspect="1"/>
            </p:cNvSpPr>
            <p:nvPr/>
          </p:nvSpPr>
          <p:spPr bwMode="auto">
            <a:xfrm>
              <a:off x="3958717" y="942109"/>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55" name="Oval 54"/>
            <p:cNvSpPr/>
            <p:nvPr/>
          </p:nvSpPr>
          <p:spPr bwMode="auto">
            <a:xfrm>
              <a:off x="4081570" y="1087580"/>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grpSp>
      <p:grpSp>
        <p:nvGrpSpPr>
          <p:cNvPr id="56" name="Group 55"/>
          <p:cNvGrpSpPr/>
          <p:nvPr/>
        </p:nvGrpSpPr>
        <p:grpSpPr>
          <a:xfrm>
            <a:off x="6083381" y="4694608"/>
            <a:ext cx="323315" cy="346363"/>
            <a:chOff x="3958717" y="942109"/>
            <a:chExt cx="301126" cy="346363"/>
          </a:xfrm>
        </p:grpSpPr>
        <p:sp>
          <p:nvSpPr>
            <p:cNvPr id="57" name="Oval 56"/>
            <p:cNvSpPr>
              <a:spLocks noChangeAspect="1"/>
            </p:cNvSpPr>
            <p:nvPr/>
          </p:nvSpPr>
          <p:spPr bwMode="auto">
            <a:xfrm>
              <a:off x="3958717" y="942109"/>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58" name="Oval 57"/>
            <p:cNvSpPr/>
            <p:nvPr/>
          </p:nvSpPr>
          <p:spPr bwMode="auto">
            <a:xfrm>
              <a:off x="4081570" y="1087580"/>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grpSp>
      <p:grpSp>
        <p:nvGrpSpPr>
          <p:cNvPr id="59" name="Group 58"/>
          <p:cNvGrpSpPr>
            <a:grpSpLocks noChangeAspect="1"/>
          </p:cNvGrpSpPr>
          <p:nvPr/>
        </p:nvGrpSpPr>
        <p:grpSpPr>
          <a:xfrm>
            <a:off x="6936983" y="4511887"/>
            <a:ext cx="271013" cy="311727"/>
            <a:chOff x="3980906" y="1440872"/>
            <a:chExt cx="301126" cy="346363"/>
          </a:xfrm>
        </p:grpSpPr>
        <p:sp>
          <p:nvSpPr>
            <p:cNvPr id="60" name="Oval 59"/>
            <p:cNvSpPr>
              <a:spLocks noChangeAspect="1"/>
            </p:cNvSpPr>
            <p:nvPr/>
          </p:nvSpPr>
          <p:spPr bwMode="auto">
            <a:xfrm>
              <a:off x="3980906" y="1440872"/>
              <a:ext cx="301126" cy="346363"/>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cxnSp>
          <p:nvCxnSpPr>
            <p:cNvPr id="61" name="Straight Connector 60"/>
            <p:cNvCxnSpPr>
              <a:stCxn id="60" idx="1"/>
              <a:endCxn id="60" idx="5"/>
            </p:cNvCxnSpPr>
            <p:nvPr/>
          </p:nvCxnSpPr>
          <p:spPr bwMode="auto">
            <a:xfrm>
              <a:off x="4025005" y="1491596"/>
              <a:ext cx="212928" cy="244915"/>
            </a:xfrm>
            <a:prstGeom prst="line">
              <a:avLst/>
            </a:prstGeom>
            <a:noFill/>
            <a:ln w="28575" cap="flat" cmpd="sng" algn="ctr">
              <a:solidFill>
                <a:schemeClr val="tx1"/>
              </a:solidFill>
              <a:prstDash val="solid"/>
              <a:round/>
              <a:headEnd type="none" w="med" len="med"/>
              <a:tailEnd type="none" w="med" len="med"/>
            </a:ln>
            <a:effectLst/>
          </p:spPr>
        </p:cxnSp>
        <p:cxnSp>
          <p:nvCxnSpPr>
            <p:cNvPr id="62" name="Straight Connector 61"/>
            <p:cNvCxnSpPr>
              <a:stCxn id="60" idx="7"/>
              <a:endCxn id="60" idx="3"/>
            </p:cNvCxnSpPr>
            <p:nvPr/>
          </p:nvCxnSpPr>
          <p:spPr bwMode="auto">
            <a:xfrm flipH="1">
              <a:off x="4025005" y="1491596"/>
              <a:ext cx="212928" cy="244915"/>
            </a:xfrm>
            <a:prstGeom prst="line">
              <a:avLst/>
            </a:prstGeom>
            <a:noFill/>
            <a:ln w="28575" cap="flat" cmpd="sng" algn="ctr">
              <a:solidFill>
                <a:schemeClr val="tx1"/>
              </a:solidFill>
              <a:prstDash val="solid"/>
              <a:round/>
              <a:headEnd type="none" w="med" len="med"/>
              <a:tailEnd type="none" w="med" len="med"/>
            </a:ln>
            <a:effectLst/>
          </p:spPr>
        </p:cxnSp>
      </p:grpSp>
      <p:pic>
        <p:nvPicPr>
          <p:cNvPr id="63" name="Picture 5" descr="new_logo.bmp"/>
          <p:cNvPicPr>
            <a:picLocks noChangeAspect="1"/>
          </p:cNvPicPr>
          <p:nvPr/>
        </p:nvPicPr>
        <p:blipFill>
          <a:blip r:embed="rId5" cstate="print"/>
          <a:srcRect/>
          <a:stretch>
            <a:fillRect/>
          </a:stretch>
        </p:blipFill>
        <p:spPr bwMode="auto">
          <a:xfrm>
            <a:off x="7131050" y="271631"/>
            <a:ext cx="1298575" cy="422275"/>
          </a:xfrm>
          <a:prstGeom prst="rect">
            <a:avLst/>
          </a:prstGeom>
          <a:noFill/>
          <a:ln w="9525">
            <a:noFill/>
            <a:miter lim="800000"/>
            <a:headEnd/>
            <a:tailEnd/>
          </a:ln>
        </p:spPr>
      </p:pic>
      <p:sp>
        <p:nvSpPr>
          <p:cNvPr id="64" name="TextBox 63"/>
          <p:cNvSpPr txBox="1"/>
          <p:nvPr/>
        </p:nvSpPr>
        <p:spPr>
          <a:xfrm>
            <a:off x="216024" y="128826"/>
            <a:ext cx="6732240" cy="707886"/>
          </a:xfrm>
          <a:prstGeom prst="rect">
            <a:avLst/>
          </a:prstGeom>
          <a:noFill/>
        </p:spPr>
        <p:txBody>
          <a:bodyPr wrap="square" rtlCol="0">
            <a:spAutoFit/>
          </a:bodyPr>
          <a:lstStyle/>
          <a:p>
            <a:r>
              <a:rPr lang="en-GB" sz="4000" dirty="0" smtClean="0">
                <a:solidFill>
                  <a:schemeClr val="accent1"/>
                </a:solidFill>
              </a:rPr>
              <a:t>Cyclone vertical structure</a:t>
            </a:r>
            <a:endParaRPr lang="en-GB" sz="4000" dirty="0">
              <a:solidFill>
                <a:schemeClr val="accent1"/>
              </a:solidFill>
            </a:endParaRPr>
          </a:p>
        </p:txBody>
      </p:sp>
      <p:sp>
        <p:nvSpPr>
          <p:cNvPr id="8" name="TextBox 7"/>
          <p:cNvSpPr txBox="1"/>
          <p:nvPr/>
        </p:nvSpPr>
        <p:spPr>
          <a:xfrm>
            <a:off x="675396" y="929124"/>
            <a:ext cx="945586" cy="369332"/>
          </a:xfrm>
          <a:prstGeom prst="rect">
            <a:avLst/>
          </a:prstGeom>
          <a:noFill/>
        </p:spPr>
        <p:txBody>
          <a:bodyPr wrap="square" rtlCol="0">
            <a:spAutoFit/>
          </a:bodyPr>
          <a:lstStyle/>
          <a:p>
            <a:r>
              <a:rPr lang="en-GB" dirty="0" smtClean="0"/>
              <a:t>305-K</a:t>
            </a:r>
            <a:endParaRPr lang="en-GB" dirty="0"/>
          </a:p>
        </p:txBody>
      </p:sp>
      <p:sp>
        <p:nvSpPr>
          <p:cNvPr id="38" name="TextBox 37"/>
          <p:cNvSpPr txBox="1"/>
          <p:nvPr/>
        </p:nvSpPr>
        <p:spPr>
          <a:xfrm>
            <a:off x="675396" y="3842997"/>
            <a:ext cx="945586" cy="369332"/>
          </a:xfrm>
          <a:prstGeom prst="rect">
            <a:avLst/>
          </a:prstGeom>
          <a:noFill/>
        </p:spPr>
        <p:txBody>
          <a:bodyPr wrap="square" rtlCol="0">
            <a:spAutoFit/>
          </a:bodyPr>
          <a:lstStyle/>
          <a:p>
            <a:r>
              <a:rPr lang="en-GB" dirty="0" smtClean="0"/>
              <a:t>300 K</a:t>
            </a:r>
            <a:endParaRPr lang="en-GB" dirty="0"/>
          </a:p>
        </p:txBody>
      </p:sp>
      <p:sp>
        <p:nvSpPr>
          <p:cNvPr id="26" name="Freeform 25"/>
          <p:cNvSpPr/>
          <p:nvPr/>
        </p:nvSpPr>
        <p:spPr bwMode="auto">
          <a:xfrm>
            <a:off x="2252751" y="1563533"/>
            <a:ext cx="1305552" cy="612767"/>
          </a:xfrm>
          <a:custGeom>
            <a:avLst/>
            <a:gdLst>
              <a:gd name="connsiteX0" fmla="*/ 623973 w 1302846"/>
              <a:gd name="connsiteY0" fmla="*/ 587115 h 587115"/>
              <a:gd name="connsiteX1" fmla="*/ 305318 w 1302846"/>
              <a:gd name="connsiteY1" fmla="*/ 365442 h 587115"/>
              <a:gd name="connsiteX2" fmla="*/ 305318 w 1302846"/>
              <a:gd name="connsiteY2" fmla="*/ 365442 h 587115"/>
              <a:gd name="connsiteX3" fmla="*/ 518 w 1302846"/>
              <a:gd name="connsiteY3" fmla="*/ 323878 h 587115"/>
              <a:gd name="connsiteX4" fmla="*/ 388446 w 1302846"/>
              <a:gd name="connsiteY4" fmla="*/ 32933 h 587115"/>
              <a:gd name="connsiteX5" fmla="*/ 942627 w 1302846"/>
              <a:gd name="connsiteY5" fmla="*/ 19078 h 587115"/>
              <a:gd name="connsiteX6" fmla="*/ 1122737 w 1302846"/>
              <a:gd name="connsiteY6" fmla="*/ 143769 h 587115"/>
              <a:gd name="connsiteX7" fmla="*/ 1247427 w 1302846"/>
              <a:gd name="connsiteY7" fmla="*/ 143769 h 587115"/>
              <a:gd name="connsiteX8" fmla="*/ 1302846 w 1302846"/>
              <a:gd name="connsiteY8" fmla="*/ 185333 h 587115"/>
              <a:gd name="connsiteX0" fmla="*/ 623973 w 1302846"/>
              <a:gd name="connsiteY0" fmla="*/ 587115 h 587115"/>
              <a:gd name="connsiteX1" fmla="*/ 305318 w 1302846"/>
              <a:gd name="connsiteY1" fmla="*/ 365442 h 587115"/>
              <a:gd name="connsiteX2" fmla="*/ 305318 w 1302846"/>
              <a:gd name="connsiteY2" fmla="*/ 365442 h 587115"/>
              <a:gd name="connsiteX3" fmla="*/ 518 w 1302846"/>
              <a:gd name="connsiteY3" fmla="*/ 323878 h 587115"/>
              <a:gd name="connsiteX4" fmla="*/ 388446 w 1302846"/>
              <a:gd name="connsiteY4" fmla="*/ 32933 h 587115"/>
              <a:gd name="connsiteX5" fmla="*/ 942627 w 1302846"/>
              <a:gd name="connsiteY5" fmla="*/ 19078 h 587115"/>
              <a:gd name="connsiteX6" fmla="*/ 1247427 w 1302846"/>
              <a:gd name="connsiteY6" fmla="*/ 143769 h 587115"/>
              <a:gd name="connsiteX7" fmla="*/ 1302846 w 1302846"/>
              <a:gd name="connsiteY7" fmla="*/ 185333 h 587115"/>
              <a:gd name="connsiteX0" fmla="*/ 623973 w 1302846"/>
              <a:gd name="connsiteY0" fmla="*/ 587115 h 587115"/>
              <a:gd name="connsiteX1" fmla="*/ 305318 w 1302846"/>
              <a:gd name="connsiteY1" fmla="*/ 365442 h 587115"/>
              <a:gd name="connsiteX2" fmla="*/ 305318 w 1302846"/>
              <a:gd name="connsiteY2" fmla="*/ 365442 h 587115"/>
              <a:gd name="connsiteX3" fmla="*/ 518 w 1302846"/>
              <a:gd name="connsiteY3" fmla="*/ 323878 h 587115"/>
              <a:gd name="connsiteX4" fmla="*/ 388446 w 1302846"/>
              <a:gd name="connsiteY4" fmla="*/ 32933 h 587115"/>
              <a:gd name="connsiteX5" fmla="*/ 942627 w 1302846"/>
              <a:gd name="connsiteY5" fmla="*/ 19078 h 587115"/>
              <a:gd name="connsiteX6" fmla="*/ 1247427 w 1302846"/>
              <a:gd name="connsiteY6" fmla="*/ 143769 h 587115"/>
              <a:gd name="connsiteX7" fmla="*/ 1302846 w 1302846"/>
              <a:gd name="connsiteY7" fmla="*/ 185333 h 587115"/>
              <a:gd name="connsiteX0" fmla="*/ 623973 w 1302846"/>
              <a:gd name="connsiteY0" fmla="*/ 589691 h 589691"/>
              <a:gd name="connsiteX1" fmla="*/ 305318 w 1302846"/>
              <a:gd name="connsiteY1" fmla="*/ 368018 h 589691"/>
              <a:gd name="connsiteX2" fmla="*/ 305318 w 1302846"/>
              <a:gd name="connsiteY2" fmla="*/ 368018 h 589691"/>
              <a:gd name="connsiteX3" fmla="*/ 518 w 1302846"/>
              <a:gd name="connsiteY3" fmla="*/ 326454 h 589691"/>
              <a:gd name="connsiteX4" fmla="*/ 388446 w 1302846"/>
              <a:gd name="connsiteY4" fmla="*/ 35509 h 589691"/>
              <a:gd name="connsiteX5" fmla="*/ 942627 w 1302846"/>
              <a:gd name="connsiteY5" fmla="*/ 21654 h 589691"/>
              <a:gd name="connsiteX6" fmla="*/ 1302846 w 1302846"/>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23521 w 1302394"/>
              <a:gd name="connsiteY0" fmla="*/ 589691 h 589691"/>
              <a:gd name="connsiteX1" fmla="*/ 304866 w 1302394"/>
              <a:gd name="connsiteY1" fmla="*/ 368018 h 589691"/>
              <a:gd name="connsiteX2" fmla="*/ 304866 w 1302394"/>
              <a:gd name="connsiteY2" fmla="*/ 368018 h 589691"/>
              <a:gd name="connsiteX3" fmla="*/ 66 w 1302394"/>
              <a:gd name="connsiteY3" fmla="*/ 326454 h 589691"/>
              <a:gd name="connsiteX4" fmla="*/ 387994 w 1302394"/>
              <a:gd name="connsiteY4" fmla="*/ 35509 h 589691"/>
              <a:gd name="connsiteX5" fmla="*/ 942175 w 1302394"/>
              <a:gd name="connsiteY5" fmla="*/ 21654 h 589691"/>
              <a:gd name="connsiteX6" fmla="*/ 1302394 w 1302394"/>
              <a:gd name="connsiteY6" fmla="*/ 187909 h 589691"/>
              <a:gd name="connsiteX0" fmla="*/ 663904 w 1302394"/>
              <a:gd name="connsiteY0" fmla="*/ 612767 h 612767"/>
              <a:gd name="connsiteX1" fmla="*/ 304866 w 1302394"/>
              <a:gd name="connsiteY1" fmla="*/ 368018 h 612767"/>
              <a:gd name="connsiteX2" fmla="*/ 304866 w 1302394"/>
              <a:gd name="connsiteY2" fmla="*/ 368018 h 612767"/>
              <a:gd name="connsiteX3" fmla="*/ 66 w 1302394"/>
              <a:gd name="connsiteY3" fmla="*/ 326454 h 612767"/>
              <a:gd name="connsiteX4" fmla="*/ 387994 w 1302394"/>
              <a:gd name="connsiteY4" fmla="*/ 35509 h 612767"/>
              <a:gd name="connsiteX5" fmla="*/ 942175 w 1302394"/>
              <a:gd name="connsiteY5" fmla="*/ 21654 h 612767"/>
              <a:gd name="connsiteX6" fmla="*/ 1302394 w 1302394"/>
              <a:gd name="connsiteY6" fmla="*/ 187909 h 612767"/>
              <a:gd name="connsiteX0" fmla="*/ 663904 w 1302394"/>
              <a:gd name="connsiteY0" fmla="*/ 612767 h 612767"/>
              <a:gd name="connsiteX1" fmla="*/ 304866 w 1302394"/>
              <a:gd name="connsiteY1" fmla="*/ 368018 h 612767"/>
              <a:gd name="connsiteX2" fmla="*/ 304866 w 1302394"/>
              <a:gd name="connsiteY2" fmla="*/ 368018 h 612767"/>
              <a:gd name="connsiteX3" fmla="*/ 66 w 1302394"/>
              <a:gd name="connsiteY3" fmla="*/ 326454 h 612767"/>
              <a:gd name="connsiteX4" fmla="*/ 387994 w 1302394"/>
              <a:gd name="connsiteY4" fmla="*/ 35509 h 612767"/>
              <a:gd name="connsiteX5" fmla="*/ 942175 w 1302394"/>
              <a:gd name="connsiteY5" fmla="*/ 21654 h 612767"/>
              <a:gd name="connsiteX6" fmla="*/ 1302394 w 1302394"/>
              <a:gd name="connsiteY6" fmla="*/ 187909 h 612767"/>
              <a:gd name="connsiteX0" fmla="*/ 663904 w 1302394"/>
              <a:gd name="connsiteY0" fmla="*/ 612767 h 612767"/>
              <a:gd name="connsiteX1" fmla="*/ 304866 w 1302394"/>
              <a:gd name="connsiteY1" fmla="*/ 368018 h 612767"/>
              <a:gd name="connsiteX2" fmla="*/ 304866 w 1302394"/>
              <a:gd name="connsiteY2" fmla="*/ 368018 h 612767"/>
              <a:gd name="connsiteX3" fmla="*/ 66 w 1302394"/>
              <a:gd name="connsiteY3" fmla="*/ 326454 h 612767"/>
              <a:gd name="connsiteX4" fmla="*/ 387994 w 1302394"/>
              <a:gd name="connsiteY4" fmla="*/ 35509 h 612767"/>
              <a:gd name="connsiteX5" fmla="*/ 942175 w 1302394"/>
              <a:gd name="connsiteY5" fmla="*/ 21654 h 612767"/>
              <a:gd name="connsiteX6" fmla="*/ 1302394 w 1302394"/>
              <a:gd name="connsiteY6" fmla="*/ 187909 h 612767"/>
              <a:gd name="connsiteX0" fmla="*/ 664277 w 1302767"/>
              <a:gd name="connsiteY0" fmla="*/ 612767 h 612767"/>
              <a:gd name="connsiteX1" fmla="*/ 305239 w 1302767"/>
              <a:gd name="connsiteY1" fmla="*/ 368018 h 612767"/>
              <a:gd name="connsiteX2" fmla="*/ 305239 w 1302767"/>
              <a:gd name="connsiteY2" fmla="*/ 368018 h 612767"/>
              <a:gd name="connsiteX3" fmla="*/ 439 w 1302767"/>
              <a:gd name="connsiteY3" fmla="*/ 326454 h 612767"/>
              <a:gd name="connsiteX4" fmla="*/ 388367 w 1302767"/>
              <a:gd name="connsiteY4" fmla="*/ 35509 h 612767"/>
              <a:gd name="connsiteX5" fmla="*/ 942548 w 1302767"/>
              <a:gd name="connsiteY5" fmla="*/ 21654 h 612767"/>
              <a:gd name="connsiteX6" fmla="*/ 1302767 w 1302767"/>
              <a:gd name="connsiteY6" fmla="*/ 187909 h 612767"/>
              <a:gd name="connsiteX0" fmla="*/ 672265 w 1310755"/>
              <a:gd name="connsiteY0" fmla="*/ 612767 h 612767"/>
              <a:gd name="connsiteX1" fmla="*/ 313227 w 1310755"/>
              <a:gd name="connsiteY1" fmla="*/ 368018 h 612767"/>
              <a:gd name="connsiteX2" fmla="*/ 313227 w 1310755"/>
              <a:gd name="connsiteY2" fmla="*/ 368018 h 612767"/>
              <a:gd name="connsiteX3" fmla="*/ 8427 w 1310755"/>
              <a:gd name="connsiteY3" fmla="*/ 326454 h 612767"/>
              <a:gd name="connsiteX4" fmla="*/ 396355 w 1310755"/>
              <a:gd name="connsiteY4" fmla="*/ 35509 h 612767"/>
              <a:gd name="connsiteX5" fmla="*/ 950536 w 1310755"/>
              <a:gd name="connsiteY5" fmla="*/ 21654 h 612767"/>
              <a:gd name="connsiteX6" fmla="*/ 1310755 w 1310755"/>
              <a:gd name="connsiteY6" fmla="*/ 187909 h 612767"/>
              <a:gd name="connsiteX0" fmla="*/ 672265 w 1310755"/>
              <a:gd name="connsiteY0" fmla="*/ 612767 h 612767"/>
              <a:gd name="connsiteX1" fmla="*/ 559114 w 1310755"/>
              <a:gd name="connsiteY1" fmla="*/ 409494 h 612767"/>
              <a:gd name="connsiteX2" fmla="*/ 313227 w 1310755"/>
              <a:gd name="connsiteY2" fmla="*/ 368018 h 612767"/>
              <a:gd name="connsiteX3" fmla="*/ 313227 w 1310755"/>
              <a:gd name="connsiteY3" fmla="*/ 368018 h 612767"/>
              <a:gd name="connsiteX4" fmla="*/ 8427 w 1310755"/>
              <a:gd name="connsiteY4" fmla="*/ 326454 h 612767"/>
              <a:gd name="connsiteX5" fmla="*/ 396355 w 1310755"/>
              <a:gd name="connsiteY5" fmla="*/ 35509 h 612767"/>
              <a:gd name="connsiteX6" fmla="*/ 950536 w 1310755"/>
              <a:gd name="connsiteY6" fmla="*/ 21654 h 612767"/>
              <a:gd name="connsiteX7" fmla="*/ 1310755 w 1310755"/>
              <a:gd name="connsiteY7" fmla="*/ 187909 h 612767"/>
              <a:gd name="connsiteX0" fmla="*/ 672265 w 1310755"/>
              <a:gd name="connsiteY0" fmla="*/ 612767 h 612767"/>
              <a:gd name="connsiteX1" fmla="*/ 559114 w 1310755"/>
              <a:gd name="connsiteY1" fmla="*/ 409494 h 612767"/>
              <a:gd name="connsiteX2" fmla="*/ 313227 w 1310755"/>
              <a:gd name="connsiteY2" fmla="*/ 368018 h 612767"/>
              <a:gd name="connsiteX3" fmla="*/ 313227 w 1310755"/>
              <a:gd name="connsiteY3" fmla="*/ 368018 h 612767"/>
              <a:gd name="connsiteX4" fmla="*/ 8427 w 1310755"/>
              <a:gd name="connsiteY4" fmla="*/ 326454 h 612767"/>
              <a:gd name="connsiteX5" fmla="*/ 396355 w 1310755"/>
              <a:gd name="connsiteY5" fmla="*/ 35509 h 612767"/>
              <a:gd name="connsiteX6" fmla="*/ 950536 w 1310755"/>
              <a:gd name="connsiteY6" fmla="*/ 21654 h 612767"/>
              <a:gd name="connsiteX7" fmla="*/ 1310755 w 1310755"/>
              <a:gd name="connsiteY7" fmla="*/ 187909 h 612767"/>
              <a:gd name="connsiteX0" fmla="*/ 663838 w 1302328"/>
              <a:gd name="connsiteY0" fmla="*/ 612767 h 612767"/>
              <a:gd name="connsiteX1" fmla="*/ 550687 w 1302328"/>
              <a:gd name="connsiteY1" fmla="*/ 409494 h 612767"/>
              <a:gd name="connsiteX2" fmla="*/ 304800 w 1302328"/>
              <a:gd name="connsiteY2" fmla="*/ 368018 h 612767"/>
              <a:gd name="connsiteX3" fmla="*/ 0 w 1302328"/>
              <a:gd name="connsiteY3" fmla="*/ 326454 h 612767"/>
              <a:gd name="connsiteX4" fmla="*/ 387928 w 1302328"/>
              <a:gd name="connsiteY4" fmla="*/ 35509 h 612767"/>
              <a:gd name="connsiteX5" fmla="*/ 942109 w 1302328"/>
              <a:gd name="connsiteY5" fmla="*/ 21654 h 612767"/>
              <a:gd name="connsiteX6" fmla="*/ 1302328 w 1302328"/>
              <a:gd name="connsiteY6" fmla="*/ 187909 h 612767"/>
              <a:gd name="connsiteX0" fmla="*/ 668316 w 1306806"/>
              <a:gd name="connsiteY0" fmla="*/ 612767 h 612767"/>
              <a:gd name="connsiteX1" fmla="*/ 555165 w 1306806"/>
              <a:gd name="connsiteY1" fmla="*/ 409494 h 612767"/>
              <a:gd name="connsiteX2" fmla="*/ 309278 w 1306806"/>
              <a:gd name="connsiteY2" fmla="*/ 368018 h 612767"/>
              <a:gd name="connsiteX3" fmla="*/ 4478 w 1306806"/>
              <a:gd name="connsiteY3" fmla="*/ 326454 h 612767"/>
              <a:gd name="connsiteX4" fmla="*/ 392406 w 1306806"/>
              <a:gd name="connsiteY4" fmla="*/ 35509 h 612767"/>
              <a:gd name="connsiteX5" fmla="*/ 946587 w 1306806"/>
              <a:gd name="connsiteY5" fmla="*/ 21654 h 612767"/>
              <a:gd name="connsiteX6" fmla="*/ 1306806 w 1306806"/>
              <a:gd name="connsiteY6" fmla="*/ 187909 h 612767"/>
              <a:gd name="connsiteX0" fmla="*/ 721886 w 1360376"/>
              <a:gd name="connsiteY0" fmla="*/ 612767 h 612767"/>
              <a:gd name="connsiteX1" fmla="*/ 608735 w 1360376"/>
              <a:gd name="connsiteY1" fmla="*/ 409494 h 612767"/>
              <a:gd name="connsiteX2" fmla="*/ 362848 w 1360376"/>
              <a:gd name="connsiteY2" fmla="*/ 368018 h 612767"/>
              <a:gd name="connsiteX3" fmla="*/ 58048 w 1360376"/>
              <a:gd name="connsiteY3" fmla="*/ 326454 h 612767"/>
              <a:gd name="connsiteX4" fmla="*/ 445976 w 1360376"/>
              <a:gd name="connsiteY4" fmla="*/ 35509 h 612767"/>
              <a:gd name="connsiteX5" fmla="*/ 1000157 w 1360376"/>
              <a:gd name="connsiteY5" fmla="*/ 21654 h 612767"/>
              <a:gd name="connsiteX6" fmla="*/ 1360376 w 1360376"/>
              <a:gd name="connsiteY6" fmla="*/ 187909 h 612767"/>
              <a:gd name="connsiteX0" fmla="*/ 667139 w 1305629"/>
              <a:gd name="connsiteY0" fmla="*/ 612767 h 612767"/>
              <a:gd name="connsiteX1" fmla="*/ 553988 w 1305629"/>
              <a:gd name="connsiteY1" fmla="*/ 409494 h 612767"/>
              <a:gd name="connsiteX2" fmla="*/ 308101 w 1305629"/>
              <a:gd name="connsiteY2" fmla="*/ 368018 h 612767"/>
              <a:gd name="connsiteX3" fmla="*/ 3301 w 1305629"/>
              <a:gd name="connsiteY3" fmla="*/ 326454 h 612767"/>
              <a:gd name="connsiteX4" fmla="*/ 391229 w 1305629"/>
              <a:gd name="connsiteY4" fmla="*/ 35509 h 612767"/>
              <a:gd name="connsiteX5" fmla="*/ 945410 w 1305629"/>
              <a:gd name="connsiteY5" fmla="*/ 21654 h 612767"/>
              <a:gd name="connsiteX6" fmla="*/ 1305629 w 1305629"/>
              <a:gd name="connsiteY6" fmla="*/ 187909 h 612767"/>
              <a:gd name="connsiteX0" fmla="*/ 667167 w 1305657"/>
              <a:gd name="connsiteY0" fmla="*/ 612767 h 612767"/>
              <a:gd name="connsiteX1" fmla="*/ 554016 w 1305657"/>
              <a:gd name="connsiteY1" fmla="*/ 409494 h 612767"/>
              <a:gd name="connsiteX2" fmla="*/ 308129 w 1305657"/>
              <a:gd name="connsiteY2" fmla="*/ 368018 h 612767"/>
              <a:gd name="connsiteX3" fmla="*/ 3329 w 1305657"/>
              <a:gd name="connsiteY3" fmla="*/ 326454 h 612767"/>
              <a:gd name="connsiteX4" fmla="*/ 391257 w 1305657"/>
              <a:gd name="connsiteY4" fmla="*/ 35509 h 612767"/>
              <a:gd name="connsiteX5" fmla="*/ 945438 w 1305657"/>
              <a:gd name="connsiteY5" fmla="*/ 21654 h 612767"/>
              <a:gd name="connsiteX6" fmla="*/ 1305657 w 1305657"/>
              <a:gd name="connsiteY6" fmla="*/ 187909 h 612767"/>
              <a:gd name="connsiteX0" fmla="*/ 667062 w 1305552"/>
              <a:gd name="connsiteY0" fmla="*/ 612767 h 612767"/>
              <a:gd name="connsiteX1" fmla="*/ 574103 w 1305552"/>
              <a:gd name="connsiteY1" fmla="*/ 464300 h 612767"/>
              <a:gd name="connsiteX2" fmla="*/ 308024 w 1305552"/>
              <a:gd name="connsiteY2" fmla="*/ 368018 h 612767"/>
              <a:gd name="connsiteX3" fmla="*/ 3224 w 1305552"/>
              <a:gd name="connsiteY3" fmla="*/ 326454 h 612767"/>
              <a:gd name="connsiteX4" fmla="*/ 391152 w 1305552"/>
              <a:gd name="connsiteY4" fmla="*/ 35509 h 612767"/>
              <a:gd name="connsiteX5" fmla="*/ 945333 w 1305552"/>
              <a:gd name="connsiteY5" fmla="*/ 21654 h 612767"/>
              <a:gd name="connsiteX6" fmla="*/ 1305552 w 1305552"/>
              <a:gd name="connsiteY6" fmla="*/ 187909 h 6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552" h="612767">
                <a:moveTo>
                  <a:pt x="667062" y="612767"/>
                </a:moveTo>
                <a:cubicBezTo>
                  <a:pt x="633300" y="578888"/>
                  <a:pt x="633943" y="505091"/>
                  <a:pt x="574103" y="464300"/>
                </a:cubicBezTo>
                <a:cubicBezTo>
                  <a:pt x="514263" y="423509"/>
                  <a:pt x="403170" y="390992"/>
                  <a:pt x="308024" y="368018"/>
                </a:cubicBezTo>
                <a:cubicBezTo>
                  <a:pt x="212878" y="345044"/>
                  <a:pt x="-30750" y="455690"/>
                  <a:pt x="3224" y="326454"/>
                </a:cubicBezTo>
                <a:cubicBezTo>
                  <a:pt x="37198" y="197218"/>
                  <a:pt x="234134" y="86309"/>
                  <a:pt x="391152" y="35509"/>
                </a:cubicBezTo>
                <a:cubicBezTo>
                  <a:pt x="548170" y="-15291"/>
                  <a:pt x="792933" y="-3746"/>
                  <a:pt x="945333" y="21654"/>
                </a:cubicBezTo>
                <a:cubicBezTo>
                  <a:pt x="1097733" y="47054"/>
                  <a:pt x="1230506" y="153273"/>
                  <a:pt x="1305552" y="187909"/>
                </a:cubicBezTo>
              </a:path>
            </a:pathLst>
          </a:custGeom>
          <a:noFill/>
          <a:ln w="57150" cap="flat" cmpd="sng" algn="ctr">
            <a:solidFill>
              <a:srgbClr val="6666FF"/>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dirty="0" smtClean="0">
              <a:ln>
                <a:noFill/>
              </a:ln>
              <a:solidFill>
                <a:schemeClr val="bg1"/>
              </a:solidFill>
              <a:effectLst/>
              <a:latin typeface="Rdg Vesta" pitchFamily="50" charset="0"/>
            </a:endParaRPr>
          </a:p>
        </p:txBody>
      </p:sp>
      <p:sp>
        <p:nvSpPr>
          <p:cNvPr id="28" name="Freeform 27"/>
          <p:cNvSpPr/>
          <p:nvPr/>
        </p:nvSpPr>
        <p:spPr bwMode="auto">
          <a:xfrm>
            <a:off x="2027695" y="4847608"/>
            <a:ext cx="895614" cy="597228"/>
          </a:xfrm>
          <a:custGeom>
            <a:avLst/>
            <a:gdLst>
              <a:gd name="connsiteX0" fmla="*/ 895614 w 895614"/>
              <a:gd name="connsiteY0" fmla="*/ 597228 h 597228"/>
              <a:gd name="connsiteX1" fmla="*/ 701650 w 895614"/>
              <a:gd name="connsiteY1" fmla="*/ 140028 h 597228"/>
              <a:gd name="connsiteX2" fmla="*/ 313723 w 895614"/>
              <a:gd name="connsiteY2" fmla="*/ 1483 h 597228"/>
              <a:gd name="connsiteX3" fmla="*/ 22778 w 895614"/>
              <a:gd name="connsiteY3" fmla="*/ 84610 h 597228"/>
              <a:gd name="connsiteX4" fmla="*/ 64341 w 895614"/>
              <a:gd name="connsiteY4" fmla="*/ 347847 h 597228"/>
              <a:gd name="connsiteX5" fmla="*/ 424560 w 895614"/>
              <a:gd name="connsiteY5" fmla="*/ 458683 h 597228"/>
              <a:gd name="connsiteX6" fmla="*/ 424560 w 895614"/>
              <a:gd name="connsiteY6" fmla="*/ 458683 h 597228"/>
              <a:gd name="connsiteX7" fmla="*/ 493832 w 895614"/>
              <a:gd name="connsiteY7" fmla="*/ 417119 h 597228"/>
              <a:gd name="connsiteX0" fmla="*/ 895614 w 895614"/>
              <a:gd name="connsiteY0" fmla="*/ 597228 h 597228"/>
              <a:gd name="connsiteX1" fmla="*/ 701650 w 895614"/>
              <a:gd name="connsiteY1" fmla="*/ 140028 h 597228"/>
              <a:gd name="connsiteX2" fmla="*/ 313723 w 895614"/>
              <a:gd name="connsiteY2" fmla="*/ 1483 h 597228"/>
              <a:gd name="connsiteX3" fmla="*/ 22778 w 895614"/>
              <a:gd name="connsiteY3" fmla="*/ 84610 h 597228"/>
              <a:gd name="connsiteX4" fmla="*/ 64341 w 895614"/>
              <a:gd name="connsiteY4" fmla="*/ 347847 h 597228"/>
              <a:gd name="connsiteX5" fmla="*/ 424560 w 895614"/>
              <a:gd name="connsiteY5" fmla="*/ 458683 h 597228"/>
              <a:gd name="connsiteX6" fmla="*/ 424560 w 895614"/>
              <a:gd name="connsiteY6" fmla="*/ 458683 h 59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614" h="597228">
                <a:moveTo>
                  <a:pt x="895614" y="597228"/>
                </a:moveTo>
                <a:cubicBezTo>
                  <a:pt x="847123" y="418273"/>
                  <a:pt x="798632" y="239319"/>
                  <a:pt x="701650" y="140028"/>
                </a:cubicBezTo>
                <a:cubicBezTo>
                  <a:pt x="604668" y="40737"/>
                  <a:pt x="426868" y="10719"/>
                  <a:pt x="313723" y="1483"/>
                </a:cubicBezTo>
                <a:cubicBezTo>
                  <a:pt x="200578" y="-7753"/>
                  <a:pt x="64342" y="26883"/>
                  <a:pt x="22778" y="84610"/>
                </a:cubicBezTo>
                <a:cubicBezTo>
                  <a:pt x="-18786" y="142337"/>
                  <a:pt x="-2623" y="285502"/>
                  <a:pt x="64341" y="347847"/>
                </a:cubicBezTo>
                <a:cubicBezTo>
                  <a:pt x="131305" y="410192"/>
                  <a:pt x="424560" y="458683"/>
                  <a:pt x="424560" y="458683"/>
                </a:cubicBezTo>
                <a:lnTo>
                  <a:pt x="424560" y="458683"/>
                </a:lnTo>
              </a:path>
            </a:pathLst>
          </a:custGeom>
          <a:noFill/>
          <a:ln w="38100" cap="flat" cmpd="sng" algn="ctr">
            <a:solidFill>
              <a:srgbClr val="339933"/>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29" name="TextBox 28"/>
          <p:cNvSpPr txBox="1"/>
          <p:nvPr/>
        </p:nvSpPr>
        <p:spPr>
          <a:xfrm>
            <a:off x="3075708" y="1869916"/>
            <a:ext cx="942109" cy="369332"/>
          </a:xfrm>
          <a:prstGeom prst="rect">
            <a:avLst/>
          </a:prstGeom>
          <a:noFill/>
        </p:spPr>
        <p:txBody>
          <a:bodyPr wrap="square" rtlCol="0">
            <a:spAutoFit/>
          </a:bodyPr>
          <a:lstStyle/>
          <a:p>
            <a:pPr algn="ctr"/>
            <a:r>
              <a:rPr lang="en-GB" b="1" dirty="0" smtClean="0">
                <a:solidFill>
                  <a:srgbClr val="6666FF"/>
                </a:solidFill>
              </a:rPr>
              <a:t>WCB1</a:t>
            </a:r>
            <a:endParaRPr lang="en-GB" b="1" dirty="0">
              <a:solidFill>
                <a:srgbClr val="6666FF"/>
              </a:solidFill>
            </a:endParaRPr>
          </a:p>
        </p:txBody>
      </p:sp>
      <p:sp>
        <p:nvSpPr>
          <p:cNvPr id="65" name="TextBox 64"/>
          <p:cNvSpPr txBox="1"/>
          <p:nvPr/>
        </p:nvSpPr>
        <p:spPr>
          <a:xfrm>
            <a:off x="6709224" y="2500909"/>
            <a:ext cx="942109" cy="369332"/>
          </a:xfrm>
          <a:prstGeom prst="rect">
            <a:avLst/>
          </a:prstGeom>
          <a:noFill/>
        </p:spPr>
        <p:txBody>
          <a:bodyPr wrap="square" rtlCol="0">
            <a:spAutoFit/>
          </a:bodyPr>
          <a:lstStyle/>
          <a:p>
            <a:pPr algn="ctr"/>
            <a:r>
              <a:rPr lang="en-GB" b="1" dirty="0" smtClean="0">
                <a:solidFill>
                  <a:srgbClr val="6666FF"/>
                </a:solidFill>
              </a:rPr>
              <a:t>WCB1</a:t>
            </a:r>
            <a:endParaRPr lang="en-GB" b="1" dirty="0">
              <a:solidFill>
                <a:srgbClr val="6666FF"/>
              </a:solidFill>
            </a:endParaRPr>
          </a:p>
        </p:txBody>
      </p:sp>
      <p:sp>
        <p:nvSpPr>
          <p:cNvPr id="66" name="TextBox 65"/>
          <p:cNvSpPr txBox="1"/>
          <p:nvPr/>
        </p:nvSpPr>
        <p:spPr>
          <a:xfrm>
            <a:off x="2475502" y="4474857"/>
            <a:ext cx="942109" cy="369332"/>
          </a:xfrm>
          <a:prstGeom prst="rect">
            <a:avLst/>
          </a:prstGeom>
          <a:noFill/>
        </p:spPr>
        <p:txBody>
          <a:bodyPr wrap="square" rtlCol="0">
            <a:spAutoFit/>
          </a:bodyPr>
          <a:lstStyle/>
          <a:p>
            <a:pPr algn="ctr"/>
            <a:r>
              <a:rPr lang="en-GB" b="1" dirty="0" smtClean="0">
                <a:solidFill>
                  <a:srgbClr val="339933"/>
                </a:solidFill>
              </a:rPr>
              <a:t>WCB2</a:t>
            </a:r>
            <a:endParaRPr lang="en-GB" b="1" dirty="0">
              <a:solidFill>
                <a:srgbClr val="339933"/>
              </a:solidFill>
            </a:endParaRPr>
          </a:p>
        </p:txBody>
      </p:sp>
      <p:sp>
        <p:nvSpPr>
          <p:cNvPr id="67" name="TextBox 66"/>
          <p:cNvSpPr txBox="1"/>
          <p:nvPr/>
        </p:nvSpPr>
        <p:spPr>
          <a:xfrm>
            <a:off x="5273178" y="3050347"/>
            <a:ext cx="942109" cy="369332"/>
          </a:xfrm>
          <a:prstGeom prst="rect">
            <a:avLst/>
          </a:prstGeom>
          <a:noFill/>
        </p:spPr>
        <p:txBody>
          <a:bodyPr wrap="square" rtlCol="0">
            <a:spAutoFit/>
          </a:bodyPr>
          <a:lstStyle/>
          <a:p>
            <a:pPr algn="ctr"/>
            <a:r>
              <a:rPr lang="en-GB" b="1" dirty="0" smtClean="0">
                <a:solidFill>
                  <a:srgbClr val="339933"/>
                </a:solidFill>
              </a:rPr>
              <a:t>WCB2</a:t>
            </a:r>
            <a:endParaRPr lang="en-GB" b="1" dirty="0">
              <a:solidFill>
                <a:srgbClr val="339933"/>
              </a:solidFill>
            </a:endParaRPr>
          </a:p>
        </p:txBody>
      </p:sp>
      <p:sp>
        <p:nvSpPr>
          <p:cNvPr id="9" name="TextBox 8"/>
          <p:cNvSpPr txBox="1"/>
          <p:nvPr/>
        </p:nvSpPr>
        <p:spPr>
          <a:xfrm>
            <a:off x="2294317" y="3308442"/>
            <a:ext cx="266006" cy="376869"/>
          </a:xfrm>
          <a:prstGeom prst="rect">
            <a:avLst/>
          </a:prstGeom>
          <a:noFill/>
        </p:spPr>
        <p:txBody>
          <a:bodyPr wrap="square" rtlCol="0">
            <a:spAutoFit/>
          </a:bodyPr>
          <a:lstStyle/>
          <a:p>
            <a:pPr algn="ctr"/>
            <a:r>
              <a:rPr lang="en-GB" b="1" dirty="0" smtClean="0"/>
              <a:t>S</a:t>
            </a:r>
            <a:endParaRPr lang="en-GB" b="1" dirty="0"/>
          </a:p>
        </p:txBody>
      </p:sp>
      <p:sp>
        <p:nvSpPr>
          <p:cNvPr id="44" name="TextBox 43"/>
          <p:cNvSpPr txBox="1"/>
          <p:nvPr/>
        </p:nvSpPr>
        <p:spPr>
          <a:xfrm>
            <a:off x="2180709" y="865658"/>
            <a:ext cx="379613" cy="376869"/>
          </a:xfrm>
          <a:prstGeom prst="rect">
            <a:avLst/>
          </a:prstGeom>
          <a:noFill/>
        </p:spPr>
        <p:txBody>
          <a:bodyPr wrap="square" rtlCol="0">
            <a:spAutoFit/>
          </a:bodyPr>
          <a:lstStyle/>
          <a:p>
            <a:pPr algn="ctr"/>
            <a:r>
              <a:rPr lang="en-GB" b="1" dirty="0"/>
              <a:t>N</a:t>
            </a:r>
          </a:p>
        </p:txBody>
      </p:sp>
      <p:sp>
        <p:nvSpPr>
          <p:cNvPr id="45" name="TextBox 44"/>
          <p:cNvSpPr txBox="1"/>
          <p:nvPr/>
        </p:nvSpPr>
        <p:spPr>
          <a:xfrm>
            <a:off x="2313715" y="6300510"/>
            <a:ext cx="266006" cy="376869"/>
          </a:xfrm>
          <a:prstGeom prst="rect">
            <a:avLst/>
          </a:prstGeom>
          <a:noFill/>
        </p:spPr>
        <p:txBody>
          <a:bodyPr wrap="square" rtlCol="0">
            <a:spAutoFit/>
          </a:bodyPr>
          <a:lstStyle/>
          <a:p>
            <a:pPr algn="ctr"/>
            <a:r>
              <a:rPr lang="en-GB" b="1" dirty="0" smtClean="0"/>
              <a:t>S</a:t>
            </a:r>
            <a:endParaRPr lang="en-GB" b="1" dirty="0"/>
          </a:p>
        </p:txBody>
      </p:sp>
      <p:sp>
        <p:nvSpPr>
          <p:cNvPr id="50" name="TextBox 49"/>
          <p:cNvSpPr txBox="1"/>
          <p:nvPr/>
        </p:nvSpPr>
        <p:spPr>
          <a:xfrm>
            <a:off x="2200107" y="3857726"/>
            <a:ext cx="379613" cy="376869"/>
          </a:xfrm>
          <a:prstGeom prst="rect">
            <a:avLst/>
          </a:prstGeom>
          <a:noFill/>
        </p:spPr>
        <p:txBody>
          <a:bodyPr wrap="square" rtlCol="0">
            <a:spAutoFit/>
          </a:bodyPr>
          <a:lstStyle/>
          <a:p>
            <a:pPr algn="ctr"/>
            <a:r>
              <a:rPr lang="en-GB" b="1" dirty="0"/>
              <a:t>N</a:t>
            </a:r>
          </a:p>
        </p:txBody>
      </p:sp>
      <p:sp>
        <p:nvSpPr>
          <p:cNvPr id="51" name="TextBox 50"/>
          <p:cNvSpPr txBox="1"/>
          <p:nvPr/>
        </p:nvSpPr>
        <p:spPr>
          <a:xfrm>
            <a:off x="5034882" y="768399"/>
            <a:ext cx="266006" cy="376869"/>
          </a:xfrm>
          <a:prstGeom prst="rect">
            <a:avLst/>
          </a:prstGeom>
          <a:noFill/>
        </p:spPr>
        <p:txBody>
          <a:bodyPr wrap="square" rtlCol="0">
            <a:spAutoFit/>
          </a:bodyPr>
          <a:lstStyle/>
          <a:p>
            <a:pPr algn="ctr"/>
            <a:r>
              <a:rPr lang="en-GB" b="1" dirty="0" smtClean="0"/>
              <a:t>S</a:t>
            </a:r>
            <a:endParaRPr lang="en-GB" b="1" dirty="0"/>
          </a:p>
        </p:txBody>
      </p:sp>
      <p:sp>
        <p:nvSpPr>
          <p:cNvPr id="52" name="TextBox 51"/>
          <p:cNvSpPr txBox="1"/>
          <p:nvPr/>
        </p:nvSpPr>
        <p:spPr>
          <a:xfrm>
            <a:off x="7577511" y="786253"/>
            <a:ext cx="379613" cy="376869"/>
          </a:xfrm>
          <a:prstGeom prst="rect">
            <a:avLst/>
          </a:prstGeom>
          <a:noFill/>
        </p:spPr>
        <p:txBody>
          <a:bodyPr wrap="square" rtlCol="0">
            <a:spAutoFit/>
          </a:bodyPr>
          <a:lstStyle/>
          <a:p>
            <a:pPr algn="ctr"/>
            <a:r>
              <a:rPr lang="en-GB" b="1" dirty="0"/>
              <a:t>N</a:t>
            </a:r>
          </a:p>
        </p:txBody>
      </p:sp>
      <p:sp>
        <p:nvSpPr>
          <p:cNvPr id="10" name="TextBox 9"/>
          <p:cNvSpPr txBox="1"/>
          <p:nvPr/>
        </p:nvSpPr>
        <p:spPr>
          <a:xfrm>
            <a:off x="7112886" y="4295459"/>
            <a:ext cx="788817" cy="369332"/>
          </a:xfrm>
          <a:prstGeom prst="rect">
            <a:avLst/>
          </a:prstGeom>
          <a:noFill/>
        </p:spPr>
        <p:txBody>
          <a:bodyPr wrap="square" rtlCol="0">
            <a:spAutoFit/>
          </a:bodyPr>
          <a:lstStyle/>
          <a:p>
            <a:r>
              <a:rPr lang="en-GB" b="1" dirty="0" smtClean="0"/>
              <a:t>CCB</a:t>
            </a:r>
            <a:endParaRPr lang="en-GB" b="1" dirty="0"/>
          </a:p>
        </p:txBody>
      </p:sp>
      <p:sp>
        <p:nvSpPr>
          <p:cNvPr id="68" name="TextBox 67"/>
          <p:cNvSpPr txBox="1"/>
          <p:nvPr/>
        </p:nvSpPr>
        <p:spPr>
          <a:xfrm>
            <a:off x="3740717" y="3891001"/>
            <a:ext cx="1204502" cy="923330"/>
          </a:xfrm>
          <a:prstGeom prst="rect">
            <a:avLst/>
          </a:prstGeom>
          <a:noFill/>
        </p:spPr>
        <p:txBody>
          <a:bodyPr wrap="square" rtlCol="0">
            <a:spAutoFit/>
          </a:bodyPr>
          <a:lstStyle/>
          <a:p>
            <a:pPr algn="ctr"/>
            <a:r>
              <a:rPr lang="en-GB" dirty="0" smtClean="0"/>
              <a:t>Low-level strong winds</a:t>
            </a:r>
            <a:endParaRPr lang="en-GB" dirty="0"/>
          </a:p>
        </p:txBody>
      </p:sp>
      <p:cxnSp>
        <p:nvCxnSpPr>
          <p:cNvPr id="69" name="Elbow Connector 16"/>
          <p:cNvCxnSpPr>
            <a:stCxn id="68" idx="3"/>
            <a:endCxn id="57" idx="0"/>
          </p:cNvCxnSpPr>
          <p:nvPr/>
        </p:nvCxnSpPr>
        <p:spPr bwMode="auto">
          <a:xfrm>
            <a:off x="4945219" y="4352666"/>
            <a:ext cx="1299820" cy="341942"/>
          </a:xfrm>
          <a:prstGeom prst="curvedConnector2">
            <a:avLst/>
          </a:prstGeom>
          <a:no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xmlns="" val="130837128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new_logo.bmp"/>
          <p:cNvPicPr>
            <a:picLocks noChangeAspect="1"/>
          </p:cNvPicPr>
          <p:nvPr/>
        </p:nvPicPr>
        <p:blipFill>
          <a:blip r:embed="rId3" cstate="print"/>
          <a:stretch>
            <a:fillRect/>
          </a:stretch>
        </p:blipFill>
        <p:spPr>
          <a:xfrm>
            <a:off x="7131557" y="577385"/>
            <a:ext cx="1298095" cy="422723"/>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0563" y="1599306"/>
            <a:ext cx="5319713" cy="3890963"/>
          </a:xfrm>
          <a:prstGeom prst="rect">
            <a:avLst/>
          </a:prstGeom>
        </p:spPr>
      </p:pic>
      <p:sp>
        <p:nvSpPr>
          <p:cNvPr id="5" name="TextBox 4"/>
          <p:cNvSpPr txBox="1"/>
          <p:nvPr/>
        </p:nvSpPr>
        <p:spPr>
          <a:xfrm>
            <a:off x="49763" y="128826"/>
            <a:ext cx="7196159" cy="1323439"/>
          </a:xfrm>
          <a:prstGeom prst="rect">
            <a:avLst/>
          </a:prstGeom>
          <a:noFill/>
        </p:spPr>
        <p:txBody>
          <a:bodyPr wrap="square" rtlCol="0">
            <a:spAutoFit/>
          </a:bodyPr>
          <a:lstStyle/>
          <a:p>
            <a:r>
              <a:rPr lang="en-GB" sz="4000" dirty="0" smtClean="0">
                <a:solidFill>
                  <a:schemeClr val="accent1"/>
                </a:solidFill>
              </a:rPr>
              <a:t>Strong winds near the cyclone centre – case-study III</a:t>
            </a:r>
            <a:endParaRPr lang="en-GB" sz="4000" dirty="0">
              <a:solidFill>
                <a:schemeClr val="accent1"/>
              </a:solidFill>
            </a:endParaRPr>
          </a:p>
        </p:txBody>
      </p:sp>
      <p:sp>
        <p:nvSpPr>
          <p:cNvPr id="2" name="TextBox 1"/>
          <p:cNvSpPr txBox="1"/>
          <p:nvPr/>
        </p:nvSpPr>
        <p:spPr>
          <a:xfrm>
            <a:off x="5734972" y="1599306"/>
            <a:ext cx="3242778" cy="3970318"/>
          </a:xfrm>
          <a:prstGeom prst="rect">
            <a:avLst/>
          </a:prstGeom>
          <a:noFill/>
          <a:ln>
            <a:noFill/>
          </a:ln>
        </p:spPr>
        <p:txBody>
          <a:bodyPr wrap="square" rtlCol="0">
            <a:spAutoFit/>
          </a:bodyPr>
          <a:lstStyle/>
          <a:p>
            <a:r>
              <a:rPr lang="en-GB" dirty="0" smtClean="0">
                <a:solidFill>
                  <a:schemeClr val="bg2"/>
                </a:solidFill>
              </a:rPr>
              <a:t>1500 UTC 8 December 2011</a:t>
            </a:r>
          </a:p>
          <a:p>
            <a:endParaRPr lang="en-GB" dirty="0" smtClean="0">
              <a:solidFill>
                <a:schemeClr val="bg2"/>
              </a:solidFill>
            </a:endParaRPr>
          </a:p>
          <a:p>
            <a:r>
              <a:rPr lang="en-GB" dirty="0" smtClean="0">
                <a:solidFill>
                  <a:schemeClr val="bg2"/>
                </a:solidFill>
              </a:rPr>
              <a:t>Colour shading – 850-hPa wind speed in </a:t>
            </a:r>
            <a:r>
              <a:rPr lang="en-GB" dirty="0">
                <a:solidFill>
                  <a:schemeClr val="bg2"/>
                </a:solidFill>
              </a:rPr>
              <a:t>m </a:t>
            </a:r>
            <a:r>
              <a:rPr lang="en-GB" dirty="0" smtClean="0">
                <a:solidFill>
                  <a:schemeClr val="bg2"/>
                </a:solidFill>
              </a:rPr>
              <a:t>s</a:t>
            </a:r>
            <a:r>
              <a:rPr lang="en-GB" baseline="30000" dirty="0" smtClean="0">
                <a:solidFill>
                  <a:schemeClr val="bg2"/>
                </a:solidFill>
              </a:rPr>
              <a:t>-1</a:t>
            </a:r>
          </a:p>
          <a:p>
            <a:endParaRPr lang="en-GB" dirty="0" smtClean="0">
              <a:solidFill>
                <a:schemeClr val="bg2"/>
              </a:solidFill>
            </a:endParaRPr>
          </a:p>
          <a:p>
            <a:r>
              <a:rPr lang="en-GB" dirty="0" smtClean="0">
                <a:solidFill>
                  <a:schemeClr val="bg2">
                    <a:lumMod val="75000"/>
                    <a:lumOff val="25000"/>
                  </a:schemeClr>
                </a:solidFill>
              </a:rPr>
              <a:t>Thin grey</a:t>
            </a:r>
            <a:r>
              <a:rPr lang="en-GB" dirty="0" smtClean="0"/>
              <a:t> – </a:t>
            </a:r>
            <a:r>
              <a:rPr lang="en-GB" dirty="0" smtClean="0">
                <a:solidFill>
                  <a:schemeClr val="tx1">
                    <a:lumMod val="75000"/>
                    <a:lumOff val="25000"/>
                  </a:schemeClr>
                </a:solidFill>
              </a:rPr>
              <a:t>850-hPa equivalent potential temperature</a:t>
            </a:r>
          </a:p>
          <a:p>
            <a:endParaRPr lang="en-GB" dirty="0">
              <a:solidFill>
                <a:schemeClr val="tx1">
                  <a:lumMod val="75000"/>
                  <a:lumOff val="25000"/>
                </a:schemeClr>
              </a:solidFill>
            </a:endParaRPr>
          </a:p>
          <a:p>
            <a:r>
              <a:rPr lang="en-GB" dirty="0" smtClean="0"/>
              <a:t>Thin black – Research aircraft flight track</a:t>
            </a:r>
          </a:p>
          <a:p>
            <a:endParaRPr lang="en-GB" dirty="0"/>
          </a:p>
          <a:p>
            <a:r>
              <a:rPr lang="en-GB" dirty="0" smtClean="0">
                <a:solidFill>
                  <a:srgbClr val="0070C0"/>
                </a:solidFill>
              </a:rPr>
              <a:t>Blue</a:t>
            </a:r>
            <a:r>
              <a:rPr lang="en-GB" dirty="0" smtClean="0"/>
              <a:t> – vertical section to be shown later</a:t>
            </a:r>
            <a:endParaRPr lang="en-GB" dirty="0"/>
          </a:p>
        </p:txBody>
      </p:sp>
    </p:spTree>
    <p:extLst>
      <p:ext uri="{BB962C8B-B14F-4D97-AF65-F5344CB8AC3E}">
        <p14:creationId xmlns:p14="http://schemas.microsoft.com/office/powerpoint/2010/main" xmlns="" val="276629327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343" y="1323975"/>
            <a:ext cx="5705475" cy="4210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4016477" y="5750279"/>
            <a:ext cx="2064326" cy="584775"/>
          </a:xfrm>
          <a:prstGeom prst="rect">
            <a:avLst/>
          </a:prstGeom>
          <a:noFill/>
        </p:spPr>
        <p:txBody>
          <a:bodyPr wrap="square" rtlCol="0">
            <a:spAutoFit/>
          </a:bodyPr>
          <a:lstStyle/>
          <a:p>
            <a:r>
              <a:rPr lang="en-GB" sz="1600" dirty="0" smtClean="0"/>
              <a:t>Martínez-Alvarado </a:t>
            </a:r>
            <a:r>
              <a:rPr lang="en-GB" sz="1600" i="1" dirty="0" smtClean="0"/>
              <a:t>et al.</a:t>
            </a:r>
            <a:r>
              <a:rPr lang="en-GB" sz="1600" dirty="0" smtClean="0"/>
              <a:t> (2010)</a:t>
            </a:r>
            <a:endParaRPr lang="en-GB" sz="1600" dirty="0"/>
          </a:p>
        </p:txBody>
      </p:sp>
      <p:sp>
        <p:nvSpPr>
          <p:cNvPr id="2" name="TextBox 1"/>
          <p:cNvSpPr txBox="1"/>
          <p:nvPr/>
        </p:nvSpPr>
        <p:spPr>
          <a:xfrm>
            <a:off x="5361651" y="1517945"/>
            <a:ext cx="1094558" cy="1077218"/>
          </a:xfrm>
          <a:prstGeom prst="rect">
            <a:avLst/>
          </a:prstGeom>
          <a:noFill/>
        </p:spPr>
        <p:txBody>
          <a:bodyPr wrap="square" rtlCol="0">
            <a:spAutoFit/>
          </a:bodyPr>
          <a:lstStyle/>
          <a:p>
            <a:pPr algn="ctr"/>
            <a:r>
              <a:rPr lang="en-GB" sz="1600" dirty="0" smtClean="0"/>
              <a:t>Relative humidity wrt ice (%)</a:t>
            </a:r>
            <a:endParaRPr lang="en-GB" sz="1600" dirty="0"/>
          </a:p>
        </p:txBody>
      </p:sp>
      <p:pic>
        <p:nvPicPr>
          <p:cNvPr id="5" name="Picture 5" descr="new_logo.bmp"/>
          <p:cNvPicPr>
            <a:picLocks noChangeAspect="1"/>
          </p:cNvPicPr>
          <p:nvPr/>
        </p:nvPicPr>
        <p:blipFill>
          <a:blip r:embed="rId3" cstate="print"/>
          <a:srcRect/>
          <a:stretch>
            <a:fillRect/>
          </a:stretch>
        </p:blipFill>
        <p:spPr bwMode="auto">
          <a:xfrm>
            <a:off x="7131050" y="271631"/>
            <a:ext cx="1298575" cy="422275"/>
          </a:xfrm>
          <a:prstGeom prst="rect">
            <a:avLst/>
          </a:prstGeom>
          <a:noFill/>
          <a:ln w="9525">
            <a:noFill/>
            <a:miter lim="800000"/>
            <a:headEnd/>
            <a:tailEnd/>
          </a:ln>
        </p:spPr>
      </p:pic>
      <p:sp>
        <p:nvSpPr>
          <p:cNvPr id="6" name="TextBox 5"/>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The vertical structure of the frontal fracture zone</a:t>
            </a:r>
            <a:endParaRPr lang="en-GB" sz="4000" dirty="0">
              <a:solidFill>
                <a:schemeClr val="accent1"/>
              </a:solidFill>
            </a:endParaRPr>
          </a:p>
        </p:txBody>
      </p:sp>
      <p:sp>
        <p:nvSpPr>
          <p:cNvPr id="4" name="TextBox 3"/>
          <p:cNvSpPr txBox="1"/>
          <p:nvPr/>
        </p:nvSpPr>
        <p:spPr>
          <a:xfrm>
            <a:off x="119039" y="5750279"/>
            <a:ext cx="3366120" cy="707886"/>
          </a:xfrm>
          <a:prstGeom prst="rect">
            <a:avLst/>
          </a:prstGeom>
          <a:noFill/>
        </p:spPr>
        <p:txBody>
          <a:bodyPr wrap="square" rtlCol="0">
            <a:spAutoFit/>
          </a:bodyPr>
          <a:lstStyle/>
          <a:p>
            <a:r>
              <a:rPr lang="en-GB" sz="2000" dirty="0" smtClean="0">
                <a:solidFill>
                  <a:schemeClr val="accent1"/>
                </a:solidFill>
              </a:rPr>
              <a:t>What stream originates this maxima in wind speed?</a:t>
            </a:r>
            <a:endParaRPr lang="en-GB" sz="2000" dirty="0">
              <a:solidFill>
                <a:schemeClr val="accent1"/>
              </a:solidFill>
            </a:endParaRPr>
          </a:p>
        </p:txBody>
      </p:sp>
      <p:cxnSp>
        <p:nvCxnSpPr>
          <p:cNvPr id="8" name="Elbow Connector 7"/>
          <p:cNvCxnSpPr>
            <a:stCxn id="4" idx="3"/>
          </p:cNvCxnSpPr>
          <p:nvPr/>
        </p:nvCxnSpPr>
        <p:spPr bwMode="auto">
          <a:xfrm flipH="1" flipV="1">
            <a:off x="2978729" y="4890659"/>
            <a:ext cx="506430" cy="1213563"/>
          </a:xfrm>
          <a:prstGeom prst="curvedConnector4">
            <a:avLst>
              <a:gd name="adj1" fmla="val -45140"/>
              <a:gd name="adj2" fmla="val 64583"/>
            </a:avLst>
          </a:prstGeom>
          <a:noFill/>
          <a:ln w="38100" cap="flat" cmpd="sng" algn="ctr">
            <a:solidFill>
              <a:schemeClr val="tx1"/>
            </a:solidFill>
            <a:prstDash val="solid"/>
            <a:round/>
            <a:headEnd type="none" w="med" len="med"/>
            <a:tailEnd type="arrow"/>
          </a:ln>
          <a:effectLst/>
        </p:spPr>
      </p:cxnSp>
      <p:sp>
        <p:nvSpPr>
          <p:cNvPr id="14" name="TextBox 13"/>
          <p:cNvSpPr txBox="1"/>
          <p:nvPr/>
        </p:nvSpPr>
        <p:spPr>
          <a:xfrm>
            <a:off x="6539350" y="1039091"/>
            <a:ext cx="2396837" cy="3323987"/>
          </a:xfrm>
          <a:prstGeom prst="rect">
            <a:avLst/>
          </a:prstGeom>
          <a:noFill/>
          <a:ln>
            <a:noFill/>
          </a:ln>
        </p:spPr>
        <p:txBody>
          <a:bodyPr wrap="square" rtlCol="0">
            <a:spAutoFit/>
          </a:bodyPr>
          <a:lstStyle/>
          <a:p>
            <a:r>
              <a:rPr lang="en-GB" dirty="0" smtClean="0"/>
              <a:t>Cyclone Anna on 26 February 2002</a:t>
            </a:r>
          </a:p>
          <a:p>
            <a:endParaRPr lang="en-GB" dirty="0"/>
          </a:p>
          <a:p>
            <a:pPr>
              <a:spcAft>
                <a:spcPts val="1200"/>
              </a:spcAft>
            </a:pPr>
            <a:r>
              <a:rPr lang="en-GB" b="1" dirty="0" smtClean="0">
                <a:solidFill>
                  <a:srgbClr val="FF0000"/>
                </a:solidFill>
              </a:rPr>
              <a:t>Wet-bulb potential temperature</a:t>
            </a:r>
          </a:p>
          <a:p>
            <a:pPr>
              <a:spcAft>
                <a:spcPts val="1200"/>
              </a:spcAft>
            </a:pPr>
            <a:r>
              <a:rPr lang="en-GB" b="1" dirty="0" smtClean="0"/>
              <a:t>Wind speed</a:t>
            </a:r>
          </a:p>
          <a:p>
            <a:pPr>
              <a:spcAft>
                <a:spcPts val="1200"/>
              </a:spcAft>
            </a:pPr>
            <a:r>
              <a:rPr lang="en-GB" b="1" dirty="0" smtClean="0">
                <a:solidFill>
                  <a:schemeClr val="accent1"/>
                </a:solidFill>
              </a:rPr>
              <a:t>Negative vertical velocity</a:t>
            </a:r>
          </a:p>
          <a:p>
            <a:pPr>
              <a:spcAft>
                <a:spcPts val="1200"/>
              </a:spcAft>
            </a:pPr>
            <a:r>
              <a:rPr lang="en-GB" b="1" dirty="0" smtClean="0">
                <a:solidFill>
                  <a:srgbClr val="6666FF"/>
                </a:solidFill>
              </a:rPr>
              <a:t>Dynamical tropopause</a:t>
            </a:r>
            <a:endParaRPr lang="en-GB" b="1" dirty="0">
              <a:solidFill>
                <a:srgbClr val="6666FF"/>
              </a:solidFill>
            </a:endParaRPr>
          </a:p>
        </p:txBody>
      </p:sp>
    </p:spTree>
    <p:extLst>
      <p:ext uri="{BB962C8B-B14F-4D97-AF65-F5344CB8AC3E}">
        <p14:creationId xmlns:p14="http://schemas.microsoft.com/office/powerpoint/2010/main" xmlns="" val="10593439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ew_logo.bmp"/>
          <p:cNvPicPr>
            <a:picLocks noChangeAspect="1"/>
          </p:cNvPicPr>
          <p:nvPr/>
        </p:nvPicPr>
        <p:blipFill>
          <a:blip r:embed="rId2" cstate="print"/>
          <a:srcRect/>
          <a:stretch>
            <a:fillRect/>
          </a:stretch>
        </p:blipFill>
        <p:spPr bwMode="auto">
          <a:xfrm>
            <a:off x="7131050" y="577850"/>
            <a:ext cx="1298575" cy="422275"/>
          </a:xfrm>
          <a:prstGeom prst="rect">
            <a:avLst/>
          </a:prstGeom>
          <a:noFill/>
          <a:ln w="9525">
            <a:noFill/>
            <a:miter lim="800000"/>
            <a:headEnd/>
            <a:tailEnd/>
          </a:ln>
        </p:spPr>
      </p:pic>
      <p:sp>
        <p:nvSpPr>
          <p:cNvPr id="10" name="TextBox 9"/>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Air streams near the cyclone centre – case-study III</a:t>
            </a:r>
            <a:endParaRPr lang="en-GB" sz="4000" dirty="0">
              <a:solidFill>
                <a:schemeClr val="accent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745" y="1714500"/>
            <a:ext cx="6858000" cy="5143500"/>
          </a:xfrm>
          <a:prstGeom prst="rect">
            <a:avLst/>
          </a:prstGeom>
        </p:spPr>
      </p:pic>
      <p:sp>
        <p:nvSpPr>
          <p:cNvPr id="6" name="TextBox 5"/>
          <p:cNvSpPr txBox="1"/>
          <p:nvPr/>
        </p:nvSpPr>
        <p:spPr>
          <a:xfrm>
            <a:off x="6400800" y="2092033"/>
            <a:ext cx="2396836" cy="4739759"/>
          </a:xfrm>
          <a:prstGeom prst="rect">
            <a:avLst/>
          </a:prstGeom>
          <a:noFill/>
        </p:spPr>
        <p:txBody>
          <a:bodyPr wrap="square" rtlCol="0">
            <a:spAutoFit/>
          </a:bodyPr>
          <a:lstStyle/>
          <a:p>
            <a:r>
              <a:rPr lang="en-GB" dirty="0" smtClean="0"/>
              <a:t>Colour shading – wind speed: </a:t>
            </a:r>
            <a:r>
              <a:rPr lang="en-GB" b="1" dirty="0" smtClean="0">
                <a:solidFill>
                  <a:srgbClr val="FF00FF"/>
                </a:solidFill>
              </a:rPr>
              <a:t>pink</a:t>
            </a:r>
            <a:r>
              <a:rPr lang="en-GB" dirty="0" smtClean="0"/>
              <a:t> – strong, </a:t>
            </a:r>
            <a:r>
              <a:rPr lang="en-GB" b="1" dirty="0" smtClean="0">
                <a:solidFill>
                  <a:srgbClr val="00B0F0"/>
                </a:solidFill>
              </a:rPr>
              <a:t>blue</a:t>
            </a:r>
            <a:r>
              <a:rPr lang="en-GB" dirty="0" smtClean="0"/>
              <a:t> – weak</a:t>
            </a:r>
          </a:p>
          <a:p>
            <a:pPr>
              <a:spcBef>
                <a:spcPts val="1200"/>
              </a:spcBef>
            </a:pPr>
            <a:r>
              <a:rPr lang="en-GB" dirty="0" smtClean="0"/>
              <a:t>Thin black: 850-hPa equivalent potential temperature</a:t>
            </a:r>
          </a:p>
          <a:p>
            <a:pPr>
              <a:spcBef>
                <a:spcPts val="1200"/>
              </a:spcBef>
            </a:pPr>
            <a:r>
              <a:rPr lang="en-GB" dirty="0" smtClean="0"/>
              <a:t>Three streams: </a:t>
            </a:r>
          </a:p>
          <a:p>
            <a:pPr>
              <a:spcAft>
                <a:spcPts val="1200"/>
              </a:spcAft>
            </a:pPr>
            <a:r>
              <a:rPr lang="en-GB" b="1" dirty="0">
                <a:solidFill>
                  <a:schemeClr val="tx1">
                    <a:lumMod val="75000"/>
                    <a:lumOff val="25000"/>
                  </a:schemeClr>
                </a:solidFill>
              </a:rPr>
              <a:t>Cold conveyor belt: </a:t>
            </a:r>
            <a:r>
              <a:rPr lang="en-GB" b="1" dirty="0" smtClean="0">
                <a:solidFill>
                  <a:schemeClr val="tx1">
                    <a:lumMod val="75000"/>
                    <a:lumOff val="25000"/>
                  </a:schemeClr>
                </a:solidFill>
              </a:rPr>
              <a:t>S1@16</a:t>
            </a:r>
            <a:endParaRPr lang="en-GB" b="1" dirty="0">
              <a:solidFill>
                <a:schemeClr val="tx1">
                  <a:lumMod val="75000"/>
                  <a:lumOff val="25000"/>
                </a:schemeClr>
              </a:solidFill>
            </a:endParaRPr>
          </a:p>
          <a:p>
            <a:pPr>
              <a:spcAft>
                <a:spcPts val="1200"/>
              </a:spcAft>
            </a:pPr>
            <a:r>
              <a:rPr lang="en-GB" b="1" dirty="0">
                <a:solidFill>
                  <a:srgbClr val="C00000"/>
                </a:solidFill>
              </a:rPr>
              <a:t>Sting jet: S2@16: </a:t>
            </a:r>
          </a:p>
          <a:p>
            <a:pPr>
              <a:spcAft>
                <a:spcPts val="1200"/>
              </a:spcAft>
            </a:pPr>
            <a:r>
              <a:rPr lang="en-GB" b="1" dirty="0" smtClean="0">
                <a:solidFill>
                  <a:srgbClr val="0F06BA"/>
                </a:solidFill>
              </a:rPr>
              <a:t>Second cold </a:t>
            </a:r>
            <a:r>
              <a:rPr lang="en-GB" b="1" dirty="0">
                <a:solidFill>
                  <a:srgbClr val="0F06BA"/>
                </a:solidFill>
              </a:rPr>
              <a:t>conveyor belt: S3@16: </a:t>
            </a:r>
          </a:p>
          <a:p>
            <a:endParaRPr lang="en-GB" dirty="0"/>
          </a:p>
        </p:txBody>
      </p:sp>
    </p:spTree>
    <p:extLst>
      <p:ext uri="{BB962C8B-B14F-4D97-AF65-F5344CB8AC3E}">
        <p14:creationId xmlns:p14="http://schemas.microsoft.com/office/powerpoint/2010/main" xmlns="" val="48923193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ew_logo.bmp"/>
          <p:cNvPicPr>
            <a:picLocks noChangeAspect="1"/>
          </p:cNvPicPr>
          <p:nvPr/>
        </p:nvPicPr>
        <p:blipFill>
          <a:blip r:embed="rId2" cstate="print"/>
          <a:srcRect/>
          <a:stretch>
            <a:fillRect/>
          </a:stretch>
        </p:blipFill>
        <p:spPr bwMode="auto">
          <a:xfrm>
            <a:off x="7131050" y="577850"/>
            <a:ext cx="1298575" cy="422275"/>
          </a:xfrm>
          <a:prstGeom prst="rect">
            <a:avLst/>
          </a:prstGeom>
          <a:noFill/>
          <a:ln w="9525">
            <a:noFill/>
            <a:miter lim="800000"/>
            <a:headEnd/>
            <a:tailEnd/>
          </a:ln>
        </p:spPr>
      </p:pic>
      <p:sp>
        <p:nvSpPr>
          <p:cNvPr id="10" name="TextBox 9"/>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Air streams near the cyclone centre – case-study III</a:t>
            </a:r>
            <a:endParaRPr lang="en-GB" sz="4000" dirty="0">
              <a:solidFill>
                <a:schemeClr val="accent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745" y="1714500"/>
            <a:ext cx="6858000" cy="5143500"/>
          </a:xfrm>
          <a:prstGeom prst="rect">
            <a:avLst/>
          </a:prstGeom>
        </p:spPr>
      </p:pic>
      <p:sp>
        <p:nvSpPr>
          <p:cNvPr id="3" name="TextBox 2"/>
          <p:cNvSpPr txBox="1"/>
          <p:nvPr/>
        </p:nvSpPr>
        <p:spPr>
          <a:xfrm>
            <a:off x="6400800" y="2092033"/>
            <a:ext cx="2396836" cy="4739759"/>
          </a:xfrm>
          <a:prstGeom prst="rect">
            <a:avLst/>
          </a:prstGeom>
          <a:noFill/>
        </p:spPr>
        <p:txBody>
          <a:bodyPr wrap="square" rtlCol="0">
            <a:spAutoFit/>
          </a:bodyPr>
          <a:lstStyle/>
          <a:p>
            <a:r>
              <a:rPr lang="en-GB" dirty="0" smtClean="0"/>
              <a:t>Colour shading – wind speed: </a:t>
            </a:r>
            <a:r>
              <a:rPr lang="en-GB" b="1" dirty="0" smtClean="0">
                <a:solidFill>
                  <a:srgbClr val="FF00FF"/>
                </a:solidFill>
              </a:rPr>
              <a:t>pink</a:t>
            </a:r>
            <a:r>
              <a:rPr lang="en-GB" dirty="0" smtClean="0"/>
              <a:t> – strong, </a:t>
            </a:r>
            <a:r>
              <a:rPr lang="en-GB" b="1" dirty="0" smtClean="0">
                <a:solidFill>
                  <a:srgbClr val="00B0F0"/>
                </a:solidFill>
              </a:rPr>
              <a:t>blue</a:t>
            </a:r>
            <a:r>
              <a:rPr lang="en-GB" dirty="0" smtClean="0"/>
              <a:t> – weak</a:t>
            </a:r>
          </a:p>
          <a:p>
            <a:pPr>
              <a:spcBef>
                <a:spcPts val="1200"/>
              </a:spcBef>
            </a:pPr>
            <a:r>
              <a:rPr lang="en-GB" dirty="0" smtClean="0"/>
              <a:t>Thin black: 850-hPa equivalent potential temperature</a:t>
            </a:r>
          </a:p>
          <a:p>
            <a:pPr>
              <a:spcBef>
                <a:spcPts val="1200"/>
              </a:spcBef>
            </a:pPr>
            <a:r>
              <a:rPr lang="en-GB" dirty="0" smtClean="0"/>
              <a:t>Three streams: </a:t>
            </a:r>
          </a:p>
          <a:p>
            <a:pPr>
              <a:spcAft>
                <a:spcPts val="1200"/>
              </a:spcAft>
            </a:pPr>
            <a:r>
              <a:rPr lang="en-GB" b="1" dirty="0">
                <a:solidFill>
                  <a:schemeClr val="tx1">
                    <a:lumMod val="75000"/>
                    <a:lumOff val="25000"/>
                  </a:schemeClr>
                </a:solidFill>
              </a:rPr>
              <a:t>Cold conveyor belt: </a:t>
            </a:r>
            <a:r>
              <a:rPr lang="en-GB" b="1" dirty="0" smtClean="0">
                <a:solidFill>
                  <a:schemeClr val="tx1">
                    <a:lumMod val="75000"/>
                    <a:lumOff val="25000"/>
                  </a:schemeClr>
                </a:solidFill>
              </a:rPr>
              <a:t>S1@16</a:t>
            </a:r>
            <a:endParaRPr lang="en-GB" b="1" dirty="0">
              <a:solidFill>
                <a:schemeClr val="tx1">
                  <a:lumMod val="75000"/>
                  <a:lumOff val="25000"/>
                </a:schemeClr>
              </a:solidFill>
            </a:endParaRPr>
          </a:p>
          <a:p>
            <a:pPr>
              <a:spcAft>
                <a:spcPts val="1200"/>
              </a:spcAft>
            </a:pPr>
            <a:r>
              <a:rPr lang="en-GB" b="1" dirty="0">
                <a:solidFill>
                  <a:srgbClr val="C00000"/>
                </a:solidFill>
              </a:rPr>
              <a:t>Sting jet: S2@16: </a:t>
            </a:r>
          </a:p>
          <a:p>
            <a:pPr>
              <a:spcAft>
                <a:spcPts val="1200"/>
              </a:spcAft>
            </a:pPr>
            <a:r>
              <a:rPr lang="en-GB" b="1" dirty="0" smtClean="0">
                <a:solidFill>
                  <a:srgbClr val="0F06BA"/>
                </a:solidFill>
              </a:rPr>
              <a:t>Second cold </a:t>
            </a:r>
            <a:r>
              <a:rPr lang="en-GB" b="1" dirty="0">
                <a:solidFill>
                  <a:srgbClr val="0F06BA"/>
                </a:solidFill>
              </a:rPr>
              <a:t>conveyor belt: S3@16: </a:t>
            </a:r>
          </a:p>
          <a:p>
            <a:endParaRPr lang="en-GB" dirty="0"/>
          </a:p>
        </p:txBody>
      </p:sp>
    </p:spTree>
    <p:extLst>
      <p:ext uri="{BB962C8B-B14F-4D97-AF65-F5344CB8AC3E}">
        <p14:creationId xmlns:p14="http://schemas.microsoft.com/office/powerpoint/2010/main" xmlns="" val="263117932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ew_logo.bmp"/>
          <p:cNvPicPr>
            <a:picLocks noChangeAspect="1"/>
          </p:cNvPicPr>
          <p:nvPr/>
        </p:nvPicPr>
        <p:blipFill>
          <a:blip r:embed="rId2" cstate="print"/>
          <a:srcRect/>
          <a:stretch>
            <a:fillRect/>
          </a:stretch>
        </p:blipFill>
        <p:spPr bwMode="auto">
          <a:xfrm>
            <a:off x="7131050" y="577850"/>
            <a:ext cx="1298575" cy="422275"/>
          </a:xfrm>
          <a:prstGeom prst="rect">
            <a:avLst/>
          </a:prstGeom>
          <a:noFill/>
          <a:ln w="9525">
            <a:noFill/>
            <a:miter lim="800000"/>
            <a:headEnd/>
            <a:tailEnd/>
          </a:ln>
        </p:spPr>
      </p:pic>
      <p:sp>
        <p:nvSpPr>
          <p:cNvPr id="10" name="TextBox 9"/>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Air streams near the cyclone centre – case-study III</a:t>
            </a:r>
            <a:endParaRPr lang="en-GB" sz="4000" dirty="0">
              <a:solidFill>
                <a:schemeClr val="accent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745" y="1714500"/>
            <a:ext cx="6858000" cy="5143500"/>
          </a:xfrm>
          <a:prstGeom prst="rect">
            <a:avLst/>
          </a:prstGeom>
        </p:spPr>
      </p:pic>
      <p:sp>
        <p:nvSpPr>
          <p:cNvPr id="6" name="TextBox 5"/>
          <p:cNvSpPr txBox="1"/>
          <p:nvPr/>
        </p:nvSpPr>
        <p:spPr>
          <a:xfrm>
            <a:off x="6400800" y="2092033"/>
            <a:ext cx="2396836" cy="4739759"/>
          </a:xfrm>
          <a:prstGeom prst="rect">
            <a:avLst/>
          </a:prstGeom>
          <a:noFill/>
        </p:spPr>
        <p:txBody>
          <a:bodyPr wrap="square" rtlCol="0">
            <a:spAutoFit/>
          </a:bodyPr>
          <a:lstStyle/>
          <a:p>
            <a:r>
              <a:rPr lang="en-GB" dirty="0" smtClean="0"/>
              <a:t>Colour shading – wind speed: </a:t>
            </a:r>
            <a:r>
              <a:rPr lang="en-GB" b="1" dirty="0" smtClean="0">
                <a:solidFill>
                  <a:srgbClr val="FF00FF"/>
                </a:solidFill>
              </a:rPr>
              <a:t>pink</a:t>
            </a:r>
            <a:r>
              <a:rPr lang="en-GB" dirty="0" smtClean="0"/>
              <a:t> – strong, </a:t>
            </a:r>
            <a:r>
              <a:rPr lang="en-GB" b="1" dirty="0" smtClean="0">
                <a:solidFill>
                  <a:srgbClr val="00B0F0"/>
                </a:solidFill>
              </a:rPr>
              <a:t>blue</a:t>
            </a:r>
            <a:r>
              <a:rPr lang="en-GB" dirty="0" smtClean="0"/>
              <a:t> – weak</a:t>
            </a:r>
          </a:p>
          <a:p>
            <a:pPr>
              <a:spcBef>
                <a:spcPts val="1200"/>
              </a:spcBef>
            </a:pPr>
            <a:r>
              <a:rPr lang="en-GB" dirty="0" smtClean="0"/>
              <a:t>Thin black: 850-hPa equivalent potential temperature</a:t>
            </a:r>
          </a:p>
          <a:p>
            <a:pPr>
              <a:spcBef>
                <a:spcPts val="1200"/>
              </a:spcBef>
            </a:pPr>
            <a:r>
              <a:rPr lang="en-GB" dirty="0" smtClean="0"/>
              <a:t>Three streams: </a:t>
            </a:r>
          </a:p>
          <a:p>
            <a:pPr>
              <a:spcAft>
                <a:spcPts val="1200"/>
              </a:spcAft>
            </a:pPr>
            <a:r>
              <a:rPr lang="en-GB" b="1" dirty="0">
                <a:solidFill>
                  <a:schemeClr val="tx1">
                    <a:lumMod val="75000"/>
                    <a:lumOff val="25000"/>
                  </a:schemeClr>
                </a:solidFill>
              </a:rPr>
              <a:t>Cold conveyor belt: </a:t>
            </a:r>
            <a:r>
              <a:rPr lang="en-GB" b="1" dirty="0" smtClean="0">
                <a:solidFill>
                  <a:schemeClr val="tx1">
                    <a:lumMod val="75000"/>
                    <a:lumOff val="25000"/>
                  </a:schemeClr>
                </a:solidFill>
              </a:rPr>
              <a:t>S1@16</a:t>
            </a:r>
            <a:endParaRPr lang="en-GB" b="1" dirty="0">
              <a:solidFill>
                <a:schemeClr val="tx1">
                  <a:lumMod val="75000"/>
                  <a:lumOff val="25000"/>
                </a:schemeClr>
              </a:solidFill>
            </a:endParaRPr>
          </a:p>
          <a:p>
            <a:pPr>
              <a:spcAft>
                <a:spcPts val="1200"/>
              </a:spcAft>
            </a:pPr>
            <a:r>
              <a:rPr lang="en-GB" b="1" dirty="0">
                <a:solidFill>
                  <a:srgbClr val="C00000"/>
                </a:solidFill>
              </a:rPr>
              <a:t>Sting jet: S2@16: </a:t>
            </a:r>
          </a:p>
          <a:p>
            <a:pPr>
              <a:spcAft>
                <a:spcPts val="1200"/>
              </a:spcAft>
            </a:pPr>
            <a:r>
              <a:rPr lang="en-GB" b="1" dirty="0" smtClean="0">
                <a:solidFill>
                  <a:srgbClr val="0F06BA"/>
                </a:solidFill>
              </a:rPr>
              <a:t>Second cold </a:t>
            </a:r>
            <a:r>
              <a:rPr lang="en-GB" b="1" dirty="0">
                <a:solidFill>
                  <a:srgbClr val="0F06BA"/>
                </a:solidFill>
              </a:rPr>
              <a:t>conveyor belt: S3@16: </a:t>
            </a:r>
          </a:p>
          <a:p>
            <a:endParaRPr lang="en-GB" dirty="0"/>
          </a:p>
        </p:txBody>
      </p:sp>
    </p:spTree>
    <p:extLst>
      <p:ext uri="{BB962C8B-B14F-4D97-AF65-F5344CB8AC3E}">
        <p14:creationId xmlns:p14="http://schemas.microsoft.com/office/powerpoint/2010/main" xmlns="" val="143832030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457" y="1859416"/>
            <a:ext cx="2880359" cy="39928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15816" y="1859415"/>
            <a:ext cx="2880359" cy="39928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96176" y="1859415"/>
            <a:ext cx="2880359" cy="3992880"/>
          </a:xfrm>
          <a:prstGeom prst="rect">
            <a:avLst/>
          </a:prstGeom>
        </p:spPr>
      </p:pic>
      <p:pic>
        <p:nvPicPr>
          <p:cNvPr id="5" name="Picture 4" descr="new_logo.bmp"/>
          <p:cNvPicPr>
            <a:picLocks noChangeAspect="1"/>
          </p:cNvPicPr>
          <p:nvPr/>
        </p:nvPicPr>
        <p:blipFill>
          <a:blip r:embed="rId5" cstate="print"/>
          <a:stretch>
            <a:fillRect/>
          </a:stretch>
        </p:blipFill>
        <p:spPr>
          <a:xfrm>
            <a:off x="7431792" y="283620"/>
            <a:ext cx="1298095" cy="422723"/>
          </a:xfrm>
          <a:prstGeom prst="rect">
            <a:avLst/>
          </a:prstGeom>
        </p:spPr>
      </p:pic>
      <p:sp>
        <p:nvSpPr>
          <p:cNvPr id="8" name="TextBox 7"/>
          <p:cNvSpPr txBox="1"/>
          <p:nvPr/>
        </p:nvSpPr>
        <p:spPr>
          <a:xfrm>
            <a:off x="35496" y="44624"/>
            <a:ext cx="6379159" cy="1323439"/>
          </a:xfrm>
          <a:prstGeom prst="rect">
            <a:avLst/>
          </a:prstGeom>
          <a:noFill/>
        </p:spPr>
        <p:txBody>
          <a:bodyPr wrap="square" rtlCol="0">
            <a:spAutoFit/>
          </a:bodyPr>
          <a:lstStyle/>
          <a:p>
            <a:r>
              <a:rPr lang="en-GB" sz="4000" dirty="0" smtClean="0">
                <a:solidFill>
                  <a:schemeClr val="tx2"/>
                </a:solidFill>
              </a:rPr>
              <a:t>Air masses arriving in strong-wind regions</a:t>
            </a:r>
            <a:endParaRPr lang="en-GB" sz="4000" dirty="0">
              <a:solidFill>
                <a:schemeClr val="tx2"/>
              </a:solidFill>
            </a:endParaRPr>
          </a:p>
        </p:txBody>
      </p:sp>
      <p:sp>
        <p:nvSpPr>
          <p:cNvPr id="9" name="TextBox 8"/>
          <p:cNvSpPr txBox="1"/>
          <p:nvPr/>
        </p:nvSpPr>
        <p:spPr>
          <a:xfrm>
            <a:off x="324422" y="1387799"/>
            <a:ext cx="1583282" cy="523220"/>
          </a:xfrm>
          <a:prstGeom prst="rect">
            <a:avLst/>
          </a:prstGeom>
          <a:solidFill>
            <a:schemeClr val="bg1"/>
          </a:solidFill>
        </p:spPr>
        <p:txBody>
          <a:bodyPr wrap="square" rtlCol="0">
            <a:spAutoFit/>
          </a:bodyPr>
          <a:lstStyle/>
          <a:p>
            <a:r>
              <a:rPr lang="en-GB" sz="2800" dirty="0" smtClean="0"/>
              <a:t>S1@16</a:t>
            </a:r>
            <a:endParaRPr lang="en-GB" sz="2800" dirty="0"/>
          </a:p>
        </p:txBody>
      </p:sp>
      <p:sp>
        <p:nvSpPr>
          <p:cNvPr id="10" name="TextBox 9"/>
          <p:cNvSpPr txBox="1"/>
          <p:nvPr/>
        </p:nvSpPr>
        <p:spPr>
          <a:xfrm>
            <a:off x="3204742" y="1387799"/>
            <a:ext cx="1511274" cy="523220"/>
          </a:xfrm>
          <a:prstGeom prst="rect">
            <a:avLst/>
          </a:prstGeom>
          <a:solidFill>
            <a:schemeClr val="bg1"/>
          </a:solidFill>
        </p:spPr>
        <p:txBody>
          <a:bodyPr wrap="square" rtlCol="0">
            <a:spAutoFit/>
          </a:bodyPr>
          <a:lstStyle/>
          <a:p>
            <a:r>
              <a:rPr lang="en-GB" sz="2800" dirty="0" smtClean="0"/>
              <a:t>S2@16</a:t>
            </a:r>
            <a:endParaRPr lang="en-GB" sz="2800" dirty="0"/>
          </a:p>
        </p:txBody>
      </p:sp>
      <p:sp>
        <p:nvSpPr>
          <p:cNvPr id="11" name="TextBox 10"/>
          <p:cNvSpPr txBox="1"/>
          <p:nvPr/>
        </p:nvSpPr>
        <p:spPr>
          <a:xfrm>
            <a:off x="6085062" y="1387799"/>
            <a:ext cx="1511274" cy="523220"/>
          </a:xfrm>
          <a:prstGeom prst="rect">
            <a:avLst/>
          </a:prstGeom>
          <a:solidFill>
            <a:schemeClr val="bg1"/>
          </a:solidFill>
        </p:spPr>
        <p:txBody>
          <a:bodyPr wrap="square" rtlCol="0">
            <a:spAutoFit/>
          </a:bodyPr>
          <a:lstStyle/>
          <a:p>
            <a:r>
              <a:rPr lang="en-GB" sz="2800" dirty="0" smtClean="0"/>
              <a:t>S3@16</a:t>
            </a:r>
            <a:endParaRPr lang="en-GB" sz="2800" dirty="0"/>
          </a:p>
        </p:txBody>
      </p:sp>
      <p:sp>
        <p:nvSpPr>
          <p:cNvPr id="3" name="TextBox 2"/>
          <p:cNvSpPr txBox="1"/>
          <p:nvPr/>
        </p:nvSpPr>
        <p:spPr>
          <a:xfrm>
            <a:off x="179512" y="5852295"/>
            <a:ext cx="8784976" cy="707886"/>
          </a:xfrm>
          <a:prstGeom prst="rect">
            <a:avLst/>
          </a:prstGeom>
          <a:noFill/>
        </p:spPr>
        <p:txBody>
          <a:bodyPr wrap="square" rtlCol="0">
            <a:spAutoFit/>
          </a:bodyPr>
          <a:lstStyle/>
          <a:p>
            <a:r>
              <a:rPr lang="en-GB" sz="2000" dirty="0" smtClean="0"/>
              <a:t>Flight track coloured by </a:t>
            </a:r>
            <a:r>
              <a:rPr lang="en-GB" sz="2000" dirty="0"/>
              <a:t>measured </a:t>
            </a:r>
            <a:r>
              <a:rPr lang="en-GB" sz="2000" dirty="0" smtClean="0"/>
              <a:t>CO simply ranked as </a:t>
            </a:r>
            <a:r>
              <a:rPr lang="en-GB" sz="2000" dirty="0"/>
              <a:t>low (</a:t>
            </a:r>
            <a:r>
              <a:rPr lang="en-GB" sz="2000" b="1" dirty="0"/>
              <a:t>black</a:t>
            </a:r>
            <a:r>
              <a:rPr lang="en-GB" sz="2000" dirty="0"/>
              <a:t>) medium</a:t>
            </a:r>
          </a:p>
          <a:p>
            <a:r>
              <a:rPr lang="en-GB" sz="2000" dirty="0"/>
              <a:t>(</a:t>
            </a:r>
            <a:r>
              <a:rPr lang="en-GB" sz="2000" b="1" dirty="0">
                <a:solidFill>
                  <a:schemeClr val="bg1">
                    <a:lumMod val="50000"/>
                  </a:schemeClr>
                </a:solidFill>
              </a:rPr>
              <a:t>grey</a:t>
            </a:r>
            <a:r>
              <a:rPr lang="en-GB" sz="2000" dirty="0"/>
              <a:t>) and high (white</a:t>
            </a:r>
            <a:r>
              <a:rPr lang="en-GB" sz="2000" dirty="0" smtClean="0"/>
              <a:t>)</a:t>
            </a:r>
            <a:endParaRPr lang="en-GB" sz="2000" dirty="0"/>
          </a:p>
        </p:txBody>
      </p:sp>
      <p:sp>
        <p:nvSpPr>
          <p:cNvPr id="12" name="TextBox 11"/>
          <p:cNvSpPr txBox="1"/>
          <p:nvPr/>
        </p:nvSpPr>
        <p:spPr>
          <a:xfrm>
            <a:off x="5181415" y="701894"/>
            <a:ext cx="2466479" cy="646331"/>
          </a:xfrm>
          <a:prstGeom prst="rect">
            <a:avLst/>
          </a:prstGeom>
          <a:noFill/>
        </p:spPr>
        <p:txBody>
          <a:bodyPr wrap="square" rtlCol="0">
            <a:spAutoFit/>
          </a:bodyPr>
          <a:lstStyle/>
          <a:p>
            <a:r>
              <a:rPr lang="en-GB" sz="3600" dirty="0" smtClean="0"/>
              <a:t>1500 UTC</a:t>
            </a:r>
            <a:endParaRPr lang="en-GB" sz="3600" dirty="0"/>
          </a:p>
        </p:txBody>
      </p:sp>
    </p:spTree>
    <p:extLst>
      <p:ext uri="{BB962C8B-B14F-4D97-AF65-F5344CB8AC3E}">
        <p14:creationId xmlns:p14="http://schemas.microsoft.com/office/powerpoint/2010/main" xmlns="" val="212181509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919"/>
            <a:ext cx="5624513" cy="216986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7873" y="2343150"/>
            <a:ext cx="5379243" cy="21717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120" y="4699194"/>
            <a:ext cx="5400074" cy="2145912"/>
          </a:xfrm>
          <a:prstGeom prst="rect">
            <a:avLst/>
          </a:prstGeom>
        </p:spPr>
      </p:pic>
      <p:pic>
        <p:nvPicPr>
          <p:cNvPr id="5" name="Picture 4" descr="new_logo.bmp"/>
          <p:cNvPicPr>
            <a:picLocks noChangeAspect="1"/>
          </p:cNvPicPr>
          <p:nvPr/>
        </p:nvPicPr>
        <p:blipFill>
          <a:blip r:embed="rId5" cstate="print"/>
          <a:stretch>
            <a:fillRect/>
          </a:stretch>
        </p:blipFill>
        <p:spPr>
          <a:xfrm>
            <a:off x="7131557" y="577385"/>
            <a:ext cx="1298095" cy="422723"/>
          </a:xfrm>
          <a:prstGeom prst="rect">
            <a:avLst/>
          </a:prstGeom>
        </p:spPr>
      </p:pic>
      <p:sp>
        <p:nvSpPr>
          <p:cNvPr id="6" name="TextBox 5"/>
          <p:cNvSpPr txBox="1"/>
          <p:nvPr/>
        </p:nvSpPr>
        <p:spPr>
          <a:xfrm>
            <a:off x="5796136" y="1484784"/>
            <a:ext cx="3096344" cy="4031873"/>
          </a:xfrm>
          <a:prstGeom prst="rect">
            <a:avLst/>
          </a:prstGeom>
          <a:noFill/>
        </p:spPr>
        <p:txBody>
          <a:bodyPr wrap="square" rtlCol="0">
            <a:spAutoFit/>
          </a:bodyPr>
          <a:lstStyle/>
          <a:p>
            <a:r>
              <a:rPr lang="en-GB" sz="3200" dirty="0" smtClean="0"/>
              <a:t>Variables along trajectories showing the trajectory-ensemble median for the identified air masses</a:t>
            </a:r>
            <a:endParaRPr lang="en-GB" sz="3200" dirty="0"/>
          </a:p>
        </p:txBody>
      </p:sp>
    </p:spTree>
    <p:extLst>
      <p:ext uri="{BB962C8B-B14F-4D97-AF65-F5344CB8AC3E}">
        <p14:creationId xmlns:p14="http://schemas.microsoft.com/office/powerpoint/2010/main" xmlns="" val="227392415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_logo.bmp"/>
          <p:cNvPicPr>
            <a:picLocks noChangeAspect="1"/>
          </p:cNvPicPr>
          <p:nvPr/>
        </p:nvPicPr>
        <p:blipFill>
          <a:blip r:embed="rId2" cstate="print"/>
          <a:stretch>
            <a:fillRect/>
          </a:stretch>
        </p:blipFill>
        <p:spPr>
          <a:xfrm>
            <a:off x="7131557" y="1554982"/>
            <a:ext cx="1298095" cy="42272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3189" y="979066"/>
            <a:ext cx="4313233" cy="173442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5155" y="2960980"/>
            <a:ext cx="4301682" cy="171841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5155" y="4950948"/>
            <a:ext cx="4301682" cy="171841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58693" y="977597"/>
            <a:ext cx="4309107" cy="173735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758596" y="2960980"/>
            <a:ext cx="4301682" cy="1718412"/>
          </a:xfrm>
          <a:prstGeom prst="rect">
            <a:avLst/>
          </a:prstGeom>
        </p:spPr>
      </p:pic>
      <p:sp>
        <p:nvSpPr>
          <p:cNvPr id="9" name="TextBox 8"/>
          <p:cNvSpPr txBox="1"/>
          <p:nvPr/>
        </p:nvSpPr>
        <p:spPr>
          <a:xfrm>
            <a:off x="35496" y="44624"/>
            <a:ext cx="4968552" cy="707886"/>
          </a:xfrm>
          <a:prstGeom prst="rect">
            <a:avLst/>
          </a:prstGeom>
          <a:noFill/>
        </p:spPr>
        <p:txBody>
          <a:bodyPr wrap="square" rtlCol="0">
            <a:spAutoFit/>
          </a:bodyPr>
          <a:lstStyle/>
          <a:p>
            <a:r>
              <a:rPr lang="en-GB" sz="4000" dirty="0" smtClean="0">
                <a:solidFill>
                  <a:schemeClr val="tx2"/>
                </a:solidFill>
              </a:rPr>
              <a:t>Physical processes</a:t>
            </a:r>
            <a:endParaRPr lang="en-GB" sz="4000" dirty="0">
              <a:solidFill>
                <a:schemeClr val="tx2"/>
              </a:solidFill>
            </a:endParaRPr>
          </a:p>
        </p:txBody>
      </p:sp>
      <p:sp>
        <p:nvSpPr>
          <p:cNvPr id="11" name="TextBox 10"/>
          <p:cNvSpPr txBox="1"/>
          <p:nvPr/>
        </p:nvSpPr>
        <p:spPr>
          <a:xfrm>
            <a:off x="395535" y="663079"/>
            <a:ext cx="3691555" cy="461665"/>
          </a:xfrm>
          <a:prstGeom prst="rect">
            <a:avLst/>
          </a:prstGeom>
          <a:noFill/>
        </p:spPr>
        <p:txBody>
          <a:bodyPr wrap="square" rtlCol="0">
            <a:spAutoFit/>
          </a:bodyPr>
          <a:lstStyle/>
          <a:p>
            <a:r>
              <a:rPr lang="en-GB" sz="2400" dirty="0" smtClean="0"/>
              <a:t>Rate of change of </a:t>
            </a:r>
            <a:r>
              <a:rPr lang="en-GB" sz="2400" dirty="0" smtClean="0">
                <a:latin typeface="Symbol" pitchFamily="18" charset="2"/>
              </a:rPr>
              <a:t>q</a:t>
            </a:r>
            <a:endParaRPr lang="en-GB" sz="2400" dirty="0">
              <a:latin typeface="Symbol" pitchFamily="18" charset="2"/>
            </a:endParaRPr>
          </a:p>
        </p:txBody>
      </p:sp>
      <p:sp>
        <p:nvSpPr>
          <p:cNvPr id="12" name="TextBox 11"/>
          <p:cNvSpPr txBox="1"/>
          <p:nvPr/>
        </p:nvSpPr>
        <p:spPr>
          <a:xfrm>
            <a:off x="5004048" y="663079"/>
            <a:ext cx="4056230" cy="461665"/>
          </a:xfrm>
          <a:prstGeom prst="rect">
            <a:avLst/>
          </a:prstGeom>
          <a:noFill/>
        </p:spPr>
        <p:txBody>
          <a:bodyPr wrap="square" rtlCol="0">
            <a:spAutoFit/>
          </a:bodyPr>
          <a:lstStyle/>
          <a:p>
            <a:r>
              <a:rPr lang="en-GB" sz="2400" dirty="0" smtClean="0"/>
              <a:t>Rate of change of </a:t>
            </a:r>
            <a:r>
              <a:rPr lang="en-GB" sz="2400" i="1" dirty="0" smtClean="0"/>
              <a:t>q</a:t>
            </a:r>
            <a:endParaRPr lang="en-GB" sz="2400" i="1" dirty="0"/>
          </a:p>
        </p:txBody>
      </p:sp>
      <p:sp>
        <p:nvSpPr>
          <p:cNvPr id="13" name="TextBox 12"/>
          <p:cNvSpPr txBox="1"/>
          <p:nvPr/>
        </p:nvSpPr>
        <p:spPr>
          <a:xfrm>
            <a:off x="395535" y="2663168"/>
            <a:ext cx="2791009" cy="461665"/>
          </a:xfrm>
          <a:prstGeom prst="rect">
            <a:avLst/>
          </a:prstGeom>
          <a:noFill/>
        </p:spPr>
        <p:txBody>
          <a:bodyPr wrap="square" rtlCol="0">
            <a:spAutoFit/>
          </a:bodyPr>
          <a:lstStyle/>
          <a:p>
            <a:r>
              <a:rPr lang="en-GB" sz="2400" dirty="0" smtClean="0"/>
              <a:t>Microphysics</a:t>
            </a:r>
            <a:endParaRPr lang="en-GB" sz="2400" dirty="0"/>
          </a:p>
        </p:txBody>
      </p:sp>
      <p:sp>
        <p:nvSpPr>
          <p:cNvPr id="14" name="TextBox 13"/>
          <p:cNvSpPr txBox="1"/>
          <p:nvPr/>
        </p:nvSpPr>
        <p:spPr>
          <a:xfrm>
            <a:off x="5025796" y="2663168"/>
            <a:ext cx="1850460" cy="461665"/>
          </a:xfrm>
          <a:prstGeom prst="rect">
            <a:avLst/>
          </a:prstGeom>
          <a:noFill/>
        </p:spPr>
        <p:txBody>
          <a:bodyPr wrap="square" rtlCol="0">
            <a:spAutoFit/>
          </a:bodyPr>
          <a:lstStyle/>
          <a:p>
            <a:r>
              <a:rPr lang="en-GB" sz="2400" dirty="0" smtClean="0"/>
              <a:t>Convection</a:t>
            </a:r>
            <a:endParaRPr lang="en-GB" sz="2400" dirty="0"/>
          </a:p>
        </p:txBody>
      </p:sp>
      <p:sp>
        <p:nvSpPr>
          <p:cNvPr id="15" name="TextBox 14"/>
          <p:cNvSpPr txBox="1"/>
          <p:nvPr/>
        </p:nvSpPr>
        <p:spPr>
          <a:xfrm>
            <a:off x="395536" y="4649775"/>
            <a:ext cx="1850460" cy="461665"/>
          </a:xfrm>
          <a:prstGeom prst="rect">
            <a:avLst/>
          </a:prstGeom>
          <a:noFill/>
        </p:spPr>
        <p:txBody>
          <a:bodyPr wrap="square" rtlCol="0">
            <a:spAutoFit/>
          </a:bodyPr>
          <a:lstStyle/>
          <a:p>
            <a:r>
              <a:rPr lang="en-GB" sz="2400" dirty="0" smtClean="0"/>
              <a:t>BL mixing</a:t>
            </a:r>
            <a:endParaRPr lang="en-GB" sz="2400" dirty="0"/>
          </a:p>
        </p:txBody>
      </p:sp>
      <p:sp>
        <p:nvSpPr>
          <p:cNvPr id="10" name="TextBox 9"/>
          <p:cNvSpPr txBox="1"/>
          <p:nvPr/>
        </p:nvSpPr>
        <p:spPr>
          <a:xfrm>
            <a:off x="5126182" y="4937093"/>
            <a:ext cx="2654422" cy="1323439"/>
          </a:xfrm>
          <a:prstGeom prst="rect">
            <a:avLst/>
          </a:prstGeom>
          <a:noFill/>
        </p:spPr>
        <p:txBody>
          <a:bodyPr wrap="square" rtlCol="0">
            <a:spAutoFit/>
          </a:bodyPr>
          <a:lstStyle/>
          <a:p>
            <a:pPr>
              <a:spcAft>
                <a:spcPts val="1200"/>
              </a:spcAft>
            </a:pPr>
            <a:r>
              <a:rPr lang="en-GB" sz="2000" dirty="0" smtClean="0">
                <a:solidFill>
                  <a:srgbClr val="339933"/>
                </a:solidFill>
              </a:rPr>
              <a:t>S1@16</a:t>
            </a:r>
          </a:p>
          <a:p>
            <a:pPr>
              <a:spcAft>
                <a:spcPts val="1200"/>
              </a:spcAft>
            </a:pPr>
            <a:r>
              <a:rPr lang="en-GB" sz="2000" dirty="0" smtClean="0">
                <a:solidFill>
                  <a:srgbClr val="0000FF"/>
                </a:solidFill>
              </a:rPr>
              <a:t>S2@16</a:t>
            </a:r>
          </a:p>
          <a:p>
            <a:pPr>
              <a:spcAft>
                <a:spcPts val="1200"/>
              </a:spcAft>
            </a:pPr>
            <a:r>
              <a:rPr lang="en-GB" sz="2000" dirty="0" smtClean="0">
                <a:solidFill>
                  <a:srgbClr val="FF0000"/>
                </a:solidFill>
              </a:rPr>
              <a:t>S3@16</a:t>
            </a:r>
            <a:endParaRPr lang="en-GB" sz="2000" dirty="0">
              <a:solidFill>
                <a:srgbClr val="FF0000"/>
              </a:solidFill>
            </a:endParaRPr>
          </a:p>
        </p:txBody>
      </p:sp>
      <p:pic>
        <p:nvPicPr>
          <p:cNvPr id="17" name="Picture 16" descr="new_logo.bmp"/>
          <p:cNvPicPr>
            <a:picLocks noChangeAspect="1"/>
          </p:cNvPicPr>
          <p:nvPr/>
        </p:nvPicPr>
        <p:blipFill>
          <a:blip r:embed="rId2" cstate="print"/>
          <a:stretch>
            <a:fillRect/>
          </a:stretch>
        </p:blipFill>
        <p:spPr>
          <a:xfrm>
            <a:off x="7431792" y="269765"/>
            <a:ext cx="1298095" cy="422723"/>
          </a:xfrm>
          <a:prstGeom prst="rect">
            <a:avLst/>
          </a:prstGeom>
        </p:spPr>
      </p:pic>
    </p:spTree>
    <p:extLst>
      <p:ext uri="{BB962C8B-B14F-4D97-AF65-F5344CB8AC3E}">
        <p14:creationId xmlns:p14="http://schemas.microsoft.com/office/powerpoint/2010/main" xmlns="" val="203053412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31" y="214168"/>
            <a:ext cx="6705023" cy="752620"/>
          </a:xfrm>
        </p:spPr>
        <p:txBody>
          <a:bodyPr/>
          <a:lstStyle/>
          <a:p>
            <a:r>
              <a:rPr lang="en-GB" dirty="0" smtClean="0"/>
              <a:t>The conveyor belt paradigm – IV</a:t>
            </a:r>
            <a:endParaRPr lang="en-GB"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181" y="1243879"/>
            <a:ext cx="4792028" cy="44319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descr="new_logo.bmp"/>
          <p:cNvPicPr>
            <a:picLocks noChangeAspect="1"/>
          </p:cNvPicPr>
          <p:nvPr/>
        </p:nvPicPr>
        <p:blipFill>
          <a:blip r:embed="rId3" cstate="print"/>
          <a:srcRect/>
          <a:stretch>
            <a:fillRect/>
          </a:stretch>
        </p:blipFill>
        <p:spPr bwMode="auto">
          <a:xfrm>
            <a:off x="7391400" y="379844"/>
            <a:ext cx="1298575" cy="422275"/>
          </a:xfrm>
          <a:prstGeom prst="rect">
            <a:avLst/>
          </a:prstGeom>
          <a:noFill/>
          <a:ln w="9525">
            <a:noFill/>
            <a:miter lim="800000"/>
            <a:headEnd/>
            <a:tailEnd/>
          </a:ln>
        </p:spPr>
      </p:pic>
      <p:sp>
        <p:nvSpPr>
          <p:cNvPr id="6" name="TextBox 5"/>
          <p:cNvSpPr txBox="1"/>
          <p:nvPr/>
        </p:nvSpPr>
        <p:spPr>
          <a:xfrm>
            <a:off x="5403273" y="1243879"/>
            <a:ext cx="3532909" cy="2308324"/>
          </a:xfrm>
          <a:prstGeom prst="rect">
            <a:avLst/>
          </a:prstGeom>
          <a:noFill/>
        </p:spPr>
        <p:txBody>
          <a:bodyPr wrap="square" rtlCol="0">
            <a:spAutoFit/>
          </a:bodyPr>
          <a:lstStyle/>
          <a:p>
            <a:r>
              <a:rPr lang="en-GB" dirty="0" smtClean="0"/>
              <a:t>Four distinct air streams:</a:t>
            </a:r>
          </a:p>
          <a:p>
            <a:endParaRPr lang="en-GB" dirty="0"/>
          </a:p>
          <a:p>
            <a:pPr marL="180000"/>
            <a:r>
              <a:rPr lang="en-GB" b="1" dirty="0" smtClean="0"/>
              <a:t>DI</a:t>
            </a:r>
            <a:r>
              <a:rPr lang="en-GB" dirty="0" smtClean="0"/>
              <a:t> – dry intrusion</a:t>
            </a:r>
          </a:p>
          <a:p>
            <a:pPr marL="180000"/>
            <a:r>
              <a:rPr lang="en-GB" b="1" dirty="0" smtClean="0"/>
              <a:t>W1</a:t>
            </a:r>
            <a:r>
              <a:rPr lang="en-GB" dirty="0" smtClean="0"/>
              <a:t> – primary warm conveyor belt</a:t>
            </a:r>
          </a:p>
          <a:p>
            <a:pPr marL="180000"/>
            <a:r>
              <a:rPr lang="en-GB" b="1" dirty="0" smtClean="0"/>
              <a:t>W2</a:t>
            </a:r>
            <a:r>
              <a:rPr lang="en-GB" dirty="0" smtClean="0"/>
              <a:t> – secondary warm conveyor belt</a:t>
            </a:r>
          </a:p>
          <a:p>
            <a:pPr marL="180000"/>
            <a:r>
              <a:rPr lang="en-GB" b="1" dirty="0" smtClean="0"/>
              <a:t>CCB</a:t>
            </a:r>
            <a:r>
              <a:rPr lang="en-GB" dirty="0" smtClean="0"/>
              <a:t> – cold conveyor belt</a:t>
            </a:r>
          </a:p>
        </p:txBody>
      </p:sp>
      <p:sp>
        <p:nvSpPr>
          <p:cNvPr id="7" name="TextBox 6"/>
          <p:cNvSpPr txBox="1"/>
          <p:nvPr/>
        </p:nvSpPr>
        <p:spPr>
          <a:xfrm>
            <a:off x="5361707" y="3829202"/>
            <a:ext cx="3643746" cy="1477328"/>
          </a:xfrm>
          <a:prstGeom prst="rect">
            <a:avLst/>
          </a:prstGeom>
          <a:noFill/>
        </p:spPr>
        <p:txBody>
          <a:bodyPr wrap="square" rtlCol="0">
            <a:spAutoFit/>
          </a:bodyPr>
          <a:lstStyle/>
          <a:p>
            <a:r>
              <a:rPr lang="en-GB" dirty="0" smtClean="0"/>
              <a:t>In the next slides I will discuss about </a:t>
            </a:r>
            <a:r>
              <a:rPr lang="en-GB" b="1" dirty="0" smtClean="0"/>
              <a:t>W1</a:t>
            </a:r>
            <a:r>
              <a:rPr lang="en-GB" dirty="0" smtClean="0"/>
              <a:t> and </a:t>
            </a:r>
            <a:r>
              <a:rPr lang="en-GB" b="1" dirty="0" smtClean="0"/>
              <a:t>W2</a:t>
            </a:r>
            <a:r>
              <a:rPr lang="en-GB" dirty="0" smtClean="0"/>
              <a:t> (re-labelled as </a:t>
            </a:r>
            <a:r>
              <a:rPr lang="en-GB" b="1" dirty="0" smtClean="0"/>
              <a:t>WCB1</a:t>
            </a:r>
            <a:r>
              <a:rPr lang="en-GB" dirty="0" smtClean="0"/>
              <a:t> and </a:t>
            </a:r>
            <a:r>
              <a:rPr lang="en-GB" b="1" dirty="0" smtClean="0"/>
              <a:t>WCB2</a:t>
            </a:r>
            <a:r>
              <a:rPr lang="en-GB" dirty="0" smtClean="0"/>
              <a:t>) and </a:t>
            </a:r>
            <a:r>
              <a:rPr lang="en-GB" b="1" dirty="0" smtClean="0"/>
              <a:t>CCB</a:t>
            </a:r>
            <a:r>
              <a:rPr lang="en-GB" dirty="0" smtClean="0"/>
              <a:t> using three case studies in the framework of the DIAMET project</a:t>
            </a:r>
            <a:endParaRPr lang="en-GB" dirty="0"/>
          </a:p>
        </p:txBody>
      </p:sp>
      <p:sp>
        <p:nvSpPr>
          <p:cNvPr id="9" name="TextBox 8"/>
          <p:cNvSpPr txBox="1"/>
          <p:nvPr/>
        </p:nvSpPr>
        <p:spPr>
          <a:xfrm>
            <a:off x="441181" y="5611126"/>
            <a:ext cx="1953491" cy="369332"/>
          </a:xfrm>
          <a:prstGeom prst="rect">
            <a:avLst/>
          </a:prstGeom>
          <a:noFill/>
        </p:spPr>
        <p:txBody>
          <a:bodyPr wrap="square" rtlCol="0">
            <a:spAutoFit/>
          </a:bodyPr>
          <a:lstStyle/>
          <a:p>
            <a:r>
              <a:rPr lang="en-GB" dirty="0" smtClean="0"/>
              <a:t>Browning (2005)</a:t>
            </a:r>
            <a:endParaRPr lang="en-GB" dirty="0"/>
          </a:p>
        </p:txBody>
      </p:sp>
    </p:spTree>
    <p:extLst>
      <p:ext uri="{BB962C8B-B14F-4D97-AF65-F5344CB8AC3E}">
        <p14:creationId xmlns:p14="http://schemas.microsoft.com/office/powerpoint/2010/main" xmlns="" val="288770425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Strong winds near the cyclone centre</a:t>
            </a:r>
            <a:endParaRPr lang="en-GB" sz="4000" dirty="0">
              <a:solidFill>
                <a:schemeClr val="accent1"/>
              </a:solidFill>
            </a:endParaRPr>
          </a:p>
        </p:txBody>
      </p:sp>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9691" y="1902198"/>
            <a:ext cx="7684618" cy="3542128"/>
          </a:xfrm>
          <a:prstGeom prst="rect">
            <a:avLst/>
          </a:prstGeom>
        </p:spPr>
      </p:pic>
    </p:spTree>
    <p:extLst>
      <p:ext uri="{BB962C8B-B14F-4D97-AF65-F5344CB8AC3E}">
        <p14:creationId xmlns:p14="http://schemas.microsoft.com/office/powerpoint/2010/main" xmlns="" val="199641253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9692" y="1902198"/>
            <a:ext cx="7684616" cy="3542128"/>
          </a:xfrm>
          <a:prstGeom prst="rect">
            <a:avLst/>
          </a:prstGeom>
        </p:spPr>
      </p:pic>
      <p:sp>
        <p:nvSpPr>
          <p:cNvPr id="5" name="TextBox 4"/>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Strong winds near the cyclone centre</a:t>
            </a:r>
            <a:endParaRPr lang="en-GB" sz="4000" dirty="0">
              <a:solidFill>
                <a:schemeClr val="accent1"/>
              </a:solidFill>
            </a:endParaRPr>
          </a:p>
        </p:txBody>
      </p:sp>
    </p:spTree>
    <p:extLst>
      <p:ext uri="{BB962C8B-B14F-4D97-AF65-F5344CB8AC3E}">
        <p14:creationId xmlns:p14="http://schemas.microsoft.com/office/powerpoint/2010/main" xmlns="" val="115307443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9692" y="1902198"/>
            <a:ext cx="7684616" cy="3542128"/>
          </a:xfrm>
          <a:prstGeom prst="rect">
            <a:avLst/>
          </a:prstGeom>
        </p:spPr>
      </p:pic>
      <p:sp>
        <p:nvSpPr>
          <p:cNvPr id="5" name="TextBox 4"/>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Strong winds near the cyclone centre</a:t>
            </a:r>
            <a:endParaRPr lang="en-GB" sz="4000" dirty="0">
              <a:solidFill>
                <a:schemeClr val="accent1"/>
              </a:solidFill>
            </a:endParaRPr>
          </a:p>
        </p:txBody>
      </p:sp>
    </p:spTree>
    <p:extLst>
      <p:ext uri="{BB962C8B-B14F-4D97-AF65-F5344CB8AC3E}">
        <p14:creationId xmlns:p14="http://schemas.microsoft.com/office/powerpoint/2010/main" xmlns="" val="78173791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9692" y="1902198"/>
            <a:ext cx="7684616" cy="3542128"/>
          </a:xfrm>
          <a:prstGeom prst="rect">
            <a:avLst/>
          </a:prstGeom>
        </p:spPr>
      </p:pic>
      <p:sp>
        <p:nvSpPr>
          <p:cNvPr id="5" name="TextBox 4"/>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Strong winds near the cyclone centre</a:t>
            </a:r>
            <a:endParaRPr lang="en-GB" sz="4000" dirty="0">
              <a:solidFill>
                <a:schemeClr val="accent1"/>
              </a:solidFill>
            </a:endParaRPr>
          </a:p>
        </p:txBody>
      </p:sp>
    </p:spTree>
    <p:extLst>
      <p:ext uri="{BB962C8B-B14F-4D97-AF65-F5344CB8AC3E}">
        <p14:creationId xmlns:p14="http://schemas.microsoft.com/office/powerpoint/2010/main" xmlns="" val="311112976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9692" y="1902198"/>
            <a:ext cx="7684616" cy="3542128"/>
          </a:xfrm>
          <a:prstGeom prst="rect">
            <a:avLst/>
          </a:prstGeom>
        </p:spPr>
      </p:pic>
      <p:sp>
        <p:nvSpPr>
          <p:cNvPr id="5" name="TextBox 4"/>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Strong winds near the cyclone centre</a:t>
            </a:r>
            <a:endParaRPr lang="en-GB" sz="4000" dirty="0">
              <a:solidFill>
                <a:schemeClr val="accent1"/>
              </a:solidFill>
            </a:endParaRPr>
          </a:p>
        </p:txBody>
      </p:sp>
    </p:spTree>
    <p:extLst>
      <p:ext uri="{BB962C8B-B14F-4D97-AF65-F5344CB8AC3E}">
        <p14:creationId xmlns:p14="http://schemas.microsoft.com/office/powerpoint/2010/main" xmlns="" val="65685444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9692" y="1902198"/>
            <a:ext cx="7684616" cy="3542128"/>
          </a:xfrm>
          <a:prstGeom prst="rect">
            <a:avLst/>
          </a:prstGeom>
        </p:spPr>
      </p:pic>
      <p:sp>
        <p:nvSpPr>
          <p:cNvPr id="5" name="TextBox 4"/>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Strong winds near the cyclone centre</a:t>
            </a:r>
            <a:endParaRPr lang="en-GB" sz="4000" dirty="0">
              <a:solidFill>
                <a:schemeClr val="accent1"/>
              </a:solidFill>
            </a:endParaRPr>
          </a:p>
        </p:txBody>
      </p:sp>
    </p:spTree>
    <p:extLst>
      <p:ext uri="{BB962C8B-B14F-4D97-AF65-F5344CB8AC3E}">
        <p14:creationId xmlns:p14="http://schemas.microsoft.com/office/powerpoint/2010/main" xmlns="" val="32284116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9692" y="1902198"/>
            <a:ext cx="7684616" cy="3542128"/>
          </a:xfrm>
          <a:prstGeom prst="rect">
            <a:avLst/>
          </a:prstGeom>
        </p:spPr>
      </p:pic>
      <p:sp>
        <p:nvSpPr>
          <p:cNvPr id="5" name="TextBox 4"/>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Strong winds near the cyclone centre</a:t>
            </a:r>
            <a:endParaRPr lang="en-GB" sz="4000" dirty="0">
              <a:solidFill>
                <a:schemeClr val="accent1"/>
              </a:solidFill>
            </a:endParaRPr>
          </a:p>
        </p:txBody>
      </p:sp>
    </p:spTree>
    <p:extLst>
      <p:ext uri="{BB962C8B-B14F-4D97-AF65-F5344CB8AC3E}">
        <p14:creationId xmlns:p14="http://schemas.microsoft.com/office/powerpoint/2010/main" xmlns="" val="96842200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9692" y="1902198"/>
            <a:ext cx="7684616" cy="3542127"/>
          </a:xfrm>
          <a:prstGeom prst="rect">
            <a:avLst/>
          </a:prstGeom>
        </p:spPr>
      </p:pic>
      <p:sp>
        <p:nvSpPr>
          <p:cNvPr id="5" name="TextBox 4"/>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Strong winds near the cyclone centre</a:t>
            </a:r>
            <a:endParaRPr lang="en-GB" sz="4000" dirty="0">
              <a:solidFill>
                <a:schemeClr val="accent1"/>
              </a:solidFill>
            </a:endParaRPr>
          </a:p>
        </p:txBody>
      </p:sp>
    </p:spTree>
    <p:extLst>
      <p:ext uri="{BB962C8B-B14F-4D97-AF65-F5344CB8AC3E}">
        <p14:creationId xmlns:p14="http://schemas.microsoft.com/office/powerpoint/2010/main" xmlns="" val="232290747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9435" r="35757" b="16804"/>
          <a:stretch/>
        </p:blipFill>
        <p:spPr>
          <a:xfrm>
            <a:off x="216024" y="1694380"/>
            <a:ext cx="5011643" cy="3506555"/>
          </a:xfrm>
          <a:prstGeom prst="rect">
            <a:avLst/>
          </a:prstGeom>
        </p:spPr>
      </p:pic>
      <p:sp>
        <p:nvSpPr>
          <p:cNvPr id="5" name="TextBox 4"/>
          <p:cNvSpPr txBox="1"/>
          <p:nvPr/>
        </p:nvSpPr>
        <p:spPr>
          <a:xfrm>
            <a:off x="216024" y="128826"/>
            <a:ext cx="6732240" cy="1323439"/>
          </a:xfrm>
          <a:prstGeom prst="rect">
            <a:avLst/>
          </a:prstGeom>
          <a:noFill/>
        </p:spPr>
        <p:txBody>
          <a:bodyPr wrap="square" rtlCol="0">
            <a:spAutoFit/>
          </a:bodyPr>
          <a:lstStyle/>
          <a:p>
            <a:r>
              <a:rPr lang="en-GB" sz="4000" dirty="0" smtClean="0">
                <a:solidFill>
                  <a:schemeClr val="accent1"/>
                </a:solidFill>
              </a:rPr>
              <a:t>Strong winds near the cyclone centre</a:t>
            </a:r>
            <a:endParaRPr lang="en-GB" sz="4000" dirty="0">
              <a:solidFill>
                <a:schemeClr val="accent1"/>
              </a:solidFill>
            </a:endParaRPr>
          </a:p>
        </p:txBody>
      </p:sp>
      <p:sp>
        <p:nvSpPr>
          <p:cNvPr id="3" name="TextBox 2"/>
          <p:cNvSpPr txBox="1"/>
          <p:nvPr/>
        </p:nvSpPr>
        <p:spPr>
          <a:xfrm>
            <a:off x="5221374" y="1323998"/>
            <a:ext cx="3922625" cy="4524315"/>
          </a:xfrm>
          <a:prstGeom prst="rect">
            <a:avLst/>
          </a:prstGeom>
          <a:noFill/>
        </p:spPr>
        <p:txBody>
          <a:bodyPr wrap="square" rtlCol="0">
            <a:spAutoFit/>
          </a:bodyPr>
          <a:lstStyle/>
          <a:p>
            <a:pPr marL="285750" indent="-285750">
              <a:buFont typeface="Arial" pitchFamily="34" charset="0"/>
              <a:buChar char="•"/>
            </a:pPr>
            <a:r>
              <a:rPr lang="en-GB" b="1" dirty="0" smtClean="0"/>
              <a:t>Three streams</a:t>
            </a:r>
            <a:r>
              <a:rPr lang="en-GB" dirty="0" smtClean="0"/>
              <a:t> converging in regions of strong winds were identified at several times during the cyclone life-cycle</a:t>
            </a:r>
          </a:p>
          <a:p>
            <a:pPr marL="285750" indent="-285750">
              <a:buFont typeface="Arial" pitchFamily="34" charset="0"/>
              <a:buChar char="•"/>
            </a:pPr>
            <a:r>
              <a:rPr lang="en-GB" dirty="0" smtClean="0"/>
              <a:t>These satisfied the description of </a:t>
            </a:r>
          </a:p>
          <a:p>
            <a:pPr marL="742950" lvl="1" indent="-285750">
              <a:buFont typeface="Arial" pitchFamily="34" charset="0"/>
              <a:buChar char="•"/>
            </a:pPr>
            <a:r>
              <a:rPr lang="en-GB" b="1" dirty="0" smtClean="0"/>
              <a:t>Cold conveyor belts</a:t>
            </a:r>
          </a:p>
          <a:p>
            <a:pPr marL="742950" lvl="1" indent="-285750">
              <a:buFont typeface="Arial" pitchFamily="34" charset="0"/>
              <a:buChar char="•"/>
            </a:pPr>
            <a:r>
              <a:rPr lang="en-GB" b="1" dirty="0" smtClean="0"/>
              <a:t>Sting jets</a:t>
            </a:r>
          </a:p>
          <a:p>
            <a:pPr marL="285750" indent="-285750">
              <a:buFont typeface="Arial" pitchFamily="34" charset="0"/>
              <a:buChar char="•"/>
            </a:pPr>
            <a:r>
              <a:rPr lang="en-GB" dirty="0" smtClean="0"/>
              <a:t>The </a:t>
            </a:r>
            <a:r>
              <a:rPr lang="en-GB" b="1" dirty="0" smtClean="0"/>
              <a:t>cold conveyor belts</a:t>
            </a:r>
            <a:r>
              <a:rPr lang="en-GB" dirty="0" smtClean="0"/>
              <a:t> start </a:t>
            </a:r>
            <a:r>
              <a:rPr lang="en-GB" b="1" dirty="0" smtClean="0"/>
              <a:t>behind the warm front</a:t>
            </a:r>
            <a:r>
              <a:rPr lang="en-GB" dirty="0" smtClean="0"/>
              <a:t> but are subject to </a:t>
            </a:r>
            <a:r>
              <a:rPr lang="en-GB" b="1" dirty="0" smtClean="0"/>
              <a:t>diabatic processes</a:t>
            </a:r>
            <a:r>
              <a:rPr lang="en-GB" dirty="0" smtClean="0"/>
              <a:t> at low levels that made them </a:t>
            </a:r>
            <a:r>
              <a:rPr lang="en-GB" b="1" dirty="0" smtClean="0"/>
              <a:t>move towards the cyclone centre</a:t>
            </a:r>
          </a:p>
          <a:p>
            <a:pPr marL="285750" indent="-285750">
              <a:buFont typeface="Arial" pitchFamily="34" charset="0"/>
              <a:buChar char="•"/>
            </a:pPr>
            <a:r>
              <a:rPr lang="en-GB" dirty="0" smtClean="0"/>
              <a:t>In comparison, </a:t>
            </a:r>
            <a:r>
              <a:rPr lang="en-GB" b="1" dirty="0" smtClean="0"/>
              <a:t>sting jets </a:t>
            </a:r>
            <a:r>
              <a:rPr lang="en-GB" dirty="0" smtClean="0"/>
              <a:t>experience </a:t>
            </a:r>
            <a:r>
              <a:rPr lang="en-GB" b="1" dirty="0" smtClean="0"/>
              <a:t>less variation in equivalent potential temperature</a:t>
            </a:r>
            <a:endParaRPr lang="en-GB" b="1" dirty="0"/>
          </a:p>
        </p:txBody>
      </p:sp>
    </p:spTree>
    <p:extLst>
      <p:ext uri="{BB962C8B-B14F-4D97-AF65-F5344CB8AC3E}">
        <p14:creationId xmlns:p14="http://schemas.microsoft.com/office/powerpoint/2010/main" xmlns="" val="371312343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sp>
        <p:nvSpPr>
          <p:cNvPr id="3" name="TextBox 2"/>
          <p:cNvSpPr txBox="1"/>
          <p:nvPr/>
        </p:nvSpPr>
        <p:spPr>
          <a:xfrm>
            <a:off x="216024" y="128826"/>
            <a:ext cx="6732240" cy="707886"/>
          </a:xfrm>
          <a:prstGeom prst="rect">
            <a:avLst/>
          </a:prstGeom>
          <a:noFill/>
        </p:spPr>
        <p:txBody>
          <a:bodyPr wrap="square" rtlCol="0">
            <a:spAutoFit/>
          </a:bodyPr>
          <a:lstStyle/>
          <a:p>
            <a:r>
              <a:rPr lang="en-GB" sz="4000" dirty="0" smtClean="0">
                <a:solidFill>
                  <a:schemeClr val="accent1"/>
                </a:solidFill>
              </a:rPr>
              <a:t>Concluding remarks</a:t>
            </a:r>
            <a:endParaRPr lang="en-GB" sz="4000" dirty="0">
              <a:solidFill>
                <a:schemeClr val="accent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t="3607" r="37199" b="15480"/>
          <a:stretch/>
        </p:blipFill>
        <p:spPr>
          <a:xfrm>
            <a:off x="451325" y="1141513"/>
            <a:ext cx="3062679" cy="1818843"/>
          </a:xfrm>
          <a:prstGeom prst="rect">
            <a:avLst/>
          </a:prstGeom>
          <a:ln w="1270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l="5524" r="27938" b="14849"/>
          <a:stretch/>
        </p:blipFill>
        <p:spPr>
          <a:xfrm>
            <a:off x="2288115" y="2575078"/>
            <a:ext cx="2433694" cy="1435582"/>
          </a:xfrm>
          <a:prstGeom prst="rect">
            <a:avLst/>
          </a:prstGeom>
          <a:ln w="12700">
            <a:solidFill>
              <a:schemeClr val="bg2"/>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xmlns="" val="0"/>
              </a:ext>
            </a:extLst>
          </a:blip>
          <a:srcRect l="9435" r="35757" b="16804"/>
          <a:stretch/>
        </p:blipFill>
        <p:spPr>
          <a:xfrm>
            <a:off x="229645" y="3782548"/>
            <a:ext cx="2672876" cy="1870163"/>
          </a:xfrm>
          <a:prstGeom prst="rect">
            <a:avLst/>
          </a:prstGeom>
          <a:ln w="12700">
            <a:solidFill>
              <a:schemeClr val="bg2"/>
            </a:solidFill>
          </a:ln>
        </p:spPr>
      </p:pic>
      <p:sp>
        <p:nvSpPr>
          <p:cNvPr id="7" name="TextBox 6"/>
          <p:cNvSpPr txBox="1"/>
          <p:nvPr/>
        </p:nvSpPr>
        <p:spPr>
          <a:xfrm>
            <a:off x="4791084" y="1052946"/>
            <a:ext cx="4214373" cy="4862870"/>
          </a:xfrm>
          <a:prstGeom prst="rect">
            <a:avLst/>
          </a:prstGeom>
          <a:noFill/>
        </p:spPr>
        <p:txBody>
          <a:bodyPr wrap="square" rtlCol="0">
            <a:spAutoFit/>
          </a:bodyPr>
          <a:lstStyle/>
          <a:p>
            <a:pPr marL="285750" indent="-285750">
              <a:spcAft>
                <a:spcPts val="1200"/>
              </a:spcAft>
              <a:buFont typeface="Arial" pitchFamily="34" charset="0"/>
              <a:buChar char="•"/>
            </a:pPr>
            <a:r>
              <a:rPr lang="en-GB" dirty="0" smtClean="0"/>
              <a:t>The conveyor belt paradigm is a powerful conceptual viewpoint that remains largely unchanged since its origins in the 1970s</a:t>
            </a:r>
          </a:p>
          <a:p>
            <a:pPr marL="285750" indent="-285750">
              <a:spcAft>
                <a:spcPts val="1200"/>
              </a:spcAft>
              <a:buFont typeface="Arial" pitchFamily="34" charset="0"/>
              <a:buChar char="•"/>
            </a:pPr>
            <a:r>
              <a:rPr lang="en-GB" dirty="0" smtClean="0"/>
              <a:t>The availability of new tools in terms of observations, model resolution and computing power enables us to add more details especially into the smaller scales</a:t>
            </a:r>
          </a:p>
          <a:p>
            <a:pPr marL="285750" indent="-285750">
              <a:spcAft>
                <a:spcPts val="1200"/>
              </a:spcAft>
              <a:buFont typeface="Arial" pitchFamily="34" charset="0"/>
              <a:buChar char="•"/>
            </a:pPr>
            <a:r>
              <a:rPr lang="en-GB" dirty="0" smtClean="0"/>
              <a:t>Improved knowledge of diabatic processes acting on these streams</a:t>
            </a:r>
          </a:p>
          <a:p>
            <a:pPr marL="285750" indent="-285750">
              <a:spcAft>
                <a:spcPts val="1200"/>
              </a:spcAft>
              <a:buFont typeface="Arial" pitchFamily="34" charset="0"/>
              <a:buChar char="•"/>
            </a:pPr>
            <a:r>
              <a:rPr lang="en-GB" dirty="0" smtClean="0"/>
              <a:t>Better understanding on how well our models behave</a:t>
            </a:r>
          </a:p>
          <a:p>
            <a:pPr marL="285750" indent="-285750">
              <a:spcAft>
                <a:spcPts val="1200"/>
              </a:spcAft>
              <a:buFont typeface="Arial" pitchFamily="34" charset="0"/>
              <a:buChar char="•"/>
            </a:pPr>
            <a:r>
              <a:rPr lang="en-GB" dirty="0" smtClean="0"/>
              <a:t>Hopefully leading to better ways of representing the real atmosphere</a:t>
            </a:r>
            <a:endParaRPr lang="en-GB" dirty="0"/>
          </a:p>
        </p:txBody>
      </p:sp>
      <p:sp>
        <p:nvSpPr>
          <p:cNvPr id="8" name="TextBox 7"/>
          <p:cNvSpPr txBox="1"/>
          <p:nvPr/>
        </p:nvSpPr>
        <p:spPr>
          <a:xfrm>
            <a:off x="8160327" y="6345382"/>
            <a:ext cx="568037" cy="369332"/>
          </a:xfrm>
          <a:prstGeom prst="rect">
            <a:avLst/>
          </a:prstGeom>
          <a:noFill/>
        </p:spPr>
        <p:txBody>
          <a:bodyPr wrap="square" rtlCol="0">
            <a:spAutoFit/>
          </a:bodyPr>
          <a:lstStyle/>
          <a:p>
            <a:r>
              <a:rPr lang="en-GB" dirty="0"/>
              <a:t>4</a:t>
            </a:r>
            <a:r>
              <a:rPr lang="en-GB" dirty="0" smtClean="0"/>
              <a:t>0</a:t>
            </a:r>
            <a:endParaRPr lang="en-GB" dirty="0"/>
          </a:p>
        </p:txBody>
      </p:sp>
    </p:spTree>
    <p:extLst>
      <p:ext uri="{BB962C8B-B14F-4D97-AF65-F5344CB8AC3E}">
        <p14:creationId xmlns:p14="http://schemas.microsoft.com/office/powerpoint/2010/main" xmlns="" val="311149606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8825" y="935169"/>
            <a:ext cx="7931150" cy="5701157"/>
          </a:xfrm>
        </p:spPr>
        <p:txBody>
          <a:bodyPr/>
          <a:lstStyle/>
          <a:p>
            <a:r>
              <a:rPr lang="en-GB" dirty="0" smtClean="0"/>
              <a:t>The DIAMET project</a:t>
            </a:r>
          </a:p>
          <a:p>
            <a:r>
              <a:rPr lang="en-GB" dirty="0" smtClean="0"/>
              <a:t>Three case-studies</a:t>
            </a:r>
          </a:p>
          <a:p>
            <a:pPr lvl="1"/>
            <a:r>
              <a:rPr lang="en-GB" dirty="0" smtClean="0"/>
              <a:t>Case-study I: 23-25 November 2009</a:t>
            </a:r>
          </a:p>
          <a:p>
            <a:pPr lvl="1"/>
            <a:r>
              <a:rPr lang="en-GB" dirty="0" smtClean="0"/>
              <a:t>Case-study II: 30 September 2011</a:t>
            </a:r>
          </a:p>
          <a:p>
            <a:pPr lvl="1"/>
            <a:r>
              <a:rPr lang="en-GB" dirty="0" smtClean="0"/>
              <a:t>Case-study III: 8 December 2011</a:t>
            </a:r>
          </a:p>
          <a:p>
            <a:pPr marL="342900" lvl="1" indent="-342900">
              <a:spcBef>
                <a:spcPct val="20000"/>
              </a:spcBef>
              <a:buChar char="•"/>
            </a:pPr>
            <a:r>
              <a:rPr lang="en-GB" sz="2400" dirty="0" smtClean="0">
                <a:ea typeface="+mn-ea"/>
                <a:cs typeface="+mn-cs"/>
              </a:rPr>
              <a:t>Methods</a:t>
            </a:r>
          </a:p>
          <a:p>
            <a:pPr lvl="1"/>
            <a:r>
              <a:rPr lang="en-GB" dirty="0"/>
              <a:t>Trajectory analysis</a:t>
            </a:r>
          </a:p>
          <a:p>
            <a:pPr lvl="1"/>
            <a:r>
              <a:rPr lang="en-GB" dirty="0"/>
              <a:t>Tracers</a:t>
            </a:r>
          </a:p>
          <a:p>
            <a:r>
              <a:rPr lang="en-GB" dirty="0" smtClean="0"/>
              <a:t>The warm conveyor belt</a:t>
            </a:r>
          </a:p>
          <a:p>
            <a:pPr lvl="1"/>
            <a:r>
              <a:rPr lang="en-GB" dirty="0" smtClean="0"/>
              <a:t>The split of the warm conveyor belt (WCB1 and WCB2)</a:t>
            </a:r>
          </a:p>
          <a:p>
            <a:pPr lvl="1"/>
            <a:r>
              <a:rPr lang="en-GB" dirty="0" smtClean="0"/>
              <a:t>Altering the parameterised v resolved convection partition</a:t>
            </a:r>
          </a:p>
          <a:p>
            <a:pPr marL="342900" lvl="1" indent="-342900">
              <a:spcBef>
                <a:spcPct val="20000"/>
              </a:spcBef>
              <a:buChar char="•"/>
            </a:pPr>
            <a:r>
              <a:rPr lang="en-GB" sz="2400" dirty="0">
                <a:ea typeface="+mn-ea"/>
                <a:cs typeface="+mn-cs"/>
              </a:rPr>
              <a:t>The cold </a:t>
            </a:r>
            <a:r>
              <a:rPr lang="en-GB" sz="2400" dirty="0" smtClean="0">
                <a:ea typeface="+mn-ea"/>
                <a:cs typeface="+mn-cs"/>
              </a:rPr>
              <a:t>conveyor belt</a:t>
            </a:r>
          </a:p>
          <a:p>
            <a:pPr lvl="1"/>
            <a:r>
              <a:rPr lang="en-GB" dirty="0" smtClean="0"/>
              <a:t>Strong winds near the cyclone centre</a:t>
            </a:r>
            <a:endParaRPr lang="en-GB" dirty="0"/>
          </a:p>
          <a:p>
            <a:pPr lvl="1"/>
            <a:r>
              <a:rPr lang="en-GB" dirty="0" smtClean="0"/>
              <a:t>Relationship with other streams: sting jets</a:t>
            </a:r>
            <a:endParaRPr lang="en-GB" dirty="0"/>
          </a:p>
        </p:txBody>
      </p:sp>
      <p:pic>
        <p:nvPicPr>
          <p:cNvPr id="4" name="Picture 3" descr="new_logo.bmp"/>
          <p:cNvPicPr>
            <a:picLocks noChangeAspect="1"/>
          </p:cNvPicPr>
          <p:nvPr/>
        </p:nvPicPr>
        <p:blipFill>
          <a:blip r:embed="rId2" cstate="print"/>
          <a:srcRect/>
          <a:stretch>
            <a:fillRect/>
          </a:stretch>
        </p:blipFill>
        <p:spPr bwMode="auto">
          <a:xfrm>
            <a:off x="7391400" y="379844"/>
            <a:ext cx="1298575" cy="422275"/>
          </a:xfrm>
          <a:prstGeom prst="rect">
            <a:avLst/>
          </a:prstGeom>
          <a:noFill/>
          <a:ln w="9525">
            <a:noFill/>
            <a:miter lim="800000"/>
            <a:headEnd/>
            <a:tailEnd/>
          </a:ln>
        </p:spPr>
      </p:pic>
      <p:sp>
        <p:nvSpPr>
          <p:cNvPr id="5" name="Title 1"/>
          <p:cNvSpPr txBox="1">
            <a:spLocks/>
          </p:cNvSpPr>
          <p:nvPr/>
        </p:nvSpPr>
        <p:spPr bwMode="auto">
          <a:xfrm>
            <a:off x="243031" y="214168"/>
            <a:ext cx="6705023" cy="752620"/>
          </a:xfrm>
          <a:prstGeom prst="rect">
            <a:avLst/>
          </a:prstGeom>
          <a:noFill/>
          <a:ln w="9525">
            <a:noFill/>
            <a:miter lim="800000"/>
            <a:headEnd/>
            <a:tailEnd/>
          </a:ln>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Outline</a:t>
            </a:r>
            <a:endParaRPr lang="en-GB" kern="0" dirty="0"/>
          </a:p>
        </p:txBody>
      </p:sp>
    </p:spTree>
    <p:extLst>
      <p:ext uri="{BB962C8B-B14F-4D97-AF65-F5344CB8AC3E}">
        <p14:creationId xmlns:p14="http://schemas.microsoft.com/office/powerpoint/2010/main" xmlns="" val="323006519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_logo.bmp"/>
          <p:cNvPicPr>
            <a:picLocks noChangeAspect="1"/>
          </p:cNvPicPr>
          <p:nvPr/>
        </p:nvPicPr>
        <p:blipFill>
          <a:blip r:embed="rId2" cstate="print"/>
          <a:srcRect/>
          <a:stretch>
            <a:fillRect/>
          </a:stretch>
        </p:blipFill>
        <p:spPr bwMode="auto">
          <a:xfrm>
            <a:off x="7131050" y="271631"/>
            <a:ext cx="1298575" cy="422275"/>
          </a:xfrm>
          <a:prstGeom prst="rect">
            <a:avLst/>
          </a:prstGeom>
          <a:noFill/>
          <a:ln w="9525">
            <a:noFill/>
            <a:miter lim="800000"/>
            <a:headEnd/>
            <a:tailEnd/>
          </a:ln>
        </p:spPr>
      </p:pic>
      <p:sp>
        <p:nvSpPr>
          <p:cNvPr id="3" name="TextBox 2"/>
          <p:cNvSpPr txBox="1"/>
          <p:nvPr/>
        </p:nvSpPr>
        <p:spPr>
          <a:xfrm>
            <a:off x="216024" y="128826"/>
            <a:ext cx="6732240" cy="707886"/>
          </a:xfrm>
          <a:prstGeom prst="rect">
            <a:avLst/>
          </a:prstGeom>
          <a:noFill/>
        </p:spPr>
        <p:txBody>
          <a:bodyPr wrap="square" rtlCol="0">
            <a:spAutoFit/>
          </a:bodyPr>
          <a:lstStyle/>
          <a:p>
            <a:r>
              <a:rPr lang="en-GB" sz="4000" dirty="0" smtClean="0">
                <a:solidFill>
                  <a:schemeClr val="accent1"/>
                </a:solidFill>
              </a:rPr>
              <a:t>Concluding remarks</a:t>
            </a:r>
            <a:endParaRPr lang="en-GB" sz="4000" dirty="0">
              <a:solidFill>
                <a:schemeClr val="accent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t="3607" r="37199" b="15480"/>
          <a:stretch/>
        </p:blipFill>
        <p:spPr>
          <a:xfrm>
            <a:off x="451325" y="1141513"/>
            <a:ext cx="3062679" cy="1818843"/>
          </a:xfrm>
          <a:prstGeom prst="rect">
            <a:avLst/>
          </a:prstGeom>
          <a:ln w="1270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l="5524" r="27938" b="14849"/>
          <a:stretch/>
        </p:blipFill>
        <p:spPr>
          <a:xfrm>
            <a:off x="2288115" y="2575078"/>
            <a:ext cx="2433694" cy="1435582"/>
          </a:xfrm>
          <a:prstGeom prst="rect">
            <a:avLst/>
          </a:prstGeom>
          <a:ln w="12700">
            <a:solidFill>
              <a:schemeClr val="bg2"/>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xmlns="" val="0"/>
              </a:ext>
            </a:extLst>
          </a:blip>
          <a:srcRect l="9435" r="35757" b="16804"/>
          <a:stretch/>
        </p:blipFill>
        <p:spPr>
          <a:xfrm>
            <a:off x="229645" y="3782548"/>
            <a:ext cx="2672876" cy="1870163"/>
          </a:xfrm>
          <a:prstGeom prst="rect">
            <a:avLst/>
          </a:prstGeom>
          <a:ln w="12700">
            <a:solidFill>
              <a:schemeClr val="bg2"/>
            </a:solidFill>
          </a:ln>
        </p:spPr>
      </p:pic>
      <p:sp>
        <p:nvSpPr>
          <p:cNvPr id="7" name="TextBox 6"/>
          <p:cNvSpPr txBox="1"/>
          <p:nvPr/>
        </p:nvSpPr>
        <p:spPr>
          <a:xfrm>
            <a:off x="4791084" y="1052946"/>
            <a:ext cx="4214373" cy="4862870"/>
          </a:xfrm>
          <a:prstGeom prst="rect">
            <a:avLst/>
          </a:prstGeom>
          <a:noFill/>
        </p:spPr>
        <p:txBody>
          <a:bodyPr wrap="square" rtlCol="0">
            <a:spAutoFit/>
          </a:bodyPr>
          <a:lstStyle/>
          <a:p>
            <a:pPr marL="285750" indent="-285750">
              <a:spcAft>
                <a:spcPts val="1200"/>
              </a:spcAft>
              <a:buFont typeface="Arial" pitchFamily="34" charset="0"/>
              <a:buChar char="•"/>
            </a:pPr>
            <a:r>
              <a:rPr lang="en-GB" dirty="0" smtClean="0"/>
              <a:t>The conveyor belt paradigm is a powerful conceptual viewpoint that remains largely unchanged since its origins in the 1970s</a:t>
            </a:r>
          </a:p>
          <a:p>
            <a:pPr marL="285750" indent="-285750">
              <a:spcAft>
                <a:spcPts val="1200"/>
              </a:spcAft>
              <a:buFont typeface="Arial" pitchFamily="34" charset="0"/>
              <a:buChar char="•"/>
            </a:pPr>
            <a:r>
              <a:rPr lang="en-GB" dirty="0" smtClean="0"/>
              <a:t>The availability of new tools in terms of observations, model resolution and computing power enables us to add more details especially into the smaller scales</a:t>
            </a:r>
          </a:p>
          <a:p>
            <a:pPr marL="285750" indent="-285750">
              <a:spcAft>
                <a:spcPts val="1200"/>
              </a:spcAft>
              <a:buFont typeface="Arial" pitchFamily="34" charset="0"/>
              <a:buChar char="•"/>
            </a:pPr>
            <a:r>
              <a:rPr lang="en-GB" dirty="0" smtClean="0"/>
              <a:t>Improved knowledge of diabatic processes acting on these streams</a:t>
            </a:r>
          </a:p>
          <a:p>
            <a:pPr marL="285750" indent="-285750">
              <a:spcAft>
                <a:spcPts val="1200"/>
              </a:spcAft>
              <a:buFont typeface="Arial" pitchFamily="34" charset="0"/>
              <a:buChar char="•"/>
            </a:pPr>
            <a:r>
              <a:rPr lang="en-GB" dirty="0" smtClean="0"/>
              <a:t>Better understanding on how well our models behave</a:t>
            </a:r>
          </a:p>
          <a:p>
            <a:pPr marL="285750" indent="-285750">
              <a:spcAft>
                <a:spcPts val="1200"/>
              </a:spcAft>
              <a:buFont typeface="Arial" pitchFamily="34" charset="0"/>
              <a:buChar char="•"/>
            </a:pPr>
            <a:r>
              <a:rPr lang="en-GB" dirty="0" smtClean="0"/>
              <a:t>Hopefully leading to better ways of representing the real atmosphere</a:t>
            </a:r>
            <a:endParaRPr lang="en-GB" dirty="0"/>
          </a:p>
        </p:txBody>
      </p:sp>
      <p:sp>
        <p:nvSpPr>
          <p:cNvPr id="8" name="TextBox 7"/>
          <p:cNvSpPr txBox="1"/>
          <p:nvPr/>
        </p:nvSpPr>
        <p:spPr>
          <a:xfrm>
            <a:off x="216024" y="5805055"/>
            <a:ext cx="8789433" cy="707886"/>
          </a:xfrm>
          <a:prstGeom prst="rect">
            <a:avLst/>
          </a:prstGeom>
          <a:noFill/>
        </p:spPr>
        <p:txBody>
          <a:bodyPr wrap="square" rtlCol="0">
            <a:spAutoFit/>
          </a:bodyPr>
          <a:lstStyle/>
          <a:p>
            <a:pPr algn="ctr"/>
            <a:r>
              <a:rPr lang="en-GB" sz="4000" dirty="0" smtClean="0">
                <a:solidFill>
                  <a:schemeClr val="accent1"/>
                </a:solidFill>
              </a:rPr>
              <a:t>THE END</a:t>
            </a:r>
            <a:endParaRPr lang="en-GB" sz="4000" dirty="0">
              <a:solidFill>
                <a:schemeClr val="accent1"/>
              </a:solidFill>
            </a:endParaRPr>
          </a:p>
        </p:txBody>
      </p:sp>
    </p:spTree>
    <p:extLst>
      <p:ext uri="{BB962C8B-B14F-4D97-AF65-F5344CB8AC3E}">
        <p14:creationId xmlns:p14="http://schemas.microsoft.com/office/powerpoint/2010/main" xmlns="" val="344220431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159" y="1759523"/>
            <a:ext cx="8643849" cy="1080637"/>
          </a:xfrm>
        </p:spPr>
        <p:txBody>
          <a:bodyPr>
            <a:normAutofit lnSpcReduction="10000"/>
          </a:bodyPr>
          <a:lstStyle/>
          <a:p>
            <a:pPr marL="0" indent="0" defTabSz="407272" eaLnBrk="1" hangingPunct="1">
              <a:lnSpc>
                <a:spcPct val="100000"/>
              </a:lnSpc>
              <a:spcBef>
                <a:spcPts val="0"/>
              </a:spcBef>
              <a:spcAft>
                <a:spcPts val="0"/>
              </a:spcAft>
              <a:buSzPct val="100000"/>
              <a:buNone/>
              <a:defRPr/>
            </a:pPr>
            <a:r>
              <a:rPr lang="de-DE" sz="2200" dirty="0" smtClean="0">
                <a:solidFill>
                  <a:schemeClr val="tx1"/>
                </a:solidFill>
              </a:rPr>
              <a:t>Overarching </a:t>
            </a:r>
            <a:r>
              <a:rPr lang="de-DE" sz="2200" dirty="0">
                <a:solidFill>
                  <a:schemeClr val="tx1"/>
                </a:solidFill>
              </a:rPr>
              <a:t>theme is the</a:t>
            </a:r>
            <a:r>
              <a:rPr lang="de-DE" sz="2200" dirty="0">
                <a:solidFill>
                  <a:srgbClr val="000099"/>
                </a:solidFill>
              </a:rPr>
              <a:t> </a:t>
            </a:r>
            <a:r>
              <a:rPr lang="de-DE" sz="2200" dirty="0"/>
              <a:t>role of </a:t>
            </a:r>
            <a:r>
              <a:rPr lang="de-DE" sz="2200" b="1" dirty="0"/>
              <a:t>diabatic processes</a:t>
            </a:r>
            <a:r>
              <a:rPr lang="de-DE" sz="2200" dirty="0"/>
              <a:t> in generating mesoscale PV and moisture</a:t>
            </a:r>
            <a:r>
              <a:rPr lang="de-DE" sz="2200" b="1" dirty="0"/>
              <a:t> anomalies</a:t>
            </a:r>
            <a:r>
              <a:rPr lang="de-DE" sz="2200" dirty="0"/>
              <a:t> in </a:t>
            </a:r>
            <a:r>
              <a:rPr lang="de-DE" sz="2200" b="1" dirty="0"/>
              <a:t>cyclones</a:t>
            </a:r>
            <a:r>
              <a:rPr lang="de-DE" sz="2200" dirty="0"/>
              <a:t>, and the </a:t>
            </a:r>
            <a:r>
              <a:rPr lang="de-DE" sz="2200" b="1" dirty="0"/>
              <a:t>consequences</a:t>
            </a:r>
            <a:r>
              <a:rPr lang="de-DE" sz="2200" dirty="0"/>
              <a:t> of those anomalies for </a:t>
            </a:r>
            <a:r>
              <a:rPr lang="de-DE" sz="2200" b="1" dirty="0"/>
              <a:t>weather forecasts</a:t>
            </a:r>
            <a:r>
              <a:rPr lang="de-DE" sz="2200" dirty="0"/>
              <a:t>.</a:t>
            </a:r>
          </a:p>
          <a:p>
            <a:pPr marL="391443" indent="-293583" defTabSz="407272" eaLnBrk="1" hangingPunct="1">
              <a:lnSpc>
                <a:spcPct val="100000"/>
              </a:lnSpc>
              <a:spcAft>
                <a:spcPts val="1293"/>
              </a:spcAft>
              <a:buFont typeface="StarSymbol" charset="0"/>
              <a:buChar char="●"/>
              <a:defRPr/>
            </a:pPr>
            <a:endParaRPr lang="en-GB" sz="1600" dirty="0"/>
          </a:p>
        </p:txBody>
      </p:sp>
      <p:sp>
        <p:nvSpPr>
          <p:cNvPr id="6" name="Title 1"/>
          <p:cNvSpPr txBox="1">
            <a:spLocks/>
          </p:cNvSpPr>
          <p:nvPr/>
        </p:nvSpPr>
        <p:spPr>
          <a:xfrm>
            <a:off x="243031" y="214168"/>
            <a:ext cx="6705023" cy="752620"/>
          </a:xfrm>
          <a:prstGeom prst="rect">
            <a:avLst/>
          </a:prstGeom>
        </p:spPr>
        <p:txBody>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smtClean="0"/>
              <a:t>DIAMET</a:t>
            </a:r>
          </a:p>
          <a:p>
            <a:r>
              <a:rPr lang="en-GB" sz="2800" kern="0" dirty="0" smtClean="0"/>
              <a:t>DIAbatic influences on Mesoscale structures in ExtraTropical storms</a:t>
            </a:r>
            <a:endParaRPr lang="en-GB" sz="2800" kern="0" dirty="0"/>
          </a:p>
        </p:txBody>
      </p:sp>
      <p:pic>
        <p:nvPicPr>
          <p:cNvPr id="7" name="Picture 6" descr="new_logo.bmp"/>
          <p:cNvPicPr>
            <a:picLocks noChangeAspect="1"/>
          </p:cNvPicPr>
          <p:nvPr/>
        </p:nvPicPr>
        <p:blipFill>
          <a:blip r:embed="rId3" cstate="print"/>
          <a:srcRect/>
          <a:stretch>
            <a:fillRect/>
          </a:stretch>
        </p:blipFill>
        <p:spPr bwMode="auto">
          <a:xfrm>
            <a:off x="7391400" y="379844"/>
            <a:ext cx="1298575" cy="422275"/>
          </a:xfrm>
          <a:prstGeom prst="rect">
            <a:avLst/>
          </a:prstGeom>
          <a:noFill/>
          <a:ln w="9525">
            <a:noFill/>
            <a:miter lim="800000"/>
            <a:headEnd/>
            <a:tailEnd/>
          </a:ln>
        </p:spPr>
      </p:pic>
      <p:pic>
        <p:nvPicPr>
          <p:cNvPr id="9" name="Picture 8" descr="P106053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6345" y="2975860"/>
            <a:ext cx="3655938" cy="2741538"/>
          </a:xfrm>
          <a:prstGeom prst="rect">
            <a:avLst/>
          </a:prstGeom>
          <a:noFill/>
          <a:ln w="38100">
            <a:solidFill>
              <a:srgbClr val="000000"/>
            </a:solidFill>
          </a:ln>
          <a:extLst>
            <a:ext uri="{909E8E84-426E-40DD-AFC4-6F175D3DCCD1}">
              <a14:hiddenFill xmlns:a14="http://schemas.microsoft.com/office/drawing/2010/main" xmlns="">
                <a:solidFill>
                  <a:srgbClr val="FFFFFF"/>
                </a:solidFill>
              </a14:hiddenFill>
            </a:ext>
          </a:extLst>
        </p:spPr>
      </p:pic>
      <p:pic>
        <p:nvPicPr>
          <p:cNvPr id="10" name="Picture 38" descr="IMG_296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97428" y="3701757"/>
            <a:ext cx="1971779" cy="262682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4" descr="Ouaga_3_21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0805" b="26660"/>
          <a:stretch/>
        </p:blipFill>
        <p:spPr bwMode="auto">
          <a:xfrm>
            <a:off x="840166" y="2784750"/>
            <a:ext cx="3604815" cy="169025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66261" y="4502716"/>
            <a:ext cx="4278720" cy="1785104"/>
          </a:xfrm>
          <a:prstGeom prst="rect">
            <a:avLst/>
          </a:prstGeom>
          <a:noFill/>
        </p:spPr>
        <p:txBody>
          <a:bodyPr wrap="square" rtlCol="0">
            <a:spAutoFit/>
          </a:bodyPr>
          <a:lstStyle/>
          <a:p>
            <a:pPr>
              <a:spcAft>
                <a:spcPts val="1200"/>
              </a:spcAft>
            </a:pPr>
            <a:r>
              <a:rPr lang="en-GB" sz="2000" b="1" dirty="0" smtClean="0"/>
              <a:t>Modelling component</a:t>
            </a:r>
          </a:p>
          <a:p>
            <a:r>
              <a:rPr lang="en-GB" sz="2000" b="1" dirty="0" smtClean="0"/>
              <a:t>Strong observational component</a:t>
            </a:r>
          </a:p>
          <a:p>
            <a:pPr marL="285750" indent="-285750">
              <a:buFont typeface="Arial" pitchFamily="34" charset="0"/>
              <a:buChar char="•"/>
            </a:pPr>
            <a:r>
              <a:rPr lang="en-GB" sz="2000" b="1" dirty="0" smtClean="0"/>
              <a:t>FAAM research aircraft</a:t>
            </a:r>
          </a:p>
          <a:p>
            <a:pPr marL="285750" indent="-285750">
              <a:buFont typeface="Arial" pitchFamily="34" charset="0"/>
              <a:buChar char="•"/>
            </a:pPr>
            <a:r>
              <a:rPr lang="en-GB" sz="2000" dirty="0" smtClean="0"/>
              <a:t>Some of these observations will be used in the following</a:t>
            </a:r>
            <a:endParaRPr lang="en-GB" sz="2000" dirty="0"/>
          </a:p>
        </p:txBody>
      </p:sp>
      <p:pic>
        <p:nvPicPr>
          <p:cNvPr id="12" name="Picture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929130" y="266700"/>
            <a:ext cx="1395413" cy="1400175"/>
          </a:xfrm>
          <a:prstGeom prst="rect">
            <a:avLst/>
          </a:prstGeom>
        </p:spPr>
      </p:pic>
    </p:spTree>
    <p:extLst>
      <p:ext uri="{BB962C8B-B14F-4D97-AF65-F5344CB8AC3E}">
        <p14:creationId xmlns:p14="http://schemas.microsoft.com/office/powerpoint/2010/main" xmlns="" val="13450636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CASE-STUDIES</a:t>
            </a:r>
            <a:endParaRPr lang="en-GB" dirty="0"/>
          </a:p>
        </p:txBody>
      </p:sp>
    </p:spTree>
    <p:extLst>
      <p:ext uri="{BB962C8B-B14F-4D97-AF65-F5344CB8AC3E}">
        <p14:creationId xmlns:p14="http://schemas.microsoft.com/office/powerpoint/2010/main" xmlns="" val="66505090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65605" y="506093"/>
            <a:ext cx="4475868" cy="5776461"/>
          </a:xfrm>
          <a:prstGeom prst="rect">
            <a:avLst/>
          </a:prstGeom>
        </p:spPr>
      </p:pic>
      <p:sp>
        <p:nvSpPr>
          <p:cNvPr id="15" name="TextBox 14"/>
          <p:cNvSpPr txBox="1"/>
          <p:nvPr/>
        </p:nvSpPr>
        <p:spPr>
          <a:xfrm>
            <a:off x="7537270" y="4828846"/>
            <a:ext cx="1099489" cy="738664"/>
          </a:xfrm>
          <a:prstGeom prst="rect">
            <a:avLst/>
          </a:prstGeom>
          <a:solidFill>
            <a:schemeClr val="bg1">
              <a:alpha val="60000"/>
            </a:schemeClr>
          </a:solidFill>
        </p:spPr>
        <p:txBody>
          <a:bodyPr wrap="square" rtlCol="0">
            <a:spAutoFit/>
          </a:bodyPr>
          <a:lstStyle/>
          <a:p>
            <a:pPr algn="ctr"/>
            <a:r>
              <a:rPr lang="en-GB" sz="1400" dirty="0" smtClean="0">
                <a:solidFill>
                  <a:schemeClr val="tx2">
                    <a:lumMod val="75000"/>
                  </a:schemeClr>
                </a:solidFill>
              </a:rPr>
              <a:t>Warm conveyor belt</a:t>
            </a:r>
            <a:endParaRPr lang="en-GB" sz="1400" dirty="0">
              <a:solidFill>
                <a:schemeClr val="tx2">
                  <a:lumMod val="75000"/>
                </a:schemeClr>
              </a:solidFill>
            </a:endParaRPr>
          </a:p>
        </p:txBody>
      </p:sp>
      <p:cxnSp>
        <p:nvCxnSpPr>
          <p:cNvPr id="16" name="Straight Arrow Connector 18"/>
          <p:cNvCxnSpPr>
            <a:stCxn id="15" idx="0"/>
          </p:cNvCxnSpPr>
          <p:nvPr/>
        </p:nvCxnSpPr>
        <p:spPr bwMode="auto">
          <a:xfrm rot="16200000" flipV="1">
            <a:off x="7063234" y="3805064"/>
            <a:ext cx="1367190" cy="680373"/>
          </a:xfrm>
          <a:prstGeom prst="curvedConnector3">
            <a:avLst>
              <a:gd name="adj1" fmla="val 100639"/>
            </a:avLst>
          </a:prstGeom>
          <a:solidFill>
            <a:schemeClr val="tx2"/>
          </a:solidFill>
          <a:ln w="38100" cap="flat" cmpd="sng" algn="ctr">
            <a:solidFill>
              <a:srgbClr val="C00000"/>
            </a:solidFill>
            <a:prstDash val="solid"/>
            <a:round/>
            <a:headEnd type="none" w="med" len="med"/>
            <a:tailEnd type="arrow"/>
          </a:ln>
          <a:effectLst/>
        </p:spPr>
      </p:cxnSp>
      <p:sp>
        <p:nvSpPr>
          <p:cNvPr id="18" name="TextBox 17"/>
          <p:cNvSpPr txBox="1"/>
          <p:nvPr/>
        </p:nvSpPr>
        <p:spPr>
          <a:xfrm>
            <a:off x="5227004" y="5981938"/>
            <a:ext cx="3683647" cy="707886"/>
          </a:xfrm>
          <a:prstGeom prst="rect">
            <a:avLst/>
          </a:prstGeom>
          <a:solidFill>
            <a:schemeClr val="bg1">
              <a:alpha val="60000"/>
            </a:schemeClr>
          </a:solidFill>
        </p:spPr>
        <p:txBody>
          <a:bodyPr wrap="square" rtlCol="0">
            <a:spAutoFit/>
          </a:bodyPr>
          <a:lstStyle/>
          <a:p>
            <a:r>
              <a:rPr lang="en-GB" sz="1000" dirty="0" smtClean="0"/>
              <a:t>Satellite image courtesy of NERC Satellite Receiving Station, Dundee University, Scotland </a:t>
            </a:r>
            <a:r>
              <a:rPr lang="en-GB" sz="1000" u="sng" dirty="0"/>
              <a:t>http://www.sat.dundee.ac.uk</a:t>
            </a:r>
            <a:r>
              <a:rPr lang="en-GB" sz="1000" dirty="0"/>
              <a:t> </a:t>
            </a:r>
          </a:p>
          <a:p>
            <a:r>
              <a:rPr lang="en-GB" sz="1000" dirty="0" smtClean="0"/>
              <a:t>Surface fronts based on the Met Office analysis at 00 UTC 25 Nov 2009 (archived by </a:t>
            </a:r>
            <a:r>
              <a:rPr lang="en-GB" sz="1000" u="sng" dirty="0" smtClean="0"/>
              <a:t>http://www.wetter3.de/fax</a:t>
            </a:r>
            <a:r>
              <a:rPr lang="en-GB" sz="1000" dirty="0" smtClean="0"/>
              <a:t>)</a:t>
            </a:r>
          </a:p>
        </p:txBody>
      </p:sp>
      <p:sp>
        <p:nvSpPr>
          <p:cNvPr id="19" name="TextBox 18"/>
          <p:cNvSpPr txBox="1"/>
          <p:nvPr/>
        </p:nvSpPr>
        <p:spPr>
          <a:xfrm>
            <a:off x="4663443" y="3692124"/>
            <a:ext cx="1518181" cy="523220"/>
          </a:xfrm>
          <a:prstGeom prst="rect">
            <a:avLst/>
          </a:prstGeom>
          <a:solidFill>
            <a:schemeClr val="bg1">
              <a:alpha val="60000"/>
            </a:schemeClr>
          </a:solidFill>
        </p:spPr>
        <p:txBody>
          <a:bodyPr wrap="square" rtlCol="0">
            <a:spAutoFit/>
          </a:bodyPr>
          <a:lstStyle/>
          <a:p>
            <a:pPr algn="ctr"/>
            <a:r>
              <a:rPr lang="en-GB" sz="1400" dirty="0" smtClean="0">
                <a:solidFill>
                  <a:schemeClr val="tx2">
                    <a:lumMod val="75000"/>
                  </a:schemeClr>
                </a:solidFill>
              </a:rPr>
              <a:t>Cyclone’s low pressure centre</a:t>
            </a:r>
            <a:endParaRPr lang="en-GB" sz="1400" dirty="0">
              <a:solidFill>
                <a:schemeClr val="tx2">
                  <a:lumMod val="75000"/>
                </a:schemeClr>
              </a:solidFill>
            </a:endParaRPr>
          </a:p>
        </p:txBody>
      </p:sp>
      <p:cxnSp>
        <p:nvCxnSpPr>
          <p:cNvPr id="20" name="Straight Arrow Connector 18"/>
          <p:cNvCxnSpPr>
            <a:stCxn id="19" idx="3"/>
          </p:cNvCxnSpPr>
          <p:nvPr/>
        </p:nvCxnSpPr>
        <p:spPr bwMode="auto">
          <a:xfrm flipV="1">
            <a:off x="6181624" y="2442754"/>
            <a:ext cx="388993" cy="1510980"/>
          </a:xfrm>
          <a:prstGeom prst="curvedConnector2">
            <a:avLst/>
          </a:prstGeom>
          <a:solidFill>
            <a:schemeClr val="tx2"/>
          </a:solidFill>
          <a:ln w="38100" cap="flat" cmpd="sng" algn="ctr">
            <a:solidFill>
              <a:srgbClr val="C00000"/>
            </a:solidFill>
            <a:prstDash val="solid"/>
            <a:round/>
            <a:headEnd type="none" w="med" len="med"/>
            <a:tailEnd type="arrow"/>
          </a:ln>
          <a:effectLst/>
        </p:spPr>
      </p:cxnSp>
      <p:sp>
        <p:nvSpPr>
          <p:cNvPr id="29" name="TextBox 28"/>
          <p:cNvSpPr txBox="1"/>
          <p:nvPr/>
        </p:nvSpPr>
        <p:spPr>
          <a:xfrm>
            <a:off x="4663444" y="1315184"/>
            <a:ext cx="1012516" cy="738664"/>
          </a:xfrm>
          <a:prstGeom prst="rect">
            <a:avLst/>
          </a:prstGeom>
          <a:solidFill>
            <a:schemeClr val="bg1">
              <a:alpha val="60000"/>
            </a:schemeClr>
          </a:solidFill>
        </p:spPr>
        <p:txBody>
          <a:bodyPr wrap="square" rtlCol="0">
            <a:spAutoFit/>
          </a:bodyPr>
          <a:lstStyle/>
          <a:p>
            <a:pPr algn="ctr"/>
            <a:r>
              <a:rPr lang="en-GB" sz="1400" dirty="0" smtClean="0">
                <a:solidFill>
                  <a:schemeClr val="tx2">
                    <a:lumMod val="75000"/>
                  </a:schemeClr>
                </a:solidFill>
              </a:rPr>
              <a:t>Cold conveyor belt</a:t>
            </a:r>
            <a:endParaRPr lang="en-GB" sz="1400" dirty="0">
              <a:solidFill>
                <a:schemeClr val="tx2">
                  <a:lumMod val="75000"/>
                </a:schemeClr>
              </a:solidFill>
            </a:endParaRPr>
          </a:p>
        </p:txBody>
      </p:sp>
      <p:cxnSp>
        <p:nvCxnSpPr>
          <p:cNvPr id="30" name="Straight Arrow Connector 148"/>
          <p:cNvCxnSpPr>
            <a:stCxn id="29" idx="3"/>
          </p:cNvCxnSpPr>
          <p:nvPr/>
        </p:nvCxnSpPr>
        <p:spPr bwMode="auto">
          <a:xfrm>
            <a:off x="5675960" y="1684516"/>
            <a:ext cx="594210" cy="338557"/>
          </a:xfrm>
          <a:prstGeom prst="curvedConnector3">
            <a:avLst>
              <a:gd name="adj1" fmla="val 50000"/>
            </a:avLst>
          </a:prstGeom>
          <a:solidFill>
            <a:schemeClr val="tx2"/>
          </a:solidFill>
          <a:ln w="38100" cap="flat" cmpd="sng" algn="ctr">
            <a:solidFill>
              <a:srgbClr val="C00000"/>
            </a:solidFill>
            <a:prstDash val="solid"/>
            <a:round/>
            <a:headEnd type="none" w="med" len="med"/>
            <a:tailEnd type="arrow"/>
          </a:ln>
          <a:effectLst/>
        </p:spPr>
      </p:cxnSp>
      <p:sp>
        <p:nvSpPr>
          <p:cNvPr id="246789" name="TextBox 246788"/>
          <p:cNvSpPr txBox="1"/>
          <p:nvPr/>
        </p:nvSpPr>
        <p:spPr>
          <a:xfrm>
            <a:off x="5227004" y="357804"/>
            <a:ext cx="2550412" cy="584775"/>
          </a:xfrm>
          <a:prstGeom prst="rect">
            <a:avLst/>
          </a:prstGeom>
          <a:solidFill>
            <a:schemeClr val="bg1">
              <a:alpha val="60000"/>
            </a:schemeClr>
          </a:solidFill>
        </p:spPr>
        <p:txBody>
          <a:bodyPr wrap="square" rtlCol="0">
            <a:spAutoFit/>
          </a:bodyPr>
          <a:lstStyle/>
          <a:p>
            <a:r>
              <a:rPr lang="en-GB" sz="1600" dirty="0" smtClean="0"/>
              <a:t>Channel 22, satellite Aqua</a:t>
            </a:r>
          </a:p>
          <a:p>
            <a:r>
              <a:rPr lang="en-GB" sz="1600" dirty="0" smtClean="0"/>
              <a:t>0247 UTC 25 Nov 2009</a:t>
            </a:r>
            <a:endParaRPr lang="en-GB" sz="1600" dirty="0"/>
          </a:p>
        </p:txBody>
      </p:sp>
      <p:sp>
        <p:nvSpPr>
          <p:cNvPr id="17" name="Content Placeholder 2"/>
          <p:cNvSpPr txBox="1">
            <a:spLocks/>
          </p:cNvSpPr>
          <p:nvPr/>
        </p:nvSpPr>
        <p:spPr>
          <a:xfrm>
            <a:off x="93704" y="1318391"/>
            <a:ext cx="4569739" cy="5199297"/>
          </a:xfrm>
          <a:prstGeom prst="rect">
            <a:avLst/>
          </a:prstGeom>
        </p:spPr>
        <p:txBody>
          <a:bodyPr>
            <a:noAutofit/>
          </a:bodyPr>
          <a:lstStyle>
            <a:lvl1pPr marL="342900" indent="-342900" algn="l" rtl="0" eaLnBrk="1" fontAlgn="base" hangingPunct="1">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10000"/>
              </a:lnSpc>
              <a:spcBef>
                <a:spcPct val="10000"/>
              </a:spcBef>
              <a:spcAft>
                <a:spcPct val="0"/>
              </a:spcAft>
              <a:buChar char="–"/>
              <a:defRPr sz="2000">
                <a:solidFill>
                  <a:schemeClr val="tx1"/>
                </a:solidFill>
                <a:latin typeface="+mn-lt"/>
              </a:defRPr>
            </a:lvl2pPr>
            <a:lvl3pPr marL="1143000" indent="-228600" algn="l" rtl="0" eaLnBrk="1" fontAlgn="base" hangingPunct="1">
              <a:lnSpc>
                <a:spcPct val="110000"/>
              </a:lnSpc>
              <a:spcBef>
                <a:spcPct val="10000"/>
              </a:spcBef>
              <a:spcAft>
                <a:spcPct val="0"/>
              </a:spcAft>
              <a:buChar char="•"/>
              <a:defRPr sz="2000">
                <a:solidFill>
                  <a:schemeClr val="tx1"/>
                </a:solidFill>
                <a:latin typeface="+mn-lt"/>
              </a:defRPr>
            </a:lvl3pPr>
            <a:lvl4pPr marL="1600200" indent="-228600" algn="l" rtl="0" eaLnBrk="1" fontAlgn="base" hangingPunct="1">
              <a:lnSpc>
                <a:spcPct val="110000"/>
              </a:lnSpc>
              <a:spcBef>
                <a:spcPct val="10000"/>
              </a:spcBef>
              <a:spcAft>
                <a:spcPct val="0"/>
              </a:spcAft>
              <a:buChar char="–"/>
              <a:defRPr sz="2000">
                <a:solidFill>
                  <a:schemeClr val="tx1"/>
                </a:solidFill>
                <a:latin typeface="+mn-lt"/>
              </a:defRPr>
            </a:lvl4pPr>
            <a:lvl5pPr marL="2057400" indent="-228600" algn="l" rtl="0" eaLnBrk="1" fontAlgn="base" hangingPunct="1">
              <a:lnSpc>
                <a:spcPct val="110000"/>
              </a:lnSpc>
              <a:spcBef>
                <a:spcPct val="10000"/>
              </a:spcBef>
              <a:spcAft>
                <a:spcPct val="0"/>
              </a:spcAft>
              <a:buChar char="»"/>
              <a:defRPr sz="2000">
                <a:solidFill>
                  <a:schemeClr val="tx1"/>
                </a:solidFill>
                <a:latin typeface="+mn-lt"/>
              </a:defRPr>
            </a:lvl5pPr>
            <a:lvl6pPr marL="2514600" indent="-228600" algn="l" rtl="0" eaLnBrk="1" fontAlgn="base" hangingPunct="1">
              <a:lnSpc>
                <a:spcPct val="110000"/>
              </a:lnSpc>
              <a:spcBef>
                <a:spcPct val="10000"/>
              </a:spcBef>
              <a:spcAft>
                <a:spcPct val="0"/>
              </a:spcAft>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har char="»"/>
              <a:defRPr sz="2000">
                <a:solidFill>
                  <a:schemeClr val="tx1"/>
                </a:solidFill>
                <a:latin typeface="+mn-lt"/>
              </a:defRPr>
            </a:lvl9pPr>
          </a:lstStyle>
          <a:p>
            <a:pPr marL="252000" indent="-252000">
              <a:lnSpc>
                <a:spcPct val="100000"/>
              </a:lnSpc>
            </a:pPr>
            <a:r>
              <a:rPr lang="en-GB" sz="1800" dirty="0" smtClean="0"/>
              <a:t>The surface low formed in the North Atlantic on 23 November 2009 along an east-west oriented baroclinic zone</a:t>
            </a:r>
          </a:p>
          <a:p>
            <a:pPr marL="252000" indent="-252000">
              <a:lnSpc>
                <a:spcPct val="100000"/>
              </a:lnSpc>
            </a:pPr>
            <a:r>
              <a:rPr lang="en-GB" sz="1800" dirty="0" smtClean="0"/>
              <a:t>The low deepened from 0000 UTC 23 November to 0000 UTC 25 November 2009 and moved eastward.</a:t>
            </a:r>
          </a:p>
          <a:p>
            <a:pPr marL="252000" indent="-252000">
              <a:lnSpc>
                <a:spcPct val="100000"/>
              </a:lnSpc>
            </a:pPr>
            <a:r>
              <a:rPr lang="en-GB" sz="1800" dirty="0"/>
              <a:t>The downstream ridge and downstream trough also amplified during this period</a:t>
            </a:r>
            <a:r>
              <a:rPr lang="en-GB" sz="1800" dirty="0" smtClean="0"/>
              <a:t>.</a:t>
            </a:r>
          </a:p>
          <a:p>
            <a:pPr marL="252000" indent="-252000">
              <a:lnSpc>
                <a:spcPct val="100000"/>
              </a:lnSpc>
            </a:pPr>
            <a:r>
              <a:rPr lang="en-GB" sz="1800" dirty="0" smtClean="0"/>
              <a:t>By 0000 UTC 25 November, the system was occluded and had undergone “frontal fracture”.</a:t>
            </a:r>
          </a:p>
          <a:p>
            <a:pPr marL="252000" indent="-252000">
              <a:lnSpc>
                <a:spcPct val="100000"/>
              </a:lnSpc>
            </a:pPr>
            <a:r>
              <a:rPr lang="en-GB" sz="1800" dirty="0" smtClean="0"/>
              <a:t>Precipitation was heavy and continuous along the length of the cold front during the period 23-25 November 2009. As such, this is an </a:t>
            </a:r>
            <a:r>
              <a:rPr lang="en-GB" sz="1800" b="1" dirty="0" smtClean="0"/>
              <a:t>ideal case for examining diabatic heating in a WCB</a:t>
            </a:r>
            <a:r>
              <a:rPr lang="en-GB" sz="1800" dirty="0" smtClean="0"/>
              <a:t>.</a:t>
            </a:r>
          </a:p>
        </p:txBody>
      </p:sp>
      <p:sp>
        <p:nvSpPr>
          <p:cNvPr id="33" name="Title 1"/>
          <p:cNvSpPr txBox="1">
            <a:spLocks/>
          </p:cNvSpPr>
          <p:nvPr/>
        </p:nvSpPr>
        <p:spPr>
          <a:xfrm>
            <a:off x="76374" y="78693"/>
            <a:ext cx="6192838" cy="1143000"/>
          </a:xfrm>
          <a:prstGeom prst="rect">
            <a:avLst/>
          </a:prstGeom>
        </p:spPr>
        <p:txBody>
          <a:bodyPr>
            <a:normAutofit fontScale="97500" lnSpcReduction="10000"/>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dirty="0" smtClean="0"/>
              <a:t>Case-Study I: </a:t>
            </a:r>
            <a:br>
              <a:rPr lang="en-GB" dirty="0" smtClean="0"/>
            </a:br>
            <a:r>
              <a:rPr lang="en-GB" dirty="0" smtClean="0"/>
              <a:t>23-25 November 2009</a:t>
            </a:r>
            <a:endParaRPr lang="en-GB" dirty="0"/>
          </a:p>
        </p:txBody>
      </p:sp>
    </p:spTree>
    <p:extLst>
      <p:ext uri="{BB962C8B-B14F-4D97-AF65-F5344CB8AC3E}">
        <p14:creationId xmlns:p14="http://schemas.microsoft.com/office/powerpoint/2010/main" xmlns="" val="17764784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Rdg Green">
  <a:themeElements>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dg Green">
  <a:themeElements>
    <a:clrScheme name="Custom Desig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fontScheme name="Custom Desig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Custom Desig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
      <a:dk1>
        <a:srgbClr val="000000"/>
      </a:dk1>
      <a:lt1>
        <a:srgbClr val="FFFFFF"/>
      </a:lt1>
      <a:dk2>
        <a:srgbClr val="1B4C8F"/>
      </a:dk2>
      <a:lt2>
        <a:srgbClr val="1C1C1C"/>
      </a:lt2>
      <a:accent1>
        <a:srgbClr val="333333"/>
      </a:accent1>
      <a:accent2>
        <a:srgbClr val="808080"/>
      </a:accent2>
      <a:accent3>
        <a:srgbClr val="FFFFFF"/>
      </a:accent3>
      <a:accent4>
        <a:srgbClr val="000000"/>
      </a:accent4>
      <a:accent5>
        <a:srgbClr val="ADADAD"/>
      </a:accent5>
      <a:accent6>
        <a:srgbClr val="737373"/>
      </a:accent6>
      <a:hlink>
        <a:srgbClr val="B2B2B2"/>
      </a:hlink>
      <a:folHlink>
        <a:srgbClr val="DDDDDD"/>
      </a:folHlink>
    </a:clrScheme>
    <a:fontScheme name="1_Custom Desig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1C1C1C"/>
        </a:dk1>
        <a:lt1>
          <a:srgbClr val="FFFFFF"/>
        </a:lt1>
        <a:dk2>
          <a:srgbClr val="1A4B8E"/>
        </a:dk2>
        <a:lt2>
          <a:srgbClr val="FFFFFF"/>
        </a:lt2>
        <a:accent1>
          <a:srgbClr val="333333"/>
        </a:accent1>
        <a:accent2>
          <a:srgbClr val="808080"/>
        </a:accent2>
        <a:accent3>
          <a:srgbClr val="ABB1C6"/>
        </a:accent3>
        <a:accent4>
          <a:srgbClr val="DADADA"/>
        </a:accent4>
        <a:accent5>
          <a:srgbClr val="ADADAD"/>
        </a:accent5>
        <a:accent6>
          <a:srgbClr val="737373"/>
        </a:accent6>
        <a:hlink>
          <a:srgbClr val="B2B2B2"/>
        </a:hlink>
        <a:folHlink>
          <a:srgbClr val="DDDDDD"/>
        </a:folHlink>
      </a:clrScheme>
      <a:clrMap bg1="dk2" tx1="lt1" bg2="dk1" tx2="lt2" accent1="accent1" accent2="accent2" accent3="accent3" accent4="accent4" accent5="accent5" accent6="accent6" hlink="hlink" folHlink="folHlink"/>
    </a:extraClrScheme>
    <a:extraClrScheme>
      <a:clrScheme name="1_Custom Design 14">
        <a:dk1>
          <a:srgbClr val="FFFFFF"/>
        </a:dk1>
        <a:lt1>
          <a:srgbClr val="FFFFFF"/>
        </a:lt1>
        <a:dk2>
          <a:srgbClr val="FFFFFF"/>
        </a:dk2>
        <a:lt2>
          <a:srgbClr val="1C1C1C"/>
        </a:lt2>
        <a:accent1>
          <a:srgbClr val="333333"/>
        </a:accent1>
        <a:accent2>
          <a:srgbClr val="808080"/>
        </a:accent2>
        <a:accent3>
          <a:srgbClr val="FFFFFF"/>
        </a:accent3>
        <a:accent4>
          <a:srgbClr val="DADADA"/>
        </a:accent4>
        <a:accent5>
          <a:srgbClr val="ADADAD"/>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1_Custom Design 15">
        <a:dk1>
          <a:srgbClr val="FFFFFF"/>
        </a:dk1>
        <a:lt1>
          <a:srgbClr val="FFFFFF"/>
        </a:lt1>
        <a:dk2>
          <a:srgbClr val="FFFFFF"/>
        </a:dk2>
        <a:lt2>
          <a:srgbClr val="1C1C1C"/>
        </a:lt2>
        <a:accent1>
          <a:srgbClr val="9C0113"/>
        </a:accent1>
        <a:accent2>
          <a:srgbClr val="808080"/>
        </a:accent2>
        <a:accent3>
          <a:srgbClr val="FFFFFF"/>
        </a:accent3>
        <a:accent4>
          <a:srgbClr val="DADADA"/>
        </a:accent4>
        <a:accent5>
          <a:srgbClr val="CBAAAA"/>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1_Custom Design 16">
        <a:dk1>
          <a:srgbClr val="000000"/>
        </a:dk1>
        <a:lt1>
          <a:srgbClr val="FFFFFF"/>
        </a:lt1>
        <a:dk2>
          <a:srgbClr val="FFFFFF"/>
        </a:dk2>
        <a:lt2>
          <a:srgbClr val="1C1C1C"/>
        </a:lt2>
        <a:accent1>
          <a:srgbClr val="9C0113"/>
        </a:accent1>
        <a:accent2>
          <a:srgbClr val="808080"/>
        </a:accent2>
        <a:accent3>
          <a:srgbClr val="FFFFFF"/>
        </a:accent3>
        <a:accent4>
          <a:srgbClr val="000000"/>
        </a:accent4>
        <a:accent5>
          <a:srgbClr val="CBAAAA"/>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sting_jets_EMS08</Template>
  <TotalTime>9443</TotalTime>
  <Words>2631</Words>
  <Application>Microsoft Office PowerPoint</Application>
  <PresentationFormat>On-screen Show (4:3)</PresentationFormat>
  <Paragraphs>401</Paragraphs>
  <Slides>60</Slides>
  <Notes>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60</vt:i4>
      </vt:variant>
    </vt:vector>
  </HeadingPairs>
  <TitlesOfParts>
    <vt:vector size="64" baseType="lpstr">
      <vt:lpstr>Rdg Green</vt:lpstr>
      <vt:lpstr>1_Rdg Green</vt:lpstr>
      <vt:lpstr>1_Custom Design</vt:lpstr>
      <vt:lpstr>Equation</vt:lpstr>
      <vt:lpstr>Understanding the mesoscale structure of extratropical cyclones  Three Case Studies during the DIAMET Project</vt:lpstr>
      <vt:lpstr>Slide 2</vt:lpstr>
      <vt:lpstr>The conveyor belt paradigm – II</vt:lpstr>
      <vt:lpstr>The conveyor belt paradigm – III</vt:lpstr>
      <vt:lpstr>The conveyor belt paradigm – IV</vt:lpstr>
      <vt:lpstr>Slide 6</vt:lpstr>
      <vt:lpstr>Slide 7</vt:lpstr>
      <vt:lpstr>CASE-STUDIES</vt:lpstr>
      <vt:lpstr>Slide 9</vt:lpstr>
      <vt:lpstr>Slide 10</vt:lpstr>
      <vt:lpstr>Slide 11</vt:lpstr>
      <vt:lpstr>METHODS</vt:lpstr>
      <vt:lpstr>Methods</vt:lpstr>
      <vt:lpstr>Tracers (I)</vt:lpstr>
      <vt:lpstr>Tracers (II)</vt:lpstr>
      <vt:lpstr>Consistency between tracers and trajectories</vt:lpstr>
      <vt:lpstr>THE WARM CONVEYOR BELT</vt:lpstr>
      <vt:lpstr>Slide 18</vt:lpstr>
      <vt:lpstr>Slide 19</vt:lpstr>
      <vt:lpstr>Slide 20</vt:lpstr>
      <vt:lpstr>Slide 21</vt:lpstr>
      <vt:lpstr>The split of the wcb</vt:lpstr>
      <vt:lpstr>Slide 23</vt:lpstr>
      <vt:lpstr>Slide 24</vt:lpstr>
      <vt:lpstr>Slide 25</vt:lpstr>
      <vt:lpstr>Slide 26</vt:lpstr>
      <vt:lpstr>Slide 27</vt:lpstr>
      <vt:lpstr>Slide 28</vt:lpstr>
      <vt:lpstr>Slide 29</vt:lpstr>
      <vt:lpstr>Slide 30</vt:lpstr>
      <vt:lpstr>Slide 31</vt:lpstr>
      <vt:lpstr>Slide 32</vt:lpstr>
      <vt:lpstr>Slide 33</vt:lpstr>
      <vt:lpstr>Convection  parameterisation</vt:lpstr>
      <vt:lpstr>Slide 35</vt:lpstr>
      <vt:lpstr>Slide 36</vt:lpstr>
      <vt:lpstr>Slide 37</vt:lpstr>
      <vt:lpstr>Slide 38</vt:lpstr>
      <vt:lpstr>Low levels</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vector>
  </TitlesOfParts>
  <Company>University of Reading Meteorology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Conditional symmetric instability and the development of sting jets</dc:title>
  <dc:creator>Met User</dc:creator>
  <cp:lastModifiedBy>Bob</cp:lastModifiedBy>
  <cp:revision>778</cp:revision>
  <cp:lastPrinted>2012-10-22T10:51:08Z</cp:lastPrinted>
  <dcterms:created xsi:type="dcterms:W3CDTF">2008-09-18T15:10:20Z</dcterms:created>
  <dcterms:modified xsi:type="dcterms:W3CDTF">2013-05-29T16:09:26Z</dcterms:modified>
</cp:coreProperties>
</file>