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855" r:id="rId2"/>
    <p:sldId id="1028" r:id="rId3"/>
    <p:sldId id="1029" r:id="rId4"/>
    <p:sldId id="1009" r:id="rId5"/>
    <p:sldId id="1010" r:id="rId6"/>
    <p:sldId id="1008" r:id="rId7"/>
    <p:sldId id="982" r:id="rId8"/>
    <p:sldId id="1011" r:id="rId9"/>
    <p:sldId id="998" r:id="rId10"/>
    <p:sldId id="999" r:id="rId11"/>
    <p:sldId id="970" r:id="rId12"/>
    <p:sldId id="1027" r:id="rId13"/>
  </p:sldIdLst>
  <p:sldSz cx="9144000" cy="6858000" type="screen4x3"/>
  <p:notesSz cx="67818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9900"/>
    <a:srgbClr val="0000FF"/>
    <a:srgbClr val="006600"/>
    <a:srgbClr val="B2B2B2"/>
    <a:srgbClr val="FF9900"/>
    <a:srgbClr val="CC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8" autoAdjust="0"/>
    <p:restoredTop sz="86436" autoAdjust="0"/>
  </p:normalViewPr>
  <p:slideViewPr>
    <p:cSldViewPr snapToObjects="1">
      <p:cViewPr varScale="1">
        <p:scale>
          <a:sx n="98" d="100"/>
          <a:sy n="98" d="100"/>
        </p:scale>
        <p:origin x="-1272" y="-96"/>
      </p:cViewPr>
      <p:guideLst>
        <p:guide orient="horz" pos="3566"/>
        <p:guide pos="2880"/>
      </p:guideLst>
    </p:cSldViewPr>
  </p:slideViewPr>
  <p:outlineViewPr>
    <p:cViewPr>
      <p:scale>
        <a:sx n="33" d="100"/>
        <a:sy n="33" d="100"/>
      </p:scale>
      <p:origin x="0" y="188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283CFB7-B1F3-45CC-BE53-5D8363D5C9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33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24400"/>
            <a:ext cx="49625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01260BE8-A908-43A8-8A37-DB4477430B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93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B4F38-C0CD-422E-AC41-57A5AE6620A7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A42EF-447F-4579-AF41-FA9888ADA7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192F-F7C1-437C-BF3D-91C105F89F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185988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4071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C341-CF52-48C0-A235-F77AA96DA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149350"/>
            <a:ext cx="8647113" cy="5351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A7A5B-B666-4BC5-8A8B-3B58F1C49B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2338" y="1149350"/>
            <a:ext cx="4248150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2338" y="3900488"/>
            <a:ext cx="424815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DC9A7-A710-4F7A-9213-88E52E5C5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550D6-8E75-4EAB-8B2E-8B688355A7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C00000"/>
                </a:solidFill>
              </a:defRPr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39F08-0955-4625-AA47-280C9E301B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8164B-01D1-462D-9E23-E77FC955AC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FDFE0-FFBC-4CCE-9493-DB2167786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090C-CDD7-4D34-B7AD-B9EDC1BE89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D30A7-1AA5-466E-9F46-B6436BF17C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FCF81-946A-4A2A-BF1C-01BC06F10E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6D17-1116-4174-A506-BF2FF4997E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D5243-FDA2-4608-AA97-2EF3DACF47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49350"/>
            <a:ext cx="8647113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F230655-C348-4DE6-9DD6-8D17F3930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0000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FF6600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-171450"/>
            <a:ext cx="10093325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640"/>
            <a:ext cx="6120358" cy="2880320"/>
          </a:xfrm>
          <a:extLst/>
        </p:spPr>
        <p:txBody>
          <a:bodyPr/>
          <a:lstStyle/>
          <a:p>
            <a:pPr algn="l">
              <a:defRPr/>
            </a:pPr>
            <a:r>
              <a:rPr lang="en-GB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Equation for the microwave backscatter cross section of aggregate snowflakes using the Self-Similar Rayleigh-</a:t>
            </a:r>
            <a:r>
              <a:rPr lang="en-GB" sz="32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Gans</a:t>
            </a:r>
            <a:r>
              <a:rPr lang="en-GB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Approximation</a:t>
            </a:r>
            <a:endParaRPr lang="en-GB" sz="3200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3645024"/>
            <a:ext cx="7993013" cy="28083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39725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sz="2800" b="1" i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Robin </a:t>
            </a:r>
            <a:r>
              <a:rPr lang="en-GB" sz="2800" b="1" i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Hogan </a:t>
            </a:r>
            <a:endParaRPr lang="en-GB" sz="2800" b="1" i="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ECMWF and Department </a:t>
            </a:r>
            <a:r>
              <a:rPr lang="en-GB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of Meteorology, University of Reading</a:t>
            </a:r>
          </a:p>
          <a:p>
            <a:pPr algn="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sz="2800" b="1" i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Chris </a:t>
            </a:r>
            <a:r>
              <a:rPr lang="en-GB" sz="2800" b="1" i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Westbrook</a:t>
            </a:r>
            <a:endParaRPr lang="en-GB" sz="2800" b="1" i="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ts val="500"/>
              </a:spcBef>
              <a:defRPr/>
            </a:pPr>
            <a:r>
              <a:rPr lang="en-GB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Department </a:t>
            </a:r>
            <a:r>
              <a:rPr lang="en-GB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of Meteorology, University </a:t>
            </a:r>
            <a:r>
              <a:rPr lang="en-GB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of </a:t>
            </a:r>
            <a:r>
              <a:rPr lang="en-GB" sz="2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Reading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850" y="6237288"/>
            <a:ext cx="8640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Images from Tim Garrett, University of Utah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6527800" cy="5129212"/>
          </a:xfr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 l="11433" t="6723" r="5003" b="19016"/>
          <a:stretch>
            <a:fillRect/>
          </a:stretch>
        </p:blipFill>
        <p:spPr bwMode="auto">
          <a:xfrm>
            <a:off x="4668837" y="835025"/>
            <a:ext cx="919307" cy="4667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23" name="Oval 2"/>
          <p:cNvSpPr>
            <a:spLocks noChangeArrowheads="1"/>
          </p:cNvSpPr>
          <p:nvPr/>
        </p:nvSpPr>
        <p:spPr bwMode="auto">
          <a:xfrm>
            <a:off x="3578225" y="619125"/>
            <a:ext cx="719138" cy="431800"/>
          </a:xfrm>
          <a:prstGeom prst="ellipse">
            <a:avLst/>
          </a:prstGeom>
          <a:solidFill>
            <a:srgbClr val="00FF00"/>
          </a:solidFill>
          <a:ln w="19050" algn="ctr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3141663" algn="l"/>
              </a:tabLst>
            </a:pPr>
            <a:endParaRPr lang="en-US"/>
          </a:p>
        </p:txBody>
      </p:sp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2551113" y="590550"/>
            <a:ext cx="719137" cy="720725"/>
          </a:xfrm>
          <a:prstGeom prst="ellipse">
            <a:avLst/>
          </a:prstGeom>
          <a:solidFill>
            <a:srgbClr val="00B0F0"/>
          </a:solidFill>
          <a:ln w="19050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3141663" algn="l"/>
              </a:tabLst>
            </a:pPr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3822700" y="1679575"/>
            <a:ext cx="0" cy="4321175"/>
          </a:xfrm>
          <a:prstGeom prst="line">
            <a:avLst/>
          </a:prstGeom>
          <a:noFill/>
          <a:ln w="19050" algn="ctr">
            <a:solidFill>
              <a:srgbClr val="FF00FF"/>
            </a:solidFill>
            <a:round/>
            <a:headEnd/>
            <a:tailEnd type="triangle" w="lg" len="lg"/>
          </a:ln>
        </p:spPr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862388" y="1679575"/>
            <a:ext cx="1285875" cy="1028700"/>
            <a:chOff x="3861679" y="1679602"/>
            <a:chExt cx="1286385" cy="1029318"/>
          </a:xfrm>
        </p:grpSpPr>
        <p:sp>
          <p:nvSpPr>
            <p:cNvPr id="30734" name="Left Brace 12"/>
            <p:cNvSpPr>
              <a:spLocks/>
            </p:cNvSpPr>
            <p:nvPr/>
          </p:nvSpPr>
          <p:spPr bwMode="auto">
            <a:xfrm flipH="1">
              <a:off x="3861679" y="1679602"/>
              <a:ext cx="278273" cy="1029318"/>
            </a:xfrm>
            <a:prstGeom prst="leftBrace">
              <a:avLst>
                <a:gd name="adj1" fmla="val 49473"/>
                <a:gd name="adj2" fmla="val 50000"/>
              </a:avLst>
            </a:prstGeom>
            <a:noFill/>
            <a:ln w="19050" algn="ctr">
              <a:solidFill>
                <a:srgbClr val="FF00FF"/>
              </a:solidFill>
              <a:round/>
              <a:headEnd/>
              <a:tailEnd type="none" w="lg" len="lg"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30735" name="TextBox 14"/>
            <p:cNvSpPr txBox="1">
              <a:spLocks noChangeArrowheads="1"/>
            </p:cNvSpPr>
            <p:nvPr/>
          </p:nvSpPr>
          <p:spPr bwMode="auto">
            <a:xfrm>
              <a:off x="4114614" y="1988840"/>
              <a:ext cx="10334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i="0">
                  <a:solidFill>
                    <a:srgbClr val="FF00FF"/>
                  </a:solidFill>
                  <a:latin typeface="Arial" charset="0"/>
                </a:rPr>
                <a:t>Factor of 5 error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635375" y="1069975"/>
            <a:ext cx="1033463" cy="414338"/>
            <a:chOff x="3635896" y="1069670"/>
            <a:chExt cx="1033450" cy="415114"/>
          </a:xfrm>
        </p:grpSpPr>
        <p:sp>
          <p:nvSpPr>
            <p:cNvPr id="30732" name="Left Brace 15"/>
            <p:cNvSpPr>
              <a:spLocks/>
            </p:cNvSpPr>
            <p:nvPr/>
          </p:nvSpPr>
          <p:spPr bwMode="auto">
            <a:xfrm rot="16200000" flipH="1">
              <a:off x="4064938" y="1121737"/>
              <a:ext cx="139136" cy="586957"/>
            </a:xfrm>
            <a:prstGeom prst="leftBrace">
              <a:avLst>
                <a:gd name="adj1" fmla="val 49471"/>
                <a:gd name="adj2" fmla="val 50000"/>
              </a:avLst>
            </a:prstGeom>
            <a:noFill/>
            <a:ln w="19050" algn="ctr">
              <a:solidFill>
                <a:srgbClr val="FF6600"/>
              </a:solidFill>
              <a:round/>
              <a:headEnd/>
              <a:tailEnd type="none" w="lg" len="lg"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30733" name="TextBox 16"/>
            <p:cNvSpPr txBox="1">
              <a:spLocks noChangeArrowheads="1"/>
            </p:cNvSpPr>
            <p:nvPr/>
          </p:nvSpPr>
          <p:spPr bwMode="auto">
            <a:xfrm>
              <a:off x="3635896" y="1069670"/>
              <a:ext cx="10334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i="0">
                  <a:solidFill>
                    <a:srgbClr val="FF6600"/>
                  </a:solidFill>
                  <a:latin typeface="Arial" charset="0"/>
                </a:rPr>
                <a:t>4.5 dB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325" y="0"/>
            <a:ext cx="2765425" cy="21939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Impact of scattering model</a:t>
            </a:r>
            <a:endParaRPr lang="en-GB" dirty="0"/>
          </a:p>
        </p:txBody>
      </p:sp>
      <p:sp>
        <p:nvSpPr>
          <p:cNvPr id="30729" name="Text Placeholder 21"/>
          <p:cNvSpPr>
            <a:spLocks noGrp="1"/>
          </p:cNvSpPr>
          <p:nvPr>
            <p:ph type="body" idx="4294967295"/>
          </p:nvPr>
        </p:nvSpPr>
        <p:spPr>
          <a:xfrm>
            <a:off x="6732588" y="2193925"/>
            <a:ext cx="2376487" cy="4306888"/>
          </a:xfrm>
        </p:spPr>
        <p:txBody>
          <a:bodyPr/>
          <a:lstStyle/>
          <a:p>
            <a:r>
              <a:rPr lang="en-GB" smtClean="0"/>
              <a:t>Field et al. (2005) size distributions at 0°C</a:t>
            </a:r>
          </a:p>
          <a:p>
            <a:r>
              <a:rPr lang="en-GB" smtClean="0"/>
              <a:t>Circles indicate D</a:t>
            </a:r>
            <a:r>
              <a:rPr lang="en-GB" baseline="-25000" smtClean="0"/>
              <a:t>0</a:t>
            </a:r>
            <a:r>
              <a:rPr lang="en-GB" smtClean="0"/>
              <a:t> of 7 mm reported from aircraft (Heymsfield et al. 2008)</a:t>
            </a:r>
          </a:p>
          <a:p>
            <a:r>
              <a:rPr lang="en-GB" smtClean="0"/>
              <a:t>Lawson et al. (1998) reported D</a:t>
            </a:r>
            <a:r>
              <a:rPr lang="en-GB" baseline="-25000" smtClean="0"/>
              <a:t>0</a:t>
            </a:r>
            <a:r>
              <a:rPr lang="en-GB" smtClean="0"/>
              <a:t>=37 mm: 17 dB difference</a:t>
            </a:r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 rot="-5400000">
            <a:off x="-1404144" y="3572669"/>
            <a:ext cx="34813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0">
                <a:latin typeface="Arial" charset="0"/>
              </a:rPr>
              <a:t>Ice water content (g m</a:t>
            </a:r>
            <a:r>
              <a:rPr lang="en-GB" i="0" baseline="30000">
                <a:latin typeface="Arial" charset="0"/>
              </a:rPr>
              <a:t>-3</a:t>
            </a:r>
            <a:r>
              <a:rPr lang="en-GB" i="0">
                <a:latin typeface="Arial" charset="0"/>
              </a:rPr>
              <a:t>)</a:t>
            </a:r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1679575" y="6248400"/>
            <a:ext cx="41481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0">
                <a:latin typeface="Arial" charset="0"/>
              </a:rPr>
              <a:t>Radar reflectivity factor (dBZ)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8" y="0"/>
            <a:ext cx="88519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Example of impact on </a:t>
            </a:r>
            <a:r>
              <a:rPr lang="en-GB" dirty="0" smtClean="0"/>
              <a:t>IWC </a:t>
            </a:r>
            <a:r>
              <a:rPr lang="en-GB" dirty="0" smtClean="0"/>
              <a:t>retrievals</a:t>
            </a:r>
            <a:endParaRPr lang="en-GB" dirty="0"/>
          </a:p>
        </p:txBody>
      </p:sp>
      <p:pic>
        <p:nvPicPr>
          <p:cNvPr id="3174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292600"/>
            <a:ext cx="6246812" cy="2463800"/>
          </a:xfrm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 t="-2" b="64452"/>
          <a:stretch>
            <a:fillRect/>
          </a:stretch>
        </p:blipFill>
        <p:spPr bwMode="auto">
          <a:xfrm>
            <a:off x="34925" y="869950"/>
            <a:ext cx="88677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/>
          <a:srcRect t="4150" b="63728"/>
          <a:stretch>
            <a:fillRect/>
          </a:stretch>
        </p:blipFill>
        <p:spPr bwMode="auto">
          <a:xfrm>
            <a:off x="69850" y="2665413"/>
            <a:ext cx="886777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49" name="Straight Arrow Connector 6"/>
          <p:cNvCxnSpPr>
            <a:cxnSpLocks noChangeShapeType="1"/>
          </p:cNvCxnSpPr>
          <p:nvPr/>
        </p:nvCxnSpPr>
        <p:spPr bwMode="auto">
          <a:xfrm>
            <a:off x="755650" y="3479800"/>
            <a:ext cx="1079500" cy="1389063"/>
          </a:xfrm>
          <a:prstGeom prst="straightConnector1">
            <a:avLst/>
          </a:prstGeom>
          <a:noFill/>
          <a:ln w="25400" algn="ctr">
            <a:solidFill>
              <a:srgbClr val="009900"/>
            </a:solidFill>
            <a:round/>
            <a:headEnd/>
            <a:tailEnd type="triangle" w="lg" len="lg"/>
          </a:ln>
        </p:spPr>
      </p:cxnSp>
      <p:sp>
        <p:nvSpPr>
          <p:cNvPr id="11" name="Text Placeholder 10"/>
          <p:cNvSpPr>
            <a:spLocks noGrp="1"/>
          </p:cNvSpPr>
          <p:nvPr>
            <p:ph type="body" idx="4294967295"/>
          </p:nvPr>
        </p:nvSpPr>
        <p:spPr>
          <a:xfrm>
            <a:off x="4140200" y="2022475"/>
            <a:ext cx="4840288" cy="20161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aggregates</a:t>
            </a: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spheres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1" name="Content Placeholder 2"/>
          <p:cNvSpPr>
            <a:spLocks/>
          </p:cNvSpPr>
          <p:nvPr/>
        </p:nvSpPr>
        <p:spPr bwMode="auto">
          <a:xfrm>
            <a:off x="6300788" y="4365625"/>
            <a:ext cx="26797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i="0"/>
              <a:t>Spheres can lead to overestimate of water content and extinction of factor of 3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GB" sz="1800" i="0"/>
              <a:t>All 94-GHz radar retrievals affected in same 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Summary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smtClean="0"/>
              <a:t>new “Self-Similar Rayleigh </a:t>
            </a:r>
            <a:r>
              <a:rPr lang="en-GB" dirty="0" err="1" smtClean="0"/>
              <a:t>Gans</a:t>
            </a:r>
            <a:r>
              <a:rPr lang="en-GB" dirty="0" smtClean="0"/>
              <a:t>” </a:t>
            </a:r>
            <a:r>
              <a:rPr lang="en-GB" dirty="0"/>
              <a:t>equation has been proposed for backscatter cross-section of ice aggregates observed by </a:t>
            </a:r>
            <a:r>
              <a:rPr lang="en-GB" dirty="0" smtClean="0"/>
              <a:t>radar</a:t>
            </a:r>
          </a:p>
          <a:p>
            <a:pPr lvl="1"/>
            <a:r>
              <a:rPr lang="en-GB" dirty="0" smtClean="0"/>
              <a:t>Far less computationally costly than DDA</a:t>
            </a:r>
          </a:p>
          <a:p>
            <a:pPr lvl="1"/>
            <a:r>
              <a:rPr lang="en-GB" dirty="0" smtClean="0"/>
              <a:t>The effects of </a:t>
            </a:r>
            <a:r>
              <a:rPr lang="en-GB" i="1" dirty="0" smtClean="0"/>
              <a:t>shape</a:t>
            </a:r>
            <a:r>
              <a:rPr lang="en-GB" dirty="0" smtClean="0"/>
              <a:t> and </a:t>
            </a:r>
            <a:r>
              <a:rPr lang="en-GB" i="1" dirty="0" smtClean="0"/>
              <a:t>mass</a:t>
            </a:r>
            <a:r>
              <a:rPr lang="en-GB" dirty="0" smtClean="0"/>
              <a:t> on backscattering are cleanly separated</a:t>
            </a:r>
          </a:p>
          <a:p>
            <a:pPr lvl="1"/>
            <a:r>
              <a:rPr lang="en-GB" smtClean="0"/>
              <a:t>Could also </a:t>
            </a:r>
            <a:r>
              <a:rPr lang="en-GB" dirty="0" smtClean="0"/>
              <a:t>be applied to light scattering by some aerosol aggregates</a:t>
            </a:r>
            <a:endParaRPr lang="en-GB" dirty="0"/>
          </a:p>
          <a:p>
            <a:r>
              <a:rPr lang="en-GB" dirty="0" smtClean="0"/>
              <a:t>New equation predicts </a:t>
            </a:r>
            <a:r>
              <a:rPr lang="en-GB" dirty="0"/>
              <a:t>m</a:t>
            </a:r>
            <a:r>
              <a:rPr lang="en-GB" dirty="0" smtClean="0"/>
              <a:t>uch </a:t>
            </a:r>
            <a:r>
              <a:rPr lang="en-GB" dirty="0" smtClean="0"/>
              <a:t>higher 94-GHz backscatter </a:t>
            </a:r>
            <a:r>
              <a:rPr lang="en-GB" dirty="0" smtClean="0"/>
              <a:t>for </a:t>
            </a:r>
            <a:r>
              <a:rPr lang="en-GB" i="1" dirty="0" smtClean="0"/>
              <a:t>D</a:t>
            </a:r>
            <a:r>
              <a:rPr lang="en-GB" dirty="0" smtClean="0"/>
              <a:t> &gt; </a:t>
            </a:r>
            <a:r>
              <a:rPr lang="en-GB" dirty="0" smtClean="0">
                <a:latin typeface="Symbol" pitchFamily="18" charset="2"/>
              </a:rPr>
              <a:t>l </a:t>
            </a:r>
            <a:r>
              <a:rPr lang="en-GB" dirty="0" smtClean="0"/>
              <a:t>than the “soft </a:t>
            </a:r>
            <a:r>
              <a:rPr lang="en-GB" dirty="0"/>
              <a:t>spheroid” </a:t>
            </a:r>
            <a:r>
              <a:rPr lang="en-GB" dirty="0" smtClean="0"/>
              <a:t>model, which </a:t>
            </a:r>
            <a:r>
              <a:rPr lang="en-GB" dirty="0"/>
              <a:t>only works for </a:t>
            </a:r>
            <a:r>
              <a:rPr lang="en-GB" i="1" dirty="0"/>
              <a:t>D</a:t>
            </a:r>
            <a:r>
              <a:rPr lang="en-GB" dirty="0"/>
              <a:t> &lt; </a:t>
            </a:r>
            <a:r>
              <a:rPr lang="en-GB" dirty="0" smtClean="0">
                <a:latin typeface="Symbol" pitchFamily="18" charset="2"/>
              </a:rPr>
              <a:t>l</a:t>
            </a:r>
          </a:p>
          <a:p>
            <a:pPr lvl="1"/>
            <a:r>
              <a:rPr lang="en-GB" dirty="0" smtClean="0"/>
              <a:t>Use of soft spheroids in 94-GHz radar retrievals can lead to factor 3-5 error in IWC and snowfall rate</a:t>
            </a:r>
            <a:r>
              <a:rPr lang="en-GB" dirty="0"/>
              <a:t> </a:t>
            </a:r>
            <a:r>
              <a:rPr lang="en-GB" dirty="0" smtClean="0"/>
              <a:t>in thick cloud and snow </a:t>
            </a:r>
            <a:endParaRPr lang="en-GB" dirty="0"/>
          </a:p>
          <a:p>
            <a:r>
              <a:rPr lang="en-GB" dirty="0" smtClean="0"/>
              <a:t>Remaining uncertainties in ice/snow retrievals</a:t>
            </a:r>
          </a:p>
          <a:p>
            <a:pPr lvl="1"/>
            <a:r>
              <a:rPr lang="en-GB" dirty="0" smtClean="0"/>
              <a:t>Mass-size relationship: </a:t>
            </a:r>
            <a:r>
              <a:rPr lang="en-GB" i="1" dirty="0" smtClean="0"/>
              <a:t>riming increases density but </a:t>
            </a:r>
            <a:r>
              <a:rPr lang="en-GB" i="1" dirty="0" err="1" smtClean="0"/>
              <a:t>EarthCARE’s</a:t>
            </a:r>
            <a:r>
              <a:rPr lang="en-GB" i="1" dirty="0" smtClean="0"/>
              <a:t> Doppler will help</a:t>
            </a:r>
          </a:p>
          <a:p>
            <a:pPr lvl="1"/>
            <a:r>
              <a:rPr lang="en-GB" dirty="0" smtClean="0"/>
              <a:t>Aspect ratio: </a:t>
            </a:r>
            <a:r>
              <a:rPr lang="en-GB" i="1" dirty="0" smtClean="0"/>
              <a:t>difference between 0.6 and 0.45 around the same as difference between sof</a:t>
            </a:r>
            <a:r>
              <a:rPr lang="en-GB" i="1" dirty="0" smtClean="0"/>
              <a:t>t-spheroids and realistic particles</a:t>
            </a:r>
          </a:p>
          <a:p>
            <a:pPr lvl="1"/>
            <a:r>
              <a:rPr lang="en-GB" dirty="0" err="1" smtClean="0"/>
              <a:t>Fallspeed</a:t>
            </a:r>
            <a:r>
              <a:rPr lang="en-GB" dirty="0" smtClean="0"/>
              <a:t> relationship: </a:t>
            </a:r>
            <a:r>
              <a:rPr lang="en-GB" i="1" dirty="0" smtClean="0"/>
              <a:t>improved with </a:t>
            </a:r>
            <a:r>
              <a:rPr lang="en-GB" i="1" dirty="0" err="1" smtClean="0"/>
              <a:t>Heymsfield</a:t>
            </a:r>
            <a:r>
              <a:rPr lang="en-GB" i="1" dirty="0" smtClean="0"/>
              <a:t> &amp; </a:t>
            </a:r>
            <a:r>
              <a:rPr lang="en-GB" i="1" dirty="0" smtClean="0"/>
              <a:t>Westbrook (2010)</a:t>
            </a:r>
            <a:endParaRPr lang="en-GB" i="1" dirty="0" smtClean="0"/>
          </a:p>
          <a:p>
            <a:r>
              <a:rPr lang="en-GB" dirty="0" smtClean="0"/>
              <a:t>Aggregate </a:t>
            </a:r>
            <a:r>
              <a:rPr lang="en-GB" dirty="0" smtClean="0"/>
              <a:t>structure exhibits a power law with a slope of -5/3: why?</a:t>
            </a:r>
          </a:p>
          <a:p>
            <a:endParaRPr lang="en-GB" dirty="0" smtClean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601530" y="6316147"/>
            <a:ext cx="5291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800" dirty="0">
                <a:solidFill>
                  <a:srgbClr val="006600"/>
                </a:solidFill>
              </a:rPr>
              <a:t>Hogan and Westbrook </a:t>
            </a:r>
            <a:r>
              <a:rPr lang="en-GB" sz="1800" dirty="0" smtClean="0">
                <a:solidFill>
                  <a:srgbClr val="006600"/>
                </a:solidFill>
              </a:rPr>
              <a:t>(JAS 2014</a:t>
            </a:r>
            <a:r>
              <a:rPr lang="en-GB" sz="1800" dirty="0">
                <a:solidFill>
                  <a:srgbClr val="006600"/>
                </a:solidFill>
              </a:rPr>
              <a:t>, in </a:t>
            </a:r>
            <a:r>
              <a:rPr lang="en-GB" sz="1800" dirty="0" smtClean="0">
                <a:solidFill>
                  <a:srgbClr val="006600"/>
                </a:solidFill>
              </a:rPr>
              <a:t>press</a:t>
            </a:r>
            <a:r>
              <a:rPr lang="en-GB" sz="1800" dirty="0" smtClean="0">
                <a:solidFill>
                  <a:srgbClr val="006600"/>
                </a:solidFill>
              </a:rPr>
              <a:t>) </a:t>
            </a:r>
            <a:endParaRPr lang="en-GB" sz="1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208" y="0"/>
            <a:ext cx="3451541" cy="1143000"/>
          </a:xfrm>
        </p:spPr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1" y="1052737"/>
            <a:ext cx="3760417" cy="4144850"/>
          </a:xfrm>
        </p:spPr>
        <p:txBody>
          <a:bodyPr/>
          <a:lstStyle/>
          <a:p>
            <a:r>
              <a:rPr lang="en-GB" dirty="0" smtClean="0"/>
              <a:t>Global snowfall rates very uncertain, both snow at the surface and above a melting layer</a:t>
            </a:r>
          </a:p>
          <a:p>
            <a:r>
              <a:rPr lang="en-GB" dirty="0" smtClean="0"/>
              <a:t>Space-borne 94-GHz radar potentially the best instrument we have</a:t>
            </a:r>
          </a:p>
          <a:p>
            <a:r>
              <a:rPr lang="en-GB" dirty="0" smtClean="0"/>
              <a:t>But backscatter cross-section of snowflakes very uncertain for </a:t>
            </a:r>
            <a:r>
              <a:rPr lang="en-GB" i="1" dirty="0" smtClean="0"/>
              <a:t>D</a:t>
            </a:r>
            <a:r>
              <a:rPr lang="en-GB" dirty="0" smtClean="0"/>
              <a:t> &gt; </a:t>
            </a:r>
            <a:r>
              <a:rPr lang="en-GB" dirty="0" smtClean="0">
                <a:latin typeface="Symbol" pitchFamily="18" charset="2"/>
              </a:rPr>
              <a:t>l</a:t>
            </a:r>
          </a:p>
          <a:p>
            <a:r>
              <a:rPr lang="en-GB" dirty="0" smtClean="0"/>
              <a:t>Global-mean IWP estimates dominated by deep clouds where retrievals are most uncertain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97"/>
          <a:stretch/>
        </p:blipFill>
        <p:spPr bwMode="auto">
          <a:xfrm>
            <a:off x="27383" y="116632"/>
            <a:ext cx="5120681" cy="508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cloudsat.atmos.colostate.edu/2011059163746_25737_CS_2B-GEOPROF_Radar_Reflectivity_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48846"/>
            <a:ext cx="9144001" cy="120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16" y="5157192"/>
            <a:ext cx="681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i="0" dirty="0" smtClean="0">
                <a:solidFill>
                  <a:srgbClr val="FF0000"/>
                </a:solidFill>
                <a:latin typeface="Comic Sans MS" pitchFamily="66" charset="0"/>
              </a:rPr>
              <a:t>Snowstorm 28 Feb 2011: 20 cm of snow fell in New Brunswick</a:t>
            </a:r>
            <a:endParaRPr lang="en-GB" sz="1800" i="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cm wavelengths: </a:t>
            </a:r>
            <a:r>
              <a:rPr lang="en-GB" i="1" dirty="0" smtClean="0"/>
              <a:t>D</a:t>
            </a:r>
            <a:r>
              <a:rPr lang="en-GB" dirty="0" smtClean="0"/>
              <a:t> &lt; </a:t>
            </a:r>
            <a:r>
              <a:rPr lang="en-GB" dirty="0" smtClean="0">
                <a:latin typeface="Symbol" pitchFamily="18" charset="2"/>
              </a:rPr>
              <a:t>l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Rayleigh theory applies: radar reflectivity proportional to mass squared</a:t>
            </a:r>
          </a:p>
          <a:p>
            <a:pPr lvl="1"/>
            <a:r>
              <a:rPr lang="en-GB" dirty="0" smtClean="0"/>
              <a:t>Snowfall rates sensitive to mass-size and </a:t>
            </a:r>
            <a:r>
              <a:rPr lang="en-GB" dirty="0" err="1" smtClean="0"/>
              <a:t>fallspeed</a:t>
            </a:r>
            <a:r>
              <a:rPr lang="en-GB" dirty="0" smtClean="0"/>
              <a:t>-size assumptions</a:t>
            </a:r>
          </a:p>
          <a:p>
            <a:r>
              <a:rPr lang="en-GB" dirty="0" smtClean="0"/>
              <a:t>At mm wavelengths: </a:t>
            </a:r>
            <a:r>
              <a:rPr lang="en-GB" i="1" dirty="0" smtClean="0"/>
              <a:t>D</a:t>
            </a:r>
            <a:r>
              <a:rPr lang="en-GB" dirty="0" smtClean="0"/>
              <a:t> &gt; </a:t>
            </a:r>
            <a:r>
              <a:rPr lang="en-GB" dirty="0">
                <a:latin typeface="Symbol" pitchFamily="18" charset="2"/>
              </a:rPr>
              <a:t>l </a:t>
            </a:r>
            <a:endParaRPr lang="en-GB" dirty="0" smtClean="0"/>
          </a:p>
          <a:p>
            <a:pPr lvl="1"/>
            <a:r>
              <a:rPr lang="en-GB" dirty="0" smtClean="0"/>
              <a:t>Particle </a:t>
            </a:r>
            <a:r>
              <a:rPr lang="en-GB" i="1" dirty="0" smtClean="0"/>
              <a:t>shape</a:t>
            </a:r>
            <a:r>
              <a:rPr lang="en-GB" dirty="0" smtClean="0"/>
              <a:t> important in addition to </a:t>
            </a:r>
            <a:r>
              <a:rPr lang="en-GB" i="1" dirty="0" smtClean="0"/>
              <a:t>mass</a:t>
            </a:r>
          </a:p>
          <a:p>
            <a:pPr lvl="1"/>
            <a:r>
              <a:rPr lang="en-GB" dirty="0" err="1" smtClean="0"/>
              <a:t>Matrosov</a:t>
            </a:r>
            <a:r>
              <a:rPr lang="en-GB" dirty="0" smtClean="0"/>
              <a:t> et al (2005), Hogan et al. (2012): </a:t>
            </a:r>
            <a:r>
              <a:rPr lang="en-GB" i="1" dirty="0" smtClean="0"/>
              <a:t>large ice particles can be represented by homogeneous oblate (“soft”) spheroids with aspect ratio 0.6: characterize shape only by dimension in direction of propagation</a:t>
            </a:r>
          </a:p>
          <a:p>
            <a:pPr lvl="1"/>
            <a:r>
              <a:rPr lang="en-GB" dirty="0" smtClean="0"/>
              <a:t>Petty &amp; Huang (2010), </a:t>
            </a:r>
            <a:r>
              <a:rPr lang="en-GB" dirty="0" err="1" smtClean="0"/>
              <a:t>Tyynelä</a:t>
            </a:r>
            <a:r>
              <a:rPr lang="en-GB" dirty="0" smtClean="0"/>
              <a:t> et al. (2011): </a:t>
            </a:r>
            <a:r>
              <a:rPr lang="en-GB" i="1" dirty="0" smtClean="0"/>
              <a:t>soft spheroids underestimate backscatter: need to represent exact shape</a:t>
            </a:r>
          </a:p>
          <a:p>
            <a:r>
              <a:rPr lang="en-GB" dirty="0" smtClean="0"/>
              <a:t>Who’s right?</a:t>
            </a:r>
          </a:p>
          <a:p>
            <a:pPr lvl="1"/>
            <a:r>
              <a:rPr lang="en-GB" dirty="0" smtClean="0"/>
              <a:t>Is brute-force computation </a:t>
            </a:r>
            <a:r>
              <a:rPr lang="en-GB" dirty="0"/>
              <a:t>the only way </a:t>
            </a:r>
            <a:r>
              <a:rPr lang="en-GB" dirty="0" smtClean="0"/>
              <a:t>(e.g. Discrete Dipole Approximation with thousands of snowflake shapes)?</a:t>
            </a:r>
          </a:p>
          <a:p>
            <a:r>
              <a:rPr lang="en-GB" i="1" dirty="0" smtClean="0"/>
              <a:t>This talk: an equation can be derived for cross-section because</a:t>
            </a:r>
          </a:p>
          <a:p>
            <a:pPr lvl="1"/>
            <a:r>
              <a:rPr lang="en-GB" i="1" dirty="0"/>
              <a:t>Snowflakes have fractal structure that can be described statistically</a:t>
            </a:r>
          </a:p>
          <a:p>
            <a:pPr lvl="1"/>
            <a:r>
              <a:rPr lang="en-GB" i="1" dirty="0"/>
              <a:t>The Rayleigh-</a:t>
            </a:r>
            <a:r>
              <a:rPr lang="en-GB" i="1" dirty="0" err="1"/>
              <a:t>Gans</a:t>
            </a:r>
            <a:r>
              <a:rPr lang="en-GB" i="1" dirty="0"/>
              <a:t> approximation is applicable</a:t>
            </a:r>
          </a:p>
        </p:txBody>
      </p:sp>
    </p:spTree>
    <p:extLst>
      <p:ext uri="{BB962C8B-B14F-4D97-AF65-F5344CB8AC3E}">
        <p14:creationId xmlns:p14="http://schemas.microsoft.com/office/powerpoint/2010/main" val="30138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 Rayleigh-</a:t>
            </a:r>
            <a:r>
              <a:rPr lang="en-GB" dirty="0" err="1"/>
              <a:t>Gans</a:t>
            </a:r>
            <a:r>
              <a:rPr lang="en-GB" dirty="0"/>
              <a:t> </a:t>
            </a:r>
            <a:r>
              <a:rPr lang="en-GB" dirty="0" smtClean="0"/>
              <a:t>approximation</a:t>
            </a:r>
            <a:endParaRPr lang="en-GB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38522" y="980728"/>
            <a:ext cx="8541966" cy="5520010"/>
          </a:xfrm>
          <a:blipFill rotWithShape="1">
            <a:blip r:embed="rId2"/>
            <a:stretch>
              <a:fillRect l="-642" t="-552" r="-71" b="-1989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3" y="1676400"/>
            <a:ext cx="5148262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1898650" y="2943225"/>
            <a:ext cx="0" cy="1584325"/>
          </a:xfrm>
          <a:prstGeom prst="straightConnector1">
            <a:avLst/>
          </a:prstGeom>
          <a:noFill/>
          <a:ln w="50800" algn="ctr">
            <a:solidFill>
              <a:srgbClr val="006600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2014538" y="2997200"/>
            <a:ext cx="0" cy="1584325"/>
          </a:xfrm>
          <a:prstGeom prst="straightConnector1">
            <a:avLst/>
          </a:prstGeom>
          <a:noFill/>
          <a:ln w="25400" algn="ctr">
            <a:solidFill>
              <a:srgbClr val="006600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3554413" y="2366963"/>
            <a:ext cx="0" cy="2160587"/>
          </a:xfrm>
          <a:prstGeom prst="straightConnector1">
            <a:avLst/>
          </a:prstGeom>
          <a:noFill/>
          <a:ln w="50800" algn="ctr">
            <a:solidFill>
              <a:srgbClr val="006600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670300" y="2420938"/>
            <a:ext cx="0" cy="2160587"/>
          </a:xfrm>
          <a:prstGeom prst="straightConnector1">
            <a:avLst/>
          </a:prstGeom>
          <a:noFill/>
          <a:ln w="25400" algn="ctr">
            <a:solidFill>
              <a:srgbClr val="006600"/>
            </a:solidFill>
            <a:round/>
            <a:headEnd/>
            <a:tailEnd type="arrow" w="med" len="med"/>
          </a:ln>
        </p:spPr>
      </p:cxnSp>
      <p:grpSp>
        <p:nvGrpSpPr>
          <p:cNvPr id="4102" name="Group 4101"/>
          <p:cNvGrpSpPr>
            <a:grpSpLocks/>
          </p:cNvGrpSpPr>
          <p:nvPr/>
        </p:nvGrpSpPr>
        <p:grpSpPr bwMode="auto">
          <a:xfrm>
            <a:off x="2436813" y="2708275"/>
            <a:ext cx="647700" cy="1800225"/>
            <a:chOff x="2348604" y="3140968"/>
            <a:chExt cx="648072" cy="1800200"/>
          </a:xfrm>
        </p:grpSpPr>
        <p:cxnSp>
          <p:nvCxnSpPr>
            <p:cNvPr id="24593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2348604" y="3356992"/>
              <a:ext cx="0" cy="1584176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24594" name="Straight Arrow Connector 23"/>
            <p:cNvCxnSpPr>
              <a:cxnSpLocks noChangeShapeType="1"/>
            </p:cNvCxnSpPr>
            <p:nvPr/>
          </p:nvCxnSpPr>
          <p:spPr bwMode="auto">
            <a:xfrm flipV="1">
              <a:off x="2420612" y="3140968"/>
              <a:ext cx="576064" cy="216024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3084513" y="2781300"/>
            <a:ext cx="0" cy="1800225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arrow" w="med" len="med"/>
          </a:ln>
        </p:spPr>
      </p:cxnSp>
      <p:grpSp>
        <p:nvGrpSpPr>
          <p:cNvPr id="4103" name="Group 4102"/>
          <p:cNvGrpSpPr>
            <a:grpSpLocks/>
          </p:cNvGrpSpPr>
          <p:nvPr/>
        </p:nvGrpSpPr>
        <p:grpSpPr bwMode="auto">
          <a:xfrm>
            <a:off x="5370513" y="1789113"/>
            <a:ext cx="3665537" cy="2782887"/>
            <a:chOff x="5282788" y="2023729"/>
            <a:chExt cx="3665644" cy="2782715"/>
          </a:xfrm>
        </p:grpSpPr>
        <p:sp>
          <p:nvSpPr>
            <p:cNvPr id="24588" name="Freeform 29"/>
            <p:cNvSpPr>
              <a:spLocks/>
            </p:cNvSpPr>
            <p:nvPr/>
          </p:nvSpPr>
          <p:spPr bwMode="auto">
            <a:xfrm>
              <a:off x="5639268" y="2023729"/>
              <a:ext cx="1381004" cy="2407298"/>
            </a:xfrm>
            <a:custGeom>
              <a:avLst/>
              <a:gdLst>
                <a:gd name="T0" fmla="*/ 18661 w 1381004"/>
                <a:gd name="T1" fmla="*/ 2407298 h 2407298"/>
                <a:gd name="T2" fmla="*/ 121298 w 1381004"/>
                <a:gd name="T3" fmla="*/ 2174032 h 2407298"/>
                <a:gd name="T4" fmla="*/ 233265 w 1381004"/>
                <a:gd name="T5" fmla="*/ 2080726 h 2407298"/>
                <a:gd name="T6" fmla="*/ 251927 w 1381004"/>
                <a:gd name="T7" fmla="*/ 1987420 h 2407298"/>
                <a:gd name="T8" fmla="*/ 475861 w 1381004"/>
                <a:gd name="T9" fmla="*/ 1959428 h 2407298"/>
                <a:gd name="T10" fmla="*/ 531845 w 1381004"/>
                <a:gd name="T11" fmla="*/ 1782147 h 2407298"/>
                <a:gd name="T12" fmla="*/ 877078 w 1381004"/>
                <a:gd name="T13" fmla="*/ 1716832 h 2407298"/>
                <a:gd name="T14" fmla="*/ 970384 w 1381004"/>
                <a:gd name="T15" fmla="*/ 1567543 h 2407298"/>
                <a:gd name="T16" fmla="*/ 1203649 w 1381004"/>
                <a:gd name="T17" fmla="*/ 1539551 h 2407298"/>
                <a:gd name="T18" fmla="*/ 895739 w 1381004"/>
                <a:gd name="T19" fmla="*/ 1474237 h 2407298"/>
                <a:gd name="T20" fmla="*/ 989045 w 1381004"/>
                <a:gd name="T21" fmla="*/ 1315616 h 2407298"/>
                <a:gd name="T22" fmla="*/ 895739 w 1381004"/>
                <a:gd name="T23" fmla="*/ 1156996 h 2407298"/>
                <a:gd name="T24" fmla="*/ 1129004 w 1381004"/>
                <a:gd name="T25" fmla="*/ 970383 h 2407298"/>
                <a:gd name="T26" fmla="*/ 1091682 w 1381004"/>
                <a:gd name="T27" fmla="*/ 895739 h 2407298"/>
                <a:gd name="T28" fmla="*/ 1380931 w 1381004"/>
                <a:gd name="T29" fmla="*/ 830424 h 2407298"/>
                <a:gd name="T30" fmla="*/ 1119673 w 1381004"/>
                <a:gd name="T31" fmla="*/ 699796 h 2407298"/>
                <a:gd name="T32" fmla="*/ 1091682 w 1381004"/>
                <a:gd name="T33" fmla="*/ 606490 h 2407298"/>
                <a:gd name="T34" fmla="*/ 653143 w 1381004"/>
                <a:gd name="T35" fmla="*/ 550506 h 2407298"/>
                <a:gd name="T36" fmla="*/ 755780 w 1381004"/>
                <a:gd name="T37" fmla="*/ 457200 h 2407298"/>
                <a:gd name="T38" fmla="*/ 214604 w 1381004"/>
                <a:gd name="T39" fmla="*/ 251926 h 2407298"/>
                <a:gd name="T40" fmla="*/ 0 w 1381004"/>
                <a:gd name="T41" fmla="*/ 0 h 24072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1004"/>
                <a:gd name="T64" fmla="*/ 0 h 2407298"/>
                <a:gd name="T65" fmla="*/ 1381004 w 1381004"/>
                <a:gd name="T66" fmla="*/ 2407298 h 24072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1004" h="2407298">
                  <a:moveTo>
                    <a:pt x="18661" y="2407298"/>
                  </a:moveTo>
                  <a:cubicBezTo>
                    <a:pt x="52096" y="2317879"/>
                    <a:pt x="85531" y="2228461"/>
                    <a:pt x="121298" y="2174032"/>
                  </a:cubicBezTo>
                  <a:cubicBezTo>
                    <a:pt x="157065" y="2119603"/>
                    <a:pt x="211494" y="2111828"/>
                    <a:pt x="233265" y="2080726"/>
                  </a:cubicBezTo>
                  <a:cubicBezTo>
                    <a:pt x="255036" y="2049624"/>
                    <a:pt x="211494" y="2007636"/>
                    <a:pt x="251927" y="1987420"/>
                  </a:cubicBezTo>
                  <a:cubicBezTo>
                    <a:pt x="292360" y="1967204"/>
                    <a:pt x="429208" y="1993640"/>
                    <a:pt x="475861" y="1959428"/>
                  </a:cubicBezTo>
                  <a:cubicBezTo>
                    <a:pt x="522514" y="1925216"/>
                    <a:pt x="464976" y="1822580"/>
                    <a:pt x="531845" y="1782147"/>
                  </a:cubicBezTo>
                  <a:cubicBezTo>
                    <a:pt x="598715" y="1741714"/>
                    <a:pt x="803988" y="1752599"/>
                    <a:pt x="877078" y="1716832"/>
                  </a:cubicBezTo>
                  <a:cubicBezTo>
                    <a:pt x="950168" y="1681065"/>
                    <a:pt x="915956" y="1597090"/>
                    <a:pt x="970384" y="1567543"/>
                  </a:cubicBezTo>
                  <a:cubicBezTo>
                    <a:pt x="1024812" y="1537996"/>
                    <a:pt x="1216090" y="1555102"/>
                    <a:pt x="1203649" y="1539551"/>
                  </a:cubicBezTo>
                  <a:cubicBezTo>
                    <a:pt x="1191208" y="1524000"/>
                    <a:pt x="931506" y="1511559"/>
                    <a:pt x="895739" y="1474237"/>
                  </a:cubicBezTo>
                  <a:cubicBezTo>
                    <a:pt x="859972" y="1436915"/>
                    <a:pt x="989045" y="1368489"/>
                    <a:pt x="989045" y="1315616"/>
                  </a:cubicBezTo>
                  <a:cubicBezTo>
                    <a:pt x="989045" y="1262743"/>
                    <a:pt x="872412" y="1214535"/>
                    <a:pt x="895739" y="1156996"/>
                  </a:cubicBezTo>
                  <a:cubicBezTo>
                    <a:pt x="919066" y="1099457"/>
                    <a:pt x="1096347" y="1013926"/>
                    <a:pt x="1129004" y="970383"/>
                  </a:cubicBezTo>
                  <a:cubicBezTo>
                    <a:pt x="1161661" y="926840"/>
                    <a:pt x="1049694" y="919065"/>
                    <a:pt x="1091682" y="895739"/>
                  </a:cubicBezTo>
                  <a:cubicBezTo>
                    <a:pt x="1133670" y="872413"/>
                    <a:pt x="1376266" y="863081"/>
                    <a:pt x="1380931" y="830424"/>
                  </a:cubicBezTo>
                  <a:cubicBezTo>
                    <a:pt x="1385596" y="797767"/>
                    <a:pt x="1167881" y="737118"/>
                    <a:pt x="1119673" y="699796"/>
                  </a:cubicBezTo>
                  <a:cubicBezTo>
                    <a:pt x="1071465" y="662474"/>
                    <a:pt x="1169437" y="631372"/>
                    <a:pt x="1091682" y="606490"/>
                  </a:cubicBezTo>
                  <a:cubicBezTo>
                    <a:pt x="1013927" y="581608"/>
                    <a:pt x="709127" y="575388"/>
                    <a:pt x="653143" y="550506"/>
                  </a:cubicBezTo>
                  <a:cubicBezTo>
                    <a:pt x="597159" y="525624"/>
                    <a:pt x="828870" y="506963"/>
                    <a:pt x="755780" y="457200"/>
                  </a:cubicBezTo>
                  <a:cubicBezTo>
                    <a:pt x="682690" y="407437"/>
                    <a:pt x="340567" y="328126"/>
                    <a:pt x="214604" y="251926"/>
                  </a:cubicBezTo>
                  <a:cubicBezTo>
                    <a:pt x="88641" y="175726"/>
                    <a:pt x="44320" y="87863"/>
                    <a:pt x="0" y="0"/>
                  </a:cubicBezTo>
                </a:path>
              </a:pathLst>
            </a:custGeom>
            <a:solidFill>
              <a:srgbClr val="0000FF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24589" name="Straight Arrow Connector 4096"/>
            <p:cNvCxnSpPr>
              <a:cxnSpLocks noChangeShapeType="1"/>
              <a:stCxn id="24588" idx="0"/>
            </p:cNvCxnSpPr>
            <p:nvPr/>
          </p:nvCxnSpPr>
          <p:spPr bwMode="auto">
            <a:xfrm>
              <a:off x="5657929" y="4431027"/>
              <a:ext cx="136234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sp>
          <p:nvSpPr>
            <p:cNvPr id="24590" name="TextBox 4100"/>
            <p:cNvSpPr txBox="1">
              <a:spLocks noChangeArrowheads="1"/>
            </p:cNvSpPr>
            <p:nvPr/>
          </p:nvSpPr>
          <p:spPr bwMode="auto">
            <a:xfrm>
              <a:off x="5724128" y="4437112"/>
              <a:ext cx="12282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i="0">
                  <a:solidFill>
                    <a:srgbClr val="0000FF"/>
                  </a:solidFill>
                  <a:latin typeface="Comic Sans MS" pitchFamily="66" charset="0"/>
                </a:rPr>
                <a:t>Area </a:t>
              </a:r>
              <a:r>
                <a:rPr lang="en-GB" sz="1800">
                  <a:solidFill>
                    <a:srgbClr val="0000FF"/>
                  </a:solidFill>
                  <a:latin typeface="Comic Sans MS" pitchFamily="66" charset="0"/>
                </a:rPr>
                <a:t>A</a:t>
              </a:r>
              <a:r>
                <a:rPr lang="en-GB" sz="1800" i="0">
                  <a:solidFill>
                    <a:srgbClr val="0000FF"/>
                  </a:solidFill>
                  <a:latin typeface="Comic Sans MS" pitchFamily="66" charset="0"/>
                </a:rPr>
                <a:t>(</a:t>
              </a:r>
              <a:r>
                <a:rPr lang="en-GB" sz="1800">
                  <a:solidFill>
                    <a:srgbClr val="0000FF"/>
                  </a:solidFill>
                  <a:latin typeface="Comic Sans MS" pitchFamily="66" charset="0"/>
                </a:rPr>
                <a:t>s</a:t>
              </a:r>
              <a:r>
                <a:rPr lang="en-GB" sz="1800" i="0">
                  <a:solidFill>
                    <a:srgbClr val="0000FF"/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24591" name="TextBox 37"/>
            <p:cNvSpPr txBox="1">
              <a:spLocks noChangeArrowheads="1"/>
            </p:cNvSpPr>
            <p:nvPr/>
          </p:nvSpPr>
          <p:spPr bwMode="auto">
            <a:xfrm rot="-5400000">
              <a:off x="4816474" y="3025402"/>
              <a:ext cx="13019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i="0">
                  <a:solidFill>
                    <a:srgbClr val="0000FF"/>
                  </a:solidFill>
                  <a:latin typeface="Comic Sans MS" pitchFamily="66" charset="0"/>
                </a:rPr>
                <a:t>Distance </a:t>
              </a:r>
              <a:r>
                <a:rPr lang="en-GB" sz="1800">
                  <a:solidFill>
                    <a:srgbClr val="0000FF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24592" name="TextBox 39"/>
            <p:cNvSpPr txBox="1">
              <a:spLocks noChangeArrowheads="1"/>
            </p:cNvSpPr>
            <p:nvPr/>
          </p:nvSpPr>
          <p:spPr bwMode="auto">
            <a:xfrm>
              <a:off x="7092280" y="2276872"/>
              <a:ext cx="1856152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 i="0">
                  <a:solidFill>
                    <a:srgbClr val="0000FF"/>
                  </a:solidFill>
                  <a:latin typeface="Comic Sans MS" pitchFamily="66" charset="0"/>
                </a:rPr>
                <a:t>Backscatter depends only on </a:t>
              </a:r>
              <a:r>
                <a:rPr lang="en-GB" sz="1800">
                  <a:solidFill>
                    <a:srgbClr val="0000FF"/>
                  </a:solidFill>
                  <a:latin typeface="Comic Sans MS" pitchFamily="66" charset="0"/>
                </a:rPr>
                <a:t>A</a:t>
              </a:r>
              <a:r>
                <a:rPr lang="en-GB" sz="1800" i="0">
                  <a:solidFill>
                    <a:srgbClr val="0000FF"/>
                  </a:solidFill>
                  <a:latin typeface="Comic Sans MS" pitchFamily="66" charset="0"/>
                </a:rPr>
                <a:t>(</a:t>
              </a:r>
              <a:r>
                <a:rPr lang="en-GB" sz="1800">
                  <a:solidFill>
                    <a:srgbClr val="0000FF"/>
                  </a:solidFill>
                  <a:latin typeface="Comic Sans MS" pitchFamily="66" charset="0"/>
                </a:rPr>
                <a:t>s</a:t>
              </a:r>
              <a:r>
                <a:rPr lang="en-GB" sz="1800" i="0">
                  <a:solidFill>
                    <a:srgbClr val="0000FF"/>
                  </a:solidFill>
                  <a:latin typeface="Comic Sans MS" pitchFamily="66" charset="0"/>
                </a:rPr>
                <a:t>) function and dielectric constant </a:t>
              </a:r>
              <a:r>
                <a:rPr lang="en-GB" sz="1800" i="0">
                  <a:solidFill>
                    <a:srgbClr val="0000FF"/>
                  </a:solidFill>
                  <a:latin typeface="Symbol" pitchFamily="18" charset="2"/>
                </a:rPr>
                <a:t>e </a:t>
              </a:r>
              <a:r>
                <a:rPr lang="en-GB" sz="1800" i="0">
                  <a:solidFill>
                    <a:srgbClr val="0000FF"/>
                  </a:solidFill>
                  <a:latin typeface="Comic Sans MS" pitchFamily="66" charset="0"/>
                </a:rPr>
                <a:t>(or refractive index </a:t>
              </a:r>
              <a:r>
                <a:rPr lang="en-GB" sz="1800">
                  <a:solidFill>
                    <a:srgbClr val="0000FF"/>
                  </a:solidFill>
                  <a:latin typeface="Comic Sans MS" pitchFamily="66" charset="0"/>
                </a:rPr>
                <a:t>m</a:t>
              </a:r>
              <a:r>
                <a:rPr lang="en-GB" sz="1800" i="0">
                  <a:solidFill>
                    <a:srgbClr val="0000FF"/>
                  </a:solidFill>
                  <a:latin typeface="Comic Sans MS" pitchFamily="66" charset="0"/>
                </a:rPr>
                <a:t> = </a:t>
              </a:r>
              <a:r>
                <a:rPr lang="en-GB" sz="1800" i="0">
                  <a:solidFill>
                    <a:srgbClr val="0000FF"/>
                  </a:solidFill>
                  <a:latin typeface="Symbol" pitchFamily="18" charset="2"/>
                </a:rPr>
                <a:t>e</a:t>
              </a:r>
              <a:r>
                <a:rPr lang="en-GB" sz="1800" i="0" baseline="30000">
                  <a:solidFill>
                    <a:srgbClr val="0000FF"/>
                  </a:solidFill>
                  <a:latin typeface="Comic Sans MS" pitchFamily="66" charset="0"/>
                </a:rPr>
                <a:t>1/2</a:t>
              </a:r>
              <a:r>
                <a:rPr lang="en-GB" sz="1800" i="0">
                  <a:solidFill>
                    <a:srgbClr val="0000FF"/>
                  </a:solidFill>
                  <a:latin typeface="Comic Sans MS" pitchFamily="66" charset="0"/>
                </a:rPr>
                <a:t>)</a:t>
              </a:r>
            </a:p>
          </p:txBody>
        </p:sp>
      </p:grp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1042988" y="1839913"/>
            <a:ext cx="404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>
                <a:latin typeface="Arial Narrow" pitchFamily="34" charset="0"/>
              </a:rPr>
              <a:t>Aggregate from Westbrook et al. (2004)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The Rayleigh-</a:t>
            </a:r>
            <a:r>
              <a:rPr lang="en-GB" dirty="0" err="1"/>
              <a:t>Gans</a:t>
            </a:r>
            <a:r>
              <a:rPr lang="en-GB" dirty="0"/>
              <a:t> approximation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33375" y="2286000"/>
            <a:ext cx="8647113" cy="4214813"/>
          </a:xfrm>
        </p:spPr>
        <p:txBody>
          <a:bodyPr/>
          <a:lstStyle/>
          <a:p>
            <a:r>
              <a:rPr lang="en-GB" dirty="0" smtClean="0"/>
              <a:t>Backscatter cross-section is proportional to the power in the Fourier component of </a:t>
            </a:r>
            <a:r>
              <a:rPr lang="en-GB" i="1" dirty="0" smtClean="0"/>
              <a:t>A</a:t>
            </a:r>
            <a:r>
              <a:rPr lang="en-GB" dirty="0" smtClean="0"/>
              <a:t>(</a:t>
            </a:r>
            <a:r>
              <a:rPr lang="en-GB" i="1" dirty="0" smtClean="0"/>
              <a:t>s</a:t>
            </a:r>
            <a:r>
              <a:rPr lang="en-GB" dirty="0" smtClean="0"/>
              <a:t>) at the scale of half the wavelength</a:t>
            </a:r>
          </a:p>
          <a:p>
            <a:endParaRPr lang="en-GB" dirty="0" smtClean="0"/>
          </a:p>
          <a:p>
            <a:r>
              <a:rPr lang="en-GB" dirty="0" smtClean="0"/>
              <a:t>Can we parameterize </a:t>
            </a:r>
            <a:r>
              <a:rPr lang="en-GB" i="1" dirty="0" smtClean="0"/>
              <a:t>A</a:t>
            </a:r>
            <a:r>
              <a:rPr lang="en-GB" dirty="0" smtClean="0"/>
              <a:t>(</a:t>
            </a:r>
            <a:r>
              <a:rPr lang="en-GB" i="1" dirty="0" smtClean="0"/>
              <a:t>s</a:t>
            </a:r>
            <a:r>
              <a:rPr lang="en-GB" dirty="0" smtClean="0"/>
              <a:t>) and its variation?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where 		and </a:t>
            </a:r>
            <a:r>
              <a:rPr lang="en-GB" i="1" dirty="0" smtClean="0"/>
              <a:t>V</a:t>
            </a:r>
            <a:r>
              <a:rPr lang="en-GB" dirty="0" smtClean="0"/>
              <a:t> is the volume of ice in the particle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43000"/>
            <a:ext cx="4781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468313" y="3740150"/>
            <a:ext cx="8675687" cy="2757488"/>
            <a:chOff x="295" y="2356"/>
            <a:chExt cx="5465" cy="1737"/>
          </a:xfrm>
        </p:grpSpPr>
        <p:pic>
          <p:nvPicPr>
            <p:cNvPr id="2560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" y="2356"/>
              <a:ext cx="3606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6" name="TextBox 4"/>
            <p:cNvSpPr txBox="1">
              <a:spLocks noChangeArrowheads="1"/>
            </p:cNvSpPr>
            <p:nvPr/>
          </p:nvSpPr>
          <p:spPr bwMode="auto">
            <a:xfrm>
              <a:off x="4278" y="2484"/>
              <a:ext cx="148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 i="0">
                  <a:solidFill>
                    <a:srgbClr val="C00000"/>
                  </a:solidFill>
                  <a:latin typeface="Comic Sans MS" pitchFamily="66" charset="0"/>
                </a:rPr>
                <a:t>Mean structure, </a:t>
              </a:r>
              <a:r>
                <a:rPr lang="en-GB" sz="1800" i="0">
                  <a:solidFill>
                    <a:srgbClr val="C00000"/>
                  </a:solidFill>
                  <a:latin typeface="Symbol" pitchFamily="18" charset="2"/>
                </a:rPr>
                <a:t>k</a:t>
              </a:r>
              <a:r>
                <a:rPr lang="en-GB" sz="1800" i="0">
                  <a:solidFill>
                    <a:srgbClr val="C00000"/>
                  </a:solidFill>
                  <a:latin typeface="Comic Sans MS" pitchFamily="66" charset="0"/>
                </a:rPr>
                <a:t> = </a:t>
              </a:r>
              <a:r>
                <a:rPr lang="en-GB" sz="1800">
                  <a:solidFill>
                    <a:srgbClr val="C00000"/>
                  </a:solidFill>
                  <a:latin typeface="Comic Sans MS" pitchFamily="66" charset="0"/>
                </a:rPr>
                <a:t>kurtosis parameter</a:t>
              </a:r>
            </a:p>
            <a:p>
              <a:endParaRPr lang="en-GB" sz="1800">
                <a:solidFill>
                  <a:srgbClr val="C00000"/>
                </a:solidFill>
                <a:latin typeface="Comic Sans MS" pitchFamily="66" charset="0"/>
              </a:endParaRPr>
            </a:p>
            <a:p>
              <a:r>
                <a:rPr lang="en-GB" sz="1800" i="0">
                  <a:solidFill>
                    <a:srgbClr val="C00000"/>
                  </a:solidFill>
                  <a:latin typeface="Comic Sans MS" pitchFamily="66" charset="0"/>
                </a:rPr>
                <a:t>Fluctuations from the mean</a:t>
              </a:r>
            </a:p>
            <a:p>
              <a:endParaRPr lang="en-GB" sz="1800" i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25607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3938" y="2605"/>
              <a:ext cx="354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cxnSp>
          <p:nvCxnSpPr>
            <p:cNvPr id="25608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3932" y="3127"/>
              <a:ext cx="354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 type="arrow" w="med" len="med"/>
            </a:ln>
          </p:spPr>
        </p:cxnSp>
        <p:pic>
          <p:nvPicPr>
            <p:cNvPr id="2560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5" y="3589"/>
              <a:ext cx="94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80488" cy="1143000"/>
          </a:xfrm>
        </p:spPr>
        <p:txBody>
          <a:bodyPr/>
          <a:lstStyle/>
          <a:p>
            <a:pPr>
              <a:defRPr/>
            </a:pPr>
            <a:r>
              <a:rPr lang="en-GB" sz="4000" dirty="0" smtClean="0"/>
              <a:t>Mean structure of aggregate snowflake</a:t>
            </a:r>
            <a:endParaRPr lang="en-GB" sz="4000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33375" y="933450"/>
            <a:ext cx="8647113" cy="5735910"/>
          </a:xfrm>
        </p:spPr>
        <p:txBody>
          <a:bodyPr/>
          <a:lstStyle/>
          <a:p>
            <a:r>
              <a:rPr lang="en-GB" dirty="0" smtClean="0"/>
              <a:t>Hydrodynamic forces cause ice particles to fall horizontally, so we need separate analysis for horizontally and vertically viewing radar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Mean </a:t>
            </a:r>
            <a:r>
              <a:rPr lang="en-GB" dirty="0" smtClean="0"/>
              <a:t>structure of 50 simulated </a:t>
            </a:r>
            <a:r>
              <a:rPr lang="en-GB" dirty="0" smtClean="0"/>
              <a:t>aggregates of bullet rosettes </a:t>
            </a:r>
            <a:r>
              <a:rPr lang="en-GB" dirty="0" smtClean="0"/>
              <a:t>is very well captured by the two-cosine model with kurtosis parameters of 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>
                <a:latin typeface="Symbol" pitchFamily="18" charset="2"/>
              </a:rPr>
              <a:t>k </a:t>
            </a:r>
            <a:r>
              <a:rPr lang="en-GB" dirty="0" smtClean="0"/>
              <a:t>= –0.11 for horizontal structure</a:t>
            </a:r>
          </a:p>
          <a:p>
            <a:pPr lvl="1"/>
            <a:r>
              <a:rPr lang="en-GB" dirty="0" smtClean="0"/>
              <a:t> </a:t>
            </a:r>
            <a:r>
              <a:rPr lang="en-GB" dirty="0" smtClean="0">
                <a:latin typeface="Symbol" pitchFamily="18" charset="2"/>
              </a:rPr>
              <a:t>k </a:t>
            </a:r>
            <a:r>
              <a:rPr lang="en-GB" dirty="0" smtClean="0"/>
              <a:t>= 0.19 for vertical </a:t>
            </a:r>
            <a:r>
              <a:rPr lang="en-GB" dirty="0" smtClean="0"/>
              <a:t>structure</a:t>
            </a:r>
          </a:p>
          <a:p>
            <a:r>
              <a:rPr lang="en-GB" dirty="0" smtClean="0"/>
              <a:t>Slightly different  numbers for aggregates of other monomer crystals</a:t>
            </a:r>
            <a:endParaRPr lang="en-GB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 r="33919"/>
          <a:stretch>
            <a:fillRect/>
          </a:stretch>
        </p:blipFill>
        <p:spPr bwMode="auto">
          <a:xfrm>
            <a:off x="539552" y="1566520"/>
            <a:ext cx="8199636" cy="323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Aggregate self-similar structure</a:t>
            </a:r>
          </a:p>
        </p:txBody>
      </p:sp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063" y="1957388"/>
            <a:ext cx="6353175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 rot="1722951">
            <a:off x="2973388" y="2814638"/>
            <a:ext cx="302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>
                <a:solidFill>
                  <a:srgbClr val="006600"/>
                </a:solidFill>
                <a:latin typeface="Comic Sans MS" pitchFamily="66" charset="0"/>
              </a:rPr>
              <a:t>Aggregate structure: -5/3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 rot="3189588">
            <a:off x="6166644" y="4407694"/>
            <a:ext cx="1470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>
                <a:solidFill>
                  <a:srgbClr val="006600"/>
                </a:solidFill>
                <a:latin typeface="Comic Sans MS" pitchFamily="66" charset="0"/>
              </a:rPr>
              <a:t>Solid ice: -4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5861050" y="6372225"/>
            <a:ext cx="2024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i="0">
                <a:latin typeface="Arial" charset="0"/>
              </a:rPr>
              <a:t>(Physical scale: </a:t>
            </a:r>
            <a:r>
              <a:rPr lang="en-GB" sz="1600">
                <a:latin typeface="Arial" charset="0"/>
              </a:rPr>
              <a:t>D/j </a:t>
            </a:r>
            <a:r>
              <a:rPr lang="en-GB" sz="1600" i="0">
                <a:latin typeface="Arial" charset="0"/>
              </a:rPr>
              <a:t>)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4360863" y="2120900"/>
            <a:ext cx="309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>
                <a:latin typeface="Arial" charset="0"/>
              </a:rPr>
              <a:t>Aggregates of bullet rosettes</a:t>
            </a:r>
          </a:p>
        </p:txBody>
      </p:sp>
      <p:sp>
        <p:nvSpPr>
          <p:cNvPr id="27655" name="Content Placeholder 2"/>
          <p:cNvSpPr>
            <a:spLocks noGrp="1"/>
          </p:cNvSpPr>
          <p:nvPr>
            <p:ph idx="4294967295"/>
          </p:nvPr>
        </p:nvSpPr>
        <p:spPr>
          <a:xfrm>
            <a:off x="333375" y="981075"/>
            <a:ext cx="8647113" cy="1068388"/>
          </a:xfrm>
        </p:spPr>
        <p:txBody>
          <a:bodyPr/>
          <a:lstStyle/>
          <a:p>
            <a:r>
              <a:rPr lang="en-US" smtClean="0"/>
              <a:t>Power spectrum of fluctuations obeys a -5/3 power law</a:t>
            </a:r>
          </a:p>
          <a:p>
            <a:pPr lvl="1"/>
            <a:r>
              <a:rPr lang="en-US" smtClean="0"/>
              <a:t>Why the Kolmogorov value when no turbulence involved? Coincidence? </a:t>
            </a:r>
          </a:p>
          <a:p>
            <a:pPr lvl="1"/>
            <a:r>
              <a:rPr lang="en-US" smtClean="0"/>
              <a:t>Aggregates of columns and plates show the same slope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New </a:t>
            </a:r>
            <a:r>
              <a:rPr lang="en-GB" dirty="0" smtClean="0"/>
              <a:t>equation for backscatter</a:t>
            </a:r>
            <a:endParaRPr lang="en-GB" dirty="0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981075"/>
            <a:ext cx="8647113" cy="5519738"/>
          </a:xfrm>
        </p:spPr>
        <p:txBody>
          <a:bodyPr/>
          <a:lstStyle/>
          <a:p>
            <a:r>
              <a:rPr lang="en-GB" dirty="0" smtClean="0"/>
              <a:t>Assumptions: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Power-law: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Fluctuations at different scales are uncorrelated:</a:t>
            </a: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Sins and cosine terms at the same scale are uncorrelated:</a:t>
            </a:r>
          </a:p>
          <a:p>
            <a:r>
              <a:rPr lang="en-GB" dirty="0" smtClean="0"/>
              <a:t>Leads </a:t>
            </a:r>
            <a:r>
              <a:rPr lang="en-GB" dirty="0" smtClean="0"/>
              <a:t>to the </a:t>
            </a:r>
            <a:r>
              <a:rPr lang="en-GB" i="1" dirty="0" smtClean="0"/>
              <a:t>Self-Similar Rayleigh-</a:t>
            </a:r>
            <a:r>
              <a:rPr lang="en-GB" i="1" dirty="0" err="1" smtClean="0"/>
              <a:t>Gans</a:t>
            </a:r>
            <a:r>
              <a:rPr lang="en-GB" i="1" dirty="0" smtClean="0"/>
              <a:t> approximation</a:t>
            </a:r>
            <a:r>
              <a:rPr lang="en-GB" dirty="0" smtClean="0"/>
              <a:t> for </a:t>
            </a:r>
            <a:r>
              <a:rPr lang="en-GB" dirty="0" smtClean="0"/>
              <a:t>ensemble-mean backscatter </a:t>
            </a:r>
            <a:r>
              <a:rPr lang="en-GB" dirty="0" smtClean="0"/>
              <a:t>cross-section</a:t>
            </a:r>
            <a:r>
              <a:rPr lang="en-GB" dirty="0" smtClean="0"/>
              <a:t>: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>
              <a:solidFill>
                <a:srgbClr val="CC0000"/>
              </a:solidFill>
            </a:endParaRPr>
          </a:p>
          <a:p>
            <a:pPr lvl="1"/>
            <a:r>
              <a:rPr lang="en-GB" dirty="0" smtClean="0">
                <a:solidFill>
                  <a:srgbClr val="CC0000"/>
                </a:solidFill>
              </a:rPr>
              <a:t>where</a:t>
            </a:r>
          </a:p>
          <a:p>
            <a:r>
              <a:rPr lang="en-GB" dirty="0" smtClean="0"/>
              <a:t>The {} term describes only the effect of the shape of the particle; the total volume of ice (i.e. the mass) is </a:t>
            </a:r>
            <a:r>
              <a:rPr lang="en-GB" dirty="0" smtClean="0"/>
              <a:t>described </a:t>
            </a:r>
            <a:r>
              <a:rPr lang="en-GB" dirty="0"/>
              <a:t>only by </a:t>
            </a:r>
            <a:r>
              <a:rPr lang="en-GB" i="1" dirty="0"/>
              <a:t>V</a:t>
            </a:r>
            <a:endParaRPr lang="en-GB" i="1" dirty="0" smtClean="0"/>
          </a:p>
          <a:p>
            <a:pPr lvl="1"/>
            <a:r>
              <a:rPr lang="en-GB" dirty="0" smtClean="0"/>
              <a:t>For small particles the {} term reduces to 4/</a:t>
            </a:r>
            <a:r>
              <a:rPr lang="en-GB" dirty="0" smtClean="0">
                <a:latin typeface="Symbol" pitchFamily="18" charset="2"/>
              </a:rPr>
              <a:t>p</a:t>
            </a:r>
            <a:r>
              <a:rPr lang="en-GB" baseline="30000" dirty="0" smtClean="0"/>
              <a:t>2</a:t>
            </a:r>
            <a:r>
              <a:rPr lang="en-GB" dirty="0" smtClean="0"/>
              <a:t>, yielding the Rayleigh approximation</a:t>
            </a:r>
            <a:endParaRPr lang="en-GB" dirty="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301750"/>
            <a:ext cx="25765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989138"/>
            <a:ext cx="10652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655763"/>
            <a:ext cx="19685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3140968"/>
            <a:ext cx="87058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2300" y="4930081"/>
            <a:ext cx="784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601530" y="6316147"/>
            <a:ext cx="5291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1800" dirty="0">
                <a:solidFill>
                  <a:srgbClr val="006600"/>
                </a:solidFill>
              </a:rPr>
              <a:t>Hogan and Westbrook </a:t>
            </a:r>
            <a:r>
              <a:rPr lang="en-GB" sz="1800" dirty="0" smtClean="0">
                <a:solidFill>
                  <a:srgbClr val="006600"/>
                </a:solidFill>
              </a:rPr>
              <a:t>(JAS 2014</a:t>
            </a:r>
            <a:r>
              <a:rPr lang="en-GB" sz="1800" dirty="0">
                <a:solidFill>
                  <a:srgbClr val="006600"/>
                </a:solidFill>
              </a:rPr>
              <a:t>, in </a:t>
            </a:r>
            <a:r>
              <a:rPr lang="en-GB" sz="1800" dirty="0" smtClean="0">
                <a:solidFill>
                  <a:srgbClr val="006600"/>
                </a:solidFill>
              </a:rPr>
              <a:t>press</a:t>
            </a:r>
            <a:r>
              <a:rPr lang="en-GB" sz="1800" dirty="0" smtClean="0">
                <a:solidFill>
                  <a:srgbClr val="006600"/>
                </a:solidFill>
              </a:rPr>
              <a:t>) </a:t>
            </a:r>
            <a:endParaRPr lang="en-GB" sz="1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33239"/>
            <a:ext cx="5472608" cy="4471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Radar scattering by ice</a:t>
            </a:r>
            <a:endParaRPr lang="en-GB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33375" y="5661025"/>
            <a:ext cx="8647113" cy="1152352"/>
          </a:xfrm>
        </p:spPr>
        <p:txBody>
          <a:bodyPr/>
          <a:lstStyle/>
          <a:p>
            <a:r>
              <a:rPr lang="en-GB" dirty="0" smtClean="0"/>
              <a:t>Internal </a:t>
            </a:r>
            <a:r>
              <a:rPr lang="en-GB" dirty="0" smtClean="0"/>
              <a:t>structures on scale of wavelength lead to significantly </a:t>
            </a:r>
            <a:r>
              <a:rPr lang="en-GB" dirty="0" smtClean="0"/>
              <a:t>higher </a:t>
            </a:r>
            <a:r>
              <a:rPr lang="en-GB" dirty="0" smtClean="0"/>
              <a:t>backscatter than “soft spheroids” (proposed by Hogan et al. </a:t>
            </a:r>
            <a:r>
              <a:rPr lang="en-GB" dirty="0" smtClean="0"/>
              <a:t>2012)</a:t>
            </a:r>
          </a:p>
          <a:p>
            <a:r>
              <a:rPr lang="en-GB" dirty="0" smtClean="0"/>
              <a:t>The new </a:t>
            </a:r>
            <a:r>
              <a:rPr lang="en-GB" dirty="0"/>
              <a:t>SSRG </a:t>
            </a:r>
            <a:r>
              <a:rPr lang="en-GB" dirty="0" smtClean="0"/>
              <a:t>equation </a:t>
            </a:r>
            <a:r>
              <a:rPr lang="en-GB" dirty="0"/>
              <a:t>matches the ensemble-mean </a:t>
            </a:r>
            <a:r>
              <a:rPr lang="en-GB" dirty="0" smtClean="0"/>
              <a:t>well</a:t>
            </a:r>
            <a:endParaRPr lang="en-GB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69914"/>
            <a:ext cx="3184525" cy="182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6144418" y="3392489"/>
            <a:ext cx="2675732" cy="118864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tabLst>
                <a:tab pos="3141663" algn="l"/>
              </a:tabLst>
              <a:defRPr/>
            </a:pPr>
            <a:endParaRPr lang="en-GB" dirty="0"/>
          </a:p>
        </p:txBody>
      </p:sp>
      <p:cxnSp>
        <p:nvCxnSpPr>
          <p:cNvPr id="29702" name="Straight Arrow Connector 7"/>
          <p:cNvCxnSpPr>
            <a:cxnSpLocks noChangeShapeType="1"/>
            <a:stCxn id="29708" idx="1"/>
          </p:cNvCxnSpPr>
          <p:nvPr/>
        </p:nvCxnSpPr>
        <p:spPr bwMode="auto">
          <a:xfrm flipH="1">
            <a:off x="5508104" y="1573008"/>
            <a:ext cx="636314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9703" name="Straight Arrow Connector 8"/>
          <p:cNvCxnSpPr>
            <a:cxnSpLocks noChangeShapeType="1"/>
            <a:stCxn id="29709" idx="1"/>
          </p:cNvCxnSpPr>
          <p:nvPr/>
        </p:nvCxnSpPr>
        <p:spPr bwMode="auto">
          <a:xfrm flipH="1" flipV="1">
            <a:off x="5508105" y="3986810"/>
            <a:ext cx="936104" cy="1308"/>
          </a:xfrm>
          <a:prstGeom prst="straightConnector1">
            <a:avLst/>
          </a:prstGeom>
          <a:noFill/>
          <a:ln w="19050" algn="ctr">
            <a:solidFill>
              <a:srgbClr val="00FF00"/>
            </a:solidFill>
            <a:round/>
            <a:headEnd/>
            <a:tailEnd type="triangle" w="lg" len="lg"/>
          </a:ln>
        </p:spPr>
      </p:cxnSp>
      <p:cxnSp>
        <p:nvCxnSpPr>
          <p:cNvPr id="29704" name="Straight Arrow Connector 14"/>
          <p:cNvCxnSpPr>
            <a:cxnSpLocks noChangeShapeType="1"/>
          </p:cNvCxnSpPr>
          <p:nvPr/>
        </p:nvCxnSpPr>
        <p:spPr bwMode="auto">
          <a:xfrm>
            <a:off x="1940800" y="1286078"/>
            <a:ext cx="0" cy="2060575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triangle" w="lg" len="lg"/>
          </a:ln>
        </p:spPr>
      </p:cxnSp>
      <p:cxnSp>
        <p:nvCxnSpPr>
          <p:cNvPr id="29705" name="Straight Arrow Connector 15"/>
          <p:cNvCxnSpPr>
            <a:cxnSpLocks noChangeShapeType="1"/>
          </p:cNvCxnSpPr>
          <p:nvPr/>
        </p:nvCxnSpPr>
        <p:spPr bwMode="auto">
          <a:xfrm>
            <a:off x="3717632" y="1281113"/>
            <a:ext cx="0" cy="1268412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triangle" w="lg" len="lg"/>
          </a:ln>
        </p:spPr>
      </p:cxnSp>
      <p:sp>
        <p:nvSpPr>
          <p:cNvPr id="29706" name="TextBox 16"/>
          <p:cNvSpPr txBox="1">
            <a:spLocks noChangeArrowheads="1"/>
          </p:cNvSpPr>
          <p:nvPr/>
        </p:nvSpPr>
        <p:spPr bwMode="auto">
          <a:xfrm>
            <a:off x="1374464" y="970881"/>
            <a:ext cx="1095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 dirty="0">
                <a:solidFill>
                  <a:schemeClr val="accent2"/>
                </a:solidFill>
                <a:latin typeface="Comic Sans MS" pitchFamily="66" charset="0"/>
              </a:rPr>
              <a:t>1 mm ice</a:t>
            </a:r>
          </a:p>
        </p:txBody>
      </p:sp>
      <p:sp>
        <p:nvSpPr>
          <p:cNvPr id="29707" name="TextBox 17"/>
          <p:cNvSpPr txBox="1">
            <a:spLocks noChangeArrowheads="1"/>
          </p:cNvSpPr>
          <p:nvPr/>
        </p:nvSpPr>
        <p:spPr bwMode="auto">
          <a:xfrm>
            <a:off x="3119314" y="970880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 dirty="0">
                <a:solidFill>
                  <a:schemeClr val="accent2"/>
                </a:solidFill>
                <a:latin typeface="Comic Sans MS" pitchFamily="66" charset="0"/>
              </a:rPr>
              <a:t>1 cm snow</a:t>
            </a:r>
          </a:p>
        </p:txBody>
      </p:sp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6144418" y="1389652"/>
            <a:ext cx="232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i="0" dirty="0">
                <a:solidFill>
                  <a:srgbClr val="FF0000"/>
                </a:solidFill>
                <a:latin typeface="Comic Sans MS" pitchFamily="66" charset="0"/>
              </a:rPr>
              <a:t>Realistic snowflakes</a:t>
            </a:r>
          </a:p>
        </p:txBody>
      </p:sp>
      <p:sp>
        <p:nvSpPr>
          <p:cNvPr id="29709" name="TextBox 17"/>
          <p:cNvSpPr txBox="1">
            <a:spLocks noChangeArrowheads="1"/>
          </p:cNvSpPr>
          <p:nvPr/>
        </p:nvSpPr>
        <p:spPr bwMode="auto">
          <a:xfrm>
            <a:off x="6444209" y="3803452"/>
            <a:ext cx="2157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i="0" dirty="0">
                <a:solidFill>
                  <a:srgbClr val="009900"/>
                </a:solidFill>
                <a:latin typeface="Comic Sans MS" pitchFamily="66" charset="0"/>
              </a:rPr>
              <a:t>“Soft </a:t>
            </a:r>
            <a:r>
              <a:rPr lang="en-GB" sz="1800" i="0" dirty="0" smtClean="0">
                <a:solidFill>
                  <a:srgbClr val="009900"/>
                </a:solidFill>
                <a:latin typeface="Comic Sans MS" pitchFamily="66" charset="0"/>
              </a:rPr>
              <a:t>spheroids” </a:t>
            </a:r>
            <a:endParaRPr lang="en-GB" sz="1800" i="0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3141663" algn="l"/>
          </a:tabLst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i="0" dirty="0" smtClean="0">
            <a:solidFill>
              <a:srgbClr val="FF0000"/>
            </a:solidFill>
            <a:latin typeface="Comic Sans MS" pitchFamily="66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27485</TotalTime>
  <Words>866</Words>
  <Application>Microsoft Office PowerPoint</Application>
  <PresentationFormat>On-screen Show (4:3)</PresentationFormat>
  <Paragraphs>124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Equation for the microwave backscatter cross section of aggregate snowflakes using the Self-Similar Rayleigh-Gans Approximation</vt:lpstr>
      <vt:lpstr>Motivation</vt:lpstr>
      <vt:lpstr>Overview</vt:lpstr>
      <vt:lpstr>The Rayleigh-Gans approximation</vt:lpstr>
      <vt:lpstr>The Rayleigh-Gans approximation</vt:lpstr>
      <vt:lpstr>Mean structure of aggregate snowflake</vt:lpstr>
      <vt:lpstr>Aggregate self-similar structure</vt:lpstr>
      <vt:lpstr>New equation for backscatter</vt:lpstr>
      <vt:lpstr>Radar scattering by ice</vt:lpstr>
      <vt:lpstr>Impact of scattering model</vt:lpstr>
      <vt:lpstr>Example of impact on IWC retrievals</vt:lpstr>
      <vt:lpstr>Summary</vt:lpstr>
    </vt:vector>
  </TitlesOfParts>
  <Company>University of Reading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Hogan</dc:creator>
  <cp:lastModifiedBy>Robin Hogan</cp:lastModifiedBy>
  <cp:revision>1889</cp:revision>
  <dcterms:created xsi:type="dcterms:W3CDTF">2002-08-29T17:27:07Z</dcterms:created>
  <dcterms:modified xsi:type="dcterms:W3CDTF">2014-07-01T12:51:23Z</dcterms:modified>
</cp:coreProperties>
</file>