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6" r:id="rId2"/>
  </p:sldMasterIdLst>
  <p:notesMasterIdLst>
    <p:notesMasterId r:id="rId30"/>
  </p:notesMasterIdLst>
  <p:handoutMasterIdLst>
    <p:handoutMasterId r:id="rId31"/>
  </p:handoutMasterIdLst>
  <p:sldIdLst>
    <p:sldId id="855" r:id="rId3"/>
    <p:sldId id="915" r:id="rId4"/>
    <p:sldId id="921" r:id="rId5"/>
    <p:sldId id="895" r:id="rId6"/>
    <p:sldId id="922" r:id="rId7"/>
    <p:sldId id="911" r:id="rId8"/>
    <p:sldId id="931" r:id="rId9"/>
    <p:sldId id="912" r:id="rId10"/>
    <p:sldId id="914" r:id="rId11"/>
    <p:sldId id="929" r:id="rId12"/>
    <p:sldId id="923" r:id="rId13"/>
    <p:sldId id="913" r:id="rId14"/>
    <p:sldId id="910" r:id="rId15"/>
    <p:sldId id="919" r:id="rId16"/>
    <p:sldId id="908" r:id="rId17"/>
    <p:sldId id="909" r:id="rId18"/>
    <p:sldId id="906" r:id="rId19"/>
    <p:sldId id="907" r:id="rId20"/>
    <p:sldId id="928" r:id="rId21"/>
    <p:sldId id="927" r:id="rId22"/>
    <p:sldId id="926" r:id="rId23"/>
    <p:sldId id="917" r:id="rId24"/>
    <p:sldId id="930" r:id="rId25"/>
    <p:sldId id="925" r:id="rId26"/>
    <p:sldId id="933" r:id="rId27"/>
    <p:sldId id="934" r:id="rId28"/>
    <p:sldId id="920" r:id="rId29"/>
  </p:sldIdLst>
  <p:sldSz cx="9144000" cy="6858000" type="screen4x3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9900"/>
    <a:srgbClr val="009900"/>
    <a:srgbClr val="E4E4F8"/>
    <a:srgbClr val="FFFF99"/>
    <a:srgbClr val="C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25" autoAdjust="0"/>
    <p:restoredTop sz="86436" autoAdjust="0"/>
  </p:normalViewPr>
  <p:slideViewPr>
    <p:cSldViewPr snapToObjects="1">
      <p:cViewPr>
        <p:scale>
          <a:sx n="112" d="100"/>
          <a:sy n="112" d="100"/>
        </p:scale>
        <p:origin x="-786" y="234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0" y="10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44D68420-C117-4C79-83DA-AD55651B6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0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4962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4736ECC-C95B-4BF1-9F9D-3272D33599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25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14882-4317-4FCC-A32D-EB55A9D02C6D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6716A-C2AC-46F3-ADDE-D09B965D3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0980-4ACD-4EC0-9FC3-9B447942A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B8FD5-E240-4B1E-BBD5-DA63D5BD0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3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49350"/>
            <a:ext cx="8647113" cy="5351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CADF-B52C-4E58-A5AD-FDCF7F95E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1827-B671-41AC-A484-F9F92A32D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5AB58-E9C9-43A5-BD6C-DE12E6CFB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6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9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1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7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8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5020-49E3-407C-84CF-82B3FE0FE8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53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7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4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0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5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618-5F98-9D4E-89DE-19F619CF0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A718-7D87-084A-94CE-AC01F46DE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5C17-1424-49F8-9830-EE1A6E69F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5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5DBA-28C3-476E-8525-EA73A63A4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1E83-BC30-409A-9A54-E490C7F41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63F1-9A88-4F59-8666-8C799C8AD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6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6CB8-2C00-4521-8067-DAA60010D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D9409-D99E-44A7-ABB6-5285B0162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7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45D3-0A73-4B0B-9A15-5D44C15B8C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B3D50AD-C154-4A9E-B371-8B7F70333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6600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C8E6618-5F98-9D4E-89DE-19F619CF0C8A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5/2/2013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65BA718-7D87-084A-94CE-AC01F46DEA5E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1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805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GB" dirty="0" err="1" smtClean="0">
                <a:solidFill>
                  <a:srgbClr val="FFFF66"/>
                </a:solidFill>
              </a:rPr>
              <a:t>EarthCARE</a:t>
            </a:r>
            <a:r>
              <a:rPr lang="en-GB" dirty="0" smtClean="0">
                <a:solidFill>
                  <a:srgbClr val="FFFF66"/>
                </a:solidFill>
              </a:rPr>
              <a:t> and snow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4950" y="1143000"/>
            <a:ext cx="45529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000" b="1" i="0" dirty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Robin </a:t>
            </a:r>
            <a:r>
              <a:rPr lang="en-GB" sz="2000" b="1" i="0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Hogan, Chris Westbrook </a:t>
            </a:r>
            <a:endParaRPr lang="en-GB" sz="2000" b="1" i="0" dirty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000" dirty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University of </a:t>
            </a:r>
            <a:r>
              <a:rPr lang="en-GB" sz="2000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Reading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000" b="1" i="0" dirty="0" err="1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Pavlos</a:t>
            </a:r>
            <a:r>
              <a:rPr lang="en-GB" sz="2000" b="1" i="0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 b="1" i="0" dirty="0" err="1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Kollias</a:t>
            </a:r>
            <a:endParaRPr lang="en-GB" sz="2000" b="1" i="0" dirty="0" smtClean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000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McGill University</a:t>
            </a:r>
            <a:endParaRPr lang="en-GB" sz="2000" dirty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GB" sz="2000" b="1" i="0" dirty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7236296" y="6232009"/>
            <a:ext cx="1553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 i="0" dirty="0" smtClean="0"/>
              <a:t>6 May 2013</a:t>
            </a:r>
            <a:endParaRPr lang="en-GB" sz="18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000" smtClean="0"/>
              <a:t>Prior information about size distribution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81075"/>
            <a:ext cx="8647113" cy="1368425"/>
          </a:xfrm>
        </p:spPr>
        <p:txBody>
          <a:bodyPr/>
          <a:lstStyle/>
          <a:p>
            <a:r>
              <a:rPr lang="en-GB" smtClean="0"/>
              <a:t>Radar+lidar enables us to retrieve two variables: extinction </a:t>
            </a:r>
            <a:r>
              <a:rPr lang="en-GB" smtClean="0">
                <a:latin typeface="Symbol" pitchFamily="18" charset="2"/>
              </a:rPr>
              <a:t>a</a:t>
            </a:r>
            <a:r>
              <a:rPr lang="en-GB" smtClean="0"/>
              <a:t> and </a:t>
            </a:r>
            <a:r>
              <a:rPr lang="en-GB" i="1" smtClean="0"/>
              <a:t>N</a:t>
            </a:r>
            <a:r>
              <a:rPr lang="en-GB" baseline="-25000" smtClean="0"/>
              <a:t>0</a:t>
            </a:r>
            <a:r>
              <a:rPr lang="en-GB" smtClean="0"/>
              <a:t>* (a generalized intercept parameter of the size distribution)</a:t>
            </a:r>
          </a:p>
          <a:p>
            <a:r>
              <a:rPr lang="en-GB" smtClean="0"/>
              <a:t>When lidar completely attenuated, </a:t>
            </a:r>
            <a:r>
              <a:rPr lang="en-GB" i="1" smtClean="0"/>
              <a:t>N</a:t>
            </a:r>
            <a:r>
              <a:rPr lang="en-GB" baseline="-25000" smtClean="0"/>
              <a:t>0</a:t>
            </a:r>
            <a:r>
              <a:rPr lang="en-GB" smtClean="0"/>
              <a:t>* blends back to temperature-dependent a-priori and behaviour then similar to radar-only retrieval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56007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292725" y="2420938"/>
            <a:ext cx="36877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Aircraft obs show decrease of </a:t>
            </a:r>
            <a:r>
              <a:rPr lang="en-GB" sz="1800">
                <a:solidFill>
                  <a:srgbClr val="CC0000"/>
                </a:solidFill>
                <a:latin typeface="Comic Sans MS" pitchFamily="66" charset="0"/>
              </a:rPr>
              <a:t>N</a:t>
            </a:r>
            <a:r>
              <a:rPr lang="en-GB" sz="1800" i="0" baseline="-25000">
                <a:solidFill>
                  <a:srgbClr val="CC0000"/>
                </a:solidFill>
                <a:latin typeface="Comic Sans MS" pitchFamily="66" charset="0"/>
              </a:rPr>
              <a:t>0</a:t>
            </a: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* towards warmer temperatures </a:t>
            </a:r>
            <a:r>
              <a:rPr lang="en-GB" sz="1800">
                <a:solidFill>
                  <a:srgbClr val="CC0000"/>
                </a:solidFill>
                <a:latin typeface="Comic Sans MS" pitchFamily="66" charset="0"/>
              </a:rPr>
              <a:t>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(Acually retrieve </a:t>
            </a:r>
            <a:r>
              <a:rPr lang="en-GB" sz="1800">
                <a:solidFill>
                  <a:srgbClr val="CC0000"/>
                </a:solidFill>
                <a:latin typeface="Comic Sans MS" pitchFamily="66" charset="0"/>
              </a:rPr>
              <a:t>N</a:t>
            </a:r>
            <a:r>
              <a:rPr lang="en-GB" sz="1800" i="0" baseline="-25000">
                <a:solidFill>
                  <a:srgbClr val="CC0000"/>
                </a:solidFill>
                <a:latin typeface="Comic Sans MS" pitchFamily="66" charset="0"/>
              </a:rPr>
              <a:t>0</a:t>
            </a: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*/</a:t>
            </a:r>
            <a:r>
              <a:rPr lang="en-GB" sz="1800" i="0">
                <a:solidFill>
                  <a:srgbClr val="CC0000"/>
                </a:solidFill>
                <a:latin typeface="Symbol" pitchFamily="18" charset="2"/>
              </a:rPr>
              <a:t>a</a:t>
            </a:r>
            <a:r>
              <a:rPr lang="en-GB" sz="1800" i="0" baseline="30000">
                <a:solidFill>
                  <a:srgbClr val="CC0000"/>
                </a:solidFill>
                <a:latin typeface="Comic Sans MS" pitchFamily="66" charset="0"/>
              </a:rPr>
              <a:t>0.6</a:t>
            </a: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 because varies with </a:t>
            </a:r>
            <a:r>
              <a:rPr lang="en-GB" sz="1800">
                <a:solidFill>
                  <a:srgbClr val="CC0000"/>
                </a:solidFill>
                <a:latin typeface="Comic Sans MS" pitchFamily="66" charset="0"/>
              </a:rPr>
              <a:t>T</a:t>
            </a: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 independent of IWC)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Trend could be because of aggregation, or reduced ice nuclei at warmer temperatures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rgbClr val="CC0000"/>
                </a:solidFill>
                <a:latin typeface="Comic Sans MS" pitchFamily="66" charset="0"/>
              </a:rPr>
              <a:t>But what happens in snow where aggregation could be much more rapid?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GB" sz="1800">
              <a:solidFill>
                <a:srgbClr val="CC0000"/>
              </a:solidFill>
              <a:latin typeface="Comic Sans MS" pitchFamily="66" charset="0"/>
            </a:endParaRPr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2989263" y="5013325"/>
            <a:ext cx="2303462" cy="1655763"/>
            <a:chOff x="1883" y="3158"/>
            <a:chExt cx="1451" cy="1043"/>
          </a:xfrm>
        </p:grpSpPr>
        <p:sp>
          <p:nvSpPr>
            <p:cNvPr id="44038" name="AutoShape 6"/>
            <p:cNvSpPr>
              <a:spLocks noChangeArrowheads="1"/>
            </p:cNvSpPr>
            <p:nvPr/>
          </p:nvSpPr>
          <p:spPr bwMode="auto">
            <a:xfrm rot="989501">
              <a:off x="1883" y="3158"/>
              <a:ext cx="1451" cy="1043"/>
            </a:xfrm>
            <a:prstGeom prst="irregularSeal2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auto">
            <a:xfrm>
              <a:off x="2109" y="3430"/>
              <a:ext cx="499" cy="363"/>
            </a:xfrm>
            <a:custGeom>
              <a:avLst/>
              <a:gdLst>
                <a:gd name="T0" fmla="*/ 454 w 454"/>
                <a:gd name="T1" fmla="*/ 0 h 272"/>
                <a:gd name="T2" fmla="*/ 318 w 454"/>
                <a:gd name="T3" fmla="*/ 181 h 272"/>
                <a:gd name="T4" fmla="*/ 0 w 45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4" h="272">
                  <a:moveTo>
                    <a:pt x="454" y="0"/>
                  </a:moveTo>
                  <a:cubicBezTo>
                    <a:pt x="424" y="68"/>
                    <a:pt x="394" y="136"/>
                    <a:pt x="318" y="181"/>
                  </a:cubicBezTo>
                  <a:cubicBezTo>
                    <a:pt x="242" y="226"/>
                    <a:pt x="121" y="249"/>
                    <a:pt x="0" y="272"/>
                  </a:cubicBezTo>
                </a:path>
              </a:pathLst>
            </a:cu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 flipH="1">
              <a:off x="2656" y="3430"/>
              <a:ext cx="91" cy="363"/>
            </a:xfrm>
            <a:custGeom>
              <a:avLst/>
              <a:gdLst>
                <a:gd name="T0" fmla="*/ 454 w 454"/>
                <a:gd name="T1" fmla="*/ 0 h 272"/>
                <a:gd name="T2" fmla="*/ 318 w 454"/>
                <a:gd name="T3" fmla="*/ 181 h 272"/>
                <a:gd name="T4" fmla="*/ 0 w 45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4" h="272">
                  <a:moveTo>
                    <a:pt x="454" y="0"/>
                  </a:moveTo>
                  <a:cubicBezTo>
                    <a:pt x="424" y="68"/>
                    <a:pt x="394" y="136"/>
                    <a:pt x="318" y="181"/>
                  </a:cubicBezTo>
                  <a:cubicBezTo>
                    <a:pt x="242" y="226"/>
                    <a:pt x="121" y="249"/>
                    <a:pt x="0" y="272"/>
                  </a:cubicBezTo>
                </a:path>
              </a:pathLst>
            </a:cu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042" name="TextBox 16"/>
          <p:cNvSpPr txBox="1">
            <a:spLocks noChangeArrowheads="1"/>
          </p:cNvSpPr>
          <p:nvPr/>
        </p:nvSpPr>
        <p:spPr bwMode="auto">
          <a:xfrm>
            <a:off x="5800725" y="6416675"/>
            <a:ext cx="3305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 dirty="0" err="1">
                <a:solidFill>
                  <a:srgbClr val="008000"/>
                </a:solidFill>
              </a:rPr>
              <a:t>Delanoe</a:t>
            </a:r>
            <a:r>
              <a:rPr lang="en-GB" sz="1800" dirty="0">
                <a:solidFill>
                  <a:srgbClr val="008000"/>
                </a:solidFill>
              </a:rPr>
              <a:t> and Hogan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GB" sz="3600" smtClean="0"/>
              <a:t>How complex must scattering models be?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49350"/>
            <a:ext cx="8459787" cy="5708650"/>
          </a:xfrm>
        </p:spPr>
        <p:txBody>
          <a:bodyPr/>
          <a:lstStyle/>
          <a:p>
            <a:r>
              <a:rPr lang="en-GB" smtClean="0"/>
              <a:t>“Soft sphere” described by appropriate mass-size relationship</a:t>
            </a:r>
          </a:p>
          <a:p>
            <a:pPr lvl="1"/>
            <a:r>
              <a:rPr lang="en-GB" smtClean="0">
                <a:solidFill>
                  <a:srgbClr val="009900"/>
                </a:solidFill>
              </a:rPr>
              <a:t>Good agreement between aircraft &amp; 10-cm radar using Brown &amp; Francis mass-size relationship (Hogan et al. 2006)</a:t>
            </a:r>
          </a:p>
          <a:p>
            <a:pPr lvl="1"/>
            <a:r>
              <a:rPr lang="en-GB" smtClean="0">
                <a:solidFill>
                  <a:srgbClr val="CC0000"/>
                </a:solidFill>
              </a:rPr>
              <a:t>Poorer for millimeter wavelengths (Petty &amp; Huang 2010)</a:t>
            </a:r>
          </a:p>
          <a:p>
            <a:pPr lvl="1"/>
            <a:r>
              <a:rPr lang="en-GB" smtClean="0">
                <a:solidFill>
                  <a:srgbClr val="CC0000"/>
                </a:solidFill>
              </a:rPr>
              <a:t>In ice clouds, 94 GHz underestimated by around 4 dB (Matrosov and Heymsfield 2008, Hogan et al. 2012) -&gt; poor IWC retrievals</a:t>
            </a:r>
          </a:p>
          <a:p>
            <a:r>
              <a:rPr lang="en-GB" smtClean="0"/>
              <a:t>Horizontally oriented “soft spheroid” of aspect ratio 0.6</a:t>
            </a:r>
          </a:p>
          <a:p>
            <a:pPr lvl="1"/>
            <a:r>
              <a:rPr lang="en-GB" smtClean="0">
                <a:solidFill>
                  <a:srgbClr val="009900"/>
                </a:solidFill>
              </a:rPr>
              <a:t>Aspect ratio supported for ice clouds by aggregation models (Westbrook et al. 2004) &amp; aircraft (Korolev &amp; Isaac 2003)</a:t>
            </a:r>
          </a:p>
          <a:p>
            <a:pPr lvl="1"/>
            <a:r>
              <a:rPr lang="en-GB" smtClean="0">
                <a:solidFill>
                  <a:srgbClr val="009900"/>
                </a:solidFill>
              </a:rPr>
              <a:t>Supported by dual-wavelength radar (Matrosov et al. 2005) and differential reflectivity (Hogan et al. 2012) for size &lt;= wavelength</a:t>
            </a:r>
          </a:p>
          <a:p>
            <a:pPr lvl="1"/>
            <a:r>
              <a:rPr lang="en-GB" smtClean="0">
                <a:solidFill>
                  <a:srgbClr val="CC0000"/>
                </a:solidFill>
              </a:rPr>
              <a:t>Tyynela et al. (2011) calculations suggested this model significantly underestimated backscatter for sizes larger than the wavelength</a:t>
            </a:r>
          </a:p>
          <a:p>
            <a:pPr lvl="1"/>
            <a:r>
              <a:rPr lang="en-GB" smtClean="0">
                <a:solidFill>
                  <a:srgbClr val="CC0000"/>
                </a:solidFill>
              </a:rPr>
              <a:t>Leinonen et al. (2012) came to the same conclusions in half of their 3- wavelength radar data (soft spheroids were OK in the other half)</a:t>
            </a:r>
          </a:p>
          <a:p>
            <a:r>
              <a:rPr lang="en-GB" smtClean="0"/>
              <a:t>Realistic snow particles and DDA (or similar) scattering code</a:t>
            </a:r>
          </a:p>
          <a:p>
            <a:pPr lvl="1"/>
            <a:r>
              <a:rPr lang="en-GB" smtClean="0">
                <a:solidFill>
                  <a:srgbClr val="FF6600"/>
                </a:solidFill>
              </a:rPr>
              <a:t>Assumptions on morphology need verification using real measurements</a:t>
            </a:r>
          </a:p>
        </p:txBody>
      </p:sp>
      <p:grpSp>
        <p:nvGrpSpPr>
          <p:cNvPr id="11268" name="Group 43023"/>
          <p:cNvGrpSpPr>
            <a:grpSpLocks/>
          </p:cNvGrpSpPr>
          <p:nvPr/>
        </p:nvGrpSpPr>
        <p:grpSpPr bwMode="auto">
          <a:xfrm>
            <a:off x="179388" y="949325"/>
            <a:ext cx="815975" cy="1679575"/>
            <a:chOff x="179388" y="948739"/>
            <a:chExt cx="815849" cy="1680755"/>
          </a:xfrm>
        </p:grpSpPr>
        <p:sp>
          <p:nvSpPr>
            <p:cNvPr id="11283" name="Oval 4"/>
            <p:cNvSpPr>
              <a:spLocks noChangeArrowheads="1"/>
            </p:cNvSpPr>
            <p:nvPr/>
          </p:nvSpPr>
          <p:spPr bwMode="auto">
            <a:xfrm>
              <a:off x="179388" y="948739"/>
              <a:ext cx="815849" cy="81584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11284" name="Freeform 11"/>
            <p:cNvSpPr>
              <a:spLocks noChangeArrowheads="1"/>
            </p:cNvSpPr>
            <p:nvPr/>
          </p:nvSpPr>
          <p:spPr bwMode="auto">
            <a:xfrm>
              <a:off x="374553" y="1140703"/>
              <a:ext cx="236755" cy="1321803"/>
            </a:xfrm>
            <a:custGeom>
              <a:avLst/>
              <a:gdLst>
                <a:gd name="T0" fmla="*/ 0 w 352425"/>
                <a:gd name="T1" fmla="*/ 0 h 1967593"/>
                <a:gd name="T2" fmla="*/ 143697 w 352425"/>
                <a:gd name="T3" fmla="*/ 243179 h 1967593"/>
                <a:gd name="T4" fmla="*/ 7369 w 352425"/>
                <a:gd name="T5" fmla="*/ 512149 h 1967593"/>
                <a:gd name="T6" fmla="*/ 147382 w 352425"/>
                <a:gd name="T7" fmla="*/ 751643 h 1967593"/>
                <a:gd name="T8" fmla="*/ 77375 w 352425"/>
                <a:gd name="T9" fmla="*/ 887970 h 1967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425"/>
                <a:gd name="T16" fmla="*/ 0 h 1967593"/>
                <a:gd name="T17" fmla="*/ 352425 w 352425"/>
                <a:gd name="T18" fmla="*/ 1967593 h 1967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425" h="1967593">
                  <a:moveTo>
                    <a:pt x="0" y="0"/>
                  </a:moveTo>
                  <a:cubicBezTo>
                    <a:pt x="157843" y="174852"/>
                    <a:pt x="315686" y="349704"/>
                    <a:pt x="318407" y="538843"/>
                  </a:cubicBezTo>
                  <a:cubicBezTo>
                    <a:pt x="321128" y="727982"/>
                    <a:pt x="14967" y="947057"/>
                    <a:pt x="16328" y="1134836"/>
                  </a:cubicBezTo>
                  <a:cubicBezTo>
                    <a:pt x="17689" y="1322615"/>
                    <a:pt x="300717" y="1526722"/>
                    <a:pt x="326571" y="1665515"/>
                  </a:cubicBezTo>
                  <a:cubicBezTo>
                    <a:pt x="352425" y="1804308"/>
                    <a:pt x="261937" y="1885950"/>
                    <a:pt x="171450" y="1967593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5" name="Freeform 13"/>
            <p:cNvSpPr>
              <a:spLocks noChangeArrowheads="1"/>
            </p:cNvSpPr>
            <p:nvPr/>
          </p:nvSpPr>
          <p:spPr bwMode="auto">
            <a:xfrm>
              <a:off x="704538" y="1532861"/>
              <a:ext cx="219386" cy="932392"/>
            </a:xfrm>
            <a:custGeom>
              <a:avLst/>
              <a:gdLst>
                <a:gd name="T0" fmla="*/ 11054 w 326571"/>
                <a:gd name="T1" fmla="*/ 0 h 1387929"/>
                <a:gd name="T2" fmla="*/ 147381 w 326571"/>
                <a:gd name="T3" fmla="*/ 228440 h 1387929"/>
                <a:gd name="T4" fmla="*/ 11054 w 326571"/>
                <a:gd name="T5" fmla="*/ 504780 h 1387929"/>
                <a:gd name="T6" fmla="*/ 81059 w 326571"/>
                <a:gd name="T7" fmla="*/ 626368 h 13879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571"/>
                <a:gd name="T13" fmla="*/ 0 h 1387929"/>
                <a:gd name="T14" fmla="*/ 326571 w 326571"/>
                <a:gd name="T15" fmla="*/ 1387929 h 13879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571" h="1387929">
                  <a:moveTo>
                    <a:pt x="24493" y="0"/>
                  </a:moveTo>
                  <a:cubicBezTo>
                    <a:pt x="175532" y="159884"/>
                    <a:pt x="326571" y="319768"/>
                    <a:pt x="326571" y="506186"/>
                  </a:cubicBezTo>
                  <a:cubicBezTo>
                    <a:pt x="326571" y="692604"/>
                    <a:pt x="48986" y="971551"/>
                    <a:pt x="24493" y="1118508"/>
                  </a:cubicBezTo>
                  <a:cubicBezTo>
                    <a:pt x="0" y="1265465"/>
                    <a:pt x="89807" y="1326697"/>
                    <a:pt x="179614" y="1387929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1286" name="Straight Arrow Connector 24"/>
            <p:cNvCxnSpPr>
              <a:cxnSpLocks noChangeShapeType="1"/>
              <a:stCxn id="11284" idx="4"/>
            </p:cNvCxnSpPr>
            <p:nvPr/>
          </p:nvCxnSpPr>
          <p:spPr bwMode="auto">
            <a:xfrm>
              <a:off x="489731" y="2462507"/>
              <a:ext cx="1067" cy="16592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Straight Arrow Connector 29"/>
            <p:cNvCxnSpPr>
              <a:cxnSpLocks noChangeShapeType="1"/>
            </p:cNvCxnSpPr>
            <p:nvPr/>
          </p:nvCxnSpPr>
          <p:spPr bwMode="auto">
            <a:xfrm>
              <a:off x="828210" y="2465254"/>
              <a:ext cx="1067" cy="16424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8" name="Explosion 1 43"/>
            <p:cNvSpPr>
              <a:spLocks noChangeArrowheads="1"/>
            </p:cNvSpPr>
            <p:nvPr/>
          </p:nvSpPr>
          <p:spPr bwMode="auto">
            <a:xfrm>
              <a:off x="261920" y="1056719"/>
              <a:ext cx="182362" cy="167969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11289" name="Explosion 1 44"/>
            <p:cNvSpPr>
              <a:spLocks noChangeArrowheads="1"/>
            </p:cNvSpPr>
            <p:nvPr/>
          </p:nvSpPr>
          <p:spPr bwMode="auto">
            <a:xfrm>
              <a:off x="659299" y="1452646"/>
              <a:ext cx="182362" cy="167969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</p:grpSp>
      <p:grpSp>
        <p:nvGrpSpPr>
          <p:cNvPr id="1031" name="Group 43022"/>
          <p:cNvGrpSpPr>
            <a:grpSpLocks/>
          </p:cNvGrpSpPr>
          <p:nvPr/>
        </p:nvGrpSpPr>
        <p:grpSpPr bwMode="auto">
          <a:xfrm>
            <a:off x="201613" y="2909888"/>
            <a:ext cx="863600" cy="1524000"/>
            <a:chOff x="201840" y="2909510"/>
            <a:chExt cx="863600" cy="1524000"/>
          </a:xfrm>
        </p:grpSpPr>
        <p:sp>
          <p:nvSpPr>
            <p:cNvPr id="10" name="Oval 9"/>
            <p:cNvSpPr/>
            <p:nvPr/>
          </p:nvSpPr>
          <p:spPr bwMode="auto">
            <a:xfrm>
              <a:off x="201840" y="2909510"/>
              <a:ext cx="863600" cy="558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277" name="Freeform 15"/>
            <p:cNvSpPr>
              <a:spLocks noChangeArrowheads="1"/>
            </p:cNvSpPr>
            <p:nvPr/>
          </p:nvSpPr>
          <p:spPr bwMode="auto">
            <a:xfrm>
              <a:off x="709327" y="3265110"/>
              <a:ext cx="232227" cy="986965"/>
            </a:xfrm>
            <a:custGeom>
              <a:avLst/>
              <a:gdLst>
                <a:gd name="T0" fmla="*/ 12385 w 326571"/>
                <a:gd name="T1" fmla="*/ 0 h 1387929"/>
                <a:gd name="T2" fmla="*/ 165138 w 326571"/>
                <a:gd name="T3" fmla="*/ 255964 h 1387929"/>
                <a:gd name="T4" fmla="*/ 12385 w 326571"/>
                <a:gd name="T5" fmla="*/ 565598 h 1387929"/>
                <a:gd name="T6" fmla="*/ 90826 w 326571"/>
                <a:gd name="T7" fmla="*/ 701837 h 13879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571"/>
                <a:gd name="T13" fmla="*/ 0 h 1387929"/>
                <a:gd name="T14" fmla="*/ 326571 w 326571"/>
                <a:gd name="T15" fmla="*/ 1387929 h 13879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571" h="1387929">
                  <a:moveTo>
                    <a:pt x="24493" y="0"/>
                  </a:moveTo>
                  <a:cubicBezTo>
                    <a:pt x="175532" y="159884"/>
                    <a:pt x="326571" y="319768"/>
                    <a:pt x="326571" y="506186"/>
                  </a:cubicBezTo>
                  <a:cubicBezTo>
                    <a:pt x="326571" y="692604"/>
                    <a:pt x="48986" y="971551"/>
                    <a:pt x="24493" y="1118508"/>
                  </a:cubicBezTo>
                  <a:cubicBezTo>
                    <a:pt x="0" y="1265465"/>
                    <a:pt x="89807" y="1326697"/>
                    <a:pt x="179614" y="1387929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8" name="Freeform 16"/>
            <p:cNvSpPr>
              <a:spLocks noChangeArrowheads="1"/>
            </p:cNvSpPr>
            <p:nvPr/>
          </p:nvSpPr>
          <p:spPr bwMode="auto">
            <a:xfrm>
              <a:off x="410317" y="3085137"/>
              <a:ext cx="245774" cy="1184357"/>
            </a:xfrm>
            <a:custGeom>
              <a:avLst/>
              <a:gdLst>
                <a:gd name="T0" fmla="*/ 0 w 345622"/>
                <a:gd name="T1" fmla="*/ 0 h 1665514"/>
                <a:gd name="T2" fmla="*/ 173395 w 345622"/>
                <a:gd name="T3" fmla="*/ 255964 h 1665514"/>
                <a:gd name="T4" fmla="*/ 8257 w 345622"/>
                <a:gd name="T5" fmla="*/ 569726 h 1665514"/>
                <a:gd name="T6" fmla="*/ 173395 w 345622"/>
                <a:gd name="T7" fmla="*/ 842203 h 1665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5622"/>
                <a:gd name="T13" fmla="*/ 0 h 1665514"/>
                <a:gd name="T14" fmla="*/ 345622 w 345622"/>
                <a:gd name="T15" fmla="*/ 1665514 h 1665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5622" h="1665514">
                  <a:moveTo>
                    <a:pt x="0" y="0"/>
                  </a:moveTo>
                  <a:cubicBezTo>
                    <a:pt x="170089" y="159203"/>
                    <a:pt x="340179" y="318407"/>
                    <a:pt x="342900" y="506186"/>
                  </a:cubicBezTo>
                  <a:cubicBezTo>
                    <a:pt x="345622" y="693965"/>
                    <a:pt x="16329" y="933451"/>
                    <a:pt x="16329" y="1126672"/>
                  </a:cubicBezTo>
                  <a:cubicBezTo>
                    <a:pt x="16329" y="1319893"/>
                    <a:pt x="179614" y="1492703"/>
                    <a:pt x="342900" y="1665514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1279" name="Straight Arrow Connector 34"/>
            <p:cNvCxnSpPr>
              <a:cxnSpLocks noChangeShapeType="1"/>
              <a:stCxn id="11278" idx="3"/>
            </p:cNvCxnSpPr>
            <p:nvPr/>
          </p:nvCxnSpPr>
          <p:spPr bwMode="auto">
            <a:xfrm>
              <a:off x="654156" y="4269494"/>
              <a:ext cx="1936" cy="164016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Straight Arrow Connector 39"/>
            <p:cNvCxnSpPr>
              <a:cxnSpLocks noChangeShapeType="1"/>
              <a:stCxn id="11277" idx="3"/>
            </p:cNvCxnSpPr>
            <p:nvPr/>
          </p:nvCxnSpPr>
          <p:spPr bwMode="auto">
            <a:xfrm>
              <a:off x="837052" y="4252075"/>
              <a:ext cx="1129" cy="18143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1" name="Explosion 1 45"/>
            <p:cNvSpPr>
              <a:spLocks noChangeArrowheads="1"/>
            </p:cNvSpPr>
            <p:nvPr/>
          </p:nvSpPr>
          <p:spPr bwMode="auto">
            <a:xfrm>
              <a:off x="313800" y="2996236"/>
              <a:ext cx="193035" cy="177800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11282" name="Explosion 1 46"/>
            <p:cNvSpPr>
              <a:spLocks noChangeArrowheads="1"/>
            </p:cNvSpPr>
            <p:nvPr/>
          </p:nvSpPr>
          <p:spPr bwMode="auto">
            <a:xfrm>
              <a:off x="644017" y="3197620"/>
              <a:ext cx="193035" cy="177800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388" y="5805488"/>
            <a:ext cx="863600" cy="928687"/>
            <a:chOff x="179388" y="5805488"/>
            <a:chExt cx="863600" cy="928687"/>
          </a:xfrm>
        </p:grpSpPr>
        <p:pic>
          <p:nvPicPr>
            <p:cNvPr id="11271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5805488"/>
              <a:ext cx="86360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272" name="Straight Arrow Connector 43014"/>
            <p:cNvCxnSpPr>
              <a:cxnSpLocks noChangeShapeType="1"/>
            </p:cNvCxnSpPr>
            <p:nvPr/>
          </p:nvCxnSpPr>
          <p:spPr bwMode="auto">
            <a:xfrm>
              <a:off x="841375" y="6045200"/>
              <a:ext cx="0" cy="68897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Straight Connector 43018"/>
            <p:cNvCxnSpPr>
              <a:cxnSpLocks noChangeShapeType="1"/>
            </p:cNvCxnSpPr>
            <p:nvPr/>
          </p:nvCxnSpPr>
          <p:spPr bwMode="auto">
            <a:xfrm flipV="1">
              <a:off x="352425" y="6165850"/>
              <a:ext cx="11113" cy="568325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4" name="Straight Connector 44"/>
            <p:cNvCxnSpPr>
              <a:cxnSpLocks noChangeShapeType="1"/>
            </p:cNvCxnSpPr>
            <p:nvPr/>
          </p:nvCxnSpPr>
          <p:spPr bwMode="auto">
            <a:xfrm flipV="1">
              <a:off x="363538" y="6045200"/>
              <a:ext cx="477837" cy="12065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5" name="AutoShape 10"/>
            <p:cNvSpPr>
              <a:spLocks noChangeAspect="1" noChangeArrowheads="1"/>
            </p:cNvSpPr>
            <p:nvPr/>
          </p:nvSpPr>
          <p:spPr bwMode="auto">
            <a:xfrm>
              <a:off x="179388" y="5805488"/>
              <a:ext cx="8636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4294967295"/>
          </p:nvPr>
        </p:nvSpPr>
        <p:spPr>
          <a:xfrm>
            <a:off x="34925" y="5310188"/>
            <a:ext cx="4824413" cy="1143000"/>
          </a:xfrm>
        </p:spPr>
        <p:txBody>
          <a:bodyPr/>
          <a:lstStyle/>
          <a:p>
            <a:pPr eaLnBrk="1" hangingPunct="1"/>
            <a:r>
              <a:rPr lang="en-GB" smtClean="0"/>
              <a:t>Z agrees, supporting Brown &amp; Francis (1995) relationship (SI units)</a:t>
            </a:r>
          </a:p>
          <a:p>
            <a:pPr marL="457200" lvl="1" indent="0" eaLnBrk="1" hangingPunct="1">
              <a:buFontTx/>
              <a:buNone/>
            </a:pPr>
            <a:r>
              <a:rPr lang="en-GB" i="1" smtClean="0"/>
              <a:t>mass</a:t>
            </a:r>
            <a:r>
              <a:rPr lang="en-GB" smtClean="0"/>
              <a:t> = 0.0185</a:t>
            </a:r>
            <a:r>
              <a:rPr lang="en-GB" i="1" smtClean="0"/>
              <a:t>D</a:t>
            </a:r>
            <a:r>
              <a:rPr lang="en-GB" baseline="-25000" smtClean="0"/>
              <a:t>mean</a:t>
            </a:r>
            <a:r>
              <a:rPr lang="en-GB" baseline="30000" smtClean="0"/>
              <a:t>1.9</a:t>
            </a:r>
            <a:r>
              <a:rPr lang="en-GB" smtClean="0"/>
              <a:t> = 0.0121</a:t>
            </a:r>
            <a:r>
              <a:rPr lang="en-GB" i="1" smtClean="0"/>
              <a:t>D</a:t>
            </a:r>
            <a:r>
              <a:rPr lang="en-GB" baseline="-25000" smtClean="0"/>
              <a:t>max</a:t>
            </a:r>
            <a:r>
              <a:rPr lang="en-GB" baseline="30000" smtClean="0"/>
              <a:t>1.9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895850" y="5310188"/>
            <a:ext cx="421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i="0" kern="0" dirty="0">
                <a:latin typeface="+mn-lt"/>
                <a:cs typeface="+mn-cs"/>
              </a:rPr>
              <a:t>Differential reflectivity agrees reasonably well for oblate spheroids of aspect ratio </a:t>
            </a:r>
            <a:r>
              <a:rPr lang="en-GB" sz="1800" b="1" i="0" kern="0" dirty="0">
                <a:latin typeface="Symbol" pitchFamily="18" charset="2"/>
                <a:cs typeface="+mn-cs"/>
              </a:rPr>
              <a:t>a</a:t>
            </a:r>
            <a:r>
              <a:rPr lang="en-GB" sz="1800" i="0" kern="0" dirty="0">
                <a:latin typeface="+mn-lt"/>
                <a:cs typeface="+mn-cs"/>
              </a:rPr>
              <a:t>=0.6</a:t>
            </a:r>
            <a:endParaRPr lang="en-GB" sz="1800" i="0" kern="0" baseline="-250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950" y="125413"/>
            <a:ext cx="8686800" cy="1143000"/>
          </a:xfrm>
        </p:spPr>
        <p:txBody>
          <a:bodyPr/>
          <a:lstStyle/>
          <a:p>
            <a:pPr eaLnBrk="1" hangingPunct="1"/>
            <a:r>
              <a:rPr lang="en-GB" smtClean="0"/>
              <a:t>Chilbolton 10-cm radar + UK aircraft</a:t>
            </a:r>
            <a:br>
              <a:rPr lang="en-GB" smtClean="0"/>
            </a:br>
            <a:r>
              <a:rPr lang="en-GB" sz="1800" smtClean="0">
                <a:latin typeface="Arial Narrow" pitchFamily="34" charset="0"/>
              </a:rPr>
              <a:t>21 Nov 2000</a:t>
            </a: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91440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6"/>
          <p:cNvSpPr txBox="1">
            <a:spLocks noChangeArrowheads="1"/>
          </p:cNvSpPr>
          <p:nvPr/>
        </p:nvSpPr>
        <p:spPr bwMode="auto">
          <a:xfrm>
            <a:off x="6645275" y="6416675"/>
            <a:ext cx="2460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 dirty="0">
                <a:solidFill>
                  <a:srgbClr val="008000"/>
                </a:solidFill>
              </a:rPr>
              <a:t>Hogan et al.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/>
              <a:t>Extending ice retrievals to riming snow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Heymsfield &amp; Westbrook (2010) fall speed vs. mass, size &amp; area</a:t>
            </a:r>
          </a:p>
          <a:p>
            <a:r>
              <a:rPr lang="en-US" smtClean="0"/>
              <a:t>Brown &amp; Francis (1995) ice never falls faster than 1 m/s</a:t>
            </a:r>
          </a:p>
        </p:txBody>
      </p:sp>
      <p:pic>
        <p:nvPicPr>
          <p:cNvPr id="13316" name="Picture 5" descr="heymsfield_westbroo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2938"/>
            <a:ext cx="6337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2825" y="5360988"/>
            <a:ext cx="18716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Brown &amp; Francis (1995)</a:t>
            </a:r>
          </a:p>
        </p:txBody>
      </p:sp>
      <p:cxnSp>
        <p:nvCxnSpPr>
          <p:cNvPr id="13318" name="Straight Arrow Connector 3"/>
          <p:cNvCxnSpPr>
            <a:cxnSpLocks noChangeShapeType="1"/>
          </p:cNvCxnSpPr>
          <p:nvPr/>
        </p:nvCxnSpPr>
        <p:spPr bwMode="auto">
          <a:xfrm flipV="1">
            <a:off x="2195513" y="5092700"/>
            <a:ext cx="504825" cy="431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3289300" y="1989138"/>
            <a:ext cx="5843588" cy="4664075"/>
            <a:chOff x="2072" y="1253"/>
            <a:chExt cx="3681" cy="2938"/>
          </a:xfrm>
        </p:grpSpPr>
        <p:sp>
          <p:nvSpPr>
            <p:cNvPr id="5" name="TextBox 4"/>
            <p:cNvSpPr txBox="1"/>
            <p:nvPr/>
          </p:nvSpPr>
          <p:spPr>
            <a:xfrm>
              <a:off x="2072" y="1724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8" y="2269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2" y="2858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1" y="3232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0.6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4059" y="1253"/>
              <a:ext cx="1694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i="1">
                  <a:solidFill>
                    <a:srgbClr val="006600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FF6600"/>
                  </a:solidFill>
                  <a:latin typeface="Comic Sans MS" pitchFamily="66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1800" i="0" kern="0" dirty="0" smtClean="0">
                  <a:solidFill>
                    <a:srgbClr val="0000FF"/>
                  </a:solidFill>
                </a:rPr>
                <a:t>Retrieve a </a:t>
              </a:r>
              <a:r>
                <a:rPr lang="en-US" sz="1800" kern="0" dirty="0" smtClean="0">
                  <a:solidFill>
                    <a:srgbClr val="0000FF"/>
                  </a:solidFill>
                </a:rPr>
                <a:t>riming factor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 (0-1) which scales </a:t>
              </a:r>
              <a:r>
                <a:rPr lang="en-US" sz="1800" kern="0" dirty="0" smtClean="0">
                  <a:solidFill>
                    <a:srgbClr val="0000FF"/>
                  </a:solidFill>
                </a:rPr>
                <a:t>b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 in </a:t>
              </a:r>
              <a:r>
                <a:rPr lang="en-US" sz="1800" kern="0" dirty="0" smtClean="0">
                  <a:solidFill>
                    <a:srgbClr val="0000FF"/>
                  </a:solidFill>
                </a:rPr>
                <a:t>mass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=</a:t>
              </a:r>
              <a:r>
                <a:rPr lang="en-US" sz="1800" kern="0" dirty="0" err="1" smtClean="0">
                  <a:solidFill>
                    <a:srgbClr val="0000FF"/>
                  </a:solidFill>
                </a:rPr>
                <a:t>aD</a:t>
              </a:r>
              <a:r>
                <a:rPr lang="en-US" sz="1800" kern="0" baseline="30000" dirty="0" err="1" smtClean="0">
                  <a:solidFill>
                    <a:srgbClr val="0000FF"/>
                  </a:solidFill>
                </a:rPr>
                <a:t>b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 between 1.9 (Brown &amp; Francis) and 3 (solid ice)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349750" cy="14127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Examples of snow</a:t>
            </a:r>
            <a:br>
              <a:rPr lang="en-US" dirty="0" smtClean="0"/>
            </a:br>
            <a:r>
              <a:rPr lang="en-US" sz="2800" dirty="0" smtClean="0">
                <a:effectLst/>
                <a:latin typeface="Arial Narrow" pitchFamily="34" charset="0"/>
              </a:rPr>
              <a:t>35 GHz radar at </a:t>
            </a:r>
            <a:r>
              <a:rPr lang="en-US" sz="2800" dirty="0" err="1" smtClean="0">
                <a:effectLst/>
                <a:latin typeface="Arial Narrow" pitchFamily="34" charset="0"/>
              </a:rPr>
              <a:t>Chilbolton</a:t>
            </a:r>
            <a:endParaRPr lang="en-US" sz="2800" dirty="0" smtClean="0">
              <a:effectLst/>
              <a:latin typeface="Arial Narrow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5720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20"/>
            <a:ext cx="4572000" cy="182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3999"/>
            <a:ext cx="4572000" cy="18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9" name="Straight Arrow Connector 17"/>
          <p:cNvCxnSpPr>
            <a:cxnSpLocks noChangeShapeType="1"/>
          </p:cNvCxnSpPr>
          <p:nvPr/>
        </p:nvCxnSpPr>
        <p:spPr bwMode="auto">
          <a:xfrm flipH="1">
            <a:off x="1988096" y="5733256"/>
            <a:ext cx="297904" cy="792542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849"/>
            <a:ext cx="3888431" cy="43204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1 m/s: no </a:t>
            </a:r>
            <a:r>
              <a:rPr lang="en-US" sz="1600" b="1" dirty="0" smtClean="0">
                <a:solidFill>
                  <a:srgbClr val="C00000"/>
                </a:solidFill>
              </a:rPr>
              <a:t>riming or very weak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835696" y="5445224"/>
            <a:ext cx="240938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C00000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i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6600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1600" b="1" i="0" kern="0" dirty="0" smtClean="0">
                <a:solidFill>
                  <a:srgbClr val="C00000"/>
                </a:solidFill>
              </a:rPr>
              <a:t>2-3 m/s: riming?</a:t>
            </a:r>
            <a:endParaRPr lang="en-US" sz="1600" b="1" i="0" kern="0" dirty="0" smtClean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1" y="1268760"/>
            <a:ext cx="4571998" cy="5607496"/>
            <a:chOff x="4572001" y="1268760"/>
            <a:chExt cx="4571998" cy="56074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1" y="1268760"/>
              <a:ext cx="4571998" cy="4571998"/>
            </a:xfrm>
            <a:prstGeom prst="rect">
              <a:avLst/>
            </a:prstGeom>
          </p:spPr>
        </p:pic>
        <p:sp>
          <p:nvSpPr>
            <p:cNvPr id="20" name="Content Placeholder 5"/>
            <p:cNvSpPr txBox="1">
              <a:spLocks/>
            </p:cNvSpPr>
            <p:nvPr/>
          </p:nvSpPr>
          <p:spPr bwMode="auto">
            <a:xfrm>
              <a:off x="4860032" y="5733256"/>
              <a:ext cx="42132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GB" sz="1800" i="0" kern="0" dirty="0" smtClean="0">
                  <a:latin typeface="+mn-lt"/>
                  <a:cs typeface="+mn-cs"/>
                </a:rPr>
                <a:t>PDF of 15-min-averaged Doppler in snow and ice (usually above a melting layer)</a:t>
              </a:r>
              <a:endParaRPr lang="en-GB" sz="1800" i="0" kern="0" baseline="-250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Simulated observations – no riming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5" descr="bf_tr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91440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Simulated retrievals – no riming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5" descr="bf_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91440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Simulated retrievals – </a:t>
            </a:r>
            <a:r>
              <a:rPr lang="en-US" dirty="0" smtClean="0"/>
              <a:t>riming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5" descr="dense_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Simulated observations – riming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5" descr="dense_tr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9144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EarthCARE Doppler radar offers interesting possibilities for retrieving rimed particles in cases without significant vertical motion</a:t>
            </a:r>
          </a:p>
          <a:p>
            <a:pPr lvl="1"/>
            <a:r>
              <a:rPr lang="en-GB" smtClean="0"/>
              <a:t>Need to first have cleaned up non-uniform beam-filling effects</a:t>
            </a:r>
          </a:p>
          <a:p>
            <a:pPr lvl="1"/>
            <a:r>
              <a:rPr lang="en-GB" smtClean="0"/>
              <a:t>Retrieval development at the stage of testing ideas; validation required!</a:t>
            </a:r>
          </a:p>
          <a:p>
            <a:r>
              <a:rPr lang="en-GB" smtClean="0"/>
              <a:t>As with all 94-GHz retrievals, potentially sensitive to scattering model</a:t>
            </a:r>
          </a:p>
          <a:p>
            <a:pPr lvl="1"/>
            <a:r>
              <a:rPr lang="en-GB" smtClean="0"/>
              <a:t>In ice clouds at temperatures &lt; –10°C, aircraft-radar comparisons of Z, DWR and ZDR support use of “soft spheroids” with Brown &amp; Francis (1995) mass-size relationship and an aspect ratio of 0.6 (size &lt;~ wavelength)</a:t>
            </a:r>
          </a:p>
          <a:p>
            <a:pPr lvl="1"/>
            <a:r>
              <a:rPr lang="en-GB" smtClean="0"/>
              <a:t>No reason we can’t do the same experiments with larger snow particles, particularly for elevated snow above a melting layer (assuming it behaves the same…)</a:t>
            </a:r>
          </a:p>
          <a:p>
            <a:r>
              <a:rPr lang="en-GB" smtClean="0"/>
              <a:t>Numerous other unknowns</a:t>
            </a:r>
          </a:p>
          <a:p>
            <a:pPr lvl="1"/>
            <a:r>
              <a:rPr lang="en-GB" smtClean="0"/>
              <a:t>In ice cloud we have good temperature-dependent prior for number concentration parameter “</a:t>
            </a:r>
            <a:r>
              <a:rPr lang="en-GB" i="1" smtClean="0"/>
              <a:t>N</a:t>
            </a:r>
            <a:r>
              <a:rPr lang="en-GB" baseline="-25000" smtClean="0"/>
              <a:t>0</a:t>
            </a:r>
            <a:r>
              <a:rPr lang="en-GB" smtClean="0"/>
              <a:t>*”: what should this be for snow?</a:t>
            </a:r>
          </a:p>
          <a:p>
            <a:pPr lvl="1"/>
            <a:r>
              <a:rPr lang="en-GB" smtClean="0"/>
              <a:t>How can we get a handle on the supercooled liquid content in deep ice &amp; snow clouds, even just a reasonable a-priori assumption?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 err="1" smtClean="0"/>
              <a:t>Spaceborne</a:t>
            </a:r>
            <a:r>
              <a:rPr lang="en-GB" sz="4000" dirty="0" smtClean="0"/>
              <a:t> radar, </a:t>
            </a:r>
            <a:r>
              <a:rPr lang="en-GB" sz="4000" dirty="0" err="1" smtClean="0"/>
              <a:t>lidar</a:t>
            </a:r>
            <a:r>
              <a:rPr lang="en-GB" sz="4000" dirty="0" smtClean="0"/>
              <a:t> and radiometers</a:t>
            </a:r>
            <a:endParaRPr lang="en-GB" sz="40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71438" y="4005263"/>
            <a:ext cx="5407025" cy="2428875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The A-Train (fully launched 2006)</a:t>
            </a:r>
          </a:p>
          <a:p>
            <a:pPr lvl="1"/>
            <a:r>
              <a:rPr lang="en-GB" smtClean="0"/>
              <a:t>NASA</a:t>
            </a:r>
          </a:p>
          <a:p>
            <a:pPr lvl="1"/>
            <a:r>
              <a:rPr lang="en-GB" smtClean="0"/>
              <a:t>700-km orbit</a:t>
            </a:r>
          </a:p>
          <a:p>
            <a:pPr lvl="1"/>
            <a:r>
              <a:rPr lang="en-GB" smtClean="0"/>
              <a:t>CloudSat 94-GHz radar </a:t>
            </a:r>
          </a:p>
          <a:p>
            <a:pPr lvl="1"/>
            <a:r>
              <a:rPr lang="en-GB" smtClean="0"/>
              <a:t>Calipso 532/1064-nm depol. lidar</a:t>
            </a:r>
          </a:p>
          <a:p>
            <a:pPr lvl="1"/>
            <a:r>
              <a:rPr lang="en-GB" smtClean="0"/>
              <a:t>MODIS multi-wavelength radiometer</a:t>
            </a:r>
          </a:p>
          <a:p>
            <a:pPr lvl="1"/>
            <a:r>
              <a:rPr lang="en-GB" smtClean="0"/>
              <a:t>CERES broad-band radiometer</a:t>
            </a:r>
          </a:p>
          <a:p>
            <a:pPr lvl="1"/>
            <a:r>
              <a:rPr lang="en-GB" smtClean="0"/>
              <a:t>AMSR-E microwave radiometer</a:t>
            </a:r>
          </a:p>
        </p:txBody>
      </p:sp>
      <p:pic>
        <p:nvPicPr>
          <p:cNvPr id="3076" name="Picture 1" descr="C:\Users\julien\Desktop\EC4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49350"/>
            <a:ext cx="28575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54070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5000625" y="4005263"/>
            <a:ext cx="4143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800" i="0"/>
              <a:t>	EarthCARE (launch 2016)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ESA+JAXA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400-km orbit: </a:t>
            </a:r>
            <a:r>
              <a:rPr lang="en-GB" sz="1800" i="0" u="sng">
                <a:solidFill>
                  <a:srgbClr val="CC0000"/>
                </a:solidFill>
                <a:latin typeface="Comic Sans MS" pitchFamily="66" charset="0"/>
              </a:rPr>
              <a:t>more sensitive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94-GHz </a:t>
            </a:r>
            <a:r>
              <a:rPr lang="en-GB" sz="1800" i="0" u="sng">
                <a:solidFill>
                  <a:srgbClr val="CC0000"/>
                </a:solidFill>
                <a:latin typeface="Comic Sans MS" pitchFamily="66" charset="0"/>
              </a:rPr>
              <a:t>Doppler</a:t>
            </a: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 radar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355-nm </a:t>
            </a:r>
            <a:r>
              <a:rPr lang="en-GB" sz="1800" i="0" u="sng">
                <a:solidFill>
                  <a:srgbClr val="CC0000"/>
                </a:solidFill>
                <a:latin typeface="Comic Sans MS" pitchFamily="66" charset="0"/>
              </a:rPr>
              <a:t>HSRL</a:t>
            </a: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/depol. lidar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Multispectral imager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Broad-band radiometer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1800" i="0">
                <a:solidFill>
                  <a:srgbClr val="CC0000"/>
                </a:solidFill>
                <a:latin typeface="Comic Sans MS" pitchFamily="66" charset="0"/>
              </a:rPr>
              <a:t>Heart-warming name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7715250" y="1149350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b="1" i="0">
                <a:solidFill>
                  <a:schemeClr val="bg1"/>
                </a:solidFill>
                <a:latin typeface="Arial" charset="0"/>
              </a:rPr>
              <a:t>EarthCare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4950" y="5876925"/>
            <a:ext cx="8745538" cy="86518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600" smtClean="0"/>
              <a:t>Sphere produces ~5 dB error (factor of 3)</a:t>
            </a:r>
          </a:p>
          <a:p>
            <a:pPr lvl="1">
              <a:lnSpc>
                <a:spcPct val="90000"/>
              </a:lnSpc>
            </a:pPr>
            <a:r>
              <a:rPr lang="en-GB" sz="1600" smtClean="0"/>
              <a:t>Spheroid approximation matches Rayleigh reflectivity (mass is about right) and non-Rayleigh reflectivity (shape is about right)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68375"/>
            <a:ext cx="411321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11661" r="31508" b="66379"/>
          <a:stretch>
            <a:fillRect/>
          </a:stretch>
        </p:blipFill>
        <p:spPr bwMode="auto">
          <a:xfrm>
            <a:off x="5453063" y="1235075"/>
            <a:ext cx="22494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398838"/>
            <a:ext cx="40227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487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950" y="0"/>
            <a:ext cx="8686800" cy="968375"/>
          </a:xfrm>
        </p:spPr>
        <p:txBody>
          <a:bodyPr/>
          <a:lstStyle/>
          <a:p>
            <a:pPr>
              <a:defRPr/>
            </a:pPr>
            <a:r>
              <a:rPr lang="en-GB" sz="4000" smtClean="0"/>
              <a:t>Test with dual-wavelength aircraft data</a:t>
            </a:r>
          </a:p>
        </p:txBody>
      </p:sp>
      <p:sp>
        <p:nvSpPr>
          <p:cNvPr id="24584" name="TextBox 16"/>
          <p:cNvSpPr txBox="1">
            <a:spLocks noChangeArrowheads="1"/>
          </p:cNvSpPr>
          <p:nvPr/>
        </p:nvSpPr>
        <p:spPr bwMode="auto">
          <a:xfrm>
            <a:off x="6645275" y="6416675"/>
            <a:ext cx="2460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rgbClr val="008000"/>
                </a:solidFill>
              </a:rPr>
              <a:t>Hogan et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Doppler spectra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148263" y="1196975"/>
            <a:ext cx="3822700" cy="194468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2537" name="Picture 11" descr="radar-copernicus_20121219000028_100001_PSD_HHP-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29000"/>
            <a:ext cx="45339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radar-copernicus_20121219202538_220001_PSD_HHP-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4608513" cy="3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6085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349750" cy="1341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Examples of snow</a:t>
            </a:r>
            <a:br>
              <a:rPr lang="en-US" smtClean="0"/>
            </a:br>
            <a:r>
              <a:rPr lang="en-US" sz="2000" smtClean="0">
                <a:latin typeface="Arial Narrow" pitchFamily="34" charset="0"/>
              </a:rPr>
              <a:t>35 GHz radar at Chilbolton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412875"/>
            <a:ext cx="4264025" cy="1223963"/>
          </a:xfrm>
        </p:spPr>
        <p:txBody>
          <a:bodyPr/>
          <a:lstStyle/>
          <a:p>
            <a:r>
              <a:rPr lang="en-US" smtClean="0"/>
              <a:t>Snow falling at 1 m/s</a:t>
            </a:r>
          </a:p>
          <a:p>
            <a:pPr lvl="1"/>
            <a:r>
              <a:rPr lang="en-US" smtClean="0"/>
              <a:t>No riming or very weak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5720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2" name="Straight Arrow Connector 4"/>
          <p:cNvCxnSpPr>
            <a:cxnSpLocks noChangeShapeType="1"/>
          </p:cNvCxnSpPr>
          <p:nvPr/>
        </p:nvCxnSpPr>
        <p:spPr bwMode="auto">
          <a:xfrm flipH="1">
            <a:off x="1835150" y="1700213"/>
            <a:ext cx="2952750" cy="13684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2636838"/>
            <a:ext cx="9144000" cy="4221162"/>
            <a:chOff x="0" y="2636754"/>
            <a:chExt cx="9144000" cy="4221246"/>
          </a:xfrm>
        </p:grpSpPr>
        <p:pic>
          <p:nvPicPr>
            <p:cNvPr id="1434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89288"/>
              <a:ext cx="4572000" cy="182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033963"/>
              <a:ext cx="4572000" cy="182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750"/>
              <a:ext cx="457200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33963"/>
              <a:ext cx="4572000" cy="182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724525" y="2636754"/>
              <a:ext cx="3419475" cy="696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800" i="0">
                  <a:solidFill>
                    <a:srgbClr val="000000"/>
                  </a:solidFill>
                </a:rPr>
                <a:t>Snow falling at 2-3 m/s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1800" i="0">
                  <a:solidFill>
                    <a:srgbClr val="C00000"/>
                  </a:solidFill>
                  <a:latin typeface="Comic Sans MS" pitchFamily="66" charset="0"/>
                </a:rPr>
                <a:t>Riming present?</a:t>
              </a:r>
            </a:p>
          </p:txBody>
        </p:sp>
        <p:cxnSp>
          <p:nvCxnSpPr>
            <p:cNvPr id="14349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1988096" y="2987619"/>
              <a:ext cx="3808040" cy="353817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Straight Arrow Connector 19"/>
            <p:cNvCxnSpPr>
              <a:cxnSpLocks noChangeShapeType="1"/>
            </p:cNvCxnSpPr>
            <p:nvPr/>
          </p:nvCxnSpPr>
          <p:spPr bwMode="auto">
            <a:xfrm flipH="1">
              <a:off x="6444208" y="3338485"/>
              <a:ext cx="144016" cy="297143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620688"/>
            <a:ext cx="5486212" cy="5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Spheres versus spheroids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5857875" y="1149350"/>
            <a:ext cx="3122613" cy="19939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62025"/>
            <a:ext cx="63928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 rot="887049">
            <a:off x="4191000" y="1927225"/>
            <a:ext cx="1489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+mn-cs"/>
              </a:rPr>
              <a:t>Spheroid</a:t>
            </a:r>
          </a:p>
        </p:txBody>
      </p:sp>
      <p:sp>
        <p:nvSpPr>
          <p:cNvPr id="25606" name="TextBox 58"/>
          <p:cNvSpPr txBox="1">
            <a:spLocks noChangeArrowheads="1"/>
          </p:cNvSpPr>
          <p:nvPr/>
        </p:nvSpPr>
        <p:spPr bwMode="auto">
          <a:xfrm>
            <a:off x="3554413" y="2395538"/>
            <a:ext cx="123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b="1" i="0">
                <a:latin typeface="Comic Sans MS" pitchFamily="66" charset="0"/>
              </a:rPr>
              <a:t>Sphere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392488" y="1744663"/>
            <a:ext cx="5286375" cy="4643437"/>
            <a:chOff x="214282" y="1643050"/>
            <a:chExt cx="5286412" cy="4643470"/>
          </a:xfrm>
        </p:grpSpPr>
        <p:sp>
          <p:nvSpPr>
            <p:cNvPr id="25609" name="TextBox 55"/>
            <p:cNvSpPr txBox="1">
              <a:spLocks noChangeArrowheads="1"/>
            </p:cNvSpPr>
            <p:nvPr/>
          </p:nvSpPr>
          <p:spPr bwMode="auto">
            <a:xfrm>
              <a:off x="234950" y="1643050"/>
              <a:ext cx="5265744" cy="464347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5610" name="Oval 4"/>
            <p:cNvSpPr>
              <a:spLocks noChangeArrowheads="1"/>
            </p:cNvSpPr>
            <p:nvPr/>
          </p:nvSpPr>
          <p:spPr bwMode="auto">
            <a:xfrm>
              <a:off x="1785918" y="2143116"/>
              <a:ext cx="1214446" cy="12144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611556" y="2357430"/>
              <a:ext cx="1214445" cy="78581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5612" name="Freeform 8"/>
            <p:cNvSpPr>
              <a:spLocks noChangeArrowheads="1"/>
            </p:cNvSpPr>
            <p:nvPr/>
          </p:nvSpPr>
          <p:spPr bwMode="auto">
            <a:xfrm>
              <a:off x="534350" y="2618697"/>
              <a:ext cx="785818" cy="2239063"/>
            </a:xfrm>
            <a:custGeom>
              <a:avLst/>
              <a:gdLst>
                <a:gd name="T0" fmla="*/ 11657186 w 330653"/>
                <a:gd name="T1" fmla="*/ 0 h 1167493"/>
                <a:gd name="T2" fmla="*/ 1753738 w 330653"/>
                <a:gd name="T3" fmla="*/ 3812862 h 1167493"/>
                <a:gd name="T4" fmla="*/ 22179583 w 330653"/>
                <a:gd name="T5" fmla="*/ 10803115 h 1167493"/>
                <a:gd name="T6" fmla="*/ 1134762 w 330653"/>
                <a:gd name="T7" fmla="*/ 18852492 h 1167493"/>
                <a:gd name="T8" fmla="*/ 23417480 w 330653"/>
                <a:gd name="T9" fmla="*/ 25842701 h 1167493"/>
                <a:gd name="T10" fmla="*/ 11038160 w 330653"/>
                <a:gd name="T11" fmla="*/ 30291022 h 1167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653"/>
                <a:gd name="T19" fmla="*/ 0 h 1167493"/>
                <a:gd name="T20" fmla="*/ 330653 w 330653"/>
                <a:gd name="T21" fmla="*/ 1167493 h 1167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653" h="1167493">
                  <a:moveTo>
                    <a:pt x="153761" y="0"/>
                  </a:moveTo>
                  <a:cubicBezTo>
                    <a:pt x="76880" y="38780"/>
                    <a:pt x="0" y="77561"/>
                    <a:pt x="23132" y="146957"/>
                  </a:cubicBezTo>
                  <a:cubicBezTo>
                    <a:pt x="46264" y="216353"/>
                    <a:pt x="293915" y="319768"/>
                    <a:pt x="292554" y="416379"/>
                  </a:cubicBezTo>
                  <a:cubicBezTo>
                    <a:pt x="291193" y="512990"/>
                    <a:pt x="12247" y="630011"/>
                    <a:pt x="14968" y="726622"/>
                  </a:cubicBezTo>
                  <a:cubicBezTo>
                    <a:pt x="17689" y="823233"/>
                    <a:pt x="287111" y="922565"/>
                    <a:pt x="308882" y="996043"/>
                  </a:cubicBezTo>
                  <a:cubicBezTo>
                    <a:pt x="330653" y="1069522"/>
                    <a:pt x="238124" y="1118507"/>
                    <a:pt x="145596" y="1167493"/>
                  </a:cubicBezTo>
                </a:path>
              </a:pathLst>
            </a:cu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Freeform 11"/>
            <p:cNvSpPr>
              <a:spLocks noChangeArrowheads="1"/>
            </p:cNvSpPr>
            <p:nvPr/>
          </p:nvSpPr>
          <p:spPr bwMode="auto">
            <a:xfrm>
              <a:off x="2076435" y="2428868"/>
              <a:ext cx="352425" cy="1967593"/>
            </a:xfrm>
            <a:custGeom>
              <a:avLst/>
              <a:gdLst>
                <a:gd name="T0" fmla="*/ 0 w 352425"/>
                <a:gd name="T1" fmla="*/ 0 h 1967593"/>
                <a:gd name="T2" fmla="*/ 318407 w 352425"/>
                <a:gd name="T3" fmla="*/ 538843 h 1967593"/>
                <a:gd name="T4" fmla="*/ 16328 w 352425"/>
                <a:gd name="T5" fmla="*/ 1134836 h 1967593"/>
                <a:gd name="T6" fmla="*/ 326571 w 352425"/>
                <a:gd name="T7" fmla="*/ 1665515 h 1967593"/>
                <a:gd name="T8" fmla="*/ 171450 w 352425"/>
                <a:gd name="T9" fmla="*/ 1967593 h 1967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425"/>
                <a:gd name="T16" fmla="*/ 0 h 1967593"/>
                <a:gd name="T17" fmla="*/ 352425 w 352425"/>
                <a:gd name="T18" fmla="*/ 1967593 h 1967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425" h="1967593">
                  <a:moveTo>
                    <a:pt x="0" y="0"/>
                  </a:moveTo>
                  <a:cubicBezTo>
                    <a:pt x="157843" y="174852"/>
                    <a:pt x="315686" y="349704"/>
                    <a:pt x="318407" y="538843"/>
                  </a:cubicBezTo>
                  <a:cubicBezTo>
                    <a:pt x="321128" y="727982"/>
                    <a:pt x="14967" y="947057"/>
                    <a:pt x="16328" y="1134836"/>
                  </a:cubicBezTo>
                  <a:cubicBezTo>
                    <a:pt x="17689" y="1322615"/>
                    <a:pt x="300717" y="1526722"/>
                    <a:pt x="326571" y="1665515"/>
                  </a:cubicBezTo>
                  <a:cubicBezTo>
                    <a:pt x="352425" y="1804308"/>
                    <a:pt x="261937" y="1885950"/>
                    <a:pt x="171450" y="1967593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13"/>
            <p:cNvSpPr>
              <a:spLocks noChangeArrowheads="1"/>
            </p:cNvSpPr>
            <p:nvPr/>
          </p:nvSpPr>
          <p:spPr bwMode="auto">
            <a:xfrm>
              <a:off x="2567639" y="3012621"/>
              <a:ext cx="326571" cy="1387929"/>
            </a:xfrm>
            <a:custGeom>
              <a:avLst/>
              <a:gdLst>
                <a:gd name="T0" fmla="*/ 24493 w 326571"/>
                <a:gd name="T1" fmla="*/ 0 h 1387929"/>
                <a:gd name="T2" fmla="*/ 326571 w 326571"/>
                <a:gd name="T3" fmla="*/ 506186 h 1387929"/>
                <a:gd name="T4" fmla="*/ 24493 w 326571"/>
                <a:gd name="T5" fmla="*/ 1118508 h 1387929"/>
                <a:gd name="T6" fmla="*/ 179614 w 326571"/>
                <a:gd name="T7" fmla="*/ 1387929 h 13879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571"/>
                <a:gd name="T13" fmla="*/ 0 h 1387929"/>
                <a:gd name="T14" fmla="*/ 326571 w 326571"/>
                <a:gd name="T15" fmla="*/ 1387929 h 13879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571" h="1387929">
                  <a:moveTo>
                    <a:pt x="24493" y="0"/>
                  </a:moveTo>
                  <a:cubicBezTo>
                    <a:pt x="175532" y="159884"/>
                    <a:pt x="326571" y="319768"/>
                    <a:pt x="326571" y="506186"/>
                  </a:cubicBezTo>
                  <a:cubicBezTo>
                    <a:pt x="326571" y="692604"/>
                    <a:pt x="48986" y="971551"/>
                    <a:pt x="24493" y="1118508"/>
                  </a:cubicBezTo>
                  <a:cubicBezTo>
                    <a:pt x="0" y="1265465"/>
                    <a:pt x="89807" y="1326697"/>
                    <a:pt x="179614" y="1387929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5"/>
            <p:cNvSpPr>
              <a:spLocks noChangeArrowheads="1"/>
            </p:cNvSpPr>
            <p:nvPr/>
          </p:nvSpPr>
          <p:spPr bwMode="auto">
            <a:xfrm>
              <a:off x="4325215" y="2857496"/>
              <a:ext cx="326571" cy="1387929"/>
            </a:xfrm>
            <a:custGeom>
              <a:avLst/>
              <a:gdLst>
                <a:gd name="T0" fmla="*/ 24493 w 326571"/>
                <a:gd name="T1" fmla="*/ 0 h 1387929"/>
                <a:gd name="T2" fmla="*/ 326571 w 326571"/>
                <a:gd name="T3" fmla="*/ 506186 h 1387929"/>
                <a:gd name="T4" fmla="*/ 24493 w 326571"/>
                <a:gd name="T5" fmla="*/ 1118508 h 1387929"/>
                <a:gd name="T6" fmla="*/ 179614 w 326571"/>
                <a:gd name="T7" fmla="*/ 1387929 h 13879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571"/>
                <a:gd name="T13" fmla="*/ 0 h 1387929"/>
                <a:gd name="T14" fmla="*/ 326571 w 326571"/>
                <a:gd name="T15" fmla="*/ 1387929 h 13879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571" h="1387929">
                  <a:moveTo>
                    <a:pt x="24493" y="0"/>
                  </a:moveTo>
                  <a:cubicBezTo>
                    <a:pt x="175532" y="159884"/>
                    <a:pt x="326571" y="319768"/>
                    <a:pt x="326571" y="506186"/>
                  </a:cubicBezTo>
                  <a:cubicBezTo>
                    <a:pt x="326571" y="692604"/>
                    <a:pt x="48986" y="971551"/>
                    <a:pt x="24493" y="1118508"/>
                  </a:cubicBezTo>
                  <a:cubicBezTo>
                    <a:pt x="0" y="1265465"/>
                    <a:pt x="89807" y="1326697"/>
                    <a:pt x="179614" y="1387929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6"/>
            <p:cNvSpPr>
              <a:spLocks noChangeArrowheads="1"/>
            </p:cNvSpPr>
            <p:nvPr/>
          </p:nvSpPr>
          <p:spPr bwMode="auto">
            <a:xfrm>
              <a:off x="3904729" y="2604407"/>
              <a:ext cx="345622" cy="1665514"/>
            </a:xfrm>
            <a:custGeom>
              <a:avLst/>
              <a:gdLst>
                <a:gd name="T0" fmla="*/ 0 w 345622"/>
                <a:gd name="T1" fmla="*/ 0 h 1665514"/>
                <a:gd name="T2" fmla="*/ 342900 w 345622"/>
                <a:gd name="T3" fmla="*/ 506186 h 1665514"/>
                <a:gd name="T4" fmla="*/ 16329 w 345622"/>
                <a:gd name="T5" fmla="*/ 1126672 h 1665514"/>
                <a:gd name="T6" fmla="*/ 342900 w 345622"/>
                <a:gd name="T7" fmla="*/ 1665514 h 1665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5622"/>
                <a:gd name="T13" fmla="*/ 0 h 1665514"/>
                <a:gd name="T14" fmla="*/ 345622 w 345622"/>
                <a:gd name="T15" fmla="*/ 1665514 h 1665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5622" h="1665514">
                  <a:moveTo>
                    <a:pt x="0" y="0"/>
                  </a:moveTo>
                  <a:cubicBezTo>
                    <a:pt x="170089" y="159203"/>
                    <a:pt x="340179" y="318407"/>
                    <a:pt x="342900" y="506186"/>
                  </a:cubicBezTo>
                  <a:cubicBezTo>
                    <a:pt x="345622" y="693965"/>
                    <a:pt x="16329" y="933451"/>
                    <a:pt x="16329" y="1126672"/>
                  </a:cubicBezTo>
                  <a:cubicBezTo>
                    <a:pt x="16329" y="1319893"/>
                    <a:pt x="179614" y="1492703"/>
                    <a:pt x="342900" y="1665514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25617" name="Straight Arrow Connector 18"/>
            <p:cNvCxnSpPr>
              <a:cxnSpLocks noChangeShapeType="1"/>
              <a:stCxn id="25612" idx="0"/>
            </p:cNvCxnSpPr>
            <p:nvPr/>
          </p:nvCxnSpPr>
          <p:spPr bwMode="auto">
            <a:xfrm>
              <a:off x="899773" y="2618697"/>
              <a:ext cx="691853" cy="91440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cxnSp>
          <p:nvCxnSpPr>
            <p:cNvPr id="25618" name="Straight Arrow Connector 20"/>
            <p:cNvCxnSpPr>
              <a:cxnSpLocks noChangeShapeType="1"/>
              <a:stCxn id="25612" idx="0"/>
            </p:cNvCxnSpPr>
            <p:nvPr/>
          </p:nvCxnSpPr>
          <p:spPr bwMode="auto">
            <a:xfrm flipV="1">
              <a:off x="899773" y="2357431"/>
              <a:ext cx="1588" cy="261266"/>
            </a:xfrm>
            <a:prstGeom prst="straightConnector1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Straight Arrow Connector 24"/>
            <p:cNvCxnSpPr>
              <a:cxnSpLocks noChangeShapeType="1"/>
              <a:stCxn id="25613" idx="4"/>
            </p:cNvCxnSpPr>
            <p:nvPr/>
          </p:nvCxnSpPr>
          <p:spPr bwMode="auto">
            <a:xfrm>
              <a:off x="2247885" y="4396461"/>
              <a:ext cx="1588" cy="246984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Straight Arrow Connector 29"/>
            <p:cNvCxnSpPr>
              <a:cxnSpLocks noChangeShapeType="1"/>
            </p:cNvCxnSpPr>
            <p:nvPr/>
          </p:nvCxnSpPr>
          <p:spPr bwMode="auto">
            <a:xfrm>
              <a:off x="2751734" y="4400550"/>
              <a:ext cx="1588" cy="244483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Straight Arrow Connector 34"/>
            <p:cNvCxnSpPr>
              <a:cxnSpLocks noChangeShapeType="1"/>
              <a:stCxn id="25616" idx="3"/>
            </p:cNvCxnSpPr>
            <p:nvPr/>
          </p:nvCxnSpPr>
          <p:spPr bwMode="auto">
            <a:xfrm>
              <a:off x="4247629" y="4269921"/>
              <a:ext cx="2722" cy="230649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Straight Arrow Connector 39"/>
            <p:cNvCxnSpPr>
              <a:cxnSpLocks noChangeShapeType="1"/>
              <a:stCxn id="25615" idx="3"/>
            </p:cNvCxnSpPr>
            <p:nvPr/>
          </p:nvCxnSpPr>
          <p:spPr bwMode="auto">
            <a:xfrm>
              <a:off x="4504829" y="4245425"/>
              <a:ext cx="1588" cy="25514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3" name="Explosion 1 43"/>
            <p:cNvSpPr>
              <a:spLocks noChangeArrowheads="1"/>
            </p:cNvSpPr>
            <p:nvPr/>
          </p:nvSpPr>
          <p:spPr bwMode="auto">
            <a:xfrm>
              <a:off x="1908772" y="2303851"/>
              <a:ext cx="271458" cy="250033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25624" name="Explosion 1 44"/>
            <p:cNvSpPr>
              <a:spLocks noChangeArrowheads="1"/>
            </p:cNvSpPr>
            <p:nvPr/>
          </p:nvSpPr>
          <p:spPr bwMode="auto">
            <a:xfrm>
              <a:off x="2500298" y="2893215"/>
              <a:ext cx="271458" cy="250033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25625" name="Explosion 1 45"/>
            <p:cNvSpPr>
              <a:spLocks noChangeArrowheads="1"/>
            </p:cNvSpPr>
            <p:nvPr/>
          </p:nvSpPr>
          <p:spPr bwMode="auto">
            <a:xfrm>
              <a:off x="3769000" y="2479390"/>
              <a:ext cx="271458" cy="250033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25626" name="Explosion 1 46"/>
            <p:cNvSpPr>
              <a:spLocks noChangeArrowheads="1"/>
            </p:cNvSpPr>
            <p:nvPr/>
          </p:nvSpPr>
          <p:spPr bwMode="auto">
            <a:xfrm>
              <a:off x="4233371" y="2762587"/>
              <a:ext cx="271458" cy="250033"/>
            </a:xfrm>
            <a:prstGeom prst="irregularSeal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tabLst>
                  <a:tab pos="3141663" algn="l"/>
                </a:tabLst>
              </a:pPr>
              <a:endParaRPr lang="en-US"/>
            </a:p>
          </p:txBody>
        </p:sp>
        <p:sp>
          <p:nvSpPr>
            <p:cNvPr id="25627" name="TextBox 50"/>
            <p:cNvSpPr txBox="1">
              <a:spLocks noChangeArrowheads="1"/>
            </p:cNvSpPr>
            <p:nvPr/>
          </p:nvSpPr>
          <p:spPr bwMode="auto">
            <a:xfrm>
              <a:off x="214282" y="1714488"/>
              <a:ext cx="16773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sz="1800" i="0">
                  <a:solidFill>
                    <a:schemeClr val="accent2"/>
                  </a:solidFill>
                  <a:latin typeface="Comic Sans MS" pitchFamily="66" charset="0"/>
                </a:rPr>
                <a:t>Transmitted wave</a:t>
              </a:r>
            </a:p>
          </p:txBody>
        </p:sp>
        <p:sp>
          <p:nvSpPr>
            <p:cNvPr id="25628" name="TextBox 51"/>
            <p:cNvSpPr txBox="1">
              <a:spLocks noChangeArrowheads="1"/>
            </p:cNvSpPr>
            <p:nvPr/>
          </p:nvSpPr>
          <p:spPr bwMode="auto">
            <a:xfrm>
              <a:off x="1413439" y="4643446"/>
              <a:ext cx="201555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sz="1800" b="1" i="0">
                  <a:latin typeface="Comic Sans MS" pitchFamily="66" charset="0"/>
                </a:rPr>
                <a:t>Sphere: </a:t>
              </a:r>
              <a:r>
                <a:rPr lang="en-GB" sz="1800" i="0">
                  <a:latin typeface="Comic Sans MS" pitchFamily="66" charset="0"/>
                </a:rPr>
                <a:t>returns from opposite sides of particle out of phase: cancellation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54392" y="4643446"/>
              <a:ext cx="1903426" cy="14779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GB" sz="1800" b="1" i="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  <a:cs typeface="+mn-cs"/>
                </a:rPr>
                <a:t>Spheroid: </a:t>
              </a:r>
              <a:r>
                <a:rPr lang="en-GB" sz="1800" i="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  <a:cs typeface="+mn-cs"/>
                </a:rPr>
                <a:t>returns from opposite sides not out of phase: higher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  <a:cs typeface="+mn-cs"/>
                  <a:sym typeface="Symbol"/>
                </a:rPr>
                <a:t></a:t>
              </a:r>
              <a:r>
                <a:rPr lang="en-GB" sz="1800" baseline="-250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  <a:cs typeface="+mn-cs"/>
                  <a:sym typeface="Symbol"/>
                </a:rPr>
                <a:t>b</a:t>
              </a:r>
              <a:endParaRPr lang="en-GB" sz="1800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08" name="TextBox 16"/>
          <p:cNvSpPr txBox="1">
            <a:spLocks noChangeArrowheads="1"/>
          </p:cNvSpPr>
          <p:nvPr/>
        </p:nvSpPr>
        <p:spPr bwMode="auto">
          <a:xfrm>
            <a:off x="6645275" y="6416675"/>
            <a:ext cx="2460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rgbClr val="008000"/>
                </a:solidFill>
              </a:rPr>
              <a:t>Hogan et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sed_Figur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" y="29884"/>
            <a:ext cx="5853466" cy="4390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135" y="4691532"/>
            <a:ext cx="50506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Standard deviation of the EC-CPR Doppler velocity estimates as a function of radar reflectivity and signal integration conditions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Two PRF settings are considered: 6100 Hz (low end for tropics) (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a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) and 7500 (high end for high latitudes) Hz (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b)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. Three different integration lengths are considered: 1000 m 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(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blue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)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, 2500 m (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red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) and 5000 m (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black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)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.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Each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point in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figure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corresponds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to the standard deviation of the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estimate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from 10000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realizations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using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the same SNR and signal integration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conditions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. Radar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reflectivities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below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-21.5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dBZ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(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vertical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black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line)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correspond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 to negative SNR </a:t>
            </a:r>
            <a:r>
              <a:rPr lang="da-DK" sz="1200" i="0" dirty="0" err="1">
                <a:solidFill>
                  <a:prstClr val="black"/>
                </a:solidFill>
                <a:latin typeface="Optima"/>
                <a:cs typeface="Optima"/>
              </a:rPr>
              <a:t>conditions</a:t>
            </a:r>
            <a:r>
              <a:rPr lang="da-DK" sz="1200" i="0" dirty="0">
                <a:solidFill>
                  <a:prstClr val="black"/>
                </a:solidFill>
                <a:latin typeface="Optima"/>
                <a:cs typeface="Optima"/>
              </a:rPr>
              <a:t>.</a:t>
            </a:r>
            <a:endParaRPr lang="en-US" sz="12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399" y="385925"/>
            <a:ext cx="74014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Optima"/>
                <a:cs typeface="Optima"/>
              </a:rPr>
              <a:t>Tropics</a:t>
            </a:r>
            <a:endParaRPr lang="en-US" sz="14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9163" y="2445872"/>
            <a:ext cx="1302278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Optima"/>
                <a:cs typeface="Optima"/>
              </a:rPr>
              <a:t>High Latitudes</a:t>
            </a:r>
            <a:endParaRPr lang="en-US" sz="14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441" y="232435"/>
            <a:ext cx="3573658" cy="6001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Figure includes CPR Doppler velocity uncertainty </a:t>
            </a:r>
            <a:r>
              <a:rPr lang="en-US" sz="1600" b="1" i="0" dirty="0">
                <a:solidFill>
                  <a:prstClr val="black"/>
                </a:solidFill>
                <a:latin typeface="Optima"/>
                <a:cs typeface="Optima"/>
              </a:rPr>
              <a:t>ONLY</a:t>
            </a: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 due to satellite motion (Doppler fading), signal-to-noise conditions and number of integrated samples (~1 sample/m of along track displacement)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The higher PRF at high latitudes (above 60°) will result to better quality Doppler velocity measurements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Integration is needed to achieve acceptable uncertainty levels (5-10 km)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Integration is easier to perform in particle sedimentation areas.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Other sources of uncertainty in the Doppler velocity measurements are: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Non-Uniform Beam Filling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Antenna </a:t>
            </a:r>
            <a:r>
              <a:rPr lang="en-US" sz="1600" i="0" dirty="0" err="1">
                <a:solidFill>
                  <a:prstClr val="black"/>
                </a:solidFill>
                <a:latin typeface="Optima"/>
                <a:cs typeface="Optima"/>
              </a:rPr>
              <a:t>mis</a:t>
            </a: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-pointing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Velocity Folding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Multiple Scattering   </a:t>
            </a: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1441" y="6348211"/>
            <a:ext cx="233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/>
                <a:cs typeface="+mn-cs"/>
              </a:rPr>
              <a:t>Kollias et al., 2013, submitted</a:t>
            </a:r>
            <a:endParaRPr lang="en-US" sz="1400" i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sed_Figure_12_v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3611" r="8284" b="4082"/>
          <a:stretch/>
        </p:blipFill>
        <p:spPr>
          <a:xfrm>
            <a:off x="3286665" y="0"/>
            <a:ext cx="5696106" cy="4471865"/>
          </a:xfrm>
          <a:prstGeom prst="rect">
            <a:avLst/>
          </a:prstGeom>
        </p:spPr>
      </p:pic>
      <p:pic>
        <p:nvPicPr>
          <p:cNvPr id="5" name="Picture 4" descr="RMS_Fig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66" r="7400" b="51068"/>
          <a:stretch/>
        </p:blipFill>
        <p:spPr>
          <a:xfrm>
            <a:off x="3505881" y="4464261"/>
            <a:ext cx="5476890" cy="2340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308" y="4666574"/>
            <a:ext cx="3338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Optima"/>
                <a:cs typeface="Optima"/>
              </a:rPr>
              <a:t>Distributions of root mean square deviation (RMSD) between ground-based (ARM) and simulated (CPR) for two integration length (1000 and 5000 m) </a:t>
            </a:r>
            <a:r>
              <a:rPr lang="en-US" sz="1400" i="0" dirty="0">
                <a:solidFill>
                  <a:prstClr val="black"/>
                </a:solidFill>
                <a:latin typeface="Optima"/>
                <a:cs typeface="Optima"/>
              </a:rPr>
              <a:t>for a large number of cirrus cases. The </a:t>
            </a:r>
            <a:r>
              <a:rPr lang="en-US" sz="1400" i="0" dirty="0">
                <a:solidFill>
                  <a:prstClr val="black"/>
                </a:solidFill>
                <a:latin typeface="Optima"/>
                <a:cs typeface="Optima"/>
              </a:rPr>
              <a:t>grey lines indicate the RMSD prior to NUBF corrections and the solid black lines indicate the RMSD after the NUBF correction.</a:t>
            </a:r>
            <a:r>
              <a:rPr lang="en-US" sz="1400" i="0" dirty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endParaRPr lang="en-US" sz="14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504" y="190130"/>
            <a:ext cx="51813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ARM</a:t>
            </a:r>
            <a:endParaRPr lang="en-US" sz="12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0928" y="1650627"/>
            <a:ext cx="122786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CPR </a:t>
            </a:r>
            <a:r>
              <a:rPr lang="en-US" sz="1200" i="0" dirty="0" err="1">
                <a:solidFill>
                  <a:prstClr val="black"/>
                </a:solidFill>
                <a:latin typeface="Optima"/>
                <a:cs typeface="Optima"/>
              </a:rPr>
              <a:t>Sim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 (1-km)</a:t>
            </a:r>
            <a:endParaRPr lang="en-US" sz="12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0928" y="3095913"/>
            <a:ext cx="122786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CPR </a:t>
            </a:r>
            <a:r>
              <a:rPr lang="en-US" sz="1200" i="0" dirty="0" err="1">
                <a:solidFill>
                  <a:prstClr val="black"/>
                </a:solidFill>
                <a:latin typeface="Optima"/>
                <a:cs typeface="Optima"/>
              </a:rPr>
              <a:t>Sim</a:t>
            </a:r>
            <a:r>
              <a:rPr lang="en-US" sz="1200" i="0" dirty="0">
                <a:solidFill>
                  <a:prstClr val="black"/>
                </a:solidFill>
                <a:latin typeface="Optima"/>
                <a:cs typeface="Optima"/>
              </a:rPr>
              <a:t> (5-km)</a:t>
            </a:r>
            <a:endParaRPr lang="en-US" sz="12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7959" y="4669601"/>
            <a:ext cx="66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solidFill>
                  <a:prstClr val="black"/>
                </a:solidFill>
                <a:latin typeface="Calibri"/>
                <a:cs typeface="+mn-cs"/>
              </a:rPr>
              <a:t>1-km</a:t>
            </a:r>
            <a:endParaRPr lang="en-US" sz="1800" i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0832" y="4666574"/>
            <a:ext cx="66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en-US" sz="1800" i="0" dirty="0">
                <a:solidFill>
                  <a:prstClr val="black"/>
                </a:solidFill>
                <a:latin typeface="Calibri"/>
                <a:cs typeface="+mn-cs"/>
              </a:rPr>
              <a:t>-km</a:t>
            </a:r>
            <a:endParaRPr lang="en-US" sz="1800" i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308" y="142258"/>
            <a:ext cx="3057189" cy="427809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At low SNR conditions (</a:t>
            </a:r>
            <a:r>
              <a:rPr lang="en-US" sz="1600" i="0" dirty="0" err="1">
                <a:solidFill>
                  <a:prstClr val="black"/>
                </a:solidFill>
                <a:latin typeface="Optima"/>
                <a:cs typeface="Optima"/>
              </a:rPr>
              <a:t>dBZ</a:t>
            </a: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 &lt; -15 ) the CPR Doppler velocity measurements have very large uncertainty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Away from cloud boundaries and areas with very high along track reflectivity gradients, the NUBF correction is possible with small error (~0.1 m/sec)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In particle sedimentation regimes, velocity unfolding is straightforward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Antenna </a:t>
            </a:r>
            <a:r>
              <a:rPr lang="en-US" sz="1600" i="0" dirty="0" err="1">
                <a:solidFill>
                  <a:prstClr val="black"/>
                </a:solidFill>
                <a:latin typeface="Optima"/>
                <a:cs typeface="Optima"/>
              </a:rPr>
              <a:t>mis</a:t>
            </a:r>
            <a:r>
              <a:rPr lang="en-US" sz="1600" i="0" dirty="0">
                <a:solidFill>
                  <a:prstClr val="black"/>
                </a:solidFill>
                <a:latin typeface="Optima"/>
                <a:cs typeface="Optima"/>
              </a:rPr>
              <a:t>-pointing will introduce a 0.3 m/s uncertainty</a:t>
            </a:r>
            <a:endParaRPr lang="en-US" sz="1600" i="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275" y="6488668"/>
            <a:ext cx="233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/>
                <a:cs typeface="+mn-cs"/>
              </a:rPr>
              <a:t>Kollias et al., 2013, submitted</a:t>
            </a:r>
            <a:endParaRPr lang="en-US" sz="1400" i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123158" y="4724561"/>
            <a:ext cx="327013" cy="246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765175"/>
            <a:ext cx="6626225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140200" y="692150"/>
            <a:ext cx="3455988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659563" y="4149725"/>
            <a:ext cx="863600" cy="270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15888"/>
            <a:ext cx="4427538" cy="107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sz="3200" smtClean="0"/>
              <a:t>Principle of high spectral resolution lidar (HSRL)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2349500"/>
            <a:ext cx="3040063" cy="4151313"/>
          </a:xfrm>
        </p:spPr>
        <p:txBody>
          <a:bodyPr/>
          <a:lstStyle/>
          <a:p>
            <a:r>
              <a:rPr lang="en-GB" smtClean="0"/>
              <a:t>If we can separate particle &amp; molecular contributions, can use molecular signal to estimate extinction profile with no need assume anything about particle type or size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 to unified retrieval algorithm (in development!)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What will </a:t>
            </a:r>
            <a:r>
              <a:rPr lang="en-GB" dirty="0" err="1" smtClean="0">
                <a:solidFill>
                  <a:srgbClr val="CC0000"/>
                </a:solidFill>
              </a:rPr>
              <a:t>EarthCARE</a:t>
            </a:r>
            <a:r>
              <a:rPr lang="en-GB" dirty="0" smtClean="0">
                <a:solidFill>
                  <a:srgbClr val="CC0000"/>
                </a:solidFill>
              </a:rPr>
              <a:t> data look like</a:t>
            </a:r>
            <a:r>
              <a:rPr lang="en-GB" dirty="0" smtClean="0">
                <a:solidFill>
                  <a:srgbClr val="CC0000"/>
                </a:solidFill>
              </a:rPr>
              <a:t>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Quantification and correction of Doppler errors</a:t>
            </a:r>
            <a:endParaRPr lang="en-GB" dirty="0" smtClean="0">
              <a:solidFill>
                <a:srgbClr val="CC0000"/>
              </a:solidFill>
            </a:endParaRPr>
          </a:p>
          <a:p>
            <a:r>
              <a:rPr lang="en-GB" dirty="0" smtClean="0"/>
              <a:t>What are the issues in extending </a:t>
            </a:r>
            <a:r>
              <a:rPr lang="en-GB" dirty="0" smtClean="0"/>
              <a:t>algorithm to riming/</a:t>
            </a:r>
            <a:r>
              <a:rPr lang="en-GB" dirty="0" err="1" smtClean="0"/>
              <a:t>unriming</a:t>
            </a:r>
            <a:r>
              <a:rPr lang="en-GB" dirty="0" smtClean="0"/>
              <a:t> snow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What’s the difference between ice cloud and snow?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How do we validate particle scattering models using real data?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Can we exploit </a:t>
            </a:r>
            <a:r>
              <a:rPr lang="en-GB" dirty="0" err="1" smtClean="0">
                <a:solidFill>
                  <a:srgbClr val="CC0000"/>
                </a:solidFill>
              </a:rPr>
              <a:t>EarthCARE’s</a:t>
            </a:r>
            <a:r>
              <a:rPr lang="en-GB" dirty="0" smtClean="0">
                <a:solidFill>
                  <a:srgbClr val="CC0000"/>
                </a:solidFill>
              </a:rPr>
              <a:t> Doppler to retrieve riming snow?</a:t>
            </a:r>
          </a:p>
          <a:p>
            <a:pPr lvl="1"/>
            <a:r>
              <a:rPr lang="en-GB" i="1" dirty="0" smtClean="0">
                <a:solidFill>
                  <a:srgbClr val="CC0000"/>
                </a:solidFill>
              </a:rPr>
              <a:t>Your advice would be much appreciated!</a:t>
            </a:r>
          </a:p>
          <a:p>
            <a:r>
              <a:rPr lang="en-GB" dirty="0" smtClean="0"/>
              <a:t>Preliminary simulation of a retrieval of riming snow</a:t>
            </a:r>
          </a:p>
          <a:p>
            <a:r>
              <a:rPr lang="en-GB" dirty="0" smtClean="0"/>
              <a:t>Outlook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1447800" y="4899025"/>
            <a:ext cx="2160588" cy="579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3. Compare to observations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Check for convergence</a:t>
            </a:r>
          </a:p>
        </p:txBody>
      </p:sp>
      <p:cxnSp>
        <p:nvCxnSpPr>
          <p:cNvPr id="5123" name="AutoShape 15"/>
          <p:cNvCxnSpPr>
            <a:cxnSpLocks noChangeShapeType="1"/>
          </p:cNvCxnSpPr>
          <p:nvPr/>
        </p:nvCxnSpPr>
        <p:spPr bwMode="auto">
          <a:xfrm>
            <a:off x="2484438" y="4438650"/>
            <a:ext cx="1587" cy="4318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537325" y="188913"/>
            <a:ext cx="2392363" cy="1122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/>
              <a:t>Unified retrieval</a:t>
            </a:r>
          </a:p>
        </p:txBody>
      </p:sp>
      <p:sp>
        <p:nvSpPr>
          <p:cNvPr id="5125" name="Subtitle 2"/>
          <p:cNvSpPr>
            <a:spLocks noGrp="1"/>
          </p:cNvSpPr>
          <p:nvPr>
            <p:ph type="subTitle" idx="4294967295"/>
          </p:nvPr>
        </p:nvSpPr>
        <p:spPr>
          <a:xfrm>
            <a:off x="6659563" y="1844675"/>
            <a:ext cx="2114550" cy="6413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400" smtClean="0">
                <a:latin typeface="Arial Narrow" pitchFamily="34" charset="0"/>
              </a:rPr>
              <a:t>Ingredients developed</a:t>
            </a:r>
          </a:p>
          <a:p>
            <a:pPr marL="0" indent="0" algn="ctr" eaLnBrk="1" hangingPunct="1">
              <a:buFontTx/>
              <a:buNone/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Not yet developed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3141663"/>
            <a:ext cx="6096000" cy="1390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i="0">
              <a:latin typeface="+mn-lt"/>
              <a:cs typeface="+mn-cs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890588"/>
            <a:ext cx="5616575" cy="1601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6700" indent="-85725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1. Define state variables to be retrieved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Use classification to specify variables describing each species at each gate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b="1" i="0" u="sng">
                <a:solidFill>
                  <a:srgbClr val="CC00CC"/>
                </a:solidFill>
                <a:latin typeface="Arial Narrow" pitchFamily="34" charset="0"/>
              </a:rPr>
              <a:t>Ice and snow:</a:t>
            </a:r>
            <a:r>
              <a:rPr lang="en-GB" sz="1400" i="0" u="sng">
                <a:solidFill>
                  <a:srgbClr val="CC00CC"/>
                </a:solidFill>
                <a:latin typeface="Arial Narrow" pitchFamily="34" charset="0"/>
              </a:rPr>
              <a:t> extinction coefficient,</a:t>
            </a:r>
            <a:r>
              <a:rPr lang="en-GB" sz="1400" u="sng">
                <a:solidFill>
                  <a:srgbClr val="CC00CC"/>
                </a:solidFill>
                <a:latin typeface="Arial Narrow" pitchFamily="34" charset="0"/>
              </a:rPr>
              <a:t> N</a:t>
            </a:r>
            <a:r>
              <a:rPr lang="en-GB" sz="1400" u="sng" baseline="-25000">
                <a:solidFill>
                  <a:srgbClr val="CC00CC"/>
                </a:solidFill>
                <a:latin typeface="Arial Narrow" pitchFamily="34" charset="0"/>
              </a:rPr>
              <a:t>0</a:t>
            </a:r>
            <a:r>
              <a:rPr lang="en-GB" sz="1400" i="0" u="sng">
                <a:solidFill>
                  <a:srgbClr val="CC00CC"/>
                </a:solidFill>
                <a:latin typeface="Arial Narrow" pitchFamily="34" charset="0"/>
              </a:rPr>
              <a:t>’, lidar ratio, riming factor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Liquid:</a:t>
            </a:r>
            <a:r>
              <a:rPr lang="en-GB" sz="1400" i="0">
                <a:latin typeface="Arial Narrow" pitchFamily="34" charset="0"/>
              </a:rPr>
              <a:t> extinction coefficient and number concentration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Rain:</a:t>
            </a:r>
            <a:r>
              <a:rPr lang="en-GB" sz="1400" i="0">
                <a:latin typeface="Arial Narrow" pitchFamily="34" charset="0"/>
              </a:rPr>
              <a:t> rain rate, drop diameter and melting ice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Aerosol:</a:t>
            </a:r>
            <a:r>
              <a:rPr lang="en-GB" sz="1400" i="0">
                <a:latin typeface="Arial Narrow" pitchFamily="34" charset="0"/>
              </a:rPr>
              <a:t> extinction coefficient, </a:t>
            </a:r>
            <a:r>
              <a:rPr lang="en-GB" sz="1400" b="1" i="0">
                <a:solidFill>
                  <a:srgbClr val="FF0000"/>
                </a:solidFill>
                <a:latin typeface="Arial Narrow" pitchFamily="34" charset="0"/>
              </a:rPr>
              <a:t>particle size and lidar ratio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79438" y="3524250"/>
            <a:ext cx="1782762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2a. Radar model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With surface return</a:t>
            </a:r>
            <a:r>
              <a:rPr lang="en-GB" sz="1400" b="1" i="0">
                <a:solidFill>
                  <a:srgbClr val="FF9900"/>
                </a:solidFill>
                <a:latin typeface="Arial Narrow" pitchFamily="34" charset="0"/>
              </a:rPr>
              <a:t> </a:t>
            </a:r>
            <a:r>
              <a:rPr lang="en-GB" sz="1400" i="0">
                <a:latin typeface="Arial Narrow" pitchFamily="34" charset="0"/>
              </a:rPr>
              <a:t>and multiple scattering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514600" y="3524250"/>
            <a:ext cx="1944688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2b. Lidar model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Including HSRL channels and multiple scattering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648200" y="3524250"/>
            <a:ext cx="1646238" cy="579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2c. Radiance model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b="1" i="0">
                <a:solidFill>
                  <a:srgbClr val="FF0000"/>
                </a:solidFill>
                <a:latin typeface="Arial Narrow" pitchFamily="34" charset="0"/>
              </a:rPr>
              <a:t>Solar</a:t>
            </a:r>
            <a:r>
              <a:rPr lang="en-GB" sz="1400" i="0">
                <a:latin typeface="Arial Narrow" pitchFamily="34" charset="0"/>
              </a:rPr>
              <a:t> &amp; IR channels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6877050" y="4005263"/>
            <a:ext cx="2003425" cy="1004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4. Iteration method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Derive a new state vector: Gauss-Newton or quasi-Newton scheme</a:t>
            </a:r>
          </a:p>
        </p:txBody>
      </p:sp>
      <p:cxnSp>
        <p:nvCxnSpPr>
          <p:cNvPr id="5132" name="AutoShape 17"/>
          <p:cNvCxnSpPr>
            <a:cxnSpLocks noChangeShapeType="1"/>
            <a:stCxn id="5131" idx="0"/>
            <a:endCxn id="4" idx="3"/>
          </p:cNvCxnSpPr>
          <p:nvPr/>
        </p:nvCxnSpPr>
        <p:spPr bwMode="auto">
          <a:xfrm rot="5400000" flipH="1">
            <a:off x="7098507" y="3215481"/>
            <a:ext cx="158750" cy="1401763"/>
          </a:xfrm>
          <a:prstGeom prst="bentConnector2">
            <a:avLst/>
          </a:prstGeom>
          <a:noFill/>
          <a:ln w="25400">
            <a:solidFill>
              <a:schemeClr val="accent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18"/>
          <p:cNvCxnSpPr>
            <a:cxnSpLocks noChangeShapeType="1"/>
            <a:stCxn id="5122" idx="2"/>
            <a:endCxn id="5139" idx="0"/>
          </p:cNvCxnSpPr>
          <p:nvPr/>
        </p:nvCxnSpPr>
        <p:spPr bwMode="auto">
          <a:xfrm rot="16200000" flipH="1">
            <a:off x="2316957" y="5688806"/>
            <a:ext cx="431800" cy="1111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515938" y="314166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 b="1" i="0">
                <a:latin typeface="Arial Narrow" pitchFamily="34" charset="0"/>
              </a:rPr>
              <a:t>2. Forward model</a:t>
            </a:r>
          </a:p>
        </p:txBody>
      </p:sp>
      <p:sp>
        <p:nvSpPr>
          <p:cNvPr id="5135" name="Text Box 20"/>
          <p:cNvSpPr txBox="1">
            <a:spLocks noChangeArrowheads="1"/>
          </p:cNvSpPr>
          <p:nvPr/>
        </p:nvSpPr>
        <p:spPr bwMode="auto">
          <a:xfrm>
            <a:off x="3657600" y="487680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i="0">
                <a:solidFill>
                  <a:schemeClr val="accent2"/>
                </a:solidFill>
                <a:latin typeface="Arial Narrow" pitchFamily="34" charset="0"/>
              </a:rPr>
              <a:t>Not converged</a:t>
            </a:r>
          </a:p>
        </p:txBody>
      </p:sp>
      <p:sp>
        <p:nvSpPr>
          <p:cNvPr id="5136" name="Text Box 21"/>
          <p:cNvSpPr txBox="1">
            <a:spLocks noChangeArrowheads="1"/>
          </p:cNvSpPr>
          <p:nvPr/>
        </p:nvSpPr>
        <p:spPr bwMode="auto">
          <a:xfrm>
            <a:off x="2503488" y="5530850"/>
            <a:ext cx="896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i="0">
                <a:solidFill>
                  <a:schemeClr val="accent2"/>
                </a:solidFill>
                <a:latin typeface="Arial Narrow" pitchFamily="34" charset="0"/>
              </a:rPr>
              <a:t>Converged</a:t>
            </a:r>
          </a:p>
        </p:txBody>
      </p:sp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5673725" y="6042025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Proceed to next ray of data</a:t>
            </a:r>
          </a:p>
        </p:txBody>
      </p:sp>
      <p:cxnSp>
        <p:nvCxnSpPr>
          <p:cNvPr id="5138" name="AutoShape 14"/>
          <p:cNvCxnSpPr>
            <a:cxnSpLocks noChangeShapeType="1"/>
            <a:stCxn id="5127" idx="2"/>
            <a:endCxn id="4" idx="0"/>
          </p:cNvCxnSpPr>
          <p:nvPr/>
        </p:nvCxnSpPr>
        <p:spPr bwMode="auto">
          <a:xfrm>
            <a:off x="3419475" y="2501900"/>
            <a:ext cx="9525" cy="6397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9" name="Text Box 12"/>
          <p:cNvSpPr txBox="1">
            <a:spLocks noChangeArrowheads="1"/>
          </p:cNvSpPr>
          <p:nvPr/>
        </p:nvSpPr>
        <p:spPr bwMode="auto">
          <a:xfrm>
            <a:off x="954088" y="5910263"/>
            <a:ext cx="3170237" cy="579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400" b="1" i="0">
                <a:latin typeface="Arial Narrow" pitchFamily="34" charset="0"/>
              </a:rPr>
              <a:t>5. Calculate retrieval error</a:t>
            </a:r>
          </a:p>
          <a:p>
            <a:pPr eaLnBrk="1" hangingPunct="1">
              <a:spcBef>
                <a:spcPct val="20000"/>
              </a:spcBef>
            </a:pPr>
            <a:r>
              <a:rPr lang="en-GB" sz="1400" i="0">
                <a:latin typeface="Arial Narrow" pitchFamily="34" charset="0"/>
              </a:rPr>
              <a:t>Error covariances &amp; averaging kernel</a:t>
            </a:r>
          </a:p>
        </p:txBody>
      </p:sp>
      <p:cxnSp>
        <p:nvCxnSpPr>
          <p:cNvPr id="5140" name="AutoShape 16"/>
          <p:cNvCxnSpPr>
            <a:cxnSpLocks noChangeShapeType="1"/>
            <a:stCxn id="5139" idx="3"/>
          </p:cNvCxnSpPr>
          <p:nvPr/>
        </p:nvCxnSpPr>
        <p:spPr bwMode="auto">
          <a:xfrm>
            <a:off x="4133850" y="6200775"/>
            <a:ext cx="1497013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AutoShape 17"/>
          <p:cNvCxnSpPr>
            <a:cxnSpLocks noChangeShapeType="1"/>
            <a:stCxn id="5122" idx="3"/>
          </p:cNvCxnSpPr>
          <p:nvPr/>
        </p:nvCxnSpPr>
        <p:spPr bwMode="auto">
          <a:xfrm flipV="1">
            <a:off x="3617913" y="5013325"/>
            <a:ext cx="4260850" cy="176213"/>
          </a:xfrm>
          <a:prstGeom prst="bentConnector3">
            <a:avLst>
              <a:gd name="adj1" fmla="val 99921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7" b="48267"/>
          <a:stretch>
            <a:fillRect/>
          </a:stretch>
        </p:blipFill>
        <p:spPr bwMode="auto">
          <a:xfrm>
            <a:off x="0" y="115888"/>
            <a:ext cx="91440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8" name="Straight Arrow Connector 9"/>
          <p:cNvCxnSpPr>
            <a:cxnSpLocks noChangeShapeType="1"/>
          </p:cNvCxnSpPr>
          <p:nvPr/>
        </p:nvCxnSpPr>
        <p:spPr bwMode="auto">
          <a:xfrm>
            <a:off x="4094163" y="1700213"/>
            <a:ext cx="0" cy="465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193675" y="1768475"/>
            <a:ext cx="834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800" i="0">
                <a:solidFill>
                  <a:srgbClr val="FF0000"/>
                </a:solidFill>
                <a:latin typeface="Comic Sans MS" pitchFamily="66" charset="0"/>
              </a:rPr>
              <a:t>Unified retrieval of cloud +precip      …then simulate EarthCARE instruments</a:t>
            </a:r>
          </a:p>
        </p:txBody>
      </p:sp>
      <p:pic>
        <p:nvPicPr>
          <p:cNvPr id="615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b="58360"/>
          <a:stretch>
            <a:fillRect/>
          </a:stretch>
        </p:blipFill>
        <p:spPr bwMode="auto">
          <a:xfrm>
            <a:off x="0" y="164465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ontent Placeholder 7"/>
          <p:cNvSpPr>
            <a:spLocks noGrp="1"/>
          </p:cNvSpPr>
          <p:nvPr>
            <p:ph idx="4294967295"/>
          </p:nvPr>
        </p:nvSpPr>
        <p:spPr>
          <a:xfrm>
            <a:off x="395288" y="180975"/>
            <a:ext cx="1439862" cy="376238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mtClean="0"/>
              <a:t>CloudSat</a:t>
            </a:r>
          </a:p>
        </p:txBody>
      </p:sp>
      <p:sp>
        <p:nvSpPr>
          <p:cNvPr id="6152" name="Content Placeholder 7"/>
          <p:cNvSpPr>
            <a:spLocks/>
          </p:cNvSpPr>
          <p:nvPr/>
        </p:nvSpPr>
        <p:spPr bwMode="auto">
          <a:xfrm>
            <a:off x="387350" y="1741488"/>
            <a:ext cx="1439863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Calipso</a:t>
            </a:r>
          </a:p>
        </p:txBody>
      </p: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0" y="3500438"/>
            <a:ext cx="9144000" cy="3284537"/>
            <a:chOff x="0" y="2251"/>
            <a:chExt cx="5760" cy="2069"/>
          </a:xfrm>
        </p:grpSpPr>
        <p:pic>
          <p:nvPicPr>
            <p:cNvPr id="615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0" b="72777"/>
            <a:stretch>
              <a:fillRect/>
            </a:stretch>
          </p:blipFill>
          <p:spPr bwMode="auto">
            <a:xfrm>
              <a:off x="0" y="2251"/>
              <a:ext cx="5760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4" b="63475"/>
            <a:stretch>
              <a:fillRect/>
            </a:stretch>
          </p:blipFill>
          <p:spPr bwMode="auto">
            <a:xfrm>
              <a:off x="0" y="3249"/>
              <a:ext cx="5760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Content Placeholder 7"/>
            <p:cNvSpPr>
              <a:spLocks/>
            </p:cNvSpPr>
            <p:nvPr/>
          </p:nvSpPr>
          <p:spPr bwMode="auto">
            <a:xfrm>
              <a:off x="249" y="2301"/>
              <a:ext cx="1905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GB" sz="1800" i="0"/>
                <a:t>Ice extinction coefficient</a:t>
              </a:r>
            </a:p>
          </p:txBody>
        </p:sp>
        <p:sp>
          <p:nvSpPr>
            <p:cNvPr id="6160" name="Content Placeholder 7"/>
            <p:cNvSpPr>
              <a:spLocks/>
            </p:cNvSpPr>
            <p:nvPr/>
          </p:nvSpPr>
          <p:spPr bwMode="auto">
            <a:xfrm>
              <a:off x="249" y="3319"/>
              <a:ext cx="907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GB" sz="1800" i="0"/>
                <a:t>Rain rate</a:t>
              </a: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4572000" y="2924175"/>
            <a:ext cx="3455988" cy="936625"/>
            <a:chOff x="2880" y="1842"/>
            <a:chExt cx="2177" cy="590"/>
          </a:xfrm>
        </p:grpSpPr>
        <p:sp>
          <p:nvSpPr>
            <p:cNvPr id="6155" name="Line 16"/>
            <p:cNvSpPr>
              <a:spLocks noChangeShapeType="1"/>
            </p:cNvSpPr>
            <p:nvPr/>
          </p:nvSpPr>
          <p:spPr bwMode="auto">
            <a:xfrm>
              <a:off x="2880" y="1842"/>
              <a:ext cx="0" cy="59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2928" y="1999"/>
              <a:ext cx="21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0">
                  <a:solidFill>
                    <a:srgbClr val="FF0000"/>
                  </a:solidFill>
                  <a:latin typeface="Comic Sans MS" pitchFamily="66" charset="0"/>
                </a:rPr>
                <a:t>Unified retrieval algorithm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b="88617"/>
          <a:stretch/>
        </p:blipFill>
        <p:spPr bwMode="auto">
          <a:xfrm>
            <a:off x="0" y="1772816"/>
            <a:ext cx="9144000" cy="174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2" b="69130"/>
          <a:stretch>
            <a:fillRect/>
          </a:stretch>
        </p:blipFill>
        <p:spPr bwMode="auto">
          <a:xfrm>
            <a:off x="0" y="3406990"/>
            <a:ext cx="9144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7" b="48267"/>
          <a:stretch>
            <a:fillRect/>
          </a:stretch>
        </p:blipFill>
        <p:spPr bwMode="auto">
          <a:xfrm>
            <a:off x="0" y="115888"/>
            <a:ext cx="91440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ontent Placeholder 7"/>
          <p:cNvSpPr>
            <a:spLocks/>
          </p:cNvSpPr>
          <p:nvPr/>
        </p:nvSpPr>
        <p:spPr bwMode="auto">
          <a:xfrm>
            <a:off x="395288" y="180975"/>
            <a:ext cx="1439862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CloudSat</a:t>
            </a:r>
          </a:p>
        </p:txBody>
      </p:sp>
      <p:sp>
        <p:nvSpPr>
          <p:cNvPr id="7175" name="Content Placeholder 7"/>
          <p:cNvSpPr>
            <a:spLocks/>
          </p:cNvSpPr>
          <p:nvPr/>
        </p:nvSpPr>
        <p:spPr bwMode="auto">
          <a:xfrm>
            <a:off x="395288" y="1935377"/>
            <a:ext cx="187325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EarthCARE Z</a:t>
            </a:r>
          </a:p>
        </p:txBody>
      </p:sp>
      <p:sp>
        <p:nvSpPr>
          <p:cNvPr id="7176" name="Content Placeholder 7"/>
          <p:cNvSpPr>
            <a:spLocks/>
          </p:cNvSpPr>
          <p:nvPr/>
        </p:nvSpPr>
        <p:spPr bwMode="auto">
          <a:xfrm>
            <a:off x="381000" y="3462552"/>
            <a:ext cx="2462213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EarthCARE Doppler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4294967295"/>
          </p:nvPr>
        </p:nvSpPr>
        <p:spPr>
          <a:xfrm>
            <a:off x="3851920" y="1844824"/>
            <a:ext cx="3887787" cy="358775"/>
          </a:xfrm>
        </p:spPr>
        <p:txBody>
          <a:bodyPr/>
          <a:lstStyle/>
          <a:p>
            <a:r>
              <a:rPr lang="en-GB" dirty="0" smtClean="0"/>
              <a:t>Note higher radar sensitivity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133" y="4941168"/>
            <a:ext cx="4767891" cy="1852808"/>
            <a:chOff x="20133" y="4941168"/>
            <a:chExt cx="4767891" cy="1852808"/>
          </a:xfrm>
        </p:grpSpPr>
        <p:pic>
          <p:nvPicPr>
            <p:cNvPr id="11" name="Picture 10" descr="Revised_Figure_1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87"/>
            <a:stretch/>
          </p:blipFill>
          <p:spPr>
            <a:xfrm>
              <a:off x="20133" y="4941168"/>
              <a:ext cx="4767891" cy="1852808"/>
            </a:xfrm>
            <a:prstGeom prst="rect">
              <a:avLst/>
            </a:prstGeom>
          </p:spPr>
        </p:pic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827584" y="5085184"/>
              <a:ext cx="1754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GB" sz="1800" dirty="0" err="1" smtClean="0">
                  <a:solidFill>
                    <a:srgbClr val="008000"/>
                  </a:solidFill>
                </a:rPr>
                <a:t>Pavlos</a:t>
              </a:r>
              <a:r>
                <a:rPr lang="en-GB" sz="1800" dirty="0" smtClean="0">
                  <a:solidFill>
                    <a:srgbClr val="008000"/>
                  </a:solidFill>
                </a:rPr>
                <a:t> </a:t>
              </a:r>
              <a:r>
                <a:rPr lang="en-GB" sz="1800" dirty="0" err="1" smtClean="0">
                  <a:solidFill>
                    <a:srgbClr val="008000"/>
                  </a:solidFill>
                </a:rPr>
                <a:t>Kollias</a:t>
              </a:r>
              <a:endParaRPr lang="en-GB" sz="1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7" name="Content Placeholder 7"/>
          <p:cNvSpPr>
            <a:spLocks/>
          </p:cNvSpPr>
          <p:nvPr/>
        </p:nvSpPr>
        <p:spPr bwMode="auto">
          <a:xfrm>
            <a:off x="4499992" y="5062752"/>
            <a:ext cx="4644008" cy="146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i="0" dirty="0" smtClean="0"/>
              <a:t>Worst case error in Tropics (lowest PRF) due to satellite motion, finite sampling, SNR conditions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dirty="0" smtClean="0"/>
              <a:t>But no riming, non-uniform beam-filling or vertical air motion!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234950" y="4614667"/>
            <a:ext cx="8824218" cy="5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CC0000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i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6600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sz="1800" i="0" kern="0" dirty="0"/>
              <a:t> </a:t>
            </a:r>
            <a:r>
              <a:rPr lang="en-GB" sz="1800" i="0" kern="0" dirty="0" smtClean="0"/>
              <a:t> Non-uniform beam filling error         …with correction using gradient of Z </a:t>
            </a:r>
          </a:p>
          <a:p>
            <a:endParaRPr lang="en-GB" sz="1800" i="0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5073" r="6455" b="50000"/>
          <a:stretch/>
        </p:blipFill>
        <p:spPr>
          <a:xfrm>
            <a:off x="4283968" y="4943377"/>
            <a:ext cx="4775200" cy="18149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108520" y="0"/>
            <a:ext cx="9073008" cy="980728"/>
          </a:xfrm>
        </p:spPr>
        <p:txBody>
          <a:bodyPr/>
          <a:lstStyle/>
          <a:p>
            <a:r>
              <a:rPr lang="en-GB" sz="4000" dirty="0" smtClean="0"/>
              <a:t>Correcting for non-uniform beam filling</a:t>
            </a:r>
            <a:endParaRPr lang="en-GB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272" y="908720"/>
            <a:ext cx="8804200" cy="3805092"/>
            <a:chOff x="16272" y="2420888"/>
            <a:chExt cx="8804200" cy="38050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t="2521" r="6631"/>
            <a:stretch/>
          </p:blipFill>
          <p:spPr>
            <a:xfrm>
              <a:off x="16272" y="2446619"/>
              <a:ext cx="4673601" cy="3779361"/>
            </a:xfrm>
            <a:prstGeom prst="rect">
              <a:avLst/>
            </a:prstGeom>
          </p:spPr>
        </p:pic>
        <p:pic>
          <p:nvPicPr>
            <p:cNvPr id="7" name="Picture 6" descr="Revised_Figure_12_v3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" t="3611" r="8284" b="35578"/>
            <a:stretch/>
          </p:blipFill>
          <p:spPr>
            <a:xfrm>
              <a:off x="4716016" y="2420888"/>
              <a:ext cx="4104456" cy="374840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 bwMode="auto">
          <a:xfrm>
            <a:off x="-108520" y="2782922"/>
            <a:ext cx="4798393" cy="230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43656" y="6432459"/>
            <a:ext cx="1754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sz="1800" dirty="0" err="1" smtClean="0">
                <a:solidFill>
                  <a:srgbClr val="008000"/>
                </a:solidFill>
              </a:rPr>
              <a:t>Pavlos</a:t>
            </a:r>
            <a:r>
              <a:rPr lang="en-GB" sz="1800" dirty="0" smtClean="0">
                <a:solidFill>
                  <a:srgbClr val="008000"/>
                </a:solidFill>
              </a:rPr>
              <a:t> </a:t>
            </a:r>
            <a:r>
              <a:rPr lang="en-GB" sz="1800" dirty="0" err="1" smtClean="0">
                <a:solidFill>
                  <a:srgbClr val="008000"/>
                </a:solidFill>
              </a:rPr>
              <a:t>Kollias</a:t>
            </a:r>
            <a:endParaRPr lang="en-GB" sz="18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89873" y="2821062"/>
            <a:ext cx="4334435" cy="21921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7067550" y="238125"/>
            <a:ext cx="1912938" cy="6262688"/>
          </a:xfrm>
        </p:spPr>
        <p:txBody>
          <a:bodyPr/>
          <a:lstStyle/>
          <a:p>
            <a:r>
              <a:rPr lang="en-GB" smtClean="0"/>
              <a:t>Calipso backscatter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922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b="58360"/>
          <a:stretch>
            <a:fillRect/>
          </a:stretch>
        </p:blipFill>
        <p:spPr bwMode="auto">
          <a:xfrm>
            <a:off x="0" y="188913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1" b="29645"/>
          <a:stretch>
            <a:fillRect/>
          </a:stretch>
        </p:blipFill>
        <p:spPr bwMode="auto">
          <a:xfrm>
            <a:off x="0" y="4291013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ontent Placeholder 7"/>
          <p:cNvSpPr>
            <a:spLocks/>
          </p:cNvSpPr>
          <p:nvPr/>
        </p:nvSpPr>
        <p:spPr bwMode="auto">
          <a:xfrm>
            <a:off x="387350" y="276225"/>
            <a:ext cx="1439863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Calipso</a:t>
            </a:r>
          </a:p>
        </p:txBody>
      </p:sp>
      <p:pic>
        <p:nvPicPr>
          <p:cNvPr id="92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9" b="49895"/>
          <a:stretch>
            <a:fillRect/>
          </a:stretch>
        </p:blipFill>
        <p:spPr bwMode="auto">
          <a:xfrm>
            <a:off x="0" y="2411413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Content Placeholder 7"/>
          <p:cNvSpPr>
            <a:spLocks/>
          </p:cNvSpPr>
          <p:nvPr/>
        </p:nvSpPr>
        <p:spPr bwMode="auto">
          <a:xfrm>
            <a:off x="395288" y="2276475"/>
            <a:ext cx="381635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EarthCARE lidar: Mie channel</a:t>
            </a:r>
          </a:p>
        </p:txBody>
      </p:sp>
      <p:sp>
        <p:nvSpPr>
          <p:cNvPr id="9225" name="Content Placeholder 7"/>
          <p:cNvSpPr>
            <a:spLocks/>
          </p:cNvSpPr>
          <p:nvPr/>
        </p:nvSpPr>
        <p:spPr bwMode="auto">
          <a:xfrm>
            <a:off x="395288" y="4146550"/>
            <a:ext cx="453707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1800" i="0"/>
              <a:t>EarthCARE lidar: Rayleigh channel</a:t>
            </a:r>
          </a:p>
        </p:txBody>
      </p:sp>
      <p:sp>
        <p:nvSpPr>
          <p:cNvPr id="5" name="Content Placeholder 7"/>
          <p:cNvSpPr>
            <a:spLocks/>
          </p:cNvSpPr>
          <p:nvPr/>
        </p:nvSpPr>
        <p:spPr bwMode="auto">
          <a:xfrm>
            <a:off x="250825" y="5949950"/>
            <a:ext cx="8713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i="0"/>
              <a:t>Warning: zero cross-talk assumed!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400" smtClean="0"/>
              <a:t>What’s the difference between ice cloud &amp; snow?</a:t>
            </a:r>
            <a:br>
              <a:rPr lang="en-US" sz="3400" smtClean="0"/>
            </a:br>
            <a:r>
              <a:rPr lang="en-US" sz="2400" smtClean="0">
                <a:latin typeface="Arial Narrow" pitchFamily="34" charset="0"/>
              </a:rPr>
              <a:t>They’re separate variables in GCMs – should they be separate in retrievals?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8413"/>
            <a:ext cx="8647113" cy="5400675"/>
          </a:xfrm>
        </p:spPr>
        <p:txBody>
          <a:bodyPr/>
          <a:lstStyle/>
          <a:p>
            <a:r>
              <a:rPr lang="en-GB" dirty="0" smtClean="0"/>
              <a:t>Snow falls, ice doesn’t (as in many GCMs)?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No! All ice clouds are precipitating</a:t>
            </a:r>
          </a:p>
          <a:p>
            <a:r>
              <a:rPr lang="en-GB" dirty="0" smtClean="0"/>
              <a:t>Aggregation versus pristine?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Not really: even cold ice clouds dominated by aggregates (exception: top ~500 m of cloud and rapid deposition in presence of </a:t>
            </a:r>
            <a:r>
              <a:rPr lang="en-GB" dirty="0" err="1" smtClean="0">
                <a:solidFill>
                  <a:srgbClr val="CC0000"/>
                </a:solidFill>
              </a:rPr>
              <a:t>supercooled</a:t>
            </a:r>
            <a:r>
              <a:rPr lang="en-GB" dirty="0" smtClean="0">
                <a:solidFill>
                  <a:srgbClr val="CC0000"/>
                </a:solidFill>
              </a:rPr>
              <a:t> water)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Stickiness may increase when warmer than -5°C, but very uncertain</a:t>
            </a:r>
          </a:p>
          <a:p>
            <a:r>
              <a:rPr lang="en-GB" dirty="0" smtClean="0"/>
              <a:t>Bigger particles?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Sure, but we retrieve particle size so that’s covered</a:t>
            </a:r>
          </a:p>
          <a:p>
            <a:r>
              <a:rPr lang="en-GB" dirty="0" smtClean="0"/>
              <a:t>But I’ve seen bimodal spectra in ice clouds, e.g. Field (2000)!</a:t>
            </a:r>
          </a:p>
          <a:p>
            <a:pPr lvl="1"/>
            <a:r>
              <a:rPr lang="en-GB" dirty="0" err="1" smtClean="0">
                <a:solidFill>
                  <a:srgbClr val="CC0000"/>
                </a:solidFill>
              </a:rPr>
              <a:t>Delanoe</a:t>
            </a:r>
            <a:r>
              <a:rPr lang="en-GB" dirty="0" smtClean="0">
                <a:solidFill>
                  <a:srgbClr val="CC0000"/>
                </a:solidFill>
              </a:rPr>
              <a:t> et al. (2005) showed that the modes are strongly coupled, and could be fitted by a single two-parameter function</a:t>
            </a:r>
          </a:p>
          <a:p>
            <a:r>
              <a:rPr lang="en-GB" dirty="0" smtClean="0"/>
              <a:t>Riming?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Some snow is rimed, so need to retrieve some kind of riming factor </a:t>
            </a:r>
          </a:p>
          <a:p>
            <a:endParaRPr lang="en-GB" i="1" dirty="0" smtClean="0"/>
          </a:p>
          <a:p>
            <a:r>
              <a:rPr lang="en-GB" i="1" dirty="0" smtClean="0"/>
              <a:t>Conclusion: we should be able to treat ice cloud and snow as a continuum in retrievals…</a:t>
            </a:r>
          </a:p>
          <a:p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i="0" dirty="0" smtClean="0">
            <a:solidFill>
              <a:srgbClr val="FF0000"/>
            </a:solidFill>
            <a:latin typeface="Comic Sans MS" pitchFamily="66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22870</TotalTime>
  <Words>1641</Words>
  <Application>Microsoft Office PowerPoint</Application>
  <PresentationFormat>On-screen Show (4:3)</PresentationFormat>
  <Paragraphs>200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Verdana</vt:lpstr>
      <vt:lpstr>Arial</vt:lpstr>
      <vt:lpstr>Impact</vt:lpstr>
      <vt:lpstr>Comic Sans MS</vt:lpstr>
      <vt:lpstr>Times New Roman</vt:lpstr>
      <vt:lpstr>Tahoma</vt:lpstr>
      <vt:lpstr>Arial Narrow</vt:lpstr>
      <vt:lpstr>Symbol</vt:lpstr>
      <vt:lpstr>Default Design</vt:lpstr>
      <vt:lpstr>Office Theme</vt:lpstr>
      <vt:lpstr>EarthCARE and snow</vt:lpstr>
      <vt:lpstr>Spaceborne radar, lidar and radiometers</vt:lpstr>
      <vt:lpstr>Overview</vt:lpstr>
      <vt:lpstr>Unified retrieval</vt:lpstr>
      <vt:lpstr>PowerPoint Presentation</vt:lpstr>
      <vt:lpstr>PowerPoint Presentation</vt:lpstr>
      <vt:lpstr>Correcting for non-uniform beam filling</vt:lpstr>
      <vt:lpstr>PowerPoint Presentation</vt:lpstr>
      <vt:lpstr>What’s the difference between ice cloud &amp; snow? They’re separate variables in GCMs – should they be separate in retrievals?</vt:lpstr>
      <vt:lpstr>Prior information about size distribution </vt:lpstr>
      <vt:lpstr>How complex must scattering models be?</vt:lpstr>
      <vt:lpstr>Chilbolton 10-cm radar + UK aircraft 21 Nov 2000</vt:lpstr>
      <vt:lpstr>Extending ice retrievals to riming snow</vt:lpstr>
      <vt:lpstr>Examples of snow 35 GHz radar at Chilbolton</vt:lpstr>
      <vt:lpstr>Simulated observations – no riming</vt:lpstr>
      <vt:lpstr>Simulated retrievals – no riming</vt:lpstr>
      <vt:lpstr>Simulated retrievals – riming</vt:lpstr>
      <vt:lpstr>Simulated observations – riming</vt:lpstr>
      <vt:lpstr>Outlook</vt:lpstr>
      <vt:lpstr>PowerPoint Presentation</vt:lpstr>
      <vt:lpstr>Test with dual-wavelength aircraft data</vt:lpstr>
      <vt:lpstr>Doppler spectra</vt:lpstr>
      <vt:lpstr>Examples of snow 35 GHz radar at Chilbolton</vt:lpstr>
      <vt:lpstr>Spheres versus spheroids</vt:lpstr>
      <vt:lpstr>PowerPoint Presentation</vt:lpstr>
      <vt:lpstr>PowerPoint Presentation</vt:lpstr>
      <vt:lpstr>Principle of high spectral resolution lidar (HSRL)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Hogan</dc:creator>
  <cp:lastModifiedBy>Robin Hogan</cp:lastModifiedBy>
  <cp:revision>1590</cp:revision>
  <dcterms:created xsi:type="dcterms:W3CDTF">2002-08-29T17:27:07Z</dcterms:created>
  <dcterms:modified xsi:type="dcterms:W3CDTF">2013-05-02T16:41:30Z</dcterms:modified>
</cp:coreProperties>
</file>