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2" r:id="rId3"/>
    <p:sldMasterId id="2147483736" r:id="rId4"/>
    <p:sldMasterId id="2147483749" r:id="rId5"/>
  </p:sldMasterIdLst>
  <p:notesMasterIdLst>
    <p:notesMasterId r:id="rId74"/>
  </p:notesMasterIdLst>
  <p:sldIdLst>
    <p:sldId id="256" r:id="rId6"/>
    <p:sldId id="257" r:id="rId7"/>
    <p:sldId id="347" r:id="rId8"/>
    <p:sldId id="365" r:id="rId9"/>
    <p:sldId id="348" r:id="rId10"/>
    <p:sldId id="304" r:id="rId11"/>
    <p:sldId id="349" r:id="rId12"/>
    <p:sldId id="258" r:id="rId13"/>
    <p:sldId id="266" r:id="rId14"/>
    <p:sldId id="259" r:id="rId15"/>
    <p:sldId id="260" r:id="rId16"/>
    <p:sldId id="261" r:id="rId17"/>
    <p:sldId id="267" r:id="rId18"/>
    <p:sldId id="262" r:id="rId19"/>
    <p:sldId id="307" r:id="rId20"/>
    <p:sldId id="263" r:id="rId21"/>
    <p:sldId id="264" r:id="rId22"/>
    <p:sldId id="350" r:id="rId23"/>
    <p:sldId id="351" r:id="rId24"/>
    <p:sldId id="352" r:id="rId25"/>
    <p:sldId id="366" r:id="rId26"/>
    <p:sldId id="285" r:id="rId27"/>
    <p:sldId id="286" r:id="rId28"/>
    <p:sldId id="287" r:id="rId29"/>
    <p:sldId id="300" r:id="rId30"/>
    <p:sldId id="301" r:id="rId31"/>
    <p:sldId id="302" r:id="rId32"/>
    <p:sldId id="354" r:id="rId33"/>
    <p:sldId id="343" r:id="rId34"/>
    <p:sldId id="311" r:id="rId35"/>
    <p:sldId id="359" r:id="rId36"/>
    <p:sldId id="364" r:id="rId37"/>
    <p:sldId id="290" r:id="rId38"/>
    <p:sldId id="355" r:id="rId39"/>
    <p:sldId id="420" r:id="rId40"/>
    <p:sldId id="421" r:id="rId41"/>
    <p:sldId id="357" r:id="rId42"/>
    <p:sldId id="291" r:id="rId43"/>
    <p:sldId id="340" r:id="rId44"/>
    <p:sldId id="360" r:id="rId45"/>
    <p:sldId id="293" r:id="rId46"/>
    <p:sldId id="362" r:id="rId47"/>
    <p:sldId id="306" r:id="rId48"/>
    <p:sldId id="363" r:id="rId49"/>
    <p:sldId id="294" r:id="rId50"/>
    <p:sldId id="295" r:id="rId51"/>
    <p:sldId id="341" r:id="rId52"/>
    <p:sldId id="384" r:id="rId53"/>
    <p:sldId id="385" r:id="rId54"/>
    <p:sldId id="367" r:id="rId55"/>
    <p:sldId id="370" r:id="rId56"/>
    <p:sldId id="422" r:id="rId57"/>
    <p:sldId id="373" r:id="rId58"/>
    <p:sldId id="372" r:id="rId59"/>
    <p:sldId id="374" r:id="rId60"/>
    <p:sldId id="376" r:id="rId61"/>
    <p:sldId id="375" r:id="rId62"/>
    <p:sldId id="377" r:id="rId63"/>
    <p:sldId id="378" r:id="rId64"/>
    <p:sldId id="328" r:id="rId65"/>
    <p:sldId id="329" r:id="rId66"/>
    <p:sldId id="330" r:id="rId67"/>
    <p:sldId id="331" r:id="rId68"/>
    <p:sldId id="379" r:id="rId69"/>
    <p:sldId id="381" r:id="rId70"/>
    <p:sldId id="418" r:id="rId71"/>
    <p:sldId id="419" r:id="rId72"/>
    <p:sldId id="324" r:id="rId7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9933"/>
    <a:srgbClr val="6600CC"/>
    <a:srgbClr val="CC0000"/>
    <a:srgbClr val="FF99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8" autoAdjust="0"/>
    <p:restoredTop sz="94701" autoAdjust="0"/>
  </p:normalViewPr>
  <p:slideViewPr>
    <p:cSldViewPr>
      <p:cViewPr>
        <p:scale>
          <a:sx n="105" d="100"/>
          <a:sy n="105" d="100"/>
        </p:scale>
        <p:origin x="-1656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132CAC-726F-4AC4-B3B9-74608B61CF83}" type="datetimeFigureOut">
              <a:rPr lang="en-GB"/>
              <a:pPr>
                <a:defRPr/>
              </a:pPr>
              <a:t>21/03/2014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F7E7C3C-5AE7-4949-A9CE-04CE473C03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751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9F3CE4-10C1-4173-8D27-2E9F2A973FDF}" type="slidenum">
              <a:rPr lang="en-GB" smtClean="0"/>
              <a:pPr/>
              <a:t>58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36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A43C9A-C9AD-437C-AD2F-F07AAB763DA7}" type="slidenum">
              <a:rPr lang="en-GB" sz="1200"/>
              <a:pPr algn="r"/>
              <a:t>67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751D1-93D6-4C1A-93C3-BC08DCF48E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7B104-D530-4D2C-BFE7-359BDBBB14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B507-BE67-484B-AFD6-2003213BC9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0EE6-B999-4981-B50E-A90C2169F1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5F58A-ABB7-4E57-8465-596598537A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28E7C-450A-4331-86A2-24961C71EE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B27F-DAD8-4FA1-8715-CC3B19BC87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185988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950" y="0"/>
            <a:ext cx="6407150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2338" y="1149350"/>
            <a:ext cx="4248150" cy="2598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2338" y="3900488"/>
            <a:ext cx="4248150" cy="2600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54588-C0F8-4EFA-886C-8B957D912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185988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950" y="0"/>
            <a:ext cx="6407150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2FDD-AC17-4541-AF30-031AC6ECF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2338" y="1149350"/>
            <a:ext cx="4248150" cy="2598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2338" y="3900488"/>
            <a:ext cx="4248150" cy="2600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7FF10-8E0D-4ED5-98B5-1371B914B62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057CD-DC49-4304-9333-F03A1834CD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5B26C-7EDC-4EBC-8347-1D4740B01B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552D1-757F-488E-B418-5FBA06B0D0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BAA35-2932-4FDF-9CAE-B8D17EC32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EA52E-ED19-44A3-ADF2-E3983608CB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C79EB-F557-4F38-81FF-AE963CEE4A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FA33-0438-4BF4-BF37-3D54D575D2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2E713-3B54-45DC-A23E-694052CB9A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E94AB-8351-4FB7-AFA0-A2F28F53AB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A847-4BC9-4DF6-8D6F-4BA37D91F2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185988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950" y="0"/>
            <a:ext cx="6407150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9347-E930-4495-A129-CFE8DF5C09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A9DC1-9DBC-4D24-B6D6-9ECD15AC12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F85F-6849-4629-92D0-6BE7B38E95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66DCC-054A-4D15-844B-246480E294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92FE5-62CF-4F12-A309-F09EA0D67C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C37F7-7773-4A8C-8C0E-35FBD9001F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AC0E-409C-4DD8-B147-869B906384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8E41-4DFD-43D4-BC64-4F2D44CAEB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F3E87-2FC3-4E2B-9462-7286F298FF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F5118-B136-4944-BD7D-58E6DA185A9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1C46F-D223-477D-A814-A8D544F85A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B8575-2499-4C63-A77B-B774AEDC12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0"/>
            <a:ext cx="2185988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950" y="0"/>
            <a:ext cx="6407150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4ED65-D6E3-47F3-B8EE-5F34ABD05B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3375" y="1149350"/>
            <a:ext cx="4246563" cy="5351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32338" y="1149350"/>
            <a:ext cx="4248150" cy="53514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79D55-8472-428A-8453-405758523B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E5448-5C01-433E-8A4D-3B833E4E4A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D002C-9D3E-4E17-B594-D025A80F09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12F5B-6CDD-4E3B-BCEB-243A92BAA5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339DDA3-7591-421F-9D35-DF5CD39C53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44" r:id="rId14"/>
    <p:sldLayoutId id="2147483929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CC000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800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495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149350"/>
            <a:ext cx="86471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CC0000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3399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4950" y="0"/>
            <a:ext cx="8686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149350"/>
            <a:ext cx="86471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CC0000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3399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495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149350"/>
            <a:ext cx="86471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0FA68FE-0A26-49F1-810D-81CCD10120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CC0000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3399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495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149350"/>
            <a:ext cx="86471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BEA45D5-C9A0-4BD1-AFDC-D9475238C9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CC0000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3399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Helium" TargetMode="External"/><Relationship Id="rId13" Type="http://schemas.openxmlformats.org/officeDocument/2006/relationships/hyperlink" Target="http://en.wikipedia.org/wiki/Carbon_monoxide" TargetMode="External"/><Relationship Id="rId3" Type="http://schemas.openxmlformats.org/officeDocument/2006/relationships/hyperlink" Target="http://en.wikipedia.org/wiki/Oxygen" TargetMode="External"/><Relationship Id="rId7" Type="http://schemas.openxmlformats.org/officeDocument/2006/relationships/hyperlink" Target="http://en.wikipedia.org/wiki/Neon" TargetMode="External"/><Relationship Id="rId12" Type="http://schemas.openxmlformats.org/officeDocument/2006/relationships/hyperlink" Target="http://en.wikipedia.org/wiki/Nitrous_oxide" TargetMode="External"/><Relationship Id="rId2" Type="http://schemas.openxmlformats.org/officeDocument/2006/relationships/hyperlink" Target="http://en.wikipedia.org/wiki/Nitrogen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Carbon_dioxide" TargetMode="External"/><Relationship Id="rId11" Type="http://schemas.openxmlformats.org/officeDocument/2006/relationships/hyperlink" Target="http://en.wikipedia.org/wiki/Hydrogen" TargetMode="External"/><Relationship Id="rId5" Type="http://schemas.openxmlformats.org/officeDocument/2006/relationships/hyperlink" Target="http://en.wikipedia.org/wiki/Argon" TargetMode="External"/><Relationship Id="rId15" Type="http://schemas.openxmlformats.org/officeDocument/2006/relationships/hyperlink" Target="http://en.wikipedia.org/wiki/Ozone" TargetMode="External"/><Relationship Id="rId10" Type="http://schemas.openxmlformats.org/officeDocument/2006/relationships/hyperlink" Target="http://en.wikipedia.org/wiki/Krypton" TargetMode="External"/><Relationship Id="rId4" Type="http://schemas.openxmlformats.org/officeDocument/2006/relationships/hyperlink" Target="http://en.wikipedia.org/wiki/Water_vapor" TargetMode="External"/><Relationship Id="rId9" Type="http://schemas.openxmlformats.org/officeDocument/2006/relationships/hyperlink" Target="http://en.wikipedia.org/wiki/Methane" TargetMode="External"/><Relationship Id="rId14" Type="http://schemas.openxmlformats.org/officeDocument/2006/relationships/hyperlink" Target="http://en.wikipedia.org/wiki/Xeno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jpe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71.png"/><Relationship Id="rId7" Type="http://schemas.openxmlformats.org/officeDocument/2006/relationships/image" Target="../media/image69.wmf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73.png"/><Relationship Id="rId5" Type="http://schemas.openxmlformats.org/officeDocument/2006/relationships/image" Target="../media/image68.wmf"/><Relationship Id="rId10" Type="http://schemas.openxmlformats.org/officeDocument/2006/relationships/image" Target="../media/image7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7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jpe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9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9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9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97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00.wmf"/><Relationship Id="rId9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1036" descr="schwarzhorn_ray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Radiative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transfer in numerical models of the atmosphere</a:t>
            </a:r>
            <a:endParaRPr lang="en-GB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800600"/>
            <a:ext cx="5000625" cy="1752600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rgbClr val="FFC000"/>
                </a:solidFill>
              </a:rPr>
              <a:t>Robin Hogan</a:t>
            </a:r>
          </a:p>
          <a:p>
            <a:pPr eaLnBrk="1" hangingPunct="1"/>
            <a:r>
              <a:rPr lang="en-GB" altLang="en-US" sz="2000" b="1" i="1" smtClean="0">
                <a:solidFill>
                  <a:srgbClr val="FFC000"/>
                </a:solidFill>
              </a:rPr>
              <a:t>Slides contain contributions from  Jean-Jacques Morcrette, Alessio Bozzo,Tony Slingo and Piers Forster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 sz="3600" smtClean="0"/>
              <a:t>Composition of the Earth’s atmosphere</a:t>
            </a:r>
          </a:p>
        </p:txBody>
      </p:sp>
      <p:graphicFrame>
        <p:nvGraphicFramePr>
          <p:cNvPr id="7502" name="Group 334"/>
          <p:cNvGraphicFramePr>
            <a:graphicFrameLocks noGrp="1"/>
          </p:cNvGraphicFramePr>
          <p:nvPr>
            <p:ph idx="1"/>
          </p:nvPr>
        </p:nvGraphicFramePr>
        <p:xfrm>
          <a:off x="228600" y="868363"/>
          <a:ext cx="8686800" cy="5029200"/>
        </p:xfrm>
        <a:graphic>
          <a:graphicData uri="http://schemas.openxmlformats.org/drawingml/2006/table">
            <a:tbl>
              <a:tblPr/>
              <a:tblGrid>
                <a:gridCol w="2843213"/>
                <a:gridCol w="4014787"/>
                <a:gridCol w="1828800"/>
              </a:tblGrid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Parts by volume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Interaction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2" tooltip="Nitrogen"/>
                        </a:rPr>
                        <a:t>Nitrogen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(N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780,840 ppmv (78.084%)</a:t>
                      </a:r>
                      <a:endParaRPr kumimoji="0" lang="en-GB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 (Rayleigh)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3" tooltip="Oxygen"/>
                        </a:rPr>
                        <a:t>Oxygen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(O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209,460 ppmv (20.946%)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 (Ray+abs)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4" tooltip="Water vapor"/>
                        </a:rPr>
                        <a:t>Water vapour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(H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~0.40% full atmosphere, surface ~1%-4%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LW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 (abs)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5" tooltip="Argon"/>
                        </a:rPr>
                        <a:t>Argon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9,340 ppmv (0.9340%)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6" tooltip="Carbon dioxide"/>
                        </a:rPr>
                        <a:t>Carbon dioxide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(CO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390 ppmv (0.039%) </a:t>
                      </a:r>
                      <a:r>
                        <a:rPr kumimoji="0" lang="en-GB" sz="16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rising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LW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 (abs)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7" tooltip="Neon"/>
                        </a:rPr>
                        <a:t>Neon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18.18 ppmv (0.001818%)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8" tooltip="Helium"/>
                        </a:rPr>
                        <a:t>Helium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(He)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5.24 ppmv (0.000524%)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9" tooltip="Methane"/>
                        </a:rPr>
                        <a:t>Methane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(CH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1.79 ppmv (0.000179%) </a:t>
                      </a:r>
                      <a:r>
                        <a:rPr kumimoji="0" lang="en-GB" sz="16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rising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LW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10" tooltip="Krypton"/>
                        </a:rPr>
                        <a:t>Krypton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(Kr)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1.14 ppmv (0.000114%)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11" tooltip="Hydrogen"/>
                        </a:rPr>
                        <a:t>Hydrogen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(H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0.55 ppmv (0.000055%)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12" tooltip="Nitrous oxide"/>
                        </a:rPr>
                        <a:t>Nitrous oxide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(N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0.319 ppmv (0.00003%) </a:t>
                      </a:r>
                      <a:r>
                        <a:rPr kumimoji="0" lang="en-GB" sz="16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rising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LW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13" tooltip="Carbon monoxide"/>
                        </a:rPr>
                        <a:t>Carbon monoxide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 ppmv (0.00001%)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14" tooltip="Xenon"/>
                        </a:rPr>
                        <a:t>Xenon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(Xe)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0.09 ppmv (9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−6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%) (0.000009%)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15" tooltip="Ozone"/>
                        </a:rPr>
                        <a:t>Ozone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(O</a:t>
                      </a:r>
                      <a:r>
                        <a:rPr kumimoji="0" lang="en-GB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 to 0.07 ppmv (0 to 7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−6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LW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 (abs)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8356" name="Text Box 160"/>
          <p:cNvSpPr txBox="1">
            <a:spLocks noChangeArrowheads="1"/>
          </p:cNvSpPr>
          <p:nvPr/>
        </p:nvSpPr>
        <p:spPr bwMode="auto">
          <a:xfrm>
            <a:off x="311150" y="6064250"/>
            <a:ext cx="852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FF0000"/>
                </a:solidFill>
              </a:rPr>
              <a:t>SW “shortwave” solar radiation: Rayleigh scattering (blue sky) or absorption</a:t>
            </a:r>
          </a:p>
          <a:p>
            <a:r>
              <a:rPr lang="en-GB" altLang="en-US" b="1">
                <a:solidFill>
                  <a:srgbClr val="0000FF"/>
                </a:solidFill>
              </a:rPr>
              <a:t>LW “longwave” terrestrial infrared radiation: absorbing greenhouse gases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99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399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2" name="TextBox 1"/>
          <p:cNvSpPr txBox="1">
            <a:spLocks noChangeArrowheads="1"/>
          </p:cNvSpPr>
          <p:nvPr/>
        </p:nvSpPr>
        <p:spPr bwMode="auto">
          <a:xfrm>
            <a:off x="690563" y="6248400"/>
            <a:ext cx="7767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If the Earth was black (</a:t>
            </a:r>
            <a:r>
              <a:rPr lang="en-GB">
                <a:latin typeface="Symbol" pitchFamily="18" charset="2"/>
              </a:rPr>
              <a:t>a</a:t>
            </a:r>
            <a:r>
              <a:rPr lang="en-GB"/>
              <a:t>=0), T</a:t>
            </a:r>
            <a:r>
              <a:rPr lang="en-GB" baseline="-25000"/>
              <a:t>eff </a:t>
            </a:r>
            <a:r>
              <a:rPr lang="en-GB"/>
              <a:t>= 278 K, still lower than observed 288 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13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3"/>
          </a:xfrm>
        </p:spPr>
        <p:txBody>
          <a:bodyPr/>
          <a:lstStyle/>
          <a:p>
            <a:pPr eaLnBrk="1" hangingPunct="1"/>
            <a:r>
              <a:rPr lang="en-GB" altLang="en-US" smtClean="0"/>
              <a:t>Global energy flows</a:t>
            </a:r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pPr eaLnBrk="1" hangingPunct="1"/>
            <a:r>
              <a:rPr lang="en-GB" altLang="en-US" sz="2000" smtClean="0"/>
              <a:t>Trenberth et al. (2009); modification of Kiehl &amp; Trenberth (1997)</a:t>
            </a:r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2"/>
          <a:srcRect t="9053"/>
          <a:stretch>
            <a:fillRect/>
          </a:stretch>
        </p:blipFill>
        <p:spPr bwMode="auto">
          <a:xfrm>
            <a:off x="533400" y="914400"/>
            <a:ext cx="801052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74638"/>
            <a:ext cx="3810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Global circulation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676400"/>
            <a:ext cx="3886200" cy="4876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Warmer tropics means same pressure layers are thicker at </a:t>
            </a:r>
            <a:r>
              <a:rPr lang="en-US" altLang="en-US" dirty="0" smtClean="0"/>
              <a:t>equator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By thermal wind balance there must be </a:t>
            </a:r>
            <a:r>
              <a:rPr lang="en-US" altLang="en-US" dirty="0" err="1" smtClean="0"/>
              <a:t>westerlies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Excess heat transported </a:t>
            </a:r>
            <a:r>
              <a:rPr lang="en-US" altLang="en-US" dirty="0" err="1" smtClean="0"/>
              <a:t>polewards</a:t>
            </a:r>
            <a:r>
              <a:rPr lang="en-US" altLang="en-US" dirty="0" smtClean="0"/>
              <a:t> by</a:t>
            </a:r>
          </a:p>
          <a:p>
            <a:pPr lvl="1" eaLnBrk="1" hangingPunct="1"/>
            <a:r>
              <a:rPr lang="en-US" altLang="en-US" dirty="0" smtClean="0"/>
              <a:t>Disturbances in these </a:t>
            </a:r>
            <a:r>
              <a:rPr lang="en-US" altLang="en-US" dirty="0" err="1" smtClean="0"/>
              <a:t>westerlies</a:t>
            </a:r>
            <a:endParaRPr lang="en-US" altLang="en-US" dirty="0" smtClean="0"/>
          </a:p>
          <a:p>
            <a:pPr lvl="1" eaLnBrk="1" hangingPunct="1"/>
            <a:r>
              <a:rPr lang="en-US" altLang="en-US" dirty="0" smtClean="0"/>
              <a:t>Oceanic transport</a:t>
            </a:r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2"/>
          <a:srcRect l="52820" t="38576" b="4063"/>
          <a:stretch>
            <a:fillRect/>
          </a:stretch>
        </p:blipFill>
        <p:spPr bwMode="auto">
          <a:xfrm>
            <a:off x="609600" y="3222625"/>
            <a:ext cx="3886200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7200" y="3222625"/>
            <a:ext cx="381000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5477" name="Picture 4"/>
          <p:cNvPicPr>
            <a:picLocks noChangeAspect="1" noChangeArrowheads="1"/>
          </p:cNvPicPr>
          <p:nvPr/>
        </p:nvPicPr>
        <p:blipFill>
          <a:blip r:embed="rId2"/>
          <a:srcRect r="45897" b="52666"/>
          <a:stretch>
            <a:fillRect/>
          </a:stretch>
        </p:blipFill>
        <p:spPr bwMode="auto">
          <a:xfrm>
            <a:off x="0" y="0"/>
            <a:ext cx="494665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Solar zenith angle </a:t>
            </a:r>
            <a:r>
              <a:rPr lang="en-GB" smtClean="0">
                <a:latin typeface="Symbol" pitchFamily="18" charset="2"/>
              </a:rPr>
              <a:t>q</a:t>
            </a:r>
            <a:r>
              <a:rPr lang="en-GB" baseline="-25000" smtClean="0"/>
              <a:t>0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038600" cy="1981200"/>
          </a:xfrm>
        </p:spPr>
        <p:txBody>
          <a:bodyPr/>
          <a:lstStyle/>
          <a:p>
            <a:r>
              <a:rPr lang="en-GB" smtClean="0"/>
              <a:t> </a:t>
            </a:r>
            <a:r>
              <a:rPr lang="en-GB" smtClean="0">
                <a:latin typeface="Symbol" pitchFamily="18" charset="2"/>
              </a:rPr>
              <a:t>q</a:t>
            </a:r>
            <a:r>
              <a:rPr lang="en-GB" baseline="-25000" smtClean="0"/>
              <a:t>0 </a:t>
            </a:r>
            <a:r>
              <a:rPr lang="en-GB" smtClean="0"/>
              <a:t>is a function of lat, lon, day of year, time of day</a:t>
            </a:r>
          </a:p>
          <a:p>
            <a:r>
              <a:rPr lang="en-GB" smtClean="0"/>
              <a:t>Often use </a:t>
            </a:r>
            <a:r>
              <a:rPr lang="en-US" smtClean="0">
                <a:latin typeface="Symbol" pitchFamily="18" charset="2"/>
              </a:rPr>
              <a:t>m</a:t>
            </a:r>
            <a:r>
              <a:rPr lang="en-US" baseline="-25000" smtClean="0"/>
              <a:t>0</a:t>
            </a:r>
            <a:r>
              <a:rPr lang="en-US" smtClean="0"/>
              <a:t> = cos (</a:t>
            </a:r>
            <a:r>
              <a:rPr lang="en-US" smtClean="0">
                <a:latin typeface="Symbol" pitchFamily="18" charset="2"/>
              </a:rPr>
              <a:t>q</a:t>
            </a:r>
            <a:r>
              <a:rPr lang="en-US" baseline="-25000" smtClean="0"/>
              <a:t>0</a:t>
            </a:r>
            <a:r>
              <a:rPr lang="en-US" smtClean="0"/>
              <a:t>)</a:t>
            </a:r>
          </a:p>
          <a:p>
            <a:endParaRPr lang="en-GB" smtClean="0"/>
          </a:p>
        </p:txBody>
      </p:sp>
      <p:pic>
        <p:nvPicPr>
          <p:cNvPr id="3502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38290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3771900"/>
            <a:ext cx="8305800" cy="27051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CC0000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00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GB" kern="0" dirty="0" smtClean="0"/>
              <a:t>Irradiance through a plane parallel to the surface:</a:t>
            </a:r>
          </a:p>
          <a:p>
            <a:pPr lvl="1">
              <a:defRPr/>
            </a:pPr>
            <a:r>
              <a:rPr lang="en-US" i="1" dirty="0" smtClean="0"/>
              <a:t>S</a:t>
            </a:r>
            <a:r>
              <a:rPr lang="en-US" baseline="-25000" dirty="0" smtClean="0"/>
              <a:t>TOA</a:t>
            </a:r>
            <a:r>
              <a:rPr lang="en-US" dirty="0" smtClean="0"/>
              <a:t> = </a:t>
            </a:r>
            <a:r>
              <a:rPr lang="en-US" i="1" dirty="0" smtClean="0"/>
              <a:t>S</a:t>
            </a:r>
            <a:r>
              <a:rPr lang="en-US" baseline="-25000" dirty="0" smtClean="0"/>
              <a:t>0</a:t>
            </a:r>
            <a:r>
              <a:rPr lang="en-US" dirty="0" smtClean="0"/>
              <a:t>(</a:t>
            </a:r>
            <a:r>
              <a:rPr lang="en-US" i="1" dirty="0" smtClean="0"/>
              <a:t>d/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mean</a:t>
            </a:r>
            <a:r>
              <a:rPr lang="en-US" dirty="0" smtClean="0"/>
              <a:t>)</a:t>
            </a:r>
            <a:r>
              <a:rPr lang="en-US" baseline="30000" dirty="0" smtClean="0"/>
              <a:t>-2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-25000" dirty="0" smtClean="0"/>
              <a:t>0</a:t>
            </a: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GB" kern="0" dirty="0" smtClean="0"/>
              <a:t>    where </a:t>
            </a:r>
            <a:r>
              <a:rPr lang="en-GB" i="1" kern="0" dirty="0" smtClean="0"/>
              <a:t>S</a:t>
            </a:r>
            <a:r>
              <a:rPr lang="en-GB" kern="0" baseline="-25000" dirty="0" smtClean="0"/>
              <a:t>0</a:t>
            </a:r>
            <a:r>
              <a:rPr lang="en-GB" kern="0" dirty="0" smtClean="0"/>
              <a:t> is total solar irradiance, </a:t>
            </a:r>
            <a:r>
              <a:rPr lang="en-GB" i="1" kern="0" dirty="0" smtClean="0"/>
              <a:t>d</a:t>
            </a:r>
            <a:r>
              <a:rPr lang="en-GB" kern="0" dirty="0" smtClean="0"/>
              <a:t> is earth-sun distance</a:t>
            </a:r>
          </a:p>
          <a:p>
            <a:pPr>
              <a:defRPr/>
            </a:pPr>
            <a:r>
              <a:rPr lang="en-GB" kern="0" dirty="0" smtClean="0"/>
              <a:t>Surface flux for absorbing atmosphere:</a:t>
            </a:r>
          </a:p>
          <a:p>
            <a:pPr lvl="1">
              <a:defRPr/>
            </a:pPr>
            <a:r>
              <a:rPr lang="en-GB" i="1" kern="0" dirty="0" err="1" smtClean="0"/>
              <a:t>S</a:t>
            </a:r>
            <a:r>
              <a:rPr lang="en-GB" kern="0" baseline="-25000" dirty="0" err="1" smtClean="0"/>
              <a:t>surf</a:t>
            </a:r>
            <a:r>
              <a:rPr lang="en-GB" kern="0" dirty="0" smtClean="0"/>
              <a:t> = </a:t>
            </a:r>
            <a:r>
              <a:rPr lang="en-GB" i="1" kern="0" dirty="0" err="1" smtClean="0"/>
              <a:t>S</a:t>
            </a:r>
            <a:r>
              <a:rPr lang="en-GB" kern="0" baseline="-25000" dirty="0" err="1" smtClean="0"/>
              <a:t>TOA</a:t>
            </a:r>
            <a:r>
              <a:rPr lang="en-GB" kern="0" dirty="0" err="1" smtClean="0"/>
              <a:t>exp</a:t>
            </a:r>
            <a:r>
              <a:rPr lang="en-GB" kern="0" dirty="0" smtClean="0"/>
              <a:t>(-</a:t>
            </a:r>
            <a:r>
              <a:rPr lang="en-GB" kern="0" dirty="0" smtClean="0">
                <a:latin typeface="Symbol" panose="05050102010706020507" pitchFamily="18" charset="2"/>
              </a:rPr>
              <a:t>d</a:t>
            </a:r>
            <a:r>
              <a:rPr lang="en-GB" kern="0" dirty="0" smtClean="0"/>
              <a:t>/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-25000" dirty="0" smtClean="0"/>
              <a:t>0</a:t>
            </a:r>
            <a:r>
              <a:rPr lang="en-GB" kern="0" dirty="0" smtClean="0"/>
              <a:t>)</a:t>
            </a:r>
          </a:p>
          <a:p>
            <a:pPr marL="0" indent="0">
              <a:buFontTx/>
              <a:buNone/>
              <a:defRPr/>
            </a:pPr>
            <a:r>
              <a:rPr lang="en-GB" kern="0" dirty="0" smtClean="0"/>
              <a:t>    where </a:t>
            </a:r>
            <a:r>
              <a:rPr lang="en-GB" kern="0" dirty="0" smtClean="0">
                <a:latin typeface="Symbol" panose="05050102010706020507" pitchFamily="18" charset="2"/>
              </a:rPr>
              <a:t>d</a:t>
            </a:r>
            <a:r>
              <a:rPr lang="en-GB" kern="0" dirty="0" smtClean="0"/>
              <a:t> is the zenith optical depth</a:t>
            </a:r>
            <a:endParaRPr lang="en-US" kern="0" dirty="0" smtClean="0"/>
          </a:p>
          <a:p>
            <a:pPr>
              <a:defRPr/>
            </a:pPr>
            <a:endParaRPr lang="en-GB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92162"/>
          </a:xfrm>
        </p:spPr>
        <p:txBody>
          <a:bodyPr/>
          <a:lstStyle/>
          <a:p>
            <a:r>
              <a:rPr lang="en-GB" smtClean="0"/>
              <a:t>CERES radiometer (Sept)</a:t>
            </a:r>
          </a:p>
        </p:txBody>
      </p:sp>
      <p:pic>
        <p:nvPicPr>
          <p:cNvPr id="10752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028" t="16504" r="5801" b="3725"/>
          <a:stretch>
            <a:fillRect/>
          </a:stretch>
        </p:blipFill>
        <p:spPr>
          <a:xfrm>
            <a:off x="58738" y="1676400"/>
            <a:ext cx="4541837" cy="2209800"/>
          </a:xfrm>
        </p:spPr>
      </p:pic>
      <p:pic>
        <p:nvPicPr>
          <p:cNvPr id="107523" name="Picture 4"/>
          <p:cNvPicPr>
            <a:picLocks noChangeAspect="1"/>
          </p:cNvPicPr>
          <p:nvPr/>
        </p:nvPicPr>
        <p:blipFill>
          <a:blip r:embed="rId3"/>
          <a:srcRect l="3847" t="16216" r="5283" b="5406"/>
          <a:stretch>
            <a:fillRect/>
          </a:stretch>
        </p:blipFill>
        <p:spPr bwMode="auto">
          <a:xfrm>
            <a:off x="4505325" y="1647825"/>
            <a:ext cx="46577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5"/>
          <p:cNvPicPr>
            <a:picLocks noChangeAspect="1"/>
          </p:cNvPicPr>
          <p:nvPr/>
        </p:nvPicPr>
        <p:blipFill>
          <a:blip r:embed="rId4"/>
          <a:srcRect l="3496" t="17337" r="5386" b="5511"/>
          <a:stretch>
            <a:fillRect/>
          </a:stretch>
        </p:blipFill>
        <p:spPr bwMode="auto">
          <a:xfrm>
            <a:off x="19050" y="4648200"/>
            <a:ext cx="45815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6"/>
          <p:cNvPicPr>
            <a:picLocks noChangeAspect="1"/>
          </p:cNvPicPr>
          <p:nvPr/>
        </p:nvPicPr>
        <p:blipFill>
          <a:blip r:embed="rId5"/>
          <a:srcRect l="4897" t="17337" r="6061" b="5511"/>
          <a:stretch>
            <a:fillRect/>
          </a:stretch>
        </p:blipFill>
        <p:spPr bwMode="auto">
          <a:xfrm>
            <a:off x="4665663" y="4648200"/>
            <a:ext cx="44783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6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09625"/>
            <a:ext cx="8229600" cy="5287963"/>
          </a:xfrm>
        </p:spPr>
        <p:txBody>
          <a:bodyPr/>
          <a:lstStyle/>
          <a:p>
            <a:r>
              <a:rPr lang="en-GB" dirty="0" smtClean="0"/>
              <a:t>TOA total upwelling irradiance</a:t>
            </a:r>
          </a:p>
          <a:p>
            <a:pPr lvl="1"/>
            <a:r>
              <a:rPr lang="en-GB" dirty="0" smtClean="0"/>
              <a:t>Shortwave			– </a:t>
            </a:r>
            <a:r>
              <a:rPr lang="en-GB" dirty="0" err="1" smtClean="0"/>
              <a:t>Longwave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TOA cloud radiative </a:t>
            </a:r>
            <a:r>
              <a:rPr lang="en-GB" dirty="0" smtClean="0"/>
              <a:t>effect (</a:t>
            </a:r>
            <a:r>
              <a:rPr lang="en-GB" dirty="0" smtClean="0"/>
              <a:t>or “</a:t>
            </a:r>
            <a:r>
              <a:rPr lang="en-GB" dirty="0" smtClean="0"/>
              <a:t>forcing”): </a:t>
            </a:r>
            <a:r>
              <a:rPr lang="en-GB" i="1" dirty="0" err="1" smtClean="0"/>
              <a:t>F</a:t>
            </a:r>
            <a:r>
              <a:rPr lang="en-GB" baseline="-25000" dirty="0" err="1" smtClean="0"/>
              <a:t>n</a:t>
            </a:r>
            <a:r>
              <a:rPr lang="en-GB" baseline="30000" dirty="0" err="1" smtClean="0"/>
              <a:t>cloud</a:t>
            </a:r>
            <a:r>
              <a:rPr lang="en-GB" dirty="0" smtClean="0"/>
              <a:t> – </a:t>
            </a:r>
            <a:r>
              <a:rPr lang="en-GB" i="1" dirty="0" err="1" smtClean="0"/>
              <a:t>F</a:t>
            </a:r>
            <a:r>
              <a:rPr lang="en-GB" baseline="-25000" dirty="0" err="1" smtClean="0"/>
              <a:t>n</a:t>
            </a:r>
            <a:r>
              <a:rPr lang="en-GB" baseline="30000" dirty="0" err="1" smtClean="0"/>
              <a:t>clear</a:t>
            </a:r>
            <a:endParaRPr lang="en-GB" baseline="30000" dirty="0" smtClean="0"/>
          </a:p>
          <a:p>
            <a:pPr lvl="1"/>
            <a:r>
              <a:rPr lang="en-GB" dirty="0" smtClean="0"/>
              <a:t>Shortwave			 – </a:t>
            </a:r>
            <a:r>
              <a:rPr lang="en-GB" dirty="0" err="1" smtClean="0"/>
              <a:t>Longwave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Outline</a:t>
            </a:r>
          </a:p>
        </p:txBody>
      </p:sp>
      <p:sp>
        <p:nvSpPr>
          <p:cNvPr id="211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477000" cy="4525963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Lectures 1 &amp; 2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altLang="en-US" dirty="0" smtClean="0"/>
              <a:t>Global context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altLang="en-US" dirty="0" smtClean="0"/>
              <a:t>From Maxwell to the two-stream equations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altLang="en-US" dirty="0" smtClean="0"/>
              <a:t>Gaseous absorption and emission</a:t>
            </a:r>
          </a:p>
          <a:p>
            <a:pPr eaLnBrk="1" hangingPunct="1"/>
            <a:r>
              <a:rPr lang="en-GB" altLang="en-US" dirty="0" smtClean="0"/>
              <a:t>Lecture 3 (</a:t>
            </a:r>
            <a:r>
              <a:rPr lang="en-GB" altLang="en-US" dirty="0" err="1" smtClean="0"/>
              <a:t>Alessio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Bozzo</a:t>
            </a:r>
            <a:r>
              <a:rPr lang="en-GB" altLang="en-US" dirty="0" smtClean="0"/>
              <a:t>)</a:t>
            </a:r>
          </a:p>
          <a:p>
            <a:pPr lvl="1" eaLnBrk="1" hangingPunct="1"/>
            <a:r>
              <a:rPr lang="en-GB" altLang="en-US" dirty="0" smtClean="0"/>
              <a:t>The ECMWF radiation scheme</a:t>
            </a:r>
          </a:p>
          <a:p>
            <a:pPr eaLnBrk="1" hangingPunct="1"/>
            <a:r>
              <a:rPr lang="en-GB" altLang="en-US" dirty="0" smtClean="0"/>
              <a:t>Lecture 4</a:t>
            </a:r>
          </a:p>
          <a:p>
            <a:pPr marL="914400" lvl="1" indent="-457200" eaLnBrk="1" hangingPunct="1">
              <a:buFont typeface="+mj-lt"/>
              <a:buAutoNum type="arabicPeriod" startAt="4"/>
            </a:pPr>
            <a:r>
              <a:rPr lang="en-GB" altLang="en-US" dirty="0" smtClean="0"/>
              <a:t>Representing cloud structure</a:t>
            </a:r>
          </a:p>
          <a:p>
            <a:pPr marL="914400" lvl="1" indent="-457200" eaLnBrk="1" hangingPunct="1">
              <a:buFont typeface="+mj-lt"/>
              <a:buAutoNum type="arabicPeriod" startAt="4"/>
            </a:pPr>
            <a:r>
              <a:rPr lang="en-GB" altLang="en-US" dirty="0" smtClean="0"/>
              <a:t>Some remaining challenges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lvl="1" eaLnBrk="1" hangingPunct="1"/>
            <a:endParaRPr lang="en-GB" altLang="en-US" dirty="0" smtClean="0"/>
          </a:p>
        </p:txBody>
      </p:sp>
      <p:pic>
        <p:nvPicPr>
          <p:cNvPr id="211971" name="Picture 10" descr="http://upload.wikimedia.org/wikipedia/commons/thumb/f/fa/Globe.svg/600px-Globe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76200"/>
            <a:ext cx="1638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12" descr="http://upload.wikimedia.org/wikipedia/commons/8/87/Water_Molecule_3D_X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5588000"/>
            <a:ext cx="1833563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14" descr="http://www.vic-cloud.com/sites/g/files/g718466/f/doodle-525-clou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2251075"/>
            <a:ext cx="16764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4" name="Picture 16" descr="http://www.its.caltech.edu/~atomic/snowcrystals/photos/w031230b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8725" y="3886200"/>
            <a:ext cx="13589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GB" sz="4000" smtClean="0"/>
              <a:t>ECMWF model biases versus CERES</a:t>
            </a:r>
          </a:p>
        </p:txBody>
      </p:sp>
      <p:pic>
        <p:nvPicPr>
          <p:cNvPr id="108546" name="Picture 4" descr="clim_esb8_lw_ceres_nens3_200009_nmon12"/>
          <p:cNvPicPr>
            <a:picLocks noChangeAspect="1" noChangeArrowheads="1"/>
          </p:cNvPicPr>
          <p:nvPr/>
        </p:nvPicPr>
        <p:blipFill>
          <a:blip r:embed="rId2"/>
          <a:srcRect t="72263" r="20052"/>
          <a:stretch>
            <a:fillRect/>
          </a:stretch>
        </p:blipFill>
        <p:spPr bwMode="auto">
          <a:xfrm>
            <a:off x="4572000" y="1752600"/>
            <a:ext cx="4572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5" descr="clim_esd9_lw_ceres_nens3_200009_nmon12"/>
          <p:cNvPicPr>
            <a:picLocks noChangeAspect="1" noChangeArrowheads="1"/>
          </p:cNvPicPr>
          <p:nvPr/>
        </p:nvPicPr>
        <p:blipFill>
          <a:blip r:embed="rId3"/>
          <a:srcRect t="72127" r="19743"/>
          <a:stretch>
            <a:fillRect/>
          </a:stretch>
        </p:blipFill>
        <p:spPr bwMode="auto">
          <a:xfrm>
            <a:off x="4572000" y="4524375"/>
            <a:ext cx="44958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8" descr="clim_esb8_sw_ceres_nens3_200009_nmon12"/>
          <p:cNvPicPr>
            <a:picLocks noChangeAspect="1" noChangeArrowheads="1"/>
          </p:cNvPicPr>
          <p:nvPr/>
        </p:nvPicPr>
        <p:blipFill>
          <a:blip r:embed="rId4"/>
          <a:srcRect t="73096" r="20052"/>
          <a:stretch>
            <a:fillRect/>
          </a:stretch>
        </p:blipFill>
        <p:spPr bwMode="auto">
          <a:xfrm>
            <a:off x="76200" y="1798638"/>
            <a:ext cx="4572000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9" descr="clim_esd9_sw_ceres_nens3_200009_nmon12"/>
          <p:cNvPicPr>
            <a:picLocks noChangeAspect="1" noChangeArrowheads="1"/>
          </p:cNvPicPr>
          <p:nvPr/>
        </p:nvPicPr>
        <p:blipFill>
          <a:blip r:embed="rId5"/>
          <a:srcRect t="72797" r="20064"/>
          <a:stretch>
            <a:fillRect/>
          </a:stretch>
        </p:blipFill>
        <p:spPr bwMode="auto">
          <a:xfrm>
            <a:off x="76200" y="4572000"/>
            <a:ext cx="4495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GB" smtClean="0"/>
              <a:t>Before McRad (&lt;2007)</a:t>
            </a:r>
          </a:p>
          <a:p>
            <a:pPr lvl="1"/>
            <a:r>
              <a:rPr lang="en-GB" smtClean="0"/>
              <a:t>Shortwave			– Longwave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r>
              <a:rPr lang="en-GB" smtClean="0"/>
              <a:t>After McRad (&gt;2007)</a:t>
            </a:r>
          </a:p>
          <a:p>
            <a:pPr lvl="1"/>
            <a:r>
              <a:rPr lang="en-GB" smtClean="0"/>
              <a:t>Shortwave			– Longwave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GB" smtClean="0"/>
              <a:t>Part 2: Maxwell’s equations to the two-stream equations</a:t>
            </a: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163763"/>
          </a:xfrm>
        </p:spPr>
        <p:txBody>
          <a:bodyPr/>
          <a:lstStyle/>
          <a:p>
            <a:r>
              <a:rPr lang="en-US" dirty="0" smtClean="0"/>
              <a:t>How do Maxwell’s equations explain optical phenomena?</a:t>
            </a:r>
          </a:p>
          <a:p>
            <a:r>
              <a:rPr lang="en-US" dirty="0" smtClean="0"/>
              <a:t>How do we describe scattering by cloud particles, aerosols and molecules?</a:t>
            </a:r>
          </a:p>
          <a:p>
            <a:r>
              <a:rPr lang="en-US" dirty="0" smtClean="0"/>
              <a:t>How is radiative transfer implemented in models?</a:t>
            </a:r>
            <a:endParaRPr lang="en-US" dirty="0" smtClean="0"/>
          </a:p>
        </p:txBody>
      </p:sp>
      <p:pic>
        <p:nvPicPr>
          <p:cNvPr id="109571" name="Picture 5" descr="http://www4.uwsp.edu/physastr/kmenning/images/sb5.34.f3a.gif"/>
          <p:cNvPicPr>
            <a:picLocks noChangeAspect="1" noChangeArrowheads="1"/>
          </p:cNvPicPr>
          <p:nvPr/>
        </p:nvPicPr>
        <p:blipFill>
          <a:blip r:embed="rId2"/>
          <a:srcRect b="16805"/>
          <a:stretch>
            <a:fillRect/>
          </a:stretch>
        </p:blipFill>
        <p:spPr bwMode="auto">
          <a:xfrm>
            <a:off x="304800" y="1752600"/>
            <a:ext cx="35814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6265863" y="1981200"/>
            <a:ext cx="2160587" cy="86360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09573" name="Oval 11"/>
          <p:cNvSpPr>
            <a:spLocks noChangeArrowheads="1"/>
          </p:cNvSpPr>
          <p:nvPr/>
        </p:nvSpPr>
        <p:spPr bwMode="auto">
          <a:xfrm>
            <a:off x="6985000" y="2497137"/>
            <a:ext cx="720725" cy="719138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9574" name="Rectangle 5"/>
          <p:cNvSpPr>
            <a:spLocks noChangeArrowheads="1"/>
          </p:cNvSpPr>
          <p:nvPr/>
        </p:nvSpPr>
        <p:spPr bwMode="auto">
          <a:xfrm>
            <a:off x="6265863" y="2844800"/>
            <a:ext cx="2160587" cy="87630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9575" name="Freeform 15"/>
          <p:cNvSpPr>
            <a:spLocks/>
          </p:cNvSpPr>
          <p:nvPr/>
        </p:nvSpPr>
        <p:spPr bwMode="auto">
          <a:xfrm flipV="1">
            <a:off x="7058025" y="2855912"/>
            <a:ext cx="576263" cy="288925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6" name="Line 17"/>
          <p:cNvSpPr>
            <a:spLocks noChangeShapeType="1"/>
          </p:cNvSpPr>
          <p:nvPr/>
        </p:nvSpPr>
        <p:spPr bwMode="auto">
          <a:xfrm>
            <a:off x="6985000" y="2855912"/>
            <a:ext cx="7207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7" name="Line 21"/>
          <p:cNvSpPr>
            <a:spLocks noChangeShapeType="1"/>
          </p:cNvSpPr>
          <p:nvPr/>
        </p:nvSpPr>
        <p:spPr bwMode="auto">
          <a:xfrm flipV="1">
            <a:off x="7345363" y="2641600"/>
            <a:ext cx="288925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8" name="Line 22"/>
          <p:cNvSpPr>
            <a:spLocks noChangeShapeType="1"/>
          </p:cNvSpPr>
          <p:nvPr/>
        </p:nvSpPr>
        <p:spPr bwMode="auto">
          <a:xfrm flipH="1" flipV="1">
            <a:off x="7345363" y="2498725"/>
            <a:ext cx="0" cy="3587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Line 23"/>
          <p:cNvSpPr>
            <a:spLocks noChangeShapeType="1"/>
          </p:cNvSpPr>
          <p:nvPr/>
        </p:nvSpPr>
        <p:spPr bwMode="auto">
          <a:xfrm flipH="1" flipV="1">
            <a:off x="7058025" y="2641600"/>
            <a:ext cx="287338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80" name="Line 24"/>
          <p:cNvSpPr>
            <a:spLocks noChangeShapeType="1"/>
          </p:cNvSpPr>
          <p:nvPr/>
        </p:nvSpPr>
        <p:spPr bwMode="auto">
          <a:xfrm>
            <a:off x="7345363" y="2857500"/>
            <a:ext cx="215900" cy="1460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81" name="Line 25"/>
          <p:cNvSpPr>
            <a:spLocks noChangeShapeType="1"/>
          </p:cNvSpPr>
          <p:nvPr/>
        </p:nvSpPr>
        <p:spPr bwMode="auto">
          <a:xfrm>
            <a:off x="7345363" y="2857500"/>
            <a:ext cx="0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82" name="Line 26"/>
          <p:cNvSpPr>
            <a:spLocks noChangeShapeType="1"/>
          </p:cNvSpPr>
          <p:nvPr/>
        </p:nvSpPr>
        <p:spPr bwMode="auto">
          <a:xfrm flipH="1">
            <a:off x="7129463" y="2857500"/>
            <a:ext cx="215900" cy="1460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886200" y="2831620"/>
            <a:ext cx="2209800" cy="25880"/>
          </a:xfrm>
          <a:prstGeom prst="straightConnector1">
            <a:avLst/>
          </a:prstGeom>
          <a:ln w="762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1149350"/>
            <a:ext cx="2006600" cy="98425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0595" name="Picture 11" descr="Hawaii_Rainbow"/>
          <p:cNvPicPr>
            <a:picLocks noChangeAspect="1" noChangeArrowheads="1"/>
          </p:cNvPicPr>
          <p:nvPr/>
        </p:nvPicPr>
        <p:blipFill>
          <a:blip r:embed="rId2"/>
          <a:srcRect b="3424"/>
          <a:stretch>
            <a:fillRect/>
          </a:stretch>
        </p:blipFill>
        <p:spPr bwMode="auto">
          <a:xfrm>
            <a:off x="-396875" y="7938"/>
            <a:ext cx="5005388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14" descr="eva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429000"/>
            <a:ext cx="5256213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18" descr="Image:Desert mirage 629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288"/>
            <a:ext cx="5124450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13" descr="Clouds-Silver-Lin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44575" y="3429000"/>
            <a:ext cx="5624513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Line 27"/>
          <p:cNvSpPr>
            <a:spLocks noChangeShapeType="1"/>
          </p:cNvSpPr>
          <p:nvPr/>
        </p:nvSpPr>
        <p:spPr bwMode="auto">
          <a:xfrm>
            <a:off x="539750" y="4868863"/>
            <a:ext cx="792003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18" name="Oval 8"/>
          <p:cNvSpPr>
            <a:spLocks noChangeArrowheads="1"/>
          </p:cNvSpPr>
          <p:nvPr/>
        </p:nvSpPr>
        <p:spPr bwMode="auto">
          <a:xfrm>
            <a:off x="3995738" y="4652963"/>
            <a:ext cx="433387" cy="431800"/>
          </a:xfrm>
          <a:prstGeom prst="ellipse">
            <a:avLst/>
          </a:prstGeom>
          <a:solidFill>
            <a:srgbClr val="5FB4F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21750" cy="954087"/>
          </a:xfrm>
        </p:spPr>
        <p:txBody>
          <a:bodyPr/>
          <a:lstStyle/>
          <a:p>
            <a:pPr eaLnBrk="1" hangingPunct="1"/>
            <a:r>
              <a:rPr lang="en-GB" altLang="en-US" sz="3600" smtClean="0"/>
              <a:t>Building blocks of atmospheric radiation</a:t>
            </a:r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1052513"/>
            <a:ext cx="8647113" cy="2711450"/>
          </a:xfrm>
        </p:spPr>
        <p:txBody>
          <a:bodyPr/>
          <a:lstStyle/>
          <a:p>
            <a:pPr marL="381000" indent="-381000" eaLnBrk="1" hangingPunct="1">
              <a:buFontTx/>
              <a:buAutoNum type="arabicPeriod"/>
            </a:pPr>
            <a:r>
              <a:rPr lang="en-GB" altLang="en-US" smtClean="0"/>
              <a:t>Emission and absorption of quanta of radiative energy</a:t>
            </a:r>
          </a:p>
          <a:p>
            <a:pPr marL="800100" lvl="1" indent="-342900" eaLnBrk="1" hangingPunct="1"/>
            <a:r>
              <a:rPr lang="en-GB" altLang="en-US" sz="1800" smtClean="0"/>
              <a:t>Governed by quantum mechanics: the Planck function and the internal energy levels of the material</a:t>
            </a:r>
          </a:p>
          <a:p>
            <a:pPr marL="800100" lvl="1" indent="-342900" eaLnBrk="1" hangingPunct="1"/>
            <a:r>
              <a:rPr lang="en-GB" altLang="en-US" sz="1800" smtClean="0"/>
              <a:t>Responsible for complex gaseous absorption spectra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altLang="en-US" smtClean="0"/>
              <a:t>Electromagnetic waves interacting with a dielectric material</a:t>
            </a:r>
          </a:p>
          <a:p>
            <a:pPr marL="800100" lvl="1" indent="-342900" eaLnBrk="1" hangingPunct="1"/>
            <a:r>
              <a:rPr lang="en-GB" altLang="en-US" sz="1800" smtClean="0"/>
              <a:t>An oscillating dipole is excited, which then re-radiates</a:t>
            </a:r>
          </a:p>
          <a:p>
            <a:pPr marL="800100" lvl="1" indent="-342900" eaLnBrk="1" hangingPunct="1"/>
            <a:r>
              <a:rPr lang="en-GB" altLang="en-US" sz="1800" smtClean="0"/>
              <a:t>Governed by Maxwell’s equations + Newton’s 2</a:t>
            </a:r>
            <a:r>
              <a:rPr lang="en-GB" altLang="en-US" sz="1800" baseline="30000" smtClean="0"/>
              <a:t>nd</a:t>
            </a:r>
            <a:r>
              <a:rPr lang="en-GB" altLang="en-US" sz="1800" smtClean="0"/>
              <a:t> law for bound charges</a:t>
            </a:r>
          </a:p>
          <a:p>
            <a:pPr marL="800100" lvl="1" indent="-342900" eaLnBrk="1" hangingPunct="1"/>
            <a:r>
              <a:rPr lang="en-GB" altLang="en-US" sz="1800" smtClean="0"/>
              <a:t>Responsible for </a:t>
            </a:r>
            <a:r>
              <a:rPr lang="en-GB" altLang="en-US" sz="1800" i="1" smtClean="0"/>
              <a:t>scattering, reflection</a:t>
            </a:r>
            <a:r>
              <a:rPr lang="en-GB" altLang="en-US" sz="1800" smtClean="0"/>
              <a:t> and </a:t>
            </a:r>
            <a:r>
              <a:rPr lang="en-GB" altLang="en-US" sz="1800" i="1" smtClean="0"/>
              <a:t>refraction</a:t>
            </a:r>
            <a:endParaRPr lang="en-GB" altLang="en-US" sz="1800" smtClean="0"/>
          </a:p>
        </p:txBody>
      </p:sp>
      <p:sp>
        <p:nvSpPr>
          <p:cNvPr id="219142" name="Freeform 6"/>
          <p:cNvSpPr>
            <a:spLocks/>
          </p:cNvSpPr>
          <p:nvPr/>
        </p:nvSpPr>
        <p:spPr bwMode="auto">
          <a:xfrm>
            <a:off x="1692275" y="3860800"/>
            <a:ext cx="6480175" cy="2016125"/>
          </a:xfrm>
          <a:custGeom>
            <a:avLst/>
            <a:gdLst>
              <a:gd name="T0" fmla="*/ 0 w 1088"/>
              <a:gd name="T1" fmla="*/ 2147483647 h 212"/>
              <a:gd name="T2" fmla="*/ 2147483647 w 1088"/>
              <a:gd name="T3" fmla="*/ 2147483647 h 212"/>
              <a:gd name="T4" fmla="*/ 2147483647 w 1088"/>
              <a:gd name="T5" fmla="*/ 2147483647 h 212"/>
              <a:gd name="T6" fmla="*/ 2147483647 w 1088"/>
              <a:gd name="T7" fmla="*/ 2147483647 h 212"/>
              <a:gd name="T8" fmla="*/ 2147483647 w 1088"/>
              <a:gd name="T9" fmla="*/ 2147483647 h 212"/>
              <a:gd name="T10" fmla="*/ 2147483647 w 1088"/>
              <a:gd name="T11" fmla="*/ 2147483647 h 212"/>
              <a:gd name="T12" fmla="*/ 2147483647 w 1088"/>
              <a:gd name="T13" fmla="*/ 2147483647 h 212"/>
              <a:gd name="T14" fmla="*/ 2147483647 w 1088"/>
              <a:gd name="T15" fmla="*/ 2147483647 h 2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88"/>
              <a:gd name="T25" fmla="*/ 0 h 212"/>
              <a:gd name="T26" fmla="*/ 1088 w 1088"/>
              <a:gd name="T27" fmla="*/ 212 h 2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88" h="212">
                <a:moveTo>
                  <a:pt x="0" y="106"/>
                </a:moveTo>
                <a:cubicBezTo>
                  <a:pt x="22" y="53"/>
                  <a:pt x="45" y="0"/>
                  <a:pt x="90" y="15"/>
                </a:cubicBezTo>
                <a:cubicBezTo>
                  <a:pt x="135" y="30"/>
                  <a:pt x="212" y="197"/>
                  <a:pt x="272" y="197"/>
                </a:cubicBezTo>
                <a:cubicBezTo>
                  <a:pt x="332" y="197"/>
                  <a:pt x="393" y="15"/>
                  <a:pt x="453" y="15"/>
                </a:cubicBezTo>
                <a:cubicBezTo>
                  <a:pt x="513" y="15"/>
                  <a:pt x="575" y="197"/>
                  <a:pt x="635" y="197"/>
                </a:cubicBezTo>
                <a:cubicBezTo>
                  <a:pt x="695" y="197"/>
                  <a:pt x="756" y="15"/>
                  <a:pt x="816" y="15"/>
                </a:cubicBezTo>
                <a:cubicBezTo>
                  <a:pt x="876" y="15"/>
                  <a:pt x="953" y="182"/>
                  <a:pt x="998" y="197"/>
                </a:cubicBezTo>
                <a:cubicBezTo>
                  <a:pt x="1043" y="212"/>
                  <a:pt x="1065" y="159"/>
                  <a:pt x="1088" y="10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Text Box 11"/>
          <p:cNvSpPr txBox="1">
            <a:spLocks noChangeArrowheads="1"/>
          </p:cNvSpPr>
          <p:nvPr/>
        </p:nvSpPr>
        <p:spPr bwMode="auto">
          <a:xfrm>
            <a:off x="4405313" y="4575175"/>
            <a:ext cx="382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FF5050"/>
                </a:solidFill>
              </a:rPr>
              <a:t>+</a:t>
            </a:r>
          </a:p>
        </p:txBody>
      </p:sp>
      <p:sp>
        <p:nvSpPr>
          <p:cNvPr id="111623" name="Text Box 12"/>
          <p:cNvSpPr txBox="1">
            <a:spLocks noChangeArrowheads="1"/>
          </p:cNvSpPr>
          <p:nvPr/>
        </p:nvSpPr>
        <p:spPr bwMode="auto">
          <a:xfrm>
            <a:off x="4405313" y="4862513"/>
            <a:ext cx="382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5FB4FB"/>
                </a:solidFill>
              </a:rPr>
              <a:t>−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916238" y="4076700"/>
            <a:ext cx="3897312" cy="2644775"/>
            <a:chOff x="1837" y="2568"/>
            <a:chExt cx="2455" cy="1666"/>
          </a:xfrm>
        </p:grpSpPr>
        <p:grpSp>
          <p:nvGrpSpPr>
            <p:cNvPr id="111630" name="Group 24"/>
            <p:cNvGrpSpPr>
              <a:grpSpLocks/>
            </p:cNvGrpSpPr>
            <p:nvPr/>
          </p:nvGrpSpPr>
          <p:grpSpPr bwMode="auto">
            <a:xfrm>
              <a:off x="2517" y="2568"/>
              <a:ext cx="1775" cy="680"/>
              <a:chOff x="2517" y="2568"/>
              <a:chExt cx="1775" cy="680"/>
            </a:xfrm>
          </p:grpSpPr>
          <p:sp>
            <p:nvSpPr>
              <p:cNvPr id="111633" name="Line 7"/>
              <p:cNvSpPr>
                <a:spLocks noChangeShapeType="1"/>
              </p:cNvSpPr>
              <p:nvPr/>
            </p:nvSpPr>
            <p:spPr bwMode="auto">
              <a:xfrm flipV="1">
                <a:off x="4060" y="2568"/>
                <a:ext cx="0" cy="4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1634" name="Group 23"/>
              <p:cNvGrpSpPr>
                <a:grpSpLocks/>
              </p:cNvGrpSpPr>
              <p:nvPr/>
            </p:nvGrpSpPr>
            <p:grpSpPr bwMode="auto">
              <a:xfrm>
                <a:off x="2517" y="2840"/>
                <a:ext cx="273" cy="408"/>
                <a:chOff x="2517" y="2840"/>
                <a:chExt cx="273" cy="408"/>
              </a:xfrm>
            </p:grpSpPr>
            <p:sp>
              <p:nvSpPr>
                <p:cNvPr id="111636" name="Rectangle 21"/>
                <p:cNvSpPr>
                  <a:spLocks noChangeArrowheads="1"/>
                </p:cNvSpPr>
                <p:nvPr/>
              </p:nvSpPr>
              <p:spPr bwMode="auto">
                <a:xfrm>
                  <a:off x="2517" y="2931"/>
                  <a:ext cx="272" cy="22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111637" name="Oval 20"/>
                <p:cNvSpPr>
                  <a:spLocks noChangeArrowheads="1"/>
                </p:cNvSpPr>
                <p:nvPr/>
              </p:nvSpPr>
              <p:spPr bwMode="auto">
                <a:xfrm>
                  <a:off x="2517" y="2976"/>
                  <a:ext cx="273" cy="272"/>
                </a:xfrm>
                <a:prstGeom prst="ellipse">
                  <a:avLst/>
                </a:prstGeom>
                <a:solidFill>
                  <a:srgbClr val="5FB4F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11163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653" y="2840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rgbClr val="FF5050"/>
                  </a:solidFill>
                  <a:round/>
                  <a:headEnd/>
                  <a:tailEnd type="triangl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1635" name="Text Box 13"/>
              <p:cNvSpPr txBox="1">
                <a:spLocks noChangeArrowheads="1"/>
              </p:cNvSpPr>
              <p:nvPr/>
            </p:nvSpPr>
            <p:spPr bwMode="auto">
              <a:xfrm>
                <a:off x="4045" y="2711"/>
                <a:ext cx="24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altLang="en-US" b="1"/>
                  <a:t>E</a:t>
                </a:r>
              </a:p>
            </p:txBody>
          </p:sp>
        </p:grpSp>
        <p:sp>
          <p:nvSpPr>
            <p:cNvPr id="111631" name="Text Box 14"/>
            <p:cNvSpPr txBox="1">
              <a:spLocks noChangeArrowheads="1"/>
            </p:cNvSpPr>
            <p:nvPr/>
          </p:nvSpPr>
          <p:spPr bwMode="auto">
            <a:xfrm>
              <a:off x="2545" y="2568"/>
              <a:ext cx="2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n-US" b="1">
                  <a:solidFill>
                    <a:srgbClr val="FF5050"/>
                  </a:solidFill>
                </a:rPr>
                <a:t>p</a:t>
              </a:r>
            </a:p>
          </p:txBody>
        </p:sp>
        <p:sp>
          <p:nvSpPr>
            <p:cNvPr id="111632" name="Text Box 28"/>
            <p:cNvSpPr txBox="1">
              <a:spLocks noChangeArrowheads="1"/>
            </p:cNvSpPr>
            <p:nvPr/>
          </p:nvSpPr>
          <p:spPr bwMode="auto">
            <a:xfrm>
              <a:off x="1837" y="3657"/>
              <a:ext cx="1885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>
                  <a:latin typeface="Arial Narrow" pitchFamily="34" charset="0"/>
                </a:rPr>
                <a:t>Oscillating dipole </a:t>
              </a:r>
              <a:r>
                <a:rPr lang="en-GB" altLang="en-US" b="1">
                  <a:latin typeface="Arial Narrow" pitchFamily="34" charset="0"/>
                </a:rPr>
                <a:t>p</a:t>
              </a:r>
              <a:r>
                <a:rPr lang="en-GB" altLang="en-US">
                  <a:latin typeface="Arial Narrow" pitchFamily="34" charset="0"/>
                </a:rPr>
                <a:t> is induced, which is typically in phase with the incident electric field </a:t>
              </a:r>
              <a:r>
                <a:rPr lang="en-GB" altLang="en-US" b="1">
                  <a:latin typeface="Arial Narrow" pitchFamily="34" charset="0"/>
                </a:rPr>
                <a:t>E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250825" y="4508500"/>
            <a:ext cx="8642350" cy="2212975"/>
            <a:chOff x="158" y="2840"/>
            <a:chExt cx="5444" cy="1394"/>
          </a:xfrm>
        </p:grpSpPr>
        <p:sp>
          <p:nvSpPr>
            <p:cNvPr id="219154" name="Freeform 18"/>
            <p:cNvSpPr>
              <a:spLocks/>
            </p:cNvSpPr>
            <p:nvPr/>
          </p:nvSpPr>
          <p:spPr bwMode="auto">
            <a:xfrm>
              <a:off x="2642" y="2840"/>
              <a:ext cx="2506" cy="454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19" y="84"/>
                </a:cxn>
                <a:cxn ang="0">
                  <a:pos x="247" y="182"/>
                </a:cxn>
                <a:cxn ang="0">
                  <a:pos x="803" y="1177"/>
                </a:cxn>
                <a:cxn ang="0">
                  <a:pos x="1477" y="89"/>
                </a:cxn>
                <a:cxn ang="0">
                  <a:pos x="2216" y="1196"/>
                </a:cxn>
                <a:cxn ang="0">
                  <a:pos x="2506" y="635"/>
                </a:cxn>
              </a:cxnLst>
              <a:rect l="0" t="0" r="r" b="b"/>
              <a:pathLst>
                <a:path w="2506" h="1287">
                  <a:moveTo>
                    <a:pt x="0" y="182"/>
                  </a:moveTo>
                  <a:cubicBezTo>
                    <a:pt x="39" y="133"/>
                    <a:pt x="78" y="84"/>
                    <a:pt x="119" y="84"/>
                  </a:cubicBezTo>
                  <a:cubicBezTo>
                    <a:pt x="160" y="84"/>
                    <a:pt x="133" y="0"/>
                    <a:pt x="247" y="182"/>
                  </a:cubicBezTo>
                  <a:cubicBezTo>
                    <a:pt x="361" y="364"/>
                    <a:pt x="598" y="1192"/>
                    <a:pt x="803" y="1177"/>
                  </a:cubicBezTo>
                  <a:cubicBezTo>
                    <a:pt x="1008" y="1162"/>
                    <a:pt x="1242" y="86"/>
                    <a:pt x="1477" y="89"/>
                  </a:cubicBezTo>
                  <a:cubicBezTo>
                    <a:pt x="1712" y="92"/>
                    <a:pt x="2045" y="1105"/>
                    <a:pt x="2216" y="1196"/>
                  </a:cubicBezTo>
                  <a:cubicBezTo>
                    <a:pt x="2387" y="1287"/>
                    <a:pt x="2446" y="961"/>
                    <a:pt x="2506" y="635"/>
                  </a:cubicBezTo>
                </a:path>
              </a:pathLst>
            </a:custGeom>
            <a:noFill/>
            <a:ln w="127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19155" name="Freeform 19"/>
            <p:cNvSpPr>
              <a:spLocks/>
            </p:cNvSpPr>
            <p:nvPr/>
          </p:nvSpPr>
          <p:spPr bwMode="auto">
            <a:xfrm flipH="1">
              <a:off x="158" y="2840"/>
              <a:ext cx="2484" cy="454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19" y="84"/>
                </a:cxn>
                <a:cxn ang="0">
                  <a:pos x="247" y="182"/>
                </a:cxn>
                <a:cxn ang="0">
                  <a:pos x="803" y="1177"/>
                </a:cxn>
                <a:cxn ang="0">
                  <a:pos x="1477" y="89"/>
                </a:cxn>
                <a:cxn ang="0">
                  <a:pos x="2216" y="1196"/>
                </a:cxn>
                <a:cxn ang="0">
                  <a:pos x="2506" y="635"/>
                </a:cxn>
              </a:cxnLst>
              <a:rect l="0" t="0" r="r" b="b"/>
              <a:pathLst>
                <a:path w="2506" h="1287">
                  <a:moveTo>
                    <a:pt x="0" y="182"/>
                  </a:moveTo>
                  <a:cubicBezTo>
                    <a:pt x="39" y="133"/>
                    <a:pt x="78" y="84"/>
                    <a:pt x="119" y="84"/>
                  </a:cubicBezTo>
                  <a:cubicBezTo>
                    <a:pt x="160" y="84"/>
                    <a:pt x="133" y="0"/>
                    <a:pt x="247" y="182"/>
                  </a:cubicBezTo>
                  <a:cubicBezTo>
                    <a:pt x="361" y="364"/>
                    <a:pt x="598" y="1192"/>
                    <a:pt x="803" y="1177"/>
                  </a:cubicBezTo>
                  <a:cubicBezTo>
                    <a:pt x="1008" y="1162"/>
                    <a:pt x="1242" y="86"/>
                    <a:pt x="1477" y="89"/>
                  </a:cubicBezTo>
                  <a:cubicBezTo>
                    <a:pt x="1712" y="92"/>
                    <a:pt x="2045" y="1105"/>
                    <a:pt x="2216" y="1196"/>
                  </a:cubicBezTo>
                  <a:cubicBezTo>
                    <a:pt x="2387" y="1287"/>
                    <a:pt x="2446" y="961"/>
                    <a:pt x="2506" y="635"/>
                  </a:cubicBezTo>
                </a:path>
              </a:pathLst>
            </a:custGeom>
            <a:noFill/>
            <a:ln w="127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1629" name="Text Box 29"/>
            <p:cNvSpPr txBox="1">
              <a:spLocks noChangeArrowheads="1"/>
            </p:cNvSpPr>
            <p:nvPr/>
          </p:nvSpPr>
          <p:spPr bwMode="auto">
            <a:xfrm>
              <a:off x="4148" y="3657"/>
              <a:ext cx="145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>
                  <a:solidFill>
                    <a:schemeClr val="bg2"/>
                  </a:solidFill>
                  <a:latin typeface="Arial Narrow" pitchFamily="34" charset="0"/>
                </a:rPr>
                <a:t>Dipole radiates in all directions (except directly parallel to its axis)</a:t>
              </a:r>
              <a:endParaRPr lang="en-GB" altLang="en-US" b="1">
                <a:solidFill>
                  <a:schemeClr val="bg2"/>
                </a:solidFill>
                <a:latin typeface="Arial Narrow" pitchFamily="34" charset="0"/>
              </a:endParaRPr>
            </a:p>
          </p:txBody>
        </p:sp>
      </p:grpSp>
      <p:sp>
        <p:nvSpPr>
          <p:cNvPr id="111626" name="Oval 9"/>
          <p:cNvSpPr>
            <a:spLocks noChangeArrowheads="1"/>
          </p:cNvSpPr>
          <p:nvPr/>
        </p:nvSpPr>
        <p:spPr bwMode="auto">
          <a:xfrm>
            <a:off x="4140200" y="4797425"/>
            <a:ext cx="144463" cy="144463"/>
          </a:xfrm>
          <a:prstGeom prst="ellipse">
            <a:avLst/>
          </a:prstGeom>
          <a:solidFill>
            <a:srgbClr val="FF5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GB" altLang="en-US" smtClean="0"/>
              <a:t>Maxwell’s equations</a:t>
            </a:r>
          </a:p>
        </p:txBody>
      </p:sp>
      <p:sp>
        <p:nvSpPr>
          <p:cNvPr id="77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1030288"/>
            <a:ext cx="8647113" cy="5461000"/>
          </a:xfrm>
        </p:spPr>
        <p:txBody>
          <a:bodyPr/>
          <a:lstStyle/>
          <a:p>
            <a:pPr eaLnBrk="1" hangingPunct="1"/>
            <a:r>
              <a:rPr lang="en-GB" altLang="en-US" smtClean="0"/>
              <a:t>Almost all atmospheric radiative phenomena are due to this effect, described by the Maxwell curl equations: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lvl="1" eaLnBrk="1" hangingPunct="1"/>
            <a:r>
              <a:rPr lang="en-GB" altLang="en-US" sz="1800" smtClean="0"/>
              <a:t>where </a:t>
            </a:r>
            <a:r>
              <a:rPr lang="en-GB" altLang="en-US" sz="1800" i="1" smtClean="0"/>
              <a:t>c</a:t>
            </a:r>
            <a:r>
              <a:rPr lang="en-GB" altLang="en-US" sz="1800" smtClean="0"/>
              <a:t> is the speed of light in vacuum, </a:t>
            </a:r>
            <a:r>
              <a:rPr lang="en-GB" altLang="en-US" sz="1800" i="1" smtClean="0"/>
              <a:t>n</a:t>
            </a:r>
            <a:r>
              <a:rPr lang="en-GB" altLang="en-US" sz="1800" smtClean="0"/>
              <a:t> is the complex refractive index (which varies with position), and </a:t>
            </a:r>
            <a:r>
              <a:rPr lang="en-GB" altLang="en-US" sz="1800" b="1" smtClean="0"/>
              <a:t>E</a:t>
            </a:r>
            <a:r>
              <a:rPr lang="en-GB" altLang="en-US" sz="1800" smtClean="0"/>
              <a:t> and </a:t>
            </a:r>
            <a:r>
              <a:rPr lang="en-GB" altLang="en-US" sz="1800" b="1" smtClean="0"/>
              <a:t>B</a:t>
            </a:r>
            <a:r>
              <a:rPr lang="en-GB" altLang="en-US" sz="1800" smtClean="0"/>
              <a:t> are the electric and magnetic fields (both functions of time and position); </a:t>
            </a:r>
            <a:endParaRPr lang="en-GB" altLang="en-US" sz="1800" baseline="-25000" smtClean="0"/>
          </a:p>
          <a:p>
            <a:pPr eaLnBrk="1" hangingPunct="1"/>
            <a:r>
              <a:rPr lang="en-GB" altLang="en-US" smtClean="0"/>
              <a:t>It is illuminating to discretize these equations directly</a:t>
            </a:r>
          </a:p>
          <a:p>
            <a:pPr lvl="1" eaLnBrk="1" hangingPunct="1"/>
            <a:r>
              <a:rPr lang="en-GB" altLang="en-US" sz="1800" smtClean="0"/>
              <a:t>This is known as the Finite-Difference Time-Domain (FDTD) method</a:t>
            </a:r>
          </a:p>
          <a:p>
            <a:pPr lvl="1" eaLnBrk="1" hangingPunct="1"/>
            <a:r>
              <a:rPr lang="en-GB" altLang="en-US" sz="1800" smtClean="0"/>
              <a:t>Use a staggered grid in time and space (Yee 1966)</a:t>
            </a:r>
          </a:p>
          <a:p>
            <a:pPr lvl="1" eaLnBrk="1" hangingPunct="1"/>
            <a:r>
              <a:rPr lang="en-GB" altLang="en-US" sz="1800" smtClean="0"/>
              <a:t>Consider two dimensions only for simplicity</a:t>
            </a:r>
          </a:p>
          <a:p>
            <a:pPr lvl="1" eaLnBrk="1" hangingPunct="1"/>
            <a:r>
              <a:rPr lang="en-GB" altLang="en-US" sz="1800" smtClean="0"/>
              <a:t>Need gridsize of ~0.02 </a:t>
            </a:r>
            <a:r>
              <a:rPr lang="en-GB" altLang="en-US" sz="1800" smtClean="0">
                <a:latin typeface="Symbol" pitchFamily="18" charset="2"/>
              </a:rPr>
              <a:t>m</a:t>
            </a:r>
            <a:r>
              <a:rPr lang="en-GB" altLang="en-US" sz="1800" smtClean="0"/>
              <a:t>m and timestep of					~50 ps for atmospheric problems</a:t>
            </a:r>
          </a:p>
        </p:txBody>
      </p:sp>
      <p:graphicFrame>
        <p:nvGraphicFramePr>
          <p:cNvPr id="77943" name="Object 119"/>
          <p:cNvGraphicFramePr>
            <a:graphicFrameLocks noChangeAspect="1"/>
          </p:cNvGraphicFramePr>
          <p:nvPr/>
        </p:nvGraphicFramePr>
        <p:xfrm>
          <a:off x="2063750" y="1828800"/>
          <a:ext cx="17526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63" name="Equation" r:id="rId3" imgW="914400" imgH="419100" progId="">
                  <p:embed/>
                </p:oleObj>
              </mc:Choice>
              <mc:Fallback>
                <p:oleObj name="Equation" r:id="rId3" imgW="914400" imgH="419100" progId="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1828800"/>
                        <a:ext cx="1752600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44" name="Object 120"/>
          <p:cNvGraphicFramePr>
            <a:graphicFrameLocks noChangeAspect="1"/>
          </p:cNvGraphicFramePr>
          <p:nvPr/>
        </p:nvGraphicFramePr>
        <p:xfrm>
          <a:off x="4598988" y="1912938"/>
          <a:ext cx="1557337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64" name="Equation" r:id="rId5" imgW="812447" imgH="393529" progId="Equation.3">
                  <p:embed/>
                </p:oleObj>
              </mc:Choice>
              <mc:Fallback>
                <p:oleObj name="Equation" r:id="rId5" imgW="812447" imgH="393529" progId="Equation.3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988" y="1912938"/>
                        <a:ext cx="1557337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47" name="Rectangle 17"/>
          <p:cNvSpPr>
            <a:spLocks noChangeArrowheads="1"/>
          </p:cNvSpPr>
          <p:nvPr/>
        </p:nvSpPr>
        <p:spPr bwMode="auto">
          <a:xfrm>
            <a:off x="6802438" y="4932363"/>
            <a:ext cx="1439862" cy="143986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48" name="Oval 18"/>
          <p:cNvSpPr>
            <a:spLocks noChangeArrowheads="1"/>
          </p:cNvSpPr>
          <p:nvPr/>
        </p:nvSpPr>
        <p:spPr bwMode="auto">
          <a:xfrm>
            <a:off x="6729413" y="4859338"/>
            <a:ext cx="144462" cy="144462"/>
          </a:xfrm>
          <a:prstGeom prst="ellipse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49" name="Oval 19"/>
          <p:cNvSpPr>
            <a:spLocks noChangeArrowheads="1"/>
          </p:cNvSpPr>
          <p:nvPr/>
        </p:nvSpPr>
        <p:spPr bwMode="auto">
          <a:xfrm>
            <a:off x="8169275" y="4859338"/>
            <a:ext cx="144463" cy="144462"/>
          </a:xfrm>
          <a:prstGeom prst="ellipse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50" name="Oval 20"/>
          <p:cNvSpPr>
            <a:spLocks noChangeArrowheads="1"/>
          </p:cNvSpPr>
          <p:nvPr/>
        </p:nvSpPr>
        <p:spPr bwMode="auto">
          <a:xfrm>
            <a:off x="8169275" y="6299200"/>
            <a:ext cx="144463" cy="144463"/>
          </a:xfrm>
          <a:prstGeom prst="ellipse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51" name="Oval 21"/>
          <p:cNvSpPr>
            <a:spLocks noChangeArrowheads="1"/>
          </p:cNvSpPr>
          <p:nvPr/>
        </p:nvSpPr>
        <p:spPr bwMode="auto">
          <a:xfrm>
            <a:off x="6729413" y="6299200"/>
            <a:ext cx="144462" cy="144463"/>
          </a:xfrm>
          <a:prstGeom prst="ellipse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52" name="Oval 22"/>
          <p:cNvSpPr>
            <a:spLocks noChangeArrowheads="1"/>
          </p:cNvSpPr>
          <p:nvPr/>
        </p:nvSpPr>
        <p:spPr bwMode="auto">
          <a:xfrm>
            <a:off x="6729413" y="5507038"/>
            <a:ext cx="144462" cy="144462"/>
          </a:xfrm>
          <a:prstGeom prst="ellipse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53" name="Line 23"/>
          <p:cNvSpPr>
            <a:spLocks noChangeShapeType="1"/>
          </p:cNvSpPr>
          <p:nvPr/>
        </p:nvSpPr>
        <p:spPr bwMode="auto">
          <a:xfrm>
            <a:off x="6802438" y="5580063"/>
            <a:ext cx="28733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54" name="Oval 24"/>
          <p:cNvSpPr>
            <a:spLocks noChangeArrowheads="1"/>
          </p:cNvSpPr>
          <p:nvPr/>
        </p:nvSpPr>
        <p:spPr bwMode="auto">
          <a:xfrm>
            <a:off x="8169275" y="5507038"/>
            <a:ext cx="144463" cy="144462"/>
          </a:xfrm>
          <a:prstGeom prst="ellipse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55" name="Line 25"/>
          <p:cNvSpPr>
            <a:spLocks noChangeShapeType="1"/>
          </p:cNvSpPr>
          <p:nvPr/>
        </p:nvSpPr>
        <p:spPr bwMode="auto">
          <a:xfrm>
            <a:off x="8242300" y="5580063"/>
            <a:ext cx="28733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56" name="Oval 26"/>
          <p:cNvSpPr>
            <a:spLocks noChangeArrowheads="1"/>
          </p:cNvSpPr>
          <p:nvPr/>
        </p:nvSpPr>
        <p:spPr bwMode="auto">
          <a:xfrm>
            <a:off x="7448550" y="4859338"/>
            <a:ext cx="144463" cy="144462"/>
          </a:xfrm>
          <a:prstGeom prst="ellipse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57" name="Line 27"/>
          <p:cNvSpPr>
            <a:spLocks noChangeShapeType="1"/>
          </p:cNvSpPr>
          <p:nvPr/>
        </p:nvSpPr>
        <p:spPr bwMode="auto">
          <a:xfrm flipV="1">
            <a:off x="7521575" y="4643438"/>
            <a:ext cx="0" cy="2889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58" name="Oval 28"/>
          <p:cNvSpPr>
            <a:spLocks noChangeArrowheads="1"/>
          </p:cNvSpPr>
          <p:nvPr/>
        </p:nvSpPr>
        <p:spPr bwMode="auto">
          <a:xfrm>
            <a:off x="7450138" y="6299200"/>
            <a:ext cx="144462" cy="144463"/>
          </a:xfrm>
          <a:prstGeom prst="ellipse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959" name="Line 29"/>
          <p:cNvSpPr>
            <a:spLocks noChangeShapeType="1"/>
          </p:cNvSpPr>
          <p:nvPr/>
        </p:nvSpPr>
        <p:spPr bwMode="auto">
          <a:xfrm flipV="1">
            <a:off x="7523163" y="6083300"/>
            <a:ext cx="0" cy="2889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960" name="Text Box 30"/>
          <p:cNvSpPr txBox="1">
            <a:spLocks noChangeArrowheads="1"/>
          </p:cNvSpPr>
          <p:nvPr/>
        </p:nvSpPr>
        <p:spPr bwMode="auto">
          <a:xfrm>
            <a:off x="6370638" y="4535488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008000"/>
                </a:solidFill>
              </a:rPr>
              <a:t>E</a:t>
            </a:r>
            <a:r>
              <a:rPr lang="en-GB" altLang="en-US" sz="2000" i="1" baseline="-25000">
                <a:solidFill>
                  <a:srgbClr val="008000"/>
                </a:solidFill>
              </a:rPr>
              <a:t>z</a:t>
            </a:r>
          </a:p>
        </p:txBody>
      </p:sp>
      <p:sp>
        <p:nvSpPr>
          <p:cNvPr id="77961" name="Text Box 31"/>
          <p:cNvSpPr txBox="1">
            <a:spLocks noChangeArrowheads="1"/>
          </p:cNvSpPr>
          <p:nvPr/>
        </p:nvSpPr>
        <p:spPr bwMode="auto">
          <a:xfrm>
            <a:off x="8242300" y="4572000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008000"/>
                </a:solidFill>
              </a:rPr>
              <a:t>E</a:t>
            </a:r>
            <a:r>
              <a:rPr lang="en-GB" altLang="en-US" sz="2000" i="1" baseline="-25000">
                <a:solidFill>
                  <a:srgbClr val="008000"/>
                </a:solidFill>
              </a:rPr>
              <a:t>z</a:t>
            </a:r>
          </a:p>
        </p:txBody>
      </p:sp>
      <p:sp>
        <p:nvSpPr>
          <p:cNvPr id="77962" name="Text Box 32"/>
          <p:cNvSpPr txBox="1">
            <a:spLocks noChangeArrowheads="1"/>
          </p:cNvSpPr>
          <p:nvPr/>
        </p:nvSpPr>
        <p:spPr bwMode="auto">
          <a:xfrm>
            <a:off x="6370638" y="6156325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008000"/>
                </a:solidFill>
              </a:rPr>
              <a:t>E</a:t>
            </a:r>
            <a:r>
              <a:rPr lang="en-GB" altLang="en-US" sz="2000" i="1" baseline="-25000">
                <a:solidFill>
                  <a:srgbClr val="008000"/>
                </a:solidFill>
              </a:rPr>
              <a:t>z</a:t>
            </a:r>
          </a:p>
        </p:txBody>
      </p:sp>
      <p:sp>
        <p:nvSpPr>
          <p:cNvPr id="77963" name="Text Box 33"/>
          <p:cNvSpPr txBox="1">
            <a:spLocks noChangeArrowheads="1"/>
          </p:cNvSpPr>
          <p:nvPr/>
        </p:nvSpPr>
        <p:spPr bwMode="auto">
          <a:xfrm>
            <a:off x="8242300" y="6156325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008000"/>
                </a:solidFill>
              </a:rPr>
              <a:t>E</a:t>
            </a:r>
            <a:r>
              <a:rPr lang="en-GB" altLang="en-US" sz="2000" i="1" baseline="-25000">
                <a:solidFill>
                  <a:srgbClr val="008000"/>
                </a:solidFill>
              </a:rPr>
              <a:t>z</a:t>
            </a:r>
          </a:p>
        </p:txBody>
      </p:sp>
      <p:sp>
        <p:nvSpPr>
          <p:cNvPr id="77964" name="Text Box 34"/>
          <p:cNvSpPr txBox="1">
            <a:spLocks noChangeArrowheads="1"/>
          </p:cNvSpPr>
          <p:nvPr/>
        </p:nvSpPr>
        <p:spPr bwMode="auto">
          <a:xfrm>
            <a:off x="6345238" y="5399088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FF6600"/>
                </a:solidFill>
              </a:rPr>
              <a:t>B</a:t>
            </a:r>
            <a:r>
              <a:rPr lang="en-GB" altLang="en-US" sz="2000" i="1" baseline="-25000">
                <a:solidFill>
                  <a:srgbClr val="FF6600"/>
                </a:solidFill>
              </a:rPr>
              <a:t>x</a:t>
            </a:r>
          </a:p>
        </p:txBody>
      </p:sp>
      <p:sp>
        <p:nvSpPr>
          <p:cNvPr id="77965" name="Text Box 36"/>
          <p:cNvSpPr txBox="1">
            <a:spLocks noChangeArrowheads="1"/>
          </p:cNvSpPr>
          <p:nvPr/>
        </p:nvSpPr>
        <p:spPr bwMode="auto">
          <a:xfrm>
            <a:off x="8458200" y="5399088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FF6600"/>
                </a:solidFill>
              </a:rPr>
              <a:t>B</a:t>
            </a:r>
            <a:r>
              <a:rPr lang="en-GB" altLang="en-US" sz="2000" i="1" baseline="-25000">
                <a:solidFill>
                  <a:srgbClr val="FF6600"/>
                </a:solidFill>
              </a:rPr>
              <a:t>x</a:t>
            </a:r>
          </a:p>
        </p:txBody>
      </p:sp>
      <p:sp>
        <p:nvSpPr>
          <p:cNvPr id="77966" name="Text Box 37"/>
          <p:cNvSpPr txBox="1">
            <a:spLocks noChangeArrowheads="1"/>
          </p:cNvSpPr>
          <p:nvPr/>
        </p:nvSpPr>
        <p:spPr bwMode="auto">
          <a:xfrm>
            <a:off x="7307263" y="4283075"/>
            <a:ext cx="455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FF6600"/>
                </a:solidFill>
              </a:rPr>
              <a:t>B</a:t>
            </a:r>
            <a:r>
              <a:rPr lang="en-GB" altLang="en-US" sz="2000" i="1" baseline="-25000">
                <a:solidFill>
                  <a:srgbClr val="FF6600"/>
                </a:solidFill>
              </a:rPr>
              <a:t>y</a:t>
            </a:r>
          </a:p>
        </p:txBody>
      </p:sp>
      <p:sp>
        <p:nvSpPr>
          <p:cNvPr id="77967" name="Text Box 38"/>
          <p:cNvSpPr txBox="1">
            <a:spLocks noChangeArrowheads="1"/>
          </p:cNvSpPr>
          <p:nvPr/>
        </p:nvSpPr>
        <p:spPr bwMode="auto">
          <a:xfrm>
            <a:off x="7378700" y="5724525"/>
            <a:ext cx="45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rgbClr val="FF6600"/>
                </a:solidFill>
              </a:rPr>
              <a:t>B</a:t>
            </a:r>
            <a:r>
              <a:rPr lang="en-GB" altLang="en-US" sz="2000" i="1" baseline="-25000">
                <a:solidFill>
                  <a:srgbClr val="FF6600"/>
                </a:solidFill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0" descr="http://www.met.reading.ac.uk/clouds/maxwell/circle1_epsil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050" y="3643313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16" descr="http://www.met.reading.ac.uk/clouds/maxwell/gradient_epsil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8050" y="1428750"/>
            <a:ext cx="300037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Simple examples</a:t>
            </a:r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52588"/>
            <a:ext cx="1944688" cy="4440237"/>
          </a:xfrm>
        </p:spPr>
        <p:txBody>
          <a:bodyPr/>
          <a:lstStyle/>
          <a:p>
            <a:pPr eaLnBrk="1" hangingPunct="1"/>
            <a:r>
              <a:rPr lang="en-GB" altLang="en-US" smtClean="0"/>
              <a:t>Refraction (a mirage)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Rayleigh scattering (blue sky)</a:t>
            </a:r>
          </a:p>
        </p:txBody>
      </p:sp>
      <p:sp>
        <p:nvSpPr>
          <p:cNvPr id="114693" name="Text Box 8"/>
          <p:cNvSpPr txBox="1">
            <a:spLocks noChangeArrowheads="1"/>
          </p:cNvSpPr>
          <p:nvPr/>
        </p:nvSpPr>
        <p:spPr bwMode="auto">
          <a:xfrm>
            <a:off x="2122488" y="5554663"/>
            <a:ext cx="4205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/>
              <a:t>Refractive index           Total </a:t>
            </a:r>
            <a:r>
              <a:rPr lang="en-GB" altLang="en-US" sz="2000" i="1"/>
              <a:t>E</a:t>
            </a:r>
            <a:r>
              <a:rPr lang="en-GB" altLang="en-US" sz="2000" baseline="-25000"/>
              <a:t>z</a:t>
            </a:r>
            <a:r>
              <a:rPr lang="en-GB" altLang="en-US" sz="2000"/>
              <a:t> field</a:t>
            </a:r>
          </a:p>
        </p:txBody>
      </p:sp>
      <p:sp>
        <p:nvSpPr>
          <p:cNvPr id="114694" name="Text Box 9"/>
          <p:cNvSpPr txBox="1">
            <a:spLocks noChangeArrowheads="1"/>
          </p:cNvSpPr>
          <p:nvPr/>
        </p:nvSpPr>
        <p:spPr bwMode="auto">
          <a:xfrm>
            <a:off x="6694488" y="5535613"/>
            <a:ext cx="2520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000"/>
              <a:t>Scattered field</a:t>
            </a:r>
          </a:p>
          <a:p>
            <a:r>
              <a:rPr lang="en-GB" altLang="en-US" sz="2000"/>
              <a:t>(total − incident)</a:t>
            </a:r>
          </a:p>
        </p:txBody>
      </p:sp>
      <p:sp>
        <p:nvSpPr>
          <p:cNvPr id="114695" name="Text Box 10"/>
          <p:cNvSpPr txBox="1">
            <a:spLocks noChangeArrowheads="1"/>
          </p:cNvSpPr>
          <p:nvPr/>
        </p:nvSpPr>
        <p:spPr bwMode="auto">
          <a:xfrm>
            <a:off x="2517775" y="1808163"/>
            <a:ext cx="139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en-GB" altLang="en-US" sz="2000">
                <a:solidFill>
                  <a:schemeClr val="bg1"/>
                </a:solidFill>
                <a:latin typeface="Comic Sans MS" pitchFamily="66" charset="0"/>
              </a:rPr>
              <a:t> gradient</a:t>
            </a:r>
          </a:p>
        </p:txBody>
      </p:sp>
      <p:sp>
        <p:nvSpPr>
          <p:cNvPr id="114696" name="Text Box 11"/>
          <p:cNvSpPr txBox="1">
            <a:spLocks noChangeArrowheads="1"/>
          </p:cNvSpPr>
          <p:nvPr/>
        </p:nvSpPr>
        <p:spPr bwMode="auto">
          <a:xfrm>
            <a:off x="2344738" y="5013325"/>
            <a:ext cx="168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 i="1">
                <a:solidFill>
                  <a:schemeClr val="bg1"/>
                </a:solidFill>
                <a:latin typeface="Comic Sans MS" pitchFamily="66" charset="0"/>
              </a:rPr>
              <a:t>Single dipole</a:t>
            </a:r>
            <a:endParaRPr lang="en-GB" altLang="en-US" sz="2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4697" name="Line 12"/>
          <p:cNvSpPr>
            <a:spLocks noChangeShapeType="1"/>
          </p:cNvSpPr>
          <p:nvPr/>
        </p:nvSpPr>
        <p:spPr bwMode="auto">
          <a:xfrm>
            <a:off x="2589213" y="1808163"/>
            <a:ext cx="108108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698" name="Line 13"/>
          <p:cNvSpPr>
            <a:spLocks noChangeShapeType="1"/>
          </p:cNvSpPr>
          <p:nvPr/>
        </p:nvSpPr>
        <p:spPr bwMode="auto">
          <a:xfrm flipV="1">
            <a:off x="3178175" y="4711700"/>
            <a:ext cx="1588" cy="3603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9" name="Picture 18" descr="gradient_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9800" y="1452563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20" descr="circle1_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9800" y="3629025"/>
            <a:ext cx="3810000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6" descr="http://www.met.reading.ac.uk/clouds/maxwell/crystal_epsil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050" y="3643313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12" descr="http://www.met.reading.ac.uk/clouds/maxwell/circle20_epsil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8050" y="1428750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More complex examples</a:t>
            </a:r>
          </a:p>
        </p:txBody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628775"/>
            <a:ext cx="1871662" cy="3887788"/>
          </a:xfrm>
        </p:spPr>
        <p:txBody>
          <a:bodyPr/>
          <a:lstStyle/>
          <a:p>
            <a:pPr eaLnBrk="1" hangingPunct="1"/>
            <a:r>
              <a:rPr lang="en-GB" altLang="en-US" smtClean="0"/>
              <a:t>A sphere (or circle in 2D)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An ice column</a:t>
            </a:r>
          </a:p>
        </p:txBody>
      </p:sp>
      <p:sp>
        <p:nvSpPr>
          <p:cNvPr id="115717" name="Text Box 8"/>
          <p:cNvSpPr txBox="1">
            <a:spLocks noChangeArrowheads="1"/>
          </p:cNvSpPr>
          <p:nvPr/>
        </p:nvSpPr>
        <p:spPr bwMode="auto">
          <a:xfrm>
            <a:off x="2122488" y="5554663"/>
            <a:ext cx="4205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/>
              <a:t>Refractive index           Total </a:t>
            </a:r>
            <a:r>
              <a:rPr lang="en-GB" altLang="en-US" sz="2000" i="1"/>
              <a:t>E</a:t>
            </a:r>
            <a:r>
              <a:rPr lang="en-GB" altLang="en-US" sz="2000" baseline="-25000"/>
              <a:t>z</a:t>
            </a:r>
            <a:r>
              <a:rPr lang="en-GB" altLang="en-US" sz="2000"/>
              <a:t> field</a:t>
            </a:r>
          </a:p>
        </p:txBody>
      </p:sp>
      <p:sp>
        <p:nvSpPr>
          <p:cNvPr id="115718" name="Text Box 9"/>
          <p:cNvSpPr txBox="1">
            <a:spLocks noChangeArrowheads="1"/>
          </p:cNvSpPr>
          <p:nvPr/>
        </p:nvSpPr>
        <p:spPr bwMode="auto">
          <a:xfrm>
            <a:off x="6694488" y="5535613"/>
            <a:ext cx="2520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000"/>
              <a:t>Scattered field</a:t>
            </a:r>
          </a:p>
          <a:p>
            <a:r>
              <a:rPr lang="en-GB" altLang="en-US" sz="2000"/>
              <a:t>(total − incident)</a:t>
            </a:r>
          </a:p>
        </p:txBody>
      </p:sp>
      <p:pic>
        <p:nvPicPr>
          <p:cNvPr id="115719" name="Picture 12" descr="circle20_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9800" y="1428750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0" name="Picture 14" descr="crystal_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9800" y="3611563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6" descr="http://www.met.reading.ac.uk/clouds/maxwell/microwave_oven_epsil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638" y="3643313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 descr="http://www.met.reading.ac.uk/clouds/maxwell/optic_fibre_epsil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6938" y="1428750"/>
            <a:ext cx="2987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Non-atmospheric examples</a:t>
            </a:r>
          </a:p>
        </p:txBody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628775"/>
            <a:ext cx="2033587" cy="3887788"/>
          </a:xfrm>
        </p:spPr>
        <p:txBody>
          <a:bodyPr/>
          <a:lstStyle/>
          <a:p>
            <a:pPr eaLnBrk="1" hangingPunct="1"/>
            <a:r>
              <a:rPr lang="en-GB" altLang="en-US" smtClean="0"/>
              <a:t>Single-mode  optic fibre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Potato in a microwave oven</a:t>
            </a:r>
          </a:p>
        </p:txBody>
      </p:sp>
      <p:sp>
        <p:nvSpPr>
          <p:cNvPr id="116741" name="Text Box 10"/>
          <p:cNvSpPr txBox="1">
            <a:spLocks noChangeArrowheads="1"/>
          </p:cNvSpPr>
          <p:nvPr/>
        </p:nvSpPr>
        <p:spPr bwMode="auto">
          <a:xfrm>
            <a:off x="107950" y="6165850"/>
            <a:ext cx="8642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altLang="en-US" sz="1600" i="1">
                <a:solidFill>
                  <a:srgbClr val="008000"/>
                </a:solidFill>
              </a:rPr>
              <a:t>Many more animations at </a:t>
            </a:r>
            <a:r>
              <a:rPr lang="en-GB" altLang="en-US" sz="1600" i="1" u="sng">
                <a:solidFill>
                  <a:srgbClr val="008000"/>
                </a:solidFill>
              </a:rPr>
              <a:t>www.met.rdg.ac.uk/clouds/maxwell</a:t>
            </a:r>
          </a:p>
          <a:p>
            <a:pPr algn="r"/>
            <a:r>
              <a:rPr lang="en-GB" altLang="en-US" sz="1600" i="1">
                <a:solidFill>
                  <a:srgbClr val="008000"/>
                </a:solidFill>
              </a:rPr>
              <a:t>(interferometer, diffraction grating, dish antenna, clear-air radar, laser…)</a:t>
            </a:r>
            <a:endParaRPr lang="en-GB" altLang="en-US" sz="1600">
              <a:solidFill>
                <a:srgbClr val="008000"/>
              </a:solidFill>
            </a:endParaRPr>
          </a:p>
        </p:txBody>
      </p:sp>
      <p:sp>
        <p:nvSpPr>
          <p:cNvPr id="116742" name="Text Box 8"/>
          <p:cNvSpPr txBox="1">
            <a:spLocks noChangeArrowheads="1"/>
          </p:cNvSpPr>
          <p:nvPr/>
        </p:nvSpPr>
        <p:spPr bwMode="auto">
          <a:xfrm>
            <a:off x="2143125" y="5572125"/>
            <a:ext cx="420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2000"/>
              <a:t>Refractive index           Total </a:t>
            </a:r>
            <a:r>
              <a:rPr lang="en-GB" altLang="en-US" sz="2000" i="1"/>
              <a:t>E</a:t>
            </a:r>
            <a:r>
              <a:rPr lang="en-GB" altLang="en-US" sz="2000" baseline="-25000"/>
              <a:t>z</a:t>
            </a:r>
            <a:r>
              <a:rPr lang="en-GB" altLang="en-US" sz="2000"/>
              <a:t> field</a:t>
            </a:r>
          </a:p>
        </p:txBody>
      </p:sp>
      <p:pic>
        <p:nvPicPr>
          <p:cNvPr id="116743" name="Picture 14" descr="optic_fibre_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8688" y="142875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2" descr="microwave_oven_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8688" y="3643313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5" descr="http://www4.uwsp.edu/physastr/kmenning/images/sb5.34.f3a.gif"/>
          <p:cNvPicPr>
            <a:picLocks noChangeAspect="1" noChangeArrowheads="1"/>
          </p:cNvPicPr>
          <p:nvPr/>
        </p:nvPicPr>
        <p:blipFill>
          <a:blip r:embed="rId2"/>
          <a:srcRect b="16805"/>
          <a:stretch>
            <a:fillRect/>
          </a:stretch>
        </p:blipFill>
        <p:spPr bwMode="auto">
          <a:xfrm>
            <a:off x="3886200" y="1600200"/>
            <a:ext cx="4953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1" name="Picture 7" descr="http://electron.physics.buffalo.edu/claw/Page20a/Poynting.gif"/>
          <p:cNvPicPr>
            <a:picLocks noChangeAspect="1" noChangeArrowheads="1"/>
          </p:cNvPicPr>
          <p:nvPr/>
        </p:nvPicPr>
        <p:blipFill>
          <a:blip r:embed="rId3">
            <a:lum contrast="48000"/>
          </a:blip>
          <a:srcRect/>
          <a:stretch>
            <a:fillRect/>
          </a:stretch>
        </p:blipFill>
        <p:spPr bwMode="auto">
          <a:xfrm>
            <a:off x="990600" y="2082800"/>
            <a:ext cx="29718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How are </a:t>
            </a:r>
            <a:r>
              <a:rPr lang="en-GB" sz="4000" b="1" smtClean="0"/>
              <a:t>E</a:t>
            </a:r>
            <a:r>
              <a:rPr lang="en-GB" sz="4000" smtClean="0"/>
              <a:t> &amp; </a:t>
            </a:r>
            <a:r>
              <a:rPr lang="en-GB" sz="4000" b="1" smtClean="0"/>
              <a:t>B</a:t>
            </a:r>
            <a:r>
              <a:rPr lang="en-GB" sz="4000" smtClean="0"/>
              <a:t> fields related to fluxes?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GB" dirty="0" err="1" smtClean="0"/>
              <a:t>Poynting</a:t>
            </a:r>
            <a:r>
              <a:rPr lang="en-GB" dirty="0" smtClean="0"/>
              <a:t> vector </a:t>
            </a:r>
            <a:r>
              <a:rPr lang="en-GB" dirty="0" smtClean="0"/>
              <a:t>given by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lvl="1"/>
            <a:r>
              <a:rPr lang="en-GB" dirty="0" smtClean="0"/>
              <a:t>Here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baseline="-25000" dirty="0" smtClean="0"/>
              <a:t>0</a:t>
            </a:r>
            <a:r>
              <a:rPr lang="en-GB" dirty="0" smtClean="0"/>
              <a:t> is the magnetic constant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It describes</a:t>
            </a:r>
          </a:p>
          <a:p>
            <a:pPr lvl="1"/>
            <a:r>
              <a:rPr lang="en-GB" dirty="0" smtClean="0"/>
              <a:t>Direction of energy propagation</a:t>
            </a:r>
          </a:p>
          <a:p>
            <a:pPr lvl="1"/>
            <a:r>
              <a:rPr lang="en-GB" dirty="0" smtClean="0"/>
              <a:t>Rate of energy flow </a:t>
            </a:r>
            <a:r>
              <a:rPr lang="en-GB" u="sng" dirty="0" smtClean="0"/>
              <a:t>in W m</a:t>
            </a:r>
            <a:r>
              <a:rPr lang="en-GB" u="sng" baseline="30000" dirty="0" smtClean="0"/>
              <a:t>-2</a:t>
            </a:r>
            <a:r>
              <a:rPr lang="en-GB" dirty="0" smtClean="0"/>
              <a:t> (more useful if time averaged)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068756-8014-4E8E-A227-6EFA65AB9530}" type="slidenum">
              <a:rPr lang="en-GB" altLang="en-US" smtClean="0"/>
              <a:pPr/>
              <a:t>29</a:t>
            </a:fld>
            <a:endParaRPr lang="en-GB" altLang="en-US" smtClean="0"/>
          </a:p>
        </p:txBody>
      </p:sp>
      <p:sp>
        <p:nvSpPr>
          <p:cNvPr id="1270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rgbClr val="333399"/>
                </a:solidFill>
                <a:latin typeface="Tahoma" pitchFamily="34" charset="0"/>
              </a:rPr>
              <a:t>Particle</a:t>
            </a:r>
            <a:r>
              <a:rPr lang="en-US" altLang="en-US" smtClean="0">
                <a:solidFill>
                  <a:srgbClr val="333399"/>
                </a:solidFill>
                <a:latin typeface="Tahoma" pitchFamily="34" charset="0"/>
              </a:rPr>
              <a:t> scattering</a:t>
            </a:r>
            <a:endParaRPr lang="en-GB" altLang="en-US" smtClean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1270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Maxwell’s equations used to obtain scattering </a:t>
            </a:r>
            <a:r>
              <a:rPr lang="en-GB" altLang="en-US" dirty="0" err="1" smtClean="0"/>
              <a:t>propert</a:t>
            </a:r>
            <a:r>
              <a:rPr lang="en-US" altLang="en-US" dirty="0" err="1" smtClean="0"/>
              <a:t>ies</a:t>
            </a:r>
            <a:endParaRPr lang="en-GB" altLang="en-US" dirty="0" smtClean="0"/>
          </a:p>
          <a:p>
            <a:pPr eaLnBrk="1" hangingPunct="1"/>
            <a:r>
              <a:rPr lang="en-GB" altLang="en-US" dirty="0" smtClean="0"/>
              <a:t>Suppose we illuminate a single particle with monochromatic radiation of flux density </a:t>
            </a:r>
            <a:r>
              <a:rPr lang="en-GB" altLang="en-US" i="1" dirty="0" smtClean="0"/>
              <a:t>P</a:t>
            </a:r>
            <a:r>
              <a:rPr lang="en-GB" altLang="en-US" dirty="0" smtClean="0"/>
              <a:t> (in W/m</a:t>
            </a:r>
            <a:r>
              <a:rPr lang="en-GB" altLang="en-US" baseline="30000" dirty="0" smtClean="0"/>
              <a:t>2</a:t>
            </a:r>
            <a:r>
              <a:rPr lang="en-GB" altLang="en-US" dirty="0" smtClean="0"/>
              <a:t>)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lvl="1" eaLnBrk="1" hangingPunct="1"/>
            <a:r>
              <a:rPr lang="en-GB" altLang="en-US" i="1" dirty="0" smtClean="0"/>
              <a:t>Scattering cross-section</a:t>
            </a:r>
            <a:r>
              <a:rPr lang="en-GB" altLang="en-US" dirty="0" smtClean="0"/>
              <a:t> </a:t>
            </a:r>
            <a:r>
              <a:rPr lang="en-GB" altLang="en-US" dirty="0" smtClean="0">
                <a:sym typeface="Symbol" pitchFamily="18" charset="2"/>
              </a:rPr>
              <a:t></a:t>
            </a:r>
            <a:r>
              <a:rPr lang="en-GB" altLang="en-US" baseline="-25000" dirty="0" smtClean="0">
                <a:sym typeface="Symbol" pitchFamily="18" charset="2"/>
              </a:rPr>
              <a:t>s</a:t>
            </a:r>
            <a:r>
              <a:rPr lang="en-GB" altLang="en-US" dirty="0" smtClean="0">
                <a:sym typeface="Symbol" pitchFamily="18" charset="2"/>
              </a:rPr>
              <a:t> (in m</a:t>
            </a:r>
            <a:r>
              <a:rPr lang="en-GB" altLang="en-US" baseline="30000" dirty="0" smtClean="0">
                <a:sym typeface="Symbol" pitchFamily="18" charset="2"/>
              </a:rPr>
              <a:t>2</a:t>
            </a:r>
            <a:r>
              <a:rPr lang="en-GB" altLang="en-US" dirty="0" smtClean="0">
                <a:sym typeface="Symbol" pitchFamily="18" charset="2"/>
              </a:rPr>
              <a:t>) is </a:t>
            </a:r>
            <a:r>
              <a:rPr lang="en-GB" altLang="en-US" dirty="0" smtClean="0"/>
              <a:t>defined such that the total scattered power (in W) is </a:t>
            </a:r>
            <a:r>
              <a:rPr lang="en-GB" altLang="en-US" i="1" dirty="0" smtClean="0"/>
              <a:t>P</a:t>
            </a:r>
            <a:r>
              <a:rPr lang="en-GB" altLang="en-US" dirty="0" smtClean="0">
                <a:sym typeface="Symbol" pitchFamily="18" charset="2"/>
              </a:rPr>
              <a:t></a:t>
            </a:r>
            <a:r>
              <a:rPr lang="en-GB" altLang="en-US" baseline="-25000" dirty="0" smtClean="0">
                <a:sym typeface="Symbol" pitchFamily="18" charset="2"/>
              </a:rPr>
              <a:t>s</a:t>
            </a:r>
            <a:endParaRPr lang="en-GB" altLang="en-US" dirty="0" smtClean="0"/>
          </a:p>
          <a:p>
            <a:pPr lvl="1" eaLnBrk="1" hangingPunct="1"/>
            <a:r>
              <a:rPr lang="en-GB" altLang="en-US" i="1" dirty="0" smtClean="0"/>
              <a:t>Absorption cross-section</a:t>
            </a:r>
            <a:r>
              <a:rPr lang="en-GB" altLang="en-US" dirty="0" smtClean="0"/>
              <a:t> </a:t>
            </a:r>
            <a:r>
              <a:rPr lang="en-GB" altLang="en-US" dirty="0" smtClean="0">
                <a:sym typeface="Symbol" pitchFamily="18" charset="2"/>
              </a:rPr>
              <a:t></a:t>
            </a:r>
            <a:r>
              <a:rPr lang="en-GB" altLang="en-US" baseline="-25000" dirty="0" smtClean="0">
                <a:sym typeface="Symbol" pitchFamily="18" charset="2"/>
              </a:rPr>
              <a:t>a</a:t>
            </a:r>
            <a:r>
              <a:rPr lang="en-GB" altLang="en-US" dirty="0" smtClean="0">
                <a:sym typeface="Symbol" pitchFamily="18" charset="2"/>
              </a:rPr>
              <a:t> is the same but for absorbed power</a:t>
            </a:r>
          </a:p>
          <a:p>
            <a:pPr lvl="1" eaLnBrk="1" hangingPunct="1"/>
            <a:r>
              <a:rPr lang="en-GB" altLang="en-US" i="1" dirty="0" smtClean="0">
                <a:sym typeface="Symbol" pitchFamily="18" charset="2"/>
              </a:rPr>
              <a:t>Extinction cross-section</a:t>
            </a:r>
            <a:r>
              <a:rPr lang="en-GB" altLang="en-US" dirty="0" smtClean="0">
                <a:sym typeface="Symbol" pitchFamily="18" charset="2"/>
              </a:rPr>
              <a:t> </a:t>
            </a:r>
            <a:r>
              <a:rPr lang="en-GB" altLang="en-US" baseline="-25000" dirty="0" smtClean="0">
                <a:sym typeface="Symbol" pitchFamily="18" charset="2"/>
              </a:rPr>
              <a:t>e</a:t>
            </a:r>
            <a:r>
              <a:rPr lang="en-GB" altLang="en-US" dirty="0" smtClean="0">
                <a:sym typeface="Symbol" pitchFamily="18" charset="2"/>
              </a:rPr>
              <a:t> = </a:t>
            </a:r>
            <a:r>
              <a:rPr lang="en-GB" altLang="en-US" baseline="-25000" dirty="0" smtClean="0">
                <a:sym typeface="Symbol" pitchFamily="18" charset="2"/>
              </a:rPr>
              <a:t>s</a:t>
            </a:r>
            <a:r>
              <a:rPr lang="en-GB" altLang="en-US" dirty="0" smtClean="0">
                <a:sym typeface="Symbol" pitchFamily="18" charset="2"/>
              </a:rPr>
              <a:t>+</a:t>
            </a:r>
            <a:r>
              <a:rPr lang="en-GB" altLang="en-US" baseline="-25000" dirty="0" smtClean="0">
                <a:sym typeface="Symbol" pitchFamily="18" charset="2"/>
              </a:rPr>
              <a:t>a</a:t>
            </a:r>
            <a:r>
              <a:rPr lang="en-GB" altLang="en-US" dirty="0" smtClean="0">
                <a:sym typeface="Symbol" pitchFamily="18" charset="2"/>
              </a:rPr>
              <a:t> is the sum of the two</a:t>
            </a:r>
          </a:p>
          <a:p>
            <a:pPr lvl="1" eaLnBrk="1" hangingPunct="1"/>
            <a:r>
              <a:rPr lang="en-GB" altLang="en-US" i="1" dirty="0" smtClean="0">
                <a:sym typeface="Symbol" pitchFamily="18" charset="2"/>
              </a:rPr>
              <a:t>Single scattering albedo</a:t>
            </a:r>
            <a:r>
              <a:rPr lang="en-GB" altLang="en-US" dirty="0" smtClean="0">
                <a:sym typeface="Symbol" pitchFamily="18" charset="2"/>
              </a:rPr>
              <a:t> </a:t>
            </a:r>
            <a:r>
              <a:rPr lang="en-GB" altLang="en-US" dirty="0" smtClean="0">
                <a:latin typeface="Symbol" pitchFamily="18" charset="2"/>
                <a:sym typeface="Symbol" pitchFamily="18" charset="2"/>
              </a:rPr>
              <a:t>w</a:t>
            </a:r>
            <a:r>
              <a:rPr lang="en-GB" altLang="en-US" baseline="-25000" dirty="0" smtClean="0">
                <a:latin typeface="Symbol" pitchFamily="18" charset="2"/>
                <a:sym typeface="Symbol" pitchFamily="18" charset="2"/>
              </a:rPr>
              <a:t>0</a:t>
            </a:r>
            <a:r>
              <a:rPr lang="en-GB" altLang="en-US" dirty="0" smtClean="0">
                <a:latin typeface="Symbol" pitchFamily="18" charset="2"/>
                <a:sym typeface="Symbol" pitchFamily="18" charset="2"/>
              </a:rPr>
              <a:t> </a:t>
            </a:r>
            <a:r>
              <a:rPr lang="en-US" altLang="en-US" dirty="0" smtClean="0">
                <a:sym typeface="Symbol" pitchFamily="18" charset="2"/>
              </a:rPr>
              <a:t>= </a:t>
            </a:r>
            <a:r>
              <a:rPr lang="en-GB" altLang="en-US" dirty="0" smtClean="0">
                <a:sym typeface="Symbol" pitchFamily="18" charset="2"/>
              </a:rPr>
              <a:t></a:t>
            </a:r>
            <a:r>
              <a:rPr lang="en-GB" altLang="en-US" baseline="-25000" dirty="0" smtClean="0">
                <a:sym typeface="Symbol" pitchFamily="18" charset="2"/>
              </a:rPr>
              <a:t>s</a:t>
            </a:r>
            <a:r>
              <a:rPr lang="en-US" altLang="en-US" dirty="0" smtClean="0">
                <a:sym typeface="Symbol" pitchFamily="18" charset="2"/>
              </a:rPr>
              <a:t>/</a:t>
            </a:r>
            <a:r>
              <a:rPr lang="en-GB" altLang="en-US" dirty="0" smtClean="0">
                <a:sym typeface="Symbol" pitchFamily="18" charset="2"/>
              </a:rPr>
              <a:t></a:t>
            </a:r>
            <a:r>
              <a:rPr lang="en-GB" altLang="en-US" baseline="-25000" dirty="0" smtClean="0">
                <a:sym typeface="Symbol" pitchFamily="18" charset="2"/>
              </a:rPr>
              <a:t>e</a:t>
            </a:r>
            <a:r>
              <a:rPr lang="en-GB" altLang="en-US" dirty="0" smtClean="0">
                <a:sym typeface="Symbol" pitchFamily="18" charset="2"/>
              </a:rPr>
              <a:t> </a:t>
            </a:r>
            <a:endParaRPr lang="en-US" altLang="en-US" dirty="0" smtClean="0">
              <a:sym typeface="Symbol" pitchFamily="18" charset="2"/>
            </a:endParaRPr>
          </a:p>
          <a:p>
            <a:pPr eaLnBrk="1" hangingPunct="1"/>
            <a:r>
              <a:rPr lang="en-US" altLang="en-US" dirty="0" smtClean="0">
                <a:sym typeface="Symbol" pitchFamily="18" charset="2"/>
              </a:rPr>
              <a:t>Directional scattering described by the </a:t>
            </a:r>
            <a:r>
              <a:rPr lang="en-US" altLang="en-US" i="1" dirty="0" smtClean="0">
                <a:sym typeface="Symbol" pitchFamily="18" charset="2"/>
              </a:rPr>
              <a:t>phase function</a:t>
            </a:r>
            <a:r>
              <a:rPr lang="en-US" altLang="en-US" dirty="0" smtClean="0">
                <a:sym typeface="Symbol" pitchFamily="18" charset="2"/>
              </a:rPr>
              <a:t> </a:t>
            </a:r>
            <a:r>
              <a:rPr lang="en-US" altLang="en-US" i="1" dirty="0" smtClean="0">
                <a:sym typeface="Symbol" pitchFamily="18" charset="2"/>
              </a:rPr>
              <a:t>p</a:t>
            </a:r>
            <a:r>
              <a:rPr lang="en-US" altLang="en-US" dirty="0" smtClean="0">
                <a:sym typeface="Symbol" pitchFamily="18" charset="2"/>
              </a:rPr>
              <a:t>(</a:t>
            </a:r>
            <a:r>
              <a:rPr lang="en-US" altLang="en-US" b="1" dirty="0" smtClean="0">
                <a:latin typeface="Symbol" pitchFamily="18" charset="2"/>
                <a:sym typeface="Symbol" pitchFamily="18" charset="2"/>
              </a:rPr>
              <a:t>W</a:t>
            </a:r>
            <a:r>
              <a:rPr lang="en-US" altLang="en-US" dirty="0" smtClean="0">
                <a:sym typeface="Symbol" pitchFamily="18" charset="2"/>
              </a:rPr>
              <a:t>)</a:t>
            </a:r>
          </a:p>
          <a:p>
            <a:pPr lvl="1" eaLnBrk="1" hangingPunct="1"/>
            <a:r>
              <a:rPr lang="en-US" altLang="en-US" b="1" dirty="0" smtClean="0">
                <a:latin typeface="Verdana" pitchFamily="34" charset="0"/>
                <a:sym typeface="Symbol" pitchFamily="18" charset="2"/>
              </a:rPr>
              <a:t> </a:t>
            </a:r>
            <a:r>
              <a:rPr lang="en-US" altLang="en-US" b="1" dirty="0" smtClean="0">
                <a:latin typeface="Symbol" pitchFamily="18" charset="2"/>
                <a:sym typeface="Symbol" pitchFamily="18" charset="2"/>
              </a:rPr>
              <a:t>W</a:t>
            </a:r>
            <a:r>
              <a:rPr lang="en-US" altLang="en-US" dirty="0" smtClean="0">
                <a:sym typeface="Symbol" pitchFamily="18" charset="2"/>
              </a:rPr>
              <a:t> is the angle between incident and scattered directions</a:t>
            </a:r>
          </a:p>
          <a:p>
            <a:pPr lvl="1" eaLnBrk="1" hangingPunct="1"/>
            <a:r>
              <a:rPr lang="en-US" altLang="en-US" dirty="0" smtClean="0">
                <a:sym typeface="Symbol" pitchFamily="18" charset="2"/>
              </a:rPr>
              <a:t>Phase function normalized such that</a:t>
            </a:r>
            <a:endParaRPr lang="en-GB" altLang="en-US" dirty="0" smtClean="0">
              <a:sym typeface="Symbol" pitchFamily="18" charset="2"/>
            </a:endParaRPr>
          </a:p>
        </p:txBody>
      </p:sp>
      <p:pic>
        <p:nvPicPr>
          <p:cNvPr id="127045" name="Picture 14" descr="http://www.met.rdg.ac.uk/~swrhgnrj/docs/powerpoint/maths2007/ice_habits.png"/>
          <p:cNvPicPr>
            <a:picLocks noChangeAspect="1" noChangeArrowheads="1"/>
          </p:cNvPicPr>
          <p:nvPr/>
        </p:nvPicPr>
        <p:blipFill>
          <a:blip r:embed="rId3"/>
          <a:srcRect l="72632" t="40352" r="17894" b="52631"/>
          <a:stretch>
            <a:fillRect/>
          </a:stretch>
        </p:blipFill>
        <p:spPr bwMode="auto">
          <a:xfrm>
            <a:off x="4229100" y="25908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046" name="Line 15"/>
          <p:cNvSpPr>
            <a:spLocks noChangeShapeType="1"/>
          </p:cNvSpPr>
          <p:nvPr/>
        </p:nvSpPr>
        <p:spPr bwMode="auto">
          <a:xfrm>
            <a:off x="2895600" y="2438400"/>
            <a:ext cx="990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047" name="Line 16"/>
          <p:cNvSpPr>
            <a:spLocks noChangeShapeType="1"/>
          </p:cNvSpPr>
          <p:nvPr/>
        </p:nvSpPr>
        <p:spPr bwMode="auto">
          <a:xfrm>
            <a:off x="2895600" y="2590800"/>
            <a:ext cx="990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048" name="Line 17"/>
          <p:cNvSpPr>
            <a:spLocks noChangeShapeType="1"/>
          </p:cNvSpPr>
          <p:nvPr/>
        </p:nvSpPr>
        <p:spPr bwMode="auto">
          <a:xfrm>
            <a:off x="2895600" y="2743200"/>
            <a:ext cx="990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049" name="Line 18"/>
          <p:cNvSpPr>
            <a:spLocks noChangeShapeType="1"/>
          </p:cNvSpPr>
          <p:nvPr/>
        </p:nvSpPr>
        <p:spPr bwMode="auto">
          <a:xfrm>
            <a:off x="2895600" y="2895600"/>
            <a:ext cx="990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050" name="Line 19"/>
          <p:cNvSpPr>
            <a:spLocks noChangeShapeType="1"/>
          </p:cNvSpPr>
          <p:nvPr/>
        </p:nvSpPr>
        <p:spPr bwMode="auto">
          <a:xfrm>
            <a:off x="2895600" y="3048000"/>
            <a:ext cx="990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051" name="Text Box 20"/>
          <p:cNvSpPr txBox="1">
            <a:spLocks noChangeArrowheads="1"/>
          </p:cNvSpPr>
          <p:nvPr/>
        </p:nvSpPr>
        <p:spPr bwMode="auto">
          <a:xfrm>
            <a:off x="2476500" y="25146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altLang="en-US" sz="2400" i="1">
                <a:solidFill>
                  <a:srgbClr val="3333CC"/>
                </a:solidFill>
                <a:latin typeface="Comic Sans MS" pitchFamily="66" charset="0"/>
              </a:rPr>
              <a:t>P</a:t>
            </a:r>
          </a:p>
        </p:txBody>
      </p:sp>
      <p:sp>
        <p:nvSpPr>
          <p:cNvPr id="127052" name="Line 22"/>
          <p:cNvSpPr>
            <a:spLocks noChangeShapeType="1"/>
          </p:cNvSpPr>
          <p:nvPr/>
        </p:nvSpPr>
        <p:spPr bwMode="auto">
          <a:xfrm flipV="1">
            <a:off x="4876800" y="2514600"/>
            <a:ext cx="609600" cy="152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053" name="Line 23"/>
          <p:cNvSpPr>
            <a:spLocks noChangeShapeType="1"/>
          </p:cNvSpPr>
          <p:nvPr/>
        </p:nvSpPr>
        <p:spPr bwMode="auto">
          <a:xfrm flipV="1">
            <a:off x="4648200" y="2209800"/>
            <a:ext cx="76200" cy="381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7054" name="Line 24"/>
          <p:cNvSpPr>
            <a:spLocks noChangeShapeType="1"/>
          </p:cNvSpPr>
          <p:nvPr/>
        </p:nvSpPr>
        <p:spPr bwMode="auto">
          <a:xfrm>
            <a:off x="4648200" y="2971800"/>
            <a:ext cx="3048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7041" name="Object 65"/>
          <p:cNvGraphicFramePr>
            <a:graphicFrameLocks noChangeAspect="1"/>
          </p:cNvGraphicFramePr>
          <p:nvPr/>
        </p:nvGraphicFramePr>
        <p:xfrm>
          <a:off x="3200400" y="5943600"/>
          <a:ext cx="21367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51" name="Equation" r:id="rId4" imgW="1054100" imgH="292100" progId="Equation.3">
                  <p:embed/>
                </p:oleObj>
              </mc:Choice>
              <mc:Fallback>
                <p:oleObj name="Equation" r:id="rId4" imgW="1054100" imgH="29210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943600"/>
                        <a:ext cx="2136775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Further reading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z="2000" smtClean="0"/>
              <a:t>Petty, G., 2006: </a:t>
            </a:r>
            <a:r>
              <a:rPr lang="en-GB" altLang="en-US" sz="2000" i="1" smtClean="0"/>
              <a:t>A first course on atmospheric radiation</a:t>
            </a:r>
          </a:p>
          <a:p>
            <a:pPr eaLnBrk="1" hangingPunct="1"/>
            <a:r>
              <a:rPr lang="en-GB" altLang="en-US" sz="2000" smtClean="0"/>
              <a:t>Liou, K.-N., 1992: </a:t>
            </a:r>
            <a:r>
              <a:rPr lang="en-GB" altLang="en-US" sz="2000" i="1" smtClean="0"/>
              <a:t>Radiation and Cloud Processes in the Atmosphere</a:t>
            </a:r>
            <a:r>
              <a:rPr lang="en-GB" altLang="en-US" sz="2000" smtClean="0"/>
              <a:t>. Oxford University Press, 487 pp.</a:t>
            </a:r>
          </a:p>
          <a:p>
            <a:pPr eaLnBrk="1" hangingPunct="1"/>
            <a:r>
              <a:rPr lang="en-GB" altLang="en-US" sz="2000" smtClean="0"/>
              <a:t>Morcrette, J-J., H. W. Barker, J. N. S. Cole, M. J. Iacono, R. Pincus, 2008: Impact of a New Radiation Package, McRad, in the ECMWF Integrated Forecasting System. </a:t>
            </a:r>
            <a:r>
              <a:rPr lang="en-GB" altLang="en-US" sz="2000" i="1" smtClean="0"/>
              <a:t>Mon. Wea. Rev., </a:t>
            </a:r>
            <a:r>
              <a:rPr lang="en-GB" altLang="en-US" sz="2000" b="1" smtClean="0"/>
              <a:t>136, </a:t>
            </a:r>
            <a:r>
              <a:rPr lang="en-GB" altLang="en-US" sz="2000" smtClean="0"/>
              <a:t>4773–4798. </a:t>
            </a:r>
          </a:p>
          <a:p>
            <a:pPr eaLnBrk="1" hangingPunct="1"/>
            <a:r>
              <a:rPr lang="en-GB" altLang="en-US" sz="2000" smtClean="0"/>
              <a:t>Randall, D. A., 2000: </a:t>
            </a:r>
            <a:r>
              <a:rPr lang="en-GB" altLang="en-US" sz="2000" i="1" smtClean="0"/>
              <a:t>General circulation model development</a:t>
            </a:r>
            <a:endParaRPr lang="en-GB" altLang="en-US" sz="2000" smtClean="0"/>
          </a:p>
          <a:p>
            <a:pPr eaLnBrk="1" hangingPunct="1"/>
            <a:r>
              <a:rPr lang="en-GB" altLang="en-US" sz="2000" smtClean="0"/>
              <a:t>Manabe, S., and R. F. Strickler, 1964: Thermal equilibrium of the atmosphere with a convective adjustment. </a:t>
            </a:r>
            <a:r>
              <a:rPr lang="en-GB" altLang="en-US" sz="2000" i="1" smtClean="0"/>
              <a:t>J. Atmos. Sci., </a:t>
            </a:r>
            <a:r>
              <a:rPr lang="en-GB" altLang="en-US" sz="2000" b="1" smtClean="0"/>
              <a:t>21,</a:t>
            </a:r>
            <a:r>
              <a:rPr lang="en-GB" altLang="en-US" sz="2000" smtClean="0"/>
              <a:t> 361-385</a:t>
            </a:r>
          </a:p>
          <a:p>
            <a:pPr eaLnBrk="1" hangingPunct="1"/>
            <a:r>
              <a:rPr lang="en-GB" altLang="en-US" sz="2000" smtClean="0"/>
              <a:t>Hogan, R. J., and J. K. P. Shonk, 2009: Radiation parametrization and clouds. Proc. ECMWF Seminar 1-4 Sept 2008.</a:t>
            </a:r>
          </a:p>
          <a:p>
            <a:pPr eaLnBrk="1" hangingPunct="1"/>
            <a:r>
              <a:rPr lang="en-GB" altLang="en-US" sz="2000" smtClean="0"/>
              <a:t>Scattering animations </a:t>
            </a:r>
            <a:r>
              <a:rPr lang="en-GB" altLang="en-US" sz="2000" u="sng" smtClean="0"/>
              <a:t>http://www.met.rdg.ac.uk/clouds/maxwell</a:t>
            </a:r>
            <a:r>
              <a:rPr lang="en-GB" altLang="en-US" sz="2000" smtClean="0"/>
              <a:t> </a:t>
            </a:r>
            <a:endParaRPr lang="en-GB" altLang="en-US" sz="2000" u="sng" smtClean="0"/>
          </a:p>
          <a:p>
            <a:pPr eaLnBrk="1" hangingPunct="1"/>
            <a:endParaRPr lang="en-GB" altLang="en-US" sz="2000" smtClean="0"/>
          </a:p>
          <a:p>
            <a:pPr lvl="1" eaLnBrk="1" hangingPunct="1"/>
            <a:endParaRPr lang="en-GB" alt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limits of Mie theory</a:t>
            </a:r>
          </a:p>
        </p:txBody>
      </p:sp>
      <p:sp>
        <p:nvSpPr>
          <p:cNvPr id="860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143000"/>
            <a:ext cx="1885950" cy="10668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6080" name="Picture 4" descr="mie_example_extin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4763" y="1066800"/>
            <a:ext cx="6594475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81" name="Text Box 5"/>
          <p:cNvSpPr txBox="1">
            <a:spLocks noChangeArrowheads="1"/>
          </p:cNvSpPr>
          <p:nvPr/>
        </p:nvSpPr>
        <p:spPr bwMode="auto">
          <a:xfrm>
            <a:off x="2057400" y="3489325"/>
            <a:ext cx="277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altLang="en-US" sz="2000">
                <a:solidFill>
                  <a:srgbClr val="CC0000"/>
                </a:solidFill>
                <a:latin typeface="Comic Sans MS" pitchFamily="66" charset="0"/>
              </a:rPr>
              <a:t>Rayleigh region (r&lt;&lt;</a:t>
            </a:r>
            <a:r>
              <a:rPr lang="en-GB" altLang="en-US" sz="2000">
                <a:solidFill>
                  <a:srgbClr val="CC0000"/>
                </a:solidFill>
                <a:latin typeface="Comic Sans MS" pitchFamily="66" charset="0"/>
                <a:sym typeface="Symbol" pitchFamily="18" charset="2"/>
              </a:rPr>
              <a:t></a:t>
            </a:r>
            <a:r>
              <a:rPr lang="en-GB" altLang="en-US" sz="2000">
                <a:solidFill>
                  <a:srgbClr val="CC0000"/>
                </a:solidFill>
                <a:latin typeface="Comic Sans MS" pitchFamily="66" charset="0"/>
              </a:rPr>
              <a:t>):</a:t>
            </a:r>
          </a:p>
        </p:txBody>
      </p:sp>
      <p:sp>
        <p:nvSpPr>
          <p:cNvPr id="86082" name="Text Box 6"/>
          <p:cNvSpPr txBox="1">
            <a:spLocks noChangeArrowheads="1"/>
          </p:cNvSpPr>
          <p:nvPr/>
        </p:nvSpPr>
        <p:spPr bwMode="auto">
          <a:xfrm>
            <a:off x="5257800" y="1981200"/>
            <a:ext cx="2819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altLang="en-US" sz="2000">
                <a:solidFill>
                  <a:srgbClr val="CC0000"/>
                </a:solidFill>
                <a:latin typeface="Comic Sans MS" pitchFamily="66" charset="0"/>
              </a:rPr>
              <a:t>Geometric optics region (r&gt;&gt;</a:t>
            </a:r>
            <a:r>
              <a:rPr lang="en-GB" altLang="en-US" sz="2000">
                <a:solidFill>
                  <a:srgbClr val="CC0000"/>
                </a:solidFill>
                <a:latin typeface="Comic Sans MS" pitchFamily="66" charset="0"/>
                <a:sym typeface="Symbol" pitchFamily="18" charset="2"/>
              </a:rPr>
              <a:t></a:t>
            </a:r>
            <a:r>
              <a:rPr lang="en-GB" altLang="en-US" sz="2000">
                <a:solidFill>
                  <a:srgbClr val="CC0000"/>
                </a:solidFill>
                <a:latin typeface="Comic Sans MS" pitchFamily="66" charset="0"/>
              </a:rPr>
              <a:t>):</a:t>
            </a:r>
          </a:p>
          <a:p>
            <a:pPr>
              <a:spcBef>
                <a:spcPct val="20000"/>
              </a:spcBef>
            </a:pPr>
            <a:r>
              <a:rPr lang="en-GB" altLang="en-US" sz="2000" i="1">
                <a:latin typeface="Times New Roman" pitchFamily="18" charset="0"/>
              </a:rPr>
              <a:t>Q</a:t>
            </a:r>
            <a:r>
              <a:rPr lang="en-GB" altLang="en-US" sz="2000" baseline="-25000">
                <a:latin typeface="Times New Roman" pitchFamily="18" charset="0"/>
              </a:rPr>
              <a:t>e </a:t>
            </a:r>
            <a:r>
              <a:rPr lang="en-GB" altLang="en-US" sz="2000">
                <a:latin typeface="Times New Roman" pitchFamily="18" charset="0"/>
                <a:sym typeface="Symbol" pitchFamily="18" charset="2"/>
              </a:rPr>
              <a:t>= 2; </a:t>
            </a:r>
            <a:r>
              <a:rPr lang="en-GB" altLang="en-US" sz="2000">
                <a:latin typeface="Symbol" pitchFamily="18" charset="2"/>
                <a:sym typeface="Symbol" pitchFamily="18" charset="2"/>
              </a:rPr>
              <a:t>s</a:t>
            </a:r>
            <a:r>
              <a:rPr lang="en-GB" altLang="en-US" sz="2000" baseline="-25000">
                <a:latin typeface="Times New Roman" pitchFamily="18" charset="0"/>
                <a:sym typeface="Symbol" pitchFamily="18" charset="2"/>
              </a:rPr>
              <a:t>e</a:t>
            </a:r>
            <a:r>
              <a:rPr lang="en-GB" altLang="en-US" sz="2000">
                <a:latin typeface="Times New Roman" pitchFamily="18" charset="0"/>
                <a:sym typeface="Symbol" pitchFamily="18" charset="2"/>
              </a:rPr>
              <a:t>= 2</a:t>
            </a:r>
            <a:r>
              <a:rPr lang="en-GB" altLang="en-US" sz="2000">
                <a:latin typeface="Symbol" pitchFamily="18" charset="2"/>
                <a:sym typeface="Symbol" pitchFamily="18" charset="2"/>
              </a:rPr>
              <a:t>p</a:t>
            </a:r>
            <a:r>
              <a:rPr lang="en-GB" altLang="en-US" sz="2000" i="1"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sz="2000" baseline="30000">
                <a:latin typeface="Times New Roman" pitchFamily="18" charset="0"/>
                <a:sym typeface="Symbol" pitchFamily="18" charset="2"/>
              </a:rPr>
              <a:t> 2</a:t>
            </a:r>
          </a:p>
          <a:p>
            <a:pPr>
              <a:spcBef>
                <a:spcPct val="20000"/>
              </a:spcBef>
            </a:pPr>
            <a:endParaRPr lang="en-GB" altLang="en-US" sz="2000"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86077" name="Object 61"/>
          <p:cNvGraphicFramePr>
            <a:graphicFrameLocks noChangeAspect="1"/>
          </p:cNvGraphicFramePr>
          <p:nvPr/>
        </p:nvGraphicFramePr>
        <p:xfrm>
          <a:off x="2847975" y="3810000"/>
          <a:ext cx="20066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7" name="Equation" r:id="rId4" imgW="1295400" imgH="965200" progId="Equation.3">
                  <p:embed/>
                </p:oleObj>
              </mc:Choice>
              <mc:Fallback>
                <p:oleObj name="Equation" r:id="rId4" imgW="1295400" imgH="965200" progId="Equation.3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3810000"/>
                        <a:ext cx="2006600" cy="1495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482850" y="2971800"/>
            <a:ext cx="6356350" cy="2743200"/>
            <a:chOff x="1564" y="1872"/>
            <a:chExt cx="4004" cy="1728"/>
          </a:xfrm>
        </p:grpSpPr>
        <p:sp>
          <p:nvSpPr>
            <p:cNvPr id="86088" name="Text Box 10"/>
            <p:cNvSpPr txBox="1">
              <a:spLocks noChangeArrowheads="1"/>
            </p:cNvSpPr>
            <p:nvPr/>
          </p:nvSpPr>
          <p:spPr bwMode="auto">
            <a:xfrm>
              <a:off x="1564" y="3350"/>
              <a:ext cx="17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altLang="en-US" sz="2000" i="1">
                  <a:solidFill>
                    <a:srgbClr val="CC0000"/>
                  </a:solidFill>
                  <a:latin typeface="Comic Sans MS" pitchFamily="66" charset="0"/>
                </a:rPr>
                <a:t>…the sky is blue</a:t>
              </a:r>
            </a:p>
          </p:txBody>
        </p:sp>
        <p:sp>
          <p:nvSpPr>
            <p:cNvPr id="86089" name="Text Box 11"/>
            <p:cNvSpPr txBox="1">
              <a:spLocks noChangeArrowheads="1"/>
            </p:cNvSpPr>
            <p:nvPr/>
          </p:nvSpPr>
          <p:spPr bwMode="auto">
            <a:xfrm>
              <a:off x="3340" y="1872"/>
              <a:ext cx="17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altLang="en-US" sz="2000" i="1">
                  <a:solidFill>
                    <a:srgbClr val="CC0000"/>
                  </a:solidFill>
                  <a:latin typeface="Comic Sans MS" pitchFamily="66" charset="0"/>
                </a:rPr>
                <a:t>…clouds are white</a:t>
              </a:r>
            </a:p>
          </p:txBody>
        </p:sp>
        <p:pic>
          <p:nvPicPr>
            <p:cNvPr id="86090" name="Picture 8" descr="cumulonimbus%20calvu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40" y="2400"/>
              <a:ext cx="1728" cy="1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91" name="Line 12"/>
            <p:cNvSpPr>
              <a:spLocks noChangeShapeType="1"/>
            </p:cNvSpPr>
            <p:nvPr/>
          </p:nvSpPr>
          <p:spPr bwMode="auto">
            <a:xfrm flipV="1">
              <a:off x="2880" y="2976"/>
              <a:ext cx="1008" cy="48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92" name="Line 13"/>
            <p:cNvSpPr>
              <a:spLocks noChangeShapeType="1"/>
            </p:cNvSpPr>
            <p:nvPr/>
          </p:nvSpPr>
          <p:spPr bwMode="auto">
            <a:xfrm>
              <a:off x="4272" y="2112"/>
              <a:ext cx="288" cy="72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6084" name="Picture 8" descr="GustavMi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32725" y="0"/>
            <a:ext cx="13112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85" name="Text Box 32"/>
          <p:cNvSpPr txBox="1">
            <a:spLocks noChangeArrowheads="1"/>
          </p:cNvSpPr>
          <p:nvPr/>
        </p:nvSpPr>
        <p:spPr bwMode="auto">
          <a:xfrm>
            <a:off x="7924800" y="1690688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Narrow" pitchFamily="34" charset="0"/>
              </a:rPr>
              <a:t>Gustav Mie</a:t>
            </a:r>
          </a:p>
        </p:txBody>
      </p:sp>
      <p:pic>
        <p:nvPicPr>
          <p:cNvPr id="86086" name="Picture 7" descr="225px-John_William_Strutt"/>
          <p:cNvPicPr>
            <a:picLocks noChangeAspect="1" noChangeArrowheads="1"/>
          </p:cNvPicPr>
          <p:nvPr/>
        </p:nvPicPr>
        <p:blipFill>
          <a:blip r:embed="rId8"/>
          <a:srcRect l="9068" t="4288" r="33502" b="39973"/>
          <a:stretch>
            <a:fillRect/>
          </a:stretch>
        </p:blipFill>
        <p:spPr bwMode="auto">
          <a:xfrm>
            <a:off x="0" y="5029200"/>
            <a:ext cx="1336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87" name="Text Box 34"/>
          <p:cNvSpPr txBox="1">
            <a:spLocks noChangeArrowheads="1"/>
          </p:cNvSpPr>
          <p:nvPr/>
        </p:nvSpPr>
        <p:spPr bwMode="auto">
          <a:xfrm>
            <a:off x="-9525" y="4667250"/>
            <a:ext cx="1343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Narrow" pitchFamily="34" charset="0"/>
              </a:rPr>
              <a:t>Lord Rayleigh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7038" y="0"/>
            <a:ext cx="1073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0963" y="3675063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457200" y="274638"/>
            <a:ext cx="5715000" cy="1143000"/>
          </a:xfrm>
          <a:blipFill rotWithShape="1">
            <a:blip r:embed="rId4"/>
            <a:stretch>
              <a:fillRect l="-1919" r="-1812" b="-8511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r>
              <a:rPr lang="en-GB" smtClean="0"/>
              <a:t>The extinction paradox: </a:t>
            </a:r>
            <a:r>
              <a:rPr lang="en-GB" smtClean="0">
                <a:latin typeface="Symbol" pitchFamily="18" charset="2"/>
              </a:rPr>
              <a:t>s</a:t>
            </a:r>
            <a:r>
              <a:rPr lang="en-GB" baseline="-25000" smtClean="0"/>
              <a:t>e</a:t>
            </a:r>
            <a:r>
              <a:rPr lang="en-GB" smtClean="0"/>
              <a:t> is </a:t>
            </a:r>
            <a:r>
              <a:rPr lang="en-GB" i="1" smtClean="0"/>
              <a:t>twice</a:t>
            </a:r>
            <a:r>
              <a:rPr lang="en-GB" smtClean="0"/>
              <a:t> physical cross section</a:t>
            </a:r>
          </a:p>
          <a:p>
            <a:r>
              <a:rPr lang="en-GB" i="1" smtClean="0"/>
              <a:t>Babinet’s principle</a:t>
            </a:r>
            <a:r>
              <a:rPr lang="en-GB" smtClean="0"/>
              <a:t>, valid due to superposition principle:</a:t>
            </a:r>
          </a:p>
          <a:p>
            <a:pPr lvl="1">
              <a:buFont typeface="Wingdings" pitchFamily="2" charset="2"/>
              <a:buChar char="Ø"/>
            </a:pPr>
            <a:r>
              <a:rPr lang="en-GB" b="1" smtClean="0"/>
              <a:t>E</a:t>
            </a:r>
            <a:r>
              <a:rPr lang="en-GB" baseline="-25000" smtClean="0"/>
              <a:t>vacuum </a:t>
            </a:r>
            <a:r>
              <a:rPr lang="en-GB" smtClean="0"/>
              <a:t>= </a:t>
            </a:r>
            <a:r>
              <a:rPr lang="en-GB" b="1" smtClean="0"/>
              <a:t>E</a:t>
            </a:r>
            <a:r>
              <a:rPr lang="en-GB" baseline="-25000" smtClean="0"/>
              <a:t>hole </a:t>
            </a:r>
            <a:r>
              <a:rPr lang="en-GB" smtClean="0"/>
              <a:t>+ </a:t>
            </a:r>
            <a:r>
              <a:rPr lang="en-GB" b="1" smtClean="0"/>
              <a:t>E</a:t>
            </a:r>
            <a:r>
              <a:rPr lang="en-GB" baseline="-25000" smtClean="0"/>
              <a:t>obstacle</a:t>
            </a:r>
          </a:p>
          <a:p>
            <a:r>
              <a:rPr lang="en-GB" smtClean="0"/>
              <a:t>Diffraction scattering pattern around the obstacle is:</a:t>
            </a:r>
          </a:p>
          <a:p>
            <a:pPr lvl="1">
              <a:buFont typeface="Wingdings" pitchFamily="2" charset="2"/>
              <a:buChar char="Ø"/>
            </a:pPr>
            <a:r>
              <a:rPr lang="en-GB" b="1" smtClean="0"/>
              <a:t>E</a:t>
            </a:r>
            <a:r>
              <a:rPr lang="en-GB" baseline="-25000" smtClean="0"/>
              <a:t>scat,obstacle</a:t>
            </a:r>
            <a:r>
              <a:rPr lang="en-GB" smtClean="0"/>
              <a:t>=</a:t>
            </a:r>
            <a:r>
              <a:rPr lang="en-GB" b="1" smtClean="0"/>
              <a:t>E</a:t>
            </a:r>
            <a:r>
              <a:rPr lang="en-GB" baseline="-25000" smtClean="0"/>
              <a:t>obstacle </a:t>
            </a:r>
            <a:r>
              <a:rPr lang="en-GB" smtClean="0"/>
              <a:t>– </a:t>
            </a:r>
            <a:r>
              <a:rPr lang="en-GB" b="1" smtClean="0"/>
              <a:t>E</a:t>
            </a:r>
            <a:r>
              <a:rPr lang="en-GB" baseline="-25000" smtClean="0"/>
              <a:t>vacuum</a:t>
            </a:r>
            <a:r>
              <a:rPr lang="en-GB" smtClean="0"/>
              <a:t>= –</a:t>
            </a:r>
            <a:r>
              <a:rPr lang="en-GB" b="1" smtClean="0"/>
              <a:t>E</a:t>
            </a:r>
            <a:r>
              <a:rPr lang="en-GB" baseline="-25000" smtClean="0"/>
              <a:t>hole</a:t>
            </a:r>
          </a:p>
          <a:p>
            <a:endParaRPr lang="en-GB" baseline="-25000" smtClean="0"/>
          </a:p>
          <a:p>
            <a:endParaRPr lang="en-GB" baseline="-25000" smtClean="0"/>
          </a:p>
          <a:p>
            <a:endParaRPr lang="en-GB" baseline="-25000" smtClean="0"/>
          </a:p>
          <a:p>
            <a:endParaRPr lang="en-GB" baseline="-25000" smtClean="0"/>
          </a:p>
          <a:p>
            <a:endParaRPr lang="en-GB" baseline="-25000" smtClean="0"/>
          </a:p>
          <a:p>
            <a:endParaRPr lang="en-GB" baseline="-25000" smtClean="0"/>
          </a:p>
          <a:p>
            <a:endParaRPr lang="en-GB" baseline="-25000" smtClean="0"/>
          </a:p>
          <a:p>
            <a:endParaRPr lang="en-GB" baseline="-25000" smtClean="0"/>
          </a:p>
          <a:p>
            <a:r>
              <a:rPr lang="en-GB" i="1" smtClean="0"/>
              <a:t>Energy diffracted around particle equals energy intercepting particle so Q</a:t>
            </a:r>
            <a:r>
              <a:rPr lang="en-GB" i="1" baseline="-25000" smtClean="0"/>
              <a:t>e</a:t>
            </a:r>
            <a:r>
              <a:rPr lang="en-GB" smtClean="0">
                <a:sym typeface="Symbol" pitchFamily="18" charset="2"/>
              </a:rPr>
              <a:t>  </a:t>
            </a:r>
            <a:r>
              <a:rPr lang="en-GB" i="1" smtClean="0"/>
              <a:t>2 for any particle shape</a:t>
            </a:r>
          </a:p>
        </p:txBody>
      </p:sp>
      <p:pic>
        <p:nvPicPr>
          <p:cNvPr id="13005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660775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6077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304800" y="36449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3" lvl="1"/>
            <a:r>
              <a:rPr lang="en-GB" sz="2400" b="1"/>
              <a:t>E</a:t>
            </a:r>
            <a:r>
              <a:rPr lang="en-GB" sz="2400" baseline="-25000"/>
              <a:t>vacuum 	 </a:t>
            </a:r>
            <a:r>
              <a:rPr lang="en-GB" sz="2400"/>
              <a:t>     </a:t>
            </a:r>
            <a:r>
              <a:rPr lang="en-GB" sz="2400" b="1"/>
              <a:t>E</a:t>
            </a:r>
            <a:r>
              <a:rPr lang="en-GB" sz="2400" baseline="-25000"/>
              <a:t>hole		</a:t>
            </a:r>
            <a:r>
              <a:rPr lang="en-GB" sz="2400" b="1"/>
              <a:t>E</a:t>
            </a:r>
            <a:r>
              <a:rPr lang="en-GB" sz="2400" baseline="-25000"/>
              <a:t>obstacle	 </a:t>
            </a:r>
            <a:r>
              <a:rPr lang="en-GB" sz="2400"/>
              <a:t>    </a:t>
            </a:r>
            <a:r>
              <a:rPr lang="en-GB" sz="2400" b="1"/>
              <a:t>E</a:t>
            </a:r>
            <a:r>
              <a:rPr lang="en-GB" sz="2400" baseline="-25000"/>
              <a:t>scat,obstacle</a:t>
            </a:r>
          </a:p>
        </p:txBody>
      </p:sp>
      <p:sp>
        <p:nvSpPr>
          <p:cNvPr id="130056" name="Rectangle 8"/>
          <p:cNvSpPr>
            <a:spLocks noChangeArrowheads="1"/>
          </p:cNvSpPr>
          <p:nvPr/>
        </p:nvSpPr>
        <p:spPr bwMode="auto">
          <a:xfrm>
            <a:off x="2193925" y="4267200"/>
            <a:ext cx="2759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/>
              <a:t>=		   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1800" y="3505200"/>
            <a:ext cx="23622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0058" name="Text Box 32"/>
          <p:cNvSpPr txBox="1">
            <a:spLocks noChangeArrowheads="1"/>
          </p:cNvSpPr>
          <p:nvPr/>
        </p:nvSpPr>
        <p:spPr bwMode="auto">
          <a:xfrm>
            <a:off x="6640513" y="87313"/>
            <a:ext cx="1589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Narrow" pitchFamily="34" charset="0"/>
              </a:rPr>
              <a:t>Jacques Babinet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/>
          <a:srcRect l="2" r="40112"/>
          <a:stretch>
            <a:fillRect/>
          </a:stretch>
        </p:blipFill>
        <p:spPr bwMode="auto">
          <a:xfrm>
            <a:off x="609600" y="2532063"/>
            <a:ext cx="3200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193675" y="0"/>
            <a:ext cx="8763000" cy="990600"/>
          </a:xfrm>
        </p:spPr>
        <p:txBody>
          <a:bodyPr/>
          <a:lstStyle/>
          <a:p>
            <a:r>
              <a:rPr lang="en-GB" smtClean="0"/>
              <a:t>Single scattering albedo </a:t>
            </a:r>
            <a:r>
              <a:rPr lang="en-GB" smtClean="0">
                <a:latin typeface="Symbol" pitchFamily="18" charset="2"/>
              </a:rPr>
              <a:t>w</a:t>
            </a:r>
            <a:r>
              <a:rPr lang="en-US" altLang="en-US" smtClean="0">
                <a:sym typeface="Symbol" pitchFamily="18" charset="2"/>
              </a:rPr>
              <a:t>=</a:t>
            </a:r>
            <a:r>
              <a:rPr lang="en-GB" altLang="en-US" smtClean="0">
                <a:sym typeface="Symbol" pitchFamily="18" charset="2"/>
              </a:rPr>
              <a:t></a:t>
            </a:r>
            <a:r>
              <a:rPr lang="en-GB" altLang="en-US" baseline="-25000" smtClean="0">
                <a:sym typeface="Symbol" pitchFamily="18" charset="2"/>
              </a:rPr>
              <a:t>s</a:t>
            </a:r>
            <a:r>
              <a:rPr lang="en-US" altLang="en-US" smtClean="0">
                <a:sym typeface="Symbol" pitchFamily="18" charset="2"/>
              </a:rPr>
              <a:t>/</a:t>
            </a:r>
            <a:r>
              <a:rPr lang="en-GB" altLang="en-US" smtClean="0">
                <a:sym typeface="Symbol" pitchFamily="18" charset="2"/>
              </a:rPr>
              <a:t></a:t>
            </a:r>
            <a:r>
              <a:rPr lang="en-GB" altLang="en-US" baseline="-25000" smtClean="0">
                <a:sym typeface="Symbol" pitchFamily="18" charset="2"/>
              </a:rPr>
              <a:t>e</a:t>
            </a:r>
            <a:endParaRPr lang="en-GB" smtClean="0">
              <a:latin typeface="Symbol" pitchFamily="18" charset="2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5211763"/>
          </a:xfrm>
        </p:spPr>
        <p:txBody>
          <a:bodyPr/>
          <a:lstStyle/>
          <a:p>
            <a:r>
              <a:rPr lang="en-GB" dirty="0" smtClean="0"/>
              <a:t>Absorption related to imaginary part of refractive index </a:t>
            </a:r>
            <a:r>
              <a:rPr lang="en-GB" i="1" dirty="0" smtClean="0"/>
              <a:t>m</a:t>
            </a:r>
            <a:r>
              <a:rPr lang="en-GB" i="1" baseline="-25000" dirty="0" smtClean="0"/>
              <a:t>i</a:t>
            </a:r>
          </a:p>
          <a:p>
            <a:r>
              <a:rPr lang="en-GB" dirty="0" smtClean="0"/>
              <a:t>For liquid and ice</a:t>
            </a:r>
          </a:p>
          <a:p>
            <a:pPr lvl="1"/>
            <a:r>
              <a:rPr lang="en-GB" dirty="0" smtClean="0"/>
              <a:t>Visible: </a:t>
            </a:r>
            <a:r>
              <a:rPr lang="en-GB" i="1" dirty="0" smtClean="0"/>
              <a:t>m</a:t>
            </a:r>
            <a:r>
              <a:rPr lang="en-GB" i="1" baseline="-25000" dirty="0" smtClean="0"/>
              <a:t>i</a:t>
            </a:r>
            <a:r>
              <a:rPr lang="en-GB" i="1" dirty="0" smtClean="0"/>
              <a:t>  </a:t>
            </a:r>
            <a:r>
              <a:rPr lang="en-GB" dirty="0" smtClean="0"/>
              <a:t>is very small so </a:t>
            </a:r>
            <a:r>
              <a:rPr lang="en-GB" dirty="0" smtClean="0">
                <a:latin typeface="Symbol" pitchFamily="18" charset="2"/>
              </a:rPr>
              <a:t>w </a:t>
            </a:r>
            <a:r>
              <a:rPr lang="en-GB" dirty="0" smtClean="0"/>
              <a:t>is close to one (0.999…)</a:t>
            </a:r>
          </a:p>
          <a:p>
            <a:pPr lvl="1"/>
            <a:r>
              <a:rPr lang="en-GB" dirty="0" err="1" smtClean="0"/>
              <a:t>Longwave</a:t>
            </a:r>
            <a:r>
              <a:rPr lang="en-GB" dirty="0" smtClean="0"/>
              <a:t>: </a:t>
            </a:r>
            <a:r>
              <a:rPr lang="en-GB" i="1" dirty="0" smtClean="0"/>
              <a:t>m</a:t>
            </a:r>
            <a:r>
              <a:rPr lang="en-GB" i="1" baseline="-25000" dirty="0" smtClean="0"/>
              <a:t>i</a:t>
            </a:r>
            <a:r>
              <a:rPr lang="en-GB" dirty="0" smtClean="0"/>
              <a:t>  higher so </a:t>
            </a:r>
            <a:r>
              <a:rPr lang="en-GB" dirty="0" smtClean="0">
                <a:latin typeface="Symbol" pitchFamily="18" charset="2"/>
              </a:rPr>
              <a:t>w ~ </a:t>
            </a:r>
            <a:r>
              <a:rPr lang="en-GB" dirty="0" smtClean="0"/>
              <a:t>0.5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1000" dirty="0" smtClean="0"/>
          </a:p>
          <a:p>
            <a:endParaRPr lang="en-GB" dirty="0" smtClean="0"/>
          </a:p>
          <a:p>
            <a:r>
              <a:rPr lang="en-GB" dirty="0" smtClean="0"/>
              <a:t>Aerosols in the shortwave</a:t>
            </a:r>
          </a:p>
          <a:p>
            <a:pPr lvl="1"/>
            <a:r>
              <a:rPr lang="en-GB" dirty="0" smtClean="0"/>
              <a:t>Water soluble: 0.9-0.95; Black carbon ~ 0.3</a:t>
            </a:r>
          </a:p>
        </p:txBody>
      </p:sp>
      <p:sp>
        <p:nvSpPr>
          <p:cNvPr id="131076" name="TextBox 3"/>
          <p:cNvSpPr txBox="1">
            <a:spLocks noChangeArrowheads="1"/>
          </p:cNvSpPr>
          <p:nvPr/>
        </p:nvSpPr>
        <p:spPr bwMode="auto">
          <a:xfrm>
            <a:off x="2286000" y="4343400"/>
            <a:ext cx="1658938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FF"/>
                </a:solidFill>
              </a:rPr>
              <a:t>Real part</a:t>
            </a:r>
          </a:p>
          <a:p>
            <a:r>
              <a:rPr lang="en-GB">
                <a:solidFill>
                  <a:srgbClr val="FF0000"/>
                </a:solidFill>
              </a:rPr>
              <a:t>Imaginary part</a:t>
            </a:r>
          </a:p>
        </p:txBody>
      </p:sp>
      <p:sp>
        <p:nvSpPr>
          <p:cNvPr id="131077" name="TextBox 4"/>
          <p:cNvSpPr txBox="1">
            <a:spLocks noChangeArrowheads="1"/>
          </p:cNvSpPr>
          <p:nvPr/>
        </p:nvSpPr>
        <p:spPr bwMode="auto">
          <a:xfrm>
            <a:off x="3733800" y="2763838"/>
            <a:ext cx="137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Refractive index of liquid water</a:t>
            </a:r>
          </a:p>
        </p:txBody>
      </p:sp>
      <p:pic>
        <p:nvPicPr>
          <p:cNvPr id="131078" name="Picture 2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5410200" y="2286000"/>
            <a:ext cx="3300413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>
          <a:xfrm>
            <a:off x="1960563" y="152400"/>
            <a:ext cx="7031037" cy="9906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The scattering phase function</a:t>
            </a:r>
          </a:p>
        </p:txBody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9700" y="1149350"/>
            <a:ext cx="3760788" cy="5351463"/>
          </a:xfrm>
        </p:spPr>
        <p:txBody>
          <a:bodyPr/>
          <a:lstStyle/>
          <a:p>
            <a:pPr eaLnBrk="1" hangingPunct="1"/>
            <a:r>
              <a:rPr lang="en-GB" altLang="en-US" smtClean="0"/>
              <a:t>The distribution of scattered energy is known as the “scattering phase function” </a:t>
            </a:r>
          </a:p>
          <a:p>
            <a:pPr eaLnBrk="1" hangingPunct="1"/>
            <a:r>
              <a:rPr lang="en-GB" altLang="en-US" smtClean="0"/>
              <a:t>Different methods are suitable for different types of scatterer</a:t>
            </a:r>
          </a:p>
        </p:txBody>
      </p:sp>
      <p:pic>
        <p:nvPicPr>
          <p:cNvPr id="132099" name="Picture 5" descr="various_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4748212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Line 6"/>
          <p:cNvSpPr>
            <a:spLocks noChangeShapeType="1"/>
          </p:cNvSpPr>
          <p:nvPr/>
        </p:nvSpPr>
        <p:spPr bwMode="auto">
          <a:xfrm>
            <a:off x="304800" y="549275"/>
            <a:ext cx="10080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1" name="Line 7"/>
          <p:cNvSpPr>
            <a:spLocks noChangeShapeType="1"/>
          </p:cNvSpPr>
          <p:nvPr/>
        </p:nvSpPr>
        <p:spPr bwMode="auto">
          <a:xfrm>
            <a:off x="1312863" y="549275"/>
            <a:ext cx="720725" cy="5032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2" name="Line 8"/>
          <p:cNvSpPr>
            <a:spLocks noChangeShapeType="1"/>
          </p:cNvSpPr>
          <p:nvPr/>
        </p:nvSpPr>
        <p:spPr bwMode="auto">
          <a:xfrm>
            <a:off x="1312863" y="549275"/>
            <a:ext cx="5032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3" name="Freeform 11"/>
          <p:cNvSpPr>
            <a:spLocks/>
          </p:cNvSpPr>
          <p:nvPr/>
        </p:nvSpPr>
        <p:spPr bwMode="auto">
          <a:xfrm>
            <a:off x="1612900" y="546100"/>
            <a:ext cx="76200" cy="196850"/>
          </a:xfrm>
          <a:custGeom>
            <a:avLst/>
            <a:gdLst>
              <a:gd name="T0" fmla="*/ 2147483647 w 48"/>
              <a:gd name="T1" fmla="*/ 0 h 124"/>
              <a:gd name="T2" fmla="*/ 2147483647 w 48"/>
              <a:gd name="T3" fmla="*/ 2147483647 h 124"/>
              <a:gd name="T4" fmla="*/ 0 w 48"/>
              <a:gd name="T5" fmla="*/ 2147483647 h 124"/>
              <a:gd name="T6" fmla="*/ 0 60000 65536"/>
              <a:gd name="T7" fmla="*/ 0 60000 65536"/>
              <a:gd name="T8" fmla="*/ 0 60000 65536"/>
              <a:gd name="T9" fmla="*/ 0 w 48"/>
              <a:gd name="T10" fmla="*/ 0 h 124"/>
              <a:gd name="T11" fmla="*/ 48 w 48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24">
                <a:moveTo>
                  <a:pt x="48" y="0"/>
                </a:moveTo>
                <a:cubicBezTo>
                  <a:pt x="48" y="23"/>
                  <a:pt x="48" y="47"/>
                  <a:pt x="40" y="68"/>
                </a:cubicBezTo>
                <a:cubicBezTo>
                  <a:pt x="32" y="89"/>
                  <a:pt x="16" y="106"/>
                  <a:pt x="0" y="124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4" name="Text Box 12"/>
          <p:cNvSpPr txBox="1">
            <a:spLocks noChangeArrowheads="1"/>
          </p:cNvSpPr>
          <p:nvPr/>
        </p:nvSpPr>
        <p:spPr bwMode="auto">
          <a:xfrm>
            <a:off x="1657350" y="476250"/>
            <a:ext cx="303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>
                <a:latin typeface="Symbol" pitchFamily="18" charset="2"/>
              </a:rPr>
              <a:t>q</a:t>
            </a:r>
          </a:p>
        </p:txBody>
      </p:sp>
      <p:sp>
        <p:nvSpPr>
          <p:cNvPr id="132105" name="Rectangle 13"/>
          <p:cNvSpPr>
            <a:spLocks noChangeArrowheads="1"/>
          </p:cNvSpPr>
          <p:nvPr/>
        </p:nvSpPr>
        <p:spPr bwMode="auto">
          <a:xfrm>
            <a:off x="323850" y="4797425"/>
            <a:ext cx="83534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altLang="en-US" i="1">
                <a:solidFill>
                  <a:schemeClr val="accent2"/>
                </a:solidFill>
                <a:latin typeface="Comic Sans MS" pitchFamily="66" charset="0"/>
              </a:rPr>
              <a:t>Spheres:</a:t>
            </a:r>
            <a:r>
              <a:rPr lang="en-GB" altLang="en-US">
                <a:solidFill>
                  <a:schemeClr val="accent2"/>
                </a:solidFill>
                <a:latin typeface="Comic Sans MS" pitchFamily="66" charset="0"/>
              </a:rPr>
              <a:t> Mie theory (Mie 1908) provides a solution to Maxwell’s equations as a series expansion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altLang="en-US" i="1">
                <a:solidFill>
                  <a:srgbClr val="FF0000"/>
                </a:solidFill>
                <a:latin typeface="Comic Sans MS" pitchFamily="66" charset="0"/>
              </a:rPr>
              <a:t>Arbitrary ice particle shapes:</a:t>
            </a:r>
            <a:r>
              <a:rPr lang="en-GB" altLang="en-US">
                <a:solidFill>
                  <a:srgbClr val="FF0000"/>
                </a:solidFill>
                <a:latin typeface="Comic Sans MS" pitchFamily="66" charset="0"/>
              </a:rPr>
              <a:t> depending on </a:t>
            </a:r>
            <a:r>
              <a:rPr lang="en-GB" altLang="en-US" sz="2000" i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GB" altLang="en-US" sz="2000" i="1">
                <a:solidFill>
                  <a:srgbClr val="FF0000"/>
                </a:solidFill>
                <a:latin typeface="Comic Sans MS" pitchFamily="66" charset="0"/>
              </a:rPr>
              <a:t>/</a:t>
            </a:r>
            <a:r>
              <a:rPr lang="en-GB" altLang="en-US" sz="2000" i="1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GB" altLang="en-US">
                <a:solidFill>
                  <a:srgbClr val="FF0000"/>
                </a:solidFill>
                <a:latin typeface="Comic Sans MS" pitchFamily="66" charset="0"/>
              </a:rPr>
              <a:t>, use the Discrete Dipole Approximation, FDFT or ray tracing (Yang et al. 2000)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altLang="en-US">
                <a:solidFill>
                  <a:srgbClr val="FF00FF"/>
                </a:solidFill>
                <a:latin typeface="Comic Sans MS" pitchFamily="66" charset="0"/>
              </a:rPr>
              <a:t>But observations (Baran) suggest smoother phase functions implying that the surface of ice particles is “rough”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28" name="Picture 2"/>
          <p:cNvPicPr>
            <a:picLocks noChangeAspect="1" noChangeArrowheads="1"/>
          </p:cNvPicPr>
          <p:nvPr/>
        </p:nvPicPr>
        <p:blipFill>
          <a:blip r:embed="rId3"/>
          <a:srcRect l="50000"/>
          <a:stretch>
            <a:fillRect/>
          </a:stretch>
        </p:blipFill>
        <p:spPr bwMode="auto">
          <a:xfrm>
            <a:off x="5843588" y="457200"/>
            <a:ext cx="31718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29250" cy="1143000"/>
          </a:xfrm>
        </p:spPr>
        <p:txBody>
          <a:bodyPr/>
          <a:lstStyle/>
          <a:p>
            <a:r>
              <a:rPr lang="en-GB" smtClean="0"/>
              <a:t>Asymmetry factor</a:t>
            </a:r>
          </a:p>
        </p:txBody>
      </p:sp>
      <p:sp>
        <p:nvSpPr>
          <p:cNvPr id="1997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715000" cy="4876800"/>
          </a:xfrm>
        </p:spPr>
        <p:txBody>
          <a:bodyPr/>
          <a:lstStyle/>
          <a:p>
            <a:r>
              <a:rPr lang="en-GB" sz="2000" smtClean="0"/>
              <a:t>Radiation schemes can’t use full phase function: approximate by </a:t>
            </a:r>
            <a:r>
              <a:rPr lang="en-GB" sz="2000" i="1" smtClean="0"/>
              <a:t>asymmetry factor</a:t>
            </a:r>
            <a:r>
              <a:rPr lang="en-GB" sz="2000" smtClean="0"/>
              <a:t>:</a:t>
            </a:r>
          </a:p>
          <a:p>
            <a:endParaRPr lang="en-GB" sz="2000" smtClean="0"/>
          </a:p>
          <a:p>
            <a:endParaRPr lang="en-GB" sz="2000" smtClean="0"/>
          </a:p>
          <a:p>
            <a:pPr lvl="1"/>
            <a:r>
              <a:rPr lang="en-GB" sz="2000" smtClean="0"/>
              <a:t>Isotropic and Rayleigh scattering: </a:t>
            </a:r>
            <a:r>
              <a:rPr lang="en-GB" sz="2000" i="1" smtClean="0"/>
              <a:t>g</a:t>
            </a:r>
            <a:r>
              <a:rPr lang="en-GB" sz="2000" smtClean="0"/>
              <a:t> = 0</a:t>
            </a:r>
          </a:p>
          <a:p>
            <a:pPr lvl="1"/>
            <a:r>
              <a:rPr lang="en-GB" sz="2000" smtClean="0"/>
              <a:t>Droplets larger than wavelength </a:t>
            </a:r>
            <a:r>
              <a:rPr lang="en-GB" sz="2000" i="1" smtClean="0"/>
              <a:t>g</a:t>
            </a:r>
            <a:r>
              <a:rPr lang="en-GB" sz="2000" smtClean="0"/>
              <a:t> ≈ 0.85</a:t>
            </a:r>
          </a:p>
          <a:p>
            <a:pPr lvl="1"/>
            <a:r>
              <a:rPr lang="en-GB" sz="2000" smtClean="0"/>
              <a:t>Ice larger than wavelength </a:t>
            </a:r>
            <a:r>
              <a:rPr lang="en-GB" sz="2000" i="1" smtClean="0"/>
              <a:t>g</a:t>
            </a:r>
            <a:r>
              <a:rPr lang="en-GB" sz="2000" smtClean="0"/>
              <a:t> ≈ 0.7-0.8</a:t>
            </a:r>
          </a:p>
          <a:p>
            <a:r>
              <a:rPr lang="en-GB" sz="2000" smtClean="0"/>
              <a:t>Delta-Eddington scaling (Joseph et al. 1976)</a:t>
            </a:r>
          </a:p>
          <a:p>
            <a:pPr lvl="1"/>
            <a:r>
              <a:rPr lang="en-GB" sz="2000" smtClean="0"/>
              <a:t>Treat some of forward scattered radiation as if it had not been scattered at all</a:t>
            </a:r>
          </a:p>
          <a:p>
            <a:pPr lvl="1"/>
            <a:r>
              <a:rPr lang="en-GB" sz="2000" smtClean="0"/>
              <a:t> </a:t>
            </a:r>
            <a:r>
              <a:rPr lang="en-GB" sz="2000" smtClean="0">
                <a:latin typeface="Symbol" pitchFamily="18" charset="2"/>
              </a:rPr>
              <a:t>d</a:t>
            </a:r>
            <a:r>
              <a:rPr lang="en-GB" sz="2000" smtClean="0"/>
              <a:t>’ = </a:t>
            </a:r>
            <a:r>
              <a:rPr lang="en-GB" sz="2000" smtClean="0">
                <a:latin typeface="Symbol" pitchFamily="18" charset="2"/>
              </a:rPr>
              <a:t>d</a:t>
            </a:r>
            <a:r>
              <a:rPr lang="en-GB" sz="2000" smtClean="0"/>
              <a:t>(1 – </a:t>
            </a:r>
            <a:r>
              <a:rPr lang="en-GB" sz="2000" smtClean="0">
                <a:latin typeface="Symbol" pitchFamily="18" charset="2"/>
              </a:rPr>
              <a:t>w</a:t>
            </a:r>
            <a:r>
              <a:rPr lang="en-GB" sz="2000" i="1" smtClean="0"/>
              <a:t>g</a:t>
            </a:r>
            <a:r>
              <a:rPr lang="en-GB" sz="2000" baseline="30000" smtClean="0"/>
              <a:t> 2</a:t>
            </a:r>
            <a:r>
              <a:rPr lang="en-GB" sz="2000" smtClean="0"/>
              <a:t>)</a:t>
            </a:r>
            <a:endParaRPr lang="en-GB" sz="2000" smtClean="0">
              <a:latin typeface="Symbol" pitchFamily="18" charset="2"/>
            </a:endParaRPr>
          </a:p>
          <a:p>
            <a:pPr lvl="1"/>
            <a:r>
              <a:rPr lang="en-GB" sz="2000" smtClean="0"/>
              <a:t> </a:t>
            </a:r>
            <a:r>
              <a:rPr lang="en-GB" sz="2000" smtClean="0">
                <a:latin typeface="Symbol" pitchFamily="18" charset="2"/>
              </a:rPr>
              <a:t>w</a:t>
            </a:r>
            <a:r>
              <a:rPr lang="en-GB" sz="2000" smtClean="0"/>
              <a:t>’ = </a:t>
            </a:r>
            <a:r>
              <a:rPr lang="en-GB" sz="2000" smtClean="0">
                <a:latin typeface="Symbol" pitchFamily="18" charset="2"/>
              </a:rPr>
              <a:t>w</a:t>
            </a:r>
            <a:r>
              <a:rPr lang="en-GB" sz="2000" smtClean="0"/>
              <a:t>(1 – </a:t>
            </a:r>
            <a:r>
              <a:rPr lang="en-GB" sz="2000" i="1" smtClean="0"/>
              <a:t>g</a:t>
            </a:r>
            <a:r>
              <a:rPr lang="en-GB" sz="2000" baseline="30000" smtClean="0"/>
              <a:t> 2</a:t>
            </a:r>
            <a:r>
              <a:rPr lang="en-GB" sz="2000" smtClean="0"/>
              <a:t>)/(1 – </a:t>
            </a:r>
            <a:r>
              <a:rPr lang="en-GB" sz="2000" smtClean="0">
                <a:latin typeface="Symbol" pitchFamily="18" charset="2"/>
              </a:rPr>
              <a:t>w</a:t>
            </a:r>
            <a:r>
              <a:rPr lang="en-GB" sz="2000" i="1" smtClean="0"/>
              <a:t>g</a:t>
            </a:r>
            <a:r>
              <a:rPr lang="en-GB" sz="2000" baseline="30000" smtClean="0"/>
              <a:t> 2</a:t>
            </a:r>
            <a:r>
              <a:rPr lang="en-GB" sz="2000" smtClean="0"/>
              <a:t>)</a:t>
            </a:r>
          </a:p>
          <a:p>
            <a:pPr lvl="1"/>
            <a:r>
              <a:rPr lang="en-GB" sz="2000" smtClean="0"/>
              <a:t> </a:t>
            </a:r>
            <a:r>
              <a:rPr lang="en-GB" sz="2000" i="1" smtClean="0"/>
              <a:t>g </a:t>
            </a:r>
            <a:r>
              <a:rPr lang="en-GB" sz="2000" smtClean="0"/>
              <a:t>’ = </a:t>
            </a:r>
            <a:r>
              <a:rPr lang="en-GB" sz="2000" i="1" smtClean="0"/>
              <a:t>g</a:t>
            </a:r>
            <a:r>
              <a:rPr lang="en-GB" sz="2000" smtClean="0"/>
              <a:t>/(1 + </a:t>
            </a:r>
            <a:r>
              <a:rPr lang="en-GB" sz="2000" i="1" smtClean="0"/>
              <a:t>g</a:t>
            </a:r>
            <a:r>
              <a:rPr lang="en-GB" sz="2000" smtClean="0"/>
              <a:t>)</a:t>
            </a:r>
          </a:p>
          <a:p>
            <a:pPr lvl="1"/>
            <a:endParaRPr lang="en-GB" sz="2000" smtClean="0"/>
          </a:p>
        </p:txBody>
      </p:sp>
      <p:graphicFrame>
        <p:nvGraphicFramePr>
          <p:cNvPr id="199727" name="Object 47"/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2286000"/>
          <a:ext cx="16764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37" name="Equation" r:id="rId4" imgW="596900" imgH="241300" progId="Equation.3">
                  <p:embed/>
                </p:oleObj>
              </mc:Choice>
              <mc:Fallback>
                <p:oleObj name="Equation" r:id="rId4" imgW="596900" imgH="241300" progId="Equation.3">
                  <p:embed/>
                  <p:pic>
                    <p:nvPicPr>
                      <p:cNvPr id="0" name="Picture 4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286000"/>
                        <a:ext cx="1676400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9731" name="Picture 5" descr="various_p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162425"/>
            <a:ext cx="2919413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732" name="Oval 7"/>
          <p:cNvSpPr>
            <a:spLocks noChangeArrowheads="1"/>
          </p:cNvSpPr>
          <p:nvPr/>
        </p:nvSpPr>
        <p:spPr bwMode="auto">
          <a:xfrm>
            <a:off x="6286500" y="4402138"/>
            <a:ext cx="3810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9733" name="Text Box 8"/>
          <p:cNvSpPr txBox="1">
            <a:spLocks noChangeArrowheads="1"/>
          </p:cNvSpPr>
          <p:nvPr/>
        </p:nvSpPr>
        <p:spPr bwMode="auto">
          <a:xfrm>
            <a:off x="6477000" y="4724400"/>
            <a:ext cx="23479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solidFill>
                  <a:srgbClr val="008000"/>
                </a:solidFill>
                <a:latin typeface="Arial Narrow" pitchFamily="34" charset="0"/>
              </a:rPr>
              <a:t>Around half the scattered light diffracted by a small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GB" dirty="0" smtClean="0"/>
              <a:t>Size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070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914400"/>
                <a:ext cx="8381999" cy="5715000"/>
              </a:xfrm>
            </p:spPr>
            <p:txBody>
              <a:bodyPr/>
              <a:lstStyle/>
              <a:p>
                <a:r>
                  <a:rPr lang="en-US" dirty="0" smtClean="0"/>
                  <a:t>Describe size distribution by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r</a:t>
                </a:r>
                <a:r>
                  <a:rPr lang="en-US" dirty="0" smtClean="0"/>
                  <a:t>) [m</a:t>
                </a:r>
                <a:r>
                  <a:rPr lang="en-US" baseline="30000" dirty="0" smtClean="0"/>
                  <a:t>-4</a:t>
                </a:r>
                <a:r>
                  <a:rPr lang="en-US" dirty="0" smtClean="0"/>
                  <a:t>], where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r</a:t>
                </a:r>
                <a:r>
                  <a:rPr lang="en-US" dirty="0" smtClean="0"/>
                  <a:t>)</a:t>
                </a:r>
                <a:r>
                  <a:rPr lang="en-US" i="1" dirty="0" err="1" smtClean="0"/>
                  <a:t>dr</a:t>
                </a:r>
                <a:r>
                  <a:rPr lang="en-US" dirty="0" smtClean="0"/>
                  <a:t> is number concentration of particles with radius between </a:t>
                </a:r>
                <a:r>
                  <a:rPr lang="en-US" i="1" dirty="0" smtClean="0"/>
                  <a:t>r</a:t>
                </a:r>
                <a:r>
                  <a:rPr lang="en-US" dirty="0" smtClean="0"/>
                  <a:t> and </a:t>
                </a:r>
                <a:r>
                  <a:rPr lang="en-US" i="1" dirty="0" smtClean="0"/>
                  <a:t>r </a:t>
                </a:r>
                <a:r>
                  <a:rPr lang="en-US" dirty="0" smtClean="0"/>
                  <a:t>+</a:t>
                </a:r>
                <a:r>
                  <a:rPr lang="en-US" i="1" dirty="0" err="1" smtClean="0"/>
                  <a:t>dr</a:t>
                </a:r>
                <a:endParaRPr lang="en-US" i="1" dirty="0" smtClean="0"/>
              </a:p>
              <a:p>
                <a:pPr lvl="1"/>
                <a:r>
                  <a:rPr lang="en-US" dirty="0" smtClean="0">
                    <a:ea typeface="Cambria Math"/>
                  </a:rPr>
                  <a:t>Extinction coefficient [m</a:t>
                </a:r>
                <a:r>
                  <a:rPr lang="en-US" baseline="30000" dirty="0" smtClean="0">
                    <a:ea typeface="Cambria Math"/>
                  </a:rPr>
                  <a:t>-1</a:t>
                </a:r>
                <a:r>
                  <a:rPr lang="en-US" dirty="0" smtClean="0">
                    <a:ea typeface="Cambria Math"/>
                  </a:rPr>
                  <a:t>]: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b="0" i="1" baseline="-25000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i="1" smtClean="0">
                            <a:latin typeface="Cambria Math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)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𝑑𝑟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Scattering coefficient</a:t>
                </a:r>
                <a:r>
                  <a:rPr lang="en-US" dirty="0">
                    <a:ea typeface="Cambria Math"/>
                  </a:rPr>
                  <a:t> [m</a:t>
                </a:r>
                <a:r>
                  <a:rPr lang="en-US" baseline="30000" dirty="0">
                    <a:ea typeface="Cambria Math"/>
                  </a:rPr>
                  <a:t>-1</a:t>
                </a:r>
                <a:r>
                  <a:rPr lang="en-US" dirty="0">
                    <a:ea typeface="Cambria Math"/>
                  </a:rPr>
                  <a:t>]: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b="0" i="1" baseline="-25000" smtClean="0">
                        <a:latin typeface="Cambria Math"/>
                        <a:ea typeface="Cambria Math"/>
                      </a:rPr>
                      <m:t>𝑠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i="1">
                            <a:latin typeface="Cambria Math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)</m:t>
                        </m:r>
                        <m:sSub>
                          <m:sSubPr>
                            <m:ctrlPr>
                              <a:rPr lang="en-GB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𝑑𝑟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Single scattering albedo: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b="0" i="1" baseline="-25000" smtClean="0">
                        <a:latin typeface="Cambria Math"/>
                        <a:ea typeface="Cambria Math"/>
                      </a:rPr>
                      <m:t>𝑠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b="0" i="1" baseline="-25000" smtClean="0">
                        <a:latin typeface="Cambria Math"/>
                        <a:ea typeface="Cambria Math"/>
                      </a:rPr>
                      <m:t>𝑒</m:t>
                    </m:r>
                  </m:oMath>
                </a14:m>
                <a:endParaRPr lang="en-US" baseline="-25000" dirty="0"/>
              </a:p>
              <a:p>
                <a:pPr lvl="1"/>
                <a:r>
                  <a:rPr lang="en-US" dirty="0" smtClean="0"/>
                  <a:t>Bulk asymmetry factor: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/>
                        <a:ea typeface="Cambria Math"/>
                      </a:rPr>
                      <m:t>𝑔</m:t>
                    </m:r>
                    <m:r>
                      <a:rPr lang="en-GB" b="0" i="1" dirty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GB" b="0" i="1" dirty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GB" b="0" i="1" dirty="0" smtClean="0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GB" b="0" i="1" baseline="-25000" dirty="0" smtClean="0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i="1">
                            <a:latin typeface="Cambria Math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d>
                        <m:sSub>
                          <m:sSubPr>
                            <m:ctrlPr>
                              <a:rPr lang="en-GB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𝑔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𝑑𝑟</m:t>
                        </m:r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In geometric optics region (</a:t>
                </a:r>
                <a:r>
                  <a:rPr lang="en-US" i="1" dirty="0" smtClean="0"/>
                  <a:t>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≫</m:t>
                    </m:r>
                  </m:oMath>
                </a14:m>
                <a:r>
                  <a:rPr lang="en-US" dirty="0" smtClean="0">
                    <a:latin typeface="Symbol" panose="05050102010706020507" pitchFamily="18" charset="2"/>
                  </a:rPr>
                  <a:t>l</a:t>
                </a:r>
                <a:r>
                  <a:rPr lang="en-US" dirty="0" smtClean="0"/>
                  <a:t>):</a:t>
                </a:r>
              </a:p>
              <a:p>
                <a:pPr lvl="1"/>
                <a:r>
                  <a:rPr lang="en-US" dirty="0" smtClean="0">
                    <a:ea typeface="Cambria Math"/>
                  </a:rPr>
                  <a:t>Geometric optics extinction </a:t>
                </a:r>
                <a:r>
                  <a:rPr lang="en-US" dirty="0">
                    <a:ea typeface="Cambria Math"/>
                  </a:rPr>
                  <a:t>coefficient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i="1" baseline="-25000">
                        <a:latin typeface="Cambria Math"/>
                        <a:ea typeface="Cambria Math"/>
                      </a:rPr>
                      <m:t>𝑒</m:t>
                    </m:r>
                    <m:r>
                      <a:rPr lang="en-GB" b="0" i="1" baseline="-2500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GB" b="0" i="1" baseline="-25000" smtClean="0">
                        <a:latin typeface="Cambria Math"/>
                        <a:ea typeface="Cambria Math"/>
                      </a:rPr>
                      <m:t>𝑔𝑜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=2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𝜋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i="1">
                            <a:latin typeface="Cambria Math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b="0" i="1" baseline="30000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𝑑𝑟</m:t>
                        </m:r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But model holds liquid water mixing ratio or</a:t>
                </a:r>
              </a:p>
              <a:p>
                <a:pPr lvl="1"/>
                <a:r>
                  <a:rPr lang="en-US" dirty="0" smtClean="0"/>
                  <a:t>Liquid water content [kg m</a:t>
                </a:r>
                <a:r>
                  <a:rPr lang="en-US" baseline="30000" dirty="0" smtClean="0"/>
                  <a:t>-3</a:t>
                </a:r>
                <a:r>
                  <a:rPr lang="en-US" dirty="0" smtClean="0"/>
                  <a:t>]: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/>
                        <a:ea typeface="Cambria Math"/>
                      </a:rPr>
                      <m:t>LWC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  <m:r>
                      <a:rPr lang="en-GB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GB" b="0" i="1" baseline="-25000" smtClean="0">
                        <a:latin typeface="Cambria Math"/>
                        <a:ea typeface="Cambria Math"/>
                      </a:rPr>
                      <m:t>𝑙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i="1">
                            <a:latin typeface="Cambria Math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b="0" i="1" baseline="30000" smtClean="0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𝑑𝑟</m:t>
                        </m:r>
                      </m:e>
                    </m:nary>
                  </m:oMath>
                </a14:m>
                <a:endParaRPr lang="en-GB" dirty="0" smtClean="0">
                  <a:ea typeface="Cambria Math"/>
                </a:endParaRPr>
              </a:p>
              <a:p>
                <a:r>
                  <a:rPr lang="en-GB" i="1" dirty="0" smtClean="0">
                    <a:ea typeface="Cambria Math"/>
                  </a:rPr>
                  <a:t>What’s best way to convert LWC to radiation coefficients?</a:t>
                </a:r>
                <a:endParaRPr lang="en-GB" i="1" dirty="0">
                  <a:ea typeface="Cambria Math"/>
                </a:endParaRPr>
              </a:p>
            </p:txBody>
          </p:sp>
        </mc:Choice>
        <mc:Fallback xmlns="">
          <p:sp>
            <p:nvSpPr>
              <p:cNvPr id="2007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914400"/>
                <a:ext cx="8381999" cy="5715000"/>
              </a:xfrm>
              <a:blipFill rotWithShape="1">
                <a:blip r:embed="rId2"/>
                <a:stretch>
                  <a:fillRect l="-1091" t="-8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6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c20080512193604"/>
          <p:cNvPicPr>
            <a:picLocks noChangeAspect="1" noChangeArrowheads="1"/>
          </p:cNvPicPr>
          <p:nvPr/>
        </p:nvPicPr>
        <p:blipFill rotWithShape="1">
          <a:blip r:embed="rId2" cstate="print"/>
          <a:srcRect l="52903" t="14703" r="9128" b="10411"/>
          <a:stretch/>
        </p:blipFill>
        <p:spPr bwMode="auto">
          <a:xfrm rot="10800000">
            <a:off x="5257799" y="2636727"/>
            <a:ext cx="3782615" cy="4145071"/>
          </a:xfrm>
          <a:prstGeom prst="rect">
            <a:avLst/>
          </a:prstGeom>
          <a:noFill/>
        </p:spPr>
      </p:pic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dirty="0" smtClean="0"/>
              <a:t>Effective radius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066800"/>
                <a:ext cx="8229600" cy="4678363"/>
              </a:xfrm>
            </p:spPr>
            <p:txBody>
              <a:bodyPr/>
              <a:lstStyle/>
              <a:p>
                <a:r>
                  <a:rPr lang="en-US" dirty="0" smtClean="0"/>
                  <a:t>Can convert liquid water mixing ratio to extinction with</a:t>
                </a:r>
              </a:p>
              <a:p>
                <a:pPr lvl="1"/>
                <a:r>
                  <a:rPr lang="en-US" dirty="0" smtClean="0"/>
                  <a:t>Liquid effective radius: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GB" i="1" baseline="-25000">
                        <a:latin typeface="Cambria Math"/>
                        <a:ea typeface="Cambria Math"/>
                      </a:rPr>
                      <m:t>𝑒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GB" i="1"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en-GB" b="0" i="1" baseline="30000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𝑑𝑟</m:t>
                            </m:r>
                          </m:e>
                        </m:nary>
                      </m:num>
                      <m:den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GB" i="1"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en-GB" i="1" baseline="3000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𝑑𝑟</m:t>
                            </m:r>
                          </m:e>
                        </m:nary>
                      </m:den>
                    </m:f>
                    <m:r>
                      <a:rPr lang="en-GB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  <a:ea typeface="Cambria Math"/>
                          </a:rPr>
                          <m:t>LWC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i="1" baseline="-25000">
                            <a:latin typeface="Cambria Math"/>
                            <a:ea typeface="Cambria Math"/>
                          </a:rPr>
                          <m:t>𝑙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GB" i="1" baseline="-25000">
                            <a:latin typeface="Cambria Math"/>
                            <a:ea typeface="Cambria Math"/>
                          </a:rPr>
                          <m:t>𝑒</m:t>
                        </m:r>
                        <m:r>
                          <a:rPr lang="en-GB" b="0" i="1" baseline="-25000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GB" b="0" i="1" baseline="-25000" smtClean="0">
                            <a:latin typeface="Cambria Math"/>
                            <a:ea typeface="Cambria Math"/>
                          </a:rPr>
                          <m:t>𝑔𝑜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For non-spherical ice, equivalent expression is:</a:t>
                </a:r>
              </a:p>
              <a:p>
                <a:pPr lvl="1"/>
                <a:r>
                  <a:rPr lang="en-US" dirty="0" smtClean="0"/>
                  <a:t>Ice effective </a:t>
                </a:r>
                <a:r>
                  <a:rPr lang="en-US" dirty="0"/>
                  <a:t>radius: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  <a:ea typeface="Cambria Math"/>
                      </a:rPr>
                      <m:t>𝑟</m:t>
                    </m:r>
                    <m:r>
                      <a:rPr lang="en-GB" i="1" baseline="-25000">
                        <a:latin typeface="Cambria Math"/>
                        <a:ea typeface="Cambria Math"/>
                      </a:rPr>
                      <m:t>𝑒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i="1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  <a:ea typeface="Cambria Math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  <a:ea typeface="Cambria Math"/>
                          </a:rPr>
                          <m:t>WC</m:t>
                        </m:r>
                      </m:num>
                      <m:den>
                        <m:r>
                          <a:rPr lang="en-GB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b="0" i="1" baseline="-25000" smtClean="0"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GB" i="1" baseline="-25000">
                            <a:latin typeface="Cambria Math"/>
                            <a:ea typeface="Cambria Math"/>
                          </a:rPr>
                          <m:t>𝑒</m:t>
                        </m:r>
                        <m:r>
                          <a:rPr lang="en-GB" i="1" baseline="-2500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GB" i="1" baseline="-25000">
                            <a:latin typeface="Cambria Math"/>
                            <a:ea typeface="Cambria Math"/>
                          </a:rPr>
                          <m:t>𝑔𝑜</m:t>
                        </m:r>
                      </m:den>
                    </m:f>
                  </m:oMath>
                </a14:m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066800"/>
                <a:ext cx="8229600" cy="4678363"/>
              </a:xfrm>
              <a:blipFill rotWithShape="1">
                <a:blip r:embed="rId3"/>
                <a:stretch>
                  <a:fillRect l="-1111" t="-1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57200" y="3429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Tahoma"/>
                <a:cs typeface="Arial"/>
              </a:rPr>
              <a:t>In each part of the spectrum, a radiation scheme parameterizes </a:t>
            </a:r>
            <a:r>
              <a:rPr lang="en-US" sz="2400" kern="0" dirty="0">
                <a:solidFill>
                  <a:srgbClr val="000000"/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400" kern="0" baseline="-25000" dirty="0">
                <a:solidFill>
                  <a:srgbClr val="000000"/>
                </a:solidFill>
                <a:latin typeface="Tahoma"/>
                <a:cs typeface="Arial"/>
              </a:rPr>
              <a:t>e</a:t>
            </a:r>
            <a:r>
              <a:rPr lang="en-US" sz="2400" kern="0" dirty="0">
                <a:solidFill>
                  <a:srgbClr val="000000"/>
                </a:solidFill>
                <a:latin typeface="Tahoma"/>
                <a:cs typeface="Arial"/>
              </a:rPr>
              <a:t>/LWC, </a:t>
            </a:r>
            <a:r>
              <a:rPr lang="en-US" sz="2400" kern="0" dirty="0">
                <a:solidFill>
                  <a:srgbClr val="000000"/>
                </a:solidFill>
                <a:latin typeface="Symbol" panose="05050102010706020507" pitchFamily="18" charset="2"/>
                <a:cs typeface="Arial"/>
              </a:rPr>
              <a:t>w</a:t>
            </a:r>
            <a:r>
              <a:rPr lang="en-US" sz="2400" kern="0" dirty="0">
                <a:solidFill>
                  <a:srgbClr val="000000"/>
                </a:solidFill>
                <a:latin typeface="Tahoma"/>
                <a:cs typeface="Arial"/>
              </a:rPr>
              <a:t> and </a:t>
            </a:r>
            <a:r>
              <a:rPr lang="en-US" sz="2400" i="1" kern="0" dirty="0">
                <a:solidFill>
                  <a:srgbClr val="000000"/>
                </a:solidFill>
                <a:latin typeface="Tahoma"/>
                <a:cs typeface="Arial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Tahoma"/>
                <a:cs typeface="Arial"/>
              </a:rPr>
              <a:t> as a function of </a:t>
            </a:r>
            <a:r>
              <a:rPr lang="en-US" sz="2400" i="1" kern="0" dirty="0">
                <a:solidFill>
                  <a:srgbClr val="000000"/>
                </a:solidFill>
                <a:latin typeface="Tahoma"/>
                <a:cs typeface="Arial"/>
              </a:rPr>
              <a:t>r</a:t>
            </a:r>
            <a:r>
              <a:rPr lang="en-US" sz="2400" kern="0" baseline="-25000" dirty="0">
                <a:solidFill>
                  <a:srgbClr val="000000"/>
                </a:solidFill>
                <a:latin typeface="Tahoma"/>
                <a:cs typeface="Arial"/>
              </a:rPr>
              <a:t>e</a:t>
            </a:r>
            <a:r>
              <a:rPr lang="en-US" sz="2400" kern="0" dirty="0">
                <a:solidFill>
                  <a:srgbClr val="000000"/>
                </a:solidFill>
                <a:latin typeface="Tahoma"/>
                <a:cs typeface="Arial"/>
              </a:rPr>
              <a:t> (e.g. </a:t>
            </a:r>
            <a:r>
              <a:rPr lang="en-US" sz="2400" kern="0" dirty="0" err="1">
                <a:solidFill>
                  <a:srgbClr val="000000"/>
                </a:solidFill>
                <a:latin typeface="Tahoma"/>
                <a:cs typeface="Arial"/>
              </a:rPr>
              <a:t>Slingo</a:t>
            </a:r>
            <a:r>
              <a:rPr lang="en-US" sz="2400" kern="0" dirty="0">
                <a:solidFill>
                  <a:srgbClr val="000000"/>
                </a:solidFill>
                <a:latin typeface="Tahoma"/>
                <a:cs typeface="Arial"/>
              </a:rPr>
              <a:t> and </a:t>
            </a:r>
            <a:r>
              <a:rPr lang="en-US" sz="2400" kern="0" dirty="0" err="1">
                <a:solidFill>
                  <a:srgbClr val="000000"/>
                </a:solidFill>
                <a:latin typeface="Tahoma"/>
                <a:cs typeface="Arial"/>
              </a:rPr>
              <a:t>Schrecker</a:t>
            </a:r>
            <a:r>
              <a:rPr lang="en-US" sz="2400" kern="0" dirty="0">
                <a:solidFill>
                  <a:srgbClr val="000000"/>
                </a:solidFill>
                <a:latin typeface="Tahoma"/>
                <a:cs typeface="Arial"/>
              </a:rPr>
              <a:t> 1982)</a:t>
            </a:r>
            <a:endParaRPr lang="en-US" sz="2400" kern="0" dirty="0">
              <a:solidFill>
                <a:srgbClr val="000000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1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4953000" cy="1325562"/>
          </a:xfrm>
        </p:spPr>
        <p:txBody>
          <a:bodyPr/>
          <a:lstStyle/>
          <a:p>
            <a:r>
              <a:rPr lang="en-US" smtClean="0"/>
              <a:t>Parametrizing effective radius</a:t>
            </a:r>
          </a:p>
        </p:txBody>
      </p:sp>
      <p:sp>
        <p:nvSpPr>
          <p:cNvPr id="326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4267200" cy="4144963"/>
          </a:xfrm>
        </p:spPr>
        <p:txBody>
          <a:bodyPr/>
          <a:lstStyle/>
          <a:p>
            <a:r>
              <a:rPr lang="en-US" dirty="0" smtClean="0"/>
              <a:t>Liquid water clouds</a:t>
            </a:r>
          </a:p>
          <a:p>
            <a:pPr lvl="1"/>
            <a:r>
              <a:rPr lang="en-US" dirty="0" smtClean="0"/>
              <a:t>ECMWF: </a:t>
            </a:r>
            <a:r>
              <a:rPr lang="en-US" dirty="0" smtClean="0"/>
              <a:t>varies with height from 10 to 40 microns</a:t>
            </a:r>
          </a:p>
          <a:p>
            <a:pPr lvl="1"/>
            <a:r>
              <a:rPr lang="en-US" dirty="0" smtClean="0"/>
              <a:t>Some models have different values over land and sea</a:t>
            </a:r>
          </a:p>
          <a:p>
            <a:pPr lvl="1"/>
            <a:r>
              <a:rPr lang="en-US" dirty="0" smtClean="0"/>
              <a:t>Met Office UK forecast model has prognostic aerosol which is used for droplet number conc.</a:t>
            </a:r>
          </a:p>
          <a:p>
            <a:r>
              <a:rPr lang="en-US" i="1" dirty="0" smtClean="0"/>
              <a:t>Radiation schemes need to use more information from cloud schemes!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114800" y="914400"/>
            <a:ext cx="4876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CC0000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00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081088">
              <a:defRPr/>
            </a:pPr>
            <a:r>
              <a:rPr lang="en-US" kern="0" dirty="0" smtClean="0"/>
              <a:t>Ice clouds</a:t>
            </a:r>
          </a:p>
          <a:p>
            <a:pPr lvl="1">
              <a:defRPr/>
            </a:pPr>
            <a:r>
              <a:rPr lang="en-US" kern="0" dirty="0" smtClean="0"/>
              <a:t>ECMWF and most models </a:t>
            </a:r>
            <a:r>
              <a:rPr lang="en-US" kern="0" dirty="0" err="1" smtClean="0"/>
              <a:t>parametrize</a:t>
            </a:r>
            <a:r>
              <a:rPr lang="en-US" kern="0" dirty="0" smtClean="0"/>
              <a:t> vs temperature: </a:t>
            </a:r>
          </a:p>
          <a:p>
            <a:pPr lvl="1">
              <a:defRPr/>
            </a:pPr>
            <a:endParaRPr lang="en-US" kern="0" dirty="0"/>
          </a:p>
          <a:p>
            <a:pPr lvl="1">
              <a:defRPr/>
            </a:pPr>
            <a:endParaRPr lang="en-US" kern="0" dirty="0" smtClean="0"/>
          </a:p>
          <a:p>
            <a:pPr lvl="1">
              <a:defRPr/>
            </a:pPr>
            <a:endParaRPr lang="en-US" kern="0" dirty="0"/>
          </a:p>
          <a:p>
            <a:pPr lvl="1">
              <a:defRPr/>
            </a:pPr>
            <a:endParaRPr lang="en-US" kern="0" dirty="0" smtClean="0"/>
          </a:p>
          <a:p>
            <a:pPr lvl="1">
              <a:defRPr/>
            </a:pPr>
            <a:endParaRPr lang="en-US" kern="0" dirty="0"/>
          </a:p>
          <a:p>
            <a:pPr lvl="1">
              <a:defRPr/>
            </a:pPr>
            <a:endParaRPr lang="en-US" kern="0" dirty="0" smtClean="0"/>
          </a:p>
          <a:p>
            <a:pPr lvl="1">
              <a:defRPr/>
            </a:pPr>
            <a:endParaRPr lang="en-US" kern="0" dirty="0"/>
          </a:p>
          <a:p>
            <a:pPr lvl="1">
              <a:defRPr/>
            </a:pPr>
            <a:endParaRPr lang="en-US" kern="0" dirty="0" smtClean="0"/>
          </a:p>
          <a:p>
            <a:pPr lvl="1">
              <a:defRPr/>
            </a:pPr>
            <a:r>
              <a:rPr lang="en-US" kern="0" dirty="0" smtClean="0"/>
              <a:t>Field et al. (2005) </a:t>
            </a:r>
            <a:r>
              <a:rPr lang="en-US" kern="0" dirty="0" err="1" smtClean="0"/>
              <a:t>parametrized</a:t>
            </a:r>
            <a:r>
              <a:rPr lang="en-US" kern="0" dirty="0" smtClean="0"/>
              <a:t> full ice size distribution, enabling </a:t>
            </a:r>
            <a:r>
              <a:rPr lang="en-US" i="1" kern="0" dirty="0" smtClean="0"/>
              <a:t>r</a:t>
            </a:r>
            <a:r>
              <a:rPr lang="en-US" kern="0" baseline="-25000" dirty="0" smtClean="0"/>
              <a:t>e</a:t>
            </a:r>
            <a:r>
              <a:rPr lang="en-US" kern="0" dirty="0" smtClean="0"/>
              <a:t>(</a:t>
            </a:r>
            <a:r>
              <a:rPr lang="en-US" i="1" kern="0" dirty="0" smtClean="0"/>
              <a:t>T</a:t>
            </a:r>
            <a:r>
              <a:rPr lang="en-US" kern="0" dirty="0" smtClean="0"/>
              <a:t>, IWC)</a:t>
            </a:r>
          </a:p>
        </p:txBody>
      </p:sp>
      <p:pic>
        <p:nvPicPr>
          <p:cNvPr id="326660" name="Picture 2"/>
          <p:cNvPicPr>
            <a:picLocks noChangeAspect="1" noChangeArrowheads="1"/>
          </p:cNvPicPr>
          <p:nvPr/>
        </p:nvPicPr>
        <p:blipFill>
          <a:blip r:embed="rId2"/>
          <a:srcRect l="5663" r="8353" b="14133"/>
          <a:stretch>
            <a:fillRect/>
          </a:stretch>
        </p:blipFill>
        <p:spPr bwMode="auto">
          <a:xfrm>
            <a:off x="4452938" y="2133600"/>
            <a:ext cx="4386262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61" name="TextBox 3"/>
          <p:cNvSpPr txBox="1">
            <a:spLocks noChangeArrowheads="1"/>
          </p:cNvSpPr>
          <p:nvPr/>
        </p:nvSpPr>
        <p:spPr bwMode="auto">
          <a:xfrm>
            <a:off x="6400800" y="4430713"/>
            <a:ext cx="194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Ou &amp; Liou (1995)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149350"/>
            <a:ext cx="3956050" cy="1200150"/>
          </a:xfrm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mtClean="0"/>
              <a:t>Maxwell’s equations in terms of fields </a:t>
            </a:r>
            <a:r>
              <a:rPr lang="en-GB" altLang="en-US" b="1" smtClean="0"/>
              <a:t>E</a:t>
            </a:r>
            <a:r>
              <a:rPr lang="en-GB" altLang="en-US" smtClean="0"/>
              <a:t>(</a:t>
            </a:r>
            <a:r>
              <a:rPr lang="en-GB" altLang="en-US" b="1" smtClean="0"/>
              <a:t>x</a:t>
            </a:r>
            <a:r>
              <a:rPr lang="en-GB" altLang="en-US" smtClean="0"/>
              <a:t>,</a:t>
            </a:r>
            <a:r>
              <a:rPr lang="en-GB" altLang="en-US" i="1" smtClean="0"/>
              <a:t>t</a:t>
            </a:r>
            <a:r>
              <a:rPr lang="en-GB" altLang="en-US" smtClean="0"/>
              <a:t>), </a:t>
            </a:r>
            <a:r>
              <a:rPr lang="en-GB" altLang="en-US" b="1" smtClean="0"/>
              <a:t>B</a:t>
            </a:r>
            <a:r>
              <a:rPr lang="en-GB" altLang="en-US" smtClean="0"/>
              <a:t>(</a:t>
            </a:r>
            <a:r>
              <a:rPr lang="en-GB" altLang="en-US" b="1" smtClean="0"/>
              <a:t>x</a:t>
            </a:r>
            <a:r>
              <a:rPr lang="en-GB" altLang="en-US" smtClean="0"/>
              <a:t>,</a:t>
            </a:r>
            <a:r>
              <a:rPr lang="en-GB" altLang="en-US" i="1" smtClean="0"/>
              <a:t>t</a:t>
            </a:r>
            <a:r>
              <a:rPr lang="en-GB" altLang="en-US" smtClean="0"/>
              <a:t>)</a:t>
            </a:r>
          </a:p>
        </p:txBody>
      </p:sp>
      <p:sp>
        <p:nvSpPr>
          <p:cNvPr id="3246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From Maxwell to radiative transfer</a:t>
            </a:r>
          </a:p>
        </p:txBody>
      </p:sp>
      <p:pic>
        <p:nvPicPr>
          <p:cNvPr id="324611" name="Picture 7" descr="Multiple Scattering of Light by Partic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7475" y="1436688"/>
            <a:ext cx="1992313" cy="2855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2" name="Rectangle 8"/>
          <p:cNvSpPr>
            <a:spLocks noChangeArrowheads="1"/>
          </p:cNvSpPr>
          <p:nvPr/>
        </p:nvSpPr>
        <p:spPr bwMode="auto">
          <a:xfrm>
            <a:off x="4876800" y="4572000"/>
            <a:ext cx="3124200" cy="1936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altLang="en-US" sz="2400" dirty="0">
                <a:latin typeface="+mj-lt"/>
              </a:rPr>
              <a:t>3D radiative transfer in terms of monochromatic radiances </a:t>
            </a:r>
            <a:r>
              <a:rPr lang="en-GB" altLang="en-US" sz="2400" i="1" dirty="0">
                <a:latin typeface="+mj-lt"/>
              </a:rPr>
              <a:t>I </a:t>
            </a:r>
            <a:r>
              <a:rPr lang="en-GB" altLang="en-US" sz="2400" dirty="0">
                <a:latin typeface="+mj-lt"/>
              </a:rPr>
              <a:t>(</a:t>
            </a:r>
            <a:r>
              <a:rPr lang="en-GB" altLang="en-US" sz="2400" b="1" dirty="0" err="1">
                <a:latin typeface="+mj-lt"/>
              </a:rPr>
              <a:t>x</a:t>
            </a:r>
            <a:r>
              <a:rPr lang="en-GB" altLang="en-US" sz="2400" dirty="0" err="1">
                <a:latin typeface="+mj-lt"/>
              </a:rPr>
              <a:t>,</a:t>
            </a:r>
            <a:r>
              <a:rPr lang="en-GB" altLang="en-US" sz="2400" b="1" dirty="0" err="1">
                <a:latin typeface="Symbol" panose="05050102010706020507" pitchFamily="18" charset="2"/>
              </a:rPr>
              <a:t>W</a:t>
            </a:r>
            <a:r>
              <a:rPr lang="en-GB" altLang="en-US" sz="2400" dirty="0" err="1">
                <a:latin typeface="+mj-lt"/>
              </a:rPr>
              <a:t>,</a:t>
            </a:r>
            <a:r>
              <a:rPr lang="en-GB" altLang="en-US" sz="2400" dirty="0" err="1">
                <a:latin typeface="Symbol" panose="05050102010706020507" pitchFamily="18" charset="2"/>
              </a:rPr>
              <a:t>n</a:t>
            </a:r>
            <a:r>
              <a:rPr lang="en-GB" altLang="en-US" sz="2400" dirty="0">
                <a:latin typeface="+mj-lt"/>
              </a:rPr>
              <a:t>) in W m</a:t>
            </a:r>
            <a:r>
              <a:rPr lang="en-GB" altLang="en-US" sz="2400" baseline="30000" dirty="0">
                <a:latin typeface="+mj-lt"/>
              </a:rPr>
              <a:t>-2</a:t>
            </a:r>
            <a:r>
              <a:rPr lang="en-GB" altLang="en-US" sz="2400" dirty="0">
                <a:latin typeface="+mj-lt"/>
              </a:rPr>
              <a:t> sr</a:t>
            </a:r>
            <a:r>
              <a:rPr lang="en-GB" altLang="en-US" sz="2400" baseline="30000" dirty="0">
                <a:latin typeface="+mj-lt"/>
              </a:rPr>
              <a:t>-1</a:t>
            </a:r>
            <a:r>
              <a:rPr lang="en-GB" altLang="en-US" sz="2400" dirty="0">
                <a:latin typeface="+mj-lt"/>
              </a:rPr>
              <a:t> Hz</a:t>
            </a:r>
            <a:r>
              <a:rPr lang="en-GB" altLang="en-US" sz="2400" baseline="30000" dirty="0">
                <a:latin typeface="+mj-lt"/>
              </a:rPr>
              <a:t>-1</a:t>
            </a:r>
          </a:p>
        </p:txBody>
      </p:sp>
      <p:sp>
        <p:nvSpPr>
          <p:cNvPr id="324613" name="Line 9"/>
          <p:cNvSpPr>
            <a:spLocks noChangeShapeType="1"/>
          </p:cNvSpPr>
          <p:nvPr/>
        </p:nvSpPr>
        <p:spPr bwMode="auto">
          <a:xfrm>
            <a:off x="3810000" y="2362200"/>
            <a:ext cx="2430463" cy="220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14" name="Rectangle 10"/>
          <p:cNvSpPr>
            <a:spLocks noChangeArrowheads="1"/>
          </p:cNvSpPr>
          <p:nvPr/>
        </p:nvSpPr>
        <p:spPr bwMode="auto">
          <a:xfrm>
            <a:off x="466725" y="2492375"/>
            <a:ext cx="41767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Comic Sans MS" pitchFamily="66" charset="0"/>
              <a:buNone/>
            </a:pPr>
            <a:r>
              <a:rPr lang="en-GB" altLang="en-US" sz="2000"/>
              <a:t>Reasonable assumptions: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Ignore polarization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Ignore time-dependence (sun is a continuous source)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Particles are randomly separated so intensities add incoherently and phase is ignored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Random orientation of particles so phase function doesn’t depend on absolute orientation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No diffraction around features larger than individual particles</a:t>
            </a:r>
          </a:p>
        </p:txBody>
      </p:sp>
      <p:sp>
        <p:nvSpPr>
          <p:cNvPr id="324615" name="Text Box 11"/>
          <p:cNvSpPr txBox="1">
            <a:spLocks noChangeArrowheads="1"/>
          </p:cNvSpPr>
          <p:nvPr/>
        </p:nvSpPr>
        <p:spPr bwMode="auto">
          <a:xfrm>
            <a:off x="6384925" y="1125538"/>
            <a:ext cx="2225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400"/>
              <a:t>Mishchenko et al. (2007)</a:t>
            </a:r>
          </a:p>
        </p:txBody>
      </p:sp>
      <p:pic>
        <p:nvPicPr>
          <p:cNvPr id="324616" name="Picture 20" descr="LDRschematic"/>
          <p:cNvPicPr>
            <a:picLocks noChangeAspect="1" noChangeArrowheads="1"/>
          </p:cNvPicPr>
          <p:nvPr/>
        </p:nvPicPr>
        <p:blipFill>
          <a:blip r:embed="rId3"/>
          <a:srcRect l="11250" t="30833" r="73021" b="41718"/>
          <a:stretch>
            <a:fillRect/>
          </a:stretch>
        </p:blipFill>
        <p:spPr bwMode="auto">
          <a:xfrm>
            <a:off x="4379913" y="1389063"/>
            <a:ext cx="9906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7" name="Line 22"/>
          <p:cNvSpPr>
            <a:spLocks noChangeShapeType="1"/>
          </p:cNvSpPr>
          <p:nvPr/>
        </p:nvSpPr>
        <p:spPr bwMode="auto">
          <a:xfrm flipV="1">
            <a:off x="8153400" y="5410200"/>
            <a:ext cx="365125" cy="306388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32" name="Picture 74"/>
          <p:cNvPicPr>
            <a:picLocks noChangeAspect="1" noChangeArrowheads="1"/>
          </p:cNvPicPr>
          <p:nvPr/>
        </p:nvPicPr>
        <p:blipFill>
          <a:blip r:embed="rId3"/>
          <a:srcRect t="23802" r="76585" b="21857"/>
          <a:stretch>
            <a:fillRect/>
          </a:stretch>
        </p:blipFill>
        <p:spPr bwMode="auto">
          <a:xfrm>
            <a:off x="3932238" y="4819650"/>
            <a:ext cx="10890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mtClean="0"/>
              <a:t>The 3D radiative transfer equation</a:t>
            </a:r>
          </a:p>
        </p:txBody>
      </p:sp>
      <p:sp>
        <p:nvSpPr>
          <p:cNvPr id="88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1149350"/>
            <a:ext cx="8023225" cy="1289050"/>
          </a:xfrm>
        </p:spPr>
        <p:txBody>
          <a:bodyPr/>
          <a:lstStyle/>
          <a:p>
            <a:pPr eaLnBrk="1" hangingPunct="1"/>
            <a:r>
              <a:rPr lang="en-GB" altLang="en-US" smtClean="0"/>
              <a:t>Also known as the “Boltzmann transport equation”, this describes the radiance </a:t>
            </a:r>
            <a:r>
              <a:rPr lang="en-GB" altLang="en-US" i="1" smtClean="0">
                <a:latin typeface="Times New Roman" pitchFamily="18" charset="0"/>
              </a:rPr>
              <a:t>I</a:t>
            </a:r>
            <a:r>
              <a:rPr lang="en-GB" altLang="en-US" smtClean="0"/>
              <a:t> in direction </a:t>
            </a:r>
            <a:r>
              <a:rPr lang="en-GB" altLang="en-US" b="1" smtClean="0">
                <a:latin typeface="Symbol" pitchFamily="18" charset="2"/>
              </a:rPr>
              <a:t>W</a:t>
            </a:r>
            <a:r>
              <a:rPr lang="en-GB" altLang="en-US" smtClean="0"/>
              <a:t> (where the </a:t>
            </a:r>
            <a:r>
              <a:rPr lang="en-GB" altLang="en-US" b="1" smtClean="0">
                <a:latin typeface="Times New Roman" pitchFamily="18" charset="0"/>
              </a:rPr>
              <a:t>x</a:t>
            </a:r>
            <a:r>
              <a:rPr lang="en-GB" altLang="en-US" smtClean="0"/>
              <a:t> and </a:t>
            </a:r>
            <a:r>
              <a:rPr lang="en-GB" altLang="en-US" smtClean="0">
                <a:latin typeface="Symbol" pitchFamily="18" charset="2"/>
              </a:rPr>
              <a:t>n</a:t>
            </a:r>
            <a:r>
              <a:rPr lang="en-GB" altLang="en-US" smtClean="0"/>
              <a:t> dependence of all variables is implicit):</a:t>
            </a:r>
          </a:p>
          <a:p>
            <a:pPr eaLnBrk="1" hangingPunct="1"/>
            <a:endParaRPr lang="en-GB" altLang="en-US" smtClean="0"/>
          </a:p>
        </p:txBody>
      </p:sp>
      <p:graphicFrame>
        <p:nvGraphicFramePr>
          <p:cNvPr id="88229" name="Object 165"/>
          <p:cNvGraphicFramePr>
            <a:graphicFrameLocks noChangeAspect="1"/>
          </p:cNvGraphicFramePr>
          <p:nvPr/>
        </p:nvGraphicFramePr>
        <p:xfrm>
          <a:off x="1276350" y="2133600"/>
          <a:ext cx="65627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59" name="Equation" r:id="rId4" imgW="3289300" imgH="330200" progId="">
                  <p:embed/>
                </p:oleObj>
              </mc:Choice>
              <mc:Fallback>
                <p:oleObj name="Equation" r:id="rId4" imgW="3289300" imgH="330200" progId="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350" y="2133600"/>
                        <a:ext cx="6562725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235" name="Text Box 8"/>
          <p:cNvSpPr txBox="1">
            <a:spLocks noChangeArrowheads="1"/>
          </p:cNvSpPr>
          <p:nvPr/>
        </p:nvSpPr>
        <p:spPr bwMode="auto">
          <a:xfrm>
            <a:off x="431800" y="3594100"/>
            <a:ext cx="30956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en-US" sz="2000" b="1" i="1">
                <a:solidFill>
                  <a:srgbClr val="3333CC"/>
                </a:solidFill>
                <a:latin typeface="Comic Sans MS" pitchFamily="66" charset="0"/>
                <a:sym typeface="Symbol" pitchFamily="18" charset="2"/>
              </a:rPr>
              <a:t>Spatial derivative</a:t>
            </a:r>
            <a:r>
              <a:rPr lang="en-GB" altLang="en-US">
                <a:solidFill>
                  <a:srgbClr val="3333CC"/>
                </a:solidFill>
                <a:latin typeface="Comic Sans MS" pitchFamily="66" charset="0"/>
                <a:sym typeface="Symbol" pitchFamily="18" charset="2"/>
              </a:rPr>
              <a:t>     representing how much radiation is upstream</a:t>
            </a:r>
          </a:p>
        </p:txBody>
      </p:sp>
      <p:sp>
        <p:nvSpPr>
          <p:cNvPr id="88236" name="Line 9"/>
          <p:cNvSpPr>
            <a:spLocks noChangeShapeType="1"/>
          </p:cNvSpPr>
          <p:nvPr/>
        </p:nvSpPr>
        <p:spPr bwMode="auto">
          <a:xfrm flipV="1">
            <a:off x="1365250" y="2679700"/>
            <a:ext cx="469900" cy="914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88237" name="Group 31"/>
          <p:cNvGrpSpPr>
            <a:grpSpLocks/>
          </p:cNvGrpSpPr>
          <p:nvPr/>
        </p:nvGrpSpPr>
        <p:grpSpPr bwMode="auto">
          <a:xfrm>
            <a:off x="2286000" y="2679700"/>
            <a:ext cx="2743200" cy="946150"/>
            <a:chOff x="1440" y="1776"/>
            <a:chExt cx="1728" cy="596"/>
          </a:xfrm>
        </p:grpSpPr>
        <p:sp>
          <p:nvSpPr>
            <p:cNvPr id="88256" name="Text Box 11"/>
            <p:cNvSpPr txBox="1">
              <a:spLocks noChangeArrowheads="1"/>
            </p:cNvSpPr>
            <p:nvPr/>
          </p:nvSpPr>
          <p:spPr bwMode="auto">
            <a:xfrm>
              <a:off x="1440" y="1968"/>
              <a:ext cx="17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2000" b="1" i="1">
                  <a:solidFill>
                    <a:srgbClr val="00CC00"/>
                  </a:solidFill>
                  <a:latin typeface="Comic Sans MS" pitchFamily="66" charset="0"/>
                  <a:sym typeface="Symbol" pitchFamily="18" charset="2"/>
                </a:rPr>
                <a:t>Loss by absorption or scattering</a:t>
              </a:r>
              <a:endParaRPr lang="en-GB" altLang="en-US" sz="2000">
                <a:solidFill>
                  <a:srgbClr val="00CC00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88257" name="Line 12"/>
            <p:cNvSpPr>
              <a:spLocks noChangeShapeType="1"/>
            </p:cNvSpPr>
            <p:nvPr/>
          </p:nvSpPr>
          <p:spPr bwMode="auto">
            <a:xfrm flipH="1" flipV="1">
              <a:off x="2109" y="1776"/>
              <a:ext cx="0" cy="19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238" name="Group 33"/>
          <p:cNvGrpSpPr>
            <a:grpSpLocks/>
          </p:cNvGrpSpPr>
          <p:nvPr/>
        </p:nvGrpSpPr>
        <p:grpSpPr bwMode="auto">
          <a:xfrm>
            <a:off x="7543800" y="2679700"/>
            <a:ext cx="1600200" cy="1673225"/>
            <a:chOff x="4752" y="1776"/>
            <a:chExt cx="1008" cy="1054"/>
          </a:xfrm>
        </p:grpSpPr>
        <p:sp>
          <p:nvSpPr>
            <p:cNvPr id="88254" name="Text Box 14"/>
            <p:cNvSpPr txBox="1">
              <a:spLocks noChangeArrowheads="1"/>
            </p:cNvSpPr>
            <p:nvPr/>
          </p:nvSpPr>
          <p:spPr bwMode="auto">
            <a:xfrm>
              <a:off x="4752" y="2042"/>
              <a:ext cx="1008" cy="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2000" b="1" i="1">
                  <a:solidFill>
                    <a:srgbClr val="FF9900"/>
                  </a:solidFill>
                  <a:latin typeface="Comic Sans MS" pitchFamily="66" charset="0"/>
                  <a:sym typeface="Symbol" pitchFamily="18" charset="2"/>
                </a:rPr>
                <a:t>Source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2000">
                  <a:solidFill>
                    <a:srgbClr val="FF9900"/>
                  </a:solidFill>
                  <a:latin typeface="Comic Sans MS" pitchFamily="66" charset="0"/>
                  <a:sym typeface="Symbol" pitchFamily="18" charset="2"/>
                </a:rPr>
                <a:t>Such as thermal emission</a:t>
              </a:r>
            </a:p>
          </p:txBody>
        </p:sp>
        <p:sp>
          <p:nvSpPr>
            <p:cNvPr id="88255" name="Line 15"/>
            <p:cNvSpPr>
              <a:spLocks noChangeShapeType="1"/>
            </p:cNvSpPr>
            <p:nvPr/>
          </p:nvSpPr>
          <p:spPr bwMode="auto">
            <a:xfrm flipH="1" flipV="1">
              <a:off x="4824" y="1776"/>
              <a:ext cx="216" cy="26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239" name="Group 32"/>
          <p:cNvGrpSpPr>
            <a:grpSpLocks/>
          </p:cNvGrpSpPr>
          <p:nvPr/>
        </p:nvGrpSpPr>
        <p:grpSpPr bwMode="auto">
          <a:xfrm>
            <a:off x="4211638" y="2755900"/>
            <a:ext cx="3484562" cy="1471613"/>
            <a:chOff x="2653" y="1824"/>
            <a:chExt cx="2195" cy="927"/>
          </a:xfrm>
        </p:grpSpPr>
        <p:sp>
          <p:nvSpPr>
            <p:cNvPr id="88251" name="Text Box 17"/>
            <p:cNvSpPr txBox="1">
              <a:spLocks noChangeArrowheads="1"/>
            </p:cNvSpPr>
            <p:nvPr/>
          </p:nvSpPr>
          <p:spPr bwMode="auto">
            <a:xfrm>
              <a:off x="2889" y="2208"/>
              <a:ext cx="1959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2000" b="1" i="1">
                  <a:solidFill>
                    <a:srgbClr val="990099"/>
                  </a:solidFill>
                  <a:latin typeface="Comic Sans MS" pitchFamily="66" charset="0"/>
                  <a:sym typeface="Symbol" pitchFamily="18" charset="2"/>
                </a:rPr>
                <a:t>Gain by scattering</a:t>
              </a:r>
              <a:r>
                <a:rPr lang="en-GB" altLang="en-US" b="1">
                  <a:solidFill>
                    <a:srgbClr val="990099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en-GB" altLang="en-US">
                  <a:solidFill>
                    <a:srgbClr val="990099"/>
                  </a:solidFill>
                  <a:latin typeface="Comic Sans MS" pitchFamily="66" charset="0"/>
                  <a:sym typeface="Symbol" pitchFamily="18" charset="2"/>
                </a:rPr>
                <a:t>   Radiation scattered from all other directions</a:t>
              </a:r>
            </a:p>
          </p:txBody>
        </p:sp>
        <p:sp>
          <p:nvSpPr>
            <p:cNvPr id="88252" name="Line 18"/>
            <p:cNvSpPr>
              <a:spLocks noChangeShapeType="1"/>
            </p:cNvSpPr>
            <p:nvPr/>
          </p:nvSpPr>
          <p:spPr bwMode="auto">
            <a:xfrm flipH="1" flipV="1">
              <a:off x="3552" y="1824"/>
              <a:ext cx="0" cy="384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253" name="Line 19"/>
            <p:cNvSpPr>
              <a:spLocks noChangeShapeType="1"/>
            </p:cNvSpPr>
            <p:nvPr/>
          </p:nvSpPr>
          <p:spPr bwMode="auto">
            <a:xfrm>
              <a:off x="2653" y="1824"/>
              <a:ext cx="1633" cy="0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88230" name="Object 166"/>
          <p:cNvGraphicFramePr>
            <a:graphicFrameLocks noChangeAspect="1"/>
          </p:cNvGraphicFramePr>
          <p:nvPr/>
        </p:nvGraphicFramePr>
        <p:xfrm>
          <a:off x="6465888" y="7010400"/>
          <a:ext cx="1878012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0" name="Equation" r:id="rId6" imgW="1295400" imgH="431800" progId="">
                  <p:embed/>
                </p:oleObj>
              </mc:Choice>
              <mc:Fallback>
                <p:oleObj name="Equation" r:id="rId6" imgW="1295400" imgH="431800" progId="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7010400"/>
                        <a:ext cx="1878012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231" name="Object 167"/>
          <p:cNvGraphicFramePr>
            <a:graphicFrameLocks noChangeAspect="1"/>
          </p:cNvGraphicFramePr>
          <p:nvPr/>
        </p:nvGraphicFramePr>
        <p:xfrm>
          <a:off x="4054475" y="7010400"/>
          <a:ext cx="194945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1" name="Equation" r:id="rId8" imgW="1206500" imgH="431800" progId="">
                  <p:embed/>
                </p:oleObj>
              </mc:Choice>
              <mc:Fallback>
                <p:oleObj name="Equation" r:id="rId8" imgW="1206500" imgH="431800" progId="">
                  <p:embed/>
                  <p:pic>
                    <p:nvPicPr>
                      <p:cNvPr id="0" name="Picture 1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475" y="7010400"/>
                        <a:ext cx="1949450" cy="700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240" name="Rectangle 2"/>
          <p:cNvSpPr>
            <a:spLocks noChangeArrowheads="1"/>
          </p:cNvSpPr>
          <p:nvPr/>
        </p:nvSpPr>
        <p:spPr bwMode="auto">
          <a:xfrm>
            <a:off x="4308475" y="5268913"/>
            <a:ext cx="347663" cy="29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latin typeface="Verdana" pitchFamily="34" charset="0"/>
            </a:endParaRPr>
          </a:p>
        </p:txBody>
      </p:sp>
      <p:sp>
        <p:nvSpPr>
          <p:cNvPr id="88241" name="Line 9"/>
          <p:cNvSpPr>
            <a:spLocks noChangeShapeType="1"/>
          </p:cNvSpPr>
          <p:nvPr/>
        </p:nvSpPr>
        <p:spPr bwMode="auto">
          <a:xfrm flipV="1">
            <a:off x="2728913" y="4595813"/>
            <a:ext cx="2819400" cy="172878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2" name="Line 18"/>
          <p:cNvSpPr>
            <a:spLocks noChangeShapeType="1"/>
          </p:cNvSpPr>
          <p:nvPr/>
        </p:nvSpPr>
        <p:spPr bwMode="auto">
          <a:xfrm flipH="1" flipV="1">
            <a:off x="4476750" y="5410200"/>
            <a:ext cx="2033588" cy="992188"/>
          </a:xfrm>
          <a:prstGeom prst="line">
            <a:avLst/>
          </a:prstGeom>
          <a:noFill/>
          <a:ln w="19050">
            <a:solidFill>
              <a:srgbClr val="990099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3" name="Line 18"/>
          <p:cNvSpPr>
            <a:spLocks noChangeShapeType="1"/>
          </p:cNvSpPr>
          <p:nvPr/>
        </p:nvSpPr>
        <p:spPr bwMode="auto">
          <a:xfrm flipV="1">
            <a:off x="4476750" y="4724400"/>
            <a:ext cx="1147763" cy="685800"/>
          </a:xfrm>
          <a:prstGeom prst="line">
            <a:avLst/>
          </a:prstGeom>
          <a:noFill/>
          <a:ln w="19050">
            <a:solidFill>
              <a:srgbClr val="990099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4" name="Line 15"/>
          <p:cNvSpPr>
            <a:spLocks noChangeShapeType="1"/>
          </p:cNvSpPr>
          <p:nvPr/>
        </p:nvSpPr>
        <p:spPr bwMode="auto">
          <a:xfrm flipV="1">
            <a:off x="4308475" y="4492625"/>
            <a:ext cx="1031875" cy="6889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5" name="Line 12"/>
          <p:cNvSpPr>
            <a:spLocks noChangeShapeType="1"/>
          </p:cNvSpPr>
          <p:nvPr/>
        </p:nvSpPr>
        <p:spPr bwMode="auto">
          <a:xfrm flipV="1">
            <a:off x="2881313" y="5562600"/>
            <a:ext cx="1427162" cy="91440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8246" name="TextBox 3"/>
          <p:cNvSpPr txBox="1">
            <a:spLocks noChangeArrowheads="1"/>
          </p:cNvSpPr>
          <p:nvPr/>
        </p:nvSpPr>
        <p:spPr bwMode="auto">
          <a:xfrm rot="-1858928">
            <a:off x="2511425" y="5541963"/>
            <a:ext cx="1377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Direction </a:t>
            </a:r>
            <a:r>
              <a:rPr lang="en-GB" b="1">
                <a:latin typeface="Symbol" pitchFamily="18" charset="2"/>
              </a:rPr>
              <a:t>W</a:t>
            </a:r>
          </a:p>
        </p:txBody>
      </p:sp>
      <p:sp>
        <p:nvSpPr>
          <p:cNvPr id="88247" name="TextBox 28"/>
          <p:cNvSpPr txBox="1">
            <a:spLocks noChangeArrowheads="1"/>
          </p:cNvSpPr>
          <p:nvPr/>
        </p:nvSpPr>
        <p:spPr bwMode="auto">
          <a:xfrm rot="1598414">
            <a:off x="5070475" y="5646738"/>
            <a:ext cx="1400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Direction </a:t>
            </a:r>
            <a:r>
              <a:rPr lang="en-GB" b="1">
                <a:latin typeface="Symbol" pitchFamily="18" charset="2"/>
              </a:rPr>
              <a:t>W</a:t>
            </a:r>
            <a:r>
              <a:rPr lang="en-GB" b="1"/>
              <a:t>’</a:t>
            </a: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0940" y="6217641"/>
            <a:ext cx="698460" cy="369332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10437" y="6108322"/>
            <a:ext cx="767069" cy="432554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32" name="Rectangle 3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62600" y="4495800"/>
            <a:ext cx="1564210" cy="369332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Part 1: Global context</a:t>
            </a:r>
          </a:p>
        </p:txBody>
      </p:sp>
      <p:sp>
        <p:nvSpPr>
          <p:cNvPr id="217090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011363"/>
          </a:xfrm>
        </p:spPr>
        <p:txBody>
          <a:bodyPr/>
          <a:lstStyle/>
          <a:p>
            <a:r>
              <a:rPr lang="en-US" dirty="0" smtClean="0"/>
              <a:t>What does a radiation scheme do?</a:t>
            </a:r>
          </a:p>
          <a:p>
            <a:r>
              <a:rPr lang="en-US" dirty="0" smtClean="0"/>
              <a:t>How does radiation determine global temperature?</a:t>
            </a:r>
          </a:p>
          <a:p>
            <a:r>
              <a:rPr lang="en-US" dirty="0" smtClean="0"/>
              <a:t>What is the role of radiation in the global circulation?</a:t>
            </a:r>
          </a:p>
          <a:p>
            <a:r>
              <a:rPr lang="en-US" dirty="0" smtClean="0"/>
              <a:t>How do we evaluate radiation schemes globally?</a:t>
            </a:r>
            <a:endParaRPr lang="en-US" dirty="0" smtClean="0"/>
          </a:p>
        </p:txBody>
      </p:sp>
      <p:pic>
        <p:nvPicPr>
          <p:cNvPr id="217091" name="Picture 10" descr="http://upload.wikimedia.org/wikipedia/commons/thumb/f/fa/Globe.svg/600px-Globe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7162" y="1447800"/>
            <a:ext cx="2580238" cy="25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Explicit 3D radiation calculations</a:t>
            </a:r>
            <a:endParaRPr lang="en-GB" dirty="0"/>
          </a:p>
        </p:txBody>
      </p:sp>
      <p:sp>
        <p:nvSpPr>
          <p:cNvPr id="206850" name="Content Placeholder 2"/>
          <p:cNvSpPr>
            <a:spLocks noGrp="1"/>
          </p:cNvSpPr>
          <p:nvPr>
            <p:ph idx="1"/>
          </p:nvPr>
        </p:nvSpPr>
        <p:spPr>
          <a:xfrm>
            <a:off x="4225925" y="1149350"/>
            <a:ext cx="4754563" cy="2244725"/>
          </a:xfrm>
        </p:spPr>
        <p:txBody>
          <a:bodyPr/>
          <a:lstStyle/>
          <a:p>
            <a:r>
              <a:rPr lang="en-GB" smtClean="0"/>
              <a:t>Freely available Monte Carlo and SHDOM codes can compute radiance fields everywhere</a:t>
            </a:r>
          </a:p>
          <a:p>
            <a:r>
              <a:rPr lang="en-GB" smtClean="0"/>
              <a:t>Very slow: 5D problem</a:t>
            </a:r>
          </a:p>
          <a:p>
            <a:r>
              <a:rPr lang="en-GB" smtClean="0"/>
              <a:t>Need to approximate for GCMs</a:t>
            </a:r>
          </a:p>
        </p:txBody>
      </p:sp>
      <p:pic>
        <p:nvPicPr>
          <p:cNvPr id="206851" name="Picture 2"/>
          <p:cNvPicPr>
            <a:picLocks noChangeAspect="1" noChangeArrowheads="1"/>
          </p:cNvPicPr>
          <p:nvPr/>
        </p:nvPicPr>
        <p:blipFill>
          <a:blip r:embed="rId2"/>
          <a:srcRect l="6326" t="10133" r="5972" b="3294"/>
          <a:stretch>
            <a:fillRect/>
          </a:stretch>
        </p:blipFill>
        <p:spPr bwMode="auto">
          <a:xfrm>
            <a:off x="0" y="949325"/>
            <a:ext cx="38989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4963" y="3394075"/>
            <a:ext cx="42735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Picture 18"/>
          <p:cNvPicPr>
            <a:picLocks noChangeAspect="1"/>
          </p:cNvPicPr>
          <p:nvPr/>
        </p:nvPicPr>
        <p:blipFill>
          <a:blip r:embed="rId4"/>
          <a:srcRect l="86427" t="1634" r="290" b="1854"/>
          <a:stretch>
            <a:fillRect/>
          </a:stretch>
        </p:blipFill>
        <p:spPr bwMode="auto">
          <a:xfrm>
            <a:off x="8488363" y="3663950"/>
            <a:ext cx="5032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4" name="TextBox 4"/>
          <p:cNvSpPr txBox="1">
            <a:spLocks noChangeArrowheads="1"/>
          </p:cNvSpPr>
          <p:nvPr/>
        </p:nvSpPr>
        <p:spPr bwMode="auto">
          <a:xfrm>
            <a:off x="0" y="6400800"/>
            <a:ext cx="460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FF"/>
                </a:solidFill>
              </a:rPr>
              <a:t>SW: </a:t>
            </a:r>
            <a:r>
              <a:rPr lang="en-GB"/>
              <a:t>Franklin Evans, University of Colorado</a:t>
            </a:r>
          </a:p>
        </p:txBody>
      </p:sp>
      <p:sp>
        <p:nvSpPr>
          <p:cNvPr id="206855" name="TextBox 20"/>
          <p:cNvSpPr txBox="1">
            <a:spLocks noChangeArrowheads="1"/>
          </p:cNvSpPr>
          <p:nvPr/>
        </p:nvSpPr>
        <p:spPr bwMode="auto">
          <a:xfrm>
            <a:off x="4648200" y="6411913"/>
            <a:ext cx="4651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LW: </a:t>
            </a:r>
            <a:r>
              <a:rPr lang="en-GB" dirty="0"/>
              <a:t>Sophia </a:t>
            </a:r>
            <a:r>
              <a:rPr lang="en-GB" dirty="0" smtClean="0"/>
              <a:t>Schafer</a:t>
            </a:r>
            <a:r>
              <a:rPr lang="en-GB" dirty="0"/>
              <a:t>, University of 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58" name="Picture 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788" y="990600"/>
            <a:ext cx="2189162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59" name="Oval 11"/>
          <p:cNvSpPr>
            <a:spLocks noChangeArrowheads="1"/>
          </p:cNvSpPr>
          <p:nvPr/>
        </p:nvSpPr>
        <p:spPr bwMode="auto">
          <a:xfrm>
            <a:off x="8027988" y="5300663"/>
            <a:ext cx="720725" cy="719137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9160" name="Rectangle 16"/>
          <p:cNvSpPr>
            <a:spLocks noChangeArrowheads="1"/>
          </p:cNvSpPr>
          <p:nvPr/>
        </p:nvSpPr>
        <p:spPr bwMode="auto">
          <a:xfrm>
            <a:off x="7956550" y="5659438"/>
            <a:ext cx="863600" cy="433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916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Two-stream approximation</a:t>
            </a:r>
          </a:p>
        </p:txBody>
      </p:sp>
      <p:sp>
        <p:nvSpPr>
          <p:cNvPr id="891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33375" y="1149350"/>
            <a:ext cx="3806825" cy="1200150"/>
          </a:xfrm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mtClean="0"/>
              <a:t>3D radiative transfer in terms of monochromatic radiances </a:t>
            </a:r>
            <a:r>
              <a:rPr lang="en-GB" altLang="en-US" i="1" smtClean="0"/>
              <a:t>I </a:t>
            </a:r>
            <a:r>
              <a:rPr lang="en-GB" altLang="en-US" smtClean="0"/>
              <a:t>(</a:t>
            </a:r>
            <a:r>
              <a:rPr lang="en-GB" altLang="en-US" b="1" smtClean="0"/>
              <a:t>x</a:t>
            </a:r>
            <a:r>
              <a:rPr lang="en-GB" altLang="en-US" smtClean="0"/>
              <a:t>,</a:t>
            </a:r>
            <a:r>
              <a:rPr lang="en-GB" altLang="en-US" b="1" smtClean="0">
                <a:latin typeface="Symbol" pitchFamily="18" charset="2"/>
              </a:rPr>
              <a:t>W</a:t>
            </a:r>
            <a:r>
              <a:rPr lang="en-GB" altLang="en-US" smtClean="0"/>
              <a:t>,</a:t>
            </a:r>
            <a:r>
              <a:rPr lang="en-GB" altLang="en-US" smtClean="0">
                <a:latin typeface="Symbol" pitchFamily="18" charset="2"/>
              </a:rPr>
              <a:t>n</a:t>
            </a:r>
            <a:r>
              <a:rPr lang="en-GB" altLang="en-US" smtClean="0"/>
              <a:t>)</a:t>
            </a:r>
          </a:p>
        </p:txBody>
      </p:sp>
      <p:sp>
        <p:nvSpPr>
          <p:cNvPr id="89117" name="Rectangle 5"/>
          <p:cNvSpPr>
            <a:spLocks noChangeArrowheads="1"/>
          </p:cNvSpPr>
          <p:nvPr/>
        </p:nvSpPr>
        <p:spPr bwMode="auto">
          <a:xfrm>
            <a:off x="4692650" y="4768850"/>
            <a:ext cx="3240088" cy="1568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altLang="en-US" sz="2400" dirty="0">
                <a:latin typeface="+mj-lt"/>
              </a:rPr>
              <a:t>1D radiative transfer in terms of two monochromatic fluxes </a:t>
            </a:r>
            <a:r>
              <a:rPr lang="en-GB" altLang="en-US" sz="2400" i="1" dirty="0">
                <a:latin typeface="+mj-lt"/>
              </a:rPr>
              <a:t>F</a:t>
            </a:r>
            <a:r>
              <a:rPr lang="en-GB" altLang="en-US" sz="2400" i="1" dirty="0">
                <a:latin typeface="+mj-lt"/>
                <a:sym typeface="Symbol" pitchFamily="18" charset="2"/>
              </a:rPr>
              <a:t></a:t>
            </a:r>
            <a:r>
              <a:rPr lang="en-GB" altLang="en-US" sz="2400" baseline="30000" dirty="0">
                <a:latin typeface="+mj-lt"/>
                <a:sym typeface="Symbol" pitchFamily="18" charset="2"/>
              </a:rPr>
              <a:t></a:t>
            </a:r>
            <a:r>
              <a:rPr lang="en-GB" altLang="en-US" sz="2400" dirty="0">
                <a:latin typeface="+mj-lt"/>
              </a:rPr>
              <a:t>(</a:t>
            </a:r>
            <a:r>
              <a:rPr lang="en-GB" altLang="en-US" sz="2400" i="1" dirty="0" err="1">
                <a:latin typeface="+mj-lt"/>
              </a:rPr>
              <a:t>z</a:t>
            </a:r>
            <a:r>
              <a:rPr lang="en-GB" altLang="en-US" sz="2400" dirty="0" err="1">
                <a:latin typeface="+mj-lt"/>
              </a:rPr>
              <a:t>,</a:t>
            </a:r>
            <a:r>
              <a:rPr lang="en-GB" altLang="en-US" sz="2400" dirty="0" err="1">
                <a:latin typeface="Symbol" panose="05050102010706020507" pitchFamily="18" charset="2"/>
              </a:rPr>
              <a:t>n</a:t>
            </a:r>
            <a:r>
              <a:rPr lang="en-GB" altLang="en-US" sz="2400" dirty="0">
                <a:latin typeface="+mj-lt"/>
              </a:rPr>
              <a:t>) in W m</a:t>
            </a:r>
            <a:r>
              <a:rPr lang="en-GB" altLang="en-US" sz="2400" baseline="30000" dirty="0">
                <a:latin typeface="+mj-lt"/>
              </a:rPr>
              <a:t>-2</a:t>
            </a:r>
            <a:r>
              <a:rPr lang="en-GB" altLang="en-US" sz="2400" dirty="0">
                <a:latin typeface="+mj-lt"/>
              </a:rPr>
              <a:t> Hz</a:t>
            </a:r>
            <a:r>
              <a:rPr lang="en-GB" altLang="en-US" sz="2400" baseline="30000" dirty="0">
                <a:latin typeface="+mj-lt"/>
              </a:rPr>
              <a:t>-1</a:t>
            </a:r>
          </a:p>
        </p:txBody>
      </p:sp>
      <p:sp>
        <p:nvSpPr>
          <p:cNvPr id="89164" name="Line 6"/>
          <p:cNvSpPr>
            <a:spLocks noChangeShapeType="1"/>
          </p:cNvSpPr>
          <p:nvPr/>
        </p:nvSpPr>
        <p:spPr bwMode="auto">
          <a:xfrm>
            <a:off x="3810000" y="2362200"/>
            <a:ext cx="2525713" cy="2406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65" name="Rectangle 9"/>
          <p:cNvSpPr>
            <a:spLocks noChangeArrowheads="1"/>
          </p:cNvSpPr>
          <p:nvPr/>
        </p:nvSpPr>
        <p:spPr bwMode="auto">
          <a:xfrm>
            <a:off x="466725" y="2636838"/>
            <a:ext cx="417671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Comic Sans MS" pitchFamily="66" charset="0"/>
              <a:buNone/>
            </a:pPr>
            <a:r>
              <a:rPr lang="en-GB" altLang="en-US" sz="2000" i="1"/>
              <a:t>Un</a:t>
            </a:r>
            <a:r>
              <a:rPr lang="en-GB" altLang="en-US" sz="2000"/>
              <a:t>reasonable assumptions: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Radiances in all directions represented by only 2 (or sometimes 4) discrete directions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Atmosphere within a model gridbox is horizontally infinite and homogeneous</a:t>
            </a:r>
          </a:p>
          <a:p>
            <a:pPr marL="342900" indent="-342900">
              <a:spcBef>
                <a:spcPct val="20000"/>
              </a:spcBef>
              <a:buFont typeface="Comic Sans MS" pitchFamily="66" charset="0"/>
              <a:buChar char="–"/>
            </a:pPr>
            <a:r>
              <a:rPr lang="en-GB" altLang="en-US">
                <a:solidFill>
                  <a:srgbClr val="CC0000"/>
                </a:solidFill>
                <a:latin typeface="Comic Sans MS" pitchFamily="66" charset="0"/>
              </a:rPr>
              <a:t>Details of the phase functions represented by one number, the asymmetry factor</a:t>
            </a:r>
          </a:p>
        </p:txBody>
      </p:sp>
      <p:sp>
        <p:nvSpPr>
          <p:cNvPr id="89166" name="Line 10"/>
          <p:cNvSpPr>
            <a:spLocks noChangeShapeType="1"/>
          </p:cNvSpPr>
          <p:nvPr/>
        </p:nvSpPr>
        <p:spPr bwMode="auto">
          <a:xfrm flipV="1">
            <a:off x="4343400" y="1219200"/>
            <a:ext cx="381000" cy="334963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67" name="Freeform 15"/>
          <p:cNvSpPr>
            <a:spLocks/>
          </p:cNvSpPr>
          <p:nvPr/>
        </p:nvSpPr>
        <p:spPr bwMode="auto">
          <a:xfrm flipV="1">
            <a:off x="8101013" y="5659438"/>
            <a:ext cx="576262" cy="288925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68" name="Line 17"/>
          <p:cNvSpPr>
            <a:spLocks noChangeShapeType="1"/>
          </p:cNvSpPr>
          <p:nvPr/>
        </p:nvSpPr>
        <p:spPr bwMode="auto">
          <a:xfrm>
            <a:off x="8027988" y="5659438"/>
            <a:ext cx="7207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69" name="Line 21"/>
          <p:cNvSpPr>
            <a:spLocks noChangeShapeType="1"/>
          </p:cNvSpPr>
          <p:nvPr/>
        </p:nvSpPr>
        <p:spPr bwMode="auto">
          <a:xfrm flipV="1">
            <a:off x="8388350" y="5445125"/>
            <a:ext cx="288925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70" name="Line 22"/>
          <p:cNvSpPr>
            <a:spLocks noChangeShapeType="1"/>
          </p:cNvSpPr>
          <p:nvPr/>
        </p:nvSpPr>
        <p:spPr bwMode="auto">
          <a:xfrm flipH="1" flipV="1">
            <a:off x="8388350" y="5302250"/>
            <a:ext cx="0" cy="3587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71" name="Line 23"/>
          <p:cNvSpPr>
            <a:spLocks noChangeShapeType="1"/>
          </p:cNvSpPr>
          <p:nvPr/>
        </p:nvSpPr>
        <p:spPr bwMode="auto">
          <a:xfrm flipH="1" flipV="1">
            <a:off x="8101013" y="5445125"/>
            <a:ext cx="287337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72" name="Line 24"/>
          <p:cNvSpPr>
            <a:spLocks noChangeShapeType="1"/>
          </p:cNvSpPr>
          <p:nvPr/>
        </p:nvSpPr>
        <p:spPr bwMode="auto">
          <a:xfrm>
            <a:off x="8388350" y="5661025"/>
            <a:ext cx="215900" cy="1460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73" name="Line 25"/>
          <p:cNvSpPr>
            <a:spLocks noChangeShapeType="1"/>
          </p:cNvSpPr>
          <p:nvPr/>
        </p:nvSpPr>
        <p:spPr bwMode="auto">
          <a:xfrm>
            <a:off x="8388350" y="5661025"/>
            <a:ext cx="0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74" name="Line 26"/>
          <p:cNvSpPr>
            <a:spLocks noChangeShapeType="1"/>
          </p:cNvSpPr>
          <p:nvPr/>
        </p:nvSpPr>
        <p:spPr bwMode="auto">
          <a:xfrm flipH="1">
            <a:off x="8172450" y="5661025"/>
            <a:ext cx="215900" cy="1460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9157" name="Object 69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74141897"/>
              </p:ext>
            </p:extLst>
          </p:nvPr>
        </p:nvGraphicFramePr>
        <p:xfrm>
          <a:off x="3048000" y="5310565"/>
          <a:ext cx="1008062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7" name="Equation" r:id="rId4" imgW="596900" imgH="241300" progId="">
                  <p:embed/>
                </p:oleObj>
              </mc:Choice>
              <mc:Fallback>
                <p:oleObj name="Equation" r:id="rId4" imgW="596900" imgH="241300" progId="">
                  <p:embed/>
                  <p:pic>
                    <p:nvPicPr>
                      <p:cNvPr id="0" name="Picture 6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310565"/>
                        <a:ext cx="1008062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129" name="Picture 31" descr="AtmosRadCov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2563" y="1031875"/>
            <a:ext cx="23114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Direct solar flux</a:t>
            </a:r>
          </a:p>
        </p:txBody>
      </p:sp>
      <p:sp>
        <p:nvSpPr>
          <p:cNvPr id="209922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4572000" cy="4525963"/>
          </a:xfrm>
        </p:spPr>
        <p:txBody>
          <a:bodyPr/>
          <a:lstStyle/>
          <a:p>
            <a:r>
              <a:rPr lang="en-GB" smtClean="0"/>
              <a:t>TOA flux:</a:t>
            </a:r>
          </a:p>
          <a:p>
            <a:pPr lvl="1"/>
            <a:r>
              <a:rPr lang="en-GB" i="1" smtClean="0"/>
              <a:t>F</a:t>
            </a:r>
            <a:r>
              <a:rPr lang="en-GB" baseline="-25000" smtClean="0"/>
              <a:t>0.5</a:t>
            </a:r>
            <a:r>
              <a:rPr lang="en-GB" baseline="30000" smtClean="0"/>
              <a:t>d </a:t>
            </a:r>
            <a:r>
              <a:rPr lang="en-GB" smtClean="0"/>
              <a:t>= S</a:t>
            </a:r>
            <a:r>
              <a:rPr lang="en-GB" baseline="-25000" smtClean="0"/>
              <a:t>0</a:t>
            </a:r>
            <a:r>
              <a:rPr lang="en-GB" smtClean="0"/>
              <a:t>cos(</a:t>
            </a:r>
            <a:r>
              <a:rPr lang="en-GB" smtClean="0">
                <a:latin typeface="Symbol" pitchFamily="18" charset="2"/>
              </a:rPr>
              <a:t>q</a:t>
            </a:r>
            <a:r>
              <a:rPr lang="en-GB" baseline="-25000" smtClean="0"/>
              <a:t>0</a:t>
            </a:r>
            <a:r>
              <a:rPr lang="en-GB" smtClean="0"/>
              <a:t>)</a:t>
            </a:r>
          </a:p>
          <a:p>
            <a:r>
              <a:rPr lang="en-GB" smtClean="0"/>
              <a:t>Zenith optical depth in layer i is </a:t>
            </a:r>
            <a:r>
              <a:rPr lang="en-GB" smtClean="0">
                <a:latin typeface="Symbol" pitchFamily="18" charset="2"/>
              </a:rPr>
              <a:t>d</a:t>
            </a:r>
            <a:r>
              <a:rPr lang="en-GB" baseline="-25000" smtClean="0"/>
              <a:t>i</a:t>
            </a:r>
            <a:r>
              <a:rPr lang="en-GB" smtClean="0"/>
              <a:t>, calculated simply as the vertical integral of extinction coefficient </a:t>
            </a:r>
            <a:r>
              <a:rPr lang="en-GB" smtClean="0">
                <a:latin typeface="Symbol" pitchFamily="18" charset="2"/>
              </a:rPr>
              <a:t>b</a:t>
            </a:r>
            <a:r>
              <a:rPr lang="en-GB" baseline="-25000" smtClean="0"/>
              <a:t>e</a:t>
            </a:r>
            <a:r>
              <a:rPr lang="en-GB" smtClean="0"/>
              <a:t> across the layer</a:t>
            </a:r>
          </a:p>
          <a:p>
            <a:r>
              <a:rPr lang="en-GB" smtClean="0"/>
              <a:t>Fluxes at layer interfaces are</a:t>
            </a:r>
          </a:p>
          <a:p>
            <a:pPr lvl="1"/>
            <a:r>
              <a:rPr lang="en-GB" i="1" smtClean="0"/>
              <a:t>F</a:t>
            </a:r>
            <a:r>
              <a:rPr lang="en-GB" baseline="-25000" smtClean="0"/>
              <a:t>i+0.5</a:t>
            </a:r>
            <a:r>
              <a:rPr lang="en-GB" baseline="30000" smtClean="0"/>
              <a:t>d </a:t>
            </a:r>
            <a:r>
              <a:rPr lang="en-GB" smtClean="0"/>
              <a:t>= </a:t>
            </a:r>
            <a:r>
              <a:rPr lang="en-GB" i="1" smtClean="0"/>
              <a:t>F</a:t>
            </a:r>
            <a:r>
              <a:rPr lang="en-GB" baseline="-25000" smtClean="0"/>
              <a:t>i-0.5</a:t>
            </a:r>
            <a:r>
              <a:rPr lang="en-GB" baseline="30000" smtClean="0"/>
              <a:t>d</a:t>
            </a:r>
            <a:r>
              <a:rPr lang="en-GB" smtClean="0"/>
              <a:t>exp(-</a:t>
            </a:r>
            <a:r>
              <a:rPr lang="en-GB" smtClean="0">
                <a:latin typeface="Symbol" pitchFamily="18" charset="2"/>
              </a:rPr>
              <a:t>d</a:t>
            </a:r>
            <a:r>
              <a:rPr lang="en-GB" baseline="-25000" smtClean="0"/>
              <a:t>i</a:t>
            </a:r>
            <a:r>
              <a:rPr lang="en-GB" smtClean="0"/>
              <a:t>/cos </a:t>
            </a:r>
            <a:r>
              <a:rPr lang="en-GB" smtClean="0">
                <a:latin typeface="Symbol" pitchFamily="18" charset="2"/>
              </a:rPr>
              <a:t>q</a:t>
            </a:r>
            <a:r>
              <a:rPr lang="en-GB" baseline="-25000" smtClean="0"/>
              <a:t>0</a:t>
            </a:r>
            <a:r>
              <a:rPr lang="en-GB" smtClean="0"/>
              <a:t>)</a:t>
            </a:r>
          </a:p>
        </p:txBody>
      </p:sp>
      <p:sp>
        <p:nvSpPr>
          <p:cNvPr id="209923" name="Rectangle 4"/>
          <p:cNvSpPr>
            <a:spLocks noChangeArrowheads="1"/>
          </p:cNvSpPr>
          <p:nvPr/>
        </p:nvSpPr>
        <p:spPr bwMode="auto">
          <a:xfrm>
            <a:off x="1219200" y="2438400"/>
            <a:ext cx="2654300" cy="836613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9924" name="Rectangle 5"/>
          <p:cNvSpPr>
            <a:spLocks noChangeArrowheads="1"/>
          </p:cNvSpPr>
          <p:nvPr/>
        </p:nvSpPr>
        <p:spPr bwMode="auto">
          <a:xfrm>
            <a:off x="1219200" y="3271838"/>
            <a:ext cx="2654300" cy="839787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28800" y="2438400"/>
            <a:ext cx="609600" cy="836613"/>
          </a:xfrm>
          <a:prstGeom prst="straightConnector1">
            <a:avLst/>
          </a:prstGeom>
          <a:ln w="444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38400" y="3276600"/>
            <a:ext cx="609600" cy="836613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4132263"/>
            <a:ext cx="609600" cy="836612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19200" y="1601788"/>
            <a:ext cx="609600" cy="836612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29" name="Rectangle 55"/>
          <p:cNvSpPr>
            <a:spLocks noChangeArrowheads="1"/>
          </p:cNvSpPr>
          <p:nvPr/>
        </p:nvSpPr>
        <p:spPr bwMode="auto">
          <a:xfrm>
            <a:off x="190500" y="2667000"/>
            <a:ext cx="117951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b="1"/>
              <a:t>Layer 1</a:t>
            </a:r>
            <a:endParaRPr lang="en-US" altLang="en-US" b="1"/>
          </a:p>
        </p:txBody>
      </p:sp>
      <p:sp>
        <p:nvSpPr>
          <p:cNvPr id="209930" name="Rectangle 56"/>
          <p:cNvSpPr>
            <a:spLocks noChangeArrowheads="1"/>
          </p:cNvSpPr>
          <p:nvPr/>
        </p:nvSpPr>
        <p:spPr bwMode="auto">
          <a:xfrm>
            <a:off x="192088" y="3530600"/>
            <a:ext cx="1179512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b="1"/>
              <a:t>Layer 2</a:t>
            </a:r>
            <a:endParaRPr lang="en-US" altLang="en-US" b="1"/>
          </a:p>
        </p:txBody>
      </p:sp>
      <p:sp>
        <p:nvSpPr>
          <p:cNvPr id="209931" name="Text Box 12"/>
          <p:cNvSpPr txBox="1">
            <a:spLocks noChangeArrowheads="1"/>
          </p:cNvSpPr>
          <p:nvPr/>
        </p:nvSpPr>
        <p:spPr bwMode="auto">
          <a:xfrm>
            <a:off x="1793875" y="1992313"/>
            <a:ext cx="7127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0.5</a:t>
            </a:r>
            <a:r>
              <a:rPr lang="en-GB" altLang="en-US" sz="2000" baseline="30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d</a:t>
            </a:r>
            <a:endParaRPr lang="en-US" altLang="en-US" sz="2000" baseline="3000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9932" name="Text Box 12"/>
          <p:cNvSpPr txBox="1">
            <a:spLocks noChangeArrowheads="1"/>
          </p:cNvSpPr>
          <p:nvPr/>
        </p:nvSpPr>
        <p:spPr bwMode="auto">
          <a:xfrm>
            <a:off x="1536700" y="2843213"/>
            <a:ext cx="7143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1.5</a:t>
            </a:r>
            <a:r>
              <a:rPr lang="en-GB" altLang="en-US" sz="2000" baseline="30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d</a:t>
            </a:r>
            <a:endParaRPr lang="en-US" altLang="en-US" sz="2000" baseline="3000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9933" name="Text Box 12"/>
          <p:cNvSpPr txBox="1">
            <a:spLocks noChangeArrowheads="1"/>
          </p:cNvSpPr>
          <p:nvPr/>
        </p:nvSpPr>
        <p:spPr bwMode="auto">
          <a:xfrm>
            <a:off x="2135188" y="3692525"/>
            <a:ext cx="7143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2.5</a:t>
            </a:r>
            <a:r>
              <a:rPr lang="en-GB" altLang="en-US" sz="2000" baseline="30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d</a:t>
            </a:r>
            <a:endParaRPr lang="en-US" altLang="en-US" sz="2000" baseline="3000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9934" name="Text Box 12"/>
          <p:cNvSpPr txBox="1">
            <a:spLocks noChangeArrowheads="1"/>
          </p:cNvSpPr>
          <p:nvPr/>
        </p:nvSpPr>
        <p:spPr bwMode="auto">
          <a:xfrm>
            <a:off x="2678113" y="2613025"/>
            <a:ext cx="436562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>
                <a:latin typeface="Symbol" pitchFamily="18" charset="2"/>
                <a:sym typeface="Symbol" pitchFamily="18" charset="2"/>
              </a:rPr>
              <a:t>d</a:t>
            </a:r>
            <a:r>
              <a:rPr lang="en-GB" altLang="en-US" sz="2400" baseline="-25000">
                <a:latin typeface="Times New Roman" pitchFamily="18" charset="0"/>
                <a:sym typeface="Symbol" pitchFamily="18" charset="2"/>
              </a:rPr>
              <a:t>1</a:t>
            </a:r>
            <a:endParaRPr lang="en-US" altLang="en-US" sz="2000" baseline="30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9935" name="Text Box 12"/>
          <p:cNvSpPr txBox="1">
            <a:spLocks noChangeArrowheads="1"/>
          </p:cNvSpPr>
          <p:nvPr/>
        </p:nvSpPr>
        <p:spPr bwMode="auto">
          <a:xfrm>
            <a:off x="3124200" y="3429000"/>
            <a:ext cx="43656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>
                <a:latin typeface="Symbol" pitchFamily="18" charset="2"/>
                <a:sym typeface="Symbol" pitchFamily="18" charset="2"/>
              </a:rPr>
              <a:t>d</a:t>
            </a:r>
            <a:r>
              <a:rPr lang="en-GB" altLang="en-US" sz="2400" baseline="-25000">
                <a:latin typeface="Times New Roman" pitchFamily="18" charset="0"/>
                <a:sym typeface="Symbol" pitchFamily="18" charset="2"/>
              </a:rPr>
              <a:t>2</a:t>
            </a:r>
            <a:endParaRPr lang="en-US" altLang="en-US" sz="2000" baseline="30000">
              <a:latin typeface="Times New Roman" pitchFamily="18" charset="0"/>
              <a:sym typeface="Symbol" pitchFamily="18" charset="2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828800" y="2438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3875" y="1371600"/>
            <a:ext cx="0" cy="990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rot="17712542">
            <a:off x="1503363" y="1838325"/>
            <a:ext cx="515938" cy="604837"/>
          </a:xfrm>
          <a:prstGeom prst="arc">
            <a:avLst>
              <a:gd name="adj1" fmla="val 16677362"/>
              <a:gd name="adj2" fmla="val 205099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9939" name="Text Box 12"/>
          <p:cNvSpPr txBox="1">
            <a:spLocks noChangeArrowheads="1"/>
          </p:cNvSpPr>
          <p:nvPr/>
        </p:nvSpPr>
        <p:spPr bwMode="auto">
          <a:xfrm>
            <a:off x="1381125" y="1403350"/>
            <a:ext cx="4476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>
                <a:latin typeface="Symbol" pitchFamily="18" charset="2"/>
                <a:sym typeface="Symbol" pitchFamily="18" charset="2"/>
              </a:rPr>
              <a:t>q</a:t>
            </a:r>
            <a:r>
              <a:rPr lang="en-GB" altLang="en-US" sz="2400" baseline="-25000">
                <a:latin typeface="Symbol" pitchFamily="18" charset="2"/>
                <a:sym typeface="Symbol" pitchFamily="18" charset="2"/>
              </a:rPr>
              <a:t>0</a:t>
            </a:r>
            <a:endParaRPr lang="en-US" altLang="en-US" sz="2000" baseline="-25000">
              <a:latin typeface="Symbol" pitchFamily="18" charset="2"/>
              <a:sym typeface="Symbol" pitchFamily="18" charset="2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57200" y="5029200"/>
            <a:ext cx="83820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CC0000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8000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GB" kern="0" dirty="0" smtClean="0"/>
              <a:t>For the moment we assume the model layers to be horizontally homogeneous and infinite: no representation of radiation transport between adjacent model columns </a:t>
            </a:r>
            <a:endParaRPr lang="en-GB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Two-stream equations</a:t>
            </a:r>
          </a:p>
        </p:txBody>
      </p:sp>
      <p:sp>
        <p:nvSpPr>
          <p:cNvPr id="90249" name="Content Placeholder 2"/>
          <p:cNvSpPr>
            <a:spLocks noGrp="1"/>
          </p:cNvSpPr>
          <p:nvPr>
            <p:ph idx="1"/>
          </p:nvPr>
        </p:nvSpPr>
        <p:spPr>
          <a:xfrm>
            <a:off x="228600" y="2484438"/>
            <a:ext cx="8763000" cy="3916362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Upwelling flux: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err="1" smtClean="0"/>
              <a:t>Downwelling</a:t>
            </a:r>
            <a:r>
              <a:rPr lang="en-GB" altLang="en-US" dirty="0" smtClean="0"/>
              <a:t> flux: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Where </a:t>
            </a:r>
            <a:r>
              <a:rPr lang="en-GB" altLang="en-US" dirty="0" smtClean="0"/>
              <a:t>coefficients given by (use delta-</a:t>
            </a:r>
            <a:r>
              <a:rPr lang="en-GB" altLang="en-US" dirty="0" err="1" smtClean="0"/>
              <a:t>Eddington</a:t>
            </a:r>
            <a:r>
              <a:rPr lang="en-GB" altLang="en-US" dirty="0" smtClean="0"/>
              <a:t> scaling):</a:t>
            </a:r>
            <a:endParaRPr lang="en-GB" altLang="en-US" dirty="0" smtClean="0"/>
          </a:p>
        </p:txBody>
      </p:sp>
      <p:graphicFrame>
        <p:nvGraphicFramePr>
          <p:cNvPr id="90246" name="Object 134"/>
          <p:cNvGraphicFramePr>
            <a:graphicFrameLocks noChangeAspect="1"/>
          </p:cNvGraphicFramePr>
          <p:nvPr/>
        </p:nvGraphicFramePr>
        <p:xfrm>
          <a:off x="3278188" y="2286000"/>
          <a:ext cx="360203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6" name="Equation" r:id="rId3" imgW="1879600" imgH="419100" progId="">
                  <p:embed/>
                </p:oleObj>
              </mc:Choice>
              <mc:Fallback>
                <p:oleObj name="Equation" r:id="rId3" imgW="1879600" imgH="419100" progId="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2286000"/>
                        <a:ext cx="3602037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247" name="Object 135"/>
          <p:cNvGraphicFramePr>
            <a:graphicFrameLocks noChangeAspect="1"/>
          </p:cNvGraphicFramePr>
          <p:nvPr/>
        </p:nvGraphicFramePr>
        <p:xfrm>
          <a:off x="3124200" y="3200400"/>
          <a:ext cx="38020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7" name="Equation" r:id="rId5" imgW="1981200" imgH="419100" progId="">
                  <p:embed/>
                </p:oleObj>
              </mc:Choice>
              <mc:Fallback>
                <p:oleObj name="Equation" r:id="rId5" imgW="1981200" imgH="419100" progId="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200400"/>
                        <a:ext cx="38020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250" name="TextBox 5"/>
          <p:cNvSpPr txBox="1">
            <a:spLocks noChangeArrowheads="1"/>
          </p:cNvSpPr>
          <p:nvPr/>
        </p:nvSpPr>
        <p:spPr bwMode="auto">
          <a:xfrm>
            <a:off x="2057400" y="1411288"/>
            <a:ext cx="2057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>
                <a:solidFill>
                  <a:srgbClr val="FF9933"/>
                </a:solidFill>
                <a:latin typeface="Comic Sans MS" pitchFamily="66" charset="0"/>
              </a:rPr>
              <a:t>Gradient of flux with height</a:t>
            </a:r>
          </a:p>
        </p:txBody>
      </p:sp>
      <p:sp>
        <p:nvSpPr>
          <p:cNvPr id="90251" name="TextBox 6"/>
          <p:cNvSpPr txBox="1">
            <a:spLocks noChangeArrowheads="1"/>
          </p:cNvSpPr>
          <p:nvPr/>
        </p:nvSpPr>
        <p:spPr bwMode="auto">
          <a:xfrm>
            <a:off x="4191000" y="1295400"/>
            <a:ext cx="2057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>
                <a:solidFill>
                  <a:srgbClr val="0000FF"/>
                </a:solidFill>
                <a:latin typeface="Comic Sans MS" pitchFamily="66" charset="0"/>
              </a:rPr>
              <a:t>Loss of flux by scattering or absorption</a:t>
            </a:r>
          </a:p>
        </p:txBody>
      </p:sp>
      <p:sp>
        <p:nvSpPr>
          <p:cNvPr id="90252" name="TextBox 7"/>
          <p:cNvSpPr txBox="1">
            <a:spLocks noChangeArrowheads="1"/>
          </p:cNvSpPr>
          <p:nvPr/>
        </p:nvSpPr>
        <p:spPr bwMode="auto">
          <a:xfrm>
            <a:off x="6324600" y="1285875"/>
            <a:ext cx="2057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>
                <a:solidFill>
                  <a:srgbClr val="008000"/>
                </a:solidFill>
                <a:latin typeface="Comic Sans MS" pitchFamily="66" charset="0"/>
              </a:rPr>
              <a:t>Gain in flux by scattering from other direction</a:t>
            </a:r>
          </a:p>
        </p:txBody>
      </p:sp>
      <p:sp>
        <p:nvSpPr>
          <p:cNvPr id="90253" name="TextBox 8"/>
          <p:cNvSpPr txBox="1">
            <a:spLocks noChangeArrowheads="1"/>
          </p:cNvSpPr>
          <p:nvPr/>
        </p:nvSpPr>
        <p:spPr bwMode="auto">
          <a:xfrm>
            <a:off x="6934200" y="2286000"/>
            <a:ext cx="2133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>
                <a:solidFill>
                  <a:srgbClr val="6600CC"/>
                </a:solidFill>
                <a:latin typeface="Comic Sans MS" pitchFamily="66" charset="0"/>
              </a:rPr>
              <a:t>Source from scattering of the direct solar beam (shortwave) or emission (longwave)</a:t>
            </a:r>
          </a:p>
        </p:txBody>
      </p:sp>
      <p:cxnSp>
        <p:nvCxnSpPr>
          <p:cNvPr id="11" name="Straight Arrow Connector 10"/>
          <p:cNvCxnSpPr>
            <a:stCxn id="90250" idx="2"/>
          </p:cNvCxnSpPr>
          <p:nvPr/>
        </p:nvCxnSpPr>
        <p:spPr>
          <a:xfrm rot="16200000" flipH="1">
            <a:off x="3067050" y="2076450"/>
            <a:ext cx="304800" cy="266700"/>
          </a:xfrm>
          <a:prstGeom prst="straightConnector1">
            <a:avLst/>
          </a:prstGeom>
          <a:ln w="19050">
            <a:solidFill>
              <a:srgbClr val="FF99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914900" y="2324100"/>
            <a:ext cx="304800" cy="7620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867400" y="2133600"/>
            <a:ext cx="609600" cy="381000"/>
          </a:xfrm>
          <a:prstGeom prst="straightConnector1">
            <a:avLst/>
          </a:prstGeom>
          <a:ln w="19050">
            <a:solidFill>
              <a:srgbClr val="008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6705600" y="2819400"/>
            <a:ext cx="304800" cy="152400"/>
          </a:xfrm>
          <a:prstGeom prst="straightConnector1">
            <a:avLst/>
          </a:prstGeom>
          <a:ln w="19050">
            <a:solidFill>
              <a:srgbClr val="66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258" name="Picture 7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724400"/>
            <a:ext cx="38100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itle 1"/>
          <p:cNvSpPr>
            <a:spLocks noGrp="1"/>
          </p:cNvSpPr>
          <p:nvPr>
            <p:ph type="title"/>
          </p:nvPr>
        </p:nvSpPr>
        <p:spPr>
          <a:xfrm>
            <a:off x="252413" y="274638"/>
            <a:ext cx="8610600" cy="1143000"/>
          </a:xfrm>
        </p:spPr>
        <p:txBody>
          <a:bodyPr/>
          <a:lstStyle/>
          <a:p>
            <a:r>
              <a:rPr lang="en-GB" sz="4000" smtClean="0"/>
              <a:t>Two-stream angle / diffusivity factor</a:t>
            </a:r>
          </a:p>
        </p:txBody>
      </p:sp>
      <p:sp>
        <p:nvSpPr>
          <p:cNvPr id="21299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69988"/>
          </a:xfrm>
        </p:spPr>
        <p:txBody>
          <a:bodyPr/>
          <a:lstStyle/>
          <a:p>
            <a:r>
              <a:rPr lang="en-GB" smtClean="0"/>
              <a:t> </a:t>
            </a:r>
            <a:r>
              <a:rPr lang="en-GB" smtClean="0">
                <a:latin typeface="Symbol" pitchFamily="18" charset="2"/>
              </a:rPr>
              <a:t>m</a:t>
            </a:r>
            <a:r>
              <a:rPr lang="en-GB" baseline="-25000" smtClean="0"/>
              <a:t>1</a:t>
            </a:r>
            <a:r>
              <a:rPr lang="en-GB" smtClean="0"/>
              <a:t>=cos(</a:t>
            </a:r>
            <a:r>
              <a:rPr lang="en-GB" smtClean="0">
                <a:latin typeface="Symbol" pitchFamily="18" charset="2"/>
              </a:rPr>
              <a:t>q</a:t>
            </a:r>
            <a:r>
              <a:rPr lang="en-GB" baseline="-25000" smtClean="0"/>
              <a:t>1</a:t>
            </a:r>
            <a:r>
              <a:rPr lang="en-GB" smtClean="0"/>
              <a:t>) is the </a:t>
            </a:r>
            <a:r>
              <a:rPr lang="en-GB" i="1" smtClean="0"/>
              <a:t>effective</a:t>
            </a:r>
            <a:r>
              <a:rPr lang="en-GB" smtClean="0"/>
              <a:t> zenith angle that diffuse radiation travels at to get the right </a:t>
            </a:r>
            <a:r>
              <a:rPr lang="en-GB" i="1" smtClean="0"/>
              <a:t>transmittance T</a:t>
            </a:r>
          </a:p>
          <a:p>
            <a:endParaRPr lang="en-GB" i="1" smtClean="0"/>
          </a:p>
          <a:p>
            <a:endParaRPr lang="en-GB" i="1" smtClean="0"/>
          </a:p>
          <a:p>
            <a:endParaRPr lang="en-GB" i="1" smtClean="0"/>
          </a:p>
          <a:p>
            <a:endParaRPr lang="en-GB" i="1" smtClean="0"/>
          </a:p>
          <a:p>
            <a:endParaRPr lang="en-GB" i="1" smtClean="0"/>
          </a:p>
          <a:p>
            <a:endParaRPr lang="en-GB" i="1" smtClean="0"/>
          </a:p>
          <a:p>
            <a:endParaRPr lang="en-GB" i="1" smtClean="0"/>
          </a:p>
          <a:p>
            <a:r>
              <a:rPr lang="en-GB" smtClean="0"/>
              <a:t>Most schemes use Elsasser (1942) diffusivity factor of 1/</a:t>
            </a:r>
            <a:r>
              <a:rPr lang="en-GB" smtClean="0">
                <a:latin typeface="Symbol" pitchFamily="18" charset="2"/>
              </a:rPr>
              <a:t>m</a:t>
            </a:r>
            <a:r>
              <a:rPr lang="en-GB" baseline="-25000" smtClean="0"/>
              <a:t>1</a:t>
            </a:r>
            <a:r>
              <a:rPr lang="en-GB" smtClean="0"/>
              <a:t>=1.66, equivalent to </a:t>
            </a:r>
            <a:r>
              <a:rPr lang="en-GB" smtClean="0">
                <a:latin typeface="Symbol" pitchFamily="18" charset="2"/>
              </a:rPr>
              <a:t>q</a:t>
            </a:r>
            <a:r>
              <a:rPr lang="en-GB" baseline="-25000" smtClean="0"/>
              <a:t>1</a:t>
            </a:r>
            <a:r>
              <a:rPr lang="en-GB" smtClean="0"/>
              <a:t>=53°</a:t>
            </a:r>
          </a:p>
        </p:txBody>
      </p:sp>
      <p:sp>
        <p:nvSpPr>
          <p:cNvPr id="212995" name="Rectangle 4"/>
          <p:cNvSpPr>
            <a:spLocks noChangeArrowheads="1"/>
          </p:cNvSpPr>
          <p:nvPr/>
        </p:nvSpPr>
        <p:spPr bwMode="auto">
          <a:xfrm>
            <a:off x="5880100" y="3113088"/>
            <a:ext cx="2654300" cy="52705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12996" name="Rectangle 5"/>
          <p:cNvSpPr>
            <a:spLocks noChangeArrowheads="1"/>
          </p:cNvSpPr>
          <p:nvPr/>
        </p:nvSpPr>
        <p:spPr bwMode="auto">
          <a:xfrm>
            <a:off x="457200" y="3106738"/>
            <a:ext cx="2654300" cy="541337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946900" y="3113088"/>
            <a:ext cx="876300" cy="527050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38200" y="3106738"/>
            <a:ext cx="0" cy="527050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38200" y="3106738"/>
            <a:ext cx="304800" cy="527050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38200" y="3106738"/>
            <a:ext cx="685800" cy="527050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38200" y="3106738"/>
            <a:ext cx="1295400" cy="527050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38200" y="3106738"/>
            <a:ext cx="2133600" cy="541337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975475" y="2590800"/>
            <a:ext cx="0" cy="990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39"/>
          <p:cNvSpPr/>
          <p:nvPr/>
        </p:nvSpPr>
        <p:spPr>
          <a:xfrm rot="20814499">
            <a:off x="6837363" y="3267075"/>
            <a:ext cx="515937" cy="604838"/>
          </a:xfrm>
          <a:prstGeom prst="arc">
            <a:avLst>
              <a:gd name="adj1" fmla="val 15601852"/>
              <a:gd name="adj2" fmla="val 205099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3005" name="Text Box 12"/>
          <p:cNvSpPr txBox="1">
            <a:spLocks noChangeArrowheads="1"/>
          </p:cNvSpPr>
          <p:nvPr/>
        </p:nvSpPr>
        <p:spPr bwMode="auto">
          <a:xfrm>
            <a:off x="6988175" y="2687638"/>
            <a:ext cx="4476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>
                <a:latin typeface="Symbol" pitchFamily="18" charset="2"/>
                <a:sym typeface="Symbol" pitchFamily="18" charset="2"/>
              </a:rPr>
              <a:t>q</a:t>
            </a:r>
            <a:r>
              <a:rPr lang="en-GB" altLang="en-US" sz="2400" baseline="-25000">
                <a:latin typeface="Symbol" pitchFamily="18" charset="2"/>
                <a:sym typeface="Symbol" pitchFamily="18" charset="2"/>
              </a:rPr>
              <a:t>1</a:t>
            </a:r>
            <a:endParaRPr lang="en-US" altLang="en-US" sz="2000" baseline="-25000">
              <a:latin typeface="Symbol" pitchFamily="18" charset="2"/>
              <a:sym typeface="Symbol" pitchFamily="18" charset="2"/>
            </a:endParaRPr>
          </a:p>
        </p:txBody>
      </p:sp>
      <p:sp>
        <p:nvSpPr>
          <p:cNvPr id="42" name="TextBox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5125" y="4464097"/>
            <a:ext cx="4232031" cy="88453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465263" y="2514600"/>
            <a:ext cx="0" cy="509588"/>
          </a:xfrm>
          <a:prstGeom prst="straightConnector1">
            <a:avLst/>
          </a:prstGeom>
          <a:ln w="762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485900" y="3716338"/>
            <a:ext cx="0" cy="509587"/>
          </a:xfrm>
          <a:prstGeom prst="straightConnector1">
            <a:avLst/>
          </a:prstGeom>
          <a:ln w="762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009" name="TextBox 46"/>
          <p:cNvSpPr txBox="1">
            <a:spLocks noChangeArrowheads="1"/>
          </p:cNvSpPr>
          <p:nvPr/>
        </p:nvSpPr>
        <p:spPr bwMode="auto">
          <a:xfrm>
            <a:off x="1778000" y="3795713"/>
            <a:ext cx="1609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Flux </a:t>
            </a:r>
            <a:r>
              <a:rPr lang="en-GB" sz="2400" i="1">
                <a:solidFill>
                  <a:srgbClr val="FF0000"/>
                </a:solidFill>
              </a:rPr>
              <a:t>F</a:t>
            </a:r>
            <a:r>
              <a:rPr lang="en-GB" sz="2400" baseline="-25000">
                <a:solidFill>
                  <a:srgbClr val="FF0000"/>
                </a:solidFill>
              </a:rPr>
              <a:t>i+1/2</a:t>
            </a:r>
            <a:r>
              <a:rPr lang="en-GB" sz="24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3010" name="TextBox 47"/>
          <p:cNvSpPr txBox="1">
            <a:spLocks noChangeArrowheads="1"/>
          </p:cNvSpPr>
          <p:nvPr/>
        </p:nvSpPr>
        <p:spPr bwMode="auto">
          <a:xfrm>
            <a:off x="1790700" y="2538413"/>
            <a:ext cx="263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Flux </a:t>
            </a:r>
            <a:r>
              <a:rPr lang="en-GB" sz="2400" i="1">
                <a:solidFill>
                  <a:srgbClr val="FF0000"/>
                </a:solidFill>
              </a:rPr>
              <a:t>F</a:t>
            </a:r>
            <a:r>
              <a:rPr lang="en-GB" sz="2400" baseline="-25000">
                <a:solidFill>
                  <a:srgbClr val="FF0000"/>
                </a:solidFill>
              </a:rPr>
              <a:t>i-1/2</a:t>
            </a:r>
            <a:r>
              <a:rPr lang="en-GB" sz="2400" baseline="30000">
                <a:solidFill>
                  <a:srgbClr val="FF0000"/>
                </a:solidFill>
              </a:rPr>
              <a:t>+</a:t>
            </a:r>
            <a:r>
              <a:rPr lang="en-GB" sz="2400">
                <a:solidFill>
                  <a:srgbClr val="FF0000"/>
                </a:solidFill>
              </a:rPr>
              <a:t>=</a:t>
            </a:r>
            <a:r>
              <a:rPr lang="en-GB" sz="2400" i="1">
                <a:solidFill>
                  <a:srgbClr val="FF0000"/>
                </a:solidFill>
              </a:rPr>
              <a:t>TF</a:t>
            </a:r>
            <a:r>
              <a:rPr lang="en-GB" sz="2400" baseline="-25000">
                <a:solidFill>
                  <a:srgbClr val="FF0000"/>
                </a:solidFill>
              </a:rPr>
              <a:t>i-1/2</a:t>
            </a:r>
            <a:r>
              <a:rPr lang="en-GB" sz="2400" baseline="30000">
                <a:solidFill>
                  <a:srgbClr val="FF0000"/>
                </a:solidFill>
              </a:rPr>
              <a:t>+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213011" name="TextBox 48"/>
          <p:cNvSpPr txBox="1">
            <a:spLocks noChangeArrowheads="1"/>
          </p:cNvSpPr>
          <p:nvPr/>
        </p:nvSpPr>
        <p:spPr bwMode="auto">
          <a:xfrm>
            <a:off x="3103563" y="3030538"/>
            <a:ext cx="1468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0000FF"/>
                </a:solidFill>
              </a:rPr>
              <a:t>Radiances </a:t>
            </a:r>
            <a:r>
              <a:rPr lang="en-GB" sz="2000" i="1">
                <a:solidFill>
                  <a:srgbClr val="0000FF"/>
                </a:solidFill>
              </a:rPr>
              <a:t>I</a:t>
            </a:r>
            <a:r>
              <a:rPr lang="en-GB" sz="2000">
                <a:solidFill>
                  <a:srgbClr val="0000FF"/>
                </a:solidFill>
              </a:rPr>
              <a:t>(</a:t>
            </a:r>
            <a:r>
              <a:rPr lang="en-GB" sz="2000">
                <a:solidFill>
                  <a:srgbClr val="0000FF"/>
                </a:solidFill>
                <a:latin typeface="Symbol" pitchFamily="18" charset="2"/>
              </a:rPr>
              <a:t>f,m</a:t>
            </a:r>
            <a:r>
              <a:rPr lang="en-GB" sz="200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1" name="TextBox 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62817" y="4191000"/>
            <a:ext cx="3253089" cy="71468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13013" name="TextBox 51"/>
          <p:cNvSpPr txBox="1">
            <a:spLocks noChangeArrowheads="1"/>
          </p:cNvSpPr>
          <p:nvPr/>
        </p:nvSpPr>
        <p:spPr bwMode="auto">
          <a:xfrm>
            <a:off x="6051550" y="3733800"/>
            <a:ext cx="2406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Narrow" pitchFamily="34" charset="0"/>
              </a:rPr>
              <a:t>Two stream approximation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5610225" y="3663950"/>
            <a:ext cx="0" cy="306388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610225" y="2770188"/>
            <a:ext cx="0" cy="342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016" name="TextBox 59"/>
          <p:cNvSpPr txBox="1">
            <a:spLocks noChangeArrowheads="1"/>
          </p:cNvSpPr>
          <p:nvPr/>
        </p:nvSpPr>
        <p:spPr bwMode="auto">
          <a:xfrm>
            <a:off x="5341938" y="3124200"/>
            <a:ext cx="525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Symbol" pitchFamily="18" charset="2"/>
              </a:rPr>
              <a:t>D</a:t>
            </a:r>
            <a:r>
              <a:rPr lang="en-GB" sz="2400"/>
              <a:t>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8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42362" cy="1268413"/>
          </a:xfrm>
        </p:spPr>
        <p:txBody>
          <a:bodyPr/>
          <a:lstStyle/>
          <a:p>
            <a:pPr eaLnBrk="1" hangingPunct="1"/>
            <a:r>
              <a:rPr lang="en-GB" altLang="en-US" smtClean="0"/>
              <a:t>Discretized two-stream scheme</a:t>
            </a:r>
          </a:p>
        </p:txBody>
      </p:sp>
      <p:sp>
        <p:nvSpPr>
          <p:cNvPr id="91290" name="Rectangle 4"/>
          <p:cNvSpPr>
            <a:spLocks noChangeArrowheads="1"/>
          </p:cNvSpPr>
          <p:nvPr/>
        </p:nvSpPr>
        <p:spPr bwMode="auto">
          <a:xfrm>
            <a:off x="1116013" y="2014538"/>
            <a:ext cx="2160587" cy="86360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1291" name="Rectangle 5"/>
          <p:cNvSpPr>
            <a:spLocks noChangeArrowheads="1"/>
          </p:cNvSpPr>
          <p:nvPr/>
        </p:nvSpPr>
        <p:spPr bwMode="auto">
          <a:xfrm>
            <a:off x="1116013" y="2878138"/>
            <a:ext cx="2160587" cy="87630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1292" name="Text Box 8"/>
          <p:cNvSpPr txBox="1">
            <a:spLocks noChangeArrowheads="1"/>
          </p:cNvSpPr>
          <p:nvPr/>
        </p:nvSpPr>
        <p:spPr bwMode="auto">
          <a:xfrm>
            <a:off x="1547813" y="2422525"/>
            <a:ext cx="73818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1.5</a:t>
            </a:r>
            <a:r>
              <a:rPr lang="en-GB" altLang="en-US" baseline="30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+</a:t>
            </a:r>
            <a:endParaRPr lang="en-US" altLang="en-US" baseline="30000">
              <a:solidFill>
                <a:srgbClr val="008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1293" name="Text Box 9"/>
          <p:cNvSpPr txBox="1">
            <a:spLocks noChangeArrowheads="1"/>
          </p:cNvSpPr>
          <p:nvPr/>
        </p:nvSpPr>
        <p:spPr bwMode="auto">
          <a:xfrm>
            <a:off x="2484438" y="2422525"/>
            <a:ext cx="735012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1.5</a:t>
            </a:r>
            <a:r>
              <a:rPr lang="en-US" altLang="en-US" baseline="3000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</a:t>
            </a:r>
          </a:p>
        </p:txBody>
      </p:sp>
      <p:sp>
        <p:nvSpPr>
          <p:cNvPr id="91294" name="Text Box 12"/>
          <p:cNvSpPr txBox="1">
            <a:spLocks noChangeArrowheads="1"/>
          </p:cNvSpPr>
          <p:nvPr/>
        </p:nvSpPr>
        <p:spPr bwMode="auto">
          <a:xfrm>
            <a:off x="1547813" y="1557338"/>
            <a:ext cx="7381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0.5</a:t>
            </a:r>
            <a:r>
              <a:rPr lang="en-GB" altLang="en-US" baseline="30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+</a:t>
            </a:r>
            <a:endParaRPr lang="en-US" altLang="en-US" baseline="30000">
              <a:solidFill>
                <a:srgbClr val="008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1295" name="Text Box 13"/>
          <p:cNvSpPr txBox="1">
            <a:spLocks noChangeArrowheads="1"/>
          </p:cNvSpPr>
          <p:nvPr/>
        </p:nvSpPr>
        <p:spPr bwMode="auto">
          <a:xfrm>
            <a:off x="2484438" y="1557338"/>
            <a:ext cx="7350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0.5</a:t>
            </a:r>
            <a:r>
              <a:rPr lang="en-US" altLang="en-US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</a:p>
        </p:txBody>
      </p:sp>
      <p:sp>
        <p:nvSpPr>
          <p:cNvPr id="91296" name="Text Box 16"/>
          <p:cNvSpPr txBox="1">
            <a:spLocks noChangeArrowheads="1"/>
          </p:cNvSpPr>
          <p:nvPr/>
        </p:nvSpPr>
        <p:spPr bwMode="auto">
          <a:xfrm>
            <a:off x="1547813" y="3286125"/>
            <a:ext cx="73818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2.5</a:t>
            </a:r>
            <a:r>
              <a:rPr lang="en-GB" altLang="en-US" baseline="30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+</a:t>
            </a:r>
            <a:endParaRPr lang="en-US" altLang="en-US" baseline="30000">
              <a:solidFill>
                <a:srgbClr val="008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1297" name="Text Box 17"/>
          <p:cNvSpPr txBox="1">
            <a:spLocks noChangeArrowheads="1"/>
          </p:cNvSpPr>
          <p:nvPr/>
        </p:nvSpPr>
        <p:spPr bwMode="auto">
          <a:xfrm>
            <a:off x="2484438" y="3286125"/>
            <a:ext cx="735012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2.5</a:t>
            </a:r>
            <a:r>
              <a:rPr lang="en-US" altLang="en-US" baseline="3000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</a:t>
            </a:r>
          </a:p>
        </p:txBody>
      </p:sp>
      <p:sp>
        <p:nvSpPr>
          <p:cNvPr id="91298" name="Text Box 22"/>
          <p:cNvSpPr txBox="1">
            <a:spLocks noChangeArrowheads="1"/>
          </p:cNvSpPr>
          <p:nvPr/>
        </p:nvSpPr>
        <p:spPr bwMode="auto">
          <a:xfrm>
            <a:off x="412750" y="3946525"/>
            <a:ext cx="356393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>
                <a:sym typeface="Symbol" pitchFamily="18" charset="2"/>
              </a:rPr>
              <a:t>Surface source</a:t>
            </a:r>
            <a:r>
              <a:rPr lang="en-GB" altLang="en-US" sz="160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GB" altLang="en-US" i="1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GB" altLang="en-US" baseline="30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GB" altLang="en-US">
                <a:sym typeface="Symbol" pitchFamily="18" charset="2"/>
              </a:rPr>
              <a:t>,</a:t>
            </a:r>
            <a:r>
              <a:rPr lang="en-GB" altLang="en-US" sz="1600">
                <a:sym typeface="Symbol" pitchFamily="18" charset="2"/>
              </a:rPr>
              <a:t> </a:t>
            </a:r>
            <a:r>
              <a:rPr lang="en-GB" altLang="en-US">
                <a:sym typeface="Symbol" pitchFamily="18" charset="2"/>
              </a:rPr>
              <a:t>albedo</a:t>
            </a:r>
            <a:r>
              <a:rPr lang="en-GB" altLang="en-US" sz="160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en-GB" altLang="en-US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a</a:t>
            </a:r>
            <a:r>
              <a:rPr lang="en-GB" altLang="en-US" i="1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s</a:t>
            </a:r>
            <a:endParaRPr lang="en-US" altLang="en-US" i="1" baseline="-25000">
              <a:solidFill>
                <a:srgbClr val="008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1299" name="Rectangle 55"/>
          <p:cNvSpPr>
            <a:spLocks noChangeArrowheads="1"/>
          </p:cNvSpPr>
          <p:nvPr/>
        </p:nvSpPr>
        <p:spPr bwMode="auto">
          <a:xfrm>
            <a:off x="23813" y="2249488"/>
            <a:ext cx="1179512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b="1"/>
              <a:t>Layer 1</a:t>
            </a:r>
            <a:endParaRPr lang="en-US" altLang="en-US" b="1"/>
          </a:p>
        </p:txBody>
      </p:sp>
      <p:sp>
        <p:nvSpPr>
          <p:cNvPr id="91300" name="Rectangle 56"/>
          <p:cNvSpPr>
            <a:spLocks noChangeArrowheads="1"/>
          </p:cNvSpPr>
          <p:nvPr/>
        </p:nvSpPr>
        <p:spPr bwMode="auto">
          <a:xfrm>
            <a:off x="25400" y="3113088"/>
            <a:ext cx="117951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b="1"/>
              <a:t>Layer 2</a:t>
            </a:r>
            <a:endParaRPr lang="en-US" altLang="en-US" b="1"/>
          </a:p>
        </p:txBody>
      </p:sp>
      <p:sp>
        <p:nvSpPr>
          <p:cNvPr id="91301" name="Text Box 59"/>
          <p:cNvSpPr txBox="1">
            <a:spLocks noChangeArrowheads="1"/>
          </p:cNvSpPr>
          <p:nvPr/>
        </p:nvSpPr>
        <p:spPr bwMode="auto">
          <a:xfrm>
            <a:off x="3257550" y="2106613"/>
            <a:ext cx="19954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en-US">
                <a:sym typeface="Symbol" pitchFamily="18" charset="2"/>
              </a:rPr>
              <a:t>Reflection  </a:t>
            </a: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>
                <a:latin typeface="Times New Roman" pitchFamily="18" charset="0"/>
                <a:sym typeface="Symbol" pitchFamily="18" charset="2"/>
              </a:rPr>
              <a:t>, </a:t>
            </a:r>
            <a:r>
              <a:rPr lang="en-GB" altLang="en-US">
                <a:sym typeface="Symbol" pitchFamily="18" charset="2"/>
              </a:rPr>
              <a:t>Transmission </a:t>
            </a: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T</a:t>
            </a:r>
            <a:endParaRPr lang="en-US" altLang="en-US" i="1" baseline="30000">
              <a:solidFill>
                <a:srgbClr val="008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1302" name="Freeform 63"/>
          <p:cNvSpPr>
            <a:spLocks/>
          </p:cNvSpPr>
          <p:nvPr/>
        </p:nvSpPr>
        <p:spPr bwMode="auto">
          <a:xfrm>
            <a:off x="1260475" y="1860550"/>
            <a:ext cx="287338" cy="144463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03" name="Text Box 66"/>
          <p:cNvSpPr txBox="1">
            <a:spLocks noChangeArrowheads="1"/>
          </p:cNvSpPr>
          <p:nvPr/>
        </p:nvSpPr>
        <p:spPr bwMode="auto">
          <a:xfrm>
            <a:off x="863600" y="1208088"/>
            <a:ext cx="281463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>
                <a:sym typeface="Symbol" pitchFamily="18" charset="2"/>
              </a:rPr>
              <a:t>Diffuse TOA source</a:t>
            </a:r>
            <a:r>
              <a:rPr lang="en-GB" altLang="en-US" sz="160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en-GB" altLang="en-US" i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GB" altLang="en-US" baseline="-2500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baseline="3000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</a:t>
            </a:r>
          </a:p>
        </p:txBody>
      </p:sp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5124450" y="1065213"/>
            <a:ext cx="4019550" cy="3587750"/>
            <a:chOff x="3228" y="671"/>
            <a:chExt cx="2532" cy="2260"/>
          </a:xfrm>
        </p:grpSpPr>
        <p:sp>
          <p:nvSpPr>
            <p:cNvPr id="91330" name="Rectangle 24"/>
            <p:cNvSpPr>
              <a:spLocks noChangeArrowheads="1"/>
            </p:cNvSpPr>
            <p:nvPr/>
          </p:nvSpPr>
          <p:spPr bwMode="auto">
            <a:xfrm>
              <a:off x="3397" y="1261"/>
              <a:ext cx="2136" cy="544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91331" name="Rectangle 25"/>
            <p:cNvSpPr>
              <a:spLocks noChangeArrowheads="1"/>
            </p:cNvSpPr>
            <p:nvPr/>
          </p:nvSpPr>
          <p:spPr bwMode="auto">
            <a:xfrm>
              <a:off x="3397" y="1805"/>
              <a:ext cx="2136" cy="552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91332" name="Line 27"/>
            <p:cNvSpPr>
              <a:spLocks noChangeShapeType="1"/>
            </p:cNvSpPr>
            <p:nvPr/>
          </p:nvSpPr>
          <p:spPr bwMode="auto">
            <a:xfrm>
              <a:off x="3772" y="1571"/>
              <a:ext cx="272" cy="52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3" name="Line 28"/>
            <p:cNvSpPr>
              <a:spLocks noChangeShapeType="1"/>
            </p:cNvSpPr>
            <p:nvPr/>
          </p:nvSpPr>
          <p:spPr bwMode="auto">
            <a:xfrm>
              <a:off x="4044" y="2093"/>
              <a:ext cx="136" cy="2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4" name="Line 29"/>
            <p:cNvSpPr>
              <a:spLocks noChangeShapeType="1"/>
            </p:cNvSpPr>
            <p:nvPr/>
          </p:nvSpPr>
          <p:spPr bwMode="auto">
            <a:xfrm>
              <a:off x="3500" y="1049"/>
              <a:ext cx="272" cy="52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5" name="AutoShape 31"/>
            <p:cNvSpPr>
              <a:spLocks noChangeArrowheads="1"/>
            </p:cNvSpPr>
            <p:nvPr/>
          </p:nvSpPr>
          <p:spPr bwMode="auto">
            <a:xfrm>
              <a:off x="3228" y="671"/>
              <a:ext cx="363" cy="378"/>
            </a:xfrm>
            <a:prstGeom prst="star32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91336" name="Text Box 54"/>
            <p:cNvSpPr txBox="1">
              <a:spLocks noChangeArrowheads="1"/>
            </p:cNvSpPr>
            <p:nvPr/>
          </p:nvSpPr>
          <p:spPr bwMode="auto">
            <a:xfrm>
              <a:off x="3334" y="2405"/>
              <a:ext cx="1451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i="1">
                  <a:solidFill>
                    <a:srgbClr val="0000FF"/>
                  </a:solidFill>
                  <a:sym typeface="Symbol" pitchFamily="18" charset="2"/>
                </a:rPr>
                <a:t>Shortwave:</a:t>
              </a:r>
              <a:r>
                <a:rPr lang="en-GB" altLang="en-US">
                  <a:solidFill>
                    <a:srgbClr val="0000FF"/>
                  </a:solidFill>
                  <a:sym typeface="Symbol" pitchFamily="18" charset="2"/>
                </a:rPr>
                <a:t> scattering of </a:t>
              </a:r>
              <a:r>
                <a:rPr lang="en-GB" altLang="en-US" u="sng">
                  <a:solidFill>
                    <a:srgbClr val="0000FF"/>
                  </a:solidFill>
                  <a:sym typeface="Symbol" pitchFamily="18" charset="2"/>
                </a:rPr>
                <a:t>direct</a:t>
              </a:r>
              <a:r>
                <a:rPr lang="en-GB" altLang="en-US">
                  <a:solidFill>
                    <a:srgbClr val="0000FF"/>
                  </a:solidFill>
                  <a:sym typeface="Symbol" pitchFamily="18" charset="2"/>
                </a:rPr>
                <a:t> solar beam</a:t>
              </a:r>
              <a:endParaRPr lang="en-US" altLang="en-US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91337" name="Text Box 57"/>
            <p:cNvSpPr txBox="1">
              <a:spLocks noChangeArrowheads="1"/>
            </p:cNvSpPr>
            <p:nvPr/>
          </p:nvSpPr>
          <p:spPr bwMode="auto">
            <a:xfrm>
              <a:off x="4535" y="2405"/>
              <a:ext cx="1043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i="1">
                  <a:solidFill>
                    <a:srgbClr val="FF0000"/>
                  </a:solidFill>
                  <a:sym typeface="Symbol" pitchFamily="18" charset="2"/>
                </a:rPr>
                <a:t>Longwave:</a:t>
              </a:r>
              <a:r>
                <a:rPr lang="en-GB" altLang="en-US">
                  <a:solidFill>
                    <a:srgbClr val="FF0000"/>
                  </a:solidFill>
                  <a:sym typeface="Symbol" pitchFamily="18" charset="2"/>
                </a:rPr>
                <a:t> thermal emission</a:t>
              </a:r>
              <a:endParaRPr lang="en-US" altLang="en-US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91338" name="Rectangle 58"/>
            <p:cNvSpPr>
              <a:spLocks noChangeArrowheads="1"/>
            </p:cNvSpPr>
            <p:nvPr/>
          </p:nvSpPr>
          <p:spPr bwMode="auto">
            <a:xfrm>
              <a:off x="4036" y="973"/>
              <a:ext cx="1724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/>
                <a:t>Source terms </a:t>
              </a:r>
              <a:r>
                <a:rPr lang="en-GB" altLang="en-US" i="1">
                  <a:solidFill>
                    <a:srgbClr val="008000"/>
                  </a:solidFill>
                  <a:latin typeface="Times New Roman" pitchFamily="18" charset="0"/>
                  <a:sym typeface="Symbol" pitchFamily="18" charset="2"/>
                </a:rPr>
                <a:t>S</a:t>
              </a:r>
              <a:r>
                <a:rPr lang="en-GB" altLang="en-US" i="1" baseline="30000">
                  <a:solidFill>
                    <a:srgbClr val="008000"/>
                  </a:solidFill>
                  <a:latin typeface="Times New Roman" pitchFamily="18" charset="0"/>
                  <a:sym typeface="Symbol" pitchFamily="18" charset="2"/>
                </a:rPr>
                <a:t>+</a:t>
              </a:r>
              <a:r>
                <a:rPr lang="en-GB" altLang="en-US" i="1">
                  <a:latin typeface="Times New Roman" pitchFamily="18" charset="0"/>
                  <a:sym typeface="Symbol" pitchFamily="18" charset="2"/>
                </a:rPr>
                <a:t>,</a:t>
              </a:r>
              <a:r>
                <a:rPr lang="en-GB" altLang="en-US" i="1">
                  <a:solidFill>
                    <a:srgbClr val="008000"/>
                  </a:solidFill>
                  <a:latin typeface="Times New Roman" pitchFamily="18" charset="0"/>
                  <a:sym typeface="Symbol" pitchFamily="18" charset="2"/>
                </a:rPr>
                <a:t> S</a:t>
              </a:r>
              <a:r>
                <a:rPr lang="en-US" altLang="en-US" baseline="30000">
                  <a:solidFill>
                    <a:srgbClr val="008000"/>
                  </a:solidFill>
                  <a:latin typeface="Symbol" pitchFamily="18" charset="2"/>
                  <a:sym typeface="Symbol" pitchFamily="18" charset="2"/>
                </a:rPr>
                <a:t></a:t>
              </a:r>
            </a:p>
          </p:txBody>
        </p:sp>
        <p:sp>
          <p:nvSpPr>
            <p:cNvPr id="91339" name="Freeform 67"/>
            <p:cNvSpPr>
              <a:spLocks/>
            </p:cNvSpPr>
            <p:nvPr/>
          </p:nvSpPr>
          <p:spPr bwMode="auto">
            <a:xfrm flipV="1">
              <a:off x="3580" y="1533"/>
              <a:ext cx="340" cy="170"/>
            </a:xfrm>
            <a:custGeom>
              <a:avLst/>
              <a:gdLst>
                <a:gd name="T0" fmla="*/ 0 w 272"/>
                <a:gd name="T1" fmla="*/ 1261 h 136"/>
                <a:gd name="T2" fmla="*/ 424 w 272"/>
                <a:gd name="T3" fmla="*/ 424 h 136"/>
                <a:gd name="T4" fmla="*/ 1261 w 272"/>
                <a:gd name="T5" fmla="*/ 0 h 136"/>
                <a:gd name="T6" fmla="*/ 2117 w 272"/>
                <a:gd name="T7" fmla="*/ 424 h 136"/>
                <a:gd name="T8" fmla="*/ 2531 w 272"/>
                <a:gd name="T9" fmla="*/ 1261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36"/>
                <a:gd name="T17" fmla="*/ 272 w 27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0" name="Freeform 68"/>
            <p:cNvSpPr>
              <a:spLocks/>
            </p:cNvSpPr>
            <p:nvPr/>
          </p:nvSpPr>
          <p:spPr bwMode="auto">
            <a:xfrm>
              <a:off x="3665" y="1456"/>
              <a:ext cx="170" cy="77"/>
            </a:xfrm>
            <a:custGeom>
              <a:avLst/>
              <a:gdLst>
                <a:gd name="T0" fmla="*/ 0 w 272"/>
                <a:gd name="T1" fmla="*/ 1 h 136"/>
                <a:gd name="T2" fmla="*/ 1 w 272"/>
                <a:gd name="T3" fmla="*/ 1 h 136"/>
                <a:gd name="T4" fmla="*/ 1 w 272"/>
                <a:gd name="T5" fmla="*/ 0 h 136"/>
                <a:gd name="T6" fmla="*/ 3 w 272"/>
                <a:gd name="T7" fmla="*/ 1 h 136"/>
                <a:gd name="T8" fmla="*/ 3 w 272"/>
                <a:gd name="T9" fmla="*/ 1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36"/>
                <a:gd name="T17" fmla="*/ 272 w 27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1" name="Line 69"/>
            <p:cNvSpPr>
              <a:spLocks noChangeShapeType="1"/>
            </p:cNvSpPr>
            <p:nvPr/>
          </p:nvSpPr>
          <p:spPr bwMode="auto">
            <a:xfrm>
              <a:off x="3580" y="1533"/>
              <a:ext cx="34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2" name="Freeform 70"/>
            <p:cNvSpPr>
              <a:spLocks/>
            </p:cNvSpPr>
            <p:nvPr/>
          </p:nvSpPr>
          <p:spPr bwMode="auto">
            <a:xfrm flipV="1">
              <a:off x="3919" y="2081"/>
              <a:ext cx="227" cy="113"/>
            </a:xfrm>
            <a:custGeom>
              <a:avLst/>
              <a:gdLst>
                <a:gd name="T0" fmla="*/ 0 w 272"/>
                <a:gd name="T1" fmla="*/ 22 h 136"/>
                <a:gd name="T2" fmla="*/ 8 w 272"/>
                <a:gd name="T3" fmla="*/ 7 h 136"/>
                <a:gd name="T4" fmla="*/ 23 w 272"/>
                <a:gd name="T5" fmla="*/ 0 h 136"/>
                <a:gd name="T6" fmla="*/ 37 w 272"/>
                <a:gd name="T7" fmla="*/ 7 h 136"/>
                <a:gd name="T8" fmla="*/ 44 w 272"/>
                <a:gd name="T9" fmla="*/ 22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36"/>
                <a:gd name="T17" fmla="*/ 272 w 27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3" name="Freeform 71"/>
            <p:cNvSpPr>
              <a:spLocks/>
            </p:cNvSpPr>
            <p:nvPr/>
          </p:nvSpPr>
          <p:spPr bwMode="auto">
            <a:xfrm>
              <a:off x="3976" y="2024"/>
              <a:ext cx="113" cy="57"/>
            </a:xfrm>
            <a:custGeom>
              <a:avLst/>
              <a:gdLst>
                <a:gd name="T0" fmla="*/ 0 w 272"/>
                <a:gd name="T1" fmla="*/ 0 h 136"/>
                <a:gd name="T2" fmla="*/ 0 w 272"/>
                <a:gd name="T3" fmla="*/ 0 h 136"/>
                <a:gd name="T4" fmla="*/ 0 w 272"/>
                <a:gd name="T5" fmla="*/ 0 h 136"/>
                <a:gd name="T6" fmla="*/ 0 w 272"/>
                <a:gd name="T7" fmla="*/ 0 h 136"/>
                <a:gd name="T8" fmla="*/ 0 w 272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36"/>
                <a:gd name="T17" fmla="*/ 272 w 27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4" name="Line 72"/>
            <p:cNvSpPr>
              <a:spLocks noChangeShapeType="1"/>
            </p:cNvSpPr>
            <p:nvPr/>
          </p:nvSpPr>
          <p:spPr bwMode="auto">
            <a:xfrm>
              <a:off x="3920" y="2085"/>
              <a:ext cx="22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5" name="Freeform 75"/>
            <p:cNvSpPr>
              <a:spLocks/>
            </p:cNvSpPr>
            <p:nvPr/>
          </p:nvSpPr>
          <p:spPr bwMode="auto">
            <a:xfrm>
              <a:off x="4190" y="2293"/>
              <a:ext cx="113" cy="57"/>
            </a:xfrm>
            <a:custGeom>
              <a:avLst/>
              <a:gdLst>
                <a:gd name="T0" fmla="*/ 0 w 272"/>
                <a:gd name="T1" fmla="*/ 0 h 136"/>
                <a:gd name="T2" fmla="*/ 0 w 272"/>
                <a:gd name="T3" fmla="*/ 0 h 136"/>
                <a:gd name="T4" fmla="*/ 0 w 272"/>
                <a:gd name="T5" fmla="*/ 0 h 136"/>
                <a:gd name="T6" fmla="*/ 0 w 272"/>
                <a:gd name="T7" fmla="*/ 0 h 136"/>
                <a:gd name="T8" fmla="*/ 0 w 272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36"/>
                <a:gd name="T17" fmla="*/ 272 w 27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6" name="Oval 76"/>
            <p:cNvSpPr>
              <a:spLocks noChangeArrowheads="1"/>
            </p:cNvSpPr>
            <p:nvPr/>
          </p:nvSpPr>
          <p:spPr bwMode="auto">
            <a:xfrm>
              <a:off x="4988" y="1889"/>
              <a:ext cx="273" cy="2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91347" name="Line 77"/>
            <p:cNvSpPr>
              <a:spLocks noChangeShapeType="1"/>
            </p:cNvSpPr>
            <p:nvPr/>
          </p:nvSpPr>
          <p:spPr bwMode="auto">
            <a:xfrm>
              <a:off x="4988" y="2024"/>
              <a:ext cx="27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8" name="Line 78"/>
            <p:cNvSpPr>
              <a:spLocks noChangeShapeType="1"/>
            </p:cNvSpPr>
            <p:nvPr/>
          </p:nvSpPr>
          <p:spPr bwMode="auto">
            <a:xfrm>
              <a:off x="5125" y="2025"/>
              <a:ext cx="106" cy="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49" name="Line 79"/>
            <p:cNvSpPr>
              <a:spLocks noChangeShapeType="1"/>
            </p:cNvSpPr>
            <p:nvPr/>
          </p:nvSpPr>
          <p:spPr bwMode="auto">
            <a:xfrm flipH="1">
              <a:off x="5050" y="2025"/>
              <a:ext cx="75" cy="1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0" name="Line 80"/>
            <p:cNvSpPr>
              <a:spLocks noChangeShapeType="1"/>
            </p:cNvSpPr>
            <p:nvPr/>
          </p:nvSpPr>
          <p:spPr bwMode="auto">
            <a:xfrm flipV="1">
              <a:off x="5125" y="1942"/>
              <a:ext cx="97" cy="8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1" name="Line 81"/>
            <p:cNvSpPr>
              <a:spLocks noChangeShapeType="1"/>
            </p:cNvSpPr>
            <p:nvPr/>
          </p:nvSpPr>
          <p:spPr bwMode="auto">
            <a:xfrm flipH="1" flipV="1">
              <a:off x="5039" y="1929"/>
              <a:ext cx="86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2" name="Oval 82"/>
            <p:cNvSpPr>
              <a:spLocks noChangeArrowheads="1"/>
            </p:cNvSpPr>
            <p:nvPr/>
          </p:nvSpPr>
          <p:spPr bwMode="auto">
            <a:xfrm>
              <a:off x="4993" y="1406"/>
              <a:ext cx="227" cy="22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91353" name="Line 83"/>
            <p:cNvSpPr>
              <a:spLocks noChangeShapeType="1"/>
            </p:cNvSpPr>
            <p:nvPr/>
          </p:nvSpPr>
          <p:spPr bwMode="auto">
            <a:xfrm>
              <a:off x="4989" y="1524"/>
              <a:ext cx="23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4" name="Line 84"/>
            <p:cNvSpPr>
              <a:spLocks noChangeShapeType="1"/>
            </p:cNvSpPr>
            <p:nvPr/>
          </p:nvSpPr>
          <p:spPr bwMode="auto">
            <a:xfrm>
              <a:off x="5110" y="1526"/>
              <a:ext cx="61" cy="7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5" name="Line 85"/>
            <p:cNvSpPr>
              <a:spLocks noChangeShapeType="1"/>
            </p:cNvSpPr>
            <p:nvPr/>
          </p:nvSpPr>
          <p:spPr bwMode="auto">
            <a:xfrm flipH="1">
              <a:off x="5029" y="1526"/>
              <a:ext cx="73" cy="6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6" name="Line 86"/>
            <p:cNvSpPr>
              <a:spLocks noChangeShapeType="1"/>
            </p:cNvSpPr>
            <p:nvPr/>
          </p:nvSpPr>
          <p:spPr bwMode="auto">
            <a:xfrm flipV="1">
              <a:off x="5110" y="1435"/>
              <a:ext cx="61" cy="8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7" name="Line 87"/>
            <p:cNvSpPr>
              <a:spLocks noChangeShapeType="1"/>
            </p:cNvSpPr>
            <p:nvPr/>
          </p:nvSpPr>
          <p:spPr bwMode="auto">
            <a:xfrm flipH="1" flipV="1">
              <a:off x="5029" y="1435"/>
              <a:ext cx="73" cy="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8" name="Line 94"/>
            <p:cNvSpPr>
              <a:spLocks noChangeShapeType="1"/>
            </p:cNvSpPr>
            <p:nvPr/>
          </p:nvSpPr>
          <p:spPr bwMode="auto">
            <a:xfrm flipV="1">
              <a:off x="5131" y="2247"/>
              <a:ext cx="101" cy="10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59" name="Line 95"/>
            <p:cNvSpPr>
              <a:spLocks noChangeShapeType="1"/>
            </p:cNvSpPr>
            <p:nvPr/>
          </p:nvSpPr>
          <p:spPr bwMode="auto">
            <a:xfrm flipH="1" flipV="1">
              <a:off x="5027" y="2249"/>
              <a:ext cx="106" cy="10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0" name="Freeform 96"/>
            <p:cNvSpPr>
              <a:spLocks/>
            </p:cNvSpPr>
            <p:nvPr/>
          </p:nvSpPr>
          <p:spPr bwMode="auto">
            <a:xfrm>
              <a:off x="4974" y="2202"/>
              <a:ext cx="317" cy="147"/>
            </a:xfrm>
            <a:custGeom>
              <a:avLst/>
              <a:gdLst>
                <a:gd name="T0" fmla="*/ 0 w 272"/>
                <a:gd name="T1" fmla="*/ 297 h 136"/>
                <a:gd name="T2" fmla="*/ 212 w 272"/>
                <a:gd name="T3" fmla="*/ 101 h 136"/>
                <a:gd name="T4" fmla="*/ 633 w 272"/>
                <a:gd name="T5" fmla="*/ 0 h 136"/>
                <a:gd name="T6" fmla="*/ 1051 w 272"/>
                <a:gd name="T7" fmla="*/ 101 h 136"/>
                <a:gd name="T8" fmla="*/ 1256 w 272"/>
                <a:gd name="T9" fmla="*/ 297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36"/>
                <a:gd name="T17" fmla="*/ 272 w 27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36">
                  <a:moveTo>
                    <a:pt x="0" y="136"/>
                  </a:moveTo>
                  <a:cubicBezTo>
                    <a:pt x="11" y="102"/>
                    <a:pt x="23" y="69"/>
                    <a:pt x="46" y="46"/>
                  </a:cubicBezTo>
                  <a:cubicBezTo>
                    <a:pt x="69" y="23"/>
                    <a:pt x="106" y="0"/>
                    <a:pt x="136" y="0"/>
                  </a:cubicBezTo>
                  <a:cubicBezTo>
                    <a:pt x="166" y="0"/>
                    <a:pt x="204" y="23"/>
                    <a:pt x="227" y="46"/>
                  </a:cubicBezTo>
                  <a:cubicBezTo>
                    <a:pt x="250" y="69"/>
                    <a:pt x="261" y="102"/>
                    <a:pt x="272" y="136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1" name="Line 97"/>
            <p:cNvSpPr>
              <a:spLocks noChangeShapeType="1"/>
            </p:cNvSpPr>
            <p:nvPr/>
          </p:nvSpPr>
          <p:spPr bwMode="auto">
            <a:xfrm flipH="1">
              <a:off x="3976" y="2086"/>
              <a:ext cx="56" cy="7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2" name="Line 98"/>
            <p:cNvSpPr>
              <a:spLocks noChangeShapeType="1"/>
            </p:cNvSpPr>
            <p:nvPr/>
          </p:nvSpPr>
          <p:spPr bwMode="auto">
            <a:xfrm>
              <a:off x="3748" y="1537"/>
              <a:ext cx="124" cy="9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3" name="Line 99"/>
            <p:cNvSpPr>
              <a:spLocks noChangeShapeType="1"/>
            </p:cNvSpPr>
            <p:nvPr/>
          </p:nvSpPr>
          <p:spPr bwMode="auto">
            <a:xfrm flipH="1">
              <a:off x="3667" y="1534"/>
              <a:ext cx="79" cy="13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4" name="Line 100"/>
            <p:cNvSpPr>
              <a:spLocks noChangeShapeType="1"/>
            </p:cNvSpPr>
            <p:nvPr/>
          </p:nvSpPr>
          <p:spPr bwMode="auto">
            <a:xfrm flipV="1">
              <a:off x="3747" y="1467"/>
              <a:ext cx="22" cy="5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5" name="Line 101"/>
            <p:cNvSpPr>
              <a:spLocks noChangeShapeType="1"/>
            </p:cNvSpPr>
            <p:nvPr/>
          </p:nvSpPr>
          <p:spPr bwMode="auto">
            <a:xfrm>
              <a:off x="4034" y="2082"/>
              <a:ext cx="71" cy="7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6" name="Line 102"/>
            <p:cNvSpPr>
              <a:spLocks noChangeShapeType="1"/>
            </p:cNvSpPr>
            <p:nvPr/>
          </p:nvSpPr>
          <p:spPr bwMode="auto">
            <a:xfrm flipH="1" flipV="1">
              <a:off x="4032" y="2029"/>
              <a:ext cx="2" cy="5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67" name="Line 103"/>
            <p:cNvSpPr>
              <a:spLocks noChangeShapeType="1"/>
            </p:cNvSpPr>
            <p:nvPr/>
          </p:nvSpPr>
          <p:spPr bwMode="auto">
            <a:xfrm flipV="1">
              <a:off x="4238" y="2302"/>
              <a:ext cx="24" cy="4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305" name="Line 104"/>
          <p:cNvSpPr>
            <a:spLocks noChangeShapeType="1"/>
          </p:cNvSpPr>
          <p:nvPr/>
        </p:nvSpPr>
        <p:spPr bwMode="auto">
          <a:xfrm flipV="1">
            <a:off x="1403350" y="1905000"/>
            <a:ext cx="88900" cy="10953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06" name="Line 105"/>
          <p:cNvSpPr>
            <a:spLocks noChangeShapeType="1"/>
          </p:cNvSpPr>
          <p:nvPr/>
        </p:nvSpPr>
        <p:spPr bwMode="auto">
          <a:xfrm flipH="1" flipV="1">
            <a:off x="1316038" y="1905000"/>
            <a:ext cx="87312" cy="10953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07" name="Freeform 106"/>
          <p:cNvSpPr>
            <a:spLocks/>
          </p:cNvSpPr>
          <p:nvPr/>
        </p:nvSpPr>
        <p:spPr bwMode="auto">
          <a:xfrm>
            <a:off x="1274763" y="2722563"/>
            <a:ext cx="287337" cy="144462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08" name="Line 107"/>
          <p:cNvSpPr>
            <a:spLocks noChangeShapeType="1"/>
          </p:cNvSpPr>
          <p:nvPr/>
        </p:nvSpPr>
        <p:spPr bwMode="auto">
          <a:xfrm flipV="1">
            <a:off x="1417638" y="2767013"/>
            <a:ext cx="88900" cy="10953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09" name="Line 108"/>
          <p:cNvSpPr>
            <a:spLocks noChangeShapeType="1"/>
          </p:cNvSpPr>
          <p:nvPr/>
        </p:nvSpPr>
        <p:spPr bwMode="auto">
          <a:xfrm flipH="1" flipV="1">
            <a:off x="1330325" y="2767013"/>
            <a:ext cx="87313" cy="10953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0" name="Freeform 109"/>
          <p:cNvSpPr>
            <a:spLocks/>
          </p:cNvSpPr>
          <p:nvPr/>
        </p:nvSpPr>
        <p:spPr bwMode="auto">
          <a:xfrm>
            <a:off x="1271588" y="3598863"/>
            <a:ext cx="287337" cy="144462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1" name="Line 110"/>
          <p:cNvSpPr>
            <a:spLocks noChangeShapeType="1"/>
          </p:cNvSpPr>
          <p:nvPr/>
        </p:nvSpPr>
        <p:spPr bwMode="auto">
          <a:xfrm flipV="1">
            <a:off x="1414463" y="3643313"/>
            <a:ext cx="88900" cy="10953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2" name="Line 111"/>
          <p:cNvSpPr>
            <a:spLocks noChangeShapeType="1"/>
          </p:cNvSpPr>
          <p:nvPr/>
        </p:nvSpPr>
        <p:spPr bwMode="auto">
          <a:xfrm flipH="1" flipV="1">
            <a:off x="1327150" y="3643313"/>
            <a:ext cx="87313" cy="10953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3" name="Freeform 112"/>
          <p:cNvSpPr>
            <a:spLocks/>
          </p:cNvSpPr>
          <p:nvPr/>
        </p:nvSpPr>
        <p:spPr bwMode="auto">
          <a:xfrm flipV="1">
            <a:off x="2728913" y="3756025"/>
            <a:ext cx="287337" cy="144463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4" name="Line 113"/>
          <p:cNvSpPr>
            <a:spLocks noChangeShapeType="1"/>
          </p:cNvSpPr>
          <p:nvPr/>
        </p:nvSpPr>
        <p:spPr bwMode="auto">
          <a:xfrm>
            <a:off x="2871788" y="3765550"/>
            <a:ext cx="85725" cy="8731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5" name="Line 114"/>
          <p:cNvSpPr>
            <a:spLocks noChangeShapeType="1"/>
          </p:cNvSpPr>
          <p:nvPr/>
        </p:nvSpPr>
        <p:spPr bwMode="auto">
          <a:xfrm flipH="1">
            <a:off x="2794000" y="3765550"/>
            <a:ext cx="77788" cy="9366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6" name="Freeform 118"/>
          <p:cNvSpPr>
            <a:spLocks/>
          </p:cNvSpPr>
          <p:nvPr/>
        </p:nvSpPr>
        <p:spPr bwMode="auto">
          <a:xfrm flipV="1">
            <a:off x="2714625" y="2887663"/>
            <a:ext cx="287338" cy="144462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7" name="Line 119"/>
          <p:cNvSpPr>
            <a:spLocks noChangeShapeType="1"/>
          </p:cNvSpPr>
          <p:nvPr/>
        </p:nvSpPr>
        <p:spPr bwMode="auto">
          <a:xfrm>
            <a:off x="2857500" y="2897188"/>
            <a:ext cx="85725" cy="8731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8" name="Line 120"/>
          <p:cNvSpPr>
            <a:spLocks noChangeShapeType="1"/>
          </p:cNvSpPr>
          <p:nvPr/>
        </p:nvSpPr>
        <p:spPr bwMode="auto">
          <a:xfrm flipH="1">
            <a:off x="2779713" y="2897188"/>
            <a:ext cx="77787" cy="9366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19" name="Freeform 121"/>
          <p:cNvSpPr>
            <a:spLocks/>
          </p:cNvSpPr>
          <p:nvPr/>
        </p:nvSpPr>
        <p:spPr bwMode="auto">
          <a:xfrm flipV="1">
            <a:off x="2673350" y="2020888"/>
            <a:ext cx="287338" cy="144462"/>
          </a:xfrm>
          <a:custGeom>
            <a:avLst/>
            <a:gdLst>
              <a:gd name="T0" fmla="*/ 0 w 272"/>
              <a:gd name="T1" fmla="*/ 2147483647 h 136"/>
              <a:gd name="T2" fmla="*/ 2147483647 w 272"/>
              <a:gd name="T3" fmla="*/ 2147483647 h 136"/>
              <a:gd name="T4" fmla="*/ 2147483647 w 272"/>
              <a:gd name="T5" fmla="*/ 0 h 136"/>
              <a:gd name="T6" fmla="*/ 2147483647 w 272"/>
              <a:gd name="T7" fmla="*/ 2147483647 h 136"/>
              <a:gd name="T8" fmla="*/ 2147483647 w 272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20" name="Line 122"/>
          <p:cNvSpPr>
            <a:spLocks noChangeShapeType="1"/>
          </p:cNvSpPr>
          <p:nvPr/>
        </p:nvSpPr>
        <p:spPr bwMode="auto">
          <a:xfrm>
            <a:off x="2816225" y="2030413"/>
            <a:ext cx="85725" cy="8731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321" name="Line 123"/>
          <p:cNvSpPr>
            <a:spLocks noChangeShapeType="1"/>
          </p:cNvSpPr>
          <p:nvPr/>
        </p:nvSpPr>
        <p:spPr bwMode="auto">
          <a:xfrm flipH="1">
            <a:off x="2738438" y="2030413"/>
            <a:ext cx="77787" cy="9366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37"/>
          <p:cNvGrpSpPr>
            <a:grpSpLocks/>
          </p:cNvGrpSpPr>
          <p:nvPr/>
        </p:nvGrpSpPr>
        <p:grpSpPr bwMode="auto">
          <a:xfrm>
            <a:off x="727075" y="2536825"/>
            <a:ext cx="7950200" cy="3235325"/>
            <a:chOff x="458" y="1598"/>
            <a:chExt cx="5008" cy="2038"/>
          </a:xfrm>
        </p:grpSpPr>
        <p:grpSp>
          <p:nvGrpSpPr>
            <p:cNvPr id="91323" name="Group 130"/>
            <p:cNvGrpSpPr>
              <a:grpSpLocks/>
            </p:cNvGrpSpPr>
            <p:nvPr/>
          </p:nvGrpSpPr>
          <p:grpSpPr bwMode="auto">
            <a:xfrm>
              <a:off x="458" y="3067"/>
              <a:ext cx="5008" cy="569"/>
              <a:chOff x="490" y="3259"/>
              <a:chExt cx="5008" cy="569"/>
            </a:xfrm>
          </p:grpSpPr>
          <p:graphicFrame>
            <p:nvGraphicFramePr>
              <p:cNvPr id="91288" name="Object 152"/>
              <p:cNvGraphicFramePr>
                <a:graphicFrameLocks noChangeAspect="1"/>
              </p:cNvGraphicFramePr>
              <p:nvPr/>
            </p:nvGraphicFramePr>
            <p:xfrm>
              <a:off x="1243" y="3440"/>
              <a:ext cx="2774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298" name="Equation" r:id="rId3" imgW="1727200" imgH="241300" progId="">
                      <p:embed/>
                    </p:oleObj>
                  </mc:Choice>
                  <mc:Fallback>
                    <p:oleObj name="Equation" r:id="rId3" imgW="1727200" imgH="241300" progId="">
                      <p:embed/>
                      <p:pic>
                        <p:nvPicPr>
                          <p:cNvPr id="0" name="Picture 1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3" y="3440"/>
                            <a:ext cx="2774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1329" name="Rectangle 126"/>
              <p:cNvSpPr>
                <a:spLocks noChangeArrowheads="1"/>
              </p:cNvSpPr>
              <p:nvPr/>
            </p:nvSpPr>
            <p:spPr bwMode="auto">
              <a:xfrm>
                <a:off x="490" y="3259"/>
                <a:ext cx="500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r>
                  <a:rPr lang="en-GB" altLang="en-US"/>
                  <a:t>Equations relating </a:t>
                </a:r>
                <a:r>
                  <a:rPr lang="en-GB" altLang="en-US" u="sng"/>
                  <a:t>diffuse</a:t>
                </a:r>
                <a:r>
                  <a:rPr lang="en-GB" altLang="en-US"/>
                  <a:t> fluxes between levels take the form:</a:t>
                </a:r>
              </a:p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endParaRPr lang="en-GB" altLang="en-US"/>
              </a:p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endParaRPr lang="en-GB" altLang="en-US"/>
              </a:p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r>
                  <a:rPr lang="en-GB" altLang="en-US"/>
                  <a:t>Terms </a:t>
                </a:r>
                <a:r>
                  <a:rPr lang="en-GB" altLang="en-US" i="1">
                    <a:solidFill>
                      <a:srgbClr val="008000"/>
                    </a:solidFill>
                    <a:latin typeface="Times" pitchFamily="18" charset="0"/>
                  </a:rPr>
                  <a:t>T</a:t>
                </a:r>
                <a:r>
                  <a:rPr lang="en-GB" altLang="en-US"/>
                  <a:t>, </a:t>
                </a:r>
                <a:r>
                  <a:rPr lang="en-GB" altLang="en-US" i="1">
                    <a:solidFill>
                      <a:srgbClr val="008000"/>
                    </a:solidFill>
                    <a:latin typeface="Times" pitchFamily="18" charset="0"/>
                  </a:rPr>
                  <a:t>R</a:t>
                </a:r>
                <a:r>
                  <a:rPr lang="en-GB" altLang="en-US"/>
                  <a:t> and </a:t>
                </a:r>
                <a:r>
                  <a:rPr lang="en-GB" altLang="en-US" i="1">
                    <a:solidFill>
                      <a:srgbClr val="008000"/>
                    </a:solidFill>
                    <a:latin typeface="Times" pitchFamily="18" charset="0"/>
                  </a:rPr>
                  <a:t>S</a:t>
                </a:r>
                <a:r>
                  <a:rPr lang="en-GB" altLang="en-US"/>
                  <a:t> found by solving two-stream equations for single homogeneous layers: solutions given by Meador and Weaver (1980)</a:t>
                </a:r>
                <a:endParaRPr lang="en-US" altLang="en-US"/>
              </a:p>
            </p:txBody>
          </p:sp>
        </p:grpSp>
        <p:grpSp>
          <p:nvGrpSpPr>
            <p:cNvPr id="91324" name="Group 136"/>
            <p:cNvGrpSpPr>
              <a:grpSpLocks/>
            </p:cNvGrpSpPr>
            <p:nvPr/>
          </p:nvGrpSpPr>
          <p:grpSpPr bwMode="auto">
            <a:xfrm>
              <a:off x="699" y="1598"/>
              <a:ext cx="1088" cy="668"/>
              <a:chOff x="699" y="1598"/>
              <a:chExt cx="1088" cy="668"/>
            </a:xfrm>
          </p:grpSpPr>
          <p:sp>
            <p:nvSpPr>
              <p:cNvPr id="91325" name="Line 6"/>
              <p:cNvSpPr>
                <a:spLocks noChangeShapeType="1"/>
              </p:cNvSpPr>
              <p:nvPr/>
            </p:nvSpPr>
            <p:spPr bwMode="auto">
              <a:xfrm flipV="1">
                <a:off x="886" y="1842"/>
                <a:ext cx="0" cy="424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26" name="Line 14"/>
              <p:cNvSpPr>
                <a:spLocks noChangeShapeType="1"/>
              </p:cNvSpPr>
              <p:nvPr/>
            </p:nvSpPr>
            <p:spPr bwMode="auto">
              <a:xfrm flipV="1">
                <a:off x="792" y="1842"/>
                <a:ext cx="0" cy="227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27" name="Oval 132"/>
              <p:cNvSpPr>
                <a:spLocks noChangeArrowheads="1"/>
              </p:cNvSpPr>
              <p:nvPr/>
            </p:nvSpPr>
            <p:spPr bwMode="auto">
              <a:xfrm>
                <a:off x="699" y="1598"/>
                <a:ext cx="394" cy="408"/>
              </a:xfrm>
              <a:prstGeom prst="ellipse">
                <a:avLst/>
              </a:prstGeom>
              <a:noFill/>
              <a:ln w="190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91328" name="Freeform 133"/>
              <p:cNvSpPr>
                <a:spLocks/>
              </p:cNvSpPr>
              <p:nvPr/>
            </p:nvSpPr>
            <p:spPr bwMode="auto">
              <a:xfrm>
                <a:off x="971" y="1842"/>
                <a:ext cx="816" cy="333"/>
              </a:xfrm>
              <a:custGeom>
                <a:avLst/>
                <a:gdLst>
                  <a:gd name="T0" fmla="*/ 315 w 907"/>
                  <a:gd name="T1" fmla="*/ 91 h 333"/>
                  <a:gd name="T2" fmla="*/ 157 w 907"/>
                  <a:gd name="T3" fmla="*/ 318 h 333"/>
                  <a:gd name="T4" fmla="*/ 32 w 907"/>
                  <a:gd name="T5" fmla="*/ 182 h 333"/>
                  <a:gd name="T6" fmla="*/ 0 w 907"/>
                  <a:gd name="T7" fmla="*/ 0 h 3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7"/>
                  <a:gd name="T13" fmla="*/ 0 h 333"/>
                  <a:gd name="T14" fmla="*/ 907 w 907"/>
                  <a:gd name="T15" fmla="*/ 333 h 3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7" h="333">
                    <a:moveTo>
                      <a:pt x="907" y="91"/>
                    </a:moveTo>
                    <a:cubicBezTo>
                      <a:pt x="748" y="197"/>
                      <a:pt x="590" y="303"/>
                      <a:pt x="454" y="318"/>
                    </a:cubicBezTo>
                    <a:cubicBezTo>
                      <a:pt x="318" y="333"/>
                      <a:pt x="166" y="235"/>
                      <a:pt x="91" y="182"/>
                    </a:cubicBezTo>
                    <a:cubicBezTo>
                      <a:pt x="16" y="129"/>
                      <a:pt x="8" y="64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FF66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smtClean="0"/>
              <a:t>Solution for two-level atmosphere</a:t>
            </a:r>
          </a:p>
        </p:txBody>
      </p:sp>
      <p:sp>
        <p:nvSpPr>
          <p:cNvPr id="92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Solve the following tri-diagonal system of equations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Efficient to solve and simple to extend to more layers</a:t>
            </a:r>
          </a:p>
          <a:p>
            <a:pPr eaLnBrk="1" hangingPunct="1"/>
            <a:r>
              <a:rPr lang="en-GB" altLang="en-US" smtClean="0"/>
              <a:t>Typical schemes also include separate regions at each height for cloud and clear-sky</a:t>
            </a:r>
          </a:p>
        </p:txBody>
      </p:sp>
      <p:graphicFrame>
        <p:nvGraphicFramePr>
          <p:cNvPr id="92211" name="Object 51"/>
          <p:cNvGraphicFramePr>
            <a:graphicFrameLocks noChangeAspect="1"/>
          </p:cNvGraphicFramePr>
          <p:nvPr/>
        </p:nvGraphicFramePr>
        <p:xfrm>
          <a:off x="1555750" y="2095500"/>
          <a:ext cx="56388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1" name="Equation" r:id="rId3" imgW="2997200" imgH="1397000" progId="">
                  <p:embed/>
                </p:oleObj>
              </mc:Choice>
              <mc:Fallback>
                <p:oleObj name="Equation" r:id="rId3" imgW="2997200" imgH="139700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2095500"/>
                        <a:ext cx="563880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3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93838"/>
            <a:ext cx="8229600" cy="4830762"/>
          </a:xfrm>
        </p:spPr>
        <p:txBody>
          <a:bodyPr/>
          <a:lstStyle/>
          <a:p>
            <a:r>
              <a:rPr lang="en-GB" altLang="en-US" smtClean="0"/>
              <a:t>It is conceptually convenient to solve the system by</a:t>
            </a:r>
          </a:p>
          <a:p>
            <a:pPr lvl="1"/>
            <a:r>
              <a:rPr lang="en-GB" altLang="en-US" sz="2000" smtClean="0"/>
              <a:t>Working up from the surface calculating the albedo </a:t>
            </a:r>
            <a:r>
              <a:rPr lang="en-GB" altLang="en-US" sz="2000" smtClean="0">
                <a:latin typeface="Symbol" pitchFamily="18" charset="2"/>
              </a:rPr>
              <a:t>a</a:t>
            </a:r>
            <a:r>
              <a:rPr lang="en-GB" altLang="en-US" sz="2000" i="1" baseline="-25000" smtClean="0">
                <a:latin typeface="Times New Roman" pitchFamily="18" charset="0"/>
              </a:rPr>
              <a:t>i</a:t>
            </a:r>
            <a:r>
              <a:rPr lang="en-GB" altLang="en-US" sz="2000" smtClean="0"/>
              <a:t> and upward emission </a:t>
            </a:r>
            <a:r>
              <a:rPr lang="en-GB" altLang="en-US" sz="2000" i="1" smtClean="0">
                <a:latin typeface="Times New Roman" pitchFamily="18" charset="0"/>
              </a:rPr>
              <a:t>G</a:t>
            </a:r>
            <a:r>
              <a:rPr lang="en-GB" altLang="en-US" sz="2000" i="1" baseline="-25000" smtClean="0">
                <a:latin typeface="Times New Roman" pitchFamily="18" charset="0"/>
              </a:rPr>
              <a:t>i</a:t>
            </a:r>
            <a:r>
              <a:rPr lang="en-GB" altLang="en-US" sz="2000" smtClean="0"/>
              <a:t> of the whole atmosphere below half-level </a:t>
            </a:r>
            <a:r>
              <a:rPr lang="en-GB" altLang="en-US" sz="2000" i="1" smtClean="0">
                <a:latin typeface="Times New Roman" pitchFamily="18" charset="0"/>
              </a:rPr>
              <a:t>i</a:t>
            </a:r>
            <a:r>
              <a:rPr lang="en-GB" altLang="en-US" sz="2000" smtClean="0"/>
              <a:t>.</a:t>
            </a:r>
          </a:p>
          <a:p>
            <a:pPr lvl="1"/>
            <a:endParaRPr lang="en-GB" altLang="en-US" smtClean="0"/>
          </a:p>
          <a:p>
            <a:pPr lvl="1"/>
            <a:endParaRPr lang="en-GB" altLang="en-US" smtClean="0"/>
          </a:p>
          <a:p>
            <a:pPr lvl="1"/>
            <a:endParaRPr lang="en-GB" altLang="en-US" smtClean="0"/>
          </a:p>
          <a:p>
            <a:pPr lvl="1"/>
            <a:endParaRPr lang="en-GB" altLang="en-US" smtClean="0"/>
          </a:p>
          <a:p>
            <a:pPr lvl="1"/>
            <a:endParaRPr lang="en-GB" altLang="en-US" smtClean="0"/>
          </a:p>
          <a:p>
            <a:pPr lvl="1"/>
            <a:endParaRPr lang="en-GB" altLang="en-US" smtClean="0"/>
          </a:p>
          <a:p>
            <a:pPr lvl="1"/>
            <a:endParaRPr lang="en-GB" altLang="en-US" smtClean="0"/>
          </a:p>
          <a:p>
            <a:pPr lvl="1"/>
            <a:endParaRPr lang="en-GB" altLang="en-US" smtClean="0"/>
          </a:p>
          <a:p>
            <a:pPr lvl="1"/>
            <a:r>
              <a:rPr lang="en-GB" altLang="en-US" sz="2000" smtClean="0"/>
              <a:t>Then working down from TOA, calculating the upwelling and downwelling fluxes from </a:t>
            </a:r>
            <a:r>
              <a:rPr lang="en-GB" altLang="en-US" sz="2000" smtClean="0">
                <a:latin typeface="Symbol" pitchFamily="18" charset="2"/>
              </a:rPr>
              <a:t>a</a:t>
            </a:r>
            <a:r>
              <a:rPr lang="en-GB" altLang="en-US" sz="2000" i="1" baseline="-25000" smtClean="0">
                <a:latin typeface="Times New Roman" pitchFamily="18" charset="0"/>
              </a:rPr>
              <a:t>i</a:t>
            </a:r>
            <a:r>
              <a:rPr lang="en-GB" altLang="en-US" sz="2000" smtClean="0"/>
              <a:t> and </a:t>
            </a:r>
            <a:r>
              <a:rPr lang="en-GB" altLang="en-US" sz="2000" i="1" smtClean="0">
                <a:latin typeface="Times New Roman" pitchFamily="18" charset="0"/>
              </a:rPr>
              <a:t>G</a:t>
            </a:r>
            <a:r>
              <a:rPr lang="en-GB" altLang="en-US" sz="2000" i="1" baseline="-25000" smtClean="0">
                <a:latin typeface="Times New Roman" pitchFamily="18" charset="0"/>
              </a:rPr>
              <a:t>i</a:t>
            </a:r>
            <a:r>
              <a:rPr lang="en-GB" altLang="en-US" sz="2000" smtClean="0"/>
              <a:t>.</a:t>
            </a:r>
            <a:endParaRPr lang="en-US" altLang="en-US" sz="2000" smtClean="0"/>
          </a:p>
        </p:txBody>
      </p:sp>
      <p:sp>
        <p:nvSpPr>
          <p:cNvPr id="932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Physical interpretation of</a:t>
            </a:r>
            <a:br>
              <a:rPr lang="en-GB" altLang="en-US" smtClean="0"/>
            </a:br>
            <a:r>
              <a:rPr lang="en-GB" altLang="en-US" smtClean="0"/>
              <a:t>tri-diagonal solution</a:t>
            </a:r>
          </a:p>
        </p:txBody>
      </p:sp>
      <p:graphicFrame>
        <p:nvGraphicFramePr>
          <p:cNvPr id="93236" name="Object 52"/>
          <p:cNvGraphicFramePr>
            <a:graphicFrameLocks noGrp="1" noChangeAspect="1"/>
          </p:cNvGraphicFramePr>
          <p:nvPr>
            <p:ph idx="1"/>
          </p:nvPr>
        </p:nvGraphicFramePr>
        <p:xfrm>
          <a:off x="1066800" y="2754313"/>
          <a:ext cx="7324725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6" name="Equation" r:id="rId3" imgW="3975100" imgH="1549400" progId="">
                  <p:embed/>
                </p:oleObj>
              </mc:Choice>
              <mc:Fallback>
                <p:oleObj name="Equation" r:id="rId3" imgW="3975100" imgH="1549400" progId="">
                  <p:embed/>
                  <p:pic>
                    <p:nvPicPr>
                      <p:cNvPr id="0" name="Picture 5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754313"/>
                        <a:ext cx="7324725" cy="285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Neglecting longwave scattering</a:t>
            </a:r>
          </a:p>
        </p:txBody>
      </p:sp>
      <p:sp>
        <p:nvSpPr>
          <p:cNvPr id="313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077200" cy="5135562"/>
          </a:xfrm>
        </p:spPr>
        <p:txBody>
          <a:bodyPr/>
          <a:lstStyle/>
          <a:p>
            <a:r>
              <a:rPr lang="en-GB" sz="2000" smtClean="0"/>
              <a:t>Many (most?) GCMs neglect longwave scattering by clouds and aerosols, simplifying the algorithm</a:t>
            </a:r>
          </a:p>
          <a:p>
            <a:r>
              <a:rPr lang="en-GB" sz="2000" smtClean="0"/>
              <a:t>Layer monochromatic emissivity </a:t>
            </a:r>
            <a:r>
              <a:rPr lang="en-GB" sz="2000" smtClean="0">
                <a:latin typeface="Symbol" pitchFamily="18" charset="2"/>
              </a:rPr>
              <a:t>e </a:t>
            </a:r>
            <a:r>
              <a:rPr lang="en-GB" sz="2000" smtClean="0"/>
              <a:t>= 1 – exp(–</a:t>
            </a:r>
            <a:r>
              <a:rPr lang="en-GB" sz="2000" i="1" smtClean="0">
                <a:latin typeface="Symbol" pitchFamily="18" charset="2"/>
              </a:rPr>
              <a:t>d</a:t>
            </a:r>
            <a:r>
              <a:rPr lang="en-GB" sz="2000" i="1" baseline="-25000" smtClean="0"/>
              <a:t>a </a:t>
            </a:r>
            <a:r>
              <a:rPr lang="en-GB" sz="2000" smtClean="0"/>
              <a:t>/cos</a:t>
            </a:r>
            <a:r>
              <a:rPr lang="en-GB" sz="2000" i="1" smtClean="0">
                <a:latin typeface="Symbol" pitchFamily="18" charset="2"/>
              </a:rPr>
              <a:t>q</a:t>
            </a:r>
            <a:r>
              <a:rPr lang="en-GB" sz="2000" i="1" baseline="-25000" smtClean="0"/>
              <a:t>1</a:t>
            </a:r>
            <a:r>
              <a:rPr lang="en-GB" sz="2000" smtClean="0"/>
              <a:t>)</a:t>
            </a:r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r>
              <a:rPr lang="en-GB" sz="2000" smtClean="0"/>
              <a:t>In practice this is usually done with a band transmission model</a:t>
            </a:r>
          </a:p>
          <a:p>
            <a:r>
              <a:rPr lang="en-GB" sz="2000" smtClean="0"/>
              <a:t>What is the error incurred by neglecting longwave scattering?</a:t>
            </a:r>
          </a:p>
        </p:txBody>
      </p:sp>
      <p:sp>
        <p:nvSpPr>
          <p:cNvPr id="313380" name="Rectangle 4"/>
          <p:cNvSpPr>
            <a:spLocks noChangeArrowheads="1"/>
          </p:cNvSpPr>
          <p:nvPr/>
        </p:nvSpPr>
        <p:spPr bwMode="auto">
          <a:xfrm>
            <a:off x="1181100" y="3386138"/>
            <a:ext cx="4572000" cy="836612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13381" name="Rectangle 5"/>
          <p:cNvSpPr>
            <a:spLocks noChangeArrowheads="1"/>
          </p:cNvSpPr>
          <p:nvPr/>
        </p:nvSpPr>
        <p:spPr bwMode="auto">
          <a:xfrm>
            <a:off x="1181100" y="4224338"/>
            <a:ext cx="4572000" cy="839787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cxnSp>
        <p:nvCxnSpPr>
          <p:cNvPr id="313382" name="Straight Arrow Connector 9"/>
          <p:cNvCxnSpPr>
            <a:cxnSpLocks noChangeShapeType="1"/>
          </p:cNvCxnSpPr>
          <p:nvPr/>
        </p:nvCxnSpPr>
        <p:spPr bwMode="auto">
          <a:xfrm>
            <a:off x="2400300" y="4224338"/>
            <a:ext cx="609600" cy="836612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313383" name="Straight Arrow Connector 10"/>
          <p:cNvCxnSpPr>
            <a:cxnSpLocks noChangeShapeType="1"/>
          </p:cNvCxnSpPr>
          <p:nvPr/>
        </p:nvCxnSpPr>
        <p:spPr bwMode="auto">
          <a:xfrm>
            <a:off x="1790700" y="3381375"/>
            <a:ext cx="609600" cy="83661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313384" name="Straight Arrow Connector 11"/>
          <p:cNvCxnSpPr>
            <a:cxnSpLocks noChangeShapeType="1"/>
          </p:cNvCxnSpPr>
          <p:nvPr/>
        </p:nvCxnSpPr>
        <p:spPr bwMode="auto">
          <a:xfrm flipV="1">
            <a:off x="3009900" y="4224338"/>
            <a:ext cx="1016000" cy="8509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313385" name="Rectangle 55"/>
          <p:cNvSpPr>
            <a:spLocks noChangeArrowheads="1"/>
          </p:cNvSpPr>
          <p:nvPr/>
        </p:nvSpPr>
        <p:spPr bwMode="auto">
          <a:xfrm>
            <a:off x="152400" y="3619500"/>
            <a:ext cx="117951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b="1"/>
              <a:t>Layer 1</a:t>
            </a:r>
            <a:endParaRPr lang="en-US" altLang="en-US" b="1"/>
          </a:p>
        </p:txBody>
      </p:sp>
      <p:sp>
        <p:nvSpPr>
          <p:cNvPr id="313386" name="Rectangle 56"/>
          <p:cNvSpPr>
            <a:spLocks noChangeArrowheads="1"/>
          </p:cNvSpPr>
          <p:nvPr/>
        </p:nvSpPr>
        <p:spPr bwMode="auto">
          <a:xfrm>
            <a:off x="153988" y="4483100"/>
            <a:ext cx="1179512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b="1"/>
              <a:t>Layer 2</a:t>
            </a:r>
            <a:endParaRPr lang="en-US" altLang="en-US" b="1"/>
          </a:p>
        </p:txBody>
      </p:sp>
      <p:sp>
        <p:nvSpPr>
          <p:cNvPr id="313387" name="Text Box 12"/>
          <p:cNvSpPr txBox="1">
            <a:spLocks noChangeArrowheads="1"/>
          </p:cNvSpPr>
          <p:nvPr/>
        </p:nvSpPr>
        <p:spPr bwMode="auto">
          <a:xfrm>
            <a:off x="1755775" y="2944813"/>
            <a:ext cx="11033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0.5</a:t>
            </a:r>
            <a:r>
              <a:rPr lang="en-US" altLang="en-US" sz="2000" baseline="30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= 0</a:t>
            </a:r>
          </a:p>
        </p:txBody>
      </p:sp>
      <p:sp>
        <p:nvSpPr>
          <p:cNvPr id="313388" name="Text Box 12"/>
          <p:cNvSpPr txBox="1">
            <a:spLocks noChangeArrowheads="1"/>
          </p:cNvSpPr>
          <p:nvPr/>
        </p:nvSpPr>
        <p:spPr bwMode="auto">
          <a:xfrm>
            <a:off x="1498600" y="3795713"/>
            <a:ext cx="7080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1.5</a:t>
            </a:r>
            <a:r>
              <a:rPr lang="en-US" altLang="en-US" baseline="30000">
                <a:solidFill>
                  <a:srgbClr val="FF0000"/>
                </a:solidFill>
                <a:sym typeface="Symbol" pitchFamily="18" charset="2"/>
              </a:rPr>
              <a:t>–</a:t>
            </a:r>
            <a:endParaRPr lang="en-US" altLang="en-US" sz="2000" baseline="3000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13389" name="Text Box 12"/>
          <p:cNvSpPr txBox="1">
            <a:spLocks noChangeArrowheads="1"/>
          </p:cNvSpPr>
          <p:nvPr/>
        </p:nvSpPr>
        <p:spPr bwMode="auto">
          <a:xfrm>
            <a:off x="2097088" y="4645025"/>
            <a:ext cx="7080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2.5</a:t>
            </a:r>
            <a:r>
              <a:rPr lang="en-US" altLang="en-US" baseline="30000">
                <a:solidFill>
                  <a:srgbClr val="FF0000"/>
                </a:solidFill>
                <a:sym typeface="Symbol" pitchFamily="18" charset="2"/>
              </a:rPr>
              <a:t>–</a:t>
            </a:r>
          </a:p>
        </p:txBody>
      </p:sp>
      <p:sp>
        <p:nvSpPr>
          <p:cNvPr id="313390" name="Text Box 12"/>
          <p:cNvSpPr txBox="1">
            <a:spLocks noChangeArrowheads="1"/>
          </p:cNvSpPr>
          <p:nvPr/>
        </p:nvSpPr>
        <p:spPr bwMode="auto">
          <a:xfrm>
            <a:off x="4876800" y="3614738"/>
            <a:ext cx="85883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latin typeface="Symbol" pitchFamily="18" charset="2"/>
                <a:sym typeface="Symbol" pitchFamily="18" charset="2"/>
              </a:rPr>
              <a:t>T</a:t>
            </a:r>
            <a:r>
              <a:rPr lang="en-GB" altLang="en-US" sz="2400" baseline="-25000">
                <a:latin typeface="Symbol" pitchFamily="18" charset="2"/>
                <a:sym typeface="Symbol" pitchFamily="18" charset="2"/>
              </a:rPr>
              <a:t>1</a:t>
            </a:r>
            <a:r>
              <a:rPr lang="en-GB" altLang="en-US" sz="2400">
                <a:latin typeface="Symbol" pitchFamily="18" charset="2"/>
                <a:sym typeface="Symbol" pitchFamily="18" charset="2"/>
              </a:rPr>
              <a:t>, e</a:t>
            </a:r>
            <a:r>
              <a:rPr lang="en-GB" altLang="en-US" sz="2400" baseline="-25000">
                <a:latin typeface="Times New Roman" pitchFamily="18" charset="0"/>
                <a:sym typeface="Symbol" pitchFamily="18" charset="2"/>
              </a:rPr>
              <a:t>1</a:t>
            </a:r>
            <a:endParaRPr lang="en-US" altLang="en-US" sz="2000" baseline="30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13391" name="Text Box 12"/>
          <p:cNvSpPr txBox="1">
            <a:spLocks noChangeArrowheads="1"/>
          </p:cNvSpPr>
          <p:nvPr/>
        </p:nvSpPr>
        <p:spPr bwMode="auto">
          <a:xfrm>
            <a:off x="4800600" y="4541838"/>
            <a:ext cx="85883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latin typeface="Symbol" pitchFamily="18" charset="2"/>
                <a:sym typeface="Symbol" pitchFamily="18" charset="2"/>
              </a:rPr>
              <a:t>T</a:t>
            </a:r>
            <a:r>
              <a:rPr lang="en-GB" altLang="en-US" sz="2400" baseline="-25000">
                <a:latin typeface="Symbol" pitchFamily="18" charset="2"/>
                <a:sym typeface="Symbol" pitchFamily="18" charset="2"/>
              </a:rPr>
              <a:t>2</a:t>
            </a:r>
            <a:r>
              <a:rPr lang="en-GB" altLang="en-US" sz="2400">
                <a:latin typeface="Symbol" pitchFamily="18" charset="2"/>
                <a:sym typeface="Symbol" pitchFamily="18" charset="2"/>
              </a:rPr>
              <a:t>, e</a:t>
            </a:r>
            <a:r>
              <a:rPr lang="en-GB" altLang="en-US" sz="2400" baseline="-25000">
                <a:latin typeface="Times New Roman" pitchFamily="18" charset="0"/>
                <a:sym typeface="Symbol" pitchFamily="18" charset="2"/>
              </a:rPr>
              <a:t>2</a:t>
            </a:r>
            <a:endParaRPr lang="en-US" altLang="en-US" sz="2000" baseline="30000">
              <a:latin typeface="Times New Roman" pitchFamily="18" charset="0"/>
              <a:sym typeface="Symbol" pitchFamily="18" charset="2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790700" y="33909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393" name="Straight Arrow Connector 11"/>
          <p:cNvCxnSpPr>
            <a:cxnSpLocks noChangeShapeType="1"/>
          </p:cNvCxnSpPr>
          <p:nvPr/>
        </p:nvCxnSpPr>
        <p:spPr bwMode="auto">
          <a:xfrm flipV="1">
            <a:off x="4000500" y="3386138"/>
            <a:ext cx="1016000" cy="85090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313394" name="Straight Arrow Connector 11"/>
          <p:cNvCxnSpPr>
            <a:cxnSpLocks noChangeShapeType="1"/>
          </p:cNvCxnSpPr>
          <p:nvPr/>
        </p:nvCxnSpPr>
        <p:spPr bwMode="auto">
          <a:xfrm flipV="1">
            <a:off x="4991100" y="2547938"/>
            <a:ext cx="1016000" cy="8509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313395" name="Text Box 12"/>
          <p:cNvSpPr txBox="1">
            <a:spLocks noChangeArrowheads="1"/>
          </p:cNvSpPr>
          <p:nvPr/>
        </p:nvSpPr>
        <p:spPr bwMode="auto">
          <a:xfrm>
            <a:off x="3381375" y="4643438"/>
            <a:ext cx="7127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2.5</a:t>
            </a:r>
            <a:r>
              <a:rPr lang="en-US" altLang="en-US" baseline="30000">
                <a:solidFill>
                  <a:srgbClr val="FF0000"/>
                </a:solidFill>
                <a:sym typeface="Symbol" pitchFamily="18" charset="2"/>
              </a:rPr>
              <a:t>+</a:t>
            </a:r>
          </a:p>
        </p:txBody>
      </p:sp>
      <p:sp>
        <p:nvSpPr>
          <p:cNvPr id="313396" name="Text Box 12"/>
          <p:cNvSpPr txBox="1">
            <a:spLocks noChangeArrowheads="1"/>
          </p:cNvSpPr>
          <p:nvPr/>
        </p:nvSpPr>
        <p:spPr bwMode="auto">
          <a:xfrm>
            <a:off x="3505200" y="3779838"/>
            <a:ext cx="7127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1.5</a:t>
            </a:r>
            <a:r>
              <a:rPr lang="en-US" altLang="en-US" baseline="30000">
                <a:solidFill>
                  <a:srgbClr val="FF0000"/>
                </a:solidFill>
                <a:sym typeface="Symbol" pitchFamily="18" charset="2"/>
              </a:rPr>
              <a:t>+</a:t>
            </a:r>
            <a:endParaRPr lang="en-US" altLang="en-US" sz="2000" baseline="3000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13397" name="Text Box 12"/>
          <p:cNvSpPr txBox="1">
            <a:spLocks noChangeArrowheads="1"/>
          </p:cNvSpPr>
          <p:nvPr/>
        </p:nvSpPr>
        <p:spPr bwMode="auto">
          <a:xfrm>
            <a:off x="4354513" y="2965450"/>
            <a:ext cx="7080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F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GB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.5</a:t>
            </a:r>
            <a:r>
              <a:rPr lang="en-US" altLang="en-US" baseline="30000">
                <a:solidFill>
                  <a:srgbClr val="FF0000"/>
                </a:solidFill>
                <a:sym typeface="Symbol" pitchFamily="18" charset="2"/>
              </a:rPr>
              <a:t>–</a:t>
            </a:r>
          </a:p>
        </p:txBody>
      </p:sp>
      <p:graphicFrame>
        <p:nvGraphicFramePr>
          <p:cNvPr id="313377" name="Object 33"/>
          <p:cNvGraphicFramePr>
            <a:graphicFrameLocks noGrp="1" noChangeAspect="1"/>
          </p:cNvGraphicFramePr>
          <p:nvPr>
            <p:ph sz="half" idx="2"/>
          </p:nvPr>
        </p:nvGraphicFramePr>
        <p:xfrm>
          <a:off x="6019800" y="2560638"/>
          <a:ext cx="2906713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87" name="Equation" r:id="rId3" imgW="1790700" imgH="1879600" progId="Equation.3">
                  <p:embed/>
                </p:oleObj>
              </mc:Choice>
              <mc:Fallback>
                <p:oleObj name="Equation" r:id="rId3" imgW="1790700" imgH="1879600" progId="Equation.3">
                  <p:embed/>
                  <p:pic>
                    <p:nvPicPr>
                      <p:cNvPr id="0" name="Picture 3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560638"/>
                        <a:ext cx="2906713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3398" name="Text Box 12"/>
          <p:cNvSpPr txBox="1">
            <a:spLocks noChangeArrowheads="1"/>
          </p:cNvSpPr>
          <p:nvPr/>
        </p:nvSpPr>
        <p:spPr bwMode="auto">
          <a:xfrm>
            <a:off x="4800600" y="5035550"/>
            <a:ext cx="8143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i="1">
                <a:latin typeface="Symbol" pitchFamily="18" charset="2"/>
                <a:sym typeface="Symbol" pitchFamily="18" charset="2"/>
              </a:rPr>
              <a:t>T</a:t>
            </a:r>
            <a:r>
              <a:rPr lang="en-GB" altLang="en-US" sz="2400" baseline="-25000">
                <a:latin typeface="Times" pitchFamily="18" charset="0"/>
                <a:sym typeface="Symbol" pitchFamily="18" charset="2"/>
              </a:rPr>
              <a:t>s</a:t>
            </a:r>
            <a:r>
              <a:rPr lang="en-GB" altLang="en-US" sz="2400">
                <a:latin typeface="Symbol" pitchFamily="18" charset="2"/>
                <a:sym typeface="Symbol" pitchFamily="18" charset="2"/>
              </a:rPr>
              <a:t>, e</a:t>
            </a:r>
            <a:r>
              <a:rPr lang="en-GB" altLang="en-US" sz="2400" baseline="-25000">
                <a:latin typeface="Times New Roman" pitchFamily="18" charset="0"/>
                <a:sym typeface="Symbol" pitchFamily="18" charset="2"/>
              </a:rPr>
              <a:t>s</a:t>
            </a:r>
            <a:endParaRPr lang="en-US" altLang="en-US" sz="2000" baseline="3000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74638"/>
            <a:ext cx="4114800" cy="1143000"/>
          </a:xfrm>
        </p:spPr>
        <p:txBody>
          <a:bodyPr/>
          <a:lstStyle/>
          <a:p>
            <a:r>
              <a:rPr lang="en-GB" sz="3600" smtClean="0"/>
              <a:t>Effect of longwave scattering on OLR</a:t>
            </a:r>
          </a:p>
        </p:txBody>
      </p:sp>
      <p:sp>
        <p:nvSpPr>
          <p:cNvPr id="314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600200"/>
            <a:ext cx="327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 smtClean="0"/>
              <a:t>Outgoing </a:t>
            </a:r>
            <a:r>
              <a:rPr lang="en-GB" sz="2000" dirty="0" err="1" smtClean="0"/>
              <a:t>longwave</a:t>
            </a:r>
            <a:r>
              <a:rPr lang="en-GB" sz="2000" dirty="0" smtClean="0"/>
              <a:t> radiation reduced by 3 W m</a:t>
            </a:r>
            <a:r>
              <a:rPr lang="en-GB" sz="2000" baseline="30000" dirty="0" smtClean="0"/>
              <a:t>-2</a:t>
            </a:r>
            <a:r>
              <a:rPr lang="en-GB" sz="2000" dirty="0" smtClean="0"/>
              <a:t>, changing cloud </a:t>
            </a:r>
            <a:r>
              <a:rPr lang="en-GB" sz="2000" dirty="0" err="1" smtClean="0"/>
              <a:t>longwave</a:t>
            </a:r>
            <a:r>
              <a:rPr lang="en-GB" sz="2000" dirty="0" smtClean="0"/>
              <a:t> radiative effect by 10% and net radiative effect by 20%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This is due to Kirchhoff’s law: scattering means cloud can reflect, so emissivity (= 1 – albedo) is reduced below black body value of </a:t>
            </a:r>
            <a:r>
              <a:rPr lang="en-GB" sz="2000" dirty="0" smtClean="0"/>
              <a:t>1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If cloud albedo is 0.1, it will emit 10% less than a black body</a:t>
            </a:r>
            <a:endParaRPr lang="en-GB" sz="1800" dirty="0" smtClean="0"/>
          </a:p>
        </p:txBody>
      </p:sp>
      <p:pic>
        <p:nvPicPr>
          <p:cNvPr id="3143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52400"/>
            <a:ext cx="46545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2" name="TextBox 3"/>
          <p:cNvSpPr txBox="1">
            <a:spLocks noChangeArrowheads="1"/>
          </p:cNvSpPr>
          <p:nvPr/>
        </p:nvSpPr>
        <p:spPr bwMode="auto">
          <a:xfrm>
            <a:off x="5029200" y="6324600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Costa and Shine (QJ 2007)</a:t>
            </a:r>
          </a:p>
        </p:txBody>
      </p:sp>
      <p:sp>
        <p:nvSpPr>
          <p:cNvPr id="314373" name="Text Box 7"/>
          <p:cNvSpPr txBox="1">
            <a:spLocks noChangeArrowheads="1"/>
          </p:cNvSpPr>
          <p:nvPr/>
        </p:nvSpPr>
        <p:spPr bwMode="auto">
          <a:xfrm>
            <a:off x="762000" y="9525"/>
            <a:ext cx="1492250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10800" bIns="1080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High clouds</a:t>
            </a:r>
          </a:p>
        </p:txBody>
      </p:sp>
      <p:sp>
        <p:nvSpPr>
          <p:cNvPr id="314374" name="Text Box 8"/>
          <p:cNvSpPr txBox="1">
            <a:spLocks noChangeArrowheads="1"/>
          </p:cNvSpPr>
          <p:nvPr/>
        </p:nvSpPr>
        <p:spPr bwMode="auto">
          <a:xfrm>
            <a:off x="752475" y="1619250"/>
            <a:ext cx="1962150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10800" bIns="1080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Mid-level clouds</a:t>
            </a:r>
          </a:p>
        </p:txBody>
      </p:sp>
      <p:sp>
        <p:nvSpPr>
          <p:cNvPr id="314375" name="Text Box 9"/>
          <p:cNvSpPr txBox="1">
            <a:spLocks noChangeArrowheads="1"/>
          </p:cNvSpPr>
          <p:nvPr/>
        </p:nvSpPr>
        <p:spPr bwMode="auto">
          <a:xfrm>
            <a:off x="771525" y="3227388"/>
            <a:ext cx="1441450" cy="29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10800" bIns="1080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Low clouds</a:t>
            </a:r>
          </a:p>
        </p:txBody>
      </p:sp>
      <p:sp>
        <p:nvSpPr>
          <p:cNvPr id="314376" name="Text Box 10"/>
          <p:cNvSpPr txBox="1">
            <a:spLocks noChangeArrowheads="1"/>
          </p:cNvSpPr>
          <p:nvPr/>
        </p:nvSpPr>
        <p:spPr bwMode="auto">
          <a:xfrm>
            <a:off x="762000" y="4857750"/>
            <a:ext cx="920750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10800" bIns="1080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All 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What does a radiation scheme do?</a:t>
            </a:r>
          </a:p>
        </p:txBody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9350"/>
            <a:ext cx="8153400" cy="182245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en-GB" altLang="en-US" sz="2000" i="1" smtClean="0"/>
              <a:t>Prognostic variables: </a:t>
            </a:r>
            <a:r>
              <a:rPr lang="en-GB" altLang="en-US" sz="2000" smtClean="0"/>
              <a:t>temperature, humidity, cloud fraction, liquid and ice mixing ratios, surface temperature</a:t>
            </a:r>
          </a:p>
          <a:p>
            <a:pPr eaLnBrk="1" hangingPunct="1"/>
            <a:r>
              <a:rPr lang="en-GB" altLang="en-US" sz="2000" i="1" smtClean="0"/>
              <a:t>Diagnostic variables: </a:t>
            </a:r>
            <a:r>
              <a:rPr lang="en-GB" altLang="en-US" sz="2000" smtClean="0"/>
              <a:t>sun angle, surface albedo, pressure, O</a:t>
            </a:r>
            <a:r>
              <a:rPr lang="en-GB" altLang="en-US" sz="2000" baseline="-25000" smtClean="0"/>
              <a:t>3</a:t>
            </a:r>
            <a:r>
              <a:rPr lang="en-GB" altLang="en-US" sz="2000" smtClean="0"/>
              <a:t>, aerosol; well-mixed gases: CO</a:t>
            </a:r>
            <a:r>
              <a:rPr lang="en-GB" altLang="en-US" sz="2000" baseline="-25000" smtClean="0"/>
              <a:t>2</a:t>
            </a:r>
            <a:r>
              <a:rPr lang="en-GB" altLang="en-US" sz="2000" smtClean="0"/>
              <a:t>, O</a:t>
            </a:r>
            <a:r>
              <a:rPr lang="en-GB" altLang="en-US" sz="2000" baseline="-25000" smtClean="0"/>
              <a:t>2</a:t>
            </a:r>
            <a:r>
              <a:rPr lang="en-GB" altLang="en-US" sz="2000" smtClean="0"/>
              <a:t>, CH</a:t>
            </a:r>
            <a:r>
              <a:rPr lang="en-GB" altLang="en-US" sz="2000" baseline="-25000" smtClean="0"/>
              <a:t>4</a:t>
            </a:r>
            <a:r>
              <a:rPr lang="en-GB" altLang="en-US" sz="2000" smtClean="0"/>
              <a:t>, N</a:t>
            </a:r>
            <a:r>
              <a:rPr lang="en-GB" altLang="en-US" sz="2000" baseline="-25000" smtClean="0"/>
              <a:t>2</a:t>
            </a:r>
            <a:r>
              <a:rPr lang="en-GB" altLang="en-US" sz="2000" smtClean="0"/>
              <a:t>O, CFC-11 and CFC-12</a:t>
            </a:r>
          </a:p>
          <a:p>
            <a:pPr eaLnBrk="1" hangingPunct="1"/>
            <a:r>
              <a:rPr lang="en-GB" altLang="en-US" sz="2000" i="1" smtClean="0"/>
              <a:t>MACC project can provide prognostic aerosols, CO</a:t>
            </a:r>
            <a:r>
              <a:rPr lang="en-GB" altLang="en-US" sz="2000" i="1" baseline="-25000" smtClean="0"/>
              <a:t>2</a:t>
            </a:r>
            <a:r>
              <a:rPr lang="en-GB" altLang="en-US" sz="2000" i="1" smtClean="0"/>
              <a:t> and CH</a:t>
            </a:r>
            <a:r>
              <a:rPr lang="en-GB" altLang="en-US" sz="2000" i="1" baseline="-25000" smtClean="0"/>
              <a:t>4</a:t>
            </a:r>
            <a:endParaRPr lang="en-GB" altLang="en-US" sz="2000" i="1" smtClean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81200" y="2971800"/>
            <a:ext cx="6781800" cy="2189163"/>
            <a:chOff x="1981200" y="2971800"/>
            <a:chExt cx="6781800" cy="2188956"/>
          </a:xfrm>
        </p:grpSpPr>
        <p:sp>
          <p:nvSpPr>
            <p:cNvPr id="219144" name="Text Box 7"/>
            <p:cNvSpPr txBox="1">
              <a:spLocks noChangeArrowheads="1"/>
            </p:cNvSpPr>
            <p:nvPr/>
          </p:nvSpPr>
          <p:spPr bwMode="auto">
            <a:xfrm>
              <a:off x="2209800" y="3316288"/>
              <a:ext cx="1728788" cy="6461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i="1">
                  <a:solidFill>
                    <a:schemeClr val="bg1"/>
                  </a:solidFill>
                  <a:latin typeface="Comic Sans MS" pitchFamily="66" charset="0"/>
                </a:rPr>
                <a:t>Radiation scheme</a:t>
              </a:r>
            </a:p>
          </p:txBody>
        </p:sp>
        <p:sp>
          <p:nvSpPr>
            <p:cNvPr id="219145" name="Line 8"/>
            <p:cNvSpPr>
              <a:spLocks noChangeShapeType="1"/>
            </p:cNvSpPr>
            <p:nvPr/>
          </p:nvSpPr>
          <p:spPr bwMode="auto">
            <a:xfrm>
              <a:off x="3124200" y="2971800"/>
              <a:ext cx="0" cy="3063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46" name="Line 9"/>
            <p:cNvSpPr>
              <a:spLocks noChangeShapeType="1"/>
            </p:cNvSpPr>
            <p:nvPr/>
          </p:nvSpPr>
          <p:spPr bwMode="auto">
            <a:xfrm>
              <a:off x="3124200" y="3962399"/>
              <a:ext cx="0" cy="3045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4313238" y="4114692"/>
              <a:ext cx="4449762" cy="9905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200">
                  <a:solidFill>
                    <a:srgbClr val="CC0000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008000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2000" kern="0" dirty="0" smtClean="0"/>
                <a:t>Fluxes / irradiances between model levels in W m</a:t>
              </a:r>
              <a:r>
                <a:rPr lang="en-GB" altLang="en-US" sz="2000" kern="0" baseline="30000" dirty="0" smtClean="0"/>
                <a:t>-2</a:t>
              </a:r>
            </a:p>
            <a:p>
              <a:pPr eaLnBrk="1" hangingPunct="1">
                <a:defRPr/>
              </a:pPr>
              <a:r>
                <a:rPr lang="en-GB" altLang="en-US" sz="2000" kern="0" dirty="0" smtClean="0"/>
                <a:t>Net flux </a:t>
              </a:r>
              <a:r>
                <a:rPr lang="en-GB" altLang="en-US" sz="2000" i="1" kern="0" dirty="0" smtClean="0"/>
                <a:t>R</a:t>
              </a:r>
              <a:r>
                <a:rPr lang="en-GB" altLang="en-US" sz="2000" i="1" kern="0" baseline="-25000" dirty="0" smtClean="0"/>
                <a:t>n </a:t>
              </a:r>
              <a:r>
                <a:rPr lang="en-GB" altLang="en-US" sz="2000" kern="0" dirty="0" smtClean="0"/>
                <a:t>= </a:t>
              </a:r>
              <a:r>
                <a:rPr lang="en-GB" altLang="en-US" sz="2000" i="1" kern="0" dirty="0" smtClean="0">
                  <a:solidFill>
                    <a:srgbClr val="0000FF"/>
                  </a:solidFill>
                </a:rPr>
                <a:t>S </a:t>
              </a:r>
              <a:r>
                <a:rPr lang="en-GB" altLang="en-US" sz="2000" kern="0" baseline="30000" dirty="0" smtClean="0">
                  <a:solidFill>
                    <a:srgbClr val="0000FF"/>
                  </a:solidFill>
                </a:rPr>
                <a:t>–</a:t>
              </a:r>
              <a:r>
                <a:rPr lang="en-GB" altLang="en-US" sz="2000" kern="0" dirty="0" smtClean="0"/>
                <a:t> – </a:t>
              </a:r>
              <a:r>
                <a:rPr lang="en-GB" altLang="en-US" sz="2000" i="1" kern="0" dirty="0" smtClean="0">
                  <a:solidFill>
                    <a:srgbClr val="0000FF"/>
                  </a:solidFill>
                </a:rPr>
                <a:t>S</a:t>
              </a:r>
              <a:r>
                <a:rPr lang="en-GB" altLang="en-US" sz="2000" kern="0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GB" altLang="en-US" sz="2000" kern="0" baseline="30000" dirty="0" smtClean="0"/>
                <a:t> </a:t>
              </a:r>
              <a:r>
                <a:rPr lang="en-GB" altLang="en-US" sz="2000" kern="0" dirty="0" smtClean="0"/>
                <a:t>+ </a:t>
              </a:r>
              <a:r>
                <a:rPr lang="en-GB" altLang="en-US" sz="2000" i="1" kern="0" dirty="0" smtClean="0">
                  <a:solidFill>
                    <a:srgbClr val="FF0000"/>
                  </a:solidFill>
                </a:rPr>
                <a:t>L</a:t>
              </a:r>
              <a:r>
                <a:rPr lang="en-GB" altLang="en-US" sz="2000" kern="0" baseline="30000" dirty="0" smtClean="0">
                  <a:solidFill>
                    <a:srgbClr val="FF0000"/>
                  </a:solidFill>
                </a:rPr>
                <a:t> –</a:t>
              </a:r>
              <a:r>
                <a:rPr lang="en-GB" altLang="en-US" sz="2000" kern="0" baseline="30000" dirty="0" smtClean="0"/>
                <a:t> </a:t>
              </a:r>
              <a:r>
                <a:rPr lang="en-GB" altLang="en-US" sz="2000" kern="0" dirty="0" smtClean="0"/>
                <a:t>– </a:t>
              </a:r>
              <a:r>
                <a:rPr lang="en-GB" altLang="en-US" sz="2000" i="1" kern="0" dirty="0" smtClean="0">
                  <a:solidFill>
                    <a:srgbClr val="FF0000"/>
                  </a:solidFill>
                </a:rPr>
                <a:t>L</a:t>
              </a:r>
              <a:r>
                <a:rPr lang="en-GB" altLang="en-US" sz="2000" kern="0" baseline="30000" dirty="0" smtClean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19148" name="Rectangle 4"/>
            <p:cNvSpPr>
              <a:spLocks noChangeArrowheads="1"/>
            </p:cNvSpPr>
            <p:nvPr/>
          </p:nvSpPr>
          <p:spPr bwMode="auto">
            <a:xfrm>
              <a:off x="1993900" y="4266993"/>
              <a:ext cx="2160588" cy="455613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19149" name="Rectangle 5"/>
            <p:cNvSpPr>
              <a:spLocks noChangeArrowheads="1"/>
            </p:cNvSpPr>
            <p:nvPr/>
          </p:nvSpPr>
          <p:spPr bwMode="auto">
            <a:xfrm>
              <a:off x="1993900" y="4722606"/>
              <a:ext cx="2160588" cy="438150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63499" name="Text Box 8"/>
            <p:cNvSpPr txBox="1">
              <a:spLocks noChangeArrowheads="1"/>
            </p:cNvSpPr>
            <p:nvPr/>
          </p:nvSpPr>
          <p:spPr bwMode="auto">
            <a:xfrm>
              <a:off x="1981200" y="4309936"/>
              <a:ext cx="1001713" cy="3698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CC0000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008000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GB" altLang="en-US" sz="2000" i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S</a:t>
              </a:r>
              <a:r>
                <a:rPr lang="en-GB" altLang="en-US" sz="2000" kern="0" baseline="30000" dirty="0" smtClean="0">
                  <a:solidFill>
                    <a:srgbClr val="0000FF"/>
                  </a:solidFill>
                </a:rPr>
                <a:t> –</a:t>
              </a:r>
              <a:r>
                <a:rPr lang="en-GB" altLang="en-US" sz="2000" i="1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, </a:t>
              </a:r>
              <a:r>
                <a:rPr lang="en-GB" altLang="en-US" sz="2000" i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S</a:t>
              </a:r>
              <a:r>
                <a:rPr lang="en-GB" altLang="en-US" sz="2000" i="1" baseline="30000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+</a:t>
              </a:r>
              <a:endParaRPr lang="en-US" altLang="en-US" sz="2000" baseline="30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743200" y="4722647"/>
              <a:ext cx="0" cy="24445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895600" y="4494069"/>
              <a:ext cx="0" cy="22857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048000" y="4735346"/>
              <a:ext cx="0" cy="2460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3200400" y="4494069"/>
              <a:ext cx="0" cy="2285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504" name="Text Box 8"/>
            <p:cNvSpPr txBox="1">
              <a:spLocks noChangeArrowheads="1"/>
            </p:cNvSpPr>
            <p:nvPr/>
          </p:nvSpPr>
          <p:spPr bwMode="auto">
            <a:xfrm>
              <a:off x="3276600" y="4314698"/>
              <a:ext cx="885825" cy="3698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CC0000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008000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GB" altLang="en-US" sz="2000" i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L</a:t>
              </a:r>
              <a:r>
                <a:rPr lang="en-GB" altLang="en-US" sz="2000" kern="0" baseline="30000" dirty="0" smtClean="0">
                  <a:solidFill>
                    <a:srgbClr val="FF0000"/>
                  </a:solidFill>
                </a:rPr>
                <a:t>–</a:t>
              </a:r>
              <a:r>
                <a:rPr lang="en-GB" altLang="en-US" sz="2000" i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, </a:t>
              </a:r>
              <a:r>
                <a:rPr lang="en-GB" altLang="en-US" sz="2000" i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L</a:t>
              </a:r>
              <a:r>
                <a:rPr lang="en-GB" altLang="en-US" sz="2000" i="1" baseline="30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itchFamily="18" charset="2"/>
                </a:rPr>
                <a:t>+</a:t>
              </a:r>
              <a:endParaRPr lang="en-US" alt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09600" y="5160963"/>
            <a:ext cx="8153400" cy="1468437"/>
            <a:chOff x="609600" y="5160757"/>
            <a:chExt cx="8153400" cy="1468643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 bwMode="auto">
            <a:xfrm>
              <a:off x="609600" y="5410029"/>
              <a:ext cx="8153400" cy="121937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200">
                  <a:solidFill>
                    <a:srgbClr val="CC0000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008000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2000" kern="0" dirty="0" smtClean="0"/>
                <a:t>Thermodynamic equation:</a:t>
              </a:r>
            </a:p>
            <a:p>
              <a:pPr eaLnBrk="1" hangingPunct="1">
                <a:defRPr/>
              </a:pPr>
              <a:endParaRPr lang="en-GB" altLang="en-US" sz="1800" kern="0" dirty="0" smtClean="0"/>
            </a:p>
            <a:p>
              <a:pPr eaLnBrk="1" hangingPunct="1">
                <a:defRPr/>
              </a:pPr>
              <a:r>
                <a:rPr lang="en-GB" altLang="en-US" sz="2000" kern="0" dirty="0" smtClean="0"/>
                <a:t>Radiation terms in surface energy balance: soil &amp; sea temperatures</a:t>
              </a:r>
              <a:endParaRPr lang="en-GB" altLang="en-US" sz="2000" i="1" kern="0" dirty="0" smtClean="0"/>
            </a:p>
          </p:txBody>
        </p:sp>
        <p:sp>
          <p:nvSpPr>
            <p:cNvPr id="219142" name="Line 9"/>
            <p:cNvSpPr>
              <a:spLocks noChangeShapeType="1"/>
            </p:cNvSpPr>
            <p:nvPr/>
          </p:nvSpPr>
          <p:spPr bwMode="auto">
            <a:xfrm>
              <a:off x="3124200" y="5160757"/>
              <a:ext cx="0" cy="2494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962400" y="5420933"/>
              <a:ext cx="3674214" cy="790153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5" name="Picture 12" descr="http://upload.wikimedia.org/wikipedia/commons/8/87/Water_Molecule_3D_X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057400"/>
            <a:ext cx="44196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Part 3: Gaseous absorption and emission</a:t>
            </a:r>
          </a:p>
        </p:txBody>
      </p:sp>
      <p:sp>
        <p:nvSpPr>
          <p:cNvPr id="315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Part 2 considered monochromatic radiative transfer </a:t>
            </a:r>
            <a:r>
              <a:rPr lang="en-GB" dirty="0" smtClean="0"/>
              <a:t>only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What causes complex emission/absorption spectra of gases?</a:t>
            </a:r>
          </a:p>
          <a:p>
            <a:r>
              <a:rPr lang="en-GB" dirty="0" smtClean="0"/>
              <a:t>How do we represent this efficiently in models?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Planck’s law</a:t>
            </a:r>
          </a:p>
        </p:txBody>
      </p:sp>
      <p:sp>
        <p:nvSpPr>
          <p:cNvPr id="200751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543800" cy="4830763"/>
          </a:xfrm>
        </p:spPr>
        <p:txBody>
          <a:bodyPr/>
          <a:lstStyle/>
          <a:p>
            <a:r>
              <a:rPr lang="en-GB" smtClean="0"/>
              <a:t>Spectral radiance [W m</a:t>
            </a:r>
            <a:r>
              <a:rPr lang="en-GB" baseline="30000" smtClean="0"/>
              <a:t>-2</a:t>
            </a:r>
            <a:r>
              <a:rPr lang="en-GB" smtClean="0"/>
              <a:t> sr</a:t>
            </a:r>
            <a:r>
              <a:rPr lang="en-GB" baseline="30000" smtClean="0"/>
              <a:t>-1</a:t>
            </a:r>
            <a:r>
              <a:rPr lang="en-GB" smtClean="0"/>
              <a:t> Hz</a:t>
            </a:r>
            <a:r>
              <a:rPr lang="en-GB" baseline="30000" smtClean="0"/>
              <a:t>-1</a:t>
            </a:r>
            <a:r>
              <a:rPr lang="en-GB" smtClean="0"/>
              <a:t>] emitted by a black body at temperature T is</a:t>
            </a:r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r>
              <a:rPr lang="en-GB" smtClean="0"/>
              <a:t>Can change to per-unit-wavelength via </a:t>
            </a:r>
            <a:r>
              <a:rPr lang="en-GB" i="1" smtClean="0"/>
              <a:t>B</a:t>
            </a:r>
            <a:r>
              <a:rPr lang="en-GB" baseline="-25000" smtClean="0">
                <a:latin typeface="Symbol" pitchFamily="18" charset="2"/>
              </a:rPr>
              <a:t>n</a:t>
            </a:r>
            <a:r>
              <a:rPr lang="en-GB" smtClean="0"/>
              <a:t>d</a:t>
            </a:r>
            <a:r>
              <a:rPr lang="en-GB" smtClean="0">
                <a:latin typeface="Symbol" pitchFamily="18" charset="2"/>
              </a:rPr>
              <a:t>n</a:t>
            </a:r>
            <a:r>
              <a:rPr lang="en-GB" smtClean="0"/>
              <a:t>=</a:t>
            </a:r>
            <a:r>
              <a:rPr lang="en-GB" i="1" smtClean="0"/>
              <a:t>B</a:t>
            </a:r>
            <a:r>
              <a:rPr lang="en-GB" baseline="-25000" smtClean="0">
                <a:latin typeface="Symbol" pitchFamily="18" charset="2"/>
              </a:rPr>
              <a:t>l</a:t>
            </a:r>
            <a:r>
              <a:rPr lang="en-GB" smtClean="0"/>
              <a:t>d</a:t>
            </a:r>
            <a:r>
              <a:rPr lang="en-GB" smtClean="0">
                <a:latin typeface="Symbol" pitchFamily="18" charset="2"/>
              </a:rPr>
              <a:t>l</a:t>
            </a:r>
            <a:r>
              <a:rPr lang="en-GB" smtClean="0"/>
              <a:t>:</a:t>
            </a:r>
          </a:p>
        </p:txBody>
      </p:sp>
      <p:graphicFrame>
        <p:nvGraphicFramePr>
          <p:cNvPr id="200748" name="Object 44"/>
          <p:cNvGraphicFramePr>
            <a:graphicFrameLocks noChangeAspect="1"/>
          </p:cNvGraphicFramePr>
          <p:nvPr/>
        </p:nvGraphicFramePr>
        <p:xfrm>
          <a:off x="1219200" y="5105400"/>
          <a:ext cx="4976813" cy="127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8" name="Equation" r:id="rId3" imgW="2032000" imgH="495300" progId="Equation.3">
                  <p:embed/>
                </p:oleObj>
              </mc:Choice>
              <mc:Fallback>
                <p:oleObj name="Equation" r:id="rId3" imgW="2032000" imgH="49530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105400"/>
                        <a:ext cx="4976813" cy="127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49" name="Object 45"/>
          <p:cNvGraphicFramePr>
            <a:graphicFrameLocks noChangeAspect="1"/>
          </p:cNvGraphicFramePr>
          <p:nvPr/>
        </p:nvGraphicFramePr>
        <p:xfrm>
          <a:off x="1219200" y="2138363"/>
          <a:ext cx="4914900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9" name="Equation" r:id="rId5" imgW="2005729" imgH="533169" progId="">
                  <p:embed/>
                </p:oleObj>
              </mc:Choice>
              <mc:Fallback>
                <p:oleObj name="Equation" r:id="rId5" imgW="2005729" imgH="533169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138363"/>
                        <a:ext cx="4914900" cy="1370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52" name="TextBox 5"/>
          <p:cNvSpPr txBox="1">
            <a:spLocks noChangeArrowheads="1"/>
          </p:cNvSpPr>
          <p:nvPr/>
        </p:nvSpPr>
        <p:spPr bwMode="auto">
          <a:xfrm>
            <a:off x="1676400" y="3505200"/>
            <a:ext cx="5110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C00000"/>
                </a:solidFill>
                <a:latin typeface="Comic Sans MS" pitchFamily="66" charset="0"/>
              </a:rPr>
              <a:t>h = Planck’s constant 6.626x10</a:t>
            </a:r>
            <a:r>
              <a:rPr lang="en-GB" baseline="30000">
                <a:solidFill>
                  <a:srgbClr val="C00000"/>
                </a:solidFill>
                <a:latin typeface="Comic Sans MS" pitchFamily="66" charset="0"/>
              </a:rPr>
              <a:t>-34</a:t>
            </a:r>
            <a:r>
              <a:rPr lang="en-GB">
                <a:solidFill>
                  <a:srgbClr val="C00000"/>
                </a:solidFill>
                <a:latin typeface="Comic Sans MS" pitchFamily="66" charset="0"/>
              </a:rPr>
              <a:t> J s</a:t>
            </a:r>
          </a:p>
          <a:p>
            <a:r>
              <a:rPr lang="en-GB">
                <a:solidFill>
                  <a:srgbClr val="C00000"/>
                </a:solidFill>
                <a:latin typeface="Comic Sans MS" pitchFamily="66" charset="0"/>
              </a:rPr>
              <a:t>k = Boltzmann’s const 1.381x10</a:t>
            </a:r>
            <a:r>
              <a:rPr lang="en-GB" baseline="30000">
                <a:solidFill>
                  <a:srgbClr val="C00000"/>
                </a:solidFill>
                <a:latin typeface="Comic Sans MS" pitchFamily="66" charset="0"/>
              </a:rPr>
              <a:t>-23</a:t>
            </a:r>
            <a:r>
              <a:rPr lang="en-GB">
                <a:solidFill>
                  <a:srgbClr val="C00000"/>
                </a:solidFill>
                <a:latin typeface="Comic Sans MS" pitchFamily="66" charset="0"/>
              </a:rPr>
              <a:t> J K</a:t>
            </a:r>
            <a:r>
              <a:rPr lang="en-GB" baseline="30000">
                <a:solidFill>
                  <a:srgbClr val="C00000"/>
                </a:solidFill>
                <a:latin typeface="Comic Sans MS" pitchFamily="66" charset="0"/>
              </a:rPr>
              <a:t>-1</a:t>
            </a:r>
          </a:p>
          <a:p>
            <a:r>
              <a:rPr lang="en-GB">
                <a:solidFill>
                  <a:srgbClr val="C00000"/>
                </a:solidFill>
                <a:latin typeface="Comic Sans MS" pitchFamily="66" charset="0"/>
              </a:rPr>
              <a:t>c = speed of light in vacuum 299792458 m s</a:t>
            </a:r>
            <a:r>
              <a:rPr lang="en-GB" baseline="30000">
                <a:solidFill>
                  <a:srgbClr val="C00000"/>
                </a:solidFill>
                <a:latin typeface="Comic Sans MS" pitchFamily="66" charset="0"/>
              </a:rPr>
              <a:t>-1</a:t>
            </a:r>
          </a:p>
        </p:txBody>
      </p:sp>
      <p:pic>
        <p:nvPicPr>
          <p:cNvPr id="200753" name="Picture 4" descr="Max_planc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4413" y="76200"/>
            <a:ext cx="17033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54" name="Text Box 32"/>
          <p:cNvSpPr txBox="1">
            <a:spLocks noChangeArrowheads="1"/>
          </p:cNvSpPr>
          <p:nvPr/>
        </p:nvSpPr>
        <p:spPr bwMode="auto">
          <a:xfrm>
            <a:off x="7620000" y="2438400"/>
            <a:ext cx="1154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Narrow" pitchFamily="34" charset="0"/>
              </a:rPr>
              <a:t>Max Planck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oc20080512193318"/>
          <p:cNvPicPr>
            <a:picLocks noChangeAspect="1" noChangeArrowheads="1"/>
          </p:cNvPicPr>
          <p:nvPr/>
        </p:nvPicPr>
        <p:blipFill>
          <a:blip r:embed="rId2" cstate="print"/>
          <a:srcRect l="8728" r="11894"/>
          <a:stretch>
            <a:fillRect/>
          </a:stretch>
        </p:blipFill>
        <p:spPr bwMode="auto">
          <a:xfrm rot="5400000">
            <a:off x="-348271" y="43471"/>
            <a:ext cx="6324600" cy="684725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74638"/>
            <a:ext cx="3581400" cy="1143000"/>
          </a:xfrm>
        </p:spPr>
        <p:txBody>
          <a:bodyPr/>
          <a:lstStyle/>
          <a:p>
            <a:r>
              <a:rPr lang="en-GB" dirty="0" smtClean="0"/>
              <a:t>Related laws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86400" y="1600200"/>
                <a:ext cx="3505200" cy="4525963"/>
              </a:xfrm>
            </p:spPr>
            <p:txBody>
              <a:bodyPr/>
              <a:lstStyle/>
              <a:p>
                <a:r>
                  <a:rPr lang="en-GB" dirty="0" smtClean="0"/>
                  <a:t>Stefan-Boltzmann law</a:t>
                </a:r>
              </a:p>
              <a:p>
                <a:pPr lvl="1"/>
                <a:r>
                  <a:rPr lang="en-GB" dirty="0" smtClean="0"/>
                  <a:t>Integrated flux from black body:</a:t>
                </a:r>
              </a:p>
              <a:p>
                <a:pPr marL="457200" lvl="1" indent="0">
                  <a:buNone/>
                </a:pPr>
                <a:r>
                  <a:rPr lang="en-GB" b="0" dirty="0" smtClean="0">
                    <a:solidFill>
                      <a:srgbClr val="008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𝐹</m:t>
                    </m:r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𝜋</m:t>
                    </m:r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∫</m:t>
                    </m:r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𝐵</m:t>
                    </m:r>
                    <m:r>
                      <a:rPr lang="en-GB" b="0" i="1" baseline="-25000" smtClean="0">
                        <a:solidFill>
                          <a:srgbClr val="008000"/>
                        </a:solidFill>
                        <a:latin typeface="Cambria Math"/>
                      </a:rPr>
                      <m:t>𝜆</m:t>
                    </m:r>
                    <m:r>
                      <a:rPr lang="en-GB" b="0" i="1" baseline="-25000" smtClean="0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GB" i="1">
                        <a:solidFill>
                          <a:srgbClr val="008000"/>
                        </a:solidFill>
                        <a:latin typeface="Cambria Math"/>
                      </a:rPr>
                      <m:t>𝑑</m:t>
                    </m:r>
                    <m:r>
                      <a:rPr lang="en-GB" i="1">
                        <a:solidFill>
                          <a:srgbClr val="008000"/>
                        </a:solidFill>
                        <a:latin typeface="Cambria Math"/>
                      </a:rPr>
                      <m:t>𝜆</m:t>
                    </m:r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𝜎</m:t>
                    </m:r>
                    <m:r>
                      <a:rPr lang="en-GB" b="0" i="1" smtClean="0">
                        <a:solidFill>
                          <a:srgbClr val="008000"/>
                        </a:solidFill>
                        <a:latin typeface="Cambria Math"/>
                      </a:rPr>
                      <m:t>𝑇</m:t>
                    </m:r>
                    <m:r>
                      <a:rPr lang="en-GB" b="0" i="1" baseline="30000" smtClean="0">
                        <a:solidFill>
                          <a:srgbClr val="008000"/>
                        </a:solidFill>
                        <a:latin typeface="Cambria Math"/>
                      </a:rPr>
                      <m:t>4</m:t>
                    </m:r>
                  </m:oMath>
                </a14:m>
                <a:endParaRPr lang="en-GB" baseline="30000" dirty="0" smtClean="0">
                  <a:solidFill>
                    <a:srgbClr val="008000"/>
                  </a:solidFill>
                </a:endParaRPr>
              </a:p>
              <a:p>
                <a:r>
                  <a:rPr lang="en-GB" dirty="0" smtClean="0"/>
                  <a:t>Kirchhoff’s law</a:t>
                </a:r>
              </a:p>
              <a:p>
                <a:pPr lvl="1"/>
                <a:r>
                  <a:rPr lang="en-GB" dirty="0" smtClean="0"/>
                  <a:t>In thermodynamic equilibrium (up to 50-70 km), at a given wavelength:     	</a:t>
                </a:r>
                <a:r>
                  <a:rPr lang="en-GB" dirty="0" smtClean="0">
                    <a:solidFill>
                      <a:srgbClr val="008000"/>
                    </a:solidFill>
                  </a:rPr>
                  <a:t>emissivity </a:t>
                </a:r>
                <a:r>
                  <a:rPr lang="en-GB" dirty="0" smtClean="0">
                    <a:solidFill>
                      <a:srgbClr val="008000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GB" baseline="-25000" dirty="0" smtClean="0">
                    <a:solidFill>
                      <a:srgbClr val="008000"/>
                    </a:solidFill>
                    <a:latin typeface="Symbol" panose="05050102010706020507" pitchFamily="18" charset="2"/>
                  </a:rPr>
                  <a:t>l</a:t>
                </a:r>
                <a:r>
                  <a:rPr lang="en-GB" dirty="0" smtClean="0">
                    <a:solidFill>
                      <a:srgbClr val="008000"/>
                    </a:solidFill>
                  </a:rPr>
                  <a:t> 		= absorptivity	 	= 1 – albedo </a:t>
                </a:r>
              </a:p>
              <a:p>
                <a:pPr lvl="1"/>
                <a:endParaRPr lang="en-GB" dirty="0"/>
              </a:p>
              <a:p>
                <a:pPr lvl="1"/>
                <a:endParaRPr lang="en-GB" baseline="30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00" y="1600200"/>
                <a:ext cx="3505200" cy="4525963"/>
              </a:xfrm>
              <a:blipFill rotWithShape="1">
                <a:blip r:embed="rId3"/>
                <a:stretch>
                  <a:fillRect l="-2609" t="-1078" r="-5565" b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0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Emission by gases</a:t>
            </a:r>
          </a:p>
        </p:txBody>
      </p:sp>
      <p:sp>
        <p:nvSpPr>
          <p:cNvPr id="319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963" y="1447800"/>
            <a:ext cx="8759825" cy="5002213"/>
          </a:xfrm>
        </p:spPr>
        <p:txBody>
          <a:bodyPr/>
          <a:lstStyle/>
          <a:p>
            <a:r>
              <a:rPr lang="en-US" sz="2000" dirty="0" smtClean="0"/>
              <a:t>Planck function has a continuous spectrum at all temperatures: maximum possible emission by medium in thermal equilibrium</a:t>
            </a:r>
          </a:p>
          <a:p>
            <a:endParaRPr lang="en-US" sz="2000" dirty="0" smtClean="0"/>
          </a:p>
          <a:p>
            <a:r>
              <a:rPr lang="en-US" sz="2000" dirty="0" smtClean="0"/>
              <a:t>Absorption by gases is an interaction between molecules and photons and obeys quantum mechanics</a:t>
            </a:r>
          </a:p>
          <a:p>
            <a:pPr lvl="1"/>
            <a:r>
              <a:rPr lang="en-US" sz="2000" dirty="0" smtClean="0"/>
              <a:t>Not quantized: k</a:t>
            </a:r>
            <a:r>
              <a:rPr lang="en-US" sz="2000" dirty="0" smtClean="0"/>
              <a:t>inetic energy ~ </a:t>
            </a:r>
            <a:r>
              <a:rPr lang="en-US" sz="2000" dirty="0" err="1" smtClean="0"/>
              <a:t>kT</a:t>
            </a:r>
            <a:r>
              <a:rPr lang="en-US" sz="2000" dirty="0" smtClean="0"/>
              <a:t>/2</a:t>
            </a:r>
          </a:p>
          <a:p>
            <a:pPr lvl="1"/>
            <a:r>
              <a:rPr lang="en-US" sz="2000" dirty="0"/>
              <a:t>Q</a:t>
            </a:r>
            <a:r>
              <a:rPr lang="en-US" sz="2000" dirty="0" smtClean="0"/>
              <a:t>uantized</a:t>
            </a:r>
            <a:r>
              <a:rPr lang="en-US" sz="2000" dirty="0" smtClean="0"/>
              <a:t>: changes in levels of energy occur by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E=h </a:t>
            </a:r>
            <a:r>
              <a:rPr lang="en-US" sz="2000" dirty="0" err="1" smtClean="0">
                <a:latin typeface="Symbol" pitchFamily="18" charset="2"/>
              </a:rPr>
              <a:t>Dn</a:t>
            </a:r>
            <a:r>
              <a:rPr lang="en-US" sz="2000" dirty="0" smtClean="0"/>
              <a:t> steps</a:t>
            </a:r>
          </a:p>
          <a:p>
            <a:pPr lvl="2"/>
            <a:r>
              <a:rPr lang="en-US" sz="2000" dirty="0" smtClean="0"/>
              <a:t>rotational energy: lines in the far infrared </a:t>
            </a:r>
            <a:r>
              <a:rPr lang="en-US" sz="2000" dirty="0" smtClean="0">
                <a:latin typeface="Symbol" pitchFamily="18" charset="2"/>
              </a:rPr>
              <a:t>l</a:t>
            </a:r>
            <a:r>
              <a:rPr lang="en-US" sz="2000" dirty="0" smtClean="0"/>
              <a:t> &gt; 20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</a:t>
            </a:r>
          </a:p>
          <a:p>
            <a:pPr lvl="2"/>
            <a:r>
              <a:rPr lang="en-US" sz="2000" dirty="0" smtClean="0"/>
              <a:t>vibrational energy (+rotational): lines in the 1 - 20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</a:t>
            </a:r>
          </a:p>
          <a:p>
            <a:pPr lvl="2"/>
            <a:r>
              <a:rPr lang="en-US" sz="2000" dirty="0" smtClean="0"/>
              <a:t>electronic energy (+</a:t>
            </a:r>
            <a:r>
              <a:rPr lang="en-US" sz="2000" dirty="0" err="1" smtClean="0"/>
              <a:t>vibr</a:t>
            </a:r>
            <a:r>
              <a:rPr lang="en-US" sz="2000" dirty="0" smtClean="0"/>
              <a:t>.+rot.): lines in the visible and </a:t>
            </a:r>
            <a:r>
              <a:rPr lang="en-US" sz="2000" dirty="0" smtClean="0"/>
              <a:t>UV</a:t>
            </a:r>
          </a:p>
          <a:p>
            <a:pPr lvl="2"/>
            <a:endParaRPr lang="en-US" sz="2000" dirty="0"/>
          </a:p>
          <a:p>
            <a:r>
              <a:rPr lang="en-US" sz="2000" dirty="0" smtClean="0"/>
              <a:t>Radiation schemes are benchmarked to spectroscopic databases from laboratory measurements</a:t>
            </a:r>
          </a:p>
          <a:p>
            <a:pPr lvl="1"/>
            <a:r>
              <a:rPr lang="en-US" sz="1800" dirty="0" smtClean="0"/>
              <a:t>For example, HITRAN database (Rothman et al. (JQSRT 2009)</a:t>
            </a:r>
            <a:endParaRPr lang="en-US" sz="1800" dirty="0" smtClean="0"/>
          </a:p>
          <a:p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1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1539" name="Picture 2"/>
          <p:cNvPicPr>
            <a:picLocks noChangeAspect="1" noChangeArrowheads="1"/>
          </p:cNvPicPr>
          <p:nvPr/>
        </p:nvPicPr>
        <p:blipFill>
          <a:blip r:embed="rId2"/>
          <a:srcRect t="9973"/>
          <a:stretch>
            <a:fillRect/>
          </a:stretch>
        </p:blipFill>
        <p:spPr bwMode="auto">
          <a:xfrm>
            <a:off x="750888" y="0"/>
            <a:ext cx="7554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GB" smtClean="0"/>
              <a:t>Spectral lines</a:t>
            </a:r>
          </a:p>
        </p:txBody>
      </p:sp>
      <p:sp>
        <p:nvSpPr>
          <p:cNvPr id="322562" name="Content Placeholder 2"/>
          <p:cNvSpPr>
            <a:spLocks noGrp="1"/>
          </p:cNvSpPr>
          <p:nvPr>
            <p:ph idx="1"/>
          </p:nvPr>
        </p:nvSpPr>
        <p:spPr>
          <a:xfrm>
            <a:off x="457200" y="1249363"/>
            <a:ext cx="8229600" cy="4830762"/>
          </a:xfrm>
        </p:spPr>
        <p:txBody>
          <a:bodyPr/>
          <a:lstStyle/>
          <a:p>
            <a:r>
              <a:rPr lang="en-GB" smtClean="0"/>
              <a:t>Spectral lines are of frequency </a:t>
            </a:r>
            <a:r>
              <a:rPr lang="en-GB" smtClean="0">
                <a:latin typeface="Symbol" pitchFamily="18" charset="2"/>
              </a:rPr>
              <a:t>n</a:t>
            </a:r>
            <a:r>
              <a:rPr lang="en-GB" smtClean="0"/>
              <a:t>=</a:t>
            </a:r>
            <a:r>
              <a:rPr lang="en-GB" smtClean="0">
                <a:latin typeface="Symbol" pitchFamily="18" charset="2"/>
              </a:rPr>
              <a:t>D</a:t>
            </a:r>
            <a:r>
              <a:rPr lang="en-GB" i="1" smtClean="0"/>
              <a:t>E/h</a:t>
            </a:r>
          </a:p>
          <a:p>
            <a:r>
              <a:rPr lang="en-GB" smtClean="0"/>
              <a:t>Absorption cross-section per molecule: </a:t>
            </a:r>
            <a:r>
              <a:rPr lang="en-GB" smtClean="0">
                <a:latin typeface="Symbol" pitchFamily="18" charset="2"/>
              </a:rPr>
              <a:t>s</a:t>
            </a:r>
            <a:r>
              <a:rPr lang="en-GB" baseline="-25000" smtClean="0">
                <a:latin typeface="Symbol" pitchFamily="18" charset="2"/>
              </a:rPr>
              <a:t>n</a:t>
            </a:r>
            <a:r>
              <a:rPr lang="en-GB" smtClean="0"/>
              <a:t>=</a:t>
            </a:r>
            <a:r>
              <a:rPr lang="en-GB" i="1" smtClean="0"/>
              <a:t>S f </a:t>
            </a:r>
            <a:r>
              <a:rPr lang="en-GB" smtClean="0"/>
              <a:t>(</a:t>
            </a:r>
            <a:r>
              <a:rPr lang="en-GB" smtClean="0">
                <a:latin typeface="Symbol" pitchFamily="18" charset="2"/>
              </a:rPr>
              <a:t>n-n</a:t>
            </a:r>
            <a:r>
              <a:rPr lang="en-GB" baseline="-25000" smtClean="0"/>
              <a:t>0</a:t>
            </a:r>
            <a:r>
              <a:rPr lang="en-GB" smtClean="0"/>
              <a:t>)</a:t>
            </a:r>
          </a:p>
          <a:p>
            <a:pPr lvl="1"/>
            <a:r>
              <a:rPr lang="en-GB" smtClean="0"/>
              <a:t> S = line strength</a:t>
            </a:r>
          </a:p>
          <a:p>
            <a:pPr lvl="1"/>
            <a:r>
              <a:rPr lang="en-GB" smtClean="0"/>
              <a:t> </a:t>
            </a:r>
            <a:r>
              <a:rPr lang="en-GB" smtClean="0">
                <a:latin typeface="Symbol" pitchFamily="18" charset="2"/>
              </a:rPr>
              <a:t>n</a:t>
            </a:r>
            <a:r>
              <a:rPr lang="en-GB" baseline="-25000" smtClean="0"/>
              <a:t>0</a:t>
            </a:r>
            <a:r>
              <a:rPr lang="en-GB" smtClean="0"/>
              <a:t> = centre frequency</a:t>
            </a:r>
          </a:p>
          <a:p>
            <a:pPr lvl="1"/>
            <a:r>
              <a:rPr lang="en-GB" smtClean="0"/>
              <a:t> </a:t>
            </a:r>
            <a:r>
              <a:rPr lang="en-GB" i="1" smtClean="0"/>
              <a:t>f </a:t>
            </a:r>
            <a:r>
              <a:rPr lang="en-GB" smtClean="0"/>
              <a:t>(</a:t>
            </a:r>
            <a:r>
              <a:rPr lang="en-GB" smtClean="0">
                <a:latin typeface="Symbol" pitchFamily="18" charset="2"/>
              </a:rPr>
              <a:t>n-n</a:t>
            </a:r>
            <a:r>
              <a:rPr lang="en-GB" baseline="-25000" smtClean="0"/>
              <a:t>0</a:t>
            </a:r>
            <a:r>
              <a:rPr lang="en-GB" smtClean="0"/>
              <a:t>) = line shape (normalized to unit area)</a:t>
            </a:r>
          </a:p>
          <a:p>
            <a:r>
              <a:rPr lang="en-GB" smtClean="0"/>
              <a:t>Natural broadening </a:t>
            </a:r>
          </a:p>
          <a:p>
            <a:pPr lvl="1"/>
            <a:r>
              <a:rPr lang="en-GB" smtClean="0"/>
              <a:t>Due to Heisenburg’s principle (negligible)</a:t>
            </a:r>
          </a:p>
          <a:p>
            <a:r>
              <a:rPr lang="en-GB" smtClean="0"/>
              <a:t>Pressure broadening</a:t>
            </a:r>
          </a:p>
          <a:p>
            <a:pPr lvl="1"/>
            <a:r>
              <a:rPr lang="en-GB" smtClean="0"/>
              <a:t>Molecular collisions disrupt energy levels (troposphere and stratosphere)</a:t>
            </a:r>
          </a:p>
          <a:p>
            <a:r>
              <a:rPr lang="en-GB" smtClean="0"/>
              <a:t>Doppler broadening</a:t>
            </a:r>
          </a:p>
          <a:p>
            <a:pPr lvl="1"/>
            <a:r>
              <a:rPr lang="en-GB" smtClean="0"/>
              <a:t>Due to random motion of molecules, absorption/emission is Doppler-shifted from natural line position (mesosphere)</a:t>
            </a:r>
          </a:p>
          <a:p>
            <a:pPr lvl="1"/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1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GB" smtClean="0"/>
              <a:t>Pressure broadening</a:t>
            </a:r>
          </a:p>
        </p:txBody>
      </p:sp>
      <p:sp>
        <p:nvSpPr>
          <p:cNvPr id="20381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GB" smtClean="0"/>
              <a:t>Theory is rather heuristic; usually described adequately but not perfectly by the </a:t>
            </a:r>
            <a:r>
              <a:rPr lang="en-GB" i="1" smtClean="0"/>
              <a:t>Lorenz</a:t>
            </a:r>
            <a:r>
              <a:rPr lang="en-GB" smtClean="0"/>
              <a:t> line shape:</a:t>
            </a:r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</p:txBody>
      </p:sp>
      <p:graphicFrame>
        <p:nvGraphicFramePr>
          <p:cNvPr id="203813" name="Object 37"/>
          <p:cNvGraphicFramePr>
            <a:graphicFrameLocks noChangeAspect="1"/>
          </p:cNvGraphicFramePr>
          <p:nvPr/>
        </p:nvGraphicFramePr>
        <p:xfrm>
          <a:off x="1652588" y="1828800"/>
          <a:ext cx="5230812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33" name="Equation" r:id="rId3" imgW="1815312" imgH="444307" progId="">
                  <p:embed/>
                </p:oleObj>
              </mc:Choice>
              <mc:Fallback>
                <p:oleObj name="Equation" r:id="rId3" imgW="1815312" imgH="444307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1828800"/>
                        <a:ext cx="5230812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814" name="Object 38"/>
          <p:cNvGraphicFramePr>
            <a:graphicFrameLocks noChangeAspect="1"/>
          </p:cNvGraphicFramePr>
          <p:nvPr/>
        </p:nvGraphicFramePr>
        <p:xfrm>
          <a:off x="800100" y="5040313"/>
          <a:ext cx="3276600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34" name="Equation" r:id="rId5" imgW="1168400" imgH="469900" progId="Equation.3">
                  <p:embed/>
                </p:oleObj>
              </mc:Choice>
              <mc:Fallback>
                <p:oleObj name="Equation" r:id="rId5" imgW="1168400" imgH="4699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5040313"/>
                        <a:ext cx="3276600" cy="1300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381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2808288"/>
            <a:ext cx="46863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3078163"/>
            <a:ext cx="39624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solidFill>
                  <a:srgbClr val="000000"/>
                </a:solidFill>
                <a:latin typeface="Tahoma"/>
                <a:cs typeface="Arial"/>
              </a:rPr>
              <a:t>With the half-width at half the maximum roughly proportional to the frequency of collisions, modelled by: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1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smtClean="0"/>
              <a:t>Doppler broadening</a:t>
            </a:r>
          </a:p>
        </p:txBody>
      </p:sp>
      <p:sp>
        <p:nvSpPr>
          <p:cNvPr id="20281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GB" smtClean="0"/>
              <a:t>Molecular velocity distribution is Gaussian: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r>
              <a:rPr lang="en-GB" smtClean="0"/>
              <a:t>Doppler shift </a:t>
            </a:r>
            <a:r>
              <a:rPr lang="en-GB" smtClean="0">
                <a:latin typeface="Symbol" pitchFamily="18" charset="2"/>
              </a:rPr>
              <a:t>n</a:t>
            </a:r>
            <a:r>
              <a:rPr lang="en-GB" smtClean="0"/>
              <a:t>’=</a:t>
            </a:r>
            <a:r>
              <a:rPr lang="en-GB" smtClean="0">
                <a:latin typeface="Symbol" pitchFamily="18" charset="2"/>
              </a:rPr>
              <a:t> n </a:t>
            </a:r>
            <a:r>
              <a:rPr lang="en-GB" smtClean="0"/>
              <a:t>(1 – v/c) so line shape is Gaussian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r>
              <a:rPr lang="en-GB" smtClean="0"/>
              <a:t>where</a:t>
            </a:r>
          </a:p>
        </p:txBody>
      </p:sp>
      <p:graphicFrame>
        <p:nvGraphicFramePr>
          <p:cNvPr id="202809" name="Object 57"/>
          <p:cNvGraphicFramePr>
            <a:graphicFrameLocks noChangeAspect="1"/>
          </p:cNvGraphicFramePr>
          <p:nvPr/>
        </p:nvGraphicFramePr>
        <p:xfrm>
          <a:off x="1524000" y="1600200"/>
          <a:ext cx="3971925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9" name="Equation" r:id="rId3" imgW="1904174" imgH="495085" progId="">
                  <p:embed/>
                </p:oleObj>
              </mc:Choice>
              <mc:Fallback>
                <p:oleObj name="Equation" r:id="rId3" imgW="1904174" imgH="495085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00200"/>
                        <a:ext cx="3971925" cy="92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810" name="Object 58"/>
          <p:cNvGraphicFramePr>
            <a:graphicFrameLocks noChangeAspect="1"/>
          </p:cNvGraphicFramePr>
          <p:nvPr/>
        </p:nvGraphicFramePr>
        <p:xfrm>
          <a:off x="381000" y="2971800"/>
          <a:ext cx="41481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40" name="Equation" r:id="rId5" imgW="2184400" imgH="558800" progId="">
                  <p:embed/>
                </p:oleObj>
              </mc:Choice>
              <mc:Fallback>
                <p:oleObj name="Equation" r:id="rId5" imgW="2184400" imgH="558800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4148138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811" name="Object 59"/>
          <p:cNvGraphicFramePr>
            <a:graphicFrameLocks noChangeAspect="1"/>
          </p:cNvGraphicFramePr>
          <p:nvPr/>
        </p:nvGraphicFramePr>
        <p:xfrm>
          <a:off x="1371600" y="4454525"/>
          <a:ext cx="2112963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41" name="Equation" r:id="rId7" imgW="1091726" imgH="469696" progId="">
                  <p:embed/>
                </p:oleObj>
              </mc:Choice>
              <mc:Fallback>
                <p:oleObj name="Equation" r:id="rId7" imgW="1091726" imgH="469696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54525"/>
                        <a:ext cx="2112963" cy="91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2814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98988" y="3124200"/>
            <a:ext cx="439261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Continuum absorption</a:t>
            </a:r>
          </a:p>
        </p:txBody>
      </p:sp>
      <p:sp>
        <p:nvSpPr>
          <p:cNvPr id="32768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GB" dirty="0" smtClean="0"/>
              <a:t>In addition to spectral lines, some absorption does not exhibit line structure – this is due to:</a:t>
            </a:r>
          </a:p>
          <a:p>
            <a:r>
              <a:rPr lang="en-GB" dirty="0" smtClean="0"/>
              <a:t>Photoionization</a:t>
            </a:r>
          </a:p>
          <a:p>
            <a:pPr lvl="1"/>
            <a:r>
              <a:rPr lang="en-GB" dirty="0" smtClean="0"/>
              <a:t>High energy photons (X/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-rays) strip electrons from atoms</a:t>
            </a:r>
          </a:p>
          <a:p>
            <a:pPr lvl="1"/>
            <a:r>
              <a:rPr lang="en-GB" dirty="0" smtClean="0"/>
              <a:t>Kinetic energy of resulting ion and electron not quantized, so will be continuum absorption above ionization energy</a:t>
            </a:r>
          </a:p>
          <a:p>
            <a:r>
              <a:rPr lang="en-GB" dirty="0" err="1" smtClean="0"/>
              <a:t>Photodissociation</a:t>
            </a:r>
            <a:endParaRPr lang="en-GB" dirty="0" smtClean="0"/>
          </a:p>
          <a:p>
            <a:pPr lvl="1"/>
            <a:r>
              <a:rPr lang="en-GB" dirty="0" smtClean="0"/>
              <a:t>Ultraviolet light can break molecules (e.g. </a:t>
            </a:r>
            <a:r>
              <a:rPr lang="en-GB" dirty="0" smtClean="0"/>
              <a:t>O</a:t>
            </a:r>
            <a:r>
              <a:rPr lang="en-GB" baseline="-25000" dirty="0" smtClean="0"/>
              <a:t>2, </a:t>
            </a:r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) into constituent </a:t>
            </a:r>
            <a:r>
              <a:rPr lang="en-GB" dirty="0" smtClean="0"/>
              <a:t>atoms: protects us from hard UV at surface</a:t>
            </a:r>
            <a:endParaRPr lang="en-GB" dirty="0" smtClean="0"/>
          </a:p>
          <a:p>
            <a:r>
              <a:rPr lang="en-GB" dirty="0" smtClean="0"/>
              <a:t>Water vapour </a:t>
            </a:r>
            <a:r>
              <a:rPr lang="en-GB" dirty="0" smtClean="0"/>
              <a:t>continuum uncertain: </a:t>
            </a:r>
            <a:r>
              <a:rPr lang="en-GB" dirty="0" smtClean="0"/>
              <a:t>mechanism either</a:t>
            </a:r>
          </a:p>
          <a:p>
            <a:pPr lvl="1"/>
            <a:r>
              <a:rPr lang="en-GB" dirty="0" smtClean="0"/>
              <a:t>Far wings of lines (due to underestimate by Lorenz shape)</a:t>
            </a:r>
          </a:p>
          <a:p>
            <a:pPr lvl="1"/>
            <a:r>
              <a:rPr lang="en-GB" dirty="0" smtClean="0"/>
              <a:t>Temporary water vapour clusters (dimers, </a:t>
            </a:r>
            <a:r>
              <a:rPr lang="en-GB" dirty="0" err="1" smtClean="0"/>
              <a:t>trimers</a:t>
            </a:r>
            <a:r>
              <a:rPr lang="en-GB" dirty="0" smtClean="0"/>
              <a:t>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Water vapour continuum</a:t>
            </a:r>
          </a:p>
        </p:txBody>
      </p:sp>
      <p:sp>
        <p:nvSpPr>
          <p:cNvPr id="329730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4754563"/>
          </a:xfrm>
        </p:spPr>
        <p:txBody>
          <a:bodyPr/>
          <a:lstStyle/>
          <a:p>
            <a:r>
              <a:rPr lang="en-GB" dirty="0" smtClean="0"/>
              <a:t>Shine et al. in CAVIAR project have found that current water vapour continuum models can significantly underestimate absorption in windows between </a:t>
            </a:r>
            <a:r>
              <a:rPr lang="en-GB" dirty="0" smtClean="0"/>
              <a:t>bands, particularly in the near infrared</a:t>
            </a:r>
            <a:endParaRPr lang="en-GB" dirty="0" smtClean="0"/>
          </a:p>
        </p:txBody>
      </p:sp>
      <p:pic>
        <p:nvPicPr>
          <p:cNvPr id="329731" name="Picture 2"/>
          <p:cNvPicPr>
            <a:picLocks noChangeAspect="1" noChangeArrowheads="1"/>
          </p:cNvPicPr>
          <p:nvPr/>
        </p:nvPicPr>
        <p:blipFill>
          <a:blip r:embed="rId2"/>
          <a:srcRect b="50000"/>
          <a:stretch>
            <a:fillRect/>
          </a:stretch>
        </p:blipFill>
        <p:spPr bwMode="auto">
          <a:xfrm>
            <a:off x="533400" y="2971800"/>
            <a:ext cx="74961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32" name="TextBox 4"/>
          <p:cNvSpPr txBox="1">
            <a:spLocks noChangeArrowheads="1"/>
          </p:cNvSpPr>
          <p:nvPr/>
        </p:nvSpPr>
        <p:spPr bwMode="auto">
          <a:xfrm>
            <a:off x="6705600" y="5878513"/>
            <a:ext cx="1303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8000"/>
                </a:solidFill>
              </a:rPr>
              <a:t>1.25 </a:t>
            </a:r>
            <a:r>
              <a:rPr lang="en-GB" sz="240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GB" sz="2400">
                <a:solidFill>
                  <a:srgbClr val="008000"/>
                </a:solidFill>
              </a:rPr>
              <a:t>m</a:t>
            </a:r>
          </a:p>
        </p:txBody>
      </p:sp>
      <p:sp>
        <p:nvSpPr>
          <p:cNvPr id="329733" name="TextBox 5"/>
          <p:cNvSpPr txBox="1">
            <a:spLocks noChangeArrowheads="1"/>
          </p:cNvSpPr>
          <p:nvPr/>
        </p:nvSpPr>
        <p:spPr bwMode="auto">
          <a:xfrm>
            <a:off x="2486025" y="5857875"/>
            <a:ext cx="874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8000"/>
                </a:solidFill>
              </a:rPr>
              <a:t>5 </a:t>
            </a:r>
            <a:r>
              <a:rPr lang="en-GB" sz="240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GB" sz="2400">
                <a:solidFill>
                  <a:srgbClr val="008000"/>
                </a:solidFill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Heating rate profiles</a:t>
            </a:r>
          </a:p>
        </p:txBody>
      </p:sp>
      <p:pic>
        <p:nvPicPr>
          <p:cNvPr id="342018" name="Picture 4" descr="sample_hr_profile_seminar"/>
          <p:cNvPicPr>
            <a:picLocks noChangeAspect="1" noChangeArrowheads="1"/>
          </p:cNvPicPr>
          <p:nvPr/>
        </p:nvPicPr>
        <p:blipFill>
          <a:blip r:embed="rId2"/>
          <a:srcRect r="52861"/>
          <a:stretch>
            <a:fillRect/>
          </a:stretch>
        </p:blipFill>
        <p:spPr bwMode="auto">
          <a:xfrm>
            <a:off x="333375" y="1052513"/>
            <a:ext cx="29368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27088" y="3500438"/>
            <a:ext cx="5827712" cy="3021012"/>
            <a:chOff x="521" y="2205"/>
            <a:chExt cx="3671" cy="1903"/>
          </a:xfrm>
        </p:grpSpPr>
        <p:grpSp>
          <p:nvGrpSpPr>
            <p:cNvPr id="342026" name="Group 20"/>
            <p:cNvGrpSpPr>
              <a:grpSpLocks/>
            </p:cNvGrpSpPr>
            <p:nvPr/>
          </p:nvGrpSpPr>
          <p:grpSpPr bwMode="auto">
            <a:xfrm>
              <a:off x="521" y="2205"/>
              <a:ext cx="1633" cy="794"/>
              <a:chOff x="521" y="2205"/>
              <a:chExt cx="1633" cy="794"/>
            </a:xfrm>
          </p:grpSpPr>
          <p:sp>
            <p:nvSpPr>
              <p:cNvPr id="342034" name="Text Box 7"/>
              <p:cNvSpPr txBox="1">
                <a:spLocks noChangeArrowheads="1"/>
              </p:cNvSpPr>
              <p:nvPr/>
            </p:nvSpPr>
            <p:spPr bwMode="auto">
              <a:xfrm>
                <a:off x="521" y="2592"/>
                <a:ext cx="1089" cy="407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en-US" i="1">
                    <a:solidFill>
                      <a:schemeClr val="bg1"/>
                    </a:solidFill>
                    <a:latin typeface="Comic Sans MS" pitchFamily="66" charset="0"/>
                  </a:rPr>
                  <a:t>Radiation scheme</a:t>
                </a:r>
              </a:p>
            </p:txBody>
          </p:sp>
          <p:sp>
            <p:nvSpPr>
              <p:cNvPr id="342035" name="Line 8"/>
              <p:cNvSpPr>
                <a:spLocks noChangeShapeType="1"/>
              </p:cNvSpPr>
              <p:nvPr/>
            </p:nvSpPr>
            <p:spPr bwMode="auto">
              <a:xfrm flipH="1">
                <a:off x="1056" y="2205"/>
                <a:ext cx="9" cy="3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036" name="Line 9"/>
              <p:cNvSpPr>
                <a:spLocks noChangeShapeType="1"/>
              </p:cNvSpPr>
              <p:nvPr/>
            </p:nvSpPr>
            <p:spPr bwMode="auto">
              <a:xfrm>
                <a:off x="1610" y="2797"/>
                <a:ext cx="5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2027" name="Group 21"/>
            <p:cNvGrpSpPr>
              <a:grpSpLocks/>
            </p:cNvGrpSpPr>
            <p:nvPr/>
          </p:nvGrpSpPr>
          <p:grpSpPr bwMode="auto">
            <a:xfrm>
              <a:off x="1927" y="2568"/>
              <a:ext cx="2265" cy="1540"/>
              <a:chOff x="1927" y="2568"/>
              <a:chExt cx="2265" cy="1540"/>
            </a:xfrm>
          </p:grpSpPr>
          <p:pic>
            <p:nvPicPr>
              <p:cNvPr id="342028" name="Picture 5" descr="sample_hr_profile_seminar"/>
              <p:cNvPicPr>
                <a:picLocks noChangeAspect="1" noChangeArrowheads="1"/>
              </p:cNvPicPr>
              <p:nvPr/>
            </p:nvPicPr>
            <p:blipFill>
              <a:blip r:embed="rId2"/>
              <a:srcRect l="51474"/>
              <a:stretch>
                <a:fillRect/>
              </a:stretch>
            </p:blipFill>
            <p:spPr bwMode="auto">
              <a:xfrm>
                <a:off x="2290" y="2568"/>
                <a:ext cx="1902" cy="1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2029" name="Line 10"/>
              <p:cNvSpPr>
                <a:spLocks noChangeShapeType="1"/>
              </p:cNvSpPr>
              <p:nvPr/>
            </p:nvSpPr>
            <p:spPr bwMode="auto">
              <a:xfrm>
                <a:off x="1927" y="3838"/>
                <a:ext cx="49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030" name="Line 11"/>
              <p:cNvSpPr>
                <a:spLocks noChangeShapeType="1"/>
              </p:cNvSpPr>
              <p:nvPr/>
            </p:nvSpPr>
            <p:spPr bwMode="auto">
              <a:xfrm>
                <a:off x="2108" y="3294"/>
                <a:ext cx="0" cy="5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031" name="Line 12"/>
              <p:cNvSpPr>
                <a:spLocks noChangeShapeType="1"/>
              </p:cNvSpPr>
              <p:nvPr/>
            </p:nvSpPr>
            <p:spPr bwMode="auto">
              <a:xfrm flipH="1" flipV="1">
                <a:off x="2290" y="3657"/>
                <a:ext cx="0" cy="18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032" name="Text Box 13"/>
              <p:cNvSpPr txBox="1">
                <a:spLocks noChangeArrowheads="1"/>
              </p:cNvSpPr>
              <p:nvPr/>
            </p:nvSpPr>
            <p:spPr bwMode="auto">
              <a:xfrm>
                <a:off x="1970" y="3067"/>
                <a:ext cx="2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altLang="en-US" i="1">
                    <a:solidFill>
                      <a:srgbClr val="FF0000"/>
                    </a:solidFill>
                  </a:rPr>
                  <a:t>S</a:t>
                </a:r>
                <a:r>
                  <a:rPr lang="en-GB" altLang="en-US" i="1" baseline="-25000">
                    <a:solidFill>
                      <a:srgbClr val="FF0000"/>
                    </a:solidFill>
                  </a:rPr>
                  <a:t>n</a:t>
                </a:r>
              </a:p>
            </p:txBody>
          </p:sp>
          <p:sp>
            <p:nvSpPr>
              <p:cNvPr id="342033" name="Text Box 14"/>
              <p:cNvSpPr txBox="1">
                <a:spLocks noChangeArrowheads="1"/>
              </p:cNvSpPr>
              <p:nvPr/>
            </p:nvSpPr>
            <p:spPr bwMode="auto">
              <a:xfrm>
                <a:off x="2160" y="3409"/>
                <a:ext cx="25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altLang="en-US" i="1">
                    <a:solidFill>
                      <a:srgbClr val="0000FF"/>
                    </a:solidFill>
                  </a:rPr>
                  <a:t>L</a:t>
                </a:r>
                <a:r>
                  <a:rPr lang="en-GB" altLang="en-US" i="1" baseline="-25000">
                    <a:solidFill>
                      <a:srgbClr val="0000FF"/>
                    </a:solidFill>
                  </a:rPr>
                  <a:t>n</a:t>
                </a:r>
              </a:p>
            </p:txBody>
          </p:sp>
        </p:grp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581775" y="4002088"/>
            <a:ext cx="2398713" cy="2162175"/>
            <a:chOff x="4146" y="2521"/>
            <a:chExt cx="1511" cy="1362"/>
          </a:xfrm>
        </p:grpSpPr>
        <p:sp>
          <p:nvSpPr>
            <p:cNvPr id="342022" name="AutoShape 15"/>
            <p:cNvSpPr>
              <a:spLocks noChangeArrowheads="1"/>
            </p:cNvSpPr>
            <p:nvPr/>
          </p:nvSpPr>
          <p:spPr bwMode="auto">
            <a:xfrm>
              <a:off x="4286" y="3566"/>
              <a:ext cx="136" cy="317"/>
            </a:xfrm>
            <a:prstGeom prst="curvedLeftArrow">
              <a:avLst>
                <a:gd name="adj1" fmla="val 28791"/>
                <a:gd name="adj2" fmla="val 75408"/>
                <a:gd name="adj3" fmla="val 33333"/>
              </a:avLst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42023" name="AutoShape 16"/>
            <p:cNvSpPr>
              <a:spLocks noChangeArrowheads="1"/>
            </p:cNvSpPr>
            <p:nvPr/>
          </p:nvSpPr>
          <p:spPr bwMode="auto">
            <a:xfrm flipH="1" flipV="1">
              <a:off x="4146" y="3549"/>
              <a:ext cx="91" cy="182"/>
            </a:xfrm>
            <a:prstGeom prst="curvedLeftArrow">
              <a:avLst>
                <a:gd name="adj1" fmla="val 33926"/>
                <a:gd name="adj2" fmla="val 64704"/>
                <a:gd name="adj3" fmla="val 33333"/>
              </a:avLst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42024" name="AutoShape 17"/>
            <p:cNvSpPr>
              <a:spLocks noChangeArrowheads="1"/>
            </p:cNvSpPr>
            <p:nvPr/>
          </p:nvSpPr>
          <p:spPr bwMode="auto">
            <a:xfrm>
              <a:off x="4169" y="2750"/>
              <a:ext cx="117" cy="226"/>
            </a:xfrm>
            <a:prstGeom prst="curvedLeftArrow">
              <a:avLst>
                <a:gd name="adj1" fmla="val 23859"/>
                <a:gd name="adj2" fmla="val 62492"/>
                <a:gd name="adj3" fmla="val 33333"/>
              </a:avLst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42025" name="Rectangle 19"/>
            <p:cNvSpPr>
              <a:spLocks noChangeArrowheads="1"/>
            </p:cNvSpPr>
            <p:nvPr/>
          </p:nvSpPr>
          <p:spPr bwMode="auto">
            <a:xfrm>
              <a:off x="4150" y="2521"/>
              <a:ext cx="1507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 sz="2000"/>
                <a:t>	</a:t>
              </a:r>
            </a:p>
            <a:p>
              <a:pPr marL="522288" lvl="1" indent="-65088">
                <a:spcBef>
                  <a:spcPct val="20000"/>
                </a:spcBef>
              </a:pPr>
              <a:r>
                <a:rPr lang="en-GB" altLang="en-US">
                  <a:solidFill>
                    <a:srgbClr val="FF0000"/>
                  </a:solidFill>
                  <a:latin typeface="Comic Sans MS" pitchFamily="66" charset="0"/>
                </a:rPr>
                <a:t>	Radiation in the presence of clouds tends to destabilize the atmosphere</a:t>
              </a:r>
            </a:p>
          </p:txBody>
        </p:sp>
      </p:grpSp>
      <p:sp>
        <p:nvSpPr>
          <p:cNvPr id="342021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648200" cy="1900238"/>
          </a:xfrm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3" name="Picture 5" descr="fsck_demo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574675"/>
            <a:ext cx="762952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5175"/>
          </a:xfrm>
        </p:spPr>
        <p:txBody>
          <a:bodyPr/>
          <a:lstStyle/>
          <a:p>
            <a:r>
              <a:rPr lang="en-GB" altLang="en-US" sz="3600" smtClean="0">
                <a:effectLst/>
              </a:rPr>
              <a:t>How do we integrate across the spectrum? </a:t>
            </a:r>
          </a:p>
        </p:txBody>
      </p:sp>
      <p:sp>
        <p:nvSpPr>
          <p:cNvPr id="330755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 b="1">
                <a:solidFill>
                  <a:srgbClr val="0000FF"/>
                </a:solidFill>
                <a:latin typeface="Verdana" pitchFamily="34" charset="0"/>
              </a:rPr>
              <a:t>Water vapour spectrum</a:t>
            </a:r>
            <a:r>
              <a:rPr lang="en-GB" altLang="en-US" sz="1600" b="1">
                <a:solidFill>
                  <a:srgbClr val="000000"/>
                </a:solidFill>
                <a:latin typeface="Verdana" pitchFamily="34" charset="0"/>
              </a:rPr>
              <a:t>            </a:t>
            </a:r>
            <a:r>
              <a:rPr lang="en-GB" altLang="en-US" sz="1600" b="1">
                <a:solidFill>
                  <a:srgbClr val="FF0000"/>
                </a:solidFill>
                <a:latin typeface="Verdana" pitchFamily="34" charset="0"/>
              </a:rPr>
              <a:t>Planck function</a:t>
            </a:r>
          </a:p>
        </p:txBody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25" y="1700213"/>
            <a:ext cx="3384550" cy="1368425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smtClean="0"/>
              <a:t>Consider first just one gas</a:t>
            </a:r>
          </a:p>
          <a:p>
            <a:pPr>
              <a:lnSpc>
                <a:spcPct val="90000"/>
              </a:lnSpc>
            </a:pPr>
            <a:r>
              <a:rPr lang="en-GB" altLang="en-US" sz="1600" smtClean="0"/>
              <a:t>Line-by-line model predicts spectrum (e.g. HITRAN)</a:t>
            </a:r>
          </a:p>
          <a:p>
            <a:pPr>
              <a:lnSpc>
                <a:spcPct val="90000"/>
              </a:lnSpc>
            </a:pPr>
            <a:r>
              <a:rPr lang="en-GB" altLang="en-US" sz="1600" smtClean="0"/>
              <a:t>Need ~10</a:t>
            </a:r>
            <a:r>
              <a:rPr lang="en-GB" altLang="en-US" sz="1600" baseline="30000" smtClean="0"/>
              <a:t>5</a:t>
            </a:r>
            <a:r>
              <a:rPr lang="en-GB" altLang="en-US" sz="1600" smtClean="0"/>
              <a:t> monochromatic radiation calculations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0"/>
            <a:ext cx="8686800" cy="765175"/>
          </a:xfrm>
        </p:spPr>
        <p:txBody>
          <a:bodyPr/>
          <a:lstStyle/>
          <a:p>
            <a:r>
              <a:rPr lang="en-GB" altLang="en-US" sz="3600" smtClean="0">
                <a:effectLst/>
              </a:rPr>
              <a:t>Divide into bands</a:t>
            </a:r>
          </a:p>
        </p:txBody>
      </p:sp>
      <p:pic>
        <p:nvPicPr>
          <p:cNvPr id="331778" name="Picture 5" descr="fsck_demo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69913"/>
            <a:ext cx="7632700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79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 b="1">
                <a:solidFill>
                  <a:srgbClr val="0000FF"/>
                </a:solidFill>
                <a:latin typeface="Verdana" pitchFamily="34" charset="0"/>
              </a:rPr>
              <a:t>Water vapour spectrum</a:t>
            </a:r>
            <a:r>
              <a:rPr lang="en-GB" altLang="en-US" sz="1600" b="1">
                <a:solidFill>
                  <a:srgbClr val="000000"/>
                </a:solidFill>
                <a:latin typeface="Verdana" pitchFamily="34" charset="0"/>
              </a:rPr>
              <a:t>            </a:t>
            </a:r>
            <a:r>
              <a:rPr lang="en-GB" altLang="en-US" sz="1600" b="1">
                <a:solidFill>
                  <a:srgbClr val="FF0000"/>
                </a:solidFill>
                <a:latin typeface="Verdana" pitchFamily="34" charset="0"/>
              </a:rPr>
              <a:t>Planck function</a:t>
            </a:r>
          </a:p>
        </p:txBody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063" y="1628775"/>
            <a:ext cx="3240087" cy="1079500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smtClean="0"/>
              <a:t>Divide into the 16 longwave bands of well validated RRTM model (Mlawer et al. 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0"/>
            <a:ext cx="8686800" cy="765175"/>
          </a:xfrm>
        </p:spPr>
        <p:txBody>
          <a:bodyPr/>
          <a:lstStyle/>
          <a:p>
            <a:r>
              <a:rPr lang="en-GB" altLang="en-US" sz="3600" smtClean="0">
                <a:effectLst/>
              </a:rPr>
              <a:t>The correlated k-distribution (CKD) method</a:t>
            </a:r>
          </a:p>
        </p:txBody>
      </p:sp>
      <p:pic>
        <p:nvPicPr>
          <p:cNvPr id="332802" name="Picture 5" descr="fsck_dem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574675"/>
            <a:ext cx="762952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0425" y="1268413"/>
            <a:ext cx="2879725" cy="1779587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smtClean="0"/>
              <a:t>In each band, sort absorption spectrum and average the Planck function</a:t>
            </a:r>
          </a:p>
          <a:p>
            <a:pPr>
              <a:lnSpc>
                <a:spcPct val="90000"/>
              </a:lnSpc>
            </a:pPr>
            <a:r>
              <a:rPr lang="en-GB" altLang="en-US" sz="1600" smtClean="0"/>
              <a:t>More conducive to numerical integration</a:t>
            </a:r>
          </a:p>
          <a:p>
            <a:pPr>
              <a:lnSpc>
                <a:spcPct val="90000"/>
              </a:lnSpc>
            </a:pPr>
            <a:r>
              <a:rPr lang="en-GB" altLang="en-US" sz="1600" smtClean="0"/>
              <a:t>Lacis &amp; Oinas (1991)</a:t>
            </a:r>
          </a:p>
        </p:txBody>
      </p:sp>
      <p:sp>
        <p:nvSpPr>
          <p:cNvPr id="332804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 b="1">
                <a:solidFill>
                  <a:srgbClr val="0000FF"/>
                </a:solidFill>
                <a:latin typeface="Verdana" pitchFamily="34" charset="0"/>
              </a:rPr>
              <a:t>Water vapour spectrum</a:t>
            </a:r>
            <a:r>
              <a:rPr lang="en-GB" altLang="en-US" sz="1600" b="1">
                <a:solidFill>
                  <a:srgbClr val="000000"/>
                </a:solidFill>
                <a:latin typeface="Verdana" pitchFamily="34" charset="0"/>
              </a:rPr>
              <a:t>            </a:t>
            </a:r>
            <a:r>
              <a:rPr lang="en-GB" altLang="en-US" sz="1600" b="1">
                <a:solidFill>
                  <a:srgbClr val="FF0000"/>
                </a:solidFill>
                <a:latin typeface="Verdana" pitchFamily="34" charset="0"/>
              </a:rPr>
              <a:t>Planck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0"/>
            <a:ext cx="8686800" cy="765175"/>
          </a:xfrm>
        </p:spPr>
        <p:txBody>
          <a:bodyPr/>
          <a:lstStyle/>
          <a:p>
            <a:r>
              <a:rPr lang="en-GB" altLang="en-US" sz="3600" smtClean="0">
                <a:effectLst/>
              </a:rPr>
              <a:t>The correlated k-distribution (CKD) method</a:t>
            </a:r>
          </a:p>
        </p:txBody>
      </p:sp>
      <p:pic>
        <p:nvPicPr>
          <p:cNvPr id="333826" name="Picture 5" descr="fsck_demo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574675"/>
            <a:ext cx="762952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7" name="Text Box 6"/>
          <p:cNvSpPr txBox="1">
            <a:spLocks noChangeArrowheads="1"/>
          </p:cNvSpPr>
          <p:nvPr/>
        </p:nvSpPr>
        <p:spPr bwMode="auto">
          <a:xfrm rot="-5400000">
            <a:off x="-2324894" y="3821907"/>
            <a:ext cx="548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600" b="1">
                <a:solidFill>
                  <a:srgbClr val="0000FF"/>
                </a:solidFill>
                <a:latin typeface="Verdana" pitchFamily="34" charset="0"/>
              </a:rPr>
              <a:t>Water vapour spectrum</a:t>
            </a:r>
            <a:r>
              <a:rPr lang="en-GB" altLang="en-US" sz="1600" b="1">
                <a:solidFill>
                  <a:srgbClr val="000000"/>
                </a:solidFill>
                <a:latin typeface="Verdana" pitchFamily="34" charset="0"/>
              </a:rPr>
              <a:t>            </a:t>
            </a:r>
            <a:r>
              <a:rPr lang="en-GB" altLang="en-US" sz="1600" b="1">
                <a:solidFill>
                  <a:srgbClr val="FF0000"/>
                </a:solidFill>
                <a:latin typeface="Verdana" pitchFamily="34" charset="0"/>
              </a:rPr>
              <a:t>Planck function</a:t>
            </a:r>
          </a:p>
        </p:txBody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9725" y="1196975"/>
            <a:ext cx="3616325" cy="1800225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600" smtClean="0"/>
              <a:t>Discretize sorted absorption coefficients into 2-16 intervals in each band</a:t>
            </a:r>
          </a:p>
          <a:p>
            <a:pPr>
              <a:lnSpc>
                <a:spcPct val="90000"/>
              </a:lnSpc>
            </a:pPr>
            <a:r>
              <a:rPr lang="en-GB" altLang="en-US" sz="1600" i="1" smtClean="0"/>
              <a:t>Numerical integration now needs ~120 monochromatic calculations for longwave when all gases considered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Content Placeholder 2"/>
          <p:cNvSpPr>
            <a:spLocks noGrp="1"/>
          </p:cNvSpPr>
          <p:nvPr>
            <p:ph idx="1"/>
          </p:nvPr>
        </p:nvSpPr>
        <p:spPr>
          <a:xfrm>
            <a:off x="6107113" y="1219200"/>
            <a:ext cx="2960687" cy="5281613"/>
          </a:xfrm>
        </p:spPr>
        <p:txBody>
          <a:bodyPr/>
          <a:lstStyle/>
          <a:p>
            <a:r>
              <a:rPr lang="en-GB" dirty="0" smtClean="0"/>
              <a:t>Despite broadening, absorption spectra at different heights are very well correlated (in terms of </a:t>
            </a:r>
            <a:r>
              <a:rPr lang="en-GB" i="1" dirty="0" smtClean="0"/>
              <a:t>rank correlation</a:t>
            </a:r>
            <a:r>
              <a:rPr lang="en-GB" dirty="0" smtClean="0"/>
              <a:t>)</a:t>
            </a:r>
          </a:p>
          <a:p>
            <a:r>
              <a:rPr lang="en-GB" dirty="0" smtClean="0"/>
              <a:t>Method assumes perfect </a:t>
            </a:r>
            <a:r>
              <a:rPr lang="en-GB" dirty="0" smtClean="0"/>
              <a:t>rank correlation</a:t>
            </a:r>
            <a:r>
              <a:rPr lang="en-GB" dirty="0" smtClean="0"/>
              <a:t>, so imperfect correlation will cause small errors even for infinite resolution in </a:t>
            </a:r>
            <a:r>
              <a:rPr lang="en-GB" i="1" dirty="0" smtClean="0"/>
              <a:t>g</a:t>
            </a:r>
            <a:r>
              <a:rPr lang="en-GB" dirty="0" smtClean="0"/>
              <a:t> space</a:t>
            </a:r>
          </a:p>
        </p:txBody>
      </p:sp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"/>
            <a:ext cx="597693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0"/>
            <a:ext cx="488315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Why “correlated”?</a:t>
            </a:r>
            <a:endParaRPr lang="en-GB" dirty="0"/>
          </a:p>
        </p:txBody>
      </p:sp>
      <p:sp>
        <p:nvSpPr>
          <p:cNvPr id="334852" name="TextBox 3"/>
          <p:cNvSpPr txBox="1">
            <a:spLocks noChangeArrowheads="1"/>
          </p:cNvSpPr>
          <p:nvPr/>
        </p:nvSpPr>
        <p:spPr bwMode="auto">
          <a:xfrm rot="-5400000">
            <a:off x="-1851025" y="2000250"/>
            <a:ext cx="4159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Mass absorption coefficient </a:t>
            </a:r>
            <a:r>
              <a:rPr lang="en-GB" i="1"/>
              <a:t>k</a:t>
            </a:r>
            <a:r>
              <a:rPr lang="en-GB"/>
              <a:t> (m</a:t>
            </a:r>
            <a:r>
              <a:rPr lang="en-GB" baseline="30000"/>
              <a:t>2</a:t>
            </a:r>
            <a:r>
              <a:rPr lang="en-GB"/>
              <a:t> kg</a:t>
            </a:r>
            <a:r>
              <a:rPr lang="en-GB" baseline="30000"/>
              <a:t>-1</a:t>
            </a:r>
            <a:r>
              <a:rPr lang="en-GB"/>
              <a:t>)</a:t>
            </a:r>
          </a:p>
        </p:txBody>
      </p:sp>
      <p:sp>
        <p:nvSpPr>
          <p:cNvPr id="334853" name="TextBox 5"/>
          <p:cNvSpPr txBox="1">
            <a:spLocks noChangeArrowheads="1"/>
          </p:cNvSpPr>
          <p:nvPr/>
        </p:nvSpPr>
        <p:spPr bwMode="auto">
          <a:xfrm>
            <a:off x="1219200" y="373380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Frequency </a:t>
            </a:r>
            <a:r>
              <a:rPr lang="en-GB">
                <a:latin typeface="Symbol" pitchFamily="18" charset="2"/>
              </a:rPr>
              <a:t>n</a:t>
            </a:r>
          </a:p>
        </p:txBody>
      </p:sp>
      <p:sp>
        <p:nvSpPr>
          <p:cNvPr id="334854" name="TextBox 6"/>
          <p:cNvSpPr txBox="1">
            <a:spLocks noChangeArrowheads="1"/>
          </p:cNvSpPr>
          <p:nvPr/>
        </p:nvSpPr>
        <p:spPr bwMode="auto">
          <a:xfrm>
            <a:off x="3657600" y="37338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Normalized rank </a:t>
            </a:r>
            <a:r>
              <a:rPr lang="en-GB" i="1"/>
              <a:t>g</a:t>
            </a:r>
            <a:endParaRPr lang="en-GB" i="1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3" name="Picture 5" descr="fsck_demo_6"/>
          <p:cNvPicPr>
            <a:picLocks noChangeAspect="1" noChangeArrowheads="1"/>
          </p:cNvPicPr>
          <p:nvPr/>
        </p:nvPicPr>
        <p:blipFill>
          <a:blip r:embed="rId2"/>
          <a:srcRect t="48560"/>
          <a:stretch>
            <a:fillRect/>
          </a:stretch>
        </p:blipFill>
        <p:spPr bwMode="auto">
          <a:xfrm>
            <a:off x="165100" y="838200"/>
            <a:ext cx="39497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4000" dirty="0" smtClean="0"/>
              <a:t>How best to choose intervals in g space?</a:t>
            </a:r>
            <a:endParaRPr lang="en-GB" sz="4000" dirty="0"/>
          </a:p>
        </p:txBody>
      </p:sp>
      <p:sp>
        <p:nvSpPr>
          <p:cNvPr id="335875" name="Content Placeholder 2"/>
          <p:cNvSpPr>
            <a:spLocks noGrp="1"/>
          </p:cNvSpPr>
          <p:nvPr>
            <p:ph idx="1"/>
          </p:nvPr>
        </p:nvSpPr>
        <p:spPr>
          <a:xfrm>
            <a:off x="4191000" y="1149350"/>
            <a:ext cx="4789488" cy="1993900"/>
          </a:xfrm>
        </p:spPr>
        <p:txBody>
          <a:bodyPr/>
          <a:lstStyle/>
          <a:p>
            <a:r>
              <a:rPr lang="en-US" altLang="en-US" dirty="0" smtClean="0"/>
              <a:t>Minimize errors in heating rate profile</a:t>
            </a:r>
          </a:p>
          <a:p>
            <a:r>
              <a:rPr lang="en-US" altLang="en-US" dirty="0" smtClean="0"/>
              <a:t>Tiny parts of the spectrum where the absorption is strongest are responsible for </a:t>
            </a:r>
            <a:r>
              <a:rPr lang="en-US" altLang="en-US" dirty="0" smtClean="0"/>
              <a:t>upper-stratospheric </a:t>
            </a:r>
            <a:r>
              <a:rPr lang="en-US" altLang="en-US" dirty="0" smtClean="0"/>
              <a:t>heating rates</a:t>
            </a:r>
          </a:p>
        </p:txBody>
      </p:sp>
      <p:sp>
        <p:nvSpPr>
          <p:cNvPr id="335876" name="Text Box 9"/>
          <p:cNvSpPr txBox="1">
            <a:spLocks noChangeArrowheads="1"/>
          </p:cNvSpPr>
          <p:nvPr/>
        </p:nvSpPr>
        <p:spPr bwMode="auto">
          <a:xfrm>
            <a:off x="1131888" y="3781425"/>
            <a:ext cx="2555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Mid-latitude summer standard atmosphere, water vapour only</a:t>
            </a:r>
          </a:p>
        </p:txBody>
      </p:sp>
      <p:pic>
        <p:nvPicPr>
          <p:cNvPr id="335877" name="Picture 17" descr="h2o_convergenc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3311525"/>
            <a:ext cx="40513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8" name="Picture 4" descr="h2o_profile_g1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311525"/>
            <a:ext cx="40513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9" name="TextBox 2"/>
          <p:cNvSpPr txBox="1">
            <a:spLocks noChangeArrowheads="1"/>
          </p:cNvSpPr>
          <p:nvPr/>
        </p:nvSpPr>
        <p:spPr bwMode="auto">
          <a:xfrm>
            <a:off x="5791200" y="3886200"/>
            <a:ext cx="205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8000"/>
                </a:solidFill>
              </a:rPr>
              <a:t>Heating rate from monochromatic calculations at individual g points</a:t>
            </a:r>
          </a:p>
        </p:txBody>
      </p:sp>
      <p:sp>
        <p:nvSpPr>
          <p:cNvPr id="335880" name="TextBox 8"/>
          <p:cNvSpPr txBox="1">
            <a:spLocks noChangeArrowheads="1"/>
          </p:cNvSpPr>
          <p:nvPr/>
        </p:nvSpPr>
        <p:spPr bwMode="auto">
          <a:xfrm>
            <a:off x="1350963" y="4902200"/>
            <a:ext cx="1371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8000"/>
                </a:solidFill>
              </a:rPr>
              <a:t>Total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GRIPS </a:t>
            </a:r>
            <a:r>
              <a:rPr lang="en-GB" dirty="0" err="1" smtClean="0"/>
              <a:t>intercomparison</a:t>
            </a:r>
            <a:endParaRPr lang="en-GB" dirty="0"/>
          </a:p>
        </p:txBody>
      </p:sp>
      <p:pic>
        <p:nvPicPr>
          <p:cNvPr id="438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3" y="1066800"/>
            <a:ext cx="3557587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2650" y="1066800"/>
            <a:ext cx="3597275" cy="55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7" name="Text Box 5"/>
          <p:cNvSpPr txBox="1">
            <a:spLocks noChangeArrowheads="1"/>
          </p:cNvSpPr>
          <p:nvPr/>
        </p:nvSpPr>
        <p:spPr bwMode="auto">
          <a:xfrm>
            <a:off x="381000" y="1219200"/>
            <a:ext cx="142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Longwave</a:t>
            </a:r>
          </a:p>
        </p:txBody>
      </p:sp>
      <p:sp>
        <p:nvSpPr>
          <p:cNvPr id="438278" name="Text Box 6"/>
          <p:cNvSpPr txBox="1">
            <a:spLocks noChangeArrowheads="1"/>
          </p:cNvSpPr>
          <p:nvPr/>
        </p:nvSpPr>
        <p:spPr bwMode="auto">
          <a:xfrm>
            <a:off x="4572000" y="1219200"/>
            <a:ext cx="1468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accent2"/>
                </a:solidFill>
              </a:rPr>
              <a:t>Shortwave</a:t>
            </a:r>
          </a:p>
        </p:txBody>
      </p:sp>
      <p:sp>
        <p:nvSpPr>
          <p:cNvPr id="438279" name="Text Box 7"/>
          <p:cNvSpPr txBox="1">
            <a:spLocks noChangeArrowheads="1"/>
          </p:cNvSpPr>
          <p:nvPr/>
        </p:nvSpPr>
        <p:spPr bwMode="auto">
          <a:xfrm>
            <a:off x="304800" y="227013"/>
            <a:ext cx="2438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omic Sans MS" pitchFamily="66" charset="0"/>
              </a:rPr>
              <a:t>Large discrepancies in ozone layer and mesosphere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Title 1"/>
          <p:cNvSpPr>
            <a:spLocks noGrp="1"/>
          </p:cNvSpPr>
          <p:nvPr>
            <p:ph type="title" idx="4294967295"/>
          </p:nvPr>
        </p:nvSpPr>
        <p:spPr>
          <a:xfrm>
            <a:off x="6324600" y="76200"/>
            <a:ext cx="2743200" cy="1828800"/>
          </a:xfrm>
        </p:spPr>
        <p:txBody>
          <a:bodyPr/>
          <a:lstStyle/>
          <a:p>
            <a:pPr algn="ctr"/>
            <a:r>
              <a:rPr lang="en-GB" sz="3600" dirty="0" smtClean="0"/>
              <a:t>Shortwave comparison</a:t>
            </a:r>
          </a:p>
        </p:txBody>
      </p:sp>
      <p:pic>
        <p:nvPicPr>
          <p:cNvPr id="435203" name="Picture 4"/>
          <p:cNvPicPr>
            <a:picLocks noChangeAspect="1" noChangeArrowheads="1"/>
          </p:cNvPicPr>
          <p:nvPr/>
        </p:nvPicPr>
        <p:blipFill>
          <a:blip r:embed="rId3"/>
          <a:srcRect b="59630"/>
          <a:stretch>
            <a:fillRect/>
          </a:stretch>
        </p:blipFill>
        <p:spPr bwMode="auto">
          <a:xfrm>
            <a:off x="3240088" y="600075"/>
            <a:ext cx="309086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04" name="Picture 3"/>
          <p:cNvPicPr>
            <a:picLocks noChangeAspect="1" noChangeArrowheads="1"/>
          </p:cNvPicPr>
          <p:nvPr/>
        </p:nvPicPr>
        <p:blipFill>
          <a:blip r:embed="rId4"/>
          <a:srcRect t="50021"/>
          <a:stretch>
            <a:fillRect/>
          </a:stretch>
        </p:blipFill>
        <p:spPr bwMode="auto">
          <a:xfrm>
            <a:off x="76200" y="3316288"/>
            <a:ext cx="308768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05" name="Picture 3"/>
          <p:cNvPicPr>
            <a:picLocks noChangeAspect="1" noChangeArrowheads="1"/>
          </p:cNvPicPr>
          <p:nvPr/>
        </p:nvPicPr>
        <p:blipFill>
          <a:blip r:embed="rId4"/>
          <a:srcRect b="59839"/>
          <a:stretch>
            <a:fillRect/>
          </a:stretch>
        </p:blipFill>
        <p:spPr bwMode="auto">
          <a:xfrm>
            <a:off x="152400" y="609600"/>
            <a:ext cx="3084513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06" name="Picture 4"/>
          <p:cNvPicPr>
            <a:picLocks noChangeAspect="1" noChangeArrowheads="1"/>
          </p:cNvPicPr>
          <p:nvPr/>
        </p:nvPicPr>
        <p:blipFill>
          <a:blip r:embed="rId3"/>
          <a:srcRect t="51335"/>
          <a:stretch>
            <a:fillRect/>
          </a:stretch>
        </p:blipFill>
        <p:spPr bwMode="auto">
          <a:xfrm>
            <a:off x="3221038" y="3392488"/>
            <a:ext cx="3090862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07" name="Text Box 7"/>
          <p:cNvSpPr txBox="1">
            <a:spLocks noChangeArrowheads="1"/>
          </p:cNvSpPr>
          <p:nvPr/>
        </p:nvSpPr>
        <p:spPr bwMode="auto">
          <a:xfrm>
            <a:off x="685800" y="228600"/>
            <a:ext cx="596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Clear tropical profile	Liquid cloud (plane parallel)</a:t>
            </a:r>
          </a:p>
        </p:txBody>
      </p:sp>
      <p:sp>
        <p:nvSpPr>
          <p:cNvPr id="36864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335713" y="1676400"/>
            <a:ext cx="2655887" cy="4443413"/>
          </a:xfrm>
        </p:spPr>
        <p:txBody>
          <a:bodyPr/>
          <a:lstStyle/>
          <a:p>
            <a:r>
              <a:rPr lang="en-GB" dirty="0" smtClean="0"/>
              <a:t>Barker et al. (</a:t>
            </a:r>
            <a:r>
              <a:rPr lang="en-GB" dirty="0" err="1" smtClean="0"/>
              <a:t>JClim</a:t>
            </a:r>
            <a:r>
              <a:rPr lang="en-GB" dirty="0" smtClean="0"/>
              <a:t> 2003) </a:t>
            </a:r>
          </a:p>
          <a:p>
            <a:r>
              <a:rPr lang="en-GB" dirty="0" smtClean="0"/>
              <a:t>Most models underestimate clear-sky near-IR absorption</a:t>
            </a:r>
          </a:p>
          <a:p>
            <a:pPr lvl="1"/>
            <a:r>
              <a:rPr lang="en-GB" dirty="0" smtClean="0"/>
              <a:t>Poor continuum</a:t>
            </a:r>
          </a:p>
          <a:p>
            <a:r>
              <a:rPr lang="en-GB" dirty="0" smtClean="0"/>
              <a:t>Most models underestimate liquid cloud near-IR absorption</a:t>
            </a:r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2478088" y="6103938"/>
            <a:ext cx="115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latin typeface="Arial Narrow" pitchFamily="34" charset="0"/>
              </a:rPr>
              <a:t>Overhead sun</a:t>
            </a:r>
          </a:p>
        </p:txBody>
      </p:sp>
      <p:sp>
        <p:nvSpPr>
          <p:cNvPr id="435210" name="Text Box 10"/>
          <p:cNvSpPr txBox="1">
            <a:spLocks noChangeArrowheads="1"/>
          </p:cNvSpPr>
          <p:nvPr/>
        </p:nvSpPr>
        <p:spPr bwMode="auto">
          <a:xfrm>
            <a:off x="5662613" y="6103938"/>
            <a:ext cx="115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latin typeface="Arial Narrow" pitchFamily="34" charset="0"/>
              </a:rPr>
              <a:t>Overhead sun</a:t>
            </a:r>
          </a:p>
        </p:txBody>
      </p:sp>
      <p:sp>
        <p:nvSpPr>
          <p:cNvPr id="435211" name="Text Box 11"/>
          <p:cNvSpPr txBox="1">
            <a:spLocks noChangeArrowheads="1"/>
          </p:cNvSpPr>
          <p:nvPr/>
        </p:nvSpPr>
        <p:spPr bwMode="auto">
          <a:xfrm rot="1039085">
            <a:off x="1479550" y="1766888"/>
            <a:ext cx="164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UV and visible</a:t>
            </a:r>
          </a:p>
        </p:txBody>
      </p:sp>
      <p:sp>
        <p:nvSpPr>
          <p:cNvPr id="435212" name="Text Box 12"/>
          <p:cNvSpPr txBox="1">
            <a:spLocks noChangeArrowheads="1"/>
          </p:cNvSpPr>
          <p:nvPr/>
        </p:nvSpPr>
        <p:spPr bwMode="auto">
          <a:xfrm rot="389280">
            <a:off x="1466850" y="2224088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Full shortwave</a:t>
            </a:r>
          </a:p>
        </p:txBody>
      </p:sp>
      <p:sp>
        <p:nvSpPr>
          <p:cNvPr id="435213" name="Text Box 13"/>
          <p:cNvSpPr txBox="1">
            <a:spLocks noChangeArrowheads="1"/>
          </p:cNvSpPr>
          <p:nvPr/>
        </p:nvSpPr>
        <p:spPr bwMode="auto">
          <a:xfrm>
            <a:off x="996950" y="2581275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Near infrared</a:t>
            </a:r>
          </a:p>
        </p:txBody>
      </p:sp>
      <p:sp>
        <p:nvSpPr>
          <p:cNvPr id="435214" name="Text Box 14"/>
          <p:cNvSpPr txBox="1">
            <a:spLocks noChangeArrowheads="1"/>
          </p:cNvSpPr>
          <p:nvPr/>
        </p:nvSpPr>
        <p:spPr bwMode="auto">
          <a:xfrm>
            <a:off x="3413125" y="6096000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latin typeface="Arial Narrow" pitchFamily="34" charset="0"/>
              </a:rPr>
              <a:t>Dusk</a:t>
            </a:r>
          </a:p>
        </p:txBody>
      </p:sp>
      <p:sp>
        <p:nvSpPr>
          <p:cNvPr id="435215" name="Text Box 15"/>
          <p:cNvSpPr txBox="1">
            <a:spLocks noChangeArrowheads="1"/>
          </p:cNvSpPr>
          <p:nvPr/>
        </p:nvSpPr>
        <p:spPr bwMode="auto">
          <a:xfrm>
            <a:off x="152400" y="6096000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latin typeface="Arial Narrow" pitchFamily="34" charset="0"/>
              </a:rPr>
              <a:t>Dusk</a:t>
            </a:r>
          </a:p>
        </p:txBody>
      </p:sp>
      <p:sp>
        <p:nvSpPr>
          <p:cNvPr id="435216" name="Text Box 16"/>
          <p:cNvSpPr txBox="1">
            <a:spLocks noChangeArrowheads="1"/>
          </p:cNvSpPr>
          <p:nvPr/>
        </p:nvSpPr>
        <p:spPr bwMode="auto">
          <a:xfrm rot="742144">
            <a:off x="1371600" y="4129088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LBL benchmark</a:t>
            </a:r>
          </a:p>
        </p:txBody>
      </p:sp>
      <p:sp>
        <p:nvSpPr>
          <p:cNvPr id="435217" name="Text Box 17"/>
          <p:cNvSpPr txBox="1">
            <a:spLocks noChangeArrowheads="1"/>
          </p:cNvSpPr>
          <p:nvPr/>
        </p:nvSpPr>
        <p:spPr bwMode="auto">
          <a:xfrm rot="412904">
            <a:off x="1517650" y="4567238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Model range</a:t>
            </a:r>
          </a:p>
        </p:txBody>
      </p:sp>
    </p:spTree>
    <p:extLst>
      <p:ext uri="{BB962C8B-B14F-4D97-AF65-F5344CB8AC3E}">
        <p14:creationId xmlns:p14="http://schemas.microsoft.com/office/powerpoint/2010/main" val="29929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Summary so far</a:t>
            </a:r>
            <a:endParaRPr lang="en-GB" altLang="en-US" dirty="0" smtClean="0"/>
          </a:p>
        </p:txBody>
      </p:sp>
      <p:sp>
        <p:nvSpPr>
          <p:cNvPr id="3809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GB" altLang="en-US" dirty="0" smtClean="0"/>
              <a:t>Radiation </a:t>
            </a:r>
            <a:r>
              <a:rPr lang="en-GB" altLang="en-US" dirty="0" smtClean="0"/>
              <a:t>is the fundamental driver of the climate system</a:t>
            </a:r>
            <a:endParaRPr lang="en-GB" altLang="en-US" dirty="0"/>
          </a:p>
          <a:p>
            <a:r>
              <a:rPr lang="en-GB" altLang="en-US" dirty="0" smtClean="0"/>
              <a:t>The radiative transfer aspects of a radiation scheme can be traced back to Maxwell’s equations, including</a:t>
            </a:r>
          </a:p>
          <a:p>
            <a:pPr lvl="1"/>
            <a:r>
              <a:rPr lang="en-GB" altLang="en-US" dirty="0" smtClean="0"/>
              <a:t>Particle scattering</a:t>
            </a:r>
          </a:p>
          <a:p>
            <a:pPr lvl="1"/>
            <a:r>
              <a:rPr lang="en-GB" altLang="en-US" dirty="0" smtClean="0"/>
              <a:t>The two-stream equations</a:t>
            </a:r>
          </a:p>
          <a:p>
            <a:r>
              <a:rPr lang="en-GB" altLang="en-US" dirty="0" smtClean="0"/>
              <a:t>Complex absorption spectra arise due to quantum mechanics</a:t>
            </a:r>
          </a:p>
          <a:p>
            <a:pPr lvl="1"/>
            <a:r>
              <a:rPr lang="en-GB" altLang="en-US" dirty="0" smtClean="0"/>
              <a:t>The correlated-k-distribution is the state-of-the-art for representing gaseous absorption spectra in models</a:t>
            </a:r>
          </a:p>
          <a:p>
            <a:pPr lvl="1"/>
            <a:r>
              <a:rPr lang="en-GB" altLang="en-US" dirty="0" smtClean="0"/>
              <a:t>Discrepancies remain between models, especially in representing the water vapour continuum and stratosphere/mesosphere infrared cooling rates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Radiation is unlike most other diabatic processes because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80475" cy="4500563"/>
          </a:xfrm>
        </p:spPr>
        <p:txBody>
          <a:bodyPr/>
          <a:lstStyle/>
          <a:p>
            <a:r>
              <a:rPr lang="en-US" sz="2000" dirty="0" smtClean="0"/>
              <a:t>There exists a well known </a:t>
            </a:r>
            <a:r>
              <a:rPr lang="en-US" sz="2000" dirty="0" smtClean="0"/>
              <a:t>theory: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Quantum </a:t>
            </a:r>
            <a:r>
              <a:rPr lang="en-US" sz="1800" dirty="0" smtClean="0">
                <a:solidFill>
                  <a:srgbClr val="C00000"/>
                </a:solidFill>
              </a:rPr>
              <a:t>Mechanics to </a:t>
            </a:r>
            <a:r>
              <a:rPr lang="en-US" sz="1800" dirty="0" smtClean="0">
                <a:solidFill>
                  <a:srgbClr val="C00000"/>
                </a:solidFill>
              </a:rPr>
              <a:t>Spectroscopy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Maxwell’s equations </a:t>
            </a:r>
            <a:r>
              <a:rPr lang="en-US" sz="1800" dirty="0" smtClean="0">
                <a:solidFill>
                  <a:srgbClr val="C00000"/>
                </a:solidFill>
              </a:rPr>
              <a:t>to Radiative </a:t>
            </a:r>
            <a:r>
              <a:rPr lang="en-US" sz="1800" dirty="0" smtClean="0">
                <a:solidFill>
                  <a:srgbClr val="C00000"/>
                </a:solidFill>
              </a:rPr>
              <a:t>Transfer</a:t>
            </a:r>
            <a:endParaRPr lang="en-US" sz="1800" dirty="0" smtClean="0">
              <a:solidFill>
                <a:srgbClr val="C00000"/>
              </a:solidFill>
            </a:endParaRPr>
          </a:p>
          <a:p>
            <a:r>
              <a:rPr lang="en-US" sz="2000" dirty="0" smtClean="0"/>
              <a:t>Radiation exchanged with outside space: balance determines the climate</a:t>
            </a:r>
          </a:p>
          <a:p>
            <a:r>
              <a:rPr lang="en-US" sz="2000" dirty="0" smtClean="0"/>
              <a:t>The sun providing the energy input so seasonal and diurnal </a:t>
            </a:r>
            <a:r>
              <a:rPr lang="en-US" sz="2000" dirty="0" err="1" smtClean="0"/>
              <a:t>forcings</a:t>
            </a:r>
            <a:endParaRPr lang="en-US" sz="2000" dirty="0" smtClean="0"/>
          </a:p>
          <a:p>
            <a:r>
              <a:rPr lang="en-US" sz="2000" dirty="0" smtClean="0"/>
              <a:t>Radiation at Top Of Atmosphere (TOA) has been globally measured since the 60’s (by operational satellites), with real flux measurements from ERB (1978), ERBE (1985), </a:t>
            </a:r>
            <a:r>
              <a:rPr lang="en-US" sz="2000" dirty="0" err="1" smtClean="0"/>
              <a:t>ScaRaB</a:t>
            </a:r>
            <a:r>
              <a:rPr lang="en-US" sz="2000" dirty="0" smtClean="0"/>
              <a:t> (1993), CERES (1998)</a:t>
            </a:r>
          </a:p>
          <a:p>
            <a:r>
              <a:rPr lang="en-US" sz="2000" dirty="0" smtClean="0"/>
              <a:t>Surface radiation has been (roughly) measured at points over almost 40 years. Present programs like ARM, BSRN, SURFRAD measure it with high accuracy</a:t>
            </a:r>
          </a:p>
          <a:p>
            <a:r>
              <a:rPr lang="en-US" sz="2000" dirty="0" smtClean="0"/>
              <a:t>Observations to evaluate the ability to predict spectral fluxes are also coming on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62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 descr="Atmospheric_Transmission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t="9253" b="39560"/>
          <a:stretch>
            <a:fillRect/>
          </a:stretch>
        </p:blipFill>
        <p:spPr bwMode="auto">
          <a:xfrm>
            <a:off x="4763" y="739775"/>
            <a:ext cx="9139237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65838"/>
            <a:ext cx="8001000" cy="792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1800" b="1" smtClean="0">
                <a:solidFill>
                  <a:srgbClr val="FF0000"/>
                </a:solidFill>
              </a:rPr>
              <a:t>Shortwave: atmosphere is mostly transparent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800" b="1" smtClean="0">
                <a:solidFill>
                  <a:srgbClr val="0000FF"/>
                </a:solidFill>
              </a:rPr>
              <a:t>Longwave: atmosphere is mostly opaque</a:t>
            </a:r>
          </a:p>
        </p:txBody>
      </p:sp>
      <p:pic>
        <p:nvPicPr>
          <p:cNvPr id="97283" name="Picture 11" descr="Atmospheric_Transmission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t="93143"/>
          <a:stretch>
            <a:fillRect/>
          </a:stretch>
        </p:blipFill>
        <p:spPr bwMode="auto">
          <a:xfrm>
            <a:off x="-57150" y="5381625"/>
            <a:ext cx="9220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GB" altLang="en-US" smtClean="0"/>
              <a:t>Spectral distribution of radiation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466850" y="3473450"/>
            <a:ext cx="6719888" cy="1860550"/>
            <a:chOff x="924" y="2188"/>
            <a:chExt cx="4233" cy="1172"/>
          </a:xfrm>
        </p:grpSpPr>
        <p:sp>
          <p:nvSpPr>
            <p:cNvPr id="18439" name="Text Box 5"/>
            <p:cNvSpPr txBox="1">
              <a:spLocks noChangeArrowheads="1"/>
            </p:cNvSpPr>
            <p:nvPr/>
          </p:nvSpPr>
          <p:spPr bwMode="auto">
            <a:xfrm>
              <a:off x="1785" y="2448"/>
              <a:ext cx="3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r>
                <a:rPr lang="en-GB" sz="1600" baseline="-250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GB" sz="16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8440" name="Text Box 6"/>
            <p:cNvSpPr txBox="1">
              <a:spLocks noChangeArrowheads="1"/>
            </p:cNvSpPr>
            <p:nvPr/>
          </p:nvSpPr>
          <p:spPr bwMode="auto">
            <a:xfrm>
              <a:off x="3744" y="2622"/>
              <a:ext cx="2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-GB" sz="1600" baseline="-25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18441" name="Text Box 7"/>
            <p:cNvSpPr txBox="1">
              <a:spLocks noChangeArrowheads="1"/>
            </p:cNvSpPr>
            <p:nvPr/>
          </p:nvSpPr>
          <p:spPr bwMode="auto">
            <a:xfrm>
              <a:off x="924" y="2370"/>
              <a:ext cx="86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-GB" sz="1600" baseline="-250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  <a:p>
              <a:pPr>
                <a:defRPr/>
              </a:pPr>
              <a:r>
                <a:rPr lang="en-GB" sz="16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Rayleigh scattering</a:t>
              </a:r>
              <a:endParaRPr lang="en-GB" sz="1600" baseline="-25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2" name="Text Box 8"/>
            <p:cNvSpPr txBox="1">
              <a:spLocks noChangeArrowheads="1"/>
            </p:cNvSpPr>
            <p:nvPr/>
          </p:nvSpPr>
          <p:spPr bwMode="auto">
            <a:xfrm>
              <a:off x="4128" y="2190"/>
              <a:ext cx="3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en-GB" sz="1600" baseline="-2500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GB" sz="160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3" name="Text Box 12"/>
            <p:cNvSpPr txBox="1">
              <a:spLocks noChangeArrowheads="1"/>
            </p:cNvSpPr>
            <p:nvPr/>
          </p:nvSpPr>
          <p:spPr bwMode="auto">
            <a:xfrm>
              <a:off x="3003" y="2188"/>
              <a:ext cx="3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en-GB" sz="1600" baseline="-2500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GB" sz="160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4" name="Text Box 13"/>
            <p:cNvSpPr txBox="1">
              <a:spLocks noChangeArrowheads="1"/>
            </p:cNvSpPr>
            <p:nvPr/>
          </p:nvSpPr>
          <p:spPr bwMode="auto">
            <a:xfrm>
              <a:off x="1584" y="2812"/>
              <a:ext cx="2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00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-GB" sz="1600" baseline="-25000" dirty="0">
                  <a:solidFill>
                    <a:srgbClr val="00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18445" name="Text Box 14"/>
            <p:cNvSpPr txBox="1">
              <a:spLocks noChangeArrowheads="1"/>
            </p:cNvSpPr>
            <p:nvPr/>
          </p:nvSpPr>
          <p:spPr bwMode="auto">
            <a:xfrm>
              <a:off x="2160" y="2188"/>
              <a:ext cx="3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r>
                <a:rPr lang="en-GB" sz="1600" baseline="-250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GB" sz="16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8446" name="Text Box 15"/>
            <p:cNvSpPr txBox="1">
              <a:spLocks noChangeArrowheads="1"/>
            </p:cNvSpPr>
            <p:nvPr/>
          </p:nvSpPr>
          <p:spPr bwMode="auto">
            <a:xfrm>
              <a:off x="4800" y="2188"/>
              <a:ext cx="3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r>
                <a:rPr lang="en-GB" sz="1600" baseline="-250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GB" sz="160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5376" name="Text Box 16"/>
            <p:cNvSpPr txBox="1">
              <a:spLocks noChangeArrowheads="1"/>
            </p:cNvSpPr>
            <p:nvPr/>
          </p:nvSpPr>
          <p:spPr bwMode="auto">
            <a:xfrm>
              <a:off x="2640" y="2840"/>
              <a:ext cx="393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r>
                <a:rPr lang="en-GB" sz="1600" baseline="-25000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GB" sz="1600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O,</a:t>
              </a:r>
            </a:p>
            <a:p>
              <a:pPr>
                <a:defRPr/>
              </a:pPr>
              <a:r>
                <a:rPr lang="en-GB" sz="1600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en-GB" sz="1600" baseline="-25000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  <a:p>
              <a:pPr>
                <a:defRPr/>
              </a:pPr>
              <a:endParaRPr lang="en-GB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8" name="Text Box 17"/>
            <p:cNvSpPr txBox="1">
              <a:spLocks noChangeArrowheads="1"/>
            </p:cNvSpPr>
            <p:nvPr/>
          </p:nvSpPr>
          <p:spPr bwMode="auto">
            <a:xfrm>
              <a:off x="2771" y="2272"/>
              <a:ext cx="3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</a:t>
              </a:r>
              <a:r>
                <a:rPr lang="en-GB" sz="1600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2762</TotalTime>
  <Words>3786</Words>
  <Application>Microsoft Office PowerPoint</Application>
  <PresentationFormat>On-screen Show (4:3)</PresentationFormat>
  <Paragraphs>632</Paragraphs>
  <Slides>68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Default Design</vt:lpstr>
      <vt:lpstr>1_Default Design</vt:lpstr>
      <vt:lpstr>2_Default Design</vt:lpstr>
      <vt:lpstr>3_Default Design</vt:lpstr>
      <vt:lpstr>4_Default Design</vt:lpstr>
      <vt:lpstr>Equation</vt:lpstr>
      <vt:lpstr>Radiative transfer in numerical models of the atmosphere</vt:lpstr>
      <vt:lpstr>Outline</vt:lpstr>
      <vt:lpstr>Further reading</vt:lpstr>
      <vt:lpstr>Part 1: Global context</vt:lpstr>
      <vt:lpstr>What does a radiation scheme do?</vt:lpstr>
      <vt:lpstr>Heating rate profiles</vt:lpstr>
      <vt:lpstr>Radiation is unlike most other diabatic processes because</vt:lpstr>
      <vt:lpstr>PowerPoint Presentation</vt:lpstr>
      <vt:lpstr>Spectral distribution of radiation</vt:lpstr>
      <vt:lpstr>Composition of the Earth’s atmosphere</vt:lpstr>
      <vt:lpstr>PowerPoint Presentation</vt:lpstr>
      <vt:lpstr>PowerPoint Presentation</vt:lpstr>
      <vt:lpstr>PowerPoint Presentation</vt:lpstr>
      <vt:lpstr>PowerPoint Presentation</vt:lpstr>
      <vt:lpstr>Global energy flows</vt:lpstr>
      <vt:lpstr>PowerPoint Presentation</vt:lpstr>
      <vt:lpstr>Global circulation</vt:lpstr>
      <vt:lpstr>Solar zenith angle q0</vt:lpstr>
      <vt:lpstr>CERES radiometer (Sept)</vt:lpstr>
      <vt:lpstr>ECMWF model biases versus CERES</vt:lpstr>
      <vt:lpstr>Part 2: Maxwell’s equations to the two-stream equations</vt:lpstr>
      <vt:lpstr>PowerPoint Presentation</vt:lpstr>
      <vt:lpstr>Building blocks of atmospheric radiation</vt:lpstr>
      <vt:lpstr>Maxwell’s equations</vt:lpstr>
      <vt:lpstr>Simple examples</vt:lpstr>
      <vt:lpstr>More complex examples</vt:lpstr>
      <vt:lpstr>Non-atmospheric examples</vt:lpstr>
      <vt:lpstr>How are E &amp; B fields related to fluxes?</vt:lpstr>
      <vt:lpstr>Particle scattering</vt:lpstr>
      <vt:lpstr>The limits of Mie theory</vt:lpstr>
      <vt:lpstr> </vt:lpstr>
      <vt:lpstr>Single scattering albedo w=s/e</vt:lpstr>
      <vt:lpstr>The scattering phase function</vt:lpstr>
      <vt:lpstr>Asymmetry factor</vt:lpstr>
      <vt:lpstr>Size distributions</vt:lpstr>
      <vt:lpstr>Effective radius</vt:lpstr>
      <vt:lpstr>Parametrizing effective radius</vt:lpstr>
      <vt:lpstr>From Maxwell to radiative transfer</vt:lpstr>
      <vt:lpstr>The 3D radiative transfer equation</vt:lpstr>
      <vt:lpstr>Explicit 3D radiation calculations</vt:lpstr>
      <vt:lpstr>Two-stream approximation</vt:lpstr>
      <vt:lpstr>Direct solar flux</vt:lpstr>
      <vt:lpstr>Two-stream equations</vt:lpstr>
      <vt:lpstr>Two-stream angle / diffusivity factor</vt:lpstr>
      <vt:lpstr>Discretized two-stream scheme</vt:lpstr>
      <vt:lpstr>Solution for two-level atmosphere</vt:lpstr>
      <vt:lpstr>Physical interpretation of tri-diagonal solution</vt:lpstr>
      <vt:lpstr>Neglecting longwave scattering</vt:lpstr>
      <vt:lpstr>Effect of longwave scattering on OLR</vt:lpstr>
      <vt:lpstr>Part 3: Gaseous absorption and emission</vt:lpstr>
      <vt:lpstr>Planck’s law</vt:lpstr>
      <vt:lpstr>Related laws</vt:lpstr>
      <vt:lpstr>Emission by gases</vt:lpstr>
      <vt:lpstr>PowerPoint Presentation</vt:lpstr>
      <vt:lpstr>Spectral lines</vt:lpstr>
      <vt:lpstr>Pressure broadening</vt:lpstr>
      <vt:lpstr>Doppler broadening</vt:lpstr>
      <vt:lpstr>Continuum absorption</vt:lpstr>
      <vt:lpstr>Water vapour continuum</vt:lpstr>
      <vt:lpstr>How do we integrate across the spectrum? </vt:lpstr>
      <vt:lpstr>Divide into bands</vt:lpstr>
      <vt:lpstr>The correlated k-distribution (CKD) method</vt:lpstr>
      <vt:lpstr>The correlated k-distribution (CKD) method</vt:lpstr>
      <vt:lpstr>Why “correlated”?</vt:lpstr>
      <vt:lpstr>How best to choose intervals in g space?</vt:lpstr>
      <vt:lpstr>GRIPS intercomparison</vt:lpstr>
      <vt:lpstr>Shortwave comparison</vt:lpstr>
      <vt:lpstr>Summary so far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</dc:creator>
  <cp:lastModifiedBy>Robin Hogan</cp:lastModifiedBy>
  <cp:revision>240</cp:revision>
  <cp:lastPrinted>1601-01-01T00:00:00Z</cp:lastPrinted>
  <dcterms:created xsi:type="dcterms:W3CDTF">2011-08-15T10:58:39Z</dcterms:created>
  <dcterms:modified xsi:type="dcterms:W3CDTF">2014-03-21T10:16:26Z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