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03" r:id="rId2"/>
  </p:sldMasterIdLst>
  <p:notesMasterIdLst>
    <p:notesMasterId r:id="rId46"/>
  </p:notesMasterIdLst>
  <p:handoutMasterIdLst>
    <p:handoutMasterId r:id="rId47"/>
  </p:handoutMasterIdLst>
  <p:sldIdLst>
    <p:sldId id="297" r:id="rId3"/>
    <p:sldId id="380" r:id="rId4"/>
    <p:sldId id="381" r:id="rId5"/>
    <p:sldId id="364" r:id="rId6"/>
    <p:sldId id="426" r:id="rId7"/>
    <p:sldId id="371" r:id="rId8"/>
    <p:sldId id="373" r:id="rId9"/>
    <p:sldId id="427" r:id="rId10"/>
    <p:sldId id="399" r:id="rId11"/>
    <p:sldId id="376" r:id="rId12"/>
    <p:sldId id="400" r:id="rId13"/>
    <p:sldId id="384" r:id="rId14"/>
    <p:sldId id="390" r:id="rId15"/>
    <p:sldId id="387" r:id="rId16"/>
    <p:sldId id="388" r:id="rId17"/>
    <p:sldId id="428" r:id="rId18"/>
    <p:sldId id="392" r:id="rId19"/>
    <p:sldId id="393" r:id="rId20"/>
    <p:sldId id="404" r:id="rId21"/>
    <p:sldId id="407" r:id="rId22"/>
    <p:sldId id="423" r:id="rId23"/>
    <p:sldId id="389" r:id="rId24"/>
    <p:sldId id="374" r:id="rId25"/>
    <p:sldId id="429" r:id="rId26"/>
    <p:sldId id="424" r:id="rId27"/>
    <p:sldId id="422" r:id="rId28"/>
    <p:sldId id="361" r:id="rId29"/>
    <p:sldId id="408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378" r:id="rId38"/>
    <p:sldId id="348" r:id="rId39"/>
    <p:sldId id="425" r:id="rId40"/>
    <p:sldId id="394" r:id="rId41"/>
    <p:sldId id="369" r:id="rId42"/>
    <p:sldId id="365" r:id="rId43"/>
    <p:sldId id="401" r:id="rId44"/>
    <p:sldId id="409" r:id="rId45"/>
  </p:sldIdLst>
  <p:sldSz cx="9144000" cy="6858000" type="screen4x3"/>
  <p:notesSz cx="6642100" cy="9779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3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7C80"/>
    <a:srgbClr val="FF5050"/>
    <a:srgbClr val="FFCCCC"/>
    <a:srgbClr val="800000"/>
    <a:srgbClr val="009900"/>
    <a:srgbClr val="00FF00"/>
    <a:srgbClr val="33CC33"/>
    <a:srgbClr val="D7D200"/>
    <a:srgbClr val="152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6449" autoAdjust="0"/>
  </p:normalViewPr>
  <p:slideViewPr>
    <p:cSldViewPr snapToObjects="1" showGuides="1">
      <p:cViewPr varScale="1">
        <p:scale>
          <a:sx n="109" d="100"/>
          <a:sy n="109" d="100"/>
        </p:scale>
        <p:origin x="1548" y="108"/>
      </p:cViewPr>
      <p:guideLst>
        <p:guide orient="horz" pos="2160"/>
        <p:guide pos="4377"/>
      </p:guideLst>
    </p:cSldViewPr>
  </p:slideViewPr>
  <p:outlineViewPr>
    <p:cViewPr>
      <p:scale>
        <a:sx n="33" d="100"/>
        <a:sy n="33" d="100"/>
      </p:scale>
      <p:origin x="0" y="-299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1" d="100"/>
          <a:sy n="81" d="100"/>
        </p:scale>
        <p:origin x="30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928938" y="9318625"/>
            <a:ext cx="78422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 eaLnBrk="0" hangingPunct="0">
              <a:lnSpc>
                <a:spcPct val="90000"/>
              </a:lnSpc>
            </a:pPr>
            <a:r>
              <a:rPr lang="en-GB" sz="1200" b="0"/>
              <a:t>Page </a:t>
            </a:r>
            <a:fld id="{DC0682B9-FCC7-4DE0-892B-5220646C1B27}" type="slidenum">
              <a:rPr lang="en-GB" sz="1200" b="0"/>
              <a:pPr algn="ctr" defTabSz="868363" eaLnBrk="0" hangingPunct="0">
                <a:lnSpc>
                  <a:spcPct val="90000"/>
                </a:lnSpc>
              </a:pPr>
              <a:t>‹#›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497000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928938" y="9318625"/>
            <a:ext cx="78422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 eaLnBrk="0" hangingPunct="0">
              <a:lnSpc>
                <a:spcPct val="90000"/>
              </a:lnSpc>
            </a:pPr>
            <a:r>
              <a:rPr lang="en-GB" sz="1200" b="0"/>
              <a:t>Page </a:t>
            </a:r>
            <a:fld id="{A5D04323-F2C6-41B1-A200-4D0DAFA062C1}" type="slidenum">
              <a:rPr lang="en-GB" sz="1200" b="0"/>
              <a:pPr algn="ctr" defTabSz="868363" eaLnBrk="0" hangingPunct="0">
                <a:lnSpc>
                  <a:spcPct val="90000"/>
                </a:lnSpc>
              </a:pPr>
              <a:t>‹#›</a:t>
            </a:fld>
            <a:endParaRPr lang="en-GB" sz="1200" b="0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6638" y="852488"/>
            <a:ext cx="4568825" cy="342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06450" y="46482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Body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4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9" charset="-128"/>
        <a:cs typeface="ＭＳ Ｐゴシック" pitchFamily="39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4982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8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11138" y="762000"/>
            <a:ext cx="8726487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344488" y="1143000"/>
            <a:ext cx="8447087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</a:defRPr>
            </a:lvl1pPr>
            <a:lvl2pPr marL="536575" indent="-268288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06450" indent="-269875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62693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1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08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72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185988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950" y="0"/>
            <a:ext cx="6407150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49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67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2338" y="1149350"/>
            <a:ext cx="4248150" cy="2598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2338" y="3900488"/>
            <a:ext cx="4248150" cy="2600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2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64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3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9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8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4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7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4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ky-backdrop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11138" y="6367463"/>
            <a:ext cx="6583362" cy="268287"/>
          </a:xfrm>
          <a:prstGeom prst="parallelogram">
            <a:avLst>
              <a:gd name="adj" fmla="val 47600"/>
            </a:avLst>
          </a:prstGeom>
          <a:solidFill>
            <a:srgbClr val="1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ea typeface="+mn-ea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15938" y="6351588"/>
            <a:ext cx="6144294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2689225" algn="l"/>
              </a:tabLst>
            </a:pPr>
            <a:r>
              <a:rPr lang="en-GB" sz="1200" b="0" dirty="0">
                <a:solidFill>
                  <a:srgbClr val="FFFFFF"/>
                </a:solidFill>
                <a:latin typeface="Calibri" pitchFamily="36" charset="0"/>
              </a:rPr>
              <a:t>Slide </a:t>
            </a:r>
            <a:fld id="{A3574E8F-E847-4A12-92EF-D28CD44F7559}" type="slidenum">
              <a:rPr lang="en-GB" sz="1200" b="0" smtClean="0">
                <a:solidFill>
                  <a:srgbClr val="FFFFFF"/>
                </a:solidFill>
                <a:latin typeface="Calibri" pitchFamily="36" charset="0"/>
              </a:rPr>
              <a:pPr eaLnBrk="0" hangingPunct="0">
                <a:tabLst>
                  <a:tab pos="2689225" algn="l"/>
                </a:tabLst>
              </a:pPr>
              <a:t>‹#›</a:t>
            </a:fld>
            <a:r>
              <a:rPr lang="en-GB" sz="1200" b="0" baseline="0" dirty="0">
                <a:solidFill>
                  <a:srgbClr val="FFFFFF"/>
                </a:solidFill>
                <a:latin typeface="Calibri" pitchFamily="36" charset="0"/>
              </a:rPr>
              <a:t> </a:t>
            </a:r>
            <a:r>
              <a:rPr lang="en-GB" sz="1200" b="0" baseline="0" dirty="0" smtClean="0">
                <a:solidFill>
                  <a:srgbClr val="FFFFFF"/>
                </a:solidFill>
                <a:latin typeface="Calibri" pitchFamily="36" charset="0"/>
              </a:rPr>
              <a:t>                     ECMWF Annual Seminar, September</a:t>
            </a: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 2015	     </a:t>
            </a:r>
            <a:r>
              <a:rPr lang="en-GB" sz="1200" b="0" baseline="0" dirty="0" smtClean="0">
                <a:solidFill>
                  <a:srgbClr val="FFFFFF"/>
                </a:solidFill>
                <a:latin typeface="Calibri" pitchFamily="36" charset="0"/>
              </a:rPr>
              <a:t>              </a:t>
            </a: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©ECMWF</a:t>
            </a:r>
            <a:endParaRPr lang="en-GB" sz="1200" b="0" dirty="0">
              <a:solidFill>
                <a:srgbClr val="FFFFFF"/>
              </a:solidFill>
              <a:latin typeface="Calibri" pitchFamily="36" charset="0"/>
            </a:endParaRPr>
          </a:p>
        </p:txBody>
      </p:sp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6319838"/>
            <a:ext cx="1895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9pPr>
    </p:titleStyle>
    <p:bodyStyle>
      <a:lvl1pPr marL="268288" indent="-268288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3366FF"/>
        </a:buClr>
        <a:buSzPct val="90000"/>
        <a:buFont typeface="Wingdings" pitchFamily="36" charset="2"/>
        <a:buChar char=""/>
        <a:defRPr sz="2000">
          <a:solidFill>
            <a:schemeClr val="tx1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marL="5397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1F3692"/>
        </a:buClr>
        <a:buSzPct val="100000"/>
        <a:buFont typeface="Lucida Grande CE" pitchFamily="36" charset="-18"/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8064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Calibri"/>
          <a:ea typeface="ＭＳ Ｐゴシック" charset="-128"/>
        </a:defRPr>
      </a:lvl3pPr>
      <a:lvl4pPr marL="1581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495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1149350"/>
            <a:ext cx="8647113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b="0">
              <a:ea typeface="+mn-ea"/>
              <a:cs typeface="Arial" charset="0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b="0">
              <a:ea typeface="+mn-ea"/>
              <a:cs typeface="Arial" charset="0"/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1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CC0000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3399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72.png"/><Relationship Id="rId7" Type="http://schemas.openxmlformats.org/officeDocument/2006/relationships/image" Target="../media/image70.wmf"/><Relationship Id="rId12" Type="http://schemas.openxmlformats.org/officeDocument/2006/relationships/image" Target="../media/image3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30.png"/><Relationship Id="rId5" Type="http://schemas.openxmlformats.org/officeDocument/2006/relationships/image" Target="../media/image69.wmf"/><Relationship Id="rId10" Type="http://schemas.openxmlformats.org/officeDocument/2006/relationships/image" Target="../media/image320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7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0.wmf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0.png"/><Relationship Id="rId7" Type="http://schemas.openxmlformats.org/officeDocument/2006/relationships/image" Target="../media/image48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en-GB" dirty="0" smtClean="0"/>
              <a:t>Fast radiative transfer models and the representation of clouds</a:t>
            </a:r>
            <a:endParaRPr lang="en-GB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6456" y="2636912"/>
            <a:ext cx="6013504" cy="3240360"/>
          </a:xfrm>
        </p:spPr>
        <p:txBody>
          <a:bodyPr/>
          <a:lstStyle/>
          <a:p>
            <a:r>
              <a:rPr lang="en-GB" sz="2800" dirty="0" smtClean="0"/>
              <a:t>Robin Hogan, ECMWF</a:t>
            </a:r>
          </a:p>
          <a:p>
            <a:endParaRPr lang="en-GB" sz="2800" dirty="0"/>
          </a:p>
          <a:p>
            <a:r>
              <a:rPr lang="en-GB" sz="2000" i="1" dirty="0" smtClean="0"/>
              <a:t>Contributions from:</a:t>
            </a:r>
          </a:p>
          <a:p>
            <a:r>
              <a:rPr lang="en-GB" sz="2000" i="1" dirty="0" smtClean="0"/>
              <a:t>Sophia </a:t>
            </a:r>
            <a:r>
              <a:rPr lang="en-GB" sz="2000" i="1" dirty="0" err="1" smtClean="0"/>
              <a:t>Schäfer</a:t>
            </a:r>
            <a:r>
              <a:rPr lang="en-GB" sz="2000" i="1" dirty="0" smtClean="0"/>
              <a:t> and Jon </a:t>
            </a:r>
            <a:r>
              <a:rPr lang="en-GB" sz="2000" i="1" dirty="0" err="1" smtClean="0"/>
              <a:t>Shonk</a:t>
            </a:r>
            <a:r>
              <a:rPr lang="en-GB" sz="2000" i="1" dirty="0" smtClean="0"/>
              <a:t> (University of Reading)</a:t>
            </a:r>
          </a:p>
          <a:p>
            <a:r>
              <a:rPr lang="en-GB" sz="2000" i="1" dirty="0" smtClean="0"/>
              <a:t>Howard Barker (Environment Canada)</a:t>
            </a:r>
          </a:p>
          <a:p>
            <a:r>
              <a:rPr lang="en-GB" sz="2000" i="1" dirty="0" err="1" smtClean="0"/>
              <a:t>Alessio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Bozzo</a:t>
            </a:r>
            <a:r>
              <a:rPr lang="en-GB" sz="2000" i="1" dirty="0" smtClean="0"/>
              <a:t> and Shoji </a:t>
            </a:r>
            <a:r>
              <a:rPr lang="en-GB" sz="2000" i="1" dirty="0" err="1" smtClean="0"/>
              <a:t>Hirahara</a:t>
            </a:r>
            <a:r>
              <a:rPr lang="en-GB" sz="2000" i="1" dirty="0" smtClean="0"/>
              <a:t> (ECMWF)</a:t>
            </a:r>
          </a:p>
          <a:p>
            <a:r>
              <a:rPr lang="en-GB" sz="2000" i="1" dirty="0" smtClean="0"/>
              <a:t>and numerous others</a:t>
            </a:r>
          </a:p>
          <a:p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6860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/>
          <p:cNvGrpSpPr/>
          <p:nvPr/>
        </p:nvGrpSpPr>
        <p:grpSpPr>
          <a:xfrm>
            <a:off x="107504" y="3302886"/>
            <a:ext cx="8880157" cy="2934426"/>
            <a:chOff x="107504" y="3302886"/>
            <a:chExt cx="8880157" cy="2934426"/>
          </a:xfrm>
        </p:grpSpPr>
        <p:sp>
          <p:nvSpPr>
            <p:cNvPr id="38" name="Rectangle 4"/>
            <p:cNvSpPr>
              <a:spLocks noChangeArrowheads="1"/>
            </p:cNvSpPr>
            <p:nvPr/>
          </p:nvSpPr>
          <p:spPr bwMode="auto">
            <a:xfrm>
              <a:off x="1084659" y="3884637"/>
              <a:ext cx="3804345" cy="863600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ctr" defTabSz="91440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Symbol" panose="05050102010706020507" pitchFamily="18" charset="2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1084660" y="4748237"/>
              <a:ext cx="3804344" cy="876300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1414513" y="4292624"/>
              <a:ext cx="738187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F</a:t>
              </a:r>
              <a:r>
                <a:rPr kumimoji="0" lang="en-GB" altLang="en-US" sz="24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1.5</a:t>
              </a:r>
              <a:r>
                <a:rPr kumimoji="0" lang="en-GB" altLang="en-US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+</a:t>
              </a:r>
              <a:endParaRPr kumimoji="0" lang="en-US" altLang="en-US" sz="2400" b="0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Symbol" panose="05050102010706020507" pitchFamily="18" charset="2"/>
              </a:endParaRPr>
            </a:p>
          </p:txBody>
        </p:sp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2296716" y="4292624"/>
              <a:ext cx="735012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F</a:t>
              </a:r>
              <a:r>
                <a:rPr kumimoji="0" lang="en-GB" altLang="en-US" sz="24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1.5</a:t>
              </a:r>
              <a:r>
                <a:rPr kumimoji="0" lang="en-US" altLang="en-US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sym typeface="Symbol" panose="05050102010706020507" pitchFamily="18" charset="2"/>
                </a:rPr>
                <a:t></a:t>
              </a:r>
            </a:p>
          </p:txBody>
        </p:sp>
        <p:sp>
          <p:nvSpPr>
            <p:cNvPr id="42" name="Text Box 12"/>
            <p:cNvSpPr txBox="1">
              <a:spLocks noChangeArrowheads="1"/>
            </p:cNvSpPr>
            <p:nvPr/>
          </p:nvSpPr>
          <p:spPr bwMode="auto">
            <a:xfrm>
              <a:off x="1414513" y="3427437"/>
              <a:ext cx="738187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F</a:t>
              </a:r>
              <a:r>
                <a:rPr kumimoji="0" lang="en-GB" altLang="en-US" sz="24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0.5</a:t>
              </a:r>
              <a:r>
                <a:rPr kumimoji="0" lang="en-GB" altLang="en-US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+</a:t>
              </a:r>
              <a:endParaRPr kumimoji="0" lang="en-US" alt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Symbol" panose="05050102010706020507" pitchFamily="18" charset="2"/>
              </a:endParaRPr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2296716" y="3427437"/>
              <a:ext cx="735012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F</a:t>
              </a:r>
              <a:r>
                <a:rPr kumimoji="0" lang="en-GB" altLang="en-US" sz="24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0.5</a:t>
              </a:r>
              <a:r>
                <a:rPr kumimoji="0" lang="en-US" altLang="en-US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Symbol" panose="05050102010706020507" pitchFamily="18" charset="2"/>
                </a:rPr>
                <a:t></a:t>
              </a:r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414513" y="5156224"/>
              <a:ext cx="738187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F</a:t>
              </a:r>
              <a:r>
                <a:rPr kumimoji="0" lang="en-GB" altLang="en-US" sz="24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2.5</a:t>
              </a:r>
              <a:r>
                <a:rPr kumimoji="0" lang="en-GB" altLang="en-US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+</a:t>
              </a:r>
              <a:endParaRPr kumimoji="0" lang="en-US" altLang="en-US" sz="2400" b="0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Symbol" panose="05050102010706020507" pitchFamily="18" charset="2"/>
              </a:endParaRP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2296716" y="5156224"/>
              <a:ext cx="735012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F</a:t>
              </a:r>
              <a:r>
                <a:rPr kumimoji="0" lang="en-GB" altLang="en-US" sz="24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2.5</a:t>
              </a:r>
              <a:r>
                <a:rPr kumimoji="0" lang="en-US" altLang="en-US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sym typeface="Symbol" panose="05050102010706020507" pitchFamily="18" charset="2"/>
                </a:rPr>
                <a:t></a:t>
              </a: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712465" y="5816624"/>
              <a:ext cx="3563938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sym typeface="Symbol" panose="05050102010706020507" pitchFamily="18" charset="2"/>
                </a:rPr>
                <a:t>Surface source</a:t>
              </a:r>
              <a:r>
                <a:rPr kumimoji="0" lang="en-GB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sym typeface="Symbol" panose="05050102010706020507" pitchFamily="18" charset="2"/>
                </a:rPr>
                <a:t> </a:t>
              </a:r>
              <a:r>
                <a:rPr kumimoji="0" lang="en-GB" altLang="en-US" sz="24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S</a:t>
              </a:r>
              <a:r>
                <a:rPr kumimoji="0" lang="en-GB" altLang="en-US" sz="2400" b="0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s</a:t>
              </a:r>
              <a:r>
                <a:rPr kumimoji="0" lang="en-GB" altLang="en-US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+</a:t>
              </a: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sym typeface="Symbol" panose="05050102010706020507" pitchFamily="18" charset="2"/>
                </a:rPr>
                <a:t>,</a:t>
              </a:r>
              <a:r>
                <a:rPr kumimoji="0" lang="en-GB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sym typeface="Symbol" panose="05050102010706020507" pitchFamily="18" charset="2"/>
                </a:rPr>
                <a:t> </a:t>
              </a: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sym typeface="Symbol" panose="05050102010706020507" pitchFamily="18" charset="2"/>
                </a:rPr>
                <a:t>albedo</a:t>
              </a:r>
              <a:r>
                <a:rPr kumimoji="0" lang="en-GB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sym typeface="Symbol" panose="05050102010706020507" pitchFamily="18" charset="2"/>
                </a:rPr>
                <a:t> </a:t>
              </a:r>
              <a:r>
                <a:rPr kumimoji="0" lang="en-GB" altLang="en-US" sz="2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  <a:ea typeface="+mn-ea"/>
                  <a:sym typeface="Symbol" panose="05050102010706020507" pitchFamily="18" charset="2"/>
                </a:rPr>
                <a:t>a</a:t>
              </a:r>
              <a:r>
                <a:rPr kumimoji="0" lang="en-GB" altLang="en-US" sz="2400" b="0" i="1" u="none" strike="noStrike" kern="0" cap="none" spc="0" normalizeH="0" baseline="-2500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sym typeface="Symbol" panose="05050102010706020507" pitchFamily="18" charset="2"/>
                </a:rPr>
                <a:t>s</a:t>
              </a:r>
              <a:endParaRPr kumimoji="0" lang="en-US" altLang="en-US" sz="2400" b="0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Symbol" panose="05050102010706020507" pitchFamily="18" charset="2"/>
              </a:endParaRPr>
            </a:p>
          </p:txBody>
        </p:sp>
        <p:sp>
          <p:nvSpPr>
            <p:cNvPr id="47" name="Rectangle 55"/>
            <p:cNvSpPr>
              <a:spLocks noChangeArrowheads="1"/>
            </p:cNvSpPr>
            <p:nvPr/>
          </p:nvSpPr>
          <p:spPr bwMode="auto">
            <a:xfrm>
              <a:off x="107504" y="4119587"/>
              <a:ext cx="1179512" cy="51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1600">
                  <a:solidFill>
                    <a:srgbClr val="CC0000"/>
                  </a:solidFill>
                  <a:latin typeface="Comic Sans MS" panose="030F0702030302020204" pitchFamily="66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1400">
                  <a:solidFill>
                    <a:srgbClr val="339966"/>
                  </a:solidFill>
                  <a:latin typeface="Verdan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</a:rPr>
                <a:t>Layer 1</a:t>
              </a: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48" name="Rectangle 56"/>
            <p:cNvSpPr>
              <a:spLocks noChangeArrowheads="1"/>
            </p:cNvSpPr>
            <p:nvPr/>
          </p:nvSpPr>
          <p:spPr bwMode="auto">
            <a:xfrm>
              <a:off x="109091" y="4983187"/>
              <a:ext cx="1179513" cy="51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1600">
                  <a:solidFill>
                    <a:srgbClr val="CC0000"/>
                  </a:solidFill>
                  <a:latin typeface="Comic Sans MS" panose="030F0702030302020204" pitchFamily="66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1400">
                  <a:solidFill>
                    <a:srgbClr val="339966"/>
                  </a:solidFill>
                  <a:latin typeface="Verdan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</a:rPr>
                <a:t>Layer 2</a:t>
              </a:r>
              <a:endPara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0" name="Freeform 63"/>
            <p:cNvSpPr>
              <a:spLocks/>
            </p:cNvSpPr>
            <p:nvPr/>
          </p:nvSpPr>
          <p:spPr bwMode="auto">
            <a:xfrm>
              <a:off x="1229122" y="3730649"/>
              <a:ext cx="287338" cy="144463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2" name="Line 104"/>
            <p:cNvSpPr>
              <a:spLocks noChangeShapeType="1"/>
            </p:cNvSpPr>
            <p:nvPr/>
          </p:nvSpPr>
          <p:spPr bwMode="auto">
            <a:xfrm flipV="1">
              <a:off x="1371997" y="3775099"/>
              <a:ext cx="88900" cy="1095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3" name="Line 105"/>
            <p:cNvSpPr>
              <a:spLocks noChangeShapeType="1"/>
            </p:cNvSpPr>
            <p:nvPr/>
          </p:nvSpPr>
          <p:spPr bwMode="auto">
            <a:xfrm flipH="1" flipV="1">
              <a:off x="1284685" y="3775099"/>
              <a:ext cx="87312" cy="1095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1243410" y="4592662"/>
              <a:ext cx="287337" cy="144462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5" name="Line 107"/>
            <p:cNvSpPr>
              <a:spLocks noChangeShapeType="1"/>
            </p:cNvSpPr>
            <p:nvPr/>
          </p:nvSpPr>
          <p:spPr bwMode="auto">
            <a:xfrm flipV="1">
              <a:off x="1386285" y="4637112"/>
              <a:ext cx="88900" cy="1095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6" name="Line 108"/>
            <p:cNvSpPr>
              <a:spLocks noChangeShapeType="1"/>
            </p:cNvSpPr>
            <p:nvPr/>
          </p:nvSpPr>
          <p:spPr bwMode="auto">
            <a:xfrm flipH="1" flipV="1">
              <a:off x="1298972" y="4637112"/>
              <a:ext cx="87313" cy="1095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1240235" y="5468962"/>
              <a:ext cx="287337" cy="144462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8" name="Line 110"/>
            <p:cNvSpPr>
              <a:spLocks noChangeShapeType="1"/>
            </p:cNvSpPr>
            <p:nvPr/>
          </p:nvSpPr>
          <p:spPr bwMode="auto">
            <a:xfrm flipV="1">
              <a:off x="1383110" y="5513412"/>
              <a:ext cx="88900" cy="1095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59" name="Line 111"/>
            <p:cNvSpPr>
              <a:spLocks noChangeShapeType="1"/>
            </p:cNvSpPr>
            <p:nvPr/>
          </p:nvSpPr>
          <p:spPr bwMode="auto">
            <a:xfrm flipH="1" flipV="1">
              <a:off x="1295797" y="5513412"/>
              <a:ext cx="87313" cy="1095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 flipV="1">
              <a:off x="2541191" y="5626124"/>
              <a:ext cx="287337" cy="144463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noFill/>
            <a:ln w="1905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1" name="Line 113"/>
            <p:cNvSpPr>
              <a:spLocks noChangeShapeType="1"/>
            </p:cNvSpPr>
            <p:nvPr/>
          </p:nvSpPr>
          <p:spPr bwMode="auto">
            <a:xfrm>
              <a:off x="2684066" y="5635649"/>
              <a:ext cx="85725" cy="87313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2" name="Line 114"/>
            <p:cNvSpPr>
              <a:spLocks noChangeShapeType="1"/>
            </p:cNvSpPr>
            <p:nvPr/>
          </p:nvSpPr>
          <p:spPr bwMode="auto">
            <a:xfrm flipH="1">
              <a:off x="2606278" y="5635649"/>
              <a:ext cx="77788" cy="93663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3" name="Freeform 118"/>
            <p:cNvSpPr>
              <a:spLocks/>
            </p:cNvSpPr>
            <p:nvPr/>
          </p:nvSpPr>
          <p:spPr bwMode="auto">
            <a:xfrm flipV="1">
              <a:off x="2526903" y="4757762"/>
              <a:ext cx="287338" cy="144462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noFill/>
            <a:ln w="1905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4" name="Line 119"/>
            <p:cNvSpPr>
              <a:spLocks noChangeShapeType="1"/>
            </p:cNvSpPr>
            <p:nvPr/>
          </p:nvSpPr>
          <p:spPr bwMode="auto">
            <a:xfrm>
              <a:off x="2669778" y="4767287"/>
              <a:ext cx="85725" cy="8731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5" name="Line 120"/>
            <p:cNvSpPr>
              <a:spLocks noChangeShapeType="1"/>
            </p:cNvSpPr>
            <p:nvPr/>
          </p:nvSpPr>
          <p:spPr bwMode="auto">
            <a:xfrm flipH="1">
              <a:off x="2591991" y="4767287"/>
              <a:ext cx="77787" cy="9366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6" name="Freeform 121"/>
            <p:cNvSpPr>
              <a:spLocks/>
            </p:cNvSpPr>
            <p:nvPr/>
          </p:nvSpPr>
          <p:spPr bwMode="auto">
            <a:xfrm flipV="1">
              <a:off x="2485628" y="3890987"/>
              <a:ext cx="287338" cy="144462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noFill/>
            <a:ln w="1905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7" name="Line 122"/>
            <p:cNvSpPr>
              <a:spLocks noChangeShapeType="1"/>
            </p:cNvSpPr>
            <p:nvPr/>
          </p:nvSpPr>
          <p:spPr bwMode="auto">
            <a:xfrm>
              <a:off x="2628503" y="3900512"/>
              <a:ext cx="85725" cy="8731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68" name="Line 123"/>
            <p:cNvSpPr>
              <a:spLocks noChangeShapeType="1"/>
            </p:cNvSpPr>
            <p:nvPr/>
          </p:nvSpPr>
          <p:spPr bwMode="auto">
            <a:xfrm flipH="1">
              <a:off x="2550716" y="3900512"/>
              <a:ext cx="77787" cy="9366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b="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</a:endParaRPr>
            </a:p>
          </p:txBody>
        </p:sp>
        <p:sp>
          <p:nvSpPr>
            <p:cNvPr id="108" name="Line 27"/>
            <p:cNvSpPr>
              <a:spLocks noChangeShapeType="1"/>
            </p:cNvSpPr>
            <p:nvPr/>
          </p:nvSpPr>
          <p:spPr bwMode="auto">
            <a:xfrm>
              <a:off x="3722841" y="4376191"/>
              <a:ext cx="431800" cy="8270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9" name="Line 28"/>
            <p:cNvSpPr>
              <a:spLocks noChangeShapeType="1"/>
            </p:cNvSpPr>
            <p:nvPr/>
          </p:nvSpPr>
          <p:spPr bwMode="auto">
            <a:xfrm>
              <a:off x="4154641" y="5204866"/>
              <a:ext cx="215900" cy="4191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" name="Line 29"/>
            <p:cNvSpPr>
              <a:spLocks noChangeShapeType="1"/>
            </p:cNvSpPr>
            <p:nvPr/>
          </p:nvSpPr>
          <p:spPr bwMode="auto">
            <a:xfrm>
              <a:off x="3291041" y="3547516"/>
              <a:ext cx="431800" cy="8270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1" name="Freeform 67"/>
            <p:cNvSpPr>
              <a:spLocks/>
            </p:cNvSpPr>
            <p:nvPr/>
          </p:nvSpPr>
          <p:spPr bwMode="auto">
            <a:xfrm flipV="1">
              <a:off x="3418041" y="4315866"/>
              <a:ext cx="539750" cy="269875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" name="Freeform 68"/>
            <p:cNvSpPr>
              <a:spLocks/>
            </p:cNvSpPr>
            <p:nvPr/>
          </p:nvSpPr>
          <p:spPr bwMode="auto">
            <a:xfrm>
              <a:off x="3552979" y="4193629"/>
              <a:ext cx="269875" cy="122238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3" name="Line 69"/>
            <p:cNvSpPr>
              <a:spLocks noChangeShapeType="1"/>
            </p:cNvSpPr>
            <p:nvPr/>
          </p:nvSpPr>
          <p:spPr bwMode="auto">
            <a:xfrm>
              <a:off x="3418041" y="4315866"/>
              <a:ext cx="53975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" name="Freeform 70"/>
            <p:cNvSpPr>
              <a:spLocks/>
            </p:cNvSpPr>
            <p:nvPr/>
          </p:nvSpPr>
          <p:spPr bwMode="auto">
            <a:xfrm flipV="1">
              <a:off x="3956204" y="5185816"/>
              <a:ext cx="360363" cy="179388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" name="Freeform 71"/>
            <p:cNvSpPr>
              <a:spLocks/>
            </p:cNvSpPr>
            <p:nvPr/>
          </p:nvSpPr>
          <p:spPr bwMode="auto">
            <a:xfrm>
              <a:off x="4046691" y="5095329"/>
              <a:ext cx="179388" cy="90488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" name="Line 72"/>
            <p:cNvSpPr>
              <a:spLocks noChangeShapeType="1"/>
            </p:cNvSpPr>
            <p:nvPr/>
          </p:nvSpPr>
          <p:spPr bwMode="auto">
            <a:xfrm>
              <a:off x="3957791" y="5192166"/>
              <a:ext cx="35877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7" name="Freeform 75"/>
            <p:cNvSpPr>
              <a:spLocks/>
            </p:cNvSpPr>
            <p:nvPr/>
          </p:nvSpPr>
          <p:spPr bwMode="auto">
            <a:xfrm>
              <a:off x="4386416" y="5522366"/>
              <a:ext cx="179388" cy="90488"/>
            </a:xfrm>
            <a:custGeom>
              <a:avLst/>
              <a:gdLst>
                <a:gd name="T0" fmla="*/ 0 w 272"/>
                <a:gd name="T1" fmla="*/ 136 h 136"/>
                <a:gd name="T2" fmla="*/ 46 w 272"/>
                <a:gd name="T3" fmla="*/ 46 h 136"/>
                <a:gd name="T4" fmla="*/ 136 w 272"/>
                <a:gd name="T5" fmla="*/ 0 h 136"/>
                <a:gd name="T6" fmla="*/ 227 w 272"/>
                <a:gd name="T7" fmla="*/ 46 h 136"/>
                <a:gd name="T8" fmla="*/ 272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8" name="Line 97"/>
            <p:cNvSpPr>
              <a:spLocks noChangeShapeType="1"/>
            </p:cNvSpPr>
            <p:nvPr/>
          </p:nvSpPr>
          <p:spPr bwMode="auto">
            <a:xfrm flipH="1">
              <a:off x="4046691" y="5193754"/>
              <a:ext cx="88900" cy="12382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" name="Line 98"/>
            <p:cNvSpPr>
              <a:spLocks noChangeShapeType="1"/>
            </p:cNvSpPr>
            <p:nvPr/>
          </p:nvSpPr>
          <p:spPr bwMode="auto">
            <a:xfrm>
              <a:off x="3684741" y="4322216"/>
              <a:ext cx="196850" cy="1524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0" name="Line 99"/>
            <p:cNvSpPr>
              <a:spLocks noChangeShapeType="1"/>
            </p:cNvSpPr>
            <p:nvPr/>
          </p:nvSpPr>
          <p:spPr bwMode="auto">
            <a:xfrm flipH="1">
              <a:off x="3556154" y="4317454"/>
              <a:ext cx="125413" cy="20637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1" name="Line 100"/>
            <p:cNvSpPr>
              <a:spLocks noChangeShapeType="1"/>
            </p:cNvSpPr>
            <p:nvPr/>
          </p:nvSpPr>
          <p:spPr bwMode="auto">
            <a:xfrm flipV="1">
              <a:off x="3683154" y="4211091"/>
              <a:ext cx="34925" cy="9366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" name="Line 101"/>
            <p:cNvSpPr>
              <a:spLocks noChangeShapeType="1"/>
            </p:cNvSpPr>
            <p:nvPr/>
          </p:nvSpPr>
          <p:spPr bwMode="auto">
            <a:xfrm>
              <a:off x="4138766" y="5187404"/>
              <a:ext cx="112713" cy="1143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" name="Line 102"/>
            <p:cNvSpPr>
              <a:spLocks noChangeShapeType="1"/>
            </p:cNvSpPr>
            <p:nvPr/>
          </p:nvSpPr>
          <p:spPr bwMode="auto">
            <a:xfrm flipH="1" flipV="1">
              <a:off x="4135591" y="5103266"/>
              <a:ext cx="3175" cy="8731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" name="Line 103"/>
            <p:cNvSpPr>
              <a:spLocks noChangeShapeType="1"/>
            </p:cNvSpPr>
            <p:nvPr/>
          </p:nvSpPr>
          <p:spPr bwMode="auto">
            <a:xfrm flipV="1">
              <a:off x="4462616" y="5536654"/>
              <a:ext cx="38100" cy="762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AutoShape 31"/>
            <p:cNvSpPr>
              <a:spLocks noChangeArrowheads="1"/>
            </p:cNvSpPr>
            <p:nvPr/>
          </p:nvSpPr>
          <p:spPr bwMode="auto">
            <a:xfrm>
              <a:off x="3088804" y="3302886"/>
              <a:ext cx="363098" cy="381371"/>
            </a:xfrm>
            <a:prstGeom prst="star32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941989" y="4051572"/>
              <a:ext cx="6463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b="0" i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GB" altLang="en-US" b="0" kern="0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GB" altLang="en-US" b="0" kern="0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±</a:t>
              </a:r>
              <a:endParaRPr lang="en-GB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312940" y="4916336"/>
              <a:ext cx="6463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b="0" i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GB" altLang="en-US" b="0" kern="0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GB" altLang="en-US" b="0" kern="0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±</a:t>
              </a:r>
              <a:endParaRPr lang="en-GB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944567" y="3775099"/>
              <a:ext cx="404309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600" kern="0" dirty="0" smtClean="0">
                  <a:solidFill>
                    <a:srgbClr val="1F3692"/>
                  </a:solidFill>
                  <a:latin typeface="Calibri"/>
                  <a:ea typeface="ＭＳ Ｐゴシック" pitchFamily="39" charset="-128"/>
                </a:rPr>
                <a:t>Extension to multiple layers</a:t>
              </a:r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Solving the two-stream equations in a single layer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For a homogeneous layer of thickness </a:t>
                </a:r>
                <a:r>
                  <a:rPr lang="en-GB" i="1" dirty="0" smtClean="0"/>
                  <a:t>z</a:t>
                </a:r>
                <a:r>
                  <a:rPr lang="en-GB" baseline="-25000" dirty="0" smtClean="0"/>
                  <a:t>1</a:t>
                </a:r>
                <a:r>
                  <a:rPr lang="en-GB" dirty="0" smtClean="0"/>
                  <a:t> the general solution is: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	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alt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l-GR" alt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  <m:r>
                          <a:rPr lang="en-GB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GB" alt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GB" dirty="0" smtClean="0"/>
                  <a:t> is a </a:t>
                </a:r>
                <a:r>
                  <a:rPr lang="en-GB" i="1" dirty="0" smtClean="0"/>
                  <a:t>matrix exponential </a:t>
                </a:r>
                <a:r>
                  <a:rPr lang="en-GB" dirty="0" smtClean="0"/>
                  <a:t>(a 3x3 matrix)</a:t>
                </a:r>
              </a:p>
              <a:p>
                <a:r>
                  <a:rPr lang="en-GB" dirty="0" smtClean="0"/>
                  <a:t>In the 3x3 case, analytic formulas exist for each element, from which can get </a:t>
                </a:r>
                <a:r>
                  <a:rPr lang="en-GB" dirty="0"/>
                  <a:t>diffuse reflection </a:t>
                </a:r>
                <a:r>
                  <a:rPr lang="en-GB" i="1" dirty="0"/>
                  <a:t>R</a:t>
                </a:r>
                <a:r>
                  <a:rPr lang="en-GB" dirty="0"/>
                  <a:t> and transmission </a:t>
                </a:r>
                <a:r>
                  <a:rPr lang="en-GB" i="1" dirty="0"/>
                  <a:t>T</a:t>
                </a:r>
                <a:r>
                  <a:rPr lang="en-GB" dirty="0"/>
                  <a:t> of </a:t>
                </a:r>
                <a:r>
                  <a:rPr lang="en-GB" dirty="0" smtClean="0"/>
                  <a:t>layer (Meador &amp; Weaver 1980)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949" t="-2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59632" y="1556792"/>
                <a:ext cx="2367315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GB" alt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altLang="en-US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altLang="en-US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altLang="en-US" b="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alt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l-GR" alt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  <m:r>
                            <a:rPr lang="en-GB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alt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GB" altLang="en-US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GB" altLang="en-US" b="0" i="0" smtClean="0"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GB" altLang="en-US" b="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556792"/>
                <a:ext cx="2367315" cy="468205"/>
              </a:xfrm>
              <a:prstGeom prst="rect">
                <a:avLst/>
              </a:prstGeom>
              <a:blipFill rotWithShape="0">
                <a:blip r:embed="rId4"/>
                <a:stretch>
                  <a:fillRect r="-258" b="-19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TextBox 128"/>
          <p:cNvSpPr txBox="1"/>
          <p:nvPr/>
        </p:nvSpPr>
        <p:spPr>
          <a:xfrm>
            <a:off x="4651131" y="2479431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p:grpSp>
        <p:nvGrpSpPr>
          <p:cNvPr id="139" name="Group 138"/>
          <p:cNvGrpSpPr/>
          <p:nvPr/>
        </p:nvGrpSpPr>
        <p:grpSpPr>
          <a:xfrm>
            <a:off x="1349002" y="4022399"/>
            <a:ext cx="7443952" cy="1295180"/>
            <a:chOff x="1349002" y="4022399"/>
            <a:chExt cx="7443952" cy="12951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/>
                <p:cNvSpPr txBox="1"/>
                <p:nvPr/>
              </p:nvSpPr>
              <p:spPr>
                <a:xfrm>
                  <a:off x="5079117" y="4907395"/>
                  <a:ext cx="3713837" cy="3164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−0.5</m:t>
                            </m:r>
                          </m:sub>
                          <m:sup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0.5</m:t>
                            </m:r>
                          </m:sub>
                          <m:sup>
                            <m:r>
                              <a:rPr lang="en-GB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20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000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GB" sz="2000" b="0" i="1" smtClean="0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000" b="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000" b="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−0.5</m:t>
                            </m:r>
                          </m:sub>
                          <m:sup>
                            <m:r>
                              <a:rPr lang="en-GB" sz="2000" b="0" i="1" smtClean="0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GB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0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sz="2000" b="0" dirty="0"/>
                </a:p>
              </p:txBody>
            </p:sp>
          </mc:Choice>
          <mc:Fallback xmlns="">
            <p:sp>
              <p:nvSpPr>
                <p:cNvPr id="132" name="TextBox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117" y="4907395"/>
                  <a:ext cx="3713837" cy="31649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211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3" name="Freeform 132"/>
            <p:cNvSpPr/>
            <p:nvPr/>
          </p:nvSpPr>
          <p:spPr bwMode="auto">
            <a:xfrm>
              <a:off x="1414513" y="4777531"/>
              <a:ext cx="2613128" cy="425748"/>
            </a:xfrm>
            <a:custGeom>
              <a:avLst/>
              <a:gdLst>
                <a:gd name="connsiteX0" fmla="*/ 2489200 w 2489200"/>
                <a:gd name="connsiteY0" fmla="*/ 262467 h 331253"/>
                <a:gd name="connsiteX1" fmla="*/ 1371600 w 2489200"/>
                <a:gd name="connsiteY1" fmla="*/ 110067 h 331253"/>
                <a:gd name="connsiteX2" fmla="*/ 601134 w 2489200"/>
                <a:gd name="connsiteY2" fmla="*/ 330200 h 331253"/>
                <a:gd name="connsiteX3" fmla="*/ 0 w 2489200"/>
                <a:gd name="connsiteY3" fmla="*/ 0 h 33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200" h="331253">
                  <a:moveTo>
                    <a:pt x="2489200" y="262467"/>
                  </a:moveTo>
                  <a:cubicBezTo>
                    <a:pt x="2087739" y="180622"/>
                    <a:pt x="1686278" y="98778"/>
                    <a:pt x="1371600" y="110067"/>
                  </a:cubicBezTo>
                  <a:cubicBezTo>
                    <a:pt x="1056922" y="121356"/>
                    <a:pt x="829734" y="348545"/>
                    <a:pt x="601134" y="330200"/>
                  </a:cubicBezTo>
                  <a:cubicBezTo>
                    <a:pt x="372534" y="311856"/>
                    <a:pt x="186267" y="155928"/>
                    <a:pt x="0" y="0"/>
                  </a:cubicBezTo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Arc 133"/>
            <p:cNvSpPr/>
            <p:nvPr/>
          </p:nvSpPr>
          <p:spPr bwMode="auto">
            <a:xfrm rot="8096030">
              <a:off x="1541931" y="4012707"/>
              <a:ext cx="1064011" cy="1083395"/>
            </a:xfrm>
            <a:prstGeom prst="arc">
              <a:avLst>
                <a:gd name="adj1" fmla="val 15635273"/>
                <a:gd name="adj2" fmla="val 778095"/>
              </a:avLst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36" name="Straight Arrow Connector 135"/>
            <p:cNvCxnSpPr/>
            <p:nvPr/>
          </p:nvCxnSpPr>
          <p:spPr bwMode="auto">
            <a:xfrm flipV="1">
              <a:off x="1349002" y="4777531"/>
              <a:ext cx="0" cy="540048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098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Solution for two-level atmosphere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1143000"/>
            <a:ext cx="8620000" cy="4953000"/>
          </a:xfrm>
        </p:spPr>
        <p:txBody>
          <a:bodyPr/>
          <a:lstStyle/>
          <a:p>
            <a:r>
              <a:rPr lang="en-GB" altLang="en-US" dirty="0"/>
              <a:t>Solve the following tri-diagonal system of equations</a:t>
            </a:r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r>
              <a:rPr lang="en-GB" altLang="en-US" dirty="0" smtClean="0"/>
              <a:t>Efficient to solve and simple to extend to more layers</a:t>
            </a:r>
          </a:p>
          <a:p>
            <a:pPr lvl="1"/>
            <a:r>
              <a:rPr lang="en-GB" altLang="en-US" dirty="0" smtClean="0"/>
              <a:t>Can’t use Thomas’s algorithm due to possible </a:t>
            </a:r>
            <a:r>
              <a:rPr lang="en-GB" altLang="en-US" dirty="0" err="1" smtClean="0"/>
              <a:t>zeros</a:t>
            </a:r>
            <a:r>
              <a:rPr lang="en-GB" altLang="en-US" dirty="0" smtClean="0"/>
              <a:t> </a:t>
            </a:r>
            <a:r>
              <a:rPr lang="en-GB" altLang="en-US" dirty="0"/>
              <a:t>on the diagonal</a:t>
            </a:r>
          </a:p>
          <a:p>
            <a:r>
              <a:rPr lang="en-GB" altLang="en-US" dirty="0" smtClean="0"/>
              <a:t>Solution to this system is exactly equivalent to the </a:t>
            </a:r>
            <a:r>
              <a:rPr lang="en-GB" altLang="en-US" i="1" dirty="0" smtClean="0"/>
              <a:t>adding method</a:t>
            </a:r>
            <a:r>
              <a:rPr lang="en-GB" altLang="en-US" dirty="0" smtClean="0"/>
              <a:t>:</a:t>
            </a:r>
          </a:p>
          <a:p>
            <a:pPr lvl="1"/>
            <a:r>
              <a:rPr lang="en-GB" altLang="en-US" dirty="0" smtClean="0"/>
              <a:t>Gaussian elimination ≡ moving up through atmosphere &amp; computing total albedo below each level</a:t>
            </a:r>
          </a:p>
          <a:p>
            <a:pPr lvl="1"/>
            <a:r>
              <a:rPr lang="en-GB" altLang="en-US" dirty="0" err="1" smtClean="0"/>
              <a:t>Backsubstitution</a:t>
            </a:r>
            <a:r>
              <a:rPr lang="en-GB" altLang="en-US" dirty="0" smtClean="0"/>
              <a:t> </a:t>
            </a:r>
            <a:r>
              <a:rPr lang="en-GB" altLang="en-US" dirty="0"/>
              <a:t>≡ </a:t>
            </a:r>
            <a:r>
              <a:rPr lang="en-GB" altLang="en-US" dirty="0" smtClean="0"/>
              <a:t>moving down through atmosphere &amp; computing fluxes from these total albedos </a:t>
            </a:r>
          </a:p>
        </p:txBody>
      </p:sp>
      <p:graphicFrame>
        <p:nvGraphicFramePr>
          <p:cNvPr id="2170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05282"/>
              </p:ext>
            </p:extLst>
          </p:nvPr>
        </p:nvGraphicFramePr>
        <p:xfrm>
          <a:off x="1555750" y="1556792"/>
          <a:ext cx="56388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3" name="Equation" r:id="rId3" imgW="2997000" imgH="1396800" progId="Equation.DSMT4">
                  <p:embed/>
                </p:oleObj>
              </mc:Choice>
              <mc:Fallback>
                <p:oleObj name="Equation" r:id="rId3" imgW="2997000" imgH="1396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1556792"/>
                        <a:ext cx="563880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7261701" y="3861048"/>
            <a:ext cx="763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0" kern="0" dirty="0" smtClean="0">
                <a:latin typeface="Arial Narrow" panose="020B0606020202030204" pitchFamily="34" charset="0"/>
              </a:rPr>
              <a:t>Surface</a:t>
            </a:r>
            <a:endParaRPr lang="en-GB" sz="1600" b="0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6296" y="1547500"/>
            <a:ext cx="1609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0" kern="0" dirty="0" smtClean="0">
                <a:latin typeface="Arial Narrow" panose="020B0606020202030204" pitchFamily="34" charset="0"/>
              </a:rPr>
              <a:t>Top-of-atmosphere</a:t>
            </a:r>
            <a:endParaRPr lang="en-GB" sz="16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4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How do we compute how this interacts with radiation?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Plane-parallel, maximum-random overlap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889346" y="4376666"/>
            <a:ext cx="4346950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87824" y="3794821"/>
            <a:ext cx="41764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51720" y="2647376"/>
            <a:ext cx="59766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67744" y="2068422"/>
            <a:ext cx="5544616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186264" y="1486577"/>
            <a:ext cx="3672408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858672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195257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812360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267744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028384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051720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2987824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7163342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8893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72362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28649" y="868998"/>
            <a:ext cx="8145463" cy="530796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models circa 2000</a:t>
            </a: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variables needed: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fraction,</a:t>
            </a:r>
            <a:r>
              <a:rPr lang="en-GB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water content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 &amp; transmission computed for clear &amp; cloudy regions separately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Fluxes merged at layer interfaces according to cloud fraction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Down Arrow 27"/>
          <p:cNvSpPr/>
          <p:nvPr/>
        </p:nvSpPr>
        <p:spPr bwMode="auto">
          <a:xfrm flipV="1">
            <a:off x="2303748" y="333456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Down Arrow 29"/>
          <p:cNvSpPr/>
          <p:nvPr/>
        </p:nvSpPr>
        <p:spPr bwMode="auto">
          <a:xfrm flipV="1">
            <a:off x="1583668" y="2169760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flipV="1">
            <a:off x="4139952" y="2169552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ight Brace 31"/>
          <p:cNvSpPr/>
          <p:nvPr/>
        </p:nvSpPr>
        <p:spPr bwMode="auto">
          <a:xfrm rot="16200000">
            <a:off x="3595716" y="1804118"/>
            <a:ext cx="290993" cy="2874929"/>
          </a:xfrm>
          <a:prstGeom prst="rightBrace">
            <a:avLst>
              <a:gd name="adj1" fmla="val 72343"/>
              <a:gd name="adj2" fmla="val 49534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ight Brace 32"/>
          <p:cNvSpPr/>
          <p:nvPr/>
        </p:nvSpPr>
        <p:spPr bwMode="auto">
          <a:xfrm rot="5400000">
            <a:off x="3058351" y="1136311"/>
            <a:ext cx="290993" cy="3024336"/>
          </a:xfrm>
          <a:prstGeom prst="rightBrace">
            <a:avLst>
              <a:gd name="adj1" fmla="val 72343"/>
              <a:gd name="adj2" fmla="val 32136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 flipV="1">
            <a:off x="3455876" y="2789946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Realistic overlap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89546" y="4376666"/>
            <a:ext cx="4346950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83968" y="3794821"/>
            <a:ext cx="41764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57757" y="2647376"/>
            <a:ext cx="59766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06285" y="2068422"/>
            <a:ext cx="5544616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84376" y="1486577"/>
            <a:ext cx="3672408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356784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693369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450901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906285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834421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57757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283968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459486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6895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90364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Down Arrow 24"/>
          <p:cNvSpPr/>
          <p:nvPr/>
        </p:nvSpPr>
        <p:spPr bwMode="auto">
          <a:xfrm flipV="1">
            <a:off x="1564598" y="333456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 flipV="1">
            <a:off x="1053193" y="2169760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 flipV="1">
            <a:off x="3926310" y="2169552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ight Brace 2"/>
          <p:cNvSpPr/>
          <p:nvPr/>
        </p:nvSpPr>
        <p:spPr bwMode="auto">
          <a:xfrm rot="16200000">
            <a:off x="3216313" y="1424716"/>
            <a:ext cx="290993" cy="3633735"/>
          </a:xfrm>
          <a:prstGeom prst="rightBrace">
            <a:avLst>
              <a:gd name="adj1" fmla="val 72343"/>
              <a:gd name="adj2" fmla="val 49534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ight Brace 29"/>
          <p:cNvSpPr/>
          <p:nvPr/>
        </p:nvSpPr>
        <p:spPr bwMode="auto">
          <a:xfrm rot="5400000">
            <a:off x="2655957" y="890629"/>
            <a:ext cx="290993" cy="3515692"/>
          </a:xfrm>
          <a:prstGeom prst="rightBrace">
            <a:avLst>
              <a:gd name="adj1" fmla="val 72343"/>
              <a:gd name="adj2" fmla="val 33880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 flipV="1">
            <a:off x="3059832" y="2789946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idx="4294967295"/>
          </p:nvPr>
        </p:nvSpPr>
        <p:spPr>
          <a:xfrm>
            <a:off x="628650" y="868998"/>
            <a:ext cx="8263830" cy="530796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cloud cover and hence cloud radiative effect</a:t>
            </a: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input</a:t>
            </a:r>
            <a:r>
              <a:rPr lang="en-GB" i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</a:t>
            </a:r>
            <a:r>
              <a:rPr lang="en-GB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decorrelation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length </a:t>
            </a:r>
            <a:r>
              <a:rPr lang="en-GB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cloud radar ~2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Ground-based (Hogan &amp; Illingworth 2000, Mace &amp; Benson-Troth 2002)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CloudSat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(Barker 2008,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Shonk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2010)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pic>
        <p:nvPicPr>
          <p:cNvPr id="46" name="Picture 24" descr="albedo_schematic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3"/>
          <a:stretch/>
        </p:blipFill>
        <p:spPr bwMode="auto">
          <a:xfrm>
            <a:off x="6457358" y="-184139"/>
            <a:ext cx="2680819" cy="220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Tripleclouds</a:t>
            </a:r>
            <a:r>
              <a:rPr lang="en-GB" dirty="0" smtClean="0">
                <a:solidFill>
                  <a:schemeClr val="bg1"/>
                </a:solidFill>
              </a:rPr>
              <a:t> (</a:t>
            </a:r>
            <a:r>
              <a:rPr lang="en-GB" dirty="0" err="1" smtClean="0">
                <a:solidFill>
                  <a:schemeClr val="bg1"/>
                </a:solidFill>
              </a:rPr>
              <a:t>Shonk</a:t>
            </a:r>
            <a:r>
              <a:rPr lang="en-GB" dirty="0" smtClean="0">
                <a:solidFill>
                  <a:schemeClr val="bg1"/>
                </a:solidFill>
              </a:rPr>
              <a:t> &amp; Hogan 2008)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89546" y="4376666"/>
            <a:ext cx="4346950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83968" y="3794821"/>
            <a:ext cx="417646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57757" y="2647376"/>
            <a:ext cx="597666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06285" y="2068422"/>
            <a:ext cx="5544616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84376" y="1486577"/>
            <a:ext cx="3672408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356784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693369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450901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906285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834421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57757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283968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459486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6895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90364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5302966" y="4382447"/>
            <a:ext cx="207734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132412" y="3797832"/>
            <a:ext cx="1933330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236455" y="3218757"/>
            <a:ext cx="1549438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976068" y="2649169"/>
            <a:ext cx="289207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336285" y="2067079"/>
            <a:ext cx="2421517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722881" y="1479664"/>
            <a:ext cx="167947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3722881" y="148767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402357" y="148767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305993" y="2055067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5757802" y="2071312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937960" y="2654950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868144" y="2635119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198347" y="3218757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757802" y="3225233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5147058" y="3790258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065742" y="3800079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5302966" y="4374925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380312" y="4370885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Down Arrow 42"/>
          <p:cNvSpPr/>
          <p:nvPr/>
        </p:nvSpPr>
        <p:spPr bwMode="auto">
          <a:xfrm flipV="1">
            <a:off x="2440957" y="332862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Down Arrow 43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Down Arrow 44"/>
          <p:cNvSpPr/>
          <p:nvPr/>
        </p:nvSpPr>
        <p:spPr bwMode="auto">
          <a:xfrm flipV="1">
            <a:off x="346375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28650" y="868998"/>
            <a:ext cx="8263830" cy="5777424"/>
          </a:xfrm>
          <a:prstGeom prst="rect">
            <a:avLst/>
          </a:prstGeom>
        </p:spPr>
        <p:txBody>
          <a:bodyPr/>
          <a:lstStyle/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structure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cloud radiative effect</a:t>
            </a: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water fractional standard deviation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~0.75</a:t>
            </a:r>
          </a:p>
          <a:p>
            <a:pPr marL="614362" lvl="1" indent="-342900">
              <a:buClr>
                <a:srgbClr val="3366FF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 &amp; cloud radar (Barker,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Shonk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Cahalan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Oreopoulos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Rossow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…)</a:t>
            </a: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water </a:t>
            </a:r>
            <a:r>
              <a:rPr lang="en-GB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</a:t>
            </a:r>
            <a:r>
              <a:rPr lang="en-GB" sz="2000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decorrelation</a:t>
            </a:r>
            <a:r>
              <a:rPr lang="en-GB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length </a:t>
            </a:r>
            <a:r>
              <a:rPr lang="en-GB" sz="20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 km</a:t>
            </a:r>
          </a:p>
          <a:p>
            <a:pPr marL="614362" lvl="1" indent="-342900">
              <a:buClr>
                <a:srgbClr val="3366FF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Ground-based cloud radar (e.g. Hogan &amp; Illingworth 2003)</a:t>
            </a:r>
          </a:p>
        </p:txBody>
      </p:sp>
    </p:spTree>
    <p:extLst>
      <p:ext uri="{BB962C8B-B14F-4D97-AF65-F5344CB8AC3E}">
        <p14:creationId xmlns:p14="http://schemas.microsoft.com/office/powerpoint/2010/main" val="5831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impact of cloud inhomogeneity and overlap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4437062"/>
            <a:ext cx="6811863" cy="1658938"/>
          </a:xfrm>
        </p:spPr>
        <p:txBody>
          <a:bodyPr/>
          <a:lstStyle/>
          <a:p>
            <a:r>
              <a:rPr lang="en-US" altLang="en-US" dirty="0"/>
              <a:t>Fixing just horizontal structure (</a:t>
            </a:r>
            <a:r>
              <a:rPr lang="en-US" altLang="en-US" dirty="0">
                <a:solidFill>
                  <a:srgbClr val="0000FF"/>
                </a:solidFill>
              </a:rPr>
              <a:t>blue</a:t>
            </a:r>
            <a:r>
              <a:rPr lang="en-US" altLang="en-US" dirty="0"/>
              <a:t> to </a:t>
            </a:r>
            <a:r>
              <a:rPr lang="en-US" altLang="en-US" dirty="0">
                <a:solidFill>
                  <a:srgbClr val="FF0000"/>
                </a:solidFill>
              </a:rPr>
              <a:t>red</a:t>
            </a:r>
            <a:r>
              <a:rPr lang="en-US" altLang="en-US" dirty="0"/>
              <a:t>) would overcompensate the error</a:t>
            </a:r>
          </a:p>
          <a:p>
            <a:r>
              <a:rPr lang="en-US" altLang="en-US" dirty="0"/>
              <a:t>Fixing just overlap (</a:t>
            </a:r>
            <a:r>
              <a:rPr lang="en-US" altLang="en-US" dirty="0">
                <a:solidFill>
                  <a:srgbClr val="0000FF"/>
                </a:solidFill>
              </a:rPr>
              <a:t>blue</a:t>
            </a:r>
            <a:r>
              <a:rPr lang="en-US" altLang="en-US" dirty="0"/>
              <a:t> to </a:t>
            </a:r>
            <a:r>
              <a:rPr lang="en-US" altLang="en-US" dirty="0">
                <a:solidFill>
                  <a:srgbClr val="00FFFF"/>
                </a:solidFill>
              </a:rPr>
              <a:t>cyan</a:t>
            </a:r>
            <a:r>
              <a:rPr lang="en-US" altLang="en-US" dirty="0"/>
              <a:t>) would increase the error</a:t>
            </a:r>
          </a:p>
          <a:p>
            <a:r>
              <a:rPr lang="en-US" altLang="en-US" i="1" dirty="0"/>
              <a:t>Need to fix both overlap and horizontal structure</a:t>
            </a:r>
          </a:p>
          <a:p>
            <a:endParaRPr lang="en-GB" dirty="0"/>
          </a:p>
        </p:txBody>
      </p:sp>
      <p:pic>
        <p:nvPicPr>
          <p:cNvPr id="4" name="Picture 3" descr="CRFmeanla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5964" r="7619" b="51138"/>
          <a:stretch/>
        </p:blipFill>
        <p:spPr bwMode="auto">
          <a:xfrm>
            <a:off x="1835696" y="1556792"/>
            <a:ext cx="7200354" cy="28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468313" y="5372100"/>
            <a:ext cx="431800" cy="1444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395288" y="5229225"/>
            <a:ext cx="1096962" cy="64928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576263" y="5516563"/>
            <a:ext cx="611187" cy="1444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468313" y="4075113"/>
            <a:ext cx="431800" cy="1444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395288" y="3932238"/>
            <a:ext cx="1096962" cy="649287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95288" y="4219575"/>
            <a:ext cx="611187" cy="1444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468313" y="1644650"/>
            <a:ext cx="431800" cy="144463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395288" y="1484313"/>
            <a:ext cx="1096962" cy="666750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395288" y="1789113"/>
            <a:ext cx="611187" cy="144462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468313" y="2778125"/>
            <a:ext cx="431800" cy="144463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395288" y="2636838"/>
            <a:ext cx="1096962" cy="647700"/>
          </a:xfrm>
          <a:prstGeom prst="rect">
            <a:avLst/>
          </a:prstGeom>
          <a:noFill/>
          <a:ln w="19050" algn="ctr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576263" y="2922588"/>
            <a:ext cx="611187" cy="144462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217488" y="1027113"/>
            <a:ext cx="16902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Plane-parallel, maximum-random</a:t>
            </a:r>
            <a:endParaRPr lang="en-GB" altLang="en-US" sz="1400" dirty="0">
              <a:solidFill>
                <a:srgbClr val="00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217488" y="2362200"/>
            <a:ext cx="1474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 only overlap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217488" y="3441700"/>
            <a:ext cx="1474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only inhomogeneity</a:t>
            </a:r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217488" y="4797425"/>
            <a:ext cx="1474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overlap and inhomogeneity</a:t>
            </a:r>
            <a:endParaRPr lang="en-GB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2519" y="5878513"/>
            <a:ext cx="2323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err="1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Shonk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 &amp; Hogan (2010)</a:t>
            </a:r>
            <a:endParaRPr lang="en-GB" sz="1800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771800" y="910633"/>
            <a:ext cx="554350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en-GB" altLang="en-US" b="1" dirty="0" smtClean="0">
                <a:latin typeface="Calibri" panose="020F0502020204030204" pitchFamily="34" charset="0"/>
              </a:rPr>
              <a:t>Top-of-atmosphere cloud radiative forcing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31840" y="1309287"/>
            <a:ext cx="1298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Shortwave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6876256" y="1304620"/>
            <a:ext cx="1231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0" kern="0" dirty="0" err="1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Longwave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4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Monte-Carlo Independent Column Approximation (</a:t>
            </a:r>
            <a:r>
              <a:rPr lang="en-GB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McICA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 – </a:t>
            </a:r>
            <a:r>
              <a:rPr lang="en-GB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Pincus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al. (2005)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919680"/>
              </p:ext>
            </p:extLst>
          </p:nvPr>
        </p:nvGraphicFramePr>
        <p:xfrm>
          <a:off x="1192256" y="847008"/>
          <a:ext cx="7207670" cy="47422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</a:tblGrid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Down Arrow 4"/>
          <p:cNvSpPr/>
          <p:nvPr/>
        </p:nvSpPr>
        <p:spPr bwMode="auto">
          <a:xfrm flipV="1">
            <a:off x="2721707" y="5163162"/>
            <a:ext cx="612068" cy="337207"/>
          </a:xfrm>
          <a:prstGeom prst="downArrow">
            <a:avLst/>
          </a:prstGeom>
          <a:solidFill>
            <a:srgbClr val="FF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flipV="1">
            <a:off x="3398671" y="5157192"/>
            <a:ext cx="612068" cy="337207"/>
          </a:xfrm>
          <a:prstGeom prst="downArrow">
            <a:avLst/>
          </a:prstGeom>
          <a:solidFill>
            <a:srgbClr val="FFC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flipV="1">
            <a:off x="4136110" y="5158240"/>
            <a:ext cx="612068" cy="337207"/>
          </a:xfrm>
          <a:prstGeom prst="downArrow">
            <a:avLst/>
          </a:prstGeom>
          <a:solidFill>
            <a:srgbClr val="FFFF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flipV="1">
            <a:off x="4851600" y="5146955"/>
            <a:ext cx="612068" cy="337207"/>
          </a:xfrm>
          <a:prstGeom prst="downArrow">
            <a:avLst/>
          </a:prstGeom>
          <a:solidFill>
            <a:srgbClr val="00FF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flipV="1">
            <a:off x="5593461" y="5146956"/>
            <a:ext cx="612068" cy="337207"/>
          </a:xfrm>
          <a:prstGeom prst="downArrow">
            <a:avLst/>
          </a:prstGeom>
          <a:solidFill>
            <a:srgbClr val="0000FF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flipV="1">
            <a:off x="6321252" y="5146957"/>
            <a:ext cx="612068" cy="33720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192256" y="847008"/>
            <a:ext cx="0" cy="4742232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8399926" y="847008"/>
            <a:ext cx="0" cy="4742232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1"/>
          <p:cNvSpPr>
            <a:spLocks noGrp="1"/>
          </p:cNvSpPr>
          <p:nvPr>
            <p:ph type="body" idx="4294967295"/>
          </p:nvPr>
        </p:nvSpPr>
        <p:spPr>
          <a:xfrm>
            <a:off x="628650" y="5589240"/>
            <a:ext cx="7886700" cy="1152127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 required similar to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Tripleclouds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but computationally a little faster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stochastic cloud generator leads to some noise in fluxes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used in many (most?) global weather and climate models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6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Full Monte Carlo (being investigated by Barker et al.)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566880"/>
              </p:ext>
            </p:extLst>
          </p:nvPr>
        </p:nvGraphicFramePr>
        <p:xfrm>
          <a:off x="1192256" y="847008"/>
          <a:ext cx="7207670" cy="47422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</a:tblGrid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4" name="Straight Arrow Connector 13"/>
          <p:cNvCxnSpPr/>
          <p:nvPr/>
        </p:nvCxnSpPr>
        <p:spPr bwMode="auto">
          <a:xfrm flipH="1" flipV="1">
            <a:off x="1691680" y="1628800"/>
            <a:ext cx="320803" cy="804039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7391888" y="1611784"/>
            <a:ext cx="338009" cy="632885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220072" y="2996653"/>
            <a:ext cx="143715" cy="792387"/>
          </a:xfrm>
          <a:prstGeom prst="straightConnector1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339752" y="3045552"/>
            <a:ext cx="932858" cy="542571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876455" y="4603384"/>
            <a:ext cx="983577" cy="121760"/>
          </a:xfrm>
          <a:prstGeom prst="straightConnector1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5" name="Text Placeholder 24"/>
          <p:cNvSpPr>
            <a:spLocks noGrp="1"/>
          </p:cNvSpPr>
          <p:nvPr>
            <p:ph type="body" idx="4294967295"/>
          </p:nvPr>
        </p:nvSpPr>
        <p:spPr>
          <a:xfrm>
            <a:off x="628649" y="692696"/>
            <a:ext cx="8335839" cy="5904656"/>
          </a:xfrm>
          <a:prstGeom prst="rect">
            <a:avLst/>
          </a:prstGeom>
        </p:spPr>
        <p:txBody>
          <a:bodyPr/>
          <a:lstStyle/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“It’s better to solve the right problem approximately than the wrong problem exactly,” or “random errors are better than biases.”</a:t>
            </a: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cloud distribution generated by a stochastic model in each </a:t>
            </a:r>
            <a:r>
              <a:rPr lang="en-GB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gridbox</a:t>
            </a:r>
            <a:endParaRPr lang="en-GB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light rays are needed for random errors to be tolerable? 500?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NWP models can tolerate random errors less than climate models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 Carlo at least provides good benchmark for approximate schemes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5363787" y="1340768"/>
            <a:ext cx="432349" cy="648072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983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Shortwave errors due to 2-stream and 1D approximations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6962" y="1412776"/>
            <a:ext cx="3787526" cy="4683224"/>
          </a:xfrm>
        </p:spPr>
        <p:txBody>
          <a:bodyPr/>
          <a:lstStyle/>
          <a:p>
            <a:r>
              <a:rPr lang="en-GB" dirty="0" smtClean="0"/>
              <a:t>Error due to only 2 streams</a:t>
            </a:r>
          </a:p>
          <a:p>
            <a:pPr lvl="1"/>
            <a:r>
              <a:rPr lang="en-GB" dirty="0" smtClean="0"/>
              <a:t>2 streams minus infinite streams</a:t>
            </a:r>
          </a:p>
          <a:p>
            <a:pPr lvl="1"/>
            <a:r>
              <a:rPr lang="en-GB" dirty="0" smtClean="0"/>
              <a:t>Up to around 10% of cloud radiative effect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Error due to neglecting 3D effects</a:t>
            </a:r>
          </a:p>
          <a:p>
            <a:pPr lvl="1"/>
            <a:r>
              <a:rPr lang="en-GB" dirty="0" smtClean="0"/>
              <a:t>1D minus 3D</a:t>
            </a:r>
          </a:p>
          <a:p>
            <a:pPr lvl="1"/>
            <a:r>
              <a:rPr lang="en-GB" dirty="0" smtClean="0"/>
              <a:t>Up to around 10% of cloud radiative effect</a:t>
            </a:r>
          </a:p>
          <a:p>
            <a:pPr lvl="1"/>
            <a:r>
              <a:rPr lang="en-GB" dirty="0" smtClean="0"/>
              <a:t>Warning!  Scenes are strictly only 2D</a:t>
            </a:r>
            <a:endParaRPr lang="en-GB" dirty="0"/>
          </a:p>
          <a:p>
            <a:r>
              <a:rPr lang="en-GB" dirty="0" smtClean="0"/>
              <a:t>Error due to both assumptions</a:t>
            </a:r>
          </a:p>
          <a:p>
            <a:pPr lvl="1"/>
            <a:r>
              <a:rPr lang="en-GB" dirty="0" smtClean="0"/>
              <a:t>Errors strongly correlated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6" y="917120"/>
            <a:ext cx="4824536" cy="5336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5227067"/>
            <a:ext cx="2870647" cy="94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6340" y="1446644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Arial Narrow" panose="020B0606020202030204" pitchFamily="34" charset="0"/>
              </a:rPr>
              <a:t>Overhead sun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6340" y="2436997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Arial Narrow" panose="020B0606020202030204" pitchFamily="34" charset="0"/>
              </a:rPr>
              <a:t>Sun near horizon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7758" y="755412"/>
            <a:ext cx="4798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Barker et al. (in press 2015) using A-Train scenes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546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pic>
        <p:nvPicPr>
          <p:cNvPr id="8194" name="Picture 2" descr="http://www.cliparthut.com/clip-arts/643/balance-scale-clip-art-64312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7" b="15205"/>
          <a:stretch/>
        </p:blipFill>
        <p:spPr bwMode="auto">
          <a:xfrm>
            <a:off x="4067943" y="3695595"/>
            <a:ext cx="4737105" cy="251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392816" y="5347956"/>
            <a:ext cx="936104" cy="4320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75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Accuracy</a:t>
            </a:r>
            <a:endParaRPr kumimoji="0" lang="en-GB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524328" y="5347956"/>
            <a:ext cx="1008112" cy="4320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75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Efficiency</a:t>
            </a:r>
            <a:endParaRPr kumimoji="0" lang="en-GB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From Maxwell to the two-stream equations</a:t>
            </a:r>
          </a:p>
          <a:p>
            <a:r>
              <a:rPr lang="en-GB" dirty="0" smtClean="0"/>
              <a:t>The challenge of cloud structure</a:t>
            </a:r>
          </a:p>
          <a:p>
            <a:r>
              <a:rPr lang="en-GB" dirty="0" smtClean="0"/>
              <a:t>Representing 3D effects</a:t>
            </a:r>
          </a:p>
          <a:p>
            <a:r>
              <a:rPr lang="en-GB" dirty="0" smtClean="0"/>
              <a:t>Mitigating errors due to calling radiation infrequently in time and space</a:t>
            </a:r>
          </a:p>
          <a:p>
            <a:r>
              <a:rPr lang="en-GB" dirty="0" smtClean="0"/>
              <a:t>Reducing the number of spectral intervals</a:t>
            </a:r>
          </a:p>
          <a:p>
            <a:r>
              <a:rPr lang="en-GB" dirty="0" smtClean="0"/>
              <a:t>Outlook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3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44488" y="3514287"/>
            <a:ext cx="4214812" cy="46252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Reducing 2-stream errors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980728"/>
            <a:ext cx="5235624" cy="5115272"/>
          </a:xfrm>
        </p:spPr>
        <p:txBody>
          <a:bodyPr/>
          <a:lstStyle/>
          <a:p>
            <a:r>
              <a:rPr lang="en-GB" dirty="0" smtClean="0"/>
              <a:t>Main problem is in </a:t>
            </a:r>
            <a:r>
              <a:rPr lang="en-GB" i="1" dirty="0" smtClean="0"/>
              <a:t>optically thin </a:t>
            </a:r>
            <a:r>
              <a:rPr lang="en-GB" dirty="0" smtClean="0"/>
              <a:t>clouds</a:t>
            </a:r>
          </a:p>
          <a:p>
            <a:pPr lvl="1"/>
            <a:r>
              <a:rPr lang="en-GB" dirty="0" smtClean="0"/>
              <a:t>Single scattering dominates, so full details of phase function needed to predict reflection/transmission at all sun angles</a:t>
            </a:r>
          </a:p>
          <a:p>
            <a:pPr lvl="1"/>
            <a:r>
              <a:rPr lang="en-GB" dirty="0" smtClean="0"/>
              <a:t>Almost all 2-stream models use the highly simplified </a:t>
            </a:r>
            <a:r>
              <a:rPr lang="en-GB" dirty="0" smtClean="0">
                <a:latin typeface="Symbol" panose="05050102010706020507" pitchFamily="18" charset="2"/>
              </a:rPr>
              <a:t>d</a:t>
            </a:r>
            <a:r>
              <a:rPr lang="en-GB" dirty="0" smtClean="0"/>
              <a:t>-</a:t>
            </a:r>
            <a:r>
              <a:rPr lang="en-GB" dirty="0" err="1" smtClean="0"/>
              <a:t>Eddington</a:t>
            </a:r>
            <a:r>
              <a:rPr lang="en-GB" dirty="0" smtClean="0"/>
              <a:t> phase function (including the IFS)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4 streams much more accurate (twice the cost)</a:t>
            </a:r>
          </a:p>
          <a:p>
            <a:r>
              <a:rPr lang="en-GB" dirty="0" err="1" smtClean="0"/>
              <a:t>Räisänen</a:t>
            </a:r>
            <a:r>
              <a:rPr lang="en-GB" dirty="0" smtClean="0"/>
              <a:t> (2002) significantly reduced error by </a:t>
            </a:r>
            <a:r>
              <a:rPr lang="en-GB" i="1" dirty="0" smtClean="0"/>
              <a:t>tuning</a:t>
            </a:r>
            <a:r>
              <a:rPr lang="en-GB" dirty="0" smtClean="0"/>
              <a:t> the 2-stream </a:t>
            </a:r>
            <a:r>
              <a:rPr lang="en-GB" dirty="0" smtClean="0">
                <a:latin typeface="Symbol" panose="05050102010706020507" pitchFamily="18" charset="2"/>
              </a:rPr>
              <a:t>g</a:t>
            </a:r>
            <a:r>
              <a:rPr lang="en-GB" dirty="0" smtClean="0"/>
              <a:t> coefficients separately for droplets, ice crystals and aerosols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412" y="40108"/>
            <a:ext cx="3211530" cy="5767024"/>
          </a:xfrm>
          <a:prstGeom prst="rect">
            <a:avLst/>
          </a:prstGeom>
        </p:spPr>
      </p:pic>
      <p:pic>
        <p:nvPicPr>
          <p:cNvPr id="15362" name="Picture 2" descr="http://wiki.nuaj.net/images/8/84/WatooWato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14572" r="9640" b="12561"/>
          <a:stretch/>
        </p:blipFill>
        <p:spPr bwMode="auto">
          <a:xfrm rot="12578073">
            <a:off x="1071277" y="3481954"/>
            <a:ext cx="2505524" cy="8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665916" y="2961400"/>
            <a:ext cx="720080" cy="375571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32-Point Star 7"/>
          <p:cNvSpPr/>
          <p:nvPr/>
        </p:nvSpPr>
        <p:spPr bwMode="auto">
          <a:xfrm>
            <a:off x="151250" y="2536655"/>
            <a:ext cx="720080" cy="759151"/>
          </a:xfrm>
          <a:prstGeom prst="star32">
            <a:avLst/>
          </a:prstGeom>
          <a:solidFill>
            <a:srgbClr val="FFFF00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7337" y="3356326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397596" y="2878101"/>
            <a:ext cx="360000" cy="360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1205996" y="4101716"/>
            <a:ext cx="360000" cy="360000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962301" y="3967225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latin typeface="Arial Narrow" panose="020B0606020202030204" pitchFamily="34" charset="0"/>
              </a:rPr>
              <a:t>Mie phase function</a:t>
            </a:r>
            <a:endParaRPr lang="en-GB" sz="2000" b="0" dirty="0">
              <a:latin typeface="Arial Narrow" panose="020B0606020202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475656" y="3184728"/>
            <a:ext cx="3459518" cy="1636156"/>
            <a:chOff x="1475656" y="3184728"/>
            <a:chExt cx="3459518" cy="1636156"/>
          </a:xfrm>
        </p:grpSpPr>
        <p:sp>
          <p:nvSpPr>
            <p:cNvPr id="9" name="Oval 8"/>
            <p:cNvSpPr/>
            <p:nvPr/>
          </p:nvSpPr>
          <p:spPr bwMode="auto">
            <a:xfrm>
              <a:off x="1475656" y="3184728"/>
              <a:ext cx="1002415" cy="936103"/>
            </a:xfrm>
            <a:prstGeom prst="ellips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" name="Straight Connector 10"/>
            <p:cNvCxnSpPr>
              <a:endCxn id="15362" idx="1"/>
            </p:cNvCxnSpPr>
            <p:nvPr/>
          </p:nvCxnSpPr>
          <p:spPr bwMode="auto">
            <a:xfrm>
              <a:off x="2397596" y="3904807"/>
              <a:ext cx="1015340" cy="607336"/>
            </a:xfrm>
            <a:prstGeom prst="lin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2155246" y="4420774"/>
              <a:ext cx="27799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dirty="0" smtClean="0">
                  <a:solidFill>
                    <a:schemeClr val="accent1"/>
                  </a:solidFill>
                  <a:latin typeface="Symbol" panose="05050102010706020507" pitchFamily="18" charset="2"/>
                </a:rPr>
                <a:t>d</a:t>
              </a:r>
              <a:r>
                <a:rPr lang="en-GB" sz="2000" b="0" dirty="0" smtClean="0">
                  <a:solidFill>
                    <a:schemeClr val="accent1"/>
                  </a:solidFill>
                  <a:latin typeface="Arial Narrow" panose="020B0606020202030204" pitchFamily="34" charset="0"/>
                </a:rPr>
                <a:t>-</a:t>
              </a:r>
              <a:r>
                <a:rPr lang="en-GB" sz="2000" b="0" dirty="0" err="1" smtClean="0">
                  <a:solidFill>
                    <a:schemeClr val="accent1"/>
                  </a:solidFill>
                  <a:latin typeface="Arial Narrow" panose="020B0606020202030204" pitchFamily="34" charset="0"/>
                </a:rPr>
                <a:t>Eddington</a:t>
              </a:r>
              <a:r>
                <a:rPr lang="en-GB" sz="2000" b="0" dirty="0" smtClean="0">
                  <a:solidFill>
                    <a:schemeClr val="accent1"/>
                  </a:solidFill>
                  <a:latin typeface="Arial Narrow" panose="020B0606020202030204" pitchFamily="34" charset="0"/>
                </a:rPr>
                <a:t> phase function</a:t>
              </a:r>
              <a:endParaRPr lang="en-GB" sz="2000" b="0" dirty="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14092" y="50655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latin typeface="Arial Narrow" panose="020B0606020202030204" pitchFamily="34" charset="0"/>
              </a:rPr>
              <a:t>2-stream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1250" y="1312947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latin typeface="Arial Narrow" panose="020B0606020202030204" pitchFamily="34" charset="0"/>
              </a:rPr>
              <a:t>2-stream (tuned)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61170" y="1984645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latin typeface="Arial Narrow" panose="020B0606020202030204" pitchFamily="34" charset="0"/>
              </a:rPr>
              <a:t>4-stream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34975" y="5661248"/>
            <a:ext cx="117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>
                <a:latin typeface="Arial Narrow" panose="020B0606020202030204" pitchFamily="34" charset="0"/>
              </a:rPr>
              <a:t>Overhead sun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8350" y="5661248"/>
            <a:ext cx="111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Arial Narrow" panose="020B0606020202030204" pitchFamily="34" charset="0"/>
              </a:rPr>
              <a:t>Sun near horizon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850" y="980728"/>
            <a:ext cx="428625" cy="91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808" y="3949925"/>
            <a:ext cx="428625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6084168" y="506550"/>
            <a:ext cx="329924" cy="369332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84168" y="3353698"/>
            <a:ext cx="251075" cy="369332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9000">
              <a:schemeClr val="bg1">
                <a:lumMod val="85000"/>
              </a:schemeClr>
            </a:gs>
            <a:gs pos="8100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repuscularRaysOctober282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" b="-28"/>
          <a:stretch/>
        </p:blipFill>
        <p:spPr bwMode="auto">
          <a:xfrm>
            <a:off x="-461486" y="0"/>
            <a:ext cx="10254098" cy="68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1403648" y="4538554"/>
            <a:ext cx="2664296" cy="2415481"/>
            <a:chOff x="2330792" y="4394538"/>
            <a:chExt cx="2664296" cy="241548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330792" y="4394538"/>
              <a:ext cx="2664296" cy="2415481"/>
            </a:xfrm>
            <a:prstGeom prst="rect">
              <a:avLst/>
            </a:prstGeom>
            <a:solidFill>
              <a:srgbClr val="80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 fov="5100000">
                <a:rot lat="18804343" lon="2899481" rev="18356322"/>
              </a:camera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309978" y="5243967"/>
              <a:ext cx="757971" cy="818830"/>
            </a:xfrm>
            <a:prstGeom prst="rect">
              <a:avLst/>
            </a:prstGeom>
            <a:solidFill>
              <a:srgbClr val="FFCCC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 fov="5100000">
                <a:rot lat="18804343" lon="2899481" rev="18356322"/>
              </a:camera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1403648" y="4541911"/>
            <a:ext cx="2664296" cy="24154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FFCCCC"/>
              </a:gs>
              <a:gs pos="81000">
                <a:srgbClr val="800000"/>
              </a:gs>
            </a:gsLst>
            <a:path path="circle">
              <a:fillToRect l="50000" t="50000" r="50000" b="50000"/>
            </a:path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 fov="5100000">
              <a:rot lat="18804343" lon="2899481" rev="18356322"/>
            </a:camera>
            <a:lightRig rig="balanced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Errors due to neglecting 3D effects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55" y="764054"/>
            <a:ext cx="4968552" cy="2684015"/>
          </a:xfrm>
        </p:spPr>
        <p:txBody>
          <a:bodyPr/>
          <a:lstStyle/>
          <a:p>
            <a:pPr>
              <a:buClr>
                <a:schemeClr val="tx2">
                  <a:lumMod val="20000"/>
                  <a:lumOff val="80000"/>
                </a:schemeClr>
              </a:buClr>
            </a:pPr>
            <a:r>
              <a:rPr lang="en-GB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Shortwave side illumination</a:t>
            </a:r>
          </a:p>
          <a:p>
            <a:pPr lvl="1">
              <a:buClr>
                <a:schemeClr val="tx2">
                  <a:lumMod val="20000"/>
                  <a:lumOff val="80000"/>
                </a:schemeClr>
              </a:buClr>
            </a:pPr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Strongest when sun near horizon</a:t>
            </a:r>
          </a:p>
          <a:p>
            <a:pPr lvl="1">
              <a:buClr>
                <a:schemeClr val="tx2">
                  <a:lumMod val="20000"/>
                  <a:lumOff val="80000"/>
                </a:schemeClr>
              </a:buClr>
            </a:pPr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Increases chance of sunlight intercepting cloud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 bwMode="auto">
          <a:xfrm>
            <a:off x="962635" y="1833155"/>
            <a:ext cx="2038103" cy="16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/>
          <a:stretch/>
        </p:blipFill>
        <p:spPr bwMode="auto">
          <a:xfrm>
            <a:off x="6472982" y="2381111"/>
            <a:ext cx="1567670" cy="160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69634" y="980728"/>
            <a:ext cx="377436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chemeClr val="tx2">
                  <a:lumMod val="20000"/>
                  <a:lumOff val="80000"/>
                </a:schemeClr>
              </a:buClr>
              <a:buSzPct val="110000"/>
              <a:buFont typeface="Lucida Grande CE"/>
              <a:buChar char="●"/>
            </a:pPr>
            <a:r>
              <a:rPr lang="en-GB" kern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9" charset="-128"/>
              </a:rPr>
              <a:t>Shortwave side escape</a:t>
            </a: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chemeClr val="tx2">
                  <a:lumMod val="20000"/>
                  <a:lumOff val="80000"/>
                </a:schemeClr>
              </a:buClr>
              <a:buSzPct val="100000"/>
              <a:buFont typeface="Lucida Grande"/>
              <a:buChar char="–"/>
            </a:pPr>
            <a:r>
              <a:rPr lang="en-GB" sz="1600" b="0" kern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ＭＳ Ｐゴシック" charset="-128"/>
              </a:rPr>
              <a:t>Strongest when sun </a:t>
            </a:r>
            <a:r>
              <a:rPr lang="en-GB" sz="1600" b="0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ＭＳ Ｐゴシック" charset="-128"/>
              </a:rPr>
              <a:t>near zenith</a:t>
            </a: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chemeClr val="tx2">
                  <a:lumMod val="20000"/>
                  <a:lumOff val="80000"/>
                </a:schemeClr>
              </a:buClr>
              <a:buSzPct val="100000"/>
              <a:buFont typeface="Lucida Grande"/>
              <a:buChar char="–"/>
            </a:pPr>
            <a:r>
              <a:rPr lang="en-GB" sz="1600" b="0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ＭＳ Ｐゴシック" charset="-128"/>
              </a:rPr>
              <a:t>Forward scattering leads to more sunlight reaching the ground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996697" y="3704710"/>
            <a:ext cx="1257580" cy="1729968"/>
            <a:chOff x="2923841" y="3560694"/>
            <a:chExt cx="1257580" cy="1729968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H="1">
              <a:off x="2923841" y="4602212"/>
              <a:ext cx="429455" cy="68845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3791739" y="4602212"/>
              <a:ext cx="389682" cy="630445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3779917" y="3560694"/>
              <a:ext cx="270778" cy="82944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3025395" y="3643676"/>
              <a:ext cx="452425" cy="71656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3" name="Straight Arrow Connector 12"/>
          <p:cNvCxnSpPr/>
          <p:nvPr/>
        </p:nvCxnSpPr>
        <p:spPr bwMode="auto">
          <a:xfrm flipH="1">
            <a:off x="2524252" y="5056470"/>
            <a:ext cx="184500" cy="67678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852773" y="4999073"/>
            <a:ext cx="182392" cy="852404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2132693" y="4360629"/>
            <a:ext cx="720080" cy="68513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HeroicExtremeLeftFacing">
              <a:rot lat="1086546" lon="2035770" rev="118222"/>
            </a:camera>
            <a:lightRig rig="soft" dir="t"/>
          </a:scene3d>
          <a:sp3d extrusionH="850900">
            <a:extrusionClr>
              <a:schemeClr val="bg1">
                <a:lumMod val="85000"/>
              </a:schemeClr>
            </a:extrusion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969732" y="3871881"/>
            <a:ext cx="1749999" cy="2083794"/>
            <a:chOff x="2896876" y="3727865"/>
            <a:chExt cx="1749999" cy="2083794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2903994" y="3753590"/>
              <a:ext cx="539023" cy="70260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2896876" y="4648120"/>
              <a:ext cx="552638" cy="1163539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3935760" y="4620398"/>
              <a:ext cx="711115" cy="1191261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935761" y="3727865"/>
              <a:ext cx="508294" cy="702604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2382834" y="3573016"/>
            <a:ext cx="625782" cy="714400"/>
            <a:chOff x="3251607" y="3256776"/>
            <a:chExt cx="764612" cy="886624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 flipV="1">
              <a:off x="3707910" y="3318116"/>
              <a:ext cx="308309" cy="825284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H="1" flipV="1">
              <a:off x="3251607" y="3256776"/>
              <a:ext cx="259959" cy="85974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1" name="Rectangle 60"/>
          <p:cNvSpPr/>
          <p:nvPr/>
        </p:nvSpPr>
        <p:spPr>
          <a:xfrm>
            <a:off x="4404844" y="4397015"/>
            <a:ext cx="427161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FF7C80"/>
              </a:buClr>
              <a:buSzPct val="110000"/>
              <a:buFont typeface="Lucida Grande CE"/>
              <a:buChar char="●"/>
            </a:pPr>
            <a:r>
              <a:rPr lang="en-GB" kern="0" dirty="0" err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9" charset="-128"/>
              </a:rPr>
              <a:t>Longwave</a:t>
            </a:r>
            <a:r>
              <a:rPr lang="en-GB" kern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9" charset="-128"/>
              </a:rPr>
              <a:t> effect</a:t>
            </a:r>
            <a:endParaRPr lang="en-GB" kern="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itchFamily="39" charset="-128"/>
            </a:endParaRP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FF7C80"/>
              </a:buClr>
              <a:buSzPct val="100000"/>
              <a:buFont typeface="Lucida Grande"/>
              <a:buChar char="–"/>
            </a:pPr>
            <a:r>
              <a:rPr lang="en-GB" sz="1600" b="0" kern="0" dirty="0" smtClean="0">
                <a:solidFill>
                  <a:srgbClr val="FF7C80"/>
                </a:solidFill>
                <a:latin typeface="+mn-lt"/>
                <a:ea typeface="ＭＳ Ｐゴシック" charset="-128"/>
              </a:rPr>
              <a:t>Radiation can now be emitted from the side of a cloud</a:t>
            </a:r>
            <a:endParaRPr lang="en-GB" sz="1600" b="0" kern="0" dirty="0">
              <a:solidFill>
                <a:srgbClr val="FF7C80"/>
              </a:solidFill>
              <a:latin typeface="+mn-lt"/>
              <a:ea typeface="ＭＳ Ｐゴシック" charset="-128"/>
            </a:endParaRP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FF7C80"/>
              </a:buClr>
              <a:buSzPct val="100000"/>
              <a:buFont typeface="Lucida Grande"/>
              <a:buChar char="–"/>
            </a:pPr>
            <a:r>
              <a:rPr lang="en-GB" sz="1600" b="0" kern="0" dirty="0" smtClean="0">
                <a:solidFill>
                  <a:srgbClr val="FF7C80"/>
                </a:solidFill>
                <a:latin typeface="+mn-lt"/>
                <a:ea typeface="ＭＳ Ｐゴシック" charset="-128"/>
              </a:rPr>
              <a:t>3D effects can increase surface cloud forcing by a </a:t>
            </a:r>
            <a:r>
              <a:rPr lang="en-GB" sz="1600" b="0" i="1" kern="0" dirty="0" smtClean="0">
                <a:solidFill>
                  <a:srgbClr val="FF7C80"/>
                </a:solidFill>
                <a:latin typeface="+mn-lt"/>
                <a:ea typeface="ＭＳ Ｐゴシック" charset="-128"/>
              </a:rPr>
              <a:t>factor of 3 </a:t>
            </a:r>
            <a:r>
              <a:rPr lang="en-GB" sz="1600" b="0" kern="0" dirty="0" smtClean="0">
                <a:solidFill>
                  <a:srgbClr val="FF7C80"/>
                </a:solidFill>
                <a:latin typeface="+mn-lt"/>
                <a:ea typeface="ＭＳ Ｐゴシック" charset="-128"/>
              </a:rPr>
              <a:t>(for an isolated, optically thick, cubic cloud in vacuum!)</a:t>
            </a:r>
            <a:endParaRPr lang="en-GB" sz="1600" b="0" kern="0" dirty="0">
              <a:solidFill>
                <a:srgbClr val="FF7C80"/>
              </a:solidFill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00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SPARTACUS (Hogan &amp; </a:t>
            </a:r>
            <a:r>
              <a:rPr lang="en-GB" dirty="0" err="1" smtClean="0">
                <a:solidFill>
                  <a:schemeClr val="bg1"/>
                </a:solidFill>
              </a:rPr>
              <a:t>Shonk</a:t>
            </a:r>
            <a:r>
              <a:rPr lang="en-GB" dirty="0" smtClean="0">
                <a:solidFill>
                  <a:schemeClr val="bg1"/>
                </a:solidFill>
              </a:rPr>
              <a:t> 2014)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89546" y="4376666"/>
            <a:ext cx="4346950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83968" y="3794821"/>
            <a:ext cx="417646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57757" y="2647376"/>
            <a:ext cx="597666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06285" y="2068422"/>
            <a:ext cx="5544616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84376" y="1486577"/>
            <a:ext cx="3672408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02966" y="4382447"/>
            <a:ext cx="2077346" cy="57606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132412" y="3797832"/>
            <a:ext cx="1933330" cy="57606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236455" y="3218757"/>
            <a:ext cx="1549438" cy="57606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976068" y="2649169"/>
            <a:ext cx="2892076" cy="57606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336285" y="2067079"/>
            <a:ext cx="2421517" cy="57606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722881" y="1479664"/>
            <a:ext cx="1679476" cy="57606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rot="2700000" flipV="1">
            <a:off x="6600903" y="2639485"/>
            <a:ext cx="414192" cy="591846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Down Arrow 31"/>
          <p:cNvSpPr/>
          <p:nvPr/>
        </p:nvSpPr>
        <p:spPr bwMode="auto">
          <a:xfrm rot="-2700000" flipV="1">
            <a:off x="2758478" y="2596716"/>
            <a:ext cx="414192" cy="591846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Down Arrow 32"/>
          <p:cNvSpPr/>
          <p:nvPr/>
        </p:nvSpPr>
        <p:spPr bwMode="auto">
          <a:xfrm rot="8100000" flipV="1">
            <a:off x="648993" y="2601171"/>
            <a:ext cx="414192" cy="591846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 rot="-8100000" flipV="1">
            <a:off x="5725842" y="2670525"/>
            <a:ext cx="414192" cy="591846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628650" y="868998"/>
            <a:ext cx="7886700" cy="572835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“Speedy algorithm for radiative transfer through cloud sides”</a:t>
            </a: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cloud diameter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need more observations!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Stratocumulus from MODIS: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km (Jensen et al. 2008)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Cumulus in cloud-resolving models: ~500 m (Schaefer)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Cumulonimbus: ~8 km (Stein et al. 2015)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41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2"/>
          <p:cNvSpPr txBox="1">
            <a:spLocks/>
          </p:cNvSpPr>
          <p:nvPr/>
        </p:nvSpPr>
        <p:spPr bwMode="auto">
          <a:xfrm>
            <a:off x="4644007" y="1070320"/>
            <a:ext cx="4291185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b="1" kern="0" dirty="0" smtClean="0"/>
              <a:t>Transport through cloud sides</a:t>
            </a:r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dirty="0"/>
          </a:p>
          <a:p>
            <a:endParaRPr lang="en-GB" kern="0" dirty="0" smtClean="0"/>
          </a:p>
          <a:p>
            <a:r>
              <a:rPr lang="en-GB" kern="0" dirty="0" smtClean="0"/>
              <a:t>Exchange between regions calculated from </a:t>
            </a:r>
            <a:r>
              <a:rPr lang="en-GB" i="1" kern="0" dirty="0" smtClean="0"/>
              <a:t>effective cloud diameter</a:t>
            </a:r>
            <a:r>
              <a:rPr lang="en-GB" kern="0" dirty="0" smtClean="0"/>
              <a:t> (Hogan &amp; </a:t>
            </a:r>
            <a:r>
              <a:rPr lang="en-GB" kern="0" dirty="0" err="1" smtClean="0"/>
              <a:t>Shonk</a:t>
            </a:r>
            <a:r>
              <a:rPr lang="en-GB" kern="0" dirty="0" smtClean="0"/>
              <a:t> 2014)</a:t>
            </a:r>
          </a:p>
          <a:p>
            <a:r>
              <a:rPr lang="en-GB" kern="0" dirty="0" smtClean="0"/>
              <a:t>Use 3 regions (2 cloudy) to capture cloud inhomogeneity (</a:t>
            </a:r>
            <a:r>
              <a:rPr lang="en-GB" kern="0" dirty="0" err="1" smtClean="0"/>
              <a:t>Shonk</a:t>
            </a:r>
            <a:r>
              <a:rPr lang="en-GB" kern="0" dirty="0" smtClean="0"/>
              <a:t> &amp; Hogan 2008)</a:t>
            </a:r>
            <a:endParaRPr lang="en-GB" kern="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4860032" y="1935386"/>
            <a:ext cx="1399582" cy="970309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242152" y="1935386"/>
            <a:ext cx="1387901" cy="970309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4860032" y="1935862"/>
            <a:ext cx="2787483" cy="8446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4851037" y="2897419"/>
            <a:ext cx="2787483" cy="8446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467544" y="1931391"/>
            <a:ext cx="2334325" cy="970309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Extending the two-stream equations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027" y="1071642"/>
            <a:ext cx="4100958" cy="4953000"/>
          </a:xfrm>
        </p:spPr>
        <p:txBody>
          <a:bodyPr/>
          <a:lstStyle/>
          <a:p>
            <a:r>
              <a:rPr lang="en-GB" b="1" dirty="0" smtClean="0"/>
              <a:t>More diffuse streams, e.g. 4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Rates of exchange between streams can be calculated from the scattering phase function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In both cases we have the same equation and solution as before:</a:t>
            </a:r>
          </a:p>
          <a:p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053675" y="1939448"/>
            <a:ext cx="1172261" cy="969833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1623950" y="2026920"/>
            <a:ext cx="180000" cy="360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1248167" y="2405416"/>
            <a:ext cx="360000" cy="180000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5952477" y="2060540"/>
            <a:ext cx="360000" cy="360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5601404" y="2420540"/>
            <a:ext cx="360000" cy="360000"/>
          </a:xfrm>
          <a:prstGeom prst="straightConnector1">
            <a:avLst/>
          </a:prstGeom>
          <a:noFill/>
          <a:ln w="254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3" name="Oval 32"/>
          <p:cNvSpPr/>
          <p:nvPr/>
        </p:nvSpPr>
        <p:spPr bwMode="auto">
          <a:xfrm>
            <a:off x="1247370" y="2189918"/>
            <a:ext cx="743840" cy="11551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632007" y="2225416"/>
            <a:ext cx="360000" cy="180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1442910" y="2416545"/>
            <a:ext cx="180000" cy="360000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0" name="Oval 39"/>
          <p:cNvSpPr/>
          <p:nvPr/>
        </p:nvSpPr>
        <p:spPr bwMode="auto">
          <a:xfrm>
            <a:off x="1247370" y="2520673"/>
            <a:ext cx="743840" cy="115517"/>
          </a:xfrm>
          <a:prstGeom prst="ellipse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392113" y="2020226"/>
            <a:ext cx="454354" cy="5443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1415146" y="2740055"/>
            <a:ext cx="454354" cy="54436"/>
          </a:xfrm>
          <a:prstGeom prst="ellipse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2884075" y="1625150"/>
                <a:ext cx="1373132" cy="155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2000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GB" altLang="en-US" sz="2000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GB" altLang="en-US" sz="2000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altLang="en-US" sz="2000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en-GB" altLang="en-US" sz="2000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alt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altLang="en-US" sz="2000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075" y="1625150"/>
                <a:ext cx="1373132" cy="155343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658557" y="1510185"/>
                <a:ext cx="1521955" cy="1797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2000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GB" altLang="en-US" sz="2000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altLang="en-US" sz="2000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alt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altLang="en-US" sz="2000" b="0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GB" altLang="en-US" sz="2000" b="0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altLang="en-US" sz="200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557" y="1510185"/>
                <a:ext cx="1521955" cy="17975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>
            <a:off x="2215738" y="2900835"/>
            <a:ext cx="586131" cy="463110"/>
          </a:xfrm>
          <a:prstGeom prst="straightConnector1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67544" y="1484784"/>
            <a:ext cx="586131" cy="46311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5374155" y="1945791"/>
            <a:ext cx="1172261" cy="969833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5488338" y="1453722"/>
            <a:ext cx="586131" cy="46311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6594343" y="1945791"/>
            <a:ext cx="1172261" cy="969833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V="1">
            <a:off x="7164328" y="2041870"/>
            <a:ext cx="360000" cy="360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 flipH="1">
            <a:off x="6813255" y="2401870"/>
            <a:ext cx="360000" cy="360000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1" name="Oval 70"/>
          <p:cNvSpPr/>
          <p:nvPr/>
        </p:nvSpPr>
        <p:spPr bwMode="auto">
          <a:xfrm>
            <a:off x="5580557" y="2016745"/>
            <a:ext cx="743840" cy="11551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54641" y="2009373"/>
            <a:ext cx="743840" cy="11551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5635417" y="2701315"/>
            <a:ext cx="743840" cy="115517"/>
          </a:xfrm>
          <a:prstGeom prst="ellipse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6842719" y="2678034"/>
            <a:ext cx="743840" cy="115517"/>
          </a:xfrm>
          <a:prstGeom prst="ellipse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716016" y="2852936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800" b="0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9" charset="-128"/>
              </a:rPr>
              <a:t>Region </a:t>
            </a:r>
            <a:r>
              <a:rPr lang="en-GB" altLang="en-US" sz="1800" b="0" i="1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9" charset="-128"/>
              </a:rPr>
              <a:t>a</a:t>
            </a:r>
            <a:r>
              <a:rPr lang="en-GB" altLang="en-US" sz="1800" b="0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9" charset="-128"/>
              </a:rPr>
              <a:t> (clear)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285726" y="2852936"/>
            <a:ext cx="16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800" b="0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9" charset="-128"/>
              </a:rPr>
              <a:t>Region </a:t>
            </a:r>
            <a:r>
              <a:rPr lang="en-GB" altLang="en-US" sz="1800" b="0" i="1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9" charset="-128"/>
              </a:rPr>
              <a:t>b</a:t>
            </a:r>
            <a:r>
              <a:rPr lang="en-GB" altLang="en-US" sz="1800" b="0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9" charset="-128"/>
              </a:rPr>
              <a:t> (cloudy)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95936" y="5445224"/>
            <a:ext cx="3898830" cy="676660"/>
            <a:chOff x="3995936" y="5560652"/>
            <a:chExt cx="3898830" cy="676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/>
                <p:cNvSpPr/>
                <p:nvPr/>
              </p:nvSpPr>
              <p:spPr>
                <a:xfrm>
                  <a:off x="3995936" y="5560652"/>
                  <a:ext cx="1270348" cy="6766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altLang="en-US" sz="20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altLang="en-US" sz="20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GB" altLang="en-US" sz="2000" b="0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den>
                        </m:f>
                        <m:r>
                          <a:rPr lang="en-GB" altLang="en-US" sz="2000"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lang="en-GB" altLang="en-US" sz="2000" b="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l-GR" alt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  <m:r>
                          <a:rPr lang="en-GB" altLang="en-US" sz="2000">
                            <a:latin typeface="Cambria Math" panose="02040503050406030204" pitchFamily="18" charset="0"/>
                          </a:rPr>
                          <m:t>𝐟</m:t>
                        </m:r>
                      </m:oMath>
                    </m:oMathPara>
                  </a14:m>
                  <a:endParaRPr lang="en-GB" altLang="en-US" sz="2000" dirty="0"/>
                </a:p>
              </p:txBody>
            </p:sp>
          </mc:Choice>
          <mc:Fallback xmlns="">
            <p:sp>
              <p:nvSpPr>
                <p:cNvPr id="78" name="Rectangle 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5936" y="5560652"/>
                  <a:ext cx="1270348" cy="67666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/>
                <p:cNvSpPr/>
                <p:nvPr/>
              </p:nvSpPr>
              <p:spPr>
                <a:xfrm>
                  <a:off x="5893064" y="5712649"/>
                  <a:ext cx="2001702" cy="4056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altLang="en-US" sz="2000" smtClean="0"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lang="en-GB" alt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alt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GB" altLang="en-US" sz="2000" b="0" i="0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altLang="en-US" sz="2000" b="0" i="0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GB" altLang="en-US" sz="2000" b="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altLang="en-US" sz="20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l-GR" altLang="en-US" sz="2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𝚪</m:t>
                            </m:r>
                            <m:r>
                              <a:rPr lang="en-GB" alt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GB" altLang="en-US" sz="20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GB" altLang="en-US" sz="2000"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lang="en-GB" altLang="en-US" sz="2000" b="0" i="0" smtClean="0">
                            <a:latin typeface="Cambria Math" panose="02040503050406030204" pitchFamily="18" charset="0"/>
                          </a:rPr>
                          <m:t>(0)</m:t>
                        </m:r>
                      </m:oMath>
                    </m:oMathPara>
                  </a14:m>
                  <a:endParaRPr lang="en-GB" altLang="en-US" sz="2000" b="0" dirty="0"/>
                </a:p>
              </p:txBody>
            </p:sp>
          </mc:Choice>
          <mc:Fallback xmlns="">
            <p:sp>
              <p:nvSpPr>
                <p:cNvPr id="79" name="Rectangle 7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3064" y="5712649"/>
                  <a:ext cx="2001702" cy="40562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64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Arrow Connector 80"/>
            <p:cNvCxnSpPr/>
            <p:nvPr/>
          </p:nvCxnSpPr>
          <p:spPr bwMode="auto">
            <a:xfrm>
              <a:off x="5300297" y="5941317"/>
              <a:ext cx="526188" cy="0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361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Broadband shortwave SPARTACUS vs Monte Carlo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31"/>
          <a:stretch/>
        </p:blipFill>
        <p:spPr>
          <a:xfrm>
            <a:off x="87840" y="2286420"/>
            <a:ext cx="5919311" cy="2292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2" t="51531"/>
          <a:stretch/>
        </p:blipFill>
        <p:spPr>
          <a:xfrm>
            <a:off x="6064503" y="2276872"/>
            <a:ext cx="2998013" cy="226863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4488" y="908720"/>
            <a:ext cx="8447087" cy="5187280"/>
          </a:xfrm>
        </p:spPr>
        <p:txBody>
          <a:bodyPr/>
          <a:lstStyle/>
          <a:p>
            <a:r>
              <a:rPr lang="en-GB" dirty="0" smtClean="0"/>
              <a:t>SPARTACUS coded up in Fortran 90 with RRTM-G for gas absorption</a:t>
            </a:r>
          </a:p>
          <a:p>
            <a:r>
              <a:rPr lang="en-GB" dirty="0" smtClean="0"/>
              <a:t>Compare to full 3D Monte Carlo calculation from MYSTIC in cumulus</a:t>
            </a:r>
          </a:p>
          <a:p>
            <a:pPr lvl="1"/>
            <a:r>
              <a:rPr lang="en-GB" dirty="0"/>
              <a:t>Thanks to </a:t>
            </a:r>
            <a:r>
              <a:rPr lang="en-GB" dirty="0" err="1"/>
              <a:t>Carolin</a:t>
            </a:r>
            <a:r>
              <a:rPr lang="en-GB" dirty="0"/>
              <a:t> Klinger &amp; Bernhard Mayer, LMU Munich</a:t>
            </a:r>
          </a:p>
          <a:p>
            <a:pPr lvl="1"/>
            <a:r>
              <a:rPr lang="en-GB" dirty="0" smtClean="0"/>
              <a:t>Mean of 4 solar azimuths, error bar indicates standard deviation due to sun orientation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Good match!</a:t>
            </a:r>
          </a:p>
          <a:p>
            <a:r>
              <a:rPr lang="en-GB" dirty="0" smtClean="0"/>
              <a:t>3D effect up to 20 W m</a:t>
            </a:r>
            <a:r>
              <a:rPr lang="en-GB" baseline="30000" dirty="0" smtClean="0"/>
              <a:t>-2</a:t>
            </a:r>
            <a:r>
              <a:rPr lang="en-GB" dirty="0"/>
              <a:t>, similar to inhomogeneity effect</a:t>
            </a:r>
          </a:p>
          <a:p>
            <a:r>
              <a:rPr lang="en-GB" dirty="0" smtClean="0"/>
              <a:t>Large difference in direct surface flux at large solar zenith angle</a:t>
            </a:r>
          </a:p>
          <a:p>
            <a:pPr lvl="1"/>
            <a:r>
              <a:rPr lang="en-GB" dirty="0" smtClean="0"/>
              <a:t>SPARTACUS direct fluxes agree better with ARM observations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4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Towards a global estimate of the impact of 3D effects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" y="3284983"/>
            <a:ext cx="3657035" cy="29132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14" y="788730"/>
            <a:ext cx="5151146" cy="249625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251520" y="980728"/>
            <a:ext cx="3600400" cy="519623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Instantaneous cloud radiative forcing calculated by applying SPARTACUS to one ERA-Interim cloud field</a:t>
            </a:r>
          </a:p>
          <a:p>
            <a:r>
              <a:rPr lang="en-GB" i="1" dirty="0" smtClean="0"/>
              <a:t>3D effect is appreciable!</a:t>
            </a:r>
          </a:p>
          <a:p>
            <a:r>
              <a:rPr lang="en-GB" dirty="0" smtClean="0"/>
              <a:t>Next step: annual mean</a:t>
            </a:r>
          </a:p>
          <a:p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3936214" y="3256516"/>
            <a:ext cx="5081059" cy="2517268"/>
            <a:chOff x="4010807" y="3256516"/>
            <a:chExt cx="5081059" cy="25172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807" y="3268377"/>
              <a:ext cx="5081059" cy="250540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596336" y="3256516"/>
              <a:ext cx="12041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0" dirty="0" smtClean="0">
                  <a:solidFill>
                    <a:srgbClr val="FF0000"/>
                  </a:solidFill>
                  <a:latin typeface="+mn-lt"/>
                  <a:cs typeface="Helvetica" panose="020B0604020202020204" pitchFamily="34" charset="0"/>
                </a:rPr>
                <a:t>Solar zenith angle</a:t>
              </a:r>
              <a:endParaRPr lang="en-GB" sz="1000" dirty="0">
                <a:latin typeface="+mn-lt"/>
                <a:cs typeface="Helvetica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3928" y="4364817"/>
            <a:ext cx="5109983" cy="1919723"/>
            <a:chOff x="3998521" y="4364817"/>
            <a:chExt cx="5109983" cy="1919723"/>
          </a:xfrm>
        </p:grpSpPr>
        <p:sp>
          <p:nvSpPr>
            <p:cNvPr id="8" name="TextBox 7"/>
            <p:cNvSpPr txBox="1"/>
            <p:nvPr/>
          </p:nvSpPr>
          <p:spPr>
            <a:xfrm>
              <a:off x="3998521" y="5694733"/>
              <a:ext cx="1566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Night-time: </a:t>
              </a:r>
              <a:r>
                <a:rPr lang="en-GB" sz="1600" b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positive LW effect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0256" y="5699765"/>
              <a:ext cx="1766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Low sun:</a:t>
              </a:r>
            </a:p>
            <a:p>
              <a:pPr algn="ctr"/>
              <a:r>
                <a:rPr lang="en-GB" sz="1600" b="0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negative SW effect</a:t>
              </a:r>
              <a:endParaRPr lang="en-GB" sz="1600" b="0" dirty="0">
                <a:solidFill>
                  <a:srgbClr val="0000FF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4781621" y="4725145"/>
              <a:ext cx="366443" cy="8978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3" name="Straight Arrow Connector 12"/>
            <p:cNvCxnSpPr>
              <a:stCxn id="10" idx="0"/>
            </p:cNvCxnSpPr>
            <p:nvPr/>
          </p:nvCxnSpPr>
          <p:spPr bwMode="auto">
            <a:xfrm flipH="1" flipV="1">
              <a:off x="6444208" y="4364817"/>
              <a:ext cx="1579188" cy="13313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 bwMode="auto">
            <a:xfrm flipH="1" flipV="1">
              <a:off x="6228184" y="4725145"/>
              <a:ext cx="125092" cy="97462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938287" y="5696209"/>
              <a:ext cx="2170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High sun: </a:t>
              </a:r>
            </a:p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positive</a:t>
              </a:r>
              <a:r>
                <a:rPr lang="en-GB" sz="1600" b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SW effect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we using computer time wisely?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Radiation is an integral:</a:t>
            </a:r>
          </a:p>
          <a:p>
            <a:endParaRPr lang="en-GB" dirty="0"/>
          </a:p>
        </p:txBody>
      </p:sp>
      <p:graphicFrame>
        <p:nvGraphicFramePr>
          <p:cNvPr id="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602000"/>
              </p:ext>
            </p:extLst>
          </p:nvPr>
        </p:nvGraphicFramePr>
        <p:xfrm>
          <a:off x="3347864" y="980728"/>
          <a:ext cx="4897438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" name="Equation" r:id="rId3" imgW="2691232" imgH="317362" progId="Equation.3">
                  <p:embed/>
                </p:oleObj>
              </mc:Choice>
              <mc:Fallback>
                <p:oleObj name="Equation" r:id="rId3" imgW="2691232" imgH="317362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980728"/>
                        <a:ext cx="4897438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214816"/>
              </p:ext>
            </p:extLst>
          </p:nvPr>
        </p:nvGraphicFramePr>
        <p:xfrm>
          <a:off x="323850" y="1628799"/>
          <a:ext cx="8569325" cy="4608513"/>
        </p:xfrm>
        <a:graphic>
          <a:graphicData uri="http://schemas.openxmlformats.org/drawingml/2006/table">
            <a:tbl>
              <a:tblPr/>
              <a:tblGrid>
                <a:gridCol w="1439863"/>
                <a:gridCol w="1944687"/>
                <a:gridCol w="2143125"/>
                <a:gridCol w="3041650"/>
              </a:tblGrid>
              <a:tr h="951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Dimension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Typical number of quadrature points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How well is this dimension known?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Consequence of poor resolution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951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Time 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 every 3 hours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At the timestep of the model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Changed climate sensitivity (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Morcrette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2000); diurnal cycle (Yang &amp;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Slingo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2001)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1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Angle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 (sometimes 4)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Well (some uncertainty on ice phase functions)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±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6-8 W m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-2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(Stephens et al. 2001, Barker et al. 2015)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74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Space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 (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clear+cloudy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McICA</a:t>
                      </a:r>
                      <a:r>
                        <a:rPr kumimoji="0" lang="en-GB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: equal to spectral intervals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Poorly (clouds!)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Up to a 20 W m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-2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long-term bias (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Shonk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Hogan 2010)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8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Spectrum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70-260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Very well (HITRAN database)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Incorrect climate response to trace gases?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09176" y="4825200"/>
            <a:ext cx="1728191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GB" sz="1600" b="0" dirty="0">
                <a:solidFill>
                  <a:srgbClr val="000000"/>
                </a:solidFill>
                <a:latin typeface="Verdana" pitchFamily="34" charset="0"/>
                <a:ea typeface="+mn-ea"/>
              </a:rPr>
              <a:t>But only every 6</a:t>
            </a:r>
            <a:r>
              <a:rPr lang="en-GB" sz="1600" b="0" baseline="30000" dirty="0">
                <a:solidFill>
                  <a:srgbClr val="000000"/>
                </a:solidFill>
                <a:latin typeface="Verdana" pitchFamily="34" charset="0"/>
                <a:ea typeface="+mn-ea"/>
              </a:rPr>
              <a:t>th</a:t>
            </a:r>
            <a:r>
              <a:rPr lang="en-GB" sz="1600" b="0" dirty="0">
                <a:solidFill>
                  <a:srgbClr val="000000"/>
                </a:solidFill>
                <a:latin typeface="Verdana" pitchFamily="34" charset="0"/>
                <a:ea typeface="+mn-ea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Verdana" pitchFamily="34" charset="0"/>
                <a:ea typeface="+mn-ea"/>
              </a:rPr>
              <a:t>gridpoint</a:t>
            </a:r>
            <a:r>
              <a:rPr lang="en-GB" sz="1600" b="0" dirty="0">
                <a:solidFill>
                  <a:srgbClr val="000000"/>
                </a:solidFill>
                <a:latin typeface="Verdana" pitchFamily="34" charset="0"/>
                <a:ea typeface="+mn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1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Approximate radiation updates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872400"/>
            <a:ext cx="5443711" cy="5292904"/>
          </a:xfrm>
        </p:spPr>
        <p:txBody>
          <a:bodyPr/>
          <a:lstStyle/>
          <a:p>
            <a:r>
              <a:rPr lang="en-GB" dirty="0" smtClean="0"/>
              <a:t>IFS can have large temperature errors at coasts due to running radiation at coarser resolution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New scheme updates </a:t>
            </a:r>
            <a:r>
              <a:rPr lang="en-GB" dirty="0" err="1" smtClean="0"/>
              <a:t>longwave</a:t>
            </a:r>
            <a:r>
              <a:rPr lang="en-GB" dirty="0" smtClean="0"/>
              <a:t> and shortwave fluxes every </a:t>
            </a:r>
            <a:r>
              <a:rPr lang="en-GB" dirty="0" err="1" smtClean="0"/>
              <a:t>timestep</a:t>
            </a:r>
            <a:r>
              <a:rPr lang="en-GB" dirty="0" smtClean="0"/>
              <a:t> and </a:t>
            </a:r>
            <a:r>
              <a:rPr lang="en-GB" dirty="0" err="1" smtClean="0"/>
              <a:t>gridpoint</a:t>
            </a:r>
            <a:r>
              <a:rPr lang="en-GB" dirty="0" smtClean="0"/>
              <a:t> in response to surface albedo and skin temperature</a:t>
            </a:r>
          </a:p>
          <a:p>
            <a:r>
              <a:rPr lang="en-GB" dirty="0" smtClean="0"/>
              <a:t>Fixes errors due to spatial interpolation at a cost of only around 2% that of the radiation scheme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722" b="2118"/>
          <a:stretch/>
        </p:blipFill>
        <p:spPr bwMode="auto">
          <a:xfrm>
            <a:off x="123287" y="803096"/>
            <a:ext cx="2936545" cy="597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5799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>
                <a:solidFill>
                  <a:schemeClr val="bg1"/>
                </a:solidFill>
                <a:latin typeface="Arial Narrow" pitchFamily="34" charset="0"/>
              </a:rPr>
              <a:t>Long Island 0700 LT</a:t>
            </a:r>
            <a:endParaRPr lang="en-GB" sz="1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83553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 smtClean="0">
                <a:solidFill>
                  <a:schemeClr val="bg1"/>
                </a:solidFill>
                <a:latin typeface="Arial Narrow" pitchFamily="34" charset="0"/>
              </a:rPr>
              <a:t>T</a:t>
            </a:r>
            <a:r>
              <a:rPr lang="en-GB" sz="1800" baseline="-25000" dirty="0" err="1" smtClean="0">
                <a:solidFill>
                  <a:schemeClr val="bg1"/>
                </a:solidFill>
                <a:latin typeface="Arial Narrow" pitchFamily="34" charset="0"/>
              </a:rPr>
              <a:t>skin</a:t>
            </a:r>
            <a:r>
              <a:rPr lang="en-GB" sz="1800" dirty="0" smtClean="0">
                <a:solidFill>
                  <a:schemeClr val="bg1"/>
                </a:solidFill>
                <a:latin typeface="Arial Narrow" pitchFamily="34" charset="0"/>
              </a:rPr>
              <a:t> 25 K colder</a:t>
            </a:r>
            <a:endParaRPr lang="en-GB" sz="1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287" y="4402812"/>
            <a:ext cx="2936545" cy="1872208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7504" y="764704"/>
            <a:ext cx="2936545" cy="18002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7504" y="2599908"/>
            <a:ext cx="2936545" cy="1765196"/>
          </a:xfrm>
          <a:prstGeom prst="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31512" y="395372"/>
            <a:ext cx="2985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Hogan &amp; </a:t>
            </a:r>
            <a:r>
              <a:rPr lang="en-GB" sz="1800" kern="0" dirty="0" err="1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Bozzo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 (JAMES 2015)</a:t>
            </a:r>
            <a:endParaRPr lang="en-GB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551256"/>
            <a:ext cx="4104456" cy="29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Climate errors due to infrequent calls to radiation scheme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5" b="22477"/>
          <a:stretch/>
        </p:blipFill>
        <p:spPr>
          <a:xfrm>
            <a:off x="4026264" y="2478069"/>
            <a:ext cx="4904356" cy="1882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345" y="799512"/>
            <a:ext cx="4851648" cy="173571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5" b="24693"/>
          <a:stretch/>
        </p:blipFill>
        <p:spPr bwMode="auto">
          <a:xfrm>
            <a:off x="4067944" y="4353294"/>
            <a:ext cx="4846825" cy="18289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71876" r="29246"/>
          <a:stretch/>
        </p:blipFill>
        <p:spPr bwMode="auto">
          <a:xfrm>
            <a:off x="5565006" y="6212902"/>
            <a:ext cx="3410025" cy="5916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237043" y="908720"/>
            <a:ext cx="3830901" cy="526824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All but one operational IFS configurations call radiation scheme </a:t>
            </a:r>
            <a:r>
              <a:rPr lang="en-GB" dirty="0"/>
              <a:t>only </a:t>
            </a:r>
            <a:r>
              <a:rPr lang="en-GB" dirty="0" smtClean="0"/>
              <a:t>every 3 h</a:t>
            </a:r>
          </a:p>
          <a:p>
            <a:r>
              <a:rPr lang="en-GB" dirty="0" smtClean="0"/>
              <a:t>At dawn &amp; dusk, sun angle at centre of 3-h period too shallow: absorption </a:t>
            </a:r>
            <a:r>
              <a:rPr lang="en-GB" i="1" dirty="0" smtClean="0"/>
              <a:t>too high</a:t>
            </a:r>
          </a:p>
          <a:p>
            <a:r>
              <a:rPr lang="en-GB" dirty="0" smtClean="0"/>
              <a:t>Stratosphere too warm by 3-5 K (compared to running radiation scheme every </a:t>
            </a:r>
            <a:r>
              <a:rPr lang="en-GB" dirty="0" err="1" smtClean="0"/>
              <a:t>timestep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Fix by averaging cosine of solar zenith angle over </a:t>
            </a:r>
            <a:r>
              <a:rPr lang="en-GB" i="1" dirty="0" smtClean="0"/>
              <a:t>sunlit part</a:t>
            </a:r>
            <a:r>
              <a:rPr lang="en-GB" dirty="0" smtClean="0"/>
              <a:t> of radiation </a:t>
            </a:r>
            <a:r>
              <a:rPr lang="en-GB" dirty="0" err="1" smtClean="0"/>
              <a:t>timestep</a:t>
            </a:r>
            <a:r>
              <a:rPr lang="en-GB" dirty="0" smtClean="0"/>
              <a:t> </a:t>
            </a:r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5939988"/>
            <a:ext cx="4126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Hogan &amp; </a:t>
            </a:r>
            <a:r>
              <a:rPr lang="en-GB" sz="1800" kern="0" dirty="0" err="1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Hirahara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 (ECMWF memo 2015)</a:t>
            </a:r>
            <a:endParaRPr lang="en-GB" sz="1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230105" y="1453380"/>
            <a:ext cx="2378461" cy="743931"/>
            <a:chOff x="5230105" y="1453380"/>
            <a:chExt cx="2378461" cy="743931"/>
          </a:xfrm>
        </p:grpSpPr>
        <p:sp>
          <p:nvSpPr>
            <p:cNvPr id="12" name="Explosion 2 11"/>
            <p:cNvSpPr/>
            <p:nvPr/>
          </p:nvSpPr>
          <p:spPr bwMode="auto">
            <a:xfrm rot="1800971">
              <a:off x="5232389" y="1453380"/>
              <a:ext cx="491196" cy="498931"/>
            </a:xfrm>
            <a:prstGeom prst="irregularSeal2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xplosion 2 12"/>
            <p:cNvSpPr/>
            <p:nvPr/>
          </p:nvSpPr>
          <p:spPr bwMode="auto">
            <a:xfrm rot="1800971">
              <a:off x="7117370" y="1453380"/>
              <a:ext cx="491196" cy="498931"/>
            </a:xfrm>
            <a:prstGeom prst="irregularSeal2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ight Triangle 14"/>
            <p:cNvSpPr/>
            <p:nvPr/>
          </p:nvSpPr>
          <p:spPr bwMode="auto">
            <a:xfrm rot="16200000">
              <a:off x="5205430" y="1877052"/>
              <a:ext cx="344934" cy="295584"/>
            </a:xfrm>
            <a:prstGeom prst="rtTriangle">
              <a:avLst/>
            </a:prstGeom>
            <a:solidFill>
              <a:srgbClr val="FFC000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ight Triangle 15"/>
            <p:cNvSpPr/>
            <p:nvPr/>
          </p:nvSpPr>
          <p:spPr bwMode="auto">
            <a:xfrm rot="16200000" flipV="1">
              <a:off x="7140346" y="1885001"/>
              <a:ext cx="344934" cy="279014"/>
            </a:xfrm>
            <a:prstGeom prst="rtTriangle">
              <a:avLst/>
            </a:prstGeom>
            <a:solidFill>
              <a:srgbClr val="FFC000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7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3" name="Picture 5" descr="fsck_demo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574675"/>
            <a:ext cx="7629525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5175"/>
          </a:xfrm>
        </p:spPr>
        <p:txBody>
          <a:bodyPr/>
          <a:lstStyle/>
          <a:p>
            <a:r>
              <a:rPr lang="en-GB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integrate across the spectrum? </a:t>
            </a:r>
          </a:p>
        </p:txBody>
      </p:sp>
      <p:sp>
        <p:nvSpPr>
          <p:cNvPr id="330755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600">
                <a:solidFill>
                  <a:srgbClr val="0000FF"/>
                </a:solidFill>
                <a:latin typeface="Verdana" pitchFamily="34" charset="0"/>
                <a:ea typeface="+mn-ea"/>
                <a:cs typeface="Arial" charset="0"/>
              </a:rPr>
              <a:t>Water vapour spectrum</a:t>
            </a:r>
            <a:r>
              <a:rPr lang="en-GB" altLang="en-US" sz="160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            </a:t>
            </a:r>
            <a:r>
              <a:rPr lang="en-GB" altLang="en-US" sz="16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rPr>
              <a:t>Planck function</a:t>
            </a:r>
          </a:p>
        </p:txBody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4088" y="1700213"/>
            <a:ext cx="3672407" cy="1080715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600" dirty="0" smtClean="0"/>
              <a:t>Consider one gas in </a:t>
            </a:r>
            <a:r>
              <a:rPr lang="en-GB" altLang="en-US" sz="1600" dirty="0" err="1" smtClean="0"/>
              <a:t>longwave</a:t>
            </a:r>
            <a:endParaRPr lang="en-GB" altLang="en-US" sz="1600" dirty="0" smtClean="0"/>
          </a:p>
          <a:p>
            <a:pPr>
              <a:lnSpc>
                <a:spcPct val="90000"/>
              </a:lnSpc>
            </a:pPr>
            <a:r>
              <a:rPr lang="en-GB" altLang="en-US" sz="1600" dirty="0" smtClean="0"/>
              <a:t>Rapid spectral variation: need ~10</a:t>
            </a:r>
            <a:r>
              <a:rPr lang="en-GB" altLang="en-US" sz="1600" baseline="30000" dirty="0" smtClean="0"/>
              <a:t>5</a:t>
            </a:r>
            <a:r>
              <a:rPr lang="en-GB" altLang="en-US" sz="1600" dirty="0" smtClean="0"/>
              <a:t> monochromatic radiation calculations?</a:t>
            </a:r>
          </a:p>
        </p:txBody>
      </p:sp>
    </p:spTree>
    <p:extLst>
      <p:ext uri="{BB962C8B-B14F-4D97-AF65-F5344CB8AC3E}">
        <p14:creationId xmlns:p14="http://schemas.microsoft.com/office/powerpoint/2010/main" val="7574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a radiation scheme do?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66" y="2589578"/>
            <a:ext cx="3414452" cy="33597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42" y="2589578"/>
            <a:ext cx="3418674" cy="3363856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2" y="1720472"/>
            <a:ext cx="2016256" cy="83210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628650" y="980729"/>
            <a:ext cx="4663430" cy="864096"/>
          </a:xfrm>
          <a:prstGeom prst="rect">
            <a:avLst/>
          </a:prstGeom>
        </p:spPr>
        <p:txBody>
          <a:bodyPr/>
          <a:lstStyle/>
          <a:p>
            <a:r>
              <a:rPr lang="en-GB" i="1" dirty="0" smtClean="0"/>
              <a:t>Input profile:</a:t>
            </a:r>
            <a:r>
              <a:rPr lang="en-GB" i="1" baseline="0" dirty="0" smtClean="0"/>
              <a:t> </a:t>
            </a:r>
            <a:r>
              <a:rPr lang="en-GB" baseline="0" dirty="0" smtClean="0"/>
              <a:t>temperature, pressure, gas concentrations, cloud properties…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651" t="7640" r="9925" b="9425"/>
          <a:stretch/>
        </p:blipFill>
        <p:spPr>
          <a:xfrm>
            <a:off x="5864226" y="1268760"/>
            <a:ext cx="1800201" cy="1872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77062">
            <a:off x="5849992" y="2067041"/>
            <a:ext cx="115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Radiation      scheme</a:t>
            </a:r>
            <a:endParaRPr lang="en-GB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712099" y="1506753"/>
            <a:ext cx="1060956" cy="626103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694304" y="2589578"/>
            <a:ext cx="1078751" cy="590679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694304" y="3818359"/>
            <a:ext cx="1096073" cy="451069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92065" y="4925393"/>
            <a:ext cx="0" cy="504056"/>
          </a:xfrm>
          <a:prstGeom prst="straightConnector1">
            <a:avLst/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827584" y="5085184"/>
            <a:ext cx="1" cy="36004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339629" y="5448748"/>
            <a:ext cx="792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238" y="4818484"/>
            <a:ext cx="447675" cy="533400"/>
          </a:xfrm>
          <a:prstGeom prst="rect">
            <a:avLst/>
          </a:prstGeom>
        </p:spPr>
      </p:pic>
      <p:sp>
        <p:nvSpPr>
          <p:cNvPr id="30" name="Text Placeholder 6"/>
          <p:cNvSpPr txBox="1">
            <a:spLocks/>
          </p:cNvSpPr>
          <p:nvPr/>
        </p:nvSpPr>
        <p:spPr>
          <a:xfrm>
            <a:off x="5868144" y="4221088"/>
            <a:ext cx="3234022" cy="1584176"/>
          </a:xfrm>
          <a:prstGeom prst="rect">
            <a:avLst/>
          </a:prstGeom>
        </p:spPr>
        <p:txBody>
          <a:bodyPr/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defRPr sz="200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97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1F3692"/>
              </a:buClr>
              <a:buSzPct val="100000"/>
              <a:buFont typeface="Lucida Grande CE" pitchFamily="36" charset="-18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b="0" i="1" kern="0" dirty="0" smtClean="0"/>
              <a:t>A term in the model’s thermodynamic equation</a:t>
            </a:r>
            <a:endParaRPr lang="en-GB" b="0" kern="0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1520" y="5408710"/>
            <a:ext cx="948032" cy="756594"/>
          </a:xfrm>
          <a:prstGeom prst="rect">
            <a:avLst/>
          </a:prstGeom>
        </p:spPr>
        <p:txBody>
          <a:bodyPr/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defRPr sz="200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97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1F3692"/>
              </a:buClr>
              <a:buSzPct val="100000"/>
              <a:buFont typeface="Lucida Grande CE" pitchFamily="36" charset="-18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b="0" kern="0" dirty="0" smtClean="0">
                <a:latin typeface="Arial Narrow" panose="020B0606020202030204" pitchFamily="34" charset="0"/>
              </a:rPr>
              <a:t>Surface fluxes</a:t>
            </a:r>
            <a:endParaRPr lang="en-GB" b="0" kern="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23984" y="5265204"/>
            <a:ext cx="266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Clouds tend to destabilize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33108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1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5" descr="fsck_demo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69913"/>
            <a:ext cx="7632700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79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600">
                <a:solidFill>
                  <a:srgbClr val="0000FF"/>
                </a:solidFill>
                <a:latin typeface="Verdana" pitchFamily="34" charset="0"/>
                <a:ea typeface="+mn-ea"/>
                <a:cs typeface="Arial" charset="0"/>
              </a:rPr>
              <a:t>Water vapour spectrum</a:t>
            </a:r>
            <a:r>
              <a:rPr lang="en-GB" altLang="en-US" sz="160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            </a:t>
            </a:r>
            <a:r>
              <a:rPr lang="en-GB" altLang="en-US" sz="16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rPr>
              <a:t>Planck function</a:t>
            </a:r>
          </a:p>
        </p:txBody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0063" y="1628775"/>
            <a:ext cx="3240087" cy="864121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600" dirty="0" smtClean="0"/>
              <a:t>Divide into the 16 bands of RRTM/RRTM-G model (</a:t>
            </a:r>
            <a:r>
              <a:rPr lang="en-GB" altLang="en-US" sz="1600" dirty="0" err="1" smtClean="0"/>
              <a:t>Mlawer</a:t>
            </a:r>
            <a:r>
              <a:rPr lang="en-GB" altLang="en-US" sz="1600" dirty="0" smtClean="0"/>
              <a:t> et al. 1997)</a:t>
            </a:r>
          </a:p>
        </p:txBody>
      </p:sp>
      <p:sp>
        <p:nvSpPr>
          <p:cNvPr id="331777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0"/>
            <a:ext cx="8686800" cy="765175"/>
          </a:xfrm>
        </p:spPr>
        <p:txBody>
          <a:bodyPr/>
          <a:lstStyle/>
          <a:p>
            <a:r>
              <a:rPr lang="en-GB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Divide into bands</a:t>
            </a:r>
          </a:p>
        </p:txBody>
      </p:sp>
    </p:spTree>
    <p:extLst>
      <p:ext uri="{BB962C8B-B14F-4D97-AF65-F5344CB8AC3E}">
        <p14:creationId xmlns:p14="http://schemas.microsoft.com/office/powerpoint/2010/main" val="19714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5" descr="fsck_dem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574675"/>
            <a:ext cx="7629525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0425" y="1224453"/>
            <a:ext cx="2879725" cy="1779587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600" dirty="0" smtClean="0"/>
              <a:t>In each band, sort absorption spectrum and average the Planck function</a:t>
            </a:r>
          </a:p>
          <a:p>
            <a:pPr>
              <a:lnSpc>
                <a:spcPct val="90000"/>
              </a:lnSpc>
            </a:pPr>
            <a:r>
              <a:rPr lang="en-GB" altLang="en-US" sz="1600" dirty="0" smtClean="0"/>
              <a:t>More conducive to numerical integration</a:t>
            </a:r>
          </a:p>
          <a:p>
            <a:pPr>
              <a:lnSpc>
                <a:spcPct val="90000"/>
              </a:lnSpc>
            </a:pPr>
            <a:r>
              <a:rPr lang="en-GB" altLang="en-US" sz="1600" dirty="0" err="1" smtClean="0"/>
              <a:t>Lacis</a:t>
            </a:r>
            <a:r>
              <a:rPr lang="en-GB" altLang="en-US" sz="1600" dirty="0" smtClean="0"/>
              <a:t> &amp; </a:t>
            </a:r>
            <a:r>
              <a:rPr lang="en-GB" altLang="en-US" sz="1600" dirty="0" err="1" smtClean="0"/>
              <a:t>Oinas</a:t>
            </a:r>
            <a:r>
              <a:rPr lang="en-GB" altLang="en-US" sz="1600" dirty="0" smtClean="0"/>
              <a:t> (1991)</a:t>
            </a:r>
          </a:p>
        </p:txBody>
      </p:sp>
      <p:sp>
        <p:nvSpPr>
          <p:cNvPr id="332804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600">
                <a:solidFill>
                  <a:srgbClr val="0000FF"/>
                </a:solidFill>
                <a:latin typeface="Verdana" pitchFamily="34" charset="0"/>
                <a:ea typeface="+mn-ea"/>
                <a:cs typeface="Arial" charset="0"/>
              </a:rPr>
              <a:t>Water vapour spectrum</a:t>
            </a:r>
            <a:r>
              <a:rPr lang="en-GB" altLang="en-US" sz="160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            </a:t>
            </a:r>
            <a:r>
              <a:rPr lang="en-GB" altLang="en-US" sz="16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rPr>
              <a:t>Planck function</a:t>
            </a:r>
          </a:p>
        </p:txBody>
      </p:sp>
      <p:sp>
        <p:nvSpPr>
          <p:cNvPr id="332801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0"/>
            <a:ext cx="8686800" cy="765175"/>
          </a:xfrm>
        </p:spPr>
        <p:txBody>
          <a:bodyPr/>
          <a:lstStyle/>
          <a:p>
            <a:r>
              <a:rPr lang="en-GB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correlated k-distribution method</a:t>
            </a:r>
          </a:p>
        </p:txBody>
      </p:sp>
    </p:spTree>
    <p:extLst>
      <p:ext uri="{BB962C8B-B14F-4D97-AF65-F5344CB8AC3E}">
        <p14:creationId xmlns:p14="http://schemas.microsoft.com/office/powerpoint/2010/main" val="27300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5" descr="fsck_demo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574675"/>
            <a:ext cx="7629525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7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600">
                <a:solidFill>
                  <a:srgbClr val="0000FF"/>
                </a:solidFill>
                <a:latin typeface="Verdana" pitchFamily="34" charset="0"/>
                <a:ea typeface="+mn-ea"/>
                <a:cs typeface="Arial" charset="0"/>
              </a:rPr>
              <a:t>Water vapour spectrum</a:t>
            </a:r>
            <a:r>
              <a:rPr lang="en-GB" altLang="en-US" sz="160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            </a:t>
            </a:r>
            <a:r>
              <a:rPr lang="en-GB" altLang="en-US" sz="16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rPr>
              <a:t>Planck function</a:t>
            </a:r>
          </a:p>
        </p:txBody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9725" y="1196975"/>
            <a:ext cx="3616325" cy="1800225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600" dirty="0" smtClean="0"/>
              <a:t>Discretize sorted absorption coefficients into 2-16 intervals in each band</a:t>
            </a:r>
          </a:p>
          <a:p>
            <a:pPr>
              <a:lnSpc>
                <a:spcPct val="90000"/>
              </a:lnSpc>
            </a:pPr>
            <a:r>
              <a:rPr lang="en-GB" altLang="en-US" sz="1600" i="1" dirty="0" smtClean="0"/>
              <a:t>RRTM-G needs 140 “g-points” (monochromatic calculations) for </a:t>
            </a:r>
            <a:r>
              <a:rPr lang="en-GB" altLang="en-US" sz="1600" i="1" dirty="0" err="1" smtClean="0"/>
              <a:t>longwave</a:t>
            </a:r>
            <a:r>
              <a:rPr lang="en-GB" altLang="en-US" sz="1600" i="1" dirty="0" smtClean="0"/>
              <a:t> when all gases considered</a:t>
            </a:r>
          </a:p>
        </p:txBody>
      </p:sp>
      <p:sp>
        <p:nvSpPr>
          <p:cNvPr id="333825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0"/>
            <a:ext cx="8686800" cy="765175"/>
          </a:xfrm>
        </p:spPr>
        <p:txBody>
          <a:bodyPr/>
          <a:lstStyle/>
          <a:p>
            <a:r>
              <a:rPr lang="en-GB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correlated k-distribution method</a:t>
            </a:r>
          </a:p>
        </p:txBody>
      </p:sp>
    </p:spTree>
    <p:extLst>
      <p:ext uri="{BB962C8B-B14F-4D97-AF65-F5344CB8AC3E}">
        <p14:creationId xmlns:p14="http://schemas.microsoft.com/office/powerpoint/2010/main" val="35293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0450" name="Picture 4" descr="fsck_demo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574675"/>
            <a:ext cx="7629525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0451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FF"/>
                </a:solidFill>
                <a:latin typeface="Verdana" pitchFamily="34" charset="0"/>
                <a:ea typeface="+mn-ea"/>
                <a:cs typeface="Arial" charset="0"/>
              </a:rPr>
              <a:t>Water vapour spectrum</a:t>
            </a:r>
            <a:r>
              <a:rPr lang="en-GB" sz="160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            </a:t>
            </a:r>
            <a:r>
              <a:rPr lang="en-GB" sz="16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rPr>
              <a:t>Planck function</a:t>
            </a:r>
          </a:p>
        </p:txBody>
      </p:sp>
      <p:sp>
        <p:nvSpPr>
          <p:cNvPr id="3604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950" y="0"/>
            <a:ext cx="8686800" cy="765175"/>
          </a:xfrm>
          <a:noFill/>
        </p:spPr>
        <p:txBody>
          <a:bodyPr/>
          <a:lstStyle/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Full-spectrum correlated-k (FSCK) method</a:t>
            </a:r>
          </a:p>
        </p:txBody>
      </p:sp>
    </p:spTree>
    <p:extLst>
      <p:ext uri="{BB962C8B-B14F-4D97-AF65-F5344CB8AC3E}">
        <p14:creationId xmlns:p14="http://schemas.microsoft.com/office/powerpoint/2010/main" val="42441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6" descr="fsck_demo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19163"/>
            <a:ext cx="7499350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5" name="Text Box 7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FF"/>
                </a:solidFill>
                <a:latin typeface="Verdana" pitchFamily="34" charset="0"/>
                <a:ea typeface="+mn-ea"/>
                <a:cs typeface="Arial" charset="0"/>
              </a:rPr>
              <a:t>Water vapour spectrum</a:t>
            </a:r>
            <a:r>
              <a:rPr lang="en-GB" sz="160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            </a:t>
            </a:r>
            <a:r>
              <a:rPr lang="en-GB" sz="16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rPr>
              <a:t>Planck function</a:t>
            </a:r>
          </a:p>
        </p:txBody>
      </p:sp>
      <p:sp>
        <p:nvSpPr>
          <p:cNvPr id="3614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95513" y="4005263"/>
            <a:ext cx="2664519" cy="584775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smtClean="0"/>
              <a:t>Reorder the </a:t>
            </a:r>
            <a:r>
              <a:rPr lang="en-GB" sz="1600" i="1" dirty="0" smtClean="0"/>
              <a:t>entire</a:t>
            </a:r>
            <a:r>
              <a:rPr lang="en-GB" sz="1600" dirty="0" smtClean="0"/>
              <a:t> </a:t>
            </a:r>
            <a:r>
              <a:rPr lang="en-GB" sz="1600" dirty="0" err="1" smtClean="0"/>
              <a:t>longwave</a:t>
            </a:r>
            <a:r>
              <a:rPr lang="en-GB" sz="1600" dirty="0" smtClean="0"/>
              <a:t> spectrum</a:t>
            </a:r>
          </a:p>
        </p:txBody>
      </p:sp>
      <p:sp>
        <p:nvSpPr>
          <p:cNvPr id="361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950" y="0"/>
            <a:ext cx="8686800" cy="765175"/>
          </a:xfrm>
          <a:noFill/>
        </p:spPr>
        <p:txBody>
          <a:bodyPr/>
          <a:lstStyle/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Full-spectrum correlated-k (FSCK) method</a:t>
            </a:r>
          </a:p>
        </p:txBody>
      </p:sp>
    </p:spTree>
    <p:extLst>
      <p:ext uri="{BB962C8B-B14F-4D97-AF65-F5344CB8AC3E}">
        <p14:creationId xmlns:p14="http://schemas.microsoft.com/office/powerpoint/2010/main" val="85759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950" y="0"/>
            <a:ext cx="8686800" cy="765175"/>
          </a:xfrm>
          <a:noFill/>
        </p:spPr>
        <p:txBody>
          <a:bodyPr/>
          <a:lstStyle/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Full-spectrum correlated-k (FSCK) method</a:t>
            </a:r>
          </a:p>
        </p:txBody>
      </p:sp>
      <p:pic>
        <p:nvPicPr>
          <p:cNvPr id="362498" name="Picture 5" descr="fsck_demo_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19163"/>
            <a:ext cx="7499350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2499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FF"/>
                </a:solidFill>
                <a:latin typeface="Verdana" pitchFamily="34" charset="0"/>
                <a:ea typeface="+mn-ea"/>
                <a:cs typeface="Arial" charset="0"/>
              </a:rPr>
              <a:t>Water vapour spectrum</a:t>
            </a:r>
            <a:r>
              <a:rPr lang="en-GB" sz="160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            </a:t>
            </a:r>
            <a:r>
              <a:rPr lang="en-GB" sz="16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rPr>
              <a:t>Planck function</a:t>
            </a:r>
          </a:p>
        </p:txBody>
      </p:sp>
      <p:sp>
        <p:nvSpPr>
          <p:cNvPr id="3625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24075" y="692150"/>
            <a:ext cx="5328245" cy="1175706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smtClean="0"/>
              <a:t>Discretize such that heating rate error in each interval is less than some tolerance</a:t>
            </a:r>
          </a:p>
          <a:p>
            <a:r>
              <a:rPr lang="en-GB" sz="1600" dirty="0" smtClean="0"/>
              <a:t>Integrate Planck function across interval</a:t>
            </a:r>
          </a:p>
          <a:p>
            <a:r>
              <a:rPr lang="en-GB" sz="1600" i="1" dirty="0" smtClean="0"/>
              <a:t>Far fewer g-points required</a:t>
            </a:r>
          </a:p>
        </p:txBody>
      </p:sp>
    </p:spTree>
    <p:extLst>
      <p:ext uri="{BB962C8B-B14F-4D97-AF65-F5344CB8AC3E}">
        <p14:creationId xmlns:p14="http://schemas.microsoft.com/office/powerpoint/2010/main" val="31111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 of </a:t>
            </a:r>
            <a:r>
              <a:rPr lang="en-GB" dirty="0" err="1" smtClean="0"/>
              <a:t>longwave</a:t>
            </a:r>
            <a:r>
              <a:rPr lang="en-GB" dirty="0" smtClean="0"/>
              <a:t> FSCK on test profiles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4489" y="3717032"/>
            <a:ext cx="5359362" cy="2378968"/>
          </a:xfrm>
        </p:spPr>
        <p:txBody>
          <a:bodyPr/>
          <a:lstStyle/>
          <a:p>
            <a:r>
              <a:rPr lang="en-GB" dirty="0" smtClean="0"/>
              <a:t>FSCK performance apparently similar to RRTM-G but with 25% the number of spectral intervals</a:t>
            </a:r>
          </a:p>
          <a:p>
            <a:r>
              <a:rPr lang="en-GB" dirty="0" smtClean="0"/>
              <a:t>FSCK possible in shortwave (</a:t>
            </a:r>
            <a:r>
              <a:rPr lang="en-GB" dirty="0" err="1" smtClean="0"/>
              <a:t>Pawlak</a:t>
            </a:r>
            <a:r>
              <a:rPr lang="en-GB" dirty="0" smtClean="0"/>
              <a:t> </a:t>
            </a:r>
            <a:r>
              <a:rPr lang="en-GB" dirty="0"/>
              <a:t>et al. </a:t>
            </a:r>
            <a:r>
              <a:rPr lang="en-GB" dirty="0" smtClean="0"/>
              <a:t>2004)</a:t>
            </a:r>
            <a:endParaRPr lang="en-GB" dirty="0"/>
          </a:p>
          <a:p>
            <a:r>
              <a:rPr lang="en-GB" dirty="0" smtClean="0"/>
              <a:t>More work needed!</a:t>
            </a:r>
          </a:p>
          <a:p>
            <a:pPr lvl="1"/>
            <a:r>
              <a:rPr lang="en-GB" dirty="0" smtClean="0"/>
              <a:t>Only considered </a:t>
            </a:r>
            <a:r>
              <a:rPr lang="en-GB" dirty="0" err="1" smtClean="0"/>
              <a:t>longwave</a:t>
            </a:r>
            <a:r>
              <a:rPr lang="en-GB" dirty="0" smtClean="0"/>
              <a:t> with H</a:t>
            </a:r>
            <a:r>
              <a:rPr lang="en-GB" baseline="-25000" dirty="0" smtClean="0"/>
              <a:t>2</a:t>
            </a:r>
            <a:r>
              <a:rPr lang="en-GB" dirty="0" smtClean="0"/>
              <a:t>O, CO</a:t>
            </a:r>
            <a:r>
              <a:rPr lang="en-GB" baseline="-25000" dirty="0" smtClean="0"/>
              <a:t>2</a:t>
            </a:r>
            <a:r>
              <a:rPr lang="en-GB" dirty="0" smtClean="0"/>
              <a:t>, O</a:t>
            </a:r>
            <a:r>
              <a:rPr lang="en-GB" baseline="-25000" dirty="0" smtClean="0"/>
              <a:t>3</a:t>
            </a:r>
            <a:r>
              <a:rPr lang="en-GB" dirty="0" smtClean="0"/>
              <a:t> so far</a:t>
            </a:r>
          </a:p>
          <a:p>
            <a:pPr lvl="1"/>
            <a:r>
              <a:rPr lang="en-GB" dirty="0" smtClean="0"/>
              <a:t>Need to include clouds and aerosols</a:t>
            </a:r>
          </a:p>
          <a:p>
            <a:r>
              <a:rPr lang="en-GB" dirty="0" smtClean="0"/>
              <a:t>Good enough for NWP?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830" y="3567293"/>
            <a:ext cx="2950250" cy="2670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7952"/>
          <a:stretch/>
        </p:blipFill>
        <p:spPr>
          <a:xfrm>
            <a:off x="5703850" y="3253453"/>
            <a:ext cx="462325" cy="2673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833686"/>
            <a:ext cx="8424936" cy="27393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1118420"/>
            <a:ext cx="1096623" cy="6798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62264" y="3734616"/>
            <a:ext cx="1685320" cy="570720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</a:ln>
        </p:spPr>
        <p:txBody>
          <a:bodyPr wrap="none" lIns="54000" tIns="54000" rIns="54000" bIns="54000" rtlCol="0">
            <a:spAutoFit/>
          </a:bodyPr>
          <a:lstStyle/>
          <a:p>
            <a:r>
              <a:rPr lang="en-GB" sz="1500" b="0" dirty="0" smtClean="0">
                <a:latin typeface="Arial Narrow" panose="020B0606020202030204" pitchFamily="34" charset="0"/>
              </a:rPr>
              <a:t>RRTM: 256 g-points</a:t>
            </a:r>
          </a:p>
          <a:p>
            <a:r>
              <a:rPr lang="en-GB" sz="1500" b="0" dirty="0" smtClean="0">
                <a:latin typeface="Arial Narrow" panose="020B0606020202030204" pitchFamily="34" charset="0"/>
              </a:rPr>
              <a:t>RRTM-G: 140 g-points</a:t>
            </a:r>
            <a:endParaRPr lang="en-GB" sz="1500" b="0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50917" y="5229200"/>
            <a:ext cx="1132771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1500" b="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Mlawer</a:t>
            </a:r>
            <a:r>
              <a:rPr lang="en-GB" sz="1500" b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et al. (1997)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7597356" y="408880"/>
            <a:ext cx="146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Hogan (2010)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105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836712"/>
            <a:ext cx="8447087" cy="5400600"/>
          </a:xfrm>
        </p:spPr>
        <p:txBody>
          <a:bodyPr/>
          <a:lstStyle/>
          <a:p>
            <a:r>
              <a:rPr lang="en-GB" dirty="0" smtClean="0"/>
              <a:t>Representation of cloud structure and overlap in radiation schemes is much improved compared to 15 years ago</a:t>
            </a:r>
          </a:p>
          <a:p>
            <a:pPr lvl="1"/>
            <a:r>
              <a:rPr lang="en-GB" dirty="0" err="1" smtClean="0"/>
              <a:t>McICA</a:t>
            </a:r>
            <a:r>
              <a:rPr lang="en-GB" dirty="0" smtClean="0"/>
              <a:t> is now the de facto standard for radiation schemes in weather and climate models</a:t>
            </a:r>
          </a:p>
          <a:p>
            <a:r>
              <a:rPr lang="en-GB" dirty="0" smtClean="0"/>
              <a:t>Look for opportunities to improve accuracy with no increase in cost</a:t>
            </a:r>
          </a:p>
          <a:p>
            <a:pPr lvl="1"/>
            <a:r>
              <a:rPr lang="en-GB" dirty="0" smtClean="0"/>
              <a:t>“Tuned” 2-stream method; better continuum absorption models</a:t>
            </a:r>
          </a:p>
          <a:p>
            <a:pPr lvl="1"/>
            <a:r>
              <a:rPr lang="en-GB" dirty="0" smtClean="0"/>
              <a:t>Approximate updates to fluxes to mitigate errors due to radiation calls infrequent in time and space</a:t>
            </a:r>
            <a:endParaRPr lang="en-GB" dirty="0"/>
          </a:p>
          <a:p>
            <a:r>
              <a:rPr lang="en-GB" dirty="0" smtClean="0"/>
              <a:t>Opportunities to represent new physical processes with modest cost increase</a:t>
            </a:r>
          </a:p>
          <a:p>
            <a:pPr lvl="1"/>
            <a:r>
              <a:rPr lang="en-GB" dirty="0" smtClean="0"/>
              <a:t>3D effects with SPARTACUS</a:t>
            </a:r>
          </a:p>
          <a:p>
            <a:r>
              <a:rPr lang="en-GB" dirty="0" smtClean="0"/>
              <a:t>Large number of spectral intervals limits what we can afford in other areas</a:t>
            </a:r>
          </a:p>
          <a:p>
            <a:pPr lvl="1"/>
            <a:r>
              <a:rPr lang="en-GB" dirty="0" smtClean="0"/>
              <a:t>Faster implementation of RRTM-G, e.g. on GPUs</a:t>
            </a:r>
          </a:p>
          <a:p>
            <a:pPr lvl="1"/>
            <a:r>
              <a:rPr lang="en-GB" dirty="0" smtClean="0"/>
              <a:t>Alternative approaches such as FSCK?</a:t>
            </a:r>
          </a:p>
          <a:p>
            <a:r>
              <a:rPr lang="en-GB" dirty="0" smtClean="0"/>
              <a:t>Plans for a new ECMWF radiation scheme</a:t>
            </a:r>
          </a:p>
          <a:p>
            <a:pPr lvl="1"/>
            <a:r>
              <a:rPr lang="en-GB" dirty="0" smtClean="0"/>
              <a:t>Modular: solver and cloud, aerosol &amp; gas optical models can be interchanged independently</a:t>
            </a:r>
          </a:p>
          <a:p>
            <a:pPr lvl="1"/>
            <a:r>
              <a:rPr lang="en-GB" dirty="0" smtClean="0"/>
              <a:t>Open source off-line version to be released</a:t>
            </a:r>
          </a:p>
          <a:p>
            <a:r>
              <a:rPr lang="en-GB" i="1" dirty="0" smtClean="0"/>
              <a:t>Remember that radiative fluxes are only as good as the cloud and aerosol data coming from the host model!</a:t>
            </a:r>
          </a:p>
        </p:txBody>
      </p:sp>
    </p:spTree>
    <p:extLst>
      <p:ext uri="{BB962C8B-B14F-4D97-AF65-F5344CB8AC3E}">
        <p14:creationId xmlns:p14="http://schemas.microsoft.com/office/powerpoint/2010/main" val="14669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0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four components of a radiation scheme</a:t>
            </a:r>
            <a:endParaRPr lang="en-GB" dirty="0"/>
          </a:p>
        </p:txBody>
      </p:sp>
      <p:pic>
        <p:nvPicPr>
          <p:cNvPr id="9218" name="Picture 2" descr="http://www.maplecityrubber.com/wp-content/themes/maple_city/images/balloon_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82" y="951112"/>
            <a:ext cx="1656184" cy="21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dreamatico.com/data_images/cloud/cloud-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5042" r="5763" b="19585"/>
          <a:stretch/>
        </p:blipFill>
        <p:spPr bwMode="auto">
          <a:xfrm>
            <a:off x="6072754" y="926069"/>
            <a:ext cx="2819726" cy="17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recyclethis.co.uk/wp-content/uploads/2006/08/aerosol18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59" y="1036634"/>
            <a:ext cx="1399654" cy="17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4452" y="1383159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Gas optical properties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762" y="1488266"/>
            <a:ext cx="2572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Cloud optical properties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0296" y="1798657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Aerosol optical properties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Text Placeholder 6"/>
          <p:cNvSpPr txBox="1">
            <a:spLocks/>
          </p:cNvSpPr>
          <p:nvPr/>
        </p:nvSpPr>
        <p:spPr>
          <a:xfrm>
            <a:off x="279924" y="2247255"/>
            <a:ext cx="2074421" cy="1584176"/>
          </a:xfrm>
          <a:prstGeom prst="rect">
            <a:avLst/>
          </a:prstGeom>
        </p:spPr>
        <p:txBody>
          <a:bodyPr/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defRPr sz="200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97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1F3692"/>
              </a:buClr>
              <a:buSzPct val="100000"/>
              <a:buFont typeface="Lucida Grande CE" pitchFamily="36" charset="-18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1800" b="0" i="1" kern="0" dirty="0" smtClean="0">
                <a:latin typeface="Arial Narrow" panose="020B0606020202030204" pitchFamily="34" charset="0"/>
              </a:rPr>
              <a:t>Determines spectral resolution</a:t>
            </a:r>
          </a:p>
          <a:p>
            <a:r>
              <a:rPr lang="en-GB" sz="1800" b="0" kern="0" dirty="0" smtClean="0">
                <a:latin typeface="Arial Narrow" panose="020B0606020202030204" pitchFamily="34" charset="0"/>
              </a:rPr>
              <a:t>RRTM-G uses 252 spectral intervals</a:t>
            </a:r>
            <a:endParaRPr lang="en-GB" sz="1800" b="0" kern="0" dirty="0">
              <a:latin typeface="Arial Narrow" panose="020B0606020202030204" pitchFamily="34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idx="4294967295"/>
          </p:nvPr>
        </p:nvSpPr>
        <p:spPr>
          <a:xfrm>
            <a:off x="279924" y="5805264"/>
            <a:ext cx="8684564" cy="464901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Codes should be </a:t>
            </a:r>
            <a:r>
              <a:rPr lang="en-GB" i="1" dirty="0" smtClean="0"/>
              <a:t>modular</a:t>
            </a:r>
            <a:r>
              <a:rPr lang="en-GB" dirty="0" smtClean="0"/>
              <a:t>, allowing components to be changed independently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418" y="2669248"/>
            <a:ext cx="4827686" cy="3044752"/>
            <a:chOff x="3048418" y="2669248"/>
            <a:chExt cx="4827686" cy="3044752"/>
          </a:xfrm>
        </p:grpSpPr>
        <p:pic>
          <p:nvPicPr>
            <p:cNvPr id="9224" name="Picture 8" descr="http://www.wired.com/wp-content/uploads/2014/07/brain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0" t="9416" r="8784" b="11835"/>
            <a:stretch/>
          </p:blipFill>
          <p:spPr bwMode="auto">
            <a:xfrm>
              <a:off x="3638330" y="3660148"/>
              <a:ext cx="2376264" cy="1840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 bwMode="auto">
            <a:xfrm>
              <a:off x="3048418" y="2895327"/>
              <a:ext cx="879056" cy="936104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>
              <a:stCxn id="9222" idx="2"/>
            </p:cNvCxnSpPr>
            <p:nvPr/>
          </p:nvCxnSpPr>
          <p:spPr bwMode="auto">
            <a:xfrm>
              <a:off x="4884786" y="2747322"/>
              <a:ext cx="0" cy="808307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5658757" y="2669248"/>
              <a:ext cx="1134077" cy="1292566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 Placeholder 6"/>
            <p:cNvSpPr txBox="1">
              <a:spLocks/>
            </p:cNvSpPr>
            <p:nvPr/>
          </p:nvSpPr>
          <p:spPr>
            <a:xfrm>
              <a:off x="5934322" y="3968096"/>
              <a:ext cx="1941782" cy="1584176"/>
            </a:xfrm>
            <a:prstGeom prst="rect">
              <a:avLst/>
            </a:prstGeom>
          </p:spPr>
          <p:txBody>
            <a:bodyPr/>
            <a:lstStyle>
              <a:lvl1pPr marL="268288" indent="-268288" algn="l" rtl="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3366FF"/>
                </a:buClr>
                <a:buSzPct val="90000"/>
                <a:buFont typeface="Wingdings" pitchFamily="36" charset="2"/>
                <a:buChar char=""/>
                <a:defRPr sz="2000">
                  <a:solidFill>
                    <a:schemeClr val="tx1"/>
                  </a:solidFill>
                  <a:latin typeface="Calibri"/>
                  <a:ea typeface="ＭＳ Ｐゴシック" pitchFamily="39" charset="-128"/>
                  <a:cs typeface="ＭＳ Ｐゴシック" pitchFamily="39" charset="-128"/>
                </a:defRPr>
              </a:lvl1pPr>
              <a:lvl2pPr marL="539750" indent="-269875" algn="l" rtl="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1F3692"/>
                </a:buClr>
                <a:buSzPct val="100000"/>
                <a:buFont typeface="Lucida Grande CE" pitchFamily="36" charset="-18"/>
                <a:buChar char="–"/>
                <a:defRPr sz="2000">
                  <a:solidFill>
                    <a:schemeClr val="tx1"/>
                  </a:solidFill>
                  <a:latin typeface="Calibri"/>
                  <a:ea typeface="ＭＳ Ｐゴシック" charset="-128"/>
                </a:defRPr>
              </a:lvl2pPr>
              <a:lvl3pPr marL="806450" indent="-269875" algn="l" rtl="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ts val="600"/>
                </a:spcAft>
                <a:buChar char="•"/>
                <a:defRPr sz="2000">
                  <a:solidFill>
                    <a:schemeClr val="tx1"/>
                  </a:solidFill>
                  <a:latin typeface="Calibri"/>
                  <a:ea typeface="ＭＳ Ｐゴシック" charset="-128"/>
                </a:defRPr>
              </a:lvl3pPr>
              <a:lvl4pPr marL="1581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00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4574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146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371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29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GB" sz="1800" b="0" i="1" kern="0" dirty="0" smtClean="0">
                  <a:latin typeface="Arial Narrow" panose="020B0606020202030204" pitchFamily="34" charset="0"/>
                </a:rPr>
                <a:t>Determines how sophisticated interactions with clouds will be</a:t>
              </a:r>
              <a:endParaRPr lang="en-GB" sz="1800" b="0" kern="0" dirty="0">
                <a:latin typeface="Arial Narrow" panose="020B060602020203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927473" y="5252335"/>
              <a:ext cx="9573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Solver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9698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Theories of light propagation and scattering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6" y="910042"/>
            <a:ext cx="4227512" cy="388711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en-GB" b="1" u="sng" dirty="0" smtClean="0">
                <a:solidFill>
                  <a:schemeClr val="accent2">
                    <a:lumMod val="75000"/>
                  </a:schemeClr>
                </a:solidFill>
              </a:rPr>
              <a:t>Particle theories</a:t>
            </a:r>
          </a:p>
          <a:p>
            <a:pPr lvl="1" indent="-1762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Ibn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al-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</a:rPr>
              <a:t>Haytham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(1021)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 – vision </a:t>
            </a:r>
          </a:p>
          <a:p>
            <a:pPr lvl="1" indent="-176213">
              <a:buNone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lvl="1" indent="-176213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Newton (1710) –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colour </a:t>
            </a:r>
          </a:p>
          <a:p>
            <a:pPr lvl="1" indent="-176213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lvl="1" indent="-176213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 indent="-176213">
              <a:buNone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lvl="1" indent="-176213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 indent="-176213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Planck (1901)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– black-body radiation</a:t>
            </a:r>
          </a:p>
          <a:p>
            <a:pPr lvl="1" indent="-176213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Einstein (1905)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– photo-electric effect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76736" y="908720"/>
            <a:ext cx="4227512" cy="259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Clr>
                <a:srgbClr val="FF0000"/>
              </a:buClr>
              <a:buNone/>
            </a:pPr>
            <a:r>
              <a:rPr lang="en-GB" b="1" kern="0" dirty="0" smtClean="0">
                <a:solidFill>
                  <a:srgbClr val="FF0000"/>
                </a:solidFill>
              </a:rPr>
              <a:t>         </a:t>
            </a:r>
            <a:r>
              <a:rPr lang="en-GB" b="1" u="sng" kern="0" dirty="0" smtClean="0">
                <a:solidFill>
                  <a:srgbClr val="FF0000"/>
                </a:solidFill>
              </a:rPr>
              <a:t>Wave theories</a:t>
            </a:r>
          </a:p>
          <a:p>
            <a:pPr marL="268287" lvl="1" indent="0">
              <a:buClr>
                <a:srgbClr val="FF0000"/>
              </a:buClr>
              <a:buNone/>
            </a:pPr>
            <a:endParaRPr lang="en-GB" kern="0" dirty="0" smtClean="0">
              <a:solidFill>
                <a:srgbClr val="FF0000"/>
              </a:solidFill>
            </a:endParaRPr>
          </a:p>
          <a:p>
            <a:pPr lvl="1">
              <a:buClr>
                <a:srgbClr val="FF0000"/>
              </a:buClr>
              <a:buFont typeface="MS Reference Sans Serif" panose="020B0604030504040204" pitchFamily="34" charset="0"/>
              <a:buChar char="~"/>
            </a:pPr>
            <a:r>
              <a:rPr lang="en-GB" kern="0" dirty="0" smtClean="0">
                <a:solidFill>
                  <a:srgbClr val="FF0000"/>
                </a:solidFill>
              </a:rPr>
              <a:t>Huygens (1690) </a:t>
            </a:r>
            <a:r>
              <a:rPr lang="en-GB" i="1" kern="0" dirty="0" smtClean="0">
                <a:solidFill>
                  <a:srgbClr val="FF0000"/>
                </a:solidFill>
              </a:rPr>
              <a:t>– refraction, reflection</a:t>
            </a:r>
          </a:p>
          <a:p>
            <a:pPr marL="268287" lvl="1" indent="0">
              <a:buClr>
                <a:srgbClr val="FF0000"/>
              </a:buClr>
              <a:buNone/>
            </a:pPr>
            <a:endParaRPr lang="en-GB" kern="0" dirty="0">
              <a:solidFill>
                <a:srgbClr val="FF0000"/>
              </a:solidFill>
            </a:endParaRPr>
          </a:p>
          <a:p>
            <a:pPr lvl="1">
              <a:buClr>
                <a:srgbClr val="FF0000"/>
              </a:buClr>
              <a:buFont typeface="MS Reference Sans Serif" panose="020B0604030504040204" pitchFamily="34" charset="0"/>
              <a:buChar char="~"/>
            </a:pPr>
            <a:r>
              <a:rPr lang="en-GB" kern="0" dirty="0" smtClean="0">
                <a:solidFill>
                  <a:srgbClr val="FF0000"/>
                </a:solidFill>
              </a:rPr>
              <a:t>Young (1801) </a:t>
            </a:r>
            <a:r>
              <a:rPr lang="en-GB" i="1" kern="0" dirty="0" smtClean="0">
                <a:solidFill>
                  <a:srgbClr val="FF0000"/>
                </a:solidFill>
              </a:rPr>
              <a:t>– double-slit experiment</a:t>
            </a:r>
          </a:p>
          <a:p>
            <a:pPr lvl="1">
              <a:buClr>
                <a:srgbClr val="FF0000"/>
              </a:buClr>
              <a:buFont typeface="MS Reference Sans Serif" panose="020B0604030504040204" pitchFamily="34" charset="0"/>
              <a:buChar char="~"/>
            </a:pPr>
            <a:r>
              <a:rPr lang="en-GB" kern="0" dirty="0" smtClean="0">
                <a:solidFill>
                  <a:srgbClr val="FF0000"/>
                </a:solidFill>
              </a:rPr>
              <a:t>Fresnel (1821) </a:t>
            </a:r>
            <a:r>
              <a:rPr lang="en-GB" i="1" kern="0" dirty="0" smtClean="0">
                <a:solidFill>
                  <a:srgbClr val="FF0000"/>
                </a:solidFill>
              </a:rPr>
              <a:t>– polarization, diffraction</a:t>
            </a:r>
            <a:endParaRPr lang="en-GB" i="1" kern="0" dirty="0">
              <a:solidFill>
                <a:srgbClr val="FF0000"/>
              </a:solidFill>
            </a:endParaRPr>
          </a:p>
          <a:p>
            <a:pPr lvl="1">
              <a:buClr>
                <a:srgbClr val="FF0000"/>
              </a:buClr>
              <a:buFont typeface="MS Reference Sans Serif" panose="020B0604030504040204" pitchFamily="34" charset="0"/>
              <a:buChar char="~"/>
            </a:pPr>
            <a:r>
              <a:rPr lang="en-GB" u="sng" kern="0" dirty="0" smtClean="0">
                <a:solidFill>
                  <a:srgbClr val="FF0000"/>
                </a:solidFill>
              </a:rPr>
              <a:t>Maxwell (1873) </a:t>
            </a:r>
            <a:r>
              <a:rPr lang="en-GB" i="1" u="sng" kern="0" dirty="0" smtClean="0">
                <a:solidFill>
                  <a:srgbClr val="FF0000"/>
                </a:solidFill>
              </a:rPr>
              <a:t>– electricity &amp; magnetism</a:t>
            </a:r>
            <a:endParaRPr lang="en-GB" i="1" u="sng" kern="0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3568" y="4797152"/>
            <a:ext cx="4752528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b="1" kern="0" dirty="0" smtClean="0"/>
              <a:t>     </a:t>
            </a:r>
            <a:r>
              <a:rPr lang="en-GB" b="1" u="sng" kern="0" dirty="0" smtClean="0"/>
              <a:t>Quantum electrodynamics</a:t>
            </a:r>
          </a:p>
          <a:p>
            <a:pPr marL="268287" lvl="1" indent="0">
              <a:buNone/>
            </a:pPr>
            <a:r>
              <a:rPr lang="en-GB" kern="0" dirty="0" err="1" smtClean="0"/>
              <a:t>Fenyman</a:t>
            </a:r>
            <a:r>
              <a:rPr lang="en-GB" kern="0" dirty="0" smtClean="0"/>
              <a:t>, Schwinger, </a:t>
            </a:r>
            <a:r>
              <a:rPr lang="en-GB" kern="0" dirty="0" err="1" smtClean="0"/>
              <a:t>Tomonaga</a:t>
            </a:r>
            <a:r>
              <a:rPr lang="en-GB" kern="0" dirty="0" smtClean="0"/>
              <a:t>, Dyson (1946-1949) </a:t>
            </a:r>
          </a:p>
          <a:p>
            <a:pPr marL="536575" lvl="2" indent="0">
              <a:buNone/>
            </a:pPr>
            <a:r>
              <a:rPr lang="en-GB" i="1" kern="0" dirty="0" smtClean="0"/>
              <a:t>– Lamb shift, magnetic moment of electron</a:t>
            </a:r>
          </a:p>
          <a:p>
            <a:pPr marL="536575" lvl="2" indent="0">
              <a:buNone/>
            </a:pPr>
            <a:r>
              <a:rPr lang="en-GB" i="1" kern="0" dirty="0"/>
              <a:t>– </a:t>
            </a:r>
            <a:r>
              <a:rPr lang="en-GB" i="1" kern="0" dirty="0" smtClean="0"/>
              <a:t>Describes all known properties of EM radiation exactly </a:t>
            </a:r>
            <a:endParaRPr lang="en-GB" i="1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92080" y="2971074"/>
            <a:ext cx="3928470" cy="388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algn="r">
              <a:buClr>
                <a:srgbClr val="009900"/>
              </a:buClr>
              <a:buNone/>
            </a:pPr>
            <a:r>
              <a:rPr lang="en-GB" b="1" kern="0" dirty="0" smtClean="0">
                <a:solidFill>
                  <a:srgbClr val="FF0000"/>
                </a:solidFill>
              </a:rPr>
              <a:t>         </a:t>
            </a:r>
            <a:r>
              <a:rPr lang="en-GB" b="1" u="sng" kern="0" dirty="0" smtClean="0">
                <a:solidFill>
                  <a:srgbClr val="009900"/>
                </a:solidFill>
              </a:rPr>
              <a:t>Radiative transfer</a:t>
            </a:r>
            <a:r>
              <a:rPr lang="en-GB" b="1" kern="0" dirty="0" smtClean="0">
                <a:solidFill>
                  <a:srgbClr val="009900"/>
                </a:solidFill>
              </a:rPr>
              <a:t>	</a:t>
            </a:r>
            <a:endParaRPr lang="en-GB" kern="0" dirty="0" smtClean="0">
              <a:solidFill>
                <a:srgbClr val="009900"/>
              </a:solidFill>
            </a:endParaRPr>
          </a:p>
          <a:p>
            <a:pPr lvl="1">
              <a:buClr>
                <a:srgbClr val="009900"/>
              </a:buClr>
              <a:buFont typeface="Arial Narrow" panose="020B0606020202030204" pitchFamily="34" charset="0"/>
              <a:buChar char="→"/>
            </a:pPr>
            <a:r>
              <a:rPr lang="en-GB" kern="0" dirty="0" err="1" smtClean="0">
                <a:solidFill>
                  <a:srgbClr val="009900"/>
                </a:solidFill>
              </a:rPr>
              <a:t>Lommel</a:t>
            </a:r>
            <a:r>
              <a:rPr lang="en-GB" kern="0" dirty="0" smtClean="0">
                <a:solidFill>
                  <a:srgbClr val="009900"/>
                </a:solidFill>
              </a:rPr>
              <a:t> (1887) – </a:t>
            </a:r>
            <a:r>
              <a:rPr lang="en-GB" i="1" kern="0" dirty="0" smtClean="0">
                <a:solidFill>
                  <a:srgbClr val="009900"/>
                </a:solidFill>
              </a:rPr>
              <a:t>radiative transfer equation</a:t>
            </a:r>
          </a:p>
          <a:p>
            <a:pPr lvl="1">
              <a:buClr>
                <a:srgbClr val="009900"/>
              </a:buClr>
              <a:buFont typeface="Arial Narrow" panose="020B0606020202030204" pitchFamily="34" charset="0"/>
              <a:buChar char="→"/>
            </a:pPr>
            <a:endParaRPr lang="en-GB" kern="0" dirty="0" smtClean="0">
              <a:solidFill>
                <a:srgbClr val="009900"/>
              </a:solidFill>
            </a:endParaRPr>
          </a:p>
          <a:p>
            <a:pPr lvl="1">
              <a:buClr>
                <a:srgbClr val="009900"/>
              </a:buClr>
              <a:buFont typeface="Arial Narrow" panose="020B0606020202030204" pitchFamily="34" charset="0"/>
              <a:buChar char="→"/>
            </a:pPr>
            <a:r>
              <a:rPr lang="en-GB" kern="0" dirty="0" smtClean="0">
                <a:solidFill>
                  <a:srgbClr val="009900"/>
                </a:solidFill>
              </a:rPr>
              <a:t>Schuster (1905) </a:t>
            </a:r>
            <a:r>
              <a:rPr lang="en-GB" i="1" kern="0" dirty="0" smtClean="0">
                <a:solidFill>
                  <a:srgbClr val="009900"/>
                </a:solidFill>
              </a:rPr>
              <a:t>– two-stream equations</a:t>
            </a:r>
          </a:p>
          <a:p>
            <a:pPr lvl="1">
              <a:buClr>
                <a:srgbClr val="009900"/>
              </a:buClr>
              <a:buFont typeface="Arial Narrow" panose="020B0606020202030204" pitchFamily="34" charset="0"/>
              <a:buChar char="→"/>
            </a:pPr>
            <a:endParaRPr lang="en-GB" kern="0" dirty="0" smtClean="0">
              <a:solidFill>
                <a:srgbClr val="009900"/>
              </a:solidFill>
            </a:endParaRPr>
          </a:p>
          <a:p>
            <a:pPr lvl="1">
              <a:buClr>
                <a:srgbClr val="009900"/>
              </a:buClr>
              <a:buFont typeface="Arial Narrow" panose="020B0606020202030204" pitchFamily="34" charset="0"/>
              <a:buChar char="→"/>
            </a:pPr>
            <a:endParaRPr lang="en-GB" kern="0" dirty="0" smtClean="0">
              <a:solidFill>
                <a:srgbClr val="009900"/>
              </a:solidFill>
            </a:endParaRPr>
          </a:p>
          <a:p>
            <a:pPr lvl="1">
              <a:buClr>
                <a:srgbClr val="009900"/>
              </a:buClr>
              <a:buFont typeface="Arial Narrow" panose="020B0606020202030204" pitchFamily="34" charset="0"/>
              <a:buChar char="→"/>
            </a:pPr>
            <a:endParaRPr lang="en-GB" kern="0" dirty="0" smtClean="0">
              <a:solidFill>
                <a:srgbClr val="009900"/>
              </a:solidFill>
            </a:endParaRPr>
          </a:p>
          <a:p>
            <a:pPr lvl="1">
              <a:buClr>
                <a:srgbClr val="009900"/>
              </a:buClr>
              <a:buFont typeface="Arial Narrow" panose="020B0606020202030204" pitchFamily="34" charset="0"/>
              <a:buChar char="→"/>
            </a:pPr>
            <a:r>
              <a:rPr lang="en-GB" u="sng" kern="0" dirty="0" smtClean="0">
                <a:solidFill>
                  <a:srgbClr val="009900"/>
                </a:solidFill>
              </a:rPr>
              <a:t>Chandrasekhar (1946) </a:t>
            </a:r>
            <a:r>
              <a:rPr lang="en-GB" i="1" u="sng" kern="0" dirty="0" smtClean="0">
                <a:solidFill>
                  <a:srgbClr val="009900"/>
                </a:solidFill>
              </a:rPr>
              <a:t>– full 3D radiative transfer equation with polarization </a:t>
            </a:r>
            <a:endParaRPr lang="en-GB" i="1" u="sng" kern="0" dirty="0">
              <a:solidFill>
                <a:srgbClr val="0099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123728" y="3284984"/>
            <a:ext cx="2087901" cy="1512168"/>
            <a:chOff x="2123728" y="3284984"/>
            <a:chExt cx="2087901" cy="1512168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2123728" y="4293096"/>
              <a:ext cx="216024" cy="504056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3419873" y="3284984"/>
              <a:ext cx="791756" cy="151216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278463" y="3284984"/>
            <a:ext cx="2520280" cy="2027516"/>
            <a:chOff x="4278463" y="3284984"/>
            <a:chExt cx="2520280" cy="2027516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4552916" y="3284984"/>
              <a:ext cx="2035308" cy="202751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 rot="2675040">
              <a:off x="4278463" y="4270823"/>
              <a:ext cx="25202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GB" sz="1600" b="0" kern="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Mishchenko</a:t>
              </a:r>
              <a:r>
                <a:rPr lang="en-GB" sz="1600" b="0" kern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et al. (2002)</a:t>
              </a:r>
              <a:endParaRPr lang="en-GB" sz="1600" b="0" i="1" kern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72000" y="5479092"/>
            <a:ext cx="936104" cy="461665"/>
            <a:chOff x="4572000" y="5479092"/>
            <a:chExt cx="936104" cy="461665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>
              <a:off x="4572000" y="5551100"/>
              <a:ext cx="9361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860032" y="5479092"/>
              <a:ext cx="372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kern="0" dirty="0" smtClean="0"/>
                <a:t>?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91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Line 27"/>
          <p:cNvSpPr>
            <a:spLocks noChangeShapeType="1"/>
          </p:cNvSpPr>
          <p:nvPr/>
        </p:nvSpPr>
        <p:spPr bwMode="auto">
          <a:xfrm>
            <a:off x="539750" y="4725095"/>
            <a:ext cx="792003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18" name="Oval 8"/>
          <p:cNvSpPr>
            <a:spLocks noChangeArrowheads="1"/>
          </p:cNvSpPr>
          <p:nvPr/>
        </p:nvSpPr>
        <p:spPr bwMode="auto">
          <a:xfrm>
            <a:off x="3995738" y="4509195"/>
            <a:ext cx="433387" cy="431800"/>
          </a:xfrm>
          <a:prstGeom prst="ellipse">
            <a:avLst/>
          </a:prstGeom>
          <a:solidFill>
            <a:srgbClr val="5FB4F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1052513"/>
            <a:ext cx="8647113" cy="2711450"/>
          </a:xfrm>
        </p:spPr>
        <p:txBody>
          <a:bodyPr/>
          <a:lstStyle/>
          <a:p>
            <a:pPr marL="381000" indent="-381000" eaLnBrk="1" hangingPunct="1">
              <a:buFontTx/>
              <a:buAutoNum type="arabicPeriod"/>
            </a:pPr>
            <a:r>
              <a:rPr lang="en-GB" altLang="en-US" dirty="0" smtClean="0"/>
              <a:t>Emission and absorption of quanta of radiative energy</a:t>
            </a:r>
          </a:p>
          <a:p>
            <a:pPr marL="800100" lvl="1" indent="-342900" eaLnBrk="1" hangingPunct="1"/>
            <a:r>
              <a:rPr lang="en-GB" altLang="en-US" sz="1800" dirty="0" smtClean="0"/>
              <a:t>Governed by quantum mechanics: the Planck function and the internal energy levels of the material</a:t>
            </a:r>
          </a:p>
          <a:p>
            <a:pPr marL="800100" lvl="1" indent="-342900" eaLnBrk="1" hangingPunct="1"/>
            <a:r>
              <a:rPr lang="en-GB" altLang="en-US" sz="1800" dirty="0" smtClean="0"/>
              <a:t>Responsible for complex gaseous absorption spectra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GB" altLang="en-US" dirty="0" smtClean="0"/>
              <a:t>Electromagnetic waves interacting with a dielectric material</a:t>
            </a:r>
          </a:p>
          <a:p>
            <a:pPr marL="800100" lvl="1" indent="-342900" eaLnBrk="1" hangingPunct="1"/>
            <a:r>
              <a:rPr lang="en-GB" altLang="en-US" sz="1800" dirty="0" smtClean="0"/>
              <a:t>An oscillating dipole is excited, which then re-radiates</a:t>
            </a:r>
          </a:p>
          <a:p>
            <a:pPr marL="800100" lvl="1" indent="-342900" eaLnBrk="1" hangingPunct="1"/>
            <a:r>
              <a:rPr lang="en-GB" altLang="en-US" sz="1800" dirty="0" smtClean="0"/>
              <a:t>Governed by Maxwell’s equations + Newton’s 2</a:t>
            </a:r>
            <a:r>
              <a:rPr lang="en-GB" altLang="en-US" sz="1800" baseline="30000" dirty="0" smtClean="0"/>
              <a:t>nd</a:t>
            </a:r>
            <a:r>
              <a:rPr lang="en-GB" altLang="en-US" sz="1800" dirty="0" smtClean="0"/>
              <a:t> law for bound charges</a:t>
            </a:r>
          </a:p>
          <a:p>
            <a:pPr marL="800100" lvl="1" indent="-342900" eaLnBrk="1" hangingPunct="1"/>
            <a:r>
              <a:rPr lang="en-GB" altLang="en-US" sz="1800" dirty="0" smtClean="0"/>
              <a:t>Responsible for </a:t>
            </a:r>
            <a:r>
              <a:rPr lang="en-GB" altLang="en-US" sz="1800" i="1" dirty="0" smtClean="0"/>
              <a:t>scattering, reflection</a:t>
            </a:r>
            <a:r>
              <a:rPr lang="en-GB" altLang="en-US" sz="1800" dirty="0" smtClean="0"/>
              <a:t> and </a:t>
            </a:r>
            <a:r>
              <a:rPr lang="en-GB" altLang="en-US" sz="1800" i="1" dirty="0" smtClean="0"/>
              <a:t>refraction</a:t>
            </a:r>
            <a:endParaRPr lang="en-GB" altLang="en-US" sz="1800" dirty="0" smtClean="0"/>
          </a:p>
        </p:txBody>
      </p:sp>
      <p:sp>
        <p:nvSpPr>
          <p:cNvPr id="219142" name="Freeform 6"/>
          <p:cNvSpPr>
            <a:spLocks/>
          </p:cNvSpPr>
          <p:nvPr/>
        </p:nvSpPr>
        <p:spPr bwMode="auto">
          <a:xfrm>
            <a:off x="1692275" y="3717032"/>
            <a:ext cx="6480175" cy="2016125"/>
          </a:xfrm>
          <a:custGeom>
            <a:avLst/>
            <a:gdLst>
              <a:gd name="T0" fmla="*/ 0 w 1088"/>
              <a:gd name="T1" fmla="*/ 2147483647 h 212"/>
              <a:gd name="T2" fmla="*/ 2147483647 w 1088"/>
              <a:gd name="T3" fmla="*/ 2147483647 h 212"/>
              <a:gd name="T4" fmla="*/ 2147483647 w 1088"/>
              <a:gd name="T5" fmla="*/ 2147483647 h 212"/>
              <a:gd name="T6" fmla="*/ 2147483647 w 1088"/>
              <a:gd name="T7" fmla="*/ 2147483647 h 212"/>
              <a:gd name="T8" fmla="*/ 2147483647 w 1088"/>
              <a:gd name="T9" fmla="*/ 2147483647 h 212"/>
              <a:gd name="T10" fmla="*/ 2147483647 w 1088"/>
              <a:gd name="T11" fmla="*/ 2147483647 h 212"/>
              <a:gd name="T12" fmla="*/ 2147483647 w 1088"/>
              <a:gd name="T13" fmla="*/ 2147483647 h 212"/>
              <a:gd name="T14" fmla="*/ 2147483647 w 1088"/>
              <a:gd name="T15" fmla="*/ 2147483647 h 2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88"/>
              <a:gd name="T25" fmla="*/ 0 h 212"/>
              <a:gd name="T26" fmla="*/ 1088 w 1088"/>
              <a:gd name="T27" fmla="*/ 212 h 2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88" h="212">
                <a:moveTo>
                  <a:pt x="0" y="106"/>
                </a:moveTo>
                <a:cubicBezTo>
                  <a:pt x="22" y="53"/>
                  <a:pt x="45" y="0"/>
                  <a:pt x="90" y="15"/>
                </a:cubicBezTo>
                <a:cubicBezTo>
                  <a:pt x="135" y="30"/>
                  <a:pt x="212" y="197"/>
                  <a:pt x="272" y="197"/>
                </a:cubicBezTo>
                <a:cubicBezTo>
                  <a:pt x="332" y="197"/>
                  <a:pt x="393" y="15"/>
                  <a:pt x="453" y="15"/>
                </a:cubicBezTo>
                <a:cubicBezTo>
                  <a:pt x="513" y="15"/>
                  <a:pt x="575" y="197"/>
                  <a:pt x="635" y="197"/>
                </a:cubicBezTo>
                <a:cubicBezTo>
                  <a:pt x="695" y="197"/>
                  <a:pt x="756" y="15"/>
                  <a:pt x="816" y="15"/>
                </a:cubicBezTo>
                <a:cubicBezTo>
                  <a:pt x="876" y="15"/>
                  <a:pt x="953" y="182"/>
                  <a:pt x="998" y="197"/>
                </a:cubicBezTo>
                <a:cubicBezTo>
                  <a:pt x="1043" y="212"/>
                  <a:pt x="1065" y="159"/>
                  <a:pt x="1088" y="10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Text Box 11"/>
          <p:cNvSpPr txBox="1">
            <a:spLocks noChangeArrowheads="1"/>
          </p:cNvSpPr>
          <p:nvPr/>
        </p:nvSpPr>
        <p:spPr bwMode="auto">
          <a:xfrm>
            <a:off x="4405313" y="4431407"/>
            <a:ext cx="382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FF5050"/>
                </a:solidFill>
              </a:rPr>
              <a:t>+</a:t>
            </a:r>
          </a:p>
        </p:txBody>
      </p:sp>
      <p:sp>
        <p:nvSpPr>
          <p:cNvPr id="111623" name="Text Box 12"/>
          <p:cNvSpPr txBox="1">
            <a:spLocks noChangeArrowheads="1"/>
          </p:cNvSpPr>
          <p:nvPr/>
        </p:nvSpPr>
        <p:spPr bwMode="auto">
          <a:xfrm>
            <a:off x="4405313" y="4718745"/>
            <a:ext cx="382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5FB4FB"/>
                </a:solidFill>
              </a:rPr>
              <a:t>−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051051" y="3932934"/>
            <a:ext cx="4762500" cy="2305051"/>
            <a:chOff x="1292" y="2568"/>
            <a:chExt cx="3000" cy="1452"/>
          </a:xfrm>
        </p:grpSpPr>
        <p:grpSp>
          <p:nvGrpSpPr>
            <p:cNvPr id="111630" name="Group 24"/>
            <p:cNvGrpSpPr>
              <a:grpSpLocks/>
            </p:cNvGrpSpPr>
            <p:nvPr/>
          </p:nvGrpSpPr>
          <p:grpSpPr bwMode="auto">
            <a:xfrm>
              <a:off x="2517" y="2568"/>
              <a:ext cx="1775" cy="680"/>
              <a:chOff x="2517" y="2568"/>
              <a:chExt cx="1775" cy="680"/>
            </a:xfrm>
          </p:grpSpPr>
          <p:sp>
            <p:nvSpPr>
              <p:cNvPr id="111633" name="Line 7"/>
              <p:cNvSpPr>
                <a:spLocks noChangeShapeType="1"/>
              </p:cNvSpPr>
              <p:nvPr/>
            </p:nvSpPr>
            <p:spPr bwMode="auto">
              <a:xfrm flipV="1">
                <a:off x="4060" y="2568"/>
                <a:ext cx="0" cy="4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1634" name="Group 23"/>
              <p:cNvGrpSpPr>
                <a:grpSpLocks/>
              </p:cNvGrpSpPr>
              <p:nvPr/>
            </p:nvGrpSpPr>
            <p:grpSpPr bwMode="auto">
              <a:xfrm>
                <a:off x="2517" y="2840"/>
                <a:ext cx="273" cy="408"/>
                <a:chOff x="2517" y="2840"/>
                <a:chExt cx="273" cy="408"/>
              </a:xfrm>
            </p:grpSpPr>
            <p:sp>
              <p:nvSpPr>
                <p:cNvPr id="111636" name="Rectangle 21"/>
                <p:cNvSpPr>
                  <a:spLocks noChangeArrowheads="1"/>
                </p:cNvSpPr>
                <p:nvPr/>
              </p:nvSpPr>
              <p:spPr bwMode="auto">
                <a:xfrm>
                  <a:off x="2517" y="2931"/>
                  <a:ext cx="272" cy="22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111637" name="Oval 20"/>
                <p:cNvSpPr>
                  <a:spLocks noChangeArrowheads="1"/>
                </p:cNvSpPr>
                <p:nvPr/>
              </p:nvSpPr>
              <p:spPr bwMode="auto">
                <a:xfrm>
                  <a:off x="2517" y="2976"/>
                  <a:ext cx="273" cy="272"/>
                </a:xfrm>
                <a:prstGeom prst="ellipse">
                  <a:avLst/>
                </a:prstGeom>
                <a:solidFill>
                  <a:srgbClr val="5FB4F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11163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653" y="2840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rgbClr val="FF5050"/>
                  </a:solidFill>
                  <a:round/>
                  <a:headEnd/>
                  <a:tailEnd type="triangl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1635" name="Text Box 13"/>
              <p:cNvSpPr txBox="1">
                <a:spLocks noChangeArrowheads="1"/>
              </p:cNvSpPr>
              <p:nvPr/>
            </p:nvSpPr>
            <p:spPr bwMode="auto">
              <a:xfrm>
                <a:off x="4045" y="2711"/>
                <a:ext cx="24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altLang="en-US" b="1"/>
                  <a:t>E</a:t>
                </a:r>
              </a:p>
            </p:txBody>
          </p:sp>
        </p:grpSp>
        <p:sp>
          <p:nvSpPr>
            <p:cNvPr id="111631" name="Text Box 14"/>
            <p:cNvSpPr txBox="1">
              <a:spLocks noChangeArrowheads="1"/>
            </p:cNvSpPr>
            <p:nvPr/>
          </p:nvSpPr>
          <p:spPr bwMode="auto">
            <a:xfrm>
              <a:off x="2545" y="2568"/>
              <a:ext cx="2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b="1">
                  <a:solidFill>
                    <a:srgbClr val="FF5050"/>
                  </a:solidFill>
                </a:rPr>
                <a:t>p</a:t>
              </a:r>
            </a:p>
          </p:txBody>
        </p:sp>
        <p:sp>
          <p:nvSpPr>
            <p:cNvPr id="111632" name="Text Box 28"/>
            <p:cNvSpPr txBox="1">
              <a:spLocks noChangeArrowheads="1"/>
            </p:cNvSpPr>
            <p:nvPr/>
          </p:nvSpPr>
          <p:spPr bwMode="auto">
            <a:xfrm>
              <a:off x="1292" y="3613"/>
              <a:ext cx="243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800" dirty="0">
                  <a:latin typeface="Arial Narrow" pitchFamily="34" charset="0"/>
                </a:rPr>
                <a:t>Oscillating dipole </a:t>
              </a:r>
              <a:r>
                <a:rPr lang="en-GB" altLang="en-US" sz="1800" b="1" dirty="0">
                  <a:latin typeface="Arial Narrow" pitchFamily="34" charset="0"/>
                </a:rPr>
                <a:t>p</a:t>
              </a:r>
              <a:r>
                <a:rPr lang="en-GB" altLang="en-US" sz="1800" dirty="0">
                  <a:latin typeface="Arial Narrow" pitchFamily="34" charset="0"/>
                </a:rPr>
                <a:t> is induced, </a:t>
              </a:r>
              <a:r>
                <a:rPr lang="en-GB" altLang="en-US" sz="1800" dirty="0" smtClean="0">
                  <a:latin typeface="Arial Narrow" pitchFamily="34" charset="0"/>
                </a:rPr>
                <a:t>typically </a:t>
              </a:r>
              <a:r>
                <a:rPr lang="en-GB" altLang="en-US" sz="1800" dirty="0">
                  <a:latin typeface="Arial Narrow" pitchFamily="34" charset="0"/>
                </a:rPr>
                <a:t>in phase with </a:t>
              </a:r>
              <a:r>
                <a:rPr lang="en-GB" altLang="en-US" sz="1800" dirty="0" smtClean="0">
                  <a:latin typeface="Arial Narrow" pitchFamily="34" charset="0"/>
                </a:rPr>
                <a:t>incident </a:t>
              </a:r>
              <a:r>
                <a:rPr lang="en-GB" altLang="en-US" sz="1800" dirty="0">
                  <a:latin typeface="Arial Narrow" pitchFamily="34" charset="0"/>
                </a:rPr>
                <a:t>electric field </a:t>
              </a:r>
              <a:r>
                <a:rPr lang="en-GB" altLang="en-US" sz="1800" b="1" dirty="0">
                  <a:latin typeface="Arial Narrow" pitchFamily="34" charset="0"/>
                </a:rPr>
                <a:t>E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250825" y="4364732"/>
            <a:ext cx="8497890" cy="1870075"/>
            <a:chOff x="158" y="2840"/>
            <a:chExt cx="5353" cy="1178"/>
          </a:xfrm>
        </p:grpSpPr>
        <p:sp>
          <p:nvSpPr>
            <p:cNvPr id="219154" name="Freeform 18"/>
            <p:cNvSpPr>
              <a:spLocks/>
            </p:cNvSpPr>
            <p:nvPr/>
          </p:nvSpPr>
          <p:spPr bwMode="auto">
            <a:xfrm>
              <a:off x="2642" y="2840"/>
              <a:ext cx="2506" cy="454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19" y="84"/>
                </a:cxn>
                <a:cxn ang="0">
                  <a:pos x="247" y="182"/>
                </a:cxn>
                <a:cxn ang="0">
                  <a:pos x="803" y="1177"/>
                </a:cxn>
                <a:cxn ang="0">
                  <a:pos x="1477" y="89"/>
                </a:cxn>
                <a:cxn ang="0">
                  <a:pos x="2216" y="1196"/>
                </a:cxn>
                <a:cxn ang="0">
                  <a:pos x="2506" y="635"/>
                </a:cxn>
              </a:cxnLst>
              <a:rect l="0" t="0" r="r" b="b"/>
              <a:pathLst>
                <a:path w="2506" h="1287">
                  <a:moveTo>
                    <a:pt x="0" y="182"/>
                  </a:moveTo>
                  <a:cubicBezTo>
                    <a:pt x="39" y="133"/>
                    <a:pt x="78" y="84"/>
                    <a:pt x="119" y="84"/>
                  </a:cubicBezTo>
                  <a:cubicBezTo>
                    <a:pt x="160" y="84"/>
                    <a:pt x="133" y="0"/>
                    <a:pt x="247" y="182"/>
                  </a:cubicBezTo>
                  <a:cubicBezTo>
                    <a:pt x="361" y="364"/>
                    <a:pt x="598" y="1192"/>
                    <a:pt x="803" y="1177"/>
                  </a:cubicBezTo>
                  <a:cubicBezTo>
                    <a:pt x="1008" y="1162"/>
                    <a:pt x="1242" y="86"/>
                    <a:pt x="1477" y="89"/>
                  </a:cubicBezTo>
                  <a:cubicBezTo>
                    <a:pt x="1712" y="92"/>
                    <a:pt x="2045" y="1105"/>
                    <a:pt x="2216" y="1196"/>
                  </a:cubicBezTo>
                  <a:cubicBezTo>
                    <a:pt x="2387" y="1287"/>
                    <a:pt x="2446" y="961"/>
                    <a:pt x="2506" y="635"/>
                  </a:cubicBezTo>
                </a:path>
              </a:pathLst>
            </a:custGeom>
            <a:noFill/>
            <a:ln w="127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19155" name="Freeform 19"/>
            <p:cNvSpPr>
              <a:spLocks/>
            </p:cNvSpPr>
            <p:nvPr/>
          </p:nvSpPr>
          <p:spPr bwMode="auto">
            <a:xfrm flipH="1">
              <a:off x="158" y="2840"/>
              <a:ext cx="2484" cy="454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19" y="84"/>
                </a:cxn>
                <a:cxn ang="0">
                  <a:pos x="247" y="182"/>
                </a:cxn>
                <a:cxn ang="0">
                  <a:pos x="803" y="1177"/>
                </a:cxn>
                <a:cxn ang="0">
                  <a:pos x="1477" y="89"/>
                </a:cxn>
                <a:cxn ang="0">
                  <a:pos x="2216" y="1196"/>
                </a:cxn>
                <a:cxn ang="0">
                  <a:pos x="2506" y="635"/>
                </a:cxn>
              </a:cxnLst>
              <a:rect l="0" t="0" r="r" b="b"/>
              <a:pathLst>
                <a:path w="2506" h="1287">
                  <a:moveTo>
                    <a:pt x="0" y="182"/>
                  </a:moveTo>
                  <a:cubicBezTo>
                    <a:pt x="39" y="133"/>
                    <a:pt x="78" y="84"/>
                    <a:pt x="119" y="84"/>
                  </a:cubicBezTo>
                  <a:cubicBezTo>
                    <a:pt x="160" y="84"/>
                    <a:pt x="133" y="0"/>
                    <a:pt x="247" y="182"/>
                  </a:cubicBezTo>
                  <a:cubicBezTo>
                    <a:pt x="361" y="364"/>
                    <a:pt x="598" y="1192"/>
                    <a:pt x="803" y="1177"/>
                  </a:cubicBezTo>
                  <a:cubicBezTo>
                    <a:pt x="1008" y="1162"/>
                    <a:pt x="1242" y="86"/>
                    <a:pt x="1477" y="89"/>
                  </a:cubicBezTo>
                  <a:cubicBezTo>
                    <a:pt x="1712" y="92"/>
                    <a:pt x="2045" y="1105"/>
                    <a:pt x="2216" y="1196"/>
                  </a:cubicBezTo>
                  <a:cubicBezTo>
                    <a:pt x="2387" y="1287"/>
                    <a:pt x="2446" y="961"/>
                    <a:pt x="2506" y="635"/>
                  </a:cubicBezTo>
                </a:path>
              </a:pathLst>
            </a:custGeom>
            <a:noFill/>
            <a:ln w="127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1629" name="Text Box 29"/>
            <p:cNvSpPr txBox="1">
              <a:spLocks noChangeArrowheads="1"/>
            </p:cNvSpPr>
            <p:nvPr/>
          </p:nvSpPr>
          <p:spPr bwMode="auto">
            <a:xfrm>
              <a:off x="3954" y="3611"/>
              <a:ext cx="155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800" dirty="0">
                  <a:solidFill>
                    <a:schemeClr val="bg2"/>
                  </a:solidFill>
                  <a:latin typeface="Arial Narrow" pitchFamily="34" charset="0"/>
                </a:rPr>
                <a:t>Dipole radiates in </a:t>
              </a:r>
              <a:r>
                <a:rPr lang="en-GB" altLang="en-US" sz="1800" dirty="0" smtClean="0">
                  <a:solidFill>
                    <a:schemeClr val="bg2"/>
                  </a:solidFill>
                  <a:latin typeface="Arial Narrow" pitchFamily="34" charset="0"/>
                </a:rPr>
                <a:t>(almost) all directions</a:t>
              </a:r>
              <a:endParaRPr lang="en-GB" altLang="en-US" sz="1800" b="1" dirty="0">
                <a:solidFill>
                  <a:schemeClr val="bg2"/>
                </a:solidFill>
                <a:latin typeface="Arial Narrow" pitchFamily="34" charset="0"/>
              </a:endParaRPr>
            </a:p>
          </p:txBody>
        </p:sp>
      </p:grpSp>
      <p:sp>
        <p:nvSpPr>
          <p:cNvPr id="111626" name="Oval 9"/>
          <p:cNvSpPr>
            <a:spLocks noChangeArrowheads="1"/>
          </p:cNvSpPr>
          <p:nvPr/>
        </p:nvSpPr>
        <p:spPr bwMode="auto">
          <a:xfrm>
            <a:off x="4140200" y="4653657"/>
            <a:ext cx="144463" cy="144463"/>
          </a:xfrm>
          <a:prstGeom prst="ellipse">
            <a:avLst/>
          </a:prstGeom>
          <a:solidFill>
            <a:srgbClr val="FF5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blocks of atmospheric radiation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3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32" name="Picture 74"/>
          <p:cNvPicPr>
            <a:picLocks noChangeAspect="1" noChangeArrowheads="1"/>
          </p:cNvPicPr>
          <p:nvPr/>
        </p:nvPicPr>
        <p:blipFill>
          <a:blip r:embed="rId3"/>
          <a:srcRect t="23802" r="76585" b="21857"/>
          <a:stretch>
            <a:fillRect/>
          </a:stretch>
        </p:blipFill>
        <p:spPr bwMode="auto">
          <a:xfrm>
            <a:off x="3586138" y="4548113"/>
            <a:ext cx="10890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mtClean="0"/>
              <a:t>The 3D radiative transfer equation</a:t>
            </a:r>
          </a:p>
        </p:txBody>
      </p:sp>
      <p:sp>
        <p:nvSpPr>
          <p:cNvPr id="88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1149350"/>
            <a:ext cx="8023225" cy="128905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This describes the radiance </a:t>
            </a:r>
            <a:r>
              <a:rPr lang="en-GB" altLang="en-US" i="1" dirty="0" smtClean="0">
                <a:latin typeface="Times New Roman" pitchFamily="18" charset="0"/>
              </a:rPr>
              <a:t>I</a:t>
            </a:r>
            <a:r>
              <a:rPr lang="en-GB" altLang="en-US" dirty="0" smtClean="0"/>
              <a:t> in direction </a:t>
            </a:r>
            <a:r>
              <a:rPr lang="en-GB" altLang="en-US" b="1" dirty="0" smtClean="0">
                <a:latin typeface="Symbol" pitchFamily="18" charset="2"/>
              </a:rPr>
              <a:t>W</a:t>
            </a:r>
            <a:r>
              <a:rPr lang="en-GB" altLang="en-US" dirty="0" smtClean="0"/>
              <a:t> (where the position and frequency dependence of all variables is implicit):</a:t>
            </a:r>
          </a:p>
          <a:p>
            <a:pPr eaLnBrk="1" hangingPunct="1"/>
            <a:endParaRPr lang="en-GB" altLang="en-US" dirty="0" smtClean="0"/>
          </a:p>
        </p:txBody>
      </p:sp>
      <p:graphicFrame>
        <p:nvGraphicFramePr>
          <p:cNvPr id="88229" name="Object 1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74991"/>
              </p:ext>
            </p:extLst>
          </p:nvPr>
        </p:nvGraphicFramePr>
        <p:xfrm>
          <a:off x="1276350" y="1844824"/>
          <a:ext cx="65627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" name="Equation" r:id="rId4" imgW="3289300" imgH="330200" progId="">
                  <p:embed/>
                </p:oleObj>
              </mc:Choice>
              <mc:Fallback>
                <p:oleObj name="Equation" r:id="rId4" imgW="3289300" imgH="330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350" y="1844824"/>
                        <a:ext cx="6562725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235" name="Text Box 8"/>
          <p:cNvSpPr txBox="1">
            <a:spLocks noChangeArrowheads="1"/>
          </p:cNvSpPr>
          <p:nvPr/>
        </p:nvSpPr>
        <p:spPr bwMode="auto">
          <a:xfrm>
            <a:off x="431800" y="3305324"/>
            <a:ext cx="30956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en-US" sz="1800" b="1" i="1" dirty="0">
                <a:solidFill>
                  <a:srgbClr val="3333CC"/>
                </a:solidFill>
                <a:latin typeface="Comic Sans MS" pitchFamily="66" charset="0"/>
                <a:sym typeface="Symbol" pitchFamily="18" charset="2"/>
              </a:rPr>
              <a:t>Spatial derivative</a:t>
            </a:r>
            <a:r>
              <a:rPr lang="en-GB" altLang="en-US" sz="1800" dirty="0">
                <a:solidFill>
                  <a:srgbClr val="3333CC"/>
                </a:solidFill>
                <a:latin typeface="Comic Sans MS" pitchFamily="66" charset="0"/>
                <a:sym typeface="Symbol" pitchFamily="18" charset="2"/>
              </a:rPr>
              <a:t>     representing how much radiation is upstream</a:t>
            </a:r>
          </a:p>
        </p:txBody>
      </p:sp>
      <p:sp>
        <p:nvSpPr>
          <p:cNvPr id="88236" name="Line 9"/>
          <p:cNvSpPr>
            <a:spLocks noChangeShapeType="1"/>
          </p:cNvSpPr>
          <p:nvPr/>
        </p:nvSpPr>
        <p:spPr bwMode="auto">
          <a:xfrm flipV="1">
            <a:off x="1365250" y="2390924"/>
            <a:ext cx="469900" cy="914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88237" name="Group 31"/>
          <p:cNvGrpSpPr>
            <a:grpSpLocks/>
          </p:cNvGrpSpPr>
          <p:nvPr/>
        </p:nvGrpSpPr>
        <p:grpSpPr bwMode="auto">
          <a:xfrm>
            <a:off x="2286000" y="2390924"/>
            <a:ext cx="2743200" cy="895350"/>
            <a:chOff x="1440" y="1776"/>
            <a:chExt cx="1728" cy="564"/>
          </a:xfrm>
        </p:grpSpPr>
        <p:sp>
          <p:nvSpPr>
            <p:cNvPr id="88256" name="Text Box 11"/>
            <p:cNvSpPr txBox="1">
              <a:spLocks noChangeArrowheads="1"/>
            </p:cNvSpPr>
            <p:nvPr/>
          </p:nvSpPr>
          <p:spPr bwMode="auto">
            <a:xfrm>
              <a:off x="1440" y="1968"/>
              <a:ext cx="1728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800" b="1" i="1" dirty="0">
                  <a:solidFill>
                    <a:srgbClr val="00CC00"/>
                  </a:solidFill>
                  <a:latin typeface="Comic Sans MS" pitchFamily="66" charset="0"/>
                  <a:sym typeface="Symbol" pitchFamily="18" charset="2"/>
                </a:rPr>
                <a:t>Loss by absorption or scattering</a:t>
              </a:r>
              <a:endParaRPr lang="en-GB" altLang="en-US" sz="1800" dirty="0">
                <a:solidFill>
                  <a:srgbClr val="00CC00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88257" name="Line 12"/>
            <p:cNvSpPr>
              <a:spLocks noChangeShapeType="1"/>
            </p:cNvSpPr>
            <p:nvPr/>
          </p:nvSpPr>
          <p:spPr bwMode="auto">
            <a:xfrm flipH="1" flipV="1">
              <a:off x="2109" y="1776"/>
              <a:ext cx="0" cy="19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238" name="Group 33"/>
          <p:cNvGrpSpPr>
            <a:grpSpLocks/>
          </p:cNvGrpSpPr>
          <p:nvPr/>
        </p:nvGrpSpPr>
        <p:grpSpPr bwMode="auto">
          <a:xfrm>
            <a:off x="7543800" y="2390925"/>
            <a:ext cx="1600200" cy="1566863"/>
            <a:chOff x="4752" y="1776"/>
            <a:chExt cx="1008" cy="987"/>
          </a:xfrm>
        </p:grpSpPr>
        <p:sp>
          <p:nvSpPr>
            <p:cNvPr id="88254" name="Text Box 14"/>
            <p:cNvSpPr txBox="1">
              <a:spLocks noChangeArrowheads="1"/>
            </p:cNvSpPr>
            <p:nvPr/>
          </p:nvSpPr>
          <p:spPr bwMode="auto">
            <a:xfrm>
              <a:off x="4752" y="2042"/>
              <a:ext cx="1008" cy="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800" b="1" i="1" dirty="0">
                  <a:solidFill>
                    <a:srgbClr val="FF9900"/>
                  </a:solidFill>
                  <a:latin typeface="Comic Sans MS" pitchFamily="66" charset="0"/>
                  <a:sym typeface="Symbol" pitchFamily="18" charset="2"/>
                </a:rPr>
                <a:t>Source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800" dirty="0">
                  <a:solidFill>
                    <a:srgbClr val="FF9900"/>
                  </a:solidFill>
                  <a:latin typeface="Comic Sans MS" pitchFamily="66" charset="0"/>
                  <a:sym typeface="Symbol" pitchFamily="18" charset="2"/>
                </a:rPr>
                <a:t>Such as thermal emission</a:t>
              </a:r>
            </a:p>
          </p:txBody>
        </p:sp>
        <p:sp>
          <p:nvSpPr>
            <p:cNvPr id="88255" name="Line 15"/>
            <p:cNvSpPr>
              <a:spLocks noChangeShapeType="1"/>
            </p:cNvSpPr>
            <p:nvPr/>
          </p:nvSpPr>
          <p:spPr bwMode="auto">
            <a:xfrm flipH="1" flipV="1">
              <a:off x="4824" y="1776"/>
              <a:ext cx="216" cy="26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239" name="Group 32"/>
          <p:cNvGrpSpPr>
            <a:grpSpLocks/>
          </p:cNvGrpSpPr>
          <p:nvPr/>
        </p:nvGrpSpPr>
        <p:grpSpPr bwMode="auto">
          <a:xfrm>
            <a:off x="4211638" y="2467124"/>
            <a:ext cx="3484562" cy="1449388"/>
            <a:chOff x="2653" y="1824"/>
            <a:chExt cx="2195" cy="913"/>
          </a:xfrm>
        </p:grpSpPr>
        <p:sp>
          <p:nvSpPr>
            <p:cNvPr id="88251" name="Text Box 17"/>
            <p:cNvSpPr txBox="1">
              <a:spLocks noChangeArrowheads="1"/>
            </p:cNvSpPr>
            <p:nvPr/>
          </p:nvSpPr>
          <p:spPr bwMode="auto">
            <a:xfrm>
              <a:off x="2889" y="2208"/>
              <a:ext cx="1959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800" b="1" i="1" dirty="0">
                  <a:solidFill>
                    <a:srgbClr val="990099"/>
                  </a:solidFill>
                  <a:latin typeface="Comic Sans MS" pitchFamily="66" charset="0"/>
                  <a:sym typeface="Symbol" pitchFamily="18" charset="2"/>
                </a:rPr>
                <a:t>Gain by scattering</a:t>
              </a:r>
              <a:r>
                <a:rPr lang="en-GB" altLang="en-US" sz="1800" b="1" dirty="0">
                  <a:solidFill>
                    <a:srgbClr val="990099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en-GB" altLang="en-US" sz="1800" dirty="0">
                  <a:solidFill>
                    <a:srgbClr val="990099"/>
                  </a:solidFill>
                  <a:latin typeface="Comic Sans MS" pitchFamily="66" charset="0"/>
                  <a:sym typeface="Symbol" pitchFamily="18" charset="2"/>
                </a:rPr>
                <a:t>   Radiation scattered from all other directions</a:t>
              </a:r>
            </a:p>
          </p:txBody>
        </p:sp>
        <p:sp>
          <p:nvSpPr>
            <p:cNvPr id="88252" name="Line 18"/>
            <p:cNvSpPr>
              <a:spLocks noChangeShapeType="1"/>
            </p:cNvSpPr>
            <p:nvPr/>
          </p:nvSpPr>
          <p:spPr bwMode="auto">
            <a:xfrm flipH="1" flipV="1">
              <a:off x="3552" y="1824"/>
              <a:ext cx="0" cy="384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253" name="Line 19"/>
            <p:cNvSpPr>
              <a:spLocks noChangeShapeType="1"/>
            </p:cNvSpPr>
            <p:nvPr/>
          </p:nvSpPr>
          <p:spPr bwMode="auto">
            <a:xfrm>
              <a:off x="2653" y="1824"/>
              <a:ext cx="1633" cy="0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88230" name="Object 166"/>
          <p:cNvGraphicFramePr>
            <a:graphicFrameLocks noChangeAspect="1"/>
          </p:cNvGraphicFramePr>
          <p:nvPr/>
        </p:nvGraphicFramePr>
        <p:xfrm>
          <a:off x="6465888" y="7010400"/>
          <a:ext cx="1878012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" name="Equation" r:id="rId6" imgW="1295400" imgH="431800" progId="">
                  <p:embed/>
                </p:oleObj>
              </mc:Choice>
              <mc:Fallback>
                <p:oleObj name="Equation" r:id="rId6" imgW="1295400" imgH="431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7010400"/>
                        <a:ext cx="1878012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231" name="Object 167"/>
          <p:cNvGraphicFramePr>
            <a:graphicFrameLocks noChangeAspect="1"/>
          </p:cNvGraphicFramePr>
          <p:nvPr/>
        </p:nvGraphicFramePr>
        <p:xfrm>
          <a:off x="4054475" y="7010400"/>
          <a:ext cx="194945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" name="Equation" r:id="rId8" imgW="1206500" imgH="431800" progId="">
                  <p:embed/>
                </p:oleObj>
              </mc:Choice>
              <mc:Fallback>
                <p:oleObj name="Equation" r:id="rId8" imgW="1206500" imgH="431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475" y="7010400"/>
                        <a:ext cx="1949450" cy="700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240" name="Rectangle 2"/>
          <p:cNvSpPr>
            <a:spLocks noChangeArrowheads="1"/>
          </p:cNvSpPr>
          <p:nvPr/>
        </p:nvSpPr>
        <p:spPr bwMode="auto">
          <a:xfrm>
            <a:off x="3962375" y="4997376"/>
            <a:ext cx="347663" cy="29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latin typeface="Verdana" pitchFamily="34" charset="0"/>
            </a:endParaRPr>
          </a:p>
        </p:txBody>
      </p:sp>
      <p:sp>
        <p:nvSpPr>
          <p:cNvPr id="88241" name="Line 9"/>
          <p:cNvSpPr>
            <a:spLocks noChangeShapeType="1"/>
          </p:cNvSpPr>
          <p:nvPr/>
        </p:nvSpPr>
        <p:spPr bwMode="auto">
          <a:xfrm flipV="1">
            <a:off x="2382813" y="4324276"/>
            <a:ext cx="2819400" cy="172878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2" name="Line 18"/>
          <p:cNvSpPr>
            <a:spLocks noChangeShapeType="1"/>
          </p:cNvSpPr>
          <p:nvPr/>
        </p:nvSpPr>
        <p:spPr bwMode="auto">
          <a:xfrm flipH="1" flipV="1">
            <a:off x="4130650" y="5138663"/>
            <a:ext cx="2033588" cy="992188"/>
          </a:xfrm>
          <a:prstGeom prst="line">
            <a:avLst/>
          </a:prstGeom>
          <a:noFill/>
          <a:ln w="19050">
            <a:solidFill>
              <a:srgbClr val="990099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3" name="Line 18"/>
          <p:cNvSpPr>
            <a:spLocks noChangeShapeType="1"/>
          </p:cNvSpPr>
          <p:nvPr/>
        </p:nvSpPr>
        <p:spPr bwMode="auto">
          <a:xfrm flipV="1">
            <a:off x="4130650" y="4452863"/>
            <a:ext cx="1147763" cy="685800"/>
          </a:xfrm>
          <a:prstGeom prst="line">
            <a:avLst/>
          </a:prstGeom>
          <a:noFill/>
          <a:ln w="19050">
            <a:solidFill>
              <a:srgbClr val="990099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4" name="Line 15"/>
          <p:cNvSpPr>
            <a:spLocks noChangeShapeType="1"/>
          </p:cNvSpPr>
          <p:nvPr/>
        </p:nvSpPr>
        <p:spPr bwMode="auto">
          <a:xfrm flipV="1">
            <a:off x="3962375" y="4221088"/>
            <a:ext cx="1031875" cy="6889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5" name="Line 12"/>
          <p:cNvSpPr>
            <a:spLocks noChangeShapeType="1"/>
          </p:cNvSpPr>
          <p:nvPr/>
        </p:nvSpPr>
        <p:spPr bwMode="auto">
          <a:xfrm flipV="1">
            <a:off x="2535213" y="5291063"/>
            <a:ext cx="1427162" cy="91440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6" name="TextBox 3"/>
          <p:cNvSpPr txBox="1">
            <a:spLocks noChangeArrowheads="1"/>
          </p:cNvSpPr>
          <p:nvPr/>
        </p:nvSpPr>
        <p:spPr bwMode="auto">
          <a:xfrm rot="19741072">
            <a:off x="2100728" y="5223744"/>
            <a:ext cx="1507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Direction</a:t>
            </a:r>
            <a:r>
              <a:rPr lang="en-GB" dirty="0"/>
              <a:t> </a:t>
            </a:r>
            <a:r>
              <a:rPr lang="en-GB" b="1" dirty="0">
                <a:latin typeface="Symbol" pitchFamily="18" charset="2"/>
              </a:rPr>
              <a:t>W</a:t>
            </a:r>
          </a:p>
        </p:txBody>
      </p:sp>
      <p:sp>
        <p:nvSpPr>
          <p:cNvPr id="88247" name="TextBox 28"/>
          <p:cNvSpPr txBox="1">
            <a:spLocks noChangeArrowheads="1"/>
          </p:cNvSpPr>
          <p:nvPr/>
        </p:nvSpPr>
        <p:spPr bwMode="auto">
          <a:xfrm rot="1598414">
            <a:off x="4628411" y="5328519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Direction</a:t>
            </a:r>
            <a:r>
              <a:rPr lang="en-GB" dirty="0"/>
              <a:t> </a:t>
            </a:r>
            <a:r>
              <a:rPr lang="en-GB" b="1" dirty="0">
                <a:latin typeface="Symbol" pitchFamily="18" charset="2"/>
              </a:rPr>
              <a:t>W</a:t>
            </a:r>
            <a:r>
              <a:rPr lang="en-GB" b="1" dirty="0"/>
              <a:t>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281208" y="4221088"/>
                <a:ext cx="18830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𝑑𝐼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208" y="4221088"/>
                <a:ext cx="1883080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942" r="-4207" b="-377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175136" y="5834225"/>
                <a:ext cx="7733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136" y="5834225"/>
                <a:ext cx="773352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8661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646549" y="5939988"/>
                <a:ext cx="6932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549" y="5939988"/>
                <a:ext cx="693203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8772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Extending the two-stream equations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027" y="1143000"/>
            <a:ext cx="8447086" cy="4953000"/>
          </a:xfrm>
        </p:spPr>
        <p:txBody>
          <a:bodyPr/>
          <a:lstStyle/>
          <a:p>
            <a:r>
              <a:rPr lang="en-GB" dirty="0" smtClean="0"/>
              <a:t>Reflectance and transmittance of a layer are now matrices </a:t>
            </a:r>
            <a:r>
              <a:rPr lang="en-GB" b="1" dirty="0" smtClean="0"/>
              <a:t>R</a:t>
            </a:r>
            <a:r>
              <a:rPr lang="en-GB" dirty="0" smtClean="0"/>
              <a:t> and </a:t>
            </a:r>
            <a:r>
              <a:rPr lang="en-GB" b="1" dirty="0" smtClean="0"/>
              <a:t>T</a:t>
            </a:r>
            <a:r>
              <a:rPr lang="en-GB" dirty="0" smtClean="0"/>
              <a:t>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Multi-layer problem is now </a:t>
            </a:r>
            <a:r>
              <a:rPr lang="en-GB" i="1" dirty="0" smtClean="0"/>
              <a:t>block-</a:t>
            </a:r>
            <a:r>
              <a:rPr lang="en-GB" i="1" dirty="0" err="1" smtClean="0"/>
              <a:t>tridiagonal</a:t>
            </a:r>
            <a:r>
              <a:rPr lang="en-GB" dirty="0" smtClean="0"/>
              <a:t>, so still fairly efficient to solve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3556254" cy="20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50791"/>
            <a:ext cx="20859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83183" y="4108853"/>
                <a:ext cx="6201569" cy="1987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en-GB" sz="2000" b="1" i="0" smtClean="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r>
                                  <a:rPr lang="en-GB" sz="200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</a:rPr>
                                      <m:t>𝐑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</a:rPr>
                                      <m:t>𝐓</m:t>
                                    </m:r>
                                  </m:e>
                                  <m:sub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/>
                              <m:e/>
                              <m:e/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GB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</a:rPr>
                                      <m:t>𝐓</m:t>
                                    </m:r>
                                  </m:e>
                                  <m:sub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</a:rPr>
                                      <m:t>𝐑</m:t>
                                    </m:r>
                                  </m:e>
                                  <m:sub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00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GB" sz="200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</a:rPr>
                                      <m:t>𝐑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</a:rPr>
                                      <m:t>𝐓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/>
                              <m:e/>
                              <m:e/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</a:rPr>
                                      <m:t>𝐓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</a:rPr>
                                      <m:t>𝐑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00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</m:mr>
                            <m:mr>
                              <m:e/>
                              <m:e/>
                              <m:e/>
                              <m:e/>
                              <m:e>
                                <m:r>
                                  <a:rPr lang="en-GB" sz="200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e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0.5</m:t>
                                    </m:r>
                                  </m:sub>
                                  <m:sup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0.5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.5</m:t>
                                    </m:r>
                                  </m:sub>
                                  <m:sup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.5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.5</m:t>
                                    </m:r>
                                  </m:sub>
                                  <m:sup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.5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183" y="4108853"/>
                <a:ext cx="6201569" cy="19871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26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Forecast skill from temporal frequency of radiation calls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980728"/>
            <a:ext cx="8429625" cy="5115272"/>
          </a:xfrm>
        </p:spPr>
        <p:txBody>
          <a:bodyPr/>
          <a:lstStyle/>
          <a:p>
            <a:r>
              <a:rPr lang="en-GB" dirty="0" smtClean="0"/>
              <a:t>Forecast skill improves if radiation called every 1 h rather than every 3 h</a:t>
            </a:r>
          </a:p>
          <a:p>
            <a:pPr lvl="1"/>
            <a:r>
              <a:rPr lang="en-GB" dirty="0" smtClean="0"/>
              <a:t>Half of this improvement is due to response of radiation fields to surface temperature; can be represented by keeping 3-h radiation but using approximate radiation updates in between (Hogan &amp; </a:t>
            </a:r>
            <a:r>
              <a:rPr lang="en-GB" dirty="0" err="1" smtClean="0"/>
              <a:t>Bozzo</a:t>
            </a:r>
            <a:r>
              <a:rPr lang="en-GB" dirty="0" smtClean="0"/>
              <a:t> 2015)</a:t>
            </a:r>
          </a:p>
          <a:p>
            <a:pPr lvl="1"/>
            <a:r>
              <a:rPr lang="en-GB" dirty="0" smtClean="0"/>
              <a:t>Half is due to interaction with clouds </a:t>
            </a:r>
          </a:p>
          <a:p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2104808"/>
            <a:ext cx="5100868" cy="420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0068" y="2463389"/>
            <a:ext cx="3529844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Almost half spectral intervals important only in stratosphere and mesosphere</a:t>
            </a:r>
          </a:p>
          <a:p>
            <a:pPr marL="536575" lvl="1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</a:pPr>
            <a:r>
              <a:rPr lang="en-GB" sz="1600" b="0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Could run troposphere channels more frequently to capture response to fast changing surface and clouds (Manners et al. 2009)</a:t>
            </a:r>
          </a:p>
        </p:txBody>
      </p:sp>
    </p:spTree>
    <p:extLst>
      <p:ext uri="{BB962C8B-B14F-4D97-AF65-F5344CB8AC3E}">
        <p14:creationId xmlns:p14="http://schemas.microsoft.com/office/powerpoint/2010/main" val="40573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Optical phenomena explained by Maxwell’s equations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908720"/>
            <a:ext cx="8447087" cy="5187279"/>
          </a:xfrm>
        </p:spPr>
        <p:txBody>
          <a:bodyPr/>
          <a:lstStyle/>
          <a:p>
            <a:r>
              <a:rPr lang="en-GB" dirty="0" smtClean="0"/>
              <a:t>Need quantum mechanics to explain emission and absorption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All other atmospheric optics explained by electromagnetic radiation exciting a dipole in a dielectric material which then re-radiates</a:t>
            </a:r>
          </a:p>
          <a:p>
            <a:pPr lvl="1"/>
            <a:r>
              <a:rPr lang="en-GB" dirty="0" smtClean="0"/>
              <a:t>Described by Maxwell’s curl equations + Newton’s 2</a:t>
            </a:r>
            <a:r>
              <a:rPr lang="en-GB" baseline="30000" dirty="0" smtClean="0"/>
              <a:t>nd</a:t>
            </a:r>
            <a:r>
              <a:rPr lang="en-GB" dirty="0" smtClean="0"/>
              <a:t> law for bound charges</a:t>
            </a:r>
          </a:p>
          <a:p>
            <a:r>
              <a:rPr lang="en-GB" dirty="0" smtClean="0"/>
              <a:t>Illustrated with an “Electromagnetic Weather Forecast”</a:t>
            </a:r>
            <a:endParaRPr lang="en-GB" dirty="0"/>
          </a:p>
          <a:p>
            <a:pPr lvl="1"/>
            <a:r>
              <a:rPr lang="en-GB" dirty="0" err="1" smtClean="0"/>
              <a:t>Gridsize</a:t>
            </a:r>
            <a:r>
              <a:rPr lang="en-GB" dirty="0" smtClean="0"/>
              <a:t> 0.02 </a:t>
            </a:r>
            <a:r>
              <a:rPr lang="en-GB" altLang="en-US" dirty="0">
                <a:latin typeface="Symbol" pitchFamily="18" charset="2"/>
              </a:rPr>
              <a:t>m</a:t>
            </a:r>
            <a:r>
              <a:rPr lang="en-GB" altLang="en-US" dirty="0"/>
              <a:t>m and </a:t>
            </a:r>
            <a:r>
              <a:rPr lang="en-GB" altLang="en-US" dirty="0" err="1"/>
              <a:t>timestep</a:t>
            </a:r>
            <a:r>
              <a:rPr lang="en-GB" altLang="en-US" dirty="0"/>
              <a:t> </a:t>
            </a:r>
            <a:r>
              <a:rPr lang="en-GB" altLang="en-US" dirty="0" smtClean="0"/>
              <a:t>50 picoseconds</a:t>
            </a:r>
            <a:endParaRPr lang="en-GB" dirty="0"/>
          </a:p>
        </p:txBody>
      </p:sp>
      <p:grpSp>
        <p:nvGrpSpPr>
          <p:cNvPr id="33" name="Group 32"/>
          <p:cNvGrpSpPr/>
          <p:nvPr/>
        </p:nvGrpSpPr>
        <p:grpSpPr>
          <a:xfrm>
            <a:off x="294823" y="1388759"/>
            <a:ext cx="8485260" cy="1513649"/>
            <a:chOff x="294823" y="1388759"/>
            <a:chExt cx="8485260" cy="15136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022" t="-1" r="11514" b="2041"/>
            <a:stretch/>
          </p:blipFill>
          <p:spPr>
            <a:xfrm>
              <a:off x="4643333" y="1388759"/>
              <a:ext cx="1984501" cy="1512000"/>
            </a:xfrm>
            <a:prstGeom prst="rect">
              <a:avLst/>
            </a:prstGeom>
          </p:spPr>
        </p:pic>
        <p:pic>
          <p:nvPicPr>
            <p:cNvPr id="5" name="Picture 11" descr="Hawaii_Rainbow"/>
            <p:cNvPicPr>
              <a:picLocks noChangeAspect="1" noChangeArrowheads="1"/>
            </p:cNvPicPr>
            <p:nvPr/>
          </p:nvPicPr>
          <p:blipFill rotWithShape="1">
            <a:blip r:embed="rId4"/>
            <a:srcRect l="7200" r="729" b="3424"/>
            <a:stretch/>
          </p:blipFill>
          <p:spPr bwMode="auto">
            <a:xfrm>
              <a:off x="2462008" y="1390408"/>
              <a:ext cx="2036814" cy="1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4" descr="evas2"/>
            <p:cNvPicPr>
              <a:picLocks noChangeAspect="1" noChangeArrowheads="1"/>
            </p:cNvPicPr>
            <p:nvPr/>
          </p:nvPicPr>
          <p:blipFill rotWithShape="1">
            <a:blip r:embed="rId5"/>
            <a:srcRect l="9946" r="3747" b="1348"/>
            <a:stretch/>
          </p:blipFill>
          <p:spPr bwMode="auto">
            <a:xfrm>
              <a:off x="6795583" y="1390408"/>
              <a:ext cx="1984500" cy="1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3" descr="Clouds-Silver-Lining"/>
            <p:cNvPicPr>
              <a:picLocks noChangeAspect="1" noChangeArrowheads="1"/>
            </p:cNvPicPr>
            <p:nvPr/>
          </p:nvPicPr>
          <p:blipFill rotWithShape="1">
            <a:blip r:embed="rId6"/>
            <a:srcRect l="18241" b="1615"/>
            <a:stretch/>
          </p:blipFill>
          <p:spPr bwMode="auto">
            <a:xfrm>
              <a:off x="294823" y="1390408"/>
              <a:ext cx="2011630" cy="1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1030712" y="4673783"/>
            <a:ext cx="3973336" cy="811824"/>
            <a:chOff x="1030712" y="4673783"/>
            <a:chExt cx="3973336" cy="811824"/>
          </a:xfrm>
        </p:grpSpPr>
        <p:graphicFrame>
          <p:nvGraphicFramePr>
            <p:cNvPr id="8" name="Object 1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900572"/>
                </p:ext>
              </p:extLst>
            </p:nvPr>
          </p:nvGraphicFramePr>
          <p:xfrm>
            <a:off x="1030712" y="4673783"/>
            <a:ext cx="1752600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96" name="Equation" r:id="rId7" imgW="914400" imgH="419100" progId="">
                    <p:embed/>
                  </p:oleObj>
                </mc:Choice>
                <mc:Fallback>
                  <p:oleObj name="Equation" r:id="rId7" imgW="914400" imgH="4191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0712" y="4673783"/>
                          <a:ext cx="1752600" cy="803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1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086598"/>
                </p:ext>
              </p:extLst>
            </p:nvPr>
          </p:nvGraphicFramePr>
          <p:xfrm>
            <a:off x="3446711" y="4731545"/>
            <a:ext cx="1557337" cy="754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97" name="Equation" r:id="rId9" imgW="812447" imgH="393529" progId="Equation.3">
                    <p:embed/>
                  </p:oleObj>
                </mc:Choice>
                <mc:Fallback>
                  <p:oleObj name="Equation" r:id="rId9" imgW="81244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6711" y="4731545"/>
                          <a:ext cx="1557337" cy="7540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/>
          <p:cNvGrpSpPr/>
          <p:nvPr/>
        </p:nvGrpSpPr>
        <p:grpSpPr>
          <a:xfrm>
            <a:off x="6394326" y="3933056"/>
            <a:ext cx="2570162" cy="2270125"/>
            <a:chOff x="6394326" y="3933056"/>
            <a:chExt cx="2570162" cy="2270125"/>
          </a:xfrm>
        </p:grpSpPr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6851526" y="4582344"/>
              <a:ext cx="1439862" cy="14398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6778501" y="4509319"/>
              <a:ext cx="144462" cy="144462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8218363" y="4509319"/>
              <a:ext cx="144463" cy="144462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8218363" y="5949181"/>
              <a:ext cx="144463" cy="14446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6778501" y="5949181"/>
              <a:ext cx="144462" cy="14446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6778501" y="5157019"/>
              <a:ext cx="144462" cy="144462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6851526" y="5230044"/>
              <a:ext cx="287337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8218363" y="5157019"/>
              <a:ext cx="144463" cy="144462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8291388" y="5230044"/>
              <a:ext cx="287338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7497638" y="4509319"/>
              <a:ext cx="144463" cy="144462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0" name="Line 27"/>
            <p:cNvSpPr>
              <a:spLocks noChangeShapeType="1"/>
            </p:cNvSpPr>
            <p:nvPr/>
          </p:nvSpPr>
          <p:spPr bwMode="auto">
            <a:xfrm flipV="1">
              <a:off x="7570663" y="4293419"/>
              <a:ext cx="0" cy="288925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7499226" y="5949181"/>
              <a:ext cx="144462" cy="144463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 flipV="1">
              <a:off x="7572251" y="5733281"/>
              <a:ext cx="0" cy="288925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6419726" y="4185469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008000"/>
                  </a:solidFill>
                </a:rPr>
                <a:t>E</a:t>
              </a:r>
              <a:r>
                <a:rPr lang="en-GB" altLang="en-US" sz="2000" i="1" baseline="-25000">
                  <a:solidFill>
                    <a:srgbClr val="008000"/>
                  </a:solidFill>
                </a:rPr>
                <a:t>z</a:t>
              </a: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8291388" y="4221981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 dirty="0" err="1">
                  <a:solidFill>
                    <a:srgbClr val="008000"/>
                  </a:solidFill>
                </a:rPr>
                <a:t>E</a:t>
              </a:r>
              <a:r>
                <a:rPr lang="en-GB" altLang="en-US" sz="2000" i="1" baseline="-25000" dirty="0" err="1">
                  <a:solidFill>
                    <a:srgbClr val="008000"/>
                  </a:solidFill>
                </a:rPr>
                <a:t>z</a:t>
              </a:r>
              <a:endParaRPr lang="en-GB" altLang="en-US" sz="2000" i="1" baseline="-25000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6419726" y="5806306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008000"/>
                  </a:solidFill>
                </a:rPr>
                <a:t>E</a:t>
              </a:r>
              <a:r>
                <a:rPr lang="en-GB" altLang="en-US" sz="2000" i="1" baseline="-25000">
                  <a:solidFill>
                    <a:srgbClr val="008000"/>
                  </a:solidFill>
                </a:rPr>
                <a:t>z</a:t>
              </a:r>
            </a:p>
          </p:txBody>
        </p:sp>
        <p:sp>
          <p:nvSpPr>
            <p:cNvPr id="26" name="Text Box 33"/>
            <p:cNvSpPr txBox="1">
              <a:spLocks noChangeArrowheads="1"/>
            </p:cNvSpPr>
            <p:nvPr/>
          </p:nvSpPr>
          <p:spPr bwMode="auto">
            <a:xfrm>
              <a:off x="8291388" y="5806306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008000"/>
                  </a:solidFill>
                </a:rPr>
                <a:t>E</a:t>
              </a:r>
              <a:r>
                <a:rPr lang="en-GB" altLang="en-US" sz="2000" i="1" baseline="-25000">
                  <a:solidFill>
                    <a:srgbClr val="008000"/>
                  </a:solidFill>
                </a:rPr>
                <a:t>z</a:t>
              </a:r>
            </a:p>
          </p:txBody>
        </p:sp>
        <p:sp>
          <p:nvSpPr>
            <p:cNvPr id="27" name="Text Box 34"/>
            <p:cNvSpPr txBox="1">
              <a:spLocks noChangeArrowheads="1"/>
            </p:cNvSpPr>
            <p:nvPr/>
          </p:nvSpPr>
          <p:spPr bwMode="auto">
            <a:xfrm>
              <a:off x="6394326" y="5049069"/>
              <a:ext cx="457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FF6600"/>
                  </a:solidFill>
                </a:rPr>
                <a:t>B</a:t>
              </a:r>
              <a:r>
                <a:rPr lang="en-GB" altLang="en-US" sz="2000" i="1" baseline="-25000">
                  <a:solidFill>
                    <a:srgbClr val="FF6600"/>
                  </a:solidFill>
                </a:rPr>
                <a:t>x</a:t>
              </a:r>
            </a:p>
          </p:txBody>
        </p:sp>
        <p:sp>
          <p:nvSpPr>
            <p:cNvPr id="28" name="Text Box 36"/>
            <p:cNvSpPr txBox="1">
              <a:spLocks noChangeArrowheads="1"/>
            </p:cNvSpPr>
            <p:nvPr/>
          </p:nvSpPr>
          <p:spPr bwMode="auto">
            <a:xfrm>
              <a:off x="8507288" y="5049069"/>
              <a:ext cx="457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FF6600"/>
                  </a:solidFill>
                </a:rPr>
                <a:t>B</a:t>
              </a:r>
              <a:r>
                <a:rPr lang="en-GB" altLang="en-US" sz="2000" i="1" baseline="-25000">
                  <a:solidFill>
                    <a:srgbClr val="FF6600"/>
                  </a:solidFill>
                </a:rPr>
                <a:t>x</a:t>
              </a:r>
            </a:p>
          </p:txBody>
        </p:sp>
        <p:sp>
          <p:nvSpPr>
            <p:cNvPr id="29" name="Text Box 37"/>
            <p:cNvSpPr txBox="1">
              <a:spLocks noChangeArrowheads="1"/>
            </p:cNvSpPr>
            <p:nvPr/>
          </p:nvSpPr>
          <p:spPr bwMode="auto">
            <a:xfrm>
              <a:off x="7356351" y="3933056"/>
              <a:ext cx="4556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FF6600"/>
                  </a:solidFill>
                </a:rPr>
                <a:t>B</a:t>
              </a:r>
              <a:r>
                <a:rPr lang="en-GB" altLang="en-US" sz="2000" i="1" baseline="-25000">
                  <a:solidFill>
                    <a:srgbClr val="FF6600"/>
                  </a:solidFill>
                </a:rPr>
                <a:t>y</a:t>
              </a:r>
            </a:p>
          </p:txBody>
        </p:sp>
        <p:sp>
          <p:nvSpPr>
            <p:cNvPr id="30" name="Text Box 38"/>
            <p:cNvSpPr txBox="1">
              <a:spLocks noChangeArrowheads="1"/>
            </p:cNvSpPr>
            <p:nvPr/>
          </p:nvSpPr>
          <p:spPr bwMode="auto">
            <a:xfrm>
              <a:off x="7427788" y="5374506"/>
              <a:ext cx="4556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i="1">
                  <a:solidFill>
                    <a:srgbClr val="FF6600"/>
                  </a:solidFill>
                </a:rPr>
                <a:t>B</a:t>
              </a:r>
              <a:r>
                <a:rPr lang="en-GB" altLang="en-US" sz="2000" i="1" baseline="-25000">
                  <a:solidFill>
                    <a:srgbClr val="FF6600"/>
                  </a:solidFill>
                </a:rPr>
                <a:t>y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2512296" y="5771956"/>
            <a:ext cx="3787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 lvl="1" algn="r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SzPct val="100000"/>
            </a:pPr>
            <a:r>
              <a:rPr lang="en-GB" altLang="en-US" sz="1600" b="0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Staggered </a:t>
            </a:r>
            <a:r>
              <a:rPr lang="en-GB" altLang="en-US" sz="1600" b="0" kern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grid in time and space (Yee 1966)</a:t>
            </a:r>
          </a:p>
        </p:txBody>
      </p:sp>
    </p:spTree>
    <p:extLst>
      <p:ext uri="{BB962C8B-B14F-4D97-AF65-F5344CB8AC3E}">
        <p14:creationId xmlns:p14="http://schemas.microsoft.com/office/powerpoint/2010/main" val="40842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6" descr="http://www.met.reading.ac.uk/clouds/maxwell/gradient_epsil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936" y="863356"/>
            <a:ext cx="2570972" cy="169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The Electromagnetic Weather Forecast</a:t>
            </a:r>
          </a:p>
        </p:txBody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1944688" cy="4896073"/>
          </a:xfrm>
        </p:spPr>
        <p:txBody>
          <a:bodyPr/>
          <a:lstStyle/>
          <a:p>
            <a:pPr defTabSz="179388" eaLnBrk="1" hangingPunct="1"/>
            <a:r>
              <a:rPr lang="en-GB" altLang="en-US" dirty="0" smtClean="0"/>
              <a:t>Refraction</a:t>
            </a:r>
          </a:p>
          <a:p>
            <a:pPr marL="0" indent="0" defTabSz="179388" eaLnBrk="1" hangingPunct="1">
              <a:buNone/>
            </a:pPr>
            <a:r>
              <a:rPr lang="en-GB" altLang="en-US" i="1" dirty="0" smtClean="0"/>
              <a:t>	(a mirage)</a:t>
            </a:r>
          </a:p>
          <a:p>
            <a:pPr defTabSz="179388" eaLnBrk="1" hangingPunct="1"/>
            <a:endParaRPr lang="en-GB" altLang="en-US" dirty="0" smtClean="0"/>
          </a:p>
          <a:p>
            <a:pPr defTabSz="179388" eaLnBrk="1" hangingPunct="1"/>
            <a:endParaRPr lang="en-GB" altLang="en-US" dirty="0" smtClean="0"/>
          </a:p>
          <a:p>
            <a:pPr defTabSz="179388" eaLnBrk="1" hangingPunct="1"/>
            <a:endParaRPr lang="en-GB" altLang="en-US" dirty="0" smtClean="0"/>
          </a:p>
          <a:p>
            <a:pPr defTabSz="179388" eaLnBrk="1" hangingPunct="1"/>
            <a:r>
              <a:rPr lang="en-GB" altLang="en-US" dirty="0" smtClean="0"/>
              <a:t>Rayleigh scattering </a:t>
            </a:r>
          </a:p>
          <a:p>
            <a:pPr marL="0" indent="0" defTabSz="179388" eaLnBrk="1" hangingPunct="1">
              <a:buNone/>
            </a:pPr>
            <a:r>
              <a:rPr lang="en-GB" altLang="en-US" i="1" dirty="0"/>
              <a:t>	</a:t>
            </a:r>
            <a:r>
              <a:rPr lang="en-GB" altLang="en-US" i="1" dirty="0" smtClean="0"/>
              <a:t>(blue sky)</a:t>
            </a:r>
          </a:p>
          <a:p>
            <a:pPr marL="0" indent="0" defTabSz="179388" eaLnBrk="1" hangingPunct="1">
              <a:buNone/>
            </a:pPr>
            <a:endParaRPr lang="en-GB" altLang="en-US" i="1" dirty="0"/>
          </a:p>
          <a:p>
            <a:pPr marL="0" indent="0" defTabSz="179388" eaLnBrk="1" hangingPunct="1">
              <a:buNone/>
            </a:pPr>
            <a:endParaRPr lang="en-GB" altLang="en-US" i="1" dirty="0" smtClean="0"/>
          </a:p>
          <a:p>
            <a:pPr defTabSz="179388" eaLnBrk="1" hangingPunct="1"/>
            <a:r>
              <a:rPr lang="en-GB" altLang="en-US" dirty="0" smtClean="0"/>
              <a:t>A sphere</a:t>
            </a:r>
          </a:p>
          <a:p>
            <a:pPr marL="0" indent="0" defTabSz="179388" eaLnBrk="1" hangingPunct="1">
              <a:buNone/>
            </a:pPr>
            <a:r>
              <a:rPr lang="en-GB" altLang="en-US" i="1" dirty="0"/>
              <a:t>	</a:t>
            </a:r>
            <a:r>
              <a:rPr lang="en-GB" altLang="en-US" i="1" dirty="0" smtClean="0"/>
              <a:t>(silver lining) </a:t>
            </a:r>
          </a:p>
          <a:p>
            <a:pPr marL="0" indent="0" defTabSz="179388" eaLnBrk="1" hangingPunct="1">
              <a:buNone/>
            </a:pPr>
            <a:endParaRPr lang="en-GB" altLang="en-US" i="1" dirty="0" smtClean="0"/>
          </a:p>
        </p:txBody>
      </p:sp>
      <p:sp>
        <p:nvSpPr>
          <p:cNvPr id="114695" name="Text Box 10"/>
          <p:cNvSpPr txBox="1">
            <a:spLocks noChangeArrowheads="1"/>
          </p:cNvSpPr>
          <p:nvPr/>
        </p:nvSpPr>
        <p:spPr bwMode="auto">
          <a:xfrm>
            <a:off x="2014959" y="980728"/>
            <a:ext cx="1324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800" i="1" dirty="0">
                <a:solidFill>
                  <a:schemeClr val="bg1"/>
                </a:solidFill>
                <a:latin typeface="Comic Sans MS" pitchFamily="66" charset="0"/>
              </a:rPr>
              <a:t>n</a:t>
            </a:r>
            <a:r>
              <a:rPr lang="en-GB" altLang="en-US" sz="1800" dirty="0">
                <a:solidFill>
                  <a:schemeClr val="bg1"/>
                </a:solidFill>
                <a:latin typeface="Comic Sans MS" pitchFamily="66" charset="0"/>
              </a:rPr>
              <a:t> gradient</a:t>
            </a:r>
          </a:p>
        </p:txBody>
      </p:sp>
      <p:sp>
        <p:nvSpPr>
          <p:cNvPr id="114697" name="Line 12"/>
          <p:cNvSpPr>
            <a:spLocks noChangeShapeType="1"/>
          </p:cNvSpPr>
          <p:nvPr/>
        </p:nvSpPr>
        <p:spPr bwMode="auto">
          <a:xfrm>
            <a:off x="2086397" y="980728"/>
            <a:ext cx="108108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9" name="Picture 18" descr="gradient_z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3928" y="854596"/>
            <a:ext cx="16383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2177" t="18367" r="12854" b="30613"/>
          <a:stretch/>
        </p:blipFill>
        <p:spPr>
          <a:xfrm>
            <a:off x="6720719" y="980728"/>
            <a:ext cx="2243769" cy="1368152"/>
          </a:xfrm>
          <a:prstGeom prst="rect">
            <a:avLst/>
          </a:prstGeom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763688" y="2524834"/>
            <a:ext cx="3697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b="0" dirty="0">
                <a:latin typeface="Calibri" panose="020F0502020204030204" pitchFamily="34" charset="0"/>
              </a:rPr>
              <a:t>Refractive index      </a:t>
            </a:r>
            <a:r>
              <a:rPr lang="en-GB" altLang="en-US" sz="2000" b="0" dirty="0" smtClean="0">
                <a:latin typeface="Calibri" panose="020F0502020204030204" pitchFamily="34" charset="0"/>
              </a:rPr>
              <a:t>    Total </a:t>
            </a:r>
            <a:r>
              <a:rPr lang="en-GB" altLang="en-US" sz="2000" b="0" i="1" dirty="0" err="1">
                <a:latin typeface="Calibri" panose="020F0502020204030204" pitchFamily="34" charset="0"/>
              </a:rPr>
              <a:t>E</a:t>
            </a:r>
            <a:r>
              <a:rPr lang="en-GB" altLang="en-US" sz="2000" b="0" baseline="-25000" dirty="0" err="1">
                <a:latin typeface="Calibri" panose="020F0502020204030204" pitchFamily="34" charset="0"/>
              </a:rPr>
              <a:t>z</a:t>
            </a:r>
            <a:r>
              <a:rPr lang="en-GB" altLang="en-US" sz="2000" b="0" dirty="0">
                <a:latin typeface="Calibri" panose="020F0502020204030204" pitchFamily="34" charset="0"/>
              </a:rPr>
              <a:t> field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63688" y="2546949"/>
            <a:ext cx="7200800" cy="3767888"/>
            <a:chOff x="1763688" y="2546949"/>
            <a:chExt cx="7200800" cy="3767888"/>
          </a:xfrm>
        </p:grpSpPr>
        <p:pic>
          <p:nvPicPr>
            <p:cNvPr id="114689" name="Picture 20" descr="http://www.met.reading.ac.uk/clouds/maxwell/circle1_epsilo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36936" y="2546949"/>
              <a:ext cx="2570972" cy="169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693" name="Text Box 8"/>
            <p:cNvSpPr txBox="1">
              <a:spLocks noChangeArrowheads="1"/>
            </p:cNvSpPr>
            <p:nvPr/>
          </p:nvSpPr>
          <p:spPr bwMode="auto">
            <a:xfrm>
              <a:off x="1763688" y="5914727"/>
              <a:ext cx="35242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2000" b="0" dirty="0">
                  <a:latin typeface="Calibri" panose="020F0502020204030204" pitchFamily="34" charset="0"/>
                </a:rPr>
                <a:t>Refractive index      </a:t>
              </a:r>
              <a:r>
                <a:rPr lang="en-GB" altLang="en-US" sz="2000" b="0" dirty="0" smtClean="0">
                  <a:latin typeface="Calibri" panose="020F0502020204030204" pitchFamily="34" charset="0"/>
                </a:rPr>
                <a:t> Total </a:t>
              </a:r>
              <a:r>
                <a:rPr lang="en-GB" altLang="en-US" sz="2000" b="0" i="1" dirty="0" err="1">
                  <a:latin typeface="Calibri" panose="020F0502020204030204" pitchFamily="34" charset="0"/>
                </a:rPr>
                <a:t>E</a:t>
              </a:r>
              <a:r>
                <a:rPr lang="en-GB" altLang="en-US" sz="2000" b="0" baseline="-25000" dirty="0" err="1">
                  <a:latin typeface="Calibri" panose="020F0502020204030204" pitchFamily="34" charset="0"/>
                </a:rPr>
                <a:t>z</a:t>
              </a:r>
              <a:r>
                <a:rPr lang="en-GB" altLang="en-US" sz="2000" b="0" dirty="0">
                  <a:latin typeface="Calibri" panose="020F0502020204030204" pitchFamily="34" charset="0"/>
                </a:rPr>
                <a:t> field</a:t>
              </a:r>
            </a:p>
          </p:txBody>
        </p:sp>
        <p:sp>
          <p:nvSpPr>
            <p:cNvPr id="114694" name="Text Box 9"/>
            <p:cNvSpPr txBox="1">
              <a:spLocks noChangeArrowheads="1"/>
            </p:cNvSpPr>
            <p:nvPr/>
          </p:nvSpPr>
          <p:spPr bwMode="auto">
            <a:xfrm>
              <a:off x="5508104" y="5895677"/>
              <a:ext cx="1800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altLang="en-US" sz="2000" b="0" dirty="0">
                  <a:latin typeface="Calibri" panose="020F0502020204030204" pitchFamily="34" charset="0"/>
                </a:rPr>
                <a:t>Scattered </a:t>
              </a:r>
              <a:r>
                <a:rPr lang="en-GB" altLang="en-US" sz="2000" b="0" dirty="0" smtClean="0">
                  <a:latin typeface="Calibri" panose="020F0502020204030204" pitchFamily="34" charset="0"/>
                </a:rPr>
                <a:t>field</a:t>
              </a:r>
              <a:endParaRPr lang="en-GB" altLang="en-US" sz="2000" b="0" dirty="0">
                <a:latin typeface="Calibri" panose="020F0502020204030204" pitchFamily="34" charset="0"/>
              </a:endParaRPr>
            </a:p>
          </p:txBody>
        </p:sp>
        <p:pic>
          <p:nvPicPr>
            <p:cNvPr id="114700" name="Picture 20" descr="circle1_z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23928" y="2564904"/>
              <a:ext cx="3276600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2" descr="http://www.met.reading.ac.uk/clouds/maxwell/circle20_epsilo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43349" y="4263285"/>
              <a:ext cx="2570972" cy="169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2" descr="circle20_z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23928" y="4293096"/>
              <a:ext cx="3276600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696" name="Text Box 11"/>
            <p:cNvSpPr txBox="1">
              <a:spLocks noChangeArrowheads="1"/>
            </p:cNvSpPr>
            <p:nvPr/>
          </p:nvSpPr>
          <p:spPr bwMode="auto">
            <a:xfrm>
              <a:off x="1912238" y="3717032"/>
              <a:ext cx="15808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sz="1800" i="1" dirty="0">
                  <a:solidFill>
                    <a:schemeClr val="bg1"/>
                  </a:solidFill>
                  <a:latin typeface="Comic Sans MS" pitchFamily="66" charset="0"/>
                </a:rPr>
                <a:t>Single dipole</a:t>
              </a:r>
              <a:endParaRPr lang="en-GB" altLang="en-US" sz="18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4698" name="Line 13"/>
            <p:cNvSpPr>
              <a:spLocks noChangeShapeType="1"/>
            </p:cNvSpPr>
            <p:nvPr/>
          </p:nvSpPr>
          <p:spPr bwMode="auto">
            <a:xfrm flipV="1">
              <a:off x="2699444" y="3428677"/>
              <a:ext cx="1588" cy="3603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" name="Picture 13" descr="Clouds-Silver-Lining"/>
            <p:cNvPicPr>
              <a:picLocks noChangeAspect="1" noChangeArrowheads="1"/>
            </p:cNvPicPr>
            <p:nvPr/>
          </p:nvPicPr>
          <p:blipFill rotWithShape="1">
            <a:blip r:embed="rId9"/>
            <a:srcRect l="61620" t="13303" r="10215" b="8809"/>
            <a:stretch/>
          </p:blipFill>
          <p:spPr bwMode="auto">
            <a:xfrm>
              <a:off x="7380312" y="2924944"/>
              <a:ext cx="1584176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42139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6" descr="http://www.met.reading.ac.uk/clouds/maxwell/microwave_oven_epsil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638" y="3195291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 descr="http://www.met.reading.ac.uk/clouds/maxwell/optic_fibre_epsil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6938" y="980728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Non-atmospheric examples</a:t>
            </a:r>
          </a:p>
        </p:txBody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180753"/>
            <a:ext cx="1727299" cy="3887788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Single-mode  optic fibre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Potato in a microwave oven</a:t>
            </a:r>
          </a:p>
        </p:txBody>
      </p:sp>
      <p:sp>
        <p:nvSpPr>
          <p:cNvPr id="116741" name="Text Box 10"/>
          <p:cNvSpPr txBox="1">
            <a:spLocks noChangeArrowheads="1"/>
          </p:cNvSpPr>
          <p:nvPr/>
        </p:nvSpPr>
        <p:spPr bwMode="auto">
          <a:xfrm>
            <a:off x="1475657" y="5733256"/>
            <a:ext cx="74191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altLang="en-US" sz="1600" i="1" dirty="0">
                <a:solidFill>
                  <a:srgbClr val="008000"/>
                </a:solidFill>
              </a:rPr>
              <a:t>Many more animations at </a:t>
            </a:r>
            <a:r>
              <a:rPr lang="en-GB" altLang="en-US" sz="1600" i="1" u="sng" dirty="0">
                <a:solidFill>
                  <a:srgbClr val="008000"/>
                </a:solidFill>
              </a:rPr>
              <a:t>www.met.rdg.ac.uk/clouds/maxwell</a:t>
            </a:r>
          </a:p>
          <a:p>
            <a:pPr algn="r"/>
            <a:r>
              <a:rPr lang="en-GB" altLang="en-US" sz="1600" i="1" dirty="0">
                <a:solidFill>
                  <a:srgbClr val="008000"/>
                </a:solidFill>
              </a:rPr>
              <a:t>(interferometer, diffraction grating, dish antenna, clear-air radar, laser…)</a:t>
            </a:r>
            <a:endParaRPr lang="en-GB" altLang="en-US" sz="1600" dirty="0">
              <a:solidFill>
                <a:srgbClr val="008000"/>
              </a:solidFill>
            </a:endParaRPr>
          </a:p>
        </p:txBody>
      </p:sp>
      <p:sp>
        <p:nvSpPr>
          <p:cNvPr id="116742" name="Text Box 8"/>
          <p:cNvSpPr txBox="1">
            <a:spLocks noChangeArrowheads="1"/>
          </p:cNvSpPr>
          <p:nvPr/>
        </p:nvSpPr>
        <p:spPr bwMode="auto">
          <a:xfrm>
            <a:off x="2143125" y="5124103"/>
            <a:ext cx="420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/>
              <a:t>Refractive index           Total </a:t>
            </a:r>
            <a:r>
              <a:rPr lang="en-GB" altLang="en-US" sz="2000" i="1"/>
              <a:t>E</a:t>
            </a:r>
            <a:r>
              <a:rPr lang="en-GB" altLang="en-US" sz="2000" baseline="-25000"/>
              <a:t>z</a:t>
            </a:r>
            <a:r>
              <a:rPr lang="en-GB" altLang="en-US" sz="2000"/>
              <a:t> field</a:t>
            </a:r>
          </a:p>
        </p:txBody>
      </p:sp>
      <p:pic>
        <p:nvPicPr>
          <p:cNvPr id="116743" name="Picture 14" descr="optic_fibre_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8688" y="98072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2" descr="microwave_oven_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8688" y="3195291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5970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Maxwell…		      …to the two-stream equations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16832"/>
            <a:ext cx="2908448" cy="4248472"/>
          </a:xfrm>
        </p:spPr>
        <p:txBody>
          <a:bodyPr/>
          <a:lstStyle/>
          <a:p>
            <a:r>
              <a:rPr lang="en-GB" dirty="0"/>
              <a:t>Reasonable assumptions:</a:t>
            </a:r>
          </a:p>
          <a:p>
            <a:pPr lvl="1">
              <a:buClr>
                <a:srgbClr val="009900"/>
              </a:buClr>
            </a:pPr>
            <a:r>
              <a:rPr lang="en-GB" sz="1800" dirty="0">
                <a:solidFill>
                  <a:srgbClr val="009900"/>
                </a:solidFill>
              </a:rPr>
              <a:t>Ignore polarization</a:t>
            </a:r>
          </a:p>
          <a:p>
            <a:pPr lvl="1">
              <a:buClr>
                <a:srgbClr val="009900"/>
              </a:buClr>
            </a:pPr>
            <a:r>
              <a:rPr lang="en-GB" sz="1800" dirty="0">
                <a:solidFill>
                  <a:srgbClr val="009900"/>
                </a:solidFill>
              </a:rPr>
              <a:t>Ignore time-dependence (sun is a continuous source)</a:t>
            </a:r>
          </a:p>
          <a:p>
            <a:pPr lvl="1">
              <a:buClr>
                <a:srgbClr val="009900"/>
              </a:buClr>
            </a:pPr>
            <a:r>
              <a:rPr lang="en-GB" sz="1800" dirty="0">
                <a:solidFill>
                  <a:srgbClr val="009900"/>
                </a:solidFill>
              </a:rPr>
              <a:t>Particles are randomly separated so intensities add incoherently and phase is ignored</a:t>
            </a:r>
          </a:p>
          <a:p>
            <a:pPr lvl="1">
              <a:buClr>
                <a:srgbClr val="009900"/>
              </a:buClr>
            </a:pPr>
            <a:r>
              <a:rPr lang="en-GB" sz="1800" dirty="0" smtClean="0">
                <a:solidFill>
                  <a:srgbClr val="009900"/>
                </a:solidFill>
              </a:rPr>
              <a:t>No </a:t>
            </a:r>
            <a:r>
              <a:rPr lang="en-GB" sz="1800" dirty="0">
                <a:solidFill>
                  <a:srgbClr val="009900"/>
                </a:solidFill>
              </a:rPr>
              <a:t>diffraction around features larger than individual particles</a:t>
            </a:r>
          </a:p>
          <a:p>
            <a:endParaRPr lang="en-GB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5388" y="884436"/>
            <a:ext cx="309125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CC0000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00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Maxwell’s equations in terms of fields </a:t>
            </a:r>
            <a:r>
              <a:rPr kumimoji="0" lang="en-GB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E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(</a:t>
            </a:r>
            <a:r>
              <a:rPr kumimoji="0" lang="en-GB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x</a:t>
            </a:r>
            <a:r>
              <a:rPr kumimoji="0" lang="en-GB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,</a:t>
            </a:r>
            <a:r>
              <a:rPr kumimoji="0" lang="en-GB" alt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), </a:t>
            </a:r>
            <a:r>
              <a:rPr kumimoji="0" lang="en-GB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B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(</a:t>
            </a:r>
            <a:r>
              <a:rPr kumimoji="0" lang="en-GB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x</a:t>
            </a:r>
            <a:r>
              <a:rPr kumimoji="0" lang="en-GB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,</a:t>
            </a:r>
            <a:r>
              <a:rPr kumimoji="0" lang="en-GB" alt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771800" y="1530766"/>
            <a:ext cx="3147194" cy="2359899"/>
            <a:chOff x="2771800" y="1530766"/>
            <a:chExt cx="3147194" cy="2359899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199458" y="2967335"/>
              <a:ext cx="2719536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3D radiative transfer in terms of monochromatic radiances </a:t>
              </a:r>
              <a:r>
                <a:rPr kumimoji="0" lang="en-GB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I </a:t>
              </a: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(</a:t>
              </a:r>
              <a:r>
                <a:rPr kumimoji="0" lang="en-GB" altLang="en-US" sz="1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x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,</a:t>
              </a:r>
              <a:r>
                <a:rPr kumimoji="0" lang="en-GB" altLang="en-US" sz="1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</a:rPr>
                <a:t>W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,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</a:rPr>
                <a:t>n</a:t>
              </a: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)</a:t>
              </a:r>
              <a:endParaRPr kumimoji="0" lang="en-GB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771800" y="1530766"/>
              <a:ext cx="1278579" cy="14210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pic>
        <p:nvPicPr>
          <p:cNvPr id="16" name="Picture 20" descr="LDRschematic"/>
          <p:cNvPicPr>
            <a:picLocks noChangeAspect="1" noChangeArrowheads="1"/>
          </p:cNvPicPr>
          <p:nvPr/>
        </p:nvPicPr>
        <p:blipFill>
          <a:blip r:embed="rId2"/>
          <a:srcRect l="11250" t="30833" r="73021" b="41718"/>
          <a:stretch>
            <a:fillRect/>
          </a:stretch>
        </p:blipFill>
        <p:spPr bwMode="auto">
          <a:xfrm>
            <a:off x="9684568" y="1338672"/>
            <a:ext cx="99060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9502005" y="2211793"/>
            <a:ext cx="365125" cy="306388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914655" y="3891111"/>
            <a:ext cx="4001425" cy="2348821"/>
            <a:chOff x="4914655" y="3891111"/>
            <a:chExt cx="4001425" cy="2348821"/>
          </a:xfrm>
        </p:grpSpPr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5690975" y="5316602"/>
              <a:ext cx="3225105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1D radiative transfer in terms of two monochromatic fluxes </a:t>
              </a:r>
              <a:r>
                <a:rPr kumimoji="0" lang="en-GB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F</a:t>
              </a:r>
              <a:r>
                <a:rPr kumimoji="0" lang="en-GB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  <a:sym typeface="Symbol" pitchFamily="18" charset="2"/>
                </a:rPr>
                <a:t></a:t>
              </a:r>
              <a:r>
                <a:rPr kumimoji="0" lang="en-GB" alt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  <a:sym typeface="Symbol" pitchFamily="18" charset="2"/>
                </a:rPr>
                <a:t></a:t>
              </a: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(</a:t>
              </a:r>
              <a:r>
                <a:rPr kumimoji="0" lang="en-GB" alt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z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,</a:t>
              </a:r>
              <a:r>
                <a:rPr kumimoji="0" lang="en-GB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</a:rPr>
                <a:t>n</a:t>
              </a: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)</a:t>
              </a:r>
              <a:endParaRPr kumimoji="0" lang="en-GB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4914655" y="3891111"/>
              <a:ext cx="1278579" cy="14210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91880" y="353564"/>
            <a:ext cx="1332257" cy="2225675"/>
            <a:chOff x="3491880" y="353564"/>
            <a:chExt cx="1332257" cy="2225675"/>
          </a:xfrm>
        </p:grpSpPr>
        <p:pic>
          <p:nvPicPr>
            <p:cNvPr id="12" name="Picture 7" descr="Multiple Scattering of Light by Particle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91880" y="961500"/>
              <a:ext cx="1044659" cy="149748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16200000">
              <a:off x="3558899" y="1314002"/>
              <a:ext cx="2225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400" b="0" dirty="0" err="1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</a:rPr>
                <a:t>Mishchenko</a:t>
              </a:r>
              <a:r>
                <a:rPr lang="en-GB" altLang="en-US" sz="1400" b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</a:rPr>
                <a:t> et al. (2007)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69435" y="3666634"/>
            <a:ext cx="1361299" cy="2225675"/>
            <a:chOff x="4069435" y="3666634"/>
            <a:chExt cx="1361299" cy="2225675"/>
          </a:xfrm>
        </p:grpSpPr>
        <p:pic>
          <p:nvPicPr>
            <p:cNvPr id="21" name="Picture 31" descr="AtmosRadCover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98575" y="4278760"/>
              <a:ext cx="1032159" cy="1552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 rot="16200000">
              <a:off x="3108997" y="4627072"/>
              <a:ext cx="2225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400" b="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</a:rPr>
                <a:t>Petty (2006)</a:t>
              </a:r>
              <a:endParaRPr lang="en-GB" altLang="en-US" sz="14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</a:endParaRPr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5862262" y="1970458"/>
            <a:ext cx="3174234" cy="333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kern="0" dirty="0" smtClean="0"/>
              <a:t>Unreasonable assumptions:</a:t>
            </a:r>
          </a:p>
          <a:p>
            <a:pPr lvl="1">
              <a:buClr>
                <a:srgbClr val="FF0000"/>
              </a:buClr>
            </a:pPr>
            <a:r>
              <a:rPr lang="en-GB" sz="1800" kern="0" dirty="0" smtClean="0">
                <a:solidFill>
                  <a:srgbClr val="FF0000"/>
                </a:solidFill>
              </a:rPr>
              <a:t>Diffuse radiances </a:t>
            </a:r>
            <a:r>
              <a:rPr lang="en-GB" sz="1800" kern="0" dirty="0">
                <a:solidFill>
                  <a:srgbClr val="FF0000"/>
                </a:solidFill>
              </a:rPr>
              <a:t>in all directions represented by only </a:t>
            </a:r>
            <a:r>
              <a:rPr lang="en-GB" sz="1800" kern="0" dirty="0" smtClean="0">
                <a:solidFill>
                  <a:srgbClr val="FF0000"/>
                </a:solidFill>
              </a:rPr>
              <a:t>2 discrete </a:t>
            </a:r>
            <a:r>
              <a:rPr lang="en-GB" sz="1800" kern="0" dirty="0">
                <a:solidFill>
                  <a:srgbClr val="FF0000"/>
                </a:solidFill>
              </a:rPr>
              <a:t>directions</a:t>
            </a:r>
          </a:p>
          <a:p>
            <a:pPr lvl="1">
              <a:buClr>
                <a:srgbClr val="FF0000"/>
              </a:buClr>
            </a:pPr>
            <a:r>
              <a:rPr lang="en-GB" sz="1800" kern="0" dirty="0">
                <a:solidFill>
                  <a:srgbClr val="FF0000"/>
                </a:solidFill>
              </a:rPr>
              <a:t>Atmosphere within a model </a:t>
            </a:r>
            <a:r>
              <a:rPr lang="en-GB" sz="1800" kern="0" dirty="0" err="1">
                <a:solidFill>
                  <a:srgbClr val="FF0000"/>
                </a:solidFill>
              </a:rPr>
              <a:t>gridbox</a:t>
            </a:r>
            <a:r>
              <a:rPr lang="en-GB" sz="1800" kern="0" dirty="0">
                <a:solidFill>
                  <a:srgbClr val="FF0000"/>
                </a:solidFill>
              </a:rPr>
              <a:t> is horizontally infinite and homogeneous</a:t>
            </a:r>
          </a:p>
          <a:p>
            <a:pPr lvl="1">
              <a:buClr>
                <a:srgbClr val="FF0000"/>
              </a:buClr>
            </a:pPr>
            <a:r>
              <a:rPr lang="en-GB" sz="1800" kern="0" dirty="0">
                <a:solidFill>
                  <a:srgbClr val="FF0000"/>
                </a:solidFill>
              </a:rPr>
              <a:t>Details of the phase functions represented by one number, the asymmetry </a:t>
            </a:r>
            <a:r>
              <a:rPr lang="en-GB" sz="1800" kern="0" dirty="0" smtClean="0">
                <a:solidFill>
                  <a:srgbClr val="FF0000"/>
                </a:solidFill>
              </a:rPr>
              <a:t>factor</a:t>
            </a:r>
            <a:endParaRPr lang="en-GB" sz="1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Two-stream equations (shortwave)</a:t>
            </a:r>
          </a:p>
        </p:txBody>
      </p:sp>
      <p:sp>
        <p:nvSpPr>
          <p:cNvPr id="90249" name="Content Placeholder 2"/>
          <p:cNvSpPr>
            <a:spLocks noGrp="1"/>
          </p:cNvSpPr>
          <p:nvPr>
            <p:ph idx="1"/>
          </p:nvPr>
        </p:nvSpPr>
        <p:spPr>
          <a:xfrm>
            <a:off x="228600" y="1508921"/>
            <a:ext cx="8763000" cy="489188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Direct </a:t>
            </a:r>
            <a:r>
              <a:rPr lang="en-GB" altLang="en-US" dirty="0" err="1" smtClean="0"/>
              <a:t>downwelling</a:t>
            </a:r>
            <a:r>
              <a:rPr lang="en-GB" altLang="en-US" dirty="0" smtClean="0"/>
              <a:t>: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 smtClean="0"/>
              <a:t>Diffuse upwelling: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Diffuse </a:t>
            </a:r>
            <a:r>
              <a:rPr lang="en-GB" altLang="en-US" dirty="0" err="1" smtClean="0"/>
              <a:t>downwelling</a:t>
            </a:r>
            <a:r>
              <a:rPr lang="en-GB" altLang="en-US" dirty="0" smtClean="0"/>
              <a:t>: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Or write in matrix form:</a:t>
            </a:r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In the </a:t>
            </a:r>
            <a:r>
              <a:rPr lang="en-GB" altLang="en-US" dirty="0" err="1" smtClean="0"/>
              <a:t>longwave</a:t>
            </a:r>
            <a:r>
              <a:rPr lang="en-GB" altLang="en-US" dirty="0" smtClean="0"/>
              <a:t>, no </a:t>
            </a:r>
            <a:r>
              <a:rPr lang="en-GB" altLang="en-US" i="1" dirty="0" smtClean="0"/>
              <a:t>F</a:t>
            </a:r>
            <a:r>
              <a:rPr lang="en-GB" altLang="en-US" baseline="30000" dirty="0" smtClean="0"/>
              <a:t>0</a:t>
            </a:r>
            <a:r>
              <a:rPr lang="en-GB" altLang="en-US" dirty="0" smtClean="0"/>
              <a:t> term </a:t>
            </a:r>
            <a:r>
              <a:rPr lang="en-GB" altLang="en-US" dirty="0"/>
              <a:t>and </a:t>
            </a:r>
            <a:r>
              <a:rPr lang="en-GB" altLang="en-US" dirty="0" smtClean="0"/>
              <a:t>add Planck function on right-hand-side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665223" y="1336625"/>
                <a:ext cx="1439561" cy="669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2000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sz="2000" b="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223" y="1336625"/>
                <a:ext cx="1439561" cy="6697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6738291" y="1840310"/>
            <a:ext cx="1506064" cy="970309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952456" y="836712"/>
            <a:ext cx="380601" cy="1003598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7333057" y="1840786"/>
            <a:ext cx="380601" cy="100359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712527" y="2825156"/>
            <a:ext cx="380601" cy="1003598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32-Point Star 7"/>
          <p:cNvSpPr/>
          <p:nvPr/>
        </p:nvSpPr>
        <p:spPr bwMode="auto">
          <a:xfrm>
            <a:off x="6516216" y="230571"/>
            <a:ext cx="720080" cy="759151"/>
          </a:xfrm>
          <a:prstGeom prst="star32">
            <a:avLst/>
          </a:prstGeom>
          <a:solidFill>
            <a:srgbClr val="FFFF00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179514" y="1582886"/>
                <a:ext cx="93583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en-US" sz="2000" b="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altLang="en-US" sz="2000" b="0" baseline="-2500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514" y="1582886"/>
                <a:ext cx="935833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8179514" y="2601016"/>
                <a:ext cx="860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alt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514" y="2601016"/>
                <a:ext cx="860492" cy="4001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180650" y="3926528"/>
            <a:ext cx="4399462" cy="1113831"/>
            <a:chOff x="1180650" y="3926528"/>
            <a:chExt cx="4399462" cy="111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80650" y="4058133"/>
                  <a:ext cx="1484573" cy="7935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altLang="en-US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altLang="en-US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GB" altLang="en-US" b="0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den>
                        </m:f>
                        <m:r>
                          <a:rPr lang="en-GB" altLang="en-US"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lang="en-GB" altLang="en-US" b="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l-GR" alt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  <m:r>
                          <a:rPr lang="en-GB" altLang="en-US">
                            <a:latin typeface="Cambria Math" panose="02040503050406030204" pitchFamily="18" charset="0"/>
                          </a:rPr>
                          <m:t>𝐟</m:t>
                        </m:r>
                      </m:oMath>
                    </m:oMathPara>
                  </a14:m>
                  <a:endParaRPr lang="en-GB" altLang="en-US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0650" y="4058133"/>
                  <a:ext cx="1484573" cy="79355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031098" y="3926528"/>
                  <a:ext cx="1549014" cy="11138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altLang="en-US" smtClean="0"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lang="en-GB" altLang="en-US" b="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GB" altLang="en-US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altLang="en-US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GB" altLang="en-US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GB" alt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alt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GB" alt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GB" altLang="en-US" b="0" i="1" smtClean="0">
                                          <a:solidFill>
                                            <a:srgbClr val="00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altLang="en-US" b="0" i="1" smtClean="0">
                                          <a:solidFill>
                                            <a:srgbClr val="00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GB" altLang="en-US" b="0" i="1" smtClean="0">
                                          <a:solidFill>
                                            <a:srgbClr val="00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GB" alt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1098" y="3926528"/>
                  <a:ext cx="1549014" cy="11138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3003611" y="4300141"/>
              <a:ext cx="8483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sz="2000" b="0" kern="0" dirty="0" smtClean="0">
                  <a:solidFill>
                    <a:srgbClr val="000000"/>
                  </a:solidFill>
                  <a:latin typeface="Calibri"/>
                  <a:ea typeface="ＭＳ Ｐゴシック" pitchFamily="39" charset="-128"/>
                </a:rPr>
                <a:t>where</a:t>
              </a:r>
              <a:endParaRPr lang="en-GB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27784" y="1983719"/>
            <a:ext cx="5264224" cy="630500"/>
            <a:chOff x="2627784" y="1983719"/>
            <a:chExt cx="5264224" cy="6305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2627784" y="2006424"/>
                  <a:ext cx="3797130" cy="6077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sz="20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GB" sz="2000" b="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784" y="2006424"/>
                  <a:ext cx="3797130" cy="60779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 bwMode="auto">
            <a:xfrm flipV="1">
              <a:off x="7523357" y="2021567"/>
              <a:ext cx="368651" cy="30389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47" name="Oval 46"/>
            <p:cNvSpPr/>
            <p:nvPr/>
          </p:nvSpPr>
          <p:spPr bwMode="auto">
            <a:xfrm>
              <a:off x="7132863" y="1983719"/>
              <a:ext cx="743840" cy="11551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27855" y="2325464"/>
            <a:ext cx="5274972" cy="977104"/>
            <a:chOff x="2627855" y="2325464"/>
            <a:chExt cx="5274972" cy="9771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627855" y="2718241"/>
                  <a:ext cx="3593804" cy="5843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GB" sz="2000" b="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855" y="2718241"/>
                  <a:ext cx="3593804" cy="58432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/>
            <p:cNvCxnSpPr/>
            <p:nvPr/>
          </p:nvCxnSpPr>
          <p:spPr bwMode="auto">
            <a:xfrm>
              <a:off x="7523267" y="2325464"/>
              <a:ext cx="379560" cy="288755"/>
            </a:xfrm>
            <a:prstGeom prst="straightConnector1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7114400" y="2551692"/>
              <a:ext cx="743840" cy="115517"/>
            </a:xfrm>
            <a:prstGeom prst="ellipse">
              <a:avLst/>
            </a:prstGeom>
            <a:noFill/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7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0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0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2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279F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Microsoft Office 98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9031</TotalTime>
  <Words>2567</Words>
  <Application>Microsoft Office PowerPoint</Application>
  <PresentationFormat>On-screen Show (4:3)</PresentationFormat>
  <Paragraphs>525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4" baseType="lpstr">
      <vt:lpstr>ＭＳ Ｐゴシック</vt:lpstr>
      <vt:lpstr>Arial</vt:lpstr>
      <vt:lpstr>Arial Black</vt:lpstr>
      <vt:lpstr>Arial Narrow</vt:lpstr>
      <vt:lpstr>Calibri</vt:lpstr>
      <vt:lpstr>Cambria Math</vt:lpstr>
      <vt:lpstr>Comic Sans MS</vt:lpstr>
      <vt:lpstr>Helvetica</vt:lpstr>
      <vt:lpstr>Impact</vt:lpstr>
      <vt:lpstr>Lucida Grande</vt:lpstr>
      <vt:lpstr>Lucida Grande CE</vt:lpstr>
      <vt:lpstr>MS Reference Sans Serif</vt:lpstr>
      <vt:lpstr>Symbol</vt:lpstr>
      <vt:lpstr>Tahoma</vt:lpstr>
      <vt:lpstr>Times</vt:lpstr>
      <vt:lpstr>Times New Roman</vt:lpstr>
      <vt:lpstr>Verdana</vt:lpstr>
      <vt:lpstr>Wingdings</vt:lpstr>
      <vt:lpstr>Microsoft Office 98</vt:lpstr>
      <vt:lpstr>2_Default Design</vt:lpstr>
      <vt:lpstr>Equation</vt:lpstr>
      <vt:lpstr>Fast radiative transfer models and the representation of clouds</vt:lpstr>
      <vt:lpstr>Overview</vt:lpstr>
      <vt:lpstr>What does a radiation scheme do?</vt:lpstr>
      <vt:lpstr>Theories of light propagation and scattering</vt:lpstr>
      <vt:lpstr>Optical phenomena explained by Maxwell’s equations</vt:lpstr>
      <vt:lpstr>The Electromagnetic Weather Forecast</vt:lpstr>
      <vt:lpstr>Non-atmospheric examples</vt:lpstr>
      <vt:lpstr>From Maxwell…        …to the two-stream equations</vt:lpstr>
      <vt:lpstr>Two-stream equations (shortwave)</vt:lpstr>
      <vt:lpstr>Solving the two-stream equations in a single layer</vt:lpstr>
      <vt:lpstr>Solution for two-level atmosphere</vt:lpstr>
      <vt:lpstr>How do we compute how this interacts with radiation?</vt:lpstr>
      <vt:lpstr>Plane-parallel, maximum-random overlap</vt:lpstr>
      <vt:lpstr>Realistic overlap</vt:lpstr>
      <vt:lpstr>Tripleclouds (Shonk &amp; Hogan 2008)</vt:lpstr>
      <vt:lpstr>Global impact of cloud inhomogeneity and overlap</vt:lpstr>
      <vt:lpstr>Monte-Carlo Independent Column Approximation (McICA) – Pincus et al. (2005)</vt:lpstr>
      <vt:lpstr>Full Monte Carlo (being investigated by Barker et al.)</vt:lpstr>
      <vt:lpstr>Shortwave errors due to 2-stream and 1D approximations</vt:lpstr>
      <vt:lpstr>Reducing 2-stream errors</vt:lpstr>
      <vt:lpstr>Errors due to neglecting 3D effects</vt:lpstr>
      <vt:lpstr>SPARTACUS (Hogan &amp; Shonk 2014)</vt:lpstr>
      <vt:lpstr>Extending the two-stream equations</vt:lpstr>
      <vt:lpstr>Broadband shortwave SPARTACUS vs Monte Carlo</vt:lpstr>
      <vt:lpstr>Towards a global estimate of the impact of 3D effects</vt:lpstr>
      <vt:lpstr>Are we using computer time wisely?</vt:lpstr>
      <vt:lpstr>Approximate radiation updates</vt:lpstr>
      <vt:lpstr>Climate errors due to infrequent calls to radiation scheme</vt:lpstr>
      <vt:lpstr>How do we integrate across the spectrum? </vt:lpstr>
      <vt:lpstr>Divide into bands</vt:lpstr>
      <vt:lpstr>The correlated k-distribution method</vt:lpstr>
      <vt:lpstr>The correlated k-distribution method</vt:lpstr>
      <vt:lpstr>Full-spectrum correlated-k (FSCK) method</vt:lpstr>
      <vt:lpstr>Full-spectrum correlated-k (FSCK) method</vt:lpstr>
      <vt:lpstr>Full-spectrum correlated-k (FSCK) method</vt:lpstr>
      <vt:lpstr>Performance of longwave FSCK on test profiles</vt:lpstr>
      <vt:lpstr>Summary and outlook</vt:lpstr>
      <vt:lpstr>PowerPoint Presentation</vt:lpstr>
      <vt:lpstr>The four components of a radiation scheme</vt:lpstr>
      <vt:lpstr>Building blocks of atmospheric radiation</vt:lpstr>
      <vt:lpstr>The 3D radiative transfer equation</vt:lpstr>
      <vt:lpstr>Extending the two-stream equations</vt:lpstr>
      <vt:lpstr>Forecast skill from temporal frequency of radiation calls</vt:lpstr>
    </vt:vector>
  </TitlesOfParts>
  <Company>ECMWF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Hogan</dc:creator>
  <cp:lastModifiedBy>Robin Hogan</cp:lastModifiedBy>
  <cp:revision>759</cp:revision>
  <cp:lastPrinted>2010-02-08T14:51:34Z</cp:lastPrinted>
  <dcterms:created xsi:type="dcterms:W3CDTF">2010-03-08T09:17:04Z</dcterms:created>
  <dcterms:modified xsi:type="dcterms:W3CDTF">2015-08-28T15:07:47Z</dcterms:modified>
</cp:coreProperties>
</file>