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855" r:id="rId2"/>
    <p:sldId id="1013" r:id="rId3"/>
    <p:sldId id="1016" r:id="rId4"/>
    <p:sldId id="1019" r:id="rId5"/>
    <p:sldId id="1018" r:id="rId6"/>
    <p:sldId id="1015" r:id="rId7"/>
    <p:sldId id="1017" r:id="rId8"/>
    <p:sldId id="1021" r:id="rId9"/>
    <p:sldId id="1001" r:id="rId10"/>
    <p:sldId id="1020" r:id="rId11"/>
    <p:sldId id="1014" r:id="rId12"/>
    <p:sldId id="995" r:id="rId13"/>
  </p:sldIdLst>
  <p:sldSz cx="9144000" cy="6858000" type="screen4x3"/>
  <p:notesSz cx="67818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00"/>
    <a:srgbClr val="00FF00"/>
    <a:srgbClr val="FFCC00"/>
    <a:srgbClr val="B2B2B2"/>
    <a:srgbClr val="FF6600"/>
    <a:srgbClr val="FF00FF"/>
    <a:srgbClr val="0000CC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8" autoAdjust="0"/>
    <p:restoredTop sz="86431" autoAdjust="0"/>
  </p:normalViewPr>
  <p:slideViewPr>
    <p:cSldViewPr snapToObjects="1">
      <p:cViewPr varScale="1">
        <p:scale>
          <a:sx n="98" d="100"/>
          <a:sy n="98" d="100"/>
        </p:scale>
        <p:origin x="-612" y="-96"/>
      </p:cViewPr>
      <p:guideLst>
        <p:guide orient="horz" pos="3566"/>
        <p:guide pos="2880"/>
      </p:guideLst>
    </p:cSldViewPr>
  </p:slideViewPr>
  <p:outlineViewPr>
    <p:cViewPr>
      <p:scale>
        <a:sx n="33" d="100"/>
        <a:sy n="33" d="100"/>
      </p:scale>
      <p:origin x="0" y="94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i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i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i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107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i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CBFE1CA6-E7A7-4D5A-8824-B26ACF6AB7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464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i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38" y="0"/>
            <a:ext cx="2976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i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724400"/>
            <a:ext cx="49625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7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i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38" y="9372600"/>
            <a:ext cx="2976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i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17E9BBDA-ED7D-4CB0-8DF0-B3DCE96E31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55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EA278E-081F-44AE-9EDB-4BCB8E2F67D8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26334-1E32-4B64-B3D4-BEAE511411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93C59-C460-4843-ABDB-80AC7553C1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4500" y="0"/>
            <a:ext cx="2185988" cy="6500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950" y="0"/>
            <a:ext cx="6407150" cy="6500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F9F81-883C-4D8F-94E5-6BECD3E50A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3375" y="1149350"/>
            <a:ext cx="8647113" cy="53514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1A7F7-5B01-4509-8A1E-CDB63BEB83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5" y="1149350"/>
            <a:ext cx="4246563" cy="5351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32338" y="1149350"/>
            <a:ext cx="4248150" cy="2598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32338" y="3900488"/>
            <a:ext cx="4248150" cy="260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A2917-F901-475B-B6C6-1B68D90911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5" y="1149350"/>
            <a:ext cx="4246563" cy="5351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149350"/>
            <a:ext cx="4248150" cy="5351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96791-3FB3-4F6E-A992-F3A011322B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C00000"/>
                </a:solidFill>
              </a:defRPr>
            </a:lvl2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F67D-CEBC-475D-97AD-3DA4B37A16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3ADAC-1646-4591-B3F5-D07D0287EF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49350"/>
            <a:ext cx="4246563" cy="535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149350"/>
            <a:ext cx="4248150" cy="535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E7CA6-3329-4E30-92C3-BDBD3D32B1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DA2BA-915E-4562-A0C5-B40360B085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FC177-7510-4972-8048-4B01DBAB3A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50E23-5EF8-45B6-B1C1-1609E01E86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DBB63-BCCF-4C78-B825-A0389F1D5D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E640F-34DB-4887-98A3-DFB5B15A50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495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149350"/>
            <a:ext cx="8647113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5FBC52A-0178-4660-8331-F8E7D745E9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CC0000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i="1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FF6600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5.googleusercontent.com/-IwJg9nIlqd8/UwlThsMVyAI/AAAAAAAAAME/AB4x3jMhcR0/s912/Cloud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4" r="1343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001417" y="404664"/>
            <a:ext cx="7128247" cy="3500438"/>
          </a:xfrm>
          <a:extLst/>
        </p:spPr>
        <p:txBody>
          <a:bodyPr/>
          <a:lstStyle/>
          <a:p>
            <a:pPr algn="ctr">
              <a:defRPr/>
            </a:pPr>
            <a:r>
              <a:rPr lang="en-GB" sz="4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ahoma" panose="020B0604030504040204" pitchFamily="34" charset="0"/>
                <a:cs typeface="Tahoma" panose="020B0604030504040204" pitchFamily="34" charset="0"/>
              </a:rPr>
              <a:t>Exploiting multiple scattering in CALIPSO measurements to retrieve liquid cloud properties</a:t>
            </a:r>
            <a:endParaRPr lang="en-GB" sz="4000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73890" y="4181407"/>
            <a:ext cx="8394452" cy="208815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39725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500"/>
              </a:spcBef>
              <a:defRPr/>
            </a:pPr>
            <a:r>
              <a:rPr lang="en-GB" b="1" i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Nicola Pounder, </a:t>
            </a:r>
            <a:r>
              <a:rPr lang="en-GB" b="1" i="0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Robin Hogan</a:t>
            </a:r>
            <a:r>
              <a:rPr lang="en-GB" b="1" i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 </a:t>
            </a:r>
          </a:p>
          <a:p>
            <a:pPr algn="ctr" eaLnBrk="1" hangingPunct="1">
              <a:lnSpc>
                <a:spcPct val="90000"/>
              </a:lnSpc>
              <a:spcBef>
                <a:spcPts val="500"/>
              </a:spcBef>
              <a:defRPr/>
            </a:pPr>
            <a:r>
              <a:rPr lang="en-GB" b="1" i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Lee </a:t>
            </a:r>
            <a:r>
              <a:rPr lang="en-GB" b="1" i="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Hawkness</a:t>
            </a:r>
            <a:r>
              <a:rPr lang="en-GB" b="1" i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-Smith, Andrew Barrett</a:t>
            </a:r>
          </a:p>
          <a:p>
            <a:pPr algn="ctr" eaLnBrk="1" hangingPunct="1">
              <a:lnSpc>
                <a:spcPct val="90000"/>
              </a:lnSpc>
              <a:spcBef>
                <a:spcPts val="500"/>
              </a:spcBef>
              <a:defRPr/>
            </a:pPr>
            <a:r>
              <a:rPr lang="en-GB" sz="2000" i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University of Reading, </a:t>
            </a:r>
            <a:r>
              <a:rPr lang="en-GB" sz="2000" i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Assimila</a:t>
            </a:r>
            <a:r>
              <a:rPr lang="en-GB" sz="2000" i="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Ltd., </a:t>
            </a:r>
            <a:r>
              <a:rPr lang="en-GB" sz="2000" i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Met Office, ECMWF</a:t>
            </a:r>
            <a:endParaRPr lang="en-GB" sz="2000" i="0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500"/>
              </a:spcBef>
              <a:defRPr/>
            </a:pPr>
            <a:endParaRPr lang="en-GB" b="1" i="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Comparison to </a:t>
            </a:r>
            <a:r>
              <a:rPr lang="en-GB" sz="4000" dirty="0" err="1" smtClean="0"/>
              <a:t>CloudSat</a:t>
            </a:r>
            <a:r>
              <a:rPr lang="en-GB" sz="4000" dirty="0" smtClean="0"/>
              <a:t>-estimated LWP</a:t>
            </a:r>
            <a:endParaRPr lang="en-GB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26" y="1426920"/>
            <a:ext cx="5577426" cy="4384166"/>
          </a:xfrm>
        </p:spPr>
      </p:pic>
      <p:sp>
        <p:nvSpPr>
          <p:cNvPr id="9" name="TextBox 8"/>
          <p:cNvSpPr txBox="1"/>
          <p:nvPr/>
        </p:nvSpPr>
        <p:spPr>
          <a:xfrm>
            <a:off x="1270921" y="5641525"/>
            <a:ext cx="3600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i="0" dirty="0" smtClean="0">
                <a:latin typeface="Arial" pitchFamily="34" charset="0"/>
                <a:cs typeface="Arial" pitchFamily="34" charset="0"/>
              </a:rPr>
              <a:t>Liquid water path from CALIPSO multiple scattering (g m</a:t>
            </a:r>
            <a:r>
              <a:rPr lang="en-GB" sz="1800" i="0" baseline="30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en-GB" sz="1800" i="0" dirty="0" smtClean="0">
                <a:latin typeface="Arial" pitchFamily="34" charset="0"/>
                <a:cs typeface="Arial" pitchFamily="34" charset="0"/>
              </a:rPr>
              <a:t>)</a:t>
            </a:r>
            <a:endParaRPr lang="en-GB" sz="1800" i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968382" y="3378514"/>
            <a:ext cx="47328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i="0" dirty="0" smtClean="0">
                <a:latin typeface="Arial" pitchFamily="34" charset="0"/>
                <a:cs typeface="Arial" pitchFamily="34" charset="0"/>
              </a:rPr>
              <a:t>Liquid water path from </a:t>
            </a:r>
            <a:r>
              <a:rPr lang="en-GB" sz="1800" i="0" dirty="0" err="1" smtClean="0">
                <a:latin typeface="Arial" pitchFamily="34" charset="0"/>
                <a:cs typeface="Arial" pitchFamily="34" charset="0"/>
              </a:rPr>
              <a:t>CloudSat</a:t>
            </a:r>
            <a:r>
              <a:rPr lang="en-GB" sz="1800" i="0" dirty="0" smtClean="0">
                <a:latin typeface="Arial" pitchFamily="34" charset="0"/>
                <a:cs typeface="Arial" pitchFamily="34" charset="0"/>
              </a:rPr>
              <a:t> PIA (g m</a:t>
            </a:r>
            <a:r>
              <a:rPr lang="en-GB" sz="1800" i="0" baseline="30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en-GB" sz="1800" i="0" dirty="0" smtClean="0">
                <a:latin typeface="Arial" pitchFamily="34" charset="0"/>
                <a:cs typeface="Arial" pitchFamily="34" charset="0"/>
              </a:rPr>
              <a:t>)</a:t>
            </a:r>
            <a:endParaRPr lang="en-GB" sz="1800" i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5796136" y="1556792"/>
            <a:ext cx="3184353" cy="4944021"/>
          </a:xfrm>
        </p:spPr>
        <p:txBody>
          <a:bodyPr/>
          <a:lstStyle/>
          <a:p>
            <a:r>
              <a:rPr lang="en-GB" dirty="0" err="1" smtClean="0"/>
              <a:t>Hawkness</a:t>
            </a:r>
            <a:r>
              <a:rPr lang="en-GB" dirty="0" smtClean="0"/>
              <a:t>-Smith (PhD, 2010) derived LWP from </a:t>
            </a:r>
            <a:r>
              <a:rPr lang="en-GB" dirty="0" err="1" smtClean="0"/>
              <a:t>CloudSat</a:t>
            </a:r>
            <a:r>
              <a:rPr lang="en-GB" dirty="0" smtClean="0"/>
              <a:t> path-integrated attenuation over oceans</a:t>
            </a:r>
          </a:p>
          <a:p>
            <a:pPr lvl="1"/>
            <a:r>
              <a:rPr lang="en-GB" dirty="0" smtClean="0"/>
              <a:t>Similar to </a:t>
            </a:r>
            <a:r>
              <a:rPr lang="en-GB" dirty="0" err="1" smtClean="0"/>
              <a:t>Lebsock</a:t>
            </a:r>
            <a:r>
              <a:rPr lang="en-GB" dirty="0" smtClean="0"/>
              <a:t> et al. (2011)</a:t>
            </a:r>
          </a:p>
          <a:p>
            <a:r>
              <a:rPr lang="en-GB" dirty="0" smtClean="0"/>
              <a:t>Unbiased agreement with CALIPSO multiple scattering retrieval for assumed number concentration</a:t>
            </a:r>
          </a:p>
          <a:p>
            <a:pPr lvl="1"/>
            <a:r>
              <a:rPr lang="en-GB" dirty="0" smtClean="0"/>
              <a:t>Some scatter!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9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simpler approach?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22" y="1878147"/>
            <a:ext cx="4572000" cy="35649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5051"/>
            <a:ext cx="4572000" cy="360017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dirty="0" smtClean="0"/>
              <a:t>Optical depth can be estimated simply from i</a:t>
            </a:r>
            <a:r>
              <a:rPr lang="en-GB" baseline="0" dirty="0" smtClean="0"/>
              <a:t>ntegrated backscatter B!</a:t>
            </a:r>
          </a:p>
          <a:p>
            <a:pPr lvl="1"/>
            <a:r>
              <a:rPr lang="en-GB" dirty="0" smtClean="0"/>
              <a:t>Some dependence on the shape of the extinction profile</a:t>
            </a:r>
            <a:endParaRPr lang="en-GB" baseline="0" dirty="0" smtClean="0"/>
          </a:p>
          <a:p>
            <a:endParaRPr lang="en-GB" dirty="0"/>
          </a:p>
          <a:p>
            <a:endParaRPr lang="en-GB" baseline="0" dirty="0" smtClean="0"/>
          </a:p>
          <a:p>
            <a:endParaRPr lang="en-GB" dirty="0"/>
          </a:p>
          <a:p>
            <a:endParaRPr lang="en-GB" baseline="0" dirty="0" smtClean="0"/>
          </a:p>
          <a:p>
            <a:endParaRPr lang="en-GB" dirty="0"/>
          </a:p>
          <a:p>
            <a:endParaRPr lang="en-GB" baseline="0" dirty="0" smtClean="0"/>
          </a:p>
          <a:p>
            <a:endParaRPr lang="en-GB" dirty="0"/>
          </a:p>
          <a:p>
            <a:endParaRPr lang="en-GB" baseline="0" dirty="0" smtClean="0"/>
          </a:p>
          <a:p>
            <a:endParaRPr lang="en-GB" dirty="0"/>
          </a:p>
          <a:p>
            <a:endParaRPr lang="en-GB" baseline="0" dirty="0" smtClean="0"/>
          </a:p>
          <a:p>
            <a:endParaRPr lang="en-GB" dirty="0"/>
          </a:p>
          <a:p>
            <a:pPr lvl="1"/>
            <a:r>
              <a:rPr lang="en-GB" dirty="0" smtClean="0"/>
              <a:t>Ground-based </a:t>
            </a:r>
            <a:r>
              <a:rPr lang="en-GB" dirty="0" err="1" smtClean="0"/>
              <a:t>lidar</a:t>
            </a:r>
            <a:r>
              <a:rPr lang="en-GB" dirty="0" smtClean="0"/>
              <a:t>: weak wide-angle </a:t>
            </a:r>
            <a:r>
              <a:rPr lang="en-GB" dirty="0"/>
              <a:t>multiple </a:t>
            </a:r>
            <a:r>
              <a:rPr lang="en-GB" dirty="0" smtClean="0"/>
              <a:t>scattering leads to constant B with optical depth so can use for calibration (O’Connor et al. 2004)</a:t>
            </a:r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8987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and </a:t>
            </a:r>
            <a:r>
              <a:rPr lang="en-GB" dirty="0"/>
              <a:t>o</a:t>
            </a:r>
            <a:r>
              <a:rPr lang="en-GB" dirty="0" smtClean="0"/>
              <a:t>utlook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Via a fast multiple scattering model, we can interpret CALIPSO backscatter at night to retrieve optical depth and to some extent the vertical profile of extinction</a:t>
            </a:r>
          </a:p>
          <a:p>
            <a:r>
              <a:rPr lang="en-GB" dirty="0" smtClean="0"/>
              <a:t>This capability is part of “unified” CAPTIVATE retrieval scheme that will be applied to </a:t>
            </a:r>
            <a:r>
              <a:rPr lang="en-GB" dirty="0" smtClean="0"/>
              <a:t>A-Train and </a:t>
            </a:r>
            <a:r>
              <a:rPr lang="en-GB" dirty="0" err="1" smtClean="0"/>
              <a:t>EarthCARE</a:t>
            </a:r>
            <a:r>
              <a:rPr lang="en-GB" dirty="0" smtClean="0"/>
              <a:t> data</a:t>
            </a:r>
          </a:p>
          <a:p>
            <a:r>
              <a:rPr lang="en-GB" dirty="0" smtClean="0"/>
              <a:t>Will be more difficult with </a:t>
            </a:r>
            <a:r>
              <a:rPr lang="en-GB" dirty="0" err="1" smtClean="0"/>
              <a:t>EarthCARE</a:t>
            </a:r>
            <a:r>
              <a:rPr lang="en-GB" dirty="0" smtClean="0"/>
              <a:t> due to narrower field of view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Recently developed a fast forward model for </a:t>
            </a:r>
            <a:r>
              <a:rPr lang="en-GB" dirty="0" err="1" smtClean="0"/>
              <a:t>lidar</a:t>
            </a:r>
            <a:r>
              <a:rPr lang="en-GB" dirty="0" smtClean="0"/>
              <a:t> </a:t>
            </a:r>
            <a:r>
              <a:rPr lang="en-GB" i="1" dirty="0" smtClean="0"/>
              <a:t>depolarization</a:t>
            </a:r>
            <a:r>
              <a:rPr lang="en-GB" dirty="0" smtClean="0"/>
              <a:t> due to multiple scattering, which could provide an additional constraint</a:t>
            </a:r>
          </a:p>
          <a:p>
            <a:r>
              <a:rPr lang="en-GB" dirty="0" smtClean="0"/>
              <a:t>The </a:t>
            </a:r>
            <a:r>
              <a:rPr lang="en-GB" dirty="0"/>
              <a:t>e</a:t>
            </a:r>
            <a:r>
              <a:rPr lang="en-GB" dirty="0" smtClean="0"/>
              <a:t>xtinction coefficient profile would be retrieved much better from a future </a:t>
            </a:r>
            <a:r>
              <a:rPr lang="en-GB" dirty="0" err="1" smtClean="0"/>
              <a:t>spaceborne</a:t>
            </a:r>
            <a:r>
              <a:rPr lang="en-GB" dirty="0" smtClean="0"/>
              <a:t> </a:t>
            </a:r>
            <a:r>
              <a:rPr lang="en-GB" dirty="0" err="1" smtClean="0"/>
              <a:t>lidar</a:t>
            </a:r>
            <a:r>
              <a:rPr lang="en-GB" dirty="0" smtClean="0"/>
              <a:t> with </a:t>
            </a:r>
            <a:r>
              <a:rPr lang="en-GB" i="1" dirty="0" smtClean="0"/>
              <a:t>multiple fields of view</a:t>
            </a:r>
            <a:r>
              <a:rPr lang="en-GB" dirty="0" smtClean="0"/>
              <a:t>! 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5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 with liquid clouds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101873"/>
            <a:ext cx="8810625" cy="5351463"/>
          </a:xfrm>
        </p:spPr>
        <p:txBody>
          <a:bodyPr/>
          <a:lstStyle/>
          <a:p>
            <a:r>
              <a:rPr lang="en-GB" dirty="0" smtClean="0"/>
              <a:t>90% of liquid clouds over the oceans; 90% of those contain drizzle</a:t>
            </a:r>
          </a:p>
          <a:p>
            <a:r>
              <a:rPr lang="en-GB" dirty="0" smtClean="0"/>
              <a:t>Lidar signal strongly attenuated &amp; contaminated by multiple </a:t>
            </a:r>
            <a:r>
              <a:rPr lang="en-GB" dirty="0" smtClean="0"/>
              <a:t>scattering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Can we use the </a:t>
            </a:r>
            <a:r>
              <a:rPr lang="en-GB" dirty="0" err="1" smtClean="0"/>
              <a:t>lidar</a:t>
            </a:r>
            <a:r>
              <a:rPr lang="en-GB" dirty="0" smtClean="0"/>
              <a:t> multiple scattering signal to estimate cloud properties (e.g. </a:t>
            </a:r>
            <a:r>
              <a:rPr lang="en-GB" dirty="0" err="1" smtClean="0"/>
              <a:t>Polonsky</a:t>
            </a:r>
            <a:r>
              <a:rPr lang="en-GB" dirty="0" smtClean="0"/>
              <a:t> &amp; Davis 2004; </a:t>
            </a:r>
            <a:r>
              <a:rPr lang="en-GB" dirty="0" err="1" smtClean="0"/>
              <a:t>Cahala</a:t>
            </a:r>
            <a:r>
              <a:rPr lang="en-GB" dirty="0" err="1" smtClean="0"/>
              <a:t>n</a:t>
            </a:r>
            <a:r>
              <a:rPr lang="en-GB" dirty="0" smtClean="0"/>
              <a:t> et al. 2005)</a:t>
            </a:r>
            <a:r>
              <a:rPr lang="en-GB" dirty="0" smtClean="0"/>
              <a:t>?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8" y="1916832"/>
            <a:ext cx="7312884" cy="1751530"/>
          </a:xfrm>
          <a:prstGeom prst="rect">
            <a:avLst/>
          </a:prstGeom>
        </p:spPr>
      </p:pic>
      <p:pic>
        <p:nvPicPr>
          <p:cNvPr id="5" name="Picture 5" descr="Calips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2" b="58304"/>
          <a:stretch/>
        </p:blipFill>
        <p:spPr bwMode="auto">
          <a:xfrm>
            <a:off x="323528" y="3789040"/>
            <a:ext cx="7304088" cy="174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840" y="2060848"/>
            <a:ext cx="5844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0" dirty="0" err="1" smtClean="0">
                <a:latin typeface="+mn-lt"/>
              </a:rPr>
              <a:t>CloudSat</a:t>
            </a:r>
            <a:r>
              <a:rPr lang="en-GB" sz="2000" b="1" i="0" dirty="0" smtClean="0">
                <a:latin typeface="+mn-lt"/>
              </a:rPr>
              <a:t> radar reflectivity factor (</a:t>
            </a:r>
            <a:r>
              <a:rPr lang="en-GB" sz="2000" b="1" i="0" dirty="0" err="1" smtClean="0">
                <a:latin typeface="+mn-lt"/>
              </a:rPr>
              <a:t>dBZ</a:t>
            </a:r>
            <a:r>
              <a:rPr lang="en-GB" sz="2000" b="1" i="0" dirty="0" smtClean="0">
                <a:latin typeface="+mn-lt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848" y="3933056"/>
            <a:ext cx="5152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Calipso</a:t>
            </a:r>
            <a:r>
              <a:rPr lang="en-GB" sz="20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lidar backscatter (m</a:t>
            </a:r>
            <a:r>
              <a:rPr lang="en-GB" sz="2000" b="1" i="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-1</a:t>
            </a:r>
            <a:r>
              <a:rPr lang="en-GB" sz="20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sr</a:t>
            </a:r>
            <a:r>
              <a:rPr lang="en-GB" sz="2000" b="1" i="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-1</a:t>
            </a:r>
            <a:r>
              <a:rPr lang="en-GB" sz="20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8344" y="3140968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solidFill>
                  <a:srgbClr val="FF0000"/>
                </a:solidFill>
                <a:latin typeface="Comic Sans MS" pitchFamily="66" charset="0"/>
              </a:rPr>
              <a:t>Where is cloud base?</a:t>
            </a:r>
          </a:p>
        </p:txBody>
      </p:sp>
    </p:spTree>
    <p:extLst>
      <p:ext uri="{BB962C8B-B14F-4D97-AF65-F5344CB8AC3E}">
        <p14:creationId xmlns:p14="http://schemas.microsoft.com/office/powerpoint/2010/main" val="258917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333375" y="1052736"/>
            <a:ext cx="8647113" cy="5520010"/>
          </a:xfrm>
        </p:spPr>
        <p:txBody>
          <a:bodyPr/>
          <a:lstStyle/>
          <a:p>
            <a:r>
              <a:rPr lang="en-GB" dirty="0" smtClean="0"/>
              <a:t>High resolution (~1 km) integrated properties (LWP, </a:t>
            </a:r>
            <a:r>
              <a:rPr lang="en-GB" dirty="0" smtClean="0">
                <a:latin typeface="Symbol" pitchFamily="18" charset="2"/>
              </a:rPr>
              <a:t>t</a:t>
            </a:r>
            <a:r>
              <a:rPr lang="en-GB" dirty="0" smtClean="0"/>
              <a:t>) depend on: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CALIPSO multiple scattering can potentially fill a gap at night (in the day the solar background is usually too high)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Liquid cloud properties from space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647651"/>
              </p:ext>
            </p:extLst>
          </p:nvPr>
        </p:nvGraphicFramePr>
        <p:xfrm>
          <a:off x="1187624" y="1388170"/>
          <a:ext cx="6352704" cy="4511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2888320"/>
                <a:gridCol w="2888320"/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Sea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Land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0529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Day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0529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Night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2267744" y="1964234"/>
            <a:ext cx="4752528" cy="1656184"/>
          </a:xfrm>
          <a:prstGeom prst="ellipse">
            <a:avLst/>
          </a:prstGeom>
          <a:solidFill>
            <a:srgbClr val="006600">
              <a:alpha val="25000"/>
            </a:srgbClr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tabLst>
                <a:tab pos="3141663" algn="l"/>
              </a:tabLst>
            </a:pPr>
            <a:r>
              <a:rPr lang="en-GB" sz="2000" i="0" dirty="0" smtClean="0">
                <a:solidFill>
                  <a:srgbClr val="006600"/>
                </a:solidFill>
              </a:rPr>
              <a:t>Shortwave radiances, e.g. MODIS (</a:t>
            </a:r>
            <a:r>
              <a:rPr lang="en-GB" sz="2000" i="0" dirty="0">
                <a:solidFill>
                  <a:srgbClr val="006600"/>
                </a:solidFill>
                <a:latin typeface="Symbol" pitchFamily="18" charset="2"/>
              </a:rPr>
              <a:t>t</a:t>
            </a:r>
            <a:r>
              <a:rPr lang="en-GB" sz="2000" dirty="0">
                <a:latin typeface="Symbol" pitchFamily="18" charset="2"/>
              </a:rPr>
              <a:t> </a:t>
            </a:r>
            <a:r>
              <a:rPr lang="en-GB" sz="2000" i="0" dirty="0" smtClean="0">
                <a:solidFill>
                  <a:srgbClr val="006600"/>
                </a:solidFill>
              </a:rPr>
              <a:t>and LWP)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907704" y="2089017"/>
            <a:ext cx="2528664" cy="3528169"/>
          </a:xfrm>
          <a:prstGeom prst="ellipse">
            <a:avLst/>
          </a:prstGeom>
          <a:solidFill>
            <a:schemeClr val="accent2">
              <a:alpha val="25000"/>
            </a:schemeClr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3141663" algn="l"/>
              </a:tabLst>
            </a:pPr>
            <a:r>
              <a:rPr lang="en-GB" sz="2000" i="0" dirty="0" err="1" smtClean="0">
                <a:solidFill>
                  <a:schemeClr val="accent2"/>
                </a:solidFill>
              </a:rPr>
              <a:t>CloudSat</a:t>
            </a:r>
            <a:r>
              <a:rPr lang="en-GB" sz="2000" i="0" dirty="0" smtClean="0">
                <a:solidFill>
                  <a:schemeClr val="accent2"/>
                </a:solidFill>
              </a:rPr>
              <a:t> path-integrated attenuation (LWP, </a:t>
            </a:r>
            <a:r>
              <a:rPr lang="en-GB" sz="2000" i="0" dirty="0" err="1" smtClean="0">
                <a:solidFill>
                  <a:schemeClr val="accent2"/>
                </a:solidFill>
              </a:rPr>
              <a:t>Lebsock</a:t>
            </a:r>
            <a:r>
              <a:rPr lang="en-GB" sz="2000" i="0" dirty="0" smtClean="0">
                <a:solidFill>
                  <a:schemeClr val="accent2"/>
                </a:solidFill>
              </a:rPr>
              <a:t> et al. 2011)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267744" y="4052466"/>
            <a:ext cx="4752528" cy="1656184"/>
          </a:xfrm>
          <a:prstGeom prst="ellipse">
            <a:avLst/>
          </a:prstGeom>
          <a:solidFill>
            <a:srgbClr val="FF0000">
              <a:alpha val="25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tabLst>
                <a:tab pos="3141663" algn="l"/>
              </a:tabLst>
            </a:pPr>
            <a:r>
              <a:rPr lang="en-GB" sz="2000" i="0" dirty="0" smtClean="0">
                <a:solidFill>
                  <a:srgbClr val="FF0000"/>
                </a:solidFill>
              </a:rPr>
              <a:t>CALIPSO multiple scattering? (</a:t>
            </a:r>
            <a:r>
              <a:rPr lang="en-GB" sz="2000" i="0" dirty="0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GB" sz="2000" i="0" dirty="0" smtClean="0">
                <a:solidFill>
                  <a:srgbClr val="FF0000"/>
                </a:solidFill>
              </a:rPr>
              <a:t>) 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816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ropanim_7m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68" y="904647"/>
            <a:ext cx="2761456" cy="14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Retrieval ingredients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573" y="1143000"/>
            <a:ext cx="6139634" cy="5351463"/>
          </a:xfrm>
        </p:spPr>
        <p:txBody>
          <a:bodyPr/>
          <a:lstStyle/>
          <a:p>
            <a:r>
              <a:rPr lang="en-GB" dirty="0" smtClean="0"/>
              <a:t>Fast forward model for </a:t>
            </a:r>
            <a:r>
              <a:rPr lang="en-GB" dirty="0" err="1" smtClean="0"/>
              <a:t>lidar</a:t>
            </a:r>
            <a:r>
              <a:rPr lang="en-GB" dirty="0" smtClean="0"/>
              <a:t> multiple scattering</a:t>
            </a:r>
          </a:p>
          <a:p>
            <a:pPr lvl="1"/>
            <a:r>
              <a:rPr lang="en-GB" dirty="0" smtClean="0"/>
              <a:t>Hogan (2008) for small-angle scattering</a:t>
            </a:r>
          </a:p>
          <a:p>
            <a:pPr lvl="1"/>
            <a:r>
              <a:rPr lang="en-GB" dirty="0" smtClean="0"/>
              <a:t>Hogan and </a:t>
            </a:r>
            <a:r>
              <a:rPr lang="en-GB" dirty="0" err="1" smtClean="0"/>
              <a:t>Battaglia</a:t>
            </a:r>
            <a:r>
              <a:rPr lang="en-GB" dirty="0" smtClean="0"/>
              <a:t> (2008) for wide-angle</a:t>
            </a:r>
          </a:p>
          <a:p>
            <a:pPr lvl="1"/>
            <a:r>
              <a:rPr lang="en-GB" dirty="0" smtClean="0"/>
              <a:t>Several milliseconds to compute a profile</a:t>
            </a:r>
          </a:p>
          <a:p>
            <a:endParaRPr lang="en-GB" dirty="0" smtClean="0"/>
          </a:p>
          <a:p>
            <a:r>
              <a:rPr lang="en-GB" dirty="0" err="1" smtClean="0"/>
              <a:t>Variational</a:t>
            </a:r>
            <a:r>
              <a:rPr lang="en-GB" dirty="0" smtClean="0"/>
              <a:t> retrieval framework</a:t>
            </a:r>
          </a:p>
          <a:p>
            <a:pPr lvl="1"/>
            <a:r>
              <a:rPr lang="en-GB" dirty="0" smtClean="0"/>
              <a:t>“CAPTIVATE” (Clouds, Aerosol and Precipitation from </a:t>
            </a:r>
            <a:r>
              <a:rPr lang="en-GB" dirty="0" err="1" smtClean="0"/>
              <a:t>mulTiple</a:t>
            </a:r>
            <a:r>
              <a:rPr lang="en-GB" dirty="0" smtClean="0"/>
              <a:t> Instruments using a </a:t>
            </a:r>
            <a:r>
              <a:rPr lang="en-GB" dirty="0" err="1" smtClean="0"/>
              <a:t>VAriational</a:t>
            </a:r>
            <a:r>
              <a:rPr lang="en-GB" dirty="0" smtClean="0"/>
              <a:t> </a:t>
            </a:r>
            <a:r>
              <a:rPr lang="en-GB" dirty="0" err="1" smtClean="0"/>
              <a:t>TEchnique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Will generate an official product for </a:t>
            </a:r>
            <a:r>
              <a:rPr lang="en-GB" dirty="0" err="1" smtClean="0"/>
              <a:t>EarthCARE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One-sided gradient constraint</a:t>
            </a:r>
          </a:p>
          <a:p>
            <a:pPr lvl="1"/>
            <a:r>
              <a:rPr lang="en-GB" dirty="0" smtClean="0"/>
              <a:t>Add a term to the cost function to penalize LWC gradients that are steeper than adiabatic</a:t>
            </a:r>
          </a:p>
          <a:p>
            <a:endParaRPr lang="en-GB" dirty="0"/>
          </a:p>
        </p:txBody>
      </p:sp>
      <p:pic>
        <p:nvPicPr>
          <p:cNvPr id="3074" name="Picture 2" descr="http://www.dt.e-technik.uni-dortmund.de/Seitenbilder/convex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5" y="2636912"/>
            <a:ext cx="2259088" cy="172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rm.gov/science/highlights/images/R00278_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9" t="10615" r="32012" b="2795"/>
          <a:stretch/>
        </p:blipFill>
        <p:spPr bwMode="auto">
          <a:xfrm>
            <a:off x="469199" y="4624421"/>
            <a:ext cx="2156819" cy="201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45589" y="4653136"/>
            <a:ext cx="851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i="0" dirty="0" smtClean="0"/>
              <a:t>Earle et al. (2011)</a:t>
            </a:r>
            <a:endParaRPr lang="en-GB" sz="1000" i="0" dirty="0"/>
          </a:p>
        </p:txBody>
      </p:sp>
    </p:spTree>
    <p:extLst>
      <p:ext uri="{BB962C8B-B14F-4D97-AF65-F5344CB8AC3E}">
        <p14:creationId xmlns:p14="http://schemas.microsoft.com/office/powerpoint/2010/main" val="14064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152" y="0"/>
            <a:ext cx="2981598" cy="1772816"/>
          </a:xfrm>
        </p:spPr>
        <p:txBody>
          <a:bodyPr/>
          <a:lstStyle/>
          <a:p>
            <a:r>
              <a:rPr lang="en-GB" dirty="0" smtClean="0"/>
              <a:t>Multiple-FOV </a:t>
            </a:r>
            <a:r>
              <a:rPr lang="en-GB" dirty="0" err="1" smtClean="0"/>
              <a:t>lidar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3620"/>
            <a:ext cx="61341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144" y="1844824"/>
            <a:ext cx="3112344" cy="4655989"/>
          </a:xfrm>
        </p:spPr>
        <p:txBody>
          <a:bodyPr/>
          <a:lstStyle/>
          <a:p>
            <a:r>
              <a:rPr lang="en-GB" dirty="0" smtClean="0"/>
              <a:t>Pounder et al. (2012) showed that this approach with three fields of view could retrieve the vertical extinction profile down to around 6 optical depths</a:t>
            </a:r>
          </a:p>
          <a:p>
            <a:r>
              <a:rPr lang="en-GB" dirty="0" smtClean="0"/>
              <a:t>Good constraint on much higher optical depths </a:t>
            </a:r>
          </a:p>
          <a:p>
            <a:r>
              <a:rPr lang="en-GB" dirty="0" smtClean="0"/>
              <a:t>Applied to airborne THOR </a:t>
            </a:r>
            <a:r>
              <a:rPr lang="en-GB" dirty="0" err="1" smtClean="0"/>
              <a:t>lidar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9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" t="33546" b="35057"/>
          <a:stretch/>
        </p:blipFill>
        <p:spPr>
          <a:xfrm>
            <a:off x="146416" y="862156"/>
            <a:ext cx="5004450" cy="205312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50866" y="1149350"/>
            <a:ext cx="3957638" cy="5351463"/>
          </a:xfrm>
        </p:spPr>
        <p:txBody>
          <a:bodyPr/>
          <a:lstStyle/>
          <a:p>
            <a:r>
              <a:rPr lang="en-GB" dirty="0" smtClean="0"/>
              <a:t>Simulated clipped triangular profile</a:t>
            </a:r>
          </a:p>
          <a:p>
            <a:pPr lvl="1"/>
            <a:r>
              <a:rPr lang="en-GB" dirty="0" smtClean="0">
                <a:solidFill>
                  <a:srgbClr val="009900"/>
                </a:solidFill>
              </a:rPr>
              <a:t>with gradient constraint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Triangular profile</a:t>
            </a:r>
          </a:p>
          <a:p>
            <a:pPr lvl="1"/>
            <a:r>
              <a:rPr lang="en-GB" dirty="0" smtClean="0">
                <a:solidFill>
                  <a:srgbClr val="009900"/>
                </a:solidFill>
              </a:rPr>
              <a:t>with gradient constraint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Triangular profile </a:t>
            </a:r>
          </a:p>
          <a:p>
            <a:pPr lvl="1"/>
            <a:r>
              <a:rPr lang="en-GB" dirty="0" smtClean="0"/>
              <a:t>without gradient constraint</a:t>
            </a:r>
          </a:p>
          <a:p>
            <a:pPr lvl="1"/>
            <a:r>
              <a:rPr lang="en-GB" dirty="0" smtClean="0"/>
              <a:t>Much poorer profile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0"/>
            <a:ext cx="8686800" cy="1143000"/>
          </a:xfrm>
        </p:spPr>
        <p:txBody>
          <a:bodyPr/>
          <a:lstStyle/>
          <a:p>
            <a:r>
              <a:rPr lang="en-GB" dirty="0" smtClean="0"/>
              <a:t>Single FOV </a:t>
            </a:r>
            <a:r>
              <a:rPr lang="en-GB" dirty="0" err="1" smtClean="0"/>
              <a:t>lidar</a:t>
            </a:r>
            <a:r>
              <a:rPr lang="en-GB" dirty="0" smtClean="0"/>
              <a:t> (e.g. CALIPSO)?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35" b="36351"/>
          <a:stretch/>
        </p:blipFill>
        <p:spPr>
          <a:xfrm>
            <a:off x="146416" y="2866644"/>
            <a:ext cx="4995869" cy="1864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3"/>
          <a:stretch/>
        </p:blipFill>
        <p:spPr>
          <a:xfrm>
            <a:off x="150328" y="4692893"/>
            <a:ext cx="4995869" cy="21204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4" t="7206" r="46560" b="73901"/>
          <a:stretch/>
        </p:blipFill>
        <p:spPr>
          <a:xfrm>
            <a:off x="1897976" y="1120942"/>
            <a:ext cx="984389" cy="1453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4" t="7206" r="46560" b="73901"/>
          <a:stretch/>
        </p:blipFill>
        <p:spPr>
          <a:xfrm>
            <a:off x="1927160" y="3573016"/>
            <a:ext cx="984389" cy="14536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50403" y="3612772"/>
            <a:ext cx="335596" cy="1365365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1400" i="0" dirty="0" smtClean="0">
                <a:solidFill>
                  <a:srgbClr val="0070C0"/>
                </a:solidFill>
                <a:latin typeface="Comic Sans MS" pitchFamily="66" charset="0"/>
              </a:rPr>
              <a:t>90</a:t>
            </a:r>
          </a:p>
          <a:p>
            <a:r>
              <a:rPr lang="en-GB" sz="1400" i="0" dirty="0" smtClean="0">
                <a:solidFill>
                  <a:srgbClr val="0070C0"/>
                </a:solidFill>
                <a:latin typeface="Comic Sans MS" pitchFamily="66" charset="0"/>
              </a:rPr>
              <a:t>62</a:t>
            </a:r>
          </a:p>
          <a:p>
            <a:r>
              <a:rPr lang="en-GB" sz="1400" i="0" dirty="0" smtClean="0">
                <a:solidFill>
                  <a:srgbClr val="0070C0"/>
                </a:solidFill>
                <a:latin typeface="Comic Sans MS" pitchFamily="66" charset="0"/>
              </a:rPr>
              <a:t>39</a:t>
            </a:r>
          </a:p>
          <a:p>
            <a:r>
              <a:rPr lang="en-GB" sz="1400" i="0" dirty="0" smtClean="0">
                <a:solidFill>
                  <a:srgbClr val="0070C0"/>
                </a:solidFill>
                <a:latin typeface="Comic Sans MS" pitchFamily="66" charset="0"/>
              </a:rPr>
              <a:t>21</a:t>
            </a:r>
          </a:p>
          <a:p>
            <a:r>
              <a:rPr lang="en-GB" sz="1400" i="0" dirty="0" smtClean="0">
                <a:solidFill>
                  <a:srgbClr val="0070C0"/>
                </a:solidFill>
                <a:latin typeface="Comic Sans MS" pitchFamily="66" charset="0"/>
              </a:rPr>
              <a:t>7</a:t>
            </a:r>
          </a:p>
          <a:p>
            <a:r>
              <a:rPr lang="en-GB" sz="1400" i="0" dirty="0" smtClean="0">
                <a:solidFill>
                  <a:srgbClr val="0070C0"/>
                </a:solidFill>
                <a:latin typeface="Comic Sans MS" pitchFamily="66" charset="0"/>
              </a:rPr>
              <a:t>2.6</a:t>
            </a:r>
            <a:endParaRPr lang="en-GB" sz="1400" i="0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8151" y="1159783"/>
            <a:ext cx="335596" cy="1365365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1400" i="0" dirty="0" smtClean="0">
                <a:solidFill>
                  <a:srgbClr val="0070C0"/>
                </a:solidFill>
                <a:latin typeface="Comic Sans MS" pitchFamily="66" charset="0"/>
              </a:rPr>
              <a:t>78</a:t>
            </a:r>
          </a:p>
          <a:p>
            <a:r>
              <a:rPr lang="en-GB" sz="1400" i="0" dirty="0" smtClean="0">
                <a:solidFill>
                  <a:srgbClr val="0070C0"/>
                </a:solidFill>
                <a:latin typeface="Comic Sans MS" pitchFamily="66" charset="0"/>
              </a:rPr>
              <a:t>54</a:t>
            </a:r>
          </a:p>
          <a:p>
            <a:r>
              <a:rPr lang="en-GB" sz="1400" i="0" dirty="0" smtClean="0">
                <a:solidFill>
                  <a:srgbClr val="0070C0"/>
                </a:solidFill>
                <a:latin typeface="Comic Sans MS" pitchFamily="66" charset="0"/>
              </a:rPr>
              <a:t>35</a:t>
            </a:r>
          </a:p>
          <a:p>
            <a:r>
              <a:rPr lang="en-GB" sz="1400" i="0" dirty="0" smtClean="0">
                <a:solidFill>
                  <a:srgbClr val="0070C0"/>
                </a:solidFill>
                <a:latin typeface="Comic Sans MS" pitchFamily="66" charset="0"/>
              </a:rPr>
              <a:t>19</a:t>
            </a:r>
          </a:p>
          <a:p>
            <a:r>
              <a:rPr lang="en-GB" sz="1400" i="0" dirty="0" smtClean="0">
                <a:solidFill>
                  <a:srgbClr val="0070C0"/>
                </a:solidFill>
                <a:latin typeface="Comic Sans MS" pitchFamily="66" charset="0"/>
              </a:rPr>
              <a:t>7</a:t>
            </a:r>
          </a:p>
          <a:p>
            <a:r>
              <a:rPr lang="en-GB" sz="1400" i="0" dirty="0" smtClean="0">
                <a:solidFill>
                  <a:srgbClr val="0070C0"/>
                </a:solidFill>
                <a:latin typeface="Comic Sans MS" pitchFamily="66" charset="0"/>
              </a:rPr>
              <a:t>2.6</a:t>
            </a:r>
            <a:endParaRPr lang="en-GB" sz="1400" i="0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8624" y="306896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0" dirty="0" smtClean="0">
                <a:solidFill>
                  <a:srgbClr val="0070C0"/>
                </a:solidFill>
                <a:latin typeface="Comic Sans MS" pitchFamily="66" charset="0"/>
              </a:rPr>
              <a:t>Optical depth</a:t>
            </a:r>
            <a:endParaRPr lang="en-GB" sz="1400" i="0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Optical depth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87999"/>
            <a:ext cx="5374706" cy="551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8" y="1149350"/>
            <a:ext cx="3616400" cy="5351463"/>
          </a:xfrm>
        </p:spPr>
        <p:txBody>
          <a:bodyPr/>
          <a:lstStyle/>
          <a:p>
            <a:r>
              <a:rPr lang="en-GB" dirty="0" smtClean="0"/>
              <a:t>Retrieved optical is unbiased up to around 50</a:t>
            </a:r>
          </a:p>
          <a:p>
            <a:r>
              <a:rPr lang="en-GB" dirty="0" smtClean="0"/>
              <a:t>Larger values tend to be underestimated</a:t>
            </a:r>
          </a:p>
          <a:p>
            <a:pPr lvl="1"/>
            <a:r>
              <a:rPr lang="en-GB" dirty="0" smtClean="0"/>
              <a:t>Not many photons get back from this deep in the cloud</a:t>
            </a:r>
          </a:p>
          <a:p>
            <a:r>
              <a:rPr lang="en-GB" dirty="0" smtClean="0"/>
              <a:t>If gradient constraint turned off:</a:t>
            </a:r>
          </a:p>
          <a:p>
            <a:pPr lvl="1"/>
            <a:r>
              <a:rPr lang="en-GB" dirty="0" smtClean="0"/>
              <a:t>Much poorer extinction profile</a:t>
            </a:r>
          </a:p>
          <a:p>
            <a:pPr lvl="1"/>
            <a:r>
              <a:rPr lang="en-GB" dirty="0" smtClean="0"/>
              <a:t>But retrieved optical depth only slightly poorer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97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to real CALIPSO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149351"/>
            <a:ext cx="8647113" cy="5239204"/>
          </a:xfrm>
        </p:spPr>
        <p:txBody>
          <a:bodyPr/>
          <a:lstStyle/>
          <a:p>
            <a:r>
              <a:rPr lang="en-GB" dirty="0" smtClean="0"/>
              <a:t>CALIPSO attenuated backscatter observations: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At final iteration of retrieval, forward-modelled backscatter looks like:</a:t>
            </a:r>
            <a:endParaRPr lang="en-GB" dirty="0"/>
          </a:p>
        </p:txBody>
      </p:sp>
      <p:pic>
        <p:nvPicPr>
          <p:cNvPr id="7" name="Picture 5" descr="Calips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3" b="58304"/>
          <a:stretch/>
        </p:blipFill>
        <p:spPr bwMode="auto">
          <a:xfrm>
            <a:off x="333375" y="1484784"/>
            <a:ext cx="8355153" cy="197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lips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" b="77802"/>
          <a:stretch/>
        </p:blipFill>
        <p:spPr bwMode="auto">
          <a:xfrm>
            <a:off x="376080" y="4077072"/>
            <a:ext cx="8312448" cy="201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66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2825" y="557213"/>
            <a:ext cx="1617663" cy="5943600"/>
          </a:xfrm>
        </p:spPr>
        <p:txBody>
          <a:bodyPr/>
          <a:lstStyle/>
          <a:p>
            <a:r>
              <a:rPr lang="en-US" altLang="en-US" smtClean="0"/>
              <a:t>LWC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Effective radius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Optical depth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CloudSat PIA</a:t>
            </a:r>
          </a:p>
        </p:txBody>
      </p:sp>
      <p:pic>
        <p:nvPicPr>
          <p:cNvPr id="11267" name="Picture 5" descr="liquid_retrie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04"/>
          <a:stretch>
            <a:fillRect/>
          </a:stretch>
        </p:blipFill>
        <p:spPr bwMode="auto">
          <a:xfrm>
            <a:off x="0" y="-3175"/>
            <a:ext cx="730885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liquid_retrie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44" b="50018"/>
          <a:stretch>
            <a:fillRect/>
          </a:stretch>
        </p:blipFill>
        <p:spPr bwMode="auto">
          <a:xfrm>
            <a:off x="0" y="1844675"/>
            <a:ext cx="735171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 descr="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68945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Calip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88" b="1842"/>
          <a:stretch>
            <a:fillRect/>
          </a:stretch>
        </p:blipFill>
        <p:spPr bwMode="auto">
          <a:xfrm>
            <a:off x="38100" y="3500438"/>
            <a:ext cx="732472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0"/>
            <a:ext cx="6318250" cy="1096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r>
              <a:rPr lang="en-US" alt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Calipso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-only retrievals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(assume fixed </a:t>
            </a:r>
            <a:r>
              <a:rPr lang="en-US" alt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en-US" sz="2800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en-US" sz="28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789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Impac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3141663" algn="l"/>
          </a:tabLst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i="0" dirty="0" smtClean="0">
            <a:solidFill>
              <a:srgbClr val="FF0000"/>
            </a:solidFill>
            <a:latin typeface="Comic Sans MS" pitchFamily="66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25647</TotalTime>
  <Words>645</Words>
  <Application>Microsoft Office PowerPoint</Application>
  <PresentationFormat>On-screen Show (4:3)</PresentationFormat>
  <Paragraphs>167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Exploiting multiple scattering in CALIPSO measurements to retrieve liquid cloud properties</vt:lpstr>
      <vt:lpstr>The problem with liquid clouds</vt:lpstr>
      <vt:lpstr>Liquid cloud properties from space</vt:lpstr>
      <vt:lpstr>Retrieval ingredients</vt:lpstr>
      <vt:lpstr>Multiple-FOV lidar</vt:lpstr>
      <vt:lpstr>Single FOV lidar (e.g. CALIPSO)?</vt:lpstr>
      <vt:lpstr>Optical depth</vt:lpstr>
      <vt:lpstr>Application to real CALIPSO data</vt:lpstr>
      <vt:lpstr>Calipso-only retrievals (assume fixed Nd )</vt:lpstr>
      <vt:lpstr>Comparison to CloudSat-estimated LWP</vt:lpstr>
      <vt:lpstr>A simpler approach?</vt:lpstr>
      <vt:lpstr>Summary and outlook</vt:lpstr>
    </vt:vector>
  </TitlesOfParts>
  <Company>University of Reading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Hogan</dc:creator>
  <cp:lastModifiedBy>Robin Hogan</cp:lastModifiedBy>
  <cp:revision>1816</cp:revision>
  <dcterms:created xsi:type="dcterms:W3CDTF">2002-08-29T17:27:07Z</dcterms:created>
  <dcterms:modified xsi:type="dcterms:W3CDTF">2014-07-04T12:42:27Z</dcterms:modified>
</cp:coreProperties>
</file>