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626" r:id="rId2"/>
    <p:sldId id="846" r:id="rId3"/>
    <p:sldId id="839" r:id="rId4"/>
    <p:sldId id="840" r:id="rId5"/>
    <p:sldId id="821" r:id="rId6"/>
    <p:sldId id="824" r:id="rId7"/>
    <p:sldId id="850" r:id="rId8"/>
    <p:sldId id="844" r:id="rId9"/>
    <p:sldId id="826" r:id="rId10"/>
  </p:sldIdLst>
  <p:sldSz cx="9144000" cy="6858000" type="screen4x3"/>
  <p:notesSz cx="6745288" cy="9713913"/>
  <p:defaultTextStyle>
    <a:defPPr>
      <a:defRPr lang="en-GB"/>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0000"/>
    <a:srgbClr val="5800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7" autoAdjust="0"/>
    <p:restoredTop sz="87795" autoAdjust="0"/>
  </p:normalViewPr>
  <p:slideViewPr>
    <p:cSldViewPr>
      <p:cViewPr varScale="1">
        <p:scale>
          <a:sx n="74" d="100"/>
          <a:sy n="74" d="100"/>
        </p:scale>
        <p:origin x="-3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08"/>
    </p:cViewPr>
  </p:sorterViewPr>
  <p:notesViewPr>
    <p:cSldViewPr>
      <p:cViewPr varScale="1">
        <p:scale>
          <a:sx n="58" d="100"/>
          <a:sy n="58" d="100"/>
        </p:scale>
        <p:origin x="-2550" y="-102"/>
      </p:cViewPr>
      <p:guideLst>
        <p:guide orient="horz" pos="305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sz="quarter" idx="1"/>
          </p:nvPr>
        </p:nvSpPr>
        <p:spPr bwMode="auto">
          <a:xfrm>
            <a:off x="38100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vl1pPr>
          </a:lstStyle>
          <a:p>
            <a:pPr>
              <a:defRPr/>
            </a:pPr>
            <a:endParaRPr lang="en-GB"/>
          </a:p>
        </p:txBody>
      </p:sp>
      <p:sp>
        <p:nvSpPr>
          <p:cNvPr id="4100" name="Rectangle 4"/>
          <p:cNvSpPr>
            <a:spLocks noGrp="1" noChangeArrowheads="1"/>
          </p:cNvSpPr>
          <p:nvPr>
            <p:ph type="ftr" sz="quarter" idx="2"/>
          </p:nvPr>
        </p:nvSpPr>
        <p:spPr bwMode="auto">
          <a:xfrm>
            <a:off x="0" y="9220200"/>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vl1pPr>
          </a:lstStyle>
          <a:p>
            <a:pPr>
              <a:defRPr/>
            </a:pPr>
            <a:endParaRPr lang="en-GB"/>
          </a:p>
        </p:txBody>
      </p:sp>
      <p:sp>
        <p:nvSpPr>
          <p:cNvPr id="4101" name="Rectangle 5"/>
          <p:cNvSpPr>
            <a:spLocks noGrp="1" noChangeArrowheads="1"/>
          </p:cNvSpPr>
          <p:nvPr>
            <p:ph type="sldNum" sz="quarter" idx="3"/>
          </p:nvPr>
        </p:nvSpPr>
        <p:spPr bwMode="auto">
          <a:xfrm>
            <a:off x="3810000" y="92202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vl1pPr>
          </a:lstStyle>
          <a:p>
            <a:pPr>
              <a:defRPr/>
            </a:pPr>
            <a:fld id="{B45FF4AC-BAB6-4AB9-A7A2-97DDB402C041}" type="slidenum">
              <a:rPr lang="en-GB"/>
              <a:pPr>
                <a:defRPr/>
              </a:pPr>
              <a:t>‹#›</a:t>
            </a:fld>
            <a:endParaRPr lang="en-GB"/>
          </a:p>
        </p:txBody>
      </p:sp>
    </p:spTree>
    <p:extLst>
      <p:ext uri="{BB962C8B-B14F-4D97-AF65-F5344CB8AC3E}">
        <p14:creationId xmlns:p14="http://schemas.microsoft.com/office/powerpoint/2010/main" val="7121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3795"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7108" name="Rectangle 4"/>
          <p:cNvSpPr>
            <a:spLocks noGrp="1" noRot="1" noChangeAspect="1" noChangeArrowheads="1" noTextEdit="1"/>
          </p:cNvSpPr>
          <p:nvPr>
            <p:ph type="sldImg" idx="2"/>
          </p:nvPr>
        </p:nvSpPr>
        <p:spPr bwMode="auto">
          <a:xfrm>
            <a:off x="1004888" y="7620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648200"/>
            <a:ext cx="4953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9220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3799" name="Rectangle 7"/>
          <p:cNvSpPr>
            <a:spLocks noGrp="1" noChangeArrowheads="1"/>
          </p:cNvSpPr>
          <p:nvPr>
            <p:ph type="sldNum" sz="quarter" idx="5"/>
          </p:nvPr>
        </p:nvSpPr>
        <p:spPr bwMode="auto">
          <a:xfrm>
            <a:off x="381000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A143A7-F71E-4ABA-B411-AF5C2C51327F}" type="slidenum">
              <a:rPr lang="en-GB"/>
              <a:pPr>
                <a:defRPr/>
              </a:pPr>
              <a:t>‹#›</a:t>
            </a:fld>
            <a:endParaRPr lang="en-GB"/>
          </a:p>
        </p:txBody>
      </p:sp>
    </p:spTree>
    <p:extLst>
      <p:ext uri="{BB962C8B-B14F-4D97-AF65-F5344CB8AC3E}">
        <p14:creationId xmlns:p14="http://schemas.microsoft.com/office/powerpoint/2010/main" val="212618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B130E4A7-E4EC-40D3-BEC9-2CA82F864002}" type="slidenum">
              <a:rPr lang="en-GB" sz="1200" smtClean="0"/>
              <a:pPr/>
              <a:t>1</a:t>
            </a:fld>
            <a:endParaRPr lang="en-GB"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smtClean="0"/>
              <a:t>Also some extra</a:t>
            </a:r>
            <a:r>
              <a:rPr lang="en-US" baseline="0" dirty="0" smtClean="0"/>
              <a:t> slides on…</a:t>
            </a:r>
            <a:endParaRPr lang="en-US" dirty="0" smtClean="0"/>
          </a:p>
          <a:p>
            <a:pPr marL="228600" indent="-228600">
              <a:buAutoNum type="arabicParenR"/>
            </a:pPr>
            <a:r>
              <a:rPr lang="en-US" dirty="0" smtClean="0"/>
              <a:t>Add more on jet stream</a:t>
            </a:r>
          </a:p>
          <a:p>
            <a:pPr marL="228600" indent="-228600">
              <a:buAutoNum type="arabicParenR"/>
            </a:pPr>
            <a:r>
              <a:rPr lang="en-US" dirty="0" smtClean="0"/>
              <a:t>Add more on warming hiatus</a:t>
            </a:r>
          </a:p>
          <a:p>
            <a:pPr marL="228600" indent="-228600">
              <a:buAutoNum type="arabicParenR"/>
            </a:pPr>
            <a:r>
              <a:rPr lang="en-US" dirty="0" smtClean="0"/>
              <a:t>Add something</a:t>
            </a:r>
            <a:r>
              <a:rPr lang="en-US" baseline="0" dirty="0" smtClean="0"/>
              <a:t> on cloud feedback</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 European </a:t>
            </a:r>
            <a:r>
              <a:rPr lang="en-GB" sz="1600" dirty="0" err="1" smtClean="0"/>
              <a:t>heatwave</a:t>
            </a:r>
            <a:r>
              <a:rPr lang="en-GB" sz="1600" dirty="0" smtClean="0"/>
              <a:t> in 2003 was an unusual weather event and lead to many deaths. Based upon climate model projections of the future these extreme temperatures will be normal by the 2040s (when I’m projected to be 70 years old!) and may be unusually cold by the 2080 (when my son will reach 70 years old). This heat is likely to be a different sort of heat however  to 2003 which was caused by weather patterns that lead to a lack of cloud and rain and more absorbed sunlight. In the future, these excessive 2003 temperatures will be experienced also with cloudy and moist conditions.</a:t>
            </a:r>
            <a:endParaRPr lang="en-GB" sz="1600" dirty="0"/>
          </a:p>
        </p:txBody>
      </p:sp>
      <p:sp>
        <p:nvSpPr>
          <p:cNvPr id="4" name="Slide Number Placeholder 3"/>
          <p:cNvSpPr>
            <a:spLocks noGrp="1"/>
          </p:cNvSpPr>
          <p:nvPr>
            <p:ph type="sldNum" sz="quarter" idx="10"/>
          </p:nvPr>
        </p:nvSpPr>
        <p:spPr/>
        <p:txBody>
          <a:bodyPr/>
          <a:lstStyle/>
          <a:p>
            <a:pPr>
              <a:defRPr/>
            </a:pPr>
            <a:fld id="{D5884771-0C1B-4A32-97B8-8DA882233BF1}" type="slidenum">
              <a:rPr lang="en-GB" smtClean="0"/>
              <a:pPr>
                <a:defRPr/>
              </a:pPr>
              <a:t>2</a:t>
            </a:fld>
            <a:endParaRPr lang="en-GB"/>
          </a:p>
        </p:txBody>
      </p:sp>
    </p:spTree>
    <p:extLst>
      <p:ext uri="{BB962C8B-B14F-4D97-AF65-F5344CB8AC3E}">
        <p14:creationId xmlns:p14="http://schemas.microsoft.com/office/powerpoint/2010/main" val="364568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pitchFamily="34" charset="0"/>
              </a:rPr>
              <a:t>How much will the Earth warm up?</a:t>
            </a:r>
          </a:p>
          <a:p>
            <a:r>
              <a:rPr lang="en-GB" dirty="0" smtClean="0">
                <a:latin typeface="Calibri" pitchFamily="34" charset="0"/>
              </a:rPr>
              <a:t>How will tornadoes change?</a:t>
            </a:r>
          </a:p>
          <a:p>
            <a:r>
              <a:rPr lang="en-GB" dirty="0" smtClean="0">
                <a:latin typeface="Calibri" pitchFamily="34" charset="0"/>
              </a:rPr>
              <a:t>Will there be more tropical cyclones?</a:t>
            </a:r>
          </a:p>
          <a:p>
            <a:r>
              <a:rPr lang="en-GB" dirty="0" smtClean="0">
                <a:latin typeface="Calibri" pitchFamily="34" charset="0"/>
              </a:rPr>
              <a:t>How will the jet stream change?</a:t>
            </a:r>
          </a:p>
          <a:p>
            <a:r>
              <a:rPr lang="en-GB" dirty="0" smtClean="0">
                <a:latin typeface="Calibri" pitchFamily="34" charset="0"/>
              </a:rPr>
              <a:t>Where and when will flooding and drought strike?</a:t>
            </a:r>
          </a:p>
          <a:p>
            <a:endParaRPr lang="en-GB" dirty="0"/>
          </a:p>
        </p:txBody>
      </p:sp>
      <p:sp>
        <p:nvSpPr>
          <p:cNvPr id="4" name="Slide Number Placeholder 3"/>
          <p:cNvSpPr>
            <a:spLocks noGrp="1"/>
          </p:cNvSpPr>
          <p:nvPr>
            <p:ph type="sldNum" sz="quarter" idx="10"/>
          </p:nvPr>
        </p:nvSpPr>
        <p:spPr/>
        <p:txBody>
          <a:bodyPr/>
          <a:lstStyle/>
          <a:p>
            <a:pPr>
              <a:defRPr/>
            </a:pPr>
            <a:fld id="{26A143A7-F71E-4ABA-B411-AF5C2C51327F}" type="slidenum">
              <a:rPr lang="en-GB" smtClean="0"/>
              <a:pPr>
                <a:defRPr/>
              </a:pPr>
              <a:t>8</a:t>
            </a:fld>
            <a:endParaRPr lang="en-GB"/>
          </a:p>
        </p:txBody>
      </p:sp>
    </p:spTree>
    <p:extLst>
      <p:ext uri="{BB962C8B-B14F-4D97-AF65-F5344CB8AC3E}">
        <p14:creationId xmlns:p14="http://schemas.microsoft.com/office/powerpoint/2010/main" val="274284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CAD672-609F-440E-969D-45406E63910A}" type="slidenum">
              <a:rPr lang="en-GB"/>
              <a:pPr>
                <a:defRPr/>
              </a:pPr>
              <a:t>‹#›</a:t>
            </a:fld>
            <a:endParaRPr lang="en-GB"/>
          </a:p>
        </p:txBody>
      </p:sp>
    </p:spTree>
    <p:extLst>
      <p:ext uri="{BB962C8B-B14F-4D97-AF65-F5344CB8AC3E}">
        <p14:creationId xmlns:p14="http://schemas.microsoft.com/office/powerpoint/2010/main" val="217844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5FE0E3-22A0-4D48-8C61-50DEB00A2D0F}" type="slidenum">
              <a:rPr lang="en-GB"/>
              <a:pPr>
                <a:defRPr/>
              </a:pPr>
              <a:t>‹#›</a:t>
            </a:fld>
            <a:endParaRPr lang="en-GB"/>
          </a:p>
        </p:txBody>
      </p:sp>
    </p:spTree>
    <p:extLst>
      <p:ext uri="{BB962C8B-B14F-4D97-AF65-F5344CB8AC3E}">
        <p14:creationId xmlns:p14="http://schemas.microsoft.com/office/powerpoint/2010/main" val="349410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64767D-79C9-45E8-BD46-518BD4E38947}" type="slidenum">
              <a:rPr lang="en-GB"/>
              <a:pPr>
                <a:defRPr/>
              </a:pPr>
              <a:t>‹#›</a:t>
            </a:fld>
            <a:endParaRPr lang="en-GB"/>
          </a:p>
        </p:txBody>
      </p:sp>
    </p:spTree>
    <p:extLst>
      <p:ext uri="{BB962C8B-B14F-4D97-AF65-F5344CB8AC3E}">
        <p14:creationId xmlns:p14="http://schemas.microsoft.com/office/powerpoint/2010/main" val="10537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7EB192-D316-465C-9F5C-EFEC19633965}" type="slidenum">
              <a:rPr lang="en-GB"/>
              <a:pPr>
                <a:defRPr/>
              </a:pPr>
              <a:t>‹#›</a:t>
            </a:fld>
            <a:endParaRPr lang="en-GB"/>
          </a:p>
        </p:txBody>
      </p:sp>
    </p:spTree>
    <p:extLst>
      <p:ext uri="{BB962C8B-B14F-4D97-AF65-F5344CB8AC3E}">
        <p14:creationId xmlns:p14="http://schemas.microsoft.com/office/powerpoint/2010/main" val="317572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5846AC-63C8-4853-AE6B-FB6189C18D43}" type="slidenum">
              <a:rPr lang="en-GB"/>
              <a:pPr>
                <a:defRPr/>
              </a:pPr>
              <a:t>‹#›</a:t>
            </a:fld>
            <a:endParaRPr lang="en-GB"/>
          </a:p>
        </p:txBody>
      </p:sp>
    </p:spTree>
    <p:extLst>
      <p:ext uri="{BB962C8B-B14F-4D97-AF65-F5344CB8AC3E}">
        <p14:creationId xmlns:p14="http://schemas.microsoft.com/office/powerpoint/2010/main" val="391585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5D0B45-6A33-4621-82FF-8A06D6505E49}" type="slidenum">
              <a:rPr lang="en-GB"/>
              <a:pPr>
                <a:defRPr/>
              </a:pPr>
              <a:t>‹#›</a:t>
            </a:fld>
            <a:endParaRPr lang="en-GB"/>
          </a:p>
        </p:txBody>
      </p:sp>
    </p:spTree>
    <p:extLst>
      <p:ext uri="{BB962C8B-B14F-4D97-AF65-F5344CB8AC3E}">
        <p14:creationId xmlns:p14="http://schemas.microsoft.com/office/powerpoint/2010/main" val="201627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CFD197-2E3B-4688-B296-BA378139C2B2}" type="slidenum">
              <a:rPr lang="en-GB"/>
              <a:pPr>
                <a:defRPr/>
              </a:pPr>
              <a:t>‹#›</a:t>
            </a:fld>
            <a:endParaRPr lang="en-GB"/>
          </a:p>
        </p:txBody>
      </p:sp>
    </p:spTree>
    <p:extLst>
      <p:ext uri="{BB962C8B-B14F-4D97-AF65-F5344CB8AC3E}">
        <p14:creationId xmlns:p14="http://schemas.microsoft.com/office/powerpoint/2010/main" val="17147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13C904-9049-41EA-81DD-86F886C9603C}" type="slidenum">
              <a:rPr lang="en-GB"/>
              <a:pPr>
                <a:defRPr/>
              </a:pPr>
              <a:t>‹#›</a:t>
            </a:fld>
            <a:endParaRPr lang="en-GB"/>
          </a:p>
        </p:txBody>
      </p:sp>
    </p:spTree>
    <p:extLst>
      <p:ext uri="{BB962C8B-B14F-4D97-AF65-F5344CB8AC3E}">
        <p14:creationId xmlns:p14="http://schemas.microsoft.com/office/powerpoint/2010/main" val="72917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ED563F9-6717-4CED-B8F9-89B0148F05FB}" type="slidenum">
              <a:rPr lang="en-GB"/>
              <a:pPr>
                <a:defRPr/>
              </a:pPr>
              <a:t>‹#›</a:t>
            </a:fld>
            <a:endParaRPr lang="en-GB"/>
          </a:p>
        </p:txBody>
      </p:sp>
    </p:spTree>
    <p:extLst>
      <p:ext uri="{BB962C8B-B14F-4D97-AF65-F5344CB8AC3E}">
        <p14:creationId xmlns:p14="http://schemas.microsoft.com/office/powerpoint/2010/main" val="42770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B2B4A3C-E23C-4F7A-9D74-13576110D65E}" type="slidenum">
              <a:rPr lang="en-GB"/>
              <a:pPr>
                <a:defRPr/>
              </a:pPr>
              <a:t>‹#›</a:t>
            </a:fld>
            <a:endParaRPr lang="en-GB"/>
          </a:p>
        </p:txBody>
      </p:sp>
    </p:spTree>
    <p:extLst>
      <p:ext uri="{BB962C8B-B14F-4D97-AF65-F5344CB8AC3E}">
        <p14:creationId xmlns:p14="http://schemas.microsoft.com/office/powerpoint/2010/main" val="121834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44FF87-28EC-4E70-BFA1-1931F71F5DAD}" type="slidenum">
              <a:rPr lang="en-GB"/>
              <a:pPr>
                <a:defRPr/>
              </a:pPr>
              <a:t>‹#›</a:t>
            </a:fld>
            <a:endParaRPr lang="en-GB"/>
          </a:p>
        </p:txBody>
      </p:sp>
    </p:spTree>
    <p:extLst>
      <p:ext uri="{BB962C8B-B14F-4D97-AF65-F5344CB8AC3E}">
        <p14:creationId xmlns:p14="http://schemas.microsoft.com/office/powerpoint/2010/main" val="312532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9DBB5A1-BBF7-40B3-AC32-AB7DE7C46D07}" type="slidenum">
              <a:rPr lang="en-GB"/>
              <a:pPr>
                <a:defRPr/>
              </a:pPr>
              <a:t>‹#›</a:t>
            </a:fld>
            <a:endParaRPr lang="en-GB"/>
          </a:p>
        </p:txBody>
      </p:sp>
    </p:spTree>
    <p:extLst>
      <p:ext uri="{BB962C8B-B14F-4D97-AF65-F5344CB8AC3E}">
        <p14:creationId xmlns:p14="http://schemas.microsoft.com/office/powerpoint/2010/main" val="164291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0E5C228F-C9F9-428E-AAED-E50546AD7D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2.png"/><Relationship Id="rId7" Type="http://schemas.openxmlformats.org/officeDocument/2006/relationships/hyperlink" Target="http://www.sciencemag.org/content/321/5895/1481.abstract"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onlinelibrary.wiley.com/doi/10.1029/2011GL049783/abstrac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upload.wikimedia.org/wikipedia/commons/thumb/0/04/Hurricane_Isabel_from_ISS.jpg/1280px-Hurricane_Isabel_from_I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1" y="764704"/>
            <a:ext cx="9208287" cy="6093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5877272"/>
            <a:ext cx="9180513" cy="980728"/>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3075" name="Rectangle 2"/>
          <p:cNvSpPr>
            <a:spLocks noGrp="1" noChangeArrowheads="1"/>
          </p:cNvSpPr>
          <p:nvPr>
            <p:ph type="title"/>
          </p:nvPr>
        </p:nvSpPr>
        <p:spPr>
          <a:xfrm>
            <a:off x="35496" y="125760"/>
            <a:ext cx="6768751" cy="1143000"/>
          </a:xfrm>
        </p:spPr>
        <p:txBody>
          <a:bodyPr/>
          <a:lstStyle/>
          <a:p>
            <a:r>
              <a:rPr lang="en-US" dirty="0" smtClean="0">
                <a:solidFill>
                  <a:schemeClr val="bg1"/>
                </a:solidFill>
                <a:latin typeface="Calibri" pitchFamily="34" charset="0"/>
                <a:cs typeface="Calibri" pitchFamily="34" charset="0"/>
              </a:rPr>
              <a:t>Weird weather – </a:t>
            </a:r>
            <a:br>
              <a:rPr lang="en-US" dirty="0" smtClean="0">
                <a:solidFill>
                  <a:schemeClr val="bg1"/>
                </a:solidFill>
                <a:latin typeface="Calibri" pitchFamily="34" charset="0"/>
                <a:cs typeface="Calibri" pitchFamily="34" charset="0"/>
              </a:rPr>
            </a:br>
            <a:r>
              <a:rPr lang="en-US" dirty="0" smtClean="0">
                <a:solidFill>
                  <a:schemeClr val="bg1"/>
                </a:solidFill>
                <a:latin typeface="Calibri" pitchFamily="34" charset="0"/>
                <a:cs typeface="Calibri" pitchFamily="34" charset="0"/>
              </a:rPr>
              <a:t>is this the new normal</a:t>
            </a:r>
            <a:r>
              <a:rPr lang="en-US" sz="4000" dirty="0" smtClean="0">
                <a:solidFill>
                  <a:schemeClr val="bg1"/>
                </a:solidFill>
                <a:latin typeface="Calibri" pitchFamily="34" charset="0"/>
                <a:cs typeface="Calibri" pitchFamily="34" charset="0"/>
              </a:rPr>
              <a:t>?</a:t>
            </a:r>
          </a:p>
        </p:txBody>
      </p:sp>
      <p:pic>
        <p:nvPicPr>
          <p:cNvPr id="6" name="Picture 34" descr="Device-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hidden">
          <a:xfrm>
            <a:off x="7307298" y="116632"/>
            <a:ext cx="1729198" cy="563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4830251"/>
            <a:ext cx="8856984" cy="738664"/>
          </a:xfrm>
          <a:prstGeom prst="rect">
            <a:avLst/>
          </a:prstGeom>
          <a:solidFill>
            <a:schemeClr val="bg1">
              <a:alpha val="23000"/>
            </a:schemeClr>
          </a:solidFill>
        </p:spPr>
        <p:txBody>
          <a:bodyPr wrap="square" rtlCol="0">
            <a:spAutoFit/>
          </a:bodyPr>
          <a:lstStyle/>
          <a:p>
            <a:r>
              <a:rPr lang="en-GB" sz="2400" dirty="0" smtClean="0">
                <a:latin typeface="Calibri" pitchFamily="34" charset="0"/>
              </a:rPr>
              <a:t>Dr Richard </a:t>
            </a:r>
            <a:r>
              <a:rPr lang="en-GB" sz="2400" dirty="0" smtClean="0">
                <a:latin typeface="Calibri" pitchFamily="34" charset="0"/>
              </a:rPr>
              <a:t>P. Allan	r.p.allan@reading.ac.uk  	@</a:t>
            </a:r>
            <a:r>
              <a:rPr lang="en-GB" sz="2400" dirty="0" err="1" smtClean="0">
                <a:latin typeface="Calibri" pitchFamily="34" charset="0"/>
              </a:rPr>
              <a:t>rpallanuk</a:t>
            </a:r>
            <a:r>
              <a:rPr lang="en-GB" sz="2400" dirty="0" smtClean="0">
                <a:latin typeface="Calibri" pitchFamily="34" charset="0"/>
              </a:rPr>
              <a:t> </a:t>
            </a:r>
          </a:p>
          <a:p>
            <a:r>
              <a:rPr lang="en-GB" sz="1800" dirty="0" smtClean="0">
                <a:latin typeface="Calibri" pitchFamily="34" charset="0"/>
              </a:rPr>
              <a:t>Department </a:t>
            </a:r>
            <a:r>
              <a:rPr lang="en-GB" sz="1800" dirty="0" smtClean="0">
                <a:latin typeface="Calibri" pitchFamily="34" charset="0"/>
              </a:rPr>
              <a:t>of </a:t>
            </a:r>
            <a:r>
              <a:rPr lang="en-GB" sz="1800" dirty="0" smtClean="0">
                <a:latin typeface="Calibri" pitchFamily="34" charset="0"/>
              </a:rPr>
              <a:t>Meteorology/National </a:t>
            </a:r>
            <a:r>
              <a:rPr lang="en-GB" sz="1800" dirty="0" smtClean="0">
                <a:latin typeface="Calibri" pitchFamily="34" charset="0"/>
              </a:rPr>
              <a:t>Centre for Atmospheric Sciences, University of Reading </a:t>
            </a:r>
            <a:endParaRPr lang="en-GB" sz="1800" dirty="0">
              <a:latin typeface="Calibri" pitchFamily="34" charset="0"/>
            </a:endParaRPr>
          </a:p>
        </p:txBody>
      </p:sp>
      <p:pic>
        <p:nvPicPr>
          <p:cNvPr id="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47" y="6109804"/>
            <a:ext cx="1746417" cy="5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t3.gstatic.com/images?q=tbn:ANd9GcSAc6SgqREl6SGxxfhGbrVoYy4UgxqXHCowQXLspkBKjCUYHhW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6092117"/>
            <a:ext cx="1910220" cy="59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t0.gstatic.com/images?q=tbn:ANd9GcTnNUsxjTdOwi8q8TPFpZ1pq-CAoNRCJM9BH33D03WGY36Bic8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6092116"/>
            <a:ext cx="1939926" cy="591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nerc.ac.uk/site/logos/graphics/nceo/nceologo79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61738" y="6109804"/>
            <a:ext cx="2142510" cy="557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207963"/>
            <a:ext cx="9144000" cy="6461125"/>
            <a:chOff x="0" y="131"/>
            <a:chExt cx="5760" cy="4070"/>
          </a:xfrm>
        </p:grpSpPr>
        <p:sp>
          <p:nvSpPr>
            <p:cNvPr id="15369" name="Rectangle 3"/>
            <p:cNvSpPr>
              <a:spLocks noChangeArrowheads="1"/>
            </p:cNvSpPr>
            <p:nvPr/>
          </p:nvSpPr>
          <p:spPr bwMode="auto">
            <a:xfrm>
              <a:off x="0" y="131"/>
              <a:ext cx="5760"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600" dirty="0" smtClean="0">
                  <a:solidFill>
                    <a:schemeClr val="accent2"/>
                  </a:solidFill>
                  <a:latin typeface="Calibri" pitchFamily="34" charset="0"/>
                  <a:cs typeface="Calibri" pitchFamily="34" charset="0"/>
                </a:rPr>
                <a:t>Europe </a:t>
              </a:r>
              <a:r>
                <a:rPr lang="en-GB" sz="3600" dirty="0">
                  <a:solidFill>
                    <a:schemeClr val="accent2"/>
                  </a:solidFill>
                  <a:latin typeface="Calibri" pitchFamily="34" charset="0"/>
                  <a:cs typeface="Calibri" pitchFamily="34" charset="0"/>
                </a:rPr>
                <a:t>2003 </a:t>
              </a:r>
              <a:r>
                <a:rPr lang="en-GB" sz="3600" dirty="0" smtClean="0">
                  <a:solidFill>
                    <a:schemeClr val="accent2"/>
                  </a:solidFill>
                  <a:latin typeface="Calibri" pitchFamily="34" charset="0"/>
                  <a:cs typeface="Calibri" pitchFamily="34" charset="0"/>
                </a:rPr>
                <a:t>extreme summer temperature: </a:t>
              </a:r>
              <a:r>
                <a:rPr lang="en-GB" sz="3600" dirty="0">
                  <a:solidFill>
                    <a:schemeClr val="accent2"/>
                  </a:solidFill>
                  <a:latin typeface="Calibri" pitchFamily="34" charset="0"/>
                  <a:cs typeface="Calibri" pitchFamily="34" charset="0"/>
                </a:rPr>
                <a:t/>
              </a:r>
              <a:br>
                <a:rPr lang="en-GB" sz="3600" dirty="0">
                  <a:solidFill>
                    <a:schemeClr val="accent2"/>
                  </a:solidFill>
                  <a:latin typeface="Calibri" pitchFamily="34" charset="0"/>
                  <a:cs typeface="Calibri" pitchFamily="34" charset="0"/>
                </a:rPr>
              </a:br>
              <a:r>
                <a:rPr lang="en-GB" sz="3600" dirty="0">
                  <a:solidFill>
                    <a:schemeClr val="accent2"/>
                  </a:solidFill>
                  <a:latin typeface="Calibri" pitchFamily="34" charset="0"/>
                  <a:cs typeface="Calibri" pitchFamily="34" charset="0"/>
                </a:rPr>
                <a:t>normal by 2040s, cool by </a:t>
              </a:r>
              <a:r>
                <a:rPr lang="en-GB" sz="3600" dirty="0" smtClean="0">
                  <a:solidFill>
                    <a:schemeClr val="accent2"/>
                  </a:solidFill>
                  <a:latin typeface="Calibri" pitchFamily="34" charset="0"/>
                  <a:cs typeface="Calibri" pitchFamily="34" charset="0"/>
                </a:rPr>
                <a:t>2060s?</a:t>
              </a:r>
              <a:endParaRPr lang="en-GB" sz="3600" dirty="0">
                <a:solidFill>
                  <a:schemeClr val="accent2"/>
                </a:solidFill>
                <a:latin typeface="Calibri" pitchFamily="34" charset="0"/>
                <a:cs typeface="Calibri" pitchFamily="34" charset="0"/>
              </a:endParaRPr>
            </a:p>
          </p:txBody>
        </p:sp>
        <p:pic>
          <p:nvPicPr>
            <p:cNvPr id="15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 y="727"/>
              <a:ext cx="4497" cy="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Line 5"/>
            <p:cNvSpPr>
              <a:spLocks noChangeShapeType="1"/>
            </p:cNvSpPr>
            <p:nvPr/>
          </p:nvSpPr>
          <p:spPr bwMode="auto">
            <a:xfrm>
              <a:off x="884" y="2432"/>
              <a:ext cx="417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5372" name="Line 6"/>
            <p:cNvSpPr>
              <a:spLocks noChangeShapeType="1"/>
            </p:cNvSpPr>
            <p:nvPr/>
          </p:nvSpPr>
          <p:spPr bwMode="auto">
            <a:xfrm>
              <a:off x="3878" y="2432"/>
              <a:ext cx="0"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3" name="Oval 7"/>
            <p:cNvSpPr>
              <a:spLocks noChangeArrowheads="1"/>
            </p:cNvSpPr>
            <p:nvPr/>
          </p:nvSpPr>
          <p:spPr bwMode="auto">
            <a:xfrm>
              <a:off x="2880" y="2296"/>
              <a:ext cx="273" cy="318"/>
            </a:xfrm>
            <a:prstGeom prst="ellipse">
              <a:avLst/>
            </a:prstGeom>
            <a:noFill/>
            <a:ln w="9525"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4" name="Text Box 8"/>
            <p:cNvSpPr txBox="1">
              <a:spLocks noChangeArrowheads="1"/>
            </p:cNvSpPr>
            <p:nvPr/>
          </p:nvSpPr>
          <p:spPr bwMode="auto">
            <a:xfrm>
              <a:off x="544" y="3874"/>
              <a:ext cx="4876"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a:spcBef>
                  <a:spcPct val="50000"/>
                </a:spcBef>
              </a:pPr>
              <a:r>
                <a:rPr lang="en-GB" sz="2800">
                  <a:latin typeface="Times New Roman" pitchFamily="18" charset="0"/>
                </a:rPr>
                <a:t>1900           1950           2000           2050         2100</a:t>
              </a:r>
            </a:p>
          </p:txBody>
        </p:sp>
        <p:sp>
          <p:nvSpPr>
            <p:cNvPr id="15375" name="Text Box 9"/>
            <p:cNvSpPr txBox="1">
              <a:spLocks noChangeArrowheads="1"/>
            </p:cNvSpPr>
            <p:nvPr/>
          </p:nvSpPr>
          <p:spPr bwMode="auto">
            <a:xfrm rot="-5400000">
              <a:off x="-1148" y="1924"/>
              <a:ext cx="3493" cy="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a:spcBef>
                  <a:spcPct val="50000"/>
                </a:spcBef>
              </a:pPr>
              <a:r>
                <a:rPr lang="en-GB" sz="2400" dirty="0">
                  <a:latin typeface="Times New Roman" pitchFamily="18" charset="0"/>
                </a:rPr>
                <a:t>European summer temperature change (</a:t>
              </a:r>
              <a:r>
                <a:rPr lang="en-GB" sz="2400" baseline="30000" dirty="0" err="1">
                  <a:latin typeface="Times New Roman" pitchFamily="18" charset="0"/>
                </a:rPr>
                <a:t>o</a:t>
              </a:r>
              <a:r>
                <a:rPr lang="en-GB" sz="2400" dirty="0" err="1">
                  <a:latin typeface="Times New Roman" pitchFamily="18" charset="0"/>
                </a:rPr>
                <a:t>C</a:t>
              </a:r>
              <a:r>
                <a:rPr lang="en-GB" sz="2400" dirty="0">
                  <a:latin typeface="Times New Roman" pitchFamily="18" charset="0"/>
                </a:rPr>
                <a:t>)       -2         0           2           4           6          8</a:t>
              </a:r>
            </a:p>
          </p:txBody>
        </p:sp>
      </p:grpSp>
      <p:pic>
        <p:nvPicPr>
          <p:cNvPr id="15363" name="Picture 10" descr="See full siz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268413"/>
            <a:ext cx="6905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595" name="Text Box 11"/>
          <p:cNvSpPr txBox="1">
            <a:spLocks noChangeArrowheads="1"/>
          </p:cNvSpPr>
          <p:nvPr/>
        </p:nvSpPr>
        <p:spPr bwMode="auto">
          <a:xfrm>
            <a:off x="6945536" y="1628775"/>
            <a:ext cx="433387" cy="366713"/>
          </a:xfrm>
          <a:prstGeom prst="rect">
            <a:avLst/>
          </a:prstGeom>
          <a:gradFill rotWithShape="1">
            <a:gsLst>
              <a:gs pos="0">
                <a:schemeClr val="bg1"/>
              </a:gs>
              <a:gs pos="100000">
                <a:schemeClr val="bg1">
                  <a:gamma/>
                  <a:shade val="46275"/>
                  <a:invGamma/>
                  <a:alpha val="0"/>
                </a:schemeClr>
              </a:gs>
            </a:gsLst>
            <a:path path="shape">
              <a:fillToRect l="50000" t="50000" r="50000" b="50000"/>
            </a:path>
          </a:gradFill>
          <a:ln w="9525">
            <a:noFill/>
            <a:miter lim="800000"/>
            <a:headEnd/>
            <a:tailEnd/>
          </a:ln>
          <a:effectLst/>
        </p:spPr>
        <p:txBody>
          <a:bodyPr>
            <a:spAutoFit/>
          </a:bodyPr>
          <a:lstStyle/>
          <a:p>
            <a:pPr>
              <a:spcBef>
                <a:spcPct val="50000"/>
              </a:spcBef>
              <a:defRPr/>
            </a:pPr>
            <a:r>
              <a:rPr lang="en-GB" sz="1800" b="1" dirty="0" smtClean="0"/>
              <a:t>70</a:t>
            </a:r>
            <a:endParaRPr lang="en-GB" sz="1800" b="1" dirty="0"/>
          </a:p>
        </p:txBody>
      </p:sp>
      <p:pic>
        <p:nvPicPr>
          <p:cNvPr id="15365" name="Picture 12" descr="See full siz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62063"/>
            <a:ext cx="6905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597" name="Text Box 13"/>
          <p:cNvSpPr txBox="1">
            <a:spLocks noChangeArrowheads="1"/>
          </p:cNvSpPr>
          <p:nvPr/>
        </p:nvSpPr>
        <p:spPr bwMode="auto">
          <a:xfrm>
            <a:off x="5937423" y="1622425"/>
            <a:ext cx="433388" cy="366713"/>
          </a:xfrm>
          <a:prstGeom prst="rect">
            <a:avLst/>
          </a:prstGeom>
          <a:gradFill rotWithShape="1">
            <a:gsLst>
              <a:gs pos="0">
                <a:schemeClr val="bg1"/>
              </a:gs>
              <a:gs pos="100000">
                <a:schemeClr val="bg1">
                  <a:gamma/>
                  <a:shade val="46275"/>
                  <a:invGamma/>
                  <a:alpha val="0"/>
                </a:schemeClr>
              </a:gs>
            </a:gsLst>
            <a:path path="shape">
              <a:fillToRect l="50000" t="50000" r="50000" b="50000"/>
            </a:path>
          </a:gradFill>
          <a:ln w="9525">
            <a:noFill/>
            <a:miter lim="800000"/>
            <a:headEnd/>
            <a:tailEnd/>
          </a:ln>
          <a:effectLst/>
        </p:spPr>
        <p:txBody>
          <a:bodyPr>
            <a:spAutoFit/>
          </a:bodyPr>
          <a:lstStyle/>
          <a:p>
            <a:pPr>
              <a:spcBef>
                <a:spcPct val="50000"/>
              </a:spcBef>
              <a:defRPr/>
            </a:pPr>
            <a:r>
              <a:rPr lang="en-GB" sz="1800" b="1" dirty="0" smtClean="0"/>
              <a:t>70</a:t>
            </a:r>
            <a:endParaRPr lang="en-GB" sz="1800" b="1" dirty="0"/>
          </a:p>
        </p:txBody>
      </p:sp>
      <p:sp>
        <p:nvSpPr>
          <p:cNvPr id="15367" name="Line 14"/>
          <p:cNvSpPr>
            <a:spLocks noChangeShapeType="1"/>
          </p:cNvSpPr>
          <p:nvPr/>
        </p:nvSpPr>
        <p:spPr bwMode="auto">
          <a:xfrm>
            <a:off x="6126336" y="206057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8" name="Line 15"/>
          <p:cNvSpPr>
            <a:spLocks noChangeShapeType="1"/>
          </p:cNvSpPr>
          <p:nvPr/>
        </p:nvSpPr>
        <p:spPr bwMode="auto">
          <a:xfrm>
            <a:off x="7164288" y="205995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5-Point Star 1"/>
          <p:cNvSpPr/>
          <p:nvPr/>
        </p:nvSpPr>
        <p:spPr bwMode="auto">
          <a:xfrm>
            <a:off x="5005388" y="4797152"/>
            <a:ext cx="214684" cy="216024"/>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pic>
        <p:nvPicPr>
          <p:cNvPr id="2050" name="Picture 2" descr="http://upload.wikimedia.org/wikipedia/commons/thumb/7/7e/Canicule_Europe_2003.jpg/400px-Canicule_Europe_2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098424"/>
            <a:ext cx="2420415" cy="2051302"/>
          </a:xfrm>
          <a:prstGeom prst="rect">
            <a:avLst/>
          </a:prstGeom>
          <a:noFill/>
          <a:extLst>
            <a:ext uri="{909E8E84-426E-40DD-AFC4-6F175D3DCCD1}">
              <a14:hiddenFill xmlns:a14="http://schemas.microsoft.com/office/drawing/2010/main">
                <a:solidFill>
                  <a:srgbClr val="FFFFFF"/>
                </a:solidFill>
              </a14:hiddenFill>
            </a:ext>
          </a:extLst>
        </p:spPr>
      </p:pic>
      <p:sp>
        <p:nvSpPr>
          <p:cNvPr id="18" name="Line 6"/>
          <p:cNvSpPr>
            <a:spLocks noChangeShapeType="1"/>
          </p:cNvSpPr>
          <p:nvPr/>
        </p:nvSpPr>
        <p:spPr bwMode="auto">
          <a:xfrm>
            <a:off x="7164288" y="3861048"/>
            <a:ext cx="0"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TextBox 18"/>
          <p:cNvSpPr txBox="1"/>
          <p:nvPr/>
        </p:nvSpPr>
        <p:spPr>
          <a:xfrm>
            <a:off x="6372200" y="4211796"/>
            <a:ext cx="3563888" cy="369332"/>
          </a:xfrm>
          <a:prstGeom prst="rect">
            <a:avLst/>
          </a:prstGeom>
          <a:noFill/>
          <a:scene3d>
            <a:camera prst="orthographicFront">
              <a:rot lat="0" lon="0" rev="5400000"/>
            </a:camera>
            <a:lightRig rig="threePt" dir="t"/>
          </a:scene3d>
        </p:spPr>
        <p:txBody>
          <a:bodyPr wrap="square" rtlCol="0">
            <a:spAutoFit/>
          </a:bodyPr>
          <a:lstStyle/>
          <a:p>
            <a:r>
              <a:rPr lang="en-GB" sz="1800" dirty="0" smtClean="0">
                <a:latin typeface="Calibri" pitchFamily="34" charset="0"/>
              </a:rPr>
              <a:t>Stott et al. (2004) Nature </a:t>
            </a:r>
            <a:endParaRPr lang="en-GB" sz="1800" dirty="0">
              <a:latin typeface="Calibri" pitchFamily="34" charset="0"/>
            </a:endParaRPr>
          </a:p>
        </p:txBody>
      </p:sp>
    </p:spTree>
    <p:extLst>
      <p:ext uri="{BB962C8B-B14F-4D97-AF65-F5344CB8AC3E}">
        <p14:creationId xmlns:p14="http://schemas.microsoft.com/office/powerpoint/2010/main" val="7145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15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15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95" grpId="0" animBg="1"/>
      <p:bldP spid="1091597" grpId="0" animBg="1"/>
      <p:bldP spid="15367" grpId="0" animBg="1"/>
      <p:bldP spid="153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ERA Interim specific humidity (g/kg) at 6am on 26 June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137" y="152669"/>
            <a:ext cx="2885934" cy="2102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1219" y="181756"/>
            <a:ext cx="3660741" cy="1143000"/>
          </a:xfrm>
        </p:spPr>
        <p:txBody>
          <a:bodyPr/>
          <a:lstStyle/>
          <a:p>
            <a:r>
              <a:rPr lang="en-GB" sz="4000" dirty="0" smtClean="0">
                <a:solidFill>
                  <a:schemeClr val="accent2"/>
                </a:solidFill>
                <a:latin typeface="Calibri" pitchFamily="34" charset="0"/>
              </a:rPr>
              <a:t>Intensification of rainfall</a:t>
            </a:r>
            <a:endParaRPr lang="en-GB" sz="4000" dirty="0">
              <a:solidFill>
                <a:schemeClr val="accent2"/>
              </a:solidFill>
              <a:latin typeface="Calibri" pitchFamily="34" charset="0"/>
            </a:endParaRPr>
          </a:p>
        </p:txBody>
      </p:sp>
      <p:pic>
        <p:nvPicPr>
          <p:cNvPr id="4" name="Picture 6" descr="MISU_SEMINAR"/>
          <p:cNvPicPr>
            <a:picLocks noChangeAspect="1" noChangeArrowheads="1"/>
          </p:cNvPicPr>
          <p:nvPr/>
        </p:nvPicPr>
        <p:blipFill>
          <a:blip r:embed="rId3"/>
          <a:srcRect t="10498"/>
          <a:stretch>
            <a:fillRect/>
          </a:stretch>
        </p:blipFill>
        <p:spPr bwMode="auto">
          <a:xfrm>
            <a:off x="413099" y="4269557"/>
            <a:ext cx="3294805" cy="2224176"/>
          </a:xfrm>
          <a:prstGeom prst="rect">
            <a:avLst/>
          </a:prstGeom>
          <a:noFill/>
          <a:ln w="9525">
            <a:noFill/>
            <a:miter lim="800000"/>
            <a:headEnd/>
            <a:tailEnd/>
          </a:ln>
        </p:spPr>
      </p:pic>
      <p:pic>
        <p:nvPicPr>
          <p:cNvPr id="5" name="Picture 4" descr="downp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415" y="188640"/>
            <a:ext cx="1886149" cy="174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5" cstate="print"/>
          <a:srcRect/>
          <a:stretch>
            <a:fillRect/>
          </a:stretch>
        </p:blipFill>
        <p:spPr bwMode="auto">
          <a:xfrm>
            <a:off x="402388" y="1512701"/>
            <a:ext cx="3665556" cy="2708387"/>
          </a:xfrm>
          <a:prstGeom prst="rect">
            <a:avLst/>
          </a:prstGeom>
          <a:noFill/>
          <a:ln w="9525">
            <a:noFill/>
            <a:miter lim="800000"/>
            <a:headEnd/>
            <a:tailEnd/>
          </a:ln>
        </p:spPr>
      </p:pic>
      <p:sp>
        <p:nvSpPr>
          <p:cNvPr id="7" name="TextBox 6"/>
          <p:cNvSpPr txBox="1"/>
          <p:nvPr/>
        </p:nvSpPr>
        <p:spPr>
          <a:xfrm>
            <a:off x="3995936" y="2473146"/>
            <a:ext cx="4680520" cy="4124206"/>
          </a:xfrm>
          <a:prstGeom prst="rect">
            <a:avLst/>
          </a:prstGeom>
          <a:noFill/>
        </p:spPr>
        <p:txBody>
          <a:bodyPr wrap="square" rtlCol="0">
            <a:spAutoFit/>
          </a:bodyPr>
          <a:lstStyle/>
          <a:p>
            <a:pPr marL="342900" indent="-342900">
              <a:spcAft>
                <a:spcPts val="600"/>
              </a:spcAft>
              <a:buFont typeface="Arial" pitchFamily="34" charset="0"/>
              <a:buChar char="•"/>
            </a:pPr>
            <a:r>
              <a:rPr lang="en-GB" sz="2800" dirty="0">
                <a:latin typeface="Calibri" pitchFamily="34" charset="0"/>
              </a:rPr>
              <a:t>A</a:t>
            </a:r>
            <a:r>
              <a:rPr lang="en-GB" sz="2800" dirty="0" smtClean="0">
                <a:latin typeface="Calibri" pitchFamily="34" charset="0"/>
              </a:rPr>
              <a:t>tmospheric </a:t>
            </a:r>
            <a:r>
              <a:rPr lang="en-GB" sz="2800" dirty="0" smtClean="0">
                <a:solidFill>
                  <a:schemeClr val="accent2"/>
                </a:solidFill>
                <a:latin typeface="Calibri" pitchFamily="34" charset="0"/>
              </a:rPr>
              <a:t>moisture </a:t>
            </a:r>
            <a:r>
              <a:rPr lang="en-GB" sz="2800" dirty="0" smtClean="0">
                <a:latin typeface="Calibri" pitchFamily="34" charset="0"/>
              </a:rPr>
              <a:t>increases with warming (</a:t>
            </a:r>
            <a:r>
              <a:rPr lang="en-GB" sz="2800" dirty="0" smtClean="0">
                <a:latin typeface="Calibri" pitchFamily="34" charset="0"/>
              </a:rPr>
              <a:t>observations/basic </a:t>
            </a:r>
            <a:r>
              <a:rPr lang="en-GB" sz="2800" dirty="0" smtClean="0">
                <a:latin typeface="Calibri" pitchFamily="34" charset="0"/>
              </a:rPr>
              <a:t>physics)</a:t>
            </a:r>
          </a:p>
          <a:p>
            <a:pPr marL="342900" indent="-342900">
              <a:spcAft>
                <a:spcPts val="600"/>
              </a:spcAft>
              <a:buFont typeface="Arial" pitchFamily="34" charset="0"/>
              <a:buChar char="•"/>
            </a:pPr>
            <a:r>
              <a:rPr lang="en-GB" sz="2800" dirty="0" smtClean="0">
                <a:latin typeface="Calibri" pitchFamily="34" charset="0"/>
              </a:rPr>
              <a:t>Moisture is the</a:t>
            </a:r>
            <a:r>
              <a:rPr lang="en-GB" sz="2800" i="1" dirty="0" smtClean="0">
                <a:latin typeface="Calibri" pitchFamily="34" charset="0"/>
              </a:rPr>
              <a:t> fuel </a:t>
            </a:r>
            <a:r>
              <a:rPr lang="en-GB" sz="2800" dirty="0" smtClean="0">
                <a:latin typeface="Calibri" pitchFamily="34" charset="0"/>
              </a:rPr>
              <a:t>for heavy </a:t>
            </a:r>
            <a:r>
              <a:rPr lang="en-GB" sz="2800" dirty="0" smtClean="0">
                <a:latin typeface="Calibri" pitchFamily="34" charset="0"/>
              </a:rPr>
              <a:t>rainfall</a:t>
            </a:r>
            <a:r>
              <a:rPr lang="en-GB" sz="1600" dirty="0" smtClean="0">
                <a:latin typeface="Calibri" pitchFamily="34" charset="0"/>
              </a:rPr>
              <a:t> </a:t>
            </a:r>
            <a:r>
              <a:rPr lang="en-GB" sz="1600" dirty="0" smtClean="0">
                <a:latin typeface="Calibri" pitchFamily="34" charset="0"/>
                <a:hlinkClick r:id="rId6"/>
              </a:rPr>
              <a:t>e.g. Lavers et al. (2011)</a:t>
            </a:r>
            <a:endParaRPr lang="en-GB" sz="1600" dirty="0" smtClean="0">
              <a:latin typeface="Calibri" pitchFamily="34" charset="0"/>
            </a:endParaRPr>
          </a:p>
          <a:p>
            <a:pPr marL="342900" indent="-342900">
              <a:spcAft>
                <a:spcPts val="600"/>
              </a:spcAft>
              <a:buClr>
                <a:schemeClr val="tx1"/>
              </a:buClr>
              <a:buFont typeface="Arial" pitchFamily="34" charset="0"/>
              <a:buChar char="•"/>
            </a:pPr>
            <a:r>
              <a:rPr lang="en-GB" sz="2800" b="1" dirty="0" smtClean="0">
                <a:latin typeface="Calibri" pitchFamily="34" charset="0"/>
              </a:rPr>
              <a:t>Observations</a:t>
            </a:r>
            <a:r>
              <a:rPr lang="en-GB" sz="2800" dirty="0" smtClean="0">
                <a:latin typeface="Calibri" pitchFamily="34" charset="0"/>
              </a:rPr>
              <a:t>, </a:t>
            </a:r>
            <a:r>
              <a:rPr lang="en-GB" sz="2800" dirty="0" smtClean="0">
                <a:solidFill>
                  <a:srgbClr val="FF0000"/>
                </a:solidFill>
                <a:latin typeface="Calibri" pitchFamily="34" charset="0"/>
              </a:rPr>
              <a:t>physics</a:t>
            </a:r>
            <a:r>
              <a:rPr lang="en-GB" sz="2800" dirty="0" smtClean="0">
                <a:latin typeface="Calibri" pitchFamily="34" charset="0"/>
              </a:rPr>
              <a:t> and detailed </a:t>
            </a:r>
            <a:r>
              <a:rPr lang="en-GB" sz="2800" dirty="0" smtClean="0">
                <a:solidFill>
                  <a:srgbClr val="9900FF"/>
                </a:solidFill>
                <a:latin typeface="Calibri" pitchFamily="34" charset="0"/>
              </a:rPr>
              <a:t>simulations</a:t>
            </a:r>
            <a:r>
              <a:rPr lang="en-GB" sz="2800" dirty="0" smtClean="0">
                <a:latin typeface="Calibri" pitchFamily="34" charset="0"/>
              </a:rPr>
              <a:t> indicate intensification of </a:t>
            </a:r>
            <a:r>
              <a:rPr lang="en-GB" sz="2800" dirty="0" smtClean="0">
                <a:latin typeface="Calibri" pitchFamily="34" charset="0"/>
              </a:rPr>
              <a:t>rainfall with warming </a:t>
            </a:r>
            <a:r>
              <a:rPr lang="en-GB" sz="1600" dirty="0" smtClean="0">
                <a:latin typeface="Calibri" pitchFamily="34" charset="0"/>
                <a:hlinkClick r:id="rId7"/>
              </a:rPr>
              <a:t>e.g. Allan &amp; </a:t>
            </a:r>
            <a:r>
              <a:rPr lang="en-GB" sz="1600" dirty="0" err="1" smtClean="0">
                <a:latin typeface="Calibri" pitchFamily="34" charset="0"/>
                <a:hlinkClick r:id="rId7"/>
              </a:rPr>
              <a:t>Soden</a:t>
            </a:r>
            <a:r>
              <a:rPr lang="en-GB" sz="1600" dirty="0" smtClean="0">
                <a:latin typeface="Calibri" pitchFamily="34" charset="0"/>
                <a:hlinkClick r:id="rId7"/>
              </a:rPr>
              <a:t> (2008)</a:t>
            </a:r>
            <a:endParaRPr lang="en-GB" sz="1600" dirty="0" smtClean="0">
              <a:latin typeface="Calibri" pitchFamily="34" charset="0"/>
            </a:endParaRPr>
          </a:p>
        </p:txBody>
      </p:sp>
      <p:pic>
        <p:nvPicPr>
          <p:cNvPr id="9" name="Picture 2" descr="Met Office 'classic' radar for 28 June 20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7969" y="188641"/>
            <a:ext cx="1932998" cy="174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31628"/>
            <a:ext cx="4104456" cy="5040560"/>
          </a:xfrm>
        </p:spPr>
        <p:txBody>
          <a:bodyPr/>
          <a:lstStyle/>
          <a:p>
            <a:r>
              <a:rPr lang="en-GB" sz="2800" dirty="0" smtClean="0">
                <a:latin typeface="Calibri" pitchFamily="34" charset="0"/>
              </a:rPr>
              <a:t>Warming enhances </a:t>
            </a:r>
            <a:r>
              <a:rPr lang="en-GB" sz="2800" dirty="0" smtClean="0">
                <a:solidFill>
                  <a:schemeClr val="accent2"/>
                </a:solidFill>
                <a:latin typeface="Calibri" pitchFamily="34" charset="0"/>
              </a:rPr>
              <a:t>moisture flows </a:t>
            </a:r>
            <a:r>
              <a:rPr lang="en-GB" sz="2800" dirty="0" smtClean="0">
                <a:latin typeface="Calibri" pitchFamily="34" charset="0"/>
              </a:rPr>
              <a:t>from dry regions to wet regions</a:t>
            </a:r>
          </a:p>
          <a:p>
            <a:r>
              <a:rPr lang="en-GB" sz="2800" dirty="0" smtClean="0">
                <a:latin typeface="Calibri" pitchFamily="34" charset="0"/>
              </a:rPr>
              <a:t>Physics, observations and simulations indicate</a:t>
            </a:r>
            <a:r>
              <a:rPr lang="en-GB" sz="2800" dirty="0" smtClean="0">
                <a:solidFill>
                  <a:schemeClr val="accent2"/>
                </a:solidFill>
                <a:latin typeface="Calibri" pitchFamily="34" charset="0"/>
              </a:rPr>
              <a:t> wet </a:t>
            </a:r>
            <a:r>
              <a:rPr lang="en-GB" sz="2800" dirty="0" smtClean="0">
                <a:latin typeface="Calibri" pitchFamily="34" charset="0"/>
              </a:rPr>
              <a:t>regions will become </a:t>
            </a:r>
            <a:r>
              <a:rPr lang="en-GB" sz="2800" dirty="0" smtClean="0">
                <a:solidFill>
                  <a:schemeClr val="accent2"/>
                </a:solidFill>
                <a:latin typeface="Calibri" pitchFamily="34" charset="0"/>
              </a:rPr>
              <a:t>wetter</a:t>
            </a:r>
            <a:r>
              <a:rPr lang="en-GB" sz="2800" dirty="0" smtClean="0">
                <a:latin typeface="Calibri" pitchFamily="34" charset="0"/>
              </a:rPr>
              <a:t> and </a:t>
            </a:r>
            <a:r>
              <a:rPr lang="en-GB" sz="2800" dirty="0" smtClean="0">
                <a:solidFill>
                  <a:srgbClr val="FF0000"/>
                </a:solidFill>
                <a:latin typeface="Calibri" pitchFamily="34" charset="0"/>
              </a:rPr>
              <a:t>dry</a:t>
            </a:r>
            <a:r>
              <a:rPr lang="en-GB" sz="2800" dirty="0" smtClean="0">
                <a:latin typeface="Calibri" pitchFamily="34" charset="0"/>
              </a:rPr>
              <a:t> regions increasingly </a:t>
            </a:r>
            <a:r>
              <a:rPr lang="en-GB" sz="2800" dirty="0" smtClean="0">
                <a:solidFill>
                  <a:srgbClr val="FF0000"/>
                </a:solidFill>
                <a:latin typeface="Calibri" pitchFamily="34" charset="0"/>
              </a:rPr>
              <a:t>drier</a:t>
            </a:r>
          </a:p>
          <a:p>
            <a:r>
              <a:rPr lang="en-GB" sz="2800" dirty="0" smtClean="0">
                <a:latin typeface="Calibri" pitchFamily="34" charset="0"/>
              </a:rPr>
              <a:t>More </a:t>
            </a:r>
            <a:r>
              <a:rPr lang="en-GB" sz="2800" dirty="0" smtClean="0">
                <a:solidFill>
                  <a:schemeClr val="accent2"/>
                </a:solidFill>
                <a:latin typeface="Calibri" pitchFamily="34" charset="0"/>
              </a:rPr>
              <a:t>flooding</a:t>
            </a:r>
            <a:r>
              <a:rPr lang="en-GB" sz="2800" dirty="0" smtClean="0">
                <a:latin typeface="Calibri" pitchFamily="34" charset="0"/>
              </a:rPr>
              <a:t> and more </a:t>
            </a:r>
            <a:r>
              <a:rPr lang="en-GB" sz="2800" dirty="0" smtClean="0">
                <a:solidFill>
                  <a:srgbClr val="FF0000"/>
                </a:solidFill>
                <a:latin typeface="Calibri" pitchFamily="34" charset="0"/>
              </a:rPr>
              <a:t>drought </a:t>
            </a:r>
            <a:r>
              <a:rPr lang="en-GB" sz="2800" dirty="0" smtClean="0">
                <a:latin typeface="Calibri" pitchFamily="34" charset="0"/>
              </a:rPr>
              <a:t>likely, especially across the tropics</a:t>
            </a:r>
            <a:endParaRPr lang="en-GB" sz="2800" dirty="0">
              <a:latin typeface="Calibri" pitchFamily="34" charset="0"/>
            </a:endParaRPr>
          </a:p>
        </p:txBody>
      </p:sp>
      <p:sp>
        <p:nvSpPr>
          <p:cNvPr id="4" name="Title 1"/>
          <p:cNvSpPr>
            <a:spLocks noGrp="1"/>
          </p:cNvSpPr>
          <p:nvPr>
            <p:ph type="title"/>
          </p:nvPr>
        </p:nvSpPr>
        <p:spPr>
          <a:xfrm>
            <a:off x="551219" y="44624"/>
            <a:ext cx="4524837" cy="1143000"/>
          </a:xfrm>
        </p:spPr>
        <p:txBody>
          <a:bodyPr/>
          <a:lstStyle/>
          <a:p>
            <a:r>
              <a:rPr lang="en-GB" sz="4000" dirty="0" smtClean="0">
                <a:solidFill>
                  <a:schemeClr val="accent2"/>
                </a:solidFill>
                <a:latin typeface="Calibri" pitchFamily="34" charset="0"/>
              </a:rPr>
              <a:t>The rich get richer…</a:t>
            </a:r>
            <a:endParaRPr lang="en-GB" sz="4000" dirty="0">
              <a:solidFill>
                <a:schemeClr val="accent2"/>
              </a:solidFill>
              <a:latin typeface="Calibri" pitchFamily="34" charset="0"/>
            </a:endParaRPr>
          </a:p>
        </p:txBody>
      </p:sp>
      <p:pic>
        <p:nvPicPr>
          <p:cNvPr id="5" name="Picture 3"/>
          <p:cNvPicPr>
            <a:picLocks noChangeAspect="1" noChangeArrowheads="1"/>
          </p:cNvPicPr>
          <p:nvPr/>
        </p:nvPicPr>
        <p:blipFill rotWithShape="1">
          <a:blip r:embed="rId2"/>
          <a:srcRect t="8369"/>
          <a:stretch/>
        </p:blipFill>
        <p:spPr bwMode="auto">
          <a:xfrm>
            <a:off x="5350046" y="188640"/>
            <a:ext cx="3614442" cy="2521895"/>
          </a:xfrm>
          <a:prstGeom prst="rect">
            <a:avLst/>
          </a:prstGeom>
          <a:noFill/>
          <a:ln w="9525">
            <a:noFill/>
            <a:miter lim="800000"/>
            <a:headEnd/>
            <a:tailEnd/>
          </a:ln>
        </p:spPr>
      </p:pic>
      <p:sp>
        <p:nvSpPr>
          <p:cNvPr id="6" name="Text Box 5"/>
          <p:cNvSpPr txBox="1">
            <a:spLocks noChangeArrowheads="1"/>
          </p:cNvSpPr>
          <p:nvPr/>
        </p:nvSpPr>
        <p:spPr bwMode="auto">
          <a:xfrm>
            <a:off x="5580112" y="1988840"/>
            <a:ext cx="3962400" cy="396875"/>
          </a:xfrm>
          <a:prstGeom prst="rect">
            <a:avLst/>
          </a:prstGeom>
          <a:noFill/>
          <a:ln w="9525">
            <a:noFill/>
            <a:miter lim="800000"/>
            <a:headEnd/>
            <a:tailEnd/>
          </a:ln>
        </p:spPr>
        <p:txBody>
          <a:bodyPr>
            <a:spAutoFit/>
          </a:bodyPr>
          <a:lstStyle/>
          <a:p>
            <a:pPr eaLnBrk="0" hangingPunct="0">
              <a:spcBef>
                <a:spcPct val="50000"/>
              </a:spcBef>
            </a:pPr>
            <a:r>
              <a:rPr lang="en-US" sz="2000" i="1" dirty="0">
                <a:solidFill>
                  <a:schemeClr val="accent2"/>
                </a:solidFill>
              </a:rPr>
              <a:t>Precipitation Change (%)</a:t>
            </a: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50000"/>
                    </a14:imgEffect>
                  </a14:imgLayer>
                </a14:imgProps>
              </a:ext>
              <a:ext uri="{28A0092B-C50C-407E-A947-70E740481C1C}">
                <a14:useLocalDpi xmlns:a14="http://schemas.microsoft.com/office/drawing/2010/main" val="0"/>
              </a:ext>
            </a:extLst>
          </a:blip>
          <a:srcRect l="36880" t="32614" r="33003" b="7319"/>
          <a:stretch/>
        </p:blipFill>
        <p:spPr>
          <a:xfrm>
            <a:off x="5924431" y="2726506"/>
            <a:ext cx="3004980" cy="3734097"/>
          </a:xfrm>
          <a:prstGeom prst="rect">
            <a:avLst/>
          </a:prstGeom>
        </p:spPr>
      </p:pic>
      <p:sp>
        <p:nvSpPr>
          <p:cNvPr id="9" name="TextBox 8"/>
          <p:cNvSpPr txBox="1"/>
          <p:nvPr/>
        </p:nvSpPr>
        <p:spPr>
          <a:xfrm>
            <a:off x="3598912" y="4293096"/>
            <a:ext cx="4069432" cy="400110"/>
          </a:xfrm>
          <a:prstGeom prst="rect">
            <a:avLst/>
          </a:prstGeom>
          <a:solidFill>
            <a:schemeClr val="bg1"/>
          </a:solidFill>
          <a:scene3d>
            <a:camera prst="orthographicFront">
              <a:rot lat="0" lon="0" rev="5400000"/>
            </a:camera>
            <a:lightRig rig="threePt" dir="t"/>
          </a:scene3d>
        </p:spPr>
        <p:txBody>
          <a:bodyPr wrap="square">
            <a:spAutoFit/>
          </a:bodyPr>
          <a:lstStyle/>
          <a:p>
            <a:pPr algn="ctr">
              <a:defRPr/>
            </a:pPr>
            <a:r>
              <a:rPr lang="en-GB" sz="2000" dirty="0" smtClean="0">
                <a:solidFill>
                  <a:srgbClr val="000000"/>
                </a:solidFill>
                <a:latin typeface="Arial" charset="0"/>
              </a:rPr>
              <a:t>Precipitation Change (%)</a:t>
            </a:r>
            <a:endParaRPr lang="en-GB" sz="2000" dirty="0">
              <a:solidFill>
                <a:srgbClr val="000000"/>
              </a:solidFill>
              <a:latin typeface="Arial" charset="0"/>
            </a:endParaRPr>
          </a:p>
        </p:txBody>
      </p:sp>
      <p:sp>
        <p:nvSpPr>
          <p:cNvPr id="10" name="TextBox 9"/>
          <p:cNvSpPr txBox="1"/>
          <p:nvPr/>
        </p:nvSpPr>
        <p:spPr>
          <a:xfrm>
            <a:off x="6228184" y="2924944"/>
            <a:ext cx="1728192" cy="523220"/>
          </a:xfrm>
          <a:prstGeom prst="rect">
            <a:avLst/>
          </a:prstGeom>
          <a:noFill/>
        </p:spPr>
        <p:txBody>
          <a:bodyPr wrap="square" rtlCol="0">
            <a:spAutoFit/>
          </a:bodyPr>
          <a:lstStyle/>
          <a:p>
            <a:r>
              <a:rPr lang="en-GB" dirty="0" smtClean="0">
                <a:solidFill>
                  <a:schemeClr val="accent2"/>
                </a:solidFill>
              </a:rPr>
              <a:t>Observations</a:t>
            </a:r>
          </a:p>
          <a:p>
            <a:r>
              <a:rPr lang="en-GB" b="1" dirty="0"/>
              <a:t>M</a:t>
            </a:r>
            <a:r>
              <a:rPr lang="en-GB" b="1" dirty="0" smtClean="0"/>
              <a:t>odels</a:t>
            </a:r>
            <a:endParaRPr lang="en-GB" b="1" dirty="0"/>
          </a:p>
        </p:txBody>
      </p:sp>
      <p:sp>
        <p:nvSpPr>
          <p:cNvPr id="11" name="TextBox 10"/>
          <p:cNvSpPr txBox="1"/>
          <p:nvPr/>
        </p:nvSpPr>
        <p:spPr>
          <a:xfrm>
            <a:off x="6156176" y="4149080"/>
            <a:ext cx="1152128" cy="307777"/>
          </a:xfrm>
          <a:prstGeom prst="rect">
            <a:avLst/>
          </a:prstGeom>
          <a:noFill/>
        </p:spPr>
        <p:txBody>
          <a:bodyPr wrap="square" rtlCol="0">
            <a:spAutoFit/>
          </a:bodyPr>
          <a:lstStyle/>
          <a:p>
            <a:r>
              <a:rPr lang="en-GB" u="sng" dirty="0" smtClean="0"/>
              <a:t>Wet region</a:t>
            </a:r>
            <a:endParaRPr lang="en-GB" u="sng" dirty="0"/>
          </a:p>
        </p:txBody>
      </p:sp>
      <p:sp>
        <p:nvSpPr>
          <p:cNvPr id="12" name="TextBox 11"/>
          <p:cNvSpPr txBox="1"/>
          <p:nvPr/>
        </p:nvSpPr>
        <p:spPr>
          <a:xfrm>
            <a:off x="6156176" y="6001543"/>
            <a:ext cx="1152128" cy="307777"/>
          </a:xfrm>
          <a:prstGeom prst="rect">
            <a:avLst/>
          </a:prstGeom>
          <a:noFill/>
        </p:spPr>
        <p:txBody>
          <a:bodyPr wrap="square" rtlCol="0">
            <a:spAutoFit/>
          </a:bodyPr>
          <a:lstStyle/>
          <a:p>
            <a:r>
              <a:rPr lang="en-GB" u="sng" dirty="0" smtClean="0"/>
              <a:t>Dry region</a:t>
            </a:r>
            <a:endParaRPr lang="en-GB" u="sng" dirty="0"/>
          </a:p>
        </p:txBody>
      </p:sp>
      <p:pic>
        <p:nvPicPr>
          <p:cNvPr id="13" name="Picture 3"/>
          <p:cNvPicPr>
            <a:picLocks noChangeAspect="1" noChangeArrowheads="1"/>
          </p:cNvPicPr>
          <p:nvPr/>
        </p:nvPicPr>
        <p:blipFill>
          <a:blip r:embed="rId5"/>
          <a:srcRect/>
          <a:stretch>
            <a:fillRect/>
          </a:stretch>
        </p:blipFill>
        <p:spPr bwMode="auto">
          <a:xfrm>
            <a:off x="4799856" y="6182765"/>
            <a:ext cx="1169988" cy="534988"/>
          </a:xfrm>
          <a:prstGeom prst="rect">
            <a:avLst/>
          </a:prstGeom>
          <a:noFill/>
          <a:ln w="9525">
            <a:noFill/>
            <a:miter lim="800000"/>
            <a:headEnd/>
            <a:tailEnd/>
          </a:ln>
        </p:spPr>
      </p:pic>
      <p:pic>
        <p:nvPicPr>
          <p:cNvPr id="14" name="Picture 5"/>
          <p:cNvPicPr>
            <a:picLocks noChangeAspect="1" noChangeArrowheads="1"/>
          </p:cNvPicPr>
          <p:nvPr/>
        </p:nvPicPr>
        <p:blipFill>
          <a:blip r:embed="rId6"/>
          <a:srcRect/>
          <a:stretch>
            <a:fillRect/>
          </a:stretch>
        </p:blipFill>
        <p:spPr bwMode="auto">
          <a:xfrm>
            <a:off x="3390453" y="6251847"/>
            <a:ext cx="1325563" cy="417513"/>
          </a:xfrm>
          <a:prstGeom prst="rect">
            <a:avLst/>
          </a:prstGeom>
          <a:noFill/>
          <a:ln w="9525">
            <a:noFill/>
            <a:miter lim="800000"/>
            <a:headEnd/>
            <a:tailEnd/>
          </a:ln>
        </p:spPr>
      </p:pic>
      <p:sp>
        <p:nvSpPr>
          <p:cNvPr id="2" name="TextBox 1"/>
          <p:cNvSpPr txBox="1"/>
          <p:nvPr/>
        </p:nvSpPr>
        <p:spPr>
          <a:xfrm>
            <a:off x="6586264" y="6505599"/>
            <a:ext cx="2450232" cy="307777"/>
          </a:xfrm>
          <a:prstGeom prst="rect">
            <a:avLst/>
          </a:prstGeom>
          <a:noFill/>
        </p:spPr>
        <p:txBody>
          <a:bodyPr wrap="square" rtlCol="0">
            <a:spAutoFit/>
          </a:bodyPr>
          <a:lstStyle/>
          <a:p>
            <a:r>
              <a:rPr lang="en-GB" dirty="0" smtClean="0"/>
              <a:t>Liu &amp; Allan (2013) submitted</a:t>
            </a:r>
            <a:endParaRPr lang="en-GB" dirty="0"/>
          </a:p>
        </p:txBody>
      </p:sp>
      <p:sp>
        <p:nvSpPr>
          <p:cNvPr id="15" name="TextBox 14"/>
          <p:cNvSpPr txBox="1"/>
          <p:nvPr/>
        </p:nvSpPr>
        <p:spPr>
          <a:xfrm>
            <a:off x="8317396" y="2124145"/>
            <a:ext cx="826604" cy="584775"/>
          </a:xfrm>
          <a:prstGeom prst="rect">
            <a:avLst/>
          </a:prstGeom>
          <a:solidFill>
            <a:schemeClr val="bg1"/>
          </a:solidFill>
        </p:spPr>
        <p:txBody>
          <a:bodyPr wrap="square" rtlCol="0">
            <a:spAutoFit/>
          </a:bodyPr>
          <a:lstStyle/>
          <a:p>
            <a:r>
              <a:rPr lang="en-GB" sz="1600" dirty="0" smtClean="0">
                <a:solidFill>
                  <a:schemeClr val="bg2"/>
                </a:solidFill>
              </a:rPr>
              <a:t>IPCC (2007)</a:t>
            </a:r>
            <a:endParaRPr lang="en-GB" sz="1600" dirty="0">
              <a:solidFill>
                <a:schemeClr val="bg2"/>
              </a:solidFill>
            </a:endParaRPr>
          </a:p>
        </p:txBody>
      </p:sp>
    </p:spTree>
    <p:extLst>
      <p:ext uri="{BB962C8B-B14F-4D97-AF65-F5344CB8AC3E}">
        <p14:creationId xmlns:p14="http://schemas.microsoft.com/office/powerpoint/2010/main" val="350312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psof.net/uploads/static-maps/north_america_globe.png"/>
          <p:cNvPicPr>
            <a:picLocks noChangeAspect="1" noChangeArrowheads="1"/>
          </p:cNvPicPr>
          <p:nvPr/>
        </p:nvPicPr>
        <p:blipFill rotWithShape="1">
          <a:blip r:embed="rId2">
            <a:extLst>
              <a:ext uri="{28A0092B-C50C-407E-A947-70E740481C1C}">
                <a14:useLocalDpi xmlns:a14="http://schemas.microsoft.com/office/drawing/2010/main" val="0"/>
              </a:ext>
            </a:extLst>
          </a:blip>
          <a:srcRect l="48360" t="5150" b="61528"/>
          <a:stretch/>
        </p:blipFill>
        <p:spPr bwMode="auto">
          <a:xfrm>
            <a:off x="467544" y="1943101"/>
            <a:ext cx="4646169" cy="2998068"/>
          </a:xfrm>
          <a:prstGeom prst="rect">
            <a:avLst/>
          </a:prstGeom>
          <a:noFill/>
          <a:scene3d>
            <a:camera prst="orthographicFront">
              <a:rot lat="0" lon="0" rev="1500000"/>
            </a:camera>
            <a:lightRig rig="threePt" dir="t"/>
          </a:scene3d>
          <a:extLst>
            <a:ext uri="{909E8E84-426E-40DD-AFC4-6F175D3DCCD1}">
              <a14:hiddenFill xmlns:a14="http://schemas.microsoft.com/office/drawing/2010/main">
                <a:solidFill>
                  <a:srgbClr val="FFFFFF"/>
                </a:solidFill>
              </a14:hiddenFill>
            </a:ext>
          </a:extLst>
        </p:spPr>
      </p:pic>
      <p:sp>
        <p:nvSpPr>
          <p:cNvPr id="10" name="Freeform 9"/>
          <p:cNvSpPr/>
          <p:nvPr/>
        </p:nvSpPr>
        <p:spPr bwMode="auto">
          <a:xfrm>
            <a:off x="1436914" y="1649186"/>
            <a:ext cx="3233057" cy="2563585"/>
          </a:xfrm>
          <a:custGeom>
            <a:avLst/>
            <a:gdLst>
              <a:gd name="connsiteX0" fmla="*/ 0 w 3233057"/>
              <a:gd name="connsiteY0" fmla="*/ 2024743 h 2563585"/>
              <a:gd name="connsiteX1" fmla="*/ 685800 w 3233057"/>
              <a:gd name="connsiteY1" fmla="*/ 1992085 h 2563585"/>
              <a:gd name="connsiteX2" fmla="*/ 1224643 w 3233057"/>
              <a:gd name="connsiteY2" fmla="*/ 2041071 h 2563585"/>
              <a:gd name="connsiteX3" fmla="*/ 2155372 w 3233057"/>
              <a:gd name="connsiteY3" fmla="*/ 2204357 h 2563585"/>
              <a:gd name="connsiteX4" fmla="*/ 2530929 w 3233057"/>
              <a:gd name="connsiteY4" fmla="*/ 2318657 h 2563585"/>
              <a:gd name="connsiteX5" fmla="*/ 3004457 w 3233057"/>
              <a:gd name="connsiteY5" fmla="*/ 2514600 h 2563585"/>
              <a:gd name="connsiteX6" fmla="*/ 3151415 w 3233057"/>
              <a:gd name="connsiteY6" fmla="*/ 2563585 h 2563585"/>
              <a:gd name="connsiteX7" fmla="*/ 3233057 w 3233057"/>
              <a:gd name="connsiteY7" fmla="*/ 0 h 2563585"/>
              <a:gd name="connsiteX8" fmla="*/ 2318657 w 3233057"/>
              <a:gd name="connsiteY8" fmla="*/ 81643 h 2563585"/>
              <a:gd name="connsiteX9" fmla="*/ 1240972 w 3233057"/>
              <a:gd name="connsiteY9" fmla="*/ 310243 h 2563585"/>
              <a:gd name="connsiteX10" fmla="*/ 391886 w 3233057"/>
              <a:gd name="connsiteY10" fmla="*/ 685800 h 2563585"/>
              <a:gd name="connsiteX11" fmla="*/ 0 w 3233057"/>
              <a:gd name="connsiteY11" fmla="*/ 1012371 h 2563585"/>
              <a:gd name="connsiteX12" fmla="*/ 0 w 3233057"/>
              <a:gd name="connsiteY12" fmla="*/ 2024743 h 25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3057" h="2563585">
                <a:moveTo>
                  <a:pt x="0" y="2024743"/>
                </a:moveTo>
                <a:lnTo>
                  <a:pt x="685800" y="1992085"/>
                </a:lnTo>
                <a:lnTo>
                  <a:pt x="1224643" y="2041071"/>
                </a:lnTo>
                <a:lnTo>
                  <a:pt x="2155372" y="2204357"/>
                </a:lnTo>
                <a:lnTo>
                  <a:pt x="2530929" y="2318657"/>
                </a:lnTo>
                <a:lnTo>
                  <a:pt x="3004457" y="2514600"/>
                </a:lnTo>
                <a:lnTo>
                  <a:pt x="3151415" y="2563585"/>
                </a:lnTo>
                <a:lnTo>
                  <a:pt x="3233057" y="0"/>
                </a:lnTo>
                <a:lnTo>
                  <a:pt x="2318657" y="81643"/>
                </a:lnTo>
                <a:lnTo>
                  <a:pt x="1240972" y="310243"/>
                </a:lnTo>
                <a:lnTo>
                  <a:pt x="391886" y="685800"/>
                </a:lnTo>
                <a:lnTo>
                  <a:pt x="0" y="1012371"/>
                </a:lnTo>
                <a:lnTo>
                  <a:pt x="0" y="2024743"/>
                </a:lnTo>
                <a:close/>
              </a:path>
            </a:pathLst>
          </a:custGeom>
          <a:solidFill>
            <a:schemeClr val="accent6">
              <a:lumMod val="60000"/>
              <a:lumOff val="40000"/>
              <a:alpha val="41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3419872" y="2484185"/>
            <a:ext cx="1800200" cy="584775"/>
          </a:xfrm>
          <a:prstGeom prst="rect">
            <a:avLst/>
          </a:prstGeom>
          <a:noFill/>
          <a:scene3d>
            <a:camera prst="orthographicFront">
              <a:rot lat="0" lon="0" rev="5400000"/>
            </a:camera>
            <a:lightRig rig="threePt" dir="t"/>
          </a:scene3d>
        </p:spPr>
        <p:txBody>
          <a:bodyPr wrap="square" rtlCol="0">
            <a:spAutoFit/>
          </a:bodyPr>
          <a:lstStyle/>
          <a:p>
            <a:r>
              <a:rPr lang="en-GB" sz="3200" dirty="0" smtClean="0">
                <a:solidFill>
                  <a:srgbClr val="FF0000"/>
                </a:solidFill>
              </a:rPr>
              <a:t>WARM</a:t>
            </a:r>
            <a:endParaRPr lang="en-GB" sz="3200" dirty="0">
              <a:solidFill>
                <a:srgbClr val="FF0000"/>
              </a:solidFill>
            </a:endParaRPr>
          </a:p>
        </p:txBody>
      </p:sp>
      <p:sp>
        <p:nvSpPr>
          <p:cNvPr id="13" name="TextBox 12"/>
          <p:cNvSpPr txBox="1"/>
          <p:nvPr/>
        </p:nvSpPr>
        <p:spPr>
          <a:xfrm>
            <a:off x="755576" y="2556193"/>
            <a:ext cx="1800200" cy="523220"/>
          </a:xfrm>
          <a:prstGeom prst="rect">
            <a:avLst/>
          </a:prstGeom>
          <a:noFill/>
          <a:scene3d>
            <a:camera prst="orthographicFront">
              <a:rot lat="0" lon="0" rev="5400000"/>
            </a:camera>
            <a:lightRig rig="threePt" dir="t"/>
          </a:scene3d>
        </p:spPr>
        <p:txBody>
          <a:bodyPr wrap="square" rtlCol="0">
            <a:spAutoFit/>
          </a:bodyPr>
          <a:lstStyle/>
          <a:p>
            <a:r>
              <a:rPr lang="en-GB" sz="2800" dirty="0" smtClean="0">
                <a:solidFill>
                  <a:schemeClr val="accent6"/>
                </a:solidFill>
              </a:rPr>
              <a:t>COLD</a:t>
            </a:r>
            <a:endParaRPr lang="en-GB" sz="2800" dirty="0">
              <a:solidFill>
                <a:schemeClr val="accent6"/>
              </a:solidFill>
            </a:endParaRPr>
          </a:p>
        </p:txBody>
      </p:sp>
      <p:cxnSp>
        <p:nvCxnSpPr>
          <p:cNvPr id="14" name="Straight Arrow Connector 13"/>
          <p:cNvCxnSpPr/>
          <p:nvPr/>
        </p:nvCxnSpPr>
        <p:spPr bwMode="auto">
          <a:xfrm flipH="1">
            <a:off x="1979712" y="2348880"/>
            <a:ext cx="1944216" cy="211669"/>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pic>
        <p:nvPicPr>
          <p:cNvPr id="17" name="Picture 2" descr="http://mapsof.net/uploads/static-maps/north_america_glob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233"/>
          <a:stretch/>
        </p:blipFill>
        <p:spPr bwMode="auto">
          <a:xfrm>
            <a:off x="4669971" y="3530445"/>
            <a:ext cx="4567851" cy="28214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8105749" y="3933056"/>
            <a:ext cx="760665" cy="1943777"/>
          </a:xfrm>
          <a:custGeom>
            <a:avLst/>
            <a:gdLst>
              <a:gd name="connsiteX0" fmla="*/ 760665 w 760665"/>
              <a:gd name="connsiteY0" fmla="*/ 1877786 h 1943777"/>
              <a:gd name="connsiteX1" fmla="*/ 679022 w 760665"/>
              <a:gd name="connsiteY1" fmla="*/ 1877786 h 1943777"/>
              <a:gd name="connsiteX2" fmla="*/ 303465 w 760665"/>
              <a:gd name="connsiteY2" fmla="*/ 1191986 h 1943777"/>
              <a:gd name="connsiteX3" fmla="*/ 9551 w 760665"/>
              <a:gd name="connsiteY3" fmla="*/ 669471 h 1943777"/>
              <a:gd name="connsiteX4" fmla="*/ 74865 w 760665"/>
              <a:gd name="connsiteY4" fmla="*/ 146957 h 1943777"/>
              <a:gd name="connsiteX5" fmla="*/ 107522 w 760665"/>
              <a:gd name="connsiteY5" fmla="*/ 0 h 1943777"/>
              <a:gd name="connsiteX6" fmla="*/ 107522 w 760665"/>
              <a:gd name="connsiteY6" fmla="*/ 0 h 194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665" h="1943777">
                <a:moveTo>
                  <a:pt x="760665" y="1877786"/>
                </a:moveTo>
                <a:cubicBezTo>
                  <a:pt x="757943" y="1934936"/>
                  <a:pt x="755222" y="1992086"/>
                  <a:pt x="679022" y="1877786"/>
                </a:cubicBezTo>
                <a:cubicBezTo>
                  <a:pt x="602822" y="1763486"/>
                  <a:pt x="415043" y="1393372"/>
                  <a:pt x="303465" y="1191986"/>
                </a:cubicBezTo>
                <a:cubicBezTo>
                  <a:pt x="191887" y="990600"/>
                  <a:pt x="47651" y="843642"/>
                  <a:pt x="9551" y="669471"/>
                </a:cubicBezTo>
                <a:cubicBezTo>
                  <a:pt x="-28549" y="495300"/>
                  <a:pt x="58536" y="258535"/>
                  <a:pt x="74865" y="146957"/>
                </a:cubicBezTo>
                <a:cubicBezTo>
                  <a:pt x="91193" y="35378"/>
                  <a:pt x="107522" y="0"/>
                  <a:pt x="107522" y="0"/>
                </a:cubicBezTo>
                <a:lnTo>
                  <a:pt x="107522" y="0"/>
                </a:lnTo>
              </a:path>
            </a:pathLst>
          </a:custGeom>
          <a:noFill/>
          <a:ln w="635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20" name="Freeform 19"/>
          <p:cNvSpPr/>
          <p:nvPr/>
        </p:nvSpPr>
        <p:spPr bwMode="auto">
          <a:xfrm>
            <a:off x="7682983" y="4728390"/>
            <a:ext cx="417409" cy="1436914"/>
          </a:xfrm>
          <a:custGeom>
            <a:avLst/>
            <a:gdLst>
              <a:gd name="connsiteX0" fmla="*/ 237794 w 417409"/>
              <a:gd name="connsiteY0" fmla="*/ 1436914 h 1436914"/>
              <a:gd name="connsiteX1" fmla="*/ 25523 w 417409"/>
              <a:gd name="connsiteY1" fmla="*/ 930729 h 1436914"/>
              <a:gd name="connsiteX2" fmla="*/ 25523 w 417409"/>
              <a:gd name="connsiteY2" fmla="*/ 604157 h 1436914"/>
              <a:gd name="connsiteX3" fmla="*/ 221466 w 417409"/>
              <a:gd name="connsiteY3" fmla="*/ 244929 h 1436914"/>
              <a:gd name="connsiteX4" fmla="*/ 417409 w 417409"/>
              <a:gd name="connsiteY4" fmla="*/ 0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409" h="1436914">
                <a:moveTo>
                  <a:pt x="237794" y="1436914"/>
                </a:moveTo>
                <a:cubicBezTo>
                  <a:pt x="149347" y="1253218"/>
                  <a:pt x="60901" y="1069522"/>
                  <a:pt x="25523" y="930729"/>
                </a:cubicBezTo>
                <a:cubicBezTo>
                  <a:pt x="-9856" y="791936"/>
                  <a:pt x="-7134" y="718457"/>
                  <a:pt x="25523" y="604157"/>
                </a:cubicBezTo>
                <a:cubicBezTo>
                  <a:pt x="58180" y="489857"/>
                  <a:pt x="156152" y="345622"/>
                  <a:pt x="221466" y="244929"/>
                </a:cubicBezTo>
                <a:cubicBezTo>
                  <a:pt x="286780" y="144236"/>
                  <a:pt x="352094" y="72118"/>
                  <a:pt x="417409" y="0"/>
                </a:cubicBezTo>
              </a:path>
            </a:pathLst>
          </a:custGeom>
          <a:noFill/>
          <a:ln w="635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bwMode="auto">
          <a:xfrm>
            <a:off x="7646374" y="5695765"/>
            <a:ext cx="1462130" cy="829579"/>
          </a:xfrm>
          <a:custGeom>
            <a:avLst/>
            <a:gdLst>
              <a:gd name="connsiteX0" fmla="*/ 0 w 1462130"/>
              <a:gd name="connsiteY0" fmla="*/ 829579 h 829579"/>
              <a:gd name="connsiteX1" fmla="*/ 653143 w 1462130"/>
              <a:gd name="connsiteY1" fmla="*/ 698950 h 829579"/>
              <a:gd name="connsiteX2" fmla="*/ 1126672 w 1462130"/>
              <a:gd name="connsiteY2" fmla="*/ 388707 h 829579"/>
              <a:gd name="connsiteX3" fmla="*/ 1420586 w 1462130"/>
              <a:gd name="connsiteY3" fmla="*/ 45807 h 829579"/>
              <a:gd name="connsiteX4" fmla="*/ 1453243 w 1462130"/>
              <a:gd name="connsiteY4" fmla="*/ 13150 h 829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30" h="829579">
                <a:moveTo>
                  <a:pt x="0" y="829579"/>
                </a:moveTo>
                <a:cubicBezTo>
                  <a:pt x="232682" y="801004"/>
                  <a:pt x="465364" y="772429"/>
                  <a:pt x="653143" y="698950"/>
                </a:cubicBezTo>
                <a:cubicBezTo>
                  <a:pt x="840922" y="625471"/>
                  <a:pt x="998765" y="497564"/>
                  <a:pt x="1126672" y="388707"/>
                </a:cubicBezTo>
                <a:cubicBezTo>
                  <a:pt x="1254579" y="279850"/>
                  <a:pt x="1366158" y="108400"/>
                  <a:pt x="1420586" y="45807"/>
                </a:cubicBezTo>
                <a:cubicBezTo>
                  <a:pt x="1475014" y="-16786"/>
                  <a:pt x="1464128" y="-1818"/>
                  <a:pt x="1453243" y="13150"/>
                </a:cubicBezTo>
              </a:path>
            </a:pathLst>
          </a:custGeom>
          <a:noFill/>
          <a:ln w="88900" cap="flat" cmpd="sng" algn="ctr">
            <a:solidFill>
              <a:schemeClr val="bg2"/>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bwMode="auto">
          <a:xfrm>
            <a:off x="5617029" y="3967843"/>
            <a:ext cx="2813039" cy="1410035"/>
          </a:xfrm>
          <a:custGeom>
            <a:avLst/>
            <a:gdLst>
              <a:gd name="connsiteX0" fmla="*/ 0 w 2813039"/>
              <a:gd name="connsiteY0" fmla="*/ 849086 h 1410035"/>
              <a:gd name="connsiteX1" fmla="*/ 424542 w 2813039"/>
              <a:gd name="connsiteY1" fmla="*/ 800100 h 1410035"/>
              <a:gd name="connsiteX2" fmla="*/ 636814 w 2813039"/>
              <a:gd name="connsiteY2" fmla="*/ 1077686 h 1410035"/>
              <a:gd name="connsiteX3" fmla="*/ 751114 w 2813039"/>
              <a:gd name="connsiteY3" fmla="*/ 1355271 h 1410035"/>
              <a:gd name="connsiteX4" fmla="*/ 1143000 w 2813039"/>
              <a:gd name="connsiteY4" fmla="*/ 1404257 h 1410035"/>
              <a:gd name="connsiteX5" fmla="*/ 1273628 w 2813039"/>
              <a:gd name="connsiteY5" fmla="*/ 1273628 h 1410035"/>
              <a:gd name="connsiteX6" fmla="*/ 1404257 w 2813039"/>
              <a:gd name="connsiteY6" fmla="*/ 1012371 h 1410035"/>
              <a:gd name="connsiteX7" fmla="*/ 1681842 w 2813039"/>
              <a:gd name="connsiteY7" fmla="*/ 947057 h 1410035"/>
              <a:gd name="connsiteX8" fmla="*/ 2073728 w 2813039"/>
              <a:gd name="connsiteY8" fmla="*/ 1061357 h 1410035"/>
              <a:gd name="connsiteX9" fmla="*/ 2416628 w 2813039"/>
              <a:gd name="connsiteY9" fmla="*/ 1143000 h 1410035"/>
              <a:gd name="connsiteX10" fmla="*/ 2775857 w 2813039"/>
              <a:gd name="connsiteY10" fmla="*/ 832757 h 1410035"/>
              <a:gd name="connsiteX11" fmla="*/ 2775857 w 2813039"/>
              <a:gd name="connsiteY11" fmla="*/ 604157 h 1410035"/>
              <a:gd name="connsiteX12" fmla="*/ 2547257 w 2813039"/>
              <a:gd name="connsiteY12" fmla="*/ 375557 h 1410035"/>
              <a:gd name="connsiteX13" fmla="*/ 2416628 w 2813039"/>
              <a:gd name="connsiteY13" fmla="*/ 97971 h 1410035"/>
              <a:gd name="connsiteX14" fmla="*/ 2334985 w 2813039"/>
              <a:gd name="connsiteY14" fmla="*/ 0 h 14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3039" h="1410035">
                <a:moveTo>
                  <a:pt x="0" y="849086"/>
                </a:moveTo>
                <a:cubicBezTo>
                  <a:pt x="159203" y="805543"/>
                  <a:pt x="318406" y="762000"/>
                  <a:pt x="424542" y="800100"/>
                </a:cubicBezTo>
                <a:cubicBezTo>
                  <a:pt x="530678" y="838200"/>
                  <a:pt x="582385" y="985158"/>
                  <a:pt x="636814" y="1077686"/>
                </a:cubicBezTo>
                <a:cubicBezTo>
                  <a:pt x="691243" y="1170215"/>
                  <a:pt x="666750" y="1300843"/>
                  <a:pt x="751114" y="1355271"/>
                </a:cubicBezTo>
                <a:cubicBezTo>
                  <a:pt x="835478" y="1409699"/>
                  <a:pt x="1055914" y="1417864"/>
                  <a:pt x="1143000" y="1404257"/>
                </a:cubicBezTo>
                <a:cubicBezTo>
                  <a:pt x="1230086" y="1390650"/>
                  <a:pt x="1230085" y="1338942"/>
                  <a:pt x="1273628" y="1273628"/>
                </a:cubicBezTo>
                <a:cubicBezTo>
                  <a:pt x="1317171" y="1208314"/>
                  <a:pt x="1336221" y="1066799"/>
                  <a:pt x="1404257" y="1012371"/>
                </a:cubicBezTo>
                <a:cubicBezTo>
                  <a:pt x="1472293" y="957943"/>
                  <a:pt x="1570264" y="938893"/>
                  <a:pt x="1681842" y="947057"/>
                </a:cubicBezTo>
                <a:cubicBezTo>
                  <a:pt x="1793420" y="955221"/>
                  <a:pt x="1951264" y="1028700"/>
                  <a:pt x="2073728" y="1061357"/>
                </a:cubicBezTo>
                <a:cubicBezTo>
                  <a:pt x="2196192" y="1094014"/>
                  <a:pt x="2299607" y="1181100"/>
                  <a:pt x="2416628" y="1143000"/>
                </a:cubicBezTo>
                <a:cubicBezTo>
                  <a:pt x="2533650" y="1104900"/>
                  <a:pt x="2715986" y="922564"/>
                  <a:pt x="2775857" y="832757"/>
                </a:cubicBezTo>
                <a:cubicBezTo>
                  <a:pt x="2835729" y="742950"/>
                  <a:pt x="2813957" y="680357"/>
                  <a:pt x="2775857" y="604157"/>
                </a:cubicBezTo>
                <a:cubicBezTo>
                  <a:pt x="2737757" y="527957"/>
                  <a:pt x="2607129" y="459921"/>
                  <a:pt x="2547257" y="375557"/>
                </a:cubicBezTo>
                <a:cubicBezTo>
                  <a:pt x="2487385" y="291193"/>
                  <a:pt x="2452007" y="160564"/>
                  <a:pt x="2416628" y="97971"/>
                </a:cubicBezTo>
                <a:cubicBezTo>
                  <a:pt x="2381249" y="35378"/>
                  <a:pt x="2358117" y="17689"/>
                  <a:pt x="2334985" y="0"/>
                </a:cubicBezTo>
              </a:path>
            </a:pathLst>
          </a:cu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251520" y="116632"/>
            <a:ext cx="6702376" cy="1200329"/>
          </a:xfrm>
          <a:prstGeom prst="rect">
            <a:avLst/>
          </a:prstGeom>
          <a:noFill/>
        </p:spPr>
        <p:txBody>
          <a:bodyPr wrap="square" rtlCol="0">
            <a:spAutoFit/>
          </a:bodyPr>
          <a:lstStyle/>
          <a:p>
            <a:r>
              <a:rPr lang="en-GB" sz="2400" dirty="0" smtClean="0">
                <a:latin typeface="Calibri" pitchFamily="34" charset="0"/>
              </a:rPr>
              <a:t>1. Air is </a:t>
            </a:r>
            <a:r>
              <a:rPr lang="en-GB" sz="2400" dirty="0" smtClean="0">
                <a:solidFill>
                  <a:srgbClr val="FF0000"/>
                </a:solidFill>
                <a:latin typeface="Calibri" pitchFamily="34" charset="0"/>
              </a:rPr>
              <a:t>warmer</a:t>
            </a:r>
            <a:r>
              <a:rPr lang="en-GB" sz="2400" dirty="0" smtClean="0">
                <a:latin typeface="Calibri" pitchFamily="34" charset="0"/>
              </a:rPr>
              <a:t> closer to the tropics (air expands) than at the poles (air contracts). This generates a </a:t>
            </a:r>
            <a:r>
              <a:rPr lang="en-GB" sz="2400" b="1" dirty="0" err="1" smtClean="0">
                <a:latin typeface="Calibri" pitchFamily="34" charset="0"/>
              </a:rPr>
              <a:t>poleward</a:t>
            </a:r>
            <a:r>
              <a:rPr lang="en-GB" sz="2400" b="1" dirty="0" smtClean="0">
                <a:latin typeface="Calibri" pitchFamily="34" charset="0"/>
              </a:rPr>
              <a:t> flow of air </a:t>
            </a:r>
            <a:r>
              <a:rPr lang="en-GB" sz="2400" dirty="0" smtClean="0">
                <a:latin typeface="Calibri" pitchFamily="34" charset="0"/>
              </a:rPr>
              <a:t>high up in the atmosphere</a:t>
            </a:r>
            <a:endParaRPr lang="en-GB" sz="2400" dirty="0">
              <a:latin typeface="Calibri" pitchFamily="34" charset="0"/>
            </a:endParaRPr>
          </a:p>
        </p:txBody>
      </p:sp>
      <p:sp>
        <p:nvSpPr>
          <p:cNvPr id="28" name="TextBox 27"/>
          <p:cNvSpPr txBox="1"/>
          <p:nvPr/>
        </p:nvSpPr>
        <p:spPr>
          <a:xfrm>
            <a:off x="4863510" y="1379384"/>
            <a:ext cx="4248472" cy="1938992"/>
          </a:xfrm>
          <a:prstGeom prst="rect">
            <a:avLst/>
          </a:prstGeom>
          <a:noFill/>
        </p:spPr>
        <p:txBody>
          <a:bodyPr wrap="square" rtlCol="0">
            <a:spAutoFit/>
          </a:bodyPr>
          <a:lstStyle/>
          <a:p>
            <a:r>
              <a:rPr lang="en-GB" sz="2400" dirty="0" smtClean="0">
                <a:latin typeface="Calibri" pitchFamily="34" charset="0"/>
              </a:rPr>
              <a:t>2. The Earth spins: the surface moves quicker near the equator than at higher latitudes. So </a:t>
            </a:r>
            <a:r>
              <a:rPr lang="en-GB" sz="2400" dirty="0" err="1" smtClean="0">
                <a:latin typeface="Calibri" pitchFamily="34" charset="0"/>
              </a:rPr>
              <a:t>poleward</a:t>
            </a:r>
            <a:r>
              <a:rPr lang="en-GB" sz="2400" dirty="0" smtClean="0">
                <a:latin typeface="Calibri" pitchFamily="34" charset="0"/>
              </a:rPr>
              <a:t>-flowing air is deflected to the </a:t>
            </a:r>
            <a:r>
              <a:rPr lang="en-GB" sz="2400" b="1" dirty="0" smtClean="0">
                <a:solidFill>
                  <a:schemeClr val="tx2"/>
                </a:solidFill>
                <a:latin typeface="Calibri" pitchFamily="34" charset="0"/>
              </a:rPr>
              <a:t>east</a:t>
            </a:r>
            <a:r>
              <a:rPr lang="en-GB" sz="2400" dirty="0">
                <a:latin typeface="Calibri" pitchFamily="34" charset="0"/>
              </a:rPr>
              <a:t> </a:t>
            </a:r>
            <a:r>
              <a:rPr lang="en-GB" sz="2400" dirty="0" smtClean="0">
                <a:latin typeface="Calibri" pitchFamily="34" charset="0"/>
              </a:rPr>
              <a:t>(direction of spin)</a:t>
            </a:r>
            <a:endParaRPr lang="en-GB" sz="2400" dirty="0">
              <a:latin typeface="Calibri" pitchFamily="34" charset="0"/>
            </a:endParaRPr>
          </a:p>
        </p:txBody>
      </p:sp>
      <p:sp>
        <p:nvSpPr>
          <p:cNvPr id="29" name="TextBox 28"/>
          <p:cNvSpPr txBox="1"/>
          <p:nvPr/>
        </p:nvSpPr>
        <p:spPr>
          <a:xfrm>
            <a:off x="107504" y="4955684"/>
            <a:ext cx="4562467" cy="1569660"/>
          </a:xfrm>
          <a:prstGeom prst="rect">
            <a:avLst/>
          </a:prstGeom>
          <a:solidFill>
            <a:schemeClr val="bg1"/>
          </a:solidFill>
        </p:spPr>
        <p:txBody>
          <a:bodyPr wrap="square" rtlCol="0">
            <a:spAutoFit/>
          </a:bodyPr>
          <a:lstStyle/>
          <a:p>
            <a:r>
              <a:rPr lang="en-GB" sz="2400" dirty="0" smtClean="0">
                <a:latin typeface="Calibri" pitchFamily="34" charset="0"/>
              </a:rPr>
              <a:t>3. This high altitude (5-7km) fast moving ribbon of air is called the </a:t>
            </a:r>
            <a:r>
              <a:rPr lang="en-GB" sz="2400" dirty="0" smtClean="0">
                <a:solidFill>
                  <a:schemeClr val="accent6"/>
                </a:solidFill>
                <a:latin typeface="Calibri" pitchFamily="34" charset="0"/>
              </a:rPr>
              <a:t>jet stream</a:t>
            </a:r>
            <a:r>
              <a:rPr lang="en-GB" sz="2400" dirty="0" smtClean="0">
                <a:latin typeface="Calibri" pitchFamily="34" charset="0"/>
              </a:rPr>
              <a:t>. It steers weather systems over or away from the UK.</a:t>
            </a:r>
            <a:endParaRPr lang="en-GB" sz="2400" dirty="0">
              <a:latin typeface="Calibri" pitchFamily="34" charset="0"/>
            </a:endParaRPr>
          </a:p>
        </p:txBody>
      </p:sp>
      <p:cxnSp>
        <p:nvCxnSpPr>
          <p:cNvPr id="30" name="Straight Arrow Connector 29"/>
          <p:cNvCxnSpPr/>
          <p:nvPr/>
        </p:nvCxnSpPr>
        <p:spPr bwMode="auto">
          <a:xfrm flipV="1">
            <a:off x="4453947" y="4904944"/>
            <a:ext cx="982149" cy="4729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itle 1"/>
          <p:cNvSpPr txBox="1">
            <a:spLocks/>
          </p:cNvSpPr>
          <p:nvPr/>
        </p:nvSpPr>
        <p:spPr>
          <a:xfrm flipH="1">
            <a:off x="6786456" y="44624"/>
            <a:ext cx="207995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GB" sz="4000" kern="0" dirty="0" smtClean="0">
                <a:solidFill>
                  <a:schemeClr val="accent2"/>
                </a:solidFill>
                <a:latin typeface="Calibri" pitchFamily="34" charset="0"/>
              </a:rPr>
              <a:t>Weather patterns</a:t>
            </a:r>
            <a:endParaRPr lang="en-GB" sz="4000" kern="0" dirty="0">
              <a:solidFill>
                <a:schemeClr val="accent2"/>
              </a:solidFill>
              <a:latin typeface="Calibri" pitchFamily="34" charset="0"/>
            </a:endParaRPr>
          </a:p>
        </p:txBody>
      </p:sp>
      <p:sp>
        <p:nvSpPr>
          <p:cNvPr id="21" name="Freeform 20"/>
          <p:cNvSpPr/>
          <p:nvPr/>
        </p:nvSpPr>
        <p:spPr bwMode="auto">
          <a:xfrm>
            <a:off x="6699434" y="4157715"/>
            <a:ext cx="877682" cy="563684"/>
          </a:xfrm>
          <a:custGeom>
            <a:avLst/>
            <a:gdLst>
              <a:gd name="connsiteX0" fmla="*/ 0 w 1462130"/>
              <a:gd name="connsiteY0" fmla="*/ 829579 h 829579"/>
              <a:gd name="connsiteX1" fmla="*/ 653143 w 1462130"/>
              <a:gd name="connsiteY1" fmla="*/ 698950 h 829579"/>
              <a:gd name="connsiteX2" fmla="*/ 1126672 w 1462130"/>
              <a:gd name="connsiteY2" fmla="*/ 388707 h 829579"/>
              <a:gd name="connsiteX3" fmla="*/ 1420586 w 1462130"/>
              <a:gd name="connsiteY3" fmla="*/ 45807 h 829579"/>
              <a:gd name="connsiteX4" fmla="*/ 1453243 w 1462130"/>
              <a:gd name="connsiteY4" fmla="*/ 13150 h 829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30" h="829579">
                <a:moveTo>
                  <a:pt x="0" y="829579"/>
                </a:moveTo>
                <a:cubicBezTo>
                  <a:pt x="232682" y="801004"/>
                  <a:pt x="465364" y="772429"/>
                  <a:pt x="653143" y="698950"/>
                </a:cubicBezTo>
                <a:cubicBezTo>
                  <a:pt x="840922" y="625471"/>
                  <a:pt x="998765" y="497564"/>
                  <a:pt x="1126672" y="388707"/>
                </a:cubicBezTo>
                <a:cubicBezTo>
                  <a:pt x="1254579" y="279850"/>
                  <a:pt x="1366158" y="108400"/>
                  <a:pt x="1420586" y="45807"/>
                </a:cubicBezTo>
                <a:cubicBezTo>
                  <a:pt x="1475014" y="-16786"/>
                  <a:pt x="1464128" y="-1818"/>
                  <a:pt x="1453243" y="13150"/>
                </a:cubicBezTo>
              </a:path>
            </a:pathLst>
          </a:custGeom>
          <a:noFill/>
          <a:ln w="50800" cap="flat" cmpd="sng" algn="ctr">
            <a:solidFill>
              <a:schemeClr val="bg2"/>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6440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25" grpId="0" animBg="1"/>
      <p:bldP spid="28" grpId="0"/>
      <p:bldP spid="2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metofficenews.files.wordpress.com/2012/07/upper_level_wind_earlyjuly2012-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686062"/>
            <a:ext cx="4680520" cy="275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a temperature anomaly, Sept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01008"/>
            <a:ext cx="4211960" cy="32516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88032" y="260648"/>
            <a:ext cx="7772400" cy="1143000"/>
          </a:xfrm>
        </p:spPr>
        <p:txBody>
          <a:bodyPr/>
          <a:lstStyle/>
          <a:p>
            <a:r>
              <a:rPr lang="en-GB" dirty="0" smtClean="0">
                <a:solidFill>
                  <a:schemeClr val="accent6"/>
                </a:solidFill>
                <a:latin typeface="Calibri" pitchFamily="34" charset="0"/>
              </a:rPr>
              <a:t>Arctic Ice, ocean temperature and the jet stream</a:t>
            </a:r>
            <a:endParaRPr lang="en-GB" dirty="0">
              <a:solidFill>
                <a:schemeClr val="accent6"/>
              </a:solidFill>
              <a:latin typeface="Calibri" pitchFamily="34" charset="0"/>
            </a:endParaRPr>
          </a:p>
        </p:txBody>
      </p:sp>
      <p:sp>
        <p:nvSpPr>
          <p:cNvPr id="6" name="TextBox 5"/>
          <p:cNvSpPr txBox="1"/>
          <p:nvPr/>
        </p:nvSpPr>
        <p:spPr>
          <a:xfrm>
            <a:off x="323528" y="4725144"/>
            <a:ext cx="4176464" cy="1938992"/>
          </a:xfrm>
          <a:prstGeom prst="rect">
            <a:avLst/>
          </a:prstGeom>
          <a:noFill/>
        </p:spPr>
        <p:txBody>
          <a:bodyPr wrap="square" rtlCol="0">
            <a:spAutoFit/>
          </a:bodyPr>
          <a:lstStyle/>
          <a:p>
            <a:r>
              <a:rPr lang="en-GB" sz="2000" dirty="0" smtClean="0">
                <a:latin typeface="Calibri" pitchFamily="34" charset="0"/>
              </a:rPr>
              <a:t>4. Changes in this temperature difference between equator and pole can alter the position, strength and characteristics of the </a:t>
            </a:r>
            <a:r>
              <a:rPr lang="en-GB" sz="2000" dirty="0" smtClean="0">
                <a:solidFill>
                  <a:srgbClr val="008000"/>
                </a:solidFill>
                <a:latin typeface="Calibri" pitchFamily="34" charset="0"/>
              </a:rPr>
              <a:t>jet stream</a:t>
            </a:r>
            <a:r>
              <a:rPr lang="en-GB" sz="2000" dirty="0" smtClean="0">
                <a:latin typeface="Calibri" pitchFamily="34" charset="0"/>
              </a:rPr>
              <a:t>.</a:t>
            </a:r>
          </a:p>
          <a:p>
            <a:r>
              <a:rPr lang="en-GB" sz="2000" dirty="0" smtClean="0">
                <a:latin typeface="Calibri" pitchFamily="34" charset="0"/>
              </a:rPr>
              <a:t>Both </a:t>
            </a:r>
            <a:r>
              <a:rPr lang="en-GB" sz="2000" b="1" dirty="0" smtClean="0">
                <a:latin typeface="Calibri" pitchFamily="34" charset="0"/>
              </a:rPr>
              <a:t>natural</a:t>
            </a:r>
            <a:r>
              <a:rPr lang="en-GB" sz="2000" dirty="0" smtClean="0">
                <a:latin typeface="Calibri" pitchFamily="34" charset="0"/>
              </a:rPr>
              <a:t> and </a:t>
            </a:r>
            <a:r>
              <a:rPr lang="en-GB" sz="2000" b="1" dirty="0" smtClean="0">
                <a:latin typeface="Calibri" pitchFamily="34" charset="0"/>
              </a:rPr>
              <a:t>human-caused</a:t>
            </a:r>
            <a:r>
              <a:rPr lang="en-GB" sz="2000" dirty="0" smtClean="0">
                <a:latin typeface="Calibri" pitchFamily="34" charset="0"/>
              </a:rPr>
              <a:t> effects influence our weather patterns</a:t>
            </a:r>
            <a:endParaRPr lang="en-GB" sz="2000" dirty="0">
              <a:latin typeface="Calibri" pitchFamily="34" charset="0"/>
            </a:endParaRPr>
          </a:p>
        </p:txBody>
      </p:sp>
      <p:pic>
        <p:nvPicPr>
          <p:cNvPr id="1026" name="Picture 2" descr="http://nsidc.org/arcticseaicenews/files/2012/09/N_20120916_doy_extn_hires-350x4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62" y="1686062"/>
            <a:ext cx="3189734" cy="272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8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276" y="3987373"/>
            <a:ext cx="3377351" cy="276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681"/>
          <a:stretch/>
        </p:blipFill>
        <p:spPr bwMode="auto">
          <a:xfrm>
            <a:off x="0" y="886028"/>
            <a:ext cx="5743575" cy="297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292" b="-3611"/>
          <a:stretch/>
        </p:blipFill>
        <p:spPr bwMode="auto">
          <a:xfrm>
            <a:off x="51314" y="3796138"/>
            <a:ext cx="5743575" cy="297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6381328"/>
            <a:ext cx="3816424" cy="369332"/>
          </a:xfrm>
          <a:prstGeom prst="rect">
            <a:avLst/>
          </a:prstGeom>
          <a:noFill/>
        </p:spPr>
        <p:txBody>
          <a:bodyPr wrap="square" rtlCol="0">
            <a:spAutoFit/>
          </a:bodyPr>
          <a:lstStyle/>
          <a:p>
            <a:r>
              <a:rPr lang="en-GB" sz="1800" dirty="0" smtClean="0">
                <a:latin typeface="Calibri" pitchFamily="34" charset="0"/>
              </a:rPr>
              <a:t>Zappa et al. (2013) J. Climate</a:t>
            </a:r>
            <a:endParaRPr lang="en-GB" sz="1800" dirty="0">
              <a:latin typeface="Calibri" pitchFamily="34" charset="0"/>
            </a:endParaRPr>
          </a:p>
        </p:txBody>
      </p:sp>
      <p:sp>
        <p:nvSpPr>
          <p:cNvPr id="2" name="Title 1"/>
          <p:cNvSpPr>
            <a:spLocks noGrp="1"/>
          </p:cNvSpPr>
          <p:nvPr>
            <p:ph type="title"/>
          </p:nvPr>
        </p:nvSpPr>
        <p:spPr>
          <a:xfrm>
            <a:off x="395535" y="116632"/>
            <a:ext cx="8424937" cy="1008112"/>
          </a:xfrm>
        </p:spPr>
        <p:txBody>
          <a:bodyPr/>
          <a:lstStyle/>
          <a:p>
            <a:pPr algn="l"/>
            <a:r>
              <a:rPr lang="en-GB" sz="3600" dirty="0" smtClean="0">
                <a:solidFill>
                  <a:schemeClr val="accent2"/>
                </a:solidFill>
                <a:latin typeface="Calibri" pitchFamily="34" charset="0"/>
              </a:rPr>
              <a:t>How will jet stream </a:t>
            </a:r>
            <a:r>
              <a:rPr lang="en-GB" sz="3600" dirty="0">
                <a:solidFill>
                  <a:schemeClr val="accent2"/>
                </a:solidFill>
                <a:latin typeface="Calibri" pitchFamily="34" charset="0"/>
              </a:rPr>
              <a:t>&amp;</a:t>
            </a:r>
            <a:r>
              <a:rPr lang="en-GB" sz="3600" dirty="0" smtClean="0">
                <a:solidFill>
                  <a:schemeClr val="accent2"/>
                </a:solidFill>
                <a:latin typeface="Calibri" pitchFamily="34" charset="0"/>
              </a:rPr>
              <a:t> </a:t>
            </a:r>
            <a:r>
              <a:rPr lang="en-GB" sz="3600" dirty="0" smtClean="0">
                <a:solidFill>
                  <a:schemeClr val="accent2"/>
                </a:solidFill>
                <a:latin typeface="Calibri" pitchFamily="34" charset="0"/>
              </a:rPr>
              <a:t>winter storm characteristics alter in the future?</a:t>
            </a:r>
            <a:endParaRPr lang="en-GB" sz="3600" dirty="0">
              <a:solidFill>
                <a:schemeClr val="accent2"/>
              </a:solidFill>
              <a:latin typeface="Calibri" pitchFamily="34" charset="0"/>
            </a:endParaRPr>
          </a:p>
        </p:txBody>
      </p:sp>
      <p:sp>
        <p:nvSpPr>
          <p:cNvPr id="6" name="TextBox 5"/>
          <p:cNvSpPr txBox="1"/>
          <p:nvPr/>
        </p:nvSpPr>
        <p:spPr>
          <a:xfrm>
            <a:off x="5923978" y="1614279"/>
            <a:ext cx="3040509" cy="2246769"/>
          </a:xfrm>
          <a:prstGeom prst="rect">
            <a:avLst/>
          </a:prstGeom>
          <a:noFill/>
        </p:spPr>
        <p:txBody>
          <a:bodyPr wrap="square" rtlCol="0">
            <a:spAutoFit/>
          </a:bodyPr>
          <a:lstStyle/>
          <a:p>
            <a:pPr marL="342900" indent="-342900">
              <a:buFont typeface="Arial" pitchFamily="34" charset="0"/>
              <a:buChar char="•"/>
            </a:pPr>
            <a:r>
              <a:rPr lang="en-GB" sz="2000" dirty="0" smtClean="0">
                <a:latin typeface="Calibri" pitchFamily="34" charset="0"/>
              </a:rPr>
              <a:t>Shifts in the </a:t>
            </a:r>
            <a:r>
              <a:rPr lang="en-GB" sz="2000" dirty="0" smtClean="0">
                <a:solidFill>
                  <a:schemeClr val="accent2"/>
                </a:solidFill>
                <a:latin typeface="Calibri" pitchFamily="34" charset="0"/>
              </a:rPr>
              <a:t>jet stream </a:t>
            </a:r>
            <a:r>
              <a:rPr lang="en-GB" sz="2000" dirty="0" smtClean="0">
                <a:latin typeface="Calibri" pitchFamily="34" charset="0"/>
              </a:rPr>
              <a:t>unclear (left)</a:t>
            </a:r>
          </a:p>
          <a:p>
            <a:pPr marL="342900" indent="-342900">
              <a:buClr>
                <a:schemeClr val="tx1"/>
              </a:buClr>
              <a:buFont typeface="Arial" pitchFamily="34" charset="0"/>
              <a:buChar char="•"/>
            </a:pPr>
            <a:r>
              <a:rPr lang="en-GB" sz="2000" dirty="0">
                <a:solidFill>
                  <a:schemeClr val="accent2"/>
                </a:solidFill>
                <a:latin typeface="Calibri" pitchFamily="34" charset="0"/>
              </a:rPr>
              <a:t>P</a:t>
            </a:r>
            <a:r>
              <a:rPr lang="en-GB" sz="2000" dirty="0" smtClean="0">
                <a:solidFill>
                  <a:schemeClr val="accent2"/>
                </a:solidFill>
                <a:latin typeface="Calibri" pitchFamily="34" charset="0"/>
              </a:rPr>
              <a:t>recipitation intensity </a:t>
            </a:r>
            <a:r>
              <a:rPr lang="en-GB" sz="2000" dirty="0" smtClean="0">
                <a:latin typeface="Calibri" pitchFamily="34" charset="0"/>
              </a:rPr>
              <a:t>(bottom left)  </a:t>
            </a:r>
            <a:r>
              <a:rPr lang="en-GB" sz="2000" dirty="0">
                <a:latin typeface="Calibri" pitchFamily="34" charset="0"/>
              </a:rPr>
              <a:t>&amp;</a:t>
            </a:r>
            <a:r>
              <a:rPr lang="en-GB" sz="2000" dirty="0" smtClean="0">
                <a:latin typeface="Calibri" pitchFamily="34" charset="0"/>
              </a:rPr>
              <a:t> </a:t>
            </a:r>
            <a:r>
              <a:rPr lang="en-GB" sz="2000" dirty="0" smtClean="0">
                <a:latin typeface="Calibri" pitchFamily="34" charset="0"/>
              </a:rPr>
              <a:t>number of </a:t>
            </a:r>
            <a:r>
              <a:rPr lang="en-GB" sz="2000" dirty="0" smtClean="0">
                <a:solidFill>
                  <a:schemeClr val="accent2"/>
                </a:solidFill>
                <a:latin typeface="Calibri" pitchFamily="34" charset="0"/>
              </a:rPr>
              <a:t>Atmospheric </a:t>
            </a:r>
            <a:r>
              <a:rPr lang="en-GB" sz="2000" dirty="0" smtClean="0">
                <a:solidFill>
                  <a:schemeClr val="accent2"/>
                </a:solidFill>
                <a:latin typeface="Calibri" pitchFamily="34" charset="0"/>
              </a:rPr>
              <a:t>River </a:t>
            </a:r>
            <a:r>
              <a:rPr lang="en-GB" sz="2000" dirty="0" smtClean="0">
                <a:latin typeface="Calibri" pitchFamily="34" charset="0"/>
              </a:rPr>
              <a:t>events (below</a:t>
            </a:r>
            <a:r>
              <a:rPr lang="en-GB" sz="2000" dirty="0" smtClean="0">
                <a:latin typeface="Calibri" pitchFamily="34" charset="0"/>
              </a:rPr>
              <a:t>) </a:t>
            </a:r>
            <a:r>
              <a:rPr lang="en-GB" sz="2000" dirty="0" smtClean="0">
                <a:latin typeface="Calibri" pitchFamily="34" charset="0"/>
              </a:rPr>
              <a:t>likely to increase with warming</a:t>
            </a:r>
            <a:endParaRPr lang="en-GB" sz="2000" dirty="0">
              <a:latin typeface="Calibri" pitchFamily="34" charset="0"/>
            </a:endParaRPr>
          </a:p>
        </p:txBody>
      </p:sp>
      <p:cxnSp>
        <p:nvCxnSpPr>
          <p:cNvPr id="8" name="Straight Arrow Connector 7"/>
          <p:cNvCxnSpPr/>
          <p:nvPr/>
        </p:nvCxnSpPr>
        <p:spPr bwMode="auto">
          <a:xfrm flipV="1">
            <a:off x="6444208" y="5085184"/>
            <a:ext cx="576064" cy="36004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11" name="Straight Arrow Connector 10"/>
          <p:cNvCxnSpPr/>
          <p:nvPr/>
        </p:nvCxnSpPr>
        <p:spPr bwMode="auto">
          <a:xfrm flipV="1">
            <a:off x="6444208" y="4437112"/>
            <a:ext cx="1656184" cy="100811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0" name="TextBox 9"/>
          <p:cNvSpPr txBox="1"/>
          <p:nvPr/>
        </p:nvSpPr>
        <p:spPr>
          <a:xfrm>
            <a:off x="2159530" y="3284984"/>
            <a:ext cx="432048" cy="461665"/>
          </a:xfrm>
          <a:prstGeom prst="rect">
            <a:avLst/>
          </a:prstGeom>
          <a:noFill/>
        </p:spPr>
        <p:txBody>
          <a:bodyPr wrap="square" rtlCol="0">
            <a:spAutoFit/>
          </a:bodyPr>
          <a:lstStyle/>
          <a:p>
            <a:r>
              <a:rPr lang="en-GB" sz="2400" b="1" dirty="0" smtClean="0"/>
              <a:t>–</a:t>
            </a:r>
            <a:endParaRPr lang="en-GB" sz="2400" b="1" dirty="0"/>
          </a:p>
        </p:txBody>
      </p:sp>
      <p:sp>
        <p:nvSpPr>
          <p:cNvPr id="14" name="TextBox 13"/>
          <p:cNvSpPr txBox="1"/>
          <p:nvPr/>
        </p:nvSpPr>
        <p:spPr>
          <a:xfrm>
            <a:off x="2411760" y="2420888"/>
            <a:ext cx="432048" cy="461665"/>
          </a:xfrm>
          <a:prstGeom prst="rect">
            <a:avLst/>
          </a:prstGeom>
          <a:noFill/>
        </p:spPr>
        <p:txBody>
          <a:bodyPr wrap="square" rtlCol="0">
            <a:spAutoFit/>
          </a:bodyPr>
          <a:lstStyle/>
          <a:p>
            <a:r>
              <a:rPr lang="en-GB" sz="2400" b="1" dirty="0" smtClean="0"/>
              <a:t>–</a:t>
            </a:r>
            <a:endParaRPr lang="en-GB" sz="2400" b="1" dirty="0"/>
          </a:p>
        </p:txBody>
      </p:sp>
      <p:sp>
        <p:nvSpPr>
          <p:cNvPr id="15" name="TextBox 14"/>
          <p:cNvSpPr txBox="1"/>
          <p:nvPr/>
        </p:nvSpPr>
        <p:spPr>
          <a:xfrm>
            <a:off x="2771800" y="2060848"/>
            <a:ext cx="432048" cy="461665"/>
          </a:xfrm>
          <a:prstGeom prst="rect">
            <a:avLst/>
          </a:prstGeom>
          <a:noFill/>
        </p:spPr>
        <p:txBody>
          <a:bodyPr wrap="square" rtlCol="0">
            <a:spAutoFit/>
          </a:bodyPr>
          <a:lstStyle/>
          <a:p>
            <a:r>
              <a:rPr lang="en-GB" sz="2400" b="1" dirty="0" smtClean="0"/>
              <a:t>–</a:t>
            </a:r>
            <a:endParaRPr lang="en-GB" sz="2400" b="1" dirty="0"/>
          </a:p>
        </p:txBody>
      </p:sp>
      <p:sp>
        <p:nvSpPr>
          <p:cNvPr id="16" name="TextBox 15"/>
          <p:cNvSpPr txBox="1"/>
          <p:nvPr/>
        </p:nvSpPr>
        <p:spPr>
          <a:xfrm>
            <a:off x="3635896" y="2852936"/>
            <a:ext cx="432048" cy="461665"/>
          </a:xfrm>
          <a:prstGeom prst="rect">
            <a:avLst/>
          </a:prstGeom>
          <a:noFill/>
        </p:spPr>
        <p:txBody>
          <a:bodyPr wrap="square" rtlCol="0">
            <a:spAutoFit/>
          </a:bodyPr>
          <a:lstStyle/>
          <a:p>
            <a:r>
              <a:rPr lang="en-GB" sz="2400" b="1" dirty="0">
                <a:solidFill>
                  <a:schemeClr val="bg1"/>
                </a:solidFill>
              </a:rPr>
              <a:t>–</a:t>
            </a:r>
          </a:p>
        </p:txBody>
      </p:sp>
      <p:sp>
        <p:nvSpPr>
          <p:cNvPr id="17" name="TextBox 16"/>
          <p:cNvSpPr txBox="1"/>
          <p:nvPr/>
        </p:nvSpPr>
        <p:spPr>
          <a:xfrm flipH="1">
            <a:off x="2627784" y="2823319"/>
            <a:ext cx="332061" cy="461665"/>
          </a:xfrm>
          <a:prstGeom prst="rect">
            <a:avLst/>
          </a:prstGeom>
          <a:noFill/>
        </p:spPr>
        <p:txBody>
          <a:bodyPr wrap="square" rtlCol="0">
            <a:spAutoFit/>
          </a:bodyPr>
          <a:lstStyle/>
          <a:p>
            <a:r>
              <a:rPr lang="en-GB" sz="2400" b="1" dirty="0" smtClean="0"/>
              <a:t>+</a:t>
            </a:r>
            <a:endParaRPr lang="en-GB" sz="2400" b="1" dirty="0"/>
          </a:p>
        </p:txBody>
      </p:sp>
      <p:sp>
        <p:nvSpPr>
          <p:cNvPr id="18" name="TextBox 17"/>
          <p:cNvSpPr txBox="1"/>
          <p:nvPr/>
        </p:nvSpPr>
        <p:spPr>
          <a:xfrm flipH="1">
            <a:off x="3265124" y="5253024"/>
            <a:ext cx="332061" cy="461665"/>
          </a:xfrm>
          <a:prstGeom prst="rect">
            <a:avLst/>
          </a:prstGeom>
          <a:noFill/>
        </p:spPr>
        <p:txBody>
          <a:bodyPr wrap="square" rtlCol="0">
            <a:spAutoFit/>
          </a:bodyPr>
          <a:lstStyle/>
          <a:p>
            <a:r>
              <a:rPr lang="en-GB" sz="2400" b="1" dirty="0" smtClean="0"/>
              <a:t>+</a:t>
            </a:r>
            <a:endParaRPr lang="en-GB" sz="2400" b="1" dirty="0"/>
          </a:p>
        </p:txBody>
      </p:sp>
      <p:sp>
        <p:nvSpPr>
          <p:cNvPr id="19" name="TextBox 18"/>
          <p:cNvSpPr txBox="1"/>
          <p:nvPr/>
        </p:nvSpPr>
        <p:spPr>
          <a:xfrm flipH="1">
            <a:off x="2705756" y="5636256"/>
            <a:ext cx="332061" cy="461665"/>
          </a:xfrm>
          <a:prstGeom prst="rect">
            <a:avLst/>
          </a:prstGeom>
          <a:noFill/>
        </p:spPr>
        <p:txBody>
          <a:bodyPr wrap="square" rtlCol="0">
            <a:spAutoFit/>
          </a:bodyPr>
          <a:lstStyle/>
          <a:p>
            <a:r>
              <a:rPr lang="en-GB" sz="2400" b="1" dirty="0" smtClean="0"/>
              <a:t>+</a:t>
            </a:r>
            <a:endParaRPr lang="en-GB" sz="2400" b="1" dirty="0"/>
          </a:p>
        </p:txBody>
      </p:sp>
      <p:sp>
        <p:nvSpPr>
          <p:cNvPr id="20" name="TextBox 19"/>
          <p:cNvSpPr txBox="1"/>
          <p:nvPr/>
        </p:nvSpPr>
        <p:spPr>
          <a:xfrm flipH="1">
            <a:off x="1619672" y="5733610"/>
            <a:ext cx="332061" cy="461665"/>
          </a:xfrm>
          <a:prstGeom prst="rect">
            <a:avLst/>
          </a:prstGeom>
          <a:noFill/>
        </p:spPr>
        <p:txBody>
          <a:bodyPr wrap="square" rtlCol="0">
            <a:spAutoFit/>
          </a:bodyPr>
          <a:lstStyle/>
          <a:p>
            <a:r>
              <a:rPr lang="en-GB" sz="2400" b="1" dirty="0" smtClean="0">
                <a:solidFill>
                  <a:schemeClr val="bg1"/>
                </a:solidFill>
              </a:rPr>
              <a:t>+</a:t>
            </a:r>
            <a:endParaRPr lang="en-GB" sz="2400" b="1" dirty="0">
              <a:solidFill>
                <a:schemeClr val="bg1"/>
              </a:solidFill>
            </a:endParaRPr>
          </a:p>
        </p:txBody>
      </p:sp>
      <p:sp>
        <p:nvSpPr>
          <p:cNvPr id="21" name="TextBox 20"/>
          <p:cNvSpPr txBox="1"/>
          <p:nvPr/>
        </p:nvSpPr>
        <p:spPr>
          <a:xfrm>
            <a:off x="6644057" y="6518565"/>
            <a:ext cx="2320430" cy="369332"/>
          </a:xfrm>
          <a:prstGeom prst="rect">
            <a:avLst/>
          </a:prstGeom>
          <a:noFill/>
        </p:spPr>
        <p:txBody>
          <a:bodyPr wrap="square" rtlCol="0">
            <a:spAutoFit/>
          </a:bodyPr>
          <a:lstStyle/>
          <a:p>
            <a:r>
              <a:rPr lang="en-GB" sz="1800" dirty="0" smtClean="0">
                <a:latin typeface="Calibri" pitchFamily="34" charset="0"/>
              </a:rPr>
              <a:t>Lavers et al. submitted</a:t>
            </a:r>
            <a:endParaRPr lang="en-GB" sz="1800" dirty="0">
              <a:latin typeface="Calibri" pitchFamily="34" charset="0"/>
            </a:endParaRPr>
          </a:p>
        </p:txBody>
      </p:sp>
      <p:pic>
        <p:nvPicPr>
          <p:cNvPr id="2050" name="Picture 2" descr="Satellite imagery of the storm on January 26, 2013 (courtesy: Naval Research La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83" t="6961" r="28639" b="4461"/>
          <a:stretch/>
        </p:blipFill>
        <p:spPr bwMode="auto">
          <a:xfrm>
            <a:off x="7596336" y="260647"/>
            <a:ext cx="1262322" cy="119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8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4968552" cy="1143000"/>
          </a:xfrm>
        </p:spPr>
        <p:txBody>
          <a:bodyPr/>
          <a:lstStyle/>
          <a:p>
            <a:pPr algn="l"/>
            <a:r>
              <a:rPr lang="en-GB" sz="3600" dirty="0" smtClean="0">
                <a:solidFill>
                  <a:schemeClr val="accent2"/>
                </a:solidFill>
                <a:latin typeface="Calibri" pitchFamily="34" charset="0"/>
              </a:rPr>
              <a:t>Weird weather – </a:t>
            </a:r>
            <a:br>
              <a:rPr lang="en-GB" sz="3600" dirty="0" smtClean="0">
                <a:solidFill>
                  <a:schemeClr val="accent2"/>
                </a:solidFill>
                <a:latin typeface="Calibri" pitchFamily="34" charset="0"/>
              </a:rPr>
            </a:br>
            <a:r>
              <a:rPr lang="en-GB" sz="3600" dirty="0" smtClean="0">
                <a:solidFill>
                  <a:schemeClr val="accent2"/>
                </a:solidFill>
                <a:latin typeface="Calibri" pitchFamily="34" charset="0"/>
              </a:rPr>
              <a:t>is this the new normal?</a:t>
            </a:r>
            <a:endParaRPr lang="en-GB" sz="3600" dirty="0">
              <a:solidFill>
                <a:schemeClr val="accent2"/>
              </a:solidFill>
              <a:latin typeface="Calibri" pitchFamily="34" charset="0"/>
            </a:endParaRPr>
          </a:p>
        </p:txBody>
      </p:sp>
      <p:sp>
        <p:nvSpPr>
          <p:cNvPr id="3" name="Content Placeholder 2"/>
          <p:cNvSpPr>
            <a:spLocks noGrp="1"/>
          </p:cNvSpPr>
          <p:nvPr>
            <p:ph idx="1"/>
          </p:nvPr>
        </p:nvSpPr>
        <p:spPr>
          <a:xfrm>
            <a:off x="611560" y="1556792"/>
            <a:ext cx="5950409" cy="4536504"/>
          </a:xfrm>
        </p:spPr>
        <p:txBody>
          <a:bodyPr/>
          <a:lstStyle/>
          <a:p>
            <a:r>
              <a:rPr lang="en-GB" sz="2800" dirty="0" smtClean="0">
                <a:latin typeface="Calibri" pitchFamily="34" charset="0"/>
              </a:rPr>
              <a:t>Attributing every extreme weather event to climate change is not useful</a:t>
            </a:r>
          </a:p>
          <a:p>
            <a:pPr>
              <a:buClr>
                <a:schemeClr val="tx1"/>
              </a:buClr>
            </a:pPr>
            <a:r>
              <a:rPr lang="en-GB" sz="2800" dirty="0" smtClean="0">
                <a:solidFill>
                  <a:srgbClr val="7030A0"/>
                </a:solidFill>
                <a:latin typeface="Calibri" pitchFamily="34" charset="0"/>
              </a:rPr>
              <a:t>However, the environment, from which our weather takes shape, has changed significantly since the 1970s</a:t>
            </a:r>
          </a:p>
          <a:p>
            <a:r>
              <a:rPr lang="en-GB" sz="2800" dirty="0">
                <a:latin typeface="Calibri" pitchFamily="34" charset="0"/>
              </a:rPr>
              <a:t>S</a:t>
            </a:r>
            <a:r>
              <a:rPr lang="en-GB" sz="2800" dirty="0" smtClean="0">
                <a:latin typeface="Calibri" pitchFamily="34" charset="0"/>
              </a:rPr>
              <a:t>torms, jet streams, tropical cyclones and other weather phenomena are slightly different than they would have been without global warming</a:t>
            </a:r>
          </a:p>
          <a:p>
            <a:pPr>
              <a:buClr>
                <a:schemeClr val="tx1"/>
              </a:buClr>
            </a:pPr>
            <a:r>
              <a:rPr lang="en-GB" sz="2800" dirty="0" smtClean="0">
                <a:solidFill>
                  <a:srgbClr val="7030A0"/>
                </a:solidFill>
                <a:latin typeface="Calibri" pitchFamily="34" charset="0"/>
              </a:rPr>
              <a:t>The “normal” is changing…</a:t>
            </a:r>
          </a:p>
        </p:txBody>
      </p:sp>
      <p:pic>
        <p:nvPicPr>
          <p:cNvPr id="1028" name="Picture 4" descr="Oklahoma tornado relief, Oklahoma tornado destruction, photos of Oklahoma tornado, how to help Oklahoma tornado victims, news, environment, environmental destruction, natural disasters, locate Oklahoma tornado victims, locate Oklahoma tornado pe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209" y="404664"/>
            <a:ext cx="2111896" cy="1651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1.yimg.com/bt/api/res/1.2/L9vokNmXopPtH1keXIdlgQ--/YXBwaWQ9eW5ld3M7Y2g9MjI1OTtjcj0xO2N3PTMzODk7ZHg9MDtkeT0wO2ZpPXVsY3JvcDtoPTQyMDtxPTg1O3c9NjMw/http:/media.zenfs.com/en_us/News/Reuters/2013-06-03T102018Z_155967018_BM2E9630W7801_RTRMADP_3_GERMAN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209" y="2276872"/>
            <a:ext cx="2111896" cy="1407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eanair.org/sites/default/files/arctic-warming-surface-temperatures-map-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6209" y="3861048"/>
            <a:ext cx="2111896" cy="10582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newsimg.bbc.co.uk/media/images/40387000/gif/_40387227_weather_graph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6209" y="5013176"/>
            <a:ext cx="2111896" cy="101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83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7772400" cy="1143000"/>
          </a:xfrm>
        </p:spPr>
        <p:txBody>
          <a:bodyPr/>
          <a:lstStyle/>
          <a:p>
            <a:endParaRPr lang="en-GB" dirty="0"/>
          </a:p>
        </p:txBody>
      </p:sp>
    </p:spTree>
    <p:extLst>
      <p:ext uri="{BB962C8B-B14F-4D97-AF65-F5344CB8AC3E}">
        <p14:creationId xmlns:p14="http://schemas.microsoft.com/office/powerpoint/2010/main" val="788547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8281</TotalTime>
  <Words>595</Words>
  <Application>Microsoft Office PowerPoint</Application>
  <PresentationFormat>On-screen Show (4:3)</PresentationFormat>
  <Paragraphs>65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Weird weather –  is this the new normal?</vt:lpstr>
      <vt:lpstr>PowerPoint Presentation</vt:lpstr>
      <vt:lpstr>Intensification of rainfall</vt:lpstr>
      <vt:lpstr>The rich get richer…</vt:lpstr>
      <vt:lpstr>PowerPoint Presentation</vt:lpstr>
      <vt:lpstr>Arctic Ice, ocean temperature and the jet stream</vt:lpstr>
      <vt:lpstr>How will jet stream &amp; winter storm characteristics alter in the future?</vt:lpstr>
      <vt:lpstr>Weird weather –  is this the new normal?</vt:lpstr>
      <vt:lpstr>PowerPoint Presentation</vt:lpstr>
    </vt:vector>
  </TitlesOfParts>
  <Company>ESSC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SINERGEE</dc:title>
  <dc:creator>Allan and Slingo</dc:creator>
  <cp:lastModifiedBy>Richard Allan</cp:lastModifiedBy>
  <cp:revision>1467</cp:revision>
  <cp:lastPrinted>2001-12-18T09:43:01Z</cp:lastPrinted>
  <dcterms:created xsi:type="dcterms:W3CDTF">2001-08-31T10:10:14Z</dcterms:created>
  <dcterms:modified xsi:type="dcterms:W3CDTF">2013-06-07T12:02:15Z</dcterms:modified>
</cp:coreProperties>
</file>