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57"/>
  </p:notesMasterIdLst>
  <p:handoutMasterIdLst>
    <p:handoutMasterId r:id="rId58"/>
  </p:handoutMasterIdLst>
  <p:sldIdLst>
    <p:sldId id="690" r:id="rId2"/>
    <p:sldId id="811" r:id="rId3"/>
    <p:sldId id="883" r:id="rId4"/>
    <p:sldId id="910" r:id="rId5"/>
    <p:sldId id="881" r:id="rId6"/>
    <p:sldId id="882" r:id="rId7"/>
    <p:sldId id="885" r:id="rId8"/>
    <p:sldId id="874" r:id="rId9"/>
    <p:sldId id="918" r:id="rId10"/>
    <p:sldId id="924" r:id="rId11"/>
    <p:sldId id="892" r:id="rId12"/>
    <p:sldId id="849" r:id="rId13"/>
    <p:sldId id="850" r:id="rId14"/>
    <p:sldId id="851" r:id="rId15"/>
    <p:sldId id="852" r:id="rId16"/>
    <p:sldId id="876" r:id="rId17"/>
    <p:sldId id="854" r:id="rId18"/>
    <p:sldId id="858" r:id="rId19"/>
    <p:sldId id="685" r:id="rId20"/>
    <p:sldId id="683" r:id="rId21"/>
    <p:sldId id="684" r:id="rId22"/>
    <p:sldId id="862" r:id="rId23"/>
    <p:sldId id="796" r:id="rId24"/>
    <p:sldId id="925" r:id="rId25"/>
    <p:sldId id="861" r:id="rId26"/>
    <p:sldId id="804" r:id="rId27"/>
    <p:sldId id="818" r:id="rId28"/>
    <p:sldId id="805" r:id="rId29"/>
    <p:sldId id="817" r:id="rId30"/>
    <p:sldId id="864" r:id="rId31"/>
    <p:sldId id="926" r:id="rId32"/>
    <p:sldId id="903" r:id="rId33"/>
    <p:sldId id="902" r:id="rId34"/>
    <p:sldId id="901" r:id="rId35"/>
    <p:sldId id="900" r:id="rId36"/>
    <p:sldId id="927" r:id="rId37"/>
    <p:sldId id="894" r:id="rId38"/>
    <p:sldId id="895" r:id="rId39"/>
    <p:sldId id="896" r:id="rId40"/>
    <p:sldId id="920" r:id="rId41"/>
    <p:sldId id="921" r:id="rId42"/>
    <p:sldId id="922" r:id="rId43"/>
    <p:sldId id="923" r:id="rId44"/>
    <p:sldId id="904" r:id="rId45"/>
    <p:sldId id="905" r:id="rId46"/>
    <p:sldId id="871" r:id="rId47"/>
    <p:sldId id="872" r:id="rId48"/>
    <p:sldId id="873" r:id="rId49"/>
    <p:sldId id="863" r:id="rId50"/>
    <p:sldId id="886" r:id="rId51"/>
    <p:sldId id="866" r:id="rId52"/>
    <p:sldId id="911" r:id="rId53"/>
    <p:sldId id="870" r:id="rId54"/>
    <p:sldId id="891" r:id="rId55"/>
    <p:sldId id="913" r:id="rId56"/>
  </p:sldIdLst>
  <p:sldSz cx="9144000" cy="6858000" type="screen4x3"/>
  <p:notesSz cx="6745288" cy="9713913"/>
  <p:defaultTextStyle>
    <a:defPPr>
      <a:defRPr lang="en-GB"/>
    </a:defPPr>
    <a:lvl1pPr algn="l" rtl="0" eaLnBrk="0" fontAlgn="base" hangingPunct="0">
      <a:spcBef>
        <a:spcPct val="0"/>
      </a:spcBef>
      <a:spcAft>
        <a:spcPct val="0"/>
      </a:spcAft>
      <a:defRPr sz="1600" kern="1200">
        <a:solidFill>
          <a:schemeClr val="tx1"/>
        </a:solidFill>
        <a:latin typeface="Calibri" pitchFamily="34" charset="0"/>
        <a:ea typeface="+mn-ea"/>
        <a:cs typeface="+mn-cs"/>
      </a:defRPr>
    </a:lvl1pPr>
    <a:lvl2pPr marL="457200" algn="l" rtl="0" eaLnBrk="0" fontAlgn="base" hangingPunct="0">
      <a:spcBef>
        <a:spcPct val="0"/>
      </a:spcBef>
      <a:spcAft>
        <a:spcPct val="0"/>
      </a:spcAft>
      <a:defRPr sz="1600" kern="1200">
        <a:solidFill>
          <a:schemeClr val="tx1"/>
        </a:solidFill>
        <a:latin typeface="Calibri" pitchFamily="34" charset="0"/>
        <a:ea typeface="+mn-ea"/>
        <a:cs typeface="+mn-cs"/>
      </a:defRPr>
    </a:lvl2pPr>
    <a:lvl3pPr marL="914400" algn="l" rtl="0" eaLnBrk="0" fontAlgn="base" hangingPunct="0">
      <a:spcBef>
        <a:spcPct val="0"/>
      </a:spcBef>
      <a:spcAft>
        <a:spcPct val="0"/>
      </a:spcAft>
      <a:defRPr sz="1600" kern="1200">
        <a:solidFill>
          <a:schemeClr val="tx1"/>
        </a:solidFill>
        <a:latin typeface="Calibri" pitchFamily="34" charset="0"/>
        <a:ea typeface="+mn-ea"/>
        <a:cs typeface="+mn-cs"/>
      </a:defRPr>
    </a:lvl3pPr>
    <a:lvl4pPr marL="1371600" algn="l" rtl="0" eaLnBrk="0" fontAlgn="base" hangingPunct="0">
      <a:spcBef>
        <a:spcPct val="0"/>
      </a:spcBef>
      <a:spcAft>
        <a:spcPct val="0"/>
      </a:spcAft>
      <a:defRPr sz="1600" kern="1200">
        <a:solidFill>
          <a:schemeClr val="tx1"/>
        </a:solidFill>
        <a:latin typeface="Calibri" pitchFamily="34" charset="0"/>
        <a:ea typeface="+mn-ea"/>
        <a:cs typeface="+mn-cs"/>
      </a:defRPr>
    </a:lvl4pPr>
    <a:lvl5pPr marL="1828800" algn="l" rtl="0" eaLnBrk="0" fontAlgn="base" hangingPunct="0">
      <a:spcBef>
        <a:spcPct val="0"/>
      </a:spcBef>
      <a:spcAft>
        <a:spcPct val="0"/>
      </a:spcAft>
      <a:defRPr sz="1600" kern="1200">
        <a:solidFill>
          <a:schemeClr val="tx1"/>
        </a:solidFill>
        <a:latin typeface="Calibri" pitchFamily="34" charset="0"/>
        <a:ea typeface="+mn-ea"/>
        <a:cs typeface="+mn-cs"/>
      </a:defRPr>
    </a:lvl5pPr>
    <a:lvl6pPr marL="2286000" algn="l" defTabSz="914400" rtl="0" eaLnBrk="1" latinLnBrk="0" hangingPunct="1">
      <a:defRPr sz="1600" kern="1200">
        <a:solidFill>
          <a:schemeClr val="tx1"/>
        </a:solidFill>
        <a:latin typeface="Calibri" pitchFamily="34" charset="0"/>
        <a:ea typeface="+mn-ea"/>
        <a:cs typeface="+mn-cs"/>
      </a:defRPr>
    </a:lvl6pPr>
    <a:lvl7pPr marL="2743200" algn="l" defTabSz="914400" rtl="0" eaLnBrk="1" latinLnBrk="0" hangingPunct="1">
      <a:defRPr sz="1600" kern="1200">
        <a:solidFill>
          <a:schemeClr val="tx1"/>
        </a:solidFill>
        <a:latin typeface="Calibri" pitchFamily="34" charset="0"/>
        <a:ea typeface="+mn-ea"/>
        <a:cs typeface="+mn-cs"/>
      </a:defRPr>
    </a:lvl7pPr>
    <a:lvl8pPr marL="3200400" algn="l" defTabSz="914400" rtl="0" eaLnBrk="1" latinLnBrk="0" hangingPunct="1">
      <a:defRPr sz="1600" kern="1200">
        <a:solidFill>
          <a:schemeClr val="tx1"/>
        </a:solidFill>
        <a:latin typeface="Calibri" pitchFamily="34" charset="0"/>
        <a:ea typeface="+mn-ea"/>
        <a:cs typeface="+mn-cs"/>
      </a:defRPr>
    </a:lvl8pPr>
    <a:lvl9pPr marL="3657600" algn="l" defTabSz="914400" rtl="0" eaLnBrk="1" latinLnBrk="0" hangingPunct="1">
      <a:defRPr sz="1600" kern="1200">
        <a:solidFill>
          <a:schemeClr val="tx1"/>
        </a:solidFill>
        <a:latin typeface="Calibri"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1B1B1B"/>
    <a:srgbClr val="131313"/>
    <a:srgbClr val="111111"/>
    <a:srgbClr val="CC0099"/>
    <a:srgbClr val="008000"/>
    <a:srgbClr val="FFFF66"/>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27" autoAdjust="0"/>
    <p:restoredTop sz="89779" autoAdjust="0"/>
  </p:normalViewPr>
  <p:slideViewPr>
    <p:cSldViewPr>
      <p:cViewPr>
        <p:scale>
          <a:sx n="66" d="100"/>
          <a:sy n="66" d="100"/>
        </p:scale>
        <p:origin x="-1074" y="-41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6274"/>
    </p:cViewPr>
  </p:sorterViewPr>
  <p:notesViewPr>
    <p:cSldViewPr>
      <p:cViewPr>
        <p:scale>
          <a:sx n="50" d="100"/>
          <a:sy n="50" d="100"/>
        </p:scale>
        <p:origin x="-1746" y="-174"/>
      </p:cViewPr>
      <p:guideLst>
        <p:guide orient="horz" pos="3059"/>
        <p:guide pos="212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200">
                <a:latin typeface="Times New Roman" pitchFamily="18" charset="0"/>
              </a:defRPr>
            </a:lvl1pPr>
          </a:lstStyle>
          <a:p>
            <a:pPr>
              <a:defRPr/>
            </a:pPr>
            <a:endParaRPr lang="en-GB"/>
          </a:p>
        </p:txBody>
      </p:sp>
      <p:sp>
        <p:nvSpPr>
          <p:cNvPr id="4099" name="Rectangle 3"/>
          <p:cNvSpPr>
            <a:spLocks noGrp="1" noChangeArrowheads="1"/>
          </p:cNvSpPr>
          <p:nvPr>
            <p:ph type="dt" sz="quarter" idx="1"/>
          </p:nvPr>
        </p:nvSpPr>
        <p:spPr bwMode="auto">
          <a:xfrm>
            <a:off x="3810000" y="0"/>
            <a:ext cx="29718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200">
                <a:latin typeface="Times New Roman" pitchFamily="18" charset="0"/>
              </a:defRPr>
            </a:lvl1pPr>
          </a:lstStyle>
          <a:p>
            <a:pPr>
              <a:defRPr/>
            </a:pPr>
            <a:endParaRPr lang="en-GB"/>
          </a:p>
        </p:txBody>
      </p:sp>
      <p:sp>
        <p:nvSpPr>
          <p:cNvPr id="4100" name="Rectangle 4"/>
          <p:cNvSpPr>
            <a:spLocks noGrp="1" noChangeArrowheads="1"/>
          </p:cNvSpPr>
          <p:nvPr>
            <p:ph type="ftr" sz="quarter" idx="2"/>
          </p:nvPr>
        </p:nvSpPr>
        <p:spPr bwMode="auto">
          <a:xfrm>
            <a:off x="0" y="9220200"/>
            <a:ext cx="2895600" cy="45720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defRPr sz="1200">
                <a:latin typeface="Times New Roman" pitchFamily="18" charset="0"/>
              </a:defRPr>
            </a:lvl1pPr>
          </a:lstStyle>
          <a:p>
            <a:pPr>
              <a:defRPr/>
            </a:pPr>
            <a:endParaRPr lang="en-GB"/>
          </a:p>
        </p:txBody>
      </p:sp>
      <p:sp>
        <p:nvSpPr>
          <p:cNvPr id="4101" name="Rectangle 5"/>
          <p:cNvSpPr>
            <a:spLocks noGrp="1" noChangeArrowheads="1"/>
          </p:cNvSpPr>
          <p:nvPr>
            <p:ph type="sldNum" sz="quarter" idx="3"/>
          </p:nvPr>
        </p:nvSpPr>
        <p:spPr bwMode="auto">
          <a:xfrm>
            <a:off x="3810000" y="9220200"/>
            <a:ext cx="2971800" cy="457200"/>
          </a:xfrm>
          <a:prstGeom prst="rect">
            <a:avLst/>
          </a:prstGeom>
          <a:noFill/>
          <a:ln w="9525">
            <a:noFill/>
            <a:miter lim="800000"/>
            <a:headEnd/>
            <a:tailEnd/>
          </a:ln>
          <a:effectLst/>
        </p:spPr>
        <p:txBody>
          <a:bodyPr vert="horz" wrap="square" lIns="91435" tIns="45718" rIns="91435" bIns="45718" numCol="1" anchor="b" anchorCtr="0" compatLnSpc="1">
            <a:prstTxWarp prst="textNoShape">
              <a:avLst/>
            </a:prstTxWarp>
          </a:bodyPr>
          <a:lstStyle>
            <a:lvl1pPr algn="r">
              <a:defRPr sz="1200">
                <a:latin typeface="Times New Roman" pitchFamily="18" charset="0"/>
              </a:defRPr>
            </a:lvl1pPr>
          </a:lstStyle>
          <a:p>
            <a:pPr>
              <a:defRPr/>
            </a:pPr>
            <a:fld id="{72FE7DAE-F896-40D4-BD18-29AA6D6360E1}" type="slidenum">
              <a:rPr lang="en-GB"/>
              <a:pPr>
                <a:defRPr/>
              </a:pPr>
              <a:t>‹#›</a:t>
            </a:fld>
            <a:endParaRPr lang="en-GB"/>
          </a:p>
        </p:txBody>
      </p:sp>
    </p:spTree>
    <p:extLst>
      <p:ext uri="{BB962C8B-B14F-4D97-AF65-F5344CB8AC3E}">
        <p14:creationId xmlns:p14="http://schemas.microsoft.com/office/powerpoint/2010/main" val="5234436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pPr>
              <a:defRPr/>
            </a:pPr>
            <a:endParaRPr lang="en-GB"/>
          </a:p>
        </p:txBody>
      </p:sp>
      <p:sp>
        <p:nvSpPr>
          <p:cNvPr id="33795" name="Rectangle 3"/>
          <p:cNvSpPr>
            <a:spLocks noGrp="1" noChangeArrowheads="1"/>
          </p:cNvSpPr>
          <p:nvPr>
            <p:ph type="dt" idx="1"/>
          </p:nvPr>
        </p:nvSpPr>
        <p:spPr bwMode="auto">
          <a:xfrm>
            <a:off x="38100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pPr>
              <a:defRPr/>
            </a:pPr>
            <a:endParaRPr lang="en-GB"/>
          </a:p>
        </p:txBody>
      </p:sp>
      <p:sp>
        <p:nvSpPr>
          <p:cNvPr id="50180" name="Rectangle 4"/>
          <p:cNvSpPr>
            <a:spLocks noChangeArrowheads="1" noTextEdit="1"/>
          </p:cNvSpPr>
          <p:nvPr>
            <p:ph type="sldImg" idx="2"/>
          </p:nvPr>
        </p:nvSpPr>
        <p:spPr bwMode="auto">
          <a:xfrm>
            <a:off x="1004888" y="762000"/>
            <a:ext cx="4775200" cy="3581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7" name="Rectangle 5"/>
          <p:cNvSpPr>
            <a:spLocks noGrp="1" noChangeArrowheads="1"/>
          </p:cNvSpPr>
          <p:nvPr>
            <p:ph type="body" sz="quarter" idx="3"/>
          </p:nvPr>
        </p:nvSpPr>
        <p:spPr bwMode="auto">
          <a:xfrm>
            <a:off x="914400" y="4648200"/>
            <a:ext cx="4953000" cy="434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33798" name="Rectangle 6"/>
          <p:cNvSpPr>
            <a:spLocks noGrp="1" noChangeArrowheads="1"/>
          </p:cNvSpPr>
          <p:nvPr>
            <p:ph type="ftr" sz="quarter" idx="4"/>
          </p:nvPr>
        </p:nvSpPr>
        <p:spPr bwMode="auto">
          <a:xfrm>
            <a:off x="0" y="9220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pPr>
              <a:defRPr/>
            </a:pPr>
            <a:endParaRPr lang="en-GB"/>
          </a:p>
        </p:txBody>
      </p:sp>
      <p:sp>
        <p:nvSpPr>
          <p:cNvPr id="33799" name="Rectangle 7"/>
          <p:cNvSpPr>
            <a:spLocks noGrp="1" noChangeArrowheads="1"/>
          </p:cNvSpPr>
          <p:nvPr>
            <p:ph type="sldNum" sz="quarter" idx="5"/>
          </p:nvPr>
        </p:nvSpPr>
        <p:spPr bwMode="auto">
          <a:xfrm>
            <a:off x="3810000" y="92202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pPr>
              <a:defRPr/>
            </a:pPr>
            <a:fld id="{8E4C6EBF-B0F1-418B-A925-BD9E764363A6}" type="slidenum">
              <a:rPr lang="en-GB"/>
              <a:pPr>
                <a:defRPr/>
              </a:pPr>
              <a:t>‹#›</a:t>
            </a:fld>
            <a:endParaRPr lang="en-GB"/>
          </a:p>
        </p:txBody>
      </p:sp>
    </p:spTree>
    <p:extLst>
      <p:ext uri="{BB962C8B-B14F-4D97-AF65-F5344CB8AC3E}">
        <p14:creationId xmlns:p14="http://schemas.microsoft.com/office/powerpoint/2010/main" val="89914019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fld id="{1E84D97E-CE1B-469A-A56D-4E2DAAD573EC}" type="slidenum">
              <a:rPr lang="en-GB" sz="1200" smtClean="0">
                <a:latin typeface="Times New Roman" pitchFamily="18" charset="0"/>
              </a:rPr>
              <a:pPr/>
              <a:t>1</a:t>
            </a:fld>
            <a:endParaRPr lang="en-GB" sz="1200" smtClean="0">
              <a:latin typeface="Times New Roman" pitchFamily="18" charset="0"/>
            </a:endParaRPr>
          </a:p>
        </p:txBody>
      </p:sp>
      <p:sp>
        <p:nvSpPr>
          <p:cNvPr id="51203" name="Rectangle 2"/>
          <p:cNvSpPr>
            <a:spLocks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Rot="1" noChangeArrowheads="1" noTextEdit="1"/>
          </p:cNvSpPr>
          <p:nvPr>
            <p:ph type="sldImg"/>
          </p:nvPr>
        </p:nvSpPr>
        <p:spPr>
          <a:xfrm>
            <a:off x="1004888" y="762000"/>
            <a:ext cx="4776787" cy="3581400"/>
          </a:xfrm>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800" smtClean="0"/>
              <a:t>As the planet warms up, it emits more thermal energy since warmer bodies emit more thermal (longwave) radiative energy. The Earth warms up until the outgoing thermal energy equals the absorbed solar energy, resulting in a global temperature of 15</a:t>
            </a:r>
            <a:r>
              <a:rPr lang="en-GB" sz="1800" baseline="30000" smtClean="0"/>
              <a:t>o</a:t>
            </a:r>
            <a:r>
              <a:rPr lang="en-GB" sz="1800" smtClean="0"/>
              <a:t>C, about 33</a:t>
            </a:r>
            <a:r>
              <a:rPr lang="en-GB" sz="1800" baseline="30000" smtClean="0"/>
              <a:t>o</a:t>
            </a:r>
            <a:r>
              <a:rPr lang="en-GB" sz="1800" smtClean="0"/>
              <a:t>C warmer than without a greenhouse effect.</a:t>
            </a:r>
            <a:endParaRPr lang="en-US" sz="180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Rot="1" noChangeArrowheads="1" noTextEdit="1"/>
          </p:cNvSpPr>
          <p:nvPr>
            <p:ph type="sldImg"/>
          </p:nvPr>
        </p:nvSpPr>
        <p:spPr>
          <a:xfrm>
            <a:off x="1004888" y="762000"/>
            <a:ext cx="4776787" cy="3581400"/>
          </a:xfrm>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800" smtClean="0"/>
              <a:t>As the planet warms up, it emits more thermal energy since warmer bodies emit more thermal (longwave) radiative energy. The Earth warms up until the outgoing thermal energy equals the absorbed solar energy, resulting in a global temperature of 15</a:t>
            </a:r>
            <a:r>
              <a:rPr lang="en-GB" sz="1800" baseline="30000" smtClean="0"/>
              <a:t>o</a:t>
            </a:r>
            <a:r>
              <a:rPr lang="en-GB" sz="1800" smtClean="0"/>
              <a:t>C, about 33</a:t>
            </a:r>
            <a:r>
              <a:rPr lang="en-GB" sz="1800" baseline="30000" smtClean="0"/>
              <a:t>o</a:t>
            </a:r>
            <a:r>
              <a:rPr lang="en-GB" sz="1800" smtClean="0"/>
              <a:t>C warmer than without a greenhouse effect.</a:t>
            </a:r>
            <a:endParaRPr lang="en-US" sz="180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Rot="1" noChangeArrowheads="1" noTextEdit="1"/>
          </p:cNvSpPr>
          <p:nvPr>
            <p:ph type="sldImg"/>
          </p:nvPr>
        </p:nvSpPr>
        <p:spPr>
          <a:xfrm>
            <a:off x="1004888" y="762000"/>
            <a:ext cx="4776787" cy="3581400"/>
          </a:xfrm>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800" smtClean="0"/>
              <a:t>As the planet warms up, it emits more thermal energy since warmer bodies emit more thermal (longwave) radiative energy. The Earth warms up until the outgoing thermal energy equals the absorbed solar energy, resulting in a global temperature of 15</a:t>
            </a:r>
            <a:r>
              <a:rPr lang="en-GB" sz="1800" baseline="30000" smtClean="0"/>
              <a:t>o</a:t>
            </a:r>
            <a:r>
              <a:rPr lang="en-GB" sz="1800" smtClean="0"/>
              <a:t>C, about 33</a:t>
            </a:r>
            <a:r>
              <a:rPr lang="en-GB" sz="1800" baseline="30000" smtClean="0"/>
              <a:t>o</a:t>
            </a:r>
            <a:r>
              <a:rPr lang="en-GB" sz="1800" smtClean="0"/>
              <a:t>C warmer than without a greenhouse effect.</a:t>
            </a:r>
            <a:endParaRPr lang="en-US" sz="180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Rot="1" noChangeArrowheads="1" noTextEdit="1"/>
          </p:cNvSpPr>
          <p:nvPr>
            <p:ph type="sldImg"/>
          </p:nvPr>
        </p:nvSpPr>
        <p:spPr>
          <a:xfrm>
            <a:off x="1004888" y="762000"/>
            <a:ext cx="4776787" cy="3581400"/>
          </a:xfrm>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800" smtClean="0"/>
              <a:t>As the planet warms up, it emits more thermal energy since warmer bodies emit more thermal (longwave) radiative energy. The Earth warms up until the outgoing thermal energy equals the absorbed solar energy, resulting in a global temperature of 15</a:t>
            </a:r>
            <a:r>
              <a:rPr lang="en-GB" sz="1800" baseline="30000" smtClean="0"/>
              <a:t>o</a:t>
            </a:r>
            <a:r>
              <a:rPr lang="en-GB" sz="1800" smtClean="0"/>
              <a:t>C, about 33</a:t>
            </a:r>
            <a:r>
              <a:rPr lang="en-GB" sz="1800" baseline="30000" smtClean="0"/>
              <a:t>o</a:t>
            </a:r>
            <a:r>
              <a:rPr lang="en-GB" sz="1800" smtClean="0"/>
              <a:t>C warmer than without a greenhouse effect.</a:t>
            </a:r>
            <a:endParaRPr lang="en-US" sz="180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fld id="{D8629519-5A95-483C-80AC-6E475AF0B2C8}" type="slidenum">
              <a:rPr lang="en-GB" sz="1200" smtClean="0">
                <a:latin typeface="Times New Roman" pitchFamily="18" charset="0"/>
              </a:rPr>
              <a:pPr/>
              <a:t>17</a:t>
            </a:fld>
            <a:endParaRPr lang="en-GB" sz="1200" smtClean="0">
              <a:latin typeface="Times New Roman" pitchFamily="18" charset="0"/>
            </a:endParaRPr>
          </a:p>
        </p:txBody>
      </p:sp>
      <p:sp>
        <p:nvSpPr>
          <p:cNvPr id="60419" name="Rectangle 2"/>
          <p:cNvSpPr>
            <a:spLocks noChangeArrowheads="1" noTextEdit="1"/>
          </p:cNvSpPr>
          <p:nvPr>
            <p:ph type="sldImg"/>
          </p:nvPr>
        </p:nvSpPr>
        <p:spPr>
          <a:xfrm>
            <a:off x="1006475" y="762000"/>
            <a:ext cx="4775200" cy="3581400"/>
          </a:xfrm>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600" smtClean="0"/>
              <a:t>For example, as the atmosphere warms it will be able to ‘hold’ more water vapour. Water vapour itself is a very powerful greenhouse gas, so this will act as a positive feedback and roughly double the amount of warming. Similarly, when sea ice begins to melt, some of the solar radiation which would otherwise be reflected from the sea ice is absorbed by the ocean, and heats it further; another positive feedback. On the other hand, when carbon dioxide concentrations increase in the atmosphere then it acts to speed up the growth of plants and trees (the fertilisation effect) which in turn absorb more of the carbon dioxide; this acts as a negative feedback.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fld id="{5951A4A3-DB15-4042-81C1-3393A584B531}" type="slidenum">
              <a:rPr lang="en-GB" sz="1200" smtClean="0">
                <a:latin typeface="Times New Roman" pitchFamily="18" charset="0"/>
              </a:rPr>
              <a:pPr/>
              <a:t>19</a:t>
            </a:fld>
            <a:endParaRPr lang="en-GB" sz="1200" smtClean="0">
              <a:latin typeface="Times New Roman" pitchFamily="18" charset="0"/>
            </a:endParaRPr>
          </a:p>
        </p:txBody>
      </p:sp>
      <p:sp>
        <p:nvSpPr>
          <p:cNvPr id="72707" name="Rectangle 2"/>
          <p:cNvSpPr>
            <a:spLocks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600" smtClean="0"/>
              <a:t>By prescribing changes in atmospheric constituents and changes in natural forcing agents such as the sun or volcanos, experiments can be run with climate models to see how well they reproduce the past climate and then what they project for future climate.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fld id="{ED8CB547-6766-41FE-B386-60AE36D67897}" type="slidenum">
              <a:rPr lang="en-GB" sz="1200" smtClean="0">
                <a:latin typeface="Times New Roman" pitchFamily="18" charset="0"/>
              </a:rPr>
              <a:pPr/>
              <a:t>20</a:t>
            </a:fld>
            <a:endParaRPr lang="en-GB" sz="1200" smtClean="0">
              <a:latin typeface="Times New Roman" pitchFamily="18" charset="0"/>
            </a:endParaRPr>
          </a:p>
        </p:txBody>
      </p:sp>
      <p:sp>
        <p:nvSpPr>
          <p:cNvPr id="73731" name="Rectangle 2"/>
          <p:cNvSpPr>
            <a:spLocks noChangeArrowheads="1" noTextEdit="1"/>
          </p:cNvSpPr>
          <p:nvPr>
            <p:ph type="sldImg"/>
          </p:nvPr>
        </p:nvSpPr>
        <p:spPr>
          <a:xfrm>
            <a:off x="944563" y="728663"/>
            <a:ext cx="4856162" cy="3641725"/>
          </a:xfrm>
          <a:ln/>
        </p:spPr>
      </p:sp>
      <p:sp>
        <p:nvSpPr>
          <p:cNvPr id="73732" name="Rectangle 3"/>
          <p:cNvSpPr>
            <a:spLocks noGrp="1" noChangeArrowheads="1"/>
          </p:cNvSpPr>
          <p:nvPr>
            <p:ph type="body" idx="1"/>
          </p:nvPr>
        </p:nvSpPr>
        <p:spPr>
          <a:xfrm>
            <a:off x="674688" y="4614863"/>
            <a:ext cx="5395912" cy="4370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600" smtClean="0"/>
              <a:t>What are the causes of changes in global mean temperature observed since the early 1900s, shown in red on this slide? As we have already outlined, natural factors include a chaotic variability of climate due largely to interactions between atmosphere and ocean; changes in the output of the Sun and changes in the optical depth of the atmosphere from volcanic emissions. Climate models have been driven by changes in all these natural factors, and it simulates changes in global temperature shown by the green band in the slide above. This clearly does not agree with observations, particularly in the period since about 1970 when observed temperatures have risen by about 0.5 °C, but those simulated from natural factors have hardly changed at all.</a:t>
            </a:r>
          </a:p>
          <a:p>
            <a:endParaRPr lang="en-GB" sz="160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fld id="{47B847AB-F76F-402A-88A8-DFCDD25A80C7}" type="slidenum">
              <a:rPr lang="en-GB" sz="1200" smtClean="0">
                <a:latin typeface="Times New Roman" pitchFamily="18" charset="0"/>
              </a:rPr>
              <a:pPr/>
              <a:t>21</a:t>
            </a:fld>
            <a:endParaRPr lang="en-GB" sz="1200" smtClean="0">
              <a:latin typeface="Times New Roman" pitchFamily="18" charset="0"/>
            </a:endParaRPr>
          </a:p>
        </p:txBody>
      </p:sp>
      <p:sp>
        <p:nvSpPr>
          <p:cNvPr id="74755" name="Rectangle 2"/>
          <p:cNvSpPr>
            <a:spLocks noChangeArrowheads="1" noTextEdit="1"/>
          </p:cNvSpPr>
          <p:nvPr>
            <p:ph type="sldImg"/>
          </p:nvPr>
        </p:nvSpPr>
        <p:spPr>
          <a:xfrm>
            <a:off x="944563" y="728663"/>
            <a:ext cx="4856162" cy="3641725"/>
          </a:xfrm>
          <a:ln/>
        </p:spPr>
      </p:sp>
      <p:sp>
        <p:nvSpPr>
          <p:cNvPr id="74756" name="Rectangle 3"/>
          <p:cNvSpPr>
            <a:spLocks noGrp="1" noChangeArrowheads="1"/>
          </p:cNvSpPr>
          <p:nvPr>
            <p:ph type="body" idx="1"/>
          </p:nvPr>
        </p:nvSpPr>
        <p:spPr>
          <a:xfrm>
            <a:off x="522288" y="4433888"/>
            <a:ext cx="5824537" cy="4371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600" smtClean="0"/>
              <a:t>If the climate model is now driven by changes in human-made factors — changes in greenhouse gas concentrations and sulphate particles — in addition to natural factors, observations (red) and model simulation (green) are in much better agreement. In particular, the warming since about 1970 is clearly simulated. Of course, this agreement may, to some extent, be fortuitous, for example, if the heating effect of man-made greenhouse gases and the cooling effect of man-made aerosols have been overestimated. Nevertheless, the ability to simulate recent warming only when human activities are taken into account is a powerful argument for the influence of man on climate.</a:t>
            </a:r>
          </a:p>
          <a:p>
            <a:r>
              <a:rPr lang="en-GB" sz="1600" smtClean="0"/>
              <a:t>In addition to simulating the global mean temperature, the model also simulates the pattern of changes in temperature, across the surface of the Earth and through the depth of the atmosphere. These ‘fingerprints of man-made warming’ have been compared to observations, providing even stronger evidence for the majority of the long-term trend over the last 50 years having been due to human activity.</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Rot="1" noChangeArrowheads="1" noTextEdit="1"/>
          </p:cNvSpPr>
          <p:nvPr>
            <p:ph type="sldImg"/>
          </p:nvPr>
        </p:nvSpPr>
        <p:spPr>
          <a:xfrm>
            <a:off x="1004888" y="762000"/>
            <a:ext cx="4776787" cy="3581400"/>
          </a:xfrm>
          <a:ln/>
        </p:spPr>
      </p:sp>
      <p:sp>
        <p:nvSpPr>
          <p:cNvPr id="75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Rapid rises in GHG.</a:t>
            </a:r>
          </a:p>
          <a:p>
            <a:r>
              <a:rPr lang="en-US" smtClean="0"/>
              <a:t>Primarily due to fossil fuel burning, cement making, changes in land use and agriculture.</a:t>
            </a:r>
          </a:p>
          <a:p>
            <a:r>
              <a:rPr lang="en-US" smtClean="0"/>
              <a:t>We know it is anthropogenic because of its isotopic signature.</a:t>
            </a:r>
          </a:p>
          <a:p>
            <a:r>
              <a:rPr lang="en-US" smtClean="0"/>
              <a:t>Satellite data detects the influence of greenhouse gases on the energy balance.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fld id="{F536AB93-B2CA-4A4A-B776-0DBF1F1F727C}" type="slidenum">
              <a:rPr lang="en-GB" sz="1200" smtClean="0">
                <a:latin typeface="Times New Roman" pitchFamily="18" charset="0"/>
              </a:rPr>
              <a:pPr/>
              <a:t>23</a:t>
            </a:fld>
            <a:endParaRPr lang="en-GB" sz="1200" smtClean="0">
              <a:latin typeface="Times New Roman" pitchFamily="18" charset="0"/>
            </a:endParaRPr>
          </a:p>
        </p:txBody>
      </p:sp>
      <p:sp>
        <p:nvSpPr>
          <p:cNvPr id="76803" name="Rectangle 2"/>
          <p:cNvSpPr>
            <a:spLocks noChangeArrowheads="1" noTextEdit="1"/>
          </p:cNvSpPr>
          <p:nvPr>
            <p:ph type="sldImg"/>
          </p:nvPr>
        </p:nvSpPr>
        <p:spPr>
          <a:xfrm>
            <a:off x="944563" y="728663"/>
            <a:ext cx="4856162" cy="3641725"/>
          </a:xfrm>
          <a:ln/>
        </p:spPr>
      </p:sp>
      <p:sp>
        <p:nvSpPr>
          <p:cNvPr id="76804" name="Rectangle 3"/>
          <p:cNvSpPr>
            <a:spLocks noGrp="1" noChangeArrowheads="1"/>
          </p:cNvSpPr>
          <p:nvPr>
            <p:ph type="body" idx="1"/>
          </p:nvPr>
        </p:nvSpPr>
        <p:spPr>
          <a:xfrm>
            <a:off x="379413" y="4424363"/>
            <a:ext cx="6057900" cy="4371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600" smtClean="0"/>
              <a:t>How quickly the climate will change in the future depends upon two factors: how much greenhouse gas emissions grow, and how sensitive the climate system is to these emissions. We predict future climate change in a number of stages, shown above. Projections of future emissions are deduced from separate models which take into account population growth, energy use, economics, technological developments, and so forth.  Having obtained projections of how emissions will change, we then calculate how much remains in the atmosphere, i.e. what future concentrations will be. For CO2, this is done using a model of the carbon cycle, which simulates the transfer of carbon between sources (emissions) and sinks in the atmosphere, ocean and land (vegetation). Finally, the effect of the changed heating on climate has to be calculated. Following on from the climate change prediction, the impacts of climate change, on socio-economic sectors such as water resources, food supply and flooding, can be calculated. </a:t>
            </a:r>
          </a:p>
          <a:p>
            <a:pPr>
              <a:lnSpc>
                <a:spcPct val="90000"/>
              </a:lnSpc>
            </a:pPr>
            <a:endParaRPr lang="en-GB" sz="160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fld id="{D036DB2E-1BA8-4779-8F56-89E4ECE509EA}" type="slidenum">
              <a:rPr lang="en-GB" sz="1200" smtClean="0">
                <a:latin typeface="Times New Roman" pitchFamily="18" charset="0"/>
              </a:rPr>
              <a:pPr/>
              <a:t>2</a:t>
            </a:fld>
            <a:endParaRPr lang="en-GB" sz="1200" smtClean="0">
              <a:latin typeface="Times New Roman" pitchFamily="18" charset="0"/>
            </a:endParaRPr>
          </a:p>
        </p:txBody>
      </p:sp>
      <p:sp>
        <p:nvSpPr>
          <p:cNvPr id="52227" name="Rectangle 2"/>
          <p:cNvSpPr>
            <a:spLocks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txBox="1">
            <a:spLocks noGrp="1" noChangeArrowheads="1"/>
          </p:cNvSpPr>
          <p:nvPr/>
        </p:nvSpPr>
        <p:spPr bwMode="auto">
          <a:xfrm>
            <a:off x="3810000" y="92202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lgn="r"/>
            <a:fld id="{927F49DD-D6ED-4F0B-BCD0-F982D48E058B}" type="slidenum">
              <a:rPr lang="en-GB" sz="1200">
                <a:latin typeface="Times New Roman" pitchFamily="18" charset="0"/>
              </a:rPr>
              <a:pPr algn="r"/>
              <a:t>24</a:t>
            </a:fld>
            <a:endParaRPr lang="en-GB" sz="1200">
              <a:latin typeface="Times New Roman" pitchFamily="18" charset="0"/>
            </a:endParaRPr>
          </a:p>
        </p:txBody>
      </p:sp>
      <p:sp>
        <p:nvSpPr>
          <p:cNvPr id="209923" name="Rectangle 2"/>
          <p:cNvSpPr>
            <a:spLocks noChangeArrowheads="1" noTextEdit="1"/>
          </p:cNvSpPr>
          <p:nvPr>
            <p:ph type="sldImg"/>
          </p:nvPr>
        </p:nvSpPr>
        <p:spPr>
          <a:xfrm>
            <a:off x="942975" y="728663"/>
            <a:ext cx="4857750" cy="3643312"/>
          </a:xfrm>
          <a:ln/>
        </p:spPr>
      </p:sp>
      <p:sp>
        <p:nvSpPr>
          <p:cNvPr id="209924" name="Rectangle 3"/>
          <p:cNvSpPr>
            <a:spLocks noGrp="1" noChangeArrowheads="1"/>
          </p:cNvSpPr>
          <p:nvPr>
            <p:ph type="body" idx="1"/>
          </p:nvPr>
        </p:nvSpPr>
        <p:spPr>
          <a:xfrm>
            <a:off x="674688" y="4614863"/>
            <a:ext cx="5395912" cy="4370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600" b="1" smtClean="0"/>
              <a:t>IPCC 2007 </a:t>
            </a:r>
            <a:r>
              <a:rPr lang="en-US" sz="1600" i="1" smtClean="0"/>
              <a:t>{Figure 10.4}</a:t>
            </a:r>
            <a:r>
              <a:rPr lang="en-US" sz="1600" b="1" smtClean="0"/>
              <a:t>. </a:t>
            </a:r>
            <a:r>
              <a:rPr lang="en-US" sz="1600" i="1" smtClean="0"/>
              <a:t>Multi-model means of surface warming (compared to the 1980–1999 base period) for the SRES scenarios A2 (red), A1B (green) and B1 (blue), shown as continuations of the 20th-century simulation. The latter two scenarios are continued beyond the year 2100 with forcing kept constant (committed climate change as it is defined in Box TS.9). An additional experiment, in which the forcing is kept at the year 2000 level is also shown (orange). Linear trends from the corresponding control runs have been removed from these time series. Lines show the multi-model means, shading denotes the ±1 standard deviation range. Discontinuities between different periods have no physical meaning and are caused by the fact that the number of models that have run a given scenario is different for each period and scenario (numbers indicated in figure). For the same reason, uncertainty across scenarios should not be interpreted from this figure (see Section 10.5 for uncertainty estimates).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Rot="1" noChangeArrowheads="1" noTextEdit="1"/>
          </p:cNvSpPr>
          <p:nvPr>
            <p:ph type="sldImg"/>
          </p:nvPr>
        </p:nvSpPr>
        <p:spPr>
          <a:xfrm>
            <a:off x="1004888" y="762000"/>
            <a:ext cx="4776787" cy="3581400"/>
          </a:xfrm>
          <a:ln/>
        </p:spPr>
      </p:sp>
      <p:sp>
        <p:nvSpPr>
          <p:cNvPr id="788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Rapid rises in GHG.</a:t>
            </a:r>
          </a:p>
          <a:p>
            <a:r>
              <a:rPr lang="en-US" smtClean="0"/>
              <a:t>Primarily due to fossil fuel burning, cement making, changes in land use and agriculture.</a:t>
            </a:r>
          </a:p>
          <a:p>
            <a:r>
              <a:rPr lang="en-US" smtClean="0"/>
              <a:t>We know it is anthropogenic because of its isotopic signature.</a:t>
            </a:r>
          </a:p>
          <a:p>
            <a:r>
              <a:rPr lang="en-US" smtClean="0"/>
              <a:t>Satellite data detects the influence of greenhouse gases on the energy balance.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fld id="{C1DAE86A-FD38-49BD-B8EE-18A87149FE7D}" type="slidenum">
              <a:rPr lang="en-GB" sz="1200" smtClean="0">
                <a:latin typeface="Times New Roman" pitchFamily="18" charset="0"/>
              </a:rPr>
              <a:pPr/>
              <a:t>30</a:t>
            </a:fld>
            <a:endParaRPr lang="en-GB" sz="1200" smtClean="0">
              <a:latin typeface="Times New Roman" pitchFamily="18" charset="0"/>
            </a:endParaRPr>
          </a:p>
        </p:txBody>
      </p:sp>
      <p:sp>
        <p:nvSpPr>
          <p:cNvPr id="79875" name="Rectangle 2"/>
          <p:cNvSpPr>
            <a:spLocks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r>
              <a:rPr lang="en-GB" smtClean="0"/>
              <a:t>John may be showing this…</a:t>
            </a:r>
          </a:p>
          <a:p>
            <a:pPr marL="228600" indent="-228600"/>
            <a:r>
              <a:rPr lang="en-GB" smtClean="0"/>
              <a:t>Would be good to RECAP:</a:t>
            </a:r>
          </a:p>
          <a:p>
            <a:pPr marL="228600" indent="-228600">
              <a:buFontTx/>
              <a:buAutoNum type="arabicParenR"/>
            </a:pPr>
            <a:r>
              <a:rPr lang="en-GB" smtClean="0"/>
              <a:t>Climate has always changed</a:t>
            </a:r>
          </a:p>
          <a:p>
            <a:pPr marL="228600" indent="-228600">
              <a:buFontTx/>
              <a:buAutoNum type="arabicParenR"/>
            </a:pPr>
            <a:r>
              <a:rPr lang="en-GB" smtClean="0"/>
              <a:t>Changes are on time-scales ranging from billions of years (evolution of the sun), to millions (e.g. continental drift), to thousands (well-known changes in the Earth’s orbit around the sun influencing timing of ice ages) to tens-hundreds of years (changes in the sun, volcanic eruptions, chaotic variation of the ocean and atmosphere and increasingly, man)</a:t>
            </a:r>
          </a:p>
          <a:p>
            <a:pPr marL="228600" indent="-228600">
              <a:buFontTx/>
              <a:buAutoNum type="arabicParenR"/>
            </a:pPr>
            <a:r>
              <a:rPr lang="en-GB" smtClean="0"/>
              <a:t>Warming of climate over recent decades is unequivocal, unusual in the context of past changes, and may only be explained by the rapid rises in man-made greenhouse gases which have not been at high levels for the past million years based on ice core records.</a:t>
            </a:r>
          </a:p>
          <a:p>
            <a:pPr marL="228600" indent="-228600">
              <a:buFontTx/>
              <a:buAutoNum type="arabicParenR"/>
            </a:pPr>
            <a:r>
              <a:rPr lang="en-GB" smtClean="0"/>
              <a:t>To predict future climate we need to know not only how greenhouse gases will change in the future but how the planetary system responds to warming, initiating amplifying feedback loops or counteracting processes.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txBox="1">
            <a:spLocks noGrp="1" noChangeArrowheads="1"/>
          </p:cNvSpPr>
          <p:nvPr/>
        </p:nvSpPr>
        <p:spPr bwMode="auto">
          <a:xfrm>
            <a:off x="3810000" y="92202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lgn="r"/>
            <a:fld id="{7B78677E-F35D-4F1F-BB60-909AB2C58FD8}" type="slidenum">
              <a:rPr lang="en-GB" sz="1200">
                <a:latin typeface="Times New Roman" pitchFamily="18" charset="0"/>
              </a:rPr>
              <a:pPr algn="r"/>
              <a:t>31</a:t>
            </a:fld>
            <a:endParaRPr lang="en-GB" sz="1200">
              <a:latin typeface="Times New Roman" pitchFamily="18" charset="0"/>
            </a:endParaRPr>
          </a:p>
        </p:txBody>
      </p:sp>
      <p:sp>
        <p:nvSpPr>
          <p:cNvPr id="211971" name="Rectangle 2"/>
          <p:cNvSpPr>
            <a:spLocks noChangeArrowheads="1" noTextEdit="1"/>
          </p:cNvSpPr>
          <p:nvPr>
            <p:ph type="sldImg"/>
          </p:nvPr>
        </p:nvSpPr>
        <p:spPr>
          <a:ln/>
        </p:spPr>
      </p:sp>
      <p:sp>
        <p:nvSpPr>
          <p:cNvPr id="211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a:r>
              <a:rPr lang="en-GB" smtClean="0"/>
              <a:t>John may be showing this…</a:t>
            </a:r>
          </a:p>
          <a:p>
            <a:pPr marL="228600" indent="-228600"/>
            <a:r>
              <a:rPr lang="en-GB" smtClean="0"/>
              <a:t>Would be good to RECAP:</a:t>
            </a:r>
          </a:p>
          <a:p>
            <a:pPr marL="228600" indent="-228600">
              <a:buFontTx/>
              <a:buAutoNum type="arabicParenR"/>
            </a:pPr>
            <a:r>
              <a:rPr lang="en-GB" smtClean="0"/>
              <a:t>Climate has always changed</a:t>
            </a:r>
          </a:p>
          <a:p>
            <a:pPr marL="228600" indent="-228600">
              <a:buFontTx/>
              <a:buAutoNum type="arabicParenR"/>
            </a:pPr>
            <a:r>
              <a:rPr lang="en-GB" smtClean="0"/>
              <a:t>Changes are on time-scales ranging from billions of years (evolution of the sun), to millions (e.g. continental drift), to thousands (well-known changes in the Earth’s orbit around the sun influencing timing of ice ages) to tens-hundreds of years (changes in the sun, volcanic eruptions, chaotic variation of the ocean and atmosphere and increasingly, man)</a:t>
            </a:r>
          </a:p>
          <a:p>
            <a:pPr marL="228600" indent="-228600">
              <a:buFontTx/>
              <a:buAutoNum type="arabicParenR"/>
            </a:pPr>
            <a:r>
              <a:rPr lang="en-GB" smtClean="0"/>
              <a:t>Warming of climate over recent decades is unequivocal, unusual in the context of past changes, and may only be explained by the rapid rises in man-made greenhouse gases which have not been at high levels for the past million years based on ice core records.</a:t>
            </a:r>
          </a:p>
          <a:p>
            <a:pPr marL="228600" indent="-228600">
              <a:buFontTx/>
              <a:buAutoNum type="arabicParenR"/>
            </a:pPr>
            <a:r>
              <a:rPr lang="en-GB" smtClean="0"/>
              <a:t>To predict future climate we need to know not only how greenhouse gases will change in the future but how the planetary system responds to warming, initiating amplifying feedback loops or counteracting processes.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Rot="1" noChangeArrowheads="1" noTextEdit="1"/>
          </p:cNvSpPr>
          <p:nvPr>
            <p:ph type="sldImg"/>
          </p:nvPr>
        </p:nvSpPr>
        <p:spPr>
          <a:xfrm>
            <a:off x="954088" y="735013"/>
            <a:ext cx="4840287" cy="3629025"/>
          </a:xfrm>
          <a:ln/>
        </p:spPr>
      </p:sp>
      <p:sp>
        <p:nvSpPr>
          <p:cNvPr id="161795" name="Rectangle 3"/>
          <p:cNvSpPr>
            <a:spLocks noGrp="1" noChangeArrowheads="1"/>
          </p:cNvSpPr>
          <p:nvPr>
            <p:ph type="body" idx="1"/>
          </p:nvPr>
        </p:nvSpPr>
        <p:spPr>
          <a:xfrm>
            <a:off x="449263" y="4433888"/>
            <a:ext cx="5916612" cy="43894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400" smtClean="0"/>
              <a:t>Solar irradiance before 1978 is estimated from proxy data (sunspots, etc) and is less reliable than that measured since then by satellites. However, proxy data combined with the satellite record shows clearly the 11-year solar cycle and a general rise from 1900-1950. This rise can only account for a 0.1 oC increase in temperature.</a:t>
            </a:r>
          </a:p>
          <a:p>
            <a:r>
              <a:rPr lang="en-GB" sz="1400" smtClean="0"/>
              <a:t>There are some theories that the solar influence on global climate could be amplified by an indirect route, for example involving stratospheric ozone or cosmic rays or clouds. A review of current understanding was prepared for the Hadley Centre by the University of Reading and Imperial College, London. This concluded that there is some empirical evidence for relationships between solar changes and climate, and several mechanisms, such as cosmic rays influencing cloudiness, have been proposed, which could explain such correlations. These mechanisms are not sufficiently well understood and developed to be included in climate models at present. However, current climate models do include changes in solar output, and attribution analyses that seek to understand the causes of past climate change by comparing model simulations with observed changes, do not find evidence for a large solar influence. Instead, these analyses show that recent global warming has been dominated by greenhouse gas-induced warming, even when such analyses take account of a possible underestimate of the climatic response to solar changes by models.</a:t>
            </a:r>
          </a:p>
          <a:p>
            <a:endParaRPr lang="en-GB" sz="140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Rot="1" noChangeArrowheads="1" noTextEdit="1"/>
          </p:cNvSpPr>
          <p:nvPr>
            <p:ph type="sldImg"/>
          </p:nvPr>
        </p:nvSpPr>
        <p:spPr>
          <a:xfrm>
            <a:off x="981075" y="704850"/>
            <a:ext cx="4841875" cy="3632200"/>
          </a:xfrm>
          <a:ln/>
        </p:spPr>
      </p:sp>
      <p:sp>
        <p:nvSpPr>
          <p:cNvPr id="157699" name="Rectangle 3"/>
          <p:cNvSpPr>
            <a:spLocks noGrp="1" noChangeArrowheads="1"/>
          </p:cNvSpPr>
          <p:nvPr>
            <p:ph type="body" idx="1"/>
          </p:nvPr>
        </p:nvSpPr>
        <p:spPr>
          <a:xfrm>
            <a:off x="977900" y="4606925"/>
            <a:ext cx="4778375" cy="4387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400" smtClean="0"/>
              <a:t>Volcanoes inject gas into the atmosphere. If they are energetic enough, this gas will reach the stratosphere and form small sulphate aerosol particles which can persist for a few years. They reflect back some of the solar radiation which otherwise would have heated the surface of the Earth, and hence act to cool the planet. The amount of volcanic aerosol in the atmosphere is very variable as is the cooling effect that this would have. Although energetic volcanoes were relatively common in the late 19th century (for example, Krakatoa in 1883) and early 20th century, and there have been substantial numbers of energetic volcanoes since the 1960s (most recently, Pinatubo in 1991), there was a period in the 1940s and 1950s when the atmosphere was relatively clear of volcanic aerosol. The amount of climate cooling due to volcanic aerosols would have been quite small in that period. This unusually low amount of volcanic cooling (together with the increase in solar radiation shown in the last slide) may have contributed to temperatures in the 1940s being relatively high compared to earlier decades. As with solar energy, optical depth due to volcanic aerosols has been estimated indirectly before about 1983, and hence is less certain.</a:t>
            </a:r>
          </a:p>
          <a:p>
            <a:endParaRPr lang="en-GB" sz="140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txBox="1">
            <a:spLocks noGrp="1" noChangeArrowheads="1"/>
          </p:cNvSpPr>
          <p:nvPr/>
        </p:nvSpPr>
        <p:spPr bwMode="auto">
          <a:xfrm>
            <a:off x="3810000" y="92202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lgn="r"/>
            <a:fld id="{70E877FC-89F3-4713-9174-0F5F699E406E}" type="slidenum">
              <a:rPr lang="en-GB" sz="1200">
                <a:latin typeface="Times New Roman" pitchFamily="18" charset="0"/>
              </a:rPr>
              <a:pPr algn="r"/>
              <a:t>34</a:t>
            </a:fld>
            <a:endParaRPr lang="en-GB" sz="1200">
              <a:latin typeface="Times New Roman" pitchFamily="18" charset="0"/>
            </a:endParaRPr>
          </a:p>
        </p:txBody>
      </p:sp>
      <p:sp>
        <p:nvSpPr>
          <p:cNvPr id="155651" name="Rectangle 2"/>
          <p:cNvSpPr>
            <a:spLocks noChangeArrowheads="1" noTextEdit="1"/>
          </p:cNvSpPr>
          <p:nvPr>
            <p:ph type="sldImg"/>
          </p:nvPr>
        </p:nvSpPr>
        <p:spPr>
          <a:ln/>
        </p:spPr>
      </p:sp>
      <p:sp>
        <p:nvSpPr>
          <p:cNvPr id="155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txBox="1">
            <a:spLocks noGrp="1" noChangeArrowheads="1"/>
          </p:cNvSpPr>
          <p:nvPr/>
        </p:nvSpPr>
        <p:spPr bwMode="auto">
          <a:xfrm>
            <a:off x="3810000" y="92202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lgn="r"/>
            <a:fld id="{8691EC9F-4CF2-448F-BF62-1529C6DE35E5}" type="slidenum">
              <a:rPr lang="en-GB" sz="1200">
                <a:latin typeface="Times New Roman" pitchFamily="18" charset="0"/>
              </a:rPr>
              <a:pPr algn="r"/>
              <a:t>35</a:t>
            </a:fld>
            <a:endParaRPr lang="en-GB" sz="1200">
              <a:latin typeface="Times New Roman" pitchFamily="18" charset="0"/>
            </a:endParaRPr>
          </a:p>
        </p:txBody>
      </p:sp>
      <p:sp>
        <p:nvSpPr>
          <p:cNvPr id="153603" name="Rectangle 2"/>
          <p:cNvSpPr>
            <a:spLocks noChangeArrowheads="1" noTextEdit="1"/>
          </p:cNvSpPr>
          <p:nvPr>
            <p:ph type="sldImg"/>
          </p:nvPr>
        </p:nvSpPr>
        <p:spPr>
          <a:xfrm>
            <a:off x="942975" y="728663"/>
            <a:ext cx="4857750" cy="3643312"/>
          </a:xfrm>
          <a:ln/>
        </p:spPr>
      </p:sp>
      <p:sp>
        <p:nvSpPr>
          <p:cNvPr id="153604" name="Rectangle 3"/>
          <p:cNvSpPr>
            <a:spLocks noGrp="1" noChangeArrowheads="1"/>
          </p:cNvSpPr>
          <p:nvPr>
            <p:ph type="body" idx="1"/>
          </p:nvPr>
        </p:nvSpPr>
        <p:spPr>
          <a:xfrm>
            <a:off x="674688" y="4614863"/>
            <a:ext cx="5395912" cy="43703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mtClean="0"/>
              <a:t>Atmosphere-only and fully coupled climate models are able to reproduce the observed variations in column integrated water vapour and its dependence on surface temperature over the oceans.</a:t>
            </a:r>
          </a:p>
          <a:p>
            <a:r>
              <a:rPr lang="en-GB" smtClean="0"/>
              <a:t>Integrated water vapour is a key variable since it affects:</a:t>
            </a:r>
          </a:p>
          <a:p>
            <a:pPr>
              <a:buFontTx/>
              <a:buChar char="-"/>
            </a:pPr>
            <a:r>
              <a:rPr lang="en-GB" smtClean="0"/>
              <a:t>Precipitation over convective regions</a:t>
            </a:r>
          </a:p>
          <a:p>
            <a:pPr>
              <a:buFontTx/>
              <a:buChar char="-"/>
            </a:pPr>
            <a:r>
              <a:rPr lang="en-GB" smtClean="0"/>
              <a:t>Radiative cooling of the atmosphere to the surface</a:t>
            </a:r>
          </a:p>
          <a:p>
            <a:pPr>
              <a:buFontTx/>
              <a:buChar char="-"/>
            </a:pPr>
            <a:r>
              <a:rPr lang="en-GB" smtClean="0"/>
              <a:t>Global precipitation through a combination of the above</a:t>
            </a:r>
          </a:p>
          <a:p>
            <a:pPr>
              <a:buFontTx/>
              <a:buChar char="-"/>
            </a:pPr>
            <a:r>
              <a:rPr lang="en-GB" smtClean="0"/>
              <a:t>Strongly positive water vapour feedback</a:t>
            </a:r>
          </a:p>
          <a:p>
            <a:r>
              <a:rPr lang="en-GB" smtClean="0"/>
              <a:t>With regards to the last point, column integrated water vapour is sensitive to moisture in the lower troposphere while changes in moisture throughout the middle and upper troposphere are more important for water vapour feedback and it is important to ensure that models accurately capture changes in water vapour at these levels.</a:t>
            </a:r>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txBox="1">
            <a:spLocks noGrp="1" noChangeArrowheads="1"/>
          </p:cNvSpPr>
          <p:nvPr/>
        </p:nvSpPr>
        <p:spPr bwMode="auto">
          <a:xfrm>
            <a:off x="3810000" y="92202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lgn="r"/>
            <a:fld id="{792166EF-6CAB-4EC6-9210-FF9EF56DF84E}" type="slidenum">
              <a:rPr lang="en-GB" sz="1200">
                <a:latin typeface="Times New Roman" pitchFamily="18" charset="0"/>
              </a:rPr>
              <a:pPr algn="r"/>
              <a:t>36</a:t>
            </a:fld>
            <a:endParaRPr lang="en-GB" sz="1200">
              <a:latin typeface="Times New Roman" pitchFamily="18" charset="0"/>
            </a:endParaRPr>
          </a:p>
        </p:txBody>
      </p:sp>
      <p:sp>
        <p:nvSpPr>
          <p:cNvPr id="214019" name="Rectangle 2"/>
          <p:cNvSpPr>
            <a:spLocks noChangeArrowheads="1" noTextEdit="1"/>
          </p:cNvSpPr>
          <p:nvPr>
            <p:ph type="sldImg"/>
          </p:nvPr>
        </p:nvSpPr>
        <p:spPr>
          <a:ln/>
        </p:spPr>
      </p:sp>
      <p:sp>
        <p:nvSpPr>
          <p:cNvPr id="214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600" smtClean="0"/>
              <a:t>For example, as the atmosphere warms it will be able to ‘hold’ more water vapour. Water vapour itself is a very powerful greenhouse gas, so this will act as a positive feedback and roughly double the amount of warming. Similarly, when sea ice begins to melt, some of the solar radiation which would otherwise be reflected from the sea ice is absorbed by the ocean, and heats it further; another positive feedback. On the other hand, when carbon dioxide concentrations increase in the atmosphere then it acts to speed up the growth of plants and trees (the fertilisation effect) which in turn absorb more of the carbon dioxide; this acts as a negative feedback. </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xfrm>
            <a:off x="944563" y="728663"/>
            <a:ext cx="4856162" cy="3641725"/>
          </a:xfrm>
          <a:ln/>
        </p:spPr>
      </p:sp>
      <p:sp>
        <p:nvSpPr>
          <p:cNvPr id="141315" name="Notes Placeholder 2"/>
          <p:cNvSpPr>
            <a:spLocks noGrp="1"/>
          </p:cNvSpPr>
          <p:nvPr>
            <p:ph type="body" idx="1"/>
          </p:nvPr>
        </p:nvSpPr>
        <p:spPr>
          <a:xfrm>
            <a:off x="674688" y="4613275"/>
            <a:ext cx="5395912" cy="4371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437" tIns="44719" rIns="89437" bIns="44719"/>
          <a:lstStyle/>
          <a:p>
            <a:pPr>
              <a:spcBef>
                <a:spcPct val="0"/>
              </a:spcBef>
            </a:pPr>
            <a:endParaRPr lang="en-US" smtClean="0"/>
          </a:p>
        </p:txBody>
      </p:sp>
      <p:sp>
        <p:nvSpPr>
          <p:cNvPr id="141316" name="Slide Number Placeholder 3"/>
          <p:cNvSpPr txBox="1">
            <a:spLocks noGrp="1"/>
          </p:cNvSpPr>
          <p:nvPr/>
        </p:nvSpPr>
        <p:spPr bwMode="auto">
          <a:xfrm>
            <a:off x="3821113" y="9226550"/>
            <a:ext cx="2922587"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437" tIns="44719" rIns="89437" bIns="44719" anchor="b"/>
          <a:lstStyle>
            <a:lvl1pPr defTabSz="893763">
              <a:defRPr sz="1600">
                <a:solidFill>
                  <a:schemeClr val="tx1"/>
                </a:solidFill>
                <a:latin typeface="Calibri" pitchFamily="34" charset="0"/>
              </a:defRPr>
            </a:lvl1pPr>
            <a:lvl2pPr marL="727075" indent="-279400" defTabSz="893763">
              <a:defRPr sz="1600">
                <a:solidFill>
                  <a:schemeClr val="tx1"/>
                </a:solidFill>
                <a:latin typeface="Calibri" pitchFamily="34" charset="0"/>
              </a:defRPr>
            </a:lvl2pPr>
            <a:lvl3pPr marL="1117600" indent="-223838" defTabSz="893763">
              <a:defRPr sz="1600">
                <a:solidFill>
                  <a:schemeClr val="tx1"/>
                </a:solidFill>
                <a:latin typeface="Calibri" pitchFamily="34" charset="0"/>
              </a:defRPr>
            </a:lvl3pPr>
            <a:lvl4pPr marL="1565275" indent="-223838" defTabSz="893763">
              <a:defRPr sz="1600">
                <a:solidFill>
                  <a:schemeClr val="tx1"/>
                </a:solidFill>
                <a:latin typeface="Calibri" pitchFamily="34" charset="0"/>
              </a:defRPr>
            </a:lvl4pPr>
            <a:lvl5pPr marL="2012950" indent="-223838" defTabSz="893763">
              <a:defRPr sz="1600">
                <a:solidFill>
                  <a:schemeClr val="tx1"/>
                </a:solidFill>
                <a:latin typeface="Calibri" pitchFamily="34" charset="0"/>
              </a:defRPr>
            </a:lvl5pPr>
            <a:lvl6pPr marL="2470150" indent="-223838" defTabSz="893763" eaLnBrk="0" fontAlgn="base" hangingPunct="0">
              <a:spcBef>
                <a:spcPct val="0"/>
              </a:spcBef>
              <a:spcAft>
                <a:spcPct val="0"/>
              </a:spcAft>
              <a:defRPr sz="1600">
                <a:solidFill>
                  <a:schemeClr val="tx1"/>
                </a:solidFill>
                <a:latin typeface="Calibri" pitchFamily="34" charset="0"/>
              </a:defRPr>
            </a:lvl6pPr>
            <a:lvl7pPr marL="2927350" indent="-223838" defTabSz="893763" eaLnBrk="0" fontAlgn="base" hangingPunct="0">
              <a:spcBef>
                <a:spcPct val="0"/>
              </a:spcBef>
              <a:spcAft>
                <a:spcPct val="0"/>
              </a:spcAft>
              <a:defRPr sz="1600">
                <a:solidFill>
                  <a:schemeClr val="tx1"/>
                </a:solidFill>
                <a:latin typeface="Calibri" pitchFamily="34" charset="0"/>
              </a:defRPr>
            </a:lvl7pPr>
            <a:lvl8pPr marL="3384550" indent="-223838" defTabSz="893763" eaLnBrk="0" fontAlgn="base" hangingPunct="0">
              <a:spcBef>
                <a:spcPct val="0"/>
              </a:spcBef>
              <a:spcAft>
                <a:spcPct val="0"/>
              </a:spcAft>
              <a:defRPr sz="1600">
                <a:solidFill>
                  <a:schemeClr val="tx1"/>
                </a:solidFill>
                <a:latin typeface="Calibri" pitchFamily="34" charset="0"/>
              </a:defRPr>
            </a:lvl8pPr>
            <a:lvl9pPr marL="3841750" indent="-223838" defTabSz="893763" eaLnBrk="0" fontAlgn="base" hangingPunct="0">
              <a:spcBef>
                <a:spcPct val="0"/>
              </a:spcBef>
              <a:spcAft>
                <a:spcPct val="0"/>
              </a:spcAft>
              <a:defRPr sz="1600">
                <a:solidFill>
                  <a:schemeClr val="tx1"/>
                </a:solidFill>
                <a:latin typeface="Calibri" pitchFamily="34" charset="0"/>
              </a:defRPr>
            </a:lvl9pPr>
          </a:lstStyle>
          <a:p>
            <a:pPr algn="r" eaLnBrk="1" hangingPunct="1"/>
            <a:fld id="{B8992E52-52F1-4014-B815-BCC7016352AC}" type="slidenum">
              <a:rPr lang="en-US" sz="1200"/>
              <a:pPr algn="r" eaLnBrk="1" hangingPunct="1"/>
              <a:t>37</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Rot="1" noChangeArrowheads="1" noTextEdit="1"/>
          </p:cNvSpPr>
          <p:nvPr>
            <p:ph type="sldImg"/>
          </p:nvPr>
        </p:nvSpPr>
        <p:spPr>
          <a:xfrm>
            <a:off x="1004888" y="762000"/>
            <a:ext cx="4776787" cy="3581400"/>
          </a:xfrm>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xfrm>
            <a:off x="944563" y="728663"/>
            <a:ext cx="4856162" cy="3641725"/>
          </a:xfrm>
          <a:ln/>
        </p:spPr>
      </p:sp>
      <p:sp>
        <p:nvSpPr>
          <p:cNvPr id="143363" name="Notes Placeholder 2"/>
          <p:cNvSpPr>
            <a:spLocks noGrp="1"/>
          </p:cNvSpPr>
          <p:nvPr>
            <p:ph type="body" idx="1"/>
          </p:nvPr>
        </p:nvSpPr>
        <p:spPr>
          <a:xfrm>
            <a:off x="674688" y="4613275"/>
            <a:ext cx="5395912" cy="4371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437" tIns="44719" rIns="89437" bIns="44719"/>
          <a:lstStyle/>
          <a:p>
            <a:pPr>
              <a:spcBef>
                <a:spcPct val="0"/>
              </a:spcBef>
            </a:pPr>
            <a:endParaRPr lang="en-US" smtClean="0"/>
          </a:p>
        </p:txBody>
      </p:sp>
      <p:sp>
        <p:nvSpPr>
          <p:cNvPr id="143364" name="Slide Number Placeholder 3"/>
          <p:cNvSpPr txBox="1">
            <a:spLocks noGrp="1"/>
          </p:cNvSpPr>
          <p:nvPr/>
        </p:nvSpPr>
        <p:spPr bwMode="auto">
          <a:xfrm>
            <a:off x="3821113" y="9226550"/>
            <a:ext cx="2922587"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437" tIns="44719" rIns="89437" bIns="44719" anchor="b"/>
          <a:lstStyle>
            <a:lvl1pPr defTabSz="893763">
              <a:defRPr sz="1600">
                <a:solidFill>
                  <a:schemeClr val="tx1"/>
                </a:solidFill>
                <a:latin typeface="Calibri" pitchFamily="34" charset="0"/>
              </a:defRPr>
            </a:lvl1pPr>
            <a:lvl2pPr marL="727075" indent="-279400" defTabSz="893763">
              <a:defRPr sz="1600">
                <a:solidFill>
                  <a:schemeClr val="tx1"/>
                </a:solidFill>
                <a:latin typeface="Calibri" pitchFamily="34" charset="0"/>
              </a:defRPr>
            </a:lvl2pPr>
            <a:lvl3pPr marL="1117600" indent="-223838" defTabSz="893763">
              <a:defRPr sz="1600">
                <a:solidFill>
                  <a:schemeClr val="tx1"/>
                </a:solidFill>
                <a:latin typeface="Calibri" pitchFamily="34" charset="0"/>
              </a:defRPr>
            </a:lvl3pPr>
            <a:lvl4pPr marL="1565275" indent="-223838" defTabSz="893763">
              <a:defRPr sz="1600">
                <a:solidFill>
                  <a:schemeClr val="tx1"/>
                </a:solidFill>
                <a:latin typeface="Calibri" pitchFamily="34" charset="0"/>
              </a:defRPr>
            </a:lvl4pPr>
            <a:lvl5pPr marL="2012950" indent="-223838" defTabSz="893763">
              <a:defRPr sz="1600">
                <a:solidFill>
                  <a:schemeClr val="tx1"/>
                </a:solidFill>
                <a:latin typeface="Calibri" pitchFamily="34" charset="0"/>
              </a:defRPr>
            </a:lvl5pPr>
            <a:lvl6pPr marL="2470150" indent="-223838" defTabSz="893763" eaLnBrk="0" fontAlgn="base" hangingPunct="0">
              <a:spcBef>
                <a:spcPct val="0"/>
              </a:spcBef>
              <a:spcAft>
                <a:spcPct val="0"/>
              </a:spcAft>
              <a:defRPr sz="1600">
                <a:solidFill>
                  <a:schemeClr val="tx1"/>
                </a:solidFill>
                <a:latin typeface="Calibri" pitchFamily="34" charset="0"/>
              </a:defRPr>
            </a:lvl6pPr>
            <a:lvl7pPr marL="2927350" indent="-223838" defTabSz="893763" eaLnBrk="0" fontAlgn="base" hangingPunct="0">
              <a:spcBef>
                <a:spcPct val="0"/>
              </a:spcBef>
              <a:spcAft>
                <a:spcPct val="0"/>
              </a:spcAft>
              <a:defRPr sz="1600">
                <a:solidFill>
                  <a:schemeClr val="tx1"/>
                </a:solidFill>
                <a:latin typeface="Calibri" pitchFamily="34" charset="0"/>
              </a:defRPr>
            </a:lvl7pPr>
            <a:lvl8pPr marL="3384550" indent="-223838" defTabSz="893763" eaLnBrk="0" fontAlgn="base" hangingPunct="0">
              <a:spcBef>
                <a:spcPct val="0"/>
              </a:spcBef>
              <a:spcAft>
                <a:spcPct val="0"/>
              </a:spcAft>
              <a:defRPr sz="1600">
                <a:solidFill>
                  <a:schemeClr val="tx1"/>
                </a:solidFill>
                <a:latin typeface="Calibri" pitchFamily="34" charset="0"/>
              </a:defRPr>
            </a:lvl8pPr>
            <a:lvl9pPr marL="3841750" indent="-223838" defTabSz="893763" eaLnBrk="0" fontAlgn="base" hangingPunct="0">
              <a:spcBef>
                <a:spcPct val="0"/>
              </a:spcBef>
              <a:spcAft>
                <a:spcPct val="0"/>
              </a:spcAft>
              <a:defRPr sz="1600">
                <a:solidFill>
                  <a:schemeClr val="tx1"/>
                </a:solidFill>
                <a:latin typeface="Calibri" pitchFamily="34" charset="0"/>
              </a:defRPr>
            </a:lvl9pPr>
          </a:lstStyle>
          <a:p>
            <a:pPr algn="r" eaLnBrk="1" hangingPunct="1"/>
            <a:fld id="{2BBA7B21-52AA-452E-AA0C-9D944CEEADD2}" type="slidenum">
              <a:rPr lang="en-US" sz="1200"/>
              <a:pPr algn="r" eaLnBrk="1" hangingPunct="1"/>
              <a:t>38</a:t>
            </a:fld>
            <a:endParaRPr 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xfrm>
            <a:off x="944563" y="728663"/>
            <a:ext cx="4856162" cy="3641725"/>
          </a:xfrm>
          <a:ln/>
        </p:spPr>
      </p:sp>
      <p:sp>
        <p:nvSpPr>
          <p:cNvPr id="145411" name="Notes Placeholder 2"/>
          <p:cNvSpPr>
            <a:spLocks noGrp="1"/>
          </p:cNvSpPr>
          <p:nvPr>
            <p:ph type="body" idx="1"/>
          </p:nvPr>
        </p:nvSpPr>
        <p:spPr>
          <a:xfrm>
            <a:off x="674688" y="4613275"/>
            <a:ext cx="5395912" cy="4371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437" tIns="44719" rIns="89437" bIns="44719"/>
          <a:lstStyle/>
          <a:p>
            <a:pPr>
              <a:spcBef>
                <a:spcPct val="0"/>
              </a:spcBef>
            </a:pPr>
            <a:endParaRPr lang="en-US" smtClean="0"/>
          </a:p>
        </p:txBody>
      </p:sp>
      <p:sp>
        <p:nvSpPr>
          <p:cNvPr id="145412" name="Slide Number Placeholder 3"/>
          <p:cNvSpPr txBox="1">
            <a:spLocks noGrp="1"/>
          </p:cNvSpPr>
          <p:nvPr/>
        </p:nvSpPr>
        <p:spPr bwMode="auto">
          <a:xfrm>
            <a:off x="3821113" y="9226550"/>
            <a:ext cx="2922587"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437" tIns="44719" rIns="89437" bIns="44719" anchor="b"/>
          <a:lstStyle>
            <a:lvl1pPr defTabSz="893763">
              <a:defRPr sz="1600">
                <a:solidFill>
                  <a:schemeClr val="tx1"/>
                </a:solidFill>
                <a:latin typeface="Calibri" pitchFamily="34" charset="0"/>
              </a:defRPr>
            </a:lvl1pPr>
            <a:lvl2pPr marL="727075" indent="-279400" defTabSz="893763">
              <a:defRPr sz="1600">
                <a:solidFill>
                  <a:schemeClr val="tx1"/>
                </a:solidFill>
                <a:latin typeface="Calibri" pitchFamily="34" charset="0"/>
              </a:defRPr>
            </a:lvl2pPr>
            <a:lvl3pPr marL="1117600" indent="-223838" defTabSz="893763">
              <a:defRPr sz="1600">
                <a:solidFill>
                  <a:schemeClr val="tx1"/>
                </a:solidFill>
                <a:latin typeface="Calibri" pitchFamily="34" charset="0"/>
              </a:defRPr>
            </a:lvl3pPr>
            <a:lvl4pPr marL="1565275" indent="-223838" defTabSz="893763">
              <a:defRPr sz="1600">
                <a:solidFill>
                  <a:schemeClr val="tx1"/>
                </a:solidFill>
                <a:latin typeface="Calibri" pitchFamily="34" charset="0"/>
              </a:defRPr>
            </a:lvl4pPr>
            <a:lvl5pPr marL="2012950" indent="-223838" defTabSz="893763">
              <a:defRPr sz="1600">
                <a:solidFill>
                  <a:schemeClr val="tx1"/>
                </a:solidFill>
                <a:latin typeface="Calibri" pitchFamily="34" charset="0"/>
              </a:defRPr>
            </a:lvl5pPr>
            <a:lvl6pPr marL="2470150" indent="-223838" defTabSz="893763" eaLnBrk="0" fontAlgn="base" hangingPunct="0">
              <a:spcBef>
                <a:spcPct val="0"/>
              </a:spcBef>
              <a:spcAft>
                <a:spcPct val="0"/>
              </a:spcAft>
              <a:defRPr sz="1600">
                <a:solidFill>
                  <a:schemeClr val="tx1"/>
                </a:solidFill>
                <a:latin typeface="Calibri" pitchFamily="34" charset="0"/>
              </a:defRPr>
            </a:lvl6pPr>
            <a:lvl7pPr marL="2927350" indent="-223838" defTabSz="893763" eaLnBrk="0" fontAlgn="base" hangingPunct="0">
              <a:spcBef>
                <a:spcPct val="0"/>
              </a:spcBef>
              <a:spcAft>
                <a:spcPct val="0"/>
              </a:spcAft>
              <a:defRPr sz="1600">
                <a:solidFill>
                  <a:schemeClr val="tx1"/>
                </a:solidFill>
                <a:latin typeface="Calibri" pitchFamily="34" charset="0"/>
              </a:defRPr>
            </a:lvl7pPr>
            <a:lvl8pPr marL="3384550" indent="-223838" defTabSz="893763" eaLnBrk="0" fontAlgn="base" hangingPunct="0">
              <a:spcBef>
                <a:spcPct val="0"/>
              </a:spcBef>
              <a:spcAft>
                <a:spcPct val="0"/>
              </a:spcAft>
              <a:defRPr sz="1600">
                <a:solidFill>
                  <a:schemeClr val="tx1"/>
                </a:solidFill>
                <a:latin typeface="Calibri" pitchFamily="34" charset="0"/>
              </a:defRPr>
            </a:lvl8pPr>
            <a:lvl9pPr marL="3841750" indent="-223838" defTabSz="893763" eaLnBrk="0" fontAlgn="base" hangingPunct="0">
              <a:spcBef>
                <a:spcPct val="0"/>
              </a:spcBef>
              <a:spcAft>
                <a:spcPct val="0"/>
              </a:spcAft>
              <a:defRPr sz="1600">
                <a:solidFill>
                  <a:schemeClr val="tx1"/>
                </a:solidFill>
                <a:latin typeface="Calibri" pitchFamily="34" charset="0"/>
              </a:defRPr>
            </a:lvl9pPr>
          </a:lstStyle>
          <a:p>
            <a:pPr algn="r" eaLnBrk="1" hangingPunct="1"/>
            <a:fld id="{51C54BA9-006A-4F76-B439-FE0B74347953}" type="slidenum">
              <a:rPr lang="en-US" sz="1200"/>
              <a:pPr algn="r" eaLnBrk="1" hangingPunct="1"/>
              <a:t>39</a:t>
            </a:fld>
            <a:endParaRPr 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Rot="1" noChangeArrowheads="1" noTextEdit="1"/>
          </p:cNvSpPr>
          <p:nvPr>
            <p:ph type="sldImg"/>
          </p:nvPr>
        </p:nvSpPr>
        <p:spPr>
          <a:xfrm>
            <a:off x="1004888" y="762000"/>
            <a:ext cx="4776787" cy="3581400"/>
          </a:xfrm>
          <a:ln/>
        </p:spPr>
      </p:sp>
      <p:sp>
        <p:nvSpPr>
          <p:cNvPr id="199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800" smtClean="0"/>
              <a:t>It is undoubtedly true that greenhouse gases act to warm the planet via the natural greenhouse effect.</a:t>
            </a:r>
          </a:p>
          <a:p>
            <a:r>
              <a:rPr lang="en-GB" sz="1800" smtClean="0"/>
              <a:t>Increases in these greenhouse gases have been shown, using satellite data, to have reduced the planets cooling from 1970 to 1997, in line with their predicted effects on the radiation budget.</a:t>
            </a:r>
          </a:p>
          <a:p>
            <a:r>
              <a:rPr lang="en-GB" sz="1800" smtClean="0"/>
              <a:t>Only by including the forcing of these greenhouse gas increases on the Earth’s radiative energy balance in sophisticated climate models, can the current warming trend be simulated…</a:t>
            </a:r>
            <a:endParaRPr lang="en-US" sz="1800"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a:ln/>
        </p:spPr>
      </p:sp>
      <p:sp>
        <p:nvSpPr>
          <p:cNvPr id="201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mtClean="0"/>
              <a:t>Changes in temperature show glacial cycles which are related to predictable changes in the Earth’s orbit around the sun. There is an obvious correspondence between atmospheric carbon dioxide/methane and temperature. However, over these time scales the atmosphere responds to the temperature changes; for example a colder ocean can dissolve more CO2. But note the current levels of these gases (CH4 ~ 1800 ppbv; CO2 ~290 ppmv)</a:t>
            </a:r>
          </a:p>
        </p:txBody>
      </p:sp>
      <p:sp>
        <p:nvSpPr>
          <p:cNvPr id="201732" name="Slide Number Placeholder 3"/>
          <p:cNvSpPr txBox="1">
            <a:spLocks noGrp="1"/>
          </p:cNvSpPr>
          <p:nvPr/>
        </p:nvSpPr>
        <p:spPr bwMode="auto">
          <a:xfrm>
            <a:off x="3810000" y="92202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lgn="r"/>
            <a:fld id="{1CE6E2A9-A078-49F0-BCE9-D19B59FA7A75}" type="slidenum">
              <a:rPr lang="en-GB" sz="1200">
                <a:latin typeface="Times New Roman" pitchFamily="18" charset="0"/>
              </a:rPr>
              <a:pPr algn="r"/>
              <a:t>41</a:t>
            </a:fld>
            <a:endParaRPr lang="en-GB" sz="1200">
              <a:latin typeface="Times New Roman"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a:ln/>
        </p:spPr>
      </p:sp>
      <p:sp>
        <p:nvSpPr>
          <p:cNvPr id="203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mtClean="0"/>
              <a:t>Changes in temperature show glacial cycles which are related to predictable changes in the Earth’s orbit around the sun. There is an obvious correspondence between atmospheric carbon dioxide/methane and temperature. However, over these time scales the atmosphere responds to the temperature changes; for example a colder ocean can dissolve more CO2. But note the current levels of these gases (CH4 ~ 1800 ppbv; CO2 ~290 ppmv)</a:t>
            </a:r>
          </a:p>
        </p:txBody>
      </p:sp>
      <p:sp>
        <p:nvSpPr>
          <p:cNvPr id="203780" name="Slide Number Placeholder 3"/>
          <p:cNvSpPr txBox="1">
            <a:spLocks noGrp="1"/>
          </p:cNvSpPr>
          <p:nvPr/>
        </p:nvSpPr>
        <p:spPr bwMode="auto">
          <a:xfrm>
            <a:off x="3810000" y="92202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lgn="r"/>
            <a:fld id="{72C71342-FB43-4DD4-997C-AC1EB37D4BC4}" type="slidenum">
              <a:rPr lang="en-GB" sz="1200">
                <a:latin typeface="Times New Roman" pitchFamily="18" charset="0"/>
              </a:rPr>
              <a:pPr algn="r"/>
              <a:t>42</a:t>
            </a:fld>
            <a:endParaRPr lang="en-GB" sz="1200">
              <a:latin typeface="Times New Roman"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mtClean="0"/>
              <a:t>Changes in temperature show glacial cycles which are related to predictable changes in the Earth’s orbit around the sun. There is an obvious correspondence between atmospheric carbon dioxide/methane and temperature. However, over these time scales the atmosphere responds to the temperature changes; for example a colder ocean can dissolve more CO2. But note the current levels of these gases (CH4 ~ 1800 ppbv; CO2 ~290 ppmv)</a:t>
            </a:r>
          </a:p>
        </p:txBody>
      </p:sp>
      <p:sp>
        <p:nvSpPr>
          <p:cNvPr id="205828" name="Slide Number Placeholder 3"/>
          <p:cNvSpPr txBox="1">
            <a:spLocks noGrp="1"/>
          </p:cNvSpPr>
          <p:nvPr/>
        </p:nvSpPr>
        <p:spPr bwMode="auto">
          <a:xfrm>
            <a:off x="3810000" y="92202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lgn="r"/>
            <a:fld id="{CF6C1C5C-35F8-429A-B698-51B7E1CD1F8F}" type="slidenum">
              <a:rPr lang="en-GB" sz="1200">
                <a:latin typeface="Times New Roman" pitchFamily="18" charset="0"/>
              </a:rPr>
              <a:pPr algn="r"/>
              <a:t>43</a:t>
            </a:fld>
            <a:endParaRPr lang="en-GB" sz="1200">
              <a:latin typeface="Times New Roman"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txBox="1">
            <a:spLocks noGrp="1" noChangeArrowheads="1"/>
          </p:cNvSpPr>
          <p:nvPr/>
        </p:nvSpPr>
        <p:spPr bwMode="auto">
          <a:xfrm>
            <a:off x="3810000" y="92202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lgn="r"/>
            <a:fld id="{6E9380D9-AB41-4D4B-8D86-534C3CFE1A34}" type="slidenum">
              <a:rPr lang="en-GB" sz="1200">
                <a:latin typeface="Times New Roman" pitchFamily="18" charset="0"/>
              </a:rPr>
              <a:pPr algn="r"/>
              <a:t>44</a:t>
            </a:fld>
            <a:endParaRPr lang="en-GB" sz="1200">
              <a:latin typeface="Times New Roman" pitchFamily="18" charset="0"/>
            </a:endParaRPr>
          </a:p>
        </p:txBody>
      </p:sp>
      <p:sp>
        <p:nvSpPr>
          <p:cNvPr id="163843" name="Rectangle 2"/>
          <p:cNvSpPr>
            <a:spLocks noChangeArrowheads="1" noTextEdit="1"/>
          </p:cNvSpPr>
          <p:nvPr>
            <p:ph type="sldImg"/>
          </p:nvPr>
        </p:nvSpPr>
        <p:spPr>
          <a:xfrm>
            <a:off x="1008063" y="762000"/>
            <a:ext cx="4773612" cy="3579813"/>
          </a:xfrm>
          <a:ln/>
        </p:spPr>
      </p:sp>
      <p:sp>
        <p:nvSpPr>
          <p:cNvPr id="163844" name="Rectangle 3"/>
          <p:cNvSpPr>
            <a:spLocks noGrp="1" noChangeArrowheads="1"/>
          </p:cNvSpPr>
          <p:nvPr>
            <p:ph type="body" idx="1"/>
          </p:nvPr>
        </p:nvSpPr>
        <p:spPr>
          <a:xfrm>
            <a:off x="914400" y="4646613"/>
            <a:ext cx="4953000" cy="4346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600" smtClean="0"/>
              <a:t>A constellation of satellites is currently active, measuring cloudiness in unprecedented detail. Meanwhile the search for a smoking gun on cloud feedback remains elusive…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Rot="1" noChangeArrowheads="1" noTextEdit="1"/>
          </p:cNvSpPr>
          <p:nvPr>
            <p:ph type="sldImg"/>
          </p:nvPr>
        </p:nvSpPr>
        <p:spPr>
          <a:xfrm>
            <a:off x="1004888" y="762000"/>
            <a:ext cx="4776787" cy="3581400"/>
          </a:xfrm>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800" smtClean="0"/>
              <a:t>The Earth without a Greenhouse Effect would be frigid since the Earth would cool more efficiently by emitting thermal radiation from the surface straight out into space. </a:t>
            </a:r>
          </a:p>
          <a:p>
            <a:endParaRPr lang="en-GB" sz="1800" smtClean="0"/>
          </a:p>
          <a:p>
            <a:r>
              <a:rPr lang="en-GB" sz="1800" smtClean="0"/>
              <a:t>F=</a:t>
            </a:r>
            <a:r>
              <a:rPr lang="el-GR" sz="1800" smtClean="0">
                <a:cs typeface="Times New Roman" pitchFamily="18" charset="0"/>
              </a:rPr>
              <a:t>σ</a:t>
            </a:r>
            <a:r>
              <a:rPr lang="en-GB" sz="1800" smtClean="0">
                <a:cs typeface="Times New Roman" pitchFamily="18" charset="0"/>
              </a:rPr>
              <a:t>(273-18)</a:t>
            </a:r>
            <a:r>
              <a:rPr lang="en-GB" sz="1800" baseline="30000" smtClean="0">
                <a:cs typeface="Times New Roman" pitchFamily="18" charset="0"/>
              </a:rPr>
              <a:t>4</a:t>
            </a:r>
            <a:r>
              <a:rPr lang="en-GB" sz="1800" smtClean="0">
                <a:cs typeface="Times New Roman" pitchFamily="18" charset="0"/>
              </a:rPr>
              <a:t>=(5.67x10</a:t>
            </a:r>
            <a:r>
              <a:rPr lang="en-GB" sz="1800" baseline="30000" smtClean="0">
                <a:cs typeface="Times New Roman" pitchFamily="18" charset="0"/>
              </a:rPr>
              <a:t>-8</a:t>
            </a:r>
            <a:r>
              <a:rPr lang="en-GB" sz="1800" smtClean="0">
                <a:cs typeface="Times New Roman" pitchFamily="18" charset="0"/>
              </a:rPr>
              <a:t>)x(255)</a:t>
            </a:r>
            <a:r>
              <a:rPr lang="en-GB" sz="1800" baseline="30000" smtClean="0">
                <a:cs typeface="Times New Roman" pitchFamily="18" charset="0"/>
              </a:rPr>
              <a:t>4</a:t>
            </a:r>
            <a:r>
              <a:rPr lang="en-GB" sz="1800" smtClean="0">
                <a:cs typeface="Times New Roman" pitchFamily="18" charset="0"/>
              </a:rPr>
              <a:t>=…</a:t>
            </a:r>
          </a:p>
          <a:p>
            <a:r>
              <a:rPr lang="en-GB" sz="1800" smtClean="0">
                <a:cs typeface="Times New Roman" pitchFamily="18" charset="0"/>
              </a:rPr>
              <a:t>[32 F = 0</a:t>
            </a:r>
            <a:r>
              <a:rPr lang="en-GB" sz="1800" baseline="30000" smtClean="0">
                <a:cs typeface="Times New Roman" pitchFamily="18" charset="0"/>
              </a:rPr>
              <a:t>o</a:t>
            </a:r>
            <a:r>
              <a:rPr lang="en-GB" sz="1800" smtClean="0">
                <a:cs typeface="Times New Roman" pitchFamily="18" charset="0"/>
              </a:rPr>
              <a:t> C=273.15 K)</a:t>
            </a:r>
            <a:endParaRPr lang="el-GR" sz="1800" smtClean="0">
              <a:cs typeface="Times New Roman" pitchFamily="18" charset="0"/>
            </a:endParaRPr>
          </a:p>
          <a:p>
            <a:endParaRPr lang="en-US" sz="180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Rot="1" noChangeArrowheads="1" noTextEdit="1"/>
          </p:cNvSpPr>
          <p:nvPr>
            <p:ph type="sldImg"/>
          </p:nvPr>
        </p:nvSpPr>
        <p:spPr>
          <a:xfrm>
            <a:off x="1004888" y="762000"/>
            <a:ext cx="4776787" cy="3581400"/>
          </a:xfrm>
          <a:ln/>
        </p:spPr>
      </p:sp>
      <p:sp>
        <p:nvSpPr>
          <p:cNvPr id="82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800" smtClean="0"/>
              <a:t>Adding an atmosphere reduces the outgoing thermal radiation to space, and so the absorbed solar energy is greater than the outgoing thermal energy and the planet warms up. NOTE, WHAT WOULD THE WATER VAPOUR ONLY EFFECT BE?</a:t>
            </a:r>
            <a:endParaRPr lang="en-US" sz="1800"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Rot="1" noChangeArrowheads="1" noTextEdit="1"/>
          </p:cNvSpPr>
          <p:nvPr>
            <p:ph type="sldImg"/>
          </p:nvPr>
        </p:nvSpPr>
        <p:spPr>
          <a:xfrm>
            <a:off x="1004888" y="762000"/>
            <a:ext cx="4776787" cy="3581400"/>
          </a:xfrm>
          <a:ln/>
        </p:spPr>
      </p:sp>
      <p:sp>
        <p:nvSpPr>
          <p:cNvPr id="839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800" smtClean="0"/>
              <a:t>As the planet warms up, it emits more thermal energy since warmer bodies emit more thermal (longwave) radiative energy. The Earth warms up until the outgoing thermal energy equals the absorbed solar energy, resulting in a global temperature of 15</a:t>
            </a:r>
            <a:r>
              <a:rPr lang="en-GB" sz="1800" baseline="30000" smtClean="0"/>
              <a:t>o</a:t>
            </a:r>
            <a:r>
              <a:rPr lang="en-GB" sz="1800" smtClean="0"/>
              <a:t>C, about 33</a:t>
            </a:r>
            <a:r>
              <a:rPr lang="en-GB" sz="1800" baseline="30000" smtClean="0"/>
              <a:t>o</a:t>
            </a:r>
            <a:r>
              <a:rPr lang="en-GB" sz="1800" smtClean="0"/>
              <a:t>C warmer than without a greenhouse effect.</a:t>
            </a:r>
            <a:endParaRPr lang="en-US" sz="180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Rot="1" noChangeArrowheads="1" noTextEdit="1"/>
          </p:cNvSpPr>
          <p:nvPr>
            <p:ph type="sldImg"/>
          </p:nvPr>
        </p:nvSpPr>
        <p:spPr>
          <a:xfrm>
            <a:off x="1004888" y="762000"/>
            <a:ext cx="4776787" cy="3581400"/>
          </a:xfrm>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800" smtClean="0"/>
              <a:t>Data available at www.metoffice.gov.uk</a:t>
            </a:r>
          </a:p>
          <a:p>
            <a:r>
              <a:rPr lang="en-GB" sz="1800" smtClean="0"/>
              <a:t>The relative warmth of years and decades and their uncertainty show just how unusual the last few decades have been in the instrumental record.</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txBox="1">
            <a:spLocks noGrp="1" noChangeArrowheads="1"/>
          </p:cNvSpPr>
          <p:nvPr/>
        </p:nvSpPr>
        <p:spPr bwMode="auto">
          <a:xfrm>
            <a:off x="3810000" y="92202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lgn="r"/>
            <a:fld id="{CAB53680-6B5F-4A2D-8DE8-ABCDF92C283B}" type="slidenum">
              <a:rPr lang="en-GB" sz="1200">
                <a:latin typeface="Times New Roman" pitchFamily="18" charset="0"/>
              </a:rPr>
              <a:pPr algn="r"/>
              <a:t>50</a:t>
            </a:fld>
            <a:endParaRPr lang="en-GB" sz="1200">
              <a:latin typeface="Times New Roman" pitchFamily="18" charset="0"/>
            </a:endParaRPr>
          </a:p>
        </p:txBody>
      </p:sp>
      <p:sp>
        <p:nvSpPr>
          <p:cNvPr id="124931" name="Rectangle 2"/>
          <p:cNvSpPr>
            <a:spLocks noChangeArrowheads="1" noTextEdit="1"/>
          </p:cNvSpPr>
          <p:nvPr>
            <p:ph type="sldImg"/>
          </p:nvPr>
        </p:nvSpPr>
        <p:spPr>
          <a:xfrm>
            <a:off x="1006475" y="762000"/>
            <a:ext cx="4775200" cy="3581400"/>
          </a:xfrm>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600" smtClean="0"/>
              <a:t>The additional heating of the climate system which would occur if the concentration of CO2 in the atmosphere was doubled, is about 3.8 Wm</a:t>
            </a:r>
            <a:r>
              <a:rPr lang="en-GB" sz="1600" baseline="30000" smtClean="0"/>
              <a:t>-2</a:t>
            </a:r>
            <a:r>
              <a:rPr lang="en-GB" sz="1600" smtClean="0"/>
              <a:t>. In a simple world this would ultimately warm the surface by about 1 °C. The prediction of climate change is complicated by the fact that, once climate change starts, there will be consequences (feedbacks) in the climate system which can act to either enhance or reduce the warming.</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Rot="1" noChangeArrowheads="1" noTextEdit="1"/>
          </p:cNvSpPr>
          <p:nvPr>
            <p:ph type="sldImg"/>
          </p:nvPr>
        </p:nvSpPr>
        <p:spPr>
          <a:xfrm>
            <a:off x="1004888" y="762000"/>
            <a:ext cx="4776787" cy="3581400"/>
          </a:xfrm>
          <a:ln/>
        </p:spPr>
      </p:sp>
      <p:sp>
        <p:nvSpPr>
          <p:cNvPr id="880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400" smtClean="0"/>
              <a:t>The total temperature increase from 1850 – 1899 to 2001 – 2005 is 0.76 [0.57 to 0.95]°C. Urban heat island effects are real but local, and have a negligible influence (less than 0.006°C per decade over land and zero over the oceans) on these values. [IPCC 2007]. More recently, the warming has been observed to heat the ocean to depths of at least 3km and to increase the average atmospheric water vapour (invisible, gaseous form of water) over land and ocean.</a:t>
            </a:r>
          </a:p>
          <a:p>
            <a:r>
              <a:rPr lang="en-GB" sz="1400" smtClean="0"/>
              <a:t>Global average sea level rose at an average rate of 1.8 mm per year over 1961 to 2003. The rate was faster over 1993 to 2003, about 3.1 mm per year. Whether the faster rate for 1993 to 2003 reflects decadal variability or an increase in the longer-term trend is unclear. There is </a:t>
            </a:r>
            <a:r>
              <a:rPr lang="en-GB" sz="1400" i="1" smtClean="0"/>
              <a:t>high confidence </a:t>
            </a:r>
            <a:r>
              <a:rPr lang="en-GB" sz="1400" smtClean="0"/>
              <a:t>that the rate of observed sea level rise increased from the 19th to the 20th century. The total 20th century rise is estimated to be 0.17 m.</a:t>
            </a:r>
          </a:p>
          <a:p>
            <a:r>
              <a:rPr lang="en-GB" sz="1400" smtClean="0"/>
              <a:t>Mountain glaciers and snow cover have declined on average in both hemispheres. Widespread decreases in glaciers and ice caps have contributed to sea level rise (ice caps do not include contributions from the</a:t>
            </a:r>
          </a:p>
          <a:p>
            <a:r>
              <a:rPr lang="en-GB" sz="1400" smtClean="0"/>
              <a:t>Greenland and Antarctic ice sheets) as has the thermal expansion of the oceans in line with the ocean warming.</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Rot="1" noChangeArrowheads="1" noTextEdit="1"/>
          </p:cNvSpPr>
          <p:nvPr>
            <p:ph type="sldImg"/>
          </p:nvPr>
        </p:nvSpPr>
        <p:spPr>
          <a:xfrm>
            <a:off x="1004888" y="762000"/>
            <a:ext cx="4776787" cy="3581400"/>
          </a:xfrm>
          <a:ln/>
        </p:spPr>
      </p:sp>
      <p:sp>
        <p:nvSpPr>
          <p:cNvPr id="177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800" smtClean="0"/>
              <a:t>Data available at www.metoffice.gov.uk</a:t>
            </a:r>
          </a:p>
          <a:p>
            <a:r>
              <a:rPr lang="en-GB" sz="1800" smtClean="0"/>
              <a:t>The relative warmth of years and decades and their uncertainty show just how unusual the last few decades have been in the instrumental record.</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mtClean="0"/>
              <a:t>Mass of Atmosphere = 5x10^18 kg</a:t>
            </a:r>
          </a:p>
          <a:p>
            <a:r>
              <a:rPr lang="en-GB" smtClean="0"/>
              <a:t>Total mass of CO2=3x10^15</a:t>
            </a:r>
          </a:p>
          <a:p>
            <a:r>
              <a:rPr lang="en-GB" smtClean="0"/>
              <a:t>Mol Mass of CO2=43</a:t>
            </a:r>
          </a:p>
          <a:p>
            <a:r>
              <a:rPr lang="en-GB" smtClean="0"/>
              <a:t>Mol mass of air=29</a:t>
            </a:r>
          </a:p>
          <a:p>
            <a:r>
              <a:rPr lang="en-GB" smtClean="0"/>
              <a:t>Co2 emissions ~8 GtC/yr = 8*43/12 GtCO2/yr = 28 GtCO2/yr = 28x10^12 kg CO2/yr</a:t>
            </a:r>
          </a:p>
          <a:p>
            <a:r>
              <a:rPr lang="en-GB" smtClean="0"/>
              <a:t>28x10^12/5x10^18=6x10^-6 yr-1 = 6 ppm/yr (by mass) = 6*29/43=4 ppmv/yr. Actual increase ~ 2 ppmv/yr so land and ocean take up about 50% of emissions.</a:t>
            </a:r>
          </a:p>
          <a:p>
            <a:r>
              <a:rPr lang="en-GB" smtClean="0"/>
              <a:t>V=mRT/p</a:t>
            </a:r>
          </a:p>
          <a:p>
            <a:r>
              <a:rPr lang="en-GB" smtClean="0"/>
              <a:t>VCO2/Vair=43.189.</a:t>
            </a:r>
          </a:p>
          <a:p>
            <a:endParaRPr lang="en-GB" smtClean="0"/>
          </a:p>
          <a:p>
            <a:r>
              <a:rPr lang="en-GB" smtClean="0"/>
              <a:t>383 ppmv = 582 ppm by mass</a:t>
            </a:r>
          </a:p>
          <a:p>
            <a:endParaRPr lang="en-GB" smtClean="0"/>
          </a:p>
          <a:p>
            <a:r>
              <a:rPr lang="en-GB" smtClean="0"/>
              <a:t>2 GtC/yr = 2 ppm/yr</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Rot="1" noChangeArrowheads="1" noTextEdit="1"/>
          </p:cNvSpPr>
          <p:nvPr>
            <p:ph type="sldImg"/>
          </p:nvPr>
        </p:nvSpPr>
        <p:spPr>
          <a:xfrm>
            <a:off x="1004888" y="762000"/>
            <a:ext cx="4776787" cy="3581400"/>
          </a:xfrm>
          <a:ln/>
        </p:spPr>
      </p:sp>
      <p:sp>
        <p:nvSpPr>
          <p:cNvPr id="1812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600" b="1" smtClean="0"/>
              <a:t>Mann et al. (2008) PNAS “…results extend previous conclusions that recent Northern Hemisphere surface temperature increases are likely anomalous in a long-term context. Recent warmth appears anomalous for at least the past 1,300 years whether or not tree-ring data are used. If tree-ring data are used, the conclusion can be extended to at least the past 1,700 years, but with additional strong caveats. The reconstructed amplitude of change over past centuries is greater than hitherto reported, with somewhat greater Medieval warmth in the Northern Hemisphere, albeit still not reaching recent levels.” Mann et al. (2008) PNAS</a:t>
            </a:r>
            <a:endParaRPr lang="en-GB" sz="1600" smtClean="0"/>
          </a:p>
          <a:p>
            <a:endParaRPr lang="en-GB" sz="160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Ro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800" b="1" smtClean="0"/>
              <a:t>IPCC 2007 Figure 5.13. </a:t>
            </a:r>
            <a:r>
              <a:rPr lang="en-US" sz="1800" i="1" smtClean="0"/>
              <a:t>Annual averages of the global mean sea level (mm). The red curve shows reconstructed sea level fields since 1870 (updated from Church and White, 2006); the blue curve shows coastal tide gauge measurements since 1950 (from Holgate and Woodworth, 2004) and the black curve is based on satellite altimetry (Leuliette et al., 2004). The red and blue curves are deviations from their averages for 1961 to 1990, and the black curve is the deviation from the average of the red curve for the period 1993 to 2001. Error bars show 90% confidence intervals. </a:t>
            </a:r>
            <a:endParaRPr lang="en-US" sz="1800" smtClean="0"/>
          </a:p>
          <a:p>
            <a:endParaRPr lang="en-US" sz="180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Rot="1" noChangeArrowheads="1" noTextEdit="1"/>
          </p:cNvSpPr>
          <p:nvPr>
            <p:ph type="sldImg"/>
          </p:nvPr>
        </p:nvSpPr>
        <p:spPr>
          <a:xfrm>
            <a:off x="1004888" y="762000"/>
            <a:ext cx="4776787" cy="3581400"/>
          </a:xfrm>
          <a:ln/>
        </p:spPr>
      </p:sp>
      <p:sp>
        <p:nvSpPr>
          <p:cNvPr id="1228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mtClean="0"/>
              <a:t>Rapid rises in GHG.</a:t>
            </a:r>
          </a:p>
          <a:p>
            <a:r>
              <a:rPr lang="en-US" smtClean="0"/>
              <a:t>Primarily due to fossil fuel burning, cement making, changes in land use and agriculture.</a:t>
            </a:r>
          </a:p>
          <a:p>
            <a:r>
              <a:rPr lang="en-US" smtClean="0"/>
              <a:t>We know it is anthropogenic because of its isotopic signature.</a:t>
            </a:r>
          </a:p>
          <a:p>
            <a:r>
              <a:rPr lang="en-US" smtClean="0"/>
              <a:t>Satellite data detects the influence of greenhouse gases on the energy balance.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xfrm>
            <a:off x="944563" y="728663"/>
            <a:ext cx="4856162" cy="3641725"/>
          </a:xfrm>
          <a:ln/>
        </p:spPr>
      </p:sp>
      <p:sp>
        <p:nvSpPr>
          <p:cNvPr id="102403" name="Notes Placeholder 2"/>
          <p:cNvSpPr>
            <a:spLocks noGrp="1"/>
          </p:cNvSpPr>
          <p:nvPr>
            <p:ph type="body" idx="1"/>
          </p:nvPr>
        </p:nvSpPr>
        <p:spPr>
          <a:xfrm>
            <a:off x="674688" y="4613275"/>
            <a:ext cx="5395912" cy="4371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437" tIns="44719" rIns="89437" bIns="44719"/>
          <a:lstStyle/>
          <a:p>
            <a:pPr>
              <a:spcBef>
                <a:spcPct val="0"/>
              </a:spcBef>
            </a:pPr>
            <a:endParaRPr lang="en-US" smtClean="0"/>
          </a:p>
        </p:txBody>
      </p:sp>
      <p:sp>
        <p:nvSpPr>
          <p:cNvPr id="102404" name="Slide Number Placeholder 3"/>
          <p:cNvSpPr txBox="1">
            <a:spLocks noGrp="1"/>
          </p:cNvSpPr>
          <p:nvPr/>
        </p:nvSpPr>
        <p:spPr bwMode="auto">
          <a:xfrm>
            <a:off x="3821113" y="9226550"/>
            <a:ext cx="2922587"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437" tIns="44719" rIns="89437" bIns="44719" anchor="b"/>
          <a:lstStyle>
            <a:lvl1pPr defTabSz="893763">
              <a:defRPr sz="1600">
                <a:solidFill>
                  <a:schemeClr val="tx1"/>
                </a:solidFill>
                <a:latin typeface="Calibri" pitchFamily="34" charset="0"/>
              </a:defRPr>
            </a:lvl1pPr>
            <a:lvl2pPr marL="727075" indent="-279400" defTabSz="893763">
              <a:defRPr sz="1600">
                <a:solidFill>
                  <a:schemeClr val="tx1"/>
                </a:solidFill>
                <a:latin typeface="Calibri" pitchFamily="34" charset="0"/>
              </a:defRPr>
            </a:lvl2pPr>
            <a:lvl3pPr marL="1117600" indent="-223838" defTabSz="893763">
              <a:defRPr sz="1600">
                <a:solidFill>
                  <a:schemeClr val="tx1"/>
                </a:solidFill>
                <a:latin typeface="Calibri" pitchFamily="34" charset="0"/>
              </a:defRPr>
            </a:lvl3pPr>
            <a:lvl4pPr marL="1565275" indent="-223838" defTabSz="893763">
              <a:defRPr sz="1600">
                <a:solidFill>
                  <a:schemeClr val="tx1"/>
                </a:solidFill>
                <a:latin typeface="Calibri" pitchFamily="34" charset="0"/>
              </a:defRPr>
            </a:lvl4pPr>
            <a:lvl5pPr marL="2012950" indent="-223838" defTabSz="893763">
              <a:defRPr sz="1600">
                <a:solidFill>
                  <a:schemeClr val="tx1"/>
                </a:solidFill>
                <a:latin typeface="Calibri" pitchFamily="34" charset="0"/>
              </a:defRPr>
            </a:lvl5pPr>
            <a:lvl6pPr marL="2470150" indent="-223838" defTabSz="893763" eaLnBrk="0" fontAlgn="base" hangingPunct="0">
              <a:spcBef>
                <a:spcPct val="0"/>
              </a:spcBef>
              <a:spcAft>
                <a:spcPct val="0"/>
              </a:spcAft>
              <a:defRPr sz="1600">
                <a:solidFill>
                  <a:schemeClr val="tx1"/>
                </a:solidFill>
                <a:latin typeface="Calibri" pitchFamily="34" charset="0"/>
              </a:defRPr>
            </a:lvl6pPr>
            <a:lvl7pPr marL="2927350" indent="-223838" defTabSz="893763" eaLnBrk="0" fontAlgn="base" hangingPunct="0">
              <a:spcBef>
                <a:spcPct val="0"/>
              </a:spcBef>
              <a:spcAft>
                <a:spcPct val="0"/>
              </a:spcAft>
              <a:defRPr sz="1600">
                <a:solidFill>
                  <a:schemeClr val="tx1"/>
                </a:solidFill>
                <a:latin typeface="Calibri" pitchFamily="34" charset="0"/>
              </a:defRPr>
            </a:lvl7pPr>
            <a:lvl8pPr marL="3384550" indent="-223838" defTabSz="893763" eaLnBrk="0" fontAlgn="base" hangingPunct="0">
              <a:spcBef>
                <a:spcPct val="0"/>
              </a:spcBef>
              <a:spcAft>
                <a:spcPct val="0"/>
              </a:spcAft>
              <a:defRPr sz="1600">
                <a:solidFill>
                  <a:schemeClr val="tx1"/>
                </a:solidFill>
                <a:latin typeface="Calibri" pitchFamily="34" charset="0"/>
              </a:defRPr>
            </a:lvl8pPr>
            <a:lvl9pPr marL="3841750" indent="-223838" defTabSz="893763" eaLnBrk="0" fontAlgn="base" hangingPunct="0">
              <a:spcBef>
                <a:spcPct val="0"/>
              </a:spcBef>
              <a:spcAft>
                <a:spcPct val="0"/>
              </a:spcAft>
              <a:defRPr sz="1600">
                <a:solidFill>
                  <a:schemeClr val="tx1"/>
                </a:solidFill>
                <a:latin typeface="Calibri" pitchFamily="34" charset="0"/>
              </a:defRPr>
            </a:lvl9pPr>
          </a:lstStyle>
          <a:p>
            <a:pPr algn="r" eaLnBrk="1" hangingPunct="1"/>
            <a:fld id="{A391BF87-40D1-4310-B21B-26F336FFA0D1}" type="slidenum">
              <a:rPr lang="en-US" sz="1200"/>
              <a:pPr algn="r" eaLnBrk="1" hangingPunct="1"/>
              <a:t>8</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Rot="1" noChangeArrowheads="1" noTextEdit="1"/>
          </p:cNvSpPr>
          <p:nvPr>
            <p:ph type="sldImg"/>
          </p:nvPr>
        </p:nvSpPr>
        <p:spPr>
          <a:xfrm>
            <a:off x="1004888" y="762000"/>
            <a:ext cx="4776787" cy="3581400"/>
          </a:xfrm>
          <a:ln/>
        </p:spPr>
      </p:sp>
      <p:sp>
        <p:nvSpPr>
          <p:cNvPr id="1955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800" smtClean="0"/>
              <a:t>Concentrations of CO2 are likely to surpass 400ppm by 2015</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Rot="1" noChangeArrowheads="1" noTextEdit="1"/>
          </p:cNvSpPr>
          <p:nvPr>
            <p:ph type="sldImg"/>
          </p:nvPr>
        </p:nvSpPr>
        <p:spPr>
          <a:xfrm>
            <a:off x="1004888" y="762000"/>
            <a:ext cx="4776787" cy="3581400"/>
          </a:xfrm>
          <a:ln/>
        </p:spPr>
      </p:sp>
      <p:sp>
        <p:nvSpPr>
          <p:cNvPr id="207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sz="1800" smtClean="0"/>
              <a:t>Concentrations of CO2 are likely to surpass 400ppm by 2015</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D8E98722-A4F6-421A-83F0-F6415904CB77}" type="slidenum">
              <a:rPr lang="en-GB"/>
              <a:pPr>
                <a:defRPr/>
              </a:pPr>
              <a:t>‹#›</a:t>
            </a:fld>
            <a:endParaRPr lang="en-GB"/>
          </a:p>
        </p:txBody>
      </p:sp>
    </p:spTree>
    <p:extLst>
      <p:ext uri="{BB962C8B-B14F-4D97-AF65-F5344CB8AC3E}">
        <p14:creationId xmlns:p14="http://schemas.microsoft.com/office/powerpoint/2010/main" val="1810570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2424F453-4CE9-4330-BEFE-6F5B5A49D7B6}" type="slidenum">
              <a:rPr lang="en-GB"/>
              <a:pPr>
                <a:defRPr/>
              </a:pPr>
              <a:t>‹#›</a:t>
            </a:fld>
            <a:endParaRPr lang="en-GB"/>
          </a:p>
        </p:txBody>
      </p:sp>
    </p:spTree>
    <p:extLst>
      <p:ext uri="{BB962C8B-B14F-4D97-AF65-F5344CB8AC3E}">
        <p14:creationId xmlns:p14="http://schemas.microsoft.com/office/powerpoint/2010/main" val="18134381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1F281768-A95D-49C7-9BAC-097436EFE6C7}" type="slidenum">
              <a:rPr lang="en-GB"/>
              <a:pPr>
                <a:defRPr/>
              </a:pPr>
              <a:t>‹#›</a:t>
            </a:fld>
            <a:endParaRPr lang="en-GB"/>
          </a:p>
        </p:txBody>
      </p:sp>
    </p:spTree>
    <p:extLst>
      <p:ext uri="{BB962C8B-B14F-4D97-AF65-F5344CB8AC3E}">
        <p14:creationId xmlns:p14="http://schemas.microsoft.com/office/powerpoint/2010/main" val="1401023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618C7A35-56A3-4788-B2D9-3E0C6E58FA89}" type="slidenum">
              <a:rPr lang="en-GB"/>
              <a:pPr>
                <a:defRPr/>
              </a:pPr>
              <a:t>‹#›</a:t>
            </a:fld>
            <a:endParaRPr lang="en-GB"/>
          </a:p>
        </p:txBody>
      </p:sp>
    </p:spTree>
    <p:extLst>
      <p:ext uri="{BB962C8B-B14F-4D97-AF65-F5344CB8AC3E}">
        <p14:creationId xmlns:p14="http://schemas.microsoft.com/office/powerpoint/2010/main" val="1818094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p>
        </p:txBody>
      </p:sp>
      <p:sp>
        <p:nvSpPr>
          <p:cNvPr id="5" name="Rectangle 5"/>
          <p:cNvSpPr>
            <a:spLocks noGrp="1" noChangeArrowheads="1"/>
          </p:cNvSpPr>
          <p:nvPr>
            <p:ph type="ftr" sz="quarter" idx="11"/>
          </p:nvPr>
        </p:nvSpPr>
        <p:spPr>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ln/>
        </p:spPr>
        <p:txBody>
          <a:bodyPr/>
          <a:lstStyle>
            <a:lvl1pPr>
              <a:defRPr/>
            </a:lvl1pPr>
          </a:lstStyle>
          <a:p>
            <a:pPr>
              <a:defRPr/>
            </a:pPr>
            <a:fld id="{C4264FD2-9378-4BE1-BD91-FF659B7FAA10}" type="slidenum">
              <a:rPr lang="en-GB"/>
              <a:pPr>
                <a:defRPr/>
              </a:pPr>
              <a:t>‹#›</a:t>
            </a:fld>
            <a:endParaRPr lang="en-GB"/>
          </a:p>
        </p:txBody>
      </p:sp>
    </p:spTree>
    <p:extLst>
      <p:ext uri="{BB962C8B-B14F-4D97-AF65-F5344CB8AC3E}">
        <p14:creationId xmlns:p14="http://schemas.microsoft.com/office/powerpoint/2010/main" val="1166682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9B23421C-3664-411D-97B3-9992880DDAC2}" type="slidenum">
              <a:rPr lang="en-GB"/>
              <a:pPr>
                <a:defRPr/>
              </a:pPr>
              <a:t>‹#›</a:t>
            </a:fld>
            <a:endParaRPr lang="en-GB"/>
          </a:p>
        </p:txBody>
      </p:sp>
    </p:spTree>
    <p:extLst>
      <p:ext uri="{BB962C8B-B14F-4D97-AF65-F5344CB8AC3E}">
        <p14:creationId xmlns:p14="http://schemas.microsoft.com/office/powerpoint/2010/main" val="1921006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p>
        </p:txBody>
      </p:sp>
      <p:sp>
        <p:nvSpPr>
          <p:cNvPr id="8" name="Rectangle 5"/>
          <p:cNvSpPr>
            <a:spLocks noGrp="1" noChangeArrowheads="1"/>
          </p:cNvSpPr>
          <p:nvPr>
            <p:ph type="ftr" sz="quarter" idx="11"/>
          </p:nvPr>
        </p:nvSpPr>
        <p:spPr>
          <a:ln/>
        </p:spPr>
        <p:txBody>
          <a:bodyPr/>
          <a:lstStyle>
            <a:lvl1pPr>
              <a:defRPr/>
            </a:lvl1pPr>
          </a:lstStyle>
          <a:p>
            <a:pPr>
              <a:defRPr/>
            </a:pPr>
            <a:endParaRPr lang="en-GB"/>
          </a:p>
        </p:txBody>
      </p:sp>
      <p:sp>
        <p:nvSpPr>
          <p:cNvPr id="9" name="Rectangle 6"/>
          <p:cNvSpPr>
            <a:spLocks noGrp="1" noChangeArrowheads="1"/>
          </p:cNvSpPr>
          <p:nvPr>
            <p:ph type="sldNum" sz="quarter" idx="12"/>
          </p:nvPr>
        </p:nvSpPr>
        <p:spPr>
          <a:ln/>
        </p:spPr>
        <p:txBody>
          <a:bodyPr/>
          <a:lstStyle>
            <a:lvl1pPr>
              <a:defRPr/>
            </a:lvl1pPr>
          </a:lstStyle>
          <a:p>
            <a:pPr>
              <a:defRPr/>
            </a:pPr>
            <a:fld id="{E6DCAB6F-1001-469B-BA0E-8510EB00804D}" type="slidenum">
              <a:rPr lang="en-GB"/>
              <a:pPr>
                <a:defRPr/>
              </a:pPr>
              <a:t>‹#›</a:t>
            </a:fld>
            <a:endParaRPr lang="en-GB"/>
          </a:p>
        </p:txBody>
      </p:sp>
    </p:spTree>
    <p:extLst>
      <p:ext uri="{BB962C8B-B14F-4D97-AF65-F5344CB8AC3E}">
        <p14:creationId xmlns:p14="http://schemas.microsoft.com/office/powerpoint/2010/main" val="32372182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p>
        </p:txBody>
      </p:sp>
      <p:sp>
        <p:nvSpPr>
          <p:cNvPr id="4" name="Rectangle 5"/>
          <p:cNvSpPr>
            <a:spLocks noGrp="1" noChangeArrowheads="1"/>
          </p:cNvSpPr>
          <p:nvPr>
            <p:ph type="ftr" sz="quarter" idx="11"/>
          </p:nvPr>
        </p:nvSpPr>
        <p:spPr>
          <a:ln/>
        </p:spPr>
        <p:txBody>
          <a:bodyPr/>
          <a:lstStyle>
            <a:lvl1pPr>
              <a:defRPr/>
            </a:lvl1pPr>
          </a:lstStyle>
          <a:p>
            <a:pPr>
              <a:defRPr/>
            </a:pPr>
            <a:endParaRPr lang="en-GB"/>
          </a:p>
        </p:txBody>
      </p:sp>
      <p:sp>
        <p:nvSpPr>
          <p:cNvPr id="5" name="Rectangle 6"/>
          <p:cNvSpPr>
            <a:spLocks noGrp="1" noChangeArrowheads="1"/>
          </p:cNvSpPr>
          <p:nvPr>
            <p:ph type="sldNum" sz="quarter" idx="12"/>
          </p:nvPr>
        </p:nvSpPr>
        <p:spPr>
          <a:ln/>
        </p:spPr>
        <p:txBody>
          <a:bodyPr/>
          <a:lstStyle>
            <a:lvl1pPr>
              <a:defRPr/>
            </a:lvl1pPr>
          </a:lstStyle>
          <a:p>
            <a:pPr>
              <a:defRPr/>
            </a:pPr>
            <a:fld id="{BEB066C8-A24A-4772-B762-99AF40C8B94D}" type="slidenum">
              <a:rPr lang="en-GB"/>
              <a:pPr>
                <a:defRPr/>
              </a:pPr>
              <a:t>‹#›</a:t>
            </a:fld>
            <a:endParaRPr lang="en-GB"/>
          </a:p>
        </p:txBody>
      </p:sp>
    </p:spTree>
    <p:extLst>
      <p:ext uri="{BB962C8B-B14F-4D97-AF65-F5344CB8AC3E}">
        <p14:creationId xmlns:p14="http://schemas.microsoft.com/office/powerpoint/2010/main" val="2798150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2EA3322E-6595-4684-BE90-ED920B2C0361}" type="slidenum">
              <a:rPr lang="en-GB"/>
              <a:pPr>
                <a:defRPr/>
              </a:pPr>
              <a:t>‹#›</a:t>
            </a:fld>
            <a:endParaRPr lang="en-GB"/>
          </a:p>
        </p:txBody>
      </p:sp>
    </p:spTree>
    <p:extLst>
      <p:ext uri="{BB962C8B-B14F-4D97-AF65-F5344CB8AC3E}">
        <p14:creationId xmlns:p14="http://schemas.microsoft.com/office/powerpoint/2010/main" val="35780951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294D2B33-76CE-4FC8-BE3E-4E02256C16B0}" type="slidenum">
              <a:rPr lang="en-GB"/>
              <a:pPr>
                <a:defRPr/>
              </a:pPr>
              <a:t>‹#›</a:t>
            </a:fld>
            <a:endParaRPr lang="en-GB"/>
          </a:p>
        </p:txBody>
      </p:sp>
    </p:spTree>
    <p:extLst>
      <p:ext uri="{BB962C8B-B14F-4D97-AF65-F5344CB8AC3E}">
        <p14:creationId xmlns:p14="http://schemas.microsoft.com/office/powerpoint/2010/main" val="1767888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
        <p:nvSpPr>
          <p:cNvPr id="7" name="Rectangle 6"/>
          <p:cNvSpPr>
            <a:spLocks noGrp="1" noChangeArrowheads="1"/>
          </p:cNvSpPr>
          <p:nvPr>
            <p:ph type="sldNum" sz="quarter" idx="12"/>
          </p:nvPr>
        </p:nvSpPr>
        <p:spPr>
          <a:ln/>
        </p:spPr>
        <p:txBody>
          <a:bodyPr/>
          <a:lstStyle>
            <a:lvl1pPr>
              <a:defRPr/>
            </a:lvl1pPr>
          </a:lstStyle>
          <a:p>
            <a:pPr>
              <a:defRPr/>
            </a:pPr>
            <a:fld id="{74802B0B-6789-4A5D-A4A3-94302DA01B0E}" type="slidenum">
              <a:rPr lang="en-GB"/>
              <a:pPr>
                <a:defRPr/>
              </a:pPr>
              <a:t>‹#›</a:t>
            </a:fld>
            <a:endParaRPr lang="en-GB"/>
          </a:p>
        </p:txBody>
      </p:sp>
    </p:spTree>
    <p:extLst>
      <p:ext uri="{BB962C8B-B14F-4D97-AF65-F5344CB8AC3E}">
        <p14:creationId xmlns:p14="http://schemas.microsoft.com/office/powerpoint/2010/main" val="3041105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35997946-F11E-4B11-AB6E-5A1A6DFFC317}"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1.png"/><Relationship Id="rId7" Type="http://schemas.openxmlformats.org/officeDocument/2006/relationships/hyperlink" Target="http://www.walker-institute.ac.uk/index.ht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hyperlink" Target="http://www.nceo.ac.uk/"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gi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image" Target="../media/image27.png"/><Relationship Id="rId7" Type="http://schemas.openxmlformats.org/officeDocument/2006/relationships/hyperlink" Target="http://www.walker-institute.ac.uk/index.htm"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jpeg"/><Relationship Id="rId5" Type="http://schemas.openxmlformats.org/officeDocument/2006/relationships/hyperlink" Target="http://www.nceo.ac.uk/" TargetMode="Externa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w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6.xml"/><Relationship Id="rId4" Type="http://schemas.openxmlformats.org/officeDocument/2006/relationships/image" Target="../media/image37.wmf"/></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31.xml.rels><?xml version="1.0" encoding="UTF-8" standalone="yes"?>
<Relationships xmlns="http://schemas.openxmlformats.org/package/2006/relationships"><Relationship Id="rId8" Type="http://schemas.openxmlformats.org/officeDocument/2006/relationships/image" Target="../media/image38.gif"/><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 Id="rId9"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5.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51.wmf"/></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14.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5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b="9450"/>
          <a:stretch>
            <a:fillRect/>
          </a:stretch>
        </p:blipFill>
        <p:spPr bwMode="auto">
          <a:xfrm>
            <a:off x="0" y="674688"/>
            <a:ext cx="9180513" cy="621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 Box 4"/>
          <p:cNvSpPr txBox="1">
            <a:spLocks noChangeArrowheads="1"/>
          </p:cNvSpPr>
          <p:nvPr/>
        </p:nvSpPr>
        <p:spPr bwMode="auto">
          <a:xfrm>
            <a:off x="395288" y="4143375"/>
            <a:ext cx="6049962" cy="1357313"/>
          </a:xfrm>
          <a:prstGeom prst="rect">
            <a:avLst/>
          </a:prstGeom>
          <a:solidFill>
            <a:schemeClr val="bg1">
              <a:alpha val="5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0" tIns="72000" rIns="180000" bIns="72000">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lnSpc>
                <a:spcPct val="70000"/>
              </a:lnSpc>
              <a:spcBef>
                <a:spcPts val="600"/>
              </a:spcBef>
              <a:spcAft>
                <a:spcPts val="600"/>
              </a:spcAft>
            </a:pPr>
            <a:r>
              <a:rPr lang="en-GB" sz="2800">
                <a:latin typeface="Times New Roman" pitchFamily="18" charset="0"/>
              </a:rPr>
              <a:t>Richard P. Allan</a:t>
            </a:r>
          </a:p>
          <a:p>
            <a:pPr>
              <a:lnSpc>
                <a:spcPct val="70000"/>
              </a:lnSpc>
              <a:spcBef>
                <a:spcPts val="600"/>
              </a:spcBef>
              <a:spcAft>
                <a:spcPts val="600"/>
              </a:spcAft>
            </a:pPr>
            <a:r>
              <a:rPr lang="en-GB" sz="2800">
                <a:latin typeface="Times New Roman" pitchFamily="18" charset="0"/>
              </a:rPr>
              <a:t>Department of Meteorology</a:t>
            </a:r>
          </a:p>
          <a:p>
            <a:pPr>
              <a:lnSpc>
                <a:spcPct val="70000"/>
              </a:lnSpc>
              <a:spcBef>
                <a:spcPts val="600"/>
              </a:spcBef>
              <a:spcAft>
                <a:spcPts val="600"/>
              </a:spcAft>
            </a:pPr>
            <a:r>
              <a:rPr lang="en-GB" sz="2800">
                <a:latin typeface="Times New Roman" pitchFamily="18" charset="0"/>
              </a:rPr>
              <a:t>University of Reading, UK</a:t>
            </a:r>
          </a:p>
        </p:txBody>
      </p:sp>
      <p:pic>
        <p:nvPicPr>
          <p:cNvPr id="2052" name="Picture 5" descr="Device-wh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hidden">
          <a:xfrm>
            <a:off x="428625" y="5805488"/>
            <a:ext cx="2268538"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6" descr="[NCEO Logo imag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0625" y="5805488"/>
            <a:ext cx="295275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7" descr="Walker Institute">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r="69623"/>
          <a:stretch>
            <a:fillRect/>
          </a:stretch>
        </p:blipFill>
        <p:spPr bwMode="auto">
          <a:xfrm>
            <a:off x="3000375" y="5805488"/>
            <a:ext cx="180022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10"/>
          <p:cNvPicPr>
            <a:picLocks noChangeAspect="1" noChangeArrowheads="1"/>
          </p:cNvPicPr>
          <p:nvPr/>
        </p:nvPicPr>
        <p:blipFill>
          <a:blip r:embed="rId3">
            <a:extLst>
              <a:ext uri="{28A0092B-C50C-407E-A947-70E740481C1C}">
                <a14:useLocalDpi xmlns:a14="http://schemas.microsoft.com/office/drawing/2010/main" val="0"/>
              </a:ext>
            </a:extLst>
          </a:blip>
          <a:srcRect b="85049"/>
          <a:stretch>
            <a:fillRect/>
          </a:stretch>
        </p:blipFill>
        <p:spPr bwMode="auto">
          <a:xfrm>
            <a:off x="-36513" y="-26988"/>
            <a:ext cx="9180513" cy="102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6" name="Rectangle 13"/>
          <p:cNvSpPr>
            <a:spLocks noGrp="1" noChangeArrowheads="1"/>
          </p:cNvSpPr>
          <p:nvPr>
            <p:ph type="title"/>
          </p:nvPr>
        </p:nvSpPr>
        <p:spPr>
          <a:xfrm>
            <a:off x="250825" y="260350"/>
            <a:ext cx="8713788" cy="1143000"/>
          </a:xfrm>
          <a:noFill/>
        </p:spPr>
        <p:txBody>
          <a:bodyPr/>
          <a:lstStyle/>
          <a:p>
            <a:pPr algn="l"/>
            <a:r>
              <a:rPr lang="en-US" u="sng" smtClean="0">
                <a:solidFill>
                  <a:schemeClr val="bg1"/>
                </a:solidFill>
                <a:latin typeface="Calibri" pitchFamily="34" charset="0"/>
              </a:rPr>
              <a:t>The Science Behind Climate Change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CO2 Trend for Mauna Loa"/>
          <p:cNvPicPr>
            <a:picLocks noChangeAspect="1" noChangeArrowheads="1"/>
          </p:cNvPicPr>
          <p:nvPr/>
        </p:nvPicPr>
        <p:blipFill>
          <a:blip r:embed="rId3">
            <a:extLst>
              <a:ext uri="{28A0092B-C50C-407E-A947-70E740481C1C}">
                <a14:useLocalDpi xmlns:a14="http://schemas.microsoft.com/office/drawing/2010/main" val="0"/>
              </a:ext>
            </a:extLst>
          </a:blip>
          <a:srcRect l="4771" t="7411" r="4771" b="9264"/>
          <a:stretch>
            <a:fillRect/>
          </a:stretch>
        </p:blipFill>
        <p:spPr bwMode="auto">
          <a:xfrm>
            <a:off x="250825" y="333375"/>
            <a:ext cx="4608513" cy="346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1" name="Picture 10" descr="spm1"/>
          <p:cNvPicPr>
            <a:picLocks noChangeAspect="1" noChangeArrowheads="1"/>
          </p:cNvPicPr>
          <p:nvPr/>
        </p:nvPicPr>
        <p:blipFill>
          <a:blip r:embed="rId4">
            <a:extLst>
              <a:ext uri="{28A0092B-C50C-407E-A947-70E740481C1C}">
                <a14:useLocalDpi xmlns:a14="http://schemas.microsoft.com/office/drawing/2010/main" val="0"/>
              </a:ext>
            </a:extLst>
          </a:blip>
          <a:srcRect r="16713" b="67813"/>
          <a:stretch>
            <a:fillRect/>
          </a:stretch>
        </p:blipFill>
        <p:spPr bwMode="auto">
          <a:xfrm>
            <a:off x="3663950" y="2492375"/>
            <a:ext cx="4148138"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2" name="Picture 12"/>
          <p:cNvPicPr>
            <a:picLocks noChangeAspect="1" noChangeArrowheads="1"/>
          </p:cNvPicPr>
          <p:nvPr/>
        </p:nvPicPr>
        <p:blipFill>
          <a:blip r:embed="rId5">
            <a:extLst>
              <a:ext uri="{28A0092B-C50C-407E-A947-70E740481C1C}">
                <a14:useLocalDpi xmlns:a14="http://schemas.microsoft.com/office/drawing/2010/main" val="0"/>
              </a:ext>
            </a:extLst>
          </a:blip>
          <a:srcRect t="94675"/>
          <a:stretch>
            <a:fillRect/>
          </a:stretch>
        </p:blipFill>
        <p:spPr bwMode="auto">
          <a:xfrm>
            <a:off x="3309938" y="6018213"/>
            <a:ext cx="5616575"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3" name="Text Box 5"/>
          <p:cNvSpPr txBox="1">
            <a:spLocks noChangeArrowheads="1"/>
          </p:cNvSpPr>
          <p:nvPr/>
        </p:nvSpPr>
        <p:spPr bwMode="auto">
          <a:xfrm>
            <a:off x="5076825" y="333375"/>
            <a:ext cx="381635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400">
                <a:solidFill>
                  <a:schemeClr val="accent2"/>
                </a:solidFill>
              </a:rPr>
              <a:t>Rises in carbon dioxide concentration in the atmosphere unquestionably related to mankind </a:t>
            </a:r>
          </a:p>
        </p:txBody>
      </p:sp>
      <p:sp>
        <p:nvSpPr>
          <p:cNvPr id="206854" name="Line 6"/>
          <p:cNvSpPr>
            <a:spLocks noChangeShapeType="1"/>
          </p:cNvSpPr>
          <p:nvPr/>
        </p:nvSpPr>
        <p:spPr bwMode="auto">
          <a:xfrm flipV="1">
            <a:off x="900113" y="2997200"/>
            <a:ext cx="5327650" cy="503238"/>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6855" name="Line 7"/>
          <p:cNvSpPr>
            <a:spLocks noChangeShapeType="1"/>
          </p:cNvSpPr>
          <p:nvPr/>
        </p:nvSpPr>
        <p:spPr bwMode="auto">
          <a:xfrm>
            <a:off x="3851275" y="692150"/>
            <a:ext cx="2376488" cy="230505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pic>
        <p:nvPicPr>
          <p:cNvPr id="206857" name="Picture 9" descr="climate-skeptic-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4632325"/>
            <a:ext cx="3024187" cy="19653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44000" cy="6851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7219" name="Text Box 3"/>
          <p:cNvSpPr txBox="1">
            <a:spLocks noChangeArrowheads="1"/>
          </p:cNvSpPr>
          <p:nvPr/>
        </p:nvSpPr>
        <p:spPr bwMode="auto">
          <a:xfrm>
            <a:off x="250825" y="6381750"/>
            <a:ext cx="8642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000"/>
              <a:t>Courtesy of Prof. Richard Somerville	http://richardsomerville.com</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p:cNvSpPr>
          <p:nvPr>
            <p:ph type="title"/>
          </p:nvPr>
        </p:nvSpPr>
        <p:spPr>
          <a:xfrm>
            <a:off x="685800" y="115888"/>
            <a:ext cx="8207375" cy="1143000"/>
          </a:xfrm>
        </p:spPr>
        <p:txBody>
          <a:bodyPr/>
          <a:lstStyle/>
          <a:p>
            <a:r>
              <a:rPr lang="en-GB" sz="3600" smtClean="0">
                <a:solidFill>
                  <a:schemeClr val="accent2"/>
                </a:solidFill>
              </a:rPr>
              <a:t>Earth’s global average energy balance: </a:t>
            </a:r>
            <a:br>
              <a:rPr lang="en-GB" sz="3600" smtClean="0">
                <a:solidFill>
                  <a:schemeClr val="accent2"/>
                </a:solidFill>
              </a:rPr>
            </a:br>
            <a:r>
              <a:rPr lang="en-GB" sz="3600" smtClean="0">
                <a:solidFill>
                  <a:schemeClr val="accent2"/>
                </a:solidFill>
              </a:rPr>
              <a:t>present day</a:t>
            </a:r>
            <a:endParaRPr lang="en-US" sz="3600" smtClean="0">
              <a:solidFill>
                <a:schemeClr val="accent2"/>
              </a:solidFill>
            </a:endParaRPr>
          </a:p>
        </p:txBody>
      </p:sp>
      <p:sp>
        <p:nvSpPr>
          <p:cNvPr id="6147" name="Rectangle 3"/>
          <p:cNvSpPr>
            <a:spLocks noChangeArrowheads="1"/>
          </p:cNvSpPr>
          <p:nvPr/>
        </p:nvSpPr>
        <p:spPr bwMode="auto">
          <a:xfrm>
            <a:off x="1908175" y="2708275"/>
            <a:ext cx="5472113" cy="1584325"/>
          </a:xfrm>
          <a:prstGeom prst="rect">
            <a:avLst/>
          </a:prstGeom>
          <a:gradFill rotWithShape="1">
            <a:gsLst>
              <a:gs pos="0">
                <a:srgbClr val="007676"/>
              </a:gs>
              <a:gs pos="100000">
                <a:srgbClr val="00FFFF">
                  <a:alpha val="71999"/>
                </a:srgbClr>
              </a:gs>
            </a:gsLst>
            <a:lin ang="5400000" scaled="1"/>
          </a:gradFill>
          <a:ln w="9525">
            <a:solidFill>
              <a:schemeClr val="tx1"/>
            </a:solidFill>
            <a:miter lim="800000"/>
            <a:headEnd/>
            <a:tailEnd/>
          </a:ln>
        </p:spPr>
        <p:txBody>
          <a:bodyPr wrap="none" anchor="ctr"/>
          <a:lstStyle/>
          <a:p>
            <a:endParaRPr lang="en-US"/>
          </a:p>
        </p:txBody>
      </p:sp>
      <p:sp>
        <p:nvSpPr>
          <p:cNvPr id="6148" name="Line 4"/>
          <p:cNvSpPr>
            <a:spLocks noChangeShapeType="1"/>
          </p:cNvSpPr>
          <p:nvPr/>
        </p:nvSpPr>
        <p:spPr bwMode="auto">
          <a:xfrm>
            <a:off x="2916238" y="2133600"/>
            <a:ext cx="0" cy="647700"/>
          </a:xfrm>
          <a:prstGeom prst="line">
            <a:avLst/>
          </a:prstGeom>
          <a:noFill/>
          <a:ln w="1270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6149" name="Line 5"/>
          <p:cNvSpPr>
            <a:spLocks noChangeShapeType="1"/>
          </p:cNvSpPr>
          <p:nvPr/>
        </p:nvSpPr>
        <p:spPr bwMode="auto">
          <a:xfrm flipV="1">
            <a:off x="5148263" y="3357563"/>
            <a:ext cx="0" cy="936625"/>
          </a:xfrm>
          <a:prstGeom prst="line">
            <a:avLst/>
          </a:prstGeom>
          <a:noFill/>
          <a:ln w="2032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6150" name="Line 6"/>
          <p:cNvSpPr>
            <a:spLocks noChangeShapeType="1"/>
          </p:cNvSpPr>
          <p:nvPr/>
        </p:nvSpPr>
        <p:spPr bwMode="auto">
          <a:xfrm flipV="1">
            <a:off x="5148263" y="2060575"/>
            <a:ext cx="0" cy="649288"/>
          </a:xfrm>
          <a:prstGeom prst="line">
            <a:avLst/>
          </a:prstGeom>
          <a:noFill/>
          <a:ln w="1270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6151" name="Rectangle 7"/>
          <p:cNvSpPr>
            <a:spLocks noChangeArrowheads="1"/>
          </p:cNvSpPr>
          <p:nvPr/>
        </p:nvSpPr>
        <p:spPr bwMode="auto">
          <a:xfrm>
            <a:off x="1908175" y="4292600"/>
            <a:ext cx="5472113" cy="360363"/>
          </a:xfrm>
          <a:prstGeom prst="rect">
            <a:avLst/>
          </a:prstGeom>
          <a:gradFill rotWithShape="1">
            <a:gsLst>
              <a:gs pos="0">
                <a:srgbClr val="FF6600"/>
              </a:gs>
              <a:gs pos="100000">
                <a:schemeClr val="bg1"/>
              </a:gs>
            </a:gsLst>
            <a:lin ang="5400000" scaled="1"/>
          </a:gradFill>
          <a:ln w="9525">
            <a:solidFill>
              <a:schemeClr val="tx1"/>
            </a:solidFill>
            <a:miter lim="800000"/>
            <a:headEnd/>
            <a:tailEnd/>
          </a:ln>
        </p:spPr>
        <p:txBody>
          <a:bodyPr wrap="none" anchor="ctr"/>
          <a:lstStyle/>
          <a:p>
            <a:endParaRPr lang="en-US"/>
          </a:p>
        </p:txBody>
      </p:sp>
      <p:sp>
        <p:nvSpPr>
          <p:cNvPr id="6152" name="Text Box 8"/>
          <p:cNvSpPr txBox="1">
            <a:spLocks noChangeArrowheads="1"/>
          </p:cNvSpPr>
          <p:nvPr/>
        </p:nvSpPr>
        <p:spPr bwMode="auto">
          <a:xfrm>
            <a:off x="1187450" y="1989138"/>
            <a:ext cx="1512888" cy="457200"/>
          </a:xfrm>
          <a:prstGeom prst="rect">
            <a:avLst/>
          </a:prstGeom>
          <a:solidFill>
            <a:srgbClr val="C0C0C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400">
                <a:latin typeface="Times New Roman" pitchFamily="18" charset="0"/>
              </a:rPr>
              <a:t>240 Wm</a:t>
            </a:r>
            <a:r>
              <a:rPr lang="en-GB" sz="2400" baseline="30000">
                <a:latin typeface="Times New Roman" pitchFamily="18" charset="0"/>
              </a:rPr>
              <a:t>-2</a:t>
            </a:r>
            <a:endParaRPr lang="en-US" sz="2400" baseline="30000">
              <a:latin typeface="Times New Roman" pitchFamily="18" charset="0"/>
            </a:endParaRPr>
          </a:p>
        </p:txBody>
      </p:sp>
      <p:sp>
        <p:nvSpPr>
          <p:cNvPr id="6153" name="Text Box 9"/>
          <p:cNvSpPr txBox="1">
            <a:spLocks noChangeArrowheads="1"/>
          </p:cNvSpPr>
          <p:nvPr/>
        </p:nvSpPr>
        <p:spPr bwMode="auto">
          <a:xfrm>
            <a:off x="5364163" y="1989138"/>
            <a:ext cx="1512887" cy="457200"/>
          </a:xfrm>
          <a:prstGeom prst="rect">
            <a:avLst/>
          </a:prstGeom>
          <a:solidFill>
            <a:srgbClr val="C0C0C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400">
                <a:latin typeface="Times New Roman" pitchFamily="18" charset="0"/>
              </a:rPr>
              <a:t>240 Wm</a:t>
            </a:r>
            <a:r>
              <a:rPr lang="en-GB" sz="2400" baseline="30000">
                <a:latin typeface="Times New Roman" pitchFamily="18" charset="0"/>
              </a:rPr>
              <a:t>-2</a:t>
            </a:r>
            <a:endParaRPr lang="en-US" sz="2400" baseline="30000">
              <a:latin typeface="Times New Roman" pitchFamily="18" charset="0"/>
            </a:endParaRPr>
          </a:p>
        </p:txBody>
      </p:sp>
      <p:sp>
        <p:nvSpPr>
          <p:cNvPr id="6154" name="Text Box 10"/>
          <p:cNvSpPr txBox="1">
            <a:spLocks noChangeArrowheads="1"/>
          </p:cNvSpPr>
          <p:nvPr/>
        </p:nvSpPr>
        <p:spPr bwMode="auto">
          <a:xfrm>
            <a:off x="5364163" y="3644900"/>
            <a:ext cx="1512887" cy="457200"/>
          </a:xfrm>
          <a:prstGeom prst="rect">
            <a:avLst/>
          </a:prstGeom>
          <a:solidFill>
            <a:srgbClr val="C0C0C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400">
                <a:latin typeface="Times New Roman" pitchFamily="18" charset="0"/>
              </a:rPr>
              <a:t>390 Wm</a:t>
            </a:r>
            <a:r>
              <a:rPr lang="en-GB" sz="2400" baseline="30000">
                <a:latin typeface="Times New Roman" pitchFamily="18" charset="0"/>
              </a:rPr>
              <a:t>-2</a:t>
            </a:r>
            <a:endParaRPr lang="en-US" sz="2400" baseline="30000">
              <a:latin typeface="Times New Roman" pitchFamily="18" charset="0"/>
            </a:endParaRPr>
          </a:p>
        </p:txBody>
      </p:sp>
      <p:sp>
        <p:nvSpPr>
          <p:cNvPr id="6155" name="Text Box 11"/>
          <p:cNvSpPr txBox="1">
            <a:spLocks noChangeArrowheads="1"/>
          </p:cNvSpPr>
          <p:nvPr/>
        </p:nvSpPr>
        <p:spPr bwMode="auto">
          <a:xfrm>
            <a:off x="2700338" y="4627563"/>
            <a:ext cx="3959225" cy="457200"/>
          </a:xfrm>
          <a:prstGeom prst="rect">
            <a:avLst/>
          </a:prstGeom>
          <a:solidFill>
            <a:srgbClr val="C0C0C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400">
                <a:latin typeface="Times New Roman" pitchFamily="18" charset="0"/>
              </a:rPr>
              <a:t>Surface Temperature = +15</a:t>
            </a:r>
            <a:r>
              <a:rPr lang="en-GB" sz="2400" baseline="30000">
                <a:latin typeface="Times New Roman" pitchFamily="18" charset="0"/>
              </a:rPr>
              <a:t>o</a:t>
            </a:r>
            <a:r>
              <a:rPr lang="en-GB" sz="2400">
                <a:latin typeface="Times New Roman" pitchFamily="18" charset="0"/>
              </a:rPr>
              <a:t>C</a:t>
            </a:r>
            <a:endParaRPr lang="en-US" sz="2400">
              <a:latin typeface="Times New Roman" pitchFamily="18" charset="0"/>
            </a:endParaRPr>
          </a:p>
        </p:txBody>
      </p:sp>
      <p:sp>
        <p:nvSpPr>
          <p:cNvPr id="6156" name="Text Box 12"/>
          <p:cNvSpPr txBox="1">
            <a:spLocks noChangeArrowheads="1"/>
          </p:cNvSpPr>
          <p:nvPr/>
        </p:nvSpPr>
        <p:spPr bwMode="auto">
          <a:xfrm>
            <a:off x="2555875" y="1557338"/>
            <a:ext cx="86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400">
                <a:latin typeface="Times New Roman" pitchFamily="18" charset="0"/>
              </a:rPr>
              <a:t>Solar</a:t>
            </a:r>
            <a:endParaRPr lang="en-US" sz="2400">
              <a:latin typeface="Times New Roman" pitchFamily="18" charset="0"/>
            </a:endParaRPr>
          </a:p>
        </p:txBody>
      </p:sp>
      <p:sp>
        <p:nvSpPr>
          <p:cNvPr id="6157" name="Text Box 13"/>
          <p:cNvSpPr txBox="1">
            <a:spLocks noChangeArrowheads="1"/>
          </p:cNvSpPr>
          <p:nvPr/>
        </p:nvSpPr>
        <p:spPr bwMode="auto">
          <a:xfrm>
            <a:off x="4213225" y="15573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400">
                <a:latin typeface="Times New Roman" pitchFamily="18" charset="0"/>
              </a:rPr>
              <a:t>Thermal</a:t>
            </a:r>
            <a:endParaRPr lang="en-US" sz="2400">
              <a:latin typeface="Times New Roman" pitchFamily="18" charset="0"/>
            </a:endParaRPr>
          </a:p>
        </p:txBody>
      </p:sp>
      <p:sp>
        <p:nvSpPr>
          <p:cNvPr id="6158" name="Line 14"/>
          <p:cNvSpPr>
            <a:spLocks noChangeShapeType="1"/>
          </p:cNvSpPr>
          <p:nvPr/>
        </p:nvSpPr>
        <p:spPr bwMode="auto">
          <a:xfrm>
            <a:off x="4356100" y="3500438"/>
            <a:ext cx="0" cy="865187"/>
          </a:xfrm>
          <a:prstGeom prst="line">
            <a:avLst/>
          </a:prstGeom>
          <a:noFill/>
          <a:ln w="1905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6159" name="AutoShape 15"/>
          <p:cNvSpPr>
            <a:spLocks/>
          </p:cNvSpPr>
          <p:nvPr/>
        </p:nvSpPr>
        <p:spPr bwMode="auto">
          <a:xfrm>
            <a:off x="7092950" y="2060575"/>
            <a:ext cx="719138" cy="2016125"/>
          </a:xfrm>
          <a:prstGeom prst="rightBrace">
            <a:avLst>
              <a:gd name="adj1" fmla="val 23363"/>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160" name="Text Box 16"/>
          <p:cNvSpPr txBox="1">
            <a:spLocks noChangeArrowheads="1"/>
          </p:cNvSpPr>
          <p:nvPr/>
        </p:nvSpPr>
        <p:spPr bwMode="auto">
          <a:xfrm>
            <a:off x="7812088" y="2706688"/>
            <a:ext cx="1223962" cy="650875"/>
          </a:xfrm>
          <a:prstGeom prst="rect">
            <a:avLst/>
          </a:prstGeom>
          <a:solidFill>
            <a:srgbClr val="99CCFF">
              <a:alpha val="20000"/>
            </a:srgbClr>
          </a:solidFill>
          <a:ln w="9525">
            <a:solidFill>
              <a:srgbClr val="993300"/>
            </a:solidFill>
            <a:miter lim="800000"/>
            <a:headEnd/>
            <a:tailEnd/>
          </a:ln>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a:latin typeface="Times New Roman" pitchFamily="18" charset="0"/>
              </a:rPr>
              <a:t>Efficiency ~61.5%</a:t>
            </a:r>
            <a:endParaRPr lang="en-US">
              <a:latin typeface="Times New Roman" pitchFamily="18" charset="0"/>
            </a:endParaRPr>
          </a:p>
        </p:txBody>
      </p:sp>
      <p:sp>
        <p:nvSpPr>
          <p:cNvPr id="6161" name="Line 17"/>
          <p:cNvSpPr>
            <a:spLocks noChangeShapeType="1"/>
          </p:cNvSpPr>
          <p:nvPr/>
        </p:nvSpPr>
        <p:spPr bwMode="auto">
          <a:xfrm flipV="1">
            <a:off x="7308850" y="3357563"/>
            <a:ext cx="935038" cy="2519362"/>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6162" name="Text Box 18"/>
          <p:cNvSpPr txBox="1">
            <a:spLocks noChangeArrowheads="1"/>
          </p:cNvSpPr>
          <p:nvPr/>
        </p:nvSpPr>
        <p:spPr bwMode="auto">
          <a:xfrm>
            <a:off x="684213" y="5589588"/>
            <a:ext cx="70564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endParaRPr lang="en-US">
              <a:latin typeface="Times New Roman" pitchFamily="18" charset="0"/>
            </a:endParaRPr>
          </a:p>
        </p:txBody>
      </p:sp>
      <p:sp>
        <p:nvSpPr>
          <p:cNvPr id="6163" name="Text Box 19"/>
          <p:cNvSpPr txBox="1">
            <a:spLocks noChangeArrowheads="1"/>
          </p:cNvSpPr>
          <p:nvPr/>
        </p:nvSpPr>
        <p:spPr bwMode="auto">
          <a:xfrm>
            <a:off x="827088" y="5886450"/>
            <a:ext cx="7993062" cy="7112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000">
                <a:latin typeface="Times New Roman" pitchFamily="18" charset="0"/>
              </a:rPr>
              <a:t>Radiating Efficiency, or the inverse of the Greenhouse Effect, is strongly determined by water vapour absorption across the electromagnetic spectrum</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p:cNvSpPr>
          <p:nvPr>
            <p:ph type="title"/>
          </p:nvPr>
        </p:nvSpPr>
        <p:spPr>
          <a:xfrm>
            <a:off x="685800" y="115888"/>
            <a:ext cx="8207375" cy="865187"/>
          </a:xfrm>
        </p:spPr>
        <p:txBody>
          <a:bodyPr/>
          <a:lstStyle/>
          <a:p>
            <a:pPr algn="l"/>
            <a:r>
              <a:rPr lang="en-US" sz="3600" smtClean="0">
                <a:solidFill>
                  <a:schemeClr val="accent2"/>
                </a:solidFill>
              </a:rPr>
              <a:t>Introduce a radiative forcing (e.g. 2xCO</a:t>
            </a:r>
            <a:r>
              <a:rPr lang="en-US" sz="3600" baseline="-25000" smtClean="0">
                <a:solidFill>
                  <a:schemeClr val="accent2"/>
                </a:solidFill>
              </a:rPr>
              <a:t>2</a:t>
            </a:r>
            <a:r>
              <a:rPr lang="en-US" sz="3600" smtClean="0">
                <a:solidFill>
                  <a:schemeClr val="accent2"/>
                </a:solidFill>
              </a:rPr>
              <a:t>)</a:t>
            </a:r>
            <a:r>
              <a:rPr lang="en-US" sz="3200" smtClean="0"/>
              <a:t/>
            </a:r>
            <a:br>
              <a:rPr lang="en-US" sz="3200" smtClean="0"/>
            </a:br>
            <a:r>
              <a:rPr lang="en-US" sz="2400" smtClean="0"/>
              <a:t>note: could equally choose to change solar</a:t>
            </a:r>
          </a:p>
        </p:txBody>
      </p:sp>
      <p:sp>
        <p:nvSpPr>
          <p:cNvPr id="7171" name="Rectangle 3"/>
          <p:cNvSpPr>
            <a:spLocks noChangeArrowheads="1"/>
          </p:cNvSpPr>
          <p:nvPr/>
        </p:nvSpPr>
        <p:spPr bwMode="auto">
          <a:xfrm>
            <a:off x="1908175" y="2708275"/>
            <a:ext cx="5472113" cy="1584325"/>
          </a:xfrm>
          <a:prstGeom prst="rect">
            <a:avLst/>
          </a:prstGeom>
          <a:gradFill rotWithShape="1">
            <a:gsLst>
              <a:gs pos="0">
                <a:srgbClr val="007676"/>
              </a:gs>
              <a:gs pos="100000">
                <a:srgbClr val="00FFFF">
                  <a:alpha val="71999"/>
                </a:srgbClr>
              </a:gs>
            </a:gsLst>
            <a:lin ang="5400000" scaled="1"/>
          </a:gradFill>
          <a:ln w="9525">
            <a:solidFill>
              <a:schemeClr val="tx1"/>
            </a:solidFill>
            <a:miter lim="800000"/>
            <a:headEnd/>
            <a:tailEnd/>
          </a:ln>
        </p:spPr>
        <p:txBody>
          <a:bodyPr wrap="none" anchor="ctr"/>
          <a:lstStyle/>
          <a:p>
            <a:endParaRPr lang="en-US"/>
          </a:p>
        </p:txBody>
      </p:sp>
      <p:sp>
        <p:nvSpPr>
          <p:cNvPr id="7172" name="Line 4"/>
          <p:cNvSpPr>
            <a:spLocks noChangeShapeType="1"/>
          </p:cNvSpPr>
          <p:nvPr/>
        </p:nvSpPr>
        <p:spPr bwMode="auto">
          <a:xfrm>
            <a:off x="2916238" y="2133600"/>
            <a:ext cx="0" cy="647700"/>
          </a:xfrm>
          <a:prstGeom prst="line">
            <a:avLst/>
          </a:prstGeom>
          <a:noFill/>
          <a:ln w="1270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173" name="Line 5"/>
          <p:cNvSpPr>
            <a:spLocks noChangeShapeType="1"/>
          </p:cNvSpPr>
          <p:nvPr/>
        </p:nvSpPr>
        <p:spPr bwMode="auto">
          <a:xfrm flipV="1">
            <a:off x="5148263" y="3357563"/>
            <a:ext cx="0" cy="936625"/>
          </a:xfrm>
          <a:prstGeom prst="line">
            <a:avLst/>
          </a:prstGeom>
          <a:noFill/>
          <a:ln w="2032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174" name="Line 6"/>
          <p:cNvSpPr>
            <a:spLocks noChangeShapeType="1"/>
          </p:cNvSpPr>
          <p:nvPr/>
        </p:nvSpPr>
        <p:spPr bwMode="auto">
          <a:xfrm flipV="1">
            <a:off x="5148263" y="2060575"/>
            <a:ext cx="0" cy="649288"/>
          </a:xfrm>
          <a:prstGeom prst="line">
            <a:avLst/>
          </a:prstGeom>
          <a:noFill/>
          <a:ln w="1143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175" name="Rectangle 7"/>
          <p:cNvSpPr>
            <a:spLocks noChangeArrowheads="1"/>
          </p:cNvSpPr>
          <p:nvPr/>
        </p:nvSpPr>
        <p:spPr bwMode="auto">
          <a:xfrm>
            <a:off x="1908175" y="4292600"/>
            <a:ext cx="5472113" cy="360363"/>
          </a:xfrm>
          <a:prstGeom prst="rect">
            <a:avLst/>
          </a:prstGeom>
          <a:gradFill rotWithShape="1">
            <a:gsLst>
              <a:gs pos="0">
                <a:srgbClr val="FF6600"/>
              </a:gs>
              <a:gs pos="100000">
                <a:schemeClr val="bg1"/>
              </a:gs>
            </a:gsLst>
            <a:lin ang="5400000" scaled="1"/>
          </a:gradFill>
          <a:ln w="9525">
            <a:solidFill>
              <a:schemeClr val="tx1"/>
            </a:solidFill>
            <a:miter lim="800000"/>
            <a:headEnd/>
            <a:tailEnd/>
          </a:ln>
        </p:spPr>
        <p:txBody>
          <a:bodyPr wrap="none" anchor="ctr"/>
          <a:lstStyle/>
          <a:p>
            <a:endParaRPr lang="en-US"/>
          </a:p>
        </p:txBody>
      </p:sp>
      <p:sp>
        <p:nvSpPr>
          <p:cNvPr id="7176" name="Text Box 8"/>
          <p:cNvSpPr txBox="1">
            <a:spLocks noChangeArrowheads="1"/>
          </p:cNvSpPr>
          <p:nvPr/>
        </p:nvSpPr>
        <p:spPr bwMode="auto">
          <a:xfrm>
            <a:off x="1187450" y="1989138"/>
            <a:ext cx="1512888" cy="457200"/>
          </a:xfrm>
          <a:prstGeom prst="rect">
            <a:avLst/>
          </a:prstGeom>
          <a:solidFill>
            <a:srgbClr val="C0C0C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400">
                <a:latin typeface="Times New Roman" pitchFamily="18" charset="0"/>
              </a:rPr>
              <a:t>240 Wm</a:t>
            </a:r>
            <a:r>
              <a:rPr lang="en-GB" sz="2400" baseline="30000">
                <a:latin typeface="Times New Roman" pitchFamily="18" charset="0"/>
              </a:rPr>
              <a:t>-2</a:t>
            </a:r>
            <a:endParaRPr lang="en-US" sz="2400" baseline="30000">
              <a:latin typeface="Times New Roman" pitchFamily="18" charset="0"/>
            </a:endParaRPr>
          </a:p>
        </p:txBody>
      </p:sp>
      <p:sp>
        <p:nvSpPr>
          <p:cNvPr id="7177" name="Text Box 9"/>
          <p:cNvSpPr txBox="1">
            <a:spLocks noChangeArrowheads="1"/>
          </p:cNvSpPr>
          <p:nvPr/>
        </p:nvSpPr>
        <p:spPr bwMode="auto">
          <a:xfrm>
            <a:off x="5364163" y="1989138"/>
            <a:ext cx="1512887" cy="457200"/>
          </a:xfrm>
          <a:prstGeom prst="rect">
            <a:avLst/>
          </a:prstGeom>
          <a:solidFill>
            <a:srgbClr val="C0C0C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400">
                <a:latin typeface="Times New Roman" pitchFamily="18" charset="0"/>
              </a:rPr>
              <a:t>236 Wm</a:t>
            </a:r>
            <a:r>
              <a:rPr lang="en-GB" sz="2400" baseline="30000">
                <a:latin typeface="Times New Roman" pitchFamily="18" charset="0"/>
              </a:rPr>
              <a:t>-2</a:t>
            </a:r>
            <a:endParaRPr lang="en-US" sz="2400" baseline="30000">
              <a:latin typeface="Times New Roman" pitchFamily="18" charset="0"/>
            </a:endParaRPr>
          </a:p>
        </p:txBody>
      </p:sp>
      <p:sp>
        <p:nvSpPr>
          <p:cNvPr id="7178" name="Text Box 10"/>
          <p:cNvSpPr txBox="1">
            <a:spLocks noChangeArrowheads="1"/>
          </p:cNvSpPr>
          <p:nvPr/>
        </p:nvSpPr>
        <p:spPr bwMode="auto">
          <a:xfrm>
            <a:off x="5364163" y="3644900"/>
            <a:ext cx="1512887" cy="457200"/>
          </a:xfrm>
          <a:prstGeom prst="rect">
            <a:avLst/>
          </a:prstGeom>
          <a:solidFill>
            <a:srgbClr val="C0C0C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400">
                <a:latin typeface="Times New Roman" pitchFamily="18" charset="0"/>
              </a:rPr>
              <a:t>390 Wm</a:t>
            </a:r>
            <a:r>
              <a:rPr lang="en-GB" sz="2400" baseline="30000">
                <a:latin typeface="Times New Roman" pitchFamily="18" charset="0"/>
              </a:rPr>
              <a:t>-2</a:t>
            </a:r>
            <a:endParaRPr lang="en-US" sz="2400" baseline="30000">
              <a:latin typeface="Times New Roman" pitchFamily="18" charset="0"/>
            </a:endParaRPr>
          </a:p>
        </p:txBody>
      </p:sp>
      <p:sp>
        <p:nvSpPr>
          <p:cNvPr id="7179" name="Text Box 11"/>
          <p:cNvSpPr txBox="1">
            <a:spLocks noChangeArrowheads="1"/>
          </p:cNvSpPr>
          <p:nvPr/>
        </p:nvSpPr>
        <p:spPr bwMode="auto">
          <a:xfrm>
            <a:off x="2700338" y="4627563"/>
            <a:ext cx="3959225" cy="457200"/>
          </a:xfrm>
          <a:prstGeom prst="rect">
            <a:avLst/>
          </a:prstGeom>
          <a:solidFill>
            <a:srgbClr val="C0C0C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400">
                <a:latin typeface="Times New Roman" pitchFamily="18" charset="0"/>
              </a:rPr>
              <a:t>Surface Temperature = +15</a:t>
            </a:r>
            <a:r>
              <a:rPr lang="en-GB" sz="2400" baseline="30000">
                <a:latin typeface="Times New Roman" pitchFamily="18" charset="0"/>
              </a:rPr>
              <a:t>o</a:t>
            </a:r>
            <a:r>
              <a:rPr lang="en-GB" sz="2400">
                <a:latin typeface="Times New Roman" pitchFamily="18" charset="0"/>
              </a:rPr>
              <a:t>C</a:t>
            </a:r>
            <a:endParaRPr lang="en-US" sz="2400">
              <a:latin typeface="Times New Roman" pitchFamily="18" charset="0"/>
            </a:endParaRPr>
          </a:p>
        </p:txBody>
      </p:sp>
      <p:sp>
        <p:nvSpPr>
          <p:cNvPr id="7180" name="Text Box 12"/>
          <p:cNvSpPr txBox="1">
            <a:spLocks noChangeArrowheads="1"/>
          </p:cNvSpPr>
          <p:nvPr/>
        </p:nvSpPr>
        <p:spPr bwMode="auto">
          <a:xfrm>
            <a:off x="2555875" y="1557338"/>
            <a:ext cx="86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400">
                <a:latin typeface="Times New Roman" pitchFamily="18" charset="0"/>
              </a:rPr>
              <a:t>Solar</a:t>
            </a:r>
            <a:endParaRPr lang="en-US" sz="2400">
              <a:latin typeface="Times New Roman" pitchFamily="18" charset="0"/>
            </a:endParaRPr>
          </a:p>
        </p:txBody>
      </p:sp>
      <p:sp>
        <p:nvSpPr>
          <p:cNvPr id="7181" name="Text Box 13"/>
          <p:cNvSpPr txBox="1">
            <a:spLocks noChangeArrowheads="1"/>
          </p:cNvSpPr>
          <p:nvPr/>
        </p:nvSpPr>
        <p:spPr bwMode="auto">
          <a:xfrm>
            <a:off x="4213225" y="1557338"/>
            <a:ext cx="4175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400">
                <a:latin typeface="Times New Roman" pitchFamily="18" charset="0"/>
              </a:rPr>
              <a:t>Thermal: less cooling to space</a:t>
            </a:r>
            <a:endParaRPr lang="en-US" sz="2400">
              <a:latin typeface="Times New Roman" pitchFamily="18" charset="0"/>
            </a:endParaRPr>
          </a:p>
        </p:txBody>
      </p:sp>
      <p:sp>
        <p:nvSpPr>
          <p:cNvPr id="7182" name="Line 14"/>
          <p:cNvSpPr>
            <a:spLocks noChangeShapeType="1"/>
          </p:cNvSpPr>
          <p:nvPr/>
        </p:nvSpPr>
        <p:spPr bwMode="auto">
          <a:xfrm>
            <a:off x="4356100" y="3500438"/>
            <a:ext cx="0" cy="865187"/>
          </a:xfrm>
          <a:prstGeom prst="line">
            <a:avLst/>
          </a:prstGeom>
          <a:noFill/>
          <a:ln w="2032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7183" name="AutoShape 15"/>
          <p:cNvSpPr>
            <a:spLocks/>
          </p:cNvSpPr>
          <p:nvPr/>
        </p:nvSpPr>
        <p:spPr bwMode="auto">
          <a:xfrm>
            <a:off x="7092950" y="2060575"/>
            <a:ext cx="719138" cy="2016125"/>
          </a:xfrm>
          <a:prstGeom prst="rightBrace">
            <a:avLst>
              <a:gd name="adj1" fmla="val 23363"/>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184" name="Text Box 16"/>
          <p:cNvSpPr txBox="1">
            <a:spLocks noChangeArrowheads="1"/>
          </p:cNvSpPr>
          <p:nvPr/>
        </p:nvSpPr>
        <p:spPr bwMode="auto">
          <a:xfrm>
            <a:off x="7812088" y="2706688"/>
            <a:ext cx="1223962" cy="650875"/>
          </a:xfrm>
          <a:prstGeom prst="rect">
            <a:avLst/>
          </a:prstGeom>
          <a:solidFill>
            <a:srgbClr val="99CCFF">
              <a:alpha val="20000"/>
            </a:srgbClr>
          </a:solidFill>
          <a:ln w="9525">
            <a:solidFill>
              <a:srgbClr val="993300"/>
            </a:solidFill>
            <a:miter lim="800000"/>
            <a:headEnd/>
            <a:tailEnd/>
          </a:ln>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a:latin typeface="Times New Roman" pitchFamily="18" charset="0"/>
              </a:rPr>
              <a:t>Efficiency ~60.5%</a:t>
            </a:r>
            <a:endParaRPr lang="en-US">
              <a:latin typeface="Times New Roman" pitchFamily="18" charset="0"/>
            </a:endParaRPr>
          </a:p>
        </p:txBody>
      </p:sp>
      <p:sp>
        <p:nvSpPr>
          <p:cNvPr id="7185" name="Text Box 20"/>
          <p:cNvSpPr txBox="1">
            <a:spLocks noChangeArrowheads="1"/>
          </p:cNvSpPr>
          <p:nvPr/>
        </p:nvSpPr>
        <p:spPr bwMode="auto">
          <a:xfrm>
            <a:off x="611188" y="5445125"/>
            <a:ext cx="799306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400"/>
              <a:t>Radiative cooling to space through longwave emission drops by about 4 Wm</a:t>
            </a:r>
            <a:r>
              <a:rPr lang="en-GB" sz="2400" baseline="30000"/>
              <a:t>-2</a:t>
            </a:r>
            <a:r>
              <a:rPr lang="en-GB" sz="2400"/>
              <a:t> resulting in a </a:t>
            </a:r>
            <a:r>
              <a:rPr lang="en-GB" sz="2400">
                <a:solidFill>
                  <a:schemeClr val="accent2"/>
                </a:solidFill>
              </a:rPr>
              <a:t>radiative imbalance</a:t>
            </a:r>
            <a:endParaRPr lang="en-US" sz="2400">
              <a:solidFill>
                <a:schemeClr val="accent2"/>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p:cNvSpPr>
          <p:nvPr>
            <p:ph type="title"/>
          </p:nvPr>
        </p:nvSpPr>
        <p:spPr>
          <a:xfrm>
            <a:off x="685800" y="115888"/>
            <a:ext cx="8207375" cy="865187"/>
          </a:xfrm>
        </p:spPr>
        <p:txBody>
          <a:bodyPr/>
          <a:lstStyle/>
          <a:p>
            <a:r>
              <a:rPr lang="en-GB" sz="3600" smtClean="0">
                <a:solidFill>
                  <a:schemeClr val="accent2"/>
                </a:solidFill>
              </a:rPr>
              <a:t>The climate system responds by warming</a:t>
            </a:r>
            <a:endParaRPr lang="en-US" sz="3600" smtClean="0">
              <a:solidFill>
                <a:schemeClr val="accent2"/>
              </a:solidFill>
            </a:endParaRPr>
          </a:p>
        </p:txBody>
      </p:sp>
      <p:sp>
        <p:nvSpPr>
          <p:cNvPr id="8195" name="Rectangle 3"/>
          <p:cNvSpPr>
            <a:spLocks noChangeArrowheads="1"/>
          </p:cNvSpPr>
          <p:nvPr/>
        </p:nvSpPr>
        <p:spPr bwMode="auto">
          <a:xfrm>
            <a:off x="1908175" y="2708275"/>
            <a:ext cx="5472113" cy="1584325"/>
          </a:xfrm>
          <a:prstGeom prst="rect">
            <a:avLst/>
          </a:prstGeom>
          <a:gradFill rotWithShape="1">
            <a:gsLst>
              <a:gs pos="0">
                <a:srgbClr val="007676"/>
              </a:gs>
              <a:gs pos="100000">
                <a:srgbClr val="00FFFF">
                  <a:alpha val="71999"/>
                </a:srgbClr>
              </a:gs>
            </a:gsLst>
            <a:lin ang="5400000" scaled="1"/>
          </a:gradFill>
          <a:ln w="9525">
            <a:solidFill>
              <a:schemeClr val="tx1"/>
            </a:solidFill>
            <a:miter lim="800000"/>
            <a:headEnd/>
            <a:tailEnd/>
          </a:ln>
        </p:spPr>
        <p:txBody>
          <a:bodyPr wrap="none" anchor="ctr"/>
          <a:lstStyle/>
          <a:p>
            <a:endParaRPr lang="en-US"/>
          </a:p>
        </p:txBody>
      </p:sp>
      <p:sp>
        <p:nvSpPr>
          <p:cNvPr id="8196" name="Line 4"/>
          <p:cNvSpPr>
            <a:spLocks noChangeShapeType="1"/>
          </p:cNvSpPr>
          <p:nvPr/>
        </p:nvSpPr>
        <p:spPr bwMode="auto">
          <a:xfrm>
            <a:off x="2916238" y="2133600"/>
            <a:ext cx="0" cy="647700"/>
          </a:xfrm>
          <a:prstGeom prst="line">
            <a:avLst/>
          </a:prstGeom>
          <a:noFill/>
          <a:ln w="1270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8197" name="Line 5"/>
          <p:cNvSpPr>
            <a:spLocks noChangeShapeType="1"/>
          </p:cNvSpPr>
          <p:nvPr/>
        </p:nvSpPr>
        <p:spPr bwMode="auto">
          <a:xfrm flipV="1">
            <a:off x="5148263" y="3357563"/>
            <a:ext cx="0" cy="936625"/>
          </a:xfrm>
          <a:prstGeom prst="line">
            <a:avLst/>
          </a:prstGeom>
          <a:noFill/>
          <a:ln w="2032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8198" name="Line 6"/>
          <p:cNvSpPr>
            <a:spLocks noChangeShapeType="1"/>
          </p:cNvSpPr>
          <p:nvPr/>
        </p:nvSpPr>
        <p:spPr bwMode="auto">
          <a:xfrm flipV="1">
            <a:off x="5148263" y="2060575"/>
            <a:ext cx="0" cy="649288"/>
          </a:xfrm>
          <a:prstGeom prst="line">
            <a:avLst/>
          </a:prstGeom>
          <a:noFill/>
          <a:ln w="1270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8199" name="Rectangle 7"/>
          <p:cNvSpPr>
            <a:spLocks noChangeArrowheads="1"/>
          </p:cNvSpPr>
          <p:nvPr/>
        </p:nvSpPr>
        <p:spPr bwMode="auto">
          <a:xfrm>
            <a:off x="1908175" y="4292600"/>
            <a:ext cx="5472113" cy="360363"/>
          </a:xfrm>
          <a:prstGeom prst="rect">
            <a:avLst/>
          </a:prstGeom>
          <a:gradFill rotWithShape="1">
            <a:gsLst>
              <a:gs pos="0">
                <a:srgbClr val="FF6600"/>
              </a:gs>
              <a:gs pos="100000">
                <a:schemeClr val="bg1"/>
              </a:gs>
            </a:gsLst>
            <a:lin ang="5400000" scaled="1"/>
          </a:gradFill>
          <a:ln w="9525">
            <a:solidFill>
              <a:schemeClr val="tx1"/>
            </a:solidFill>
            <a:miter lim="800000"/>
            <a:headEnd/>
            <a:tailEnd/>
          </a:ln>
        </p:spPr>
        <p:txBody>
          <a:bodyPr wrap="none" anchor="ctr"/>
          <a:lstStyle/>
          <a:p>
            <a:endParaRPr lang="en-US"/>
          </a:p>
        </p:txBody>
      </p:sp>
      <p:sp>
        <p:nvSpPr>
          <p:cNvPr id="8200" name="Text Box 8"/>
          <p:cNvSpPr txBox="1">
            <a:spLocks noChangeArrowheads="1"/>
          </p:cNvSpPr>
          <p:nvPr/>
        </p:nvSpPr>
        <p:spPr bwMode="auto">
          <a:xfrm>
            <a:off x="1187450" y="1989138"/>
            <a:ext cx="1512888" cy="457200"/>
          </a:xfrm>
          <a:prstGeom prst="rect">
            <a:avLst/>
          </a:prstGeom>
          <a:solidFill>
            <a:srgbClr val="C0C0C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400">
                <a:latin typeface="Times New Roman" pitchFamily="18" charset="0"/>
              </a:rPr>
              <a:t>240 Wm</a:t>
            </a:r>
            <a:r>
              <a:rPr lang="en-GB" sz="2400" baseline="30000">
                <a:latin typeface="Times New Roman" pitchFamily="18" charset="0"/>
              </a:rPr>
              <a:t>-2</a:t>
            </a:r>
            <a:endParaRPr lang="en-US" sz="2400" baseline="30000">
              <a:latin typeface="Times New Roman" pitchFamily="18" charset="0"/>
            </a:endParaRPr>
          </a:p>
        </p:txBody>
      </p:sp>
      <p:sp>
        <p:nvSpPr>
          <p:cNvPr id="8201" name="Text Box 9"/>
          <p:cNvSpPr txBox="1">
            <a:spLocks noChangeArrowheads="1"/>
          </p:cNvSpPr>
          <p:nvPr/>
        </p:nvSpPr>
        <p:spPr bwMode="auto">
          <a:xfrm>
            <a:off x="5364163" y="1989138"/>
            <a:ext cx="1512887" cy="457200"/>
          </a:xfrm>
          <a:prstGeom prst="rect">
            <a:avLst/>
          </a:prstGeom>
          <a:solidFill>
            <a:srgbClr val="C0C0C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400">
                <a:latin typeface="Times New Roman" pitchFamily="18" charset="0"/>
              </a:rPr>
              <a:t>236 Wm</a:t>
            </a:r>
            <a:r>
              <a:rPr lang="en-GB" sz="2400" baseline="30000">
                <a:latin typeface="Times New Roman" pitchFamily="18" charset="0"/>
              </a:rPr>
              <a:t>-2</a:t>
            </a:r>
            <a:endParaRPr lang="en-US" sz="2400" baseline="30000">
              <a:latin typeface="Times New Roman" pitchFamily="18" charset="0"/>
            </a:endParaRPr>
          </a:p>
        </p:txBody>
      </p:sp>
      <p:sp>
        <p:nvSpPr>
          <p:cNvPr id="8202" name="Text Box 10"/>
          <p:cNvSpPr txBox="1">
            <a:spLocks noChangeArrowheads="1"/>
          </p:cNvSpPr>
          <p:nvPr/>
        </p:nvSpPr>
        <p:spPr bwMode="auto">
          <a:xfrm>
            <a:off x="5364163" y="3644900"/>
            <a:ext cx="1512887" cy="457200"/>
          </a:xfrm>
          <a:prstGeom prst="rect">
            <a:avLst/>
          </a:prstGeom>
          <a:solidFill>
            <a:srgbClr val="C0C0C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400">
                <a:latin typeface="Times New Roman" pitchFamily="18" charset="0"/>
              </a:rPr>
              <a:t>390 Wm</a:t>
            </a:r>
            <a:r>
              <a:rPr lang="en-GB" sz="2400" baseline="30000">
                <a:latin typeface="Times New Roman" pitchFamily="18" charset="0"/>
              </a:rPr>
              <a:t>-2</a:t>
            </a:r>
            <a:endParaRPr lang="en-US" sz="2400" baseline="30000">
              <a:latin typeface="Times New Roman" pitchFamily="18" charset="0"/>
            </a:endParaRPr>
          </a:p>
        </p:txBody>
      </p:sp>
      <p:sp>
        <p:nvSpPr>
          <p:cNvPr id="8203" name="Text Box 11"/>
          <p:cNvSpPr txBox="1">
            <a:spLocks noChangeArrowheads="1"/>
          </p:cNvSpPr>
          <p:nvPr/>
        </p:nvSpPr>
        <p:spPr bwMode="auto">
          <a:xfrm>
            <a:off x="2700338" y="4627563"/>
            <a:ext cx="3959225" cy="457200"/>
          </a:xfrm>
          <a:prstGeom prst="rect">
            <a:avLst/>
          </a:prstGeom>
          <a:solidFill>
            <a:srgbClr val="C0C0C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400">
                <a:latin typeface="Times New Roman" pitchFamily="18" charset="0"/>
              </a:rPr>
              <a:t>Surface Temperature = +15</a:t>
            </a:r>
            <a:r>
              <a:rPr lang="en-GB" sz="2400" baseline="30000">
                <a:latin typeface="Times New Roman" pitchFamily="18" charset="0"/>
              </a:rPr>
              <a:t>o</a:t>
            </a:r>
            <a:r>
              <a:rPr lang="en-GB" sz="2400">
                <a:latin typeface="Times New Roman" pitchFamily="18" charset="0"/>
              </a:rPr>
              <a:t>C</a:t>
            </a:r>
            <a:endParaRPr lang="en-US" sz="2400">
              <a:latin typeface="Times New Roman" pitchFamily="18" charset="0"/>
            </a:endParaRPr>
          </a:p>
        </p:txBody>
      </p:sp>
      <p:sp>
        <p:nvSpPr>
          <p:cNvPr id="8204" name="Text Box 12"/>
          <p:cNvSpPr txBox="1">
            <a:spLocks noChangeArrowheads="1"/>
          </p:cNvSpPr>
          <p:nvPr/>
        </p:nvSpPr>
        <p:spPr bwMode="auto">
          <a:xfrm>
            <a:off x="2555875" y="1557338"/>
            <a:ext cx="14398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400">
                <a:latin typeface="Times New Roman" pitchFamily="18" charset="0"/>
              </a:rPr>
              <a:t>Solar     &gt;</a:t>
            </a:r>
            <a:endParaRPr lang="en-US" sz="2400">
              <a:latin typeface="Times New Roman" pitchFamily="18" charset="0"/>
            </a:endParaRPr>
          </a:p>
        </p:txBody>
      </p:sp>
      <p:sp>
        <p:nvSpPr>
          <p:cNvPr id="8205" name="Text Box 13"/>
          <p:cNvSpPr txBox="1">
            <a:spLocks noChangeArrowheads="1"/>
          </p:cNvSpPr>
          <p:nvPr/>
        </p:nvSpPr>
        <p:spPr bwMode="auto">
          <a:xfrm>
            <a:off x="4213225" y="15573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400">
                <a:latin typeface="Times New Roman" pitchFamily="18" charset="0"/>
              </a:rPr>
              <a:t>Thermal</a:t>
            </a:r>
            <a:endParaRPr lang="en-US" sz="2400">
              <a:latin typeface="Times New Roman" pitchFamily="18" charset="0"/>
            </a:endParaRPr>
          </a:p>
        </p:txBody>
      </p:sp>
      <p:sp>
        <p:nvSpPr>
          <p:cNvPr id="8206" name="Line 14"/>
          <p:cNvSpPr>
            <a:spLocks noChangeShapeType="1"/>
          </p:cNvSpPr>
          <p:nvPr/>
        </p:nvSpPr>
        <p:spPr bwMode="auto">
          <a:xfrm>
            <a:off x="4356100" y="3500438"/>
            <a:ext cx="0" cy="865187"/>
          </a:xfrm>
          <a:prstGeom prst="line">
            <a:avLst/>
          </a:prstGeom>
          <a:noFill/>
          <a:ln w="2159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8207" name="AutoShape 15"/>
          <p:cNvSpPr>
            <a:spLocks/>
          </p:cNvSpPr>
          <p:nvPr/>
        </p:nvSpPr>
        <p:spPr bwMode="auto">
          <a:xfrm>
            <a:off x="7092950" y="2060575"/>
            <a:ext cx="719138" cy="2016125"/>
          </a:xfrm>
          <a:prstGeom prst="rightBrace">
            <a:avLst>
              <a:gd name="adj1" fmla="val 23363"/>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208" name="Text Box 16"/>
          <p:cNvSpPr txBox="1">
            <a:spLocks noChangeArrowheads="1"/>
          </p:cNvSpPr>
          <p:nvPr/>
        </p:nvSpPr>
        <p:spPr bwMode="auto">
          <a:xfrm>
            <a:off x="7812088" y="2706688"/>
            <a:ext cx="1223962" cy="650875"/>
          </a:xfrm>
          <a:prstGeom prst="rect">
            <a:avLst/>
          </a:prstGeom>
          <a:solidFill>
            <a:srgbClr val="99CCFF">
              <a:alpha val="20000"/>
            </a:srgbClr>
          </a:solidFill>
          <a:ln w="9525">
            <a:solidFill>
              <a:srgbClr val="993300"/>
            </a:solidFill>
            <a:miter lim="800000"/>
            <a:headEnd/>
            <a:tailEnd/>
          </a:ln>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a:latin typeface="Times New Roman" pitchFamily="18" charset="0"/>
              </a:rPr>
              <a:t>Efficiency ~60.5%</a:t>
            </a:r>
            <a:endParaRPr lang="en-US">
              <a:latin typeface="Times New Roman" pitchFamily="18" charset="0"/>
            </a:endParaRPr>
          </a:p>
        </p:txBody>
      </p:sp>
      <p:sp>
        <p:nvSpPr>
          <p:cNvPr id="8209" name="AutoShape 17"/>
          <p:cNvSpPr>
            <a:spLocks noChangeArrowheads="1"/>
          </p:cNvSpPr>
          <p:nvPr/>
        </p:nvSpPr>
        <p:spPr bwMode="auto">
          <a:xfrm>
            <a:off x="2698750" y="2205038"/>
            <a:ext cx="2520950" cy="1944687"/>
          </a:xfrm>
          <a:prstGeom prst="irregularSeal2">
            <a:avLst/>
          </a:prstGeom>
          <a:gradFill rotWithShape="1">
            <a:gsLst>
              <a:gs pos="0">
                <a:srgbClr val="765E00"/>
              </a:gs>
              <a:gs pos="100000">
                <a:srgbClr val="FFCC00"/>
              </a:gs>
            </a:gsLst>
            <a:lin ang="5400000" scaled="1"/>
          </a:gradFill>
          <a:ln w="9525">
            <a:solidFill>
              <a:schemeClr val="tx1"/>
            </a:solidFill>
            <a:miter lim="800000"/>
            <a:headEnd/>
            <a:tailEnd/>
          </a:ln>
        </p:spPr>
        <p:txBody>
          <a:bodyPr wrap="none" anchor="ctr"/>
          <a:lstStyle/>
          <a:p>
            <a:endParaRPr lang="en-US"/>
          </a:p>
        </p:txBody>
      </p:sp>
      <p:sp>
        <p:nvSpPr>
          <p:cNvPr id="8210" name="Text Box 18"/>
          <p:cNvSpPr txBox="1">
            <a:spLocks noChangeArrowheads="1"/>
          </p:cNvSpPr>
          <p:nvPr/>
        </p:nvSpPr>
        <p:spPr bwMode="auto">
          <a:xfrm>
            <a:off x="3203575" y="2982913"/>
            <a:ext cx="14398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800" b="1">
                <a:latin typeface="Times New Roman" pitchFamily="18" charset="0"/>
              </a:rPr>
              <a:t>Heating</a:t>
            </a:r>
            <a:endParaRPr lang="en-US" sz="2800" b="1">
              <a:latin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p:cNvSpPr>
          <p:nvPr>
            <p:ph type="title"/>
          </p:nvPr>
        </p:nvSpPr>
        <p:spPr>
          <a:xfrm>
            <a:off x="685800" y="115888"/>
            <a:ext cx="8207375" cy="865187"/>
          </a:xfrm>
        </p:spPr>
        <p:txBody>
          <a:bodyPr/>
          <a:lstStyle/>
          <a:p>
            <a:r>
              <a:rPr lang="en-US" sz="3600" smtClean="0">
                <a:solidFill>
                  <a:schemeClr val="accent2"/>
                </a:solidFill>
              </a:rPr>
              <a:t>New global temperature</a:t>
            </a:r>
          </a:p>
        </p:txBody>
      </p:sp>
      <p:sp>
        <p:nvSpPr>
          <p:cNvPr id="9219" name="Rectangle 3"/>
          <p:cNvSpPr>
            <a:spLocks noChangeArrowheads="1"/>
          </p:cNvSpPr>
          <p:nvPr/>
        </p:nvSpPr>
        <p:spPr bwMode="auto">
          <a:xfrm>
            <a:off x="1908175" y="2708275"/>
            <a:ext cx="5472113" cy="1584325"/>
          </a:xfrm>
          <a:prstGeom prst="rect">
            <a:avLst/>
          </a:prstGeom>
          <a:gradFill rotWithShape="1">
            <a:gsLst>
              <a:gs pos="0">
                <a:srgbClr val="007676"/>
              </a:gs>
              <a:gs pos="100000">
                <a:srgbClr val="00FFFF">
                  <a:alpha val="71999"/>
                </a:srgbClr>
              </a:gs>
            </a:gsLst>
            <a:lin ang="5400000" scaled="1"/>
          </a:gradFill>
          <a:ln w="9525">
            <a:solidFill>
              <a:schemeClr val="tx1"/>
            </a:solidFill>
            <a:miter lim="800000"/>
            <a:headEnd/>
            <a:tailEnd/>
          </a:ln>
        </p:spPr>
        <p:txBody>
          <a:bodyPr wrap="none" anchor="ctr"/>
          <a:lstStyle/>
          <a:p>
            <a:endParaRPr lang="en-US"/>
          </a:p>
        </p:txBody>
      </p:sp>
      <p:sp>
        <p:nvSpPr>
          <p:cNvPr id="9220" name="Line 4"/>
          <p:cNvSpPr>
            <a:spLocks noChangeShapeType="1"/>
          </p:cNvSpPr>
          <p:nvPr/>
        </p:nvSpPr>
        <p:spPr bwMode="auto">
          <a:xfrm>
            <a:off x="2916238" y="2133600"/>
            <a:ext cx="0" cy="647700"/>
          </a:xfrm>
          <a:prstGeom prst="line">
            <a:avLst/>
          </a:prstGeom>
          <a:noFill/>
          <a:ln w="1270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9221" name="Line 5"/>
          <p:cNvSpPr>
            <a:spLocks noChangeShapeType="1"/>
          </p:cNvSpPr>
          <p:nvPr/>
        </p:nvSpPr>
        <p:spPr bwMode="auto">
          <a:xfrm flipV="1">
            <a:off x="5148263" y="3357563"/>
            <a:ext cx="0" cy="936625"/>
          </a:xfrm>
          <a:prstGeom prst="line">
            <a:avLst/>
          </a:prstGeom>
          <a:noFill/>
          <a:ln w="2286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9222" name="Line 6"/>
          <p:cNvSpPr>
            <a:spLocks noChangeShapeType="1"/>
          </p:cNvSpPr>
          <p:nvPr/>
        </p:nvSpPr>
        <p:spPr bwMode="auto">
          <a:xfrm flipV="1">
            <a:off x="5148263" y="2060575"/>
            <a:ext cx="0" cy="649288"/>
          </a:xfrm>
          <a:prstGeom prst="line">
            <a:avLst/>
          </a:prstGeom>
          <a:noFill/>
          <a:ln w="1270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9223" name="Rectangle 7"/>
          <p:cNvSpPr>
            <a:spLocks noChangeArrowheads="1"/>
          </p:cNvSpPr>
          <p:nvPr/>
        </p:nvSpPr>
        <p:spPr bwMode="auto">
          <a:xfrm>
            <a:off x="1908175" y="4292600"/>
            <a:ext cx="5472113" cy="360363"/>
          </a:xfrm>
          <a:prstGeom prst="rect">
            <a:avLst/>
          </a:prstGeom>
          <a:gradFill rotWithShape="1">
            <a:gsLst>
              <a:gs pos="0">
                <a:srgbClr val="FF6600"/>
              </a:gs>
              <a:gs pos="100000">
                <a:schemeClr val="bg1"/>
              </a:gs>
            </a:gsLst>
            <a:lin ang="5400000" scaled="1"/>
          </a:gradFill>
          <a:ln w="9525">
            <a:solidFill>
              <a:schemeClr val="tx1"/>
            </a:solidFill>
            <a:miter lim="800000"/>
            <a:headEnd/>
            <a:tailEnd/>
          </a:ln>
        </p:spPr>
        <p:txBody>
          <a:bodyPr wrap="none" anchor="ctr"/>
          <a:lstStyle/>
          <a:p>
            <a:endParaRPr lang="en-US"/>
          </a:p>
        </p:txBody>
      </p:sp>
      <p:sp>
        <p:nvSpPr>
          <p:cNvPr id="9224" name="Text Box 8"/>
          <p:cNvSpPr txBox="1">
            <a:spLocks noChangeArrowheads="1"/>
          </p:cNvSpPr>
          <p:nvPr/>
        </p:nvSpPr>
        <p:spPr bwMode="auto">
          <a:xfrm>
            <a:off x="1187450" y="1989138"/>
            <a:ext cx="1512888" cy="457200"/>
          </a:xfrm>
          <a:prstGeom prst="rect">
            <a:avLst/>
          </a:prstGeom>
          <a:solidFill>
            <a:srgbClr val="C0C0C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400">
                <a:latin typeface="Times New Roman" pitchFamily="18" charset="0"/>
              </a:rPr>
              <a:t>240 Wm</a:t>
            </a:r>
            <a:r>
              <a:rPr lang="en-GB" sz="2400" baseline="30000">
                <a:latin typeface="Times New Roman" pitchFamily="18" charset="0"/>
              </a:rPr>
              <a:t>-2</a:t>
            </a:r>
            <a:endParaRPr lang="en-US" sz="2400" baseline="30000">
              <a:latin typeface="Times New Roman" pitchFamily="18" charset="0"/>
            </a:endParaRPr>
          </a:p>
        </p:txBody>
      </p:sp>
      <p:sp>
        <p:nvSpPr>
          <p:cNvPr id="9225" name="Text Box 9"/>
          <p:cNvSpPr txBox="1">
            <a:spLocks noChangeArrowheads="1"/>
          </p:cNvSpPr>
          <p:nvPr/>
        </p:nvSpPr>
        <p:spPr bwMode="auto">
          <a:xfrm>
            <a:off x="5364163" y="1989138"/>
            <a:ext cx="1512887" cy="457200"/>
          </a:xfrm>
          <a:prstGeom prst="rect">
            <a:avLst/>
          </a:prstGeom>
          <a:solidFill>
            <a:srgbClr val="C0C0C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400">
                <a:latin typeface="Times New Roman" pitchFamily="18" charset="0"/>
              </a:rPr>
              <a:t>240 Wm</a:t>
            </a:r>
            <a:r>
              <a:rPr lang="en-GB" sz="2400" baseline="30000">
                <a:latin typeface="Times New Roman" pitchFamily="18" charset="0"/>
              </a:rPr>
              <a:t>-2</a:t>
            </a:r>
            <a:endParaRPr lang="en-US" sz="2400" baseline="30000">
              <a:latin typeface="Times New Roman" pitchFamily="18" charset="0"/>
            </a:endParaRPr>
          </a:p>
        </p:txBody>
      </p:sp>
      <p:sp>
        <p:nvSpPr>
          <p:cNvPr id="9226" name="Text Box 10"/>
          <p:cNvSpPr txBox="1">
            <a:spLocks noChangeArrowheads="1"/>
          </p:cNvSpPr>
          <p:nvPr/>
        </p:nvSpPr>
        <p:spPr bwMode="auto">
          <a:xfrm>
            <a:off x="5364163" y="3644900"/>
            <a:ext cx="1512887" cy="457200"/>
          </a:xfrm>
          <a:prstGeom prst="rect">
            <a:avLst/>
          </a:prstGeom>
          <a:solidFill>
            <a:srgbClr val="C0C0C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400">
                <a:latin typeface="Times New Roman" pitchFamily="18" charset="0"/>
              </a:rPr>
              <a:t>397 Wm</a:t>
            </a:r>
            <a:r>
              <a:rPr lang="en-GB" sz="2400" baseline="30000">
                <a:latin typeface="Times New Roman" pitchFamily="18" charset="0"/>
              </a:rPr>
              <a:t>-2</a:t>
            </a:r>
            <a:endParaRPr lang="en-US" sz="2400" baseline="30000">
              <a:latin typeface="Times New Roman" pitchFamily="18" charset="0"/>
            </a:endParaRPr>
          </a:p>
        </p:txBody>
      </p:sp>
      <p:sp>
        <p:nvSpPr>
          <p:cNvPr id="9227" name="Text Box 11"/>
          <p:cNvSpPr txBox="1">
            <a:spLocks noChangeArrowheads="1"/>
          </p:cNvSpPr>
          <p:nvPr/>
        </p:nvSpPr>
        <p:spPr bwMode="auto">
          <a:xfrm>
            <a:off x="2700338" y="4627563"/>
            <a:ext cx="3959225" cy="457200"/>
          </a:xfrm>
          <a:prstGeom prst="rect">
            <a:avLst/>
          </a:prstGeom>
          <a:solidFill>
            <a:srgbClr val="C0C0C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400">
                <a:latin typeface="Times New Roman" pitchFamily="18" charset="0"/>
              </a:rPr>
              <a:t>Surface Temperature = +16</a:t>
            </a:r>
            <a:r>
              <a:rPr lang="en-GB" sz="2400" baseline="30000">
                <a:latin typeface="Times New Roman" pitchFamily="18" charset="0"/>
              </a:rPr>
              <a:t>o</a:t>
            </a:r>
            <a:r>
              <a:rPr lang="en-GB" sz="2400">
                <a:latin typeface="Times New Roman" pitchFamily="18" charset="0"/>
              </a:rPr>
              <a:t>C</a:t>
            </a:r>
            <a:endParaRPr lang="en-US" sz="2400">
              <a:latin typeface="Times New Roman" pitchFamily="18" charset="0"/>
            </a:endParaRPr>
          </a:p>
        </p:txBody>
      </p:sp>
      <p:sp>
        <p:nvSpPr>
          <p:cNvPr id="9228" name="Text Box 12"/>
          <p:cNvSpPr txBox="1">
            <a:spLocks noChangeArrowheads="1"/>
          </p:cNvSpPr>
          <p:nvPr/>
        </p:nvSpPr>
        <p:spPr bwMode="auto">
          <a:xfrm>
            <a:off x="2555875" y="1557338"/>
            <a:ext cx="14398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400">
                <a:latin typeface="Times New Roman" pitchFamily="18" charset="0"/>
              </a:rPr>
              <a:t>Solar     =</a:t>
            </a:r>
            <a:endParaRPr lang="en-US" sz="2400">
              <a:latin typeface="Times New Roman" pitchFamily="18" charset="0"/>
            </a:endParaRPr>
          </a:p>
        </p:txBody>
      </p:sp>
      <p:sp>
        <p:nvSpPr>
          <p:cNvPr id="9229" name="Text Box 13"/>
          <p:cNvSpPr txBox="1">
            <a:spLocks noChangeArrowheads="1"/>
          </p:cNvSpPr>
          <p:nvPr/>
        </p:nvSpPr>
        <p:spPr bwMode="auto">
          <a:xfrm>
            <a:off x="4213225" y="15573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400">
                <a:latin typeface="Times New Roman" pitchFamily="18" charset="0"/>
              </a:rPr>
              <a:t>Thermal</a:t>
            </a:r>
            <a:endParaRPr lang="en-US" sz="2400">
              <a:latin typeface="Times New Roman" pitchFamily="18" charset="0"/>
            </a:endParaRPr>
          </a:p>
        </p:txBody>
      </p:sp>
      <p:sp>
        <p:nvSpPr>
          <p:cNvPr id="9230" name="Line 14"/>
          <p:cNvSpPr>
            <a:spLocks noChangeShapeType="1"/>
          </p:cNvSpPr>
          <p:nvPr/>
        </p:nvSpPr>
        <p:spPr bwMode="auto">
          <a:xfrm>
            <a:off x="4356100" y="3500438"/>
            <a:ext cx="0" cy="865187"/>
          </a:xfrm>
          <a:prstGeom prst="line">
            <a:avLst/>
          </a:prstGeom>
          <a:noFill/>
          <a:ln w="2159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9231" name="AutoShape 15"/>
          <p:cNvSpPr>
            <a:spLocks/>
          </p:cNvSpPr>
          <p:nvPr/>
        </p:nvSpPr>
        <p:spPr bwMode="auto">
          <a:xfrm>
            <a:off x="7092950" y="2060575"/>
            <a:ext cx="719138" cy="2016125"/>
          </a:xfrm>
          <a:prstGeom prst="rightBrace">
            <a:avLst>
              <a:gd name="adj1" fmla="val 23363"/>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32" name="Text Box 16"/>
          <p:cNvSpPr txBox="1">
            <a:spLocks noChangeArrowheads="1"/>
          </p:cNvSpPr>
          <p:nvPr/>
        </p:nvSpPr>
        <p:spPr bwMode="auto">
          <a:xfrm>
            <a:off x="7812088" y="2706688"/>
            <a:ext cx="1223962" cy="650875"/>
          </a:xfrm>
          <a:prstGeom prst="rect">
            <a:avLst/>
          </a:prstGeom>
          <a:solidFill>
            <a:srgbClr val="99CCFF">
              <a:alpha val="20000"/>
            </a:srgbClr>
          </a:solidFill>
          <a:ln w="9525">
            <a:solidFill>
              <a:srgbClr val="993300"/>
            </a:solidFill>
            <a:miter lim="800000"/>
            <a:headEnd/>
            <a:tailEnd/>
          </a:ln>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a:latin typeface="Times New Roman" pitchFamily="18" charset="0"/>
              </a:rPr>
              <a:t>Efficiency ~60.5%</a:t>
            </a:r>
            <a:endParaRPr lang="en-US">
              <a:latin typeface="Times New Roman" pitchFamily="18" charset="0"/>
            </a:endParaRPr>
          </a:p>
        </p:txBody>
      </p:sp>
      <p:sp>
        <p:nvSpPr>
          <p:cNvPr id="9233" name="Text Box 17"/>
          <p:cNvSpPr txBox="1">
            <a:spLocks noChangeArrowheads="1"/>
          </p:cNvSpPr>
          <p:nvPr/>
        </p:nvSpPr>
        <p:spPr bwMode="auto">
          <a:xfrm>
            <a:off x="468313" y="5373688"/>
            <a:ext cx="82804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400"/>
              <a:t>The 2xCO</a:t>
            </a:r>
            <a:r>
              <a:rPr lang="en-GB" sz="2400" baseline="-25000"/>
              <a:t>2</a:t>
            </a:r>
            <a:r>
              <a:rPr lang="en-GB" sz="2400"/>
              <a:t> increased temperature by about 1</a:t>
            </a:r>
            <a:r>
              <a:rPr lang="en-GB" sz="2400" baseline="30000"/>
              <a:t>o</a:t>
            </a:r>
            <a:r>
              <a:rPr lang="en-GB" sz="2400"/>
              <a:t>C in this simple example. So what’s to worry about?</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4"/>
          <p:cNvSpPr>
            <a:spLocks noGrp="1" noChangeArrowheads="1"/>
          </p:cNvSpPr>
          <p:nvPr>
            <p:ph type="title" idx="4294967295"/>
          </p:nvPr>
        </p:nvSpPr>
        <p:spPr>
          <a:xfrm>
            <a:off x="685800" y="115888"/>
            <a:ext cx="7772400" cy="515937"/>
          </a:xfrm>
        </p:spPr>
        <p:txBody>
          <a:bodyPr/>
          <a:lstStyle/>
          <a:p>
            <a:r>
              <a:rPr lang="en-GB" sz="4000" smtClean="0">
                <a:solidFill>
                  <a:schemeClr val="accent2"/>
                </a:solidFill>
                <a:latin typeface="Calibri" pitchFamily="34" charset="0"/>
              </a:rPr>
              <a:t>But it’s not that simple…</a:t>
            </a:r>
            <a:endParaRPr lang="en-US" sz="4000" smtClean="0">
              <a:solidFill>
                <a:schemeClr val="accent2"/>
              </a:solidFill>
              <a:latin typeface="Calibri" pitchFamily="34" charset="0"/>
            </a:endParaRPr>
          </a:p>
        </p:txBody>
      </p:sp>
      <p:pic>
        <p:nvPicPr>
          <p:cNvPr id="10547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747713"/>
            <a:ext cx="8569325" cy="582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6"/>
          <p:cNvSpPr txBox="1">
            <a:spLocks noChangeArrowheads="1"/>
          </p:cNvSpPr>
          <p:nvPr/>
        </p:nvSpPr>
        <p:spPr bwMode="auto">
          <a:xfrm>
            <a:off x="7092950" y="5949950"/>
            <a:ext cx="15113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a:latin typeface="Times New Roman" pitchFamily="18" charset="0"/>
              </a:rPr>
              <a:t>IPCC (2007)</a:t>
            </a:r>
            <a:endParaRPr lang="en-US">
              <a:latin typeface="Times New Roman"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5" name="Line 12"/>
          <p:cNvSpPr>
            <a:spLocks noChangeShapeType="1"/>
          </p:cNvSpPr>
          <p:nvPr/>
        </p:nvSpPr>
        <p:spPr bwMode="auto">
          <a:xfrm>
            <a:off x="1258888" y="2997200"/>
            <a:ext cx="333375" cy="962025"/>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1266" name="Rectangle 2"/>
          <p:cNvSpPr>
            <a:spLocks noGrp="1" noChangeArrowheads="1"/>
          </p:cNvSpPr>
          <p:nvPr>
            <p:ph type="title"/>
          </p:nvPr>
        </p:nvSpPr>
        <p:spPr>
          <a:xfrm>
            <a:off x="322263" y="188913"/>
            <a:ext cx="8497887" cy="1366837"/>
          </a:xfrm>
          <a:noFill/>
        </p:spPr>
        <p:txBody>
          <a:bodyPr/>
          <a:lstStyle/>
          <a:p>
            <a:pPr algn="l"/>
            <a:r>
              <a:rPr lang="en-GB" sz="3400" smtClean="0">
                <a:solidFill>
                  <a:srgbClr val="009999"/>
                </a:solidFill>
                <a:latin typeface="Calibri" pitchFamily="34" charset="0"/>
              </a:rPr>
              <a:t>Feedback loops or “vicious circles” amplify or diminish initial heating or cooling tendencies</a:t>
            </a:r>
            <a:r>
              <a:rPr lang="en-GB" sz="4000" smtClean="0">
                <a:solidFill>
                  <a:srgbClr val="009999"/>
                </a:solidFill>
                <a:latin typeface="Calibri" pitchFamily="34" charset="0"/>
              </a:rPr>
              <a:t> </a:t>
            </a:r>
            <a:br>
              <a:rPr lang="en-GB" sz="4000" smtClean="0">
                <a:solidFill>
                  <a:srgbClr val="009999"/>
                </a:solidFill>
                <a:latin typeface="Calibri" pitchFamily="34" charset="0"/>
              </a:rPr>
            </a:br>
            <a:r>
              <a:rPr lang="en-GB" sz="3200" smtClean="0">
                <a:solidFill>
                  <a:schemeClr val="accent2"/>
                </a:solidFill>
                <a:latin typeface="Calibri" pitchFamily="34" charset="0"/>
              </a:rPr>
              <a:t>e.g. Water Vapour Feedback</a:t>
            </a:r>
          </a:p>
        </p:txBody>
      </p:sp>
      <p:sp>
        <p:nvSpPr>
          <p:cNvPr id="11267" name="Oval 4"/>
          <p:cNvSpPr>
            <a:spLocks noChangeArrowheads="1"/>
          </p:cNvSpPr>
          <p:nvPr/>
        </p:nvSpPr>
        <p:spPr bwMode="auto">
          <a:xfrm>
            <a:off x="3779838" y="4103688"/>
            <a:ext cx="990600" cy="457200"/>
          </a:xfrm>
          <a:prstGeom prst="ellipse">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268" name="Line 5"/>
          <p:cNvSpPr>
            <a:spLocks noChangeShapeType="1"/>
          </p:cNvSpPr>
          <p:nvPr/>
        </p:nvSpPr>
        <p:spPr bwMode="auto">
          <a:xfrm flipV="1">
            <a:off x="4148138" y="4103688"/>
            <a:ext cx="228600" cy="0"/>
          </a:xfrm>
          <a:prstGeom prst="line">
            <a:avLst/>
          </a:prstGeom>
          <a:noFill/>
          <a:ln w="5715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GB"/>
          </a:p>
        </p:txBody>
      </p:sp>
      <p:sp>
        <p:nvSpPr>
          <p:cNvPr id="11269" name="Line 6"/>
          <p:cNvSpPr>
            <a:spLocks noChangeShapeType="1"/>
          </p:cNvSpPr>
          <p:nvPr/>
        </p:nvSpPr>
        <p:spPr bwMode="auto">
          <a:xfrm flipH="1" flipV="1">
            <a:off x="4224338" y="4560888"/>
            <a:ext cx="228600" cy="0"/>
          </a:xfrm>
          <a:prstGeom prst="line">
            <a:avLst/>
          </a:prstGeom>
          <a:noFill/>
          <a:ln w="5715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GB"/>
          </a:p>
        </p:txBody>
      </p:sp>
      <p:sp>
        <p:nvSpPr>
          <p:cNvPr id="11270" name="Line 7"/>
          <p:cNvSpPr>
            <a:spLocks noChangeShapeType="1"/>
          </p:cNvSpPr>
          <p:nvPr/>
        </p:nvSpPr>
        <p:spPr bwMode="auto">
          <a:xfrm flipV="1">
            <a:off x="4284663" y="4175125"/>
            <a:ext cx="0" cy="2889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1271" name="Line 8"/>
          <p:cNvSpPr>
            <a:spLocks noChangeShapeType="1"/>
          </p:cNvSpPr>
          <p:nvPr/>
        </p:nvSpPr>
        <p:spPr bwMode="auto">
          <a:xfrm>
            <a:off x="4140200" y="4319588"/>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11272"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625" y="1196975"/>
            <a:ext cx="3527425"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2138" name="Oval 10"/>
          <p:cNvSpPr>
            <a:spLocks noChangeArrowheads="1"/>
          </p:cNvSpPr>
          <p:nvPr/>
        </p:nvSpPr>
        <p:spPr bwMode="auto">
          <a:xfrm>
            <a:off x="466725" y="2492375"/>
            <a:ext cx="1368425" cy="792163"/>
          </a:xfrm>
          <a:prstGeom prst="ellipse">
            <a:avLst/>
          </a:prstGeom>
          <a:gradFill rotWithShape="0">
            <a:gsLst>
              <a:gs pos="0">
                <a:schemeClr val="bg1"/>
              </a:gs>
              <a:gs pos="100000">
                <a:schemeClr val="bg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GB"/>
          </a:p>
        </p:txBody>
      </p:sp>
      <p:sp>
        <p:nvSpPr>
          <p:cNvPr id="11274" name="Text Box 11"/>
          <p:cNvSpPr txBox="1">
            <a:spLocks noChangeArrowheads="1"/>
          </p:cNvSpPr>
          <p:nvPr/>
        </p:nvSpPr>
        <p:spPr bwMode="auto">
          <a:xfrm>
            <a:off x="592138" y="2665413"/>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400" b="1">
                <a:latin typeface="Times New Roman" pitchFamily="18" charset="0"/>
                <a:sym typeface="Symbol" pitchFamily="18" charset="2"/>
              </a:rPr>
              <a:t> CO</a:t>
            </a:r>
            <a:r>
              <a:rPr lang="en-GB" sz="2400" b="1" baseline="-25000">
                <a:latin typeface="Times New Roman" pitchFamily="18" charset="0"/>
                <a:sym typeface="Symbol" pitchFamily="18" charset="2"/>
              </a:rPr>
              <a:t>2</a:t>
            </a:r>
            <a:endParaRPr lang="en-GB" sz="2400" b="1" baseline="-25000">
              <a:latin typeface="Times New Roman" pitchFamily="18" charset="0"/>
            </a:endParaRPr>
          </a:p>
        </p:txBody>
      </p:sp>
      <p:sp>
        <p:nvSpPr>
          <p:cNvPr id="11276" name="Line 22"/>
          <p:cNvSpPr>
            <a:spLocks noChangeShapeType="1"/>
          </p:cNvSpPr>
          <p:nvPr/>
        </p:nvSpPr>
        <p:spPr bwMode="auto">
          <a:xfrm>
            <a:off x="6011863" y="3876675"/>
            <a:ext cx="144462" cy="287338"/>
          </a:xfrm>
          <a:prstGeom prst="line">
            <a:avLst/>
          </a:prstGeom>
          <a:noFill/>
          <a:ln w="5715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en-GB"/>
          </a:p>
        </p:txBody>
      </p:sp>
      <p:sp>
        <p:nvSpPr>
          <p:cNvPr id="11277" name="Line 23"/>
          <p:cNvSpPr>
            <a:spLocks noChangeShapeType="1"/>
          </p:cNvSpPr>
          <p:nvPr/>
        </p:nvSpPr>
        <p:spPr bwMode="auto">
          <a:xfrm rot="4800000">
            <a:off x="5364163" y="5172075"/>
            <a:ext cx="144462" cy="287338"/>
          </a:xfrm>
          <a:prstGeom prst="line">
            <a:avLst/>
          </a:prstGeom>
          <a:noFill/>
          <a:ln w="5715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en-GB"/>
          </a:p>
        </p:txBody>
      </p:sp>
      <p:sp>
        <p:nvSpPr>
          <p:cNvPr id="11278" name="Line 25"/>
          <p:cNvSpPr>
            <a:spLocks noChangeShapeType="1"/>
          </p:cNvSpPr>
          <p:nvPr/>
        </p:nvSpPr>
        <p:spPr bwMode="auto">
          <a:xfrm rot="-10200000">
            <a:off x="2195513" y="4524375"/>
            <a:ext cx="144462" cy="287338"/>
          </a:xfrm>
          <a:prstGeom prst="line">
            <a:avLst/>
          </a:prstGeom>
          <a:noFill/>
          <a:ln w="5715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en-GB"/>
          </a:p>
        </p:txBody>
      </p:sp>
      <p:sp>
        <p:nvSpPr>
          <p:cNvPr id="11279" name="Oval 26"/>
          <p:cNvSpPr>
            <a:spLocks noChangeArrowheads="1"/>
          </p:cNvSpPr>
          <p:nvPr/>
        </p:nvSpPr>
        <p:spPr bwMode="auto">
          <a:xfrm>
            <a:off x="8047038" y="5627688"/>
            <a:ext cx="180975" cy="180975"/>
          </a:xfrm>
          <a:prstGeom prst="ellipse">
            <a:avLst/>
          </a:prstGeom>
          <a:gradFill rotWithShape="1">
            <a:gsLst>
              <a:gs pos="0">
                <a:srgbClr val="FF3300">
                  <a:alpha val="50000"/>
                </a:srgbClr>
              </a:gs>
              <a:gs pos="100000">
                <a:srgbClr val="761800"/>
              </a:gs>
            </a:gsLst>
            <a:path path="shape">
              <a:fillToRect l="50000" t="50000" r="50000" b="50000"/>
            </a:path>
          </a:gradFill>
          <a:ln w="9525">
            <a:solidFill>
              <a:schemeClr val="tx1"/>
            </a:solidFill>
            <a:round/>
            <a:headEnd/>
            <a:tailEnd/>
          </a:ln>
        </p:spPr>
        <p:txBody>
          <a:bodyPr wrap="none" anchor="ctr"/>
          <a:lstStyle/>
          <a:p>
            <a:endParaRPr lang="en-US"/>
          </a:p>
        </p:txBody>
      </p:sp>
      <p:sp>
        <p:nvSpPr>
          <p:cNvPr id="11280" name="Freeform 27"/>
          <p:cNvSpPr>
            <a:spLocks/>
          </p:cNvSpPr>
          <p:nvPr/>
        </p:nvSpPr>
        <p:spPr bwMode="auto">
          <a:xfrm rot="2580000" flipH="1">
            <a:off x="8640763" y="4713288"/>
            <a:ext cx="130175" cy="911225"/>
          </a:xfrm>
          <a:custGeom>
            <a:avLst/>
            <a:gdLst>
              <a:gd name="T0" fmla="*/ 0 w 54"/>
              <a:gd name="T1" fmla="*/ 0 h 1134"/>
              <a:gd name="T2" fmla="*/ 110890 w 54"/>
              <a:gd name="T3" fmla="*/ 73123 h 1134"/>
              <a:gd name="T4" fmla="*/ 0 w 54"/>
              <a:gd name="T5" fmla="*/ 146246 h 1134"/>
              <a:gd name="T6" fmla="*/ 110890 w 54"/>
              <a:gd name="T7" fmla="*/ 219369 h 1134"/>
              <a:gd name="T8" fmla="*/ 0 w 54"/>
              <a:gd name="T9" fmla="*/ 328652 h 1134"/>
              <a:gd name="T10" fmla="*/ 110890 w 54"/>
              <a:gd name="T11" fmla="*/ 400971 h 1134"/>
              <a:gd name="T12" fmla="*/ 0 w 54"/>
              <a:gd name="T13" fmla="*/ 510254 h 1134"/>
              <a:gd name="T14" fmla="*/ 110890 w 54"/>
              <a:gd name="T15" fmla="*/ 583377 h 1134"/>
              <a:gd name="T16" fmla="*/ 0 w 54"/>
              <a:gd name="T17" fmla="*/ 692659 h 1134"/>
              <a:gd name="T18" fmla="*/ 110890 w 54"/>
              <a:gd name="T19" fmla="*/ 765782 h 1134"/>
              <a:gd name="T20" fmla="*/ 110890 w 54"/>
              <a:gd name="T21" fmla="*/ 838906 h 1134"/>
              <a:gd name="T22" fmla="*/ 110890 w 54"/>
              <a:gd name="T23" fmla="*/ 911225 h 11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
              <a:gd name="T37" fmla="*/ 0 h 1134"/>
              <a:gd name="T38" fmla="*/ 54 w 54"/>
              <a:gd name="T39" fmla="*/ 1134 h 11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 h="1134">
                <a:moveTo>
                  <a:pt x="0" y="0"/>
                </a:moveTo>
                <a:cubicBezTo>
                  <a:pt x="23" y="30"/>
                  <a:pt x="46" y="61"/>
                  <a:pt x="46" y="91"/>
                </a:cubicBezTo>
                <a:cubicBezTo>
                  <a:pt x="46" y="121"/>
                  <a:pt x="0" y="152"/>
                  <a:pt x="0" y="182"/>
                </a:cubicBezTo>
                <a:cubicBezTo>
                  <a:pt x="0" y="212"/>
                  <a:pt x="46" y="235"/>
                  <a:pt x="46" y="273"/>
                </a:cubicBezTo>
                <a:cubicBezTo>
                  <a:pt x="46" y="311"/>
                  <a:pt x="0" y="371"/>
                  <a:pt x="0" y="409"/>
                </a:cubicBezTo>
                <a:cubicBezTo>
                  <a:pt x="0" y="447"/>
                  <a:pt x="46" y="461"/>
                  <a:pt x="46" y="499"/>
                </a:cubicBezTo>
                <a:cubicBezTo>
                  <a:pt x="46" y="537"/>
                  <a:pt x="0" y="597"/>
                  <a:pt x="0" y="635"/>
                </a:cubicBezTo>
                <a:cubicBezTo>
                  <a:pt x="0" y="673"/>
                  <a:pt x="46" y="688"/>
                  <a:pt x="46" y="726"/>
                </a:cubicBezTo>
                <a:cubicBezTo>
                  <a:pt x="46" y="764"/>
                  <a:pt x="0" y="824"/>
                  <a:pt x="0" y="862"/>
                </a:cubicBezTo>
                <a:cubicBezTo>
                  <a:pt x="0" y="900"/>
                  <a:pt x="38" y="923"/>
                  <a:pt x="46" y="953"/>
                </a:cubicBezTo>
                <a:cubicBezTo>
                  <a:pt x="54" y="983"/>
                  <a:pt x="46" y="1014"/>
                  <a:pt x="46" y="1044"/>
                </a:cubicBezTo>
                <a:cubicBezTo>
                  <a:pt x="46" y="1074"/>
                  <a:pt x="46" y="1119"/>
                  <a:pt x="46" y="1134"/>
                </a:cubicBezTo>
              </a:path>
            </a:pathLst>
          </a:custGeom>
          <a:noFill/>
          <a:ln w="25400">
            <a:solidFill>
              <a:srgbClr val="FF0000"/>
            </a:solidFill>
            <a:round/>
            <a:headEnd/>
            <a:tailEnd type="arrow" w="lg"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281" name="Freeform 28"/>
          <p:cNvSpPr>
            <a:spLocks/>
          </p:cNvSpPr>
          <p:nvPr/>
        </p:nvSpPr>
        <p:spPr bwMode="auto">
          <a:xfrm rot="2580000" flipH="1">
            <a:off x="8412163" y="4560888"/>
            <a:ext cx="130175" cy="911225"/>
          </a:xfrm>
          <a:custGeom>
            <a:avLst/>
            <a:gdLst>
              <a:gd name="T0" fmla="*/ 0 w 54"/>
              <a:gd name="T1" fmla="*/ 0 h 1134"/>
              <a:gd name="T2" fmla="*/ 110890 w 54"/>
              <a:gd name="T3" fmla="*/ 73123 h 1134"/>
              <a:gd name="T4" fmla="*/ 0 w 54"/>
              <a:gd name="T5" fmla="*/ 146246 h 1134"/>
              <a:gd name="T6" fmla="*/ 110890 w 54"/>
              <a:gd name="T7" fmla="*/ 219369 h 1134"/>
              <a:gd name="T8" fmla="*/ 0 w 54"/>
              <a:gd name="T9" fmla="*/ 328652 h 1134"/>
              <a:gd name="T10" fmla="*/ 110890 w 54"/>
              <a:gd name="T11" fmla="*/ 400971 h 1134"/>
              <a:gd name="T12" fmla="*/ 0 w 54"/>
              <a:gd name="T13" fmla="*/ 510254 h 1134"/>
              <a:gd name="T14" fmla="*/ 110890 w 54"/>
              <a:gd name="T15" fmla="*/ 583377 h 1134"/>
              <a:gd name="T16" fmla="*/ 0 w 54"/>
              <a:gd name="T17" fmla="*/ 692659 h 1134"/>
              <a:gd name="T18" fmla="*/ 110890 w 54"/>
              <a:gd name="T19" fmla="*/ 765782 h 1134"/>
              <a:gd name="T20" fmla="*/ 110890 w 54"/>
              <a:gd name="T21" fmla="*/ 838906 h 1134"/>
              <a:gd name="T22" fmla="*/ 110890 w 54"/>
              <a:gd name="T23" fmla="*/ 911225 h 11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
              <a:gd name="T37" fmla="*/ 0 h 1134"/>
              <a:gd name="T38" fmla="*/ 54 w 54"/>
              <a:gd name="T39" fmla="*/ 1134 h 11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 h="1134">
                <a:moveTo>
                  <a:pt x="0" y="0"/>
                </a:moveTo>
                <a:cubicBezTo>
                  <a:pt x="23" y="30"/>
                  <a:pt x="46" y="61"/>
                  <a:pt x="46" y="91"/>
                </a:cubicBezTo>
                <a:cubicBezTo>
                  <a:pt x="46" y="121"/>
                  <a:pt x="0" y="152"/>
                  <a:pt x="0" y="182"/>
                </a:cubicBezTo>
                <a:cubicBezTo>
                  <a:pt x="0" y="212"/>
                  <a:pt x="46" y="235"/>
                  <a:pt x="46" y="273"/>
                </a:cubicBezTo>
                <a:cubicBezTo>
                  <a:pt x="46" y="311"/>
                  <a:pt x="0" y="371"/>
                  <a:pt x="0" y="409"/>
                </a:cubicBezTo>
                <a:cubicBezTo>
                  <a:pt x="0" y="447"/>
                  <a:pt x="46" y="461"/>
                  <a:pt x="46" y="499"/>
                </a:cubicBezTo>
                <a:cubicBezTo>
                  <a:pt x="46" y="537"/>
                  <a:pt x="0" y="597"/>
                  <a:pt x="0" y="635"/>
                </a:cubicBezTo>
                <a:cubicBezTo>
                  <a:pt x="0" y="673"/>
                  <a:pt x="46" y="688"/>
                  <a:pt x="46" y="726"/>
                </a:cubicBezTo>
                <a:cubicBezTo>
                  <a:pt x="46" y="764"/>
                  <a:pt x="0" y="824"/>
                  <a:pt x="0" y="862"/>
                </a:cubicBezTo>
                <a:cubicBezTo>
                  <a:pt x="0" y="900"/>
                  <a:pt x="38" y="923"/>
                  <a:pt x="46" y="953"/>
                </a:cubicBezTo>
                <a:cubicBezTo>
                  <a:pt x="54" y="983"/>
                  <a:pt x="46" y="1014"/>
                  <a:pt x="46" y="1044"/>
                </a:cubicBezTo>
                <a:cubicBezTo>
                  <a:pt x="46" y="1074"/>
                  <a:pt x="46" y="1119"/>
                  <a:pt x="46" y="1134"/>
                </a:cubicBezTo>
              </a:path>
            </a:pathLst>
          </a:custGeom>
          <a:noFill/>
          <a:ln w="25400">
            <a:solidFill>
              <a:srgbClr val="FF0000"/>
            </a:solidFill>
            <a:round/>
            <a:headEnd/>
            <a:tailEnd type="arrow" w="lg"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282" name="Oval 29"/>
          <p:cNvSpPr>
            <a:spLocks noChangeArrowheads="1"/>
          </p:cNvSpPr>
          <p:nvPr/>
        </p:nvSpPr>
        <p:spPr bwMode="auto">
          <a:xfrm>
            <a:off x="7877175" y="5399088"/>
            <a:ext cx="360363" cy="323850"/>
          </a:xfrm>
          <a:prstGeom prst="ellipse">
            <a:avLst/>
          </a:prstGeom>
          <a:gradFill rotWithShape="1">
            <a:gsLst>
              <a:gs pos="0">
                <a:srgbClr val="FFCC00"/>
              </a:gs>
              <a:gs pos="100000">
                <a:srgbClr val="765E00"/>
              </a:gs>
            </a:gsLst>
            <a:path path="shape">
              <a:fillToRect l="50000" t="50000" r="50000" b="50000"/>
            </a:path>
          </a:gradFill>
          <a:ln w="9525">
            <a:solidFill>
              <a:schemeClr val="tx1"/>
            </a:solidFill>
            <a:round/>
            <a:headEnd/>
            <a:tailEnd/>
          </a:ln>
        </p:spPr>
        <p:txBody>
          <a:bodyPr wrap="none" anchor="ctr"/>
          <a:lstStyle/>
          <a:p>
            <a:endParaRPr lang="en-US"/>
          </a:p>
        </p:txBody>
      </p:sp>
      <p:sp>
        <p:nvSpPr>
          <p:cNvPr id="11283" name="Oval 30"/>
          <p:cNvSpPr>
            <a:spLocks noChangeArrowheads="1"/>
          </p:cNvSpPr>
          <p:nvPr/>
        </p:nvSpPr>
        <p:spPr bwMode="auto">
          <a:xfrm>
            <a:off x="8120063" y="5368925"/>
            <a:ext cx="180975" cy="180975"/>
          </a:xfrm>
          <a:prstGeom prst="ellipse">
            <a:avLst/>
          </a:prstGeom>
          <a:gradFill rotWithShape="1">
            <a:gsLst>
              <a:gs pos="0">
                <a:srgbClr val="FF3300">
                  <a:alpha val="50000"/>
                </a:srgbClr>
              </a:gs>
              <a:gs pos="100000">
                <a:srgbClr val="761800"/>
              </a:gs>
            </a:gsLst>
            <a:path path="shape">
              <a:fillToRect l="50000" t="50000" r="50000" b="50000"/>
            </a:path>
          </a:gradFill>
          <a:ln w="9525">
            <a:solidFill>
              <a:schemeClr val="tx1"/>
            </a:solidFill>
            <a:round/>
            <a:headEnd/>
            <a:tailEnd/>
          </a:ln>
        </p:spPr>
        <p:txBody>
          <a:bodyPr wrap="none" anchor="ctr"/>
          <a:lstStyle/>
          <a:p>
            <a:endParaRPr lang="en-US"/>
          </a:p>
        </p:txBody>
      </p:sp>
      <p:sp>
        <p:nvSpPr>
          <p:cNvPr id="11284" name="Freeform 31"/>
          <p:cNvSpPr>
            <a:spLocks/>
          </p:cNvSpPr>
          <p:nvPr/>
        </p:nvSpPr>
        <p:spPr bwMode="auto">
          <a:xfrm rot="6000000" flipH="1">
            <a:off x="7468394" y="5096669"/>
            <a:ext cx="85725" cy="690563"/>
          </a:xfrm>
          <a:custGeom>
            <a:avLst/>
            <a:gdLst>
              <a:gd name="T0" fmla="*/ 0 w 54"/>
              <a:gd name="T1" fmla="*/ 0 h 1134"/>
              <a:gd name="T2" fmla="*/ 73025 w 54"/>
              <a:gd name="T3" fmla="*/ 55416 h 1134"/>
              <a:gd name="T4" fmla="*/ 0 w 54"/>
              <a:gd name="T5" fmla="*/ 110831 h 1134"/>
              <a:gd name="T6" fmla="*/ 73025 w 54"/>
              <a:gd name="T7" fmla="*/ 166247 h 1134"/>
              <a:gd name="T8" fmla="*/ 0 w 54"/>
              <a:gd name="T9" fmla="*/ 249065 h 1134"/>
              <a:gd name="T10" fmla="*/ 73025 w 54"/>
              <a:gd name="T11" fmla="*/ 303872 h 1134"/>
              <a:gd name="T12" fmla="*/ 0 w 54"/>
              <a:gd name="T13" fmla="*/ 386691 h 1134"/>
              <a:gd name="T14" fmla="*/ 73025 w 54"/>
              <a:gd name="T15" fmla="*/ 442106 h 1134"/>
              <a:gd name="T16" fmla="*/ 0 w 54"/>
              <a:gd name="T17" fmla="*/ 524925 h 1134"/>
              <a:gd name="T18" fmla="*/ 73025 w 54"/>
              <a:gd name="T19" fmla="*/ 580341 h 1134"/>
              <a:gd name="T20" fmla="*/ 73025 w 54"/>
              <a:gd name="T21" fmla="*/ 635756 h 1134"/>
              <a:gd name="T22" fmla="*/ 73025 w 54"/>
              <a:gd name="T23" fmla="*/ 690563 h 11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
              <a:gd name="T37" fmla="*/ 0 h 1134"/>
              <a:gd name="T38" fmla="*/ 54 w 54"/>
              <a:gd name="T39" fmla="*/ 1134 h 11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 h="1134">
                <a:moveTo>
                  <a:pt x="0" y="0"/>
                </a:moveTo>
                <a:cubicBezTo>
                  <a:pt x="23" y="30"/>
                  <a:pt x="46" y="61"/>
                  <a:pt x="46" y="91"/>
                </a:cubicBezTo>
                <a:cubicBezTo>
                  <a:pt x="46" y="121"/>
                  <a:pt x="0" y="152"/>
                  <a:pt x="0" y="182"/>
                </a:cubicBezTo>
                <a:cubicBezTo>
                  <a:pt x="0" y="212"/>
                  <a:pt x="46" y="235"/>
                  <a:pt x="46" y="273"/>
                </a:cubicBezTo>
                <a:cubicBezTo>
                  <a:pt x="46" y="311"/>
                  <a:pt x="0" y="371"/>
                  <a:pt x="0" y="409"/>
                </a:cubicBezTo>
                <a:cubicBezTo>
                  <a:pt x="0" y="447"/>
                  <a:pt x="46" y="461"/>
                  <a:pt x="46" y="499"/>
                </a:cubicBezTo>
                <a:cubicBezTo>
                  <a:pt x="46" y="537"/>
                  <a:pt x="0" y="597"/>
                  <a:pt x="0" y="635"/>
                </a:cubicBezTo>
                <a:cubicBezTo>
                  <a:pt x="0" y="673"/>
                  <a:pt x="46" y="688"/>
                  <a:pt x="46" y="726"/>
                </a:cubicBezTo>
                <a:cubicBezTo>
                  <a:pt x="46" y="764"/>
                  <a:pt x="0" y="824"/>
                  <a:pt x="0" y="862"/>
                </a:cubicBezTo>
                <a:cubicBezTo>
                  <a:pt x="0" y="900"/>
                  <a:pt x="38" y="923"/>
                  <a:pt x="46" y="953"/>
                </a:cubicBezTo>
                <a:cubicBezTo>
                  <a:pt x="54" y="983"/>
                  <a:pt x="46" y="1014"/>
                  <a:pt x="46" y="1044"/>
                </a:cubicBezTo>
                <a:cubicBezTo>
                  <a:pt x="46" y="1074"/>
                  <a:pt x="46" y="1119"/>
                  <a:pt x="46" y="1134"/>
                </a:cubicBezTo>
              </a:path>
            </a:pathLst>
          </a:custGeom>
          <a:noFill/>
          <a:ln w="25400">
            <a:solidFill>
              <a:srgbClr val="FF0000"/>
            </a:solidFill>
            <a:round/>
            <a:headEnd/>
            <a:tailEnd type="arrow" w="lg"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285" name="Freeform 32"/>
          <p:cNvSpPr>
            <a:spLocks/>
          </p:cNvSpPr>
          <p:nvPr/>
        </p:nvSpPr>
        <p:spPr bwMode="auto">
          <a:xfrm rot="18000000" flipH="1">
            <a:off x="8505031" y="5695157"/>
            <a:ext cx="85725" cy="690562"/>
          </a:xfrm>
          <a:custGeom>
            <a:avLst/>
            <a:gdLst>
              <a:gd name="T0" fmla="*/ 0 w 54"/>
              <a:gd name="T1" fmla="*/ 0 h 1134"/>
              <a:gd name="T2" fmla="*/ 73025 w 54"/>
              <a:gd name="T3" fmla="*/ 55415 h 1134"/>
              <a:gd name="T4" fmla="*/ 0 w 54"/>
              <a:gd name="T5" fmla="*/ 110831 h 1134"/>
              <a:gd name="T6" fmla="*/ 73025 w 54"/>
              <a:gd name="T7" fmla="*/ 166246 h 1134"/>
              <a:gd name="T8" fmla="*/ 0 w 54"/>
              <a:gd name="T9" fmla="*/ 249065 h 1134"/>
              <a:gd name="T10" fmla="*/ 73025 w 54"/>
              <a:gd name="T11" fmla="*/ 303872 h 1134"/>
              <a:gd name="T12" fmla="*/ 0 w 54"/>
              <a:gd name="T13" fmla="*/ 386690 h 1134"/>
              <a:gd name="T14" fmla="*/ 73025 w 54"/>
              <a:gd name="T15" fmla="*/ 442106 h 1134"/>
              <a:gd name="T16" fmla="*/ 0 w 54"/>
              <a:gd name="T17" fmla="*/ 524924 h 1134"/>
              <a:gd name="T18" fmla="*/ 73025 w 54"/>
              <a:gd name="T19" fmla="*/ 580340 h 1134"/>
              <a:gd name="T20" fmla="*/ 73025 w 54"/>
              <a:gd name="T21" fmla="*/ 635756 h 1134"/>
              <a:gd name="T22" fmla="*/ 73025 w 54"/>
              <a:gd name="T23" fmla="*/ 690562 h 11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
              <a:gd name="T37" fmla="*/ 0 h 1134"/>
              <a:gd name="T38" fmla="*/ 54 w 54"/>
              <a:gd name="T39" fmla="*/ 1134 h 11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 h="1134">
                <a:moveTo>
                  <a:pt x="0" y="0"/>
                </a:moveTo>
                <a:cubicBezTo>
                  <a:pt x="23" y="30"/>
                  <a:pt x="46" y="61"/>
                  <a:pt x="46" y="91"/>
                </a:cubicBezTo>
                <a:cubicBezTo>
                  <a:pt x="46" y="121"/>
                  <a:pt x="0" y="152"/>
                  <a:pt x="0" y="182"/>
                </a:cubicBezTo>
                <a:cubicBezTo>
                  <a:pt x="0" y="212"/>
                  <a:pt x="46" y="235"/>
                  <a:pt x="46" y="273"/>
                </a:cubicBezTo>
                <a:cubicBezTo>
                  <a:pt x="46" y="311"/>
                  <a:pt x="0" y="371"/>
                  <a:pt x="0" y="409"/>
                </a:cubicBezTo>
                <a:cubicBezTo>
                  <a:pt x="0" y="447"/>
                  <a:pt x="46" y="461"/>
                  <a:pt x="46" y="499"/>
                </a:cubicBezTo>
                <a:cubicBezTo>
                  <a:pt x="46" y="537"/>
                  <a:pt x="0" y="597"/>
                  <a:pt x="0" y="635"/>
                </a:cubicBezTo>
                <a:cubicBezTo>
                  <a:pt x="0" y="673"/>
                  <a:pt x="46" y="688"/>
                  <a:pt x="46" y="726"/>
                </a:cubicBezTo>
                <a:cubicBezTo>
                  <a:pt x="46" y="764"/>
                  <a:pt x="0" y="824"/>
                  <a:pt x="0" y="862"/>
                </a:cubicBezTo>
                <a:cubicBezTo>
                  <a:pt x="0" y="900"/>
                  <a:pt x="38" y="923"/>
                  <a:pt x="46" y="953"/>
                </a:cubicBezTo>
                <a:cubicBezTo>
                  <a:pt x="54" y="983"/>
                  <a:pt x="46" y="1014"/>
                  <a:pt x="46" y="1044"/>
                </a:cubicBezTo>
                <a:cubicBezTo>
                  <a:pt x="46" y="1074"/>
                  <a:pt x="46" y="1119"/>
                  <a:pt x="46" y="1134"/>
                </a:cubicBezTo>
              </a:path>
            </a:pathLst>
          </a:custGeom>
          <a:noFill/>
          <a:ln w="25400">
            <a:solidFill>
              <a:srgbClr val="FF0000"/>
            </a:solidFill>
            <a:round/>
            <a:headEnd/>
            <a:tailEnd type="arrow" w="lg"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286" name="Freeform 33"/>
          <p:cNvSpPr>
            <a:spLocks/>
          </p:cNvSpPr>
          <p:nvPr/>
        </p:nvSpPr>
        <p:spPr bwMode="auto">
          <a:xfrm rot="3600000" flipH="1">
            <a:off x="7539831" y="5552282"/>
            <a:ext cx="85725" cy="690562"/>
          </a:xfrm>
          <a:custGeom>
            <a:avLst/>
            <a:gdLst>
              <a:gd name="T0" fmla="*/ 0 w 54"/>
              <a:gd name="T1" fmla="*/ 0 h 1134"/>
              <a:gd name="T2" fmla="*/ 73025 w 54"/>
              <a:gd name="T3" fmla="*/ 55415 h 1134"/>
              <a:gd name="T4" fmla="*/ 0 w 54"/>
              <a:gd name="T5" fmla="*/ 110831 h 1134"/>
              <a:gd name="T6" fmla="*/ 73025 w 54"/>
              <a:gd name="T7" fmla="*/ 166246 h 1134"/>
              <a:gd name="T8" fmla="*/ 0 w 54"/>
              <a:gd name="T9" fmla="*/ 249065 h 1134"/>
              <a:gd name="T10" fmla="*/ 73025 w 54"/>
              <a:gd name="T11" fmla="*/ 303872 h 1134"/>
              <a:gd name="T12" fmla="*/ 0 w 54"/>
              <a:gd name="T13" fmla="*/ 386690 h 1134"/>
              <a:gd name="T14" fmla="*/ 73025 w 54"/>
              <a:gd name="T15" fmla="*/ 442106 h 1134"/>
              <a:gd name="T16" fmla="*/ 0 w 54"/>
              <a:gd name="T17" fmla="*/ 524924 h 1134"/>
              <a:gd name="T18" fmla="*/ 73025 w 54"/>
              <a:gd name="T19" fmla="*/ 580340 h 1134"/>
              <a:gd name="T20" fmla="*/ 73025 w 54"/>
              <a:gd name="T21" fmla="*/ 635756 h 1134"/>
              <a:gd name="T22" fmla="*/ 73025 w 54"/>
              <a:gd name="T23" fmla="*/ 690562 h 113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4"/>
              <a:gd name="T37" fmla="*/ 0 h 1134"/>
              <a:gd name="T38" fmla="*/ 54 w 54"/>
              <a:gd name="T39" fmla="*/ 1134 h 113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4" h="1134">
                <a:moveTo>
                  <a:pt x="0" y="0"/>
                </a:moveTo>
                <a:cubicBezTo>
                  <a:pt x="23" y="30"/>
                  <a:pt x="46" y="61"/>
                  <a:pt x="46" y="91"/>
                </a:cubicBezTo>
                <a:cubicBezTo>
                  <a:pt x="46" y="121"/>
                  <a:pt x="0" y="152"/>
                  <a:pt x="0" y="182"/>
                </a:cubicBezTo>
                <a:cubicBezTo>
                  <a:pt x="0" y="212"/>
                  <a:pt x="46" y="235"/>
                  <a:pt x="46" y="273"/>
                </a:cubicBezTo>
                <a:cubicBezTo>
                  <a:pt x="46" y="311"/>
                  <a:pt x="0" y="371"/>
                  <a:pt x="0" y="409"/>
                </a:cubicBezTo>
                <a:cubicBezTo>
                  <a:pt x="0" y="447"/>
                  <a:pt x="46" y="461"/>
                  <a:pt x="46" y="499"/>
                </a:cubicBezTo>
                <a:cubicBezTo>
                  <a:pt x="46" y="537"/>
                  <a:pt x="0" y="597"/>
                  <a:pt x="0" y="635"/>
                </a:cubicBezTo>
                <a:cubicBezTo>
                  <a:pt x="0" y="673"/>
                  <a:pt x="46" y="688"/>
                  <a:pt x="46" y="726"/>
                </a:cubicBezTo>
                <a:cubicBezTo>
                  <a:pt x="46" y="764"/>
                  <a:pt x="0" y="824"/>
                  <a:pt x="0" y="862"/>
                </a:cubicBezTo>
                <a:cubicBezTo>
                  <a:pt x="0" y="900"/>
                  <a:pt x="38" y="923"/>
                  <a:pt x="46" y="953"/>
                </a:cubicBezTo>
                <a:cubicBezTo>
                  <a:pt x="54" y="983"/>
                  <a:pt x="46" y="1014"/>
                  <a:pt x="46" y="1044"/>
                </a:cubicBezTo>
                <a:cubicBezTo>
                  <a:pt x="46" y="1074"/>
                  <a:pt x="46" y="1119"/>
                  <a:pt x="46" y="1134"/>
                </a:cubicBezTo>
              </a:path>
            </a:pathLst>
          </a:custGeom>
          <a:noFill/>
          <a:ln w="25400">
            <a:solidFill>
              <a:srgbClr val="FF0000"/>
            </a:solidFill>
            <a:round/>
            <a:headEnd/>
            <a:tailEnd type="arrow" w="lg" len="me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11287" name="Oval 34"/>
          <p:cNvSpPr>
            <a:spLocks noChangeArrowheads="1"/>
          </p:cNvSpPr>
          <p:nvPr/>
        </p:nvSpPr>
        <p:spPr bwMode="auto">
          <a:xfrm rot="-9600000">
            <a:off x="6804025" y="5543550"/>
            <a:ext cx="180975" cy="180975"/>
          </a:xfrm>
          <a:prstGeom prst="ellipse">
            <a:avLst/>
          </a:prstGeom>
          <a:gradFill rotWithShape="1">
            <a:gsLst>
              <a:gs pos="0">
                <a:srgbClr val="FF0000">
                  <a:alpha val="50000"/>
                </a:srgbClr>
              </a:gs>
              <a:gs pos="100000">
                <a:srgbClr val="760000"/>
              </a:gs>
            </a:gsLst>
            <a:path path="shape">
              <a:fillToRect l="50000" t="50000" r="50000" b="50000"/>
            </a:path>
          </a:gradFill>
          <a:ln w="9525">
            <a:solidFill>
              <a:schemeClr val="tx1"/>
            </a:solidFill>
            <a:round/>
            <a:headEnd/>
            <a:tailEnd/>
          </a:ln>
        </p:spPr>
        <p:txBody>
          <a:bodyPr wrap="none" anchor="ctr"/>
          <a:lstStyle/>
          <a:p>
            <a:endParaRPr lang="en-US"/>
          </a:p>
        </p:txBody>
      </p:sp>
      <p:sp>
        <p:nvSpPr>
          <p:cNvPr id="11288" name="Oval 35"/>
          <p:cNvSpPr>
            <a:spLocks noChangeArrowheads="1"/>
          </p:cNvSpPr>
          <p:nvPr/>
        </p:nvSpPr>
        <p:spPr bwMode="auto">
          <a:xfrm rot="-9600000">
            <a:off x="6588125" y="5616575"/>
            <a:ext cx="360363" cy="323850"/>
          </a:xfrm>
          <a:prstGeom prst="ellipse">
            <a:avLst/>
          </a:prstGeom>
          <a:gradFill rotWithShape="1">
            <a:gsLst>
              <a:gs pos="0">
                <a:srgbClr val="FFCC00">
                  <a:alpha val="50000"/>
                </a:srgbClr>
              </a:gs>
              <a:gs pos="100000">
                <a:srgbClr val="765E00"/>
              </a:gs>
            </a:gsLst>
            <a:path path="shape">
              <a:fillToRect l="50000" t="50000" r="50000" b="50000"/>
            </a:path>
          </a:gradFill>
          <a:ln w="9525">
            <a:solidFill>
              <a:schemeClr val="tx1"/>
            </a:solidFill>
            <a:round/>
            <a:headEnd/>
            <a:tailEnd/>
          </a:ln>
        </p:spPr>
        <p:txBody>
          <a:bodyPr wrap="none" anchor="ctr"/>
          <a:lstStyle/>
          <a:p>
            <a:endParaRPr lang="en-US"/>
          </a:p>
        </p:txBody>
      </p:sp>
      <p:sp>
        <p:nvSpPr>
          <p:cNvPr id="11289" name="Oval 36"/>
          <p:cNvSpPr>
            <a:spLocks noChangeArrowheads="1"/>
          </p:cNvSpPr>
          <p:nvPr/>
        </p:nvSpPr>
        <p:spPr bwMode="auto">
          <a:xfrm rot="-9600000">
            <a:off x="6588125" y="5472113"/>
            <a:ext cx="180975" cy="180975"/>
          </a:xfrm>
          <a:prstGeom prst="ellipse">
            <a:avLst/>
          </a:prstGeom>
          <a:gradFill rotWithShape="1">
            <a:gsLst>
              <a:gs pos="0">
                <a:srgbClr val="FF0000">
                  <a:alpha val="50000"/>
                </a:srgbClr>
              </a:gs>
              <a:gs pos="100000">
                <a:srgbClr val="760000"/>
              </a:gs>
            </a:gsLst>
            <a:path path="shape">
              <a:fillToRect l="50000" t="50000" r="50000" b="50000"/>
            </a:path>
          </a:gradFill>
          <a:ln w="9525">
            <a:solidFill>
              <a:schemeClr val="tx1"/>
            </a:solidFill>
            <a:round/>
            <a:headEnd/>
            <a:tailEnd/>
          </a:ln>
        </p:spPr>
        <p:txBody>
          <a:bodyPr wrap="none" anchor="ctr"/>
          <a:lstStyle/>
          <a:p>
            <a:endParaRPr lang="en-US"/>
          </a:p>
        </p:txBody>
      </p:sp>
      <p:pic>
        <p:nvPicPr>
          <p:cNvPr id="11290" name="Picture 38" descr="[SEVIRI WV IMAGE - Channel 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4859338"/>
            <a:ext cx="1725612"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91" name="Oval 39"/>
          <p:cNvSpPr>
            <a:spLocks noChangeArrowheads="1"/>
          </p:cNvSpPr>
          <p:nvPr/>
        </p:nvSpPr>
        <p:spPr bwMode="auto">
          <a:xfrm>
            <a:off x="2195513" y="3155950"/>
            <a:ext cx="3960812" cy="2447925"/>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1292" name="Oval 40"/>
          <p:cNvSpPr>
            <a:spLocks noChangeArrowheads="1"/>
          </p:cNvSpPr>
          <p:nvPr/>
        </p:nvSpPr>
        <p:spPr bwMode="auto">
          <a:xfrm>
            <a:off x="5508625" y="4019550"/>
            <a:ext cx="3167063" cy="1009650"/>
          </a:xfrm>
          <a:prstGeom prst="ellipse">
            <a:avLst/>
          </a:prstGeom>
          <a:gradFill rotWithShape="1">
            <a:gsLst>
              <a:gs pos="0">
                <a:srgbClr val="FFFFFF"/>
              </a:gs>
              <a:gs pos="100000">
                <a:srgbClr val="00CCFF"/>
              </a:gs>
            </a:gsLst>
            <a:path path="shape">
              <a:fillToRect l="50000" t="50000" r="50000" b="50000"/>
            </a:path>
          </a:gradFill>
          <a:ln w="9525">
            <a:solidFill>
              <a:schemeClr val="tx1"/>
            </a:solidFill>
            <a:round/>
            <a:headEnd/>
            <a:tailEnd/>
          </a:ln>
        </p:spPr>
        <p:txBody>
          <a:bodyPr wrap="none" anchor="ctr"/>
          <a:lstStyle/>
          <a:p>
            <a:endParaRPr lang="en-US"/>
          </a:p>
        </p:txBody>
      </p:sp>
      <p:sp>
        <p:nvSpPr>
          <p:cNvPr id="11293" name="Text Box 41"/>
          <p:cNvSpPr txBox="1">
            <a:spLocks noChangeArrowheads="1"/>
          </p:cNvSpPr>
          <p:nvPr/>
        </p:nvSpPr>
        <p:spPr bwMode="auto">
          <a:xfrm>
            <a:off x="5795963" y="4117975"/>
            <a:ext cx="26638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lgn="ctr">
              <a:spcBef>
                <a:spcPct val="50000"/>
              </a:spcBef>
            </a:pPr>
            <a:r>
              <a:rPr lang="en-GB" sz="2800" b="1">
                <a:latin typeface="Times New Roman" pitchFamily="18" charset="0"/>
                <a:sym typeface="Symbol" pitchFamily="18" charset="2"/>
              </a:rPr>
              <a:t> Greenhouse effect</a:t>
            </a:r>
          </a:p>
        </p:txBody>
      </p:sp>
      <p:sp>
        <p:nvSpPr>
          <p:cNvPr id="11294" name="Oval 42"/>
          <p:cNvSpPr>
            <a:spLocks noChangeArrowheads="1"/>
          </p:cNvSpPr>
          <p:nvPr/>
        </p:nvSpPr>
        <p:spPr bwMode="auto">
          <a:xfrm>
            <a:off x="3203575" y="4738688"/>
            <a:ext cx="2160588" cy="1225550"/>
          </a:xfrm>
          <a:prstGeom prst="ellipse">
            <a:avLst/>
          </a:prstGeom>
          <a:gradFill rotWithShape="1">
            <a:gsLst>
              <a:gs pos="0">
                <a:srgbClr val="FFFFFF"/>
              </a:gs>
              <a:gs pos="100000">
                <a:srgbClr val="00CCFF"/>
              </a:gs>
            </a:gsLst>
            <a:path path="shape">
              <a:fillToRect l="50000" t="50000" r="50000" b="50000"/>
            </a:path>
          </a:gradFill>
          <a:ln w="9525">
            <a:solidFill>
              <a:schemeClr val="tx1"/>
            </a:solidFill>
            <a:round/>
            <a:headEnd/>
            <a:tailEnd/>
          </a:ln>
        </p:spPr>
        <p:txBody>
          <a:bodyPr wrap="none" anchor="ctr"/>
          <a:lstStyle/>
          <a:p>
            <a:endParaRPr lang="en-US"/>
          </a:p>
        </p:txBody>
      </p:sp>
      <p:sp>
        <p:nvSpPr>
          <p:cNvPr id="11295" name="Text Box 43"/>
          <p:cNvSpPr txBox="1">
            <a:spLocks noChangeArrowheads="1"/>
          </p:cNvSpPr>
          <p:nvPr/>
        </p:nvSpPr>
        <p:spPr bwMode="auto">
          <a:xfrm>
            <a:off x="3489325" y="4873625"/>
            <a:ext cx="15875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lgn="ctr">
              <a:spcBef>
                <a:spcPct val="50000"/>
              </a:spcBef>
            </a:pPr>
            <a:r>
              <a:rPr lang="en-GB" sz="2800" b="1">
                <a:latin typeface="Times New Roman" pitchFamily="18" charset="0"/>
                <a:sym typeface="Symbol" pitchFamily="18" charset="2"/>
              </a:rPr>
              <a:t> Net Heating</a:t>
            </a:r>
            <a:endParaRPr lang="en-GB" sz="2800" b="1">
              <a:latin typeface="Times New Roman" pitchFamily="18" charset="0"/>
            </a:endParaRPr>
          </a:p>
        </p:txBody>
      </p:sp>
      <p:sp>
        <p:nvSpPr>
          <p:cNvPr id="11296" name="Oval 44"/>
          <p:cNvSpPr>
            <a:spLocks noChangeArrowheads="1"/>
          </p:cNvSpPr>
          <p:nvPr/>
        </p:nvSpPr>
        <p:spPr bwMode="auto">
          <a:xfrm>
            <a:off x="684213" y="3948113"/>
            <a:ext cx="2447925" cy="647700"/>
          </a:xfrm>
          <a:prstGeom prst="ellipse">
            <a:avLst/>
          </a:prstGeom>
          <a:gradFill rotWithShape="1">
            <a:gsLst>
              <a:gs pos="0">
                <a:srgbClr val="FFFFFF"/>
              </a:gs>
              <a:gs pos="100000">
                <a:srgbClr val="FF0000"/>
              </a:gs>
            </a:gsLst>
            <a:path path="shape">
              <a:fillToRect l="50000" t="50000" r="50000" b="50000"/>
            </a:path>
          </a:gradFill>
          <a:ln w="9525">
            <a:solidFill>
              <a:schemeClr val="tx1"/>
            </a:solidFill>
            <a:round/>
            <a:headEnd/>
            <a:tailEnd/>
          </a:ln>
        </p:spPr>
        <p:txBody>
          <a:bodyPr wrap="none" anchor="ctr"/>
          <a:lstStyle/>
          <a:p>
            <a:endParaRPr lang="en-US"/>
          </a:p>
        </p:txBody>
      </p:sp>
      <p:sp>
        <p:nvSpPr>
          <p:cNvPr id="11297" name="Text Box 45"/>
          <p:cNvSpPr txBox="1">
            <a:spLocks noChangeArrowheads="1"/>
          </p:cNvSpPr>
          <p:nvPr/>
        </p:nvSpPr>
        <p:spPr bwMode="auto">
          <a:xfrm>
            <a:off x="830263" y="4019550"/>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400" b="1">
                <a:latin typeface="Times New Roman" pitchFamily="18" charset="0"/>
                <a:sym typeface="Symbol" pitchFamily="18" charset="2"/>
              </a:rPr>
              <a:t>Temperature</a:t>
            </a:r>
            <a:endParaRPr lang="en-GB" sz="2400" b="1">
              <a:latin typeface="Times New Roman" pitchFamily="18" charset="0"/>
            </a:endParaRPr>
          </a:p>
        </p:txBody>
      </p:sp>
      <p:sp>
        <p:nvSpPr>
          <p:cNvPr id="11298" name="Oval 46"/>
          <p:cNvSpPr>
            <a:spLocks noChangeArrowheads="1"/>
          </p:cNvSpPr>
          <p:nvPr/>
        </p:nvSpPr>
        <p:spPr bwMode="auto">
          <a:xfrm>
            <a:off x="3203575" y="2651125"/>
            <a:ext cx="2160588" cy="1225550"/>
          </a:xfrm>
          <a:prstGeom prst="ellipse">
            <a:avLst/>
          </a:prstGeom>
          <a:gradFill rotWithShape="1">
            <a:gsLst>
              <a:gs pos="0">
                <a:srgbClr val="FFFFFF"/>
              </a:gs>
              <a:gs pos="100000">
                <a:srgbClr val="00CCFF"/>
              </a:gs>
            </a:gsLst>
            <a:path path="shape">
              <a:fillToRect l="50000" t="50000" r="50000" b="50000"/>
            </a:path>
          </a:gradFill>
          <a:ln w="9525">
            <a:solidFill>
              <a:schemeClr val="tx1"/>
            </a:solidFill>
            <a:round/>
            <a:headEnd/>
            <a:tailEnd/>
          </a:ln>
        </p:spPr>
        <p:txBody>
          <a:bodyPr wrap="none" anchor="ctr"/>
          <a:lstStyle/>
          <a:p>
            <a:endParaRPr lang="en-US"/>
          </a:p>
        </p:txBody>
      </p:sp>
      <p:sp>
        <p:nvSpPr>
          <p:cNvPr id="11299" name="Text Box 47"/>
          <p:cNvSpPr txBox="1">
            <a:spLocks noChangeArrowheads="1"/>
          </p:cNvSpPr>
          <p:nvPr/>
        </p:nvSpPr>
        <p:spPr bwMode="auto">
          <a:xfrm>
            <a:off x="3419475" y="2773363"/>
            <a:ext cx="1728788"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lgn="ctr">
              <a:spcBef>
                <a:spcPct val="50000"/>
              </a:spcBef>
            </a:pPr>
            <a:r>
              <a:rPr lang="en-GB" sz="2800" b="1">
                <a:latin typeface="Times New Roman" pitchFamily="18" charset="0"/>
                <a:sym typeface="Symbol" pitchFamily="18" charset="2"/>
              </a:rPr>
              <a:t> Water vapour</a:t>
            </a:r>
            <a:endParaRPr lang="en-GB" sz="2800" b="1">
              <a:latin typeface="Times New Roman" pitchFamily="18" charset="0"/>
            </a:endParaRPr>
          </a:p>
        </p:txBody>
      </p:sp>
      <p:sp>
        <p:nvSpPr>
          <p:cNvPr id="11300" name="Line 48"/>
          <p:cNvSpPr>
            <a:spLocks noChangeShapeType="1"/>
          </p:cNvSpPr>
          <p:nvPr/>
        </p:nvSpPr>
        <p:spPr bwMode="auto">
          <a:xfrm rot="-4800000">
            <a:off x="3132138" y="3155950"/>
            <a:ext cx="144462" cy="287338"/>
          </a:xfrm>
          <a:prstGeom prst="line">
            <a:avLst/>
          </a:prstGeom>
          <a:noFill/>
          <a:ln w="5715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en-GB"/>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6"/>
          <p:cNvSpPr>
            <a:spLocks noGrp="1" noChangeArrowheads="1"/>
          </p:cNvSpPr>
          <p:nvPr>
            <p:ph type="body" sz="half" idx="2"/>
          </p:nvPr>
        </p:nvSpPr>
        <p:spPr>
          <a:xfrm>
            <a:off x="3995738" y="1268413"/>
            <a:ext cx="4824412" cy="4897437"/>
          </a:xfrm>
        </p:spPr>
        <p:txBody>
          <a:bodyPr/>
          <a:lstStyle/>
          <a:p>
            <a:pPr>
              <a:lnSpc>
                <a:spcPct val="90000"/>
              </a:lnSpc>
            </a:pPr>
            <a:r>
              <a:rPr lang="en-GB" sz="2400" smtClean="0"/>
              <a:t> Million of lines of computer code</a:t>
            </a:r>
          </a:p>
          <a:p>
            <a:pPr>
              <a:lnSpc>
                <a:spcPct val="90000"/>
              </a:lnSpc>
            </a:pPr>
            <a:r>
              <a:rPr lang="en-GB" sz="2400" smtClean="0"/>
              <a:t> Apply laws of physics</a:t>
            </a:r>
          </a:p>
          <a:p>
            <a:pPr lvl="1">
              <a:lnSpc>
                <a:spcPct val="90000"/>
              </a:lnSpc>
            </a:pPr>
            <a:r>
              <a:rPr lang="en-GB" sz="2000" smtClean="0"/>
              <a:t>computer games also use physics!</a:t>
            </a:r>
          </a:p>
          <a:p>
            <a:pPr>
              <a:lnSpc>
                <a:spcPct val="90000"/>
              </a:lnSpc>
            </a:pPr>
            <a:r>
              <a:rPr lang="en-GB" sz="2400" smtClean="0"/>
              <a:t> Slices and dices the atmosphere into thousands of 3-D cuboids</a:t>
            </a:r>
          </a:p>
          <a:p>
            <a:pPr lvl="1">
              <a:lnSpc>
                <a:spcPct val="90000"/>
              </a:lnSpc>
            </a:pPr>
            <a:r>
              <a:rPr lang="en-GB" sz="2000" smtClean="0"/>
              <a:t> e.g., 100 km by 100 km, 500 m deep</a:t>
            </a:r>
          </a:p>
          <a:p>
            <a:pPr>
              <a:lnSpc>
                <a:spcPct val="90000"/>
              </a:lnSpc>
            </a:pPr>
            <a:r>
              <a:rPr lang="en-GB" sz="2400" smtClean="0"/>
              <a:t> Similar “grid” applied to oceans</a:t>
            </a:r>
          </a:p>
          <a:p>
            <a:pPr>
              <a:lnSpc>
                <a:spcPct val="90000"/>
              </a:lnSpc>
            </a:pPr>
            <a:r>
              <a:rPr lang="en-GB" sz="2400" smtClean="0"/>
              <a:t>Represents all the important physical climate processes</a:t>
            </a:r>
          </a:p>
          <a:p>
            <a:pPr lvl="1">
              <a:lnSpc>
                <a:spcPct val="90000"/>
              </a:lnSpc>
            </a:pPr>
            <a:r>
              <a:rPr lang="en-GB" sz="2000" smtClean="0"/>
              <a:t>e.g., clouds and storms, rivers and oceans, ice sheets and glaciers, vegetation and soil, chemistry and energy fluxes, etc</a:t>
            </a:r>
          </a:p>
          <a:p>
            <a:pPr>
              <a:lnSpc>
                <a:spcPct val="90000"/>
              </a:lnSpc>
            </a:pPr>
            <a:endParaRPr lang="en-GB" sz="2400" smtClean="0"/>
          </a:p>
          <a:p>
            <a:pPr>
              <a:lnSpc>
                <a:spcPct val="90000"/>
              </a:lnSpc>
            </a:pPr>
            <a:endParaRPr lang="en-GB" sz="2400" smtClean="0"/>
          </a:p>
        </p:txBody>
      </p:sp>
      <p:sp>
        <p:nvSpPr>
          <p:cNvPr id="14339" name="Title 1"/>
          <p:cNvSpPr>
            <a:spLocks/>
          </p:cNvSpPr>
          <p:nvPr/>
        </p:nvSpPr>
        <p:spPr bwMode="auto">
          <a:xfrm>
            <a:off x="4211638" y="115888"/>
            <a:ext cx="46815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GB" sz="4400">
                <a:solidFill>
                  <a:srgbClr val="009999"/>
                </a:solidFill>
              </a:rPr>
              <a:t>Climate Models</a:t>
            </a:r>
            <a:endParaRPr lang="en-US" sz="4400">
              <a:solidFill>
                <a:srgbClr val="009999"/>
              </a:solidFill>
            </a:endParaRPr>
          </a:p>
        </p:txBody>
      </p:sp>
      <p:pic>
        <p:nvPicPr>
          <p:cNvPr id="14340" name="Picture 16" descr="Model OLR animati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4925" y="3587750"/>
            <a:ext cx="4249738"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3074" descr="AGC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3" y="188913"/>
            <a:ext cx="3643312"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5800" y="609600"/>
            <a:ext cx="5399088" cy="1143000"/>
          </a:xfrm>
        </p:spPr>
        <p:txBody>
          <a:bodyPr/>
          <a:lstStyle/>
          <a:p>
            <a:r>
              <a:rPr lang="en-GB" sz="4000" smtClean="0">
                <a:solidFill>
                  <a:srgbClr val="009999"/>
                </a:solidFill>
                <a:latin typeface="Calibri" pitchFamily="34" charset="0"/>
              </a:rPr>
              <a:t>Experiments with climate models</a:t>
            </a:r>
          </a:p>
        </p:txBody>
      </p:sp>
      <p:sp>
        <p:nvSpPr>
          <p:cNvPr id="26627" name="Rectangle 3"/>
          <p:cNvSpPr>
            <a:spLocks noGrp="1" noChangeArrowheads="1"/>
          </p:cNvSpPr>
          <p:nvPr>
            <p:ph type="body" idx="1"/>
          </p:nvPr>
        </p:nvSpPr>
        <p:spPr>
          <a:xfrm>
            <a:off x="685800" y="2843213"/>
            <a:ext cx="7772400" cy="2314575"/>
          </a:xfrm>
        </p:spPr>
        <p:txBody>
          <a:bodyPr/>
          <a:lstStyle/>
          <a:p>
            <a:r>
              <a:rPr lang="en-GB" smtClean="0"/>
              <a:t>How much of the recent warming                       can be explained by natural effects?</a:t>
            </a:r>
          </a:p>
          <a:p>
            <a:r>
              <a:rPr lang="en-GB" smtClean="0"/>
              <a:t>To answer such questions, experiments can be performed with climate models</a:t>
            </a:r>
          </a:p>
        </p:txBody>
      </p:sp>
      <p:pic>
        <p:nvPicPr>
          <p:cNvPr id="266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115888"/>
            <a:ext cx="2857500"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5" descr="Device-whi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hidden">
          <a:xfrm>
            <a:off x="4211638" y="6021388"/>
            <a:ext cx="15843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6" descr="[NCEO Logo imag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5970588"/>
            <a:ext cx="230505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7" descr="Walker Institute">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r="69623"/>
          <a:stretch>
            <a:fillRect/>
          </a:stretch>
        </p:blipFill>
        <p:spPr bwMode="auto">
          <a:xfrm>
            <a:off x="2843213" y="6021388"/>
            <a:ext cx="1295400"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tmosphere"/>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36513"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ChangeArrowheads="1"/>
          </p:cNvSpPr>
          <p:nvPr/>
        </p:nvSpPr>
        <p:spPr bwMode="auto">
          <a:xfrm>
            <a:off x="468313" y="1412875"/>
            <a:ext cx="6551612" cy="3944938"/>
          </a:xfrm>
          <a:prstGeom prst="rect">
            <a:avLst/>
          </a:prstGeom>
          <a:solidFill>
            <a:schemeClr val="bg1">
              <a:alpha val="50195"/>
            </a:schemeClr>
          </a:solidFill>
          <a:ln w="9525">
            <a:noFill/>
            <a:miter lim="800000"/>
            <a:headEnd/>
            <a:tailEnd/>
          </a:ln>
        </p:spPr>
        <p:txBody>
          <a:bodyPr/>
          <a:lstStyle/>
          <a:p>
            <a:pPr>
              <a:lnSpc>
                <a:spcPct val="80000"/>
              </a:lnSpc>
              <a:spcBef>
                <a:spcPts val="600"/>
              </a:spcBef>
              <a:buFont typeface="Arial" charset="0"/>
              <a:buChar char="•"/>
            </a:pPr>
            <a:r>
              <a:rPr lang="en-GB" sz="2800"/>
              <a:t> Climate changes on </a:t>
            </a:r>
            <a:r>
              <a:rPr lang="en-GB" sz="2800" b="1"/>
              <a:t>all</a:t>
            </a:r>
            <a:r>
              <a:rPr lang="en-GB" sz="2800"/>
              <a:t> time-scales</a:t>
            </a:r>
          </a:p>
          <a:p>
            <a:pPr lvl="1">
              <a:lnSpc>
                <a:spcPct val="80000"/>
              </a:lnSpc>
              <a:spcBef>
                <a:spcPts val="600"/>
              </a:spcBef>
            </a:pPr>
            <a:r>
              <a:rPr lang="en-GB" sz="2800"/>
              <a:t>- the output of the sun varies on most of these time-scales (up to billions</a:t>
            </a:r>
            <a:r>
              <a:rPr lang="en-GB" sz="2800">
                <a:solidFill>
                  <a:srgbClr val="CC66FF"/>
                </a:solidFill>
              </a:rPr>
              <a:t> </a:t>
            </a:r>
            <a:r>
              <a:rPr lang="en-GB" sz="2800"/>
              <a:t>of years)</a:t>
            </a:r>
          </a:p>
          <a:p>
            <a:pPr>
              <a:lnSpc>
                <a:spcPct val="80000"/>
              </a:lnSpc>
              <a:spcBef>
                <a:spcPts val="600"/>
              </a:spcBef>
              <a:buFont typeface="Arial" charset="0"/>
              <a:buChar char="•"/>
            </a:pPr>
            <a:r>
              <a:rPr lang="en-GB" sz="2800"/>
              <a:t> </a:t>
            </a:r>
            <a:r>
              <a:rPr lang="en-GB" sz="2800" b="1"/>
              <a:t>Millions</a:t>
            </a:r>
            <a:r>
              <a:rPr lang="en-GB" sz="2800"/>
              <a:t> of years: evolving atmosphere and plate tectonics</a:t>
            </a:r>
          </a:p>
          <a:p>
            <a:pPr>
              <a:lnSpc>
                <a:spcPct val="80000"/>
              </a:lnSpc>
              <a:spcBef>
                <a:spcPts val="600"/>
              </a:spcBef>
              <a:buFont typeface="Arial" charset="0"/>
              <a:buChar char="•"/>
            </a:pPr>
            <a:r>
              <a:rPr lang="en-GB" sz="2800"/>
              <a:t> </a:t>
            </a:r>
            <a:r>
              <a:rPr lang="en-GB" sz="2800" b="1"/>
              <a:t>Thousands</a:t>
            </a:r>
            <a:r>
              <a:rPr lang="en-GB" sz="2800"/>
              <a:t> of years: Orbital variations leading to glacial cycles</a:t>
            </a:r>
          </a:p>
          <a:p>
            <a:pPr>
              <a:lnSpc>
                <a:spcPct val="80000"/>
              </a:lnSpc>
              <a:spcBef>
                <a:spcPts val="600"/>
              </a:spcBef>
              <a:buFont typeface="Arial" charset="0"/>
              <a:buChar char="•"/>
            </a:pPr>
            <a:r>
              <a:rPr lang="en-GB" sz="2800"/>
              <a:t> </a:t>
            </a:r>
            <a:r>
              <a:rPr lang="en-GB" sz="2800" b="1"/>
              <a:t>Tens to hundreds</a:t>
            </a:r>
            <a:r>
              <a:rPr lang="en-GB" sz="2800"/>
              <a:t> of years: solar and volcanic effects, shifts in ocean circulation, effect of humans on the environment…</a:t>
            </a:r>
          </a:p>
          <a:p>
            <a:pPr>
              <a:spcBef>
                <a:spcPct val="20000"/>
              </a:spcBef>
              <a:buFontTx/>
              <a:buChar char="•"/>
            </a:pPr>
            <a:endParaRPr lang="en-GB" sz="2600">
              <a:latin typeface="Times New Roman" pitchFamily="18" charset="0"/>
            </a:endParaRPr>
          </a:p>
        </p:txBody>
      </p:sp>
      <p:pic>
        <p:nvPicPr>
          <p:cNvPr id="3076" name="Picture 4" descr="smo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388" y="5524500"/>
            <a:ext cx="1827212"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4388" y="3860800"/>
            <a:ext cx="1800225" cy="15843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8" name="Picture 8" descr="sun-soho011905-1919z"/>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4388" y="2359025"/>
            <a:ext cx="1800225"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9" descr="barne_resized"/>
          <p:cNvPicPr>
            <a:picLocks noChangeAspect="1" noChangeArrowheads="1"/>
          </p:cNvPicPr>
          <p:nvPr/>
        </p:nvPicPr>
        <p:blipFill>
          <a:blip r:embed="rId7">
            <a:lum contrast="20000"/>
            <a:extLst>
              <a:ext uri="{28A0092B-C50C-407E-A947-70E740481C1C}">
                <a14:useLocalDpi xmlns:a14="http://schemas.microsoft.com/office/drawing/2010/main" val="0"/>
              </a:ext>
            </a:extLst>
          </a:blip>
          <a:srcRect/>
          <a:stretch>
            <a:fillRect/>
          </a:stretch>
        </p:blipFill>
        <p:spPr bwMode="auto">
          <a:xfrm>
            <a:off x="7185025" y="836613"/>
            <a:ext cx="1779588"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0" name="Rectangle 10"/>
          <p:cNvSpPr>
            <a:spLocks noChangeArrowheads="1"/>
          </p:cNvSpPr>
          <p:nvPr/>
        </p:nvSpPr>
        <p:spPr bwMode="auto">
          <a:xfrm>
            <a:off x="539750" y="115888"/>
            <a:ext cx="8424863"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a:r>
              <a:rPr lang="en-US" sz="3600">
                <a:solidFill>
                  <a:schemeClr val="bg1"/>
                </a:solidFill>
              </a:rPr>
              <a:t>Climate Change: Past, Present and Future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792163" y="71438"/>
            <a:ext cx="6516687" cy="1196975"/>
          </a:xfrm>
          <a:solidFill>
            <a:schemeClr val="bg1"/>
          </a:solidFill>
        </p:spPr>
        <p:txBody>
          <a:bodyPr/>
          <a:lstStyle/>
          <a:p>
            <a:pPr defTabSz="852488">
              <a:lnSpc>
                <a:spcPct val="80000"/>
              </a:lnSpc>
            </a:pPr>
            <a:r>
              <a:rPr lang="en-GB" sz="3600" smtClean="0">
                <a:solidFill>
                  <a:srgbClr val="009999"/>
                </a:solidFill>
                <a:latin typeface="Calibri" pitchFamily="34" charset="0"/>
              </a:rPr>
              <a:t>Natural factors cannot explain recent warming</a:t>
            </a:r>
          </a:p>
        </p:txBody>
      </p:sp>
      <p:sp>
        <p:nvSpPr>
          <p:cNvPr id="27651" name="Rectangle 6"/>
          <p:cNvSpPr>
            <a:spLocks noChangeArrowheads="1"/>
          </p:cNvSpPr>
          <p:nvPr/>
        </p:nvSpPr>
        <p:spPr bwMode="auto">
          <a:xfrm>
            <a:off x="0" y="1196975"/>
            <a:ext cx="179388" cy="5661025"/>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27652" name="Rectangle 9"/>
          <p:cNvSpPr>
            <a:spLocks noChangeArrowheads="1"/>
          </p:cNvSpPr>
          <p:nvPr/>
        </p:nvSpPr>
        <p:spPr bwMode="auto">
          <a:xfrm>
            <a:off x="0" y="1052513"/>
            <a:ext cx="250825" cy="576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27653" name="Picture 10"/>
          <p:cNvPicPr>
            <a:picLocks noChangeAspect="1" noChangeArrowheads="1"/>
          </p:cNvPicPr>
          <p:nvPr/>
        </p:nvPicPr>
        <p:blipFill>
          <a:blip r:embed="rId3">
            <a:extLst>
              <a:ext uri="{28A0092B-C50C-407E-A947-70E740481C1C}">
                <a14:useLocalDpi xmlns:a14="http://schemas.microsoft.com/office/drawing/2010/main" val="0"/>
              </a:ext>
            </a:extLst>
          </a:blip>
          <a:srcRect t="6670" b="43353"/>
          <a:stretch>
            <a:fillRect/>
          </a:stretch>
        </p:blipFill>
        <p:spPr bwMode="auto">
          <a:xfrm>
            <a:off x="34925" y="1484313"/>
            <a:ext cx="9109075"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11"/>
          <p:cNvPicPr>
            <a:picLocks noChangeAspect="1" noChangeArrowheads="1"/>
          </p:cNvPicPr>
          <p:nvPr/>
        </p:nvPicPr>
        <p:blipFill>
          <a:blip r:embed="rId4">
            <a:extLst>
              <a:ext uri="{28A0092B-C50C-407E-A947-70E740481C1C}">
                <a14:useLocalDpi xmlns:a14="http://schemas.microsoft.com/office/drawing/2010/main" val="0"/>
              </a:ext>
            </a:extLst>
          </a:blip>
          <a:srcRect t="52811"/>
          <a:stretch>
            <a:fillRect/>
          </a:stretch>
        </p:blipFill>
        <p:spPr bwMode="auto">
          <a:xfrm>
            <a:off x="19050" y="1098550"/>
            <a:ext cx="8224838"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Rectangle 12"/>
          <p:cNvSpPr>
            <a:spLocks noChangeArrowheads="1"/>
          </p:cNvSpPr>
          <p:nvPr/>
        </p:nvSpPr>
        <p:spPr bwMode="auto">
          <a:xfrm>
            <a:off x="215900" y="1268413"/>
            <a:ext cx="250825" cy="576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7656" name="Rectangle 14"/>
          <p:cNvSpPr>
            <a:spLocks noChangeArrowheads="1"/>
          </p:cNvSpPr>
          <p:nvPr/>
        </p:nvSpPr>
        <p:spPr bwMode="auto">
          <a:xfrm>
            <a:off x="34925" y="1125538"/>
            <a:ext cx="250825" cy="576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5"/>
          <p:cNvSpPr>
            <a:spLocks noGrp="1" noChangeArrowheads="1"/>
          </p:cNvSpPr>
          <p:nvPr>
            <p:ph type="title"/>
          </p:nvPr>
        </p:nvSpPr>
        <p:spPr>
          <a:xfrm>
            <a:off x="0" y="0"/>
            <a:ext cx="8316913" cy="1268413"/>
          </a:xfrm>
          <a:solidFill>
            <a:schemeClr val="bg1"/>
          </a:solidFill>
        </p:spPr>
        <p:txBody>
          <a:bodyPr/>
          <a:lstStyle/>
          <a:p>
            <a:pPr>
              <a:lnSpc>
                <a:spcPct val="90000"/>
              </a:lnSpc>
            </a:pPr>
            <a:r>
              <a:rPr lang="en-GB" sz="3600" smtClean="0">
                <a:solidFill>
                  <a:srgbClr val="009999"/>
                </a:solidFill>
                <a:latin typeface="Calibri" pitchFamily="34" charset="0"/>
              </a:rPr>
              <a:t>Recent warming can be simulated when man-made factors are included</a:t>
            </a:r>
          </a:p>
        </p:txBody>
      </p:sp>
      <p:pic>
        <p:nvPicPr>
          <p:cNvPr id="28675" name="Picture 7"/>
          <p:cNvPicPr>
            <a:picLocks noChangeAspect="1" noChangeArrowheads="1"/>
          </p:cNvPicPr>
          <p:nvPr/>
        </p:nvPicPr>
        <p:blipFill>
          <a:blip r:embed="rId3">
            <a:extLst>
              <a:ext uri="{28A0092B-C50C-407E-A947-70E740481C1C}">
                <a14:useLocalDpi xmlns:a14="http://schemas.microsoft.com/office/drawing/2010/main" val="0"/>
              </a:ext>
            </a:extLst>
          </a:blip>
          <a:srcRect t="6670" b="6670"/>
          <a:stretch>
            <a:fillRect/>
          </a:stretch>
        </p:blipFill>
        <p:spPr bwMode="auto">
          <a:xfrm>
            <a:off x="34925" y="1484313"/>
            <a:ext cx="9109075" cy="490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11"/>
          <p:cNvPicPr>
            <a:picLocks noChangeAspect="1" noChangeArrowheads="1"/>
          </p:cNvPicPr>
          <p:nvPr/>
        </p:nvPicPr>
        <p:blipFill>
          <a:blip r:embed="rId4">
            <a:extLst>
              <a:ext uri="{28A0092B-C50C-407E-A947-70E740481C1C}">
                <a14:useLocalDpi xmlns:a14="http://schemas.microsoft.com/office/drawing/2010/main" val="0"/>
              </a:ext>
            </a:extLst>
          </a:blip>
          <a:srcRect b="52811"/>
          <a:stretch>
            <a:fillRect/>
          </a:stretch>
        </p:blipFill>
        <p:spPr bwMode="auto">
          <a:xfrm>
            <a:off x="19050" y="1222375"/>
            <a:ext cx="8224838"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Rectangle 12"/>
          <p:cNvSpPr>
            <a:spLocks noChangeArrowheads="1"/>
          </p:cNvSpPr>
          <p:nvPr/>
        </p:nvSpPr>
        <p:spPr bwMode="auto">
          <a:xfrm>
            <a:off x="0" y="1052513"/>
            <a:ext cx="250825" cy="576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atmosphere"/>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36513"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3"/>
          <p:cNvSpPr>
            <a:spLocks noGrp="1" noChangeArrowheads="1"/>
          </p:cNvSpPr>
          <p:nvPr>
            <p:ph type="title"/>
          </p:nvPr>
        </p:nvSpPr>
        <p:spPr>
          <a:xfrm>
            <a:off x="684213" y="2852738"/>
            <a:ext cx="7772400" cy="1143000"/>
          </a:xfrm>
          <a:solidFill>
            <a:srgbClr val="99CCFF">
              <a:alpha val="39999"/>
            </a:srgbClr>
          </a:solidFill>
        </p:spPr>
        <p:txBody>
          <a:bodyPr/>
          <a:lstStyle/>
          <a:p>
            <a:r>
              <a:rPr lang="en-GB" smtClean="0"/>
              <a:t>4) How much will it warm?</a:t>
            </a:r>
            <a:endParaRPr lang="en-US"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85800" y="115888"/>
            <a:ext cx="7772400" cy="1143000"/>
          </a:xfrm>
        </p:spPr>
        <p:txBody>
          <a:bodyPr/>
          <a:lstStyle/>
          <a:p>
            <a:r>
              <a:rPr lang="en-GB" smtClean="0">
                <a:solidFill>
                  <a:srgbClr val="009999"/>
                </a:solidFill>
                <a:latin typeface="Calibri" pitchFamily="34" charset="0"/>
              </a:rPr>
              <a:t>Predicting future climate change</a:t>
            </a:r>
          </a:p>
        </p:txBody>
      </p:sp>
      <p:sp>
        <p:nvSpPr>
          <p:cNvPr id="30723" name="Rectangle 3"/>
          <p:cNvSpPr>
            <a:spLocks noChangeArrowheads="1"/>
          </p:cNvSpPr>
          <p:nvPr/>
        </p:nvSpPr>
        <p:spPr bwMode="auto">
          <a:xfrm>
            <a:off x="806450" y="1258888"/>
            <a:ext cx="3606800" cy="638175"/>
          </a:xfrm>
          <a:prstGeom prst="rect">
            <a:avLst/>
          </a:prstGeom>
          <a:solidFill>
            <a:srgbClr val="FAFD00"/>
          </a:solidFill>
          <a:ln w="12700">
            <a:solidFill>
              <a:schemeClr val="tx1"/>
            </a:solidFill>
            <a:miter lim="800000"/>
            <a:headEnd/>
            <a:tailEnd/>
          </a:ln>
        </p:spPr>
        <p:txBody>
          <a:bodyPr wrap="none" anchor="ctr"/>
          <a:lstStyle/>
          <a:p>
            <a:endParaRPr lang="en-US"/>
          </a:p>
        </p:txBody>
      </p:sp>
      <p:sp>
        <p:nvSpPr>
          <p:cNvPr id="30724" name="Rectangle 4"/>
          <p:cNvSpPr>
            <a:spLocks noChangeArrowheads="1"/>
          </p:cNvSpPr>
          <p:nvPr/>
        </p:nvSpPr>
        <p:spPr bwMode="auto">
          <a:xfrm>
            <a:off x="812800" y="2079625"/>
            <a:ext cx="3619500" cy="862013"/>
          </a:xfrm>
          <a:prstGeom prst="rect">
            <a:avLst/>
          </a:prstGeom>
          <a:solidFill>
            <a:srgbClr val="A3F25F"/>
          </a:solidFill>
          <a:ln w="12700">
            <a:solidFill>
              <a:schemeClr val="tx1"/>
            </a:solidFill>
            <a:miter lim="800000"/>
            <a:headEnd/>
            <a:tailEnd/>
          </a:ln>
        </p:spPr>
        <p:txBody>
          <a:bodyPr wrap="none" anchor="ctr"/>
          <a:lstStyle/>
          <a:p>
            <a:endParaRPr lang="en-US"/>
          </a:p>
        </p:txBody>
      </p:sp>
      <p:sp>
        <p:nvSpPr>
          <p:cNvPr id="30725" name="Freeform 5"/>
          <p:cNvSpPr>
            <a:spLocks/>
          </p:cNvSpPr>
          <p:nvPr/>
        </p:nvSpPr>
        <p:spPr bwMode="auto">
          <a:xfrm>
            <a:off x="2216150" y="2700338"/>
            <a:ext cx="782638" cy="401637"/>
          </a:xfrm>
          <a:custGeom>
            <a:avLst/>
            <a:gdLst>
              <a:gd name="T0" fmla="*/ 0 w 493"/>
              <a:gd name="T1" fmla="*/ 0 h 253"/>
              <a:gd name="T2" fmla="*/ 400050 w 493"/>
              <a:gd name="T3" fmla="*/ 400050 h 253"/>
              <a:gd name="T4" fmla="*/ 781050 w 493"/>
              <a:gd name="T5" fmla="*/ 19050 h 253"/>
              <a:gd name="T6" fmla="*/ 0 w 493"/>
              <a:gd name="T7" fmla="*/ 0 h 253"/>
              <a:gd name="T8" fmla="*/ 0 60000 65536"/>
              <a:gd name="T9" fmla="*/ 0 60000 65536"/>
              <a:gd name="T10" fmla="*/ 0 60000 65536"/>
              <a:gd name="T11" fmla="*/ 0 60000 65536"/>
              <a:gd name="T12" fmla="*/ 0 w 493"/>
              <a:gd name="T13" fmla="*/ 0 h 253"/>
              <a:gd name="T14" fmla="*/ 493 w 493"/>
              <a:gd name="T15" fmla="*/ 253 h 253"/>
            </a:gdLst>
            <a:ahLst/>
            <a:cxnLst>
              <a:cxn ang="T8">
                <a:pos x="T0" y="T1"/>
              </a:cxn>
              <a:cxn ang="T9">
                <a:pos x="T2" y="T3"/>
              </a:cxn>
              <a:cxn ang="T10">
                <a:pos x="T4" y="T5"/>
              </a:cxn>
              <a:cxn ang="T11">
                <a:pos x="T6" y="T7"/>
              </a:cxn>
            </a:cxnLst>
            <a:rect l="T12" t="T13" r="T14" b="T15"/>
            <a:pathLst>
              <a:path w="493" h="253">
                <a:moveTo>
                  <a:pt x="0" y="0"/>
                </a:moveTo>
                <a:lnTo>
                  <a:pt x="252" y="252"/>
                </a:lnTo>
                <a:lnTo>
                  <a:pt x="492" y="12"/>
                </a:lnTo>
                <a:lnTo>
                  <a:pt x="0" y="0"/>
                </a:lnTo>
              </a:path>
            </a:pathLst>
          </a:custGeom>
          <a:solidFill>
            <a:srgbClr val="A3F25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GB"/>
          </a:p>
        </p:txBody>
      </p:sp>
      <p:sp>
        <p:nvSpPr>
          <p:cNvPr id="30726" name="Rectangle 6"/>
          <p:cNvSpPr>
            <a:spLocks noChangeArrowheads="1"/>
          </p:cNvSpPr>
          <p:nvPr/>
        </p:nvSpPr>
        <p:spPr bwMode="auto">
          <a:xfrm>
            <a:off x="801688" y="2122488"/>
            <a:ext cx="3616325" cy="82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a:r>
              <a:rPr lang="en-GB" sz="2800" b="1">
                <a:solidFill>
                  <a:srgbClr val="000000"/>
                </a:solidFill>
                <a:latin typeface="Arial" charset="0"/>
              </a:rPr>
              <a:t>CONCENTRATIONS</a:t>
            </a:r>
            <a:endParaRPr lang="en-GB" sz="2800" b="1">
              <a:latin typeface="Arial" charset="0"/>
            </a:endParaRPr>
          </a:p>
          <a:p>
            <a:pPr algn="ctr"/>
            <a:r>
              <a:rPr lang="en-GB" sz="2000" b="1">
                <a:solidFill>
                  <a:srgbClr val="000000"/>
                </a:solidFill>
                <a:latin typeface="Arial" charset="0"/>
              </a:rPr>
              <a:t>CO</a:t>
            </a:r>
            <a:r>
              <a:rPr lang="en-GB" sz="2000" b="1" baseline="-25000">
                <a:solidFill>
                  <a:srgbClr val="000000"/>
                </a:solidFill>
                <a:latin typeface="Arial" charset="0"/>
              </a:rPr>
              <a:t>2</a:t>
            </a:r>
            <a:r>
              <a:rPr lang="en-GB" sz="2000" b="1">
                <a:solidFill>
                  <a:srgbClr val="000000"/>
                </a:solidFill>
                <a:latin typeface="Arial" charset="0"/>
              </a:rPr>
              <a:t>, methane, etc.</a:t>
            </a:r>
          </a:p>
        </p:txBody>
      </p:sp>
      <p:sp>
        <p:nvSpPr>
          <p:cNvPr id="30727" name="Rectangle 7"/>
          <p:cNvSpPr>
            <a:spLocks noChangeArrowheads="1"/>
          </p:cNvSpPr>
          <p:nvPr/>
        </p:nvSpPr>
        <p:spPr bwMode="auto">
          <a:xfrm>
            <a:off x="781050" y="3135313"/>
            <a:ext cx="3632200" cy="831850"/>
          </a:xfrm>
          <a:prstGeom prst="rect">
            <a:avLst/>
          </a:prstGeom>
          <a:solidFill>
            <a:srgbClr val="A2C1FE"/>
          </a:solidFill>
          <a:ln w="12700">
            <a:solidFill>
              <a:schemeClr val="tx1"/>
            </a:solidFill>
            <a:miter lim="800000"/>
            <a:headEnd/>
            <a:tailEnd/>
          </a:ln>
        </p:spPr>
        <p:txBody>
          <a:bodyPr wrap="none" anchor="ctr"/>
          <a:lstStyle/>
          <a:p>
            <a:endParaRPr lang="en-US"/>
          </a:p>
        </p:txBody>
      </p:sp>
      <p:sp>
        <p:nvSpPr>
          <p:cNvPr id="30728" name="Freeform 8"/>
          <p:cNvSpPr>
            <a:spLocks/>
          </p:cNvSpPr>
          <p:nvPr/>
        </p:nvSpPr>
        <p:spPr bwMode="auto">
          <a:xfrm>
            <a:off x="2212975" y="3729038"/>
            <a:ext cx="782638" cy="401637"/>
          </a:xfrm>
          <a:custGeom>
            <a:avLst/>
            <a:gdLst>
              <a:gd name="T0" fmla="*/ 0 w 493"/>
              <a:gd name="T1" fmla="*/ 0 h 253"/>
              <a:gd name="T2" fmla="*/ 400050 w 493"/>
              <a:gd name="T3" fmla="*/ 400050 h 253"/>
              <a:gd name="T4" fmla="*/ 781050 w 493"/>
              <a:gd name="T5" fmla="*/ 19050 h 253"/>
              <a:gd name="T6" fmla="*/ 0 w 493"/>
              <a:gd name="T7" fmla="*/ 0 h 253"/>
              <a:gd name="T8" fmla="*/ 0 60000 65536"/>
              <a:gd name="T9" fmla="*/ 0 60000 65536"/>
              <a:gd name="T10" fmla="*/ 0 60000 65536"/>
              <a:gd name="T11" fmla="*/ 0 60000 65536"/>
              <a:gd name="T12" fmla="*/ 0 w 493"/>
              <a:gd name="T13" fmla="*/ 0 h 253"/>
              <a:gd name="T14" fmla="*/ 493 w 493"/>
              <a:gd name="T15" fmla="*/ 253 h 253"/>
            </a:gdLst>
            <a:ahLst/>
            <a:cxnLst>
              <a:cxn ang="T8">
                <a:pos x="T0" y="T1"/>
              </a:cxn>
              <a:cxn ang="T9">
                <a:pos x="T2" y="T3"/>
              </a:cxn>
              <a:cxn ang="T10">
                <a:pos x="T4" y="T5"/>
              </a:cxn>
              <a:cxn ang="T11">
                <a:pos x="T6" y="T7"/>
              </a:cxn>
            </a:cxnLst>
            <a:rect l="T12" t="T13" r="T14" b="T15"/>
            <a:pathLst>
              <a:path w="493" h="253">
                <a:moveTo>
                  <a:pt x="0" y="0"/>
                </a:moveTo>
                <a:lnTo>
                  <a:pt x="252" y="252"/>
                </a:lnTo>
                <a:lnTo>
                  <a:pt x="492" y="12"/>
                </a:lnTo>
                <a:lnTo>
                  <a:pt x="0" y="0"/>
                </a:lnTo>
              </a:path>
            </a:pathLst>
          </a:custGeom>
          <a:solidFill>
            <a:srgbClr val="A2C1FE"/>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GB"/>
          </a:p>
        </p:txBody>
      </p:sp>
      <p:sp>
        <p:nvSpPr>
          <p:cNvPr id="30729" name="Rectangle 9"/>
          <p:cNvSpPr>
            <a:spLocks noChangeArrowheads="1"/>
          </p:cNvSpPr>
          <p:nvPr/>
        </p:nvSpPr>
        <p:spPr bwMode="auto">
          <a:xfrm>
            <a:off x="820738" y="3125788"/>
            <a:ext cx="3597275" cy="820737"/>
          </a:xfrm>
          <a:prstGeom prst="rect">
            <a:avLst/>
          </a:prstGeom>
          <a:solidFill>
            <a:srgbClr val="A2C1FE"/>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a:r>
              <a:rPr lang="en-GB" sz="2800" b="1">
                <a:solidFill>
                  <a:srgbClr val="000000"/>
                </a:solidFill>
                <a:latin typeface="Arial" charset="0"/>
              </a:rPr>
              <a:t>HEATING EFFECT</a:t>
            </a:r>
            <a:endParaRPr lang="en-GB" sz="2800" b="1">
              <a:latin typeface="Arial" charset="0"/>
            </a:endParaRPr>
          </a:p>
          <a:p>
            <a:pPr algn="ctr"/>
            <a:r>
              <a:rPr lang="en-GB" sz="2000" b="1">
                <a:solidFill>
                  <a:srgbClr val="000000"/>
                </a:solidFill>
                <a:latin typeface="Arial" charset="0"/>
              </a:rPr>
              <a:t>‘Climate Forcing’.</a:t>
            </a:r>
          </a:p>
        </p:txBody>
      </p:sp>
      <p:sp>
        <p:nvSpPr>
          <p:cNvPr id="30730" name="Freeform 10"/>
          <p:cNvSpPr>
            <a:spLocks/>
          </p:cNvSpPr>
          <p:nvPr/>
        </p:nvSpPr>
        <p:spPr bwMode="auto">
          <a:xfrm>
            <a:off x="2209800" y="1652588"/>
            <a:ext cx="782638" cy="401637"/>
          </a:xfrm>
          <a:custGeom>
            <a:avLst/>
            <a:gdLst>
              <a:gd name="T0" fmla="*/ 0 w 493"/>
              <a:gd name="T1" fmla="*/ 0 h 253"/>
              <a:gd name="T2" fmla="*/ 400050 w 493"/>
              <a:gd name="T3" fmla="*/ 400050 h 253"/>
              <a:gd name="T4" fmla="*/ 781050 w 493"/>
              <a:gd name="T5" fmla="*/ 19050 h 253"/>
              <a:gd name="T6" fmla="*/ 0 w 493"/>
              <a:gd name="T7" fmla="*/ 0 h 253"/>
              <a:gd name="T8" fmla="*/ 0 60000 65536"/>
              <a:gd name="T9" fmla="*/ 0 60000 65536"/>
              <a:gd name="T10" fmla="*/ 0 60000 65536"/>
              <a:gd name="T11" fmla="*/ 0 60000 65536"/>
              <a:gd name="T12" fmla="*/ 0 w 493"/>
              <a:gd name="T13" fmla="*/ 0 h 253"/>
              <a:gd name="T14" fmla="*/ 493 w 493"/>
              <a:gd name="T15" fmla="*/ 253 h 253"/>
            </a:gdLst>
            <a:ahLst/>
            <a:cxnLst>
              <a:cxn ang="T8">
                <a:pos x="T0" y="T1"/>
              </a:cxn>
              <a:cxn ang="T9">
                <a:pos x="T2" y="T3"/>
              </a:cxn>
              <a:cxn ang="T10">
                <a:pos x="T4" y="T5"/>
              </a:cxn>
              <a:cxn ang="T11">
                <a:pos x="T6" y="T7"/>
              </a:cxn>
            </a:cxnLst>
            <a:rect l="T12" t="T13" r="T14" b="T15"/>
            <a:pathLst>
              <a:path w="493" h="253">
                <a:moveTo>
                  <a:pt x="0" y="0"/>
                </a:moveTo>
                <a:lnTo>
                  <a:pt x="252" y="252"/>
                </a:lnTo>
                <a:lnTo>
                  <a:pt x="492" y="12"/>
                </a:lnTo>
                <a:lnTo>
                  <a:pt x="0" y="0"/>
                </a:lnTo>
              </a:path>
            </a:pathLst>
          </a:custGeom>
          <a:solidFill>
            <a:srgbClr val="FAFD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GB"/>
          </a:p>
        </p:txBody>
      </p:sp>
      <p:sp>
        <p:nvSpPr>
          <p:cNvPr id="30731" name="Freeform 11"/>
          <p:cNvSpPr>
            <a:spLocks/>
          </p:cNvSpPr>
          <p:nvPr/>
        </p:nvSpPr>
        <p:spPr bwMode="auto">
          <a:xfrm>
            <a:off x="2212975" y="4757738"/>
            <a:ext cx="782638" cy="401637"/>
          </a:xfrm>
          <a:custGeom>
            <a:avLst/>
            <a:gdLst>
              <a:gd name="T0" fmla="*/ 0 w 493"/>
              <a:gd name="T1" fmla="*/ 0 h 253"/>
              <a:gd name="T2" fmla="*/ 400050 w 493"/>
              <a:gd name="T3" fmla="*/ 400050 h 253"/>
              <a:gd name="T4" fmla="*/ 781050 w 493"/>
              <a:gd name="T5" fmla="*/ 19050 h 253"/>
              <a:gd name="T6" fmla="*/ 0 w 493"/>
              <a:gd name="T7" fmla="*/ 0 h 253"/>
              <a:gd name="T8" fmla="*/ 0 60000 65536"/>
              <a:gd name="T9" fmla="*/ 0 60000 65536"/>
              <a:gd name="T10" fmla="*/ 0 60000 65536"/>
              <a:gd name="T11" fmla="*/ 0 60000 65536"/>
              <a:gd name="T12" fmla="*/ 0 w 493"/>
              <a:gd name="T13" fmla="*/ 0 h 253"/>
              <a:gd name="T14" fmla="*/ 493 w 493"/>
              <a:gd name="T15" fmla="*/ 253 h 253"/>
            </a:gdLst>
            <a:ahLst/>
            <a:cxnLst>
              <a:cxn ang="T8">
                <a:pos x="T0" y="T1"/>
              </a:cxn>
              <a:cxn ang="T9">
                <a:pos x="T2" y="T3"/>
              </a:cxn>
              <a:cxn ang="T10">
                <a:pos x="T4" y="T5"/>
              </a:cxn>
              <a:cxn ang="T11">
                <a:pos x="T6" y="T7"/>
              </a:cxn>
            </a:cxnLst>
            <a:rect l="T12" t="T13" r="T14" b="T15"/>
            <a:pathLst>
              <a:path w="493" h="253">
                <a:moveTo>
                  <a:pt x="0" y="0"/>
                </a:moveTo>
                <a:lnTo>
                  <a:pt x="252" y="252"/>
                </a:lnTo>
                <a:lnTo>
                  <a:pt x="492" y="12"/>
                </a:lnTo>
                <a:lnTo>
                  <a:pt x="0" y="0"/>
                </a:lnTo>
              </a:path>
            </a:pathLst>
          </a:custGeom>
          <a:solidFill>
            <a:srgbClr val="9234DB"/>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GB"/>
          </a:p>
        </p:txBody>
      </p:sp>
      <p:sp>
        <p:nvSpPr>
          <p:cNvPr id="30732" name="Rectangle 12"/>
          <p:cNvSpPr>
            <a:spLocks noChangeArrowheads="1"/>
          </p:cNvSpPr>
          <p:nvPr/>
        </p:nvSpPr>
        <p:spPr bwMode="auto">
          <a:xfrm>
            <a:off x="806450" y="5181600"/>
            <a:ext cx="3606800" cy="808038"/>
          </a:xfrm>
          <a:prstGeom prst="rect">
            <a:avLst/>
          </a:prstGeom>
          <a:solidFill>
            <a:srgbClr val="9234DB"/>
          </a:solidFill>
          <a:ln w="12700">
            <a:solidFill>
              <a:schemeClr val="tx1"/>
            </a:solidFill>
            <a:miter lim="800000"/>
            <a:headEnd/>
            <a:tailEnd/>
          </a:ln>
        </p:spPr>
        <p:txBody>
          <a:bodyPr wrap="none" anchor="ctr"/>
          <a:lstStyle/>
          <a:p>
            <a:endParaRPr lang="en-US"/>
          </a:p>
        </p:txBody>
      </p:sp>
      <p:sp>
        <p:nvSpPr>
          <p:cNvPr id="30733" name="Rectangle 13"/>
          <p:cNvSpPr>
            <a:spLocks noChangeArrowheads="1"/>
          </p:cNvSpPr>
          <p:nvPr/>
        </p:nvSpPr>
        <p:spPr bwMode="auto">
          <a:xfrm>
            <a:off x="801688" y="5172075"/>
            <a:ext cx="3616325" cy="820738"/>
          </a:xfrm>
          <a:prstGeom prst="rect">
            <a:avLst/>
          </a:prstGeom>
          <a:solidFill>
            <a:srgbClr val="AD6900"/>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a:r>
              <a:rPr lang="en-GB" sz="2800" b="1">
                <a:solidFill>
                  <a:srgbClr val="000000"/>
                </a:solidFill>
                <a:latin typeface="Arial" charset="0"/>
              </a:rPr>
              <a:t>IMPACTS</a:t>
            </a:r>
            <a:endParaRPr lang="en-GB" sz="2800" b="1">
              <a:latin typeface="Arial" charset="0"/>
            </a:endParaRPr>
          </a:p>
          <a:p>
            <a:pPr algn="ctr"/>
            <a:r>
              <a:rPr lang="en-GB" sz="2000" b="1">
                <a:latin typeface="Arial" charset="0"/>
              </a:rPr>
              <a:t>Flooding, food supply, etc.</a:t>
            </a:r>
          </a:p>
        </p:txBody>
      </p:sp>
      <p:sp>
        <p:nvSpPr>
          <p:cNvPr id="30734" name="Rectangle 14"/>
          <p:cNvSpPr>
            <a:spLocks noChangeArrowheads="1"/>
          </p:cNvSpPr>
          <p:nvPr/>
        </p:nvSpPr>
        <p:spPr bwMode="auto">
          <a:xfrm>
            <a:off x="5508625" y="1265238"/>
            <a:ext cx="2527300"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nSpc>
                <a:spcPct val="90000"/>
              </a:lnSpc>
            </a:pPr>
            <a:r>
              <a:rPr lang="en-GB" sz="2000" b="1">
                <a:solidFill>
                  <a:srgbClr val="000000"/>
                </a:solidFill>
                <a:latin typeface="Arial" charset="0"/>
              </a:rPr>
              <a:t>Scenarios from</a:t>
            </a:r>
          </a:p>
          <a:p>
            <a:pPr>
              <a:lnSpc>
                <a:spcPct val="90000"/>
              </a:lnSpc>
            </a:pPr>
            <a:r>
              <a:rPr lang="en-GB" sz="2000" b="1">
                <a:solidFill>
                  <a:srgbClr val="000000"/>
                </a:solidFill>
                <a:latin typeface="Arial" charset="0"/>
              </a:rPr>
              <a:t>population, energy,</a:t>
            </a:r>
          </a:p>
          <a:p>
            <a:pPr>
              <a:lnSpc>
                <a:spcPct val="90000"/>
              </a:lnSpc>
            </a:pPr>
            <a:r>
              <a:rPr lang="en-GB" sz="2000" b="1">
                <a:solidFill>
                  <a:srgbClr val="000000"/>
                </a:solidFill>
                <a:latin typeface="Arial" charset="0"/>
              </a:rPr>
              <a:t>economics models</a:t>
            </a:r>
          </a:p>
          <a:p>
            <a:pPr>
              <a:lnSpc>
                <a:spcPct val="90000"/>
              </a:lnSpc>
            </a:pPr>
            <a:endParaRPr lang="en-GB" sz="2000" b="1">
              <a:solidFill>
                <a:srgbClr val="000000"/>
              </a:solidFill>
              <a:latin typeface="Arial" charset="0"/>
            </a:endParaRPr>
          </a:p>
          <a:p>
            <a:pPr>
              <a:lnSpc>
                <a:spcPct val="90000"/>
              </a:lnSpc>
            </a:pPr>
            <a:r>
              <a:rPr lang="en-GB" sz="2000" b="1">
                <a:solidFill>
                  <a:srgbClr val="000000"/>
                </a:solidFill>
                <a:latin typeface="Arial" charset="0"/>
              </a:rPr>
              <a:t>Carbon cycle and</a:t>
            </a:r>
          </a:p>
          <a:p>
            <a:pPr>
              <a:lnSpc>
                <a:spcPct val="90000"/>
              </a:lnSpc>
            </a:pPr>
            <a:r>
              <a:rPr lang="en-GB" sz="2000" b="1">
                <a:solidFill>
                  <a:srgbClr val="000000"/>
                </a:solidFill>
                <a:latin typeface="Arial" charset="0"/>
              </a:rPr>
              <a:t>chemistry models</a:t>
            </a:r>
          </a:p>
          <a:p>
            <a:pPr>
              <a:lnSpc>
                <a:spcPct val="90000"/>
              </a:lnSpc>
            </a:pPr>
            <a:endParaRPr lang="en-GB" sz="2000" b="1">
              <a:solidFill>
                <a:srgbClr val="000000"/>
              </a:solidFill>
              <a:latin typeface="Arial" charset="0"/>
            </a:endParaRPr>
          </a:p>
          <a:p>
            <a:pPr>
              <a:lnSpc>
                <a:spcPct val="90000"/>
              </a:lnSpc>
            </a:pPr>
            <a:endParaRPr lang="en-GB" sz="2000" b="1">
              <a:solidFill>
                <a:srgbClr val="000000"/>
              </a:solidFill>
              <a:latin typeface="Arial" charset="0"/>
            </a:endParaRPr>
          </a:p>
          <a:p>
            <a:pPr>
              <a:lnSpc>
                <a:spcPct val="90000"/>
              </a:lnSpc>
            </a:pPr>
            <a:r>
              <a:rPr lang="en-GB" sz="2000" b="1">
                <a:solidFill>
                  <a:srgbClr val="000000"/>
                </a:solidFill>
                <a:latin typeface="Arial" charset="0"/>
              </a:rPr>
              <a:t>Gas properties</a:t>
            </a:r>
          </a:p>
          <a:p>
            <a:pPr>
              <a:lnSpc>
                <a:spcPct val="90000"/>
              </a:lnSpc>
            </a:pPr>
            <a:endParaRPr lang="en-GB" sz="2000" b="1">
              <a:solidFill>
                <a:srgbClr val="000000"/>
              </a:solidFill>
              <a:latin typeface="Arial" charset="0"/>
            </a:endParaRPr>
          </a:p>
          <a:p>
            <a:pPr>
              <a:lnSpc>
                <a:spcPct val="90000"/>
              </a:lnSpc>
            </a:pPr>
            <a:endParaRPr lang="en-GB" sz="2000" b="1">
              <a:solidFill>
                <a:srgbClr val="000000"/>
              </a:solidFill>
              <a:latin typeface="Arial" charset="0"/>
            </a:endParaRPr>
          </a:p>
          <a:p>
            <a:pPr>
              <a:lnSpc>
                <a:spcPct val="90000"/>
              </a:lnSpc>
            </a:pPr>
            <a:r>
              <a:rPr lang="en-GB" sz="2000" b="1">
                <a:solidFill>
                  <a:srgbClr val="000000"/>
                </a:solidFill>
                <a:latin typeface="Arial" charset="0"/>
              </a:rPr>
              <a:t>Coupled climate</a:t>
            </a:r>
          </a:p>
          <a:p>
            <a:pPr>
              <a:lnSpc>
                <a:spcPct val="90000"/>
              </a:lnSpc>
            </a:pPr>
            <a:r>
              <a:rPr lang="en-GB" sz="2000" b="1">
                <a:solidFill>
                  <a:srgbClr val="000000"/>
                </a:solidFill>
                <a:latin typeface="Arial" charset="0"/>
              </a:rPr>
              <a:t>models</a:t>
            </a:r>
          </a:p>
          <a:p>
            <a:pPr>
              <a:lnSpc>
                <a:spcPct val="90000"/>
              </a:lnSpc>
            </a:pPr>
            <a:endParaRPr lang="en-GB" sz="2000" b="1">
              <a:solidFill>
                <a:srgbClr val="000000"/>
              </a:solidFill>
              <a:latin typeface="Arial" charset="0"/>
            </a:endParaRPr>
          </a:p>
          <a:p>
            <a:pPr>
              <a:lnSpc>
                <a:spcPct val="90000"/>
              </a:lnSpc>
            </a:pPr>
            <a:endParaRPr lang="en-GB" sz="2000" b="1">
              <a:solidFill>
                <a:srgbClr val="000000"/>
              </a:solidFill>
              <a:latin typeface="Arial" charset="0"/>
            </a:endParaRPr>
          </a:p>
          <a:p>
            <a:pPr>
              <a:lnSpc>
                <a:spcPct val="90000"/>
              </a:lnSpc>
            </a:pPr>
            <a:r>
              <a:rPr lang="en-GB" sz="2000" b="1">
                <a:solidFill>
                  <a:srgbClr val="000000"/>
                </a:solidFill>
                <a:latin typeface="Arial" charset="0"/>
              </a:rPr>
              <a:t>Impacts models</a:t>
            </a:r>
          </a:p>
        </p:txBody>
      </p:sp>
      <p:sp>
        <p:nvSpPr>
          <p:cNvPr id="30735" name="Rectangle 15"/>
          <p:cNvSpPr>
            <a:spLocks noChangeArrowheads="1"/>
          </p:cNvSpPr>
          <p:nvPr/>
        </p:nvSpPr>
        <p:spPr bwMode="auto">
          <a:xfrm>
            <a:off x="800100" y="4148138"/>
            <a:ext cx="3619500" cy="862012"/>
          </a:xfrm>
          <a:prstGeom prst="rect">
            <a:avLst/>
          </a:prstGeom>
          <a:solidFill>
            <a:srgbClr val="9234DB"/>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p>
        </p:txBody>
      </p:sp>
      <p:sp>
        <p:nvSpPr>
          <p:cNvPr id="30736" name="Rectangle 16"/>
          <p:cNvSpPr>
            <a:spLocks noChangeArrowheads="1"/>
          </p:cNvSpPr>
          <p:nvPr/>
        </p:nvSpPr>
        <p:spPr bwMode="auto">
          <a:xfrm>
            <a:off x="801688" y="4144963"/>
            <a:ext cx="3616325" cy="820737"/>
          </a:xfrm>
          <a:prstGeom prst="rect">
            <a:avLst/>
          </a:prstGeom>
          <a:solidFill>
            <a:srgbClr val="9234DB"/>
          </a:solidFill>
          <a:ln>
            <a:noFill/>
          </a:ln>
          <a:extLs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a:r>
              <a:rPr lang="en-GB" sz="2800" b="1">
                <a:solidFill>
                  <a:srgbClr val="000000"/>
                </a:solidFill>
                <a:latin typeface="Arial" charset="0"/>
              </a:rPr>
              <a:t>CLIMATE CHANGE</a:t>
            </a:r>
            <a:endParaRPr lang="en-GB" sz="2800" b="1">
              <a:latin typeface="Arial" charset="0"/>
            </a:endParaRPr>
          </a:p>
          <a:p>
            <a:pPr algn="ctr"/>
            <a:r>
              <a:rPr lang="en-GB" sz="2000" b="1">
                <a:latin typeface="Arial" charset="0"/>
              </a:rPr>
              <a:t>Temp, rain, sea level, etc.</a:t>
            </a:r>
          </a:p>
        </p:txBody>
      </p:sp>
      <p:sp>
        <p:nvSpPr>
          <p:cNvPr id="30737" name="Rectangle 17"/>
          <p:cNvSpPr>
            <a:spLocks noChangeArrowheads="1"/>
          </p:cNvSpPr>
          <p:nvPr/>
        </p:nvSpPr>
        <p:spPr bwMode="auto">
          <a:xfrm>
            <a:off x="801688" y="1306513"/>
            <a:ext cx="361632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p>
            <a:pPr algn="ctr"/>
            <a:r>
              <a:rPr lang="en-GB" sz="2800" b="1">
                <a:solidFill>
                  <a:srgbClr val="000000"/>
                </a:solidFill>
                <a:latin typeface="Arial" charset="0"/>
              </a:rPr>
              <a:t>EMISSIONS</a:t>
            </a:r>
          </a:p>
        </p:txBody>
      </p:sp>
      <p:sp>
        <p:nvSpPr>
          <p:cNvPr id="30738" name="Rectangle 18"/>
          <p:cNvSpPr>
            <a:spLocks noChangeArrowheads="1"/>
          </p:cNvSpPr>
          <p:nvPr/>
        </p:nvSpPr>
        <p:spPr bwMode="auto">
          <a:xfrm>
            <a:off x="4745038" y="1277938"/>
            <a:ext cx="458787" cy="4708525"/>
          </a:xfrm>
          <a:prstGeom prst="rect">
            <a:avLst/>
          </a:prstGeom>
          <a:solidFill>
            <a:srgbClr val="FF0000"/>
          </a:solidFill>
          <a:ln w="9525">
            <a:solidFill>
              <a:srgbClr val="000000"/>
            </a:solidFill>
            <a:miter lim="800000"/>
            <a:headEnd/>
            <a:tailEnd/>
          </a:ln>
        </p:spPr>
        <p:txBody>
          <a:bodyPr wrap="none" anchor="ctr"/>
          <a:lstStyle/>
          <a:p>
            <a:pPr algn="ctr"/>
            <a:endParaRPr lang="en-US" sz="2400">
              <a:latin typeface="Arial" charset="0"/>
            </a:endParaRPr>
          </a:p>
        </p:txBody>
      </p:sp>
      <p:sp>
        <p:nvSpPr>
          <p:cNvPr id="30739" name="Text Box 19"/>
          <p:cNvSpPr txBox="1">
            <a:spLocks noChangeArrowheads="1"/>
          </p:cNvSpPr>
          <p:nvPr/>
        </p:nvSpPr>
        <p:spPr bwMode="auto">
          <a:xfrm rot="-5400000">
            <a:off x="4179888" y="3436938"/>
            <a:ext cx="157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r>
              <a:rPr lang="en-GB" sz="2400">
                <a:latin typeface="Arial" charset="0"/>
              </a:rPr>
              <a:t>feedbacks</a:t>
            </a:r>
          </a:p>
        </p:txBody>
      </p:sp>
      <p:sp>
        <p:nvSpPr>
          <p:cNvPr id="30740" name="AutoShape 20"/>
          <p:cNvSpPr>
            <a:spLocks noChangeArrowheads="1"/>
          </p:cNvSpPr>
          <p:nvPr/>
        </p:nvSpPr>
        <p:spPr bwMode="auto">
          <a:xfrm>
            <a:off x="4251325" y="4451350"/>
            <a:ext cx="601663" cy="334963"/>
          </a:xfrm>
          <a:prstGeom prst="leftRightArrow">
            <a:avLst>
              <a:gd name="adj1" fmla="val 50000"/>
              <a:gd name="adj2" fmla="val 35924"/>
            </a:avLst>
          </a:prstGeom>
          <a:solidFill>
            <a:schemeClr val="accent1"/>
          </a:solidFill>
          <a:ln w="9525">
            <a:solidFill>
              <a:schemeClr val="tx1"/>
            </a:solidFill>
            <a:miter lim="800000"/>
            <a:headEnd/>
            <a:tailEnd/>
          </a:ln>
        </p:spPr>
        <p:txBody>
          <a:bodyPr wrap="none" anchor="ctr"/>
          <a:lstStyle/>
          <a:p>
            <a:endParaRPr lang="en-US"/>
          </a:p>
        </p:txBody>
      </p:sp>
      <p:sp>
        <p:nvSpPr>
          <p:cNvPr id="30741" name="AutoShape 21"/>
          <p:cNvSpPr>
            <a:spLocks noChangeArrowheads="1"/>
          </p:cNvSpPr>
          <p:nvPr/>
        </p:nvSpPr>
        <p:spPr bwMode="auto">
          <a:xfrm>
            <a:off x="4297363" y="1430338"/>
            <a:ext cx="601662" cy="334962"/>
          </a:xfrm>
          <a:prstGeom prst="leftRightArrow">
            <a:avLst>
              <a:gd name="adj1" fmla="val 50000"/>
              <a:gd name="adj2" fmla="val 35924"/>
            </a:avLst>
          </a:prstGeom>
          <a:solidFill>
            <a:schemeClr val="accent1"/>
          </a:solidFill>
          <a:ln w="9525">
            <a:solidFill>
              <a:schemeClr val="tx1"/>
            </a:solidFill>
            <a:miter lim="800000"/>
            <a:headEnd/>
            <a:tailEnd/>
          </a:ln>
        </p:spPr>
        <p:txBody>
          <a:bodyPr wrap="none" anchor="ctr"/>
          <a:lstStyle/>
          <a:p>
            <a:endParaRPr lang="en-US"/>
          </a:p>
        </p:txBody>
      </p:sp>
      <p:sp>
        <p:nvSpPr>
          <p:cNvPr id="30742" name="AutoShape 22"/>
          <p:cNvSpPr>
            <a:spLocks noChangeArrowheads="1"/>
          </p:cNvSpPr>
          <p:nvPr/>
        </p:nvSpPr>
        <p:spPr bwMode="auto">
          <a:xfrm>
            <a:off x="4298950" y="2311400"/>
            <a:ext cx="601663" cy="334963"/>
          </a:xfrm>
          <a:prstGeom prst="leftRightArrow">
            <a:avLst>
              <a:gd name="adj1" fmla="val 50000"/>
              <a:gd name="adj2" fmla="val 35924"/>
            </a:avLst>
          </a:prstGeom>
          <a:solidFill>
            <a:schemeClr val="accent1"/>
          </a:solidFill>
          <a:ln w="9525">
            <a:solidFill>
              <a:schemeClr val="tx1"/>
            </a:solidFill>
            <a:miter lim="800000"/>
            <a:headEnd/>
            <a:tailEnd/>
          </a:ln>
        </p:spPr>
        <p:txBody>
          <a:bodyPr wrap="none" anchor="ctr"/>
          <a:lstStyle/>
          <a:p>
            <a:endParaRPr lang="en-US"/>
          </a:p>
        </p:txBody>
      </p:sp>
      <p:sp>
        <p:nvSpPr>
          <p:cNvPr id="30743" name="AutoShape 23"/>
          <p:cNvSpPr>
            <a:spLocks noChangeArrowheads="1"/>
          </p:cNvSpPr>
          <p:nvPr/>
        </p:nvSpPr>
        <p:spPr bwMode="auto">
          <a:xfrm>
            <a:off x="4227513" y="3403600"/>
            <a:ext cx="601662" cy="334963"/>
          </a:xfrm>
          <a:prstGeom prst="leftRightArrow">
            <a:avLst>
              <a:gd name="adj1" fmla="val 50000"/>
              <a:gd name="adj2" fmla="val 35924"/>
            </a:avLst>
          </a:prstGeom>
          <a:solidFill>
            <a:schemeClr val="accent1"/>
          </a:solidFill>
          <a:ln w="9525">
            <a:solidFill>
              <a:schemeClr val="tx1"/>
            </a:solidFill>
            <a:miter lim="800000"/>
            <a:headEnd/>
            <a:tailEnd/>
          </a:ln>
        </p:spPr>
        <p:txBody>
          <a:bodyPr wrap="none" anchor="ctr"/>
          <a:lstStyle/>
          <a:p>
            <a:endParaRPr lang="en-US"/>
          </a:p>
        </p:txBody>
      </p:sp>
      <p:sp>
        <p:nvSpPr>
          <p:cNvPr id="30744" name="AutoShape 24"/>
          <p:cNvSpPr>
            <a:spLocks noChangeArrowheads="1"/>
          </p:cNvSpPr>
          <p:nvPr/>
        </p:nvSpPr>
        <p:spPr bwMode="auto">
          <a:xfrm>
            <a:off x="4244975" y="5414963"/>
            <a:ext cx="601663" cy="334962"/>
          </a:xfrm>
          <a:prstGeom prst="leftRightArrow">
            <a:avLst>
              <a:gd name="adj1" fmla="val 50000"/>
              <a:gd name="adj2" fmla="val 35924"/>
            </a:avLst>
          </a:prstGeom>
          <a:solidFill>
            <a:schemeClr val="accent1"/>
          </a:solidFill>
          <a:ln w="9525">
            <a:solidFill>
              <a:schemeClr val="tx1"/>
            </a:solidFill>
            <a:miter lim="800000"/>
            <a:headEnd/>
            <a:tailEnd/>
          </a:ln>
        </p:spPr>
        <p:txBody>
          <a:bodyPr wrap="none" anchor="ctr"/>
          <a:lstStyle/>
          <a:p>
            <a:endParaRPr lang="en-US"/>
          </a:p>
        </p:txBody>
      </p:sp>
      <p:sp>
        <p:nvSpPr>
          <p:cNvPr id="30745" name="Oval 25"/>
          <p:cNvSpPr>
            <a:spLocks noChangeArrowheads="1"/>
          </p:cNvSpPr>
          <p:nvPr/>
        </p:nvSpPr>
        <p:spPr bwMode="auto">
          <a:xfrm>
            <a:off x="5292725" y="4005263"/>
            <a:ext cx="2736850" cy="1152525"/>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0747" name="Text Box 27"/>
          <p:cNvSpPr txBox="1">
            <a:spLocks noChangeArrowheads="1"/>
          </p:cNvSpPr>
          <p:nvPr/>
        </p:nvSpPr>
        <p:spPr bwMode="auto">
          <a:xfrm rot="16200000">
            <a:off x="6703219" y="2953544"/>
            <a:ext cx="40322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800">
                <a:solidFill>
                  <a:schemeClr val="accent2"/>
                </a:solidFill>
              </a:rPr>
              <a:t>Earth System Models</a:t>
            </a:r>
          </a:p>
        </p:txBody>
      </p:sp>
      <p:sp>
        <p:nvSpPr>
          <p:cNvPr id="30748" name="AutoShape 28"/>
          <p:cNvSpPr>
            <a:spLocks/>
          </p:cNvSpPr>
          <p:nvPr/>
        </p:nvSpPr>
        <p:spPr bwMode="auto">
          <a:xfrm>
            <a:off x="7956550" y="1555750"/>
            <a:ext cx="576263" cy="3889375"/>
          </a:xfrm>
          <a:prstGeom prst="rightBrace">
            <a:avLst>
              <a:gd name="adj1" fmla="val 56244"/>
              <a:gd name="adj2" fmla="val 50000"/>
            </a:avLst>
          </a:prstGeom>
          <a:noFill/>
          <a:ln w="9525">
            <a:solidFill>
              <a:schemeClr val="accent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909" name="Picture 13" descr="ipcc_scenario_prediction"/>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395288" y="625475"/>
            <a:ext cx="7848600"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1" name="Text Box 18"/>
          <p:cNvSpPr txBox="1">
            <a:spLocks noChangeArrowheads="1"/>
          </p:cNvSpPr>
          <p:nvPr/>
        </p:nvSpPr>
        <p:spPr bwMode="auto">
          <a:xfrm>
            <a:off x="457200" y="6211888"/>
            <a:ext cx="7543800" cy="457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400">
                <a:latin typeface="Times New Roman" pitchFamily="18" charset="0"/>
              </a:rPr>
              <a:t>IPCC: www.ipcc.ch/ipccreports/ar4-wg1.htm</a:t>
            </a:r>
          </a:p>
        </p:txBody>
      </p:sp>
      <p:sp>
        <p:nvSpPr>
          <p:cNvPr id="208906" name="Rectangle 24"/>
          <p:cNvSpPr>
            <a:spLocks noChangeArrowheads="1"/>
          </p:cNvSpPr>
          <p:nvPr/>
        </p:nvSpPr>
        <p:spPr bwMode="auto">
          <a:xfrm>
            <a:off x="107950" y="0"/>
            <a:ext cx="8964613" cy="908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852488"/>
            <a:r>
              <a:rPr lang="en-GB" sz="3600">
                <a:solidFill>
                  <a:srgbClr val="009999"/>
                </a:solidFill>
              </a:rPr>
              <a:t>What is the uncertainty in future projections?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atmosphere"/>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36513"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3"/>
          <p:cNvSpPr>
            <a:spLocks noGrp="1" noChangeArrowheads="1"/>
          </p:cNvSpPr>
          <p:nvPr>
            <p:ph type="title"/>
          </p:nvPr>
        </p:nvSpPr>
        <p:spPr>
          <a:xfrm>
            <a:off x="684213" y="2852738"/>
            <a:ext cx="7772400" cy="1143000"/>
          </a:xfrm>
          <a:solidFill>
            <a:srgbClr val="99CCFF">
              <a:alpha val="39999"/>
            </a:srgbClr>
          </a:solidFill>
        </p:spPr>
        <p:txBody>
          <a:bodyPr/>
          <a:lstStyle/>
          <a:p>
            <a:r>
              <a:rPr lang="en-GB" sz="4000" smtClean="0"/>
              <a:t>5) What consequences can we expect?</a:t>
            </a:r>
            <a:endParaRPr lang="en-US" sz="4000"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oup 2"/>
          <p:cNvGrpSpPr>
            <a:grpSpLocks/>
          </p:cNvGrpSpPr>
          <p:nvPr/>
        </p:nvGrpSpPr>
        <p:grpSpPr bwMode="auto">
          <a:xfrm>
            <a:off x="0" y="207963"/>
            <a:ext cx="9144000" cy="6461125"/>
            <a:chOff x="0" y="131"/>
            <a:chExt cx="5760" cy="4070"/>
          </a:xfrm>
        </p:grpSpPr>
        <p:sp>
          <p:nvSpPr>
            <p:cNvPr id="33795" name="Rectangle 3"/>
            <p:cNvSpPr>
              <a:spLocks noChangeArrowheads="1"/>
            </p:cNvSpPr>
            <p:nvPr/>
          </p:nvSpPr>
          <p:spPr bwMode="auto">
            <a:xfrm>
              <a:off x="0" y="131"/>
              <a:ext cx="5760"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GB" sz="3600">
                  <a:solidFill>
                    <a:srgbClr val="009999"/>
                  </a:solidFill>
                </a:rPr>
                <a:t>European 2003 summer temperatures could be </a:t>
              </a:r>
              <a:br>
                <a:rPr lang="en-GB" sz="3600">
                  <a:solidFill>
                    <a:srgbClr val="009999"/>
                  </a:solidFill>
                </a:rPr>
              </a:br>
              <a:r>
                <a:rPr lang="en-GB" sz="3600">
                  <a:solidFill>
                    <a:srgbClr val="009999"/>
                  </a:solidFill>
                </a:rPr>
                <a:t>normal by 2040s, cool by 2060s</a:t>
              </a:r>
            </a:p>
          </p:txBody>
        </p:sp>
        <p:pic>
          <p:nvPicPr>
            <p:cNvPr id="337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 y="727"/>
              <a:ext cx="4497" cy="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Line 5"/>
            <p:cNvSpPr>
              <a:spLocks noChangeShapeType="1"/>
            </p:cNvSpPr>
            <p:nvPr/>
          </p:nvSpPr>
          <p:spPr bwMode="auto">
            <a:xfrm>
              <a:off x="884" y="2432"/>
              <a:ext cx="4173" cy="0"/>
            </a:xfrm>
            <a:prstGeom prst="line">
              <a:avLst/>
            </a:prstGeom>
            <a:noFill/>
            <a:ln w="9525">
              <a:solidFill>
                <a:schemeClr val="bg2"/>
              </a:solidFill>
              <a:prstDash val="dash"/>
              <a:round/>
              <a:headEnd/>
              <a:tailEnd/>
            </a:ln>
            <a:extLst>
              <a:ext uri="{909E8E84-426E-40DD-AFC4-6F175D3DCCD1}">
                <a14:hiddenFill xmlns:a14="http://schemas.microsoft.com/office/drawing/2010/main">
                  <a:noFill/>
                </a14:hiddenFill>
              </a:ext>
            </a:extLst>
          </p:spPr>
          <p:txBody>
            <a:bodyPr/>
            <a:lstStyle/>
            <a:p>
              <a:endParaRPr lang="en-GB"/>
            </a:p>
          </p:txBody>
        </p:sp>
        <p:sp>
          <p:nvSpPr>
            <p:cNvPr id="33798" name="Line 6"/>
            <p:cNvSpPr>
              <a:spLocks noChangeShapeType="1"/>
            </p:cNvSpPr>
            <p:nvPr/>
          </p:nvSpPr>
          <p:spPr bwMode="auto">
            <a:xfrm>
              <a:off x="3878" y="2432"/>
              <a:ext cx="0" cy="140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3799" name="Oval 7"/>
            <p:cNvSpPr>
              <a:spLocks noChangeArrowheads="1"/>
            </p:cNvSpPr>
            <p:nvPr/>
          </p:nvSpPr>
          <p:spPr bwMode="auto">
            <a:xfrm>
              <a:off x="2880" y="2296"/>
              <a:ext cx="273" cy="318"/>
            </a:xfrm>
            <a:prstGeom prst="ellipse">
              <a:avLst/>
            </a:prstGeom>
            <a:noFill/>
            <a:ln w="9525" cap="rnd">
              <a:solidFill>
                <a:schemeClr val="bg2"/>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3800" name="Text Box 8"/>
            <p:cNvSpPr txBox="1">
              <a:spLocks noChangeArrowheads="1"/>
            </p:cNvSpPr>
            <p:nvPr/>
          </p:nvSpPr>
          <p:spPr bwMode="auto">
            <a:xfrm>
              <a:off x="544" y="3874"/>
              <a:ext cx="4876" cy="32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800">
                  <a:latin typeface="Times New Roman" pitchFamily="18" charset="0"/>
                </a:rPr>
                <a:t>1900           1950           2000           2050         2100</a:t>
              </a:r>
            </a:p>
          </p:txBody>
        </p:sp>
        <p:sp>
          <p:nvSpPr>
            <p:cNvPr id="33801" name="Text Box 9"/>
            <p:cNvSpPr txBox="1">
              <a:spLocks noChangeArrowheads="1"/>
            </p:cNvSpPr>
            <p:nvPr/>
          </p:nvSpPr>
          <p:spPr bwMode="auto">
            <a:xfrm rot="-5400000">
              <a:off x="-1148" y="1924"/>
              <a:ext cx="3493" cy="5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400">
                  <a:latin typeface="Times New Roman" pitchFamily="18" charset="0"/>
                </a:rPr>
                <a:t>European summer temperature change (</a:t>
              </a:r>
              <a:r>
                <a:rPr lang="en-GB" sz="2400" baseline="30000">
                  <a:latin typeface="Times New Roman" pitchFamily="18" charset="0"/>
                </a:rPr>
                <a:t>o</a:t>
              </a:r>
              <a:r>
                <a:rPr lang="en-GB" sz="2400">
                  <a:latin typeface="Times New Roman" pitchFamily="18" charset="0"/>
                </a:rPr>
                <a:t>C)       -2         0           2           4           6          8</a:t>
              </a:r>
            </a:p>
          </p:txBody>
        </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818" name="Group 2"/>
          <p:cNvGrpSpPr>
            <a:grpSpLocks/>
          </p:cNvGrpSpPr>
          <p:nvPr/>
        </p:nvGrpSpPr>
        <p:grpSpPr bwMode="auto">
          <a:xfrm>
            <a:off x="0" y="207963"/>
            <a:ext cx="9144000" cy="6461125"/>
            <a:chOff x="0" y="131"/>
            <a:chExt cx="5760" cy="4070"/>
          </a:xfrm>
        </p:grpSpPr>
        <p:sp>
          <p:nvSpPr>
            <p:cNvPr id="34825" name="Rectangle 3"/>
            <p:cNvSpPr>
              <a:spLocks noChangeArrowheads="1"/>
            </p:cNvSpPr>
            <p:nvPr/>
          </p:nvSpPr>
          <p:spPr bwMode="auto">
            <a:xfrm>
              <a:off x="0" y="131"/>
              <a:ext cx="5760" cy="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GB" sz="3600">
                  <a:solidFill>
                    <a:srgbClr val="009999"/>
                  </a:solidFill>
                </a:rPr>
                <a:t>European 2003 summer temperatures could be </a:t>
              </a:r>
              <a:br>
                <a:rPr lang="en-GB" sz="3600">
                  <a:solidFill>
                    <a:srgbClr val="009999"/>
                  </a:solidFill>
                </a:rPr>
              </a:br>
              <a:r>
                <a:rPr lang="en-GB" sz="3600">
                  <a:solidFill>
                    <a:srgbClr val="009999"/>
                  </a:solidFill>
                </a:rPr>
                <a:t>normal by 2040s, cool by 2060s</a:t>
              </a:r>
            </a:p>
          </p:txBody>
        </p:sp>
        <p:pic>
          <p:nvPicPr>
            <p:cNvPr id="3482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 y="727"/>
              <a:ext cx="4497" cy="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7" name="Line 5"/>
            <p:cNvSpPr>
              <a:spLocks noChangeShapeType="1"/>
            </p:cNvSpPr>
            <p:nvPr/>
          </p:nvSpPr>
          <p:spPr bwMode="auto">
            <a:xfrm>
              <a:off x="884" y="2432"/>
              <a:ext cx="4173" cy="0"/>
            </a:xfrm>
            <a:prstGeom prst="line">
              <a:avLst/>
            </a:prstGeom>
            <a:noFill/>
            <a:ln w="9525">
              <a:solidFill>
                <a:schemeClr val="bg2"/>
              </a:solidFill>
              <a:prstDash val="dash"/>
              <a:round/>
              <a:headEnd/>
              <a:tailEnd/>
            </a:ln>
            <a:extLst>
              <a:ext uri="{909E8E84-426E-40DD-AFC4-6F175D3DCCD1}">
                <a14:hiddenFill xmlns:a14="http://schemas.microsoft.com/office/drawing/2010/main">
                  <a:noFill/>
                </a14:hiddenFill>
              </a:ext>
            </a:extLst>
          </p:spPr>
          <p:txBody>
            <a:bodyPr/>
            <a:lstStyle/>
            <a:p>
              <a:endParaRPr lang="en-GB"/>
            </a:p>
          </p:txBody>
        </p:sp>
        <p:sp>
          <p:nvSpPr>
            <p:cNvPr id="34828" name="Line 6"/>
            <p:cNvSpPr>
              <a:spLocks noChangeShapeType="1"/>
            </p:cNvSpPr>
            <p:nvPr/>
          </p:nvSpPr>
          <p:spPr bwMode="auto">
            <a:xfrm>
              <a:off x="3878" y="2432"/>
              <a:ext cx="0" cy="140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4829" name="Oval 7"/>
            <p:cNvSpPr>
              <a:spLocks noChangeArrowheads="1"/>
            </p:cNvSpPr>
            <p:nvPr/>
          </p:nvSpPr>
          <p:spPr bwMode="auto">
            <a:xfrm>
              <a:off x="2880" y="2296"/>
              <a:ext cx="273" cy="318"/>
            </a:xfrm>
            <a:prstGeom prst="ellipse">
              <a:avLst/>
            </a:prstGeom>
            <a:noFill/>
            <a:ln w="9525" cap="rnd">
              <a:solidFill>
                <a:schemeClr val="bg2"/>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4830" name="Text Box 8"/>
            <p:cNvSpPr txBox="1">
              <a:spLocks noChangeArrowheads="1"/>
            </p:cNvSpPr>
            <p:nvPr/>
          </p:nvSpPr>
          <p:spPr bwMode="auto">
            <a:xfrm>
              <a:off x="544" y="3874"/>
              <a:ext cx="4876" cy="32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800">
                  <a:latin typeface="Times New Roman" pitchFamily="18" charset="0"/>
                </a:rPr>
                <a:t>1900           1950           2000           2050         2100</a:t>
              </a:r>
            </a:p>
          </p:txBody>
        </p:sp>
        <p:sp>
          <p:nvSpPr>
            <p:cNvPr id="34831" name="Text Box 9"/>
            <p:cNvSpPr txBox="1">
              <a:spLocks noChangeArrowheads="1"/>
            </p:cNvSpPr>
            <p:nvPr/>
          </p:nvSpPr>
          <p:spPr bwMode="auto">
            <a:xfrm rot="-5400000">
              <a:off x="-1148" y="1924"/>
              <a:ext cx="3493" cy="5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400">
                  <a:latin typeface="Times New Roman" pitchFamily="18" charset="0"/>
                </a:rPr>
                <a:t>European summer temperature change (</a:t>
              </a:r>
              <a:r>
                <a:rPr lang="en-GB" sz="2400" baseline="30000">
                  <a:latin typeface="Times New Roman" pitchFamily="18" charset="0"/>
                </a:rPr>
                <a:t>o</a:t>
              </a:r>
              <a:r>
                <a:rPr lang="en-GB" sz="2400">
                  <a:latin typeface="Times New Roman" pitchFamily="18" charset="0"/>
                </a:rPr>
                <a:t>C)       -2         0           2           4           6          8</a:t>
              </a:r>
            </a:p>
          </p:txBody>
        </p:sp>
      </p:grpSp>
      <p:pic>
        <p:nvPicPr>
          <p:cNvPr id="34819" name="Picture 10" descr="See full siz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3825" y="1268413"/>
            <a:ext cx="69056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1595" name="Text Box 11"/>
          <p:cNvSpPr txBox="1">
            <a:spLocks noChangeArrowheads="1"/>
          </p:cNvSpPr>
          <p:nvPr/>
        </p:nvSpPr>
        <p:spPr bwMode="auto">
          <a:xfrm>
            <a:off x="6615113" y="1628775"/>
            <a:ext cx="433387" cy="366713"/>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w="9525">
            <a:noFill/>
            <a:miter lim="800000"/>
            <a:headEnd/>
            <a:tailEnd/>
          </a:ln>
          <a:effectLst/>
        </p:spPr>
        <p:txBody>
          <a:bodyPr>
            <a:spAutoFit/>
          </a:bodyPr>
          <a:lstStyle/>
          <a:p>
            <a:pPr>
              <a:spcBef>
                <a:spcPct val="50000"/>
              </a:spcBef>
              <a:defRPr/>
            </a:pPr>
            <a:r>
              <a:rPr lang="en-GB" sz="1800" b="1"/>
              <a:t>60</a:t>
            </a:r>
          </a:p>
        </p:txBody>
      </p:sp>
      <p:pic>
        <p:nvPicPr>
          <p:cNvPr id="34821" name="Picture 12" descr="See full siz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5763" y="1262063"/>
            <a:ext cx="6905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1597" name="Text Box 13"/>
          <p:cNvSpPr txBox="1">
            <a:spLocks noChangeArrowheads="1"/>
          </p:cNvSpPr>
          <p:nvPr/>
        </p:nvSpPr>
        <p:spPr bwMode="auto">
          <a:xfrm>
            <a:off x="5607050" y="1622425"/>
            <a:ext cx="433388" cy="366713"/>
          </a:xfrm>
          <a:prstGeom prst="rect">
            <a:avLst/>
          </a:prstGeom>
          <a:gradFill rotWithShape="1">
            <a:gsLst>
              <a:gs pos="0">
                <a:schemeClr val="bg1"/>
              </a:gs>
              <a:gs pos="100000">
                <a:schemeClr val="bg1">
                  <a:gamma/>
                  <a:shade val="46275"/>
                  <a:invGamma/>
                  <a:alpha val="0"/>
                </a:schemeClr>
              </a:gs>
            </a:gsLst>
            <a:path path="shape">
              <a:fillToRect l="50000" t="50000" r="50000" b="50000"/>
            </a:path>
          </a:gradFill>
          <a:ln w="9525">
            <a:noFill/>
            <a:miter lim="800000"/>
            <a:headEnd/>
            <a:tailEnd/>
          </a:ln>
          <a:effectLst/>
        </p:spPr>
        <p:txBody>
          <a:bodyPr>
            <a:spAutoFit/>
          </a:bodyPr>
          <a:lstStyle/>
          <a:p>
            <a:pPr>
              <a:spcBef>
                <a:spcPct val="50000"/>
              </a:spcBef>
              <a:defRPr/>
            </a:pPr>
            <a:r>
              <a:rPr lang="en-GB" sz="1800" b="1"/>
              <a:t>60</a:t>
            </a:r>
          </a:p>
        </p:txBody>
      </p:sp>
      <p:sp>
        <p:nvSpPr>
          <p:cNvPr id="34823" name="Line 14"/>
          <p:cNvSpPr>
            <a:spLocks noChangeShapeType="1"/>
          </p:cNvSpPr>
          <p:nvPr/>
        </p:nvSpPr>
        <p:spPr bwMode="auto">
          <a:xfrm>
            <a:off x="5795963" y="2060575"/>
            <a:ext cx="0"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34824" name="Line 15"/>
          <p:cNvSpPr>
            <a:spLocks noChangeShapeType="1"/>
          </p:cNvSpPr>
          <p:nvPr/>
        </p:nvSpPr>
        <p:spPr bwMode="auto">
          <a:xfrm>
            <a:off x="6877050" y="2060575"/>
            <a:ext cx="0"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b="28285"/>
          <a:stretch>
            <a:fillRect/>
          </a:stretch>
        </p:blipFill>
        <p:spPr bwMode="auto">
          <a:xfrm>
            <a:off x="396875" y="914400"/>
            <a:ext cx="3870325" cy="517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Rectangle 4"/>
          <p:cNvSpPr>
            <a:spLocks noGrp="1" noChangeArrowheads="1"/>
          </p:cNvSpPr>
          <p:nvPr>
            <p:ph type="body" idx="1"/>
          </p:nvPr>
        </p:nvSpPr>
        <p:spPr>
          <a:xfrm>
            <a:off x="4500563" y="3860800"/>
            <a:ext cx="4191000" cy="1935163"/>
          </a:xfrm>
        </p:spPr>
        <p:txBody>
          <a:bodyPr/>
          <a:lstStyle/>
          <a:p>
            <a:pPr>
              <a:lnSpc>
                <a:spcPct val="80000"/>
              </a:lnSpc>
            </a:pPr>
            <a:r>
              <a:rPr lang="en-GB" sz="2800" smtClean="0"/>
              <a:t>Increased Precipitation</a:t>
            </a:r>
          </a:p>
          <a:p>
            <a:pPr>
              <a:lnSpc>
                <a:spcPct val="80000"/>
              </a:lnSpc>
            </a:pPr>
            <a:r>
              <a:rPr lang="en-GB" sz="2800" smtClean="0"/>
              <a:t>More Intense Rainfall</a:t>
            </a:r>
          </a:p>
          <a:p>
            <a:pPr>
              <a:lnSpc>
                <a:spcPct val="80000"/>
              </a:lnSpc>
            </a:pPr>
            <a:r>
              <a:rPr lang="en-GB" sz="2800" smtClean="0"/>
              <a:t>More droughts</a:t>
            </a:r>
          </a:p>
          <a:p>
            <a:pPr>
              <a:lnSpc>
                <a:spcPct val="80000"/>
              </a:lnSpc>
            </a:pPr>
            <a:r>
              <a:rPr lang="en-GB" sz="2800" smtClean="0"/>
              <a:t>Wet regions get wetter, dry regions get drier</a:t>
            </a:r>
            <a:endParaRPr lang="en-US" sz="2800" smtClean="0"/>
          </a:p>
        </p:txBody>
      </p:sp>
      <p:sp>
        <p:nvSpPr>
          <p:cNvPr id="35846" name="Text Box 6"/>
          <p:cNvSpPr txBox="1">
            <a:spLocks noChangeArrowheads="1"/>
          </p:cNvSpPr>
          <p:nvPr/>
        </p:nvSpPr>
        <p:spPr bwMode="auto">
          <a:xfrm>
            <a:off x="381000" y="188913"/>
            <a:ext cx="8294688" cy="701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4000">
                <a:solidFill>
                  <a:srgbClr val="009999"/>
                </a:solidFill>
              </a:rPr>
              <a:t>Projected Changes in Rainfall</a:t>
            </a:r>
            <a:endParaRPr lang="en-US" sz="4000">
              <a:solidFill>
                <a:srgbClr val="009999"/>
              </a:solidFill>
            </a:endParaRPr>
          </a:p>
        </p:txBody>
      </p:sp>
      <p:sp>
        <p:nvSpPr>
          <p:cNvPr id="35847" name="Text Box 7"/>
          <p:cNvSpPr txBox="1">
            <a:spLocks noChangeArrowheads="1"/>
          </p:cNvSpPr>
          <p:nvPr/>
        </p:nvSpPr>
        <p:spPr bwMode="auto">
          <a:xfrm>
            <a:off x="533400" y="944563"/>
            <a:ext cx="3657600" cy="2746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lgn="ctr">
              <a:spcBef>
                <a:spcPct val="50000"/>
              </a:spcBef>
            </a:pPr>
            <a:r>
              <a:rPr lang="en-GB" sz="1800">
                <a:latin typeface="Arial" charset="0"/>
              </a:rPr>
              <a:t>Precipitation Intensity</a:t>
            </a:r>
          </a:p>
        </p:txBody>
      </p:sp>
      <p:sp>
        <p:nvSpPr>
          <p:cNvPr id="35848" name="Text Box 8"/>
          <p:cNvSpPr txBox="1">
            <a:spLocks noChangeArrowheads="1"/>
          </p:cNvSpPr>
          <p:nvPr/>
        </p:nvSpPr>
        <p:spPr bwMode="auto">
          <a:xfrm>
            <a:off x="533400" y="3489325"/>
            <a:ext cx="3657600" cy="2746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lgn="ctr">
              <a:spcBef>
                <a:spcPct val="50000"/>
              </a:spcBef>
            </a:pPr>
            <a:r>
              <a:rPr lang="en-GB" sz="1800">
                <a:latin typeface="Arial" charset="0"/>
              </a:rPr>
              <a:t>Dry Days</a:t>
            </a:r>
          </a:p>
        </p:txBody>
      </p:sp>
      <p:sp>
        <p:nvSpPr>
          <p:cNvPr id="35849" name="Text Box 9"/>
          <p:cNvSpPr txBox="1">
            <a:spLocks noChangeArrowheads="1"/>
          </p:cNvSpPr>
          <p:nvPr/>
        </p:nvSpPr>
        <p:spPr bwMode="auto">
          <a:xfrm>
            <a:off x="611188" y="6092825"/>
            <a:ext cx="85328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000">
                <a:latin typeface="Times New Roman" pitchFamily="18" charset="0"/>
              </a:rPr>
              <a:t>Intergovernmental Panel on Climate Change: www.ipcc.ch</a:t>
            </a:r>
          </a:p>
        </p:txBody>
      </p:sp>
      <p:pic>
        <p:nvPicPr>
          <p:cNvPr id="3585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981075"/>
            <a:ext cx="4321175"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title"/>
          </p:nvPr>
        </p:nvSpPr>
        <p:spPr>
          <a:xfrm>
            <a:off x="3924300" y="115888"/>
            <a:ext cx="4968875" cy="1296987"/>
          </a:xfrm>
        </p:spPr>
        <p:txBody>
          <a:bodyPr/>
          <a:lstStyle/>
          <a:p>
            <a:r>
              <a:rPr lang="en-GB" sz="3600" smtClean="0">
                <a:solidFill>
                  <a:srgbClr val="009999"/>
                </a:solidFill>
                <a:latin typeface="Calibri" pitchFamily="34" charset="0"/>
              </a:rPr>
              <a:t>Long-term commitment to sea-level rise</a:t>
            </a:r>
          </a:p>
        </p:txBody>
      </p:sp>
      <p:pic>
        <p:nvPicPr>
          <p:cNvPr id="3686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1733550"/>
            <a:ext cx="6481762"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8" descr="current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3384550"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781300"/>
            <a:ext cx="2028825"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2" descr="atmosphere"/>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36513"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Rectangle 3"/>
          <p:cNvSpPr>
            <a:spLocks noGrp="1" noChangeArrowheads="1"/>
          </p:cNvSpPr>
          <p:nvPr>
            <p:ph type="title" idx="4294967295"/>
          </p:nvPr>
        </p:nvSpPr>
        <p:spPr>
          <a:xfrm>
            <a:off x="539750" y="2492375"/>
            <a:ext cx="7772400" cy="1143000"/>
          </a:xfrm>
          <a:solidFill>
            <a:srgbClr val="99CCFF">
              <a:alpha val="39999"/>
            </a:srgbClr>
          </a:solidFill>
        </p:spPr>
        <p:txBody>
          <a:bodyPr/>
          <a:lstStyle/>
          <a:p>
            <a:r>
              <a:rPr lang="en-GB" smtClean="0"/>
              <a:t>1) Is Earth currently warming?</a:t>
            </a:r>
            <a:endParaRPr lang="en-US"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atmosphere"/>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36513"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Rectangle 3"/>
          <p:cNvSpPr>
            <a:spLocks noChangeArrowheads="1"/>
          </p:cNvSpPr>
          <p:nvPr/>
        </p:nvSpPr>
        <p:spPr bwMode="auto">
          <a:xfrm>
            <a:off x="428625" y="857250"/>
            <a:ext cx="6551613" cy="5715000"/>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GB" sz="2600">
                <a:latin typeface="Times New Roman" pitchFamily="18" charset="0"/>
              </a:rPr>
              <a:t>Earth’s Climate has always changed</a:t>
            </a:r>
          </a:p>
          <a:p>
            <a:pPr marL="742950" lvl="1" indent="-285750">
              <a:spcBef>
                <a:spcPct val="20000"/>
              </a:spcBef>
              <a:buFontTx/>
              <a:buChar char="–"/>
            </a:pPr>
            <a:r>
              <a:rPr lang="en-GB" sz="2200">
                <a:latin typeface="Times New Roman" pitchFamily="18" charset="0"/>
              </a:rPr>
              <a:t>Climate changes on a variety of time-scales from billions of years up to decades</a:t>
            </a:r>
          </a:p>
          <a:p>
            <a:pPr marL="342900" indent="-342900">
              <a:spcBef>
                <a:spcPct val="20000"/>
              </a:spcBef>
              <a:buFontTx/>
              <a:buChar char="•"/>
            </a:pPr>
            <a:r>
              <a:rPr lang="en-GB" sz="2600">
                <a:latin typeface="Times New Roman" pitchFamily="18" charset="0"/>
              </a:rPr>
              <a:t>Global warming over recent decades is</a:t>
            </a:r>
          </a:p>
          <a:p>
            <a:pPr marL="742950" lvl="1" indent="-285750">
              <a:spcBef>
                <a:spcPct val="20000"/>
              </a:spcBef>
              <a:buFontTx/>
              <a:buChar char="–"/>
            </a:pPr>
            <a:r>
              <a:rPr lang="en-GB" sz="2200">
                <a:latin typeface="Times New Roman" pitchFamily="18" charset="0"/>
              </a:rPr>
              <a:t>Unequivocal &amp; unusual in context of past change </a:t>
            </a:r>
          </a:p>
          <a:p>
            <a:pPr marL="742950" lvl="1" indent="-285750">
              <a:spcBef>
                <a:spcPct val="20000"/>
              </a:spcBef>
              <a:buFontTx/>
              <a:buChar char="–"/>
            </a:pPr>
            <a:r>
              <a:rPr lang="en-GB" sz="2200">
                <a:latin typeface="Times New Roman" pitchFamily="18" charset="0"/>
              </a:rPr>
              <a:t>coincident with unprecedented rises in man-made greenhouse gas concentrations in the atmosphere</a:t>
            </a:r>
          </a:p>
          <a:p>
            <a:pPr marL="742950" lvl="1" indent="-285750">
              <a:spcBef>
                <a:spcPct val="20000"/>
              </a:spcBef>
              <a:buFontTx/>
              <a:buChar char="–"/>
            </a:pPr>
            <a:r>
              <a:rPr lang="en-GB" sz="2200">
                <a:latin typeface="Times New Roman" pitchFamily="18" charset="0"/>
              </a:rPr>
              <a:t>The heating effect of rising greenhouse gas concentrations is well understood and detectable</a:t>
            </a:r>
          </a:p>
          <a:p>
            <a:pPr marL="342900" indent="-342900">
              <a:spcBef>
                <a:spcPct val="20000"/>
              </a:spcBef>
              <a:buFontTx/>
              <a:buChar char="•"/>
            </a:pPr>
            <a:r>
              <a:rPr lang="en-GB" sz="2600">
                <a:latin typeface="Times New Roman" pitchFamily="18" charset="0"/>
              </a:rPr>
              <a:t>Likely consequences include</a:t>
            </a:r>
          </a:p>
          <a:p>
            <a:pPr marL="742950" lvl="1" indent="-285750">
              <a:spcBef>
                <a:spcPct val="20000"/>
              </a:spcBef>
              <a:buFontTx/>
              <a:buChar char="–"/>
            </a:pPr>
            <a:r>
              <a:rPr lang="en-GB" sz="2200">
                <a:latin typeface="Times New Roman" pitchFamily="18" charset="0"/>
              </a:rPr>
              <a:t>More heatwaves, droughts, intense rainfall; rising sea level, ocean acidification, …</a:t>
            </a:r>
          </a:p>
          <a:p>
            <a:pPr marL="342900" indent="-342900">
              <a:spcBef>
                <a:spcPct val="20000"/>
              </a:spcBef>
              <a:buFontTx/>
              <a:buChar char="•"/>
            </a:pPr>
            <a:r>
              <a:rPr lang="en-GB" sz="2600">
                <a:latin typeface="Times New Roman" pitchFamily="18" charset="0"/>
              </a:rPr>
              <a:t>Substantial uncertainty involving clouds and aerosol and future emissions by mankind</a:t>
            </a:r>
          </a:p>
          <a:p>
            <a:pPr marL="342900" indent="-342900">
              <a:spcBef>
                <a:spcPct val="20000"/>
              </a:spcBef>
              <a:buFontTx/>
              <a:buChar char="•"/>
            </a:pPr>
            <a:endParaRPr lang="en-GB" sz="2600">
              <a:latin typeface="Times New Roman" pitchFamily="18" charset="0"/>
            </a:endParaRPr>
          </a:p>
        </p:txBody>
      </p:sp>
      <p:pic>
        <p:nvPicPr>
          <p:cNvPr id="37892" name="Picture 4" descr="smo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388" y="5524500"/>
            <a:ext cx="1827212"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4388" y="3860800"/>
            <a:ext cx="1800225" cy="15843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7894" name="Picture 8" descr="sun-soho011905-1919z"/>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4388" y="2359025"/>
            <a:ext cx="1800225"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9" descr="barne_resized"/>
          <p:cNvPicPr>
            <a:picLocks noChangeAspect="1" noChangeArrowheads="1"/>
          </p:cNvPicPr>
          <p:nvPr/>
        </p:nvPicPr>
        <p:blipFill>
          <a:blip r:embed="rId7">
            <a:lum contrast="20000"/>
            <a:extLst>
              <a:ext uri="{28A0092B-C50C-407E-A947-70E740481C1C}">
                <a14:useLocalDpi xmlns:a14="http://schemas.microsoft.com/office/drawing/2010/main" val="0"/>
              </a:ext>
            </a:extLst>
          </a:blip>
          <a:srcRect/>
          <a:stretch>
            <a:fillRect/>
          </a:stretch>
        </p:blipFill>
        <p:spPr bwMode="auto">
          <a:xfrm>
            <a:off x="7185025" y="836613"/>
            <a:ext cx="1779588"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6" name="Rectangle 10"/>
          <p:cNvSpPr>
            <a:spLocks noChangeArrowheads="1"/>
          </p:cNvSpPr>
          <p:nvPr/>
        </p:nvSpPr>
        <p:spPr bwMode="auto">
          <a:xfrm>
            <a:off x="539750" y="115888"/>
            <a:ext cx="4675188"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a:r>
              <a:rPr lang="en-US" sz="4000">
                <a:solidFill>
                  <a:schemeClr val="bg1"/>
                </a:solidFill>
              </a:rPr>
              <a:t>CONCLUSIONS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atmosphere"/>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36513"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7" name="Rectangle 3"/>
          <p:cNvSpPr>
            <a:spLocks noChangeArrowheads="1"/>
          </p:cNvSpPr>
          <p:nvPr/>
        </p:nvSpPr>
        <p:spPr bwMode="auto">
          <a:xfrm>
            <a:off x="428625" y="857250"/>
            <a:ext cx="6551613" cy="5715000"/>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GB" sz="2600">
                <a:latin typeface="Times New Roman" pitchFamily="18" charset="0"/>
              </a:rPr>
              <a:t>Earth’s Climate has always changed</a:t>
            </a:r>
          </a:p>
          <a:p>
            <a:pPr marL="742950" lvl="1" indent="-285750">
              <a:spcBef>
                <a:spcPct val="20000"/>
              </a:spcBef>
              <a:buFontTx/>
              <a:buChar char="–"/>
            </a:pPr>
            <a:r>
              <a:rPr lang="en-GB" sz="2200">
                <a:latin typeface="Times New Roman" pitchFamily="18" charset="0"/>
              </a:rPr>
              <a:t>Climate changes on a variety of time-scales from billions of years up to decades</a:t>
            </a:r>
          </a:p>
          <a:p>
            <a:pPr marL="342900" indent="-342900">
              <a:spcBef>
                <a:spcPct val="20000"/>
              </a:spcBef>
              <a:buFontTx/>
              <a:buChar char="•"/>
            </a:pPr>
            <a:r>
              <a:rPr lang="en-GB" sz="2600">
                <a:latin typeface="Times New Roman" pitchFamily="18" charset="0"/>
              </a:rPr>
              <a:t>Global warming over recent decades is</a:t>
            </a:r>
          </a:p>
          <a:p>
            <a:pPr marL="742950" lvl="1" indent="-285750">
              <a:spcBef>
                <a:spcPct val="20000"/>
              </a:spcBef>
              <a:buFontTx/>
              <a:buChar char="–"/>
            </a:pPr>
            <a:r>
              <a:rPr lang="en-GB" sz="2200">
                <a:latin typeface="Times New Roman" pitchFamily="18" charset="0"/>
              </a:rPr>
              <a:t>Unequivocal &amp; unusual in context of past change </a:t>
            </a:r>
          </a:p>
          <a:p>
            <a:pPr marL="742950" lvl="1" indent="-285750">
              <a:spcBef>
                <a:spcPct val="20000"/>
              </a:spcBef>
              <a:buFontTx/>
              <a:buChar char="–"/>
            </a:pPr>
            <a:r>
              <a:rPr lang="en-GB" sz="2200">
                <a:latin typeface="Times New Roman" pitchFamily="18" charset="0"/>
              </a:rPr>
              <a:t>coincident with unprecedented rises in man-made greenhouse gas concentrations in the atmosphere</a:t>
            </a:r>
          </a:p>
          <a:p>
            <a:pPr marL="742950" lvl="1" indent="-285750">
              <a:spcBef>
                <a:spcPct val="20000"/>
              </a:spcBef>
              <a:buFontTx/>
              <a:buChar char="–"/>
            </a:pPr>
            <a:r>
              <a:rPr lang="en-GB" sz="2200">
                <a:latin typeface="Times New Roman" pitchFamily="18" charset="0"/>
              </a:rPr>
              <a:t>The heating effect of rising greenhouse gas concentrations is well understood and detectable</a:t>
            </a:r>
          </a:p>
          <a:p>
            <a:pPr marL="342900" indent="-342900">
              <a:spcBef>
                <a:spcPct val="20000"/>
              </a:spcBef>
              <a:buFontTx/>
              <a:buChar char="•"/>
            </a:pPr>
            <a:r>
              <a:rPr lang="en-GB" sz="2600">
                <a:latin typeface="Times New Roman" pitchFamily="18" charset="0"/>
              </a:rPr>
              <a:t>Likely consequences include</a:t>
            </a:r>
          </a:p>
          <a:p>
            <a:pPr marL="742950" lvl="1" indent="-285750">
              <a:spcBef>
                <a:spcPct val="20000"/>
              </a:spcBef>
              <a:buFontTx/>
              <a:buChar char="–"/>
            </a:pPr>
            <a:r>
              <a:rPr lang="en-GB" sz="2200">
                <a:latin typeface="Times New Roman" pitchFamily="18" charset="0"/>
              </a:rPr>
              <a:t>More heatwaves, droughts, intense rainfall; rising sea level, ocean acidification, …</a:t>
            </a:r>
          </a:p>
          <a:p>
            <a:pPr marL="342900" indent="-342900">
              <a:spcBef>
                <a:spcPct val="20000"/>
              </a:spcBef>
              <a:buFontTx/>
              <a:buChar char="•"/>
            </a:pPr>
            <a:r>
              <a:rPr lang="en-GB" sz="2600">
                <a:latin typeface="Times New Roman" pitchFamily="18" charset="0"/>
              </a:rPr>
              <a:t>Observing and understanding climate is crucial in enabling prediction of the future</a:t>
            </a:r>
          </a:p>
          <a:p>
            <a:pPr marL="342900" indent="-342900">
              <a:spcBef>
                <a:spcPct val="20000"/>
              </a:spcBef>
              <a:buFontTx/>
              <a:buChar char="•"/>
            </a:pPr>
            <a:endParaRPr lang="en-GB" sz="2600">
              <a:latin typeface="Times New Roman" pitchFamily="18" charset="0"/>
            </a:endParaRPr>
          </a:p>
        </p:txBody>
      </p:sp>
      <p:pic>
        <p:nvPicPr>
          <p:cNvPr id="210948" name="Picture 4" descr="smo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4388" y="5524500"/>
            <a:ext cx="1827212" cy="121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94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4388" y="3860800"/>
            <a:ext cx="1800225" cy="15843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10950" name="Picture 8" descr="sun-soho011905-1919z"/>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4388" y="2359025"/>
            <a:ext cx="1800225"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951" name="Picture 9" descr="barne_resized"/>
          <p:cNvPicPr>
            <a:picLocks noChangeAspect="1" noChangeArrowheads="1"/>
          </p:cNvPicPr>
          <p:nvPr/>
        </p:nvPicPr>
        <p:blipFill>
          <a:blip r:embed="rId7">
            <a:lum contrast="20000"/>
            <a:extLst>
              <a:ext uri="{28A0092B-C50C-407E-A947-70E740481C1C}">
                <a14:useLocalDpi xmlns:a14="http://schemas.microsoft.com/office/drawing/2010/main" val="0"/>
              </a:ext>
            </a:extLst>
          </a:blip>
          <a:srcRect/>
          <a:stretch>
            <a:fillRect/>
          </a:stretch>
        </p:blipFill>
        <p:spPr bwMode="auto">
          <a:xfrm>
            <a:off x="7185025" y="836613"/>
            <a:ext cx="1779588"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52" name="Rectangle 10"/>
          <p:cNvSpPr>
            <a:spLocks noChangeArrowheads="1"/>
          </p:cNvSpPr>
          <p:nvPr/>
        </p:nvSpPr>
        <p:spPr bwMode="auto">
          <a:xfrm>
            <a:off x="539750" y="115888"/>
            <a:ext cx="4675188"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a:r>
              <a:rPr lang="en-US" sz="4000">
                <a:solidFill>
                  <a:schemeClr val="bg1"/>
                </a:solidFill>
              </a:rPr>
              <a:t>CONCLUSIONS</a:t>
            </a:r>
          </a:p>
        </p:txBody>
      </p:sp>
      <p:pic>
        <p:nvPicPr>
          <p:cNvPr id="210954" name="Picture 10" descr="ani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9750" y="977900"/>
            <a:ext cx="6264275" cy="4756150"/>
          </a:xfrm>
          <a:prstGeom prst="rect">
            <a:avLst/>
          </a:prstGeom>
          <a:noFill/>
          <a:extLst>
            <a:ext uri="{909E8E84-426E-40DD-AFC4-6F175D3DCCD1}">
              <a14:hiddenFill xmlns:a14="http://schemas.microsoft.com/office/drawing/2010/main">
                <a:solidFill>
                  <a:srgbClr val="FFFFFF"/>
                </a:solidFill>
              </a14:hiddenFill>
            </a:ext>
          </a:extLst>
        </p:spPr>
      </p:pic>
      <p:pic>
        <p:nvPicPr>
          <p:cNvPr id="210956" name="Picture 4" descr="SatelliteSMO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62800" y="836613"/>
            <a:ext cx="1828800" cy="143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ext Box 2"/>
          <p:cNvSpPr txBox="1">
            <a:spLocks noChangeArrowheads="1"/>
          </p:cNvSpPr>
          <p:nvPr/>
        </p:nvSpPr>
        <p:spPr bwMode="auto">
          <a:xfrm>
            <a:off x="250825" y="115888"/>
            <a:ext cx="835342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r>
              <a:rPr lang="en-GB" sz="2800">
                <a:solidFill>
                  <a:srgbClr val="009999"/>
                </a:solidFill>
              </a:rPr>
              <a:t>Energy from the Sun; stable over last 50 years</a:t>
            </a:r>
          </a:p>
        </p:txBody>
      </p:sp>
      <p:pic>
        <p:nvPicPr>
          <p:cNvPr id="160771" name="Picture 3" descr="geoff_solar"/>
          <p:cNvPicPr>
            <a:picLocks noChangeAspect="1" noChangeArrowheads="1"/>
          </p:cNvPicPr>
          <p:nvPr/>
        </p:nvPicPr>
        <p:blipFill>
          <a:blip r:embed="rId3">
            <a:extLst>
              <a:ext uri="{28A0092B-C50C-407E-A947-70E740481C1C}">
                <a14:useLocalDpi xmlns:a14="http://schemas.microsoft.com/office/drawing/2010/main" val="0"/>
              </a:ext>
            </a:extLst>
          </a:blip>
          <a:srcRect t="5249" b="5249"/>
          <a:stretch>
            <a:fillRect/>
          </a:stretch>
        </p:blipFill>
        <p:spPr bwMode="auto">
          <a:xfrm>
            <a:off x="179388" y="1376363"/>
            <a:ext cx="8077200" cy="5148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2" name="Text Box 4"/>
          <p:cNvSpPr txBox="1">
            <a:spLocks noChangeArrowheads="1"/>
          </p:cNvSpPr>
          <p:nvPr/>
        </p:nvSpPr>
        <p:spPr bwMode="auto">
          <a:xfrm>
            <a:off x="250825" y="6446838"/>
            <a:ext cx="75453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r>
              <a:rPr lang="en-GB">
                <a:latin typeface="Times New Roman" pitchFamily="18" charset="0"/>
              </a:rPr>
              <a:t>See also: http://www.pmodwrc.ch/pmod.php?topic=tsi/composite/SolarConstant</a:t>
            </a:r>
          </a:p>
        </p:txBody>
      </p:sp>
      <p:sp>
        <p:nvSpPr>
          <p:cNvPr id="160773" name="Text Box 5"/>
          <p:cNvSpPr txBox="1">
            <a:spLocks noChangeArrowheads="1"/>
          </p:cNvSpPr>
          <p:nvPr/>
        </p:nvSpPr>
        <p:spPr bwMode="auto">
          <a:xfrm>
            <a:off x="8139113" y="3140075"/>
            <a:ext cx="536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r>
              <a:rPr lang="en-GB" sz="2000" b="1">
                <a:solidFill>
                  <a:srgbClr val="000000"/>
                </a:solidFill>
              </a:rPr>
              <a:t>0.1</a:t>
            </a:r>
          </a:p>
        </p:txBody>
      </p:sp>
      <p:sp>
        <p:nvSpPr>
          <p:cNvPr id="160774" name="Text Box 6"/>
          <p:cNvSpPr txBox="1">
            <a:spLocks noChangeArrowheads="1"/>
          </p:cNvSpPr>
          <p:nvPr/>
        </p:nvSpPr>
        <p:spPr bwMode="auto">
          <a:xfrm>
            <a:off x="8101013" y="1447800"/>
            <a:ext cx="536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r>
              <a:rPr lang="en-GB" sz="2000" b="1">
                <a:solidFill>
                  <a:srgbClr val="000000"/>
                </a:solidFill>
              </a:rPr>
              <a:t>0.2</a:t>
            </a:r>
          </a:p>
        </p:txBody>
      </p:sp>
      <p:sp>
        <p:nvSpPr>
          <p:cNvPr id="160775" name="Text Box 7"/>
          <p:cNvSpPr txBox="1">
            <a:spLocks noChangeArrowheads="1"/>
          </p:cNvSpPr>
          <p:nvPr/>
        </p:nvSpPr>
        <p:spPr bwMode="auto">
          <a:xfrm>
            <a:off x="8139113" y="4797425"/>
            <a:ext cx="5365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r>
              <a:rPr lang="en-GB" sz="2000" b="1">
                <a:solidFill>
                  <a:srgbClr val="000000"/>
                </a:solidFill>
              </a:rPr>
              <a:t>0.0</a:t>
            </a:r>
          </a:p>
        </p:txBody>
      </p:sp>
      <p:sp>
        <p:nvSpPr>
          <p:cNvPr id="160776" name="Line 8"/>
          <p:cNvSpPr>
            <a:spLocks noChangeShapeType="1"/>
          </p:cNvSpPr>
          <p:nvPr/>
        </p:nvSpPr>
        <p:spPr bwMode="auto">
          <a:xfrm>
            <a:off x="7667625" y="2132013"/>
            <a:ext cx="217488" cy="431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160777" name="Picture 9"/>
          <p:cNvPicPr>
            <a:picLocks noChangeAspect="1" noChangeArrowheads="1"/>
          </p:cNvPicPr>
          <p:nvPr/>
        </p:nvPicPr>
        <p:blipFill>
          <a:blip r:embed="rId4">
            <a:extLst>
              <a:ext uri="{28A0092B-C50C-407E-A947-70E740481C1C}">
                <a14:useLocalDpi xmlns:a14="http://schemas.microsoft.com/office/drawing/2010/main" val="0"/>
              </a:ext>
            </a:extLst>
          </a:blip>
          <a:srcRect l="15717" t="24303" b="30377"/>
          <a:stretch>
            <a:fillRect/>
          </a:stretch>
        </p:blipFill>
        <p:spPr bwMode="auto">
          <a:xfrm>
            <a:off x="6775450" y="547688"/>
            <a:ext cx="1397000" cy="548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8" name="Text Box 10"/>
          <p:cNvSpPr txBox="1">
            <a:spLocks noChangeArrowheads="1"/>
          </p:cNvSpPr>
          <p:nvPr/>
        </p:nvSpPr>
        <p:spPr bwMode="auto">
          <a:xfrm rot="5400000">
            <a:off x="6679407" y="3050381"/>
            <a:ext cx="41036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000">
                <a:latin typeface="Times New Roman" pitchFamily="18" charset="0"/>
              </a:rPr>
              <a:t>Implied changes in global temperature</a:t>
            </a:r>
            <a:endParaRPr lang="en-US" sz="2000">
              <a:latin typeface="Times New Roman" pitchFamily="18" charset="0"/>
            </a:endParaRPr>
          </a:p>
        </p:txBody>
      </p:sp>
      <p:sp>
        <p:nvSpPr>
          <p:cNvPr id="160779" name="Text Box 11"/>
          <p:cNvSpPr txBox="1">
            <a:spLocks noChangeArrowheads="1"/>
          </p:cNvSpPr>
          <p:nvPr/>
        </p:nvSpPr>
        <p:spPr bwMode="auto">
          <a:xfrm>
            <a:off x="6589713" y="547688"/>
            <a:ext cx="1870075"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a:latin typeface="Times New Roman" pitchFamily="18" charset="0"/>
              </a:rPr>
              <a:t>ACRIM/VIRGO</a:t>
            </a:r>
            <a:endParaRPr lang="en-US">
              <a:latin typeface="Times New Roman" pitchFamily="18" charset="0"/>
            </a:endParaRPr>
          </a:p>
        </p:txBody>
      </p:sp>
      <p:pic>
        <p:nvPicPr>
          <p:cNvPr id="160780" name="Picture 12"/>
          <p:cNvPicPr>
            <a:picLocks noChangeAspect="1" noChangeArrowheads="1"/>
          </p:cNvPicPr>
          <p:nvPr/>
        </p:nvPicPr>
        <p:blipFill>
          <a:blip r:embed="rId5">
            <a:extLst>
              <a:ext uri="{28A0092B-C50C-407E-A947-70E740481C1C}">
                <a14:useLocalDpi xmlns:a14="http://schemas.microsoft.com/office/drawing/2010/main" val="0"/>
              </a:ext>
            </a:extLst>
          </a:blip>
          <a:srcRect l="66191" t="20815" r="8562" b="18584"/>
          <a:stretch>
            <a:fillRect/>
          </a:stretch>
        </p:blipFill>
        <p:spPr bwMode="auto">
          <a:xfrm>
            <a:off x="1206500" y="2298700"/>
            <a:ext cx="5597525" cy="367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81" name="Picture 13" descr="noaaSu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8888" y="1493838"/>
            <a:ext cx="1225550" cy="12255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0782" name="Text Box 14"/>
          <p:cNvSpPr txBox="1">
            <a:spLocks noChangeArrowheads="1"/>
          </p:cNvSpPr>
          <p:nvPr/>
        </p:nvSpPr>
        <p:spPr bwMode="auto">
          <a:xfrm>
            <a:off x="1258888" y="5156200"/>
            <a:ext cx="223361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400">
                <a:solidFill>
                  <a:srgbClr val="33CCFF"/>
                </a:solidFill>
                <a:latin typeface="Times New Roman" pitchFamily="18" charset="0"/>
              </a:rPr>
              <a:t>Lean (2000) </a:t>
            </a:r>
            <a:r>
              <a:rPr lang="en-GB" sz="2400">
                <a:solidFill>
                  <a:srgbClr val="CC0066"/>
                </a:solidFill>
                <a:latin typeface="Times New Roman" pitchFamily="18" charset="0"/>
              </a:rPr>
              <a:t>Y.Wang (2005)</a:t>
            </a:r>
            <a:endParaRPr lang="en-US" sz="2400">
              <a:solidFill>
                <a:srgbClr val="CC0066"/>
              </a:solidFill>
              <a:latin typeface="Times New Roman" pitchFamily="18" charset="0"/>
            </a:endParaRPr>
          </a:p>
        </p:txBody>
      </p:sp>
      <p:sp>
        <p:nvSpPr>
          <p:cNvPr id="160783" name="Text Box 15"/>
          <p:cNvSpPr txBox="1">
            <a:spLocks noChangeArrowheads="1"/>
          </p:cNvSpPr>
          <p:nvPr/>
        </p:nvSpPr>
        <p:spPr bwMode="auto">
          <a:xfrm>
            <a:off x="1187450" y="836613"/>
            <a:ext cx="43926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000">
                <a:latin typeface="Times New Roman" pitchFamily="18" charset="0"/>
              </a:rPr>
              <a:t>IPCC WG1 2.7.1 (p.188-193)</a:t>
            </a:r>
            <a:endParaRPr lang="en-US" sz="2000">
              <a:latin typeface="Times New Roman" pitchFamily="18" charset="0"/>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2"/>
          <p:cNvSpPr txBox="1">
            <a:spLocks noChangeArrowheads="1"/>
          </p:cNvSpPr>
          <p:nvPr/>
        </p:nvSpPr>
        <p:spPr bwMode="auto">
          <a:xfrm>
            <a:off x="395288" y="44450"/>
            <a:ext cx="76342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r>
              <a:rPr lang="en-GB" sz="3600">
                <a:solidFill>
                  <a:srgbClr val="009999"/>
                </a:solidFill>
              </a:rPr>
              <a:t>Change in volcanic aerosol</a:t>
            </a:r>
          </a:p>
        </p:txBody>
      </p:sp>
      <p:pic>
        <p:nvPicPr>
          <p:cNvPr id="156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2400" y="0"/>
            <a:ext cx="1371600" cy="1320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6676" name="Text Box 4"/>
          <p:cNvSpPr txBox="1">
            <a:spLocks noChangeArrowheads="1"/>
          </p:cNvSpPr>
          <p:nvPr/>
        </p:nvSpPr>
        <p:spPr bwMode="auto">
          <a:xfrm>
            <a:off x="7793038" y="1341438"/>
            <a:ext cx="311150" cy="491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lnSpc>
                <a:spcPct val="110000"/>
              </a:lnSpc>
            </a:pPr>
            <a:r>
              <a:rPr lang="en-GB"/>
              <a:t>5</a:t>
            </a:r>
          </a:p>
          <a:p>
            <a:pPr>
              <a:lnSpc>
                <a:spcPct val="110000"/>
              </a:lnSpc>
            </a:pPr>
            <a:endParaRPr lang="en-GB"/>
          </a:p>
          <a:p>
            <a:pPr>
              <a:lnSpc>
                <a:spcPct val="110000"/>
              </a:lnSpc>
            </a:pPr>
            <a:endParaRPr lang="en-GB"/>
          </a:p>
          <a:p>
            <a:pPr>
              <a:lnSpc>
                <a:spcPct val="110000"/>
              </a:lnSpc>
            </a:pPr>
            <a:r>
              <a:rPr lang="en-GB"/>
              <a:t>4</a:t>
            </a:r>
          </a:p>
          <a:p>
            <a:pPr>
              <a:lnSpc>
                <a:spcPct val="110000"/>
              </a:lnSpc>
            </a:pPr>
            <a:endParaRPr lang="en-GB"/>
          </a:p>
          <a:p>
            <a:pPr>
              <a:lnSpc>
                <a:spcPct val="110000"/>
              </a:lnSpc>
            </a:pPr>
            <a:endParaRPr lang="en-GB"/>
          </a:p>
          <a:p>
            <a:pPr>
              <a:lnSpc>
                <a:spcPct val="110000"/>
              </a:lnSpc>
            </a:pPr>
            <a:r>
              <a:rPr lang="en-GB"/>
              <a:t>3</a:t>
            </a:r>
          </a:p>
          <a:p>
            <a:pPr>
              <a:lnSpc>
                <a:spcPct val="110000"/>
              </a:lnSpc>
            </a:pPr>
            <a:endParaRPr lang="en-GB"/>
          </a:p>
          <a:p>
            <a:pPr>
              <a:lnSpc>
                <a:spcPct val="110000"/>
              </a:lnSpc>
            </a:pPr>
            <a:endParaRPr lang="en-GB"/>
          </a:p>
          <a:p>
            <a:pPr>
              <a:lnSpc>
                <a:spcPct val="110000"/>
              </a:lnSpc>
            </a:pPr>
            <a:r>
              <a:rPr lang="en-GB"/>
              <a:t>2</a:t>
            </a:r>
          </a:p>
          <a:p>
            <a:pPr>
              <a:lnSpc>
                <a:spcPct val="110000"/>
              </a:lnSpc>
            </a:pPr>
            <a:endParaRPr lang="en-GB"/>
          </a:p>
          <a:p>
            <a:pPr>
              <a:lnSpc>
                <a:spcPct val="110000"/>
              </a:lnSpc>
            </a:pPr>
            <a:endParaRPr lang="en-GB"/>
          </a:p>
          <a:p>
            <a:pPr>
              <a:lnSpc>
                <a:spcPct val="110000"/>
              </a:lnSpc>
            </a:pPr>
            <a:r>
              <a:rPr lang="en-GB"/>
              <a:t>1</a:t>
            </a:r>
          </a:p>
          <a:p>
            <a:pPr>
              <a:lnSpc>
                <a:spcPct val="110000"/>
              </a:lnSpc>
            </a:pPr>
            <a:endParaRPr lang="en-GB"/>
          </a:p>
          <a:p>
            <a:pPr>
              <a:lnSpc>
                <a:spcPct val="110000"/>
              </a:lnSpc>
            </a:pPr>
            <a:endParaRPr lang="en-GB"/>
          </a:p>
          <a:p>
            <a:pPr>
              <a:lnSpc>
                <a:spcPct val="110000"/>
              </a:lnSpc>
            </a:pPr>
            <a:r>
              <a:rPr lang="en-GB"/>
              <a:t>0</a:t>
            </a:r>
          </a:p>
        </p:txBody>
      </p:sp>
      <p:sp>
        <p:nvSpPr>
          <p:cNvPr id="156677" name="Text Box 5"/>
          <p:cNvSpPr txBox="1">
            <a:spLocks noChangeArrowheads="1"/>
          </p:cNvSpPr>
          <p:nvPr/>
        </p:nvSpPr>
        <p:spPr bwMode="auto">
          <a:xfrm rot="5400000">
            <a:off x="6932612" y="3590926"/>
            <a:ext cx="2733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lnSpc>
                <a:spcPct val="120000"/>
              </a:lnSpc>
            </a:pPr>
            <a:r>
              <a:rPr lang="en-GB"/>
              <a:t>Estimated cooling effect, Wm</a:t>
            </a:r>
            <a:r>
              <a:rPr lang="en-GB" baseline="30000"/>
              <a:t>-2</a:t>
            </a:r>
          </a:p>
        </p:txBody>
      </p:sp>
      <p:pic>
        <p:nvPicPr>
          <p:cNvPr id="15667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4575" y="1268413"/>
            <a:ext cx="669607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9" name="Text Box 8"/>
          <p:cNvSpPr txBox="1">
            <a:spLocks noChangeArrowheads="1"/>
          </p:cNvSpPr>
          <p:nvPr/>
        </p:nvSpPr>
        <p:spPr bwMode="auto">
          <a:xfrm>
            <a:off x="1547813" y="765175"/>
            <a:ext cx="43926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000">
                <a:latin typeface="Times New Roman" pitchFamily="18" charset="0"/>
              </a:rPr>
              <a:t>IPCC WG1 2.7.2 (p.193-195)</a:t>
            </a:r>
            <a:endParaRPr lang="en-US" sz="2000">
              <a:latin typeface="Times New Roman" pitchFamily="18" charset="0"/>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ext Box 2"/>
          <p:cNvSpPr txBox="1">
            <a:spLocks noChangeArrowheads="1"/>
          </p:cNvSpPr>
          <p:nvPr/>
        </p:nvSpPr>
        <p:spPr bwMode="auto">
          <a:xfrm>
            <a:off x="828675" y="6127750"/>
            <a:ext cx="83518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000">
                <a:latin typeface="Times New Roman" pitchFamily="18" charset="0"/>
              </a:rPr>
              <a:t>See </a:t>
            </a:r>
            <a:r>
              <a:rPr lang="en-GB" sz="2000">
                <a:solidFill>
                  <a:srgbClr val="CC0099"/>
                </a:solidFill>
                <a:latin typeface="Times New Roman" pitchFamily="18" charset="0"/>
              </a:rPr>
              <a:t>www.ipcc.ch</a:t>
            </a:r>
            <a:r>
              <a:rPr lang="en-GB" sz="2000">
                <a:latin typeface="Times New Roman" pitchFamily="18" charset="0"/>
              </a:rPr>
              <a:t> reports. Each red dot is a different agencies climate model.</a:t>
            </a:r>
          </a:p>
        </p:txBody>
      </p:sp>
      <p:sp>
        <p:nvSpPr>
          <p:cNvPr id="154627" name="Text Box 3"/>
          <p:cNvSpPr txBox="1">
            <a:spLocks noChangeArrowheads="1"/>
          </p:cNvSpPr>
          <p:nvPr/>
        </p:nvSpPr>
        <p:spPr bwMode="auto">
          <a:xfrm>
            <a:off x="5435600" y="3321050"/>
            <a:ext cx="129698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400">
                <a:latin typeface="Times New Roman" pitchFamily="18" charset="0"/>
              </a:rPr>
              <a:t>Range of cloud feedback</a:t>
            </a:r>
          </a:p>
        </p:txBody>
      </p:sp>
      <p:sp>
        <p:nvSpPr>
          <p:cNvPr id="154628" name="Rectangle 4"/>
          <p:cNvSpPr>
            <a:spLocks noGrp="1" noChangeArrowheads="1"/>
          </p:cNvSpPr>
          <p:nvPr>
            <p:ph type="title" idx="4294967295"/>
          </p:nvPr>
        </p:nvSpPr>
        <p:spPr>
          <a:xfrm>
            <a:off x="179388" y="188913"/>
            <a:ext cx="8532812" cy="936625"/>
          </a:xfrm>
        </p:spPr>
        <p:txBody>
          <a:bodyPr/>
          <a:lstStyle/>
          <a:p>
            <a:pPr algn="l"/>
            <a:r>
              <a:rPr lang="en-GB" sz="3600" smtClean="0">
                <a:solidFill>
                  <a:srgbClr val="009999"/>
                </a:solidFill>
                <a:latin typeface="Calibri" pitchFamily="34" charset="0"/>
              </a:rPr>
              <a:t>How much will cloud feedbacks amplify the warming? A large uncertainty.</a:t>
            </a:r>
          </a:p>
        </p:txBody>
      </p:sp>
      <p:pic>
        <p:nvPicPr>
          <p:cNvPr id="154629" name="Picture 5"/>
          <p:cNvPicPr>
            <a:picLocks noChangeAspect="1" noChangeArrowheads="1"/>
          </p:cNvPicPr>
          <p:nvPr/>
        </p:nvPicPr>
        <p:blipFill>
          <a:blip r:embed="rId3">
            <a:extLst>
              <a:ext uri="{28A0092B-C50C-407E-A947-70E740481C1C}">
                <a14:useLocalDpi xmlns:a14="http://schemas.microsoft.com/office/drawing/2010/main" val="0"/>
              </a:ext>
            </a:extLst>
          </a:blip>
          <a:srcRect l="34532" b="20039"/>
          <a:stretch>
            <a:fillRect/>
          </a:stretch>
        </p:blipFill>
        <p:spPr bwMode="auto">
          <a:xfrm>
            <a:off x="311150" y="1393825"/>
            <a:ext cx="5111750"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30" name="Picture 6"/>
          <p:cNvPicPr>
            <a:picLocks noChangeAspect="1" noChangeArrowheads="1"/>
          </p:cNvPicPr>
          <p:nvPr/>
        </p:nvPicPr>
        <p:blipFill>
          <a:blip r:embed="rId3">
            <a:extLst>
              <a:ext uri="{28A0092B-C50C-407E-A947-70E740481C1C}">
                <a14:useLocalDpi xmlns:a14="http://schemas.microsoft.com/office/drawing/2010/main" val="0"/>
              </a:ext>
            </a:extLst>
          </a:blip>
          <a:srcRect l="23021" r="46043" b="20039"/>
          <a:stretch>
            <a:fillRect/>
          </a:stretch>
        </p:blipFill>
        <p:spPr bwMode="auto">
          <a:xfrm>
            <a:off x="598488" y="1393825"/>
            <a:ext cx="2416175"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1" name="Text Box 7"/>
          <p:cNvSpPr txBox="1">
            <a:spLocks noChangeArrowheads="1"/>
          </p:cNvSpPr>
          <p:nvPr/>
        </p:nvSpPr>
        <p:spPr bwMode="auto">
          <a:xfrm>
            <a:off x="3275013" y="4878388"/>
            <a:ext cx="8651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1800">
                <a:latin typeface="Times New Roman" pitchFamily="18" charset="0"/>
              </a:rPr>
              <a:t>Water vapour </a:t>
            </a:r>
            <a:endParaRPr lang="en-GB" sz="1400">
              <a:latin typeface="Times New Roman" pitchFamily="18" charset="0"/>
            </a:endParaRPr>
          </a:p>
        </p:txBody>
      </p:sp>
      <p:sp>
        <p:nvSpPr>
          <p:cNvPr id="154632" name="Text Box 8"/>
          <p:cNvSpPr txBox="1">
            <a:spLocks noChangeArrowheads="1"/>
          </p:cNvSpPr>
          <p:nvPr/>
        </p:nvSpPr>
        <p:spPr bwMode="auto">
          <a:xfrm>
            <a:off x="4356100" y="4868863"/>
            <a:ext cx="10080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400">
                <a:latin typeface="Times New Roman" pitchFamily="18" charset="0"/>
              </a:rPr>
              <a:t>ALL</a:t>
            </a:r>
          </a:p>
        </p:txBody>
      </p:sp>
      <p:pic>
        <p:nvPicPr>
          <p:cNvPr id="154633" name="Picture 9"/>
          <p:cNvPicPr>
            <a:picLocks noChangeAspect="1" noChangeArrowheads="1"/>
          </p:cNvPicPr>
          <p:nvPr/>
        </p:nvPicPr>
        <p:blipFill>
          <a:blip r:embed="rId3">
            <a:extLst>
              <a:ext uri="{28A0092B-C50C-407E-A947-70E740481C1C}">
                <a14:useLocalDpi xmlns:a14="http://schemas.microsoft.com/office/drawing/2010/main" val="0"/>
              </a:ext>
            </a:extLst>
          </a:blip>
          <a:srcRect r="86331" b="20039"/>
          <a:stretch>
            <a:fillRect/>
          </a:stretch>
        </p:blipFill>
        <p:spPr bwMode="auto">
          <a:xfrm>
            <a:off x="179388" y="1395413"/>
            <a:ext cx="1066800" cy="448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4" name="Text Box 10"/>
          <p:cNvSpPr txBox="1">
            <a:spLocks noChangeArrowheads="1"/>
          </p:cNvSpPr>
          <p:nvPr/>
        </p:nvSpPr>
        <p:spPr bwMode="auto">
          <a:xfrm>
            <a:off x="971550" y="4868863"/>
            <a:ext cx="1008063" cy="1098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400">
                <a:solidFill>
                  <a:srgbClr val="0000FF"/>
                </a:solidFill>
                <a:latin typeface="Times New Roman" pitchFamily="18" charset="0"/>
              </a:rPr>
              <a:t>Cloud</a:t>
            </a:r>
          </a:p>
          <a:p>
            <a:pPr>
              <a:spcBef>
                <a:spcPct val="50000"/>
              </a:spcBef>
            </a:pPr>
            <a:endParaRPr lang="en-GB" sz="1200">
              <a:latin typeface="Times New Roman" pitchFamily="18" charset="0"/>
            </a:endParaRPr>
          </a:p>
          <a:p>
            <a:pPr>
              <a:spcBef>
                <a:spcPct val="50000"/>
              </a:spcBef>
            </a:pPr>
            <a:endParaRPr lang="en-GB">
              <a:latin typeface="Times New Roman" pitchFamily="18" charset="0"/>
            </a:endParaRPr>
          </a:p>
        </p:txBody>
      </p:sp>
      <p:sp>
        <p:nvSpPr>
          <p:cNvPr id="154635" name="Text Box 11"/>
          <p:cNvSpPr txBox="1">
            <a:spLocks noChangeArrowheads="1"/>
          </p:cNvSpPr>
          <p:nvPr/>
        </p:nvSpPr>
        <p:spPr bwMode="auto">
          <a:xfrm>
            <a:off x="1981200" y="4868863"/>
            <a:ext cx="1079500" cy="1008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1800">
                <a:latin typeface="Times New Roman" pitchFamily="18" charset="0"/>
              </a:rPr>
              <a:t>Surface reflection</a:t>
            </a:r>
          </a:p>
          <a:p>
            <a:pPr>
              <a:spcBef>
                <a:spcPct val="50000"/>
              </a:spcBef>
            </a:pPr>
            <a:endParaRPr lang="en-GB">
              <a:latin typeface="Times New Roman" pitchFamily="18" charset="0"/>
            </a:endParaRPr>
          </a:p>
        </p:txBody>
      </p:sp>
      <p:sp>
        <p:nvSpPr>
          <p:cNvPr id="154636" name="Line 12"/>
          <p:cNvSpPr>
            <a:spLocks noChangeShapeType="1"/>
          </p:cNvSpPr>
          <p:nvPr/>
        </p:nvSpPr>
        <p:spPr bwMode="auto">
          <a:xfrm flipV="1">
            <a:off x="2268538" y="3573463"/>
            <a:ext cx="0" cy="1008062"/>
          </a:xfrm>
          <a:prstGeom prst="line">
            <a:avLst/>
          </a:prstGeom>
          <a:noFill/>
          <a:ln w="13335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4637" name="Line 13"/>
          <p:cNvSpPr>
            <a:spLocks noChangeShapeType="1"/>
          </p:cNvSpPr>
          <p:nvPr/>
        </p:nvSpPr>
        <p:spPr bwMode="auto">
          <a:xfrm flipV="1">
            <a:off x="2700338" y="3573463"/>
            <a:ext cx="0" cy="1008062"/>
          </a:xfrm>
          <a:prstGeom prst="line">
            <a:avLst/>
          </a:prstGeom>
          <a:noFill/>
          <a:ln w="13335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4638" name="Line 14"/>
          <p:cNvSpPr>
            <a:spLocks noChangeShapeType="1"/>
          </p:cNvSpPr>
          <p:nvPr/>
        </p:nvSpPr>
        <p:spPr bwMode="auto">
          <a:xfrm flipV="1">
            <a:off x="3419475" y="2636838"/>
            <a:ext cx="0" cy="1008062"/>
          </a:xfrm>
          <a:prstGeom prst="line">
            <a:avLst/>
          </a:prstGeom>
          <a:noFill/>
          <a:ln w="165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4639" name="Line 15"/>
          <p:cNvSpPr>
            <a:spLocks noChangeShapeType="1"/>
          </p:cNvSpPr>
          <p:nvPr/>
        </p:nvSpPr>
        <p:spPr bwMode="auto">
          <a:xfrm flipV="1">
            <a:off x="4572000" y="1628775"/>
            <a:ext cx="0" cy="1223963"/>
          </a:xfrm>
          <a:prstGeom prst="line">
            <a:avLst/>
          </a:prstGeom>
          <a:noFill/>
          <a:ln w="165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54640" name="Text Box 16"/>
          <p:cNvSpPr txBox="1">
            <a:spLocks noChangeArrowheads="1"/>
          </p:cNvSpPr>
          <p:nvPr/>
        </p:nvSpPr>
        <p:spPr bwMode="auto">
          <a:xfrm>
            <a:off x="5508625" y="1989138"/>
            <a:ext cx="100806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400">
                <a:latin typeface="Times New Roman" pitchFamily="18" charset="0"/>
              </a:rPr>
              <a:t>Total range</a:t>
            </a:r>
          </a:p>
        </p:txBody>
      </p:sp>
      <p:sp>
        <p:nvSpPr>
          <p:cNvPr id="154641" name="Text Box 17"/>
          <p:cNvSpPr txBox="1">
            <a:spLocks noChangeArrowheads="1"/>
          </p:cNvSpPr>
          <p:nvPr/>
        </p:nvSpPr>
        <p:spPr bwMode="auto">
          <a:xfrm rot="-5400000">
            <a:off x="-2021681" y="3745707"/>
            <a:ext cx="4895850" cy="5191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lgn="ctr">
              <a:spcBef>
                <a:spcPct val="50000"/>
              </a:spcBef>
            </a:pPr>
            <a:r>
              <a:rPr lang="en-GB" sz="2800">
                <a:solidFill>
                  <a:srgbClr val="0000FF"/>
                </a:solidFill>
                <a:latin typeface="Times New Roman" pitchFamily="18" charset="0"/>
              </a:rPr>
              <a:t>Strength of Feedback (Wm</a:t>
            </a:r>
            <a:r>
              <a:rPr lang="en-GB" sz="2800" baseline="30000">
                <a:solidFill>
                  <a:srgbClr val="0000FF"/>
                </a:solidFill>
                <a:latin typeface="Times New Roman" pitchFamily="18" charset="0"/>
              </a:rPr>
              <a:t>-2</a:t>
            </a:r>
            <a:r>
              <a:rPr lang="en-GB" sz="2800">
                <a:solidFill>
                  <a:srgbClr val="0000FF"/>
                </a:solidFill>
                <a:latin typeface="Times New Roman" pitchFamily="18" charset="0"/>
              </a:rPr>
              <a:t>/</a:t>
            </a:r>
            <a:r>
              <a:rPr lang="en-GB" sz="2800" baseline="30000">
                <a:solidFill>
                  <a:srgbClr val="0000FF"/>
                </a:solidFill>
                <a:latin typeface="Times New Roman" pitchFamily="18" charset="0"/>
              </a:rPr>
              <a:t>o</a:t>
            </a:r>
            <a:r>
              <a:rPr lang="en-GB" sz="2800">
                <a:solidFill>
                  <a:srgbClr val="0000FF"/>
                </a:solidFill>
                <a:latin typeface="Times New Roman" pitchFamily="18" charset="0"/>
              </a:rPr>
              <a:t>C)</a:t>
            </a:r>
            <a:endParaRPr lang="en-US" sz="2800">
              <a:solidFill>
                <a:srgbClr val="0000FF"/>
              </a:solidFill>
              <a:latin typeface="Times New Roman" pitchFamily="18" charset="0"/>
            </a:endParaRPr>
          </a:p>
        </p:txBody>
      </p:sp>
      <p:sp>
        <p:nvSpPr>
          <p:cNvPr id="154642" name="Line 18"/>
          <p:cNvSpPr>
            <a:spLocks noChangeShapeType="1"/>
          </p:cNvSpPr>
          <p:nvPr/>
        </p:nvSpPr>
        <p:spPr bwMode="auto">
          <a:xfrm>
            <a:off x="1403350" y="3284538"/>
            <a:ext cx="3889375" cy="1587"/>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GB"/>
          </a:p>
        </p:txBody>
      </p:sp>
      <p:sp>
        <p:nvSpPr>
          <p:cNvPr id="154643" name="Line 19"/>
          <p:cNvSpPr>
            <a:spLocks noChangeShapeType="1"/>
          </p:cNvSpPr>
          <p:nvPr/>
        </p:nvSpPr>
        <p:spPr bwMode="auto">
          <a:xfrm>
            <a:off x="1403350" y="4508500"/>
            <a:ext cx="3816350" cy="1588"/>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en-GB"/>
          </a:p>
        </p:txBody>
      </p:sp>
      <p:pic>
        <p:nvPicPr>
          <p:cNvPr id="154644" name="Picture 20" descr="24gr_cumulonimb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5763" y="1052513"/>
            <a:ext cx="2286000" cy="14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45" name="Picture 21" descr="WEATHER_hole_punch_10120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35763" y="4302125"/>
            <a:ext cx="2300287" cy="176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46" name="Picture 22" descr="sc_kilimanjaro_oct9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35763" y="2636838"/>
            <a:ext cx="2286000"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47" name="Line 23"/>
          <p:cNvSpPr>
            <a:spLocks noChangeShapeType="1"/>
          </p:cNvSpPr>
          <p:nvPr/>
        </p:nvSpPr>
        <p:spPr bwMode="auto">
          <a:xfrm flipV="1">
            <a:off x="5364163" y="3355975"/>
            <a:ext cx="0" cy="1152525"/>
          </a:xfrm>
          <a:prstGeom prst="line">
            <a:avLst/>
          </a:prstGeom>
          <a:noFill/>
          <a:ln w="635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54648" name="Line 24"/>
          <p:cNvSpPr>
            <a:spLocks noChangeShapeType="1"/>
          </p:cNvSpPr>
          <p:nvPr/>
        </p:nvSpPr>
        <p:spPr bwMode="auto">
          <a:xfrm flipV="1">
            <a:off x="5364163" y="1916113"/>
            <a:ext cx="0" cy="1081087"/>
          </a:xfrm>
          <a:prstGeom prst="line">
            <a:avLst/>
          </a:prstGeom>
          <a:noFill/>
          <a:ln w="635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GB"/>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88913"/>
            <a:ext cx="81724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79" name="Text Box 3"/>
          <p:cNvSpPr txBox="1">
            <a:spLocks noChangeArrowheads="1"/>
          </p:cNvSpPr>
          <p:nvPr/>
        </p:nvSpPr>
        <p:spPr bwMode="auto">
          <a:xfrm>
            <a:off x="755650" y="2852738"/>
            <a:ext cx="4876800" cy="246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buFontTx/>
              <a:buChar char="•"/>
            </a:pPr>
            <a:r>
              <a:rPr lang="en-GB" sz="2400" b="1"/>
              <a:t> Atmospheric </a:t>
            </a:r>
            <a:r>
              <a:rPr lang="en-GB" sz="2400" b="1">
                <a:solidFill>
                  <a:schemeClr val="accent2"/>
                </a:solidFill>
              </a:rPr>
              <a:t>moisture rises</a:t>
            </a:r>
            <a:r>
              <a:rPr lang="en-GB" sz="2400" b="1"/>
              <a:t> with warming in climate models and as detected by conventional and satellite observations</a:t>
            </a:r>
          </a:p>
          <a:p>
            <a:pPr>
              <a:spcBef>
                <a:spcPct val="50000"/>
              </a:spcBef>
              <a:buFontTx/>
              <a:buChar char="•"/>
            </a:pPr>
            <a:r>
              <a:rPr lang="en-GB" sz="2400" b="1"/>
              <a:t> The enhanced greenhouse effect </a:t>
            </a:r>
            <a:r>
              <a:rPr lang="en-GB" sz="2400" b="1">
                <a:solidFill>
                  <a:schemeClr val="accent2"/>
                </a:solidFill>
              </a:rPr>
              <a:t>amplifies</a:t>
            </a:r>
            <a:r>
              <a:rPr lang="en-GB" sz="2400" b="1"/>
              <a:t> the initial warming</a:t>
            </a:r>
          </a:p>
        </p:txBody>
      </p:sp>
      <p:pic>
        <p:nvPicPr>
          <p:cNvPr id="152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2636838"/>
            <a:ext cx="3962400"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idx="4294967295"/>
          </p:nvPr>
        </p:nvSpPr>
        <p:spPr>
          <a:xfrm>
            <a:off x="323850" y="188913"/>
            <a:ext cx="4535488" cy="1800225"/>
          </a:xfrm>
          <a:noFill/>
        </p:spPr>
        <p:txBody>
          <a:bodyPr/>
          <a:lstStyle/>
          <a:p>
            <a:r>
              <a:rPr lang="en-GB" sz="4000" smtClean="0">
                <a:solidFill>
                  <a:schemeClr val="accent1"/>
                </a:solidFill>
                <a:latin typeface="Calibri" pitchFamily="34" charset="0"/>
              </a:rPr>
              <a:t>Another example:</a:t>
            </a:r>
            <a:r>
              <a:rPr lang="en-GB" sz="4000" smtClean="0">
                <a:solidFill>
                  <a:srgbClr val="0000FF"/>
                </a:solidFill>
                <a:latin typeface="Calibri" pitchFamily="34" charset="0"/>
              </a:rPr>
              <a:t> </a:t>
            </a:r>
            <a:r>
              <a:rPr lang="en-GB" sz="3200" smtClean="0">
                <a:solidFill>
                  <a:srgbClr val="0000FF"/>
                </a:solidFill>
                <a:latin typeface="Calibri" pitchFamily="34" charset="0"/>
              </a:rPr>
              <a:t>Ice-reflection feedback</a:t>
            </a:r>
          </a:p>
        </p:txBody>
      </p:sp>
      <p:sp>
        <p:nvSpPr>
          <p:cNvPr id="212995" name="Oval 10"/>
          <p:cNvSpPr>
            <a:spLocks noChangeArrowheads="1"/>
          </p:cNvSpPr>
          <p:nvPr/>
        </p:nvSpPr>
        <p:spPr bwMode="auto">
          <a:xfrm>
            <a:off x="3995738" y="3873500"/>
            <a:ext cx="990600" cy="457200"/>
          </a:xfrm>
          <a:prstGeom prst="ellipse">
            <a:avLst/>
          </a:pr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2996" name="Line 11"/>
          <p:cNvSpPr>
            <a:spLocks noChangeShapeType="1"/>
          </p:cNvSpPr>
          <p:nvPr/>
        </p:nvSpPr>
        <p:spPr bwMode="auto">
          <a:xfrm flipV="1">
            <a:off x="4364038" y="3873500"/>
            <a:ext cx="228600" cy="0"/>
          </a:xfrm>
          <a:prstGeom prst="line">
            <a:avLst/>
          </a:prstGeom>
          <a:noFill/>
          <a:ln w="5715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GB"/>
          </a:p>
        </p:txBody>
      </p:sp>
      <p:sp>
        <p:nvSpPr>
          <p:cNvPr id="212997" name="Line 12"/>
          <p:cNvSpPr>
            <a:spLocks noChangeShapeType="1"/>
          </p:cNvSpPr>
          <p:nvPr/>
        </p:nvSpPr>
        <p:spPr bwMode="auto">
          <a:xfrm flipH="1" flipV="1">
            <a:off x="4440238" y="4330700"/>
            <a:ext cx="228600" cy="0"/>
          </a:xfrm>
          <a:prstGeom prst="line">
            <a:avLst/>
          </a:prstGeom>
          <a:noFill/>
          <a:ln w="57150">
            <a:solidFill>
              <a:schemeClr val="tx1"/>
            </a:solidFill>
            <a:round/>
            <a:headEnd/>
            <a:tailEnd type="arrow" w="med" len="med"/>
          </a:ln>
          <a:extLst>
            <a:ext uri="{909E8E84-426E-40DD-AFC4-6F175D3DCCD1}">
              <a14:hiddenFill xmlns:a14="http://schemas.microsoft.com/office/drawing/2010/main">
                <a:noFill/>
              </a14:hiddenFill>
            </a:ext>
          </a:extLst>
        </p:spPr>
        <p:txBody>
          <a:bodyPr/>
          <a:lstStyle/>
          <a:p>
            <a:endParaRPr lang="en-GB"/>
          </a:p>
        </p:txBody>
      </p:sp>
      <p:sp>
        <p:nvSpPr>
          <p:cNvPr id="212998" name="Line 13"/>
          <p:cNvSpPr>
            <a:spLocks noChangeShapeType="1"/>
          </p:cNvSpPr>
          <p:nvPr/>
        </p:nvSpPr>
        <p:spPr bwMode="auto">
          <a:xfrm flipV="1">
            <a:off x="4500563" y="3944938"/>
            <a:ext cx="0" cy="2889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12999" name="Line 14"/>
          <p:cNvSpPr>
            <a:spLocks noChangeShapeType="1"/>
          </p:cNvSpPr>
          <p:nvPr/>
        </p:nvSpPr>
        <p:spPr bwMode="auto">
          <a:xfrm>
            <a:off x="4356100" y="4089400"/>
            <a:ext cx="304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213000"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4605338"/>
            <a:ext cx="2808287"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001" name="Picture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115888"/>
            <a:ext cx="3744913" cy="240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3002" name="Picture 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3663" y="2133600"/>
            <a:ext cx="2700337"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3003" name="Oval 33"/>
          <p:cNvSpPr>
            <a:spLocks noChangeArrowheads="1"/>
          </p:cNvSpPr>
          <p:nvPr/>
        </p:nvSpPr>
        <p:spPr bwMode="auto">
          <a:xfrm>
            <a:off x="2411413" y="3033713"/>
            <a:ext cx="3960812" cy="2555875"/>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213004" name="Oval 34"/>
          <p:cNvSpPr>
            <a:spLocks noChangeArrowheads="1"/>
          </p:cNvSpPr>
          <p:nvPr/>
        </p:nvSpPr>
        <p:spPr bwMode="auto">
          <a:xfrm>
            <a:off x="5724525" y="4005263"/>
            <a:ext cx="3167063" cy="1009650"/>
          </a:xfrm>
          <a:prstGeom prst="ellipse">
            <a:avLst/>
          </a:prstGeom>
          <a:gradFill rotWithShape="1">
            <a:gsLst>
              <a:gs pos="0">
                <a:srgbClr val="FFFFFF"/>
              </a:gs>
              <a:gs pos="100000">
                <a:srgbClr val="00CCFF"/>
              </a:gs>
            </a:gsLst>
            <a:path path="shape">
              <a:fillToRect l="50000" t="50000" r="50000" b="50000"/>
            </a:path>
          </a:gradFill>
          <a:ln w="9525">
            <a:solidFill>
              <a:schemeClr val="tx1"/>
            </a:solidFill>
            <a:round/>
            <a:headEnd/>
            <a:tailEnd/>
          </a:ln>
        </p:spPr>
        <p:txBody>
          <a:bodyPr wrap="none" anchor="ctr"/>
          <a:lstStyle/>
          <a:p>
            <a:endParaRPr lang="en-US"/>
          </a:p>
        </p:txBody>
      </p:sp>
      <p:sp>
        <p:nvSpPr>
          <p:cNvPr id="213005" name="Oval 35"/>
          <p:cNvSpPr>
            <a:spLocks noChangeArrowheads="1"/>
          </p:cNvSpPr>
          <p:nvPr/>
        </p:nvSpPr>
        <p:spPr bwMode="auto">
          <a:xfrm>
            <a:off x="3132138" y="4724400"/>
            <a:ext cx="2449512" cy="1225550"/>
          </a:xfrm>
          <a:prstGeom prst="ellipse">
            <a:avLst/>
          </a:prstGeom>
          <a:gradFill rotWithShape="1">
            <a:gsLst>
              <a:gs pos="0">
                <a:srgbClr val="FFFFFF"/>
              </a:gs>
              <a:gs pos="100000">
                <a:srgbClr val="00CCFF"/>
              </a:gs>
            </a:gsLst>
            <a:path path="shape">
              <a:fillToRect l="50000" t="50000" r="50000" b="50000"/>
            </a:path>
          </a:gradFill>
          <a:ln w="9525">
            <a:solidFill>
              <a:schemeClr val="tx1"/>
            </a:solidFill>
            <a:round/>
            <a:headEnd/>
            <a:tailEnd/>
          </a:ln>
        </p:spPr>
        <p:txBody>
          <a:bodyPr wrap="none" anchor="ctr"/>
          <a:lstStyle/>
          <a:p>
            <a:endParaRPr lang="en-US"/>
          </a:p>
        </p:txBody>
      </p:sp>
      <p:sp>
        <p:nvSpPr>
          <p:cNvPr id="213006" name="Oval 37"/>
          <p:cNvSpPr>
            <a:spLocks noChangeArrowheads="1"/>
          </p:cNvSpPr>
          <p:nvPr/>
        </p:nvSpPr>
        <p:spPr bwMode="auto">
          <a:xfrm>
            <a:off x="3275013" y="2386013"/>
            <a:ext cx="2160587" cy="1225550"/>
          </a:xfrm>
          <a:prstGeom prst="ellipse">
            <a:avLst/>
          </a:prstGeom>
          <a:gradFill rotWithShape="1">
            <a:gsLst>
              <a:gs pos="0">
                <a:srgbClr val="FFFFFF"/>
              </a:gs>
              <a:gs pos="100000">
                <a:srgbClr val="00CCFF"/>
              </a:gs>
            </a:gsLst>
            <a:path path="shape">
              <a:fillToRect l="50000" t="50000" r="50000" b="50000"/>
            </a:path>
          </a:gradFill>
          <a:ln w="9525">
            <a:solidFill>
              <a:schemeClr val="tx1"/>
            </a:solidFill>
            <a:round/>
            <a:headEnd/>
            <a:tailEnd/>
          </a:ln>
        </p:spPr>
        <p:txBody>
          <a:bodyPr wrap="none" anchor="ctr"/>
          <a:lstStyle/>
          <a:p>
            <a:endParaRPr lang="en-US"/>
          </a:p>
        </p:txBody>
      </p:sp>
      <p:sp>
        <p:nvSpPr>
          <p:cNvPr id="213007" name="Line 38"/>
          <p:cNvSpPr>
            <a:spLocks noChangeShapeType="1"/>
          </p:cNvSpPr>
          <p:nvPr/>
        </p:nvSpPr>
        <p:spPr bwMode="auto">
          <a:xfrm>
            <a:off x="6227763" y="3825875"/>
            <a:ext cx="144462" cy="287338"/>
          </a:xfrm>
          <a:prstGeom prst="line">
            <a:avLst/>
          </a:prstGeom>
          <a:noFill/>
          <a:ln w="5715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en-GB"/>
          </a:p>
        </p:txBody>
      </p:sp>
      <p:sp>
        <p:nvSpPr>
          <p:cNvPr id="213008" name="Line 39"/>
          <p:cNvSpPr>
            <a:spLocks noChangeShapeType="1"/>
          </p:cNvSpPr>
          <p:nvPr/>
        </p:nvSpPr>
        <p:spPr bwMode="auto">
          <a:xfrm rot="4800000">
            <a:off x="5580062" y="5157788"/>
            <a:ext cx="144463" cy="287338"/>
          </a:xfrm>
          <a:prstGeom prst="line">
            <a:avLst/>
          </a:prstGeom>
          <a:noFill/>
          <a:ln w="5715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en-GB"/>
          </a:p>
        </p:txBody>
      </p:sp>
      <p:sp>
        <p:nvSpPr>
          <p:cNvPr id="213009" name="Line 40"/>
          <p:cNvSpPr>
            <a:spLocks noChangeShapeType="1"/>
          </p:cNvSpPr>
          <p:nvPr/>
        </p:nvSpPr>
        <p:spPr bwMode="auto">
          <a:xfrm rot="-4800000">
            <a:off x="3275012" y="3106738"/>
            <a:ext cx="144463" cy="287338"/>
          </a:xfrm>
          <a:prstGeom prst="line">
            <a:avLst/>
          </a:prstGeom>
          <a:noFill/>
          <a:ln w="5715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en-GB"/>
          </a:p>
        </p:txBody>
      </p:sp>
      <p:sp>
        <p:nvSpPr>
          <p:cNvPr id="213010" name="Line 41"/>
          <p:cNvSpPr>
            <a:spLocks noChangeShapeType="1"/>
          </p:cNvSpPr>
          <p:nvPr/>
        </p:nvSpPr>
        <p:spPr bwMode="auto">
          <a:xfrm rot="-10200000">
            <a:off x="2411413" y="4510088"/>
            <a:ext cx="144462" cy="287337"/>
          </a:xfrm>
          <a:prstGeom prst="line">
            <a:avLst/>
          </a:prstGeom>
          <a:noFill/>
          <a:ln w="57150">
            <a:solidFill>
              <a:srgbClr val="FF0000"/>
            </a:solidFill>
            <a:round/>
            <a:headEnd/>
            <a:tailEnd type="arrow" w="med" len="med"/>
          </a:ln>
          <a:extLst>
            <a:ext uri="{909E8E84-426E-40DD-AFC4-6F175D3DCCD1}">
              <a14:hiddenFill xmlns:a14="http://schemas.microsoft.com/office/drawing/2010/main">
                <a:noFill/>
              </a14:hiddenFill>
            </a:ext>
          </a:extLst>
        </p:spPr>
        <p:txBody>
          <a:bodyPr/>
          <a:lstStyle/>
          <a:p>
            <a:endParaRPr lang="en-GB"/>
          </a:p>
        </p:txBody>
      </p:sp>
      <p:sp>
        <p:nvSpPr>
          <p:cNvPr id="213011" name="Text Box 44"/>
          <p:cNvSpPr txBox="1">
            <a:spLocks noChangeArrowheads="1"/>
          </p:cNvSpPr>
          <p:nvPr/>
        </p:nvSpPr>
        <p:spPr bwMode="auto">
          <a:xfrm>
            <a:off x="1046163" y="3971925"/>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400" b="1">
                <a:latin typeface="Times New Roman" pitchFamily="18" charset="0"/>
                <a:sym typeface="Symbol" pitchFamily="18" charset="2"/>
              </a:rPr>
              <a:t>Temperature</a:t>
            </a:r>
            <a:endParaRPr lang="en-GB" sz="2400" b="1">
              <a:latin typeface="Times New Roman" pitchFamily="18" charset="0"/>
            </a:endParaRPr>
          </a:p>
        </p:txBody>
      </p:sp>
      <p:sp>
        <p:nvSpPr>
          <p:cNvPr id="213012" name="Text Box 46"/>
          <p:cNvSpPr txBox="1">
            <a:spLocks noChangeArrowheads="1"/>
          </p:cNvSpPr>
          <p:nvPr/>
        </p:nvSpPr>
        <p:spPr bwMode="auto">
          <a:xfrm>
            <a:off x="3203575" y="4833938"/>
            <a:ext cx="23050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lgn="ctr">
              <a:spcBef>
                <a:spcPct val="50000"/>
              </a:spcBef>
            </a:pPr>
            <a:r>
              <a:rPr lang="en-GB" sz="2400" b="1">
                <a:latin typeface="Times New Roman" pitchFamily="18" charset="0"/>
              </a:rPr>
              <a:t>Additional surface heating</a:t>
            </a:r>
          </a:p>
        </p:txBody>
      </p:sp>
      <p:sp>
        <p:nvSpPr>
          <p:cNvPr id="213013" name="Text Box 47"/>
          <p:cNvSpPr txBox="1">
            <a:spLocks noChangeArrowheads="1"/>
          </p:cNvSpPr>
          <p:nvPr/>
        </p:nvSpPr>
        <p:spPr bwMode="auto">
          <a:xfrm>
            <a:off x="5940425" y="4114800"/>
            <a:ext cx="27368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lgn="ctr">
              <a:spcBef>
                <a:spcPct val="50000"/>
              </a:spcBef>
            </a:pPr>
            <a:r>
              <a:rPr lang="en-GB" sz="2400" b="1">
                <a:latin typeface="Times New Roman" pitchFamily="18" charset="0"/>
                <a:sym typeface="Symbol" pitchFamily="18" charset="2"/>
              </a:rPr>
              <a:t>Reduced reflection of suns rays</a:t>
            </a:r>
          </a:p>
        </p:txBody>
      </p:sp>
      <p:sp>
        <p:nvSpPr>
          <p:cNvPr id="213014" name="Text Box 48"/>
          <p:cNvSpPr txBox="1">
            <a:spLocks noChangeArrowheads="1"/>
          </p:cNvSpPr>
          <p:nvPr/>
        </p:nvSpPr>
        <p:spPr bwMode="auto">
          <a:xfrm>
            <a:off x="3476625" y="2601913"/>
            <a:ext cx="17430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lgn="ctr">
              <a:spcBef>
                <a:spcPct val="50000"/>
              </a:spcBef>
            </a:pPr>
            <a:r>
              <a:rPr lang="en-GB" sz="2400" b="1">
                <a:latin typeface="Times New Roman" pitchFamily="18" charset="0"/>
              </a:rPr>
              <a:t>Melting ice and snow</a:t>
            </a:r>
          </a:p>
        </p:txBody>
      </p:sp>
      <p:sp>
        <p:nvSpPr>
          <p:cNvPr id="213015" name="Text Box 50"/>
          <p:cNvSpPr txBox="1">
            <a:spLocks noChangeArrowheads="1"/>
          </p:cNvSpPr>
          <p:nvPr/>
        </p:nvSpPr>
        <p:spPr bwMode="auto">
          <a:xfrm>
            <a:off x="665163" y="2765425"/>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400" b="1">
                <a:latin typeface="Times New Roman" pitchFamily="18" charset="0"/>
                <a:sym typeface="Symbol" pitchFamily="18" charset="2"/>
              </a:rPr>
              <a:t> CO</a:t>
            </a:r>
            <a:r>
              <a:rPr lang="en-GB" sz="2400" b="1" baseline="-25000">
                <a:latin typeface="Times New Roman" pitchFamily="18" charset="0"/>
                <a:sym typeface="Symbol" pitchFamily="18" charset="2"/>
              </a:rPr>
              <a:t>2</a:t>
            </a:r>
            <a:endParaRPr lang="en-GB" sz="2400" b="1" baseline="-25000">
              <a:latin typeface="Times New Roman" pitchFamily="18" charset="0"/>
            </a:endParaRPr>
          </a:p>
        </p:txBody>
      </p:sp>
      <p:pic>
        <p:nvPicPr>
          <p:cNvPr id="213016" name="Picture 5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0850" y="5119688"/>
            <a:ext cx="2163763" cy="162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3017" name="Line 53"/>
          <p:cNvSpPr>
            <a:spLocks noChangeShapeType="1"/>
          </p:cNvSpPr>
          <p:nvPr/>
        </p:nvSpPr>
        <p:spPr bwMode="auto">
          <a:xfrm flipV="1">
            <a:off x="9109075" y="3322638"/>
            <a:ext cx="71438" cy="71437"/>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a:lstStyle/>
          <a:p>
            <a:endParaRPr lang="en-GB"/>
          </a:p>
        </p:txBody>
      </p:sp>
      <p:sp>
        <p:nvSpPr>
          <p:cNvPr id="213018" name="Line 12"/>
          <p:cNvSpPr>
            <a:spLocks noChangeShapeType="1"/>
          </p:cNvSpPr>
          <p:nvPr/>
        </p:nvSpPr>
        <p:spPr bwMode="auto">
          <a:xfrm>
            <a:off x="1258888" y="2997200"/>
            <a:ext cx="333375" cy="962025"/>
          </a:xfrm>
          <a:prstGeom prst="line">
            <a:avLst/>
          </a:prstGeom>
          <a:noFill/>
          <a:ln w="762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072138" name="Oval 10"/>
          <p:cNvSpPr>
            <a:spLocks noChangeArrowheads="1"/>
          </p:cNvSpPr>
          <p:nvPr/>
        </p:nvSpPr>
        <p:spPr bwMode="auto">
          <a:xfrm>
            <a:off x="466725" y="2492375"/>
            <a:ext cx="1368425" cy="792163"/>
          </a:xfrm>
          <a:prstGeom prst="ellipse">
            <a:avLst/>
          </a:prstGeom>
          <a:gradFill rotWithShape="0">
            <a:gsLst>
              <a:gs pos="0">
                <a:schemeClr val="bg1"/>
              </a:gs>
              <a:gs pos="100000">
                <a:schemeClr val="bg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GB"/>
          </a:p>
        </p:txBody>
      </p:sp>
      <p:sp>
        <p:nvSpPr>
          <p:cNvPr id="213020" name="Text Box 11"/>
          <p:cNvSpPr txBox="1">
            <a:spLocks noChangeArrowheads="1"/>
          </p:cNvSpPr>
          <p:nvPr/>
        </p:nvSpPr>
        <p:spPr bwMode="auto">
          <a:xfrm>
            <a:off x="592138" y="2665413"/>
            <a:ext cx="106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400" b="1">
                <a:latin typeface="Times New Roman" pitchFamily="18" charset="0"/>
                <a:sym typeface="Symbol" pitchFamily="18" charset="2"/>
              </a:rPr>
              <a:t> CO</a:t>
            </a:r>
            <a:r>
              <a:rPr lang="en-GB" sz="2400" b="1" baseline="-25000">
                <a:latin typeface="Times New Roman" pitchFamily="18" charset="0"/>
                <a:sym typeface="Symbol" pitchFamily="18" charset="2"/>
              </a:rPr>
              <a:t>2</a:t>
            </a:r>
            <a:endParaRPr lang="en-GB" sz="2400" b="1" baseline="-25000">
              <a:latin typeface="Times New Roman" pitchFamily="18" charset="0"/>
            </a:endParaRPr>
          </a:p>
        </p:txBody>
      </p:sp>
      <p:sp>
        <p:nvSpPr>
          <p:cNvPr id="213021" name="Oval 44"/>
          <p:cNvSpPr>
            <a:spLocks noChangeArrowheads="1"/>
          </p:cNvSpPr>
          <p:nvPr/>
        </p:nvSpPr>
        <p:spPr bwMode="auto">
          <a:xfrm>
            <a:off x="684213" y="3948113"/>
            <a:ext cx="2447925" cy="647700"/>
          </a:xfrm>
          <a:prstGeom prst="ellipse">
            <a:avLst/>
          </a:prstGeom>
          <a:gradFill rotWithShape="1">
            <a:gsLst>
              <a:gs pos="0">
                <a:srgbClr val="FFFFFF"/>
              </a:gs>
              <a:gs pos="100000">
                <a:srgbClr val="FF0000"/>
              </a:gs>
            </a:gsLst>
            <a:path path="shape">
              <a:fillToRect l="50000" t="50000" r="50000" b="50000"/>
            </a:path>
          </a:gradFill>
          <a:ln w="9525">
            <a:solidFill>
              <a:schemeClr val="tx1"/>
            </a:solidFill>
            <a:round/>
            <a:headEnd/>
            <a:tailEnd/>
          </a:ln>
        </p:spPr>
        <p:txBody>
          <a:bodyPr wrap="none" anchor="ctr"/>
          <a:lstStyle/>
          <a:p>
            <a:endParaRPr lang="en-US"/>
          </a:p>
        </p:txBody>
      </p:sp>
      <p:sp>
        <p:nvSpPr>
          <p:cNvPr id="213022" name="Text Box 45"/>
          <p:cNvSpPr txBox="1">
            <a:spLocks noChangeArrowheads="1"/>
          </p:cNvSpPr>
          <p:nvPr/>
        </p:nvSpPr>
        <p:spPr bwMode="auto">
          <a:xfrm>
            <a:off x="830263" y="4019550"/>
            <a:ext cx="2209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400" b="1">
                <a:latin typeface="Times New Roman" pitchFamily="18" charset="0"/>
                <a:sym typeface="Symbol" pitchFamily="18" charset="2"/>
              </a:rPr>
              <a:t>Temperature</a:t>
            </a:r>
            <a:endParaRPr lang="en-GB" sz="2400" b="1">
              <a:latin typeface="Times New Roman"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7188" y="571500"/>
            <a:ext cx="8501062" cy="4962525"/>
          </a:xfrm>
          <a:prstGeom prst="rect">
            <a:avLst/>
          </a:prstGeom>
          <a:noFill/>
          <a:ln>
            <a:noFill/>
          </a:ln>
        </p:spPr>
        <p:txBody>
          <a:bodyPr>
            <a:spAutoFit/>
          </a:bodyPr>
          <a:lstStyle>
            <a:lvl1pPr>
              <a:defRPr sz="1600">
                <a:solidFill>
                  <a:schemeClr val="tx1"/>
                </a:solidFill>
                <a:latin typeface="Calibri" pitchFamily="34" charset="0"/>
              </a:defRPr>
            </a:lvl1pPr>
            <a:lvl2pPr>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eaLnBrk="1" hangingPunct="1"/>
            <a:r>
              <a:rPr lang="en-GB" sz="2800">
                <a:solidFill>
                  <a:schemeClr val="accent2"/>
                </a:solidFill>
                <a:latin typeface="Corbel" pitchFamily="34" charset="0"/>
              </a:rPr>
              <a:t>Some Conceptions and Misconceptions</a:t>
            </a:r>
          </a:p>
          <a:p>
            <a:pPr eaLnBrk="1" hangingPunct="1"/>
            <a:endParaRPr lang="en-GB" sz="2800">
              <a:solidFill>
                <a:srgbClr val="61B6FF"/>
              </a:solidFill>
              <a:latin typeface="Corbel" pitchFamily="34" charset="0"/>
            </a:endParaRPr>
          </a:p>
          <a:p>
            <a:pPr lvl="1" eaLnBrk="1" hangingPunct="1">
              <a:buFont typeface="Arial" charset="0"/>
              <a:buChar char="•"/>
            </a:pPr>
            <a:r>
              <a:rPr lang="en-GB" sz="2400">
                <a:solidFill>
                  <a:srgbClr val="61B6FF"/>
                </a:solidFill>
                <a:latin typeface="Corbel" pitchFamily="34" charset="0"/>
              </a:rPr>
              <a:t>   </a:t>
            </a:r>
            <a:r>
              <a:rPr lang="en-GB" sz="2400">
                <a:latin typeface="Corbel" pitchFamily="34" charset="0"/>
              </a:rPr>
              <a:t>CO2  absorption is “saturated”, so adding CO2 will not cause extra warming........</a:t>
            </a:r>
            <a:r>
              <a:rPr lang="en-GB" sz="2400">
                <a:solidFill>
                  <a:srgbClr val="FF0000"/>
                </a:solidFill>
                <a:latin typeface="Corbel" pitchFamily="34" charset="0"/>
              </a:rPr>
              <a:t>wrong,</a:t>
            </a:r>
            <a:r>
              <a:rPr lang="en-GB" sz="2400">
                <a:latin typeface="Corbel" pitchFamily="34" charset="0"/>
              </a:rPr>
              <a:t> the wings of the absorption bands can go on absorbing as CO2 is added. This is all well understood and taken account of in the models.</a:t>
            </a:r>
          </a:p>
          <a:p>
            <a:pPr eaLnBrk="1" hangingPunct="1"/>
            <a:endParaRPr lang="en-GB" sz="2400">
              <a:solidFill>
                <a:srgbClr val="61B6FF"/>
              </a:solidFill>
              <a:latin typeface="Corbel" pitchFamily="34" charset="0"/>
            </a:endParaRPr>
          </a:p>
          <a:p>
            <a:pPr lvl="1" eaLnBrk="1" hangingPunct="1">
              <a:buFont typeface="Arial" charset="0"/>
              <a:buChar char="•"/>
            </a:pPr>
            <a:r>
              <a:rPr lang="en-GB" sz="2400">
                <a:solidFill>
                  <a:srgbClr val="61B6FF"/>
                </a:solidFill>
                <a:latin typeface="Corbel" pitchFamily="34" charset="0"/>
              </a:rPr>
              <a:t>   </a:t>
            </a:r>
            <a:r>
              <a:rPr lang="en-GB" sz="2400">
                <a:latin typeface="Corbel" pitchFamily="34" charset="0"/>
              </a:rPr>
              <a:t>Past variations of greenhouse gases have been just as large as recent ones......</a:t>
            </a:r>
            <a:r>
              <a:rPr lang="en-GB" sz="2400">
                <a:solidFill>
                  <a:srgbClr val="FF0000"/>
                </a:solidFill>
                <a:latin typeface="Corbel" pitchFamily="34" charset="0"/>
              </a:rPr>
              <a:t>wrong, at least for last  1M years</a:t>
            </a:r>
            <a:r>
              <a:rPr lang="en-GB" sz="2400">
                <a:latin typeface="Corbel" pitchFamily="34" charset="0"/>
              </a:rPr>
              <a:t>, and they certainly – as far as our measurements can resolve – have not occurred anywhere near so fast.</a:t>
            </a:r>
          </a:p>
          <a:p>
            <a:pPr eaLnBrk="1" hangingPunct="1"/>
            <a:endParaRPr lang="en-GB" sz="2400">
              <a:latin typeface="Corbel" pitchFamily="34" charset="0"/>
            </a:endParaRPr>
          </a:p>
          <a:p>
            <a:pPr eaLnBrk="1" hangingPunct="1"/>
            <a:r>
              <a:rPr lang="en-GB" sz="2400">
                <a:latin typeface="Corbel" pitchFamily="34" charset="0"/>
              </a:rPr>
              <a:t>	</a:t>
            </a:r>
            <a:endParaRPr lang="en-US" sz="1800">
              <a:latin typeface="Corbe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5750" y="142875"/>
            <a:ext cx="8715375" cy="5203825"/>
          </a:xfrm>
          <a:prstGeom prst="rect">
            <a:avLst/>
          </a:prstGeom>
          <a:noFill/>
        </p:spPr>
        <p:txBody>
          <a:bodyPr>
            <a:spAutoFit/>
          </a:bodyPr>
          <a:lstStyle>
            <a:lvl1pPr>
              <a:defRPr sz="1600">
                <a:solidFill>
                  <a:schemeClr val="tx1"/>
                </a:solidFill>
                <a:latin typeface="Calibri" pitchFamily="34" charset="0"/>
              </a:defRPr>
            </a:lvl1pPr>
            <a:lvl2pPr>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eaLnBrk="1" hangingPunct="1"/>
            <a:r>
              <a:rPr lang="en-GB" sz="2400">
                <a:solidFill>
                  <a:schemeClr val="accent2"/>
                </a:solidFill>
                <a:latin typeface="Corbel" pitchFamily="34" charset="0"/>
              </a:rPr>
              <a:t>Continued:</a:t>
            </a:r>
            <a:r>
              <a:rPr lang="en-GB" sz="2400">
                <a:latin typeface="Corbel" pitchFamily="34" charset="0"/>
              </a:rPr>
              <a:t>	</a:t>
            </a:r>
          </a:p>
          <a:p>
            <a:pPr eaLnBrk="1" hangingPunct="1"/>
            <a:endParaRPr lang="en-GB" sz="2400">
              <a:solidFill>
                <a:srgbClr val="61B6FF"/>
              </a:solidFill>
              <a:latin typeface="Corbel" pitchFamily="34" charset="0"/>
            </a:endParaRPr>
          </a:p>
          <a:p>
            <a:pPr lvl="1" eaLnBrk="1" hangingPunct="1">
              <a:buFont typeface="Arial" charset="0"/>
              <a:buChar char="•"/>
            </a:pPr>
            <a:r>
              <a:rPr lang="en-GB" sz="2400">
                <a:solidFill>
                  <a:srgbClr val="61B6FF"/>
                </a:solidFill>
                <a:latin typeface="Corbel" pitchFamily="34" charset="0"/>
              </a:rPr>
              <a:t>   </a:t>
            </a:r>
            <a:r>
              <a:rPr lang="en-GB" sz="2400">
                <a:latin typeface="Corbel" pitchFamily="34" charset="0"/>
              </a:rPr>
              <a:t>Feedbacks due to clouds, and to water vapour and aerosols, are hard to predict....</a:t>
            </a:r>
            <a:r>
              <a:rPr lang="en-GB" sz="2400">
                <a:solidFill>
                  <a:srgbClr val="00B050"/>
                </a:solidFill>
                <a:latin typeface="Corbel" pitchFamily="34" charset="0"/>
              </a:rPr>
              <a:t>right</a:t>
            </a:r>
            <a:r>
              <a:rPr lang="en-GB" sz="2400">
                <a:latin typeface="Corbel" pitchFamily="34" charset="0"/>
              </a:rPr>
              <a:t>, there is considerable uncertainty surrounding how, for example, the cloud field responds to a warming climate: and, the direct cloud radiative effects are </a:t>
            </a:r>
            <a:r>
              <a:rPr lang="en-GB" sz="2400" u="sng">
                <a:latin typeface="Corbel" pitchFamily="34" charset="0"/>
              </a:rPr>
              <a:t>large</a:t>
            </a:r>
            <a:r>
              <a:rPr lang="en-GB" sz="2400">
                <a:latin typeface="Corbel" pitchFamily="34" charset="0"/>
              </a:rPr>
              <a:t> – many tens of W/m2.  Net cloud feedbacks  0  </a:t>
            </a:r>
            <a:r>
              <a:rPr lang="en-GB" sz="2400">
                <a:latin typeface="Corbel" pitchFamily="34" charset="0"/>
                <a:sym typeface="Wingdings" pitchFamily="2" charset="2"/>
              </a:rPr>
              <a:t></a:t>
            </a:r>
            <a:r>
              <a:rPr lang="en-GB" sz="2400">
                <a:latin typeface="Corbel" pitchFamily="34" charset="0"/>
              </a:rPr>
              <a:t> 1  W/m2</a:t>
            </a:r>
          </a:p>
          <a:p>
            <a:pPr eaLnBrk="1" hangingPunct="1"/>
            <a:endParaRPr lang="en-GB" sz="2400">
              <a:latin typeface="Corbel" pitchFamily="34" charset="0"/>
            </a:endParaRPr>
          </a:p>
          <a:p>
            <a:pPr eaLnBrk="1" hangingPunct="1"/>
            <a:r>
              <a:rPr lang="en-GB" sz="2400">
                <a:latin typeface="Corbel" pitchFamily="34" charset="0"/>
              </a:rPr>
              <a:t>	By studying the variability in our observations, and the variability in our models, we are trying to put uncertainty limits on the predictions.   	</a:t>
            </a:r>
          </a:p>
          <a:p>
            <a:pPr eaLnBrk="1" hangingPunct="1"/>
            <a:r>
              <a:rPr lang="en-GB" sz="2400">
                <a:latin typeface="Corbel" pitchFamily="34" charset="0"/>
              </a:rPr>
              <a:t>	</a:t>
            </a:r>
          </a:p>
          <a:p>
            <a:pPr eaLnBrk="1" hangingPunct="1"/>
            <a:r>
              <a:rPr lang="en-GB" sz="2400">
                <a:latin typeface="Corbel" pitchFamily="34" charset="0"/>
              </a:rPr>
              <a:t>	This is one of the most difficult and challenging problems.   We need the brightest young people to solve this one.</a:t>
            </a:r>
            <a:endParaRPr lang="en-US" sz="2400">
              <a:latin typeface="Corbe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1500" y="285750"/>
            <a:ext cx="7786688" cy="1676400"/>
          </a:xfrm>
          <a:prstGeom prst="rect">
            <a:avLst/>
          </a:prstGeom>
          <a:noFill/>
        </p:spPr>
        <p:txBody>
          <a:bodyPr>
            <a:spAutoFit/>
          </a:bodyPr>
          <a:lstStyle>
            <a:lvl1pPr>
              <a:defRPr sz="1600">
                <a:solidFill>
                  <a:schemeClr val="tx1"/>
                </a:solidFill>
                <a:latin typeface="Calibri" pitchFamily="34" charset="0"/>
              </a:defRPr>
            </a:lvl1pPr>
            <a:lvl2pPr>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eaLnBrk="1" hangingPunct="1"/>
            <a:r>
              <a:rPr lang="en-GB" sz="2800">
                <a:solidFill>
                  <a:schemeClr val="accent2"/>
                </a:solidFill>
                <a:latin typeface="Corbel" pitchFamily="34" charset="0"/>
              </a:rPr>
              <a:t>Continued:</a:t>
            </a:r>
          </a:p>
          <a:p>
            <a:pPr eaLnBrk="1" hangingPunct="1"/>
            <a:endParaRPr lang="en-GB" sz="2800">
              <a:solidFill>
                <a:schemeClr val="accent2"/>
              </a:solidFill>
              <a:latin typeface="Corbel" pitchFamily="34" charset="0"/>
            </a:endParaRPr>
          </a:p>
          <a:p>
            <a:pPr lvl="1" eaLnBrk="1" hangingPunct="1">
              <a:buFont typeface="Arial" charset="0"/>
              <a:buChar char="•"/>
            </a:pPr>
            <a:r>
              <a:rPr lang="en-GB" sz="2400">
                <a:solidFill>
                  <a:srgbClr val="61B6FF"/>
                </a:solidFill>
                <a:latin typeface="Corbel" pitchFamily="34" charset="0"/>
              </a:rPr>
              <a:t>    </a:t>
            </a:r>
            <a:r>
              <a:rPr lang="en-GB" sz="2400">
                <a:latin typeface="Corbel" pitchFamily="34" charset="0"/>
              </a:rPr>
              <a:t>We are only in it for the research money.....</a:t>
            </a:r>
            <a:r>
              <a:rPr lang="en-GB" sz="2400">
                <a:solidFill>
                  <a:srgbClr val="FF0000"/>
                </a:solidFill>
                <a:latin typeface="Corbel" pitchFamily="34" charset="0"/>
              </a:rPr>
              <a:t>yes, sure</a:t>
            </a:r>
            <a:r>
              <a:rPr lang="en-GB" sz="2400">
                <a:latin typeface="Corbel" pitchFamily="34" charset="0"/>
              </a:rPr>
              <a:t>.........	</a:t>
            </a:r>
            <a:endParaRPr lang="en-US" sz="2400">
              <a:latin typeface="Corbel" pitchFamily="34" charset="0"/>
            </a:endParaRPr>
          </a:p>
        </p:txBody>
      </p:sp>
      <p:sp>
        <p:nvSpPr>
          <p:cNvPr id="6" name="TextBox 5"/>
          <p:cNvSpPr txBox="1">
            <a:spLocks noChangeArrowheads="1"/>
          </p:cNvSpPr>
          <p:nvPr/>
        </p:nvSpPr>
        <p:spPr bwMode="auto">
          <a:xfrm>
            <a:off x="571500" y="3643313"/>
            <a:ext cx="814387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eaLnBrk="1" hangingPunct="1"/>
            <a:r>
              <a:rPr lang="en-GB" sz="2400">
                <a:latin typeface="Corbel" pitchFamily="34" charset="0"/>
              </a:rPr>
              <a:t>	nor that some people really do make a connection between the number of people on this planet, the lifestyle of some of us, and the effect  that we are having on the support systems.</a:t>
            </a:r>
            <a:endParaRPr lang="en-US" sz="2400">
              <a:latin typeface="Corbel" pitchFamily="34" charset="0"/>
            </a:endParaRPr>
          </a:p>
        </p:txBody>
      </p:sp>
      <p:sp>
        <p:nvSpPr>
          <p:cNvPr id="7" name="TextBox 6"/>
          <p:cNvSpPr txBox="1"/>
          <p:nvPr/>
        </p:nvSpPr>
        <p:spPr>
          <a:xfrm>
            <a:off x="500063" y="5214938"/>
            <a:ext cx="8215312" cy="1187450"/>
          </a:xfrm>
          <a:prstGeom prst="rect">
            <a:avLst/>
          </a:prstGeom>
          <a:noFill/>
        </p:spPr>
        <p:txBody>
          <a:bodyPr>
            <a:spAutoFit/>
          </a:bodyPr>
          <a:lstStyle>
            <a:lvl1pPr marL="342900" indent="-342900">
              <a:defRPr sz="1600">
                <a:solidFill>
                  <a:schemeClr val="tx1"/>
                </a:solidFill>
                <a:latin typeface="Calibri" pitchFamily="34" charset="0"/>
              </a:defRPr>
            </a:lvl1pPr>
            <a:lvl2pPr>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lvl="1" eaLnBrk="1" hangingPunct="1">
              <a:buFont typeface="Arial" charset="0"/>
              <a:buChar char="•"/>
            </a:pPr>
            <a:r>
              <a:rPr lang="en-GB" sz="2400">
                <a:solidFill>
                  <a:srgbClr val="61B6FF"/>
                </a:solidFill>
                <a:latin typeface="Corbel" pitchFamily="34" charset="0"/>
              </a:rPr>
              <a:t>  </a:t>
            </a:r>
            <a:r>
              <a:rPr lang="en-GB" sz="2400">
                <a:latin typeface="Corbel" pitchFamily="34" charset="0"/>
              </a:rPr>
              <a:t> What can we do? In simple terms, we can </a:t>
            </a:r>
            <a:r>
              <a:rPr lang="en-GB" sz="2400">
                <a:solidFill>
                  <a:schemeClr val="accent1"/>
                </a:solidFill>
                <a:latin typeface="Corbel" pitchFamily="34" charset="0"/>
              </a:rPr>
              <a:t>observe</a:t>
            </a:r>
            <a:r>
              <a:rPr lang="en-GB" sz="2400">
                <a:latin typeface="Corbel" pitchFamily="34" charset="0"/>
              </a:rPr>
              <a:t> the system, and we can </a:t>
            </a:r>
            <a:r>
              <a:rPr lang="en-GB" sz="2400">
                <a:solidFill>
                  <a:srgbClr val="61B6FF"/>
                </a:solidFill>
                <a:latin typeface="Corbel" pitchFamily="34" charset="0"/>
              </a:rPr>
              <a:t>simulate</a:t>
            </a:r>
            <a:r>
              <a:rPr lang="en-GB" sz="2400">
                <a:latin typeface="Corbel" pitchFamily="34" charset="0"/>
              </a:rPr>
              <a:t> the system, and we can try to be as clever in doing both as we possibly can.......</a:t>
            </a:r>
            <a:endParaRPr lang="en-US" sz="2400">
              <a:latin typeface="Corbel" pitchFamily="34" charset="0"/>
            </a:endParaRPr>
          </a:p>
        </p:txBody>
      </p:sp>
      <p:sp>
        <p:nvSpPr>
          <p:cNvPr id="8" name="TextBox 7"/>
          <p:cNvSpPr txBox="1">
            <a:spLocks noChangeArrowheads="1"/>
          </p:cNvSpPr>
          <p:nvPr/>
        </p:nvSpPr>
        <p:spPr bwMode="auto">
          <a:xfrm>
            <a:off x="571500" y="2000250"/>
            <a:ext cx="80724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eaLnBrk="1" hangingPunct="1"/>
            <a:r>
              <a:rPr lang="en-GB" sz="2400">
                <a:latin typeface="Corbel" pitchFamily="34" charset="0"/>
              </a:rPr>
              <a:t>	it really is not because it is a fascinating, and important problem; </a:t>
            </a:r>
            <a:endParaRPr lang="en-US" sz="2400">
              <a:latin typeface="Corbel" pitchFamily="34" charset="0"/>
            </a:endParaRPr>
          </a:p>
        </p:txBody>
      </p:sp>
      <p:sp>
        <p:nvSpPr>
          <p:cNvPr id="9" name="TextBox 8"/>
          <p:cNvSpPr txBox="1">
            <a:spLocks noChangeArrowheads="1"/>
          </p:cNvSpPr>
          <p:nvPr/>
        </p:nvSpPr>
        <p:spPr bwMode="auto">
          <a:xfrm>
            <a:off x="571500" y="2786063"/>
            <a:ext cx="81438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eaLnBrk="1" hangingPunct="1"/>
            <a:r>
              <a:rPr lang="en-GB" sz="2400">
                <a:latin typeface="Corbel" pitchFamily="34" charset="0"/>
              </a:rPr>
              <a:t>	nor that our young people are drawn to study their Earth and how it works; </a:t>
            </a:r>
            <a:endParaRPr lang="en-US" sz="2400">
              <a:latin typeface="Corbe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6" name="Picture 6" descr="Smoothed annual timeser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 y="328613"/>
            <a:ext cx="9109075" cy="64849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ext Box 2"/>
          <p:cNvSpPr txBox="1">
            <a:spLocks noChangeArrowheads="1"/>
          </p:cNvSpPr>
          <p:nvPr/>
        </p:nvSpPr>
        <p:spPr bwMode="auto">
          <a:xfrm>
            <a:off x="250825" y="0"/>
            <a:ext cx="8569325" cy="11906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US" sz="3600">
                <a:solidFill>
                  <a:srgbClr val="009999"/>
                </a:solidFill>
              </a:rPr>
              <a:t>Satellite measurements (1970, 1997) confirm the effect of increasing greenhouse gases</a:t>
            </a:r>
          </a:p>
        </p:txBody>
      </p:sp>
      <p:sp>
        <p:nvSpPr>
          <p:cNvPr id="198659" name="Text Box 3"/>
          <p:cNvSpPr txBox="1">
            <a:spLocks noChangeArrowheads="1"/>
          </p:cNvSpPr>
          <p:nvPr/>
        </p:nvSpPr>
        <p:spPr bwMode="auto">
          <a:xfrm>
            <a:off x="6659563" y="1476375"/>
            <a:ext cx="2484437" cy="447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400"/>
              <a:t>These results showed for the first time experimental </a:t>
            </a:r>
            <a:r>
              <a:rPr lang="en-GB" sz="2400">
                <a:solidFill>
                  <a:srgbClr val="CC66FF"/>
                </a:solidFill>
              </a:rPr>
              <a:t>confirmation</a:t>
            </a:r>
            <a:r>
              <a:rPr lang="en-GB" sz="2400"/>
              <a:t> of the significant increase in the </a:t>
            </a:r>
            <a:r>
              <a:rPr lang="en-GB" sz="2400">
                <a:solidFill>
                  <a:srgbClr val="CC66FF"/>
                </a:solidFill>
              </a:rPr>
              <a:t>greenhouse effect</a:t>
            </a:r>
            <a:r>
              <a:rPr lang="en-GB" sz="2400"/>
              <a:t> from trace gases such as carbon dioxide and methane</a:t>
            </a:r>
            <a:endParaRPr lang="en-US" sz="2400"/>
          </a:p>
        </p:txBody>
      </p:sp>
      <p:pic>
        <p:nvPicPr>
          <p:cNvPr id="1986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41438"/>
            <a:ext cx="6665913" cy="530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1" name="Line 5"/>
          <p:cNvSpPr>
            <a:spLocks noChangeShapeType="1"/>
          </p:cNvSpPr>
          <p:nvPr/>
        </p:nvSpPr>
        <p:spPr bwMode="auto">
          <a:xfrm>
            <a:off x="5651500" y="1268413"/>
            <a:ext cx="0" cy="504825"/>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98662" name="Line 6"/>
          <p:cNvSpPr>
            <a:spLocks noChangeShapeType="1"/>
          </p:cNvSpPr>
          <p:nvPr/>
        </p:nvSpPr>
        <p:spPr bwMode="auto">
          <a:xfrm>
            <a:off x="1835150" y="1268413"/>
            <a:ext cx="0" cy="504825"/>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98663" name="Line 7"/>
          <p:cNvSpPr>
            <a:spLocks noChangeShapeType="1"/>
          </p:cNvSpPr>
          <p:nvPr/>
        </p:nvSpPr>
        <p:spPr bwMode="auto">
          <a:xfrm>
            <a:off x="755650" y="1268413"/>
            <a:ext cx="0" cy="504825"/>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pic>
        <p:nvPicPr>
          <p:cNvPr id="198664" name="Picture 10" descr="spatnews"/>
          <p:cNvPicPr>
            <a:picLocks noChangeAspect="1" noChangeArrowheads="1"/>
          </p:cNvPicPr>
          <p:nvPr/>
        </p:nvPicPr>
        <p:blipFill>
          <a:blip r:embed="rId4">
            <a:extLst>
              <a:ext uri="{28A0092B-C50C-407E-A947-70E740481C1C}">
                <a14:useLocalDpi xmlns:a14="http://schemas.microsoft.com/office/drawing/2010/main" val="0"/>
              </a:ext>
            </a:extLst>
          </a:blip>
          <a:srcRect l="11113"/>
          <a:stretch>
            <a:fillRect/>
          </a:stretch>
        </p:blipFill>
        <p:spPr bwMode="auto">
          <a:xfrm>
            <a:off x="652463" y="3941763"/>
            <a:ext cx="6080125" cy="291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5" name="Rectangle 10"/>
          <p:cNvSpPr>
            <a:spLocks noChangeArrowheads="1"/>
          </p:cNvSpPr>
          <p:nvPr/>
        </p:nvSpPr>
        <p:spPr bwMode="auto">
          <a:xfrm>
            <a:off x="3563938" y="4149725"/>
            <a:ext cx="286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50000"/>
              </a:spcBef>
            </a:pPr>
            <a:r>
              <a:rPr lang="en-GB"/>
              <a:t>Harries et al. 2001, Nature</a:t>
            </a:r>
            <a:endParaRPr lang="en-US"/>
          </a:p>
        </p:txBody>
      </p:sp>
      <p:sp>
        <p:nvSpPr>
          <p:cNvPr id="198666" name="Line 11"/>
          <p:cNvSpPr>
            <a:spLocks noChangeShapeType="1"/>
          </p:cNvSpPr>
          <p:nvPr/>
        </p:nvSpPr>
        <p:spPr bwMode="auto">
          <a:xfrm>
            <a:off x="3563938" y="1268413"/>
            <a:ext cx="0" cy="504825"/>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198667" name="Line 12"/>
          <p:cNvSpPr>
            <a:spLocks noChangeShapeType="1"/>
          </p:cNvSpPr>
          <p:nvPr/>
        </p:nvSpPr>
        <p:spPr bwMode="auto">
          <a:xfrm>
            <a:off x="2411413" y="1268413"/>
            <a:ext cx="0" cy="504825"/>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Content Placeholder 5" descr="tmp.jpg"/>
          <p:cNvPicPr>
            <a:picLocks noGrp="1" noChangeAspect="1"/>
          </p:cNvPicPr>
          <p:nvPr>
            <p:ph idx="4294967295"/>
          </p:nvPr>
        </p:nvPicPr>
        <p:blipFill>
          <a:blip r:embed="rId3">
            <a:extLst>
              <a:ext uri="{28A0092B-C50C-407E-A947-70E740481C1C}">
                <a14:useLocalDpi xmlns:a14="http://schemas.microsoft.com/office/drawing/2010/main" val="0"/>
              </a:ext>
            </a:extLst>
          </a:blip>
          <a:srcRect l="8080" r="8080"/>
          <a:stretch>
            <a:fillRect/>
          </a:stretch>
        </p:blipFill>
        <p:spPr>
          <a:xfrm>
            <a:off x="1763713" y="642938"/>
            <a:ext cx="6146800" cy="5357812"/>
          </a:xfrm>
          <a:noFill/>
          <a:ln/>
        </p:spPr>
      </p:pic>
      <p:sp>
        <p:nvSpPr>
          <p:cNvPr id="200707" name="TextBox 4"/>
          <p:cNvSpPr txBox="1">
            <a:spLocks noChangeArrowheads="1"/>
          </p:cNvSpPr>
          <p:nvPr/>
        </p:nvSpPr>
        <p:spPr bwMode="auto">
          <a:xfrm>
            <a:off x="619125" y="4149725"/>
            <a:ext cx="928688"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r>
              <a:rPr lang="en-GB" sz="3200">
                <a:solidFill>
                  <a:srgbClr val="0000FF"/>
                </a:solidFill>
              </a:rPr>
              <a:t>CO</a:t>
            </a:r>
            <a:r>
              <a:rPr lang="en-GB" sz="3200" baseline="-25000">
                <a:solidFill>
                  <a:srgbClr val="0000FF"/>
                </a:solidFill>
              </a:rPr>
              <a:t>2 </a:t>
            </a:r>
            <a:r>
              <a:rPr lang="en-GB" sz="2400" baseline="-25000">
                <a:solidFill>
                  <a:srgbClr val="0000FF"/>
                </a:solidFill>
              </a:rPr>
              <a:t>(ppmv)</a:t>
            </a:r>
          </a:p>
        </p:txBody>
      </p:sp>
      <p:sp>
        <p:nvSpPr>
          <p:cNvPr id="200708" name="TextBox 6"/>
          <p:cNvSpPr txBox="1">
            <a:spLocks noChangeArrowheads="1"/>
          </p:cNvSpPr>
          <p:nvPr/>
        </p:nvSpPr>
        <p:spPr bwMode="auto">
          <a:xfrm>
            <a:off x="690563" y="1571625"/>
            <a:ext cx="928687"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r>
              <a:rPr lang="en-GB" sz="3200">
                <a:solidFill>
                  <a:srgbClr val="FF0000"/>
                </a:solidFill>
              </a:rPr>
              <a:t>CH</a:t>
            </a:r>
            <a:r>
              <a:rPr lang="en-GB" sz="3200" baseline="-25000">
                <a:solidFill>
                  <a:srgbClr val="FF0000"/>
                </a:solidFill>
              </a:rPr>
              <a:t>4 </a:t>
            </a:r>
            <a:r>
              <a:rPr lang="en-GB" sz="2400" baseline="-25000">
                <a:solidFill>
                  <a:srgbClr val="FF0000"/>
                </a:solidFill>
              </a:rPr>
              <a:t>(ppbv)</a:t>
            </a:r>
          </a:p>
        </p:txBody>
      </p:sp>
      <p:sp>
        <p:nvSpPr>
          <p:cNvPr id="200709" name="TextBox 10"/>
          <p:cNvSpPr txBox="1">
            <a:spLocks noChangeArrowheads="1"/>
          </p:cNvSpPr>
          <p:nvPr/>
        </p:nvSpPr>
        <p:spPr bwMode="auto">
          <a:xfrm>
            <a:off x="214313" y="5715000"/>
            <a:ext cx="86439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r>
              <a:rPr lang="en-GB" sz="2000"/>
              <a:t>Data from Dome C Antarctic ice core (EPICA project) described in </a:t>
            </a:r>
            <a:r>
              <a:rPr lang="da-DK" sz="2000"/>
              <a:t>Siegenthaler et al. (2005) Science and Spahni et al. (2005) Science, supplied by Prof T. Stocker.</a:t>
            </a:r>
            <a:r>
              <a:rPr lang="en-GB" sz="2000"/>
              <a:t>  </a:t>
            </a:r>
          </a:p>
        </p:txBody>
      </p:sp>
      <p:sp>
        <p:nvSpPr>
          <p:cNvPr id="200710" name="Rectangle 10"/>
          <p:cNvSpPr>
            <a:spLocks noChangeArrowheads="1"/>
          </p:cNvSpPr>
          <p:nvPr/>
        </p:nvSpPr>
        <p:spPr bwMode="auto">
          <a:xfrm>
            <a:off x="179388" y="279400"/>
            <a:ext cx="57150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a:r>
              <a:rPr lang="en-US" sz="4000"/>
              <a:t>The last 650000 years…</a:t>
            </a:r>
          </a:p>
        </p:txBody>
      </p:sp>
      <p:cxnSp>
        <p:nvCxnSpPr>
          <p:cNvPr id="15" name="Straight Arrow Connector 14"/>
          <p:cNvCxnSpPr/>
          <p:nvPr/>
        </p:nvCxnSpPr>
        <p:spPr bwMode="auto">
          <a:xfrm rot="5400000" flipH="1" flipV="1">
            <a:off x="1156494" y="3178969"/>
            <a:ext cx="1073150" cy="1588"/>
          </a:xfrm>
          <a:prstGeom prst="straightConnector1">
            <a:avLst/>
          </a:prstGeom>
          <a:ln>
            <a:headEnd type="arrow"/>
            <a:tailEnd type="arrow"/>
          </a:ln>
        </p:spPr>
        <p:style>
          <a:lnRef idx="2">
            <a:schemeClr val="accent4"/>
          </a:lnRef>
          <a:fillRef idx="0">
            <a:schemeClr val="accent4"/>
          </a:fillRef>
          <a:effectRef idx="1">
            <a:schemeClr val="accent4"/>
          </a:effectRef>
          <a:fontRef idx="minor">
            <a:schemeClr val="tx1"/>
          </a:fontRef>
        </p:style>
      </p:cxnSp>
      <p:sp>
        <p:nvSpPr>
          <p:cNvPr id="200712" name="TextBox 15"/>
          <p:cNvSpPr txBox="1">
            <a:spLocks noChangeArrowheads="1"/>
          </p:cNvSpPr>
          <p:nvPr/>
        </p:nvSpPr>
        <p:spPr bwMode="auto">
          <a:xfrm>
            <a:off x="977900" y="2708275"/>
            <a:ext cx="857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r>
              <a:rPr lang="en-GB" sz="1800" b="1"/>
              <a:t>≈10</a:t>
            </a:r>
            <a:r>
              <a:rPr lang="en-GB" sz="1800" b="1" baseline="30000"/>
              <a:t>o</a:t>
            </a:r>
            <a:r>
              <a:rPr lang="en-GB" sz="1800" b="1"/>
              <a:t>C</a:t>
            </a:r>
          </a:p>
        </p:txBody>
      </p:sp>
      <p:sp>
        <p:nvSpPr>
          <p:cNvPr id="200713" name="TextBox 16"/>
          <p:cNvSpPr txBox="1">
            <a:spLocks noChangeArrowheads="1"/>
          </p:cNvSpPr>
          <p:nvPr/>
        </p:nvSpPr>
        <p:spPr bwMode="auto">
          <a:xfrm>
            <a:off x="250825" y="5300663"/>
            <a:ext cx="8135938"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r>
              <a:rPr lang="en-GB" sz="1800"/>
              <a:t>Thousands of years ago: 	500	400	300	200	100	Today</a:t>
            </a:r>
          </a:p>
        </p:txBody>
      </p:sp>
      <p:sp>
        <p:nvSpPr>
          <p:cNvPr id="200714" name="TextBox 9"/>
          <p:cNvSpPr txBox="1">
            <a:spLocks noChangeArrowheads="1"/>
          </p:cNvSpPr>
          <p:nvPr/>
        </p:nvSpPr>
        <p:spPr bwMode="auto">
          <a:xfrm>
            <a:off x="34925" y="2976563"/>
            <a:ext cx="17287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r>
              <a:rPr lang="en-GB" sz="2000"/>
              <a:t>Temperature from </a:t>
            </a:r>
            <a:r>
              <a:rPr lang="el-GR" sz="2000"/>
              <a:t>δ</a:t>
            </a:r>
            <a:r>
              <a:rPr lang="en-GB" sz="2000"/>
              <a:t>D</a:t>
            </a:r>
            <a:r>
              <a:rPr lang="en-GB" sz="2000" baseline="-25000"/>
              <a:t>ice </a:t>
            </a:r>
            <a:r>
              <a:rPr lang="en-GB" sz="2000"/>
              <a:t>(‰)</a:t>
            </a:r>
          </a:p>
        </p:txBody>
      </p:sp>
      <p:sp>
        <p:nvSpPr>
          <p:cNvPr id="200715" name="Text Box 11"/>
          <p:cNvSpPr txBox="1">
            <a:spLocks noChangeArrowheads="1"/>
          </p:cNvSpPr>
          <p:nvPr/>
        </p:nvSpPr>
        <p:spPr bwMode="auto">
          <a:xfrm>
            <a:off x="1403350" y="1063625"/>
            <a:ext cx="504825"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50000"/>
              </a:spcBef>
            </a:pPr>
            <a:r>
              <a:rPr lang="en-GB" sz="1200">
                <a:solidFill>
                  <a:srgbClr val="FF0000"/>
                </a:solidFill>
              </a:rPr>
              <a:t>800</a:t>
            </a:r>
          </a:p>
          <a:p>
            <a:pPr>
              <a:lnSpc>
                <a:spcPct val="90000"/>
              </a:lnSpc>
              <a:spcBef>
                <a:spcPct val="50000"/>
              </a:spcBef>
            </a:pPr>
            <a:r>
              <a:rPr lang="en-GB" sz="1200">
                <a:solidFill>
                  <a:srgbClr val="FF0000"/>
                </a:solidFill>
              </a:rPr>
              <a:t>700</a:t>
            </a:r>
          </a:p>
          <a:p>
            <a:pPr>
              <a:lnSpc>
                <a:spcPct val="90000"/>
              </a:lnSpc>
              <a:spcBef>
                <a:spcPct val="50000"/>
              </a:spcBef>
            </a:pPr>
            <a:r>
              <a:rPr lang="en-GB" sz="1200">
                <a:solidFill>
                  <a:srgbClr val="FF0000"/>
                </a:solidFill>
              </a:rPr>
              <a:t>600</a:t>
            </a:r>
          </a:p>
          <a:p>
            <a:pPr>
              <a:lnSpc>
                <a:spcPct val="90000"/>
              </a:lnSpc>
              <a:spcBef>
                <a:spcPct val="50000"/>
              </a:spcBef>
            </a:pPr>
            <a:r>
              <a:rPr lang="en-GB" sz="1200">
                <a:solidFill>
                  <a:srgbClr val="FF0000"/>
                </a:solidFill>
              </a:rPr>
              <a:t>500</a:t>
            </a:r>
          </a:p>
          <a:p>
            <a:pPr>
              <a:lnSpc>
                <a:spcPct val="90000"/>
              </a:lnSpc>
              <a:spcBef>
                <a:spcPct val="50000"/>
              </a:spcBef>
            </a:pPr>
            <a:r>
              <a:rPr lang="en-GB" sz="1200">
                <a:solidFill>
                  <a:srgbClr val="FF0000"/>
                </a:solidFill>
              </a:rPr>
              <a:t>400</a:t>
            </a:r>
          </a:p>
          <a:p>
            <a:pPr>
              <a:lnSpc>
                <a:spcPct val="90000"/>
              </a:lnSpc>
              <a:spcBef>
                <a:spcPct val="50000"/>
              </a:spcBef>
            </a:pPr>
            <a:r>
              <a:rPr lang="en-GB" sz="1200">
                <a:solidFill>
                  <a:srgbClr val="FF0000"/>
                </a:solidFill>
              </a:rPr>
              <a:t>300</a:t>
            </a:r>
          </a:p>
        </p:txBody>
      </p:sp>
      <p:sp>
        <p:nvSpPr>
          <p:cNvPr id="200716" name="Text Box 12"/>
          <p:cNvSpPr txBox="1">
            <a:spLocks noChangeArrowheads="1"/>
          </p:cNvSpPr>
          <p:nvPr/>
        </p:nvSpPr>
        <p:spPr bwMode="auto">
          <a:xfrm>
            <a:off x="1403350" y="3741738"/>
            <a:ext cx="50482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75000"/>
              </a:lnSpc>
              <a:spcBef>
                <a:spcPct val="50000"/>
              </a:spcBef>
            </a:pPr>
            <a:r>
              <a:rPr lang="en-GB" sz="1200">
                <a:solidFill>
                  <a:schemeClr val="accent2"/>
                </a:solidFill>
              </a:rPr>
              <a:t>300</a:t>
            </a:r>
          </a:p>
          <a:p>
            <a:pPr>
              <a:lnSpc>
                <a:spcPct val="75000"/>
              </a:lnSpc>
              <a:spcBef>
                <a:spcPct val="50000"/>
              </a:spcBef>
            </a:pPr>
            <a:r>
              <a:rPr lang="en-GB" sz="1200">
                <a:solidFill>
                  <a:schemeClr val="accent2"/>
                </a:solidFill>
              </a:rPr>
              <a:t>280</a:t>
            </a:r>
          </a:p>
          <a:p>
            <a:pPr>
              <a:lnSpc>
                <a:spcPct val="75000"/>
              </a:lnSpc>
              <a:spcBef>
                <a:spcPct val="50000"/>
              </a:spcBef>
            </a:pPr>
            <a:r>
              <a:rPr lang="en-GB" sz="1200">
                <a:solidFill>
                  <a:schemeClr val="accent2"/>
                </a:solidFill>
              </a:rPr>
              <a:t>260</a:t>
            </a:r>
          </a:p>
          <a:p>
            <a:pPr>
              <a:lnSpc>
                <a:spcPct val="75000"/>
              </a:lnSpc>
              <a:spcBef>
                <a:spcPct val="50000"/>
              </a:spcBef>
            </a:pPr>
            <a:r>
              <a:rPr lang="en-GB" sz="1200">
                <a:solidFill>
                  <a:schemeClr val="accent2"/>
                </a:solidFill>
              </a:rPr>
              <a:t>240</a:t>
            </a:r>
          </a:p>
          <a:p>
            <a:pPr>
              <a:lnSpc>
                <a:spcPct val="75000"/>
              </a:lnSpc>
              <a:spcBef>
                <a:spcPct val="50000"/>
              </a:spcBef>
            </a:pPr>
            <a:r>
              <a:rPr lang="en-GB" sz="1200">
                <a:solidFill>
                  <a:schemeClr val="accent2"/>
                </a:solidFill>
              </a:rPr>
              <a:t>220</a:t>
            </a:r>
          </a:p>
          <a:p>
            <a:pPr>
              <a:lnSpc>
                <a:spcPct val="75000"/>
              </a:lnSpc>
              <a:spcBef>
                <a:spcPct val="50000"/>
              </a:spcBef>
            </a:pPr>
            <a:r>
              <a:rPr lang="en-GB" sz="1200">
                <a:solidFill>
                  <a:schemeClr val="accent2"/>
                </a:solidFill>
              </a:rPr>
              <a:t>200</a:t>
            </a:r>
          </a:p>
          <a:p>
            <a:pPr>
              <a:lnSpc>
                <a:spcPct val="75000"/>
              </a:lnSpc>
              <a:spcBef>
                <a:spcPct val="50000"/>
              </a:spcBef>
            </a:pPr>
            <a:r>
              <a:rPr lang="en-GB" sz="1200">
                <a:solidFill>
                  <a:schemeClr val="accent2"/>
                </a:solidFill>
              </a:rPr>
              <a:t>180</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Content Placeholder 5" descr="tmp.jpg"/>
          <p:cNvPicPr>
            <a:picLocks noGrp="1" noChangeAspect="1"/>
          </p:cNvPicPr>
          <p:nvPr>
            <p:ph idx="4294967295"/>
          </p:nvPr>
        </p:nvPicPr>
        <p:blipFill>
          <a:blip r:embed="rId3">
            <a:extLst>
              <a:ext uri="{28A0092B-C50C-407E-A947-70E740481C1C}">
                <a14:useLocalDpi xmlns:a14="http://schemas.microsoft.com/office/drawing/2010/main" val="0"/>
              </a:ext>
            </a:extLst>
          </a:blip>
          <a:srcRect l="8080" r="8080"/>
          <a:stretch>
            <a:fillRect/>
          </a:stretch>
        </p:blipFill>
        <p:spPr>
          <a:xfrm>
            <a:off x="1763713" y="642938"/>
            <a:ext cx="6146800" cy="5357812"/>
          </a:xfrm>
          <a:noFill/>
          <a:ln/>
        </p:spPr>
      </p:pic>
      <p:sp>
        <p:nvSpPr>
          <p:cNvPr id="202755" name="TextBox 4"/>
          <p:cNvSpPr txBox="1">
            <a:spLocks noChangeArrowheads="1"/>
          </p:cNvSpPr>
          <p:nvPr/>
        </p:nvSpPr>
        <p:spPr bwMode="auto">
          <a:xfrm>
            <a:off x="619125" y="4149725"/>
            <a:ext cx="928688"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r>
              <a:rPr lang="en-GB" sz="3200">
                <a:solidFill>
                  <a:srgbClr val="0000FF"/>
                </a:solidFill>
              </a:rPr>
              <a:t>CO</a:t>
            </a:r>
            <a:r>
              <a:rPr lang="en-GB" sz="3200" baseline="-25000">
                <a:solidFill>
                  <a:srgbClr val="0000FF"/>
                </a:solidFill>
              </a:rPr>
              <a:t>2 </a:t>
            </a:r>
            <a:r>
              <a:rPr lang="en-GB" sz="2400" baseline="-25000">
                <a:solidFill>
                  <a:srgbClr val="0000FF"/>
                </a:solidFill>
              </a:rPr>
              <a:t>(ppmv)</a:t>
            </a:r>
          </a:p>
        </p:txBody>
      </p:sp>
      <p:sp>
        <p:nvSpPr>
          <p:cNvPr id="202756" name="TextBox 6"/>
          <p:cNvSpPr txBox="1">
            <a:spLocks noChangeArrowheads="1"/>
          </p:cNvSpPr>
          <p:nvPr/>
        </p:nvSpPr>
        <p:spPr bwMode="auto">
          <a:xfrm>
            <a:off x="690563" y="1571625"/>
            <a:ext cx="928687"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r>
              <a:rPr lang="en-GB" sz="3200">
                <a:solidFill>
                  <a:srgbClr val="FF0000"/>
                </a:solidFill>
              </a:rPr>
              <a:t>CH</a:t>
            </a:r>
            <a:r>
              <a:rPr lang="en-GB" sz="3200" baseline="-25000">
                <a:solidFill>
                  <a:srgbClr val="FF0000"/>
                </a:solidFill>
              </a:rPr>
              <a:t>4 </a:t>
            </a:r>
            <a:r>
              <a:rPr lang="en-GB" sz="2400" baseline="-25000">
                <a:solidFill>
                  <a:srgbClr val="FF0000"/>
                </a:solidFill>
              </a:rPr>
              <a:t>(ppbv)</a:t>
            </a:r>
          </a:p>
        </p:txBody>
      </p:sp>
      <p:sp>
        <p:nvSpPr>
          <p:cNvPr id="202757" name="Oval 7"/>
          <p:cNvSpPr>
            <a:spLocks noChangeArrowheads="1"/>
          </p:cNvSpPr>
          <p:nvPr/>
        </p:nvSpPr>
        <p:spPr bwMode="auto">
          <a:xfrm>
            <a:off x="7885113" y="3933825"/>
            <a:ext cx="142875" cy="142875"/>
          </a:xfrm>
          <a:prstGeom prst="ellipse">
            <a:avLst/>
          </a:prstGeom>
          <a:solidFill>
            <a:schemeClr val="accent2"/>
          </a:solidFill>
          <a:ln w="9525" algn="ctr">
            <a:solidFill>
              <a:schemeClr val="tx1"/>
            </a:solidFill>
            <a:round/>
            <a:headEnd/>
            <a:tailEnd/>
          </a:ln>
        </p:spPr>
        <p:txBody>
          <a:bodyPr/>
          <a:lstStyle/>
          <a:p>
            <a:endParaRPr lang="en-US"/>
          </a:p>
        </p:txBody>
      </p:sp>
      <p:sp>
        <p:nvSpPr>
          <p:cNvPr id="202758" name="Oval 8"/>
          <p:cNvSpPr>
            <a:spLocks noChangeArrowheads="1"/>
          </p:cNvSpPr>
          <p:nvPr/>
        </p:nvSpPr>
        <p:spPr bwMode="auto">
          <a:xfrm>
            <a:off x="7885113" y="1125538"/>
            <a:ext cx="142875" cy="142875"/>
          </a:xfrm>
          <a:prstGeom prst="ellipse">
            <a:avLst/>
          </a:prstGeom>
          <a:solidFill>
            <a:srgbClr val="FF0000"/>
          </a:solidFill>
          <a:ln w="9525" algn="ctr">
            <a:solidFill>
              <a:schemeClr val="tx1"/>
            </a:solidFill>
            <a:round/>
            <a:headEnd/>
            <a:tailEnd/>
          </a:ln>
        </p:spPr>
        <p:txBody>
          <a:bodyPr/>
          <a:lstStyle/>
          <a:p>
            <a:endParaRPr lang="en-US"/>
          </a:p>
        </p:txBody>
      </p:sp>
      <p:sp>
        <p:nvSpPr>
          <p:cNvPr id="202759" name="TextBox 10"/>
          <p:cNvSpPr txBox="1">
            <a:spLocks noChangeArrowheads="1"/>
          </p:cNvSpPr>
          <p:nvPr/>
        </p:nvSpPr>
        <p:spPr bwMode="auto">
          <a:xfrm>
            <a:off x="214313" y="5715000"/>
            <a:ext cx="86439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r>
              <a:rPr lang="en-GB" sz="2000"/>
              <a:t>Data from Dome C Antarctic ice core (EPICA project) described in </a:t>
            </a:r>
            <a:r>
              <a:rPr lang="da-DK" sz="2000"/>
              <a:t>Siegenthaler et al. (2005) Science and Spahni et al. (2005) Science, supplied by Prof T. Stocker.</a:t>
            </a:r>
            <a:r>
              <a:rPr lang="en-GB" sz="2000"/>
              <a:t>  </a:t>
            </a:r>
          </a:p>
        </p:txBody>
      </p:sp>
      <p:sp>
        <p:nvSpPr>
          <p:cNvPr id="202760" name="Rectangle 10"/>
          <p:cNvSpPr>
            <a:spLocks noChangeArrowheads="1"/>
          </p:cNvSpPr>
          <p:nvPr/>
        </p:nvSpPr>
        <p:spPr bwMode="auto">
          <a:xfrm>
            <a:off x="179388" y="279400"/>
            <a:ext cx="57150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a:r>
              <a:rPr lang="en-US" sz="4000"/>
              <a:t>The last 650000 years…</a:t>
            </a:r>
          </a:p>
        </p:txBody>
      </p:sp>
      <p:cxnSp>
        <p:nvCxnSpPr>
          <p:cNvPr id="15" name="Straight Arrow Connector 14"/>
          <p:cNvCxnSpPr/>
          <p:nvPr/>
        </p:nvCxnSpPr>
        <p:spPr bwMode="auto">
          <a:xfrm rot="5400000" flipH="1" flipV="1">
            <a:off x="1156494" y="3178969"/>
            <a:ext cx="1073150" cy="1588"/>
          </a:xfrm>
          <a:prstGeom prst="straightConnector1">
            <a:avLst/>
          </a:prstGeom>
          <a:ln>
            <a:headEnd type="arrow"/>
            <a:tailEnd type="arrow"/>
          </a:ln>
        </p:spPr>
        <p:style>
          <a:lnRef idx="2">
            <a:schemeClr val="accent4"/>
          </a:lnRef>
          <a:fillRef idx="0">
            <a:schemeClr val="accent4"/>
          </a:fillRef>
          <a:effectRef idx="1">
            <a:schemeClr val="accent4"/>
          </a:effectRef>
          <a:fontRef idx="minor">
            <a:schemeClr val="tx1"/>
          </a:fontRef>
        </p:style>
      </p:cxnSp>
      <p:sp>
        <p:nvSpPr>
          <p:cNvPr id="202762" name="TextBox 15"/>
          <p:cNvSpPr txBox="1">
            <a:spLocks noChangeArrowheads="1"/>
          </p:cNvSpPr>
          <p:nvPr/>
        </p:nvSpPr>
        <p:spPr bwMode="auto">
          <a:xfrm>
            <a:off x="977900" y="2708275"/>
            <a:ext cx="857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r>
              <a:rPr lang="en-GB" sz="1800" b="1"/>
              <a:t>≈10</a:t>
            </a:r>
            <a:r>
              <a:rPr lang="en-GB" sz="1800" b="1" baseline="30000"/>
              <a:t>o</a:t>
            </a:r>
            <a:r>
              <a:rPr lang="en-GB" sz="1800" b="1"/>
              <a:t>C</a:t>
            </a:r>
          </a:p>
        </p:txBody>
      </p:sp>
      <p:sp>
        <p:nvSpPr>
          <p:cNvPr id="202763" name="TextBox 16"/>
          <p:cNvSpPr txBox="1">
            <a:spLocks noChangeArrowheads="1"/>
          </p:cNvSpPr>
          <p:nvPr/>
        </p:nvSpPr>
        <p:spPr bwMode="auto">
          <a:xfrm>
            <a:off x="250825" y="5300663"/>
            <a:ext cx="8135938"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r>
              <a:rPr lang="en-GB" sz="1800"/>
              <a:t>Thousands of years ago: 	500	400	300	200	100	Today</a:t>
            </a:r>
          </a:p>
        </p:txBody>
      </p:sp>
      <p:sp>
        <p:nvSpPr>
          <p:cNvPr id="202764" name="TextBox 9"/>
          <p:cNvSpPr txBox="1">
            <a:spLocks noChangeArrowheads="1"/>
          </p:cNvSpPr>
          <p:nvPr/>
        </p:nvSpPr>
        <p:spPr bwMode="auto">
          <a:xfrm>
            <a:off x="34925" y="2976563"/>
            <a:ext cx="17287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r>
              <a:rPr lang="en-GB" sz="2000"/>
              <a:t>Temperature from </a:t>
            </a:r>
            <a:r>
              <a:rPr lang="el-GR" sz="2000"/>
              <a:t>δ</a:t>
            </a:r>
            <a:r>
              <a:rPr lang="en-GB" sz="2000"/>
              <a:t>D</a:t>
            </a:r>
            <a:r>
              <a:rPr lang="en-GB" sz="2000" baseline="-25000"/>
              <a:t>ice </a:t>
            </a:r>
            <a:r>
              <a:rPr lang="en-GB" sz="2000"/>
              <a:t>(‰)</a:t>
            </a:r>
          </a:p>
        </p:txBody>
      </p:sp>
      <p:cxnSp>
        <p:nvCxnSpPr>
          <p:cNvPr id="20" name="Straight Arrow Connector 19"/>
          <p:cNvCxnSpPr/>
          <p:nvPr/>
        </p:nvCxnSpPr>
        <p:spPr bwMode="auto">
          <a:xfrm rot="5400000" flipH="1" flipV="1">
            <a:off x="7923213" y="177800"/>
            <a:ext cx="357188" cy="1587"/>
          </a:xfrm>
          <a:prstGeom prst="straightConnector1">
            <a:avLst/>
          </a:prstGeom>
          <a:ln>
            <a:solidFill>
              <a:srgbClr val="FF0000"/>
            </a:solidFill>
            <a:headEnd type="none" w="med" len="med"/>
            <a:tailEnd type="arrow"/>
          </a:ln>
        </p:spPr>
        <p:style>
          <a:lnRef idx="3">
            <a:schemeClr val="dk1"/>
          </a:lnRef>
          <a:fillRef idx="0">
            <a:schemeClr val="dk1"/>
          </a:fillRef>
          <a:effectRef idx="2">
            <a:schemeClr val="dk1"/>
          </a:effectRef>
          <a:fontRef idx="minor">
            <a:schemeClr val="tx1"/>
          </a:fontRef>
        </p:style>
      </p:cxnSp>
      <p:sp>
        <p:nvSpPr>
          <p:cNvPr id="202766" name="Text Box 14"/>
          <p:cNvSpPr txBox="1">
            <a:spLocks noChangeArrowheads="1"/>
          </p:cNvSpPr>
          <p:nvPr/>
        </p:nvSpPr>
        <p:spPr bwMode="auto">
          <a:xfrm>
            <a:off x="1403350" y="1063625"/>
            <a:ext cx="504825"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50000"/>
              </a:spcBef>
            </a:pPr>
            <a:r>
              <a:rPr lang="en-GB" sz="1200">
                <a:solidFill>
                  <a:srgbClr val="FF0000"/>
                </a:solidFill>
              </a:rPr>
              <a:t>800</a:t>
            </a:r>
          </a:p>
          <a:p>
            <a:pPr>
              <a:lnSpc>
                <a:spcPct val="90000"/>
              </a:lnSpc>
              <a:spcBef>
                <a:spcPct val="50000"/>
              </a:spcBef>
            </a:pPr>
            <a:r>
              <a:rPr lang="en-GB" sz="1200">
                <a:solidFill>
                  <a:srgbClr val="FF0000"/>
                </a:solidFill>
              </a:rPr>
              <a:t>700</a:t>
            </a:r>
          </a:p>
          <a:p>
            <a:pPr>
              <a:lnSpc>
                <a:spcPct val="90000"/>
              </a:lnSpc>
              <a:spcBef>
                <a:spcPct val="50000"/>
              </a:spcBef>
            </a:pPr>
            <a:r>
              <a:rPr lang="en-GB" sz="1200">
                <a:solidFill>
                  <a:srgbClr val="FF0000"/>
                </a:solidFill>
              </a:rPr>
              <a:t>600</a:t>
            </a:r>
          </a:p>
          <a:p>
            <a:pPr>
              <a:lnSpc>
                <a:spcPct val="90000"/>
              </a:lnSpc>
              <a:spcBef>
                <a:spcPct val="50000"/>
              </a:spcBef>
            </a:pPr>
            <a:r>
              <a:rPr lang="en-GB" sz="1200">
                <a:solidFill>
                  <a:srgbClr val="FF0000"/>
                </a:solidFill>
              </a:rPr>
              <a:t>500</a:t>
            </a:r>
          </a:p>
          <a:p>
            <a:pPr>
              <a:lnSpc>
                <a:spcPct val="90000"/>
              </a:lnSpc>
              <a:spcBef>
                <a:spcPct val="50000"/>
              </a:spcBef>
            </a:pPr>
            <a:r>
              <a:rPr lang="en-GB" sz="1200">
                <a:solidFill>
                  <a:srgbClr val="FF0000"/>
                </a:solidFill>
              </a:rPr>
              <a:t>400</a:t>
            </a:r>
          </a:p>
          <a:p>
            <a:pPr>
              <a:lnSpc>
                <a:spcPct val="90000"/>
              </a:lnSpc>
              <a:spcBef>
                <a:spcPct val="50000"/>
              </a:spcBef>
            </a:pPr>
            <a:r>
              <a:rPr lang="en-GB" sz="1200">
                <a:solidFill>
                  <a:srgbClr val="FF0000"/>
                </a:solidFill>
              </a:rPr>
              <a:t>300</a:t>
            </a:r>
          </a:p>
        </p:txBody>
      </p:sp>
      <p:sp>
        <p:nvSpPr>
          <p:cNvPr id="202767" name="Text Box 15"/>
          <p:cNvSpPr txBox="1">
            <a:spLocks noChangeArrowheads="1"/>
          </p:cNvSpPr>
          <p:nvPr/>
        </p:nvSpPr>
        <p:spPr bwMode="auto">
          <a:xfrm>
            <a:off x="1403350" y="3741738"/>
            <a:ext cx="50482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75000"/>
              </a:lnSpc>
              <a:spcBef>
                <a:spcPct val="50000"/>
              </a:spcBef>
            </a:pPr>
            <a:r>
              <a:rPr lang="en-GB" sz="1200">
                <a:solidFill>
                  <a:schemeClr val="accent2"/>
                </a:solidFill>
              </a:rPr>
              <a:t>300</a:t>
            </a:r>
          </a:p>
          <a:p>
            <a:pPr>
              <a:lnSpc>
                <a:spcPct val="75000"/>
              </a:lnSpc>
              <a:spcBef>
                <a:spcPct val="50000"/>
              </a:spcBef>
            </a:pPr>
            <a:r>
              <a:rPr lang="en-GB" sz="1200">
                <a:solidFill>
                  <a:schemeClr val="accent2"/>
                </a:solidFill>
              </a:rPr>
              <a:t>280</a:t>
            </a:r>
          </a:p>
          <a:p>
            <a:pPr>
              <a:lnSpc>
                <a:spcPct val="75000"/>
              </a:lnSpc>
              <a:spcBef>
                <a:spcPct val="50000"/>
              </a:spcBef>
            </a:pPr>
            <a:r>
              <a:rPr lang="en-GB" sz="1200">
                <a:solidFill>
                  <a:schemeClr val="accent2"/>
                </a:solidFill>
              </a:rPr>
              <a:t>260</a:t>
            </a:r>
          </a:p>
          <a:p>
            <a:pPr>
              <a:lnSpc>
                <a:spcPct val="75000"/>
              </a:lnSpc>
              <a:spcBef>
                <a:spcPct val="50000"/>
              </a:spcBef>
            </a:pPr>
            <a:r>
              <a:rPr lang="en-GB" sz="1200">
                <a:solidFill>
                  <a:schemeClr val="accent2"/>
                </a:solidFill>
              </a:rPr>
              <a:t>240</a:t>
            </a:r>
          </a:p>
          <a:p>
            <a:pPr>
              <a:lnSpc>
                <a:spcPct val="75000"/>
              </a:lnSpc>
              <a:spcBef>
                <a:spcPct val="50000"/>
              </a:spcBef>
            </a:pPr>
            <a:r>
              <a:rPr lang="en-GB" sz="1200">
                <a:solidFill>
                  <a:schemeClr val="accent2"/>
                </a:solidFill>
              </a:rPr>
              <a:t>220</a:t>
            </a:r>
          </a:p>
          <a:p>
            <a:pPr>
              <a:lnSpc>
                <a:spcPct val="75000"/>
              </a:lnSpc>
              <a:spcBef>
                <a:spcPct val="50000"/>
              </a:spcBef>
            </a:pPr>
            <a:r>
              <a:rPr lang="en-GB" sz="1200">
                <a:solidFill>
                  <a:schemeClr val="accent2"/>
                </a:solidFill>
              </a:rPr>
              <a:t>200</a:t>
            </a:r>
          </a:p>
          <a:p>
            <a:pPr>
              <a:lnSpc>
                <a:spcPct val="75000"/>
              </a:lnSpc>
              <a:spcBef>
                <a:spcPct val="50000"/>
              </a:spcBef>
            </a:pPr>
            <a:r>
              <a:rPr lang="en-GB" sz="1200">
                <a:solidFill>
                  <a:schemeClr val="accent2"/>
                </a:solidFill>
              </a:rPr>
              <a:t>180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4" presetClass="path" presetSubtype="0" accel="50000" decel="50000" fill="hold" grpId="0" nodeType="clickEffect">
                                  <p:stCondLst>
                                    <p:cond delay="0"/>
                                  </p:stCondLst>
                                  <p:childTnLst>
                                    <p:animMotion origin="layout" path="M 3.61111E-6 1.96532E-6 L 3.61111E-6 -0.15468 " pathEditMode="relative" rAng="0" ptsTypes="AA">
                                      <p:cBhvr>
                                        <p:cTn id="6" dur="2000" fill="hold"/>
                                        <p:tgtEl>
                                          <p:spTgt spid="202757"/>
                                        </p:tgtEl>
                                        <p:attrNameLst>
                                          <p:attrName>ppt_x</p:attrName>
                                          <p:attrName>ppt_y</p:attrName>
                                        </p:attrNameLst>
                                      </p:cBhvr>
                                      <p:rCtr x="0" y="-7746"/>
                                    </p:animMotion>
                                  </p:childTnLst>
                                </p:cTn>
                              </p:par>
                              <p:par>
                                <p:cTn id="7" presetID="64" presetClass="path" presetSubtype="0" accel="50000" decel="50000" fill="hold" grpId="0" nodeType="withEffect">
                                  <p:stCondLst>
                                    <p:cond delay="0"/>
                                  </p:stCondLst>
                                  <p:childTnLst>
                                    <p:animMotion origin="layout" path="M 1.11111E-6 4.73988E-6 L 1.11111E-6 -0.20972 " pathEditMode="relative" rAng="0" ptsTypes="AA">
                                      <p:cBhvr>
                                        <p:cTn id="8" dur="2000" fill="hold"/>
                                        <p:tgtEl>
                                          <p:spTgt spid="202758"/>
                                        </p:tgtEl>
                                        <p:attrNameLst>
                                          <p:attrName>ppt_x</p:attrName>
                                          <p:attrName>ppt_y</p:attrName>
                                        </p:attrNameLst>
                                      </p:cBhvr>
                                      <p:rCtr x="0" y="-10497"/>
                                    </p:animMotion>
                                  </p:childTnLst>
                                </p:cTn>
                              </p:par>
                            </p:childTnLst>
                          </p:cTn>
                        </p:par>
                        <p:par>
                          <p:cTn id="9" fill="hold" nodeType="afterGroup">
                            <p:stCondLst>
                              <p:cond delay="2000"/>
                            </p:stCondLst>
                            <p:childTnLst>
                              <p:par>
                                <p:cTn id="10" presetID="1" presetClass="entr" presetSubtype="0" fill="hold" nodeType="afterEffect">
                                  <p:stCondLst>
                                    <p:cond delay="0"/>
                                  </p:stCondLst>
                                  <p:childTnLst>
                                    <p:set>
                                      <p:cBhvr>
                                        <p:cTn id="1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7" grpId="0" animBg="1"/>
      <p:bldP spid="20275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Content Placeholder 5" descr="tmp.jpg"/>
          <p:cNvPicPr>
            <a:picLocks noGrp="1" noChangeAspect="1"/>
          </p:cNvPicPr>
          <p:nvPr>
            <p:ph idx="4294967295"/>
          </p:nvPr>
        </p:nvPicPr>
        <p:blipFill>
          <a:blip r:embed="rId3">
            <a:extLst>
              <a:ext uri="{28A0092B-C50C-407E-A947-70E740481C1C}">
                <a14:useLocalDpi xmlns:a14="http://schemas.microsoft.com/office/drawing/2010/main" val="0"/>
              </a:ext>
            </a:extLst>
          </a:blip>
          <a:srcRect l="8080" r="8080"/>
          <a:stretch>
            <a:fillRect/>
          </a:stretch>
        </p:blipFill>
        <p:spPr>
          <a:xfrm>
            <a:off x="1763713" y="642938"/>
            <a:ext cx="6146800" cy="5357812"/>
          </a:xfrm>
          <a:noFill/>
          <a:ln/>
        </p:spPr>
      </p:pic>
      <p:sp>
        <p:nvSpPr>
          <p:cNvPr id="204803" name="TextBox 4"/>
          <p:cNvSpPr txBox="1">
            <a:spLocks noChangeArrowheads="1"/>
          </p:cNvSpPr>
          <p:nvPr/>
        </p:nvSpPr>
        <p:spPr bwMode="auto">
          <a:xfrm>
            <a:off x="619125" y="4149725"/>
            <a:ext cx="928688"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r>
              <a:rPr lang="en-GB" sz="3200">
                <a:solidFill>
                  <a:srgbClr val="0000FF"/>
                </a:solidFill>
              </a:rPr>
              <a:t>CO</a:t>
            </a:r>
            <a:r>
              <a:rPr lang="en-GB" sz="3200" baseline="-25000">
                <a:solidFill>
                  <a:srgbClr val="0000FF"/>
                </a:solidFill>
              </a:rPr>
              <a:t>2 </a:t>
            </a:r>
            <a:r>
              <a:rPr lang="en-GB" sz="2400" baseline="-25000">
                <a:solidFill>
                  <a:srgbClr val="0000FF"/>
                </a:solidFill>
              </a:rPr>
              <a:t>(ppmv)</a:t>
            </a:r>
          </a:p>
        </p:txBody>
      </p:sp>
      <p:sp>
        <p:nvSpPr>
          <p:cNvPr id="204804" name="TextBox 6"/>
          <p:cNvSpPr txBox="1">
            <a:spLocks noChangeArrowheads="1"/>
          </p:cNvSpPr>
          <p:nvPr/>
        </p:nvSpPr>
        <p:spPr bwMode="auto">
          <a:xfrm>
            <a:off x="690563" y="1571625"/>
            <a:ext cx="928687"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r>
              <a:rPr lang="en-GB" sz="3200">
                <a:solidFill>
                  <a:srgbClr val="FF0000"/>
                </a:solidFill>
              </a:rPr>
              <a:t>CH</a:t>
            </a:r>
            <a:r>
              <a:rPr lang="en-GB" sz="3200" baseline="-25000">
                <a:solidFill>
                  <a:srgbClr val="FF0000"/>
                </a:solidFill>
              </a:rPr>
              <a:t>4 </a:t>
            </a:r>
            <a:r>
              <a:rPr lang="en-GB" sz="2400" baseline="-25000">
                <a:solidFill>
                  <a:srgbClr val="FF0000"/>
                </a:solidFill>
              </a:rPr>
              <a:t>(ppbv)</a:t>
            </a:r>
          </a:p>
        </p:txBody>
      </p:sp>
      <p:sp>
        <p:nvSpPr>
          <p:cNvPr id="204805" name="Oval 7"/>
          <p:cNvSpPr>
            <a:spLocks noChangeArrowheads="1"/>
          </p:cNvSpPr>
          <p:nvPr/>
        </p:nvSpPr>
        <p:spPr bwMode="auto">
          <a:xfrm>
            <a:off x="7885113" y="2852738"/>
            <a:ext cx="142875" cy="142875"/>
          </a:xfrm>
          <a:prstGeom prst="ellipse">
            <a:avLst/>
          </a:prstGeom>
          <a:solidFill>
            <a:schemeClr val="accent2"/>
          </a:solidFill>
          <a:ln w="9525" algn="ctr">
            <a:solidFill>
              <a:schemeClr val="tx1"/>
            </a:solidFill>
            <a:round/>
            <a:headEnd/>
            <a:tailEnd/>
          </a:ln>
        </p:spPr>
        <p:txBody>
          <a:bodyPr/>
          <a:lstStyle/>
          <a:p>
            <a:endParaRPr lang="en-US"/>
          </a:p>
        </p:txBody>
      </p:sp>
      <p:sp>
        <p:nvSpPr>
          <p:cNvPr id="204806" name="TextBox 10"/>
          <p:cNvSpPr txBox="1">
            <a:spLocks noChangeArrowheads="1"/>
          </p:cNvSpPr>
          <p:nvPr/>
        </p:nvSpPr>
        <p:spPr bwMode="auto">
          <a:xfrm>
            <a:off x="214313" y="5715000"/>
            <a:ext cx="86439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r>
              <a:rPr lang="en-GB" sz="2000"/>
              <a:t>Data from Dome C Antarctic ice core (EPICA project) described in </a:t>
            </a:r>
            <a:r>
              <a:rPr lang="da-DK" sz="2000"/>
              <a:t>Siegenthaler et al. (2005) Science and Spahni et al. (2005) Science, supplied by Prof T. Stocker.</a:t>
            </a:r>
            <a:r>
              <a:rPr lang="en-GB" sz="2000"/>
              <a:t>  </a:t>
            </a:r>
          </a:p>
        </p:txBody>
      </p:sp>
      <p:sp>
        <p:nvSpPr>
          <p:cNvPr id="204807" name="Rectangle 10"/>
          <p:cNvSpPr>
            <a:spLocks noChangeArrowheads="1"/>
          </p:cNvSpPr>
          <p:nvPr/>
        </p:nvSpPr>
        <p:spPr bwMode="auto">
          <a:xfrm>
            <a:off x="179388" y="279400"/>
            <a:ext cx="57150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a:r>
              <a:rPr lang="en-US" sz="4000"/>
              <a:t>The last 650000 years…</a:t>
            </a:r>
          </a:p>
        </p:txBody>
      </p:sp>
      <p:cxnSp>
        <p:nvCxnSpPr>
          <p:cNvPr id="15" name="Straight Arrow Connector 14"/>
          <p:cNvCxnSpPr/>
          <p:nvPr/>
        </p:nvCxnSpPr>
        <p:spPr bwMode="auto">
          <a:xfrm rot="5400000" flipH="1" flipV="1">
            <a:off x="1156494" y="3178969"/>
            <a:ext cx="1073150" cy="1588"/>
          </a:xfrm>
          <a:prstGeom prst="straightConnector1">
            <a:avLst/>
          </a:prstGeom>
          <a:ln>
            <a:headEnd type="arrow"/>
            <a:tailEnd type="arrow"/>
          </a:ln>
        </p:spPr>
        <p:style>
          <a:lnRef idx="2">
            <a:schemeClr val="accent4"/>
          </a:lnRef>
          <a:fillRef idx="0">
            <a:schemeClr val="accent4"/>
          </a:fillRef>
          <a:effectRef idx="1">
            <a:schemeClr val="accent4"/>
          </a:effectRef>
          <a:fontRef idx="minor">
            <a:schemeClr val="tx1"/>
          </a:fontRef>
        </p:style>
      </p:cxnSp>
      <p:sp>
        <p:nvSpPr>
          <p:cNvPr id="204809" name="TextBox 15"/>
          <p:cNvSpPr txBox="1">
            <a:spLocks noChangeArrowheads="1"/>
          </p:cNvSpPr>
          <p:nvPr/>
        </p:nvSpPr>
        <p:spPr bwMode="auto">
          <a:xfrm>
            <a:off x="977900" y="2708275"/>
            <a:ext cx="8572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r>
              <a:rPr lang="en-GB" sz="1800" b="1"/>
              <a:t>≈10</a:t>
            </a:r>
            <a:r>
              <a:rPr lang="en-GB" sz="1800" b="1" baseline="30000"/>
              <a:t>o</a:t>
            </a:r>
            <a:r>
              <a:rPr lang="en-GB" sz="1800" b="1"/>
              <a:t>C</a:t>
            </a:r>
          </a:p>
        </p:txBody>
      </p:sp>
      <p:sp>
        <p:nvSpPr>
          <p:cNvPr id="204810" name="TextBox 16"/>
          <p:cNvSpPr txBox="1">
            <a:spLocks noChangeArrowheads="1"/>
          </p:cNvSpPr>
          <p:nvPr/>
        </p:nvSpPr>
        <p:spPr bwMode="auto">
          <a:xfrm>
            <a:off x="250825" y="5300663"/>
            <a:ext cx="8135938"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r>
              <a:rPr lang="en-GB" sz="1800"/>
              <a:t>Thousands of years ago: 	500	400	300	200	100	Today</a:t>
            </a:r>
          </a:p>
        </p:txBody>
      </p:sp>
      <p:sp>
        <p:nvSpPr>
          <p:cNvPr id="204811" name="TextBox 9"/>
          <p:cNvSpPr txBox="1">
            <a:spLocks noChangeArrowheads="1"/>
          </p:cNvSpPr>
          <p:nvPr/>
        </p:nvSpPr>
        <p:spPr bwMode="auto">
          <a:xfrm>
            <a:off x="34925" y="2976563"/>
            <a:ext cx="172878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r>
              <a:rPr lang="en-GB" sz="2000"/>
              <a:t>Temperature from </a:t>
            </a:r>
            <a:r>
              <a:rPr lang="el-GR" sz="2000"/>
              <a:t>δ</a:t>
            </a:r>
            <a:r>
              <a:rPr lang="en-GB" sz="2000"/>
              <a:t>D</a:t>
            </a:r>
            <a:r>
              <a:rPr lang="en-GB" sz="2000" baseline="-25000"/>
              <a:t>ice </a:t>
            </a:r>
            <a:r>
              <a:rPr lang="en-GB" sz="2000"/>
              <a:t>(‰)</a:t>
            </a:r>
          </a:p>
        </p:txBody>
      </p:sp>
      <p:cxnSp>
        <p:nvCxnSpPr>
          <p:cNvPr id="20" name="Straight Arrow Connector 19"/>
          <p:cNvCxnSpPr/>
          <p:nvPr/>
        </p:nvCxnSpPr>
        <p:spPr bwMode="auto">
          <a:xfrm rot="5400000" flipH="1" flipV="1">
            <a:off x="7923213" y="177800"/>
            <a:ext cx="357188" cy="1587"/>
          </a:xfrm>
          <a:prstGeom prst="straightConnector1">
            <a:avLst/>
          </a:prstGeom>
          <a:ln>
            <a:solidFill>
              <a:srgbClr val="FF0000"/>
            </a:solidFill>
            <a:headEnd type="none" w="med" len="med"/>
            <a:tailEnd type="arrow"/>
          </a:ln>
        </p:spPr>
        <p:style>
          <a:lnRef idx="3">
            <a:schemeClr val="dk1"/>
          </a:lnRef>
          <a:fillRef idx="0">
            <a:schemeClr val="dk1"/>
          </a:fillRef>
          <a:effectRef idx="2">
            <a:schemeClr val="dk1"/>
          </a:effectRef>
          <a:fontRef idx="minor">
            <a:schemeClr val="tx1"/>
          </a:fontRef>
        </p:style>
      </p:cxnSp>
      <p:sp>
        <p:nvSpPr>
          <p:cNvPr id="204813" name="Text Box 13"/>
          <p:cNvSpPr txBox="1">
            <a:spLocks noChangeArrowheads="1"/>
          </p:cNvSpPr>
          <p:nvPr/>
        </p:nvSpPr>
        <p:spPr bwMode="auto">
          <a:xfrm>
            <a:off x="1403350" y="1063625"/>
            <a:ext cx="504825"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90000"/>
              </a:lnSpc>
              <a:spcBef>
                <a:spcPct val="50000"/>
              </a:spcBef>
            </a:pPr>
            <a:r>
              <a:rPr lang="en-GB" sz="1200">
                <a:solidFill>
                  <a:srgbClr val="FF0000"/>
                </a:solidFill>
              </a:rPr>
              <a:t>800</a:t>
            </a:r>
          </a:p>
          <a:p>
            <a:pPr>
              <a:lnSpc>
                <a:spcPct val="90000"/>
              </a:lnSpc>
              <a:spcBef>
                <a:spcPct val="50000"/>
              </a:spcBef>
            </a:pPr>
            <a:r>
              <a:rPr lang="en-GB" sz="1200">
                <a:solidFill>
                  <a:srgbClr val="FF0000"/>
                </a:solidFill>
              </a:rPr>
              <a:t>700</a:t>
            </a:r>
          </a:p>
          <a:p>
            <a:pPr>
              <a:lnSpc>
                <a:spcPct val="90000"/>
              </a:lnSpc>
              <a:spcBef>
                <a:spcPct val="50000"/>
              </a:spcBef>
            </a:pPr>
            <a:r>
              <a:rPr lang="en-GB" sz="1200">
                <a:solidFill>
                  <a:srgbClr val="FF0000"/>
                </a:solidFill>
              </a:rPr>
              <a:t>600</a:t>
            </a:r>
          </a:p>
          <a:p>
            <a:pPr>
              <a:lnSpc>
                <a:spcPct val="90000"/>
              </a:lnSpc>
              <a:spcBef>
                <a:spcPct val="50000"/>
              </a:spcBef>
            </a:pPr>
            <a:r>
              <a:rPr lang="en-GB" sz="1200">
                <a:solidFill>
                  <a:srgbClr val="FF0000"/>
                </a:solidFill>
              </a:rPr>
              <a:t>500</a:t>
            </a:r>
          </a:p>
          <a:p>
            <a:pPr>
              <a:lnSpc>
                <a:spcPct val="90000"/>
              </a:lnSpc>
              <a:spcBef>
                <a:spcPct val="50000"/>
              </a:spcBef>
            </a:pPr>
            <a:r>
              <a:rPr lang="en-GB" sz="1200">
                <a:solidFill>
                  <a:srgbClr val="FF0000"/>
                </a:solidFill>
              </a:rPr>
              <a:t>400</a:t>
            </a:r>
          </a:p>
          <a:p>
            <a:pPr>
              <a:lnSpc>
                <a:spcPct val="90000"/>
              </a:lnSpc>
              <a:spcBef>
                <a:spcPct val="50000"/>
              </a:spcBef>
            </a:pPr>
            <a:r>
              <a:rPr lang="en-GB" sz="1200">
                <a:solidFill>
                  <a:srgbClr val="FF0000"/>
                </a:solidFill>
              </a:rPr>
              <a:t>300</a:t>
            </a:r>
          </a:p>
        </p:txBody>
      </p:sp>
      <p:sp>
        <p:nvSpPr>
          <p:cNvPr id="204814" name="Text Box 14"/>
          <p:cNvSpPr txBox="1">
            <a:spLocks noChangeArrowheads="1"/>
          </p:cNvSpPr>
          <p:nvPr/>
        </p:nvSpPr>
        <p:spPr bwMode="auto">
          <a:xfrm>
            <a:off x="1403350" y="3741738"/>
            <a:ext cx="50482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75000"/>
              </a:lnSpc>
              <a:spcBef>
                <a:spcPct val="50000"/>
              </a:spcBef>
            </a:pPr>
            <a:r>
              <a:rPr lang="en-GB" sz="1200">
                <a:solidFill>
                  <a:schemeClr val="accent2"/>
                </a:solidFill>
              </a:rPr>
              <a:t>300</a:t>
            </a:r>
          </a:p>
          <a:p>
            <a:pPr>
              <a:lnSpc>
                <a:spcPct val="75000"/>
              </a:lnSpc>
              <a:spcBef>
                <a:spcPct val="50000"/>
              </a:spcBef>
            </a:pPr>
            <a:r>
              <a:rPr lang="en-GB" sz="1200">
                <a:solidFill>
                  <a:schemeClr val="accent2"/>
                </a:solidFill>
              </a:rPr>
              <a:t>280</a:t>
            </a:r>
          </a:p>
          <a:p>
            <a:pPr>
              <a:lnSpc>
                <a:spcPct val="75000"/>
              </a:lnSpc>
              <a:spcBef>
                <a:spcPct val="50000"/>
              </a:spcBef>
            </a:pPr>
            <a:r>
              <a:rPr lang="en-GB" sz="1200">
                <a:solidFill>
                  <a:schemeClr val="accent2"/>
                </a:solidFill>
              </a:rPr>
              <a:t>260</a:t>
            </a:r>
          </a:p>
          <a:p>
            <a:pPr>
              <a:lnSpc>
                <a:spcPct val="75000"/>
              </a:lnSpc>
              <a:spcBef>
                <a:spcPct val="50000"/>
              </a:spcBef>
            </a:pPr>
            <a:r>
              <a:rPr lang="en-GB" sz="1200">
                <a:solidFill>
                  <a:schemeClr val="accent2"/>
                </a:solidFill>
              </a:rPr>
              <a:t>240</a:t>
            </a:r>
          </a:p>
          <a:p>
            <a:pPr>
              <a:lnSpc>
                <a:spcPct val="75000"/>
              </a:lnSpc>
              <a:spcBef>
                <a:spcPct val="50000"/>
              </a:spcBef>
            </a:pPr>
            <a:r>
              <a:rPr lang="en-GB" sz="1200">
                <a:solidFill>
                  <a:schemeClr val="accent2"/>
                </a:solidFill>
              </a:rPr>
              <a:t>220</a:t>
            </a:r>
          </a:p>
          <a:p>
            <a:pPr>
              <a:lnSpc>
                <a:spcPct val="75000"/>
              </a:lnSpc>
              <a:spcBef>
                <a:spcPct val="50000"/>
              </a:spcBef>
            </a:pPr>
            <a:r>
              <a:rPr lang="en-GB" sz="1200">
                <a:solidFill>
                  <a:schemeClr val="accent2"/>
                </a:solidFill>
              </a:rPr>
              <a:t>200</a:t>
            </a:r>
          </a:p>
          <a:p>
            <a:pPr>
              <a:lnSpc>
                <a:spcPct val="75000"/>
              </a:lnSpc>
              <a:spcBef>
                <a:spcPct val="50000"/>
              </a:spcBef>
            </a:pPr>
            <a:r>
              <a:rPr lang="en-GB" sz="1200">
                <a:solidFill>
                  <a:schemeClr val="accent2"/>
                </a:solidFill>
              </a:rPr>
              <a:t>180</a:t>
            </a:r>
          </a:p>
        </p:txBody>
      </p:sp>
      <p:sp>
        <p:nvSpPr>
          <p:cNvPr id="204815" name="Oval 8"/>
          <p:cNvSpPr>
            <a:spLocks noChangeArrowheads="1"/>
          </p:cNvSpPr>
          <p:nvPr/>
        </p:nvSpPr>
        <p:spPr bwMode="auto">
          <a:xfrm>
            <a:off x="8029575" y="260350"/>
            <a:ext cx="142875" cy="142875"/>
          </a:xfrm>
          <a:prstGeom prst="ellipse">
            <a:avLst/>
          </a:prstGeom>
          <a:solidFill>
            <a:srgbClr val="FF0000"/>
          </a:solidFill>
          <a:ln w="9525" algn="ctr">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Afternoon satellite constell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19" name="Text Box 3"/>
          <p:cNvSpPr txBox="1">
            <a:spLocks noChangeArrowheads="1"/>
          </p:cNvSpPr>
          <p:nvPr/>
        </p:nvSpPr>
        <p:spPr bwMode="auto">
          <a:xfrm>
            <a:off x="0" y="0"/>
            <a:ext cx="9144000" cy="762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lgn="ctr" eaLnBrk="1" hangingPunct="1"/>
            <a:r>
              <a:rPr lang="de-DE" sz="4400">
                <a:solidFill>
                  <a:srgbClr val="CCFFFF"/>
                </a:solidFill>
              </a:rPr>
              <a:t>Observations and cloud feedback</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ChangeArrowheads="1"/>
          </p:cNvSpPr>
          <p:nvPr>
            <p:ph type="title" idx="4294967295"/>
          </p:nvPr>
        </p:nvSpPr>
        <p:spPr/>
        <p:txBody>
          <a:bodyPr/>
          <a:lstStyle/>
          <a:p>
            <a:endParaRPr lang="en-US" smtClean="0"/>
          </a:p>
        </p:txBody>
      </p:sp>
      <p:sp>
        <p:nvSpPr>
          <p:cNvPr id="164867" name="Rectangle 3"/>
          <p:cNvSpPr>
            <a:spLocks noGrp="1" noChangeArrowheads="1"/>
          </p:cNvSpPr>
          <p:nvPr>
            <p:ph type="body" idx="4294967295"/>
          </p:nvPr>
        </p:nvSpPr>
        <p:spPr/>
        <p:txBody>
          <a:bodyPr/>
          <a:lstStyle/>
          <a:p>
            <a:endParaRPr lang="en-US" smtClean="0"/>
          </a:p>
        </p:txBody>
      </p:sp>
      <p:pic>
        <p:nvPicPr>
          <p:cNvPr id="16486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96900"/>
            <a:ext cx="9144000" cy="626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9" name="Rectangle 5"/>
          <p:cNvSpPr>
            <a:spLocks noChangeArrowheads="1"/>
          </p:cNvSpPr>
          <p:nvPr/>
        </p:nvSpPr>
        <p:spPr bwMode="auto">
          <a:xfrm>
            <a:off x="0" y="0"/>
            <a:ext cx="9144000" cy="1052513"/>
          </a:xfrm>
          <a:prstGeom prst="rect">
            <a:avLst/>
          </a:prstGeom>
          <a:solidFill>
            <a:schemeClr val="tx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p:cNvSpPr>
          <p:nvPr>
            <p:ph type="title"/>
          </p:nvPr>
        </p:nvSpPr>
        <p:spPr>
          <a:xfrm>
            <a:off x="685800" y="115888"/>
            <a:ext cx="8134350" cy="1143000"/>
          </a:xfrm>
        </p:spPr>
        <p:txBody>
          <a:bodyPr/>
          <a:lstStyle/>
          <a:p>
            <a:r>
              <a:rPr lang="en-GB" sz="4000" smtClean="0">
                <a:solidFill>
                  <a:srgbClr val="009999"/>
                </a:solidFill>
              </a:rPr>
              <a:t>Earth’s global average energy balance: </a:t>
            </a:r>
            <a:br>
              <a:rPr lang="en-GB" sz="4000" smtClean="0">
                <a:solidFill>
                  <a:srgbClr val="009999"/>
                </a:solidFill>
              </a:rPr>
            </a:br>
            <a:r>
              <a:rPr lang="en-GB" sz="4000" smtClean="0">
                <a:solidFill>
                  <a:srgbClr val="009999"/>
                </a:solidFill>
              </a:rPr>
              <a:t>no atmosphere</a:t>
            </a:r>
            <a:endParaRPr lang="en-US" sz="4000" smtClean="0">
              <a:solidFill>
                <a:srgbClr val="009999"/>
              </a:solidFill>
            </a:endParaRPr>
          </a:p>
        </p:txBody>
      </p:sp>
      <p:sp>
        <p:nvSpPr>
          <p:cNvPr id="40963" name="Rectangle 3"/>
          <p:cNvSpPr>
            <a:spLocks noChangeArrowheads="1"/>
          </p:cNvSpPr>
          <p:nvPr/>
        </p:nvSpPr>
        <p:spPr bwMode="auto">
          <a:xfrm>
            <a:off x="1908175" y="2708275"/>
            <a:ext cx="5472113" cy="1584325"/>
          </a:xfrm>
          <a:prstGeom prst="rect">
            <a:avLst/>
          </a:prstGeom>
          <a:gradFill rotWithShape="1">
            <a:gsLst>
              <a:gs pos="0">
                <a:srgbClr val="007676"/>
              </a:gs>
              <a:gs pos="100000">
                <a:srgbClr val="00FFFF">
                  <a:alpha val="0"/>
                </a:srgbClr>
              </a:gs>
            </a:gsLst>
            <a:lin ang="5400000" scaled="1"/>
          </a:gradFill>
          <a:ln w="9525">
            <a:solidFill>
              <a:schemeClr val="tx1"/>
            </a:solidFill>
            <a:miter lim="800000"/>
            <a:headEnd/>
            <a:tailEnd/>
          </a:ln>
        </p:spPr>
        <p:txBody>
          <a:bodyPr wrap="none" anchor="ctr"/>
          <a:lstStyle/>
          <a:p>
            <a:endParaRPr lang="en-US"/>
          </a:p>
        </p:txBody>
      </p:sp>
      <p:sp>
        <p:nvSpPr>
          <p:cNvPr id="40964" name="Line 4"/>
          <p:cNvSpPr>
            <a:spLocks noChangeShapeType="1"/>
          </p:cNvSpPr>
          <p:nvPr/>
        </p:nvSpPr>
        <p:spPr bwMode="auto">
          <a:xfrm>
            <a:off x="2916238" y="2133600"/>
            <a:ext cx="0" cy="647700"/>
          </a:xfrm>
          <a:prstGeom prst="line">
            <a:avLst/>
          </a:prstGeom>
          <a:noFill/>
          <a:ln w="1270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0965" name="Line 5"/>
          <p:cNvSpPr>
            <a:spLocks noChangeShapeType="1"/>
          </p:cNvSpPr>
          <p:nvPr/>
        </p:nvSpPr>
        <p:spPr bwMode="auto">
          <a:xfrm flipV="1">
            <a:off x="5148263" y="3644900"/>
            <a:ext cx="0" cy="649288"/>
          </a:xfrm>
          <a:prstGeom prst="line">
            <a:avLst/>
          </a:prstGeom>
          <a:noFill/>
          <a:ln w="1270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0966" name="Line 6"/>
          <p:cNvSpPr>
            <a:spLocks noChangeShapeType="1"/>
          </p:cNvSpPr>
          <p:nvPr/>
        </p:nvSpPr>
        <p:spPr bwMode="auto">
          <a:xfrm flipV="1">
            <a:off x="5148263" y="2060575"/>
            <a:ext cx="0" cy="649288"/>
          </a:xfrm>
          <a:prstGeom prst="line">
            <a:avLst/>
          </a:prstGeom>
          <a:noFill/>
          <a:ln w="1270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0967" name="Rectangle 7"/>
          <p:cNvSpPr>
            <a:spLocks noChangeArrowheads="1"/>
          </p:cNvSpPr>
          <p:nvPr/>
        </p:nvSpPr>
        <p:spPr bwMode="auto">
          <a:xfrm>
            <a:off x="1908175" y="4292600"/>
            <a:ext cx="5472113" cy="360363"/>
          </a:xfrm>
          <a:prstGeom prst="rect">
            <a:avLst/>
          </a:prstGeom>
          <a:gradFill rotWithShape="1">
            <a:gsLst>
              <a:gs pos="0">
                <a:srgbClr val="0000FF"/>
              </a:gs>
              <a:gs pos="100000">
                <a:schemeClr val="bg1"/>
              </a:gs>
            </a:gsLst>
            <a:lin ang="5400000" scaled="1"/>
          </a:gradFill>
          <a:ln w="9525">
            <a:solidFill>
              <a:schemeClr val="tx1"/>
            </a:solidFill>
            <a:miter lim="800000"/>
            <a:headEnd/>
            <a:tailEnd/>
          </a:ln>
        </p:spPr>
        <p:txBody>
          <a:bodyPr wrap="none" anchor="ctr"/>
          <a:lstStyle/>
          <a:p>
            <a:endParaRPr lang="en-US"/>
          </a:p>
        </p:txBody>
      </p:sp>
      <p:sp>
        <p:nvSpPr>
          <p:cNvPr id="40968" name="Text Box 8"/>
          <p:cNvSpPr txBox="1">
            <a:spLocks noChangeArrowheads="1"/>
          </p:cNvSpPr>
          <p:nvPr/>
        </p:nvSpPr>
        <p:spPr bwMode="auto">
          <a:xfrm>
            <a:off x="1187450" y="1989138"/>
            <a:ext cx="1512888" cy="457200"/>
          </a:xfrm>
          <a:prstGeom prst="rect">
            <a:avLst/>
          </a:prstGeom>
          <a:solidFill>
            <a:srgbClr val="C0C0C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400">
                <a:latin typeface="Times New Roman" pitchFamily="18" charset="0"/>
              </a:rPr>
              <a:t>240 Wm</a:t>
            </a:r>
            <a:r>
              <a:rPr lang="en-GB" sz="2400" baseline="30000">
                <a:latin typeface="Times New Roman" pitchFamily="18" charset="0"/>
              </a:rPr>
              <a:t>-2</a:t>
            </a:r>
            <a:endParaRPr lang="en-US" sz="2400" baseline="30000">
              <a:latin typeface="Times New Roman" pitchFamily="18" charset="0"/>
            </a:endParaRPr>
          </a:p>
        </p:txBody>
      </p:sp>
      <p:sp>
        <p:nvSpPr>
          <p:cNvPr id="40969" name="Text Box 9"/>
          <p:cNvSpPr txBox="1">
            <a:spLocks noChangeArrowheads="1"/>
          </p:cNvSpPr>
          <p:nvPr/>
        </p:nvSpPr>
        <p:spPr bwMode="auto">
          <a:xfrm>
            <a:off x="5364163" y="1989138"/>
            <a:ext cx="1512887" cy="457200"/>
          </a:xfrm>
          <a:prstGeom prst="rect">
            <a:avLst/>
          </a:prstGeom>
          <a:solidFill>
            <a:srgbClr val="C0C0C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400">
                <a:latin typeface="Times New Roman" pitchFamily="18" charset="0"/>
              </a:rPr>
              <a:t>240 Wm</a:t>
            </a:r>
            <a:r>
              <a:rPr lang="en-GB" sz="2400" baseline="30000">
                <a:latin typeface="Times New Roman" pitchFamily="18" charset="0"/>
              </a:rPr>
              <a:t>-2</a:t>
            </a:r>
            <a:endParaRPr lang="en-US" sz="2400" baseline="30000">
              <a:latin typeface="Times New Roman" pitchFamily="18" charset="0"/>
            </a:endParaRPr>
          </a:p>
        </p:txBody>
      </p:sp>
      <p:sp>
        <p:nvSpPr>
          <p:cNvPr id="40970" name="Text Box 10"/>
          <p:cNvSpPr txBox="1">
            <a:spLocks noChangeArrowheads="1"/>
          </p:cNvSpPr>
          <p:nvPr/>
        </p:nvSpPr>
        <p:spPr bwMode="auto">
          <a:xfrm>
            <a:off x="5364163" y="3644900"/>
            <a:ext cx="1512887" cy="457200"/>
          </a:xfrm>
          <a:prstGeom prst="rect">
            <a:avLst/>
          </a:prstGeom>
          <a:solidFill>
            <a:srgbClr val="C0C0C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400">
                <a:latin typeface="Times New Roman" pitchFamily="18" charset="0"/>
              </a:rPr>
              <a:t>240 Wm</a:t>
            </a:r>
            <a:r>
              <a:rPr lang="en-GB" sz="2400" baseline="30000">
                <a:latin typeface="Times New Roman" pitchFamily="18" charset="0"/>
              </a:rPr>
              <a:t>-2</a:t>
            </a:r>
            <a:endParaRPr lang="en-US" sz="2400" baseline="30000">
              <a:latin typeface="Times New Roman" pitchFamily="18" charset="0"/>
            </a:endParaRPr>
          </a:p>
        </p:txBody>
      </p:sp>
      <p:sp>
        <p:nvSpPr>
          <p:cNvPr id="40971" name="Text Box 11"/>
          <p:cNvSpPr txBox="1">
            <a:spLocks noChangeArrowheads="1"/>
          </p:cNvSpPr>
          <p:nvPr/>
        </p:nvSpPr>
        <p:spPr bwMode="auto">
          <a:xfrm>
            <a:off x="2700338" y="4627563"/>
            <a:ext cx="3959225" cy="457200"/>
          </a:xfrm>
          <a:prstGeom prst="rect">
            <a:avLst/>
          </a:prstGeom>
          <a:solidFill>
            <a:srgbClr val="C0C0C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400">
                <a:latin typeface="Times New Roman" pitchFamily="18" charset="0"/>
              </a:rPr>
              <a:t>Surface Temperature = -18</a:t>
            </a:r>
            <a:r>
              <a:rPr lang="en-GB" sz="2400" baseline="30000">
                <a:latin typeface="Times New Roman" pitchFamily="18" charset="0"/>
              </a:rPr>
              <a:t>o</a:t>
            </a:r>
            <a:r>
              <a:rPr lang="en-GB" sz="2400">
                <a:latin typeface="Times New Roman" pitchFamily="18" charset="0"/>
              </a:rPr>
              <a:t>C</a:t>
            </a:r>
            <a:endParaRPr lang="en-US" sz="2400">
              <a:latin typeface="Times New Roman" pitchFamily="18" charset="0"/>
            </a:endParaRPr>
          </a:p>
        </p:txBody>
      </p:sp>
      <p:sp>
        <p:nvSpPr>
          <p:cNvPr id="40972" name="Text Box 12"/>
          <p:cNvSpPr txBox="1">
            <a:spLocks noChangeArrowheads="1"/>
          </p:cNvSpPr>
          <p:nvPr/>
        </p:nvSpPr>
        <p:spPr bwMode="auto">
          <a:xfrm>
            <a:off x="2555875" y="1557338"/>
            <a:ext cx="86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400">
                <a:latin typeface="Times New Roman" pitchFamily="18" charset="0"/>
              </a:rPr>
              <a:t>Solar</a:t>
            </a:r>
            <a:endParaRPr lang="en-US" sz="2400">
              <a:latin typeface="Times New Roman" pitchFamily="18" charset="0"/>
            </a:endParaRPr>
          </a:p>
        </p:txBody>
      </p:sp>
      <p:sp>
        <p:nvSpPr>
          <p:cNvPr id="40973" name="Text Box 13"/>
          <p:cNvSpPr txBox="1">
            <a:spLocks noChangeArrowheads="1"/>
          </p:cNvSpPr>
          <p:nvPr/>
        </p:nvSpPr>
        <p:spPr bwMode="auto">
          <a:xfrm>
            <a:off x="4213225" y="15573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400">
                <a:latin typeface="Times New Roman" pitchFamily="18" charset="0"/>
              </a:rPr>
              <a:t>Thermal</a:t>
            </a:r>
            <a:endParaRPr lang="en-US" sz="2400">
              <a:latin typeface="Times New Roman" pitchFamily="18" charset="0"/>
            </a:endParaRPr>
          </a:p>
        </p:txBody>
      </p:sp>
      <p:sp>
        <p:nvSpPr>
          <p:cNvPr id="40974" name="AutoShape 14"/>
          <p:cNvSpPr>
            <a:spLocks/>
          </p:cNvSpPr>
          <p:nvPr/>
        </p:nvSpPr>
        <p:spPr bwMode="auto">
          <a:xfrm>
            <a:off x="7092950" y="2060575"/>
            <a:ext cx="719138" cy="2016125"/>
          </a:xfrm>
          <a:prstGeom prst="rightBrace">
            <a:avLst>
              <a:gd name="adj1" fmla="val 23363"/>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0975" name="Text Box 15"/>
          <p:cNvSpPr txBox="1">
            <a:spLocks noChangeArrowheads="1"/>
          </p:cNvSpPr>
          <p:nvPr/>
        </p:nvSpPr>
        <p:spPr bwMode="auto">
          <a:xfrm>
            <a:off x="7812088" y="2706688"/>
            <a:ext cx="1223962" cy="650875"/>
          </a:xfrm>
          <a:prstGeom prst="rect">
            <a:avLst/>
          </a:prstGeom>
          <a:solidFill>
            <a:srgbClr val="99CCFF">
              <a:alpha val="20000"/>
            </a:srgbClr>
          </a:solidFill>
          <a:ln w="9525">
            <a:solidFill>
              <a:srgbClr val="993300"/>
            </a:solidFill>
            <a:miter lim="800000"/>
            <a:headEnd/>
            <a:tailEnd/>
          </a:ln>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a:latin typeface="Times New Roman" pitchFamily="18" charset="0"/>
              </a:rPr>
              <a:t>Efficiency = 100%</a:t>
            </a:r>
            <a:endParaRPr lang="en-US">
              <a:latin typeface="Times New Roman" pitchFamily="18" charset="0"/>
            </a:endParaRPr>
          </a:p>
        </p:txBody>
      </p:sp>
      <p:sp>
        <p:nvSpPr>
          <p:cNvPr id="40976" name="Rectangle 16"/>
          <p:cNvSpPr>
            <a:spLocks noChangeArrowheads="1"/>
          </p:cNvSpPr>
          <p:nvPr/>
        </p:nvSpPr>
        <p:spPr bwMode="auto">
          <a:xfrm>
            <a:off x="2627313" y="5229225"/>
            <a:ext cx="3841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3200">
                <a:solidFill>
                  <a:srgbClr val="000000"/>
                </a:solidFill>
                <a:latin typeface="Times New Roman" pitchFamily="18" charset="0"/>
              </a:rPr>
              <a:t>(1- α)S</a:t>
            </a:r>
            <a:r>
              <a:rPr lang="en-GB" sz="3200" baseline="-25000">
                <a:solidFill>
                  <a:srgbClr val="000000"/>
                </a:solidFill>
                <a:latin typeface="Times New Roman" pitchFamily="18" charset="0"/>
              </a:rPr>
              <a:t>o</a:t>
            </a:r>
            <a:r>
              <a:rPr lang="en-GB" sz="3200">
                <a:solidFill>
                  <a:srgbClr val="000000"/>
                </a:solidFill>
                <a:latin typeface="Times New Roman" pitchFamily="18" charset="0"/>
              </a:rPr>
              <a:t>/4 = </a:t>
            </a:r>
            <a:r>
              <a:rPr lang="en-GB" sz="3200">
                <a:solidFill>
                  <a:srgbClr val="000000"/>
                </a:solidFill>
                <a:latin typeface="Times New Roman" pitchFamily="18" charset="0"/>
                <a:sym typeface="Symbol" pitchFamily="18" charset="2"/>
              </a:rPr>
              <a:t></a:t>
            </a:r>
            <a:r>
              <a:rPr lang="en-GB" sz="3200">
                <a:solidFill>
                  <a:srgbClr val="000000"/>
                </a:solidFill>
                <a:latin typeface="Times New Roman" pitchFamily="18" charset="0"/>
              </a:rPr>
              <a:t>T</a:t>
            </a:r>
            <a:r>
              <a:rPr lang="en-GB" sz="3200" baseline="-25000">
                <a:solidFill>
                  <a:srgbClr val="000000"/>
                </a:solidFill>
                <a:latin typeface="Times New Roman" pitchFamily="18" charset="0"/>
              </a:rPr>
              <a:t>S</a:t>
            </a:r>
            <a:r>
              <a:rPr lang="en-GB" sz="3200" baseline="30000">
                <a:solidFill>
                  <a:srgbClr val="000000"/>
                </a:solidFill>
                <a:latin typeface="Times New Roman" pitchFamily="18" charset="0"/>
              </a:rPr>
              <a:t>4</a:t>
            </a:r>
            <a:r>
              <a:rPr lang="en-GB">
                <a:solidFill>
                  <a:srgbClr val="000000"/>
                </a:solidFill>
                <a:latin typeface="Times New Roman" pitchFamily="18" charset="0"/>
              </a:rPr>
              <a:t>	</a:t>
            </a:r>
            <a:endParaRPr lang="en-US">
              <a:solidFill>
                <a:srgbClr val="000000"/>
              </a:solidFill>
              <a:latin typeface="Times New Roman" pitchFamily="18"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p:cNvSpPr>
          <p:nvPr>
            <p:ph type="title"/>
          </p:nvPr>
        </p:nvSpPr>
        <p:spPr>
          <a:xfrm>
            <a:off x="685800" y="115888"/>
            <a:ext cx="8207375" cy="1143000"/>
          </a:xfrm>
        </p:spPr>
        <p:txBody>
          <a:bodyPr/>
          <a:lstStyle/>
          <a:p>
            <a:r>
              <a:rPr lang="en-GB" sz="4000" smtClean="0">
                <a:solidFill>
                  <a:srgbClr val="009999"/>
                </a:solidFill>
              </a:rPr>
              <a:t>Earth’s global average energy balance: </a:t>
            </a:r>
            <a:br>
              <a:rPr lang="en-GB" sz="4000" smtClean="0">
                <a:solidFill>
                  <a:srgbClr val="009999"/>
                </a:solidFill>
              </a:rPr>
            </a:br>
            <a:r>
              <a:rPr lang="en-GB" sz="4000" smtClean="0">
                <a:solidFill>
                  <a:srgbClr val="009999"/>
                </a:solidFill>
              </a:rPr>
              <a:t>add atmosphere</a:t>
            </a:r>
            <a:endParaRPr lang="en-US" sz="4000" smtClean="0">
              <a:solidFill>
                <a:srgbClr val="009999"/>
              </a:solidFill>
            </a:endParaRPr>
          </a:p>
        </p:txBody>
      </p:sp>
      <p:sp>
        <p:nvSpPr>
          <p:cNvPr id="41987" name="Rectangle 3"/>
          <p:cNvSpPr>
            <a:spLocks noChangeArrowheads="1"/>
          </p:cNvSpPr>
          <p:nvPr/>
        </p:nvSpPr>
        <p:spPr bwMode="auto">
          <a:xfrm>
            <a:off x="1908175" y="2708275"/>
            <a:ext cx="5472113" cy="1584325"/>
          </a:xfrm>
          <a:prstGeom prst="rect">
            <a:avLst/>
          </a:prstGeom>
          <a:gradFill rotWithShape="1">
            <a:gsLst>
              <a:gs pos="0">
                <a:srgbClr val="007676"/>
              </a:gs>
              <a:gs pos="100000">
                <a:srgbClr val="00FFFF">
                  <a:alpha val="71999"/>
                </a:srgbClr>
              </a:gs>
            </a:gsLst>
            <a:lin ang="5400000" scaled="1"/>
          </a:gradFill>
          <a:ln w="9525">
            <a:solidFill>
              <a:schemeClr val="tx1"/>
            </a:solidFill>
            <a:miter lim="800000"/>
            <a:headEnd/>
            <a:tailEnd/>
          </a:ln>
        </p:spPr>
        <p:txBody>
          <a:bodyPr wrap="none" anchor="ctr"/>
          <a:lstStyle/>
          <a:p>
            <a:endParaRPr lang="en-US"/>
          </a:p>
        </p:txBody>
      </p:sp>
      <p:sp>
        <p:nvSpPr>
          <p:cNvPr id="41988" name="Line 4"/>
          <p:cNvSpPr>
            <a:spLocks noChangeShapeType="1"/>
          </p:cNvSpPr>
          <p:nvPr/>
        </p:nvSpPr>
        <p:spPr bwMode="auto">
          <a:xfrm>
            <a:off x="2916238" y="2133600"/>
            <a:ext cx="0" cy="647700"/>
          </a:xfrm>
          <a:prstGeom prst="line">
            <a:avLst/>
          </a:prstGeom>
          <a:noFill/>
          <a:ln w="1270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1989" name="Line 5"/>
          <p:cNvSpPr>
            <a:spLocks noChangeShapeType="1"/>
          </p:cNvSpPr>
          <p:nvPr/>
        </p:nvSpPr>
        <p:spPr bwMode="auto">
          <a:xfrm flipV="1">
            <a:off x="5148263" y="2276475"/>
            <a:ext cx="0" cy="433388"/>
          </a:xfrm>
          <a:prstGeom prst="line">
            <a:avLst/>
          </a:prstGeom>
          <a:noFill/>
          <a:ln w="508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1990" name="Rectangle 6"/>
          <p:cNvSpPr>
            <a:spLocks noChangeArrowheads="1"/>
          </p:cNvSpPr>
          <p:nvPr/>
        </p:nvSpPr>
        <p:spPr bwMode="auto">
          <a:xfrm>
            <a:off x="1908175" y="4292600"/>
            <a:ext cx="5472113" cy="360363"/>
          </a:xfrm>
          <a:prstGeom prst="rect">
            <a:avLst/>
          </a:prstGeom>
          <a:gradFill rotWithShape="1">
            <a:gsLst>
              <a:gs pos="0">
                <a:srgbClr val="CC99FF"/>
              </a:gs>
              <a:gs pos="100000">
                <a:schemeClr val="bg1"/>
              </a:gs>
            </a:gsLst>
            <a:lin ang="5400000" scaled="1"/>
          </a:gradFill>
          <a:ln w="9525">
            <a:solidFill>
              <a:schemeClr val="tx1"/>
            </a:solidFill>
            <a:miter lim="800000"/>
            <a:headEnd/>
            <a:tailEnd/>
          </a:ln>
        </p:spPr>
        <p:txBody>
          <a:bodyPr wrap="none" anchor="ctr"/>
          <a:lstStyle/>
          <a:p>
            <a:endParaRPr lang="en-US"/>
          </a:p>
        </p:txBody>
      </p:sp>
      <p:sp>
        <p:nvSpPr>
          <p:cNvPr id="41991" name="Text Box 7"/>
          <p:cNvSpPr txBox="1">
            <a:spLocks noChangeArrowheads="1"/>
          </p:cNvSpPr>
          <p:nvPr/>
        </p:nvSpPr>
        <p:spPr bwMode="auto">
          <a:xfrm>
            <a:off x="1187450" y="1989138"/>
            <a:ext cx="1512888" cy="457200"/>
          </a:xfrm>
          <a:prstGeom prst="rect">
            <a:avLst/>
          </a:prstGeom>
          <a:solidFill>
            <a:srgbClr val="C0C0C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400">
                <a:latin typeface="Times New Roman" pitchFamily="18" charset="0"/>
              </a:rPr>
              <a:t>240 Wm</a:t>
            </a:r>
            <a:r>
              <a:rPr lang="en-GB" sz="2400" baseline="30000">
                <a:latin typeface="Times New Roman" pitchFamily="18" charset="0"/>
              </a:rPr>
              <a:t>-2</a:t>
            </a:r>
            <a:endParaRPr lang="en-US" sz="2400" baseline="30000">
              <a:latin typeface="Times New Roman" pitchFamily="18" charset="0"/>
            </a:endParaRPr>
          </a:p>
        </p:txBody>
      </p:sp>
      <p:sp>
        <p:nvSpPr>
          <p:cNvPr id="41992" name="Text Box 8"/>
          <p:cNvSpPr txBox="1">
            <a:spLocks noChangeArrowheads="1"/>
          </p:cNvSpPr>
          <p:nvPr/>
        </p:nvSpPr>
        <p:spPr bwMode="auto">
          <a:xfrm>
            <a:off x="5364163" y="3644900"/>
            <a:ext cx="1512887" cy="457200"/>
          </a:xfrm>
          <a:prstGeom prst="rect">
            <a:avLst/>
          </a:prstGeom>
          <a:solidFill>
            <a:srgbClr val="C0C0C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400">
                <a:latin typeface="Times New Roman" pitchFamily="18" charset="0"/>
              </a:rPr>
              <a:t>240 Wm</a:t>
            </a:r>
            <a:r>
              <a:rPr lang="en-GB" sz="2400" baseline="30000">
                <a:latin typeface="Times New Roman" pitchFamily="18" charset="0"/>
              </a:rPr>
              <a:t>-2</a:t>
            </a:r>
            <a:endParaRPr lang="en-US" sz="2400" baseline="30000">
              <a:latin typeface="Times New Roman" pitchFamily="18" charset="0"/>
            </a:endParaRPr>
          </a:p>
        </p:txBody>
      </p:sp>
      <p:sp>
        <p:nvSpPr>
          <p:cNvPr id="41993" name="Text Box 9"/>
          <p:cNvSpPr txBox="1">
            <a:spLocks noChangeArrowheads="1"/>
          </p:cNvSpPr>
          <p:nvPr/>
        </p:nvSpPr>
        <p:spPr bwMode="auto">
          <a:xfrm>
            <a:off x="2700338" y="4627563"/>
            <a:ext cx="3959225" cy="457200"/>
          </a:xfrm>
          <a:prstGeom prst="rect">
            <a:avLst/>
          </a:prstGeom>
          <a:solidFill>
            <a:srgbClr val="C0C0C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400">
                <a:latin typeface="Times New Roman" pitchFamily="18" charset="0"/>
              </a:rPr>
              <a:t>Temperatures rise</a:t>
            </a:r>
            <a:endParaRPr lang="en-US" sz="2400">
              <a:latin typeface="Times New Roman" pitchFamily="18" charset="0"/>
            </a:endParaRPr>
          </a:p>
        </p:txBody>
      </p:sp>
      <p:sp>
        <p:nvSpPr>
          <p:cNvPr id="41994" name="Text Box 10"/>
          <p:cNvSpPr txBox="1">
            <a:spLocks noChangeArrowheads="1"/>
          </p:cNvSpPr>
          <p:nvPr/>
        </p:nvSpPr>
        <p:spPr bwMode="auto">
          <a:xfrm>
            <a:off x="2555875" y="1557338"/>
            <a:ext cx="1511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400">
                <a:latin typeface="Times New Roman" pitchFamily="18" charset="0"/>
              </a:rPr>
              <a:t>Solar     &gt;</a:t>
            </a:r>
            <a:endParaRPr lang="en-US" sz="2400">
              <a:latin typeface="Times New Roman" pitchFamily="18" charset="0"/>
            </a:endParaRPr>
          </a:p>
        </p:txBody>
      </p:sp>
      <p:sp>
        <p:nvSpPr>
          <p:cNvPr id="41995" name="Text Box 11"/>
          <p:cNvSpPr txBox="1">
            <a:spLocks noChangeArrowheads="1"/>
          </p:cNvSpPr>
          <p:nvPr/>
        </p:nvSpPr>
        <p:spPr bwMode="auto">
          <a:xfrm>
            <a:off x="4213225" y="15573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400">
                <a:latin typeface="Times New Roman" pitchFamily="18" charset="0"/>
              </a:rPr>
              <a:t>Thermal</a:t>
            </a:r>
            <a:endParaRPr lang="en-US" sz="2400">
              <a:latin typeface="Times New Roman" pitchFamily="18" charset="0"/>
            </a:endParaRPr>
          </a:p>
        </p:txBody>
      </p:sp>
      <p:sp>
        <p:nvSpPr>
          <p:cNvPr id="41996" name="Line 12"/>
          <p:cNvSpPr>
            <a:spLocks noChangeShapeType="1"/>
          </p:cNvSpPr>
          <p:nvPr/>
        </p:nvSpPr>
        <p:spPr bwMode="auto">
          <a:xfrm>
            <a:off x="4356100" y="3860800"/>
            <a:ext cx="0" cy="504825"/>
          </a:xfrm>
          <a:prstGeom prst="line">
            <a:avLst/>
          </a:prstGeom>
          <a:noFill/>
          <a:ln w="104775">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1997" name="Line 13"/>
          <p:cNvSpPr>
            <a:spLocks noChangeShapeType="1"/>
          </p:cNvSpPr>
          <p:nvPr/>
        </p:nvSpPr>
        <p:spPr bwMode="auto">
          <a:xfrm flipV="1">
            <a:off x="5148263" y="3644900"/>
            <a:ext cx="0" cy="649288"/>
          </a:xfrm>
          <a:prstGeom prst="line">
            <a:avLst/>
          </a:prstGeom>
          <a:noFill/>
          <a:ln w="1270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1998" name="AutoShape 14"/>
          <p:cNvSpPr>
            <a:spLocks noChangeArrowheads="1"/>
          </p:cNvSpPr>
          <p:nvPr/>
        </p:nvSpPr>
        <p:spPr bwMode="auto">
          <a:xfrm>
            <a:off x="2698750" y="2205038"/>
            <a:ext cx="2520950" cy="1944687"/>
          </a:xfrm>
          <a:prstGeom prst="irregularSeal2">
            <a:avLst/>
          </a:prstGeom>
          <a:gradFill rotWithShape="1">
            <a:gsLst>
              <a:gs pos="0">
                <a:srgbClr val="765E00"/>
              </a:gs>
              <a:gs pos="100000">
                <a:srgbClr val="FFCC00"/>
              </a:gs>
            </a:gsLst>
            <a:lin ang="5400000" scaled="1"/>
          </a:gradFill>
          <a:ln w="9525">
            <a:solidFill>
              <a:schemeClr val="tx1"/>
            </a:solidFill>
            <a:miter lim="800000"/>
            <a:headEnd/>
            <a:tailEnd/>
          </a:ln>
        </p:spPr>
        <p:txBody>
          <a:bodyPr wrap="none" anchor="ctr"/>
          <a:lstStyle/>
          <a:p>
            <a:endParaRPr lang="en-US"/>
          </a:p>
        </p:txBody>
      </p:sp>
      <p:sp>
        <p:nvSpPr>
          <p:cNvPr id="41999" name="Text Box 15"/>
          <p:cNvSpPr txBox="1">
            <a:spLocks noChangeArrowheads="1"/>
          </p:cNvSpPr>
          <p:nvPr/>
        </p:nvSpPr>
        <p:spPr bwMode="auto">
          <a:xfrm>
            <a:off x="3203575" y="2982913"/>
            <a:ext cx="143986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800" b="1">
                <a:latin typeface="Times New Roman" pitchFamily="18" charset="0"/>
              </a:rPr>
              <a:t>Heating</a:t>
            </a:r>
            <a:endParaRPr lang="en-US" sz="2800" b="1">
              <a:latin typeface="Times New Roman" pitchFamily="18" charset="0"/>
            </a:endParaRPr>
          </a:p>
        </p:txBody>
      </p:sp>
      <p:sp>
        <p:nvSpPr>
          <p:cNvPr id="42000" name="Rectangle 16"/>
          <p:cNvSpPr>
            <a:spLocks noChangeArrowheads="1"/>
          </p:cNvSpPr>
          <p:nvPr/>
        </p:nvSpPr>
        <p:spPr bwMode="auto">
          <a:xfrm>
            <a:off x="2627313" y="5229225"/>
            <a:ext cx="3841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3200">
                <a:solidFill>
                  <a:srgbClr val="000000"/>
                </a:solidFill>
                <a:latin typeface="Times New Roman" pitchFamily="18" charset="0"/>
              </a:rPr>
              <a:t>(1- α)S</a:t>
            </a:r>
            <a:r>
              <a:rPr lang="en-GB" sz="3200" baseline="-25000">
                <a:solidFill>
                  <a:srgbClr val="000000"/>
                </a:solidFill>
                <a:latin typeface="Times New Roman" pitchFamily="18" charset="0"/>
              </a:rPr>
              <a:t>o</a:t>
            </a:r>
            <a:r>
              <a:rPr lang="en-GB" sz="3200">
                <a:solidFill>
                  <a:srgbClr val="000000"/>
                </a:solidFill>
                <a:latin typeface="Times New Roman" pitchFamily="18" charset="0"/>
              </a:rPr>
              <a:t>/4 </a:t>
            </a:r>
            <a:r>
              <a:rPr lang="en-GB" sz="3200">
                <a:solidFill>
                  <a:srgbClr val="000000"/>
                </a:solidFill>
                <a:latin typeface="Times New Roman" pitchFamily="18" charset="0"/>
                <a:cs typeface="Times New Roman" pitchFamily="18" charset="0"/>
              </a:rPr>
              <a:t>≠</a:t>
            </a:r>
            <a:r>
              <a:rPr lang="en-GB" sz="3200">
                <a:solidFill>
                  <a:srgbClr val="000000"/>
                </a:solidFill>
                <a:latin typeface="Times New Roman" pitchFamily="18" charset="0"/>
              </a:rPr>
              <a:t> </a:t>
            </a:r>
            <a:r>
              <a:rPr lang="en-GB" sz="3200">
                <a:solidFill>
                  <a:srgbClr val="000000"/>
                </a:solidFill>
                <a:latin typeface="Times New Roman" pitchFamily="18" charset="0"/>
                <a:sym typeface="Symbol" pitchFamily="18" charset="2"/>
              </a:rPr>
              <a:t></a:t>
            </a:r>
            <a:r>
              <a:rPr lang="en-GB" sz="3200">
                <a:solidFill>
                  <a:srgbClr val="000000"/>
                </a:solidFill>
                <a:latin typeface="Times New Roman" pitchFamily="18" charset="0"/>
              </a:rPr>
              <a:t>T</a:t>
            </a:r>
            <a:r>
              <a:rPr lang="en-GB" sz="3200" baseline="-25000">
                <a:solidFill>
                  <a:srgbClr val="000000"/>
                </a:solidFill>
                <a:latin typeface="Times New Roman" pitchFamily="18" charset="0"/>
              </a:rPr>
              <a:t>S</a:t>
            </a:r>
            <a:r>
              <a:rPr lang="en-GB" sz="3200" baseline="30000">
                <a:solidFill>
                  <a:srgbClr val="000000"/>
                </a:solidFill>
                <a:latin typeface="Times New Roman" pitchFamily="18" charset="0"/>
              </a:rPr>
              <a:t>4</a:t>
            </a:r>
            <a:r>
              <a:rPr lang="en-GB">
                <a:solidFill>
                  <a:srgbClr val="000000"/>
                </a:solidFill>
                <a:latin typeface="Times New Roman" pitchFamily="18" charset="0"/>
              </a:rPr>
              <a:t>	</a:t>
            </a:r>
            <a:endParaRPr lang="en-US">
              <a:solidFill>
                <a:srgbClr val="000000"/>
              </a:solidFill>
              <a:latin typeface="Times New Roman" pitchFamily="18"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p:cNvSpPr>
          <p:nvPr>
            <p:ph type="title"/>
          </p:nvPr>
        </p:nvSpPr>
        <p:spPr>
          <a:xfrm>
            <a:off x="685800" y="115888"/>
            <a:ext cx="8207375" cy="1143000"/>
          </a:xfrm>
        </p:spPr>
        <p:txBody>
          <a:bodyPr/>
          <a:lstStyle/>
          <a:p>
            <a:r>
              <a:rPr lang="en-GB" sz="4000" smtClean="0">
                <a:solidFill>
                  <a:srgbClr val="009999"/>
                </a:solidFill>
              </a:rPr>
              <a:t>Earth’s global average energy balance: </a:t>
            </a:r>
            <a:br>
              <a:rPr lang="en-GB" sz="4000" smtClean="0">
                <a:solidFill>
                  <a:srgbClr val="009999"/>
                </a:solidFill>
              </a:rPr>
            </a:br>
            <a:r>
              <a:rPr lang="en-GB" sz="4000" smtClean="0">
                <a:solidFill>
                  <a:srgbClr val="009999"/>
                </a:solidFill>
              </a:rPr>
              <a:t>present day</a:t>
            </a:r>
            <a:endParaRPr lang="en-US" sz="4000" smtClean="0">
              <a:solidFill>
                <a:srgbClr val="009999"/>
              </a:solidFill>
            </a:endParaRPr>
          </a:p>
        </p:txBody>
      </p:sp>
      <p:sp>
        <p:nvSpPr>
          <p:cNvPr id="43011" name="Rectangle 3"/>
          <p:cNvSpPr>
            <a:spLocks noChangeArrowheads="1"/>
          </p:cNvSpPr>
          <p:nvPr/>
        </p:nvSpPr>
        <p:spPr bwMode="auto">
          <a:xfrm>
            <a:off x="1908175" y="2708275"/>
            <a:ext cx="5472113" cy="1584325"/>
          </a:xfrm>
          <a:prstGeom prst="rect">
            <a:avLst/>
          </a:prstGeom>
          <a:gradFill rotWithShape="1">
            <a:gsLst>
              <a:gs pos="0">
                <a:srgbClr val="007676"/>
              </a:gs>
              <a:gs pos="100000">
                <a:srgbClr val="00FFFF">
                  <a:alpha val="71999"/>
                </a:srgbClr>
              </a:gs>
            </a:gsLst>
            <a:lin ang="5400000" scaled="1"/>
          </a:gradFill>
          <a:ln w="9525">
            <a:solidFill>
              <a:schemeClr val="tx1"/>
            </a:solidFill>
            <a:miter lim="800000"/>
            <a:headEnd/>
            <a:tailEnd/>
          </a:ln>
        </p:spPr>
        <p:txBody>
          <a:bodyPr wrap="none" anchor="ctr"/>
          <a:lstStyle/>
          <a:p>
            <a:endParaRPr lang="en-US"/>
          </a:p>
        </p:txBody>
      </p:sp>
      <p:sp>
        <p:nvSpPr>
          <p:cNvPr id="43012" name="Line 4"/>
          <p:cNvSpPr>
            <a:spLocks noChangeShapeType="1"/>
          </p:cNvSpPr>
          <p:nvPr/>
        </p:nvSpPr>
        <p:spPr bwMode="auto">
          <a:xfrm>
            <a:off x="2916238" y="2133600"/>
            <a:ext cx="0" cy="647700"/>
          </a:xfrm>
          <a:prstGeom prst="line">
            <a:avLst/>
          </a:prstGeom>
          <a:noFill/>
          <a:ln w="1270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3013" name="Line 5"/>
          <p:cNvSpPr>
            <a:spLocks noChangeShapeType="1"/>
          </p:cNvSpPr>
          <p:nvPr/>
        </p:nvSpPr>
        <p:spPr bwMode="auto">
          <a:xfrm flipV="1">
            <a:off x="5148263" y="3357563"/>
            <a:ext cx="0" cy="936625"/>
          </a:xfrm>
          <a:prstGeom prst="line">
            <a:avLst/>
          </a:prstGeom>
          <a:noFill/>
          <a:ln w="2032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3014" name="Line 6"/>
          <p:cNvSpPr>
            <a:spLocks noChangeShapeType="1"/>
          </p:cNvSpPr>
          <p:nvPr/>
        </p:nvSpPr>
        <p:spPr bwMode="auto">
          <a:xfrm flipV="1">
            <a:off x="5148263" y="2060575"/>
            <a:ext cx="0" cy="649288"/>
          </a:xfrm>
          <a:prstGeom prst="line">
            <a:avLst/>
          </a:prstGeom>
          <a:noFill/>
          <a:ln w="1270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3015" name="Rectangle 7"/>
          <p:cNvSpPr>
            <a:spLocks noChangeArrowheads="1"/>
          </p:cNvSpPr>
          <p:nvPr/>
        </p:nvSpPr>
        <p:spPr bwMode="auto">
          <a:xfrm>
            <a:off x="1908175" y="4292600"/>
            <a:ext cx="5472113" cy="360363"/>
          </a:xfrm>
          <a:prstGeom prst="rect">
            <a:avLst/>
          </a:prstGeom>
          <a:gradFill rotWithShape="1">
            <a:gsLst>
              <a:gs pos="0">
                <a:srgbClr val="FF6600"/>
              </a:gs>
              <a:gs pos="100000">
                <a:schemeClr val="bg1"/>
              </a:gs>
            </a:gsLst>
            <a:lin ang="5400000" scaled="1"/>
          </a:gradFill>
          <a:ln w="9525">
            <a:solidFill>
              <a:schemeClr val="tx1"/>
            </a:solidFill>
            <a:miter lim="800000"/>
            <a:headEnd/>
            <a:tailEnd/>
          </a:ln>
        </p:spPr>
        <p:txBody>
          <a:bodyPr wrap="none" anchor="ctr"/>
          <a:lstStyle/>
          <a:p>
            <a:endParaRPr lang="en-US"/>
          </a:p>
        </p:txBody>
      </p:sp>
      <p:sp>
        <p:nvSpPr>
          <p:cNvPr id="43016" name="Text Box 8"/>
          <p:cNvSpPr txBox="1">
            <a:spLocks noChangeArrowheads="1"/>
          </p:cNvSpPr>
          <p:nvPr/>
        </p:nvSpPr>
        <p:spPr bwMode="auto">
          <a:xfrm>
            <a:off x="1187450" y="1989138"/>
            <a:ext cx="1512888" cy="457200"/>
          </a:xfrm>
          <a:prstGeom prst="rect">
            <a:avLst/>
          </a:prstGeom>
          <a:solidFill>
            <a:srgbClr val="C0C0C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400">
                <a:latin typeface="Times New Roman" pitchFamily="18" charset="0"/>
              </a:rPr>
              <a:t>240 Wm</a:t>
            </a:r>
            <a:r>
              <a:rPr lang="en-GB" sz="2400" baseline="30000">
                <a:latin typeface="Times New Roman" pitchFamily="18" charset="0"/>
              </a:rPr>
              <a:t>-2</a:t>
            </a:r>
            <a:endParaRPr lang="en-US" sz="2400" baseline="30000">
              <a:latin typeface="Times New Roman" pitchFamily="18" charset="0"/>
            </a:endParaRPr>
          </a:p>
        </p:txBody>
      </p:sp>
      <p:sp>
        <p:nvSpPr>
          <p:cNvPr id="43017" name="Text Box 9"/>
          <p:cNvSpPr txBox="1">
            <a:spLocks noChangeArrowheads="1"/>
          </p:cNvSpPr>
          <p:nvPr/>
        </p:nvSpPr>
        <p:spPr bwMode="auto">
          <a:xfrm>
            <a:off x="5364163" y="1989138"/>
            <a:ext cx="1512887" cy="457200"/>
          </a:xfrm>
          <a:prstGeom prst="rect">
            <a:avLst/>
          </a:prstGeom>
          <a:solidFill>
            <a:srgbClr val="C0C0C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400">
                <a:latin typeface="Times New Roman" pitchFamily="18" charset="0"/>
              </a:rPr>
              <a:t>240 Wm</a:t>
            </a:r>
            <a:r>
              <a:rPr lang="en-GB" sz="2400" baseline="30000">
                <a:latin typeface="Times New Roman" pitchFamily="18" charset="0"/>
              </a:rPr>
              <a:t>-2</a:t>
            </a:r>
            <a:endParaRPr lang="en-US" sz="2400" baseline="30000">
              <a:latin typeface="Times New Roman" pitchFamily="18" charset="0"/>
            </a:endParaRPr>
          </a:p>
        </p:txBody>
      </p:sp>
      <p:sp>
        <p:nvSpPr>
          <p:cNvPr id="43018" name="Text Box 10"/>
          <p:cNvSpPr txBox="1">
            <a:spLocks noChangeArrowheads="1"/>
          </p:cNvSpPr>
          <p:nvPr/>
        </p:nvSpPr>
        <p:spPr bwMode="auto">
          <a:xfrm>
            <a:off x="5364163" y="3644900"/>
            <a:ext cx="1512887" cy="457200"/>
          </a:xfrm>
          <a:prstGeom prst="rect">
            <a:avLst/>
          </a:prstGeom>
          <a:solidFill>
            <a:srgbClr val="C0C0C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400">
                <a:latin typeface="Times New Roman" pitchFamily="18" charset="0"/>
              </a:rPr>
              <a:t>390 Wm</a:t>
            </a:r>
            <a:r>
              <a:rPr lang="en-GB" sz="2400" baseline="30000">
                <a:latin typeface="Times New Roman" pitchFamily="18" charset="0"/>
              </a:rPr>
              <a:t>-2</a:t>
            </a:r>
            <a:endParaRPr lang="en-US" sz="2400" baseline="30000">
              <a:latin typeface="Times New Roman" pitchFamily="18" charset="0"/>
            </a:endParaRPr>
          </a:p>
        </p:txBody>
      </p:sp>
      <p:sp>
        <p:nvSpPr>
          <p:cNvPr id="43019" name="Text Box 11"/>
          <p:cNvSpPr txBox="1">
            <a:spLocks noChangeArrowheads="1"/>
          </p:cNvSpPr>
          <p:nvPr/>
        </p:nvSpPr>
        <p:spPr bwMode="auto">
          <a:xfrm>
            <a:off x="2700338" y="4627563"/>
            <a:ext cx="3959225" cy="457200"/>
          </a:xfrm>
          <a:prstGeom prst="rect">
            <a:avLst/>
          </a:prstGeom>
          <a:solidFill>
            <a:srgbClr val="C0C0C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400">
                <a:latin typeface="Times New Roman" pitchFamily="18" charset="0"/>
              </a:rPr>
              <a:t>Surface Temperature = +15</a:t>
            </a:r>
            <a:r>
              <a:rPr lang="en-GB" sz="2400" baseline="30000">
                <a:latin typeface="Times New Roman" pitchFamily="18" charset="0"/>
              </a:rPr>
              <a:t>o</a:t>
            </a:r>
            <a:r>
              <a:rPr lang="en-GB" sz="2400">
                <a:latin typeface="Times New Roman" pitchFamily="18" charset="0"/>
              </a:rPr>
              <a:t>C</a:t>
            </a:r>
            <a:endParaRPr lang="en-US" sz="2400">
              <a:latin typeface="Times New Roman" pitchFamily="18" charset="0"/>
            </a:endParaRPr>
          </a:p>
        </p:txBody>
      </p:sp>
      <p:sp>
        <p:nvSpPr>
          <p:cNvPr id="43020" name="Text Box 12"/>
          <p:cNvSpPr txBox="1">
            <a:spLocks noChangeArrowheads="1"/>
          </p:cNvSpPr>
          <p:nvPr/>
        </p:nvSpPr>
        <p:spPr bwMode="auto">
          <a:xfrm>
            <a:off x="2555875" y="1557338"/>
            <a:ext cx="86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400">
                <a:latin typeface="Times New Roman" pitchFamily="18" charset="0"/>
              </a:rPr>
              <a:t>Solar</a:t>
            </a:r>
            <a:endParaRPr lang="en-US" sz="2400">
              <a:latin typeface="Times New Roman" pitchFamily="18" charset="0"/>
            </a:endParaRPr>
          </a:p>
        </p:txBody>
      </p:sp>
      <p:sp>
        <p:nvSpPr>
          <p:cNvPr id="43021" name="Text Box 13"/>
          <p:cNvSpPr txBox="1">
            <a:spLocks noChangeArrowheads="1"/>
          </p:cNvSpPr>
          <p:nvPr/>
        </p:nvSpPr>
        <p:spPr bwMode="auto">
          <a:xfrm>
            <a:off x="4213225" y="1557338"/>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400">
                <a:latin typeface="Times New Roman" pitchFamily="18" charset="0"/>
              </a:rPr>
              <a:t>Thermal</a:t>
            </a:r>
            <a:endParaRPr lang="en-US" sz="2400">
              <a:latin typeface="Times New Roman" pitchFamily="18" charset="0"/>
            </a:endParaRPr>
          </a:p>
        </p:txBody>
      </p:sp>
      <p:sp>
        <p:nvSpPr>
          <p:cNvPr id="43022" name="Line 14"/>
          <p:cNvSpPr>
            <a:spLocks noChangeShapeType="1"/>
          </p:cNvSpPr>
          <p:nvPr/>
        </p:nvSpPr>
        <p:spPr bwMode="auto">
          <a:xfrm>
            <a:off x="4356100" y="3500438"/>
            <a:ext cx="0" cy="865187"/>
          </a:xfrm>
          <a:prstGeom prst="line">
            <a:avLst/>
          </a:prstGeom>
          <a:noFill/>
          <a:ln w="190500">
            <a:solidFill>
              <a:schemeClr val="hlink"/>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3023" name="AutoShape 15"/>
          <p:cNvSpPr>
            <a:spLocks/>
          </p:cNvSpPr>
          <p:nvPr/>
        </p:nvSpPr>
        <p:spPr bwMode="auto">
          <a:xfrm>
            <a:off x="7092950" y="2060575"/>
            <a:ext cx="719138" cy="2016125"/>
          </a:xfrm>
          <a:prstGeom prst="rightBrace">
            <a:avLst>
              <a:gd name="adj1" fmla="val 23363"/>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3024" name="Text Box 16"/>
          <p:cNvSpPr txBox="1">
            <a:spLocks noChangeArrowheads="1"/>
          </p:cNvSpPr>
          <p:nvPr/>
        </p:nvSpPr>
        <p:spPr bwMode="auto">
          <a:xfrm>
            <a:off x="7812088" y="2706688"/>
            <a:ext cx="1223962" cy="650875"/>
          </a:xfrm>
          <a:prstGeom prst="rect">
            <a:avLst/>
          </a:prstGeom>
          <a:solidFill>
            <a:srgbClr val="99CCFF">
              <a:alpha val="20000"/>
            </a:srgbClr>
          </a:solidFill>
          <a:ln w="9525">
            <a:solidFill>
              <a:srgbClr val="993300"/>
            </a:solidFill>
            <a:miter lim="800000"/>
            <a:headEnd/>
            <a:tailEnd/>
          </a:ln>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a:latin typeface="Times New Roman" pitchFamily="18" charset="0"/>
              </a:rPr>
              <a:t>Efficiency ~61.5%</a:t>
            </a:r>
            <a:endParaRPr lang="en-US">
              <a:latin typeface="Times New Roman" pitchFamily="18" charset="0"/>
            </a:endParaRPr>
          </a:p>
        </p:txBody>
      </p:sp>
      <p:sp>
        <p:nvSpPr>
          <p:cNvPr id="43025" name="Line 17"/>
          <p:cNvSpPr>
            <a:spLocks noChangeShapeType="1"/>
          </p:cNvSpPr>
          <p:nvPr/>
        </p:nvSpPr>
        <p:spPr bwMode="auto">
          <a:xfrm flipV="1">
            <a:off x="7308850" y="3357563"/>
            <a:ext cx="935038" cy="2519362"/>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GB"/>
          </a:p>
        </p:txBody>
      </p:sp>
      <p:sp>
        <p:nvSpPr>
          <p:cNvPr id="43026" name="Text Box 18"/>
          <p:cNvSpPr txBox="1">
            <a:spLocks noChangeArrowheads="1"/>
          </p:cNvSpPr>
          <p:nvPr/>
        </p:nvSpPr>
        <p:spPr bwMode="auto">
          <a:xfrm>
            <a:off x="684213" y="5589588"/>
            <a:ext cx="70564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endParaRPr lang="en-US">
              <a:latin typeface="Times New Roman" pitchFamily="18" charset="0"/>
            </a:endParaRPr>
          </a:p>
        </p:txBody>
      </p:sp>
      <p:sp>
        <p:nvSpPr>
          <p:cNvPr id="43027" name="Text Box 19"/>
          <p:cNvSpPr txBox="1">
            <a:spLocks noChangeArrowheads="1"/>
          </p:cNvSpPr>
          <p:nvPr/>
        </p:nvSpPr>
        <p:spPr bwMode="auto">
          <a:xfrm>
            <a:off x="827088" y="5886450"/>
            <a:ext cx="7993062" cy="711200"/>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000">
                <a:latin typeface="Times New Roman" pitchFamily="18" charset="0"/>
              </a:rPr>
              <a:t>Radiating Efficiency, or the inverse of the Greenhouse Effect, is strongly determined by water vapour absorption across the electromagnetic spectrum</a:t>
            </a:r>
          </a:p>
        </p:txBody>
      </p:sp>
      <p:sp>
        <p:nvSpPr>
          <p:cNvPr id="43028" name="Rectangle 20"/>
          <p:cNvSpPr>
            <a:spLocks noChangeArrowheads="1"/>
          </p:cNvSpPr>
          <p:nvPr/>
        </p:nvSpPr>
        <p:spPr bwMode="auto">
          <a:xfrm>
            <a:off x="2627313" y="5226050"/>
            <a:ext cx="384175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3200">
                <a:solidFill>
                  <a:srgbClr val="000000"/>
                </a:solidFill>
                <a:latin typeface="Times New Roman" pitchFamily="18" charset="0"/>
              </a:rPr>
              <a:t>(1- α)S</a:t>
            </a:r>
            <a:r>
              <a:rPr lang="en-GB" sz="3200" baseline="-25000">
                <a:solidFill>
                  <a:srgbClr val="000000"/>
                </a:solidFill>
                <a:latin typeface="Times New Roman" pitchFamily="18" charset="0"/>
              </a:rPr>
              <a:t>o</a:t>
            </a:r>
            <a:r>
              <a:rPr lang="en-GB" sz="3200">
                <a:solidFill>
                  <a:srgbClr val="000000"/>
                </a:solidFill>
                <a:latin typeface="Times New Roman" pitchFamily="18" charset="0"/>
              </a:rPr>
              <a:t>/4 = </a:t>
            </a:r>
            <a:r>
              <a:rPr lang="en-GB" sz="3200">
                <a:solidFill>
                  <a:srgbClr val="000000"/>
                </a:solidFill>
                <a:latin typeface="Times New Roman" pitchFamily="18" charset="0"/>
                <a:sym typeface="Symbol" pitchFamily="18" charset="2"/>
              </a:rPr>
              <a:t></a:t>
            </a:r>
            <a:r>
              <a:rPr lang="en-GB" sz="3200">
                <a:solidFill>
                  <a:srgbClr val="000000"/>
                </a:solidFill>
                <a:latin typeface="Times New Roman" pitchFamily="18" charset="0"/>
              </a:rPr>
              <a:t>T</a:t>
            </a:r>
            <a:r>
              <a:rPr lang="en-GB" sz="3200" baseline="-25000">
                <a:solidFill>
                  <a:srgbClr val="000000"/>
                </a:solidFill>
                <a:latin typeface="Times New Roman" pitchFamily="18" charset="0"/>
              </a:rPr>
              <a:t>E</a:t>
            </a:r>
            <a:r>
              <a:rPr lang="en-GB" sz="3200" baseline="30000">
                <a:solidFill>
                  <a:srgbClr val="000000"/>
                </a:solidFill>
                <a:latin typeface="Times New Roman" pitchFamily="18" charset="0"/>
              </a:rPr>
              <a:t>4</a:t>
            </a:r>
            <a:r>
              <a:rPr lang="en-GB">
                <a:solidFill>
                  <a:srgbClr val="000000"/>
                </a:solidFill>
                <a:latin typeface="Times New Roman" pitchFamily="18" charset="0"/>
              </a:rPr>
              <a:t>	</a:t>
            </a:r>
            <a:endParaRPr lang="en-US">
              <a:solidFill>
                <a:srgbClr val="000000"/>
              </a:solidFill>
              <a:latin typeface="Times New Roman" pitchFamily="18" charset="0"/>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 y="-26988"/>
            <a:ext cx="91694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 Box 3"/>
          <p:cNvSpPr txBox="1">
            <a:spLocks noChangeArrowheads="1"/>
          </p:cNvSpPr>
          <p:nvPr/>
        </p:nvSpPr>
        <p:spPr bwMode="auto">
          <a:xfrm>
            <a:off x="6156325" y="5788025"/>
            <a:ext cx="2987675" cy="1069975"/>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a:latin typeface="Times New Roman" pitchFamily="18" charset="0"/>
              </a:rPr>
              <a:t>Courtesy of Dr Kevin Trenberth, Head of the Climate Analysis Section at the USA National Center for Atmospheric Research</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p:cNvSpPr>
          <p:nvPr>
            <p:ph type="title" idx="4294967295"/>
          </p:nvPr>
        </p:nvSpPr>
        <p:spPr>
          <a:xfrm>
            <a:off x="468313" y="0"/>
            <a:ext cx="8229600" cy="1143000"/>
          </a:xfrm>
        </p:spPr>
        <p:txBody>
          <a:bodyPr/>
          <a:lstStyle/>
          <a:p>
            <a:r>
              <a:rPr lang="en-GB" smtClean="0">
                <a:solidFill>
                  <a:srgbClr val="009999"/>
                </a:solidFill>
              </a:rPr>
              <a:t>Sea level rising</a:t>
            </a:r>
            <a:endParaRPr lang="en-US" smtClean="0">
              <a:solidFill>
                <a:srgbClr val="009999"/>
              </a:solidFill>
            </a:endParaRPr>
          </a:p>
        </p:txBody>
      </p:sp>
      <p:pic>
        <p:nvPicPr>
          <p:cNvPr id="114691" name="Picture 3" descr="Fig_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113" y="1114425"/>
            <a:ext cx="7797800"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Text Box 4"/>
          <p:cNvSpPr txBox="1">
            <a:spLocks noChangeArrowheads="1"/>
          </p:cNvSpPr>
          <p:nvPr/>
        </p:nvSpPr>
        <p:spPr bwMode="auto">
          <a:xfrm>
            <a:off x="4583113" y="5157788"/>
            <a:ext cx="28082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000">
                <a:solidFill>
                  <a:schemeClr val="accent2"/>
                </a:solidFill>
                <a:latin typeface="Times New Roman" pitchFamily="18" charset="0"/>
              </a:rPr>
              <a:t>Coastal tide gauges</a:t>
            </a:r>
            <a:endParaRPr lang="en-US" sz="2000">
              <a:solidFill>
                <a:schemeClr val="accent2"/>
              </a:solidFill>
              <a:latin typeface="Times New Roman" pitchFamily="18" charset="0"/>
            </a:endParaRPr>
          </a:p>
        </p:txBody>
      </p:sp>
      <p:sp>
        <p:nvSpPr>
          <p:cNvPr id="114693" name="Text Box 5"/>
          <p:cNvSpPr txBox="1">
            <a:spLocks noChangeArrowheads="1"/>
          </p:cNvSpPr>
          <p:nvPr/>
        </p:nvSpPr>
        <p:spPr bwMode="auto">
          <a:xfrm>
            <a:off x="1846263" y="5157788"/>
            <a:ext cx="28082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000">
                <a:solidFill>
                  <a:srgbClr val="FF0000"/>
                </a:solidFill>
                <a:latin typeface="Times New Roman" pitchFamily="18" charset="0"/>
              </a:rPr>
              <a:t>Recontructed (proxy)</a:t>
            </a:r>
            <a:endParaRPr lang="en-US" sz="2000">
              <a:solidFill>
                <a:srgbClr val="FF0000"/>
              </a:solidFill>
              <a:latin typeface="Times New Roman" pitchFamily="18" charset="0"/>
            </a:endParaRPr>
          </a:p>
        </p:txBody>
      </p:sp>
      <p:sp>
        <p:nvSpPr>
          <p:cNvPr id="114694" name="Text Box 6"/>
          <p:cNvSpPr txBox="1">
            <a:spLocks noChangeArrowheads="1"/>
          </p:cNvSpPr>
          <p:nvPr/>
        </p:nvSpPr>
        <p:spPr bwMode="auto">
          <a:xfrm>
            <a:off x="6959600" y="4870450"/>
            <a:ext cx="11525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2000">
                <a:latin typeface="Times New Roman" pitchFamily="18" charset="0"/>
              </a:rPr>
              <a:t>Satellite altimetry</a:t>
            </a:r>
            <a:endParaRPr lang="en-US" sz="2000">
              <a:latin typeface="Times New Roman" pitchFamily="18" charset="0"/>
            </a:endParaRPr>
          </a:p>
        </p:txBody>
      </p:sp>
      <p:sp>
        <p:nvSpPr>
          <p:cNvPr id="114695" name="Text Box 7"/>
          <p:cNvSpPr txBox="1">
            <a:spLocks noChangeArrowheads="1"/>
          </p:cNvSpPr>
          <p:nvPr/>
        </p:nvSpPr>
        <p:spPr bwMode="auto">
          <a:xfrm>
            <a:off x="1476375" y="1412875"/>
            <a:ext cx="35274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a:t>IPCC 2007 Fig. 5.13 (p. 410)</a:t>
            </a:r>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10" descr="atmosphere"/>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36513" y="0"/>
            <a:ext cx="9144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7" name="Rectangle 13"/>
          <p:cNvSpPr>
            <a:spLocks noChangeArrowheads="1"/>
          </p:cNvSpPr>
          <p:nvPr/>
        </p:nvSpPr>
        <p:spPr bwMode="auto">
          <a:xfrm>
            <a:off x="611188" y="0"/>
            <a:ext cx="8424862"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a:r>
              <a:rPr lang="en-GB" sz="3600">
                <a:solidFill>
                  <a:schemeClr val="bg1"/>
                </a:solidFill>
              </a:rPr>
              <a:t>What are the projections of future climate?</a:t>
            </a:r>
            <a:endParaRPr lang="en-US" sz="3600">
              <a:solidFill>
                <a:schemeClr val="bg1"/>
              </a:solidFill>
            </a:endParaRPr>
          </a:p>
        </p:txBody>
      </p:sp>
      <p:sp>
        <p:nvSpPr>
          <p:cNvPr id="123908" name="Rectangle 17"/>
          <p:cNvSpPr>
            <a:spLocks noChangeArrowheads="1"/>
          </p:cNvSpPr>
          <p:nvPr/>
        </p:nvSpPr>
        <p:spPr bwMode="auto">
          <a:xfrm>
            <a:off x="323850" y="1690688"/>
            <a:ext cx="8280400" cy="382587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a:spcBef>
                <a:spcPct val="20000"/>
              </a:spcBef>
              <a:buFontTx/>
              <a:buChar char="•"/>
            </a:pPr>
            <a:r>
              <a:rPr lang="en-GB" sz="2800">
                <a:latin typeface="Times New Roman" pitchFamily="18" charset="0"/>
              </a:rPr>
              <a:t>Climate change determined by </a:t>
            </a:r>
            <a:r>
              <a:rPr lang="en-GB" sz="2800">
                <a:solidFill>
                  <a:schemeClr val="accent2"/>
                </a:solidFill>
                <a:latin typeface="Times New Roman" pitchFamily="18" charset="0"/>
              </a:rPr>
              <a:t>forcings</a:t>
            </a:r>
            <a:r>
              <a:rPr lang="en-GB" sz="2800">
                <a:latin typeface="Times New Roman" pitchFamily="18" charset="0"/>
              </a:rPr>
              <a:t> and </a:t>
            </a:r>
            <a:r>
              <a:rPr lang="en-GB" sz="2800">
                <a:solidFill>
                  <a:schemeClr val="accent2"/>
                </a:solidFill>
                <a:latin typeface="Times New Roman" pitchFamily="18" charset="0"/>
              </a:rPr>
              <a:t>feedbacks</a:t>
            </a:r>
          </a:p>
          <a:p>
            <a:pPr marL="342900" indent="-342900">
              <a:spcBef>
                <a:spcPct val="20000"/>
              </a:spcBef>
              <a:buFontTx/>
              <a:buChar char="•"/>
            </a:pPr>
            <a:r>
              <a:rPr lang="en-GB" sz="2800">
                <a:latin typeface="Times New Roman" pitchFamily="18" charset="0"/>
              </a:rPr>
              <a:t>Increase in man-made greenhouse gases alone will not determine </a:t>
            </a:r>
            <a:r>
              <a:rPr lang="en-GB" sz="2800">
                <a:solidFill>
                  <a:schemeClr val="accent2"/>
                </a:solidFill>
                <a:latin typeface="Times New Roman" pitchFamily="18" charset="0"/>
              </a:rPr>
              <a:t>amount</a:t>
            </a:r>
            <a:r>
              <a:rPr lang="en-GB" sz="2800">
                <a:latin typeface="Times New Roman" pitchFamily="18" charset="0"/>
              </a:rPr>
              <a:t> of warming</a:t>
            </a:r>
          </a:p>
          <a:p>
            <a:pPr marL="342900" indent="-342900">
              <a:spcBef>
                <a:spcPct val="20000"/>
              </a:spcBef>
              <a:buFontTx/>
              <a:buChar char="•"/>
            </a:pPr>
            <a:r>
              <a:rPr lang="en-GB" sz="2800" b="1">
                <a:latin typeface="Times New Roman" pitchFamily="18" charset="0"/>
              </a:rPr>
              <a:t> </a:t>
            </a:r>
            <a:r>
              <a:rPr lang="en-GB" sz="2800">
                <a:solidFill>
                  <a:schemeClr val="accent2"/>
                </a:solidFill>
                <a:latin typeface="Times New Roman" pitchFamily="18" charset="0"/>
              </a:rPr>
              <a:t>Feedback loops</a:t>
            </a:r>
            <a:r>
              <a:rPr lang="en-GB" sz="2800">
                <a:latin typeface="Times New Roman" pitchFamily="18" charset="0"/>
              </a:rPr>
              <a:t> or “vicious circles” amplify or diminish the warming from greenhouse gases</a:t>
            </a:r>
          </a:p>
          <a:p>
            <a:pPr marL="342900" indent="-342900">
              <a:spcBef>
                <a:spcPct val="20000"/>
              </a:spcBef>
              <a:buFontTx/>
              <a:buChar char="•"/>
            </a:pPr>
            <a:r>
              <a:rPr lang="en-GB" sz="2800">
                <a:latin typeface="Times New Roman" pitchFamily="18" charset="0"/>
              </a:rPr>
              <a:t>Understanding these processes and representing them within </a:t>
            </a:r>
            <a:r>
              <a:rPr lang="en-GB" sz="2800">
                <a:solidFill>
                  <a:schemeClr val="accent2"/>
                </a:solidFill>
                <a:latin typeface="Times New Roman" pitchFamily="18" charset="0"/>
              </a:rPr>
              <a:t>Earth system computer models</a:t>
            </a:r>
            <a:r>
              <a:rPr lang="en-GB" sz="2800">
                <a:latin typeface="Times New Roman" pitchFamily="18" charset="0"/>
              </a:rPr>
              <a:t> is crucial for accurate prediction of future climate</a:t>
            </a:r>
            <a:endParaRPr lang="en-US" sz="2800">
              <a:latin typeface="Times New Roman" pitchFamily="18" charset="0"/>
            </a:endParaRPr>
          </a:p>
        </p:txBody>
      </p:sp>
      <p:sp>
        <p:nvSpPr>
          <p:cNvPr id="123909" name="Oval 18"/>
          <p:cNvSpPr>
            <a:spLocks noChangeAspect="1" noChangeArrowheads="1"/>
          </p:cNvSpPr>
          <p:nvPr/>
        </p:nvSpPr>
        <p:spPr bwMode="auto">
          <a:xfrm>
            <a:off x="7920038" y="1089025"/>
            <a:ext cx="539750" cy="539750"/>
          </a:xfrm>
          <a:prstGeom prst="ellipse">
            <a:avLst/>
          </a:prstGeom>
          <a:gradFill rotWithShape="1">
            <a:gsLst>
              <a:gs pos="0">
                <a:srgbClr val="CC9900">
                  <a:alpha val="39998"/>
                </a:srgbClr>
              </a:gs>
              <a:gs pos="100000">
                <a:srgbClr val="5E4700"/>
              </a:gs>
            </a:gsLst>
            <a:path path="shape">
              <a:fillToRect l="50000" t="50000" r="50000" b="50000"/>
            </a:path>
          </a:gradFill>
          <a:ln w="9525">
            <a:solidFill>
              <a:schemeClr val="tx1"/>
            </a:solidFill>
            <a:round/>
            <a:headEnd/>
            <a:tailEnd/>
          </a:ln>
        </p:spPr>
        <p:txBody>
          <a:bodyPr wrap="none" anchor="ctr"/>
          <a:lstStyle/>
          <a:p>
            <a:endParaRPr lang="en-US"/>
          </a:p>
        </p:txBody>
      </p:sp>
      <p:sp>
        <p:nvSpPr>
          <p:cNvPr id="1068051" name="Oval 19"/>
          <p:cNvSpPr>
            <a:spLocks noChangeArrowheads="1"/>
          </p:cNvSpPr>
          <p:nvPr/>
        </p:nvSpPr>
        <p:spPr bwMode="auto">
          <a:xfrm>
            <a:off x="8172450" y="1255713"/>
            <a:ext cx="576263" cy="568325"/>
          </a:xfrm>
          <a:prstGeom prst="ellipse">
            <a:avLst/>
          </a:prstGeom>
          <a:gradFill rotWithShape="1">
            <a:gsLst>
              <a:gs pos="0">
                <a:schemeClr val="accent1"/>
              </a:gs>
              <a:gs pos="100000">
                <a:schemeClr val="accent1">
                  <a:gamma/>
                  <a:shade val="46275"/>
                  <a:invGamma/>
                </a:schemeClr>
              </a:gs>
            </a:gsLst>
            <a:path path="shape">
              <a:fillToRect l="50000" t="50000" r="50000" b="50000"/>
            </a:path>
          </a:gradFill>
          <a:ln w="9525">
            <a:solidFill>
              <a:schemeClr val="tx1"/>
            </a:solidFill>
            <a:round/>
            <a:headEnd/>
            <a:tailEnd/>
          </a:ln>
          <a:effectLst/>
        </p:spPr>
        <p:txBody>
          <a:bodyPr wrap="none" anchor="ctr"/>
          <a:lstStyle/>
          <a:p>
            <a:pPr>
              <a:defRPr/>
            </a:pPr>
            <a:endParaRPr lang="en-GB"/>
          </a:p>
        </p:txBody>
      </p:sp>
      <p:sp>
        <p:nvSpPr>
          <p:cNvPr id="123911" name="Oval 20"/>
          <p:cNvSpPr>
            <a:spLocks noChangeArrowheads="1"/>
          </p:cNvSpPr>
          <p:nvPr/>
        </p:nvSpPr>
        <p:spPr bwMode="auto">
          <a:xfrm>
            <a:off x="8496300" y="1449388"/>
            <a:ext cx="539750" cy="539750"/>
          </a:xfrm>
          <a:prstGeom prst="ellipse">
            <a:avLst/>
          </a:prstGeom>
          <a:gradFill rotWithShape="1">
            <a:gsLst>
              <a:gs pos="0">
                <a:srgbClr val="CC9900">
                  <a:alpha val="50000"/>
                </a:srgbClr>
              </a:gs>
              <a:gs pos="100000">
                <a:srgbClr val="5E4700"/>
              </a:gs>
            </a:gsLst>
            <a:path path="shape">
              <a:fillToRect l="50000" t="50000" r="50000" b="50000"/>
            </a:path>
          </a:gradFill>
          <a:ln w="9525">
            <a:solidFill>
              <a:schemeClr val="tx1"/>
            </a:solidFill>
            <a:round/>
            <a:headEnd/>
            <a:tailEnd/>
          </a:ln>
        </p:spPr>
        <p:txBody>
          <a:bodyPr wrap="none" anchor="ctr"/>
          <a:lstStyle/>
          <a:p>
            <a:endParaRPr lang="en-US"/>
          </a:p>
        </p:txBody>
      </p:sp>
      <p:sp>
        <p:nvSpPr>
          <p:cNvPr id="123912" name="AutoShape 21"/>
          <p:cNvSpPr>
            <a:spLocks noChangeArrowheads="1"/>
          </p:cNvSpPr>
          <p:nvPr/>
        </p:nvSpPr>
        <p:spPr bwMode="auto">
          <a:xfrm flipH="1" flipV="1">
            <a:off x="7667625" y="3573463"/>
            <a:ext cx="1223963" cy="503237"/>
          </a:xfrm>
          <a:prstGeom prst="curvedDownArrow">
            <a:avLst>
              <a:gd name="adj1" fmla="val 48644"/>
              <a:gd name="adj2" fmla="val 97287"/>
              <a:gd name="adj3" fmla="val 33333"/>
            </a:avLst>
          </a:prstGeom>
          <a:solidFill>
            <a:schemeClr val="accent1"/>
          </a:solidFill>
          <a:ln w="9525">
            <a:solidFill>
              <a:schemeClr val="tx1"/>
            </a:solidFill>
            <a:miter lim="800000"/>
            <a:headEnd/>
            <a:tailEnd/>
          </a:ln>
        </p:spPr>
        <p:txBody>
          <a:bodyPr wrap="none" anchor="ctr"/>
          <a:lstStyle/>
          <a:p>
            <a:endParaRPr lang="en-US"/>
          </a:p>
        </p:txBody>
      </p:sp>
      <p:sp>
        <p:nvSpPr>
          <p:cNvPr id="123913" name="AutoShape 22"/>
          <p:cNvSpPr>
            <a:spLocks noChangeArrowheads="1"/>
          </p:cNvSpPr>
          <p:nvPr/>
        </p:nvSpPr>
        <p:spPr bwMode="auto">
          <a:xfrm>
            <a:off x="7812088" y="2997200"/>
            <a:ext cx="1152525" cy="504825"/>
          </a:xfrm>
          <a:prstGeom prst="curvedDownArrow">
            <a:avLst>
              <a:gd name="adj1" fmla="val 45660"/>
              <a:gd name="adj2" fmla="val 91321"/>
              <a:gd name="adj3" fmla="val 33333"/>
            </a:avLst>
          </a:prstGeom>
          <a:solidFill>
            <a:schemeClr val="accent1"/>
          </a:solidFill>
          <a:ln w="9525">
            <a:solidFill>
              <a:schemeClr val="tx1"/>
            </a:solidFill>
            <a:miter lim="800000"/>
            <a:headEnd/>
            <a:tailEnd/>
          </a:ln>
        </p:spPr>
        <p:txBody>
          <a:bodyPr wrap="none" anchor="ctr"/>
          <a:lstStyle/>
          <a:p>
            <a:endParaRPr lang="en-US"/>
          </a:p>
        </p:txBody>
      </p:sp>
      <p:pic>
        <p:nvPicPr>
          <p:cNvPr id="123914"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888" y="5167313"/>
            <a:ext cx="2951162"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p:cNvSpPr>
          <p:nvPr>
            <p:ph type="title"/>
          </p:nvPr>
        </p:nvSpPr>
        <p:spPr>
          <a:xfrm>
            <a:off x="539750" y="333375"/>
            <a:ext cx="3095625" cy="1143000"/>
          </a:xfrm>
        </p:spPr>
        <p:txBody>
          <a:bodyPr/>
          <a:lstStyle/>
          <a:p>
            <a:r>
              <a:rPr lang="en-GB" smtClean="0">
                <a:solidFill>
                  <a:srgbClr val="009999"/>
                </a:solidFill>
              </a:rPr>
              <a:t>Is the planet warming?</a:t>
            </a:r>
            <a:endParaRPr lang="en-US" smtClean="0">
              <a:solidFill>
                <a:srgbClr val="009999"/>
              </a:solidFill>
            </a:endParaRPr>
          </a:p>
        </p:txBody>
      </p:sp>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0" y="30163"/>
            <a:ext cx="5553075" cy="663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 Box 4"/>
          <p:cNvSpPr txBox="1">
            <a:spLocks noChangeArrowheads="1"/>
          </p:cNvSpPr>
          <p:nvPr/>
        </p:nvSpPr>
        <p:spPr bwMode="auto">
          <a:xfrm>
            <a:off x="250825" y="1773238"/>
            <a:ext cx="3457575" cy="3743325"/>
          </a:xfrm>
          <a:prstGeom prst="rect">
            <a:avLst/>
          </a:prstGeom>
          <a:solidFill>
            <a:schemeClr val="bg1">
              <a:alpha val="8980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lgn="ctr"/>
            <a:r>
              <a:rPr lang="en-GB" sz="2400" b="1" i="1">
                <a:latin typeface="Times New Roman" pitchFamily="18" charset="0"/>
              </a:rPr>
              <a:t>“Warming of the climate system is unequivocal, as is now evident from observations of increases in global average air and ocean temperatures, widespread melting of snow and ice, and rising global mean sea level” [IPCC 2007]</a:t>
            </a:r>
            <a:endParaRPr lang="en-GB" sz="2400" i="1">
              <a:latin typeface="Times New Roman" pitchFamily="18"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Graphic of changes in tempera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582613"/>
            <a:ext cx="8569325" cy="5942012"/>
          </a:xfrm>
          <a:prstGeom prst="rect">
            <a:avLst/>
          </a:prstGeom>
          <a:noFill/>
          <a:extLst>
            <a:ext uri="{909E8E84-426E-40DD-AFC4-6F175D3DCCD1}">
              <a14:hiddenFill xmlns:a14="http://schemas.microsoft.com/office/drawing/2010/main">
                <a:solidFill>
                  <a:srgbClr val="FFFFFF"/>
                </a:solidFill>
              </a14:hiddenFill>
            </a:ext>
          </a:extLst>
        </p:spPr>
      </p:pic>
      <p:sp>
        <p:nvSpPr>
          <p:cNvPr id="176131" name="Rectangle 3"/>
          <p:cNvSpPr>
            <a:spLocks noChangeArrowheads="1"/>
          </p:cNvSpPr>
          <p:nvPr/>
        </p:nvSpPr>
        <p:spPr bwMode="auto">
          <a:xfrm>
            <a:off x="250825" y="6405563"/>
            <a:ext cx="52006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30000"/>
              </a:spcBef>
            </a:pPr>
            <a:r>
              <a:rPr lang="en-GB"/>
              <a:t>Data from www.metoffice.gov.uk    Note 2009 is incomplete.</a:t>
            </a:r>
          </a:p>
        </p:txBody>
      </p:sp>
      <p:sp>
        <p:nvSpPr>
          <p:cNvPr id="176132" name="Text Box 4"/>
          <p:cNvSpPr txBox="1">
            <a:spLocks noChangeArrowheads="1"/>
          </p:cNvSpPr>
          <p:nvPr/>
        </p:nvSpPr>
        <p:spPr bwMode="auto">
          <a:xfrm>
            <a:off x="1763713" y="0"/>
            <a:ext cx="6840537" cy="5794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3200">
                <a:solidFill>
                  <a:schemeClr val="accent1"/>
                </a:solidFill>
              </a:rPr>
              <a:t>Global Annual Ranked Temperature</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755650" y="188913"/>
            <a:ext cx="7772400" cy="298450"/>
          </a:xfrm>
        </p:spPr>
        <p:txBody>
          <a:bodyPr/>
          <a:lstStyle/>
          <a:p>
            <a:r>
              <a:rPr lang="en-GB" sz="4000" smtClean="0"/>
              <a:t>~20 slides</a:t>
            </a:r>
          </a:p>
        </p:txBody>
      </p:sp>
      <p:sp>
        <p:nvSpPr>
          <p:cNvPr id="49155" name="Rectangle 3"/>
          <p:cNvSpPr>
            <a:spLocks noGrp="1" noChangeArrowheads="1"/>
          </p:cNvSpPr>
          <p:nvPr>
            <p:ph type="body" idx="1"/>
          </p:nvPr>
        </p:nvSpPr>
        <p:spPr>
          <a:xfrm>
            <a:off x="684213" y="692150"/>
            <a:ext cx="7772400" cy="5905500"/>
          </a:xfrm>
        </p:spPr>
        <p:txBody>
          <a:bodyPr/>
          <a:lstStyle/>
          <a:p>
            <a:pPr>
              <a:lnSpc>
                <a:spcPct val="80000"/>
              </a:lnSpc>
            </a:pPr>
            <a:r>
              <a:rPr lang="en-GB" sz="1600" smtClean="0"/>
              <a:t>## MOSTLY PICTURES!</a:t>
            </a:r>
          </a:p>
          <a:p>
            <a:pPr>
              <a:lnSpc>
                <a:spcPct val="80000"/>
              </a:lnSpc>
            </a:pPr>
            <a:r>
              <a:rPr lang="en-GB" sz="1600" smtClean="0"/>
              <a:t>Intro (inc snow and ice)</a:t>
            </a:r>
          </a:p>
          <a:p>
            <a:pPr>
              <a:lnSpc>
                <a:spcPct val="80000"/>
              </a:lnSpc>
            </a:pPr>
            <a:r>
              <a:rPr lang="en-GB" sz="1600" smtClean="0"/>
              <a:t>Climate has always changed (1)</a:t>
            </a:r>
          </a:p>
          <a:p>
            <a:pPr>
              <a:lnSpc>
                <a:spcPct val="80000"/>
              </a:lnSpc>
            </a:pPr>
            <a:r>
              <a:rPr lang="en-GB" sz="1600" smtClean="0"/>
              <a:t>Why does climate change? </a:t>
            </a:r>
          </a:p>
          <a:p>
            <a:pPr lvl="1">
              <a:lnSpc>
                <a:spcPct val="80000"/>
              </a:lnSpc>
            </a:pPr>
            <a:r>
              <a:rPr lang="en-GB" sz="1400" smtClean="0"/>
              <a:t>Earth’s Energy Budget (2)</a:t>
            </a:r>
          </a:p>
          <a:p>
            <a:pPr lvl="1">
              <a:lnSpc>
                <a:spcPct val="80000"/>
              </a:lnSpc>
            </a:pPr>
            <a:r>
              <a:rPr lang="en-GB" sz="1400" smtClean="0"/>
              <a:t>Forcing and feedbacks (3/4)</a:t>
            </a:r>
          </a:p>
          <a:p>
            <a:pPr lvl="1">
              <a:lnSpc>
                <a:spcPct val="80000"/>
              </a:lnSpc>
            </a:pPr>
            <a:r>
              <a:rPr lang="en-GB" sz="1400" smtClean="0"/>
              <a:t>CO2 and climate (5)</a:t>
            </a:r>
          </a:p>
          <a:p>
            <a:pPr>
              <a:lnSpc>
                <a:spcPct val="80000"/>
              </a:lnSpc>
            </a:pPr>
            <a:r>
              <a:rPr lang="en-GB" sz="1600" smtClean="0"/>
              <a:t>Is the climate warming?</a:t>
            </a:r>
          </a:p>
          <a:p>
            <a:pPr lvl="1">
              <a:lnSpc>
                <a:spcPct val="80000"/>
              </a:lnSpc>
            </a:pPr>
            <a:r>
              <a:rPr lang="en-GB" sz="1400" smtClean="0"/>
              <a:t>Surface temperature (6)</a:t>
            </a:r>
          </a:p>
          <a:p>
            <a:pPr lvl="1">
              <a:lnSpc>
                <a:spcPct val="80000"/>
              </a:lnSpc>
            </a:pPr>
            <a:r>
              <a:rPr lang="en-GB" sz="1400" smtClean="0"/>
              <a:t>Sea level (7)</a:t>
            </a:r>
          </a:p>
          <a:p>
            <a:pPr lvl="1">
              <a:lnSpc>
                <a:spcPct val="80000"/>
              </a:lnSpc>
            </a:pPr>
            <a:r>
              <a:rPr lang="en-GB" sz="1400" smtClean="0"/>
              <a:t>Sea ice (8)</a:t>
            </a:r>
          </a:p>
          <a:p>
            <a:pPr>
              <a:lnSpc>
                <a:spcPct val="80000"/>
              </a:lnSpc>
            </a:pPr>
            <a:r>
              <a:rPr lang="en-GB" sz="1600" smtClean="0"/>
              <a:t>Is the warming unusual?</a:t>
            </a:r>
          </a:p>
          <a:p>
            <a:pPr lvl="1">
              <a:lnSpc>
                <a:spcPct val="80000"/>
              </a:lnSpc>
            </a:pPr>
            <a:r>
              <a:rPr lang="en-GB" sz="1400" smtClean="0"/>
              <a:t>Instrumental record (9)</a:t>
            </a:r>
          </a:p>
          <a:p>
            <a:pPr lvl="1">
              <a:lnSpc>
                <a:spcPct val="80000"/>
              </a:lnSpc>
            </a:pPr>
            <a:r>
              <a:rPr lang="en-GB" sz="1400" smtClean="0"/>
              <a:t>Ice cores (10)</a:t>
            </a:r>
          </a:p>
          <a:p>
            <a:pPr>
              <a:lnSpc>
                <a:spcPct val="80000"/>
              </a:lnSpc>
            </a:pPr>
            <a:r>
              <a:rPr lang="en-GB" sz="1600" smtClean="0"/>
              <a:t>Why is Earth warming?</a:t>
            </a:r>
          </a:p>
          <a:p>
            <a:pPr lvl="1">
              <a:lnSpc>
                <a:spcPct val="80000"/>
              </a:lnSpc>
            </a:pPr>
            <a:r>
              <a:rPr lang="en-GB" sz="1400" smtClean="0"/>
              <a:t>CO2 changes (11)</a:t>
            </a:r>
          </a:p>
          <a:p>
            <a:pPr lvl="1">
              <a:lnSpc>
                <a:spcPct val="80000"/>
              </a:lnSpc>
            </a:pPr>
            <a:r>
              <a:rPr lang="en-GB" sz="1400" smtClean="0"/>
              <a:t>Spectral signature (12)</a:t>
            </a:r>
          </a:p>
          <a:p>
            <a:pPr lvl="1">
              <a:lnSpc>
                <a:spcPct val="80000"/>
              </a:lnSpc>
            </a:pPr>
            <a:r>
              <a:rPr lang="en-GB" sz="1400" smtClean="0"/>
              <a:t>Natural effects (13)</a:t>
            </a:r>
          </a:p>
          <a:p>
            <a:pPr lvl="1">
              <a:lnSpc>
                <a:spcPct val="80000"/>
              </a:lnSpc>
            </a:pPr>
            <a:r>
              <a:rPr lang="en-GB" sz="1400" smtClean="0"/>
              <a:t>Climate models (14/15)</a:t>
            </a:r>
          </a:p>
          <a:p>
            <a:pPr>
              <a:lnSpc>
                <a:spcPct val="80000"/>
              </a:lnSpc>
            </a:pPr>
            <a:r>
              <a:rPr lang="en-GB" sz="1600" smtClean="0"/>
              <a:t>How much will Earth warm and what are the consequences?</a:t>
            </a:r>
          </a:p>
          <a:p>
            <a:pPr lvl="1">
              <a:lnSpc>
                <a:spcPct val="80000"/>
              </a:lnSpc>
            </a:pPr>
            <a:r>
              <a:rPr lang="en-GB" sz="1400" smtClean="0"/>
              <a:t>Heatwaves (16)</a:t>
            </a:r>
          </a:p>
          <a:p>
            <a:pPr lvl="1">
              <a:lnSpc>
                <a:spcPct val="80000"/>
              </a:lnSpc>
            </a:pPr>
            <a:r>
              <a:rPr lang="en-GB" sz="1400" smtClean="0"/>
              <a:t>Precipitation (17)</a:t>
            </a:r>
          </a:p>
          <a:p>
            <a:pPr lvl="1">
              <a:lnSpc>
                <a:spcPct val="80000"/>
              </a:lnSpc>
            </a:pPr>
            <a:r>
              <a:rPr lang="en-GB" sz="1400" smtClean="0"/>
              <a:t>Sea level rise (18)</a:t>
            </a:r>
          </a:p>
          <a:p>
            <a:pPr lvl="1">
              <a:lnSpc>
                <a:spcPct val="80000"/>
              </a:lnSpc>
              <a:buFontTx/>
              <a:buNone/>
            </a:pPr>
            <a:r>
              <a:rPr lang="en-GB" sz="1400" smtClean="0"/>
              <a:t>CONCLUSIONS</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4149" name="Text Box 5"/>
          <p:cNvSpPr txBox="1">
            <a:spLocks noChangeArrowheads="1"/>
          </p:cNvSpPr>
          <p:nvPr/>
        </p:nvSpPr>
        <p:spPr bwMode="auto">
          <a:xfrm>
            <a:off x="250825" y="6381750"/>
            <a:ext cx="86423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GB" sz="2000"/>
              <a:t>Courtesy of Prof. Richard Somerville	http://richardsomerville.com</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p:cNvSpPr>
          <p:nvPr>
            <p:ph type="title" idx="4294967295"/>
          </p:nvPr>
        </p:nvSpPr>
        <p:spPr>
          <a:xfrm>
            <a:off x="684213" y="215900"/>
            <a:ext cx="7920037" cy="1484313"/>
          </a:xfrm>
        </p:spPr>
        <p:txBody>
          <a:bodyPr/>
          <a:lstStyle/>
          <a:p>
            <a:r>
              <a:rPr lang="en-GB" sz="3200" smtClean="0">
                <a:solidFill>
                  <a:srgbClr val="009999"/>
                </a:solidFill>
              </a:rPr>
              <a:t/>
            </a:r>
            <a:br>
              <a:rPr lang="en-GB" sz="3200" smtClean="0">
                <a:solidFill>
                  <a:srgbClr val="009999"/>
                </a:solidFill>
              </a:rPr>
            </a:br>
            <a:r>
              <a:rPr lang="en-GB" sz="3200" smtClean="0">
                <a:solidFill>
                  <a:srgbClr val="009999"/>
                </a:solidFill>
              </a:rPr>
              <a:t>Northern hemisphere warming is unusual in context of at least the last 1000 years</a:t>
            </a:r>
            <a:r>
              <a:rPr lang="en-GB" sz="2800" smtClean="0">
                <a:solidFill>
                  <a:srgbClr val="009999"/>
                </a:solidFill>
              </a:rPr>
              <a:t/>
            </a:r>
            <a:br>
              <a:rPr lang="en-GB" sz="2800" smtClean="0">
                <a:solidFill>
                  <a:srgbClr val="009999"/>
                </a:solidFill>
              </a:rPr>
            </a:br>
            <a:r>
              <a:rPr lang="en-GB" sz="2400" smtClean="0">
                <a:solidFill>
                  <a:srgbClr val="009999"/>
                </a:solidFill>
              </a:rPr>
              <a:t>The Arctic has probably not been as warm for 125 000 years</a:t>
            </a:r>
            <a:endParaRPr lang="en-GB" sz="2400" smtClean="0"/>
          </a:p>
        </p:txBody>
      </p:sp>
      <p:sp>
        <p:nvSpPr>
          <p:cNvPr id="180227" name="Line 4"/>
          <p:cNvSpPr>
            <a:spLocks noChangeShapeType="1"/>
          </p:cNvSpPr>
          <p:nvPr/>
        </p:nvSpPr>
        <p:spPr bwMode="auto">
          <a:xfrm flipV="1">
            <a:off x="2268538" y="3933825"/>
            <a:ext cx="719137" cy="1079500"/>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0228" name="Line 6"/>
          <p:cNvSpPr>
            <a:spLocks noChangeShapeType="1"/>
          </p:cNvSpPr>
          <p:nvPr/>
        </p:nvSpPr>
        <p:spPr bwMode="auto">
          <a:xfrm flipV="1">
            <a:off x="8172450" y="3500438"/>
            <a:ext cx="215900" cy="1512887"/>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0229" name="Line 7"/>
          <p:cNvSpPr>
            <a:spLocks noChangeShapeType="1"/>
          </p:cNvSpPr>
          <p:nvPr/>
        </p:nvSpPr>
        <p:spPr bwMode="auto">
          <a:xfrm flipV="1">
            <a:off x="8101013" y="5084763"/>
            <a:ext cx="71437" cy="504825"/>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0230" name="Line 8"/>
          <p:cNvSpPr>
            <a:spLocks noChangeShapeType="1"/>
          </p:cNvSpPr>
          <p:nvPr/>
        </p:nvSpPr>
        <p:spPr bwMode="auto">
          <a:xfrm flipH="1" flipV="1">
            <a:off x="8532813" y="5300663"/>
            <a:ext cx="1587" cy="215900"/>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0231" name="Line 9"/>
          <p:cNvSpPr>
            <a:spLocks noChangeShapeType="1"/>
          </p:cNvSpPr>
          <p:nvPr/>
        </p:nvSpPr>
        <p:spPr bwMode="auto">
          <a:xfrm flipV="1">
            <a:off x="1403350" y="5302250"/>
            <a:ext cx="719138" cy="1079500"/>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80232" name="Line 10"/>
          <p:cNvSpPr>
            <a:spLocks noChangeShapeType="1"/>
          </p:cNvSpPr>
          <p:nvPr/>
        </p:nvSpPr>
        <p:spPr bwMode="auto">
          <a:xfrm flipV="1">
            <a:off x="3635375" y="5302250"/>
            <a:ext cx="719138" cy="1079500"/>
          </a:xfrm>
          <a:prstGeom prst="line">
            <a:avLst/>
          </a:prstGeom>
          <a:noFill/>
          <a:ln w="5715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pic>
        <p:nvPicPr>
          <p:cNvPr id="180233" name="Picture 9" descr="Figure TS.20"/>
          <p:cNvPicPr>
            <a:picLocks noChangeAspect="1" noChangeArrowheads="1"/>
          </p:cNvPicPr>
          <p:nvPr/>
        </p:nvPicPr>
        <p:blipFill>
          <a:blip r:embed="rId3">
            <a:extLst>
              <a:ext uri="{28A0092B-C50C-407E-A947-70E740481C1C}">
                <a14:useLocalDpi xmlns:a14="http://schemas.microsoft.com/office/drawing/2010/main" val="0"/>
              </a:ext>
            </a:extLst>
          </a:blip>
          <a:srcRect b="67685"/>
          <a:stretch>
            <a:fillRect/>
          </a:stretch>
        </p:blipFill>
        <p:spPr bwMode="auto">
          <a:xfrm>
            <a:off x="179388" y="2111375"/>
            <a:ext cx="8713787" cy="419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ext Box 2"/>
          <p:cNvSpPr txBox="1">
            <a:spLocks noChangeArrowheads="1"/>
          </p:cNvSpPr>
          <p:nvPr/>
        </p:nvSpPr>
        <p:spPr bwMode="auto">
          <a:xfrm>
            <a:off x="5292725" y="5013325"/>
            <a:ext cx="31670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a:t>See NSIDC website: </a:t>
            </a:r>
            <a:r>
              <a:rPr lang="en-US"/>
              <a:t>http://nsidc.org/news</a:t>
            </a:r>
          </a:p>
        </p:txBody>
      </p:sp>
      <p:pic>
        <p:nvPicPr>
          <p:cNvPr id="116739" name="Picture 3" descr="graph with extent on y axis and date on x ax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00" y="0"/>
            <a:ext cx="56515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0" name="Picture 4" descr="n_plot_hi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76675"/>
            <a:ext cx="5219700"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1" name="Text Box 5"/>
          <p:cNvSpPr txBox="1">
            <a:spLocks noChangeArrowheads="1"/>
          </p:cNvSpPr>
          <p:nvPr/>
        </p:nvSpPr>
        <p:spPr bwMode="auto">
          <a:xfrm>
            <a:off x="323850" y="476250"/>
            <a:ext cx="2952750"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spcBef>
                <a:spcPct val="50000"/>
              </a:spcBef>
            </a:pPr>
            <a:r>
              <a:rPr lang="en-GB" sz="3200">
                <a:solidFill>
                  <a:schemeClr val="accent1"/>
                </a:solidFill>
              </a:rPr>
              <a:t>Arctic sea ice: declining extent and thickness</a:t>
            </a:r>
            <a:endParaRPr lang="en-US" sz="3200"/>
          </a:p>
        </p:txBody>
      </p:sp>
      <p:pic>
        <p:nvPicPr>
          <p:cNvPr id="116742" name="Picture 2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15888"/>
            <a:ext cx="5688013" cy="365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descr="atmosphere"/>
          <p:cNvPicPr>
            <a:picLocks noChangeAspect="1" noChangeArrowheads="1"/>
          </p:cNvPicPr>
          <p:nvPr/>
        </p:nvPicPr>
        <p:blipFill>
          <a:blip r:embed="rId3">
            <a:lum bright="-20000"/>
            <a:extLst>
              <a:ext uri="{28A0092B-C50C-407E-A947-70E740481C1C}">
                <a14:useLocalDpi xmlns:a14="http://schemas.microsoft.com/office/drawing/2010/main" val="0"/>
              </a:ext>
            </a:extLst>
          </a:blip>
          <a:srcRect/>
          <a:stretch>
            <a:fillRect/>
          </a:stretch>
        </p:blipFill>
        <p:spPr bwMode="auto">
          <a:xfrm>
            <a:off x="-36513" y="0"/>
            <a:ext cx="91805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9" name="Rectangle 3"/>
          <p:cNvSpPr>
            <a:spLocks noGrp="1" noChangeArrowheads="1"/>
          </p:cNvSpPr>
          <p:nvPr>
            <p:ph type="title" idx="4294967295"/>
          </p:nvPr>
        </p:nvSpPr>
        <p:spPr>
          <a:xfrm>
            <a:off x="684213" y="2852738"/>
            <a:ext cx="7772400" cy="1143000"/>
          </a:xfrm>
          <a:solidFill>
            <a:srgbClr val="99CCFF">
              <a:alpha val="39999"/>
            </a:srgbClr>
          </a:solidFill>
        </p:spPr>
        <p:txBody>
          <a:bodyPr/>
          <a:lstStyle/>
          <a:p>
            <a:r>
              <a:rPr lang="en-GB" smtClean="0"/>
              <a:t>2) Why is Earth warming?</a:t>
            </a:r>
            <a:endParaRPr lang="en-US"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95" name="Rectangle 19"/>
          <p:cNvSpPr>
            <a:spLocks noChangeArrowheads="1"/>
          </p:cNvSpPr>
          <p:nvPr/>
        </p:nvSpPr>
        <p:spPr bwMode="auto">
          <a:xfrm>
            <a:off x="0" y="0"/>
            <a:ext cx="9144000" cy="6858000"/>
          </a:xfrm>
          <a:prstGeom prst="rect">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1378" name="Date Placeholder 1"/>
          <p:cNvSpPr txBox="1">
            <a:spLocks noGrp="1"/>
          </p:cNvSpPr>
          <p:nvPr/>
        </p:nvSpPr>
        <p:spPr bwMode="auto">
          <a:xfrm>
            <a:off x="6477000" y="64166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eaLnBrk="1" hangingPunct="1"/>
            <a:endParaRPr lang="en-US" sz="1100">
              <a:solidFill>
                <a:schemeClr val="tx2"/>
              </a:solidFill>
              <a:latin typeface="Corbel" pitchFamily="34" charset="0"/>
            </a:endParaRPr>
          </a:p>
        </p:txBody>
      </p:sp>
      <p:sp>
        <p:nvSpPr>
          <p:cNvPr id="101379" name="Footer Placeholder 2"/>
          <p:cNvSpPr txBox="1">
            <a:spLocks noGrp="1"/>
          </p:cNvSpPr>
          <p:nvPr/>
        </p:nvSpPr>
        <p:spPr bwMode="auto">
          <a:xfrm>
            <a:off x="914400" y="6416675"/>
            <a:ext cx="5562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algn="r" eaLnBrk="1" hangingPunct="1"/>
            <a:endParaRPr lang="en-US" sz="1100">
              <a:solidFill>
                <a:schemeClr val="tx2"/>
              </a:solidFill>
              <a:latin typeface="Corbel" pitchFamily="34" charset="0"/>
            </a:endParaRPr>
          </a:p>
        </p:txBody>
      </p:sp>
      <p:sp>
        <p:nvSpPr>
          <p:cNvPr id="6" name="TextBox 5"/>
          <p:cNvSpPr txBox="1">
            <a:spLocks noChangeArrowheads="1"/>
          </p:cNvSpPr>
          <p:nvPr/>
        </p:nvSpPr>
        <p:spPr bwMode="auto">
          <a:xfrm>
            <a:off x="357188" y="214313"/>
            <a:ext cx="2571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eaLnBrk="1" hangingPunct="1"/>
            <a:r>
              <a:rPr lang="en-GB" sz="2400">
                <a:solidFill>
                  <a:schemeClr val="bg1"/>
                </a:solidFill>
                <a:latin typeface="Corbel" pitchFamily="34" charset="0"/>
              </a:rPr>
              <a:t>The Earth in space</a:t>
            </a:r>
            <a:endParaRPr lang="en-US" sz="2400">
              <a:solidFill>
                <a:schemeClr val="bg1"/>
              </a:solidFill>
              <a:latin typeface="Corbel" pitchFamily="34" charset="0"/>
            </a:endParaRPr>
          </a:p>
        </p:txBody>
      </p:sp>
      <p:sp>
        <p:nvSpPr>
          <p:cNvPr id="7" name="TextBox 6"/>
          <p:cNvSpPr txBox="1">
            <a:spLocks noChangeArrowheads="1"/>
          </p:cNvSpPr>
          <p:nvPr/>
        </p:nvSpPr>
        <p:spPr bwMode="auto">
          <a:xfrm>
            <a:off x="500063" y="928688"/>
            <a:ext cx="28575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eaLnBrk="1" hangingPunct="1"/>
            <a:r>
              <a:rPr lang="en-GB" sz="1800">
                <a:solidFill>
                  <a:schemeClr val="bg1"/>
                </a:solidFill>
                <a:latin typeface="Corbel" pitchFamily="34" charset="0"/>
              </a:rPr>
              <a:t>A balance exists between </a:t>
            </a:r>
            <a:r>
              <a:rPr lang="en-GB" sz="1800">
                <a:solidFill>
                  <a:srgbClr val="FFFF00"/>
                </a:solidFill>
                <a:latin typeface="Corbel" pitchFamily="34" charset="0"/>
              </a:rPr>
              <a:t>sunlight</a:t>
            </a:r>
            <a:r>
              <a:rPr lang="en-GB" sz="1800">
                <a:solidFill>
                  <a:schemeClr val="bg1"/>
                </a:solidFill>
                <a:latin typeface="Corbel" pitchFamily="34" charset="0"/>
              </a:rPr>
              <a:t> absorbed by the planet…</a:t>
            </a:r>
            <a:endParaRPr lang="en-US" sz="1800">
              <a:solidFill>
                <a:schemeClr val="bg1"/>
              </a:solidFill>
              <a:latin typeface="Corbel" pitchFamily="34" charset="0"/>
            </a:endParaRPr>
          </a:p>
        </p:txBody>
      </p:sp>
      <p:sp>
        <p:nvSpPr>
          <p:cNvPr id="8" name="TextBox 7"/>
          <p:cNvSpPr txBox="1">
            <a:spLocks noChangeArrowheads="1"/>
          </p:cNvSpPr>
          <p:nvPr/>
        </p:nvSpPr>
        <p:spPr bwMode="auto">
          <a:xfrm>
            <a:off x="971550" y="2060575"/>
            <a:ext cx="22891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eaLnBrk="1" hangingPunct="1"/>
            <a:r>
              <a:rPr lang="en-GB" sz="1800">
                <a:solidFill>
                  <a:schemeClr val="bg1"/>
                </a:solidFill>
                <a:latin typeface="Corbel" pitchFamily="34" charset="0"/>
              </a:rPr>
              <a:t>…and infrared</a:t>
            </a:r>
            <a:r>
              <a:rPr lang="en-GB" sz="1800">
                <a:solidFill>
                  <a:srgbClr val="FF0000"/>
                </a:solidFill>
                <a:latin typeface="Corbel" pitchFamily="34" charset="0"/>
              </a:rPr>
              <a:t> heat </a:t>
            </a:r>
            <a:r>
              <a:rPr lang="en-GB" sz="1800">
                <a:solidFill>
                  <a:schemeClr val="bg1"/>
                </a:solidFill>
                <a:latin typeface="Corbel" pitchFamily="34" charset="0"/>
              </a:rPr>
              <a:t>emitted back to space</a:t>
            </a:r>
            <a:endParaRPr lang="en-US" sz="1800">
              <a:solidFill>
                <a:schemeClr val="bg1"/>
              </a:solidFill>
              <a:latin typeface="Corbel" pitchFamily="34" charset="0"/>
            </a:endParaRPr>
          </a:p>
        </p:txBody>
      </p:sp>
      <p:sp>
        <p:nvSpPr>
          <p:cNvPr id="13" name="TextBox 12"/>
          <p:cNvSpPr txBox="1">
            <a:spLocks noChangeArrowheads="1"/>
          </p:cNvSpPr>
          <p:nvPr/>
        </p:nvSpPr>
        <p:spPr bwMode="auto">
          <a:xfrm>
            <a:off x="1277938" y="3068638"/>
            <a:ext cx="2573337"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eaLnBrk="1" hangingPunct="1"/>
            <a:r>
              <a:rPr lang="en-US" sz="1800">
                <a:solidFill>
                  <a:schemeClr val="bg1"/>
                </a:solidFill>
                <a:latin typeface="Corbel" pitchFamily="34" charset="0"/>
              </a:rPr>
              <a:t>If the absorbed sunlight is greater than the outgoing heat the Earth will warm</a:t>
            </a:r>
          </a:p>
        </p:txBody>
      </p:sp>
      <p:sp>
        <p:nvSpPr>
          <p:cNvPr id="17" name="TextBox 16"/>
          <p:cNvSpPr txBox="1">
            <a:spLocks noChangeArrowheads="1"/>
          </p:cNvSpPr>
          <p:nvPr/>
        </p:nvSpPr>
        <p:spPr bwMode="auto">
          <a:xfrm>
            <a:off x="2195513" y="4437063"/>
            <a:ext cx="2376487"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eaLnBrk="1" hangingPunct="1"/>
            <a:r>
              <a:rPr lang="en-GB" sz="1800">
                <a:solidFill>
                  <a:schemeClr val="bg1"/>
                </a:solidFill>
                <a:latin typeface="Corbel" pitchFamily="34" charset="0"/>
              </a:rPr>
              <a:t>..until flux of energy/ second/square metre absorbed = emitted</a:t>
            </a:r>
            <a:endParaRPr lang="en-US" sz="1800">
              <a:solidFill>
                <a:schemeClr val="bg1"/>
              </a:solidFill>
              <a:latin typeface="Corbel" pitchFamily="34" charset="0"/>
            </a:endParaRPr>
          </a:p>
        </p:txBody>
      </p:sp>
      <p:sp>
        <p:nvSpPr>
          <p:cNvPr id="19" name="TextBox 18"/>
          <p:cNvSpPr txBox="1">
            <a:spLocks noChangeArrowheads="1"/>
          </p:cNvSpPr>
          <p:nvPr/>
        </p:nvSpPr>
        <p:spPr bwMode="auto">
          <a:xfrm>
            <a:off x="6227763" y="3933825"/>
            <a:ext cx="27368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eaLnBrk="1" hangingPunct="1"/>
            <a:r>
              <a:rPr lang="en-GB" sz="1800">
                <a:solidFill>
                  <a:schemeClr val="bg1"/>
                </a:solidFill>
                <a:latin typeface="Corbel" pitchFamily="34" charset="0"/>
              </a:rPr>
              <a:t>This is the climate system (physical + biological)</a:t>
            </a:r>
            <a:endParaRPr lang="en-US" sz="1800">
              <a:solidFill>
                <a:schemeClr val="bg1"/>
              </a:solidFill>
              <a:latin typeface="Corbel" pitchFamily="34" charset="0"/>
            </a:endParaRPr>
          </a:p>
        </p:txBody>
      </p:sp>
      <p:pic>
        <p:nvPicPr>
          <p:cNvPr id="101394" name="Picture 34" descr="globe_east_20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538" y="2132013"/>
            <a:ext cx="165735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5"/>
          <p:cNvSpPr txBox="1">
            <a:spLocks noChangeArrowheads="1"/>
          </p:cNvSpPr>
          <p:nvPr/>
        </p:nvSpPr>
        <p:spPr bwMode="auto">
          <a:xfrm>
            <a:off x="6372225" y="2166938"/>
            <a:ext cx="26638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eaLnBrk="1" hangingPunct="1"/>
            <a:r>
              <a:rPr lang="en-GB" sz="1800">
                <a:solidFill>
                  <a:schemeClr val="bg1"/>
                </a:solidFill>
                <a:latin typeface="Corbel" pitchFamily="34" charset="0"/>
              </a:rPr>
              <a:t>Natural changes in climate have occurred throughout Earth’s history</a:t>
            </a:r>
          </a:p>
        </p:txBody>
      </p:sp>
      <p:sp>
        <p:nvSpPr>
          <p:cNvPr id="3" name="TextBox 6"/>
          <p:cNvSpPr txBox="1">
            <a:spLocks noChangeArrowheads="1"/>
          </p:cNvSpPr>
          <p:nvPr/>
        </p:nvSpPr>
        <p:spPr bwMode="auto">
          <a:xfrm>
            <a:off x="4716463" y="260350"/>
            <a:ext cx="40322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eaLnBrk="1" hangingPunct="1"/>
            <a:r>
              <a:rPr lang="en-GB" sz="1800">
                <a:solidFill>
                  <a:schemeClr val="accent1"/>
                </a:solidFill>
                <a:latin typeface="Corbel" pitchFamily="34" charset="0"/>
              </a:rPr>
              <a:t>Other changes we might significantly influence ourselves: for example, quite clearly we are influencing the amount of CO</a:t>
            </a:r>
            <a:r>
              <a:rPr lang="en-GB" sz="1200">
                <a:solidFill>
                  <a:schemeClr val="accent1"/>
                </a:solidFill>
                <a:latin typeface="Corbel" pitchFamily="34" charset="0"/>
              </a:rPr>
              <a:t>2</a:t>
            </a:r>
            <a:r>
              <a:rPr lang="en-GB" sz="1000">
                <a:solidFill>
                  <a:schemeClr val="accent1"/>
                </a:solidFill>
                <a:latin typeface="Corbel" pitchFamily="34" charset="0"/>
              </a:rPr>
              <a:t>  </a:t>
            </a:r>
            <a:r>
              <a:rPr lang="en-GB" sz="1800">
                <a:solidFill>
                  <a:schemeClr val="accent1"/>
                </a:solidFill>
                <a:latin typeface="Corbel" pitchFamily="34" charset="0"/>
              </a:rPr>
              <a:t>in the atmosphere, as well as CH</a:t>
            </a:r>
            <a:r>
              <a:rPr lang="en-GB" sz="1200">
                <a:solidFill>
                  <a:schemeClr val="accent1"/>
                </a:solidFill>
                <a:latin typeface="Corbel" pitchFamily="34" charset="0"/>
              </a:rPr>
              <a:t>4</a:t>
            </a:r>
            <a:r>
              <a:rPr lang="en-GB" sz="1800">
                <a:solidFill>
                  <a:schemeClr val="accent1"/>
                </a:solidFill>
                <a:latin typeface="Corbel" pitchFamily="34" charset="0"/>
              </a:rPr>
              <a:t> </a:t>
            </a:r>
            <a:endParaRPr lang="en-US" sz="1800">
              <a:solidFill>
                <a:schemeClr val="accent1"/>
              </a:solidFill>
              <a:latin typeface="Corbel" pitchFamily="34" charset="0"/>
            </a:endParaRPr>
          </a:p>
        </p:txBody>
      </p:sp>
      <p:sp>
        <p:nvSpPr>
          <p:cNvPr id="18" name="TextBox 17"/>
          <p:cNvSpPr txBox="1"/>
          <p:nvPr/>
        </p:nvSpPr>
        <p:spPr>
          <a:xfrm>
            <a:off x="4664075" y="4975225"/>
            <a:ext cx="3508375" cy="1190625"/>
          </a:xfrm>
          <a:prstGeom prst="rect">
            <a:avLst/>
          </a:prstGeom>
          <a:noFill/>
        </p:spPr>
        <p:txBody>
          <a:bodyPr>
            <a:spAutoFit/>
          </a:bodyPr>
          <a:lstStyle>
            <a:lvl1pPr>
              <a:defRPr sz="1600">
                <a:solidFill>
                  <a:schemeClr val="tx1"/>
                </a:solidFill>
                <a:latin typeface="Calibri" pitchFamily="34" charset="0"/>
              </a:defRPr>
            </a:lvl1pPr>
            <a:lvl2pPr marL="742950" indent="-285750">
              <a:defRPr sz="1600">
                <a:solidFill>
                  <a:schemeClr val="tx1"/>
                </a:solidFill>
                <a:latin typeface="Calibri" pitchFamily="34" charset="0"/>
              </a:defRPr>
            </a:lvl2pPr>
            <a:lvl3pPr marL="1143000" indent="-228600">
              <a:defRPr sz="1600">
                <a:solidFill>
                  <a:schemeClr val="tx1"/>
                </a:solidFill>
                <a:latin typeface="Calibri" pitchFamily="34" charset="0"/>
              </a:defRPr>
            </a:lvl3pPr>
            <a:lvl4pPr marL="1600200" indent="-228600">
              <a:defRPr sz="1600">
                <a:solidFill>
                  <a:schemeClr val="tx1"/>
                </a:solidFill>
                <a:latin typeface="Calibri" pitchFamily="34" charset="0"/>
              </a:defRPr>
            </a:lvl4pPr>
            <a:lvl5pPr marL="2057400" indent="-228600">
              <a:defRPr sz="1600">
                <a:solidFill>
                  <a:schemeClr val="tx1"/>
                </a:solidFill>
                <a:latin typeface="Calibri" pitchFamily="34" charset="0"/>
              </a:defRPr>
            </a:lvl5pPr>
            <a:lvl6pPr marL="2514600" indent="-228600" eaLnBrk="0" fontAlgn="base" hangingPunct="0">
              <a:spcBef>
                <a:spcPct val="0"/>
              </a:spcBef>
              <a:spcAft>
                <a:spcPct val="0"/>
              </a:spcAft>
              <a:defRPr sz="1600">
                <a:solidFill>
                  <a:schemeClr val="tx1"/>
                </a:solidFill>
                <a:latin typeface="Calibri" pitchFamily="34" charset="0"/>
              </a:defRPr>
            </a:lvl6pPr>
            <a:lvl7pPr marL="2971800" indent="-228600" eaLnBrk="0" fontAlgn="base" hangingPunct="0">
              <a:spcBef>
                <a:spcPct val="0"/>
              </a:spcBef>
              <a:spcAft>
                <a:spcPct val="0"/>
              </a:spcAft>
              <a:defRPr sz="1600">
                <a:solidFill>
                  <a:schemeClr val="tx1"/>
                </a:solidFill>
                <a:latin typeface="Calibri" pitchFamily="34" charset="0"/>
              </a:defRPr>
            </a:lvl7pPr>
            <a:lvl8pPr marL="3429000" indent="-228600" eaLnBrk="0" fontAlgn="base" hangingPunct="0">
              <a:spcBef>
                <a:spcPct val="0"/>
              </a:spcBef>
              <a:spcAft>
                <a:spcPct val="0"/>
              </a:spcAft>
              <a:defRPr sz="1600">
                <a:solidFill>
                  <a:schemeClr val="tx1"/>
                </a:solidFill>
                <a:latin typeface="Calibri" pitchFamily="34" charset="0"/>
              </a:defRPr>
            </a:lvl8pPr>
            <a:lvl9pPr marL="3886200" indent="-228600" eaLnBrk="0" fontAlgn="base" hangingPunct="0">
              <a:spcBef>
                <a:spcPct val="0"/>
              </a:spcBef>
              <a:spcAft>
                <a:spcPct val="0"/>
              </a:spcAft>
              <a:defRPr sz="1600">
                <a:solidFill>
                  <a:schemeClr val="tx1"/>
                </a:solidFill>
                <a:latin typeface="Calibri" pitchFamily="34" charset="0"/>
              </a:defRPr>
            </a:lvl9pPr>
          </a:lstStyle>
          <a:p>
            <a:pPr eaLnBrk="1" hangingPunct="1"/>
            <a:r>
              <a:rPr lang="en-GB" sz="1800">
                <a:solidFill>
                  <a:schemeClr val="bg1"/>
                </a:solidFill>
                <a:latin typeface="Corbel" pitchFamily="34" charset="0"/>
              </a:rPr>
              <a:t>Energy arriving gives rise to myriad of processes between high frequency energy in and low frequency energy out (entropy!)</a:t>
            </a:r>
            <a:endParaRPr lang="en-US" sz="1800">
              <a:solidFill>
                <a:schemeClr val="bg1"/>
              </a:solidFill>
              <a:latin typeface="Corbel"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01394"/>
                                        </p:tgtEl>
                                        <p:attrNameLst>
                                          <p:attrName>style.visibility</p:attrName>
                                        </p:attrNameLst>
                                      </p:cBhvr>
                                      <p:to>
                                        <p:strVal val="visible"/>
                                      </p:to>
                                    </p:set>
                                    <p:animEffect transition="in" filter="fade">
                                      <p:cBhvr>
                                        <p:cTn id="7" dur="2000"/>
                                        <p:tgtEl>
                                          <p:spTgt spid="101394"/>
                                        </p:tgtEl>
                                      </p:cBhvr>
                                    </p:animEffect>
                                  </p:childTnLst>
                                </p:cTn>
                              </p:par>
                            </p:childTnLst>
                          </p:cTn>
                        </p:par>
                        <p:par>
                          <p:cTn id="8" fill="hold" nodeType="afterGroup">
                            <p:stCondLst>
                              <p:cond delay="2000"/>
                            </p:stCondLst>
                            <p:childTnLst>
                              <p:par>
                                <p:cTn id="9" presetID="1"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3" grpId="0"/>
      <p:bldP spid="17" grpId="0"/>
      <p:bldP spid="19"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Picture 2" descr="CO2 Trend for Mauna Loa"/>
          <p:cNvPicPr>
            <a:picLocks noChangeAspect="1" noChangeArrowheads="1"/>
          </p:cNvPicPr>
          <p:nvPr/>
        </p:nvPicPr>
        <p:blipFill>
          <a:blip r:embed="rId3">
            <a:extLst>
              <a:ext uri="{28A0092B-C50C-407E-A947-70E740481C1C}">
                <a14:useLocalDpi xmlns:a14="http://schemas.microsoft.com/office/drawing/2010/main" val="0"/>
              </a:ext>
            </a:extLst>
          </a:blip>
          <a:srcRect l="4771" t="7411" r="4771" b="9264"/>
          <a:stretch>
            <a:fillRect/>
          </a:stretch>
        </p:blipFill>
        <p:spPr bwMode="auto">
          <a:xfrm>
            <a:off x="250825" y="333375"/>
            <a:ext cx="4608513" cy="346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9" name="Picture 9" descr="northc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375" y="2565400"/>
            <a:ext cx="5113338" cy="3835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600" b="0" i="0" u="none" strike="noStrike" cap="none" normalizeH="0" baseline="0" smtClean="0">
            <a:ln>
              <a:noFill/>
            </a:ln>
            <a:solidFill>
              <a:schemeClr val="tx1"/>
            </a:solidFill>
            <a:effectLst/>
            <a:latin typeface="Calibri"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1600" b="0" i="0" u="none" strike="noStrike" cap="none" normalizeH="0" baseline="0" smtClean="0">
            <a:ln>
              <a:noFill/>
            </a:ln>
            <a:solidFill>
              <a:schemeClr val="tx1"/>
            </a:solidFill>
            <a:effectLst/>
            <a:latin typeface="Calibri"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8013</TotalTime>
  <Words>5393</Words>
  <Application>Microsoft Office PowerPoint</Application>
  <PresentationFormat>On-screen Show (4:3)</PresentationFormat>
  <Paragraphs>459</Paragraphs>
  <Slides>55</Slides>
  <Notes>44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55</vt:i4>
      </vt:variant>
    </vt:vector>
  </HeadingPairs>
  <TitlesOfParts>
    <vt:vector size="62" baseType="lpstr">
      <vt:lpstr>Calibri</vt:lpstr>
      <vt:lpstr>Arial</vt:lpstr>
      <vt:lpstr>Times New Roman</vt:lpstr>
      <vt:lpstr>Corbel</vt:lpstr>
      <vt:lpstr>Symbol</vt:lpstr>
      <vt:lpstr>Wingdings</vt:lpstr>
      <vt:lpstr>Default Design</vt:lpstr>
      <vt:lpstr>The Science Behind Climate Change</vt:lpstr>
      <vt:lpstr>PowerPoint Presentation</vt:lpstr>
      <vt:lpstr>1) Is Earth currently warming?</vt:lpstr>
      <vt:lpstr>PowerPoint Presentation</vt:lpstr>
      <vt:lpstr>Sea level rising</vt:lpstr>
      <vt:lpstr>PowerPoint Presentation</vt:lpstr>
      <vt:lpstr>2) Why is Earth warming?</vt:lpstr>
      <vt:lpstr>PowerPoint Presentation</vt:lpstr>
      <vt:lpstr>PowerPoint Presentation</vt:lpstr>
      <vt:lpstr>PowerPoint Presentation</vt:lpstr>
      <vt:lpstr>PowerPoint Presentation</vt:lpstr>
      <vt:lpstr>Earth’s global average energy balance:  present day</vt:lpstr>
      <vt:lpstr>Introduce a radiative forcing (e.g. 2xCO2) note: could equally choose to change solar</vt:lpstr>
      <vt:lpstr>The climate system responds by warming</vt:lpstr>
      <vt:lpstr>New global temperature</vt:lpstr>
      <vt:lpstr>But it’s not that simple…</vt:lpstr>
      <vt:lpstr>Feedback loops or “vicious circles” amplify or diminish initial heating or cooling tendencies  e.g. Water Vapour Feedback</vt:lpstr>
      <vt:lpstr>PowerPoint Presentation</vt:lpstr>
      <vt:lpstr>Experiments with climate models</vt:lpstr>
      <vt:lpstr>Natural factors cannot explain recent warming</vt:lpstr>
      <vt:lpstr>Recent warming can be simulated when man-made factors are included</vt:lpstr>
      <vt:lpstr>4) How much will it warm?</vt:lpstr>
      <vt:lpstr>Predicting future climate change</vt:lpstr>
      <vt:lpstr>PowerPoint Presentation</vt:lpstr>
      <vt:lpstr>5) What consequences can we expect?</vt:lpstr>
      <vt:lpstr>PowerPoint Presentation</vt:lpstr>
      <vt:lpstr>PowerPoint Presentation</vt:lpstr>
      <vt:lpstr>PowerPoint Presentation</vt:lpstr>
      <vt:lpstr>Long-term commitment to sea-level rise</vt:lpstr>
      <vt:lpstr>PowerPoint Presentation</vt:lpstr>
      <vt:lpstr>PowerPoint Presentation</vt:lpstr>
      <vt:lpstr>PowerPoint Presentation</vt:lpstr>
      <vt:lpstr>PowerPoint Presentation</vt:lpstr>
      <vt:lpstr>How much will cloud feedbacks amplify the warming? A large uncertainty.</vt:lpstr>
      <vt:lpstr>PowerPoint Presentation</vt:lpstr>
      <vt:lpstr>Another example: Ice-reflection feedback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Earth’s global average energy balance:  no atmosphere</vt:lpstr>
      <vt:lpstr>Earth’s global average energy balance:  add atmosphere</vt:lpstr>
      <vt:lpstr>Earth’s global average energy balance:  present day</vt:lpstr>
      <vt:lpstr>PowerPoint Presentation</vt:lpstr>
      <vt:lpstr>PowerPoint Presentation</vt:lpstr>
      <vt:lpstr>Is the planet warming?</vt:lpstr>
      <vt:lpstr>PowerPoint Presentation</vt:lpstr>
      <vt:lpstr>~20 slides</vt:lpstr>
      <vt:lpstr>PowerPoint Presentation</vt:lpstr>
      <vt:lpstr> Northern hemisphere warming is unusual in context of at least the last 1000 years The Arctic has probably not been as warm for 125 000 years</vt:lpstr>
    </vt:vector>
  </TitlesOfParts>
  <Company>ESSC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SINERGEE</dc:title>
  <dc:creator>Allan and Slingo</dc:creator>
  <cp:lastModifiedBy>Richard Allan</cp:lastModifiedBy>
  <cp:revision>1471</cp:revision>
  <cp:lastPrinted>2001-12-18T09:43:01Z</cp:lastPrinted>
  <dcterms:created xsi:type="dcterms:W3CDTF">2001-08-31T10:10:14Z</dcterms:created>
  <dcterms:modified xsi:type="dcterms:W3CDTF">2012-01-31T12:21:55Z</dcterms:modified>
</cp:coreProperties>
</file>