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7" r:id="rId9"/>
    <p:sldId id="268" r:id="rId10"/>
    <p:sldId id="269" r:id="rId11"/>
    <p:sldId id="261" r:id="rId12"/>
    <p:sldId id="262" r:id="rId13"/>
    <p:sldId id="263" r:id="rId14"/>
    <p:sldId id="264" r:id="rId15"/>
    <p:sldId id="276" r:id="rId16"/>
    <p:sldId id="277" r:id="rId17"/>
    <p:sldId id="278" r:id="rId18"/>
    <p:sldId id="271" r:id="rId19"/>
    <p:sldId id="272" r:id="rId20"/>
    <p:sldId id="274" r:id="rId21"/>
    <p:sldId id="275" r:id="rId22"/>
  </p:sldIdLst>
  <p:sldSz cx="9144000" cy="6858000" type="screen4x3"/>
  <p:notesSz cx="6718300" cy="9867900"/>
  <p:embeddedFontLst>
    <p:embeddedFont>
      <p:font typeface="Rdg Vesta" panose="02000503060000020004" charset="0"/>
      <p:regular r:id="rId25"/>
      <p:bold r:id="rId26"/>
      <p:italic r:id="rId27"/>
      <p:boldItalic r:id="rId28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EBFB"/>
    <a:srgbClr val="D799A1"/>
    <a:srgbClr val="BF0071"/>
    <a:srgbClr val="7EAF35"/>
    <a:srgbClr val="F3F3F3"/>
    <a:srgbClr val="F0F0F0"/>
    <a:srgbClr val="EEEEEE"/>
    <a:srgbClr val="FDFD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1" autoAdjust="0"/>
    <p:restoredTop sz="89431" autoAdjust="0"/>
  </p:normalViewPr>
  <p:slideViewPr>
    <p:cSldViewPr>
      <p:cViewPr varScale="1">
        <p:scale>
          <a:sx n="50" d="100"/>
          <a:sy n="50" d="100"/>
        </p:scale>
        <p:origin x="-1140" y="-15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Frontal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3">
                  <c:v>17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Convective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11</c:v>
                </c:pt>
                <c:pt idx="2">
                  <c:v>10</c:v>
                </c:pt>
                <c:pt idx="3">
                  <c:v>8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72992"/>
        <c:axId val="78484608"/>
      </c:barChart>
      <c:catAx>
        <c:axId val="76372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Region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78484608"/>
        <c:crosses val="autoZero"/>
        <c:auto val="1"/>
        <c:lblAlgn val="ctr"/>
        <c:lblOffset val="100"/>
        <c:noMultiLvlLbl val="0"/>
      </c:catAx>
      <c:valAx>
        <c:axId val="7848460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events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6372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7577D64-4B8B-4261-A11F-FFD2A9541C0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991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44827D-D102-4E27-8CF2-13F7AA2BBE4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221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Just to make the point that 850 </a:t>
            </a:r>
            <a:r>
              <a:rPr lang="en-GB" dirty="0" err="1" smtClean="0"/>
              <a:t>hPa</a:t>
            </a:r>
            <a:r>
              <a:rPr lang="en-GB" dirty="0" smtClean="0"/>
              <a:t> moisture transport is</a:t>
            </a:r>
            <a:r>
              <a:rPr lang="en-GB" baseline="0" dirty="0" smtClean="0"/>
              <a:t> comparable in structure to the integrated moisture transport field and that we can more easily compare the 850 </a:t>
            </a:r>
            <a:r>
              <a:rPr lang="en-GB" baseline="0" dirty="0" err="1" smtClean="0"/>
              <a:t>hPa</a:t>
            </a:r>
            <a:r>
              <a:rPr lang="en-GB" baseline="0" dirty="0" smtClean="0"/>
              <a:t> fields with models.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827D-D102-4E27-8CF2-13F7AA2BBE4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3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each grid point, the heaviest 1% of daily events were calculated over the period 1997-2008 in the GPCP observations and</a:t>
            </a:r>
            <a:r>
              <a:rPr lang="en-GB" baseline="0" dirty="0" smtClean="0"/>
              <a:t> HadGEM2-A simulation (AMIP observed SST forcing).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827D-D102-4E27-8CF2-13F7AA2BBE4B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61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model and observations show AR-like structures prior to the heaviest</a:t>
            </a:r>
            <a:r>
              <a:rPr lang="en-GB" baseline="0" dirty="0" smtClean="0"/>
              <a:t> rainfall events. Making a composite over the top 1% of daily events shows the region of high moisture and moisture transport (arrows).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827D-D102-4E27-8CF2-13F7AA2BBE4B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44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When considering JJA, very few events are present apart from in the</a:t>
            </a:r>
            <a:r>
              <a:rPr lang="en-GB" baseline="0" dirty="0" smtClean="0"/>
              <a:t> South and East of the UK. Here high moisture transport to the south and east and its transport </a:t>
            </a:r>
            <a:r>
              <a:rPr lang="en-GB" baseline="0" smtClean="0"/>
              <a:t>appear important.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827D-D102-4E27-8CF2-13F7AA2BBE4B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00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5" name="Picture 43" descr="bl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41325"/>
            <a:ext cx="1177925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6" name="Rectangle 44"/>
          <p:cNvSpPr>
            <a:spLocks noChangeArrowheads="1"/>
          </p:cNvSpPr>
          <p:nvPr/>
        </p:nvSpPr>
        <p:spPr bwMode="hidden">
          <a:xfrm>
            <a:off x="0" y="0"/>
            <a:ext cx="9144000" cy="68849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8600">
              <a:solidFill>
                <a:schemeClr val="bg1"/>
              </a:solidFill>
            </a:endParaRPr>
          </a:p>
        </p:txBody>
      </p:sp>
      <p:pic>
        <p:nvPicPr>
          <p:cNvPr id="3117" name="Picture 45" descr="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156325" cy="688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28FEE3D-F886-45FB-8EAC-E996D019A3C4}" type="datetime4">
              <a:rPr lang="en-GB"/>
              <a:pPr/>
              <a:t>18 November 2014</a:t>
            </a:fld>
            <a:endParaRPr lang="en-GB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555875" y="6519863"/>
            <a:ext cx="4392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1400">
                <a:solidFill>
                  <a:srgbClr val="FFFFFF"/>
                </a:solidFill>
              </a:rPr>
              <a:t>© University of Reading 2008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292725" y="6519863"/>
            <a:ext cx="3446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1">
                <a:solidFill>
                  <a:srgbClr val="FFFFFF"/>
                </a:solidFill>
              </a:rPr>
              <a:t>www.reading.ac.uk</a:t>
            </a: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855663" y="333375"/>
            <a:ext cx="367188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300" b="1" dirty="0" smtClean="0">
                <a:solidFill>
                  <a:srgbClr val="FFFFFF"/>
                </a:solidFill>
              </a:rPr>
              <a:t>Department of Meteorology</a:t>
            </a:r>
            <a:endParaRPr lang="en-GB" sz="1300" b="1" dirty="0">
              <a:solidFill>
                <a:srgbClr val="FFFFFF"/>
              </a:solidFill>
            </a:endParaRPr>
          </a:p>
        </p:txBody>
      </p:sp>
      <p:pic>
        <p:nvPicPr>
          <p:cNvPr id="3124" name="Picture 52" descr="Rdg Device Revers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9738"/>
            <a:ext cx="1184275" cy="3857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B8F5C0-4F83-4BBD-A887-8626325E81C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7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ED2555-09A7-4FA1-AFA3-58C1A4D2A4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52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26BF76-5C05-425B-BAD3-3019BB3578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0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533C1E-7A0D-43B3-88D5-927AE7E506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3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B6FD8-BFAC-43A2-841D-0DFDFB0351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9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87EF24-1579-4F13-AA35-885A23FD62B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61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D6DA28-205D-464B-A32D-5D19664387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45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EE0AEF-BD4B-4542-8C69-46BA6065EA5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22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B96C56-44D8-4E38-B0FD-90B608038CE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94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C1C031-43D4-4A0D-B255-19665FEFFCE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8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2438" y="6519863"/>
            <a:ext cx="676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6A4B20-4EB9-4C33-AD8A-53720728960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1400" dirty="0" smtClean="0"/>
              <a:t>Annual SINATRA Meeting,</a:t>
            </a:r>
            <a:r>
              <a:rPr lang="en-GB" sz="1400" baseline="0" dirty="0" smtClean="0"/>
              <a:t> Newcastle University, November 2014</a:t>
            </a:r>
            <a:endParaRPr lang="en-GB" sz="1400" dirty="0"/>
          </a:p>
        </p:txBody>
      </p:sp>
      <p:sp>
        <p:nvSpPr>
          <p:cNvPr id="1080" name="AutoShape 5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23850" y="-242888"/>
            <a:ext cx="720725" cy="719138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81" name="Picture 57" descr="Rdg Device Reverse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F28FEE3D-F886-45FB-8EAC-E996D019A3C4}" type="datetime4">
              <a:rPr lang="en-GB"/>
              <a:pPr/>
              <a:t>18 November 2014</a:t>
            </a:fld>
            <a:endParaRPr lang="en-GB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916832"/>
            <a:ext cx="7920038" cy="2387600"/>
          </a:xfrm>
        </p:spPr>
        <p:txBody>
          <a:bodyPr/>
          <a:lstStyle/>
          <a:p>
            <a:r>
              <a:rPr lang="en-GB" sz="6000" dirty="0" smtClean="0"/>
              <a:t>ST1.3 Atmospheric Precursors</a:t>
            </a:r>
            <a:endParaRPr lang="en-US" sz="6000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581128"/>
            <a:ext cx="7920038" cy="925512"/>
          </a:xfrm>
        </p:spPr>
        <p:txBody>
          <a:bodyPr/>
          <a:lstStyle/>
          <a:p>
            <a:r>
              <a:rPr lang="en-US" sz="2800" dirty="0" smtClean="0"/>
              <a:t>Adrian Champion*, Richard Allan (</a:t>
            </a:r>
            <a:r>
              <a:rPr lang="en-US" sz="2800" dirty="0" err="1" smtClean="0"/>
              <a:t>UoR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Hayley Fowler, Stephen </a:t>
            </a:r>
            <a:r>
              <a:rPr lang="en-US" sz="2800" dirty="0" err="1" smtClean="0"/>
              <a:t>Blenkinsop</a:t>
            </a:r>
            <a:r>
              <a:rPr lang="en-US" sz="2800" dirty="0" smtClean="0"/>
              <a:t> (</a:t>
            </a:r>
            <a:r>
              <a:rPr lang="en-US" sz="2800" dirty="0" err="1" smtClean="0"/>
              <a:t>UoN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MSc Student Dissertation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6FD8-BFAC-43A2-841D-0DFDFB0351AD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755650" y="1600200"/>
          <a:ext cx="388937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3"/>
          <a:srcRect t="2864" b="7386"/>
          <a:stretch/>
        </p:blipFill>
        <p:spPr bwMode="auto">
          <a:xfrm>
            <a:off x="4797425" y="2586021"/>
            <a:ext cx="3889375" cy="2371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Balasubramanyam, 2014. MSc Dissertation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70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Identification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Time-integrated variables:</a:t>
            </a:r>
          </a:p>
          <a:p>
            <a:pPr lvl="1"/>
            <a:r>
              <a:rPr lang="en-GB" dirty="0" smtClean="0"/>
              <a:t>IVT</a:t>
            </a:r>
          </a:p>
          <a:p>
            <a:pPr lvl="1"/>
            <a:r>
              <a:rPr lang="en-GB" dirty="0" smtClean="0"/>
              <a:t>Specific humidity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More localised processes:</a:t>
            </a:r>
          </a:p>
          <a:p>
            <a:pPr lvl="1"/>
            <a:r>
              <a:rPr lang="en-GB" dirty="0" smtClean="0"/>
              <a:t>Vertical velocity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New tracking method:</a:t>
            </a:r>
          </a:p>
          <a:p>
            <a:pPr lvl="1"/>
            <a:r>
              <a:rPr lang="en-GB" dirty="0" smtClean="0"/>
              <a:t>WCB within extra-tropical cyclones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F76-5C05-425B-BAD3-3019BB3578E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3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Investigations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F76-5C05-425B-BAD3-3019BB3578E7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26" y="1463104"/>
            <a:ext cx="3733998" cy="5134248"/>
          </a:xfrm>
        </p:spPr>
      </p:pic>
    </p:spTree>
    <p:extLst>
      <p:ext uri="{BB962C8B-B14F-4D97-AF65-F5344CB8AC3E}">
        <p14:creationId xmlns:p14="http://schemas.microsoft.com/office/powerpoint/2010/main" val="1140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M1.3.2 Identification of </a:t>
            </a:r>
            <a:r>
              <a:rPr lang="en-GB" dirty="0" smtClean="0"/>
              <a:t>clusters</a:t>
            </a:r>
            <a:br>
              <a:rPr lang="en-GB" dirty="0" smtClean="0"/>
            </a:br>
            <a:r>
              <a:rPr lang="en-GB" dirty="0" smtClean="0"/>
              <a:t>of events </a:t>
            </a:r>
            <a:r>
              <a:rPr lang="en-GB" dirty="0"/>
              <a:t>and links to catchment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hourly raingauge dataset being produced by Newcastle University (Stephen </a:t>
            </a:r>
            <a:r>
              <a:rPr lang="en-GB" dirty="0" err="1" smtClean="0"/>
              <a:t>Blenkinsop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Combine with results from precursor study to identify atmospheric events.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F76-5C05-425B-BAD3-3019BB3578E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86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M1.3.1</a:t>
            </a:r>
          </a:p>
          <a:p>
            <a:pPr lvl="1"/>
            <a:r>
              <a:rPr lang="en-GB" dirty="0" smtClean="0"/>
              <a:t>Extension of AR work by Lavers et al. showed very little correlation between ARs and summer FFIR events</a:t>
            </a:r>
          </a:p>
          <a:p>
            <a:pPr lvl="1"/>
            <a:r>
              <a:rPr lang="en-GB" dirty="0" smtClean="0"/>
              <a:t>New metrics currently being tested with a view of looking at more localised processes</a:t>
            </a:r>
          </a:p>
          <a:p>
            <a:r>
              <a:rPr lang="en-GB" dirty="0" smtClean="0"/>
              <a:t>M1.3.2</a:t>
            </a:r>
          </a:p>
          <a:p>
            <a:pPr lvl="1"/>
            <a:r>
              <a:rPr lang="en-GB" dirty="0" smtClean="0"/>
              <a:t>Will start middle of next year.</a:t>
            </a:r>
          </a:p>
          <a:p>
            <a:r>
              <a:rPr lang="en-GB" dirty="0" smtClean="0"/>
              <a:t>D1.3.1</a:t>
            </a:r>
          </a:p>
          <a:p>
            <a:pPr lvl="1"/>
            <a:r>
              <a:rPr lang="en-GB" dirty="0" smtClean="0"/>
              <a:t>Collaboration with Newcastle University using hourly raingauge dataset</a:t>
            </a:r>
          </a:p>
          <a:p>
            <a:r>
              <a:rPr lang="en-GB" dirty="0" smtClean="0"/>
              <a:t>D.1.3.2</a:t>
            </a:r>
          </a:p>
          <a:p>
            <a:pPr lvl="1"/>
            <a:r>
              <a:rPr lang="en-GB" dirty="0" smtClean="0"/>
              <a:t>Paper on linking ARs to summer FFIR events submitted to JGR.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F76-5C05-425B-BAD3-3019BB3578E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3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F76-5C05-425B-BAD3-3019BB3578E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56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items from this subtask of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interest </a:t>
            </a:r>
            <a:r>
              <a:rPr lang="en-GB" dirty="0"/>
              <a:t>for EA/SEPA/FFC/Met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Patterns associated with extreme events</a:t>
            </a:r>
          </a:p>
          <a:p>
            <a:pPr lvl="1"/>
            <a:r>
              <a:rPr lang="en-GB" dirty="0" smtClean="0"/>
              <a:t>Moisture transports</a:t>
            </a:r>
          </a:p>
          <a:p>
            <a:pPr lvl="1"/>
            <a:r>
              <a:rPr lang="en-GB" dirty="0" smtClean="0"/>
              <a:t>Moisture distribution</a:t>
            </a:r>
          </a:p>
          <a:p>
            <a:pPr lvl="1"/>
            <a:r>
              <a:rPr lang="en-GB" smtClean="0"/>
              <a:t>SST patterns, CAPE</a:t>
            </a:r>
            <a:endParaRPr lang="en-GB" dirty="0" smtClean="0"/>
          </a:p>
          <a:p>
            <a:r>
              <a:rPr lang="en-GB" dirty="0" smtClean="0"/>
              <a:t>Physical processes associated with extreme events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F76-5C05-425B-BAD3-3019BB3578E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72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criteria of  'measure of success'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 </a:t>
            </a:r>
            <a:r>
              <a:rPr lang="en-GB" dirty="0"/>
              <a:t>work </a:t>
            </a:r>
            <a:r>
              <a:rPr lang="en-GB" dirty="0" smtClean="0"/>
              <a:t>towards (e.g. impact)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Papers of broad interest</a:t>
            </a:r>
          </a:p>
          <a:p>
            <a:r>
              <a:rPr lang="en-GB" dirty="0" smtClean="0"/>
              <a:t>Media interviews</a:t>
            </a:r>
          </a:p>
          <a:p>
            <a:r>
              <a:rPr lang="en-GB" dirty="0" smtClean="0"/>
              <a:t>Identification of drivers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F76-5C05-425B-BAD3-3019BB3578E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4392414" cy="1143000"/>
          </a:xfrm>
        </p:spPr>
        <p:txBody>
          <a:bodyPr/>
          <a:lstStyle/>
          <a:p>
            <a:r>
              <a:rPr lang="en-GB" sz="3200" dirty="0" smtClean="0"/>
              <a:t>Atmospheric precursors</a:t>
            </a:r>
            <a:br>
              <a:rPr lang="en-GB" sz="3200" dirty="0" smtClean="0"/>
            </a:br>
            <a:r>
              <a:rPr lang="en-GB" sz="3200" dirty="0" smtClean="0"/>
              <a:t>in GPCP-1DD and model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4392414" cy="4343400"/>
          </a:xfrm>
        </p:spPr>
        <p:txBody>
          <a:bodyPr/>
          <a:lstStyle/>
          <a:p>
            <a:r>
              <a:rPr lang="en-GB" dirty="0" smtClean="0"/>
              <a:t>Example column integrated or 850 </a:t>
            </a:r>
            <a:r>
              <a:rPr lang="en-GB" dirty="0" err="1" smtClean="0"/>
              <a:t>hPa</a:t>
            </a:r>
            <a:r>
              <a:rPr lang="en-GB" dirty="0" smtClean="0"/>
              <a:t> moisture and vapour transport precursors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F76-5C05-425B-BAD3-3019BB3578E7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434" y="3296441"/>
            <a:ext cx="4050000" cy="3093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248734"/>
            <a:ext cx="3893258" cy="3093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520"/>
          <a:stretch/>
        </p:blipFill>
        <p:spPr>
          <a:xfrm>
            <a:off x="5437022" y="274638"/>
            <a:ext cx="3380982" cy="270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heaviest 1% of </a:t>
            </a:r>
            <a:br>
              <a:rPr lang="en-GB" dirty="0" smtClean="0"/>
            </a:br>
            <a:r>
              <a:rPr lang="en-GB" dirty="0" smtClean="0"/>
              <a:t>rainfall events by month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4320406" cy="1756792"/>
          </a:xfrm>
        </p:spPr>
        <p:txBody>
          <a:bodyPr/>
          <a:lstStyle/>
          <a:p>
            <a:r>
              <a:rPr lang="en-GB" dirty="0" smtClean="0"/>
              <a:t>Sum over all grid points around the British Isles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F76-5C05-425B-BAD3-3019BB3578E7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191" y="2905571"/>
            <a:ext cx="3529817" cy="3381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274638"/>
            <a:ext cx="2722305" cy="2122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33" y="1393338"/>
            <a:ext cx="2722305" cy="220377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60032" y="3781230"/>
            <a:ext cx="4176464" cy="195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Distinct  daily rainfall events only (no duplicates)</a:t>
            </a:r>
          </a:p>
          <a:p>
            <a:r>
              <a:rPr lang="en-GB" kern="0" dirty="0" smtClean="0"/>
              <a:t>Less heavy daily rainfall observed in summer</a:t>
            </a:r>
          </a:p>
          <a:p>
            <a:r>
              <a:rPr lang="en-GB" kern="0" dirty="0" smtClean="0"/>
              <a:t>Model simulates fewer distinct events in spring</a:t>
            </a:r>
            <a:endParaRPr lang="en-GB" kern="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763688" y="5688000"/>
            <a:ext cx="648072" cy="0"/>
          </a:xfrm>
          <a:prstGeom prst="line">
            <a:avLst/>
          </a:prstGeom>
          <a:noFill/>
          <a:ln w="50800" cap="flat" cmpd="sng" algn="ctr">
            <a:solidFill>
              <a:srgbClr val="57EBF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26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Deliverables &amp; Milestones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M1.3.1 Identification of precursors and time/space scales of FFIR events (M12)</a:t>
            </a:r>
          </a:p>
          <a:p>
            <a:endParaRPr lang="en-GB" dirty="0"/>
          </a:p>
          <a:p>
            <a:r>
              <a:rPr lang="en-GB" dirty="0" smtClean="0"/>
              <a:t>M1.3.2 Identification of clusters of events and links to catchment types (M24)</a:t>
            </a:r>
          </a:p>
          <a:p>
            <a:endParaRPr lang="en-GB" dirty="0"/>
          </a:p>
          <a:p>
            <a:r>
              <a:rPr lang="en-GB" dirty="0" smtClean="0"/>
              <a:t>D1.3.1 Development of a case study set for WT2 </a:t>
            </a:r>
            <a:r>
              <a:rPr lang="en-GB" dirty="0" err="1" smtClean="0"/>
              <a:t>intercomparison</a:t>
            </a:r>
            <a:r>
              <a:rPr lang="en-GB" dirty="0" smtClean="0"/>
              <a:t> experiments (M33)</a:t>
            </a:r>
          </a:p>
          <a:p>
            <a:endParaRPr lang="en-GB" dirty="0"/>
          </a:p>
          <a:p>
            <a:r>
              <a:rPr lang="en-GB" dirty="0" smtClean="0"/>
              <a:t>D1.3.2 Peer reviewed articles for J. </a:t>
            </a:r>
            <a:r>
              <a:rPr lang="en-GB" dirty="0" err="1" smtClean="0"/>
              <a:t>Clim</a:t>
            </a:r>
            <a:r>
              <a:rPr lang="en-GB" dirty="0" smtClean="0"/>
              <a:t>., JGR (M36)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F76-5C05-425B-BAD3-3019BB3578E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8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moisture and transport </a:t>
            </a:r>
            <a:br>
              <a:rPr lang="en-GB" dirty="0" smtClean="0"/>
            </a:br>
            <a:r>
              <a:rPr lang="en-GB" dirty="0" smtClean="0"/>
              <a:t>fields prior to daily event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F76-5C05-425B-BAD3-3019BB3578E7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56366"/>
          <a:stretch/>
        </p:blipFill>
        <p:spPr>
          <a:xfrm>
            <a:off x="755650" y="1988840"/>
            <a:ext cx="6061628" cy="2186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56397"/>
          <a:stretch/>
        </p:blipFill>
        <p:spPr>
          <a:xfrm>
            <a:off x="755650" y="4161602"/>
            <a:ext cx="6061628" cy="21852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6144" y="151541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GPCP/ERA Interim		HadGEM2-A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962381" y="2684984"/>
            <a:ext cx="17863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Heaviest daily event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Composite moisture fields over top 1% of daily events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29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moisture and transport </a:t>
            </a:r>
            <a:br>
              <a:rPr lang="en-GB" dirty="0" smtClean="0"/>
            </a:br>
            <a:r>
              <a:rPr lang="en-GB" dirty="0" smtClean="0"/>
              <a:t>fields prior to JJA daily event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F76-5C05-425B-BAD3-3019BB3578E7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06144" y="151541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GPCP/ERA Interim		HadGEM2-A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962381" y="2684984"/>
            <a:ext cx="17863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Heaviest daily event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Composite moisture fields over top 1% of daily events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3436"/>
          <a:stretch/>
        </p:blipFill>
        <p:spPr>
          <a:xfrm>
            <a:off x="677975" y="1984587"/>
            <a:ext cx="5854145" cy="23805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59725"/>
          <a:stretch/>
        </p:blipFill>
        <p:spPr>
          <a:xfrm>
            <a:off x="677975" y="4365104"/>
            <a:ext cx="5854146" cy="205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3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M1.3.1 Identification of Precursors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Lavers et al. (2011, 2012) linked narrow bands of moisture convergence (Atmospheric Rivers) to winter flooding in the North-West of England.</a:t>
            </a:r>
          </a:p>
          <a:p>
            <a:endParaRPr lang="en-GB" dirty="0" smtClean="0"/>
          </a:p>
          <a:p>
            <a:r>
              <a:rPr lang="en-GB" dirty="0" smtClean="0"/>
              <a:t>Atmospheric River – defined using vertically integrated horizontal water vapour transport (IVT), present for 18 hours, extending over 2000km, using a threshold approach.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F76-5C05-425B-BAD3-3019BB3578E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75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Atmospheric River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09" y="1417402"/>
            <a:ext cx="7109032" cy="50359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F76-5C05-425B-BAD3-3019BB3578E7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Champion et al., sub.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Atmospheric River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54" y="1455985"/>
            <a:ext cx="7113542" cy="50638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F76-5C05-425B-BAD3-3019BB3578E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1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ARs &amp; Summer Extreme Rain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Daily raingauge data from MIDAS</a:t>
            </a:r>
          </a:p>
          <a:p>
            <a:endParaRPr lang="en-GB" dirty="0"/>
          </a:p>
          <a:p>
            <a:r>
              <a:rPr lang="en-GB" dirty="0" smtClean="0"/>
              <a:t>90% threshold of UK daily rain</a:t>
            </a:r>
          </a:p>
          <a:p>
            <a:endParaRPr lang="en-GB" dirty="0"/>
          </a:p>
          <a:p>
            <a:r>
              <a:rPr lang="en-GB" dirty="0" smtClean="0"/>
              <a:t>ERA-Interim (1979 - 2013) &amp; 20CR (1900 – 2012)</a:t>
            </a:r>
          </a:p>
          <a:p>
            <a:endParaRPr lang="en-GB" dirty="0"/>
          </a:p>
          <a:p>
            <a:r>
              <a:rPr lang="en-GB" dirty="0" smtClean="0"/>
              <a:t>Summer results: &lt;20% of extreme rain events identified had an associated AR. &lt;10% of ARs produce an extreme rain event.</a:t>
            </a:r>
          </a:p>
          <a:p>
            <a:pPr lvl="1"/>
            <a:r>
              <a:rPr lang="en-GB" dirty="0" smtClean="0"/>
              <a:t>Champion, A.J., Allan, R.P., Lavers, D.A., sub.: Atmospheric Rivers don’t explain UK Summer Extreme Rainfall, </a:t>
            </a:r>
            <a:r>
              <a:rPr lang="en-GB" i="1" dirty="0" smtClean="0"/>
              <a:t>JGR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F76-5C05-425B-BAD3-3019BB3578E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0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ARs and Summer Extreme Rain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0" y="1311969"/>
            <a:ext cx="8727038" cy="52078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F76-5C05-425B-BAD3-3019BB3578E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Champion et al., sub.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39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MSc Dissertation Student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Maya Balasubramanyam</a:t>
            </a:r>
          </a:p>
          <a:p>
            <a:pPr lvl="1"/>
            <a:r>
              <a:rPr lang="en-GB" dirty="0" smtClean="0"/>
              <a:t>“Extreme Rainfall and the Relationship to Summer Flooding Events in the UK”</a:t>
            </a:r>
          </a:p>
          <a:p>
            <a:pPr lvl="1"/>
            <a:r>
              <a:rPr lang="en-GB" dirty="0" smtClean="0"/>
              <a:t>Sponsored by Catlin Group (re-insurance company)</a:t>
            </a:r>
          </a:p>
          <a:p>
            <a:r>
              <a:rPr lang="en-GB" dirty="0" smtClean="0"/>
              <a:t>Investigated different thresholds to define a rain event as an extreme rain event 1900 - 2013</a:t>
            </a:r>
          </a:p>
          <a:p>
            <a:pPr lvl="1"/>
            <a:r>
              <a:rPr lang="en-GB" dirty="0" smtClean="0"/>
              <a:t>Comprehensive comparison to literature (newspapers, data sources)</a:t>
            </a:r>
          </a:p>
          <a:p>
            <a:pPr lvl="1"/>
            <a:r>
              <a:rPr lang="en-GB" dirty="0" smtClean="0"/>
              <a:t>Use of extreme value theory to investigate trends</a:t>
            </a:r>
          </a:p>
          <a:p>
            <a:r>
              <a:rPr lang="en-GB" dirty="0" smtClean="0"/>
              <a:t>Looked at the atmospheric conditions prior to some of the identified events</a:t>
            </a:r>
          </a:p>
          <a:p>
            <a:pPr lvl="1"/>
            <a:r>
              <a:rPr lang="en-GB" dirty="0" smtClean="0"/>
              <a:t>Highlight role of CAPE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F76-5C05-425B-BAD3-3019BB3578E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MSc Student Dissertation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F76-5C05-425B-BAD3-3019BB3578E7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22" name="Content Placeholder 21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5650" y="2726338"/>
            <a:ext cx="3889375" cy="209112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3" name="Content Placeholder 22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97425" y="2276480"/>
            <a:ext cx="3889375" cy="299083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0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Balasubramanyam, 2014. MSc Dissertation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74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dg_PP_with_R_COLOUR_slides">
  <a:themeElements>
    <a:clrScheme name="Bright colours jl 2">
      <a:dk1>
        <a:srgbClr val="BF0071"/>
      </a:dk1>
      <a:lt1>
        <a:srgbClr val="FFFFFF"/>
      </a:lt1>
      <a:dk2>
        <a:srgbClr val="BF0071"/>
      </a:dk2>
      <a:lt2>
        <a:srgbClr val="FFFFFF"/>
      </a:lt2>
      <a:accent1>
        <a:srgbClr val="BF0071"/>
      </a:accent1>
      <a:accent2>
        <a:srgbClr val="DDDDDD"/>
      </a:accent2>
      <a:accent3>
        <a:srgbClr val="DCAABB"/>
      </a:accent3>
      <a:accent4>
        <a:srgbClr val="DADADA"/>
      </a:accent4>
      <a:accent5>
        <a:srgbClr val="DCAABB"/>
      </a:accent5>
      <a:accent6>
        <a:srgbClr val="C8C8C8"/>
      </a:accent6>
      <a:hlink>
        <a:srgbClr val="FFCDEB"/>
      </a:hlink>
      <a:folHlink>
        <a:srgbClr val="DDDDDD"/>
      </a:folHlink>
    </a:clrScheme>
    <a:fontScheme name="Bright colours jl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lnDef>
  </a:objectDefaults>
  <a:extraClrSchemeLst>
    <a:extraClrScheme>
      <a:clrScheme name="Bright colours jl 1">
        <a:dk1>
          <a:srgbClr val="FF661C"/>
        </a:dk1>
        <a:lt1>
          <a:srgbClr val="FFFFFF"/>
        </a:lt1>
        <a:dk2>
          <a:srgbClr val="FF661C"/>
        </a:dk2>
        <a:lt2>
          <a:srgbClr val="FFFFFF"/>
        </a:lt2>
        <a:accent1>
          <a:srgbClr val="FF6600"/>
        </a:accent1>
        <a:accent2>
          <a:srgbClr val="DDDDDD"/>
        </a:accent2>
        <a:accent3>
          <a:srgbClr val="FFB8AB"/>
        </a:accent3>
        <a:accent4>
          <a:srgbClr val="DADADA"/>
        </a:accent4>
        <a:accent5>
          <a:srgbClr val="FFB8AA"/>
        </a:accent5>
        <a:accent6>
          <a:srgbClr val="C8C8C8"/>
        </a:accent6>
        <a:hlink>
          <a:srgbClr val="FFE1CD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ght colours jl 2">
        <a:dk1>
          <a:srgbClr val="BF0071"/>
        </a:dk1>
        <a:lt1>
          <a:srgbClr val="FFFFFF"/>
        </a:lt1>
        <a:dk2>
          <a:srgbClr val="BF0071"/>
        </a:dk2>
        <a:lt2>
          <a:srgbClr val="FFFFFF"/>
        </a:lt2>
        <a:accent1>
          <a:srgbClr val="BF0071"/>
        </a:accent1>
        <a:accent2>
          <a:srgbClr val="DDDDDD"/>
        </a:accent2>
        <a:accent3>
          <a:srgbClr val="DCAABB"/>
        </a:accent3>
        <a:accent4>
          <a:srgbClr val="DADADA"/>
        </a:accent4>
        <a:accent5>
          <a:srgbClr val="DCAABB"/>
        </a:accent5>
        <a:accent6>
          <a:srgbClr val="C8C8C8"/>
        </a:accent6>
        <a:hlink>
          <a:srgbClr val="FFCDEB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ght colours jl 3">
        <a:dk1>
          <a:srgbClr val="12AD2B"/>
        </a:dk1>
        <a:lt1>
          <a:srgbClr val="FFFFFF"/>
        </a:lt1>
        <a:dk2>
          <a:srgbClr val="12AD2B"/>
        </a:dk2>
        <a:lt2>
          <a:srgbClr val="FFFFFF"/>
        </a:lt2>
        <a:accent1>
          <a:srgbClr val="12AD2B"/>
        </a:accent1>
        <a:accent2>
          <a:srgbClr val="DDDDDD"/>
        </a:accent2>
        <a:accent3>
          <a:srgbClr val="AAD3AC"/>
        </a:accent3>
        <a:accent4>
          <a:srgbClr val="DADADA"/>
        </a:accent4>
        <a:accent5>
          <a:srgbClr val="AAD3AC"/>
        </a:accent5>
        <a:accent6>
          <a:srgbClr val="C8C8C8"/>
        </a:accent6>
        <a:hlink>
          <a:srgbClr val="D2FAD9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ght colours jl 4">
        <a:dk1>
          <a:srgbClr val="0F5C9D"/>
        </a:dk1>
        <a:lt1>
          <a:srgbClr val="FFFFFF"/>
        </a:lt1>
        <a:dk2>
          <a:srgbClr val="0F5C9D"/>
        </a:dk2>
        <a:lt2>
          <a:srgbClr val="FFFFFF"/>
        </a:lt2>
        <a:accent1>
          <a:srgbClr val="0F5C9D"/>
        </a:accent1>
        <a:accent2>
          <a:srgbClr val="DDDDDD"/>
        </a:accent2>
        <a:accent3>
          <a:srgbClr val="AAB5CC"/>
        </a:accent3>
        <a:accent4>
          <a:srgbClr val="DADADA"/>
        </a:accent4>
        <a:accent5>
          <a:srgbClr val="AAB5CC"/>
        </a:accent5>
        <a:accent6>
          <a:srgbClr val="C8C8C8"/>
        </a:accent6>
        <a:hlink>
          <a:srgbClr val="D1E8FB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ght colours jl 5">
        <a:dk1>
          <a:srgbClr val="642864"/>
        </a:dk1>
        <a:lt1>
          <a:srgbClr val="FFFFFF"/>
        </a:lt1>
        <a:dk2>
          <a:srgbClr val="642864"/>
        </a:dk2>
        <a:lt2>
          <a:srgbClr val="FFFFFF"/>
        </a:lt2>
        <a:accent1>
          <a:srgbClr val="642864"/>
        </a:accent1>
        <a:accent2>
          <a:srgbClr val="DDDDDD"/>
        </a:accent2>
        <a:accent3>
          <a:srgbClr val="B8ACB8"/>
        </a:accent3>
        <a:accent4>
          <a:srgbClr val="DADADA"/>
        </a:accent4>
        <a:accent5>
          <a:srgbClr val="B8ACB8"/>
        </a:accent5>
        <a:accent6>
          <a:srgbClr val="C8C8C8"/>
        </a:accent6>
        <a:hlink>
          <a:srgbClr val="F1DBF1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ght colours jl 6">
        <a:dk1>
          <a:srgbClr val="0D2647"/>
        </a:dk1>
        <a:lt1>
          <a:srgbClr val="FFFFFF"/>
        </a:lt1>
        <a:dk2>
          <a:srgbClr val="0D2647"/>
        </a:dk2>
        <a:lt2>
          <a:srgbClr val="FFFFFF"/>
        </a:lt2>
        <a:accent1>
          <a:srgbClr val="0D2647"/>
        </a:accent1>
        <a:accent2>
          <a:srgbClr val="DDDDDD"/>
        </a:accent2>
        <a:accent3>
          <a:srgbClr val="AAACB1"/>
        </a:accent3>
        <a:accent4>
          <a:srgbClr val="DADADA"/>
        </a:accent4>
        <a:accent5>
          <a:srgbClr val="AAACB1"/>
        </a:accent5>
        <a:accent6>
          <a:srgbClr val="C8C8C8"/>
        </a:accent6>
        <a:hlink>
          <a:srgbClr val="D5E4F7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ght colours jl 7">
        <a:dk1>
          <a:srgbClr val="60003B"/>
        </a:dk1>
        <a:lt1>
          <a:srgbClr val="FFFFFF"/>
        </a:lt1>
        <a:dk2>
          <a:srgbClr val="60003B"/>
        </a:dk2>
        <a:lt2>
          <a:srgbClr val="FFFFFF"/>
        </a:lt2>
        <a:accent1>
          <a:srgbClr val="60003B"/>
        </a:accent1>
        <a:accent2>
          <a:srgbClr val="DDDDDD"/>
        </a:accent2>
        <a:accent3>
          <a:srgbClr val="B6AAAF"/>
        </a:accent3>
        <a:accent4>
          <a:srgbClr val="DADADA"/>
        </a:accent4>
        <a:accent5>
          <a:srgbClr val="B6AAAF"/>
        </a:accent5>
        <a:accent6>
          <a:srgbClr val="C8C8C8"/>
        </a:accent6>
        <a:hlink>
          <a:srgbClr val="FFCDEB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Rdg_PP_with_R_COLOUR_slides</Template>
  <TotalTime>1056</TotalTime>
  <Words>749</Words>
  <Application>Microsoft Office PowerPoint</Application>
  <PresentationFormat>On-screen Show (4:3)</PresentationFormat>
  <Paragraphs>131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Rdg Vesta</vt:lpstr>
      <vt:lpstr>Rdg_PP_with_R_COLOUR_slides</vt:lpstr>
      <vt:lpstr>ST1.3 Atmospheric Precursors</vt:lpstr>
      <vt:lpstr>Deliverables &amp; Milestones</vt:lpstr>
      <vt:lpstr>M1.3.1 Identification of Precursors</vt:lpstr>
      <vt:lpstr>Atmospheric River</vt:lpstr>
      <vt:lpstr>Atmospheric River</vt:lpstr>
      <vt:lpstr>ARs &amp; Summer Extreme Rain</vt:lpstr>
      <vt:lpstr>ARs and Summer Extreme Rain</vt:lpstr>
      <vt:lpstr>MSc Dissertation Student</vt:lpstr>
      <vt:lpstr>MSc Student Dissertation</vt:lpstr>
      <vt:lpstr>MSc Student Dissertation</vt:lpstr>
      <vt:lpstr>New Identification Methods</vt:lpstr>
      <vt:lpstr>Early Investigations</vt:lpstr>
      <vt:lpstr>M1.3.2 Identification of clusters of events and links to catchment types</vt:lpstr>
      <vt:lpstr>Summary</vt:lpstr>
      <vt:lpstr>Extra Slides</vt:lpstr>
      <vt:lpstr>items from this subtask of  interest for EA/SEPA/FFC/Met Office</vt:lpstr>
      <vt:lpstr>criteria of  'measure of success'  to work towards (e.g. impact)</vt:lpstr>
      <vt:lpstr>Atmospheric precursors in GPCP-1DD and model</vt:lpstr>
      <vt:lpstr>Number of heaviest 1% of  rainfall events by month</vt:lpstr>
      <vt:lpstr>Example moisture and transport  fields prior to daily event</vt:lpstr>
      <vt:lpstr>Example moisture and transport  fields prior to JJA daily event</vt:lpstr>
    </vt:vector>
  </TitlesOfParts>
  <Company>University of Reading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Extreme Windstorms Catalogue: A tool for re-insurers and researchers</dc:title>
  <dc:creator>Adrian Champion</dc:creator>
  <cp:lastModifiedBy>Richard</cp:lastModifiedBy>
  <cp:revision>51</cp:revision>
  <cp:lastPrinted>2006-09-19T14:59:33Z</cp:lastPrinted>
  <dcterms:created xsi:type="dcterms:W3CDTF">2013-09-06T11:31:51Z</dcterms:created>
  <dcterms:modified xsi:type="dcterms:W3CDTF">2014-11-18T06:58:37Z</dcterms:modified>
</cp:coreProperties>
</file>