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1" r:id="rId2"/>
    <p:sldMasterId id="2147483744" r:id="rId3"/>
  </p:sldMasterIdLst>
  <p:notesMasterIdLst>
    <p:notesMasterId r:id="rId6"/>
  </p:notesMasterIdLst>
  <p:handoutMasterIdLst>
    <p:handoutMasterId r:id="rId7"/>
  </p:handoutMasterIdLst>
  <p:sldIdLst>
    <p:sldId id="352" r:id="rId4"/>
    <p:sldId id="351" r:id="rId5"/>
  </p:sldIdLst>
  <p:sldSz cx="9144000" cy="6858000" type="screen4x3"/>
  <p:notesSz cx="6718300" cy="9867900"/>
  <p:defaultTextStyle>
    <a:defPPr>
      <a:defRPr lang="en-GB"/>
    </a:defPPr>
    <a:lvl1pPr algn="l" rtl="0" fontAlgn="base">
      <a:spcBef>
        <a:spcPct val="0"/>
      </a:spcBef>
      <a:spcAft>
        <a:spcPct val="0"/>
      </a:spcAft>
      <a:defRPr sz="8600" kern="1200">
        <a:solidFill>
          <a:schemeClr val="bg1"/>
        </a:solidFill>
        <a:latin typeface="Rdg Vesta" pitchFamily="50" charset="0"/>
        <a:ea typeface="+mn-ea"/>
        <a:cs typeface="+mn-cs"/>
      </a:defRPr>
    </a:lvl1pPr>
    <a:lvl2pPr marL="457200" algn="l" rtl="0" fontAlgn="base">
      <a:spcBef>
        <a:spcPct val="0"/>
      </a:spcBef>
      <a:spcAft>
        <a:spcPct val="0"/>
      </a:spcAft>
      <a:defRPr sz="8600" kern="1200">
        <a:solidFill>
          <a:schemeClr val="bg1"/>
        </a:solidFill>
        <a:latin typeface="Rdg Vesta" pitchFamily="50" charset="0"/>
        <a:ea typeface="+mn-ea"/>
        <a:cs typeface="+mn-cs"/>
      </a:defRPr>
    </a:lvl2pPr>
    <a:lvl3pPr marL="914400" algn="l" rtl="0" fontAlgn="base">
      <a:spcBef>
        <a:spcPct val="0"/>
      </a:spcBef>
      <a:spcAft>
        <a:spcPct val="0"/>
      </a:spcAft>
      <a:defRPr sz="8600" kern="1200">
        <a:solidFill>
          <a:schemeClr val="bg1"/>
        </a:solidFill>
        <a:latin typeface="Rdg Vesta" pitchFamily="50" charset="0"/>
        <a:ea typeface="+mn-ea"/>
        <a:cs typeface="+mn-cs"/>
      </a:defRPr>
    </a:lvl3pPr>
    <a:lvl4pPr marL="1371600" algn="l" rtl="0" fontAlgn="base">
      <a:spcBef>
        <a:spcPct val="0"/>
      </a:spcBef>
      <a:spcAft>
        <a:spcPct val="0"/>
      </a:spcAft>
      <a:defRPr sz="8600" kern="1200">
        <a:solidFill>
          <a:schemeClr val="bg1"/>
        </a:solidFill>
        <a:latin typeface="Rdg Vesta" pitchFamily="50" charset="0"/>
        <a:ea typeface="+mn-ea"/>
        <a:cs typeface="+mn-cs"/>
      </a:defRPr>
    </a:lvl4pPr>
    <a:lvl5pPr marL="1828800" algn="l" rtl="0" fontAlgn="base">
      <a:spcBef>
        <a:spcPct val="0"/>
      </a:spcBef>
      <a:spcAft>
        <a:spcPct val="0"/>
      </a:spcAft>
      <a:defRPr sz="8600" kern="1200">
        <a:solidFill>
          <a:schemeClr val="bg1"/>
        </a:solidFill>
        <a:latin typeface="Rdg Vesta" pitchFamily="50" charset="0"/>
        <a:ea typeface="+mn-ea"/>
        <a:cs typeface="+mn-cs"/>
      </a:defRPr>
    </a:lvl5pPr>
    <a:lvl6pPr marL="2286000" algn="l" defTabSz="914400" rtl="0" eaLnBrk="1" latinLnBrk="0" hangingPunct="1">
      <a:defRPr sz="8600" kern="1200">
        <a:solidFill>
          <a:schemeClr val="bg1"/>
        </a:solidFill>
        <a:latin typeface="Rdg Vesta" pitchFamily="50" charset="0"/>
        <a:ea typeface="+mn-ea"/>
        <a:cs typeface="+mn-cs"/>
      </a:defRPr>
    </a:lvl6pPr>
    <a:lvl7pPr marL="2743200" algn="l" defTabSz="914400" rtl="0" eaLnBrk="1" latinLnBrk="0" hangingPunct="1">
      <a:defRPr sz="8600" kern="1200">
        <a:solidFill>
          <a:schemeClr val="bg1"/>
        </a:solidFill>
        <a:latin typeface="Rdg Vesta" pitchFamily="50" charset="0"/>
        <a:ea typeface="+mn-ea"/>
        <a:cs typeface="+mn-cs"/>
      </a:defRPr>
    </a:lvl7pPr>
    <a:lvl8pPr marL="3200400" algn="l" defTabSz="914400" rtl="0" eaLnBrk="1" latinLnBrk="0" hangingPunct="1">
      <a:defRPr sz="8600" kern="1200">
        <a:solidFill>
          <a:schemeClr val="bg1"/>
        </a:solidFill>
        <a:latin typeface="Rdg Vesta" pitchFamily="50" charset="0"/>
        <a:ea typeface="+mn-ea"/>
        <a:cs typeface="+mn-cs"/>
      </a:defRPr>
    </a:lvl8pPr>
    <a:lvl9pPr marL="3657600" algn="l" defTabSz="914400" rtl="0" eaLnBrk="1" latinLnBrk="0" hangingPunct="1">
      <a:defRPr sz="8600" kern="1200">
        <a:solidFill>
          <a:schemeClr val="bg1"/>
        </a:solidFill>
        <a:latin typeface="Rdg Vesta" pitchFamily="50"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4B8D"/>
    <a:srgbClr val="981D0A"/>
    <a:srgbClr val="7EAF35"/>
    <a:srgbClr val="D799A1"/>
    <a:srgbClr val="BF0071"/>
    <a:srgbClr val="9B1D0A"/>
    <a:srgbClr val="FF00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896" autoAdjust="0"/>
    <p:restoredTop sz="87656" autoAdjust="0"/>
  </p:normalViewPr>
  <p:slideViewPr>
    <p:cSldViewPr>
      <p:cViewPr>
        <p:scale>
          <a:sx n="79" d="100"/>
          <a:sy n="79" d="100"/>
        </p:scale>
        <p:origin x="-348" y="-90"/>
      </p:cViewPr>
      <p:guideLst>
        <p:guide orient="horz" pos="2160"/>
        <p:guide pos="2880"/>
      </p:guideLst>
    </p:cSldViewPr>
  </p:slideViewPr>
  <p:notesTextViewPr>
    <p:cViewPr>
      <p:scale>
        <a:sx n="100" d="100"/>
        <a:sy n="100" d="100"/>
      </p:scale>
      <p:origin x="0" y="0"/>
    </p:cViewPr>
  </p:notesTextViewPr>
  <p:notesViewPr>
    <p:cSldViewPr>
      <p:cViewPr varScale="1">
        <p:scale>
          <a:sx n="72" d="100"/>
          <a:sy n="72" d="100"/>
        </p:scale>
        <p:origin x="-2076" y="-114"/>
      </p:cViewPr>
      <p:guideLst>
        <p:guide orient="horz" pos="3108"/>
        <p:guide pos="211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0" y="0"/>
            <a:ext cx="2911475" cy="493713"/>
          </a:xfrm>
          <a:prstGeom prst="rect">
            <a:avLst/>
          </a:prstGeom>
          <a:noFill/>
          <a:ln w="9525">
            <a:noFill/>
            <a:miter lim="800000"/>
            <a:headEnd/>
            <a:tailEnd/>
          </a:ln>
          <a:effectLst/>
        </p:spPr>
        <p:txBody>
          <a:bodyPr vert="horz" wrap="square" lIns="91434" tIns="45716" rIns="91434" bIns="45716" numCol="1" anchor="ctr" anchorCtr="0" compatLnSpc="1">
            <a:prstTxWarp prst="textNoShape">
              <a:avLst/>
            </a:prstTxWarp>
          </a:bodyPr>
          <a:lstStyle>
            <a:lvl1pPr>
              <a:defRPr sz="1200"/>
            </a:lvl1pPr>
          </a:lstStyle>
          <a:p>
            <a:endParaRPr lang="en-US"/>
          </a:p>
        </p:txBody>
      </p:sp>
      <p:sp>
        <p:nvSpPr>
          <p:cNvPr id="459779" name="Rectangle 3"/>
          <p:cNvSpPr>
            <a:spLocks noGrp="1" noChangeArrowheads="1"/>
          </p:cNvSpPr>
          <p:nvPr>
            <p:ph type="dt" sz="quarter" idx="1"/>
          </p:nvPr>
        </p:nvSpPr>
        <p:spPr bwMode="auto">
          <a:xfrm>
            <a:off x="3806825" y="0"/>
            <a:ext cx="2911475" cy="493713"/>
          </a:xfrm>
          <a:prstGeom prst="rect">
            <a:avLst/>
          </a:prstGeom>
          <a:noFill/>
          <a:ln w="9525">
            <a:noFill/>
            <a:miter lim="800000"/>
            <a:headEnd/>
            <a:tailEnd/>
          </a:ln>
          <a:effectLst/>
        </p:spPr>
        <p:txBody>
          <a:bodyPr vert="horz" wrap="square" lIns="91434" tIns="45716" rIns="91434" bIns="45716" numCol="1" anchor="ctr" anchorCtr="0" compatLnSpc="1">
            <a:prstTxWarp prst="textNoShape">
              <a:avLst/>
            </a:prstTxWarp>
          </a:bodyPr>
          <a:lstStyle>
            <a:lvl1pPr algn="r">
              <a:defRPr sz="1200"/>
            </a:lvl1pPr>
          </a:lstStyle>
          <a:p>
            <a:endParaRPr lang="en-US"/>
          </a:p>
        </p:txBody>
      </p:sp>
      <p:sp>
        <p:nvSpPr>
          <p:cNvPr id="459780" name="Rectangle 4"/>
          <p:cNvSpPr>
            <a:spLocks noGrp="1" noChangeArrowheads="1"/>
          </p:cNvSpPr>
          <p:nvPr>
            <p:ph type="ftr" sz="quarter" idx="2"/>
          </p:nvPr>
        </p:nvSpPr>
        <p:spPr bwMode="auto">
          <a:xfrm>
            <a:off x="0" y="9374188"/>
            <a:ext cx="2911475" cy="493712"/>
          </a:xfrm>
          <a:prstGeom prst="rect">
            <a:avLst/>
          </a:prstGeom>
          <a:noFill/>
          <a:ln w="9525">
            <a:noFill/>
            <a:miter lim="800000"/>
            <a:headEnd/>
            <a:tailEnd/>
          </a:ln>
          <a:effectLst/>
        </p:spPr>
        <p:txBody>
          <a:bodyPr vert="horz" wrap="square" lIns="91434" tIns="45716" rIns="91434" bIns="45716" numCol="1" anchor="b" anchorCtr="0" compatLnSpc="1">
            <a:prstTxWarp prst="textNoShape">
              <a:avLst/>
            </a:prstTxWarp>
          </a:bodyPr>
          <a:lstStyle>
            <a:lvl1pPr>
              <a:defRPr sz="1200"/>
            </a:lvl1pPr>
          </a:lstStyle>
          <a:p>
            <a:endParaRPr lang="en-US"/>
          </a:p>
        </p:txBody>
      </p:sp>
      <p:sp>
        <p:nvSpPr>
          <p:cNvPr id="459781" name="Rectangle 5"/>
          <p:cNvSpPr>
            <a:spLocks noGrp="1" noChangeArrowheads="1"/>
          </p:cNvSpPr>
          <p:nvPr>
            <p:ph type="sldNum" sz="quarter" idx="3"/>
          </p:nvPr>
        </p:nvSpPr>
        <p:spPr bwMode="auto">
          <a:xfrm>
            <a:off x="3806825" y="9374188"/>
            <a:ext cx="2911475" cy="493712"/>
          </a:xfrm>
          <a:prstGeom prst="rect">
            <a:avLst/>
          </a:prstGeom>
          <a:noFill/>
          <a:ln w="9525">
            <a:noFill/>
            <a:miter lim="800000"/>
            <a:headEnd/>
            <a:tailEnd/>
          </a:ln>
          <a:effectLst/>
        </p:spPr>
        <p:txBody>
          <a:bodyPr vert="horz" wrap="square" lIns="91434" tIns="45716" rIns="91434" bIns="45716" numCol="1" anchor="b" anchorCtr="0" compatLnSpc="1">
            <a:prstTxWarp prst="textNoShape">
              <a:avLst/>
            </a:prstTxWarp>
          </a:bodyPr>
          <a:lstStyle>
            <a:lvl1pPr algn="r">
              <a:defRPr sz="1200"/>
            </a:lvl1pPr>
          </a:lstStyle>
          <a:p>
            <a:fld id="{C94AD638-6B38-44E9-80A6-1AEEFA715452}" type="slidenum">
              <a:rPr lang="en-US"/>
              <a:pPr/>
              <a:t>‹#›</a:t>
            </a:fld>
            <a:endParaRPr lang="en-US"/>
          </a:p>
        </p:txBody>
      </p:sp>
    </p:spTree>
    <p:extLst>
      <p:ext uri="{BB962C8B-B14F-4D97-AF65-F5344CB8AC3E}">
        <p14:creationId xmlns:p14="http://schemas.microsoft.com/office/powerpoint/2010/main" val="26845820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11475" cy="493713"/>
          </a:xfrm>
          <a:prstGeom prst="rect">
            <a:avLst/>
          </a:prstGeom>
          <a:noFill/>
          <a:ln w="9525">
            <a:noFill/>
            <a:miter lim="800000"/>
            <a:headEnd/>
            <a:tailEnd/>
          </a:ln>
          <a:effectLst/>
        </p:spPr>
        <p:txBody>
          <a:bodyPr vert="horz" wrap="square" lIns="91434" tIns="45716" rIns="91434" bIns="45716" numCol="1" anchor="t" anchorCtr="0" compatLnSpc="1">
            <a:prstTxWarp prst="textNoShape">
              <a:avLst/>
            </a:prstTxWarp>
          </a:bodyPr>
          <a:lstStyle>
            <a:lvl1pPr>
              <a:defRPr sz="1200">
                <a:solidFill>
                  <a:schemeClr val="tx1"/>
                </a:solidFill>
                <a:latin typeface="Arial" charset="0"/>
              </a:defRPr>
            </a:lvl1pPr>
          </a:lstStyle>
          <a:p>
            <a:endParaRPr lang="en-GB"/>
          </a:p>
        </p:txBody>
      </p:sp>
      <p:sp>
        <p:nvSpPr>
          <p:cNvPr id="9219" name="Rectangle 3"/>
          <p:cNvSpPr>
            <a:spLocks noGrp="1" noChangeArrowheads="1"/>
          </p:cNvSpPr>
          <p:nvPr>
            <p:ph type="dt" idx="1"/>
          </p:nvPr>
        </p:nvSpPr>
        <p:spPr bwMode="auto">
          <a:xfrm>
            <a:off x="3805238" y="0"/>
            <a:ext cx="2911475" cy="493713"/>
          </a:xfrm>
          <a:prstGeom prst="rect">
            <a:avLst/>
          </a:prstGeom>
          <a:noFill/>
          <a:ln w="9525">
            <a:noFill/>
            <a:miter lim="800000"/>
            <a:headEnd/>
            <a:tailEnd/>
          </a:ln>
          <a:effectLst/>
        </p:spPr>
        <p:txBody>
          <a:bodyPr vert="horz" wrap="square" lIns="91434" tIns="45716" rIns="91434" bIns="45716" numCol="1" anchor="t" anchorCtr="0" compatLnSpc="1">
            <a:prstTxWarp prst="textNoShape">
              <a:avLst/>
            </a:prstTxWarp>
          </a:bodyPr>
          <a:lstStyle>
            <a:lvl1pPr algn="r">
              <a:defRPr sz="1200">
                <a:solidFill>
                  <a:schemeClr val="tx1"/>
                </a:solidFill>
                <a:latin typeface="Arial" charset="0"/>
              </a:defRPr>
            </a:lvl1pPr>
          </a:lstStyle>
          <a:p>
            <a:endParaRPr lang="en-GB"/>
          </a:p>
        </p:txBody>
      </p:sp>
      <p:sp>
        <p:nvSpPr>
          <p:cNvPr id="9220" name="Rectangle 4"/>
          <p:cNvSpPr>
            <a:spLocks noGrp="1" noRot="1" noChangeAspect="1" noChangeArrowheads="1" noTextEdit="1"/>
          </p:cNvSpPr>
          <p:nvPr>
            <p:ph type="sldImg" idx="2"/>
          </p:nvPr>
        </p:nvSpPr>
        <p:spPr bwMode="auto">
          <a:xfrm>
            <a:off x="893763" y="739775"/>
            <a:ext cx="4933950" cy="3700463"/>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71513" y="4687888"/>
            <a:ext cx="5375275" cy="4440237"/>
          </a:xfrm>
          <a:prstGeom prst="rect">
            <a:avLst/>
          </a:prstGeom>
          <a:noFill/>
          <a:ln w="9525">
            <a:noFill/>
            <a:miter lim="800000"/>
            <a:headEnd/>
            <a:tailEnd/>
          </a:ln>
          <a:effectLst/>
        </p:spPr>
        <p:txBody>
          <a:bodyPr vert="horz" wrap="square" lIns="91434" tIns="45716" rIns="91434" bIns="45716"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222" name="Rectangle 6"/>
          <p:cNvSpPr>
            <a:spLocks noGrp="1" noChangeArrowheads="1"/>
          </p:cNvSpPr>
          <p:nvPr>
            <p:ph type="ftr" sz="quarter" idx="4"/>
          </p:nvPr>
        </p:nvSpPr>
        <p:spPr bwMode="auto">
          <a:xfrm>
            <a:off x="0" y="9372600"/>
            <a:ext cx="2911475" cy="493713"/>
          </a:xfrm>
          <a:prstGeom prst="rect">
            <a:avLst/>
          </a:prstGeom>
          <a:noFill/>
          <a:ln w="9525">
            <a:noFill/>
            <a:miter lim="800000"/>
            <a:headEnd/>
            <a:tailEnd/>
          </a:ln>
          <a:effectLst/>
        </p:spPr>
        <p:txBody>
          <a:bodyPr vert="horz" wrap="square" lIns="91434" tIns="45716" rIns="91434" bIns="45716" numCol="1" anchor="b" anchorCtr="0" compatLnSpc="1">
            <a:prstTxWarp prst="textNoShape">
              <a:avLst/>
            </a:prstTxWarp>
          </a:bodyPr>
          <a:lstStyle>
            <a:lvl1pPr>
              <a:defRPr sz="1200">
                <a:solidFill>
                  <a:schemeClr val="tx1"/>
                </a:solidFill>
                <a:latin typeface="Arial" charset="0"/>
              </a:defRPr>
            </a:lvl1pPr>
          </a:lstStyle>
          <a:p>
            <a:endParaRPr lang="en-GB"/>
          </a:p>
        </p:txBody>
      </p:sp>
      <p:sp>
        <p:nvSpPr>
          <p:cNvPr id="9223" name="Rectangle 7"/>
          <p:cNvSpPr>
            <a:spLocks noGrp="1" noChangeArrowheads="1"/>
          </p:cNvSpPr>
          <p:nvPr>
            <p:ph type="sldNum" sz="quarter" idx="5"/>
          </p:nvPr>
        </p:nvSpPr>
        <p:spPr bwMode="auto">
          <a:xfrm>
            <a:off x="3805238" y="9372600"/>
            <a:ext cx="2911475" cy="493713"/>
          </a:xfrm>
          <a:prstGeom prst="rect">
            <a:avLst/>
          </a:prstGeom>
          <a:noFill/>
          <a:ln w="9525">
            <a:noFill/>
            <a:miter lim="800000"/>
            <a:headEnd/>
            <a:tailEnd/>
          </a:ln>
          <a:effectLst/>
        </p:spPr>
        <p:txBody>
          <a:bodyPr vert="horz" wrap="square" lIns="91434" tIns="45716" rIns="91434" bIns="45716" numCol="1" anchor="b" anchorCtr="0" compatLnSpc="1">
            <a:prstTxWarp prst="textNoShape">
              <a:avLst/>
            </a:prstTxWarp>
          </a:bodyPr>
          <a:lstStyle>
            <a:lvl1pPr algn="r">
              <a:defRPr sz="1200">
                <a:solidFill>
                  <a:schemeClr val="tx1"/>
                </a:solidFill>
                <a:latin typeface="Arial" charset="0"/>
              </a:defRPr>
            </a:lvl1pPr>
          </a:lstStyle>
          <a:p>
            <a:fld id="{29FDB257-6FD9-4ABC-A90E-F8C2E44FE70D}" type="slidenum">
              <a:rPr lang="en-GB"/>
              <a:pPr/>
              <a:t>‹#›</a:t>
            </a:fld>
            <a:endParaRPr lang="en-GB"/>
          </a:p>
        </p:txBody>
      </p:sp>
    </p:spTree>
    <p:extLst>
      <p:ext uri="{BB962C8B-B14F-4D97-AF65-F5344CB8AC3E}">
        <p14:creationId xmlns:p14="http://schemas.microsoft.com/office/powerpoint/2010/main" val="3579748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Left plot </a:t>
            </a:r>
            <a:r>
              <a:rPr lang="en-GB" dirty="0" smtClean="0"/>
              <a:t>shows past,</a:t>
            </a:r>
            <a:r>
              <a:rPr lang="en-GB" baseline="0" dirty="0" smtClean="0"/>
              <a:t> present and future changes in precipitation in the wet and dry tropical land regions in observations and models. The wet region is defined as wettest 30% of grid points and moves each month. There is a </a:t>
            </a:r>
            <a:r>
              <a:rPr lang="en-GB" baseline="0" dirty="0" err="1" smtClean="0"/>
              <a:t>tendancy</a:t>
            </a:r>
            <a:r>
              <a:rPr lang="en-GB" baseline="0" dirty="0" smtClean="0"/>
              <a:t> for wet regions to become wetter and dry regions drier as the planet warms, in line with basic physics. We are linking this to enhanced salinity patterns in the ocean and land surface changes in collaboration and Reading is providing expertise in Climate Modelling and Earth </a:t>
            </a:r>
            <a:r>
              <a:rPr lang="en-GB" baseline="0" smtClean="0"/>
              <a:t>Observation through NCAS and NCEO.</a:t>
            </a:r>
            <a:endParaRPr lang="en-GB" baseline="0" dirty="0" smtClean="0"/>
          </a:p>
          <a:p>
            <a:r>
              <a:rPr lang="en-GB" b="1" baseline="0" dirty="0" smtClean="0"/>
              <a:t>Right plot: </a:t>
            </a:r>
            <a:r>
              <a:rPr lang="en-GB" baseline="0" dirty="0" smtClean="0"/>
              <a:t>we take a novel approach in starting with impacts (flooding in this case) and work back to the larger-scale atmospheric precursors which models can simulate. The plots show the high river flow associated with the 2009 November Cumbria floods and the associated specific humidity pattern. By computing moisture transport we can detect these events (Atmospheric Rivers), identify them in climate model simulations and use this knowledge to understand future changes over the UK, of </a:t>
            </a:r>
            <a:r>
              <a:rPr lang="en-GB" baseline="0" dirty="0" err="1" smtClean="0"/>
              <a:t>tgreat</a:t>
            </a:r>
            <a:r>
              <a:rPr lang="en-GB" baseline="0" dirty="0" smtClean="0"/>
              <a:t> interest to stakeholders.</a:t>
            </a:r>
          </a:p>
          <a:p>
            <a:r>
              <a:rPr lang="en-GB" b="1" baseline="0" dirty="0" smtClean="0"/>
              <a:t>Middle: </a:t>
            </a:r>
            <a:r>
              <a:rPr lang="en-GB" baseline="0" dirty="0" smtClean="0"/>
              <a:t>also mention SWELTER-21 in which expertise in climate modelling and soil science at Reading is contributing to new understanding of soil-water feedbacks.</a:t>
            </a:r>
          </a:p>
          <a:p>
            <a:r>
              <a:rPr lang="en-GB" b="1" baseline="0" dirty="0" smtClean="0"/>
              <a:t>Also mention</a:t>
            </a:r>
            <a:r>
              <a:rPr lang="en-GB" baseline="0" dirty="0" smtClean="0"/>
              <a:t>: Reading has recently led, through the Walker Institute, a highly successful Stakeholder engagement day in London highlighting results from Changing Water Cycle and Storms Risk Mitigation programs </a:t>
            </a:r>
            <a:endParaRPr lang="en-GB" dirty="0"/>
          </a:p>
        </p:txBody>
      </p:sp>
      <p:sp>
        <p:nvSpPr>
          <p:cNvPr id="4" name="Slide Number Placeholder 3"/>
          <p:cNvSpPr>
            <a:spLocks noGrp="1"/>
          </p:cNvSpPr>
          <p:nvPr>
            <p:ph type="sldNum" sz="quarter" idx="10"/>
          </p:nvPr>
        </p:nvSpPr>
        <p:spPr/>
        <p:txBody>
          <a:bodyPr/>
          <a:lstStyle/>
          <a:p>
            <a:fld id="{29FDB257-6FD9-4ABC-A90E-F8C2E44FE70D}" type="slidenum">
              <a:rPr lang="en-GB" smtClean="0"/>
              <a:pPr/>
              <a:t>1</a:t>
            </a:fld>
            <a:endParaRPr lang="en-GB"/>
          </a:p>
        </p:txBody>
      </p:sp>
    </p:spTree>
    <p:extLst>
      <p:ext uri="{BB962C8B-B14F-4D97-AF65-F5344CB8AC3E}">
        <p14:creationId xmlns:p14="http://schemas.microsoft.com/office/powerpoint/2010/main" val="1946131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Left plot </a:t>
            </a:r>
            <a:r>
              <a:rPr lang="en-GB" dirty="0" smtClean="0"/>
              <a:t>shows past,</a:t>
            </a:r>
            <a:r>
              <a:rPr lang="en-GB" baseline="0" dirty="0" smtClean="0"/>
              <a:t> present and future changes in precipitation in the wet and dry tropical land regions in observations and models. The wet region is defined as wettest 30% of grid points and moves each month. There is a </a:t>
            </a:r>
            <a:r>
              <a:rPr lang="en-GB" baseline="0" dirty="0" err="1" smtClean="0"/>
              <a:t>tendancy</a:t>
            </a:r>
            <a:r>
              <a:rPr lang="en-GB" baseline="0" dirty="0" smtClean="0"/>
              <a:t> for wet regions to become wetter and dry regions drier as the planet warms, in line with basic physics. We are linking this to enhanced salinity patterns in the ocean and land surface changes in collaboration and Reading is providing expertise in Climate Modelling and Earth Observation through NCAS and NCEO.</a:t>
            </a:r>
          </a:p>
          <a:p>
            <a:r>
              <a:rPr lang="en-GB" b="1" baseline="0" dirty="0" smtClean="0"/>
              <a:t>Right plot: </a:t>
            </a:r>
            <a:r>
              <a:rPr lang="en-GB" baseline="0" dirty="0" smtClean="0"/>
              <a:t>we take a novel approach in starting with impacts (flooding in this case) and work back to the larger-scale atmospheric precursors which models can simulate. The plots show the high river flow associated with the 2009 November Cumbria floods and the associated specific humidity pattern. By computing moisture transport we can detect these events (Atmospheric Rivers), identify them in climate model simulations and use this knowledge to understand future changes over the UK, of </a:t>
            </a:r>
            <a:r>
              <a:rPr lang="en-GB" baseline="0" dirty="0" err="1" smtClean="0"/>
              <a:t>tgreat</a:t>
            </a:r>
            <a:r>
              <a:rPr lang="en-GB" baseline="0" dirty="0" smtClean="0"/>
              <a:t> interest to stakeholders.</a:t>
            </a:r>
          </a:p>
          <a:p>
            <a:r>
              <a:rPr lang="en-GB" b="1" baseline="0" dirty="0" smtClean="0"/>
              <a:t>Middle: </a:t>
            </a:r>
            <a:r>
              <a:rPr lang="en-GB" baseline="0" dirty="0" smtClean="0"/>
              <a:t>also mention SWELTER-21 in which expertise in climate modelling and soil science at Reading is contributing to new understanding of soil-water feedbacks.</a:t>
            </a:r>
          </a:p>
          <a:p>
            <a:r>
              <a:rPr lang="en-GB" b="1" baseline="0" dirty="0" smtClean="0"/>
              <a:t>Also mention</a:t>
            </a:r>
            <a:r>
              <a:rPr lang="en-GB" baseline="0" dirty="0" smtClean="0"/>
              <a:t>: Reading has recently led, through the Walker Institute, a highly successful Stakeholder engagement day in London highlighting results from Changing Water Cycle and Storms Risk Mitigation programs </a:t>
            </a:r>
            <a:endParaRPr lang="en-GB" dirty="0"/>
          </a:p>
        </p:txBody>
      </p:sp>
      <p:sp>
        <p:nvSpPr>
          <p:cNvPr id="4" name="Slide Number Placeholder 3"/>
          <p:cNvSpPr>
            <a:spLocks noGrp="1"/>
          </p:cNvSpPr>
          <p:nvPr>
            <p:ph type="sldNum" sz="quarter" idx="10"/>
          </p:nvPr>
        </p:nvSpPr>
        <p:spPr/>
        <p:txBody>
          <a:bodyPr/>
          <a:lstStyle/>
          <a:p>
            <a:fld id="{29FDB257-6FD9-4ABC-A90E-F8C2E44FE70D}" type="slidenum">
              <a:rPr lang="en-GB" smtClean="0"/>
              <a:pPr/>
              <a:t>2</a:t>
            </a:fld>
            <a:endParaRPr lang="en-GB"/>
          </a:p>
        </p:txBody>
      </p:sp>
    </p:spTree>
    <p:extLst>
      <p:ext uri="{BB962C8B-B14F-4D97-AF65-F5344CB8AC3E}">
        <p14:creationId xmlns:p14="http://schemas.microsoft.com/office/powerpoint/2010/main" val="1946131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320675"/>
            <a:ext cx="1979613" cy="55467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52475" y="320675"/>
            <a:ext cx="5791200" cy="5546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D8C085-72A6-4F1E-8290-BAF919B8867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702339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0A065B-F59A-44A9-A03E-879E9D7DA9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58583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49F1C3-B872-4406-A0D1-456AAC4638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3700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6BBAE3-2AF5-4BF1-B0D8-0701D9327F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16231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4B57F21-3CC3-4BE6-92B3-E33251BACD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34071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938954-6DB0-4371-83B5-7759225F35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648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xfrm>
            <a:off x="6084168" y="5589240"/>
            <a:ext cx="2133600" cy="476250"/>
          </a:xfrm>
          <a:ln/>
        </p:spPr>
        <p:txBody>
          <a:bodyPr/>
          <a:lstStyle>
            <a:lvl1pPr>
              <a:defRPr/>
            </a:lvl1pPr>
          </a:lstStyle>
          <a:p>
            <a:pPr>
              <a:defRPr/>
            </a:pPr>
            <a:fld id="{FC8FFFFA-72EE-4341-AAC3-151A90D5E5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0581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68A1BE-2963-40AC-A7D7-2F6B6AE2C3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4225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0A4620-51D8-46E0-ACF2-A5A04D2944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93230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470278-5C0B-404D-A971-5FB55E6848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7740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C6BAEC-2FFF-49BF-9B23-7C0240349F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6057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52475" y="1647825"/>
            <a:ext cx="3884613" cy="4219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9488" y="1647825"/>
            <a:ext cx="3886200" cy="4219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80" name="Picture 68" descr="Device-black"/>
          <p:cNvPicPr>
            <a:picLocks noChangeAspect="1" noChangeArrowheads="1"/>
          </p:cNvPicPr>
          <p:nvPr/>
        </p:nvPicPr>
        <p:blipFill>
          <a:blip r:embed="rId13" cstate="print"/>
          <a:srcRect/>
          <a:stretch>
            <a:fillRect/>
          </a:stretch>
        </p:blipFill>
        <p:spPr bwMode="auto">
          <a:xfrm>
            <a:off x="7524750" y="434975"/>
            <a:ext cx="1184275" cy="387350"/>
          </a:xfrm>
          <a:prstGeom prst="rect">
            <a:avLst/>
          </a:prstGeom>
          <a:noFill/>
        </p:spPr>
      </p:pic>
      <p:sp>
        <p:nvSpPr>
          <p:cNvPr id="13333" name="Rectangle 21"/>
          <p:cNvSpPr>
            <a:spLocks noGrp="1" noChangeArrowheads="1"/>
          </p:cNvSpPr>
          <p:nvPr>
            <p:ph type="title"/>
          </p:nvPr>
        </p:nvSpPr>
        <p:spPr bwMode="auto">
          <a:xfrm>
            <a:off x="752475" y="320675"/>
            <a:ext cx="5980113" cy="10604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13334" name="Rectangle 22"/>
          <p:cNvSpPr>
            <a:spLocks noGrp="1" noChangeArrowheads="1"/>
          </p:cNvSpPr>
          <p:nvPr>
            <p:ph type="body" idx="1"/>
          </p:nvPr>
        </p:nvSpPr>
        <p:spPr bwMode="auto">
          <a:xfrm>
            <a:off x="752475" y="1647825"/>
            <a:ext cx="7923213" cy="4219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a:t>
            </a:r>
          </a:p>
        </p:txBody>
      </p:sp>
      <p:sp>
        <p:nvSpPr>
          <p:cNvPr id="13360" name="Line 48"/>
          <p:cNvSpPr>
            <a:spLocks noChangeShapeType="1"/>
          </p:cNvSpPr>
          <p:nvPr/>
        </p:nvSpPr>
        <p:spPr bwMode="auto">
          <a:xfrm>
            <a:off x="2268538" y="6813550"/>
            <a:ext cx="2232025" cy="0"/>
          </a:xfrm>
          <a:prstGeom prst="line">
            <a:avLst/>
          </a:prstGeom>
          <a:noFill/>
          <a:ln w="9525">
            <a:noFill/>
            <a:round/>
            <a:headEnd/>
            <a:tailEnd/>
          </a:ln>
          <a:effectLst/>
        </p:spPr>
        <p:txBody>
          <a:bodyPr anchor="ctr"/>
          <a:lstStyle/>
          <a:p>
            <a:endParaRPr lang="en-GB"/>
          </a:p>
        </p:txBody>
      </p:sp>
      <p:sp>
        <p:nvSpPr>
          <p:cNvPr id="13361" name="Line 49"/>
          <p:cNvSpPr>
            <a:spLocks noChangeShapeType="1"/>
          </p:cNvSpPr>
          <p:nvPr/>
        </p:nvSpPr>
        <p:spPr bwMode="auto">
          <a:xfrm>
            <a:off x="1763713" y="6858000"/>
            <a:ext cx="3095625" cy="0"/>
          </a:xfrm>
          <a:prstGeom prst="line">
            <a:avLst/>
          </a:prstGeom>
          <a:noFill/>
          <a:ln w="9525">
            <a:noFill/>
            <a:round/>
            <a:headEnd/>
            <a:tailEnd/>
          </a:ln>
          <a:effectLst/>
        </p:spPr>
        <p:txBody>
          <a:bodyPr anchor="ctr"/>
          <a:lstStyle/>
          <a:p>
            <a:endParaRPr lang="en-GB"/>
          </a:p>
        </p:txBody>
      </p:sp>
      <p:sp>
        <p:nvSpPr>
          <p:cNvPr id="13381" name="Rectangle 69"/>
          <p:cNvSpPr>
            <a:spLocks noChangeArrowheads="1"/>
          </p:cNvSpPr>
          <p:nvPr/>
        </p:nvSpPr>
        <p:spPr bwMode="hidden">
          <a:xfrm>
            <a:off x="7343775" y="0"/>
            <a:ext cx="1800225" cy="1125538"/>
          </a:xfrm>
          <a:prstGeom prst="rect">
            <a:avLst/>
          </a:prstGeom>
          <a:solidFill>
            <a:schemeClr val="bg1"/>
          </a:solidFill>
          <a:ln w="9525" algn="ctr">
            <a:noFill/>
            <a:miter lim="800000"/>
            <a:headEnd/>
            <a:tailEnd/>
          </a:ln>
          <a:effectLst/>
        </p:spPr>
        <p:txBody>
          <a:bodyPr wrap="none" anchor="ctr"/>
          <a:lstStyle/>
          <a:p>
            <a:endParaRPr lang="en-GB"/>
          </a:p>
        </p:txBody>
      </p:sp>
      <p:pic>
        <p:nvPicPr>
          <p:cNvPr id="13379" name="Picture 67" descr="Device-white"/>
          <p:cNvPicPr>
            <a:picLocks noChangeAspect="1" noChangeArrowheads="1"/>
          </p:cNvPicPr>
          <p:nvPr/>
        </p:nvPicPr>
        <p:blipFill>
          <a:blip r:embed="rId14" cstate="print"/>
          <a:srcRect/>
          <a:stretch>
            <a:fillRect/>
          </a:stretch>
        </p:blipFill>
        <p:spPr bwMode="hidden">
          <a:xfrm>
            <a:off x="7524750" y="436563"/>
            <a:ext cx="1184275" cy="387350"/>
          </a:xfrm>
          <a:prstGeom prst="rect">
            <a:avLst/>
          </a:prstGeom>
          <a:solidFill>
            <a:schemeClr val="bg1"/>
          </a:solidFill>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fade/>
  </p:transition>
  <p:timing>
    <p:tnLst>
      <p:par>
        <p:cTn id="1" dur="indefinite" restart="never" nodeType="tmRoot"/>
      </p:par>
    </p:tnLst>
  </p:timing>
  <p:hf hdr="0" dt="0"/>
  <p:txStyles>
    <p:titleStyle>
      <a:lvl1pPr algn="l" rtl="0" fontAlgn="base">
        <a:lnSpc>
          <a:spcPct val="85000"/>
        </a:lnSpc>
        <a:spcBef>
          <a:spcPct val="0"/>
        </a:spcBef>
        <a:spcAft>
          <a:spcPct val="0"/>
        </a:spcAft>
        <a:defRPr sz="2800">
          <a:solidFill>
            <a:schemeClr val="tx1"/>
          </a:solidFill>
          <a:latin typeface="+mj-lt"/>
          <a:ea typeface="+mj-ea"/>
          <a:cs typeface="+mj-cs"/>
        </a:defRPr>
      </a:lvl1pPr>
      <a:lvl2pPr algn="l" rtl="0" fontAlgn="base">
        <a:lnSpc>
          <a:spcPct val="85000"/>
        </a:lnSpc>
        <a:spcBef>
          <a:spcPct val="0"/>
        </a:spcBef>
        <a:spcAft>
          <a:spcPct val="0"/>
        </a:spcAft>
        <a:defRPr sz="2800">
          <a:solidFill>
            <a:schemeClr val="tx1"/>
          </a:solidFill>
          <a:latin typeface="Rdg Vesta" pitchFamily="50" charset="0"/>
        </a:defRPr>
      </a:lvl2pPr>
      <a:lvl3pPr algn="l" rtl="0" fontAlgn="base">
        <a:lnSpc>
          <a:spcPct val="85000"/>
        </a:lnSpc>
        <a:spcBef>
          <a:spcPct val="0"/>
        </a:spcBef>
        <a:spcAft>
          <a:spcPct val="0"/>
        </a:spcAft>
        <a:defRPr sz="2800">
          <a:solidFill>
            <a:schemeClr val="tx1"/>
          </a:solidFill>
          <a:latin typeface="Rdg Vesta" pitchFamily="50" charset="0"/>
        </a:defRPr>
      </a:lvl3pPr>
      <a:lvl4pPr algn="l" rtl="0" fontAlgn="base">
        <a:lnSpc>
          <a:spcPct val="85000"/>
        </a:lnSpc>
        <a:spcBef>
          <a:spcPct val="0"/>
        </a:spcBef>
        <a:spcAft>
          <a:spcPct val="0"/>
        </a:spcAft>
        <a:defRPr sz="2800">
          <a:solidFill>
            <a:schemeClr val="tx1"/>
          </a:solidFill>
          <a:latin typeface="Rdg Vesta" pitchFamily="50" charset="0"/>
        </a:defRPr>
      </a:lvl4pPr>
      <a:lvl5pPr algn="l" rtl="0" fontAlgn="base">
        <a:lnSpc>
          <a:spcPct val="85000"/>
        </a:lnSpc>
        <a:spcBef>
          <a:spcPct val="0"/>
        </a:spcBef>
        <a:spcAft>
          <a:spcPct val="0"/>
        </a:spcAft>
        <a:defRPr sz="2800">
          <a:solidFill>
            <a:schemeClr val="tx1"/>
          </a:solidFill>
          <a:latin typeface="Rdg Vesta" pitchFamily="50" charset="0"/>
        </a:defRPr>
      </a:lvl5pPr>
      <a:lvl6pPr marL="457200" algn="l" rtl="0" fontAlgn="base">
        <a:lnSpc>
          <a:spcPct val="85000"/>
        </a:lnSpc>
        <a:spcBef>
          <a:spcPct val="0"/>
        </a:spcBef>
        <a:spcAft>
          <a:spcPct val="0"/>
        </a:spcAft>
        <a:defRPr sz="2800">
          <a:solidFill>
            <a:schemeClr val="tx1"/>
          </a:solidFill>
          <a:latin typeface="Rdg Vesta" pitchFamily="50" charset="0"/>
        </a:defRPr>
      </a:lvl6pPr>
      <a:lvl7pPr marL="914400" algn="l" rtl="0" fontAlgn="base">
        <a:lnSpc>
          <a:spcPct val="85000"/>
        </a:lnSpc>
        <a:spcBef>
          <a:spcPct val="0"/>
        </a:spcBef>
        <a:spcAft>
          <a:spcPct val="0"/>
        </a:spcAft>
        <a:defRPr sz="2800">
          <a:solidFill>
            <a:schemeClr val="tx1"/>
          </a:solidFill>
          <a:latin typeface="Rdg Vesta" pitchFamily="50" charset="0"/>
        </a:defRPr>
      </a:lvl7pPr>
      <a:lvl8pPr marL="1371600" algn="l" rtl="0" fontAlgn="base">
        <a:lnSpc>
          <a:spcPct val="85000"/>
        </a:lnSpc>
        <a:spcBef>
          <a:spcPct val="0"/>
        </a:spcBef>
        <a:spcAft>
          <a:spcPct val="0"/>
        </a:spcAft>
        <a:defRPr sz="2800">
          <a:solidFill>
            <a:schemeClr val="tx1"/>
          </a:solidFill>
          <a:latin typeface="Rdg Vesta" pitchFamily="50" charset="0"/>
        </a:defRPr>
      </a:lvl8pPr>
      <a:lvl9pPr marL="1828800" algn="l" rtl="0" fontAlgn="base">
        <a:lnSpc>
          <a:spcPct val="85000"/>
        </a:lnSpc>
        <a:spcBef>
          <a:spcPct val="0"/>
        </a:spcBef>
        <a:spcAft>
          <a:spcPct val="0"/>
        </a:spcAft>
        <a:defRPr sz="2800">
          <a:solidFill>
            <a:schemeClr val="tx1"/>
          </a:solidFill>
          <a:latin typeface="Rdg Vesta" pitchFamily="50" charset="0"/>
        </a:defRPr>
      </a:lvl9pPr>
    </p:titleStyle>
    <p:bodyStyle>
      <a:lvl1pPr algn="l" rtl="0" fontAlgn="base">
        <a:lnSpc>
          <a:spcPct val="95000"/>
        </a:lnSpc>
        <a:spcBef>
          <a:spcPct val="20000"/>
        </a:spcBef>
        <a:spcAft>
          <a:spcPct val="0"/>
        </a:spcAft>
        <a:defRPr sz="8600">
          <a:solidFill>
            <a:schemeClr val="tx2"/>
          </a:solidFill>
          <a:latin typeface="+mn-lt"/>
          <a:ea typeface="+mn-ea"/>
          <a:cs typeface="+mn-cs"/>
        </a:defRPr>
      </a:lvl1pPr>
      <a:lvl2pPr marL="2330450" indent="-533400" algn="l" rtl="0" fontAlgn="base">
        <a:spcBef>
          <a:spcPct val="20000"/>
        </a:spcBef>
        <a:spcAft>
          <a:spcPct val="0"/>
        </a:spcAft>
        <a:defRPr sz="2800">
          <a:solidFill>
            <a:schemeClr val="tx1"/>
          </a:solidFill>
          <a:latin typeface="Arial" charset="0"/>
        </a:defRPr>
      </a:lvl2pPr>
      <a:lvl3pPr marL="2967038" indent="-457200" algn="l" rtl="0" fontAlgn="base">
        <a:spcBef>
          <a:spcPct val="20000"/>
        </a:spcBef>
        <a:spcAft>
          <a:spcPct val="0"/>
        </a:spcAft>
        <a:buChar char="•"/>
        <a:defRPr sz="2400">
          <a:solidFill>
            <a:schemeClr val="tx1"/>
          </a:solidFill>
          <a:latin typeface="Arial" charset="0"/>
        </a:defRPr>
      </a:lvl3pPr>
      <a:lvl4pPr marL="3527425" indent="-381000" algn="l" rtl="0" fontAlgn="base">
        <a:spcBef>
          <a:spcPct val="20000"/>
        </a:spcBef>
        <a:spcAft>
          <a:spcPct val="0"/>
        </a:spcAft>
        <a:buChar char="–"/>
        <a:defRPr sz="2000">
          <a:solidFill>
            <a:schemeClr val="tx1"/>
          </a:solidFill>
          <a:latin typeface="Arial" charset="0"/>
        </a:defRPr>
      </a:lvl4pPr>
      <a:lvl5pPr marL="4087813" indent="-381000" algn="l" rtl="0" fontAlgn="base">
        <a:spcBef>
          <a:spcPct val="20000"/>
        </a:spcBef>
        <a:spcAft>
          <a:spcPct val="0"/>
        </a:spcAft>
        <a:buChar char="»"/>
        <a:defRPr sz="2000">
          <a:solidFill>
            <a:schemeClr val="tx1"/>
          </a:solidFill>
          <a:latin typeface="Arial" charset="0"/>
        </a:defRPr>
      </a:lvl5pPr>
      <a:lvl6pPr marL="4545013" indent="-381000" algn="l" rtl="0" fontAlgn="base">
        <a:spcBef>
          <a:spcPct val="20000"/>
        </a:spcBef>
        <a:spcAft>
          <a:spcPct val="0"/>
        </a:spcAft>
        <a:buChar char="»"/>
        <a:defRPr sz="2000">
          <a:solidFill>
            <a:schemeClr val="tx1"/>
          </a:solidFill>
          <a:latin typeface="Arial" charset="0"/>
        </a:defRPr>
      </a:lvl6pPr>
      <a:lvl7pPr marL="5002213" indent="-381000" algn="l" rtl="0" fontAlgn="base">
        <a:spcBef>
          <a:spcPct val="20000"/>
        </a:spcBef>
        <a:spcAft>
          <a:spcPct val="0"/>
        </a:spcAft>
        <a:buChar char="»"/>
        <a:defRPr sz="2000">
          <a:solidFill>
            <a:schemeClr val="tx1"/>
          </a:solidFill>
          <a:latin typeface="Arial" charset="0"/>
        </a:defRPr>
      </a:lvl7pPr>
      <a:lvl8pPr marL="5459413" indent="-381000" algn="l" rtl="0" fontAlgn="base">
        <a:spcBef>
          <a:spcPct val="20000"/>
        </a:spcBef>
        <a:spcAft>
          <a:spcPct val="0"/>
        </a:spcAft>
        <a:buChar char="»"/>
        <a:defRPr sz="2000">
          <a:solidFill>
            <a:schemeClr val="tx1"/>
          </a:solidFill>
          <a:latin typeface="Arial" charset="0"/>
        </a:defRPr>
      </a:lvl8pPr>
      <a:lvl9pPr marL="5916613" indent="-3810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iming>
    <p:tnLst>
      <p:par>
        <p:cTn id="1" dur="indefinite" restart="never" nodeType="tmRoot"/>
      </p:par>
    </p:tnLst>
  </p:timing>
  <p:hf hd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Rdg Vesta" pitchFamily="50" charset="0"/>
        </a:defRPr>
      </a:lvl2pPr>
      <a:lvl3pPr algn="l" rtl="0" fontAlgn="base">
        <a:spcBef>
          <a:spcPct val="0"/>
        </a:spcBef>
        <a:spcAft>
          <a:spcPct val="0"/>
        </a:spcAft>
        <a:defRPr sz="4400">
          <a:solidFill>
            <a:schemeClr val="tx2"/>
          </a:solidFill>
          <a:latin typeface="Rdg Vesta" pitchFamily="50" charset="0"/>
        </a:defRPr>
      </a:lvl3pPr>
      <a:lvl4pPr algn="l" rtl="0" fontAlgn="base">
        <a:spcBef>
          <a:spcPct val="0"/>
        </a:spcBef>
        <a:spcAft>
          <a:spcPct val="0"/>
        </a:spcAft>
        <a:defRPr sz="4400">
          <a:solidFill>
            <a:schemeClr val="tx2"/>
          </a:solidFill>
          <a:latin typeface="Rdg Vesta" pitchFamily="50" charset="0"/>
        </a:defRPr>
      </a:lvl4pPr>
      <a:lvl5pPr algn="l" rtl="0" fontAlgn="base">
        <a:spcBef>
          <a:spcPct val="0"/>
        </a:spcBef>
        <a:spcAft>
          <a:spcPct val="0"/>
        </a:spcAft>
        <a:defRPr sz="4400">
          <a:solidFill>
            <a:schemeClr val="tx2"/>
          </a:solidFill>
          <a:latin typeface="Rdg Vesta" pitchFamily="50" charset="0"/>
        </a:defRPr>
      </a:lvl5pPr>
      <a:lvl6pPr marL="457200" algn="l" rtl="0" fontAlgn="base">
        <a:spcBef>
          <a:spcPct val="0"/>
        </a:spcBef>
        <a:spcAft>
          <a:spcPct val="0"/>
        </a:spcAft>
        <a:defRPr sz="4400">
          <a:solidFill>
            <a:schemeClr val="tx2"/>
          </a:solidFill>
          <a:latin typeface="Rdg Vesta" pitchFamily="50" charset="0"/>
        </a:defRPr>
      </a:lvl6pPr>
      <a:lvl7pPr marL="914400" algn="l" rtl="0" fontAlgn="base">
        <a:spcBef>
          <a:spcPct val="0"/>
        </a:spcBef>
        <a:spcAft>
          <a:spcPct val="0"/>
        </a:spcAft>
        <a:defRPr sz="4400">
          <a:solidFill>
            <a:schemeClr val="tx2"/>
          </a:solidFill>
          <a:latin typeface="Rdg Vesta" pitchFamily="50" charset="0"/>
        </a:defRPr>
      </a:lvl7pPr>
      <a:lvl8pPr marL="1371600" algn="l" rtl="0" fontAlgn="base">
        <a:spcBef>
          <a:spcPct val="0"/>
        </a:spcBef>
        <a:spcAft>
          <a:spcPct val="0"/>
        </a:spcAft>
        <a:defRPr sz="4400">
          <a:solidFill>
            <a:schemeClr val="tx2"/>
          </a:solidFill>
          <a:latin typeface="Rdg Vesta" pitchFamily="50" charset="0"/>
        </a:defRPr>
      </a:lvl8pPr>
      <a:lvl9pPr marL="1828800" algn="l" rtl="0" fontAlgn="base">
        <a:spcBef>
          <a:spcPct val="0"/>
        </a:spcBef>
        <a:spcAft>
          <a:spcPct val="0"/>
        </a:spcAft>
        <a:defRPr sz="4400">
          <a:solidFill>
            <a:schemeClr val="tx2"/>
          </a:solidFill>
          <a:latin typeface="Rdg Vesta" pitchFamily="50"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defRPr>
            </a:lvl1pPr>
          </a:lstStyle>
          <a:p>
            <a:pPr>
              <a:defRPr/>
            </a:pPr>
            <a:fld id="{0A949D58-2573-43F4-BD28-6145B531C616}" type="slidenum">
              <a:rPr lang="en-US">
                <a:solidFill>
                  <a:srgbClr val="000000"/>
                </a:solidFill>
              </a:rPr>
              <a:pPr>
                <a:defRPr/>
              </a:pPr>
              <a:t>‹#›</a:t>
            </a:fld>
            <a:endParaRPr lang="en-US">
              <a:solidFill>
                <a:srgbClr val="000000"/>
              </a:solidFill>
            </a:endParaRPr>
          </a:p>
        </p:txBody>
      </p:sp>
      <p:pic>
        <p:nvPicPr>
          <p:cNvPr id="1031" name="Picture 9" descr="Device-white"/>
          <p:cNvPicPr>
            <a:picLocks noChangeAspect="1" noChangeArrowheads="1"/>
          </p:cNvPicPr>
          <p:nvPr userDrawn="1"/>
        </p:nvPicPr>
        <p:blipFill>
          <a:blip r:embed="rId13"/>
          <a:srcRect/>
          <a:stretch>
            <a:fillRect/>
          </a:stretch>
        </p:blipFill>
        <p:spPr bwMode="hidden">
          <a:xfrm>
            <a:off x="7731125" y="228600"/>
            <a:ext cx="1184275" cy="387350"/>
          </a:xfrm>
          <a:prstGeom prst="rect">
            <a:avLst/>
          </a:prstGeom>
          <a:noFill/>
          <a:ln w="9525">
            <a:noFill/>
            <a:miter lim="800000"/>
            <a:headEnd/>
            <a:tailEnd/>
          </a:ln>
        </p:spPr>
      </p:pic>
      <p:sp>
        <p:nvSpPr>
          <p:cNvPr id="1034" name="Rectangle 10"/>
          <p:cNvSpPr>
            <a:spLocks noChangeArrowheads="1"/>
          </p:cNvSpPr>
          <p:nvPr userDrawn="1"/>
        </p:nvSpPr>
        <p:spPr bwMode="auto">
          <a:xfrm>
            <a:off x="152400" y="6324600"/>
            <a:ext cx="3352800" cy="476250"/>
          </a:xfrm>
          <a:prstGeom prst="rect">
            <a:avLst/>
          </a:prstGeom>
          <a:noFill/>
          <a:ln w="9525">
            <a:noFill/>
            <a:miter lim="800000"/>
            <a:headEnd/>
            <a:tailEnd/>
          </a:ln>
          <a:effectLst/>
        </p:spPr>
        <p:txBody>
          <a:bodyPr/>
          <a:lstStyle/>
          <a:p>
            <a:pPr>
              <a:defRPr/>
            </a:pPr>
            <a:endParaRPr lang="en-GB" sz="1400">
              <a:solidFill>
                <a:srgbClr val="000000"/>
              </a:solidFill>
              <a:latin typeface="Rdg Vesta" pitchFamily="2" charset="0"/>
            </a:endParaRPr>
          </a:p>
        </p:txBody>
      </p:sp>
    </p:spTree>
    <p:extLst>
      <p:ext uri="{BB962C8B-B14F-4D97-AF65-F5344CB8AC3E}">
        <p14:creationId xmlns:p14="http://schemas.microsoft.com/office/powerpoint/2010/main" val="151424084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gif"/><Relationship Id="rId3" Type="http://schemas.openxmlformats.org/officeDocument/2006/relationships/image" Target="../media/image3.jpeg"/><Relationship Id="rId7" Type="http://schemas.microsoft.com/office/2007/relationships/hdphoto" Target="../media/hdphoto1.wdp"/><Relationship Id="rId12"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6.jpeg"/><Relationship Id="rId11" Type="http://schemas.openxmlformats.org/officeDocument/2006/relationships/image" Target="../media/image10.wmf"/><Relationship Id="rId5" Type="http://schemas.openxmlformats.org/officeDocument/2006/relationships/image" Target="../media/image5.png"/><Relationship Id="rId10" Type="http://schemas.openxmlformats.org/officeDocument/2006/relationships/image" Target="../media/image9.wmf"/><Relationship Id="rId4" Type="http://schemas.openxmlformats.org/officeDocument/2006/relationships/image" Target="../media/image4.png"/><Relationship Id="rId9" Type="http://schemas.openxmlformats.org/officeDocument/2006/relationships/image" Target="../media/image8.wmf"/></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gif"/><Relationship Id="rId3" Type="http://schemas.openxmlformats.org/officeDocument/2006/relationships/image" Target="../media/image3.jpeg"/><Relationship Id="rId7" Type="http://schemas.microsoft.com/office/2007/relationships/hdphoto" Target="../media/hdphoto1.wdp"/><Relationship Id="rId12"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6.jpeg"/><Relationship Id="rId11" Type="http://schemas.openxmlformats.org/officeDocument/2006/relationships/image" Target="../media/image10.wmf"/><Relationship Id="rId5" Type="http://schemas.openxmlformats.org/officeDocument/2006/relationships/image" Target="../media/image5.png"/><Relationship Id="rId10" Type="http://schemas.openxmlformats.org/officeDocument/2006/relationships/image" Target="../media/image9.wmf"/><Relationship Id="rId4" Type="http://schemas.openxmlformats.org/officeDocument/2006/relationships/image" Target="../media/image4.png"/><Relationship Id="rId9"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4" descr="http://t0.gstatic.com/images?q=tbn:ANd9GcTnNUsxjTdOwi8q8TPFpZ1pq-CAoNRCJM9BH33D03WGY36Bic8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8571" y="548680"/>
            <a:ext cx="1611781" cy="491058"/>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p:nvSpPr>
        <p:spPr bwMode="auto">
          <a:xfrm>
            <a:off x="6120680" y="2798728"/>
            <a:ext cx="3347864" cy="990312"/>
          </a:xfrm>
          <a:prstGeom prst="rightArrow">
            <a:avLst/>
          </a:prstGeom>
          <a:solidFill>
            <a:schemeClr val="accent1">
              <a:alpha val="70000"/>
            </a:schemeClr>
          </a:solidFill>
          <a:ln w="9525" cap="flat" cmpd="sng" algn="ctr">
            <a:noFill/>
            <a:prstDash val="solid"/>
            <a:round/>
            <a:headEnd type="none" w="med" len="med"/>
            <a:tailEnd type="none" w="med" len="med"/>
          </a:ln>
          <a:effectLst/>
          <a:scene3d>
            <a:camera prst="orthographicFront">
              <a:rot lat="0" lon="0" rev="1830000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35843" name="Rectangle 2"/>
          <p:cNvSpPr>
            <a:spLocks noGrp="1" noChangeArrowheads="1"/>
          </p:cNvSpPr>
          <p:nvPr>
            <p:ph type="title" idx="4294967295"/>
          </p:nvPr>
        </p:nvSpPr>
        <p:spPr>
          <a:xfrm>
            <a:off x="228600" y="149225"/>
            <a:ext cx="4572000" cy="903511"/>
          </a:xfrm>
        </p:spPr>
        <p:txBody>
          <a:bodyPr/>
          <a:lstStyle/>
          <a:p>
            <a:pPr algn="l"/>
            <a:r>
              <a:rPr lang="en-GB" sz="3600" dirty="0" smtClean="0">
                <a:solidFill>
                  <a:srgbClr val="0070C0"/>
                </a:solidFill>
                <a:latin typeface="Calibri" pitchFamily="34" charset="0"/>
              </a:rPr>
              <a:t>Changing Water Cycle</a:t>
            </a:r>
          </a:p>
        </p:txBody>
      </p:sp>
      <p:pic>
        <p:nvPicPr>
          <p:cNvPr id="35847" name="Picture 3"/>
          <p:cNvPicPr>
            <a:picLocks noChangeAspect="1" noChangeArrowheads="1"/>
          </p:cNvPicPr>
          <p:nvPr/>
        </p:nvPicPr>
        <p:blipFill>
          <a:blip r:embed="rId4"/>
          <a:srcRect/>
          <a:stretch>
            <a:fillRect/>
          </a:stretch>
        </p:blipFill>
        <p:spPr bwMode="auto">
          <a:xfrm>
            <a:off x="6511269" y="85700"/>
            <a:ext cx="1169988" cy="534988"/>
          </a:xfrm>
          <a:prstGeom prst="rect">
            <a:avLst/>
          </a:prstGeom>
          <a:noFill/>
          <a:ln w="9525">
            <a:noFill/>
            <a:miter lim="800000"/>
            <a:headEnd/>
            <a:tailEnd/>
          </a:ln>
        </p:spPr>
      </p:pic>
      <p:pic>
        <p:nvPicPr>
          <p:cNvPr id="35848" name="Picture 5"/>
          <p:cNvPicPr>
            <a:picLocks noChangeAspect="1" noChangeArrowheads="1"/>
          </p:cNvPicPr>
          <p:nvPr/>
        </p:nvPicPr>
        <p:blipFill>
          <a:blip r:embed="rId5"/>
          <a:srcRect/>
          <a:stretch>
            <a:fillRect/>
          </a:stretch>
        </p:blipFill>
        <p:spPr bwMode="auto">
          <a:xfrm>
            <a:off x="5185706" y="116632"/>
            <a:ext cx="1325563" cy="417513"/>
          </a:xfrm>
          <a:prstGeom prst="rect">
            <a:avLst/>
          </a:prstGeom>
          <a:noFill/>
          <a:ln w="9525">
            <a:noFill/>
            <a:miter lim="800000"/>
            <a:headEnd/>
            <a:tailEnd/>
          </a:ln>
        </p:spPr>
      </p:pic>
      <p:pic>
        <p:nvPicPr>
          <p:cNvPr id="15" name="Picture 14"/>
          <p:cNvPicPr>
            <a:picLocks noChangeAspect="1"/>
          </p:cNvPicPr>
          <p:nvPr/>
        </p:nvPicPr>
        <p:blipFill rotWithShape="1">
          <a:blip r:embed="rId6">
            <a:extLst>
              <a:ext uri="{BEBA8EAE-BF5A-486C-A8C5-ECC9F3942E4B}">
                <a14:imgProps xmlns:a14="http://schemas.microsoft.com/office/drawing/2010/main">
                  <a14:imgLayer r:embed="rId7">
                    <a14:imgEffect>
                      <a14:brightnessContrast contrast="-50000"/>
                    </a14:imgEffect>
                  </a14:imgLayer>
                </a14:imgProps>
              </a:ext>
              <a:ext uri="{28A0092B-C50C-407E-A947-70E740481C1C}">
                <a14:useLocalDpi xmlns:a14="http://schemas.microsoft.com/office/drawing/2010/main" val="0"/>
              </a:ext>
            </a:extLst>
          </a:blip>
          <a:srcRect l="36447" t="32615" r="33004"/>
          <a:stretch/>
        </p:blipFill>
        <p:spPr>
          <a:xfrm>
            <a:off x="797571" y="2204864"/>
            <a:ext cx="2793417" cy="3839079"/>
          </a:xfrm>
          <a:prstGeom prst="rect">
            <a:avLst/>
          </a:prstGeom>
        </p:spPr>
      </p:pic>
      <p:pic>
        <p:nvPicPr>
          <p:cNvPr id="16" name="Picture 12"/>
          <p:cNvPicPr>
            <a:picLocks noChangeAspect="1"/>
          </p:cNvPicPr>
          <p:nvPr/>
        </p:nvPicPr>
        <p:blipFill>
          <a:blip r:embed="rId8"/>
          <a:srcRect/>
          <a:stretch>
            <a:fillRect/>
          </a:stretch>
        </p:blipFill>
        <p:spPr bwMode="auto">
          <a:xfrm>
            <a:off x="0" y="6467387"/>
            <a:ext cx="2564988" cy="390613"/>
          </a:xfrm>
          <a:prstGeom prst="rect">
            <a:avLst/>
          </a:prstGeom>
          <a:solidFill>
            <a:schemeClr val="bg1"/>
          </a:solidFill>
          <a:ln w="9525">
            <a:noFill/>
            <a:miter lim="800000"/>
            <a:headEnd/>
            <a:tailEnd/>
          </a:ln>
        </p:spPr>
      </p:pic>
      <p:sp>
        <p:nvSpPr>
          <p:cNvPr id="17" name="TextBox 16"/>
          <p:cNvSpPr txBox="1"/>
          <p:nvPr/>
        </p:nvSpPr>
        <p:spPr>
          <a:xfrm>
            <a:off x="-1332655" y="3504895"/>
            <a:ext cx="3600399" cy="830997"/>
          </a:xfrm>
          <a:prstGeom prst="rect">
            <a:avLst/>
          </a:prstGeom>
          <a:solidFill>
            <a:schemeClr val="bg1"/>
          </a:solidFill>
          <a:scene3d>
            <a:camera prst="orthographicFront">
              <a:rot lat="0" lon="0" rev="5400000"/>
            </a:camera>
            <a:lightRig rig="threePt" dir="t"/>
          </a:scene3d>
        </p:spPr>
        <p:txBody>
          <a:bodyPr wrap="square">
            <a:spAutoFit/>
          </a:bodyPr>
          <a:lstStyle/>
          <a:p>
            <a:pPr>
              <a:defRPr/>
            </a:pPr>
            <a:r>
              <a:rPr lang="en-GB" sz="2400" dirty="0" smtClean="0">
                <a:solidFill>
                  <a:srgbClr val="000000"/>
                </a:solidFill>
                <a:latin typeface="Arial" charset="0"/>
              </a:rPr>
              <a:t>dry</a:t>
            </a:r>
            <a:r>
              <a:rPr lang="en-GB" sz="2400" dirty="0">
                <a:solidFill>
                  <a:srgbClr val="000000"/>
                </a:solidFill>
                <a:latin typeface="Arial" charset="0"/>
              </a:rPr>
              <a:t>	</a:t>
            </a:r>
            <a:r>
              <a:rPr lang="en-GB" sz="1800" dirty="0" smtClean="0">
                <a:solidFill>
                  <a:srgbClr val="000000"/>
                </a:solidFill>
                <a:latin typeface="Arial" charset="0"/>
              </a:rPr>
              <a:t>tropical land	</a:t>
            </a:r>
            <a:r>
              <a:rPr lang="en-GB" sz="2400" dirty="0" smtClean="0">
                <a:solidFill>
                  <a:srgbClr val="000000"/>
                </a:solidFill>
                <a:latin typeface="Arial" charset="0"/>
              </a:rPr>
              <a:t>wet</a:t>
            </a:r>
          </a:p>
          <a:p>
            <a:pPr>
              <a:defRPr/>
            </a:pPr>
            <a:r>
              <a:rPr lang="en-GB" sz="2400" dirty="0" smtClean="0">
                <a:solidFill>
                  <a:srgbClr val="000000"/>
                </a:solidFill>
                <a:latin typeface="Arial" charset="0"/>
              </a:rPr>
              <a:t>Precipitation Change (%)</a:t>
            </a:r>
            <a:endParaRPr lang="en-GB" sz="2400" dirty="0">
              <a:solidFill>
                <a:srgbClr val="000000"/>
              </a:solidFill>
              <a:latin typeface="Arial" charset="0"/>
            </a:endParaRPr>
          </a:p>
        </p:txBody>
      </p:sp>
      <p:sp>
        <p:nvSpPr>
          <p:cNvPr id="10" name="TextBox 9"/>
          <p:cNvSpPr txBox="1"/>
          <p:nvPr/>
        </p:nvSpPr>
        <p:spPr>
          <a:xfrm>
            <a:off x="1042150" y="2276872"/>
            <a:ext cx="1513626" cy="523220"/>
          </a:xfrm>
          <a:prstGeom prst="rect">
            <a:avLst/>
          </a:prstGeom>
          <a:noFill/>
        </p:spPr>
        <p:txBody>
          <a:bodyPr wrap="square" rtlCol="0">
            <a:spAutoFit/>
          </a:bodyPr>
          <a:lstStyle/>
          <a:p>
            <a:r>
              <a:rPr lang="en-GB" sz="1400" b="1" dirty="0">
                <a:solidFill>
                  <a:schemeClr val="accent2"/>
                </a:solidFill>
              </a:rPr>
              <a:t>Observations</a:t>
            </a:r>
          </a:p>
          <a:p>
            <a:r>
              <a:rPr lang="en-GB" sz="1400" b="1" dirty="0" smtClean="0">
                <a:solidFill>
                  <a:schemeClr val="tx1">
                    <a:lumMod val="50000"/>
                    <a:lumOff val="50000"/>
                  </a:schemeClr>
                </a:solidFill>
                <a:latin typeface="+mn-lt"/>
              </a:rPr>
              <a:t>CMIP5 models</a:t>
            </a:r>
            <a:endParaRPr lang="en-GB" sz="1400" b="1" dirty="0">
              <a:solidFill>
                <a:schemeClr val="tx1">
                  <a:lumMod val="50000"/>
                  <a:lumOff val="50000"/>
                </a:schemeClr>
              </a:solidFill>
              <a:latin typeface="+mn-lt"/>
            </a:endParaRPr>
          </a:p>
        </p:txBody>
      </p:sp>
      <p:pic>
        <p:nvPicPr>
          <p:cNvPr id="14" name="Picture 4"/>
          <p:cNvPicPr>
            <a:picLocks noChangeAspect="1" noChangeArrowheads="1"/>
          </p:cNvPicPr>
          <p:nvPr/>
        </p:nvPicPr>
        <p:blipFill>
          <a:blip r:embed="rId9"/>
          <a:srcRect/>
          <a:stretch>
            <a:fillRect/>
          </a:stretch>
        </p:blipFill>
        <p:spPr bwMode="auto">
          <a:xfrm>
            <a:off x="3740860" y="1858851"/>
            <a:ext cx="2631021" cy="1741453"/>
          </a:xfrm>
          <a:prstGeom prst="rect">
            <a:avLst/>
          </a:prstGeom>
          <a:noFill/>
          <a:ln w="9525">
            <a:noFill/>
            <a:miter lim="800000"/>
            <a:headEnd/>
            <a:tailEnd/>
          </a:ln>
        </p:spPr>
      </p:pic>
      <p:sp>
        <p:nvSpPr>
          <p:cNvPr id="18" name="TextBox 17"/>
          <p:cNvSpPr txBox="1"/>
          <p:nvPr/>
        </p:nvSpPr>
        <p:spPr>
          <a:xfrm>
            <a:off x="4283968" y="1198493"/>
            <a:ext cx="4752527" cy="646331"/>
          </a:xfrm>
          <a:prstGeom prst="rect">
            <a:avLst/>
          </a:prstGeom>
          <a:noFill/>
          <a:ln>
            <a:solidFill>
              <a:schemeClr val="tx1"/>
            </a:solidFill>
          </a:ln>
        </p:spPr>
        <p:txBody>
          <a:bodyPr wrap="square" rtlCol="0">
            <a:spAutoFit/>
          </a:bodyPr>
          <a:lstStyle/>
          <a:p>
            <a:pPr algn="ctr"/>
            <a:r>
              <a:rPr lang="en-GB" sz="1800" dirty="0" err="1" smtClean="0">
                <a:solidFill>
                  <a:srgbClr val="00B0F0"/>
                </a:solidFill>
                <a:latin typeface="Arial" charset="0"/>
              </a:rPr>
              <a:t>HydEF</a:t>
            </a:r>
            <a:r>
              <a:rPr lang="en-GB" sz="1800" dirty="0" smtClean="0">
                <a:solidFill>
                  <a:srgbClr val="00B0F0"/>
                </a:solidFill>
                <a:latin typeface="Arial" charset="0"/>
              </a:rPr>
              <a:t> </a:t>
            </a:r>
            <a:r>
              <a:rPr lang="en-GB" sz="1800" dirty="0" smtClean="0">
                <a:solidFill>
                  <a:schemeClr val="tx1"/>
                </a:solidFill>
                <a:latin typeface="Arial" charset="0"/>
              </a:rPr>
              <a:t>project</a:t>
            </a:r>
            <a:r>
              <a:rPr lang="en-GB" sz="1800" dirty="0" smtClean="0">
                <a:solidFill>
                  <a:srgbClr val="000000"/>
                </a:solidFill>
                <a:latin typeface="Arial" charset="0"/>
              </a:rPr>
              <a:t>:</a:t>
            </a:r>
            <a:r>
              <a:rPr lang="en-GB" sz="1800" b="1" dirty="0" smtClean="0">
                <a:solidFill>
                  <a:srgbClr val="000000"/>
                </a:solidFill>
                <a:latin typeface="Arial" charset="0"/>
              </a:rPr>
              <a:t> </a:t>
            </a:r>
            <a:r>
              <a:rPr lang="en-GB" sz="1800" dirty="0" smtClean="0">
                <a:solidFill>
                  <a:srgbClr val="000000"/>
                </a:solidFill>
                <a:latin typeface="Arial" charset="0"/>
              </a:rPr>
              <a:t>linking </a:t>
            </a:r>
            <a:r>
              <a:rPr lang="en-GB" sz="1800" dirty="0" smtClean="0">
                <a:solidFill>
                  <a:srgbClr val="000000"/>
                </a:solidFill>
                <a:latin typeface="Arial" charset="0"/>
              </a:rPr>
              <a:t>Hydrologists/Meteorologists/Stakeholders</a:t>
            </a:r>
            <a:endParaRPr lang="en-GB" sz="1800" dirty="0" smtClean="0">
              <a:solidFill>
                <a:srgbClr val="000000"/>
              </a:solidFill>
              <a:latin typeface="Arial" charset="0"/>
            </a:endParaRPr>
          </a:p>
        </p:txBody>
      </p:sp>
      <p:pic>
        <p:nvPicPr>
          <p:cNvPr id="13" name="Picture 3"/>
          <p:cNvPicPr>
            <a:picLocks noChangeAspect="1" noChangeArrowheads="1"/>
          </p:cNvPicPr>
          <p:nvPr/>
        </p:nvPicPr>
        <p:blipFill rotWithShape="1">
          <a:blip r:embed="rId10"/>
          <a:srcRect r="52079"/>
          <a:stretch/>
        </p:blipFill>
        <p:spPr bwMode="auto">
          <a:xfrm>
            <a:off x="5088835" y="3404134"/>
            <a:ext cx="2391244" cy="1863516"/>
          </a:xfrm>
          <a:prstGeom prst="rect">
            <a:avLst/>
          </a:prstGeom>
          <a:noFill/>
          <a:ln w="9525">
            <a:noFill/>
            <a:miter lim="800000"/>
            <a:headEnd/>
            <a:tailEnd/>
          </a:ln>
        </p:spPr>
      </p:pic>
      <p:pic>
        <p:nvPicPr>
          <p:cNvPr id="19" name="Picture 4"/>
          <p:cNvPicPr>
            <a:picLocks noChangeAspect="1" noChangeArrowheads="1"/>
          </p:cNvPicPr>
          <p:nvPr/>
        </p:nvPicPr>
        <p:blipFill rotWithShape="1">
          <a:blip r:embed="rId11"/>
          <a:srcRect l="34085" t="5576" r="31830" b="5777"/>
          <a:stretch/>
        </p:blipFill>
        <p:spPr bwMode="auto">
          <a:xfrm>
            <a:off x="6835118" y="4728613"/>
            <a:ext cx="2201377" cy="1756610"/>
          </a:xfrm>
          <a:prstGeom prst="rect">
            <a:avLst/>
          </a:prstGeom>
          <a:noFill/>
          <a:ln w="9525">
            <a:noFill/>
            <a:miter lim="800000"/>
            <a:headEnd/>
            <a:tailEnd/>
          </a:ln>
          <a:effectLst/>
        </p:spPr>
      </p:pic>
      <p:sp>
        <p:nvSpPr>
          <p:cNvPr id="6" name="Rectangle 5"/>
          <p:cNvSpPr/>
          <p:nvPr/>
        </p:nvSpPr>
        <p:spPr>
          <a:xfrm>
            <a:off x="6606480" y="2056780"/>
            <a:ext cx="2286000" cy="2308324"/>
          </a:xfrm>
          <a:prstGeom prst="rect">
            <a:avLst/>
          </a:prstGeom>
        </p:spPr>
        <p:txBody>
          <a:bodyPr wrap="square">
            <a:spAutoFit/>
          </a:bodyPr>
          <a:lstStyle/>
          <a:p>
            <a:pPr lvl="0"/>
            <a:r>
              <a:rPr lang="en-GB" sz="1800" dirty="0" smtClean="0">
                <a:solidFill>
                  <a:srgbClr val="333399"/>
                </a:solidFill>
                <a:latin typeface="Arial" charset="0"/>
              </a:rPr>
              <a:t>UK </a:t>
            </a:r>
            <a:r>
              <a:rPr lang="en-GB" sz="1800" dirty="0">
                <a:solidFill>
                  <a:srgbClr val="333399"/>
                </a:solidFill>
                <a:latin typeface="Arial" charset="0"/>
              </a:rPr>
              <a:t>flooding </a:t>
            </a:r>
            <a:r>
              <a:rPr lang="en-GB" sz="1800" dirty="0" smtClean="0">
                <a:solidFill>
                  <a:srgbClr val="333399"/>
                </a:solidFill>
                <a:latin typeface="Arial" charset="0"/>
              </a:rPr>
              <a:t>    events</a:t>
            </a:r>
          </a:p>
          <a:p>
            <a:pPr lvl="0"/>
            <a:endParaRPr lang="en-GB" sz="1800" dirty="0" smtClean="0">
              <a:solidFill>
                <a:srgbClr val="333399"/>
              </a:solidFill>
              <a:latin typeface="Arial" charset="0"/>
            </a:endParaRPr>
          </a:p>
          <a:p>
            <a:pPr lvl="0" algn="ctr"/>
            <a:r>
              <a:rPr lang="en-GB" sz="1800" dirty="0" smtClean="0">
                <a:solidFill>
                  <a:srgbClr val="333399"/>
                </a:solidFill>
                <a:latin typeface="Arial" charset="0"/>
              </a:rPr>
              <a:t>atmospheric </a:t>
            </a:r>
            <a:r>
              <a:rPr lang="en-GB" sz="1800" dirty="0">
                <a:solidFill>
                  <a:srgbClr val="333399"/>
                </a:solidFill>
                <a:latin typeface="Arial" charset="0"/>
              </a:rPr>
              <a:t>precursors </a:t>
            </a:r>
            <a:r>
              <a:rPr lang="en-GB" sz="1800" dirty="0">
                <a:solidFill>
                  <a:srgbClr val="333399"/>
                </a:solidFill>
                <a:latin typeface="Arial" charset="0"/>
                <a:sym typeface="Wingdings" pitchFamily="2" charset="2"/>
              </a:rPr>
              <a:t> </a:t>
            </a:r>
            <a:endParaRPr lang="en-GB" sz="1800" dirty="0" smtClean="0">
              <a:solidFill>
                <a:srgbClr val="333399"/>
              </a:solidFill>
              <a:latin typeface="Arial" charset="0"/>
              <a:sym typeface="Wingdings" pitchFamily="2" charset="2"/>
            </a:endParaRPr>
          </a:p>
          <a:p>
            <a:pPr lvl="0"/>
            <a:endParaRPr lang="en-GB" sz="1800" dirty="0" smtClean="0">
              <a:solidFill>
                <a:srgbClr val="333399"/>
              </a:solidFill>
              <a:latin typeface="Arial" charset="0"/>
              <a:sym typeface="Wingdings" pitchFamily="2" charset="2"/>
            </a:endParaRPr>
          </a:p>
          <a:p>
            <a:pPr lvl="0" algn="r"/>
            <a:r>
              <a:rPr lang="en-GB" sz="1800" dirty="0" smtClean="0">
                <a:solidFill>
                  <a:srgbClr val="333399"/>
                </a:solidFill>
                <a:latin typeface="Arial" charset="0"/>
                <a:sym typeface="Wingdings" pitchFamily="2" charset="2"/>
              </a:rPr>
              <a:t>climate    simulations</a:t>
            </a:r>
            <a:endParaRPr lang="en-GB" sz="1800" dirty="0">
              <a:solidFill>
                <a:srgbClr val="333399"/>
              </a:solidFill>
              <a:latin typeface="Arial" charset="0"/>
            </a:endParaRPr>
          </a:p>
        </p:txBody>
      </p:sp>
      <p:sp>
        <p:nvSpPr>
          <p:cNvPr id="8" name="Oval 7"/>
          <p:cNvSpPr/>
          <p:nvPr/>
        </p:nvSpPr>
        <p:spPr bwMode="auto">
          <a:xfrm>
            <a:off x="3203848" y="3645024"/>
            <a:ext cx="2693469" cy="2564830"/>
          </a:xfrm>
          <a:prstGeom prst="ellipse">
            <a:avLst/>
          </a:prstGeom>
          <a:solidFill>
            <a:schemeClr val="accent1">
              <a:lumMod val="75000"/>
              <a:alpha val="8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9" name="TextBox 8"/>
          <p:cNvSpPr txBox="1"/>
          <p:nvPr/>
        </p:nvSpPr>
        <p:spPr>
          <a:xfrm>
            <a:off x="3347864" y="4221088"/>
            <a:ext cx="2376264" cy="1477328"/>
          </a:xfrm>
          <a:prstGeom prst="rect">
            <a:avLst/>
          </a:prstGeom>
          <a:noFill/>
        </p:spPr>
        <p:txBody>
          <a:bodyPr wrap="square" rtlCol="0">
            <a:spAutoFit/>
          </a:bodyPr>
          <a:lstStyle/>
          <a:p>
            <a:pPr algn="ctr"/>
            <a:r>
              <a:rPr lang="en-GB" sz="1800" dirty="0" smtClean="0">
                <a:latin typeface="+mn-lt"/>
              </a:rPr>
              <a:t>SWELTER-21 project </a:t>
            </a:r>
            <a:endParaRPr lang="en-GB" sz="1800" dirty="0">
              <a:latin typeface="+mn-lt"/>
            </a:endParaRPr>
          </a:p>
          <a:p>
            <a:pPr algn="ctr"/>
            <a:r>
              <a:rPr lang="en-GB" sz="1800" dirty="0" smtClean="0">
                <a:latin typeface="+mn-lt"/>
              </a:rPr>
              <a:t>soil-water feedbacks</a:t>
            </a:r>
          </a:p>
          <a:p>
            <a:pPr algn="ctr"/>
            <a:r>
              <a:rPr lang="en-GB" sz="1800" dirty="0" smtClean="0">
                <a:latin typeface="+mn-lt"/>
              </a:rPr>
              <a:t>linking Soil Science &amp; Climate Modelling</a:t>
            </a:r>
          </a:p>
          <a:p>
            <a:pPr algn="ctr"/>
            <a:r>
              <a:rPr lang="en-GB" sz="1800" dirty="0">
                <a:latin typeface="+mn-lt"/>
              </a:rPr>
              <a:t>i</a:t>
            </a:r>
            <a:r>
              <a:rPr lang="en-GB" sz="1800" dirty="0" smtClean="0">
                <a:latin typeface="+mn-lt"/>
              </a:rPr>
              <a:t>n Reading</a:t>
            </a:r>
            <a:endParaRPr lang="en-GB" sz="1800" dirty="0">
              <a:latin typeface="+mn-lt"/>
            </a:endParaRPr>
          </a:p>
        </p:txBody>
      </p:sp>
      <p:sp>
        <p:nvSpPr>
          <p:cNvPr id="2" name="TextBox 1"/>
          <p:cNvSpPr txBox="1"/>
          <p:nvPr/>
        </p:nvSpPr>
        <p:spPr>
          <a:xfrm>
            <a:off x="412595" y="1111746"/>
            <a:ext cx="3367317" cy="923330"/>
          </a:xfrm>
          <a:prstGeom prst="rect">
            <a:avLst/>
          </a:prstGeom>
          <a:noFill/>
          <a:ln>
            <a:solidFill>
              <a:schemeClr val="tx1"/>
            </a:solidFill>
          </a:ln>
        </p:spPr>
        <p:txBody>
          <a:bodyPr wrap="square" rtlCol="0">
            <a:spAutoFit/>
          </a:bodyPr>
          <a:lstStyle/>
          <a:p>
            <a:r>
              <a:rPr lang="en-GB" sz="1800" dirty="0" smtClean="0">
                <a:solidFill>
                  <a:schemeClr val="tx1"/>
                </a:solidFill>
                <a:latin typeface="Arial" charset="0"/>
              </a:rPr>
              <a:t>Leading</a:t>
            </a:r>
            <a:r>
              <a:rPr lang="en-GB" sz="1800" dirty="0" smtClean="0">
                <a:solidFill>
                  <a:srgbClr val="00B0F0"/>
                </a:solidFill>
                <a:latin typeface="Arial" charset="0"/>
              </a:rPr>
              <a:t> </a:t>
            </a:r>
            <a:r>
              <a:rPr lang="en-GB" sz="1800" dirty="0" smtClean="0">
                <a:solidFill>
                  <a:srgbClr val="00B0F0"/>
                </a:solidFill>
                <a:latin typeface="Arial" charset="0"/>
              </a:rPr>
              <a:t>PAGODA </a:t>
            </a:r>
            <a:r>
              <a:rPr lang="en-GB" sz="1800" dirty="0" smtClean="0">
                <a:solidFill>
                  <a:schemeClr val="tx1"/>
                </a:solidFill>
                <a:latin typeface="Arial" charset="0"/>
              </a:rPr>
              <a:t>consortium: </a:t>
            </a:r>
          </a:p>
          <a:p>
            <a:r>
              <a:rPr lang="en-GB" sz="1800" dirty="0" smtClean="0">
                <a:solidFill>
                  <a:srgbClr val="000000"/>
                </a:solidFill>
                <a:latin typeface="Arial" charset="0"/>
              </a:rPr>
              <a:t>Process-based understanding of the changing water cycle</a:t>
            </a:r>
          </a:p>
        </p:txBody>
      </p:sp>
      <p:sp>
        <p:nvSpPr>
          <p:cNvPr id="25" name="TextBox 24"/>
          <p:cNvSpPr txBox="1"/>
          <p:nvPr/>
        </p:nvSpPr>
        <p:spPr>
          <a:xfrm>
            <a:off x="59749" y="5868561"/>
            <a:ext cx="4326911" cy="584775"/>
          </a:xfrm>
          <a:prstGeom prst="rect">
            <a:avLst/>
          </a:prstGeom>
          <a:noFill/>
          <a:ln>
            <a:noFill/>
          </a:ln>
        </p:spPr>
        <p:txBody>
          <a:bodyPr wrap="square" rtlCol="0">
            <a:spAutoFit/>
          </a:bodyPr>
          <a:lstStyle/>
          <a:p>
            <a:r>
              <a:rPr lang="en-GB" sz="1600" dirty="0" smtClean="0">
                <a:solidFill>
                  <a:srgbClr val="000000"/>
                </a:solidFill>
                <a:latin typeface="Arial" charset="0"/>
              </a:rPr>
              <a:t>Earth Observation/Climate Modelling</a:t>
            </a:r>
          </a:p>
          <a:p>
            <a:r>
              <a:rPr lang="en-GB" sz="1600" dirty="0" smtClean="0">
                <a:solidFill>
                  <a:srgbClr val="000000"/>
                </a:solidFill>
                <a:latin typeface="Arial" charset="0"/>
              </a:rPr>
              <a:t>Ocean, Atmosphere &amp; Land Surface</a:t>
            </a:r>
            <a:endParaRPr lang="en-GB" sz="1600" dirty="0" smtClean="0">
              <a:solidFill>
                <a:srgbClr val="000000"/>
              </a:solidFill>
              <a:latin typeface="Arial" charset="0"/>
            </a:endParaRPr>
          </a:p>
        </p:txBody>
      </p:sp>
      <p:pic>
        <p:nvPicPr>
          <p:cNvPr id="29" name="Picture 2" descr="http://t3.gstatic.com/images?q=tbn:ANd9GcSAc6SgqREl6SGxxfhGbrVoYy4UgxqXHCowQXLspkBKjCUYHhW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83530" y="620688"/>
            <a:ext cx="1349402" cy="41751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http://www.nerc.ac.uk/site/logos/graphics/nceo/nceologo791.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72000" y="620688"/>
            <a:ext cx="1490759" cy="388238"/>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843808" y="6351711"/>
            <a:ext cx="3816423" cy="461665"/>
          </a:xfrm>
          <a:prstGeom prst="rect">
            <a:avLst/>
          </a:prstGeom>
          <a:noFill/>
        </p:spPr>
        <p:txBody>
          <a:bodyPr wrap="square" rtlCol="0">
            <a:spAutoFit/>
          </a:bodyPr>
          <a:lstStyle/>
          <a:p>
            <a:r>
              <a:rPr lang="en-GB" sz="2400" dirty="0" smtClean="0">
                <a:solidFill>
                  <a:schemeClr val="accent2"/>
                </a:solidFill>
                <a:latin typeface="+mn-lt"/>
              </a:rPr>
              <a:t>Stakeholder Engagement</a:t>
            </a:r>
            <a:endParaRPr lang="en-GB" sz="2400" dirty="0">
              <a:solidFill>
                <a:schemeClr val="accent2"/>
              </a:solidFill>
              <a:latin typeface="+mn-lt"/>
            </a:endParaRPr>
          </a:p>
        </p:txBody>
      </p:sp>
      <p:sp>
        <p:nvSpPr>
          <p:cNvPr id="28" name="Down Arrow 27"/>
          <p:cNvSpPr/>
          <p:nvPr/>
        </p:nvSpPr>
        <p:spPr bwMode="auto">
          <a:xfrm>
            <a:off x="4192594" y="5656025"/>
            <a:ext cx="811454" cy="725303"/>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35" name="Down Arrow 34"/>
          <p:cNvSpPr/>
          <p:nvPr/>
        </p:nvSpPr>
        <p:spPr bwMode="auto">
          <a:xfrm>
            <a:off x="3491881" y="5772422"/>
            <a:ext cx="648072" cy="644910"/>
          </a:xfrm>
          <a:prstGeom prst="downArrow">
            <a:avLst/>
          </a:prstGeom>
          <a:solidFill>
            <a:schemeClr val="accent1"/>
          </a:solidFill>
          <a:ln w="9525" cap="flat" cmpd="sng" algn="ctr">
            <a:solidFill>
              <a:schemeClr val="tx1"/>
            </a:solidFill>
            <a:prstDash val="solid"/>
            <a:round/>
            <a:headEnd type="none" w="med" len="med"/>
            <a:tailEnd type="none" w="med" len="med"/>
          </a:ln>
          <a:effectLst/>
          <a:scene3d>
            <a:camera prst="orthographicFront">
              <a:rot lat="0" lon="0" rev="300000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37" name="Down Arrow 36"/>
          <p:cNvSpPr/>
          <p:nvPr/>
        </p:nvSpPr>
        <p:spPr bwMode="auto">
          <a:xfrm>
            <a:off x="5076056" y="5736418"/>
            <a:ext cx="648072" cy="716918"/>
          </a:xfrm>
          <a:prstGeom prst="downArrow">
            <a:avLst/>
          </a:prstGeom>
          <a:solidFill>
            <a:schemeClr val="accent1"/>
          </a:solidFill>
          <a:ln w="9525" cap="flat" cmpd="sng" algn="ctr">
            <a:solidFill>
              <a:schemeClr val="tx1"/>
            </a:solidFill>
            <a:prstDash val="solid"/>
            <a:round/>
            <a:headEnd type="none" w="med" len="med"/>
            <a:tailEnd type="none" w="med" len="med"/>
          </a:ln>
          <a:effectLst/>
          <a:scene3d>
            <a:camera prst="orthographicFront">
              <a:rot lat="0" lon="0" rev="19199999"/>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14628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10" grpId="0"/>
      <p:bldP spid="18" grpId="0" animBg="1"/>
      <p:bldP spid="6" grpId="0"/>
      <p:bldP spid="8" grpId="0" animBg="1"/>
      <p:bldP spid="9" grpId="0"/>
      <p:bldP spid="2" grpId="0" animBg="1"/>
      <p:bldP spid="25" grpId="0"/>
      <p:bldP spid="26" grpId="0"/>
      <p:bldP spid="28" grpId="0" animBg="1"/>
      <p:bldP spid="35" grpId="0" animBg="1"/>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4" descr="http://t0.gstatic.com/images?q=tbn:ANd9GcTnNUsxjTdOwi8q8TPFpZ1pq-CAoNRCJM9BH33D03WGY36Bic8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8571" y="548680"/>
            <a:ext cx="1611781" cy="491058"/>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p:nvSpPr>
        <p:spPr bwMode="auto">
          <a:xfrm>
            <a:off x="6120680" y="2798728"/>
            <a:ext cx="3347864" cy="990312"/>
          </a:xfrm>
          <a:prstGeom prst="rightArrow">
            <a:avLst/>
          </a:prstGeom>
          <a:solidFill>
            <a:schemeClr val="accent1">
              <a:alpha val="70000"/>
            </a:schemeClr>
          </a:solidFill>
          <a:ln w="9525" cap="flat" cmpd="sng" algn="ctr">
            <a:noFill/>
            <a:prstDash val="solid"/>
            <a:round/>
            <a:headEnd type="none" w="med" len="med"/>
            <a:tailEnd type="none" w="med" len="med"/>
          </a:ln>
          <a:effectLst/>
          <a:scene3d>
            <a:camera prst="orthographicFront">
              <a:rot lat="0" lon="0" rev="1830000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35843" name="Rectangle 2"/>
          <p:cNvSpPr>
            <a:spLocks noGrp="1" noChangeArrowheads="1"/>
          </p:cNvSpPr>
          <p:nvPr>
            <p:ph type="title" idx="4294967295"/>
          </p:nvPr>
        </p:nvSpPr>
        <p:spPr>
          <a:xfrm>
            <a:off x="228600" y="149225"/>
            <a:ext cx="4572000" cy="903511"/>
          </a:xfrm>
        </p:spPr>
        <p:txBody>
          <a:bodyPr/>
          <a:lstStyle/>
          <a:p>
            <a:pPr algn="l"/>
            <a:r>
              <a:rPr lang="en-GB" sz="3600" dirty="0" smtClean="0">
                <a:solidFill>
                  <a:srgbClr val="0070C0"/>
                </a:solidFill>
                <a:latin typeface="Calibri" pitchFamily="34" charset="0"/>
              </a:rPr>
              <a:t>Changing Water Cycle</a:t>
            </a:r>
          </a:p>
        </p:txBody>
      </p:sp>
      <p:pic>
        <p:nvPicPr>
          <p:cNvPr id="35847" name="Picture 3"/>
          <p:cNvPicPr>
            <a:picLocks noChangeAspect="1" noChangeArrowheads="1"/>
          </p:cNvPicPr>
          <p:nvPr/>
        </p:nvPicPr>
        <p:blipFill>
          <a:blip r:embed="rId4"/>
          <a:srcRect/>
          <a:stretch>
            <a:fillRect/>
          </a:stretch>
        </p:blipFill>
        <p:spPr bwMode="auto">
          <a:xfrm>
            <a:off x="6511269" y="85700"/>
            <a:ext cx="1169988" cy="534988"/>
          </a:xfrm>
          <a:prstGeom prst="rect">
            <a:avLst/>
          </a:prstGeom>
          <a:noFill/>
          <a:ln w="9525">
            <a:noFill/>
            <a:miter lim="800000"/>
            <a:headEnd/>
            <a:tailEnd/>
          </a:ln>
        </p:spPr>
      </p:pic>
      <p:pic>
        <p:nvPicPr>
          <p:cNvPr id="35848" name="Picture 5"/>
          <p:cNvPicPr>
            <a:picLocks noChangeAspect="1" noChangeArrowheads="1"/>
          </p:cNvPicPr>
          <p:nvPr/>
        </p:nvPicPr>
        <p:blipFill>
          <a:blip r:embed="rId5"/>
          <a:srcRect/>
          <a:stretch>
            <a:fillRect/>
          </a:stretch>
        </p:blipFill>
        <p:spPr bwMode="auto">
          <a:xfrm>
            <a:off x="5185706" y="116632"/>
            <a:ext cx="1325563" cy="417513"/>
          </a:xfrm>
          <a:prstGeom prst="rect">
            <a:avLst/>
          </a:prstGeom>
          <a:noFill/>
          <a:ln w="9525">
            <a:noFill/>
            <a:miter lim="800000"/>
            <a:headEnd/>
            <a:tailEnd/>
          </a:ln>
        </p:spPr>
      </p:pic>
      <p:pic>
        <p:nvPicPr>
          <p:cNvPr id="15" name="Picture 14"/>
          <p:cNvPicPr>
            <a:picLocks noChangeAspect="1"/>
          </p:cNvPicPr>
          <p:nvPr/>
        </p:nvPicPr>
        <p:blipFill rotWithShape="1">
          <a:blip r:embed="rId6">
            <a:extLst>
              <a:ext uri="{BEBA8EAE-BF5A-486C-A8C5-ECC9F3942E4B}">
                <a14:imgProps xmlns:a14="http://schemas.microsoft.com/office/drawing/2010/main">
                  <a14:imgLayer r:embed="rId7">
                    <a14:imgEffect>
                      <a14:brightnessContrast contrast="-50000"/>
                    </a14:imgEffect>
                  </a14:imgLayer>
                </a14:imgProps>
              </a:ext>
              <a:ext uri="{28A0092B-C50C-407E-A947-70E740481C1C}">
                <a14:useLocalDpi xmlns:a14="http://schemas.microsoft.com/office/drawing/2010/main" val="0"/>
              </a:ext>
            </a:extLst>
          </a:blip>
          <a:srcRect l="36447" t="32615" r="33004"/>
          <a:stretch/>
        </p:blipFill>
        <p:spPr>
          <a:xfrm>
            <a:off x="797571" y="2204864"/>
            <a:ext cx="2793417" cy="3839079"/>
          </a:xfrm>
          <a:prstGeom prst="rect">
            <a:avLst/>
          </a:prstGeom>
        </p:spPr>
      </p:pic>
      <p:pic>
        <p:nvPicPr>
          <p:cNvPr id="16" name="Picture 12"/>
          <p:cNvPicPr>
            <a:picLocks noChangeAspect="1"/>
          </p:cNvPicPr>
          <p:nvPr/>
        </p:nvPicPr>
        <p:blipFill>
          <a:blip r:embed="rId8"/>
          <a:srcRect/>
          <a:stretch>
            <a:fillRect/>
          </a:stretch>
        </p:blipFill>
        <p:spPr bwMode="auto">
          <a:xfrm>
            <a:off x="0" y="6467387"/>
            <a:ext cx="2564988" cy="390613"/>
          </a:xfrm>
          <a:prstGeom prst="rect">
            <a:avLst/>
          </a:prstGeom>
          <a:solidFill>
            <a:schemeClr val="bg1"/>
          </a:solidFill>
          <a:ln w="9525">
            <a:noFill/>
            <a:miter lim="800000"/>
            <a:headEnd/>
            <a:tailEnd/>
          </a:ln>
        </p:spPr>
      </p:pic>
      <p:sp>
        <p:nvSpPr>
          <p:cNvPr id="17" name="TextBox 16"/>
          <p:cNvSpPr txBox="1"/>
          <p:nvPr/>
        </p:nvSpPr>
        <p:spPr>
          <a:xfrm>
            <a:off x="-1332655" y="3504895"/>
            <a:ext cx="3600399" cy="830997"/>
          </a:xfrm>
          <a:prstGeom prst="rect">
            <a:avLst/>
          </a:prstGeom>
          <a:solidFill>
            <a:schemeClr val="bg1"/>
          </a:solidFill>
          <a:scene3d>
            <a:camera prst="orthographicFront">
              <a:rot lat="0" lon="0" rev="5400000"/>
            </a:camera>
            <a:lightRig rig="threePt" dir="t"/>
          </a:scene3d>
        </p:spPr>
        <p:txBody>
          <a:bodyPr wrap="square">
            <a:spAutoFit/>
          </a:bodyPr>
          <a:lstStyle/>
          <a:p>
            <a:pPr>
              <a:defRPr/>
            </a:pPr>
            <a:r>
              <a:rPr lang="en-GB" sz="2400" dirty="0" smtClean="0">
                <a:solidFill>
                  <a:srgbClr val="000000"/>
                </a:solidFill>
                <a:latin typeface="Arial" charset="0"/>
              </a:rPr>
              <a:t>dry</a:t>
            </a:r>
            <a:r>
              <a:rPr lang="en-GB" sz="2400" dirty="0">
                <a:solidFill>
                  <a:srgbClr val="000000"/>
                </a:solidFill>
                <a:latin typeface="Arial" charset="0"/>
              </a:rPr>
              <a:t>	</a:t>
            </a:r>
            <a:r>
              <a:rPr lang="en-GB" sz="1800" dirty="0" smtClean="0">
                <a:solidFill>
                  <a:srgbClr val="000000"/>
                </a:solidFill>
                <a:latin typeface="Arial" charset="0"/>
              </a:rPr>
              <a:t>tropical land	</a:t>
            </a:r>
            <a:r>
              <a:rPr lang="en-GB" sz="2400" dirty="0" smtClean="0">
                <a:solidFill>
                  <a:srgbClr val="000000"/>
                </a:solidFill>
                <a:latin typeface="Arial" charset="0"/>
              </a:rPr>
              <a:t>wet</a:t>
            </a:r>
          </a:p>
          <a:p>
            <a:pPr>
              <a:defRPr/>
            </a:pPr>
            <a:r>
              <a:rPr lang="en-GB" sz="2400" dirty="0" smtClean="0">
                <a:solidFill>
                  <a:srgbClr val="000000"/>
                </a:solidFill>
                <a:latin typeface="Arial" charset="0"/>
              </a:rPr>
              <a:t>Precipitation Change (%)</a:t>
            </a:r>
            <a:endParaRPr lang="en-GB" sz="2400" dirty="0">
              <a:solidFill>
                <a:srgbClr val="000000"/>
              </a:solidFill>
              <a:latin typeface="Arial" charset="0"/>
            </a:endParaRPr>
          </a:p>
        </p:txBody>
      </p:sp>
      <p:sp>
        <p:nvSpPr>
          <p:cNvPr id="10" name="TextBox 9"/>
          <p:cNvSpPr txBox="1"/>
          <p:nvPr/>
        </p:nvSpPr>
        <p:spPr>
          <a:xfrm>
            <a:off x="1042150" y="2276872"/>
            <a:ext cx="1513626" cy="523220"/>
          </a:xfrm>
          <a:prstGeom prst="rect">
            <a:avLst/>
          </a:prstGeom>
          <a:noFill/>
        </p:spPr>
        <p:txBody>
          <a:bodyPr wrap="square" rtlCol="0">
            <a:spAutoFit/>
          </a:bodyPr>
          <a:lstStyle/>
          <a:p>
            <a:r>
              <a:rPr lang="en-GB" sz="1400" b="1" dirty="0">
                <a:solidFill>
                  <a:schemeClr val="accent2"/>
                </a:solidFill>
              </a:rPr>
              <a:t>Observations</a:t>
            </a:r>
          </a:p>
          <a:p>
            <a:r>
              <a:rPr lang="en-GB" sz="1400" b="1" dirty="0" smtClean="0">
                <a:solidFill>
                  <a:schemeClr val="tx1">
                    <a:lumMod val="50000"/>
                    <a:lumOff val="50000"/>
                  </a:schemeClr>
                </a:solidFill>
                <a:latin typeface="+mn-lt"/>
              </a:rPr>
              <a:t>CMIP5 models</a:t>
            </a:r>
            <a:endParaRPr lang="en-GB" sz="1400" b="1" dirty="0">
              <a:solidFill>
                <a:schemeClr val="tx1">
                  <a:lumMod val="50000"/>
                  <a:lumOff val="50000"/>
                </a:schemeClr>
              </a:solidFill>
              <a:latin typeface="+mn-lt"/>
            </a:endParaRPr>
          </a:p>
        </p:txBody>
      </p:sp>
      <p:pic>
        <p:nvPicPr>
          <p:cNvPr id="14" name="Picture 4"/>
          <p:cNvPicPr>
            <a:picLocks noChangeAspect="1" noChangeArrowheads="1"/>
          </p:cNvPicPr>
          <p:nvPr/>
        </p:nvPicPr>
        <p:blipFill>
          <a:blip r:embed="rId9"/>
          <a:srcRect/>
          <a:stretch>
            <a:fillRect/>
          </a:stretch>
        </p:blipFill>
        <p:spPr bwMode="auto">
          <a:xfrm>
            <a:off x="3740860" y="1858851"/>
            <a:ext cx="2631021" cy="1741453"/>
          </a:xfrm>
          <a:prstGeom prst="rect">
            <a:avLst/>
          </a:prstGeom>
          <a:noFill/>
          <a:ln w="9525">
            <a:noFill/>
            <a:miter lim="800000"/>
            <a:headEnd/>
            <a:tailEnd/>
          </a:ln>
        </p:spPr>
      </p:pic>
      <p:sp>
        <p:nvSpPr>
          <p:cNvPr id="18" name="TextBox 17"/>
          <p:cNvSpPr txBox="1"/>
          <p:nvPr/>
        </p:nvSpPr>
        <p:spPr>
          <a:xfrm>
            <a:off x="4283968" y="1198493"/>
            <a:ext cx="4752527" cy="646331"/>
          </a:xfrm>
          <a:prstGeom prst="rect">
            <a:avLst/>
          </a:prstGeom>
          <a:noFill/>
          <a:ln>
            <a:solidFill>
              <a:schemeClr val="tx1"/>
            </a:solidFill>
          </a:ln>
        </p:spPr>
        <p:txBody>
          <a:bodyPr wrap="square" rtlCol="0">
            <a:spAutoFit/>
          </a:bodyPr>
          <a:lstStyle/>
          <a:p>
            <a:pPr algn="ctr"/>
            <a:r>
              <a:rPr lang="en-GB" sz="1800" dirty="0" err="1" smtClean="0">
                <a:solidFill>
                  <a:srgbClr val="00B0F0"/>
                </a:solidFill>
                <a:latin typeface="Arial" charset="0"/>
              </a:rPr>
              <a:t>HydEF</a:t>
            </a:r>
            <a:r>
              <a:rPr lang="en-GB" sz="1800" dirty="0" smtClean="0">
                <a:solidFill>
                  <a:srgbClr val="00B0F0"/>
                </a:solidFill>
                <a:latin typeface="Arial" charset="0"/>
              </a:rPr>
              <a:t> </a:t>
            </a:r>
            <a:r>
              <a:rPr lang="en-GB" sz="1800" dirty="0" smtClean="0">
                <a:solidFill>
                  <a:schemeClr val="tx1"/>
                </a:solidFill>
                <a:latin typeface="Arial" charset="0"/>
              </a:rPr>
              <a:t>project</a:t>
            </a:r>
            <a:r>
              <a:rPr lang="en-GB" sz="1800" dirty="0" smtClean="0">
                <a:solidFill>
                  <a:srgbClr val="000000"/>
                </a:solidFill>
                <a:latin typeface="Arial" charset="0"/>
              </a:rPr>
              <a:t>:</a:t>
            </a:r>
            <a:r>
              <a:rPr lang="en-GB" sz="1800" b="1" dirty="0" smtClean="0">
                <a:solidFill>
                  <a:srgbClr val="000000"/>
                </a:solidFill>
                <a:latin typeface="Arial" charset="0"/>
              </a:rPr>
              <a:t> </a:t>
            </a:r>
            <a:r>
              <a:rPr lang="en-GB" sz="1800" dirty="0" smtClean="0">
                <a:solidFill>
                  <a:srgbClr val="000000"/>
                </a:solidFill>
                <a:latin typeface="Arial" charset="0"/>
              </a:rPr>
              <a:t>linking </a:t>
            </a:r>
            <a:r>
              <a:rPr lang="en-GB" sz="1800" dirty="0" smtClean="0">
                <a:solidFill>
                  <a:srgbClr val="000000"/>
                </a:solidFill>
                <a:latin typeface="Arial" charset="0"/>
              </a:rPr>
              <a:t>Hydrologists/Meteorologists/Stakeholders</a:t>
            </a:r>
            <a:endParaRPr lang="en-GB" sz="1800" dirty="0" smtClean="0">
              <a:solidFill>
                <a:srgbClr val="000000"/>
              </a:solidFill>
              <a:latin typeface="Arial" charset="0"/>
            </a:endParaRPr>
          </a:p>
        </p:txBody>
      </p:sp>
      <p:pic>
        <p:nvPicPr>
          <p:cNvPr id="13" name="Picture 3"/>
          <p:cNvPicPr>
            <a:picLocks noChangeAspect="1" noChangeArrowheads="1"/>
          </p:cNvPicPr>
          <p:nvPr/>
        </p:nvPicPr>
        <p:blipFill rotWithShape="1">
          <a:blip r:embed="rId10"/>
          <a:srcRect r="52079"/>
          <a:stretch/>
        </p:blipFill>
        <p:spPr bwMode="auto">
          <a:xfrm>
            <a:off x="5088835" y="3404134"/>
            <a:ext cx="2391244" cy="1863516"/>
          </a:xfrm>
          <a:prstGeom prst="rect">
            <a:avLst/>
          </a:prstGeom>
          <a:noFill/>
          <a:ln w="9525">
            <a:noFill/>
            <a:miter lim="800000"/>
            <a:headEnd/>
            <a:tailEnd/>
          </a:ln>
        </p:spPr>
      </p:pic>
      <p:pic>
        <p:nvPicPr>
          <p:cNvPr id="19" name="Picture 4"/>
          <p:cNvPicPr>
            <a:picLocks noChangeAspect="1" noChangeArrowheads="1"/>
          </p:cNvPicPr>
          <p:nvPr/>
        </p:nvPicPr>
        <p:blipFill rotWithShape="1">
          <a:blip r:embed="rId11"/>
          <a:srcRect l="34085" t="5576" r="31830" b="5777"/>
          <a:stretch/>
        </p:blipFill>
        <p:spPr bwMode="auto">
          <a:xfrm>
            <a:off x="6835118" y="4728613"/>
            <a:ext cx="2201377" cy="1756610"/>
          </a:xfrm>
          <a:prstGeom prst="rect">
            <a:avLst/>
          </a:prstGeom>
          <a:noFill/>
          <a:ln w="9525">
            <a:noFill/>
            <a:miter lim="800000"/>
            <a:headEnd/>
            <a:tailEnd/>
          </a:ln>
          <a:effectLst/>
        </p:spPr>
      </p:pic>
      <p:sp>
        <p:nvSpPr>
          <p:cNvPr id="6" name="Rectangle 5"/>
          <p:cNvSpPr/>
          <p:nvPr/>
        </p:nvSpPr>
        <p:spPr>
          <a:xfrm>
            <a:off x="6606480" y="2056780"/>
            <a:ext cx="2286000" cy="2308324"/>
          </a:xfrm>
          <a:prstGeom prst="rect">
            <a:avLst/>
          </a:prstGeom>
        </p:spPr>
        <p:txBody>
          <a:bodyPr wrap="square">
            <a:spAutoFit/>
          </a:bodyPr>
          <a:lstStyle/>
          <a:p>
            <a:pPr lvl="0"/>
            <a:r>
              <a:rPr lang="en-GB" sz="1800" dirty="0" smtClean="0">
                <a:solidFill>
                  <a:srgbClr val="333399"/>
                </a:solidFill>
                <a:latin typeface="Arial" charset="0"/>
              </a:rPr>
              <a:t>UK </a:t>
            </a:r>
            <a:r>
              <a:rPr lang="en-GB" sz="1800" dirty="0">
                <a:solidFill>
                  <a:srgbClr val="333399"/>
                </a:solidFill>
                <a:latin typeface="Arial" charset="0"/>
              </a:rPr>
              <a:t>flooding </a:t>
            </a:r>
            <a:r>
              <a:rPr lang="en-GB" sz="1800" dirty="0" smtClean="0">
                <a:solidFill>
                  <a:srgbClr val="333399"/>
                </a:solidFill>
                <a:latin typeface="Arial" charset="0"/>
              </a:rPr>
              <a:t>    events</a:t>
            </a:r>
          </a:p>
          <a:p>
            <a:pPr lvl="0"/>
            <a:endParaRPr lang="en-GB" sz="1800" dirty="0" smtClean="0">
              <a:solidFill>
                <a:srgbClr val="333399"/>
              </a:solidFill>
              <a:latin typeface="Arial" charset="0"/>
            </a:endParaRPr>
          </a:p>
          <a:p>
            <a:pPr lvl="0" algn="ctr"/>
            <a:r>
              <a:rPr lang="en-GB" sz="1800" dirty="0" smtClean="0">
                <a:solidFill>
                  <a:srgbClr val="333399"/>
                </a:solidFill>
                <a:latin typeface="Arial" charset="0"/>
              </a:rPr>
              <a:t>atmospheric </a:t>
            </a:r>
            <a:r>
              <a:rPr lang="en-GB" sz="1800" dirty="0">
                <a:solidFill>
                  <a:srgbClr val="333399"/>
                </a:solidFill>
                <a:latin typeface="Arial" charset="0"/>
              </a:rPr>
              <a:t>precursors </a:t>
            </a:r>
            <a:r>
              <a:rPr lang="en-GB" sz="1800" dirty="0">
                <a:solidFill>
                  <a:srgbClr val="333399"/>
                </a:solidFill>
                <a:latin typeface="Arial" charset="0"/>
                <a:sym typeface="Wingdings" pitchFamily="2" charset="2"/>
              </a:rPr>
              <a:t> </a:t>
            </a:r>
            <a:endParaRPr lang="en-GB" sz="1800" dirty="0" smtClean="0">
              <a:solidFill>
                <a:srgbClr val="333399"/>
              </a:solidFill>
              <a:latin typeface="Arial" charset="0"/>
              <a:sym typeface="Wingdings" pitchFamily="2" charset="2"/>
            </a:endParaRPr>
          </a:p>
          <a:p>
            <a:pPr lvl="0"/>
            <a:endParaRPr lang="en-GB" sz="1800" dirty="0" smtClean="0">
              <a:solidFill>
                <a:srgbClr val="333399"/>
              </a:solidFill>
              <a:latin typeface="Arial" charset="0"/>
              <a:sym typeface="Wingdings" pitchFamily="2" charset="2"/>
            </a:endParaRPr>
          </a:p>
          <a:p>
            <a:pPr lvl="0" algn="r"/>
            <a:r>
              <a:rPr lang="en-GB" sz="1800" dirty="0" smtClean="0">
                <a:solidFill>
                  <a:srgbClr val="333399"/>
                </a:solidFill>
                <a:latin typeface="Arial" charset="0"/>
                <a:sym typeface="Wingdings" pitchFamily="2" charset="2"/>
              </a:rPr>
              <a:t>climate    simulations</a:t>
            </a:r>
            <a:endParaRPr lang="en-GB" sz="1800" dirty="0">
              <a:solidFill>
                <a:srgbClr val="333399"/>
              </a:solidFill>
              <a:latin typeface="Arial" charset="0"/>
            </a:endParaRPr>
          </a:p>
        </p:txBody>
      </p:sp>
      <p:sp>
        <p:nvSpPr>
          <p:cNvPr id="8" name="Oval 7"/>
          <p:cNvSpPr/>
          <p:nvPr/>
        </p:nvSpPr>
        <p:spPr bwMode="auto">
          <a:xfrm>
            <a:off x="3203848" y="3645024"/>
            <a:ext cx="2693469" cy="2564830"/>
          </a:xfrm>
          <a:prstGeom prst="ellipse">
            <a:avLst/>
          </a:prstGeom>
          <a:solidFill>
            <a:schemeClr val="accent1">
              <a:lumMod val="75000"/>
              <a:alpha val="8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9" name="TextBox 8"/>
          <p:cNvSpPr txBox="1"/>
          <p:nvPr/>
        </p:nvSpPr>
        <p:spPr>
          <a:xfrm>
            <a:off x="3347864" y="4221088"/>
            <a:ext cx="2376264" cy="1477328"/>
          </a:xfrm>
          <a:prstGeom prst="rect">
            <a:avLst/>
          </a:prstGeom>
          <a:noFill/>
        </p:spPr>
        <p:txBody>
          <a:bodyPr wrap="square" rtlCol="0">
            <a:spAutoFit/>
          </a:bodyPr>
          <a:lstStyle/>
          <a:p>
            <a:pPr algn="ctr"/>
            <a:r>
              <a:rPr lang="en-GB" sz="1800" dirty="0" smtClean="0">
                <a:latin typeface="+mn-lt"/>
              </a:rPr>
              <a:t>SWELTER-21 project </a:t>
            </a:r>
            <a:endParaRPr lang="en-GB" sz="1800" dirty="0">
              <a:latin typeface="+mn-lt"/>
            </a:endParaRPr>
          </a:p>
          <a:p>
            <a:pPr algn="ctr"/>
            <a:r>
              <a:rPr lang="en-GB" sz="1800" dirty="0" smtClean="0">
                <a:latin typeface="+mn-lt"/>
              </a:rPr>
              <a:t>soil-water feedbacks</a:t>
            </a:r>
          </a:p>
          <a:p>
            <a:pPr algn="ctr"/>
            <a:r>
              <a:rPr lang="en-GB" sz="1800" dirty="0" smtClean="0">
                <a:latin typeface="+mn-lt"/>
              </a:rPr>
              <a:t>linking Soil Science &amp; Climate Modelling</a:t>
            </a:r>
          </a:p>
          <a:p>
            <a:pPr algn="ctr"/>
            <a:r>
              <a:rPr lang="en-GB" sz="1800" dirty="0">
                <a:latin typeface="+mn-lt"/>
              </a:rPr>
              <a:t>i</a:t>
            </a:r>
            <a:r>
              <a:rPr lang="en-GB" sz="1800" dirty="0" smtClean="0">
                <a:latin typeface="+mn-lt"/>
              </a:rPr>
              <a:t>n Reading</a:t>
            </a:r>
            <a:endParaRPr lang="en-GB" sz="1800" dirty="0">
              <a:latin typeface="+mn-lt"/>
            </a:endParaRPr>
          </a:p>
        </p:txBody>
      </p:sp>
      <p:sp>
        <p:nvSpPr>
          <p:cNvPr id="2" name="TextBox 1"/>
          <p:cNvSpPr txBox="1"/>
          <p:nvPr/>
        </p:nvSpPr>
        <p:spPr>
          <a:xfrm>
            <a:off x="412595" y="1111746"/>
            <a:ext cx="3367317" cy="923330"/>
          </a:xfrm>
          <a:prstGeom prst="rect">
            <a:avLst/>
          </a:prstGeom>
          <a:noFill/>
          <a:ln>
            <a:solidFill>
              <a:schemeClr val="tx1"/>
            </a:solidFill>
          </a:ln>
        </p:spPr>
        <p:txBody>
          <a:bodyPr wrap="square" rtlCol="0">
            <a:spAutoFit/>
          </a:bodyPr>
          <a:lstStyle/>
          <a:p>
            <a:r>
              <a:rPr lang="en-GB" sz="1800" dirty="0" smtClean="0">
                <a:solidFill>
                  <a:schemeClr val="tx1"/>
                </a:solidFill>
                <a:latin typeface="Arial" charset="0"/>
              </a:rPr>
              <a:t>Leading</a:t>
            </a:r>
            <a:r>
              <a:rPr lang="en-GB" sz="1800" dirty="0" smtClean="0">
                <a:solidFill>
                  <a:srgbClr val="00B0F0"/>
                </a:solidFill>
                <a:latin typeface="Arial" charset="0"/>
              </a:rPr>
              <a:t> </a:t>
            </a:r>
            <a:r>
              <a:rPr lang="en-GB" sz="1800" dirty="0" smtClean="0">
                <a:solidFill>
                  <a:srgbClr val="00B0F0"/>
                </a:solidFill>
                <a:latin typeface="Arial" charset="0"/>
              </a:rPr>
              <a:t>PAGODA </a:t>
            </a:r>
            <a:r>
              <a:rPr lang="en-GB" sz="1800" dirty="0" smtClean="0">
                <a:solidFill>
                  <a:schemeClr val="tx1"/>
                </a:solidFill>
                <a:latin typeface="Arial" charset="0"/>
              </a:rPr>
              <a:t>consortium: </a:t>
            </a:r>
          </a:p>
          <a:p>
            <a:r>
              <a:rPr lang="en-GB" sz="1800" dirty="0" smtClean="0">
                <a:solidFill>
                  <a:srgbClr val="000000"/>
                </a:solidFill>
                <a:latin typeface="Arial" charset="0"/>
              </a:rPr>
              <a:t>Process-based understanding of the changing water cycle</a:t>
            </a:r>
          </a:p>
        </p:txBody>
      </p:sp>
      <p:sp>
        <p:nvSpPr>
          <p:cNvPr id="25" name="TextBox 24"/>
          <p:cNvSpPr txBox="1"/>
          <p:nvPr/>
        </p:nvSpPr>
        <p:spPr>
          <a:xfrm>
            <a:off x="59749" y="5868561"/>
            <a:ext cx="4326911" cy="584775"/>
          </a:xfrm>
          <a:prstGeom prst="rect">
            <a:avLst/>
          </a:prstGeom>
          <a:noFill/>
          <a:ln>
            <a:noFill/>
          </a:ln>
        </p:spPr>
        <p:txBody>
          <a:bodyPr wrap="square" rtlCol="0">
            <a:spAutoFit/>
          </a:bodyPr>
          <a:lstStyle/>
          <a:p>
            <a:r>
              <a:rPr lang="en-GB" sz="1600" dirty="0" smtClean="0">
                <a:solidFill>
                  <a:srgbClr val="000000"/>
                </a:solidFill>
                <a:latin typeface="Arial" charset="0"/>
              </a:rPr>
              <a:t>Earth Observation/Climate Modelling</a:t>
            </a:r>
          </a:p>
          <a:p>
            <a:r>
              <a:rPr lang="en-GB" sz="1600" dirty="0" smtClean="0">
                <a:solidFill>
                  <a:srgbClr val="000000"/>
                </a:solidFill>
                <a:latin typeface="Arial" charset="0"/>
              </a:rPr>
              <a:t>Ocean, Atmosphere &amp; Land Surface</a:t>
            </a:r>
            <a:endParaRPr lang="en-GB" sz="1600" dirty="0" smtClean="0">
              <a:solidFill>
                <a:srgbClr val="000000"/>
              </a:solidFill>
              <a:latin typeface="Arial" charset="0"/>
            </a:endParaRPr>
          </a:p>
        </p:txBody>
      </p:sp>
      <p:pic>
        <p:nvPicPr>
          <p:cNvPr id="29" name="Picture 2" descr="http://t3.gstatic.com/images?q=tbn:ANd9GcSAc6SgqREl6SGxxfhGbrVoYy4UgxqXHCowQXLspkBKjCUYHhW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83530" y="620688"/>
            <a:ext cx="1349402" cy="41751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http://www.nerc.ac.uk/site/logos/graphics/nceo/nceologo791.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72000" y="620688"/>
            <a:ext cx="1490759" cy="388238"/>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843809" y="6351711"/>
            <a:ext cx="3816423" cy="461665"/>
          </a:xfrm>
          <a:prstGeom prst="rect">
            <a:avLst/>
          </a:prstGeom>
          <a:noFill/>
        </p:spPr>
        <p:txBody>
          <a:bodyPr wrap="square" rtlCol="0">
            <a:spAutoFit/>
          </a:bodyPr>
          <a:lstStyle/>
          <a:p>
            <a:r>
              <a:rPr lang="en-GB" sz="2400" dirty="0" smtClean="0">
                <a:solidFill>
                  <a:schemeClr val="accent2"/>
                </a:solidFill>
                <a:latin typeface="+mn-lt"/>
              </a:rPr>
              <a:t>Stakeholder Engagement</a:t>
            </a:r>
            <a:endParaRPr lang="en-GB" sz="2400" dirty="0">
              <a:solidFill>
                <a:schemeClr val="accent2"/>
              </a:solidFill>
              <a:latin typeface="+mn-lt"/>
            </a:endParaRPr>
          </a:p>
        </p:txBody>
      </p:sp>
      <p:sp>
        <p:nvSpPr>
          <p:cNvPr id="28" name="Down Arrow 27"/>
          <p:cNvSpPr/>
          <p:nvPr/>
        </p:nvSpPr>
        <p:spPr bwMode="auto">
          <a:xfrm>
            <a:off x="4192594" y="5656025"/>
            <a:ext cx="811454" cy="725303"/>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35" name="Down Arrow 34"/>
          <p:cNvSpPr/>
          <p:nvPr/>
        </p:nvSpPr>
        <p:spPr bwMode="auto">
          <a:xfrm>
            <a:off x="3491881" y="5772422"/>
            <a:ext cx="648072" cy="644910"/>
          </a:xfrm>
          <a:prstGeom prst="downArrow">
            <a:avLst/>
          </a:prstGeom>
          <a:solidFill>
            <a:schemeClr val="accent1"/>
          </a:solidFill>
          <a:ln w="9525" cap="flat" cmpd="sng" algn="ctr">
            <a:solidFill>
              <a:schemeClr val="tx1"/>
            </a:solidFill>
            <a:prstDash val="solid"/>
            <a:round/>
            <a:headEnd type="none" w="med" len="med"/>
            <a:tailEnd type="none" w="med" len="med"/>
          </a:ln>
          <a:effectLst/>
          <a:scene3d>
            <a:camera prst="orthographicFront">
              <a:rot lat="0" lon="0" rev="300000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37" name="Down Arrow 36"/>
          <p:cNvSpPr/>
          <p:nvPr/>
        </p:nvSpPr>
        <p:spPr bwMode="auto">
          <a:xfrm>
            <a:off x="5076056" y="5736418"/>
            <a:ext cx="648072" cy="716918"/>
          </a:xfrm>
          <a:prstGeom prst="downArrow">
            <a:avLst/>
          </a:prstGeom>
          <a:solidFill>
            <a:schemeClr val="accent1"/>
          </a:solidFill>
          <a:ln w="9525" cap="flat" cmpd="sng" algn="ctr">
            <a:solidFill>
              <a:schemeClr val="tx1"/>
            </a:solidFill>
            <a:prstDash val="solid"/>
            <a:round/>
            <a:headEnd type="none" w="med" len="med"/>
            <a:tailEnd type="none" w="med" len="med"/>
          </a:ln>
          <a:effectLst/>
          <a:scene3d>
            <a:camera prst="orthographicFront">
              <a:rot lat="0" lon="0" rev="19199999"/>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64285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Custom Design 1">
      <a:dk1>
        <a:srgbClr val="777777"/>
      </a:dk1>
      <a:lt1>
        <a:srgbClr val="FFFFFF"/>
      </a:lt1>
      <a:dk2>
        <a:srgbClr val="194B8D"/>
      </a:dk2>
      <a:lt2>
        <a:srgbClr val="1C1C1C"/>
      </a:lt2>
      <a:accent1>
        <a:srgbClr val="194B8D"/>
      </a:accent1>
      <a:accent2>
        <a:srgbClr val="808080"/>
      </a:accent2>
      <a:accent3>
        <a:srgbClr val="FFFFFF"/>
      </a:accent3>
      <a:accent4>
        <a:srgbClr val="656565"/>
      </a:accent4>
      <a:accent5>
        <a:srgbClr val="ABB1C5"/>
      </a:accent5>
      <a:accent6>
        <a:srgbClr val="737373"/>
      </a:accent6>
      <a:hlink>
        <a:srgbClr val="B2B2B2"/>
      </a:hlink>
      <a:folHlink>
        <a:srgbClr val="DDDDDD"/>
      </a:folHlink>
    </a:clrScheme>
    <a:fontScheme name="Custom Design">
      <a:majorFont>
        <a:latin typeface="Rdg Vesta"/>
        <a:ea typeface=""/>
        <a:cs typeface=""/>
      </a:majorFont>
      <a:minorFont>
        <a:latin typeface="Rdg Ves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8600" b="0" i="0" u="none" strike="noStrike" cap="none" normalizeH="0" baseline="0" smtClean="0">
            <a:ln>
              <a:noFill/>
            </a:ln>
            <a:solidFill>
              <a:schemeClr val="bg1"/>
            </a:solidFill>
            <a:effectLst/>
            <a:latin typeface="Rdg Vesta" pitchFamily="50"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8600" b="0" i="0" u="none" strike="noStrike" cap="none" normalizeH="0" baseline="0" smtClean="0">
            <a:ln>
              <a:noFill/>
            </a:ln>
            <a:solidFill>
              <a:schemeClr val="bg1"/>
            </a:solidFill>
            <a:effectLst/>
            <a:latin typeface="Rdg Vesta" pitchFamily="50" charset="0"/>
          </a:defRPr>
        </a:defPPr>
      </a:lstStyle>
    </a:lnDef>
  </a:objectDefaults>
  <a:extraClrSchemeLst>
    <a:extraClrScheme>
      <a:clrScheme name="Custom Design 1">
        <a:dk1>
          <a:srgbClr val="777777"/>
        </a:dk1>
        <a:lt1>
          <a:srgbClr val="FFFFFF"/>
        </a:lt1>
        <a:dk2>
          <a:srgbClr val="194B8D"/>
        </a:dk2>
        <a:lt2>
          <a:srgbClr val="1C1C1C"/>
        </a:lt2>
        <a:accent1>
          <a:srgbClr val="194B8D"/>
        </a:accent1>
        <a:accent2>
          <a:srgbClr val="808080"/>
        </a:accent2>
        <a:accent3>
          <a:srgbClr val="FFFFFF"/>
        </a:accent3>
        <a:accent4>
          <a:srgbClr val="656565"/>
        </a:accent4>
        <a:accent5>
          <a:srgbClr val="ABB1C5"/>
        </a:accent5>
        <a:accent6>
          <a:srgbClr val="737373"/>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
      <a:dk1>
        <a:srgbClr val="000000"/>
      </a:dk1>
      <a:lt1>
        <a:srgbClr val="FFFFFF"/>
      </a:lt1>
      <a:dk2>
        <a:srgbClr val="1B4C8F"/>
      </a:dk2>
      <a:lt2>
        <a:srgbClr val="1C1C1C"/>
      </a:lt2>
      <a:accent1>
        <a:srgbClr val="333333"/>
      </a:accent1>
      <a:accent2>
        <a:srgbClr val="808080"/>
      </a:accent2>
      <a:accent3>
        <a:srgbClr val="FFFFFF"/>
      </a:accent3>
      <a:accent4>
        <a:srgbClr val="000000"/>
      </a:accent4>
      <a:accent5>
        <a:srgbClr val="ADADAD"/>
      </a:accent5>
      <a:accent6>
        <a:srgbClr val="737373"/>
      </a:accent6>
      <a:hlink>
        <a:srgbClr val="B2B2B2"/>
      </a:hlink>
      <a:folHlink>
        <a:srgbClr val="DDDDDD"/>
      </a:folHlink>
    </a:clrScheme>
    <a:fontScheme name="1_Custom Design">
      <a:majorFont>
        <a:latin typeface="Rdg Vesta"/>
        <a:ea typeface=""/>
        <a:cs typeface=""/>
      </a:majorFont>
      <a:minorFont>
        <a:latin typeface="Rdg Ves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8600" b="0" i="0" u="none" strike="noStrike" cap="none" normalizeH="0" baseline="0" smtClean="0">
            <a:ln>
              <a:noFill/>
            </a:ln>
            <a:solidFill>
              <a:schemeClr val="bg1"/>
            </a:solidFill>
            <a:effectLst/>
            <a:latin typeface="Rdg Vesta" pitchFamily="50"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8600" b="0" i="0" u="none" strike="noStrike" cap="none" normalizeH="0" baseline="0" smtClean="0">
            <a:ln>
              <a:noFill/>
            </a:ln>
            <a:solidFill>
              <a:schemeClr val="bg1"/>
            </a:solidFill>
            <a:effectLst/>
            <a:latin typeface="Rdg Vesta" pitchFamily="50"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1C1C1C"/>
        </a:dk1>
        <a:lt1>
          <a:srgbClr val="FFFFFF"/>
        </a:lt1>
        <a:dk2>
          <a:srgbClr val="1A4B8E"/>
        </a:dk2>
        <a:lt2>
          <a:srgbClr val="FFFFFF"/>
        </a:lt2>
        <a:accent1>
          <a:srgbClr val="333333"/>
        </a:accent1>
        <a:accent2>
          <a:srgbClr val="808080"/>
        </a:accent2>
        <a:accent3>
          <a:srgbClr val="ABB1C6"/>
        </a:accent3>
        <a:accent4>
          <a:srgbClr val="DADADA"/>
        </a:accent4>
        <a:accent5>
          <a:srgbClr val="ADADAD"/>
        </a:accent5>
        <a:accent6>
          <a:srgbClr val="737373"/>
        </a:accent6>
        <a:hlink>
          <a:srgbClr val="B2B2B2"/>
        </a:hlink>
        <a:folHlink>
          <a:srgbClr val="DDDDDD"/>
        </a:folHlink>
      </a:clrScheme>
      <a:clrMap bg1="dk2" tx1="lt1" bg2="dk1" tx2="lt2" accent1="accent1" accent2="accent2" accent3="accent3" accent4="accent4" accent5="accent5" accent6="accent6" hlink="hlink" folHlink="folHlink"/>
    </a:extraClrScheme>
    <a:extraClrScheme>
      <a:clrScheme name="1_Custom Design 14">
        <a:dk1>
          <a:srgbClr val="FFFFFF"/>
        </a:dk1>
        <a:lt1>
          <a:srgbClr val="FFFFFF"/>
        </a:lt1>
        <a:dk2>
          <a:srgbClr val="FFFFFF"/>
        </a:dk2>
        <a:lt2>
          <a:srgbClr val="1C1C1C"/>
        </a:lt2>
        <a:accent1>
          <a:srgbClr val="333333"/>
        </a:accent1>
        <a:accent2>
          <a:srgbClr val="808080"/>
        </a:accent2>
        <a:accent3>
          <a:srgbClr val="FFFFFF"/>
        </a:accent3>
        <a:accent4>
          <a:srgbClr val="DADADA"/>
        </a:accent4>
        <a:accent5>
          <a:srgbClr val="ADADAD"/>
        </a:accent5>
        <a:accent6>
          <a:srgbClr val="737373"/>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1_Custom Design 15">
        <a:dk1>
          <a:srgbClr val="FFFFFF"/>
        </a:dk1>
        <a:lt1>
          <a:srgbClr val="FFFFFF"/>
        </a:lt1>
        <a:dk2>
          <a:srgbClr val="FFFFFF"/>
        </a:dk2>
        <a:lt2>
          <a:srgbClr val="1C1C1C"/>
        </a:lt2>
        <a:accent1>
          <a:srgbClr val="9C0113"/>
        </a:accent1>
        <a:accent2>
          <a:srgbClr val="808080"/>
        </a:accent2>
        <a:accent3>
          <a:srgbClr val="FFFFFF"/>
        </a:accent3>
        <a:accent4>
          <a:srgbClr val="DADADA"/>
        </a:accent4>
        <a:accent5>
          <a:srgbClr val="CBAAAA"/>
        </a:accent5>
        <a:accent6>
          <a:srgbClr val="737373"/>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1_Custom Design 16">
        <a:dk1>
          <a:srgbClr val="000000"/>
        </a:dk1>
        <a:lt1>
          <a:srgbClr val="FFFFFF"/>
        </a:lt1>
        <a:dk2>
          <a:srgbClr val="FFFFFF"/>
        </a:dk2>
        <a:lt2>
          <a:srgbClr val="1C1C1C"/>
        </a:lt2>
        <a:accent1>
          <a:srgbClr val="9C0113"/>
        </a:accent1>
        <a:accent2>
          <a:srgbClr val="808080"/>
        </a:accent2>
        <a:accent3>
          <a:srgbClr val="FFFFFF"/>
        </a:accent3>
        <a:accent4>
          <a:srgbClr val="000000"/>
        </a:accent4>
        <a:accent5>
          <a:srgbClr val="CBAAAA"/>
        </a:accent5>
        <a:accent6>
          <a:srgbClr val="737373"/>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Rdg Blue full</Template>
  <TotalTime>1803</TotalTime>
  <Words>598</Words>
  <Application>Microsoft Office PowerPoint</Application>
  <PresentationFormat>On-screen Show (4:3)</PresentationFormat>
  <Paragraphs>50</Paragraphs>
  <Slides>2</Slides>
  <Notes>2</Notes>
  <HiddenSlides>0</HiddenSlides>
  <MMClips>0</MMClips>
  <ScaleCrop>false</ScaleCrop>
  <HeadingPairs>
    <vt:vector size="4" baseType="variant">
      <vt:variant>
        <vt:lpstr>Theme</vt:lpstr>
      </vt:variant>
      <vt:variant>
        <vt:i4>3</vt:i4>
      </vt:variant>
      <vt:variant>
        <vt:lpstr>Slide Titles</vt:lpstr>
      </vt:variant>
      <vt:variant>
        <vt:i4>2</vt:i4>
      </vt:variant>
    </vt:vector>
  </HeadingPairs>
  <TitlesOfParts>
    <vt:vector size="5" baseType="lpstr">
      <vt:lpstr>Custom Design</vt:lpstr>
      <vt:lpstr>1_Custom Design</vt:lpstr>
      <vt:lpstr>5_Default Design</vt:lpstr>
      <vt:lpstr>Changing Water Cycle</vt:lpstr>
      <vt:lpstr>Changing Water Cycle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at Reading</dc:title>
  <dc:creator>Richard Allan</dc:creator>
  <cp:lastModifiedBy>Richard Allan</cp:lastModifiedBy>
  <cp:revision>226</cp:revision>
  <cp:lastPrinted>2006-09-19T14:59:33Z</cp:lastPrinted>
  <dcterms:created xsi:type="dcterms:W3CDTF">2011-08-30T11:14:30Z</dcterms:created>
  <dcterms:modified xsi:type="dcterms:W3CDTF">2013-01-25T17:21:48Z</dcterms:modified>
</cp:coreProperties>
</file>