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744" r:id="rId3"/>
    <p:sldMasterId id="2147483768" r:id="rId4"/>
    <p:sldMasterId id="2147483780" r:id="rId5"/>
    <p:sldMasterId id="2147483792" r:id="rId6"/>
    <p:sldMasterId id="2147483804" r:id="rId7"/>
  </p:sldMasterIdLst>
  <p:notesMasterIdLst>
    <p:notesMasterId r:id="rId18"/>
  </p:notesMasterIdLst>
  <p:handoutMasterIdLst>
    <p:handoutMasterId r:id="rId19"/>
  </p:handoutMasterIdLst>
  <p:sldIdLst>
    <p:sldId id="362" r:id="rId8"/>
    <p:sldId id="359" r:id="rId9"/>
    <p:sldId id="360" r:id="rId10"/>
    <p:sldId id="361" r:id="rId11"/>
    <p:sldId id="351" r:id="rId12"/>
    <p:sldId id="365" r:id="rId13"/>
    <p:sldId id="357" r:id="rId14"/>
    <p:sldId id="358" r:id="rId15"/>
    <p:sldId id="363" r:id="rId16"/>
    <p:sldId id="364" r:id="rId17"/>
  </p:sldIdLst>
  <p:sldSz cx="9144000" cy="6858000" type="screen4x3"/>
  <p:notesSz cx="6718300" cy="9867900"/>
  <p:defaultTextStyle>
    <a:defPPr>
      <a:defRPr lang="en-GB"/>
    </a:defPPr>
    <a:lvl1pPr algn="l" rtl="0" fontAlgn="base">
      <a:spcBef>
        <a:spcPct val="0"/>
      </a:spcBef>
      <a:spcAft>
        <a:spcPct val="0"/>
      </a:spcAft>
      <a:defRPr sz="8600" kern="1200">
        <a:solidFill>
          <a:schemeClr val="bg1"/>
        </a:solidFill>
        <a:latin typeface="Rdg Vesta" pitchFamily="50" charset="0"/>
        <a:ea typeface="+mn-ea"/>
        <a:cs typeface="+mn-cs"/>
      </a:defRPr>
    </a:lvl1pPr>
    <a:lvl2pPr marL="457200" algn="l" rtl="0" fontAlgn="base">
      <a:spcBef>
        <a:spcPct val="0"/>
      </a:spcBef>
      <a:spcAft>
        <a:spcPct val="0"/>
      </a:spcAft>
      <a:defRPr sz="8600" kern="1200">
        <a:solidFill>
          <a:schemeClr val="bg1"/>
        </a:solidFill>
        <a:latin typeface="Rdg Vesta" pitchFamily="50" charset="0"/>
        <a:ea typeface="+mn-ea"/>
        <a:cs typeface="+mn-cs"/>
      </a:defRPr>
    </a:lvl2pPr>
    <a:lvl3pPr marL="914400" algn="l" rtl="0" fontAlgn="base">
      <a:spcBef>
        <a:spcPct val="0"/>
      </a:spcBef>
      <a:spcAft>
        <a:spcPct val="0"/>
      </a:spcAft>
      <a:defRPr sz="8600" kern="1200">
        <a:solidFill>
          <a:schemeClr val="bg1"/>
        </a:solidFill>
        <a:latin typeface="Rdg Vesta" pitchFamily="50" charset="0"/>
        <a:ea typeface="+mn-ea"/>
        <a:cs typeface="+mn-cs"/>
      </a:defRPr>
    </a:lvl3pPr>
    <a:lvl4pPr marL="1371600" algn="l" rtl="0" fontAlgn="base">
      <a:spcBef>
        <a:spcPct val="0"/>
      </a:spcBef>
      <a:spcAft>
        <a:spcPct val="0"/>
      </a:spcAft>
      <a:defRPr sz="8600" kern="1200">
        <a:solidFill>
          <a:schemeClr val="bg1"/>
        </a:solidFill>
        <a:latin typeface="Rdg Vesta" pitchFamily="50" charset="0"/>
        <a:ea typeface="+mn-ea"/>
        <a:cs typeface="+mn-cs"/>
      </a:defRPr>
    </a:lvl4pPr>
    <a:lvl5pPr marL="1828800" algn="l" rtl="0" fontAlgn="base">
      <a:spcBef>
        <a:spcPct val="0"/>
      </a:spcBef>
      <a:spcAft>
        <a:spcPct val="0"/>
      </a:spcAft>
      <a:defRPr sz="8600" kern="1200">
        <a:solidFill>
          <a:schemeClr val="bg1"/>
        </a:solidFill>
        <a:latin typeface="Rdg Vesta" pitchFamily="50" charset="0"/>
        <a:ea typeface="+mn-ea"/>
        <a:cs typeface="+mn-cs"/>
      </a:defRPr>
    </a:lvl5pPr>
    <a:lvl6pPr marL="2286000" algn="l" defTabSz="914400" rtl="0" eaLnBrk="1" latinLnBrk="0" hangingPunct="1">
      <a:defRPr sz="8600" kern="1200">
        <a:solidFill>
          <a:schemeClr val="bg1"/>
        </a:solidFill>
        <a:latin typeface="Rdg Vesta" pitchFamily="50" charset="0"/>
        <a:ea typeface="+mn-ea"/>
        <a:cs typeface="+mn-cs"/>
      </a:defRPr>
    </a:lvl6pPr>
    <a:lvl7pPr marL="2743200" algn="l" defTabSz="914400" rtl="0" eaLnBrk="1" latinLnBrk="0" hangingPunct="1">
      <a:defRPr sz="8600" kern="1200">
        <a:solidFill>
          <a:schemeClr val="bg1"/>
        </a:solidFill>
        <a:latin typeface="Rdg Vesta" pitchFamily="50" charset="0"/>
        <a:ea typeface="+mn-ea"/>
        <a:cs typeface="+mn-cs"/>
      </a:defRPr>
    </a:lvl7pPr>
    <a:lvl8pPr marL="3200400" algn="l" defTabSz="914400" rtl="0" eaLnBrk="1" latinLnBrk="0" hangingPunct="1">
      <a:defRPr sz="8600" kern="1200">
        <a:solidFill>
          <a:schemeClr val="bg1"/>
        </a:solidFill>
        <a:latin typeface="Rdg Vesta" pitchFamily="50" charset="0"/>
        <a:ea typeface="+mn-ea"/>
        <a:cs typeface="+mn-cs"/>
      </a:defRPr>
    </a:lvl8pPr>
    <a:lvl9pPr marL="3657600" algn="l" defTabSz="914400" rtl="0" eaLnBrk="1" latinLnBrk="0" hangingPunct="1">
      <a:defRPr sz="8600" kern="1200">
        <a:solidFill>
          <a:schemeClr val="bg1"/>
        </a:solidFill>
        <a:latin typeface="Rdg Vesta"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8D"/>
    <a:srgbClr val="981D0A"/>
    <a:srgbClr val="7EAF35"/>
    <a:srgbClr val="D799A1"/>
    <a:srgbClr val="BF0071"/>
    <a:srgbClr val="9B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96" autoAdjust="0"/>
    <p:restoredTop sz="94993" autoAdjust="0"/>
  </p:normalViewPr>
  <p:slideViewPr>
    <p:cSldViewPr>
      <p:cViewPr>
        <p:scale>
          <a:sx n="79" d="100"/>
          <a:sy n="79" d="100"/>
        </p:scale>
        <p:origin x="-306" y="-258"/>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76" y="-114"/>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lvl1pPr>
          </a:lstStyle>
          <a:p>
            <a:endParaRPr 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lvl1pPr>
          </a:lstStyle>
          <a:p>
            <a:endParaRPr 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C94AD638-6B38-44E9-80A6-1AEEFA715452}" type="slidenum">
              <a:rPr lang="en-US"/>
              <a:pPr/>
              <a:t>‹#›</a:t>
            </a:fld>
            <a:endParaRPr lang="en-US"/>
          </a:p>
        </p:txBody>
      </p:sp>
    </p:spTree>
    <p:extLst>
      <p:ext uri="{BB962C8B-B14F-4D97-AF65-F5344CB8AC3E}">
        <p14:creationId xmlns:p14="http://schemas.microsoft.com/office/powerpoint/2010/main" val="268458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tx1"/>
                </a:solidFill>
                <a:latin typeface="Arial" charset="0"/>
              </a:defRPr>
            </a:lvl1pPr>
          </a:lstStyle>
          <a:p>
            <a:fld id="{29FDB257-6FD9-4ABC-A90E-F8C2E44FE70D}" type="slidenum">
              <a:rPr lang="en-GB"/>
              <a:pPr/>
              <a:t>‹#›</a:t>
            </a:fld>
            <a:endParaRPr lang="en-GB"/>
          </a:p>
        </p:txBody>
      </p:sp>
    </p:spTree>
    <p:extLst>
      <p:ext uri="{BB962C8B-B14F-4D97-AF65-F5344CB8AC3E}">
        <p14:creationId xmlns:p14="http://schemas.microsoft.com/office/powerpoint/2010/main" val="3579748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281113"/>
            <a:r>
              <a:rPr lang="en-GB" sz="1200" b="1" dirty="0" err="1" smtClean="0">
                <a:solidFill>
                  <a:schemeClr val="tx1"/>
                </a:solidFill>
              </a:rPr>
              <a:t>Fi</a:t>
            </a:r>
            <a:r>
              <a:rPr lang="en-US" sz="1200" b="1" dirty="0" smtClean="0">
                <a:solidFill>
                  <a:schemeClr val="tx1"/>
                </a:solidFill>
              </a:rPr>
              <a:t> </a:t>
            </a:r>
            <a:r>
              <a:rPr lang="en-US" sz="1200" b="1" dirty="0" err="1" smtClean="0">
                <a:solidFill>
                  <a:schemeClr val="tx1"/>
                </a:solidFill>
              </a:rPr>
              <a:t>gure</a:t>
            </a:r>
            <a:r>
              <a:rPr lang="en-US" sz="1200" b="1" dirty="0" smtClean="0">
                <a:solidFill>
                  <a:schemeClr val="tx1"/>
                </a:solidFill>
              </a:rPr>
              <a:t> 3 </a:t>
            </a:r>
            <a:r>
              <a:rPr lang="en-US" sz="1200" dirty="0" smtClean="0">
                <a:solidFill>
                  <a:schemeClr val="tx1"/>
                </a:solidFill>
              </a:rPr>
              <a:t>(a) Global annual average net TOA flux from CERES observations and (b) ERA Interim reanalysis are anchored to an estimate of Earth’s heating rate for 2006–2010 </a:t>
            </a:r>
            <a:r>
              <a:rPr lang="en-US" sz="1200" baseline="30000" dirty="0" smtClean="0">
                <a:solidFill>
                  <a:schemeClr val="tx1"/>
                </a:solidFill>
              </a:rPr>
              <a:t>5</a:t>
            </a:r>
            <a:r>
              <a:rPr lang="en-US" sz="1200" dirty="0" smtClean="0">
                <a:solidFill>
                  <a:schemeClr val="tx1"/>
                </a:solidFill>
              </a:rPr>
              <a:t>  The Pacific Marine Environmental Laboratory/Jet Propulsion Laboratory/Joint Institute for Marine and Atmospheric Research (PMEL/JPL/JIMAR) ocean heating rate estimates</a:t>
            </a:r>
            <a:r>
              <a:rPr lang="en-US" sz="1200" baseline="30000" dirty="0" smtClean="0">
                <a:solidFill>
                  <a:schemeClr val="tx1"/>
                </a:solidFill>
              </a:rPr>
              <a:t>4</a:t>
            </a:r>
            <a:r>
              <a:rPr lang="en-US" sz="1200" dirty="0" smtClean="0">
                <a:solidFill>
                  <a:schemeClr val="tx1"/>
                </a:solidFill>
              </a:rPr>
              <a:t> use data from Argo and World Ocean Database 2009; uncertainties for upper ocean heating rates are given at one-standard error derived from sampling uncertainties. The gray bar in (b) corresponds to one standard deviation about the 2001–2010 average net TOA flux of 15 CMIP3 models</a:t>
            </a:r>
            <a:r>
              <a:rPr lang="en-US" sz="1000" dirty="0" smtClean="0">
                <a:solidFill>
                  <a:schemeClr val="tx1"/>
                </a:solidFill>
              </a:rPr>
              <a:t>.</a:t>
            </a:r>
            <a:endParaRPr lang="en-GB" sz="1000" dirty="0" smtClean="0">
              <a:solidFill>
                <a:schemeClr val="tx1"/>
              </a:solidFill>
            </a:endParaRPr>
          </a:p>
          <a:p>
            <a:pPr defTabSz="1281113"/>
            <a:r>
              <a:rPr lang="en-GB" sz="1000" dirty="0" smtClean="0"/>
              <a:t> </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solidFill>
                  <a:prstClr val="white"/>
                </a:solidFill>
              </a:rPr>
              <a:pPr/>
              <a:t>2</a:t>
            </a:fld>
            <a:endParaRPr lang="en-GB">
              <a:solidFill>
                <a:prstClr val="white"/>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err="1" smtClean="0">
                <a:solidFill>
                  <a:schemeClr val="tx1"/>
                </a:solidFill>
              </a:rPr>
              <a:t>Deseasonalised</a:t>
            </a:r>
            <a:r>
              <a:rPr lang="en-GB" sz="1200" dirty="0" smtClean="0">
                <a:solidFill>
                  <a:schemeClr val="tx1"/>
                </a:solidFill>
              </a:rPr>
              <a:t> monthly anomalies of net radiation (60</a:t>
            </a:r>
            <a:r>
              <a:rPr lang="en-GB" sz="1200" baseline="30000" dirty="0" smtClean="0">
                <a:solidFill>
                  <a:schemeClr val="tx1"/>
                </a:solidFill>
              </a:rPr>
              <a:t>o</a:t>
            </a:r>
            <a:r>
              <a:rPr lang="en-GB" sz="1200" dirty="0" smtClean="0">
                <a:solidFill>
                  <a:schemeClr val="tx1"/>
                </a:solidFill>
              </a:rPr>
              <a:t>S-60</a:t>
            </a:r>
            <a:r>
              <a:rPr lang="en-GB" sz="1200" baseline="30000" dirty="0" smtClean="0">
                <a:solidFill>
                  <a:schemeClr val="tx1"/>
                </a:solidFill>
              </a:rPr>
              <a:t>o</a:t>
            </a:r>
            <a:r>
              <a:rPr lang="en-GB" sz="1200" dirty="0" smtClean="0">
                <a:solidFill>
                  <a:schemeClr val="tx1"/>
                </a:solidFill>
              </a:rPr>
              <a:t>N) from satellite data (ERBS WFOV; CERES) and reanalysis simulations (ERA Interim)  updated from ref 6 to include CMIP5 climate model simulations (AMIP 5 simulations from CNRM, NorESM1, HadGEM2 and INMCM4 in grey and combined historical and RCP4.5 scenario coupled simulations from  CNRM, </a:t>
            </a:r>
            <a:r>
              <a:rPr lang="en-GB" sz="1200" dirty="0" err="1" smtClean="0">
                <a:solidFill>
                  <a:schemeClr val="tx1"/>
                </a:solidFill>
              </a:rPr>
              <a:t>CanESM</a:t>
            </a:r>
            <a:r>
              <a:rPr lang="en-GB" sz="1200" dirty="0" smtClean="0">
                <a:solidFill>
                  <a:schemeClr val="tx1"/>
                </a:solidFill>
              </a:rPr>
              <a:t>, HadGEM2-ES and INMCM4 in blue shading). CERES has been updated to EBAF2.6 and ERA Interim to 1985-2010.</a:t>
            </a:r>
          </a:p>
          <a:p>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p:spPr>
        <p:txBody>
          <a:bodyPr/>
          <a:lstStyle/>
          <a:p>
            <a:r>
              <a:rPr lang="en-GB" smtClean="0">
                <a:latin typeface="Arial" charset="0"/>
              </a:rPr>
              <a:t>The main point to note is that models and observations are consistent in showing increases in low level water vapour with warming. Reanalyses such as ERA Interim, which are widely used, are not constrained to balance their energy or water budgets.</a:t>
            </a:r>
          </a:p>
          <a:p>
            <a:r>
              <a:rPr lang="en-GB" smtClean="0">
                <a:latin typeface="Arial" charset="0"/>
              </a:rPr>
              <a:t>For ocean-only satellite datasets I apply ERA Interim for poleward of 50 degrees latitude and for missing/land grid points.</a:t>
            </a:r>
          </a:p>
          <a:p>
            <a:r>
              <a:rPr lang="en-GB" smtClean="0">
                <a:latin typeface="Arial" charset="0"/>
              </a:rPr>
              <a:t>Note that SSM/I F13 2003-2007 CWV = 24.7794 mm; AMSRE 2003-2007 CWV = 24.8850</a:t>
            </a:r>
          </a:p>
        </p:txBody>
      </p:sp>
      <p:sp>
        <p:nvSpPr>
          <p:cNvPr id="34819" name="Slide Number Placeholder 3"/>
          <p:cNvSpPr txBox="1">
            <a:spLocks noGrp="1"/>
          </p:cNvSpPr>
          <p:nvPr/>
        </p:nvSpPr>
        <p:spPr bwMode="auto">
          <a:xfrm>
            <a:off x="3805779" y="9373558"/>
            <a:ext cx="2910949" cy="492763"/>
          </a:xfrm>
          <a:prstGeom prst="rect">
            <a:avLst/>
          </a:prstGeom>
          <a:noFill/>
          <a:ln w="9525">
            <a:noFill/>
            <a:miter lim="800000"/>
            <a:headEnd/>
            <a:tailEnd/>
          </a:ln>
        </p:spPr>
        <p:txBody>
          <a:bodyPr lIns="90809" tIns="45405" rIns="90809" bIns="45405" anchor="b"/>
          <a:lstStyle/>
          <a:p>
            <a:pPr algn="r"/>
            <a:fld id="{6737003D-8B62-411F-8F16-2B1FE0067A01}" type="slidenum">
              <a:rPr lang="en-US" sz="1200">
                <a:solidFill>
                  <a:prstClr val="black"/>
                </a:solidFill>
                <a:latin typeface="Arial" charset="0"/>
              </a:rPr>
              <a:pPr algn="r"/>
              <a:t>10</a:t>
            </a:fld>
            <a:endParaRPr lang="en-US"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023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85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370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1623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407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64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5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225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323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74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057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8698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236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677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78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415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810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1047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092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974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192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3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53194-4730-440D-932A-A91DBD4DA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5955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713F45-EFCF-46F8-AAA7-64FE708792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685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363637-9A8D-4419-8A10-7EEF95F14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539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598F08-85EF-415E-B2A3-EA594115EA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426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1BC252-3DA7-41E2-BED2-8E21B2C5E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23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4DAB54-40DC-43D6-9326-EF3ECA9EF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3921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43E85C-4BE8-4577-9B46-7B37D502EF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676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8A994-3685-4463-B219-972D2002BD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054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A3D5DB-AC56-4E36-B30D-CBF2773D8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1995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7F0780-7850-407E-95B7-2DF53787F9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300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32DD61-F7B4-4CBB-9B49-69B7A88AE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571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493EE0-060A-48B2-8ECC-73AD95D031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361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7B6643-8BAF-40F2-B962-11871B892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6456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BCFF2C-D320-48A1-9B2D-0D3BD956D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5970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FA9DC9-A494-413F-85BD-C603B6FA7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56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5CC8FD-8992-440F-9045-03F08FEAEB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206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BA13B9-4050-425A-BD50-A5F0619FD5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7715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15581D-627B-476B-BC11-3E4139D05C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2102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7F4918-EEF2-473C-BE88-52545FEE01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2446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36F25-45E1-4C89-9F73-88FBCEB61D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9876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7AF7B-0335-4C00-A4FC-D6C82C36F8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064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A4BDF-4BCB-4995-8CA4-F16D1C153A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375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5" name="Rectangle 6"/>
          <p:cNvSpPr>
            <a:spLocks noGrp="1" noChangeArrowheads="1"/>
          </p:cNvSpPr>
          <p:nvPr>
            <p:ph type="sldNum" sz="quarter" idx="11"/>
          </p:nvPr>
        </p:nvSpPr>
        <p:spPr>
          <a:ln/>
        </p:spPr>
        <p:txBody>
          <a:bodyPr/>
          <a:lstStyle>
            <a:lvl1pPr>
              <a:defRPr/>
            </a:lvl1pPr>
          </a:lstStyle>
          <a:p>
            <a:pPr>
              <a:defRPr/>
            </a:pPr>
            <a:fld id="{933BAF70-4357-4F32-856A-18C08EDC0358}"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587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5" name="Rectangle 6"/>
          <p:cNvSpPr>
            <a:spLocks noGrp="1" noChangeArrowheads="1"/>
          </p:cNvSpPr>
          <p:nvPr>
            <p:ph type="sldNum" sz="quarter" idx="11"/>
          </p:nvPr>
        </p:nvSpPr>
        <p:spPr>
          <a:ln/>
        </p:spPr>
        <p:txBody>
          <a:bodyPr/>
          <a:lstStyle>
            <a:lvl1pPr>
              <a:defRPr/>
            </a:lvl1pPr>
          </a:lstStyle>
          <a:p>
            <a:pPr>
              <a:defRPr/>
            </a:pPr>
            <a:fld id="{E4BF5E49-9FAD-4F6C-A2F0-B24CE3C40C97}"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15670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5" name="Rectangle 6"/>
          <p:cNvSpPr>
            <a:spLocks noGrp="1" noChangeArrowheads="1"/>
          </p:cNvSpPr>
          <p:nvPr>
            <p:ph type="sldNum" sz="quarter" idx="11"/>
          </p:nvPr>
        </p:nvSpPr>
        <p:spPr>
          <a:ln/>
        </p:spPr>
        <p:txBody>
          <a:bodyPr/>
          <a:lstStyle>
            <a:lvl1pPr>
              <a:defRPr/>
            </a:lvl1pPr>
          </a:lstStyle>
          <a:p>
            <a:pPr>
              <a:defRPr/>
            </a:pPr>
            <a:fld id="{8F0BEB09-007A-4761-9945-0CD1C93CABFC}"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6" name="Rectangle 6"/>
          <p:cNvSpPr>
            <a:spLocks noGrp="1" noChangeArrowheads="1"/>
          </p:cNvSpPr>
          <p:nvPr>
            <p:ph type="sldNum" sz="quarter" idx="11"/>
          </p:nvPr>
        </p:nvSpPr>
        <p:spPr>
          <a:ln/>
        </p:spPr>
        <p:txBody>
          <a:bodyPr/>
          <a:lstStyle>
            <a:lvl1pPr>
              <a:defRPr/>
            </a:lvl1pPr>
          </a:lstStyle>
          <a:p>
            <a:pPr>
              <a:defRPr/>
            </a:pPr>
            <a:fld id="{C7802111-7F59-4F36-9119-4942EE56D6CC}"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895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8" name="Rectangle 6"/>
          <p:cNvSpPr>
            <a:spLocks noGrp="1" noChangeArrowheads="1"/>
          </p:cNvSpPr>
          <p:nvPr>
            <p:ph type="sldNum" sz="quarter" idx="11"/>
          </p:nvPr>
        </p:nvSpPr>
        <p:spPr>
          <a:ln/>
        </p:spPr>
        <p:txBody>
          <a:bodyPr/>
          <a:lstStyle>
            <a:lvl1pPr>
              <a:defRPr/>
            </a:lvl1pPr>
          </a:lstStyle>
          <a:p>
            <a:pPr>
              <a:defRPr/>
            </a:pPr>
            <a:fld id="{E4C55E25-48F7-402A-BFE1-D849B6ED341B}"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54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4" name="Rectangle 6"/>
          <p:cNvSpPr>
            <a:spLocks noGrp="1" noChangeArrowheads="1"/>
          </p:cNvSpPr>
          <p:nvPr>
            <p:ph type="sldNum" sz="quarter" idx="11"/>
          </p:nvPr>
        </p:nvSpPr>
        <p:spPr>
          <a:ln/>
        </p:spPr>
        <p:txBody>
          <a:bodyPr/>
          <a:lstStyle>
            <a:lvl1pPr>
              <a:defRPr/>
            </a:lvl1pPr>
          </a:lstStyle>
          <a:p>
            <a:pPr>
              <a:defRPr/>
            </a:pPr>
            <a:fld id="{915D02D3-3D2D-4852-A595-67662BB220B4}"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723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3" name="Rectangle 6"/>
          <p:cNvSpPr>
            <a:spLocks noGrp="1" noChangeArrowheads="1"/>
          </p:cNvSpPr>
          <p:nvPr>
            <p:ph type="sldNum" sz="quarter" idx="11"/>
          </p:nvPr>
        </p:nvSpPr>
        <p:spPr>
          <a:ln/>
        </p:spPr>
        <p:txBody>
          <a:bodyPr/>
          <a:lstStyle>
            <a:lvl1pPr>
              <a:defRPr/>
            </a:lvl1pPr>
          </a:lstStyle>
          <a:p>
            <a:pPr>
              <a:defRPr/>
            </a:pPr>
            <a:fld id="{0280FA62-8195-4EE5-8660-67A6C0E4754F}"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689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6" name="Rectangle 6"/>
          <p:cNvSpPr>
            <a:spLocks noGrp="1" noChangeArrowheads="1"/>
          </p:cNvSpPr>
          <p:nvPr>
            <p:ph type="sldNum" sz="quarter" idx="11"/>
          </p:nvPr>
        </p:nvSpPr>
        <p:spPr>
          <a:ln/>
        </p:spPr>
        <p:txBody>
          <a:bodyPr/>
          <a:lstStyle>
            <a:lvl1pPr>
              <a:defRPr/>
            </a:lvl1pPr>
          </a:lstStyle>
          <a:p>
            <a:pPr>
              <a:defRPr/>
            </a:pPr>
            <a:fld id="{C8533302-C197-4C4B-97CC-30613F694781}"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526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6" name="Rectangle 6"/>
          <p:cNvSpPr>
            <a:spLocks noGrp="1" noChangeArrowheads="1"/>
          </p:cNvSpPr>
          <p:nvPr>
            <p:ph type="sldNum" sz="quarter" idx="11"/>
          </p:nvPr>
        </p:nvSpPr>
        <p:spPr>
          <a:ln/>
        </p:spPr>
        <p:txBody>
          <a:bodyPr/>
          <a:lstStyle>
            <a:lvl1pPr>
              <a:defRPr/>
            </a:lvl1pPr>
          </a:lstStyle>
          <a:p>
            <a:pPr>
              <a:defRPr/>
            </a:pPr>
            <a:fld id="{8F6E4F82-2470-4039-932D-F1E34D8EFBC8}"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7676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5" name="Rectangle 6"/>
          <p:cNvSpPr>
            <a:spLocks noGrp="1" noChangeArrowheads="1"/>
          </p:cNvSpPr>
          <p:nvPr>
            <p:ph type="sldNum" sz="quarter" idx="11"/>
          </p:nvPr>
        </p:nvSpPr>
        <p:spPr>
          <a:ln/>
        </p:spPr>
        <p:txBody>
          <a:bodyPr/>
          <a:lstStyle>
            <a:lvl1pPr>
              <a:defRPr/>
            </a:lvl1pPr>
          </a:lstStyle>
          <a:p>
            <a:pPr>
              <a:defRPr/>
            </a:pPr>
            <a:fld id="{3B4B61C4-F73F-4C9A-B0BF-5AAA1335F03E}"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6677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 University of Reading 2009</a:t>
            </a:r>
          </a:p>
        </p:txBody>
      </p:sp>
      <p:sp>
        <p:nvSpPr>
          <p:cNvPr id="5" name="Rectangle 6"/>
          <p:cNvSpPr>
            <a:spLocks noGrp="1" noChangeArrowheads="1"/>
          </p:cNvSpPr>
          <p:nvPr>
            <p:ph type="sldNum" sz="quarter" idx="11"/>
          </p:nvPr>
        </p:nvSpPr>
        <p:spPr>
          <a:ln/>
        </p:spPr>
        <p:txBody>
          <a:bodyPr/>
          <a:lstStyle>
            <a:lvl1pPr>
              <a:defRPr/>
            </a:lvl1pPr>
          </a:lstStyle>
          <a:p>
            <a:pPr>
              <a:defRPr/>
            </a:pPr>
            <a:fld id="{0B826FFD-3DA0-4E25-A038-AB0A68C1F17E}" type="slidenum">
              <a:rPr lang="en-GB">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34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mailto:r.p.allan@reading.ac.uk"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mailto:r.p.allan@reading.ac.uk"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srcRect/>
          <a:stretch>
            <a:fillRect/>
          </a:stretch>
        </p:blipFill>
        <p:spPr bwMode="auto">
          <a:xfrm>
            <a:off x="7524750" y="434975"/>
            <a:ext cx="1184275" cy="387350"/>
          </a:xfrm>
          <a:prstGeom prst="rect">
            <a:avLst/>
          </a:prstGeom>
          <a:noFill/>
        </p:spPr>
      </p:pic>
      <p:sp>
        <p:nvSpPr>
          <p:cNvPr id="13333" name="Rectangle 21"/>
          <p:cNvSpPr>
            <a:spLocks noGrp="1" noChangeArrowheads="1"/>
          </p:cNvSpPr>
          <p:nvPr>
            <p:ph type="title"/>
          </p:nvPr>
        </p:nvSpPr>
        <p:spPr bwMode="auto">
          <a:xfrm>
            <a:off x="752475" y="320675"/>
            <a:ext cx="5980113" cy="1060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w="9525">
            <a:noFill/>
            <a:round/>
            <a:headEnd/>
            <a:tailEnd/>
          </a:ln>
          <a:effec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w="9525">
            <a:noFill/>
            <a:round/>
            <a:headEnd/>
            <a:tailEnd/>
          </a:ln>
          <a:effec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w="9525" algn="ctr">
            <a:noFill/>
            <a:miter lim="800000"/>
            <a:headEnd/>
            <a:tailEnd/>
          </a:ln>
          <a:effectLst/>
        </p:spPr>
        <p:txBody>
          <a:bodyPr wrap="none" anchor="ctr"/>
          <a:lstStyle/>
          <a:p>
            <a:endParaRPr lang="en-GB"/>
          </a:p>
        </p:txBody>
      </p:sp>
      <p:pic>
        <p:nvPicPr>
          <p:cNvPr id="13379" name="Picture 67" descr="Device-white"/>
          <p:cNvPicPr>
            <a:picLocks noChangeAspect="1" noChangeArrowheads="1"/>
          </p:cNvPicPr>
          <p:nvPr/>
        </p:nvPicPr>
        <p:blipFill>
          <a:blip r:embed="rId14" cstate="print"/>
          <a:srcRect/>
          <a:stretch>
            <a:fillRect/>
          </a:stretch>
        </p:blipFill>
        <p:spPr bwMode="hidden">
          <a:xfrm>
            <a:off x="7524750" y="436563"/>
            <a:ext cx="1184275" cy="38735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dt="0"/>
  <p:txStyles>
    <p:titleStyle>
      <a:lvl1pPr algn="l" rtl="0" fontAlgn="base">
        <a:lnSpc>
          <a:spcPct val="85000"/>
        </a:lnSpc>
        <a:spcBef>
          <a:spcPct val="0"/>
        </a:spcBef>
        <a:spcAft>
          <a:spcPct val="0"/>
        </a:spcAft>
        <a:defRPr sz="2800">
          <a:solidFill>
            <a:schemeClr val="tx1"/>
          </a:solidFill>
          <a:latin typeface="+mj-lt"/>
          <a:ea typeface="+mj-ea"/>
          <a:cs typeface="+mj-cs"/>
        </a:defRPr>
      </a:lvl1pPr>
      <a:lvl2pPr algn="l" rtl="0" fontAlgn="base">
        <a:lnSpc>
          <a:spcPct val="85000"/>
        </a:lnSpc>
        <a:spcBef>
          <a:spcPct val="0"/>
        </a:spcBef>
        <a:spcAft>
          <a:spcPct val="0"/>
        </a:spcAft>
        <a:defRPr sz="2800">
          <a:solidFill>
            <a:schemeClr val="tx1"/>
          </a:solidFill>
          <a:latin typeface="Rdg Vesta" pitchFamily="50" charset="0"/>
        </a:defRPr>
      </a:lvl2pPr>
      <a:lvl3pPr algn="l" rtl="0" fontAlgn="base">
        <a:lnSpc>
          <a:spcPct val="85000"/>
        </a:lnSpc>
        <a:spcBef>
          <a:spcPct val="0"/>
        </a:spcBef>
        <a:spcAft>
          <a:spcPct val="0"/>
        </a:spcAft>
        <a:defRPr sz="2800">
          <a:solidFill>
            <a:schemeClr val="tx1"/>
          </a:solidFill>
          <a:latin typeface="Rdg Vesta" pitchFamily="50" charset="0"/>
        </a:defRPr>
      </a:lvl3pPr>
      <a:lvl4pPr algn="l" rtl="0" fontAlgn="base">
        <a:lnSpc>
          <a:spcPct val="85000"/>
        </a:lnSpc>
        <a:spcBef>
          <a:spcPct val="0"/>
        </a:spcBef>
        <a:spcAft>
          <a:spcPct val="0"/>
        </a:spcAft>
        <a:defRPr sz="2800">
          <a:solidFill>
            <a:schemeClr val="tx1"/>
          </a:solidFill>
          <a:latin typeface="Rdg Vesta" pitchFamily="50" charset="0"/>
        </a:defRPr>
      </a:lvl4pPr>
      <a:lvl5pPr algn="l" rtl="0" fontAlgn="base">
        <a:lnSpc>
          <a:spcPct val="85000"/>
        </a:lnSpc>
        <a:spcBef>
          <a:spcPct val="0"/>
        </a:spcBef>
        <a:spcAft>
          <a:spcPct val="0"/>
        </a:spcAft>
        <a:defRPr sz="2800">
          <a:solidFill>
            <a:schemeClr val="tx1"/>
          </a:solidFill>
          <a:latin typeface="Rdg Vesta" pitchFamily="50" charset="0"/>
        </a:defRPr>
      </a:lvl5pPr>
      <a:lvl6pPr marL="457200" algn="l" rtl="0" fontAlgn="base">
        <a:lnSpc>
          <a:spcPct val="85000"/>
        </a:lnSpc>
        <a:spcBef>
          <a:spcPct val="0"/>
        </a:spcBef>
        <a:spcAft>
          <a:spcPct val="0"/>
        </a:spcAft>
        <a:defRPr sz="2800">
          <a:solidFill>
            <a:schemeClr val="tx1"/>
          </a:solidFill>
          <a:latin typeface="Rdg Vesta" pitchFamily="50" charset="0"/>
        </a:defRPr>
      </a:lvl6pPr>
      <a:lvl7pPr marL="914400" algn="l" rtl="0" fontAlgn="base">
        <a:lnSpc>
          <a:spcPct val="85000"/>
        </a:lnSpc>
        <a:spcBef>
          <a:spcPct val="0"/>
        </a:spcBef>
        <a:spcAft>
          <a:spcPct val="0"/>
        </a:spcAft>
        <a:defRPr sz="2800">
          <a:solidFill>
            <a:schemeClr val="tx1"/>
          </a:solidFill>
          <a:latin typeface="Rdg Vesta" pitchFamily="50" charset="0"/>
        </a:defRPr>
      </a:lvl7pPr>
      <a:lvl8pPr marL="1371600" algn="l" rtl="0" fontAlgn="base">
        <a:lnSpc>
          <a:spcPct val="85000"/>
        </a:lnSpc>
        <a:spcBef>
          <a:spcPct val="0"/>
        </a:spcBef>
        <a:spcAft>
          <a:spcPct val="0"/>
        </a:spcAft>
        <a:defRPr sz="2800">
          <a:solidFill>
            <a:schemeClr val="tx1"/>
          </a:solidFill>
          <a:latin typeface="Rdg Vesta" pitchFamily="50" charset="0"/>
        </a:defRPr>
      </a:lvl8pPr>
      <a:lvl9pPr marL="1828800" algn="l" rtl="0" fontAlgn="base">
        <a:lnSpc>
          <a:spcPct val="85000"/>
        </a:lnSpc>
        <a:spcBef>
          <a:spcPct val="0"/>
        </a:spcBef>
        <a:spcAft>
          <a:spcPct val="0"/>
        </a:spcAft>
        <a:defRPr sz="2800">
          <a:solidFill>
            <a:schemeClr val="tx1"/>
          </a:solidFill>
          <a:latin typeface="Rdg Vesta" pitchFamily="50" charset="0"/>
        </a:defRPr>
      </a:lvl9pPr>
    </p:titleStyle>
    <p:bodyStyle>
      <a:lvl1pPr algn="l" rtl="0" fontAlgn="base">
        <a:lnSpc>
          <a:spcPct val="95000"/>
        </a:lnSpc>
        <a:spcBef>
          <a:spcPct val="20000"/>
        </a:spcBef>
        <a:spcAft>
          <a:spcPct val="0"/>
        </a:spcAft>
        <a:defRPr sz="8600">
          <a:solidFill>
            <a:schemeClr val="tx2"/>
          </a:solidFill>
          <a:latin typeface="+mn-lt"/>
          <a:ea typeface="+mn-ea"/>
          <a:cs typeface="+mn-cs"/>
        </a:defRPr>
      </a:lvl1pPr>
      <a:lvl2pPr marL="2330450" indent="-533400" algn="l" rtl="0" fontAlgn="base">
        <a:spcBef>
          <a:spcPct val="20000"/>
        </a:spcBef>
        <a:spcAft>
          <a:spcPct val="0"/>
        </a:spcAft>
        <a:defRPr sz="2800">
          <a:solidFill>
            <a:schemeClr val="tx1"/>
          </a:solidFill>
          <a:latin typeface="Arial" charset="0"/>
        </a:defRPr>
      </a:lvl2pPr>
      <a:lvl3pPr marL="2967038" indent="-457200" algn="l" rtl="0" fontAlgn="base">
        <a:spcBef>
          <a:spcPct val="20000"/>
        </a:spcBef>
        <a:spcAft>
          <a:spcPct val="0"/>
        </a:spcAft>
        <a:buChar char="•"/>
        <a:defRPr sz="2400">
          <a:solidFill>
            <a:schemeClr val="tx1"/>
          </a:solidFill>
          <a:latin typeface="Arial" charset="0"/>
        </a:defRPr>
      </a:lvl3pPr>
      <a:lvl4pPr marL="3527425" indent="-381000" algn="l" rtl="0" fontAlgn="base">
        <a:spcBef>
          <a:spcPct val="20000"/>
        </a:spcBef>
        <a:spcAft>
          <a:spcPct val="0"/>
        </a:spcAft>
        <a:buChar char="–"/>
        <a:defRPr sz="2000">
          <a:solidFill>
            <a:schemeClr val="tx1"/>
          </a:solidFill>
          <a:latin typeface="Arial" charset="0"/>
        </a:defRPr>
      </a:lvl4pPr>
      <a:lvl5pPr marL="4087813" indent="-381000" algn="l" rtl="0" fontAlgn="base">
        <a:spcBef>
          <a:spcPct val="20000"/>
        </a:spcBef>
        <a:spcAft>
          <a:spcPct val="0"/>
        </a:spcAft>
        <a:buChar char="»"/>
        <a:defRPr sz="2000">
          <a:solidFill>
            <a:schemeClr val="tx1"/>
          </a:solidFill>
          <a:latin typeface="Arial" charset="0"/>
        </a:defRPr>
      </a:lvl5pPr>
      <a:lvl6pPr marL="4545013" indent="-381000" algn="l" rtl="0" fontAlgn="base">
        <a:spcBef>
          <a:spcPct val="20000"/>
        </a:spcBef>
        <a:spcAft>
          <a:spcPct val="0"/>
        </a:spcAft>
        <a:buChar char="»"/>
        <a:defRPr sz="2000">
          <a:solidFill>
            <a:schemeClr val="tx1"/>
          </a:solidFill>
          <a:latin typeface="Arial" charset="0"/>
        </a:defRPr>
      </a:lvl6pPr>
      <a:lvl7pPr marL="5002213" indent="-381000" algn="l" rtl="0" fontAlgn="base">
        <a:spcBef>
          <a:spcPct val="20000"/>
        </a:spcBef>
        <a:spcAft>
          <a:spcPct val="0"/>
        </a:spcAft>
        <a:buChar char="»"/>
        <a:defRPr sz="2000">
          <a:solidFill>
            <a:schemeClr val="tx1"/>
          </a:solidFill>
          <a:latin typeface="Arial" charset="0"/>
        </a:defRPr>
      </a:lvl7pPr>
      <a:lvl8pPr marL="5459413" indent="-381000" algn="l" rtl="0" fontAlgn="base">
        <a:spcBef>
          <a:spcPct val="20000"/>
        </a:spcBef>
        <a:spcAft>
          <a:spcPct val="0"/>
        </a:spcAft>
        <a:buChar char="»"/>
        <a:defRPr sz="2000">
          <a:solidFill>
            <a:schemeClr val="tx1"/>
          </a:solidFill>
          <a:latin typeface="Arial" charset="0"/>
        </a:defRPr>
      </a:lvl8pPr>
      <a:lvl9pPr marL="5916613" indent="-3810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itchFamily="50" charset="0"/>
        </a:defRPr>
      </a:lvl2pPr>
      <a:lvl3pPr algn="l" rtl="0" fontAlgn="base">
        <a:spcBef>
          <a:spcPct val="0"/>
        </a:spcBef>
        <a:spcAft>
          <a:spcPct val="0"/>
        </a:spcAft>
        <a:defRPr sz="4400">
          <a:solidFill>
            <a:schemeClr val="tx2"/>
          </a:solidFill>
          <a:latin typeface="Rdg Vesta" pitchFamily="50" charset="0"/>
        </a:defRPr>
      </a:lvl3pPr>
      <a:lvl4pPr algn="l" rtl="0" fontAlgn="base">
        <a:spcBef>
          <a:spcPct val="0"/>
        </a:spcBef>
        <a:spcAft>
          <a:spcPct val="0"/>
        </a:spcAft>
        <a:defRPr sz="4400">
          <a:solidFill>
            <a:schemeClr val="tx2"/>
          </a:solidFill>
          <a:latin typeface="Rdg Vesta" pitchFamily="50" charset="0"/>
        </a:defRPr>
      </a:lvl4pPr>
      <a:lvl5pPr algn="l" rtl="0" fontAlgn="base">
        <a:spcBef>
          <a:spcPct val="0"/>
        </a:spcBef>
        <a:spcAft>
          <a:spcPct val="0"/>
        </a:spcAft>
        <a:defRPr sz="4400">
          <a:solidFill>
            <a:schemeClr val="tx2"/>
          </a:solidFill>
          <a:latin typeface="Rdg Vesta" pitchFamily="50" charset="0"/>
        </a:defRPr>
      </a:lvl5pPr>
      <a:lvl6pPr marL="457200" algn="l" rtl="0" fontAlgn="base">
        <a:spcBef>
          <a:spcPct val="0"/>
        </a:spcBef>
        <a:spcAft>
          <a:spcPct val="0"/>
        </a:spcAft>
        <a:defRPr sz="4400">
          <a:solidFill>
            <a:schemeClr val="tx2"/>
          </a:solidFill>
          <a:latin typeface="Rdg Vesta" pitchFamily="50" charset="0"/>
        </a:defRPr>
      </a:lvl6pPr>
      <a:lvl7pPr marL="914400" algn="l" rtl="0" fontAlgn="base">
        <a:spcBef>
          <a:spcPct val="0"/>
        </a:spcBef>
        <a:spcAft>
          <a:spcPct val="0"/>
        </a:spcAft>
        <a:defRPr sz="4400">
          <a:solidFill>
            <a:schemeClr val="tx2"/>
          </a:solidFill>
          <a:latin typeface="Rdg Vesta" pitchFamily="50" charset="0"/>
        </a:defRPr>
      </a:lvl7pPr>
      <a:lvl8pPr marL="1371600" algn="l" rtl="0" fontAlgn="base">
        <a:spcBef>
          <a:spcPct val="0"/>
        </a:spcBef>
        <a:spcAft>
          <a:spcPct val="0"/>
        </a:spcAft>
        <a:defRPr sz="4400">
          <a:solidFill>
            <a:schemeClr val="tx2"/>
          </a:solidFill>
          <a:latin typeface="Rdg Vesta" pitchFamily="50" charset="0"/>
        </a:defRPr>
      </a:lvl8pPr>
      <a:lvl9pPr marL="1828800" algn="l" rtl="0" fontAlgn="base">
        <a:spcBef>
          <a:spcPct val="0"/>
        </a:spcBef>
        <a:spcAft>
          <a:spcPct val="0"/>
        </a:spcAft>
        <a:defRPr sz="4400">
          <a:solidFill>
            <a:schemeClr val="tx2"/>
          </a:solidFill>
          <a:latin typeface="Rdg Vesta" pitchFamily="50"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15142408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
        <p:nvSpPr>
          <p:cNvPr id="9" name="Rectangle 5"/>
          <p:cNvSpPr txBox="1">
            <a:spLocks noChangeArrowheads="1"/>
          </p:cNvSpPr>
          <p:nvPr userDrawn="1"/>
        </p:nvSpPr>
        <p:spPr>
          <a:xfrm>
            <a:off x="6444208" y="6409134"/>
            <a:ext cx="2699792" cy="476250"/>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800" dirty="0" smtClean="0">
                <a:solidFill>
                  <a:srgbClr val="000000"/>
                </a:solidFill>
                <a:hlinkClick r:id="rId14"/>
              </a:rPr>
              <a:t>r.p.allan@reading.ac.uk</a:t>
            </a:r>
            <a:r>
              <a:rPr lang="en-US" sz="1800" dirty="0" smtClean="0">
                <a:solidFill>
                  <a:srgbClr val="000000"/>
                </a:solidFill>
              </a:rPr>
              <a:t> </a:t>
            </a:r>
          </a:p>
          <a:p>
            <a:pPr>
              <a:defRPr/>
            </a:pP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28924614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B88E0A5-1193-41E6-8788-8E0525FA40EA}"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pic>
        <p:nvPicPr>
          <p:cNvPr id="1031" name="Picture 9" descr="Device-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38545828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A0635F2E-61DF-4375-807F-C56DC93C61CF}"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8465053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r>
              <a:rPr lang="en-US">
                <a:solidFill>
                  <a:srgbClr val="000000"/>
                </a:solidFill>
                <a:latin typeface="Arial" charset="0"/>
              </a:rPr>
              <a:t>© University of Reading 2009</a:t>
            </a:r>
          </a:p>
        </p:txBody>
      </p:sp>
      <p:sp>
        <p:nvSpPr>
          <p:cNvPr id="1030" name="Rectangle 6"/>
          <p:cNvSpPr>
            <a:spLocks noGrp="1" noChangeArrowheads="1"/>
          </p:cNvSpPr>
          <p:nvPr>
            <p:ph type="sldNum" sz="quarter" idx="4"/>
          </p:nvPr>
        </p:nvSpPr>
        <p:spPr bwMode="auto">
          <a:xfrm>
            <a:off x="2286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Rdg Vesta" pitchFamily="2" charset="0"/>
                <a:cs typeface="+mn-cs"/>
              </a:defRPr>
            </a:lvl1pPr>
          </a:lstStyle>
          <a:p>
            <a:pPr>
              <a:defRPr/>
            </a:pPr>
            <a:fld id="{1C62F476-A5E0-43A9-88BA-2E89F50A2A63}" type="slidenum">
              <a:rPr lang="en-GB">
                <a:solidFill>
                  <a:srgbClr val="000000"/>
                </a:solidFill>
              </a:rPr>
              <a:pPr>
                <a:defRPr/>
              </a:pPr>
              <a:t>‹#›</a:t>
            </a:fld>
            <a:endParaRPr lang="en-US">
              <a:solidFill>
                <a:srgbClr val="000000"/>
              </a:solidFill>
            </a:endParaRPr>
          </a:p>
        </p:txBody>
      </p:sp>
      <p:pic>
        <p:nvPicPr>
          <p:cNvPr id="2" name="Picture 9" descr="Device-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7731125" y="228600"/>
            <a:ext cx="11842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p:nvSpPr>
        <p:spPr bwMode="auto">
          <a:xfrm>
            <a:off x="5943600" y="6248400"/>
            <a:ext cx="2895600" cy="400050"/>
          </a:xfrm>
          <a:prstGeom prst="rect">
            <a:avLst/>
          </a:prstGeom>
          <a:noFill/>
          <a:ln w="9525">
            <a:noFill/>
            <a:miter lim="800000"/>
            <a:headEnd/>
            <a:tailEnd/>
          </a:ln>
          <a:effectLst/>
        </p:spPr>
        <p:txBody>
          <a:bodyPr/>
          <a:lstStyle/>
          <a:p>
            <a:pPr algn="r">
              <a:defRPr/>
            </a:pPr>
            <a:r>
              <a:rPr lang="en-GB" sz="1400">
                <a:solidFill>
                  <a:srgbClr val="000000"/>
                </a:solidFill>
                <a:latin typeface="Arial" charset="0"/>
                <a:cs typeface="Arial" charset="0"/>
              </a:rPr>
              <a:t>r.p.allan@reading.ac.uk</a:t>
            </a:r>
            <a:endParaRPr lang="en-US" sz="1400">
              <a:solidFill>
                <a:srgbClr val="000000"/>
              </a:solidFill>
              <a:latin typeface="Arial" charset="0"/>
              <a:cs typeface="Arial" charset="0"/>
            </a:endParaRPr>
          </a:p>
        </p:txBody>
      </p:sp>
    </p:spTree>
    <p:extLst>
      <p:ext uri="{BB962C8B-B14F-4D97-AF65-F5344CB8AC3E}">
        <p14:creationId xmlns:p14="http://schemas.microsoft.com/office/powerpoint/2010/main" val="82899720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6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3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www.nature.com/ngeo/journal/v5/n2/abs/ngeo1375.html"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hyperlink" Target="http://iopscience.iop.org/1748-9326/5/2/0252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wmf"/><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hyperlink" Target="http://www.agu.org/pubs/crossref/2011/2011GL049783.shtml" TargetMode="External"/><Relationship Id="rId4" Type="http://schemas.openxmlformats.org/officeDocument/2006/relationships/image" Target="../media/image2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dx.doi.org/10.1029/2012GL052093" TargetMode="External"/><Relationship Id="rId7"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40.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0.xml"/><Relationship Id="rId5" Type="http://schemas.openxmlformats.org/officeDocument/2006/relationships/hyperlink" Target="http://www.agu.org/journals/jd/jd1114/2010JD015355/" TargetMode="Externa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hyperlink" Target="http://onlinelibrary.wiley.com/doi/10.1002/met.285/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IN_mean"/>
          <p:cNvPicPr>
            <a:picLocks noChangeAspect="1" noChangeArrowheads="1"/>
          </p:cNvPicPr>
          <p:nvPr/>
        </p:nvPicPr>
        <p:blipFill>
          <a:blip r:embed="rId2">
            <a:extLst>
              <a:ext uri="{28A0092B-C50C-407E-A947-70E740481C1C}">
                <a14:useLocalDpi xmlns:a14="http://schemas.microsoft.com/office/drawing/2010/main" val="0"/>
              </a:ext>
            </a:extLst>
          </a:blip>
          <a:srcRect r="48595" b="48036"/>
          <a:stretch>
            <a:fillRect/>
          </a:stretch>
        </p:blipFill>
        <p:spPr bwMode="auto">
          <a:xfrm>
            <a:off x="2438400" y="609600"/>
            <a:ext cx="41783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2514600" y="152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b="1" smtClean="0">
                <a:solidFill>
                  <a:srgbClr val="000000"/>
                </a:solidFill>
              </a:rPr>
              <a:t>    All-sky	   Clear-sky</a:t>
            </a:r>
            <a:endParaRPr lang="en-US" sz="2400" b="1" smtClean="0">
              <a:solidFill>
                <a:srgbClr val="000000"/>
              </a:solidFill>
            </a:endParaRPr>
          </a:p>
        </p:txBody>
      </p:sp>
      <p:sp>
        <p:nvSpPr>
          <p:cNvPr id="6148" name="Text Box 4"/>
          <p:cNvSpPr txBox="1">
            <a:spLocks noChangeArrowheads="1"/>
          </p:cNvSpPr>
          <p:nvPr/>
        </p:nvSpPr>
        <p:spPr bwMode="auto">
          <a:xfrm rot="-5400000">
            <a:off x="-152400" y="27432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b="1" smtClean="0">
                <a:solidFill>
                  <a:srgbClr val="000000"/>
                </a:solidFill>
              </a:rPr>
              <a:t>Shortwave		Longwave</a:t>
            </a:r>
            <a:endParaRPr lang="en-US" sz="2400" b="1" smtClean="0">
              <a:solidFill>
                <a:srgbClr val="000000"/>
              </a:solidFill>
            </a:endParaRPr>
          </a:p>
        </p:txBody>
      </p:sp>
      <p:sp>
        <p:nvSpPr>
          <p:cNvPr id="6149" name="Line 5"/>
          <p:cNvSpPr>
            <a:spLocks noChangeShapeType="1"/>
          </p:cNvSpPr>
          <p:nvPr/>
        </p:nvSpPr>
        <p:spPr bwMode="auto">
          <a:xfrm>
            <a:off x="4038600" y="4800600"/>
            <a:ext cx="3276600" cy="22860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smtClean="0">
              <a:solidFill>
                <a:srgbClr val="000000"/>
              </a:solidFill>
              <a:latin typeface="Arial" charset="0"/>
              <a:cs typeface="Arial" charset="0"/>
            </a:endParaRPr>
          </a:p>
        </p:txBody>
      </p:sp>
      <p:sp>
        <p:nvSpPr>
          <p:cNvPr id="6150" name="Text Box 6"/>
          <p:cNvSpPr txBox="1">
            <a:spLocks noChangeArrowheads="1"/>
          </p:cNvSpPr>
          <p:nvPr/>
        </p:nvSpPr>
        <p:spPr bwMode="auto">
          <a:xfrm>
            <a:off x="7315200" y="4648200"/>
            <a:ext cx="1524000" cy="711200"/>
          </a:xfrm>
          <a:prstGeom prst="rect">
            <a:avLst/>
          </a:prstGeom>
          <a:solidFill>
            <a:schemeClr val="accent1">
              <a:alpha val="70195"/>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smtClean="0">
                <a:solidFill>
                  <a:srgbClr val="000000"/>
                </a:solidFill>
              </a:rPr>
              <a:t>Convective cloud</a:t>
            </a:r>
            <a:endParaRPr lang="en-US" sz="2000" smtClean="0">
              <a:solidFill>
                <a:srgbClr val="000000"/>
              </a:solidFill>
            </a:endParaRPr>
          </a:p>
        </p:txBody>
      </p:sp>
      <p:sp>
        <p:nvSpPr>
          <p:cNvPr id="6151" name="Line 7"/>
          <p:cNvSpPr>
            <a:spLocks noChangeShapeType="1"/>
          </p:cNvSpPr>
          <p:nvPr/>
        </p:nvSpPr>
        <p:spPr bwMode="auto">
          <a:xfrm>
            <a:off x="2209800" y="838200"/>
            <a:ext cx="1371600" cy="12192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smtClean="0">
              <a:solidFill>
                <a:srgbClr val="000000"/>
              </a:solidFill>
              <a:latin typeface="Arial" charset="0"/>
              <a:cs typeface="Arial" charset="0"/>
            </a:endParaRPr>
          </a:p>
        </p:txBody>
      </p:sp>
      <p:sp>
        <p:nvSpPr>
          <p:cNvPr id="6152" name="Text Box 8"/>
          <p:cNvSpPr txBox="1">
            <a:spLocks noChangeArrowheads="1"/>
          </p:cNvSpPr>
          <p:nvPr/>
        </p:nvSpPr>
        <p:spPr bwMode="auto">
          <a:xfrm>
            <a:off x="6858000" y="152400"/>
            <a:ext cx="20574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400" smtClean="0">
                <a:solidFill>
                  <a:srgbClr val="000000"/>
                </a:solidFill>
              </a:rPr>
              <a:t>Radiative biases in Met Office global NWP model</a:t>
            </a:r>
            <a:endParaRPr lang="en-US" sz="2400" smtClean="0">
              <a:solidFill>
                <a:srgbClr val="000000"/>
              </a:solidFill>
            </a:endParaRPr>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10096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p:cNvSpPr txBox="1">
            <a:spLocks noChangeArrowheads="1"/>
          </p:cNvSpPr>
          <p:nvPr/>
        </p:nvSpPr>
        <p:spPr bwMode="auto">
          <a:xfrm>
            <a:off x="304800" y="584200"/>
            <a:ext cx="1905000" cy="711200"/>
          </a:xfrm>
          <a:prstGeom prst="rect">
            <a:avLst/>
          </a:prstGeom>
          <a:solidFill>
            <a:schemeClr val="accent1">
              <a:alpha val="70195"/>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smtClean="0">
                <a:solidFill>
                  <a:srgbClr val="000000"/>
                </a:solidFill>
              </a:rPr>
              <a:t>Convective outflow</a:t>
            </a:r>
            <a:endParaRPr lang="en-US" sz="2000" smtClean="0">
              <a:solidFill>
                <a:srgbClr val="000000"/>
              </a:solidFill>
            </a:endParaRPr>
          </a:p>
        </p:txBody>
      </p:sp>
      <p:pic>
        <p:nvPicPr>
          <p:cNvPr id="6155" name="Picture 11" descr="24gr_cumulonim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340350"/>
            <a:ext cx="19050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descr="TB5kl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112963"/>
            <a:ext cx="22098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Line 13"/>
          <p:cNvSpPr>
            <a:spLocks noChangeShapeType="1"/>
          </p:cNvSpPr>
          <p:nvPr/>
        </p:nvSpPr>
        <p:spPr bwMode="auto">
          <a:xfrm flipV="1">
            <a:off x="5867400" y="3886200"/>
            <a:ext cx="838200" cy="68580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smtClean="0">
              <a:solidFill>
                <a:srgbClr val="000000"/>
              </a:solidFill>
              <a:latin typeface="Arial" charset="0"/>
              <a:cs typeface="Arial" charset="0"/>
            </a:endParaRPr>
          </a:p>
        </p:txBody>
      </p:sp>
      <p:pic>
        <p:nvPicPr>
          <p:cNvPr id="6158" name="Picture 4" descr="http://t0.gstatic.com/images?q=tbn:e9SoEQ6Qeaml_M:http://misc.clzg.cn/bbs/day_081230/081230110880781e6cfd5f604e.jpg&amp;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7663" y="228600"/>
            <a:ext cx="22177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5"/>
          <p:cNvSpPr txBox="1">
            <a:spLocks noChangeArrowheads="1"/>
          </p:cNvSpPr>
          <p:nvPr/>
        </p:nvSpPr>
        <p:spPr bwMode="auto">
          <a:xfrm>
            <a:off x="6705600" y="1600200"/>
            <a:ext cx="2209800" cy="406400"/>
          </a:xfrm>
          <a:prstGeom prst="rect">
            <a:avLst/>
          </a:prstGeom>
          <a:solidFill>
            <a:schemeClr val="accent1">
              <a:alpha val="89803"/>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smtClean="0">
                <a:solidFill>
                  <a:srgbClr val="000000"/>
                </a:solidFill>
              </a:rPr>
              <a:t>Mineral dust</a:t>
            </a:r>
            <a:endParaRPr lang="en-US" sz="2000" smtClean="0">
              <a:solidFill>
                <a:srgbClr val="000000"/>
              </a:solidFill>
            </a:endParaRPr>
          </a:p>
        </p:txBody>
      </p:sp>
      <p:sp>
        <p:nvSpPr>
          <p:cNvPr id="6160" name="Line 16"/>
          <p:cNvSpPr>
            <a:spLocks noChangeShapeType="1"/>
          </p:cNvSpPr>
          <p:nvPr/>
        </p:nvSpPr>
        <p:spPr bwMode="auto">
          <a:xfrm flipV="1">
            <a:off x="5791200" y="1752600"/>
            <a:ext cx="914400" cy="0"/>
          </a:xfrm>
          <a:prstGeom prst="line">
            <a:avLst/>
          </a:prstGeom>
          <a:noFill/>
          <a:ln w="635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sz="1800" smtClean="0">
              <a:solidFill>
                <a:srgbClr val="000000"/>
              </a:solidFill>
              <a:latin typeface="Arial" charset="0"/>
              <a:cs typeface="Arial" charset="0"/>
            </a:endParaRPr>
          </a:p>
        </p:txBody>
      </p:sp>
      <p:sp>
        <p:nvSpPr>
          <p:cNvPr id="6161" name="Text Box 17"/>
          <p:cNvSpPr txBox="1">
            <a:spLocks noChangeArrowheads="1"/>
          </p:cNvSpPr>
          <p:nvPr/>
        </p:nvSpPr>
        <p:spPr bwMode="auto">
          <a:xfrm>
            <a:off x="6705600" y="3632200"/>
            <a:ext cx="2209800" cy="406400"/>
          </a:xfrm>
          <a:prstGeom prst="rect">
            <a:avLst/>
          </a:prstGeom>
          <a:solidFill>
            <a:schemeClr val="accent1">
              <a:alpha val="89803"/>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smtClean="0">
                <a:solidFill>
                  <a:srgbClr val="000000"/>
                </a:solidFill>
              </a:rPr>
              <a:t>Surface albedo</a:t>
            </a:r>
            <a:endParaRPr lang="en-US" sz="2000" smtClean="0">
              <a:solidFill>
                <a:srgbClr val="000000"/>
              </a:solidFill>
            </a:endParaRPr>
          </a:p>
        </p:txBody>
      </p:sp>
      <p:sp>
        <p:nvSpPr>
          <p:cNvPr id="6162" name="Line 18"/>
          <p:cNvSpPr>
            <a:spLocks noChangeShapeType="1"/>
          </p:cNvSpPr>
          <p:nvPr/>
        </p:nvSpPr>
        <p:spPr bwMode="auto">
          <a:xfrm flipV="1">
            <a:off x="2286000" y="5029200"/>
            <a:ext cx="1371600" cy="914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smtClean="0">
              <a:solidFill>
                <a:srgbClr val="000000"/>
              </a:solidFill>
              <a:latin typeface="Arial" charset="0"/>
              <a:cs typeface="Arial" charset="0"/>
            </a:endParaRPr>
          </a:p>
        </p:txBody>
      </p:sp>
      <p:sp>
        <p:nvSpPr>
          <p:cNvPr id="6163" name="Text Box 19"/>
          <p:cNvSpPr txBox="1">
            <a:spLocks noChangeArrowheads="1"/>
          </p:cNvSpPr>
          <p:nvPr/>
        </p:nvSpPr>
        <p:spPr bwMode="auto">
          <a:xfrm>
            <a:off x="381000" y="5715000"/>
            <a:ext cx="1905000" cy="711200"/>
          </a:xfrm>
          <a:prstGeom prst="rect">
            <a:avLst/>
          </a:prstGeom>
          <a:solidFill>
            <a:schemeClr val="accent1">
              <a:alpha val="70195"/>
            </a:schemeClr>
          </a:solidFill>
          <a:ln w="9525">
            <a:solidFill>
              <a:schemeClr val="bg2"/>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GB" sz="2000" smtClean="0">
                <a:solidFill>
                  <a:srgbClr val="000000"/>
                </a:solidFill>
              </a:rPr>
              <a:t>Marine stratocumulus</a:t>
            </a:r>
            <a:endParaRPr lang="en-US" sz="2000" smtClean="0">
              <a:solidFill>
                <a:srgbClr val="000000"/>
              </a:solidFill>
            </a:endParaRPr>
          </a:p>
        </p:txBody>
      </p:sp>
      <p:pic>
        <p:nvPicPr>
          <p:cNvPr id="6164" name="Picture 20" descr="galle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541838"/>
            <a:ext cx="1905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2" y="3212976"/>
            <a:ext cx="2106488" cy="1015663"/>
          </a:xfrm>
          <a:prstGeom prst="rect">
            <a:avLst/>
          </a:prstGeom>
          <a:noFill/>
          <a:ln>
            <a:solidFill>
              <a:schemeClr val="accent1"/>
            </a:solidFill>
          </a:ln>
        </p:spPr>
        <p:txBody>
          <a:bodyPr wrap="square" rtlCol="0">
            <a:spAutoFit/>
          </a:bodyPr>
          <a:lstStyle/>
          <a:p>
            <a:r>
              <a:rPr lang="en-GB" sz="2000" dirty="0" smtClean="0">
                <a:solidFill>
                  <a:schemeClr val="tx2"/>
                </a:solidFill>
                <a:latin typeface="+mn-lt"/>
              </a:rPr>
              <a:t>Improving model physics using GERB data </a:t>
            </a:r>
            <a:endParaRPr lang="en-GB" sz="2000" dirty="0">
              <a:solidFill>
                <a:schemeClr val="tx2"/>
              </a:solidFill>
              <a:latin typeface="+mn-lt"/>
            </a:endParaRPr>
          </a:p>
        </p:txBody>
      </p:sp>
    </p:spTree>
    <p:extLst>
      <p:ext uri="{BB962C8B-B14F-4D97-AF65-F5344CB8AC3E}">
        <p14:creationId xmlns:p14="http://schemas.microsoft.com/office/powerpoint/2010/main" val="17946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4" grpId="0" animBg="1"/>
      <p:bldP spid="6157" grpId="0" animBg="1"/>
      <p:bldP spid="6159" grpId="0" animBg="1"/>
      <p:bldP spid="6160" grpId="0" animBg="1"/>
      <p:bldP spid="6161" grpId="0" animBg="1"/>
      <p:bldP spid="6162" grpId="0" animBg="1"/>
      <p:bldP spid="6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179388" y="115888"/>
            <a:ext cx="7315200" cy="1143000"/>
          </a:xfrm>
        </p:spPr>
        <p:txBody>
          <a:bodyPr/>
          <a:lstStyle/>
          <a:p>
            <a:r>
              <a:rPr lang="en-GB" sz="3600" dirty="0" smtClean="0">
                <a:solidFill>
                  <a:srgbClr val="0070C0"/>
                </a:solidFill>
                <a:latin typeface="Calibri" pitchFamily="34" charset="0"/>
              </a:rPr>
              <a:t>Global changes in water vapour</a:t>
            </a:r>
          </a:p>
        </p:txBody>
      </p:sp>
      <p:pic>
        <p:nvPicPr>
          <p:cNvPr id="33794" name="Picture 2"/>
          <p:cNvPicPr>
            <a:picLocks noChangeAspect="1" noChangeArrowheads="1"/>
          </p:cNvPicPr>
          <p:nvPr/>
        </p:nvPicPr>
        <p:blipFill>
          <a:blip r:embed="rId3"/>
          <a:srcRect/>
          <a:stretch>
            <a:fillRect/>
          </a:stretch>
        </p:blipFill>
        <p:spPr bwMode="auto">
          <a:xfrm>
            <a:off x="0" y="1196752"/>
            <a:ext cx="8915400" cy="4640263"/>
          </a:xfrm>
          <a:prstGeom prst="rect">
            <a:avLst/>
          </a:prstGeom>
          <a:noFill/>
          <a:ln w="9525">
            <a:noFill/>
            <a:miter lim="800000"/>
            <a:headEnd/>
            <a:tailEnd/>
          </a:ln>
        </p:spPr>
      </p:pic>
      <p:pic>
        <p:nvPicPr>
          <p:cNvPr id="33797" name="Picture 2"/>
          <p:cNvPicPr>
            <a:picLocks noChangeAspect="1" noChangeArrowheads="1"/>
          </p:cNvPicPr>
          <p:nvPr/>
        </p:nvPicPr>
        <p:blipFill>
          <a:blip r:embed="rId3"/>
          <a:srcRect b="95290"/>
          <a:stretch>
            <a:fillRect/>
          </a:stretch>
        </p:blipFill>
        <p:spPr bwMode="auto">
          <a:xfrm>
            <a:off x="49213" y="5877272"/>
            <a:ext cx="8915400" cy="217488"/>
          </a:xfrm>
          <a:prstGeom prst="rect">
            <a:avLst/>
          </a:prstGeom>
          <a:noFill/>
          <a:ln w="9525">
            <a:noFill/>
            <a:miter lim="800000"/>
            <a:headEnd/>
            <a:tailEnd/>
          </a:ln>
        </p:spPr>
      </p:pic>
      <p:pic>
        <p:nvPicPr>
          <p:cNvPr id="33798" name="Picture 6"/>
          <p:cNvPicPr>
            <a:picLocks noChangeAspect="1" noChangeArrowheads="1"/>
          </p:cNvPicPr>
          <p:nvPr/>
        </p:nvPicPr>
        <p:blipFill>
          <a:blip r:embed="rId4"/>
          <a:srcRect/>
          <a:stretch>
            <a:fillRect/>
          </a:stretch>
        </p:blipFill>
        <p:spPr bwMode="auto">
          <a:xfrm>
            <a:off x="7518400" y="714375"/>
            <a:ext cx="1450975" cy="4572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53"/>
          <a:stretch/>
        </p:blipFill>
        <p:spPr bwMode="auto">
          <a:xfrm>
            <a:off x="49213" y="1100537"/>
            <a:ext cx="8915275" cy="478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2776" y="2924944"/>
            <a:ext cx="5472608" cy="369332"/>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1800" dirty="0">
                <a:solidFill>
                  <a:srgbClr val="000000"/>
                </a:solidFill>
                <a:latin typeface="Arial" charset="0"/>
              </a:rPr>
              <a:t>Water Vapour (%)	    Surface </a:t>
            </a:r>
            <a:r>
              <a:rPr lang="en-GB" sz="1800" dirty="0" err="1">
                <a:solidFill>
                  <a:srgbClr val="000000"/>
                </a:solidFill>
                <a:latin typeface="Arial" charset="0"/>
              </a:rPr>
              <a:t>Tempertaure</a:t>
            </a:r>
            <a:r>
              <a:rPr lang="en-GB" sz="1800" dirty="0">
                <a:solidFill>
                  <a:srgbClr val="000000"/>
                </a:solidFill>
                <a:latin typeface="Arial" charset="0"/>
              </a:rPr>
              <a:t> (K)</a:t>
            </a:r>
          </a:p>
        </p:txBody>
      </p:sp>
    </p:spTree>
    <p:extLst>
      <p:ext uri="{BB962C8B-B14F-4D97-AF65-F5344CB8AC3E}">
        <p14:creationId xmlns:p14="http://schemas.microsoft.com/office/powerpoint/2010/main" val="476735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3960172" cy="1143000"/>
          </a:xfrm>
        </p:spPr>
        <p:txBody>
          <a:bodyPr/>
          <a:lstStyle/>
          <a:p>
            <a:r>
              <a:rPr lang="en-GB" sz="3200" dirty="0" smtClean="0"/>
              <a:t>Is Earth still warming?</a:t>
            </a:r>
            <a:br>
              <a:rPr lang="en-GB" sz="3200" dirty="0" smtClean="0"/>
            </a:br>
            <a:r>
              <a:rPr lang="en-GB" sz="2400" dirty="0" smtClean="0">
                <a:solidFill>
                  <a:schemeClr val="tx1"/>
                </a:solidFill>
              </a:rPr>
              <a:t>Combining satellite </a:t>
            </a:r>
            <a:r>
              <a:rPr lang="en-GB" sz="2400" dirty="0" err="1" smtClean="0">
                <a:solidFill>
                  <a:schemeClr val="tx1"/>
                </a:solidFill>
              </a:rPr>
              <a:t>radiative</a:t>
            </a:r>
            <a:r>
              <a:rPr lang="en-GB" sz="2400" dirty="0" smtClean="0">
                <a:solidFill>
                  <a:schemeClr val="tx1"/>
                </a:solidFill>
              </a:rPr>
              <a:t> energy balance observations with in situ ocean data…</a:t>
            </a:r>
            <a:endParaRPr lang="en-GB" sz="2400" dirty="0">
              <a:solidFill>
                <a:schemeClr val="tx1"/>
              </a:solidFill>
            </a:endParaRPr>
          </a:p>
        </p:txBody>
      </p:sp>
      <p:grpSp>
        <p:nvGrpSpPr>
          <p:cNvPr id="11" name="Group 10"/>
          <p:cNvGrpSpPr/>
          <p:nvPr/>
        </p:nvGrpSpPr>
        <p:grpSpPr>
          <a:xfrm>
            <a:off x="770020" y="2308520"/>
            <a:ext cx="5602180" cy="2128592"/>
            <a:chOff x="3123830" y="3694783"/>
            <a:chExt cx="5602180" cy="2128592"/>
          </a:xfrm>
        </p:grpSpPr>
        <p:pic>
          <p:nvPicPr>
            <p:cNvPr id="675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4" t="50000" b="11799"/>
            <a:stretch/>
          </p:blipFill>
          <p:spPr bwMode="auto">
            <a:xfrm>
              <a:off x="3123830" y="3694783"/>
              <a:ext cx="5602179" cy="21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20" t="91921"/>
            <a:stretch/>
          </p:blipFill>
          <p:spPr bwMode="auto">
            <a:xfrm>
              <a:off x="3657600" y="5373216"/>
              <a:ext cx="5045223" cy="45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a:off x="3995936" y="5373216"/>
              <a:ext cx="4730074" cy="0"/>
            </a:xfrm>
            <a:prstGeom prst="line">
              <a:avLst/>
            </a:prstGeom>
            <a:noFill/>
            <a:ln w="9525" cap="flat" cmpd="sng" algn="ctr">
              <a:solidFill>
                <a:schemeClr val="bg2"/>
              </a:solidFill>
              <a:prstDash val="solid"/>
              <a:round/>
              <a:headEnd type="none" w="med" len="med"/>
              <a:tailEnd type="none" w="med" len="med"/>
            </a:ln>
            <a:effectLst/>
          </p:spPr>
        </p:cxnSp>
      </p:grpSp>
      <p:cxnSp>
        <p:nvCxnSpPr>
          <p:cNvPr id="13" name="Straight Connector 12"/>
          <p:cNvCxnSpPr>
            <a:endCxn id="67586" idx="3"/>
          </p:cNvCxnSpPr>
          <p:nvPr/>
        </p:nvCxnSpPr>
        <p:spPr bwMode="auto">
          <a:xfrm>
            <a:off x="1642126" y="3372816"/>
            <a:ext cx="4730073" cy="0"/>
          </a:xfrm>
          <a:prstGeom prst="line">
            <a:avLst/>
          </a:prstGeom>
          <a:noFill/>
          <a:ln w="38100" cap="flat" cmpd="sng" algn="ctr">
            <a:solidFill>
              <a:srgbClr val="C00000"/>
            </a:solidFill>
            <a:prstDash val="solid"/>
            <a:round/>
            <a:headEnd type="none" w="med" len="med"/>
            <a:tailEnd type="none" w="med" len="med"/>
          </a:ln>
          <a:effectLst/>
        </p:spPr>
      </p:cxnSp>
      <p:sp>
        <p:nvSpPr>
          <p:cNvPr id="16" name="TextBox 15"/>
          <p:cNvSpPr txBox="1"/>
          <p:nvPr/>
        </p:nvSpPr>
        <p:spPr>
          <a:xfrm>
            <a:off x="405897" y="4649068"/>
            <a:ext cx="8291513" cy="2308324"/>
          </a:xfrm>
          <a:prstGeom prst="rect">
            <a:avLst/>
          </a:prstGeom>
          <a:noFill/>
        </p:spPr>
        <p:txBody>
          <a:bodyPr wrap="square" rtlCol="0">
            <a:spAutoFit/>
          </a:bodyPr>
          <a:lstStyle/>
          <a:p>
            <a:pPr marL="285750" indent="-285750" algn="l">
              <a:buFont typeface="Arial" pitchFamily="34" charset="0"/>
              <a:buChar char="•"/>
            </a:pPr>
            <a:r>
              <a:rPr lang="en-GB" sz="2400" dirty="0" smtClean="0">
                <a:solidFill>
                  <a:schemeClr val="tx1"/>
                </a:solidFill>
                <a:latin typeface="Calibri" pitchFamily="34" charset="0"/>
                <a:cs typeface="Calibri" pitchFamily="34" charset="0"/>
              </a:rPr>
              <a:t>Despite a slowdown in the rate of surface warming heat </a:t>
            </a:r>
            <a:r>
              <a:rPr lang="en-GB" sz="2400" dirty="0" smtClean="0">
                <a:solidFill>
                  <a:schemeClr val="tx1"/>
                </a:solidFill>
                <a:latin typeface="Calibri" pitchFamily="34" charset="0"/>
                <a:cs typeface="Calibri" pitchFamily="34" charset="0"/>
              </a:rPr>
              <a:t>is continuing to accumulate </a:t>
            </a:r>
            <a:r>
              <a:rPr lang="en-GB" sz="2400" dirty="0" smtClean="0">
                <a:solidFill>
                  <a:schemeClr val="tx1"/>
                </a:solidFill>
                <a:latin typeface="Calibri" pitchFamily="34" charset="0"/>
                <a:cs typeface="Calibri" pitchFamily="34" charset="0"/>
              </a:rPr>
              <a:t>in the oceans</a:t>
            </a:r>
            <a:endParaRPr lang="en-GB" sz="2400" dirty="0" smtClean="0">
              <a:solidFill>
                <a:schemeClr val="tx1"/>
              </a:solidFill>
              <a:latin typeface="Calibri" pitchFamily="34" charset="0"/>
              <a:cs typeface="Calibri" pitchFamily="34" charset="0"/>
            </a:endParaRPr>
          </a:p>
          <a:p>
            <a:pPr marL="285750" indent="-285750" algn="l">
              <a:buFont typeface="Arial" pitchFamily="34" charset="0"/>
              <a:buChar char="•"/>
            </a:pPr>
            <a:r>
              <a:rPr lang="en-GB" sz="2400" dirty="0" smtClean="0">
                <a:solidFill>
                  <a:schemeClr val="tx1"/>
                </a:solidFill>
                <a:latin typeface="Calibri" pitchFamily="34" charset="0"/>
                <a:cs typeface="Calibri" pitchFamily="34" charset="0"/>
              </a:rPr>
              <a:t>The rate of heating is </a:t>
            </a:r>
            <a:r>
              <a:rPr lang="en-GB" sz="2400" dirty="0" smtClean="0">
                <a:solidFill>
                  <a:schemeClr val="tx1"/>
                </a:solidFill>
                <a:latin typeface="Calibri" pitchFamily="34" charset="0"/>
                <a:cs typeface="Calibri" pitchFamily="34" charset="0"/>
              </a:rPr>
              <a:t>0.54 </a:t>
            </a:r>
            <a:r>
              <a:rPr lang="en-GB" sz="2400" dirty="0" smtClean="0">
                <a:solidFill>
                  <a:schemeClr val="tx1"/>
                </a:solidFill>
                <a:latin typeface="Calibri" pitchFamily="34" charset="0"/>
                <a:cs typeface="Calibri" pitchFamily="34" charset="0"/>
              </a:rPr>
              <a:t>Watts per square metre</a:t>
            </a:r>
          </a:p>
          <a:p>
            <a:pPr algn="l"/>
            <a:r>
              <a:rPr lang="en-GB" sz="2400" dirty="0" smtClean="0">
                <a:solidFill>
                  <a:schemeClr val="tx1"/>
                </a:solidFill>
                <a:latin typeface="Calibri" pitchFamily="34" charset="0"/>
                <a:cs typeface="Calibri" pitchFamily="34" charset="0"/>
              </a:rPr>
              <a:t>(this is equivalent to the heat of 250 billion 1 kilo-Watt electric heaters distributed over the planet</a:t>
            </a:r>
            <a:r>
              <a:rPr lang="en-GB" sz="2400" dirty="0" smtClean="0">
                <a:solidFill>
                  <a:schemeClr val="tx1"/>
                </a:solidFill>
                <a:latin typeface="Calibri" pitchFamily="34" charset="0"/>
                <a:cs typeface="Calibri" pitchFamily="34" charset="0"/>
              </a:rPr>
              <a:t>)</a:t>
            </a:r>
          </a:p>
          <a:p>
            <a:pPr algn="l"/>
            <a:endParaRPr lang="en-GB" sz="2400" dirty="0">
              <a:solidFill>
                <a:schemeClr val="tx2"/>
              </a:solidFill>
              <a:latin typeface="Calibri" pitchFamily="34" charset="0"/>
              <a:cs typeface="Calibri" pitchFamily="34" charset="0"/>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463" r="10483" b="46477"/>
          <a:stretch/>
        </p:blipFill>
        <p:spPr bwMode="auto">
          <a:xfrm>
            <a:off x="6660232" y="3150024"/>
            <a:ext cx="2156359" cy="150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699792" y="4272840"/>
            <a:ext cx="3672408" cy="369332"/>
          </a:xfrm>
          <a:prstGeom prst="rect">
            <a:avLst/>
          </a:prstGeom>
          <a:solidFill>
            <a:schemeClr val="bg1"/>
          </a:solidFill>
        </p:spPr>
        <p:txBody>
          <a:bodyPr wrap="square" rtlCol="0">
            <a:spAutoFit/>
          </a:bodyPr>
          <a:lstStyle/>
          <a:p>
            <a:r>
              <a:rPr lang="en-GB" sz="1800" dirty="0" smtClean="0">
                <a:solidFill>
                  <a:schemeClr val="tx1"/>
                </a:solidFill>
                <a:latin typeface="Arial" pitchFamily="34" charset="0"/>
                <a:cs typeface="Arial" pitchFamily="34" charset="0"/>
                <a:hlinkClick r:id="rId5"/>
              </a:rPr>
              <a:t>Loeb et al. (2012) Nat. Geosci.</a:t>
            </a:r>
            <a:r>
              <a:rPr lang="en-GB" sz="1800" dirty="0" smtClean="0">
                <a:solidFill>
                  <a:schemeClr val="tx1"/>
                </a:solidFill>
                <a:latin typeface="Arial" pitchFamily="34" charset="0"/>
                <a:cs typeface="Arial" pitchFamily="34" charset="0"/>
              </a:rPr>
              <a:t> </a:t>
            </a:r>
            <a:endParaRPr lang="en-GB" sz="1600"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188640"/>
            <a:ext cx="3148866" cy="200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2319" y="1043564"/>
            <a:ext cx="1364271" cy="195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cap="flat" cmpd="sng" algn="ctr">
                <a:solidFill>
                  <a:schemeClr val="accent2"/>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flipV="1">
            <a:off x="7738411" y="476672"/>
            <a:ext cx="396043" cy="216024"/>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50329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1957"/>
          <a:stretch/>
        </p:blipFill>
        <p:spPr>
          <a:xfrm>
            <a:off x="251520" y="889084"/>
            <a:ext cx="6048672" cy="5193326"/>
          </a:xfrm>
          <a:prstGeom prst="rect">
            <a:avLst/>
          </a:prstGeom>
        </p:spPr>
      </p:pic>
      <p:sp>
        <p:nvSpPr>
          <p:cNvPr id="16" name="Rectangle 15"/>
          <p:cNvSpPr/>
          <p:nvPr/>
        </p:nvSpPr>
        <p:spPr bwMode="auto">
          <a:xfrm>
            <a:off x="6012160" y="1124744"/>
            <a:ext cx="288032"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1800" smtClean="0">
              <a:solidFill>
                <a:srgbClr val="000000"/>
              </a:solidFill>
              <a:latin typeface="Arial" pitchFamily="34"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388" y="5107836"/>
            <a:ext cx="1507108" cy="47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5754611"/>
            <a:ext cx="1435100" cy="65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p:cNvPicPr>
          <p:nvPr/>
        </p:nvPicPr>
        <p:blipFill>
          <a:blip r:embed="rId5"/>
          <a:srcRect/>
          <a:stretch>
            <a:fillRect/>
          </a:stretch>
        </p:blipFill>
        <p:spPr bwMode="auto">
          <a:xfrm>
            <a:off x="5004048" y="6137302"/>
            <a:ext cx="4032448" cy="614087"/>
          </a:xfrm>
          <a:prstGeom prst="rect">
            <a:avLst/>
          </a:prstGeom>
          <a:noFill/>
          <a:ln w="9525">
            <a:noFill/>
            <a:miter lim="800000"/>
            <a:headEnd/>
            <a:tailEnd/>
          </a:ln>
        </p:spPr>
      </p:pic>
      <p:sp>
        <p:nvSpPr>
          <p:cNvPr id="12" name="Rectangle 11"/>
          <p:cNvSpPr/>
          <p:nvPr/>
        </p:nvSpPr>
        <p:spPr bwMode="auto">
          <a:xfrm>
            <a:off x="6732240" y="548680"/>
            <a:ext cx="288032"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GB" sz="1800" smtClean="0">
              <a:solidFill>
                <a:srgbClr val="000000"/>
              </a:solidFill>
              <a:latin typeface="Arial" pitchFamily="34" charset="0"/>
            </a:endParaRPr>
          </a:p>
        </p:txBody>
      </p:sp>
      <p:grpSp>
        <p:nvGrpSpPr>
          <p:cNvPr id="2" name="Group 1"/>
          <p:cNvGrpSpPr/>
          <p:nvPr/>
        </p:nvGrpSpPr>
        <p:grpSpPr>
          <a:xfrm>
            <a:off x="6084168" y="1678156"/>
            <a:ext cx="2448272" cy="3046988"/>
            <a:chOff x="6588224" y="1412776"/>
            <a:chExt cx="2448272" cy="3046988"/>
          </a:xfrm>
        </p:grpSpPr>
        <p:sp>
          <p:nvSpPr>
            <p:cNvPr id="11" name="TextBox 10"/>
            <p:cNvSpPr txBox="1"/>
            <p:nvPr/>
          </p:nvSpPr>
          <p:spPr>
            <a:xfrm>
              <a:off x="7025332" y="1412776"/>
              <a:ext cx="2011164" cy="3046988"/>
            </a:xfrm>
            <a:prstGeom prst="rect">
              <a:avLst/>
            </a:prstGeom>
            <a:solidFill>
              <a:schemeClr val="bg1"/>
            </a:solidFill>
            <a:ln>
              <a:solidFill>
                <a:schemeClr val="tx1"/>
              </a:solidFill>
            </a:ln>
          </p:spPr>
          <p:txBody>
            <a:bodyPr wrap="square" rtlCol="0">
              <a:spAutoFit/>
            </a:bodyPr>
            <a:lstStyle/>
            <a:p>
              <a:r>
                <a:rPr lang="en-GB" sz="2400" dirty="0" smtClean="0">
                  <a:solidFill>
                    <a:srgbClr val="000000"/>
                  </a:solidFill>
                  <a:latin typeface="Calibri" pitchFamily="34" charset="0"/>
                </a:rPr>
                <a:t>Globally, in the present-day climate, </a:t>
              </a:r>
              <a:r>
                <a:rPr lang="en-GB" sz="2400" dirty="0" smtClean="0">
                  <a:solidFill>
                    <a:srgbClr val="FF0000"/>
                  </a:solidFill>
                  <a:latin typeface="Calibri" pitchFamily="34" charset="0"/>
                </a:rPr>
                <a:t>temperature</a:t>
              </a:r>
              <a:r>
                <a:rPr lang="en-GB" sz="2400" dirty="0" smtClean="0">
                  <a:solidFill>
                    <a:srgbClr val="000000"/>
                  </a:solidFill>
                  <a:latin typeface="Calibri" pitchFamily="34" charset="0"/>
                </a:rPr>
                <a:t>, </a:t>
              </a:r>
              <a:r>
                <a:rPr lang="en-GB" sz="2400" dirty="0" smtClean="0">
                  <a:solidFill>
                    <a:srgbClr val="00B0F0"/>
                  </a:solidFill>
                  <a:latin typeface="Calibri" pitchFamily="34" charset="0"/>
                </a:rPr>
                <a:t>moisture</a:t>
              </a:r>
              <a:r>
                <a:rPr lang="en-GB" sz="2400" dirty="0" smtClean="0">
                  <a:solidFill>
                    <a:srgbClr val="000000"/>
                  </a:solidFill>
                  <a:latin typeface="Calibri" pitchFamily="34" charset="0"/>
                </a:rPr>
                <a:t> and </a:t>
              </a:r>
              <a:r>
                <a:rPr lang="en-GB" sz="2400" dirty="0" smtClean="0">
                  <a:solidFill>
                    <a:srgbClr val="0000FF"/>
                  </a:solidFill>
                  <a:latin typeface="Calibri" pitchFamily="34" charset="0"/>
                </a:rPr>
                <a:t>precipitation</a:t>
              </a:r>
              <a:r>
                <a:rPr lang="en-GB" sz="2400" dirty="0" smtClean="0">
                  <a:solidFill>
                    <a:srgbClr val="000000"/>
                  </a:solidFill>
                  <a:latin typeface="Calibri" pitchFamily="34" charset="0"/>
                </a:rPr>
                <a:t> are strongly coupled</a:t>
              </a:r>
              <a:endParaRPr lang="en-GB" sz="1800" dirty="0">
                <a:solidFill>
                  <a:srgbClr val="000000"/>
                </a:solidFill>
                <a:latin typeface="Arial" charset="0"/>
              </a:endParaRPr>
            </a:p>
          </p:txBody>
        </p:sp>
        <p:cxnSp>
          <p:nvCxnSpPr>
            <p:cNvPr id="3" name="Straight Arrow Connector 2"/>
            <p:cNvCxnSpPr/>
            <p:nvPr/>
          </p:nvCxnSpPr>
          <p:spPr bwMode="auto">
            <a:xfrm flipH="1" flipV="1">
              <a:off x="6588224" y="2204864"/>
              <a:ext cx="432048" cy="5040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6588224" y="3140968"/>
              <a:ext cx="432048" cy="0"/>
            </a:xfrm>
            <a:prstGeom prst="straightConnector1">
              <a:avLst/>
            </a:prstGeom>
            <a:solidFill>
              <a:schemeClr val="accent1"/>
            </a:solidFill>
            <a:ln w="38100" cap="flat" cmpd="sng" algn="ctr">
              <a:solidFill>
                <a:srgbClr val="00B0F0"/>
              </a:solidFill>
              <a:prstDash val="solid"/>
              <a:round/>
              <a:headEnd type="none" w="med" len="med"/>
              <a:tailEnd type="arrow"/>
            </a:ln>
            <a:effectLst/>
          </p:spPr>
        </p:cxnSp>
        <p:cxnSp>
          <p:nvCxnSpPr>
            <p:cNvPr id="14" name="Straight Arrow Connector 13"/>
            <p:cNvCxnSpPr/>
            <p:nvPr/>
          </p:nvCxnSpPr>
          <p:spPr bwMode="auto">
            <a:xfrm flipH="1">
              <a:off x="6588224" y="3501008"/>
              <a:ext cx="432048" cy="648072"/>
            </a:xfrm>
            <a:prstGeom prst="straightConnector1">
              <a:avLst/>
            </a:prstGeom>
            <a:solidFill>
              <a:schemeClr val="accent1"/>
            </a:solidFill>
            <a:ln w="38100" cap="flat" cmpd="sng" algn="ctr">
              <a:solidFill>
                <a:srgbClr val="0000FF"/>
              </a:solidFill>
              <a:prstDash val="solid"/>
              <a:round/>
              <a:headEnd type="none" w="med" len="med"/>
              <a:tailEnd type="arrow"/>
            </a:ln>
            <a:effectLst/>
          </p:spPr>
        </p:cxnSp>
      </p:grpSp>
      <p:sp>
        <p:nvSpPr>
          <p:cNvPr id="15" name="Title 1"/>
          <p:cNvSpPr>
            <a:spLocks noGrp="1"/>
          </p:cNvSpPr>
          <p:nvPr>
            <p:ph type="title" idx="4294967295"/>
          </p:nvPr>
        </p:nvSpPr>
        <p:spPr>
          <a:xfrm>
            <a:off x="179388" y="115888"/>
            <a:ext cx="8780040" cy="648816"/>
          </a:xfrm>
          <a:solidFill>
            <a:schemeClr val="bg1"/>
          </a:solidFill>
        </p:spPr>
        <p:txBody>
          <a:bodyPr/>
          <a:lstStyle/>
          <a:p>
            <a:r>
              <a:rPr lang="en-GB" sz="3600" dirty="0" smtClean="0">
                <a:solidFill>
                  <a:srgbClr val="0070C0"/>
                </a:solidFill>
                <a:latin typeface="Calibri" pitchFamily="34" charset="0"/>
              </a:rPr>
              <a:t>Monitoring changes in the </a:t>
            </a:r>
            <a:r>
              <a:rPr lang="en-GB" sz="3600" dirty="0" smtClean="0">
                <a:solidFill>
                  <a:srgbClr val="0070C0"/>
                </a:solidFill>
                <a:latin typeface="Calibri" pitchFamily="34" charset="0"/>
              </a:rPr>
              <a:t>g</a:t>
            </a:r>
            <a:r>
              <a:rPr lang="en-GB" sz="3600" dirty="0" smtClean="0">
                <a:solidFill>
                  <a:srgbClr val="0070C0"/>
                </a:solidFill>
                <a:latin typeface="Calibri" pitchFamily="34" charset="0"/>
              </a:rPr>
              <a:t>lobal water cycle</a:t>
            </a:r>
            <a:endParaRPr lang="en-GB" sz="3600" dirty="0" smtClean="0">
              <a:solidFill>
                <a:srgbClr val="0070C0"/>
              </a:solidFill>
              <a:latin typeface="Calibri" pitchFamily="34" charset="0"/>
            </a:endParaRPr>
          </a:p>
        </p:txBody>
      </p:sp>
    </p:spTree>
    <p:extLst>
      <p:ext uri="{BB962C8B-B14F-4D97-AF65-F5344CB8AC3E}">
        <p14:creationId xmlns:p14="http://schemas.microsoft.com/office/powerpoint/2010/main" val="425659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val="0"/>
              </a:ext>
            </a:extLst>
          </a:blip>
          <a:srcRect l="2858" t="32615" r="33002"/>
          <a:stretch/>
        </p:blipFill>
        <p:spPr>
          <a:xfrm>
            <a:off x="404687" y="1976266"/>
            <a:ext cx="6399561" cy="4189038"/>
          </a:xfrm>
          <a:prstGeom prst="rect">
            <a:avLst/>
          </a:prstGeom>
        </p:spPr>
      </p:pic>
      <p:sp>
        <p:nvSpPr>
          <p:cNvPr id="37900" name="Text Box 3"/>
          <p:cNvSpPr txBox="1">
            <a:spLocks noChangeArrowheads="1"/>
          </p:cNvSpPr>
          <p:nvPr/>
        </p:nvSpPr>
        <p:spPr bwMode="auto">
          <a:xfrm>
            <a:off x="230188" y="6093296"/>
            <a:ext cx="8734425" cy="368300"/>
          </a:xfrm>
          <a:prstGeom prst="rect">
            <a:avLst/>
          </a:prstGeom>
          <a:solidFill>
            <a:schemeClr val="bg1"/>
          </a:solidFill>
          <a:ln w="9525">
            <a:noFill/>
            <a:miter lim="800000"/>
            <a:headEnd/>
            <a:tailEnd/>
          </a:ln>
        </p:spPr>
        <p:txBody>
          <a:bodyPr wrap="square">
            <a:spAutoFit/>
          </a:bodyPr>
          <a:lstStyle/>
          <a:p>
            <a:pPr>
              <a:spcBef>
                <a:spcPct val="50000"/>
              </a:spcBef>
            </a:pPr>
            <a:r>
              <a:rPr lang="en-US" sz="1800" dirty="0" smtClean="0">
                <a:solidFill>
                  <a:srgbClr val="000000"/>
                </a:solidFill>
                <a:latin typeface="Arial" charset="0"/>
              </a:rPr>
              <a:t>Liu </a:t>
            </a:r>
            <a:r>
              <a:rPr lang="en-US" sz="1800" dirty="0">
                <a:solidFill>
                  <a:srgbClr val="000000"/>
                </a:solidFill>
                <a:latin typeface="Arial" charset="0"/>
              </a:rPr>
              <a:t>and Allan </a:t>
            </a:r>
            <a:r>
              <a:rPr lang="en-US" sz="1800" i="1" dirty="0">
                <a:solidFill>
                  <a:srgbClr val="000000"/>
                </a:solidFill>
                <a:latin typeface="Arial" charset="0"/>
              </a:rPr>
              <a:t>in </a:t>
            </a:r>
            <a:r>
              <a:rPr lang="en-US" sz="1800" i="1" dirty="0" smtClean="0">
                <a:solidFill>
                  <a:srgbClr val="000000"/>
                </a:solidFill>
                <a:latin typeface="Arial" charset="0"/>
              </a:rPr>
              <a:t>prep; see also</a:t>
            </a:r>
            <a:r>
              <a:rPr lang="en-US" sz="1800" dirty="0" smtClean="0">
                <a:solidFill>
                  <a:srgbClr val="000000"/>
                </a:solidFill>
                <a:latin typeface="Arial" charset="0"/>
                <a:hlinkClick r:id="rId4"/>
              </a:rPr>
              <a:t>  Allan </a:t>
            </a:r>
            <a:r>
              <a:rPr lang="en-US" sz="1800" dirty="0">
                <a:solidFill>
                  <a:srgbClr val="000000"/>
                </a:solidFill>
                <a:latin typeface="Arial" charset="0"/>
                <a:hlinkClick r:id="rId4"/>
              </a:rPr>
              <a:t>et al. (2010) ERL</a:t>
            </a:r>
            <a:r>
              <a:rPr lang="en-US" sz="1800" dirty="0" smtClean="0">
                <a:solidFill>
                  <a:srgbClr val="000000"/>
                </a:solidFill>
                <a:latin typeface="Arial" charset="0"/>
                <a:hlinkClick r:id="rId4"/>
              </a:rPr>
              <a:t>.</a:t>
            </a:r>
            <a:endParaRPr lang="en-US" sz="1800" i="1" dirty="0">
              <a:solidFill>
                <a:srgbClr val="000000"/>
              </a:solidFill>
              <a:latin typeface="Arial" charset="0"/>
            </a:endParaRPr>
          </a:p>
        </p:txBody>
      </p:sp>
      <p:sp>
        <p:nvSpPr>
          <p:cNvPr id="37890" name="Rectangle 2"/>
          <p:cNvSpPr>
            <a:spLocks noGrp="1" noChangeArrowheads="1"/>
          </p:cNvSpPr>
          <p:nvPr>
            <p:ph type="title" idx="4294967295"/>
          </p:nvPr>
        </p:nvSpPr>
        <p:spPr>
          <a:xfrm>
            <a:off x="144463" y="80963"/>
            <a:ext cx="7186612" cy="1516062"/>
          </a:xfrm>
        </p:spPr>
        <p:txBody>
          <a:bodyPr/>
          <a:lstStyle/>
          <a:p>
            <a:r>
              <a:rPr lang="en-GB" sz="3600" dirty="0" smtClean="0">
                <a:solidFill>
                  <a:srgbClr val="0070C0"/>
                </a:solidFill>
                <a:latin typeface="Calibri" pitchFamily="34" charset="0"/>
              </a:rPr>
              <a:t>Simulations, observations &amp; physics: wet get </a:t>
            </a:r>
            <a:r>
              <a:rPr lang="en-GB" sz="3600" dirty="0" smtClean="0">
                <a:solidFill>
                  <a:srgbClr val="0070C0"/>
                </a:solidFill>
                <a:latin typeface="Calibri" pitchFamily="34" charset="0"/>
              </a:rPr>
              <a:t>wetter, dry </a:t>
            </a:r>
            <a:r>
              <a:rPr lang="en-GB" sz="3600" dirty="0" smtClean="0">
                <a:solidFill>
                  <a:srgbClr val="0070C0"/>
                </a:solidFill>
                <a:latin typeface="Calibri" pitchFamily="34" charset="0"/>
              </a:rPr>
              <a:t>regions </a:t>
            </a:r>
            <a:r>
              <a:rPr lang="en-GB" sz="3600" dirty="0" smtClean="0">
                <a:solidFill>
                  <a:srgbClr val="0070C0"/>
                </a:solidFill>
                <a:latin typeface="Calibri" pitchFamily="34" charset="0"/>
              </a:rPr>
              <a:t>drier</a:t>
            </a:r>
          </a:p>
        </p:txBody>
      </p:sp>
      <p:sp>
        <p:nvSpPr>
          <p:cNvPr id="37891" name="TextBox 1"/>
          <p:cNvSpPr txBox="1">
            <a:spLocks noChangeArrowheads="1"/>
          </p:cNvSpPr>
          <p:nvPr/>
        </p:nvSpPr>
        <p:spPr bwMode="auto">
          <a:xfrm>
            <a:off x="962000" y="1598886"/>
            <a:ext cx="5410200" cy="461962"/>
          </a:xfrm>
          <a:prstGeom prst="rect">
            <a:avLst/>
          </a:prstGeom>
          <a:solidFill>
            <a:schemeClr val="bg1"/>
          </a:solidFill>
          <a:ln w="9525">
            <a:noFill/>
            <a:miter lim="800000"/>
            <a:headEnd/>
            <a:tailEnd/>
          </a:ln>
        </p:spPr>
        <p:txBody>
          <a:bodyPr>
            <a:spAutoFit/>
          </a:bodyPr>
          <a:lstStyle/>
          <a:p>
            <a:r>
              <a:rPr lang="en-GB" sz="2400" b="1" dirty="0">
                <a:solidFill>
                  <a:srgbClr val="000000"/>
                </a:solidFill>
                <a:latin typeface="Arial" charset="0"/>
              </a:rPr>
              <a:t>	Ocean		Land</a:t>
            </a:r>
          </a:p>
        </p:txBody>
      </p:sp>
      <p:sp>
        <p:nvSpPr>
          <p:cNvPr id="8" name="TextBox 7"/>
          <p:cNvSpPr txBox="1"/>
          <p:nvPr/>
        </p:nvSpPr>
        <p:spPr>
          <a:xfrm>
            <a:off x="-1349648" y="3717032"/>
            <a:ext cx="3761408" cy="461665"/>
          </a:xfrm>
          <a:prstGeom prst="rect">
            <a:avLst/>
          </a:prstGeom>
          <a:solidFill>
            <a:schemeClr val="bg1"/>
          </a:solidFill>
          <a:scene3d>
            <a:camera prst="orthographicFront">
              <a:rot lat="0" lon="0" rev="5400000"/>
            </a:camera>
            <a:lightRig rig="threePt" dir="t"/>
          </a:scene3d>
        </p:spPr>
        <p:txBody>
          <a:bodyPr>
            <a:spAutoFit/>
          </a:bodyPr>
          <a:lstStyle/>
          <a:p>
            <a:pPr>
              <a:defRPr/>
            </a:pPr>
            <a:r>
              <a:rPr lang="en-GB" sz="2400" dirty="0">
                <a:solidFill>
                  <a:srgbClr val="000000"/>
                </a:solidFill>
                <a:latin typeface="Arial" charset="0"/>
              </a:rPr>
              <a:t>Tropical dry	Tropical wet</a:t>
            </a:r>
          </a:p>
        </p:txBody>
      </p:sp>
      <p:sp>
        <p:nvSpPr>
          <p:cNvPr id="37893" name="TextBox 2"/>
          <p:cNvSpPr txBox="1">
            <a:spLocks noChangeArrowheads="1"/>
          </p:cNvSpPr>
          <p:nvPr/>
        </p:nvSpPr>
        <p:spPr bwMode="auto">
          <a:xfrm>
            <a:off x="6961188" y="2893091"/>
            <a:ext cx="2057400" cy="1200150"/>
          </a:xfrm>
          <a:prstGeom prst="rect">
            <a:avLst/>
          </a:prstGeom>
          <a:noFill/>
          <a:ln w="9525">
            <a:solidFill>
              <a:schemeClr val="tx1"/>
            </a:solidFill>
            <a:miter lim="800000"/>
            <a:headEnd/>
            <a:tailEnd/>
          </a:ln>
        </p:spPr>
        <p:txBody>
          <a:bodyPr>
            <a:spAutoFit/>
          </a:bodyPr>
          <a:lstStyle/>
          <a:p>
            <a:r>
              <a:rPr lang="en-GB" sz="1800">
                <a:solidFill>
                  <a:srgbClr val="000000"/>
                </a:solidFill>
                <a:latin typeface="Arial" charset="0"/>
              </a:rPr>
              <a:t>Pre 1988 GPCP ocean data does not contain microwave data</a:t>
            </a:r>
          </a:p>
        </p:txBody>
      </p:sp>
      <p:cxnSp>
        <p:nvCxnSpPr>
          <p:cNvPr id="37894" name="Straight Arrow Connector 4"/>
          <p:cNvCxnSpPr>
            <a:cxnSpLocks noChangeShapeType="1"/>
          </p:cNvCxnSpPr>
          <p:nvPr/>
        </p:nvCxnSpPr>
        <p:spPr bwMode="auto">
          <a:xfrm flipH="1">
            <a:off x="2627784" y="3632635"/>
            <a:ext cx="4333405" cy="460606"/>
          </a:xfrm>
          <a:prstGeom prst="straightConnector1">
            <a:avLst/>
          </a:prstGeom>
          <a:noFill/>
          <a:ln w="41275" algn="ctr">
            <a:solidFill>
              <a:schemeClr val="tx1"/>
            </a:solidFill>
            <a:round/>
            <a:headEnd/>
            <a:tailEnd type="arrow" w="med" len="med"/>
          </a:ln>
        </p:spPr>
      </p:cxnSp>
      <p:pic>
        <p:nvPicPr>
          <p:cNvPr id="37895" name="Picture 3"/>
          <p:cNvPicPr>
            <a:picLocks noChangeAspect="1" noChangeArrowheads="1"/>
          </p:cNvPicPr>
          <p:nvPr/>
        </p:nvPicPr>
        <p:blipFill>
          <a:blip r:embed="rId5"/>
          <a:srcRect/>
          <a:stretch>
            <a:fillRect/>
          </a:stretch>
        </p:blipFill>
        <p:spPr bwMode="auto">
          <a:xfrm>
            <a:off x="7588250" y="1268413"/>
            <a:ext cx="1435100" cy="655637"/>
          </a:xfrm>
          <a:prstGeom prst="rect">
            <a:avLst/>
          </a:prstGeom>
          <a:noFill/>
          <a:ln w="9525">
            <a:noFill/>
            <a:miter lim="800000"/>
            <a:headEnd/>
            <a:tailEnd/>
          </a:ln>
        </p:spPr>
      </p:pic>
      <p:pic>
        <p:nvPicPr>
          <p:cNvPr id="37896" name="Picture 5"/>
          <p:cNvPicPr>
            <a:picLocks noChangeAspect="1" noChangeArrowheads="1"/>
          </p:cNvPicPr>
          <p:nvPr/>
        </p:nvPicPr>
        <p:blipFill>
          <a:blip r:embed="rId6"/>
          <a:srcRect/>
          <a:stretch>
            <a:fillRect/>
          </a:stretch>
        </p:blipFill>
        <p:spPr bwMode="auto">
          <a:xfrm>
            <a:off x="7566025" y="673100"/>
            <a:ext cx="1452563" cy="457200"/>
          </a:xfrm>
          <a:prstGeom prst="rect">
            <a:avLst/>
          </a:prstGeom>
          <a:noFill/>
          <a:ln w="9525">
            <a:noFill/>
            <a:miter lim="800000"/>
            <a:headEnd/>
            <a:tailEnd/>
          </a:ln>
        </p:spPr>
      </p:pic>
      <p:sp>
        <p:nvSpPr>
          <p:cNvPr id="37897" name="TextBox 10"/>
          <p:cNvSpPr txBox="1">
            <a:spLocks noChangeArrowheads="1"/>
          </p:cNvSpPr>
          <p:nvPr/>
        </p:nvSpPr>
        <p:spPr bwMode="auto">
          <a:xfrm>
            <a:off x="6961188" y="4335892"/>
            <a:ext cx="2057400" cy="647700"/>
          </a:xfrm>
          <a:prstGeom prst="rect">
            <a:avLst/>
          </a:prstGeom>
          <a:noFill/>
          <a:ln w="9525">
            <a:solidFill>
              <a:schemeClr val="tx1"/>
            </a:solidFill>
            <a:miter lim="800000"/>
            <a:headEnd/>
            <a:tailEnd/>
          </a:ln>
        </p:spPr>
        <p:txBody>
          <a:bodyPr>
            <a:spAutoFit/>
          </a:bodyPr>
          <a:lstStyle/>
          <a:p>
            <a:r>
              <a:rPr lang="en-GB" sz="1800">
                <a:solidFill>
                  <a:srgbClr val="000000"/>
                </a:solidFill>
                <a:latin typeface="Arial" charset="0"/>
              </a:rPr>
              <a:t>Robust drying of dry tropical land</a:t>
            </a:r>
          </a:p>
        </p:txBody>
      </p:sp>
      <p:cxnSp>
        <p:nvCxnSpPr>
          <p:cNvPr id="37898" name="Straight Arrow Connector 11"/>
          <p:cNvCxnSpPr>
            <a:cxnSpLocks noChangeShapeType="1"/>
            <a:stCxn id="37897" idx="1"/>
          </p:cNvCxnSpPr>
          <p:nvPr/>
        </p:nvCxnSpPr>
        <p:spPr bwMode="auto">
          <a:xfrm flipH="1">
            <a:off x="6660232" y="4659742"/>
            <a:ext cx="300956" cy="142660"/>
          </a:xfrm>
          <a:prstGeom prst="straightConnector1">
            <a:avLst/>
          </a:prstGeom>
          <a:noFill/>
          <a:ln w="41275" algn="ctr">
            <a:solidFill>
              <a:schemeClr val="tx1"/>
            </a:solidFill>
            <a:round/>
            <a:headEnd/>
            <a:tailEnd type="arrow" w="med" len="med"/>
          </a:ln>
        </p:spPr>
      </p:cxnSp>
      <p:pic>
        <p:nvPicPr>
          <p:cNvPr id="37899" name="Picture 12"/>
          <p:cNvPicPr>
            <a:picLocks noChangeAspect="1"/>
          </p:cNvPicPr>
          <p:nvPr/>
        </p:nvPicPr>
        <p:blipFill>
          <a:blip r:embed="rId7"/>
          <a:srcRect/>
          <a:stretch>
            <a:fillRect/>
          </a:stretch>
        </p:blipFill>
        <p:spPr bwMode="auto">
          <a:xfrm>
            <a:off x="5980113" y="6359050"/>
            <a:ext cx="2984500" cy="454499"/>
          </a:xfrm>
          <a:prstGeom prst="rect">
            <a:avLst/>
          </a:prstGeom>
          <a:solidFill>
            <a:schemeClr val="bg1"/>
          </a:solidFill>
          <a:ln w="9525">
            <a:noFill/>
            <a:miter lim="800000"/>
            <a:headEnd/>
            <a:tailEnd/>
          </a:ln>
        </p:spPr>
      </p:pic>
      <p:sp>
        <p:nvSpPr>
          <p:cNvPr id="2" name="TextBox 1"/>
          <p:cNvSpPr txBox="1"/>
          <p:nvPr/>
        </p:nvSpPr>
        <p:spPr>
          <a:xfrm>
            <a:off x="6961188" y="5301208"/>
            <a:ext cx="2063082" cy="923330"/>
          </a:xfrm>
          <a:prstGeom prst="rect">
            <a:avLst/>
          </a:prstGeom>
          <a:noFill/>
        </p:spPr>
        <p:txBody>
          <a:bodyPr wrap="square" rtlCol="0">
            <a:spAutoFit/>
          </a:bodyPr>
          <a:lstStyle/>
          <a:p>
            <a:r>
              <a:rPr lang="en-GB" sz="1800" dirty="0" smtClean="0">
                <a:solidFill>
                  <a:srgbClr val="0070C0"/>
                </a:solidFill>
                <a:latin typeface="Arial" charset="0"/>
              </a:rPr>
              <a:t>30% wettest </a:t>
            </a:r>
            <a:r>
              <a:rPr lang="en-GB" sz="1800" dirty="0" err="1" smtClean="0">
                <a:solidFill>
                  <a:srgbClr val="0070C0"/>
                </a:solidFill>
                <a:latin typeface="Arial" charset="0"/>
              </a:rPr>
              <a:t>gridpoints</a:t>
            </a:r>
            <a:r>
              <a:rPr lang="en-GB" sz="1800" dirty="0" smtClean="0">
                <a:solidFill>
                  <a:srgbClr val="0070C0"/>
                </a:solidFill>
                <a:latin typeface="Arial" charset="0"/>
              </a:rPr>
              <a:t> </a:t>
            </a:r>
            <a:r>
              <a:rPr lang="en-GB" sz="1800" dirty="0" err="1" smtClean="0">
                <a:solidFill>
                  <a:srgbClr val="0070C0"/>
                </a:solidFill>
                <a:latin typeface="Arial" charset="0"/>
              </a:rPr>
              <a:t>vs</a:t>
            </a:r>
            <a:r>
              <a:rPr lang="en-GB" sz="1800" dirty="0" smtClean="0">
                <a:solidFill>
                  <a:srgbClr val="0070C0"/>
                </a:solidFill>
                <a:latin typeface="Arial" charset="0"/>
              </a:rPr>
              <a:t> 70% driest each month</a:t>
            </a:r>
            <a:endParaRPr lang="en-GB" sz="1800" dirty="0">
              <a:solidFill>
                <a:srgbClr val="0070C0"/>
              </a:solidFill>
              <a:latin typeface="Arial" charset="0"/>
            </a:endParaRPr>
          </a:p>
        </p:txBody>
      </p:sp>
      <p:sp>
        <p:nvSpPr>
          <p:cNvPr id="19" name="TextBox 18"/>
          <p:cNvSpPr txBox="1"/>
          <p:nvPr/>
        </p:nvSpPr>
        <p:spPr>
          <a:xfrm>
            <a:off x="-1332655" y="3504895"/>
            <a:ext cx="3600399" cy="830997"/>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solidFill>
                  <a:srgbClr val="000000"/>
                </a:solidFill>
                <a:latin typeface="Arial" charset="0"/>
              </a:rPr>
              <a:t>dry</a:t>
            </a:r>
            <a:r>
              <a:rPr lang="en-GB" sz="2400" dirty="0">
                <a:solidFill>
                  <a:srgbClr val="000000"/>
                </a:solidFill>
                <a:latin typeface="Arial" charset="0"/>
              </a:rPr>
              <a:t>	</a:t>
            </a:r>
            <a:r>
              <a:rPr lang="en-GB" sz="2400" dirty="0" smtClean="0">
                <a:solidFill>
                  <a:srgbClr val="000000"/>
                </a:solidFill>
                <a:latin typeface="Arial" charset="0"/>
              </a:rPr>
              <a:t>    </a:t>
            </a:r>
            <a:r>
              <a:rPr lang="en-GB" sz="1800" dirty="0" smtClean="0">
                <a:solidFill>
                  <a:srgbClr val="000000"/>
                </a:solidFill>
                <a:latin typeface="Arial" charset="0"/>
              </a:rPr>
              <a:t>tropics</a:t>
            </a:r>
            <a:r>
              <a:rPr lang="en-GB" sz="1800" dirty="0" smtClean="0">
                <a:solidFill>
                  <a:srgbClr val="000000"/>
                </a:solidFill>
                <a:latin typeface="Arial" charset="0"/>
              </a:rPr>
              <a:t>               </a:t>
            </a:r>
            <a:r>
              <a:rPr lang="en-GB" sz="2400" dirty="0" smtClean="0">
                <a:solidFill>
                  <a:srgbClr val="000000"/>
                </a:solidFill>
                <a:latin typeface="Arial" charset="0"/>
              </a:rPr>
              <a:t>wet</a:t>
            </a:r>
            <a:endParaRPr lang="en-GB" sz="2400" dirty="0" smtClean="0">
              <a:solidFill>
                <a:srgbClr val="000000"/>
              </a:solidFill>
              <a:latin typeface="Arial" charset="0"/>
            </a:endParaRPr>
          </a:p>
          <a:p>
            <a:pPr>
              <a:defRPr/>
            </a:pPr>
            <a:r>
              <a:rPr lang="en-GB" sz="2400" dirty="0" smtClean="0">
                <a:solidFill>
                  <a:srgbClr val="000000"/>
                </a:solidFill>
                <a:latin typeface="Arial" charset="0"/>
              </a:rPr>
              <a:t>Precipitation Change (%)</a:t>
            </a:r>
            <a:endParaRPr lang="en-GB" sz="2400" dirty="0">
              <a:solidFill>
                <a:srgbClr val="000000"/>
              </a:solidFill>
              <a:latin typeface="Arial" charset="0"/>
            </a:endParaRPr>
          </a:p>
        </p:txBody>
      </p:sp>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10823" t="11145" r="75043" b="83488"/>
          <a:stretch/>
        </p:blipFill>
        <p:spPr>
          <a:xfrm>
            <a:off x="1187624" y="2165680"/>
            <a:ext cx="1512168" cy="372979"/>
          </a:xfrm>
          <a:prstGeom prst="rect">
            <a:avLst/>
          </a:prstGeom>
        </p:spPr>
      </p:pic>
      <p:sp>
        <p:nvSpPr>
          <p:cNvPr id="4" name="TextBox 3"/>
          <p:cNvSpPr txBox="1"/>
          <p:nvPr/>
        </p:nvSpPr>
        <p:spPr>
          <a:xfrm>
            <a:off x="1157518" y="2541458"/>
            <a:ext cx="1296144" cy="338554"/>
          </a:xfrm>
          <a:prstGeom prst="rect">
            <a:avLst/>
          </a:prstGeom>
          <a:noFill/>
        </p:spPr>
        <p:txBody>
          <a:bodyPr wrap="square" rtlCol="0">
            <a:spAutoFit/>
          </a:bodyPr>
          <a:lstStyle/>
          <a:p>
            <a:r>
              <a:rPr lang="en-GB" sz="1600" b="1" dirty="0" smtClean="0">
                <a:solidFill>
                  <a:schemeClr val="accent2"/>
                </a:solidFill>
                <a:latin typeface="Calibri" pitchFamily="34" charset="0"/>
              </a:rPr>
              <a:t>GPCC, </a:t>
            </a:r>
            <a:r>
              <a:rPr lang="en-GB" sz="1600" b="1" dirty="0" smtClean="0">
                <a:solidFill>
                  <a:srgbClr val="FF0000"/>
                </a:solidFill>
                <a:latin typeface="Calibri" pitchFamily="34" charset="0"/>
              </a:rPr>
              <a:t>GPCP</a:t>
            </a:r>
            <a:endParaRPr lang="en-GB" sz="1600" b="1" dirty="0">
              <a:solidFill>
                <a:srgbClr val="FF0000"/>
              </a:solidFill>
              <a:latin typeface="Calibri" pitchFamily="34" charset="0"/>
            </a:endParaRPr>
          </a:p>
        </p:txBody>
      </p:sp>
    </p:spTree>
    <p:extLst>
      <p:ext uri="{BB962C8B-B14F-4D97-AF65-F5344CB8AC3E}">
        <p14:creationId xmlns:p14="http://schemas.microsoft.com/office/powerpoint/2010/main" val="20979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noChangeArrowheads="1"/>
          </p:cNvPicPr>
          <p:nvPr/>
        </p:nvPicPr>
        <p:blipFill>
          <a:blip r:embed="rId2"/>
          <a:srcRect/>
          <a:stretch>
            <a:fillRect/>
          </a:stretch>
        </p:blipFill>
        <p:spPr bwMode="auto">
          <a:xfrm>
            <a:off x="0" y="3048000"/>
            <a:ext cx="9113838" cy="3403600"/>
          </a:xfrm>
          <a:prstGeom prst="rect">
            <a:avLst/>
          </a:prstGeom>
          <a:noFill/>
          <a:ln w="9525">
            <a:noFill/>
            <a:miter lim="800000"/>
            <a:headEnd/>
            <a:tailEnd/>
          </a:ln>
        </p:spPr>
      </p:pic>
      <p:pic>
        <p:nvPicPr>
          <p:cNvPr id="35842" name="Picture 2"/>
          <p:cNvPicPr>
            <a:picLocks noChangeAspect="1" noChangeArrowheads="1"/>
          </p:cNvPicPr>
          <p:nvPr/>
        </p:nvPicPr>
        <p:blipFill>
          <a:blip r:embed="rId3"/>
          <a:srcRect t="66515"/>
          <a:stretch>
            <a:fillRect/>
          </a:stretch>
        </p:blipFill>
        <p:spPr bwMode="auto">
          <a:xfrm>
            <a:off x="4572000" y="3323480"/>
            <a:ext cx="4368800" cy="3417888"/>
          </a:xfrm>
          <a:prstGeom prst="rect">
            <a:avLst/>
          </a:prstGeom>
          <a:noFill/>
          <a:ln w="9525">
            <a:noFill/>
            <a:miter lim="800000"/>
            <a:headEnd/>
            <a:tailEnd/>
          </a:ln>
        </p:spPr>
      </p:pic>
      <p:sp>
        <p:nvSpPr>
          <p:cNvPr id="35843" name="Rectangle 2"/>
          <p:cNvSpPr>
            <a:spLocks noGrp="1" noChangeArrowheads="1"/>
          </p:cNvSpPr>
          <p:nvPr>
            <p:ph type="title" idx="4294967295"/>
          </p:nvPr>
        </p:nvSpPr>
        <p:spPr>
          <a:xfrm>
            <a:off x="304800" y="413792"/>
            <a:ext cx="4572000" cy="1143000"/>
          </a:xfrm>
        </p:spPr>
        <p:txBody>
          <a:bodyPr/>
          <a:lstStyle/>
          <a:p>
            <a:pPr algn="l"/>
            <a:r>
              <a:rPr lang="en-GB" sz="3600" dirty="0" smtClean="0">
                <a:solidFill>
                  <a:srgbClr val="0070C0"/>
                </a:solidFill>
                <a:latin typeface="Calibri" pitchFamily="34" charset="0"/>
              </a:rPr>
              <a:t>Precipitation extremes</a:t>
            </a:r>
          </a:p>
        </p:txBody>
      </p:sp>
      <p:pic>
        <p:nvPicPr>
          <p:cNvPr id="35844" name="Picture 4"/>
          <p:cNvPicPr>
            <a:picLocks noChangeAspect="1" noChangeArrowheads="1"/>
          </p:cNvPicPr>
          <p:nvPr/>
        </p:nvPicPr>
        <p:blipFill>
          <a:blip r:embed="rId4"/>
          <a:srcRect/>
          <a:stretch>
            <a:fillRect/>
          </a:stretch>
        </p:blipFill>
        <p:spPr bwMode="auto">
          <a:xfrm>
            <a:off x="4932363" y="838200"/>
            <a:ext cx="3657600" cy="2420938"/>
          </a:xfrm>
          <a:prstGeom prst="rect">
            <a:avLst/>
          </a:prstGeom>
          <a:noFill/>
          <a:ln w="9525">
            <a:noFill/>
            <a:miter lim="800000"/>
            <a:headEnd/>
            <a:tailEnd/>
          </a:ln>
        </p:spPr>
      </p:pic>
      <p:sp>
        <p:nvSpPr>
          <p:cNvPr id="35845" name="Text Box 5"/>
          <p:cNvSpPr txBox="1">
            <a:spLocks noChangeArrowheads="1"/>
          </p:cNvSpPr>
          <p:nvPr/>
        </p:nvSpPr>
        <p:spPr bwMode="auto">
          <a:xfrm>
            <a:off x="214313" y="6372225"/>
            <a:ext cx="4343400" cy="369888"/>
          </a:xfrm>
          <a:prstGeom prst="rect">
            <a:avLst/>
          </a:prstGeom>
          <a:noFill/>
          <a:ln w="9525">
            <a:noFill/>
            <a:miter lim="800000"/>
            <a:headEnd/>
            <a:tailEnd/>
          </a:ln>
        </p:spPr>
        <p:txBody>
          <a:bodyPr>
            <a:spAutoFit/>
          </a:bodyPr>
          <a:lstStyle/>
          <a:p>
            <a:pPr eaLnBrk="0" hangingPunct="0">
              <a:spcBef>
                <a:spcPct val="50000"/>
              </a:spcBef>
            </a:pPr>
            <a:r>
              <a:rPr lang="en-GB" sz="1800">
                <a:solidFill>
                  <a:srgbClr val="000000"/>
                </a:solidFill>
                <a:latin typeface="Arial" charset="0"/>
                <a:hlinkClick r:id="rId5"/>
              </a:rPr>
              <a:t>Lavers et al. (2011) Geophys. Res. Lett.</a:t>
            </a:r>
            <a:endParaRPr lang="en-GB" sz="1800">
              <a:solidFill>
                <a:srgbClr val="000000"/>
              </a:solidFill>
              <a:latin typeface="Arial" charset="0"/>
            </a:endParaRPr>
          </a:p>
        </p:txBody>
      </p:sp>
      <p:pic>
        <p:nvPicPr>
          <p:cNvPr id="35847" name="Picture 3"/>
          <p:cNvPicPr>
            <a:picLocks noChangeAspect="1" noChangeArrowheads="1"/>
          </p:cNvPicPr>
          <p:nvPr/>
        </p:nvPicPr>
        <p:blipFill>
          <a:blip r:embed="rId6"/>
          <a:srcRect/>
          <a:stretch>
            <a:fillRect/>
          </a:stretch>
        </p:blipFill>
        <p:spPr bwMode="auto">
          <a:xfrm>
            <a:off x="6324600" y="149225"/>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7"/>
          <a:srcRect/>
          <a:stretch>
            <a:fillRect/>
          </a:stretch>
        </p:blipFill>
        <p:spPr bwMode="auto">
          <a:xfrm>
            <a:off x="4800600" y="149225"/>
            <a:ext cx="1325563" cy="417513"/>
          </a:xfrm>
          <a:prstGeom prst="rect">
            <a:avLst/>
          </a:prstGeom>
          <a:noFill/>
          <a:ln w="9525">
            <a:noFill/>
            <a:miter lim="800000"/>
            <a:headEnd/>
            <a:tailEnd/>
          </a:ln>
        </p:spPr>
      </p:pic>
      <p:cxnSp>
        <p:nvCxnSpPr>
          <p:cNvPr id="35849" name="Straight Arrow Connector 2"/>
          <p:cNvCxnSpPr>
            <a:cxnSpLocks noChangeShapeType="1"/>
          </p:cNvCxnSpPr>
          <p:nvPr/>
        </p:nvCxnSpPr>
        <p:spPr bwMode="auto">
          <a:xfrm flipH="1">
            <a:off x="3200400" y="2852738"/>
            <a:ext cx="1731963" cy="1262062"/>
          </a:xfrm>
          <a:prstGeom prst="straightConnector1">
            <a:avLst/>
          </a:prstGeom>
          <a:noFill/>
          <a:ln w="19050" algn="ctr">
            <a:solidFill>
              <a:schemeClr val="tx1"/>
            </a:solidFill>
            <a:round/>
            <a:headEnd/>
            <a:tailEnd type="arrow" w="med" len="med"/>
          </a:ln>
        </p:spPr>
      </p:cxnSp>
      <p:sp>
        <p:nvSpPr>
          <p:cNvPr id="2" name="TextBox 1"/>
          <p:cNvSpPr txBox="1"/>
          <p:nvPr/>
        </p:nvSpPr>
        <p:spPr>
          <a:xfrm>
            <a:off x="395537" y="1700808"/>
            <a:ext cx="4176464" cy="1015663"/>
          </a:xfrm>
          <a:prstGeom prst="rect">
            <a:avLst/>
          </a:prstGeom>
          <a:noFill/>
        </p:spPr>
        <p:txBody>
          <a:bodyPr wrap="square" rtlCol="0">
            <a:spAutoFit/>
          </a:bodyPr>
          <a:lstStyle/>
          <a:p>
            <a:r>
              <a:rPr lang="en-GB" sz="2000" dirty="0" smtClean="0">
                <a:solidFill>
                  <a:schemeClr val="tx1"/>
                </a:solidFill>
                <a:latin typeface="Arial" charset="0"/>
              </a:rPr>
              <a:t>NERC</a:t>
            </a:r>
            <a:r>
              <a:rPr lang="en-GB" sz="2000" dirty="0" smtClean="0">
                <a:solidFill>
                  <a:srgbClr val="00B0F0"/>
                </a:solidFill>
                <a:latin typeface="Arial" charset="0"/>
              </a:rPr>
              <a:t> </a:t>
            </a:r>
            <a:r>
              <a:rPr lang="en-GB" sz="2000" dirty="0" err="1" smtClean="0">
                <a:solidFill>
                  <a:srgbClr val="00B0F0"/>
                </a:solidFill>
                <a:latin typeface="Arial" charset="0"/>
              </a:rPr>
              <a:t>HydEF</a:t>
            </a:r>
            <a:r>
              <a:rPr lang="en-GB" sz="2000" dirty="0" smtClean="0">
                <a:solidFill>
                  <a:srgbClr val="00B0F0"/>
                </a:solidFill>
                <a:latin typeface="Arial" charset="0"/>
              </a:rPr>
              <a:t> project</a:t>
            </a:r>
            <a:r>
              <a:rPr lang="en-GB" sz="2000" dirty="0" smtClean="0">
                <a:solidFill>
                  <a:srgbClr val="000000"/>
                </a:solidFill>
                <a:latin typeface="Arial" charset="0"/>
              </a:rPr>
              <a:t>: linking UK flooding to large-scale </a:t>
            </a:r>
            <a:r>
              <a:rPr lang="en-GB" sz="2000" dirty="0">
                <a:solidFill>
                  <a:srgbClr val="000000"/>
                </a:solidFill>
                <a:latin typeface="Arial" charset="0"/>
              </a:rPr>
              <a:t>atmospheric precursors </a:t>
            </a:r>
            <a:r>
              <a:rPr lang="en-GB" sz="1800" dirty="0" smtClean="0">
                <a:solidFill>
                  <a:srgbClr val="000000"/>
                </a:solidFill>
                <a:latin typeface="Arial" charset="0"/>
              </a:rPr>
              <a:t>e.g</a:t>
            </a:r>
            <a:r>
              <a:rPr lang="en-GB" sz="1800" dirty="0">
                <a:solidFill>
                  <a:srgbClr val="000000"/>
                </a:solidFill>
                <a:latin typeface="Arial" charset="0"/>
              </a:rPr>
              <a:t>. </a:t>
            </a:r>
            <a:r>
              <a:rPr lang="en-GB" sz="1800" dirty="0" smtClean="0">
                <a:solidFill>
                  <a:srgbClr val="000000"/>
                </a:solidFill>
                <a:latin typeface="Arial" charset="0"/>
              </a:rPr>
              <a:t>2009 </a:t>
            </a:r>
            <a:r>
              <a:rPr lang="en-GB" sz="1800" dirty="0">
                <a:solidFill>
                  <a:srgbClr val="000000"/>
                </a:solidFill>
                <a:latin typeface="Arial" charset="0"/>
              </a:rPr>
              <a:t>Cumbria </a:t>
            </a:r>
            <a:r>
              <a:rPr lang="en-GB" sz="1800" dirty="0" smtClean="0">
                <a:solidFill>
                  <a:srgbClr val="000000"/>
                </a:solidFill>
                <a:latin typeface="Arial" charset="0"/>
              </a:rPr>
              <a:t>floods </a:t>
            </a:r>
            <a:endParaRPr lang="en-GB" sz="1800" dirty="0">
              <a:solidFill>
                <a:srgbClr val="000000"/>
              </a:solidFill>
              <a:latin typeface="Arial" charset="0"/>
            </a:endParaRPr>
          </a:p>
        </p:txBody>
      </p:sp>
    </p:spTree>
    <p:extLst>
      <p:ext uri="{BB962C8B-B14F-4D97-AF65-F5344CB8AC3E}">
        <p14:creationId xmlns:p14="http://schemas.microsoft.com/office/powerpoint/2010/main" val="264285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TextBox 2"/>
          <p:cNvSpPr txBox="1"/>
          <p:nvPr/>
        </p:nvSpPr>
        <p:spPr>
          <a:xfrm>
            <a:off x="1691680" y="2996952"/>
            <a:ext cx="5904656" cy="1415772"/>
          </a:xfrm>
          <a:prstGeom prst="rect">
            <a:avLst/>
          </a:prstGeom>
          <a:noFill/>
        </p:spPr>
        <p:txBody>
          <a:bodyPr wrap="square" rtlCol="0">
            <a:spAutoFit/>
          </a:bodyPr>
          <a:lstStyle/>
          <a:p>
            <a:r>
              <a:rPr lang="en-GB" dirty="0" smtClean="0">
                <a:solidFill>
                  <a:schemeClr val="tx2"/>
                </a:solidFill>
              </a:rPr>
              <a:t>Extra slides</a:t>
            </a:r>
            <a:endParaRPr lang="en-GB" dirty="0">
              <a:solidFill>
                <a:schemeClr val="tx2"/>
              </a:solidFill>
            </a:endParaRPr>
          </a:p>
        </p:txBody>
      </p:sp>
    </p:spTree>
    <p:extLst>
      <p:ext uri="{BB962C8B-B14F-4D97-AF65-F5344CB8AC3E}">
        <p14:creationId xmlns:p14="http://schemas.microsoft.com/office/powerpoint/2010/main" val="222201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771" r="19728"/>
          <a:stretch/>
        </p:blipFill>
        <p:spPr bwMode="auto">
          <a:xfrm>
            <a:off x="3363838" y="-409044"/>
            <a:ext cx="2432298" cy="9094628"/>
          </a:xfrm>
          <a:prstGeom prst="rect">
            <a:avLst/>
          </a:prstGeom>
          <a:noFill/>
          <a:ln>
            <a:noFill/>
          </a:ln>
          <a:effectLst/>
          <a:scene3d>
            <a:camera prst="orthographicFront">
              <a:rot lat="0" lon="0" rev="162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ext Box 4"/>
          <p:cNvSpPr txBox="1">
            <a:spLocks noChangeArrowheads="1"/>
          </p:cNvSpPr>
          <p:nvPr/>
        </p:nvSpPr>
        <p:spPr bwMode="auto">
          <a:xfrm>
            <a:off x="1767408" y="2708920"/>
            <a:ext cx="6477000" cy="461665"/>
          </a:xfrm>
          <a:prstGeom prst="rect">
            <a:avLst/>
          </a:prstGeom>
          <a:noFill/>
          <a:ln w="9525">
            <a:noFill/>
            <a:miter lim="800000"/>
            <a:headEnd/>
            <a:tailEnd/>
          </a:ln>
        </p:spPr>
        <p:txBody>
          <a:bodyPr>
            <a:spAutoFit/>
          </a:bodyPr>
          <a:lstStyle/>
          <a:p>
            <a:pPr eaLnBrk="0" hangingPunct="0">
              <a:spcBef>
                <a:spcPct val="50000"/>
              </a:spcBef>
            </a:pPr>
            <a:r>
              <a:rPr lang="en-GB" sz="2400" b="1" dirty="0">
                <a:solidFill>
                  <a:srgbClr val="000000"/>
                </a:solidFill>
                <a:latin typeface="Arial" charset="0"/>
              </a:rPr>
              <a:t>Oceans			</a:t>
            </a:r>
            <a:r>
              <a:rPr lang="en-GB" sz="2400" b="1" dirty="0" smtClean="0">
                <a:solidFill>
                  <a:srgbClr val="000000"/>
                </a:solidFill>
                <a:latin typeface="Arial" charset="0"/>
              </a:rPr>
              <a:t>	Land</a:t>
            </a:r>
            <a:endParaRPr lang="en-GB" sz="2400" b="1" dirty="0">
              <a:solidFill>
                <a:srgbClr val="000000"/>
              </a:solidFill>
              <a:latin typeface="Arial" charset="0"/>
            </a:endParaRPr>
          </a:p>
        </p:txBody>
      </p:sp>
      <p:sp>
        <p:nvSpPr>
          <p:cNvPr id="41987" name="Text Box 5"/>
          <p:cNvSpPr txBox="1">
            <a:spLocks noChangeArrowheads="1"/>
          </p:cNvSpPr>
          <p:nvPr/>
        </p:nvSpPr>
        <p:spPr bwMode="auto">
          <a:xfrm>
            <a:off x="863600" y="6021388"/>
            <a:ext cx="4572000" cy="366712"/>
          </a:xfrm>
          <a:prstGeom prst="rect">
            <a:avLst/>
          </a:prstGeom>
          <a:noFill/>
          <a:ln w="9525">
            <a:noFill/>
            <a:miter lim="800000"/>
            <a:headEnd/>
            <a:tailEnd/>
          </a:ln>
        </p:spPr>
        <p:txBody>
          <a:bodyPr>
            <a:spAutoFit/>
          </a:bodyPr>
          <a:lstStyle/>
          <a:p>
            <a:pPr eaLnBrk="0" hangingPunct="0">
              <a:spcBef>
                <a:spcPct val="50000"/>
              </a:spcBef>
            </a:pPr>
            <a:r>
              <a:rPr lang="en-GB" sz="1800" i="1">
                <a:solidFill>
                  <a:srgbClr val="000000"/>
                </a:solidFill>
                <a:latin typeface="Arial" charset="0"/>
                <a:hlinkClick r:id="rId3"/>
              </a:rPr>
              <a:t>Liu, Allan, Huffman (2012) GRL</a:t>
            </a:r>
            <a:endParaRPr lang="en-GB" sz="1800" i="1">
              <a:solidFill>
                <a:srgbClr val="000000"/>
              </a:solidFill>
              <a:latin typeface="Arial" charset="0"/>
            </a:endParaRPr>
          </a:p>
        </p:txBody>
      </p:sp>
      <p:sp>
        <p:nvSpPr>
          <p:cNvPr id="41988" name="Rectangle 1"/>
          <p:cNvSpPr>
            <a:spLocks noChangeArrowheads="1"/>
          </p:cNvSpPr>
          <p:nvPr/>
        </p:nvSpPr>
        <p:spPr bwMode="auto">
          <a:xfrm>
            <a:off x="479425" y="381000"/>
            <a:ext cx="7332935" cy="2923877"/>
          </a:xfrm>
          <a:prstGeom prst="rect">
            <a:avLst/>
          </a:prstGeom>
          <a:noFill/>
          <a:ln w="9525">
            <a:noFill/>
            <a:miter lim="800000"/>
            <a:headEnd/>
            <a:tailEnd/>
          </a:ln>
        </p:spPr>
        <p:txBody>
          <a:bodyPr wrap="square">
            <a:spAutoFit/>
          </a:bodyPr>
          <a:lstStyle/>
          <a:p>
            <a:pPr eaLnBrk="0" hangingPunct="0"/>
            <a:r>
              <a:rPr lang="en-GB" sz="3600" dirty="0" smtClean="0">
                <a:solidFill>
                  <a:srgbClr val="0070C0"/>
                </a:solidFill>
                <a:latin typeface="Calibri" pitchFamily="34" charset="0"/>
              </a:rPr>
              <a:t>Challenge: Observing systems</a:t>
            </a:r>
          </a:p>
          <a:p>
            <a:pPr eaLnBrk="0" hangingPunct="0"/>
            <a:endParaRPr lang="en-GB" sz="2000" dirty="0" smtClean="0">
              <a:solidFill>
                <a:srgbClr val="000000"/>
              </a:solidFill>
              <a:latin typeface="Arial" charset="0"/>
            </a:endParaRPr>
          </a:p>
          <a:p>
            <a:pPr eaLnBrk="0" hangingPunct="0"/>
            <a:r>
              <a:rPr lang="en-GB" sz="2000" dirty="0" smtClean="0">
                <a:solidFill>
                  <a:srgbClr val="000000"/>
                </a:solidFill>
                <a:latin typeface="Arial" charset="0"/>
              </a:rPr>
              <a:t>Observed </a:t>
            </a:r>
            <a:r>
              <a:rPr lang="en-GB" sz="2000" dirty="0">
                <a:solidFill>
                  <a:srgbClr val="000000"/>
                </a:solidFill>
                <a:latin typeface="Arial" charset="0"/>
              </a:rPr>
              <a:t>p</a:t>
            </a:r>
            <a:r>
              <a:rPr lang="en-GB" sz="2000" dirty="0" smtClean="0">
                <a:solidFill>
                  <a:srgbClr val="000000"/>
                </a:solidFill>
                <a:latin typeface="Arial" charset="0"/>
              </a:rPr>
              <a:t>recipitation </a:t>
            </a:r>
            <a:r>
              <a:rPr lang="en-GB" sz="2000" dirty="0">
                <a:solidFill>
                  <a:srgbClr val="000000"/>
                </a:solidFill>
                <a:latin typeface="Arial" charset="0"/>
              </a:rPr>
              <a:t>v</a:t>
            </a:r>
            <a:r>
              <a:rPr lang="en-GB" sz="2000" dirty="0" smtClean="0">
                <a:solidFill>
                  <a:srgbClr val="000000"/>
                </a:solidFill>
                <a:latin typeface="Arial" charset="0"/>
              </a:rPr>
              <a:t>ariability over the oceans is questionable. Over land, gauges provide a useful constraint.</a:t>
            </a:r>
          </a:p>
          <a:p>
            <a:pPr eaLnBrk="0" hangingPunct="0"/>
            <a:endParaRPr lang="en-GB" sz="800" dirty="0">
              <a:solidFill>
                <a:srgbClr val="000000"/>
              </a:solidFill>
              <a:latin typeface="Arial" charset="0"/>
            </a:endParaRPr>
          </a:p>
          <a:p>
            <a:pPr eaLnBrk="0" hangingPunct="0"/>
            <a:r>
              <a:rPr lang="en-GB" sz="2000" dirty="0" smtClean="0">
                <a:solidFill>
                  <a:srgbClr val="000000"/>
                </a:solidFill>
                <a:latin typeface="Arial" charset="0"/>
              </a:rPr>
              <a:t>Combining observational platforms is a powerful strategy </a:t>
            </a:r>
            <a:r>
              <a:rPr lang="en-GB" sz="2000" i="1" dirty="0" smtClean="0">
                <a:solidFill>
                  <a:srgbClr val="000000"/>
                </a:solidFill>
                <a:latin typeface="Arial" charset="0"/>
              </a:rPr>
              <a:t>e.g. microwave, gravity, ocean heat content, reanalysis transports </a:t>
            </a:r>
          </a:p>
          <a:p>
            <a:pPr eaLnBrk="0" hangingPunct="0"/>
            <a:endParaRPr lang="en-GB" sz="2000" dirty="0">
              <a:solidFill>
                <a:srgbClr val="000000"/>
              </a:solidFill>
              <a:latin typeface="Arial" charset="0"/>
            </a:endParaRPr>
          </a:p>
          <a:p>
            <a:pPr eaLnBrk="0" hangingPunct="0"/>
            <a:r>
              <a:rPr lang="en-GB" sz="2000" dirty="0" smtClean="0">
                <a:solidFill>
                  <a:srgbClr val="000000"/>
                </a:solidFill>
                <a:latin typeface="Arial" charset="0"/>
              </a:rPr>
              <a:t> </a:t>
            </a:r>
            <a:endParaRPr lang="en-GB" sz="2000" dirty="0">
              <a:solidFill>
                <a:srgbClr val="000000"/>
              </a:solidFill>
              <a:latin typeface="Arial" charset="0"/>
            </a:endParaRPr>
          </a:p>
        </p:txBody>
      </p:sp>
      <p:pic>
        <p:nvPicPr>
          <p:cNvPr id="41989" name="Picture 3"/>
          <p:cNvPicPr>
            <a:picLocks noChangeAspect="1" noChangeArrowheads="1"/>
          </p:cNvPicPr>
          <p:nvPr/>
        </p:nvPicPr>
        <p:blipFill>
          <a:blip r:embed="rId4"/>
          <a:srcRect/>
          <a:stretch>
            <a:fillRect/>
          </a:stretch>
        </p:blipFill>
        <p:spPr bwMode="auto">
          <a:xfrm>
            <a:off x="7696200" y="1295400"/>
            <a:ext cx="1435100" cy="655638"/>
          </a:xfrm>
          <a:prstGeom prst="rect">
            <a:avLst/>
          </a:prstGeom>
          <a:noFill/>
          <a:ln w="9525">
            <a:noFill/>
            <a:miter lim="800000"/>
            <a:headEnd/>
            <a:tailEnd/>
          </a:ln>
        </p:spPr>
      </p:pic>
      <p:pic>
        <p:nvPicPr>
          <p:cNvPr id="41990" name="Picture 5"/>
          <p:cNvPicPr>
            <a:picLocks noChangeAspect="1" noChangeArrowheads="1"/>
          </p:cNvPicPr>
          <p:nvPr/>
        </p:nvPicPr>
        <p:blipFill>
          <a:blip r:embed="rId5"/>
          <a:srcRect/>
          <a:stretch>
            <a:fillRect/>
          </a:stretch>
        </p:blipFill>
        <p:spPr bwMode="auto">
          <a:xfrm>
            <a:off x="7680325" y="685800"/>
            <a:ext cx="1450975" cy="457200"/>
          </a:xfrm>
          <a:prstGeom prst="rect">
            <a:avLst/>
          </a:prstGeom>
          <a:noFill/>
          <a:ln w="9525">
            <a:noFill/>
            <a:miter lim="800000"/>
            <a:headEnd/>
            <a:tailEnd/>
          </a:ln>
        </p:spPr>
      </p:pic>
      <p:pic>
        <p:nvPicPr>
          <p:cNvPr id="41991" name="Picture 2" descr="FIG01_clim_1988_2004_tif"/>
          <p:cNvPicPr>
            <a:picLocks noChangeAspect="1" noChangeArrowheads="1"/>
          </p:cNvPicPr>
          <p:nvPr/>
        </p:nvPicPr>
        <p:blipFill>
          <a:blip r:embed="rId6"/>
          <a:srcRect l="36000" t="95427" r="14005"/>
          <a:stretch>
            <a:fillRect/>
          </a:stretch>
        </p:blipFill>
        <p:spPr bwMode="auto">
          <a:xfrm>
            <a:off x="1763713" y="5373688"/>
            <a:ext cx="6456362" cy="446087"/>
          </a:xfrm>
          <a:prstGeom prst="rect">
            <a:avLst/>
          </a:prstGeom>
          <a:noFill/>
          <a:ln w="9525">
            <a:noFill/>
            <a:miter lim="800000"/>
            <a:headEnd/>
            <a:tailEnd/>
          </a:ln>
        </p:spPr>
      </p:pic>
      <p:pic>
        <p:nvPicPr>
          <p:cNvPr id="41992" name="Picture 9"/>
          <p:cNvPicPr>
            <a:picLocks noChangeAspect="1"/>
          </p:cNvPicPr>
          <p:nvPr/>
        </p:nvPicPr>
        <p:blipFill>
          <a:blip r:embed="rId7"/>
          <a:srcRect/>
          <a:stretch>
            <a:fillRect/>
          </a:stretch>
        </p:blipFill>
        <p:spPr bwMode="auto">
          <a:xfrm>
            <a:off x="5460617" y="5895975"/>
            <a:ext cx="3232150" cy="492125"/>
          </a:xfrm>
          <a:prstGeom prst="rect">
            <a:avLst/>
          </a:prstGeom>
          <a:noFill/>
          <a:ln w="9525">
            <a:noFill/>
            <a:miter lim="800000"/>
            <a:headEnd/>
            <a:tailEnd/>
          </a:ln>
        </p:spPr>
      </p:pic>
      <p:sp>
        <p:nvSpPr>
          <p:cNvPr id="41993" name="Line 10"/>
          <p:cNvSpPr>
            <a:spLocks noChangeShapeType="1"/>
          </p:cNvSpPr>
          <p:nvPr/>
        </p:nvSpPr>
        <p:spPr bwMode="auto">
          <a:xfrm flipV="1">
            <a:off x="1763713" y="5445125"/>
            <a:ext cx="0" cy="288925"/>
          </a:xfrm>
          <a:prstGeom prst="line">
            <a:avLst/>
          </a:prstGeom>
          <a:noFill/>
          <a:ln w="12700">
            <a:solidFill>
              <a:srgbClr val="333333"/>
            </a:solidFill>
            <a:round/>
            <a:headEnd/>
            <a:tailEnd/>
          </a:ln>
        </p:spPr>
        <p:txBody>
          <a:bodyPr/>
          <a:lstStyle/>
          <a:p>
            <a:endParaRPr lang="en-US" sz="1800">
              <a:solidFill>
                <a:srgbClr val="000000"/>
              </a:solidFill>
              <a:latin typeface="Arial" charset="0"/>
            </a:endParaRPr>
          </a:p>
        </p:txBody>
      </p:sp>
    </p:spTree>
    <p:extLst>
      <p:ext uri="{BB962C8B-B14F-4D97-AF65-F5344CB8AC3E}">
        <p14:creationId xmlns:p14="http://schemas.microsoft.com/office/powerpoint/2010/main" val="522992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6857999" cy="1143000"/>
          </a:xfrm>
        </p:spPr>
        <p:txBody>
          <a:bodyPr/>
          <a:lstStyle/>
          <a:p>
            <a:r>
              <a:rPr lang="en-GB" sz="3600" dirty="0" err="1" smtClean="0">
                <a:solidFill>
                  <a:schemeClr val="accent2"/>
                </a:solidFill>
              </a:rPr>
              <a:t>HadIR</a:t>
            </a:r>
            <a:r>
              <a:rPr lang="en-GB" sz="3600" dirty="0" smtClean="0">
                <a:solidFill>
                  <a:schemeClr val="accent2"/>
                </a:solidFill>
              </a:rPr>
              <a:t> JWCRP project: </a:t>
            </a:r>
            <a:br>
              <a:rPr lang="en-GB" sz="3600" dirty="0" smtClean="0">
                <a:solidFill>
                  <a:schemeClr val="accent2"/>
                </a:solidFill>
              </a:rPr>
            </a:br>
            <a:r>
              <a:rPr lang="en-GB" sz="3200" dirty="0" smtClean="0">
                <a:solidFill>
                  <a:schemeClr val="accent2"/>
                </a:solidFill>
              </a:rPr>
              <a:t>developing a satellite infra-red/ microwave water vapour dataset</a:t>
            </a:r>
            <a:endParaRPr lang="en-GB" sz="3200" dirty="0">
              <a:solidFill>
                <a:schemeClr val="accent2"/>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762000"/>
            <a:ext cx="14287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1897"/>
            <a:ext cx="7543800" cy="285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4191000"/>
            <a:ext cx="23590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 y="4967665"/>
            <a:ext cx="5676900" cy="1569660"/>
          </a:xfrm>
          <a:prstGeom prst="rect">
            <a:avLst/>
          </a:prstGeom>
          <a:noFill/>
        </p:spPr>
        <p:txBody>
          <a:bodyPr wrap="square" rtlCol="0">
            <a:spAutoFit/>
          </a:bodyPr>
          <a:lstStyle/>
          <a:p>
            <a:pPr marL="342900" indent="-342900" eaLnBrk="0" hangingPunct="0">
              <a:buFont typeface="Arial" pitchFamily="34" charset="0"/>
              <a:buChar char="•"/>
            </a:pPr>
            <a:r>
              <a:rPr lang="en-GB" sz="2400" dirty="0" smtClean="0">
                <a:solidFill>
                  <a:srgbClr val="000000"/>
                </a:solidFill>
                <a:latin typeface="Arial" pitchFamily="34" charset="0"/>
              </a:rPr>
              <a:t>Carefully dealing with the effects of sampling and calibration</a:t>
            </a:r>
          </a:p>
          <a:p>
            <a:pPr marL="342900" indent="-342900" eaLnBrk="0" hangingPunct="0">
              <a:buFont typeface="Arial" pitchFamily="34" charset="0"/>
              <a:buChar char="•"/>
            </a:pPr>
            <a:r>
              <a:rPr lang="en-GB" sz="2400" dirty="0" smtClean="0">
                <a:solidFill>
                  <a:srgbClr val="000000"/>
                </a:solidFill>
                <a:latin typeface="Arial" pitchFamily="34" charset="0"/>
              </a:rPr>
              <a:t>Plan to exploit data in the evaluation of models</a:t>
            </a:r>
            <a:endParaRPr lang="en-GB" sz="2400" dirty="0">
              <a:solidFill>
                <a:srgbClr val="000000"/>
              </a:solidFill>
              <a:latin typeface="Arial" pitchFamily="34" charset="0"/>
            </a:endParaRPr>
          </a:p>
        </p:txBody>
      </p:sp>
      <p:sp>
        <p:nvSpPr>
          <p:cNvPr id="4" name="TextBox 3"/>
          <p:cNvSpPr txBox="1"/>
          <p:nvPr/>
        </p:nvSpPr>
        <p:spPr>
          <a:xfrm>
            <a:off x="1143000" y="2057400"/>
            <a:ext cx="2667000" cy="369332"/>
          </a:xfrm>
          <a:prstGeom prst="rect">
            <a:avLst/>
          </a:prstGeom>
          <a:noFill/>
        </p:spPr>
        <p:txBody>
          <a:bodyPr wrap="square" rtlCol="0">
            <a:spAutoFit/>
          </a:bodyPr>
          <a:lstStyle/>
          <a:p>
            <a:pPr eaLnBrk="0" hangingPunct="0"/>
            <a:r>
              <a:rPr lang="en-GB" sz="1800" dirty="0" smtClean="0">
                <a:solidFill>
                  <a:srgbClr val="000000"/>
                </a:solidFill>
                <a:latin typeface="Arial" pitchFamily="34" charset="0"/>
                <a:hlinkClick r:id="rId5"/>
              </a:rPr>
              <a:t>John et al. (2011) JGR</a:t>
            </a:r>
            <a:endParaRPr lang="en-GB" sz="1800" dirty="0">
              <a:solidFill>
                <a:srgbClr val="000000"/>
              </a:solidFill>
              <a:latin typeface="Arial" pitchFamily="34" charset="0"/>
            </a:endParaRPr>
          </a:p>
        </p:txBody>
      </p:sp>
    </p:spTree>
    <p:extLst>
      <p:ext uri="{BB962C8B-B14F-4D97-AF65-F5344CB8AC3E}">
        <p14:creationId xmlns:p14="http://schemas.microsoft.com/office/powerpoint/2010/main" val="41671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Calibri" pitchFamily="34" charset="0"/>
                <a:cs typeface="Calibri" pitchFamily="34" charset="0"/>
              </a:rPr>
              <a:t>Variation in net radiation since 1985</a:t>
            </a:r>
            <a:endParaRPr lang="en-GB" sz="4000" dirty="0">
              <a:latin typeface="Calibri" pitchFamily="34" charset="0"/>
              <a:cs typeface="Calibri" pitchFamily="34" charset="0"/>
            </a:endParaRPr>
          </a:p>
        </p:txBody>
      </p:sp>
      <p:pic>
        <p:nvPicPr>
          <p:cNvPr id="10" name="Picture 9" descr="ERB_WFOV_CERES_cmip.png"/>
          <p:cNvPicPr>
            <a:picLocks noChangeAspect="1"/>
          </p:cNvPicPr>
          <p:nvPr/>
        </p:nvPicPr>
        <p:blipFill>
          <a:blip r:embed="rId3" cstate="print"/>
          <a:stretch>
            <a:fillRect/>
          </a:stretch>
        </p:blipFill>
        <p:spPr>
          <a:xfrm>
            <a:off x="360040" y="1340768"/>
            <a:ext cx="8316416" cy="4158208"/>
          </a:xfrm>
          <a:prstGeom prst="rect">
            <a:avLst/>
          </a:prstGeom>
        </p:spPr>
      </p:pic>
      <p:sp>
        <p:nvSpPr>
          <p:cNvPr id="5" name="TextBox 4"/>
          <p:cNvSpPr txBox="1"/>
          <p:nvPr/>
        </p:nvSpPr>
        <p:spPr>
          <a:xfrm>
            <a:off x="3131840" y="5661248"/>
            <a:ext cx="5544616" cy="369332"/>
          </a:xfrm>
          <a:prstGeom prst="rect">
            <a:avLst/>
          </a:prstGeom>
          <a:noFill/>
        </p:spPr>
        <p:txBody>
          <a:bodyPr wrap="square" rtlCol="0">
            <a:spAutoFit/>
          </a:bodyPr>
          <a:lstStyle/>
          <a:p>
            <a:r>
              <a:rPr lang="en-GB" sz="1800" dirty="0" smtClean="0">
                <a:solidFill>
                  <a:schemeClr val="tx1"/>
                </a:solidFill>
                <a:latin typeface="Arial" pitchFamily="34" charset="0"/>
                <a:cs typeface="Arial" pitchFamily="34" charset="0"/>
              </a:rPr>
              <a:t>60S-60N, after </a:t>
            </a:r>
            <a:r>
              <a:rPr lang="en-GB" sz="1800" dirty="0" smtClean="0">
                <a:solidFill>
                  <a:schemeClr val="tx1"/>
                </a:solidFill>
                <a:latin typeface="Arial" pitchFamily="34" charset="0"/>
                <a:cs typeface="Arial" pitchFamily="34" charset="0"/>
                <a:hlinkClick r:id="rId4"/>
              </a:rPr>
              <a:t>Allan (2011) </a:t>
            </a:r>
            <a:r>
              <a:rPr lang="en-GB" sz="1800" dirty="0" err="1" smtClean="0">
                <a:solidFill>
                  <a:schemeClr val="tx1"/>
                </a:solidFill>
                <a:latin typeface="Arial" pitchFamily="34" charset="0"/>
                <a:cs typeface="Arial" pitchFamily="34" charset="0"/>
                <a:hlinkClick r:id="rId4"/>
              </a:rPr>
              <a:t>Meteorol</a:t>
            </a:r>
            <a:r>
              <a:rPr lang="en-GB" sz="1800" dirty="0" smtClean="0">
                <a:solidFill>
                  <a:schemeClr val="tx1"/>
                </a:solidFill>
                <a:latin typeface="Arial" pitchFamily="34" charset="0"/>
                <a:cs typeface="Arial" pitchFamily="34" charset="0"/>
                <a:hlinkClick r:id="rId4"/>
              </a:rPr>
              <a:t>. Apps</a:t>
            </a:r>
            <a:endParaRPr lang="en-GB"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20473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 Blue full</Template>
  <TotalTime>1662</TotalTime>
  <Words>581</Words>
  <Application>Microsoft Office PowerPoint</Application>
  <PresentationFormat>On-screen Show (4:3)</PresentationFormat>
  <Paragraphs>56</Paragraphs>
  <Slides>10</Slides>
  <Notes>3</Notes>
  <HiddenSlides>0</HiddenSlides>
  <MMClips>0</MMClips>
  <ScaleCrop>false</ScaleCrop>
  <HeadingPairs>
    <vt:vector size="4" baseType="variant">
      <vt:variant>
        <vt:lpstr>Theme</vt:lpstr>
      </vt:variant>
      <vt:variant>
        <vt:i4>7</vt:i4>
      </vt:variant>
      <vt:variant>
        <vt:lpstr>Slide Titles</vt:lpstr>
      </vt:variant>
      <vt:variant>
        <vt:i4>10</vt:i4>
      </vt:variant>
    </vt:vector>
  </HeadingPairs>
  <TitlesOfParts>
    <vt:vector size="17" baseType="lpstr">
      <vt:lpstr>Custom Design</vt:lpstr>
      <vt:lpstr>1_Custom Design</vt:lpstr>
      <vt:lpstr>5_Default Design</vt:lpstr>
      <vt:lpstr>7_Default Design</vt:lpstr>
      <vt:lpstr>Default Design</vt:lpstr>
      <vt:lpstr>1_Default Design</vt:lpstr>
      <vt:lpstr>3_Default Design</vt:lpstr>
      <vt:lpstr>PowerPoint Presentation</vt:lpstr>
      <vt:lpstr>Is Earth still warming? Combining satellite radiative energy balance observations with in situ ocean data…</vt:lpstr>
      <vt:lpstr>Monitoring changes in the global water cycle</vt:lpstr>
      <vt:lpstr>Simulations, observations &amp; physics: wet get wetter, dry regions drier</vt:lpstr>
      <vt:lpstr>Precipitation extremes</vt:lpstr>
      <vt:lpstr>PowerPoint Presentation</vt:lpstr>
      <vt:lpstr>PowerPoint Presentation</vt:lpstr>
      <vt:lpstr>HadIR JWCRP project:  developing a satellite infra-red/ microwave water vapour dataset</vt:lpstr>
      <vt:lpstr>Variation in net radiation since 1985</vt:lpstr>
      <vt:lpstr>Global changes in water vapour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at Reading</dc:title>
  <dc:creator>Richard Allan</dc:creator>
  <cp:lastModifiedBy>Richard Allan</cp:lastModifiedBy>
  <cp:revision>224</cp:revision>
  <cp:lastPrinted>2006-09-19T14:59:33Z</cp:lastPrinted>
  <dcterms:created xsi:type="dcterms:W3CDTF">2011-08-30T11:14:30Z</dcterms:created>
  <dcterms:modified xsi:type="dcterms:W3CDTF">2013-01-28T16:29:54Z</dcterms:modified>
</cp:coreProperties>
</file>