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265" r:id="rId2"/>
    <p:sldId id="282" r:id="rId3"/>
    <p:sldId id="277" r:id="rId4"/>
    <p:sldId id="276" r:id="rId5"/>
    <p:sldId id="280" r:id="rId6"/>
    <p:sldId id="278" r:id="rId7"/>
    <p:sldId id="279" r:id="rId8"/>
    <p:sldId id="281" r:id="rId9"/>
    <p:sldId id="283" r:id="rId10"/>
    <p:sldId id="275" r:id="rId11"/>
  </p:sldIdLst>
  <p:sldSz cx="9144000" cy="6858000" type="screen4x3"/>
  <p:notesSz cx="6718300" cy="9867900"/>
  <p:embeddedFontLst>
    <p:embeddedFont>
      <p:font typeface="Effra" panose="020B0604020202020204" charset="0"/>
      <p:regular r:id="rId14"/>
      <p:bold r:id="rId15"/>
      <p:italic r:id="rId16"/>
      <p:boldItalic r:id="rId17"/>
    </p:embeddedFont>
    <p:embeddedFont>
      <p:font typeface="Effra Light" panose="020B0604020202020204" charset="0"/>
      <p:regular r:id="rId18"/>
      <p:italic r:id="rId19"/>
    </p:embeddedFont>
    <p:embeddedFont>
      <p:font typeface="Effra Bold" panose="020B0604020202020204" charset="0"/>
      <p:bold r:id="rId20"/>
    </p:embeddedFont>
    <p:embeddedFont>
      <p:font typeface="AngsanaUPC" panose="02020603050405020304" pitchFamily="18" charset="-34"/>
      <p:regular r:id="rId21"/>
      <p:bold r:id="rId22"/>
      <p:italic r:id="rId23"/>
      <p:boldItalic r:id="rId24"/>
    </p:embeddedFont>
    <p:embeddedFont>
      <p:font typeface="BatangChe" panose="02030609000101010101" pitchFamily="49" charset="-127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99A1"/>
    <a:srgbClr val="BF0071"/>
    <a:srgbClr val="7EAF35"/>
    <a:srgbClr val="F3F3F3"/>
    <a:srgbClr val="F0F0F0"/>
    <a:srgbClr val="EEEEE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 autoAdjust="0"/>
    <p:restoredTop sz="89636" autoAdjust="0"/>
  </p:normalViewPr>
  <p:slideViewPr>
    <p:cSldViewPr showGuides="1">
      <p:cViewPr varScale="1">
        <p:scale>
          <a:sx n="61" d="100"/>
          <a:sy n="61" d="100"/>
        </p:scale>
        <p:origin x="6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13" d="100"/>
          <a:sy n="113" d="100"/>
        </p:scale>
        <p:origin x="-1326" y="-102"/>
      </p:cViewPr>
      <p:guideLst>
        <p:guide orient="horz" pos="3108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altLang="en-US" dirty="0">
              <a:latin typeface="Effra" panose="020B0603020203020204" pitchFamily="34" charset="0"/>
            </a:endParaRPr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4188"/>
            <a:ext cx="29114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BDED6D5-33CC-49C8-A14A-4660977D1BEE}" type="slidenum">
              <a:rPr lang="en-GB" altLang="en-US">
                <a:latin typeface="Effra" panose="020B0603020203020204" pitchFamily="34" charset="0"/>
              </a:rPr>
              <a:pPr/>
              <a:t>‹#›</a:t>
            </a:fld>
            <a:endParaRPr lang="en-GB" altLang="en-US" dirty="0">
              <a:latin typeface="Effra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7888"/>
            <a:ext cx="5375275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Effra" panose="020B0603020203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Effra" panose="020B0603020203020204" pitchFamily="34" charset="0"/>
              </a:defRPr>
            </a:lvl1pPr>
          </a:lstStyle>
          <a:p>
            <a:fld id="{A3ADB805-8BF7-47B5-B5FB-292FECAF263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4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Effra" panose="020B0603020203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&gt; With apologies for troubling you, I was wondering if you may have some time</a:t>
            </a:r>
          </a:p>
          <a:p>
            <a:r>
              <a:rPr lang="en-GB" dirty="0" smtClean="0"/>
              <a:t>free in February to give a brief talk on media engagement and social network use</a:t>
            </a:r>
          </a:p>
          <a:p>
            <a:r>
              <a:rPr lang="en-GB" dirty="0" smtClean="0"/>
              <a:t>at this term's PDRA forum meeting.</a:t>
            </a:r>
          </a:p>
          <a:p>
            <a:r>
              <a:rPr lang="en-GB" dirty="0" smtClean="0"/>
              <a:t>&gt;</a:t>
            </a:r>
          </a:p>
          <a:p>
            <a:r>
              <a:rPr lang="en-GB" dirty="0" smtClean="0"/>
              <a:t>&gt; During our last meeting, most of the postdocs said that they do not advertise</a:t>
            </a:r>
          </a:p>
          <a:p>
            <a:r>
              <a:rPr lang="en-GB" dirty="0" smtClean="0"/>
              <a:t>their research to people outside of their specialised community (mainly because</a:t>
            </a:r>
          </a:p>
          <a:p>
            <a:r>
              <a:rPr lang="en-GB" dirty="0" smtClean="0"/>
              <a:t>they do not see the immediate advantage, in comparison to dedicating that time</a:t>
            </a:r>
          </a:p>
          <a:p>
            <a:r>
              <a:rPr lang="en-GB" dirty="0" smtClean="0"/>
              <a:t>to further research so as to maximise their number of publications).  My</a:t>
            </a:r>
          </a:p>
          <a:p>
            <a:r>
              <a:rPr lang="en-GB" dirty="0" smtClean="0"/>
              <a:t>understanding is that some funding bodies do see wider public engagement as</a:t>
            </a:r>
          </a:p>
          <a:p>
            <a:r>
              <a:rPr lang="en-GB" dirty="0" smtClean="0"/>
              <a:t>important. However, it is a little unclear how widespread this view is, and what</a:t>
            </a:r>
          </a:p>
          <a:p>
            <a:r>
              <a:rPr lang="en-GB" dirty="0" smtClean="0"/>
              <a:t>is the most effective strategy for gathering media engagement ~</a:t>
            </a:r>
            <a:r>
              <a:rPr lang="en-GB" dirty="0" err="1" smtClean="0"/>
              <a:t>Qbrownie</a:t>
            </a:r>
            <a:endParaRPr lang="en-GB" dirty="0" smtClean="0"/>
          </a:p>
          <a:p>
            <a:r>
              <a:rPr lang="en-GB" dirty="0" err="1" smtClean="0"/>
              <a:t>points~R</a:t>
            </a:r>
            <a:r>
              <a:rPr lang="en-GB" dirty="0" smtClean="0"/>
              <a:t>.</a:t>
            </a:r>
          </a:p>
          <a:p>
            <a:r>
              <a:rPr lang="en-GB" dirty="0" smtClean="0"/>
              <a:t>&gt;</a:t>
            </a:r>
          </a:p>
          <a:p>
            <a:r>
              <a:rPr lang="en-GB" dirty="0" smtClean="0"/>
              <a:t>&gt; The PDRA forum meeting this term is therefore going to focus on media</a:t>
            </a:r>
          </a:p>
          <a:p>
            <a:r>
              <a:rPr lang="en-GB" dirty="0" smtClean="0"/>
              <a:t>involvement and the use of social networking at the early stages of an academic</a:t>
            </a:r>
          </a:p>
          <a:p>
            <a:r>
              <a:rPr lang="en-GB" dirty="0" smtClean="0"/>
              <a:t>career. Given that you have extensive experience of dealing with different kinds</a:t>
            </a:r>
          </a:p>
          <a:p>
            <a:r>
              <a:rPr lang="en-GB" dirty="0" smtClean="0"/>
              <a:t>of media as well as being Head of Department for External Affairs, I thought you</a:t>
            </a:r>
          </a:p>
          <a:p>
            <a:r>
              <a:rPr lang="en-GB" dirty="0" smtClean="0"/>
              <a:t>would have a very useful insight.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4614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Grade 8 - Be available to provide expert commentary in a variety of media.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B805-8BF7-47B5-B5FB-292FECAF2630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306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9037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tx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38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282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66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170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56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653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1692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311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23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310441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/>
              <a:t>Copyright University of Reading</a:t>
            </a:r>
            <a:endParaRPr lang="en-GB" dirty="0"/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/>
              <a:t>Wednesday, 11 June 2014</a:t>
            </a:r>
            <a:endParaRPr lang="en-GB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Effra"/>
              </a:rPr>
              <a:t>Copyright University of Reading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269105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4985055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bg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bg1"/>
                </a:solidFill>
                <a:latin typeface="Effra Bold" panose="020B0803020203020204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8483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9214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144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5000" dirty="0">
                <a:solidFill>
                  <a:schemeClr val="bg1"/>
                </a:solidFill>
                <a:latin typeface="+mj-lt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5263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chemeClr val="tx1"/>
                </a:solidFill>
                <a:latin typeface="Effra Bold" panose="020B0803020203020204" pitchFamily="34" charset="0"/>
              </a:rPr>
              <a:t>POTENTIAL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Bold" panose="020B0803020203020204" pitchFamily="34" charset="0"/>
              </a:rPr>
              <a:t>OPPORTUNITIES</a:t>
            </a:r>
            <a:r>
              <a:rPr lang="en-GB" altLang="en-US" sz="1400" dirty="0">
                <a:solidFill>
                  <a:schemeClr val="tx1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chemeClr val="tx1"/>
                </a:solidFill>
                <a:latin typeface="Effra Bold" panose="020B0803020203020204" pitchFamily="34" charset="0"/>
              </a:rPr>
              <a:t>IMPACT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5" r:id="rId3"/>
    <p:sldLayoutId id="2147483696" r:id="rId4"/>
    <p:sldLayoutId id="2147483698" r:id="rId5"/>
    <p:sldLayoutId id="2147483700" r:id="rId6"/>
    <p:sldLayoutId id="2147483701" r:id="rId7"/>
    <p:sldLayoutId id="2147483702" r:id="rId8"/>
    <p:sldLayoutId id="2147483706" r:id="rId9"/>
    <p:sldLayoutId id="2147483707" r:id="rId10"/>
    <p:sldLayoutId id="2147483708" r:id="rId11"/>
    <p:sldLayoutId id="2147483713" r:id="rId12"/>
    <p:sldLayoutId id="2147483709" r:id="rId13"/>
    <p:sldLayoutId id="2147483710" r:id="rId14"/>
    <p:sldLayoutId id="2147483711" r:id="rId15"/>
    <p:sldLayoutId id="2147483712" r:id="rId16"/>
    <p:sldLayoutId id="2147483714" r:id="rId17"/>
    <p:sldLayoutId id="2147483715" r:id="rId18"/>
    <p:sldLayoutId id="2147483716" r:id="rId1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/>
              <a:t>Media  engagement,  social networking – what’s the point?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Richard Allan</a:t>
            </a:r>
          </a:p>
          <a:p>
            <a:r>
              <a:rPr lang="en-GB" dirty="0" smtClean="0"/>
              <a:t>Department of Meteorology, University of Reading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4C01B32-D1A0-401C-8867-70456BBB1E87}" type="slidenum">
              <a:rPr lang="en-GB" altLang="en-US" smtClean="0"/>
              <a:pPr/>
              <a:t>1</a:t>
            </a:fld>
            <a:endParaRPr lang="en-GB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7512" y="0"/>
            <a:ext cx="2858344" cy="651662"/>
          </a:xfrm>
        </p:spPr>
        <p:txBody>
          <a:bodyPr/>
          <a:lstStyle/>
          <a:p>
            <a:r>
              <a:rPr lang="en-GB" dirty="0" smtClean="0"/>
              <a:t>Department of Meteorology</a:t>
            </a:r>
            <a:endParaRPr lang="en-GB" dirty="0"/>
          </a:p>
        </p:txBody>
      </p:sp>
      <p:pic>
        <p:nvPicPr>
          <p:cNvPr id="10" name="Picture Placeholder 9" descr="Screenshot from coverage of Rio Olympics opening ceremony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4" b="277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70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366" y="12460"/>
            <a:ext cx="8280000" cy="828000"/>
          </a:xfrm>
        </p:spPr>
        <p:txBody>
          <a:bodyPr/>
          <a:lstStyle/>
          <a:p>
            <a:r>
              <a:rPr lang="en-GB" sz="2400" dirty="0" smtClean="0"/>
              <a:t>READING AS A CONDUIT FOR SEPNET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08720"/>
            <a:ext cx="3600400" cy="1368152"/>
          </a:xfrm>
        </p:spPr>
        <p:txBody>
          <a:bodyPr/>
          <a:lstStyle/>
          <a:p>
            <a:r>
              <a:rPr lang="en-GB" dirty="0" smtClean="0"/>
              <a:t>A major international science Department, with 50 years of global reach through its graduates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7013" r="39938" b="9949"/>
          <a:stretch/>
        </p:blipFill>
        <p:spPr bwMode="auto">
          <a:xfrm>
            <a:off x="7092961" y="1188016"/>
            <a:ext cx="1800200" cy="16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creenshot from coverage of Rio Olympics opening cerem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190" y="4573541"/>
            <a:ext cx="2899328" cy="16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1268760"/>
            <a:ext cx="2688299" cy="1512168"/>
          </a:xfrm>
          <a:prstGeom prst="rect">
            <a:avLst/>
          </a:prstGeom>
        </p:spPr>
      </p:pic>
      <p:pic>
        <p:nvPicPr>
          <p:cNvPr id="10" name="Picture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8" b="25518"/>
          <a:stretch>
            <a:fillRect/>
          </a:stretch>
        </p:blipFill>
        <p:spPr>
          <a:xfrm>
            <a:off x="2096280" y="3148971"/>
            <a:ext cx="4932040" cy="1233010"/>
          </a:xfrm>
          <a:prstGeom prst="rect">
            <a:avLst/>
          </a:prstGeom>
        </p:spPr>
      </p:pic>
      <p:pic>
        <p:nvPicPr>
          <p:cNvPr id="3075" name="Picture 3" descr="N:\Current\presentations\pictures&amp;images\MScClass\PC0200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20" y="4686669"/>
            <a:ext cx="1929483" cy="144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:\Current\presentations\pictures&amp;images\MScClass\PC0200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66" y="4686669"/>
            <a:ext cx="1874420" cy="140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1520" y="2422710"/>
            <a:ext cx="1584176" cy="3902535"/>
            <a:chOff x="589247" y="1556792"/>
            <a:chExt cx="1943100" cy="5126671"/>
          </a:xfrm>
        </p:grpSpPr>
        <p:pic>
          <p:nvPicPr>
            <p:cNvPr id="15" name="Picture 2" descr="C:\Users\vy902033\AppData\Local\Temp\ScreenClip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47" y="1556792"/>
              <a:ext cx="1943100" cy="2809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http://loadstorm.com/files/Lightning_lights_up_the_Mishawaka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247" y="4348006"/>
              <a:ext cx="1943100" cy="2335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6" descr="http://eoimages.gsfc.nasa.gov/images/imagerecords/77000/77654/JanMayen_amo_2012096_lrg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397490" y="2935303"/>
            <a:ext cx="1282005" cy="170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50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These are some personal thoughts on the use of social networking and public engagement to help your career and contribute to the department, University and wider societal wellbeing</a:t>
            </a:r>
          </a:p>
          <a:p>
            <a:r>
              <a:rPr lang="en-GB" dirty="0" smtClean="0"/>
              <a:t>Everyone is different and you can prioritise to suit your needs</a:t>
            </a:r>
          </a:p>
          <a:p>
            <a:r>
              <a:rPr lang="en-GB" dirty="0" smtClean="0"/>
              <a:t>I’ll cover twitter and media engagement as well as general public engagement from my perspective but also from the perspective of the department and the University.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7013" r="39938" b="9949"/>
          <a:stretch/>
        </p:blipFill>
        <p:spPr bwMode="auto">
          <a:xfrm>
            <a:off x="6372200" y="4573780"/>
            <a:ext cx="1944216" cy="180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Screenshot from coverage of Rio Olympics opening cerem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899328" cy="16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N:\Current\presentations\pictures&amp;images\MScClass\PC02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2176096" cy="16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29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point?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What’s the point of wasting time on media engagement or social networking when you should be publishing papers?</a:t>
            </a:r>
          </a:p>
          <a:p>
            <a:r>
              <a:rPr lang="en-GB" dirty="0" smtClean="0"/>
              <a:t>What’s the point of doing research?</a:t>
            </a:r>
          </a:p>
          <a:p>
            <a:r>
              <a:rPr lang="en-GB" dirty="0" smtClean="0"/>
              <a:t>Besides getting paid.</a:t>
            </a:r>
          </a:p>
          <a:p>
            <a:r>
              <a:rPr lang="en-GB" dirty="0" smtClean="0"/>
              <a:t>Why spend days, weeks and months researching, designing, implementing and  publishing a journal paper…</a:t>
            </a:r>
          </a:p>
          <a:p>
            <a:r>
              <a:rPr lang="en-GB" dirty="0" smtClean="0"/>
              <a:t>…if only you, your co-author and a couple of reviewers ever read it?</a:t>
            </a:r>
          </a:p>
          <a:p>
            <a:r>
              <a:rPr lang="en-GB" dirty="0" smtClean="0"/>
              <a:t>If you’re not proud of your research who else is going to be?</a:t>
            </a:r>
          </a:p>
          <a:p>
            <a:r>
              <a:rPr lang="en-GB" dirty="0" smtClean="0"/>
              <a:t>If you don’t promote your research, who else will? (unless it’s so awesome you can just sit back and watch the citations pile up)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6610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936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17992"/>
            <a:ext cx="8280000" cy="828000"/>
          </a:xfrm>
        </p:spPr>
        <p:txBody>
          <a:bodyPr/>
          <a:lstStyle/>
          <a:p>
            <a:r>
              <a:rPr lang="en-GB" dirty="0"/>
              <a:t>Engage [</a:t>
            </a:r>
            <a:r>
              <a:rPr lang="en-GB" dirty="0" err="1"/>
              <a:t>en-geyj</a:t>
            </a:r>
            <a:r>
              <a:rPr lang="en-GB" dirty="0"/>
              <a:t>]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97192"/>
            <a:ext cx="8280000" cy="3960000"/>
          </a:xfrm>
        </p:spPr>
        <p:txBody>
          <a:bodyPr/>
          <a:lstStyle/>
          <a:p>
            <a:r>
              <a:rPr lang="en-GB" dirty="0" smtClean="0"/>
              <a:t>verb</a:t>
            </a:r>
            <a:r>
              <a:rPr lang="en-GB" dirty="0"/>
              <a:t> (used with object), </a:t>
            </a:r>
            <a:r>
              <a:rPr lang="en-GB" b="1" dirty="0"/>
              <a:t>engaged, engaging</a:t>
            </a:r>
            <a:r>
              <a:rPr lang="en-GB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to</a:t>
            </a:r>
            <a:r>
              <a:rPr lang="en-GB" dirty="0"/>
              <a:t> occupy the attention or efforts of (a person or persons</a:t>
            </a:r>
            <a:r>
              <a:rPr lang="en-GB" dirty="0" smtClean="0"/>
              <a:t>): </a:t>
            </a:r>
            <a:r>
              <a:rPr lang="en-GB" i="1" dirty="0" smtClean="0"/>
              <a:t>She</a:t>
            </a:r>
            <a:r>
              <a:rPr lang="en-GB" i="1" dirty="0"/>
              <a:t> engaged </a:t>
            </a:r>
            <a:r>
              <a:rPr lang="en-GB" i="1" dirty="0" smtClean="0"/>
              <a:t>him</a:t>
            </a:r>
            <a:r>
              <a:rPr lang="en-GB" i="1" dirty="0"/>
              <a:t> in conversation.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to</a:t>
            </a:r>
            <a:r>
              <a:rPr lang="en-GB" dirty="0"/>
              <a:t> secure for aid, employment, use, etc.; hire</a:t>
            </a:r>
            <a:r>
              <a:rPr lang="en-GB" dirty="0" smtClean="0"/>
              <a:t>: </a:t>
            </a:r>
            <a:r>
              <a:rPr lang="en-GB" i="1" dirty="0" smtClean="0"/>
              <a:t>to</a:t>
            </a:r>
            <a:r>
              <a:rPr lang="en-GB" i="1" dirty="0"/>
              <a:t> engage a worker; to engage a room.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to</a:t>
            </a:r>
            <a:r>
              <a:rPr lang="en-GB" dirty="0"/>
              <a:t> attract and hold fast</a:t>
            </a:r>
            <a:r>
              <a:rPr lang="en-GB" dirty="0" smtClean="0"/>
              <a:t>: </a:t>
            </a:r>
            <a:r>
              <a:rPr lang="en-GB" i="1" dirty="0" smtClean="0"/>
              <a:t>The</a:t>
            </a:r>
            <a:r>
              <a:rPr lang="en-GB" i="1" dirty="0"/>
              <a:t> novel engaged her attention and interest.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to</a:t>
            </a:r>
            <a:r>
              <a:rPr lang="en-GB" dirty="0"/>
              <a:t> attract or please</a:t>
            </a:r>
            <a:r>
              <a:rPr lang="en-GB" dirty="0" smtClean="0"/>
              <a:t>: </a:t>
            </a:r>
            <a:r>
              <a:rPr lang="en-GB" i="1" dirty="0" smtClean="0"/>
              <a:t>His</a:t>
            </a:r>
            <a:r>
              <a:rPr lang="en-GB" i="1" dirty="0"/>
              <a:t> good nature engages everyone.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2053" name="Picture 5" descr="http://www.met.reading.ac.uk/outreach/images/fairbrother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67" b="23891"/>
          <a:stretch/>
        </p:blipFill>
        <p:spPr bwMode="auto">
          <a:xfrm>
            <a:off x="6372200" y="4077072"/>
            <a:ext cx="2335080" cy="22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t="7013" r="39938" b="9949"/>
          <a:stretch/>
        </p:blipFill>
        <p:spPr bwMode="auto">
          <a:xfrm>
            <a:off x="1331640" y="4077072"/>
            <a:ext cx="24784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blogs.reading.ac.uk/climate-lab-book/files/2016/05/spiral_optimiz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30" y="4077072"/>
            <a:ext cx="2094046" cy="22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03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2214000"/>
            <a:ext cx="5515352" cy="3960000"/>
          </a:xfrm>
        </p:spPr>
        <p:txBody>
          <a:bodyPr/>
          <a:lstStyle/>
          <a:p>
            <a:r>
              <a:rPr lang="en-GB" dirty="0" smtClean="0"/>
              <a:t>The public is everyone (including scientists, including you)</a:t>
            </a:r>
          </a:p>
          <a:p>
            <a:r>
              <a:rPr lang="en-GB" dirty="0" smtClean="0"/>
              <a:t>Public engagement benefits wider society but also you </a:t>
            </a:r>
            <a:r>
              <a:rPr lang="en-GB" i="1" dirty="0" smtClean="0"/>
              <a:t>e.g. broader context, communication skills, fulfilment, public understanding of science...</a:t>
            </a:r>
          </a:p>
          <a:p>
            <a:r>
              <a:rPr lang="en-GB" dirty="0" smtClean="0"/>
              <a:t>Impact agenda &amp; funding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3074" name="Picture 2" descr="http://www.met.reading.ac.uk/outreach/images/NERCintothe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23" y="3933056"/>
            <a:ext cx="2730792" cy="25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 b="10700"/>
          <a:stretch/>
        </p:blipFill>
        <p:spPr bwMode="auto">
          <a:xfrm>
            <a:off x="1187624" y="4316832"/>
            <a:ext cx="4633367" cy="207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met.reading.ac.uk/outreach/docs/CavershamPrimary_torna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23" y="1694476"/>
            <a:ext cx="2730792" cy="20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78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Follow people that are useful</a:t>
            </a:r>
          </a:p>
          <a:p>
            <a:r>
              <a:rPr lang="en-GB" dirty="0" smtClean="0"/>
              <a:t>Don’t follow people who just tell you about their kids/dinner/wonderful life (unless you’re interested in that)</a:t>
            </a:r>
          </a:p>
          <a:p>
            <a:r>
              <a:rPr lang="en-GB" dirty="0" smtClean="0"/>
              <a:t>Tweet useful information (not just about your kids/dinner/wonderful life)</a:t>
            </a:r>
          </a:p>
          <a:p>
            <a:r>
              <a:rPr lang="en-GB" dirty="0" smtClean="0"/>
              <a:t>Also promote yourself/department/University</a:t>
            </a:r>
          </a:p>
          <a:p>
            <a:r>
              <a:rPr lang="en-GB" dirty="0" smtClean="0"/>
              <a:t>Well, who else is going to?</a:t>
            </a:r>
          </a:p>
          <a:p>
            <a:r>
              <a:rPr lang="en-GB" dirty="0" smtClean="0"/>
              <a:t>I put my tweets on my homepage – that’s quite a good way to stop you from tweeting inappropriate rubbish (simple instructions on twitter)</a:t>
            </a:r>
          </a:p>
          <a:p>
            <a:r>
              <a:rPr lang="en-GB" dirty="0" smtClean="0"/>
              <a:t>You can engage with people using “reply” – ignore people who are annoying</a:t>
            </a:r>
          </a:p>
          <a:p>
            <a:r>
              <a:rPr lang="en-GB" dirty="0" smtClean="0"/>
              <a:t>Exemplar = </a:t>
            </a:r>
            <a:r>
              <a:rPr lang="en-GB" dirty="0" smtClean="0">
                <a:latin typeface="Calibri" panose="020F0502020204030204" pitchFamily="34" charset="0"/>
              </a:rPr>
              <a:t>@</a:t>
            </a:r>
            <a:r>
              <a:rPr lang="en-GB" dirty="0" err="1" smtClean="0">
                <a:latin typeface="Calibri" panose="020F0502020204030204" pitchFamily="34" charset="0"/>
              </a:rPr>
              <a:t>ed</a:t>
            </a:r>
            <a:r>
              <a:rPr lang="en-GB" dirty="0" err="1" smtClean="0">
                <a:latin typeface="Calibri" panose="020F0502020204030204" pitchFamily="34" charset="0"/>
                <a:ea typeface="BatangChe" panose="02030609000101010101" pitchFamily="49" charset="-127"/>
              </a:rPr>
              <a:t>_</a:t>
            </a:r>
            <a:r>
              <a:rPr lang="en-GB" dirty="0" err="1" smtClean="0">
                <a:latin typeface="Calibri" panose="020F0502020204030204" pitchFamily="34" charset="0"/>
              </a:rPr>
              <a:t>hawkins</a:t>
            </a:r>
            <a:r>
              <a:rPr lang="en-GB" dirty="0" smtClean="0">
                <a:latin typeface="Calibri" panose="020F0502020204030204" pitchFamily="34" charset="0"/>
              </a:rPr>
              <a:t>  (he’s not annoying… well apart from being so bloody good at social media)</a:t>
            </a: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10038" r="28404" b="46875"/>
          <a:stretch/>
        </p:blipFill>
        <p:spPr bwMode="auto">
          <a:xfrm>
            <a:off x="4139952" y="260649"/>
            <a:ext cx="3384376" cy="182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139952" y="311846"/>
            <a:ext cx="3384376" cy="1893018"/>
            <a:chOff x="3923928" y="311846"/>
            <a:chExt cx="3384376" cy="1893018"/>
          </a:xfrm>
        </p:grpSpPr>
        <p:cxnSp>
          <p:nvCxnSpPr>
            <p:cNvPr id="6" name="Straight Connector 5"/>
            <p:cNvCxnSpPr/>
            <p:nvPr/>
          </p:nvCxnSpPr>
          <p:spPr bwMode="auto">
            <a:xfrm flipV="1">
              <a:off x="4067944" y="311846"/>
              <a:ext cx="3096344" cy="1821010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923928" y="413049"/>
              <a:ext cx="3384376" cy="1791815"/>
            </a:xfrm>
            <a:prstGeom prst="line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4100" name="Picture 4" descr="File:Twitter bird logo 201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207"/>
            <a:ext cx="142875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57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Media: </a:t>
            </a:r>
            <a:br>
              <a:rPr lang="en-GB" dirty="0" smtClean="0"/>
            </a:br>
            <a:r>
              <a:rPr lang="en-GB" sz="3600" dirty="0" smtClean="0"/>
              <a:t>some context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b="1" dirty="0" smtClean="0"/>
              <a:t>University of Reading </a:t>
            </a:r>
            <a:r>
              <a:rPr lang="en-GB" dirty="0" smtClean="0"/>
              <a:t>wants as much media coverage as possible</a:t>
            </a:r>
          </a:p>
          <a:p>
            <a:pPr lvl="1"/>
            <a:r>
              <a:rPr lang="en-GB" dirty="0" smtClean="0"/>
              <a:t>This is to attract more students to Reading (££££)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department</a:t>
            </a:r>
            <a:r>
              <a:rPr lang="en-GB" dirty="0" smtClean="0"/>
              <a:t> wants to promote our reputation in research</a:t>
            </a:r>
          </a:p>
          <a:p>
            <a:pPr lvl="1"/>
            <a:r>
              <a:rPr lang="en-GB" dirty="0" smtClean="0"/>
              <a:t>This is to increase impact of our research which helps funding and to attract more students (££££) but there is a risk of reputational damage</a:t>
            </a:r>
            <a:endParaRPr lang="en-GB" dirty="0"/>
          </a:p>
          <a:p>
            <a:r>
              <a:rPr lang="en-GB" b="1" dirty="0" smtClean="0"/>
              <a:t>Individuals</a:t>
            </a:r>
            <a:r>
              <a:rPr lang="en-GB" dirty="0" smtClean="0"/>
              <a:t> want to do their job (see above) but also contribute to the public understanding of science and promote own research</a:t>
            </a:r>
          </a:p>
          <a:p>
            <a:pPr lvl="1"/>
            <a:r>
              <a:rPr lang="en-GB" dirty="0" smtClean="0"/>
              <a:t>There is a risk your peers will look down their nose at you and you can suffer reputational damage but also get wider recognition (e.g. useful in demonstrating impact/wider engagement for funding and doing your job as above is useful for promotion) </a:t>
            </a:r>
          </a:p>
          <a:p>
            <a:r>
              <a:rPr lang="en-GB" dirty="0" smtClean="0"/>
              <a:t>Proactive vs reactive . Live vs recorded. TV vs radio vs web vs 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5122" name="Picture 2" descr="Image result for University of Reading Hannah Cloke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55" y="260648"/>
            <a:ext cx="2487033" cy="173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et.reading.ac.uk/~sgs02rpa/MISC/Breakfast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36" y="260648"/>
            <a:ext cx="3168352" cy="174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&quot;Rob Thompson&quot; media Meteorology University of Rea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r="9187"/>
          <a:stretch/>
        </p:blipFill>
        <p:spPr bwMode="auto">
          <a:xfrm>
            <a:off x="5436871" y="163077"/>
            <a:ext cx="3455609" cy="20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71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188640"/>
            <a:ext cx="8280000" cy="828000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DO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00" y="1167840"/>
            <a:ext cx="8280000" cy="3960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0)      </a:t>
            </a:r>
            <a:r>
              <a:rPr lang="en-GB" b="1" dirty="0" smtClean="0"/>
              <a:t>Keep up the good work. </a:t>
            </a:r>
            <a:r>
              <a:rPr lang="en-GB" dirty="0" smtClean="0"/>
              <a:t> Publish and disseminate research.</a:t>
            </a:r>
            <a:endParaRPr lang="en-GB" b="1" dirty="0" smtClean="0"/>
          </a:p>
          <a:p>
            <a:pPr marL="457200" indent="-457200">
              <a:buFont typeface="+mj-lt"/>
              <a:buAutoNum type="arabicParenR"/>
            </a:pPr>
            <a:r>
              <a:rPr lang="en-GB" b="1" dirty="0" smtClean="0"/>
              <a:t>Update webpage. </a:t>
            </a:r>
            <a:r>
              <a:rPr lang="en-GB" dirty="0" smtClean="0"/>
              <a:t>All professional scientists should have their own webpage listing publications and their links as a bare minimum</a:t>
            </a:r>
          </a:p>
          <a:p>
            <a:pPr marL="457200" indent="-457200">
              <a:buFont typeface="+mj-lt"/>
              <a:buAutoNum type="arabicParenR"/>
            </a:pPr>
            <a:r>
              <a:rPr lang="en-GB" b="1" dirty="0" smtClean="0"/>
              <a:t>Keep a log. </a:t>
            </a:r>
            <a:r>
              <a:rPr lang="en-GB" dirty="0" smtClean="0"/>
              <a:t>Your contributions to outreach, media and wider engagement will be useful for your project but also your career</a:t>
            </a:r>
          </a:p>
          <a:p>
            <a:pPr marL="457200" indent="-457200">
              <a:buFont typeface="+mj-lt"/>
              <a:buAutoNum type="arabicParenR"/>
            </a:pPr>
            <a:r>
              <a:rPr lang="en-GB" b="1" dirty="0" smtClean="0"/>
              <a:t>Training.  </a:t>
            </a:r>
            <a:r>
              <a:rPr lang="en-GB" dirty="0" smtClean="0"/>
              <a:t>Lifelong learning. Improving all forms of communication (written, oral, …) it’s a valuable transferable skill.</a:t>
            </a:r>
          </a:p>
          <a:p>
            <a:pPr marL="457200" indent="-457200">
              <a:buFont typeface="+mj-lt"/>
              <a:buAutoNum type="arabicParenR"/>
            </a:pPr>
            <a:r>
              <a:rPr lang="en-GB" b="1" dirty="0" smtClean="0"/>
              <a:t>Engage. </a:t>
            </a:r>
            <a:r>
              <a:rPr lang="en-GB" dirty="0" smtClean="0"/>
              <a:t>Don’t jump in at the deep end. Prioritise engagement to suit your needs and situation. There are many options (blogs, adult education, school events, local radio, expert comments) – ask advice from project PI or mentor.</a:t>
            </a:r>
          </a:p>
          <a:p>
            <a:pPr marL="0" indent="0">
              <a:buNone/>
            </a:pPr>
            <a:r>
              <a:rPr lang="en-GB" dirty="0" smtClean="0"/>
              <a:t>Sometimes it might not taste nice but it’s good for you and can leave you with a warm glow inside (or is that the medicinal whisky?).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3089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A46F-80AB-49F3-8C7E-9717ED945456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0588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R-PP-Template-STANDARD-WIDTH-v-25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oR-PP-Template-STANDARD-WIDTH-v-25" id="{B9F6B930-8051-4310-8262-DD274C3A7F72}" vid="{D4408CE3-CDB9-456E-B7A5-DC29AAF7E81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UoR-PP-Template-STANDARD-WIDTH-v-25</Template>
  <TotalTime>655</TotalTime>
  <Words>893</Words>
  <Application>Microsoft Office PowerPoint</Application>
  <PresentationFormat>On-screen Show (4:3)</PresentationFormat>
  <Paragraphs>84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Effra</vt:lpstr>
      <vt:lpstr>Effra Light</vt:lpstr>
      <vt:lpstr>Effra Bold</vt:lpstr>
      <vt:lpstr>Arial</vt:lpstr>
      <vt:lpstr>AngsanaUPC</vt:lpstr>
      <vt:lpstr>BatangChe</vt:lpstr>
      <vt:lpstr>Calibri</vt:lpstr>
      <vt:lpstr>UoR-PP-Template-STANDARD-WIDTH-v-25</vt:lpstr>
      <vt:lpstr>Media  engagement,  social networking – what’s the point?</vt:lpstr>
      <vt:lpstr>introduction</vt:lpstr>
      <vt:lpstr>What’s the point?</vt:lpstr>
      <vt:lpstr>Engage [en-geyj] </vt:lpstr>
      <vt:lpstr>Public engagement</vt:lpstr>
      <vt:lpstr>twitter</vt:lpstr>
      <vt:lpstr>Media:  some context</vt:lpstr>
      <vt:lpstr> TO DO LIST</vt:lpstr>
      <vt:lpstr>PowerPoint Presentation</vt:lpstr>
      <vt:lpstr>READING AS A CONDUIT FOR SEPNET</vt:lpstr>
    </vt:vector>
  </TitlesOfParts>
  <Company>University of Reading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REQUIREMENTS FOR OTHERS</dc:title>
  <dc:creator>Giles Harrison</dc:creator>
  <cp:lastModifiedBy>Richard Philip Allan</cp:lastModifiedBy>
  <cp:revision>46</cp:revision>
  <cp:lastPrinted>2006-09-19T14:59:33Z</cp:lastPrinted>
  <dcterms:created xsi:type="dcterms:W3CDTF">2017-01-31T14:06:00Z</dcterms:created>
  <dcterms:modified xsi:type="dcterms:W3CDTF">2017-02-22T11:53:15Z</dcterms:modified>
</cp:coreProperties>
</file>