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35" r:id="rId2"/>
    <p:sldMasterId id="2147483792" r:id="rId3"/>
    <p:sldMasterId id="2147483826" r:id="rId4"/>
  </p:sldMasterIdLst>
  <p:notesMasterIdLst>
    <p:notesMasterId r:id="rId30"/>
  </p:notesMasterIdLst>
  <p:handoutMasterIdLst>
    <p:handoutMasterId r:id="rId31"/>
  </p:handoutMasterIdLst>
  <p:sldIdLst>
    <p:sldId id="265" r:id="rId5"/>
    <p:sldId id="373" r:id="rId6"/>
    <p:sldId id="376" r:id="rId7"/>
    <p:sldId id="377" r:id="rId8"/>
    <p:sldId id="378" r:id="rId9"/>
    <p:sldId id="379" r:id="rId10"/>
    <p:sldId id="361" r:id="rId11"/>
    <p:sldId id="367" r:id="rId12"/>
    <p:sldId id="374" r:id="rId13"/>
    <p:sldId id="375" r:id="rId14"/>
    <p:sldId id="380" r:id="rId15"/>
    <p:sldId id="302" r:id="rId16"/>
    <p:sldId id="347" r:id="rId17"/>
    <p:sldId id="371" r:id="rId18"/>
    <p:sldId id="349" r:id="rId19"/>
    <p:sldId id="351" r:id="rId20"/>
    <p:sldId id="352" r:id="rId21"/>
    <p:sldId id="381" r:id="rId22"/>
    <p:sldId id="346" r:id="rId23"/>
    <p:sldId id="370" r:id="rId24"/>
    <p:sldId id="315" r:id="rId25"/>
    <p:sldId id="325" r:id="rId26"/>
    <p:sldId id="326" r:id="rId27"/>
    <p:sldId id="327" r:id="rId28"/>
    <p:sldId id="324" r:id="rId29"/>
  </p:sldIdLst>
  <p:sldSz cx="9144000" cy="6858000" type="screen4x3"/>
  <p:notesSz cx="6718300" cy="9867900"/>
  <p:embeddedFontLst>
    <p:embeddedFont>
      <p:font typeface="Effra Bold" panose="020B0604020202020204" charset="0"/>
      <p:bold r:id="rId32"/>
    </p:embeddedFont>
    <p:embeddedFont>
      <p:font typeface="Effra" panose="020B0604020202020204" charset="0"/>
      <p:regular r:id="rId33"/>
      <p:bold r:id="rId34"/>
      <p:italic r:id="rId35"/>
      <p:boldItalic r:id="rId36"/>
    </p:embeddedFont>
    <p:embeddedFont>
      <p:font typeface="Rdg Vesta" panose="0200050306000002000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AngsanaUPC" panose="02020603050405020304" pitchFamily="18" charset="-34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  <p:embeddedFont>
      <p:font typeface="Effra Heavy" panose="020B0604020202020204" charset="0"/>
      <p:bold r:id="rId54"/>
      <p:boldItalic r:id="rId55"/>
    </p:embeddedFont>
    <p:embeddedFont>
      <p:font typeface="Effra Light" panose="020B0604020202020204" charset="0"/>
      <p:regular r:id="rId56"/>
      <p:italic r:id="rId57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00"/>
    <a:srgbClr val="9894F0"/>
    <a:srgbClr val="FDFDFD"/>
    <a:srgbClr val="D799A1"/>
    <a:srgbClr val="BF007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1" autoAdjust="0"/>
    <p:restoredTop sz="90081" autoAdjust="0"/>
  </p:normalViewPr>
  <p:slideViewPr>
    <p:cSldViewPr showGuides="1">
      <p:cViewPr varScale="1">
        <p:scale>
          <a:sx n="57" d="100"/>
          <a:sy n="57" d="100"/>
        </p:scale>
        <p:origin x="-6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PRECIPITATION: [Tech </a:t>
            </a:r>
            <a:r>
              <a:rPr lang="en-GB" dirty="0" err="1" smtClean="0"/>
              <a:t>Summ</a:t>
            </a:r>
            <a:r>
              <a:rPr lang="en-GB" dirty="0" smtClean="0"/>
              <a:t> Fig. 2]</a:t>
            </a:r>
          </a:p>
          <a:p>
            <a:r>
              <a:rPr lang="en-GB" dirty="0" smtClean="0"/>
              <a:t>RCP8.5 ANN: Multi-model CMIP5 average mm/day change. </a:t>
            </a:r>
          </a:p>
          <a:p>
            <a:r>
              <a:rPr lang="en-GB" dirty="0" smtClean="0"/>
              <a:t>Hatching: multi-model mean change is small (&lt;1SD of internal variability)</a:t>
            </a:r>
          </a:p>
          <a:p>
            <a:r>
              <a:rPr lang="en-GB" dirty="0" smtClean="0"/>
              <a:t>Stippling: multi-model mean change is big (&gt;2SD of internal variability and 90% of models agree on sign)</a:t>
            </a:r>
          </a:p>
          <a:p>
            <a:endParaRPr lang="en-GB" dirty="0" smtClean="0"/>
          </a:p>
          <a:p>
            <a:r>
              <a:rPr lang="en-GB" dirty="0" smtClean="0"/>
              <a:t>P INTENSITY:</a:t>
            </a:r>
          </a:p>
          <a:p>
            <a:r>
              <a:rPr lang="en-GB" dirty="0" err="1" smtClean="0"/>
              <a:t>Percent</a:t>
            </a:r>
            <a:r>
              <a:rPr lang="en-GB" dirty="0" smtClean="0"/>
              <a:t> change in annual maximum 5-day precipitation 2081-2100 relative to 1981-2000 for RCP8.5 CMIP5 ensemble.</a:t>
            </a:r>
          </a:p>
          <a:p>
            <a:r>
              <a:rPr lang="en-GB" dirty="0" smtClean="0"/>
              <a:t>Fig. 12.26, Chapter 12.</a:t>
            </a:r>
          </a:p>
          <a:p>
            <a:r>
              <a:rPr lang="en-GB" dirty="0" smtClean="0"/>
              <a:t>Stippling </a:t>
            </a:r>
            <a:r>
              <a:rPr lang="en-GB" dirty="0" smtClean="0">
                <a:sym typeface="Wingdings" panose="05000000000000000000" pitchFamily="2" charset="2"/>
              </a:rPr>
              <a:t> significant change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SOIL MOISTURE: [Tech </a:t>
            </a:r>
            <a:r>
              <a:rPr lang="en-GB" dirty="0" err="1" smtClean="0"/>
              <a:t>Summ</a:t>
            </a:r>
            <a:r>
              <a:rPr lang="en-GB" dirty="0" smtClean="0"/>
              <a:t>, Fig. 2]</a:t>
            </a:r>
          </a:p>
          <a:p>
            <a:r>
              <a:rPr lang="en-GB" dirty="0" smtClean="0"/>
              <a:t>RCP8.5 ANN change in %, Upper 10cm</a:t>
            </a:r>
          </a:p>
          <a:p>
            <a:r>
              <a:rPr lang="en-GB" dirty="0" smtClean="0"/>
              <a:t>Hatching: multi-model mean change is small (&lt;1SD of internal variability)</a:t>
            </a:r>
          </a:p>
          <a:p>
            <a:r>
              <a:rPr lang="en-GB" dirty="0" smtClean="0"/>
              <a:t>Stippling: multi-model mean change is big (&gt;2SD of internal variability and 90% of models agree on sign)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DB257-6FD9-4ABC-A90E-F8C2E44FE70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7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790554" y="9509896"/>
            <a:ext cx="2899302" cy="49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09" tIns="45405" rIns="90809" bIns="45405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48F55DB-5650-41A2-A8ED-D9CBC6265C0E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529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790553" y="9522150"/>
            <a:ext cx="2899302" cy="5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09" tIns="45405" rIns="90809" bIns="45405" anchor="b"/>
          <a:lstStyle/>
          <a:p>
            <a:pPr algn="r"/>
            <a:fld id="{2FD2BB63-DB9F-48E4-B7F9-7D620C5CFE8D}" type="slidenum">
              <a:rPr lang="en-US" sz="1200">
                <a:solidFill>
                  <a:srgbClr val="000000"/>
                </a:solidFill>
              </a:rPr>
              <a:pPr algn="r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85813"/>
            <a:ext cx="4927600" cy="3697287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914" y="4795570"/>
            <a:ext cx="4913620" cy="4482710"/>
          </a:xfrm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There is huge uncertainty in global precipitation projections, relating both to climate sensitivity and mitigation pathways.</a:t>
            </a:r>
          </a:p>
          <a:p>
            <a:pPr eaLnBrk="1" hangingPunct="1"/>
            <a:r>
              <a:rPr lang="en-GB" dirty="0" smtClean="0">
                <a:latin typeface="Arial" charset="0"/>
              </a:rPr>
              <a:t>In PAGODA we are understanding</a:t>
            </a:r>
            <a:r>
              <a:rPr lang="en-GB" baseline="0" dirty="0" smtClean="0">
                <a:latin typeface="Arial" charset="0"/>
              </a:rPr>
              <a:t> the precipitation changes at the largest scales relating both to the warming (in response to </a:t>
            </a:r>
            <a:r>
              <a:rPr lang="en-GB" baseline="0" dirty="0" err="1" smtClean="0">
                <a:latin typeface="Arial" charset="0"/>
              </a:rPr>
              <a:t>radiative</a:t>
            </a:r>
            <a:r>
              <a:rPr lang="en-GB" baseline="0" dirty="0" smtClean="0">
                <a:latin typeface="Arial" charset="0"/>
              </a:rPr>
              <a:t> </a:t>
            </a:r>
            <a:r>
              <a:rPr lang="en-GB" baseline="0" dirty="0" err="1" smtClean="0">
                <a:latin typeface="Arial" charset="0"/>
              </a:rPr>
              <a:t>forcings</a:t>
            </a:r>
            <a:r>
              <a:rPr lang="en-GB" baseline="0" dirty="0" smtClean="0">
                <a:latin typeface="Arial" charset="0"/>
              </a:rPr>
              <a:t>) and </a:t>
            </a:r>
            <a:r>
              <a:rPr lang="en-GB" baseline="0" dirty="0" err="1" smtClean="0">
                <a:latin typeface="Arial" charset="0"/>
              </a:rPr>
              <a:t>and</a:t>
            </a:r>
            <a:r>
              <a:rPr lang="en-GB" baseline="0" dirty="0" smtClean="0">
                <a:latin typeface="Arial" charset="0"/>
              </a:rPr>
              <a:t> also the direct effect of the </a:t>
            </a:r>
            <a:r>
              <a:rPr lang="en-GB" baseline="0" dirty="0" err="1" smtClean="0">
                <a:latin typeface="Arial" charset="0"/>
              </a:rPr>
              <a:t>radiative</a:t>
            </a:r>
            <a:r>
              <a:rPr lang="en-GB" baseline="0" dirty="0" smtClean="0">
                <a:latin typeface="Arial" charset="0"/>
              </a:rPr>
              <a:t> </a:t>
            </a:r>
            <a:r>
              <a:rPr lang="en-GB" baseline="0" dirty="0" err="1" smtClean="0">
                <a:latin typeface="Arial" charset="0"/>
              </a:rPr>
              <a:t>forcings</a:t>
            </a:r>
            <a:r>
              <a:rPr lang="en-GB" baseline="0" dirty="0" smtClean="0">
                <a:latin typeface="Arial" charset="0"/>
              </a:rPr>
              <a:t> themselves </a:t>
            </a:r>
            <a:r>
              <a:rPr lang="en-GB" baseline="0" smtClean="0">
                <a:latin typeface="Arial" charset="0"/>
              </a:rPr>
              <a:t>on precipitation.</a:t>
            </a:r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0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281113"/>
            <a:r>
              <a:rPr lang="en-GB" sz="1200" b="1" dirty="0" err="1" smtClean="0">
                <a:solidFill>
                  <a:schemeClr val="tx1"/>
                </a:solidFill>
              </a:rPr>
              <a:t>Fi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gure</a:t>
            </a:r>
            <a:r>
              <a:rPr lang="en-US" sz="1200" b="1" dirty="0" smtClean="0">
                <a:solidFill>
                  <a:schemeClr val="tx1"/>
                </a:solidFill>
              </a:rPr>
              <a:t> 3 </a:t>
            </a:r>
            <a:r>
              <a:rPr lang="en-US" sz="1200" dirty="0" smtClean="0">
                <a:solidFill>
                  <a:schemeClr val="tx1"/>
                </a:solidFill>
              </a:rPr>
              <a:t>(a) Global annual average net TOA flux from CERES observations and (b) ERA Interim reanalysis are anchored to an estimate of Earth’s heating rate for 2006–2010 </a:t>
            </a:r>
            <a:r>
              <a:rPr lang="en-US" sz="1200" baseline="30000" dirty="0" smtClean="0">
                <a:solidFill>
                  <a:schemeClr val="tx1"/>
                </a:solidFill>
              </a:rPr>
              <a:t>5</a:t>
            </a:r>
            <a:r>
              <a:rPr lang="en-US" sz="1200" dirty="0" smtClean="0">
                <a:solidFill>
                  <a:schemeClr val="tx1"/>
                </a:solidFill>
              </a:rPr>
              <a:t>  The Pacific Marine Environmental Laboratory/Jet Propulsion Laboratory/Joint Institute for Marine and Atmospheric Research (PMEL/JPL/JIMAR) ocean heating rate estimates</a:t>
            </a:r>
            <a:r>
              <a:rPr lang="en-US" sz="1200" baseline="30000" dirty="0" smtClean="0">
                <a:solidFill>
                  <a:schemeClr val="tx1"/>
                </a:solidFill>
              </a:rPr>
              <a:t>4</a:t>
            </a:r>
            <a:r>
              <a:rPr lang="en-US" sz="1200" dirty="0" smtClean="0">
                <a:solidFill>
                  <a:schemeClr val="tx1"/>
                </a:solidFill>
              </a:rPr>
              <a:t> use data from Argo and World Ocean Database 2009; uncertainties for upper ocean heating rates are given at one-standard error derived from sampling uncertainties. The gray bar in (b) corresponds to one standard deviation about the 2001–2010 average net TOA flux of 15 CMIP3 models</a:t>
            </a:r>
            <a:r>
              <a:rPr lang="en-US" sz="1000" dirty="0" smtClean="0">
                <a:solidFill>
                  <a:schemeClr val="tx1"/>
                </a:solidFill>
              </a:rPr>
              <a:t>.</a:t>
            </a:r>
            <a:endParaRPr lang="en-GB" sz="1000" dirty="0" smtClean="0">
              <a:solidFill>
                <a:schemeClr val="tx1"/>
              </a:solidFill>
            </a:endParaRPr>
          </a:p>
          <a:p>
            <a:pPr defTabSz="1281113"/>
            <a:r>
              <a:rPr lang="en-GB" sz="1000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DB257-6FD9-4ABC-A90E-F8C2E44FE70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05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43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B62B-0FC4-4713-BBFC-824CFFB876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40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9ADC-4877-4708-9A3B-6A9CFB58C75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7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8EE7-BD90-48A5-8D65-58DEFB005D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17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6C144-8C7D-413F-9A76-F6CCE4ADD3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59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399B-09C2-4AEA-9C1D-F281F2B52C2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9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6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108D-53FF-46DF-8AE1-E09E673ACF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6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1BB6-965D-4960-9773-5A383271DA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82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3A92-A3BB-47C9-B202-6CBF5027B3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CFF3-867D-4A13-A867-19531170F4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61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5AE93-A2AC-4450-9303-8CA8F43E63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14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EF5B-9DAB-4491-B320-4BD375E69F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60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</a:t>
            </a:r>
            <a:r>
              <a:rPr lang="en-US" sz="1800" kern="0" dirty="0" err="1" smtClean="0">
                <a:solidFill>
                  <a:srgbClr val="FFFFFF"/>
                </a:solidFill>
                <a:latin typeface="Rdg Vesta"/>
              </a:rPr>
              <a:t>RMetS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 SE Meeting, Reading Town Hall, 2014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10756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Year 12 Symposium, University of Reading, 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2013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6289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18036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4841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3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607732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19308076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47151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9943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5094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367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40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05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929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712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10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528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583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43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4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8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527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4497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039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9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801404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8058411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34831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824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22585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1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01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018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300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676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588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82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943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59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23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99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88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848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70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1B6B3A-2844-478A-B084-4527087C74C1}" type="slidenum">
              <a:rPr lang="en-GB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5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6009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912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hyperlink" Target="mailto:r.p.allan@reading.ac.uk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00382-015-2766-z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full/10.1175/JCLI3838.1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ncemag.org/content/295/5556/84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full/10.1175/2009JCLI2797.1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met.rdg.ac.uk/~sgs02rpa/TALKS/Paris2015_Imbalance_AllanRP.pdf" TargetMode="External"/><Relationship Id="rId5" Type="http://schemas.openxmlformats.org/officeDocument/2006/relationships/hyperlink" Target="http://journals.ametsoc.org/doi/full/10.1175/JCLI-D-13-00294.1" TargetMode="External"/><Relationship Id="rId4" Type="http://schemas.openxmlformats.org/officeDocument/2006/relationships/hyperlink" Target="http://www.nature.com/ngeo/journal/v5/n2/abs/ngeo1375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4GL060962/full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wol1/doi/10.1002/2014GL062669/full" TargetMode="Externa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Relationship Id="rId6" Type="http://schemas.openxmlformats.org/officeDocument/2006/relationships/hyperlink" Target="http://link.springer.com/article/10.1007/PL00007927" TargetMode="External"/><Relationship Id="rId5" Type="http://schemas.openxmlformats.org/officeDocument/2006/relationships/hyperlink" Target="http://link.springer.com/article/10.1007/s00382-015-2766-z" TargetMode="External"/><Relationship Id="rId4" Type="http://schemas.openxmlformats.org/officeDocument/2006/relationships/hyperlink" Target="http://onlinelibrary.wiley.com/doi/10.1002/2015JD023264/ful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Relationship Id="rId4" Type="http://schemas.openxmlformats.org/officeDocument/2006/relationships/hyperlink" Target="http://onlinelibrary.wiley.com/doi/10.1002/2015JD023264/ful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.reading.ac.uk/~sgs02rpa/research/DEEP-C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4GL060962/abstract#footer-support-info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1748-9326/8/3/0340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www.nature.com/nature/journal/v419/n6903/abs/nature01092.html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hyperlink" Target="http://www.nature.com/ngeo/journal/v6/n6/full/ngeo1799.html" TargetMode="External"/><Relationship Id="rId10" Type="http://schemas.openxmlformats.org/officeDocument/2006/relationships/hyperlink" Target="http://journals.ametsoc.org/doi/abs/10.1175/2008JCLI2759.1" TargetMode="External"/><Relationship Id="rId4" Type="http://schemas.openxmlformats.org/officeDocument/2006/relationships/hyperlink" Target="http://link.springer.com/article/10.1007/s10712-011-9159-6" TargetMode="External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5" Type="http://schemas.openxmlformats.org/officeDocument/2006/relationships/hyperlink" Target="http://iopscience.iop.org/1748-9326/9/6/064024" TargetMode="External"/><Relationship Id="rId4" Type="http://schemas.openxmlformats.org/officeDocument/2006/relationships/hyperlink" Target="http://www.met.reading.ac.uk/~sgs02rpa/PAPERS/Allan13SG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journals.ametsoc.org/doi/abs/10.1175/JCLI-D-14-00480.1" TargetMode="External"/><Relationship Id="rId13" Type="http://schemas.openxmlformats.org/officeDocument/2006/relationships/hyperlink" Target="http://www.nature.com/nclimate/journal/v1/n5/abs/nclimate1169.html" TargetMode="External"/><Relationship Id="rId3" Type="http://schemas.openxmlformats.org/officeDocument/2006/relationships/hyperlink" Target="http://www.nature.com/ngeo/journal/v7/n10/full/ngeo2247.html" TargetMode="External"/><Relationship Id="rId7" Type="http://schemas.openxmlformats.org/officeDocument/2006/relationships/hyperlink" Target="http://onlinelibrary.wiley.com/doi/10.1002/2013EF000159/full" TargetMode="External"/><Relationship Id="rId12" Type="http://schemas.openxmlformats.org/officeDocument/2006/relationships/hyperlink" Target="http://journals.ametsoc.org/doi/full/10.1175/JCLI-D-12-00543.1" TargetMode="External"/><Relationship Id="rId2" Type="http://schemas.openxmlformats.org/officeDocument/2006/relationships/hyperlink" Target="http://journals.ametsoc.org/doi/abs/10.1175/JCLI3990.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pscience.iop.org/1748-9326/8/3/034002/" TargetMode="External"/><Relationship Id="rId11" Type="http://schemas.openxmlformats.org/officeDocument/2006/relationships/hyperlink" Target="http://journals.ametsoc.org/doi/abs/10.1175/JCLI-D-11-00393.1" TargetMode="External"/><Relationship Id="rId5" Type="http://schemas.openxmlformats.org/officeDocument/2006/relationships/hyperlink" Target="http://www.nature.com/ngeo/journal/v6/n4/abs/ngeo1744.html" TargetMode="External"/><Relationship Id="rId10" Type="http://schemas.openxmlformats.org/officeDocument/2006/relationships/hyperlink" Target="http://www.hydrol-earth-syst-sci.net/18/1575/2014/hess-18-1575-2014.html" TargetMode="External"/><Relationship Id="rId4" Type="http://schemas.openxmlformats.org/officeDocument/2006/relationships/hyperlink" Target="http://journals.ametsoc.org/doi/abs/10.1175/JCLI-D-15-0369.1" TargetMode="External"/><Relationship Id="rId9" Type="http://schemas.openxmlformats.org/officeDocument/2006/relationships/hyperlink" Target="http://onlinelibrary.wiley.com/doi/10.1002/2015GL064127/full" TargetMode="External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75/BAMS-D-14-00108.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onlinelibrary.wiley.com/doi/10.1002/2015GL065765/abstrac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.com/nclimate/journal/v3/n7/full/nclimate1857.html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://onlinelibrary.wiley.com/doi/10.1002/grl.50502/abstrac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38/nclimate2664" TargetMode="External"/><Relationship Id="rId5" Type="http://schemas.openxmlformats.org/officeDocument/2006/relationships/hyperlink" Target="http://link.springer.com/article/10.1007/s00382-010-0984-y" TargetMode="External"/><Relationship Id="rId4" Type="http://schemas.openxmlformats.org/officeDocument/2006/relationships/hyperlink" Target="http://www.sciencemag.org/content/334/6055/50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nature.com/ngeo/journal/v6/n11/abs/ngeo1987.html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://onlinelibrary.wiley.com/wol1/doi/10.1002/2014RG000449/abstra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nk.springer.com/article/10.1007/s00382-015-2766-z" TargetMode="External"/><Relationship Id="rId5" Type="http://schemas.openxmlformats.org/officeDocument/2006/relationships/hyperlink" Target="http://onlinelibrary.wiley.com/doi/10.1002/2015JD023264/full" TargetMode="Externa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692696"/>
            <a:ext cx="8280000" cy="1442112"/>
          </a:xfrm>
        </p:spPr>
        <p:txBody>
          <a:bodyPr/>
          <a:lstStyle/>
          <a:p>
            <a:r>
              <a:rPr lang="en-GB" sz="3200" dirty="0" smtClean="0"/>
              <a:t>changes in Earth’s ENERGY imbalance &amp; implications for water cycle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25144"/>
            <a:ext cx="8280000" cy="709488"/>
          </a:xfrm>
        </p:spPr>
        <p:txBody>
          <a:bodyPr/>
          <a:lstStyle/>
          <a:p>
            <a:r>
              <a:rPr lang="en-GB" sz="2800" dirty="0" smtClean="0"/>
              <a:t>Richard Allan          </a:t>
            </a:r>
            <a:r>
              <a:rPr lang="en-GB" sz="2400" dirty="0" smtClean="0">
                <a:solidFill>
                  <a:srgbClr val="FF0000"/>
                </a:solidFill>
                <a:hlinkClick r:id="rId2"/>
              </a:rPr>
              <a:t>r.p.allan@reading.ac.uk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/>
              <a:t>                 </a:t>
            </a:r>
            <a:r>
              <a:rPr lang="en-GB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@</a:t>
            </a:r>
            <a:r>
              <a:rPr lang="en-GB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rpallanuk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GB" sz="2400" dirty="0" smtClean="0"/>
              <a:t>Thanks to </a:t>
            </a:r>
            <a:r>
              <a:rPr lang="en-GB" sz="2400" dirty="0" err="1" smtClean="0"/>
              <a:t>Chunlei</a:t>
            </a:r>
            <a:r>
              <a:rPr lang="en-GB" sz="2400" dirty="0" smtClean="0"/>
              <a:t> Liu, Norman Loeb and all co-authors	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b="52112"/>
          <a:stretch/>
        </p:blipFill>
        <p:spPr>
          <a:xfrm>
            <a:off x="0" y="2204864"/>
            <a:ext cx="9144000" cy="2448272"/>
          </a:xfrm>
        </p:spPr>
      </p:pic>
      <p:pic>
        <p:nvPicPr>
          <p:cNvPr id="8" name="Picture 2" descr="NER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678712"/>
            <a:ext cx="102282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78712"/>
            <a:ext cx="279530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2"/>
          <a:stretch/>
        </p:blipFill>
        <p:spPr bwMode="auto">
          <a:xfrm>
            <a:off x="3446874" y="5678712"/>
            <a:ext cx="2781310" cy="7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AutoShape 2" descr="Image result for Met Offic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Image result for Met Offic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s://encrypted-tbn3.gstatic.com/images?q=tbn:ANd9GcRIxBHO1z2cm1HBz5XlCMVzlS7TiYMoMQm16FZVWGLQZtfKrXb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78711"/>
            <a:ext cx="774339" cy="7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5530665" cy="414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Cross-Equatorial heat transport</a:t>
            </a:r>
            <a:br>
              <a:rPr lang="en-GB" sz="3200" dirty="0" smtClean="0"/>
            </a:br>
            <a:r>
              <a:rPr lang="en-GB" sz="3200" dirty="0" smtClean="0"/>
              <a:t>linked to model precipitation bias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096" y="2420888"/>
            <a:ext cx="3268704" cy="3753111"/>
          </a:xfrm>
        </p:spPr>
        <p:txBody>
          <a:bodyPr/>
          <a:lstStyle/>
          <a:p>
            <a:r>
              <a:rPr lang="en-GB" dirty="0" smtClean="0"/>
              <a:t>Clear link between bias in cross-equatorial heat transport  by atmosphere and inter-hemispheric precipitation asymmetry </a:t>
            </a:r>
            <a:r>
              <a:rPr lang="en-GB" sz="1800" dirty="0" smtClean="0">
                <a:hlinkClick r:id="rId3"/>
              </a:rPr>
              <a:t>Loeb </a:t>
            </a:r>
            <a:r>
              <a:rPr lang="en-GB" sz="1800" dirty="0">
                <a:hlinkClick r:id="rId3"/>
              </a:rPr>
              <a:t>et al. (2015) </a:t>
            </a:r>
            <a:r>
              <a:rPr lang="en-GB" sz="1800" dirty="0" err="1">
                <a:hlinkClick r:id="rId3"/>
              </a:rPr>
              <a:t>Clim</a:t>
            </a:r>
            <a:r>
              <a:rPr lang="en-GB" sz="1800" dirty="0">
                <a:hlinkClick r:id="rId3"/>
              </a:rPr>
              <a:t>. </a:t>
            </a:r>
            <a:r>
              <a:rPr lang="en-GB" sz="1800" dirty="0" err="1">
                <a:hlinkClick r:id="rId3"/>
              </a:rPr>
              <a:t>Dyn</a:t>
            </a:r>
            <a:r>
              <a:rPr lang="en-GB" sz="1800" dirty="0" smtClean="0"/>
              <a:t>.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	</a:t>
            </a:r>
            <a:r>
              <a:rPr lang="en-GB" sz="1800" dirty="0" smtClean="0"/>
              <a:t>See talk in afternoon!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273344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12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76672"/>
            <a:ext cx="8280000" cy="828000"/>
          </a:xfrm>
        </p:spPr>
        <p:txBody>
          <a:bodyPr/>
          <a:lstStyle/>
          <a:p>
            <a:r>
              <a:rPr lang="en-GB" sz="3200" dirty="0" smtClean="0"/>
              <a:t>How is earth’s energy  balance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changing &amp; what are implications?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5" name="Picture 2" descr="http://journals.ametsoc.org/na101/home/literatum/publisher/ams/journals/content/clim/2006/15200442-19.16/jcli3838.1/production/images/large/i1520-0442-19-16-4028-f0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 bwMode="auto">
          <a:xfrm>
            <a:off x="899592" y="1585594"/>
            <a:ext cx="6552728" cy="45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60212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Wong et al. (2006) J </a:t>
            </a:r>
            <a:r>
              <a:rPr lang="en-GB" dirty="0" err="1" smtClean="0">
                <a:hlinkClick r:id="rId3"/>
              </a:rPr>
              <a:t>Clim</a:t>
            </a:r>
            <a:r>
              <a:rPr lang="en-GB" dirty="0" smtClean="0"/>
              <a:t>; </a:t>
            </a:r>
            <a:r>
              <a:rPr lang="en-GB" dirty="0" smtClean="0">
                <a:hlinkClick r:id="rId4"/>
              </a:rPr>
              <a:t>Wielicki et al. (2002) Science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452320" y="3573016"/>
            <a:ext cx="1512168" cy="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48349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7410749" y="1585594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20°N-20°S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4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4261686" cy="1143000"/>
          </a:xfrm>
        </p:spPr>
        <p:txBody>
          <a:bodyPr/>
          <a:lstStyle/>
          <a:p>
            <a:r>
              <a:rPr lang="en-GB" sz="3600" cap="all" dirty="0" smtClean="0">
                <a:solidFill>
                  <a:srgbClr val="C00000"/>
                </a:solidFill>
                <a:latin typeface="Effra Bold" panose="020B0604020202020204" charset="0"/>
              </a:rPr>
              <a:t>At what rate is Earth heating?</a:t>
            </a:r>
            <a:endParaRPr lang="en-GB" sz="3600" cap="all" dirty="0">
              <a:solidFill>
                <a:srgbClr val="C00000"/>
              </a:solidFill>
              <a:latin typeface="Effra Bold" panose="020B06040202020202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23932"/>
            <a:ext cx="6912768" cy="318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3" y="6258798"/>
            <a:ext cx="8779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Harries &amp;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Belotti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(2010) J. </a:t>
            </a:r>
            <a:r>
              <a:rPr lang="en-GB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Clim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Loeb et al. (2012) Nat. </a:t>
            </a:r>
            <a:r>
              <a:rPr lang="en-GB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Geosci</a:t>
            </a:r>
            <a:r>
              <a:rPr lang="en-GB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  <a:hlinkClick r:id="rId5"/>
              </a:rPr>
              <a:t>| Trenberth et al. (2014) J </a:t>
            </a:r>
            <a:r>
              <a:rPr lang="en-GB" sz="1600" dirty="0" err="1" smtClean="0">
                <a:solidFill>
                  <a:srgbClr val="000000"/>
                </a:solidFill>
                <a:latin typeface="Arial" charset="0"/>
                <a:hlinkClick r:id="rId5"/>
              </a:rPr>
              <a:t>Clim</a:t>
            </a:r>
            <a:endParaRPr lang="en-GB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4248" y="4293096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Upper ocean heating rate (Wm</a:t>
            </a:r>
            <a:r>
              <a:rPr lang="en-GB" sz="2400" baseline="30000" dirty="0" smtClean="0">
                <a:solidFill>
                  <a:srgbClr val="000000"/>
                </a:solidFill>
              </a:rPr>
              <a:t>-2</a:t>
            </a:r>
            <a:r>
              <a:rPr lang="en-GB" sz="2400" dirty="0" smtClean="0">
                <a:solidFill>
                  <a:srgbClr val="000000"/>
                </a:solidFill>
              </a:rPr>
              <a:t>)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04" y="224659"/>
            <a:ext cx="4348763" cy="327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177281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What are implications for climate sensitivity and the global water cycle? </a:t>
            </a:r>
            <a:endParaRPr lang="en-GB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63" y="1772816"/>
            <a:ext cx="56052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70" y="4820593"/>
            <a:ext cx="3682357" cy="16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711"/>
            <a:ext cx="3619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1691680" y="3501008"/>
            <a:ext cx="657622" cy="152668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538764" y="3333923"/>
            <a:ext cx="1321268" cy="169376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endCxn id="13" idx="3"/>
          </p:cNvCxnSpPr>
          <p:nvPr/>
        </p:nvCxnSpPr>
        <p:spPr bwMode="auto">
          <a:xfrm flipH="1">
            <a:off x="4644008" y="5633065"/>
            <a:ext cx="1080120" cy="17945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27584" y="1556792"/>
            <a:ext cx="3043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ERBS/CERES variability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1743199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CERES monthly climatology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056" y="440749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ERA Interim spatial anomalies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5027692"/>
            <a:ext cx="424847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Combine CERES/ARGO accuracy, ERBS WFOV stability and reanalysis circulation patterns to reconstruct radiative fluxes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3429000"/>
            <a:ext cx="1502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66FF33"/>
                </a:solidFill>
              </a:rPr>
              <a:t>ERBS WFOV</a:t>
            </a:r>
          </a:p>
          <a:p>
            <a:r>
              <a:rPr lang="en-GB" sz="1800" b="1" dirty="0" smtClean="0">
                <a:solidFill>
                  <a:srgbClr val="00FFFF"/>
                </a:solidFill>
              </a:rPr>
              <a:t>CERES</a:t>
            </a:r>
          </a:p>
          <a:p>
            <a:r>
              <a:rPr lang="en-GB" sz="1800" b="1" dirty="0" smtClean="0">
                <a:solidFill>
                  <a:srgbClr val="A46202"/>
                </a:solidFill>
              </a:rPr>
              <a:t>ERA Interim</a:t>
            </a:r>
            <a:endParaRPr lang="en-GB" sz="1800" b="1" dirty="0">
              <a:solidFill>
                <a:srgbClr val="A4620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82238" y="404664"/>
            <a:ext cx="7534177" cy="79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buClr>
                <a:srgbClr val="D2002E"/>
              </a:buClr>
              <a:buNone/>
              <a:defRPr/>
            </a:pPr>
            <a:r>
              <a:rPr lang="en-GB" sz="3600" kern="0" cap="all" dirty="0" smtClean="0">
                <a:solidFill>
                  <a:srgbClr val="D2002E"/>
                </a:solidFill>
                <a:latin typeface="Effra Bold"/>
              </a:rPr>
              <a:t>Reconstructing </a:t>
            </a:r>
            <a:r>
              <a:rPr lang="en-GB" sz="3600" kern="0" cap="all" dirty="0">
                <a:solidFill>
                  <a:srgbClr val="D2002E"/>
                </a:solidFill>
                <a:latin typeface="Effra Bold"/>
              </a:rPr>
              <a:t>global radiative </a:t>
            </a:r>
            <a:r>
              <a:rPr lang="en-GB" sz="3600" kern="0" cap="all" dirty="0" smtClean="0">
                <a:solidFill>
                  <a:srgbClr val="D2002E"/>
                </a:solidFill>
                <a:latin typeface="Effra Bold"/>
              </a:rPr>
              <a:t>fluxes since 1985</a:t>
            </a:r>
            <a:endParaRPr kumimoji="0" lang="en-GB" sz="3600" b="0" i="0" u="none" strike="noStrike" kern="0" cap="all" spc="0" normalizeH="0" baseline="0" noProof="0" dirty="0" smtClean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6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7" grpId="0"/>
      <p:bldP spid="13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907"/>
            <a:ext cx="6860515" cy="5256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20043" y="3294112"/>
            <a:ext cx="6127947" cy="1143000"/>
          </a:xfr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/>
          <a:p>
            <a:r>
              <a:rPr lang="en-GB" sz="2800" dirty="0"/>
              <a:t>Net Imbalance </a:t>
            </a:r>
            <a:r>
              <a:rPr lang="en-GB" sz="2800" u="sng" dirty="0"/>
              <a:t>Anomaly</a:t>
            </a:r>
            <a:r>
              <a:rPr lang="en-GB" sz="2800" dirty="0"/>
              <a:t> (Wm</a:t>
            </a:r>
            <a:r>
              <a:rPr lang="en-GB" sz="2800" baseline="30000" dirty="0"/>
              <a:t>-2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11663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cap="all" dirty="0" smtClean="0">
                <a:solidFill>
                  <a:srgbClr val="0070C0"/>
                </a:solidFill>
                <a:latin typeface="+mj-lt"/>
              </a:rPr>
              <a:t>Changes in imbalance in models/</a:t>
            </a:r>
            <a:r>
              <a:rPr lang="en-GB" sz="3200" b="1" cap="all" dirty="0" err="1" smtClean="0">
                <a:solidFill>
                  <a:srgbClr val="0070C0"/>
                </a:solidFill>
                <a:latin typeface="+mj-lt"/>
              </a:rPr>
              <a:t>obs</a:t>
            </a:r>
            <a:endParaRPr lang="en-GB" sz="3200" b="1" cap="all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0530" y="1457486"/>
            <a:ext cx="2188485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+mn-lt"/>
              </a:rPr>
              <a:t>0.62±0.43 Wm</a:t>
            </a:r>
            <a:r>
              <a:rPr lang="en-GB" sz="2000" b="1" baseline="30000" dirty="0" smtClean="0">
                <a:solidFill>
                  <a:srgbClr val="00B050"/>
                </a:solidFill>
                <a:latin typeface="+mn-lt"/>
              </a:rPr>
              <a:t>-2</a:t>
            </a:r>
            <a:endParaRPr lang="en-GB" sz="2000" b="1" baseline="30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26295" y="841068"/>
            <a:ext cx="1057473" cy="4321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836712"/>
            <a:ext cx="1152112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52136" y="836712"/>
            <a:ext cx="1044000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96136" y="836712"/>
            <a:ext cx="1159379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35896" y="836712"/>
            <a:ext cx="1116000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766445"/>
            <a:ext cx="86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>
                <a:latin typeface="+mn-lt"/>
              </a:rPr>
              <a:t>Imbalance: </a:t>
            </a:r>
            <a:r>
              <a:rPr lang="en-GB" sz="3600" dirty="0" smtClean="0">
                <a:latin typeface="+mn-lt"/>
              </a:rPr>
              <a:t>0.23   0.00   0.78   0.63   0.63   (Wm</a:t>
            </a:r>
            <a:r>
              <a:rPr lang="en-GB" sz="3600" baseline="30000" dirty="0" smtClean="0">
                <a:latin typeface="+mn-lt"/>
              </a:rPr>
              <a:t>-2</a:t>
            </a:r>
            <a:r>
              <a:rPr lang="en-GB" sz="3600" dirty="0" smtClean="0">
                <a:latin typeface="+mn-lt"/>
              </a:rPr>
              <a:t>)</a:t>
            </a:r>
            <a:endParaRPr lang="en-GB" sz="36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6375857"/>
            <a:ext cx="3709701" cy="400110"/>
          </a:xfrm>
          <a:prstGeom prst="rect">
            <a:avLst/>
          </a:prstGeom>
          <a:solidFill>
            <a:schemeClr val="bg1"/>
          </a:solidFill>
          <a:ln>
            <a:solidFill>
              <a:srgbClr val="DDDDDD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hlinkClick r:id="rId3"/>
              </a:rPr>
              <a:t>Allan et al. (2014) GRL</a:t>
            </a:r>
            <a:endParaRPr lang="en-GB" sz="20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662396"/>
            <a:ext cx="2016405" cy="11594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34110" y="5345708"/>
            <a:ext cx="100584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Volcano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52683" y="4218871"/>
            <a:ext cx="925498" cy="30777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El Niño</a:t>
            </a:r>
            <a:endParaRPr lang="en-GB" sz="2000" b="1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 bwMode="auto">
          <a:xfrm flipV="1">
            <a:off x="6078181" y="3851951"/>
            <a:ext cx="877334" cy="520809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20" idx="1"/>
          </p:cNvCxnSpPr>
          <p:nvPr/>
        </p:nvCxnSpPr>
        <p:spPr bwMode="auto">
          <a:xfrm flipH="1" flipV="1">
            <a:off x="4513186" y="3866853"/>
            <a:ext cx="639497" cy="505907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9" idx="3"/>
          </p:cNvCxnSpPr>
          <p:nvPr/>
        </p:nvCxnSpPr>
        <p:spPr bwMode="auto">
          <a:xfrm flipV="1">
            <a:off x="6229553" y="2142497"/>
            <a:ext cx="338915" cy="232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9" idx="1"/>
          </p:cNvCxnSpPr>
          <p:nvPr/>
        </p:nvCxnSpPr>
        <p:spPr bwMode="auto">
          <a:xfrm flipH="1" flipV="1">
            <a:off x="4809149" y="2142728"/>
            <a:ext cx="338915" cy="1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1637421" y="1484784"/>
            <a:ext cx="2862571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0.34±0.67 Wm</a:t>
            </a:r>
            <a:r>
              <a:rPr lang="en-GB" sz="2000" b="1" baseline="30000" dirty="0" smtClean="0">
                <a:solidFill>
                  <a:srgbClr val="FF0000"/>
                </a:solidFill>
                <a:latin typeface="+mn-lt"/>
              </a:rPr>
              <a:t>-2</a:t>
            </a:r>
            <a:endParaRPr lang="en-GB" sz="2000" b="1" baseline="30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1426296" y="1412776"/>
            <a:ext cx="3285088" cy="45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4832934" y="1412776"/>
            <a:ext cx="2803679" cy="450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148064" y="1988840"/>
            <a:ext cx="1081489" cy="307777"/>
          </a:xfrm>
          <a:prstGeom prst="rect">
            <a:avLst/>
          </a:prstGeom>
          <a:solidFill>
            <a:srgbClr val="A3E7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La Niña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3438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  <p:bldP spid="10" grpId="0" animBg="1"/>
      <p:bldP spid="11" grpId="0" animBg="1"/>
      <p:bldP spid="9" grpId="0" animBg="1"/>
      <p:bldP spid="5" grpId="0"/>
      <p:bldP spid="18" grpId="0" animBg="1"/>
      <p:bldP spid="20" grpId="0" animBg="1"/>
      <p:bldP spid="2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214000"/>
            <a:ext cx="6090626" cy="417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Discrepancy between radiation </a:t>
            </a:r>
            <a:br>
              <a:rPr lang="en-GB" sz="3200" dirty="0" smtClean="0"/>
            </a:br>
            <a:r>
              <a:rPr lang="en-GB" sz="3200" dirty="0" smtClean="0"/>
              <a:t>budget &amp; ocean heating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816" y="2421328"/>
            <a:ext cx="2548648" cy="3960000"/>
          </a:xfrm>
        </p:spPr>
        <p:txBody>
          <a:bodyPr/>
          <a:lstStyle/>
          <a:p>
            <a:r>
              <a:rPr lang="en-GB" dirty="0" smtClean="0"/>
              <a:t>Large ocean heating anomaly in 2002</a:t>
            </a:r>
          </a:p>
          <a:p>
            <a:r>
              <a:rPr lang="en-GB" dirty="0" smtClean="0"/>
              <a:t>Inconsistent with radiation budget observations and simulations</a:t>
            </a:r>
          </a:p>
          <a:p>
            <a:r>
              <a:rPr lang="en-GB" dirty="0"/>
              <a:t>C</a:t>
            </a:r>
            <a:r>
              <a:rPr lang="en-GB" dirty="0" smtClean="0"/>
              <a:t>hanging observing system influence?</a:t>
            </a:r>
          </a:p>
          <a:p>
            <a:r>
              <a:rPr lang="en-GB" dirty="0"/>
              <a:t>Slight drop in net flux 1999-2005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Smith et al. (2015) GRL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15</a:t>
            </a:fld>
            <a:endParaRPr lang="en-GB" alt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788000" y="2736000"/>
            <a:ext cx="1368152" cy="0"/>
          </a:xfrm>
          <a:prstGeom prst="straightConnector1">
            <a:avLst/>
          </a:prstGeom>
          <a:noFill/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07277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b="56133"/>
          <a:stretch/>
        </p:blipFill>
        <p:spPr>
          <a:xfrm>
            <a:off x="323528" y="2710427"/>
            <a:ext cx="4814312" cy="27136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5986819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16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256584" y="3608193"/>
            <a:ext cx="2508338" cy="1874541"/>
          </a:xfrm>
          <a:prstGeom prst="rect">
            <a:avLst/>
          </a:prstGeom>
          <a:solidFill>
            <a:srgbClr val="99C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256584" y="5482735"/>
            <a:ext cx="2508338" cy="540060"/>
          </a:xfrm>
          <a:prstGeom prst="rect">
            <a:avLst/>
          </a:prstGeom>
          <a:solidFill>
            <a:srgbClr val="CAE2FF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6480720" y="3182545"/>
            <a:ext cx="1" cy="608002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256584" y="2782435"/>
            <a:ext cx="250833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CERES/Argo Net Flux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0406" y="4630009"/>
            <a:ext cx="1280693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/>
              </a:rPr>
              <a:t>Surface Flux</a:t>
            </a:r>
            <a:endParaRPr lang="en-GB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344816" y="4258349"/>
            <a:ext cx="700998" cy="0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906085" y="4258599"/>
            <a:ext cx="700998" cy="0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056784" y="4150587"/>
            <a:ext cx="2771800" cy="707886"/>
          </a:xfrm>
          <a:prstGeom prst="rect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Estimate horizontal energy flux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424799" y="1918607"/>
                <a:ext cx="7340121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𝑺𝑭𝑪</m:t>
                          </m:r>
                        </m:sub>
                      </m:sSub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𝑻𝑶𝑨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− 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𝑻𝑬</m:t>
                          </m:r>
                        </m:num>
                        <m:den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den>
                      </m:f>
                      <m:r>
                        <a:rPr lang="el-GR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− 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𝜵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𝒈</m:t>
                          </m:r>
                        </m:den>
                      </m:f>
                      <m:nary>
                        <m:nary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𝑽</m:t>
                          </m:r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</m:e>
                      </m:nary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𝑳𝒒</m:t>
                      </m:r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𝑻</m:t>
                      </m:r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𝝋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r>
                        <a:rPr lang="en-GB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𝒌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el-GR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𝜼</m:t>
                          </m:r>
                        </m:den>
                      </m:f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𝒅</m:t>
                      </m:r>
                      <m:r>
                        <a:rPr lang="el-GR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𝜼</m:t>
                      </m:r>
                    </m:oMath>
                  </m:oMathPara>
                </a14:m>
                <a:endParaRPr lang="en-GB" sz="2000" dirty="0" smtClean="0">
                  <a:solidFill>
                    <a:srgbClr val="00B050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9" y="1918607"/>
                <a:ext cx="7340121" cy="7918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251519" y="5438254"/>
            <a:ext cx="74437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Net surface downward energy flux (Wm</a:t>
            </a:r>
            <a:r>
              <a:rPr lang="en-GB" baseline="30000" dirty="0" smtClean="0">
                <a:solidFill>
                  <a:srgbClr val="000000"/>
                </a:solidFill>
              </a:rPr>
              <a:t>-2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GB" sz="1800" dirty="0" smtClean="0">
                <a:solidFill>
                  <a:srgbClr val="000000"/>
                </a:solidFill>
                <a:hlinkClick r:id="rId4"/>
              </a:rPr>
              <a:t>Liu et al. (2015) </a:t>
            </a:r>
            <a:r>
              <a:rPr lang="en-GB" sz="1800" dirty="0" smtClean="0">
                <a:solidFill>
                  <a:srgbClr val="000000"/>
                </a:solidFill>
                <a:hlinkClick r:id="rId4"/>
              </a:rPr>
              <a:t>JGR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</a:p>
          <a:p>
            <a:r>
              <a:rPr lang="en-GB" sz="1800" dirty="0" smtClean="0">
                <a:solidFill>
                  <a:srgbClr val="000000"/>
                </a:solidFill>
              </a:rPr>
              <a:t>see also: </a:t>
            </a:r>
            <a:r>
              <a:rPr lang="en-GB" sz="1800" dirty="0">
                <a:hlinkClick r:id="rId5"/>
              </a:rPr>
              <a:t>Loeb et al. (2015) </a:t>
            </a:r>
            <a:r>
              <a:rPr lang="en-GB" sz="1800" dirty="0" err="1">
                <a:hlinkClick r:id="rId5"/>
              </a:rPr>
              <a:t>Clim</a:t>
            </a:r>
            <a:r>
              <a:rPr lang="en-GB" sz="1800" dirty="0">
                <a:hlinkClick r:id="rId5"/>
              </a:rPr>
              <a:t>. </a:t>
            </a:r>
            <a:r>
              <a:rPr lang="en-GB" sz="1800" dirty="0" err="1">
                <a:hlinkClick r:id="rId5"/>
              </a:rPr>
              <a:t>Dyn</a:t>
            </a:r>
            <a:r>
              <a:rPr lang="en-GB" sz="1800" dirty="0"/>
              <a:t> , </a:t>
            </a:r>
            <a:r>
              <a:rPr lang="en-GB" sz="1800" dirty="0">
                <a:solidFill>
                  <a:srgbClr val="000000"/>
                </a:solidFill>
                <a:hlinkClick r:id="rId6"/>
              </a:rPr>
              <a:t>Trenberth et al. (2001) </a:t>
            </a:r>
            <a:r>
              <a:rPr lang="en-GB" sz="1800" dirty="0" err="1">
                <a:solidFill>
                  <a:srgbClr val="000000"/>
                </a:solidFill>
                <a:hlinkClick r:id="rId6"/>
              </a:rPr>
              <a:t>Clim</a:t>
            </a:r>
            <a:r>
              <a:rPr lang="en-GB" sz="1800" dirty="0">
                <a:solidFill>
                  <a:srgbClr val="000000"/>
                </a:solidFill>
                <a:hlinkClick r:id="rId6"/>
              </a:rPr>
              <a:t>. </a:t>
            </a:r>
            <a:r>
              <a:rPr lang="en-GB" sz="1800" dirty="0" err="1">
                <a:solidFill>
                  <a:srgbClr val="000000"/>
                </a:solidFill>
                <a:hlinkClick r:id="rId6"/>
              </a:rPr>
              <a:t>Dyn</a:t>
            </a:r>
            <a:r>
              <a:rPr lang="en-GB" sz="1800" dirty="0">
                <a:solidFill>
                  <a:srgbClr val="000000"/>
                </a:solidFill>
              </a:rPr>
              <a:t>.</a:t>
            </a:r>
          </a:p>
          <a:p>
            <a:endParaRPr lang="en-GB" sz="1800" dirty="0" smtClean="0">
              <a:solidFill>
                <a:srgbClr val="00000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flipV="1">
            <a:off x="5502728" y="5888942"/>
            <a:ext cx="45719" cy="45719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32335" y="5700864"/>
            <a:ext cx="608017" cy="266454"/>
            <a:chOff x="5404757" y="5987389"/>
            <a:chExt cx="608017" cy="266454"/>
          </a:xfrm>
        </p:grpSpPr>
        <p:sp>
          <p:nvSpPr>
            <p:cNvPr id="33" name="Freeform 32"/>
            <p:cNvSpPr/>
            <p:nvPr/>
          </p:nvSpPr>
          <p:spPr>
            <a:xfrm>
              <a:off x="5404757" y="5987389"/>
              <a:ext cx="608017" cy="266454"/>
            </a:xfrm>
            <a:custGeom>
              <a:avLst/>
              <a:gdLst>
                <a:gd name="connsiteX0" fmla="*/ 489857 w 608017"/>
                <a:gd name="connsiteY0" fmla="*/ 152154 h 266454"/>
                <a:gd name="connsiteX1" fmla="*/ 408214 w 608017"/>
                <a:gd name="connsiteY1" fmla="*/ 119497 h 266454"/>
                <a:gd name="connsiteX2" fmla="*/ 359229 w 608017"/>
                <a:gd name="connsiteY2" fmla="*/ 86840 h 266454"/>
                <a:gd name="connsiteX3" fmla="*/ 293914 w 608017"/>
                <a:gd name="connsiteY3" fmla="*/ 70511 h 266454"/>
                <a:gd name="connsiteX4" fmla="*/ 48986 w 608017"/>
                <a:gd name="connsiteY4" fmla="*/ 119497 h 266454"/>
                <a:gd name="connsiteX5" fmla="*/ 16329 w 608017"/>
                <a:gd name="connsiteY5" fmla="*/ 168482 h 266454"/>
                <a:gd name="connsiteX6" fmla="*/ 0 w 608017"/>
                <a:gd name="connsiteY6" fmla="*/ 217468 h 266454"/>
                <a:gd name="connsiteX7" fmla="*/ 65314 w 608017"/>
                <a:gd name="connsiteY7" fmla="*/ 233797 h 266454"/>
                <a:gd name="connsiteX8" fmla="*/ 163286 w 608017"/>
                <a:gd name="connsiteY8" fmla="*/ 266454 h 266454"/>
                <a:gd name="connsiteX9" fmla="*/ 310243 w 608017"/>
                <a:gd name="connsiteY9" fmla="*/ 233797 h 266454"/>
                <a:gd name="connsiteX10" fmla="*/ 359229 w 608017"/>
                <a:gd name="connsiteY10" fmla="*/ 201140 h 266454"/>
                <a:gd name="connsiteX11" fmla="*/ 375557 w 608017"/>
                <a:gd name="connsiteY11" fmla="*/ 152154 h 266454"/>
                <a:gd name="connsiteX12" fmla="*/ 440872 w 608017"/>
                <a:gd name="connsiteY12" fmla="*/ 70511 h 266454"/>
                <a:gd name="connsiteX13" fmla="*/ 506186 w 608017"/>
                <a:gd name="connsiteY13" fmla="*/ 5197 h 266454"/>
                <a:gd name="connsiteX14" fmla="*/ 522514 w 608017"/>
                <a:gd name="connsiteY14" fmla="*/ 54182 h 266454"/>
                <a:gd name="connsiteX15" fmla="*/ 555172 w 608017"/>
                <a:gd name="connsiteY15" fmla="*/ 86840 h 266454"/>
                <a:gd name="connsiteX16" fmla="*/ 571500 w 608017"/>
                <a:gd name="connsiteY16" fmla="*/ 135825 h 266454"/>
                <a:gd name="connsiteX17" fmla="*/ 604157 w 608017"/>
                <a:gd name="connsiteY17" fmla="*/ 184811 h 266454"/>
                <a:gd name="connsiteX18" fmla="*/ 522514 w 608017"/>
                <a:gd name="connsiteY18" fmla="*/ 168482 h 266454"/>
                <a:gd name="connsiteX19" fmla="*/ 408214 w 608017"/>
                <a:gd name="connsiteY19" fmla="*/ 135825 h 26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8017" h="266454">
                  <a:moveTo>
                    <a:pt x="489857" y="152154"/>
                  </a:moveTo>
                  <a:cubicBezTo>
                    <a:pt x="462643" y="141268"/>
                    <a:pt x="434430" y="132605"/>
                    <a:pt x="408214" y="119497"/>
                  </a:cubicBezTo>
                  <a:cubicBezTo>
                    <a:pt x="390662" y="110721"/>
                    <a:pt x="377267" y="94570"/>
                    <a:pt x="359229" y="86840"/>
                  </a:cubicBezTo>
                  <a:cubicBezTo>
                    <a:pt x="338602" y="78000"/>
                    <a:pt x="315686" y="75954"/>
                    <a:pt x="293914" y="70511"/>
                  </a:cubicBezTo>
                  <a:cubicBezTo>
                    <a:pt x="204133" y="77993"/>
                    <a:pt x="114862" y="53622"/>
                    <a:pt x="48986" y="119497"/>
                  </a:cubicBezTo>
                  <a:cubicBezTo>
                    <a:pt x="35109" y="133373"/>
                    <a:pt x="25105" y="150930"/>
                    <a:pt x="16329" y="168482"/>
                  </a:cubicBezTo>
                  <a:cubicBezTo>
                    <a:pt x="8632" y="183877"/>
                    <a:pt x="5443" y="201139"/>
                    <a:pt x="0" y="217468"/>
                  </a:cubicBezTo>
                  <a:cubicBezTo>
                    <a:pt x="21771" y="222911"/>
                    <a:pt x="43819" y="227348"/>
                    <a:pt x="65314" y="233797"/>
                  </a:cubicBezTo>
                  <a:cubicBezTo>
                    <a:pt x="98286" y="243689"/>
                    <a:pt x="163286" y="266454"/>
                    <a:pt x="163286" y="266454"/>
                  </a:cubicBezTo>
                  <a:cubicBezTo>
                    <a:pt x="200909" y="260183"/>
                    <a:pt x="270048" y="253894"/>
                    <a:pt x="310243" y="233797"/>
                  </a:cubicBezTo>
                  <a:cubicBezTo>
                    <a:pt x="327796" y="225021"/>
                    <a:pt x="342900" y="212026"/>
                    <a:pt x="359229" y="201140"/>
                  </a:cubicBezTo>
                  <a:cubicBezTo>
                    <a:pt x="364672" y="184811"/>
                    <a:pt x="367860" y="167549"/>
                    <a:pt x="375557" y="152154"/>
                  </a:cubicBezTo>
                  <a:cubicBezTo>
                    <a:pt x="396156" y="110956"/>
                    <a:pt x="410496" y="100887"/>
                    <a:pt x="440872" y="70511"/>
                  </a:cubicBezTo>
                  <a:cubicBezTo>
                    <a:pt x="447092" y="51849"/>
                    <a:pt x="456422" y="-19685"/>
                    <a:pt x="506186" y="5197"/>
                  </a:cubicBezTo>
                  <a:cubicBezTo>
                    <a:pt x="521580" y="12894"/>
                    <a:pt x="513659" y="39423"/>
                    <a:pt x="522514" y="54182"/>
                  </a:cubicBezTo>
                  <a:cubicBezTo>
                    <a:pt x="530435" y="67383"/>
                    <a:pt x="544286" y="75954"/>
                    <a:pt x="555172" y="86840"/>
                  </a:cubicBezTo>
                  <a:cubicBezTo>
                    <a:pt x="560615" y="103168"/>
                    <a:pt x="563803" y="120430"/>
                    <a:pt x="571500" y="135825"/>
                  </a:cubicBezTo>
                  <a:cubicBezTo>
                    <a:pt x="580276" y="153378"/>
                    <a:pt x="620486" y="173925"/>
                    <a:pt x="604157" y="184811"/>
                  </a:cubicBezTo>
                  <a:cubicBezTo>
                    <a:pt x="581065" y="200206"/>
                    <a:pt x="549289" y="175784"/>
                    <a:pt x="522514" y="168482"/>
                  </a:cubicBezTo>
                  <a:cubicBezTo>
                    <a:pt x="396461" y="134104"/>
                    <a:pt x="462590" y="135825"/>
                    <a:pt x="408214" y="135825"/>
                  </a:cubicBezTo>
                </a:path>
              </a:pathLst>
            </a:custGeom>
            <a:gradFill>
              <a:gsLst>
                <a:gs pos="0">
                  <a:srgbClr val="0070C0"/>
                </a:gs>
                <a:gs pos="6200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  <a:gs pos="9000">
                  <a:schemeClr val="tx1">
                    <a:lumMod val="75000"/>
                  </a:schemeClr>
                </a:gs>
              </a:gsLst>
              <a:lin ang="5400000" scaled="1"/>
            </a:gradFill>
            <a:ln w="38100">
              <a:noFill/>
            </a:ln>
          </p:spPr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 flipV="1">
              <a:off x="5508104" y="6119585"/>
              <a:ext cx="45719" cy="4571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000" y="6210000"/>
              <a:ext cx="109538" cy="7359"/>
            </a:xfrm>
            <a:custGeom>
              <a:avLst/>
              <a:gdLst>
                <a:gd name="connsiteX0" fmla="*/ 0 w 109538"/>
                <a:gd name="connsiteY0" fmla="*/ 7144 h 7359"/>
                <a:gd name="connsiteX1" fmla="*/ 23813 w 109538"/>
                <a:gd name="connsiteY1" fmla="*/ 4763 h 7359"/>
                <a:gd name="connsiteX2" fmla="*/ 38100 w 109538"/>
                <a:gd name="connsiteY2" fmla="*/ 0 h 7359"/>
                <a:gd name="connsiteX3" fmla="*/ 78581 w 109538"/>
                <a:gd name="connsiteY3" fmla="*/ 2382 h 7359"/>
                <a:gd name="connsiteX4" fmla="*/ 109538 w 109538"/>
                <a:gd name="connsiteY4" fmla="*/ 7144 h 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8" h="7359">
                  <a:moveTo>
                    <a:pt x="0" y="7144"/>
                  </a:moveTo>
                  <a:cubicBezTo>
                    <a:pt x="7938" y="6350"/>
                    <a:pt x="15972" y="6233"/>
                    <a:pt x="23813" y="4763"/>
                  </a:cubicBezTo>
                  <a:cubicBezTo>
                    <a:pt x="28747" y="3838"/>
                    <a:pt x="38100" y="0"/>
                    <a:pt x="38100" y="0"/>
                  </a:cubicBezTo>
                  <a:cubicBezTo>
                    <a:pt x="51594" y="794"/>
                    <a:pt x="65178" y="634"/>
                    <a:pt x="78581" y="2382"/>
                  </a:cubicBezTo>
                  <a:cubicBezTo>
                    <a:pt x="128557" y="8901"/>
                    <a:pt x="54184" y="7144"/>
                    <a:pt x="109538" y="7144"/>
                  </a:cubicBezTo>
                </a:path>
              </a:pathLst>
            </a:custGeom>
            <a:noFill/>
            <a:ln w="9525">
              <a:solidFill>
                <a:schemeClr val="tx2"/>
              </a:solidFill>
            </a:ln>
          </p:spPr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 bwMode="auto">
          <a:xfrm>
            <a:off x="6480720" y="5337895"/>
            <a:ext cx="1" cy="468876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7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404664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424800" y="1018331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kern="0" dirty="0" smtClean="0"/>
              <a:t>Indirect estimates of </a:t>
            </a:r>
            <a:r>
              <a:rPr lang="en-GB" sz="3200" b="0" kern="0" dirty="0" smtClean="0"/>
              <a:t>air-sea energy </a:t>
            </a:r>
            <a:br>
              <a:rPr lang="en-GB" sz="3200" b="0" kern="0" dirty="0" smtClean="0"/>
            </a:br>
            <a:r>
              <a:rPr lang="en-GB" sz="3200" b="0" kern="0" dirty="0" smtClean="0"/>
              <a:t>fluxes from satellite/</a:t>
            </a:r>
            <a:r>
              <a:rPr lang="en-GB" sz="3200" b="0" kern="0" dirty="0" err="1" smtClean="0"/>
              <a:t>reanalysES</a:t>
            </a:r>
            <a:endParaRPr lang="en-GB" sz="3200" b="0" kern="0" dirty="0"/>
          </a:p>
        </p:txBody>
      </p:sp>
    </p:spTree>
    <p:extLst>
      <p:ext uri="{BB962C8B-B14F-4D97-AF65-F5344CB8AC3E}">
        <p14:creationId xmlns:p14="http://schemas.microsoft.com/office/powerpoint/2010/main" val="2955060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20231E-7 L -0.20295 -0.014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4" r="38581" b="8328"/>
          <a:stretch/>
        </p:blipFill>
        <p:spPr bwMode="auto">
          <a:xfrm>
            <a:off x="656196" y="4221088"/>
            <a:ext cx="5499980" cy="174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374" y="2349320"/>
            <a:ext cx="2284426" cy="3960000"/>
          </a:xfrm>
        </p:spPr>
        <p:txBody>
          <a:bodyPr/>
          <a:lstStyle/>
          <a:p>
            <a:r>
              <a:rPr lang="en-GB" dirty="0" smtClean="0"/>
              <a:t>Changes in energy fluxes 1986-2000 to 2001-2008</a:t>
            </a:r>
          </a:p>
          <a:p>
            <a:r>
              <a:rPr lang="en-GB" dirty="0" smtClean="0"/>
              <a:t>Surface energy flux dominated by atmospheric transports</a:t>
            </a:r>
          </a:p>
          <a:p>
            <a:r>
              <a:rPr lang="en-GB" dirty="0" smtClean="0"/>
              <a:t>Contrasting model pattern of change</a:t>
            </a:r>
          </a:p>
          <a:p>
            <a:r>
              <a:rPr lang="en-GB" dirty="0" smtClean="0"/>
              <a:t>Are reanalysis transports reliable?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17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9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4800" y="1234800"/>
            <a:ext cx="8280000" cy="828000"/>
          </a:xfrm>
        </p:spPr>
        <p:txBody>
          <a:bodyPr/>
          <a:lstStyle/>
          <a:p>
            <a:r>
              <a:rPr lang="en-GB" dirty="0" smtClean="0"/>
              <a:t>Where is the heat going?</a:t>
            </a:r>
            <a:br>
              <a:rPr lang="en-GB" dirty="0" smtClean="0"/>
            </a:br>
            <a:r>
              <a:rPr lang="en-GB" sz="2800" b="0" dirty="0" smtClean="0"/>
              <a:t>changes in surface energy flux</a:t>
            </a:r>
            <a:endParaRPr lang="en-GB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567344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hlinkClick r:id="rId4"/>
              </a:rPr>
              <a:t>Liu et al. (2015) JGR</a:t>
            </a:r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r="38581" b="76510"/>
          <a:stretch/>
        </p:blipFill>
        <p:spPr bwMode="auto">
          <a:xfrm>
            <a:off x="672597" y="2132856"/>
            <a:ext cx="5499980" cy="213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1" t="92181" r="21644" b="-57"/>
          <a:stretch/>
        </p:blipFill>
        <p:spPr bwMode="auto">
          <a:xfrm>
            <a:off x="1691680" y="5887035"/>
            <a:ext cx="4360306" cy="68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950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000" cy="828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000" cy="4464496"/>
          </a:xfrm>
        </p:spPr>
        <p:txBody>
          <a:bodyPr/>
          <a:lstStyle/>
          <a:p>
            <a:r>
              <a:rPr lang="en-GB" dirty="0"/>
              <a:t>Heating of Earth continues at rate of </a:t>
            </a:r>
            <a:r>
              <a:rPr lang="en-GB" dirty="0">
                <a:cs typeface="Arial" panose="020B0604020202020204" pitchFamily="34" charset="0"/>
              </a:rPr>
              <a:t>~</a:t>
            </a:r>
            <a:r>
              <a:rPr lang="en-GB" dirty="0"/>
              <a:t>0.6 Wm</a:t>
            </a:r>
            <a:r>
              <a:rPr lang="en-GB" baseline="30000" dirty="0"/>
              <a:t>-2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Manifest as positive imbalance in Southern </a:t>
            </a:r>
            <a:r>
              <a:rPr lang="en-GB" dirty="0" smtClean="0">
                <a:solidFill>
                  <a:schemeClr val="accent4"/>
                </a:solidFill>
              </a:rPr>
              <a:t>Hemisphere</a:t>
            </a:r>
          </a:p>
          <a:p>
            <a:pPr lvl="1"/>
            <a:r>
              <a:rPr lang="en-GB" dirty="0" smtClean="0">
                <a:solidFill>
                  <a:srgbClr val="92D050"/>
                </a:solidFill>
              </a:rPr>
              <a:t>Variability </a:t>
            </a:r>
            <a:r>
              <a:rPr lang="en-GB" dirty="0">
                <a:solidFill>
                  <a:srgbClr val="92D050"/>
                </a:solidFill>
              </a:rPr>
              <a:t>from radiative </a:t>
            </a:r>
            <a:r>
              <a:rPr lang="en-GB" dirty="0" err="1">
                <a:solidFill>
                  <a:srgbClr val="92D050"/>
                </a:solidFill>
              </a:rPr>
              <a:t>forcings</a:t>
            </a:r>
            <a:r>
              <a:rPr lang="en-GB" dirty="0">
                <a:solidFill>
                  <a:srgbClr val="92D050"/>
                </a:solidFill>
              </a:rPr>
              <a:t> &amp; ocean </a:t>
            </a:r>
            <a:r>
              <a:rPr lang="en-GB" dirty="0" smtClean="0">
                <a:solidFill>
                  <a:srgbClr val="92D050"/>
                </a:solidFill>
              </a:rPr>
              <a:t>changes</a:t>
            </a:r>
            <a:endParaRPr lang="en-GB" dirty="0">
              <a:solidFill>
                <a:srgbClr val="92D050"/>
              </a:solidFill>
            </a:endParaRPr>
          </a:p>
          <a:p>
            <a:r>
              <a:rPr lang="en-GB" dirty="0"/>
              <a:t>Radiative transfer &amp; Thermodynamics explain increased global precipitation with warming ≈ 2%/K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Radiative </a:t>
            </a:r>
            <a:r>
              <a:rPr lang="en-GB" dirty="0" err="1">
                <a:solidFill>
                  <a:srgbClr val="92D050"/>
                </a:solidFill>
              </a:rPr>
              <a:t>forcings</a:t>
            </a:r>
            <a:r>
              <a:rPr lang="en-GB" dirty="0">
                <a:solidFill>
                  <a:srgbClr val="92D050"/>
                </a:solidFill>
              </a:rPr>
              <a:t> also </a:t>
            </a:r>
            <a:r>
              <a:rPr lang="en-GB" dirty="0" smtClean="0">
                <a:solidFill>
                  <a:srgbClr val="92D050"/>
                </a:solidFill>
              </a:rPr>
              <a:t>directly affect </a:t>
            </a:r>
            <a:r>
              <a:rPr lang="en-GB" dirty="0">
                <a:solidFill>
                  <a:srgbClr val="92D050"/>
                </a:solidFill>
              </a:rPr>
              <a:t>water cycle responses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Greenhouse gas &amp; absorbing aerosol forcing supress global precipitation response to </a:t>
            </a:r>
            <a:r>
              <a:rPr lang="en-GB" dirty="0" smtClean="0">
                <a:solidFill>
                  <a:srgbClr val="92D050"/>
                </a:solidFill>
              </a:rPr>
              <a:t>warming (“hydrological sensitivity”)</a:t>
            </a:r>
            <a:endParaRPr lang="en-GB" dirty="0">
              <a:solidFill>
                <a:srgbClr val="92D050"/>
              </a:solidFill>
            </a:endParaRPr>
          </a:p>
          <a:p>
            <a:r>
              <a:rPr lang="en-GB" dirty="0"/>
              <a:t>Inter-hemispheric heating, moisture budget &amp; unforced variability dictate regional </a:t>
            </a:r>
            <a:r>
              <a:rPr lang="en-GB" dirty="0" smtClean="0"/>
              <a:t>responses and determine climate model biases </a:t>
            </a:r>
            <a:endParaRPr lang="en-GB" dirty="0"/>
          </a:p>
          <a:p>
            <a:pPr lvl="1"/>
            <a:r>
              <a:rPr lang="en-GB" dirty="0" smtClean="0">
                <a:solidFill>
                  <a:srgbClr val="92D050"/>
                </a:solidFill>
              </a:rPr>
              <a:t>Decadal changes in ITCZ and global atmospheric/ocean circulation</a:t>
            </a:r>
          </a:p>
          <a:p>
            <a:pPr lvl="1"/>
            <a:r>
              <a:rPr lang="en-GB" dirty="0" smtClean="0">
                <a:solidFill>
                  <a:srgbClr val="92D050"/>
                </a:solidFill>
              </a:rPr>
              <a:t>Has </a:t>
            </a:r>
            <a:r>
              <a:rPr lang="en-GB" dirty="0">
                <a:solidFill>
                  <a:srgbClr val="92D050"/>
                </a:solidFill>
              </a:rPr>
              <a:t>the “hiatus” affected water cycle?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How do changes in cloud/circulation fit in?</a:t>
            </a:r>
          </a:p>
          <a:p>
            <a:pPr lvl="1"/>
            <a:r>
              <a:rPr lang="en-GB" dirty="0">
                <a:solidFill>
                  <a:srgbClr val="92D050"/>
                </a:solidFill>
              </a:rPr>
              <a:t>Where is energy going? NERC </a:t>
            </a:r>
            <a:r>
              <a:rPr lang="en-GB" dirty="0">
                <a:solidFill>
                  <a:srgbClr val="92D050"/>
                </a:solidFill>
                <a:hlinkClick r:id="rId2"/>
              </a:rPr>
              <a:t>DEEP-C</a:t>
            </a:r>
            <a:r>
              <a:rPr lang="en-GB" dirty="0">
                <a:solidFill>
                  <a:srgbClr val="92D050"/>
                </a:solidFill>
              </a:rPr>
              <a:t> project…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7186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0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4800" y="2214000"/>
            <a:ext cx="8323664" cy="3960000"/>
          </a:xfrm>
        </p:spPr>
        <p:txBody>
          <a:bodyPr/>
          <a:lstStyle/>
          <a:p>
            <a:r>
              <a:rPr lang="en-GB" sz="2400" dirty="0"/>
              <a:t>Earth's energy budget determines the trajectory and magnitude of climate change </a:t>
            </a:r>
            <a:endParaRPr lang="en-GB" sz="2400" dirty="0" smtClean="0"/>
          </a:p>
          <a:p>
            <a:r>
              <a:rPr lang="en-GB" sz="2400" dirty="0"/>
              <a:t>P</a:t>
            </a:r>
            <a:r>
              <a:rPr lang="en-GB" sz="2400" dirty="0" smtClean="0"/>
              <a:t>owerful </a:t>
            </a:r>
            <a:r>
              <a:rPr lang="en-GB" sz="2400" dirty="0"/>
              <a:t>constraint and </a:t>
            </a:r>
            <a:r>
              <a:rPr lang="en-GB" sz="2400" dirty="0" smtClean="0"/>
              <a:t>also diagnostic </a:t>
            </a:r>
            <a:r>
              <a:rPr lang="en-GB" sz="2400" dirty="0"/>
              <a:t>of the </a:t>
            </a:r>
            <a:r>
              <a:rPr lang="en-GB" sz="2400" dirty="0" smtClean="0"/>
              <a:t>water cycle </a:t>
            </a:r>
            <a:r>
              <a:rPr lang="en-GB" sz="2400" dirty="0"/>
              <a:t>globally and </a:t>
            </a:r>
            <a:r>
              <a:rPr lang="en-GB" sz="2400" dirty="0" smtClean="0"/>
              <a:t>regionally</a:t>
            </a:r>
          </a:p>
          <a:p>
            <a:pPr marL="0" indent="0" algn="ctr">
              <a:buNone/>
            </a:pPr>
            <a:r>
              <a:rPr lang="en-GB" sz="2400" i="1" dirty="0" smtClean="0"/>
              <a:t>Flows of energy and moisture between land/ocean, northern/southern hemispheres and high/low latitudes fundamental for the climate that societies depend upon</a:t>
            </a:r>
          </a:p>
          <a:p>
            <a:r>
              <a:rPr lang="en-GB" sz="2400" dirty="0" smtClean="0"/>
              <a:t>How is Earth’s energy imbalance currently changing and what are the implications for the global water cycle?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17655"/>
          <a:stretch/>
        </p:blipFill>
        <p:spPr>
          <a:xfrm>
            <a:off x="5508104" y="237072"/>
            <a:ext cx="3240360" cy="17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8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80"/>
          <a:stretch/>
        </p:blipFill>
        <p:spPr bwMode="auto">
          <a:xfrm>
            <a:off x="35496" y="2078302"/>
            <a:ext cx="7344816" cy="315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0272" y="2492896"/>
            <a:ext cx="165618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+</a:t>
            </a:r>
            <a:r>
              <a:rPr lang="en-GB" b="1" dirty="0" err="1" smtClean="0">
                <a:solidFill>
                  <a:srgbClr val="FF0000"/>
                </a:solidFill>
              </a:rPr>
              <a:t>ve</a:t>
            </a:r>
            <a:r>
              <a:rPr lang="en-GB" b="1" dirty="0" smtClean="0">
                <a:solidFill>
                  <a:srgbClr val="FF0000"/>
                </a:solidFill>
              </a:rPr>
              <a:t> RF trend</a:t>
            </a:r>
          </a:p>
          <a:p>
            <a:r>
              <a:rPr lang="en-GB" b="1" dirty="0">
                <a:solidFill>
                  <a:srgbClr val="66FF33"/>
                </a:solidFill>
              </a:rPr>
              <a:t>AR5 </a:t>
            </a:r>
            <a:r>
              <a:rPr lang="en-GB" b="1" dirty="0" smtClean="0">
                <a:solidFill>
                  <a:srgbClr val="66FF33"/>
                </a:solidFill>
              </a:rPr>
              <a:t>RF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    </a:t>
            </a:r>
            <a:r>
              <a:rPr lang="en-GB" b="1" dirty="0" smtClean="0">
                <a:solidFill>
                  <a:srgbClr val="00FFFF"/>
                </a:solidFill>
              </a:rPr>
              <a:t>0 RF trend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-</a:t>
            </a:r>
            <a:r>
              <a:rPr lang="en-GB" b="1" dirty="0" err="1" smtClean="0">
                <a:solidFill>
                  <a:srgbClr val="0070C0"/>
                </a:solidFill>
              </a:rPr>
              <a:t>ve</a:t>
            </a:r>
            <a:r>
              <a:rPr lang="en-GB" b="1" dirty="0" smtClean="0">
                <a:solidFill>
                  <a:srgbClr val="0070C0"/>
                </a:solidFill>
              </a:rPr>
              <a:t> RF trend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2276872"/>
            <a:ext cx="16784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b="1" dirty="0">
              <a:solidFill>
                <a:srgbClr val="66FF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35496" y="306896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28792" y="4005064"/>
            <a:ext cx="1547664" cy="2263026"/>
            <a:chOff x="6984776" y="3429000"/>
            <a:chExt cx="1547664" cy="2263026"/>
          </a:xfrm>
        </p:grpSpPr>
        <p:sp>
          <p:nvSpPr>
            <p:cNvPr id="2" name="Rectangle 1"/>
            <p:cNvSpPr/>
            <p:nvPr/>
          </p:nvSpPr>
          <p:spPr bwMode="auto">
            <a:xfrm>
              <a:off x="7236296" y="4042841"/>
              <a:ext cx="1080120" cy="68230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1800" smtClean="0">
                <a:solidFill>
                  <a:srgbClr val="50535A"/>
                </a:solidFill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236296" y="4725144"/>
              <a:ext cx="1080120" cy="93610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1800" smtClean="0">
                <a:solidFill>
                  <a:srgbClr val="50535A"/>
                </a:solidFill>
                <a:latin typeface="Arial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58608" y="4504506"/>
              <a:ext cx="0" cy="56178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7740352" y="3803315"/>
              <a:ext cx="0" cy="56178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984776" y="3429000"/>
              <a:ext cx="154766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00"/>
                  </a:solidFill>
                </a:rPr>
                <a:t>N=</a:t>
              </a:r>
              <a:r>
                <a:rPr lang="el-GR" b="1" dirty="0" smtClean="0">
                  <a:solidFill>
                    <a:srgbClr val="000000"/>
                  </a:solidFill>
                </a:rPr>
                <a:t>Δ</a:t>
              </a:r>
              <a:r>
                <a:rPr lang="en-GB" b="1" dirty="0" smtClean="0">
                  <a:solidFill>
                    <a:srgbClr val="000000"/>
                  </a:solidFill>
                </a:rPr>
                <a:t>F–Y</a:t>
              </a:r>
              <a:r>
                <a:rPr lang="el-GR" b="1" dirty="0" smtClean="0">
                  <a:solidFill>
                    <a:srgbClr val="000000"/>
                  </a:solidFill>
                </a:rPr>
                <a:t>Δ</a:t>
              </a:r>
              <a:r>
                <a:rPr lang="en-GB" b="1" dirty="0" smtClean="0">
                  <a:solidFill>
                    <a:srgbClr val="000000"/>
                  </a:solidFill>
                </a:rPr>
                <a:t>T</a:t>
              </a:r>
              <a:r>
                <a:rPr lang="en-GB" b="1" baseline="-25000" dirty="0" smtClean="0">
                  <a:solidFill>
                    <a:srgbClr val="000000"/>
                  </a:solidFill>
                </a:rPr>
                <a:t>s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48364" y="4633972"/>
              <a:ext cx="5400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000000"/>
                  </a:solidFill>
                </a:rPr>
                <a:t>D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164288" y="4319840"/>
              <a:ext cx="6142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000000"/>
                  </a:solidFill>
                </a:rPr>
                <a:t>Δ</a:t>
              </a:r>
              <a:r>
                <a:rPr lang="en-GB" b="1" dirty="0" smtClean="0">
                  <a:solidFill>
                    <a:srgbClr val="000000"/>
                  </a:solidFill>
                </a:rPr>
                <a:t>T</a:t>
              </a:r>
              <a:r>
                <a:rPr lang="en-GB" b="1" baseline="-25000" dirty="0" smtClean="0">
                  <a:solidFill>
                    <a:srgbClr val="000000"/>
                  </a:solidFill>
                </a:rPr>
                <a:t>s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72628" y="5291916"/>
              <a:ext cx="6543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FFFFFF"/>
                  </a:solidFill>
                </a:rPr>
                <a:t>Δ</a:t>
              </a:r>
              <a:r>
                <a:rPr lang="en-GB" b="1" dirty="0" smtClean="0">
                  <a:solidFill>
                    <a:srgbClr val="FFFFFF"/>
                  </a:solidFill>
                </a:rPr>
                <a:t>T</a:t>
              </a:r>
              <a:r>
                <a:rPr lang="en-GB" b="1" baseline="-25000" dirty="0">
                  <a:solidFill>
                    <a:srgbClr val="FFFFFF"/>
                  </a:solidFill>
                </a:rPr>
                <a:t>D</a:t>
              </a:r>
              <a:endParaRPr lang="en-GB" baseline="-25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5313" y="5013176"/>
            <a:ext cx="4986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Analysis using simple energy balance </a:t>
            </a:r>
            <a:r>
              <a:rPr lang="en-GB" dirty="0" smtClean="0">
                <a:solidFill>
                  <a:srgbClr val="000000"/>
                </a:solidFill>
              </a:rPr>
              <a:t>model Allan et al. (2014) GRL </a:t>
            </a:r>
            <a:r>
              <a:rPr lang="en-GB" dirty="0" smtClean="0">
                <a:solidFill>
                  <a:srgbClr val="000000"/>
                </a:solidFill>
                <a:hlinkClick r:id="rId3"/>
              </a:rPr>
              <a:t>supplementary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59993" y="800800"/>
            <a:ext cx="8280000" cy="1260048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C00000"/>
                </a:solidFill>
              </a:rPr>
              <a:t>Understanding changes</a:t>
            </a:r>
            <a:br>
              <a:rPr lang="en-GB" sz="3600" dirty="0" smtClean="0">
                <a:solidFill>
                  <a:srgbClr val="C00000"/>
                </a:solidFill>
              </a:rPr>
            </a:br>
            <a:r>
              <a:rPr lang="en-GB" sz="3600" dirty="0" smtClean="0">
                <a:solidFill>
                  <a:srgbClr val="C00000"/>
                </a:solidFill>
              </a:rPr>
              <a:t>in net imbalance</a:t>
            </a:r>
            <a:endParaRPr lang="en-GB" sz="36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603" y="6029504"/>
            <a:ext cx="2053630" cy="415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15" y="5911567"/>
            <a:ext cx="3664702" cy="606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5301208"/>
            <a:ext cx="1349025" cy="6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77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00200"/>
            <a:ext cx="3384376" cy="4637112"/>
          </a:xfrm>
        </p:spPr>
        <p:txBody>
          <a:bodyPr/>
          <a:lstStyle/>
          <a:p>
            <a:r>
              <a:rPr lang="en-GB" sz="2400" dirty="0" err="1" smtClean="0">
                <a:latin typeface="Calibri" pitchFamily="34" charset="0"/>
                <a:cs typeface="Calibri" pitchFamily="34" charset="0"/>
              </a:rPr>
              <a:t>Replotted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 so that CERES and ERA Interim sample 6-months later than ARGO</a:t>
            </a:r>
          </a:p>
          <a:p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r>
              <a:rPr lang="en-GB" sz="2400" dirty="0" smtClean="0">
                <a:latin typeface="Calibri" pitchFamily="34" charset="0"/>
                <a:cs typeface="Calibri" pitchFamily="34" charset="0"/>
              </a:rPr>
              <a:t>Is there a lag in the system?</a:t>
            </a:r>
          </a:p>
          <a:p>
            <a:r>
              <a:rPr lang="en-GB" sz="2400" dirty="0" smtClean="0">
                <a:latin typeface="Calibri" pitchFamily="34" charset="0"/>
                <a:cs typeface="Calibri" pitchFamily="34" charset="0"/>
              </a:rPr>
              <a:t>Where in ocean is energy accumulating?</a:t>
            </a:r>
          </a:p>
          <a:p>
            <a:r>
              <a:rPr lang="en-GB" sz="2400" dirty="0" smtClean="0">
                <a:latin typeface="Calibri" pitchFamily="34" charset="0"/>
                <a:cs typeface="Calibri" pitchFamily="34" charset="0"/>
              </a:rPr>
              <a:t>Mechanism?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84784"/>
            <a:ext cx="49808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z="3200" dirty="0" smtClean="0">
                <a:latin typeface="Calibri" pitchFamily="34" charset="0"/>
                <a:cs typeface="Calibri" pitchFamily="34" charset="0"/>
              </a:rPr>
              <a:t>Combining Earth Radiation Budget </a:t>
            </a:r>
            <a:br>
              <a:rPr lang="en-GB" sz="3200" dirty="0" smtClean="0">
                <a:latin typeface="Calibri" pitchFamily="34" charset="0"/>
                <a:cs typeface="Calibri" pitchFamily="34" charset="0"/>
              </a:rPr>
            </a:br>
            <a:r>
              <a:rPr lang="en-GB" sz="3200" dirty="0" smtClean="0">
                <a:latin typeface="Calibri" pitchFamily="34" charset="0"/>
                <a:cs typeface="Calibri" pitchFamily="34" charset="0"/>
              </a:rPr>
              <a:t>and Ocean Heat Content data (2)</a:t>
            </a:r>
            <a:endParaRPr lang="en-GB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35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384" y="83393"/>
            <a:ext cx="6858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019268"/>
            <a:ext cx="5688632" cy="9137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8160" y="3121804"/>
            <a:ext cx="117038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Wm</a:t>
            </a:r>
            <a:r>
              <a:rPr lang="en-GB" sz="2800" b="1" baseline="30000" dirty="0" smtClean="0">
                <a:latin typeface="+mn-lt"/>
              </a:rPr>
              <a:t>-2</a:t>
            </a:r>
            <a:endParaRPr lang="en-GB" sz="2800" b="1" baseline="30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131569"/>
            <a:ext cx="1547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Outgoing </a:t>
            </a:r>
            <a:r>
              <a:rPr lang="en-GB" sz="2000" b="1" dirty="0" err="1" smtClean="0">
                <a:solidFill>
                  <a:srgbClr val="FF0000"/>
                </a:solidFill>
                <a:latin typeface="+mn-lt"/>
              </a:rPr>
              <a:t>Longwave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 Radiation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396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166688"/>
            <a:ext cx="66484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019268"/>
            <a:ext cx="5688632" cy="9137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8160" y="3121804"/>
            <a:ext cx="117038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Wm</a:t>
            </a:r>
            <a:r>
              <a:rPr lang="en-GB" sz="2800" b="1" baseline="30000" dirty="0" smtClean="0">
                <a:latin typeface="+mn-lt"/>
              </a:rPr>
              <a:t>-2</a:t>
            </a:r>
            <a:endParaRPr lang="en-GB" sz="2800" b="1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131569"/>
            <a:ext cx="1547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Absorbed Shortwave Radiation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6019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81119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011190"/>
            <a:ext cx="6454790" cy="7778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6512" y="131569"/>
            <a:ext cx="154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NET Radiation</a:t>
            </a:r>
            <a:endParaRPr lang="en-GB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252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3" y="237805"/>
            <a:ext cx="4143444" cy="62799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1326" y="1234800"/>
            <a:ext cx="4123473" cy="828000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dirty="0" err="1" smtClean="0"/>
              <a:t>lw</a:t>
            </a:r>
            <a:r>
              <a:rPr lang="en-GB" dirty="0" smtClean="0"/>
              <a:t> &amp; </a:t>
            </a:r>
            <a:r>
              <a:rPr lang="en-GB" dirty="0" err="1" smtClean="0"/>
              <a:t>sw</a:t>
            </a:r>
            <a:r>
              <a:rPr lang="en-GB" dirty="0" smtClean="0"/>
              <a:t> fluxes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657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32040" y="3747834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e.g. Liu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&amp;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Allan (2013)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ERL</a:t>
            </a:r>
            <a:r>
              <a:rPr lang="en-US" sz="20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459" name="Rectangle 4"/>
          <p:cNvSpPr>
            <a:spLocks noGrp="1" noChangeArrowheads="1"/>
          </p:cNvSpPr>
          <p:nvPr>
            <p:ph idx="1"/>
          </p:nvPr>
        </p:nvSpPr>
        <p:spPr>
          <a:xfrm>
            <a:off x="4572000" y="993775"/>
            <a:ext cx="41910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Increased Precipitation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More Intense Rainfall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More intense droughts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Intensification of wet and dry seasons?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Regional projections??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392488" cy="324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r="2077"/>
          <a:stretch/>
        </p:blipFill>
        <p:spPr bwMode="auto">
          <a:xfrm>
            <a:off x="93177" y="3717032"/>
            <a:ext cx="4046775" cy="305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949280"/>
            <a:ext cx="11521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3">
                    <a:lumMod val="65000"/>
                  </a:schemeClr>
                </a:solidFill>
                <a:latin typeface="Arial" charset="0"/>
              </a:rPr>
              <a:t>IPCC (2013)</a:t>
            </a:r>
            <a:endParaRPr lang="en-GB" sz="2400" dirty="0">
              <a:solidFill>
                <a:schemeClr val="accent3">
                  <a:lumMod val="65000"/>
                </a:schemeClr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8665" b="-666"/>
          <a:stretch/>
        </p:blipFill>
        <p:spPr bwMode="auto">
          <a:xfrm>
            <a:off x="102755" y="1245919"/>
            <a:ext cx="4037197" cy="24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6851" y="9714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Precipitation intensity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23528" y="200834"/>
            <a:ext cx="692730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200" cap="all" dirty="0">
                <a:solidFill>
                  <a:schemeClr val="accent1"/>
                </a:solidFill>
                <a:latin typeface="Effra Bold" panose="020B0604020202020204" charset="0"/>
                <a:cs typeface="Calibri" pitchFamily="34" charset="0"/>
              </a:rPr>
              <a:t>H</a:t>
            </a:r>
            <a:r>
              <a:rPr lang="en-US" sz="3200" cap="all" dirty="0" smtClean="0">
                <a:solidFill>
                  <a:schemeClr val="accent1"/>
                </a:solidFill>
                <a:latin typeface="Effra Bold" panose="020B0604020202020204" charset="0"/>
                <a:cs typeface="Calibri" pitchFamily="34" charset="0"/>
              </a:rPr>
              <a:t>ow will water cycle change?</a:t>
            </a:r>
            <a:endParaRPr lang="en-US" sz="3200" cap="all" dirty="0">
              <a:solidFill>
                <a:schemeClr val="accent1"/>
              </a:solidFill>
              <a:latin typeface="Effra Bold" panose="020B060402020202020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4208" y="4185096"/>
            <a:ext cx="108000" cy="108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44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251520" y="5301208"/>
            <a:ext cx="65527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2000" dirty="0" smtClean="0">
                <a:latin typeface="Calibri" pitchFamily="34" charset="0"/>
              </a:rPr>
              <a:t>See also: </a:t>
            </a:r>
            <a:r>
              <a:rPr lang="en-GB" sz="2000" dirty="0">
                <a:solidFill>
                  <a:srgbClr val="808080"/>
                </a:solidFill>
                <a:latin typeface="Calibri" pitchFamily="34" charset="0"/>
                <a:hlinkClick r:id="rId3"/>
              </a:rPr>
              <a:t>Allen and Ingram (2002) Nature</a:t>
            </a:r>
            <a:r>
              <a:rPr lang="en-GB" sz="2000" i="1" dirty="0">
                <a:solidFill>
                  <a:srgbClr val="808080"/>
                </a:solidFill>
                <a:latin typeface="Calibri" pitchFamily="34" charset="0"/>
              </a:rPr>
              <a:t> </a:t>
            </a:r>
            <a:r>
              <a:rPr lang="en-GB" sz="2000" i="1" dirty="0" smtClean="0">
                <a:solidFill>
                  <a:srgbClr val="808080"/>
                </a:solidFill>
                <a:latin typeface="Calibri" pitchFamily="34" charset="0"/>
              </a:rPr>
              <a:t>; </a:t>
            </a:r>
            <a:r>
              <a:rPr lang="en-GB" sz="2000" dirty="0" smtClean="0">
                <a:latin typeface="Calibri" pitchFamily="34" charset="0"/>
                <a:hlinkClick r:id="rId4"/>
              </a:rPr>
              <a:t>O’Gorman </a:t>
            </a:r>
            <a:r>
              <a:rPr lang="en-GB" sz="2000" dirty="0">
                <a:latin typeface="Calibri" pitchFamily="34" charset="0"/>
                <a:hlinkClick r:id="rId4"/>
              </a:rPr>
              <a:t>et al. (2012) </a:t>
            </a:r>
            <a:r>
              <a:rPr lang="en-GB" sz="2000" dirty="0" err="1">
                <a:latin typeface="Calibri" pitchFamily="34" charset="0"/>
                <a:hlinkClick r:id="rId4"/>
              </a:rPr>
              <a:t>Surv</a:t>
            </a:r>
            <a:r>
              <a:rPr lang="en-GB" sz="2000" dirty="0">
                <a:latin typeface="Calibri" pitchFamily="34" charset="0"/>
                <a:hlinkClick r:id="rId4"/>
              </a:rPr>
              <a:t>. </a:t>
            </a:r>
            <a:r>
              <a:rPr lang="en-GB" sz="2000" dirty="0" err="1" smtClean="0">
                <a:latin typeface="Calibri" pitchFamily="34" charset="0"/>
                <a:hlinkClick r:id="rId4"/>
              </a:rPr>
              <a:t>Geophys</a:t>
            </a:r>
            <a:r>
              <a:rPr lang="en-GB" sz="2000" dirty="0" smtClean="0">
                <a:latin typeface="Calibri" pitchFamily="34" charset="0"/>
              </a:rPr>
              <a:t> ; </a:t>
            </a:r>
            <a:r>
              <a:rPr lang="en-GB" sz="2000" dirty="0" smtClean="0">
                <a:latin typeface="Calibri" pitchFamily="34" charset="0"/>
                <a:hlinkClick r:id="rId5"/>
              </a:rPr>
              <a:t>Bony et al. 2014 Nature </a:t>
            </a:r>
            <a:r>
              <a:rPr lang="en-GB" sz="2000" dirty="0" err="1" smtClean="0">
                <a:latin typeface="Calibri" pitchFamily="34" charset="0"/>
                <a:hlinkClick r:id="rId5"/>
              </a:rPr>
              <a:t>Geosci</a:t>
            </a:r>
            <a:r>
              <a:rPr lang="en-GB" sz="2000" dirty="0" smtClean="0">
                <a:latin typeface="Calibri" pitchFamily="34" charset="0"/>
              </a:rPr>
              <a:t>.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36868" name="Picture 6" descr="noaaSu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" b="1316"/>
          <a:stretch/>
        </p:blipFill>
        <p:spPr bwMode="auto">
          <a:xfrm>
            <a:off x="7559754" y="1772815"/>
            <a:ext cx="1355646" cy="12275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54" y="3124200"/>
            <a:ext cx="1355646" cy="125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8" descr="smo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2"/>
          <a:stretch/>
        </p:blipFill>
        <p:spPr bwMode="auto">
          <a:xfrm>
            <a:off x="7559754" y="4507478"/>
            <a:ext cx="1355646" cy="11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journals.ametsoc.org/na101/home/literatum/publisher/ams/journals/content/clim/2009/15200442-22.10/2008jcli2759.1/production/images/medium/i1520-0442-22-10-2557-f07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2" cy="33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3945250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dirty="0">
                <a:latin typeface="Calibri" pitchFamily="34" charset="0"/>
                <a:hlinkClick r:id="rId10"/>
              </a:rPr>
              <a:t>Andrews et al. (2009) </a:t>
            </a:r>
            <a:r>
              <a:rPr lang="en-GB" dirty="0" smtClean="0">
                <a:latin typeface="Calibri" pitchFamily="34" charset="0"/>
                <a:hlinkClick r:id="rId10"/>
              </a:rPr>
              <a:t>J </a:t>
            </a:r>
            <a:r>
              <a:rPr lang="en-GB" dirty="0" err="1" smtClean="0">
                <a:latin typeface="Calibri" pitchFamily="34" charset="0"/>
                <a:hlinkClick r:id="rId10"/>
              </a:rPr>
              <a:t>Clim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978794"/>
            <a:ext cx="1528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LΔP ≈ </a:t>
            </a:r>
          </a:p>
          <a:p>
            <a:r>
              <a:rPr lang="en-GB" sz="2400" b="1" dirty="0" err="1" smtClean="0">
                <a:solidFill>
                  <a:schemeClr val="accent5"/>
                </a:solidFill>
                <a:latin typeface="Calibri" pitchFamily="34" charset="0"/>
              </a:rPr>
              <a:t>kΔT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itchFamily="34" charset="0"/>
              </a:rPr>
              <a:t>–</a:t>
            </a: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 f</a:t>
            </a:r>
            <a:r>
              <a:rPr lang="en-GB" sz="2400" b="1" baseline="-25000" dirty="0" smtClean="0">
                <a:solidFill>
                  <a:srgbClr val="FF0000"/>
                </a:solidFill>
                <a:latin typeface="Calibri" pitchFamily="34" charset="0"/>
              </a:rPr>
              <a:t>F</a:t>
            </a: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ΔF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699792" y="3778994"/>
            <a:ext cx="0" cy="728484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879386" y="3367037"/>
            <a:ext cx="51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5"/>
                </a:solidFill>
                <a:latin typeface="Calibri" pitchFamily="34" charset="0"/>
              </a:rPr>
              <a:t>k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52192" y="2410842"/>
            <a:ext cx="0" cy="2024371"/>
          </a:xfrm>
          <a:prstGeom prst="straightConnector1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2699792" y="2410842"/>
            <a:ext cx="0" cy="1368155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>
            <a:stCxn id="10" idx="2"/>
          </p:cNvCxnSpPr>
          <p:nvPr/>
        </p:nvCxnSpPr>
        <p:spPr bwMode="auto">
          <a:xfrm>
            <a:off x="1087666" y="2809791"/>
            <a:ext cx="74803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95536" y="2814268"/>
            <a:ext cx="504056" cy="0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395536" y="2365443"/>
            <a:ext cx="504056" cy="0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23528" y="380564"/>
            <a:ext cx="648072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300" cap="all" dirty="0">
                <a:solidFill>
                  <a:srgbClr val="C00000"/>
                </a:solidFill>
                <a:latin typeface="+mj-lt"/>
                <a:cs typeface="Calibri" pitchFamily="34" charset="0"/>
              </a:rPr>
              <a:t>Earth’s Energy budget and precipitation response</a:t>
            </a:r>
          </a:p>
        </p:txBody>
      </p:sp>
    </p:spTree>
    <p:extLst>
      <p:ext uri="{BB962C8B-B14F-4D97-AF65-F5344CB8AC3E}">
        <p14:creationId xmlns:p14="http://schemas.microsoft.com/office/powerpoint/2010/main" val="17870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06029"/>
            <a:ext cx="4699413" cy="4027227"/>
          </a:xfrm>
          <a:prstGeom prst="rect">
            <a:avLst/>
          </a:prstGeom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23528" y="380564"/>
            <a:ext cx="666074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300" cap="all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Simple model for </a:t>
            </a:r>
            <a:r>
              <a:rPr lang="en-GB" sz="3300" cap="all" dirty="0">
                <a:solidFill>
                  <a:srgbClr val="C00000"/>
                </a:solidFill>
                <a:latin typeface="+mj-lt"/>
                <a:cs typeface="Calibri" pitchFamily="34" charset="0"/>
              </a:rPr>
              <a:t> </a:t>
            </a:r>
            <a:r>
              <a:rPr lang="en-GB" sz="3300" cap="all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           global precipitation</a:t>
            </a:r>
            <a:endParaRPr lang="en-GB" sz="3300" cap="all" dirty="0">
              <a:solidFill>
                <a:srgbClr val="C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180" y="4691240"/>
            <a:ext cx="2751732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CMIP5 </a:t>
            </a:r>
            <a:r>
              <a:rPr lang="en-GB" dirty="0" smtClean="0">
                <a:solidFill>
                  <a:srgbClr val="000000"/>
                </a:solidFill>
                <a:latin typeface="Calibri" pitchFamily="34" charset="0"/>
              </a:rPr>
              <a:t>historical/RCP8.5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5661248"/>
            <a:ext cx="489654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After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Allan 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et al. (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2014) </a:t>
            </a:r>
            <a:r>
              <a:rPr lang="en-GB" sz="2000" kern="0" dirty="0" err="1">
                <a:solidFill>
                  <a:srgbClr val="000000"/>
                </a:solidFill>
                <a:latin typeface="Calibri" pitchFamily="34" charset="0"/>
                <a:hlinkClick r:id="rId4"/>
              </a:rPr>
              <a:t>Surv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. </a:t>
            </a:r>
            <a:r>
              <a:rPr lang="en-GB" sz="2000" kern="0" dirty="0" err="1">
                <a:solidFill>
                  <a:srgbClr val="000000"/>
                </a:solidFill>
                <a:latin typeface="Calibri" pitchFamily="34" charset="0"/>
                <a:hlinkClick r:id="rId4"/>
              </a:rPr>
              <a:t>Geophys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Thorpe and Andrews (2014) ERL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76272" y="3471391"/>
            <a:ext cx="3600000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Precipitation change (mm/day)</a:t>
            </a: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1733907"/>
            <a:ext cx="305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Calibri" pitchFamily="34" charset="0"/>
              </a:rPr>
              <a:t>Using simple model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: </a:t>
            </a:r>
          </a:p>
          <a:p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LΔP </a:t>
            </a:r>
            <a:r>
              <a:rPr lang="en-GB" sz="2400" b="1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GB" sz="2400" b="1" dirty="0" err="1">
                <a:solidFill>
                  <a:srgbClr val="000000"/>
                </a:solidFill>
                <a:latin typeface="Calibri" pitchFamily="34" charset="0"/>
              </a:rPr>
              <a:t>kΔT</a:t>
            </a:r>
            <a:r>
              <a:rPr lang="en-GB" sz="2400" b="1" dirty="0">
                <a:solidFill>
                  <a:srgbClr val="000000"/>
                </a:solidFill>
                <a:latin typeface="Calibri" pitchFamily="34" charset="0"/>
              </a:rPr>
              <a:t> –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 f</a:t>
            </a:r>
            <a:r>
              <a:rPr lang="en-GB" sz="2400" b="1" baseline="-25000" dirty="0" smtClean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ΔF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220072" y="2564904"/>
            <a:ext cx="4202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732240" y="2564904"/>
            <a:ext cx="50405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012160" y="2564904"/>
            <a:ext cx="4202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6982471" y="5445224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Zahra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Mousavi 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    (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PhD project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) </a:t>
            </a:r>
            <a:endParaRPr lang="en-GB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220072" y="3602404"/>
            <a:ext cx="1728192" cy="2562900"/>
            <a:chOff x="7020272" y="1700808"/>
            <a:chExt cx="1728192" cy="256290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7380312" y="2789317"/>
              <a:ext cx="1080120" cy="682303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7380312" y="3183588"/>
              <a:ext cx="1080120" cy="1080120"/>
            </a:xfrm>
            <a:prstGeom prst="rect">
              <a:avLst/>
            </a:prstGeom>
            <a:solidFill>
              <a:srgbClr val="CAE2FF">
                <a:lumMod val="50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7902624" y="2962950"/>
              <a:ext cx="0" cy="561789"/>
            </a:xfrm>
            <a:prstGeom prst="straightConnector1">
              <a:avLst/>
            </a:prstGeom>
            <a:solidFill>
              <a:srgbClr val="99CCFF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7884368" y="2162473"/>
              <a:ext cx="9129" cy="661075"/>
            </a:xfrm>
            <a:prstGeom prst="straightConnector1">
              <a:avLst/>
            </a:prstGeom>
            <a:solidFill>
              <a:srgbClr val="99CCFF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7020272" y="1700808"/>
              <a:ext cx="1728192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N=</a:t>
              </a: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Δ</a:t>
              </a: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F – Y</a:t>
              </a:r>
              <a:r>
                <a:rPr kumimoji="0" lang="el-G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Δ</a:t>
              </a: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12360" y="2823548"/>
              <a:ext cx="540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D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410181" y="2778284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Δ</a:t>
              </a: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7471135" y="3815209"/>
              <a:ext cx="573438" cy="232475"/>
            </a:xfrm>
            <a:custGeom>
              <a:avLst/>
              <a:gdLst>
                <a:gd name="connsiteX0" fmla="*/ 433953 w 573438"/>
                <a:gd name="connsiteY0" fmla="*/ 123987 h 232475"/>
                <a:gd name="connsiteX1" fmla="*/ 309966 w 573438"/>
                <a:gd name="connsiteY1" fmla="*/ 77492 h 232475"/>
                <a:gd name="connsiteX2" fmla="*/ 216977 w 573438"/>
                <a:gd name="connsiteY2" fmla="*/ 46495 h 232475"/>
                <a:gd name="connsiteX3" fmla="*/ 77492 w 573438"/>
                <a:gd name="connsiteY3" fmla="*/ 77492 h 232475"/>
                <a:gd name="connsiteX4" fmla="*/ 0 w 573438"/>
                <a:gd name="connsiteY4" fmla="*/ 170482 h 232475"/>
                <a:gd name="connsiteX5" fmla="*/ 46495 w 573438"/>
                <a:gd name="connsiteY5" fmla="*/ 201478 h 232475"/>
                <a:gd name="connsiteX6" fmla="*/ 139485 w 573438"/>
                <a:gd name="connsiteY6" fmla="*/ 232475 h 232475"/>
                <a:gd name="connsiteX7" fmla="*/ 247973 w 573438"/>
                <a:gd name="connsiteY7" fmla="*/ 216977 h 232475"/>
                <a:gd name="connsiteX8" fmla="*/ 340963 w 573438"/>
                <a:gd name="connsiteY8" fmla="*/ 185980 h 232475"/>
                <a:gd name="connsiteX9" fmla="*/ 371960 w 573438"/>
                <a:gd name="connsiteY9" fmla="*/ 139485 h 232475"/>
                <a:gd name="connsiteX10" fmla="*/ 418455 w 573438"/>
                <a:gd name="connsiteY10" fmla="*/ 108488 h 232475"/>
                <a:gd name="connsiteX11" fmla="*/ 526943 w 573438"/>
                <a:gd name="connsiteY11" fmla="*/ 0 h 232475"/>
                <a:gd name="connsiteX12" fmla="*/ 557939 w 573438"/>
                <a:gd name="connsiteY12" fmla="*/ 92990 h 232475"/>
                <a:gd name="connsiteX13" fmla="*/ 573438 w 573438"/>
                <a:gd name="connsiteY13" fmla="*/ 139485 h 232475"/>
                <a:gd name="connsiteX14" fmla="*/ 526943 w 573438"/>
                <a:gd name="connsiteY14" fmla="*/ 154983 h 232475"/>
                <a:gd name="connsiteX15" fmla="*/ 464949 w 573438"/>
                <a:gd name="connsiteY15" fmla="*/ 123987 h 232475"/>
                <a:gd name="connsiteX16" fmla="*/ 433953 w 573438"/>
                <a:gd name="connsiteY16" fmla="*/ 123987 h 23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3438" h="232475">
                  <a:moveTo>
                    <a:pt x="433953" y="123987"/>
                  </a:moveTo>
                  <a:cubicBezTo>
                    <a:pt x="408122" y="116238"/>
                    <a:pt x="440571" y="135539"/>
                    <a:pt x="309966" y="77492"/>
                  </a:cubicBezTo>
                  <a:cubicBezTo>
                    <a:pt x="280109" y="64222"/>
                    <a:pt x="216977" y="46495"/>
                    <a:pt x="216977" y="46495"/>
                  </a:cubicBezTo>
                  <a:cubicBezTo>
                    <a:pt x="205729" y="48370"/>
                    <a:pt x="102926" y="60536"/>
                    <a:pt x="77492" y="77492"/>
                  </a:cubicBezTo>
                  <a:cubicBezTo>
                    <a:pt x="41693" y="101358"/>
                    <a:pt x="22872" y="136175"/>
                    <a:pt x="0" y="170482"/>
                  </a:cubicBezTo>
                  <a:cubicBezTo>
                    <a:pt x="15498" y="180814"/>
                    <a:pt x="29474" y="193913"/>
                    <a:pt x="46495" y="201478"/>
                  </a:cubicBezTo>
                  <a:cubicBezTo>
                    <a:pt x="76352" y="214748"/>
                    <a:pt x="139485" y="232475"/>
                    <a:pt x="139485" y="232475"/>
                  </a:cubicBezTo>
                  <a:cubicBezTo>
                    <a:pt x="175648" y="227309"/>
                    <a:pt x="212379" y="225191"/>
                    <a:pt x="247973" y="216977"/>
                  </a:cubicBezTo>
                  <a:cubicBezTo>
                    <a:pt x="279810" y="209630"/>
                    <a:pt x="340963" y="185980"/>
                    <a:pt x="340963" y="185980"/>
                  </a:cubicBezTo>
                  <a:cubicBezTo>
                    <a:pt x="351295" y="170482"/>
                    <a:pt x="358789" y="152656"/>
                    <a:pt x="371960" y="139485"/>
                  </a:cubicBezTo>
                  <a:cubicBezTo>
                    <a:pt x="385131" y="126314"/>
                    <a:pt x="406189" y="122506"/>
                    <a:pt x="418455" y="108488"/>
                  </a:cubicBezTo>
                  <a:cubicBezTo>
                    <a:pt x="520858" y="-8544"/>
                    <a:pt x="431360" y="31862"/>
                    <a:pt x="526943" y="0"/>
                  </a:cubicBezTo>
                  <a:lnTo>
                    <a:pt x="557939" y="92990"/>
                  </a:lnTo>
                  <a:lnTo>
                    <a:pt x="573438" y="139485"/>
                  </a:lnTo>
                  <a:cubicBezTo>
                    <a:pt x="557940" y="144651"/>
                    <a:pt x="543115" y="157293"/>
                    <a:pt x="526943" y="154983"/>
                  </a:cubicBezTo>
                  <a:cubicBezTo>
                    <a:pt x="504072" y="151716"/>
                    <a:pt x="485009" y="135450"/>
                    <a:pt x="464949" y="123987"/>
                  </a:cubicBezTo>
                  <a:cubicBezTo>
                    <a:pt x="405689" y="90124"/>
                    <a:pt x="459784" y="131736"/>
                    <a:pt x="433953" y="123987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lumMod val="50000"/>
                    <a:lumOff val="50000"/>
                  </a:srgbClr>
                </a:gs>
                <a:gs pos="100000">
                  <a:srgbClr val="99CCFF">
                    <a:lumMod val="45000"/>
                    <a:lumOff val="55000"/>
                  </a:srgbClr>
                </a:gs>
                <a:gs pos="100000">
                  <a:srgbClr val="99CCFF">
                    <a:lumMod val="45000"/>
                    <a:lumOff val="5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1"/>
            </a:gradFill>
            <a:ln w="3810" cap="flat" cmpd="sng" algn="ctr">
              <a:solidFill>
                <a:srgbClr val="000000">
                  <a:lumMod val="85000"/>
                  <a:lumOff val="1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596336" y="3903668"/>
              <a:ext cx="50400" cy="50400"/>
            </a:xfrm>
            <a:prstGeom prst="ellipse">
              <a:avLst/>
            </a:prstGeom>
            <a:solidFill>
              <a:srgbClr val="000000">
                <a:lumMod val="85000"/>
                <a:lumOff val="15000"/>
              </a:srgbClr>
            </a:solid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r="5136" b="63335"/>
          <a:stretch/>
        </p:blipFill>
        <p:spPr>
          <a:xfrm>
            <a:off x="5197192" y="2708920"/>
            <a:ext cx="3518094" cy="7624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17459" t="74977" r="16739"/>
          <a:stretch/>
        </p:blipFill>
        <p:spPr>
          <a:xfrm>
            <a:off x="6732240" y="4941168"/>
            <a:ext cx="2275956" cy="48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80000" cy="828000"/>
          </a:xfrm>
        </p:spPr>
        <p:txBody>
          <a:bodyPr/>
          <a:lstStyle/>
          <a:p>
            <a:r>
              <a:rPr lang="en-GB" sz="3200" dirty="0" smtClean="0"/>
              <a:t>Moisture transport and </a:t>
            </a:r>
            <a:br>
              <a:rPr lang="en-GB" sz="3200" dirty="0" smtClean="0"/>
            </a:br>
            <a:r>
              <a:rPr lang="en-GB" sz="3200" dirty="0" smtClean="0"/>
              <a:t>intensification of wet/dry season</a:t>
            </a:r>
            <a:endParaRPr lang="en-GB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701248"/>
            <a:ext cx="4752528" cy="3960000"/>
          </a:xfrm>
        </p:spPr>
        <p:txBody>
          <a:bodyPr/>
          <a:lstStyle/>
          <a:p>
            <a:r>
              <a:rPr lang="en-GB" dirty="0" smtClean="0"/>
              <a:t>Increased moisture with warming implies amplified P-E (e.g. </a:t>
            </a:r>
            <a:r>
              <a:rPr lang="en-GB" dirty="0" smtClean="0">
                <a:hlinkClick r:id="rId2"/>
              </a:rPr>
              <a:t>Held &amp; </a:t>
            </a:r>
            <a:r>
              <a:rPr lang="en-GB" dirty="0" err="1" smtClean="0">
                <a:hlinkClick r:id="rId2"/>
              </a:rPr>
              <a:t>Soden</a:t>
            </a:r>
            <a:r>
              <a:rPr lang="en-GB" dirty="0" smtClean="0">
                <a:hlinkClick r:id="rId2"/>
              </a:rPr>
              <a:t> 2006</a:t>
            </a:r>
            <a:r>
              <a:rPr lang="en-GB" dirty="0" smtClean="0"/>
              <a:t>)</a:t>
            </a:r>
          </a:p>
          <a:p>
            <a:r>
              <a:rPr lang="en-GB" dirty="0" smtClean="0"/>
              <a:t>Multi-annual P-E &gt; 0 over land implies increased P-E (e.g. </a:t>
            </a:r>
            <a:r>
              <a:rPr lang="en-GB" dirty="0" smtClean="0">
                <a:hlinkClick r:id="rId3"/>
              </a:rPr>
              <a:t>Greve et al. 2014</a:t>
            </a:r>
            <a:r>
              <a:rPr lang="en-GB" dirty="0" smtClean="0"/>
              <a:t>)</a:t>
            </a:r>
          </a:p>
          <a:p>
            <a:r>
              <a:rPr lang="en-GB" dirty="0" smtClean="0"/>
              <a:t>Changes in T/RH gradients also     important (</a:t>
            </a:r>
            <a:r>
              <a:rPr lang="en-GB" dirty="0" smtClean="0">
                <a:hlinkClick r:id="rId4"/>
              </a:rPr>
              <a:t>Byrne &amp; O’Gorman 2015</a:t>
            </a:r>
            <a:r>
              <a:rPr lang="en-GB" dirty="0" smtClean="0"/>
              <a:t>)</a:t>
            </a:r>
          </a:p>
          <a:p>
            <a:r>
              <a:rPr lang="en-GB" dirty="0" smtClean="0"/>
              <a:t>P-E &lt; 0 in dry season over land: more intense wet/dry seasons? (</a:t>
            </a:r>
            <a:r>
              <a:rPr lang="en-GB" dirty="0" smtClean="0">
                <a:hlinkClick r:id="rId5"/>
              </a:rPr>
              <a:t>Chou et al. 2013</a:t>
            </a:r>
            <a:r>
              <a:rPr lang="en-GB" dirty="0" smtClean="0"/>
              <a:t>; </a:t>
            </a:r>
            <a:r>
              <a:rPr lang="en-GB" dirty="0" smtClean="0">
                <a:hlinkClick r:id="rId6"/>
              </a:rPr>
              <a:t>Liu &amp; Allan 2013</a:t>
            </a:r>
            <a:r>
              <a:rPr lang="en-GB" dirty="0" smtClean="0"/>
              <a:t>; </a:t>
            </a:r>
            <a:r>
              <a:rPr lang="en-GB" dirty="0" smtClean="0">
                <a:hlinkClick r:id="rId7"/>
              </a:rPr>
              <a:t>Kumar et al.  2014</a:t>
            </a:r>
            <a:r>
              <a:rPr lang="en-GB" dirty="0" smtClean="0"/>
              <a:t>)</a:t>
            </a:r>
          </a:p>
          <a:p>
            <a:r>
              <a:rPr lang="en-GB" dirty="0" smtClean="0"/>
              <a:t>Aridity metrics more relevant (</a:t>
            </a:r>
            <a:r>
              <a:rPr lang="en-GB" dirty="0" smtClean="0">
                <a:hlinkClick r:id="rId8"/>
              </a:rPr>
              <a:t>Scheff &amp; Frierson 2015</a:t>
            </a:r>
            <a:r>
              <a:rPr lang="en-GB" dirty="0" smtClean="0"/>
              <a:t>; </a:t>
            </a:r>
            <a:r>
              <a:rPr lang="en-GB" dirty="0" smtClean="0">
                <a:hlinkClick r:id="rId9"/>
              </a:rPr>
              <a:t>Greve &amp; </a:t>
            </a:r>
            <a:r>
              <a:rPr lang="en-GB" dirty="0" err="1" smtClean="0">
                <a:hlinkClick r:id="rId9"/>
              </a:rPr>
              <a:t>Seneviratne</a:t>
            </a:r>
            <a:r>
              <a:rPr lang="en-GB" dirty="0" smtClean="0">
                <a:hlinkClick r:id="rId9"/>
              </a:rPr>
              <a:t> 2015</a:t>
            </a:r>
            <a:r>
              <a:rPr lang="en-GB" dirty="0" smtClean="0"/>
              <a:t>; </a:t>
            </a:r>
            <a:r>
              <a:rPr lang="en-GB" dirty="0" smtClean="0">
                <a:hlinkClick r:id="rId10"/>
              </a:rPr>
              <a:t>Roderick et al. 2014</a:t>
            </a:r>
            <a:r>
              <a:rPr lang="en-GB" dirty="0" smtClean="0"/>
              <a:t>)</a:t>
            </a:r>
          </a:p>
          <a:p>
            <a:r>
              <a:rPr lang="en-GB" dirty="0" smtClean="0"/>
              <a:t>Changes in circulation dominate locally (e.g. </a:t>
            </a:r>
            <a:r>
              <a:rPr lang="en-GB" dirty="0" smtClean="0">
                <a:hlinkClick r:id="rId11"/>
              </a:rPr>
              <a:t>Scheff &amp; Frierson 2012</a:t>
            </a:r>
            <a:r>
              <a:rPr lang="en-GB" dirty="0" smtClean="0"/>
              <a:t>; </a:t>
            </a:r>
            <a:r>
              <a:rPr lang="en-GB" dirty="0" smtClean="0">
                <a:hlinkClick r:id="rId12"/>
              </a:rPr>
              <a:t>Chadwick et al. 2013</a:t>
            </a:r>
            <a:r>
              <a:rPr lang="en-GB" dirty="0" smtClean="0"/>
              <a:t>; </a:t>
            </a:r>
            <a:r>
              <a:rPr lang="en-GB" dirty="0" smtClean="0">
                <a:hlinkClick r:id="rId13"/>
              </a:rPr>
              <a:t>Muller &amp; O’Gorman 2011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" name="Picture 2" descr="http://ej.iop.org/images/1748-9326/8/3/034002/Full/erl470150f2_online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t="3105" b="1430"/>
          <a:stretch/>
        </p:blipFill>
        <p:spPr bwMode="auto">
          <a:xfrm>
            <a:off x="5645614" y="1728000"/>
            <a:ext cx="3246866" cy="43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32429" y="3645024"/>
            <a:ext cx="36920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200" dirty="0" smtClean="0">
                <a:latin typeface="Calibri" pitchFamily="34" charset="0"/>
              </a:rPr>
              <a:t>1900  1950  2000  2050  2100</a:t>
            </a:r>
            <a:endParaRPr lang="en-GB" sz="2200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088" y="1792411"/>
            <a:ext cx="457781" cy="19466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6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4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2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0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-2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latin typeface="Calibri" pitchFamily="34" charset="0"/>
              </a:rPr>
              <a:t>-4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1" y="5868000"/>
            <a:ext cx="3491880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200" dirty="0" smtClean="0">
                <a:latin typeface="Calibri" pitchFamily="34" charset="0"/>
              </a:rPr>
              <a:t>1900  1950  2000  2050  2100</a:t>
            </a:r>
            <a:endParaRPr lang="en-GB" sz="2200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9711" y="5445224"/>
            <a:ext cx="216024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/>
              <a:t>CMIP5 Simulations</a:t>
            </a:r>
            <a:endParaRPr lang="en-GB" sz="1800" b="1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7668344" y="5157192"/>
            <a:ext cx="441607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156176" y="134076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Tropical Land</a:t>
            </a:r>
            <a:endParaRPr lang="en-GB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156176" y="1841206"/>
            <a:ext cx="1512168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00FF"/>
                </a:solidFill>
              </a:rPr>
              <a:t>GPCC  </a:t>
            </a:r>
            <a:r>
              <a:rPr lang="en-GB" sz="1800" b="1" dirty="0" smtClean="0">
                <a:solidFill>
                  <a:srgbClr val="FF0000"/>
                </a:solidFill>
              </a:rPr>
              <a:t>GPCP</a:t>
            </a:r>
            <a:endParaRPr lang="en-GB" sz="1800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6588224" y="2210538"/>
            <a:ext cx="0" cy="2776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7269047" y="2210538"/>
            <a:ext cx="209431" cy="42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884368" y="3244914"/>
            <a:ext cx="792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70C0"/>
                </a:solidFill>
                <a:latin typeface="+mn-lt"/>
              </a:rPr>
              <a:t>WET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84368" y="4067780"/>
            <a:ext cx="792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C000"/>
                </a:solidFill>
                <a:latin typeface="+mn-lt"/>
              </a:rPr>
              <a:t>DRY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912260" y="6165304"/>
            <a:ext cx="192552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Liu &amp; Allan 2013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220072" y="4005064"/>
            <a:ext cx="60179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5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0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-5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-10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latin typeface="Calibri" pitchFamily="34" charset="0"/>
              </a:rPr>
              <a:t>-15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92003" y="3573016"/>
            <a:ext cx="4288309" cy="52322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 charset="0"/>
              </a:rPr>
              <a:t>Precipitation Change (%)</a:t>
            </a:r>
            <a:endParaRPr lang="en-GB" sz="2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2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548680"/>
            <a:ext cx="5731376" cy="828000"/>
          </a:xfrm>
        </p:spPr>
        <p:txBody>
          <a:bodyPr/>
          <a:lstStyle/>
          <a:p>
            <a:r>
              <a:rPr lang="en-GB" sz="3200" dirty="0" smtClean="0"/>
              <a:t>Recent trends in  rainfall </a:t>
            </a:r>
            <a:br>
              <a:rPr lang="en-GB" sz="3200" dirty="0" smtClean="0"/>
            </a:br>
            <a:r>
              <a:rPr lang="en-GB" sz="3200" dirty="0" smtClean="0"/>
              <a:t>across Africa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9317"/>
            <a:ext cx="6265864" cy="23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4800" y="1844824"/>
            <a:ext cx="5083304" cy="38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Africa particularly susceptible to changes in water cycle</a:t>
            </a:r>
          </a:p>
          <a:p>
            <a:r>
              <a:rPr lang="en-GB" kern="0" dirty="0" smtClean="0"/>
              <a:t>West Africa – particularly complex mix of pollution/cloud/dynamics </a:t>
            </a:r>
          </a:p>
          <a:p>
            <a:pPr marL="0" indent="0">
              <a:buNone/>
            </a:pPr>
            <a:r>
              <a:rPr lang="en-GB" sz="1800" kern="0" dirty="0" smtClean="0"/>
              <a:t>DACCIWA project - </a:t>
            </a:r>
            <a:r>
              <a:rPr lang="en-GB" sz="1800" kern="0" dirty="0" smtClean="0">
                <a:hlinkClick r:id="rId3"/>
              </a:rPr>
              <a:t>Knippertz et al. 2015 BAMS</a:t>
            </a:r>
            <a:endParaRPr lang="en-GB" sz="18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3600476" y="60119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solidFill>
                  <a:schemeClr val="tx2"/>
                </a:solidFill>
                <a:hlinkClick r:id="rId4"/>
              </a:rPr>
              <a:t>Maidment et al. (2015) </a:t>
            </a:r>
            <a:r>
              <a:rPr lang="en-GB" sz="1800" dirty="0" smtClean="0">
                <a:hlinkClick r:id="rId4"/>
              </a:rPr>
              <a:t>GRL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 descr="https://62e528761d0685343e1c-f3d1b99a743ffa4142d9d7f1978d9686.ssl.cf2.rackcdn.com/files/92702/width668/image-20150821-31397-15aalm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57" y="1916832"/>
            <a:ext cx="2620415" cy="170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acciwa.eu/content/950/Live/image/pa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3"/>
          <a:stretch/>
        </p:blipFill>
        <p:spPr bwMode="auto">
          <a:xfrm>
            <a:off x="7219329" y="3829392"/>
            <a:ext cx="1592001" cy="15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0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418654"/>
            <a:ext cx="6413592" cy="634082"/>
          </a:xfrm>
          <a:solidFill>
            <a:schemeClr val="bg1"/>
          </a:solidFill>
        </p:spPr>
        <p:txBody>
          <a:bodyPr/>
          <a:lstStyle/>
          <a:p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earth’s energy budget &amp; regional </a:t>
            </a:r>
            <a:b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changes in the water cycle</a:t>
            </a:r>
            <a:endParaRPr lang="en-GB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99992" y="1052736"/>
            <a:ext cx="4392488" cy="3052789"/>
            <a:chOff x="3065587" y="-68957"/>
            <a:chExt cx="4392488" cy="30527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902"/>
            <a:stretch/>
          </p:blipFill>
          <p:spPr bwMode="auto">
            <a:xfrm>
              <a:off x="3065587" y="219075"/>
              <a:ext cx="4392488" cy="276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24128" y="11967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 smtClean="0">
                  <a:solidFill>
                    <a:srgbClr val="00B0F0"/>
                  </a:solidFill>
                  <a:latin typeface="Calibri" pitchFamily="34" charset="0"/>
                </a:rPr>
                <a:t>cooling</a:t>
              </a:r>
              <a:endParaRPr lang="en-GB" dirty="0">
                <a:solidFill>
                  <a:srgbClr val="00B0F0"/>
                </a:solidFill>
                <a:latin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5587" y="-68957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  <a:latin typeface="Calibri" pitchFamily="34" charset="0"/>
                </a:rPr>
                <a:t>Enhanced energy transport</a:t>
              </a:r>
              <a:endParaRPr lang="en-GB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60" y="4718645"/>
            <a:ext cx="4154326" cy="180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21112" y="4077072"/>
            <a:ext cx="4043376" cy="179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Sulphate aerosol effects on Asian monsoon  e.g.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Bollasina et al. 2011 Science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 (left)</a:t>
            </a:r>
          </a:p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Links to drought in Horn of Africa?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Park et al. (2011)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Clim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Dyn</a:t>
            </a:r>
            <a:endParaRPr lang="en-GB" sz="20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GHGs &amp; Sahel rainfall  recovery?</a:t>
            </a:r>
          </a:p>
          <a:p>
            <a:pPr marL="0" indent="0">
              <a:buNone/>
            </a:pP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Dong &amp; Sutton (2015) Nature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Clim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3754760" cy="3456384"/>
          </a:xfrm>
        </p:spPr>
        <p:txBody>
          <a:bodyPr/>
          <a:lstStyle/>
          <a:p>
            <a:r>
              <a:rPr lang="en-GB" dirty="0" smtClean="0">
                <a:latin typeface="Calibri" pitchFamily="34" charset="0"/>
              </a:rPr>
              <a:t>Regional precipitation changes sensitive to asymmetries in Earth’s energy budget</a:t>
            </a:r>
          </a:p>
          <a:p>
            <a:r>
              <a:rPr lang="en-GB" dirty="0" smtClean="0">
                <a:latin typeface="Calibri" pitchFamily="34" charset="0"/>
              </a:rPr>
              <a:t>N. Hemisphere cooling: stronger heat transport into hemisphere</a:t>
            </a:r>
            <a:endParaRPr lang="en-GB" sz="2000" dirty="0" smtClean="0">
              <a:latin typeface="Calibri" pitchFamily="34" charset="0"/>
            </a:endParaRPr>
          </a:p>
          <a:p>
            <a:r>
              <a:rPr lang="en-GB" dirty="0" smtClean="0">
                <a:latin typeface="Calibri" pitchFamily="34" charset="0"/>
              </a:rPr>
              <a:t>Reduced Sahel rainfall from:</a:t>
            </a:r>
          </a:p>
          <a:p>
            <a:pPr>
              <a:buFontTx/>
              <a:buChar char="-"/>
            </a:pPr>
            <a:r>
              <a:rPr lang="en-GB" sz="1800" dirty="0" smtClean="0">
                <a:latin typeface="Calibri" pitchFamily="34" charset="0"/>
              </a:rPr>
              <a:t>Anthropogenic aerosol cooling 1950-1980s: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7"/>
              </a:rPr>
              <a:t>Hwang </a:t>
            </a:r>
            <a:r>
              <a:rPr lang="en-GB" sz="1800" dirty="0">
                <a:solidFill>
                  <a:srgbClr val="000000"/>
                </a:solidFill>
                <a:latin typeface="Calibri" pitchFamily="34" charset="0"/>
                <a:hlinkClick r:id="rId7"/>
              </a:rPr>
              <a:t>et al. (2013)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7"/>
              </a:rPr>
              <a:t>GRL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GB" sz="2400" dirty="0" smtClean="0">
                <a:solidFill>
                  <a:srgbClr val="000000"/>
                </a:solidFill>
                <a:latin typeface="Calibri" pitchFamily="34" charset="0"/>
                <a:sym typeface="Wingdings" panose="05000000000000000000" pitchFamily="2" charset="2"/>
              </a:rPr>
              <a:t></a:t>
            </a:r>
            <a:endParaRPr lang="en-GB" sz="24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GB" sz="1800" dirty="0" smtClean="0">
                <a:latin typeface="Calibri" pitchFamily="34" charset="0"/>
              </a:rPr>
              <a:t>Asymmetric volcanic forcing e.g. </a:t>
            </a:r>
            <a:r>
              <a:rPr lang="en-GB" sz="1800" dirty="0" smtClean="0">
                <a:latin typeface="Calibri" pitchFamily="34" charset="0"/>
                <a:hlinkClick r:id="rId8"/>
              </a:rPr>
              <a:t>Haywood et al. (2013) Nature Climate</a:t>
            </a:r>
            <a:endParaRPr lang="en-GB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21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260648"/>
            <a:ext cx="8280000" cy="828000"/>
          </a:xfrm>
        </p:spPr>
        <p:txBody>
          <a:bodyPr/>
          <a:lstStyle/>
          <a:p>
            <a:r>
              <a:rPr lang="en-GB" sz="2800" dirty="0" smtClean="0"/>
              <a:t>Observed Asymmetry in </a:t>
            </a:r>
            <a:br>
              <a:rPr lang="en-GB" sz="2800" dirty="0" smtClean="0"/>
            </a:br>
            <a:r>
              <a:rPr lang="en-GB" sz="2800" dirty="0" smtClean="0"/>
              <a:t>earth’s energy budget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25145"/>
            <a:ext cx="7992888" cy="1440160"/>
          </a:xfrm>
        </p:spPr>
        <p:txBody>
          <a:bodyPr/>
          <a:lstStyle/>
          <a:p>
            <a:r>
              <a:rPr lang="en-GB" dirty="0" smtClean="0"/>
              <a:t>Observed inter-hemispheric imbalance in Earth’s energy budget</a:t>
            </a:r>
          </a:p>
          <a:p>
            <a:r>
              <a:rPr lang="en-GB" dirty="0" smtClean="0"/>
              <a:t>Not explained by albedo: brighter NH surface but more clouds in SH (</a:t>
            </a:r>
            <a:r>
              <a:rPr lang="en-GB" dirty="0" smtClean="0">
                <a:hlinkClick r:id="rId2"/>
              </a:rPr>
              <a:t>Stephens et al. 2015</a:t>
            </a:r>
            <a:r>
              <a:rPr lang="en-GB" dirty="0" smtClean="0"/>
              <a:t>)</a:t>
            </a:r>
          </a:p>
          <a:p>
            <a:r>
              <a:rPr lang="en-GB" dirty="0" smtClean="0"/>
              <a:t>Inter-hemispheric heat transports determine and are influenced by position of ITCZ (e.g. </a:t>
            </a:r>
            <a:r>
              <a:rPr lang="en-GB" dirty="0" smtClean="0">
                <a:hlinkClick r:id="rId3"/>
              </a:rPr>
              <a:t>Frierson et al. 2013</a:t>
            </a:r>
            <a:r>
              <a:rPr lang="en-GB" dirty="0" smtClean="0"/>
              <a:t>) – more in next talk!!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7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2084" y="3429000"/>
            <a:ext cx="3494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chemeClr val="tx2"/>
                </a:solidFill>
                <a:latin typeface="+mn-lt"/>
              </a:rPr>
              <a:t>Adapted from </a:t>
            </a:r>
            <a:r>
              <a:rPr lang="en-GB" dirty="0">
                <a:solidFill>
                  <a:schemeClr val="tx2"/>
                </a:solidFill>
                <a:hlinkClick r:id="rId5"/>
              </a:rPr>
              <a:t>Liu et al. (2015) JGR </a:t>
            </a:r>
            <a:r>
              <a:rPr lang="en-GB" dirty="0">
                <a:solidFill>
                  <a:schemeClr val="tx2"/>
                </a:solidFill>
              </a:rPr>
              <a:t>(above</a:t>
            </a:r>
            <a:r>
              <a:rPr lang="en-GB" dirty="0" smtClean="0">
                <a:solidFill>
                  <a:schemeClr val="tx2"/>
                </a:solidFill>
              </a:rPr>
              <a:t>) &amp;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Loeb et al. (2015) </a:t>
            </a:r>
            <a:r>
              <a:rPr lang="en-GB" dirty="0" err="1" smtClean="0">
                <a:solidFill>
                  <a:schemeClr val="tx2"/>
                </a:solidFill>
                <a:latin typeface="+mn-lt"/>
                <a:hlinkClick r:id="rId6"/>
              </a:rPr>
              <a:t>Clim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. </a:t>
            </a:r>
            <a:r>
              <a:rPr lang="en-GB" dirty="0" err="1" smtClean="0">
                <a:solidFill>
                  <a:schemeClr val="tx2"/>
                </a:solidFill>
                <a:latin typeface="+mn-lt"/>
                <a:hlinkClick r:id="rId6"/>
              </a:rPr>
              <a:t>Dyn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.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(left)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4"/>
          <a:stretch/>
        </p:blipFill>
        <p:spPr>
          <a:xfrm>
            <a:off x="257328" y="1340768"/>
            <a:ext cx="5114756" cy="3176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4"/>
          <a:stretch/>
        </p:blipFill>
        <p:spPr>
          <a:xfrm>
            <a:off x="5372084" y="332656"/>
            <a:ext cx="3513968" cy="27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3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UoR-PP-Template-STANDARD-WIDTH-v-24</Template>
  <TotalTime>1764</TotalTime>
  <Words>1510</Words>
  <Application>Microsoft Office PowerPoint</Application>
  <PresentationFormat>On-screen Show (4:3)</PresentationFormat>
  <Paragraphs>200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Wingdings</vt:lpstr>
      <vt:lpstr>Effra Bold</vt:lpstr>
      <vt:lpstr>Effra</vt:lpstr>
      <vt:lpstr>Rdg Vesta</vt:lpstr>
      <vt:lpstr>Cambria Math</vt:lpstr>
      <vt:lpstr>AngsanaUPC</vt:lpstr>
      <vt:lpstr>Calibri</vt:lpstr>
      <vt:lpstr>Verdana</vt:lpstr>
      <vt:lpstr>Effra Heavy</vt:lpstr>
      <vt:lpstr>Effra Light</vt:lpstr>
      <vt:lpstr>UoR Theme</vt:lpstr>
      <vt:lpstr>2_Default Design</vt:lpstr>
      <vt:lpstr>1_UoR Theme</vt:lpstr>
      <vt:lpstr>2_UoR Theme</vt:lpstr>
      <vt:lpstr>changes in Earth’s ENERGY imbalance &amp; implications for water cycle</vt:lpstr>
      <vt:lpstr>introduction</vt:lpstr>
      <vt:lpstr>PowerPoint Presentation</vt:lpstr>
      <vt:lpstr>PowerPoint Presentation</vt:lpstr>
      <vt:lpstr>PowerPoint Presentation</vt:lpstr>
      <vt:lpstr>Moisture transport and  intensification of wet/dry season</vt:lpstr>
      <vt:lpstr>Recent trends in  rainfall  across Africa</vt:lpstr>
      <vt:lpstr>earth’s energy budget &amp; regional  changes in the water cycle</vt:lpstr>
      <vt:lpstr>Observed Asymmetry in  earth’s energy budget</vt:lpstr>
      <vt:lpstr>Cross-Equatorial heat transport linked to model precipitation bias</vt:lpstr>
      <vt:lpstr>How is earth’s energy  balance  changing &amp; what are implications?</vt:lpstr>
      <vt:lpstr>At what rate is Earth heating?</vt:lpstr>
      <vt:lpstr>PowerPoint Presentation</vt:lpstr>
      <vt:lpstr>Net Imbalance Anomaly (Wm-2)</vt:lpstr>
      <vt:lpstr>Discrepancy between radiation  budget &amp; ocean heating </vt:lpstr>
      <vt:lpstr>PowerPoint Presentation</vt:lpstr>
      <vt:lpstr>Where is the heat going? changes in surface energy flux</vt:lpstr>
      <vt:lpstr>conclusions</vt:lpstr>
      <vt:lpstr>PowerPoint Presentation</vt:lpstr>
      <vt:lpstr>Understanding changes in net imbalance</vt:lpstr>
      <vt:lpstr>Combining Earth Radiation Budget  and Ocean Heat Content data (2)</vt:lpstr>
      <vt:lpstr>PowerPoint Presentation</vt:lpstr>
      <vt:lpstr>PowerPoint Presentation</vt:lpstr>
      <vt:lpstr>PowerPoint Presentation</vt:lpstr>
      <vt:lpstr> lw &amp; sw fluxes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Philip Allan</dc:creator>
  <cp:lastModifiedBy>Richard</cp:lastModifiedBy>
  <cp:revision>164</cp:revision>
  <cp:lastPrinted>2006-09-19T14:59:33Z</cp:lastPrinted>
  <dcterms:created xsi:type="dcterms:W3CDTF">2015-04-10T14:31:41Z</dcterms:created>
  <dcterms:modified xsi:type="dcterms:W3CDTF">2015-11-11T19:48:33Z</dcterms:modified>
</cp:coreProperties>
</file>