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499" r:id="rId3"/>
    <p:sldId id="634" r:id="rId4"/>
    <p:sldId id="711" r:id="rId5"/>
    <p:sldId id="706" r:id="rId6"/>
    <p:sldId id="713" r:id="rId7"/>
    <p:sldId id="710" r:id="rId8"/>
    <p:sldId id="715" r:id="rId9"/>
    <p:sldId id="716" r:id="rId10"/>
    <p:sldId id="712" r:id="rId11"/>
    <p:sldId id="714" r:id="rId12"/>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D4D4D"/>
    <a:srgbClr val="000066"/>
    <a:srgbClr val="000099"/>
    <a:srgbClr val="CCFFCC"/>
    <a:srgbClr val="FFFFCC"/>
    <a:srgbClr val="99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79359" autoAdjust="0"/>
  </p:normalViewPr>
  <p:slideViewPr>
    <p:cSldViewPr>
      <p:cViewPr>
        <p:scale>
          <a:sx n="75" d="100"/>
          <a:sy n="75" d="100"/>
        </p:scale>
        <p:origin x="-73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7F244257-45F9-48FE-BF0E-D54905DE796B}" type="slidenum">
              <a:rPr lang="en-US"/>
              <a:pPr>
                <a:defRPr/>
              </a:pPr>
              <a:t>‹#›</a:t>
            </a:fld>
            <a:endParaRPr lang="en-US"/>
          </a:p>
        </p:txBody>
      </p:sp>
    </p:spTree>
    <p:extLst>
      <p:ext uri="{BB962C8B-B14F-4D97-AF65-F5344CB8AC3E}">
        <p14:creationId xmlns:p14="http://schemas.microsoft.com/office/powerpoint/2010/main" val="414729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0BAF3AA5-BF84-4B8A-8FF3-837CE046CAF7}" type="slidenum">
              <a:rPr lang="en-US"/>
              <a:pPr>
                <a:defRPr/>
              </a:pPr>
              <a:t>‹#›</a:t>
            </a:fld>
            <a:endParaRPr lang="en-US"/>
          </a:p>
        </p:txBody>
      </p:sp>
    </p:spTree>
    <p:extLst>
      <p:ext uri="{BB962C8B-B14F-4D97-AF65-F5344CB8AC3E}">
        <p14:creationId xmlns:p14="http://schemas.microsoft.com/office/powerpoint/2010/main" val="427628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7696FC-A9DD-4C6A-BB42-8FCF69868962}" type="slidenum">
              <a:rPr lang="en-US" smtClean="0"/>
              <a:pPr/>
              <a:t>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charset="0"/>
              </a:rPr>
              <a:t>Then radiation? SNLc vs CWV (could show ERA Int and CERES SRBAVG?) also show Prata curve.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0687B4-6AB8-442D-B155-777B7CCB373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29816" y="9414818"/>
            <a:ext cx="2990013" cy="46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8917571E-787A-4F5F-854B-2D9408182EB9}" type="slidenum">
              <a:rPr lang="en-GB" sz="1200">
                <a:latin typeface="Times New Roman" pitchFamily="18" charset="0"/>
              </a:rPr>
              <a:pPr algn="r"/>
              <a:t>3</a:t>
            </a:fld>
            <a:endParaRPr lang="en-GB" sz="1200">
              <a:latin typeface="Times New Roman" pitchFamily="18" charset="0"/>
            </a:endParaRPr>
          </a:p>
        </p:txBody>
      </p:sp>
      <p:sp>
        <p:nvSpPr>
          <p:cNvPr id="82947" name="Rectangle 2"/>
          <p:cNvSpPr>
            <a:spLocks noGrp="1" noRot="1" noChangeAspect="1" noChangeArrowheads="1" noTextEdit="1"/>
          </p:cNvSpPr>
          <p:nvPr>
            <p:ph type="sldImg"/>
          </p:nvPr>
        </p:nvSpPr>
        <p:spPr>
          <a:xfrm>
            <a:off x="976313" y="779463"/>
            <a:ext cx="4873625" cy="3656012"/>
          </a:xfrm>
          <a:ln/>
        </p:spPr>
      </p:sp>
      <p:sp>
        <p:nvSpPr>
          <p:cNvPr id="82948" name="Rectangle 3"/>
          <p:cNvSpPr>
            <a:spLocks noGrp="1" noChangeArrowheads="1"/>
          </p:cNvSpPr>
          <p:nvPr>
            <p:ph type="body" idx="1"/>
          </p:nvPr>
        </p:nvSpPr>
        <p:spPr>
          <a:xfrm>
            <a:off x="919029" y="4746353"/>
            <a:ext cx="4980187" cy="4434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600" smtClean="0"/>
              <a:t>For example, as the atmosphere warms it will be able to ‘hold’ more water vapour. Water vapour itself is a very powerful greenhouse gas, so this will act as a positive feedback and roughly double the amount of warming. Similarly, when sea ice begins to melt, some of the solar radiation which would otherwise be reflected from the sea ice is absorbed by the ocean, and heats it further; another positive feedback. On the other hand, when carbon dioxide concentrations increase in the atmosphere then it acts to speed up the growth of plants and trees (the fertilisation effect) which in turn absorb more of the carbon dioxide; this acts as a negative feedback.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F5C8CC6-72E7-424B-B893-EDB33AC11CC6}" type="slidenum">
              <a:rPr lang="en-US" sz="1200"/>
              <a:pPr algn="r" eaLnBrk="1" hangingPunct="1"/>
              <a:t>4</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charset="0"/>
              </a:rPr>
              <a:t>The eruption of Mt. Pinatubo provided a natural experiment for evaluation of feedbacks, in particular for upper tropospheric water vapour.</a:t>
            </a:r>
          </a:p>
          <a:p>
            <a:pPr eaLnBrk="1" hangingPunct="1"/>
            <a:r>
              <a:rPr lang="en-GB" dirty="0" smtClean="0">
                <a:latin typeface="Arial" charset="0"/>
              </a:rPr>
              <a:t>Analysing water vapour radiances, Brian Soden and colleagues demonstrated that a climate model could reproduce the drying in response to the cooling following the eruption. Furthermore, the satellite observations and model both conserved relative humidity to first order.</a:t>
            </a:r>
          </a:p>
          <a:p>
            <a:pPr eaLnBrk="1" hangingPunct="1"/>
            <a:r>
              <a:rPr lang="en-GB" dirty="0" smtClean="0">
                <a:latin typeface="Arial" charset="0"/>
              </a:rPr>
              <a:t>In a separate experiment where water vapour was held fixed in the radiation scheme, the model reduction in water vapour channel radiance was overestimated (reduced relative humidity). Note that the radiance channel is also sensitive to temperature as well as humidity; this explains the drop in brightness temperature for the constant relative humidity case.  </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296261A-DBB1-404F-903A-56A85839E8B7}" type="slidenum">
              <a:rPr lang="en-US" sz="1200"/>
              <a:pPr algn="r" eaLnBrk="1" hangingPunct="1"/>
              <a:t>5</a:t>
            </a:fld>
            <a:endParaRPr 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rPr>
              <a:t>Trends in water vapour radiance channel differences, sensitive to upper tropospheric water vapour, also show consistency between models and satellite observations over the period 1983-2004. The constant water vapour model could not capture the observed changes over the tropics.</a:t>
            </a:r>
          </a:p>
          <a:p>
            <a:pPr eaLnBrk="1" hangingPunct="1"/>
            <a:r>
              <a:rPr lang="en-GB" smtClean="0">
                <a:latin typeface="Arial" charset="0"/>
              </a:rPr>
              <a:t>Water vapour feedback is likely to be the most important amplifier of warming in the current climate and observations suggest that models can capture the large-scale feedback well.</a:t>
            </a: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34819" name="Slide Number Placeholder 3"/>
          <p:cNvSpPr txBox="1">
            <a:spLocks noGrp="1"/>
          </p:cNvSpPr>
          <p:nvPr/>
        </p:nvSpPr>
        <p:spPr bwMode="auto">
          <a:xfrm>
            <a:off x="3841751" y="9421814"/>
            <a:ext cx="2938463" cy="495300"/>
          </a:xfrm>
          <a:prstGeom prst="rect">
            <a:avLst/>
          </a:prstGeom>
          <a:noFill/>
          <a:ln w="9525">
            <a:noFill/>
            <a:miter lim="800000"/>
            <a:headEnd/>
            <a:tailEnd/>
          </a:ln>
        </p:spPr>
        <p:txBody>
          <a:bodyPr lIns="91427" tIns="45714" rIns="91427" bIns="45714" anchor="b"/>
          <a:lstStyle/>
          <a:p>
            <a:pPr algn="r"/>
            <a:fld id="{6737003D-8B62-411F-8F16-2B1FE0067A01}" type="slidenum">
              <a:rPr lang="en-US" sz="1200">
                <a:solidFill>
                  <a:prstClr val="black"/>
                </a:solidFill>
              </a:rPr>
              <a:pPr algn="r"/>
              <a:t>6</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June 28 2012 – 50mm rainfall in 2-3 hours. Water vapour ~ 45mm vapour.</a:t>
            </a:r>
          </a:p>
          <a:p>
            <a:endParaRPr lang="en-GB" sz="1200" b="0" i="0" kern="1200" dirty="0" smtClean="0">
              <a:solidFill>
                <a:schemeClr val="tx1"/>
              </a:solidFill>
              <a:effectLst/>
              <a:latin typeface="Arial" pitchFamily="34" charset="0"/>
              <a:ea typeface="+mn-ea"/>
              <a:cs typeface="+mn-cs"/>
            </a:endParaRPr>
          </a:p>
          <a:p>
            <a:r>
              <a:rPr lang="en-GB" sz="1200" b="0" i="0" kern="1200" dirty="0" err="1" smtClean="0">
                <a:solidFill>
                  <a:schemeClr val="tx1"/>
                </a:solidFill>
                <a:effectLst/>
                <a:latin typeface="Arial" pitchFamily="34" charset="0"/>
                <a:ea typeface="+mn-ea"/>
                <a:cs typeface="+mn-cs"/>
              </a:rPr>
              <a:t>Thorwald</a:t>
            </a:r>
            <a:r>
              <a:rPr lang="en-GB" sz="1200" b="0" i="0" kern="1200" dirty="0" smtClean="0">
                <a:solidFill>
                  <a:schemeClr val="tx1"/>
                </a:solidFill>
                <a:effectLst/>
                <a:latin typeface="Arial" pitchFamily="34" charset="0"/>
                <a:ea typeface="+mn-ea"/>
                <a:cs typeface="+mn-cs"/>
              </a:rPr>
              <a:t>:</a:t>
            </a:r>
            <a:r>
              <a:rPr lang="en-GB" sz="1200" b="0" i="0" kern="1200" baseline="0" dirty="0" smtClean="0">
                <a:solidFill>
                  <a:schemeClr val="tx1"/>
                </a:solidFill>
                <a:effectLst/>
                <a:latin typeface="Arial" pitchFamily="34" charset="0"/>
                <a:ea typeface="+mn-ea"/>
                <a:cs typeface="+mn-cs"/>
              </a:rPr>
              <a:t> 40 mm/</a:t>
            </a:r>
            <a:r>
              <a:rPr lang="en-GB" sz="1200" b="0" i="0" kern="1200" baseline="0" dirty="0" err="1" smtClean="0">
                <a:solidFill>
                  <a:schemeClr val="tx1"/>
                </a:solidFill>
                <a:effectLst/>
                <a:latin typeface="Arial" pitchFamily="34" charset="0"/>
                <a:ea typeface="+mn-ea"/>
                <a:cs typeface="+mn-cs"/>
              </a:rPr>
              <a:t>hr</a:t>
            </a:r>
            <a:r>
              <a:rPr lang="en-GB" sz="1200" b="0" i="0" kern="1200" baseline="0" dirty="0" smtClean="0">
                <a:solidFill>
                  <a:schemeClr val="tx1"/>
                </a:solidFill>
                <a:effectLst/>
                <a:latin typeface="Arial" pitchFamily="34" charset="0"/>
                <a:ea typeface="+mn-ea"/>
                <a:cs typeface="+mn-cs"/>
              </a:rPr>
              <a:t> storm, total water ~60mm (34mm vapour, 14mm rain/</a:t>
            </a:r>
            <a:r>
              <a:rPr lang="en-GB" sz="1200" b="0" i="0" kern="1200" baseline="0" dirty="0" err="1" smtClean="0">
                <a:solidFill>
                  <a:schemeClr val="tx1"/>
                </a:solidFill>
                <a:effectLst/>
                <a:latin typeface="Arial" pitchFamily="34" charset="0"/>
                <a:ea typeface="+mn-ea"/>
                <a:cs typeface="+mn-cs"/>
              </a:rPr>
              <a:t>graupel</a:t>
            </a:r>
            <a:r>
              <a:rPr lang="en-GB" sz="1200" b="0" i="0" kern="1200" baseline="0" dirty="0" smtClean="0">
                <a:solidFill>
                  <a:schemeClr val="tx1"/>
                </a:solidFill>
                <a:effectLst/>
                <a:latin typeface="Arial" pitchFamily="34" charset="0"/>
                <a:ea typeface="+mn-ea"/>
                <a:cs typeface="+mn-cs"/>
              </a:rPr>
              <a:t>, 12mm condensed)</a:t>
            </a:r>
            <a:endParaRPr lang="en-GB" sz="1200" b="0" i="0"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As an example, above a single grid box with rain rate 40 mm/</a:t>
            </a:r>
            <a:r>
              <a:rPr lang="en-GB" sz="1200" b="0" i="0" kern="1200" dirty="0" err="1" smtClean="0">
                <a:solidFill>
                  <a:schemeClr val="tx1"/>
                </a:solidFill>
                <a:effectLst/>
                <a:latin typeface="Arial" pitchFamily="34" charset="0"/>
                <a:ea typeface="+mn-ea"/>
                <a:cs typeface="+mn-cs"/>
              </a:rPr>
              <a:t>hr</a:t>
            </a:r>
            <a:r>
              <a:rPr lang="en-GB" sz="1200" b="0" i="0" kern="1200" dirty="0" smtClean="0">
                <a:solidFill>
                  <a:schemeClr val="tx1"/>
                </a:solidFill>
                <a:effectLst/>
                <a:latin typeface="Arial" pitchFamily="34" charset="0"/>
                <a:ea typeface="+mn-ea"/>
                <a:cs typeface="+mn-cs"/>
              </a:rPr>
              <a:t>, the</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0BAF3AA5-BF84-4B8A-8FF3-837CE046CAF7}" type="slidenum">
              <a:rPr lang="en-US" smtClean="0"/>
              <a:pPr>
                <a:defRPr/>
              </a:pPr>
              <a:t>8</a:t>
            </a:fld>
            <a:endParaRPr lang="en-US"/>
          </a:p>
        </p:txBody>
      </p:sp>
    </p:spTree>
    <p:extLst>
      <p:ext uri="{BB962C8B-B14F-4D97-AF65-F5344CB8AC3E}">
        <p14:creationId xmlns:p14="http://schemas.microsoft.com/office/powerpoint/2010/main" val="227421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2000 x gauged flow of river Thames at Kingston</a:t>
            </a:r>
            <a:r>
              <a:rPr lang="en-GB" baseline="0" dirty="0" smtClean="0"/>
              <a:t> (David Lavers)</a:t>
            </a:r>
          </a:p>
          <a:p>
            <a:r>
              <a:rPr lang="en-GB" baseline="0" dirty="0" smtClean="0"/>
              <a:t>2) 50mm in 3 hours in Newcastle June 28 2012</a:t>
            </a:r>
          </a:p>
          <a:p>
            <a:endParaRPr lang="en-GB" dirty="0"/>
          </a:p>
        </p:txBody>
      </p:sp>
      <p:sp>
        <p:nvSpPr>
          <p:cNvPr id="4" name="Slide Number Placeholder 3"/>
          <p:cNvSpPr>
            <a:spLocks noGrp="1"/>
          </p:cNvSpPr>
          <p:nvPr>
            <p:ph type="sldNum" sz="quarter" idx="10"/>
          </p:nvPr>
        </p:nvSpPr>
        <p:spPr/>
        <p:txBody>
          <a:bodyPr/>
          <a:lstStyle/>
          <a:p>
            <a:pPr>
              <a:defRPr/>
            </a:pPr>
            <a:fld id="{0BAF3AA5-BF84-4B8A-8FF3-837CE046CAF7}" type="slidenum">
              <a:rPr lang="en-US" smtClean="0"/>
              <a:pPr>
                <a:defRPr/>
              </a:pPr>
              <a:t>9</a:t>
            </a:fld>
            <a:endParaRPr lang="en-US"/>
          </a:p>
        </p:txBody>
      </p:sp>
    </p:spTree>
    <p:extLst>
      <p:ext uri="{BB962C8B-B14F-4D97-AF65-F5344CB8AC3E}">
        <p14:creationId xmlns:p14="http://schemas.microsoft.com/office/powerpoint/2010/main" val="119072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AA2E4-7C79-4C16-95AB-C8FADBACC04B}" type="slidenum">
              <a:rPr lang="en-US"/>
              <a:pPr>
                <a:defRPr/>
              </a:pPr>
              <a:t>‹#›</a:t>
            </a:fld>
            <a:endParaRPr lang="en-US"/>
          </a:p>
        </p:txBody>
      </p:sp>
    </p:spTree>
    <p:extLst>
      <p:ext uri="{BB962C8B-B14F-4D97-AF65-F5344CB8AC3E}">
        <p14:creationId xmlns:p14="http://schemas.microsoft.com/office/powerpoint/2010/main" val="210803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8516D-40AF-403A-9D90-196C3595178E}" type="slidenum">
              <a:rPr lang="en-US"/>
              <a:pPr>
                <a:defRPr/>
              </a:pPr>
              <a:t>‹#›</a:t>
            </a:fld>
            <a:endParaRPr lang="en-US"/>
          </a:p>
        </p:txBody>
      </p:sp>
    </p:spTree>
    <p:extLst>
      <p:ext uri="{BB962C8B-B14F-4D97-AF65-F5344CB8AC3E}">
        <p14:creationId xmlns:p14="http://schemas.microsoft.com/office/powerpoint/2010/main" val="382074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71228-DEDC-436F-93D8-E725A355F771}" type="slidenum">
              <a:rPr lang="en-US"/>
              <a:pPr>
                <a:defRPr/>
              </a:pPr>
              <a:t>‹#›</a:t>
            </a:fld>
            <a:endParaRPr lang="en-US"/>
          </a:p>
        </p:txBody>
      </p:sp>
    </p:spTree>
    <p:extLst>
      <p:ext uri="{BB962C8B-B14F-4D97-AF65-F5344CB8AC3E}">
        <p14:creationId xmlns:p14="http://schemas.microsoft.com/office/powerpoint/2010/main" val="196409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399"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4"/>
            <a:ext cx="7772399" cy="1500187"/>
          </a:xfrm>
        </p:spPr>
        <p:txBody>
          <a:bodyPr anchor="b"/>
          <a:lstStyle>
            <a:lvl1pPr marL="0" indent="0">
              <a:buNone/>
              <a:defRPr sz="2000">
                <a:solidFill>
                  <a:schemeClr val="tx1">
                    <a:tint val="75000"/>
                  </a:schemeClr>
                </a:solidFill>
              </a:defRPr>
            </a:lvl1pPr>
            <a:lvl2pPr marL="457111" indent="0">
              <a:buNone/>
              <a:defRPr sz="1800">
                <a:solidFill>
                  <a:schemeClr val="tx1">
                    <a:tint val="75000"/>
                  </a:schemeClr>
                </a:solidFill>
              </a:defRPr>
            </a:lvl2pPr>
            <a:lvl3pPr marL="914223" indent="0">
              <a:buNone/>
              <a:defRPr sz="1600">
                <a:solidFill>
                  <a:schemeClr val="tx1">
                    <a:tint val="75000"/>
                  </a:schemeClr>
                </a:solidFill>
              </a:defRPr>
            </a:lvl3pPr>
            <a:lvl4pPr marL="1371333" indent="0">
              <a:buNone/>
              <a:defRPr sz="1400">
                <a:solidFill>
                  <a:schemeClr val="tx1">
                    <a:tint val="75000"/>
                  </a:schemeClr>
                </a:solidFill>
              </a:defRPr>
            </a:lvl4pPr>
            <a:lvl5pPr marL="1828444" indent="0">
              <a:buNone/>
              <a:defRPr sz="1400">
                <a:solidFill>
                  <a:schemeClr val="tx1">
                    <a:tint val="75000"/>
                  </a:schemeClr>
                </a:solidFill>
              </a:defRPr>
            </a:lvl5pPr>
            <a:lvl6pPr marL="2285555" indent="0">
              <a:buNone/>
              <a:defRPr sz="1400">
                <a:solidFill>
                  <a:schemeClr val="tx1">
                    <a:tint val="75000"/>
                  </a:schemeClr>
                </a:solidFill>
              </a:defRPr>
            </a:lvl6pPr>
            <a:lvl7pPr marL="2742667" indent="0">
              <a:buNone/>
              <a:defRPr sz="1400">
                <a:solidFill>
                  <a:schemeClr val="tx1">
                    <a:tint val="75000"/>
                  </a:schemeClr>
                </a:solidFill>
              </a:defRPr>
            </a:lvl7pPr>
            <a:lvl8pPr marL="3199778" indent="0">
              <a:buNone/>
              <a:defRPr sz="1400">
                <a:solidFill>
                  <a:schemeClr val="tx1">
                    <a:tint val="75000"/>
                  </a:schemeClr>
                </a:solidFill>
              </a:defRPr>
            </a:lvl8pPr>
            <a:lvl9pPr marL="3656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6F5B3A4E-BCA6-4978-87DE-456B0EC8F585}" type="datetimeFigureOut">
              <a:rPr lang="en-GB"/>
              <a:pPr>
                <a:defRPr/>
              </a:pPr>
              <a:t>06/02/2013</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DB1412C8-79FF-427E-A723-4CC1BE28A0CE}" type="slidenum">
              <a:rPr lang="en-GB"/>
              <a:pPr>
                <a:defRPr/>
              </a:pPr>
              <a:t>‹#›</a:t>
            </a:fld>
            <a:endParaRPr lang="en-GB"/>
          </a:p>
        </p:txBody>
      </p:sp>
    </p:spTree>
    <p:extLst>
      <p:ext uri="{BB962C8B-B14F-4D97-AF65-F5344CB8AC3E}">
        <p14:creationId xmlns:p14="http://schemas.microsoft.com/office/powerpoint/2010/main" val="291369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7DF5F079-58C4-4AE2-AA5C-F3C7607628BD}" type="datetimeFigureOut">
              <a:rPr lang="en-GB"/>
              <a:pPr>
                <a:defRPr/>
              </a:pPr>
              <a:t>06/02/2013</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4E6EC5D3-C5E2-4FBE-A237-EB4880884EFF}" type="slidenum">
              <a:rPr lang="en-GB"/>
              <a:pPr>
                <a:defRPr/>
              </a:pPr>
              <a:t>‹#›</a:t>
            </a:fld>
            <a:endParaRPr lang="en-GB"/>
          </a:p>
        </p:txBody>
      </p:sp>
    </p:spTree>
    <p:extLst>
      <p:ext uri="{BB962C8B-B14F-4D97-AF65-F5344CB8AC3E}">
        <p14:creationId xmlns:p14="http://schemas.microsoft.com/office/powerpoint/2010/main" val="227663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500" b="1"/>
            </a:lvl1pPr>
            <a:lvl2pPr marL="457111" indent="0">
              <a:buNone/>
              <a:defRPr sz="2000" b="1"/>
            </a:lvl2pPr>
            <a:lvl3pPr marL="914223" indent="0">
              <a:buNone/>
              <a:defRPr sz="1800" b="1"/>
            </a:lvl3pPr>
            <a:lvl4pPr marL="1371333" indent="0">
              <a:buNone/>
              <a:defRPr sz="1600" b="1"/>
            </a:lvl4pPr>
            <a:lvl5pPr marL="1828444" indent="0">
              <a:buNone/>
              <a:defRPr sz="1600" b="1"/>
            </a:lvl5pPr>
            <a:lvl6pPr marL="2285555" indent="0">
              <a:buNone/>
              <a:defRPr sz="1600" b="1"/>
            </a:lvl6pPr>
            <a:lvl7pPr marL="2742667" indent="0">
              <a:buNone/>
              <a:defRPr sz="1600" b="1"/>
            </a:lvl7pPr>
            <a:lvl8pPr marL="3199778" indent="0">
              <a:buNone/>
              <a:defRPr sz="1600" b="1"/>
            </a:lvl8pPr>
            <a:lvl9pPr marL="3656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5"/>
            <a:ext cx="4041775" cy="639762"/>
          </a:xfrm>
        </p:spPr>
        <p:txBody>
          <a:bodyPr anchor="b"/>
          <a:lstStyle>
            <a:lvl1pPr marL="0" indent="0">
              <a:buNone/>
              <a:defRPr sz="2500" b="1"/>
            </a:lvl1pPr>
            <a:lvl2pPr marL="457111" indent="0">
              <a:buNone/>
              <a:defRPr sz="2000" b="1"/>
            </a:lvl2pPr>
            <a:lvl3pPr marL="914223" indent="0">
              <a:buNone/>
              <a:defRPr sz="1800" b="1"/>
            </a:lvl3pPr>
            <a:lvl4pPr marL="1371333" indent="0">
              <a:buNone/>
              <a:defRPr sz="1600" b="1"/>
            </a:lvl4pPr>
            <a:lvl5pPr marL="1828444" indent="0">
              <a:buNone/>
              <a:defRPr sz="1600" b="1"/>
            </a:lvl5pPr>
            <a:lvl6pPr marL="2285555" indent="0">
              <a:buNone/>
              <a:defRPr sz="1600" b="1"/>
            </a:lvl6pPr>
            <a:lvl7pPr marL="2742667" indent="0">
              <a:buNone/>
              <a:defRPr sz="1600" b="1"/>
            </a:lvl7pPr>
            <a:lvl8pPr marL="3199778" indent="0">
              <a:buNone/>
              <a:defRPr sz="1600" b="1"/>
            </a:lvl8pPr>
            <a:lvl9pPr marL="3656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CF8BA713-39A2-451A-8E69-35D8461CA8D9}" type="datetimeFigureOut">
              <a:rPr lang="en-GB"/>
              <a:pPr>
                <a:defRPr/>
              </a:pPr>
              <a:t>06/02/2013</a:t>
            </a:fld>
            <a:endParaRPr lang="en-GB"/>
          </a:p>
        </p:txBody>
      </p:sp>
      <p:sp>
        <p:nvSpPr>
          <p:cNvPr id="8" name="Footer Placeholder 7"/>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1C38290F-097E-4071-85A9-58CD894D7E9D}" type="slidenum">
              <a:rPr lang="en-GB"/>
              <a:pPr>
                <a:defRPr/>
              </a:pPr>
              <a:t>‹#›</a:t>
            </a:fld>
            <a:endParaRPr lang="en-GB"/>
          </a:p>
        </p:txBody>
      </p:sp>
    </p:spTree>
    <p:extLst>
      <p:ext uri="{BB962C8B-B14F-4D97-AF65-F5344CB8AC3E}">
        <p14:creationId xmlns:p14="http://schemas.microsoft.com/office/powerpoint/2010/main" val="420517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CDB8D03F-2337-42AC-BABF-D1A7462229D3}" type="datetimeFigureOut">
              <a:rPr lang="en-GB"/>
              <a:pPr>
                <a:defRPr/>
              </a:pPr>
              <a:t>06/02/2013</a:t>
            </a:fld>
            <a:endParaRPr lang="en-GB"/>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1DAD467D-CDE5-46DA-BF58-C23971350DCF}" type="slidenum">
              <a:rPr lang="en-GB"/>
              <a:pPr>
                <a:defRPr/>
              </a:pPr>
              <a:t>‹#›</a:t>
            </a:fld>
            <a:endParaRPr lang="en-GB"/>
          </a:p>
        </p:txBody>
      </p:sp>
    </p:spTree>
    <p:extLst>
      <p:ext uri="{BB962C8B-B14F-4D97-AF65-F5344CB8AC3E}">
        <p14:creationId xmlns:p14="http://schemas.microsoft.com/office/powerpoint/2010/main" val="236841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82C11052-E0FC-4D81-894F-FAB2B3122218}" type="datetimeFigureOut">
              <a:rPr lang="en-GB"/>
              <a:pPr>
                <a:defRPr/>
              </a:pPr>
              <a:t>06/02/2013</a:t>
            </a:fld>
            <a:endParaRPr lang="en-GB"/>
          </a:p>
        </p:txBody>
      </p:sp>
      <p:sp>
        <p:nvSpPr>
          <p:cNvPr id="3" name="Footer Placeholder 2"/>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58607627-728E-4B9B-A63A-0D4B0BDC7E3E}" type="slidenum">
              <a:rPr lang="en-GB"/>
              <a:pPr>
                <a:defRPr/>
              </a:pPr>
              <a:t>‹#›</a:t>
            </a:fld>
            <a:endParaRPr lang="en-GB"/>
          </a:p>
        </p:txBody>
      </p:sp>
    </p:spTree>
    <p:extLst>
      <p:ext uri="{BB962C8B-B14F-4D97-AF65-F5344CB8AC3E}">
        <p14:creationId xmlns:p14="http://schemas.microsoft.com/office/powerpoint/2010/main" val="376410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1"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49"/>
            <a:ext cx="5111750" cy="5853114"/>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0"/>
            <a:ext cx="3008311" cy="4691063"/>
          </a:xfrm>
        </p:spPr>
        <p:txBody>
          <a:bodyPr/>
          <a:lstStyle>
            <a:lvl1pPr marL="0" indent="0">
              <a:buNone/>
              <a:defRPr sz="1400"/>
            </a:lvl1pPr>
            <a:lvl2pPr marL="457111" indent="0">
              <a:buNone/>
              <a:defRPr sz="1200"/>
            </a:lvl2pPr>
            <a:lvl3pPr marL="914223" indent="0">
              <a:buNone/>
              <a:defRPr sz="1100"/>
            </a:lvl3pPr>
            <a:lvl4pPr marL="1371333" indent="0">
              <a:buNone/>
              <a:defRPr sz="900"/>
            </a:lvl4pPr>
            <a:lvl5pPr marL="1828444" indent="0">
              <a:buNone/>
              <a:defRPr sz="900"/>
            </a:lvl5pPr>
            <a:lvl6pPr marL="2285555" indent="0">
              <a:buNone/>
              <a:defRPr sz="900"/>
            </a:lvl6pPr>
            <a:lvl7pPr marL="2742667" indent="0">
              <a:buNone/>
              <a:defRPr sz="900"/>
            </a:lvl7pPr>
            <a:lvl8pPr marL="3199778" indent="0">
              <a:buNone/>
              <a:defRPr sz="900"/>
            </a:lvl8pPr>
            <a:lvl9pPr marL="3656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BA95EFB3-6A93-4284-8CA5-BEFFD4018CDB}" type="datetimeFigureOut">
              <a:rPr lang="en-GB"/>
              <a:pPr>
                <a:defRPr/>
              </a:pPr>
              <a:t>06/02/2013</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95B8CC43-9C26-4A72-9E0D-CB38AE34B8F8}" type="slidenum">
              <a:rPr lang="en-GB"/>
              <a:pPr>
                <a:defRPr/>
              </a:pPr>
              <a:t>‹#›</a:t>
            </a:fld>
            <a:endParaRPr lang="en-GB"/>
          </a:p>
        </p:txBody>
      </p:sp>
    </p:spTree>
    <p:extLst>
      <p:ext uri="{BB962C8B-B14F-4D97-AF65-F5344CB8AC3E}">
        <p14:creationId xmlns:p14="http://schemas.microsoft.com/office/powerpoint/2010/main" val="417903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9" y="612777"/>
            <a:ext cx="5486400" cy="4114800"/>
          </a:xfrm>
        </p:spPr>
        <p:txBody>
          <a:bodyPr rtlCol="0">
            <a:normAutofit/>
          </a:bodyPr>
          <a:lstStyle>
            <a:lvl1pPr marL="0" indent="0">
              <a:buNone/>
              <a:defRPr sz="3200"/>
            </a:lvl1pPr>
            <a:lvl2pPr marL="457111" indent="0">
              <a:buNone/>
              <a:defRPr sz="2800"/>
            </a:lvl2pPr>
            <a:lvl3pPr marL="914223" indent="0">
              <a:buNone/>
              <a:defRPr sz="2500"/>
            </a:lvl3pPr>
            <a:lvl4pPr marL="1371333" indent="0">
              <a:buNone/>
              <a:defRPr sz="2000"/>
            </a:lvl4pPr>
            <a:lvl5pPr marL="1828444" indent="0">
              <a:buNone/>
              <a:defRPr sz="2000"/>
            </a:lvl5pPr>
            <a:lvl6pPr marL="2285555" indent="0">
              <a:buNone/>
              <a:defRPr sz="2000"/>
            </a:lvl6pPr>
            <a:lvl7pPr marL="2742667" indent="0">
              <a:buNone/>
              <a:defRPr sz="2000"/>
            </a:lvl7pPr>
            <a:lvl8pPr marL="3199778" indent="0">
              <a:buNone/>
              <a:defRPr sz="2000"/>
            </a:lvl8pPr>
            <a:lvl9pPr marL="3656888" indent="0">
              <a:buNone/>
              <a:defRPr sz="2000"/>
            </a:lvl9pPr>
          </a:lstStyle>
          <a:p>
            <a:pPr lvl="0"/>
            <a:endParaRPr lang="en-GB"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11" indent="0">
              <a:buNone/>
              <a:defRPr sz="1200"/>
            </a:lvl2pPr>
            <a:lvl3pPr marL="914223" indent="0">
              <a:buNone/>
              <a:defRPr sz="1100"/>
            </a:lvl3pPr>
            <a:lvl4pPr marL="1371333" indent="0">
              <a:buNone/>
              <a:defRPr sz="900"/>
            </a:lvl4pPr>
            <a:lvl5pPr marL="1828444" indent="0">
              <a:buNone/>
              <a:defRPr sz="900"/>
            </a:lvl5pPr>
            <a:lvl6pPr marL="2285555" indent="0">
              <a:buNone/>
              <a:defRPr sz="900"/>
            </a:lvl6pPr>
            <a:lvl7pPr marL="2742667" indent="0">
              <a:buNone/>
              <a:defRPr sz="900"/>
            </a:lvl7pPr>
            <a:lvl8pPr marL="3199778" indent="0">
              <a:buNone/>
              <a:defRPr sz="900"/>
            </a:lvl8pPr>
            <a:lvl9pPr marL="3656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537D3676-1AB1-4545-8EB3-0F251B8A4A0C}" type="datetimeFigureOut">
              <a:rPr lang="en-GB"/>
              <a:pPr>
                <a:defRPr/>
              </a:pPr>
              <a:t>06/02/2013</a:t>
            </a:fld>
            <a:endParaRPr lang="en-GB"/>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3962C3BB-88C9-4F4B-BAEB-A289A9794D00}" type="slidenum">
              <a:rPr lang="en-GB"/>
              <a:pPr>
                <a:defRPr/>
              </a:pPr>
              <a:t>‹#›</a:t>
            </a:fld>
            <a:endParaRPr lang="en-GB"/>
          </a:p>
        </p:txBody>
      </p:sp>
    </p:spTree>
    <p:extLst>
      <p:ext uri="{BB962C8B-B14F-4D97-AF65-F5344CB8AC3E}">
        <p14:creationId xmlns:p14="http://schemas.microsoft.com/office/powerpoint/2010/main" val="204108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12253C8D-38F7-4570-BD50-426F97EA9C7D}" type="datetimeFigureOut">
              <a:rPr lang="en-GB"/>
              <a:pPr>
                <a:defRPr/>
              </a:pPr>
              <a:t>06/02/2013</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CB3FD95D-05D8-459B-838D-4B02AEE40143}" type="slidenum">
              <a:rPr lang="en-GB"/>
              <a:pPr>
                <a:defRPr/>
              </a:pPr>
              <a:t>‹#›</a:t>
            </a:fld>
            <a:endParaRPr lang="en-GB"/>
          </a:p>
        </p:txBody>
      </p:sp>
    </p:spTree>
    <p:extLst>
      <p:ext uri="{BB962C8B-B14F-4D97-AF65-F5344CB8AC3E}">
        <p14:creationId xmlns:p14="http://schemas.microsoft.com/office/powerpoint/2010/main" val="41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01CA5-1AB6-4C6D-8962-6D3A90B38776}" type="slidenum">
              <a:rPr lang="en-US"/>
              <a:pPr>
                <a:defRPr/>
              </a:pPr>
              <a:t>‹#›</a:t>
            </a:fld>
            <a:endParaRPr lang="en-US"/>
          </a:p>
        </p:txBody>
      </p:sp>
    </p:spTree>
    <p:extLst>
      <p:ext uri="{BB962C8B-B14F-4D97-AF65-F5344CB8AC3E}">
        <p14:creationId xmlns:p14="http://schemas.microsoft.com/office/powerpoint/2010/main" val="168880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1"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41"/>
            <a:ext cx="6019801"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pitchFamily="34" charset="0"/>
              </a:defRPr>
            </a:lvl1pPr>
          </a:lstStyle>
          <a:p>
            <a:pPr>
              <a:defRPr/>
            </a:pPr>
            <a:fld id="{639D684B-FB93-44C7-BA7F-9348AF191110}" type="datetimeFigureOut">
              <a:rPr lang="en-GB"/>
              <a:pPr>
                <a:defRPr/>
              </a:pPr>
              <a:t>06/02/2013</a:t>
            </a:fld>
            <a:endParaRPr lang="en-GB"/>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pitchFamily="34" charset="0"/>
              </a:defRPr>
            </a:lvl1pPr>
          </a:lstStyle>
          <a:p>
            <a:pPr>
              <a:defRPr/>
            </a:pPr>
            <a:fld id="{DE481DDF-97D2-41DB-AF14-6ABEFF347961}" type="slidenum">
              <a:rPr lang="en-GB"/>
              <a:pPr>
                <a:defRPr/>
              </a:pPr>
              <a:t>‹#›</a:t>
            </a:fld>
            <a:endParaRPr lang="en-GB"/>
          </a:p>
        </p:txBody>
      </p:sp>
    </p:spTree>
    <p:extLst>
      <p:ext uri="{BB962C8B-B14F-4D97-AF65-F5344CB8AC3E}">
        <p14:creationId xmlns:p14="http://schemas.microsoft.com/office/powerpoint/2010/main" val="211114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1F2693-700D-4346-A212-5AF3CC43B031}" type="slidenum">
              <a:rPr lang="en-US"/>
              <a:pPr>
                <a:defRPr/>
              </a:pPr>
              <a:t>‹#›</a:t>
            </a:fld>
            <a:endParaRPr lang="en-US"/>
          </a:p>
        </p:txBody>
      </p:sp>
    </p:spTree>
    <p:extLst>
      <p:ext uri="{BB962C8B-B14F-4D97-AF65-F5344CB8AC3E}">
        <p14:creationId xmlns:p14="http://schemas.microsoft.com/office/powerpoint/2010/main" val="261224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47B790-5006-4567-A04F-9574100987D3}" type="slidenum">
              <a:rPr lang="en-US"/>
              <a:pPr>
                <a:defRPr/>
              </a:pPr>
              <a:t>‹#›</a:t>
            </a:fld>
            <a:endParaRPr lang="en-US"/>
          </a:p>
        </p:txBody>
      </p:sp>
    </p:spTree>
    <p:extLst>
      <p:ext uri="{BB962C8B-B14F-4D97-AF65-F5344CB8AC3E}">
        <p14:creationId xmlns:p14="http://schemas.microsoft.com/office/powerpoint/2010/main" val="157046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F82E5-452E-442E-AB53-2CCA54D1430E}" type="slidenum">
              <a:rPr lang="en-US"/>
              <a:pPr>
                <a:defRPr/>
              </a:pPr>
              <a:t>‹#›</a:t>
            </a:fld>
            <a:endParaRPr lang="en-US"/>
          </a:p>
        </p:txBody>
      </p:sp>
    </p:spTree>
    <p:extLst>
      <p:ext uri="{BB962C8B-B14F-4D97-AF65-F5344CB8AC3E}">
        <p14:creationId xmlns:p14="http://schemas.microsoft.com/office/powerpoint/2010/main" val="114607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DF574C-7D47-4BCF-8638-34F1DFC3185D}" type="slidenum">
              <a:rPr lang="en-US"/>
              <a:pPr>
                <a:defRPr/>
              </a:pPr>
              <a:t>‹#›</a:t>
            </a:fld>
            <a:endParaRPr lang="en-US"/>
          </a:p>
        </p:txBody>
      </p:sp>
    </p:spTree>
    <p:extLst>
      <p:ext uri="{BB962C8B-B14F-4D97-AF65-F5344CB8AC3E}">
        <p14:creationId xmlns:p14="http://schemas.microsoft.com/office/powerpoint/2010/main" val="427311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B90943-B5CE-4C60-ABA2-7B6F38D30D00}" type="slidenum">
              <a:rPr lang="en-US"/>
              <a:pPr>
                <a:defRPr/>
              </a:pPr>
              <a:t>‹#›</a:t>
            </a:fld>
            <a:endParaRPr lang="en-US"/>
          </a:p>
        </p:txBody>
      </p:sp>
    </p:spTree>
    <p:extLst>
      <p:ext uri="{BB962C8B-B14F-4D97-AF65-F5344CB8AC3E}">
        <p14:creationId xmlns:p14="http://schemas.microsoft.com/office/powerpoint/2010/main" val="10434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F9CC32-727F-41C6-AC6F-A6FCADB35894}" type="slidenum">
              <a:rPr lang="en-US"/>
              <a:pPr>
                <a:defRPr/>
              </a:pPr>
              <a:t>‹#›</a:t>
            </a:fld>
            <a:endParaRPr lang="en-US"/>
          </a:p>
        </p:txBody>
      </p:sp>
    </p:spTree>
    <p:extLst>
      <p:ext uri="{BB962C8B-B14F-4D97-AF65-F5344CB8AC3E}">
        <p14:creationId xmlns:p14="http://schemas.microsoft.com/office/powerpoint/2010/main" val="298021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9C55C-21C1-41AD-8FFB-BEB0ABF257EE}" type="slidenum">
              <a:rPr lang="en-US"/>
              <a:pPr>
                <a:defRPr/>
              </a:pPr>
              <a:t>‹#›</a:t>
            </a:fld>
            <a:endParaRPr lang="en-US"/>
          </a:p>
        </p:txBody>
      </p:sp>
    </p:spTree>
    <p:extLst>
      <p:ext uri="{BB962C8B-B14F-4D97-AF65-F5344CB8AC3E}">
        <p14:creationId xmlns:p14="http://schemas.microsoft.com/office/powerpoint/2010/main" val="37848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432153C2-3204-4067-8E05-BC6FA26BEDF1}" type="slidenum">
              <a:rPr lang="en-US"/>
              <a:pPr>
                <a:defRPr/>
              </a:pPr>
              <a:t>‹#›</a:t>
            </a:fld>
            <a:endParaRPr lang="en-US"/>
          </a:p>
        </p:txBody>
      </p:sp>
      <p:pic>
        <p:nvPicPr>
          <p:cNvPr id="1031" name="Picture 9" descr="Device-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eaLnBrk="1" hangingPunct="1">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726" r:id="rId1"/>
    <p:sldLayoutId id="2147483725" r:id="rId2"/>
    <p:sldLayoutId id="2147483724" r:id="rId3"/>
    <p:sldLayoutId id="2147483723" r:id="rId4"/>
    <p:sldLayoutId id="2147483722" r:id="rId5"/>
    <p:sldLayoutId id="2147483721" r:id="rId6"/>
    <p:sldLayoutId id="2147483720" r:id="rId7"/>
    <p:sldLayoutId id="2147483719" r:id="rId8"/>
    <p:sldLayoutId id="2147483718" r:id="rId9"/>
    <p:sldLayoutId id="2147483717" r:id="rId10"/>
    <p:sldLayoutId id="2147483716"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22" tIns="45711" rIns="91422" bIns="45711"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fld id="{D456D4C8-7005-4258-A8BA-DAB2E1C8247B}" type="datetimeFigureOut">
              <a:rPr lang="en-GB"/>
              <a:pPr>
                <a:defRPr/>
              </a:pPr>
              <a:t>06/02/2013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22" tIns="45711" rIns="91422" bIns="45711" numCol="1" anchor="ctr" anchorCtr="0" compatLnSpc="1">
            <a:prstTxWarp prst="textNoShape">
              <a:avLst/>
            </a:prstTxWarp>
          </a:bodyPr>
          <a:lstStyle>
            <a:lvl1pPr algn="ctr" eaLnBrk="1" hangingPunct="1">
              <a:defRPr sz="1200" smtClean="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22" tIns="45711" rIns="91422" bIns="45711"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20DF4CF-FCC8-40AB-A202-704EAA6A13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112"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2"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3"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44" indent="-228555"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3" rtl="0" eaLnBrk="1" latinLnBrk="0" hangingPunct="1">
        <a:defRPr sz="1800" kern="1200">
          <a:solidFill>
            <a:schemeClr val="tx1"/>
          </a:solidFill>
          <a:latin typeface="+mn-lt"/>
          <a:ea typeface="+mn-ea"/>
          <a:cs typeface="+mn-cs"/>
        </a:defRPr>
      </a:lvl1pPr>
      <a:lvl2pPr marL="457111" algn="l" defTabSz="914223" rtl="0" eaLnBrk="1" latinLnBrk="0" hangingPunct="1">
        <a:defRPr sz="1800" kern="1200">
          <a:solidFill>
            <a:schemeClr val="tx1"/>
          </a:solidFill>
          <a:latin typeface="+mn-lt"/>
          <a:ea typeface="+mn-ea"/>
          <a:cs typeface="+mn-cs"/>
        </a:defRPr>
      </a:lvl2pPr>
      <a:lvl3pPr marL="914223" algn="l" defTabSz="914223" rtl="0" eaLnBrk="1" latinLnBrk="0" hangingPunct="1">
        <a:defRPr sz="1800" kern="1200">
          <a:solidFill>
            <a:schemeClr val="tx1"/>
          </a:solidFill>
          <a:latin typeface="+mn-lt"/>
          <a:ea typeface="+mn-ea"/>
          <a:cs typeface="+mn-cs"/>
        </a:defRPr>
      </a:lvl3pPr>
      <a:lvl4pPr marL="1371333" algn="l" defTabSz="914223" rtl="0" eaLnBrk="1" latinLnBrk="0" hangingPunct="1">
        <a:defRPr sz="1800" kern="1200">
          <a:solidFill>
            <a:schemeClr val="tx1"/>
          </a:solidFill>
          <a:latin typeface="+mn-lt"/>
          <a:ea typeface="+mn-ea"/>
          <a:cs typeface="+mn-cs"/>
        </a:defRPr>
      </a:lvl4pPr>
      <a:lvl5pPr marL="1828444" algn="l" defTabSz="914223" rtl="0" eaLnBrk="1" latinLnBrk="0" hangingPunct="1">
        <a:defRPr sz="1800" kern="1200">
          <a:solidFill>
            <a:schemeClr val="tx1"/>
          </a:solidFill>
          <a:latin typeface="+mn-lt"/>
          <a:ea typeface="+mn-ea"/>
          <a:cs typeface="+mn-cs"/>
        </a:defRPr>
      </a:lvl5pPr>
      <a:lvl6pPr marL="2285555" algn="l" defTabSz="914223" rtl="0" eaLnBrk="1" latinLnBrk="0" hangingPunct="1">
        <a:defRPr sz="1800" kern="1200">
          <a:solidFill>
            <a:schemeClr val="tx1"/>
          </a:solidFill>
          <a:latin typeface="+mn-lt"/>
          <a:ea typeface="+mn-ea"/>
          <a:cs typeface="+mn-cs"/>
        </a:defRPr>
      </a:lvl6pPr>
      <a:lvl7pPr marL="2742667" algn="l" defTabSz="914223" rtl="0" eaLnBrk="1" latinLnBrk="0" hangingPunct="1">
        <a:defRPr sz="1800" kern="1200">
          <a:solidFill>
            <a:schemeClr val="tx1"/>
          </a:solidFill>
          <a:latin typeface="+mn-lt"/>
          <a:ea typeface="+mn-ea"/>
          <a:cs typeface="+mn-cs"/>
        </a:defRPr>
      </a:lvl7pPr>
      <a:lvl8pPr marL="3199778" algn="l" defTabSz="914223" rtl="0" eaLnBrk="1" latinLnBrk="0" hangingPunct="1">
        <a:defRPr sz="1800" kern="1200">
          <a:solidFill>
            <a:schemeClr val="tx1"/>
          </a:solidFill>
          <a:latin typeface="+mn-lt"/>
          <a:ea typeface="+mn-ea"/>
          <a:cs typeface="+mn-cs"/>
        </a:defRPr>
      </a:lvl8pPr>
      <a:lvl9pPr marL="3656888" algn="l" defTabSz="914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met.reading.ac.uk/~sgs02rpa"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pringerlink.com/content/f35156772k180362/"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images.google.co.uk/imgres?imgurl=http://scienceclips.net/geology/volcanoes/volcano3.gif&amp;imgrefurl=http://scienceclips.net/geology/volcanoes/illustrations.asp&amp;h=176&amp;w=169&amp;sz=3&amp;hl=en&amp;start=3&amp;usg=__8aXxJK2osiYWDN7ll3fD46co_58=&amp;tbnid=ji-wi3FeOFp2oM:&amp;tbnh=100&amp;tbnw=96&amp;prev=/images?q=Volcano+cartoon&amp;gbv=2&amp;hl=en&amp;rlz=1T4GGLJ_en___GB259" TargetMode="External"/><Relationship Id="rId4" Type="http://schemas.openxmlformats.org/officeDocument/2006/relationships/hyperlink" Target="http://www.sciencemag.org/content/296/5568/727.sho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sciencemag.org/content/310/5749/841.sho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met.reading.ac.uk/~sgs02rpa/PAPERS/Allan13SG.pdf"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http://journals.ametsoc.org/doi/pdf/10.1175/2008JCLI2274.1" TargetMode="External"/><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www.nature.com/nature/journal/v449/n7163/abs/nature06207.html" TargetMode="External"/><Relationship Id="rId10" Type="http://schemas.openxmlformats.org/officeDocument/2006/relationships/hyperlink" Target="http://onlinelibrary.wiley.com/doi/10.1029/2009JD012442/abstract" TargetMode="External"/><Relationship Id="rId4" Type="http://schemas.openxmlformats.org/officeDocument/2006/relationships/image" Target="../media/image18.wm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sciencemag.org/content/321/5895/1481.abstract" TargetMode="External"/><Relationship Id="rId5" Type="http://schemas.openxmlformats.org/officeDocument/2006/relationships/hyperlink" Target="http://www.google.co.uk/url?sa=t&amp;rct=j&amp;q=trenberth%202003%20changing%20character%20of%20precipitation&amp;source=web&amp;cd=1&amp;ved=0CCUQFjAA&amp;url=http://portal.iri.columbia.edu/~alesall/ouagaCILSS/articles/trenberth_bams2003.pdf&amp;ei=b-4rT6ieLsLv8APox6iADw&amp;usg=AFQjCNEThn97wRYTiR1hE46Hw4NnGP83tQ&amp;cad=rja"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www.agu.org/pubs/crossref/2011/2011GL049783.shtml"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400" y="2590800"/>
            <a:ext cx="8153400" cy="1470025"/>
          </a:xfrm>
        </p:spPr>
        <p:txBody>
          <a:bodyPr/>
          <a:lstStyle/>
          <a:p>
            <a:pPr eaLnBrk="1" hangingPunct="1"/>
            <a:r>
              <a:rPr lang="en-GB" sz="3600" dirty="0" smtClean="0">
                <a:solidFill>
                  <a:schemeClr val="tx1"/>
                </a:solidFill>
                <a:latin typeface="Calibri" pitchFamily="34" charset="0"/>
              </a:rPr>
              <a:t>Current </a:t>
            </a:r>
            <a:r>
              <a:rPr lang="en-GB" sz="3600" dirty="0" smtClean="0">
                <a:solidFill>
                  <a:schemeClr val="tx1"/>
                </a:solidFill>
                <a:latin typeface="Calibri" pitchFamily="34" charset="0"/>
              </a:rPr>
              <a:t>global and regional changes </a:t>
            </a:r>
            <a:r>
              <a:rPr lang="en-GB" sz="3600" dirty="0" smtClean="0">
                <a:solidFill>
                  <a:schemeClr val="tx1"/>
                </a:solidFill>
                <a:latin typeface="Calibri" pitchFamily="34" charset="0"/>
              </a:rPr>
              <a:t>in </a:t>
            </a:r>
            <a:r>
              <a:rPr lang="en-GB" sz="3600" dirty="0" smtClean="0">
                <a:solidFill>
                  <a:schemeClr val="tx1"/>
                </a:solidFill>
                <a:latin typeface="Calibri" pitchFamily="34" charset="0"/>
              </a:rPr>
              <a:t>atmospheric </a:t>
            </a:r>
            <a:r>
              <a:rPr lang="en-GB" sz="3600" dirty="0" smtClean="0">
                <a:solidFill>
                  <a:schemeClr val="tx1"/>
                </a:solidFill>
                <a:latin typeface="Calibri" pitchFamily="34" charset="0"/>
              </a:rPr>
              <a:t>water vapour</a:t>
            </a:r>
            <a:endParaRPr lang="en-GB" sz="3600" dirty="0" smtClean="0">
              <a:solidFill>
                <a:schemeClr val="tx1"/>
              </a:solidFill>
              <a:latin typeface="Calibri" pitchFamily="34" charset="0"/>
            </a:endParaRPr>
          </a:p>
        </p:txBody>
      </p:sp>
      <p:sp>
        <p:nvSpPr>
          <p:cNvPr id="14340" name="Rectangle 5"/>
          <p:cNvSpPr>
            <a:spLocks noGrp="1" noChangeArrowheads="1"/>
          </p:cNvSpPr>
          <p:nvPr>
            <p:ph type="subTitle" idx="1"/>
          </p:nvPr>
        </p:nvSpPr>
        <p:spPr>
          <a:xfrm>
            <a:off x="457200" y="4495800"/>
            <a:ext cx="8153400" cy="1981200"/>
          </a:xfrm>
        </p:spPr>
        <p:txBody>
          <a:bodyPr/>
          <a:lstStyle/>
          <a:p>
            <a:pPr eaLnBrk="1" hangingPunct="1"/>
            <a:r>
              <a:rPr lang="en-GB" sz="2400" dirty="0" smtClean="0">
                <a:solidFill>
                  <a:schemeClr val="accent2"/>
                </a:solidFill>
              </a:rPr>
              <a:t>Richard P. Allan</a:t>
            </a:r>
            <a:endParaRPr lang="en-GB" sz="1800" baseline="30000" dirty="0"/>
          </a:p>
          <a:p>
            <a:pPr eaLnBrk="1" hangingPunct="1"/>
            <a:r>
              <a:rPr lang="en-GB" sz="1800" dirty="0" smtClean="0"/>
              <a:t>Department of Meteorology, University of Reading </a:t>
            </a:r>
            <a:r>
              <a:rPr lang="en-GB" sz="1800" dirty="0" smtClean="0">
                <a:hlinkClick r:id="rId3"/>
              </a:rPr>
              <a:t>http://www.met.reading.ac.uk/~sgs02rpa</a:t>
            </a:r>
            <a:r>
              <a:rPr lang="en-GB" sz="1800" dirty="0" smtClean="0"/>
              <a:t> </a:t>
            </a:r>
          </a:p>
          <a:p>
            <a:pPr eaLnBrk="1" hangingPunct="1"/>
            <a:r>
              <a:rPr lang="en-GB" sz="1800" dirty="0" smtClean="0"/>
              <a:t>r.p.allan@reading.ac.uk</a:t>
            </a:r>
          </a:p>
          <a:p>
            <a:pPr algn="l" eaLnBrk="1" hangingPunct="1"/>
            <a:endParaRPr lang="en-GB" sz="1800" dirty="0" smtClean="0"/>
          </a:p>
        </p:txBody>
      </p:sp>
      <p:pic>
        <p:nvPicPr>
          <p:cNvPr id="14347" name="Picture 11" descr="Click to view this image in full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ANd9GcRZ7AIei9trgVEWxpf3mcL6Ik2ajCige_jDTV3CTbriaRmWhp6A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038850"/>
            <a:ext cx="2438400" cy="742950"/>
          </a:xfrm>
          <a:prstGeom prst="rect">
            <a:avLst/>
          </a:prstGeom>
          <a:noFill/>
          <a:extLst>
            <a:ext uri="{909E8E84-426E-40DD-AFC4-6F175D3DCCD1}">
              <a14:hiddenFill xmlns:a14="http://schemas.microsoft.com/office/drawing/2010/main">
                <a:solidFill>
                  <a:srgbClr val="FFFFFF"/>
                </a:solidFill>
              </a14:hiddenFill>
            </a:ext>
          </a:extLst>
        </p:spPr>
      </p:pic>
      <p:sp>
        <p:nvSpPr>
          <p:cNvPr id="14352" name="AutoShape 16" descr="Z"/>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4" name="AutoShape 18" descr="Z"/>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4356" name="Picture 20" descr="ANd9GcQouK0o7lNDGRWguTftfwov7rkGSQ8163rLQmWv9IBCT4qStE5T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084887"/>
            <a:ext cx="2438400" cy="620713"/>
          </a:xfrm>
          <a:prstGeom prst="rect">
            <a:avLst/>
          </a:prstGeom>
          <a:noFill/>
          <a:extLst>
            <a:ext uri="{909E8E84-426E-40DD-AFC4-6F175D3DCCD1}">
              <a14:hiddenFill xmlns:a14="http://schemas.microsoft.com/office/drawing/2010/main">
                <a:solidFill>
                  <a:srgbClr val="FFFFFF"/>
                </a:solidFill>
              </a14:hiddenFill>
            </a:ext>
          </a:extLst>
        </p:spPr>
      </p:pic>
      <p:sp>
        <p:nvSpPr>
          <p:cNvPr id="14358" name="AutoShape 22"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0" name="AutoShape 24" descr="Z"/>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4" name="AutoShape 28"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4366" name="Picture 30" descr="ANd9GcSAzEz8VgMnbYLYZ-rXDmev1v5vCvteZ-Ii_beyDHROUGA84iHw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077330"/>
            <a:ext cx="1905000" cy="688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8" descr="[SEVIRI WV IMAGE - Channel 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5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t3.gstatic.com/images?q=tbn:ANd9GcSAc6SgqREl6SGxxfhGbrVoYy4UgxqXHCowQXLspkBKjCUYHhW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787" t="-6020" r="-4623" b="-15540"/>
          <a:stretch/>
        </p:blipFill>
        <p:spPr bwMode="auto">
          <a:xfrm>
            <a:off x="2286000" y="6115050"/>
            <a:ext cx="1784724" cy="613537"/>
          </a:xfrm>
          <a:prstGeom prst="rect">
            <a:avLst/>
          </a:prstGeom>
          <a:solidFill>
            <a:schemeClr val="bg1"/>
          </a:solidFill>
          <a:extLst/>
        </p:spPr>
      </p:pic>
      <p:pic>
        <p:nvPicPr>
          <p:cNvPr id="16"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2757"/>
          <a:stretch/>
        </p:blipFill>
        <p:spPr bwMode="auto">
          <a:xfrm>
            <a:off x="228601" y="152400"/>
            <a:ext cx="284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80958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r>
              <a:rPr lang="en-GB" dirty="0" err="1" smtClean="0">
                <a:solidFill>
                  <a:srgbClr val="0070C0"/>
                </a:solidFill>
                <a:latin typeface="Calibri" pitchFamily="34" charset="0"/>
              </a:rPr>
              <a:t>Clausius</a:t>
            </a:r>
            <a:r>
              <a:rPr lang="en-GB" dirty="0" err="1">
                <a:solidFill>
                  <a:srgbClr val="0070C0"/>
                </a:solidFill>
                <a:latin typeface="Calibri" pitchFamily="34" charset="0"/>
              </a:rPr>
              <a:t>-</a:t>
            </a:r>
            <a:r>
              <a:rPr lang="en-GB" dirty="0" err="1" smtClean="0">
                <a:solidFill>
                  <a:srgbClr val="0070C0"/>
                </a:solidFill>
                <a:latin typeface="Calibri" pitchFamily="34" charset="0"/>
              </a:rPr>
              <a:t>Clapeyron</a:t>
            </a:r>
            <a:endParaRPr lang="en-GB" dirty="0" smtClean="0">
              <a:solidFill>
                <a:srgbClr val="0070C0"/>
              </a:solidFill>
              <a:latin typeface="Calibri" pitchFamily="34" charset="0"/>
            </a:endParaRPr>
          </a:p>
        </p:txBody>
      </p:sp>
      <p:sp>
        <p:nvSpPr>
          <p:cNvPr id="16387" name="Content Placeholder 2"/>
          <p:cNvSpPr>
            <a:spLocks noGrp="1"/>
          </p:cNvSpPr>
          <p:nvPr>
            <p:ph idx="1"/>
          </p:nvPr>
        </p:nvSpPr>
        <p:spPr>
          <a:xfrm>
            <a:off x="5562600" y="2544762"/>
            <a:ext cx="3276600" cy="3733800"/>
          </a:xfrm>
        </p:spPr>
        <p:txBody>
          <a:bodyPr/>
          <a:lstStyle/>
          <a:p>
            <a:r>
              <a:rPr lang="en-GB" sz="2400" dirty="0" smtClean="0">
                <a:latin typeface="Calibri" pitchFamily="34" charset="0"/>
              </a:rPr>
              <a:t>Strong constraint upon low-altitude water vapour over the oceans</a:t>
            </a:r>
          </a:p>
          <a:p>
            <a:r>
              <a:rPr lang="en-GB" sz="2400" dirty="0" smtClean="0">
                <a:latin typeface="Calibri" pitchFamily="34" charset="0"/>
              </a:rPr>
              <a:t>Water vapour is a very forgiving climate variable!</a:t>
            </a:r>
          </a:p>
          <a:p>
            <a:r>
              <a:rPr lang="en-GB" sz="2400" dirty="0" smtClean="0">
                <a:latin typeface="Calibri" pitchFamily="34" charset="0"/>
              </a:rPr>
              <a:t>Land regions?</a:t>
            </a:r>
          </a:p>
          <a:p>
            <a:r>
              <a:rPr lang="en-GB" sz="2400" dirty="0" smtClean="0">
                <a:latin typeface="Calibri" pitchFamily="34" charset="0"/>
              </a:rPr>
              <a:t>Upper troposphere?</a:t>
            </a: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73162"/>
            <a:ext cx="58340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4762"/>
            <a:ext cx="4953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9100" y="6061630"/>
            <a:ext cx="4572000" cy="369332"/>
          </a:xfrm>
          <a:prstGeom prst="rect">
            <a:avLst/>
          </a:prstGeom>
        </p:spPr>
        <p:txBody>
          <a:bodyPr>
            <a:spAutoFit/>
          </a:bodyPr>
          <a:lstStyle/>
          <a:p>
            <a:r>
              <a:rPr lang="en-GB" sz="1800" dirty="0"/>
              <a:t>e.g. see </a:t>
            </a:r>
            <a:r>
              <a:rPr lang="en-GB" sz="1800" dirty="0">
                <a:hlinkClick r:id="rId5"/>
              </a:rPr>
              <a:t>Allan (2012) </a:t>
            </a:r>
            <a:r>
              <a:rPr lang="en-GB" sz="1800" dirty="0" err="1">
                <a:hlinkClick r:id="rId5"/>
              </a:rPr>
              <a:t>Surv</a:t>
            </a:r>
            <a:r>
              <a:rPr lang="en-GB" sz="1800" dirty="0">
                <a:hlinkClick r:id="rId5"/>
              </a:rPr>
              <a:t> </a:t>
            </a:r>
            <a:r>
              <a:rPr lang="en-GB" sz="1800" dirty="0" err="1">
                <a:hlinkClick r:id="rId5"/>
              </a:rPr>
              <a:t>Geophys</a:t>
            </a:r>
            <a:endParaRPr lang="en-GB"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39552" y="260648"/>
            <a:ext cx="5616996" cy="1143000"/>
          </a:xfrm>
          <a:noFill/>
        </p:spPr>
        <p:txBody>
          <a:bodyPr/>
          <a:lstStyle/>
          <a:p>
            <a:pPr eaLnBrk="1" hangingPunct="1"/>
            <a:r>
              <a:rPr lang="en-GB" sz="4000" dirty="0" smtClean="0">
                <a:solidFill>
                  <a:srgbClr val="0070C0"/>
                </a:solidFill>
                <a:latin typeface="Calibri" pitchFamily="34" charset="0"/>
              </a:rPr>
              <a:t>Water Vapour amplifies climate change</a:t>
            </a:r>
          </a:p>
        </p:txBody>
      </p:sp>
      <p:sp>
        <p:nvSpPr>
          <p:cNvPr id="40963" name="Oval 4"/>
          <p:cNvSpPr>
            <a:spLocks noChangeArrowheads="1"/>
          </p:cNvSpPr>
          <p:nvPr/>
        </p:nvSpPr>
        <p:spPr bwMode="auto">
          <a:xfrm>
            <a:off x="3779838" y="4103688"/>
            <a:ext cx="990600" cy="4572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z="1600"/>
          </a:p>
        </p:txBody>
      </p:sp>
      <p:sp>
        <p:nvSpPr>
          <p:cNvPr id="40964" name="Line 5"/>
          <p:cNvSpPr>
            <a:spLocks noChangeShapeType="1"/>
          </p:cNvSpPr>
          <p:nvPr/>
        </p:nvSpPr>
        <p:spPr bwMode="auto">
          <a:xfrm flipV="1">
            <a:off x="4148138" y="4103688"/>
            <a:ext cx="228600" cy="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65" name="Line 6"/>
          <p:cNvSpPr>
            <a:spLocks noChangeShapeType="1"/>
          </p:cNvSpPr>
          <p:nvPr/>
        </p:nvSpPr>
        <p:spPr bwMode="auto">
          <a:xfrm flipH="1" flipV="1">
            <a:off x="4224338" y="4560888"/>
            <a:ext cx="228600" cy="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66" name="Line 7"/>
          <p:cNvSpPr>
            <a:spLocks noChangeShapeType="1"/>
          </p:cNvSpPr>
          <p:nvPr/>
        </p:nvSpPr>
        <p:spPr bwMode="auto">
          <a:xfrm flipV="1">
            <a:off x="4284663" y="4175125"/>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7" name="Line 8"/>
          <p:cNvSpPr>
            <a:spLocks noChangeShapeType="1"/>
          </p:cNvSpPr>
          <p:nvPr/>
        </p:nvSpPr>
        <p:spPr bwMode="auto">
          <a:xfrm>
            <a:off x="4140200" y="43195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09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196975"/>
            <a:ext cx="35274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138" name="Oval 10"/>
          <p:cNvSpPr>
            <a:spLocks noChangeArrowheads="1"/>
          </p:cNvSpPr>
          <p:nvPr/>
        </p:nvSpPr>
        <p:spPr bwMode="auto">
          <a:xfrm>
            <a:off x="323850" y="1773238"/>
            <a:ext cx="1368425" cy="792162"/>
          </a:xfrm>
          <a:prstGeom prst="ellipse">
            <a:avLst/>
          </a:prstGeom>
          <a:gradFill rotWithShape="0">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n-GB" sz="1600"/>
          </a:p>
        </p:txBody>
      </p:sp>
      <p:sp>
        <p:nvSpPr>
          <p:cNvPr id="40970" name="Text Box 11"/>
          <p:cNvSpPr txBox="1">
            <a:spLocks noChangeArrowheads="1"/>
          </p:cNvSpPr>
          <p:nvPr/>
        </p:nvSpPr>
        <p:spPr bwMode="auto">
          <a:xfrm>
            <a:off x="449263" y="19462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en-GB" sz="2400" b="1" dirty="0">
                <a:latin typeface="Times New Roman" pitchFamily="18" charset="0"/>
                <a:sym typeface="Symbol" pitchFamily="18" charset="2"/>
              </a:rPr>
              <a:t> CO</a:t>
            </a:r>
            <a:r>
              <a:rPr lang="en-GB" sz="2400" b="1" baseline="-25000" dirty="0">
                <a:latin typeface="Times New Roman" pitchFamily="18" charset="0"/>
                <a:sym typeface="Symbol" pitchFamily="18" charset="2"/>
              </a:rPr>
              <a:t>2</a:t>
            </a:r>
            <a:endParaRPr lang="en-GB" sz="2400" b="1" baseline="-25000" dirty="0">
              <a:latin typeface="Times New Roman" pitchFamily="18" charset="0"/>
            </a:endParaRPr>
          </a:p>
        </p:txBody>
      </p:sp>
      <p:sp>
        <p:nvSpPr>
          <p:cNvPr id="40971" name="Line 12"/>
          <p:cNvSpPr>
            <a:spLocks noChangeShapeType="1"/>
          </p:cNvSpPr>
          <p:nvPr/>
        </p:nvSpPr>
        <p:spPr bwMode="auto">
          <a:xfrm>
            <a:off x="1116013" y="2565400"/>
            <a:ext cx="476250" cy="13938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72" name="Line 22"/>
          <p:cNvSpPr>
            <a:spLocks noChangeShapeType="1"/>
          </p:cNvSpPr>
          <p:nvPr/>
        </p:nvSpPr>
        <p:spPr bwMode="auto">
          <a:xfrm>
            <a:off x="6011863" y="3876675"/>
            <a:ext cx="144462" cy="287338"/>
          </a:xfrm>
          <a:prstGeom prst="line">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73" name="Line 23"/>
          <p:cNvSpPr>
            <a:spLocks noChangeShapeType="1"/>
          </p:cNvSpPr>
          <p:nvPr/>
        </p:nvSpPr>
        <p:spPr bwMode="auto">
          <a:xfrm rot="4800000">
            <a:off x="5364163" y="5172075"/>
            <a:ext cx="144462" cy="287338"/>
          </a:xfrm>
          <a:prstGeom prst="line">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74" name="Line 25"/>
          <p:cNvSpPr>
            <a:spLocks noChangeShapeType="1"/>
          </p:cNvSpPr>
          <p:nvPr/>
        </p:nvSpPr>
        <p:spPr bwMode="auto">
          <a:xfrm rot="-10200000">
            <a:off x="2195513" y="4524375"/>
            <a:ext cx="144462" cy="287338"/>
          </a:xfrm>
          <a:prstGeom prst="line">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75" name="Oval 26"/>
          <p:cNvSpPr>
            <a:spLocks noChangeArrowheads="1"/>
          </p:cNvSpPr>
          <p:nvPr/>
        </p:nvSpPr>
        <p:spPr bwMode="auto">
          <a:xfrm>
            <a:off x="8047038" y="5627688"/>
            <a:ext cx="180975" cy="180975"/>
          </a:xfrm>
          <a:prstGeom prst="ellipse">
            <a:avLst/>
          </a:prstGeom>
          <a:gradFill rotWithShape="1">
            <a:gsLst>
              <a:gs pos="0">
                <a:srgbClr val="FF3300">
                  <a:alpha val="50000"/>
                </a:srgbClr>
              </a:gs>
              <a:gs pos="100000">
                <a:srgbClr val="7618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76" name="Freeform 27"/>
          <p:cNvSpPr>
            <a:spLocks/>
          </p:cNvSpPr>
          <p:nvPr/>
        </p:nvSpPr>
        <p:spPr bwMode="auto">
          <a:xfrm rot="2580000" flipH="1">
            <a:off x="8640763" y="4713288"/>
            <a:ext cx="130175" cy="911225"/>
          </a:xfrm>
          <a:custGeom>
            <a:avLst/>
            <a:gdLst>
              <a:gd name="T0" fmla="*/ 0 w 54"/>
              <a:gd name="T1" fmla="*/ 0 h 1134"/>
              <a:gd name="T2" fmla="*/ 2147483647 w 54"/>
              <a:gd name="T3" fmla="*/ 2147483647 h 1134"/>
              <a:gd name="T4" fmla="*/ 0 w 54"/>
              <a:gd name="T5" fmla="*/ 2147483647 h 1134"/>
              <a:gd name="T6" fmla="*/ 2147483647 w 54"/>
              <a:gd name="T7" fmla="*/ 2147483647 h 1134"/>
              <a:gd name="T8" fmla="*/ 0 w 54"/>
              <a:gd name="T9" fmla="*/ 2147483647 h 1134"/>
              <a:gd name="T10" fmla="*/ 2147483647 w 54"/>
              <a:gd name="T11" fmla="*/ 2147483647 h 1134"/>
              <a:gd name="T12" fmla="*/ 0 w 54"/>
              <a:gd name="T13" fmla="*/ 2147483647 h 1134"/>
              <a:gd name="T14" fmla="*/ 2147483647 w 54"/>
              <a:gd name="T15" fmla="*/ 2147483647 h 1134"/>
              <a:gd name="T16" fmla="*/ 0 w 54"/>
              <a:gd name="T17" fmla="*/ 2147483647 h 1134"/>
              <a:gd name="T18" fmla="*/ 2147483647 w 54"/>
              <a:gd name="T19" fmla="*/ 2147483647 h 1134"/>
              <a:gd name="T20" fmla="*/ 2147483647 w 54"/>
              <a:gd name="T21" fmla="*/ 2147483647 h 1134"/>
              <a:gd name="T22" fmla="*/ 2147483647 w 54"/>
              <a:gd name="T23" fmla="*/ 2147483647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134"/>
              <a:gd name="T38" fmla="*/ 54 w 54"/>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134">
                <a:moveTo>
                  <a:pt x="0" y="0"/>
                </a:moveTo>
                <a:cubicBezTo>
                  <a:pt x="23" y="30"/>
                  <a:pt x="46" y="61"/>
                  <a:pt x="46" y="91"/>
                </a:cubicBezTo>
                <a:cubicBezTo>
                  <a:pt x="46" y="121"/>
                  <a:pt x="0" y="152"/>
                  <a:pt x="0" y="182"/>
                </a:cubicBezTo>
                <a:cubicBezTo>
                  <a:pt x="0" y="212"/>
                  <a:pt x="46" y="235"/>
                  <a:pt x="46" y="273"/>
                </a:cubicBezTo>
                <a:cubicBezTo>
                  <a:pt x="46" y="311"/>
                  <a:pt x="0" y="371"/>
                  <a:pt x="0" y="409"/>
                </a:cubicBezTo>
                <a:cubicBezTo>
                  <a:pt x="0" y="447"/>
                  <a:pt x="46" y="461"/>
                  <a:pt x="46" y="499"/>
                </a:cubicBezTo>
                <a:cubicBezTo>
                  <a:pt x="46" y="537"/>
                  <a:pt x="0" y="597"/>
                  <a:pt x="0" y="635"/>
                </a:cubicBezTo>
                <a:cubicBezTo>
                  <a:pt x="0" y="673"/>
                  <a:pt x="46" y="688"/>
                  <a:pt x="46" y="726"/>
                </a:cubicBezTo>
                <a:cubicBezTo>
                  <a:pt x="46" y="764"/>
                  <a:pt x="0" y="824"/>
                  <a:pt x="0" y="862"/>
                </a:cubicBezTo>
                <a:cubicBezTo>
                  <a:pt x="0" y="900"/>
                  <a:pt x="38" y="923"/>
                  <a:pt x="46" y="953"/>
                </a:cubicBezTo>
                <a:cubicBezTo>
                  <a:pt x="54" y="983"/>
                  <a:pt x="46" y="1014"/>
                  <a:pt x="46" y="1044"/>
                </a:cubicBezTo>
                <a:cubicBezTo>
                  <a:pt x="46" y="1074"/>
                  <a:pt x="46" y="1119"/>
                  <a:pt x="46" y="1134"/>
                </a:cubicBezTo>
              </a:path>
            </a:pathLst>
          </a:custGeom>
          <a:noFill/>
          <a:ln w="25400">
            <a:solidFill>
              <a:srgbClr val="FF0000"/>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77" name="Freeform 28"/>
          <p:cNvSpPr>
            <a:spLocks/>
          </p:cNvSpPr>
          <p:nvPr/>
        </p:nvSpPr>
        <p:spPr bwMode="auto">
          <a:xfrm rot="2580000" flipH="1">
            <a:off x="8412163" y="4560888"/>
            <a:ext cx="130175" cy="911225"/>
          </a:xfrm>
          <a:custGeom>
            <a:avLst/>
            <a:gdLst>
              <a:gd name="T0" fmla="*/ 0 w 54"/>
              <a:gd name="T1" fmla="*/ 0 h 1134"/>
              <a:gd name="T2" fmla="*/ 2147483647 w 54"/>
              <a:gd name="T3" fmla="*/ 2147483647 h 1134"/>
              <a:gd name="T4" fmla="*/ 0 w 54"/>
              <a:gd name="T5" fmla="*/ 2147483647 h 1134"/>
              <a:gd name="T6" fmla="*/ 2147483647 w 54"/>
              <a:gd name="T7" fmla="*/ 2147483647 h 1134"/>
              <a:gd name="T8" fmla="*/ 0 w 54"/>
              <a:gd name="T9" fmla="*/ 2147483647 h 1134"/>
              <a:gd name="T10" fmla="*/ 2147483647 w 54"/>
              <a:gd name="T11" fmla="*/ 2147483647 h 1134"/>
              <a:gd name="T12" fmla="*/ 0 w 54"/>
              <a:gd name="T13" fmla="*/ 2147483647 h 1134"/>
              <a:gd name="T14" fmla="*/ 2147483647 w 54"/>
              <a:gd name="T15" fmla="*/ 2147483647 h 1134"/>
              <a:gd name="T16" fmla="*/ 0 w 54"/>
              <a:gd name="T17" fmla="*/ 2147483647 h 1134"/>
              <a:gd name="T18" fmla="*/ 2147483647 w 54"/>
              <a:gd name="T19" fmla="*/ 2147483647 h 1134"/>
              <a:gd name="T20" fmla="*/ 2147483647 w 54"/>
              <a:gd name="T21" fmla="*/ 2147483647 h 1134"/>
              <a:gd name="T22" fmla="*/ 2147483647 w 54"/>
              <a:gd name="T23" fmla="*/ 2147483647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134"/>
              <a:gd name="T38" fmla="*/ 54 w 54"/>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134">
                <a:moveTo>
                  <a:pt x="0" y="0"/>
                </a:moveTo>
                <a:cubicBezTo>
                  <a:pt x="23" y="30"/>
                  <a:pt x="46" y="61"/>
                  <a:pt x="46" y="91"/>
                </a:cubicBezTo>
                <a:cubicBezTo>
                  <a:pt x="46" y="121"/>
                  <a:pt x="0" y="152"/>
                  <a:pt x="0" y="182"/>
                </a:cubicBezTo>
                <a:cubicBezTo>
                  <a:pt x="0" y="212"/>
                  <a:pt x="46" y="235"/>
                  <a:pt x="46" y="273"/>
                </a:cubicBezTo>
                <a:cubicBezTo>
                  <a:pt x="46" y="311"/>
                  <a:pt x="0" y="371"/>
                  <a:pt x="0" y="409"/>
                </a:cubicBezTo>
                <a:cubicBezTo>
                  <a:pt x="0" y="447"/>
                  <a:pt x="46" y="461"/>
                  <a:pt x="46" y="499"/>
                </a:cubicBezTo>
                <a:cubicBezTo>
                  <a:pt x="46" y="537"/>
                  <a:pt x="0" y="597"/>
                  <a:pt x="0" y="635"/>
                </a:cubicBezTo>
                <a:cubicBezTo>
                  <a:pt x="0" y="673"/>
                  <a:pt x="46" y="688"/>
                  <a:pt x="46" y="726"/>
                </a:cubicBezTo>
                <a:cubicBezTo>
                  <a:pt x="46" y="764"/>
                  <a:pt x="0" y="824"/>
                  <a:pt x="0" y="862"/>
                </a:cubicBezTo>
                <a:cubicBezTo>
                  <a:pt x="0" y="900"/>
                  <a:pt x="38" y="923"/>
                  <a:pt x="46" y="953"/>
                </a:cubicBezTo>
                <a:cubicBezTo>
                  <a:pt x="54" y="983"/>
                  <a:pt x="46" y="1014"/>
                  <a:pt x="46" y="1044"/>
                </a:cubicBezTo>
                <a:cubicBezTo>
                  <a:pt x="46" y="1074"/>
                  <a:pt x="46" y="1119"/>
                  <a:pt x="46" y="1134"/>
                </a:cubicBezTo>
              </a:path>
            </a:pathLst>
          </a:custGeom>
          <a:noFill/>
          <a:ln w="25400">
            <a:solidFill>
              <a:srgbClr val="FF0000"/>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78" name="Oval 29"/>
          <p:cNvSpPr>
            <a:spLocks noChangeArrowheads="1"/>
          </p:cNvSpPr>
          <p:nvPr/>
        </p:nvSpPr>
        <p:spPr bwMode="auto">
          <a:xfrm>
            <a:off x="7877175" y="5399088"/>
            <a:ext cx="360363" cy="323850"/>
          </a:xfrm>
          <a:prstGeom prst="ellipse">
            <a:avLst/>
          </a:prstGeom>
          <a:gradFill rotWithShape="1">
            <a:gsLst>
              <a:gs pos="0">
                <a:srgbClr val="FFCC00"/>
              </a:gs>
              <a:gs pos="100000">
                <a:srgbClr val="765E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79" name="Oval 30"/>
          <p:cNvSpPr>
            <a:spLocks noChangeArrowheads="1"/>
          </p:cNvSpPr>
          <p:nvPr/>
        </p:nvSpPr>
        <p:spPr bwMode="auto">
          <a:xfrm>
            <a:off x="8120063" y="5368925"/>
            <a:ext cx="180975" cy="180975"/>
          </a:xfrm>
          <a:prstGeom prst="ellipse">
            <a:avLst/>
          </a:prstGeom>
          <a:gradFill rotWithShape="1">
            <a:gsLst>
              <a:gs pos="0">
                <a:srgbClr val="FF3300">
                  <a:alpha val="50000"/>
                </a:srgbClr>
              </a:gs>
              <a:gs pos="100000">
                <a:srgbClr val="7618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80" name="Freeform 31"/>
          <p:cNvSpPr>
            <a:spLocks/>
          </p:cNvSpPr>
          <p:nvPr/>
        </p:nvSpPr>
        <p:spPr bwMode="auto">
          <a:xfrm rot="6000000" flipH="1">
            <a:off x="7468394" y="5096669"/>
            <a:ext cx="85725" cy="690563"/>
          </a:xfrm>
          <a:custGeom>
            <a:avLst/>
            <a:gdLst>
              <a:gd name="T0" fmla="*/ 0 w 54"/>
              <a:gd name="T1" fmla="*/ 0 h 1134"/>
              <a:gd name="T2" fmla="*/ 2147483647 w 54"/>
              <a:gd name="T3" fmla="*/ 2147483647 h 1134"/>
              <a:gd name="T4" fmla="*/ 0 w 54"/>
              <a:gd name="T5" fmla="*/ 2147483647 h 1134"/>
              <a:gd name="T6" fmla="*/ 2147483647 w 54"/>
              <a:gd name="T7" fmla="*/ 2147483647 h 1134"/>
              <a:gd name="T8" fmla="*/ 0 w 54"/>
              <a:gd name="T9" fmla="*/ 2147483647 h 1134"/>
              <a:gd name="T10" fmla="*/ 2147483647 w 54"/>
              <a:gd name="T11" fmla="*/ 2147483647 h 1134"/>
              <a:gd name="T12" fmla="*/ 0 w 54"/>
              <a:gd name="T13" fmla="*/ 2147483647 h 1134"/>
              <a:gd name="T14" fmla="*/ 2147483647 w 54"/>
              <a:gd name="T15" fmla="*/ 2147483647 h 1134"/>
              <a:gd name="T16" fmla="*/ 0 w 54"/>
              <a:gd name="T17" fmla="*/ 2147483647 h 1134"/>
              <a:gd name="T18" fmla="*/ 2147483647 w 54"/>
              <a:gd name="T19" fmla="*/ 2147483647 h 1134"/>
              <a:gd name="T20" fmla="*/ 2147483647 w 54"/>
              <a:gd name="T21" fmla="*/ 2147483647 h 1134"/>
              <a:gd name="T22" fmla="*/ 2147483647 w 54"/>
              <a:gd name="T23" fmla="*/ 2147483647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134"/>
              <a:gd name="T38" fmla="*/ 54 w 54"/>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134">
                <a:moveTo>
                  <a:pt x="0" y="0"/>
                </a:moveTo>
                <a:cubicBezTo>
                  <a:pt x="23" y="30"/>
                  <a:pt x="46" y="61"/>
                  <a:pt x="46" y="91"/>
                </a:cubicBezTo>
                <a:cubicBezTo>
                  <a:pt x="46" y="121"/>
                  <a:pt x="0" y="152"/>
                  <a:pt x="0" y="182"/>
                </a:cubicBezTo>
                <a:cubicBezTo>
                  <a:pt x="0" y="212"/>
                  <a:pt x="46" y="235"/>
                  <a:pt x="46" y="273"/>
                </a:cubicBezTo>
                <a:cubicBezTo>
                  <a:pt x="46" y="311"/>
                  <a:pt x="0" y="371"/>
                  <a:pt x="0" y="409"/>
                </a:cubicBezTo>
                <a:cubicBezTo>
                  <a:pt x="0" y="447"/>
                  <a:pt x="46" y="461"/>
                  <a:pt x="46" y="499"/>
                </a:cubicBezTo>
                <a:cubicBezTo>
                  <a:pt x="46" y="537"/>
                  <a:pt x="0" y="597"/>
                  <a:pt x="0" y="635"/>
                </a:cubicBezTo>
                <a:cubicBezTo>
                  <a:pt x="0" y="673"/>
                  <a:pt x="46" y="688"/>
                  <a:pt x="46" y="726"/>
                </a:cubicBezTo>
                <a:cubicBezTo>
                  <a:pt x="46" y="764"/>
                  <a:pt x="0" y="824"/>
                  <a:pt x="0" y="862"/>
                </a:cubicBezTo>
                <a:cubicBezTo>
                  <a:pt x="0" y="900"/>
                  <a:pt x="38" y="923"/>
                  <a:pt x="46" y="953"/>
                </a:cubicBezTo>
                <a:cubicBezTo>
                  <a:pt x="54" y="983"/>
                  <a:pt x="46" y="1014"/>
                  <a:pt x="46" y="1044"/>
                </a:cubicBezTo>
                <a:cubicBezTo>
                  <a:pt x="46" y="1074"/>
                  <a:pt x="46" y="1119"/>
                  <a:pt x="46" y="1134"/>
                </a:cubicBezTo>
              </a:path>
            </a:pathLst>
          </a:custGeom>
          <a:noFill/>
          <a:ln w="25400">
            <a:solidFill>
              <a:srgbClr val="FF0000"/>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1" name="Freeform 32"/>
          <p:cNvSpPr>
            <a:spLocks/>
          </p:cNvSpPr>
          <p:nvPr/>
        </p:nvSpPr>
        <p:spPr bwMode="auto">
          <a:xfrm rot="18000000" flipH="1">
            <a:off x="8505031" y="5695157"/>
            <a:ext cx="85725" cy="690562"/>
          </a:xfrm>
          <a:custGeom>
            <a:avLst/>
            <a:gdLst>
              <a:gd name="T0" fmla="*/ 0 w 54"/>
              <a:gd name="T1" fmla="*/ 0 h 1134"/>
              <a:gd name="T2" fmla="*/ 2147483647 w 54"/>
              <a:gd name="T3" fmla="*/ 2147483647 h 1134"/>
              <a:gd name="T4" fmla="*/ 0 w 54"/>
              <a:gd name="T5" fmla="*/ 2147483647 h 1134"/>
              <a:gd name="T6" fmla="*/ 2147483647 w 54"/>
              <a:gd name="T7" fmla="*/ 2147483647 h 1134"/>
              <a:gd name="T8" fmla="*/ 0 w 54"/>
              <a:gd name="T9" fmla="*/ 2147483647 h 1134"/>
              <a:gd name="T10" fmla="*/ 2147483647 w 54"/>
              <a:gd name="T11" fmla="*/ 2147483647 h 1134"/>
              <a:gd name="T12" fmla="*/ 0 w 54"/>
              <a:gd name="T13" fmla="*/ 2147483647 h 1134"/>
              <a:gd name="T14" fmla="*/ 2147483647 w 54"/>
              <a:gd name="T15" fmla="*/ 2147483647 h 1134"/>
              <a:gd name="T16" fmla="*/ 0 w 54"/>
              <a:gd name="T17" fmla="*/ 2147483647 h 1134"/>
              <a:gd name="T18" fmla="*/ 2147483647 w 54"/>
              <a:gd name="T19" fmla="*/ 2147483647 h 1134"/>
              <a:gd name="T20" fmla="*/ 2147483647 w 54"/>
              <a:gd name="T21" fmla="*/ 2147483647 h 1134"/>
              <a:gd name="T22" fmla="*/ 2147483647 w 54"/>
              <a:gd name="T23" fmla="*/ 2147483647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134"/>
              <a:gd name="T38" fmla="*/ 54 w 54"/>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134">
                <a:moveTo>
                  <a:pt x="0" y="0"/>
                </a:moveTo>
                <a:cubicBezTo>
                  <a:pt x="23" y="30"/>
                  <a:pt x="46" y="61"/>
                  <a:pt x="46" y="91"/>
                </a:cubicBezTo>
                <a:cubicBezTo>
                  <a:pt x="46" y="121"/>
                  <a:pt x="0" y="152"/>
                  <a:pt x="0" y="182"/>
                </a:cubicBezTo>
                <a:cubicBezTo>
                  <a:pt x="0" y="212"/>
                  <a:pt x="46" y="235"/>
                  <a:pt x="46" y="273"/>
                </a:cubicBezTo>
                <a:cubicBezTo>
                  <a:pt x="46" y="311"/>
                  <a:pt x="0" y="371"/>
                  <a:pt x="0" y="409"/>
                </a:cubicBezTo>
                <a:cubicBezTo>
                  <a:pt x="0" y="447"/>
                  <a:pt x="46" y="461"/>
                  <a:pt x="46" y="499"/>
                </a:cubicBezTo>
                <a:cubicBezTo>
                  <a:pt x="46" y="537"/>
                  <a:pt x="0" y="597"/>
                  <a:pt x="0" y="635"/>
                </a:cubicBezTo>
                <a:cubicBezTo>
                  <a:pt x="0" y="673"/>
                  <a:pt x="46" y="688"/>
                  <a:pt x="46" y="726"/>
                </a:cubicBezTo>
                <a:cubicBezTo>
                  <a:pt x="46" y="764"/>
                  <a:pt x="0" y="824"/>
                  <a:pt x="0" y="862"/>
                </a:cubicBezTo>
                <a:cubicBezTo>
                  <a:pt x="0" y="900"/>
                  <a:pt x="38" y="923"/>
                  <a:pt x="46" y="953"/>
                </a:cubicBezTo>
                <a:cubicBezTo>
                  <a:pt x="54" y="983"/>
                  <a:pt x="46" y="1014"/>
                  <a:pt x="46" y="1044"/>
                </a:cubicBezTo>
                <a:cubicBezTo>
                  <a:pt x="46" y="1074"/>
                  <a:pt x="46" y="1119"/>
                  <a:pt x="46" y="1134"/>
                </a:cubicBezTo>
              </a:path>
            </a:pathLst>
          </a:custGeom>
          <a:noFill/>
          <a:ln w="25400">
            <a:solidFill>
              <a:srgbClr val="FF0000"/>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2" name="Freeform 33"/>
          <p:cNvSpPr>
            <a:spLocks/>
          </p:cNvSpPr>
          <p:nvPr/>
        </p:nvSpPr>
        <p:spPr bwMode="auto">
          <a:xfrm rot="3600000" flipH="1">
            <a:off x="7539831" y="5552282"/>
            <a:ext cx="85725" cy="690562"/>
          </a:xfrm>
          <a:custGeom>
            <a:avLst/>
            <a:gdLst>
              <a:gd name="T0" fmla="*/ 0 w 54"/>
              <a:gd name="T1" fmla="*/ 0 h 1134"/>
              <a:gd name="T2" fmla="*/ 2147483647 w 54"/>
              <a:gd name="T3" fmla="*/ 2147483647 h 1134"/>
              <a:gd name="T4" fmla="*/ 0 w 54"/>
              <a:gd name="T5" fmla="*/ 2147483647 h 1134"/>
              <a:gd name="T6" fmla="*/ 2147483647 w 54"/>
              <a:gd name="T7" fmla="*/ 2147483647 h 1134"/>
              <a:gd name="T8" fmla="*/ 0 w 54"/>
              <a:gd name="T9" fmla="*/ 2147483647 h 1134"/>
              <a:gd name="T10" fmla="*/ 2147483647 w 54"/>
              <a:gd name="T11" fmla="*/ 2147483647 h 1134"/>
              <a:gd name="T12" fmla="*/ 0 w 54"/>
              <a:gd name="T13" fmla="*/ 2147483647 h 1134"/>
              <a:gd name="T14" fmla="*/ 2147483647 w 54"/>
              <a:gd name="T15" fmla="*/ 2147483647 h 1134"/>
              <a:gd name="T16" fmla="*/ 0 w 54"/>
              <a:gd name="T17" fmla="*/ 2147483647 h 1134"/>
              <a:gd name="T18" fmla="*/ 2147483647 w 54"/>
              <a:gd name="T19" fmla="*/ 2147483647 h 1134"/>
              <a:gd name="T20" fmla="*/ 2147483647 w 54"/>
              <a:gd name="T21" fmla="*/ 2147483647 h 1134"/>
              <a:gd name="T22" fmla="*/ 2147483647 w 54"/>
              <a:gd name="T23" fmla="*/ 2147483647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134"/>
              <a:gd name="T38" fmla="*/ 54 w 54"/>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134">
                <a:moveTo>
                  <a:pt x="0" y="0"/>
                </a:moveTo>
                <a:cubicBezTo>
                  <a:pt x="23" y="30"/>
                  <a:pt x="46" y="61"/>
                  <a:pt x="46" y="91"/>
                </a:cubicBezTo>
                <a:cubicBezTo>
                  <a:pt x="46" y="121"/>
                  <a:pt x="0" y="152"/>
                  <a:pt x="0" y="182"/>
                </a:cubicBezTo>
                <a:cubicBezTo>
                  <a:pt x="0" y="212"/>
                  <a:pt x="46" y="235"/>
                  <a:pt x="46" y="273"/>
                </a:cubicBezTo>
                <a:cubicBezTo>
                  <a:pt x="46" y="311"/>
                  <a:pt x="0" y="371"/>
                  <a:pt x="0" y="409"/>
                </a:cubicBezTo>
                <a:cubicBezTo>
                  <a:pt x="0" y="447"/>
                  <a:pt x="46" y="461"/>
                  <a:pt x="46" y="499"/>
                </a:cubicBezTo>
                <a:cubicBezTo>
                  <a:pt x="46" y="537"/>
                  <a:pt x="0" y="597"/>
                  <a:pt x="0" y="635"/>
                </a:cubicBezTo>
                <a:cubicBezTo>
                  <a:pt x="0" y="673"/>
                  <a:pt x="46" y="688"/>
                  <a:pt x="46" y="726"/>
                </a:cubicBezTo>
                <a:cubicBezTo>
                  <a:pt x="46" y="764"/>
                  <a:pt x="0" y="824"/>
                  <a:pt x="0" y="862"/>
                </a:cubicBezTo>
                <a:cubicBezTo>
                  <a:pt x="0" y="900"/>
                  <a:pt x="38" y="923"/>
                  <a:pt x="46" y="953"/>
                </a:cubicBezTo>
                <a:cubicBezTo>
                  <a:pt x="54" y="983"/>
                  <a:pt x="46" y="1014"/>
                  <a:pt x="46" y="1044"/>
                </a:cubicBezTo>
                <a:cubicBezTo>
                  <a:pt x="46" y="1074"/>
                  <a:pt x="46" y="1119"/>
                  <a:pt x="46" y="1134"/>
                </a:cubicBezTo>
              </a:path>
            </a:pathLst>
          </a:custGeom>
          <a:noFill/>
          <a:ln w="25400">
            <a:solidFill>
              <a:srgbClr val="FF0000"/>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83" name="Oval 34"/>
          <p:cNvSpPr>
            <a:spLocks noChangeArrowheads="1"/>
          </p:cNvSpPr>
          <p:nvPr/>
        </p:nvSpPr>
        <p:spPr bwMode="auto">
          <a:xfrm rot="-9600000">
            <a:off x="6804025" y="5543550"/>
            <a:ext cx="180975" cy="180975"/>
          </a:xfrm>
          <a:prstGeom prst="ellipse">
            <a:avLst/>
          </a:prstGeom>
          <a:gradFill rotWithShape="1">
            <a:gsLst>
              <a:gs pos="0">
                <a:srgbClr val="FF0000">
                  <a:alpha val="50000"/>
                </a:srgbClr>
              </a:gs>
              <a:gs pos="100000">
                <a:srgbClr val="7600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84" name="Oval 35"/>
          <p:cNvSpPr>
            <a:spLocks noChangeArrowheads="1"/>
          </p:cNvSpPr>
          <p:nvPr/>
        </p:nvSpPr>
        <p:spPr bwMode="auto">
          <a:xfrm rot="-9600000">
            <a:off x="6588125" y="5616575"/>
            <a:ext cx="360363" cy="323850"/>
          </a:xfrm>
          <a:prstGeom prst="ellipse">
            <a:avLst/>
          </a:prstGeom>
          <a:gradFill rotWithShape="1">
            <a:gsLst>
              <a:gs pos="0">
                <a:srgbClr val="FFCC00">
                  <a:alpha val="50000"/>
                </a:srgbClr>
              </a:gs>
              <a:gs pos="100000">
                <a:srgbClr val="765E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85" name="Oval 36"/>
          <p:cNvSpPr>
            <a:spLocks noChangeArrowheads="1"/>
          </p:cNvSpPr>
          <p:nvPr/>
        </p:nvSpPr>
        <p:spPr bwMode="auto">
          <a:xfrm rot="-9600000">
            <a:off x="6588125" y="5472113"/>
            <a:ext cx="180975" cy="180975"/>
          </a:xfrm>
          <a:prstGeom prst="ellipse">
            <a:avLst/>
          </a:prstGeom>
          <a:gradFill rotWithShape="1">
            <a:gsLst>
              <a:gs pos="0">
                <a:srgbClr val="FF0000">
                  <a:alpha val="50000"/>
                </a:srgbClr>
              </a:gs>
              <a:gs pos="100000">
                <a:srgbClr val="7600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pic>
        <p:nvPicPr>
          <p:cNvPr id="40986" name="Picture 38" descr="[SEVIRI WV IMAGE - Channel 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4789488"/>
            <a:ext cx="1795462"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7" name="Oval 39"/>
          <p:cNvSpPr>
            <a:spLocks noChangeArrowheads="1"/>
          </p:cNvSpPr>
          <p:nvPr/>
        </p:nvSpPr>
        <p:spPr bwMode="auto">
          <a:xfrm>
            <a:off x="2195513" y="3155950"/>
            <a:ext cx="3960812" cy="2447925"/>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z="1600"/>
          </a:p>
        </p:txBody>
      </p:sp>
      <p:sp>
        <p:nvSpPr>
          <p:cNvPr id="40988" name="Oval 40"/>
          <p:cNvSpPr>
            <a:spLocks noChangeArrowheads="1"/>
          </p:cNvSpPr>
          <p:nvPr/>
        </p:nvSpPr>
        <p:spPr bwMode="auto">
          <a:xfrm>
            <a:off x="5508625" y="4019550"/>
            <a:ext cx="3167063" cy="1009650"/>
          </a:xfrm>
          <a:prstGeom prst="ellipse">
            <a:avLst/>
          </a:prstGeom>
          <a:gradFill rotWithShape="1">
            <a:gsLst>
              <a:gs pos="0">
                <a:srgbClr val="FFFFFF"/>
              </a:gs>
              <a:gs pos="100000">
                <a:srgbClr val="00CCFF"/>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89" name="Text Box 41"/>
          <p:cNvSpPr txBox="1">
            <a:spLocks noChangeArrowheads="1"/>
          </p:cNvSpPr>
          <p:nvPr/>
        </p:nvSpPr>
        <p:spPr bwMode="auto">
          <a:xfrm>
            <a:off x="5795963" y="4117975"/>
            <a:ext cx="2663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GB" sz="2800" b="1">
                <a:latin typeface="Times New Roman" pitchFamily="18" charset="0"/>
                <a:sym typeface="Symbol" pitchFamily="18" charset="2"/>
              </a:rPr>
              <a:t> Greenhouse effect</a:t>
            </a:r>
          </a:p>
        </p:txBody>
      </p:sp>
      <p:sp>
        <p:nvSpPr>
          <p:cNvPr id="40990" name="Oval 42"/>
          <p:cNvSpPr>
            <a:spLocks noChangeArrowheads="1"/>
          </p:cNvSpPr>
          <p:nvPr/>
        </p:nvSpPr>
        <p:spPr bwMode="auto">
          <a:xfrm>
            <a:off x="3203575" y="4738688"/>
            <a:ext cx="2160588" cy="1225550"/>
          </a:xfrm>
          <a:prstGeom prst="ellipse">
            <a:avLst/>
          </a:prstGeom>
          <a:gradFill rotWithShape="1">
            <a:gsLst>
              <a:gs pos="0">
                <a:srgbClr val="FFFFFF"/>
              </a:gs>
              <a:gs pos="100000">
                <a:srgbClr val="00CCFF"/>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91" name="Text Box 43"/>
          <p:cNvSpPr txBox="1">
            <a:spLocks noChangeArrowheads="1"/>
          </p:cNvSpPr>
          <p:nvPr/>
        </p:nvSpPr>
        <p:spPr bwMode="auto">
          <a:xfrm>
            <a:off x="3489325" y="4873625"/>
            <a:ext cx="1587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GB" sz="2800" b="1">
                <a:latin typeface="Times New Roman" pitchFamily="18" charset="0"/>
                <a:sym typeface="Symbol" pitchFamily="18" charset="2"/>
              </a:rPr>
              <a:t> Net Heating</a:t>
            </a:r>
            <a:endParaRPr lang="en-GB" sz="2800" b="1">
              <a:latin typeface="Times New Roman" pitchFamily="18" charset="0"/>
            </a:endParaRPr>
          </a:p>
        </p:txBody>
      </p:sp>
      <p:sp>
        <p:nvSpPr>
          <p:cNvPr id="40992" name="Oval 44"/>
          <p:cNvSpPr>
            <a:spLocks noChangeArrowheads="1"/>
          </p:cNvSpPr>
          <p:nvPr/>
        </p:nvSpPr>
        <p:spPr bwMode="auto">
          <a:xfrm>
            <a:off x="684213" y="3948113"/>
            <a:ext cx="2447925" cy="647700"/>
          </a:xfrm>
          <a:prstGeom prst="ellipse">
            <a:avLst/>
          </a:prstGeom>
          <a:gradFill rotWithShape="1">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93" name="Text Box 45"/>
          <p:cNvSpPr txBox="1">
            <a:spLocks noChangeArrowheads="1"/>
          </p:cNvSpPr>
          <p:nvPr/>
        </p:nvSpPr>
        <p:spPr bwMode="auto">
          <a:xfrm>
            <a:off x="830263" y="401955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en-GB" sz="2400" b="1">
                <a:latin typeface="Times New Roman" pitchFamily="18" charset="0"/>
                <a:sym typeface="Symbol" pitchFamily="18" charset="2"/>
              </a:rPr>
              <a:t>Temperature</a:t>
            </a:r>
            <a:endParaRPr lang="en-GB" sz="2400" b="1">
              <a:latin typeface="Times New Roman" pitchFamily="18" charset="0"/>
            </a:endParaRPr>
          </a:p>
        </p:txBody>
      </p:sp>
      <p:sp>
        <p:nvSpPr>
          <p:cNvPr id="40994" name="Oval 46"/>
          <p:cNvSpPr>
            <a:spLocks noChangeArrowheads="1"/>
          </p:cNvSpPr>
          <p:nvPr/>
        </p:nvSpPr>
        <p:spPr bwMode="auto">
          <a:xfrm>
            <a:off x="3203575" y="2651125"/>
            <a:ext cx="2160588" cy="1225550"/>
          </a:xfrm>
          <a:prstGeom prst="ellipse">
            <a:avLst/>
          </a:prstGeom>
          <a:gradFill rotWithShape="1">
            <a:gsLst>
              <a:gs pos="0">
                <a:srgbClr val="FFFFFF"/>
              </a:gs>
              <a:gs pos="100000">
                <a:srgbClr val="00CCFF"/>
              </a:gs>
            </a:gsLst>
            <a:path path="shape">
              <a:fillToRect l="50000" t="50000" r="50000" b="50000"/>
            </a:path>
          </a:gradFill>
          <a:ln w="9525">
            <a:solidFill>
              <a:schemeClr val="tx1"/>
            </a:solidFill>
            <a:round/>
            <a:headEnd/>
            <a:tailEnd/>
          </a:ln>
        </p:spPr>
        <p:txBody>
          <a:bodyPr wrap="none" anchor="ctr"/>
          <a:lstStyle/>
          <a:p>
            <a:pPr eaLnBrk="0" hangingPunct="0"/>
            <a:endParaRPr lang="en-GB" sz="1600"/>
          </a:p>
        </p:txBody>
      </p:sp>
      <p:sp>
        <p:nvSpPr>
          <p:cNvPr id="40995" name="Text Box 47"/>
          <p:cNvSpPr txBox="1">
            <a:spLocks noChangeArrowheads="1"/>
          </p:cNvSpPr>
          <p:nvPr/>
        </p:nvSpPr>
        <p:spPr bwMode="auto">
          <a:xfrm>
            <a:off x="3419475" y="2773363"/>
            <a:ext cx="1728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GB" sz="2800" b="1">
                <a:latin typeface="Times New Roman" pitchFamily="18" charset="0"/>
                <a:sym typeface="Symbol" pitchFamily="18" charset="2"/>
              </a:rPr>
              <a:t> Water vapour</a:t>
            </a:r>
            <a:endParaRPr lang="en-GB" sz="2800" b="1">
              <a:latin typeface="Times New Roman" pitchFamily="18" charset="0"/>
            </a:endParaRPr>
          </a:p>
        </p:txBody>
      </p:sp>
      <p:sp>
        <p:nvSpPr>
          <p:cNvPr id="40996" name="Line 48"/>
          <p:cNvSpPr>
            <a:spLocks noChangeShapeType="1"/>
          </p:cNvSpPr>
          <p:nvPr/>
        </p:nvSpPr>
        <p:spPr bwMode="auto">
          <a:xfrm rot="-4800000">
            <a:off x="3132138" y="3155950"/>
            <a:ext cx="144462" cy="287338"/>
          </a:xfrm>
          <a:prstGeom prst="line">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48967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SEMINAR\Sodenetal_2.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465" y="1909762"/>
            <a:ext cx="8333335" cy="367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Rectangle 7"/>
          <p:cNvSpPr>
            <a:spLocks noChangeArrowheads="1"/>
          </p:cNvSpPr>
          <p:nvPr/>
        </p:nvSpPr>
        <p:spPr bwMode="auto">
          <a:xfrm>
            <a:off x="5105400" y="2209800"/>
            <a:ext cx="3048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800" dirty="0">
                <a:solidFill>
                  <a:schemeClr val="tx2"/>
                </a:solidFill>
                <a:hlinkClick r:id="rId4"/>
              </a:rPr>
              <a:t>Soden et al. (2002) </a:t>
            </a:r>
            <a:r>
              <a:rPr lang="en-GB" sz="1800" i="1" dirty="0" smtClean="0">
                <a:solidFill>
                  <a:schemeClr val="tx2"/>
                </a:solidFill>
                <a:hlinkClick r:id="rId4"/>
              </a:rPr>
              <a:t>Science</a:t>
            </a:r>
            <a:endParaRPr lang="en-US" sz="1800" i="1" dirty="0">
              <a:solidFill>
                <a:schemeClr val="tx2"/>
              </a:solidFill>
            </a:endParaRPr>
          </a:p>
        </p:txBody>
      </p:sp>
      <p:sp>
        <p:nvSpPr>
          <p:cNvPr id="157700" name="Text Box 8"/>
          <p:cNvSpPr txBox="1">
            <a:spLocks noChangeArrowheads="1"/>
          </p:cNvSpPr>
          <p:nvPr/>
        </p:nvSpPr>
        <p:spPr bwMode="auto">
          <a:xfrm>
            <a:off x="1447800" y="704671"/>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dirty="0" smtClean="0">
                <a:solidFill>
                  <a:srgbClr val="0070C0"/>
                </a:solidFill>
                <a:latin typeface="Calibri" pitchFamily="34" charset="0"/>
              </a:rPr>
              <a:t>Water </a:t>
            </a:r>
            <a:r>
              <a:rPr lang="en-US" sz="3600" dirty="0" err="1" smtClean="0">
                <a:solidFill>
                  <a:srgbClr val="0070C0"/>
                </a:solidFill>
                <a:latin typeface="Calibri" pitchFamily="34" charset="0"/>
              </a:rPr>
              <a:t>vapour</a:t>
            </a:r>
            <a:r>
              <a:rPr lang="en-US" sz="3600" dirty="0" smtClean="0">
                <a:solidFill>
                  <a:srgbClr val="0070C0"/>
                </a:solidFill>
                <a:latin typeface="Calibri" pitchFamily="34" charset="0"/>
              </a:rPr>
              <a:t> feedback amplified climate </a:t>
            </a:r>
            <a:r>
              <a:rPr lang="en-US" sz="3600" dirty="0" smtClean="0">
                <a:solidFill>
                  <a:srgbClr val="0070C0"/>
                </a:solidFill>
                <a:latin typeface="Calibri" pitchFamily="34" charset="0"/>
              </a:rPr>
              <a:t>response </a:t>
            </a:r>
            <a:r>
              <a:rPr lang="en-US" sz="3600" dirty="0" smtClean="0">
                <a:solidFill>
                  <a:srgbClr val="0070C0"/>
                </a:solidFill>
                <a:latin typeface="Calibri" pitchFamily="34" charset="0"/>
              </a:rPr>
              <a:t>to Mt. Pinatubo</a:t>
            </a:r>
            <a:endParaRPr lang="en-US" sz="3600" dirty="0">
              <a:solidFill>
                <a:srgbClr val="0070C0"/>
              </a:solidFill>
              <a:latin typeface="Calibri" pitchFamily="34" charset="0"/>
            </a:endParaRPr>
          </a:p>
        </p:txBody>
      </p:sp>
      <p:pic>
        <p:nvPicPr>
          <p:cNvPr id="157701" name="Picture 9" descr="volcano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191000"/>
            <a:ext cx="914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5594511"/>
            <a:ext cx="7391400" cy="646331"/>
          </a:xfrm>
          <a:prstGeom prst="rect">
            <a:avLst/>
          </a:prstGeom>
          <a:noFill/>
        </p:spPr>
        <p:txBody>
          <a:bodyPr wrap="square" rtlCol="0">
            <a:spAutoFit/>
          </a:bodyPr>
          <a:lstStyle/>
          <a:p>
            <a:r>
              <a:rPr lang="en-GB" sz="1800" dirty="0" smtClean="0"/>
              <a:t>The climate model cannot simulate the magnitude of cooling following the volcanic eruption without including water vapour feedback</a:t>
            </a:r>
            <a:endParaRPr lang="en-GB"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609600" y="228600"/>
            <a:ext cx="6705600" cy="1143000"/>
          </a:xfrm>
        </p:spPr>
        <p:txBody>
          <a:bodyPr/>
          <a:lstStyle/>
          <a:p>
            <a:pPr algn="l" eaLnBrk="1" hangingPunct="1"/>
            <a:r>
              <a:rPr lang="en-US" sz="3200" dirty="0" smtClean="0">
                <a:solidFill>
                  <a:srgbClr val="0070C0"/>
                </a:solidFill>
                <a:latin typeface="Calibri" pitchFamily="34" charset="0"/>
              </a:rPr>
              <a:t>Satellite data indicates increasing trends in upper tropospheric moisture</a:t>
            </a:r>
            <a:endParaRPr lang="en-US" sz="3200" dirty="0" smtClean="0">
              <a:solidFill>
                <a:srgbClr val="0070C0"/>
              </a:solidFill>
              <a:latin typeface="Calibri" pitchFamily="34" charset="0"/>
            </a:endParaRPr>
          </a:p>
        </p:txBody>
      </p:sp>
      <p:pic>
        <p:nvPicPr>
          <p:cNvPr id="155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676400"/>
            <a:ext cx="60785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Rectangle 4"/>
          <p:cNvSpPr>
            <a:spLocks noChangeArrowheads="1"/>
          </p:cNvSpPr>
          <p:nvPr/>
        </p:nvSpPr>
        <p:spPr bwMode="auto">
          <a:xfrm>
            <a:off x="3733800" y="5054600"/>
            <a:ext cx="3124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800" dirty="0">
                <a:solidFill>
                  <a:schemeClr val="tx2"/>
                </a:solidFill>
                <a:hlinkClick r:id="rId4"/>
              </a:rPr>
              <a:t>Soden et al. (2005) </a:t>
            </a:r>
            <a:r>
              <a:rPr lang="en-GB" sz="1800" i="1" dirty="0">
                <a:solidFill>
                  <a:schemeClr val="tx2"/>
                </a:solidFill>
                <a:hlinkClick r:id="rId4"/>
              </a:rPr>
              <a:t>Science</a:t>
            </a:r>
            <a:endParaRPr lang="en-US" sz="1800" i="1" dirty="0">
              <a:solidFill>
                <a:schemeClr val="tx2"/>
              </a:solidFill>
            </a:endParaRPr>
          </a:p>
        </p:txBody>
      </p:sp>
      <p:sp>
        <p:nvSpPr>
          <p:cNvPr id="155653" name="Line 5"/>
          <p:cNvSpPr>
            <a:spLocks noChangeShapeType="1"/>
          </p:cNvSpPr>
          <p:nvPr/>
        </p:nvSpPr>
        <p:spPr bwMode="auto">
          <a:xfrm flipV="1">
            <a:off x="914400" y="2362200"/>
            <a:ext cx="0" cy="2438400"/>
          </a:xfrm>
          <a:prstGeom prst="line">
            <a:avLst/>
          </a:prstGeom>
          <a:noFill/>
          <a:ln w="666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5654" name="Text Box 6"/>
          <p:cNvSpPr txBox="1">
            <a:spLocks noChangeArrowheads="1"/>
          </p:cNvSpPr>
          <p:nvPr/>
        </p:nvSpPr>
        <p:spPr bwMode="auto">
          <a:xfrm rot="-5400000">
            <a:off x="-342900" y="3314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t>Moistening</a:t>
            </a:r>
            <a:endParaRPr lang="en-US"/>
          </a:p>
        </p:txBody>
      </p:sp>
      <p:sp>
        <p:nvSpPr>
          <p:cNvPr id="155655" name="Text Box 7"/>
          <p:cNvSpPr txBox="1">
            <a:spLocks noChangeArrowheads="1"/>
          </p:cNvSpPr>
          <p:nvPr/>
        </p:nvSpPr>
        <p:spPr bwMode="auto">
          <a:xfrm>
            <a:off x="838201" y="1447800"/>
            <a:ext cx="670559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000" dirty="0">
                <a:latin typeface="Calibri" pitchFamily="34" charset="0"/>
              </a:rPr>
              <a:t>Trend in </a:t>
            </a:r>
            <a:r>
              <a:rPr lang="en-GB" sz="2000" dirty="0" smtClean="0">
                <a:latin typeface="Calibri" pitchFamily="34" charset="0"/>
              </a:rPr>
              <a:t>HIRS brightness </a:t>
            </a:r>
            <a:r>
              <a:rPr lang="en-GB" sz="2000" dirty="0">
                <a:latin typeface="Calibri" pitchFamily="34" charset="0"/>
              </a:rPr>
              <a:t>temperature difference: 1983-2004</a:t>
            </a:r>
            <a:endParaRPr lang="en-US" sz="2000" dirty="0">
              <a:latin typeface="Calibri" pitchFamily="34" charset="0"/>
            </a:endParaRPr>
          </a:p>
        </p:txBody>
      </p:sp>
      <p:sp>
        <p:nvSpPr>
          <p:cNvPr id="155656" name="Text Box 8"/>
          <p:cNvSpPr txBox="1">
            <a:spLocks noChangeArrowheads="1"/>
          </p:cNvSpPr>
          <p:nvPr/>
        </p:nvSpPr>
        <p:spPr bwMode="auto">
          <a:xfrm>
            <a:off x="7086600" y="2079625"/>
            <a:ext cx="1828800" cy="434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000"/>
              <a:t>Observations</a:t>
            </a:r>
            <a:endParaRPr lang="en-US" sz="2000"/>
          </a:p>
        </p:txBody>
      </p:sp>
      <p:sp>
        <p:nvSpPr>
          <p:cNvPr id="155657" name="Rectangle 9"/>
          <p:cNvSpPr>
            <a:spLocks noChangeArrowheads="1"/>
          </p:cNvSpPr>
          <p:nvPr/>
        </p:nvSpPr>
        <p:spPr bwMode="auto">
          <a:xfrm>
            <a:off x="7239000" y="3124200"/>
            <a:ext cx="901700" cy="4222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ct val="50000"/>
              </a:spcBef>
            </a:pPr>
            <a:r>
              <a:rPr lang="en-GB" sz="2000">
                <a:solidFill>
                  <a:srgbClr val="FF3300"/>
                </a:solidFill>
              </a:rPr>
              <a:t>Model</a:t>
            </a:r>
            <a:endParaRPr lang="en-US" sz="2000">
              <a:solidFill>
                <a:srgbClr val="FF3300"/>
              </a:solidFill>
            </a:endParaRPr>
          </a:p>
        </p:txBody>
      </p:sp>
      <p:sp>
        <p:nvSpPr>
          <p:cNvPr id="155658" name="Rectangle 10"/>
          <p:cNvSpPr>
            <a:spLocks noChangeArrowheads="1"/>
          </p:cNvSpPr>
          <p:nvPr/>
        </p:nvSpPr>
        <p:spPr bwMode="auto">
          <a:xfrm>
            <a:off x="7315200" y="3657600"/>
            <a:ext cx="1447800" cy="720725"/>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n-GB" sz="2000">
                <a:solidFill>
                  <a:srgbClr val="FF3300"/>
                </a:solidFill>
              </a:rPr>
              <a:t>Constant RH model</a:t>
            </a:r>
            <a:endParaRPr lang="en-US" sz="2000">
              <a:solidFill>
                <a:srgbClr val="FF3300"/>
              </a:solidFill>
            </a:endParaRPr>
          </a:p>
        </p:txBody>
      </p:sp>
      <p:sp>
        <p:nvSpPr>
          <p:cNvPr id="155659" name="Rectangle 11"/>
          <p:cNvSpPr>
            <a:spLocks noChangeArrowheads="1"/>
          </p:cNvSpPr>
          <p:nvPr/>
        </p:nvSpPr>
        <p:spPr bwMode="auto">
          <a:xfrm>
            <a:off x="7543800" y="4495800"/>
            <a:ext cx="1219200" cy="13208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n-GB" sz="2000">
                <a:solidFill>
                  <a:srgbClr val="006600"/>
                </a:solidFill>
              </a:rPr>
              <a:t>Constant water vapour model</a:t>
            </a:r>
            <a:endParaRPr lang="en-US" sz="2000">
              <a:solidFill>
                <a:srgbClr val="006600"/>
              </a:solidFill>
            </a:endParaRPr>
          </a:p>
        </p:txBody>
      </p:sp>
      <p:sp>
        <p:nvSpPr>
          <p:cNvPr id="155660" name="Line 12"/>
          <p:cNvSpPr>
            <a:spLocks noChangeShapeType="1"/>
          </p:cNvSpPr>
          <p:nvPr/>
        </p:nvSpPr>
        <p:spPr bwMode="auto">
          <a:xfrm flipH="1">
            <a:off x="6705600" y="3352800"/>
            <a:ext cx="5334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5661" name="Line 13"/>
          <p:cNvSpPr>
            <a:spLocks noChangeShapeType="1"/>
          </p:cNvSpPr>
          <p:nvPr/>
        </p:nvSpPr>
        <p:spPr bwMode="auto">
          <a:xfrm flipH="1">
            <a:off x="6858000" y="2514600"/>
            <a:ext cx="381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5662" name="Line 14"/>
          <p:cNvSpPr>
            <a:spLocks noChangeShapeType="1"/>
          </p:cNvSpPr>
          <p:nvPr/>
        </p:nvSpPr>
        <p:spPr bwMode="auto">
          <a:xfrm flipH="1">
            <a:off x="6781800" y="3962400"/>
            <a:ext cx="5334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5663" name="Line 15"/>
          <p:cNvSpPr>
            <a:spLocks noChangeShapeType="1"/>
          </p:cNvSpPr>
          <p:nvPr/>
        </p:nvSpPr>
        <p:spPr bwMode="auto">
          <a:xfrm flipH="1" flipV="1">
            <a:off x="6324600" y="4495800"/>
            <a:ext cx="12192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21391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179388" y="115888"/>
            <a:ext cx="8736012" cy="1143000"/>
          </a:xfrm>
          <a:solidFill>
            <a:schemeClr val="bg1"/>
          </a:solidFill>
        </p:spPr>
        <p:txBody>
          <a:bodyPr/>
          <a:lstStyle/>
          <a:p>
            <a:r>
              <a:rPr lang="en-GB" sz="3600" dirty="0" smtClean="0">
                <a:solidFill>
                  <a:srgbClr val="0070C0"/>
                </a:solidFill>
                <a:latin typeface="Calibri" pitchFamily="34" charset="0"/>
              </a:rPr>
              <a:t>Current </a:t>
            </a:r>
            <a:r>
              <a:rPr lang="en-GB" sz="3600" dirty="0" smtClean="0">
                <a:solidFill>
                  <a:srgbClr val="0070C0"/>
                </a:solidFill>
                <a:latin typeface="Calibri" pitchFamily="34" charset="0"/>
              </a:rPr>
              <a:t>global changes </a:t>
            </a:r>
            <a:r>
              <a:rPr lang="en-GB" sz="3600" dirty="0" smtClean="0">
                <a:solidFill>
                  <a:srgbClr val="0070C0"/>
                </a:solidFill>
                <a:latin typeface="Calibri" pitchFamily="34" charset="0"/>
              </a:rPr>
              <a:t>in </a:t>
            </a:r>
            <a:r>
              <a:rPr lang="en-GB" sz="3600" dirty="0" smtClean="0">
                <a:solidFill>
                  <a:srgbClr val="0070C0"/>
                </a:solidFill>
                <a:latin typeface="Calibri" pitchFamily="34" charset="0"/>
              </a:rPr>
              <a:t>water </a:t>
            </a:r>
            <a:r>
              <a:rPr lang="en-GB" sz="3600" dirty="0" smtClean="0">
                <a:solidFill>
                  <a:srgbClr val="0070C0"/>
                </a:solidFill>
                <a:latin typeface="Calibri" pitchFamily="34" charset="0"/>
              </a:rPr>
              <a:t>vapour</a:t>
            </a:r>
          </a:p>
        </p:txBody>
      </p:sp>
      <p:pic>
        <p:nvPicPr>
          <p:cNvPr id="33794" name="Picture 2"/>
          <p:cNvPicPr>
            <a:picLocks noChangeAspect="1" noChangeArrowheads="1"/>
          </p:cNvPicPr>
          <p:nvPr/>
        </p:nvPicPr>
        <p:blipFill>
          <a:blip r:embed="rId3"/>
          <a:srcRect/>
          <a:stretch>
            <a:fillRect/>
          </a:stretch>
        </p:blipFill>
        <p:spPr bwMode="auto">
          <a:xfrm>
            <a:off x="0" y="1196752"/>
            <a:ext cx="8915400" cy="4640263"/>
          </a:xfrm>
          <a:prstGeom prst="rect">
            <a:avLst/>
          </a:prstGeom>
          <a:noFill/>
          <a:ln w="9525">
            <a:noFill/>
            <a:miter lim="800000"/>
            <a:headEnd/>
            <a:tailEnd/>
          </a:ln>
        </p:spPr>
      </p:pic>
      <p:pic>
        <p:nvPicPr>
          <p:cNvPr id="33797" name="Picture 2"/>
          <p:cNvPicPr>
            <a:picLocks noChangeAspect="1" noChangeArrowheads="1"/>
          </p:cNvPicPr>
          <p:nvPr/>
        </p:nvPicPr>
        <p:blipFill>
          <a:blip r:embed="rId3"/>
          <a:srcRect b="95290"/>
          <a:stretch>
            <a:fillRect/>
          </a:stretch>
        </p:blipFill>
        <p:spPr bwMode="auto">
          <a:xfrm>
            <a:off x="49213" y="5877272"/>
            <a:ext cx="8915400" cy="217488"/>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3"/>
          <a:stretch/>
        </p:blipFill>
        <p:spPr bwMode="auto">
          <a:xfrm>
            <a:off x="49213" y="1100537"/>
            <a:ext cx="8915275" cy="478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2776" y="2924944"/>
            <a:ext cx="5472608" cy="369332"/>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1800" dirty="0">
                <a:solidFill>
                  <a:srgbClr val="000000"/>
                </a:solidFill>
                <a:latin typeface="Arial" charset="0"/>
              </a:rPr>
              <a:t>Water Vapour (%)	    Surface </a:t>
            </a:r>
            <a:r>
              <a:rPr lang="en-GB" sz="1800" dirty="0" err="1">
                <a:solidFill>
                  <a:srgbClr val="000000"/>
                </a:solidFill>
                <a:latin typeface="Arial" charset="0"/>
              </a:rPr>
              <a:t>Tempertaure</a:t>
            </a:r>
            <a:r>
              <a:rPr lang="en-GB" sz="1800" dirty="0">
                <a:solidFill>
                  <a:srgbClr val="000000"/>
                </a:solidFill>
                <a:latin typeface="Arial" charset="0"/>
              </a:rPr>
              <a:t> (K)</a:t>
            </a:r>
          </a:p>
        </p:txBody>
      </p:sp>
      <p:cxnSp>
        <p:nvCxnSpPr>
          <p:cNvPr id="4" name="Straight Arrow Connector 3"/>
          <p:cNvCxnSpPr/>
          <p:nvPr/>
        </p:nvCxnSpPr>
        <p:spPr bwMode="auto">
          <a:xfrm flipV="1">
            <a:off x="3200400" y="4419600"/>
            <a:ext cx="5410200" cy="457200"/>
          </a:xfrm>
          <a:prstGeom prst="straightConnector1">
            <a:avLst/>
          </a:prstGeom>
          <a:solidFill>
            <a:schemeClr val="accent1"/>
          </a:solidFill>
          <a:ln w="38100" cap="flat" cmpd="sng" algn="ctr">
            <a:solidFill>
              <a:schemeClr val="tx1">
                <a:alpha val="32000"/>
              </a:schemeClr>
            </a:solidFill>
            <a:prstDash val="solid"/>
            <a:round/>
            <a:headEnd type="none" w="med" len="med"/>
            <a:tailEnd type="arrow"/>
          </a:ln>
          <a:effectLst/>
        </p:spPr>
      </p:cxnSp>
      <p:sp>
        <p:nvSpPr>
          <p:cNvPr id="10" name="TextBox 9"/>
          <p:cNvSpPr txBox="1"/>
          <p:nvPr/>
        </p:nvSpPr>
        <p:spPr>
          <a:xfrm>
            <a:off x="5334000" y="6091535"/>
            <a:ext cx="3581400" cy="461665"/>
          </a:xfrm>
          <a:prstGeom prst="rect">
            <a:avLst/>
          </a:prstGeom>
          <a:noFill/>
        </p:spPr>
        <p:txBody>
          <a:bodyPr wrap="square" rtlCol="0">
            <a:spAutoFit/>
          </a:bodyPr>
          <a:lstStyle/>
          <a:p>
            <a:r>
              <a:rPr lang="en-GB" dirty="0" err="1" smtClean="0"/>
              <a:t>dW</a:t>
            </a:r>
            <a:r>
              <a:rPr lang="en-GB" dirty="0" smtClean="0"/>
              <a:t>/</a:t>
            </a:r>
            <a:r>
              <a:rPr lang="en-GB" dirty="0" err="1" smtClean="0"/>
              <a:t>dt</a:t>
            </a:r>
            <a:r>
              <a:rPr lang="en-GB" dirty="0" smtClean="0"/>
              <a:t> ~ 1%/decade</a:t>
            </a:r>
            <a:endParaRPr lang="en-GB" dirty="0"/>
          </a:p>
        </p:txBody>
      </p:sp>
      <p:sp>
        <p:nvSpPr>
          <p:cNvPr id="16" name="TextBox 5"/>
          <p:cNvSpPr txBox="1">
            <a:spLocks noChangeArrowheads="1"/>
          </p:cNvSpPr>
          <p:nvPr/>
        </p:nvSpPr>
        <p:spPr bwMode="auto">
          <a:xfrm>
            <a:off x="152400" y="6091535"/>
            <a:ext cx="3739208" cy="369332"/>
          </a:xfrm>
          <a:prstGeom prst="rect">
            <a:avLst/>
          </a:prstGeom>
          <a:noFill/>
          <a:ln w="9525">
            <a:noFill/>
            <a:miter lim="800000"/>
            <a:headEnd/>
            <a:tailEnd/>
          </a:ln>
        </p:spPr>
        <p:txBody>
          <a:bodyPr wrap="square">
            <a:spAutoFit/>
          </a:bodyPr>
          <a:lstStyle/>
          <a:p>
            <a:pPr eaLnBrk="0" hangingPunct="0"/>
            <a:r>
              <a:rPr lang="en-GB" sz="1800" dirty="0">
                <a:solidFill>
                  <a:srgbClr val="000000"/>
                </a:solidFill>
                <a:latin typeface="Arial" charset="0"/>
                <a:hlinkClick r:id="rId5"/>
              </a:rPr>
              <a:t>Allan et al. (2013) </a:t>
            </a:r>
            <a:r>
              <a:rPr lang="en-GB" sz="1800" dirty="0" err="1">
                <a:solidFill>
                  <a:srgbClr val="000000"/>
                </a:solidFill>
                <a:latin typeface="Arial" charset="0"/>
                <a:hlinkClick r:id="rId5"/>
              </a:rPr>
              <a:t>Surv</a:t>
            </a:r>
            <a:r>
              <a:rPr lang="en-GB" sz="1800" dirty="0">
                <a:solidFill>
                  <a:srgbClr val="000000"/>
                </a:solidFill>
                <a:latin typeface="Arial" charset="0"/>
                <a:hlinkClick r:id="rId5"/>
              </a:rPr>
              <a:t>. </a:t>
            </a:r>
            <a:r>
              <a:rPr lang="en-GB" sz="1800" dirty="0" err="1" smtClean="0">
                <a:solidFill>
                  <a:srgbClr val="000000"/>
                </a:solidFill>
                <a:latin typeface="Arial" charset="0"/>
                <a:hlinkClick r:id="rId5"/>
              </a:rPr>
              <a:t>Geophys</a:t>
            </a:r>
            <a:endParaRPr lang="en-GB" sz="1800" dirty="0">
              <a:solidFill>
                <a:srgbClr val="000000"/>
              </a:solidFill>
              <a:latin typeface="Arial" charset="0"/>
            </a:endParaRPr>
          </a:p>
        </p:txBody>
      </p:sp>
    </p:spTree>
    <p:extLst>
      <p:ext uri="{BB962C8B-B14F-4D97-AF65-F5344CB8AC3E}">
        <p14:creationId xmlns:p14="http://schemas.microsoft.com/office/powerpoint/2010/main" val="168060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7391400" cy="609600"/>
          </a:xfrm>
        </p:spPr>
        <p:txBody>
          <a:bodyPr/>
          <a:lstStyle/>
          <a:p>
            <a:r>
              <a:rPr lang="en-US" sz="3200" dirty="0" smtClean="0">
                <a:solidFill>
                  <a:srgbClr val="0070C0"/>
                </a:solidFill>
                <a:latin typeface="Calibri" pitchFamily="34" charset="0"/>
              </a:rPr>
              <a:t>Regional changes in low-level moisture</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28750"/>
            <a:ext cx="3657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31925"/>
            <a:ext cx="3657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5476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228600" y="1066800"/>
            <a:ext cx="8382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800" dirty="0">
                <a:solidFill>
                  <a:srgbClr val="000000"/>
                </a:solidFill>
              </a:rPr>
              <a:t>Specific humidity trend correlation (left) and </a:t>
            </a:r>
            <a:r>
              <a:rPr lang="en-GB" sz="1800" dirty="0" smtClean="0">
                <a:solidFill>
                  <a:srgbClr val="000000"/>
                </a:solidFill>
              </a:rPr>
              <a:t>relative humidity over land </a:t>
            </a:r>
            <a:r>
              <a:rPr lang="en-GB" sz="1800" dirty="0">
                <a:solidFill>
                  <a:srgbClr val="000000"/>
                </a:solidFill>
              </a:rPr>
              <a:t>(right)</a:t>
            </a:r>
            <a:endParaRPr lang="en-US" sz="1800" dirty="0">
              <a:solidFill>
                <a:srgbClr val="000000"/>
              </a:solidFill>
            </a:endParaRPr>
          </a:p>
        </p:txBody>
      </p:sp>
      <p:sp>
        <p:nvSpPr>
          <p:cNvPr id="40967" name="Text Box 7"/>
          <p:cNvSpPr txBox="1">
            <a:spLocks noChangeArrowheads="1"/>
          </p:cNvSpPr>
          <p:nvPr/>
        </p:nvSpPr>
        <p:spPr bwMode="auto">
          <a:xfrm>
            <a:off x="812800" y="3957638"/>
            <a:ext cx="3429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a:solidFill>
                  <a:srgbClr val="000000"/>
                </a:solidFill>
                <a:hlinkClick r:id="rId5"/>
              </a:rPr>
              <a:t>Willett et al. (2007) Nature</a:t>
            </a:r>
            <a:endParaRPr lang="en-US" sz="1600" i="1" dirty="0">
              <a:solidFill>
                <a:srgbClr val="000000"/>
              </a:solidFill>
            </a:endParaRPr>
          </a:p>
        </p:txBody>
      </p:sp>
      <p:sp>
        <p:nvSpPr>
          <p:cNvPr id="40968" name="Text Box 8"/>
          <p:cNvSpPr txBox="1">
            <a:spLocks noChangeArrowheads="1"/>
          </p:cNvSpPr>
          <p:nvPr/>
        </p:nvSpPr>
        <p:spPr bwMode="auto">
          <a:xfrm>
            <a:off x="304800" y="5004881"/>
            <a:ext cx="8610600"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200" dirty="0">
                <a:solidFill>
                  <a:srgbClr val="000000"/>
                </a:solidFill>
                <a:latin typeface="Calibri" pitchFamily="34" charset="0"/>
              </a:rPr>
              <a:t>Robust relationships globally.</a:t>
            </a:r>
          </a:p>
          <a:p>
            <a:pPr>
              <a:spcBef>
                <a:spcPct val="50000"/>
              </a:spcBef>
            </a:pPr>
            <a:r>
              <a:rPr lang="en-GB" sz="2200" dirty="0">
                <a:solidFill>
                  <a:srgbClr val="000000"/>
                </a:solidFill>
                <a:latin typeface="Calibri" pitchFamily="34" charset="0"/>
              </a:rPr>
              <a:t>Less coherent relationships regionally/over land/at higher altitudes? </a:t>
            </a:r>
          </a:p>
        </p:txBody>
      </p:sp>
      <p:pic>
        <p:nvPicPr>
          <p:cNvPr id="4096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417638"/>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627438"/>
            <a:ext cx="3429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11"/>
          <p:cNvSpPr txBox="1">
            <a:spLocks noChangeArrowheads="1"/>
          </p:cNvSpPr>
          <p:nvPr/>
        </p:nvSpPr>
        <p:spPr bwMode="auto">
          <a:xfrm>
            <a:off x="5181600" y="20716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800" b="1">
                <a:solidFill>
                  <a:srgbClr val="333399"/>
                </a:solidFill>
              </a:rPr>
              <a:t>Land</a:t>
            </a:r>
            <a:r>
              <a:rPr lang="en-GB" sz="1800" b="1">
                <a:solidFill>
                  <a:srgbClr val="000000"/>
                </a:solidFill>
              </a:rPr>
              <a:t>	</a:t>
            </a:r>
            <a:r>
              <a:rPr lang="en-GB" sz="1800" b="1">
                <a:solidFill>
                  <a:srgbClr val="FF3300"/>
                </a:solidFill>
              </a:rPr>
              <a:t>Ocean</a:t>
            </a:r>
            <a:endParaRPr lang="en-US" sz="1800" b="1">
              <a:solidFill>
                <a:srgbClr val="FF3300"/>
              </a:solidFill>
            </a:endParaRPr>
          </a:p>
        </p:txBody>
      </p:sp>
      <p:sp>
        <p:nvSpPr>
          <p:cNvPr id="40972" name="Text Box 13"/>
          <p:cNvSpPr txBox="1">
            <a:spLocks noChangeArrowheads="1"/>
          </p:cNvSpPr>
          <p:nvPr/>
        </p:nvSpPr>
        <p:spPr bwMode="auto">
          <a:xfrm>
            <a:off x="838200" y="4320838"/>
            <a:ext cx="2514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a:solidFill>
                  <a:srgbClr val="000000"/>
                </a:solidFill>
                <a:hlinkClick r:id="rId8"/>
              </a:rPr>
              <a:t>Willett et al. (2008) J </a:t>
            </a:r>
            <a:r>
              <a:rPr lang="en-GB" sz="1600" dirty="0" err="1">
                <a:solidFill>
                  <a:srgbClr val="000000"/>
                </a:solidFill>
                <a:hlinkClick r:id="rId8"/>
              </a:rPr>
              <a:t>Clim</a:t>
            </a:r>
            <a:endParaRPr lang="en-US" sz="1600" i="1" dirty="0">
              <a:solidFill>
                <a:srgbClr val="000000"/>
              </a:solidFill>
            </a:endParaRPr>
          </a:p>
        </p:txBody>
      </p:sp>
      <p:pic>
        <p:nvPicPr>
          <p:cNvPr id="1026" name="Picture 2" descr="http://onlinelibrary.wiley.com/store/10.1029/2009JD012442/asset/image_n/jgrd15776-fig-0004.png?v=1&amp;t=hcugtkf9&amp;s=250c83b3b3fb51f627a24ec410e8ba693a841ce1"/>
          <p:cNvPicPr>
            <a:picLocks noChangeAspect="1" noChangeArrowheads="1"/>
          </p:cNvPicPr>
          <p:nvPr/>
        </p:nvPicPr>
        <p:blipFill rotWithShape="1">
          <a:blip r:embed="rId9">
            <a:extLst>
              <a:ext uri="{28A0092B-C50C-407E-A947-70E740481C1C}">
                <a14:useLocalDpi xmlns:a14="http://schemas.microsoft.com/office/drawing/2010/main" val="0"/>
              </a:ext>
            </a:extLst>
          </a:blip>
          <a:srcRect l="50526" b="44520"/>
          <a:stretch/>
        </p:blipFill>
        <p:spPr bwMode="auto">
          <a:xfrm>
            <a:off x="4504679" y="1435100"/>
            <a:ext cx="4131321" cy="2451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6300" y="3940176"/>
            <a:ext cx="4381500" cy="707886"/>
          </a:xfrm>
          <a:prstGeom prst="rect">
            <a:avLst/>
          </a:prstGeom>
        </p:spPr>
        <p:txBody>
          <a:bodyPr wrap="square">
            <a:spAutoFit/>
          </a:bodyPr>
          <a:lstStyle/>
          <a:p>
            <a:pPr>
              <a:spcBef>
                <a:spcPct val="50000"/>
              </a:spcBef>
            </a:pPr>
            <a:r>
              <a:rPr lang="en-GB" sz="2000" dirty="0">
                <a:solidFill>
                  <a:srgbClr val="000000"/>
                </a:solidFill>
                <a:latin typeface="Calibri" pitchFamily="34" charset="0"/>
              </a:rPr>
              <a:t>Evidence for recent reductions in RH over land (</a:t>
            </a:r>
            <a:r>
              <a:rPr lang="en-GB" sz="2000" dirty="0">
                <a:solidFill>
                  <a:srgbClr val="000000"/>
                </a:solidFill>
                <a:latin typeface="Calibri" pitchFamily="34" charset="0"/>
                <a:hlinkClick r:id="rId10"/>
              </a:rPr>
              <a:t>Simmons et al. 2009 JGR</a:t>
            </a:r>
            <a:r>
              <a:rPr lang="en-GB" sz="2000" dirty="0">
                <a:solidFill>
                  <a:srgbClr val="000000"/>
                </a:solidFill>
                <a:latin typeface="Calibri" pitchFamily="34" charset="0"/>
              </a:rPr>
              <a:t>)?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281728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MISU_SEMINAR"/>
          <p:cNvPicPr>
            <a:picLocks noChangeAspect="1" noChangeArrowheads="1"/>
          </p:cNvPicPr>
          <p:nvPr/>
        </p:nvPicPr>
        <p:blipFill>
          <a:blip r:embed="rId3"/>
          <a:srcRect t="10498"/>
          <a:stretch>
            <a:fillRect/>
          </a:stretch>
        </p:blipFill>
        <p:spPr bwMode="auto">
          <a:xfrm>
            <a:off x="1600200" y="1120865"/>
            <a:ext cx="5060032" cy="3415802"/>
          </a:xfrm>
          <a:prstGeom prst="rect">
            <a:avLst/>
          </a:prstGeom>
          <a:noFill/>
          <a:ln w="9525">
            <a:noFill/>
            <a:miter lim="800000"/>
            <a:headEnd/>
            <a:tailEnd/>
          </a:ln>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65668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a:xfrm>
            <a:off x="107504" y="4725144"/>
            <a:ext cx="8884096" cy="19351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GB" sz="2700" dirty="0">
                <a:solidFill>
                  <a:srgbClr val="000000"/>
                </a:solidFill>
                <a:latin typeface="Calibri" pitchFamily="34" charset="0"/>
                <a:cs typeface="Calibri" pitchFamily="34" charset="0"/>
              </a:rPr>
              <a:t>Large-scale rainfall events fuelled by moisture convergence</a:t>
            </a:r>
          </a:p>
          <a:p>
            <a:pPr marL="457200" lvl="1" indent="0" eaLnBrk="1" hangingPunct="1">
              <a:lnSpc>
                <a:spcPct val="80000"/>
              </a:lnSpc>
              <a:buNone/>
            </a:pPr>
            <a:r>
              <a:rPr lang="en-GB" sz="2400" dirty="0">
                <a:solidFill>
                  <a:srgbClr val="000000"/>
                </a:solidFill>
                <a:latin typeface="Calibri" pitchFamily="34" charset="0"/>
                <a:cs typeface="Calibri" pitchFamily="34" charset="0"/>
              </a:rPr>
              <a:t>e.g. </a:t>
            </a:r>
            <a:r>
              <a:rPr lang="en-GB" sz="2400" i="1" dirty="0" err="1">
                <a:solidFill>
                  <a:srgbClr val="000000"/>
                </a:solidFill>
                <a:latin typeface="Calibri" pitchFamily="34" charset="0"/>
                <a:cs typeface="Calibri" pitchFamily="34" charset="0"/>
                <a:hlinkClick r:id="rId5"/>
              </a:rPr>
              <a:t>Trenberth</a:t>
            </a:r>
            <a:r>
              <a:rPr lang="en-GB" sz="2400" i="1" dirty="0">
                <a:solidFill>
                  <a:srgbClr val="000000"/>
                </a:solidFill>
                <a:latin typeface="Calibri" pitchFamily="34" charset="0"/>
                <a:cs typeface="Calibri" pitchFamily="34" charset="0"/>
                <a:hlinkClick r:id="rId5"/>
              </a:rPr>
              <a:t> et al. (2003) </a:t>
            </a:r>
            <a:r>
              <a:rPr lang="en-GB" sz="2400" i="1" dirty="0" smtClean="0">
                <a:solidFill>
                  <a:srgbClr val="000000"/>
                </a:solidFill>
                <a:latin typeface="Calibri" pitchFamily="34" charset="0"/>
                <a:cs typeface="Calibri" pitchFamily="34" charset="0"/>
                <a:hlinkClick r:id="rId5"/>
              </a:rPr>
              <a:t>BAMS</a:t>
            </a:r>
            <a:r>
              <a:rPr lang="en-GB" sz="2400" i="1" dirty="0" smtClean="0">
                <a:solidFill>
                  <a:srgbClr val="000000"/>
                </a:solidFill>
                <a:latin typeface="Calibri" pitchFamily="34" charset="0"/>
                <a:cs typeface="Calibri" pitchFamily="34" charset="0"/>
              </a:rPr>
              <a:t> </a:t>
            </a:r>
          </a:p>
          <a:p>
            <a:pPr eaLnBrk="1" hangingPunct="1">
              <a:lnSpc>
                <a:spcPct val="80000"/>
              </a:lnSpc>
            </a:pPr>
            <a:r>
              <a:rPr lang="en-GB" sz="2800" dirty="0" smtClean="0">
                <a:solidFill>
                  <a:srgbClr val="000000"/>
                </a:solidFill>
                <a:latin typeface="Calibri" pitchFamily="34" charset="0"/>
                <a:cs typeface="Calibri" pitchFamily="34" charset="0"/>
              </a:rPr>
              <a:t>Intensification of rainfall with global warming</a:t>
            </a:r>
          </a:p>
          <a:p>
            <a:pPr marL="457200" lvl="1" indent="0" eaLnBrk="1" hangingPunct="1">
              <a:lnSpc>
                <a:spcPct val="80000"/>
              </a:lnSpc>
              <a:buNone/>
            </a:pPr>
            <a:r>
              <a:rPr lang="en-GB" sz="2400" i="1" dirty="0" smtClean="0">
                <a:solidFill>
                  <a:srgbClr val="000000"/>
                </a:solidFill>
                <a:latin typeface="Calibri" pitchFamily="34" charset="0"/>
                <a:cs typeface="Calibri" pitchFamily="34" charset="0"/>
              </a:rPr>
              <a:t>e.g. </a:t>
            </a:r>
            <a:r>
              <a:rPr lang="en-GB" sz="2400" i="1" dirty="0" smtClean="0">
                <a:solidFill>
                  <a:srgbClr val="000000"/>
                </a:solidFill>
                <a:latin typeface="Calibri" pitchFamily="34" charset="0"/>
                <a:cs typeface="Calibri" pitchFamily="34" charset="0"/>
                <a:hlinkClick r:id="rId6"/>
              </a:rPr>
              <a:t>Allan and </a:t>
            </a:r>
            <a:r>
              <a:rPr lang="en-GB" sz="2400" i="1" dirty="0" err="1">
                <a:solidFill>
                  <a:srgbClr val="000000"/>
                </a:solidFill>
                <a:latin typeface="Calibri" pitchFamily="34" charset="0"/>
                <a:cs typeface="Calibri" pitchFamily="34" charset="0"/>
                <a:hlinkClick r:id="rId6"/>
              </a:rPr>
              <a:t>S</a:t>
            </a:r>
            <a:r>
              <a:rPr lang="en-GB" sz="2400" i="1" dirty="0" err="1" smtClean="0">
                <a:solidFill>
                  <a:srgbClr val="000000"/>
                </a:solidFill>
                <a:latin typeface="Calibri" pitchFamily="34" charset="0"/>
                <a:cs typeface="Calibri" pitchFamily="34" charset="0"/>
                <a:hlinkClick r:id="rId6"/>
              </a:rPr>
              <a:t>oden</a:t>
            </a:r>
            <a:r>
              <a:rPr lang="en-GB" sz="2400" i="1" dirty="0" smtClean="0">
                <a:solidFill>
                  <a:srgbClr val="000000"/>
                </a:solidFill>
                <a:latin typeface="Calibri" pitchFamily="34" charset="0"/>
                <a:cs typeface="Calibri" pitchFamily="34" charset="0"/>
                <a:hlinkClick r:id="rId6"/>
              </a:rPr>
              <a:t> (2008) Science </a:t>
            </a:r>
            <a:endParaRPr lang="en-GB" sz="2400" i="1" dirty="0">
              <a:solidFill>
                <a:srgbClr val="000000"/>
              </a:solidFill>
              <a:latin typeface="Calibri" pitchFamily="34" charset="0"/>
              <a:cs typeface="Calibri" pitchFamily="34" charset="0"/>
            </a:endParaRPr>
          </a:p>
        </p:txBody>
      </p:sp>
      <p:pic>
        <p:nvPicPr>
          <p:cNvPr id="8" name="Picture 7" descr="downpo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387" y="152400"/>
            <a:ext cx="24622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60362" y="215900"/>
            <a:ext cx="62690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GB" sz="3600" smtClean="0">
                <a:solidFill>
                  <a:srgbClr val="0070C0"/>
                </a:solidFill>
                <a:latin typeface="Calibri" pitchFamily="34" charset="0"/>
              </a:rPr>
              <a:t>Precipitation extremes</a:t>
            </a:r>
            <a:endParaRPr lang="en-GB" sz="3600" dirty="0" smtClean="0">
              <a:solidFill>
                <a:srgbClr val="0070C0"/>
              </a:solidFill>
              <a:latin typeface="Calibri" pitchFamily="34" charset="0"/>
            </a:endParaRPr>
          </a:p>
        </p:txBody>
      </p:sp>
    </p:spTree>
    <p:extLst>
      <p:ext uri="{BB962C8B-B14F-4D97-AF65-F5344CB8AC3E}">
        <p14:creationId xmlns:p14="http://schemas.microsoft.com/office/powerpoint/2010/main" val="108044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 y="2991057"/>
            <a:ext cx="4368800" cy="322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996" y="2843212"/>
            <a:ext cx="4282603" cy="3481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2"/>
          <p:cNvSpPr>
            <a:spLocks noGrp="1" noChangeArrowheads="1"/>
          </p:cNvSpPr>
          <p:nvPr>
            <p:ph type="title" idx="4294967295"/>
          </p:nvPr>
        </p:nvSpPr>
        <p:spPr>
          <a:xfrm>
            <a:off x="360362" y="215900"/>
            <a:ext cx="6269037" cy="927100"/>
          </a:xfrm>
        </p:spPr>
        <p:txBody>
          <a:bodyPr/>
          <a:lstStyle/>
          <a:p>
            <a:pPr algn="l"/>
            <a:r>
              <a:rPr lang="en-GB" sz="3600" dirty="0" smtClean="0">
                <a:solidFill>
                  <a:srgbClr val="0070C0"/>
                </a:solidFill>
                <a:latin typeface="Calibri" pitchFamily="34" charset="0"/>
              </a:rPr>
              <a:t>Precipitation extremes</a:t>
            </a:r>
          </a:p>
        </p:txBody>
      </p:sp>
      <p:sp>
        <p:nvSpPr>
          <p:cNvPr id="35845" name="Text Box 5"/>
          <p:cNvSpPr txBox="1">
            <a:spLocks noChangeArrowheads="1"/>
          </p:cNvSpPr>
          <p:nvPr/>
        </p:nvSpPr>
        <p:spPr bwMode="auto">
          <a:xfrm>
            <a:off x="214313" y="6096000"/>
            <a:ext cx="4343400" cy="369888"/>
          </a:xfrm>
          <a:prstGeom prst="rect">
            <a:avLst/>
          </a:prstGeom>
          <a:noFill/>
          <a:ln w="9525">
            <a:noFill/>
            <a:miter lim="800000"/>
            <a:headEnd/>
            <a:tailEnd/>
          </a:ln>
        </p:spPr>
        <p:txBody>
          <a:bodyPr>
            <a:spAutoFit/>
          </a:bodyPr>
          <a:lstStyle/>
          <a:p>
            <a:pPr eaLnBrk="0" hangingPunct="0">
              <a:spcBef>
                <a:spcPct val="50000"/>
              </a:spcBef>
            </a:pPr>
            <a:r>
              <a:rPr lang="en-GB" sz="1800" dirty="0">
                <a:solidFill>
                  <a:srgbClr val="000000"/>
                </a:solidFill>
                <a:latin typeface="Arial" charset="0"/>
                <a:hlinkClick r:id="rId5"/>
              </a:rPr>
              <a:t>Lavers et al. (2011) </a:t>
            </a:r>
            <a:r>
              <a:rPr lang="en-GB" sz="1800" dirty="0" err="1">
                <a:solidFill>
                  <a:srgbClr val="000000"/>
                </a:solidFill>
                <a:latin typeface="Arial" charset="0"/>
                <a:hlinkClick r:id="rId5"/>
              </a:rPr>
              <a:t>Geophys</a:t>
            </a:r>
            <a:r>
              <a:rPr lang="en-GB" sz="1800" dirty="0">
                <a:solidFill>
                  <a:srgbClr val="000000"/>
                </a:solidFill>
                <a:latin typeface="Arial" charset="0"/>
                <a:hlinkClick r:id="rId5"/>
              </a:rPr>
              <a:t>. Res. </a:t>
            </a:r>
            <a:r>
              <a:rPr lang="en-GB" sz="1800" dirty="0" err="1">
                <a:solidFill>
                  <a:srgbClr val="000000"/>
                </a:solidFill>
                <a:latin typeface="Arial" charset="0"/>
                <a:hlinkClick r:id="rId5"/>
              </a:rPr>
              <a:t>Lett</a:t>
            </a:r>
            <a:r>
              <a:rPr lang="en-GB" sz="1800" dirty="0">
                <a:solidFill>
                  <a:srgbClr val="000000"/>
                </a:solidFill>
                <a:latin typeface="Arial" charset="0"/>
                <a:hlinkClick r:id="rId5"/>
              </a:rPr>
              <a:t>.</a:t>
            </a:r>
            <a:endParaRPr lang="en-GB" sz="1800" dirty="0">
              <a:solidFill>
                <a:srgbClr val="000000"/>
              </a:solidFill>
              <a:latin typeface="Arial" charset="0"/>
            </a:endParaRPr>
          </a:p>
        </p:txBody>
      </p:sp>
      <p:sp>
        <p:nvSpPr>
          <p:cNvPr id="2" name="TextBox 1"/>
          <p:cNvSpPr txBox="1"/>
          <p:nvPr/>
        </p:nvSpPr>
        <p:spPr>
          <a:xfrm>
            <a:off x="406649" y="1143000"/>
            <a:ext cx="4622552" cy="1785104"/>
          </a:xfrm>
          <a:prstGeom prst="rect">
            <a:avLst/>
          </a:prstGeom>
          <a:noFill/>
        </p:spPr>
        <p:txBody>
          <a:bodyPr wrap="square" rtlCol="0">
            <a:spAutoFit/>
          </a:bodyPr>
          <a:lstStyle/>
          <a:p>
            <a:pPr marL="342900" indent="-342900">
              <a:buFont typeface="Arial" pitchFamily="34" charset="0"/>
              <a:buChar char="•"/>
            </a:pPr>
            <a:r>
              <a:rPr lang="en-GB" sz="2200" dirty="0" smtClean="0">
                <a:solidFill>
                  <a:srgbClr val="000000"/>
                </a:solidFill>
                <a:latin typeface="Calibri" pitchFamily="34" charset="0"/>
              </a:rPr>
              <a:t>Heavy rainfall requires </a:t>
            </a:r>
            <a:r>
              <a:rPr lang="en-GB" sz="2200" dirty="0">
                <a:solidFill>
                  <a:srgbClr val="000000"/>
                </a:solidFill>
                <a:latin typeface="Calibri" pitchFamily="34" charset="0"/>
              </a:rPr>
              <a:t>substantial </a:t>
            </a:r>
            <a:r>
              <a:rPr lang="en-GB" sz="2200" dirty="0" smtClean="0">
                <a:solidFill>
                  <a:srgbClr val="000000"/>
                </a:solidFill>
                <a:latin typeface="Calibri" pitchFamily="34" charset="0"/>
              </a:rPr>
              <a:t>convergence of moisture</a:t>
            </a:r>
          </a:p>
          <a:p>
            <a:pPr marL="342900" indent="-342900">
              <a:buFont typeface="Arial" pitchFamily="34" charset="0"/>
              <a:buChar char="•"/>
            </a:pPr>
            <a:r>
              <a:rPr lang="en-GB" sz="2200" dirty="0" err="1" smtClean="0">
                <a:solidFill>
                  <a:srgbClr val="000000"/>
                </a:solidFill>
                <a:latin typeface="Calibri" pitchFamily="34" charset="0"/>
              </a:rPr>
              <a:t>Clausius</a:t>
            </a:r>
            <a:r>
              <a:rPr lang="en-GB" sz="2200" dirty="0" smtClean="0">
                <a:solidFill>
                  <a:srgbClr val="000000"/>
                </a:solidFill>
                <a:latin typeface="Calibri" pitchFamily="34" charset="0"/>
              </a:rPr>
              <a:t> </a:t>
            </a:r>
            <a:r>
              <a:rPr lang="en-GB" sz="2200" dirty="0" err="1" smtClean="0">
                <a:solidFill>
                  <a:srgbClr val="000000"/>
                </a:solidFill>
                <a:latin typeface="Calibri" pitchFamily="34" charset="0"/>
              </a:rPr>
              <a:t>Clapeyron</a:t>
            </a:r>
            <a:r>
              <a:rPr lang="en-GB" sz="2200" dirty="0" smtClean="0">
                <a:solidFill>
                  <a:srgbClr val="000000"/>
                </a:solidFill>
                <a:latin typeface="Calibri" pitchFamily="34" charset="0"/>
              </a:rPr>
              <a:t> is a good starting point for anticipated changes in heavy rainfall</a:t>
            </a:r>
            <a:endParaRPr lang="en-GB" sz="2200" dirty="0">
              <a:solidFill>
                <a:srgbClr val="000000"/>
              </a:solidFill>
              <a:latin typeface="Calibri" pitchFamily="34" charset="0"/>
            </a:endParaRPr>
          </a:p>
        </p:txBody>
      </p:sp>
      <p:cxnSp>
        <p:nvCxnSpPr>
          <p:cNvPr id="35849" name="Straight Arrow Connector 2"/>
          <p:cNvCxnSpPr>
            <a:cxnSpLocks noChangeShapeType="1"/>
          </p:cNvCxnSpPr>
          <p:nvPr/>
        </p:nvCxnSpPr>
        <p:spPr bwMode="auto">
          <a:xfrm flipH="1">
            <a:off x="3200403" y="3939942"/>
            <a:ext cx="1508593" cy="174858"/>
          </a:xfrm>
          <a:prstGeom prst="straightConnector1">
            <a:avLst/>
          </a:prstGeom>
          <a:noFill/>
          <a:ln w="19050" algn="ctr">
            <a:solidFill>
              <a:schemeClr val="tx1"/>
            </a:solidFill>
            <a:round/>
            <a:headEnd/>
            <a:tailEnd type="arrow" w="med" len="med"/>
          </a:ln>
        </p:spPr>
      </p:cxnSp>
      <p:pic>
        <p:nvPicPr>
          <p:cNvPr id="10" name="Picture 9" descr="downp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387" y="152400"/>
            <a:ext cx="24622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63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5678</TotalTime>
  <Words>822</Words>
  <Application>Microsoft Office PowerPoint</Application>
  <PresentationFormat>On-screen Show (4:3)</PresentationFormat>
  <Paragraphs>72</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Office Theme</vt:lpstr>
      <vt:lpstr>Current global and regional changes in atmospheric water vapour</vt:lpstr>
      <vt:lpstr>Clausius-Clapeyron</vt:lpstr>
      <vt:lpstr>Water Vapour amplifies climate change</vt:lpstr>
      <vt:lpstr>PowerPoint Presentation</vt:lpstr>
      <vt:lpstr>Satellite data indicates increasing trends in upper tropospheric moisture</vt:lpstr>
      <vt:lpstr>Current global changes in water vapour</vt:lpstr>
      <vt:lpstr>Regional changes in low-level moisture</vt:lpstr>
      <vt:lpstr>PowerPoint Presentation</vt:lpstr>
      <vt:lpstr>Precipitation extremes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581</cp:revision>
  <cp:lastPrinted>1601-01-01T00:00:00Z</cp:lastPrinted>
  <dcterms:created xsi:type="dcterms:W3CDTF">1601-01-01T00:00:00Z</dcterms:created>
  <dcterms:modified xsi:type="dcterms:W3CDTF">2013-02-06T12:48:32Z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