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690" r:id="rId2"/>
    <p:sldId id="693" r:id="rId3"/>
    <p:sldId id="637" r:id="rId4"/>
    <p:sldId id="483" r:id="rId5"/>
    <p:sldId id="684" r:id="rId6"/>
    <p:sldId id="691" r:id="rId7"/>
    <p:sldId id="644" r:id="rId8"/>
    <p:sldId id="682" r:id="rId9"/>
    <p:sldId id="685" r:id="rId10"/>
    <p:sldId id="652" r:id="rId11"/>
    <p:sldId id="683" r:id="rId12"/>
    <p:sldId id="692" r:id="rId13"/>
    <p:sldId id="665" r:id="rId14"/>
  </p:sldIdLst>
  <p:sldSz cx="9144000" cy="6858000" type="screen4x3"/>
  <p:notesSz cx="6781800" cy="99187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3300"/>
    <a:srgbClr val="4D4D4D"/>
    <a:srgbClr val="000066"/>
    <a:srgbClr val="000099"/>
    <a:srgbClr val="CCFFCC"/>
    <a:srgbClr val="FF66CC"/>
    <a:srgbClr val="CC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3356" autoAdjust="0"/>
  </p:normalViewPr>
  <p:slideViewPr>
    <p:cSldViewPr>
      <p:cViewPr>
        <p:scale>
          <a:sx n="66" d="100"/>
          <a:sy n="66" d="100"/>
        </p:scale>
        <p:origin x="-114" y="-3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210947" name="Rectangle 3"/>
          <p:cNvSpPr>
            <a:spLocks noGrp="1" noChangeArrowheads="1"/>
          </p:cNvSpPr>
          <p:nvPr>
            <p:ph type="dt" sz="quarter" idx="1"/>
          </p:nvPr>
        </p:nvSpPr>
        <p:spPr bwMode="auto">
          <a:xfrm>
            <a:off x="384175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210948" name="Rectangle 4"/>
          <p:cNvSpPr>
            <a:spLocks noGrp="1" noChangeArrowheads="1"/>
          </p:cNvSpPr>
          <p:nvPr>
            <p:ph type="ftr" sz="quarter" idx="2"/>
          </p:nvPr>
        </p:nvSpPr>
        <p:spPr bwMode="auto">
          <a:xfrm>
            <a:off x="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210949" name="Rectangle 5"/>
          <p:cNvSpPr>
            <a:spLocks noGrp="1" noChangeArrowheads="1"/>
          </p:cNvSpPr>
          <p:nvPr>
            <p:ph type="sldNum" sz="quarter" idx="3"/>
          </p:nvPr>
        </p:nvSpPr>
        <p:spPr bwMode="auto">
          <a:xfrm>
            <a:off x="384175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90725B56-08E0-4FA0-AF42-E5EAA652B9A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61443" name="Rectangle 3"/>
          <p:cNvSpPr>
            <a:spLocks noGrp="1" noChangeArrowheads="1"/>
          </p:cNvSpPr>
          <p:nvPr>
            <p:ph type="dt" idx="1"/>
          </p:nvPr>
        </p:nvSpPr>
        <p:spPr bwMode="auto">
          <a:xfrm>
            <a:off x="384175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911225" y="744538"/>
            <a:ext cx="4959350" cy="3719512"/>
          </a:xfrm>
          <a:prstGeom prst="rect">
            <a:avLst/>
          </a:prstGeom>
          <a:noFill/>
          <a:ln w="9525">
            <a:solidFill>
              <a:srgbClr val="000000"/>
            </a:solidFill>
            <a:miter lim="800000"/>
            <a:headEnd/>
            <a:tailEnd/>
          </a:ln>
        </p:spPr>
      </p:sp>
      <p:sp>
        <p:nvSpPr>
          <p:cNvPr id="61445" name="Rectangle 5"/>
          <p:cNvSpPr>
            <a:spLocks noGrp="1" noChangeArrowheads="1"/>
          </p:cNvSpPr>
          <p:nvPr>
            <p:ph type="body" sz="quarter" idx="3"/>
          </p:nvPr>
        </p:nvSpPr>
        <p:spPr bwMode="auto">
          <a:xfrm>
            <a:off x="677863" y="4711700"/>
            <a:ext cx="5426075" cy="4462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446" name="Rectangle 6"/>
          <p:cNvSpPr>
            <a:spLocks noGrp="1" noChangeArrowheads="1"/>
          </p:cNvSpPr>
          <p:nvPr>
            <p:ph type="ftr" sz="quarter" idx="4"/>
          </p:nvPr>
        </p:nvSpPr>
        <p:spPr bwMode="auto">
          <a:xfrm>
            <a:off x="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61447" name="Rectangle 7"/>
          <p:cNvSpPr>
            <a:spLocks noGrp="1" noChangeArrowheads="1"/>
          </p:cNvSpPr>
          <p:nvPr>
            <p:ph type="sldNum" sz="quarter" idx="5"/>
          </p:nvPr>
        </p:nvSpPr>
        <p:spPr bwMode="auto">
          <a:xfrm>
            <a:off x="384175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40AD9DC1-3E1B-4D2A-88A7-2365D8634FD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3841750" y="9421813"/>
            <a:ext cx="2938463" cy="495300"/>
          </a:xfrm>
          <a:prstGeom prst="rect">
            <a:avLst/>
          </a:prstGeom>
          <a:noFill/>
          <a:ln w="9525">
            <a:noFill/>
            <a:miter lim="800000"/>
            <a:headEnd/>
            <a:tailEnd/>
          </a:ln>
        </p:spPr>
        <p:txBody>
          <a:bodyPr anchor="b"/>
          <a:lstStyle/>
          <a:p>
            <a:pPr algn="r" eaLnBrk="1" hangingPunct="1"/>
            <a:fld id="{2FD2BB63-DB9F-48E4-B7F9-7D620C5CFE8D}" type="slidenum">
              <a:rPr lang="en-US" sz="1200"/>
              <a:pPr algn="r" eaLnBrk="1" hangingPunct="1"/>
              <a:t>3</a:t>
            </a:fld>
            <a:endParaRPr lang="en-US" sz="1200"/>
          </a:p>
        </p:txBody>
      </p:sp>
      <p:sp>
        <p:nvSpPr>
          <p:cNvPr id="11267" name="Rectangle 2"/>
          <p:cNvSpPr>
            <a:spLocks noGrp="1" noRot="1" noChangeAspect="1" noChangeArrowheads="1" noTextEdit="1"/>
          </p:cNvSpPr>
          <p:nvPr>
            <p:ph type="sldImg"/>
          </p:nvPr>
        </p:nvSpPr>
        <p:spPr>
          <a:xfrm>
            <a:off x="973138" y="777875"/>
            <a:ext cx="4876800" cy="3657600"/>
          </a:xfrm>
          <a:ln/>
        </p:spPr>
      </p:sp>
      <p:sp>
        <p:nvSpPr>
          <p:cNvPr id="11268" name="Rectangle 3"/>
          <p:cNvSpPr>
            <a:spLocks noGrp="1" noChangeArrowheads="1"/>
          </p:cNvSpPr>
          <p:nvPr>
            <p:ph type="body" idx="1"/>
          </p:nvPr>
        </p:nvSpPr>
        <p:spPr>
          <a:xfrm>
            <a:off x="919163" y="4745038"/>
            <a:ext cx="4979987" cy="4435475"/>
          </a:xfrm>
          <a:noFill/>
          <a:ln/>
        </p:spPr>
        <p:txBody>
          <a:bodyPr/>
          <a:lstStyle/>
          <a:p>
            <a:pPr eaLnBrk="1" hangingPunct="1"/>
            <a:r>
              <a:rPr lang="en-GB" smtClean="0">
                <a:latin typeface="Arial" charset="0"/>
              </a:rPr>
              <a:t>There is huge uncertainty in global precipitation projections, relating both to climate sensitivity and mitigation pathways.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3159A48D-2FDD-43DA-B65E-092F352D3082}" type="slidenum">
              <a:rPr lang="en-US" smtClean="0">
                <a:latin typeface="Arial" charset="0"/>
              </a:rPr>
              <a:pPr/>
              <a:t>4</a:t>
            </a:fld>
            <a:endParaRPr lang="en-US" smtClean="0">
              <a:latin typeface="Arial"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r>
              <a:rPr lang="en-GB" smtClean="0">
                <a:latin typeface="Arial" charset="0"/>
              </a:rPr>
              <a:t>Unpublished Kiehl and Trenberth (2008) BAMS</a:t>
            </a:r>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973138" y="777875"/>
            <a:ext cx="4876800" cy="3657600"/>
          </a:xfrm>
          <a:ln/>
        </p:spPr>
      </p:sp>
      <p:sp>
        <p:nvSpPr>
          <p:cNvPr id="36867" name="Rectangle 3"/>
          <p:cNvSpPr>
            <a:spLocks noGrp="1" noChangeArrowheads="1"/>
          </p:cNvSpPr>
          <p:nvPr>
            <p:ph type="body" idx="1"/>
          </p:nvPr>
        </p:nvSpPr>
        <p:spPr>
          <a:xfrm>
            <a:off x="919163" y="4745038"/>
            <a:ext cx="4979987" cy="4435475"/>
          </a:xfrm>
          <a:noFill/>
          <a:ln/>
        </p:spPr>
        <p:txBody>
          <a:bodyPr/>
          <a:lstStyle/>
          <a:p>
            <a:r>
              <a:rPr lang="en-GB" sz="1600" smtClean="0">
                <a:latin typeface="Arial" charset="0"/>
              </a:rPr>
              <a:t>Climate models predict an increase in precipitation with warming. This is related to expected changes in the clear-sky atmosphere rather than clouds: as the atmosphere warms up with the surface due to greenhouse gas increases, its ability to cool to space and to the surface increases. This tendency to cool more than the surface causes the surface air to become buoyant relative to the atmosphere, leading to more rainfall, the latent heating from which compensates the extra atmospheric cooling tendency.</a:t>
            </a:r>
          </a:p>
          <a:p>
            <a:r>
              <a:rPr lang="en-GB" sz="1600" smtClean="0">
                <a:latin typeface="Arial" charset="0"/>
              </a:rPr>
              <a:t>Notably, the climate models that warm the most tend to produce the biggest increases in precipitation. This is complicated by the even more rapid rise in atmospheric water vapour which leads to big increases in heavy rainfall events that are balanced by less light rainfall leading to the overall relatively modest rises in global precipitation. A complex picture!</a:t>
            </a:r>
            <a:r>
              <a:rPr lang="en-GB" smtClean="0">
                <a:latin typeface="Arial" charset="0"/>
              </a:rP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841750" y="9421813"/>
            <a:ext cx="2938463" cy="495300"/>
          </a:xfrm>
          <a:prstGeom prst="rect">
            <a:avLst/>
          </a:prstGeom>
          <a:noFill/>
          <a:ln w="9525">
            <a:noFill/>
            <a:miter lim="800000"/>
            <a:headEnd/>
            <a:tailEnd/>
          </a:ln>
        </p:spPr>
        <p:txBody>
          <a:bodyPr anchor="b"/>
          <a:lstStyle/>
          <a:p>
            <a:pPr algn="r" eaLnBrk="1" hangingPunct="1"/>
            <a:fld id="{605B48F8-C43C-4DF9-99C3-CD71529A0260}" type="slidenum">
              <a:rPr lang="en-US" sz="1200"/>
              <a:pPr algn="r" eaLnBrk="1" hangingPunct="1"/>
              <a:t>13</a:t>
            </a:fld>
            <a:endParaRPr lang="en-US" sz="12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r>
              <a:rPr lang="en-GB" smtClean="0">
                <a:latin typeface="Arial" charset="0"/>
              </a:rPr>
              <a:t>In collaboration with the University of Miami, we are seeking to corroborate climate model projections of more intense rainfall events and an increased areal coverage of drought using monthly and daily satellite data over the ocean. Using natural fluctuations relating to El Nino we were able to identify an increased frequency of the heaviest rainfall in warmer months in both the climate models and satellite data (Allan and Soden, 2008, Science). A tendency for wet regions of the tropics to become wetter and dry regions drier is also exhibited by models and Earth Observation data (Allan and Soden, 2007, GRL) although considerable uncertainty remains in the observational estimates. [CWV is column integrated water vapour]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8077BF-7DDC-42E1-B1A5-38B73DEE5BA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BCA5DF-8662-474E-9C42-95A4B0A0CD1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478457-AB8B-464B-ADE5-3E89789CD56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E2BCD8-8E0F-401B-9C4C-1E61F90513E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6D3041-E590-43B9-867A-7BC8D2DA13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586645-6F6E-493A-BC06-A6379B01E99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BC561DE-BD1C-4D58-9A1F-532362E173C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DE4B1E-530D-4971-98BE-69A6DA710AE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FD01225-E2D2-4377-BDE3-48BDA888562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0749EE-739C-461B-97B5-E960C2EF93F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36F0F9-828B-4432-92BD-F9743D8B767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defRPr>
            </a:lvl1pPr>
          </a:lstStyle>
          <a:p>
            <a:pPr>
              <a:defRPr/>
            </a:pPr>
            <a:fld id="{2C9AF940-6AE5-4932-81EF-C077AF44C084}" type="slidenum">
              <a:rPr lang="en-US"/>
              <a:pPr>
                <a:defRPr/>
              </a:pPr>
              <a:t>‹#›</a:t>
            </a:fld>
            <a:endParaRPr lang="en-US"/>
          </a:p>
        </p:txBody>
      </p:sp>
      <p:pic>
        <p:nvPicPr>
          <p:cNvPr id="1031" name="Picture 9" descr="Device-white"/>
          <p:cNvPicPr>
            <a:picLocks noChangeAspect="1" noChangeArrowheads="1"/>
          </p:cNvPicPr>
          <p:nvPr userDrawn="1"/>
        </p:nvPicPr>
        <p:blipFill>
          <a:blip r:embed="rId13" cstate="print"/>
          <a:srcRect/>
          <a:stretch>
            <a:fillRect/>
          </a:stretch>
        </p:blipFill>
        <p:spPr bwMode="hidden">
          <a:xfrm>
            <a:off x="7731125" y="228600"/>
            <a:ext cx="1184275" cy="387350"/>
          </a:xfrm>
          <a:prstGeom prst="rect">
            <a:avLst/>
          </a:prstGeom>
          <a:noFill/>
          <a:ln w="9525">
            <a:noFill/>
            <a:miter lim="800000"/>
            <a:headEnd/>
            <a:tailEnd/>
          </a:ln>
        </p:spPr>
      </p:pic>
      <p:sp>
        <p:nvSpPr>
          <p:cNvPr id="1034" name="Rectangle 10"/>
          <p:cNvSpPr>
            <a:spLocks noChangeArrowheads="1"/>
          </p:cNvSpPr>
          <p:nvPr userDrawn="1"/>
        </p:nvSpPr>
        <p:spPr bwMode="auto">
          <a:xfrm>
            <a:off x="152400" y="6324600"/>
            <a:ext cx="3352800" cy="476250"/>
          </a:xfrm>
          <a:prstGeom prst="rect">
            <a:avLst/>
          </a:prstGeom>
          <a:noFill/>
          <a:ln w="9525">
            <a:noFill/>
            <a:miter lim="800000"/>
            <a:headEnd/>
            <a:tailEnd/>
          </a:ln>
          <a:effectLst/>
        </p:spPr>
        <p:txBody>
          <a:bodyPr/>
          <a:lstStyle/>
          <a:p>
            <a:pPr eaLnBrk="1" hangingPunct="1">
              <a:defRPr/>
            </a:pPr>
            <a:endParaRPr lang="en-GB" sz="1400">
              <a:latin typeface="Rdg Vesta" pitchFamily="2"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weatheronline.co.uk/cgi-app/reports?ARCHIV=0&amp;LANG=en&amp;MENU=207&amp;FILE=b1.txt&amp;DAY=20110307" TargetMode="External"/><Relationship Id="rId3" Type="http://schemas.openxmlformats.org/officeDocument/2006/relationships/hyperlink" Target="http://www.bbc.co.uk/news/world-asia-pacific-12606326" TargetMode="External"/><Relationship Id="rId7"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news.bbc.co.uk/weather/hi/news/newsid_9410000/9410399.stm" TargetMode="External"/><Relationship Id="rId11" Type="http://schemas.openxmlformats.org/officeDocument/2006/relationships/hyperlink" Target="http://www.weatheronline.co.uk/cgi-app/reports?ARCHIV=0&amp;LANG=en&amp;MENU=207&amp;FILE=b1.txt&amp;DAY=20111127" TargetMode="External"/><Relationship Id="rId5" Type="http://schemas.openxmlformats.org/officeDocument/2006/relationships/image" Target="../media/image3.jpeg"/><Relationship Id="rId10" Type="http://schemas.openxmlformats.org/officeDocument/2006/relationships/image" Target="../media/image6.jpeg"/><Relationship Id="rId4" Type="http://schemas.openxmlformats.org/officeDocument/2006/relationships/hyperlink" Target="http://www.bbc.co.uk/news/world-latin-america-12605838" TargetMode="External"/><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met.reading.ac.uk/~sgs02rp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wmf"/><Relationship Id="rId4"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p:txBody>
          <a:bodyPr/>
          <a:lstStyle/>
          <a:p>
            <a:r>
              <a:rPr lang="en-GB" smtClean="0">
                <a:solidFill>
                  <a:srgbClr val="0070C0"/>
                </a:solidFill>
              </a:rPr>
              <a:t>World weather news 2011</a:t>
            </a:r>
          </a:p>
        </p:txBody>
      </p:sp>
      <p:sp>
        <p:nvSpPr>
          <p:cNvPr id="33795" name="Content Placeholder 2"/>
          <p:cNvSpPr>
            <a:spLocks noGrp="1"/>
          </p:cNvSpPr>
          <p:nvPr>
            <p:ph idx="4294967295"/>
          </p:nvPr>
        </p:nvSpPr>
        <p:spPr/>
        <p:txBody>
          <a:bodyPr/>
          <a:lstStyle/>
          <a:p>
            <a:endParaRPr lang="en-GB" smtClean="0"/>
          </a:p>
        </p:txBody>
      </p:sp>
      <p:pic>
        <p:nvPicPr>
          <p:cNvPr id="33796" name="Picture 2" descr="http://www.frontiercomputercorp.com/Portals/0/About%20US/global_map.jpg"/>
          <p:cNvPicPr>
            <a:picLocks noChangeAspect="1" noChangeArrowheads="1"/>
          </p:cNvPicPr>
          <p:nvPr/>
        </p:nvPicPr>
        <p:blipFill>
          <a:blip r:embed="rId2" cstate="print"/>
          <a:srcRect/>
          <a:stretch>
            <a:fillRect/>
          </a:stretch>
        </p:blipFill>
        <p:spPr bwMode="auto">
          <a:xfrm>
            <a:off x="0" y="1416050"/>
            <a:ext cx="9144000" cy="5289550"/>
          </a:xfrm>
          <a:prstGeom prst="rect">
            <a:avLst/>
          </a:prstGeom>
          <a:noFill/>
          <a:ln w="9525">
            <a:noFill/>
            <a:miter lim="800000"/>
            <a:headEnd/>
            <a:tailEnd/>
          </a:ln>
        </p:spPr>
      </p:pic>
      <p:sp>
        <p:nvSpPr>
          <p:cNvPr id="33797" name="TextBox 5"/>
          <p:cNvSpPr txBox="1">
            <a:spLocks noChangeArrowheads="1"/>
          </p:cNvSpPr>
          <p:nvPr/>
        </p:nvSpPr>
        <p:spPr bwMode="auto">
          <a:xfrm>
            <a:off x="6477000" y="2286000"/>
            <a:ext cx="2438400" cy="923925"/>
          </a:xfrm>
          <a:prstGeom prst="rect">
            <a:avLst/>
          </a:prstGeom>
          <a:solidFill>
            <a:schemeClr val="bg1">
              <a:alpha val="70195"/>
            </a:schemeClr>
          </a:solidFill>
          <a:ln w="9525">
            <a:noFill/>
            <a:miter lim="800000"/>
            <a:headEnd/>
            <a:tailEnd/>
          </a:ln>
        </p:spPr>
        <p:txBody>
          <a:bodyPr>
            <a:spAutoFit/>
          </a:bodyPr>
          <a:lstStyle/>
          <a:p>
            <a:pPr eaLnBrk="1" hangingPunct="1"/>
            <a:r>
              <a:rPr lang="en-GB">
                <a:cs typeface="Arial" charset="0"/>
                <a:hlinkClick r:id="rId3"/>
              </a:rPr>
              <a:t>1st March Worst drought in decades in N China</a:t>
            </a:r>
            <a:endParaRPr lang="en-GB">
              <a:cs typeface="Arial" charset="0"/>
            </a:endParaRPr>
          </a:p>
        </p:txBody>
      </p:sp>
      <p:sp>
        <p:nvSpPr>
          <p:cNvPr id="33798" name="TextBox 8"/>
          <p:cNvSpPr txBox="1">
            <a:spLocks noChangeArrowheads="1"/>
          </p:cNvSpPr>
          <p:nvPr/>
        </p:nvSpPr>
        <p:spPr bwMode="auto">
          <a:xfrm>
            <a:off x="76200" y="4562475"/>
            <a:ext cx="1981200" cy="923925"/>
          </a:xfrm>
          <a:prstGeom prst="rect">
            <a:avLst/>
          </a:prstGeom>
          <a:solidFill>
            <a:schemeClr val="bg1">
              <a:alpha val="63136"/>
            </a:schemeClr>
          </a:solidFill>
          <a:ln w="9525">
            <a:noFill/>
            <a:miter lim="800000"/>
            <a:headEnd/>
            <a:tailEnd/>
          </a:ln>
        </p:spPr>
        <p:txBody>
          <a:bodyPr>
            <a:spAutoFit/>
          </a:bodyPr>
          <a:lstStyle/>
          <a:p>
            <a:pPr eaLnBrk="1" hangingPunct="1"/>
            <a:r>
              <a:rPr lang="en-GB">
                <a:cs typeface="Arial" charset="0"/>
              </a:rPr>
              <a:t>Ongoing </a:t>
            </a:r>
            <a:r>
              <a:rPr lang="en-GB">
                <a:solidFill>
                  <a:srgbClr val="00B0F0"/>
                </a:solidFill>
                <a:cs typeface="Arial" charset="0"/>
              </a:rPr>
              <a:t>La Niña </a:t>
            </a:r>
            <a:r>
              <a:rPr lang="en-GB">
                <a:cs typeface="Arial" charset="0"/>
              </a:rPr>
              <a:t>Cold Sea Surface Temperatures</a:t>
            </a:r>
          </a:p>
        </p:txBody>
      </p:sp>
      <p:sp>
        <p:nvSpPr>
          <p:cNvPr id="33800" name="AutoShape 14" descr="data:image/jpg;base64,/9j/4AAQSkZJRgABAQAAAQABAAD/2wCEAAkGBggGERURBxQTExAWGBgUFRYRERoYFhwVHxwaGhoXEhUYISgqFxooHRcTHy8sLyoqMi8vFx4xNTAqNSYuLDABCQoKDQwNGQ8PGSklGiQsNSwpLC0pLCo1KSksNTUtKSoyLDEvLCo1LTUuNiw1LCwtLC81LCwpLCwsLSwpLCkpLP/AABEIAH8AvgMBIgACEQEDEQH/xAAcAAEAAwADAQEAAAAAAAAAAAAABQYHAwQIAQL/xAA/EAACAQICBQkEBwcFAAAAAAAAAQIEEQMFBhIhMZEHE0FRUmFxcoEUMqGxFSIjM0JighYkU1SSwfE0g7LR8P/EABoBAQADAQEBAAAAAAAAAAAAAAACAwQBBQb/xAAlEQEAAgEEAgIBBQAAAAAAAAAAAQIDBBESMSFRFEEyEyJhcZH/2gAMAwEAAhEDEQA/ANxAAAAAAAAAAAAAAfG0t5TtIuUrL8rvDLrY+Luun9mn3yXveC4oja0VjeRbaqqwKKLnVSjCC3yk7LizP9IuVKMbwyFXe7nZrZ+iHT4vgUfOdIMwz6WtmE3K26K2QXliv8keZL55nxVKIdipzCrrMTnajEnLEvfWcnrd1n0ehctGuU6po7YedJ4sN3OL7xeZfjXx8Sigore1Z3h16Dy7M6TNoLEoZxnB9MX09TXQztHn7K83rcmnzmXzcJdNtzXVKO5o0vRvlLo8xth5tbBxd2tf7N+r9z12d5spni3ie0ZhdgfE1Latx9NDgAAAAAAAAAAAAAAEfnGf5fkMdbMJqPVHfJ+WK2s5MxHYkCA0h00yzR68caWvi9GHCzl+p/h9eBQ9IuUqvzO8MtvgYW66f2jXfJe76cSmtuW17zLfUfVUtk/pDptmekN44kubwf4eG9lvzvfL5dxAAGWZmZ3l0ABx0AAAAAWDRzTbMtHbRg+cwenDm9n6H+D5dxqWj2l2W6Rr91lq4nThz2TXh2l3ow0/WHiTwmpYbaktqadmn1prcXUzWr/Tkw9Fgy7RrlPx6W2HnaeJDdzkffXmX4l8fE0igzGlzSCxKGcZwfTF/B9TNlMlb9I7OyACxwAAAAAAAAI+vyDLM0lr12FDEmkopyV3ZNu3FviSAOTET2If9j8h/l8L+gp+m2R5dQYmGqXChBOLb1Vbbc0govKD97h+R/Mxa2IjDMwlXtTfYqfsR4D2Kn7EeBzA8Hlb2tcPsVP2I8B7FT9iPA5gOVvY4fYqfsR4D2Kn7EeBzgcrexwexU/YjwHsVP2I8DnA5W9jg9ip+xHgTmh2TZfXVGrU4UJR1JO0lsveO34siixaCf6r/bl84l+nmZy1iZ+3J6Wv9j8h/l8L+g79BltJlcdShhHDi3rWirK+xX+C4HZB9JFYjqFIADoAwvD5QNI8PdUSfmjF/wBj8Y+nmkWP71RNeVRj8kT4SzfIr6bXmeb0OTQ18wxI4cfzPa+6K3yfgZhpDypVtVix+hfs8KDveSvKfnXRHu/8qTUVONVy1qmUpy65ycnxZxkorEKb57W68Na0f5VaCttDN1zM+0rvDf8AePrfxLtT1ODVxU6aUZwe6UJJp+DR5vO3l+bV2UvWy/Enhvp1JWT8VuYmnpKuomPyeigY9Qcq+d0qtVLCxV1yi4y4x2fAlYcskrfXpVfux9n/AAIcZXxnpLTCi8oP3uH5H8yGquWKsmv3Wnw4PrniSn8EolTzrSrNM/kpVs1sVkoLVVt/RvKNRp7ZcfCPB8ikdLJleb5XlUpyzO0vq/Vjq6zbuty6NnWKflAyyWI1UUsY4XQ4qLmu+StZ9G7d3lFBLBpaYqcZ8qLam8zvHhs2WVeRZwr0PMyfTHVSkvGLVyK0vpsGneHzMYxupX1Ul0x32MvhOWG04Nprc07NeDW4lHpNmOMoqqnzijdLX32dvxb3uRDU6bnimtIjdZj1Mb/uTZJ6O02DV46jURUo2lse4q+Hn+E/vIteG0ksn0rocsxViYinJJNWjHbt8WePi0mauWvKvjdq/XxzHbQvoLLf4UOD/wCzpZrh5BksNeuhhxXQtutJ9UY32lUzTlPqcZWyvDWH+bE+tL0iti+JT62uqcxm8SslKc3vcnf0XUj3Y09Pusf5DNfUxH4rnmWf5BWwj9HLm53+spRadrde1PaS2gM4zqrwaa5uW536YmXnJgVONSvWppShLrhJxfFFFtDWcsZKzt/GyFdVbbaYekQYNgab6Q03uVOI0u1aXzR+sfTvSKoVpVE15VGPxSNfCUvk19NtzDNKPKo69fiQw49c5Wv3JdL8Cg53yuRhLVyTDUorfPGuk/LBNP1b9DNqipx6uWtUylOXXOTk+LOOJKKQqtqLT14AATZwAAAAAAAAAAAAAAAAAAAAAAAAAABECIAAAAAAAAAAAAAAAAAAAAAAAAAAAAAAEQIgAAAAAAAAAAAAAAAAAAAAAAAAAAAAAARAiAAsxZgALMWYACzFmAAsxZgALMWYACzFmAAsxZgALMWYACzFmAAsxZgALMWYARFmfUmB/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en-GB">
              <a:cs typeface="Arial" charset="0"/>
            </a:endParaRPr>
          </a:p>
        </p:txBody>
      </p:sp>
      <p:sp>
        <p:nvSpPr>
          <p:cNvPr id="33801" name="TextBox 18"/>
          <p:cNvSpPr txBox="1">
            <a:spLocks noChangeArrowheads="1"/>
          </p:cNvSpPr>
          <p:nvPr/>
        </p:nvSpPr>
        <p:spPr bwMode="auto">
          <a:xfrm>
            <a:off x="1828800" y="5105400"/>
            <a:ext cx="2057400" cy="1200150"/>
          </a:xfrm>
          <a:prstGeom prst="rect">
            <a:avLst/>
          </a:prstGeom>
          <a:solidFill>
            <a:schemeClr val="bg1">
              <a:alpha val="65097"/>
            </a:schemeClr>
          </a:solidFill>
          <a:ln w="9525">
            <a:noFill/>
            <a:miter lim="800000"/>
            <a:headEnd/>
            <a:tailEnd/>
          </a:ln>
        </p:spPr>
        <p:txBody>
          <a:bodyPr>
            <a:spAutoFit/>
          </a:bodyPr>
          <a:lstStyle/>
          <a:p>
            <a:pPr eaLnBrk="1" hangingPunct="1"/>
            <a:r>
              <a:rPr lang="en-GB">
                <a:cs typeface="Arial" charset="0"/>
                <a:hlinkClick r:id="rId4"/>
              </a:rPr>
              <a:t>1</a:t>
            </a:r>
            <a:r>
              <a:rPr lang="en-GB" baseline="30000">
                <a:cs typeface="Arial" charset="0"/>
                <a:hlinkClick r:id="rId4"/>
              </a:rPr>
              <a:t>st</a:t>
            </a:r>
            <a:r>
              <a:rPr lang="en-GB">
                <a:cs typeface="Arial" charset="0"/>
                <a:hlinkClick r:id="rId4"/>
              </a:rPr>
              <a:t> March Landslides follow heavy rain in Bolivia</a:t>
            </a:r>
            <a:endParaRPr lang="en-GB">
              <a:cs typeface="Arial" charset="0"/>
            </a:endParaRPr>
          </a:p>
        </p:txBody>
      </p:sp>
      <p:sp>
        <p:nvSpPr>
          <p:cNvPr id="33807" name="AutoShape 4" descr="data:image/jpg;base64,/9j/4AAQSkZJRgABAQAAAQABAAD/2wCEAAkGBhQSEBUUEhQVFBQVFRUUFhYXFBQUFxQUFRQVFRcUFBUXGyYeFxkjGRUUHy8gIycpLCwsFx4xNTAqNSYrLCkBCQoKDgwOGg8PGiwkHyQpLCoqLCwqLCwsKiksLCwsLCwsLCwpLCwsLCksKSosLCkpLCksKiwpLCwsKSksLCwsLP/AABEIAOEA4QMBIgACEQEDEQH/xAAbAAABBQEBAAAAAAAAAAAAAAADAAECBAUGB//EADcQAAEDAgUDAgUCBQQDAQAAAAEAAhEDIQQSMUFRBSJhcYETMpGhsULBBtHh8PEUI1JiFTNyB//EABoBAAIDAQEAAAAAAAAAAAAAAAIDAQQFAAb/xAAsEQACAgEEAQMDAwUBAAAAAAAAAQIRAwQSITFBEyJRMmHwFIGRBXHB4fGx/9oADAMBAAIRAxEAPwDyxPCUJwFSPUJCATwnAUgENjVEjCeFIBPlUWGoEQEsqIGpw1RYxQB5U+VFyJwxDuGLEByp8qLkT5V24n0gOVLKjZEgxRuJ9IFlSLEXInyLtxPpFctTZUcsTFincA8QAtUS1HLVAtRJiZYwBCiQikKJCNMrSiChNCIQokI7EOIMhRhEhNCmxLiDhNCnCiiFOIOEk6SOxNF9OAkApAKqbkUIBTASAUgEDY+MRAJ4TgKYahssRgQyqTWqYapBqFsdHGMGojaMolGhK1MLhNJCRPKolhRSMn/TGE3wCuifggBogtwmYw1pJPASVqEyaRhiiVJmGJW1/wCJeDemR6wEWh0p27R9Vz1Mfk6kYYwZlTdgCug/8W4HQfzRqmAIiWHT1/CU9UdwcmcKUJ9JdOcIDsqmI6fBu2E2OpT7OcUzALENzFrV8FGyo1KMK1HImJnitFJzVAtVlzFLC4I1HZR7nYDkp29JWylLC26KRaoli7Lp3Tg2Q1twLktH1MiyrY6k1xgt03Ef0VdatOVJBPQ2uzky1RIW1jOkwJGiyn04KtwyKfRRzaaWPsBCiQiQokJyKMkCTpQkjK9F8BSASAUwFUbN6MRAKYana1Ta1A2WoQGa1EaxSFNWcPSulSlRajCgAooraCv06VtrIQpOeS1l+eB6pHqWMIUm2tJvH2BWt07CVKkH5W8n9hur3S+i5GgvvEu/mfRaLXXBAJaIsLW5vtrqs/NqU+I/yC5AcL0xuXuJMHU6+O3/ACrNSsG2ptg+nG8oWHrNBk3Gp8mbNAFxrwrVYgAhpDrTIEAaWBOtzCoybb5Fvvkf4wi5Btca+1977IwpUybXgE7W8eFQdhWxcunXXeNJU2UMwvAMTEgRxmOnsgaXgFx+4qmLpt0DjzBU6HUaZMQZJ0g/SU9PCtm402EfNyLCysDCAOzmLW7QLG2saarvaRJx6B1alM2LNIJnYrMqYdjgYOX/AKkH91s/AbmixIE3iff6+qTwDMgfLfSbDnVdGe0iM0ujkMXgxmOUGWgEjxOqoVsOHey7qjhBMtIB9J7Z0v8AzWP1PoAgmk4ZuOVexapXTHLIm6OIr0oJVulX+HS8uHv/AJt9EKow5iH2IN0znSb6D7mP8Ba79ySYdeUFpdRIeBpJAJcT7ydgtXqLWFoLSJuDB3sbci4XNPElQBI3USwJtNOhLyOL5NL4hBg6G0Kt1DBbjgW4tCNhK/xHhrv1GAeCYsrGLEEjjt+i5NxkG1HJGjm6tOEIhamLpS2fQ/ss4hX4StGHqcPpyorwkpJJxnbTRAUwEwCIGqo2eihEdoRabFFoViiEmTLkIhG0raKYdH0Se8AFVS7MYEpSV9h2XsLmquDWj1PC6KjhW02HKNbk8xss7pv+1TzhpkusJtGwPKv0sz7vlusDz/1GgAss/PJt0uiCzWqmBbcCJEl3BGwCenhyGOMHMSN7a6x4Q8UGkAwRY6bQQJ0TYR7nh2YtkxEXIH6bGwVSvbaBFXqvaIbBJk8kniTuEOn1WoIzU5j1IgbDj1VqjRg2OczcXMcyAYH9QrlKg3ISSQ4All7a6X1JXborhohtIFhq7XNa7U6lhaTsZJKekXFosAXOgAzBjlYj8U+gQ03ado+nneVrMrS0NY4kuGaY+XMPlzbKJ49vPhkNF/EUHsDQQRabWi0CDOk7oDeoGI+SD3DukxyR53GyaoHuc1rtACLGfl9dioUXy4WnVxBB9JaeEqkAlxyEdSGaSTpmAv3CdOeUVuJkzDgGiC6dBuBOo9Uz8NftdtEzxb2uhtq3JggiQb/MQPzoh7R3ZafUl2tt4MRtMn+7pn0GuFjH6gfe8zsq9GoQAIAg8CIPg/jVAyGnUABN5NpHaRqFyiRt+Cv1zo7KgMXPNpB8cjVcficOWvLePEW5C7pzCR/29hINx7rJ6kQCczNvmAJgkTeAtDS55R9vY6L8HLPowgOar1PCueDpaTr7qmVrxkTJJh8FTDalFz5ylwcY1hrzMfRbPUsGO4jckj0kx+VmYFrnVKYAnLoIkGSTccdxXRYzDyIJADW9x4AVPPOpr88kRVHI41pawCNQslwWt1jG/Efb5RYeizC1aeG9vJmav3S4K0JKUJK0ZNGkxGY1DaFZoNuqMmelxINRw0oj6cBWqNNAxju33VXc5SosFCvV1Wn0TAlxmDESTpYQscXdC7LpmGywTswCBtGpPrKjUz2QpCk7dj0WtLzTnKAJEmJvcgnfZTxDHcuygEfa7RFzKs1+nh9yJdlGUR55n7J2YA3LSCDNgebQANP6hZXqR7sm0U/iw8yHCQfRrbCY3OtksHSbmIEiC3UNMkbXWrSwknI8QYtO0WsNbyFinprhVYJLrgbum+3KKMlK10cpJlwuAqwHEzctiCSCIAHH8lst6q0akAfLGpnW0WOq53q9J7XASDbMZABBOgkaxws3CVH/ABLQ5oMkTMSYK70N8bsGUFNcnU4zBMLM5IB0IN5nSFj4UOpPuC5g0y38359FqdPxAcHNNgXTd15nUT4T0i1hOWCJggwJMmwNw47JUZOKcXycm1aYan1JrwctRrTIGUtAht5FvKnRx2eQ10OylrmyLtmImPQrNxXT7S0OF92giDe43VD/AFL2Zml2QjTtiY45XLEpfSyPTi+jffUy/K69hEgxudvqlm7mvzCSNXGT7GLjyudf1Agh5nOD+kgAk2kCLW9VewvVW1IDmnMSSAeABIJj11XSwSSsnYaFWl3GXaD1Ak/qOg/ygVrtk9pM3kkgAR2wVWr1oOVvZ80CP0k6X1NyYUTXcBJkMAERlBLhNhyDC5QYSRP4A+UOJsRccXMX2nT1VdtdpkuiBtqDeYj7x5Qa/U3T22bwRJmNWuPrHsqmIx+drvlPPbBFtT91Zhik+wqKHURDnZdHbcXU+mdINS5sNybAepQHnuMmTtN82lvGqc9WcJA0/SNm+g3PkrRqe2o/yczqGPp0G2IHLjqf/lusLnesdZNTsbZkyeXnl3jwqpqF0lxk+qrPQYdOoy3S5ZElwV3BCcEZ6C5aMTNyleEkkk4zTTaFcwrVUYtDChUMj4PSQXBepDRU+qC3utOiyYVDq1EkgC5JVTHL3hMD0XAF7i6JA9/cDcrvulNDmdwgDPAJEktaIDuLgK1/+d/wuC1+caMmeHGwn7/RCx3TmtrAEAC4zEfpkaR6FVNVJzqb+m+P2KXrQlN4V2hUakhptb5myD/ck6K3hCGtkNF4tEzE/Q6rJdQpipnaMrdm3OmsSZ91dwdS7ajtGwCAeT/f0VBqnwTkjcfz+Cv1Avq12O0LAG2110/Ktv6eWOAyhxyhzTeWgXNxumwAnEOLDYNNzsBv5N1o4t3xadPVwbmgzuToQebJj5Vv8/LFzyOLUV1RnVOlU3MJm47W3A7iJESbnWZXK9SYaVZrw3PLZcQ2P1GCRsuyMuENYMo8akCAfusqnOdzXd0iHRA3nKY1Gn0U48m1/Ybik+bKeEpCoPiFoJNoscvmQt3pnQM1NjSMxJLhc2GkTtLh7IHQOlkPIfPdoOSN5On9Au46di6YaQ5kAGM43EbAaFWMGJZZ05UiprdVLGqgrOYodDN6RFg0k5nE3iYLgLAG38lyvVMOHksLXB4dlBkkaxtzsvYxUoNZmgNBH/GHQRxElcb/ABAKbqrnABrHBjmEASHADVvHhOz6aOmipKSbv5K+i10sk2pRf+/z/wAONf0I5wKbTLQ0vBggbmJ8bIfTMA4OeWw4U+6xAOWxm9z6LqcTge/4z7PdDszSwgibEM8wUMdFOIrF7WR2g38NAmwCqqcn7eX+3JpLUKrbVfP3KeIaw02/EvLu1zQJa6xAceYj6LLeXy5j7tGhkCBrcLZ6t017WWpjKL5QIuSBY62grOq12PLR8ENc0SC0zbSX3veOEuPCDxyTVrn/AAZTsJdzXNzTqARPzC4Im0cKtjOlgEBhAJgC9pESM3ME6+FvPoAM+IGRb11gmPGv1VWhghWc+TIJAGgkTAm2oT45mufA5S8nP4zCObrZsDU/UD7/AEWLXplroK7+p08Et+IAcuaRMWESfssfq3RWmhnZAeHRlkXaQSCfsFcwapWkyJVJHPUxZDe1GawtF9xZDqq+nyE1wVXhCcjPQXBPiZuVFdJJJPM01WLQwiz2FXMM9Z2RWj0sejZpiyE3Dh1Rs8+PCi3EWUul1Aa7QfKo00myT1H+EOoimSy8Phv7WWf/ABtRDXtDXyDMf9ZiD+FjUseWEeAD+dfoiV8aXVGmZAi8TbKOfp6qis0vS9Nrp2mZq0rjqPWXxz9yv04lx7cs+W/LEjnlbvTMAagyuJDRMQBJJtmjcKjhGRJyZ7W1ECRedxdaHReohlacuaJ1vYCxA8apUXFzW7oPUSk4tw7RlVMDUY/tBuJG0gkAg8iSrDMU7K1mQBpPdFrxtOh1XSP6xQym4kU3BpgidDlK5+tXBol0hpAdMC+WefJdccI8kFH6ZJiseaWT64UPiKh+K0AyBAABkbTPuoV6IJDmWGYgieDoqWBriQ8BxyukG0kjeNgruFq2NyJJJMT3EWA5SH8DnFw68GzXxVAYUNJaHkEg6mx0MD2Q/wCHetgtc9zs+WRlJywAGgEcnaPC5fqpLAwN31JvEGdFmDF/CcQBfWST3WtZXITk6nHtKl+3yLWijKDV9uzvazg7FUy3MKbw02E3OoaBrBsi9QwrQ94zF7oLYMABxEgx6fdcTh+rVQ5uV8kRB0aL7e6bH9TfndDnSTbukZiTNz7Lu7TStuyP0ctyqXCVG7guplj2Od3BlgDOgJtbSCSu46L1akQAGinmHaOY2FtF5ng8US2/zMd/uaW0sY2tqtnDYqsKeYENbIh5ExwMxuFOl1M9PP5E63RxzL4f9zueu4LMwmQGxoQbkSfa03XjvUabW1CBYE2N7X8Ltq/8SuqUHtc8Szb/AJaCQedfquPqU3VczgPlm/EWA86hP1WeGXIpwVKif6ZgyYIyU2EwLw5oHcctyJMCTqD6fhM6nFN4acrRGnJdAjfQ/lSw5awgOJabDMAMvymw3F7XSNItcGuA7gyQDo5kn8zPqqPmzT8kKVR4b3DWYk6gC88WBVTEOGQWgm8cd3bfmJVkVsw28zMtgmTbbz4QsQ4BvJg32nugifH5Rx4fQaMqn0c1MskAC0bkT+YWZ1fAfCdH/wBR6SumwNKAZMEHeBCw/wCJPnHiR76/ur2DLJ5dt8EmA8ITkd6EQteJRyoqJJ4STzKo0mq3h2KswK/hWqhkdI9HHoPlgJdMrAYgE+fwjbLNqHLUBHKrRW5NfYk7Y03Fw0cDA1HbckEzY3KNhaZBEwGydTYC2X2mEHpldhYDIMgbnniNJRqrohpbERLfJgTf0HssaV3Qp88EqVaRoIvYE6mIFtp+xRn1jmjtkNIm8gRf7fhUge92sC9tHX/SdoBACVJ5L8r5k3F76EZedFG0jai20kuaSAQ0OO4kAzJI9ULEu1bfI6wJ/TN3G3iEdjTTIBBBieCG7T7FA6hiHRLT8oDjN8w0jyhV3QK74BYYsByh3gO01Jn1OytYbFZQDOrtRrAsDCx8biiGkkAsJBbyJiYH7KVLqAcWua3ubAtcHUmQdSnPE2rDcbXJs4yq0NO+aC0i+hN/WxsqeL6e572usRAmbWHj6WTPxoc5pbAAm5EwY4Oh2SxdQw12b9chxdNuClxTjVAxTRZr4TJSOXKSSBl0I8XtJErPr4XMA0Q03Di6QNxCuNzVC4RIEkuJAuBNzxoZVHHVwRcuBmC4C0tuQ4T/AHCOF2TG+rJCWAB1NxIlji2ZLXc+Y0WhV6+f9OKBzHL2tkNGp1cfAVRtdsh86mDlIEtixj9RlQewB3c3KHNgHu7jrfgwiUiHCMmty65B0gcmWJ0NiZnNMRxG6gypGYiRnJbGsnYiP7sVOi2AcosQWnusBqRB11R6WGhxBIBLQTdpHaCLcCPwubSsYVqxLSGG/bpoAWi3dzqVbL5tawbd02J8bm6oOcDVcCXRHFrN1AVlrh2PaXcls/pBu/x6ei6UejmXadUtuR3NGUtkSYBIg8RePKzq0icxgcxpFr83tPlWA4GJcSR8osSARbMdZiVmdQxZAIi8gXvAjn1uuxxuVIiKMw41zi7iT/T8KPWn5jIvMz9UsBSEayp4uitJbYzVeBhguaguCt1m3Vd4WjFlbLEpJ06SsWZNGnRN1r4RoIWPSN1sYJ6zc/RvLouvwdlg9RpFpXY4doLPdZPWsEC06qngzVOmc+VQHpWK7IAIIBPsDfTwtKj1B9V7e4EhoAJmYaTF+ADK5vCmHBpOUzqOTEelwFqYd7g8S0CRENsCY18fvCZlxq2dRdwuJcC20S7Ke6f1RmjiSfsreKqy1zJEgAgxEOaBmAO4MyqDcQBdoJcLGYMOP4i91YZhTVIY6Whsg3IjcO18FVZJXufBD+R3dWcQASQ8ZQWuuDBjU7aITsZoD2McYDs2hvfwN1bqdIlrdCNM8G1h82+yzMd0p7fmgibG5tfWF0PTbo5V4HNAP7Q8uDQJcG61L9snYgG+8KwKjAGfDjKTBmWkOB/xdZ2Gpu/UDlJDYDgIIsCQdSPPKtYvDtpyXOL9Mo/mR/RNkle2yS1hKhqHJkJPzOH6iQf0nfVWWMzAREtHyOIu0c7A/dVenUzUbapLtS6+ZsGwDpvIn6KdTEDKPhwagLgTe4dePJCRJe6kD5J4rqrab6hbIdliREEz3CB4tKicQ3IKgc4zJhwnM42vwFmuwHacsk6OdOoJuI23RcDih2scONWAQQQf06j1R+nFR9vjsmki0ZawCndwdmBMWJbJjWInVLC1HQWucWE3MyXRsd95n3VXqOLyvMggAxcWAmxtpP7K506mHRc5WkO4JNwYN5EnRRJVC2d4CgWMOH/ICIDoJBmNNAfRBwtfOHnPFQFo3Ha4kO0ubA/VH6s0ClLD8pNg0wc5EXJg2uqeHdlaHEMktANu5wFx73E+EMeY2R2g1BsvE/pzF9jAjRo55QxXyPMPOR5MEA9pyk5T7QNkUdwAALHQTGUZbi5POkJVW5CDAgZQAIkucJvGpiF3nkku0qclxEHi0FsDQ8ei57rL7kAdvO5edT7aK51PH/DJDDL3E9s6SwCXfkrCxdYZw0EmDc+ZufrKdpsTvccjVwWEhlhsh4oHhFwlSBvohYusjVuYRjYmnCpvVzF1Lqk9aePoTm6KspJklaMY0GO/ytTA1FjsKs0asFU8kbRt45WjsMHiu2ImPVGqMDgZjT6nysTAYnlabsSMvlY2TG4y4DOa6phi1583V2l1GTma0WAsRMGwJIRMdQBkkTZZeHdLsoFyI9ToPZaEanDnwcdF0qmCCHyBJN4uZB41XW0a1FtJ+ZnflvYgiRY/YfVcx0ugGUoIJI+bXfkH8q+3CZpiWtIA7vxfRZeVre2KyRUu2aVXq7RRgRIg2t/eioVMVMkizoaRNxJvt9lCqwENaBJbpOoMiZO4hDqMdnMnKxwjkTsJNtOUpJMiMIx6InC/K6ziHEgWBNoAJ5CjiqYzTl0ALrDtsYLvVPj8OchDQDpeCAN/fVVqFIElpMTYtzGHCAQBJmbn0TY8q7GkME8km7G92YWyl4A0nRDrYTKHEyS4tdINrkn63P3VhxdYFgyg2AyyOAZC3/4cwgrHusSYJ5HEfS4RuTT48gzmscXJ9GZT/h1xYXNe7PmaO0m5Mm/JHKhiugV5DnAzEyQQD5mBK9k6b01lKmMrQDFzofcrN/iukalFuRwAvPHsr89FPHieSUuauqMLH/V3PLsUeL7Z5dj8IMpae7ISXEEGZiNRtz4Tfw3h4f8ADmRGuwm/dGuiu4nA3cCQ4v3AvAuYEgRP4UXVnNjKzJlIBiQHESBf0+t1lKdx2m3dxpFLqbp7abWi8Fs2Akd0nfVXcPjaVGkWGkH3aM8TAuHAHQk2v4VWlDWFznNabzFzcxAJ0OyjhnmW3BOWQ06iSflG1pPKK+P7EuKaosVaMm2UdrgLECIAvewAVLEllKmINjAbHzOI3Hk3RsT1GJYG/EO4nUxOmwFlk1mFpFSoG57ZWjQCdTFh6IsUG/q/6EkVMXVFOXSA9wjmBGx/dZuApFxmbypY7EF7yIGsDwIH8kfA0suy1ktkPuT2zTc+BdZuLxCs4mssvEPul4oeWEBqPlV3ojkJyvxRVyyK0J1GU6eZNllpRmOVZrlMPSWjRx5KNCjioWhR6isIPRG1EieFMtxyJm1XxOa0qkaRYQ5pghCoVlezSAk7dnHgYb3RMc2o3aZ7hwTb6LVdRIOYWFmxpppfhcNndTdmYdD9fVdN0vrranzbC4JuLbHiyztRp2nvj0BJMu0262uRIGsTzzN0YGYa2S06ibmBvP8AlOawkHWx5v5IKC2dY/ySTN1T7B7A5XQASA3SDBgN1twlWwoe5w7bS6ebC9tb+yttYIvoSQbcwNeOUVtB2QgZWkDKNxY3g6yp30c5UZ76klpMEjQN0iJk7mFdw2MeCIPzHUDQeic0YMkdw+W4EgWsRp6IOIc60mS4aDa+59IUWmRxLg6zB/xK8MyGXXgzeIJke9kup9ULmwSCHDQQMpuA0ccrnaNSDANwL31EakaKVVxNyCb+wJRPUZXHa3wUP0eNT3JUPiWAxADS0zmJjKJ52JuhdRLDDc0ZdDuT6aqeJxTWi4hxIltr+tzEGVj18cXB2UG2hk2PPJQwjKRchFvkTwHwAcxJkkaWgd3nXyptZUFQim0jKy73CMrRM3jf0lAw75LXZWg6CN4AEotXEPNmtIgnWTrM67+ysU06HNEHFtIE5pJFoHzeXHhYPWcboATm+wvsrOOxQbMnM+8NGgJFy4rHLJJJN1d0+KnuYVAqLwNRKtHGhU3FDc5X3BS7IclEtVMXKrvqSgucoF6OMEuhEsxNz0JzkxcoEpyRSyZLBSkopJ1GduChymHIAKkHIGh8cgcORGuVcFEa5A0WYTLTXI7a6ptcptckuJfjlLpqyPCgxxa7M0wQq4cj0HSQObIHGh6akdX0/HudTaXCIJvNtrjjVbdKAALazNoI5WTjq1NlBrG3kWPI3PuQs1nVH0xDNLa3iNgsR4nl5iq5Ba3HZ4dzRN7GfmE6/spUacvNgCIOp9NjIXN4brYe2HNcDrI28aLVwOKkkh4cY+UnbiCq0sUofUIljatmlVwodrJj1gExv/eqr4nAF/a4EEaTe3idPqk3EHtaQY8C0jRWaWJdEZSSLCLCDvvJS12K98SgOnvbOS0jcZpFtCBCk7AuiSTpqT9o2VovqZj2mIiTrpsULE0XWgkeTc/yUtsNTd8tFSv08D9QO4nWTxwnp4WmDBE2NyPtbQ3UatWbEzcXBJIG9/cqlWqR2ttH1NvsjipPix6Ta5ZfdWbFw2RoJ0XPdT6u5zi1nbe5mfojMxrGmaji47gbftssOviQXEjclXdPg91tBxjQ7KcTJuVUxFW6VXEqq961IQfbJboT3ITnJyUJxVlIp5JiLlAlMSo/t5HMe+qYkU5TESokpiVElHRWlIhKSikmFSyQKkChgqQKhoKMgoKmCggqQcgaLEZhw5TDkBrlIOQNFmOQsByLTrRfdVWuG/8AZUg5A4lqGWjRfjXONzoIHgDYKdLF8rOD1Nr0p40WY5kzco44QVdoYwSuabVRWYkjdVpadMcpJnVjqcfK4j3Ts66+P/Y7Xlcr/rDyk3FmEn9IiKizsXdZc4H/AHHacqvW6noZJ9TK5qnjyovxpKFaTk5JLo3XdXtr+ypVupa3WQaxUDUViOmijnJIPWryZQTUQy9MHK0o0LeQmXKHxNdL/a4MjzaPcqJeoOcjSK88gi5QcUxcokpiRUlMRKgSkSoko0itKQiVGUiVGUVCHIjKSZMjorWOCpAoYKcFdR0ZBAVIFDBThyhobGQUOUgUIFSBQNDlMKCphyCHKQchaHxmFDlIOQQ5OHIaHLIWA5SzquHJ8yHaOWUPnSzoGZPnXbQvWDh6WdAzJZ1G0n1gpemLkPMmzKdoDyk8ybMoZlHMpoW8gQvUS5QLkxKKhTmOSokppUSUSQmUhyVElMSmlFQiUhFNKUpiUQtsgkmSRFey2E6SSSaSHCdJJQMQ6cJJKA0OnCSSgYhwnSSUBodOkkoGCSTpLjkJMkkoJEkkkuIYyZJJSCxkySSJC2MmKdJSAyJTFJJcAxkkkkQDIpJJKQD/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en-GB">
              <a:cs typeface="Arial" charset="0"/>
            </a:endParaRPr>
          </a:p>
        </p:txBody>
      </p:sp>
      <p:pic>
        <p:nvPicPr>
          <p:cNvPr id="33808" name="Picture 8" descr="http://www.mistrys.co.uk/blog/wp-content/uploads/2010/09/1497_sun062clipart.jpg"/>
          <p:cNvPicPr>
            <a:picLocks noChangeAspect="1" noChangeArrowheads="1"/>
          </p:cNvPicPr>
          <p:nvPr/>
        </p:nvPicPr>
        <p:blipFill>
          <a:blip r:embed="rId5" cstate="print"/>
          <a:srcRect/>
          <a:stretch>
            <a:fillRect/>
          </a:stretch>
        </p:blipFill>
        <p:spPr bwMode="auto">
          <a:xfrm>
            <a:off x="6705600" y="3200400"/>
            <a:ext cx="762000" cy="765175"/>
          </a:xfrm>
          <a:prstGeom prst="rect">
            <a:avLst/>
          </a:prstGeom>
          <a:noFill/>
          <a:ln w="9525">
            <a:noFill/>
            <a:miter lim="800000"/>
            <a:headEnd/>
            <a:tailEnd/>
          </a:ln>
        </p:spPr>
      </p:pic>
      <p:pic>
        <p:nvPicPr>
          <p:cNvPr id="33809" name="Picture 8" descr="http://www.mistrys.co.uk/blog/wp-content/uploads/2010/09/1497_sun062clipart.jpg"/>
          <p:cNvPicPr>
            <a:picLocks noChangeAspect="1" noChangeArrowheads="1"/>
          </p:cNvPicPr>
          <p:nvPr/>
        </p:nvPicPr>
        <p:blipFill>
          <a:blip r:embed="rId5" cstate="print"/>
          <a:srcRect/>
          <a:stretch>
            <a:fillRect/>
          </a:stretch>
        </p:blipFill>
        <p:spPr bwMode="auto">
          <a:xfrm>
            <a:off x="6248400" y="5407025"/>
            <a:ext cx="762000" cy="765175"/>
          </a:xfrm>
          <a:prstGeom prst="rect">
            <a:avLst/>
          </a:prstGeom>
          <a:noFill/>
          <a:ln w="9525">
            <a:noFill/>
            <a:miter lim="800000"/>
            <a:headEnd/>
            <a:tailEnd/>
          </a:ln>
        </p:spPr>
      </p:pic>
      <p:sp>
        <p:nvSpPr>
          <p:cNvPr id="33810" name="TextBox 7"/>
          <p:cNvSpPr txBox="1">
            <a:spLocks noChangeArrowheads="1"/>
          </p:cNvSpPr>
          <p:nvPr/>
        </p:nvSpPr>
        <p:spPr bwMode="auto">
          <a:xfrm>
            <a:off x="4876800" y="5486400"/>
            <a:ext cx="2133600" cy="646331"/>
          </a:xfrm>
          <a:prstGeom prst="rect">
            <a:avLst/>
          </a:prstGeom>
          <a:solidFill>
            <a:schemeClr val="bg1">
              <a:alpha val="67842"/>
            </a:schemeClr>
          </a:solidFill>
          <a:ln w="9525">
            <a:noFill/>
            <a:miter lim="800000"/>
            <a:headEnd/>
            <a:tailEnd/>
          </a:ln>
        </p:spPr>
        <p:txBody>
          <a:bodyPr>
            <a:spAutoFit/>
          </a:bodyPr>
          <a:lstStyle/>
          <a:p>
            <a:pPr eaLnBrk="1" hangingPunct="1"/>
            <a:r>
              <a:rPr lang="en-GB" dirty="0">
                <a:cs typeface="Arial" charset="0"/>
                <a:hlinkClick r:id="rId6"/>
              </a:rPr>
              <a:t>Perth – hottest summer on </a:t>
            </a:r>
            <a:r>
              <a:rPr lang="en-GB" dirty="0" smtClean="0">
                <a:cs typeface="Arial" charset="0"/>
                <a:hlinkClick r:id="rId6"/>
              </a:rPr>
              <a:t>record</a:t>
            </a:r>
            <a:endParaRPr lang="en-GB" b="1" dirty="0">
              <a:cs typeface="Arial" charset="0"/>
            </a:endParaRPr>
          </a:p>
        </p:txBody>
      </p:sp>
      <p:pic>
        <p:nvPicPr>
          <p:cNvPr id="33811" name="Picture 20" descr="http://www.aperfectworld.org/clipart/weather/flood02.gif"/>
          <p:cNvPicPr>
            <a:picLocks noChangeAspect="1" noChangeArrowheads="1"/>
          </p:cNvPicPr>
          <p:nvPr/>
        </p:nvPicPr>
        <p:blipFill>
          <a:blip r:embed="rId7" cstate="print"/>
          <a:srcRect/>
          <a:stretch>
            <a:fillRect/>
          </a:stretch>
        </p:blipFill>
        <p:spPr bwMode="auto">
          <a:xfrm>
            <a:off x="2362200" y="4648200"/>
            <a:ext cx="819150" cy="547688"/>
          </a:xfrm>
          <a:prstGeom prst="rect">
            <a:avLst/>
          </a:prstGeom>
          <a:noFill/>
          <a:ln w="9525">
            <a:noFill/>
            <a:miter lim="800000"/>
            <a:headEnd/>
            <a:tailEnd/>
          </a:ln>
        </p:spPr>
      </p:pic>
      <p:sp>
        <p:nvSpPr>
          <p:cNvPr id="33813" name="TextBox 7"/>
          <p:cNvSpPr txBox="1">
            <a:spLocks noChangeArrowheads="1"/>
          </p:cNvSpPr>
          <p:nvPr/>
        </p:nvSpPr>
        <p:spPr bwMode="auto">
          <a:xfrm>
            <a:off x="7239000" y="5257800"/>
            <a:ext cx="1905000" cy="646331"/>
          </a:xfrm>
          <a:prstGeom prst="rect">
            <a:avLst/>
          </a:prstGeom>
          <a:solidFill>
            <a:schemeClr val="bg1">
              <a:alpha val="67842"/>
            </a:schemeClr>
          </a:solidFill>
          <a:ln w="9525">
            <a:noFill/>
            <a:miter lim="800000"/>
            <a:headEnd/>
            <a:tailEnd/>
          </a:ln>
        </p:spPr>
        <p:txBody>
          <a:bodyPr>
            <a:spAutoFit/>
          </a:bodyPr>
          <a:lstStyle/>
          <a:p>
            <a:pPr eaLnBrk="1" hangingPunct="1"/>
            <a:r>
              <a:rPr lang="en-GB" dirty="0">
                <a:cs typeface="Arial" charset="0"/>
                <a:hlinkClick r:id="rId8"/>
              </a:rPr>
              <a:t>Australia: </a:t>
            </a:r>
            <a:r>
              <a:rPr lang="en-GB" dirty="0">
                <a:hlinkClick r:id="rId8"/>
              </a:rPr>
              <a:t>2nd wettest</a:t>
            </a:r>
            <a:r>
              <a:rPr lang="en-GB" dirty="0">
                <a:cs typeface="Arial" charset="0"/>
                <a:hlinkClick r:id="rId8"/>
              </a:rPr>
              <a:t> </a:t>
            </a:r>
            <a:r>
              <a:rPr lang="en-GB" dirty="0" smtClean="0">
                <a:cs typeface="Arial" charset="0"/>
                <a:hlinkClick r:id="rId8"/>
              </a:rPr>
              <a:t>summer</a:t>
            </a:r>
            <a:endParaRPr lang="en-GB" dirty="0">
              <a:cs typeface="Arial" charset="0"/>
            </a:endParaRPr>
          </a:p>
        </p:txBody>
      </p:sp>
      <p:sp>
        <p:nvSpPr>
          <p:cNvPr id="33815" name="TextBox 5"/>
          <p:cNvSpPr txBox="1">
            <a:spLocks noChangeArrowheads="1"/>
          </p:cNvSpPr>
          <p:nvPr/>
        </p:nvSpPr>
        <p:spPr bwMode="auto">
          <a:xfrm>
            <a:off x="3581400" y="3549650"/>
            <a:ext cx="1676400" cy="641350"/>
          </a:xfrm>
          <a:prstGeom prst="rect">
            <a:avLst/>
          </a:prstGeom>
          <a:solidFill>
            <a:schemeClr val="bg1">
              <a:alpha val="70195"/>
            </a:schemeClr>
          </a:solidFill>
          <a:ln w="9525">
            <a:noFill/>
            <a:miter lim="800000"/>
            <a:headEnd/>
            <a:tailEnd/>
          </a:ln>
        </p:spPr>
        <p:txBody>
          <a:bodyPr>
            <a:spAutoFit/>
          </a:bodyPr>
          <a:lstStyle/>
          <a:p>
            <a:pPr eaLnBrk="1" hangingPunct="1"/>
            <a:r>
              <a:rPr lang="en-GB">
                <a:cs typeface="Arial" charset="0"/>
              </a:rPr>
              <a:t>Drought in Horn of Africa</a:t>
            </a:r>
          </a:p>
        </p:txBody>
      </p:sp>
      <p:pic>
        <p:nvPicPr>
          <p:cNvPr id="33816" name="Picture 8" descr="http://www.mistrys.co.uk/blog/wp-content/uploads/2010/09/1497_sun062clipart.jpg"/>
          <p:cNvPicPr>
            <a:picLocks noChangeAspect="1" noChangeArrowheads="1"/>
          </p:cNvPicPr>
          <p:nvPr/>
        </p:nvPicPr>
        <p:blipFill>
          <a:blip r:embed="rId5" cstate="print"/>
          <a:srcRect/>
          <a:stretch>
            <a:fillRect/>
          </a:stretch>
        </p:blipFill>
        <p:spPr bwMode="auto">
          <a:xfrm>
            <a:off x="4572000" y="4187825"/>
            <a:ext cx="762000" cy="765175"/>
          </a:xfrm>
          <a:prstGeom prst="rect">
            <a:avLst/>
          </a:prstGeom>
          <a:noFill/>
          <a:ln w="9525">
            <a:noFill/>
            <a:miter lim="800000"/>
            <a:headEnd/>
            <a:tailEnd/>
          </a:ln>
        </p:spPr>
      </p:pic>
      <p:pic>
        <p:nvPicPr>
          <p:cNvPr id="33817" name="Picture 20" descr="http://www.aperfectworld.org/clipart/weather/flood02.gif"/>
          <p:cNvPicPr>
            <a:picLocks noChangeAspect="1" noChangeArrowheads="1"/>
          </p:cNvPicPr>
          <p:nvPr/>
        </p:nvPicPr>
        <p:blipFill>
          <a:blip r:embed="rId7" cstate="print"/>
          <a:srcRect/>
          <a:stretch>
            <a:fillRect/>
          </a:stretch>
        </p:blipFill>
        <p:spPr bwMode="auto">
          <a:xfrm>
            <a:off x="6115050" y="4176713"/>
            <a:ext cx="819150" cy="547687"/>
          </a:xfrm>
          <a:prstGeom prst="rect">
            <a:avLst/>
          </a:prstGeom>
          <a:noFill/>
          <a:ln w="9525">
            <a:noFill/>
            <a:miter lim="800000"/>
            <a:headEnd/>
            <a:tailEnd/>
          </a:ln>
        </p:spPr>
      </p:pic>
      <p:sp>
        <p:nvSpPr>
          <p:cNvPr id="33818" name="TextBox 5"/>
          <p:cNvSpPr txBox="1">
            <a:spLocks noChangeArrowheads="1"/>
          </p:cNvSpPr>
          <p:nvPr/>
        </p:nvSpPr>
        <p:spPr bwMode="auto">
          <a:xfrm>
            <a:off x="5562600" y="3581400"/>
            <a:ext cx="1219200" cy="641350"/>
          </a:xfrm>
          <a:prstGeom prst="rect">
            <a:avLst/>
          </a:prstGeom>
          <a:solidFill>
            <a:schemeClr val="bg1">
              <a:alpha val="70195"/>
            </a:schemeClr>
          </a:solidFill>
          <a:ln w="9525">
            <a:noFill/>
            <a:miter lim="800000"/>
            <a:headEnd/>
            <a:tailEnd/>
          </a:ln>
        </p:spPr>
        <p:txBody>
          <a:bodyPr>
            <a:spAutoFit/>
          </a:bodyPr>
          <a:lstStyle/>
          <a:p>
            <a:pPr eaLnBrk="1" hangingPunct="1"/>
            <a:r>
              <a:rPr lang="en-GB">
                <a:cs typeface="Arial" charset="0"/>
              </a:rPr>
              <a:t>Thailand Flooding</a:t>
            </a:r>
          </a:p>
        </p:txBody>
      </p:sp>
      <p:pic>
        <p:nvPicPr>
          <p:cNvPr id="33819" name="Picture 20" descr="http://www.aperfectworld.org/clipart/weather/flood02.gif"/>
          <p:cNvPicPr>
            <a:picLocks noChangeAspect="1" noChangeArrowheads="1"/>
          </p:cNvPicPr>
          <p:nvPr/>
        </p:nvPicPr>
        <p:blipFill>
          <a:blip r:embed="rId7" cstate="print"/>
          <a:srcRect/>
          <a:stretch>
            <a:fillRect/>
          </a:stretch>
        </p:blipFill>
        <p:spPr bwMode="auto">
          <a:xfrm>
            <a:off x="5562600" y="4343400"/>
            <a:ext cx="819150" cy="547688"/>
          </a:xfrm>
          <a:prstGeom prst="rect">
            <a:avLst/>
          </a:prstGeom>
          <a:noFill/>
          <a:ln w="9525">
            <a:noFill/>
            <a:miter lim="800000"/>
            <a:headEnd/>
            <a:tailEnd/>
          </a:ln>
        </p:spPr>
      </p:pic>
      <p:sp>
        <p:nvSpPr>
          <p:cNvPr id="33820" name="TextBox 5"/>
          <p:cNvSpPr txBox="1">
            <a:spLocks noChangeArrowheads="1"/>
          </p:cNvSpPr>
          <p:nvPr/>
        </p:nvSpPr>
        <p:spPr bwMode="auto">
          <a:xfrm>
            <a:off x="5562600" y="4845050"/>
            <a:ext cx="1219200" cy="641350"/>
          </a:xfrm>
          <a:prstGeom prst="rect">
            <a:avLst/>
          </a:prstGeom>
          <a:solidFill>
            <a:schemeClr val="bg1">
              <a:alpha val="70195"/>
            </a:schemeClr>
          </a:solidFill>
          <a:ln w="9525">
            <a:noFill/>
            <a:miter lim="800000"/>
            <a:headEnd/>
            <a:tailEnd/>
          </a:ln>
        </p:spPr>
        <p:txBody>
          <a:bodyPr>
            <a:spAutoFit/>
          </a:bodyPr>
          <a:lstStyle/>
          <a:p>
            <a:pPr eaLnBrk="1" hangingPunct="1"/>
            <a:r>
              <a:rPr lang="en-GB">
                <a:cs typeface="Arial" charset="0"/>
              </a:rPr>
              <a:t>Sri Lanka Flooding</a:t>
            </a:r>
          </a:p>
        </p:txBody>
      </p:sp>
      <p:pic>
        <p:nvPicPr>
          <p:cNvPr id="33822" name="Picture 4" descr="http://images.all-free-download.com/images/graphiclarge/rain_cloud_clip_art_17461.jpg"/>
          <p:cNvPicPr>
            <a:picLocks noChangeAspect="1" noChangeArrowheads="1"/>
          </p:cNvPicPr>
          <p:nvPr/>
        </p:nvPicPr>
        <p:blipFill>
          <a:blip r:embed="rId9" cstate="print"/>
          <a:srcRect/>
          <a:stretch>
            <a:fillRect/>
          </a:stretch>
        </p:blipFill>
        <p:spPr bwMode="auto">
          <a:xfrm>
            <a:off x="7315200" y="4343400"/>
            <a:ext cx="808038" cy="685800"/>
          </a:xfrm>
          <a:prstGeom prst="rect">
            <a:avLst/>
          </a:prstGeom>
          <a:noFill/>
          <a:ln w="9525">
            <a:noFill/>
            <a:miter lim="800000"/>
            <a:headEnd/>
            <a:tailEnd/>
          </a:ln>
        </p:spPr>
      </p:pic>
      <p:pic>
        <p:nvPicPr>
          <p:cNvPr id="33823" name="Picture 4" descr="http://t3.gstatic.com/images?q=tbn:ANd9GcRvsPYtWZu9l28Blka5mNBte9AAbFe2q5g-zoDrxj_IyLN2Y2VlmA"/>
          <p:cNvPicPr>
            <a:picLocks noChangeAspect="1" noChangeArrowheads="1"/>
          </p:cNvPicPr>
          <p:nvPr/>
        </p:nvPicPr>
        <p:blipFill>
          <a:blip r:embed="rId10" cstate="print"/>
          <a:srcRect/>
          <a:stretch>
            <a:fillRect/>
          </a:stretch>
        </p:blipFill>
        <p:spPr bwMode="auto">
          <a:xfrm>
            <a:off x="7820025" y="4876800"/>
            <a:ext cx="485775" cy="441325"/>
          </a:xfrm>
          <a:prstGeom prst="rect">
            <a:avLst/>
          </a:prstGeom>
          <a:noFill/>
          <a:ln w="9525">
            <a:noFill/>
            <a:miter lim="800000"/>
            <a:headEnd/>
            <a:tailEnd/>
          </a:ln>
        </p:spPr>
      </p:pic>
      <p:sp>
        <p:nvSpPr>
          <p:cNvPr id="33825" name="TextBox 5"/>
          <p:cNvSpPr txBox="1">
            <a:spLocks noChangeArrowheads="1"/>
          </p:cNvSpPr>
          <p:nvPr/>
        </p:nvSpPr>
        <p:spPr bwMode="auto">
          <a:xfrm>
            <a:off x="3581400" y="2514600"/>
            <a:ext cx="1828800" cy="915988"/>
          </a:xfrm>
          <a:prstGeom prst="rect">
            <a:avLst/>
          </a:prstGeom>
          <a:solidFill>
            <a:schemeClr val="bg1">
              <a:alpha val="70195"/>
            </a:schemeClr>
          </a:solidFill>
          <a:ln w="9525">
            <a:noFill/>
            <a:miter lim="800000"/>
            <a:headEnd/>
            <a:tailEnd/>
          </a:ln>
        </p:spPr>
        <p:txBody>
          <a:bodyPr>
            <a:spAutoFit/>
          </a:bodyPr>
          <a:lstStyle/>
          <a:p>
            <a:pPr eaLnBrk="1" hangingPunct="1"/>
            <a:r>
              <a:rPr lang="en-GB" b="1">
                <a:solidFill>
                  <a:srgbClr val="FF3300"/>
                </a:solidFill>
                <a:cs typeface="Arial" charset="0"/>
              </a:rPr>
              <a:t>Warmest November Day since 2010!</a:t>
            </a:r>
          </a:p>
        </p:txBody>
      </p:sp>
      <p:sp>
        <p:nvSpPr>
          <p:cNvPr id="26" name="TextBox 5"/>
          <p:cNvSpPr txBox="1">
            <a:spLocks noChangeArrowheads="1"/>
          </p:cNvSpPr>
          <p:nvPr/>
        </p:nvSpPr>
        <p:spPr bwMode="auto">
          <a:xfrm>
            <a:off x="5791200" y="6096000"/>
            <a:ext cx="3352800" cy="646331"/>
          </a:xfrm>
          <a:prstGeom prst="rect">
            <a:avLst/>
          </a:prstGeom>
          <a:solidFill>
            <a:schemeClr val="bg1">
              <a:alpha val="70195"/>
            </a:schemeClr>
          </a:solidFill>
          <a:ln w="9525">
            <a:noFill/>
            <a:miter lim="800000"/>
            <a:headEnd/>
            <a:tailEnd/>
          </a:ln>
        </p:spPr>
        <p:txBody>
          <a:bodyPr wrap="square">
            <a:spAutoFit/>
          </a:bodyPr>
          <a:lstStyle/>
          <a:p>
            <a:pPr algn="r" eaLnBrk="1" hangingPunct="1"/>
            <a:r>
              <a:rPr lang="en-GB" dirty="0" smtClean="0">
                <a:cs typeface="Arial" charset="0"/>
                <a:hlinkClick r:id="rId11"/>
              </a:rPr>
              <a:t>27</a:t>
            </a:r>
            <a:r>
              <a:rPr lang="en-GB" baseline="30000" dirty="0" smtClean="0">
                <a:cs typeface="Arial" charset="0"/>
                <a:hlinkClick r:id="rId11"/>
              </a:rPr>
              <a:t>th</a:t>
            </a:r>
            <a:r>
              <a:rPr lang="en-GB" dirty="0" smtClean="0">
                <a:cs typeface="Arial" charset="0"/>
                <a:hlinkClick r:id="rId11"/>
              </a:rPr>
              <a:t> Nov Flooding in Sydney; West-coast wildfires </a:t>
            </a:r>
            <a:endParaRPr lang="en-GB" dirty="0">
              <a:cs typeface="Arial" charset="0"/>
            </a:endParaRPr>
          </a:p>
        </p:txBody>
      </p:sp>
      <p:pic>
        <p:nvPicPr>
          <p:cNvPr id="27" name="Picture 8" descr="http://www.mistrys.co.uk/blog/wp-content/uploads/2010/09/1497_sun062clipart.jpg"/>
          <p:cNvPicPr>
            <a:picLocks noChangeAspect="1" noChangeArrowheads="1"/>
          </p:cNvPicPr>
          <p:nvPr/>
        </p:nvPicPr>
        <p:blipFill>
          <a:blip r:embed="rId5" cstate="print"/>
          <a:srcRect/>
          <a:stretch>
            <a:fillRect/>
          </a:stretch>
        </p:blipFill>
        <p:spPr bwMode="auto">
          <a:xfrm>
            <a:off x="1600200" y="3429000"/>
            <a:ext cx="762000" cy="765175"/>
          </a:xfrm>
          <a:prstGeom prst="rect">
            <a:avLst/>
          </a:prstGeom>
          <a:noFill/>
          <a:ln w="9525">
            <a:noFill/>
            <a:miter lim="800000"/>
            <a:headEnd/>
            <a:tailEnd/>
          </a:ln>
        </p:spPr>
      </p:pic>
      <p:sp>
        <p:nvSpPr>
          <p:cNvPr id="28" name="TextBox 5"/>
          <p:cNvSpPr txBox="1">
            <a:spLocks noChangeArrowheads="1"/>
          </p:cNvSpPr>
          <p:nvPr/>
        </p:nvSpPr>
        <p:spPr bwMode="auto">
          <a:xfrm>
            <a:off x="533400" y="3581400"/>
            <a:ext cx="1219200" cy="646331"/>
          </a:xfrm>
          <a:prstGeom prst="rect">
            <a:avLst/>
          </a:prstGeom>
          <a:solidFill>
            <a:schemeClr val="bg1">
              <a:alpha val="70195"/>
            </a:schemeClr>
          </a:solidFill>
          <a:ln w="9525">
            <a:noFill/>
            <a:miter lim="800000"/>
            <a:headEnd/>
            <a:tailEnd/>
          </a:ln>
        </p:spPr>
        <p:txBody>
          <a:bodyPr>
            <a:spAutoFit/>
          </a:bodyPr>
          <a:lstStyle/>
          <a:p>
            <a:pPr eaLnBrk="1" hangingPunct="1"/>
            <a:r>
              <a:rPr lang="en-GB" dirty="0" smtClean="0">
                <a:cs typeface="Arial" charset="0"/>
              </a:rPr>
              <a:t>Texas Drought</a:t>
            </a:r>
            <a:endParaRPr lang="en-GB" dirty="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7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8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8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79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8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8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8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8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80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8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8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8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8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8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8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8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8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nimBg="1"/>
      <p:bldP spid="33798" grpId="0" animBg="1"/>
      <p:bldP spid="33801" grpId="0" animBg="1"/>
      <p:bldP spid="33810" grpId="0" animBg="1"/>
      <p:bldP spid="33813" grpId="0" animBg="1"/>
      <p:bldP spid="33815" grpId="0" animBg="1"/>
      <p:bldP spid="33818" grpId="0" animBg="1"/>
      <p:bldP spid="33820" grpId="0" animBg="1"/>
      <p:bldP spid="33825" grpId="0" animBg="1"/>
      <p:bldP spid="26" grpId="0" animBg="1"/>
      <p:bldP spid="2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600200" y="228600"/>
            <a:ext cx="6324600" cy="563563"/>
          </a:xfrm>
        </p:spPr>
        <p:txBody>
          <a:bodyPr/>
          <a:lstStyle/>
          <a:p>
            <a:pPr algn="l"/>
            <a:r>
              <a:rPr lang="en-US" sz="3600" dirty="0" smtClean="0">
                <a:solidFill>
                  <a:schemeClr val="accent2"/>
                </a:solidFill>
              </a:rPr>
              <a:t>The Rich get Richer…</a:t>
            </a:r>
          </a:p>
        </p:txBody>
      </p:sp>
      <p:sp>
        <p:nvSpPr>
          <p:cNvPr id="7171" name="Text Box 3"/>
          <p:cNvSpPr txBox="1">
            <a:spLocks noChangeArrowheads="1"/>
          </p:cNvSpPr>
          <p:nvPr/>
        </p:nvSpPr>
        <p:spPr bwMode="auto">
          <a:xfrm rot="-5400000">
            <a:off x="-127793" y="3937793"/>
            <a:ext cx="2755900" cy="519113"/>
          </a:xfrm>
          <a:prstGeom prst="rect">
            <a:avLst/>
          </a:prstGeom>
          <a:noFill/>
          <a:ln w="9525">
            <a:noFill/>
            <a:miter lim="800000"/>
            <a:headEnd/>
            <a:tailEnd/>
          </a:ln>
        </p:spPr>
        <p:txBody>
          <a:bodyPr>
            <a:spAutoFit/>
          </a:bodyPr>
          <a:lstStyle/>
          <a:p>
            <a:pPr defTabSz="4073525" eaLnBrk="1" hangingPunct="1">
              <a:spcBef>
                <a:spcPct val="50000"/>
              </a:spcBef>
            </a:pPr>
            <a:r>
              <a:rPr lang="en-GB" sz="2800"/>
              <a:t>Precipitation </a:t>
            </a:r>
            <a:r>
              <a:rPr lang="en-GB" sz="2800">
                <a:sym typeface="Wingdings" pitchFamily="2" charset="2"/>
              </a:rPr>
              <a:t></a:t>
            </a:r>
            <a:endParaRPr lang="en-US" sz="2800"/>
          </a:p>
        </p:txBody>
      </p:sp>
      <p:pic>
        <p:nvPicPr>
          <p:cNvPr id="7172" name="Picture 4" descr="rain1"/>
          <p:cNvPicPr>
            <a:picLocks noChangeAspect="1" noChangeArrowheads="1"/>
          </p:cNvPicPr>
          <p:nvPr/>
        </p:nvPicPr>
        <p:blipFill>
          <a:blip r:embed="rId2" cstate="print">
            <a:lum bright="20000" contrast="-20000"/>
          </a:blip>
          <a:srcRect/>
          <a:stretch>
            <a:fillRect/>
          </a:stretch>
        </p:blipFill>
        <p:spPr bwMode="auto">
          <a:xfrm>
            <a:off x="1600200" y="990600"/>
            <a:ext cx="6192838" cy="4473575"/>
          </a:xfrm>
          <a:prstGeom prst="rect">
            <a:avLst/>
          </a:prstGeom>
          <a:noFill/>
          <a:ln w="9525">
            <a:noFill/>
            <a:miter lim="800000"/>
            <a:headEnd/>
            <a:tailEnd/>
          </a:ln>
        </p:spPr>
      </p:pic>
      <p:sp>
        <p:nvSpPr>
          <p:cNvPr id="7173" name="Line 5"/>
          <p:cNvSpPr>
            <a:spLocks noChangeShapeType="1"/>
          </p:cNvSpPr>
          <p:nvPr/>
        </p:nvSpPr>
        <p:spPr bwMode="auto">
          <a:xfrm flipV="1">
            <a:off x="1527175" y="990600"/>
            <a:ext cx="6337300" cy="2952750"/>
          </a:xfrm>
          <a:prstGeom prst="line">
            <a:avLst/>
          </a:prstGeom>
          <a:noFill/>
          <a:ln w="63500">
            <a:solidFill>
              <a:srgbClr val="0000FF"/>
            </a:solidFill>
            <a:round/>
            <a:headEnd/>
            <a:tailEnd type="triangle" w="med" len="med"/>
          </a:ln>
        </p:spPr>
        <p:txBody>
          <a:bodyPr/>
          <a:lstStyle/>
          <a:p>
            <a:endParaRPr lang="en-GB"/>
          </a:p>
        </p:txBody>
      </p:sp>
      <p:sp>
        <p:nvSpPr>
          <p:cNvPr id="7174" name="Line 6"/>
          <p:cNvSpPr>
            <a:spLocks noChangeShapeType="1"/>
          </p:cNvSpPr>
          <p:nvPr/>
        </p:nvSpPr>
        <p:spPr bwMode="auto">
          <a:xfrm flipV="1">
            <a:off x="1527175" y="2719388"/>
            <a:ext cx="6337300" cy="1223962"/>
          </a:xfrm>
          <a:prstGeom prst="line">
            <a:avLst/>
          </a:prstGeom>
          <a:noFill/>
          <a:ln w="63500">
            <a:solidFill>
              <a:schemeClr val="tx1"/>
            </a:solidFill>
            <a:round/>
            <a:headEnd/>
            <a:tailEnd type="triangle" w="med" len="med"/>
          </a:ln>
        </p:spPr>
        <p:txBody>
          <a:bodyPr/>
          <a:lstStyle/>
          <a:p>
            <a:endParaRPr lang="en-GB"/>
          </a:p>
        </p:txBody>
      </p:sp>
      <p:sp>
        <p:nvSpPr>
          <p:cNvPr id="7175" name="Line 7"/>
          <p:cNvSpPr>
            <a:spLocks noChangeShapeType="1"/>
          </p:cNvSpPr>
          <p:nvPr/>
        </p:nvSpPr>
        <p:spPr bwMode="auto">
          <a:xfrm>
            <a:off x="1527175" y="3944938"/>
            <a:ext cx="6265863" cy="1438275"/>
          </a:xfrm>
          <a:prstGeom prst="line">
            <a:avLst/>
          </a:prstGeom>
          <a:noFill/>
          <a:ln w="63500">
            <a:solidFill>
              <a:srgbClr val="FF0000"/>
            </a:solidFill>
            <a:round/>
            <a:headEnd/>
            <a:tailEnd type="triangle" w="med" len="med"/>
          </a:ln>
        </p:spPr>
        <p:txBody>
          <a:bodyPr/>
          <a:lstStyle/>
          <a:p>
            <a:endParaRPr lang="en-GB"/>
          </a:p>
        </p:txBody>
      </p:sp>
      <p:sp>
        <p:nvSpPr>
          <p:cNvPr id="7176" name="Text Box 8"/>
          <p:cNvSpPr txBox="1">
            <a:spLocks noChangeArrowheads="1"/>
          </p:cNvSpPr>
          <p:nvPr/>
        </p:nvSpPr>
        <p:spPr bwMode="auto">
          <a:xfrm rot="-1500000">
            <a:off x="1530350" y="1968500"/>
            <a:ext cx="6143625" cy="519113"/>
          </a:xfrm>
          <a:prstGeom prst="rect">
            <a:avLst/>
          </a:prstGeom>
          <a:noFill/>
          <a:ln w="9525">
            <a:noFill/>
            <a:miter lim="800000"/>
            <a:headEnd/>
            <a:tailEnd/>
          </a:ln>
        </p:spPr>
        <p:txBody>
          <a:bodyPr>
            <a:spAutoFit/>
          </a:bodyPr>
          <a:lstStyle/>
          <a:p>
            <a:pPr defTabSz="4073525" eaLnBrk="1" hangingPunct="1">
              <a:spcBef>
                <a:spcPct val="50000"/>
              </a:spcBef>
            </a:pPr>
            <a:r>
              <a:rPr lang="en-GB" sz="2800">
                <a:solidFill>
                  <a:srgbClr val="000099"/>
                </a:solidFill>
                <a:sym typeface="Wingdings" pitchFamily="2" charset="2"/>
              </a:rPr>
              <a:t>Heavy rain follows moisture (~7%/K)</a:t>
            </a:r>
            <a:endParaRPr lang="en-US" sz="2800">
              <a:solidFill>
                <a:srgbClr val="000099"/>
              </a:solidFill>
            </a:endParaRPr>
          </a:p>
        </p:txBody>
      </p:sp>
      <p:sp>
        <p:nvSpPr>
          <p:cNvPr id="7177" name="Text Box 9"/>
          <p:cNvSpPr txBox="1">
            <a:spLocks noChangeArrowheads="1"/>
          </p:cNvSpPr>
          <p:nvPr/>
        </p:nvSpPr>
        <p:spPr bwMode="auto">
          <a:xfrm rot="-660000">
            <a:off x="3255963" y="2647950"/>
            <a:ext cx="4722812" cy="946150"/>
          </a:xfrm>
          <a:prstGeom prst="rect">
            <a:avLst/>
          </a:prstGeom>
          <a:noFill/>
          <a:ln w="9525">
            <a:noFill/>
            <a:miter lim="800000"/>
            <a:headEnd/>
            <a:tailEnd/>
          </a:ln>
        </p:spPr>
        <p:txBody>
          <a:bodyPr>
            <a:spAutoFit/>
          </a:bodyPr>
          <a:lstStyle/>
          <a:p>
            <a:pPr defTabSz="4073525" eaLnBrk="1" hangingPunct="1">
              <a:spcBef>
                <a:spcPct val="50000"/>
              </a:spcBef>
            </a:pPr>
            <a:r>
              <a:rPr lang="en-GB" sz="2800" dirty="0">
                <a:sym typeface="Wingdings" pitchFamily="2" charset="2"/>
              </a:rPr>
              <a:t>Mean Precipitation linked to </a:t>
            </a:r>
            <a:r>
              <a:rPr lang="en-GB" sz="2800" dirty="0" smtClean="0">
                <a:sym typeface="Wingdings" pitchFamily="2" charset="2"/>
              </a:rPr>
              <a:t>energy </a:t>
            </a:r>
            <a:r>
              <a:rPr lang="en-GB" sz="2800" dirty="0">
                <a:sym typeface="Wingdings" pitchFamily="2" charset="2"/>
              </a:rPr>
              <a:t>balance (~3%/K)</a:t>
            </a:r>
            <a:endParaRPr lang="en-US" sz="2800" dirty="0"/>
          </a:p>
        </p:txBody>
      </p:sp>
      <p:sp>
        <p:nvSpPr>
          <p:cNvPr id="7178" name="Text Box 10"/>
          <p:cNvSpPr txBox="1">
            <a:spLocks noChangeArrowheads="1"/>
          </p:cNvSpPr>
          <p:nvPr/>
        </p:nvSpPr>
        <p:spPr bwMode="auto">
          <a:xfrm rot="720000">
            <a:off x="3105150" y="4360863"/>
            <a:ext cx="4975225" cy="519112"/>
          </a:xfrm>
          <a:prstGeom prst="rect">
            <a:avLst/>
          </a:prstGeom>
          <a:noFill/>
          <a:ln w="9525">
            <a:noFill/>
            <a:miter lim="800000"/>
            <a:headEnd/>
            <a:tailEnd/>
          </a:ln>
        </p:spPr>
        <p:txBody>
          <a:bodyPr>
            <a:spAutoFit/>
          </a:bodyPr>
          <a:lstStyle/>
          <a:p>
            <a:pPr defTabSz="4073525" eaLnBrk="1" hangingPunct="1">
              <a:spcBef>
                <a:spcPct val="50000"/>
              </a:spcBef>
            </a:pPr>
            <a:r>
              <a:rPr lang="en-GB" sz="2800">
                <a:sym typeface="Wingdings" pitchFamily="2" charset="2"/>
              </a:rPr>
              <a:t>Light Precipitation (-?%/K)</a:t>
            </a:r>
            <a:endParaRPr lang="en-US" sz="2800"/>
          </a:p>
        </p:txBody>
      </p:sp>
      <p:sp>
        <p:nvSpPr>
          <p:cNvPr id="7179" name="Text Box 11"/>
          <p:cNvSpPr txBox="1">
            <a:spLocks noChangeArrowheads="1"/>
          </p:cNvSpPr>
          <p:nvPr/>
        </p:nvSpPr>
        <p:spPr bwMode="auto">
          <a:xfrm>
            <a:off x="1511300" y="5486400"/>
            <a:ext cx="2755900" cy="519113"/>
          </a:xfrm>
          <a:prstGeom prst="rect">
            <a:avLst/>
          </a:prstGeom>
          <a:noFill/>
          <a:ln w="9525">
            <a:noFill/>
            <a:miter lim="800000"/>
            <a:headEnd/>
            <a:tailEnd/>
          </a:ln>
        </p:spPr>
        <p:txBody>
          <a:bodyPr>
            <a:spAutoFit/>
          </a:bodyPr>
          <a:lstStyle/>
          <a:p>
            <a:pPr defTabSz="4073525" eaLnBrk="1" hangingPunct="1">
              <a:spcBef>
                <a:spcPct val="50000"/>
              </a:spcBef>
            </a:pPr>
            <a:r>
              <a:rPr lang="en-GB" sz="2800">
                <a:sym typeface="Wingdings" pitchFamily="2" charset="2"/>
              </a:rPr>
              <a:t>Temperature </a:t>
            </a:r>
            <a:endParaRPr lang="en-US" sz="2800"/>
          </a:p>
        </p:txBody>
      </p:sp>
      <p:sp>
        <p:nvSpPr>
          <p:cNvPr id="7180" name="Rectangle 12"/>
          <p:cNvSpPr>
            <a:spLocks noChangeArrowheads="1"/>
          </p:cNvSpPr>
          <p:nvPr/>
        </p:nvSpPr>
        <p:spPr bwMode="auto">
          <a:xfrm>
            <a:off x="1600200" y="990600"/>
            <a:ext cx="6172200" cy="4495800"/>
          </a:xfrm>
          <a:prstGeom prst="rect">
            <a:avLst/>
          </a:prstGeom>
          <a:noFill/>
          <a:ln w="38100">
            <a:solidFill>
              <a:schemeClr val="tx1"/>
            </a:solidFill>
            <a:miter lim="800000"/>
            <a:headEnd/>
            <a:tailEnd/>
          </a:ln>
        </p:spPr>
        <p:txBody>
          <a:bodyPr wrap="none" anchor="ctr"/>
          <a:lstStyle/>
          <a:p>
            <a:endParaRPr lang="en-GB"/>
          </a:p>
        </p:txBody>
      </p:sp>
      <p:sp>
        <p:nvSpPr>
          <p:cNvPr id="7181" name="Line 13"/>
          <p:cNvSpPr>
            <a:spLocks noChangeShapeType="1"/>
          </p:cNvSpPr>
          <p:nvPr/>
        </p:nvSpPr>
        <p:spPr bwMode="auto">
          <a:xfrm>
            <a:off x="1600200" y="3962400"/>
            <a:ext cx="6172200" cy="0"/>
          </a:xfrm>
          <a:prstGeom prst="line">
            <a:avLst/>
          </a:prstGeom>
          <a:noFill/>
          <a:ln w="9525">
            <a:solidFill>
              <a:schemeClr val="tx1"/>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b="28285"/>
          <a:stretch>
            <a:fillRect/>
          </a:stretch>
        </p:blipFill>
        <p:spPr bwMode="auto">
          <a:xfrm>
            <a:off x="396875" y="993775"/>
            <a:ext cx="3870325" cy="5178425"/>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t="8369"/>
          <a:stretch>
            <a:fillRect/>
          </a:stretch>
        </p:blipFill>
        <p:spPr bwMode="auto">
          <a:xfrm>
            <a:off x="4572000" y="3629025"/>
            <a:ext cx="4191000" cy="2924175"/>
          </a:xfrm>
          <a:prstGeom prst="rect">
            <a:avLst/>
          </a:prstGeom>
          <a:noFill/>
          <a:ln w="9525">
            <a:noFill/>
            <a:miter lim="800000"/>
            <a:headEnd/>
            <a:tailEnd/>
          </a:ln>
        </p:spPr>
      </p:pic>
      <p:sp>
        <p:nvSpPr>
          <p:cNvPr id="8196" name="Rectangle 4"/>
          <p:cNvSpPr>
            <a:spLocks noGrp="1" noChangeArrowheads="1"/>
          </p:cNvSpPr>
          <p:nvPr>
            <p:ph type="body" idx="1"/>
          </p:nvPr>
        </p:nvSpPr>
        <p:spPr>
          <a:xfrm>
            <a:off x="4572000" y="993775"/>
            <a:ext cx="4191000" cy="1935163"/>
          </a:xfrm>
        </p:spPr>
        <p:txBody>
          <a:bodyPr/>
          <a:lstStyle/>
          <a:p>
            <a:pPr eaLnBrk="1" hangingPunct="1">
              <a:lnSpc>
                <a:spcPct val="80000"/>
              </a:lnSpc>
            </a:pPr>
            <a:r>
              <a:rPr lang="en-GB" sz="2800" smtClean="0"/>
              <a:t>Increased Precipitation</a:t>
            </a:r>
          </a:p>
          <a:p>
            <a:pPr eaLnBrk="1" hangingPunct="1">
              <a:lnSpc>
                <a:spcPct val="80000"/>
              </a:lnSpc>
            </a:pPr>
            <a:r>
              <a:rPr lang="en-GB" sz="2800" smtClean="0"/>
              <a:t>More Intense Rainfall</a:t>
            </a:r>
          </a:p>
          <a:p>
            <a:pPr eaLnBrk="1" hangingPunct="1">
              <a:lnSpc>
                <a:spcPct val="80000"/>
              </a:lnSpc>
            </a:pPr>
            <a:r>
              <a:rPr lang="en-GB" sz="2800" smtClean="0"/>
              <a:t>More droughts</a:t>
            </a:r>
          </a:p>
          <a:p>
            <a:pPr eaLnBrk="1" hangingPunct="1">
              <a:lnSpc>
                <a:spcPct val="80000"/>
              </a:lnSpc>
            </a:pPr>
            <a:r>
              <a:rPr lang="en-GB" sz="2800" smtClean="0"/>
              <a:t>Wet regions get wetter, dry regions get drier?</a:t>
            </a:r>
          </a:p>
          <a:p>
            <a:pPr eaLnBrk="1" hangingPunct="1">
              <a:lnSpc>
                <a:spcPct val="80000"/>
              </a:lnSpc>
            </a:pPr>
            <a:r>
              <a:rPr lang="en-GB" sz="2800" smtClean="0"/>
              <a:t>Regional projections??</a:t>
            </a:r>
            <a:endParaRPr lang="en-US" sz="2800" smtClean="0"/>
          </a:p>
        </p:txBody>
      </p:sp>
      <p:sp>
        <p:nvSpPr>
          <p:cNvPr id="8197" name="Text Box 5"/>
          <p:cNvSpPr txBox="1">
            <a:spLocks noChangeArrowheads="1"/>
          </p:cNvSpPr>
          <p:nvPr/>
        </p:nvSpPr>
        <p:spPr bwMode="auto">
          <a:xfrm>
            <a:off x="4724400" y="5791200"/>
            <a:ext cx="3962400" cy="396875"/>
          </a:xfrm>
          <a:prstGeom prst="rect">
            <a:avLst/>
          </a:prstGeom>
          <a:noFill/>
          <a:ln w="9525">
            <a:noFill/>
            <a:miter lim="800000"/>
            <a:headEnd/>
            <a:tailEnd/>
          </a:ln>
        </p:spPr>
        <p:txBody>
          <a:bodyPr>
            <a:spAutoFit/>
          </a:bodyPr>
          <a:lstStyle/>
          <a:p>
            <a:pPr>
              <a:spcBef>
                <a:spcPct val="50000"/>
              </a:spcBef>
            </a:pPr>
            <a:r>
              <a:rPr lang="en-US" sz="2000" i="1"/>
              <a:t>Precipitation Change (%)</a:t>
            </a:r>
          </a:p>
        </p:txBody>
      </p:sp>
      <p:sp>
        <p:nvSpPr>
          <p:cNvPr id="8198" name="Text Box 6"/>
          <p:cNvSpPr txBox="1">
            <a:spLocks noChangeArrowheads="1"/>
          </p:cNvSpPr>
          <p:nvPr/>
        </p:nvSpPr>
        <p:spPr bwMode="auto">
          <a:xfrm>
            <a:off x="381000" y="106363"/>
            <a:ext cx="8534400" cy="584200"/>
          </a:xfrm>
          <a:prstGeom prst="rect">
            <a:avLst/>
          </a:prstGeom>
          <a:solidFill>
            <a:schemeClr val="bg1"/>
          </a:solidFill>
          <a:ln w="9525">
            <a:noFill/>
            <a:miter lim="800000"/>
            <a:headEnd/>
            <a:tailEnd/>
          </a:ln>
        </p:spPr>
        <p:txBody>
          <a:bodyPr>
            <a:spAutoFit/>
          </a:bodyPr>
          <a:lstStyle/>
          <a:p>
            <a:pPr>
              <a:spcBef>
                <a:spcPct val="50000"/>
              </a:spcBef>
            </a:pPr>
            <a:r>
              <a:rPr lang="en-US" sz="3200">
                <a:solidFill>
                  <a:schemeClr val="accent2"/>
                </a:solidFill>
              </a:rPr>
              <a:t>Climate model projections </a:t>
            </a:r>
            <a:r>
              <a:rPr lang="en-US" sz="2400">
                <a:solidFill>
                  <a:schemeClr val="accent2"/>
                </a:solidFill>
              </a:rPr>
              <a:t>(see IPCC 2007)</a:t>
            </a:r>
          </a:p>
        </p:txBody>
      </p:sp>
      <p:sp>
        <p:nvSpPr>
          <p:cNvPr id="8199" name="Text Box 7"/>
          <p:cNvSpPr txBox="1">
            <a:spLocks noChangeArrowheads="1"/>
          </p:cNvSpPr>
          <p:nvPr/>
        </p:nvSpPr>
        <p:spPr bwMode="auto">
          <a:xfrm>
            <a:off x="533400" y="1023938"/>
            <a:ext cx="3657600" cy="274637"/>
          </a:xfrm>
          <a:prstGeom prst="rect">
            <a:avLst/>
          </a:prstGeom>
          <a:solidFill>
            <a:schemeClr val="bg1"/>
          </a:solidFill>
          <a:ln w="9525">
            <a:noFill/>
            <a:miter lim="800000"/>
            <a:headEnd/>
            <a:tailEnd/>
          </a:ln>
        </p:spPr>
        <p:txBody>
          <a:bodyPr tIns="0" bIns="0">
            <a:spAutoFit/>
          </a:bodyPr>
          <a:lstStyle/>
          <a:p>
            <a:pPr algn="ctr">
              <a:spcBef>
                <a:spcPct val="50000"/>
              </a:spcBef>
            </a:pPr>
            <a:r>
              <a:rPr lang="en-GB"/>
              <a:t>Precipitation Intensity</a:t>
            </a:r>
          </a:p>
        </p:txBody>
      </p:sp>
      <p:sp>
        <p:nvSpPr>
          <p:cNvPr id="8200" name="Text Box 8"/>
          <p:cNvSpPr txBox="1">
            <a:spLocks noChangeArrowheads="1"/>
          </p:cNvSpPr>
          <p:nvPr/>
        </p:nvSpPr>
        <p:spPr bwMode="auto">
          <a:xfrm>
            <a:off x="533400" y="3568700"/>
            <a:ext cx="3657600" cy="274638"/>
          </a:xfrm>
          <a:prstGeom prst="rect">
            <a:avLst/>
          </a:prstGeom>
          <a:solidFill>
            <a:schemeClr val="bg1"/>
          </a:solidFill>
          <a:ln w="9525">
            <a:noFill/>
            <a:miter lim="800000"/>
            <a:headEnd/>
            <a:tailEnd/>
          </a:ln>
        </p:spPr>
        <p:txBody>
          <a:bodyPr tIns="0" bIns="0">
            <a:spAutoFit/>
          </a:bodyPr>
          <a:lstStyle/>
          <a:p>
            <a:pPr algn="ctr">
              <a:spcBef>
                <a:spcPct val="50000"/>
              </a:spcBef>
            </a:pPr>
            <a:r>
              <a:rPr lang="en-GB"/>
              <a:t>Dry Days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28600"/>
            <a:ext cx="8229600" cy="1143000"/>
          </a:xfrm>
        </p:spPr>
        <p:txBody>
          <a:bodyPr/>
          <a:lstStyle/>
          <a:p>
            <a:r>
              <a:rPr lang="en-GB" dirty="0" smtClean="0">
                <a:solidFill>
                  <a:schemeClr val="accent2"/>
                </a:solidFill>
              </a:rPr>
              <a:t>References</a:t>
            </a:r>
          </a:p>
        </p:txBody>
      </p:sp>
      <p:sp>
        <p:nvSpPr>
          <p:cNvPr id="37891" name="Rectangle 3"/>
          <p:cNvSpPr>
            <a:spLocks noGrp="1" noChangeArrowheads="1"/>
          </p:cNvSpPr>
          <p:nvPr>
            <p:ph type="body" idx="1"/>
          </p:nvPr>
        </p:nvSpPr>
        <p:spPr/>
        <p:txBody>
          <a:bodyPr/>
          <a:lstStyle/>
          <a:p>
            <a:r>
              <a:rPr lang="en-GB" sz="2800" dirty="0" smtClean="0"/>
              <a:t>Allan (2011) </a:t>
            </a:r>
            <a:r>
              <a:rPr lang="en-GB" sz="2800" i="1" dirty="0" smtClean="0"/>
              <a:t>Nature</a:t>
            </a:r>
            <a:r>
              <a:rPr lang="en-GB" sz="2800" dirty="0" smtClean="0"/>
              <a:t> </a:t>
            </a:r>
            <a:r>
              <a:rPr lang="en-GB" sz="2800" b="1" dirty="0" smtClean="0"/>
              <a:t>470</a:t>
            </a:r>
            <a:r>
              <a:rPr lang="en-GB" sz="2800" dirty="0" smtClean="0"/>
              <a:t>, 344-345</a:t>
            </a:r>
          </a:p>
          <a:p>
            <a:pPr>
              <a:buNone/>
            </a:pPr>
            <a:r>
              <a:rPr lang="en-GB" sz="2800" dirty="0" smtClean="0"/>
              <a:t>Available at: </a:t>
            </a:r>
            <a:r>
              <a:rPr lang="en-GB" sz="2800" dirty="0" smtClean="0">
                <a:hlinkClick r:id="rId2"/>
              </a:rPr>
              <a:t>www.met.reading.ac.uk/~sgs02rpa</a:t>
            </a:r>
            <a:endParaRPr lang="en-GB" sz="2800" dirty="0" smtClean="0"/>
          </a:p>
          <a:p>
            <a:pPr>
              <a:buNone/>
            </a:pPr>
            <a:endParaRPr lang="en-GB" sz="2800" dirty="0" smtClean="0"/>
          </a:p>
          <a:p>
            <a:r>
              <a:rPr lang="en-GB" sz="2800" dirty="0" smtClean="0"/>
              <a:t>Allen and Ingram (2002) </a:t>
            </a:r>
            <a:r>
              <a:rPr lang="en-GB" sz="2800" i="1" dirty="0" smtClean="0"/>
              <a:t>Nature</a:t>
            </a:r>
            <a:r>
              <a:rPr lang="en-GB" sz="2800" dirty="0" smtClean="0"/>
              <a:t> </a:t>
            </a:r>
            <a:r>
              <a:rPr lang="en-GB" sz="2800" b="1" dirty="0" smtClean="0"/>
              <a:t>419</a:t>
            </a:r>
            <a:r>
              <a:rPr lang="en-GB" sz="2800" dirty="0" smtClean="0"/>
              <a:t>, 224–232 </a:t>
            </a:r>
          </a:p>
          <a:p>
            <a:r>
              <a:rPr lang="en-GB" sz="2800" dirty="0" smtClean="0"/>
              <a:t>Held and </a:t>
            </a:r>
            <a:r>
              <a:rPr lang="en-GB" sz="2800" dirty="0" err="1" smtClean="0"/>
              <a:t>Soden</a:t>
            </a:r>
            <a:r>
              <a:rPr lang="en-GB" sz="2800" dirty="0" smtClean="0"/>
              <a:t> (2006) </a:t>
            </a:r>
            <a:r>
              <a:rPr lang="en-GB" sz="2800" i="1" dirty="0" smtClean="0"/>
              <a:t>J </a:t>
            </a:r>
            <a:r>
              <a:rPr lang="en-GB" sz="2800" i="1" dirty="0" err="1" smtClean="0"/>
              <a:t>Clim</a:t>
            </a:r>
            <a:r>
              <a:rPr lang="en-GB" sz="2800" i="1" dirty="0" smtClean="0"/>
              <a:t> </a:t>
            </a:r>
            <a:r>
              <a:rPr lang="en-GB" sz="2800" b="1" dirty="0" smtClean="0"/>
              <a:t>19</a:t>
            </a:r>
            <a:r>
              <a:rPr lang="en-GB" sz="2800" dirty="0" smtClean="0"/>
              <a:t>, 5686–5699</a:t>
            </a:r>
          </a:p>
          <a:p>
            <a:r>
              <a:rPr lang="en-GB" sz="2800" dirty="0" err="1" smtClean="0"/>
              <a:t>Trenberth</a:t>
            </a:r>
            <a:r>
              <a:rPr lang="en-GB" sz="2800" dirty="0" smtClean="0"/>
              <a:t> et al. (2003) </a:t>
            </a:r>
            <a:r>
              <a:rPr lang="en-GB" sz="2800" i="1" dirty="0" smtClean="0"/>
              <a:t>BAMS</a:t>
            </a:r>
            <a:r>
              <a:rPr lang="en-GB" sz="2800" dirty="0" smtClean="0"/>
              <a:t> </a:t>
            </a:r>
            <a:r>
              <a:rPr lang="en-GB" sz="2800" b="1" dirty="0" smtClean="0"/>
              <a:t>84</a:t>
            </a:r>
            <a:r>
              <a:rPr lang="en-GB" sz="2800" dirty="0" smtClean="0"/>
              <a:t>, 1205–1217 </a:t>
            </a:r>
          </a:p>
          <a:p>
            <a:endParaRPr lang="en-GB"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107950" y="1676400"/>
            <a:ext cx="8642350" cy="4130675"/>
          </a:xfrm>
          <a:prstGeom prst="rect">
            <a:avLst/>
          </a:prstGeom>
          <a:noFill/>
          <a:ln w="9525" algn="ctr">
            <a:noFill/>
            <a:miter lim="800000"/>
            <a:headEnd/>
            <a:tailEnd/>
          </a:ln>
        </p:spPr>
      </p:pic>
      <p:sp>
        <p:nvSpPr>
          <p:cNvPr id="9219" name="Text Box 3"/>
          <p:cNvSpPr txBox="1">
            <a:spLocks noChangeArrowheads="1"/>
          </p:cNvSpPr>
          <p:nvPr/>
        </p:nvSpPr>
        <p:spPr bwMode="auto">
          <a:xfrm rot="-5400000">
            <a:off x="50006" y="4010819"/>
            <a:ext cx="1223963" cy="822325"/>
          </a:xfrm>
          <a:prstGeom prst="rect">
            <a:avLst/>
          </a:prstGeom>
          <a:solidFill>
            <a:schemeClr val="bg1"/>
          </a:solidFill>
          <a:ln w="9525" algn="ctr">
            <a:noFill/>
            <a:miter lim="800000"/>
            <a:headEnd/>
            <a:tailEnd/>
          </a:ln>
        </p:spPr>
        <p:txBody>
          <a:bodyPr>
            <a:spAutoFit/>
          </a:bodyPr>
          <a:lstStyle/>
          <a:p>
            <a:pPr marL="342900" indent="-342900" eaLnBrk="1" hangingPunct="1">
              <a:spcBef>
                <a:spcPct val="50000"/>
              </a:spcBef>
            </a:pPr>
            <a:r>
              <a:rPr lang="en-GB" sz="2400"/>
              <a:t>Precip.  (%)</a:t>
            </a:r>
          </a:p>
        </p:txBody>
      </p:sp>
      <p:sp>
        <p:nvSpPr>
          <p:cNvPr id="9220" name="Text Box 7"/>
          <p:cNvSpPr txBox="1">
            <a:spLocks noChangeArrowheads="1"/>
          </p:cNvSpPr>
          <p:nvPr/>
        </p:nvSpPr>
        <p:spPr bwMode="auto">
          <a:xfrm>
            <a:off x="5116513" y="6110288"/>
            <a:ext cx="3570287" cy="366712"/>
          </a:xfrm>
          <a:prstGeom prst="rect">
            <a:avLst/>
          </a:prstGeom>
          <a:solidFill>
            <a:schemeClr val="bg1"/>
          </a:solidFill>
          <a:ln w="9525" algn="ctr">
            <a:noFill/>
            <a:miter lim="800000"/>
            <a:headEnd/>
            <a:tailEnd/>
          </a:ln>
        </p:spPr>
        <p:txBody>
          <a:bodyPr>
            <a:spAutoFit/>
          </a:bodyPr>
          <a:lstStyle/>
          <a:p>
            <a:pPr marL="342900" indent="-342900" eaLnBrk="1" hangingPunct="1">
              <a:spcBef>
                <a:spcPct val="50000"/>
              </a:spcBef>
            </a:pPr>
            <a:r>
              <a:rPr lang="en-GB"/>
              <a:t>Allan and Soden (2008) Science</a:t>
            </a:r>
            <a:endParaRPr lang="en-US"/>
          </a:p>
        </p:txBody>
      </p:sp>
      <p:sp>
        <p:nvSpPr>
          <p:cNvPr id="9221" name="Text Box 3"/>
          <p:cNvSpPr txBox="1">
            <a:spLocks noChangeArrowheads="1"/>
          </p:cNvSpPr>
          <p:nvPr/>
        </p:nvSpPr>
        <p:spPr bwMode="auto">
          <a:xfrm>
            <a:off x="381000" y="152400"/>
            <a:ext cx="8534400" cy="1200150"/>
          </a:xfrm>
          <a:prstGeom prst="rect">
            <a:avLst/>
          </a:prstGeom>
          <a:solidFill>
            <a:schemeClr val="bg1"/>
          </a:solidFill>
          <a:ln w="9525">
            <a:noFill/>
            <a:miter lim="800000"/>
            <a:headEnd/>
            <a:tailEnd/>
          </a:ln>
        </p:spPr>
        <p:txBody>
          <a:bodyPr>
            <a:spAutoFit/>
          </a:bodyPr>
          <a:lstStyle/>
          <a:p>
            <a:pPr>
              <a:spcBef>
                <a:spcPct val="50000"/>
              </a:spcBef>
            </a:pPr>
            <a:r>
              <a:rPr lang="en-GB" sz="3600" b="1">
                <a:solidFill>
                  <a:schemeClr val="accent2"/>
                </a:solidFill>
              </a:rPr>
              <a:t>Can we use observations to seek/confirm robust responses?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p:txBody>
          <a:bodyPr/>
          <a:lstStyle/>
          <a:p>
            <a:r>
              <a:rPr lang="en-GB" dirty="0" smtClean="0">
                <a:solidFill>
                  <a:srgbClr val="0070C0"/>
                </a:solidFill>
              </a:rPr>
              <a:t>World weather news 2111??</a:t>
            </a:r>
          </a:p>
        </p:txBody>
      </p:sp>
      <p:sp>
        <p:nvSpPr>
          <p:cNvPr id="33795" name="Content Placeholder 2"/>
          <p:cNvSpPr>
            <a:spLocks noGrp="1"/>
          </p:cNvSpPr>
          <p:nvPr>
            <p:ph idx="4294967295"/>
          </p:nvPr>
        </p:nvSpPr>
        <p:spPr/>
        <p:txBody>
          <a:bodyPr/>
          <a:lstStyle/>
          <a:p>
            <a:endParaRPr lang="en-GB" smtClean="0"/>
          </a:p>
        </p:txBody>
      </p:sp>
      <p:pic>
        <p:nvPicPr>
          <p:cNvPr id="33796" name="Picture 2" descr="http://www.frontiercomputercorp.com/Portals/0/About%20US/global_map.jpg"/>
          <p:cNvPicPr>
            <a:picLocks noChangeAspect="1" noChangeArrowheads="1"/>
          </p:cNvPicPr>
          <p:nvPr/>
        </p:nvPicPr>
        <p:blipFill>
          <a:blip r:embed="rId3" cstate="print"/>
          <a:srcRect/>
          <a:stretch>
            <a:fillRect/>
          </a:stretch>
        </p:blipFill>
        <p:spPr bwMode="auto">
          <a:xfrm>
            <a:off x="0" y="1416050"/>
            <a:ext cx="9144000" cy="5289550"/>
          </a:xfrm>
          <a:prstGeom prst="rect">
            <a:avLst/>
          </a:prstGeom>
          <a:noFill/>
          <a:ln w="9525">
            <a:noFill/>
            <a:miter lim="800000"/>
            <a:headEnd/>
            <a:tailEnd/>
          </a:ln>
        </p:spPr>
      </p:pic>
      <p:sp>
        <p:nvSpPr>
          <p:cNvPr id="33800" name="AutoShape 14" descr="data:image/jpg;base64,/9j/4AAQSkZJRgABAQAAAQABAAD/2wCEAAkGBggGERURBxQTExAWGBgUFRYRERoYFhwVHxwaGhoXEhUYISgqFxooHRcTHy8sLyoqMi8vFx4xNTAqNSYuLDABCQoKDQwNGQ8PGSklGiQsNSwpLC0pLCo1KSksNTUtKSoyLDEvLCo1LTUuNiw1LCwtLC81LCwpLCwsLSwpLCkpLP/AABEIAH8AvgMBIgACEQEDEQH/xAAcAAEAAwADAQEAAAAAAAAAAAAABQYHAwQIAQL/xAA/EAACAQICBQkEBwcFAAAAAAAAAQIEEQMFBhIhMZEHE0FRUmFxcoEUMqGxFSIjM0JighYkU1SSwfE0g7LR8P/EABoBAQADAQEBAAAAAAAAAAAAAAACAwQBBQb/xAAlEQEAAgEEAgIBBQAAAAAAAAAAAQIDBBESMSFRFEEyEyJhcZH/2gAMAwEAAhEDEQA/ANxAAAAAAAAAAAAAAfG0t5TtIuUrL8rvDLrY+Luun9mn3yXveC4oja0VjeRbaqqwKKLnVSjCC3yk7LizP9IuVKMbwyFXe7nZrZ+iHT4vgUfOdIMwz6WtmE3K26K2QXliv8keZL55nxVKIdipzCrrMTnajEnLEvfWcnrd1n0ehctGuU6po7YedJ4sN3OL7xeZfjXx8Sigore1Z3h16Dy7M6TNoLEoZxnB9MX09TXQztHn7K83rcmnzmXzcJdNtzXVKO5o0vRvlLo8xth5tbBxd2tf7N+r9z12d5spni3ie0ZhdgfE1Latx9NDgAAAAAAAAAAAAAAEfnGf5fkMdbMJqPVHfJ+WK2s5MxHYkCA0h00yzR68caWvi9GHCzl+p/h9eBQ9IuUqvzO8MtvgYW66f2jXfJe76cSmtuW17zLfUfVUtk/pDptmekN44kubwf4eG9lvzvfL5dxAAGWZmZ3l0ABx0AAAAAWDRzTbMtHbRg+cwenDm9n6H+D5dxqWj2l2W6Rr91lq4nThz2TXh2l3ow0/WHiTwmpYbaktqadmn1prcXUzWr/Tkw9Fgy7RrlPx6W2HnaeJDdzkffXmX4l8fE0igzGlzSCxKGcZwfTF/B9TNlMlb9I7OyACxwAAAAAAAAI+vyDLM0lr12FDEmkopyV3ZNu3FviSAOTET2If9j8h/l8L+gp+m2R5dQYmGqXChBOLb1Vbbc0govKD97h+R/Mxa2IjDMwlXtTfYqfsR4D2Kn7EeBzA8Hlb2tcPsVP2I8B7FT9iPA5gOVvY4fYqfsR4D2Kn7EeBzgcrexwexU/YjwHsVP2I8DnA5W9jg9ip+xHgTmh2TZfXVGrU4UJR1JO0lsveO34siixaCf6r/bl84l+nmZy1iZ+3J6Wv9j8h/l8L+g79BltJlcdShhHDi3rWirK+xX+C4HZB9JFYjqFIADoAwvD5QNI8PdUSfmjF/wBj8Y+nmkWP71RNeVRj8kT4SzfIr6bXmeb0OTQ18wxI4cfzPa+6K3yfgZhpDypVtVix+hfs8KDveSvKfnXRHu/8qTUVONVy1qmUpy65ycnxZxkorEKb57W68Na0f5VaCttDN1zM+0rvDf8AePrfxLtT1ODVxU6aUZwe6UJJp+DR5vO3l+bV2UvWy/Enhvp1JWT8VuYmnpKuomPyeigY9Qcq+d0qtVLCxV1yi4y4x2fAlYcskrfXpVfux9n/AAIcZXxnpLTCi8oP3uH5H8yGquWKsmv3Wnw4PrniSn8EolTzrSrNM/kpVs1sVkoLVVt/RvKNRp7ZcfCPB8ikdLJleb5XlUpyzO0vq/Vjq6zbuty6NnWKflAyyWI1UUsY4XQ4qLmu+StZ9G7d3lFBLBpaYqcZ8qLam8zvHhs2WVeRZwr0PMyfTHVSkvGLVyK0vpsGneHzMYxupX1Ul0x32MvhOWG04Nprc07NeDW4lHpNmOMoqqnzijdLX32dvxb3uRDU6bnimtIjdZj1Mb/uTZJ6O02DV46jURUo2lse4q+Hn+E/vIteG0ksn0rocsxViYinJJNWjHbt8WePi0mauWvKvjdq/XxzHbQvoLLf4UOD/wCzpZrh5BksNeuhhxXQtutJ9UY32lUzTlPqcZWyvDWH+bE+tL0iti+JT62uqcxm8SslKc3vcnf0XUj3Y09Pusf5DNfUxH4rnmWf5BWwj9HLm53+spRadrde1PaS2gM4zqrwaa5uW536YmXnJgVONSvWppShLrhJxfFFFtDWcsZKzt/GyFdVbbaYekQYNgab6Q03uVOI0u1aXzR+sfTvSKoVpVE15VGPxSNfCUvk19NtzDNKPKo69fiQw49c5Wv3JdL8Cg53yuRhLVyTDUorfPGuk/LBNP1b9DNqipx6uWtUylOXXOTk+LOOJKKQqtqLT14AATZwAAAAAAAAAAAAAAAAAAAAAAAAAABECIAAAAAAAAAAAAAAAAAAAAAAAAAAAAAAEQIgAAAAAAAAAAAAAAAAAAAAAAAAAAAAAARAiAAsxZgALMWYACzFmAAsxZgALMWYACzFmAAsxZgALMWYACzFmAAsxZgALMWYARFmfUmB/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en-GB">
              <a:cs typeface="Arial" charset="0"/>
            </a:endParaRPr>
          </a:p>
        </p:txBody>
      </p:sp>
      <p:sp>
        <p:nvSpPr>
          <p:cNvPr id="33807" name="AutoShape 4" descr="data:image/jpg;base64,/9j/4AAQSkZJRgABAQAAAQABAAD/2wCEAAkGBhQSEBUUEhQVFBQVFRUUFhYXFBQUFxQUFRQVFRcUFBUXGyYeFxkjGRUUHy8gIycpLCwsFx4xNTAqNSYrLCkBCQoKDgwOGg8PGiwkHyQpLCoqLCwqLCwsKiksLCwsLCwsLCwpLCwsLCksKSosLCkpLCksKiwpLCwsKSksLCwsLP/AABEIAOEA4QMBIgACEQEDEQH/xAAbAAABBQEBAAAAAAAAAAAAAAADAAECBAUGB//EADcQAAEDAgUDAgUCBQQDAQAAAAEAAhEDIQQSMUFRBSJhcYETMpGhsULBBtHh8PEUI1JiFTNyB//EABoBAAIDAQEAAAAAAAAAAAAAAAIDAQQFAAb/xAAsEQACAgEEAQMDAwUBAAAAAAAAAQIRAwQSITFBEyJRMmHwFIGRBXHB4fGx/9oADAMBAAIRAxEAPwDyxPCUJwFSPUJCATwnAUgENjVEjCeFIBPlUWGoEQEsqIGpw1RYxQB5U+VFyJwxDuGLEByp8qLkT5V24n0gOVLKjZEgxRuJ9IFlSLEXInyLtxPpFctTZUcsTFincA8QAtUS1HLVAtRJiZYwBCiQikKJCNMrSiChNCIQokI7EOIMhRhEhNCmxLiDhNCnCiiFOIOEk6SOxNF9OAkApAKqbkUIBTASAUgEDY+MRAJ4TgKYahssRgQyqTWqYapBqFsdHGMGojaMolGhK1MLhNJCRPKolhRSMn/TGE3wCuifggBogtwmYw1pJPASVqEyaRhiiVJmGJW1/wCJeDemR6wEWh0p27R9Vz1Mfk6kYYwZlTdgCug/8W4HQfzRqmAIiWHT1/CU9UdwcmcKUJ9JdOcIDsqmI6fBu2E2OpT7OcUzALENzFrV8FGyo1KMK1HImJnitFJzVAtVlzFLC4I1HZR7nYDkp29JWylLC26KRaoli7Lp3Tg2Q1twLktH1MiyrY6k1xgt03Ef0VdatOVJBPQ2uzky1RIW1jOkwJGiyn04KtwyKfRRzaaWPsBCiQiQokJyKMkCTpQkjK9F8BSASAUwFUbN6MRAKYana1Ta1A2WoQGa1EaxSFNWcPSulSlRajCgAooraCv06VtrIQpOeS1l+eB6pHqWMIUm2tJvH2BWt07CVKkH5W8n9hur3S+i5GgvvEu/mfRaLXXBAJaIsLW5vtrqs/NqU+I/yC5AcL0xuXuJMHU6+O3/ACrNSsG2ptg+nG8oWHrNBk3Gp8mbNAFxrwrVYgAhpDrTIEAaWBOtzCoybb5Fvvkf4wi5Btca+1977IwpUybXgE7W8eFQdhWxcunXXeNJU2UMwvAMTEgRxmOnsgaXgFx+4qmLpt0DjzBU6HUaZMQZJ0g/SU9PCtm402EfNyLCysDCAOzmLW7QLG2saarvaRJx6B1alM2LNIJnYrMqYdjgYOX/AKkH91s/AbmixIE3iff6+qTwDMgfLfSbDnVdGe0iM0ujkMXgxmOUGWgEjxOqoVsOHey7qjhBMtIB9J7Z0v8AzWP1PoAgmk4ZuOVexapXTHLIm6OIr0oJVulX+HS8uHv/AJt9EKow5iH2IN0znSb6D7mP8Ba79ySYdeUFpdRIeBpJAJcT7ydgtXqLWFoLSJuDB3sbci4XNPElQBI3USwJtNOhLyOL5NL4hBg6G0Kt1DBbjgW4tCNhK/xHhrv1GAeCYsrGLEEjjt+i5NxkG1HJGjm6tOEIhamLpS2fQ/ss4hX4StGHqcPpyorwkpJJxnbTRAUwEwCIGqo2eihEdoRabFFoViiEmTLkIhG0raKYdH0Se8AFVS7MYEpSV9h2XsLmquDWj1PC6KjhW02HKNbk8xss7pv+1TzhpkusJtGwPKv0sz7vlusDz/1GgAss/PJt0uiCzWqmBbcCJEl3BGwCenhyGOMHMSN7a6x4Q8UGkAwRY6bQQJ0TYR7nh2YtkxEXIH6bGwVSvbaBFXqvaIbBJk8kniTuEOn1WoIzU5j1IgbDj1VqjRg2OczcXMcyAYH9QrlKg3ISSQ4All7a6X1JXborhohtIFhq7XNa7U6lhaTsZJKekXFosAXOgAzBjlYj8U+gQ03ado+nneVrMrS0NY4kuGaY+XMPlzbKJ49vPhkNF/EUHsDQQRabWi0CDOk7oDeoGI+SD3DukxyR53GyaoHuc1rtACLGfl9dioUXy4WnVxBB9JaeEqkAlxyEdSGaSTpmAv3CdOeUVuJkzDgGiC6dBuBOo9Uz8NftdtEzxb2uhtq3JggiQb/MQPzoh7R3ZafUl2tt4MRtMn+7pn0GuFjH6gfe8zsq9GoQAIAg8CIPg/jVAyGnUABN5NpHaRqFyiRt+Cv1zo7KgMXPNpB8cjVcficOWvLePEW5C7pzCR/29hINx7rJ6kQCczNvmAJgkTeAtDS55R9vY6L8HLPowgOar1PCueDpaTr7qmVrxkTJJh8FTDalFz5ylwcY1hrzMfRbPUsGO4jckj0kx+VmYFrnVKYAnLoIkGSTccdxXRYzDyIJADW9x4AVPPOpr88kRVHI41pawCNQslwWt1jG/Efb5RYeizC1aeG9vJmav3S4K0JKUJK0ZNGkxGY1DaFZoNuqMmelxINRw0oj6cBWqNNAxju33VXc5SosFCvV1Wn0TAlxmDESTpYQscXdC7LpmGywTswCBtGpPrKjUz2QpCk7dj0WtLzTnKAJEmJvcgnfZTxDHcuygEfa7RFzKs1+nh9yJdlGUR55n7J2YA3LSCDNgebQANP6hZXqR7sm0U/iw8yHCQfRrbCY3OtksHSbmIEiC3UNMkbXWrSwknI8QYtO0WsNbyFinprhVYJLrgbum+3KKMlK10cpJlwuAqwHEzctiCSCIAHH8lst6q0akAfLGpnW0WOq53q9J7XASDbMZABBOgkaxws3CVH/ABLQ5oMkTMSYK70N8bsGUFNcnU4zBMLM5IB0IN5nSFj4UOpPuC5g0y38359FqdPxAcHNNgXTd15nUT4T0i1hOWCJggwJMmwNw47JUZOKcXycm1aYan1JrwctRrTIGUtAht5FvKnRx2eQ10OylrmyLtmImPQrNxXT7S0OF92giDe43VD/AFL2Zml2QjTtiY45XLEpfSyPTi+jffUy/K69hEgxudvqlm7mvzCSNXGT7GLjyudf1Agh5nOD+kgAk2kCLW9VewvVW1IDmnMSSAeABIJj11XSwSSsnYaFWl3GXaD1Ak/qOg/ygVrtk9pM3kkgAR2wVWr1oOVvZ80CP0k6X1NyYUTXcBJkMAERlBLhNhyDC5QYSRP4A+UOJsRccXMX2nT1VdtdpkuiBtqDeYj7x5Qa/U3T22bwRJmNWuPrHsqmIx+drvlPPbBFtT91Zhik+wqKHURDnZdHbcXU+mdINS5sNybAepQHnuMmTtN82lvGqc9WcJA0/SNm+g3PkrRqe2o/yczqGPp0G2IHLjqf/lusLnesdZNTsbZkyeXnl3jwqpqF0lxk+qrPQYdOoy3S5ZElwV3BCcEZ6C5aMTNyleEkkk4zTTaFcwrVUYtDChUMj4PSQXBepDRU+qC3utOiyYVDq1EkgC5JVTHL3hMD0XAF7i6JA9/cDcrvulNDmdwgDPAJEktaIDuLgK1/+d/wuC1+caMmeHGwn7/RCx3TmtrAEAC4zEfpkaR6FVNVJzqb+m+P2KXrQlN4V2hUakhptb5myD/ck6K3hCGtkNF4tEzE/Q6rJdQpipnaMrdm3OmsSZ91dwdS7ajtGwCAeT/f0VBqnwTkjcfz+Cv1Avq12O0LAG2110/Ktv6eWOAyhxyhzTeWgXNxumwAnEOLDYNNzsBv5N1o4t3xadPVwbmgzuToQebJj5Vv8/LFzyOLUV1RnVOlU3MJm47W3A7iJESbnWZXK9SYaVZrw3PLZcQ2P1GCRsuyMuENYMo8akCAfusqnOdzXd0iHRA3nKY1Gn0U48m1/Ybik+bKeEpCoPiFoJNoscvmQt3pnQM1NjSMxJLhc2GkTtLh7IHQOlkPIfPdoOSN5On9Au46di6YaQ5kAGM43EbAaFWMGJZZ05UiprdVLGqgrOYodDN6RFg0k5nE3iYLgLAG38lyvVMOHksLXB4dlBkkaxtzsvYxUoNZmgNBH/GHQRxElcb/ABAKbqrnABrHBjmEASHADVvHhOz6aOmipKSbv5K+i10sk2pRf+/z/wAONf0I5wKbTLQ0vBggbmJ8bIfTMA4OeWw4U+6xAOWxm9z6LqcTge/4z7PdDszSwgibEM8wUMdFOIrF7WR2g38NAmwCqqcn7eX+3JpLUKrbVfP3KeIaw02/EvLu1zQJa6xAceYj6LLeXy5j7tGhkCBrcLZ6t017WWpjKL5QIuSBY62grOq12PLR8ENc0SC0zbSX3veOEuPCDxyTVrn/AAZTsJdzXNzTqARPzC4Im0cKtjOlgEBhAJgC9pESM3ME6+FvPoAM+IGRb11gmPGv1VWhghWc+TIJAGgkTAm2oT45mufA5S8nP4zCObrZsDU/UD7/AEWLXplroK7+p08Et+IAcuaRMWESfssfq3RWmhnZAeHRlkXaQSCfsFcwapWkyJVJHPUxZDe1GawtF9xZDqq+nyE1wVXhCcjPQXBPiZuVFdJJJPM01WLQwiz2FXMM9Z2RWj0sejZpiyE3Dh1Rs8+PCi3EWUul1Aa7QfKo00myT1H+EOoimSy8Phv7WWf/ABtRDXtDXyDMf9ZiD+FjUseWEeAD+dfoiV8aXVGmZAi8TbKOfp6qis0vS9Nrp2mZq0rjqPWXxz9yv04lx7cs+W/LEjnlbvTMAagyuJDRMQBJJtmjcKjhGRJyZ7W1ECRedxdaHReohlacuaJ1vYCxA8apUXFzW7oPUSk4tw7RlVMDUY/tBuJG0gkAg8iSrDMU7K1mQBpPdFrxtOh1XSP6xQym4kU3BpgidDlK5+tXBol0hpAdMC+WefJdccI8kFH6ZJiseaWT64UPiKh+K0AyBAABkbTPuoV6IJDmWGYgieDoqWBriQ8BxyukG0kjeNgruFq2NyJJJMT3EWA5SH8DnFw68GzXxVAYUNJaHkEg6mx0MD2Q/wCHetgtc9zs+WRlJywAGgEcnaPC5fqpLAwN31JvEGdFmDF/CcQBfWST3WtZXITk6nHtKl+3yLWijKDV9uzvazg7FUy3MKbw02E3OoaBrBsi9QwrQ94zF7oLYMABxEgx6fdcTh+rVQ5uV8kRB0aL7e6bH9TfndDnSTbukZiTNz7Lu7TStuyP0ctyqXCVG7guplj2Od3BlgDOgJtbSCSu46L1akQAGinmHaOY2FtF5ng8US2/zMd/uaW0sY2tqtnDYqsKeYENbIh5ExwMxuFOl1M9PP5E63RxzL4f9zueu4LMwmQGxoQbkSfa03XjvUabW1CBYE2N7X8Ltq/8SuqUHtc8Szb/AJaCQedfquPqU3VczgPlm/EWA86hP1WeGXIpwVKif6ZgyYIyU2EwLw5oHcctyJMCTqD6fhM6nFN4acrRGnJdAjfQ/lSw5awgOJabDMAMvymw3F7XSNItcGuA7gyQDo5kn8zPqqPmzT8kKVR4b3DWYk6gC88WBVTEOGQWgm8cd3bfmJVkVsw28zMtgmTbbz4QsQ4BvJg32nugifH5Rx4fQaMqn0c1MskAC0bkT+YWZ1fAfCdH/wBR6SumwNKAZMEHeBCw/wCJPnHiR76/ur2DLJ5dt8EmA8ITkd6EQteJRyoqJJ4STzKo0mq3h2KswK/hWqhkdI9HHoPlgJdMrAYgE+fwjbLNqHLUBHKrRW5NfYk7Y03Fw0cDA1HbckEzY3KNhaZBEwGydTYC2X2mEHpldhYDIMgbnniNJRqrohpbERLfJgTf0HssaV3Qp88EqVaRoIvYE6mIFtp+xRn1jmjtkNIm8gRf7fhUge92sC9tHX/SdoBACVJ5L8r5k3F76EZedFG0jai20kuaSAQ0OO4kAzJI9ULEu1bfI6wJ/TN3G3iEdjTTIBBBieCG7T7FA6hiHRLT8oDjN8w0jyhV3QK74BYYsByh3gO01Jn1OytYbFZQDOrtRrAsDCx8biiGkkAsJBbyJiYH7KVLqAcWua3ubAtcHUmQdSnPE2rDcbXJs4yq0NO+aC0i+hN/WxsqeL6e572usRAmbWHj6WTPxoc5pbAAm5EwY4Oh2SxdQw12b9chxdNuClxTjVAxTRZr4TJSOXKSSBl0I8XtJErPr4XMA0Q03Di6QNxCuNzVC4RIEkuJAuBNzxoZVHHVwRcuBmC4C0tuQ4T/AHCOF2TG+rJCWAB1NxIlji2ZLXc+Y0WhV6+f9OKBzHL2tkNGp1cfAVRtdsh86mDlIEtixj9RlQewB3c3KHNgHu7jrfgwiUiHCMmty65B0gcmWJ0NiZnNMRxG6gypGYiRnJbGsnYiP7sVOi2AcosQWnusBqRB11R6WGhxBIBLQTdpHaCLcCPwubSsYVqxLSGG/bpoAWi3dzqVbL5tawbd02J8bm6oOcDVcCXRHFrN1AVlrh2PaXcls/pBu/x6ei6UejmXadUtuR3NGUtkSYBIg8RePKzq0icxgcxpFr83tPlWA4GJcSR8osSARbMdZiVmdQxZAIi8gXvAjn1uuxxuVIiKMw41zi7iT/T8KPWn5jIvMz9UsBSEayp4uitJbYzVeBhguaguCt1m3Vd4WjFlbLEpJ06SsWZNGnRN1r4RoIWPSN1sYJ6zc/RvLouvwdlg9RpFpXY4doLPdZPWsEC06qngzVOmc+VQHpWK7IAIIBPsDfTwtKj1B9V7e4EhoAJmYaTF+ADK5vCmHBpOUzqOTEelwFqYd7g8S0CRENsCY18fvCZlxq2dRdwuJcC20S7Ke6f1RmjiSfsreKqy1zJEgAgxEOaBmAO4MyqDcQBdoJcLGYMOP4i91YZhTVIY6Whsg3IjcO18FVZJXufBD+R3dWcQASQ8ZQWuuDBjU7aITsZoD2McYDs2hvfwN1bqdIlrdCNM8G1h82+yzMd0p7fmgibG5tfWF0PTbo5V4HNAP7Q8uDQJcG61L9snYgG+8KwKjAGfDjKTBmWkOB/xdZ2Gpu/UDlJDYDgIIsCQdSPPKtYvDtpyXOL9Mo/mR/RNkle2yS1hKhqHJkJPzOH6iQf0nfVWWMzAREtHyOIu0c7A/dVenUzUbapLtS6+ZsGwDpvIn6KdTEDKPhwagLgTe4dePJCRJe6kD5J4rqrab6hbIdliREEz3CB4tKicQ3IKgc4zJhwnM42vwFmuwHacsk6OdOoJuI23RcDih2scONWAQQQf06j1R+nFR9vjsmki0ZawCndwdmBMWJbJjWInVLC1HQWucWE3MyXRsd95n3VXqOLyvMggAxcWAmxtpP7K506mHRc5WkO4JNwYN5EnRRJVC2d4CgWMOH/ICIDoJBmNNAfRBwtfOHnPFQFo3Ha4kO0ubA/VH6s0ClLD8pNg0wc5EXJg2uqeHdlaHEMktANu5wFx73E+EMeY2R2g1BsvE/pzF9jAjRo55QxXyPMPOR5MEA9pyk5T7QNkUdwAALHQTGUZbi5POkJVW5CDAgZQAIkucJvGpiF3nkku0qclxEHi0FsDQ8ei57rL7kAdvO5edT7aK51PH/DJDDL3E9s6SwCXfkrCxdYZw0EmDc+ZufrKdpsTvccjVwWEhlhsh4oHhFwlSBvohYusjVuYRjYmnCpvVzF1Lqk9aePoTm6KspJklaMY0GO/ytTA1FjsKs0asFU8kbRt45WjsMHiu2ImPVGqMDgZjT6nysTAYnlabsSMvlY2TG4y4DOa6phi1583V2l1GTma0WAsRMGwJIRMdQBkkTZZeHdLsoFyI9ToPZaEanDnwcdF0qmCCHyBJN4uZB41XW0a1FtJ+ZnflvYgiRY/YfVcx0ugGUoIJI+bXfkH8q+3CZpiWtIA7vxfRZeVre2KyRUu2aVXq7RRgRIg2t/eioVMVMkizoaRNxJvt9lCqwENaBJbpOoMiZO4hDqMdnMnKxwjkTsJNtOUpJMiMIx6InC/K6ziHEgWBNoAJ5CjiqYzTl0ALrDtsYLvVPj8OchDQDpeCAN/fVVqFIElpMTYtzGHCAQBJmbn0TY8q7GkME8km7G92YWyl4A0nRDrYTKHEyS4tdINrkn63P3VhxdYFgyg2AyyOAZC3/4cwgrHusSYJ5HEfS4RuTT48gzmscXJ9GZT/h1xYXNe7PmaO0m5Mm/JHKhiugV5DnAzEyQQD5mBK9k6b01lKmMrQDFzofcrN/iukalFuRwAvPHsr89FPHieSUuauqMLH/V3PLsUeL7Z5dj8IMpae7ISXEEGZiNRtz4Tfw3h4f8ADmRGuwm/dGuiu4nA3cCQ4v3AvAuYEgRP4UXVnNjKzJlIBiQHESBf0+t1lKdx2m3dxpFLqbp7abWi8Fs2Akd0nfVXcPjaVGkWGkH3aM8TAuHAHQk2v4VWlDWFznNabzFzcxAJ0OyjhnmW3BOWQ06iSflG1pPKK+P7EuKaosVaMm2UdrgLECIAvewAVLEllKmINjAbHzOI3Hk3RsT1GJYG/EO4nUxOmwFlk1mFpFSoG57ZWjQCdTFh6IsUG/q/6EkVMXVFOXSA9wjmBGx/dZuApFxmbypY7EF7yIGsDwIH8kfA0suy1ktkPuT2zTc+BdZuLxCs4mssvEPul4oeWEBqPlV3ojkJyvxRVyyK0J1GU6eZNllpRmOVZrlMPSWjRx5KNCjioWhR6isIPRG1EieFMtxyJm1XxOa0qkaRYQ5pghCoVlezSAk7dnHgYb3RMc2o3aZ7hwTb6LVdRIOYWFmxpppfhcNndTdmYdD9fVdN0vrranzbC4JuLbHiyztRp2nvj0BJMu0262uRIGsTzzN0YGYa2S06ibmBvP8AlOawkHWx5v5IKC2dY/ySTN1T7B7A5XQASA3SDBgN1twlWwoe5w7bS6ebC9tb+yttYIvoSQbcwNeOUVtB2QgZWkDKNxY3g6yp30c5UZ76klpMEjQN0iJk7mFdw2MeCIPzHUDQeic0YMkdw+W4EgWsRp6IOIc60mS4aDa+59IUWmRxLg6zB/xK8MyGXXgzeIJke9kup9ULmwSCHDQQMpuA0ccrnaNSDANwL31EakaKVVxNyCb+wJRPUZXHa3wUP0eNT3JUPiWAxADS0zmJjKJ52JuhdRLDDc0ZdDuT6aqeJxTWi4hxIltr+tzEGVj18cXB2UG2hk2PPJQwjKRchFvkTwHwAcxJkkaWgd3nXyptZUFQim0jKy73CMrRM3jf0lAw75LXZWg6CN4AEotXEPNmtIgnWTrM67+ysU06HNEHFtIE5pJFoHzeXHhYPWcboATm+wvsrOOxQbMnM+8NGgJFy4rHLJJJN1d0+KnuYVAqLwNRKtHGhU3FDc5X3BS7IclEtVMXKrvqSgucoF6OMEuhEsxNz0JzkxcoEpyRSyZLBSkopJ1GduChymHIAKkHIGh8cgcORGuVcFEa5A0WYTLTXI7a6ptcptckuJfjlLpqyPCgxxa7M0wQq4cj0HSQObIHGh6akdX0/HudTaXCIJvNtrjjVbdKAALazNoI5WTjq1NlBrG3kWPI3PuQs1nVH0xDNLa3iNgsR4nl5iq5Ba3HZ4dzRN7GfmE6/spUacvNgCIOp9NjIXN4brYe2HNcDrI28aLVwOKkkh4cY+UnbiCq0sUofUIljatmlVwodrJj1gExv/eqr4nAF/a4EEaTe3idPqk3EHtaQY8C0jRWaWJdEZSSLCLCDvvJS12K98SgOnvbOS0jcZpFtCBCk7AuiSTpqT9o2VovqZj2mIiTrpsULE0XWgkeTc/yUtsNTd8tFSv08D9QO4nWTxwnp4WmDBE2NyPtbQ3UatWbEzcXBJIG9/cqlWqR2ttH1NvsjipPix6Ta5ZfdWbFw2RoJ0XPdT6u5zi1nbe5mfojMxrGmaji47gbftssOviQXEjclXdPg91tBxjQ7KcTJuVUxFW6VXEqq961IQfbJboT3ITnJyUJxVlIp5JiLlAlMSo/t5HMe+qYkU5TESokpiVElHRWlIhKSikmFSyQKkChgqQKhoKMgoKmCggqQcgaLEZhw5TDkBrlIOQNFmOQsByLTrRfdVWuG/8AZUg5A4lqGWjRfjXONzoIHgDYKdLF8rOD1Nr0p40WY5kzco44QVdoYwSuabVRWYkjdVpadMcpJnVjqcfK4j3Ts66+P/Y7Xlcr/rDyk3FmEn9IiKizsXdZc4H/AHHacqvW6noZJ9TK5qnjyovxpKFaTk5JLo3XdXtr+ypVupa3WQaxUDUViOmijnJIPWryZQTUQy9MHK0o0LeQmXKHxNdL/a4MjzaPcqJeoOcjSK88gi5QcUxcokpiRUlMRKgSkSoko0itKQiVGUiVGUVCHIjKSZMjorWOCpAoYKcFdR0ZBAVIFDBThyhobGQUOUgUIFSBQNDlMKCphyCHKQchaHxmFDlIOQQ5OHIaHLIWA5SzquHJ8yHaOWUPnSzoGZPnXbQvWDh6WdAzJZ1G0n1gpemLkPMmzKdoDyk8ybMoZlHMpoW8gQvUS5QLkxKKhTmOSokppUSUSQmUhyVElMSmlFQiUhFNKUpiUQtsgkmSRFey2E6SSSaSHCdJJQMQ6cJJKA0OnCSSgYhwnSSUBodOkkoGCSTpLjkJMkkoJEkkkuIYyZJJSCxkySSJC2MmKdJSAyJTFJJcAxkkkkQDIpJJKQD/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en-GB">
              <a:cs typeface="Arial" charset="0"/>
            </a:endParaRPr>
          </a:p>
        </p:txBody>
      </p:sp>
      <p:pic>
        <p:nvPicPr>
          <p:cNvPr id="33808" name="Picture 8" descr="http://www.mistrys.co.uk/blog/wp-content/uploads/2010/09/1497_sun062clipart.jpg"/>
          <p:cNvPicPr>
            <a:picLocks noChangeAspect="1" noChangeArrowheads="1"/>
          </p:cNvPicPr>
          <p:nvPr/>
        </p:nvPicPr>
        <p:blipFill>
          <a:blip r:embed="rId4" cstate="print"/>
          <a:srcRect/>
          <a:stretch>
            <a:fillRect/>
          </a:stretch>
        </p:blipFill>
        <p:spPr bwMode="auto">
          <a:xfrm>
            <a:off x="6629400" y="3123882"/>
            <a:ext cx="838200" cy="841693"/>
          </a:xfrm>
          <a:prstGeom prst="rect">
            <a:avLst/>
          </a:prstGeom>
          <a:noFill/>
          <a:ln w="9525">
            <a:noFill/>
            <a:miter lim="800000"/>
            <a:headEnd/>
            <a:tailEnd/>
          </a:ln>
        </p:spPr>
      </p:pic>
      <p:pic>
        <p:nvPicPr>
          <p:cNvPr id="33809" name="Picture 8" descr="http://www.mistrys.co.uk/blog/wp-content/uploads/2010/09/1497_sun062clipart.jpg"/>
          <p:cNvPicPr>
            <a:picLocks noChangeAspect="1" noChangeArrowheads="1"/>
          </p:cNvPicPr>
          <p:nvPr/>
        </p:nvPicPr>
        <p:blipFill>
          <a:blip r:embed="rId4" cstate="print"/>
          <a:srcRect/>
          <a:stretch>
            <a:fillRect/>
          </a:stretch>
        </p:blipFill>
        <p:spPr bwMode="auto">
          <a:xfrm>
            <a:off x="6248400" y="5177473"/>
            <a:ext cx="990600" cy="994728"/>
          </a:xfrm>
          <a:prstGeom prst="rect">
            <a:avLst/>
          </a:prstGeom>
          <a:noFill/>
          <a:ln w="9525">
            <a:noFill/>
            <a:miter lim="800000"/>
            <a:headEnd/>
            <a:tailEnd/>
          </a:ln>
        </p:spPr>
      </p:pic>
      <p:pic>
        <p:nvPicPr>
          <p:cNvPr id="33811" name="Picture 20" descr="http://www.aperfectworld.org/clipart/weather/flood02.gif"/>
          <p:cNvPicPr>
            <a:picLocks noChangeAspect="1" noChangeArrowheads="1"/>
          </p:cNvPicPr>
          <p:nvPr/>
        </p:nvPicPr>
        <p:blipFill>
          <a:blip r:embed="rId5" cstate="print"/>
          <a:srcRect/>
          <a:stretch>
            <a:fillRect/>
          </a:stretch>
        </p:blipFill>
        <p:spPr bwMode="auto">
          <a:xfrm>
            <a:off x="2362200" y="4380724"/>
            <a:ext cx="1219200" cy="815164"/>
          </a:xfrm>
          <a:prstGeom prst="rect">
            <a:avLst/>
          </a:prstGeom>
          <a:noFill/>
          <a:ln w="9525">
            <a:noFill/>
            <a:miter lim="800000"/>
            <a:headEnd/>
            <a:tailEnd/>
          </a:ln>
        </p:spPr>
      </p:pic>
      <p:pic>
        <p:nvPicPr>
          <p:cNvPr id="33812" name="Picture 20" descr="http://www.aperfectworld.org/clipart/weather/flood02.gif"/>
          <p:cNvPicPr>
            <a:picLocks noChangeAspect="1" noChangeArrowheads="1"/>
          </p:cNvPicPr>
          <p:nvPr/>
        </p:nvPicPr>
        <p:blipFill>
          <a:blip r:embed="rId5" cstate="print"/>
          <a:srcRect/>
          <a:stretch>
            <a:fillRect/>
          </a:stretch>
        </p:blipFill>
        <p:spPr bwMode="auto">
          <a:xfrm>
            <a:off x="1828800" y="3200400"/>
            <a:ext cx="1047087" cy="700088"/>
          </a:xfrm>
          <a:prstGeom prst="rect">
            <a:avLst/>
          </a:prstGeom>
          <a:noFill/>
          <a:ln w="9525">
            <a:noFill/>
            <a:miter lim="800000"/>
            <a:headEnd/>
            <a:tailEnd/>
          </a:ln>
        </p:spPr>
      </p:pic>
      <p:pic>
        <p:nvPicPr>
          <p:cNvPr id="33816" name="Picture 8" descr="http://www.mistrys.co.uk/blog/wp-content/uploads/2010/09/1497_sun062clipart.jpg"/>
          <p:cNvPicPr>
            <a:picLocks noChangeAspect="1" noChangeArrowheads="1"/>
          </p:cNvPicPr>
          <p:nvPr/>
        </p:nvPicPr>
        <p:blipFill>
          <a:blip r:embed="rId4" cstate="print"/>
          <a:srcRect/>
          <a:stretch>
            <a:fillRect/>
          </a:stretch>
        </p:blipFill>
        <p:spPr bwMode="auto">
          <a:xfrm>
            <a:off x="4114800" y="3429000"/>
            <a:ext cx="990600" cy="994728"/>
          </a:xfrm>
          <a:prstGeom prst="rect">
            <a:avLst/>
          </a:prstGeom>
          <a:noFill/>
          <a:ln w="9525">
            <a:noFill/>
            <a:miter lim="800000"/>
            <a:headEnd/>
            <a:tailEnd/>
          </a:ln>
        </p:spPr>
      </p:pic>
      <p:pic>
        <p:nvPicPr>
          <p:cNvPr id="33817" name="Picture 20" descr="http://www.aperfectworld.org/clipart/weather/flood02.gif"/>
          <p:cNvPicPr>
            <a:picLocks noChangeAspect="1" noChangeArrowheads="1"/>
          </p:cNvPicPr>
          <p:nvPr/>
        </p:nvPicPr>
        <p:blipFill>
          <a:blip r:embed="rId5" cstate="print"/>
          <a:srcRect/>
          <a:stretch>
            <a:fillRect/>
          </a:stretch>
        </p:blipFill>
        <p:spPr bwMode="auto">
          <a:xfrm>
            <a:off x="6115049" y="4038601"/>
            <a:ext cx="1025719" cy="685800"/>
          </a:xfrm>
          <a:prstGeom prst="rect">
            <a:avLst/>
          </a:prstGeom>
          <a:noFill/>
          <a:ln w="9525">
            <a:noFill/>
            <a:miter lim="800000"/>
            <a:headEnd/>
            <a:tailEnd/>
          </a:ln>
        </p:spPr>
      </p:pic>
      <p:pic>
        <p:nvPicPr>
          <p:cNvPr id="33819" name="Picture 20" descr="http://www.aperfectworld.org/clipart/weather/flood02.gif"/>
          <p:cNvPicPr>
            <a:picLocks noChangeAspect="1" noChangeArrowheads="1"/>
          </p:cNvPicPr>
          <p:nvPr/>
        </p:nvPicPr>
        <p:blipFill>
          <a:blip r:embed="rId5" cstate="print"/>
          <a:srcRect/>
          <a:stretch>
            <a:fillRect/>
          </a:stretch>
        </p:blipFill>
        <p:spPr bwMode="auto">
          <a:xfrm>
            <a:off x="5220694" y="4114800"/>
            <a:ext cx="1161056" cy="776288"/>
          </a:xfrm>
          <a:prstGeom prst="rect">
            <a:avLst/>
          </a:prstGeom>
          <a:noFill/>
          <a:ln w="9525">
            <a:noFill/>
            <a:miter lim="800000"/>
            <a:headEnd/>
            <a:tailEnd/>
          </a:ln>
        </p:spPr>
      </p:pic>
      <p:pic>
        <p:nvPicPr>
          <p:cNvPr id="33822" name="Picture 4" descr="http://images.all-free-download.com/images/graphiclarge/rain_cloud_clip_art_17461.jpg"/>
          <p:cNvPicPr>
            <a:picLocks noChangeAspect="1" noChangeArrowheads="1"/>
          </p:cNvPicPr>
          <p:nvPr/>
        </p:nvPicPr>
        <p:blipFill>
          <a:blip r:embed="rId6" cstate="print"/>
          <a:srcRect/>
          <a:stretch>
            <a:fillRect/>
          </a:stretch>
        </p:blipFill>
        <p:spPr bwMode="auto">
          <a:xfrm>
            <a:off x="7086600" y="4038600"/>
            <a:ext cx="990600" cy="840744"/>
          </a:xfrm>
          <a:prstGeom prst="rect">
            <a:avLst/>
          </a:prstGeom>
          <a:noFill/>
          <a:ln w="9525">
            <a:noFill/>
            <a:miter lim="800000"/>
            <a:headEnd/>
            <a:tailEnd/>
          </a:ln>
        </p:spPr>
      </p:pic>
      <p:pic>
        <p:nvPicPr>
          <p:cNvPr id="33823" name="Picture 4" descr="http://t3.gstatic.com/images?q=tbn:ANd9GcRvsPYtWZu9l28Blka5mNBte9AAbFe2q5g-zoDrxj_IyLN2Y2VlmA"/>
          <p:cNvPicPr>
            <a:picLocks noChangeAspect="1" noChangeArrowheads="1"/>
          </p:cNvPicPr>
          <p:nvPr/>
        </p:nvPicPr>
        <p:blipFill>
          <a:blip r:embed="rId7" cstate="print"/>
          <a:srcRect/>
          <a:stretch>
            <a:fillRect/>
          </a:stretch>
        </p:blipFill>
        <p:spPr bwMode="auto">
          <a:xfrm>
            <a:off x="7820025" y="4738346"/>
            <a:ext cx="638175" cy="579780"/>
          </a:xfrm>
          <a:prstGeom prst="rect">
            <a:avLst/>
          </a:prstGeom>
          <a:noFill/>
          <a:ln w="9525">
            <a:noFill/>
            <a:miter lim="800000"/>
            <a:headEnd/>
            <a:tailEnd/>
          </a:ln>
        </p:spPr>
      </p:pic>
      <p:pic>
        <p:nvPicPr>
          <p:cNvPr id="27" name="Picture 4" descr="http://images.all-free-download.com/images/graphiclarge/rain_cloud_clip_art_17461.jpg"/>
          <p:cNvPicPr>
            <a:picLocks noChangeAspect="1" noChangeArrowheads="1"/>
          </p:cNvPicPr>
          <p:nvPr/>
        </p:nvPicPr>
        <p:blipFill>
          <a:blip r:embed="rId6" cstate="print"/>
          <a:srcRect/>
          <a:stretch>
            <a:fillRect/>
          </a:stretch>
        </p:blipFill>
        <p:spPr bwMode="auto">
          <a:xfrm>
            <a:off x="5334000" y="2209800"/>
            <a:ext cx="990600" cy="840744"/>
          </a:xfrm>
          <a:prstGeom prst="rect">
            <a:avLst/>
          </a:prstGeom>
          <a:noFill/>
          <a:ln w="9525">
            <a:noFill/>
            <a:miter lim="800000"/>
            <a:headEnd/>
            <a:tailEnd/>
          </a:ln>
        </p:spPr>
      </p:pic>
      <p:pic>
        <p:nvPicPr>
          <p:cNvPr id="28" name="Picture 20" descr="http://www.aperfectworld.org/clipart/weather/flood02.gif"/>
          <p:cNvPicPr>
            <a:picLocks noChangeAspect="1" noChangeArrowheads="1"/>
          </p:cNvPicPr>
          <p:nvPr/>
        </p:nvPicPr>
        <p:blipFill>
          <a:blip r:embed="rId5" cstate="print"/>
          <a:srcRect/>
          <a:stretch>
            <a:fillRect/>
          </a:stretch>
        </p:blipFill>
        <p:spPr bwMode="auto">
          <a:xfrm>
            <a:off x="7467600" y="5257800"/>
            <a:ext cx="1161056" cy="776288"/>
          </a:xfrm>
          <a:prstGeom prst="rect">
            <a:avLst/>
          </a:prstGeom>
          <a:noFill/>
          <a:ln w="9525">
            <a:noFill/>
            <a:miter lim="800000"/>
            <a:headEnd/>
            <a:tailEnd/>
          </a:ln>
        </p:spPr>
      </p:pic>
      <p:pic>
        <p:nvPicPr>
          <p:cNvPr id="29" name="Picture 8" descr="http://www.mistrys.co.uk/blog/wp-content/uploads/2010/09/1497_sun062clipart.jpg"/>
          <p:cNvPicPr>
            <a:picLocks noChangeAspect="1" noChangeArrowheads="1"/>
          </p:cNvPicPr>
          <p:nvPr/>
        </p:nvPicPr>
        <p:blipFill>
          <a:blip r:embed="rId4" cstate="print"/>
          <a:srcRect/>
          <a:stretch>
            <a:fillRect/>
          </a:stretch>
        </p:blipFill>
        <p:spPr bwMode="auto">
          <a:xfrm>
            <a:off x="1143000" y="3657600"/>
            <a:ext cx="990600" cy="994728"/>
          </a:xfrm>
          <a:prstGeom prst="rect">
            <a:avLst/>
          </a:prstGeom>
          <a:noFill/>
          <a:ln w="9525">
            <a:noFill/>
            <a:miter lim="800000"/>
            <a:headEnd/>
            <a:tailEnd/>
          </a:ln>
        </p:spPr>
      </p:pic>
      <p:pic>
        <p:nvPicPr>
          <p:cNvPr id="30" name="Picture 20" descr="http://www.aperfectworld.org/clipart/weather/flood02.gif"/>
          <p:cNvPicPr>
            <a:picLocks noChangeAspect="1" noChangeArrowheads="1"/>
          </p:cNvPicPr>
          <p:nvPr/>
        </p:nvPicPr>
        <p:blipFill>
          <a:blip r:embed="rId5" cstate="print"/>
          <a:srcRect/>
          <a:stretch>
            <a:fillRect/>
          </a:stretch>
        </p:blipFill>
        <p:spPr bwMode="auto">
          <a:xfrm>
            <a:off x="3429000" y="2667000"/>
            <a:ext cx="1161056" cy="776288"/>
          </a:xfrm>
          <a:prstGeom prst="rect">
            <a:avLst/>
          </a:prstGeom>
          <a:noFill/>
          <a:ln w="9525">
            <a:noFill/>
            <a:miter lim="800000"/>
            <a:headEnd/>
            <a:tailEnd/>
          </a:ln>
        </p:spPr>
      </p:pic>
      <p:pic>
        <p:nvPicPr>
          <p:cNvPr id="31" name="Picture 20" descr="http://www.aperfectworld.org/clipart/weather/flood02.gif"/>
          <p:cNvPicPr>
            <a:picLocks noChangeAspect="1" noChangeArrowheads="1"/>
          </p:cNvPicPr>
          <p:nvPr/>
        </p:nvPicPr>
        <p:blipFill>
          <a:blip r:embed="rId5" cstate="print"/>
          <a:srcRect/>
          <a:stretch>
            <a:fillRect/>
          </a:stretch>
        </p:blipFill>
        <p:spPr bwMode="auto">
          <a:xfrm>
            <a:off x="4114800" y="5181600"/>
            <a:ext cx="1161056" cy="776288"/>
          </a:xfrm>
          <a:prstGeom prst="rect">
            <a:avLst/>
          </a:prstGeom>
          <a:noFill/>
          <a:ln w="9525">
            <a:noFill/>
            <a:miter lim="800000"/>
            <a:headEnd/>
            <a:tailEnd/>
          </a:ln>
        </p:spPr>
      </p:pic>
      <p:pic>
        <p:nvPicPr>
          <p:cNvPr id="32" name="Picture 8" descr="http://www.mistrys.co.uk/blog/wp-content/uploads/2010/09/1497_sun062clipart.jpg"/>
          <p:cNvPicPr>
            <a:picLocks noChangeAspect="1" noChangeArrowheads="1"/>
          </p:cNvPicPr>
          <p:nvPr/>
        </p:nvPicPr>
        <p:blipFill>
          <a:blip r:embed="rId4" cstate="print"/>
          <a:srcRect/>
          <a:stretch>
            <a:fillRect/>
          </a:stretch>
        </p:blipFill>
        <p:spPr bwMode="auto">
          <a:xfrm>
            <a:off x="5486400" y="3200400"/>
            <a:ext cx="990600" cy="994728"/>
          </a:xfrm>
          <a:prstGeom prst="rect">
            <a:avLst/>
          </a:prstGeom>
          <a:noFill/>
          <a:ln w="9525">
            <a:noFill/>
            <a:miter lim="800000"/>
            <a:headEnd/>
            <a:tailEnd/>
          </a:ln>
        </p:spPr>
      </p:pic>
      <p:pic>
        <p:nvPicPr>
          <p:cNvPr id="33" name="Picture 8" descr="http://www.mistrys.co.uk/blog/wp-content/uploads/2010/09/1497_sun062clipart.jpg"/>
          <p:cNvPicPr>
            <a:picLocks noChangeAspect="1" noChangeArrowheads="1"/>
          </p:cNvPicPr>
          <p:nvPr/>
        </p:nvPicPr>
        <p:blipFill>
          <a:blip r:embed="rId4" cstate="print"/>
          <a:srcRect/>
          <a:stretch>
            <a:fillRect/>
          </a:stretch>
        </p:blipFill>
        <p:spPr bwMode="auto">
          <a:xfrm>
            <a:off x="4191000" y="4572000"/>
            <a:ext cx="838200" cy="841693"/>
          </a:xfrm>
          <a:prstGeom prst="rect">
            <a:avLst/>
          </a:prstGeom>
          <a:noFill/>
          <a:ln w="9525">
            <a:noFill/>
            <a:miter lim="800000"/>
            <a:headEnd/>
            <a:tailEnd/>
          </a:ln>
        </p:spPr>
      </p:pic>
      <p:pic>
        <p:nvPicPr>
          <p:cNvPr id="34" name="Picture 20" descr="http://www.aperfectworld.org/clipart/weather/flood02.gif"/>
          <p:cNvPicPr>
            <a:picLocks noChangeAspect="1" noChangeArrowheads="1"/>
          </p:cNvPicPr>
          <p:nvPr/>
        </p:nvPicPr>
        <p:blipFill>
          <a:blip r:embed="rId5" cstate="print"/>
          <a:srcRect/>
          <a:stretch>
            <a:fillRect/>
          </a:stretch>
        </p:blipFill>
        <p:spPr bwMode="auto">
          <a:xfrm>
            <a:off x="3657600" y="4038600"/>
            <a:ext cx="1161056" cy="776288"/>
          </a:xfrm>
          <a:prstGeom prst="rect">
            <a:avLst/>
          </a:prstGeom>
          <a:noFill/>
          <a:ln w="9525">
            <a:noFill/>
            <a:miter lim="800000"/>
            <a:headEnd/>
            <a:tailEnd/>
          </a:ln>
        </p:spPr>
      </p:pic>
      <p:sp>
        <p:nvSpPr>
          <p:cNvPr id="36" name="TextBox 35"/>
          <p:cNvSpPr txBox="1"/>
          <p:nvPr/>
        </p:nvSpPr>
        <p:spPr>
          <a:xfrm>
            <a:off x="1066800" y="2743200"/>
            <a:ext cx="6400800" cy="923330"/>
          </a:xfrm>
          <a:prstGeom prst="rect">
            <a:avLst/>
          </a:prstGeom>
          <a:solidFill>
            <a:srgbClr val="FFFFCC"/>
          </a:solidFill>
          <a:scene3d>
            <a:camera prst="orthographicFront">
              <a:rot lat="0" lon="0" rev="20099999"/>
            </a:camera>
            <a:lightRig rig="threePt" dir="t"/>
          </a:scene3d>
        </p:spPr>
        <p:txBody>
          <a:bodyPr wrap="square" rtlCol="0">
            <a:spAutoFit/>
          </a:bodyPr>
          <a:lstStyle/>
          <a:p>
            <a:r>
              <a:rPr lang="en-GB" sz="5400" dirty="0" smtClean="0"/>
              <a:t>More Droughts???</a:t>
            </a:r>
            <a:endParaRPr lang="en-GB" sz="5400" dirty="0"/>
          </a:p>
        </p:txBody>
      </p:sp>
      <p:sp>
        <p:nvSpPr>
          <p:cNvPr id="35" name="TextBox 34"/>
          <p:cNvSpPr txBox="1"/>
          <p:nvPr/>
        </p:nvSpPr>
        <p:spPr>
          <a:xfrm>
            <a:off x="914400" y="2590800"/>
            <a:ext cx="6400800" cy="923330"/>
          </a:xfrm>
          <a:prstGeom prst="rect">
            <a:avLst/>
          </a:prstGeom>
          <a:solidFill>
            <a:schemeClr val="accent1"/>
          </a:solidFill>
          <a:scene3d>
            <a:camera prst="orthographicFront">
              <a:rot lat="0" lon="0" rev="1500000"/>
            </a:camera>
            <a:lightRig rig="threePt" dir="t"/>
          </a:scene3d>
        </p:spPr>
        <p:txBody>
          <a:bodyPr wrap="square" rtlCol="0">
            <a:spAutoFit/>
          </a:bodyPr>
          <a:lstStyle/>
          <a:p>
            <a:r>
              <a:rPr lang="en-GB" sz="5400" dirty="0" smtClean="0"/>
              <a:t>More Flooding???</a:t>
            </a:r>
            <a:endParaRPr lang="en-GB"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8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8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80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8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80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8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8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8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8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2" name="13900__adcbicycle__48.wav"/>
                                        </p:tgtEl>
                                      </p:cMediaNode>
                                    </p:audio>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2" name="13900__adcbicycle__48.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52400" y="152400"/>
            <a:ext cx="7467600" cy="1190625"/>
          </a:xfrm>
          <a:prstGeom prst="rect">
            <a:avLst/>
          </a:prstGeom>
          <a:noFill/>
          <a:ln w="9525">
            <a:noFill/>
            <a:miter lim="800000"/>
            <a:headEnd/>
            <a:tailEnd/>
          </a:ln>
        </p:spPr>
        <p:txBody>
          <a:bodyPr>
            <a:spAutoFit/>
          </a:bodyPr>
          <a:lstStyle/>
          <a:p>
            <a:pPr>
              <a:spcBef>
                <a:spcPct val="50000"/>
              </a:spcBef>
            </a:pPr>
            <a:r>
              <a:rPr lang="en-GB" sz="3600">
                <a:solidFill>
                  <a:schemeClr val="accent2"/>
                </a:solidFill>
              </a:rPr>
              <a:t>But how should global precipitation respond to climate change?</a:t>
            </a:r>
          </a:p>
        </p:txBody>
      </p:sp>
      <p:pic>
        <p:nvPicPr>
          <p:cNvPr id="2051" name="Picture 4" descr="fig1"/>
          <p:cNvPicPr>
            <a:picLocks noChangeAspect="1" noChangeArrowheads="1"/>
          </p:cNvPicPr>
          <p:nvPr/>
        </p:nvPicPr>
        <p:blipFill>
          <a:blip r:embed="rId3" cstate="print">
            <a:lum bright="-20000"/>
          </a:blip>
          <a:srcRect/>
          <a:stretch>
            <a:fillRect/>
          </a:stretch>
        </p:blipFill>
        <p:spPr bwMode="auto">
          <a:xfrm>
            <a:off x="1828800" y="1600200"/>
            <a:ext cx="6184900" cy="4876800"/>
          </a:xfrm>
          <a:prstGeom prst="rect">
            <a:avLst/>
          </a:prstGeom>
          <a:noFill/>
          <a:ln w="9525">
            <a:noFill/>
            <a:miter lim="800000"/>
            <a:headEnd/>
            <a:tailEnd/>
          </a:ln>
        </p:spPr>
      </p:pic>
      <p:sp>
        <p:nvSpPr>
          <p:cNvPr id="2052" name="Text Box 5"/>
          <p:cNvSpPr txBox="1">
            <a:spLocks noChangeArrowheads="1"/>
          </p:cNvSpPr>
          <p:nvPr/>
        </p:nvSpPr>
        <p:spPr bwMode="auto">
          <a:xfrm>
            <a:off x="4038600" y="6491288"/>
            <a:ext cx="4114800" cy="366712"/>
          </a:xfrm>
          <a:prstGeom prst="rect">
            <a:avLst/>
          </a:prstGeom>
          <a:noFill/>
          <a:ln w="9525">
            <a:noFill/>
            <a:miter lim="800000"/>
            <a:headEnd/>
            <a:tailEnd/>
          </a:ln>
        </p:spPr>
        <p:txBody>
          <a:bodyPr>
            <a:spAutoFit/>
          </a:bodyPr>
          <a:lstStyle/>
          <a:p>
            <a:pPr>
              <a:spcBef>
                <a:spcPct val="50000"/>
              </a:spcBef>
            </a:pPr>
            <a:r>
              <a:rPr lang="en-GB"/>
              <a:t>Hawkins and Sutton (2010) Clim. Dyn.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1"/>
          <p:cNvSpPr>
            <a:spLocks noGrp="1"/>
          </p:cNvSpPr>
          <p:nvPr>
            <p:ph type="dt" sz="quarter" idx="10"/>
          </p:nvPr>
        </p:nvSpPr>
        <p:spPr>
          <a:noFill/>
        </p:spPr>
        <p:txBody>
          <a:bodyPr/>
          <a:lstStyle/>
          <a:p>
            <a:r>
              <a:rPr lang="en-US" smtClean="0">
                <a:latin typeface="Arial" charset="0"/>
              </a:rPr>
              <a:t>NCAS-Climate Talk </a:t>
            </a:r>
          </a:p>
          <a:p>
            <a:r>
              <a:rPr lang="en-US" smtClean="0">
                <a:latin typeface="Arial" charset="0"/>
              </a:rPr>
              <a:t>15</a:t>
            </a:r>
            <a:r>
              <a:rPr lang="en-US" baseline="30000" smtClean="0">
                <a:latin typeface="Arial" charset="0"/>
              </a:rPr>
              <a:t>th</a:t>
            </a:r>
            <a:r>
              <a:rPr lang="en-US" smtClean="0">
                <a:latin typeface="Arial" charset="0"/>
              </a:rPr>
              <a:t> January 2010</a:t>
            </a:r>
          </a:p>
        </p:txBody>
      </p:sp>
      <p:pic>
        <p:nvPicPr>
          <p:cNvPr id="3075" name="Picture 2"/>
          <p:cNvPicPr>
            <a:picLocks noChangeAspect="1" noChangeArrowheads="1"/>
          </p:cNvPicPr>
          <p:nvPr/>
        </p:nvPicPr>
        <p:blipFill>
          <a:blip r:embed="rId3" cstate="print"/>
          <a:srcRect t="5614"/>
          <a:stretch>
            <a:fillRect/>
          </a:stretch>
        </p:blipFill>
        <p:spPr bwMode="auto">
          <a:xfrm>
            <a:off x="36513" y="960438"/>
            <a:ext cx="9107487" cy="5897562"/>
          </a:xfrm>
          <a:prstGeom prst="rect">
            <a:avLst/>
          </a:prstGeom>
          <a:noFill/>
          <a:ln w="9525">
            <a:noFill/>
            <a:miter lim="800000"/>
            <a:headEnd/>
            <a:tailEnd/>
          </a:ln>
        </p:spPr>
      </p:pic>
      <p:sp>
        <p:nvSpPr>
          <p:cNvPr id="3076" name="Rectangle 3"/>
          <p:cNvSpPr>
            <a:spLocks noChangeArrowheads="1"/>
          </p:cNvSpPr>
          <p:nvPr/>
        </p:nvSpPr>
        <p:spPr bwMode="auto">
          <a:xfrm>
            <a:off x="3733800" y="2971800"/>
            <a:ext cx="1828800" cy="609600"/>
          </a:xfrm>
          <a:prstGeom prst="rect">
            <a:avLst/>
          </a:prstGeom>
          <a:noFill/>
          <a:ln w="25400">
            <a:solidFill>
              <a:srgbClr val="FFFF00"/>
            </a:solidFill>
            <a:miter lim="800000"/>
            <a:headEnd/>
            <a:tailEnd/>
          </a:ln>
        </p:spPr>
        <p:txBody>
          <a:bodyPr wrap="none" anchor="ctr"/>
          <a:lstStyle/>
          <a:p>
            <a:endParaRPr lang="en-GB"/>
          </a:p>
        </p:txBody>
      </p:sp>
      <p:sp>
        <p:nvSpPr>
          <p:cNvPr id="3077" name="Rectangle 4"/>
          <p:cNvSpPr>
            <a:spLocks noChangeArrowheads="1"/>
          </p:cNvSpPr>
          <p:nvPr/>
        </p:nvSpPr>
        <p:spPr bwMode="auto">
          <a:xfrm>
            <a:off x="4343400" y="3581400"/>
            <a:ext cx="1371600" cy="609600"/>
          </a:xfrm>
          <a:prstGeom prst="rect">
            <a:avLst/>
          </a:prstGeom>
          <a:noFill/>
          <a:ln w="25400">
            <a:solidFill>
              <a:srgbClr val="0000FF"/>
            </a:solidFill>
            <a:prstDash val="dash"/>
            <a:miter lim="800000"/>
            <a:headEnd/>
            <a:tailEnd/>
          </a:ln>
        </p:spPr>
        <p:txBody>
          <a:bodyPr wrap="none" anchor="ctr"/>
          <a:lstStyle/>
          <a:p>
            <a:endParaRPr lang="en-GB"/>
          </a:p>
        </p:txBody>
      </p:sp>
      <p:sp>
        <p:nvSpPr>
          <p:cNvPr id="3078" name="Rectangle 5"/>
          <p:cNvSpPr>
            <a:spLocks noChangeArrowheads="1"/>
          </p:cNvSpPr>
          <p:nvPr/>
        </p:nvSpPr>
        <p:spPr bwMode="auto">
          <a:xfrm>
            <a:off x="7086600" y="3733800"/>
            <a:ext cx="914400" cy="1447800"/>
          </a:xfrm>
          <a:prstGeom prst="rect">
            <a:avLst/>
          </a:prstGeom>
          <a:noFill/>
          <a:ln w="25400">
            <a:solidFill>
              <a:srgbClr val="FF0000"/>
            </a:solidFill>
            <a:miter lim="800000"/>
            <a:headEnd/>
            <a:tailEnd/>
          </a:ln>
        </p:spPr>
        <p:txBody>
          <a:bodyPr wrap="none" anchor="ctr"/>
          <a:lstStyle/>
          <a:p>
            <a:endParaRPr lang="en-GB"/>
          </a:p>
        </p:txBody>
      </p:sp>
      <p:sp>
        <p:nvSpPr>
          <p:cNvPr id="3079" name="Text Box 7"/>
          <p:cNvSpPr txBox="1">
            <a:spLocks noChangeArrowheads="1"/>
          </p:cNvSpPr>
          <p:nvPr/>
        </p:nvSpPr>
        <p:spPr bwMode="auto">
          <a:xfrm>
            <a:off x="6400800" y="6553200"/>
            <a:ext cx="2667000" cy="304800"/>
          </a:xfrm>
          <a:prstGeom prst="rect">
            <a:avLst/>
          </a:prstGeom>
          <a:noFill/>
          <a:ln w="9525">
            <a:noFill/>
            <a:miter lim="800000"/>
            <a:headEnd/>
            <a:tailEnd/>
          </a:ln>
        </p:spPr>
        <p:txBody>
          <a:bodyPr>
            <a:spAutoFit/>
          </a:bodyPr>
          <a:lstStyle/>
          <a:p>
            <a:pPr>
              <a:spcBef>
                <a:spcPct val="50000"/>
              </a:spcBef>
            </a:pPr>
            <a:r>
              <a:rPr lang="en-GB" sz="1400"/>
              <a:t>Trenberth et al. (2009) BAMS</a:t>
            </a:r>
            <a:endParaRPr lang="en-US" sz="1400"/>
          </a:p>
        </p:txBody>
      </p:sp>
      <p:sp>
        <p:nvSpPr>
          <p:cNvPr id="3080" name="Text Box 9"/>
          <p:cNvSpPr txBox="1">
            <a:spLocks noChangeArrowheads="1"/>
          </p:cNvSpPr>
          <p:nvPr/>
        </p:nvSpPr>
        <p:spPr bwMode="auto">
          <a:xfrm>
            <a:off x="381000" y="106363"/>
            <a:ext cx="6934200" cy="579437"/>
          </a:xfrm>
          <a:prstGeom prst="rect">
            <a:avLst/>
          </a:prstGeom>
          <a:noFill/>
          <a:ln w="9525">
            <a:noFill/>
            <a:miter lim="800000"/>
            <a:headEnd/>
            <a:tailEnd/>
          </a:ln>
        </p:spPr>
        <p:txBody>
          <a:bodyPr>
            <a:spAutoFit/>
          </a:bodyPr>
          <a:lstStyle/>
          <a:p>
            <a:pPr>
              <a:spcBef>
                <a:spcPct val="50000"/>
              </a:spcBef>
            </a:pPr>
            <a:r>
              <a:rPr lang="en-US" sz="3200">
                <a:solidFill>
                  <a:schemeClr val="accent2"/>
                </a:solidFill>
              </a:rPr>
              <a:t>Physical basis: energy balance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smtClean="0">
                <a:solidFill>
                  <a:schemeClr val="accent2"/>
                </a:solidFill>
              </a:rPr>
              <a:t>What rate of rainfall?</a:t>
            </a:r>
          </a:p>
        </p:txBody>
      </p:sp>
      <p:sp>
        <p:nvSpPr>
          <p:cNvPr id="27651" name="Rectangle 3"/>
          <p:cNvSpPr>
            <a:spLocks noGrp="1" noChangeArrowheads="1"/>
          </p:cNvSpPr>
          <p:nvPr>
            <p:ph type="body" idx="1"/>
          </p:nvPr>
        </p:nvSpPr>
        <p:spPr>
          <a:xfrm>
            <a:off x="457200" y="1600200"/>
            <a:ext cx="8458200" cy="5257800"/>
          </a:xfrm>
        </p:spPr>
        <p:txBody>
          <a:bodyPr/>
          <a:lstStyle/>
          <a:p>
            <a:pPr>
              <a:buFontTx/>
              <a:buNone/>
            </a:pPr>
            <a:r>
              <a:rPr lang="en-GB" sz="2400" dirty="0" smtClean="0"/>
              <a:t>Net </a:t>
            </a:r>
            <a:r>
              <a:rPr lang="en-GB" sz="2400" dirty="0" err="1" smtClean="0"/>
              <a:t>radiative</a:t>
            </a:r>
            <a:r>
              <a:rPr lang="en-GB" sz="2400" dirty="0" smtClean="0"/>
              <a:t> cooling, </a:t>
            </a:r>
            <a:r>
              <a:rPr lang="en-GB" sz="2400" dirty="0" err="1" smtClean="0"/>
              <a:t>R</a:t>
            </a:r>
            <a:r>
              <a:rPr lang="en-GB" sz="2400" baseline="-25000" dirty="0" err="1" smtClean="0"/>
              <a:t>atm</a:t>
            </a:r>
            <a:r>
              <a:rPr lang="en-GB" sz="2400" baseline="-25000" dirty="0" smtClean="0"/>
              <a:t> </a:t>
            </a:r>
            <a:r>
              <a:rPr lang="en-GB" sz="2400" dirty="0" smtClean="0">
                <a:cs typeface="Arial" charset="0"/>
              </a:rPr>
              <a:t>≈ </a:t>
            </a:r>
            <a:r>
              <a:rPr lang="en-GB" sz="2400" dirty="0" smtClean="0"/>
              <a:t>115 Wm</a:t>
            </a:r>
            <a:r>
              <a:rPr lang="en-GB" sz="2400" baseline="30000" dirty="0" smtClean="0"/>
              <a:t>-2</a:t>
            </a:r>
          </a:p>
          <a:p>
            <a:pPr>
              <a:buFontTx/>
              <a:buNone/>
            </a:pPr>
            <a:r>
              <a:rPr lang="en-GB" sz="2400" dirty="0" smtClean="0"/>
              <a:t>Sensible heating of atmosphere, SH </a:t>
            </a:r>
            <a:r>
              <a:rPr lang="en-GB" sz="2400" dirty="0" smtClean="0">
                <a:cs typeface="Arial" charset="0"/>
              </a:rPr>
              <a:t>≈ </a:t>
            </a:r>
            <a:r>
              <a:rPr lang="en-GB" sz="2400" dirty="0" smtClean="0"/>
              <a:t>15 Wm</a:t>
            </a:r>
            <a:r>
              <a:rPr lang="en-GB" sz="2400" baseline="30000" dirty="0" smtClean="0"/>
              <a:t>-2</a:t>
            </a:r>
          </a:p>
          <a:p>
            <a:pPr>
              <a:buFontTx/>
              <a:buNone/>
            </a:pPr>
            <a:r>
              <a:rPr lang="en-GB" sz="2400" dirty="0" smtClean="0"/>
              <a:t>If this balances Latent Heating from precipitation, P:</a:t>
            </a:r>
          </a:p>
          <a:p>
            <a:pPr>
              <a:buFontTx/>
              <a:buNone/>
            </a:pPr>
            <a:r>
              <a:rPr lang="en-GB" sz="2400" dirty="0" smtClean="0"/>
              <a:t>P= </a:t>
            </a:r>
            <a:r>
              <a:rPr lang="en-GB" sz="2400" dirty="0" err="1" smtClean="0"/>
              <a:t>R</a:t>
            </a:r>
            <a:r>
              <a:rPr lang="en-GB" sz="2400" baseline="-25000" dirty="0" err="1" smtClean="0"/>
              <a:t>atm</a:t>
            </a:r>
            <a:r>
              <a:rPr lang="en-GB" sz="2400" dirty="0" smtClean="0">
                <a:cs typeface="Arial" charset="0"/>
              </a:rPr>
              <a:t>–SH ≈ </a:t>
            </a:r>
            <a:r>
              <a:rPr lang="en-GB" sz="2400" dirty="0" smtClean="0"/>
              <a:t>100 Wm</a:t>
            </a:r>
            <a:r>
              <a:rPr lang="en-GB" sz="2400" baseline="30000" dirty="0" smtClean="0"/>
              <a:t>-2</a:t>
            </a:r>
            <a:r>
              <a:rPr lang="en-GB" sz="2400" dirty="0" smtClean="0"/>
              <a:t> = 100 J s</a:t>
            </a:r>
            <a:r>
              <a:rPr lang="en-GB" sz="2400" baseline="30000" dirty="0" smtClean="0"/>
              <a:t>-1</a:t>
            </a:r>
            <a:r>
              <a:rPr lang="en-GB" sz="2400" dirty="0" smtClean="0"/>
              <a:t> m</a:t>
            </a:r>
            <a:r>
              <a:rPr lang="en-GB" sz="2400" baseline="30000" dirty="0" smtClean="0"/>
              <a:t>-2</a:t>
            </a:r>
            <a:r>
              <a:rPr lang="en-GB" sz="2400" dirty="0" smtClean="0"/>
              <a:t>  </a:t>
            </a:r>
          </a:p>
          <a:p>
            <a:pPr>
              <a:buFontTx/>
              <a:buNone/>
            </a:pPr>
            <a:r>
              <a:rPr lang="en-GB" sz="2400" dirty="0" smtClean="0"/>
              <a:t>Assume density of water, </a:t>
            </a:r>
            <a:r>
              <a:rPr lang="el-GR" sz="2400" dirty="0" smtClean="0">
                <a:cs typeface="Arial" charset="0"/>
              </a:rPr>
              <a:t>ρ</a:t>
            </a:r>
            <a:r>
              <a:rPr lang="en-GB" sz="2400" baseline="-25000" dirty="0" smtClean="0">
                <a:cs typeface="Arial" charset="0"/>
              </a:rPr>
              <a:t>w</a:t>
            </a:r>
            <a:r>
              <a:rPr lang="en-GB" sz="2400" dirty="0" smtClean="0">
                <a:cs typeface="Arial" charset="0"/>
              </a:rPr>
              <a:t>=1000 kgm</a:t>
            </a:r>
            <a:r>
              <a:rPr lang="en-GB" sz="2400" baseline="30000" dirty="0" smtClean="0">
                <a:cs typeface="Arial" charset="0"/>
              </a:rPr>
              <a:t>-3</a:t>
            </a:r>
            <a:r>
              <a:rPr lang="en-GB" sz="2400" dirty="0" smtClean="0">
                <a:cs typeface="Arial" charset="0"/>
              </a:rPr>
              <a:t> and latent heating all from condensation, L=2.5x10</a:t>
            </a:r>
            <a:r>
              <a:rPr lang="en-GB" sz="2400" baseline="30000" dirty="0" smtClean="0">
                <a:cs typeface="Arial" charset="0"/>
              </a:rPr>
              <a:t>6</a:t>
            </a:r>
            <a:r>
              <a:rPr lang="en-GB" sz="2400" dirty="0" smtClean="0">
                <a:cs typeface="Arial" charset="0"/>
              </a:rPr>
              <a:t> J kg</a:t>
            </a:r>
            <a:r>
              <a:rPr lang="en-GB" sz="2400" baseline="30000" dirty="0" smtClean="0">
                <a:cs typeface="Arial" charset="0"/>
              </a:rPr>
              <a:t>-1</a:t>
            </a:r>
            <a:r>
              <a:rPr lang="en-GB" sz="2400" dirty="0" smtClean="0"/>
              <a:t>: </a:t>
            </a:r>
          </a:p>
          <a:p>
            <a:pPr>
              <a:buFontTx/>
              <a:buNone/>
            </a:pPr>
            <a:r>
              <a:rPr lang="en-GB" sz="2400" dirty="0" smtClean="0"/>
              <a:t>Rate of condensation: P/</a:t>
            </a:r>
            <a:r>
              <a:rPr lang="el-GR" sz="2400" dirty="0" smtClean="0">
                <a:cs typeface="Arial" charset="0"/>
              </a:rPr>
              <a:t>ρ</a:t>
            </a:r>
            <a:r>
              <a:rPr lang="en-GB" sz="2400" baseline="-25000" dirty="0" err="1" smtClean="0">
                <a:cs typeface="Arial" charset="0"/>
              </a:rPr>
              <a:t>w</a:t>
            </a:r>
            <a:r>
              <a:rPr lang="en-GB" sz="2400" dirty="0" err="1" smtClean="0"/>
              <a:t>L</a:t>
            </a:r>
            <a:r>
              <a:rPr lang="en-GB" sz="2400" dirty="0" smtClean="0"/>
              <a:t>=100/</a:t>
            </a:r>
            <a:r>
              <a:rPr lang="en-GB" sz="2400" dirty="0" smtClean="0">
                <a:cs typeface="Arial" charset="0"/>
              </a:rPr>
              <a:t>2.5x10</a:t>
            </a:r>
            <a:r>
              <a:rPr lang="en-GB" sz="2400" baseline="30000" dirty="0" smtClean="0">
                <a:cs typeface="Arial" charset="0"/>
              </a:rPr>
              <a:t>9</a:t>
            </a:r>
            <a:r>
              <a:rPr lang="en-GB" sz="2400" dirty="0" smtClean="0">
                <a:cs typeface="Arial" charset="0"/>
              </a:rPr>
              <a:t> </a:t>
            </a:r>
            <a:r>
              <a:rPr lang="en-GB" sz="2400" dirty="0" smtClean="0"/>
              <a:t>Js</a:t>
            </a:r>
            <a:r>
              <a:rPr lang="en-GB" sz="2400" baseline="30000" dirty="0" smtClean="0"/>
              <a:t>-1</a:t>
            </a:r>
            <a:r>
              <a:rPr lang="en-GB" sz="2400" dirty="0" smtClean="0"/>
              <a:t>m</a:t>
            </a:r>
            <a:r>
              <a:rPr lang="en-GB" sz="2400" baseline="30000" dirty="0" smtClean="0"/>
              <a:t>-2</a:t>
            </a:r>
            <a:r>
              <a:rPr lang="en-GB" sz="2400" dirty="0" smtClean="0"/>
              <a:t>kg</a:t>
            </a:r>
            <a:r>
              <a:rPr lang="en-GB" sz="2400" baseline="30000" dirty="0" smtClean="0"/>
              <a:t>-1</a:t>
            </a:r>
            <a:r>
              <a:rPr lang="en-GB" sz="2400" dirty="0" smtClean="0"/>
              <a:t>m</a:t>
            </a:r>
            <a:r>
              <a:rPr lang="en-GB" sz="2400" baseline="30000" dirty="0" smtClean="0"/>
              <a:t>3</a:t>
            </a:r>
            <a:r>
              <a:rPr lang="en-GB" sz="2400" dirty="0" smtClean="0"/>
              <a:t>J</a:t>
            </a:r>
            <a:r>
              <a:rPr lang="en-GB" sz="2400" baseline="30000" dirty="0" smtClean="0"/>
              <a:t>-1</a:t>
            </a:r>
            <a:r>
              <a:rPr lang="en-GB" sz="2400" dirty="0" smtClean="0"/>
              <a:t> kg</a:t>
            </a:r>
            <a:endParaRPr lang="en-GB" sz="2400" dirty="0" smtClean="0">
              <a:cs typeface="Arial" charset="0"/>
            </a:endParaRPr>
          </a:p>
          <a:p>
            <a:pPr>
              <a:buFontTx/>
              <a:buNone/>
            </a:pPr>
            <a:r>
              <a:rPr lang="en-GB" sz="2400" dirty="0" smtClean="0">
                <a:cs typeface="Arial" charset="0"/>
              </a:rPr>
              <a:t>=4x10</a:t>
            </a:r>
            <a:r>
              <a:rPr lang="en-GB" sz="2400" baseline="30000" dirty="0" smtClean="0">
                <a:cs typeface="Arial" charset="0"/>
              </a:rPr>
              <a:t>-8</a:t>
            </a:r>
            <a:r>
              <a:rPr lang="en-GB" sz="2400" dirty="0" smtClean="0">
                <a:cs typeface="Arial" charset="0"/>
              </a:rPr>
              <a:t> ms</a:t>
            </a:r>
            <a:r>
              <a:rPr lang="en-GB" sz="2400" baseline="30000" dirty="0" smtClean="0">
                <a:cs typeface="Arial" charset="0"/>
              </a:rPr>
              <a:t>-1</a:t>
            </a:r>
            <a:r>
              <a:rPr lang="en-GB" sz="2400" dirty="0" smtClean="0">
                <a:cs typeface="Arial" charset="0"/>
              </a:rPr>
              <a:t> </a:t>
            </a:r>
          </a:p>
          <a:p>
            <a:pPr>
              <a:buFontTx/>
              <a:buNone/>
            </a:pPr>
            <a:r>
              <a:rPr lang="en-GB" sz="2400" dirty="0" smtClean="0">
                <a:cs typeface="Arial" charset="0"/>
              </a:rPr>
              <a:t>=3.4 mm/day</a:t>
            </a:r>
          </a:p>
          <a:p>
            <a:pPr>
              <a:buFontTx/>
              <a:buNone/>
            </a:pPr>
            <a:endParaRPr lang="en-GB" sz="2400" dirty="0" smtClean="0">
              <a:cs typeface="Arial" charset="0"/>
            </a:endParaRPr>
          </a:p>
          <a:p>
            <a:pPr>
              <a:buFontTx/>
              <a:buNone/>
            </a:pPr>
            <a:r>
              <a:rPr lang="en-GB" sz="2400" i="1" dirty="0" smtClean="0">
                <a:solidFill>
                  <a:schemeClr val="accent2"/>
                </a:solidFill>
                <a:cs typeface="Arial" charset="0"/>
              </a:rPr>
              <a:t>A warming atmosphere </a:t>
            </a:r>
            <a:r>
              <a:rPr lang="en-GB" sz="2400" i="1" dirty="0" err="1" smtClean="0">
                <a:solidFill>
                  <a:schemeClr val="accent2"/>
                </a:solidFill>
                <a:cs typeface="Arial" charset="0"/>
              </a:rPr>
              <a:t>radiatively</a:t>
            </a:r>
            <a:r>
              <a:rPr lang="en-GB" sz="2400" i="1" dirty="0" smtClean="0">
                <a:solidFill>
                  <a:schemeClr val="accent2"/>
                </a:solidFill>
                <a:cs typeface="Arial" charset="0"/>
              </a:rPr>
              <a:t> cools more effectively…</a:t>
            </a:r>
            <a:endParaRPr lang="en-GB" i="1" dirty="0" smtClean="0">
              <a:solidFill>
                <a:schemeClr val="accent2"/>
              </a:solidFill>
            </a:endParaRPr>
          </a:p>
        </p:txBody>
      </p:sp>
      <p:cxnSp>
        <p:nvCxnSpPr>
          <p:cNvPr id="5" name="Straight Connector 4"/>
          <p:cNvCxnSpPr/>
          <p:nvPr/>
        </p:nvCxnSpPr>
        <p:spPr bwMode="auto">
          <a:xfrm flipV="1">
            <a:off x="6248400" y="4191000"/>
            <a:ext cx="228600" cy="3810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flipV="1">
            <a:off x="7239000" y="4191000"/>
            <a:ext cx="533400" cy="3810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flipV="1">
            <a:off x="8077200" y="4267200"/>
            <a:ext cx="304800" cy="304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flipV="1">
            <a:off x="8534400" y="4267200"/>
            <a:ext cx="304800" cy="3048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76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noChangeArrowheads="1"/>
          </p:cNvPicPr>
          <p:nvPr/>
        </p:nvPicPr>
        <p:blipFill>
          <a:blip r:embed="rId3" cstate="print"/>
          <a:srcRect/>
          <a:stretch>
            <a:fillRect/>
          </a:stretch>
        </p:blipFill>
        <p:spPr bwMode="auto">
          <a:xfrm>
            <a:off x="304800" y="1905000"/>
            <a:ext cx="8229600" cy="4086225"/>
          </a:xfrm>
          <a:prstGeom prst="rect">
            <a:avLst/>
          </a:prstGeom>
          <a:noFill/>
          <a:ln w="9525">
            <a:noFill/>
            <a:miter lim="800000"/>
            <a:headEnd/>
            <a:tailEnd/>
          </a:ln>
        </p:spPr>
      </p:pic>
      <p:sp>
        <p:nvSpPr>
          <p:cNvPr id="35843" name="Text Box 4"/>
          <p:cNvSpPr txBox="1">
            <a:spLocks noChangeArrowheads="1"/>
          </p:cNvSpPr>
          <p:nvPr/>
        </p:nvSpPr>
        <p:spPr bwMode="auto">
          <a:xfrm>
            <a:off x="4495800" y="6096000"/>
            <a:ext cx="4038600" cy="396875"/>
          </a:xfrm>
          <a:prstGeom prst="rect">
            <a:avLst/>
          </a:prstGeom>
          <a:noFill/>
          <a:ln w="9525">
            <a:noFill/>
            <a:miter lim="800000"/>
            <a:headEnd/>
            <a:tailEnd/>
          </a:ln>
        </p:spPr>
        <p:txBody>
          <a:bodyPr>
            <a:spAutoFit/>
          </a:bodyPr>
          <a:lstStyle/>
          <a:p>
            <a:pPr>
              <a:spcBef>
                <a:spcPct val="50000"/>
              </a:spcBef>
            </a:pPr>
            <a:r>
              <a:rPr lang="en-GB" sz="2000"/>
              <a:t>Allen and Ingram (2002) </a:t>
            </a:r>
            <a:r>
              <a:rPr lang="en-GB" sz="2000" i="1"/>
              <a:t>Nature</a:t>
            </a:r>
            <a:endParaRPr lang="en-US" sz="2000" i="1"/>
          </a:p>
        </p:txBody>
      </p:sp>
      <p:sp>
        <p:nvSpPr>
          <p:cNvPr id="35844" name="Text Box 2"/>
          <p:cNvSpPr txBox="1">
            <a:spLocks noChangeArrowheads="1"/>
          </p:cNvSpPr>
          <p:nvPr/>
        </p:nvSpPr>
        <p:spPr bwMode="auto">
          <a:xfrm>
            <a:off x="685800" y="152400"/>
            <a:ext cx="6477000" cy="1200150"/>
          </a:xfrm>
          <a:prstGeom prst="rect">
            <a:avLst/>
          </a:prstGeom>
          <a:noFill/>
          <a:ln w="9525">
            <a:noFill/>
            <a:miter lim="800000"/>
            <a:headEnd/>
            <a:tailEnd/>
          </a:ln>
        </p:spPr>
        <p:txBody>
          <a:bodyPr>
            <a:spAutoFit/>
          </a:bodyPr>
          <a:lstStyle/>
          <a:p>
            <a:pPr>
              <a:spcBef>
                <a:spcPct val="50000"/>
              </a:spcBef>
            </a:pPr>
            <a:r>
              <a:rPr lang="en-GB" sz="3600">
                <a:solidFill>
                  <a:schemeClr val="accent2"/>
                </a:solidFill>
              </a:rPr>
              <a:t>Global Precipitation is constrained by energy balance</a:t>
            </a:r>
          </a:p>
        </p:txBody>
      </p:sp>
      <p:sp>
        <p:nvSpPr>
          <p:cNvPr id="214023" name="Text Box 7"/>
          <p:cNvSpPr txBox="1">
            <a:spLocks noChangeArrowheads="1"/>
          </p:cNvSpPr>
          <p:nvPr/>
        </p:nvSpPr>
        <p:spPr bwMode="auto">
          <a:xfrm>
            <a:off x="3810000" y="3505200"/>
            <a:ext cx="2667000" cy="369332"/>
          </a:xfrm>
          <a:prstGeom prst="rect">
            <a:avLst/>
          </a:prstGeom>
          <a:solidFill>
            <a:schemeClr val="accent1">
              <a:alpha val="56000"/>
            </a:schemeClr>
          </a:solidFill>
          <a:ln w="9525">
            <a:noFill/>
            <a:miter lim="800000"/>
            <a:headEnd/>
            <a:tailEnd/>
          </a:ln>
          <a:effectLst/>
          <a:scene3d>
            <a:camera prst="orthographicFront">
              <a:rot lat="0" lon="0" rev="1800000"/>
            </a:camera>
            <a:lightRig rig="threePt" dir="t"/>
          </a:scene3d>
        </p:spPr>
        <p:txBody>
          <a:bodyPr>
            <a:spAutoFit/>
          </a:bodyPr>
          <a:lstStyle/>
          <a:p>
            <a:pPr>
              <a:spcBef>
                <a:spcPct val="50000"/>
              </a:spcBef>
              <a:defRPr/>
            </a:pPr>
            <a:r>
              <a:rPr lang="en-GB" dirty="0">
                <a:latin typeface="Arial" pitchFamily="34" charset="0"/>
              </a:rPr>
              <a:t>Precipitation     ~2-3%/K</a:t>
            </a:r>
          </a:p>
        </p:txBody>
      </p:sp>
      <p:sp>
        <p:nvSpPr>
          <p:cNvPr id="7" name="TextBox 6"/>
          <p:cNvSpPr txBox="1"/>
          <p:nvPr/>
        </p:nvSpPr>
        <p:spPr>
          <a:xfrm>
            <a:off x="1447800" y="3897868"/>
            <a:ext cx="2438400" cy="369332"/>
          </a:xfrm>
          <a:prstGeom prst="rect">
            <a:avLst/>
          </a:prstGeom>
          <a:solidFill>
            <a:schemeClr val="accent1"/>
          </a:solidFill>
          <a:scene3d>
            <a:camera prst="orthographicFront">
              <a:rot lat="0" lon="0" rev="2880000"/>
            </a:camera>
            <a:lightRig rig="threePt" dir="t"/>
          </a:scene3d>
        </p:spPr>
        <p:txBody>
          <a:bodyPr>
            <a:spAutoFit/>
          </a:bodyPr>
          <a:lstStyle/>
          <a:p>
            <a:pPr>
              <a:defRPr/>
            </a:pPr>
            <a:r>
              <a:rPr lang="en-GB" dirty="0">
                <a:latin typeface="Arial" pitchFamily="34" charset="0"/>
              </a:rPr>
              <a:t>Water vapour   ~7%/K</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9"/>
          <p:cNvPicPr>
            <a:picLocks noChangeAspect="1" noChangeArrowheads="1"/>
          </p:cNvPicPr>
          <p:nvPr/>
        </p:nvPicPr>
        <p:blipFill>
          <a:blip r:embed="rId2" cstate="print"/>
          <a:srcRect/>
          <a:stretch>
            <a:fillRect/>
          </a:stretch>
        </p:blipFill>
        <p:spPr bwMode="auto">
          <a:xfrm>
            <a:off x="533400" y="838200"/>
            <a:ext cx="5672138" cy="4191000"/>
          </a:xfrm>
          <a:prstGeom prst="rect">
            <a:avLst/>
          </a:prstGeom>
          <a:noFill/>
          <a:ln w="9525">
            <a:noFill/>
            <a:miter lim="800000"/>
            <a:headEnd/>
            <a:tailEnd/>
          </a:ln>
        </p:spPr>
      </p:pic>
      <p:sp>
        <p:nvSpPr>
          <p:cNvPr id="4099" name="Text Box 2"/>
          <p:cNvSpPr txBox="1">
            <a:spLocks noChangeArrowheads="1"/>
          </p:cNvSpPr>
          <p:nvPr/>
        </p:nvSpPr>
        <p:spPr bwMode="auto">
          <a:xfrm>
            <a:off x="381000" y="106363"/>
            <a:ext cx="6934200" cy="579437"/>
          </a:xfrm>
          <a:prstGeom prst="rect">
            <a:avLst/>
          </a:prstGeom>
          <a:noFill/>
          <a:ln w="9525">
            <a:noFill/>
            <a:miter lim="800000"/>
            <a:headEnd/>
            <a:tailEnd/>
          </a:ln>
        </p:spPr>
        <p:txBody>
          <a:bodyPr>
            <a:spAutoFit/>
          </a:bodyPr>
          <a:lstStyle/>
          <a:p>
            <a:pPr>
              <a:spcBef>
                <a:spcPct val="50000"/>
              </a:spcBef>
            </a:pPr>
            <a:r>
              <a:rPr lang="en-US" sz="3200">
                <a:solidFill>
                  <a:schemeClr val="accent2"/>
                </a:solidFill>
              </a:rPr>
              <a:t>Physical basis: water vapour</a:t>
            </a:r>
          </a:p>
        </p:txBody>
      </p:sp>
      <p:sp>
        <p:nvSpPr>
          <p:cNvPr id="4100" name="Rectangle 8"/>
          <p:cNvSpPr>
            <a:spLocks noGrp="1" noChangeArrowheads="1"/>
          </p:cNvSpPr>
          <p:nvPr>
            <p:ph type="body" idx="1"/>
          </p:nvPr>
        </p:nvSpPr>
        <p:spPr>
          <a:xfrm>
            <a:off x="381000" y="5105400"/>
            <a:ext cx="8382000" cy="1447800"/>
          </a:xfrm>
        </p:spPr>
        <p:txBody>
          <a:bodyPr/>
          <a:lstStyle/>
          <a:p>
            <a:r>
              <a:rPr lang="en-GB" sz="2400" smtClean="0"/>
              <a:t>Physics: </a:t>
            </a:r>
            <a:r>
              <a:rPr lang="en-GB" sz="2400" smtClean="0">
                <a:solidFill>
                  <a:schemeClr val="accent2"/>
                </a:solidFill>
              </a:rPr>
              <a:t>Clausius-Clapeyron </a:t>
            </a:r>
          </a:p>
          <a:p>
            <a:r>
              <a:rPr lang="en-GB" sz="2400" smtClean="0"/>
              <a:t>Low-level water vapour concentrations increase with atmospheric warming at about 6-7%/K </a:t>
            </a:r>
          </a:p>
          <a:p>
            <a:pPr lvl="1"/>
            <a:r>
              <a:rPr lang="en-GB" sz="1800" smtClean="0"/>
              <a:t>Wentz and Shabel (2000</a:t>
            </a:r>
            <a:r>
              <a:rPr lang="en-GB" sz="1800" i="1" smtClean="0"/>
              <a:t>) Nature</a:t>
            </a:r>
            <a:r>
              <a:rPr lang="en-GB" sz="1800" smtClean="0"/>
              <a:t>; Raval and Ramanathan (1989) </a:t>
            </a:r>
            <a:r>
              <a:rPr lang="en-GB" sz="1800" i="1" smtClean="0"/>
              <a:t>Nature</a:t>
            </a:r>
          </a:p>
          <a:p>
            <a:endParaRPr lang="en-GB" sz="2800" smtClean="0"/>
          </a:p>
        </p:txBody>
      </p:sp>
      <p:pic>
        <p:nvPicPr>
          <p:cNvPr id="4102" name="Picture 2"/>
          <p:cNvPicPr>
            <a:picLocks noChangeAspect="1" noChangeArrowheads="1"/>
          </p:cNvPicPr>
          <p:nvPr/>
        </p:nvPicPr>
        <p:blipFill>
          <a:blip r:embed="rId3" cstate="print"/>
          <a:srcRect l="25711" r="51422"/>
          <a:stretch>
            <a:fillRect/>
          </a:stretch>
        </p:blipFill>
        <p:spPr bwMode="auto">
          <a:xfrm>
            <a:off x="6396038" y="1295400"/>
            <a:ext cx="1849437" cy="1981200"/>
          </a:xfrm>
          <a:prstGeom prst="rect">
            <a:avLst/>
          </a:prstGeom>
          <a:noFill/>
          <a:ln w="9525">
            <a:noFill/>
            <a:miter lim="800000"/>
            <a:headEnd/>
            <a:tailEnd/>
          </a:ln>
        </p:spPr>
      </p:pic>
      <p:pic>
        <p:nvPicPr>
          <p:cNvPr id="4103" name="Picture 2"/>
          <p:cNvPicPr>
            <a:picLocks noChangeAspect="1" noChangeArrowheads="1"/>
          </p:cNvPicPr>
          <p:nvPr/>
        </p:nvPicPr>
        <p:blipFill>
          <a:blip r:embed="rId3" cstate="print"/>
          <a:srcRect l="51422"/>
          <a:stretch>
            <a:fillRect/>
          </a:stretch>
        </p:blipFill>
        <p:spPr bwMode="auto">
          <a:xfrm>
            <a:off x="5791200" y="2667000"/>
            <a:ext cx="3124200" cy="1585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381000" y="227013"/>
            <a:ext cx="8610600" cy="534987"/>
          </a:xfrm>
          <a:prstGeom prst="rect">
            <a:avLst/>
          </a:prstGeom>
          <a:noFill/>
          <a:ln w="9525">
            <a:noFill/>
            <a:miter lim="800000"/>
            <a:headEnd/>
            <a:tailEnd/>
          </a:ln>
        </p:spPr>
        <p:txBody>
          <a:bodyPr>
            <a:spAutoFit/>
          </a:bodyPr>
          <a:lstStyle/>
          <a:p>
            <a:pPr>
              <a:lnSpc>
                <a:spcPct val="90000"/>
              </a:lnSpc>
              <a:spcBef>
                <a:spcPct val="10000"/>
              </a:spcBef>
            </a:pPr>
            <a:r>
              <a:rPr lang="en-US" sz="3200">
                <a:solidFill>
                  <a:schemeClr val="accent2"/>
                </a:solidFill>
              </a:rPr>
              <a:t>Extreme Precipitation</a:t>
            </a:r>
          </a:p>
        </p:txBody>
      </p:sp>
      <p:pic>
        <p:nvPicPr>
          <p:cNvPr id="5123" name="Picture 6" descr="MISU_SEMINAR"/>
          <p:cNvPicPr>
            <a:picLocks noChangeAspect="1" noChangeArrowheads="1"/>
          </p:cNvPicPr>
          <p:nvPr/>
        </p:nvPicPr>
        <p:blipFill>
          <a:blip r:embed="rId2" cstate="print"/>
          <a:srcRect t="10498"/>
          <a:stretch>
            <a:fillRect/>
          </a:stretch>
        </p:blipFill>
        <p:spPr bwMode="auto">
          <a:xfrm>
            <a:off x="533400" y="838200"/>
            <a:ext cx="6434138" cy="4343400"/>
          </a:xfrm>
          <a:prstGeom prst="rect">
            <a:avLst/>
          </a:prstGeom>
          <a:noFill/>
          <a:ln w="9525">
            <a:noFill/>
            <a:miter lim="800000"/>
            <a:headEnd/>
            <a:tailEnd/>
          </a:ln>
        </p:spPr>
      </p:pic>
      <p:sp>
        <p:nvSpPr>
          <p:cNvPr id="5124" name="Rectangle 2"/>
          <p:cNvSpPr>
            <a:spLocks noGrp="1" noChangeArrowheads="1"/>
          </p:cNvSpPr>
          <p:nvPr>
            <p:ph type="body" idx="4294967295"/>
          </p:nvPr>
        </p:nvSpPr>
        <p:spPr>
          <a:xfrm>
            <a:off x="152400" y="5334000"/>
            <a:ext cx="8763000" cy="1219200"/>
          </a:xfrm>
        </p:spPr>
        <p:txBody>
          <a:bodyPr/>
          <a:lstStyle/>
          <a:p>
            <a:pPr eaLnBrk="1" hangingPunct="1">
              <a:lnSpc>
                <a:spcPct val="90000"/>
              </a:lnSpc>
            </a:pPr>
            <a:r>
              <a:rPr lang="en-GB" sz="2400" dirty="0" smtClean="0"/>
              <a:t>Large-scale rainfall events fuelled by moisture convergence</a:t>
            </a:r>
          </a:p>
          <a:p>
            <a:pPr lvl="1" eaLnBrk="1" hangingPunct="1">
              <a:lnSpc>
                <a:spcPct val="90000"/>
              </a:lnSpc>
            </a:pPr>
            <a:r>
              <a:rPr lang="en-GB" sz="1800" dirty="0" smtClean="0"/>
              <a:t>e.g. </a:t>
            </a:r>
            <a:r>
              <a:rPr lang="en-GB" sz="1800" dirty="0" err="1" smtClean="0"/>
              <a:t>Trenberth</a:t>
            </a:r>
            <a:r>
              <a:rPr lang="en-GB" sz="1800" dirty="0" smtClean="0"/>
              <a:t> et al. (2003) </a:t>
            </a:r>
            <a:r>
              <a:rPr lang="en-GB" sz="1800" i="1" dirty="0" smtClean="0"/>
              <a:t>BAMS</a:t>
            </a:r>
          </a:p>
          <a:p>
            <a:pPr eaLnBrk="1" hangingPunct="1">
              <a:lnSpc>
                <a:spcPct val="90000"/>
              </a:lnSpc>
              <a:buFontTx/>
              <a:buNone/>
            </a:pPr>
            <a:r>
              <a:rPr lang="en-GB" sz="2400" dirty="0" smtClean="0">
                <a:sym typeface="Wingdings" pitchFamily="2" charset="2"/>
              </a:rPr>
              <a:t> </a:t>
            </a:r>
            <a:r>
              <a:rPr lang="en-GB" sz="2400" dirty="0" smtClean="0"/>
              <a:t>Intensification of rainfall (~7%/K?)</a:t>
            </a:r>
          </a:p>
          <a:p>
            <a:pPr eaLnBrk="1" hangingPunct="1">
              <a:lnSpc>
                <a:spcPct val="90000"/>
              </a:lnSpc>
            </a:pPr>
            <a:endParaRPr lang="en-GB" sz="16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4572000" y="228600"/>
            <a:ext cx="4419600" cy="3581400"/>
          </a:xfrm>
          <a:solidFill>
            <a:schemeClr val="bg1"/>
          </a:solidFill>
        </p:spPr>
        <p:txBody>
          <a:bodyPr/>
          <a:lstStyle/>
          <a:p>
            <a:r>
              <a:rPr lang="en-GB" sz="3200" smtClean="0">
                <a:solidFill>
                  <a:schemeClr val="accent2"/>
                </a:solidFill>
              </a:rPr>
              <a:t>Implications for moisture transport and P-E patterns</a:t>
            </a:r>
            <a:r>
              <a:rPr lang="en-GB" sz="2800" smtClean="0">
                <a:solidFill>
                  <a:schemeClr val="accent2"/>
                </a:solidFill>
              </a:rPr>
              <a:t/>
            </a:r>
            <a:br>
              <a:rPr lang="en-GB" sz="2800" smtClean="0">
                <a:solidFill>
                  <a:schemeClr val="accent2"/>
                </a:solidFill>
              </a:rPr>
            </a:br>
            <a:r>
              <a:rPr lang="en-GB" sz="2800" smtClean="0">
                <a:solidFill>
                  <a:schemeClr val="accent2"/>
                </a:solidFill>
              </a:rPr>
              <a:t/>
            </a:r>
            <a:br>
              <a:rPr lang="en-GB" sz="2800" smtClean="0">
                <a:solidFill>
                  <a:schemeClr val="accent2"/>
                </a:solidFill>
              </a:rPr>
            </a:br>
            <a:r>
              <a:rPr lang="en-GB" sz="2800" smtClean="0">
                <a:solidFill>
                  <a:schemeClr val="accent2"/>
                </a:solidFill>
              </a:rPr>
              <a:t>Projected (top) and estimated (bottom) changes in Precipitation minus Evaporation d(P-E)</a:t>
            </a:r>
          </a:p>
        </p:txBody>
      </p:sp>
      <p:pic>
        <p:nvPicPr>
          <p:cNvPr id="28675" name="Picture 3"/>
          <p:cNvPicPr>
            <a:picLocks noChangeAspect="1" noChangeArrowheads="1"/>
          </p:cNvPicPr>
          <p:nvPr/>
        </p:nvPicPr>
        <p:blipFill>
          <a:blip r:embed="rId2" cstate="print"/>
          <a:srcRect/>
          <a:stretch>
            <a:fillRect/>
          </a:stretch>
        </p:blipFill>
        <p:spPr bwMode="auto">
          <a:xfrm>
            <a:off x="19050" y="76200"/>
            <a:ext cx="4629150" cy="6656388"/>
          </a:xfrm>
          <a:prstGeom prst="rect">
            <a:avLst/>
          </a:prstGeom>
          <a:noFill/>
          <a:ln w="9525">
            <a:noFill/>
            <a:miter lim="800000"/>
            <a:headEnd/>
            <a:tailEnd/>
          </a:ln>
        </p:spPr>
      </p:pic>
      <p:sp>
        <p:nvSpPr>
          <p:cNvPr id="28676" name="Text Box 4"/>
          <p:cNvSpPr txBox="1">
            <a:spLocks noChangeArrowheads="1"/>
          </p:cNvSpPr>
          <p:nvPr/>
        </p:nvSpPr>
        <p:spPr bwMode="auto">
          <a:xfrm>
            <a:off x="4648200" y="5943600"/>
            <a:ext cx="4495800" cy="366713"/>
          </a:xfrm>
          <a:prstGeom prst="rect">
            <a:avLst/>
          </a:prstGeom>
          <a:solidFill>
            <a:schemeClr val="bg1"/>
          </a:solidFill>
          <a:ln w="9525">
            <a:noFill/>
            <a:miter lim="800000"/>
            <a:headEnd/>
            <a:tailEnd/>
          </a:ln>
        </p:spPr>
        <p:txBody>
          <a:bodyPr>
            <a:spAutoFit/>
          </a:bodyPr>
          <a:lstStyle/>
          <a:p>
            <a:pPr>
              <a:spcBef>
                <a:spcPct val="50000"/>
              </a:spcBef>
            </a:pPr>
            <a:r>
              <a:rPr lang="en-GB"/>
              <a:t>Held and Soden (2006) J Climate</a:t>
            </a:r>
          </a:p>
        </p:txBody>
      </p:sp>
      <p:pic>
        <p:nvPicPr>
          <p:cNvPr id="28677" name="Picture 5"/>
          <p:cNvPicPr>
            <a:picLocks noChangeAspect="1" noChangeArrowheads="1"/>
          </p:cNvPicPr>
          <p:nvPr/>
        </p:nvPicPr>
        <p:blipFill>
          <a:blip r:embed="rId3" cstate="print">
            <a:lum contrast="16000"/>
          </a:blip>
          <a:srcRect/>
          <a:stretch>
            <a:fillRect/>
          </a:stretch>
        </p:blipFill>
        <p:spPr bwMode="auto">
          <a:xfrm>
            <a:off x="4419600" y="5010150"/>
            <a:ext cx="3048000" cy="466725"/>
          </a:xfrm>
          <a:prstGeom prst="rect">
            <a:avLst/>
          </a:prstGeom>
          <a:noFill/>
          <a:ln w="9525">
            <a:noFill/>
            <a:miter lim="800000"/>
            <a:headEnd/>
            <a:tailEnd/>
          </a:ln>
        </p:spPr>
      </p:pic>
      <p:pic>
        <p:nvPicPr>
          <p:cNvPr id="28678" name="Picture 6"/>
          <p:cNvPicPr>
            <a:picLocks noChangeAspect="1" noChangeArrowheads="1"/>
          </p:cNvPicPr>
          <p:nvPr/>
        </p:nvPicPr>
        <p:blipFill>
          <a:blip r:embed="rId4" cstate="print"/>
          <a:srcRect/>
          <a:stretch>
            <a:fillRect/>
          </a:stretch>
        </p:blipFill>
        <p:spPr bwMode="auto">
          <a:xfrm>
            <a:off x="7577138" y="5010150"/>
            <a:ext cx="1566862" cy="407988"/>
          </a:xfrm>
          <a:prstGeom prst="rect">
            <a:avLst/>
          </a:prstGeom>
          <a:noFill/>
          <a:ln w="9525">
            <a:noFill/>
            <a:miter lim="800000"/>
            <a:headEnd/>
            <a:tailEnd/>
          </a:ln>
        </p:spPr>
      </p:pic>
      <p:sp>
        <p:nvSpPr>
          <p:cNvPr id="28679" name="Text Box 7"/>
          <p:cNvSpPr txBox="1">
            <a:spLocks noChangeArrowheads="1"/>
          </p:cNvSpPr>
          <p:nvPr/>
        </p:nvSpPr>
        <p:spPr bwMode="auto">
          <a:xfrm>
            <a:off x="7315200" y="5029200"/>
            <a:ext cx="381000" cy="366713"/>
          </a:xfrm>
          <a:prstGeom prst="rect">
            <a:avLst/>
          </a:prstGeom>
          <a:noFill/>
          <a:ln w="9525">
            <a:noFill/>
            <a:miter lim="800000"/>
            <a:headEnd/>
            <a:tailEnd/>
          </a:ln>
        </p:spPr>
        <p:txBody>
          <a:bodyPr>
            <a:spAutoFit/>
          </a:bodyPr>
          <a:lstStyle/>
          <a:p>
            <a:pPr>
              <a:spcBef>
                <a:spcPct val="50000"/>
              </a:spcBef>
            </a:pPr>
            <a:r>
              <a:rPr lang="en-GB">
                <a:cs typeface="Arial" charset="0"/>
              </a:rPr>
              <a:t>≈</a:t>
            </a:r>
          </a:p>
        </p:txBody>
      </p:sp>
      <p:pic>
        <p:nvPicPr>
          <p:cNvPr id="28680" name="Picture 8"/>
          <p:cNvPicPr>
            <a:picLocks noChangeAspect="1" noChangeArrowheads="1"/>
          </p:cNvPicPr>
          <p:nvPr/>
        </p:nvPicPr>
        <p:blipFill>
          <a:blip r:embed="rId5" cstate="print">
            <a:lum contrast="16000"/>
          </a:blip>
          <a:srcRect/>
          <a:stretch>
            <a:fillRect/>
          </a:stretch>
        </p:blipFill>
        <p:spPr bwMode="auto">
          <a:xfrm>
            <a:off x="4648200" y="5391150"/>
            <a:ext cx="1371600" cy="323850"/>
          </a:xfrm>
          <a:prstGeom prst="rect">
            <a:avLst/>
          </a:prstGeom>
          <a:noFill/>
          <a:ln w="9525">
            <a:noFill/>
            <a:miter lim="800000"/>
            <a:headEnd/>
            <a:tailEnd/>
          </a:ln>
        </p:spPr>
      </p:pic>
      <p:pic>
        <p:nvPicPr>
          <p:cNvPr id="28682" name="Picture 9"/>
          <p:cNvPicPr>
            <a:picLocks noChangeAspect="1" noChangeArrowheads="1"/>
          </p:cNvPicPr>
          <p:nvPr/>
        </p:nvPicPr>
        <p:blipFill>
          <a:blip r:embed="rId6" cstate="print"/>
          <a:srcRect/>
          <a:stretch>
            <a:fillRect/>
          </a:stretch>
        </p:blipFill>
        <p:spPr bwMode="auto">
          <a:xfrm>
            <a:off x="5410200" y="3879850"/>
            <a:ext cx="2590800" cy="1160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4925</TotalTime>
  <Words>744</Words>
  <Application>Microsoft Office PowerPoint</Application>
  <PresentationFormat>On-screen Show (4:3)</PresentationFormat>
  <Paragraphs>80</Paragraphs>
  <Slides>13</Slides>
  <Notes>4</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World weather news 2011</vt:lpstr>
      <vt:lpstr>World weather news 2111??</vt:lpstr>
      <vt:lpstr>Slide 3</vt:lpstr>
      <vt:lpstr>Slide 4</vt:lpstr>
      <vt:lpstr>What rate of rainfall?</vt:lpstr>
      <vt:lpstr>Slide 6</vt:lpstr>
      <vt:lpstr>Slide 7</vt:lpstr>
      <vt:lpstr>Slide 8</vt:lpstr>
      <vt:lpstr>Implications for moisture transport and P-E patterns  Projected (top) and estimated (bottom) changes in Precipitation minus Evaporation d(P-E)</vt:lpstr>
      <vt:lpstr>The Rich get Richer…</vt:lpstr>
      <vt:lpstr>Slide 11</vt:lpstr>
      <vt:lpstr>References</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Philip Allan</dc:creator>
  <cp:lastModifiedBy>Richard Allan</cp:lastModifiedBy>
  <cp:revision>473</cp:revision>
  <cp:lastPrinted>1601-01-01T00:00:00Z</cp:lastPrinted>
  <dcterms:created xsi:type="dcterms:W3CDTF">1601-01-01T00:00:00Z</dcterms:created>
  <dcterms:modified xsi:type="dcterms:W3CDTF">2011-12-02T09:44:59Z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