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</p:sldMasterIdLst>
  <p:notesMasterIdLst>
    <p:notesMasterId r:id="rId6"/>
  </p:notesMasterIdLst>
  <p:handoutMasterIdLst>
    <p:handoutMasterId r:id="rId7"/>
  </p:handoutMasterIdLst>
  <p:sldIdLst>
    <p:sldId id="386" r:id="rId3"/>
    <p:sldId id="377" r:id="rId4"/>
    <p:sldId id="385" r:id="rId5"/>
  </p:sldIdLst>
  <p:sldSz cx="9144000" cy="6858000" type="screen4x3"/>
  <p:notesSz cx="6718300" cy="98679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8600" kern="1200">
        <a:solidFill>
          <a:schemeClr val="bg1"/>
        </a:solidFill>
        <a:latin typeface="Rdg Vesta" pitchFamily="50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600" kern="1200">
        <a:solidFill>
          <a:schemeClr val="bg1"/>
        </a:solidFill>
        <a:latin typeface="Rdg Vesta" pitchFamily="50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600" kern="1200">
        <a:solidFill>
          <a:schemeClr val="bg1"/>
        </a:solidFill>
        <a:latin typeface="Rdg Vesta" pitchFamily="50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600" kern="1200">
        <a:solidFill>
          <a:schemeClr val="bg1"/>
        </a:solidFill>
        <a:latin typeface="Rdg Vesta" pitchFamily="50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600" kern="1200">
        <a:solidFill>
          <a:schemeClr val="bg1"/>
        </a:solidFill>
        <a:latin typeface="Rdg Vesta" pitchFamily="50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bg1"/>
        </a:solidFill>
        <a:latin typeface="Rdg Vesta" pitchFamily="50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bg1"/>
        </a:solidFill>
        <a:latin typeface="Rdg Vesta" pitchFamily="50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bg1"/>
        </a:solidFill>
        <a:latin typeface="Rdg Vesta" pitchFamily="50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bg1"/>
        </a:solidFill>
        <a:latin typeface="Rdg Vesta" pitchFamily="5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FB9"/>
    <a:srgbClr val="FF6600"/>
    <a:srgbClr val="139113"/>
    <a:srgbClr val="5EFB33"/>
    <a:srgbClr val="33CCCC"/>
    <a:srgbClr val="7DFC5A"/>
    <a:srgbClr val="7EAF35"/>
    <a:srgbClr val="386C3E"/>
    <a:srgbClr val="194B8D"/>
    <a:srgbClr val="981D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896" autoAdjust="0"/>
    <p:restoredTop sz="85714" autoAdjust="0"/>
  </p:normalViewPr>
  <p:slideViewPr>
    <p:cSldViewPr>
      <p:cViewPr varScale="1">
        <p:scale>
          <a:sx n="57" d="100"/>
          <a:sy n="57" d="100"/>
        </p:scale>
        <p:origin x="-1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6"/>
    </p:cViewPr>
  </p:notesTextViewPr>
  <p:notesViewPr>
    <p:cSldViewPr>
      <p:cViewPr varScale="1">
        <p:scale>
          <a:sx n="72" d="100"/>
          <a:sy n="72" d="100"/>
        </p:scale>
        <p:origin x="-2076" y="-114"/>
      </p:cViewPr>
      <p:guideLst>
        <p:guide orient="horz" pos="3108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59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14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9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4188"/>
            <a:ext cx="29114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4AD638-6B38-44E9-80A6-1AEEFA7154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820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238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376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87888"/>
            <a:ext cx="5375275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238" y="93726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29FDB257-6FD9-4ABC-A90E-F8C2E44FE70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7487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Top</a:t>
            </a:r>
            <a:r>
              <a:rPr lang="en-GB" b="1" baseline="0" dirty="0" smtClean="0"/>
              <a:t> left: </a:t>
            </a:r>
            <a:r>
              <a:rPr lang="en-GB" baseline="0" dirty="0" smtClean="0"/>
              <a:t>Ensemble mean biases in net top of atmosphere downward radiation</a:t>
            </a:r>
          </a:p>
          <a:p>
            <a:r>
              <a:rPr lang="en-GB" b="1" baseline="0" dirty="0" smtClean="0"/>
              <a:t>Top right: </a:t>
            </a:r>
            <a:r>
              <a:rPr lang="en-GB" baseline="0" dirty="0" smtClean="0"/>
              <a:t>Changes in net downward top of atmosphere global mean radiation</a:t>
            </a:r>
          </a:p>
          <a:p>
            <a:r>
              <a:rPr lang="en-GB" b="1" baseline="0" dirty="0" smtClean="0"/>
              <a:t>Bottom: </a:t>
            </a:r>
            <a:r>
              <a:rPr lang="en-GB" baseline="0" dirty="0" smtClean="0"/>
              <a:t>New product to derive surface fluxes based on satellite top of atmosphere radiation and reanalysis horizontal transports and atmospheric heating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DB257-6FD9-4ABC-A90E-F8C2E44FE70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166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Combine AMIP5 simulations with blended</a:t>
            </a:r>
            <a:r>
              <a:rPr lang="en-GB" baseline="0" dirty="0" smtClean="0"/>
              <a:t> satellite and surface observations to understand and evaluate global scale variability, responses and feedbacks in the current climate.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DB257-6FD9-4ABC-A90E-F8C2E44FE70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715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Systematic biases in climate model simulations of precipitation are also evident in forecasts</a:t>
            </a:r>
            <a:r>
              <a:rPr lang="en-GB" baseline="0" dirty="0" smtClean="0"/>
              <a:t> made by Weather Forecast models. This means that we may be able to exploit NWP models in exploring the reasons for systematic biases.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DB257-6FD9-4ABC-A90E-F8C2E44FE70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05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8C085-72A6-4F1E-8290-BAF919B886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698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70278-5C0B-404D-A971-5FB55E6848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19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6BAEC-2FFF-49BF-9B23-7C0240349F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93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8C085-72A6-4F1E-8290-BAF919B886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893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A065B-F59A-44A9-A03E-879E9D7DA9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321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9F1C3-B872-4406-A0D1-456AAC4638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57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BBAE3-2AF5-4BF1-B0D8-0701D9327FE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362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57F21-3CC3-4BE6-92B3-E33251BACD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7863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38954-6DB0-4371-83B5-7759225F35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079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FFFFA-72EE-4341-AAC3-151A90D5E5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92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A1BE-2963-40AC-A7D7-2F6B6AE2C3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34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A065B-F59A-44A9-A03E-879E9D7DA9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2367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A4620-51D8-46E0-ACF2-A5A04D2944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3079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70278-5C0B-404D-A971-5FB55E6848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040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6BAEC-2FFF-49BF-9B23-7C0240349F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435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9F1C3-B872-4406-A0D1-456AAC4638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7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BBAE3-2AF5-4BF1-B0D8-0701D9327FE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78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57F21-3CC3-4BE6-92B3-E33251BACD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41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38954-6DB0-4371-83B5-7759225F35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10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FFFFA-72EE-4341-AAC3-151A90D5E5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10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A1BE-2963-40AC-A7D7-2F6B6AE2C3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092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A4620-51D8-46E0-ACF2-A5A04D2944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974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0A949D58-2573-43F4-BD28-6145B531C6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1" name="Picture 9" descr="Device-whit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hidden">
          <a:xfrm>
            <a:off x="7731125" y="228600"/>
            <a:ext cx="1184275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152400" y="6324600"/>
            <a:ext cx="3352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sz="1400">
              <a:solidFill>
                <a:srgbClr val="000000"/>
              </a:solidFill>
              <a:latin typeface="Rdg Vest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461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0A949D58-2573-43F4-BD28-6145B531C6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1" name="Picture 9" descr="Device-whit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hidden">
          <a:xfrm>
            <a:off x="7731125" y="228600"/>
            <a:ext cx="1184275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152400" y="6324600"/>
            <a:ext cx="3352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sz="1400">
              <a:solidFill>
                <a:srgbClr val="000000"/>
              </a:solidFill>
              <a:latin typeface="Rdg Vest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250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hyperlink" Target="http://www.met.reading.ac.uk/~sgs02rpa/PAPERS/Allan13SG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dx.doi.org/10.1175/JAMC-D-13-082.1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7088" cy="778098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rgbClr val="070FB9"/>
                </a:solidFill>
                <a:latin typeface="Calibri" panose="020F0502020204030204" pitchFamily="34" charset="0"/>
              </a:rPr>
              <a:t>Earth’s Energy Imbalance</a:t>
            </a:r>
            <a:br>
              <a:rPr lang="en-GB" dirty="0" smtClean="0">
                <a:solidFill>
                  <a:srgbClr val="070FB9"/>
                </a:solidFill>
                <a:latin typeface="Calibri" panose="020F0502020204030204" pitchFamily="34" charset="0"/>
              </a:rPr>
            </a:br>
            <a:r>
              <a:rPr lang="en-GB" sz="2400" dirty="0" smtClean="0">
                <a:solidFill>
                  <a:srgbClr val="070FB9"/>
                </a:solidFill>
                <a:latin typeface="Calibri" panose="020F0502020204030204" pitchFamily="34" charset="0"/>
              </a:rPr>
              <a:t>Richard Allan, </a:t>
            </a:r>
            <a:r>
              <a:rPr lang="en-GB" sz="2400" dirty="0" err="1" smtClean="0">
                <a:solidFill>
                  <a:srgbClr val="070FB9"/>
                </a:solidFill>
                <a:latin typeface="Calibri" panose="020F0502020204030204" pitchFamily="34" charset="0"/>
              </a:rPr>
              <a:t>Chunlei</a:t>
            </a:r>
            <a:r>
              <a:rPr lang="en-GB" sz="2400" dirty="0" smtClean="0">
                <a:solidFill>
                  <a:srgbClr val="070FB9"/>
                </a:solidFill>
                <a:latin typeface="Calibri" panose="020F0502020204030204" pitchFamily="34" charset="0"/>
              </a:rPr>
              <a:t> Liu</a:t>
            </a:r>
            <a:endParaRPr lang="en-GB" sz="2400" dirty="0">
              <a:solidFill>
                <a:srgbClr val="070FB9"/>
              </a:solidFill>
              <a:latin typeface="Calibri" panose="020F050202020403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48405" y="1372706"/>
            <a:ext cx="4495603" cy="3568462"/>
            <a:chOff x="436437" y="1516722"/>
            <a:chExt cx="4495603" cy="3568462"/>
          </a:xfrm>
        </p:grpSpPr>
        <p:grpSp>
          <p:nvGrpSpPr>
            <p:cNvPr id="5" name="Group 4"/>
            <p:cNvGrpSpPr/>
            <p:nvPr/>
          </p:nvGrpSpPr>
          <p:grpSpPr>
            <a:xfrm>
              <a:off x="436437" y="1905503"/>
              <a:ext cx="4495603" cy="3179681"/>
              <a:chOff x="436437" y="1578238"/>
              <a:chExt cx="4029075" cy="2674264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0806" b="21325"/>
              <a:stretch/>
            </p:blipFill>
            <p:spPr bwMode="auto">
              <a:xfrm>
                <a:off x="436437" y="1578238"/>
                <a:ext cx="4029075" cy="2528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9090" r="19654"/>
              <a:stretch/>
            </p:blipFill>
            <p:spPr bwMode="auto">
              <a:xfrm>
                <a:off x="436437" y="2856363"/>
                <a:ext cx="3237205" cy="1396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" name="TextBox 6"/>
            <p:cNvSpPr txBox="1"/>
            <p:nvPr/>
          </p:nvSpPr>
          <p:spPr>
            <a:xfrm>
              <a:off x="449721" y="1516722"/>
              <a:ext cx="42662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solidFill>
                    <a:schemeClr val="tx1"/>
                  </a:solidFill>
                  <a:latin typeface="Calibri" pitchFamily="34" charset="0"/>
                </a:rPr>
                <a:t>Model biases in Net Imbalance (Wm</a:t>
              </a:r>
              <a:r>
                <a:rPr lang="en-GB" sz="2000" baseline="30000" dirty="0" smtClean="0">
                  <a:solidFill>
                    <a:schemeClr val="tx1"/>
                  </a:solidFill>
                  <a:latin typeface="Calibri" pitchFamily="34" charset="0"/>
                </a:rPr>
                <a:t>-2</a:t>
              </a:r>
              <a:r>
                <a:rPr lang="en-GB" sz="2000" dirty="0" smtClean="0">
                  <a:solidFill>
                    <a:schemeClr val="tx1"/>
                  </a:solidFill>
                  <a:latin typeface="Calibri" pitchFamily="34" charset="0"/>
                </a:rPr>
                <a:t>)</a:t>
              </a:r>
              <a:endParaRPr lang="en-GB" sz="2000" dirty="0" smtClean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716016" y="1052736"/>
            <a:ext cx="4032448" cy="3404923"/>
            <a:chOff x="4716016" y="1268760"/>
            <a:chExt cx="4032448" cy="3404923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6016" y="1633704"/>
              <a:ext cx="3816424" cy="3039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4288" y="3408711"/>
              <a:ext cx="1247830" cy="884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4932040" y="1268760"/>
              <a:ext cx="38164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solidFill>
                    <a:schemeClr val="tx1"/>
                  </a:solidFill>
                  <a:latin typeface="Calibri" pitchFamily="34" charset="0"/>
                </a:rPr>
                <a:t>Changes in Net Imbalance (Wm</a:t>
              </a:r>
              <a:r>
                <a:rPr lang="en-GB" sz="2000" baseline="30000" dirty="0" smtClean="0">
                  <a:solidFill>
                    <a:schemeClr val="tx1"/>
                  </a:solidFill>
                  <a:latin typeface="Calibri" pitchFamily="34" charset="0"/>
                </a:rPr>
                <a:t>-2</a:t>
              </a:r>
              <a:r>
                <a:rPr lang="en-GB" sz="2000" dirty="0" smtClean="0">
                  <a:solidFill>
                    <a:schemeClr val="tx1"/>
                  </a:solidFill>
                  <a:latin typeface="Calibri" pitchFamily="34" charset="0"/>
                </a:rPr>
                <a:t>)</a:t>
              </a:r>
              <a:endParaRPr lang="en-GB" sz="2000" dirty="0" smtClean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445124"/>
            <a:ext cx="4924425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39552" y="5085184"/>
            <a:ext cx="38475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tx1"/>
                </a:solidFill>
                <a:latin typeface="Calibri" pitchFamily="34" charset="0"/>
              </a:rPr>
              <a:t>Novel way to derive surface fluxes based upon TOA radiation and reanalysis energy transports </a:t>
            </a:r>
            <a:r>
              <a:rPr lang="en-GB" sz="2400" dirty="0" smtClean="0">
                <a:solidFill>
                  <a:schemeClr val="tx1"/>
                </a:solidFill>
                <a:latin typeface="Calibri" pitchFamily="34" charset="0"/>
                <a:sym typeface="Wingdings" panose="05000000000000000000" pitchFamily="2" charset="2"/>
              </a:rPr>
              <a:t></a:t>
            </a:r>
            <a:endParaRPr lang="en-GB" sz="24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565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19" y="202630"/>
            <a:ext cx="7416825" cy="778098"/>
          </a:xfrm>
        </p:spPr>
        <p:txBody>
          <a:bodyPr/>
          <a:lstStyle/>
          <a:p>
            <a:r>
              <a:rPr lang="en-GB" sz="3200" dirty="0" smtClean="0">
                <a:solidFill>
                  <a:srgbClr val="0070C0"/>
                </a:solidFill>
                <a:latin typeface="Calibri" pitchFamily="34" charset="0"/>
              </a:rPr>
              <a:t>Diagnosing global responses/feedbacks</a:t>
            </a:r>
            <a:endParaRPr lang="en-GB" sz="3200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1268760"/>
            <a:ext cx="6055299" cy="50992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37089" y="5229200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</a:rPr>
              <a:t>Adapted from: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hlinkClick r:id="rId4"/>
              </a:rPr>
              <a:t>Allan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  <a:hlinkClick r:id="rId4"/>
              </a:rPr>
              <a:t>et al. (2013) </a:t>
            </a:r>
            <a:r>
              <a:rPr lang="en-GB" sz="2000" dirty="0" err="1">
                <a:solidFill>
                  <a:srgbClr val="000000"/>
                </a:solidFill>
                <a:latin typeface="Calibri" pitchFamily="34" charset="0"/>
                <a:hlinkClick r:id="rId4"/>
              </a:rPr>
              <a:t>Surv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  <a:hlinkClick r:id="rId4"/>
              </a:rPr>
              <a:t>. </a:t>
            </a:r>
            <a:r>
              <a:rPr lang="en-GB" sz="2000" dirty="0" err="1" smtClean="0">
                <a:solidFill>
                  <a:srgbClr val="000000"/>
                </a:solidFill>
                <a:latin typeface="Calibri" pitchFamily="34" charset="0"/>
                <a:hlinkClick r:id="rId4"/>
              </a:rPr>
              <a:t>Geophys</a:t>
            </a:r>
            <a:endParaRPr lang="en-GB" sz="2000" dirty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6156176" y="2132856"/>
            <a:ext cx="902786" cy="576064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6156176" y="2852936"/>
            <a:ext cx="902786" cy="864096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7058962" y="2505090"/>
            <a:ext cx="1905526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</a:rPr>
              <a:t>Co-variation: </a:t>
            </a:r>
            <a:r>
              <a:rPr lang="en-GB" sz="2000" dirty="0" err="1" smtClean="0">
                <a:solidFill>
                  <a:schemeClr val="tx1"/>
                </a:solidFill>
                <a:latin typeface="Calibri" pitchFamily="34" charset="0"/>
              </a:rPr>
              <a:t>dW</a:t>
            </a:r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</a:rPr>
              <a:t>/</a:t>
            </a:r>
            <a:r>
              <a:rPr lang="en-GB" sz="2000" dirty="0" err="1" smtClean="0">
                <a:solidFill>
                  <a:schemeClr val="tx1"/>
                </a:solidFill>
                <a:latin typeface="Calibri" pitchFamily="34" charset="0"/>
              </a:rPr>
              <a:t>dTs</a:t>
            </a:r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smtClean="0">
                <a:solidFill>
                  <a:schemeClr val="tx1"/>
                </a:solidFill>
                <a:latin typeface="+mn-lt"/>
              </a:rPr>
              <a:t>~</a:t>
            </a:r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</a:rPr>
              <a:t> 7%/</a:t>
            </a:r>
            <a:r>
              <a:rPr lang="en-GB" sz="2000" baseline="30000" dirty="0" smtClean="0">
                <a:solidFill>
                  <a:schemeClr val="tx1"/>
                </a:solidFill>
                <a:latin typeface="Calibri" pitchFamily="34" charset="0"/>
              </a:rPr>
              <a:t>o</a:t>
            </a:r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</a:rPr>
              <a:t>C</a:t>
            </a:r>
            <a:endParaRPr lang="en-GB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2483768" y="3573016"/>
            <a:ext cx="3384376" cy="360040"/>
          </a:xfrm>
          <a:prstGeom prst="line">
            <a:avLst/>
          </a:prstGeom>
          <a:noFill/>
          <a:ln w="25400" cap="flat" cmpd="sng" algn="ctr">
            <a:solidFill>
              <a:srgbClr val="139113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267744" y="3090446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139113"/>
                </a:solidFill>
                <a:latin typeface="Arial" pitchFamily="34" charset="0"/>
                <a:cs typeface="Arial" pitchFamily="34" charset="0"/>
              </a:rPr>
              <a:t>~1%/decade trend</a:t>
            </a:r>
            <a:endParaRPr lang="en-GB" sz="1600" dirty="0">
              <a:solidFill>
                <a:srgbClr val="13911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NERC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663" y="692696"/>
            <a:ext cx="109537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t0.gstatic.com/images?q=tbn:ANd9GcScundEYqtw1j4QPR8JcIXFFWIsdehVxkkH5mzgS7f50XnaJVQQu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220" y="1607778"/>
            <a:ext cx="813109" cy="81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2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FIG06_v03_c_t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66" t="46738" b="10442"/>
          <a:stretch/>
        </p:blipFill>
        <p:spPr bwMode="auto">
          <a:xfrm>
            <a:off x="4211960" y="1434791"/>
            <a:ext cx="4176464" cy="1634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9208" y="0"/>
            <a:ext cx="6995120" cy="1124744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GB" sz="30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Linking systematic biases in water vapour </a:t>
            </a:r>
            <a:r>
              <a:rPr lang="en-GB" sz="30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&amp;</a:t>
            </a:r>
            <a:r>
              <a:rPr lang="en-GB" sz="30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precipitation in NWP &amp; climate models</a:t>
            </a:r>
            <a:endParaRPr lang="en-GB" sz="30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FIG07_v03_t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73" t="23248" b="28545"/>
          <a:stretch/>
        </p:blipFill>
        <p:spPr bwMode="auto">
          <a:xfrm>
            <a:off x="7838125" y="3318810"/>
            <a:ext cx="1270379" cy="2524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9552" y="1052736"/>
            <a:ext cx="757372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PRECIPITATION (mm/day) Model – OBS   WATER VAPOUR (mm) Model – OBS</a:t>
            </a:r>
            <a:endParaRPr lang="en-GB" sz="1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4" name="Picture 2" descr="FIG07_v03_t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98" r="13640" b="67169"/>
          <a:stretch/>
        </p:blipFill>
        <p:spPr bwMode="auto">
          <a:xfrm>
            <a:off x="899592" y="4509120"/>
            <a:ext cx="3429181" cy="179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FIG07_v03_t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8" r="52260" b="66441"/>
          <a:stretch/>
        </p:blipFill>
        <p:spPr bwMode="auto">
          <a:xfrm>
            <a:off x="673768" y="2823610"/>
            <a:ext cx="3685410" cy="1901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FIG07_v03_t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4" t="33048" r="52410" b="38353"/>
          <a:stretch/>
        </p:blipFill>
        <p:spPr bwMode="auto">
          <a:xfrm>
            <a:off x="4211960" y="3025483"/>
            <a:ext cx="3744416" cy="1627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FIG07_v03_t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17" t="33444" r="14006" b="38813"/>
          <a:stretch/>
        </p:blipFill>
        <p:spPr bwMode="auto">
          <a:xfrm>
            <a:off x="4412343" y="4725144"/>
            <a:ext cx="3499989" cy="1534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 descr="FIG06_v03_c_t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5" t="88063" r="14922"/>
          <a:stretch/>
        </p:blipFill>
        <p:spPr bwMode="auto">
          <a:xfrm>
            <a:off x="7365910" y="1772816"/>
            <a:ext cx="1814602" cy="864096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FIG06_v03_c_t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8" t="46739" r="62527" b="9973"/>
          <a:stretch/>
        </p:blipFill>
        <p:spPr bwMode="auto">
          <a:xfrm>
            <a:off x="15526" y="1434792"/>
            <a:ext cx="4396817" cy="1634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-2340768" y="3275692"/>
            <a:ext cx="5472608" cy="369332"/>
          </a:xfrm>
          <a:prstGeom prst="rect">
            <a:avLst/>
          </a:prstGeom>
          <a:solidFill>
            <a:schemeClr val="bg1"/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rgbClr val="000000"/>
                </a:solidFill>
                <a:latin typeface="Arial" charset="0"/>
              </a:rPr>
              <a:t>HadGEM2-ES   HadGEM2-A       NWP-day 3</a:t>
            </a:r>
            <a:endParaRPr lang="en-GB" sz="1800" b="1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074" name="Picture 2" descr="http://t0.gstatic.com/images?q=tbn:ANd9GcScundEYqtw1j4QPR8JcIXFFWIsdehVxkkH5mzgS7f50XnaJVQQu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92696"/>
            <a:ext cx="813109" cy="81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9592" y="6306966"/>
            <a:ext cx="6466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  <a:hlinkClick r:id="rId6"/>
              </a:rPr>
              <a:t>Liu, Allan, Brooks, Milton (2013) J Appl. </a:t>
            </a:r>
            <a:r>
              <a:rPr lang="en-GB" sz="2000" dirty="0" err="1" smtClean="0">
                <a:solidFill>
                  <a:schemeClr val="tx1"/>
                </a:solidFill>
                <a:latin typeface="Calibri" pitchFamily="34" charset="0"/>
                <a:hlinkClick r:id="rId6"/>
              </a:rPr>
              <a:t>Meteorol</a:t>
            </a:r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  <a:hlinkClick r:id="rId6"/>
              </a:rPr>
              <a:t>. </a:t>
            </a:r>
            <a:r>
              <a:rPr lang="en-GB" sz="2000" dirty="0" err="1" smtClean="0">
                <a:solidFill>
                  <a:schemeClr val="tx1"/>
                </a:solidFill>
                <a:latin typeface="Calibri" pitchFamily="34" charset="0"/>
                <a:hlinkClick r:id="rId6"/>
              </a:rPr>
              <a:t>C</a:t>
            </a:r>
            <a:r>
              <a:rPr lang="en-GB" sz="2000" dirty="0" err="1" smtClean="0">
                <a:solidFill>
                  <a:schemeClr val="tx1"/>
                </a:solidFill>
                <a:latin typeface="Calibri" pitchFamily="34" charset="0"/>
              </a:rPr>
              <a:t>lim</a:t>
            </a:r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  <a:endParaRPr lang="en-GB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7740352" y="2144615"/>
            <a:ext cx="3600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5246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400" dirty="0" smtClean="0">
            <a:solidFill>
              <a:schemeClr val="tx1"/>
            </a:solidFill>
            <a:latin typeface="Calibri" pitchFamily="34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3111</TotalTime>
  <Words>224</Words>
  <Application>Microsoft Office PowerPoint</Application>
  <PresentationFormat>On-screen Show (4:3)</PresentationFormat>
  <Paragraphs>20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7_Default Design</vt:lpstr>
      <vt:lpstr>Default Design</vt:lpstr>
      <vt:lpstr>Earth’s Energy Imbalance Richard Allan, Chunlei Liu</vt:lpstr>
      <vt:lpstr>Diagnosing global responses/feedbacks</vt:lpstr>
      <vt:lpstr>Linking systematic biases in water vapour &amp; precipitation in NWP &amp; climate models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 at Reading</dc:title>
  <dc:creator>Richard Allan</dc:creator>
  <cp:lastModifiedBy>Richard Allan</cp:lastModifiedBy>
  <cp:revision>356</cp:revision>
  <cp:lastPrinted>2006-09-19T14:59:33Z</cp:lastPrinted>
  <dcterms:created xsi:type="dcterms:W3CDTF">2011-08-30T11:14:30Z</dcterms:created>
  <dcterms:modified xsi:type="dcterms:W3CDTF">2014-02-26T16:56:52Z</dcterms:modified>
</cp:coreProperties>
</file>