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99" r:id="rId2"/>
    <p:sldId id="699" r:id="rId3"/>
    <p:sldId id="481" r:id="rId4"/>
    <p:sldId id="700" r:id="rId5"/>
    <p:sldId id="715" r:id="rId6"/>
    <p:sldId id="645" r:id="rId7"/>
    <p:sldId id="674" r:id="rId8"/>
    <p:sldId id="548" r:id="rId9"/>
    <p:sldId id="716" r:id="rId10"/>
    <p:sldId id="698" r:id="rId11"/>
    <p:sldId id="705" r:id="rId12"/>
    <p:sldId id="708" r:id="rId13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CCFF"/>
    <a:srgbClr val="0066FF"/>
    <a:srgbClr val="3399FF"/>
    <a:srgbClr val="008000"/>
    <a:srgbClr val="CC66FF"/>
    <a:srgbClr val="FF3300"/>
    <a:srgbClr val="4D4D4D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9" autoAdjust="0"/>
    <p:restoredTop sz="93356" autoAdjust="0"/>
  </p:normalViewPr>
  <p:slideViewPr>
    <p:cSldViewPr>
      <p:cViewPr>
        <p:scale>
          <a:sx n="66" d="100"/>
          <a:sy n="66" d="100"/>
        </p:scale>
        <p:origin x="-1008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556A46-7822-4DC6-8A3D-237D8DB01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5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25F3FF7-915F-41EF-89CC-E61BDAE1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92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3285A-A36D-41EF-B755-EC46D42855FF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GB" smtClean="0">
                <a:latin typeface="Arial" charset="0"/>
              </a:rPr>
              <a:t>Projected Responses in Extreme Precipitation and Atmospheric Radiative Energy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GB" smtClean="0">
                <a:latin typeface="Arial" charset="0"/>
              </a:rPr>
              <a:t>Energetics response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smtClean="0">
                <a:latin typeface="Arial" charset="0"/>
              </a:rPr>
              <a:t>Wet/dry responses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smtClean="0">
                <a:latin typeface="Arial" charset="0"/>
              </a:rPr>
              <a:t>Intense rainfall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smtClean="0">
                <a:latin typeface="Arial" charset="0"/>
              </a:rPr>
              <a:t>Transient responses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FD2BB63-DB9F-48E4-B7F9-7D620C5CFE8D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777875"/>
            <a:ext cx="4876800" cy="36576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45038"/>
            <a:ext cx="4979987" cy="4435475"/>
          </a:xfrm>
          <a:noFill/>
          <a:ln/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There is huge uncertainty in global precipitation projections, relating both to climate sensitivity and mitigation pathways.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Arial" charset="0"/>
              </a:rPr>
              <a:t>Note that the wet getting wetter and dry getting drier signal in the tropics is robust in models. The recently updated GPCP observations (black) show a slightly larger trend in the wet region. The dry region trend is probably spurious before 1988 since microwave data began in 1987.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D8BAF4-65DC-4D2F-8586-E1BB98671AEF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Projected Responses in Extreme Precipitation and Atmospheric Radiative Energy</a:t>
            </a: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93EE0-060A-48B2-8ECC-73AD95D03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7AF7B-0335-4C00-A4FC-D6C82C36F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A4BDF-4BCB-4995-8CA4-F16D1C153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6643-8BAF-40F2-B962-11871B892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CFF2C-D320-48A1-9B2D-0D3BD956D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A9DC9-A494-413F-85BD-C603B6FA7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CC8FD-8992-440F-9045-03F08FEAE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A13B9-4050-425A-BD50-A5F0619FD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5581D-627B-476B-BC11-3E4139D0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4918-EEF2-473C-BE88-52545FEE0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36F25-45E1-4C89-9F73-88FBCEB61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0635F2E-61DF-4375-807F-C56DC93C6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Device-whit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hidden">
          <a:xfrm>
            <a:off x="7731125" y="228600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152400" y="6324600"/>
            <a:ext cx="335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400">
              <a:latin typeface="Rdg Vesta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rpallanuk" TargetMode="External"/><Relationship Id="rId11" Type="http://schemas.openxmlformats.org/officeDocument/2006/relationships/image" Target="../media/image7.jpeg"/><Relationship Id="rId5" Type="http://schemas.openxmlformats.org/officeDocument/2006/relationships/hyperlink" Target="mailto:r.p.allan@reading.ac.uk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www.met.reading.ac.uk/~sgs02rpa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iopscience.iop.org/1748-9326/5/2/025205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hyperlink" Target="http://journals.ametsoc.org/doi/abs/10.1175/JCLI-D-12-00222.1" TargetMode="Externa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cip.org.uk/uk-impacts/uk-maps/maps/precipitation/" TargetMode="Externa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.reading.ac.uk/~sgs02rpa/PAPERS/Allan13SG.pdf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Relationship Id="rId9" Type="http://schemas.openxmlformats.org/officeDocument/2006/relationships/hyperlink" Target="http://link.springer.com/article/10.1007/s00382-010-0810-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://www.sciencemag.org/content/321/5895/1481.abstract" TargetMode="External"/><Relationship Id="rId4" Type="http://schemas.openxmlformats.org/officeDocument/2006/relationships/hyperlink" Target="http://www.google.co.uk/url?sa=t&amp;rct=j&amp;q=trenberth%202003%20changing%20character%20of%20precipitation&amp;source=web&amp;cd=1&amp;ved=0CCUQFjAA&amp;url=http://portal.iri.columbia.edu/~alesall/ouagaCILSS/articles/trenberth_bams2003.pdf&amp;ei=b-4rT6ieLsLv8APox6iADw&amp;usg=AFQjCNEThn97wRYTiR1hE46Hw4NnGP83tQ&amp;cad=rj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www.agu.org/pubs/crossref/2011/2011GL049783.s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419/n6903/abs/nature01092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ature.com/nature/journal/v470/n7334/full/470344a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44649" y="2780928"/>
            <a:ext cx="6965776" cy="1470025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How and why is </a:t>
            </a:r>
            <a:r>
              <a:rPr lang="en-GB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rainfall changing across the globe?</a:t>
            </a:r>
            <a:endParaRPr lang="en-GB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3581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365104"/>
            <a:ext cx="8507288" cy="1524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Richard Allan, David Lavers, </a:t>
            </a:r>
            <a:r>
              <a:rPr lang="en-GB" sz="2800" b="1" dirty="0" err="1" smtClean="0">
                <a:latin typeface="Calibri" pitchFamily="34" charset="0"/>
                <a:cs typeface="Calibri" pitchFamily="34" charset="0"/>
              </a:rPr>
              <a:t>Chunlei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 Liu, Matthias Zahn	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Department of Meteorology, University of Reading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2000" dirty="0" smtClean="0">
                <a:latin typeface="Calibri" pitchFamily="34" charset="0"/>
                <a:cs typeface="Calibri" pitchFamily="34" charset="0"/>
                <a:hlinkClick r:id="rId4"/>
              </a:rPr>
              <a:t>www.met.reading.ac.uk</a:t>
            </a:r>
            <a:r>
              <a:rPr lang="en-GB" sz="2000" dirty="0">
                <a:latin typeface="Calibri" pitchFamily="34" charset="0"/>
                <a:cs typeface="Calibri" pitchFamily="34" charset="0"/>
                <a:hlinkClick r:id="rId4"/>
              </a:rPr>
              <a:t>/~sgs02rpa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GB" sz="2000" dirty="0" smtClean="0">
                <a:latin typeface="Calibri" pitchFamily="34" charset="0"/>
                <a:cs typeface="Calibri" pitchFamily="34" charset="0"/>
                <a:hlinkClick r:id="rId5"/>
              </a:rPr>
              <a:t>r.p.allan@reading.ac.uk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GB" sz="2000" dirty="0" smtClean="0">
                <a:latin typeface="Calibri" pitchFamily="34" charset="0"/>
                <a:hlinkClick r:id="rId6"/>
              </a:rPr>
              <a:t>@</a:t>
            </a:r>
            <a:r>
              <a:rPr lang="en-GB" sz="2000" dirty="0" err="1" smtClean="0">
                <a:latin typeface="Calibri" pitchFamily="34" charset="0"/>
                <a:hlinkClick r:id="rId6"/>
              </a:rPr>
              <a:t>rpallanuk</a:t>
            </a:r>
            <a:endParaRPr lang="en-GB" sz="2000" dirty="0" smtClean="0">
              <a:latin typeface="Calibri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3581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455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0000">
            <a:off x="3352800" y="201613"/>
            <a:ext cx="214947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Click to view this image in full siz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67316" y="2286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30" y="6032210"/>
            <a:ext cx="1904940" cy="60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t3.gstatic.com/images?q=tbn:ANd9GcSAc6SgqREl6SGxxfhGbrVoYy4UgxqXHCowQXLspkBKjCUYHhW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31" y="6136020"/>
            <a:ext cx="1679182" cy="5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TnNUsxjTdOwi8q8TPFpZ1pq-CAoNRCJM9BH33D03WGY36Bic8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01" y="5480248"/>
            <a:ext cx="2318222" cy="7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hISEBUUExQWFRQWGCIZGBcXGRwcHhgfGhsfGh4fIRkaHSYgGBojGRgcHy8hIycpLCwuHx4xNzAqNSYrLCkBCQoKDgwNGQ8PGjMkHiU0NTUtMTU1NTUuNTI1NDQqNDU1NTQvMCwsNTUpNTUpLis1LDQ1LC81MjApNDUvKTUvLP/AABEIAG0BUAMBIgACEQEDEQH/xAAcAAACAwEBAQEAAAAAAAAAAAAABwUGCAQDAgH/xABUEAACAQIDBAYECAcLCwUBAAABAgMEEQASIQUGBzETIkFRYXEIFDKBNUJyc3SRobIjMzRUscHRFRYXNlJigpKTs8IlU1V1oqO0w9Lh8CRERdPiGP/EABoBAQACAwEAAAAAAAAAAAAAAAAFBgEDBAL/xAAtEQEAAQMCAwYGAwEAAAAAAAAAAQIDEQQhBTFREhRBgdHhYXGRobHwEzLxIv/aAAwDAQACEQMRAD8A+K/iztKolkamaGGAOyoCmdiFJF2J0ue4W/byPv7tkj8tQeUCfsxWthfij84/3jjummVFLMbAcziLuai5FcxErrpOE6SrT0XK6ecRM7z6pT9+m2Pz/wD3EePOTe7bB/8AkWHlDGMR8MysoZTcHkRj7xr7zd6uyOD6GYzFH3n1dX76tsf6Sf8Aso8H76tsf6Sf+yjxH1FWiC7G3uJ5anQdgGt8eoYHlh3m71eY4ToJmaYo3j4z6pIb6bY/P/8AcR4/U342yD+XA+cEeI3HjJVorBSwDHkP/OWEam71KuEaGmN6Mec+qcHELbQ/91C3nAv6hi78L+IFVWTTU1WsZkiQSLJGCAyk2sVPIgkcsLLFn4ON/lepHfSr9jr+3HRp79ddeKkTxbhun0+n/ktxic9TswYMGJBViR2pxsro9rPSLHT9GtT0IJV82XPlvfPa9vDDuxlDeD+Mcn07/mjGrxgF3xe4h1GyxTmBIm6UsG6QMbZctrZWHfi27pbWeqoaeokADyxK7BeQLC5tcnTCp9JX2aL5Un6ExaKbeR6DdeCqjVXeOnisrXsczImtteTE4Bi4MJLYPHauqUlWPZ/TzC2QQiQqoN7lzqQOVgLX11GI8cfdpU9RkrKONQD1o8skbgHuzsftGuAdO9FdNDRVEsCZ5kiZkW17sBpoNW77DnywquDPELaVdXSRVDdLDkLFsgHRtcZdVAsDqLH9RwzareZTsx62Czr6u0yBu2yFgDblqLH34ovC7ixUbTq5IHhhjAiaQFM2rBlXW55dbzwDWwYSmyuOlV+6KUlTTwxr03QyMC4KnNkv1mto3f2YcW0q9YYZJX0WNGdvJQSf0YDpwYWPC3idV7VqJVeGKOGJMxZcxN2NlGrW5Bj7scm3ONMslZ6nsqmFTKCRncnKSvtZQCOqLe0WA8MA2cGExV8YdqbPqETalFGqOLgxEgkdpBLsrEfydD44YW8u9wh2VJX0+WUCMSR3vZgxAF7WI0PLAWXBhHbJ9IKokjlHqiyVHVEMcQc3vfMzczYdXQam/ZzxPbmcWKiSlranaEKRR0oXSNXVmZr9WzsdScoHL2sA08GEhs/i/tquZzQUEbRqdbhnt22L50Um3YBi+cPN6doVfTLXUnqzRWANnXOWvyV76AAahiNcAtJeKO2P3c9XAsvrHRim6MexntztmJydbPe3byw+ampWNGdyFRFLMT2AC5P1DCbqeN1Su1moxBDlFUafP182US9Hf2rXsL918evHneevjjaniiKUjqokqAD1y1/wd+SjTXtPeBcEGdu9vTS1yM9LKJVRsrEBhY2vbrAdhxLYzTwr3p2nS08q0NF6yjSXZsrnK2UC3VI7NcX7eriftOioaSpkpI0aYusqOHHRurHIPa5NGL69xwDYwYqfDTfU7UounZVSRXKOq3sCLEc9dVIxW+KPFuXZtVHTwRRysyZ2z5tLsQoAUju+0YBoYMc+znkMMZlCrKUBcLyDWGYC+tgbjFU4icToNlIoZTLO4ukQNtOWZmscq305En67Bc8GEd/Czt9oPWl2fH6tbNm6OUjL336S5FvjAW7cXPhvxah2oTEydDUqM2S91cDmVOh07VOo8bE4CE4+76T0kMNPTuY2nzM7qSGCrYBQRyzFjcjXq+OK9w54N+s09PXyVUiu7CTKo+Kr2IL5g12C8xyv24rnGzbFXPWBamn6FYmkSFrMOlQPYNqTfQDl34u/CLejafR0dN6l/wCisR6xZ+XWN73y+1pywFC2GbQn5b/eOLhw93aSboqh4lCQs3RvrmnbMbSEn4qDQd7XPYMUihiLUzAAE52OU8myyXynwNrHzwyN2d47orq2cPJHESVyhpZLFlVfiRwxjKAOZzX5XNS4xVci3VFvxn2++f3nFp1Vc93sUzG3Zic+XJG8Qt2kg6SdIkKTMpkk1DU7ZhmcEfEcaHubX4xxWK9l6JszWUqRfzHZ3nuGLxvNvHaNpGbIFeSIHLmAljJIR1+PHNH1SDyOUjnfFCpc8PQyAhGjfMbLnEYe4Yqp5mMNdfk48cNquzY/75xy+P56RG3zx4zs0F2qm3diinO2fb8z+7MncfdkIvrMsEcU0kYQRqoAjS2tx/Lc9Zr8hZew3qO9m7q0UsarEiwF2aOYCzAsLCFm7gSSpPMWHNcXDYG2WKxrFqsqySRZjc9HGAqux5l5JGzG/YbdmKxvftzpYRY9aqhVogVzK8cgtIjjseF7ur89ba64jdJVqO+TM8p8PrEfTfr4zPVG2quxXTVTGZidvigpyM0QydKelW0P+d11TTvBPgNCcMjZW4sC0csMqJmqOtLk5KfihCeQj+Ke+57ThdbOqlp6gO7FYmjyMwW8nVu2RG+IZfYLc+y4vcMhN4nijkEoUGDoRLbkhnaxUeEaMmvbrjfxaq9mmm1tyn577fSceePg7eJV9rUz2oxiMe5d7RoDBVGJ40idI1UZLhZwCSZQD2nQED2SCMWXg78M1H0UffXEPvfVM8ywEjpI5S0ykHqFLZZI2+Ks6MMycrg8tby/Bz4ZqPoo++uJ/hlVVcU1Vc8fs+f+bNeormrhmMbRV9ec+x3YMGDE4rbKG8H8Y5Pp3/NGNXjGZeM+7c1HtVqpVPRTMJUfsDixZSexswvbuI8bNHY3HrZkkKtM7wyW6yFGYX7crKDcX5XtgK36Svs0XypP0JiR3j/iYn0aD+9ixRuIm9Dbf2hT09DG7KgKpcWLFiCzkfFQBRz7AThocUNmin3algXURRwoPHLLEP1YCk+jT+PrPkJ95sfXpLQgS0bWGYpICe8AqQPcWP1nHz6NP4+s+Qn3mx6+kv7dF8mT9KYCx7msTue1/wA2qR9TzAfYMUP0dPhSX6M3348Xvcv+J7fRqn782KL6OnwpL9Gb78eA8OPO75ptqCdNFqFEgI7HWyt+hW82OL1xJ33D7txSKevWqiaHl2y/cKH5WJPjxu56zssyqLvTN0n9E9V/qBDf0cIzYkk20DQ7N1ypK2XwEpDObdyhWb3nANjcrZTbP3XqagaTTxPLftAK5Y/9nr/0sLbhTt6ppKqSSmo2q5DFlKrmuillJPVU9oAxpfbGwkmoZaUWVHhMS/zQVyj6tMZp3L3hl2FtRvWImsLxTJ25SQQy30NiAwPIjt1vgLFxGr9q7WjiVtk1ERiYsCEka+YAW1QW5DFhpKSoh3PqIqiN4nQMAsilTlMoYaEXtdji3fw2bHyZvWdbXy9HJm8rZbX9+P3iRtGOo3eqJojeOWFXU+DMpGnYdeWAoPo0/ja35Ef3nw0eIu7L12zZ6eOwkYBkvoCyMHAJ8bW8L4V3o0/ja35Ef3nw4d5956egpzPUMVjDBdBcksbCw7dLnyBwGcty+INZsKWSnlguha8kMgKMpta6tbS4A5gg/bjQO52/NLtOEyU7G62DxtoyE8rjtBsbEaGxxR9/N+9362jkEkizSBD0Vo5BIGt1crFBl63O5t54rXo30EvrNTNY9CIujJ7C5ZWHmQqt5Zh34Cm1/wDGR/8AWTf8ScOjj/8AA5+eT/FhMV/8ZH/1k3/EnDu47UTSbGkKi/RyI7W7g1ifdmv9eAgvRu/Iqn58f3a4vHErdz17Zk8IF3C54/lp1hbz1X34UHBDiHR0EVRDVOY87h0bKzA9XKR1QSDoOzD42LtmKrgSeFs0cguptbtI5HkQQRgEZ6OW38lVPSMdJU6RAf5UehHmUa/9DHjs6H91t7Hf2ooZC/eMlPZF9zOF/rYh984X2Lt55YRYXMsXYMsqkEeSsWFu4DDB9HXd7JSTVbDrTPkU/wA2Pn9bk/1RgG9jK3EeY1W8EyOdOnWEeCgqn7T78apxmXjVu5LR7VapVT0c7CRH7A4tmU+OYZrdxwGlkgUKFAAUCwW2luVrd1tMZV3fvSbxRpFoI60xD5PSmMj+qcO2n44bLNKJmlyyZbmDK2fNbVRpY66A3thUcJd3pto7X9bdfwUcpnke2mcksqgnmcxv5DywE36Sn5RR/Nv94YZ3CT4Fo/mz99sLL0lPyij+bf7wwzeEnwLR/Nn77YBF7C/Ff03++cdPqtnEiM8bq2YMjW6wBGa2qk2JFyOWK9SbypCChRiQ7agjtYnHr+/RP8231jETcsXJrqxG0rtY12inS27d2qJxEbYnnj5JwUt3Mjs8jsxYs7X6xABa2ihrAC4HIY98Vs76r/mz9Y/ZiT3drqiul6KlpjI4GYjOqgAd5awGPHdrvR02+JaC1HZoqiI+U+jqhpOjfPE8kLEFbxuV0JuRbkATroMFLQpGOqOy1ySTbuuezw5Yno9wtrn/ANkB5zx/qJx5TblbXUEmh0AJNp4jy7hmucZ7vd6NdOv4bRX26ZiJ+U+iLkjDAhgCDoQe3Hj6qwSSMTTCOW3SJnuHtYC5YFuQA59gxBPvlYkGIgjQgnl9mP39+if5tvrGMd3u9Pwzd1/Dr396onyn0WGKALe17k3JJJLHvLHUnzxauDw/yxP9EH94MLVd9E7Y2+sYv/AvaQn2rO6ggeq2sfCRf246NParpuZqhH8V1ulu6X+OzVHONsex74MGDEiqbnrqCOZDHKiyI3NXAYH3HFTn4N7HdsxpFB7leRR9Qa2LDVbz0cbFZKqBGBsVaVFII56Fr48v35bP/PKX+3j/AOrAfew91qSjBFNBHFfmVGp82Op95x1bV2TDUwtDOgkie2ZG5GxDDl3MAfdjzpdvU0v4ueF/kSI36DjvvgIfYW6FHRFjSwJEXADFb6gcuZ8cfu3t0aOtKGqgSUpfLmvpe1+R7bDEvgwEdS7vU0dL6qkSrTlWXoxe1nJLDvsSx+vHJsTcigo5DJTU6ROVyllvexIJGp7wPqxOYMB5VVMkiNG6hkdSrKeRBFiD4EYhNkbgbPpZRLBSxxyAEBhe4uLHme0aYsGDAGIrbe6tJWACpgjltyLLqPJuY59+JXBgKfDwj2QpuKOM/KLEfUWtiw1Gwqd6c0zRJ0BGXogLLYG9rC1tRfHfgwEPsHdGjoi5pYEiLgBst9bXtzPicdm1djwVMfR1ESSpe+V1BFx268jqdfE47MGAp/8ABFsjNf1NOd+b2+rNbFnoNmxQRiOGNY4xyVAFA9wwvuM+/lVsxKY0xQdKzhs65vZCWtrp7RxTNxeM20araNNBKYujkfK2WOxtY8jfTANp+HezTOZzSxmYydIX1vnLZs3Pnm1xYZIwwKsAVIsQRcEHmCO0Y8No7Sjp4XmmcJGi5mY8gB+ny7cLuD0gtltLkInVSbdIyDL5kBiwHu92AsEnCfZDPmNFFfuGYD+qDb7MWCkpaeliWNBHDEDlVRZVuTew8Sb46opVZQykMrAEEG4IOoIPaCMQW++5kW06YQSvIihw4MeW9wGABzAgr1r201A1wCb4+bTiq6+mp6fLJMgKsUN7tIwyx6doIv8A0sPHdnYi0dHBTryijCk95A6x97XPvxVNzuDNDs+YTgyTTL7LSEWQ96qoGtjzN/C2L9gDHNtDZsU8ZjmjWSNuauAQfccdODAUscHNj58/qi352zyZf6ua2LXs/ZsUEYjhjWONeSoAAPcMdODAQ23dz6KtZWqYElKAhS19AdTyOO/ZuzYqeJYoUCRoLKo5AXv+k46sGAxBPJmZm7yT9Zvjzw3NyuCUVfRdK1Q0cqzsjjKCAEOUi1/aPO/ja3biwz+jbCely1TjMwMV0ByLc3DdbrmxAvpy5a6AgsMDgbGp2zCTHI5AYhkNgnVIzOLarY25jUjnyxfpfRugvJlqnAKARgoDlYWuWN+sDY6C1r+GsYN2afYNckyy1TvHCT0YjCxztlI/GZ/YzEEqFYrpgxMxEZk59ubehpIhJM2VS6pfxdgL+QF2J7ADjx3ujVqCqVkeQGBwUjNnbqHRTY9Y8uR8jywhdu7cqasZ5J3lJa4VT1BcFTljHVUWNrm57STzxMbJ30ljV6WaomaGaNowQc8sJKkK6MxDEDkVLd1ra30U36KpiISN7ht6zRVcrx2YiJ59c+W2OpLyczYEa8jzH2DHzh3bu8C6WrihnWpmKZj0haIp0oBuMl2OUHlm1B5jHYvo1xZADVtmz3J6MWKd1s2jdt7215Y3o8hcNv0b/hCo+j/8xMWGb0bYSJMtU4JcGO6A5F1urdbrnUa6cuWunvw73Oj2fvBUwwuzolKpOYaguymx7+V/f4YBwYMGDAY+4ifC1b9If7xxYeHnCJ9q0rzrULFlkMYUoWuQqte9xp17e7Fe4ifC1b9If7xw7PRy+C5fpT/3UOAVm/PCKs2ZH0zFJoLgGSO4yEmwzKdQCe0XF+7S/wC8P+LNVs+VVkdpqUmzxsblR3oT7JHdyPLuI0dvlSrJs6rRwCpgkvf5BIPmCAfdjG2A27TVKyIrobq6hlI7QRcH6jj1xWOGRb9x6LNz6Bfqtp/s2x6747+UmzIw1Q/Wb2I1F3fyHYPE2Hv0wFiwYRdV6SErMRBRAr/Pck/Uq6fXj22V6SQzgVNIVXtaJ7ka/wAhgL/XgHdgxwbE25BVwLPTuJI35EfaCDqrDtBxw76b1rs6kapeN5FUgEJbTMbAkk6C9hfxGAncGERV+krJf8HRKB2Z5CT9QUY8oPSUnB69HER/NdgftB7MA/MGKfuHxPpNqArHmjmUXaJ7XtyupGjrcjuI0uNRi4YAwYp+/HFGj2Z1ZCZJyLiGOxa3exOiDz1PYDhcSektJfq0SZey8pv9iYDq9Jf8XRfKl/RHhacKvhmi+d/UcS/E/iZHtaGmAhaKSJnLAkMpDBLWbQ81OhGIjhV8M0Xzv6jgNIcSt3Ja7Zk9PCfwjBWUE2DFGDZb9l7W17bYzbScMdqvMIhRTqb2zOhVB49Ierbxv9eNSb1bd9SopqnJn6Jc2W9r6gc7G3PCn/8A6VX8xP8Aaj/owDc3b2UaWjp6ctmMMSRlu8qoBI8LjEljwoarpIkktbOoa3dmAP68J/aHpGCKaSP1InI7LfpeeUkX9jwwDnwYWP8ADtSrQR1MkbCWUsEp0YM1kNsxawCqT2ka62BsbVGX0lJ83Vo4gvcZGJ+sAfowD8wYX3D7jFTbSfoWQwVFrhCbq9tTlawuQNbEA279bMHAGDCx3v480dJI0UCGqkXRipCxg92fXMfIW8cVYekXVWz+oJ0ffnf72W3PwwD3wYR49JcfmJ/tf/xiV3Y49isrIab1Qp0rhM3S3tfttlF8BM7pzepbZraJ9EqT65TnvLaSr53F7fzThhYqXEPdWSqijmpjlraVulp201PxkN9MrgAa6XAvpfCsqfSJrU6VGpYklDAKGz9SxswcEgsfqt3YDQGKZxX2U82z7omcxSLKQBc5VuGsPAG+nYDhZy+kjU5pMtNEFKDowSxKvpcsb9ZfasBY8tcS+63Fiv2tUeqRQRxq8DCSUXJjcoR0g63shrWTn44xMZjD3RXNFUVR4bqzu1t4U0ztDGjhksWPK/MWtjk2Ts8VcywpGOmlcAra+XrAs2o9hRcnyt3YbCcGaUKPw04f4zKUAbQD2ChC2A0tr3k4+n3A/c9vW6EvJJFG5MMhB6YlOxxbKxYAkcu4DHFRo6abs19cb+M46pe5xSJtR2aI7c5iraMRE9PHMffM58F9RAAAAABoAOzH1hARekbVKYhJTRdViJ7ZhmF/iAschA773PdjzHpIVeQXp4c/SXY9axTSygZrh+fW5ctMdyFP+oqFRGdyFVQWYnkABck+AAxQuFMTTms2k4I9cm/BA8xFFdU8r66fzRim7P31r94nkoUjWClZw0sqXzJCD7BJNi72A0tex0tfDsoaJIYkijUKiKFVR2ACwGA98GDBgMfcRPhat+kP944anAnfCipdnSx1FTFE5qGYK7WJBjiAPldSPdhV8RPhat+kP944te4HCmPaey551kdalJWSMXGQ5UjcBha+pci99NNNNQuPFXjHStRyUtFJ00kylHdQcqIdG1IGZmW400Fzr2YUm4+5M+06pYo1IQG8slurGvbr/KI5DtPhciCngaKQo6lXRrMrDkVNiCPMWxqnhRvNS1lAvq8ccDR9WWGMBQrd4A+K3MHzHMHAWmOOOmpwB1YoY7eSov7BjIG9u8slfWS1EhPXbqj+Qg9lR3AD7bntxqjiJKV2TWkc/V5PtQg/YcY/OA1fwn3ZhpNmU5VFEksYkkewzMXGaxPcoIAHh4nC19IrdyGKSnqY0VWlzJJlFsxWxUm3bYkX8u7EVszZe9LQRmFqnoii9HaaMDLYZbAvoLWx4bZ3F3kq1VamOaYKbqHliNidDbr4CR9HfeJo62SlJ/BzIWUdzx63Hml7+Qw/Nr7JiqoHgmXNHIMrLyuPMag31uMIbhhw12pSbVp55qZkiQtmYvGbBo3Xkrk827sMnibxTj2UqoqCWpkF1QmyqvLMxGtrjQDnY6i2Am6Lh5syIAJRU4t2mMMf6zXJ95wsuOvD+khpFq6eFIXWQI4jAVWV765RpmDW1A1ub8harUnFrb9bOI6Zuu3KOGGM2Hfd1YgDvJx9b+DeMUR/dH8mzLf8l9q/V/Fdfn/3wFV4c7RaDatG6kj8Mqm3aHORh71YjGpt8N4RQ0M9SdejS6jvYnKo97EYybub8I0n0iP74w+/SGnZdkqByaoQHyyyN+lRgM67Qr5J5XllYvJIxZmPMk/+csaX4b8KKWjpY3nhSWqdQztIobISL5VB0Fr2J5k37LAZs2KgNTCDyMiA+WYY2qMAjPSO2fFGlGY40QlpASqgE2Edr2GvPC74VfDNF87+o4ZfpL/i6L5Uv6I8LThV8M0Xzv6jgNGcVvgWs+a/xDGSca24rfAtZ81/iGMk4Daew/yWD5pPujGO94fyuo+ef75xsTYf5LB80n3RjHe8P5XUfPP984B1cFdwaCq2cJ6inWWUyOt3LEAC1gFvlHPna+OTjTwtpKak9cpEEJRwsiAnKwc5QQCTlIawsNLE92LXwA+B1+ef9WO3jgP8h1HnH/ergMz7B2g0FVDMpIaORWFvBgft5Y09xh23JTbHneMlXfLGGHNQ5sSO45bj34ymMa94g7sHaGzZqdbByA0d+WZDmAv2A2tfxwGV91NmrUV1NC/sSTIjeRYA+Wl8bFXZ0Qi6Lo06LLl6PKMuXuy8reGMbxdPQVaM6GOaCQNkcEao19fDTGhYuP8Asw0/SEyiW2sOQk37g/sEX7bjy7MAg99tkJS7RqYI/YjlYKO5b3AuedgbX8MaE4TUVHVbPp6o0lOtQt1LrEinMhK5gQNCRrp2k4zxXTT7Sr5HSMtNUSlhGuvtHQeQGlz3XONUcPt2TQbOhp2ILqCXI5ZmJZreAJt7sBYsLXijwgj2gDUU9o6sDW+izW7G7m7A3uPYQysGAxPtTZU1NK0U8bRyKbMrCxH7R4jQ4unA6EHbEJMcjlQxDJyjOUjM+ns2uOY1I8saC3y3DpNpRZKhOsPYlXR08j2j+adP04UGyNyptgbUjqahpWoluOngBI1FgJUHWVdbnmLgWv2BoHEPvhGG2fVBkeQGFwUjNnbqnRTrqfI+R5Y7tm7VhqIxLDIskbcmQgj7OR8MVniDvbSw08lM0r+sTIUjip+tNdgQCFHs99zbAZOkFiRYjXkeY/74t24PDSq2pIMoMdOD15mGg8FHx38By7SMX3cHgGzFZ9paDmKcHU/OMOXyVN/EcsPCkpEiRY40VEUWVVAAUDsAGgGAjd1d1KfZ9OsFOtlGrMfadu1mPaf0chpiYwYMAYMGDAY+4ifC1b9If7xw7PRy+C5fpT/3UOKJvnwi2rPtCqmipw0ckzsh6WIXBYkGxcEe/DQ4LbrVNBQSRVUfRyNOzgZlbqmONQboSOanTwwFR488Org7Rp11FhUKO0chJ7uTeFj2E4Ve4++U2zatZ49V9mSPskQ8x59oPYfeDr+aFXUqwDKwIIOoIOhBHaCMZy3v4E1yVcnqUQlp2OZD0kalb/EIdgTl5X7RbtvgHsKiHaWz2MTZoqmFlB8HUqQR2EEkEdhBxj7aFC8MrxSAq8bFWB7CpscPjg/u9tnZ0xhqKf8A9JKbn8LEeia3tBQ5JBsAQPA9mJ/iPweg2kxnjboKm1i1rrJbQZwNbgaZhrbsNhgOLgtxDgqKOKkldUqIVyKrG3SKPZK35kCwI56X7cNDGWtocEtsQt1YBIAdGikQg+4kMPeBj3g4e7xsMgSpC2tY1AVbe+S2A04kqkkAgkaEA8vPuxl3ji7HbdRmvYLGFv3dEh08Mxb7cNng3uJX7O6c1TR5ZgpCKxZgy3FybZeRtoT2Y9OLPCn90ws0DKlSi5bNosi3uASB1WBJsfGx7wFR9GuWLPVqbdMQhHeUGa9vDMRf3YuHHs/5Gf52P72E7TcKNuQzAxU8iSKeq8cqC3iHV9Prxc9ocKtsT7PkaqqZaioJXoqYz3VesMzMzsELBb2A+snAKnc34RpPpEf3xjSfGfYpqdjzhRdossoHyD1v9gscKDdrg7taKtp5HpgESZGY9LCbBWBJsJLnQdmNLMgIIIuDoQe3AYfRypBGhBuD5Y1zuDvxBtGkjdHXpgoEsd+srAa6cypOoPd43wrN+uAEwlaXZ2Vo2N+gZgrJfsVm6rL5kEac8U6k4PbZL2FKyH+UZEUD35/0YC++ktKClELi4aQkX1FxH2e7C24VfDNF87+o4um2+A9XHRR9Hapq2kvIQ6qqIFNgDIVzdY3J8tNNfLcDhNtSm2nTTTU4WOOTMzdLEbCx7Fck+4YBu8VvgWs+a/xDGScbB4gbKlqdmVMEK5pZI7KtwLm4PNiAOXacZ5/gQ2z+bL/bQ/8AXgNMbD/JYPmk+6MY73h/K6j55/vnGyNlQMkESMLMsaqR4hQD9oxm3bPBna8lTM60wKtIzA9NCLgsSNDJ3HANTgB8Dr88/wCrHbxv+A6nzj/vVx7cIN3Kih2aIalOjk6R2y5lbQ2tqhI7O/HVxT2FPWbKmgp0zyuUyrmVb5ZFY6sQBoD24DJIxuBOQxlkcEts/mo/tof/ALMainqEjQvIyoii7MxAAA7SToMBmri/xFNdUvBGqCCFiobIpdypsWzkXVb3sFtpzv2MnZO5G7UkMTj1droOs1QwJ01LL0gAa/MW0OExvNu2r7Rki2e4rFdmZBCGZlF72PVsbXtcEg2vpyx5fwb7V/Maj+zb9mA0zsSPZNKMtMaOK+hyNGC3mb3b3nFjRwRcG4PaMYx2tu1V0oBqKeWEHkXQqD7yLYvvArfGeHaCUhdmgnuMhNwrBSwZb+z7NjbnfwGA0ngwYMAY/GUEWOox+4MBR9pcKoekaWinm2e7/jPV2sjg8/wfJT3FbWOtr4mN19xaSgBMMd5W9uaQ5pH83PLyFhiwYMAYMGDAGDBgwBgwYMAYMGDAGDBgwBgwYMAYMGDAGDBgwBgwYMAYMGDAGDBgwBgwYMAYMGDAGDBgwBgwYMAYSfpJbSmVKWEEiFy7NbkzJlAB8gxNvHww7MQu9m6VPtGnMFQt1vdWGjI3K6nsOtu44BH+j7vBS09VUJOyxySooidyAOqWLJmOgLXU+OXGhBUplzZly99xb68Zk3/4Vrs43WoMim5AMdiLd5DWP1DFM2RRGeQR5yo+vtA5XHfgHxx032ozQNSJIks0jKbIQ3RhWDFiQbA6WA56+eKRwE3Vkn2gKoqRDTg9bsLspAUd5AJY92neMWbdLgBTOqy1FQ8qnXo0URjyLZmJ91sOPZmy4qeJYoY1jjQWVVFgP2nvJ1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://www.cl.cam.ac.uk/research/srg/netos/molten/images/reading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35" y="5472646"/>
            <a:ext cx="1663353" cy="6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nerc.ac.uk/site/logos/graphics/nceo/nceologo791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86537"/>
            <a:ext cx="1840800" cy="4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988908"/>
            <a:ext cx="1435100" cy="6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32656"/>
            <a:ext cx="4859006" cy="18002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GB" sz="36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Contrasting precipitation response in wet and dry regions of the tropics</a:t>
            </a:r>
            <a:endParaRPr lang="en-US" sz="3600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01650" y="2422525"/>
            <a:ext cx="18415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800"/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6792294" y="2682081"/>
            <a:ext cx="1705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Simulations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6792294" y="312654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Observations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9288" y="4593322"/>
            <a:ext cx="2829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  <a:latin typeface="Calibri" pitchFamily="34" charset="0"/>
              </a:rPr>
              <a:t>See posters by Matthias Zahn and </a:t>
            </a:r>
            <a:r>
              <a:rPr lang="en-GB" sz="2000" dirty="0" err="1" smtClean="0">
                <a:solidFill>
                  <a:schemeClr val="accent2"/>
                </a:solidFill>
                <a:latin typeface="Calibri" pitchFamily="34" charset="0"/>
              </a:rPr>
              <a:t>Chunlei</a:t>
            </a:r>
            <a:r>
              <a:rPr lang="en-GB" sz="2000" dirty="0" smtClean="0">
                <a:solidFill>
                  <a:schemeClr val="accent2"/>
                </a:solidFill>
                <a:latin typeface="Calibri" pitchFamily="34" charset="0"/>
              </a:rPr>
              <a:t> Liu</a:t>
            </a:r>
            <a:endParaRPr lang="en-GB" sz="20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6227464"/>
            <a:ext cx="440702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>
                <a:hlinkClick r:id="rId3"/>
              </a:rPr>
              <a:t>Allan </a:t>
            </a:r>
            <a:r>
              <a:rPr lang="en-US" i="1" dirty="0">
                <a:hlinkClick r:id="rId3"/>
              </a:rPr>
              <a:t>et al. </a:t>
            </a:r>
            <a:r>
              <a:rPr lang="en-US" dirty="0">
                <a:hlinkClick r:id="rId3"/>
              </a:rPr>
              <a:t>(2010) </a:t>
            </a:r>
            <a:r>
              <a:rPr lang="en-US" i="1" dirty="0">
                <a:hlinkClick r:id="rId3"/>
              </a:rPr>
              <a:t>Environ. Res. </a:t>
            </a:r>
            <a:r>
              <a:rPr lang="en-US" i="1" dirty="0" err="1">
                <a:hlinkClick r:id="rId3"/>
              </a:rPr>
              <a:t>Lett</a:t>
            </a:r>
            <a:r>
              <a:rPr lang="en-US" i="1" dirty="0" smtClean="0">
                <a:hlinkClick r:id="rId3"/>
              </a:rPr>
              <a:t>.</a:t>
            </a:r>
            <a:r>
              <a:rPr lang="en-US" i="1" dirty="0" smtClean="0"/>
              <a:t>, </a:t>
            </a:r>
            <a:r>
              <a:rPr lang="en-GB" dirty="0">
                <a:solidFill>
                  <a:srgbClr val="000000"/>
                </a:solidFill>
                <a:hlinkClick r:id="rId4"/>
              </a:rPr>
              <a:t>Zahn </a:t>
            </a:r>
            <a:r>
              <a:rPr lang="en-GB" dirty="0" smtClean="0">
                <a:solidFill>
                  <a:srgbClr val="000000"/>
                </a:solidFill>
                <a:hlinkClick r:id="rId4"/>
              </a:rPr>
              <a:t>&amp; </a:t>
            </a:r>
            <a:r>
              <a:rPr lang="en-GB" dirty="0">
                <a:solidFill>
                  <a:srgbClr val="000000"/>
                </a:solidFill>
                <a:hlinkClick r:id="rId4"/>
              </a:rPr>
              <a:t>Allan (2013) J </a:t>
            </a:r>
            <a:r>
              <a:rPr lang="en-GB" dirty="0" err="1" smtClean="0">
                <a:solidFill>
                  <a:srgbClr val="000000"/>
                </a:solidFill>
                <a:hlinkClick r:id="rId4"/>
              </a:rPr>
              <a:t>Clim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332" y="5680812"/>
            <a:ext cx="14514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88" y="5661248"/>
            <a:ext cx="1435100" cy="6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4048" y="6137302"/>
            <a:ext cx="4032448" cy="61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4427984" y="1988840"/>
            <a:ext cx="360040" cy="3616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427984" y="5184000"/>
            <a:ext cx="360040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0"/>
          <a:stretch/>
        </p:blipFill>
        <p:spPr>
          <a:xfrm>
            <a:off x="1158032" y="1844824"/>
            <a:ext cx="3632284" cy="5199325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1115616" y="222247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</a:rPr>
              <a:t>Tropical land</a:t>
            </a:r>
            <a:endParaRPr lang="en-GB" sz="2000" dirty="0">
              <a:solidFill>
                <a:srgbClr val="00B05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7" r="538"/>
          <a:stretch/>
        </p:blipFill>
        <p:spPr bwMode="auto">
          <a:xfrm>
            <a:off x="5940000" y="692696"/>
            <a:ext cx="311961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799332" y="33552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Arial" charset="0"/>
              </a:rPr>
              <a:t>21C-20C</a:t>
            </a:r>
            <a:endParaRPr lang="en-GB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9288" y="4139788"/>
            <a:ext cx="282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Arial" charset="0"/>
              </a:rPr>
              <a:t>NERC</a:t>
            </a:r>
            <a:r>
              <a:rPr lang="en-GB" sz="1800" b="1" dirty="0" smtClean="0">
                <a:solidFill>
                  <a:srgbClr val="00B0F0"/>
                </a:solidFill>
                <a:latin typeface="Arial" charset="0"/>
              </a:rPr>
              <a:t> PREPARE </a:t>
            </a:r>
            <a:r>
              <a:rPr lang="en-GB" sz="1800" b="1" dirty="0" smtClean="0">
                <a:latin typeface="Arial" charset="0"/>
              </a:rPr>
              <a:t>project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799332" y="2169679"/>
            <a:ext cx="572868" cy="45290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5767079" y="1862469"/>
            <a:ext cx="443628" cy="3072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140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6482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ttp://www.esru.strath.ac.uk/EandE/Web_sites/02-03/carbon_sequestration/Carbon%20Sequestration-484_2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90" y="3501008"/>
            <a:ext cx="451171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7" name="Line 5"/>
          <p:cNvSpPr>
            <a:spLocks noChangeShapeType="1"/>
          </p:cNvSpPr>
          <p:nvPr/>
        </p:nvSpPr>
        <p:spPr bwMode="auto">
          <a:xfrm>
            <a:off x="2411760" y="2348856"/>
            <a:ext cx="2520280" cy="172821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4932040" y="1940639"/>
            <a:ext cx="39478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 smtClean="0"/>
              <a:t>Shifts </a:t>
            </a:r>
            <a:r>
              <a:rPr lang="en-GB" dirty="0"/>
              <a:t>in circulation </a:t>
            </a:r>
            <a:r>
              <a:rPr lang="en-GB" dirty="0" smtClean="0"/>
              <a:t>patterns </a:t>
            </a:r>
            <a:r>
              <a:rPr lang="en-GB" dirty="0"/>
              <a:t>are crucial to regional changes in water resources and risk yet predictability is </a:t>
            </a:r>
            <a:r>
              <a:rPr lang="en-GB" dirty="0" smtClean="0"/>
              <a:t>often poor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232792" y="4719339"/>
            <a:ext cx="42672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 smtClean="0"/>
              <a:t>How will monsoons and jet stream positions respond </a:t>
            </a:r>
            <a:r>
              <a:rPr lang="en-GB" dirty="0"/>
              <a:t>to warming?</a:t>
            </a:r>
          </a:p>
          <a:p>
            <a:pPr>
              <a:spcBef>
                <a:spcPct val="50000"/>
              </a:spcBef>
            </a:pPr>
            <a:r>
              <a:rPr lang="en-GB" dirty="0" smtClean="0"/>
              <a:t>How will primary </a:t>
            </a:r>
            <a:r>
              <a:rPr lang="en-GB" dirty="0"/>
              <a:t>land-surface and ocean-atmosphere </a:t>
            </a:r>
            <a:r>
              <a:rPr lang="en-GB" dirty="0" smtClean="0"/>
              <a:t>feedbacks affect the local response to global warming?</a:t>
            </a:r>
            <a:endParaRPr lang="en-US" dirty="0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9384" y="176808"/>
            <a:ext cx="8575104" cy="152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Robust predictions of regional changes in the water cycle: a great challenge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241104" y="2132856"/>
            <a:ext cx="170656" cy="216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19200"/>
            <a:ext cx="8458200" cy="4906144"/>
          </a:xfrm>
        </p:spPr>
        <p:txBody>
          <a:bodyPr/>
          <a:lstStyle/>
          <a:p>
            <a:pPr eaLnBrk="1" hangingPunct="1"/>
            <a:r>
              <a:rPr lang="en-GB" sz="2800" dirty="0" smtClean="0">
                <a:latin typeface="Calibri" pitchFamily="34" charset="0"/>
                <a:cs typeface="Calibri" pitchFamily="34" charset="0"/>
              </a:rPr>
              <a:t>Global precipitation will rise with warming </a:t>
            </a:r>
            <a:r>
              <a:rPr lang="en-GB" sz="2800" dirty="0">
                <a:cs typeface="Calibri" pitchFamily="34" charset="0"/>
              </a:rPr>
              <a:t>~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2%/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K</a:t>
            </a:r>
          </a:p>
          <a:p>
            <a:pPr lvl="1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Constrained by energy budget of atmosphere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sz="28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Heavy rainfall becomes more intense</a:t>
            </a:r>
          </a:p>
          <a:p>
            <a:pPr lvl="1" eaLnBrk="1" hangingPunct="1"/>
            <a:r>
              <a:rPr lang="en-GB" sz="24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Fuelled by increased </a:t>
            </a:r>
            <a:r>
              <a:rPr lang="en-GB" sz="2400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water vapour (</a:t>
            </a:r>
            <a:r>
              <a:rPr lang="en-GB" sz="2400" dirty="0">
                <a:solidFill>
                  <a:srgbClr val="0066FF"/>
                </a:solidFill>
                <a:cs typeface="Calibri" pitchFamily="34" charset="0"/>
              </a:rPr>
              <a:t>~</a:t>
            </a:r>
            <a:r>
              <a:rPr lang="en-GB" sz="2400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7%/K) </a:t>
            </a:r>
            <a:endParaRPr lang="en-GB" sz="2400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sz="2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Wet get wetter, dry get drier</a:t>
            </a:r>
          </a:p>
          <a:p>
            <a:pPr lvl="1" eaLnBrk="1" hangingPunct="1"/>
            <a:r>
              <a:rPr lang="en-GB" sz="24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More flooding, more drought ?</a:t>
            </a:r>
          </a:p>
          <a:p>
            <a:pPr lvl="1" eaLnBrk="1" hangingPunct="1"/>
            <a:r>
              <a:rPr lang="en-GB" sz="24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But wet and dry regions don’t stay still…</a:t>
            </a:r>
          </a:p>
          <a:p>
            <a:pPr eaLnBrk="1" hangingPunct="1"/>
            <a:r>
              <a:rPr lang="en-GB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Regional projections are a challenge</a:t>
            </a:r>
          </a:p>
          <a:p>
            <a:pPr lvl="1" eaLnBrk="1" hangingPunct="1"/>
            <a:r>
              <a:rPr lang="en-GB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Sensitive to small changes in atmospheric circulation </a:t>
            </a:r>
            <a:endParaRPr lang="en-GB" sz="24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152402"/>
            <a:ext cx="2115344" cy="123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072" y="450497"/>
            <a:ext cx="3352800" cy="6397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2"/>
                </a:solidFill>
              </a:rPr>
              <a:t>Conclusions</a:t>
            </a:r>
          </a:p>
        </p:txBody>
      </p:sp>
      <p:pic>
        <p:nvPicPr>
          <p:cNvPr id="6" name="Picture 5" descr="A man carries a woman through the water from the River Aire in Lee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04" y="152402"/>
            <a:ext cx="1736576" cy="125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rought%20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6"/>
          <a:stretch/>
        </p:blipFill>
        <p:spPr bwMode="auto">
          <a:xfrm>
            <a:off x="5430178" y="176822"/>
            <a:ext cx="1302062" cy="123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4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67544" y="152400"/>
            <a:ext cx="6792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GB" sz="36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ow will global precipitation respond </a:t>
            </a:r>
            <a:r>
              <a:rPr lang="en-GB" sz="3600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to climate change?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364" y="1403234"/>
            <a:ext cx="1435100" cy="6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1340768"/>
            <a:ext cx="6120680" cy="519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1188640" y="3615407"/>
            <a:ext cx="5184576" cy="46166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Global Precipitation Change (%)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1552724"/>
            <a:ext cx="2376264" cy="267765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sz="2400" dirty="0" smtClean="0">
              <a:latin typeface="Calibri" pitchFamily="34" charset="0"/>
            </a:endParaRPr>
          </a:p>
          <a:p>
            <a:endParaRPr lang="en-GB" sz="2400" dirty="0">
              <a:latin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</a:rPr>
              <a:t>Simulations:</a:t>
            </a:r>
          </a:p>
          <a:p>
            <a:endParaRPr lang="en-GB" sz="2400" dirty="0" smtClean="0">
              <a:latin typeface="Calibri" pitchFamily="34" charset="0"/>
            </a:endParaRPr>
          </a:p>
          <a:p>
            <a:r>
              <a:rPr lang="en-GB" sz="2400" b="1" dirty="0" smtClean="0">
                <a:solidFill>
                  <a:srgbClr val="0000FF"/>
                </a:solidFill>
                <a:latin typeface="Calibri" pitchFamily="34" charset="0"/>
              </a:rPr>
              <a:t>	RCP 8.5</a:t>
            </a:r>
          </a:p>
          <a:p>
            <a:r>
              <a:rPr lang="en-GB" sz="2400" b="1" dirty="0" smtClean="0">
                <a:latin typeface="Calibri" pitchFamily="34" charset="0"/>
              </a:rPr>
              <a:t>Historical</a:t>
            </a:r>
            <a:r>
              <a:rPr lang="en-GB" sz="2400" b="1" dirty="0" smtClean="0">
                <a:solidFill>
                  <a:srgbClr val="008000"/>
                </a:solidFill>
                <a:latin typeface="Calibri" pitchFamily="34" charset="0"/>
              </a:rPr>
              <a:t>  </a:t>
            </a:r>
          </a:p>
          <a:p>
            <a:r>
              <a:rPr lang="en-GB" sz="2400" b="1" dirty="0" smtClean="0">
                <a:solidFill>
                  <a:srgbClr val="008000"/>
                </a:solidFill>
                <a:latin typeface="Calibri" pitchFamily="34" charset="0"/>
              </a:rPr>
              <a:t>	RCP 4.5</a:t>
            </a:r>
            <a:endParaRPr lang="en-GB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8" name="Picture 6" descr="noaaS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82" y="836712"/>
            <a:ext cx="1745117" cy="17087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83" y="2836168"/>
            <a:ext cx="1734983" cy="16009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smo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6"/>
          <a:stretch/>
        </p:blipFill>
        <p:spPr bwMode="auto">
          <a:xfrm>
            <a:off x="7170283" y="4725144"/>
            <a:ext cx="1770518" cy="158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908992" y="6381328"/>
            <a:ext cx="8235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800" dirty="0">
                <a:solidFill>
                  <a:srgbClr val="000000"/>
                </a:solidFill>
                <a:latin typeface="Arial" charset="0"/>
                <a:hlinkClick r:id="rId8"/>
              </a:rPr>
              <a:t>Allan et al. (2013) </a:t>
            </a:r>
            <a:r>
              <a:rPr lang="en-GB" sz="1800" dirty="0" err="1">
                <a:solidFill>
                  <a:srgbClr val="000000"/>
                </a:solidFill>
                <a:latin typeface="Arial" charset="0"/>
                <a:hlinkClick r:id="rId8"/>
              </a:rPr>
              <a:t>Surv</a:t>
            </a:r>
            <a:r>
              <a:rPr lang="en-GB" sz="1800" dirty="0">
                <a:solidFill>
                  <a:srgbClr val="000000"/>
                </a:solidFill>
                <a:latin typeface="Arial" charset="0"/>
                <a:hlinkClick r:id="rId8"/>
              </a:rPr>
              <a:t>. </a:t>
            </a:r>
            <a:r>
              <a:rPr lang="en-GB" sz="1800" dirty="0" err="1" smtClean="0">
                <a:solidFill>
                  <a:srgbClr val="000000"/>
                </a:solidFill>
                <a:latin typeface="Arial" charset="0"/>
                <a:hlinkClick r:id="rId8"/>
              </a:rPr>
              <a:t>Geophys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, see also</a:t>
            </a:r>
            <a:r>
              <a:rPr lang="en-GB" dirty="0" smtClean="0">
                <a:solidFill>
                  <a:srgbClr val="000000"/>
                </a:solidFill>
                <a:hlinkClick r:id="rId9"/>
              </a:rPr>
              <a:t> </a:t>
            </a:r>
            <a:r>
              <a:rPr lang="en-GB" dirty="0">
                <a:solidFill>
                  <a:srgbClr val="000000"/>
                </a:solidFill>
                <a:hlinkClick r:id="rId9"/>
              </a:rPr>
              <a:t>Hawkins &amp; Sutton (2010) </a:t>
            </a:r>
            <a:r>
              <a:rPr lang="en-GB" dirty="0" err="1">
                <a:solidFill>
                  <a:srgbClr val="000000"/>
                </a:solidFill>
                <a:hlinkClick r:id="rId9"/>
              </a:rPr>
              <a:t>Clim</a:t>
            </a:r>
            <a:r>
              <a:rPr lang="en-GB" dirty="0">
                <a:solidFill>
                  <a:srgbClr val="000000"/>
                </a:solidFill>
                <a:hlinkClick r:id="rId9"/>
              </a:rPr>
              <a:t>. </a:t>
            </a:r>
            <a:r>
              <a:rPr lang="en-GB" dirty="0" err="1">
                <a:solidFill>
                  <a:srgbClr val="000000"/>
                </a:solidFill>
                <a:hlinkClick r:id="rId9"/>
              </a:rPr>
              <a:t>Dyn</a:t>
            </a:r>
            <a:endParaRPr lang="en-GB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5513164"/>
            <a:ext cx="2304256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Observations</a:t>
            </a:r>
            <a:endParaRPr lang="en-GB" sz="24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 b="28285"/>
          <a:stretch>
            <a:fillRect/>
          </a:stretch>
        </p:blipFill>
        <p:spPr bwMode="auto">
          <a:xfrm>
            <a:off x="396875" y="993775"/>
            <a:ext cx="3870325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 t="8369"/>
          <a:stretch>
            <a:fillRect/>
          </a:stretch>
        </p:blipFill>
        <p:spPr bwMode="auto">
          <a:xfrm>
            <a:off x="4572000" y="3629025"/>
            <a:ext cx="4191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0" y="993775"/>
            <a:ext cx="4191000" cy="1935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Increased Precipitation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More Intense Rainfall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More droughts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Wet regions get wetter, dry regions get drier?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Regional projections??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724400" y="57912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i="1"/>
              <a:t>Precipitation Change (%)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81000" y="200834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Climate model </a:t>
            </a:r>
            <a:r>
              <a:rPr lang="en-US" sz="40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projections</a:t>
            </a:r>
            <a:endParaRPr lang="en-US" sz="4000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533400" y="1023938"/>
            <a:ext cx="36576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/>
              <a:t>Precipitation Intensity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533400" y="3568700"/>
            <a:ext cx="36576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/>
              <a:t>Dry Days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875" y="6309320"/>
            <a:ext cx="379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IPCC WGI (2007)</a:t>
            </a:r>
            <a:endParaRPr lang="en-GB" b="1" dirty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07" y="188640"/>
            <a:ext cx="14514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56721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81000" y="106363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The role of water </a:t>
            </a:r>
            <a:r>
              <a:rPr lang="en-US" sz="4000" dirty="0" err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vapour</a:t>
            </a:r>
            <a:endParaRPr lang="en-US" sz="4000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41168"/>
            <a:ext cx="8382000" cy="1447800"/>
          </a:xfrm>
        </p:spPr>
        <p:txBody>
          <a:bodyPr/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Physics: </a:t>
            </a:r>
            <a:r>
              <a:rPr lang="en-GB" sz="28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Clausius-Clapeyron</a:t>
            </a:r>
            <a:r>
              <a:rPr lang="en-GB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Low-level water vapour concentrations increase with atmospheric warming at about 6-7%/K </a:t>
            </a:r>
          </a:p>
          <a:p>
            <a:pPr lvl="1"/>
            <a:r>
              <a:rPr lang="en-GB" sz="1800" dirty="0" smtClean="0"/>
              <a:t>Wentz and </a:t>
            </a:r>
            <a:r>
              <a:rPr lang="en-GB" sz="1800" dirty="0" err="1" smtClean="0"/>
              <a:t>Shabel</a:t>
            </a:r>
            <a:r>
              <a:rPr lang="en-GB" sz="1800" dirty="0" smtClean="0"/>
              <a:t> (2000</a:t>
            </a:r>
            <a:r>
              <a:rPr lang="en-GB" sz="1800" i="1" dirty="0" smtClean="0"/>
              <a:t>) Nature</a:t>
            </a:r>
            <a:r>
              <a:rPr lang="en-GB" sz="1800" dirty="0" smtClean="0"/>
              <a:t>; </a:t>
            </a:r>
            <a:r>
              <a:rPr lang="en-GB" sz="1800" dirty="0" err="1" smtClean="0"/>
              <a:t>Raval</a:t>
            </a:r>
            <a:r>
              <a:rPr lang="en-GB" sz="1800" dirty="0" smtClean="0"/>
              <a:t> and </a:t>
            </a:r>
            <a:r>
              <a:rPr lang="en-GB" sz="1800" dirty="0" err="1" smtClean="0"/>
              <a:t>Ramanathan</a:t>
            </a:r>
            <a:r>
              <a:rPr lang="en-GB" sz="1800" dirty="0" smtClean="0"/>
              <a:t> (1989) </a:t>
            </a:r>
            <a:r>
              <a:rPr lang="en-GB" sz="1800" i="1" dirty="0" smtClean="0"/>
              <a:t>Nature</a:t>
            </a:r>
          </a:p>
          <a:p>
            <a:endParaRPr lang="en-GB" sz="2800" dirty="0" smtClean="0"/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0086" r="49823"/>
          <a:stretch/>
        </p:blipFill>
        <p:spPr bwMode="auto">
          <a:xfrm>
            <a:off x="6419664" y="1279037"/>
            <a:ext cx="2088232" cy="170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3" cstate="print"/>
          <a:srcRect l="51422"/>
          <a:stretch>
            <a:fillRect/>
          </a:stretch>
        </p:blipFill>
        <p:spPr bwMode="auto">
          <a:xfrm>
            <a:off x="6012160" y="2564904"/>
            <a:ext cx="2903240" cy="147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9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957"/>
          <a:stretch/>
        </p:blipFill>
        <p:spPr>
          <a:xfrm>
            <a:off x="251520" y="332656"/>
            <a:ext cx="6696744" cy="57497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6660232" y="620688"/>
            <a:ext cx="288032" cy="41044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619724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  <a:latin typeface="Calibri" pitchFamily="34" charset="0"/>
              </a:rPr>
              <a:t>See poster by </a:t>
            </a:r>
            <a:r>
              <a:rPr lang="en-GB" sz="2400" dirty="0" err="1" smtClean="0">
                <a:solidFill>
                  <a:schemeClr val="accent2"/>
                </a:solidFill>
                <a:latin typeface="Calibri" pitchFamily="34" charset="0"/>
              </a:rPr>
              <a:t>Chunlei</a:t>
            </a:r>
            <a:r>
              <a:rPr lang="en-GB" sz="2400" dirty="0" smtClean="0">
                <a:solidFill>
                  <a:schemeClr val="accent2"/>
                </a:solidFill>
                <a:latin typeface="Calibri" pitchFamily="34" charset="0"/>
              </a:rPr>
              <a:t> Liu</a:t>
            </a:r>
            <a:endParaRPr lang="en-GB" sz="240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88" y="5107836"/>
            <a:ext cx="1507108" cy="47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54611"/>
            <a:ext cx="1435100" cy="6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4048" y="6137302"/>
            <a:ext cx="4032448" cy="61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025332" y="1412776"/>
            <a:ext cx="2011164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Globally, in the present-day climate, 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temperature</a:t>
            </a:r>
            <a:r>
              <a:rPr lang="en-GB" sz="2400" dirty="0" smtClean="0">
                <a:latin typeface="Calibri" pitchFamily="34" charset="0"/>
              </a:rPr>
              <a:t>, </a:t>
            </a:r>
            <a:r>
              <a:rPr lang="en-GB" sz="2400" dirty="0" smtClean="0">
                <a:solidFill>
                  <a:srgbClr val="00B0F0"/>
                </a:solidFill>
                <a:latin typeface="Calibri" pitchFamily="34" charset="0"/>
              </a:rPr>
              <a:t>moisture</a:t>
            </a:r>
            <a:r>
              <a:rPr lang="en-GB" sz="2400" dirty="0" smtClean="0">
                <a:latin typeface="Calibri" pitchFamily="34" charset="0"/>
              </a:rPr>
              <a:t> and </a:t>
            </a:r>
            <a:r>
              <a:rPr lang="en-GB" sz="2400" dirty="0" smtClean="0">
                <a:solidFill>
                  <a:srgbClr val="0000FF"/>
                </a:solidFill>
                <a:latin typeface="Calibri" pitchFamily="34" charset="0"/>
              </a:rPr>
              <a:t>precipitation</a:t>
            </a:r>
            <a:r>
              <a:rPr lang="en-GB" sz="2400" dirty="0" smtClean="0">
                <a:latin typeface="Calibri" pitchFamily="34" charset="0"/>
              </a:rPr>
              <a:t> are strongly coupled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6732240" y="548680"/>
            <a:ext cx="288032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6588224" y="2204864"/>
            <a:ext cx="432048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588224" y="3140968"/>
            <a:ext cx="43204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588224" y="3501008"/>
            <a:ext cx="432048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138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3"/>
          <p:cNvSpPr txBox="1">
            <a:spLocks noChangeArrowheads="1"/>
          </p:cNvSpPr>
          <p:nvPr/>
        </p:nvSpPr>
        <p:spPr bwMode="auto">
          <a:xfrm>
            <a:off x="381000" y="18864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10000"/>
              </a:spcBef>
            </a:pPr>
            <a:r>
              <a:rPr lang="en-US" sz="4000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Extreme Precipitation</a:t>
            </a:r>
          </a:p>
        </p:txBody>
      </p:sp>
      <p:pic>
        <p:nvPicPr>
          <p:cNvPr id="27650" name="Picture 6" descr="MISU_SEMINAR"/>
          <p:cNvPicPr>
            <a:picLocks noChangeAspect="1" noChangeArrowheads="1"/>
          </p:cNvPicPr>
          <p:nvPr/>
        </p:nvPicPr>
        <p:blipFill>
          <a:blip r:embed="rId2"/>
          <a:srcRect t="10498"/>
          <a:stretch>
            <a:fillRect/>
          </a:stretch>
        </p:blipFill>
        <p:spPr bwMode="auto">
          <a:xfrm>
            <a:off x="1181472" y="838200"/>
            <a:ext cx="5478760" cy="369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56680"/>
            <a:ext cx="14514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81000" y="4725144"/>
            <a:ext cx="8610600" cy="19351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Large-scale rainfall events fuelled by moisture convergence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e.g. </a:t>
            </a:r>
            <a:r>
              <a:rPr lang="en-GB" sz="2400" dirty="0" err="1">
                <a:latin typeface="Calibri" pitchFamily="34" charset="0"/>
                <a:cs typeface="Calibri" pitchFamily="34" charset="0"/>
                <a:hlinkClick r:id="rId4"/>
              </a:rPr>
              <a:t>Trenberth</a:t>
            </a:r>
            <a:r>
              <a:rPr lang="en-GB" sz="2400" dirty="0">
                <a:latin typeface="Calibri" pitchFamily="34" charset="0"/>
                <a:cs typeface="Calibri" pitchFamily="34" charset="0"/>
                <a:hlinkClick r:id="rId4"/>
              </a:rPr>
              <a:t> et al. (2003) </a:t>
            </a:r>
            <a:r>
              <a:rPr lang="en-GB" sz="2400" i="1" dirty="0" smtClean="0">
                <a:latin typeface="Calibri" pitchFamily="34" charset="0"/>
                <a:cs typeface="Calibri" pitchFamily="34" charset="0"/>
                <a:hlinkClick r:id="rId4"/>
              </a:rPr>
              <a:t>BAMS</a:t>
            </a:r>
            <a:r>
              <a:rPr lang="en-GB" sz="2400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Intensification of rainfall with global warming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i="1" dirty="0" smtClean="0">
                <a:latin typeface="Calibri" pitchFamily="34" charset="0"/>
                <a:cs typeface="Calibri" pitchFamily="34" charset="0"/>
              </a:rPr>
              <a:t>e.g. </a:t>
            </a:r>
            <a:r>
              <a:rPr lang="en-GB" sz="2400" i="1" dirty="0" smtClean="0">
                <a:latin typeface="Calibri" pitchFamily="34" charset="0"/>
                <a:cs typeface="Calibri" pitchFamily="34" charset="0"/>
                <a:hlinkClick r:id="rId5"/>
              </a:rPr>
              <a:t>Allan and </a:t>
            </a:r>
            <a:r>
              <a:rPr lang="en-GB" sz="2400" i="1" dirty="0" err="1">
                <a:latin typeface="Calibri" pitchFamily="34" charset="0"/>
                <a:cs typeface="Calibri" pitchFamily="34" charset="0"/>
                <a:hlinkClick r:id="rId5"/>
              </a:rPr>
              <a:t>S</a:t>
            </a:r>
            <a:r>
              <a:rPr lang="en-GB" sz="2400" i="1" dirty="0" err="1" smtClean="0">
                <a:latin typeface="Calibri" pitchFamily="34" charset="0"/>
                <a:cs typeface="Calibri" pitchFamily="34" charset="0"/>
                <a:hlinkClick r:id="rId5"/>
              </a:rPr>
              <a:t>oden</a:t>
            </a:r>
            <a:r>
              <a:rPr lang="en-GB" sz="2400" i="1" dirty="0" smtClean="0">
                <a:latin typeface="Calibri" pitchFamily="34" charset="0"/>
                <a:cs typeface="Calibri" pitchFamily="34" charset="0"/>
                <a:hlinkClick r:id="rId5"/>
              </a:rPr>
              <a:t> (2008) Science </a:t>
            </a:r>
            <a:endParaRPr lang="en-GB" sz="2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downpo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7588"/>
            <a:ext cx="246221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8419" y="980728"/>
            <a:ext cx="413406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3"/>
          <p:cNvPicPr>
            <a:picLocks noChangeAspect="1" noChangeArrowheads="1"/>
          </p:cNvPicPr>
          <p:nvPr/>
        </p:nvPicPr>
        <p:blipFill rotWithShape="1">
          <a:blip r:embed="rId3"/>
          <a:srcRect r="50000"/>
          <a:stretch/>
        </p:blipFill>
        <p:spPr bwMode="auto">
          <a:xfrm>
            <a:off x="179512" y="2807699"/>
            <a:ext cx="4810301" cy="35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4453619" cy="1143000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Water vapour and mid-latitude flooding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9552" y="6371480"/>
            <a:ext cx="4218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dirty="0">
                <a:hlinkClick r:id="rId4"/>
              </a:rPr>
              <a:t>Lavers et al. (2011) </a:t>
            </a:r>
            <a:r>
              <a:rPr lang="en-GB" dirty="0" err="1">
                <a:hlinkClick r:id="rId4"/>
              </a:rPr>
              <a:t>Geophys</a:t>
            </a:r>
            <a:r>
              <a:rPr lang="en-GB" dirty="0">
                <a:hlinkClick r:id="rId4"/>
              </a:rPr>
              <a:t>. Res. </a:t>
            </a:r>
            <a:r>
              <a:rPr lang="en-GB" dirty="0" err="1">
                <a:hlinkClick r:id="rId4"/>
              </a:rPr>
              <a:t>Lett</a:t>
            </a:r>
            <a:r>
              <a:rPr lang="en-GB" dirty="0">
                <a:hlinkClick r:id="rId4"/>
              </a:rPr>
              <a:t>.</a:t>
            </a:r>
            <a:endParaRPr lang="en-GB" dirty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3008" y="1628800"/>
            <a:ext cx="41910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>
                <a:latin typeface="Calibri" pitchFamily="34" charset="0"/>
              </a:rPr>
              <a:t>Linking UK winter flooding to Atmospheric Rivers 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latin typeface="Calibri" pitchFamily="34" charset="0"/>
              </a:rPr>
              <a:t>e.g. Nov 2009 Cumbria floods</a:t>
            </a:r>
            <a:endParaRPr lang="en-GB" sz="1600" dirty="0">
              <a:latin typeface="Calibri" pitchFamily="34" charset="0"/>
            </a:endParaRPr>
          </a:p>
        </p:txBody>
      </p:sp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49225"/>
            <a:ext cx="11699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49225"/>
            <a:ext cx="132556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5" name="Straight Arrow Connector 2"/>
          <p:cNvCxnSpPr>
            <a:cxnSpLocks noChangeShapeType="1"/>
          </p:cNvCxnSpPr>
          <p:nvPr/>
        </p:nvCxnSpPr>
        <p:spPr bwMode="auto">
          <a:xfrm flipH="1">
            <a:off x="3691894" y="3194112"/>
            <a:ext cx="1384162" cy="73894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" name="Rectangle 3"/>
          <p:cNvSpPr/>
          <p:nvPr/>
        </p:nvSpPr>
        <p:spPr>
          <a:xfrm>
            <a:off x="4851826" y="4394877"/>
            <a:ext cx="4033284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lnSpc>
                <a:spcPct val="90000"/>
              </a:lnSpc>
            </a:pPr>
            <a:r>
              <a:rPr lang="en-GB" sz="2400" dirty="0" smtClean="0">
                <a:solidFill>
                  <a:srgbClr val="3399FF"/>
                </a:solidFill>
                <a:latin typeface="Calibri" pitchFamily="34" charset="0"/>
              </a:rPr>
              <a:t>NERC </a:t>
            </a:r>
            <a:r>
              <a:rPr lang="en-GB" sz="2400" dirty="0" err="1" smtClean="0">
                <a:solidFill>
                  <a:srgbClr val="3399FF"/>
                </a:solidFill>
                <a:latin typeface="Calibri" pitchFamily="34" charset="0"/>
              </a:rPr>
              <a:t>HydEF</a:t>
            </a:r>
            <a:r>
              <a:rPr lang="en-GB" sz="2400" dirty="0" smtClean="0">
                <a:solidFill>
                  <a:srgbClr val="3399FF"/>
                </a:solidFill>
                <a:latin typeface="Calibri" pitchFamily="34" charset="0"/>
              </a:rPr>
              <a:t> project</a:t>
            </a:r>
          </a:p>
          <a:p>
            <a:pPr lvl="1" algn="r">
              <a:lnSpc>
                <a:spcPct val="90000"/>
              </a:lnSpc>
            </a:pPr>
            <a:endParaRPr lang="en-GB" sz="24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lvl="1" algn="r">
              <a:lnSpc>
                <a:spcPct val="90000"/>
              </a:lnSpc>
            </a:pPr>
            <a:r>
              <a:rPr lang="en-GB" sz="2400" i="1" dirty="0" smtClean="0">
                <a:solidFill>
                  <a:schemeClr val="accent2"/>
                </a:solidFill>
                <a:latin typeface="Calibri" pitchFamily="34" charset="0"/>
              </a:rPr>
              <a:t>See </a:t>
            </a:r>
            <a:r>
              <a:rPr lang="en-GB" sz="2400" i="1" dirty="0">
                <a:solidFill>
                  <a:schemeClr val="accent2"/>
                </a:solidFill>
                <a:latin typeface="Calibri" pitchFamily="34" charset="0"/>
              </a:rPr>
              <a:t>poster by David Lavers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4408" y="188640"/>
            <a:ext cx="8740080" cy="563563"/>
          </a:xfrm>
          <a:solidFill>
            <a:schemeClr val="bg1"/>
          </a:solidFill>
        </p:spPr>
        <p:txBody>
          <a:bodyPr/>
          <a:lstStyle/>
          <a:p>
            <a:r>
              <a:rPr lang="en-GB" sz="36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Contrasting precipitation response expected</a:t>
            </a:r>
            <a:endParaRPr lang="en-US" sz="3600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 rot="-5400000">
            <a:off x="-127793" y="3937793"/>
            <a:ext cx="275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73525">
              <a:spcBef>
                <a:spcPct val="50000"/>
              </a:spcBef>
            </a:pPr>
            <a:r>
              <a:rPr lang="en-GB" sz="2800"/>
              <a:t>Precipitation </a:t>
            </a:r>
            <a:r>
              <a:rPr lang="en-GB" sz="2800">
                <a:sym typeface="Wingdings" pitchFamily="2" charset="2"/>
              </a:rPr>
              <a:t></a:t>
            </a:r>
            <a:endParaRPr lang="en-US" sz="2800"/>
          </a:p>
        </p:txBody>
      </p:sp>
      <p:pic>
        <p:nvPicPr>
          <p:cNvPr id="38915" name="Picture 4" descr="rain1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1600200" y="990600"/>
            <a:ext cx="619283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Line 5"/>
          <p:cNvSpPr>
            <a:spLocks noChangeShapeType="1"/>
          </p:cNvSpPr>
          <p:nvPr/>
        </p:nvSpPr>
        <p:spPr bwMode="auto">
          <a:xfrm flipV="1">
            <a:off x="1527175" y="1124744"/>
            <a:ext cx="6141169" cy="2818606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 flipV="1">
            <a:off x="1527175" y="2719388"/>
            <a:ext cx="6337300" cy="12239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/>
          <a:lstStyle/>
          <a:p>
            <a:endParaRPr lang="en-US"/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1527175" y="3944938"/>
            <a:ext cx="6265863" cy="14382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 rot="-1500000">
            <a:off x="1530350" y="1968500"/>
            <a:ext cx="6143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73525">
              <a:spcBef>
                <a:spcPct val="50000"/>
              </a:spcBef>
            </a:pPr>
            <a:r>
              <a:rPr lang="en-GB" sz="2800">
                <a:solidFill>
                  <a:srgbClr val="000099"/>
                </a:solidFill>
                <a:sym typeface="Wingdings" pitchFamily="2" charset="2"/>
              </a:rPr>
              <a:t>Heavy rain follows moisture (~7%/K)</a:t>
            </a:r>
            <a:endParaRPr lang="en-US" sz="2800">
              <a:solidFill>
                <a:srgbClr val="000099"/>
              </a:solidFill>
            </a:endParaRP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 rot="-660000">
            <a:off x="3255963" y="2647950"/>
            <a:ext cx="47228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73525">
              <a:spcBef>
                <a:spcPct val="50000"/>
              </a:spcBef>
            </a:pPr>
            <a:r>
              <a:rPr lang="en-GB" sz="2800" dirty="0">
                <a:sym typeface="Wingdings" pitchFamily="2" charset="2"/>
              </a:rPr>
              <a:t>Mean Precipitation linked to </a:t>
            </a:r>
            <a:r>
              <a:rPr lang="en-GB" sz="2800" dirty="0" smtClean="0">
                <a:sym typeface="Wingdings" pitchFamily="2" charset="2"/>
              </a:rPr>
              <a:t>energy </a:t>
            </a:r>
            <a:r>
              <a:rPr lang="en-GB" sz="2800" dirty="0">
                <a:sym typeface="Wingdings" pitchFamily="2" charset="2"/>
              </a:rPr>
              <a:t>balance </a:t>
            </a:r>
            <a:r>
              <a:rPr lang="en-GB" sz="2800" dirty="0" smtClean="0">
                <a:sym typeface="Wingdings" pitchFamily="2" charset="2"/>
              </a:rPr>
              <a:t>(~2-3</a:t>
            </a:r>
            <a:r>
              <a:rPr lang="en-GB" sz="2800" dirty="0">
                <a:sym typeface="Wingdings" pitchFamily="2" charset="2"/>
              </a:rPr>
              <a:t>%/K)</a:t>
            </a:r>
            <a:endParaRPr lang="en-US" sz="2800" dirty="0"/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 rot="720000">
            <a:off x="3105150" y="4360863"/>
            <a:ext cx="497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73525">
              <a:spcBef>
                <a:spcPct val="50000"/>
              </a:spcBef>
            </a:pPr>
            <a:r>
              <a:rPr lang="en-GB" sz="2800">
                <a:sym typeface="Wingdings" pitchFamily="2" charset="2"/>
              </a:rPr>
              <a:t>Light Precipitation (-?%/K)</a:t>
            </a:r>
            <a:endParaRPr lang="en-US" sz="2800"/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1511300" y="5486400"/>
            <a:ext cx="275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73525">
              <a:spcBef>
                <a:spcPct val="50000"/>
              </a:spcBef>
            </a:pPr>
            <a:r>
              <a:rPr lang="en-GB" sz="2800">
                <a:sym typeface="Wingdings" pitchFamily="2" charset="2"/>
              </a:rPr>
              <a:t>Temperature </a:t>
            </a:r>
            <a:endParaRPr lang="en-US" sz="2800"/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1600200" y="990600"/>
            <a:ext cx="6172200" cy="449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1600200" y="39624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3232" y="6286392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e.g. </a:t>
            </a:r>
            <a:r>
              <a:rPr lang="en-GB" sz="2000" dirty="0" smtClean="0">
                <a:solidFill>
                  <a:schemeClr val="bg2"/>
                </a:solidFill>
                <a:hlinkClick r:id="rId3"/>
              </a:rPr>
              <a:t>Allen </a:t>
            </a:r>
            <a:r>
              <a:rPr lang="en-GB" sz="2000" dirty="0">
                <a:solidFill>
                  <a:schemeClr val="bg2"/>
                </a:solidFill>
                <a:hlinkClick r:id="rId3"/>
              </a:rPr>
              <a:t>and Ingram (2002) </a:t>
            </a:r>
            <a:r>
              <a:rPr lang="en-GB" sz="2000" i="1" dirty="0" smtClean="0">
                <a:solidFill>
                  <a:schemeClr val="bg2"/>
                </a:solidFill>
                <a:hlinkClick r:id="rId3"/>
              </a:rPr>
              <a:t>Nature</a:t>
            </a:r>
            <a:r>
              <a:rPr lang="en-GB" sz="2000" i="1" dirty="0" smtClean="0">
                <a:solidFill>
                  <a:schemeClr val="bg2"/>
                </a:solidFill>
              </a:rPr>
              <a:t>; </a:t>
            </a:r>
            <a:r>
              <a:rPr lang="en-GB" sz="2000" dirty="0" smtClean="0">
                <a:solidFill>
                  <a:schemeClr val="bg2"/>
                </a:solidFill>
                <a:hlinkClick r:id="rId4"/>
              </a:rPr>
              <a:t>Allan (2011) </a:t>
            </a:r>
            <a:r>
              <a:rPr lang="en-GB" sz="2000" i="1" dirty="0" smtClean="0">
                <a:solidFill>
                  <a:schemeClr val="bg2"/>
                </a:solidFill>
                <a:hlinkClick r:id="rId4"/>
              </a:rPr>
              <a:t>Nature</a:t>
            </a:r>
            <a:endParaRPr lang="en-GB" sz="20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6988"/>
            <a:ext cx="9169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156325" y="5788025"/>
            <a:ext cx="2987675" cy="10699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Times New Roman" pitchFamily="18" charset="0"/>
              </a:rPr>
              <a:t>Courtesy of Dr Kevin Trenberth, Head of the Climate Analysis Section at the USA National Center for Atmospheric Research</a:t>
            </a:r>
          </a:p>
        </p:txBody>
      </p:sp>
    </p:spTree>
    <p:extLst>
      <p:ext uri="{BB962C8B-B14F-4D97-AF65-F5344CB8AC3E}">
        <p14:creationId xmlns:p14="http://schemas.microsoft.com/office/powerpoint/2010/main" val="33303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5798</TotalTime>
  <Words>564</Words>
  <Application>Microsoft Office PowerPoint</Application>
  <PresentationFormat>On-screen Show (4:3)</PresentationFormat>
  <Paragraphs>84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How and why is rainfall changing across the globe?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 vapour and mid-latitude flooding</vt:lpstr>
      <vt:lpstr>Contrasting precipitation response expected</vt:lpstr>
      <vt:lpstr>PowerPoint Presentation</vt:lpstr>
      <vt:lpstr>Contrasting precipitation response in wet and dry regions of the tropics</vt:lpstr>
      <vt:lpstr>Robust predictions of regional changes in the water cycle: a great challenge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Philip Allan</dc:creator>
  <cp:lastModifiedBy>Richard Allan</cp:lastModifiedBy>
  <cp:revision>534</cp:revision>
  <cp:lastPrinted>1601-01-01T00:00:00Z</cp:lastPrinted>
  <dcterms:created xsi:type="dcterms:W3CDTF">1601-01-01T00:00:00Z</dcterms:created>
  <dcterms:modified xsi:type="dcterms:W3CDTF">2013-01-29T17:07:53Z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