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976" r:id="rId2"/>
    <p:sldId id="954" r:id="rId3"/>
    <p:sldId id="977" r:id="rId4"/>
    <p:sldId id="978" r:id="rId5"/>
    <p:sldId id="869" r:id="rId6"/>
    <p:sldId id="961" r:id="rId7"/>
    <p:sldId id="952" r:id="rId8"/>
    <p:sldId id="953" r:id="rId9"/>
    <p:sldId id="958" r:id="rId10"/>
    <p:sldId id="980" r:id="rId11"/>
    <p:sldId id="979" r:id="rId12"/>
    <p:sldId id="956" r:id="rId13"/>
    <p:sldId id="959" r:id="rId14"/>
    <p:sldId id="965" r:id="rId15"/>
    <p:sldId id="967" r:id="rId16"/>
    <p:sldId id="973" r:id="rId17"/>
    <p:sldId id="971" r:id="rId18"/>
    <p:sldId id="974" r:id="rId19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FF0066"/>
    <a:srgbClr val="66FF33"/>
    <a:srgbClr val="993300"/>
    <a:srgbClr val="00FFFF"/>
    <a:srgbClr val="A46202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53" d="100"/>
          <a:sy n="53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2669/abstrac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nclimate2106" TargetMode="External"/><Relationship Id="rId3" Type="http://schemas.openxmlformats.org/officeDocument/2006/relationships/hyperlink" Target="http://dx.doi.org/10.1038/nclimate2387" TargetMode="External"/><Relationship Id="rId7" Type="http://schemas.openxmlformats.org/officeDocument/2006/relationships/hyperlink" Target="http://www.nature.com/nature/journal/vaop/ncurrent/full/nature12534.html" TargetMode="External"/><Relationship Id="rId2" Type="http://schemas.openxmlformats.org/officeDocument/2006/relationships/hyperlink" Target="http://dx.doi.org/10.1038/nclimate23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3/n6/full/nclimate1840.html" TargetMode="External"/><Relationship Id="rId5" Type="http://schemas.openxmlformats.org/officeDocument/2006/relationships/hyperlink" Target="http://link.springer.com/article/10.1007/s00382-012-1484-z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journals.ametsoc.org/doi/abs/10.1175/2011JCLI3932.1" TargetMode="Externa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ciencemag.org/content/345/6199/897.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3/full/nclimate2138.htm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nature.com/nclimate/journal/v4/n10/full/nclimate2330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29/2011GL050582/abstract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10/full/nclimate2341.html" TargetMode="External"/><Relationship Id="rId5" Type="http://schemas.openxmlformats.org/officeDocument/2006/relationships/hyperlink" Target="http://www.nature.com/nature/journal/v509/n7499/full/nature13260.html" TargetMode="External"/><Relationship Id="rId4" Type="http://schemas.openxmlformats.org/officeDocument/2006/relationships/hyperlink" Target="http://www.nature.com/nature/journal/vaop/ncurrent/full/nature1253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nclimate2106" TargetMode="External"/><Relationship Id="rId3" Type="http://schemas.openxmlformats.org/officeDocument/2006/relationships/hyperlink" Target="http://dx.doi.org/10.1038/nclimate2387" TargetMode="External"/><Relationship Id="rId7" Type="http://schemas.openxmlformats.org/officeDocument/2006/relationships/hyperlink" Target="http://www.nature.com/nature/journal/vaop/ncurrent/full/nature12534.html" TargetMode="External"/><Relationship Id="rId2" Type="http://schemas.openxmlformats.org/officeDocument/2006/relationships/hyperlink" Target="http://dx.doi.org/10.1038/nclimate23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3/n6/full/nclimate1840.html" TargetMode="External"/><Relationship Id="rId5" Type="http://schemas.openxmlformats.org/officeDocument/2006/relationships/hyperlink" Target="http://link.springer.com/article/10.1007/s00382-012-1484-z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journals.ametsoc.org/doi/abs/10.1175/2011JCLI3932.1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2014GL060625/abstract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nature.com/nclimate/journal/v4/n9/full/nclimate2310.htm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iopscience.iop.org/1748-9326/6/4/044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nature.com/ngeo/journal/v7/n9/full/ngeo2228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1/n7/full/nclimate1229.htm" TargetMode="External"/><Relationship Id="rId3" Type="http://schemas.openxmlformats.org/officeDocument/2006/relationships/hyperlink" Target="http://journals.ametsoc.org/doi/abs/10.1175/JCLI-D-13-00294.1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pubs.giss.nasa.gov/abs/ha06510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grl.50541/abstract" TargetMode="External"/><Relationship Id="rId5" Type="http://schemas.openxmlformats.org/officeDocument/2006/relationships/hyperlink" Target="http://onlinelibrary.wiley.com/doi/10.1002/grl.50382/abstract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x.doi.org/10.1038/nclimate23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climate/journal/vaop/ncurrent/full/nclimate2159.html" TargetMode="External"/><Relationship Id="rId4" Type="http://schemas.openxmlformats.org/officeDocument/2006/relationships/hyperlink" Target="http://dx.doi.org/10.1038/nclimate2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80" y="0"/>
            <a:ext cx="7813376" cy="1196752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B33B5"/>
                </a:solidFill>
              </a:rPr>
              <a:t>Reconciling net TOA flux/ocean heating in observations and models</a:t>
            </a:r>
            <a:endParaRPr lang="en-GB" sz="3600" dirty="0">
              <a:solidFill>
                <a:srgbClr val="0B33B5"/>
              </a:solidFill>
            </a:endParaRPr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b="5975"/>
          <a:stretch/>
        </p:blipFill>
        <p:spPr bwMode="auto">
          <a:xfrm>
            <a:off x="164624" y="1101068"/>
            <a:ext cx="7884368" cy="50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3012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5-yr running means (</a:t>
            </a:r>
            <a:r>
              <a:rPr lang="en-GB" dirty="0" smtClean="0">
                <a:hlinkClick r:id="rId3"/>
              </a:rPr>
              <a:t>Smith et al. 2015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32848" y="1280954"/>
            <a:ext cx="147565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Spurious ocean data?</a:t>
            </a:r>
            <a:endParaRPr lang="en-GB" sz="2000" dirty="0">
              <a:latin typeface="+mn-lt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5724128" y="1634897"/>
            <a:ext cx="190872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64088" y="6165856"/>
            <a:ext cx="165618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CERES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6165304"/>
            <a:ext cx="172819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ERBS/recon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080" y="6165304"/>
            <a:ext cx="277281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Reanalysis/recon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1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83281" cy="640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Roemmich</a:t>
            </a:r>
            <a:r>
              <a:rPr lang="en-GB" dirty="0" smtClean="0">
                <a:latin typeface="+mn-lt"/>
              </a:rPr>
              <a:t> et al. (2015) Nature Climate Change: ocean temperature anomaly with time &amp; depth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6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525963"/>
          </a:xfrm>
        </p:spPr>
        <p:txBody>
          <a:bodyPr/>
          <a:lstStyle/>
          <a:p>
            <a:r>
              <a:rPr lang="en-GB" sz="2800" dirty="0"/>
              <a:t>Heating accounted for in “upper” </a:t>
            </a:r>
            <a:r>
              <a:rPr lang="en-GB" sz="2800" dirty="0" smtClean="0"/>
              <a:t>ocean e.g. </a:t>
            </a:r>
            <a:r>
              <a:rPr lang="en-GB" sz="2800" dirty="0" err="1" smtClean="0">
                <a:hlinkClick r:id="rId2"/>
              </a:rPr>
              <a:t>Durack</a:t>
            </a:r>
            <a:r>
              <a:rPr lang="en-GB" sz="2800" dirty="0" smtClean="0">
                <a:hlinkClick r:id="rId2"/>
              </a:rPr>
              <a:t> </a:t>
            </a:r>
            <a:r>
              <a:rPr lang="en-GB" sz="2800" dirty="0">
                <a:hlinkClick r:id="rId2"/>
              </a:rPr>
              <a:t>et al. </a:t>
            </a:r>
            <a:r>
              <a:rPr lang="en-GB" sz="2800" dirty="0" smtClean="0">
                <a:hlinkClick r:id="rId2"/>
              </a:rPr>
              <a:t>(2014</a:t>
            </a:r>
            <a:r>
              <a:rPr lang="en-GB" sz="2800" dirty="0" smtClean="0"/>
              <a:t>), </a:t>
            </a:r>
            <a:r>
              <a:rPr lang="en-GB" sz="2800" dirty="0" err="1">
                <a:hlinkClick r:id="rId3"/>
              </a:rPr>
              <a:t>Llovel</a:t>
            </a:r>
            <a:r>
              <a:rPr lang="en-GB" sz="2800" dirty="0">
                <a:hlinkClick r:id="rId3"/>
              </a:rPr>
              <a:t> et al. (2014</a:t>
            </a:r>
            <a:r>
              <a:rPr lang="en-GB" sz="2800" dirty="0" smtClean="0">
                <a:hlinkClick r:id="rId3"/>
              </a:rPr>
              <a:t>)</a:t>
            </a:r>
            <a:endParaRPr lang="en-GB" sz="2800" dirty="0" smtClean="0"/>
          </a:p>
          <a:p>
            <a:r>
              <a:rPr lang="en-GB" sz="2800" dirty="0" smtClean="0"/>
              <a:t>Observed strengthening of Pacific walker circulation</a:t>
            </a:r>
          </a:p>
          <a:p>
            <a:pPr marL="0" indent="0">
              <a:buNone/>
            </a:pPr>
            <a:r>
              <a:rPr lang="en-GB" sz="2400" dirty="0" smtClean="0"/>
              <a:t>e.g. </a:t>
            </a:r>
            <a:r>
              <a:rPr lang="en-GB" sz="2400" dirty="0">
                <a:hlinkClick r:id="rId4"/>
              </a:rPr>
              <a:t>Merrifield (2010)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5"/>
              </a:rPr>
              <a:t>Sohn</a:t>
            </a:r>
            <a:r>
              <a:rPr lang="en-GB" sz="2400" dirty="0">
                <a:hlinkClick r:id="rId5"/>
              </a:rPr>
              <a:t> et al. (2013)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6"/>
              </a:rPr>
              <a:t>L’Heureux</a:t>
            </a:r>
            <a:r>
              <a:rPr lang="en-GB" sz="2400" dirty="0">
                <a:hlinkClick r:id="rId6"/>
              </a:rPr>
              <a:t> et al. (</a:t>
            </a:r>
            <a:r>
              <a:rPr lang="en-GB" sz="2400" dirty="0" smtClean="0">
                <a:hlinkClick r:id="rId6"/>
              </a:rPr>
              <a:t>2013) </a:t>
            </a:r>
            <a:endParaRPr lang="en-GB" sz="2400" dirty="0" smtClean="0"/>
          </a:p>
          <a:p>
            <a:r>
              <a:rPr lang="en-GB" sz="2800" dirty="0" smtClean="0"/>
              <a:t>Simulations applying observed wind stress uptake more heat below mixed layer in Pacific </a:t>
            </a:r>
            <a:r>
              <a:rPr lang="en-GB" sz="2400" dirty="0" smtClean="0"/>
              <a:t>e.g. </a:t>
            </a:r>
            <a:r>
              <a:rPr lang="en-GB" sz="2400" dirty="0" err="1">
                <a:hlinkClick r:id="rId7"/>
              </a:rPr>
              <a:t>Kosaka</a:t>
            </a:r>
            <a:r>
              <a:rPr lang="en-GB" sz="2400" dirty="0">
                <a:hlinkClick r:id="rId7"/>
              </a:rPr>
              <a:t> &amp;</a:t>
            </a:r>
            <a:r>
              <a:rPr lang="en-GB" sz="2400" dirty="0" smtClean="0">
                <a:hlinkClick r:id="rId7"/>
              </a:rPr>
              <a:t> </a:t>
            </a:r>
            <a:r>
              <a:rPr lang="en-GB" sz="2400" dirty="0" err="1">
                <a:hlinkClick r:id="rId7"/>
              </a:rPr>
              <a:t>Xie</a:t>
            </a:r>
            <a:r>
              <a:rPr lang="en-GB" sz="2400" dirty="0">
                <a:hlinkClick r:id="rId7"/>
              </a:rPr>
              <a:t> (2013) </a:t>
            </a:r>
            <a:r>
              <a:rPr lang="en-GB" sz="2400" dirty="0" smtClean="0"/>
              <a:t>; </a:t>
            </a:r>
            <a:r>
              <a:rPr lang="en-GB" sz="2400" dirty="0">
                <a:hlinkClick r:id="rId8"/>
              </a:rPr>
              <a:t>England et al. (2014) </a:t>
            </a:r>
            <a:endParaRPr lang="en-GB" sz="2400" dirty="0" smtClean="0"/>
          </a:p>
        </p:txBody>
      </p:sp>
      <p:pic>
        <p:nvPicPr>
          <p:cNvPr id="4" name="Picture 2" descr="Observed and simulated change in global-mean surface temperatur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8327"/>
            <a:ext cx="3617652" cy="26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003232" cy="6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4000" kern="0" dirty="0" smtClean="0">
                <a:solidFill>
                  <a:srgbClr val="0B33B5"/>
                </a:solidFill>
              </a:rPr>
              <a:t>Oceans mixing heat to deeper layers</a:t>
            </a:r>
            <a:endParaRPr lang="en-GB" sz="4000" kern="0" dirty="0">
              <a:solidFill>
                <a:srgbClr val="0B33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39660"/>
            <a:ext cx="456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dirty="0">
                <a:latin typeface="+mn-lt"/>
              </a:rPr>
              <a:t>Simulations </a:t>
            </a:r>
            <a:r>
              <a:rPr lang="en-GB" sz="2400" dirty="0" smtClean="0">
                <a:latin typeface="+mn-lt"/>
              </a:rPr>
              <a:t>suggest  internal </a:t>
            </a:r>
            <a:r>
              <a:rPr lang="en-GB" sz="2400" dirty="0">
                <a:latin typeface="+mn-lt"/>
              </a:rPr>
              <a:t>variability contributes </a:t>
            </a:r>
            <a:r>
              <a:rPr lang="en-GB" sz="2400" dirty="0" smtClean="0">
                <a:latin typeface="+mn-lt"/>
              </a:rPr>
              <a:t>+</a:t>
            </a:r>
            <a:r>
              <a:rPr lang="en-GB" sz="2400" dirty="0">
                <a:latin typeface="+mn-lt"/>
              </a:rPr>
              <a:t>0.11-0.13</a:t>
            </a:r>
            <a:r>
              <a:rPr lang="en-GB" sz="2400" baseline="30000" dirty="0">
                <a:latin typeface="+mn-lt"/>
              </a:rPr>
              <a:t>o</a:t>
            </a:r>
            <a:r>
              <a:rPr lang="en-GB" sz="2400" dirty="0">
                <a:latin typeface="+mn-lt"/>
              </a:rPr>
              <a:t>C in 1980s/90s </a:t>
            </a:r>
            <a:r>
              <a:rPr lang="en-GB" sz="2400" dirty="0" smtClean="0">
                <a:latin typeface="+mn-lt"/>
              </a:rPr>
              <a:t>and ‒0.11</a:t>
            </a:r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in 2000s</a:t>
            </a:r>
            <a:r>
              <a:rPr lang="en-GB" sz="2400" dirty="0">
                <a:latin typeface="+mn-lt"/>
                <a:sym typeface="Wingdings" panose="05000000000000000000" pitchFamily="2" charset="2"/>
              </a:rPr>
              <a:t>:</a:t>
            </a:r>
            <a:endParaRPr lang="en-GB" sz="2400" dirty="0">
              <a:latin typeface="+mn-lt"/>
            </a:endParaRPr>
          </a:p>
          <a:p>
            <a:pPr marL="0" indent="0" algn="r">
              <a:buNone/>
            </a:pPr>
            <a:r>
              <a:rPr lang="en-GB" sz="2400" dirty="0" smtClean="0">
                <a:latin typeface="+mn-lt"/>
                <a:hlinkClick r:id="rId10"/>
              </a:rPr>
              <a:t>Watanabe </a:t>
            </a:r>
            <a:r>
              <a:rPr lang="en-GB" sz="2400" dirty="0">
                <a:latin typeface="+mn-lt"/>
                <a:hlinkClick r:id="rId10"/>
              </a:rPr>
              <a:t>et al. 2014</a:t>
            </a:r>
            <a:r>
              <a:rPr lang="en-GB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Mechanisms of ocean variability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GB" sz="2800" dirty="0" smtClean="0"/>
              <a:t>Pacific Decadal Variability Pattern</a:t>
            </a:r>
          </a:p>
          <a:p>
            <a:r>
              <a:rPr lang="en-GB" sz="2800" dirty="0" smtClean="0"/>
              <a:t>Is Atlantic driving Pacific changes?</a:t>
            </a:r>
          </a:p>
          <a:p>
            <a:r>
              <a:rPr lang="en-GB" sz="2800" dirty="0" smtClean="0"/>
              <a:t>Atlantic circulation salinity feedback? </a:t>
            </a:r>
            <a:r>
              <a:rPr lang="en-GB" sz="2400" dirty="0" smtClean="0"/>
              <a:t>(</a:t>
            </a:r>
            <a:r>
              <a:rPr lang="en-GB" sz="2400" dirty="0">
                <a:hlinkClick r:id="rId2"/>
              </a:rPr>
              <a:t>Chen &amp; Tung </a:t>
            </a:r>
            <a:r>
              <a:rPr lang="en-GB" sz="2400" dirty="0" smtClean="0">
                <a:hlinkClick r:id="rId2"/>
              </a:rPr>
              <a:t>2014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4598450" y="3446605"/>
            <a:ext cx="3942959" cy="1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4667003" y="5283603"/>
            <a:ext cx="3907779" cy="1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914110"/>
            <a:ext cx="38921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latin typeface="+mn-lt"/>
              </a:rPr>
              <a:t>Model simulates stronger Pacific trades when apply Atlantic SSTs + Pacific SST allowed to respond </a:t>
            </a:r>
            <a:r>
              <a:rPr lang="en-GB" sz="28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800" dirty="0" smtClean="0">
              <a:latin typeface="+mn-lt"/>
            </a:endParaRPr>
          </a:p>
          <a:p>
            <a:pPr algn="r"/>
            <a:r>
              <a:rPr lang="en-GB" sz="2400" dirty="0" smtClean="0">
                <a:latin typeface="+mn-lt"/>
                <a:hlinkClick r:id="rId4"/>
              </a:rPr>
              <a:t>McGregor </a:t>
            </a:r>
            <a:r>
              <a:rPr lang="en-GB" sz="2400" dirty="0">
                <a:latin typeface="+mn-lt"/>
                <a:hlinkClick r:id="rId4"/>
              </a:rPr>
              <a:t>et al. (2014) </a:t>
            </a:r>
            <a:endParaRPr lang="en-GB" sz="2400" dirty="0">
              <a:latin typeface="+mn-lt"/>
            </a:endParaRPr>
          </a:p>
        </p:txBody>
      </p:sp>
      <p:pic>
        <p:nvPicPr>
          <p:cNvPr id="9" name="Picture 4" descr="Recent surface trend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3" y="379131"/>
            <a:ext cx="2761331" cy="19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8187" y="234888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>
                <a:hlinkClick r:id="rId6"/>
              </a:rPr>
              <a:t>Kosaka</a:t>
            </a:r>
            <a:r>
              <a:rPr lang="en-GB" dirty="0">
                <a:hlinkClick r:id="rId6"/>
              </a:rPr>
              <a:t> 2014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1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7" t="29797" b="41086"/>
          <a:stretch/>
        </p:blipFill>
        <p:spPr bwMode="auto">
          <a:xfrm>
            <a:off x="228679" y="980728"/>
            <a:ext cx="3598450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linelibrary.wiley.com/store/10.1029/2011GL050582/asset/image_n/grl28922-fig-0004.png?v=1&amp;t=hm0g9xgt&amp;s=19f778256fa13476c165cddf3d0b5e9f0dbca1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r="54796" b="41086"/>
          <a:stretch/>
        </p:blipFill>
        <p:spPr bwMode="auto">
          <a:xfrm>
            <a:off x="1657311" y="2023167"/>
            <a:ext cx="3578747" cy="17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B33B5"/>
                </a:solidFill>
              </a:rPr>
              <a:t>Remote influences on </a:t>
            </a:r>
            <a:r>
              <a:rPr lang="en-GB" sz="3600" dirty="0" smtClean="0">
                <a:solidFill>
                  <a:srgbClr val="0B33B5"/>
                </a:solidFill>
              </a:rPr>
              <a:t>weather patterns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586" y="1124744"/>
            <a:ext cx="3742901" cy="5544616"/>
          </a:xfrm>
        </p:spPr>
        <p:txBody>
          <a:bodyPr/>
          <a:lstStyle/>
          <a:p>
            <a:r>
              <a:rPr lang="en-GB" sz="2400" dirty="0" smtClean="0"/>
              <a:t>Hiatus dominated by northern winter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3"/>
              </a:rPr>
              <a:t>Cohen et al. 2012</a:t>
            </a:r>
            <a:r>
              <a:rPr lang="en-GB" sz="2000" dirty="0" smtClean="0"/>
              <a:t>) </a:t>
            </a:r>
            <a:endParaRPr lang="en-GB" sz="2000" dirty="0"/>
          </a:p>
          <a:p>
            <a:r>
              <a:rPr lang="en-GB" sz="2400" dirty="0" smtClean="0"/>
              <a:t>Cooling in east Pacific explains reduced heat export during northern winter</a:t>
            </a:r>
            <a:r>
              <a:rPr lang="en-GB" sz="2000" dirty="0" smtClean="0"/>
              <a:t> (</a:t>
            </a:r>
            <a:r>
              <a:rPr lang="en-GB" sz="2000" dirty="0" err="1" smtClean="0">
                <a:hlinkClick r:id="rId4"/>
              </a:rPr>
              <a:t>Kosaka</a:t>
            </a:r>
            <a:r>
              <a:rPr lang="en-GB" sz="2000" dirty="0" smtClean="0">
                <a:hlinkClick r:id="rId4"/>
              </a:rPr>
              <a:t> </a:t>
            </a:r>
            <a:r>
              <a:rPr lang="en-GB" sz="2000" dirty="0">
                <a:hlinkClick r:id="rId4"/>
              </a:rPr>
              <a:t>&amp; </a:t>
            </a:r>
            <a:r>
              <a:rPr lang="en-GB" sz="2000" dirty="0" err="1">
                <a:hlinkClick r:id="rId4"/>
              </a:rPr>
              <a:t>Xie</a:t>
            </a:r>
            <a:r>
              <a:rPr lang="en-GB" sz="2000" dirty="0">
                <a:hlinkClick r:id="rId4"/>
              </a:rPr>
              <a:t> </a:t>
            </a:r>
            <a:r>
              <a:rPr lang="en-GB" sz="2000" dirty="0" smtClean="0">
                <a:hlinkClick r:id="rId4"/>
              </a:rPr>
              <a:t>2013</a:t>
            </a:r>
            <a:r>
              <a:rPr lang="en-GB" sz="2000" dirty="0">
                <a:hlinkClick r:id="rId4"/>
              </a:rPr>
              <a:t>) </a:t>
            </a:r>
            <a:endParaRPr lang="en-GB" sz="2000" dirty="0"/>
          </a:p>
          <a:p>
            <a:r>
              <a:rPr lang="en-GB" sz="2400" dirty="0" smtClean="0"/>
              <a:t>Rapid Arctic warming linked to tropical changes </a:t>
            </a:r>
            <a:r>
              <a:rPr lang="en-GB" sz="2000" dirty="0" smtClean="0"/>
              <a:t>(</a:t>
            </a:r>
            <a:r>
              <a:rPr lang="en-GB" sz="2000" dirty="0" smtClean="0">
                <a:hlinkClick r:id="rId5"/>
              </a:rPr>
              <a:t>Ding et al. 2014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400" dirty="0" smtClean="0"/>
              <a:t>Atmospheric bridges link tropical anomalies &amp; mid latitude weather patterns </a:t>
            </a:r>
            <a:r>
              <a:rPr lang="en-GB" sz="2000" dirty="0" smtClean="0"/>
              <a:t>(e.g. </a:t>
            </a:r>
            <a:r>
              <a:rPr lang="en-GB" sz="2000" dirty="0" smtClean="0">
                <a:hlinkClick r:id="rId6"/>
              </a:rPr>
              <a:t>Trenberth et al. 2014b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3074" name="Picture 2" descr="The 300 hPa streamfunction for the differences between 1999-2012 and 1979-1998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9"/>
          <a:stretch/>
        </p:blipFill>
        <p:spPr bwMode="auto">
          <a:xfrm>
            <a:off x="262854" y="3708199"/>
            <a:ext cx="4629150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ERBS/CERES variability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CERES monthly climatology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ERA Interim spatial anomalies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Combine CERES/ARGO accuracy, ERBS WFOV stability and reanalysis circulation patterns to reconstruct radiative fluxes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66FF33"/>
                </a:solidFill>
                <a:latin typeface="+mn-lt"/>
              </a:rPr>
              <a:t>ERBS WFOV</a:t>
            </a:r>
          </a:p>
          <a:p>
            <a:pPr algn="l"/>
            <a:r>
              <a:rPr lang="en-GB" b="1" dirty="0" smtClean="0">
                <a:solidFill>
                  <a:srgbClr val="00FFFF"/>
                </a:solidFill>
                <a:latin typeface="+mn-lt"/>
              </a:rPr>
              <a:t>CERES</a:t>
            </a:r>
          </a:p>
          <a:p>
            <a:pPr algn="l"/>
            <a:r>
              <a:rPr lang="en-GB" b="1" dirty="0" smtClean="0">
                <a:solidFill>
                  <a:srgbClr val="A46202"/>
                </a:solidFill>
                <a:latin typeface="+mn-lt"/>
              </a:rPr>
              <a:t>ERA Interim</a:t>
            </a:r>
            <a:endParaRPr lang="en-GB" b="1" dirty="0">
              <a:solidFill>
                <a:srgbClr val="A46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4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202" y="6375857"/>
            <a:ext cx="589342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4"/>
          <a:stretch/>
        </p:blipFill>
        <p:spPr bwMode="auto">
          <a:xfrm>
            <a:off x="251520" y="456991"/>
            <a:ext cx="7344816" cy="6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0090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RF trend</a:t>
            </a:r>
          </a:p>
          <a:p>
            <a:pPr algn="l"/>
            <a:r>
              <a:rPr lang="en-GB" sz="2400" b="1" dirty="0" smtClean="0">
                <a:latin typeface="+mn-lt"/>
              </a:rPr>
              <a:t>    </a:t>
            </a:r>
            <a:r>
              <a:rPr lang="en-GB" sz="2400" b="1" dirty="0" smtClean="0">
                <a:solidFill>
                  <a:srgbClr val="00FFFF"/>
                </a:solidFill>
                <a:latin typeface="+mn-lt"/>
              </a:rPr>
              <a:t>0 RF trend</a:t>
            </a:r>
          </a:p>
          <a:p>
            <a:pPr algn="l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RF trend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5480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66FF33"/>
                </a:solidFill>
                <a:latin typeface="+mn-lt"/>
              </a:rPr>
              <a:t>Use AR5 RF </a:t>
            </a:r>
            <a:endParaRPr lang="en-GB" sz="24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54868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Analysis using simple energy balance model (</a:t>
            </a:r>
            <a:r>
              <a:rPr lang="en-GB" sz="2400" dirty="0" err="1" smtClean="0">
                <a:latin typeface="+mn-lt"/>
              </a:rPr>
              <a:t>Chunlei</a:t>
            </a:r>
            <a:r>
              <a:rPr lang="en-GB" sz="2400" dirty="0" smtClean="0">
                <a:latin typeface="+mn-lt"/>
              </a:rPr>
              <a:t> Liu)</a:t>
            </a:r>
            <a:endParaRPr lang="en-GB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326450"/>
            <a:ext cx="5868144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r>
              <a:rPr lang="en-GB" sz="2000" b="1" dirty="0" smtClean="0"/>
              <a:t> supplementary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50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CERES/Argo Net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</a:rPr>
              <a:t>Surface Flux</a:t>
            </a:r>
            <a:endParaRPr lang="en-GB" sz="2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88024" y="341784"/>
            <a:ext cx="4176464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800" dirty="0" smtClean="0"/>
              <a:t>Current work: estimates of Surface Flux (</a:t>
            </a:r>
            <a:r>
              <a:rPr lang="en-GB" sz="2800" dirty="0" err="1" smtClean="0"/>
              <a:t>Chunlei</a:t>
            </a:r>
            <a:r>
              <a:rPr lang="en-GB" sz="2800" dirty="0" smtClean="0"/>
              <a:t> Liu)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𝑻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Conclusions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</a:t>
            </a:r>
            <a:r>
              <a:rPr lang="en-GB" sz="2800" baseline="30000" dirty="0"/>
              <a:t>-2</a:t>
            </a:r>
          </a:p>
          <a:p>
            <a:r>
              <a:rPr lang="en-GB" sz="2800" dirty="0" smtClean="0"/>
              <a:t>Current </a:t>
            </a:r>
            <a:r>
              <a:rPr lang="en-GB" sz="2800" dirty="0"/>
              <a:t>variability in TOA radiation (1985-2013)</a:t>
            </a:r>
          </a:p>
          <a:p>
            <a:pPr lvl="1"/>
            <a:r>
              <a:rPr lang="en-GB" sz="2400" dirty="0"/>
              <a:t>Net flux higher in 1995-1999 than 2000-2012 period</a:t>
            </a:r>
          </a:p>
          <a:p>
            <a:pPr lvl="1"/>
            <a:r>
              <a:rPr lang="en-GB" sz="2400" dirty="0" smtClean="0"/>
              <a:t>Pacific </a:t>
            </a:r>
            <a:r>
              <a:rPr lang="en-GB" sz="2400" dirty="0"/>
              <a:t>signal in </a:t>
            </a:r>
            <a:r>
              <a:rPr lang="el-GR" sz="2400" dirty="0" smtClean="0"/>
              <a:t>Δ</a:t>
            </a:r>
            <a:r>
              <a:rPr lang="en-GB" sz="2400" dirty="0" smtClean="0"/>
              <a:t>T </a:t>
            </a:r>
            <a:r>
              <a:rPr lang="en-GB" sz="2400" dirty="0"/>
              <a:t>and </a:t>
            </a:r>
            <a:r>
              <a:rPr lang="el-GR" sz="2400" dirty="0" smtClean="0"/>
              <a:t>Δ</a:t>
            </a:r>
            <a:r>
              <a:rPr lang="en-GB" sz="2400" dirty="0" smtClean="0"/>
              <a:t>N</a:t>
            </a:r>
            <a:endParaRPr lang="en-GB" sz="2400" dirty="0"/>
          </a:p>
          <a:p>
            <a:pPr lvl="1"/>
            <a:r>
              <a:rPr lang="en-GB" sz="2400" dirty="0"/>
              <a:t>Radiative forcing alone can’t explain surface warming slowdown: internal variability </a:t>
            </a:r>
            <a:r>
              <a:rPr lang="en-GB" sz="2400" dirty="0" smtClean="0"/>
              <a:t>important</a:t>
            </a:r>
          </a:p>
          <a:p>
            <a:r>
              <a:rPr lang="en-GB" sz="2800" dirty="0" smtClean="0"/>
              <a:t>Plans:</a:t>
            </a:r>
          </a:p>
          <a:p>
            <a:pPr lvl="1"/>
            <a:r>
              <a:rPr lang="en-GB" sz="2400" dirty="0" smtClean="0"/>
              <a:t>Development </a:t>
            </a:r>
            <a:r>
              <a:rPr lang="en-GB" sz="2400" dirty="0"/>
              <a:t>of surface flux </a:t>
            </a:r>
            <a:r>
              <a:rPr lang="en-GB" sz="2400" dirty="0" smtClean="0"/>
              <a:t>estimate (currently)</a:t>
            </a:r>
          </a:p>
          <a:p>
            <a:pPr lvl="1"/>
            <a:r>
              <a:rPr lang="en-GB" sz="2400" dirty="0" smtClean="0"/>
              <a:t>Evaluate with other datasets; basin-scale flux changes</a:t>
            </a:r>
          </a:p>
          <a:p>
            <a:pPr lvl="1"/>
            <a:r>
              <a:rPr lang="en-GB" sz="2400" dirty="0" smtClean="0"/>
              <a:t>Work </a:t>
            </a:r>
            <a:r>
              <a:rPr lang="en-GB" sz="2400" dirty="0"/>
              <a:t>with WP2 (surface fluxes) and WP3 (simulations</a:t>
            </a:r>
            <a:r>
              <a:rPr lang="en-GB" sz="2400" dirty="0" smtClean="0"/>
              <a:t>) and comparison with surface fluxes products (Met Office)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8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525963"/>
          </a:xfrm>
        </p:spPr>
        <p:txBody>
          <a:bodyPr/>
          <a:lstStyle/>
          <a:p>
            <a:r>
              <a:rPr lang="en-GB" sz="2400" dirty="0" smtClean="0"/>
              <a:t>Surface temperature hiatus despite continued upper ocean heating (</a:t>
            </a:r>
            <a:r>
              <a:rPr lang="en-GB" sz="2400" dirty="0" err="1" smtClean="0">
                <a:hlinkClick r:id="rId2"/>
              </a:rPr>
              <a:t>Durack</a:t>
            </a:r>
            <a:r>
              <a:rPr lang="en-GB" sz="2400" dirty="0" smtClean="0">
                <a:hlinkClick r:id="rId2"/>
              </a:rPr>
              <a:t> </a:t>
            </a:r>
            <a:r>
              <a:rPr lang="en-GB" sz="2400" dirty="0">
                <a:hlinkClick r:id="rId2"/>
              </a:rPr>
              <a:t>et al. </a:t>
            </a:r>
            <a:r>
              <a:rPr lang="en-GB" sz="2400" dirty="0" smtClean="0">
                <a:hlinkClick r:id="rId2"/>
              </a:rPr>
              <a:t>2014</a:t>
            </a:r>
            <a:r>
              <a:rPr lang="en-GB" sz="2400" dirty="0" smtClean="0"/>
              <a:t>, </a:t>
            </a:r>
            <a:r>
              <a:rPr lang="en-GB" sz="2400" dirty="0" err="1">
                <a:hlinkClick r:id="rId3"/>
              </a:rPr>
              <a:t>Llovel</a:t>
            </a:r>
            <a:r>
              <a:rPr lang="en-GB" sz="2400" dirty="0">
                <a:hlinkClick r:id="rId3"/>
              </a:rPr>
              <a:t> et al</a:t>
            </a:r>
            <a:r>
              <a:rPr lang="en-GB" sz="2400" dirty="0" smtClean="0">
                <a:hlinkClick r:id="rId3"/>
              </a:rPr>
              <a:t>., 2014)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Linked to observed strengthening of Pacific walker circulation e.g. </a:t>
            </a:r>
            <a:r>
              <a:rPr lang="en-GB" sz="2400" dirty="0">
                <a:hlinkClick r:id="rId4"/>
              </a:rPr>
              <a:t>Merrifield (2010)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5"/>
              </a:rPr>
              <a:t>Sohn</a:t>
            </a:r>
            <a:r>
              <a:rPr lang="en-GB" sz="2400" dirty="0">
                <a:hlinkClick r:id="rId5"/>
              </a:rPr>
              <a:t> et al. (2013) </a:t>
            </a:r>
            <a:r>
              <a:rPr lang="en-GB" sz="2400" dirty="0" smtClean="0"/>
              <a:t>; </a:t>
            </a:r>
            <a:r>
              <a:rPr lang="en-GB" sz="2400" dirty="0" err="1">
                <a:hlinkClick r:id="rId6"/>
              </a:rPr>
              <a:t>L’Heureux</a:t>
            </a:r>
            <a:r>
              <a:rPr lang="en-GB" sz="2400" dirty="0">
                <a:hlinkClick r:id="rId6"/>
              </a:rPr>
              <a:t> et al. (</a:t>
            </a:r>
            <a:r>
              <a:rPr lang="en-GB" sz="2400" dirty="0" smtClean="0">
                <a:hlinkClick r:id="rId6"/>
              </a:rPr>
              <a:t>2013) </a:t>
            </a:r>
            <a:r>
              <a:rPr lang="en-GB" sz="2400" dirty="0" smtClean="0"/>
              <a:t>and greater heat uptake below mixed layer in Pacific e.g. </a:t>
            </a:r>
            <a:r>
              <a:rPr lang="en-GB" sz="2400" dirty="0" err="1">
                <a:hlinkClick r:id="rId7"/>
              </a:rPr>
              <a:t>Kosaka</a:t>
            </a:r>
            <a:r>
              <a:rPr lang="en-GB" sz="2400" dirty="0">
                <a:hlinkClick r:id="rId7"/>
              </a:rPr>
              <a:t> &amp;</a:t>
            </a:r>
            <a:r>
              <a:rPr lang="en-GB" sz="2400" dirty="0" smtClean="0">
                <a:hlinkClick r:id="rId7"/>
              </a:rPr>
              <a:t> </a:t>
            </a:r>
            <a:r>
              <a:rPr lang="en-GB" sz="2400" dirty="0" err="1">
                <a:hlinkClick r:id="rId7"/>
              </a:rPr>
              <a:t>Xie</a:t>
            </a:r>
            <a:r>
              <a:rPr lang="en-GB" sz="2400" dirty="0">
                <a:hlinkClick r:id="rId7"/>
              </a:rPr>
              <a:t> (2013) </a:t>
            </a:r>
            <a:r>
              <a:rPr lang="en-GB" sz="2400" dirty="0" smtClean="0"/>
              <a:t>; </a:t>
            </a:r>
            <a:r>
              <a:rPr lang="en-GB" sz="2400" dirty="0">
                <a:hlinkClick r:id="rId8"/>
              </a:rPr>
              <a:t>England et al. (2014) </a:t>
            </a:r>
            <a:endParaRPr lang="en-GB" sz="2400" dirty="0" smtClean="0"/>
          </a:p>
        </p:txBody>
      </p:sp>
      <p:pic>
        <p:nvPicPr>
          <p:cNvPr id="4" name="Picture 2" descr="Observed and simulated change in global-mean surface temperatur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26167"/>
            <a:ext cx="4121708" cy="304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003232" cy="6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4000" kern="0" dirty="0" smtClean="0">
                <a:solidFill>
                  <a:srgbClr val="0B33B5"/>
                </a:solidFill>
              </a:rPr>
              <a:t>Mechanisms and metrics</a:t>
            </a:r>
            <a:endParaRPr lang="en-GB" sz="4000" kern="0" dirty="0">
              <a:solidFill>
                <a:srgbClr val="0B33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06" y="3633007"/>
            <a:ext cx="4564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dirty="0">
                <a:latin typeface="+mn-lt"/>
              </a:rPr>
              <a:t>Simulations </a:t>
            </a:r>
            <a:r>
              <a:rPr lang="en-GB" sz="2400" dirty="0" smtClean="0">
                <a:latin typeface="+mn-lt"/>
              </a:rPr>
              <a:t>suggest  internal </a:t>
            </a:r>
            <a:r>
              <a:rPr lang="en-GB" sz="2400" dirty="0">
                <a:latin typeface="+mn-lt"/>
              </a:rPr>
              <a:t>variability contributes </a:t>
            </a:r>
            <a:r>
              <a:rPr lang="en-GB" sz="2400" dirty="0" smtClean="0">
                <a:latin typeface="+mn-lt"/>
              </a:rPr>
              <a:t>+0.1</a:t>
            </a:r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</a:t>
            </a:r>
            <a:r>
              <a:rPr lang="en-GB" sz="2400" dirty="0">
                <a:latin typeface="+mn-lt"/>
              </a:rPr>
              <a:t>in </a:t>
            </a:r>
            <a:r>
              <a:rPr lang="en-GB" sz="2400" dirty="0" smtClean="0">
                <a:latin typeface="+mn-lt"/>
              </a:rPr>
              <a:t>1980s/90s, ‒0.1</a:t>
            </a:r>
            <a:r>
              <a:rPr lang="en-GB" sz="2400" baseline="30000" dirty="0" smtClean="0">
                <a:latin typeface="+mn-lt"/>
              </a:rPr>
              <a:t>o</a:t>
            </a:r>
            <a:r>
              <a:rPr lang="en-GB" sz="2400" dirty="0" smtClean="0">
                <a:latin typeface="+mn-lt"/>
              </a:rPr>
              <a:t>C in 2000s</a:t>
            </a:r>
            <a:r>
              <a:rPr lang="en-GB" sz="2400" dirty="0">
                <a:latin typeface="+mn-lt"/>
                <a:sym typeface="Wingdings" panose="05000000000000000000" pitchFamily="2" charset="2"/>
              </a:rPr>
              <a:t>:</a:t>
            </a:r>
            <a:endParaRPr lang="en-GB" sz="2400" dirty="0">
              <a:latin typeface="+mn-lt"/>
            </a:endParaRPr>
          </a:p>
          <a:p>
            <a:pPr marL="0" indent="0" algn="l">
              <a:buNone/>
            </a:pPr>
            <a:r>
              <a:rPr lang="en-GB" sz="2400" dirty="0" smtClean="0">
                <a:latin typeface="+mn-lt"/>
                <a:hlinkClick r:id="rId10"/>
              </a:rPr>
              <a:t>Watanabe </a:t>
            </a:r>
            <a:r>
              <a:rPr lang="en-GB" sz="2400" dirty="0">
                <a:latin typeface="+mn-lt"/>
                <a:hlinkClick r:id="rId10"/>
              </a:rPr>
              <a:t>et al. </a:t>
            </a:r>
            <a:r>
              <a:rPr lang="en-GB" sz="2400" dirty="0" smtClean="0">
                <a:latin typeface="+mn-lt"/>
                <a:hlinkClick r:id="rId10"/>
              </a:rPr>
              <a:t>2014</a:t>
            </a:r>
            <a:endParaRPr lang="en-GB" sz="2400" dirty="0" smtClean="0">
              <a:latin typeface="+mn-lt"/>
            </a:endParaRPr>
          </a:p>
          <a:p>
            <a:pPr marL="0" indent="0" algn="r">
              <a:buNone/>
            </a:pPr>
            <a:endParaRPr lang="en-GB" sz="2400" dirty="0">
              <a:latin typeface="+mn-lt"/>
            </a:endParaRPr>
          </a:p>
          <a:p>
            <a:pPr marL="0" indent="0" algn="l">
              <a:buNone/>
            </a:pPr>
            <a:r>
              <a:rPr lang="en-GB" sz="2800" dirty="0" smtClean="0">
                <a:latin typeface="+mn-lt"/>
              </a:rPr>
              <a:t>Is there a better temperature metric to account for this? 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670631" cy="1143000"/>
          </a:xfrm>
        </p:spPr>
        <p:txBody>
          <a:bodyPr/>
          <a:lstStyle/>
          <a:p>
            <a:r>
              <a:rPr lang="en-GB" sz="4000" dirty="0">
                <a:solidFill>
                  <a:srgbClr val="0B33B5"/>
                </a:solidFill>
              </a:rPr>
              <a:t>F</a:t>
            </a:r>
            <a:r>
              <a:rPr lang="en-GB" sz="4000" dirty="0" smtClean="0">
                <a:solidFill>
                  <a:srgbClr val="0B33B5"/>
                </a:solidFill>
              </a:rPr>
              <a:t>eedbacks on internal variability?</a:t>
            </a:r>
            <a:endParaRPr lang="en-GB" sz="4000" dirty="0">
              <a:solidFill>
                <a:srgbClr val="0B33B5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167" y="115908"/>
            <a:ext cx="4077833" cy="302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04864"/>
            <a:ext cx="6127145" cy="452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291" y="3356992"/>
            <a:ext cx="3011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latin typeface="+mn-lt"/>
              </a:rPr>
              <a:t>Above: </a:t>
            </a:r>
            <a:r>
              <a:rPr lang="en-GB" sz="2400" dirty="0" smtClean="0">
                <a:latin typeface="+mn-lt"/>
              </a:rPr>
              <a:t>observations, </a:t>
            </a:r>
            <a:r>
              <a:rPr lang="en-GB" sz="2400" dirty="0" smtClean="0">
                <a:latin typeface="+mn-lt"/>
                <a:hlinkClick r:id="rId4"/>
              </a:rPr>
              <a:t>Loeb et al. (2012)</a:t>
            </a:r>
            <a:endParaRPr lang="en-GB" sz="2400" dirty="0" smtClean="0">
              <a:latin typeface="+mn-lt"/>
            </a:endParaRPr>
          </a:p>
          <a:p>
            <a:pPr algn="l"/>
            <a:endParaRPr lang="en-GB" sz="2400" dirty="0">
              <a:latin typeface="+mn-lt"/>
            </a:endParaRPr>
          </a:p>
          <a:p>
            <a:pPr algn="l"/>
            <a:r>
              <a:rPr lang="en-GB" sz="2400" b="1" dirty="0" smtClean="0">
                <a:latin typeface="+mn-lt"/>
              </a:rPr>
              <a:t>Left: </a:t>
            </a:r>
            <a:r>
              <a:rPr lang="en-GB" sz="2400" dirty="0" smtClean="0">
                <a:latin typeface="+mn-lt"/>
              </a:rPr>
              <a:t>simulations, </a:t>
            </a:r>
            <a:r>
              <a:rPr lang="en-GB" sz="2400" dirty="0" smtClean="0">
                <a:latin typeface="+mn-lt"/>
                <a:hlinkClick r:id="rId5"/>
              </a:rPr>
              <a:t>Brown et al. (2014)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3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53690"/>
          </a:xfrm>
        </p:spPr>
        <p:txBody>
          <a:bodyPr/>
          <a:lstStyle/>
          <a:p>
            <a:r>
              <a:rPr lang="en-GB" dirty="0" smtClean="0">
                <a:solidFill>
                  <a:srgbClr val="0B33B5"/>
                </a:solidFill>
              </a:rPr>
              <a:t>Spatial signature of ocean heating?</a:t>
            </a:r>
            <a:endParaRPr lang="en-GB" dirty="0">
              <a:solidFill>
                <a:srgbClr val="0B33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7298"/>
          <a:stretch/>
        </p:blipFill>
        <p:spPr>
          <a:xfrm>
            <a:off x="457200" y="745466"/>
            <a:ext cx="8363272" cy="425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771" t="91076" r="20994" b="1078"/>
          <a:stretch/>
        </p:blipFill>
        <p:spPr>
          <a:xfrm>
            <a:off x="457200" y="5080239"/>
            <a:ext cx="3744416" cy="432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884" y="5512288"/>
            <a:ext cx="261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+mn-lt"/>
              </a:rPr>
              <a:t>Liu et al. (2015) in prep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The spatial pattern of heat gai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2"/>
          <a:stretch/>
        </p:blipFill>
        <p:spPr bwMode="auto">
          <a:xfrm>
            <a:off x="4572000" y="4684649"/>
            <a:ext cx="4481076" cy="21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602128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err="1">
                <a:latin typeface="+mn-lt"/>
              </a:rPr>
              <a:t>Roemmich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et al. (2015</a:t>
            </a:r>
            <a:r>
              <a:rPr lang="en-GB" sz="2000" dirty="0" smtClean="0">
                <a:latin typeface="+mn-lt"/>
              </a:rPr>
              <a:t>), 2006-2013 heating rate 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9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DEEP-C: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Introduction &amp; WP1 update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03641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Liu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 University of Reading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Thanks to: Norman Loeb, Matt Palmer, Doug Smith</a:t>
            </a:r>
          </a:p>
          <a:p>
            <a:pPr marL="0" indent="0">
              <a:buNone/>
            </a:pP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Meeting, Met Office, 20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September 2014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0909"/>
            <a:ext cx="392249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1) There has been a slowing</a:t>
            </a:r>
          </a:p>
          <a:p>
            <a:pPr algn="l"/>
            <a:r>
              <a:rPr lang="en-GB" sz="2000" dirty="0" smtClean="0">
                <a:latin typeface="+mn-lt"/>
              </a:rPr>
              <a:t>(rather than a pause) in the rate of surface warming</a:t>
            </a:r>
          </a:p>
          <a:p>
            <a:pPr algn="l"/>
            <a:r>
              <a:rPr lang="en-GB" sz="2000" dirty="0" smtClean="0">
                <a:latin typeface="+mn-lt"/>
              </a:rPr>
              <a:t>2) Heating from greenhouse gases </a:t>
            </a:r>
          </a:p>
          <a:p>
            <a:pPr algn="l"/>
            <a:r>
              <a:rPr lang="en-GB" sz="2000" dirty="0" smtClean="0">
                <a:latin typeface="+mn-lt"/>
              </a:rPr>
              <a:t>continue to warm upper oceans</a:t>
            </a:r>
          </a:p>
          <a:p>
            <a:pPr algn="l"/>
            <a:r>
              <a:rPr lang="en-GB" sz="2000" dirty="0" smtClean="0">
                <a:latin typeface="+mn-lt"/>
              </a:rPr>
              <a:t>3) Currently more heat is reaching</a:t>
            </a:r>
          </a:p>
          <a:p>
            <a:pPr algn="l"/>
            <a:r>
              <a:rPr lang="en-GB" sz="2000" dirty="0" smtClean="0">
                <a:latin typeface="+mn-lt"/>
              </a:rPr>
              <a:t>deeper ocean levels rather than warming the mixed layer which influences surface temperature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http://www.met.reading.ac.uk/~sgs02rpa/CONTED/oc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/>
          <a:stretch/>
        </p:blipFill>
        <p:spPr bwMode="auto">
          <a:xfrm>
            <a:off x="1691680" y="3438647"/>
            <a:ext cx="6222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t.reading.ac.uk/~sgs02rpa/CONTED/Dep-Blog-tsC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6" y="313751"/>
            <a:ext cx="4387094" cy="31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4186808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Factors explaining  the hiatus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sz="2800" dirty="0" smtClean="0"/>
              <a:t>Declining solar forcing, more small volcanos &amp; more La </a:t>
            </a:r>
            <a:r>
              <a:rPr lang="en-GB" sz="2800" dirty="0" err="1" smtClean="0"/>
              <a:t>Niñas</a:t>
            </a:r>
            <a:r>
              <a:rPr lang="en-GB" sz="2800" dirty="0" smtClean="0"/>
              <a:t> compared to late 1990s can explain:</a:t>
            </a:r>
          </a:p>
          <a:p>
            <a:pPr lvl="1"/>
            <a:r>
              <a:rPr lang="en-GB" sz="2400" dirty="0"/>
              <a:t>S</a:t>
            </a:r>
            <a:r>
              <a:rPr lang="en-GB" sz="2400" dirty="0" smtClean="0"/>
              <a:t>lowing in surface warming (e.g. </a:t>
            </a:r>
            <a:r>
              <a:rPr lang="en-GB" sz="2400" dirty="0" smtClean="0">
                <a:hlinkClick r:id="rId2"/>
              </a:rPr>
              <a:t>Foster </a:t>
            </a:r>
            <a:r>
              <a:rPr lang="en-GB" sz="2400" dirty="0">
                <a:hlinkClick r:id="rId2"/>
              </a:rPr>
              <a:t>&amp; </a:t>
            </a:r>
            <a:r>
              <a:rPr lang="en-GB" sz="2400" dirty="0" err="1">
                <a:hlinkClick r:id="rId2"/>
              </a:rPr>
              <a:t>Rahmstorf</a:t>
            </a:r>
            <a:r>
              <a:rPr lang="en-GB" sz="2400" dirty="0">
                <a:hlinkClick r:id="rId2"/>
              </a:rPr>
              <a:t> </a:t>
            </a:r>
            <a:r>
              <a:rPr lang="en-GB" sz="2400" dirty="0" smtClean="0">
                <a:hlinkClick r:id="rId2"/>
              </a:rPr>
              <a:t>2012</a:t>
            </a:r>
            <a:r>
              <a:rPr lang="en-GB" sz="2400" dirty="0">
                <a:hlinkClick r:id="rId2"/>
              </a:rPr>
              <a:t>)</a:t>
            </a:r>
            <a:r>
              <a:rPr lang="en-GB" sz="2400" dirty="0"/>
              <a:t> </a:t>
            </a:r>
            <a:endParaRPr lang="en-GB" sz="2400" dirty="0" smtClean="0"/>
          </a:p>
          <a:p>
            <a:pPr lvl="1"/>
            <a:r>
              <a:rPr lang="en-GB" sz="2400" dirty="0" smtClean="0"/>
              <a:t>Slow surface warming compared with coupled simulations   (e.g. </a:t>
            </a:r>
            <a:r>
              <a:rPr lang="en-GB" sz="2400" dirty="0" err="1">
                <a:hlinkClick r:id="rId3"/>
              </a:rPr>
              <a:t>Risbey</a:t>
            </a:r>
            <a:r>
              <a:rPr lang="en-GB" sz="2400" dirty="0">
                <a:hlinkClick r:id="rId3"/>
              </a:rPr>
              <a:t> et al. </a:t>
            </a:r>
            <a:r>
              <a:rPr lang="en-GB" sz="2400" dirty="0" smtClean="0">
                <a:hlinkClick r:id="rId3"/>
              </a:rPr>
              <a:t>2014</a:t>
            </a:r>
            <a:r>
              <a:rPr lang="en-GB" sz="2400" dirty="0" smtClean="0"/>
              <a:t> ; </a:t>
            </a:r>
            <a:r>
              <a:rPr lang="en-GB" sz="2400" dirty="0">
                <a:hlinkClick r:id="rId4"/>
              </a:rPr>
              <a:t>Huber &amp; </a:t>
            </a:r>
            <a:r>
              <a:rPr lang="en-GB" sz="2400" dirty="0" err="1">
                <a:hlinkClick r:id="rId4"/>
              </a:rPr>
              <a:t>Knutti</a:t>
            </a:r>
            <a:r>
              <a:rPr lang="en-GB" sz="2400" dirty="0">
                <a:hlinkClick r:id="rId4"/>
              </a:rPr>
              <a:t> </a:t>
            </a:r>
            <a:r>
              <a:rPr lang="en-GB" sz="2400" dirty="0" smtClean="0">
                <a:hlinkClick r:id="rId4"/>
              </a:rPr>
              <a:t>2014</a:t>
            </a:r>
            <a:r>
              <a:rPr lang="en-GB" sz="2400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45651" r="50282" b="9001"/>
          <a:stretch/>
        </p:blipFill>
        <p:spPr bwMode="auto">
          <a:xfrm>
            <a:off x="107504" y="3820232"/>
            <a:ext cx="3510766" cy="26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mulated global temperature adjusted with revised radiative forcings and the effect of internal variability.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7" t="49431" b="9002"/>
          <a:stretch/>
        </p:blipFill>
        <p:spPr bwMode="auto">
          <a:xfrm>
            <a:off x="3546262" y="4039773"/>
            <a:ext cx="3060954" cy="24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7912" y="588158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Huber </a:t>
            </a:r>
            <a:r>
              <a:rPr lang="en-GB" dirty="0"/>
              <a:t>&amp; </a:t>
            </a:r>
            <a:r>
              <a:rPr lang="en-GB" dirty="0" err="1"/>
              <a:t>Knutti</a:t>
            </a:r>
            <a:r>
              <a:rPr lang="en-GB" dirty="0"/>
              <a:t> </a:t>
            </a:r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436510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Simulations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662018"/>
            <a:ext cx="266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FFC000"/>
                </a:solidFill>
              </a:rPr>
              <a:t>Adjusted Simulations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003884"/>
            <a:ext cx="210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Observations</a:t>
            </a:r>
            <a:endParaRPr lang="en-GB" b="1" dirty="0"/>
          </a:p>
        </p:txBody>
      </p:sp>
      <p:pic>
        <p:nvPicPr>
          <p:cNvPr id="10" name="Picture 6" descr="noaa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278339"/>
            <a:ext cx="1085034" cy="1062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Sarychev Pe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629925" cy="10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e Pacific Decadal Oscillation based on an empirical orthogonal function analysis of sea surface temperature anomalies with the global mean removed from 1900 to May 2013 in the 20[deg] N - 70[deg] N and 110[deg] E - 100[deg] W region of the North Pacific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722" b="53249"/>
          <a:stretch/>
        </p:blipFill>
        <p:spPr bwMode="auto">
          <a:xfrm>
            <a:off x="4637658" y="188934"/>
            <a:ext cx="1286751" cy="12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22114"/>
          </a:xfrm>
        </p:spPr>
        <p:txBody>
          <a:bodyPr/>
          <a:lstStyle/>
          <a:p>
            <a:r>
              <a:rPr lang="en-GB" sz="4000" dirty="0" smtClean="0">
                <a:solidFill>
                  <a:srgbClr val="0B33B5"/>
                </a:solidFill>
              </a:rPr>
              <a:t>Heating of Earth continues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sz="2800" dirty="0"/>
              <a:t>The oceans have continued to heat up in the 2000s as expected from rising atmospheric concentrations of greenhouse </a:t>
            </a:r>
            <a:r>
              <a:rPr lang="en-GB" sz="2800" dirty="0" smtClean="0"/>
              <a:t>gas </a:t>
            </a:r>
            <a:r>
              <a:rPr lang="en-GB" sz="2000" dirty="0" smtClean="0"/>
              <a:t>(e.g. </a:t>
            </a:r>
            <a:r>
              <a:rPr lang="en-GB" sz="2000" dirty="0" smtClean="0">
                <a:cs typeface="Arial" pitchFamily="34" charset="0"/>
                <a:hlinkClick r:id="rId2"/>
              </a:rPr>
              <a:t>Hansen </a:t>
            </a:r>
            <a:r>
              <a:rPr lang="en-GB" sz="2000" dirty="0">
                <a:cs typeface="Arial" pitchFamily="34" charset="0"/>
                <a:hlinkClick r:id="rId2"/>
              </a:rPr>
              <a:t>et al. </a:t>
            </a:r>
            <a:r>
              <a:rPr lang="en-GB" sz="2000" dirty="0" smtClean="0">
                <a:cs typeface="Arial" pitchFamily="34" charset="0"/>
                <a:hlinkClick r:id="rId2"/>
              </a:rPr>
              <a:t>2011 </a:t>
            </a:r>
            <a:r>
              <a:rPr lang="en-GB" sz="2000" dirty="0" smtClean="0">
                <a:cs typeface="Arial" pitchFamily="34" charset="0"/>
              </a:rPr>
              <a:t>; </a:t>
            </a:r>
            <a:r>
              <a:rPr lang="en-GB" sz="2000" dirty="0">
                <a:cs typeface="Arial" pitchFamily="34" charset="0"/>
                <a:hlinkClick r:id="rId3"/>
              </a:rPr>
              <a:t>Trenberth et al. </a:t>
            </a:r>
            <a:r>
              <a:rPr lang="en-GB" sz="2000" dirty="0" smtClean="0">
                <a:cs typeface="Arial" pitchFamily="34" charset="0"/>
                <a:hlinkClick r:id="rId3"/>
              </a:rPr>
              <a:t>2014)</a:t>
            </a:r>
            <a:r>
              <a:rPr lang="en-GB" sz="2000" dirty="0" smtClean="0"/>
              <a:t> </a:t>
            </a:r>
            <a:endParaRPr lang="en-GB" sz="2000" dirty="0"/>
          </a:p>
          <a:p>
            <a:pPr lvl="1"/>
            <a:r>
              <a:rPr lang="en-GB" sz="2400" dirty="0" smtClean="0"/>
              <a:t>Ocean measurements and satellite observations show ocean heating rate has not declined  (</a:t>
            </a:r>
            <a:r>
              <a:rPr lang="en-GB" sz="2400" dirty="0" smtClean="0">
                <a:cs typeface="Arial" pitchFamily="34" charset="0"/>
              </a:rPr>
              <a:t>e.g. </a:t>
            </a:r>
            <a:r>
              <a:rPr lang="en-GB" sz="2400" dirty="0" smtClean="0">
                <a:cs typeface="Arial" pitchFamily="34" charset="0"/>
                <a:hlinkClick r:id="rId4"/>
              </a:rPr>
              <a:t>Loeb </a:t>
            </a:r>
            <a:r>
              <a:rPr lang="en-GB" sz="2400" dirty="0">
                <a:cs typeface="Arial" pitchFamily="34" charset="0"/>
                <a:hlinkClick r:id="rId4"/>
              </a:rPr>
              <a:t>et al. </a:t>
            </a:r>
            <a:r>
              <a:rPr lang="en-GB" sz="2400" dirty="0" smtClean="0">
                <a:cs typeface="Arial" pitchFamily="34" charset="0"/>
                <a:hlinkClick r:id="rId4"/>
              </a:rPr>
              <a:t>2012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 smtClean="0"/>
              <a:t>Heat </a:t>
            </a:r>
            <a:r>
              <a:rPr lang="en-GB" sz="2400" dirty="0"/>
              <a:t>is </a:t>
            </a:r>
            <a:r>
              <a:rPr lang="en-GB" sz="2400" dirty="0" smtClean="0"/>
              <a:t>mixing </a:t>
            </a:r>
            <a:r>
              <a:rPr lang="en-GB" sz="2400" dirty="0"/>
              <a:t>to deeper </a:t>
            </a:r>
            <a:r>
              <a:rPr lang="en-GB" sz="2400" dirty="0" smtClean="0"/>
              <a:t>levels (e.g. </a:t>
            </a:r>
            <a:r>
              <a:rPr lang="en-GB" sz="2400" dirty="0" smtClean="0">
                <a:hlinkClick r:id="rId5"/>
              </a:rPr>
              <a:t>Balmaseda </a:t>
            </a:r>
            <a:r>
              <a:rPr lang="en-GB" sz="2400" dirty="0">
                <a:hlinkClick r:id="rId5"/>
              </a:rPr>
              <a:t>et al. </a:t>
            </a:r>
            <a:r>
              <a:rPr lang="en-GB" sz="2400" dirty="0" smtClean="0">
                <a:hlinkClick r:id="rId5"/>
              </a:rPr>
              <a:t>2013</a:t>
            </a:r>
            <a:r>
              <a:rPr lang="en-GB" sz="2400" dirty="0" smtClean="0"/>
              <a:t>; </a:t>
            </a:r>
            <a:r>
              <a:rPr lang="en-GB" sz="2400" dirty="0">
                <a:hlinkClick r:id="rId6"/>
              </a:rPr>
              <a:t>Watanabe et al. </a:t>
            </a:r>
            <a:r>
              <a:rPr lang="en-GB" sz="2400" dirty="0" smtClean="0">
                <a:hlinkClick r:id="rId6"/>
              </a:rPr>
              <a:t>2013</a:t>
            </a:r>
            <a:r>
              <a:rPr lang="en-GB" sz="2400" dirty="0" smtClean="0"/>
              <a:t>)</a:t>
            </a:r>
          </a:p>
        </p:txBody>
      </p:sp>
      <p:pic>
        <p:nvPicPr>
          <p:cNvPr id="4" name="Picture 2" descr="Surface temperatures and ocean heat content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8123" r="10748" b="37933"/>
          <a:stretch/>
        </p:blipFill>
        <p:spPr bwMode="auto">
          <a:xfrm>
            <a:off x="4759528" y="4221088"/>
            <a:ext cx="4025946" cy="22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526" y="4533419"/>
            <a:ext cx="436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GB" sz="2400" dirty="0">
                <a:latin typeface="+mn-lt"/>
              </a:rPr>
              <a:t>Hiatus decades are simulated by coupled models which mix more heat below </a:t>
            </a:r>
            <a:r>
              <a:rPr lang="en-GB" sz="2400" dirty="0" smtClean="0">
                <a:latin typeface="+mn-lt"/>
              </a:rPr>
              <a:t>300m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400" dirty="0">
              <a:latin typeface="+mn-lt"/>
            </a:endParaRPr>
          </a:p>
          <a:p>
            <a:pPr lvl="1" algn="r"/>
            <a:r>
              <a:rPr lang="en-GB" sz="2400" dirty="0" err="1" smtClean="0">
                <a:latin typeface="+mn-lt"/>
                <a:hlinkClick r:id="rId8"/>
              </a:rPr>
              <a:t>Meehl</a:t>
            </a:r>
            <a:r>
              <a:rPr lang="en-GB" sz="2400" dirty="0" smtClean="0">
                <a:latin typeface="+mn-lt"/>
                <a:hlinkClick r:id="rId8"/>
              </a:rPr>
              <a:t> </a:t>
            </a:r>
            <a:r>
              <a:rPr lang="en-GB" sz="2400" dirty="0">
                <a:latin typeface="+mn-lt"/>
                <a:hlinkClick r:id="rId8"/>
              </a:rPr>
              <a:t>et al. </a:t>
            </a:r>
            <a:r>
              <a:rPr lang="en-GB" sz="2400" dirty="0" smtClean="0">
                <a:latin typeface="+mn-lt"/>
                <a:hlinkClick r:id="rId8"/>
              </a:rPr>
              <a:t>2011</a:t>
            </a:r>
            <a:r>
              <a:rPr lang="en-GB" sz="2400" dirty="0" smtClean="0">
                <a:latin typeface="+mn-lt"/>
              </a:rPr>
              <a:t>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2" y="255476"/>
            <a:ext cx="8506966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Heating accounted for in “upper” ocean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0-700m ocean heating underestimated? (</a:t>
            </a:r>
            <a:r>
              <a:rPr lang="en-GB" sz="2400" dirty="0" smtClean="0">
                <a:hlinkClick r:id="rId2"/>
              </a:rPr>
              <a:t>Durack et al. 2014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Continued sea level rise; almost all of heating and sea level rise due to heating accounted for in upper 2000m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pic>
        <p:nvPicPr>
          <p:cNvPr id="2054" name="Picture 6" descr="Global mean sea-level varia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4724536" cy="37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636470"/>
            <a:ext cx="350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--- Thermal expansion (total minus mass changes)</a:t>
            </a:r>
          </a:p>
          <a:p>
            <a:pPr algn="l"/>
            <a:r>
              <a:rPr lang="en-GB" b="1" dirty="0" smtClean="0">
                <a:solidFill>
                  <a:srgbClr val="FF0066"/>
                </a:solidFill>
              </a:rPr>
              <a:t>0-2000m Argo-based thermal expansion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068960"/>
            <a:ext cx="350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0B33B5"/>
                </a:solidFill>
              </a:rPr>
              <a:t>Altimeter (total)</a:t>
            </a:r>
          </a:p>
          <a:p>
            <a:pPr algn="l"/>
            <a:endParaRPr lang="en-GB" b="1" dirty="0">
              <a:solidFill>
                <a:srgbClr val="0B33B5"/>
              </a:solidFill>
            </a:endParaRPr>
          </a:p>
          <a:p>
            <a:pPr algn="l"/>
            <a:endParaRPr lang="en-GB" b="1" dirty="0" smtClean="0">
              <a:solidFill>
                <a:srgbClr val="0B33B5"/>
              </a:solidFill>
            </a:endParaRPr>
          </a:p>
          <a:p>
            <a:pPr algn="l"/>
            <a:r>
              <a:rPr lang="en-GB" b="1" dirty="0" smtClean="0"/>
              <a:t>GRACE (mass contribution)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116632" y="4427820"/>
            <a:ext cx="3062672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/>
              <a:t>Sea level change (mm)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9969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4"/>
              </a:rPr>
              <a:t>Llovel et al. (2014)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1560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also </a:t>
            </a:r>
            <a:r>
              <a:rPr lang="fr-FR" dirty="0" err="1">
                <a:hlinkClick r:id="rId5"/>
              </a:rPr>
              <a:t>Cazenave</a:t>
            </a:r>
            <a:r>
              <a:rPr lang="fr-FR" dirty="0">
                <a:hlinkClick r:id="rId5"/>
              </a:rPr>
              <a:t>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2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9934</TotalTime>
  <Words>985</Words>
  <Application>Microsoft Office PowerPoint</Application>
  <PresentationFormat>On-screen Show (4:3)</PresentationFormat>
  <Paragraphs>118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Rdg Vesta</vt:lpstr>
      <vt:lpstr>Times New Roman</vt:lpstr>
      <vt:lpstr>Wingdings</vt:lpstr>
      <vt:lpstr>1_Default Design</vt:lpstr>
      <vt:lpstr>Reconciling net TOA flux/ocean heating in observations and models</vt:lpstr>
      <vt:lpstr>PowerPoint Presentation</vt:lpstr>
      <vt:lpstr>Feedbacks on internal variability?</vt:lpstr>
      <vt:lpstr>Spatial signature of ocean heating?</vt:lpstr>
      <vt:lpstr>PowerPoint Presentation</vt:lpstr>
      <vt:lpstr>PowerPoint Presentation</vt:lpstr>
      <vt:lpstr>Factors explaining  the hiatus</vt:lpstr>
      <vt:lpstr>Heating of Earth continues</vt:lpstr>
      <vt:lpstr>Heating accounted for in “upper” ocean</vt:lpstr>
      <vt:lpstr>PowerPoint Presentation</vt:lpstr>
      <vt:lpstr>PowerPoint Presentation</vt:lpstr>
      <vt:lpstr>Mechanisms of ocean variability</vt:lpstr>
      <vt:lpstr>Remote influences on weather patterns</vt:lpstr>
      <vt:lpstr>Reconstructing global radiative fluxes prior to 2000</vt:lpstr>
      <vt:lpstr>Net Imbalance Anomaly (Wm-2)</vt:lpstr>
      <vt:lpstr>PowerPoint Presentation</vt:lpstr>
      <vt:lpstr>Current work: estimates of Surface Flux (Chunlei Liu)</vt:lpstr>
      <vt:lpstr>Conclusions</vt:lpstr>
    </vt:vector>
  </TitlesOfParts>
  <Company>ESSC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Philip Allan</cp:lastModifiedBy>
  <cp:revision>1603</cp:revision>
  <cp:lastPrinted>2001-12-18T09:43:01Z</cp:lastPrinted>
  <dcterms:created xsi:type="dcterms:W3CDTF">2001-08-31T10:10:14Z</dcterms:created>
  <dcterms:modified xsi:type="dcterms:W3CDTF">2015-02-03T09:13:20Z</dcterms:modified>
</cp:coreProperties>
</file>