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21"/>
  </p:notesMasterIdLst>
  <p:handoutMasterIdLst>
    <p:handoutMasterId r:id="rId22"/>
  </p:handoutMasterIdLst>
  <p:sldIdLst>
    <p:sldId id="1078" r:id="rId6"/>
    <p:sldId id="1100" r:id="rId7"/>
    <p:sldId id="1097" r:id="rId8"/>
    <p:sldId id="1096" r:id="rId9"/>
    <p:sldId id="1083" r:id="rId10"/>
    <p:sldId id="1098" r:id="rId11"/>
    <p:sldId id="1099" r:id="rId12"/>
    <p:sldId id="1074" r:id="rId13"/>
    <p:sldId id="1103" r:id="rId14"/>
    <p:sldId id="1104" r:id="rId15"/>
    <p:sldId id="1094" r:id="rId16"/>
    <p:sldId id="1089" r:id="rId17"/>
    <p:sldId id="1082" r:id="rId18"/>
    <p:sldId id="1086" r:id="rId19"/>
    <p:sldId id="1085" r:id="rId20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A46202"/>
    <a:srgbClr val="006699"/>
    <a:srgbClr val="FF0066"/>
    <a:srgbClr val="66FF33"/>
    <a:srgbClr val="993300"/>
    <a:srgbClr val="00FFFF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60" d="100"/>
          <a:sy n="60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1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lots of new results focussing on the slower rates of surface warming and associated unusual climatic conditions at the beginning of the 21</a:t>
            </a:r>
            <a:r>
              <a:rPr lang="en-GB" baseline="30000" dirty="0"/>
              <a:t>st</a:t>
            </a:r>
            <a:r>
              <a:rPr lang="en-GB" dirty="0"/>
              <a:t> century (see DEEP-C website: http://www.met.reading.ac.uk/~sgs02rpa/research/DEEP-C.html#PAPERS).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3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abs/10.1002/2017GL076770" TargetMode="External"/><Relationship Id="rId2" Type="http://schemas.openxmlformats.org/officeDocument/2006/relationships/hyperlink" Target="http://iopscience.iop.org/article/10.1088/1748-9326/aa6c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t.reading.ac.uk/~sgs02rpa/research/DEEP-C.html#PAPERS" TargetMode="External"/><Relationship Id="rId4" Type="http://schemas.openxmlformats.org/officeDocument/2006/relationships/hyperlink" Target="http://iopscience.iop.org/article/10.1088/1748-9326/aa5dd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6/full/nclimate1840.html" TargetMode="External"/><Relationship Id="rId13" Type="http://schemas.openxmlformats.org/officeDocument/2006/relationships/hyperlink" Target="http://dx.doi.org/10.1038/nclimate2389" TargetMode="External"/><Relationship Id="rId18" Type="http://schemas.openxmlformats.org/officeDocument/2006/relationships/hyperlink" Target="http://www.nature.com/nclimate/journal/v6/n3/full/nclimate2840.html" TargetMode="External"/><Relationship Id="rId26" Type="http://schemas.openxmlformats.org/officeDocument/2006/relationships/hyperlink" Target="http://onlinelibrary.wiley.com/doi/10.1002/2016GL068159/abstract" TargetMode="External"/><Relationship Id="rId3" Type="http://schemas.openxmlformats.org/officeDocument/2006/relationships/image" Target="../media/image30.gif"/><Relationship Id="rId21" Type="http://schemas.openxmlformats.org/officeDocument/2006/relationships/hyperlink" Target="http://dx.doi.org/10.1038/nclimate3058" TargetMode="External"/><Relationship Id="rId7" Type="http://schemas.openxmlformats.org/officeDocument/2006/relationships/hyperlink" Target="http://link.springer.com/article/10.1007/s00382-012-1484-z" TargetMode="External"/><Relationship Id="rId12" Type="http://schemas.openxmlformats.org/officeDocument/2006/relationships/hyperlink" Target="http://dx.doi.org/10.1038/nclimate2387" TargetMode="External"/><Relationship Id="rId17" Type="http://schemas.openxmlformats.org/officeDocument/2006/relationships/hyperlink" Target="http://www.nature.com/ncomms/2016/160330/ncomms10926/full/ncomms10926.html" TargetMode="External"/><Relationship Id="rId25" Type="http://schemas.openxmlformats.org/officeDocument/2006/relationships/hyperlink" Target="http://onlinelibrary.wiley.com/doi/10.1002/2014GL062366/abstract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onlinelibrary.wiley.com/doi/10.1002/2015GL067254/abstract" TargetMode="External"/><Relationship Id="rId20" Type="http://schemas.openxmlformats.org/officeDocument/2006/relationships/hyperlink" Target="http://onlinelibrary.wiley.com/resolve/reference/XREF?id=10.1038/ngeo243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journals.ametsoc.org/doi/abs/10.1175/2011JCLI3932.1" TargetMode="External"/><Relationship Id="rId11" Type="http://schemas.openxmlformats.org/officeDocument/2006/relationships/hyperlink" Target="http://journals.ametsoc.org/doi/abs/10.1175/JCLI-D-13-00294.1" TargetMode="External"/><Relationship Id="rId24" Type="http://schemas.openxmlformats.org/officeDocument/2006/relationships/hyperlink" Target="http://www.nature.com/ngeo/journal/vaop/ncurrent/full/ngeo2228.html" TargetMode="External"/><Relationship Id="rId5" Type="http://schemas.openxmlformats.org/officeDocument/2006/relationships/hyperlink" Target="http://www.nature.com/nclimate/journal/v4/n10/full/nclimate2341.html" TargetMode="External"/><Relationship Id="rId15" Type="http://schemas.openxmlformats.org/officeDocument/2006/relationships/hyperlink" Target="http://onlinelibrary.wiley.com/doi/10.1002/2014JD022576/full" TargetMode="External"/><Relationship Id="rId23" Type="http://schemas.openxmlformats.org/officeDocument/2006/relationships/hyperlink" Target="http://dx.doi.org/10.1088/1748-9326/11/9/094018" TargetMode="External"/><Relationship Id="rId28" Type="http://schemas.openxmlformats.org/officeDocument/2006/relationships/hyperlink" Target="http://dx.doi.org/10.1038/nclimate2106" TargetMode="External"/><Relationship Id="rId10" Type="http://schemas.openxmlformats.org/officeDocument/2006/relationships/hyperlink" Target="http://onlinelibrary.wiley.com/doi/10.1002/grl.50382/abstract" TargetMode="External"/><Relationship Id="rId19" Type="http://schemas.openxmlformats.org/officeDocument/2006/relationships/hyperlink" Target="http://www.nature.com/nclimate/journal/vaop/ncurrent/full/nclimate2330.html" TargetMode="External"/><Relationship Id="rId4" Type="http://schemas.openxmlformats.org/officeDocument/2006/relationships/hyperlink" Target="http://www.nature.com/nature/journal/v509/n7499/full/nature13260.html" TargetMode="External"/><Relationship Id="rId9" Type="http://schemas.openxmlformats.org/officeDocument/2006/relationships/hyperlink" Target="http://www.nature.com/nclimate/journal/v4/n10/full/nclimate2355.html" TargetMode="External"/><Relationship Id="rId14" Type="http://schemas.openxmlformats.org/officeDocument/2006/relationships/hyperlink" Target="http://www.sciencemag.org/content/early/2015/07/08/science.aaa4521.abstract" TargetMode="External"/><Relationship Id="rId22" Type="http://schemas.openxmlformats.org/officeDocument/2006/relationships/hyperlink" Target="http://www.nature.com/nclimate/journal/v6/n7/full/nclimate3043.html" TargetMode="External"/><Relationship Id="rId27" Type="http://schemas.openxmlformats.org/officeDocument/2006/relationships/hyperlink" Target="http://www.nature.com/nature/journal/vaop/ncurrent/full/nature12534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2.png"/><Relationship Id="rId4" Type="http://schemas.openxmlformats.org/officeDocument/2006/relationships/hyperlink" Target="http://dx.doi.org/10.1038/nclimate251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38/nclimate3066" TargetMode="External"/><Relationship Id="rId17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link.springer.com/article/10.1007/s40641-016-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geo2828" TargetMode="External"/><Relationship Id="rId5" Type="http://schemas.openxmlformats.org/officeDocument/2006/relationships/hyperlink" Target="http://www.nature.com/nature/journal/v536/n7614/abs/nature18273.html" TargetMode="External"/><Relationship Id="rId15" Type="http://schemas.openxmlformats.org/officeDocument/2006/relationships/hyperlink" Target="http://link.springer.com/article/10.1007/s00382-015-2766-z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link.springer.com/article/10.1007/s40641-016-0053-7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://www.nature.com/ngeo/journal/v6/n11/abs/ngeo1987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geo/journal/vaop/ncurrent/full/ngeo2228.html" TargetMode="External"/><Relationship Id="rId13" Type="http://schemas.openxmlformats.org/officeDocument/2006/relationships/hyperlink" Target="http://dx.doi.org/10.1038/nclimate3282" TargetMode="External"/><Relationship Id="rId3" Type="http://schemas.openxmlformats.org/officeDocument/2006/relationships/hyperlink" Target="http://advances.sciencemag.org/content/3/3/e1601545.full" TargetMode="External"/><Relationship Id="rId7" Type="http://schemas.openxmlformats.org/officeDocument/2006/relationships/hyperlink" Target="http://onlinelibrary.wiley.com/doi/10.1002/2014GL060962/full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opscience.iop.org/1748-9326/9/3/034016" TargetMode="External"/><Relationship Id="rId11" Type="http://schemas.openxmlformats.org/officeDocument/2006/relationships/hyperlink" Target="https://www.nature.com/nclimate/journal/v7/n5/full/nclimate3282.html" TargetMode="External"/><Relationship Id="rId5" Type="http://schemas.openxmlformats.org/officeDocument/2006/relationships/hyperlink" Target="http://www.nature.com/nclimate/journal/v6/n7/full/nclimate3043.html" TargetMode="External"/><Relationship Id="rId10" Type="http://schemas.openxmlformats.org/officeDocument/2006/relationships/hyperlink" Target="http://dx.doi.org/10.1038/nclimate3274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link.springer.com/article/10.1007/s40641-017-0063-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early/2018/02/06/1717312115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onlinelibrary.wiley.com/doi/10.1002/2017GL076129/abstra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8-0006-5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nature.com/articles/s41586-018-0007-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onlinelibrary.wiley.com/doi/10.1002/2016GL072475/abstrac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dx.doi.org/10.1002/2017GL075050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onlinelibrary.wiley.com/doi/10.1002/2018GL077106/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onlinelibrary.wiley.com/doi/10.1002/2016GL072494/abstrac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7GL073578/abstract" TargetMode="External"/><Relationship Id="rId3" Type="http://schemas.openxmlformats.org/officeDocument/2006/relationships/hyperlink" Target="http://onlinelibrary.wiley.com/doi/10.1002/2016GL072184/full" TargetMode="External"/><Relationship Id="rId7" Type="http://schemas.openxmlformats.org/officeDocument/2006/relationships/hyperlink" Target="http://www.nature.com/nclimate/journal/v7/n7/full/nclimate3304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7GL074273/abstract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iopscience.iop.org/article/10.1088/1748-9326/aa9152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onlinelibrary.wiley.com/doi/10.1002/2017GL076500/abstract" TargetMode="External"/><Relationship Id="rId9" Type="http://schemas.openxmlformats.org/officeDocument/2006/relationships/hyperlink" Target="http://onlinelibrary.wiley.com/doi/10.1002/2016GL071978/abstrac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ametsoc.org/doi/pdf/10.1175/JCLI-D-14-00597.1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://dx.doi.org/10.1038/nclimate21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geo/journal/vaop/ncurrent/full/ngeo2581.html" TargetMode="External"/><Relationship Id="rId11" Type="http://schemas.openxmlformats.org/officeDocument/2006/relationships/hyperlink" Target="https://journals.ametsoc.org/doi/abs/10.1175/1520-0442(1996)009%3c2190:AODT%3e2.0.CO;2" TargetMode="External"/><Relationship Id="rId5" Type="http://schemas.openxmlformats.org/officeDocument/2006/relationships/hyperlink" Target="http://dx.doi.org/10.1175/JCLI-D-15-0384.1" TargetMode="External"/><Relationship Id="rId10" Type="http://schemas.openxmlformats.org/officeDocument/2006/relationships/hyperlink" Target="http://onlinelibrary.wiley.com/doi/10.1002/2016GL068406/full" TargetMode="External"/><Relationship Id="rId4" Type="http://schemas.openxmlformats.org/officeDocument/2006/relationships/hyperlink" Target="http://dx.doi.org/10.1038/ngeo2828" TargetMode="External"/><Relationship Id="rId9" Type="http://schemas.openxmlformats.org/officeDocument/2006/relationships/hyperlink" Target="http://dx.doi.org/10.1038/nclimate306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hyperlink" Target="http://journals.ametsoc.org/doi/abs/10.1175/JCLI-D-17-0087.1" TargetMode="External"/><Relationship Id="rId7" Type="http://schemas.openxmlformats.org/officeDocument/2006/relationships/image" Target="../media/image28.gif"/><Relationship Id="rId2" Type="http://schemas.openxmlformats.org/officeDocument/2006/relationships/hyperlink" Target="http://www.pnas.org/content/114/50/13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onlinelibrary.wiley.com/doi/10.1002/2017GL075583/abstract" TargetMode="External"/><Relationship Id="rId4" Type="http://schemas.openxmlformats.org/officeDocument/2006/relationships/hyperlink" Target="http://dx.doi.org/10.1002/2017GL0764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327671"/>
            <a:ext cx="6840760" cy="7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3400" dirty="0" smtClean="0">
                <a:solidFill>
                  <a:schemeClr val="bg1"/>
                </a:solidFill>
              </a:rPr>
              <a:t>Recent research updates for SMURPHS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01208"/>
            <a:ext cx="83529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Richard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Allan</a:t>
            </a:r>
          </a:p>
          <a:p>
            <a:pPr marL="0" indent="0">
              <a:buNone/>
            </a:pP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SMURPHS project meeting, Reading, 24 April 2018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  <p:pic>
        <p:nvPicPr>
          <p:cNvPr id="9" name="Picture 2" descr="NCEO - National Centre for Earth Observation">
            <a:extLst>
              <a:ext uri="{FF2B5EF4-FFF2-40B4-BE49-F238E27FC236}">
                <a16:creationId xmlns:a16="http://schemas.microsoft.com/office/drawing/2014/main" id="{D63B026E-499C-47DD-9AC2-C1FA19F0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04" y="4386327"/>
            <a:ext cx="279530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Radiative forcing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b="1" u="sng" dirty="0" err="1">
                <a:hlinkClick r:id="rId2"/>
              </a:rPr>
              <a:t>Monerie</a:t>
            </a:r>
            <a:r>
              <a:rPr lang="en-GB" sz="1800" b="1" u="sng" dirty="0">
                <a:hlinkClick r:id="rId2"/>
              </a:rPr>
              <a:t> et al. (2017) ERL:</a:t>
            </a:r>
            <a:r>
              <a:rPr lang="en-GB" sz="1800" dirty="0"/>
              <a:t> Volcanic forcing explains suppressed surface warming trend 2003-2012 (0.08</a:t>
            </a:r>
            <a:r>
              <a:rPr lang="en-GB" sz="1800" baseline="30000" dirty="0"/>
              <a:t>o</a:t>
            </a:r>
            <a:r>
              <a:rPr lang="en-GB" sz="1800" dirty="0"/>
              <a:t>C/decade), cooling 0.04</a:t>
            </a:r>
            <a:r>
              <a:rPr lang="en-GB" sz="1800" baseline="30000" dirty="0"/>
              <a:t>o</a:t>
            </a:r>
            <a:r>
              <a:rPr lang="en-GB" sz="1800" dirty="0"/>
              <a:t>C/decade during 2008-2012, more noticeable in NH but not affecting continued increases in global heat content.</a:t>
            </a:r>
          </a:p>
          <a:p>
            <a:r>
              <a:rPr lang="en-GB" sz="1800" b="1" dirty="0">
                <a:hlinkClick r:id="rId3"/>
              </a:rPr>
              <a:t>Checa-Garcia et al. (2018) GRL</a:t>
            </a:r>
            <a:r>
              <a:rPr lang="en-GB" sz="1800" dirty="0"/>
              <a:t>: larger CMIP6 ozone forcing &amp; recent renewed </a:t>
            </a:r>
            <a:r>
              <a:rPr lang="en-GB" sz="1800" dirty="0" smtClean="0"/>
              <a:t>growth</a:t>
            </a:r>
          </a:p>
          <a:p>
            <a:r>
              <a:rPr lang="en-GB" sz="1800" b="1" u="sng" dirty="0">
                <a:solidFill>
                  <a:srgbClr val="5B8826"/>
                </a:solidFill>
                <a:hlinkClick r:id="rId4"/>
              </a:rPr>
              <a:t>Dong &amp; </a:t>
            </a:r>
            <a:r>
              <a:rPr lang="en-GB" sz="1800" b="1" u="sng" dirty="0" err="1">
                <a:solidFill>
                  <a:srgbClr val="5B8826"/>
                </a:solidFill>
                <a:hlinkClick r:id="rId4"/>
              </a:rPr>
              <a:t>McPhaden</a:t>
            </a:r>
            <a:r>
              <a:rPr lang="en-GB" sz="1800" b="1" u="sng" dirty="0">
                <a:solidFill>
                  <a:srgbClr val="5B8826"/>
                </a:solidFill>
                <a:hlinkClick r:id="rId4"/>
              </a:rPr>
              <a:t> (2017) ERL</a:t>
            </a:r>
            <a:r>
              <a:rPr lang="en-GB" sz="1800" dirty="0">
                <a:solidFill>
                  <a:srgbClr val="333333"/>
                </a:solidFill>
              </a:rPr>
              <a:t>: radiative forcing dominates decadal temperature trends apart from during extreme phases of internal </a:t>
            </a:r>
            <a:r>
              <a:rPr lang="en-GB" sz="1800" dirty="0" smtClean="0">
                <a:solidFill>
                  <a:srgbClr val="333333"/>
                </a:solidFill>
              </a:rPr>
              <a:t>variability</a:t>
            </a:r>
          </a:p>
          <a:p>
            <a:pPr marL="0" indent="0">
              <a:buNone/>
            </a:pPr>
            <a:endParaRPr lang="en-GB" sz="1800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333333"/>
                </a:solidFill>
              </a:rPr>
              <a:t>More stuff: </a:t>
            </a: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://www.met.reading.ac.uk/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~</a:t>
            </a:r>
            <a:r>
              <a:rPr lang="en-GB" sz="1800" dirty="0" smtClean="0">
                <a:hlinkClick r:id="rId5"/>
              </a:rPr>
              <a:t>sgs02rpa/research/DEEP-C.html#PAPERS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2400" dirty="0" smtClean="0"/>
              <a:t>What single paper could we combine expertise to focus on?</a:t>
            </a:r>
          </a:p>
          <a:p>
            <a:pPr lvl="1"/>
            <a:r>
              <a:rPr lang="en-GB" sz="2000" dirty="0" smtClean="0"/>
              <a:t>Tools (models, observations, methods) we can combine</a:t>
            </a:r>
          </a:p>
          <a:p>
            <a:pPr lvl="1"/>
            <a:r>
              <a:rPr lang="en-GB" sz="2000" dirty="0" smtClean="0"/>
              <a:t>What science question(s) can we tackle?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32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Enhanced Walker Circulation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</a:rPr>
              <a:t>Warm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4F81BD"/>
                </a:solidFill>
                <a:latin typeface="Calibri"/>
              </a:rPr>
              <a:t>Cool water</a:t>
            </a: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Strengthening trade winds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Continued heating from greenhouse gases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Equatorial Undercurrent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Ding et al. 2014</a:t>
            </a:r>
            <a:r>
              <a:rPr lang="en-GB" sz="1700" dirty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5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5"/>
              </a:rPr>
              <a:t> et al. 2014b</a:t>
            </a:r>
            <a:r>
              <a:rPr lang="en-GB" sz="17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Merrifield (2010)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Sohn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L’Heureux et al. (2013) . Change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Watanabe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Balmaseda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Trenberth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2"/>
              </a:rPr>
              <a:t>Llovel</a:t>
            </a:r>
            <a:r>
              <a:rPr lang="fr-FR" sz="1600" u="sng" dirty="0">
                <a:hlinkClick r:id="rId12"/>
              </a:rPr>
              <a:t> et al. (2014) </a:t>
            </a:r>
            <a:r>
              <a:rPr lang="fr-FR" dirty="0"/>
              <a:t>;</a:t>
            </a:r>
            <a:r>
              <a:rPr lang="fr-FR" sz="1600" u="sng" dirty="0" err="1">
                <a:hlinkClick r:id="rId13"/>
              </a:rPr>
              <a:t>Durack</a:t>
            </a:r>
            <a:r>
              <a:rPr lang="fr-FR" sz="1600" u="sng" dirty="0">
                <a:hlinkClick r:id="rId13"/>
              </a:rPr>
              <a:t> et al. (2014) </a:t>
            </a:r>
            <a:r>
              <a:rPr lang="fr-FR" dirty="0"/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4"/>
              </a:rPr>
              <a:t>Nieves et al. (2015)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5"/>
              </a:rPr>
              <a:t>Brown et al. (2015) JGR</a:t>
            </a:r>
            <a:r>
              <a:rPr lang="da-DK" sz="1600" u="sng" dirty="0"/>
              <a:t> ; </a:t>
            </a:r>
            <a:r>
              <a:rPr lang="da-DK" sz="1600" u="sng" dirty="0">
                <a:hlinkClick r:id="rId16"/>
              </a:rPr>
              <a:t>Somavilla et al. (2016) </a:t>
            </a:r>
            <a:r>
              <a:rPr lang="da-DK" sz="1600" dirty="0"/>
              <a:t>; </a:t>
            </a:r>
            <a:r>
              <a:rPr lang="fr-FR" sz="1600" u="sng" dirty="0">
                <a:hlinkClick r:id="rId17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Decreased salinity</a:t>
            </a: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CCCCFF">
                    <a:lumMod val="50000"/>
                  </a:srgbClr>
                </a:solidFill>
              </a:rPr>
              <a:t>Some earlier strands</a:t>
            </a:r>
            <a:endParaRPr lang="en-GB" sz="2800" kern="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  <a:hlinkClick r:id="rId18"/>
              </a:rPr>
              <a:t>Li et al. (2016)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;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r>
              <a:rPr lang="en-GB" u="sng" dirty="0">
                <a:solidFill>
                  <a:prstClr val="black"/>
                </a:solidFill>
                <a:latin typeface="+mn-lt"/>
                <a:hlinkClick r:id="rId19"/>
              </a:rPr>
              <a:t>McGregor 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? Heat flux to Indian ocean 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Lee </a:t>
            </a:r>
            <a:r>
              <a:rPr lang="en-GB" sz="1600" dirty="0" err="1">
                <a:solidFill>
                  <a:prstClr val="black"/>
                </a:solidFill>
                <a:hlinkClick r:id="rId20"/>
              </a:rPr>
              <a:t>etal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Aerosol forcing of circulation (</a:t>
            </a:r>
            <a:r>
              <a:rPr lang="en-GB" sz="1600" dirty="0">
                <a:hlinkClick r:id="rId21"/>
              </a:rPr>
              <a:t>Smith et al. 2016</a:t>
            </a:r>
            <a:r>
              <a:rPr lang="en-GB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>
                <a:hlinkClick r:id="rId22"/>
              </a:rPr>
              <a:t>Johnson et al. (2016) </a:t>
            </a:r>
            <a:r>
              <a:rPr lang="en-GB" sz="1600" dirty="0"/>
              <a:t>; </a:t>
            </a:r>
            <a:r>
              <a:rPr lang="en-GB" sz="1600" dirty="0" err="1">
                <a:hlinkClick r:id="rId23"/>
              </a:rPr>
              <a:t>Checa</a:t>
            </a:r>
            <a:r>
              <a:rPr lang="en-GB" sz="1600" dirty="0">
                <a:hlinkClick r:id="rId23"/>
              </a:rPr>
              <a:t>-Garcia et al. (2016)</a:t>
            </a:r>
            <a:r>
              <a:rPr lang="en-GB" sz="1600" dirty="0"/>
              <a:t> ; </a:t>
            </a:r>
            <a:r>
              <a:rPr lang="en-GB" sz="1600" dirty="0">
                <a:hlinkClick r:id="rId24"/>
              </a:rPr>
              <a:t>Huber &amp; </a:t>
            </a:r>
            <a:r>
              <a:rPr lang="en-GB" sz="1600" dirty="0" err="1">
                <a:hlinkClick r:id="rId24"/>
              </a:rPr>
              <a:t>Knutti</a:t>
            </a:r>
            <a:r>
              <a:rPr lang="en-GB" sz="1600" dirty="0">
                <a:hlinkClick r:id="rId24"/>
              </a:rPr>
              <a:t> (2014) </a:t>
            </a:r>
            <a:r>
              <a:rPr lang="en-GB" sz="1600" dirty="0"/>
              <a:t>;</a:t>
            </a:r>
            <a:r>
              <a:rPr lang="da-DK" sz="1600" dirty="0">
                <a:hlinkClick r:id="rId25"/>
              </a:rPr>
              <a:t>Santer et al. (2015) </a:t>
            </a:r>
            <a:r>
              <a:rPr lang="da-DK" sz="1600" dirty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dominates?</a:t>
            </a:r>
            <a:endParaRPr lang="en-GB" sz="1600" dirty="0"/>
          </a:p>
          <a:p>
            <a:r>
              <a:rPr lang="en-GB" sz="1600" u="sng" dirty="0">
                <a:hlinkClick r:id="rId26"/>
              </a:rPr>
              <a:t>Mann et al. (2016</a:t>
            </a:r>
            <a:r>
              <a:rPr lang="en-GB" u="sng" dirty="0">
                <a:hlinkClick r:id="rId26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&amp;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8"/>
              </a:rPr>
              <a:t>England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3316-82E4-4AC6-9323-AF869CAD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C1EF-0F37-4866-9FD1-8E8073145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67607" cy="533400"/>
          </a:xfrm>
        </p:spPr>
        <p:txBody>
          <a:bodyPr>
            <a:noAutofit/>
          </a:bodyPr>
          <a:lstStyle/>
          <a:p>
            <a:pPr algn="l"/>
            <a:r>
              <a:rPr lang="en-GB" sz="3200" kern="0" dirty="0">
                <a:solidFill>
                  <a:srgbClr val="0B33B5"/>
                </a:solidFill>
              </a:rPr>
              <a:t>Meridional Heat Transport Estimate</a:t>
            </a:r>
            <a:endParaRPr lang="en-GB" sz="3200" dirty="0">
              <a:solidFill>
                <a:srgbClr val="0B33B5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5410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099330"/>
            <a:ext cx="3245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Inferred from DEEP-C surface energy flux data (</a:t>
            </a:r>
            <a:r>
              <a:rPr lang="en-GB" sz="2000" dirty="0">
                <a:latin typeface="+mn-lt"/>
                <a:hlinkClick r:id="rId3"/>
              </a:rPr>
              <a:t>Liu et al. 2017 JGR</a:t>
            </a:r>
            <a:r>
              <a:rPr lang="en-GB" sz="2000" dirty="0">
                <a:latin typeface="+mn-lt"/>
              </a:rPr>
              <a:t>) &amp; ocean heating (</a:t>
            </a:r>
            <a:r>
              <a:rPr lang="en-GB" sz="2000" dirty="0">
                <a:latin typeface="+mn-lt"/>
                <a:hlinkClick r:id="rId4"/>
              </a:rPr>
              <a:t>Roemmich et al 2015</a:t>
            </a:r>
            <a:r>
              <a:rPr lang="en-GB" sz="2000" dirty="0">
                <a:latin typeface="+mn-lt"/>
              </a:rPr>
              <a:t>) 2006-2013</a:t>
            </a:r>
          </a:p>
          <a:p>
            <a:pPr algn="l"/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Sensitivity of method to land flux correction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733800" y="5334000"/>
            <a:ext cx="0" cy="9144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39054" y="5944023"/>
            <a:ext cx="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26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2686"/>
          <a:stretch/>
        </p:blipFill>
        <p:spPr>
          <a:xfrm>
            <a:off x="5889523" y="3764632"/>
            <a:ext cx="2903204" cy="261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3886200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Zonal land correction</a:t>
            </a:r>
          </a:p>
        </p:txBody>
      </p: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8982BB4E-8A52-44A5-A171-40468B33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sz="2000" dirty="0"/>
              <a:t>More accurate multi-decadal global estimates of Earth’s energy budget and its variability (e.g. </a:t>
            </a:r>
            <a:r>
              <a:rPr lang="en-GB" sz="2000" u="sng" dirty="0">
                <a:hlinkClick r:id="rId2"/>
              </a:rPr>
              <a:t>Cheng et al. 2017</a:t>
            </a:r>
            <a:r>
              <a:rPr lang="en-GB" sz="2000" dirty="0"/>
              <a:t> Sci. Adv.; </a:t>
            </a:r>
            <a:r>
              <a:rPr lang="en-GB" sz="2000" dirty="0">
                <a:hlinkClick r:id="rId3"/>
              </a:rPr>
              <a:t>Allan et al. 2014</a:t>
            </a:r>
            <a:r>
              <a:rPr lang="en-GB" sz="2000" dirty="0"/>
              <a:t> GRL)</a:t>
            </a:r>
          </a:p>
          <a:p>
            <a:pPr lvl="1"/>
            <a:r>
              <a:rPr lang="en-GB" sz="1800" dirty="0"/>
              <a:t>Better indicator of global climate change than surface temperature but gaps in observing deep ocean (e.g. </a:t>
            </a:r>
            <a:r>
              <a:rPr lang="en-GB" sz="1800" dirty="0">
                <a:hlinkClick r:id="rId4"/>
              </a:rPr>
              <a:t>Palmer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Link to observed cloudiness? e.g. </a:t>
            </a:r>
            <a:r>
              <a:rPr lang="en-GB" sz="1800" dirty="0">
                <a:hlinkClick r:id="rId5"/>
              </a:rPr>
              <a:t>Norris et al (2016) </a:t>
            </a:r>
            <a:r>
              <a:rPr lang="en-GB" sz="1800" i="1" dirty="0">
                <a:hlinkClick r:id="rId5"/>
              </a:rPr>
              <a:t>Nature</a:t>
            </a:r>
            <a:endParaRPr lang="en-GB" sz="1800" dirty="0"/>
          </a:p>
          <a:p>
            <a:r>
              <a:rPr lang="en-GB" sz="2000" dirty="0"/>
              <a:t>Link between energy imbalance and surface warming depends on energy budget of upper mixed ocean layer (</a:t>
            </a:r>
            <a:r>
              <a:rPr lang="fr-FR" sz="2000" dirty="0">
                <a:hlinkClick r:id="rId6"/>
              </a:rPr>
              <a:t>Roberts et al. 2015 JGR</a:t>
            </a:r>
            <a:r>
              <a:rPr lang="en-GB" sz="2000" dirty="0"/>
              <a:t>;  </a:t>
            </a:r>
            <a:r>
              <a:rPr lang="en-GB" sz="2000" dirty="0">
                <a:hlinkClick r:id="rId7"/>
              </a:rPr>
              <a:t>Hedemann et al. 2017 </a:t>
            </a:r>
            <a:r>
              <a:rPr lang="en-GB" sz="2000" dirty="0"/>
              <a:t>Nature Climate Change; </a:t>
            </a:r>
            <a:r>
              <a:rPr lang="en-GB" sz="2000" dirty="0" err="1">
                <a:hlinkClick r:id="rId8"/>
              </a:rPr>
              <a:t>Xie</a:t>
            </a:r>
            <a:r>
              <a:rPr lang="en-GB" sz="2000" dirty="0">
                <a:hlinkClick r:id="rId8"/>
              </a:rPr>
              <a:t> &amp; </a:t>
            </a:r>
            <a:r>
              <a:rPr lang="en-GB" sz="2000" dirty="0" err="1">
                <a:hlinkClick r:id="rId8"/>
              </a:rPr>
              <a:t>Kosaka</a:t>
            </a:r>
            <a:r>
              <a:rPr lang="en-GB" sz="2000" dirty="0">
                <a:hlinkClick r:id="rId8"/>
              </a:rPr>
              <a:t> 2017</a:t>
            </a:r>
            <a:r>
              <a:rPr lang="en-GB" sz="2000" dirty="0"/>
              <a:t> CCCR)</a:t>
            </a:r>
          </a:p>
          <a:p>
            <a:pPr lvl="1"/>
            <a:r>
              <a:rPr lang="en-GB" sz="1800" dirty="0"/>
              <a:t>Better appreciation of mechanisms of decadal global climate variability </a:t>
            </a:r>
          </a:p>
          <a:p>
            <a:r>
              <a:rPr lang="en-GB" sz="2000" dirty="0"/>
              <a:t>Distinct feedbacks on internal variability/forced change (</a:t>
            </a:r>
            <a:r>
              <a:rPr lang="fr-FR" sz="2000" dirty="0">
                <a:hlinkClick r:id="rId9"/>
              </a:rPr>
              <a:t>Brown et al. 2016 J. Clim</a:t>
            </a:r>
            <a:r>
              <a:rPr lang="fr-FR" sz="2000" b="1" u="sng" dirty="0"/>
              <a:t>; </a:t>
            </a:r>
            <a:r>
              <a:rPr lang="fr-FR" sz="2000" dirty="0">
                <a:hlinkClick r:id="rId10"/>
              </a:rPr>
              <a:t>Xie et al. 2015 Nature </a:t>
            </a:r>
            <a:r>
              <a:rPr lang="fr-FR" sz="2000" dirty="0" err="1">
                <a:hlinkClick r:id="rId10"/>
              </a:rPr>
              <a:t>Geosci</a:t>
            </a:r>
            <a:r>
              <a:rPr lang="fr-FR" sz="2000" dirty="0"/>
              <a:t>; </a:t>
            </a:r>
            <a:r>
              <a:rPr lang="en-GB" sz="2000" dirty="0">
                <a:solidFill>
                  <a:schemeClr val="tx2"/>
                </a:solidFill>
                <a:hlinkClick r:id="rId11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hlinkClick r:id="rId11"/>
              </a:rPr>
              <a:t>Geosci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Obs. estimates of climate sensitivity (</a:t>
            </a:r>
            <a:r>
              <a:rPr lang="fr-FR" sz="1800" u="sng" dirty="0">
                <a:hlinkClick r:id="rId12"/>
              </a:rPr>
              <a:t>Richardson et al. (2016) Nature </a:t>
            </a:r>
            <a:r>
              <a:rPr lang="fr-FR" sz="1800" u="sng" dirty="0" err="1">
                <a:hlinkClick r:id="rId12"/>
              </a:rPr>
              <a:t>Climate</a:t>
            </a:r>
            <a:r>
              <a:rPr lang="fr-FR" sz="1800" u="sng" dirty="0"/>
              <a:t>)</a:t>
            </a:r>
          </a:p>
          <a:p>
            <a:pPr lvl="1"/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(</a:t>
            </a:r>
            <a:r>
              <a:rPr lang="en-GB" sz="1800" dirty="0">
                <a:hlinkClick r:id="rId13"/>
              </a:rPr>
              <a:t>Gregory and Andrews (2016) GRL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What explains decreased heating of E Pacific and is it realistic?</a:t>
            </a:r>
          </a:p>
          <a:p>
            <a:r>
              <a:rPr lang="en-GB" sz="2000" dirty="0"/>
              <a:t>Advances in observing/understanding inter-hemispheric energy imbalance/transport and links to CMIP5 precipitation biases (</a:t>
            </a:r>
            <a:r>
              <a:rPr lang="en-GB" sz="2000" dirty="0">
                <a:hlinkClick r:id="rId14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5"/>
              </a:rPr>
              <a:t>Loeb et al. 2016 </a:t>
            </a:r>
            <a:r>
              <a:rPr lang="en-GB" sz="2000" dirty="0" err="1">
                <a:hlinkClick r:id="rId15"/>
              </a:rPr>
              <a:t>Clim</a:t>
            </a:r>
            <a:r>
              <a:rPr lang="en-GB" sz="2000" dirty="0">
                <a:hlinkClick r:id="rId15"/>
              </a:rPr>
              <a:t>. </a:t>
            </a:r>
            <a:r>
              <a:rPr lang="en-GB" sz="2000" dirty="0" err="1">
                <a:hlinkClick r:id="rId15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6"/>
              </a:rPr>
              <a:t>Stephens et al. 2016 CCCR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Possible constraint on realism of climate models (</a:t>
            </a:r>
            <a:r>
              <a:rPr lang="en-GB" sz="1800" dirty="0">
                <a:hlinkClick r:id="rId17"/>
              </a:rPr>
              <a:t>Haywood et al. (2016) GRL</a:t>
            </a:r>
            <a:r>
              <a:rPr lang="en-GB" sz="1800" dirty="0"/>
              <a:t>)</a:t>
            </a:r>
            <a:endParaRPr lang="fr-FR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7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Improved global energy imbalance estimates</a:t>
            </a: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33" y="1124744"/>
            <a:ext cx="3420103" cy="298264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89698" y="980728"/>
            <a:ext cx="5534430" cy="3901728"/>
          </a:xfrm>
        </p:spPr>
        <p:txBody>
          <a:bodyPr/>
          <a:lstStyle/>
          <a:p>
            <a:r>
              <a:rPr lang="en-GB" sz="2000" dirty="0"/>
              <a:t>More accurate global imbalance from ocean and satellite observations: </a:t>
            </a:r>
            <a:r>
              <a:rPr lang="en-GB" sz="2000" u="sng" dirty="0">
                <a:hlinkClick r:id="rId3"/>
              </a:rPr>
              <a:t>Cheng et al. 2017</a:t>
            </a:r>
            <a:r>
              <a:rPr lang="en-GB" sz="2000" u="sng" dirty="0"/>
              <a:t>:</a:t>
            </a:r>
          </a:p>
          <a:p>
            <a:r>
              <a:rPr lang="en-GB" sz="2000" dirty="0"/>
              <a:t>Steady decadal ocean heating since 2000:      0.6-0.8 Wm</a:t>
            </a:r>
            <a:r>
              <a:rPr lang="en-GB" sz="2000" baseline="30000" dirty="0"/>
              <a:t>-2 </a:t>
            </a:r>
            <a:r>
              <a:rPr lang="en-GB" sz="2000" dirty="0"/>
              <a:t>(</a:t>
            </a:r>
            <a:r>
              <a:rPr lang="en-GB" sz="2000" dirty="0">
                <a:hlinkClick r:id="rId5"/>
              </a:rPr>
              <a:t>Johnson et al. 2016</a:t>
            </a:r>
            <a:r>
              <a:rPr lang="en-GB" sz="2000" u="sng" dirty="0"/>
              <a:t>)</a:t>
            </a:r>
            <a:endParaRPr lang="en-GB" sz="2000" dirty="0"/>
          </a:p>
          <a:p>
            <a:r>
              <a:rPr lang="en-GB" sz="2000" dirty="0"/>
              <a:t>Radiative forcing/internal variability influence TOA radiation (</a:t>
            </a:r>
            <a:r>
              <a:rPr lang="en-GB" sz="2000" dirty="0">
                <a:hlinkClick r:id="rId6"/>
              </a:rPr>
              <a:t>Palmer/ </a:t>
            </a:r>
            <a:r>
              <a:rPr lang="en-GB" sz="2000" dirty="0" err="1">
                <a:hlinkClick r:id="rId6"/>
              </a:rPr>
              <a:t>McNeall</a:t>
            </a:r>
            <a:r>
              <a:rPr lang="en-GB" sz="2000" dirty="0">
                <a:hlinkClick r:id="rId6"/>
              </a:rPr>
              <a:t> 2014</a:t>
            </a:r>
            <a:r>
              <a:rPr lang="en-GB" sz="2000" dirty="0"/>
              <a:t>;</a:t>
            </a:r>
            <a:r>
              <a:rPr lang="en-GB" sz="2000" dirty="0">
                <a:hlinkClick r:id="rId7"/>
              </a:rPr>
              <a:t> Allan et al. 2014</a:t>
            </a:r>
            <a:r>
              <a:rPr lang="en-GB" sz="2000" dirty="0"/>
              <a:t>; </a:t>
            </a:r>
            <a:r>
              <a:rPr lang="en-GB" sz="2000" dirty="0">
                <a:hlinkClick r:id="rId8"/>
              </a:rPr>
              <a:t>Huber/</a:t>
            </a:r>
            <a:r>
              <a:rPr lang="en-GB" sz="2000" dirty="0" err="1">
                <a:hlinkClick r:id="rId8"/>
              </a:rPr>
              <a:t>Knutti</a:t>
            </a:r>
            <a:r>
              <a:rPr lang="en-GB" sz="2000" dirty="0">
                <a:hlinkClick r:id="rId8"/>
              </a:rPr>
              <a:t> 2014</a:t>
            </a:r>
            <a:r>
              <a:rPr lang="en-GB" sz="2000" dirty="0"/>
              <a:t>; </a:t>
            </a:r>
            <a:r>
              <a:rPr lang="en-GB" sz="2000" dirty="0" err="1">
                <a:hlinkClick r:id="rId9"/>
              </a:rPr>
              <a:t>Xie</a:t>
            </a:r>
            <a:r>
              <a:rPr lang="en-GB" sz="2000" dirty="0">
                <a:hlinkClick r:id="rId9"/>
              </a:rPr>
              <a:t>/</a:t>
            </a:r>
            <a:r>
              <a:rPr lang="en-GB" sz="2000" dirty="0" err="1">
                <a:hlinkClick r:id="rId9"/>
              </a:rPr>
              <a:t>Kosaka</a:t>
            </a:r>
            <a:r>
              <a:rPr lang="en-GB" sz="2000" dirty="0">
                <a:hlinkClick r:id="rId9"/>
              </a:rPr>
              <a:t> 2017</a:t>
            </a:r>
            <a:r>
              <a:rPr lang="en-GB" sz="2000" dirty="0"/>
              <a:t>)</a:t>
            </a:r>
          </a:p>
          <a:p>
            <a:r>
              <a:rPr lang="en-GB" sz="2000" dirty="0"/>
              <a:t>Upper ocean heat budget explains surface temperature: </a:t>
            </a:r>
            <a:r>
              <a:rPr lang="en-GB" sz="2000" dirty="0">
                <a:hlinkClick r:id="rId10"/>
              </a:rPr>
              <a:t>Hedemann et al. 2017 </a:t>
            </a:r>
            <a:r>
              <a:rPr lang="en-GB" sz="2000" dirty="0" err="1"/>
              <a:t>NatureCC</a:t>
            </a:r>
            <a:endParaRPr lang="en-GB" sz="2000" dirty="0"/>
          </a:p>
        </p:txBody>
      </p:sp>
      <p:pic>
        <p:nvPicPr>
          <p:cNvPr id="2050" name="Picture 2" descr="Hiatus in surface warming and the upper-ocean heat budget.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531516" y="4293096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13"/>
              </a:rPr>
              <a:t>Allan (2017) Nature Climate Change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6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585030" cy="6641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6376" y="5013176"/>
            <a:ext cx="691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700" b="1" dirty="0">
                <a:solidFill>
                  <a:srgbClr val="FF0000"/>
                </a:solidFill>
              </a:rPr>
              <a:t>2.8</a:t>
            </a:r>
            <a:endParaRPr lang="en-GB" sz="17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1.8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0.8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-0.2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-1.2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8" name="TextBox 4"/>
          <p:cNvSpPr txBox="1"/>
          <p:nvPr/>
        </p:nvSpPr>
        <p:spPr>
          <a:xfrm rot="5400000">
            <a:off x="7177172" y="5962164"/>
            <a:ext cx="29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FF0000"/>
                </a:solidFill>
                <a:latin typeface="+mn-lt"/>
              </a:rPr>
              <a:t>Energy imbalance (Wm</a:t>
            </a:r>
            <a:r>
              <a:rPr lang="en-GB" sz="1600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sz="1600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 flipH="1">
            <a:off x="2267744" y="5922000"/>
            <a:ext cx="583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4968" y="5157192"/>
            <a:ext cx="1416712" cy="132343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ENERGY BUDGET anomaly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20688"/>
            <a:ext cx="2304256" cy="5123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21" y="3994894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PRECIPITATION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132856"/>
            <a:ext cx="1728192" cy="1015663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WATER VAPOUR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0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40" y="188640"/>
            <a:ext cx="8229600" cy="976084"/>
          </a:xfrm>
        </p:spPr>
        <p:txBody>
          <a:bodyPr/>
          <a:lstStyle/>
          <a:p>
            <a:r>
              <a:rPr lang="en-GB" sz="4000" dirty="0"/>
              <a:t>Recent research: </a:t>
            </a:r>
            <a:r>
              <a:rPr lang="en-GB" sz="2800" dirty="0"/>
              <a:t>Sea level rise acceleration </a:t>
            </a:r>
            <a:endParaRPr lang="en-GB" dirty="0"/>
          </a:p>
        </p:txBody>
      </p:sp>
      <p:pic>
        <p:nvPicPr>
          <p:cNvPr id="2050" name="Picture 2" descr="Fig.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32" y="4205698"/>
            <a:ext cx="2951960" cy="23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7385" y="811679"/>
            <a:ext cx="39146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u="sng" dirty="0">
              <a:solidFill>
                <a:srgbClr val="5B8826"/>
              </a:solidFill>
              <a:latin typeface="+mn-lt"/>
              <a:hlinkClick r:id="rId3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u="sng" dirty="0" err="1">
                <a:solidFill>
                  <a:srgbClr val="5B8826"/>
                </a:solidFill>
                <a:latin typeface="+mn-lt"/>
                <a:hlinkClick r:id="rId3"/>
              </a:rPr>
              <a:t>Nerem</a:t>
            </a:r>
            <a:r>
              <a:rPr lang="en-GB" sz="2000" b="1" u="sng" dirty="0">
                <a:solidFill>
                  <a:srgbClr val="5B8826"/>
                </a:solidFill>
                <a:latin typeface="+mn-lt"/>
                <a:hlinkClick r:id="rId3"/>
              </a:rPr>
              <a:t> et al. (2018) PNAS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: sea level rise accelerating by 0.84 mm/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yr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per decade in agreement with energy budget estimates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u="sng" dirty="0">
                <a:latin typeface="+mn-lt"/>
                <a:hlinkClick r:id="rId4"/>
              </a:rPr>
              <a:t>Yi et al. (2017) GRL</a:t>
            </a:r>
            <a:r>
              <a:rPr lang="en-GB" sz="2000" dirty="0">
                <a:latin typeface="+mn-lt"/>
              </a:rPr>
              <a:t>: accelerated 0.27 mm/</a:t>
            </a:r>
            <a:r>
              <a:rPr lang="en-GB" sz="2000" dirty="0" err="1">
                <a:latin typeface="+mn-lt"/>
              </a:rPr>
              <a:t>yr</a:t>
            </a:r>
            <a:r>
              <a:rPr lang="en-GB" sz="2000" dirty="0">
                <a:latin typeface="+mn-lt"/>
              </a:rPr>
              <a:t> each year during 2005-2015 (?), 44% due to thermal expansion, 41% to land water storage &amp; 15% ice melt</a:t>
            </a:r>
          </a:p>
        </p:txBody>
      </p:sp>
      <p:pic>
        <p:nvPicPr>
          <p:cNvPr id="2052" name="Picture 4" descr="https://wol-prod-cdn.literatumonline.com/cms/attachment/90b68fae-ff64-4f68-b16c-2e33f8674caf/grl56692-fig-0001-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8" y="980728"/>
            <a:ext cx="4555247" cy="5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ol-prod-cdn.literatumonline.com/cms/attachment/c89ec66b-91b6-496f-9928-493cea378dfe/grl56692-fig-0002-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0"/>
          <a:stretch/>
        </p:blipFill>
        <p:spPr bwMode="auto">
          <a:xfrm>
            <a:off x="272137" y="918203"/>
            <a:ext cx="4795550" cy="56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2276872"/>
            <a:ext cx="198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+mn-lt"/>
                <a:hlinkClick r:id="rId4"/>
              </a:rPr>
              <a:t>Yi et al. (2017) GRL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7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8727"/>
          </a:xfrm>
        </p:spPr>
        <p:txBody>
          <a:bodyPr/>
          <a:lstStyle/>
          <a:p>
            <a:r>
              <a:rPr lang="en-GB" sz="4000" dirty="0"/>
              <a:t>Updates: AMOC changes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438"/>
            <a:ext cx="7931224" cy="4525963"/>
          </a:xfrm>
        </p:spPr>
        <p:txBody>
          <a:bodyPr/>
          <a:lstStyle/>
          <a:p>
            <a:r>
              <a:rPr lang="en-GB" sz="2400" dirty="0"/>
              <a:t>AMOC in weak state unprecedented in past 1600 years (</a:t>
            </a:r>
            <a:r>
              <a:rPr lang="en-GB" sz="2400" dirty="0">
                <a:hlinkClick r:id="rId2"/>
              </a:rPr>
              <a:t>Thornalley et al. 2018</a:t>
            </a:r>
            <a:r>
              <a:rPr lang="en-GB" sz="2400" dirty="0"/>
              <a:t>; </a:t>
            </a:r>
            <a:r>
              <a:rPr lang="en-GB" sz="2400" dirty="0">
                <a:hlinkClick r:id="rId3"/>
              </a:rPr>
              <a:t>Caesar et al. 2018</a:t>
            </a:r>
            <a:r>
              <a:rPr lang="en-GB" sz="2400" dirty="0"/>
              <a:t>, Nature) </a:t>
            </a:r>
            <a:endParaRPr lang="en-GB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7504" y="2132856"/>
            <a:ext cx="4992489" cy="4163433"/>
            <a:chOff x="368746" y="2646202"/>
            <a:chExt cx="4992489" cy="4163433"/>
          </a:xfrm>
        </p:grpSpPr>
        <p:pic>
          <p:nvPicPr>
            <p:cNvPr id="1026" name="Picture 2" descr="Fig.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62" b="52968"/>
            <a:stretch/>
          </p:blipFill>
          <p:spPr bwMode="auto">
            <a:xfrm>
              <a:off x="368746" y="2909392"/>
              <a:ext cx="4992489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ig.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54" r="41762" b="3797"/>
            <a:stretch/>
          </p:blipFill>
          <p:spPr bwMode="auto">
            <a:xfrm>
              <a:off x="368746" y="4853608"/>
              <a:ext cx="4992489" cy="44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2802" y="2646202"/>
              <a:ext cx="3277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10yr SPG heat content lag </a:t>
              </a:r>
              <a:r>
                <a:rPr lang="en-GB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10136" y="2999598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hlinkClick r:id="rId2"/>
                </a:rPr>
                <a:t>Thornalley et al. 2018</a:t>
              </a:r>
              <a:endParaRPr lang="en-GB" dirty="0"/>
            </a:p>
          </p:txBody>
        </p:sp>
        <p:pic>
          <p:nvPicPr>
            <p:cNvPr id="1028" name="Picture 4" descr="Fig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93"/>
            <a:stretch/>
          </p:blipFill>
          <p:spPr bwMode="auto">
            <a:xfrm>
              <a:off x="368746" y="5167207"/>
              <a:ext cx="4269785" cy="164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 flipH="1" flipV="1">
              <a:off x="872802" y="4853610"/>
              <a:ext cx="2691086" cy="3135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B33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888686" y="4890490"/>
              <a:ext cx="35242" cy="2767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B33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422812" y="2119275"/>
            <a:ext cx="4572000" cy="3662762"/>
            <a:chOff x="4422812" y="2119275"/>
            <a:chExt cx="4572000" cy="3662762"/>
          </a:xfrm>
        </p:grpSpPr>
        <p:grpSp>
          <p:nvGrpSpPr>
            <p:cNvPr id="20" name="Group 19"/>
            <p:cNvGrpSpPr/>
            <p:nvPr/>
          </p:nvGrpSpPr>
          <p:grpSpPr>
            <a:xfrm>
              <a:off x="4422812" y="2450622"/>
              <a:ext cx="4572000" cy="3331415"/>
              <a:chOff x="4422812" y="2882670"/>
              <a:chExt cx="4572000" cy="3331415"/>
            </a:xfrm>
          </p:grpSpPr>
          <p:pic>
            <p:nvPicPr>
              <p:cNvPr id="1030" name="Picture 6" descr="Fig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8376" y="2882670"/>
                <a:ext cx="4072099" cy="249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72400" y="4293096"/>
                <a:ext cx="2160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solidFill>
                      <a:srgbClr val="FF0000"/>
                    </a:solidFill>
                  </a:rPr>
                  <a:t>*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22812" y="5229200"/>
                <a:ext cx="4572000" cy="984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Is recent strengthening (</a:t>
                </a:r>
                <a:r>
                  <a:rPr lang="en-GB" sz="6000" baseline="-25000" dirty="0">
                    <a:solidFill>
                      <a:srgbClr val="FF0000"/>
                    </a:solidFill>
                  </a:rPr>
                  <a:t>*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GB" dirty="0" smtClean="0"/>
                  <a:t>1995-2005</a:t>
                </a:r>
                <a:r>
                  <a:rPr lang="en-GB" dirty="0"/>
                  <a:t>) temporary flip back to “normal” state? 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43495" y="2119275"/>
              <a:ext cx="2069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hlinkClick r:id="rId3"/>
                </a:rPr>
                <a:t>Caesar et al. 2018</a:t>
              </a:r>
              <a:endParaRPr lang="en-GB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0700" t="28800" r="53647" b="39200"/>
          <a:stretch/>
        </p:blipFill>
        <p:spPr>
          <a:xfrm>
            <a:off x="7182616" y="5839269"/>
            <a:ext cx="1582797" cy="8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29" y="3686959"/>
            <a:ext cx="5260272" cy="305440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6592" y="222191"/>
            <a:ext cx="6287616" cy="533400"/>
          </a:xfrm>
        </p:spPr>
        <p:txBody>
          <a:bodyPr>
            <a:noAutofit/>
          </a:bodyPr>
          <a:lstStyle/>
          <a:p>
            <a:pPr algn="l"/>
            <a:r>
              <a:rPr lang="en-GB" sz="3000" kern="0" dirty="0">
                <a:solidFill>
                  <a:srgbClr val="0B33B5"/>
                </a:solidFill>
              </a:rPr>
              <a:t>Inferred ocean heat transport@26</a:t>
            </a:r>
            <a:r>
              <a:rPr lang="en-GB" sz="3000" kern="0" baseline="30000" dirty="0">
                <a:solidFill>
                  <a:srgbClr val="0B33B5"/>
                </a:solidFill>
              </a:rPr>
              <a:t>o</a:t>
            </a:r>
            <a:r>
              <a:rPr lang="en-GB" sz="3000" kern="0" dirty="0">
                <a:solidFill>
                  <a:srgbClr val="0B33B5"/>
                </a:solidFill>
              </a:rPr>
              <a:t>N</a:t>
            </a:r>
            <a:endParaRPr lang="en-GB" sz="3000" dirty="0">
              <a:solidFill>
                <a:srgbClr val="0B33B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6678"/>
            <a:ext cx="5181600" cy="2610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682" y="835293"/>
            <a:ext cx="31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Trenberth &amp; </a:t>
            </a:r>
            <a:r>
              <a:rPr lang="en-GB" dirty="0" err="1">
                <a:latin typeface="+mn-lt"/>
                <a:hlinkClick r:id="rId4"/>
              </a:rPr>
              <a:t>Fasullo</a:t>
            </a:r>
            <a:r>
              <a:rPr lang="en-GB" dirty="0">
                <a:latin typeface="+mn-lt"/>
                <a:hlinkClick r:id="rId4"/>
              </a:rPr>
              <a:t> (2017) GRL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514" y="1019959"/>
            <a:ext cx="2763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Compare indirect method with RAPID observations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Is </a:t>
            </a:r>
            <a:r>
              <a:rPr lang="en-GB" sz="2200" dirty="0">
                <a:latin typeface="+mn-lt"/>
                <a:hlinkClick r:id="rId4"/>
              </a:rPr>
              <a:t>TF2017</a:t>
            </a:r>
            <a:r>
              <a:rPr lang="en-GB" sz="2200" dirty="0">
                <a:latin typeface="+mn-lt"/>
              </a:rPr>
              <a:t> discrepancy due to lack of land F</a:t>
            </a:r>
            <a:r>
              <a:rPr lang="en-GB" sz="2200" baseline="-25000" dirty="0">
                <a:latin typeface="+mn-lt"/>
              </a:rPr>
              <a:t>s</a:t>
            </a:r>
            <a:r>
              <a:rPr lang="en-GB" sz="2200" dirty="0">
                <a:latin typeface="+mn-lt"/>
              </a:rPr>
              <a:t> adjustment?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Ocean heating from ORAS4 (0-700m).</a:t>
            </a:r>
          </a:p>
          <a:p>
            <a:pPr algn="l"/>
            <a:r>
              <a:rPr lang="en-GB" sz="2200" dirty="0">
                <a:latin typeface="+mn-lt"/>
              </a:rPr>
              <a:t>Better agreement after land Fs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 flipV="1">
            <a:off x="5076056" y="2420888"/>
            <a:ext cx="1073458" cy="18247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5796136" y="4581128"/>
            <a:ext cx="353378" cy="17263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" y="4753759"/>
            <a:ext cx="197872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2004-2013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RAPID  1.23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TF2017 1.00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Liu et al: 1.16 PW</a:t>
            </a:r>
          </a:p>
          <a:p>
            <a:r>
              <a:rPr lang="en-GB" sz="2000" i="1" dirty="0">
                <a:solidFill>
                  <a:srgbClr val="FF0000"/>
                </a:solidFill>
                <a:latin typeface="+mn-lt"/>
              </a:rPr>
              <a:t>large uncertainty</a:t>
            </a:r>
          </a:p>
        </p:txBody>
      </p: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266B04CD-9D71-42DA-845E-4EDD415D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188640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Updates: Indonesian Through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00200"/>
            <a:ext cx="36004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>
                <a:solidFill>
                  <a:srgbClr val="5B8826"/>
                </a:solidFill>
                <a:sym typeface="Wingdings" panose="05000000000000000000" pitchFamily="2" charset="2"/>
                <a:hlinkClick r:id="rId2"/>
              </a:rPr>
              <a:t> </a:t>
            </a:r>
            <a:r>
              <a:rPr lang="en-GB" sz="1800" b="1" u="sng" dirty="0">
                <a:solidFill>
                  <a:srgbClr val="5B8826"/>
                </a:solidFill>
                <a:hlinkClick r:id="rId2"/>
              </a:rPr>
              <a:t>Mayer et al. (2018) GRL</a:t>
            </a:r>
            <a:r>
              <a:rPr lang="en-GB" sz="1800" dirty="0">
                <a:solidFill>
                  <a:srgbClr val="333333"/>
                </a:solidFill>
              </a:rPr>
              <a:t>: </a:t>
            </a:r>
            <a:r>
              <a:rPr lang="en-GB" sz="1800" dirty="0"/>
              <a:t>Unprecedented reduction of the ITF Heat Transport &amp; unusual radiation anomalies in 2015-17 El Nino </a:t>
            </a:r>
          </a:p>
          <a:p>
            <a:pPr marL="0" indent="0">
              <a:buNone/>
            </a:pPr>
            <a:r>
              <a:rPr lang="en-GB" sz="1800" b="1" u="sng" dirty="0">
                <a:solidFill>
                  <a:srgbClr val="5B8826"/>
                </a:solidFill>
                <a:hlinkClick r:id="rId3"/>
              </a:rPr>
              <a:t>Li et al. (2017) GRL:</a:t>
            </a:r>
            <a:r>
              <a:rPr lang="en-GB" sz="1800" dirty="0">
                <a:solidFill>
                  <a:srgbClr val="333333"/>
                </a:solidFill>
              </a:rPr>
              <a:t> SE Indian Ocean hotspot early 2000s from increased ITF &amp; local atmospheric forcing</a:t>
            </a:r>
          </a:p>
          <a:p>
            <a:pPr marL="0" indent="0">
              <a:buNone/>
            </a:pPr>
            <a:r>
              <a:rPr lang="en-GB" sz="1800" b="1" u="sng" dirty="0">
                <a:solidFill>
                  <a:srgbClr val="5B8826"/>
                </a:solidFill>
                <a:hlinkClick r:id="rId4"/>
              </a:rPr>
              <a:t>Hu &amp; </a:t>
            </a:r>
            <a:r>
              <a:rPr lang="en-GB" sz="1800" b="1" u="sng" dirty="0" err="1">
                <a:solidFill>
                  <a:srgbClr val="5B8826"/>
                </a:solidFill>
                <a:hlinkClick r:id="rId4"/>
              </a:rPr>
              <a:t>Sprintall</a:t>
            </a:r>
            <a:r>
              <a:rPr lang="en-GB" sz="1800" b="1" u="sng" dirty="0">
                <a:solidFill>
                  <a:srgbClr val="5B8826"/>
                </a:solidFill>
                <a:hlinkClick r:id="rId4"/>
              </a:rPr>
              <a:t> (2017) GRL</a:t>
            </a:r>
            <a:r>
              <a:rPr lang="en-GB" sz="1800" dirty="0">
                <a:solidFill>
                  <a:srgbClr val="333333"/>
                </a:solidFill>
              </a:rPr>
              <a:t>: explained by increased precipitation &amp; freshening </a:t>
            </a:r>
            <a:endParaRPr lang="en-GB" sz="1800" dirty="0"/>
          </a:p>
        </p:txBody>
      </p:sp>
      <p:pic>
        <p:nvPicPr>
          <p:cNvPr id="3074" name="Picture 2" descr="https://wol-prod-cdn.literatumonline.com/cms/attachment/f3ede4dc-bf5a-4bfc-ab33-8bf513c2f54d/grl57088-fig-0002-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2"/>
          <a:stretch/>
        </p:blipFill>
        <p:spPr bwMode="auto">
          <a:xfrm>
            <a:off x="457200" y="1390109"/>
            <a:ext cx="4468054" cy="29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ol-prod-cdn.literatumonline.com/cms/attachment/f3ede4dc-bf5a-4bfc-ab33-8bf513c2f54d/grl57088-fig-0002-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7" t="71085" r="40370" b="-761"/>
          <a:stretch/>
        </p:blipFill>
        <p:spPr bwMode="auto">
          <a:xfrm>
            <a:off x="0" y="4581128"/>
            <a:ext cx="2424583" cy="20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ol-prod-cdn.literatumonline.com/cms/attachment/27c796d0-f198-473f-a6d4-69f32fa2916e/grl56477-fig-0004-m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2" t="-117" r="-1176" b="52064"/>
          <a:stretch/>
        </p:blipFill>
        <p:spPr bwMode="auto">
          <a:xfrm>
            <a:off x="2307705" y="4468253"/>
            <a:ext cx="2995118" cy="20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925256" y="3356992"/>
            <a:ext cx="398630" cy="1111261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0B33B5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8" name="Picture 6" descr="https://wol-prod-cdn.literatumonline.com/cms/attachment/8cb9b18c-dec9-4298-b116-195df0bb9e2e/grl55517-fig-0003-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5"/>
          <a:stretch/>
        </p:blipFill>
        <p:spPr bwMode="auto">
          <a:xfrm>
            <a:off x="5323886" y="5069264"/>
            <a:ext cx="3660020" cy="12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797" b="50000"/>
          <a:stretch/>
        </p:blipFill>
        <p:spPr>
          <a:xfrm>
            <a:off x="6084168" y="2132855"/>
            <a:ext cx="2767814" cy="18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en-GB" sz="3600" dirty="0" smtClean="0"/>
              <a:t>Spatiotemporal evolution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626968" cy="4525963"/>
          </a:xfrm>
        </p:spPr>
        <p:txBody>
          <a:bodyPr/>
          <a:lstStyle/>
          <a:p>
            <a:r>
              <a:rPr lang="en-GB" sz="1800" b="1" u="sng" dirty="0" smtClean="0">
                <a:hlinkClick r:id="rId3"/>
              </a:rPr>
              <a:t>Oka </a:t>
            </a:r>
            <a:r>
              <a:rPr lang="en-GB" sz="1800" b="1" u="sng" dirty="0">
                <a:hlinkClick r:id="rId3"/>
              </a:rPr>
              <a:t>&amp; Watanabe (2017) GRL:</a:t>
            </a:r>
            <a:r>
              <a:rPr lang="en-GB" sz="1800" dirty="0"/>
              <a:t> subsurface warming in equatorial Pacific (1998-2002) then increasing heat storage below 700m after 2002 from Ekman transport from tropics to southern </a:t>
            </a:r>
            <a:r>
              <a:rPr lang="en-GB" sz="1800" dirty="0" smtClean="0"/>
              <a:t>subtropics (top)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endParaRPr lang="en-GB" sz="1800" dirty="0" smtClean="0"/>
          </a:p>
          <a:p>
            <a:r>
              <a:rPr lang="en-GB" sz="1800" b="1" u="sng" dirty="0" smtClean="0">
                <a:hlinkClick r:id="rId4"/>
              </a:rPr>
              <a:t>Yin et al. (2018) GRL:</a:t>
            </a:r>
            <a:r>
              <a:rPr lang="en-GB" sz="1800" dirty="0" smtClean="0"/>
              <a:t> record 0.24</a:t>
            </a:r>
            <a:r>
              <a:rPr lang="en-GB" sz="1800" baseline="30000" dirty="0" smtClean="0"/>
              <a:t>o</a:t>
            </a:r>
            <a:r>
              <a:rPr lang="en-GB" sz="1800" dirty="0" smtClean="0"/>
              <a:t>C rise in global temperature 2014-2016 due to ocean heat release from north western tropical Pacific (middle)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endParaRPr lang="en-GB" sz="1800" dirty="0" smtClean="0"/>
          </a:p>
          <a:p>
            <a:r>
              <a:rPr lang="en-GB" sz="1800" b="1" u="sng" dirty="0" smtClean="0">
                <a:hlinkClick r:id="rId5"/>
              </a:rPr>
              <a:t>Iles et al. (2017) ERL</a:t>
            </a:r>
            <a:r>
              <a:rPr lang="en-GB" sz="1800" dirty="0" smtClean="0"/>
              <a:t>: NAO trends quartered NH winter warming in 1989-2013 period, contributing to slowdown in global surface warming (bottom)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</a:p>
          <a:p>
            <a:pPr marL="457200" lvl="1" indent="0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(see also </a:t>
            </a:r>
            <a:r>
              <a:rPr lang="da-DK" sz="1800" b="1" u="sng" dirty="0">
                <a:hlinkClick r:id="rId6"/>
              </a:rPr>
              <a:t>Deser et al. (2017) </a:t>
            </a:r>
            <a:r>
              <a:rPr lang="da-DK" sz="1800" b="1" u="sng" dirty="0" smtClean="0">
                <a:hlinkClick r:id="rId6"/>
              </a:rPr>
              <a:t>GRL</a:t>
            </a:r>
            <a:r>
              <a:rPr lang="da-DK" sz="1800" u="sng" dirty="0"/>
              <a:t>)</a:t>
            </a:r>
            <a:endParaRPr lang="en-GB" sz="1800" dirty="0" smtClean="0">
              <a:sym typeface="Wingdings" panose="05000000000000000000" pitchFamily="2" charset="2"/>
            </a:endParaRPr>
          </a:p>
          <a:p>
            <a:r>
              <a:rPr lang="en-GB" sz="1800" dirty="0"/>
              <a:t>Modelling evidence: </a:t>
            </a:r>
            <a:r>
              <a:rPr lang="en-GB" sz="1800" dirty="0">
                <a:solidFill>
                  <a:srgbClr val="333333"/>
                </a:solidFill>
              </a:rPr>
              <a:t>rates of global surface warming not exclusively linked to east Pacific SST (</a:t>
            </a:r>
            <a:r>
              <a:rPr lang="en-GB" sz="1800" b="1" u="sng" dirty="0">
                <a:solidFill>
                  <a:srgbClr val="5B8826"/>
                </a:solidFill>
                <a:hlinkClick r:id="rId7"/>
              </a:rPr>
              <a:t>Yao et al. (2017) Nature Climate</a:t>
            </a:r>
            <a:r>
              <a:rPr lang="en-GB" sz="1800" b="1" u="sng" dirty="0">
                <a:solidFill>
                  <a:srgbClr val="5B8826"/>
                </a:solidFill>
              </a:rPr>
              <a:t>; </a:t>
            </a:r>
            <a:r>
              <a:rPr lang="en-GB" sz="1800" b="1" u="sng" dirty="0" err="1">
                <a:hlinkClick r:id="rId8"/>
              </a:rPr>
              <a:t>Känel</a:t>
            </a:r>
            <a:r>
              <a:rPr lang="en-GB" sz="1800" b="1" u="sng" dirty="0">
                <a:hlinkClick r:id="rId8"/>
              </a:rPr>
              <a:t> et al. (2017) GRL</a:t>
            </a:r>
            <a:r>
              <a:rPr lang="en-GB" sz="1800" dirty="0">
                <a:solidFill>
                  <a:srgbClr val="333333"/>
                </a:solidFill>
              </a:rPr>
              <a:t>) but imposing observed changes in </a:t>
            </a:r>
            <a:r>
              <a:rPr lang="en-GB" sz="1800" dirty="0"/>
              <a:t>shortwave cloud radiative effect in E. Pacific appears to explain much of SST/circulation variability of last 16 years (</a:t>
            </a:r>
            <a:r>
              <a:rPr lang="en-GB" sz="1800" b="1" u="sng" dirty="0" err="1">
                <a:hlinkClick r:id="rId9"/>
              </a:rPr>
              <a:t>Burgman</a:t>
            </a:r>
            <a:r>
              <a:rPr lang="en-GB" sz="1800" b="1" u="sng" dirty="0">
                <a:hlinkClick r:id="rId9"/>
              </a:rPr>
              <a:t> et al. (2017) GRL</a:t>
            </a:r>
            <a:r>
              <a:rPr lang="en-GB" sz="1800" dirty="0" smtClean="0"/>
              <a:t>)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34599" b="35341"/>
          <a:stretch/>
        </p:blipFill>
        <p:spPr>
          <a:xfrm>
            <a:off x="6222159" y="3933056"/>
            <a:ext cx="2602632" cy="2580265"/>
          </a:xfrm>
          <a:prstGeom prst="rect">
            <a:avLst/>
          </a:prstGeom>
        </p:spPr>
      </p:pic>
      <p:pic>
        <p:nvPicPr>
          <p:cNvPr id="1026" name="Picture 2" descr="https://wol-prod-cdn.literatumonline.com/cms/attachment/9cb610cc-b2fb-4d4d-9464-cfecd01f6a40/grl55717-fig-0004-m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7" r="49749"/>
          <a:stretch/>
        </p:blipFill>
        <p:spPr bwMode="auto">
          <a:xfrm>
            <a:off x="5839107" y="241810"/>
            <a:ext cx="3123675" cy="191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668344" y="1052736"/>
            <a:ext cx="0" cy="211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6928646" y="2611942"/>
            <a:ext cx="113838" cy="385010"/>
          </a:xfrm>
          <a:custGeom>
            <a:avLst/>
            <a:gdLst>
              <a:gd name="connsiteX0" fmla="*/ 113838 w 113838"/>
              <a:gd name="connsiteY0" fmla="*/ 385010 h 385010"/>
              <a:gd name="connsiteX1" fmla="*/ 17586 w 113838"/>
              <a:gd name="connsiteY1" fmla="*/ 272715 h 385010"/>
              <a:gd name="connsiteX2" fmla="*/ 1543 w 113838"/>
              <a:gd name="connsiteY2" fmla="*/ 112294 h 385010"/>
              <a:gd name="connsiteX3" fmla="*/ 1543 w 11383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38" h="385010">
                <a:moveTo>
                  <a:pt x="113838" y="385010"/>
                </a:moveTo>
                <a:cubicBezTo>
                  <a:pt x="75070" y="351589"/>
                  <a:pt x="36302" y="318168"/>
                  <a:pt x="17586" y="272715"/>
                </a:cubicBezTo>
                <a:cubicBezTo>
                  <a:pt x="-1130" y="227262"/>
                  <a:pt x="4217" y="157746"/>
                  <a:pt x="1543" y="112294"/>
                </a:cubicBezTo>
                <a:cubicBezTo>
                  <a:pt x="-1131" y="66842"/>
                  <a:pt x="206" y="33421"/>
                  <a:pt x="1543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Feedbacks on internal and forced climate change involving regional energy budget</a:t>
            </a:r>
          </a:p>
        </p:txBody>
      </p:sp>
      <p:pic>
        <p:nvPicPr>
          <p:cNvPr id="4" name="Picture 2" descr="Comparison of recent Ts and LCC trends in AMIP (1980-2005), CMIP5-historical (1980-2005) and satellite observations (1983-2005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2" r="49388"/>
          <a:stretch/>
        </p:blipFill>
        <p:spPr bwMode="auto">
          <a:xfrm>
            <a:off x="467544" y="1772816"/>
            <a:ext cx="3240360" cy="38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2405593" y="3488908"/>
            <a:ext cx="544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OBSERVATIONS	AMIP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57" y="1418744"/>
            <a:ext cx="440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Low Cloud Cover </a:t>
            </a:r>
            <a:r>
              <a:rPr lang="en-GB" sz="2000" dirty="0">
                <a:latin typeface="+mn-lt"/>
              </a:rPr>
              <a:t>trend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</a:rPr>
              <a:t>1980s-2000s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5445224"/>
            <a:ext cx="37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  <a:hlinkClick r:id="rId4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latin typeface="+mn-lt"/>
                <a:hlinkClick r:id="rId4"/>
              </a:rPr>
              <a:t>Geosci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0669" y="1844824"/>
            <a:ext cx="4796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Distinct feedbacks on internal variability &amp; forced change e.g. </a:t>
            </a:r>
            <a:r>
              <a:rPr lang="fr-FR" dirty="0">
                <a:latin typeface="+mn-lt"/>
                <a:hlinkClick r:id="rId5"/>
              </a:rPr>
              <a:t>Brown et al. 2016 J. Clim</a:t>
            </a:r>
            <a:r>
              <a:rPr lang="fr-FR" u="sng" dirty="0">
                <a:latin typeface="+mn-lt"/>
              </a:rPr>
              <a:t>; </a:t>
            </a:r>
            <a:r>
              <a:rPr lang="fr-FR" dirty="0">
                <a:latin typeface="+mn-lt"/>
                <a:hlinkClick r:id="rId6"/>
              </a:rPr>
              <a:t>Xie et al. 2015 Nature </a:t>
            </a:r>
            <a:r>
              <a:rPr lang="fr-FR" dirty="0" err="1">
                <a:latin typeface="+mn-lt"/>
                <a:hlinkClick r:id="rId6"/>
              </a:rPr>
              <a:t>Geosci</a:t>
            </a:r>
            <a:r>
              <a:rPr lang="fr-FR" dirty="0">
                <a:latin typeface="+mn-lt"/>
              </a:rPr>
              <a:t>; 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7"/>
              </a:rPr>
              <a:t>England et al. (2014) Nature </a:t>
            </a:r>
            <a:r>
              <a:rPr lang="en-GB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7"/>
              </a:rPr>
              <a:t>Clim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7"/>
              </a:rPr>
              <a:t> </a:t>
            </a:r>
            <a:endParaRPr lang="fr-FR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Spatial patterns of </a:t>
            </a:r>
            <a:r>
              <a:rPr lang="fr-FR" dirty="0" err="1">
                <a:latin typeface="+mn-lt"/>
              </a:rPr>
              <a:t>warming</a:t>
            </a:r>
            <a:r>
              <a:rPr lang="fr-FR" dirty="0">
                <a:latin typeface="+mn-lt"/>
              </a:rPr>
              <a:t> crucial for feedbacks &amp; </a:t>
            </a:r>
            <a:r>
              <a:rPr lang="fr-FR" dirty="0" err="1">
                <a:latin typeface="+mn-lt"/>
              </a:rPr>
              <a:t>climate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sensitivity</a:t>
            </a:r>
            <a:r>
              <a:rPr lang="fr-FR" dirty="0">
                <a:latin typeface="+mn-lt"/>
              </a:rPr>
              <a:t> e.g. </a:t>
            </a:r>
            <a:r>
              <a:rPr lang="en-GB" u="sng" dirty="0">
                <a:latin typeface="+mn-lt"/>
                <a:hlinkClick r:id="rId8"/>
              </a:rPr>
              <a:t>He &amp; </a:t>
            </a:r>
            <a:r>
              <a:rPr lang="en-GB" u="sng" dirty="0" err="1">
                <a:latin typeface="+mn-lt"/>
                <a:hlinkClick r:id="rId8"/>
              </a:rPr>
              <a:t>Soden</a:t>
            </a:r>
            <a:r>
              <a:rPr lang="en-GB" u="sng" dirty="0">
                <a:latin typeface="+mn-lt"/>
                <a:hlinkClick r:id="rId8"/>
              </a:rPr>
              <a:t> (2016) J. </a:t>
            </a:r>
            <a:r>
              <a:rPr lang="en-GB" u="sng" dirty="0" err="1">
                <a:latin typeface="+mn-lt"/>
                <a:hlinkClick r:id="rId8"/>
              </a:rPr>
              <a:t>Clim</a:t>
            </a:r>
            <a:r>
              <a:rPr lang="en-GB" u="sng" dirty="0">
                <a:solidFill>
                  <a:schemeClr val="tx2"/>
                </a:solidFill>
                <a:latin typeface="+mn-lt"/>
              </a:rPr>
              <a:t>; </a:t>
            </a:r>
            <a:r>
              <a:rPr lang="fr-FR" u="sng" dirty="0">
                <a:latin typeface="+mn-lt"/>
                <a:hlinkClick r:id="rId9"/>
              </a:rPr>
              <a:t>Richardson et al. (2016) Nature Clim Change</a:t>
            </a:r>
            <a:r>
              <a:rPr lang="fr-FR" u="sng" dirty="0">
                <a:latin typeface="+mn-lt"/>
              </a:rPr>
              <a:t>; </a:t>
            </a:r>
            <a:r>
              <a:rPr lang="en-GB" dirty="0">
                <a:latin typeface="+mn-lt"/>
                <a:hlinkClick r:id="rId10"/>
              </a:rPr>
              <a:t>Gregory &amp; Andrews (2016) </a:t>
            </a:r>
            <a:r>
              <a:rPr lang="en-GB" dirty="0" smtClean="0">
                <a:latin typeface="+mn-lt"/>
                <a:hlinkClick r:id="rId10"/>
              </a:rPr>
              <a:t>GRL</a:t>
            </a:r>
            <a:endParaRPr lang="en-GB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Is there an ocean dynamics thermostat (</a:t>
            </a:r>
            <a:r>
              <a:rPr lang="en-GB" dirty="0" smtClean="0">
                <a:latin typeface="+mn-lt"/>
                <a:hlinkClick r:id="rId11"/>
              </a:rPr>
              <a:t>Clement et al. 1996 J. </a:t>
            </a:r>
            <a:r>
              <a:rPr lang="en-GB" dirty="0" err="1" smtClean="0">
                <a:latin typeface="+mn-lt"/>
                <a:hlinkClick r:id="rId11"/>
              </a:rPr>
              <a:t>Clim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473"/>
            <a:ext cx="5266928" cy="471670"/>
          </a:xfrm>
        </p:spPr>
        <p:txBody>
          <a:bodyPr/>
          <a:lstStyle/>
          <a:p>
            <a:r>
              <a:rPr lang="en-GB" dirty="0"/>
              <a:t>Feedbacks/Climate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371"/>
            <a:ext cx="5770984" cy="4525963"/>
          </a:xfrm>
        </p:spPr>
        <p:txBody>
          <a:bodyPr/>
          <a:lstStyle/>
          <a:p>
            <a:r>
              <a:rPr lang="en-GB" sz="1800" dirty="0"/>
              <a:t>Increased climate sensitivity over time linked to cloud &amp; lapse rate feedbacks relating to SST pattern evolution &amp; changes in atmospheric stability (</a:t>
            </a:r>
            <a:r>
              <a:rPr lang="en-GB" sz="1800" b="1" u="sng" dirty="0" err="1">
                <a:hlinkClick r:id="rId2"/>
              </a:rPr>
              <a:t>Ceppi</a:t>
            </a:r>
            <a:r>
              <a:rPr lang="en-GB" sz="1800" b="1" u="sng" dirty="0">
                <a:hlinkClick r:id="rId2"/>
              </a:rPr>
              <a:t> and Gregory (2017) PNAS</a:t>
            </a:r>
            <a:r>
              <a:rPr lang="en-GB" sz="1800" dirty="0"/>
              <a:t>; </a:t>
            </a:r>
            <a:r>
              <a:rPr lang="en-GB" sz="1800" b="1" u="sng" dirty="0">
                <a:hlinkClick r:id="rId3"/>
              </a:rPr>
              <a:t>Andrews and </a:t>
            </a:r>
            <a:r>
              <a:rPr lang="en-GB" sz="1800" b="1" u="sng" dirty="0" smtClean="0">
                <a:hlinkClick r:id="rId3"/>
              </a:rPr>
              <a:t>Webb (</a:t>
            </a:r>
            <a:r>
              <a:rPr lang="en-GB" sz="1800" b="1" u="sng" dirty="0">
                <a:hlinkClick r:id="rId3"/>
              </a:rPr>
              <a:t>2017) J. </a:t>
            </a:r>
            <a:r>
              <a:rPr lang="en-GB" sz="1800" b="1" u="sng" dirty="0" err="1">
                <a:hlinkClick r:id="rId3"/>
              </a:rPr>
              <a:t>Clim</a:t>
            </a:r>
            <a:r>
              <a:rPr lang="en-GB" sz="1800" dirty="0"/>
              <a:t>)</a:t>
            </a:r>
          </a:p>
          <a:p>
            <a:r>
              <a:rPr lang="en-GB" sz="1800" b="1" u="sng" dirty="0">
                <a:hlinkClick r:id="rId4"/>
              </a:rPr>
              <a:t>Marvel et al. (2018) GRL</a:t>
            </a:r>
            <a:r>
              <a:rPr lang="en-GB" sz="1800" dirty="0"/>
              <a:t>: climate sensitivity diagnosed from present-day SST-forced experiments poor proxy for future due to poor constraint of stratocumulus cloud responses</a:t>
            </a:r>
          </a:p>
          <a:p>
            <a:r>
              <a:rPr lang="en-GB" sz="1800" b="1" u="sng" dirty="0">
                <a:hlinkClick r:id="rId5"/>
              </a:rPr>
              <a:t>Silvers et al. (2017) GRL</a:t>
            </a:r>
            <a:r>
              <a:rPr lang="en-GB" sz="1800" dirty="0"/>
              <a:t>: variability of the climate feedback parameter not driven by stratocumulus dominated regions in the eastern ocean basins, but rather by the cloudy response in the rest of the tropics.</a:t>
            </a:r>
          </a:p>
        </p:txBody>
      </p:sp>
      <p:pic>
        <p:nvPicPr>
          <p:cNvPr id="1026" name="Picture 2" descr="Fig. 4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2"/>
          <a:stretch/>
        </p:blipFill>
        <p:spPr bwMode="auto">
          <a:xfrm>
            <a:off x="6501680" y="3925019"/>
            <a:ext cx="2318792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. 3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7" t="51407"/>
          <a:stretch/>
        </p:blipFill>
        <p:spPr bwMode="auto">
          <a:xfrm>
            <a:off x="6501680" y="2079806"/>
            <a:ext cx="2318792" cy="1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7696" y="355568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 variability (scaled)</a:t>
            </a:r>
            <a:endParaRPr lang="en-GB" dirty="0"/>
          </a:p>
        </p:txBody>
      </p:sp>
      <p:pic>
        <p:nvPicPr>
          <p:cNvPr id="1030" name="Picture 6" descr="Fig. 1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3"/>
          <a:stretch/>
        </p:blipFill>
        <p:spPr bwMode="auto">
          <a:xfrm>
            <a:off x="6501681" y="746308"/>
            <a:ext cx="2321868" cy="12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1634" y="500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Late minus early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17105</TotalTime>
  <Words>1334</Words>
  <Application>Microsoft Office PowerPoint</Application>
  <PresentationFormat>On-screen Show (4:3)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1_Default Design</vt:lpstr>
      <vt:lpstr>UoR Theme</vt:lpstr>
      <vt:lpstr>1_UoR Theme</vt:lpstr>
      <vt:lpstr>2_UoR Theme</vt:lpstr>
      <vt:lpstr>3_UoR Theme</vt:lpstr>
      <vt:lpstr>PowerPoint Presentation</vt:lpstr>
      <vt:lpstr>PowerPoint Presentation</vt:lpstr>
      <vt:lpstr>Recent research: Sea level rise acceleration </vt:lpstr>
      <vt:lpstr>Updates: AMOC changes in context</vt:lpstr>
      <vt:lpstr>Inferred ocean heat transport@26oN</vt:lpstr>
      <vt:lpstr>Updates: Indonesian Through Flow</vt:lpstr>
      <vt:lpstr>Spatiotemporal evolution</vt:lpstr>
      <vt:lpstr>Feedbacks on internal and forced climate change involving regional energy budget</vt:lpstr>
      <vt:lpstr>Feedbacks/Climate sensitivity</vt:lpstr>
      <vt:lpstr>Radiative forcing</vt:lpstr>
      <vt:lpstr>PowerPoint Presentation</vt:lpstr>
      <vt:lpstr>PowerPoint Presentation</vt:lpstr>
      <vt:lpstr>Meridional Heat Transport Estimate</vt:lpstr>
      <vt:lpstr>Summary</vt:lpstr>
      <vt:lpstr>Improved global energy imbalance estimates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Allan</cp:lastModifiedBy>
  <cp:revision>1864</cp:revision>
  <cp:lastPrinted>2015-06-08T13:57:33Z</cp:lastPrinted>
  <dcterms:created xsi:type="dcterms:W3CDTF">2001-08-31T10:10:14Z</dcterms:created>
  <dcterms:modified xsi:type="dcterms:W3CDTF">2018-04-24T16:46:20Z</dcterms:modified>
</cp:coreProperties>
</file>