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4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715" r:id="rId2"/>
    <p:sldMasterId id="2147483737" r:id="rId3"/>
    <p:sldMasterId id="2147483759" r:id="rId4"/>
    <p:sldMasterId id="2147483793" r:id="rId5"/>
  </p:sldMasterIdLst>
  <p:notesMasterIdLst>
    <p:notesMasterId r:id="rId19"/>
  </p:notesMasterIdLst>
  <p:handoutMasterIdLst>
    <p:handoutMasterId r:id="rId20"/>
  </p:handoutMasterIdLst>
  <p:sldIdLst>
    <p:sldId id="1078" r:id="rId6"/>
    <p:sldId id="1076" r:id="rId7"/>
    <p:sldId id="1052" r:id="rId8"/>
    <p:sldId id="1080" r:id="rId9"/>
    <p:sldId id="1066" r:id="rId10"/>
    <p:sldId id="1082" r:id="rId11"/>
    <p:sldId id="1083" r:id="rId12"/>
    <p:sldId id="1074" r:id="rId13"/>
    <p:sldId id="1081" r:id="rId14"/>
    <p:sldId id="1075" r:id="rId15"/>
    <p:sldId id="1079" r:id="rId16"/>
    <p:sldId id="1077" r:id="rId17"/>
    <p:sldId id="1048" r:id="rId18"/>
  </p:sldIdLst>
  <p:sldSz cx="9144000" cy="6858000" type="screen4x3"/>
  <p:notesSz cx="6745288" cy="9713913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33B5"/>
    <a:srgbClr val="A46202"/>
    <a:srgbClr val="006699"/>
    <a:srgbClr val="FF0066"/>
    <a:srgbClr val="66FF33"/>
    <a:srgbClr val="993300"/>
    <a:srgbClr val="00FFFF"/>
    <a:srgbClr val="DDDDDD"/>
    <a:srgbClr val="CC3300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8" autoAdjust="0"/>
    <p:restoredTop sz="80812" autoAdjust="0"/>
  </p:normalViewPr>
  <p:slideViewPr>
    <p:cSldViewPr>
      <p:cViewPr varScale="1">
        <p:scale>
          <a:sx n="61" d="100"/>
          <a:sy n="61" d="100"/>
        </p:scale>
        <p:origin x="66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00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0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0" y="9220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21D6F5EF-70D5-42F0-8202-762E13637E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281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00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4888" y="762000"/>
            <a:ext cx="4775200" cy="3581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8200"/>
            <a:ext cx="4953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0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9220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D5A4170C-8AB0-46D3-924B-94720B1EC4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179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4170C-8AB0-46D3-924B-94720B1EC4EF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952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Improved and longer records of ocean heating and top of atmosphere radiation measurements have improved estimates of Earth’s energy imbalance and its changes over recent decades.</a:t>
            </a:r>
          </a:p>
          <a:p>
            <a:pPr marL="171450" indent="-171450">
              <a:buFontTx/>
              <a:buChar char="-"/>
            </a:pPr>
            <a:r>
              <a:rPr lang="en-GB" dirty="0"/>
              <a:t>Simulations with prescribed observed SST and radiative forcing are able to capture variations in energy budget</a:t>
            </a:r>
          </a:p>
          <a:p>
            <a:pPr marL="171450" indent="-171450">
              <a:buFontTx/>
              <a:buChar char="-"/>
            </a:pPr>
            <a:r>
              <a:rPr lang="en-GB" dirty="0"/>
              <a:t>Greater appreciation for the role of internal variability in influencing global energy budget and the link between energy imbalance and surface temperature via heat budget of upper ocean</a:t>
            </a:r>
          </a:p>
          <a:p>
            <a:pPr marL="171450" indent="-171450">
              <a:buFontTx/>
              <a:buChar char="-"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4170C-8AB0-46D3-924B-94720B1EC4EF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806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E6F76-D373-48AA-88C0-1E8B9AC7969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054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Combining top of atmosphere energy </a:t>
            </a:r>
            <a:r>
              <a:rPr lang="en-GB" dirty="0" err="1"/>
              <a:t>buget</a:t>
            </a:r>
            <a:r>
              <a:rPr lang="en-GB" dirty="0"/>
              <a:t> and reanalysis horizontal energy transports allows new estimates of global surface energy budget</a:t>
            </a:r>
          </a:p>
          <a:p>
            <a:pPr marL="171450" indent="-171450">
              <a:buFontTx/>
              <a:buChar char="-"/>
            </a:pPr>
            <a:r>
              <a:rPr lang="en-GB" dirty="0"/>
              <a:t>This has enabled advances in observing/understanding inter-hemispheric energy imbalance/transports and precipitation and links to model biases</a:t>
            </a:r>
          </a:p>
          <a:p>
            <a:pPr marL="171450" indent="-171450">
              <a:buFontTx/>
              <a:buChar char="-"/>
            </a:pPr>
            <a:r>
              <a:rPr lang="en-GB" dirty="0"/>
              <a:t>Many CMIP5 models contain gross errors in cross equatorial energy fluxes which coincide with incorrect depiction of hemispheric precipitation asymmetries offering a potential constraint on climate models</a:t>
            </a:r>
          </a:p>
          <a:p>
            <a:pPr marL="0" indent="0">
              <a:buFontTx/>
              <a:buNone/>
            </a:pPr>
            <a:endParaRPr lang="en-GB" dirty="0"/>
          </a:p>
          <a:p>
            <a:pPr marL="171450" indent="-171450">
              <a:buFontTx/>
              <a:buChar char="-"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4170C-8AB0-46D3-924B-94720B1EC4EF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773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Combining decadal observations of cloud, radiation and energy transports is leading to advances in understanding regional to global feedbacks</a:t>
            </a:r>
          </a:p>
          <a:p>
            <a:pPr marL="171450" indent="-171450">
              <a:buFontTx/>
              <a:buChar char="-"/>
            </a:pPr>
            <a:r>
              <a:rPr lang="en-GB" dirty="0"/>
              <a:t>There is emerging evidence of contrasting energy budget responses/feedbacks acting on internal and forced variability</a:t>
            </a:r>
          </a:p>
          <a:p>
            <a:pPr marL="171450" indent="-171450">
              <a:buFontTx/>
              <a:buChar char="-"/>
            </a:pPr>
            <a:r>
              <a:rPr lang="en-GB" dirty="0"/>
              <a:t>The spatial pattern of warming is crucial in determining global feedback responses; accounting for this may help in determining climate sensitivity from observations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4170C-8AB0-46D3-924B-94720B1EC4EF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413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There is lots of new results focussing on the slower rates of surface warming and associated unusual climatic conditions at the beginning of the 21</a:t>
            </a:r>
            <a:r>
              <a:rPr lang="en-GB" baseline="30000" dirty="0"/>
              <a:t>st</a:t>
            </a:r>
            <a:r>
              <a:rPr lang="en-GB" dirty="0"/>
              <a:t> century (see DEEP-C website: http://www.met.reading.ac.uk/~sgs02rpa/research/DEEP-C.html#</a:t>
            </a:r>
            <a:r>
              <a:rPr lang="en-GB"/>
              <a:t>PAPERS).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4170C-8AB0-46D3-924B-94720B1EC4EF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298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AB62B-0FC4-4713-BBFC-824CFFB876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924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CCFF3-867D-4A13-A867-19531170F4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5AE93-A2AC-4450-9303-8CA8F43E63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560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9EF5B-9DAB-4491-B320-4BD375E69F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303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4F944D-2272-47F7-8969-DDDA7767633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1560" y="6429938"/>
            <a:ext cx="7308304" cy="3970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kern="0" dirty="0">
                <a:solidFill>
                  <a:srgbClr val="FFFFFF"/>
                </a:solidFill>
                <a:latin typeface="Rdg Vesta"/>
              </a:rPr>
              <a:t>	</a:t>
            </a:r>
            <a:r>
              <a:rPr lang="en-US" kern="0" dirty="0" err="1">
                <a:solidFill>
                  <a:srgbClr val="FFFFFF"/>
                </a:solidFill>
                <a:latin typeface="Rdg Vesta"/>
              </a:rPr>
              <a:t>RMetS</a:t>
            </a:r>
            <a:r>
              <a:rPr lang="en-US" kern="0" baseline="0" dirty="0">
                <a:solidFill>
                  <a:srgbClr val="FFFFFF"/>
                </a:solidFill>
                <a:latin typeface="Rdg Vesta"/>
              </a:rPr>
              <a:t> SE Meeting</a:t>
            </a:r>
            <a:r>
              <a:rPr lang="en-US" kern="0" dirty="0">
                <a:solidFill>
                  <a:srgbClr val="FFFFFF"/>
                </a:solidFill>
                <a:latin typeface="Rdg Vesta"/>
              </a:rPr>
              <a:t>, Reading</a:t>
            </a:r>
            <a:r>
              <a:rPr lang="en-US" kern="0" baseline="0" dirty="0">
                <a:solidFill>
                  <a:srgbClr val="FFFFFF"/>
                </a:solidFill>
                <a:latin typeface="Rdg Vesta"/>
              </a:rPr>
              <a:t> Town Hall</a:t>
            </a:r>
            <a:r>
              <a:rPr lang="en-US" kern="0" dirty="0">
                <a:solidFill>
                  <a:srgbClr val="FFFFFF"/>
                </a:solidFill>
                <a:latin typeface="Rdg Vesta"/>
              </a:rPr>
              <a:t>, 2014</a:t>
            </a:r>
            <a:endParaRPr lang="en-US" sz="1600" kern="0" dirty="0">
              <a:solidFill>
                <a:srgbClr val="FFFFFF"/>
              </a:solidFill>
              <a:latin typeface="Rdg Vesta"/>
            </a:endParaRPr>
          </a:p>
        </p:txBody>
      </p:sp>
    </p:spTree>
    <p:extLst>
      <p:ext uri="{BB962C8B-B14F-4D97-AF65-F5344CB8AC3E}">
        <p14:creationId xmlns:p14="http://schemas.microsoft.com/office/powerpoint/2010/main" val="690846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4F944D-2272-47F7-8969-DDDA7767633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1560" y="6429938"/>
            <a:ext cx="7308304" cy="3970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kern="0" dirty="0">
                <a:solidFill>
                  <a:srgbClr val="FFFFFF"/>
                </a:solidFill>
                <a:latin typeface="Rdg Vesta"/>
              </a:rPr>
              <a:t>	Year 12 Symposium, University of Reading, 2013</a:t>
            </a:r>
            <a:endParaRPr lang="en-US" sz="1600" kern="0" dirty="0">
              <a:solidFill>
                <a:srgbClr val="FFFFFF"/>
              </a:solidFill>
              <a:latin typeface="Rdg Vesta"/>
            </a:endParaRPr>
          </a:p>
        </p:txBody>
      </p:sp>
    </p:spTree>
    <p:extLst>
      <p:ext uri="{BB962C8B-B14F-4D97-AF65-F5344CB8AC3E}">
        <p14:creationId xmlns:p14="http://schemas.microsoft.com/office/powerpoint/2010/main" val="2432832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6071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13186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le Slide (Gre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8280000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>
                <a:solidFill>
                  <a:srgbClr val="E0E0E1"/>
                </a:solidFill>
              </a:rPr>
              <a:t>Wednesday, 11 June 2014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Unit name here, max 2 line, adjust width of box if required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picture. Visit www.reading.ac.uk/imagebank for more.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>
                <a:solidFill>
                  <a:srgbClr val="E0E0E1"/>
                </a:solidFill>
                <a:latin typeface="Effra"/>
              </a:rPr>
              <a:t>Copyright University of Reading</a:t>
            </a:r>
          </a:p>
        </p:txBody>
      </p:sp>
    </p:spTree>
    <p:extLst>
      <p:ext uri="{BB962C8B-B14F-4D97-AF65-F5344CB8AC3E}">
        <p14:creationId xmlns:p14="http://schemas.microsoft.com/office/powerpoint/2010/main" val="2208174482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Colou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2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 userDrawn="1"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7920038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Unit name here, max 2 line, adjust width of box if required</a:t>
            </a:r>
            <a:endParaRPr lang="en-GB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>
                <a:solidFill>
                  <a:srgbClr val="E0E0E1"/>
                </a:solidFill>
              </a:rPr>
              <a:t>Copyright University of Reading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>
                <a:solidFill>
                  <a:srgbClr val="E0E0E1"/>
                </a:solidFill>
              </a:rPr>
              <a:t>Wednesday, 11 June 2014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>
                <a:solidFill>
                  <a:srgbClr val="E0E0E1"/>
                </a:solidFill>
                <a:latin typeface="Effra"/>
              </a:rPr>
              <a:t>Copyright University of Reading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picture. Visit www.reading.ac.uk/imagebank for more.</a:t>
            </a:r>
          </a:p>
        </p:txBody>
      </p:sp>
    </p:spTree>
    <p:extLst>
      <p:ext uri="{BB962C8B-B14F-4D97-AF65-F5344CB8AC3E}">
        <p14:creationId xmlns:p14="http://schemas.microsoft.com/office/powerpoint/2010/main" val="149462430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289649133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59ADC-4877-4708-9A3B-6A9CFB58C7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3471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9964308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2637931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791108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splash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52536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FFFFFF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bg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/>
              <a:t>Education is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bg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621061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plash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38125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50535A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accent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/>
              <a:t>Education is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accent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4217184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1632645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7567938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3170483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8848698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085864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28EE7-BD90-48A5-8D65-58DEFB005D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4147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>
                <a:solidFill>
                  <a:schemeClr val="tx2"/>
                </a:solidFill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>
                <a:solidFill>
                  <a:schemeClr val="tx2"/>
                </a:solidFill>
              </a:defRPr>
            </a:lvl5pPr>
          </a:lstStyle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80000" marR="0" lvl="1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80000" marR="0" lvl="2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80000" marR="0" lvl="3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80000" marR="0" lvl="4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1210654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428873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355616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435380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FFFFA-72EE-4341-AAC3-151A90D5E5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6468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GB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GB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3068F-F456-4397-B194-A222F97D865E}" type="slidenum">
              <a:rPr lang="en-GB">
                <a:solidFill>
                  <a:srgbClr val="50535A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2479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0425630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611227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le Slide (Gre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8280000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>
                <a:solidFill>
                  <a:srgbClr val="E0E0E1"/>
                </a:solidFill>
              </a:rPr>
              <a:t>Wednesday, 11 June 2014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Unit name here, max 2 line, adjust width of box if required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picture. Visit www.reading.ac.uk/imagebank for more.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>
                <a:solidFill>
                  <a:srgbClr val="E0E0E1"/>
                </a:solidFill>
                <a:latin typeface="Effra"/>
              </a:rPr>
              <a:t>Copyright University of Reading</a:t>
            </a:r>
          </a:p>
        </p:txBody>
      </p:sp>
    </p:spTree>
    <p:extLst>
      <p:ext uri="{BB962C8B-B14F-4D97-AF65-F5344CB8AC3E}">
        <p14:creationId xmlns:p14="http://schemas.microsoft.com/office/powerpoint/2010/main" val="763976719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Colou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2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 userDrawn="1"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7920038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Unit name here, max 2 line, adjust width of box if required</a:t>
            </a:r>
            <a:endParaRPr lang="en-GB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>
                <a:solidFill>
                  <a:srgbClr val="E0E0E1"/>
                </a:solidFill>
              </a:rPr>
              <a:t>Copyright University of Reading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>
                <a:solidFill>
                  <a:srgbClr val="E0E0E1"/>
                </a:solidFill>
              </a:rPr>
              <a:t>Wednesday, 11 June 2014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>
                <a:solidFill>
                  <a:srgbClr val="E0E0E1"/>
                </a:solidFill>
                <a:latin typeface="Effra"/>
              </a:rPr>
              <a:t>Copyright University of Reading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picture. Visit www.reading.ac.uk/imagebank for more.</a:t>
            </a:r>
          </a:p>
        </p:txBody>
      </p:sp>
    </p:spTree>
    <p:extLst>
      <p:ext uri="{BB962C8B-B14F-4D97-AF65-F5344CB8AC3E}">
        <p14:creationId xmlns:p14="http://schemas.microsoft.com/office/powerpoint/2010/main" val="67675902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6C144-8C7D-413F-9A76-F6CCE4ADD3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5871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389558636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7204791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6003320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451605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splash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52536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FFFFFF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bg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/>
              <a:t>Education is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bg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4533164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plash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38125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50535A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accent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/>
              <a:t>Education is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accent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3033398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272281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5214801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0507886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499711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2399B-09C2-4AEA-9C1D-F281F2B52C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6695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6707406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>
                <a:solidFill>
                  <a:schemeClr val="tx2"/>
                </a:solidFill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>
                <a:solidFill>
                  <a:schemeClr val="tx2"/>
                </a:solidFill>
              </a:defRPr>
            </a:lvl5pPr>
          </a:lstStyle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80000" marR="0" lvl="1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80000" marR="0" lvl="2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80000" marR="0" lvl="3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80000" marR="0" lvl="4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1261862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006197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728946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890456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FFFFA-72EE-4341-AAC3-151A90D5E5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0222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GB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GB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3068F-F456-4397-B194-A222F97D865E}" type="slidenum">
              <a:rPr lang="en-GB">
                <a:solidFill>
                  <a:srgbClr val="50535A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5378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4777944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031272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le Slide (Gre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8280000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>
                <a:solidFill>
                  <a:srgbClr val="E0E0E1"/>
                </a:solidFill>
              </a:rPr>
              <a:t>Wednesday, 11 June 2014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Unit name here, max 2 line, adjust width of box if required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picture. Visit www.reading.ac.uk/imagebank for more.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>
                <a:solidFill>
                  <a:srgbClr val="E0E0E1"/>
                </a:solidFill>
                <a:latin typeface="Effra"/>
              </a:rPr>
              <a:t>Copyright University of Reading</a:t>
            </a:r>
          </a:p>
        </p:txBody>
      </p:sp>
    </p:spTree>
    <p:extLst>
      <p:ext uri="{BB962C8B-B14F-4D97-AF65-F5344CB8AC3E}">
        <p14:creationId xmlns:p14="http://schemas.microsoft.com/office/powerpoint/2010/main" val="3420299082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3068F-F456-4397-B194-A222F97D86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0937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Colou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2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 userDrawn="1"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7920038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Unit name here, max 2 line, adjust width of box if required</a:t>
            </a:r>
            <a:endParaRPr lang="en-GB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>
                <a:solidFill>
                  <a:srgbClr val="E0E0E1"/>
                </a:solidFill>
              </a:rPr>
              <a:t>Copyright University of Reading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>
                <a:solidFill>
                  <a:srgbClr val="E0E0E1"/>
                </a:solidFill>
              </a:rPr>
              <a:t>Wednesday, 11 June 2014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>
                <a:solidFill>
                  <a:srgbClr val="E0E0E1"/>
                </a:solidFill>
                <a:latin typeface="Effra"/>
              </a:rPr>
              <a:t>Copyright University of Reading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picture. Visit www.reading.ac.uk/imagebank for more.</a:t>
            </a:r>
          </a:p>
        </p:txBody>
      </p:sp>
    </p:spTree>
    <p:extLst>
      <p:ext uri="{BB962C8B-B14F-4D97-AF65-F5344CB8AC3E}">
        <p14:creationId xmlns:p14="http://schemas.microsoft.com/office/powerpoint/2010/main" val="1587869038"/>
      </p:ext>
    </p:extLst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863522785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5977383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1486049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4969364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splash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52536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FFFFFF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bg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/>
              <a:t>Education is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bg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7615132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plash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38125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50535A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accent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/>
              <a:t>Education is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accent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6971364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2525167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6427062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970610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E108D-53FF-46DF-8AE1-E09E673ACF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1614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6440736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2170426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>
                <a:solidFill>
                  <a:schemeClr val="tx2"/>
                </a:solidFill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>
                <a:solidFill>
                  <a:schemeClr val="tx2"/>
                </a:solidFill>
              </a:defRPr>
            </a:lvl5pPr>
          </a:lstStyle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80000" marR="0" lvl="1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80000" marR="0" lvl="2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80000" marR="0" lvl="3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80000" marR="0" lvl="4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563040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628183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036623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065306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FFFFA-72EE-4341-AAC3-151A90D5E5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90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GB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GB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3068F-F456-4397-B194-A222F97D865E}" type="slidenum">
              <a:rPr lang="en-GB">
                <a:solidFill>
                  <a:srgbClr val="50535A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80134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2164975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67853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F1BB6-965D-4960-9773-5A383271DA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6306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Colou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2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 userDrawn="1"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7920038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Unit name here, max 2 line, adjust width of box if required</a:t>
            </a:r>
            <a:endParaRPr lang="en-GB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>
                <a:solidFill>
                  <a:srgbClr val="E0E0E1"/>
                </a:solidFill>
              </a:rPr>
              <a:t>Copyright University of Reading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>
                <a:solidFill>
                  <a:srgbClr val="E0E0E1"/>
                </a:solidFill>
              </a:rPr>
              <a:t>Wednesday, 11 June 2014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>
                <a:solidFill>
                  <a:srgbClr val="E0E0E1"/>
                </a:solidFill>
                <a:latin typeface="Effra"/>
              </a:rPr>
              <a:t>Copyright University of Reading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picture. Visit www.reading.ac.uk/imagebank for more.</a:t>
            </a:r>
          </a:p>
        </p:txBody>
      </p:sp>
    </p:spTree>
    <p:extLst>
      <p:ext uri="{BB962C8B-B14F-4D97-AF65-F5344CB8AC3E}">
        <p14:creationId xmlns:p14="http://schemas.microsoft.com/office/powerpoint/2010/main" val="3804467890"/>
      </p:ext>
    </p:extLst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1999385691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7234584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2716047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7622560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splash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52536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FFFFFF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bg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/>
              <a:t>Education is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bg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9563404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plash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38125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50535A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accent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/>
              <a:t>Education is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accent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65415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1931760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1460508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442262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A3A92-A3BB-47C9-B202-6CBF5027B3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53443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5358832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5782047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>
                <a:solidFill>
                  <a:schemeClr val="tx2"/>
                </a:solidFill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>
                <a:solidFill>
                  <a:schemeClr val="tx2"/>
                </a:solidFill>
              </a:defRPr>
            </a:lvl5pPr>
          </a:lstStyle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80000" marR="0" lvl="1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80000" marR="0" lvl="2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80000" marR="0" lvl="3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80000" marR="0" lvl="4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4941984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388665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893933"/>
      </p:ext>
    </p:extLst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1953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59.xml"/><Relationship Id="rId21" Type="http://schemas.openxmlformats.org/officeDocument/2006/relationships/slideLayout" Target="../slideLayouts/slideLayout77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Relationship Id="rId2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0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70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70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70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D1B6B3A-2844-478A-B084-4527087C74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77" r:id="rId13"/>
    <p:sldLayoutId id="214748370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1234800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2214000"/>
            <a:ext cx="8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50535A"/>
                </a:solidFill>
              </a:rPr>
              <a:pPr/>
              <a:t>‹#›</a:t>
            </a:fld>
            <a:endParaRPr lang="en-GB" altLang="en-US" dirty="0">
              <a:solidFill>
                <a:srgbClr val="50535A"/>
              </a:solidFill>
            </a:endParaRPr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375492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  <p:sldLayoutId id="2147483734" r:id="rId19"/>
    <p:sldLayoutId id="2147483735" r:id="rId20"/>
    <p:sldLayoutId id="2147483736" r:id="rId2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000" baseline="0">
          <a:solidFill>
            <a:schemeClr val="tx2"/>
          </a:solidFill>
          <a:latin typeface="+mn-lt"/>
          <a:ea typeface="+mn-ea"/>
          <a:cs typeface="+mn-cs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000" baseline="0">
          <a:solidFill>
            <a:schemeClr val="tx2"/>
          </a:solidFill>
          <a:latin typeface="+mn-lt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0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1234800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2214000"/>
            <a:ext cx="8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50535A"/>
                </a:solidFill>
              </a:rPr>
              <a:pPr/>
              <a:t>‹#›</a:t>
            </a:fld>
            <a:endParaRPr lang="en-GB" altLang="en-US" dirty="0">
              <a:solidFill>
                <a:srgbClr val="50535A"/>
              </a:solidFill>
            </a:endParaRPr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3099942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  <p:sldLayoutId id="2147483755" r:id="rId18"/>
    <p:sldLayoutId id="2147483756" r:id="rId19"/>
    <p:sldLayoutId id="2147483757" r:id="rId20"/>
    <p:sldLayoutId id="2147483758" r:id="rId2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000" baseline="0">
          <a:solidFill>
            <a:schemeClr val="tx2"/>
          </a:solidFill>
          <a:latin typeface="+mn-lt"/>
          <a:ea typeface="+mn-ea"/>
          <a:cs typeface="+mn-cs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000" baseline="0">
          <a:solidFill>
            <a:schemeClr val="tx2"/>
          </a:solidFill>
          <a:latin typeface="+mn-lt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0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1234800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2214000"/>
            <a:ext cx="8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50535A"/>
                </a:solidFill>
              </a:rPr>
              <a:pPr/>
              <a:t>‹#›</a:t>
            </a:fld>
            <a:endParaRPr lang="en-GB" altLang="en-US" dirty="0">
              <a:solidFill>
                <a:srgbClr val="50535A"/>
              </a:solidFill>
            </a:endParaRPr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3884533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  <p:sldLayoutId id="2147483777" r:id="rId18"/>
    <p:sldLayoutId id="2147483778" r:id="rId19"/>
    <p:sldLayoutId id="2147483779" r:id="rId20"/>
    <p:sldLayoutId id="2147483780" r:id="rId2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000" baseline="0">
          <a:solidFill>
            <a:schemeClr val="tx2"/>
          </a:solidFill>
          <a:latin typeface="+mn-lt"/>
          <a:ea typeface="+mn-ea"/>
          <a:cs typeface="+mn-cs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000" baseline="0">
          <a:solidFill>
            <a:schemeClr val="tx2"/>
          </a:solidFill>
          <a:latin typeface="+mn-lt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0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1234800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2214000"/>
            <a:ext cx="8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50535A"/>
                </a:solidFill>
              </a:rPr>
              <a:pPr/>
              <a:t>‹#›</a:t>
            </a:fld>
            <a:endParaRPr lang="en-GB" altLang="en-US" dirty="0">
              <a:solidFill>
                <a:srgbClr val="50535A"/>
              </a:solidFill>
            </a:endParaRPr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87296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  <p:sldLayoutId id="2147483810" r:id="rId17"/>
    <p:sldLayoutId id="2147483811" r:id="rId18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000" baseline="0">
          <a:solidFill>
            <a:schemeClr val="tx2"/>
          </a:solidFill>
          <a:latin typeface="+mn-lt"/>
          <a:ea typeface="+mn-ea"/>
          <a:cs typeface="+mn-cs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000" baseline="0">
          <a:solidFill>
            <a:schemeClr val="tx2"/>
          </a:solidFill>
          <a:latin typeface="+mn-lt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0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link.springer.com/article/10.1007/s40641-017-0063-0" TargetMode="External"/><Relationship Id="rId13" Type="http://schemas.openxmlformats.org/officeDocument/2006/relationships/hyperlink" Target="http://onlinelibrary.wiley.com/doi/10.1002/2016GL068406/full" TargetMode="External"/><Relationship Id="rId3" Type="http://schemas.openxmlformats.org/officeDocument/2006/relationships/hyperlink" Target="http://onlinelibrary.wiley.com/doi/10.1002/2014GL060962/full" TargetMode="External"/><Relationship Id="rId7" Type="http://schemas.openxmlformats.org/officeDocument/2006/relationships/hyperlink" Target="http://dx.doi.org/10.1038/nclimate3274" TargetMode="External"/><Relationship Id="rId12" Type="http://schemas.openxmlformats.org/officeDocument/2006/relationships/hyperlink" Target="http://dx.doi.org/10.1038/nclimate3066" TargetMode="External"/><Relationship Id="rId17" Type="http://schemas.openxmlformats.org/officeDocument/2006/relationships/hyperlink" Target="http://onlinelibrary.wiley.com/doi/10.1002/2015GL066903/abstract" TargetMode="External"/><Relationship Id="rId2" Type="http://schemas.openxmlformats.org/officeDocument/2006/relationships/hyperlink" Target="http://advances.sciencemag.org/content/3/3/e1601545.full" TargetMode="External"/><Relationship Id="rId16" Type="http://schemas.openxmlformats.org/officeDocument/2006/relationships/hyperlink" Target="http://link.springer.com/article/10.1007/s40641-016-0043-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nlinelibrary.wiley.com/doi/10.1002/2016JC012278/full" TargetMode="External"/><Relationship Id="rId11" Type="http://schemas.openxmlformats.org/officeDocument/2006/relationships/hyperlink" Target="http://dx.doi.org/10.1038/ngeo2828" TargetMode="External"/><Relationship Id="rId5" Type="http://schemas.openxmlformats.org/officeDocument/2006/relationships/hyperlink" Target="http://www.nature.com/nature/journal/v536/n7614/abs/nature18273.html" TargetMode="External"/><Relationship Id="rId15" Type="http://schemas.openxmlformats.org/officeDocument/2006/relationships/hyperlink" Target="http://link.springer.com/article/10.1007/s00382-015-2766-z" TargetMode="External"/><Relationship Id="rId10" Type="http://schemas.openxmlformats.org/officeDocument/2006/relationships/hyperlink" Target="http://www.nature.com/ngeo/journal/vaop/ncurrent/full/ngeo2581.html" TargetMode="External"/><Relationship Id="rId4" Type="http://schemas.openxmlformats.org/officeDocument/2006/relationships/hyperlink" Target="http://link.springer.com/article/10.1007/s40641-016-0053-7" TargetMode="External"/><Relationship Id="rId9" Type="http://schemas.openxmlformats.org/officeDocument/2006/relationships/hyperlink" Target="http://dx.doi.org/10.1175/JCLI-D-15-0384.1" TargetMode="External"/><Relationship Id="rId14" Type="http://schemas.openxmlformats.org/officeDocument/2006/relationships/hyperlink" Target="http://www.nature.com/ngeo/journal/v6/n11/abs/ngeo1987.htm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ture.com/nclimate/journal/v3/n6/full/nclimate1840.html" TargetMode="External"/><Relationship Id="rId13" Type="http://schemas.openxmlformats.org/officeDocument/2006/relationships/hyperlink" Target="http://dx.doi.org/10.1038/nclimate2389" TargetMode="External"/><Relationship Id="rId18" Type="http://schemas.openxmlformats.org/officeDocument/2006/relationships/hyperlink" Target="http://www.nature.com/nclimate/journal/v6/n3/full/nclimate2840.html" TargetMode="External"/><Relationship Id="rId26" Type="http://schemas.openxmlformats.org/officeDocument/2006/relationships/hyperlink" Target="http://onlinelibrary.wiley.com/doi/10.1002/2016GL068159/abstract" TargetMode="External"/><Relationship Id="rId3" Type="http://schemas.openxmlformats.org/officeDocument/2006/relationships/image" Target="../media/image25.gif"/><Relationship Id="rId21" Type="http://schemas.openxmlformats.org/officeDocument/2006/relationships/hyperlink" Target="http://dx.doi.org/10.1038/nclimate3058" TargetMode="External"/><Relationship Id="rId7" Type="http://schemas.openxmlformats.org/officeDocument/2006/relationships/hyperlink" Target="http://link.springer.com/article/10.1007/s00382-012-1484-z" TargetMode="External"/><Relationship Id="rId12" Type="http://schemas.openxmlformats.org/officeDocument/2006/relationships/hyperlink" Target="http://dx.doi.org/10.1038/nclimate2387" TargetMode="External"/><Relationship Id="rId17" Type="http://schemas.openxmlformats.org/officeDocument/2006/relationships/hyperlink" Target="http://www.nature.com/ncomms/2016/160330/ncomms10926/full/ncomms10926.html" TargetMode="External"/><Relationship Id="rId25" Type="http://schemas.openxmlformats.org/officeDocument/2006/relationships/hyperlink" Target="http://onlinelibrary.wiley.com/doi/10.1002/2014GL062366/abstract" TargetMode="External"/><Relationship Id="rId2" Type="http://schemas.openxmlformats.org/officeDocument/2006/relationships/notesSlide" Target="../notesSlides/notesSlide6.xml"/><Relationship Id="rId16" Type="http://schemas.openxmlformats.org/officeDocument/2006/relationships/hyperlink" Target="http://onlinelibrary.wiley.com/doi/10.1002/2015GL067254/abstract" TargetMode="External"/><Relationship Id="rId20" Type="http://schemas.openxmlformats.org/officeDocument/2006/relationships/hyperlink" Target="http://onlinelibrary.wiley.com/resolve/reference/XREF?id=10.1038/ngeo2438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journals.ametsoc.org/doi/abs/10.1175/2011JCLI3932.1" TargetMode="External"/><Relationship Id="rId11" Type="http://schemas.openxmlformats.org/officeDocument/2006/relationships/hyperlink" Target="http://journals.ametsoc.org/doi/abs/10.1175/JCLI-D-13-00294.1" TargetMode="External"/><Relationship Id="rId24" Type="http://schemas.openxmlformats.org/officeDocument/2006/relationships/hyperlink" Target="http://www.nature.com/ngeo/journal/vaop/ncurrent/full/ngeo2228.html" TargetMode="External"/><Relationship Id="rId5" Type="http://schemas.openxmlformats.org/officeDocument/2006/relationships/hyperlink" Target="http://www.nature.com/nclimate/journal/v4/n10/full/nclimate2341.html" TargetMode="External"/><Relationship Id="rId15" Type="http://schemas.openxmlformats.org/officeDocument/2006/relationships/hyperlink" Target="http://onlinelibrary.wiley.com/doi/10.1002/2014JD022576/full" TargetMode="External"/><Relationship Id="rId23" Type="http://schemas.openxmlformats.org/officeDocument/2006/relationships/hyperlink" Target="http://dx.doi.org/10.1088/1748-9326/11/9/094018" TargetMode="External"/><Relationship Id="rId28" Type="http://schemas.openxmlformats.org/officeDocument/2006/relationships/hyperlink" Target="http://dx.doi.org/10.1038/nclimate2106" TargetMode="External"/><Relationship Id="rId10" Type="http://schemas.openxmlformats.org/officeDocument/2006/relationships/hyperlink" Target="http://onlinelibrary.wiley.com/doi/10.1002/grl.50382/abstract" TargetMode="External"/><Relationship Id="rId19" Type="http://schemas.openxmlformats.org/officeDocument/2006/relationships/hyperlink" Target="http://www.nature.com/nclimate/journal/vaop/ncurrent/full/nclimate2330.html" TargetMode="External"/><Relationship Id="rId4" Type="http://schemas.openxmlformats.org/officeDocument/2006/relationships/hyperlink" Target="http://www.nature.com/nature/journal/v509/n7499/full/nature13260.html" TargetMode="External"/><Relationship Id="rId9" Type="http://schemas.openxmlformats.org/officeDocument/2006/relationships/hyperlink" Target="http://www.nature.com/nclimate/journal/v4/n10/full/nclimate2355.html" TargetMode="External"/><Relationship Id="rId14" Type="http://schemas.openxmlformats.org/officeDocument/2006/relationships/hyperlink" Target="http://www.sciencemag.org/content/early/2015/07/08/science.aaa4521.abstract" TargetMode="External"/><Relationship Id="rId22" Type="http://schemas.openxmlformats.org/officeDocument/2006/relationships/hyperlink" Target="http://www.nature.com/nclimate/journal/v6/n7/full/nclimate3043.html" TargetMode="External"/><Relationship Id="rId27" Type="http://schemas.openxmlformats.org/officeDocument/2006/relationships/hyperlink" Target="http://www.nature.com/nature/journal/vaop/ncurrent/full/nature12534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ture.com/ngeo/journal/vaop/ncurrent/full/ngeo2228.html" TargetMode="External"/><Relationship Id="rId13" Type="http://schemas.openxmlformats.org/officeDocument/2006/relationships/hyperlink" Target="http://dx.doi.org/10.1038/nclimate3282" TargetMode="External"/><Relationship Id="rId3" Type="http://schemas.openxmlformats.org/officeDocument/2006/relationships/hyperlink" Target="http://advances.sciencemag.org/content/3/3/e1601545.full" TargetMode="External"/><Relationship Id="rId7" Type="http://schemas.openxmlformats.org/officeDocument/2006/relationships/hyperlink" Target="http://onlinelibrary.wiley.com/doi/10.1002/2014GL060962/full" TargetMode="External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iopscience.iop.org/1748-9326/9/3/034016" TargetMode="External"/><Relationship Id="rId11" Type="http://schemas.openxmlformats.org/officeDocument/2006/relationships/hyperlink" Target="https://www.nature.com/nclimate/journal/v7/n5/full/nclimate3282.html" TargetMode="External"/><Relationship Id="rId5" Type="http://schemas.openxmlformats.org/officeDocument/2006/relationships/hyperlink" Target="http://www.nature.com/nclimate/journal/v6/n7/full/nclimate3043.html" TargetMode="External"/><Relationship Id="rId10" Type="http://schemas.openxmlformats.org/officeDocument/2006/relationships/hyperlink" Target="http://dx.doi.org/10.1038/nclimate3274" TargetMode="External"/><Relationship Id="rId4" Type="http://schemas.openxmlformats.org/officeDocument/2006/relationships/image" Target="../media/image9.png"/><Relationship Id="rId9" Type="http://schemas.openxmlformats.org/officeDocument/2006/relationships/hyperlink" Target="http://link.springer.com/article/10.1007/s40641-017-0063-0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dx.doi.org/10.17864/1947.111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://onlinelibrary.wiley.com/doi/10.1002/2015JD023264/full" TargetMode="External"/><Relationship Id="rId10" Type="http://schemas.openxmlformats.org/officeDocument/2006/relationships/hyperlink" Target="http://www.nature.com/nature/journal/v536/n7614/abs/nature18273.html" TargetMode="External"/><Relationship Id="rId4" Type="http://schemas.openxmlformats.org/officeDocument/2006/relationships/hyperlink" Target="http://researchdata.reading.ac.uk/111/" TargetMode="External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dx.doi.org/10.1038/nclimate2513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ink.springer.com/article/10.1007/s00382-016-3205-5" TargetMode="External"/><Relationship Id="rId5" Type="http://schemas.openxmlformats.org/officeDocument/2006/relationships/hyperlink" Target="http://onlinelibrary.wiley.com/doi/10.1002/2015GL066903/abstract" TargetMode="External"/><Relationship Id="rId4" Type="http://schemas.openxmlformats.org/officeDocument/2006/relationships/hyperlink" Target="http://link.springer.com/article/10.1007/s00382-015-2766-z" TargetMode="External"/><Relationship Id="rId9" Type="http://schemas.openxmlformats.org/officeDocument/2006/relationships/hyperlink" Target="http://www.nature.com/ngeo/journal/v6/n11/abs/ngeo1987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38/nclimate2513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nlinelibrary.wiley.com/doi/10.1002/2016GL072475/abstract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dx.doi.org/10.1175/JCLI-D-15-0384.1" TargetMode="External"/><Relationship Id="rId13" Type="http://schemas.openxmlformats.org/officeDocument/2006/relationships/hyperlink" Target="http://onlinelibrary.wiley.com/doi/10.1002/2016GL068406/full" TargetMode="External"/><Relationship Id="rId3" Type="http://schemas.openxmlformats.org/officeDocument/2006/relationships/image" Target="../media/image21.jpeg"/><Relationship Id="rId7" Type="http://schemas.openxmlformats.org/officeDocument/2006/relationships/hyperlink" Target="http://dx.doi.org/10.1038/ngeo2828" TargetMode="External"/><Relationship Id="rId12" Type="http://schemas.openxmlformats.org/officeDocument/2006/relationships/hyperlink" Target="http://dx.doi.org/10.1038/nclimate3066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nlinelibrary.wiley.com/doi/10.1002/2015JD023264/full" TargetMode="External"/><Relationship Id="rId11" Type="http://schemas.openxmlformats.org/officeDocument/2006/relationships/hyperlink" Target="http://journals.ametsoc.org/doi/pdf/10.1175/JCLI-D-14-00597.1" TargetMode="External"/><Relationship Id="rId5" Type="http://schemas.openxmlformats.org/officeDocument/2006/relationships/image" Target="../media/image23.png"/><Relationship Id="rId10" Type="http://schemas.openxmlformats.org/officeDocument/2006/relationships/hyperlink" Target="http://dx.doi.org/10.1038/nclimate2106" TargetMode="External"/><Relationship Id="rId4" Type="http://schemas.openxmlformats.org/officeDocument/2006/relationships/image" Target="../media/image22.png"/><Relationship Id="rId9" Type="http://schemas.openxmlformats.org/officeDocument/2006/relationships/hyperlink" Target="http://www.nature.com/ngeo/journal/vaop/ncurrent/full/ngeo2581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F944D-2272-47F7-8969-DDDA77676334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6" y="0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07504" y="274637"/>
            <a:ext cx="6840760" cy="797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9pPr>
          </a:lstStyle>
          <a:p>
            <a:pPr>
              <a:tabLst>
                <a:tab pos="4038600" algn="l"/>
                <a:tab pos="6553200" algn="l"/>
              </a:tabLst>
            </a:pPr>
            <a:r>
              <a:rPr lang="en-GB" sz="3400" dirty="0">
                <a:solidFill>
                  <a:schemeClr val="bg1"/>
                </a:solidFill>
              </a:rPr>
              <a:t>Current changes in Earth’s energy budget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67544" y="5301208"/>
            <a:ext cx="8208528" cy="1028303"/>
          </a:xfrm>
          <a:prstGeom prst="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2800" b="1" dirty="0">
                <a:latin typeface="Calibri" pitchFamily="34" charset="0"/>
                <a:cs typeface="Calibri" pitchFamily="34" charset="0"/>
              </a:rPr>
              <a:t>Richard Allan, </a:t>
            </a:r>
            <a:r>
              <a:rPr lang="en-GB" sz="2800" b="1" dirty="0" err="1">
                <a:latin typeface="Calibri" pitchFamily="34" charset="0"/>
                <a:cs typeface="Calibri" pitchFamily="34" charset="0"/>
              </a:rPr>
              <a:t>Chunlei</a:t>
            </a:r>
            <a:r>
              <a:rPr lang="en-GB" sz="2800" b="1" dirty="0">
                <a:latin typeface="Calibri" pitchFamily="34" charset="0"/>
                <a:cs typeface="Calibri" pitchFamily="34" charset="0"/>
              </a:rPr>
              <a:t> Liu - University of Reading</a:t>
            </a:r>
          </a:p>
          <a:p>
            <a:pPr marL="0" indent="0">
              <a:buNone/>
            </a:pPr>
            <a:r>
              <a:rPr lang="en-GB" sz="2800" i="1" dirty="0">
                <a:latin typeface="Calibri" pitchFamily="34" charset="0"/>
                <a:cs typeface="Calibri" pitchFamily="34" charset="0"/>
              </a:rPr>
              <a:t>SMURPHS meeting NOCS, May 3-4</a:t>
            </a:r>
            <a:r>
              <a:rPr lang="en-GB" sz="2800" i="1" baseline="30000" dirty="0">
                <a:latin typeface="Calibri" pitchFamily="34" charset="0"/>
                <a:cs typeface="Calibri" pitchFamily="34" charset="0"/>
              </a:rPr>
              <a:t>th</a:t>
            </a:r>
            <a:r>
              <a:rPr lang="en-GB" sz="2800" i="1" dirty="0">
                <a:latin typeface="Calibri" pitchFamily="34" charset="0"/>
                <a:cs typeface="Calibri" pitchFamily="34" charset="0"/>
              </a:rPr>
              <a:t> 2017</a:t>
            </a:r>
            <a:endParaRPr lang="en-GB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55" descr="Device-bl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hidden">
          <a:xfrm>
            <a:off x="7596336" y="234925"/>
            <a:ext cx="1328291" cy="4326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6884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/>
          <a:lstStyle/>
          <a:p>
            <a:r>
              <a:rPr lang="en-GB" sz="3600" dirty="0">
                <a:solidFill>
                  <a:srgbClr val="0B33B5"/>
                </a:solidFill>
              </a:rPr>
              <a:t>Global energy budget: advances/questions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4525963"/>
          </a:xfrm>
        </p:spPr>
        <p:txBody>
          <a:bodyPr/>
          <a:lstStyle/>
          <a:p>
            <a:r>
              <a:rPr lang="en-GB" sz="2000" dirty="0"/>
              <a:t>More accurate multi-decadal global estimates of Earth’s energy budget and its variability (e.g. </a:t>
            </a:r>
            <a:r>
              <a:rPr lang="en-GB" sz="2000" u="sng" dirty="0">
                <a:hlinkClick r:id="rId2"/>
              </a:rPr>
              <a:t>Cheng et al. 2017</a:t>
            </a:r>
            <a:r>
              <a:rPr lang="en-GB" sz="2000" dirty="0"/>
              <a:t> Sci. Adv.; </a:t>
            </a:r>
            <a:r>
              <a:rPr lang="en-GB" sz="2000" dirty="0">
                <a:hlinkClick r:id="rId3"/>
              </a:rPr>
              <a:t>Allan et al. 2014</a:t>
            </a:r>
            <a:r>
              <a:rPr lang="en-GB" sz="2000" dirty="0"/>
              <a:t> GRL)</a:t>
            </a:r>
          </a:p>
          <a:p>
            <a:pPr lvl="1"/>
            <a:r>
              <a:rPr lang="en-GB" sz="1800" dirty="0"/>
              <a:t>Better indicator of global climate change than surface temperature but gaps in observing deep ocean (e.g. </a:t>
            </a:r>
            <a:r>
              <a:rPr lang="en-GB" sz="1800" dirty="0">
                <a:hlinkClick r:id="rId4"/>
              </a:rPr>
              <a:t>Palmer 2017</a:t>
            </a:r>
            <a:r>
              <a:rPr lang="en-GB" sz="1800" dirty="0"/>
              <a:t> CCCR)</a:t>
            </a:r>
          </a:p>
          <a:p>
            <a:pPr lvl="1"/>
            <a:r>
              <a:rPr lang="en-GB" sz="1800" dirty="0"/>
              <a:t>Link to observed cloudiness? e.g. </a:t>
            </a:r>
            <a:r>
              <a:rPr lang="en-GB" sz="1800" dirty="0">
                <a:hlinkClick r:id="rId5"/>
              </a:rPr>
              <a:t>Norris et al (2016) </a:t>
            </a:r>
            <a:r>
              <a:rPr lang="en-GB" sz="1800" i="1" dirty="0">
                <a:hlinkClick r:id="rId5"/>
              </a:rPr>
              <a:t>Nature</a:t>
            </a:r>
            <a:endParaRPr lang="en-GB" sz="1800" dirty="0"/>
          </a:p>
          <a:p>
            <a:r>
              <a:rPr lang="en-GB" sz="2000" dirty="0"/>
              <a:t>Link between energy imbalance and surface warming depends on energy budget of upper mixed ocean layer (</a:t>
            </a:r>
            <a:r>
              <a:rPr lang="fr-FR" sz="2000" dirty="0">
                <a:hlinkClick r:id="rId6"/>
              </a:rPr>
              <a:t>Roberts et al. 2015 JGR</a:t>
            </a:r>
            <a:r>
              <a:rPr lang="en-GB" sz="2000" dirty="0"/>
              <a:t>;  </a:t>
            </a:r>
            <a:r>
              <a:rPr lang="en-GB" sz="2000" dirty="0">
                <a:hlinkClick r:id="rId7"/>
              </a:rPr>
              <a:t>Hedemann et al. 2017 </a:t>
            </a:r>
            <a:r>
              <a:rPr lang="en-GB" sz="2000" dirty="0"/>
              <a:t>Nature Climate Change; </a:t>
            </a:r>
            <a:r>
              <a:rPr lang="en-GB" sz="2000" dirty="0" err="1">
                <a:hlinkClick r:id="rId8"/>
              </a:rPr>
              <a:t>Xie</a:t>
            </a:r>
            <a:r>
              <a:rPr lang="en-GB" sz="2000" dirty="0">
                <a:hlinkClick r:id="rId8"/>
              </a:rPr>
              <a:t> &amp; </a:t>
            </a:r>
            <a:r>
              <a:rPr lang="en-GB" sz="2000" dirty="0" err="1">
                <a:hlinkClick r:id="rId8"/>
              </a:rPr>
              <a:t>Kosaka</a:t>
            </a:r>
            <a:r>
              <a:rPr lang="en-GB" sz="2000" dirty="0">
                <a:hlinkClick r:id="rId8"/>
              </a:rPr>
              <a:t> 2017</a:t>
            </a:r>
            <a:r>
              <a:rPr lang="en-GB" sz="2000" dirty="0"/>
              <a:t> CCCR)</a:t>
            </a:r>
          </a:p>
          <a:p>
            <a:pPr lvl="1"/>
            <a:r>
              <a:rPr lang="en-GB" sz="1800" dirty="0"/>
              <a:t>Better appreciation of mechanisms of decadal global climate variability </a:t>
            </a:r>
          </a:p>
          <a:p>
            <a:r>
              <a:rPr lang="en-GB" sz="2000" dirty="0"/>
              <a:t>Distinct feedbacks on internal variability/forced change (</a:t>
            </a:r>
            <a:r>
              <a:rPr lang="fr-FR" sz="2000" dirty="0">
                <a:hlinkClick r:id="rId9"/>
              </a:rPr>
              <a:t>Brown et al. 2016 J. Clim</a:t>
            </a:r>
            <a:r>
              <a:rPr lang="fr-FR" sz="2000" b="1" u="sng" dirty="0"/>
              <a:t>; </a:t>
            </a:r>
            <a:r>
              <a:rPr lang="fr-FR" sz="2000" dirty="0">
                <a:hlinkClick r:id="rId10"/>
              </a:rPr>
              <a:t>Xie et al. 2015 Nature </a:t>
            </a:r>
            <a:r>
              <a:rPr lang="fr-FR" sz="2000" dirty="0" err="1">
                <a:hlinkClick r:id="rId10"/>
              </a:rPr>
              <a:t>Geosci</a:t>
            </a:r>
            <a:r>
              <a:rPr lang="fr-FR" sz="2000" dirty="0"/>
              <a:t>; </a:t>
            </a:r>
            <a:r>
              <a:rPr lang="en-GB" sz="2000" dirty="0">
                <a:solidFill>
                  <a:schemeClr val="tx2"/>
                </a:solidFill>
                <a:hlinkClick r:id="rId11"/>
              </a:rPr>
              <a:t>Zhou et al. (2016) Nature </a:t>
            </a:r>
            <a:r>
              <a:rPr lang="en-GB" sz="2000" dirty="0" err="1">
                <a:solidFill>
                  <a:schemeClr val="tx2"/>
                </a:solidFill>
                <a:hlinkClick r:id="rId11"/>
              </a:rPr>
              <a:t>Geosci</a:t>
            </a:r>
            <a:endParaRPr lang="en-GB" sz="2000" dirty="0">
              <a:solidFill>
                <a:schemeClr val="tx2"/>
              </a:solidFill>
            </a:endParaRPr>
          </a:p>
          <a:p>
            <a:pPr lvl="1"/>
            <a:r>
              <a:rPr lang="en-GB" sz="1800" dirty="0">
                <a:solidFill>
                  <a:schemeClr val="tx2"/>
                </a:solidFill>
              </a:rPr>
              <a:t>Obs. estimates of climate sensitivity (</a:t>
            </a:r>
            <a:r>
              <a:rPr lang="fr-FR" sz="1800" u="sng" dirty="0">
                <a:hlinkClick r:id="rId12"/>
              </a:rPr>
              <a:t>Richardson et al. (2016) Nature </a:t>
            </a:r>
            <a:r>
              <a:rPr lang="fr-FR" sz="1800" u="sng" dirty="0" err="1">
                <a:hlinkClick r:id="rId12"/>
              </a:rPr>
              <a:t>Climate</a:t>
            </a:r>
            <a:r>
              <a:rPr lang="fr-FR" sz="1800" u="sng" dirty="0"/>
              <a:t>)</a:t>
            </a:r>
          </a:p>
          <a:p>
            <a:pPr lvl="1"/>
            <a:r>
              <a:rPr lang="fr-FR" sz="1800" dirty="0"/>
              <a:t>Spatial patterns of </a:t>
            </a:r>
            <a:r>
              <a:rPr lang="fr-FR" sz="1800" dirty="0" err="1"/>
              <a:t>warming</a:t>
            </a:r>
            <a:r>
              <a:rPr lang="fr-FR" sz="1800" dirty="0"/>
              <a:t> crucial (</a:t>
            </a:r>
            <a:r>
              <a:rPr lang="en-GB" sz="1800" dirty="0">
                <a:hlinkClick r:id="rId13"/>
              </a:rPr>
              <a:t>Gregory and Andrews (2016) GRL</a:t>
            </a:r>
            <a:r>
              <a:rPr lang="en-GB" sz="1800" dirty="0"/>
              <a:t>)</a:t>
            </a:r>
          </a:p>
          <a:p>
            <a:pPr lvl="1"/>
            <a:r>
              <a:rPr lang="en-GB" sz="1800" dirty="0"/>
              <a:t>What explains decreased heating of E Pacific and is it realistic?</a:t>
            </a:r>
          </a:p>
          <a:p>
            <a:r>
              <a:rPr lang="en-GB" sz="2000" dirty="0"/>
              <a:t>Advances in observing/understanding inter-hemispheric energy imbalance/transport and links to CMIP5 precipitation biases (</a:t>
            </a:r>
            <a:r>
              <a:rPr lang="en-GB" sz="2000" dirty="0">
                <a:hlinkClick r:id="rId14"/>
              </a:rPr>
              <a:t>Frierson et al. 2013</a:t>
            </a:r>
            <a:r>
              <a:rPr lang="en-GB" sz="2000" dirty="0"/>
              <a:t>; </a:t>
            </a:r>
            <a:r>
              <a:rPr lang="en-GB" sz="2000" dirty="0">
                <a:hlinkClick r:id="rId15"/>
              </a:rPr>
              <a:t>Loeb et al. 2016 </a:t>
            </a:r>
            <a:r>
              <a:rPr lang="en-GB" sz="2000" dirty="0" err="1">
                <a:hlinkClick r:id="rId15"/>
              </a:rPr>
              <a:t>Clim</a:t>
            </a:r>
            <a:r>
              <a:rPr lang="en-GB" sz="2000" dirty="0">
                <a:hlinkClick r:id="rId15"/>
              </a:rPr>
              <a:t>. </a:t>
            </a:r>
            <a:r>
              <a:rPr lang="en-GB" sz="2000" dirty="0" err="1">
                <a:hlinkClick r:id="rId15"/>
              </a:rPr>
              <a:t>Dyn</a:t>
            </a:r>
            <a:r>
              <a:rPr lang="en-GB" sz="2000" dirty="0"/>
              <a:t>; </a:t>
            </a:r>
            <a:r>
              <a:rPr lang="en-GB" sz="2000" dirty="0">
                <a:hlinkClick r:id="rId16"/>
              </a:rPr>
              <a:t>Stephens et al. 2016 CCCR</a:t>
            </a:r>
            <a:r>
              <a:rPr lang="en-GB" sz="2000" dirty="0"/>
              <a:t>)</a:t>
            </a:r>
          </a:p>
          <a:p>
            <a:pPr lvl="1"/>
            <a:r>
              <a:rPr lang="en-GB" sz="1800" dirty="0"/>
              <a:t>Possible constraint on realism of climate models (</a:t>
            </a:r>
            <a:r>
              <a:rPr lang="en-GB" sz="1800" dirty="0">
                <a:hlinkClick r:id="rId17"/>
              </a:rPr>
              <a:t>Haywood et al. (2016) GRL</a:t>
            </a:r>
            <a:r>
              <a:rPr lang="en-GB" sz="1800" dirty="0"/>
              <a:t>)</a:t>
            </a:r>
            <a:endParaRPr lang="fr-FR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777502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547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138" y="274638"/>
            <a:ext cx="8229600" cy="742659"/>
          </a:xfrm>
        </p:spPr>
        <p:txBody>
          <a:bodyPr/>
          <a:lstStyle/>
          <a:p>
            <a:r>
              <a:rPr lang="en-GB" dirty="0"/>
              <a:t>Changes in global water cycle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4" t="26459" r="94" b="24514"/>
          <a:stretch/>
        </p:blipFill>
        <p:spPr>
          <a:xfrm>
            <a:off x="683567" y="1340768"/>
            <a:ext cx="7561861" cy="45365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756592" y="4725144"/>
            <a:ext cx="2304256" cy="707886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+mn-lt"/>
              </a:rPr>
              <a:t>PRECIPITATION anomaly (%) </a:t>
            </a:r>
            <a:endParaRPr lang="en-GB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756592" y="2204864"/>
            <a:ext cx="2304256" cy="707886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+mn-lt"/>
              </a:rPr>
              <a:t>WATER VAPOUR anomaly (%) </a:t>
            </a:r>
            <a:endParaRPr lang="en-GB" sz="20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6" t="-1196" r="-392" b="98440"/>
          <a:stretch/>
        </p:blipFill>
        <p:spPr>
          <a:xfrm>
            <a:off x="539552" y="5724872"/>
            <a:ext cx="7706702" cy="33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127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/>
          <p:cNvCxnSpPr/>
          <p:nvPr/>
        </p:nvCxnSpPr>
        <p:spPr>
          <a:xfrm>
            <a:off x="1718065" y="3319611"/>
            <a:ext cx="0" cy="1100094"/>
          </a:xfrm>
          <a:prstGeom prst="line">
            <a:avLst/>
          </a:prstGeom>
          <a:ln w="127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.esrl.noaa.gov/psd/map/images/sst/sst.seasonal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33" t="30700" r="20096" b="34650"/>
          <a:stretch/>
        </p:blipFill>
        <p:spPr bwMode="auto">
          <a:xfrm>
            <a:off x="1680092" y="1994808"/>
            <a:ext cx="5857718" cy="2649607"/>
          </a:xfrm>
          <a:prstGeom prst="rect">
            <a:avLst/>
          </a:prstGeom>
          <a:noFill/>
          <a:scene3d>
            <a:camera prst="orthographicFront">
              <a:rot lat="3816930" lon="20538419" rev="20677522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2856711" y="3264992"/>
            <a:ext cx="3162905" cy="0"/>
          </a:xfrm>
          <a:prstGeom prst="straightConnector1">
            <a:avLst/>
          </a:prstGeom>
          <a:ln w="101600">
            <a:solidFill>
              <a:schemeClr val="tx2">
                <a:lumMod val="75000"/>
              </a:schemeClr>
            </a:solidFill>
            <a:tailEnd type="arrow"/>
          </a:ln>
          <a:scene3d>
            <a:camera prst="orthographicFront">
              <a:rot lat="300000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2534396" y="1879337"/>
            <a:ext cx="3048438" cy="307923"/>
          </a:xfrm>
          <a:custGeom>
            <a:avLst/>
            <a:gdLst>
              <a:gd name="connsiteX0" fmla="*/ 0 w 3672114"/>
              <a:gd name="connsiteY0" fmla="*/ 406400 h 406400"/>
              <a:gd name="connsiteX1" fmla="*/ 14514 w 3672114"/>
              <a:gd name="connsiteY1" fmla="*/ 203200 h 406400"/>
              <a:gd name="connsiteX2" fmla="*/ 87086 w 3672114"/>
              <a:gd name="connsiteY2" fmla="*/ 116114 h 406400"/>
              <a:gd name="connsiteX3" fmla="*/ 304800 w 3672114"/>
              <a:gd name="connsiteY3" fmla="*/ 58057 h 406400"/>
              <a:gd name="connsiteX4" fmla="*/ 754743 w 3672114"/>
              <a:gd name="connsiteY4" fmla="*/ 14514 h 406400"/>
              <a:gd name="connsiteX5" fmla="*/ 2278743 w 3672114"/>
              <a:gd name="connsiteY5" fmla="*/ 29028 h 406400"/>
              <a:gd name="connsiteX6" fmla="*/ 3672114 w 3672114"/>
              <a:gd name="connsiteY6" fmla="*/ 0 h 406400"/>
              <a:gd name="connsiteX7" fmla="*/ 3672114 w 3672114"/>
              <a:gd name="connsiteY7" fmla="*/ 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2114" h="406400">
                <a:moveTo>
                  <a:pt x="0" y="406400"/>
                </a:moveTo>
                <a:cubicBezTo>
                  <a:pt x="0" y="328990"/>
                  <a:pt x="0" y="251581"/>
                  <a:pt x="14514" y="203200"/>
                </a:cubicBezTo>
                <a:cubicBezTo>
                  <a:pt x="29028" y="154819"/>
                  <a:pt x="38705" y="140305"/>
                  <a:pt x="87086" y="116114"/>
                </a:cubicBezTo>
                <a:cubicBezTo>
                  <a:pt x="135467" y="91923"/>
                  <a:pt x="193524" y="74990"/>
                  <a:pt x="304800" y="58057"/>
                </a:cubicBezTo>
                <a:cubicBezTo>
                  <a:pt x="416076" y="41124"/>
                  <a:pt x="754743" y="14514"/>
                  <a:pt x="754743" y="14514"/>
                </a:cubicBezTo>
                <a:lnTo>
                  <a:pt x="2278743" y="29028"/>
                </a:lnTo>
                <a:cubicBezTo>
                  <a:pt x="2764971" y="26609"/>
                  <a:pt x="3672114" y="0"/>
                  <a:pt x="3672114" y="0"/>
                </a:cubicBezTo>
                <a:lnTo>
                  <a:pt x="3672114" y="0"/>
                </a:lnTo>
              </a:path>
            </a:pathLst>
          </a:custGeom>
          <a:noFill/>
          <a:ln w="508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 flipH="1" flipV="1">
            <a:off x="3299517" y="2514428"/>
            <a:ext cx="2909872" cy="433016"/>
          </a:xfrm>
          <a:custGeom>
            <a:avLst/>
            <a:gdLst>
              <a:gd name="connsiteX0" fmla="*/ 0 w 3672114"/>
              <a:gd name="connsiteY0" fmla="*/ 406400 h 406400"/>
              <a:gd name="connsiteX1" fmla="*/ 14514 w 3672114"/>
              <a:gd name="connsiteY1" fmla="*/ 203200 h 406400"/>
              <a:gd name="connsiteX2" fmla="*/ 87086 w 3672114"/>
              <a:gd name="connsiteY2" fmla="*/ 116114 h 406400"/>
              <a:gd name="connsiteX3" fmla="*/ 304800 w 3672114"/>
              <a:gd name="connsiteY3" fmla="*/ 58057 h 406400"/>
              <a:gd name="connsiteX4" fmla="*/ 754743 w 3672114"/>
              <a:gd name="connsiteY4" fmla="*/ 14514 h 406400"/>
              <a:gd name="connsiteX5" fmla="*/ 2278743 w 3672114"/>
              <a:gd name="connsiteY5" fmla="*/ 29028 h 406400"/>
              <a:gd name="connsiteX6" fmla="*/ 3672114 w 3672114"/>
              <a:gd name="connsiteY6" fmla="*/ 0 h 406400"/>
              <a:gd name="connsiteX7" fmla="*/ 3672114 w 3672114"/>
              <a:gd name="connsiteY7" fmla="*/ 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2114" h="406400">
                <a:moveTo>
                  <a:pt x="0" y="406400"/>
                </a:moveTo>
                <a:cubicBezTo>
                  <a:pt x="0" y="328990"/>
                  <a:pt x="0" y="251581"/>
                  <a:pt x="14514" y="203200"/>
                </a:cubicBezTo>
                <a:cubicBezTo>
                  <a:pt x="29028" y="154819"/>
                  <a:pt x="38705" y="140305"/>
                  <a:pt x="87086" y="116114"/>
                </a:cubicBezTo>
                <a:cubicBezTo>
                  <a:pt x="135467" y="91923"/>
                  <a:pt x="193524" y="74990"/>
                  <a:pt x="304800" y="58057"/>
                </a:cubicBezTo>
                <a:cubicBezTo>
                  <a:pt x="416076" y="41124"/>
                  <a:pt x="754743" y="14514"/>
                  <a:pt x="754743" y="14514"/>
                </a:cubicBezTo>
                <a:lnTo>
                  <a:pt x="2278743" y="29028"/>
                </a:lnTo>
                <a:cubicBezTo>
                  <a:pt x="2764971" y="26609"/>
                  <a:pt x="3672114" y="0"/>
                  <a:pt x="3672114" y="0"/>
                </a:cubicBezTo>
                <a:lnTo>
                  <a:pt x="3672114" y="0"/>
                </a:lnTo>
              </a:path>
            </a:pathLst>
          </a:custGeom>
          <a:noFill/>
          <a:ln w="508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Arc 20"/>
          <p:cNvSpPr/>
          <p:nvPr/>
        </p:nvSpPr>
        <p:spPr>
          <a:xfrm>
            <a:off x="5450293" y="1879337"/>
            <a:ext cx="759097" cy="981506"/>
          </a:xfrm>
          <a:prstGeom prst="arc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24" name="Arc 23"/>
          <p:cNvSpPr/>
          <p:nvPr/>
        </p:nvSpPr>
        <p:spPr>
          <a:xfrm flipH="1" flipV="1">
            <a:off x="2540420" y="1879337"/>
            <a:ext cx="759097" cy="1039242"/>
          </a:xfrm>
          <a:prstGeom prst="arc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83227" y="1950516"/>
            <a:ext cx="28466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olidFill>
                  <a:prstClr val="black"/>
                </a:solidFill>
                <a:latin typeface="Calibri"/>
              </a:rPr>
              <a:t>Enhanced Walker Circulation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19672" y="2745433"/>
            <a:ext cx="1524946" cy="1015663"/>
          </a:xfrm>
          <a:prstGeom prst="rect">
            <a:avLst/>
          </a:prstGeom>
          <a:noFill/>
          <a:scene3d>
            <a:camera prst="orthographicFront">
              <a:rot lat="300000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dirty="0">
                <a:solidFill>
                  <a:prstClr val="black"/>
                </a:solidFill>
                <a:latin typeface="Calibri"/>
              </a:rPr>
              <a:t>Increased sea height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dirty="0">
                <a:solidFill>
                  <a:srgbClr val="FF0000"/>
                </a:solidFill>
                <a:latin typeface="Calibri"/>
              </a:rPr>
              <a:t>Warm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13590" y="2889449"/>
            <a:ext cx="1578690" cy="707886"/>
          </a:xfrm>
          <a:prstGeom prst="rect">
            <a:avLst/>
          </a:prstGeom>
          <a:noFill/>
          <a:scene3d>
            <a:camera prst="orthographicFront">
              <a:rot lat="300000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dirty="0">
                <a:solidFill>
                  <a:prstClr val="black"/>
                </a:solidFill>
                <a:latin typeface="Calibri"/>
              </a:rPr>
              <a:t>Upwelling,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dirty="0">
                <a:solidFill>
                  <a:srgbClr val="4F81BD"/>
                </a:solidFill>
                <a:latin typeface="Calibri"/>
              </a:rPr>
              <a:t>Cool water</a:t>
            </a:r>
          </a:p>
        </p:txBody>
      </p:sp>
      <p:sp>
        <p:nvSpPr>
          <p:cNvPr id="26" name="Arc 25"/>
          <p:cNvSpPr/>
          <p:nvPr/>
        </p:nvSpPr>
        <p:spPr>
          <a:xfrm>
            <a:off x="4754452" y="3380463"/>
            <a:ext cx="1075389" cy="404149"/>
          </a:xfrm>
          <a:prstGeom prst="arc">
            <a:avLst/>
          </a:prstGeom>
          <a:ln w="2540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29" name="Arc 28"/>
          <p:cNvSpPr/>
          <p:nvPr/>
        </p:nvSpPr>
        <p:spPr>
          <a:xfrm>
            <a:off x="3995356" y="3380463"/>
            <a:ext cx="1075389" cy="404149"/>
          </a:xfrm>
          <a:prstGeom prst="arc">
            <a:avLst/>
          </a:prstGeom>
          <a:ln w="2540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0" name="Arc 29"/>
          <p:cNvSpPr/>
          <p:nvPr/>
        </p:nvSpPr>
        <p:spPr>
          <a:xfrm>
            <a:off x="2919969" y="3380463"/>
            <a:ext cx="1075389" cy="404149"/>
          </a:xfrm>
          <a:prstGeom prst="arc">
            <a:avLst/>
          </a:prstGeom>
          <a:ln w="2540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1" name="Arc 30"/>
          <p:cNvSpPr/>
          <p:nvPr/>
        </p:nvSpPr>
        <p:spPr>
          <a:xfrm flipV="1">
            <a:off x="2919969" y="2880215"/>
            <a:ext cx="1075389" cy="269306"/>
          </a:xfrm>
          <a:prstGeom prst="arc">
            <a:avLst/>
          </a:prstGeom>
          <a:ln w="2540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2" name="Arc 31"/>
          <p:cNvSpPr/>
          <p:nvPr/>
        </p:nvSpPr>
        <p:spPr>
          <a:xfrm flipV="1">
            <a:off x="3868839" y="2860843"/>
            <a:ext cx="1075389" cy="269306"/>
          </a:xfrm>
          <a:prstGeom prst="arc">
            <a:avLst/>
          </a:prstGeom>
          <a:ln w="2540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3" name="Arc 32"/>
          <p:cNvSpPr/>
          <p:nvPr/>
        </p:nvSpPr>
        <p:spPr>
          <a:xfrm flipV="1">
            <a:off x="4627936" y="2860843"/>
            <a:ext cx="1075389" cy="269306"/>
          </a:xfrm>
          <a:prstGeom prst="arc">
            <a:avLst/>
          </a:prstGeom>
          <a:ln w="2540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99517" y="3562511"/>
            <a:ext cx="2783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prstClr val="black"/>
                </a:solidFill>
                <a:latin typeface="Calibri"/>
              </a:rPr>
              <a:t>Strengthening trade winds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7537810" y="3264992"/>
            <a:ext cx="0" cy="1154713"/>
          </a:xfrm>
          <a:prstGeom prst="line">
            <a:avLst/>
          </a:prstGeom>
          <a:ln w="127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35"/>
          <p:cNvSpPr/>
          <p:nvPr/>
        </p:nvSpPr>
        <p:spPr>
          <a:xfrm>
            <a:off x="1718065" y="3900085"/>
            <a:ext cx="5816983" cy="461885"/>
          </a:xfrm>
          <a:custGeom>
            <a:avLst/>
            <a:gdLst>
              <a:gd name="connsiteX0" fmla="*/ 0 w 7054243"/>
              <a:gd name="connsiteY0" fmla="*/ 754743 h 754743"/>
              <a:gd name="connsiteX1" fmla="*/ 3048000 w 7054243"/>
              <a:gd name="connsiteY1" fmla="*/ 740229 h 754743"/>
              <a:gd name="connsiteX2" fmla="*/ 5094514 w 7054243"/>
              <a:gd name="connsiteY2" fmla="*/ 508000 h 754743"/>
              <a:gd name="connsiteX3" fmla="*/ 6749142 w 7054243"/>
              <a:gd name="connsiteY3" fmla="*/ 174171 h 754743"/>
              <a:gd name="connsiteX4" fmla="*/ 7053942 w 7054243"/>
              <a:gd name="connsiteY4" fmla="*/ 0 h 754743"/>
              <a:gd name="connsiteX5" fmla="*/ 7053942 w 7054243"/>
              <a:gd name="connsiteY5" fmla="*/ 0 h 75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54243" h="754743">
                <a:moveTo>
                  <a:pt x="0" y="754743"/>
                </a:moveTo>
                <a:lnTo>
                  <a:pt x="3048000" y="740229"/>
                </a:lnTo>
                <a:cubicBezTo>
                  <a:pt x="3897086" y="699105"/>
                  <a:pt x="4477657" y="602343"/>
                  <a:pt x="5094514" y="508000"/>
                </a:cubicBezTo>
                <a:cubicBezTo>
                  <a:pt x="5711371" y="413657"/>
                  <a:pt x="6422571" y="258838"/>
                  <a:pt x="6749142" y="174171"/>
                </a:cubicBezTo>
                <a:cubicBezTo>
                  <a:pt x="7075713" y="89504"/>
                  <a:pt x="7053942" y="0"/>
                  <a:pt x="7053942" y="0"/>
                </a:cubicBezTo>
                <a:lnTo>
                  <a:pt x="7053942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1718065" y="4419705"/>
            <a:ext cx="5819745" cy="0"/>
          </a:xfrm>
          <a:prstGeom prst="line">
            <a:avLst/>
          </a:prstGeom>
          <a:ln w="127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Down Arrow 40"/>
          <p:cNvSpPr/>
          <p:nvPr/>
        </p:nvSpPr>
        <p:spPr>
          <a:xfrm>
            <a:off x="2212447" y="1196752"/>
            <a:ext cx="703369" cy="57735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3" name="Down Arrow 42"/>
          <p:cNvSpPr/>
          <p:nvPr/>
        </p:nvSpPr>
        <p:spPr>
          <a:xfrm>
            <a:off x="3724615" y="1196752"/>
            <a:ext cx="703369" cy="57735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4" name="Down Arrow 43"/>
          <p:cNvSpPr/>
          <p:nvPr/>
        </p:nvSpPr>
        <p:spPr>
          <a:xfrm>
            <a:off x="5164775" y="1196752"/>
            <a:ext cx="703369" cy="57735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5" name="Down Arrow 44"/>
          <p:cNvSpPr/>
          <p:nvPr/>
        </p:nvSpPr>
        <p:spPr>
          <a:xfrm>
            <a:off x="6581408" y="1196752"/>
            <a:ext cx="703369" cy="57735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496" y="620688"/>
            <a:ext cx="5749920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prstClr val="black"/>
                </a:solidFill>
                <a:latin typeface="Calibri"/>
              </a:rPr>
              <a:t>Continued heating from greenhouse gases</a:t>
            </a:r>
          </a:p>
        </p:txBody>
      </p:sp>
      <p:sp>
        <p:nvSpPr>
          <p:cNvPr id="47" name="Freeform 46"/>
          <p:cNvSpPr/>
          <p:nvPr/>
        </p:nvSpPr>
        <p:spPr>
          <a:xfrm>
            <a:off x="2382272" y="3959511"/>
            <a:ext cx="4199136" cy="286987"/>
          </a:xfrm>
          <a:custGeom>
            <a:avLst/>
            <a:gdLst>
              <a:gd name="connsiteX0" fmla="*/ 0 w 7054243"/>
              <a:gd name="connsiteY0" fmla="*/ 754743 h 754743"/>
              <a:gd name="connsiteX1" fmla="*/ 3048000 w 7054243"/>
              <a:gd name="connsiteY1" fmla="*/ 740229 h 754743"/>
              <a:gd name="connsiteX2" fmla="*/ 5094514 w 7054243"/>
              <a:gd name="connsiteY2" fmla="*/ 508000 h 754743"/>
              <a:gd name="connsiteX3" fmla="*/ 6749142 w 7054243"/>
              <a:gd name="connsiteY3" fmla="*/ 174171 h 754743"/>
              <a:gd name="connsiteX4" fmla="*/ 7053942 w 7054243"/>
              <a:gd name="connsiteY4" fmla="*/ 0 h 754743"/>
              <a:gd name="connsiteX5" fmla="*/ 7053942 w 7054243"/>
              <a:gd name="connsiteY5" fmla="*/ 0 h 75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54243" h="754743">
                <a:moveTo>
                  <a:pt x="0" y="754743"/>
                </a:moveTo>
                <a:lnTo>
                  <a:pt x="3048000" y="740229"/>
                </a:lnTo>
                <a:cubicBezTo>
                  <a:pt x="3897086" y="699105"/>
                  <a:pt x="4477657" y="602343"/>
                  <a:pt x="5094514" y="508000"/>
                </a:cubicBezTo>
                <a:cubicBezTo>
                  <a:pt x="5711371" y="413657"/>
                  <a:pt x="6422571" y="258838"/>
                  <a:pt x="6749142" y="174171"/>
                </a:cubicBezTo>
                <a:cubicBezTo>
                  <a:pt x="7075713" y="89504"/>
                  <a:pt x="7053942" y="0"/>
                  <a:pt x="7053942" y="0"/>
                </a:cubicBezTo>
                <a:lnTo>
                  <a:pt x="7053942" y="0"/>
                </a:lnTo>
              </a:path>
            </a:pathLst>
          </a:custGeom>
          <a:noFill/>
          <a:ln w="63500">
            <a:solidFill>
              <a:schemeClr val="tx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030589" y="3825553"/>
            <a:ext cx="3482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srgbClr val="4F81BD"/>
                </a:solidFill>
                <a:latin typeface="Calibri"/>
              </a:rPr>
              <a:t>Equatorial Undercurrent</a:t>
            </a:r>
          </a:p>
        </p:txBody>
      </p:sp>
      <p:sp>
        <p:nvSpPr>
          <p:cNvPr id="52" name="Down Arrow 51"/>
          <p:cNvSpPr/>
          <p:nvPr/>
        </p:nvSpPr>
        <p:spPr>
          <a:xfrm>
            <a:off x="6546014" y="4249881"/>
            <a:ext cx="703369" cy="57735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3" name="Down Arrow 52"/>
          <p:cNvSpPr/>
          <p:nvPr/>
        </p:nvSpPr>
        <p:spPr>
          <a:xfrm>
            <a:off x="4810181" y="4246498"/>
            <a:ext cx="703369" cy="57735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4" name="Down Arrow 53"/>
          <p:cNvSpPr/>
          <p:nvPr/>
        </p:nvSpPr>
        <p:spPr>
          <a:xfrm>
            <a:off x="3228727" y="4250514"/>
            <a:ext cx="703369" cy="57735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5" name="Down Arrow 54"/>
          <p:cNvSpPr/>
          <p:nvPr/>
        </p:nvSpPr>
        <p:spPr>
          <a:xfrm>
            <a:off x="1678902" y="4250514"/>
            <a:ext cx="703369" cy="57735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5496" y="4974267"/>
            <a:ext cx="7058141" cy="70788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prstClr val="black"/>
                </a:solidFill>
                <a:latin typeface="Calibri"/>
              </a:rPr>
              <a:t>Enhanced mixing of heat below 100 metres depth by accelerating shallow overturning cells and equatorial undercurrent</a:t>
            </a:r>
          </a:p>
        </p:txBody>
      </p:sp>
      <p:sp>
        <p:nvSpPr>
          <p:cNvPr id="63" name="Circular Arrow 62"/>
          <p:cNvSpPr/>
          <p:nvPr/>
        </p:nvSpPr>
        <p:spPr>
          <a:xfrm flipH="1">
            <a:off x="5646092" y="4499777"/>
            <a:ext cx="563298" cy="555020"/>
          </a:xfrm>
          <a:prstGeom prst="circularArrow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4" name="Circular Arrow 63"/>
          <p:cNvSpPr/>
          <p:nvPr/>
        </p:nvSpPr>
        <p:spPr>
          <a:xfrm flipV="1">
            <a:off x="4277255" y="4304234"/>
            <a:ext cx="477199" cy="502561"/>
          </a:xfrm>
          <a:prstGeom prst="circularArrow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5" name="Circular Arrow 64"/>
          <p:cNvSpPr/>
          <p:nvPr/>
        </p:nvSpPr>
        <p:spPr>
          <a:xfrm flipH="1">
            <a:off x="3886158" y="4539193"/>
            <a:ext cx="469869" cy="479781"/>
          </a:xfrm>
          <a:prstGeom prst="circularArrow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6" name="Circular Arrow 65"/>
          <p:cNvSpPr/>
          <p:nvPr/>
        </p:nvSpPr>
        <p:spPr>
          <a:xfrm flipV="1">
            <a:off x="2666936" y="4308768"/>
            <a:ext cx="431259" cy="465902"/>
          </a:xfrm>
          <a:prstGeom prst="circularArrow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7" name="Circular Arrow 66"/>
          <p:cNvSpPr/>
          <p:nvPr/>
        </p:nvSpPr>
        <p:spPr>
          <a:xfrm flipH="1">
            <a:off x="2350645" y="4552279"/>
            <a:ext cx="424635" cy="444783"/>
          </a:xfrm>
          <a:prstGeom prst="circularArrow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8" name="Circular Arrow 67"/>
          <p:cNvSpPr/>
          <p:nvPr/>
        </p:nvSpPr>
        <p:spPr>
          <a:xfrm flipV="1">
            <a:off x="6082874" y="4225422"/>
            <a:ext cx="572086" cy="581373"/>
          </a:xfrm>
          <a:prstGeom prst="circularArrow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5940152" y="1628800"/>
            <a:ext cx="2786078" cy="1539691"/>
            <a:chOff x="6699901" y="1423366"/>
            <a:chExt cx="3356078" cy="2032097"/>
          </a:xfrm>
        </p:grpSpPr>
        <p:sp>
          <p:nvSpPr>
            <p:cNvPr id="70" name="Oval 69"/>
            <p:cNvSpPr/>
            <p:nvPr/>
          </p:nvSpPr>
          <p:spPr>
            <a:xfrm>
              <a:off x="7655507" y="1676400"/>
              <a:ext cx="1533072" cy="165431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545743" y="1644859"/>
              <a:ext cx="1642836" cy="1584206"/>
            </a:xfrm>
            <a:prstGeom prst="rect">
              <a:avLst/>
            </a:prstGeom>
            <a:noFill/>
            <a:effectLst>
              <a:glow rad="127000">
                <a:schemeClr val="accent1"/>
              </a:glow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dirty="0">
                  <a:solidFill>
                    <a:prstClr val="black"/>
                  </a:solidFill>
                  <a:latin typeface="Calibri"/>
                </a:rPr>
                <a:t>Pacific SST strengthens atmospheric circulation</a:t>
              </a:r>
            </a:p>
          </p:txBody>
        </p:sp>
        <p:sp>
          <p:nvSpPr>
            <p:cNvPr id="73" name="Circular Arrow 72"/>
            <p:cNvSpPr/>
            <p:nvPr/>
          </p:nvSpPr>
          <p:spPr>
            <a:xfrm flipH="1">
              <a:off x="6699901" y="2057401"/>
              <a:ext cx="1447798" cy="1398062"/>
            </a:xfrm>
            <a:prstGeom prst="circularArrow">
              <a:avLst/>
            </a:prstGeom>
            <a:solidFill>
              <a:schemeClr val="accent6">
                <a:lumMod val="40000"/>
                <a:lumOff val="60000"/>
              </a:schemeClr>
            </a:solidFill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4" name="Circular Arrow 73"/>
            <p:cNvSpPr/>
            <p:nvPr/>
          </p:nvSpPr>
          <p:spPr>
            <a:xfrm flipV="1">
              <a:off x="8608179" y="1423366"/>
              <a:ext cx="1447800" cy="1464445"/>
            </a:xfrm>
            <a:prstGeom prst="circularArrow">
              <a:avLst/>
            </a:prstGeom>
            <a:solidFill>
              <a:schemeClr val="accent6">
                <a:lumMod val="40000"/>
                <a:lumOff val="60000"/>
              </a:schemeClr>
            </a:solidFill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118224" y="1440692"/>
            <a:ext cx="2005504" cy="12311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prstClr val="black"/>
                </a:solidFill>
                <a:latin typeface="Calibri"/>
              </a:rPr>
              <a:t>Unusual weather patterns </a:t>
            </a:r>
            <a:r>
              <a:rPr lang="en-GB" sz="1700" dirty="0">
                <a:solidFill>
                  <a:prstClr val="black"/>
                </a:solidFill>
              </a:rPr>
              <a:t>(</a:t>
            </a:r>
            <a:r>
              <a:rPr lang="en-GB" sz="1700" dirty="0">
                <a:solidFill>
                  <a:prstClr val="black"/>
                </a:solidFill>
                <a:hlinkClick r:id="rId4"/>
              </a:rPr>
              <a:t>Ding et al. 2014</a:t>
            </a:r>
            <a:r>
              <a:rPr lang="en-GB" sz="1700" dirty="0">
                <a:solidFill>
                  <a:prstClr val="black"/>
                </a:solidFill>
              </a:rPr>
              <a:t>; </a:t>
            </a:r>
            <a:r>
              <a:rPr lang="en-GB" sz="1700" dirty="0" err="1">
                <a:solidFill>
                  <a:prstClr val="black"/>
                </a:solidFill>
                <a:hlinkClick r:id="rId5"/>
              </a:rPr>
              <a:t>Trenberth</a:t>
            </a:r>
            <a:r>
              <a:rPr lang="en-GB" sz="1700" dirty="0">
                <a:solidFill>
                  <a:prstClr val="black"/>
                </a:solidFill>
                <a:hlinkClick r:id="rId5"/>
              </a:rPr>
              <a:t> et al. 2014b</a:t>
            </a:r>
            <a:r>
              <a:rPr lang="en-GB" sz="1700" dirty="0">
                <a:solidFill>
                  <a:prstClr val="black"/>
                </a:solidFill>
              </a:rPr>
              <a:t>)</a:t>
            </a:r>
          </a:p>
        </p:txBody>
      </p:sp>
      <p:cxnSp>
        <p:nvCxnSpPr>
          <p:cNvPr id="76" name="Curved Connector 75"/>
          <p:cNvCxnSpPr/>
          <p:nvPr/>
        </p:nvCxnSpPr>
        <p:spPr>
          <a:xfrm rot="10800000">
            <a:off x="1718066" y="2529597"/>
            <a:ext cx="816331" cy="417848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-36512" y="5805264"/>
            <a:ext cx="9180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See also: 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6"/>
              </a:rPr>
              <a:t>Merrifield (2010)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.; 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7"/>
              </a:rPr>
              <a:t>Sohn et al. (2013) 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.; 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8"/>
              </a:rPr>
              <a:t>L’Heureux et al. (2013) . Change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; 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9"/>
              </a:rPr>
              <a:t>Watanabe et al. (2014) 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10"/>
              </a:rPr>
              <a:t>; </a:t>
            </a:r>
            <a:r>
              <a:rPr lang="en-GB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10"/>
              </a:rPr>
              <a:t>Balmaseda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10"/>
              </a:rPr>
              <a:t> et al. (2013) 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; 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11"/>
              </a:rPr>
              <a:t>Trenberth et al. (2014) 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.; </a:t>
            </a:r>
            <a:r>
              <a:rPr lang="fr-FR" sz="1600" u="sng" dirty="0" err="1">
                <a:hlinkClick r:id="rId12"/>
              </a:rPr>
              <a:t>Llovel</a:t>
            </a:r>
            <a:r>
              <a:rPr lang="fr-FR" sz="1600" u="sng" dirty="0">
                <a:hlinkClick r:id="rId12"/>
              </a:rPr>
              <a:t> et al. (2014) </a:t>
            </a:r>
            <a:r>
              <a:rPr lang="fr-FR" dirty="0"/>
              <a:t>;</a:t>
            </a:r>
            <a:r>
              <a:rPr lang="fr-FR" sz="1600" u="sng" dirty="0" err="1">
                <a:hlinkClick r:id="rId13"/>
              </a:rPr>
              <a:t>Durack</a:t>
            </a:r>
            <a:r>
              <a:rPr lang="fr-FR" sz="1600" u="sng" dirty="0">
                <a:hlinkClick r:id="rId13"/>
              </a:rPr>
              <a:t> et al. (2014) </a:t>
            </a:r>
            <a:r>
              <a:rPr lang="fr-FR" dirty="0"/>
              <a:t>; </a:t>
            </a:r>
            <a:r>
              <a:rPr lang="en-GB" dirty="0">
                <a:solidFill>
                  <a:prstClr val="black"/>
                </a:solidFill>
                <a:latin typeface="Calibri"/>
                <a:hlinkClick r:id="rId14"/>
              </a:rPr>
              <a:t>Nieves et al. (2015) 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; </a:t>
            </a:r>
            <a:r>
              <a:rPr lang="da-DK" sz="1600" u="sng" dirty="0">
                <a:hlinkClick r:id="rId15"/>
              </a:rPr>
              <a:t>Brown et al. (2015) JGR</a:t>
            </a:r>
            <a:r>
              <a:rPr lang="da-DK" sz="1600" u="sng" dirty="0"/>
              <a:t> ; </a:t>
            </a:r>
            <a:r>
              <a:rPr lang="da-DK" sz="1600" u="sng" dirty="0">
                <a:hlinkClick r:id="rId16"/>
              </a:rPr>
              <a:t>Somavilla et al. (2016) </a:t>
            </a:r>
            <a:r>
              <a:rPr lang="da-DK" sz="1600" dirty="0"/>
              <a:t>; </a:t>
            </a:r>
            <a:r>
              <a:rPr lang="fr-FR" sz="1600" u="sng" dirty="0">
                <a:hlinkClick r:id="rId17"/>
              </a:rPr>
              <a:t>Liu et al. (2016) </a:t>
            </a:r>
            <a:endParaRPr lang="en-GB" sz="16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7504" y="3668831"/>
            <a:ext cx="1440160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Increased precipitation</a:t>
            </a:r>
          </a:p>
          <a:p>
            <a:r>
              <a:rPr lang="en-GB" dirty="0">
                <a:solidFill>
                  <a:prstClr val="black"/>
                </a:solidFill>
              </a:rPr>
              <a:t>Decreased salinity</a:t>
            </a:r>
          </a:p>
        </p:txBody>
      </p:sp>
      <p:cxnSp>
        <p:nvCxnSpPr>
          <p:cNvPr id="57" name="Straight Arrow Connector 56"/>
          <p:cNvCxnSpPr>
            <a:stCxn id="51" idx="3"/>
          </p:cNvCxnSpPr>
          <p:nvPr/>
        </p:nvCxnSpPr>
        <p:spPr bwMode="auto">
          <a:xfrm flipV="1">
            <a:off x="1547664" y="3562511"/>
            <a:ext cx="578567" cy="70648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Connector 57"/>
          <p:cNvCxnSpPr/>
          <p:nvPr/>
        </p:nvCxnSpPr>
        <p:spPr>
          <a:xfrm>
            <a:off x="7164288" y="3842348"/>
            <a:ext cx="0" cy="1101405"/>
          </a:xfrm>
          <a:prstGeom prst="line">
            <a:avLst/>
          </a:prstGeom>
          <a:ln w="127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547664" y="3931843"/>
            <a:ext cx="0" cy="1004100"/>
          </a:xfrm>
          <a:prstGeom prst="line">
            <a:avLst/>
          </a:prstGeom>
          <a:ln w="127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7164288" y="4433207"/>
            <a:ext cx="370760" cy="502736"/>
          </a:xfrm>
          <a:prstGeom prst="line">
            <a:avLst/>
          </a:prstGeom>
          <a:ln w="127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1547664" y="4437112"/>
            <a:ext cx="144016" cy="559950"/>
          </a:xfrm>
          <a:prstGeom prst="line">
            <a:avLst/>
          </a:prstGeom>
          <a:ln w="127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itle 1"/>
          <p:cNvSpPr txBox="1">
            <a:spLocks/>
          </p:cNvSpPr>
          <p:nvPr/>
        </p:nvSpPr>
        <p:spPr bwMode="auto">
          <a:xfrm>
            <a:off x="457200" y="116632"/>
            <a:ext cx="5845735" cy="533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GB" sz="2800" kern="0" dirty="0">
                <a:solidFill>
                  <a:srgbClr val="CCCCFF">
                    <a:lumMod val="50000"/>
                  </a:srgbClr>
                </a:solidFill>
              </a:rPr>
              <a:t>Role of Atlantic/Pacific Variability?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68258" y="3212976"/>
            <a:ext cx="1640246" cy="1477328"/>
          </a:xfrm>
          <a:prstGeom prst="rect">
            <a:avLst/>
          </a:prstGeom>
          <a:noFill/>
          <a:ln>
            <a:solidFill>
              <a:srgbClr val="0099FF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  <a:latin typeface="+mn-lt"/>
              </a:rPr>
              <a:t>Remote forcing from Atlantic: </a:t>
            </a:r>
          </a:p>
          <a:p>
            <a:r>
              <a:rPr lang="en-GB" dirty="0">
                <a:solidFill>
                  <a:schemeClr val="tx2"/>
                </a:solidFill>
                <a:latin typeface="+mn-lt"/>
                <a:hlinkClick r:id="rId18"/>
              </a:rPr>
              <a:t>Li et al. (2016) </a:t>
            </a:r>
            <a:r>
              <a:rPr lang="en-GB" dirty="0">
                <a:solidFill>
                  <a:schemeClr val="tx2"/>
                </a:solidFill>
                <a:latin typeface="+mn-lt"/>
              </a:rPr>
              <a:t>;</a:t>
            </a:r>
            <a:endParaRPr lang="en-GB" dirty="0">
              <a:solidFill>
                <a:prstClr val="black"/>
              </a:solidFill>
              <a:latin typeface="+mn-lt"/>
            </a:endParaRPr>
          </a:p>
          <a:p>
            <a:r>
              <a:rPr lang="en-GB" u="sng" dirty="0">
                <a:solidFill>
                  <a:prstClr val="black"/>
                </a:solidFill>
                <a:latin typeface="+mn-lt"/>
                <a:hlinkClick r:id="rId19"/>
              </a:rPr>
              <a:t>McGregor et al. (2014) </a:t>
            </a:r>
            <a:endParaRPr lang="en-GB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4" name="Left-Right Arrow 3"/>
          <p:cNvSpPr/>
          <p:nvPr/>
        </p:nvSpPr>
        <p:spPr>
          <a:xfrm rot="20840244">
            <a:off x="6194568" y="3436260"/>
            <a:ext cx="1436741" cy="509684"/>
          </a:xfrm>
          <a:prstGeom prst="leftRightArrow">
            <a:avLst/>
          </a:prstGeom>
          <a:ln w="12700"/>
          <a:scene3d>
            <a:camera prst="orthographicFront">
              <a:rot lat="0" lon="0" rev="203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18224" y="2766338"/>
            <a:ext cx="1440160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prstClr val="black"/>
                </a:solidFill>
              </a:rPr>
              <a:t>? Heat flux to Indian ocean </a:t>
            </a:r>
            <a:r>
              <a:rPr lang="en-GB" sz="1600" dirty="0">
                <a:solidFill>
                  <a:prstClr val="black"/>
                </a:solidFill>
                <a:hlinkClick r:id="rId20"/>
              </a:rPr>
              <a:t>Lee </a:t>
            </a:r>
            <a:r>
              <a:rPr lang="en-GB" sz="1600" dirty="0" err="1">
                <a:solidFill>
                  <a:prstClr val="black"/>
                </a:solidFill>
                <a:hlinkClick r:id="rId20"/>
              </a:rPr>
              <a:t>etal</a:t>
            </a:r>
            <a:r>
              <a:rPr lang="en-GB" sz="1600" dirty="0">
                <a:solidFill>
                  <a:prstClr val="black"/>
                </a:solidFill>
                <a:hlinkClick r:id="rId20"/>
              </a:rPr>
              <a:t> 2015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1558384" y="3380463"/>
            <a:ext cx="349320" cy="2168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69803" y="1052736"/>
            <a:ext cx="1774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Aerosol forcing of circulation (</a:t>
            </a:r>
            <a:r>
              <a:rPr lang="en-GB" sz="1600" dirty="0">
                <a:hlinkClick r:id="rId21"/>
              </a:rPr>
              <a:t>Smith et al. 2016</a:t>
            </a:r>
            <a:r>
              <a:rPr lang="en-GB" sz="1600" dirty="0"/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5868144" y="44624"/>
            <a:ext cx="3275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Radiative Forcing/Imbalance </a:t>
            </a:r>
            <a:r>
              <a:rPr lang="en-GB" sz="1600" dirty="0">
                <a:hlinkClick r:id="rId22"/>
              </a:rPr>
              <a:t>Johnson et al. (2016) </a:t>
            </a:r>
            <a:r>
              <a:rPr lang="en-GB" sz="1600" dirty="0"/>
              <a:t>; </a:t>
            </a:r>
            <a:r>
              <a:rPr lang="en-GB" sz="1600" dirty="0" err="1">
                <a:hlinkClick r:id="rId23"/>
              </a:rPr>
              <a:t>Checa</a:t>
            </a:r>
            <a:r>
              <a:rPr lang="en-GB" sz="1600" dirty="0">
                <a:hlinkClick r:id="rId23"/>
              </a:rPr>
              <a:t>-Garcia et al. (2016)</a:t>
            </a:r>
            <a:r>
              <a:rPr lang="en-GB" sz="1600" dirty="0"/>
              <a:t> ; </a:t>
            </a:r>
            <a:r>
              <a:rPr lang="en-GB" sz="1600" dirty="0">
                <a:hlinkClick r:id="rId24"/>
              </a:rPr>
              <a:t>Huber &amp; </a:t>
            </a:r>
            <a:r>
              <a:rPr lang="en-GB" sz="1600" dirty="0" err="1">
                <a:hlinkClick r:id="rId24"/>
              </a:rPr>
              <a:t>Knutti</a:t>
            </a:r>
            <a:r>
              <a:rPr lang="en-GB" sz="1600" dirty="0">
                <a:hlinkClick r:id="rId24"/>
              </a:rPr>
              <a:t> (2014) </a:t>
            </a:r>
            <a:r>
              <a:rPr lang="en-GB" sz="1600" dirty="0"/>
              <a:t>;</a:t>
            </a:r>
            <a:r>
              <a:rPr lang="da-DK" sz="1600" dirty="0">
                <a:hlinkClick r:id="rId25"/>
              </a:rPr>
              <a:t>Santer et al. (2015) </a:t>
            </a:r>
            <a:r>
              <a:rPr lang="da-DK" sz="1600" dirty="0"/>
              <a:t>:</a:t>
            </a:r>
            <a:endParaRPr lang="en-GB" sz="1600" dirty="0"/>
          </a:p>
        </p:txBody>
      </p:sp>
      <p:sp>
        <p:nvSpPr>
          <p:cNvPr id="7" name="Rectangle 6"/>
          <p:cNvSpPr/>
          <p:nvPr/>
        </p:nvSpPr>
        <p:spPr>
          <a:xfrm>
            <a:off x="7041611" y="4725144"/>
            <a:ext cx="221090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u="sng" dirty="0"/>
              <a:t>Pacific dominates?</a:t>
            </a:r>
            <a:endParaRPr lang="en-GB" sz="1600" dirty="0"/>
          </a:p>
          <a:p>
            <a:r>
              <a:rPr lang="en-GB" sz="1600" u="sng" dirty="0">
                <a:hlinkClick r:id="rId26"/>
              </a:rPr>
              <a:t>Mann et al. (2016</a:t>
            </a:r>
            <a:r>
              <a:rPr lang="en-GB" u="sng" dirty="0">
                <a:hlinkClick r:id="rId26"/>
              </a:rPr>
              <a:t>)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27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27"/>
              </a:rPr>
              <a:t>Kosaka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27"/>
              </a:rPr>
              <a:t> &amp; </a:t>
            </a:r>
            <a:r>
              <a:rPr lang="en-GB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27"/>
              </a:rPr>
              <a:t>Xie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27"/>
              </a:rPr>
              <a:t> (2013) 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28"/>
              </a:rPr>
              <a:t>England et al. (2014)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902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1" grpId="0" animBg="1"/>
      <p:bldP spid="24" grpId="0" animBg="1"/>
      <p:bldP spid="23" grpId="0"/>
      <p:bldP spid="25" grpId="0"/>
      <p:bldP spid="27" grpId="0"/>
      <p:bldP spid="26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28" grpId="0"/>
      <p:bldP spid="56" grpId="0" animBg="1"/>
      <p:bldP spid="72" grpId="0" animBg="1"/>
      <p:bldP spid="51" grpId="0" animBg="1"/>
      <p:bldP spid="3" grpId="0" animBg="1"/>
      <p:bldP spid="4" grpId="0" animBg="1"/>
      <p:bldP spid="61" grpId="0" animBg="1"/>
      <p:bldP spid="9" grpId="0" animBg="1"/>
      <p:bldP spid="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927841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en-GB" sz="3600" dirty="0">
                <a:solidFill>
                  <a:schemeClr val="accent2">
                    <a:lumMod val="50000"/>
                  </a:schemeClr>
                </a:solidFill>
              </a:rPr>
              <a:t>Earth’s global surface temperature &amp; energy imbalance variability since the 1980s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3" r="365" b="72690"/>
          <a:stretch/>
        </p:blipFill>
        <p:spPr>
          <a:xfrm>
            <a:off x="538727" y="1196752"/>
            <a:ext cx="7706702" cy="25202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5" t="75487"/>
          <a:stretch/>
        </p:blipFill>
        <p:spPr>
          <a:xfrm>
            <a:off x="683568" y="3573016"/>
            <a:ext cx="7592778" cy="29523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756592" y="4581128"/>
            <a:ext cx="2304256" cy="707886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+mn-lt"/>
              </a:rPr>
              <a:t>ENERGY BUDGET anomaly (Wm</a:t>
            </a:r>
            <a:r>
              <a:rPr lang="en-GB" sz="2000" baseline="30000" dirty="0">
                <a:latin typeface="+mn-lt"/>
              </a:rPr>
              <a:t>-2</a:t>
            </a:r>
            <a:r>
              <a:rPr lang="en-GB" sz="2000" dirty="0">
                <a:latin typeface="+mn-lt"/>
              </a:rPr>
              <a:t>) </a:t>
            </a:r>
            <a:endParaRPr lang="en-GB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828600" y="2340616"/>
            <a:ext cx="2304256" cy="512320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dirty="0">
                <a:latin typeface="+mn-lt"/>
              </a:rPr>
              <a:t>TEMPERATURE anomaly (</a:t>
            </a:r>
            <a:r>
              <a:rPr lang="en-GB" dirty="0" err="1">
                <a:latin typeface="+mn-lt"/>
              </a:rPr>
              <a:t>degC</a:t>
            </a:r>
            <a:r>
              <a:rPr lang="en-GB" dirty="0">
                <a:latin typeface="+mn-lt"/>
              </a:rPr>
              <a:t>) </a:t>
            </a:r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15819" y="3544461"/>
            <a:ext cx="691736" cy="2764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 dirty="0">
                <a:solidFill>
                  <a:srgbClr val="FF0000"/>
                </a:solidFill>
              </a:rPr>
              <a:t>2.8</a:t>
            </a:r>
          </a:p>
          <a:p>
            <a:pPr algn="ctr"/>
            <a:endParaRPr lang="en-GB" sz="1600" b="1" baseline="30000" dirty="0">
              <a:solidFill>
                <a:srgbClr val="FF0000"/>
              </a:solidFill>
            </a:endParaRPr>
          </a:p>
          <a:p>
            <a:pPr algn="ctr"/>
            <a:r>
              <a:rPr lang="en-GB" sz="1600" b="1" dirty="0">
                <a:solidFill>
                  <a:srgbClr val="FF0000"/>
                </a:solidFill>
              </a:rPr>
              <a:t>1.8</a:t>
            </a:r>
          </a:p>
          <a:p>
            <a:pPr algn="ctr"/>
            <a:endParaRPr lang="en-GB" sz="1600" b="1" dirty="0">
              <a:solidFill>
                <a:srgbClr val="FF0000"/>
              </a:solidFill>
            </a:endParaRPr>
          </a:p>
          <a:p>
            <a:pPr algn="ctr"/>
            <a:r>
              <a:rPr lang="en-GB" sz="1600" b="1" dirty="0">
                <a:solidFill>
                  <a:srgbClr val="FF0000"/>
                </a:solidFill>
              </a:rPr>
              <a:t>0.8</a:t>
            </a:r>
          </a:p>
          <a:p>
            <a:pPr algn="ctr"/>
            <a:endParaRPr lang="en-GB" sz="300" b="1" dirty="0">
              <a:solidFill>
                <a:srgbClr val="FF0000"/>
              </a:solidFill>
            </a:endParaRPr>
          </a:p>
          <a:p>
            <a:pPr algn="ctr"/>
            <a:endParaRPr lang="en-GB" sz="1200" b="1" dirty="0">
              <a:solidFill>
                <a:srgbClr val="FF0000"/>
              </a:solidFill>
            </a:endParaRPr>
          </a:p>
          <a:p>
            <a:pPr algn="ctr"/>
            <a:r>
              <a:rPr lang="en-GB" sz="1600" b="1" dirty="0">
                <a:solidFill>
                  <a:srgbClr val="FF0000"/>
                </a:solidFill>
              </a:rPr>
              <a:t>-0.2</a:t>
            </a:r>
          </a:p>
          <a:p>
            <a:pPr algn="ctr"/>
            <a:endParaRPr lang="en-GB" sz="1600" b="1" dirty="0">
              <a:solidFill>
                <a:srgbClr val="FF0000"/>
              </a:solidFill>
            </a:endParaRPr>
          </a:p>
          <a:p>
            <a:pPr algn="ctr"/>
            <a:r>
              <a:rPr lang="en-GB" sz="1600" b="1" dirty="0">
                <a:solidFill>
                  <a:srgbClr val="FF0000"/>
                </a:solidFill>
              </a:rPr>
              <a:t>-1.2</a:t>
            </a:r>
          </a:p>
          <a:p>
            <a:pPr algn="ctr"/>
            <a:endParaRPr lang="en-GB" sz="1600" b="1" dirty="0">
              <a:solidFill>
                <a:srgbClr val="FF0000"/>
              </a:solidFill>
            </a:endParaRPr>
          </a:p>
          <a:p>
            <a:pPr algn="ctr"/>
            <a:r>
              <a:rPr lang="en-GB" sz="1600" b="1" dirty="0">
                <a:solidFill>
                  <a:srgbClr val="FF0000"/>
                </a:solidFill>
              </a:rPr>
              <a:t>-2.2</a:t>
            </a:r>
          </a:p>
        </p:txBody>
      </p:sp>
      <p:sp>
        <p:nvSpPr>
          <p:cNvPr id="9" name="TextBox 4"/>
          <p:cNvSpPr txBox="1"/>
          <p:nvPr/>
        </p:nvSpPr>
        <p:spPr>
          <a:xfrm rot="5400000">
            <a:off x="7434426" y="4702968"/>
            <a:ext cx="2948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FF0000"/>
                </a:solidFill>
                <a:latin typeface="+mn-lt"/>
              </a:rPr>
              <a:t>Energy imbalance (Wm</a:t>
            </a:r>
            <a:r>
              <a:rPr lang="en-GB" baseline="30000" dirty="0">
                <a:solidFill>
                  <a:srgbClr val="FF0000"/>
                </a:solidFill>
                <a:latin typeface="+mn-lt"/>
              </a:rPr>
              <a:t>-2</a:t>
            </a:r>
            <a:r>
              <a:rPr lang="en-GB" dirty="0">
                <a:solidFill>
                  <a:srgbClr val="FF0000"/>
                </a:solidFill>
                <a:latin typeface="+mn-lt"/>
              </a:rPr>
              <a:t>)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 bwMode="auto">
          <a:xfrm flipH="1">
            <a:off x="1075546" y="5013176"/>
            <a:ext cx="7164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72136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23529" y="116632"/>
            <a:ext cx="8546408" cy="909261"/>
          </a:xfrm>
        </p:spPr>
        <p:txBody>
          <a:bodyPr/>
          <a:lstStyle/>
          <a:p>
            <a:r>
              <a:rPr lang="en-GB" sz="3200" dirty="0">
                <a:solidFill>
                  <a:srgbClr val="0B33B5"/>
                </a:solidFill>
              </a:rPr>
              <a:t>Improved global energy imbalance estimates</a:t>
            </a:r>
          </a:p>
        </p:txBody>
      </p:sp>
      <p:pic>
        <p:nvPicPr>
          <p:cNvPr id="16" name="Picture 15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9833" y="1124744"/>
            <a:ext cx="3420103" cy="2982648"/>
          </a:xfrm>
          <a:prstGeom prst="rect">
            <a:avLst/>
          </a:prstGeom>
        </p:spPr>
      </p:pic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189698" y="980728"/>
            <a:ext cx="5534430" cy="3901728"/>
          </a:xfrm>
        </p:spPr>
        <p:txBody>
          <a:bodyPr/>
          <a:lstStyle/>
          <a:p>
            <a:r>
              <a:rPr lang="en-GB" sz="2000" dirty="0"/>
              <a:t>More accurate global imbalance from ocean and satellite observations: </a:t>
            </a:r>
            <a:r>
              <a:rPr lang="en-GB" sz="2000" u="sng" dirty="0">
                <a:hlinkClick r:id="rId3"/>
              </a:rPr>
              <a:t>Cheng et al. 2017</a:t>
            </a:r>
            <a:r>
              <a:rPr lang="en-GB" sz="2000" u="sng" dirty="0"/>
              <a:t>:</a:t>
            </a:r>
          </a:p>
          <a:p>
            <a:r>
              <a:rPr lang="en-GB" sz="2000" dirty="0"/>
              <a:t>Steady decadal ocean heating since 2000:      0.6-0.8 Wm</a:t>
            </a:r>
            <a:r>
              <a:rPr lang="en-GB" sz="2000" baseline="30000" dirty="0"/>
              <a:t>-2 </a:t>
            </a:r>
            <a:r>
              <a:rPr lang="en-GB" sz="2000" dirty="0"/>
              <a:t>(</a:t>
            </a:r>
            <a:r>
              <a:rPr lang="en-GB" sz="2000" dirty="0">
                <a:hlinkClick r:id="rId5"/>
              </a:rPr>
              <a:t>Johnson et al. 2016</a:t>
            </a:r>
            <a:r>
              <a:rPr lang="en-GB" sz="2000" u="sng" dirty="0"/>
              <a:t>)</a:t>
            </a:r>
            <a:endParaRPr lang="en-GB" sz="2000" dirty="0"/>
          </a:p>
          <a:p>
            <a:r>
              <a:rPr lang="en-GB" sz="2000" dirty="0"/>
              <a:t>Radiative forcing/internal variability influence TOA radiation (</a:t>
            </a:r>
            <a:r>
              <a:rPr lang="en-GB" sz="2000" dirty="0">
                <a:hlinkClick r:id="rId6"/>
              </a:rPr>
              <a:t>Palmer/ </a:t>
            </a:r>
            <a:r>
              <a:rPr lang="en-GB" sz="2000" dirty="0" err="1">
                <a:hlinkClick r:id="rId6"/>
              </a:rPr>
              <a:t>McNeall</a:t>
            </a:r>
            <a:r>
              <a:rPr lang="en-GB" sz="2000" dirty="0">
                <a:hlinkClick r:id="rId6"/>
              </a:rPr>
              <a:t> 2014</a:t>
            </a:r>
            <a:r>
              <a:rPr lang="en-GB" sz="2000" dirty="0"/>
              <a:t>;</a:t>
            </a:r>
            <a:r>
              <a:rPr lang="en-GB" sz="2000" dirty="0">
                <a:hlinkClick r:id="rId7"/>
              </a:rPr>
              <a:t> Allan et al. 2014</a:t>
            </a:r>
            <a:r>
              <a:rPr lang="en-GB" sz="2000" dirty="0"/>
              <a:t>; </a:t>
            </a:r>
            <a:r>
              <a:rPr lang="en-GB" sz="2000" dirty="0">
                <a:hlinkClick r:id="rId8"/>
              </a:rPr>
              <a:t>Huber/</a:t>
            </a:r>
            <a:r>
              <a:rPr lang="en-GB" sz="2000" dirty="0" err="1">
                <a:hlinkClick r:id="rId8"/>
              </a:rPr>
              <a:t>Knutti</a:t>
            </a:r>
            <a:r>
              <a:rPr lang="en-GB" sz="2000" dirty="0">
                <a:hlinkClick r:id="rId8"/>
              </a:rPr>
              <a:t> 2014</a:t>
            </a:r>
            <a:r>
              <a:rPr lang="en-GB" sz="2000" dirty="0"/>
              <a:t>; </a:t>
            </a:r>
            <a:r>
              <a:rPr lang="en-GB" sz="2000" dirty="0" err="1">
                <a:hlinkClick r:id="rId9"/>
              </a:rPr>
              <a:t>Xie</a:t>
            </a:r>
            <a:r>
              <a:rPr lang="en-GB" sz="2000" dirty="0">
                <a:hlinkClick r:id="rId9"/>
              </a:rPr>
              <a:t>/</a:t>
            </a:r>
            <a:r>
              <a:rPr lang="en-GB" sz="2000" dirty="0" err="1">
                <a:hlinkClick r:id="rId9"/>
              </a:rPr>
              <a:t>Kosaka</a:t>
            </a:r>
            <a:r>
              <a:rPr lang="en-GB" sz="2000" dirty="0">
                <a:hlinkClick r:id="rId9"/>
              </a:rPr>
              <a:t> 2017</a:t>
            </a:r>
            <a:r>
              <a:rPr lang="en-GB" sz="2000" dirty="0"/>
              <a:t>)</a:t>
            </a:r>
          </a:p>
          <a:p>
            <a:r>
              <a:rPr lang="en-GB" sz="2000" dirty="0"/>
              <a:t>Upper ocean heat budget explains surface temperature: </a:t>
            </a:r>
            <a:r>
              <a:rPr lang="en-GB" sz="2000" dirty="0">
                <a:hlinkClick r:id="rId10"/>
              </a:rPr>
              <a:t>Hedemann et al. 2017 </a:t>
            </a:r>
            <a:r>
              <a:rPr lang="en-GB" sz="2000" dirty="0" err="1"/>
              <a:t>NatureCC</a:t>
            </a:r>
            <a:endParaRPr lang="en-GB" sz="2000" dirty="0"/>
          </a:p>
        </p:txBody>
      </p:sp>
      <p:pic>
        <p:nvPicPr>
          <p:cNvPr id="2050" name="Picture 2" descr="Hiatus in surface warming and the upper-ocean heat budget.">
            <a:hlinkClick r:id="rId11"/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79"/>
          <a:stretch/>
        </p:blipFill>
        <p:spPr bwMode="auto">
          <a:xfrm>
            <a:off x="531516" y="4293096"/>
            <a:ext cx="7993852" cy="19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32041" y="609329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n-lt"/>
                <a:hlinkClick r:id="rId13"/>
              </a:rPr>
              <a:t>Allan (2017) Nature Climate Change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8060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4744"/>
            <a:ext cx="6381750" cy="5133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8620"/>
            <a:ext cx="5606180" cy="716222"/>
          </a:xfrm>
        </p:spPr>
        <p:txBody>
          <a:bodyPr>
            <a:normAutofit fontScale="90000"/>
          </a:bodyPr>
          <a:lstStyle/>
          <a:p>
            <a:pPr algn="l"/>
            <a:r>
              <a:rPr lang="en-GB" sz="3200" dirty="0">
                <a:solidFill>
                  <a:srgbClr val="3333FF"/>
                </a:solidFill>
              </a:rPr>
              <a:t>Surface/TOA energy fluxes &amp; trends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0192" y="2636912"/>
            <a:ext cx="2432964" cy="2023160"/>
          </a:xfrm>
        </p:spPr>
        <p:txBody>
          <a:bodyPr/>
          <a:lstStyle/>
          <a:p>
            <a:pPr marL="57150" indent="0" eaLnBrk="1" hangingPunct="1">
              <a:spcBef>
                <a:spcPct val="0"/>
              </a:spcBef>
              <a:buNone/>
            </a:pPr>
            <a:r>
              <a:rPr lang="en-GB" sz="2000" dirty="0">
                <a:solidFill>
                  <a:srgbClr val="000000"/>
                </a:solidFill>
              </a:rPr>
              <a:t>Surface energy flux </a:t>
            </a:r>
            <a:r>
              <a:rPr lang="en-GB" sz="2000" dirty="0">
                <a:solidFill>
                  <a:srgbClr val="000000"/>
                </a:solidFill>
                <a:hlinkClick r:id="rId4"/>
              </a:rPr>
              <a:t>dataset</a:t>
            </a:r>
            <a:r>
              <a:rPr lang="en-GB" sz="2000" dirty="0">
                <a:solidFill>
                  <a:srgbClr val="000000"/>
                </a:solidFill>
              </a:rPr>
              <a:t> combining TOA reconstruction with reanalysis energy transports: </a:t>
            </a:r>
            <a:r>
              <a:rPr lang="en-GB" sz="2000" dirty="0">
                <a:solidFill>
                  <a:srgbClr val="000000"/>
                </a:solidFill>
                <a:hlinkClick r:id="rId5"/>
              </a:rPr>
              <a:t>Liu et al. (2015) JGR</a:t>
            </a:r>
            <a:r>
              <a:rPr lang="en-GB" sz="2000" dirty="0">
                <a:solidFill>
                  <a:srgbClr val="000000"/>
                </a:solidFill>
              </a:rPr>
              <a:t>                     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55874" y="706267"/>
            <a:ext cx="5944350" cy="522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accent2">
                    <a:lumMod val="50000"/>
                  </a:schemeClr>
                </a:solidFill>
              </a:rPr>
              <a:t>    </a:t>
            </a:r>
            <a:r>
              <a:rPr lang="en-GB" sz="3200" dirty="0"/>
              <a:t>top of atmosphere	  surface </a:t>
            </a:r>
          </a:p>
        </p:txBody>
      </p:sp>
      <p:pic>
        <p:nvPicPr>
          <p:cNvPr id="1026" name="Picture 2" descr="Change in observed and simulated cloud amount and albedo between the 1980s and 2000s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359"/>
          <a:stretch/>
        </p:blipFill>
        <p:spPr bwMode="auto">
          <a:xfrm>
            <a:off x="6073724" y="4623957"/>
            <a:ext cx="3052191" cy="168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1349" y="144740"/>
            <a:ext cx="3017404" cy="24921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7544" y="6165304"/>
            <a:ext cx="4741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000000"/>
                </a:solidFill>
                <a:latin typeface="+mn-lt"/>
              </a:rPr>
              <a:t>Liu et al. (2017) submitted to JGR</a:t>
            </a:r>
          </a:p>
          <a:p>
            <a:pPr algn="l"/>
            <a:r>
              <a:rPr lang="en-GB" sz="2000" dirty="0">
                <a:solidFill>
                  <a:srgbClr val="000000"/>
                </a:solidFill>
                <a:latin typeface="+mn-lt"/>
              </a:rPr>
              <a:t>Data: </a:t>
            </a:r>
            <a:r>
              <a:rPr lang="en-GB" sz="2000" u="sng" dirty="0">
                <a:latin typeface="+mn-lt"/>
                <a:hlinkClick r:id="rId8"/>
              </a:rPr>
              <a:t>http://dx.doi.org/10.17864/1947.111</a:t>
            </a:r>
            <a:endParaRPr lang="en-GB" sz="20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76256" y="1443129"/>
            <a:ext cx="1357531" cy="556740"/>
          </a:xfrm>
          <a:prstGeom prst="rect">
            <a:avLst/>
          </a:prstGeom>
          <a:effectLst>
            <a:glow rad="127000">
              <a:schemeClr val="accent3"/>
            </a:glow>
          </a:effectLst>
        </p:spPr>
      </p:pic>
      <p:pic>
        <p:nvPicPr>
          <p:cNvPr id="14" name="Picture 2" descr="Change in observed and simulated cloud amount and albedo between the 1980s and 2000s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6" r="22078" b="75359"/>
          <a:stretch/>
        </p:blipFill>
        <p:spPr bwMode="auto">
          <a:xfrm>
            <a:off x="6084168" y="4619407"/>
            <a:ext cx="1358079" cy="168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hange in observed and simulated cloud amount and albedo between the 1980s and 2000s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" r="65235" b="75359"/>
          <a:stretch/>
        </p:blipFill>
        <p:spPr bwMode="auto">
          <a:xfrm>
            <a:off x="7398432" y="4619407"/>
            <a:ext cx="1062000" cy="168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580112" y="6165304"/>
            <a:ext cx="3539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hlinkClick r:id="rId10"/>
              </a:rPr>
              <a:t>Norris et al (2016) </a:t>
            </a:r>
            <a:r>
              <a:rPr lang="en-GB" sz="2000" i="1" dirty="0">
                <a:hlinkClick r:id="rId10"/>
              </a:rPr>
              <a:t>Nature</a:t>
            </a:r>
            <a:endParaRPr lang="en-GB" sz="2000" i="1" dirty="0"/>
          </a:p>
          <a:p>
            <a:r>
              <a:rPr lang="en-GB" sz="2000" i="1" dirty="0"/>
              <a:t>Changes in cloudiness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76255" y="44624"/>
            <a:ext cx="135753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ERBS </a:t>
            </a:r>
            <a:r>
              <a:rPr lang="en-GB" dirty="0">
                <a:solidFill>
                  <a:srgbClr val="FF0000"/>
                </a:solidFill>
              </a:rPr>
              <a:t>CERES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sz="800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00B050"/>
                </a:solidFill>
              </a:rPr>
              <a:t>reanalyses</a:t>
            </a:r>
          </a:p>
        </p:txBody>
      </p:sp>
    </p:spTree>
    <p:extLst>
      <p:ext uri="{BB962C8B-B14F-4D97-AF65-F5344CB8AC3E}">
        <p14:creationId xmlns:p14="http://schemas.microsoft.com/office/powerpoint/2010/main" val="294613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20"/>
          <a:stretch/>
        </p:blipFill>
        <p:spPr>
          <a:xfrm>
            <a:off x="4607496" y="1590982"/>
            <a:ext cx="4536504" cy="27144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sz="3200" dirty="0">
                <a:solidFill>
                  <a:srgbClr val="0B33B5"/>
                </a:solidFill>
              </a:rPr>
              <a:t>Inter-hemispheric energy imbalance/transport and precipitation biases in CMIP5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2080" y="4581128"/>
            <a:ext cx="3663042" cy="216024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Cross-equatorial heat transport  by atmosphere &amp; hemispheric precipitation asymmetry linked</a:t>
            </a:r>
          </a:p>
          <a:p>
            <a:pPr marL="0" indent="0">
              <a:buNone/>
            </a:pPr>
            <a:r>
              <a:rPr lang="en-GB" sz="2000" dirty="0">
                <a:hlinkClick r:id="rId4"/>
              </a:rPr>
              <a:t>Loeb et al. (2016) </a:t>
            </a:r>
            <a:r>
              <a:rPr lang="en-GB" sz="2000" dirty="0" err="1">
                <a:hlinkClick r:id="rId4"/>
              </a:rPr>
              <a:t>Clim</a:t>
            </a:r>
            <a:r>
              <a:rPr lang="en-GB" sz="2000" dirty="0">
                <a:hlinkClick r:id="rId4"/>
              </a:rPr>
              <a:t>. </a:t>
            </a:r>
            <a:r>
              <a:rPr lang="en-GB" sz="2000" dirty="0" err="1">
                <a:hlinkClick r:id="rId4"/>
              </a:rPr>
              <a:t>Dyn</a:t>
            </a:r>
            <a:endParaRPr lang="en-GB" sz="2000" dirty="0"/>
          </a:p>
          <a:p>
            <a:pPr marL="0" indent="0">
              <a:buNone/>
            </a:pPr>
            <a:r>
              <a:rPr lang="en-GB" sz="1800" dirty="0"/>
              <a:t>See also:</a:t>
            </a:r>
            <a:r>
              <a:rPr lang="en-GB" sz="1800" dirty="0">
                <a:hlinkClick r:id="rId5"/>
              </a:rPr>
              <a:t> Haywood et al. (2016) GRL</a:t>
            </a:r>
            <a:r>
              <a:rPr lang="en-GB" sz="1800" dirty="0"/>
              <a:t>;</a:t>
            </a:r>
          </a:p>
          <a:p>
            <a:pPr marL="0" indent="0">
              <a:buNone/>
            </a:pPr>
            <a:r>
              <a:rPr lang="en-GB" sz="1800" dirty="0">
                <a:hlinkClick r:id="rId6"/>
              </a:rPr>
              <a:t>Hawcroft et al. (2016) </a:t>
            </a:r>
            <a:r>
              <a:rPr lang="en-GB" sz="1800" dirty="0" err="1">
                <a:hlinkClick r:id="rId6"/>
              </a:rPr>
              <a:t>Clim</a:t>
            </a:r>
            <a:r>
              <a:rPr lang="en-GB" sz="1800" dirty="0">
                <a:hlinkClick r:id="rId6"/>
              </a:rPr>
              <a:t>. </a:t>
            </a:r>
            <a:r>
              <a:rPr lang="en-GB" sz="1800" dirty="0" err="1">
                <a:hlinkClick r:id="rId6"/>
              </a:rPr>
              <a:t>Dyn</a:t>
            </a:r>
            <a:r>
              <a:rPr lang="en-GB" sz="18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28525" y="6273344"/>
            <a:ext cx="676275" cy="252000"/>
          </a:xfrm>
        </p:spPr>
        <p:txBody>
          <a:bodyPr/>
          <a:lstStyle/>
          <a:p>
            <a:fld id="{DCF6A46F-80AB-49F3-8C7E-9717ED945456}" type="slidenum">
              <a:rPr lang="en-GB" altLang="en-US" smtClean="0"/>
              <a:pPr/>
              <a:t>5</a:t>
            </a:fld>
            <a:endParaRPr lang="en-GB" altLang="en-US"/>
          </a:p>
        </p:txBody>
      </p:sp>
      <p:pic>
        <p:nvPicPr>
          <p:cNvPr id="7" name="Picture 2" descr="http://www.met.reading.ac.uk/~sgs02rpa/MISC/DEEPC_Loeb_energyflow_200006-20150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40" y="1532113"/>
            <a:ext cx="4225640" cy="277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18540" y="4365104"/>
            <a:ext cx="4685508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000" kern="0" dirty="0"/>
              <a:t>Observed inter-hemispheric imbalance in Earth’s energy budget 2000-15 (</a:t>
            </a:r>
            <a:r>
              <a:rPr lang="en-GB" sz="2000" b="1" kern="0" dirty="0"/>
              <a:t>Liu et al. submitted </a:t>
            </a:r>
            <a:r>
              <a:rPr lang="en-GB" sz="2000" kern="0" dirty="0"/>
              <a:t>update of </a:t>
            </a:r>
            <a:r>
              <a:rPr lang="en-GB" sz="2000" dirty="0">
                <a:hlinkClick r:id="rId4"/>
              </a:rPr>
              <a:t>Loeb et al. (2016) </a:t>
            </a:r>
            <a:r>
              <a:rPr lang="en-GB" sz="2000" dirty="0" err="1">
                <a:hlinkClick r:id="rId4"/>
              </a:rPr>
              <a:t>Clim</a:t>
            </a:r>
            <a:r>
              <a:rPr lang="en-GB" sz="2000" dirty="0">
                <a:hlinkClick r:id="rId4"/>
              </a:rPr>
              <a:t>. </a:t>
            </a:r>
            <a:r>
              <a:rPr lang="en-GB" sz="2000" dirty="0" err="1">
                <a:hlinkClick r:id="rId4"/>
              </a:rPr>
              <a:t>Dyn</a:t>
            </a:r>
            <a:r>
              <a:rPr lang="en-GB" sz="2000" dirty="0"/>
              <a:t> using </a:t>
            </a:r>
            <a:r>
              <a:rPr lang="en-GB" sz="2000" kern="0" dirty="0">
                <a:hlinkClick r:id="rId8"/>
              </a:rPr>
              <a:t>Roemmich et al. (2015) Nature Climate</a:t>
            </a:r>
            <a:r>
              <a:rPr lang="en-GB" sz="2000" kern="0" dirty="0"/>
              <a:t> ocean heating)</a:t>
            </a:r>
          </a:p>
          <a:p>
            <a:r>
              <a:rPr lang="en-GB" sz="2000" kern="0" dirty="0"/>
              <a:t>Implied ocean heat transport less than </a:t>
            </a:r>
            <a:r>
              <a:rPr lang="en-GB" sz="2000" kern="0" dirty="0">
                <a:hlinkClick r:id="rId4"/>
              </a:rPr>
              <a:t>Loeb et al. (2016) </a:t>
            </a:r>
            <a:r>
              <a:rPr lang="en-GB" sz="2000" kern="0" dirty="0"/>
              <a:t>&amp; </a:t>
            </a:r>
            <a:r>
              <a:rPr lang="en-GB" sz="2000" kern="0" dirty="0">
                <a:hlinkClick r:id="rId9"/>
              </a:rPr>
              <a:t>Frierson et al. 2013</a:t>
            </a:r>
            <a:r>
              <a:rPr lang="en-GB" sz="2000" kern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643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915400" cy="533400"/>
          </a:xfrm>
        </p:spPr>
        <p:txBody>
          <a:bodyPr>
            <a:normAutofit fontScale="90000"/>
          </a:bodyPr>
          <a:lstStyle/>
          <a:p>
            <a:pPr algn="l"/>
            <a:r>
              <a:rPr lang="en-GB" kern="0" dirty="0">
                <a:solidFill>
                  <a:srgbClr val="3333FF"/>
                </a:solidFill>
              </a:rPr>
              <a:t>Comparison of Meridional Heat Transport</a:t>
            </a:r>
            <a:endParaRPr lang="en-GB" sz="4000" dirty="0">
              <a:solidFill>
                <a:srgbClr val="3333FF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66800"/>
            <a:ext cx="5410200" cy="563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91200" y="1099330"/>
            <a:ext cx="3352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Inferred from F</a:t>
            </a:r>
            <a:r>
              <a:rPr lang="en-GB" sz="2400" baseline="-25000" dirty="0">
                <a:latin typeface="+mn-lt"/>
              </a:rPr>
              <a:t>s</a:t>
            </a:r>
            <a:r>
              <a:rPr lang="en-GB" sz="2400" dirty="0">
                <a:latin typeface="+mn-lt"/>
              </a:rPr>
              <a:t> (Liu et al.) &amp; ocean heating (</a:t>
            </a:r>
            <a:r>
              <a:rPr lang="en-GB" sz="2400" dirty="0">
                <a:latin typeface="+mn-lt"/>
                <a:hlinkClick r:id="rId3"/>
              </a:rPr>
              <a:t>Roemmich et al 2015</a:t>
            </a:r>
            <a:r>
              <a:rPr lang="en-GB" sz="2400" dirty="0">
                <a:latin typeface="+mn-lt"/>
              </a:rPr>
              <a:t>) 2006-2013</a:t>
            </a:r>
          </a:p>
          <a:p>
            <a:pPr algn="l"/>
            <a:endParaRPr lang="en-GB" sz="2400" dirty="0">
              <a:latin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Sensitivity of method to land flux correction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2400" dirty="0">
              <a:latin typeface="+mn-lt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3733800" y="5334000"/>
            <a:ext cx="0" cy="914400"/>
          </a:xfrm>
          <a:prstGeom prst="straightConnector1">
            <a:avLst/>
          </a:prstGeom>
          <a:solidFill>
            <a:srgbClr val="99CC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3739054" y="5944023"/>
            <a:ext cx="83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26</a:t>
            </a:r>
            <a:r>
              <a:rPr lang="en-GB" b="1" baseline="30000" dirty="0">
                <a:solidFill>
                  <a:srgbClr val="FF0000"/>
                </a:solidFill>
              </a:rPr>
              <a:t>o</a:t>
            </a:r>
            <a:r>
              <a:rPr lang="en-GB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4048" y="6457890"/>
            <a:ext cx="4644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0000"/>
                </a:solidFill>
                <a:latin typeface="+mn-lt"/>
              </a:rPr>
              <a:t>Liu et al. (2017) submitted to JGR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r="32686"/>
          <a:stretch/>
        </p:blipFill>
        <p:spPr>
          <a:xfrm>
            <a:off x="5889523" y="3764632"/>
            <a:ext cx="2903204" cy="26166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28184" y="3886200"/>
            <a:ext cx="23762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Zonal land correction</a:t>
            </a:r>
          </a:p>
        </p:txBody>
      </p:sp>
    </p:spTree>
    <p:extLst>
      <p:ext uri="{BB962C8B-B14F-4D97-AF65-F5344CB8AC3E}">
        <p14:creationId xmlns:p14="http://schemas.microsoft.com/office/powerpoint/2010/main" val="2348251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929" y="3581400"/>
            <a:ext cx="5260272" cy="305440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19864" cy="533400"/>
          </a:xfrm>
        </p:spPr>
        <p:txBody>
          <a:bodyPr>
            <a:normAutofit fontScale="90000"/>
          </a:bodyPr>
          <a:lstStyle/>
          <a:p>
            <a:pPr algn="l"/>
            <a:r>
              <a:rPr lang="en-GB" kern="0" dirty="0">
                <a:solidFill>
                  <a:srgbClr val="3333FF"/>
                </a:solidFill>
              </a:rPr>
              <a:t>Inferred ocean heat transport@26</a:t>
            </a:r>
            <a:r>
              <a:rPr lang="en-GB" kern="0" baseline="30000" dirty="0">
                <a:solidFill>
                  <a:srgbClr val="3333FF"/>
                </a:solidFill>
              </a:rPr>
              <a:t>o</a:t>
            </a:r>
            <a:r>
              <a:rPr lang="en-GB" kern="0" dirty="0">
                <a:solidFill>
                  <a:srgbClr val="3333FF"/>
                </a:solidFill>
              </a:rPr>
              <a:t>N</a:t>
            </a:r>
            <a:endParaRPr lang="en-GB" sz="4000" dirty="0">
              <a:solidFill>
                <a:srgbClr val="3333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71119"/>
            <a:ext cx="5181600" cy="26102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73682" y="729734"/>
            <a:ext cx="3150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n-lt"/>
                <a:hlinkClick r:id="rId4"/>
              </a:rPr>
              <a:t>Trenberth &amp; </a:t>
            </a:r>
            <a:r>
              <a:rPr lang="en-GB" dirty="0" err="1">
                <a:latin typeface="+mn-lt"/>
                <a:hlinkClick r:id="rId4"/>
              </a:rPr>
              <a:t>Fasullo</a:t>
            </a:r>
            <a:r>
              <a:rPr lang="en-GB" dirty="0">
                <a:latin typeface="+mn-lt"/>
                <a:hlinkClick r:id="rId4"/>
              </a:rPr>
              <a:t> (2017) GRL</a:t>
            </a:r>
            <a:endParaRPr lang="en-GB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9514" y="914400"/>
            <a:ext cx="276341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200" dirty="0">
                <a:latin typeface="+mn-lt"/>
              </a:rPr>
              <a:t>Compare indirect method with RAPID observations</a:t>
            </a:r>
          </a:p>
          <a:p>
            <a:pPr algn="l"/>
            <a:endParaRPr lang="en-GB" sz="2200" dirty="0">
              <a:latin typeface="+mn-lt"/>
            </a:endParaRPr>
          </a:p>
          <a:p>
            <a:pPr algn="l"/>
            <a:r>
              <a:rPr lang="en-GB" sz="2200" dirty="0">
                <a:latin typeface="+mn-lt"/>
              </a:rPr>
              <a:t>Is </a:t>
            </a:r>
            <a:r>
              <a:rPr lang="en-GB" sz="2200" dirty="0">
                <a:latin typeface="+mn-lt"/>
                <a:hlinkClick r:id="rId4"/>
              </a:rPr>
              <a:t>TF2017</a:t>
            </a:r>
            <a:r>
              <a:rPr lang="en-GB" sz="2200" dirty="0">
                <a:latin typeface="+mn-lt"/>
              </a:rPr>
              <a:t> discrepancy due to lack of land F</a:t>
            </a:r>
            <a:r>
              <a:rPr lang="en-GB" sz="2200" baseline="-25000" dirty="0">
                <a:latin typeface="+mn-lt"/>
              </a:rPr>
              <a:t>s</a:t>
            </a:r>
            <a:r>
              <a:rPr lang="en-GB" sz="2200" dirty="0">
                <a:latin typeface="+mn-lt"/>
              </a:rPr>
              <a:t> adjustment?</a:t>
            </a:r>
          </a:p>
          <a:p>
            <a:pPr algn="l"/>
            <a:endParaRPr lang="en-GB" sz="2200" dirty="0">
              <a:latin typeface="+mn-lt"/>
            </a:endParaRPr>
          </a:p>
          <a:p>
            <a:pPr algn="l"/>
            <a:r>
              <a:rPr lang="en-GB" sz="2200" dirty="0">
                <a:latin typeface="+mn-lt"/>
              </a:rPr>
              <a:t>Ocean heating from ORAS4 (0-700m).</a:t>
            </a:r>
          </a:p>
          <a:p>
            <a:pPr algn="l"/>
            <a:r>
              <a:rPr lang="en-GB" sz="2200" dirty="0">
                <a:latin typeface="+mn-lt"/>
              </a:rPr>
              <a:t>Better agreement after land Fs adjustment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 bwMode="auto">
          <a:xfrm flipH="1" flipV="1">
            <a:off x="5076056" y="2348881"/>
            <a:ext cx="1073458" cy="277389"/>
          </a:xfrm>
          <a:prstGeom prst="straightConnector1">
            <a:avLst/>
          </a:prstGeom>
          <a:solidFill>
            <a:srgbClr val="99CCFF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>
            <a:cxnSpLocks/>
          </p:cNvCxnSpPr>
          <p:nvPr/>
        </p:nvCxnSpPr>
        <p:spPr bwMode="auto">
          <a:xfrm flipH="1" flipV="1">
            <a:off x="5796136" y="4648200"/>
            <a:ext cx="353378" cy="148952"/>
          </a:xfrm>
          <a:prstGeom prst="straightConnector1">
            <a:avLst/>
          </a:prstGeom>
          <a:solidFill>
            <a:srgbClr val="99CCFF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6200" y="4648200"/>
            <a:ext cx="1978729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+mn-lt"/>
              </a:rPr>
              <a:t>2004-2013</a:t>
            </a:r>
            <a:endParaRPr lang="en-GB" sz="2000" dirty="0">
              <a:solidFill>
                <a:srgbClr val="FF0000"/>
              </a:solidFill>
              <a:latin typeface="+mn-lt"/>
            </a:endParaRPr>
          </a:p>
          <a:p>
            <a:r>
              <a:rPr lang="en-GB" sz="2000" dirty="0">
                <a:solidFill>
                  <a:srgbClr val="3333FF"/>
                </a:solidFill>
                <a:latin typeface="+mn-lt"/>
              </a:rPr>
              <a:t>RAPID  1.23 PW</a:t>
            </a:r>
          </a:p>
          <a:p>
            <a:r>
              <a:rPr lang="en-GB" sz="2000" dirty="0">
                <a:solidFill>
                  <a:srgbClr val="3333FF"/>
                </a:solidFill>
                <a:latin typeface="+mn-lt"/>
              </a:rPr>
              <a:t>TF2017 1.00 PW</a:t>
            </a:r>
          </a:p>
          <a:p>
            <a:r>
              <a:rPr lang="en-GB" sz="2000" dirty="0">
                <a:solidFill>
                  <a:srgbClr val="3333FF"/>
                </a:solidFill>
                <a:latin typeface="+mn-lt"/>
              </a:rPr>
              <a:t>Liu et al: 1.16 PW</a:t>
            </a:r>
          </a:p>
          <a:p>
            <a:r>
              <a:rPr lang="en-GB" sz="2000" i="1" dirty="0">
                <a:solidFill>
                  <a:srgbClr val="FF0000"/>
                </a:solidFill>
                <a:latin typeface="+mn-lt"/>
              </a:rPr>
              <a:t>large uncertainty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99992" y="6457890"/>
            <a:ext cx="4644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0000"/>
                </a:solidFill>
                <a:latin typeface="+mn-lt"/>
              </a:rPr>
              <a:t>Liu et al. (2017) submitted to JGR</a:t>
            </a:r>
          </a:p>
        </p:txBody>
      </p:sp>
    </p:spTree>
    <p:extLst>
      <p:ext uri="{BB962C8B-B14F-4D97-AF65-F5344CB8AC3E}">
        <p14:creationId xmlns:p14="http://schemas.microsoft.com/office/powerpoint/2010/main" val="2967546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rgbClr val="0B33B5"/>
                </a:solidFill>
              </a:rPr>
              <a:t>Feedbacks on internal and forced climate change involving regional energy budget</a:t>
            </a:r>
          </a:p>
        </p:txBody>
      </p:sp>
      <p:pic>
        <p:nvPicPr>
          <p:cNvPr id="4" name="Picture 2" descr="Comparison of recent Ts and LCC trends in AMIP (1980-2005), CMIP5-historical (1980-2005) and satellite observations (1983-2005)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42" r="49388"/>
          <a:stretch/>
        </p:blipFill>
        <p:spPr bwMode="auto">
          <a:xfrm>
            <a:off x="467544" y="1772816"/>
            <a:ext cx="3240360" cy="388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8" t="25829" r="7667"/>
          <a:stretch/>
        </p:blipFill>
        <p:spPr bwMode="auto">
          <a:xfrm>
            <a:off x="3635896" y="3861048"/>
            <a:ext cx="2823310" cy="148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71" r="22674" b="23078"/>
          <a:stretch/>
        </p:blipFill>
        <p:spPr bwMode="auto">
          <a:xfrm>
            <a:off x="3641903" y="1916832"/>
            <a:ext cx="2817303" cy="167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95936" y="5453406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  <a:hlinkClick r:id="rId6"/>
              </a:rPr>
              <a:t>Liu et al. (2015) JGR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2405593" y="3488908"/>
            <a:ext cx="5443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+mn-lt"/>
              </a:rPr>
              <a:t>OBSERVATIONS	AMIP MODELS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8657" y="1418744"/>
            <a:ext cx="6921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2"/>
                </a:solidFill>
                <a:latin typeface="+mn-lt"/>
              </a:rPr>
              <a:t>Low Cloud Cover </a:t>
            </a:r>
            <a:r>
              <a:rPr lang="en-GB" sz="2000" dirty="0">
                <a:latin typeface="+mn-lt"/>
              </a:rPr>
              <a:t>trend</a:t>
            </a:r>
            <a:r>
              <a:rPr lang="en-GB" sz="2000" dirty="0">
                <a:solidFill>
                  <a:schemeClr val="tx2"/>
                </a:solidFill>
                <a:latin typeface="+mn-lt"/>
              </a:rPr>
              <a:t>   </a:t>
            </a:r>
            <a:r>
              <a:rPr lang="en-GB" sz="2000" b="1" dirty="0">
                <a:solidFill>
                  <a:schemeClr val="tx2"/>
                </a:solidFill>
                <a:latin typeface="+mn-lt"/>
              </a:rPr>
              <a:t>1980s-2000s</a:t>
            </a:r>
            <a:r>
              <a:rPr lang="en-GB" sz="2000" dirty="0">
                <a:latin typeface="+mn-lt"/>
              </a:rPr>
              <a:t>  </a:t>
            </a:r>
            <a:r>
              <a:rPr lang="en-GB" sz="2000" dirty="0">
                <a:solidFill>
                  <a:schemeClr val="tx2"/>
                </a:solidFill>
                <a:latin typeface="+mn-lt"/>
              </a:rPr>
              <a:t>Surface energy flux change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0" t="77776"/>
          <a:stretch/>
        </p:blipFill>
        <p:spPr bwMode="auto">
          <a:xfrm>
            <a:off x="3347864" y="3522915"/>
            <a:ext cx="3043260" cy="332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-36512" y="5445224"/>
            <a:ext cx="3774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2"/>
                </a:solidFill>
                <a:latin typeface="+mn-lt"/>
                <a:hlinkClick r:id="rId7"/>
              </a:rPr>
              <a:t>Zhou et al. (2016) Nature </a:t>
            </a:r>
            <a:r>
              <a:rPr lang="en-GB" sz="2000" dirty="0" err="1">
                <a:solidFill>
                  <a:schemeClr val="tx2"/>
                </a:solidFill>
                <a:latin typeface="+mn-lt"/>
                <a:hlinkClick r:id="rId7"/>
              </a:rPr>
              <a:t>Geosci</a:t>
            </a:r>
            <a:endParaRPr lang="en-GB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39633" y="1844824"/>
            <a:ext cx="2496863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latin typeface="+mn-lt"/>
              </a:rPr>
              <a:t>Distinct feedbacks on internal variability &amp; forced change e.g. </a:t>
            </a:r>
            <a:r>
              <a:rPr lang="fr-FR" dirty="0">
                <a:latin typeface="+mn-lt"/>
                <a:hlinkClick r:id="rId8"/>
              </a:rPr>
              <a:t>Brown et al. 2016 J. Clim</a:t>
            </a:r>
            <a:r>
              <a:rPr lang="fr-FR" u="sng" dirty="0">
                <a:latin typeface="+mn-lt"/>
              </a:rPr>
              <a:t>; </a:t>
            </a:r>
            <a:r>
              <a:rPr lang="fr-FR" dirty="0">
                <a:latin typeface="+mn-lt"/>
                <a:hlinkClick r:id="rId9"/>
              </a:rPr>
              <a:t>Xie et al. 2015 Nature </a:t>
            </a:r>
            <a:r>
              <a:rPr lang="fr-FR" dirty="0" err="1">
                <a:latin typeface="+mn-lt"/>
                <a:hlinkClick r:id="rId9"/>
              </a:rPr>
              <a:t>Geosci</a:t>
            </a:r>
            <a:r>
              <a:rPr lang="fr-FR" dirty="0">
                <a:latin typeface="+mn-lt"/>
              </a:rPr>
              <a:t>; </a:t>
            </a:r>
            <a:r>
              <a:rPr lang="en-GB" dirty="0">
                <a:solidFill>
                  <a:prstClr val="black"/>
                </a:solidFill>
                <a:latin typeface="+mn-lt"/>
                <a:cs typeface="Arial" panose="020B0604020202020204" pitchFamily="34" charset="0"/>
                <a:hlinkClick r:id="rId10"/>
              </a:rPr>
              <a:t>England et al. (2014) Nature </a:t>
            </a:r>
            <a:r>
              <a:rPr lang="en-GB" dirty="0" err="1">
                <a:solidFill>
                  <a:prstClr val="black"/>
                </a:solidFill>
                <a:latin typeface="+mn-lt"/>
                <a:cs typeface="Arial" panose="020B0604020202020204" pitchFamily="34" charset="0"/>
                <a:hlinkClick r:id="rId10"/>
              </a:rPr>
              <a:t>Clim</a:t>
            </a:r>
            <a:r>
              <a:rPr lang="en-GB" dirty="0">
                <a:solidFill>
                  <a:prstClr val="black"/>
                </a:solidFill>
                <a:latin typeface="+mn-lt"/>
                <a:cs typeface="Arial" panose="020B0604020202020204" pitchFamily="34" charset="0"/>
                <a:hlinkClick r:id="rId10"/>
              </a:rPr>
              <a:t> </a:t>
            </a:r>
            <a:endParaRPr lang="fr-FR" dirty="0"/>
          </a:p>
          <a:p>
            <a:pPr algn="l"/>
            <a:r>
              <a:rPr lang="fr-FR" sz="2000" dirty="0">
                <a:latin typeface="+mn-lt"/>
              </a:rPr>
              <a:t>Spatial patterns of </a:t>
            </a:r>
            <a:r>
              <a:rPr lang="fr-FR" sz="2000" dirty="0" err="1">
                <a:latin typeface="+mn-lt"/>
              </a:rPr>
              <a:t>warming</a:t>
            </a:r>
            <a:r>
              <a:rPr lang="fr-FR" sz="2000" dirty="0">
                <a:latin typeface="+mn-lt"/>
              </a:rPr>
              <a:t> crucial for feedbacks &amp; </a:t>
            </a:r>
            <a:r>
              <a:rPr lang="fr-FR" sz="2000" dirty="0" err="1">
                <a:latin typeface="+mn-lt"/>
              </a:rPr>
              <a:t>climate</a:t>
            </a:r>
            <a:r>
              <a:rPr lang="fr-FR" sz="2000" dirty="0">
                <a:latin typeface="+mn-lt"/>
              </a:rPr>
              <a:t> </a:t>
            </a:r>
            <a:r>
              <a:rPr lang="fr-FR" sz="2000" dirty="0" err="1">
                <a:latin typeface="+mn-lt"/>
              </a:rPr>
              <a:t>sensitivity</a:t>
            </a:r>
            <a:r>
              <a:rPr lang="fr-FR" sz="2000" dirty="0">
                <a:latin typeface="+mn-lt"/>
              </a:rPr>
              <a:t> e.g. </a:t>
            </a:r>
            <a:r>
              <a:rPr lang="en-GB" u="sng" dirty="0">
                <a:latin typeface="+mn-lt"/>
                <a:hlinkClick r:id="rId11"/>
              </a:rPr>
              <a:t>He &amp; </a:t>
            </a:r>
            <a:r>
              <a:rPr lang="en-GB" u="sng" dirty="0" err="1">
                <a:latin typeface="+mn-lt"/>
                <a:hlinkClick r:id="rId11"/>
              </a:rPr>
              <a:t>Soden</a:t>
            </a:r>
            <a:r>
              <a:rPr lang="en-GB" u="sng" dirty="0">
                <a:latin typeface="+mn-lt"/>
                <a:hlinkClick r:id="rId11"/>
              </a:rPr>
              <a:t> (2016) J. </a:t>
            </a:r>
            <a:r>
              <a:rPr lang="en-GB" u="sng" dirty="0" err="1">
                <a:latin typeface="+mn-lt"/>
                <a:hlinkClick r:id="rId11"/>
              </a:rPr>
              <a:t>Clim</a:t>
            </a:r>
            <a:r>
              <a:rPr lang="en-GB" u="sng" dirty="0">
                <a:solidFill>
                  <a:schemeClr val="tx2"/>
                </a:solidFill>
                <a:latin typeface="+mn-lt"/>
              </a:rPr>
              <a:t>; </a:t>
            </a:r>
            <a:r>
              <a:rPr lang="fr-FR" u="sng" dirty="0">
                <a:latin typeface="+mn-lt"/>
                <a:hlinkClick r:id="rId12"/>
              </a:rPr>
              <a:t>Richardson et al. (2016) Nature Clim Change</a:t>
            </a:r>
            <a:r>
              <a:rPr lang="fr-FR" u="sng" dirty="0">
                <a:latin typeface="+mn-lt"/>
              </a:rPr>
              <a:t>; </a:t>
            </a:r>
            <a:r>
              <a:rPr lang="en-GB" dirty="0">
                <a:latin typeface="+mn-lt"/>
                <a:hlinkClick r:id="rId13"/>
              </a:rPr>
              <a:t>Gregory &amp; Andrews (2016) GRL</a:t>
            </a:r>
            <a:endParaRPr lang="en-GB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103" y="6021288"/>
            <a:ext cx="6216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explains decreased heating of E Pacific; is it realistic?</a:t>
            </a:r>
          </a:p>
        </p:txBody>
      </p:sp>
    </p:spTree>
    <p:extLst>
      <p:ext uri="{BB962C8B-B14F-4D97-AF65-F5344CB8AC3E}">
        <p14:creationId xmlns:p14="http://schemas.microsoft.com/office/powerpoint/2010/main" val="3645490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943800" cy="533400"/>
          </a:xfrm>
        </p:spPr>
        <p:txBody>
          <a:bodyPr>
            <a:normAutofit fontScale="90000"/>
          </a:bodyPr>
          <a:lstStyle/>
          <a:p>
            <a:pPr algn="l"/>
            <a:r>
              <a:rPr lang="en-GB" kern="0" dirty="0">
                <a:solidFill>
                  <a:srgbClr val="3333FF"/>
                </a:solidFill>
              </a:rPr>
              <a:t>Evaluation of turbulent flux changes    </a:t>
            </a:r>
            <a:endParaRPr lang="en-GB" sz="4000" dirty="0">
              <a:solidFill>
                <a:srgbClr val="3333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53"/>
          <a:stretch/>
        </p:blipFill>
        <p:spPr>
          <a:xfrm>
            <a:off x="276066" y="1661864"/>
            <a:ext cx="5480892" cy="36801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12160" y="2276286"/>
            <a:ext cx="2971800" cy="36009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Turbulent flux: F</a:t>
            </a:r>
            <a:r>
              <a:rPr lang="en-GB" sz="2000" baseline="-25000" dirty="0">
                <a:latin typeface="+mn-lt"/>
              </a:rPr>
              <a:t>s</a:t>
            </a:r>
            <a:r>
              <a:rPr lang="en-GB" sz="2000" dirty="0">
                <a:latin typeface="+mn-lt"/>
              </a:rPr>
              <a:t> - </a:t>
            </a:r>
            <a:r>
              <a:rPr lang="en-GB" sz="2000" dirty="0">
                <a:solidFill>
                  <a:srgbClr val="FF0000"/>
                </a:solidFill>
                <a:latin typeface="+mn-lt"/>
              </a:rPr>
              <a:t>F</a:t>
            </a:r>
            <a:r>
              <a:rPr lang="en-GB" sz="2000" baseline="-25000" dirty="0">
                <a:solidFill>
                  <a:srgbClr val="FF0000"/>
                </a:solidFill>
                <a:latin typeface="+mn-lt"/>
              </a:rPr>
              <a:t>RAD</a:t>
            </a:r>
            <a:r>
              <a:rPr lang="en-GB" sz="2000" dirty="0">
                <a:latin typeface="+mn-lt"/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000" dirty="0"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 err="1">
                <a:latin typeface="+mn-lt"/>
              </a:rPr>
              <a:t>OAFlux</a:t>
            </a:r>
            <a:r>
              <a:rPr lang="en-GB" sz="2000" dirty="0">
                <a:latin typeface="+mn-lt"/>
              </a:rPr>
              <a:t> systematically lower (removed)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Good agreement in anomaly variability</a:t>
            </a:r>
            <a:endParaRPr lang="en-GB" sz="2000" dirty="0">
              <a:solidFill>
                <a:srgbClr val="FF0000"/>
              </a:solidFill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Buoy data agree better with our product than with </a:t>
            </a:r>
            <a:r>
              <a:rPr lang="en-GB" sz="2000" dirty="0" err="1">
                <a:latin typeface="+mn-lt"/>
              </a:rPr>
              <a:t>OAFlux</a:t>
            </a:r>
            <a:endParaRPr lang="en-GB" sz="2000" dirty="0"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Are trends in reanalysis winds reliable?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800" dirty="0"/>
          </a:p>
        </p:txBody>
      </p:sp>
      <p:sp>
        <p:nvSpPr>
          <p:cNvPr id="2" name="Rectangle 1"/>
          <p:cNvSpPr/>
          <p:nvPr/>
        </p:nvSpPr>
        <p:spPr>
          <a:xfrm>
            <a:off x="8053436" y="1749708"/>
            <a:ext cx="814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CERES</a:t>
            </a:r>
            <a:r>
              <a:rPr lang="en-GB" dirty="0"/>
              <a:t> </a:t>
            </a:r>
          </a:p>
        </p:txBody>
      </p:sp>
      <p:cxnSp>
        <p:nvCxnSpPr>
          <p:cNvPr id="6" name="Straight Arrow Connector 5"/>
          <p:cNvCxnSpPr>
            <a:stCxn id="2" idx="2"/>
          </p:cNvCxnSpPr>
          <p:nvPr/>
        </p:nvCxnSpPr>
        <p:spPr bwMode="auto">
          <a:xfrm>
            <a:off x="8460439" y="2119040"/>
            <a:ext cx="0" cy="240268"/>
          </a:xfrm>
          <a:prstGeom prst="straightConnector1">
            <a:avLst/>
          </a:prstGeom>
          <a:solidFill>
            <a:srgbClr val="99CC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6012160" y="1412776"/>
            <a:ext cx="2987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Kato et al (2013) J </a:t>
            </a:r>
            <a:r>
              <a:rPr lang="en-GB" sz="2000" dirty="0" err="1"/>
              <a:t>Clim</a:t>
            </a:r>
            <a:endParaRPr lang="en-GB" sz="2000" i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8" t="10218" r="7667" b="-1"/>
          <a:stretch/>
        </p:blipFill>
        <p:spPr bwMode="auto">
          <a:xfrm>
            <a:off x="3352338" y="1525555"/>
            <a:ext cx="2527279" cy="165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02"/>
          <a:stretch/>
        </p:blipFill>
        <p:spPr>
          <a:xfrm>
            <a:off x="251520" y="3757803"/>
            <a:ext cx="5480892" cy="2119469"/>
          </a:xfrm>
          <a:prstGeom prst="rect">
            <a:avLst/>
          </a:prstGeom>
        </p:spPr>
      </p:pic>
      <p:cxnSp>
        <p:nvCxnSpPr>
          <p:cNvPr id="12" name="Straight Arrow Connector 11"/>
          <p:cNvCxnSpPr>
            <a:cxnSpLocks/>
          </p:cNvCxnSpPr>
          <p:nvPr/>
        </p:nvCxnSpPr>
        <p:spPr bwMode="auto">
          <a:xfrm flipV="1">
            <a:off x="1475656" y="2533667"/>
            <a:ext cx="0" cy="1296144"/>
          </a:xfrm>
          <a:prstGeom prst="straightConnector1">
            <a:avLst/>
          </a:prstGeom>
          <a:solidFill>
            <a:srgbClr val="99CCFF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>
            <a:cxnSpLocks/>
          </p:cNvCxnSpPr>
          <p:nvPr/>
        </p:nvCxnSpPr>
        <p:spPr bwMode="auto">
          <a:xfrm flipH="1" flipV="1">
            <a:off x="2699792" y="2429721"/>
            <a:ext cx="2664296" cy="1400090"/>
          </a:xfrm>
          <a:prstGeom prst="straightConnector1">
            <a:avLst/>
          </a:prstGeom>
          <a:solidFill>
            <a:srgbClr val="99CCFF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3059832" y="1198493"/>
            <a:ext cx="272167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+mn-lt"/>
              </a:rPr>
              <a:t>Surface flux change 2000-2008 minus 1986-1999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0" t="77776" r="12667" b="-2405"/>
          <a:stretch/>
        </p:blipFill>
        <p:spPr bwMode="auto">
          <a:xfrm>
            <a:off x="3112916" y="3140968"/>
            <a:ext cx="2506374" cy="36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392735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1_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1_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oR Theme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UoR Theme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UoR Theme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UoR Theme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13253</TotalTime>
  <Words>1416</Words>
  <Application>Microsoft Office PowerPoint</Application>
  <PresentationFormat>On-screen Show (4:3)</PresentationFormat>
  <Paragraphs>144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AngsanaUPC</vt:lpstr>
      <vt:lpstr>Arial</vt:lpstr>
      <vt:lpstr>Calibri</vt:lpstr>
      <vt:lpstr>Effra</vt:lpstr>
      <vt:lpstr>Effra Bold</vt:lpstr>
      <vt:lpstr>Effra Heavy</vt:lpstr>
      <vt:lpstr>Effra Light</vt:lpstr>
      <vt:lpstr>Rdg Vesta</vt:lpstr>
      <vt:lpstr>Times New Roman</vt:lpstr>
      <vt:lpstr>1_Default Design</vt:lpstr>
      <vt:lpstr>UoR Theme</vt:lpstr>
      <vt:lpstr>1_UoR Theme</vt:lpstr>
      <vt:lpstr>2_UoR Theme</vt:lpstr>
      <vt:lpstr>3_UoR Theme</vt:lpstr>
      <vt:lpstr>PowerPoint Presentation</vt:lpstr>
      <vt:lpstr>Earth’s global surface temperature &amp; energy imbalance variability since the 1980s</vt:lpstr>
      <vt:lpstr>Improved global energy imbalance estimates</vt:lpstr>
      <vt:lpstr>Surface/TOA energy fluxes &amp; trends</vt:lpstr>
      <vt:lpstr>Inter-hemispheric energy imbalance/transport and precipitation biases in CMIP5 models</vt:lpstr>
      <vt:lpstr>Comparison of Meridional Heat Transport</vt:lpstr>
      <vt:lpstr>Inferred ocean heat transport@26oN</vt:lpstr>
      <vt:lpstr>Feedbacks on internal and forced climate change involving regional energy budget</vt:lpstr>
      <vt:lpstr>Evaluation of turbulent flux changes    </vt:lpstr>
      <vt:lpstr>Global energy budget: advances/questions</vt:lpstr>
      <vt:lpstr>PowerPoint Presentation</vt:lpstr>
      <vt:lpstr>Changes in global water cycle</vt:lpstr>
      <vt:lpstr>PowerPoint Presentation</vt:lpstr>
    </vt:vector>
  </TitlesOfParts>
  <Company>ESSC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SINERGEE</dc:title>
  <dc:creator>Allan and Slingo</dc:creator>
  <cp:lastModifiedBy>Richard</cp:lastModifiedBy>
  <cp:revision>1804</cp:revision>
  <cp:lastPrinted>2015-06-08T13:57:33Z</cp:lastPrinted>
  <dcterms:created xsi:type="dcterms:W3CDTF">2001-08-31T10:10:14Z</dcterms:created>
  <dcterms:modified xsi:type="dcterms:W3CDTF">2017-05-03T09:31:47Z</dcterms:modified>
</cp:coreProperties>
</file>