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8"/>
  </p:notesMasterIdLst>
  <p:handoutMasterIdLst>
    <p:handoutMasterId r:id="rId9"/>
  </p:handoutMasterIdLst>
  <p:sldIdLst>
    <p:sldId id="888" r:id="rId2"/>
    <p:sldId id="880" r:id="rId3"/>
    <p:sldId id="883" r:id="rId4"/>
    <p:sldId id="890" r:id="rId5"/>
    <p:sldId id="889" r:id="rId6"/>
    <p:sldId id="887" r:id="rId7"/>
  </p:sldIdLst>
  <p:sldSz cx="9144000" cy="6858000" type="screen4x3"/>
  <p:notesSz cx="6745288" cy="9713913"/>
  <p:defaultTextStyle>
    <a:defPPr>
      <a:defRPr lang="en-GB"/>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06699"/>
    <a:srgbClr val="DDDDDD"/>
    <a:srgbClr val="993300"/>
    <a:srgbClr val="CC3300"/>
    <a:srgbClr val="66FF33"/>
    <a:srgbClr val="4D4D4D"/>
    <a:srgbClr val="009999"/>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8" autoAdjust="0"/>
    <p:restoredTop sz="84507" autoAdjust="0"/>
  </p:normalViewPr>
  <p:slideViewPr>
    <p:cSldViewPr>
      <p:cViewPr>
        <p:scale>
          <a:sx n="50" d="100"/>
          <a:sy n="50" d="100"/>
        </p:scale>
        <p:origin x="-1056"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5" tIns="45718" rIns="91435" bIns="45718" numCol="1" anchor="t" anchorCtr="0" compatLnSpc="1">
            <a:prstTxWarp prst="textNoShape">
              <a:avLst/>
            </a:prstTxWarp>
          </a:bodyPr>
          <a:lstStyle>
            <a:lvl1pPr algn="l" eaLnBrk="0" hangingPunct="0">
              <a:defRPr sz="1200" smtClean="0">
                <a:latin typeface="Times New Roman" pitchFamily="18" charset="0"/>
              </a:defRPr>
            </a:lvl1pPr>
          </a:lstStyle>
          <a:p>
            <a:pPr>
              <a:defRPr/>
            </a:pPr>
            <a:endParaRPr lang="en-GB"/>
          </a:p>
        </p:txBody>
      </p:sp>
      <p:sp>
        <p:nvSpPr>
          <p:cNvPr id="4099" name="Rectangle 3"/>
          <p:cNvSpPr>
            <a:spLocks noGrp="1" noChangeArrowheads="1"/>
          </p:cNvSpPr>
          <p:nvPr>
            <p:ph type="dt" sz="quarter" idx="1"/>
          </p:nvPr>
        </p:nvSpPr>
        <p:spPr bwMode="auto">
          <a:xfrm>
            <a:off x="3810000" y="0"/>
            <a:ext cx="2971800" cy="457200"/>
          </a:xfrm>
          <a:prstGeom prst="rect">
            <a:avLst/>
          </a:prstGeom>
          <a:noFill/>
          <a:ln w="9525">
            <a:noFill/>
            <a:miter lim="800000"/>
            <a:headEnd/>
            <a:tailEnd/>
          </a:ln>
          <a:effectLst/>
        </p:spPr>
        <p:txBody>
          <a:bodyPr vert="horz" wrap="square" lIns="91435" tIns="45718" rIns="91435" bIns="45718" numCol="1" anchor="t" anchorCtr="0" compatLnSpc="1">
            <a:prstTxWarp prst="textNoShape">
              <a:avLst/>
            </a:prstTxWarp>
          </a:bodyPr>
          <a:lstStyle>
            <a:lvl1pPr algn="r" eaLnBrk="0" hangingPunct="0">
              <a:defRPr sz="1200" smtClean="0">
                <a:latin typeface="Times New Roman" pitchFamily="18" charset="0"/>
              </a:defRPr>
            </a:lvl1pPr>
          </a:lstStyle>
          <a:p>
            <a:pPr>
              <a:defRPr/>
            </a:pPr>
            <a:endParaRPr lang="en-GB"/>
          </a:p>
        </p:txBody>
      </p:sp>
      <p:sp>
        <p:nvSpPr>
          <p:cNvPr id="4100" name="Rectangle 4"/>
          <p:cNvSpPr>
            <a:spLocks noGrp="1" noChangeArrowheads="1"/>
          </p:cNvSpPr>
          <p:nvPr>
            <p:ph type="ftr" sz="quarter" idx="2"/>
          </p:nvPr>
        </p:nvSpPr>
        <p:spPr bwMode="auto">
          <a:xfrm>
            <a:off x="0" y="9220200"/>
            <a:ext cx="2895600" cy="457200"/>
          </a:xfrm>
          <a:prstGeom prst="rect">
            <a:avLst/>
          </a:prstGeom>
          <a:noFill/>
          <a:ln w="9525">
            <a:noFill/>
            <a:miter lim="800000"/>
            <a:headEnd/>
            <a:tailEnd/>
          </a:ln>
          <a:effectLst/>
        </p:spPr>
        <p:txBody>
          <a:bodyPr vert="horz" wrap="square" lIns="91435" tIns="45718" rIns="91435" bIns="45718" numCol="1" anchor="b" anchorCtr="0" compatLnSpc="1">
            <a:prstTxWarp prst="textNoShape">
              <a:avLst/>
            </a:prstTxWarp>
          </a:bodyPr>
          <a:lstStyle>
            <a:lvl1pPr algn="l" eaLnBrk="0" hangingPunct="0">
              <a:defRPr sz="1200" smtClean="0">
                <a:latin typeface="Times New Roman" pitchFamily="18" charset="0"/>
              </a:defRPr>
            </a:lvl1pPr>
          </a:lstStyle>
          <a:p>
            <a:pPr>
              <a:defRPr/>
            </a:pPr>
            <a:endParaRPr lang="en-GB"/>
          </a:p>
        </p:txBody>
      </p:sp>
      <p:sp>
        <p:nvSpPr>
          <p:cNvPr id="4101" name="Rectangle 5"/>
          <p:cNvSpPr>
            <a:spLocks noGrp="1" noChangeArrowheads="1"/>
          </p:cNvSpPr>
          <p:nvPr>
            <p:ph type="sldNum" sz="quarter" idx="3"/>
          </p:nvPr>
        </p:nvSpPr>
        <p:spPr bwMode="auto">
          <a:xfrm>
            <a:off x="3810000" y="9220200"/>
            <a:ext cx="2971800" cy="457200"/>
          </a:xfrm>
          <a:prstGeom prst="rect">
            <a:avLst/>
          </a:prstGeom>
          <a:noFill/>
          <a:ln w="9525">
            <a:noFill/>
            <a:miter lim="800000"/>
            <a:headEnd/>
            <a:tailEnd/>
          </a:ln>
          <a:effectLst/>
        </p:spPr>
        <p:txBody>
          <a:bodyPr vert="horz" wrap="square" lIns="91435" tIns="45718" rIns="91435" bIns="45718" numCol="1" anchor="b" anchorCtr="0" compatLnSpc="1">
            <a:prstTxWarp prst="textNoShape">
              <a:avLst/>
            </a:prstTxWarp>
          </a:bodyPr>
          <a:lstStyle>
            <a:lvl1pPr algn="r" eaLnBrk="0" hangingPunct="0">
              <a:defRPr sz="1200" smtClean="0">
                <a:latin typeface="Times New Roman" pitchFamily="18" charset="0"/>
              </a:defRPr>
            </a:lvl1pPr>
          </a:lstStyle>
          <a:p>
            <a:pPr>
              <a:defRPr/>
            </a:pPr>
            <a:fld id="{21D6F5EF-70D5-42F0-8202-762E13637E8F}" type="slidenum">
              <a:rPr lang="en-GB"/>
              <a:pPr>
                <a:defRPr/>
              </a:pPr>
              <a:t>‹#›</a:t>
            </a:fld>
            <a:endParaRPr lang="en-GB"/>
          </a:p>
        </p:txBody>
      </p:sp>
    </p:spTree>
    <p:extLst>
      <p:ext uri="{BB962C8B-B14F-4D97-AF65-F5344CB8AC3E}">
        <p14:creationId xmlns:p14="http://schemas.microsoft.com/office/powerpoint/2010/main" val="16952816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smtClean="0">
                <a:latin typeface="Times New Roman" pitchFamily="18" charset="0"/>
              </a:defRPr>
            </a:lvl1pPr>
          </a:lstStyle>
          <a:p>
            <a:pPr>
              <a:defRPr/>
            </a:pPr>
            <a:endParaRPr lang="en-GB"/>
          </a:p>
        </p:txBody>
      </p:sp>
      <p:sp>
        <p:nvSpPr>
          <p:cNvPr id="33795" name="Rectangle 3"/>
          <p:cNvSpPr>
            <a:spLocks noGrp="1" noChangeArrowheads="1"/>
          </p:cNvSpPr>
          <p:nvPr>
            <p:ph type="dt" idx="1"/>
          </p:nvPr>
        </p:nvSpPr>
        <p:spPr bwMode="auto">
          <a:xfrm>
            <a:off x="38100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Times New Roman" pitchFamily="18" charset="0"/>
              </a:defRPr>
            </a:lvl1pPr>
          </a:lstStyle>
          <a:p>
            <a:pPr>
              <a:defRPr/>
            </a:pPr>
            <a:endParaRPr lang="en-GB"/>
          </a:p>
        </p:txBody>
      </p:sp>
      <p:sp>
        <p:nvSpPr>
          <p:cNvPr id="6148" name="Rectangle 4"/>
          <p:cNvSpPr>
            <a:spLocks noGrp="1" noRot="1" noChangeAspect="1" noChangeArrowheads="1" noTextEdit="1"/>
          </p:cNvSpPr>
          <p:nvPr>
            <p:ph type="sldImg" idx="2"/>
          </p:nvPr>
        </p:nvSpPr>
        <p:spPr bwMode="auto">
          <a:xfrm>
            <a:off x="1004888" y="762000"/>
            <a:ext cx="4775200" cy="35814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7" name="Rectangle 5"/>
          <p:cNvSpPr>
            <a:spLocks noGrp="1" noChangeArrowheads="1"/>
          </p:cNvSpPr>
          <p:nvPr>
            <p:ph type="body" sz="quarter" idx="3"/>
          </p:nvPr>
        </p:nvSpPr>
        <p:spPr bwMode="auto">
          <a:xfrm>
            <a:off x="914400" y="4648200"/>
            <a:ext cx="49530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3798" name="Rectangle 6"/>
          <p:cNvSpPr>
            <a:spLocks noGrp="1" noChangeArrowheads="1"/>
          </p:cNvSpPr>
          <p:nvPr>
            <p:ph type="ftr" sz="quarter" idx="4"/>
          </p:nvPr>
        </p:nvSpPr>
        <p:spPr bwMode="auto">
          <a:xfrm>
            <a:off x="0" y="92202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smtClean="0">
                <a:latin typeface="Times New Roman" pitchFamily="18" charset="0"/>
              </a:defRPr>
            </a:lvl1pPr>
          </a:lstStyle>
          <a:p>
            <a:pPr>
              <a:defRPr/>
            </a:pPr>
            <a:endParaRPr lang="en-GB"/>
          </a:p>
        </p:txBody>
      </p:sp>
      <p:sp>
        <p:nvSpPr>
          <p:cNvPr id="33799" name="Rectangle 7"/>
          <p:cNvSpPr>
            <a:spLocks noGrp="1" noChangeArrowheads="1"/>
          </p:cNvSpPr>
          <p:nvPr>
            <p:ph type="sldNum" sz="quarter" idx="5"/>
          </p:nvPr>
        </p:nvSpPr>
        <p:spPr bwMode="auto">
          <a:xfrm>
            <a:off x="3810000" y="92202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pitchFamily="18" charset="0"/>
              </a:defRPr>
            </a:lvl1pPr>
          </a:lstStyle>
          <a:p>
            <a:pPr>
              <a:defRPr/>
            </a:pPr>
            <a:fld id="{D5A4170C-8AB0-46D3-924B-94720B1EC4EF}" type="slidenum">
              <a:rPr lang="en-GB"/>
              <a:pPr>
                <a:defRPr/>
              </a:pPr>
              <a:t>‹#›</a:t>
            </a:fld>
            <a:endParaRPr lang="en-GB"/>
          </a:p>
        </p:txBody>
      </p:sp>
    </p:spTree>
    <p:extLst>
      <p:ext uri="{BB962C8B-B14F-4D97-AF65-F5344CB8AC3E}">
        <p14:creationId xmlns:p14="http://schemas.microsoft.com/office/powerpoint/2010/main" val="4106179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Piers to show this one.</a:t>
            </a:r>
            <a:endParaRPr lang="en-GB" dirty="0"/>
          </a:p>
        </p:txBody>
      </p:sp>
      <p:sp>
        <p:nvSpPr>
          <p:cNvPr id="4" name="Slide Number Placeholder 3"/>
          <p:cNvSpPr>
            <a:spLocks noGrp="1"/>
          </p:cNvSpPr>
          <p:nvPr>
            <p:ph type="sldNum" sz="quarter" idx="10"/>
          </p:nvPr>
        </p:nvSpPr>
        <p:spPr/>
        <p:txBody>
          <a:bodyPr/>
          <a:lstStyle/>
          <a:p>
            <a:pPr>
              <a:defRPr/>
            </a:pPr>
            <a:fld id="{D5A4170C-8AB0-46D3-924B-94720B1EC4EF}" type="slidenum">
              <a:rPr lang="en-GB" smtClean="0"/>
              <a:pPr>
                <a:defRPr/>
              </a:pPr>
              <a:t>1</a:t>
            </a:fld>
            <a:endParaRPr lang="en-GB"/>
          </a:p>
        </p:txBody>
      </p:sp>
    </p:spTree>
    <p:extLst>
      <p:ext uri="{BB962C8B-B14F-4D97-AF65-F5344CB8AC3E}">
        <p14:creationId xmlns:p14="http://schemas.microsoft.com/office/powerpoint/2010/main" val="936387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Rich: Slide 1 - If more heat is</a:t>
            </a:r>
            <a:r>
              <a:rPr lang="en-GB" baseline="0" dirty="0" smtClean="0"/>
              <a:t> arriving than leaving the planet the climate will warm.</a:t>
            </a:r>
            <a:endParaRPr lang="en-GB" dirty="0" smtClean="0"/>
          </a:p>
          <a:p>
            <a:r>
              <a:rPr lang="en-GB" dirty="0" smtClean="0"/>
              <a:t>Briefly mention observations that can measure</a:t>
            </a:r>
            <a:r>
              <a:rPr lang="en-GB" baseline="0" dirty="0" smtClean="0"/>
              <a:t> this heating since 2000.</a:t>
            </a:r>
            <a:endParaRPr lang="en-GB" dirty="0"/>
          </a:p>
        </p:txBody>
      </p:sp>
      <p:sp>
        <p:nvSpPr>
          <p:cNvPr id="4" name="Slide Number Placeholder 3"/>
          <p:cNvSpPr>
            <a:spLocks noGrp="1"/>
          </p:cNvSpPr>
          <p:nvPr>
            <p:ph type="sldNum" sz="quarter" idx="10"/>
          </p:nvPr>
        </p:nvSpPr>
        <p:spPr/>
        <p:txBody>
          <a:bodyPr/>
          <a:lstStyle/>
          <a:p>
            <a:pPr>
              <a:defRPr/>
            </a:pPr>
            <a:fld id="{D5A4170C-8AB0-46D3-924B-94720B1EC4EF}" type="slidenum">
              <a:rPr lang="en-GB" smtClean="0"/>
              <a:pPr>
                <a:defRPr/>
              </a:pPr>
              <a:t>2</a:t>
            </a:fld>
            <a:endParaRPr lang="en-GB"/>
          </a:p>
        </p:txBody>
      </p:sp>
    </p:spTree>
    <p:extLst>
      <p:ext uri="{BB962C8B-B14F-4D97-AF65-F5344CB8AC3E}">
        <p14:creationId xmlns:p14="http://schemas.microsoft.com/office/powerpoint/2010/main" val="705002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1281113"/>
            <a:r>
              <a:rPr lang="en-GB" sz="1200" b="0" dirty="0" smtClean="0">
                <a:solidFill>
                  <a:schemeClr val="tx1"/>
                </a:solidFill>
              </a:rPr>
              <a:t>Rich: Slide 2 - Bottom line is the these observations show that more</a:t>
            </a:r>
            <a:r>
              <a:rPr lang="en-GB" sz="1200" b="0" baseline="0" dirty="0" smtClean="0">
                <a:solidFill>
                  <a:schemeClr val="tx1"/>
                </a:solidFill>
              </a:rPr>
              <a:t> energy is arriving the climate system than leaving. Equivalent to more than 250 billion etc…</a:t>
            </a:r>
            <a:endParaRPr lang="en-GB" sz="1200" b="0" dirty="0" smtClean="0">
              <a:solidFill>
                <a:schemeClr val="tx1"/>
              </a:solidFill>
            </a:endParaRPr>
          </a:p>
          <a:p>
            <a:pPr defTabSz="1281113"/>
            <a:endParaRPr lang="en-GB" sz="1200" b="1" dirty="0" smtClean="0">
              <a:solidFill>
                <a:schemeClr val="tx1"/>
              </a:solidFill>
            </a:endParaRPr>
          </a:p>
          <a:p>
            <a:pPr defTabSz="1281113"/>
            <a:r>
              <a:rPr lang="en-GB" sz="1200" b="1" dirty="0" smtClean="0">
                <a:solidFill>
                  <a:schemeClr val="tx1"/>
                </a:solidFill>
              </a:rPr>
              <a:t>Note </a:t>
            </a:r>
            <a:r>
              <a:rPr lang="en-GB" sz="1200" b="1" dirty="0" smtClean="0">
                <a:solidFill>
                  <a:schemeClr val="tx1"/>
                </a:solidFill>
              </a:rPr>
              <a:t>0.6</a:t>
            </a:r>
            <a:r>
              <a:rPr lang="en-GB" sz="1200" b="1" baseline="0" dirty="0" smtClean="0">
                <a:solidFill>
                  <a:schemeClr val="tx1"/>
                </a:solidFill>
              </a:rPr>
              <a:t> Wm-2 refers to 2000-2013 period, updated from Loeb et al. (2012)</a:t>
            </a:r>
            <a:endParaRPr lang="en-GB" sz="1200" b="1" dirty="0" smtClean="0">
              <a:solidFill>
                <a:schemeClr val="tx1"/>
              </a:solidFill>
            </a:endParaRPr>
          </a:p>
          <a:p>
            <a:pPr defTabSz="1281113"/>
            <a:r>
              <a:rPr lang="en-GB" sz="1200" b="1" dirty="0" smtClean="0">
                <a:solidFill>
                  <a:schemeClr val="tx1"/>
                </a:solidFill>
              </a:rPr>
              <a:t>Fi</a:t>
            </a:r>
            <a:r>
              <a:rPr lang="en-US" sz="1200" b="1" dirty="0" err="1" smtClean="0">
                <a:solidFill>
                  <a:schemeClr val="tx1"/>
                </a:solidFill>
              </a:rPr>
              <a:t>gure</a:t>
            </a:r>
            <a:r>
              <a:rPr lang="en-US" sz="1200" b="1" dirty="0" smtClean="0">
                <a:solidFill>
                  <a:schemeClr val="tx1"/>
                </a:solidFill>
              </a:rPr>
              <a:t> 3 </a:t>
            </a:r>
            <a:r>
              <a:rPr lang="en-US" sz="1200" dirty="0" smtClean="0">
                <a:solidFill>
                  <a:schemeClr val="tx1"/>
                </a:solidFill>
              </a:rPr>
              <a:t>(a) Global annual average net TOA flux from CERES observations and (b) ERA Interim reanalysis are anchored to an estimate of Earth’s heating rate for 2006–2010 </a:t>
            </a:r>
            <a:r>
              <a:rPr lang="en-US" sz="1200" baseline="30000" dirty="0" smtClean="0">
                <a:solidFill>
                  <a:schemeClr val="tx1"/>
                </a:solidFill>
              </a:rPr>
              <a:t>5</a:t>
            </a:r>
            <a:r>
              <a:rPr lang="en-US" sz="1200" dirty="0" smtClean="0">
                <a:solidFill>
                  <a:schemeClr val="tx1"/>
                </a:solidFill>
              </a:rPr>
              <a:t>  The Pacific Marine Environmental Laboratory/Jet Propulsion Laboratory/Joint Institute for Marine and Atmospheric Research (PMEL/JPL/JIMAR) ocean heating rate estimates</a:t>
            </a:r>
            <a:r>
              <a:rPr lang="en-US" sz="1200" baseline="30000" dirty="0" smtClean="0">
                <a:solidFill>
                  <a:schemeClr val="tx1"/>
                </a:solidFill>
              </a:rPr>
              <a:t>4</a:t>
            </a:r>
            <a:r>
              <a:rPr lang="en-US" sz="1200" dirty="0" smtClean="0">
                <a:solidFill>
                  <a:schemeClr val="tx1"/>
                </a:solidFill>
              </a:rPr>
              <a:t> use data from Argo and World Ocean Database 2009; uncertainties for upper ocean heating rates are given at one-standard error derived from sampling uncertainties. The gray bar in (b) corresponds to one standard deviation about the 2001–2010 average net TOA flux of 15 CMIP3 models</a:t>
            </a:r>
            <a:r>
              <a:rPr lang="en-US" sz="1000" dirty="0" smtClean="0">
                <a:solidFill>
                  <a:schemeClr val="tx1"/>
                </a:solidFill>
              </a:rPr>
              <a:t>.</a:t>
            </a:r>
            <a:endParaRPr lang="en-GB" sz="1000" dirty="0" smtClean="0">
              <a:solidFill>
                <a:schemeClr val="tx1"/>
              </a:solidFill>
            </a:endParaRPr>
          </a:p>
          <a:p>
            <a:pPr defTabSz="1281113"/>
            <a:r>
              <a:rPr lang="en-GB" sz="1000" dirty="0" smtClean="0"/>
              <a:t> </a:t>
            </a:r>
          </a:p>
          <a:p>
            <a:endParaRPr lang="en-GB" dirty="0"/>
          </a:p>
        </p:txBody>
      </p:sp>
      <p:sp>
        <p:nvSpPr>
          <p:cNvPr id="4" name="Slide Number Placeholder 3"/>
          <p:cNvSpPr>
            <a:spLocks noGrp="1"/>
          </p:cNvSpPr>
          <p:nvPr>
            <p:ph type="sldNum" sz="quarter" idx="10"/>
          </p:nvPr>
        </p:nvSpPr>
        <p:spPr/>
        <p:txBody>
          <a:bodyPr/>
          <a:lstStyle/>
          <a:p>
            <a:fld id="{29FDB257-6FD9-4ABC-A90E-F8C2E44FE70D}" type="slidenum">
              <a:rPr lang="en-GB" smtClean="0">
                <a:solidFill>
                  <a:prstClr val="white"/>
                </a:solidFill>
              </a:rPr>
              <a:pPr/>
              <a:t>3</a:t>
            </a:fld>
            <a:endParaRPr lang="en-GB">
              <a:solidFill>
                <a:prstClr val="white"/>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Prior to 2000s, build</a:t>
            </a:r>
            <a:r>
              <a:rPr lang="en-GB" baseline="0" dirty="0" smtClean="0"/>
              <a:t> up of energy was heating upper layers of the ocean leading to rising surface temperatures</a:t>
            </a:r>
            <a:endParaRPr lang="en-GB" dirty="0"/>
          </a:p>
        </p:txBody>
      </p:sp>
      <p:sp>
        <p:nvSpPr>
          <p:cNvPr id="4" name="Slide Number Placeholder 3"/>
          <p:cNvSpPr>
            <a:spLocks noGrp="1"/>
          </p:cNvSpPr>
          <p:nvPr>
            <p:ph type="sldNum" sz="quarter" idx="10"/>
          </p:nvPr>
        </p:nvSpPr>
        <p:spPr/>
        <p:txBody>
          <a:bodyPr/>
          <a:lstStyle/>
          <a:p>
            <a:pPr>
              <a:defRPr/>
            </a:pPr>
            <a:fld id="{D5A4170C-8AB0-46D3-924B-94720B1EC4EF}" type="slidenum">
              <a:rPr lang="en-GB" smtClean="0"/>
              <a:pPr>
                <a:defRPr/>
              </a:pPr>
              <a:t>4</a:t>
            </a:fld>
            <a:endParaRPr lang="en-GB"/>
          </a:p>
        </p:txBody>
      </p:sp>
    </p:spTree>
    <p:extLst>
      <p:ext uri="{BB962C8B-B14F-4D97-AF65-F5344CB8AC3E}">
        <p14:creationId xmlns:p14="http://schemas.microsoft.com/office/powerpoint/2010/main" val="936387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a:t>
            </a:r>
            <a:r>
              <a:rPr lang="en-GB" baseline="0" dirty="0" smtClean="0"/>
              <a:t> the most recent decade it appears that this heat is still accumulating but much of this is heating lower layers of the ocean leading to relatively stable surface temperatures.</a:t>
            </a:r>
          </a:p>
          <a:p>
            <a:endParaRPr lang="en-GB" baseline="0" dirty="0" smtClean="0"/>
          </a:p>
          <a:p>
            <a:r>
              <a:rPr lang="en-GB" baseline="0" dirty="0" smtClean="0"/>
              <a:t>It is likely that slow changes in the ocean influence this rearrangement of energy.</a:t>
            </a:r>
          </a:p>
          <a:p>
            <a:r>
              <a:rPr lang="en-GB" dirty="0" smtClean="0"/>
              <a:t>Models do simulate this </a:t>
            </a:r>
            <a:r>
              <a:rPr lang="en-GB" dirty="0" err="1" smtClean="0"/>
              <a:t>duering</a:t>
            </a:r>
            <a:r>
              <a:rPr lang="en-GB" dirty="0" smtClean="0"/>
              <a:t> decades</a:t>
            </a:r>
            <a:r>
              <a:rPr lang="en-GB" baseline="0" dirty="0" smtClean="0"/>
              <a:t> of slow temperature rises. However, they are not designed to predict the timings of this natural variability. They produce their own variability so combining lots of model simulations has the effect of smoothing out this natural variability.</a:t>
            </a:r>
            <a:endParaRPr lang="en-GB" dirty="0"/>
          </a:p>
        </p:txBody>
      </p:sp>
      <p:sp>
        <p:nvSpPr>
          <p:cNvPr id="4" name="Slide Number Placeholder 3"/>
          <p:cNvSpPr>
            <a:spLocks noGrp="1"/>
          </p:cNvSpPr>
          <p:nvPr>
            <p:ph type="sldNum" sz="quarter" idx="10"/>
          </p:nvPr>
        </p:nvSpPr>
        <p:spPr/>
        <p:txBody>
          <a:bodyPr/>
          <a:lstStyle/>
          <a:p>
            <a:pPr>
              <a:defRPr/>
            </a:pPr>
            <a:fld id="{D5A4170C-8AB0-46D3-924B-94720B1EC4EF}" type="slidenum">
              <a:rPr lang="en-GB" smtClean="0"/>
              <a:pPr>
                <a:defRPr/>
              </a:pPr>
              <a:t>5</a:t>
            </a:fld>
            <a:endParaRPr lang="en-GB"/>
          </a:p>
        </p:txBody>
      </p:sp>
    </p:spTree>
    <p:extLst>
      <p:ext uri="{BB962C8B-B14F-4D97-AF65-F5344CB8AC3E}">
        <p14:creationId xmlns:p14="http://schemas.microsoft.com/office/powerpoint/2010/main" val="936387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5A4170C-8AB0-46D3-924B-94720B1EC4EF}" type="slidenum">
              <a:rPr lang="en-GB" smtClean="0"/>
              <a:pPr>
                <a:defRPr/>
              </a:pPr>
              <a:t>6</a:t>
            </a:fld>
            <a:endParaRPr lang="en-GB"/>
          </a:p>
        </p:txBody>
      </p:sp>
    </p:spTree>
    <p:extLst>
      <p:ext uri="{BB962C8B-B14F-4D97-AF65-F5344CB8AC3E}">
        <p14:creationId xmlns:p14="http://schemas.microsoft.com/office/powerpoint/2010/main" val="936387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08AB62B-0FC4-4713-BBFC-824CFFB876A9}" type="slidenum">
              <a:rPr lang="en-GB"/>
              <a:pPr>
                <a:defRPr/>
              </a:pPr>
              <a:t>‹#›</a:t>
            </a:fld>
            <a:endParaRPr lang="en-GB"/>
          </a:p>
        </p:txBody>
      </p:sp>
    </p:spTree>
    <p:extLst>
      <p:ext uri="{BB962C8B-B14F-4D97-AF65-F5344CB8AC3E}">
        <p14:creationId xmlns:p14="http://schemas.microsoft.com/office/powerpoint/2010/main" val="653924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0ECCFF3-867D-4A13-A867-19531170F49C}" type="slidenum">
              <a:rPr lang="en-GB"/>
              <a:pPr>
                <a:defRPr/>
              </a:pPr>
              <a:t>‹#›</a:t>
            </a:fld>
            <a:endParaRPr lang="en-GB"/>
          </a:p>
        </p:txBody>
      </p:sp>
    </p:spTree>
    <p:extLst>
      <p:ext uri="{BB962C8B-B14F-4D97-AF65-F5344CB8AC3E}">
        <p14:creationId xmlns:p14="http://schemas.microsoft.com/office/powerpoint/2010/main" val="1935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4C5AE93-A2AC-4450-9303-8CA8F43E6370}" type="slidenum">
              <a:rPr lang="en-GB"/>
              <a:pPr>
                <a:defRPr/>
              </a:pPr>
              <a:t>‹#›</a:t>
            </a:fld>
            <a:endParaRPr lang="en-GB"/>
          </a:p>
        </p:txBody>
      </p:sp>
    </p:spTree>
    <p:extLst>
      <p:ext uri="{BB962C8B-B14F-4D97-AF65-F5344CB8AC3E}">
        <p14:creationId xmlns:p14="http://schemas.microsoft.com/office/powerpoint/2010/main" val="27835608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06D9EF5B-9DAB-4491-B320-4BD375E69F75}" type="slidenum">
              <a:rPr lang="en-GB"/>
              <a:pPr>
                <a:defRPr/>
              </a:pPr>
              <a:t>‹#›</a:t>
            </a:fld>
            <a:endParaRPr lang="en-GB"/>
          </a:p>
        </p:txBody>
      </p:sp>
    </p:spTree>
    <p:extLst>
      <p:ext uri="{BB962C8B-B14F-4D97-AF65-F5344CB8AC3E}">
        <p14:creationId xmlns:p14="http://schemas.microsoft.com/office/powerpoint/2010/main" val="38623037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6908468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432832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1359ADC-4877-4708-9A3B-6A9CFB58C758}" type="slidenum">
              <a:rPr lang="en-GB"/>
              <a:pPr>
                <a:defRPr/>
              </a:pPr>
              <a:t>‹#›</a:t>
            </a:fld>
            <a:endParaRPr lang="en-GB"/>
          </a:p>
        </p:txBody>
      </p:sp>
      <p:pic>
        <p:nvPicPr>
          <p:cNvPr id="7" name="Picture 8" descr="http://www.cl.cam.ac.uk/research/srg/netos/molten/images/reading_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73143" y="87539"/>
            <a:ext cx="1663353" cy="6051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5347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6E28EE7-BD90-48A5-8D65-58DEFB005D2B}" type="slidenum">
              <a:rPr lang="en-GB"/>
              <a:pPr>
                <a:defRPr/>
              </a:pPr>
              <a:t>‹#›</a:t>
            </a:fld>
            <a:endParaRPr lang="en-GB"/>
          </a:p>
        </p:txBody>
      </p:sp>
    </p:spTree>
    <p:extLst>
      <p:ext uri="{BB962C8B-B14F-4D97-AF65-F5344CB8AC3E}">
        <p14:creationId xmlns:p14="http://schemas.microsoft.com/office/powerpoint/2010/main" val="2542414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3F6C144-8C7D-413F-9A76-F6CCE4ADD30B}" type="slidenum">
              <a:rPr lang="en-GB"/>
              <a:pPr>
                <a:defRPr/>
              </a:pPr>
              <a:t>‹#›</a:t>
            </a:fld>
            <a:endParaRPr lang="en-GB"/>
          </a:p>
        </p:txBody>
      </p:sp>
    </p:spTree>
    <p:extLst>
      <p:ext uri="{BB962C8B-B14F-4D97-AF65-F5344CB8AC3E}">
        <p14:creationId xmlns:p14="http://schemas.microsoft.com/office/powerpoint/2010/main" val="170658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AC42399B-09C2-4AEA-9C1D-F281F2B52C21}" type="slidenum">
              <a:rPr lang="en-GB"/>
              <a:pPr>
                <a:defRPr/>
              </a:pPr>
              <a:t>‹#›</a:t>
            </a:fld>
            <a:endParaRPr lang="en-GB"/>
          </a:p>
        </p:txBody>
      </p:sp>
    </p:spTree>
    <p:extLst>
      <p:ext uri="{BB962C8B-B14F-4D97-AF65-F5344CB8AC3E}">
        <p14:creationId xmlns:p14="http://schemas.microsoft.com/office/powerpoint/2010/main" val="3453669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5323068F-F456-4397-B194-A222F97D865E}" type="slidenum">
              <a:rPr lang="en-GB"/>
              <a:pPr>
                <a:defRPr/>
              </a:pPr>
              <a:t>‹#›</a:t>
            </a:fld>
            <a:endParaRPr lang="en-GB"/>
          </a:p>
        </p:txBody>
      </p:sp>
      <p:pic>
        <p:nvPicPr>
          <p:cNvPr id="6" name="Picture 8" descr="http://www.cl.cam.ac.uk/research/srg/netos/molten/images/reading_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73143" y="72785"/>
            <a:ext cx="1663353" cy="6051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5093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CDCE108D-53FF-46DF-8AE1-E09E673ACFE7}" type="slidenum">
              <a:rPr lang="en-GB"/>
              <a:pPr>
                <a:defRPr/>
              </a:pPr>
              <a:t>‹#›</a:t>
            </a:fld>
            <a:endParaRPr lang="en-GB"/>
          </a:p>
        </p:txBody>
      </p:sp>
    </p:spTree>
    <p:extLst>
      <p:ext uri="{BB962C8B-B14F-4D97-AF65-F5344CB8AC3E}">
        <p14:creationId xmlns:p14="http://schemas.microsoft.com/office/powerpoint/2010/main" val="3561161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0BF1BB6-965D-4960-9773-5A383271DA6B}" type="slidenum">
              <a:rPr lang="en-GB"/>
              <a:pPr>
                <a:defRPr/>
              </a:pPr>
              <a:t>‹#›</a:t>
            </a:fld>
            <a:endParaRPr lang="en-GB"/>
          </a:p>
        </p:txBody>
      </p:sp>
    </p:spTree>
    <p:extLst>
      <p:ext uri="{BB962C8B-B14F-4D97-AF65-F5344CB8AC3E}">
        <p14:creationId xmlns:p14="http://schemas.microsoft.com/office/powerpoint/2010/main" val="2773630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61A3A92-A3BB-47C9-B202-6CBF5027B34A}" type="slidenum">
              <a:rPr lang="en-GB"/>
              <a:pPr>
                <a:defRPr/>
              </a:pPr>
              <a:t>‹#›</a:t>
            </a:fld>
            <a:endParaRPr lang="en-GB"/>
          </a:p>
        </p:txBody>
      </p:sp>
    </p:spTree>
    <p:extLst>
      <p:ext uri="{BB962C8B-B14F-4D97-AF65-F5344CB8AC3E}">
        <p14:creationId xmlns:p14="http://schemas.microsoft.com/office/powerpoint/2010/main" val="1293534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97075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smtClean="0"/>
            </a:lvl1pPr>
          </a:lstStyle>
          <a:p>
            <a:pPr>
              <a:defRPr/>
            </a:pPr>
            <a:endParaRPr lang="en-GB"/>
          </a:p>
        </p:txBody>
      </p:sp>
      <p:sp>
        <p:nvSpPr>
          <p:cNvPr id="97075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GB"/>
          </a:p>
        </p:txBody>
      </p:sp>
      <p:sp>
        <p:nvSpPr>
          <p:cNvPr id="9707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AD1B6B3A-2844-478A-B084-4527087C74C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77" r:id="rId13"/>
    <p:sldLayoutId id="214748370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alibri" pitchFamily="34" charset="0"/>
        </a:defRPr>
      </a:lvl2pPr>
      <a:lvl3pPr algn="ctr" rtl="0" eaLnBrk="0" fontAlgn="base" hangingPunct="0">
        <a:spcBef>
          <a:spcPct val="0"/>
        </a:spcBef>
        <a:spcAft>
          <a:spcPct val="0"/>
        </a:spcAft>
        <a:defRPr sz="4400">
          <a:solidFill>
            <a:schemeClr val="tx2"/>
          </a:solidFill>
          <a:latin typeface="Calibri" pitchFamily="34" charset="0"/>
        </a:defRPr>
      </a:lvl3pPr>
      <a:lvl4pPr algn="ctr" rtl="0" eaLnBrk="0" fontAlgn="base" hangingPunct="0">
        <a:spcBef>
          <a:spcPct val="0"/>
        </a:spcBef>
        <a:spcAft>
          <a:spcPct val="0"/>
        </a:spcAft>
        <a:defRPr sz="4400">
          <a:solidFill>
            <a:schemeClr val="tx2"/>
          </a:solidFill>
          <a:latin typeface="Calibri" pitchFamily="34" charset="0"/>
        </a:defRPr>
      </a:lvl4pPr>
      <a:lvl5pPr algn="ctr" rtl="0" eaLnBrk="0" fontAlgn="base" hangingPunct="0">
        <a:spcBef>
          <a:spcPct val="0"/>
        </a:spcBef>
        <a:spcAft>
          <a:spcPct val="0"/>
        </a:spcAft>
        <a:defRPr sz="4400">
          <a:solidFill>
            <a:schemeClr val="tx2"/>
          </a:solidFill>
          <a:latin typeface="Calibri" pitchFamily="34" charset="0"/>
        </a:defRPr>
      </a:lvl5pPr>
      <a:lvl6pPr marL="457200" algn="ctr" rtl="0" fontAlgn="base">
        <a:spcBef>
          <a:spcPct val="0"/>
        </a:spcBef>
        <a:spcAft>
          <a:spcPct val="0"/>
        </a:spcAft>
        <a:defRPr sz="4400">
          <a:solidFill>
            <a:schemeClr val="tx2"/>
          </a:solidFill>
          <a:latin typeface="Calibri" pitchFamily="34" charset="0"/>
        </a:defRPr>
      </a:lvl6pPr>
      <a:lvl7pPr marL="914400" algn="ctr" rtl="0" fontAlgn="base">
        <a:spcBef>
          <a:spcPct val="0"/>
        </a:spcBef>
        <a:spcAft>
          <a:spcPct val="0"/>
        </a:spcAft>
        <a:defRPr sz="4400">
          <a:solidFill>
            <a:schemeClr val="tx2"/>
          </a:solidFill>
          <a:latin typeface="Calibri" pitchFamily="34" charset="0"/>
        </a:defRPr>
      </a:lvl7pPr>
      <a:lvl8pPr marL="1371600" algn="ctr" rtl="0" fontAlgn="base">
        <a:spcBef>
          <a:spcPct val="0"/>
        </a:spcBef>
        <a:spcAft>
          <a:spcPct val="0"/>
        </a:spcAft>
        <a:defRPr sz="4400">
          <a:solidFill>
            <a:schemeClr val="tx2"/>
          </a:solidFill>
          <a:latin typeface="Calibri" pitchFamily="34" charset="0"/>
        </a:defRPr>
      </a:lvl8pPr>
      <a:lvl9pPr marL="1828800" algn="ctr" rtl="0" fontAlgn="base">
        <a:spcBef>
          <a:spcPct val="0"/>
        </a:spcBef>
        <a:spcAft>
          <a:spcPct val="0"/>
        </a:spcAft>
        <a:defRPr sz="4400">
          <a:solidFill>
            <a:schemeClr val="tx2"/>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p:cNvSpPr/>
          <p:nvPr/>
        </p:nvSpPr>
        <p:spPr bwMode="auto">
          <a:xfrm>
            <a:off x="2627784" y="2807804"/>
            <a:ext cx="3456384" cy="1512168"/>
          </a:xfrm>
          <a:prstGeom prst="rect">
            <a:avLst/>
          </a:prstGeom>
          <a:solidFill>
            <a:schemeClr val="accent1">
              <a:alpha val="45000"/>
            </a:schemeClr>
          </a:solidFill>
          <a:ln w="1270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
        <p:nvSpPr>
          <p:cNvPr id="2" name="Title 1"/>
          <p:cNvSpPr>
            <a:spLocks noGrp="1"/>
          </p:cNvSpPr>
          <p:nvPr>
            <p:ph type="title"/>
          </p:nvPr>
        </p:nvSpPr>
        <p:spPr>
          <a:xfrm>
            <a:off x="395536" y="332656"/>
            <a:ext cx="8229600" cy="1143000"/>
          </a:xfrm>
        </p:spPr>
        <p:txBody>
          <a:bodyPr/>
          <a:lstStyle/>
          <a:p>
            <a:r>
              <a:rPr lang="en-GB" sz="3600" dirty="0" smtClean="0">
                <a:solidFill>
                  <a:schemeClr val="accent2">
                    <a:lumMod val="50000"/>
                  </a:schemeClr>
                </a:solidFill>
              </a:rPr>
              <a:t>Energy accumulation and surface warming</a:t>
            </a:r>
            <a:endParaRPr lang="en-GB" sz="3600" dirty="0">
              <a:solidFill>
                <a:schemeClr val="accent2">
                  <a:lumMod val="50000"/>
                </a:schemeClr>
              </a:solidFill>
            </a:endParaRPr>
          </a:p>
        </p:txBody>
      </p:sp>
      <p:sp>
        <p:nvSpPr>
          <p:cNvPr id="5" name="Rectangle 4"/>
          <p:cNvSpPr/>
          <p:nvPr/>
        </p:nvSpPr>
        <p:spPr bwMode="auto">
          <a:xfrm>
            <a:off x="3203848" y="4716016"/>
            <a:ext cx="2880320" cy="864096"/>
          </a:xfrm>
          <a:prstGeom prst="rect">
            <a:avLst/>
          </a:prstGeom>
          <a:gradFill>
            <a:gsLst>
              <a:gs pos="0">
                <a:srgbClr val="00B0F0"/>
              </a:gs>
              <a:gs pos="50000">
                <a:schemeClr val="accent1">
                  <a:shade val="67500"/>
                  <a:satMod val="115000"/>
                </a:schemeClr>
              </a:gs>
              <a:gs pos="100000">
                <a:schemeClr val="accent1">
                  <a:shade val="100000"/>
                  <a:satMod val="115000"/>
                </a:schemeClr>
              </a:gs>
            </a:gsLst>
            <a:lin ang="54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6" name="Rectangle 5"/>
          <p:cNvSpPr/>
          <p:nvPr/>
        </p:nvSpPr>
        <p:spPr bwMode="auto">
          <a:xfrm>
            <a:off x="2627784" y="4139952"/>
            <a:ext cx="576064" cy="1440160"/>
          </a:xfrm>
          <a:prstGeom prst="rect">
            <a:avLst/>
          </a:prstGeom>
          <a:gradFill>
            <a:gsLst>
              <a:gs pos="0">
                <a:srgbClr val="851B09"/>
              </a:gs>
              <a:gs pos="100000">
                <a:schemeClr val="bg2"/>
              </a:gs>
              <a:gs pos="100000">
                <a:schemeClr val="tx1"/>
              </a:gs>
            </a:gsLst>
            <a:lin ang="54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7" name="Rectangle 6"/>
          <p:cNvSpPr/>
          <p:nvPr/>
        </p:nvSpPr>
        <p:spPr bwMode="auto">
          <a:xfrm>
            <a:off x="3203848" y="4319972"/>
            <a:ext cx="2880320" cy="39604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1" name="Down Arrow 10"/>
          <p:cNvSpPr/>
          <p:nvPr/>
        </p:nvSpPr>
        <p:spPr bwMode="auto">
          <a:xfrm>
            <a:off x="4499992" y="2195736"/>
            <a:ext cx="504056" cy="576064"/>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2" name="Down Arrow 11"/>
          <p:cNvSpPr/>
          <p:nvPr/>
        </p:nvSpPr>
        <p:spPr bwMode="auto">
          <a:xfrm>
            <a:off x="4613719" y="4725144"/>
            <a:ext cx="276602" cy="379204"/>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3" name="Rectangle 12"/>
          <p:cNvSpPr/>
          <p:nvPr/>
        </p:nvSpPr>
        <p:spPr bwMode="auto">
          <a:xfrm>
            <a:off x="2711222" y="3898784"/>
            <a:ext cx="132586" cy="241168"/>
          </a:xfrm>
          <a:prstGeom prst="rect">
            <a:avLst/>
          </a:prstGeom>
          <a:solidFill>
            <a:srgbClr val="851B0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4" name="Cloud 13"/>
          <p:cNvSpPr/>
          <p:nvPr/>
        </p:nvSpPr>
        <p:spPr bwMode="auto">
          <a:xfrm>
            <a:off x="2555776" y="3491880"/>
            <a:ext cx="432048" cy="507581"/>
          </a:xfrm>
          <a:prstGeom prst="cloud">
            <a:avLst/>
          </a:prstGeom>
          <a:gradFill flip="none" rotWithShape="1">
            <a:gsLst>
              <a:gs pos="0">
                <a:srgbClr val="92D050"/>
              </a:gs>
              <a:gs pos="100000">
                <a:srgbClr val="367E4E"/>
              </a:gs>
              <a:gs pos="100000">
                <a:srgbClr val="365C3B"/>
              </a:gs>
            </a:gsLst>
            <a:path path="circle">
              <a:fillToRect l="100000" t="100000"/>
            </a:path>
            <a:tileRect r="-100000" b="-10000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5" name="Freeform 14"/>
          <p:cNvSpPr/>
          <p:nvPr/>
        </p:nvSpPr>
        <p:spPr bwMode="auto">
          <a:xfrm>
            <a:off x="5017496" y="4492134"/>
            <a:ext cx="490608" cy="180474"/>
          </a:xfrm>
          <a:custGeom>
            <a:avLst/>
            <a:gdLst>
              <a:gd name="connsiteX0" fmla="*/ 368072 w 490608"/>
              <a:gd name="connsiteY0" fmla="*/ 96253 h 180474"/>
              <a:gd name="connsiteX1" fmla="*/ 235725 w 490608"/>
              <a:gd name="connsiteY1" fmla="*/ 12032 h 180474"/>
              <a:gd name="connsiteX2" fmla="*/ 151504 w 490608"/>
              <a:gd name="connsiteY2" fmla="*/ 0 h 180474"/>
              <a:gd name="connsiteX3" fmla="*/ 91346 w 490608"/>
              <a:gd name="connsiteY3" fmla="*/ 48127 h 180474"/>
              <a:gd name="connsiteX4" fmla="*/ 55251 w 490608"/>
              <a:gd name="connsiteY4" fmla="*/ 60158 h 180474"/>
              <a:gd name="connsiteX5" fmla="*/ 7125 w 490608"/>
              <a:gd name="connsiteY5" fmla="*/ 132348 h 180474"/>
              <a:gd name="connsiteX6" fmla="*/ 115409 w 490608"/>
              <a:gd name="connsiteY6" fmla="*/ 168442 h 180474"/>
              <a:gd name="connsiteX7" fmla="*/ 151504 w 490608"/>
              <a:gd name="connsiteY7" fmla="*/ 180474 h 180474"/>
              <a:gd name="connsiteX8" fmla="*/ 283851 w 490608"/>
              <a:gd name="connsiteY8" fmla="*/ 168442 h 180474"/>
              <a:gd name="connsiteX9" fmla="*/ 331977 w 490608"/>
              <a:gd name="connsiteY9" fmla="*/ 156411 h 180474"/>
              <a:gd name="connsiteX10" fmla="*/ 440262 w 490608"/>
              <a:gd name="connsiteY10" fmla="*/ 72190 h 180474"/>
              <a:gd name="connsiteX11" fmla="*/ 464325 w 490608"/>
              <a:gd name="connsiteY11" fmla="*/ 36095 h 180474"/>
              <a:gd name="connsiteX12" fmla="*/ 488388 w 490608"/>
              <a:gd name="connsiteY12" fmla="*/ 72190 h 180474"/>
              <a:gd name="connsiteX13" fmla="*/ 476356 w 490608"/>
              <a:gd name="connsiteY13" fmla="*/ 156411 h 180474"/>
              <a:gd name="connsiteX14" fmla="*/ 428230 w 490608"/>
              <a:gd name="connsiteY14" fmla="*/ 144379 h 180474"/>
              <a:gd name="connsiteX15" fmla="*/ 319946 w 490608"/>
              <a:gd name="connsiteY15" fmla="*/ 96253 h 180474"/>
              <a:gd name="connsiteX16" fmla="*/ 307914 w 490608"/>
              <a:gd name="connsiteY16" fmla="*/ 84221 h 18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90608" h="180474">
                <a:moveTo>
                  <a:pt x="368072" y="96253"/>
                </a:moveTo>
                <a:cubicBezTo>
                  <a:pt x="283115" y="45279"/>
                  <a:pt x="327372" y="73130"/>
                  <a:pt x="235725" y="12032"/>
                </a:cubicBezTo>
                <a:cubicBezTo>
                  <a:pt x="212129" y="-3699"/>
                  <a:pt x="179578" y="4011"/>
                  <a:pt x="151504" y="0"/>
                </a:cubicBezTo>
                <a:cubicBezTo>
                  <a:pt x="60776" y="30244"/>
                  <a:pt x="169094" y="-14071"/>
                  <a:pt x="91346" y="48127"/>
                </a:cubicBezTo>
                <a:cubicBezTo>
                  <a:pt x="81443" y="56050"/>
                  <a:pt x="67283" y="56148"/>
                  <a:pt x="55251" y="60158"/>
                </a:cubicBezTo>
                <a:cubicBezTo>
                  <a:pt x="39209" y="84221"/>
                  <a:pt x="-20311" y="123203"/>
                  <a:pt x="7125" y="132348"/>
                </a:cubicBezTo>
                <a:lnTo>
                  <a:pt x="115409" y="168442"/>
                </a:lnTo>
                <a:lnTo>
                  <a:pt x="151504" y="180474"/>
                </a:lnTo>
                <a:cubicBezTo>
                  <a:pt x="195620" y="176463"/>
                  <a:pt x="239942" y="174297"/>
                  <a:pt x="283851" y="168442"/>
                </a:cubicBezTo>
                <a:cubicBezTo>
                  <a:pt x="300242" y="166257"/>
                  <a:pt x="317187" y="163806"/>
                  <a:pt x="331977" y="156411"/>
                </a:cubicBezTo>
                <a:cubicBezTo>
                  <a:pt x="370307" y="137246"/>
                  <a:pt x="411969" y="106142"/>
                  <a:pt x="440262" y="72190"/>
                </a:cubicBezTo>
                <a:cubicBezTo>
                  <a:pt x="449519" y="61081"/>
                  <a:pt x="456304" y="48127"/>
                  <a:pt x="464325" y="36095"/>
                </a:cubicBezTo>
                <a:cubicBezTo>
                  <a:pt x="472346" y="48127"/>
                  <a:pt x="486949" y="57802"/>
                  <a:pt x="488388" y="72190"/>
                </a:cubicBezTo>
                <a:cubicBezTo>
                  <a:pt x="491210" y="100408"/>
                  <a:pt x="494511" y="134625"/>
                  <a:pt x="476356" y="156411"/>
                </a:cubicBezTo>
                <a:cubicBezTo>
                  <a:pt x="465770" y="169114"/>
                  <a:pt x="444068" y="149131"/>
                  <a:pt x="428230" y="144379"/>
                </a:cubicBezTo>
                <a:cubicBezTo>
                  <a:pt x="367265" y="126089"/>
                  <a:pt x="362926" y="128488"/>
                  <a:pt x="319946" y="96253"/>
                </a:cubicBezTo>
                <a:cubicBezTo>
                  <a:pt x="315408" y="92850"/>
                  <a:pt x="311925" y="88232"/>
                  <a:pt x="307914" y="84221"/>
                </a:cubicBezTo>
              </a:path>
            </a:pathLst>
          </a:custGeom>
          <a:solidFill>
            <a:schemeClr val="bg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8" name="Oval 7"/>
          <p:cNvSpPr/>
          <p:nvPr/>
        </p:nvSpPr>
        <p:spPr bwMode="auto">
          <a:xfrm>
            <a:off x="5148064" y="4526281"/>
            <a:ext cx="45719" cy="45719"/>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cxnSp>
        <p:nvCxnSpPr>
          <p:cNvPr id="17" name="Straight Connector 16"/>
          <p:cNvCxnSpPr/>
          <p:nvPr/>
        </p:nvCxnSpPr>
        <p:spPr bwMode="auto">
          <a:xfrm>
            <a:off x="2627784" y="2807804"/>
            <a:ext cx="3456384" cy="0"/>
          </a:xfrm>
          <a:prstGeom prst="line">
            <a:avLst/>
          </a:prstGeom>
          <a:solidFill>
            <a:schemeClr val="accent1"/>
          </a:solidFill>
          <a:ln w="63500" cap="flat" cmpd="sng" algn="ctr">
            <a:solidFill>
              <a:schemeClr val="tx1"/>
            </a:solidFill>
            <a:prstDash val="solid"/>
            <a:round/>
            <a:headEnd type="none" w="med" len="med"/>
            <a:tailEnd type="none" w="med" len="med"/>
          </a:ln>
          <a:effectLst/>
        </p:spPr>
      </p:cxnSp>
      <p:sp>
        <p:nvSpPr>
          <p:cNvPr id="32" name="Title 1"/>
          <p:cNvSpPr txBox="1">
            <a:spLocks/>
          </p:cNvSpPr>
          <p:nvPr/>
        </p:nvSpPr>
        <p:spPr bwMode="auto">
          <a:xfrm>
            <a:off x="539552" y="1700808"/>
            <a:ext cx="7922840" cy="49492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alibri" pitchFamily="34" charset="0"/>
              </a:defRPr>
            </a:lvl2pPr>
            <a:lvl3pPr algn="ctr" rtl="0" eaLnBrk="0" fontAlgn="base" hangingPunct="0">
              <a:spcBef>
                <a:spcPct val="0"/>
              </a:spcBef>
              <a:spcAft>
                <a:spcPct val="0"/>
              </a:spcAft>
              <a:defRPr sz="4400">
                <a:solidFill>
                  <a:schemeClr val="tx2"/>
                </a:solidFill>
                <a:latin typeface="Calibri" pitchFamily="34" charset="0"/>
              </a:defRPr>
            </a:lvl3pPr>
            <a:lvl4pPr algn="ctr" rtl="0" eaLnBrk="0" fontAlgn="base" hangingPunct="0">
              <a:spcBef>
                <a:spcPct val="0"/>
              </a:spcBef>
              <a:spcAft>
                <a:spcPct val="0"/>
              </a:spcAft>
              <a:defRPr sz="4400">
                <a:solidFill>
                  <a:schemeClr val="tx2"/>
                </a:solidFill>
                <a:latin typeface="Calibri" pitchFamily="34" charset="0"/>
              </a:defRPr>
            </a:lvl4pPr>
            <a:lvl5pPr algn="ctr" rtl="0" eaLnBrk="0" fontAlgn="base" hangingPunct="0">
              <a:spcBef>
                <a:spcPct val="0"/>
              </a:spcBef>
              <a:spcAft>
                <a:spcPct val="0"/>
              </a:spcAft>
              <a:defRPr sz="4400">
                <a:solidFill>
                  <a:schemeClr val="tx2"/>
                </a:solidFill>
                <a:latin typeface="Calibri" pitchFamily="34" charset="0"/>
              </a:defRPr>
            </a:lvl5pPr>
            <a:lvl6pPr marL="457200" algn="ctr" rtl="0" fontAlgn="base">
              <a:spcBef>
                <a:spcPct val="0"/>
              </a:spcBef>
              <a:spcAft>
                <a:spcPct val="0"/>
              </a:spcAft>
              <a:defRPr sz="4400">
                <a:solidFill>
                  <a:schemeClr val="tx2"/>
                </a:solidFill>
                <a:latin typeface="Calibri" pitchFamily="34" charset="0"/>
              </a:defRPr>
            </a:lvl6pPr>
            <a:lvl7pPr marL="914400" algn="ctr" rtl="0" fontAlgn="base">
              <a:spcBef>
                <a:spcPct val="0"/>
              </a:spcBef>
              <a:spcAft>
                <a:spcPct val="0"/>
              </a:spcAft>
              <a:defRPr sz="4400">
                <a:solidFill>
                  <a:schemeClr val="tx2"/>
                </a:solidFill>
                <a:latin typeface="Calibri" pitchFamily="34" charset="0"/>
              </a:defRPr>
            </a:lvl7pPr>
            <a:lvl8pPr marL="1371600" algn="ctr" rtl="0" fontAlgn="base">
              <a:spcBef>
                <a:spcPct val="0"/>
              </a:spcBef>
              <a:spcAft>
                <a:spcPct val="0"/>
              </a:spcAft>
              <a:defRPr sz="4400">
                <a:solidFill>
                  <a:schemeClr val="tx2"/>
                </a:solidFill>
                <a:latin typeface="Calibri" pitchFamily="34" charset="0"/>
              </a:defRPr>
            </a:lvl8pPr>
            <a:lvl9pPr marL="1828800" algn="ctr" rtl="0" fontAlgn="base">
              <a:spcBef>
                <a:spcPct val="0"/>
              </a:spcBef>
              <a:spcAft>
                <a:spcPct val="0"/>
              </a:spcAft>
              <a:defRPr sz="4400">
                <a:solidFill>
                  <a:schemeClr val="tx2"/>
                </a:solidFill>
                <a:latin typeface="Calibri" pitchFamily="34" charset="0"/>
              </a:defRPr>
            </a:lvl9pPr>
          </a:lstStyle>
          <a:p>
            <a:r>
              <a:rPr lang="en-GB" sz="2800" kern="0" dirty="0" smtClean="0">
                <a:solidFill>
                  <a:schemeClr val="tx1"/>
                </a:solidFill>
              </a:rPr>
              <a:t>Heating due to rising greenhouse gas concentrations</a:t>
            </a:r>
            <a:endParaRPr lang="en-GB" sz="2800" kern="0" dirty="0">
              <a:solidFill>
                <a:schemeClr val="tx1"/>
              </a:solidFill>
            </a:endParaRPr>
          </a:p>
        </p:txBody>
      </p:sp>
      <p:sp>
        <p:nvSpPr>
          <p:cNvPr id="34" name="TextBox 33"/>
          <p:cNvSpPr txBox="1"/>
          <p:nvPr/>
        </p:nvSpPr>
        <p:spPr>
          <a:xfrm>
            <a:off x="3007543" y="3718773"/>
            <a:ext cx="1708473" cy="646331"/>
          </a:xfrm>
          <a:prstGeom prst="rect">
            <a:avLst/>
          </a:prstGeom>
          <a:noFill/>
        </p:spPr>
        <p:txBody>
          <a:bodyPr wrap="square" rtlCol="0">
            <a:spAutoFit/>
          </a:bodyPr>
          <a:lstStyle/>
          <a:p>
            <a:r>
              <a:rPr lang="en-GB" b="1" dirty="0" smtClean="0">
                <a:solidFill>
                  <a:srgbClr val="FF0000"/>
                </a:solidFill>
              </a:rPr>
              <a:t>Rising</a:t>
            </a:r>
            <a:r>
              <a:rPr lang="en-GB" dirty="0" smtClean="0"/>
              <a:t> surface Temperature</a:t>
            </a:r>
            <a:endParaRPr lang="en-GB" dirty="0"/>
          </a:p>
        </p:txBody>
      </p:sp>
      <p:sp>
        <p:nvSpPr>
          <p:cNvPr id="35" name="TextBox 34"/>
          <p:cNvSpPr txBox="1"/>
          <p:nvPr/>
        </p:nvSpPr>
        <p:spPr>
          <a:xfrm>
            <a:off x="3923928" y="4325034"/>
            <a:ext cx="1197847" cy="400110"/>
          </a:xfrm>
          <a:prstGeom prst="rect">
            <a:avLst/>
          </a:prstGeom>
          <a:noFill/>
        </p:spPr>
        <p:txBody>
          <a:bodyPr wrap="square" rtlCol="0">
            <a:spAutoFit/>
          </a:bodyPr>
          <a:lstStyle/>
          <a:p>
            <a:r>
              <a:rPr lang="en-GB" sz="2000" dirty="0" smtClean="0">
                <a:solidFill>
                  <a:srgbClr val="FF0000"/>
                </a:solidFill>
              </a:rPr>
              <a:t>heating</a:t>
            </a:r>
            <a:endParaRPr lang="en-GB" sz="2000" dirty="0">
              <a:solidFill>
                <a:srgbClr val="FF0000"/>
              </a:solidFill>
            </a:endParaRPr>
          </a:p>
        </p:txBody>
      </p:sp>
      <p:sp>
        <p:nvSpPr>
          <p:cNvPr id="36" name="TextBox 35"/>
          <p:cNvSpPr txBox="1"/>
          <p:nvPr/>
        </p:nvSpPr>
        <p:spPr>
          <a:xfrm>
            <a:off x="3599892" y="5045114"/>
            <a:ext cx="2052229" cy="369332"/>
          </a:xfrm>
          <a:prstGeom prst="rect">
            <a:avLst/>
          </a:prstGeom>
          <a:noFill/>
        </p:spPr>
        <p:txBody>
          <a:bodyPr wrap="square" rtlCol="0">
            <a:spAutoFit/>
          </a:bodyPr>
          <a:lstStyle/>
          <a:p>
            <a:r>
              <a:rPr lang="en-GB" dirty="0" smtClean="0">
                <a:solidFill>
                  <a:srgbClr val="FF0000"/>
                </a:solidFill>
              </a:rPr>
              <a:t>Weak heating</a:t>
            </a:r>
            <a:endParaRPr lang="en-GB" dirty="0">
              <a:solidFill>
                <a:srgbClr val="FF0000"/>
              </a:solidFill>
            </a:endParaRPr>
          </a:p>
        </p:txBody>
      </p:sp>
      <p:sp>
        <p:nvSpPr>
          <p:cNvPr id="38" name="Down Arrow 37"/>
          <p:cNvSpPr/>
          <p:nvPr/>
        </p:nvSpPr>
        <p:spPr bwMode="auto">
          <a:xfrm>
            <a:off x="4499992" y="3789040"/>
            <a:ext cx="504056" cy="576064"/>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42" name="Cloud 41"/>
          <p:cNvSpPr/>
          <p:nvPr/>
        </p:nvSpPr>
        <p:spPr bwMode="auto">
          <a:xfrm>
            <a:off x="4788024" y="2996952"/>
            <a:ext cx="1160512" cy="507581"/>
          </a:xfrm>
          <a:prstGeom prst="cloud">
            <a:avLst/>
          </a:prstGeom>
          <a:gradFill flip="none" rotWithShape="1">
            <a:gsLst>
              <a:gs pos="0">
                <a:schemeClr val="bg2"/>
              </a:gs>
              <a:gs pos="100000">
                <a:schemeClr val="bg1">
                  <a:lumMod val="95000"/>
                </a:schemeClr>
              </a:gs>
              <a:gs pos="100000">
                <a:srgbClr val="365C3B"/>
              </a:gs>
            </a:gsLst>
            <a:path path="circle">
              <a:fillToRect l="100000" t="100000"/>
            </a:path>
            <a:tileRect r="-100000" b="-10000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45" name="Circular Arrow 44"/>
          <p:cNvSpPr/>
          <p:nvPr/>
        </p:nvSpPr>
        <p:spPr bwMode="auto">
          <a:xfrm flipH="1">
            <a:off x="3203848" y="4622860"/>
            <a:ext cx="792088" cy="894372"/>
          </a:xfrm>
          <a:prstGeom prst="circularArrow">
            <a:avLst/>
          </a:prstGeom>
          <a:solidFill>
            <a:schemeClr val="accent1"/>
          </a:solidFill>
          <a:ln w="12700" cap="flat" cmpd="sng" algn="ctr">
            <a:solidFill>
              <a:schemeClr val="tx1"/>
            </a:solidFill>
            <a:prstDash val="solid"/>
            <a:round/>
            <a:headEnd type="none" w="med" len="med"/>
            <a:tailEnd type="triangle" w="med" len="med"/>
          </a:ln>
          <a:effectLst/>
          <a:scene3d>
            <a:camera prst="orthographicFront">
              <a:rot lat="0" lon="0" rev="5400000"/>
            </a:camera>
            <a:lightRig rig="threePt" dir="t"/>
          </a:scene3d>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
        <p:nvSpPr>
          <p:cNvPr id="47" name="Circular Arrow 46"/>
          <p:cNvSpPr/>
          <p:nvPr/>
        </p:nvSpPr>
        <p:spPr bwMode="auto">
          <a:xfrm flipH="1">
            <a:off x="5436096" y="4597928"/>
            <a:ext cx="792088" cy="894372"/>
          </a:xfrm>
          <a:prstGeom prst="circularArrow">
            <a:avLst/>
          </a:prstGeom>
          <a:solidFill>
            <a:schemeClr val="accent1"/>
          </a:solidFill>
          <a:ln w="12700" cap="flat" cmpd="sng" algn="ctr">
            <a:solidFill>
              <a:schemeClr val="tx1"/>
            </a:solidFill>
            <a:prstDash val="solid"/>
            <a:round/>
            <a:headEnd type="none" w="med" len="med"/>
            <a:tailEnd type="triangle" w="med" len="med"/>
          </a:ln>
          <a:effectLst/>
          <a:scene3d>
            <a:camera prst="orthographicFront">
              <a:rot lat="0" lon="0" rev="16500000"/>
            </a:camera>
            <a:lightRig rig="threePt" dir="t"/>
          </a:scene3d>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
        <p:nvSpPr>
          <p:cNvPr id="3" name="TextBox 2"/>
          <p:cNvSpPr txBox="1"/>
          <p:nvPr/>
        </p:nvSpPr>
        <p:spPr>
          <a:xfrm>
            <a:off x="6084168" y="2348880"/>
            <a:ext cx="2520280" cy="1200329"/>
          </a:xfrm>
          <a:prstGeom prst="rect">
            <a:avLst/>
          </a:prstGeom>
          <a:noFill/>
        </p:spPr>
        <p:txBody>
          <a:bodyPr wrap="square" rtlCol="0">
            <a:spAutoFit/>
          </a:bodyPr>
          <a:lstStyle/>
          <a:p>
            <a:r>
              <a:rPr lang="en-GB" dirty="0" smtClean="0"/>
              <a:t>Also influenced by aerosol pollution and natural factors, e.g. volcanoes, the sun </a:t>
            </a:r>
            <a:endParaRPr lang="en-GB" dirty="0"/>
          </a:p>
        </p:txBody>
      </p:sp>
    </p:spTree>
    <p:extLst>
      <p:ext uri="{BB962C8B-B14F-4D97-AF65-F5344CB8AC3E}">
        <p14:creationId xmlns:p14="http://schemas.microsoft.com/office/powerpoint/2010/main" val="10038341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650" y="274638"/>
            <a:ext cx="3960366" cy="1143000"/>
          </a:xfrm>
        </p:spPr>
        <p:txBody>
          <a:bodyPr/>
          <a:lstStyle/>
          <a:p>
            <a:r>
              <a:rPr lang="en-GB" sz="4000" dirty="0" smtClean="0">
                <a:solidFill>
                  <a:schemeClr val="accent2">
                    <a:lumMod val="75000"/>
                  </a:schemeClr>
                </a:solidFill>
                <a:latin typeface="Calibri" pitchFamily="34" charset="0"/>
              </a:rPr>
              <a:t>Measuring Earth’s </a:t>
            </a:r>
            <a:br>
              <a:rPr lang="en-GB" sz="4000" dirty="0" smtClean="0">
                <a:solidFill>
                  <a:schemeClr val="accent2">
                    <a:lumMod val="75000"/>
                  </a:schemeClr>
                </a:solidFill>
                <a:latin typeface="Calibri" pitchFamily="34" charset="0"/>
              </a:rPr>
            </a:br>
            <a:r>
              <a:rPr lang="en-GB" sz="4000" dirty="0" smtClean="0">
                <a:solidFill>
                  <a:schemeClr val="accent2">
                    <a:lumMod val="75000"/>
                  </a:schemeClr>
                </a:solidFill>
                <a:latin typeface="Calibri" pitchFamily="34" charset="0"/>
              </a:rPr>
              <a:t>energy flows</a:t>
            </a:r>
            <a:endParaRPr lang="en-GB" sz="4000" dirty="0">
              <a:solidFill>
                <a:schemeClr val="accent2">
                  <a:lumMod val="75000"/>
                </a:schemeClr>
              </a:solidFill>
              <a:latin typeface="Calibri" pitchFamily="34" charset="0"/>
            </a:endParaRPr>
          </a:p>
        </p:txBody>
      </p:sp>
      <p:sp>
        <p:nvSpPr>
          <p:cNvPr id="3" name="Content Placeholder 2"/>
          <p:cNvSpPr>
            <a:spLocks noGrp="1"/>
          </p:cNvSpPr>
          <p:nvPr>
            <p:ph idx="1"/>
          </p:nvPr>
        </p:nvSpPr>
        <p:spPr>
          <a:xfrm>
            <a:off x="467544" y="1600200"/>
            <a:ext cx="4531596" cy="4343400"/>
          </a:xfrm>
        </p:spPr>
        <p:txBody>
          <a:bodyPr/>
          <a:lstStyle/>
          <a:p>
            <a:r>
              <a:rPr lang="en-GB" sz="2800" dirty="0">
                <a:latin typeface="Calibri" pitchFamily="34" charset="0"/>
                <a:cs typeface="Calibri" pitchFamily="34" charset="0"/>
              </a:rPr>
              <a:t>Automated floats measure the heating of the ocean</a:t>
            </a:r>
          </a:p>
          <a:p>
            <a:pPr lvl="1"/>
            <a:r>
              <a:rPr lang="en-GB" sz="2400" dirty="0">
                <a:latin typeface="Calibri" pitchFamily="34" charset="0"/>
                <a:cs typeface="Calibri" pitchFamily="34" charset="0"/>
              </a:rPr>
              <a:t>Down to 1800m depth</a:t>
            </a:r>
          </a:p>
          <a:p>
            <a:pPr lvl="1"/>
            <a:r>
              <a:rPr lang="en-GB" sz="2400" dirty="0">
                <a:latin typeface="Calibri" pitchFamily="34" charset="0"/>
                <a:cs typeface="Calibri" pitchFamily="34" charset="0"/>
              </a:rPr>
              <a:t>Since around </a:t>
            </a:r>
            <a:r>
              <a:rPr lang="en-GB" sz="2400" dirty="0" smtClean="0">
                <a:latin typeface="Calibri" pitchFamily="34" charset="0"/>
                <a:cs typeface="Calibri" pitchFamily="34" charset="0"/>
              </a:rPr>
              <a:t>2005</a:t>
            </a:r>
            <a:endParaRPr lang="en-GB" sz="2800" dirty="0" smtClean="0">
              <a:latin typeface="Calibri" pitchFamily="34" charset="0"/>
              <a:cs typeface="Calibri" pitchFamily="34" charset="0"/>
            </a:endParaRPr>
          </a:p>
          <a:p>
            <a:r>
              <a:rPr lang="en-GB" sz="2800" dirty="0" smtClean="0">
                <a:latin typeface="Calibri" pitchFamily="34" charset="0"/>
                <a:cs typeface="Calibri" pitchFamily="34" charset="0"/>
              </a:rPr>
              <a:t>Satellite instruments </a:t>
            </a:r>
            <a:r>
              <a:rPr lang="en-GB" sz="2800" dirty="0">
                <a:latin typeface="Calibri" pitchFamily="34" charset="0"/>
                <a:cs typeface="Calibri" pitchFamily="34" charset="0"/>
              </a:rPr>
              <a:t>accurately </a:t>
            </a:r>
            <a:r>
              <a:rPr lang="en-GB" sz="2800" dirty="0" smtClean="0">
                <a:latin typeface="Calibri" pitchFamily="34" charset="0"/>
                <a:cs typeface="Calibri" pitchFamily="34" charset="0"/>
              </a:rPr>
              <a:t>measure small changes in the energy arriving at and leaving our planet</a:t>
            </a:r>
          </a:p>
          <a:p>
            <a:pPr lvl="1"/>
            <a:r>
              <a:rPr lang="en-GB" sz="2400" dirty="0" smtClean="0">
                <a:latin typeface="Calibri" pitchFamily="34" charset="0"/>
                <a:cs typeface="Calibri" pitchFamily="34" charset="0"/>
              </a:rPr>
              <a:t>Sunlight &amp; thermal radiation</a:t>
            </a:r>
          </a:p>
          <a:p>
            <a:pPr lvl="1"/>
            <a:r>
              <a:rPr lang="en-GB" sz="2400" dirty="0" smtClean="0">
                <a:latin typeface="Calibri" pitchFamily="34" charset="0"/>
                <a:cs typeface="Calibri" pitchFamily="34" charset="0"/>
              </a:rPr>
              <a:t>Best data since 2000</a:t>
            </a:r>
          </a:p>
          <a:p>
            <a:endParaRPr lang="en-GB" sz="2800" dirty="0" smtClean="0">
              <a:latin typeface="Calibri" pitchFamily="34" charset="0"/>
              <a:cs typeface="Calibri" pitchFamily="34" charset="0"/>
            </a:endParaRPr>
          </a:p>
          <a:p>
            <a:endParaRPr lang="en-GB" dirty="0">
              <a:latin typeface="Calibri" pitchFamily="34" charset="0"/>
              <a:cs typeface="Calibri" pitchFamily="34" charset="0"/>
            </a:endParaRPr>
          </a:p>
        </p:txBody>
      </p:sp>
      <p:pic>
        <p:nvPicPr>
          <p:cNvPr id="665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99140" y="3789040"/>
            <a:ext cx="3916856"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cap="flat" cmpd="sng" algn="ctr">
                <a:solidFill>
                  <a:schemeClr val="accent2"/>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656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88756" y="749796"/>
            <a:ext cx="3930350" cy="2895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cap="flat" cmpd="sng" algn="ctr">
                <a:solidFill>
                  <a:schemeClr val="accent2"/>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Arrow Connector 5"/>
          <p:cNvCxnSpPr/>
          <p:nvPr/>
        </p:nvCxnSpPr>
        <p:spPr bwMode="auto">
          <a:xfrm>
            <a:off x="2269006" y="1844824"/>
            <a:ext cx="914400" cy="914400"/>
          </a:xfrm>
          <a:prstGeom prst="straightConnector1">
            <a:avLst/>
          </a:prstGeom>
          <a:noFill/>
          <a:ln w="9525" cap="flat" cmpd="sng" algn="ctr">
            <a:noFill/>
            <a:prstDash val="solid"/>
            <a:round/>
            <a:headEnd type="none" w="med" len="med"/>
            <a:tailEnd type="arrow"/>
          </a:ln>
          <a:effectLst/>
        </p:spPr>
      </p:cxnSp>
      <p:sp>
        <p:nvSpPr>
          <p:cNvPr id="7" name="TextBox 6"/>
          <p:cNvSpPr txBox="1"/>
          <p:nvPr/>
        </p:nvSpPr>
        <p:spPr>
          <a:xfrm>
            <a:off x="7668344" y="3831431"/>
            <a:ext cx="1175644" cy="461665"/>
          </a:xfrm>
          <a:prstGeom prst="rect">
            <a:avLst/>
          </a:prstGeom>
          <a:noFill/>
        </p:spPr>
        <p:txBody>
          <a:bodyPr wrap="square" rtlCol="0">
            <a:spAutoFit/>
          </a:bodyPr>
          <a:lstStyle/>
          <a:p>
            <a:pPr algn="r"/>
            <a:r>
              <a:rPr lang="en-GB" sz="2400" b="1" dirty="0" smtClean="0">
                <a:solidFill>
                  <a:schemeClr val="accent3"/>
                </a:solidFill>
                <a:latin typeface="Calibri" pitchFamily="34" charset="0"/>
              </a:rPr>
              <a:t>CERES</a:t>
            </a:r>
            <a:endParaRPr lang="en-GB" sz="2400" b="1" dirty="0">
              <a:solidFill>
                <a:schemeClr val="accent3"/>
              </a:solidFill>
              <a:latin typeface="Calibri" pitchFamily="34" charset="0"/>
            </a:endParaRPr>
          </a:p>
        </p:txBody>
      </p:sp>
      <p:sp>
        <p:nvSpPr>
          <p:cNvPr id="11" name="TextBox 10"/>
          <p:cNvSpPr txBox="1"/>
          <p:nvPr/>
        </p:nvSpPr>
        <p:spPr>
          <a:xfrm>
            <a:off x="7716836" y="764704"/>
            <a:ext cx="1175644" cy="461665"/>
          </a:xfrm>
          <a:prstGeom prst="rect">
            <a:avLst/>
          </a:prstGeom>
          <a:noFill/>
        </p:spPr>
        <p:txBody>
          <a:bodyPr wrap="square" rtlCol="0">
            <a:spAutoFit/>
          </a:bodyPr>
          <a:lstStyle/>
          <a:p>
            <a:pPr algn="r"/>
            <a:r>
              <a:rPr lang="en-GB" sz="2400" b="1" dirty="0" smtClean="0">
                <a:latin typeface="Calibri" pitchFamily="34" charset="0"/>
              </a:rPr>
              <a:t>ARGO</a:t>
            </a:r>
            <a:endParaRPr lang="en-GB" sz="2400" b="1" dirty="0">
              <a:latin typeface="Calibri" pitchFamily="34" charset="0"/>
            </a:endParaRPr>
          </a:p>
        </p:txBody>
      </p:sp>
    </p:spTree>
    <p:extLst>
      <p:ext uri="{BB962C8B-B14F-4D97-AF65-F5344CB8AC3E}">
        <p14:creationId xmlns:p14="http://schemas.microsoft.com/office/powerpoint/2010/main" val="16412026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59" y="274638"/>
            <a:ext cx="8092183" cy="1143000"/>
          </a:xfrm>
        </p:spPr>
        <p:txBody>
          <a:bodyPr>
            <a:noAutofit/>
          </a:bodyPr>
          <a:lstStyle/>
          <a:p>
            <a:pPr algn="l"/>
            <a:r>
              <a:rPr lang="en-GB" sz="3600" dirty="0" smtClean="0">
                <a:solidFill>
                  <a:schemeClr val="accent2">
                    <a:lumMod val="75000"/>
                  </a:schemeClr>
                </a:solidFill>
                <a:latin typeface="Calibri" pitchFamily="34" charset="0"/>
              </a:rPr>
              <a:t>Combining satellite measurements</a:t>
            </a:r>
            <a:br>
              <a:rPr lang="en-GB" sz="3600" dirty="0" smtClean="0">
                <a:solidFill>
                  <a:schemeClr val="accent2">
                    <a:lumMod val="75000"/>
                  </a:schemeClr>
                </a:solidFill>
                <a:latin typeface="Calibri" pitchFamily="34" charset="0"/>
              </a:rPr>
            </a:br>
            <a:r>
              <a:rPr lang="en-GB" sz="3600" dirty="0" smtClean="0">
                <a:solidFill>
                  <a:schemeClr val="accent2">
                    <a:lumMod val="75000"/>
                  </a:schemeClr>
                </a:solidFill>
                <a:latin typeface="Calibri" pitchFamily="34" charset="0"/>
              </a:rPr>
              <a:t>with ocean observations…</a:t>
            </a:r>
            <a:endParaRPr lang="en-GB" sz="3600" dirty="0">
              <a:solidFill>
                <a:schemeClr val="accent2">
                  <a:lumMod val="75000"/>
                </a:schemeClr>
              </a:solidFill>
              <a:latin typeface="Calibri" pitchFamily="34" charset="0"/>
            </a:endParaRPr>
          </a:p>
        </p:txBody>
      </p:sp>
      <p:grpSp>
        <p:nvGrpSpPr>
          <p:cNvPr id="11" name="Group 10"/>
          <p:cNvGrpSpPr/>
          <p:nvPr/>
        </p:nvGrpSpPr>
        <p:grpSpPr>
          <a:xfrm>
            <a:off x="627738" y="1563560"/>
            <a:ext cx="5715000" cy="2128592"/>
            <a:chOff x="3011010" y="3694783"/>
            <a:chExt cx="5715000" cy="2128592"/>
          </a:xfrm>
        </p:grpSpPr>
        <p:pic>
          <p:nvPicPr>
            <p:cNvPr id="6758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50000" b="11799"/>
            <a:stretch/>
          </p:blipFill>
          <p:spPr bwMode="auto">
            <a:xfrm>
              <a:off x="3011010" y="3694783"/>
              <a:ext cx="5715000" cy="21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cap="flat" cmpd="sng" algn="ctr">
                  <a:solidFill>
                    <a:schemeClr val="accent2"/>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1720" t="91921"/>
            <a:stretch/>
          </p:blipFill>
          <p:spPr bwMode="auto">
            <a:xfrm>
              <a:off x="3657600" y="5373216"/>
              <a:ext cx="5045223" cy="4501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cap="flat" cmpd="sng" algn="ctr">
                  <a:solidFill>
                    <a:schemeClr val="accent2"/>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bwMode="auto">
            <a:xfrm>
              <a:off x="3995936" y="5373216"/>
              <a:ext cx="4730074" cy="0"/>
            </a:xfrm>
            <a:prstGeom prst="line">
              <a:avLst/>
            </a:prstGeom>
            <a:noFill/>
            <a:ln w="9525" cap="flat" cmpd="sng" algn="ctr">
              <a:solidFill>
                <a:schemeClr val="bg2"/>
              </a:solidFill>
              <a:prstDash val="solid"/>
              <a:round/>
              <a:headEnd type="none" w="med" len="med"/>
              <a:tailEnd type="none" w="med" len="med"/>
            </a:ln>
            <a:effectLst/>
          </p:spPr>
        </p:cxnSp>
      </p:grpSp>
      <p:cxnSp>
        <p:nvCxnSpPr>
          <p:cNvPr id="13" name="Straight Connector 12"/>
          <p:cNvCxnSpPr>
            <a:endCxn id="67586" idx="3"/>
          </p:cNvCxnSpPr>
          <p:nvPr/>
        </p:nvCxnSpPr>
        <p:spPr bwMode="auto">
          <a:xfrm>
            <a:off x="1612664" y="2627856"/>
            <a:ext cx="4730074" cy="0"/>
          </a:xfrm>
          <a:prstGeom prst="line">
            <a:avLst/>
          </a:prstGeom>
          <a:noFill/>
          <a:ln w="38100" cap="flat" cmpd="sng" algn="ctr">
            <a:solidFill>
              <a:srgbClr val="C00000"/>
            </a:solidFill>
            <a:prstDash val="solid"/>
            <a:round/>
            <a:headEnd type="none" w="med" len="med"/>
            <a:tailEnd type="none" w="med" len="med"/>
          </a:ln>
          <a:effectLst/>
        </p:spPr>
      </p:cxnSp>
      <p:sp>
        <p:nvSpPr>
          <p:cNvPr id="16" name="TextBox 15"/>
          <p:cNvSpPr txBox="1"/>
          <p:nvPr/>
        </p:nvSpPr>
        <p:spPr>
          <a:xfrm>
            <a:off x="417735" y="3933056"/>
            <a:ext cx="5966303" cy="2062103"/>
          </a:xfrm>
          <a:prstGeom prst="rect">
            <a:avLst/>
          </a:prstGeom>
          <a:noFill/>
        </p:spPr>
        <p:txBody>
          <a:bodyPr wrap="square" rtlCol="0">
            <a:spAutoFit/>
          </a:bodyPr>
          <a:lstStyle/>
          <a:p>
            <a:pPr algn="l"/>
            <a:r>
              <a:rPr lang="en-GB" sz="2800" dirty="0">
                <a:latin typeface="Calibri" pitchFamily="34" charset="0"/>
                <a:cs typeface="Calibri" pitchFamily="34" charset="0"/>
              </a:rPr>
              <a:t>H</a:t>
            </a:r>
            <a:r>
              <a:rPr lang="en-GB" sz="2800" dirty="0" smtClean="0">
                <a:latin typeface="Calibri" pitchFamily="34" charset="0"/>
                <a:cs typeface="Calibri" pitchFamily="34" charset="0"/>
              </a:rPr>
              <a:t>eat is continuing to accumulate at a rate of 0.6 Watts per square metre</a:t>
            </a:r>
          </a:p>
          <a:p>
            <a:pPr marL="342900" indent="-342900" algn="l">
              <a:buFont typeface="Wingdings" pitchFamily="2" charset="2"/>
              <a:buChar char="Ø"/>
            </a:pPr>
            <a:r>
              <a:rPr lang="en-GB" sz="2400" dirty="0" smtClean="0">
                <a:latin typeface="Calibri" pitchFamily="34" charset="0"/>
                <a:cs typeface="Calibri" pitchFamily="34" charset="0"/>
              </a:rPr>
              <a:t>this is equivalent to the continuous heating from more than 250 billion 1 kilo-Watt electric heaters distributed over the planet</a:t>
            </a:r>
            <a:endParaRPr lang="en-GB" sz="2400" dirty="0">
              <a:latin typeface="Calibri" pitchFamily="34" charset="0"/>
              <a:cs typeface="Calibri" pitchFamily="34" charset="0"/>
            </a:endParaRPr>
          </a:p>
        </p:txBody>
      </p:sp>
      <p:pic>
        <p:nvPicPr>
          <p:cNvPr id="22"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34463" r="10483" b="46477"/>
          <a:stretch/>
        </p:blipFill>
        <p:spPr bwMode="auto">
          <a:xfrm>
            <a:off x="6696770" y="1124744"/>
            <a:ext cx="2156359" cy="1503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cap="flat" cmpd="sng" algn="ctr">
                <a:solidFill>
                  <a:schemeClr val="accent2"/>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93659" y="2835638"/>
            <a:ext cx="2156358" cy="308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cap="flat" cmpd="sng" algn="ctr">
                <a:solidFill>
                  <a:schemeClr val="accent2"/>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547664" y="3507486"/>
            <a:ext cx="4836374" cy="369332"/>
          </a:xfrm>
          <a:prstGeom prst="rect">
            <a:avLst/>
          </a:prstGeom>
          <a:solidFill>
            <a:schemeClr val="bg1"/>
          </a:solidFill>
        </p:spPr>
        <p:txBody>
          <a:bodyPr wrap="square" rtlCol="0">
            <a:spAutoFit/>
          </a:bodyPr>
          <a:lstStyle/>
          <a:p>
            <a:pPr algn="l"/>
            <a:r>
              <a:rPr lang="en-GB" dirty="0" smtClean="0">
                <a:solidFill>
                  <a:schemeClr val="bg2"/>
                </a:solidFill>
                <a:latin typeface="Calibri" pitchFamily="34" charset="0"/>
              </a:rPr>
              <a:t>Loeb et al. (2012) </a:t>
            </a:r>
            <a:r>
              <a:rPr lang="en-GB" i="1" dirty="0" smtClean="0">
                <a:solidFill>
                  <a:schemeClr val="bg2"/>
                </a:solidFill>
                <a:latin typeface="Calibri" pitchFamily="34" charset="0"/>
              </a:rPr>
              <a:t>Nature Geosciences</a:t>
            </a:r>
            <a:endParaRPr lang="en-GB" i="1" dirty="0">
              <a:solidFill>
                <a:schemeClr val="bg2"/>
              </a:solidFill>
              <a:latin typeface="Calibri" pitchFamily="34" charset="0"/>
            </a:endParaRPr>
          </a:p>
        </p:txBody>
      </p:sp>
      <p:sp>
        <p:nvSpPr>
          <p:cNvPr id="4" name="TextBox 3"/>
          <p:cNvSpPr txBox="1"/>
          <p:nvPr/>
        </p:nvSpPr>
        <p:spPr>
          <a:xfrm>
            <a:off x="4932040" y="2935977"/>
            <a:ext cx="1306756" cy="276999"/>
          </a:xfrm>
          <a:prstGeom prst="rect">
            <a:avLst/>
          </a:prstGeom>
          <a:solidFill>
            <a:schemeClr val="bg1"/>
          </a:solidFill>
        </p:spPr>
        <p:txBody>
          <a:bodyPr wrap="square" lIns="0" tIns="0" rIns="0" bIns="0" rtlCol="0">
            <a:spAutoFit/>
          </a:bodyPr>
          <a:lstStyle/>
          <a:p>
            <a:r>
              <a:rPr lang="en-GB" dirty="0" smtClean="0">
                <a:solidFill>
                  <a:schemeClr val="bg2"/>
                </a:solidFill>
              </a:rPr>
              <a:t>simulations</a:t>
            </a:r>
            <a:endParaRPr lang="en-GB" dirty="0">
              <a:solidFill>
                <a:schemeClr val="bg2"/>
              </a:solidFill>
            </a:endParaRPr>
          </a:p>
        </p:txBody>
      </p:sp>
      <p:sp>
        <p:nvSpPr>
          <p:cNvPr id="5" name="Rectangle 4"/>
          <p:cNvSpPr/>
          <p:nvPr/>
        </p:nvSpPr>
        <p:spPr bwMode="auto">
          <a:xfrm>
            <a:off x="3725848" y="3006000"/>
            <a:ext cx="738024" cy="154800"/>
          </a:xfrm>
          <a:prstGeom prst="rect">
            <a:avLst/>
          </a:prstGeom>
          <a:solidFill>
            <a:schemeClr val="bg1">
              <a:lumMod val="85000"/>
            </a:schemeClr>
          </a:solidFill>
          <a:ln w="1270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
        <p:nvSpPr>
          <p:cNvPr id="15" name="TextBox 14"/>
          <p:cNvSpPr txBox="1"/>
          <p:nvPr/>
        </p:nvSpPr>
        <p:spPr>
          <a:xfrm>
            <a:off x="2195736" y="2924944"/>
            <a:ext cx="1530112" cy="276999"/>
          </a:xfrm>
          <a:prstGeom prst="rect">
            <a:avLst/>
          </a:prstGeom>
          <a:solidFill>
            <a:schemeClr val="bg1"/>
          </a:solidFill>
        </p:spPr>
        <p:txBody>
          <a:bodyPr wrap="square" lIns="0" tIns="0" rIns="0" bIns="0" rtlCol="0">
            <a:spAutoFit/>
          </a:bodyPr>
          <a:lstStyle/>
          <a:p>
            <a:r>
              <a:rPr lang="en-GB" dirty="0" smtClean="0"/>
              <a:t>Observations  </a:t>
            </a:r>
            <a:endParaRPr lang="en-GB" dirty="0"/>
          </a:p>
        </p:txBody>
      </p:sp>
      <p:sp>
        <p:nvSpPr>
          <p:cNvPr id="7" name="Rectangle 6"/>
          <p:cNvSpPr/>
          <p:nvPr/>
        </p:nvSpPr>
        <p:spPr bwMode="auto">
          <a:xfrm>
            <a:off x="417735" y="1563560"/>
            <a:ext cx="409849" cy="312740"/>
          </a:xfrm>
          <a:prstGeom prst="rect">
            <a:avLst/>
          </a:prstGeom>
          <a:solidFill>
            <a:schemeClr val="bg1"/>
          </a:solidFill>
          <a:ln w="1270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8547208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p:cNvSpPr/>
          <p:nvPr/>
        </p:nvSpPr>
        <p:spPr bwMode="auto">
          <a:xfrm>
            <a:off x="2627784" y="2807804"/>
            <a:ext cx="3456384" cy="1512168"/>
          </a:xfrm>
          <a:prstGeom prst="rect">
            <a:avLst/>
          </a:prstGeom>
          <a:solidFill>
            <a:schemeClr val="accent1">
              <a:alpha val="45000"/>
            </a:schemeClr>
          </a:solidFill>
          <a:ln w="1270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
        <p:nvSpPr>
          <p:cNvPr id="2" name="Title 1"/>
          <p:cNvSpPr>
            <a:spLocks noGrp="1"/>
          </p:cNvSpPr>
          <p:nvPr>
            <p:ph type="title"/>
          </p:nvPr>
        </p:nvSpPr>
        <p:spPr>
          <a:xfrm>
            <a:off x="395536" y="332656"/>
            <a:ext cx="8229600" cy="1143000"/>
          </a:xfrm>
        </p:spPr>
        <p:txBody>
          <a:bodyPr/>
          <a:lstStyle/>
          <a:p>
            <a:r>
              <a:rPr lang="en-GB" sz="3600" dirty="0" smtClean="0">
                <a:solidFill>
                  <a:schemeClr val="accent2">
                    <a:lumMod val="50000"/>
                  </a:schemeClr>
                </a:solidFill>
              </a:rPr>
              <a:t>Energy accumulation and surface warming</a:t>
            </a:r>
            <a:endParaRPr lang="en-GB" sz="3600" dirty="0">
              <a:solidFill>
                <a:schemeClr val="accent2">
                  <a:lumMod val="50000"/>
                </a:schemeClr>
              </a:solidFill>
            </a:endParaRPr>
          </a:p>
        </p:txBody>
      </p:sp>
      <p:sp>
        <p:nvSpPr>
          <p:cNvPr id="5" name="Rectangle 4"/>
          <p:cNvSpPr/>
          <p:nvPr/>
        </p:nvSpPr>
        <p:spPr bwMode="auto">
          <a:xfrm>
            <a:off x="3203848" y="4716016"/>
            <a:ext cx="2880320" cy="864096"/>
          </a:xfrm>
          <a:prstGeom prst="rect">
            <a:avLst/>
          </a:prstGeom>
          <a:gradFill>
            <a:gsLst>
              <a:gs pos="0">
                <a:srgbClr val="00B0F0"/>
              </a:gs>
              <a:gs pos="50000">
                <a:schemeClr val="accent1">
                  <a:shade val="67500"/>
                  <a:satMod val="115000"/>
                </a:schemeClr>
              </a:gs>
              <a:gs pos="100000">
                <a:schemeClr val="accent1">
                  <a:shade val="100000"/>
                  <a:satMod val="115000"/>
                </a:schemeClr>
              </a:gs>
            </a:gsLst>
            <a:lin ang="54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6" name="Rectangle 5"/>
          <p:cNvSpPr/>
          <p:nvPr/>
        </p:nvSpPr>
        <p:spPr bwMode="auto">
          <a:xfrm>
            <a:off x="2627784" y="4139952"/>
            <a:ext cx="576064" cy="1440160"/>
          </a:xfrm>
          <a:prstGeom prst="rect">
            <a:avLst/>
          </a:prstGeom>
          <a:gradFill>
            <a:gsLst>
              <a:gs pos="0">
                <a:srgbClr val="851B09"/>
              </a:gs>
              <a:gs pos="100000">
                <a:schemeClr val="bg2"/>
              </a:gs>
              <a:gs pos="100000">
                <a:schemeClr val="tx1"/>
              </a:gs>
            </a:gsLst>
            <a:lin ang="54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7" name="Rectangle 6"/>
          <p:cNvSpPr/>
          <p:nvPr/>
        </p:nvSpPr>
        <p:spPr bwMode="auto">
          <a:xfrm>
            <a:off x="3203848" y="4319972"/>
            <a:ext cx="2880320" cy="39604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1" name="Down Arrow 10"/>
          <p:cNvSpPr/>
          <p:nvPr/>
        </p:nvSpPr>
        <p:spPr bwMode="auto">
          <a:xfrm>
            <a:off x="4499992" y="2195736"/>
            <a:ext cx="504056" cy="576064"/>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2" name="Down Arrow 11"/>
          <p:cNvSpPr/>
          <p:nvPr/>
        </p:nvSpPr>
        <p:spPr bwMode="auto">
          <a:xfrm>
            <a:off x="4613719" y="4725144"/>
            <a:ext cx="276602" cy="379204"/>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3" name="Rectangle 12"/>
          <p:cNvSpPr/>
          <p:nvPr/>
        </p:nvSpPr>
        <p:spPr bwMode="auto">
          <a:xfrm>
            <a:off x="2711222" y="3898784"/>
            <a:ext cx="132586" cy="241168"/>
          </a:xfrm>
          <a:prstGeom prst="rect">
            <a:avLst/>
          </a:prstGeom>
          <a:solidFill>
            <a:srgbClr val="851B0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4" name="Cloud 13"/>
          <p:cNvSpPr/>
          <p:nvPr/>
        </p:nvSpPr>
        <p:spPr bwMode="auto">
          <a:xfrm>
            <a:off x="2555776" y="3491880"/>
            <a:ext cx="432048" cy="507581"/>
          </a:xfrm>
          <a:prstGeom prst="cloud">
            <a:avLst/>
          </a:prstGeom>
          <a:gradFill flip="none" rotWithShape="1">
            <a:gsLst>
              <a:gs pos="0">
                <a:srgbClr val="92D050"/>
              </a:gs>
              <a:gs pos="100000">
                <a:srgbClr val="367E4E"/>
              </a:gs>
              <a:gs pos="100000">
                <a:srgbClr val="365C3B"/>
              </a:gs>
            </a:gsLst>
            <a:path path="circle">
              <a:fillToRect l="100000" t="100000"/>
            </a:path>
            <a:tileRect r="-100000" b="-10000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5" name="Freeform 14"/>
          <p:cNvSpPr/>
          <p:nvPr/>
        </p:nvSpPr>
        <p:spPr bwMode="auto">
          <a:xfrm>
            <a:off x="5017496" y="4492134"/>
            <a:ext cx="490608" cy="180474"/>
          </a:xfrm>
          <a:custGeom>
            <a:avLst/>
            <a:gdLst>
              <a:gd name="connsiteX0" fmla="*/ 368072 w 490608"/>
              <a:gd name="connsiteY0" fmla="*/ 96253 h 180474"/>
              <a:gd name="connsiteX1" fmla="*/ 235725 w 490608"/>
              <a:gd name="connsiteY1" fmla="*/ 12032 h 180474"/>
              <a:gd name="connsiteX2" fmla="*/ 151504 w 490608"/>
              <a:gd name="connsiteY2" fmla="*/ 0 h 180474"/>
              <a:gd name="connsiteX3" fmla="*/ 91346 w 490608"/>
              <a:gd name="connsiteY3" fmla="*/ 48127 h 180474"/>
              <a:gd name="connsiteX4" fmla="*/ 55251 w 490608"/>
              <a:gd name="connsiteY4" fmla="*/ 60158 h 180474"/>
              <a:gd name="connsiteX5" fmla="*/ 7125 w 490608"/>
              <a:gd name="connsiteY5" fmla="*/ 132348 h 180474"/>
              <a:gd name="connsiteX6" fmla="*/ 115409 w 490608"/>
              <a:gd name="connsiteY6" fmla="*/ 168442 h 180474"/>
              <a:gd name="connsiteX7" fmla="*/ 151504 w 490608"/>
              <a:gd name="connsiteY7" fmla="*/ 180474 h 180474"/>
              <a:gd name="connsiteX8" fmla="*/ 283851 w 490608"/>
              <a:gd name="connsiteY8" fmla="*/ 168442 h 180474"/>
              <a:gd name="connsiteX9" fmla="*/ 331977 w 490608"/>
              <a:gd name="connsiteY9" fmla="*/ 156411 h 180474"/>
              <a:gd name="connsiteX10" fmla="*/ 440262 w 490608"/>
              <a:gd name="connsiteY10" fmla="*/ 72190 h 180474"/>
              <a:gd name="connsiteX11" fmla="*/ 464325 w 490608"/>
              <a:gd name="connsiteY11" fmla="*/ 36095 h 180474"/>
              <a:gd name="connsiteX12" fmla="*/ 488388 w 490608"/>
              <a:gd name="connsiteY12" fmla="*/ 72190 h 180474"/>
              <a:gd name="connsiteX13" fmla="*/ 476356 w 490608"/>
              <a:gd name="connsiteY13" fmla="*/ 156411 h 180474"/>
              <a:gd name="connsiteX14" fmla="*/ 428230 w 490608"/>
              <a:gd name="connsiteY14" fmla="*/ 144379 h 180474"/>
              <a:gd name="connsiteX15" fmla="*/ 319946 w 490608"/>
              <a:gd name="connsiteY15" fmla="*/ 96253 h 180474"/>
              <a:gd name="connsiteX16" fmla="*/ 307914 w 490608"/>
              <a:gd name="connsiteY16" fmla="*/ 84221 h 18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90608" h="180474">
                <a:moveTo>
                  <a:pt x="368072" y="96253"/>
                </a:moveTo>
                <a:cubicBezTo>
                  <a:pt x="283115" y="45279"/>
                  <a:pt x="327372" y="73130"/>
                  <a:pt x="235725" y="12032"/>
                </a:cubicBezTo>
                <a:cubicBezTo>
                  <a:pt x="212129" y="-3699"/>
                  <a:pt x="179578" y="4011"/>
                  <a:pt x="151504" y="0"/>
                </a:cubicBezTo>
                <a:cubicBezTo>
                  <a:pt x="60776" y="30244"/>
                  <a:pt x="169094" y="-14071"/>
                  <a:pt x="91346" y="48127"/>
                </a:cubicBezTo>
                <a:cubicBezTo>
                  <a:pt x="81443" y="56050"/>
                  <a:pt x="67283" y="56148"/>
                  <a:pt x="55251" y="60158"/>
                </a:cubicBezTo>
                <a:cubicBezTo>
                  <a:pt x="39209" y="84221"/>
                  <a:pt x="-20311" y="123203"/>
                  <a:pt x="7125" y="132348"/>
                </a:cubicBezTo>
                <a:lnTo>
                  <a:pt x="115409" y="168442"/>
                </a:lnTo>
                <a:lnTo>
                  <a:pt x="151504" y="180474"/>
                </a:lnTo>
                <a:cubicBezTo>
                  <a:pt x="195620" y="176463"/>
                  <a:pt x="239942" y="174297"/>
                  <a:pt x="283851" y="168442"/>
                </a:cubicBezTo>
                <a:cubicBezTo>
                  <a:pt x="300242" y="166257"/>
                  <a:pt x="317187" y="163806"/>
                  <a:pt x="331977" y="156411"/>
                </a:cubicBezTo>
                <a:cubicBezTo>
                  <a:pt x="370307" y="137246"/>
                  <a:pt x="411969" y="106142"/>
                  <a:pt x="440262" y="72190"/>
                </a:cubicBezTo>
                <a:cubicBezTo>
                  <a:pt x="449519" y="61081"/>
                  <a:pt x="456304" y="48127"/>
                  <a:pt x="464325" y="36095"/>
                </a:cubicBezTo>
                <a:cubicBezTo>
                  <a:pt x="472346" y="48127"/>
                  <a:pt x="486949" y="57802"/>
                  <a:pt x="488388" y="72190"/>
                </a:cubicBezTo>
                <a:cubicBezTo>
                  <a:pt x="491210" y="100408"/>
                  <a:pt x="494511" y="134625"/>
                  <a:pt x="476356" y="156411"/>
                </a:cubicBezTo>
                <a:cubicBezTo>
                  <a:pt x="465770" y="169114"/>
                  <a:pt x="444068" y="149131"/>
                  <a:pt x="428230" y="144379"/>
                </a:cubicBezTo>
                <a:cubicBezTo>
                  <a:pt x="367265" y="126089"/>
                  <a:pt x="362926" y="128488"/>
                  <a:pt x="319946" y="96253"/>
                </a:cubicBezTo>
                <a:cubicBezTo>
                  <a:pt x="315408" y="92850"/>
                  <a:pt x="311925" y="88232"/>
                  <a:pt x="307914" y="84221"/>
                </a:cubicBezTo>
              </a:path>
            </a:pathLst>
          </a:custGeom>
          <a:solidFill>
            <a:schemeClr val="bg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8" name="Oval 7"/>
          <p:cNvSpPr/>
          <p:nvPr/>
        </p:nvSpPr>
        <p:spPr bwMode="auto">
          <a:xfrm>
            <a:off x="5148064" y="4526281"/>
            <a:ext cx="45719" cy="45719"/>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cxnSp>
        <p:nvCxnSpPr>
          <p:cNvPr id="17" name="Straight Connector 16"/>
          <p:cNvCxnSpPr/>
          <p:nvPr/>
        </p:nvCxnSpPr>
        <p:spPr bwMode="auto">
          <a:xfrm>
            <a:off x="2627784" y="2807804"/>
            <a:ext cx="3456384" cy="0"/>
          </a:xfrm>
          <a:prstGeom prst="line">
            <a:avLst/>
          </a:prstGeom>
          <a:solidFill>
            <a:schemeClr val="accent1"/>
          </a:solidFill>
          <a:ln w="63500" cap="flat" cmpd="sng" algn="ctr">
            <a:solidFill>
              <a:schemeClr val="tx1"/>
            </a:solidFill>
            <a:prstDash val="solid"/>
            <a:round/>
            <a:headEnd type="none" w="med" len="med"/>
            <a:tailEnd type="none" w="med" len="med"/>
          </a:ln>
          <a:effectLst/>
        </p:spPr>
      </p:cxnSp>
      <p:sp>
        <p:nvSpPr>
          <p:cNvPr id="32" name="Title 1"/>
          <p:cNvSpPr txBox="1">
            <a:spLocks/>
          </p:cNvSpPr>
          <p:nvPr/>
        </p:nvSpPr>
        <p:spPr bwMode="auto">
          <a:xfrm>
            <a:off x="539552" y="1700808"/>
            <a:ext cx="7922840" cy="49492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alibri" pitchFamily="34" charset="0"/>
              </a:defRPr>
            </a:lvl2pPr>
            <a:lvl3pPr algn="ctr" rtl="0" eaLnBrk="0" fontAlgn="base" hangingPunct="0">
              <a:spcBef>
                <a:spcPct val="0"/>
              </a:spcBef>
              <a:spcAft>
                <a:spcPct val="0"/>
              </a:spcAft>
              <a:defRPr sz="4400">
                <a:solidFill>
                  <a:schemeClr val="tx2"/>
                </a:solidFill>
                <a:latin typeface="Calibri" pitchFamily="34" charset="0"/>
              </a:defRPr>
            </a:lvl3pPr>
            <a:lvl4pPr algn="ctr" rtl="0" eaLnBrk="0" fontAlgn="base" hangingPunct="0">
              <a:spcBef>
                <a:spcPct val="0"/>
              </a:spcBef>
              <a:spcAft>
                <a:spcPct val="0"/>
              </a:spcAft>
              <a:defRPr sz="4400">
                <a:solidFill>
                  <a:schemeClr val="tx2"/>
                </a:solidFill>
                <a:latin typeface="Calibri" pitchFamily="34" charset="0"/>
              </a:defRPr>
            </a:lvl4pPr>
            <a:lvl5pPr algn="ctr" rtl="0" eaLnBrk="0" fontAlgn="base" hangingPunct="0">
              <a:spcBef>
                <a:spcPct val="0"/>
              </a:spcBef>
              <a:spcAft>
                <a:spcPct val="0"/>
              </a:spcAft>
              <a:defRPr sz="4400">
                <a:solidFill>
                  <a:schemeClr val="tx2"/>
                </a:solidFill>
                <a:latin typeface="Calibri" pitchFamily="34" charset="0"/>
              </a:defRPr>
            </a:lvl5pPr>
            <a:lvl6pPr marL="457200" algn="ctr" rtl="0" fontAlgn="base">
              <a:spcBef>
                <a:spcPct val="0"/>
              </a:spcBef>
              <a:spcAft>
                <a:spcPct val="0"/>
              </a:spcAft>
              <a:defRPr sz="4400">
                <a:solidFill>
                  <a:schemeClr val="tx2"/>
                </a:solidFill>
                <a:latin typeface="Calibri" pitchFamily="34" charset="0"/>
              </a:defRPr>
            </a:lvl6pPr>
            <a:lvl7pPr marL="914400" algn="ctr" rtl="0" fontAlgn="base">
              <a:spcBef>
                <a:spcPct val="0"/>
              </a:spcBef>
              <a:spcAft>
                <a:spcPct val="0"/>
              </a:spcAft>
              <a:defRPr sz="4400">
                <a:solidFill>
                  <a:schemeClr val="tx2"/>
                </a:solidFill>
                <a:latin typeface="Calibri" pitchFamily="34" charset="0"/>
              </a:defRPr>
            </a:lvl7pPr>
            <a:lvl8pPr marL="1371600" algn="ctr" rtl="0" fontAlgn="base">
              <a:spcBef>
                <a:spcPct val="0"/>
              </a:spcBef>
              <a:spcAft>
                <a:spcPct val="0"/>
              </a:spcAft>
              <a:defRPr sz="4400">
                <a:solidFill>
                  <a:schemeClr val="tx2"/>
                </a:solidFill>
                <a:latin typeface="Calibri" pitchFamily="34" charset="0"/>
              </a:defRPr>
            </a:lvl8pPr>
            <a:lvl9pPr marL="1828800" algn="ctr" rtl="0" fontAlgn="base">
              <a:spcBef>
                <a:spcPct val="0"/>
              </a:spcBef>
              <a:spcAft>
                <a:spcPct val="0"/>
              </a:spcAft>
              <a:defRPr sz="4400">
                <a:solidFill>
                  <a:schemeClr val="tx2"/>
                </a:solidFill>
                <a:latin typeface="Calibri" pitchFamily="34" charset="0"/>
              </a:defRPr>
            </a:lvl9pPr>
          </a:lstStyle>
          <a:p>
            <a:r>
              <a:rPr lang="en-GB" sz="2800" kern="0" dirty="0" smtClean="0">
                <a:solidFill>
                  <a:schemeClr val="tx1"/>
                </a:solidFill>
              </a:rPr>
              <a:t>Heating due to rising greenhouse gas concentrations</a:t>
            </a:r>
            <a:endParaRPr lang="en-GB" sz="2800" kern="0" dirty="0">
              <a:solidFill>
                <a:schemeClr val="tx1"/>
              </a:solidFill>
            </a:endParaRPr>
          </a:p>
        </p:txBody>
      </p:sp>
      <p:sp>
        <p:nvSpPr>
          <p:cNvPr id="34" name="TextBox 33"/>
          <p:cNvSpPr txBox="1"/>
          <p:nvPr/>
        </p:nvSpPr>
        <p:spPr>
          <a:xfrm>
            <a:off x="3007543" y="3718773"/>
            <a:ext cx="1708473" cy="646331"/>
          </a:xfrm>
          <a:prstGeom prst="rect">
            <a:avLst/>
          </a:prstGeom>
          <a:noFill/>
        </p:spPr>
        <p:txBody>
          <a:bodyPr wrap="square" rtlCol="0">
            <a:spAutoFit/>
          </a:bodyPr>
          <a:lstStyle/>
          <a:p>
            <a:r>
              <a:rPr lang="en-GB" b="1" dirty="0" smtClean="0">
                <a:solidFill>
                  <a:srgbClr val="FF0000"/>
                </a:solidFill>
              </a:rPr>
              <a:t>Rising</a:t>
            </a:r>
            <a:r>
              <a:rPr lang="en-GB" dirty="0" smtClean="0"/>
              <a:t> surface Temperature</a:t>
            </a:r>
            <a:endParaRPr lang="en-GB" dirty="0"/>
          </a:p>
        </p:txBody>
      </p:sp>
      <p:sp>
        <p:nvSpPr>
          <p:cNvPr id="35" name="TextBox 34"/>
          <p:cNvSpPr txBox="1"/>
          <p:nvPr/>
        </p:nvSpPr>
        <p:spPr>
          <a:xfrm>
            <a:off x="3923928" y="4325034"/>
            <a:ext cx="1197847" cy="400110"/>
          </a:xfrm>
          <a:prstGeom prst="rect">
            <a:avLst/>
          </a:prstGeom>
          <a:noFill/>
        </p:spPr>
        <p:txBody>
          <a:bodyPr wrap="square" rtlCol="0">
            <a:spAutoFit/>
          </a:bodyPr>
          <a:lstStyle/>
          <a:p>
            <a:r>
              <a:rPr lang="en-GB" sz="2000" dirty="0" smtClean="0">
                <a:solidFill>
                  <a:srgbClr val="FF0000"/>
                </a:solidFill>
              </a:rPr>
              <a:t>heating</a:t>
            </a:r>
            <a:endParaRPr lang="en-GB" sz="2000" dirty="0">
              <a:solidFill>
                <a:srgbClr val="FF0000"/>
              </a:solidFill>
            </a:endParaRPr>
          </a:p>
        </p:txBody>
      </p:sp>
      <p:sp>
        <p:nvSpPr>
          <p:cNvPr id="36" name="TextBox 35"/>
          <p:cNvSpPr txBox="1"/>
          <p:nvPr/>
        </p:nvSpPr>
        <p:spPr>
          <a:xfrm>
            <a:off x="3599892" y="5045114"/>
            <a:ext cx="2052229" cy="369332"/>
          </a:xfrm>
          <a:prstGeom prst="rect">
            <a:avLst/>
          </a:prstGeom>
          <a:noFill/>
        </p:spPr>
        <p:txBody>
          <a:bodyPr wrap="square" rtlCol="0">
            <a:spAutoFit/>
          </a:bodyPr>
          <a:lstStyle/>
          <a:p>
            <a:r>
              <a:rPr lang="en-GB" dirty="0" smtClean="0">
                <a:solidFill>
                  <a:srgbClr val="FF0000"/>
                </a:solidFill>
              </a:rPr>
              <a:t>Weak heating</a:t>
            </a:r>
            <a:endParaRPr lang="en-GB" dirty="0">
              <a:solidFill>
                <a:srgbClr val="FF0000"/>
              </a:solidFill>
            </a:endParaRPr>
          </a:p>
        </p:txBody>
      </p:sp>
      <p:sp>
        <p:nvSpPr>
          <p:cNvPr id="38" name="Down Arrow 37"/>
          <p:cNvSpPr/>
          <p:nvPr/>
        </p:nvSpPr>
        <p:spPr bwMode="auto">
          <a:xfrm>
            <a:off x="4499992" y="3789040"/>
            <a:ext cx="504056" cy="576064"/>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42" name="Cloud 41"/>
          <p:cNvSpPr/>
          <p:nvPr/>
        </p:nvSpPr>
        <p:spPr bwMode="auto">
          <a:xfrm>
            <a:off x="4788024" y="2996952"/>
            <a:ext cx="1160512" cy="507581"/>
          </a:xfrm>
          <a:prstGeom prst="cloud">
            <a:avLst/>
          </a:prstGeom>
          <a:gradFill flip="none" rotWithShape="1">
            <a:gsLst>
              <a:gs pos="0">
                <a:schemeClr val="bg2"/>
              </a:gs>
              <a:gs pos="100000">
                <a:schemeClr val="bg1">
                  <a:lumMod val="95000"/>
                </a:schemeClr>
              </a:gs>
              <a:gs pos="100000">
                <a:srgbClr val="365C3B"/>
              </a:gs>
            </a:gsLst>
            <a:path path="circle">
              <a:fillToRect l="100000" t="100000"/>
            </a:path>
            <a:tileRect r="-100000" b="-10000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43" name="TextBox 42"/>
          <p:cNvSpPr txBox="1"/>
          <p:nvPr/>
        </p:nvSpPr>
        <p:spPr>
          <a:xfrm>
            <a:off x="2627784" y="5733256"/>
            <a:ext cx="3456384" cy="923330"/>
          </a:xfrm>
          <a:prstGeom prst="rect">
            <a:avLst/>
          </a:prstGeom>
          <a:noFill/>
        </p:spPr>
        <p:txBody>
          <a:bodyPr wrap="square" rtlCol="0">
            <a:spAutoFit/>
          </a:bodyPr>
          <a:lstStyle/>
          <a:p>
            <a:r>
              <a:rPr lang="en-GB" b="1" dirty="0" smtClean="0"/>
              <a:t>1980s-1990s: </a:t>
            </a:r>
            <a:r>
              <a:rPr lang="en-GB" dirty="0" smtClean="0"/>
              <a:t>heating of upper layers of the ocean – rising surface temperature</a:t>
            </a:r>
            <a:endParaRPr lang="en-GB" dirty="0"/>
          </a:p>
        </p:txBody>
      </p:sp>
      <p:sp>
        <p:nvSpPr>
          <p:cNvPr id="45" name="Circular Arrow 44"/>
          <p:cNvSpPr/>
          <p:nvPr/>
        </p:nvSpPr>
        <p:spPr bwMode="auto">
          <a:xfrm flipH="1">
            <a:off x="3203848" y="4622860"/>
            <a:ext cx="792088" cy="894372"/>
          </a:xfrm>
          <a:prstGeom prst="circularArrow">
            <a:avLst/>
          </a:prstGeom>
          <a:solidFill>
            <a:schemeClr val="accent1"/>
          </a:solidFill>
          <a:ln w="12700" cap="flat" cmpd="sng" algn="ctr">
            <a:solidFill>
              <a:schemeClr val="tx1"/>
            </a:solidFill>
            <a:prstDash val="solid"/>
            <a:round/>
            <a:headEnd type="none" w="med" len="med"/>
            <a:tailEnd type="triangle" w="med" len="med"/>
          </a:ln>
          <a:effectLst/>
          <a:scene3d>
            <a:camera prst="orthographicFront">
              <a:rot lat="0" lon="0" rev="5400000"/>
            </a:camera>
            <a:lightRig rig="threePt" dir="t"/>
          </a:scene3d>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
        <p:nvSpPr>
          <p:cNvPr id="47" name="Circular Arrow 46"/>
          <p:cNvSpPr/>
          <p:nvPr/>
        </p:nvSpPr>
        <p:spPr bwMode="auto">
          <a:xfrm flipH="1">
            <a:off x="5436096" y="4597928"/>
            <a:ext cx="792088" cy="894372"/>
          </a:xfrm>
          <a:prstGeom prst="circularArrow">
            <a:avLst/>
          </a:prstGeom>
          <a:solidFill>
            <a:schemeClr val="accent1"/>
          </a:solidFill>
          <a:ln w="12700" cap="flat" cmpd="sng" algn="ctr">
            <a:solidFill>
              <a:schemeClr val="tx1"/>
            </a:solidFill>
            <a:prstDash val="solid"/>
            <a:round/>
            <a:headEnd type="none" w="med" len="med"/>
            <a:tailEnd type="triangle" w="med" len="med"/>
          </a:ln>
          <a:effectLst/>
          <a:scene3d>
            <a:camera prst="orthographicFront">
              <a:rot lat="0" lon="0" rev="16500000"/>
            </a:camera>
            <a:lightRig rig="threePt" dir="t"/>
          </a:scene3d>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8943789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p:cNvSpPr/>
          <p:nvPr/>
        </p:nvSpPr>
        <p:spPr bwMode="auto">
          <a:xfrm>
            <a:off x="2627784" y="2807804"/>
            <a:ext cx="3456384" cy="1512168"/>
          </a:xfrm>
          <a:prstGeom prst="rect">
            <a:avLst/>
          </a:prstGeom>
          <a:solidFill>
            <a:schemeClr val="accent1">
              <a:alpha val="45000"/>
            </a:schemeClr>
          </a:solidFill>
          <a:ln w="1270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
        <p:nvSpPr>
          <p:cNvPr id="2" name="Title 1"/>
          <p:cNvSpPr>
            <a:spLocks noGrp="1"/>
          </p:cNvSpPr>
          <p:nvPr>
            <p:ph type="title"/>
          </p:nvPr>
        </p:nvSpPr>
        <p:spPr>
          <a:xfrm>
            <a:off x="395536" y="332656"/>
            <a:ext cx="8229600" cy="1143000"/>
          </a:xfrm>
        </p:spPr>
        <p:txBody>
          <a:bodyPr/>
          <a:lstStyle/>
          <a:p>
            <a:r>
              <a:rPr lang="en-GB" sz="3600" dirty="0" smtClean="0">
                <a:solidFill>
                  <a:schemeClr val="accent2">
                    <a:lumMod val="50000"/>
                  </a:schemeClr>
                </a:solidFill>
              </a:rPr>
              <a:t>Energy accumulation and surface warming</a:t>
            </a:r>
            <a:endParaRPr lang="en-GB" sz="3600" dirty="0">
              <a:solidFill>
                <a:schemeClr val="accent2">
                  <a:lumMod val="50000"/>
                </a:schemeClr>
              </a:solidFill>
            </a:endParaRPr>
          </a:p>
        </p:txBody>
      </p:sp>
      <p:sp>
        <p:nvSpPr>
          <p:cNvPr id="5" name="Rectangle 4"/>
          <p:cNvSpPr/>
          <p:nvPr/>
        </p:nvSpPr>
        <p:spPr bwMode="auto">
          <a:xfrm>
            <a:off x="3203848" y="4716016"/>
            <a:ext cx="2880320" cy="864096"/>
          </a:xfrm>
          <a:prstGeom prst="rect">
            <a:avLst/>
          </a:prstGeom>
          <a:gradFill>
            <a:gsLst>
              <a:gs pos="0">
                <a:srgbClr val="00B0F0"/>
              </a:gs>
              <a:gs pos="50000">
                <a:schemeClr val="accent1">
                  <a:shade val="67500"/>
                  <a:satMod val="115000"/>
                </a:schemeClr>
              </a:gs>
              <a:gs pos="100000">
                <a:schemeClr val="accent1">
                  <a:shade val="100000"/>
                  <a:satMod val="115000"/>
                </a:schemeClr>
              </a:gs>
            </a:gsLst>
            <a:lin ang="54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6" name="Rectangle 5"/>
          <p:cNvSpPr/>
          <p:nvPr/>
        </p:nvSpPr>
        <p:spPr bwMode="auto">
          <a:xfrm>
            <a:off x="2627784" y="4139952"/>
            <a:ext cx="576064" cy="1440160"/>
          </a:xfrm>
          <a:prstGeom prst="rect">
            <a:avLst/>
          </a:prstGeom>
          <a:gradFill>
            <a:gsLst>
              <a:gs pos="0">
                <a:srgbClr val="851B09"/>
              </a:gs>
              <a:gs pos="100000">
                <a:schemeClr val="bg2"/>
              </a:gs>
              <a:gs pos="100000">
                <a:schemeClr val="tx1"/>
              </a:gs>
            </a:gsLst>
            <a:lin ang="54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7" name="Rectangle 6"/>
          <p:cNvSpPr/>
          <p:nvPr/>
        </p:nvSpPr>
        <p:spPr bwMode="auto">
          <a:xfrm>
            <a:off x="3203848" y="4319972"/>
            <a:ext cx="2880320" cy="39604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1" name="Down Arrow 10"/>
          <p:cNvSpPr/>
          <p:nvPr/>
        </p:nvSpPr>
        <p:spPr bwMode="auto">
          <a:xfrm>
            <a:off x="4499992" y="2195736"/>
            <a:ext cx="504056" cy="576064"/>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3" name="Rectangle 12"/>
          <p:cNvSpPr/>
          <p:nvPr/>
        </p:nvSpPr>
        <p:spPr bwMode="auto">
          <a:xfrm>
            <a:off x="2711222" y="3898784"/>
            <a:ext cx="132586" cy="241168"/>
          </a:xfrm>
          <a:prstGeom prst="rect">
            <a:avLst/>
          </a:prstGeom>
          <a:solidFill>
            <a:srgbClr val="851B0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4" name="Cloud 13"/>
          <p:cNvSpPr/>
          <p:nvPr/>
        </p:nvSpPr>
        <p:spPr bwMode="auto">
          <a:xfrm>
            <a:off x="2555776" y="3491880"/>
            <a:ext cx="432048" cy="507581"/>
          </a:xfrm>
          <a:prstGeom prst="cloud">
            <a:avLst/>
          </a:prstGeom>
          <a:gradFill flip="none" rotWithShape="1">
            <a:gsLst>
              <a:gs pos="0">
                <a:srgbClr val="92D050"/>
              </a:gs>
              <a:gs pos="100000">
                <a:srgbClr val="367E4E"/>
              </a:gs>
              <a:gs pos="100000">
                <a:srgbClr val="365C3B"/>
              </a:gs>
            </a:gsLst>
            <a:path path="circle">
              <a:fillToRect l="100000" t="100000"/>
            </a:path>
            <a:tileRect r="-100000" b="-10000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5" name="Freeform 14"/>
          <p:cNvSpPr/>
          <p:nvPr/>
        </p:nvSpPr>
        <p:spPr bwMode="auto">
          <a:xfrm>
            <a:off x="4860032" y="4492134"/>
            <a:ext cx="490608" cy="180474"/>
          </a:xfrm>
          <a:custGeom>
            <a:avLst/>
            <a:gdLst>
              <a:gd name="connsiteX0" fmla="*/ 368072 w 490608"/>
              <a:gd name="connsiteY0" fmla="*/ 96253 h 180474"/>
              <a:gd name="connsiteX1" fmla="*/ 235725 w 490608"/>
              <a:gd name="connsiteY1" fmla="*/ 12032 h 180474"/>
              <a:gd name="connsiteX2" fmla="*/ 151504 w 490608"/>
              <a:gd name="connsiteY2" fmla="*/ 0 h 180474"/>
              <a:gd name="connsiteX3" fmla="*/ 91346 w 490608"/>
              <a:gd name="connsiteY3" fmla="*/ 48127 h 180474"/>
              <a:gd name="connsiteX4" fmla="*/ 55251 w 490608"/>
              <a:gd name="connsiteY4" fmla="*/ 60158 h 180474"/>
              <a:gd name="connsiteX5" fmla="*/ 7125 w 490608"/>
              <a:gd name="connsiteY5" fmla="*/ 132348 h 180474"/>
              <a:gd name="connsiteX6" fmla="*/ 115409 w 490608"/>
              <a:gd name="connsiteY6" fmla="*/ 168442 h 180474"/>
              <a:gd name="connsiteX7" fmla="*/ 151504 w 490608"/>
              <a:gd name="connsiteY7" fmla="*/ 180474 h 180474"/>
              <a:gd name="connsiteX8" fmla="*/ 283851 w 490608"/>
              <a:gd name="connsiteY8" fmla="*/ 168442 h 180474"/>
              <a:gd name="connsiteX9" fmla="*/ 331977 w 490608"/>
              <a:gd name="connsiteY9" fmla="*/ 156411 h 180474"/>
              <a:gd name="connsiteX10" fmla="*/ 440262 w 490608"/>
              <a:gd name="connsiteY10" fmla="*/ 72190 h 180474"/>
              <a:gd name="connsiteX11" fmla="*/ 464325 w 490608"/>
              <a:gd name="connsiteY11" fmla="*/ 36095 h 180474"/>
              <a:gd name="connsiteX12" fmla="*/ 488388 w 490608"/>
              <a:gd name="connsiteY12" fmla="*/ 72190 h 180474"/>
              <a:gd name="connsiteX13" fmla="*/ 476356 w 490608"/>
              <a:gd name="connsiteY13" fmla="*/ 156411 h 180474"/>
              <a:gd name="connsiteX14" fmla="*/ 428230 w 490608"/>
              <a:gd name="connsiteY14" fmla="*/ 144379 h 180474"/>
              <a:gd name="connsiteX15" fmla="*/ 319946 w 490608"/>
              <a:gd name="connsiteY15" fmla="*/ 96253 h 180474"/>
              <a:gd name="connsiteX16" fmla="*/ 307914 w 490608"/>
              <a:gd name="connsiteY16" fmla="*/ 84221 h 18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90608" h="180474">
                <a:moveTo>
                  <a:pt x="368072" y="96253"/>
                </a:moveTo>
                <a:cubicBezTo>
                  <a:pt x="283115" y="45279"/>
                  <a:pt x="327372" y="73130"/>
                  <a:pt x="235725" y="12032"/>
                </a:cubicBezTo>
                <a:cubicBezTo>
                  <a:pt x="212129" y="-3699"/>
                  <a:pt x="179578" y="4011"/>
                  <a:pt x="151504" y="0"/>
                </a:cubicBezTo>
                <a:cubicBezTo>
                  <a:pt x="60776" y="30244"/>
                  <a:pt x="169094" y="-14071"/>
                  <a:pt x="91346" y="48127"/>
                </a:cubicBezTo>
                <a:cubicBezTo>
                  <a:pt x="81443" y="56050"/>
                  <a:pt x="67283" y="56148"/>
                  <a:pt x="55251" y="60158"/>
                </a:cubicBezTo>
                <a:cubicBezTo>
                  <a:pt x="39209" y="84221"/>
                  <a:pt x="-20311" y="123203"/>
                  <a:pt x="7125" y="132348"/>
                </a:cubicBezTo>
                <a:lnTo>
                  <a:pt x="115409" y="168442"/>
                </a:lnTo>
                <a:lnTo>
                  <a:pt x="151504" y="180474"/>
                </a:lnTo>
                <a:cubicBezTo>
                  <a:pt x="195620" y="176463"/>
                  <a:pt x="239942" y="174297"/>
                  <a:pt x="283851" y="168442"/>
                </a:cubicBezTo>
                <a:cubicBezTo>
                  <a:pt x="300242" y="166257"/>
                  <a:pt x="317187" y="163806"/>
                  <a:pt x="331977" y="156411"/>
                </a:cubicBezTo>
                <a:cubicBezTo>
                  <a:pt x="370307" y="137246"/>
                  <a:pt x="411969" y="106142"/>
                  <a:pt x="440262" y="72190"/>
                </a:cubicBezTo>
                <a:cubicBezTo>
                  <a:pt x="449519" y="61081"/>
                  <a:pt x="456304" y="48127"/>
                  <a:pt x="464325" y="36095"/>
                </a:cubicBezTo>
                <a:cubicBezTo>
                  <a:pt x="472346" y="48127"/>
                  <a:pt x="486949" y="57802"/>
                  <a:pt x="488388" y="72190"/>
                </a:cubicBezTo>
                <a:cubicBezTo>
                  <a:pt x="491210" y="100408"/>
                  <a:pt x="494511" y="134625"/>
                  <a:pt x="476356" y="156411"/>
                </a:cubicBezTo>
                <a:cubicBezTo>
                  <a:pt x="465770" y="169114"/>
                  <a:pt x="444068" y="149131"/>
                  <a:pt x="428230" y="144379"/>
                </a:cubicBezTo>
                <a:cubicBezTo>
                  <a:pt x="367265" y="126089"/>
                  <a:pt x="362926" y="128488"/>
                  <a:pt x="319946" y="96253"/>
                </a:cubicBezTo>
                <a:cubicBezTo>
                  <a:pt x="315408" y="92850"/>
                  <a:pt x="311925" y="88232"/>
                  <a:pt x="307914" y="84221"/>
                </a:cubicBezTo>
              </a:path>
            </a:pathLst>
          </a:custGeom>
          <a:solidFill>
            <a:schemeClr val="bg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8" name="Oval 7"/>
          <p:cNvSpPr/>
          <p:nvPr/>
        </p:nvSpPr>
        <p:spPr bwMode="auto">
          <a:xfrm>
            <a:off x="4990600" y="4526281"/>
            <a:ext cx="45719" cy="45719"/>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cxnSp>
        <p:nvCxnSpPr>
          <p:cNvPr id="17" name="Straight Connector 16"/>
          <p:cNvCxnSpPr/>
          <p:nvPr/>
        </p:nvCxnSpPr>
        <p:spPr bwMode="auto">
          <a:xfrm>
            <a:off x="2627784" y="2807804"/>
            <a:ext cx="3456384" cy="0"/>
          </a:xfrm>
          <a:prstGeom prst="line">
            <a:avLst/>
          </a:prstGeom>
          <a:solidFill>
            <a:schemeClr val="accent1"/>
          </a:solidFill>
          <a:ln w="63500" cap="flat" cmpd="sng" algn="ctr">
            <a:solidFill>
              <a:schemeClr val="tx1"/>
            </a:solidFill>
            <a:prstDash val="solid"/>
            <a:round/>
            <a:headEnd type="none" w="med" len="med"/>
            <a:tailEnd type="none" w="med" len="med"/>
          </a:ln>
          <a:effectLst/>
        </p:spPr>
      </p:cxnSp>
      <p:sp>
        <p:nvSpPr>
          <p:cNvPr id="32" name="Title 1"/>
          <p:cNvSpPr txBox="1">
            <a:spLocks/>
          </p:cNvSpPr>
          <p:nvPr/>
        </p:nvSpPr>
        <p:spPr bwMode="auto">
          <a:xfrm>
            <a:off x="539552" y="1700808"/>
            <a:ext cx="7922840" cy="49492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alibri" pitchFamily="34" charset="0"/>
              </a:defRPr>
            </a:lvl2pPr>
            <a:lvl3pPr algn="ctr" rtl="0" eaLnBrk="0" fontAlgn="base" hangingPunct="0">
              <a:spcBef>
                <a:spcPct val="0"/>
              </a:spcBef>
              <a:spcAft>
                <a:spcPct val="0"/>
              </a:spcAft>
              <a:defRPr sz="4400">
                <a:solidFill>
                  <a:schemeClr val="tx2"/>
                </a:solidFill>
                <a:latin typeface="Calibri" pitchFamily="34" charset="0"/>
              </a:defRPr>
            </a:lvl3pPr>
            <a:lvl4pPr algn="ctr" rtl="0" eaLnBrk="0" fontAlgn="base" hangingPunct="0">
              <a:spcBef>
                <a:spcPct val="0"/>
              </a:spcBef>
              <a:spcAft>
                <a:spcPct val="0"/>
              </a:spcAft>
              <a:defRPr sz="4400">
                <a:solidFill>
                  <a:schemeClr val="tx2"/>
                </a:solidFill>
                <a:latin typeface="Calibri" pitchFamily="34" charset="0"/>
              </a:defRPr>
            </a:lvl4pPr>
            <a:lvl5pPr algn="ctr" rtl="0" eaLnBrk="0" fontAlgn="base" hangingPunct="0">
              <a:spcBef>
                <a:spcPct val="0"/>
              </a:spcBef>
              <a:spcAft>
                <a:spcPct val="0"/>
              </a:spcAft>
              <a:defRPr sz="4400">
                <a:solidFill>
                  <a:schemeClr val="tx2"/>
                </a:solidFill>
                <a:latin typeface="Calibri" pitchFamily="34" charset="0"/>
              </a:defRPr>
            </a:lvl5pPr>
            <a:lvl6pPr marL="457200" algn="ctr" rtl="0" fontAlgn="base">
              <a:spcBef>
                <a:spcPct val="0"/>
              </a:spcBef>
              <a:spcAft>
                <a:spcPct val="0"/>
              </a:spcAft>
              <a:defRPr sz="4400">
                <a:solidFill>
                  <a:schemeClr val="tx2"/>
                </a:solidFill>
                <a:latin typeface="Calibri" pitchFamily="34" charset="0"/>
              </a:defRPr>
            </a:lvl6pPr>
            <a:lvl7pPr marL="914400" algn="ctr" rtl="0" fontAlgn="base">
              <a:spcBef>
                <a:spcPct val="0"/>
              </a:spcBef>
              <a:spcAft>
                <a:spcPct val="0"/>
              </a:spcAft>
              <a:defRPr sz="4400">
                <a:solidFill>
                  <a:schemeClr val="tx2"/>
                </a:solidFill>
                <a:latin typeface="Calibri" pitchFamily="34" charset="0"/>
              </a:defRPr>
            </a:lvl7pPr>
            <a:lvl8pPr marL="1371600" algn="ctr" rtl="0" fontAlgn="base">
              <a:spcBef>
                <a:spcPct val="0"/>
              </a:spcBef>
              <a:spcAft>
                <a:spcPct val="0"/>
              </a:spcAft>
              <a:defRPr sz="4400">
                <a:solidFill>
                  <a:schemeClr val="tx2"/>
                </a:solidFill>
                <a:latin typeface="Calibri" pitchFamily="34" charset="0"/>
              </a:defRPr>
            </a:lvl8pPr>
            <a:lvl9pPr marL="1828800" algn="ctr" rtl="0" fontAlgn="base">
              <a:spcBef>
                <a:spcPct val="0"/>
              </a:spcBef>
              <a:spcAft>
                <a:spcPct val="0"/>
              </a:spcAft>
              <a:defRPr sz="4400">
                <a:solidFill>
                  <a:schemeClr val="tx2"/>
                </a:solidFill>
                <a:latin typeface="Calibri" pitchFamily="34" charset="0"/>
              </a:defRPr>
            </a:lvl9pPr>
          </a:lstStyle>
          <a:p>
            <a:r>
              <a:rPr lang="en-GB" sz="2800" kern="0" dirty="0" smtClean="0">
                <a:solidFill>
                  <a:schemeClr val="tx1"/>
                </a:solidFill>
              </a:rPr>
              <a:t>Heating due to rising greenhouse gas concentrations</a:t>
            </a:r>
            <a:endParaRPr lang="en-GB" sz="2800" kern="0" dirty="0">
              <a:solidFill>
                <a:schemeClr val="tx1"/>
              </a:solidFill>
            </a:endParaRPr>
          </a:p>
        </p:txBody>
      </p:sp>
      <p:sp>
        <p:nvSpPr>
          <p:cNvPr id="34" name="TextBox 33"/>
          <p:cNvSpPr txBox="1"/>
          <p:nvPr/>
        </p:nvSpPr>
        <p:spPr>
          <a:xfrm>
            <a:off x="3007543" y="3718773"/>
            <a:ext cx="1708473" cy="646331"/>
          </a:xfrm>
          <a:prstGeom prst="rect">
            <a:avLst/>
          </a:prstGeom>
          <a:noFill/>
        </p:spPr>
        <p:txBody>
          <a:bodyPr wrap="square" rtlCol="0">
            <a:spAutoFit/>
          </a:bodyPr>
          <a:lstStyle/>
          <a:p>
            <a:r>
              <a:rPr lang="en-GB" b="1" dirty="0" smtClean="0"/>
              <a:t>Stable</a:t>
            </a:r>
            <a:r>
              <a:rPr lang="en-GB" dirty="0" smtClean="0"/>
              <a:t> surface Temperature</a:t>
            </a:r>
            <a:endParaRPr lang="en-GB" dirty="0"/>
          </a:p>
        </p:txBody>
      </p:sp>
      <p:sp>
        <p:nvSpPr>
          <p:cNvPr id="35" name="TextBox 34"/>
          <p:cNvSpPr txBox="1"/>
          <p:nvPr/>
        </p:nvSpPr>
        <p:spPr>
          <a:xfrm>
            <a:off x="4022225" y="5189130"/>
            <a:ext cx="1197847" cy="400110"/>
          </a:xfrm>
          <a:prstGeom prst="rect">
            <a:avLst/>
          </a:prstGeom>
          <a:noFill/>
        </p:spPr>
        <p:txBody>
          <a:bodyPr wrap="square" rtlCol="0">
            <a:spAutoFit/>
          </a:bodyPr>
          <a:lstStyle/>
          <a:p>
            <a:r>
              <a:rPr lang="en-GB" sz="2000" dirty="0" smtClean="0">
                <a:solidFill>
                  <a:srgbClr val="FF0000"/>
                </a:solidFill>
              </a:rPr>
              <a:t>heating</a:t>
            </a:r>
            <a:endParaRPr lang="en-GB" sz="2000" dirty="0">
              <a:solidFill>
                <a:srgbClr val="FF0000"/>
              </a:solidFill>
            </a:endParaRPr>
          </a:p>
        </p:txBody>
      </p:sp>
      <p:sp>
        <p:nvSpPr>
          <p:cNvPr id="38" name="Down Arrow 37"/>
          <p:cNvSpPr/>
          <p:nvPr/>
        </p:nvSpPr>
        <p:spPr bwMode="auto">
          <a:xfrm>
            <a:off x="4499992" y="3789040"/>
            <a:ext cx="504056" cy="576064"/>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42" name="Cloud 41"/>
          <p:cNvSpPr/>
          <p:nvPr/>
        </p:nvSpPr>
        <p:spPr bwMode="auto">
          <a:xfrm>
            <a:off x="4788024" y="2996952"/>
            <a:ext cx="1160512" cy="507581"/>
          </a:xfrm>
          <a:prstGeom prst="cloud">
            <a:avLst/>
          </a:prstGeom>
          <a:gradFill flip="none" rotWithShape="1">
            <a:gsLst>
              <a:gs pos="0">
                <a:schemeClr val="bg2"/>
              </a:gs>
              <a:gs pos="100000">
                <a:schemeClr val="bg1">
                  <a:lumMod val="95000"/>
                </a:schemeClr>
              </a:gs>
              <a:gs pos="100000">
                <a:srgbClr val="365C3B"/>
              </a:gs>
            </a:gsLst>
            <a:path path="circle">
              <a:fillToRect l="100000" t="100000"/>
            </a:path>
            <a:tileRect r="-100000" b="-10000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43" name="TextBox 42"/>
          <p:cNvSpPr txBox="1"/>
          <p:nvPr/>
        </p:nvSpPr>
        <p:spPr>
          <a:xfrm>
            <a:off x="2627784" y="5733256"/>
            <a:ext cx="3456384" cy="923330"/>
          </a:xfrm>
          <a:prstGeom prst="rect">
            <a:avLst/>
          </a:prstGeom>
          <a:noFill/>
        </p:spPr>
        <p:txBody>
          <a:bodyPr wrap="square" rtlCol="0">
            <a:spAutoFit/>
          </a:bodyPr>
          <a:lstStyle/>
          <a:p>
            <a:r>
              <a:rPr lang="en-GB" b="1" dirty="0"/>
              <a:t>2000s: </a:t>
            </a:r>
            <a:r>
              <a:rPr lang="en-GB" dirty="0"/>
              <a:t>heating of deeper layers of the ocean – slow rises in surface temperature</a:t>
            </a:r>
          </a:p>
        </p:txBody>
      </p:sp>
      <p:sp>
        <p:nvSpPr>
          <p:cNvPr id="23" name="Down Arrow 22"/>
          <p:cNvSpPr/>
          <p:nvPr/>
        </p:nvSpPr>
        <p:spPr bwMode="auto">
          <a:xfrm>
            <a:off x="4499992" y="4715830"/>
            <a:ext cx="504056" cy="576064"/>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24" name="Circular Arrow 23"/>
          <p:cNvSpPr/>
          <p:nvPr/>
        </p:nvSpPr>
        <p:spPr bwMode="auto">
          <a:xfrm flipH="1">
            <a:off x="3073280" y="4652950"/>
            <a:ext cx="1282696" cy="1080120"/>
          </a:xfrm>
          <a:prstGeom prst="circularArrow">
            <a:avLst/>
          </a:prstGeom>
          <a:solidFill>
            <a:schemeClr val="accent1"/>
          </a:solidFill>
          <a:ln w="12700" cap="flat" cmpd="sng" algn="ctr">
            <a:solidFill>
              <a:schemeClr val="tx1"/>
            </a:solidFill>
            <a:prstDash val="solid"/>
            <a:round/>
            <a:headEnd type="none" w="med" len="med"/>
            <a:tailEnd type="triangle" w="med" len="med"/>
          </a:ln>
          <a:effectLst/>
          <a:scene3d>
            <a:camera prst="orthographicFront">
              <a:rot lat="0" lon="0" rev="5400000"/>
            </a:camera>
            <a:lightRig rig="threePt" dir="t"/>
          </a:scene3d>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
        <p:nvSpPr>
          <p:cNvPr id="25" name="Circular Arrow 24"/>
          <p:cNvSpPr/>
          <p:nvPr/>
        </p:nvSpPr>
        <p:spPr bwMode="auto">
          <a:xfrm flipH="1">
            <a:off x="5076056" y="4580942"/>
            <a:ext cx="1282696" cy="1152314"/>
          </a:xfrm>
          <a:prstGeom prst="circularArrow">
            <a:avLst/>
          </a:prstGeom>
          <a:solidFill>
            <a:schemeClr val="accent1"/>
          </a:solidFill>
          <a:ln w="12700" cap="flat" cmpd="sng" algn="ctr">
            <a:solidFill>
              <a:schemeClr val="tx1"/>
            </a:solidFill>
            <a:prstDash val="solid"/>
            <a:round/>
            <a:headEnd type="none" w="med" len="med"/>
            <a:tailEnd type="triangle" w="med" len="med"/>
          </a:ln>
          <a:effectLst/>
          <a:scene3d>
            <a:camera prst="orthographicFront">
              <a:rot lat="0" lon="0" rev="16500000"/>
            </a:camera>
            <a:lightRig rig="threePt" dir="t"/>
          </a:scene3d>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095308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p:cNvSpPr/>
          <p:nvPr/>
        </p:nvSpPr>
        <p:spPr bwMode="auto">
          <a:xfrm>
            <a:off x="611560" y="2807804"/>
            <a:ext cx="3456384" cy="1512168"/>
          </a:xfrm>
          <a:prstGeom prst="rect">
            <a:avLst/>
          </a:prstGeom>
          <a:solidFill>
            <a:schemeClr val="accent1">
              <a:alpha val="45000"/>
            </a:schemeClr>
          </a:solidFill>
          <a:ln w="1270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
        <p:nvSpPr>
          <p:cNvPr id="51" name="Rectangle 50"/>
          <p:cNvSpPr/>
          <p:nvPr/>
        </p:nvSpPr>
        <p:spPr bwMode="auto">
          <a:xfrm>
            <a:off x="4860032" y="2852936"/>
            <a:ext cx="3456384" cy="1512168"/>
          </a:xfrm>
          <a:prstGeom prst="rect">
            <a:avLst/>
          </a:prstGeom>
          <a:solidFill>
            <a:schemeClr val="accent1">
              <a:alpha val="45000"/>
            </a:schemeClr>
          </a:solidFill>
          <a:ln w="1270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
        <p:nvSpPr>
          <p:cNvPr id="2" name="Title 1"/>
          <p:cNvSpPr>
            <a:spLocks noGrp="1"/>
          </p:cNvSpPr>
          <p:nvPr>
            <p:ph type="title"/>
          </p:nvPr>
        </p:nvSpPr>
        <p:spPr>
          <a:xfrm>
            <a:off x="395536" y="332656"/>
            <a:ext cx="8229600" cy="1143000"/>
          </a:xfrm>
        </p:spPr>
        <p:txBody>
          <a:bodyPr/>
          <a:lstStyle/>
          <a:p>
            <a:r>
              <a:rPr lang="en-GB" sz="3600" dirty="0" smtClean="0">
                <a:solidFill>
                  <a:schemeClr val="accent2">
                    <a:lumMod val="50000"/>
                  </a:schemeClr>
                </a:solidFill>
              </a:rPr>
              <a:t>Energy accumulation and surface warming</a:t>
            </a:r>
            <a:endParaRPr lang="en-GB" sz="3600" dirty="0">
              <a:solidFill>
                <a:schemeClr val="accent2">
                  <a:lumMod val="50000"/>
                </a:schemeClr>
              </a:solidFill>
            </a:endParaRPr>
          </a:p>
        </p:txBody>
      </p:sp>
      <p:sp>
        <p:nvSpPr>
          <p:cNvPr id="5" name="Rectangle 4"/>
          <p:cNvSpPr/>
          <p:nvPr/>
        </p:nvSpPr>
        <p:spPr bwMode="auto">
          <a:xfrm>
            <a:off x="1187624" y="4716016"/>
            <a:ext cx="2880320" cy="864096"/>
          </a:xfrm>
          <a:prstGeom prst="rect">
            <a:avLst/>
          </a:prstGeom>
          <a:gradFill>
            <a:gsLst>
              <a:gs pos="0">
                <a:srgbClr val="00B0F0"/>
              </a:gs>
              <a:gs pos="50000">
                <a:schemeClr val="accent1">
                  <a:shade val="67500"/>
                  <a:satMod val="115000"/>
                </a:schemeClr>
              </a:gs>
              <a:gs pos="100000">
                <a:schemeClr val="accent1">
                  <a:shade val="100000"/>
                  <a:satMod val="115000"/>
                </a:schemeClr>
              </a:gs>
            </a:gsLst>
            <a:lin ang="54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6" name="Rectangle 5"/>
          <p:cNvSpPr/>
          <p:nvPr/>
        </p:nvSpPr>
        <p:spPr bwMode="auto">
          <a:xfrm>
            <a:off x="611560" y="4139952"/>
            <a:ext cx="576064" cy="1440160"/>
          </a:xfrm>
          <a:prstGeom prst="rect">
            <a:avLst/>
          </a:prstGeom>
          <a:gradFill>
            <a:gsLst>
              <a:gs pos="0">
                <a:srgbClr val="851B09"/>
              </a:gs>
              <a:gs pos="100000">
                <a:schemeClr val="bg2"/>
              </a:gs>
              <a:gs pos="100000">
                <a:schemeClr val="tx1"/>
              </a:gs>
            </a:gsLst>
            <a:lin ang="54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7" name="Rectangle 6"/>
          <p:cNvSpPr/>
          <p:nvPr/>
        </p:nvSpPr>
        <p:spPr bwMode="auto">
          <a:xfrm>
            <a:off x="1187624" y="4319972"/>
            <a:ext cx="2880320" cy="39604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1" name="Down Arrow 10"/>
          <p:cNvSpPr/>
          <p:nvPr/>
        </p:nvSpPr>
        <p:spPr bwMode="auto">
          <a:xfrm>
            <a:off x="2483768" y="2195736"/>
            <a:ext cx="504056" cy="576064"/>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2" name="Down Arrow 11"/>
          <p:cNvSpPr/>
          <p:nvPr/>
        </p:nvSpPr>
        <p:spPr bwMode="auto">
          <a:xfrm>
            <a:off x="2597495" y="4725144"/>
            <a:ext cx="276602" cy="379204"/>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3" name="Rectangle 12"/>
          <p:cNvSpPr/>
          <p:nvPr/>
        </p:nvSpPr>
        <p:spPr bwMode="auto">
          <a:xfrm>
            <a:off x="694998" y="3898784"/>
            <a:ext cx="132586" cy="241168"/>
          </a:xfrm>
          <a:prstGeom prst="rect">
            <a:avLst/>
          </a:prstGeom>
          <a:solidFill>
            <a:srgbClr val="851B0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4" name="Cloud 13"/>
          <p:cNvSpPr/>
          <p:nvPr/>
        </p:nvSpPr>
        <p:spPr bwMode="auto">
          <a:xfrm>
            <a:off x="539552" y="3491880"/>
            <a:ext cx="432048" cy="507581"/>
          </a:xfrm>
          <a:prstGeom prst="cloud">
            <a:avLst/>
          </a:prstGeom>
          <a:gradFill flip="none" rotWithShape="1">
            <a:gsLst>
              <a:gs pos="0">
                <a:srgbClr val="92D050"/>
              </a:gs>
              <a:gs pos="100000">
                <a:srgbClr val="367E4E"/>
              </a:gs>
              <a:gs pos="100000">
                <a:srgbClr val="365C3B"/>
              </a:gs>
            </a:gsLst>
            <a:path path="circle">
              <a:fillToRect l="100000" t="100000"/>
            </a:path>
            <a:tileRect r="-100000" b="-10000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5" name="Freeform 14"/>
          <p:cNvSpPr/>
          <p:nvPr/>
        </p:nvSpPr>
        <p:spPr bwMode="auto">
          <a:xfrm>
            <a:off x="3001272" y="4492134"/>
            <a:ext cx="490608" cy="180474"/>
          </a:xfrm>
          <a:custGeom>
            <a:avLst/>
            <a:gdLst>
              <a:gd name="connsiteX0" fmla="*/ 368072 w 490608"/>
              <a:gd name="connsiteY0" fmla="*/ 96253 h 180474"/>
              <a:gd name="connsiteX1" fmla="*/ 235725 w 490608"/>
              <a:gd name="connsiteY1" fmla="*/ 12032 h 180474"/>
              <a:gd name="connsiteX2" fmla="*/ 151504 w 490608"/>
              <a:gd name="connsiteY2" fmla="*/ 0 h 180474"/>
              <a:gd name="connsiteX3" fmla="*/ 91346 w 490608"/>
              <a:gd name="connsiteY3" fmla="*/ 48127 h 180474"/>
              <a:gd name="connsiteX4" fmla="*/ 55251 w 490608"/>
              <a:gd name="connsiteY4" fmla="*/ 60158 h 180474"/>
              <a:gd name="connsiteX5" fmla="*/ 7125 w 490608"/>
              <a:gd name="connsiteY5" fmla="*/ 132348 h 180474"/>
              <a:gd name="connsiteX6" fmla="*/ 115409 w 490608"/>
              <a:gd name="connsiteY6" fmla="*/ 168442 h 180474"/>
              <a:gd name="connsiteX7" fmla="*/ 151504 w 490608"/>
              <a:gd name="connsiteY7" fmla="*/ 180474 h 180474"/>
              <a:gd name="connsiteX8" fmla="*/ 283851 w 490608"/>
              <a:gd name="connsiteY8" fmla="*/ 168442 h 180474"/>
              <a:gd name="connsiteX9" fmla="*/ 331977 w 490608"/>
              <a:gd name="connsiteY9" fmla="*/ 156411 h 180474"/>
              <a:gd name="connsiteX10" fmla="*/ 440262 w 490608"/>
              <a:gd name="connsiteY10" fmla="*/ 72190 h 180474"/>
              <a:gd name="connsiteX11" fmla="*/ 464325 w 490608"/>
              <a:gd name="connsiteY11" fmla="*/ 36095 h 180474"/>
              <a:gd name="connsiteX12" fmla="*/ 488388 w 490608"/>
              <a:gd name="connsiteY12" fmla="*/ 72190 h 180474"/>
              <a:gd name="connsiteX13" fmla="*/ 476356 w 490608"/>
              <a:gd name="connsiteY13" fmla="*/ 156411 h 180474"/>
              <a:gd name="connsiteX14" fmla="*/ 428230 w 490608"/>
              <a:gd name="connsiteY14" fmla="*/ 144379 h 180474"/>
              <a:gd name="connsiteX15" fmla="*/ 319946 w 490608"/>
              <a:gd name="connsiteY15" fmla="*/ 96253 h 180474"/>
              <a:gd name="connsiteX16" fmla="*/ 307914 w 490608"/>
              <a:gd name="connsiteY16" fmla="*/ 84221 h 18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90608" h="180474">
                <a:moveTo>
                  <a:pt x="368072" y="96253"/>
                </a:moveTo>
                <a:cubicBezTo>
                  <a:pt x="283115" y="45279"/>
                  <a:pt x="327372" y="73130"/>
                  <a:pt x="235725" y="12032"/>
                </a:cubicBezTo>
                <a:cubicBezTo>
                  <a:pt x="212129" y="-3699"/>
                  <a:pt x="179578" y="4011"/>
                  <a:pt x="151504" y="0"/>
                </a:cubicBezTo>
                <a:cubicBezTo>
                  <a:pt x="60776" y="30244"/>
                  <a:pt x="169094" y="-14071"/>
                  <a:pt x="91346" y="48127"/>
                </a:cubicBezTo>
                <a:cubicBezTo>
                  <a:pt x="81443" y="56050"/>
                  <a:pt x="67283" y="56148"/>
                  <a:pt x="55251" y="60158"/>
                </a:cubicBezTo>
                <a:cubicBezTo>
                  <a:pt x="39209" y="84221"/>
                  <a:pt x="-20311" y="123203"/>
                  <a:pt x="7125" y="132348"/>
                </a:cubicBezTo>
                <a:lnTo>
                  <a:pt x="115409" y="168442"/>
                </a:lnTo>
                <a:lnTo>
                  <a:pt x="151504" y="180474"/>
                </a:lnTo>
                <a:cubicBezTo>
                  <a:pt x="195620" y="176463"/>
                  <a:pt x="239942" y="174297"/>
                  <a:pt x="283851" y="168442"/>
                </a:cubicBezTo>
                <a:cubicBezTo>
                  <a:pt x="300242" y="166257"/>
                  <a:pt x="317187" y="163806"/>
                  <a:pt x="331977" y="156411"/>
                </a:cubicBezTo>
                <a:cubicBezTo>
                  <a:pt x="370307" y="137246"/>
                  <a:pt x="411969" y="106142"/>
                  <a:pt x="440262" y="72190"/>
                </a:cubicBezTo>
                <a:cubicBezTo>
                  <a:pt x="449519" y="61081"/>
                  <a:pt x="456304" y="48127"/>
                  <a:pt x="464325" y="36095"/>
                </a:cubicBezTo>
                <a:cubicBezTo>
                  <a:pt x="472346" y="48127"/>
                  <a:pt x="486949" y="57802"/>
                  <a:pt x="488388" y="72190"/>
                </a:cubicBezTo>
                <a:cubicBezTo>
                  <a:pt x="491210" y="100408"/>
                  <a:pt x="494511" y="134625"/>
                  <a:pt x="476356" y="156411"/>
                </a:cubicBezTo>
                <a:cubicBezTo>
                  <a:pt x="465770" y="169114"/>
                  <a:pt x="444068" y="149131"/>
                  <a:pt x="428230" y="144379"/>
                </a:cubicBezTo>
                <a:cubicBezTo>
                  <a:pt x="367265" y="126089"/>
                  <a:pt x="362926" y="128488"/>
                  <a:pt x="319946" y="96253"/>
                </a:cubicBezTo>
                <a:cubicBezTo>
                  <a:pt x="315408" y="92850"/>
                  <a:pt x="311925" y="88232"/>
                  <a:pt x="307914" y="84221"/>
                </a:cubicBezTo>
              </a:path>
            </a:pathLst>
          </a:custGeom>
          <a:solidFill>
            <a:schemeClr val="bg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8" name="Oval 7"/>
          <p:cNvSpPr/>
          <p:nvPr/>
        </p:nvSpPr>
        <p:spPr bwMode="auto">
          <a:xfrm>
            <a:off x="3131840" y="4526281"/>
            <a:ext cx="45719" cy="45719"/>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cxnSp>
        <p:nvCxnSpPr>
          <p:cNvPr id="17" name="Straight Connector 16"/>
          <p:cNvCxnSpPr/>
          <p:nvPr/>
        </p:nvCxnSpPr>
        <p:spPr bwMode="auto">
          <a:xfrm>
            <a:off x="611560" y="2807804"/>
            <a:ext cx="3456384" cy="0"/>
          </a:xfrm>
          <a:prstGeom prst="line">
            <a:avLst/>
          </a:prstGeom>
          <a:solidFill>
            <a:schemeClr val="accent1"/>
          </a:solidFill>
          <a:ln w="63500" cap="flat" cmpd="sng" algn="ctr">
            <a:solidFill>
              <a:schemeClr val="tx1"/>
            </a:solidFill>
            <a:prstDash val="solid"/>
            <a:round/>
            <a:headEnd type="none" w="med" len="med"/>
            <a:tailEnd type="none" w="med" len="med"/>
          </a:ln>
          <a:effectLst/>
        </p:spPr>
      </p:cxnSp>
      <p:sp>
        <p:nvSpPr>
          <p:cNvPr id="19" name="Rectangle 18"/>
          <p:cNvSpPr/>
          <p:nvPr/>
        </p:nvSpPr>
        <p:spPr bwMode="auto">
          <a:xfrm>
            <a:off x="5436096" y="4716016"/>
            <a:ext cx="2880320" cy="864096"/>
          </a:xfrm>
          <a:prstGeom prst="rect">
            <a:avLst/>
          </a:prstGeom>
          <a:gradFill>
            <a:gsLst>
              <a:gs pos="0">
                <a:srgbClr val="00B0F0"/>
              </a:gs>
              <a:gs pos="50000">
                <a:schemeClr val="accent1">
                  <a:shade val="67500"/>
                  <a:satMod val="115000"/>
                </a:schemeClr>
              </a:gs>
              <a:gs pos="100000">
                <a:schemeClr val="accent1">
                  <a:shade val="100000"/>
                  <a:satMod val="115000"/>
                </a:schemeClr>
              </a:gs>
            </a:gsLst>
            <a:lin ang="54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20" name="Rectangle 19"/>
          <p:cNvSpPr/>
          <p:nvPr/>
        </p:nvSpPr>
        <p:spPr bwMode="auto">
          <a:xfrm>
            <a:off x="4860032" y="4139952"/>
            <a:ext cx="576064" cy="1440160"/>
          </a:xfrm>
          <a:prstGeom prst="rect">
            <a:avLst/>
          </a:prstGeom>
          <a:gradFill>
            <a:gsLst>
              <a:gs pos="0">
                <a:srgbClr val="851B09"/>
              </a:gs>
              <a:gs pos="100000">
                <a:schemeClr val="bg2"/>
              </a:gs>
              <a:gs pos="100000">
                <a:schemeClr val="tx1"/>
              </a:gs>
            </a:gsLst>
            <a:lin ang="54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21" name="Rectangle 20"/>
          <p:cNvSpPr/>
          <p:nvPr/>
        </p:nvSpPr>
        <p:spPr bwMode="auto">
          <a:xfrm>
            <a:off x="5436096" y="4319972"/>
            <a:ext cx="2880320" cy="39604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24" name="Down Arrow 23"/>
          <p:cNvSpPr/>
          <p:nvPr/>
        </p:nvSpPr>
        <p:spPr bwMode="auto">
          <a:xfrm>
            <a:off x="6732240" y="2195736"/>
            <a:ext cx="504056" cy="576064"/>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26" name="Rectangle 25"/>
          <p:cNvSpPr/>
          <p:nvPr/>
        </p:nvSpPr>
        <p:spPr bwMode="auto">
          <a:xfrm>
            <a:off x="4943470" y="3898784"/>
            <a:ext cx="132586" cy="241168"/>
          </a:xfrm>
          <a:prstGeom prst="rect">
            <a:avLst/>
          </a:prstGeom>
          <a:solidFill>
            <a:srgbClr val="851B0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27" name="Cloud 26"/>
          <p:cNvSpPr/>
          <p:nvPr/>
        </p:nvSpPr>
        <p:spPr bwMode="auto">
          <a:xfrm>
            <a:off x="4788024" y="3491880"/>
            <a:ext cx="432048" cy="507581"/>
          </a:xfrm>
          <a:prstGeom prst="cloud">
            <a:avLst/>
          </a:prstGeom>
          <a:gradFill flip="none" rotWithShape="1">
            <a:gsLst>
              <a:gs pos="0">
                <a:srgbClr val="92D050"/>
              </a:gs>
              <a:gs pos="100000">
                <a:srgbClr val="367E4E"/>
              </a:gs>
              <a:gs pos="100000">
                <a:srgbClr val="365C3B"/>
              </a:gs>
            </a:gsLst>
            <a:path path="circle">
              <a:fillToRect l="100000" t="100000"/>
            </a:path>
            <a:tileRect r="-100000" b="-10000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28" name="Freeform 27"/>
          <p:cNvSpPr/>
          <p:nvPr/>
        </p:nvSpPr>
        <p:spPr bwMode="auto">
          <a:xfrm>
            <a:off x="7092280" y="4492134"/>
            <a:ext cx="490608" cy="180474"/>
          </a:xfrm>
          <a:custGeom>
            <a:avLst/>
            <a:gdLst>
              <a:gd name="connsiteX0" fmla="*/ 368072 w 490608"/>
              <a:gd name="connsiteY0" fmla="*/ 96253 h 180474"/>
              <a:gd name="connsiteX1" fmla="*/ 235725 w 490608"/>
              <a:gd name="connsiteY1" fmla="*/ 12032 h 180474"/>
              <a:gd name="connsiteX2" fmla="*/ 151504 w 490608"/>
              <a:gd name="connsiteY2" fmla="*/ 0 h 180474"/>
              <a:gd name="connsiteX3" fmla="*/ 91346 w 490608"/>
              <a:gd name="connsiteY3" fmla="*/ 48127 h 180474"/>
              <a:gd name="connsiteX4" fmla="*/ 55251 w 490608"/>
              <a:gd name="connsiteY4" fmla="*/ 60158 h 180474"/>
              <a:gd name="connsiteX5" fmla="*/ 7125 w 490608"/>
              <a:gd name="connsiteY5" fmla="*/ 132348 h 180474"/>
              <a:gd name="connsiteX6" fmla="*/ 115409 w 490608"/>
              <a:gd name="connsiteY6" fmla="*/ 168442 h 180474"/>
              <a:gd name="connsiteX7" fmla="*/ 151504 w 490608"/>
              <a:gd name="connsiteY7" fmla="*/ 180474 h 180474"/>
              <a:gd name="connsiteX8" fmla="*/ 283851 w 490608"/>
              <a:gd name="connsiteY8" fmla="*/ 168442 h 180474"/>
              <a:gd name="connsiteX9" fmla="*/ 331977 w 490608"/>
              <a:gd name="connsiteY9" fmla="*/ 156411 h 180474"/>
              <a:gd name="connsiteX10" fmla="*/ 440262 w 490608"/>
              <a:gd name="connsiteY10" fmla="*/ 72190 h 180474"/>
              <a:gd name="connsiteX11" fmla="*/ 464325 w 490608"/>
              <a:gd name="connsiteY11" fmla="*/ 36095 h 180474"/>
              <a:gd name="connsiteX12" fmla="*/ 488388 w 490608"/>
              <a:gd name="connsiteY12" fmla="*/ 72190 h 180474"/>
              <a:gd name="connsiteX13" fmla="*/ 476356 w 490608"/>
              <a:gd name="connsiteY13" fmla="*/ 156411 h 180474"/>
              <a:gd name="connsiteX14" fmla="*/ 428230 w 490608"/>
              <a:gd name="connsiteY14" fmla="*/ 144379 h 180474"/>
              <a:gd name="connsiteX15" fmla="*/ 319946 w 490608"/>
              <a:gd name="connsiteY15" fmla="*/ 96253 h 180474"/>
              <a:gd name="connsiteX16" fmla="*/ 307914 w 490608"/>
              <a:gd name="connsiteY16" fmla="*/ 84221 h 18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90608" h="180474">
                <a:moveTo>
                  <a:pt x="368072" y="96253"/>
                </a:moveTo>
                <a:cubicBezTo>
                  <a:pt x="283115" y="45279"/>
                  <a:pt x="327372" y="73130"/>
                  <a:pt x="235725" y="12032"/>
                </a:cubicBezTo>
                <a:cubicBezTo>
                  <a:pt x="212129" y="-3699"/>
                  <a:pt x="179578" y="4011"/>
                  <a:pt x="151504" y="0"/>
                </a:cubicBezTo>
                <a:cubicBezTo>
                  <a:pt x="60776" y="30244"/>
                  <a:pt x="169094" y="-14071"/>
                  <a:pt x="91346" y="48127"/>
                </a:cubicBezTo>
                <a:cubicBezTo>
                  <a:pt x="81443" y="56050"/>
                  <a:pt x="67283" y="56148"/>
                  <a:pt x="55251" y="60158"/>
                </a:cubicBezTo>
                <a:cubicBezTo>
                  <a:pt x="39209" y="84221"/>
                  <a:pt x="-20311" y="123203"/>
                  <a:pt x="7125" y="132348"/>
                </a:cubicBezTo>
                <a:lnTo>
                  <a:pt x="115409" y="168442"/>
                </a:lnTo>
                <a:lnTo>
                  <a:pt x="151504" y="180474"/>
                </a:lnTo>
                <a:cubicBezTo>
                  <a:pt x="195620" y="176463"/>
                  <a:pt x="239942" y="174297"/>
                  <a:pt x="283851" y="168442"/>
                </a:cubicBezTo>
                <a:cubicBezTo>
                  <a:pt x="300242" y="166257"/>
                  <a:pt x="317187" y="163806"/>
                  <a:pt x="331977" y="156411"/>
                </a:cubicBezTo>
                <a:cubicBezTo>
                  <a:pt x="370307" y="137246"/>
                  <a:pt x="411969" y="106142"/>
                  <a:pt x="440262" y="72190"/>
                </a:cubicBezTo>
                <a:cubicBezTo>
                  <a:pt x="449519" y="61081"/>
                  <a:pt x="456304" y="48127"/>
                  <a:pt x="464325" y="36095"/>
                </a:cubicBezTo>
                <a:cubicBezTo>
                  <a:pt x="472346" y="48127"/>
                  <a:pt x="486949" y="57802"/>
                  <a:pt x="488388" y="72190"/>
                </a:cubicBezTo>
                <a:cubicBezTo>
                  <a:pt x="491210" y="100408"/>
                  <a:pt x="494511" y="134625"/>
                  <a:pt x="476356" y="156411"/>
                </a:cubicBezTo>
                <a:cubicBezTo>
                  <a:pt x="465770" y="169114"/>
                  <a:pt x="444068" y="149131"/>
                  <a:pt x="428230" y="144379"/>
                </a:cubicBezTo>
                <a:cubicBezTo>
                  <a:pt x="367265" y="126089"/>
                  <a:pt x="362926" y="128488"/>
                  <a:pt x="319946" y="96253"/>
                </a:cubicBezTo>
                <a:cubicBezTo>
                  <a:pt x="315408" y="92850"/>
                  <a:pt x="311925" y="88232"/>
                  <a:pt x="307914" y="84221"/>
                </a:cubicBezTo>
              </a:path>
            </a:pathLst>
          </a:custGeom>
          <a:solidFill>
            <a:schemeClr val="bg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29" name="Oval 28"/>
          <p:cNvSpPr/>
          <p:nvPr/>
        </p:nvSpPr>
        <p:spPr bwMode="auto">
          <a:xfrm>
            <a:off x="7222848" y="4526281"/>
            <a:ext cx="45719" cy="45719"/>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cxnSp>
        <p:nvCxnSpPr>
          <p:cNvPr id="30" name="Straight Connector 29"/>
          <p:cNvCxnSpPr/>
          <p:nvPr/>
        </p:nvCxnSpPr>
        <p:spPr bwMode="auto">
          <a:xfrm>
            <a:off x="4860032" y="2807804"/>
            <a:ext cx="3456384" cy="0"/>
          </a:xfrm>
          <a:prstGeom prst="line">
            <a:avLst/>
          </a:prstGeom>
          <a:solidFill>
            <a:schemeClr val="accent1"/>
          </a:solidFill>
          <a:ln w="63500" cap="flat" cmpd="sng" algn="ctr">
            <a:solidFill>
              <a:schemeClr val="tx1"/>
            </a:solidFill>
            <a:prstDash val="solid"/>
            <a:round/>
            <a:headEnd type="none" w="med" len="med"/>
            <a:tailEnd type="none" w="med" len="med"/>
          </a:ln>
          <a:effectLst/>
        </p:spPr>
      </p:cxnSp>
      <p:sp>
        <p:nvSpPr>
          <p:cNvPr id="31" name="Down Arrow 30"/>
          <p:cNvSpPr/>
          <p:nvPr/>
        </p:nvSpPr>
        <p:spPr bwMode="auto">
          <a:xfrm>
            <a:off x="6732240" y="4716016"/>
            <a:ext cx="504056" cy="576064"/>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32" name="Title 1"/>
          <p:cNvSpPr txBox="1">
            <a:spLocks/>
          </p:cNvSpPr>
          <p:nvPr/>
        </p:nvSpPr>
        <p:spPr bwMode="auto">
          <a:xfrm>
            <a:off x="539552" y="1700808"/>
            <a:ext cx="7922840" cy="49492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alibri" pitchFamily="34" charset="0"/>
              </a:defRPr>
            </a:lvl2pPr>
            <a:lvl3pPr algn="ctr" rtl="0" eaLnBrk="0" fontAlgn="base" hangingPunct="0">
              <a:spcBef>
                <a:spcPct val="0"/>
              </a:spcBef>
              <a:spcAft>
                <a:spcPct val="0"/>
              </a:spcAft>
              <a:defRPr sz="4400">
                <a:solidFill>
                  <a:schemeClr val="tx2"/>
                </a:solidFill>
                <a:latin typeface="Calibri" pitchFamily="34" charset="0"/>
              </a:defRPr>
            </a:lvl3pPr>
            <a:lvl4pPr algn="ctr" rtl="0" eaLnBrk="0" fontAlgn="base" hangingPunct="0">
              <a:spcBef>
                <a:spcPct val="0"/>
              </a:spcBef>
              <a:spcAft>
                <a:spcPct val="0"/>
              </a:spcAft>
              <a:defRPr sz="4400">
                <a:solidFill>
                  <a:schemeClr val="tx2"/>
                </a:solidFill>
                <a:latin typeface="Calibri" pitchFamily="34" charset="0"/>
              </a:defRPr>
            </a:lvl4pPr>
            <a:lvl5pPr algn="ctr" rtl="0" eaLnBrk="0" fontAlgn="base" hangingPunct="0">
              <a:spcBef>
                <a:spcPct val="0"/>
              </a:spcBef>
              <a:spcAft>
                <a:spcPct val="0"/>
              </a:spcAft>
              <a:defRPr sz="4400">
                <a:solidFill>
                  <a:schemeClr val="tx2"/>
                </a:solidFill>
                <a:latin typeface="Calibri" pitchFamily="34" charset="0"/>
              </a:defRPr>
            </a:lvl5pPr>
            <a:lvl6pPr marL="457200" algn="ctr" rtl="0" fontAlgn="base">
              <a:spcBef>
                <a:spcPct val="0"/>
              </a:spcBef>
              <a:spcAft>
                <a:spcPct val="0"/>
              </a:spcAft>
              <a:defRPr sz="4400">
                <a:solidFill>
                  <a:schemeClr val="tx2"/>
                </a:solidFill>
                <a:latin typeface="Calibri" pitchFamily="34" charset="0"/>
              </a:defRPr>
            </a:lvl6pPr>
            <a:lvl7pPr marL="914400" algn="ctr" rtl="0" fontAlgn="base">
              <a:spcBef>
                <a:spcPct val="0"/>
              </a:spcBef>
              <a:spcAft>
                <a:spcPct val="0"/>
              </a:spcAft>
              <a:defRPr sz="4400">
                <a:solidFill>
                  <a:schemeClr val="tx2"/>
                </a:solidFill>
                <a:latin typeface="Calibri" pitchFamily="34" charset="0"/>
              </a:defRPr>
            </a:lvl7pPr>
            <a:lvl8pPr marL="1371600" algn="ctr" rtl="0" fontAlgn="base">
              <a:spcBef>
                <a:spcPct val="0"/>
              </a:spcBef>
              <a:spcAft>
                <a:spcPct val="0"/>
              </a:spcAft>
              <a:defRPr sz="4400">
                <a:solidFill>
                  <a:schemeClr val="tx2"/>
                </a:solidFill>
                <a:latin typeface="Calibri" pitchFamily="34" charset="0"/>
              </a:defRPr>
            </a:lvl8pPr>
            <a:lvl9pPr marL="1828800" algn="ctr" rtl="0" fontAlgn="base">
              <a:spcBef>
                <a:spcPct val="0"/>
              </a:spcBef>
              <a:spcAft>
                <a:spcPct val="0"/>
              </a:spcAft>
              <a:defRPr sz="4400">
                <a:solidFill>
                  <a:schemeClr val="tx2"/>
                </a:solidFill>
                <a:latin typeface="Calibri" pitchFamily="34" charset="0"/>
              </a:defRPr>
            </a:lvl9pPr>
          </a:lstStyle>
          <a:p>
            <a:r>
              <a:rPr lang="en-GB" sz="2800" kern="0" dirty="0" smtClean="0">
                <a:solidFill>
                  <a:schemeClr val="tx1"/>
                </a:solidFill>
              </a:rPr>
              <a:t>Heating due to rising greenhouse gas concentrations</a:t>
            </a:r>
            <a:endParaRPr lang="en-GB" sz="2800" kern="0" dirty="0">
              <a:solidFill>
                <a:schemeClr val="tx1"/>
              </a:solidFill>
            </a:endParaRPr>
          </a:p>
        </p:txBody>
      </p:sp>
      <p:sp>
        <p:nvSpPr>
          <p:cNvPr id="34" name="TextBox 33"/>
          <p:cNvSpPr txBox="1"/>
          <p:nvPr/>
        </p:nvSpPr>
        <p:spPr>
          <a:xfrm>
            <a:off x="991319" y="3718773"/>
            <a:ext cx="1708473" cy="646331"/>
          </a:xfrm>
          <a:prstGeom prst="rect">
            <a:avLst/>
          </a:prstGeom>
          <a:noFill/>
        </p:spPr>
        <p:txBody>
          <a:bodyPr wrap="square" rtlCol="0">
            <a:spAutoFit/>
          </a:bodyPr>
          <a:lstStyle/>
          <a:p>
            <a:r>
              <a:rPr lang="en-GB" dirty="0" smtClean="0"/>
              <a:t>Rising surface Temperature</a:t>
            </a:r>
            <a:endParaRPr lang="en-GB" dirty="0"/>
          </a:p>
        </p:txBody>
      </p:sp>
      <p:sp>
        <p:nvSpPr>
          <p:cNvPr id="35" name="TextBox 34"/>
          <p:cNvSpPr txBox="1"/>
          <p:nvPr/>
        </p:nvSpPr>
        <p:spPr>
          <a:xfrm>
            <a:off x="1907704" y="4325034"/>
            <a:ext cx="1197847" cy="400110"/>
          </a:xfrm>
          <a:prstGeom prst="rect">
            <a:avLst/>
          </a:prstGeom>
          <a:noFill/>
        </p:spPr>
        <p:txBody>
          <a:bodyPr wrap="square" rtlCol="0">
            <a:spAutoFit/>
          </a:bodyPr>
          <a:lstStyle/>
          <a:p>
            <a:r>
              <a:rPr lang="en-GB" sz="2000" dirty="0" smtClean="0">
                <a:solidFill>
                  <a:srgbClr val="FF0000"/>
                </a:solidFill>
              </a:rPr>
              <a:t>heating</a:t>
            </a:r>
            <a:endParaRPr lang="en-GB" sz="2000" dirty="0">
              <a:solidFill>
                <a:srgbClr val="FF0000"/>
              </a:solidFill>
            </a:endParaRPr>
          </a:p>
        </p:txBody>
      </p:sp>
      <p:sp>
        <p:nvSpPr>
          <p:cNvPr id="36" name="TextBox 35"/>
          <p:cNvSpPr txBox="1"/>
          <p:nvPr/>
        </p:nvSpPr>
        <p:spPr>
          <a:xfrm>
            <a:off x="1583668" y="5045114"/>
            <a:ext cx="2052229" cy="369332"/>
          </a:xfrm>
          <a:prstGeom prst="rect">
            <a:avLst/>
          </a:prstGeom>
          <a:noFill/>
        </p:spPr>
        <p:txBody>
          <a:bodyPr wrap="square" rtlCol="0">
            <a:spAutoFit/>
          </a:bodyPr>
          <a:lstStyle/>
          <a:p>
            <a:r>
              <a:rPr lang="en-GB" dirty="0" smtClean="0">
                <a:solidFill>
                  <a:srgbClr val="FF0000"/>
                </a:solidFill>
              </a:rPr>
              <a:t>Weak heating</a:t>
            </a:r>
            <a:endParaRPr lang="en-GB" dirty="0">
              <a:solidFill>
                <a:srgbClr val="FF0000"/>
              </a:solidFill>
            </a:endParaRPr>
          </a:p>
        </p:txBody>
      </p:sp>
      <p:sp>
        <p:nvSpPr>
          <p:cNvPr id="37" name="TextBox 36"/>
          <p:cNvSpPr txBox="1"/>
          <p:nvPr/>
        </p:nvSpPr>
        <p:spPr>
          <a:xfrm>
            <a:off x="6398489" y="5229200"/>
            <a:ext cx="1197847" cy="400110"/>
          </a:xfrm>
          <a:prstGeom prst="rect">
            <a:avLst/>
          </a:prstGeom>
          <a:noFill/>
        </p:spPr>
        <p:txBody>
          <a:bodyPr wrap="square" rtlCol="0">
            <a:spAutoFit/>
          </a:bodyPr>
          <a:lstStyle/>
          <a:p>
            <a:r>
              <a:rPr lang="en-GB" sz="2000" dirty="0" smtClean="0">
                <a:solidFill>
                  <a:srgbClr val="FF0000"/>
                </a:solidFill>
              </a:rPr>
              <a:t>heating</a:t>
            </a:r>
            <a:endParaRPr lang="en-GB" sz="2000" dirty="0">
              <a:solidFill>
                <a:srgbClr val="FF0000"/>
              </a:solidFill>
            </a:endParaRPr>
          </a:p>
        </p:txBody>
      </p:sp>
      <p:sp>
        <p:nvSpPr>
          <p:cNvPr id="38" name="Down Arrow 37"/>
          <p:cNvSpPr/>
          <p:nvPr/>
        </p:nvSpPr>
        <p:spPr bwMode="auto">
          <a:xfrm>
            <a:off x="2483768" y="3789040"/>
            <a:ext cx="504056" cy="576064"/>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39" name="Down Arrow 38"/>
          <p:cNvSpPr/>
          <p:nvPr/>
        </p:nvSpPr>
        <p:spPr bwMode="auto">
          <a:xfrm>
            <a:off x="6732240" y="3789040"/>
            <a:ext cx="504056" cy="576064"/>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40" name="TextBox 39"/>
          <p:cNvSpPr txBox="1"/>
          <p:nvPr/>
        </p:nvSpPr>
        <p:spPr>
          <a:xfrm>
            <a:off x="5239791" y="3718773"/>
            <a:ext cx="1708473" cy="646331"/>
          </a:xfrm>
          <a:prstGeom prst="rect">
            <a:avLst/>
          </a:prstGeom>
          <a:noFill/>
        </p:spPr>
        <p:txBody>
          <a:bodyPr wrap="square" rtlCol="0">
            <a:spAutoFit/>
          </a:bodyPr>
          <a:lstStyle/>
          <a:p>
            <a:r>
              <a:rPr lang="en-GB" dirty="0" smtClean="0"/>
              <a:t>Stable surface Temperature</a:t>
            </a:r>
            <a:endParaRPr lang="en-GB" dirty="0"/>
          </a:p>
        </p:txBody>
      </p:sp>
      <p:sp>
        <p:nvSpPr>
          <p:cNvPr id="41" name="Cloud 40"/>
          <p:cNvSpPr/>
          <p:nvPr/>
        </p:nvSpPr>
        <p:spPr bwMode="auto">
          <a:xfrm>
            <a:off x="6876256" y="3007055"/>
            <a:ext cx="1160512" cy="507581"/>
          </a:xfrm>
          <a:prstGeom prst="cloud">
            <a:avLst/>
          </a:prstGeom>
          <a:gradFill flip="none" rotWithShape="1">
            <a:gsLst>
              <a:gs pos="0">
                <a:schemeClr val="bg2"/>
              </a:gs>
              <a:gs pos="100000">
                <a:schemeClr val="bg1">
                  <a:lumMod val="95000"/>
                </a:schemeClr>
              </a:gs>
              <a:gs pos="100000">
                <a:srgbClr val="365C3B"/>
              </a:gs>
            </a:gsLst>
            <a:path path="circle">
              <a:fillToRect l="100000" t="100000"/>
            </a:path>
            <a:tileRect r="-100000" b="-10000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42" name="Cloud 41"/>
          <p:cNvSpPr/>
          <p:nvPr/>
        </p:nvSpPr>
        <p:spPr bwMode="auto">
          <a:xfrm>
            <a:off x="2771800" y="2996952"/>
            <a:ext cx="1160512" cy="507581"/>
          </a:xfrm>
          <a:prstGeom prst="cloud">
            <a:avLst/>
          </a:prstGeom>
          <a:gradFill flip="none" rotWithShape="1">
            <a:gsLst>
              <a:gs pos="0">
                <a:schemeClr val="bg2"/>
              </a:gs>
              <a:gs pos="100000">
                <a:schemeClr val="bg1">
                  <a:lumMod val="95000"/>
                </a:schemeClr>
              </a:gs>
              <a:gs pos="100000">
                <a:srgbClr val="365C3B"/>
              </a:gs>
            </a:gsLst>
            <a:path path="circle">
              <a:fillToRect l="100000" t="100000"/>
            </a:path>
            <a:tileRect r="-100000" b="-10000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43" name="TextBox 42"/>
          <p:cNvSpPr txBox="1"/>
          <p:nvPr/>
        </p:nvSpPr>
        <p:spPr>
          <a:xfrm>
            <a:off x="611560" y="5733256"/>
            <a:ext cx="3456384" cy="923330"/>
          </a:xfrm>
          <a:prstGeom prst="rect">
            <a:avLst/>
          </a:prstGeom>
          <a:noFill/>
        </p:spPr>
        <p:txBody>
          <a:bodyPr wrap="square" rtlCol="0">
            <a:spAutoFit/>
          </a:bodyPr>
          <a:lstStyle/>
          <a:p>
            <a:r>
              <a:rPr lang="en-GB" b="1" dirty="0" smtClean="0"/>
              <a:t>1980s-1990s: </a:t>
            </a:r>
            <a:r>
              <a:rPr lang="en-GB" dirty="0" smtClean="0"/>
              <a:t>heating of upper layers of the ocean – rising surface temperature</a:t>
            </a:r>
            <a:endParaRPr lang="en-GB" dirty="0"/>
          </a:p>
        </p:txBody>
      </p:sp>
      <p:sp>
        <p:nvSpPr>
          <p:cNvPr id="44" name="TextBox 43"/>
          <p:cNvSpPr txBox="1"/>
          <p:nvPr/>
        </p:nvSpPr>
        <p:spPr>
          <a:xfrm>
            <a:off x="4860032" y="5733256"/>
            <a:ext cx="3456384" cy="923330"/>
          </a:xfrm>
          <a:prstGeom prst="rect">
            <a:avLst/>
          </a:prstGeom>
          <a:noFill/>
        </p:spPr>
        <p:txBody>
          <a:bodyPr wrap="square" rtlCol="0">
            <a:spAutoFit/>
          </a:bodyPr>
          <a:lstStyle/>
          <a:p>
            <a:r>
              <a:rPr lang="en-GB" b="1" dirty="0" smtClean="0"/>
              <a:t>2000s: </a:t>
            </a:r>
            <a:r>
              <a:rPr lang="en-GB" dirty="0" smtClean="0"/>
              <a:t>heating of deeper layers of the ocean – slow rises in surface temperature</a:t>
            </a:r>
            <a:endParaRPr lang="en-GB" dirty="0"/>
          </a:p>
        </p:txBody>
      </p:sp>
      <p:sp>
        <p:nvSpPr>
          <p:cNvPr id="45" name="Circular Arrow 44"/>
          <p:cNvSpPr/>
          <p:nvPr/>
        </p:nvSpPr>
        <p:spPr bwMode="auto">
          <a:xfrm flipH="1">
            <a:off x="1187624" y="4622860"/>
            <a:ext cx="792088" cy="894372"/>
          </a:xfrm>
          <a:prstGeom prst="circularArrow">
            <a:avLst/>
          </a:prstGeom>
          <a:solidFill>
            <a:schemeClr val="accent1"/>
          </a:solidFill>
          <a:ln w="12700" cap="flat" cmpd="sng" algn="ctr">
            <a:solidFill>
              <a:schemeClr val="tx1"/>
            </a:solidFill>
            <a:prstDash val="solid"/>
            <a:round/>
            <a:headEnd type="none" w="med" len="med"/>
            <a:tailEnd type="triangle" w="med" len="med"/>
          </a:ln>
          <a:effectLst/>
          <a:scene3d>
            <a:camera prst="orthographicFront">
              <a:rot lat="0" lon="0" rev="5400000"/>
            </a:camera>
            <a:lightRig rig="threePt" dir="t"/>
          </a:scene3d>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
        <p:nvSpPr>
          <p:cNvPr id="47" name="Circular Arrow 46"/>
          <p:cNvSpPr/>
          <p:nvPr/>
        </p:nvSpPr>
        <p:spPr bwMode="auto">
          <a:xfrm flipH="1">
            <a:off x="3419872" y="4597928"/>
            <a:ext cx="792088" cy="894372"/>
          </a:xfrm>
          <a:prstGeom prst="circularArrow">
            <a:avLst/>
          </a:prstGeom>
          <a:solidFill>
            <a:schemeClr val="accent1"/>
          </a:solidFill>
          <a:ln w="12700" cap="flat" cmpd="sng" algn="ctr">
            <a:solidFill>
              <a:schemeClr val="tx1"/>
            </a:solidFill>
            <a:prstDash val="solid"/>
            <a:round/>
            <a:headEnd type="none" w="med" len="med"/>
            <a:tailEnd type="triangle" w="med" len="med"/>
          </a:ln>
          <a:effectLst/>
          <a:scene3d>
            <a:camera prst="orthographicFront">
              <a:rot lat="0" lon="0" rev="16500000"/>
            </a:camera>
            <a:lightRig rig="threePt" dir="t"/>
          </a:scene3d>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
        <p:nvSpPr>
          <p:cNvPr id="48" name="Circular Arrow 47"/>
          <p:cNvSpPr/>
          <p:nvPr/>
        </p:nvSpPr>
        <p:spPr bwMode="auto">
          <a:xfrm flipH="1">
            <a:off x="5305528" y="4653136"/>
            <a:ext cx="1282696" cy="1080120"/>
          </a:xfrm>
          <a:prstGeom prst="circularArrow">
            <a:avLst/>
          </a:prstGeom>
          <a:solidFill>
            <a:schemeClr val="accent1"/>
          </a:solidFill>
          <a:ln w="12700" cap="flat" cmpd="sng" algn="ctr">
            <a:solidFill>
              <a:schemeClr val="tx1"/>
            </a:solidFill>
            <a:prstDash val="solid"/>
            <a:round/>
            <a:headEnd type="none" w="med" len="med"/>
            <a:tailEnd type="triangle" w="med" len="med"/>
          </a:ln>
          <a:effectLst/>
          <a:scene3d>
            <a:camera prst="orthographicFront">
              <a:rot lat="0" lon="0" rev="5400000"/>
            </a:camera>
            <a:lightRig rig="threePt" dir="t"/>
          </a:scene3d>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
        <p:nvSpPr>
          <p:cNvPr id="49" name="Circular Arrow 48"/>
          <p:cNvSpPr/>
          <p:nvPr/>
        </p:nvSpPr>
        <p:spPr bwMode="auto">
          <a:xfrm flipH="1">
            <a:off x="7308304" y="4581128"/>
            <a:ext cx="1282696" cy="1152314"/>
          </a:xfrm>
          <a:prstGeom prst="circularArrow">
            <a:avLst/>
          </a:prstGeom>
          <a:solidFill>
            <a:schemeClr val="accent1"/>
          </a:solidFill>
          <a:ln w="12700" cap="flat" cmpd="sng" algn="ctr">
            <a:solidFill>
              <a:schemeClr val="tx1"/>
            </a:solidFill>
            <a:prstDash val="solid"/>
            <a:round/>
            <a:headEnd type="none" w="med" len="med"/>
            <a:tailEnd type="triangle" w="med" len="med"/>
          </a:ln>
          <a:effectLst/>
          <a:scene3d>
            <a:camera prst="orthographicFront">
              <a:rot lat="0" lon="0" rev="16500000"/>
            </a:camera>
            <a:lightRig rig="threePt" dir="t"/>
          </a:scene3d>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9888796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1_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0" cap="flat" cmpd="sng" algn="ctr">
          <a:solidFill>
            <a:schemeClr val="accent2"/>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0" cap="flat" cmpd="sng" algn="ctr">
          <a:solidFill>
            <a:schemeClr val="accent2"/>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6866</TotalTime>
  <Words>543</Words>
  <Application>Microsoft Office PowerPoint</Application>
  <PresentationFormat>On-screen Show (4:3)</PresentationFormat>
  <Paragraphs>60</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1_Default Design</vt:lpstr>
      <vt:lpstr>Energy accumulation and surface warming</vt:lpstr>
      <vt:lpstr>Measuring Earth’s  energy flows</vt:lpstr>
      <vt:lpstr>Combining satellite measurements with ocean observations…</vt:lpstr>
      <vt:lpstr>Energy accumulation and surface warming</vt:lpstr>
      <vt:lpstr>Energy accumulation and surface warming</vt:lpstr>
      <vt:lpstr>Energy accumulation and surface warming</vt:lpstr>
    </vt:vector>
  </TitlesOfParts>
  <Company>ESSC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SINERGEE</dc:title>
  <dc:creator>Allan and Slingo</dc:creator>
  <cp:lastModifiedBy>labuser</cp:lastModifiedBy>
  <cp:revision>1434</cp:revision>
  <cp:lastPrinted>2001-12-18T09:43:01Z</cp:lastPrinted>
  <dcterms:created xsi:type="dcterms:W3CDTF">2001-08-31T10:10:14Z</dcterms:created>
  <dcterms:modified xsi:type="dcterms:W3CDTF">2013-07-19T15:09:21Z</dcterms:modified>
</cp:coreProperties>
</file>