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4" r:id="rId1"/>
    <p:sldMasterId id="2147483792" r:id="rId2"/>
    <p:sldMasterId id="2147483826" r:id="rId3"/>
  </p:sldMasterIdLst>
  <p:notesMasterIdLst>
    <p:notesMasterId r:id="rId14"/>
  </p:notesMasterIdLst>
  <p:handoutMasterIdLst>
    <p:handoutMasterId r:id="rId15"/>
  </p:handoutMasterIdLst>
  <p:sldIdLst>
    <p:sldId id="369" r:id="rId4"/>
    <p:sldId id="370" r:id="rId5"/>
    <p:sldId id="372" r:id="rId6"/>
    <p:sldId id="376" r:id="rId7"/>
    <p:sldId id="360" r:id="rId8"/>
    <p:sldId id="371" r:id="rId9"/>
    <p:sldId id="378" r:id="rId10"/>
    <p:sldId id="377" r:id="rId11"/>
    <p:sldId id="368" r:id="rId12"/>
    <p:sldId id="374" r:id="rId13"/>
  </p:sldIdLst>
  <p:sldSz cx="9144000" cy="6858000" type="screen4x3"/>
  <p:notesSz cx="6718300" cy="9867900"/>
  <p:embeddedFontLst>
    <p:embeddedFont>
      <p:font typeface="Effra Bold" panose="020B0604020202020204" charset="0"/>
      <p:bold r:id="rId16"/>
    </p:embeddedFont>
    <p:embeddedFont>
      <p:font typeface="Cambria Math" panose="02040503050406030204" pitchFamily="18" charset="0"/>
      <p:regular r:id="rId17"/>
    </p:embeddedFont>
    <p:embeddedFont>
      <p:font typeface="Effra Heavy" panose="020B0604020202020204" charset="0"/>
      <p:bold r:id="rId18"/>
      <p:boldItalic r:id="rId19"/>
    </p:embeddedFont>
    <p:embeddedFont>
      <p:font typeface="Effra" panose="020B0604020202020204" charset="0"/>
      <p:regular r:id="rId20"/>
      <p:bold r:id="rId21"/>
      <p:italic r:id="rId22"/>
      <p:boldItalic r:id="rId23"/>
    </p:embeddedFont>
    <p:embeddedFont>
      <p:font typeface="AngsanaUPC" panose="02020603050405020304" pitchFamily="18" charset="-34"/>
      <p:regular r:id="rId24"/>
      <p:bold r:id="rId25"/>
      <p:italic r:id="rId26"/>
      <p:boldItalic r:id="rId27"/>
    </p:embeddedFont>
    <p:embeddedFont>
      <p:font typeface="Effra Light" panose="020B0604020202020204" charset="0"/>
      <p:regular r:id="rId28"/>
      <p:italic r:id="rId29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>
          <p15:clr>
            <a:srgbClr val="A4A3A4"/>
          </p15:clr>
        </p15:guide>
        <p15:guide id="2" pos="21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894F0"/>
    <a:srgbClr val="FDFDFD"/>
    <a:srgbClr val="D799A1"/>
    <a:srgbClr val="BF0071"/>
    <a:srgbClr val="7EAF35"/>
    <a:srgbClr val="F3F3F3"/>
    <a:srgbClr val="F0F0F0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11" autoAdjust="0"/>
    <p:restoredTop sz="90081" autoAdjust="0"/>
  </p:normalViewPr>
  <p:slideViewPr>
    <p:cSldViewPr showGuides="1">
      <p:cViewPr varScale="1">
        <p:scale>
          <a:sx n="64" d="100"/>
          <a:sy n="64" d="100"/>
        </p:scale>
        <p:origin x="-9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13" d="100"/>
          <a:sy n="113" d="100"/>
        </p:scale>
        <p:origin x="-1326" y="-102"/>
      </p:cViewPr>
      <p:guideLst>
        <p:guide orient="horz" pos="3108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BDED6D5-33CC-49C8-A14A-4660977D1BEE}" type="slidenum">
              <a:rPr lang="en-GB" altLang="en-US">
                <a:latin typeface="Effra" panose="020B0603020203020204" pitchFamily="34" charset="0"/>
              </a:rPr>
              <a:pPr/>
              <a:t>‹#›</a:t>
            </a:fld>
            <a:endParaRPr lang="en-GB" altLang="en-US" dirty="0">
              <a:latin typeface="Effra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9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7888"/>
            <a:ext cx="537527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ffra" panose="020B0603020203020204" pitchFamily="34" charset="0"/>
              </a:defRPr>
            </a:lvl1pPr>
          </a:lstStyle>
          <a:p>
            <a:fld id="{A3ADB805-8BF7-47B5-B5FB-292FECAF2630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64654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90379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282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663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170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567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6538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1692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311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618036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310441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4841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738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16077321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19308076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47151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49943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965094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367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2440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5605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smtClean="0"/>
              <a:t>Copyright University of Reading</a:t>
            </a:r>
            <a:endParaRPr lang="en-GB" dirty="0"/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/>
              <a:t>Wednesday, 11 June 2014</a:t>
            </a:r>
            <a:endParaRPr lang="en-GB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Effra"/>
              </a:rPr>
              <a:t>Copyright University of Reading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Effra"/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26910515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929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27122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10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528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3583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543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340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687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527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44970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498505558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0039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3395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28014045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780584112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34831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48240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22585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911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701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018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848305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300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0676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5889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8204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69436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593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2382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499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88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7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9214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21445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chemeClr val="bg1"/>
                </a:solidFill>
                <a:latin typeface="+mj-lt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526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chemeClr val="tx1"/>
                </a:solidFill>
                <a:latin typeface="+mj-lt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380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tx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tx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tx1"/>
                </a:solidFill>
                <a:latin typeface="Effra Heavy" pitchFamily="34" charset="0"/>
              </a:rPr>
              <a:t>IMPACT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7" r:id="rId2"/>
    <p:sldLayoutId id="2147483696" r:id="rId3"/>
    <p:sldLayoutId id="2147483698" r:id="rId4"/>
    <p:sldLayoutId id="2147483700" r:id="rId5"/>
    <p:sldLayoutId id="2147483701" r:id="rId6"/>
    <p:sldLayoutId id="2147483702" r:id="rId7"/>
    <p:sldLayoutId id="2147483706" r:id="rId8"/>
    <p:sldLayoutId id="2147483707" r:id="rId9"/>
    <p:sldLayoutId id="2147483708" r:id="rId10"/>
    <p:sldLayoutId id="2147483713" r:id="rId11"/>
    <p:sldLayoutId id="2147483709" r:id="rId12"/>
    <p:sldLayoutId id="2147483710" r:id="rId13"/>
    <p:sldLayoutId id="2147483711" r:id="rId14"/>
    <p:sldLayoutId id="2147483712" r:id="rId15"/>
    <p:sldLayoutId id="2147483714" r:id="rId16"/>
    <p:sldLayoutId id="2147483715" r:id="rId17"/>
    <p:sldLayoutId id="2147483716" r:id="rId18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86009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  <p:sldLayoutId id="2147483811" r:id="rId19"/>
    <p:sldLayoutId id="2147483812" r:id="rId20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59128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  <p:sldLayoutId id="2147483844" r:id="rId18"/>
    <p:sldLayoutId id="2147483845" r:id="rId19"/>
    <p:sldLayoutId id="2147483846" r:id="rId20"/>
    <p:sldLayoutId id="2147483847" r:id="rId2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joc.4547/full" TargetMode="External"/><Relationship Id="rId2" Type="http://schemas.openxmlformats.org/officeDocument/2006/relationships/hyperlink" Target="http://onlinelibrary.wiley.com/doi/10.1002/2014JD022863/ful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joc.4547/ful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nlinelibrary.wiley.com/doi/10.1002/joc.4547/full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2014JD022863/ful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joc.4547/ful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ture.com/ncomms/2014/141111/ncomms6382/full/ncomms6382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Richard Allan, </a:t>
            </a:r>
            <a:r>
              <a:rPr lang="en-GB" dirty="0"/>
              <a:t>Adrian </a:t>
            </a:r>
            <a:r>
              <a:rPr lang="en-GB" dirty="0" smtClean="0"/>
              <a:t>Champion (University of Reading)</a:t>
            </a:r>
            <a:endParaRPr lang="en-GB" dirty="0"/>
          </a:p>
          <a:p>
            <a:r>
              <a:rPr lang="en-GB" dirty="0"/>
              <a:t>Hayley Fowler, Stephen Blenkinsop </a:t>
            </a:r>
            <a:r>
              <a:rPr lang="en-GB" dirty="0" smtClean="0"/>
              <a:t>(Newcastle University)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</a:t>
            </a:fld>
            <a:endParaRPr lang="en-GB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St1.3 Atmospheric Precursors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17512" y="0"/>
            <a:ext cx="2858344" cy="651662"/>
          </a:xfrm>
        </p:spPr>
        <p:txBody>
          <a:bodyPr/>
          <a:lstStyle/>
          <a:p>
            <a:r>
              <a:rPr lang="en-GB" dirty="0" smtClean="0"/>
              <a:t>Department of Meteorology</a:t>
            </a:r>
            <a:endParaRPr lang="en-GB" dirty="0"/>
          </a:p>
        </p:txBody>
      </p:sp>
      <p:pic>
        <p:nvPicPr>
          <p:cNvPr id="9" name="Picture Placeholder 8" descr="http://www.met.reading.ac.uk/~sgs02rpa/research/SINATRA/June2012MF.gif"/>
          <p:cNvPicPr>
            <a:picLocks noGrp="1" noChangeAspect="1" noChangeArrowheads="1" noCrop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40" b="32440"/>
          <a:stretch>
            <a:fillRect/>
          </a:stretch>
        </p:blipFill>
        <p:spPr bwMode="auto">
          <a:xfrm>
            <a:off x="0" y="2276872"/>
            <a:ext cx="914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5239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260648"/>
            <a:ext cx="8280000" cy="828000"/>
          </a:xfrm>
        </p:spPr>
        <p:txBody>
          <a:bodyPr/>
          <a:lstStyle/>
          <a:p>
            <a:r>
              <a:rPr lang="en-GB" sz="3200" dirty="0" smtClean="0"/>
              <a:t>Outputs/Deliverables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80000" cy="3960000"/>
          </a:xfrm>
        </p:spPr>
        <p:txBody>
          <a:bodyPr/>
          <a:lstStyle/>
          <a:p>
            <a:r>
              <a:rPr lang="en-GB" b="1" dirty="0" smtClean="0"/>
              <a:t>Dissemination: </a:t>
            </a:r>
            <a:r>
              <a:rPr lang="en-GB" dirty="0" smtClean="0"/>
              <a:t>Various talks on SINATRA work (e.g. EMS conference)</a:t>
            </a:r>
          </a:p>
          <a:p>
            <a:r>
              <a:rPr lang="en-GB" b="1" dirty="0"/>
              <a:t>O</a:t>
            </a:r>
            <a:r>
              <a:rPr lang="en-GB" b="1" dirty="0" smtClean="0"/>
              <a:t>utreach: </a:t>
            </a:r>
            <a:r>
              <a:rPr lang="en-GB" dirty="0" smtClean="0"/>
              <a:t>schools events, talks to general public, development of online courses, twitter, media interviews</a:t>
            </a:r>
          </a:p>
          <a:p>
            <a:r>
              <a:rPr lang="en-GB" b="1" dirty="0" smtClean="0"/>
              <a:t>Additional Activities: </a:t>
            </a:r>
          </a:p>
          <a:p>
            <a:pPr marL="0" indent="0">
              <a:buNone/>
            </a:pPr>
            <a:r>
              <a:rPr lang="en-GB" dirty="0" smtClean="0"/>
              <a:t>- Meetings </a:t>
            </a:r>
            <a:r>
              <a:rPr lang="en-GB" dirty="0"/>
              <a:t>with FFC, Nigel Roberts and Newcastle to discuss diagnostics</a:t>
            </a:r>
          </a:p>
          <a:p>
            <a:pPr marL="0" indent="0">
              <a:buNone/>
            </a:pPr>
            <a:r>
              <a:rPr lang="en-GB" dirty="0" smtClean="0"/>
              <a:t>- 2 </a:t>
            </a:r>
            <a:r>
              <a:rPr lang="en-GB" dirty="0"/>
              <a:t>MSc projects: daily/hourly rain gauge datasets (</a:t>
            </a:r>
            <a:r>
              <a:rPr lang="en-GB" dirty="0" err="1"/>
              <a:t>inc.</a:t>
            </a:r>
            <a:r>
              <a:rPr lang="en-GB" dirty="0"/>
              <a:t> link to XL Catlin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r>
              <a:rPr lang="en-GB" b="1" dirty="0" smtClean="0"/>
              <a:t>Publications/Reports:</a:t>
            </a:r>
          </a:p>
          <a:p>
            <a:pPr lvl="0"/>
            <a:r>
              <a:rPr lang="en-GB" sz="1800" dirty="0"/>
              <a:t>Champion, A.J., R.P. Allan and D.A. Lavers, (2015) Atmospheric Rivers don't explain UK Summer Extreme Rainfall, Journal of Geophysical Research, 120, 6731-6741, </a:t>
            </a:r>
            <a:r>
              <a:rPr lang="en-GB" sz="1800" dirty="0">
                <a:hlinkClick r:id="rId2"/>
              </a:rPr>
              <a:t>doi: 10.1002/2014JD022863</a:t>
            </a:r>
            <a:endParaRPr lang="en-GB" sz="1800" dirty="0"/>
          </a:p>
          <a:p>
            <a:pPr lvl="0"/>
            <a:r>
              <a:rPr lang="en-GB" sz="1800" dirty="0"/>
              <a:t>Allan, R. P., D. A. Lavers and A. J. Champion (2015), Diagnosing links between atmospheric moisture and extreme daily precipitation over the UK, Int. J. </a:t>
            </a:r>
            <a:r>
              <a:rPr lang="en-GB" sz="1800" dirty="0" err="1"/>
              <a:t>Climatol</a:t>
            </a:r>
            <a:r>
              <a:rPr lang="en-GB" sz="1800" dirty="0"/>
              <a:t>., in press, </a:t>
            </a:r>
            <a:r>
              <a:rPr lang="en-GB" sz="1800" dirty="0">
                <a:hlinkClick r:id="rId3"/>
              </a:rPr>
              <a:t>doi: 10.1002/joc.4547</a:t>
            </a:r>
            <a:r>
              <a:rPr lang="en-GB" sz="1800" dirty="0" smtClean="0"/>
              <a:t>.</a:t>
            </a:r>
          </a:p>
          <a:p>
            <a:pPr lvl="0"/>
            <a:r>
              <a:rPr lang="en-GB" sz="1800" dirty="0"/>
              <a:t>Allan R.P. (2015) Scientific Knowledge of Meteorological Drivers of Widespread </a:t>
            </a:r>
            <a:r>
              <a:rPr lang="en-GB" sz="1800" dirty="0" smtClean="0"/>
              <a:t>Flooding, report to JBA/Environment Agency</a:t>
            </a:r>
            <a:endParaRPr lang="en-GB" sz="18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65276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St1.3 objectives</a:t>
            </a:r>
            <a:br>
              <a:rPr lang="en-GB" sz="3200" dirty="0" smtClean="0"/>
            </a:br>
            <a:r>
              <a:rPr lang="en-GB" sz="3200" dirty="0" smtClean="0"/>
              <a:t>atmospheric precursors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Assess </a:t>
            </a:r>
            <a:r>
              <a:rPr lang="en-GB" sz="2400" dirty="0"/>
              <a:t>the influence of moisture transport in FFIR summer events using reanalysis data</a:t>
            </a:r>
          </a:p>
          <a:p>
            <a:r>
              <a:rPr lang="en-GB" sz="2400" dirty="0" smtClean="0"/>
              <a:t>Evaluate </a:t>
            </a:r>
            <a:r>
              <a:rPr lang="en-GB" sz="2400" dirty="0"/>
              <a:t>the time/space scales </a:t>
            </a:r>
            <a:r>
              <a:rPr lang="en-GB" sz="2400" dirty="0" smtClean="0"/>
              <a:t>associated </a:t>
            </a:r>
            <a:r>
              <a:rPr lang="en-GB" sz="2400" dirty="0"/>
              <a:t>with FFIR events using daily and hourly rain gauge data</a:t>
            </a:r>
          </a:p>
          <a:p>
            <a:r>
              <a:rPr lang="en-GB" sz="2400" dirty="0" smtClean="0"/>
              <a:t>Characterise </a:t>
            </a:r>
            <a:r>
              <a:rPr lang="en-GB" sz="2400" dirty="0"/>
              <a:t>atmospheric conditions preceding FFIR impacts using historical and rain gauge data</a:t>
            </a:r>
          </a:p>
          <a:p>
            <a:r>
              <a:rPr lang="en-GB" sz="2400" dirty="0" smtClean="0"/>
              <a:t>Contribute </a:t>
            </a:r>
            <a:r>
              <a:rPr lang="en-GB" sz="2400" dirty="0"/>
              <a:t>toward case study inter-comparisons and write up publications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0312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260648"/>
            <a:ext cx="3859168" cy="1615125"/>
          </a:xfrm>
        </p:spPr>
        <p:txBody>
          <a:bodyPr/>
          <a:lstStyle/>
          <a:p>
            <a:r>
              <a:rPr lang="en-GB" sz="3200" dirty="0" smtClean="0"/>
              <a:t>frequency of </a:t>
            </a:r>
            <a:br>
              <a:rPr lang="en-GB" sz="3200" dirty="0" smtClean="0"/>
            </a:br>
            <a:r>
              <a:rPr lang="en-GB" sz="3200" dirty="0" smtClean="0"/>
              <a:t>heavy rainfall by</a:t>
            </a:r>
            <a:br>
              <a:rPr lang="en-GB" sz="3200" dirty="0" smtClean="0"/>
            </a:br>
            <a:r>
              <a:rPr lang="en-GB" sz="3200" dirty="0" smtClean="0"/>
              <a:t>month (1997-2008)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99" y="1988840"/>
            <a:ext cx="4248105" cy="3960000"/>
          </a:xfrm>
        </p:spPr>
        <p:txBody>
          <a:bodyPr/>
          <a:lstStyle/>
          <a:p>
            <a:r>
              <a:rPr lang="en-GB" dirty="0" smtClean="0"/>
              <a:t>Frequency of top 1% daily rainfall by month across UK</a:t>
            </a:r>
          </a:p>
          <a:p>
            <a:r>
              <a:rPr lang="en-GB" dirty="0" smtClean="0"/>
              <a:t>Fewer summer daily extreme events</a:t>
            </a:r>
          </a:p>
          <a:p>
            <a:r>
              <a:rPr lang="en-GB" dirty="0" smtClean="0"/>
              <a:t>But up to 60% of  summer events for South East region</a:t>
            </a:r>
          </a:p>
          <a:p>
            <a:r>
              <a:rPr lang="en-GB" dirty="0" smtClean="0"/>
              <a:t>Highly sensitive to time/space scales </a:t>
            </a:r>
          </a:p>
          <a:p>
            <a:r>
              <a:rPr lang="en-GB" dirty="0" smtClean="0"/>
              <a:t>What are moisture characteristics associated with heavy rainfall?</a:t>
            </a:r>
          </a:p>
          <a:p>
            <a:r>
              <a:rPr lang="en-GB" dirty="0" smtClean="0"/>
              <a:t>Use satellite or gauge-based rainfall observations and simulations</a:t>
            </a:r>
          </a:p>
          <a:p>
            <a:r>
              <a:rPr lang="en-GB" dirty="0" smtClean="0"/>
              <a:t>Is intense moisture transport (e.g. Atmospheric Rivers) associated with intense summer rainfall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3</a:t>
            </a:fld>
            <a:endParaRPr lang="en-GB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905" y="447675"/>
            <a:ext cx="4219575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76256" y="413978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tx2"/>
                </a:solidFill>
                <a:latin typeface="+mn-lt"/>
                <a:hlinkClick r:id="rId3"/>
              </a:rPr>
              <a:t>Allan et al. (2015)</a:t>
            </a:r>
            <a:endParaRPr lang="en-GB" sz="1800" dirty="0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94946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4</a:t>
            </a:fld>
            <a:endParaRPr lang="en-GB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926" y="332656"/>
            <a:ext cx="4040978" cy="275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888" y="404664"/>
            <a:ext cx="3816424" cy="272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91" b="50000"/>
          <a:stretch/>
        </p:blipFill>
        <p:spPr bwMode="auto">
          <a:xfrm>
            <a:off x="1103311" y="3295231"/>
            <a:ext cx="3966593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1" t="50000"/>
          <a:stretch/>
        </p:blipFill>
        <p:spPr bwMode="auto">
          <a:xfrm>
            <a:off x="4925887" y="3284984"/>
            <a:ext cx="3966593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484784" y="2679303"/>
            <a:ext cx="6408712" cy="461665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2"/>
                </a:solidFill>
                <a:latin typeface="+mn-lt"/>
              </a:rPr>
              <a:t>Annual Composites</a:t>
            </a:r>
            <a:r>
              <a:rPr lang="en-GB" sz="2400" dirty="0"/>
              <a:t> </a:t>
            </a:r>
            <a:r>
              <a:rPr lang="en-GB" sz="2400" dirty="0" smtClean="0"/>
              <a:t>          </a:t>
            </a:r>
            <a:r>
              <a:rPr lang="en-GB" sz="2400" dirty="0" smtClean="0">
                <a:solidFill>
                  <a:schemeClr val="tx2"/>
                </a:solidFill>
                <a:latin typeface="+mn-lt"/>
              </a:rPr>
              <a:t>Summer Events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84168" y="6084004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tx2"/>
                </a:solidFill>
                <a:latin typeface="+mn-lt"/>
                <a:hlinkClick r:id="rId5"/>
              </a:rPr>
              <a:t>Allan et al. (2015) IJOC</a:t>
            </a:r>
            <a:endParaRPr lang="en-GB" sz="18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6053226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tx2"/>
                </a:solidFill>
                <a:latin typeface="+mn-lt"/>
              </a:rPr>
              <a:t>HadUKP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 gauge record</a:t>
            </a:r>
          </a:p>
        </p:txBody>
      </p:sp>
    </p:spTree>
    <p:extLst>
      <p:ext uri="{BB962C8B-B14F-4D97-AF65-F5344CB8AC3E}">
        <p14:creationId xmlns:p14="http://schemas.microsoft.com/office/powerpoint/2010/main" val="3062346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4800" y="1412776"/>
            <a:ext cx="2496342" cy="3960000"/>
          </a:xfrm>
        </p:spPr>
        <p:txBody>
          <a:bodyPr/>
          <a:lstStyle/>
          <a:p>
            <a:r>
              <a:rPr lang="en-GB" dirty="0" smtClean="0"/>
              <a:t>Daily </a:t>
            </a:r>
            <a:r>
              <a:rPr lang="en-GB" dirty="0" err="1"/>
              <a:t>raingauge</a:t>
            </a:r>
            <a:r>
              <a:rPr lang="en-GB" dirty="0"/>
              <a:t> data from </a:t>
            </a:r>
            <a:r>
              <a:rPr lang="en-GB" dirty="0" smtClean="0"/>
              <a:t>MIDAS</a:t>
            </a:r>
            <a:endParaRPr lang="en-GB" dirty="0"/>
          </a:p>
          <a:p>
            <a:r>
              <a:rPr lang="en-GB" dirty="0"/>
              <a:t>90% threshold of UK daily </a:t>
            </a:r>
            <a:r>
              <a:rPr lang="en-GB" dirty="0" smtClean="0"/>
              <a:t>rain</a:t>
            </a:r>
            <a:endParaRPr lang="en-GB" dirty="0"/>
          </a:p>
          <a:p>
            <a:r>
              <a:rPr lang="en-GB" dirty="0" smtClean="0"/>
              <a:t>ERA-Interim </a:t>
            </a:r>
            <a:r>
              <a:rPr lang="en-GB" dirty="0"/>
              <a:t>(1979 - 2013) &amp; 20CR (1900 – 2012</a:t>
            </a:r>
            <a:r>
              <a:rPr lang="en-GB" dirty="0" smtClean="0"/>
              <a:t>) reanalyses</a:t>
            </a:r>
            <a:endParaRPr lang="en-GB" dirty="0"/>
          </a:p>
          <a:p>
            <a:r>
              <a:rPr lang="en-GB" dirty="0"/>
              <a:t>Summer results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&lt;</a:t>
            </a:r>
            <a:r>
              <a:rPr lang="en-GB" dirty="0"/>
              <a:t>20% of extreme rain events identified had an associated AR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&lt;</a:t>
            </a:r>
            <a:r>
              <a:rPr lang="en-GB" dirty="0"/>
              <a:t>10% of ARs </a:t>
            </a:r>
            <a:r>
              <a:rPr lang="en-GB" dirty="0" smtClean="0"/>
              <a:t>produce </a:t>
            </a:r>
            <a:r>
              <a:rPr lang="en-GB" dirty="0"/>
              <a:t>extreme rain event.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65" y="512768"/>
            <a:ext cx="8280000" cy="828000"/>
          </a:xfrm>
        </p:spPr>
        <p:txBody>
          <a:bodyPr/>
          <a:lstStyle/>
          <a:p>
            <a:r>
              <a:rPr lang="en-GB" sz="3200" dirty="0" smtClean="0"/>
              <a:t>Role of Atmospheric rivers?</a:t>
            </a:r>
            <a:br>
              <a:rPr lang="en-GB" sz="3200" dirty="0" smtClean="0"/>
            </a:b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5</a:t>
            </a:fld>
            <a:endParaRPr lang="en-GB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142" y="1444714"/>
            <a:ext cx="570188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82665" y="490109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hlinkClick r:id="rId3"/>
              </a:rPr>
              <a:t>Champion et al. </a:t>
            </a:r>
            <a:r>
              <a:rPr lang="en-GB" dirty="0" smtClean="0">
                <a:hlinkClick r:id="rId3"/>
              </a:rPr>
              <a:t>(2015) JGR</a:t>
            </a:r>
            <a:endParaRPr lang="en-GB" dirty="0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54942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116632"/>
            <a:ext cx="8280000" cy="828000"/>
          </a:xfrm>
        </p:spPr>
        <p:txBody>
          <a:bodyPr/>
          <a:lstStyle/>
          <a:p>
            <a:r>
              <a:rPr lang="en-GB" sz="3200" dirty="0" smtClean="0"/>
              <a:t>Moisture characteristics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2000" y="1340768"/>
            <a:ext cx="8280000" cy="3960000"/>
          </a:xfrm>
        </p:spPr>
        <p:txBody>
          <a:bodyPr/>
          <a:lstStyle/>
          <a:p>
            <a:r>
              <a:rPr lang="en-GB" sz="2400" dirty="0" smtClean="0"/>
              <a:t>What moisture characteristics are associated with heavy summer rainfall?</a:t>
            </a:r>
          </a:p>
          <a:p>
            <a:r>
              <a:rPr lang="en-GB" sz="2400" dirty="0" smtClean="0"/>
              <a:t>Gauge/satellite-based rainfall + reanalysis vs simulation</a:t>
            </a:r>
          </a:p>
          <a:p>
            <a:r>
              <a:rPr lang="en-GB" sz="2400" dirty="0" smtClean="0"/>
              <a:t>Composites for SE: Cyclonic flow, high continental moisture </a:t>
            </a: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1396"/>
            <a:ext cx="9144000" cy="250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504" y="5795972"/>
            <a:ext cx="687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tx2"/>
                </a:solidFill>
                <a:latin typeface="+mn-lt"/>
                <a:hlinkClick r:id="rId3"/>
              </a:rPr>
              <a:t>Allan et al. (2015) IJOC</a:t>
            </a: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 see also</a:t>
            </a:r>
            <a:r>
              <a:rPr lang="en-GB" sz="1800" dirty="0" smtClean="0"/>
              <a:t> </a:t>
            </a:r>
            <a:r>
              <a:rPr lang="en-GB" sz="1800" dirty="0">
                <a:hlinkClick r:id="rId4"/>
              </a:rPr>
              <a:t>Lavers et al. 2014 </a:t>
            </a:r>
            <a:r>
              <a:rPr lang="en-GB" sz="1800" dirty="0"/>
              <a:t>Nature </a:t>
            </a:r>
            <a:r>
              <a:rPr lang="en-GB" sz="1800" dirty="0" err="1"/>
              <a:t>Comm</a:t>
            </a:r>
            <a:endParaRPr lang="en-GB" sz="1800" dirty="0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83230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7" t="17376" r="15593" b="26460"/>
          <a:stretch/>
        </p:blipFill>
        <p:spPr>
          <a:xfrm>
            <a:off x="5042950" y="1196752"/>
            <a:ext cx="2941291" cy="2286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18580" r="4271" b="8856"/>
          <a:stretch/>
        </p:blipFill>
        <p:spPr>
          <a:xfrm>
            <a:off x="4605016" y="3340187"/>
            <a:ext cx="3927424" cy="3041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ST1.3 Ongoing work</a:t>
            </a:r>
            <a:br>
              <a:rPr lang="en-GB" sz="3200" dirty="0" smtClean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1844824"/>
            <a:ext cx="4291216" cy="3960000"/>
          </a:xfrm>
        </p:spPr>
        <p:txBody>
          <a:bodyPr/>
          <a:lstStyle/>
          <a:p>
            <a:r>
              <a:rPr lang="en-GB" dirty="0" smtClean="0"/>
              <a:t>Progressing </a:t>
            </a:r>
            <a:r>
              <a:rPr lang="en-GB" dirty="0"/>
              <a:t>to </a:t>
            </a:r>
            <a:r>
              <a:rPr lang="en-GB" dirty="0" smtClean="0"/>
              <a:t>3-hourly gauge </a:t>
            </a:r>
            <a:r>
              <a:rPr lang="en-GB" dirty="0"/>
              <a:t>data </a:t>
            </a:r>
          </a:p>
          <a:p>
            <a:r>
              <a:rPr lang="en-GB" dirty="0" smtClean="0"/>
              <a:t>Considering range of additional precursor diagnostics including stability-based metrics </a:t>
            </a:r>
            <a:r>
              <a:rPr lang="en-GB" dirty="0"/>
              <a:t>(e.g. wet bulb </a:t>
            </a:r>
            <a:r>
              <a:rPr lang="en-GB" dirty="0" smtClean="0"/>
              <a:t>potential </a:t>
            </a:r>
            <a:r>
              <a:rPr lang="en-GB" dirty="0"/>
              <a:t>temperature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What is the dependence </a:t>
            </a:r>
            <a:r>
              <a:rPr lang="en-GB" dirty="0"/>
              <a:t>on </a:t>
            </a:r>
            <a:r>
              <a:rPr lang="en-GB" dirty="0" smtClean="0"/>
              <a:t>region/season/catchment type?</a:t>
            </a:r>
          </a:p>
          <a:p>
            <a:r>
              <a:rPr lang="en-GB" dirty="0" smtClean="0"/>
              <a:t>Can we use historical events data?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984241" y="2204864"/>
            <a:ext cx="1159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00 </a:t>
            </a:r>
            <a:r>
              <a:rPr lang="en-GB" dirty="0" err="1" smtClean="0">
                <a:solidFill>
                  <a:schemeClr val="tx2"/>
                </a:solidFill>
                <a:latin typeface="+mn-lt"/>
              </a:rPr>
              <a:t>hPa</a:t>
            </a:r>
            <a:endParaRPr lang="en-GB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20753" y="4181018"/>
            <a:ext cx="1159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+mn-lt"/>
              </a:rPr>
              <a:t>700 </a:t>
            </a:r>
            <a:r>
              <a:rPr lang="en-GB" dirty="0" err="1" smtClean="0">
                <a:solidFill>
                  <a:schemeClr val="tx2"/>
                </a:solidFill>
                <a:latin typeface="+mn-lt"/>
              </a:rPr>
              <a:t>hPa</a:t>
            </a:r>
            <a:endParaRPr lang="en-GB" dirty="0" smtClean="0">
              <a:solidFill>
                <a:schemeClr val="tx2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24128" y="5445224"/>
                <a:ext cx="20569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θ</m:t>
                      </m:r>
                      <m:r>
                        <a:rPr lang="en-GB" sz="2400" b="0" i="1" baseline="-25000" smtClean="0">
                          <a:solidFill>
                            <a:schemeClr val="tx2"/>
                          </a:solidFill>
                          <a:latin typeface="Cambria Math"/>
                        </a:rPr>
                        <m:t>𝑤</m:t>
                      </m:r>
                      <m:r>
                        <a:rPr lang="en-GB" sz="2400" b="0" i="0" smtClean="0">
                          <a:solidFill>
                            <a:schemeClr val="tx2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solidFill>
                            <a:schemeClr val="tx2"/>
                          </a:solidFill>
                          <a:latin typeface="Cambria Math"/>
                        </a:rPr>
                        <m:t>surrogate</m:t>
                      </m:r>
                    </m:oMath>
                  </m:oMathPara>
                </a14:m>
                <a:endParaRPr lang="en-GB" sz="2400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5445224"/>
                <a:ext cx="2056939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3"/>
              <p:cNvSpPr txBox="1"/>
              <p:nvPr/>
            </p:nvSpPr>
            <p:spPr>
              <a:xfrm>
                <a:off x="417481" y="3501008"/>
                <a:ext cx="4298535" cy="1368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≈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+2.46×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0.285</m:t>
                          </m:r>
                        </m:sup>
                      </m:sSup>
                    </m:oMath>
                  </m:oMathPara>
                </a14:m>
                <a:endParaRPr lang="en-GB" dirty="0" smtClean="0"/>
              </a:p>
              <a:p>
                <a:endParaRPr lang="en-GB" sz="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5.114−51.489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81" y="3501008"/>
                <a:ext cx="4298535" cy="136832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6189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Diagnostics under investigation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Integrated Water Vapour (IWV) - when the maximum exceeds the 85% threshold over the UK</a:t>
            </a:r>
          </a:p>
          <a:p>
            <a:r>
              <a:rPr lang="en-GB" dirty="0" smtClean="0"/>
              <a:t>Integrated Vapour Transport (IVT) </a:t>
            </a:r>
            <a:r>
              <a:rPr lang="en-GB" dirty="0"/>
              <a:t>- when the maximum exceeds the 85% threshold over the UK, no other relevance to ARs</a:t>
            </a:r>
          </a:p>
          <a:p>
            <a:r>
              <a:rPr lang="en-GB" dirty="0" smtClean="0"/>
              <a:t>Theta-e, Theta-w surrogates </a:t>
            </a:r>
            <a:r>
              <a:rPr lang="en-GB" dirty="0"/>
              <a:t>- the difference between 700hPa and </a:t>
            </a:r>
            <a:r>
              <a:rPr lang="en-GB" dirty="0" smtClean="0"/>
              <a:t>500hPa</a:t>
            </a:r>
            <a:r>
              <a:rPr lang="en-GB" dirty="0"/>
              <a:t> </a:t>
            </a:r>
            <a:r>
              <a:rPr lang="en-GB" dirty="0" smtClean="0"/>
              <a:t>as a stability proxy</a:t>
            </a:r>
            <a:endParaRPr lang="en-GB" dirty="0"/>
          </a:p>
          <a:p>
            <a:r>
              <a:rPr lang="en-GB" dirty="0"/>
              <a:t>Warm moist ascents with a horizontal wind shear at upper levels (500hPa) - exactly how this will be defined is being </a:t>
            </a:r>
            <a:r>
              <a:rPr lang="en-GB" dirty="0" smtClean="0"/>
              <a:t>worked out.</a:t>
            </a:r>
          </a:p>
          <a:p>
            <a:r>
              <a:rPr lang="en-GB" dirty="0" smtClean="0"/>
              <a:t>Reanalysis convective rainfall diagnostic as proxy of large-scale instability?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923928" y="5373216"/>
            <a:ext cx="145269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2060"/>
                </a:solidFill>
                <a:latin typeface="+mn-lt"/>
              </a:rPr>
              <a:t>Extreme event?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31672" y="5373216"/>
            <a:ext cx="1956752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2060"/>
                </a:solidFill>
              </a:rPr>
              <a:t>Atmospheric precursor?</a:t>
            </a:r>
            <a:endParaRPr lang="en-GB" sz="24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5376624" y="5589240"/>
            <a:ext cx="1055048" cy="415499"/>
          </a:xfrm>
          <a:prstGeom prst="leftRightArrow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46582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84" y="548680"/>
            <a:ext cx="8280000" cy="828000"/>
          </a:xfrm>
        </p:spPr>
        <p:txBody>
          <a:bodyPr>
            <a:noAutofit/>
          </a:bodyPr>
          <a:lstStyle/>
          <a:p>
            <a:r>
              <a:rPr lang="en-GB" sz="3200" dirty="0" smtClean="0"/>
              <a:t>plans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312" y="1556792"/>
            <a:ext cx="7815088" cy="1980000"/>
          </a:xfrm>
        </p:spPr>
        <p:txBody>
          <a:bodyPr/>
          <a:lstStyle/>
          <a:p>
            <a:r>
              <a:rPr lang="en-GB" sz="2200" dirty="0"/>
              <a:t>Complications with AR study and </a:t>
            </a:r>
            <a:r>
              <a:rPr lang="en-GB" sz="2200" dirty="0" smtClean="0"/>
              <a:t>in acquiring 3-hourly rain-gauge data have delayed work </a:t>
            </a:r>
            <a:r>
              <a:rPr lang="en-GB" sz="2200" i="1" dirty="0" smtClean="0"/>
              <a:t>– sorry! </a:t>
            </a:r>
          </a:p>
          <a:p>
            <a:r>
              <a:rPr lang="en-GB" sz="2200" dirty="0" smtClean="0"/>
              <a:t>Progressing to 3-hourly rain gauge data </a:t>
            </a:r>
            <a:r>
              <a:rPr lang="en-GB" sz="2200" dirty="0"/>
              <a:t>&amp;</a:t>
            </a:r>
            <a:r>
              <a:rPr lang="en-GB" sz="2200" dirty="0" smtClean="0"/>
              <a:t> additional precursor diagnostics (e.g. dew point &amp; wet bulb potential temperature)</a:t>
            </a:r>
          </a:p>
          <a:p>
            <a:pPr lvl="0"/>
            <a:r>
              <a:rPr lang="en-GB" sz="2200" dirty="0"/>
              <a:t>Finalise and apply set of precursor diagnostics and case studies for initial analysis of atmospheric precursors to extreme rainfall/flooding events using reanalysis datasets and hourly/3-hourly rain gauge data in collaboration with </a:t>
            </a:r>
            <a:r>
              <a:rPr lang="en-GB" sz="2200" dirty="0" smtClean="0"/>
              <a:t>Newcastle </a:t>
            </a:r>
            <a:r>
              <a:rPr lang="en-GB" sz="2200" dirty="0" smtClean="0">
                <a:sym typeface="Wingdings" panose="05000000000000000000" pitchFamily="2" charset="2"/>
              </a:rPr>
              <a:t> paper</a:t>
            </a:r>
            <a:endParaRPr lang="en-GB" sz="2200" dirty="0"/>
          </a:p>
          <a:p>
            <a:pPr lvl="0"/>
            <a:r>
              <a:rPr lang="en-GB" sz="2200" dirty="0" smtClean="0"/>
              <a:t>Plan </a:t>
            </a:r>
            <a:r>
              <a:rPr lang="en-GB" sz="2200" dirty="0"/>
              <a:t>for further study assessing </a:t>
            </a:r>
            <a:r>
              <a:rPr lang="en-GB" sz="2200" dirty="0" smtClean="0"/>
              <a:t>regional/temporal </a:t>
            </a:r>
            <a:r>
              <a:rPr lang="en-GB" sz="2200" dirty="0"/>
              <a:t>/</a:t>
            </a:r>
            <a:r>
              <a:rPr lang="en-GB" sz="2200" dirty="0" smtClean="0"/>
              <a:t>catchment </a:t>
            </a:r>
            <a:r>
              <a:rPr lang="en-GB" sz="2200" dirty="0"/>
              <a:t>characteristic dependence of atmospheric precursors </a:t>
            </a:r>
          </a:p>
          <a:p>
            <a:pPr lvl="0"/>
            <a:r>
              <a:rPr lang="en-GB" sz="2200" dirty="0"/>
              <a:t>Continue to work with Newcastle &amp;</a:t>
            </a:r>
            <a:r>
              <a:rPr lang="en-GB" sz="2200" dirty="0" smtClean="0"/>
              <a:t> </a:t>
            </a:r>
            <a:r>
              <a:rPr lang="en-GB" sz="2200" dirty="0"/>
              <a:t>partners </a:t>
            </a:r>
            <a:r>
              <a:rPr lang="en-GB" sz="2200" dirty="0" smtClean="0"/>
              <a:t>to collaborate </a:t>
            </a:r>
            <a:r>
              <a:rPr lang="en-GB" sz="2200" dirty="0"/>
              <a:t>on datasets (hourly rain-gauge data and potentially flooding impacts information), precursor diagnostics and assessing spatiotemporal clustering of events</a:t>
            </a:r>
          </a:p>
          <a:p>
            <a:endParaRPr lang="en-GB" sz="2200" dirty="0" smtClean="0"/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778390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UoR-PP-Template-STANDARD-WIDTH-v-24</Template>
  <TotalTime>1898</TotalTime>
  <Words>761</Words>
  <Application>Microsoft Office PowerPoint</Application>
  <PresentationFormat>On-screen Show (4:3)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Wingdings</vt:lpstr>
      <vt:lpstr>Effra Bold</vt:lpstr>
      <vt:lpstr>Cambria Math</vt:lpstr>
      <vt:lpstr>Effra Heavy</vt:lpstr>
      <vt:lpstr>Effra</vt:lpstr>
      <vt:lpstr>AngsanaUPC</vt:lpstr>
      <vt:lpstr>Effra Light</vt:lpstr>
      <vt:lpstr>UoR Theme</vt:lpstr>
      <vt:lpstr>1_UoR Theme</vt:lpstr>
      <vt:lpstr>2_UoR Theme</vt:lpstr>
      <vt:lpstr>St1.3 Atmospheric Precursors </vt:lpstr>
      <vt:lpstr>St1.3 objectives atmospheric precursors</vt:lpstr>
      <vt:lpstr>frequency of  heavy rainfall by month (1997-2008) </vt:lpstr>
      <vt:lpstr>PowerPoint Presentation</vt:lpstr>
      <vt:lpstr>Role of Atmospheric rivers? </vt:lpstr>
      <vt:lpstr>Moisture characteristics</vt:lpstr>
      <vt:lpstr>ST1.3 Ongoing work </vt:lpstr>
      <vt:lpstr>Diagnostics under investigation</vt:lpstr>
      <vt:lpstr>plans</vt:lpstr>
      <vt:lpstr>Outputs/Deliverables</vt:lpstr>
    </vt:vector>
  </TitlesOfParts>
  <Company>University of Reading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Philip Allan</dc:creator>
  <cp:lastModifiedBy>Richard</cp:lastModifiedBy>
  <cp:revision>152</cp:revision>
  <cp:lastPrinted>2006-09-19T14:59:33Z</cp:lastPrinted>
  <dcterms:created xsi:type="dcterms:W3CDTF">2015-04-10T14:31:41Z</dcterms:created>
  <dcterms:modified xsi:type="dcterms:W3CDTF">2016-01-15T09:37:43Z</dcterms:modified>
</cp:coreProperties>
</file>