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35" r:id="rId2"/>
    <p:sldMasterId id="2147483792" r:id="rId3"/>
    <p:sldMasterId id="2147483826" r:id="rId4"/>
    <p:sldMasterId id="2147483850" r:id="rId5"/>
    <p:sldMasterId id="2147483871" r:id="rId6"/>
  </p:sldMasterIdLst>
  <p:notesMasterIdLst>
    <p:notesMasterId r:id="rId26"/>
  </p:notesMasterIdLst>
  <p:handoutMasterIdLst>
    <p:handoutMasterId r:id="rId27"/>
  </p:handoutMasterIdLst>
  <p:sldIdLst>
    <p:sldId id="265" r:id="rId7"/>
    <p:sldId id="373" r:id="rId8"/>
    <p:sldId id="398" r:id="rId9"/>
    <p:sldId id="401" r:id="rId10"/>
    <p:sldId id="400" r:id="rId11"/>
    <p:sldId id="375" r:id="rId12"/>
    <p:sldId id="402" r:id="rId13"/>
    <p:sldId id="407" r:id="rId14"/>
    <p:sldId id="408" r:id="rId15"/>
    <p:sldId id="391" r:id="rId16"/>
    <p:sldId id="406" r:id="rId17"/>
    <p:sldId id="367" r:id="rId18"/>
    <p:sldId id="374" r:id="rId19"/>
    <p:sldId id="384" r:id="rId20"/>
    <p:sldId id="371" r:id="rId21"/>
    <p:sldId id="392" r:id="rId22"/>
    <p:sldId id="325" r:id="rId23"/>
    <p:sldId id="326" r:id="rId24"/>
    <p:sldId id="327" r:id="rId25"/>
  </p:sldIdLst>
  <p:sldSz cx="9144000" cy="6858000" type="screen4x3"/>
  <p:notesSz cx="6718300" cy="9867900"/>
  <p:embeddedFontLst>
    <p:embeddedFont>
      <p:font typeface="Effra Heavy" panose="020B0604020202020204" charset="0"/>
      <p:bold r:id="rId28"/>
      <p:boldItalic r:id="rId29"/>
    </p:embeddedFont>
    <p:embeddedFont>
      <p:font typeface="Rdg Vesta" panose="020005030600000200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Effra Light" panose="020B0604020202020204" charset="0"/>
      <p:regular r:id="rId38"/>
      <p:italic r:id="rId39"/>
    </p:embeddedFont>
    <p:embeddedFont>
      <p:font typeface="Effra Bold" panose="020B0604020202020204" charset="0"/>
      <p:bold r:id="rId40"/>
    </p:embeddedFont>
    <p:embeddedFont>
      <p:font typeface="Effra" panose="020B0604020202020204" charset="0"/>
      <p:regular r:id="rId41"/>
      <p:bold r:id="rId42"/>
      <p:italic r:id="rId43"/>
      <p:boldItalic r:id="rId44"/>
    </p:embeddedFont>
    <p:embeddedFont>
      <p:font typeface="AngsanaUPC" panose="02020603050405020304" pitchFamily="18" charset="-34"/>
      <p:regular r:id="rId45"/>
      <p:bold r:id="rId46"/>
      <p:italic r:id="rId47"/>
      <p:boldItalic r:id="rId4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00"/>
    <a:srgbClr val="9894F0"/>
    <a:srgbClr val="FDFDFD"/>
    <a:srgbClr val="D799A1"/>
    <a:srgbClr val="BF007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1" autoAdjust="0"/>
    <p:restoredTop sz="90081" autoAdjust="0"/>
  </p:normalViewPr>
  <p:slideViewPr>
    <p:cSldViewPr showGuides="1">
      <p:cViewPr varScale="1">
        <p:scale>
          <a:sx n="64" d="100"/>
          <a:sy n="64" d="100"/>
        </p:scale>
        <p:origin x="-9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131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348489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57107404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04515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221116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47498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28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883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80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203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963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897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520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1617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74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05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07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462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E108D-53FF-46DF-8AE1-E09E673ACF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270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AB62B-0FC4-4713-BBFC-824CFFB876A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4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59ADC-4877-4708-9A3B-6A9CFB58C75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7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8EE7-BD90-48A5-8D65-58DEFB005D2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17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6C144-8C7D-413F-9A76-F6CCE4ADD3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5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2399B-09C2-4AEA-9C1D-F281F2B52C2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69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6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E108D-53FF-46DF-8AE1-E09E673ACF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6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F1BB6-965D-4960-9773-5A383271DA6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8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A3A92-A3BB-47C9-B202-6CBF5027B34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5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CFF3-867D-4A13-A867-19531170F4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61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5AE93-A2AC-4450-9303-8CA8F43E63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1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EF5B-9DAB-4491-B320-4BD375E69F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60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</a:t>
            </a:r>
            <a:r>
              <a:rPr lang="en-US" sz="1800" kern="0" dirty="0" err="1" smtClean="0">
                <a:solidFill>
                  <a:srgbClr val="FFFFFF"/>
                </a:solidFill>
                <a:latin typeface="Rdg Vesta"/>
              </a:rPr>
              <a:t>RMetS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 SE Meeting, Reading Town Hall, 2014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10756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Year 12 Symposium, University of Reading, 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2013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6289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1803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4841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3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607732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19308076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4715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49943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5094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367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40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605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929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712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10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528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583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43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4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8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52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44970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039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39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801404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78058411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3483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4824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22585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1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701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018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300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676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588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82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6943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593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23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99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88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76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28496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8782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5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96077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25658791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51244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14814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78300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103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405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305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829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45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23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968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67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722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880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169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684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341741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53833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20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892" r:id="rId20"/>
    <p:sldLayoutId id="2147483893" r:id="rId2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70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1B6B3A-2844-478A-B084-4527087C74C1}" type="slidenum">
              <a:rPr lang="en-GB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5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6009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9128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3982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43433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hyperlink" Target="mailto:r.p.allan@reading.ac.uk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geo/journal/v5/n2/abs/ngeo1375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nlinelibrary.wiley.com/doi/10.1002/2014GL060962/ful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.com/nclimate/journal/v3/n7/full/nclimate1857.html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://onlinelibrary.wiley.com/doi/10.1002/grl.50502/abstrac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38/nclimate2664" TargetMode="External"/><Relationship Id="rId5" Type="http://schemas.openxmlformats.org/officeDocument/2006/relationships/hyperlink" Target="http://link.springer.com/article/10.1007/s00382-010-0984-y" TargetMode="External"/><Relationship Id="rId4" Type="http://schemas.openxmlformats.org/officeDocument/2006/relationships/hyperlink" Target="http://www.sciencemag.org/content/334/6055/50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nature.com/ngeo/journal/v6/n11/abs/ngeo1987.html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onlinelibrary.wiley.com/wol1/doi/10.1002/2014RG000449/abstra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nk.springer.com/article/10.1007/s00382-015-2766-z" TargetMode="External"/><Relationship Id="rId5" Type="http://schemas.openxmlformats.org/officeDocument/2006/relationships/hyperlink" Target="http://onlinelibrary.wiley.com/doi/10.1002/2015JD023264/full" TargetMode="Externa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full/10.1175/JCLI3838.1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sciencemag.org/content/295/5556/84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295/5556/841" TargetMode="External"/><Relationship Id="rId7" Type="http://schemas.openxmlformats.org/officeDocument/2006/relationships/hyperlink" Target="http://onlinelibrary.wiley.com/doi/10.1002/2014GL060962/full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nature.com/ngeo/journal/v5/n2/abs/ngeo1375.html" TargetMode="External"/><Relationship Id="rId5" Type="http://schemas.openxmlformats.org/officeDocument/2006/relationships/hyperlink" Target="http://journals.ametsoc.org/doi/full/10.1175/2009JCLI2797.1" TargetMode="External"/><Relationship Id="rId4" Type="http://schemas.openxmlformats.org/officeDocument/2006/relationships/hyperlink" Target="http://journals.ametsoc.org/doi/full/10.1175/JCLI3838.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link.org/wp-content/uploads/2014/05/2.111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hyperlink" Target="http://www.met.reading.ac.uk/~sgs02rpa/PAPERS/allan_et_al07QJ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hyperlink" Target="http://onlinelibrary.wiley.com/doi/10.1002/qj.2116/abstract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onlinelibrary.wiley.com/doi/10.1002/qj.2116/full#bib2" TargetMode="External"/><Relationship Id="rId5" Type="http://schemas.openxmlformats.org/officeDocument/2006/relationships/hyperlink" Target="http://onlinelibrary.wiley.com/doi/10.1002/qj.2116/full#bib12" TargetMode="External"/><Relationship Id="rId4" Type="http://schemas.openxmlformats.org/officeDocument/2006/relationships/hyperlink" Target="http://onlinelibrary.wiley.com/doi/10.1002/qj.2116/full#bib27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onlinelibrary.wiley.com/doi/10.1002/2015JD023264/full" TargetMode="External"/><Relationship Id="rId3" Type="http://schemas.openxmlformats.org/officeDocument/2006/relationships/hyperlink" Target="http://www.nature.com/ngeo/journal/v6/n11/abs/ngeo1987.html" TargetMode="External"/><Relationship Id="rId7" Type="http://schemas.openxmlformats.org/officeDocument/2006/relationships/hyperlink" Target="http://link.springer.com/article/10.1007/s00382-015-2766-z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onlinelibrary.wiley.com/wol1/doi/10.1002/2014RG000449/abstract" TargetMode="External"/><Relationship Id="rId4" Type="http://schemas.openxmlformats.org/officeDocument/2006/relationships/hyperlink" Target="http://onlinelibrary.wiley.com/doi/10.1002/2015GL066903/abstrac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onlinelibrary.wiley.com/doi/10.1029/2009JD012650/abstract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hyperlink" Target="http://science.sciencemag.org/content/296/5568/72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full/10.1175/JCLI-D-14-00431.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ature.com/nature/journal/v410/n6826/full/410355a0.html" TargetMode="External"/><Relationship Id="rId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618865" cy="1442112"/>
          </a:xfrm>
        </p:spPr>
        <p:txBody>
          <a:bodyPr/>
          <a:lstStyle/>
          <a:p>
            <a:r>
              <a:rPr lang="en-GB" sz="4400" dirty="0" smtClean="0"/>
              <a:t>Earth’s  radiation budget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25144"/>
            <a:ext cx="8280000" cy="709488"/>
          </a:xfrm>
        </p:spPr>
        <p:txBody>
          <a:bodyPr/>
          <a:lstStyle/>
          <a:p>
            <a:r>
              <a:rPr lang="en-GB" sz="2800" dirty="0" smtClean="0"/>
              <a:t>Richard Allan          </a:t>
            </a:r>
            <a:r>
              <a:rPr lang="en-GB" sz="2400" dirty="0" smtClean="0">
                <a:solidFill>
                  <a:srgbClr val="FF0000"/>
                </a:solidFill>
                <a:hlinkClick r:id="rId2"/>
              </a:rPr>
              <a:t>r.p.allan@reading.ac.uk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/>
              <a:t>                 </a:t>
            </a:r>
            <a:r>
              <a:rPr lang="en-GB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@</a:t>
            </a:r>
            <a:r>
              <a:rPr lang="en-GB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rpallanuk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GB" sz="2400" dirty="0" smtClean="0"/>
              <a:t>	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5" b="52112"/>
          <a:stretch/>
        </p:blipFill>
        <p:spPr>
          <a:xfrm>
            <a:off x="0" y="2204864"/>
            <a:ext cx="9144000" cy="2448272"/>
          </a:xfrm>
        </p:spPr>
      </p:pic>
      <p:pic>
        <p:nvPicPr>
          <p:cNvPr id="1026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78712"/>
            <a:ext cx="279530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2"/>
          <a:stretch/>
        </p:blipFill>
        <p:spPr bwMode="auto">
          <a:xfrm>
            <a:off x="3446874" y="5678712"/>
            <a:ext cx="2781310" cy="7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AutoShape 2" descr="Image result for Met Offic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Image result for Met Offic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6429211" y="5678713"/>
            <a:ext cx="1671181" cy="711532"/>
            <a:chOff x="6357344" y="5678713"/>
            <a:chExt cx="1606601" cy="6845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83" y="5992408"/>
              <a:ext cx="1603262" cy="370904"/>
            </a:xfrm>
            <a:prstGeom prst="rect">
              <a:avLst/>
            </a:prstGeom>
          </p:spPr>
        </p:pic>
        <p:pic>
          <p:nvPicPr>
            <p:cNvPr id="1028" name="Picture 4" descr="http://www.nerc.ac.uk/nerc/includes/themes/MasterSite/images/nerc-long-logo30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344" y="5678713"/>
              <a:ext cx="1606601" cy="326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1560" y="1628800"/>
            <a:ext cx="8250670" cy="4481736"/>
            <a:chOff x="425029" y="216024"/>
            <a:chExt cx="8250670" cy="44817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75014" r="-1100" b="-1079"/>
            <a:stretch/>
          </p:blipFill>
          <p:spPr>
            <a:xfrm>
              <a:off x="569045" y="2420888"/>
              <a:ext cx="8106654" cy="227687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1" r="-1065" b="73935"/>
            <a:stretch/>
          </p:blipFill>
          <p:spPr>
            <a:xfrm>
              <a:off x="425029" y="216024"/>
              <a:ext cx="8250670" cy="227687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400" y="286141"/>
            <a:ext cx="8115072" cy="1126636"/>
          </a:xfrm>
        </p:spPr>
        <p:txBody>
          <a:bodyPr/>
          <a:lstStyle/>
          <a:p>
            <a:r>
              <a:rPr lang="en-GB" sz="3200" smtClean="0"/>
              <a:t>How  is  earth’s  radiation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smtClean="0"/>
              <a:t>budget  &amp;  climate  changing</a:t>
            </a:r>
            <a:r>
              <a:rPr lang="en-GB" sz="3200" dirty="0" smtClean="0"/>
              <a:t>?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79512" y="6061373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Update </a:t>
            </a:r>
            <a:r>
              <a:rPr lang="en-GB" dirty="0" smtClean="0"/>
              <a:t>from </a:t>
            </a:r>
            <a:r>
              <a:rPr lang="en-GB" dirty="0">
                <a:solidFill>
                  <a:schemeClr val="tx1"/>
                </a:solidFill>
                <a:latin typeface="Effra" panose="020B0604020202020204" charset="0"/>
                <a:cs typeface="Arial" pitchFamily="34" charset="0"/>
                <a:hlinkClick r:id="rId3"/>
              </a:rPr>
              <a:t>Loeb et al. (2012) Nature </a:t>
            </a:r>
            <a:r>
              <a:rPr lang="en-GB" dirty="0" smtClean="0">
                <a:solidFill>
                  <a:schemeClr val="tx1"/>
                </a:solidFill>
                <a:latin typeface="Effra" panose="020B0604020202020204" charset="0"/>
                <a:cs typeface="Arial" pitchFamily="34" charset="0"/>
                <a:hlinkClick r:id="rId3"/>
              </a:rPr>
              <a:t>Geoscience</a:t>
            </a:r>
            <a:r>
              <a:rPr lang="en-GB" b="1" dirty="0" smtClean="0">
                <a:latin typeface="Effra" panose="020B0604020202020204" charset="0"/>
              </a:rPr>
              <a:t> &amp; </a:t>
            </a:r>
            <a:r>
              <a:rPr lang="en-GB" dirty="0" smtClean="0">
                <a:hlinkClick r:id="rId4"/>
              </a:rPr>
              <a:t>Allan </a:t>
            </a:r>
            <a:r>
              <a:rPr lang="en-GB" dirty="0">
                <a:hlinkClick r:id="rId4"/>
              </a:rPr>
              <a:t>et al. (2014) </a:t>
            </a:r>
            <a:r>
              <a:rPr lang="en-GB" dirty="0" smtClean="0">
                <a:hlinkClick r:id="rId4"/>
              </a:rPr>
              <a:t>GRL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714834" y="4465902"/>
            <a:ext cx="2190490" cy="646331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NET RADIATION ANOMALY (Wm</a:t>
            </a:r>
            <a:r>
              <a:rPr lang="en-GB" sz="1800" baseline="30000" dirty="0" smtClean="0"/>
              <a:t>-2</a:t>
            </a:r>
            <a:r>
              <a:rPr lang="en-GB" sz="1800" dirty="0" smtClean="0"/>
              <a:t>) </a:t>
            </a:r>
            <a:endParaRPr lang="en-GB" sz="1800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58850" y="2420888"/>
            <a:ext cx="2334506" cy="646331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SURACE TEMPERATURE  (</a:t>
            </a:r>
            <a:r>
              <a:rPr lang="en-GB" sz="1800" dirty="0"/>
              <a:t>K</a:t>
            </a:r>
            <a:r>
              <a:rPr lang="en-GB" sz="1800" dirty="0" smtClean="0"/>
              <a:t>) </a:t>
            </a:r>
            <a:endParaRPr lang="en-GB" sz="18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4800" y="3804136"/>
            <a:ext cx="547720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FF0000"/>
                </a:solidFill>
              </a:rPr>
              <a:t>Wm</a:t>
            </a:r>
            <a:r>
              <a:rPr lang="en-GB" sz="1100" b="1" baseline="30000" dirty="0" smtClean="0">
                <a:solidFill>
                  <a:srgbClr val="FF0000"/>
                </a:solidFill>
              </a:rPr>
              <a:t>-2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2.3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1.8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1.3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0.8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0.3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-0.2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-0.7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-1.2</a:t>
            </a:r>
          </a:p>
          <a:p>
            <a:r>
              <a:rPr lang="en-GB" sz="1150" b="1" dirty="0" smtClean="0">
                <a:solidFill>
                  <a:srgbClr val="FF0000"/>
                </a:solidFill>
              </a:rPr>
              <a:t>-1.7</a:t>
            </a:r>
            <a:endParaRPr lang="en-GB" sz="11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19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5887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418654"/>
            <a:ext cx="6413592" cy="634082"/>
          </a:xfrm>
          <a:solidFill>
            <a:schemeClr val="bg1"/>
          </a:solidFill>
        </p:spPr>
        <p:txBody>
          <a:bodyPr/>
          <a:lstStyle/>
          <a:p>
            <a: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  <a:t>earth’s energy budget &amp; regional </a:t>
            </a:r>
            <a:b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  <a:t>changes in the water cycle</a:t>
            </a:r>
            <a:endParaRPr lang="en-GB" sz="3200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99992" y="1052736"/>
            <a:ext cx="4392488" cy="3052789"/>
            <a:chOff x="3065587" y="-68957"/>
            <a:chExt cx="4392488" cy="30527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902"/>
            <a:stretch/>
          </p:blipFill>
          <p:spPr bwMode="auto">
            <a:xfrm>
              <a:off x="3065587" y="219075"/>
              <a:ext cx="4392488" cy="276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24128" y="119675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 smtClean="0">
                  <a:solidFill>
                    <a:srgbClr val="00B0F0"/>
                  </a:solidFill>
                  <a:latin typeface="Calibri" pitchFamily="34" charset="0"/>
                </a:rPr>
                <a:t>cooling</a:t>
              </a:r>
              <a:endParaRPr lang="en-GB" dirty="0">
                <a:solidFill>
                  <a:srgbClr val="00B0F0"/>
                </a:solidFill>
                <a:latin typeface="Calibr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5587" y="-68957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  <a:latin typeface="Calibri" pitchFamily="34" charset="0"/>
                </a:rPr>
                <a:t>Enhanced energy transport</a:t>
              </a:r>
              <a:endParaRPr lang="en-GB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60" y="4718645"/>
            <a:ext cx="4154326" cy="180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21112" y="4077072"/>
            <a:ext cx="4043376" cy="179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Sulphate aerosol effects on Asian monsoon  e.g.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Bollasina et al. 2011 Science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 (left)</a:t>
            </a:r>
          </a:p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Links to drought in Horn of Africa? 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Park et al. (2011)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Clim</a:t>
            </a: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Dyn</a:t>
            </a:r>
            <a:endParaRPr lang="en-GB" sz="20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</a:rPr>
              <a:t>GHGs &amp; Sahel rainfall  recovery?</a:t>
            </a:r>
          </a:p>
          <a:p>
            <a:pPr marL="0" indent="0">
              <a:buNone/>
            </a:pPr>
            <a:r>
              <a:rPr lang="en-GB" sz="2000" kern="0" dirty="0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Dong &amp; Sutton (2015) Nature </a:t>
            </a:r>
            <a:r>
              <a:rPr lang="en-GB" sz="2000" kern="0" dirty="0" err="1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Clim</a:t>
            </a:r>
            <a:r>
              <a:rPr lang="en-GB" sz="2000" kern="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3754760" cy="3456384"/>
          </a:xfrm>
        </p:spPr>
        <p:txBody>
          <a:bodyPr/>
          <a:lstStyle/>
          <a:p>
            <a:r>
              <a:rPr lang="en-GB" dirty="0" smtClean="0">
                <a:latin typeface="Calibri" pitchFamily="34" charset="0"/>
              </a:rPr>
              <a:t>Regional precipitation changes sensitive to asymmetries in Earth’s energy budget</a:t>
            </a:r>
          </a:p>
          <a:p>
            <a:r>
              <a:rPr lang="en-GB" dirty="0" smtClean="0">
                <a:latin typeface="Calibri" pitchFamily="34" charset="0"/>
              </a:rPr>
              <a:t>N. Hemisphere cooling: less heat transport out of hemisphere</a:t>
            </a:r>
            <a:endParaRPr lang="en-GB" sz="2000" dirty="0" smtClean="0">
              <a:latin typeface="Calibri" pitchFamily="34" charset="0"/>
            </a:endParaRPr>
          </a:p>
          <a:p>
            <a:r>
              <a:rPr lang="en-GB" dirty="0" smtClean="0">
                <a:latin typeface="Calibri" pitchFamily="34" charset="0"/>
              </a:rPr>
              <a:t>Reduced Sahel rainfall from:</a:t>
            </a:r>
          </a:p>
          <a:p>
            <a:pPr>
              <a:buFontTx/>
              <a:buChar char="-"/>
            </a:pPr>
            <a:r>
              <a:rPr lang="en-GB" sz="1800" dirty="0" smtClean="0">
                <a:latin typeface="Calibri" pitchFamily="34" charset="0"/>
              </a:rPr>
              <a:t>Anthropogenic aerosol cooling 1950s-1980s: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hlinkClick r:id="rId7"/>
              </a:rPr>
              <a:t>Hwang </a:t>
            </a:r>
            <a:r>
              <a:rPr lang="en-GB" sz="1800" dirty="0">
                <a:solidFill>
                  <a:srgbClr val="000000"/>
                </a:solidFill>
                <a:latin typeface="Calibri" pitchFamily="34" charset="0"/>
                <a:hlinkClick r:id="rId7"/>
              </a:rPr>
              <a:t>et al. (2013)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hlinkClick r:id="rId7"/>
              </a:rPr>
              <a:t>GRL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GB" sz="2400" dirty="0" smtClean="0">
                <a:solidFill>
                  <a:srgbClr val="000000"/>
                </a:solidFill>
                <a:latin typeface="Calibri" pitchFamily="34" charset="0"/>
                <a:sym typeface="Wingdings" panose="05000000000000000000" pitchFamily="2" charset="2"/>
              </a:rPr>
              <a:t></a:t>
            </a:r>
            <a:endParaRPr lang="en-GB" sz="240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GB" sz="1800" dirty="0" smtClean="0">
                <a:latin typeface="Calibri" pitchFamily="34" charset="0"/>
              </a:rPr>
              <a:t>Asymmetric volcanic forcing e.g. </a:t>
            </a:r>
            <a:r>
              <a:rPr lang="en-GB" sz="1800" dirty="0" smtClean="0">
                <a:latin typeface="Calibri" pitchFamily="34" charset="0"/>
                <a:hlinkClick r:id="rId8"/>
              </a:rPr>
              <a:t>Haywood et al. (2013) Nature Climate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3068960"/>
            <a:ext cx="129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Anomalous heat fluxes</a:t>
            </a:r>
          </a:p>
        </p:txBody>
      </p:sp>
    </p:spTree>
    <p:extLst>
      <p:ext uri="{BB962C8B-B14F-4D97-AF65-F5344CB8AC3E}">
        <p14:creationId xmlns:p14="http://schemas.microsoft.com/office/powerpoint/2010/main" val="1223421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260648"/>
            <a:ext cx="4795272" cy="828000"/>
          </a:xfrm>
        </p:spPr>
        <p:txBody>
          <a:bodyPr/>
          <a:lstStyle/>
          <a:p>
            <a:r>
              <a:rPr lang="en-GB" sz="2800" dirty="0" smtClean="0"/>
              <a:t>Observed  Asymmetry  in </a:t>
            </a:r>
            <a:br>
              <a:rPr lang="en-GB" sz="2800" dirty="0" smtClean="0"/>
            </a:br>
            <a:r>
              <a:rPr lang="en-GB" sz="2800" dirty="0" smtClean="0"/>
              <a:t>earth’s  energy  budget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25145"/>
            <a:ext cx="7992888" cy="1440160"/>
          </a:xfrm>
        </p:spPr>
        <p:txBody>
          <a:bodyPr/>
          <a:lstStyle/>
          <a:p>
            <a:r>
              <a:rPr lang="en-GB" dirty="0" smtClean="0"/>
              <a:t>Observed inter-hemispheric imbalance in Earth’s energy budget</a:t>
            </a:r>
          </a:p>
          <a:p>
            <a:r>
              <a:rPr lang="en-GB" dirty="0" smtClean="0"/>
              <a:t>Not explained by albedo: brighter NH surface but more clouds in SH (</a:t>
            </a:r>
            <a:r>
              <a:rPr lang="en-GB" dirty="0" smtClean="0">
                <a:hlinkClick r:id="rId2"/>
              </a:rPr>
              <a:t>Stephens et al. 2015</a:t>
            </a:r>
            <a:r>
              <a:rPr lang="en-GB" dirty="0" smtClean="0"/>
              <a:t>)</a:t>
            </a:r>
          </a:p>
          <a:p>
            <a:r>
              <a:rPr lang="en-GB" dirty="0" smtClean="0"/>
              <a:t>Inter-hemispheric heat transports determine and are influenced by position of ITCZ (e.g. </a:t>
            </a:r>
            <a:r>
              <a:rPr lang="en-GB" dirty="0" smtClean="0">
                <a:hlinkClick r:id="rId3"/>
              </a:rPr>
              <a:t>Frierson et al. 2013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endParaRPr lang="en-GB" altLang="en-US"/>
          </a:p>
        </p:txBody>
      </p:sp>
      <p:pic>
        <p:nvPicPr>
          <p:cNvPr id="7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331149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2084" y="3429000"/>
            <a:ext cx="3494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solidFill>
                  <a:schemeClr val="tx2"/>
                </a:solidFill>
                <a:latin typeface="+mn-lt"/>
              </a:rPr>
              <a:t>Adapted from </a:t>
            </a:r>
            <a:r>
              <a:rPr lang="en-GB" dirty="0">
                <a:solidFill>
                  <a:schemeClr val="tx2"/>
                </a:solidFill>
                <a:hlinkClick r:id="rId5"/>
              </a:rPr>
              <a:t>Liu et al. (2015) JGR </a:t>
            </a:r>
            <a:r>
              <a:rPr lang="en-GB" dirty="0">
                <a:solidFill>
                  <a:schemeClr val="tx2"/>
                </a:solidFill>
              </a:rPr>
              <a:t>(above</a:t>
            </a:r>
            <a:r>
              <a:rPr lang="en-GB" dirty="0" smtClean="0">
                <a:solidFill>
                  <a:schemeClr val="tx2"/>
                </a:solidFill>
              </a:rPr>
              <a:t>) &amp;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Loeb et al. (2015) </a:t>
            </a:r>
            <a:r>
              <a:rPr lang="en-GB" dirty="0" err="1" smtClean="0">
                <a:solidFill>
                  <a:schemeClr val="tx2"/>
                </a:solidFill>
                <a:latin typeface="+mn-lt"/>
                <a:hlinkClick r:id="rId6"/>
              </a:rPr>
              <a:t>Clim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. </a:t>
            </a:r>
            <a:r>
              <a:rPr lang="en-GB" dirty="0" err="1" smtClean="0">
                <a:solidFill>
                  <a:schemeClr val="tx2"/>
                </a:solidFill>
                <a:latin typeface="+mn-lt"/>
                <a:hlinkClick r:id="rId6"/>
              </a:rPr>
              <a:t>Dyn</a:t>
            </a:r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.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(left)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4"/>
          <a:stretch/>
        </p:blipFill>
        <p:spPr>
          <a:xfrm>
            <a:off x="257328" y="1340768"/>
            <a:ext cx="5114756" cy="3176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4"/>
          <a:stretch/>
        </p:blipFill>
        <p:spPr>
          <a:xfrm>
            <a:off x="5372084" y="332656"/>
            <a:ext cx="3513968" cy="27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3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76672"/>
            <a:ext cx="8280000" cy="828000"/>
          </a:xfrm>
        </p:spPr>
        <p:txBody>
          <a:bodyPr/>
          <a:lstStyle/>
          <a:p>
            <a:r>
              <a:rPr lang="en-GB" sz="3200" dirty="0" smtClean="0"/>
              <a:t>How is earth’s energy  balance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changing &amp; what are implications?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endParaRPr lang="en-GB" altLang="en-US"/>
          </a:p>
        </p:txBody>
      </p:sp>
      <p:pic>
        <p:nvPicPr>
          <p:cNvPr id="5" name="Picture 2" descr="http://journals.ametsoc.org/na101/home/literatum/publisher/ams/journals/content/clim/2006/15200442-19.16/jcli3838.1/production/images/large/i1520-0442-19-16-4028-f0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"/>
          <a:stretch/>
        </p:blipFill>
        <p:spPr bwMode="auto">
          <a:xfrm>
            <a:off x="899592" y="1585594"/>
            <a:ext cx="6552728" cy="45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60212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Wong et al. (2006) J </a:t>
            </a:r>
            <a:r>
              <a:rPr lang="en-GB" dirty="0" err="1" smtClean="0">
                <a:hlinkClick r:id="rId3"/>
              </a:rPr>
              <a:t>Clim</a:t>
            </a:r>
            <a:r>
              <a:rPr lang="en-GB" dirty="0" smtClean="0"/>
              <a:t>; </a:t>
            </a:r>
            <a:r>
              <a:rPr lang="en-GB" dirty="0" smtClean="0">
                <a:hlinkClick r:id="rId4"/>
              </a:rPr>
              <a:t>Wielicki et al. (2002) Science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452320" y="3573016"/>
            <a:ext cx="1512168" cy="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48349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7410749" y="1585594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20°N-20°S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8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955516" y="553036"/>
            <a:ext cx="1065618" cy="4278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8482" b="6118"/>
          <a:stretch/>
        </p:blipFill>
        <p:spPr>
          <a:xfrm>
            <a:off x="1064303" y="985230"/>
            <a:ext cx="7236000" cy="5142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20043" y="3006080"/>
            <a:ext cx="6127947" cy="1143000"/>
          </a:xfrm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/>
          <a:p>
            <a:r>
              <a:rPr lang="en-GB" sz="2800" dirty="0"/>
              <a:t>Net Imbalance </a:t>
            </a:r>
            <a:r>
              <a:rPr lang="en-GB" sz="2800" u="sng" dirty="0"/>
              <a:t>Anomaly</a:t>
            </a:r>
            <a:r>
              <a:rPr lang="en-GB" sz="2800" dirty="0"/>
              <a:t> (Wm</a:t>
            </a:r>
            <a:r>
              <a:rPr lang="en-GB" sz="2800" baseline="30000" dirty="0"/>
              <a:t>-2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35913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cap="all" dirty="0" smtClean="0">
                <a:solidFill>
                  <a:srgbClr val="C00000"/>
                </a:solidFill>
                <a:latin typeface="+mj-lt"/>
              </a:rPr>
              <a:t>How  is  EARTH’s  ENERGY  BALANCE  CHANGING?</a:t>
            </a:r>
            <a:endParaRPr lang="en-GB" sz="3200" b="1" cap="all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2136" y="1124744"/>
            <a:ext cx="32689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B050"/>
                </a:solidFill>
                <a:latin typeface="+mn-lt"/>
              </a:rPr>
              <a:t>0.65±0.43 Wm</a:t>
            </a:r>
            <a:r>
              <a:rPr lang="en-GB" sz="2000" b="1" baseline="30000" dirty="0" smtClean="0">
                <a:solidFill>
                  <a:srgbClr val="00B050"/>
                </a:solidFill>
                <a:latin typeface="+mn-lt"/>
              </a:rPr>
              <a:t>-2</a:t>
            </a:r>
            <a:endParaRPr lang="en-GB" sz="2000" b="1" baseline="30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26295" y="553036"/>
            <a:ext cx="1057473" cy="4321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548680"/>
            <a:ext cx="1152112" cy="4321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52136" y="548680"/>
            <a:ext cx="1044000" cy="4321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96136" y="548680"/>
            <a:ext cx="1159379" cy="43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35896" y="548680"/>
            <a:ext cx="1116000" cy="43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303" y="6087825"/>
            <a:ext cx="7756169" cy="707886"/>
          </a:xfrm>
          <a:prstGeom prst="rect">
            <a:avLst/>
          </a:prstGeom>
          <a:solidFill>
            <a:schemeClr val="bg1"/>
          </a:solidFill>
          <a:ln>
            <a:solidFill>
              <a:srgbClr val="DDDDDD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Effra" panose="020B0604020202020204" charset="0"/>
              </a:rPr>
              <a:t>S</a:t>
            </a:r>
            <a:r>
              <a:rPr lang="en-GB" b="1" dirty="0" smtClean="0">
                <a:latin typeface="Effra" panose="020B0604020202020204" charset="0"/>
              </a:rPr>
              <a:t>ee </a:t>
            </a:r>
            <a:r>
              <a:rPr lang="en-GB" sz="2000" b="1" dirty="0" smtClean="0">
                <a:latin typeface="Effra" panose="020B0604020202020204" charset="0"/>
              </a:rPr>
              <a:t>also: </a:t>
            </a:r>
            <a:r>
              <a:rPr lang="en-GB" dirty="0" err="1" smtClean="0">
                <a:latin typeface="Effra" panose="020B0604020202020204" charset="0"/>
                <a:hlinkClick r:id="rId3"/>
              </a:rPr>
              <a:t>Wielicki</a:t>
            </a:r>
            <a:r>
              <a:rPr lang="en-GB" dirty="0" smtClean="0">
                <a:latin typeface="Effra" panose="020B0604020202020204" charset="0"/>
                <a:hlinkClick r:id="rId3"/>
              </a:rPr>
              <a:t> </a:t>
            </a:r>
            <a:r>
              <a:rPr lang="en-GB" dirty="0">
                <a:latin typeface="Effra" panose="020B0604020202020204" charset="0"/>
                <a:hlinkClick r:id="rId3"/>
              </a:rPr>
              <a:t>et al. (2002) </a:t>
            </a:r>
            <a:r>
              <a:rPr lang="en-GB" dirty="0" smtClean="0">
                <a:latin typeface="Effra" panose="020B0604020202020204" charset="0"/>
                <a:hlinkClick r:id="rId3"/>
              </a:rPr>
              <a:t>Science</a:t>
            </a:r>
            <a:r>
              <a:rPr lang="en-GB" dirty="0" smtClean="0">
                <a:latin typeface="Effra" panose="020B0604020202020204" charset="0"/>
              </a:rPr>
              <a:t>;</a:t>
            </a:r>
            <a:r>
              <a:rPr lang="en-GB" dirty="0" smtClean="0">
                <a:latin typeface="Effra" panose="020B0604020202020204" charset="0"/>
                <a:hlinkClick r:id="rId4"/>
              </a:rPr>
              <a:t> </a:t>
            </a:r>
            <a:r>
              <a:rPr lang="en-GB" dirty="0">
                <a:latin typeface="Effra" panose="020B0604020202020204" charset="0"/>
                <a:hlinkClick r:id="rId4"/>
              </a:rPr>
              <a:t>Wong et al. (2006) </a:t>
            </a:r>
            <a:r>
              <a:rPr lang="en-GB" dirty="0" smtClean="0">
                <a:latin typeface="Effra" panose="020B0604020202020204" charset="0"/>
                <a:hlinkClick r:id="rId4"/>
              </a:rPr>
              <a:t>J Climate</a:t>
            </a:r>
            <a:r>
              <a:rPr lang="en-GB" dirty="0" smtClean="0">
                <a:latin typeface="Effra" panose="020B0604020202020204" charset="0"/>
              </a:rPr>
              <a:t>; </a:t>
            </a:r>
            <a:r>
              <a:rPr lang="en-GB" dirty="0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  <a:hlinkClick r:id="rId5"/>
              </a:rPr>
              <a:t>Harries &amp; </a:t>
            </a:r>
            <a:r>
              <a:rPr lang="en-GB" dirty="0" err="1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  <a:hlinkClick r:id="rId5"/>
              </a:rPr>
              <a:t>Belotti</a:t>
            </a:r>
            <a:r>
              <a:rPr lang="en-GB" dirty="0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  <a:hlinkClick r:id="rId5"/>
              </a:rPr>
              <a:t> (2010) J. </a:t>
            </a:r>
            <a:r>
              <a:rPr lang="en-GB" dirty="0" smtClean="0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  <a:hlinkClick r:id="rId5"/>
              </a:rPr>
              <a:t>Climate</a:t>
            </a:r>
            <a:r>
              <a:rPr lang="en-GB" dirty="0" smtClean="0">
                <a:solidFill>
                  <a:srgbClr val="000000"/>
                </a:solidFill>
                <a:latin typeface="Effra" panose="020B0604020202020204" charset="0"/>
                <a:cs typeface="Arial" panose="020B0604020202020204" pitchFamily="34" charset="0"/>
              </a:rPr>
              <a:t> ; </a:t>
            </a:r>
            <a:r>
              <a:rPr lang="en-GB" dirty="0">
                <a:solidFill>
                  <a:schemeClr val="tx1"/>
                </a:solidFill>
                <a:latin typeface="Effra" panose="020B0604020202020204" charset="0"/>
                <a:cs typeface="Arial" pitchFamily="34" charset="0"/>
                <a:hlinkClick r:id="rId6"/>
              </a:rPr>
              <a:t>Loeb et al. (2012) </a:t>
            </a:r>
            <a:r>
              <a:rPr lang="en-GB" dirty="0" smtClean="0">
                <a:solidFill>
                  <a:schemeClr val="tx1"/>
                </a:solidFill>
                <a:latin typeface="Effra" panose="020B0604020202020204" charset="0"/>
                <a:cs typeface="Arial" pitchFamily="34" charset="0"/>
                <a:hlinkClick r:id="rId6"/>
              </a:rPr>
              <a:t>Nature </a:t>
            </a:r>
            <a:r>
              <a:rPr lang="en-GB" dirty="0" err="1" smtClean="0">
                <a:solidFill>
                  <a:schemeClr val="tx1"/>
                </a:solidFill>
                <a:latin typeface="Effra" panose="020B0604020202020204" charset="0"/>
                <a:cs typeface="Arial" pitchFamily="34" charset="0"/>
                <a:hlinkClick r:id="rId6"/>
              </a:rPr>
              <a:t>Geosci</a:t>
            </a:r>
            <a:r>
              <a:rPr lang="en-GB" sz="2000" b="1" dirty="0" smtClean="0">
                <a:latin typeface="Effra" panose="020B0604020202020204" charset="0"/>
              </a:rPr>
              <a:t> </a:t>
            </a:r>
            <a:endParaRPr lang="en-GB" sz="2000" b="1" dirty="0">
              <a:latin typeface="Effra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4110" y="4797152"/>
            <a:ext cx="100584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Volcano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52683" y="3930839"/>
            <a:ext cx="925498" cy="30777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El Niño</a:t>
            </a:r>
            <a:endParaRPr lang="en-GB" sz="2000" b="1" dirty="0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 bwMode="auto">
          <a:xfrm flipV="1">
            <a:off x="6078181" y="3563919"/>
            <a:ext cx="877334" cy="520809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20" idx="1"/>
          </p:cNvCxnSpPr>
          <p:nvPr/>
        </p:nvCxnSpPr>
        <p:spPr bwMode="auto">
          <a:xfrm flipH="1" flipV="1">
            <a:off x="4513186" y="3578821"/>
            <a:ext cx="639497" cy="505907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9" idx="3"/>
          </p:cNvCxnSpPr>
          <p:nvPr/>
        </p:nvCxnSpPr>
        <p:spPr bwMode="auto">
          <a:xfrm flipV="1">
            <a:off x="6229553" y="1854465"/>
            <a:ext cx="338915" cy="232"/>
          </a:xfrm>
          <a:prstGeom prst="straightConnector1">
            <a:avLst/>
          </a:prstGeom>
          <a:noFill/>
          <a:ln w="38100" cap="flat" cmpd="sng" algn="ctr">
            <a:solidFill>
              <a:srgbClr val="A3E7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19" idx="1"/>
          </p:cNvCxnSpPr>
          <p:nvPr/>
        </p:nvCxnSpPr>
        <p:spPr bwMode="auto">
          <a:xfrm flipH="1" flipV="1">
            <a:off x="4809149" y="1854696"/>
            <a:ext cx="338915" cy="1"/>
          </a:xfrm>
          <a:prstGeom prst="straightConnector1">
            <a:avLst/>
          </a:prstGeom>
          <a:noFill/>
          <a:ln w="38100" cap="flat" cmpd="sng" algn="ctr">
            <a:solidFill>
              <a:srgbClr val="A3E7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1426297" y="1124744"/>
            <a:ext cx="3325600" cy="40011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0.35±0.67 Wm</a:t>
            </a:r>
            <a:r>
              <a:rPr lang="en-GB" sz="2000" b="1" baseline="30000" dirty="0" smtClean="0">
                <a:solidFill>
                  <a:srgbClr val="FF0000"/>
                </a:solidFill>
                <a:latin typeface="+mn-lt"/>
              </a:rPr>
              <a:t>-2</a:t>
            </a:r>
            <a:endParaRPr lang="en-GB" sz="2000" b="1" baseline="30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1426296" y="1124744"/>
            <a:ext cx="3285088" cy="45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832935" y="1124744"/>
            <a:ext cx="3188199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148064" y="1700808"/>
            <a:ext cx="1081489" cy="307777"/>
          </a:xfrm>
          <a:prstGeom prst="rect">
            <a:avLst/>
          </a:prstGeom>
          <a:solidFill>
            <a:srgbClr val="A3E7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/>
              <a:t>La Niña</a:t>
            </a:r>
            <a:endParaRPr lang="en-GB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478413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>
                <a:latin typeface="+mn-lt"/>
              </a:rPr>
              <a:t>Imbalance: </a:t>
            </a:r>
            <a:r>
              <a:rPr lang="en-GB" sz="3600" dirty="0" smtClean="0">
                <a:latin typeface="+mn-lt"/>
              </a:rPr>
              <a:t>0.21   0.02   0.82   0.67   0.67  0.61   </a:t>
            </a:r>
            <a:r>
              <a:rPr lang="en-GB" sz="2400" dirty="0" smtClean="0">
                <a:latin typeface="+mn-lt"/>
              </a:rPr>
              <a:t>(Wm</a:t>
            </a:r>
            <a:r>
              <a:rPr lang="en-GB" sz="2400" baseline="30000" dirty="0" smtClean="0">
                <a:latin typeface="+mn-lt"/>
              </a:rPr>
              <a:t>-2</a:t>
            </a:r>
            <a:r>
              <a:rPr lang="en-GB" sz="2400" dirty="0" smtClean="0">
                <a:latin typeface="+mn-lt"/>
              </a:rPr>
              <a:t>)</a:t>
            </a:r>
            <a:endParaRPr lang="en-GB" sz="24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03946" y="5165398"/>
            <a:ext cx="28309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hlinkClick r:id="rId7"/>
              </a:rPr>
              <a:t>Allan et al. (2014) GRL</a:t>
            </a:r>
            <a:r>
              <a:rPr lang="en-GB" sz="2200" b="1" dirty="0">
                <a:solidFill>
                  <a:srgbClr val="FF0000"/>
                </a:solidFill>
              </a:rPr>
              <a:t> </a:t>
            </a:r>
            <a:endParaRPr lang="en-GB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6" grpId="0" animBg="1"/>
      <p:bldP spid="8" grpId="0" animBg="1"/>
      <p:bldP spid="10" grpId="0" animBg="1"/>
      <p:bldP spid="11" grpId="0" animBg="1"/>
      <p:bldP spid="9" grpId="0" animBg="1"/>
      <p:bldP spid="18" grpId="0" animBg="1"/>
      <p:bldP spid="20" grpId="0" animBg="1"/>
      <p:bldP spid="26" grpId="0" animBg="1"/>
      <p:bldP spid="19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37" y="116632"/>
            <a:ext cx="6524616" cy="66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384" y="83393"/>
            <a:ext cx="68580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019268"/>
            <a:ext cx="5688632" cy="9137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8160" y="3121804"/>
            <a:ext cx="117038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Wm</a:t>
            </a:r>
            <a:r>
              <a:rPr lang="en-GB" sz="2800" b="1" baseline="30000" dirty="0" smtClean="0">
                <a:latin typeface="+mn-lt"/>
              </a:rPr>
              <a:t>-2</a:t>
            </a:r>
            <a:endParaRPr lang="en-GB" sz="2800" b="1" baseline="30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131569"/>
            <a:ext cx="1547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Outgoing </a:t>
            </a:r>
            <a:r>
              <a:rPr lang="en-GB" sz="2000" b="1" dirty="0" err="1" smtClean="0">
                <a:solidFill>
                  <a:srgbClr val="FF0000"/>
                </a:solidFill>
                <a:latin typeface="+mn-lt"/>
              </a:rPr>
              <a:t>Longwave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 Radiation</a:t>
            </a:r>
            <a:endParaRPr lang="en-GB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5396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166688"/>
            <a:ext cx="66484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019268"/>
            <a:ext cx="5688632" cy="9137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98160" y="3121804"/>
            <a:ext cx="1170384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Wm</a:t>
            </a:r>
            <a:r>
              <a:rPr lang="en-GB" sz="2800" b="1" baseline="30000" dirty="0" smtClean="0">
                <a:latin typeface="+mn-lt"/>
              </a:rPr>
              <a:t>-2</a:t>
            </a:r>
            <a:endParaRPr lang="en-GB" sz="2800" b="1" baseline="30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131569"/>
            <a:ext cx="1547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Absorbed Shortwave Radiation</a:t>
            </a:r>
            <a:endParaRPr lang="en-GB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6019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81119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011190"/>
            <a:ext cx="6454790" cy="7778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6512" y="131569"/>
            <a:ext cx="154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NET Radiation</a:t>
            </a:r>
            <a:endParaRPr lang="en-GB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252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136" y="2564904"/>
            <a:ext cx="8323664" cy="3960000"/>
          </a:xfrm>
        </p:spPr>
        <p:txBody>
          <a:bodyPr/>
          <a:lstStyle/>
          <a:p>
            <a:r>
              <a:rPr lang="en-GB" sz="2400" dirty="0"/>
              <a:t>Earth's energy budget </a:t>
            </a:r>
            <a:r>
              <a:rPr lang="en-GB" sz="2400" dirty="0" smtClean="0"/>
              <a:t>                                                                      determines </a:t>
            </a:r>
            <a:r>
              <a:rPr lang="en-GB" sz="2400" dirty="0"/>
              <a:t>trajectory and magnitude of climate change </a:t>
            </a:r>
            <a:endParaRPr lang="en-GB" sz="2400" dirty="0" smtClean="0"/>
          </a:p>
          <a:p>
            <a:r>
              <a:rPr lang="en-GB" sz="2400" dirty="0" smtClean="0"/>
              <a:t>Both a powerful </a:t>
            </a:r>
            <a:r>
              <a:rPr lang="en-GB" sz="2400" dirty="0"/>
              <a:t>constraint </a:t>
            </a:r>
            <a:r>
              <a:rPr lang="en-GB" sz="2400" dirty="0" smtClean="0"/>
              <a:t>on and diagnostic </a:t>
            </a:r>
            <a:r>
              <a:rPr lang="en-GB" sz="2400" dirty="0"/>
              <a:t>of the </a:t>
            </a:r>
            <a:r>
              <a:rPr lang="en-GB" sz="2400" dirty="0" smtClean="0"/>
              <a:t>water cycle </a:t>
            </a:r>
            <a:r>
              <a:rPr lang="en-GB" sz="2400" dirty="0"/>
              <a:t>globally and </a:t>
            </a:r>
            <a:r>
              <a:rPr lang="en-GB" sz="2400" dirty="0" smtClean="0"/>
              <a:t>regionally</a:t>
            </a:r>
          </a:p>
          <a:p>
            <a:pPr marL="0" indent="0">
              <a:buNone/>
            </a:pPr>
            <a:r>
              <a:rPr lang="en-GB" sz="2400" i="1" dirty="0" smtClean="0"/>
              <a:t>Flows of energy and moisture between land and ocean, northern and southern hemispheres and high/low latitudes are fundamental for determining the climate characteristics societies depend upon</a:t>
            </a:r>
          </a:p>
          <a:p>
            <a:r>
              <a:rPr lang="en-GB" sz="2400" dirty="0" smtClean="0"/>
              <a:t>How is Earth’s energy imbalance currently changing and what are the implications for the global water cycle?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17655"/>
          <a:stretch/>
        </p:blipFill>
        <p:spPr>
          <a:xfrm>
            <a:off x="5508104" y="237072"/>
            <a:ext cx="3240360" cy="1728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85" y="116632"/>
            <a:ext cx="4270403" cy="28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8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000" cy="936104"/>
          </a:xfrm>
        </p:spPr>
        <p:txBody>
          <a:bodyPr/>
          <a:lstStyle/>
          <a:p>
            <a:r>
              <a:rPr lang="en-GB" sz="3200" dirty="0" smtClean="0"/>
              <a:t>Earth’s  Global  annual </a:t>
            </a:r>
            <a:br>
              <a:rPr lang="en-GB" sz="3200" dirty="0" smtClean="0"/>
            </a:br>
            <a:r>
              <a:rPr lang="en-GB" sz="3200" dirty="0" smtClean="0"/>
              <a:t>average  energy  budget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/>
          </a:p>
        </p:txBody>
      </p:sp>
      <p:pic>
        <p:nvPicPr>
          <p:cNvPr id="2050" name="Picture 2" descr="http://www.metlink.org/wp-content/uploads/2014/05/2.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6729312" cy="47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12" y="645789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IPCC AR5 WG1 </a:t>
            </a:r>
            <a:r>
              <a:rPr lang="en-GB" sz="1800" dirty="0" smtClean="0">
                <a:solidFill>
                  <a:schemeClr val="tx2"/>
                </a:solidFill>
                <a:latin typeface="+mn-lt"/>
                <a:hlinkClick r:id="rId3"/>
              </a:rPr>
              <a:t>Fig. 2.11</a:t>
            </a:r>
            <a:endParaRPr lang="en-GB" sz="18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681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4" descr="http://t0.gstatic.com/images?q=tbn:e9SoEQ6Qeaml_M:http://misc.clzg.cn/bbs/day_081230/081230110880781e6cfd5f604e.jpg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663" y="332656"/>
            <a:ext cx="22177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SIN_me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595" b="48036"/>
          <a:stretch>
            <a:fillRect/>
          </a:stretch>
        </p:blipFill>
        <p:spPr bwMode="auto">
          <a:xfrm>
            <a:off x="2438400" y="445665"/>
            <a:ext cx="4178300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14600" y="1524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 smtClean="0">
                <a:solidFill>
                  <a:srgbClr val="000000"/>
                </a:solidFill>
              </a:rPr>
              <a:t>    All-sky	   Clear-sky</a:t>
            </a: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 rot="-5400000">
            <a:off x="-152400" y="27432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 smtClean="0">
                <a:solidFill>
                  <a:srgbClr val="000000"/>
                </a:solidFill>
              </a:rPr>
              <a:t>Shortwave		Longwave</a:t>
            </a: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038600" y="4541838"/>
            <a:ext cx="2666999" cy="101252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705600" y="4380805"/>
            <a:ext cx="2209800" cy="400110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Convective cloud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92225" y="629568"/>
            <a:ext cx="1993775" cy="711200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Convective outflow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6155" name="Picture 11" descr="24gr_cumulonimb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1" y="4744342"/>
            <a:ext cx="2209800" cy="135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TB5kle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217019"/>
            <a:ext cx="2209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5867400" y="3939456"/>
            <a:ext cx="830263" cy="537348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705600" y="1704256"/>
            <a:ext cx="2209800" cy="406400"/>
          </a:xfrm>
          <a:prstGeom prst="rect">
            <a:avLst/>
          </a:prstGeom>
          <a:solidFill>
            <a:schemeClr val="accent1">
              <a:alpha val="89803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smtClean="0">
                <a:solidFill>
                  <a:srgbClr val="000000"/>
                </a:solidFill>
              </a:rPr>
              <a:t>Mineral dust</a:t>
            </a: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5791199" y="1600200"/>
            <a:ext cx="914401" cy="307256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6705600" y="3736256"/>
            <a:ext cx="2209800" cy="406400"/>
          </a:xfrm>
          <a:prstGeom prst="rect">
            <a:avLst/>
          </a:prstGeom>
          <a:solidFill>
            <a:schemeClr val="accent1">
              <a:alpha val="89803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smtClean="0">
                <a:solidFill>
                  <a:srgbClr val="000000"/>
                </a:solidFill>
              </a:rPr>
              <a:t>Surface albedo</a:t>
            </a: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 flipV="1">
            <a:off x="2286000" y="5029200"/>
            <a:ext cx="1371600" cy="9144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92225" y="5715000"/>
            <a:ext cx="1993775" cy="711200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Marine stratocumulus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6164" name="Picture 20" descr="galle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25" y="4541838"/>
            <a:ext cx="199377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224" y="2884691"/>
            <a:ext cx="1970693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Using GERB </a:t>
            </a:r>
            <a:r>
              <a:rPr lang="en-GB" dirty="0"/>
              <a:t>data </a:t>
            </a:r>
            <a:r>
              <a:rPr lang="en-GB" dirty="0" smtClean="0"/>
              <a:t>to identify s</a:t>
            </a:r>
            <a:r>
              <a:rPr lang="en-GB" sz="2000" dirty="0" smtClean="0">
                <a:solidFill>
                  <a:schemeClr val="tx2"/>
                </a:solidFill>
              </a:rPr>
              <a:t>ystematic model biases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5976" y="623731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hlinkClick r:id="rId7"/>
              </a:rPr>
              <a:t>Allan et al. (2007) QJRMS</a:t>
            </a:r>
            <a:endParaRPr lang="en-GB" sz="1600" dirty="0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2262918" y="985168"/>
            <a:ext cx="1318482" cy="818232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-1828" r="11177" b="1"/>
          <a:stretch/>
        </p:blipFill>
        <p:spPr bwMode="auto">
          <a:xfrm>
            <a:off x="292224" y="1340768"/>
            <a:ext cx="1970693" cy="123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639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50" grpId="0" animBg="1"/>
      <p:bldP spid="6154" grpId="0" animBg="1"/>
      <p:bldP spid="6157" grpId="0" animBg="1"/>
      <p:bldP spid="6159" grpId="0" animBg="1"/>
      <p:bldP spid="6160" grpId="0" animBg="1"/>
      <p:bldP spid="6161" grpId="0" animBg="1"/>
      <p:bldP spid="6162" grpId="0" animBg="1"/>
      <p:bldP spid="6163" grpId="0" animBg="1"/>
      <p:bldP spid="61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journals.ametsoc.org/na101/home/literatum/publisher/ams/journals/content/clim/2010/15200442-23.2/2009jcli3152.1/production/images/medium/i1520-0442-23-2-440-f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40" y="444581"/>
            <a:ext cx="47625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journals.ametsoc.org/na101/home/literatum/publisher/ams/journals/content/clim/2012/15200442-25.21/jcli-d-11-00702.1/20121029/images/medium/jcli-d-11-00702.1-f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5554588" cy="34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28184" y="3167256"/>
            <a:ext cx="273630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400" dirty="0" smtClean="0">
                <a:latin typeface="+mn-lt"/>
              </a:rPr>
              <a:t>Assessing cloud properties and </a:t>
            </a:r>
            <a:r>
              <a:rPr lang="en-GB" sz="2400" dirty="0">
                <a:latin typeface="+mn-lt"/>
              </a:rPr>
              <a:t>radiative forcing relating to cold air outbreaks </a:t>
            </a:r>
            <a:r>
              <a:rPr lang="en-GB" sz="1800" dirty="0">
                <a:latin typeface="+mn-lt"/>
              </a:rPr>
              <a:t>(e.g. </a:t>
            </a:r>
            <a:r>
              <a:rPr lang="en-GB" sz="1800" u="sng" dirty="0">
                <a:latin typeface="+mn-lt"/>
                <a:hlinkClick r:id="rId4" tooltip="Link to bibliographic citation"/>
              </a:rPr>
              <a:t>Trenberth &amp; </a:t>
            </a:r>
            <a:r>
              <a:rPr lang="en-GB" sz="1800" u="sng" dirty="0" err="1">
                <a:latin typeface="+mn-lt"/>
                <a:hlinkClick r:id="rId4" tooltip="Link to bibliographic citation"/>
              </a:rPr>
              <a:t>Fasullo</a:t>
            </a:r>
            <a:r>
              <a:rPr lang="en-GB" sz="1800" u="sng" dirty="0">
                <a:latin typeface="+mn-lt"/>
                <a:hlinkClick r:id="rId4" tooltip="Link to bibliographic citation"/>
              </a:rPr>
              <a:t>, 2010</a:t>
            </a:r>
            <a:r>
              <a:rPr lang="en-GB" sz="1800" dirty="0">
                <a:latin typeface="+mn-lt"/>
              </a:rPr>
              <a:t>; </a:t>
            </a:r>
            <a:r>
              <a:rPr lang="en-GB" sz="1800" u="sng" dirty="0" err="1">
                <a:latin typeface="+mn-lt"/>
                <a:hlinkClick r:id="rId5" tooltip="Link to bibliographic citation"/>
              </a:rPr>
              <a:t>Karlsson</a:t>
            </a:r>
            <a:r>
              <a:rPr lang="en-GB" sz="1800" u="sng" dirty="0">
                <a:latin typeface="+mn-lt"/>
                <a:hlinkClick r:id="rId5" tooltip="Link to bibliographic citation"/>
              </a:rPr>
              <a:t> &amp;</a:t>
            </a:r>
            <a:r>
              <a:rPr lang="en-GB" sz="1800" u="sng" dirty="0" smtClean="0">
                <a:latin typeface="+mn-lt"/>
                <a:hlinkClick r:id="rId5" tooltip="Link to bibliographic citation"/>
              </a:rPr>
              <a:t> </a:t>
            </a:r>
            <a:r>
              <a:rPr lang="en-GB" sz="1800" u="sng" dirty="0" err="1" smtClean="0">
                <a:latin typeface="+mn-lt"/>
                <a:hlinkClick r:id="rId5" tooltip="Link to bibliographic citation"/>
              </a:rPr>
              <a:t>Svensson</a:t>
            </a:r>
            <a:r>
              <a:rPr lang="en-GB" sz="1800" u="sng" dirty="0" smtClean="0">
                <a:latin typeface="+mn-lt"/>
                <a:hlinkClick r:id="rId5" tooltip="Link to bibliographic citation"/>
              </a:rPr>
              <a:t>, 2011</a:t>
            </a:r>
            <a:r>
              <a:rPr lang="en-GB" sz="1800" u="sng" dirty="0" smtClean="0">
                <a:latin typeface="+mn-lt"/>
              </a:rPr>
              <a:t> </a:t>
            </a:r>
            <a:r>
              <a:rPr lang="en-GB" sz="1800" dirty="0" smtClean="0">
                <a:latin typeface="+mn-lt"/>
              </a:rPr>
              <a:t>;</a:t>
            </a:r>
            <a:r>
              <a:rPr lang="en-GB" sz="1800" dirty="0">
                <a:latin typeface="+mn-lt"/>
              </a:rPr>
              <a:t> </a:t>
            </a:r>
            <a:r>
              <a:rPr lang="en-GB" sz="1800" u="sng" dirty="0">
                <a:latin typeface="+mn-lt"/>
                <a:hlinkClick r:id="rId6" tooltip="Link to bibliographic citation"/>
              </a:rPr>
              <a:t>Bodas-Salcedo </a:t>
            </a:r>
            <a:r>
              <a:rPr lang="en-GB" sz="1800" i="1" u="sng" dirty="0">
                <a:latin typeface="+mn-lt"/>
                <a:hlinkClick r:id="rId6" tooltip="Link to bibliographic citation"/>
              </a:rPr>
              <a:t>et al.</a:t>
            </a:r>
            <a:r>
              <a:rPr lang="en-GB" sz="1800" u="sng" dirty="0">
                <a:latin typeface="+mn-lt"/>
                <a:hlinkClick r:id="rId6" tooltip="Link to bibliographic citation"/>
              </a:rPr>
              <a:t>, </a:t>
            </a:r>
            <a:r>
              <a:rPr lang="en-GB" sz="1800" u="sng" dirty="0" smtClean="0">
                <a:latin typeface="+mn-lt"/>
                <a:hlinkClick r:id="rId6" tooltip="Link to bibliographic citation"/>
              </a:rPr>
              <a:t>2012</a:t>
            </a:r>
            <a:r>
              <a:rPr lang="en-GB" sz="1800" u="sng" dirty="0" smtClean="0">
                <a:latin typeface="+mn-lt"/>
              </a:rPr>
              <a:t>; </a:t>
            </a:r>
          </a:p>
          <a:p>
            <a:pPr algn="l"/>
            <a:r>
              <a:rPr lang="en-GB" sz="1800" u="sng" dirty="0" smtClean="0">
                <a:sym typeface="Wingdings" panose="05000000000000000000" pitchFamily="2" charset="2"/>
              </a:rPr>
              <a:t></a:t>
            </a:r>
            <a:r>
              <a:rPr lang="en-GB" sz="1800" u="sng" dirty="0" smtClean="0">
                <a:latin typeface="+mn-lt"/>
              </a:rPr>
              <a:t> </a:t>
            </a:r>
            <a:r>
              <a:rPr lang="en-GB" sz="1800" u="sng" dirty="0" smtClean="0">
                <a:latin typeface="+mn-lt"/>
                <a:hlinkClick r:id="rId7"/>
              </a:rPr>
              <a:t>Field et al. 2014</a:t>
            </a:r>
            <a:r>
              <a:rPr lang="en-GB" sz="1800" u="sng" dirty="0" smtClean="0">
                <a:latin typeface="+mn-lt"/>
              </a:rPr>
              <a:t>)</a:t>
            </a:r>
            <a:endParaRPr lang="en-GB" sz="18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52120" y="332656"/>
            <a:ext cx="3203848" cy="252028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3200" dirty="0" smtClean="0"/>
              <a:t>What  causes </a:t>
            </a:r>
            <a:br>
              <a:rPr lang="en-GB" sz="3200" dirty="0" smtClean="0"/>
            </a:br>
            <a:r>
              <a:rPr lang="en-GB" sz="3200" dirty="0" smtClean="0"/>
              <a:t>Systematic </a:t>
            </a:r>
            <a:br>
              <a:rPr lang="en-GB" sz="3200" dirty="0" smtClean="0"/>
            </a:br>
            <a:r>
              <a:rPr lang="en-GB" sz="3200" dirty="0" smtClean="0"/>
              <a:t>model  bias </a:t>
            </a:r>
            <a:br>
              <a:rPr lang="en-GB" sz="3200" dirty="0" smtClean="0"/>
            </a:br>
            <a:r>
              <a:rPr lang="en-GB" sz="3200" dirty="0" smtClean="0"/>
              <a:t>in  southern </a:t>
            </a:r>
            <a:br>
              <a:rPr lang="en-GB" sz="3200" dirty="0" smtClean="0"/>
            </a:br>
            <a:r>
              <a:rPr lang="en-GB" sz="3200" dirty="0" smtClean="0"/>
              <a:t>ocean?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171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5530665" cy="414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408712" cy="1019698"/>
          </a:xfrm>
        </p:spPr>
        <p:txBody>
          <a:bodyPr/>
          <a:lstStyle/>
          <a:p>
            <a:r>
              <a:rPr lang="en-GB" sz="2800" dirty="0" smtClean="0"/>
              <a:t>What  are  causes/consequences  of </a:t>
            </a:r>
            <a:br>
              <a:rPr lang="en-GB" sz="2800" dirty="0" smtClean="0"/>
            </a:br>
            <a:r>
              <a:rPr lang="en-GB" sz="2800" dirty="0" smtClean="0"/>
              <a:t>hemispheric  asymmetry  in  energy  budget?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364" y="1628800"/>
            <a:ext cx="3240360" cy="375311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</a:t>
            </a:r>
            <a:r>
              <a:rPr lang="en-GB" dirty="0" smtClean="0"/>
              <a:t>ink between bias in cross-equatorial heat transport  by atmosphere and inter-hemispheric precipitation asymmetry</a:t>
            </a:r>
            <a:r>
              <a:rPr lang="en-GB" sz="1800" dirty="0" smtClean="0"/>
              <a:t>; </a:t>
            </a:r>
            <a:r>
              <a:rPr lang="en-GB" sz="1800" dirty="0">
                <a:hlinkClick r:id="rId3"/>
              </a:rPr>
              <a:t>Frierson et al. </a:t>
            </a:r>
            <a:r>
              <a:rPr lang="en-GB" sz="1800" dirty="0" smtClean="0">
                <a:hlinkClick r:id="rId3"/>
              </a:rPr>
              <a:t>(2013) Nature </a:t>
            </a:r>
            <a:r>
              <a:rPr lang="en-GB" sz="1800" dirty="0" err="1" smtClean="0">
                <a:hlinkClick r:id="rId3"/>
              </a:rPr>
              <a:t>Geosci</a:t>
            </a:r>
            <a:r>
              <a:rPr lang="en-GB" sz="1800" dirty="0"/>
              <a:t> </a:t>
            </a:r>
            <a:r>
              <a:rPr lang="en-GB" sz="1800" dirty="0" smtClean="0"/>
              <a:t>;</a:t>
            </a:r>
            <a:r>
              <a:rPr lang="en-GB" sz="1800" dirty="0" smtClean="0">
                <a:hlinkClick r:id="rId4"/>
              </a:rPr>
              <a:t> Haywood et al. (2016) GRL</a:t>
            </a:r>
            <a:r>
              <a:rPr lang="en-GB" sz="1800" dirty="0" smtClean="0"/>
              <a:t>; </a:t>
            </a:r>
            <a:r>
              <a:rPr lang="en-GB" sz="1800" dirty="0">
                <a:hlinkClick r:id="rId5"/>
              </a:rPr>
              <a:t>Stephens et al. </a:t>
            </a:r>
            <a:r>
              <a:rPr lang="en-GB" sz="1800" dirty="0" smtClean="0">
                <a:hlinkClick r:id="rId5"/>
              </a:rPr>
              <a:t>(2015) Rev </a:t>
            </a:r>
            <a:r>
              <a:rPr lang="en-GB" sz="1800" dirty="0" err="1" smtClean="0">
                <a:hlinkClick r:id="rId5"/>
              </a:rPr>
              <a:t>Geophys</a:t>
            </a:r>
            <a:r>
              <a:rPr lang="en-GB" sz="1800" dirty="0" smtClean="0"/>
              <a:t>   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	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273344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/>
          </a:p>
        </p:txBody>
      </p:sp>
      <p:pic>
        <p:nvPicPr>
          <p:cNvPr id="1026" name="Picture 2" descr="http://www.met.reading.ac.uk/~sgs02rpa/MISC/DEEPC_Loeb_energyflow_200006-20150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99" y="4221088"/>
            <a:ext cx="351098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5566834"/>
            <a:ext cx="46875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Above: </a:t>
            </a:r>
            <a:r>
              <a:rPr lang="en-GB" dirty="0" smtClean="0">
                <a:hlinkClick r:id="rId7"/>
              </a:rPr>
              <a:t>Loeb </a:t>
            </a:r>
            <a:r>
              <a:rPr lang="en-GB" dirty="0">
                <a:hlinkClick r:id="rId7"/>
              </a:rPr>
              <a:t>et al. (</a:t>
            </a:r>
            <a:r>
              <a:rPr lang="en-GB" dirty="0" smtClean="0">
                <a:hlinkClick r:id="rId7"/>
              </a:rPr>
              <a:t>2016) </a:t>
            </a:r>
            <a:r>
              <a:rPr lang="en-GB" dirty="0" err="1">
                <a:hlinkClick r:id="rId7"/>
              </a:rPr>
              <a:t>Clim</a:t>
            </a:r>
            <a:r>
              <a:rPr lang="en-GB" dirty="0">
                <a:hlinkClick r:id="rId7"/>
              </a:rPr>
              <a:t>. </a:t>
            </a:r>
            <a:r>
              <a:rPr lang="en-GB" dirty="0" err="1" smtClean="0">
                <a:hlinkClick r:id="rId7"/>
              </a:rPr>
              <a:t>Dyn</a:t>
            </a:r>
            <a:endParaRPr lang="en-GB" dirty="0" smtClean="0"/>
          </a:p>
          <a:p>
            <a:pPr algn="r"/>
            <a:r>
              <a:rPr lang="en-GB" b="1" dirty="0" smtClean="0"/>
              <a:t>Right: </a:t>
            </a:r>
            <a:r>
              <a:rPr lang="en-GB" dirty="0" smtClean="0"/>
              <a:t>hemispheric energy budget based </a:t>
            </a:r>
          </a:p>
          <a:p>
            <a:pPr algn="r"/>
            <a:r>
              <a:rPr lang="en-GB" dirty="0" smtClean="0"/>
              <a:t>upon </a:t>
            </a:r>
            <a:r>
              <a:rPr lang="en-GB" dirty="0" smtClean="0">
                <a:hlinkClick r:id="rId8"/>
              </a:rPr>
              <a:t>Liu et al. (2015) JGR</a:t>
            </a:r>
            <a:r>
              <a:rPr lang="en-GB" dirty="0" smtClean="0">
                <a:hlinkClick r:id="rId8"/>
              </a:rPr>
              <a:t>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9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24200" y="6101209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5B8856-159E-4982-91C2-3A6419F3885B}" type="slidenum">
              <a:rPr lang="en-GB" altLang="en-US">
                <a:latin typeface="Rdg Vesta" panose="02000503060000020004" pitchFamily="50" charset="0"/>
              </a:rPr>
              <a:pPr eaLnBrk="1" hangingPunct="1"/>
              <a:t>7</a:t>
            </a:fld>
            <a:endParaRPr lang="en-US" altLang="en-US">
              <a:latin typeface="Rdg Vesta" panose="02000503060000020004" pitchFamily="50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2" r="794"/>
          <a:stretch/>
        </p:blipFill>
        <p:spPr bwMode="auto">
          <a:xfrm>
            <a:off x="541784" y="13779"/>
            <a:ext cx="8638728" cy="629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89384"/>
            <a:ext cx="17811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3" name="Straight Arrow Connector 7"/>
          <p:cNvCxnSpPr>
            <a:cxnSpLocks noChangeShapeType="1"/>
          </p:cNvCxnSpPr>
          <p:nvPr/>
        </p:nvCxnSpPr>
        <p:spPr bwMode="auto">
          <a:xfrm>
            <a:off x="5029200" y="998984"/>
            <a:ext cx="2133600" cy="1600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7123112" y="191879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dirty="0">
                <a:solidFill>
                  <a:schemeClr val="bg1"/>
                </a:solidFill>
              </a:rPr>
              <a:t>ECMWF predicted Super-saturation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1520" y="332656"/>
            <a:ext cx="3744416" cy="1466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GB" sz="2800" kern="0" cap="all" dirty="0" smtClean="0">
                <a:solidFill>
                  <a:srgbClr val="C00000"/>
                </a:solidFill>
              </a:rPr>
              <a:t>What  is  Radiative forcing</a:t>
            </a:r>
            <a:r>
              <a:rPr lang="en-GB" sz="2800" kern="0" cap="all" dirty="0">
                <a:solidFill>
                  <a:srgbClr val="C00000"/>
                </a:solidFill>
              </a:rPr>
              <a:t> </a:t>
            </a:r>
            <a:r>
              <a:rPr lang="en-GB" sz="2800" kern="0" cap="all" dirty="0" smtClean="0">
                <a:solidFill>
                  <a:srgbClr val="C00000"/>
                </a:solidFill>
              </a:rPr>
              <a:t> of contrail  cirrus?</a:t>
            </a:r>
            <a:endParaRPr lang="en-GB" sz="2800" kern="0" cap="all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en.ria.ru/images/16120/54/16120545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528" y="476672"/>
            <a:ext cx="2419672" cy="137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391472" y="5965249"/>
            <a:ext cx="37170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dirty="0">
                <a:latin typeface="Calibri" panose="020F0502020204030204" pitchFamily="34" charset="0"/>
                <a:hlinkClick r:id="rId6"/>
              </a:rPr>
              <a:t>Haywood et al. (2009) JGR</a:t>
            </a:r>
            <a:endParaRPr lang="en-GB" altLang="en-US" dirty="0">
              <a:latin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74" t="7496" r="38902" b="44539"/>
          <a:stretch/>
        </p:blipFill>
        <p:spPr bwMode="auto">
          <a:xfrm>
            <a:off x="126999" y="3723214"/>
            <a:ext cx="3508897" cy="280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2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6791E-6 C -0.01233 0.01595 -0.02639 0.03167 -0.03247 0.05201 C -0.03872 0.07443 -0.04184 0.10032 -0.04462 0.12737 C -0.04775 0.15326 -0.04462 0.17522 -0.04184 0.19949 C -0.03872 0.22168 -0.03403 0.24618 -0.02309 0.26629 C -0.01389 0.28617 0.00139 0.30259 0.0184 0.31484 C 0.03403 0.32686 0.0526 0.33495 0.071 0.33911 C 0.08941 0.34304 0.10798 0.34304 0.125 0.33911 C 0.14357 0.33495 0.16041 0.32455 0.17448 0.30883 C 0.18819 0.29449 0.20052 0.27646 0.20677 0.25381 C 0.21458 0.23393 0.21753 0.2055 0.21753 0.18377 C 0.21927 0.16112 0.21753 0.13499 0.20972 0.1128 C 0.20225 0.09269 0.18819 0.07628 0.16979 0.06819 C 0.15087 0.06195 0.13246 0.07004 0.12014 0.0846 C 0.10955 0.09847 0.10173 0.12112 0.10017 0.14725 C 0.10017 0.17337 0.10173 0.19741 0.10955 0.21775 C 0.11736 0.23786 0.1158 0.24202 0.14653 0.26814 C 0.17448 0.29658 0.20225 0.28848 0.21927 0.29033 C 0.23594 0.29033 0.25 0.28271 0.26684 0.27415 C 0.28559 0.26421 0.30087 0.24618 0.31198 0.22977 C 0.32257 0.21405 0.32708 0.19325 0.33333 0.16112 C 0.33802 0.12875 0.33802 0.1128 0.33802 0.08853 C 0.33802 0.06403 0.33802 0.04022 0.33802 0.01595 " pathEditMode="relative" rAng="0" ptsTypes="fffffffffffffffffffffff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7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8430"/>
            <a:ext cx="2556147" cy="161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3315995"/>
            <a:ext cx="4752528" cy="176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48064" y="2420888"/>
            <a:ext cx="3556736" cy="38884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Radiative forcing by 1991 eruption of Mt. Pinatubo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Resulting cooling drives decreased water vapour in upper troposphere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Diminished greenhouse effect amplifies cooling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Climate model simulates cooling realistically due to realistic water vapour feedback</a:t>
            </a:r>
          </a:p>
          <a:p>
            <a:pPr marL="0" indent="0">
              <a:buNone/>
            </a:pPr>
            <a:r>
              <a:rPr lang="en-GB" dirty="0" smtClean="0">
                <a:hlinkClick r:id="rId4"/>
              </a:rPr>
              <a:t>Soden et al. (2002) Science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E108D-53FF-46DF-8AE1-E09E673ACFE7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3" name="Picture 2" descr="F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39248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0"/>
          <a:stretch/>
        </p:blipFill>
        <p:spPr bwMode="auto">
          <a:xfrm>
            <a:off x="21499" y="5030953"/>
            <a:ext cx="4818112" cy="178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39610" y="897134"/>
            <a:ext cx="4196885" cy="13797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kern="0" dirty="0" smtClean="0"/>
              <a:t>are  simulated </a:t>
            </a:r>
            <a:r>
              <a:rPr lang="en-GB" sz="2800" kern="0" dirty="0" err="1" smtClean="0"/>
              <a:t>forcings</a:t>
            </a:r>
            <a:r>
              <a:rPr lang="en-GB" sz="2800" kern="0" dirty="0"/>
              <a:t>/</a:t>
            </a:r>
            <a:r>
              <a:rPr lang="en-GB" sz="2800" kern="0" dirty="0" smtClean="0"/>
              <a:t>feedbacks realistic?</a:t>
            </a:r>
          </a:p>
        </p:txBody>
      </p:sp>
    </p:spTree>
    <p:extLst>
      <p:ext uri="{BB962C8B-B14F-4D97-AF65-F5344CB8AC3E}">
        <p14:creationId xmlns:p14="http://schemas.microsoft.com/office/powerpoint/2010/main" val="3698785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/>
          <a:stretch/>
        </p:blipFill>
        <p:spPr bwMode="auto">
          <a:xfrm>
            <a:off x="0" y="3573017"/>
            <a:ext cx="788436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4736"/>
            <a:ext cx="8280000" cy="828000"/>
          </a:xfrm>
        </p:spPr>
        <p:txBody>
          <a:bodyPr/>
          <a:lstStyle/>
          <a:p>
            <a:r>
              <a:rPr lang="en-GB" sz="3200" dirty="0" smtClean="0"/>
              <a:t>What is </a:t>
            </a:r>
            <a:r>
              <a:rPr lang="en-GB" sz="3200" dirty="0" smtClean="0"/>
              <a:t> Spectral  </a:t>
            </a:r>
            <a:r>
              <a:rPr lang="en-GB" sz="3200" dirty="0" smtClean="0"/>
              <a:t>signature </a:t>
            </a:r>
            <a:br>
              <a:rPr lang="en-GB" sz="3200" dirty="0" smtClean="0"/>
            </a:br>
            <a:r>
              <a:rPr lang="en-GB" sz="3200" dirty="0" smtClean="0"/>
              <a:t>of  climate  change?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5872" y="1074614"/>
            <a:ext cx="2586608" cy="2858442"/>
          </a:xfrm>
        </p:spPr>
        <p:txBody>
          <a:bodyPr/>
          <a:lstStyle/>
          <a:p>
            <a:r>
              <a:rPr lang="en-GB" b="1" dirty="0" smtClean="0"/>
              <a:t>Left: </a:t>
            </a:r>
            <a:r>
              <a:rPr lang="en-GB" dirty="0" smtClean="0"/>
              <a:t>Increased greenhouse gas forcing 1970-97</a:t>
            </a:r>
          </a:p>
          <a:p>
            <a:r>
              <a:rPr lang="en-GB" b="1" dirty="0" smtClean="0"/>
              <a:t>Below: </a:t>
            </a:r>
            <a:r>
              <a:rPr lang="en-GB" dirty="0" smtClean="0"/>
              <a:t>inter-annual spectral variability from IASI </a:t>
            </a:r>
            <a:r>
              <a:rPr lang="en-GB" sz="1800" dirty="0" smtClean="0"/>
              <a:t>(</a:t>
            </a:r>
            <a:r>
              <a:rPr lang="en-GB" sz="1800" dirty="0" smtClean="0">
                <a:hlinkClick r:id="rId3"/>
              </a:rPr>
              <a:t>Brindley et al. 2015 J. </a:t>
            </a:r>
            <a:r>
              <a:rPr lang="en-GB" sz="1800" dirty="0" err="1" smtClean="0">
                <a:hlinkClick r:id="rId3"/>
              </a:rPr>
              <a:t>Clim</a:t>
            </a:r>
            <a:r>
              <a:rPr lang="en-GB" sz="1800" dirty="0" smtClean="0"/>
              <a:t>)</a:t>
            </a:r>
          </a:p>
          <a:p>
            <a:r>
              <a:rPr lang="en-GB" sz="1800" dirty="0" smtClean="0"/>
              <a:t>Far infra-red &lt;500 cm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51520" y="1052736"/>
            <a:ext cx="6054353" cy="3206539"/>
            <a:chOff x="251520" y="1700808"/>
            <a:chExt cx="6054353" cy="320653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32"/>
            <a:stretch/>
          </p:blipFill>
          <p:spPr bwMode="auto">
            <a:xfrm>
              <a:off x="323528" y="1700808"/>
              <a:ext cx="5982345" cy="2335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5364088" y="1772048"/>
              <a:ext cx="0" cy="4328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979712" y="1772048"/>
              <a:ext cx="0" cy="2895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187624" y="1772047"/>
              <a:ext cx="0" cy="4328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11760" y="1722686"/>
              <a:ext cx="27751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dirty="0">
                  <a:solidFill>
                    <a:srgbClr val="000000"/>
                  </a:solidFill>
                  <a:hlinkClick r:id="rId5"/>
                </a:rPr>
                <a:t>Harries et al. 2001, Nature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09" t="66764" r="1109" b="12767"/>
            <a:stretch/>
          </p:blipFill>
          <p:spPr bwMode="auto">
            <a:xfrm>
              <a:off x="251520" y="3933056"/>
              <a:ext cx="5982345" cy="97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31640" y="3347700"/>
              <a:ext cx="33843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ym typeface="Wingdings" pitchFamily="2" charset="2"/>
                </a:rPr>
                <a:t> infra-red</a:t>
              </a:r>
              <a:r>
                <a:rPr lang="en-GB" sz="1800" dirty="0" smtClean="0"/>
                <a:t> spectrum (cm</a:t>
              </a:r>
              <a:r>
                <a:rPr lang="en-GB" sz="1800" baseline="30000" dirty="0" smtClean="0"/>
                <a:t>-1</a:t>
              </a:r>
              <a:r>
                <a:rPr lang="en-GB" sz="1800" dirty="0" smtClean="0"/>
                <a:t>) </a:t>
              </a:r>
              <a:r>
                <a:rPr lang="en-GB" sz="1800" dirty="0" smtClean="0">
                  <a:sym typeface="Wingdings" pitchFamily="2" charset="2"/>
                </a:rPr>
                <a:t></a:t>
              </a:r>
              <a:endParaRPr lang="en-GB" sz="1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5536" y="5595337"/>
            <a:ext cx="993378" cy="707886"/>
            <a:chOff x="395536" y="5595337"/>
            <a:chExt cx="993378" cy="707886"/>
          </a:xfrm>
        </p:grpSpPr>
        <p:sp>
          <p:nvSpPr>
            <p:cNvPr id="13" name="Left Arrow 12"/>
            <p:cNvSpPr/>
            <p:nvPr/>
          </p:nvSpPr>
          <p:spPr>
            <a:xfrm>
              <a:off x="395536" y="5661248"/>
              <a:ext cx="576064" cy="576064"/>
            </a:xfrm>
            <a:prstGeom prst="leftArrow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44562" y="5595337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389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/>
    </p:bld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C00000"/>
      </a:hlink>
      <a:folHlink>
        <a:srgbClr val="FDB9D3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UoR-PP-Template-STANDARD-WIDTH-v-24</Template>
  <TotalTime>3293</TotalTime>
  <Words>700</Words>
  <Application>Microsoft Office PowerPoint</Application>
  <PresentationFormat>On-screen Show (4:3)</PresentationFormat>
  <Paragraphs>108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Wingdings</vt:lpstr>
      <vt:lpstr>Effra Heavy</vt:lpstr>
      <vt:lpstr>Rdg Vesta</vt:lpstr>
      <vt:lpstr>Calibri</vt:lpstr>
      <vt:lpstr>Effra Light</vt:lpstr>
      <vt:lpstr>Effra Bold</vt:lpstr>
      <vt:lpstr>Effra</vt:lpstr>
      <vt:lpstr>AngsanaUPC</vt:lpstr>
      <vt:lpstr>UoR Theme</vt:lpstr>
      <vt:lpstr>2_Default Design</vt:lpstr>
      <vt:lpstr>1_UoR Theme</vt:lpstr>
      <vt:lpstr>2_UoR Theme</vt:lpstr>
      <vt:lpstr>3_UoR Theme</vt:lpstr>
      <vt:lpstr>4_UoR Theme</vt:lpstr>
      <vt:lpstr>Earth’s  radiation budget</vt:lpstr>
      <vt:lpstr>introduction</vt:lpstr>
      <vt:lpstr>Earth’s  Global  annual  average  energy  budget</vt:lpstr>
      <vt:lpstr>PowerPoint Presentation</vt:lpstr>
      <vt:lpstr>What  causes  Systematic  model  bias  in  southern  ocean?</vt:lpstr>
      <vt:lpstr>What  are  causes/consequences  of  hemispheric  asymmetry  in  energy  budget? </vt:lpstr>
      <vt:lpstr>PowerPoint Presentation</vt:lpstr>
      <vt:lpstr>PowerPoint Presentation</vt:lpstr>
      <vt:lpstr>What is  Spectral  signature  of  climate  change?</vt:lpstr>
      <vt:lpstr>How  is  earth’s  radiation  budget  &amp;  climate  changing?</vt:lpstr>
      <vt:lpstr>PowerPoint Presentation</vt:lpstr>
      <vt:lpstr>earth’s energy budget &amp; regional  changes in the water cycle</vt:lpstr>
      <vt:lpstr>Observed  Asymmetry  in  earth’s  energy  budget</vt:lpstr>
      <vt:lpstr>How is earth’s energy  balance  changing &amp; what are implications?</vt:lpstr>
      <vt:lpstr>Net Imbalance Anomaly (Wm-2)</vt:lpstr>
      <vt:lpstr>PowerPoint Presentation</vt:lpstr>
      <vt:lpstr>PowerPoint Presentation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Philip Allan</dc:creator>
  <cp:lastModifiedBy>Richard</cp:lastModifiedBy>
  <cp:revision>235</cp:revision>
  <cp:lastPrinted>2006-09-19T14:59:33Z</cp:lastPrinted>
  <dcterms:created xsi:type="dcterms:W3CDTF">2015-04-10T14:31:41Z</dcterms:created>
  <dcterms:modified xsi:type="dcterms:W3CDTF">2016-05-16T09:05:10Z</dcterms:modified>
</cp:coreProperties>
</file>