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84" r:id="rId3"/>
    <p:sldMasterId id="2147483720" r:id="rId4"/>
    <p:sldMasterId id="2147483756" r:id="rId5"/>
    <p:sldMasterId id="2147483768" r:id="rId6"/>
    <p:sldMasterId id="2147483780" r:id="rId7"/>
    <p:sldMasterId id="2147483792" r:id="rId8"/>
  </p:sldMasterIdLst>
  <p:notesMasterIdLst>
    <p:notesMasterId r:id="rId46"/>
  </p:notesMasterIdLst>
  <p:handoutMasterIdLst>
    <p:handoutMasterId r:id="rId47"/>
  </p:handoutMasterIdLst>
  <p:sldIdLst>
    <p:sldId id="325" r:id="rId9"/>
    <p:sldId id="364" r:id="rId10"/>
    <p:sldId id="306" r:id="rId11"/>
    <p:sldId id="317" r:id="rId12"/>
    <p:sldId id="320" r:id="rId13"/>
    <p:sldId id="323" r:id="rId14"/>
    <p:sldId id="308" r:id="rId15"/>
    <p:sldId id="309" r:id="rId16"/>
    <p:sldId id="310" r:id="rId17"/>
    <p:sldId id="311" r:id="rId18"/>
    <p:sldId id="338" r:id="rId19"/>
    <p:sldId id="330" r:id="rId20"/>
    <p:sldId id="331" r:id="rId21"/>
    <p:sldId id="340" r:id="rId22"/>
    <p:sldId id="341" r:id="rId23"/>
    <p:sldId id="342" r:id="rId24"/>
    <p:sldId id="343" r:id="rId25"/>
    <p:sldId id="344" r:id="rId26"/>
    <p:sldId id="361" r:id="rId27"/>
    <p:sldId id="367" r:id="rId28"/>
    <p:sldId id="368" r:id="rId29"/>
    <p:sldId id="372" r:id="rId30"/>
    <p:sldId id="369" r:id="rId31"/>
    <p:sldId id="373" r:id="rId32"/>
    <p:sldId id="375" r:id="rId33"/>
    <p:sldId id="371" r:id="rId34"/>
    <p:sldId id="378" r:id="rId35"/>
    <p:sldId id="347" r:id="rId36"/>
    <p:sldId id="357" r:id="rId37"/>
    <p:sldId id="359" r:id="rId38"/>
    <p:sldId id="355" r:id="rId39"/>
    <p:sldId id="366" r:id="rId40"/>
    <p:sldId id="358" r:id="rId41"/>
    <p:sldId id="360" r:id="rId42"/>
    <p:sldId id="376" r:id="rId43"/>
    <p:sldId id="377" r:id="rId44"/>
    <p:sldId id="362" r:id="rId45"/>
  </p:sldIdLst>
  <p:sldSz cx="9144000" cy="6858000" type="screen4x3"/>
  <p:notesSz cx="6718300" cy="9867900"/>
  <p:defaultTextStyle>
    <a:defPPr>
      <a:defRPr lang="en-GB"/>
    </a:defPPr>
    <a:lvl1pPr algn="l" rtl="0" fontAlgn="base">
      <a:spcBef>
        <a:spcPct val="0"/>
      </a:spcBef>
      <a:spcAft>
        <a:spcPct val="0"/>
      </a:spcAft>
      <a:defRPr sz="8600" kern="1200">
        <a:solidFill>
          <a:schemeClr val="bg1"/>
        </a:solidFill>
        <a:latin typeface="Rdg Vesta" pitchFamily="50" charset="0"/>
        <a:ea typeface="+mn-ea"/>
        <a:cs typeface="+mn-cs"/>
      </a:defRPr>
    </a:lvl1pPr>
    <a:lvl2pPr marL="457200" algn="l" rtl="0" fontAlgn="base">
      <a:spcBef>
        <a:spcPct val="0"/>
      </a:spcBef>
      <a:spcAft>
        <a:spcPct val="0"/>
      </a:spcAft>
      <a:defRPr sz="8600" kern="1200">
        <a:solidFill>
          <a:schemeClr val="bg1"/>
        </a:solidFill>
        <a:latin typeface="Rdg Vesta" pitchFamily="50" charset="0"/>
        <a:ea typeface="+mn-ea"/>
        <a:cs typeface="+mn-cs"/>
      </a:defRPr>
    </a:lvl2pPr>
    <a:lvl3pPr marL="914400" algn="l" rtl="0" fontAlgn="base">
      <a:spcBef>
        <a:spcPct val="0"/>
      </a:spcBef>
      <a:spcAft>
        <a:spcPct val="0"/>
      </a:spcAft>
      <a:defRPr sz="8600" kern="1200">
        <a:solidFill>
          <a:schemeClr val="bg1"/>
        </a:solidFill>
        <a:latin typeface="Rdg Vesta" pitchFamily="50" charset="0"/>
        <a:ea typeface="+mn-ea"/>
        <a:cs typeface="+mn-cs"/>
      </a:defRPr>
    </a:lvl3pPr>
    <a:lvl4pPr marL="1371600" algn="l" rtl="0" fontAlgn="base">
      <a:spcBef>
        <a:spcPct val="0"/>
      </a:spcBef>
      <a:spcAft>
        <a:spcPct val="0"/>
      </a:spcAft>
      <a:defRPr sz="8600" kern="1200">
        <a:solidFill>
          <a:schemeClr val="bg1"/>
        </a:solidFill>
        <a:latin typeface="Rdg Vesta" pitchFamily="50" charset="0"/>
        <a:ea typeface="+mn-ea"/>
        <a:cs typeface="+mn-cs"/>
      </a:defRPr>
    </a:lvl4pPr>
    <a:lvl5pPr marL="1828800" algn="l" rtl="0" fontAlgn="base">
      <a:spcBef>
        <a:spcPct val="0"/>
      </a:spcBef>
      <a:spcAft>
        <a:spcPct val="0"/>
      </a:spcAft>
      <a:defRPr sz="8600" kern="1200">
        <a:solidFill>
          <a:schemeClr val="bg1"/>
        </a:solidFill>
        <a:latin typeface="Rdg Vesta" pitchFamily="50" charset="0"/>
        <a:ea typeface="+mn-ea"/>
        <a:cs typeface="+mn-cs"/>
      </a:defRPr>
    </a:lvl5pPr>
    <a:lvl6pPr marL="2286000" algn="l" defTabSz="914400" rtl="0" eaLnBrk="1" latinLnBrk="0" hangingPunct="1">
      <a:defRPr sz="8600" kern="1200">
        <a:solidFill>
          <a:schemeClr val="bg1"/>
        </a:solidFill>
        <a:latin typeface="Rdg Vesta" pitchFamily="50" charset="0"/>
        <a:ea typeface="+mn-ea"/>
        <a:cs typeface="+mn-cs"/>
      </a:defRPr>
    </a:lvl6pPr>
    <a:lvl7pPr marL="2743200" algn="l" defTabSz="914400" rtl="0" eaLnBrk="1" latinLnBrk="0" hangingPunct="1">
      <a:defRPr sz="8600" kern="1200">
        <a:solidFill>
          <a:schemeClr val="bg1"/>
        </a:solidFill>
        <a:latin typeface="Rdg Vesta" pitchFamily="50" charset="0"/>
        <a:ea typeface="+mn-ea"/>
        <a:cs typeface="+mn-cs"/>
      </a:defRPr>
    </a:lvl7pPr>
    <a:lvl8pPr marL="3200400" algn="l" defTabSz="914400" rtl="0" eaLnBrk="1" latinLnBrk="0" hangingPunct="1">
      <a:defRPr sz="8600" kern="1200">
        <a:solidFill>
          <a:schemeClr val="bg1"/>
        </a:solidFill>
        <a:latin typeface="Rdg Vesta" pitchFamily="50" charset="0"/>
        <a:ea typeface="+mn-ea"/>
        <a:cs typeface="+mn-cs"/>
      </a:defRPr>
    </a:lvl8pPr>
    <a:lvl9pPr marL="3657600" algn="l" defTabSz="914400" rtl="0" eaLnBrk="1" latinLnBrk="0" hangingPunct="1">
      <a:defRPr sz="8600" kern="1200">
        <a:solidFill>
          <a:schemeClr val="bg1"/>
        </a:solidFill>
        <a:latin typeface="Rdg Vesta"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8D"/>
    <a:srgbClr val="981D0A"/>
    <a:srgbClr val="7EAF35"/>
    <a:srgbClr val="D799A1"/>
    <a:srgbClr val="BF0071"/>
    <a:srgbClr val="9B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96" autoAdjust="0"/>
    <p:restoredTop sz="94993" autoAdjust="0"/>
  </p:normalViewPr>
  <p:slideViewPr>
    <p:cSldViewPr>
      <p:cViewPr>
        <p:scale>
          <a:sx n="79" d="100"/>
          <a:sy n="79" d="100"/>
        </p:scale>
        <p:origin x="-306" y="-258"/>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76" y="-114"/>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lvl1pPr>
          </a:lstStyle>
          <a:p>
            <a:endParaRPr 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lvl1pPr>
          </a:lstStyle>
          <a:p>
            <a:endParaRPr 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C94AD638-6B38-44E9-80A6-1AEEFA715452}" type="slidenum">
              <a:rPr lang="en-US"/>
              <a:pPr/>
              <a:t>‹#›</a:t>
            </a:fld>
            <a:endParaRPr lang="en-US"/>
          </a:p>
        </p:txBody>
      </p:sp>
    </p:spTree>
    <p:extLst>
      <p:ext uri="{BB962C8B-B14F-4D97-AF65-F5344CB8AC3E}">
        <p14:creationId xmlns:p14="http://schemas.microsoft.com/office/powerpoint/2010/main" val="268458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tx1"/>
                </a:solidFill>
                <a:latin typeface="Arial" charset="0"/>
              </a:defRPr>
            </a:lvl1pPr>
          </a:lstStyle>
          <a:p>
            <a:fld id="{29FDB257-6FD9-4ABC-A90E-F8C2E44FE70D}" type="slidenum">
              <a:rPr lang="en-GB"/>
              <a:pPr/>
              <a:t>‹#›</a:t>
            </a:fld>
            <a:endParaRPr lang="en-GB"/>
          </a:p>
        </p:txBody>
      </p:sp>
    </p:spTree>
    <p:extLst>
      <p:ext uri="{BB962C8B-B14F-4D97-AF65-F5344CB8AC3E}">
        <p14:creationId xmlns:p14="http://schemas.microsoft.com/office/powerpoint/2010/main" val="3579748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CE650-1EE8-4757-9DEA-2DEC69FF5B6D}" type="slidenum">
              <a:rPr lang="en-GB"/>
              <a:pPr/>
              <a:t>1</a:t>
            </a:fld>
            <a:endParaRPr lang="en-GB"/>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a:t>This is the title slide, PowerPoint will automatically format the first slide with the title master, although this can be changed in the design palette.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81113"/>
            <a:r>
              <a:rPr lang="en-GB" sz="1200" b="1" dirty="0" err="1" smtClean="0">
                <a:solidFill>
                  <a:schemeClr val="tx1"/>
                </a:solidFill>
              </a:rPr>
              <a:t>Fi</a:t>
            </a:r>
            <a:r>
              <a:rPr lang="en-US" sz="1200" b="1" dirty="0" smtClean="0">
                <a:solidFill>
                  <a:schemeClr val="tx1"/>
                </a:solidFill>
              </a:rPr>
              <a:t> </a:t>
            </a:r>
            <a:r>
              <a:rPr lang="en-US" sz="1200" b="1" dirty="0" err="1" smtClean="0">
                <a:solidFill>
                  <a:schemeClr val="tx1"/>
                </a:solidFill>
              </a:rPr>
              <a:t>gure</a:t>
            </a:r>
            <a:r>
              <a:rPr lang="en-US" sz="1200" b="1" dirty="0" smtClean="0">
                <a:solidFill>
                  <a:schemeClr val="tx1"/>
                </a:solidFill>
              </a:rPr>
              <a:t> 3 </a:t>
            </a:r>
            <a:r>
              <a:rPr lang="en-US" sz="1200" dirty="0" smtClean="0">
                <a:solidFill>
                  <a:schemeClr val="tx1"/>
                </a:solidFill>
              </a:rPr>
              <a:t>(a) Global annual average net TOA flux from CERES observations and (b) ERA Interim reanalysis are anchored to an estimate of Earth’s heating rate for 2006–2010 </a:t>
            </a:r>
            <a:r>
              <a:rPr lang="en-US" sz="1200" baseline="30000" dirty="0" smtClean="0">
                <a:solidFill>
                  <a:schemeClr val="tx1"/>
                </a:solidFill>
              </a:rPr>
              <a:t>5</a:t>
            </a:r>
            <a:r>
              <a:rPr lang="en-US" sz="1200" dirty="0" smtClean="0">
                <a:solidFill>
                  <a:schemeClr val="tx1"/>
                </a:solidFill>
              </a:rPr>
              <a:t>  The Pacific Marine Environmental Laboratory/Jet Propulsion Laboratory/Joint Institute for Marine and Atmospheric Research (PMEL/JPL/JIMAR) ocean heating rate estimates</a:t>
            </a:r>
            <a:r>
              <a:rPr lang="en-US" sz="1200" baseline="30000" dirty="0" smtClean="0">
                <a:solidFill>
                  <a:schemeClr val="tx1"/>
                </a:solidFill>
              </a:rPr>
              <a:t>4</a:t>
            </a:r>
            <a:r>
              <a:rPr lang="en-US" sz="1200" dirty="0" smtClean="0">
                <a:solidFill>
                  <a:schemeClr val="tx1"/>
                </a:solidFill>
              </a:rPr>
              <a:t> use data from Argo and World Ocean Database 2009; uncertainties for upper ocean heating rates are given at one-standard error derived from sampling uncertainties. The gray bar in (b) corresponds to one standard deviation about the 2001–2010 average net TOA flux of 15 CMIP3 models</a:t>
            </a:r>
            <a:r>
              <a:rPr lang="en-US" sz="1000" dirty="0" smtClean="0">
                <a:solidFill>
                  <a:schemeClr val="tx1"/>
                </a:solidFill>
              </a:rPr>
              <a:t>.</a:t>
            </a:r>
            <a:endParaRPr lang="en-GB" sz="1000" dirty="0" smtClean="0">
              <a:solidFill>
                <a:schemeClr val="tx1"/>
              </a:solidFill>
            </a:endParaRPr>
          </a:p>
          <a:p>
            <a:pPr defTabSz="1281113"/>
            <a:r>
              <a:rPr lang="en-GB" sz="1000" dirty="0" smtClean="0"/>
              <a:t> </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81113"/>
            <a:r>
              <a:rPr lang="en-GB" sz="1200" b="1" dirty="0" err="1" smtClean="0">
                <a:solidFill>
                  <a:schemeClr val="tx1"/>
                </a:solidFill>
              </a:rPr>
              <a:t>Fi</a:t>
            </a:r>
            <a:r>
              <a:rPr lang="en-US" sz="1200" b="1" dirty="0" smtClean="0">
                <a:solidFill>
                  <a:schemeClr val="tx1"/>
                </a:solidFill>
              </a:rPr>
              <a:t> </a:t>
            </a:r>
            <a:r>
              <a:rPr lang="en-US" sz="1200" b="1" dirty="0" err="1" smtClean="0">
                <a:solidFill>
                  <a:schemeClr val="tx1"/>
                </a:solidFill>
              </a:rPr>
              <a:t>gure</a:t>
            </a:r>
            <a:r>
              <a:rPr lang="en-US" sz="1200" b="1" dirty="0" smtClean="0">
                <a:solidFill>
                  <a:schemeClr val="tx1"/>
                </a:solidFill>
              </a:rPr>
              <a:t> 3 </a:t>
            </a:r>
            <a:r>
              <a:rPr lang="en-US" sz="1200" dirty="0" smtClean="0">
                <a:solidFill>
                  <a:schemeClr val="tx1"/>
                </a:solidFill>
              </a:rPr>
              <a:t>(a) Global annual average net TOA flux from CERES observations and (b) ERA Interim reanalysis are anchored to an estimate of Earth’s heating rate for 2006–2010 </a:t>
            </a:r>
            <a:r>
              <a:rPr lang="en-US" sz="1200" baseline="30000" dirty="0" smtClean="0">
                <a:solidFill>
                  <a:schemeClr val="tx1"/>
                </a:solidFill>
              </a:rPr>
              <a:t>5</a:t>
            </a:r>
            <a:r>
              <a:rPr lang="en-US" sz="1200" dirty="0" smtClean="0">
                <a:solidFill>
                  <a:schemeClr val="tx1"/>
                </a:solidFill>
              </a:rPr>
              <a:t>  The Pacific Marine Environmental Laboratory/Jet Propulsion Laboratory/Joint Institute for Marine and Atmospheric Research (PMEL/JPL/JIMAR) ocean heating rate estimates</a:t>
            </a:r>
            <a:r>
              <a:rPr lang="en-US" sz="1200" baseline="30000" dirty="0" smtClean="0">
                <a:solidFill>
                  <a:schemeClr val="tx1"/>
                </a:solidFill>
              </a:rPr>
              <a:t>4</a:t>
            </a:r>
            <a:r>
              <a:rPr lang="en-US" sz="1200" dirty="0" smtClean="0">
                <a:solidFill>
                  <a:schemeClr val="tx1"/>
                </a:solidFill>
              </a:rPr>
              <a:t> use data from Argo and World Ocean Database 2009; uncertainties for upper ocean heating rates are given at one-standard error derived from sampling uncertainties. The gray bar in (b) corresponds to one standard deviation about the 2001–2010 average net TOA flux of 15 CMIP3 models</a:t>
            </a:r>
            <a:r>
              <a:rPr lang="en-US" sz="1000" dirty="0" smtClean="0">
                <a:solidFill>
                  <a:schemeClr val="tx1"/>
                </a:solidFill>
              </a:rPr>
              <a:t>.</a:t>
            </a:r>
            <a:endParaRPr lang="en-GB" sz="1000" dirty="0" smtClean="0">
              <a:solidFill>
                <a:schemeClr val="tx1"/>
              </a:solidFill>
            </a:endParaRPr>
          </a:p>
          <a:p>
            <a:pPr defTabSz="1281113"/>
            <a:r>
              <a:rPr lang="en-GB" sz="1000" dirty="0" smtClean="0"/>
              <a:t> </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solidFill>
                  <a:schemeClr val="tx1"/>
                </a:solidFill>
              </a:rPr>
              <a:t>Deseasonalised</a:t>
            </a:r>
            <a:r>
              <a:rPr lang="en-GB" sz="1200" dirty="0" smtClean="0">
                <a:solidFill>
                  <a:schemeClr val="tx1"/>
                </a:solidFill>
              </a:rPr>
              <a:t> monthly anomalies of net radiation (60</a:t>
            </a:r>
            <a:r>
              <a:rPr lang="en-GB" sz="1200" baseline="30000" dirty="0" smtClean="0">
                <a:solidFill>
                  <a:schemeClr val="tx1"/>
                </a:solidFill>
              </a:rPr>
              <a:t>o</a:t>
            </a:r>
            <a:r>
              <a:rPr lang="en-GB" sz="1200" dirty="0" smtClean="0">
                <a:solidFill>
                  <a:schemeClr val="tx1"/>
                </a:solidFill>
              </a:rPr>
              <a:t>S-60</a:t>
            </a:r>
            <a:r>
              <a:rPr lang="en-GB" sz="1200" baseline="30000" dirty="0" smtClean="0">
                <a:solidFill>
                  <a:schemeClr val="tx1"/>
                </a:solidFill>
              </a:rPr>
              <a:t>o</a:t>
            </a:r>
            <a:r>
              <a:rPr lang="en-GB" sz="1200" dirty="0" smtClean="0">
                <a:solidFill>
                  <a:schemeClr val="tx1"/>
                </a:solidFill>
              </a:rPr>
              <a:t>N) from satellite data (ERBS WFOV; CERES) and reanalysis simulations (ERA Interim)  updated from ref 6 to include CMIP5 climate model simulations (AMIP 5 simulations from CNRM, NorESM1, HadGEM2 and INMCM4 in grey and combined historical and RCP4.5 scenario coupled simulations from  CNRM, </a:t>
            </a:r>
            <a:r>
              <a:rPr lang="en-GB" sz="1200" dirty="0" err="1" smtClean="0">
                <a:solidFill>
                  <a:schemeClr val="tx1"/>
                </a:solidFill>
              </a:rPr>
              <a:t>CanESM</a:t>
            </a:r>
            <a:r>
              <a:rPr lang="en-GB" sz="1200" dirty="0" smtClean="0">
                <a:solidFill>
                  <a:schemeClr val="tx1"/>
                </a:solidFill>
              </a:rPr>
              <a:t>, HadGEM2-ES and INMCM4 in blue shading). CERES has been updated to EBAF2.6 and ERA Interim to 1985-2010.</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7824" indent="-283778">
              <a:defRPr>
                <a:solidFill>
                  <a:schemeClr val="tx1"/>
                </a:solidFill>
                <a:latin typeface="Arial" pitchFamily="34" charset="0"/>
              </a:defRPr>
            </a:lvl2pPr>
            <a:lvl3pPr marL="1135113" indent="-227023">
              <a:defRPr>
                <a:solidFill>
                  <a:schemeClr val="tx1"/>
                </a:solidFill>
                <a:latin typeface="Arial" pitchFamily="34" charset="0"/>
              </a:defRPr>
            </a:lvl3pPr>
            <a:lvl4pPr marL="1589159" indent="-227023">
              <a:defRPr>
                <a:solidFill>
                  <a:schemeClr val="tx1"/>
                </a:solidFill>
                <a:latin typeface="Arial" pitchFamily="34" charset="0"/>
              </a:defRPr>
            </a:lvl4pPr>
            <a:lvl5pPr marL="2043204" indent="-227023">
              <a:defRPr>
                <a:solidFill>
                  <a:schemeClr val="tx1"/>
                </a:solidFill>
                <a:latin typeface="Arial" pitchFamily="34" charset="0"/>
              </a:defRPr>
            </a:lvl5pPr>
            <a:lvl6pPr marL="2497249" indent="-227023" eaLnBrk="0" fontAlgn="base" hangingPunct="0">
              <a:spcBef>
                <a:spcPct val="0"/>
              </a:spcBef>
              <a:spcAft>
                <a:spcPct val="0"/>
              </a:spcAft>
              <a:defRPr>
                <a:solidFill>
                  <a:schemeClr val="tx1"/>
                </a:solidFill>
                <a:latin typeface="Arial" pitchFamily="34" charset="0"/>
              </a:defRPr>
            </a:lvl6pPr>
            <a:lvl7pPr marL="2951295" indent="-227023" eaLnBrk="0" fontAlgn="base" hangingPunct="0">
              <a:spcBef>
                <a:spcPct val="0"/>
              </a:spcBef>
              <a:spcAft>
                <a:spcPct val="0"/>
              </a:spcAft>
              <a:defRPr>
                <a:solidFill>
                  <a:schemeClr val="tx1"/>
                </a:solidFill>
                <a:latin typeface="Arial" pitchFamily="34" charset="0"/>
              </a:defRPr>
            </a:lvl7pPr>
            <a:lvl8pPr marL="3405340" indent="-227023" eaLnBrk="0" fontAlgn="base" hangingPunct="0">
              <a:spcBef>
                <a:spcPct val="0"/>
              </a:spcBef>
              <a:spcAft>
                <a:spcPct val="0"/>
              </a:spcAft>
              <a:defRPr>
                <a:solidFill>
                  <a:schemeClr val="tx1"/>
                </a:solidFill>
                <a:latin typeface="Arial" pitchFamily="34" charset="0"/>
              </a:defRPr>
            </a:lvl8pPr>
            <a:lvl9pPr marL="3859385" indent="-227023" eaLnBrk="0" fontAlgn="base" hangingPunct="0">
              <a:spcBef>
                <a:spcPct val="0"/>
              </a:spcBef>
              <a:spcAft>
                <a:spcPct val="0"/>
              </a:spcAft>
              <a:defRPr>
                <a:solidFill>
                  <a:schemeClr val="tx1"/>
                </a:solidFill>
                <a:latin typeface="Arial" pitchFamily="34" charset="0"/>
              </a:defRPr>
            </a:lvl9pPr>
          </a:lstStyle>
          <a:p>
            <a:fld id="{3E58BA86-68DE-4DBB-B4B6-6B531C433C14}" type="slidenum">
              <a:rPr lang="en-US" smtClean="0">
                <a:solidFill>
                  <a:prstClr val="black"/>
                </a:solidFill>
              </a:rPr>
              <a:pPr/>
              <a:t>14</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05779" y="9373558"/>
            <a:ext cx="2910949" cy="4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9" tIns="45405" rIns="90809" bIns="4540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48F55DB-5650-41A2-A8ED-D9CBC6265C0E}" type="slidenum">
              <a:rPr lang="en-US" sz="1200"/>
              <a:pPr algn="r" eaLnBrk="1" hangingPunct="1"/>
              <a:t>15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CO2 heats the atmosphere increasing stability and reducing precipitation while solar changes have a smaller effect. While the model response to temperature increases in consistent, based upon the enhanced net radiative cooling of a warmer atmosphere, the response of the water cycle to a complex pattern of forcing is less clear. Observations of surface and top of atmosphere radiation from CERES and GERB will address this question.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eaLnBrk="1" hangingPunct="1"/>
            <a:fld id="{2FD2BB63-DB9F-48E4-B7F9-7D620C5CFE8D}" type="slidenum">
              <a:rPr lang="en-US" sz="1200"/>
              <a:pPr algn="r" eaLnBrk="1" hangingPunct="1"/>
              <a:t>19</a:t>
            </a:fld>
            <a:endParaRPr lang="en-US" sz="1200"/>
          </a:p>
        </p:txBody>
      </p:sp>
      <p:sp>
        <p:nvSpPr>
          <p:cNvPr id="11267" name="Rectangle 2"/>
          <p:cNvSpPr>
            <a:spLocks noGrp="1" noRot="1" noChangeAspect="1" noChangeArrowheads="1" noTextEdit="1"/>
          </p:cNvSpPr>
          <p:nvPr>
            <p:ph type="sldImg"/>
          </p:nvPr>
        </p:nvSpPr>
        <p:spPr>
          <a:xfrm>
            <a:off x="952500" y="773113"/>
            <a:ext cx="4852988" cy="3640137"/>
          </a:xfrm>
          <a:ln/>
        </p:spPr>
      </p:sp>
      <p:sp>
        <p:nvSpPr>
          <p:cNvPr id="11268" name="Rectangle 3"/>
          <p:cNvSpPr>
            <a:spLocks noGrp="1" noChangeArrowheads="1"/>
          </p:cNvSpPr>
          <p:nvPr>
            <p:ph type="body" idx="1"/>
          </p:nvPr>
        </p:nvSpPr>
        <p:spPr>
          <a:xfrm>
            <a:off x="910557" y="4720736"/>
            <a:ext cx="4933358" cy="4412758"/>
          </a:xfrm>
          <a:noFill/>
          <a:ln/>
        </p:spPr>
        <p:txBody>
          <a:bodyPr/>
          <a:lstStyle/>
          <a:p>
            <a:pPr eaLnBrk="1" hangingPunct="1"/>
            <a:r>
              <a:rPr lang="en-GB" smtClean="0">
                <a:latin typeface="Arial" charset="0"/>
              </a:rPr>
              <a:t>There is huge uncertainty in global precipitation projections, relating both to climate sensitivity and mitigation pathways.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34819" name="Slide Number Placeholder 3"/>
          <p:cNvSpPr txBox="1">
            <a:spLocks noGrp="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a:fld id="{6737003D-8B62-411F-8F16-2B1FE0067A01}" type="slidenum">
              <a:rPr lang="en-US" sz="1200">
                <a:solidFill>
                  <a:prstClr val="black"/>
                </a:solidFill>
                <a:latin typeface="Arial" charset="0"/>
              </a:rPr>
              <a:pPr algn="r"/>
              <a:t>22</a:t>
            </a:fld>
            <a:endParaRPr lang="en-US"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53194-4730-440D-932A-A91DBD4DA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020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713F45-EFCF-46F8-AAA7-64FE708792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205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63637-9A8D-4419-8A10-7EEF95F14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72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98F08-85EF-415E-B2A3-EA594115EA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05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1BC252-3DA7-41E2-BED2-8E21B2C5E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33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4DAB54-40DC-43D6-9326-EF3ECA9EF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502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43E85C-4BE8-4577-9B46-7B37D502EF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29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8A994-3685-4463-B219-972D2002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7838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3D5DB-AC56-4E36-B30D-CBF2773D8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67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F0780-7850-407E-95B7-2DF53787F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435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32DD61-F7B4-4CBB-9B49-69B7A88AE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079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4182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345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51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384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66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96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564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600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155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223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753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727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179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949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744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148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2256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393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330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875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3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492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8698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236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677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7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415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8104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104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092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974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192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3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493EE0-060A-48B2-8ECC-73AD95D03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108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B6643-8BAF-40F2-B962-11871B892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989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CFF2C-D320-48A1-9B2D-0D3BD956D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917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FA9DC9-A494-413F-85BD-C603B6FA7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055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5CC8FD-8992-440F-9045-03F08FEAE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5055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BA13B9-4050-425A-BD50-A5F0619FD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7422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15581D-627B-476B-BC11-3E4139D05C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299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7F4918-EEF2-473C-BE88-52545FEE01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923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36F25-45E1-4C89-9F73-88FBCEB61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930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7AF7B-0335-4C00-A4FC-D6C82C36F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4354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A4BDF-4BCB-4995-8CA4-F16D1C153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251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493EE0-060A-48B2-8ECC-73AD95D03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900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B6643-8BAF-40F2-B962-11871B892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72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CFF2C-D320-48A1-9B2D-0D3BD956D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6076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FA9DC9-A494-413F-85BD-C603B6FA7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22495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5CC8FD-8992-440F-9045-03F08FEAE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693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BA13B9-4050-425A-BD50-A5F0619FD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6330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15581D-627B-476B-BC11-3E4139D05C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860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7F4918-EEF2-473C-BE88-52545FEE01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822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36F25-45E1-4C89-9F73-88FBCEB61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2424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7AF7B-0335-4C00-A4FC-D6C82C36F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05507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A4BDF-4BCB-4995-8CA4-F16D1C153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3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mailto:r.p.allan@reading.ac.uk"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mailto:r.p.allan@reading.ac.uk"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hyperlink" Target="mailto:r.p.allan@reading.ac.uk"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srcRect/>
          <a:stretch>
            <a:fillRect/>
          </a:stretch>
        </p:blipFill>
        <p:spPr bwMode="auto">
          <a:xfrm>
            <a:off x="7524750" y="434975"/>
            <a:ext cx="1184275" cy="387350"/>
          </a:xfrm>
          <a:prstGeom prst="rect">
            <a:avLst/>
          </a:prstGeom>
          <a:noFill/>
        </p:spPr>
      </p:pic>
      <p:sp>
        <p:nvSpPr>
          <p:cNvPr id="13333" name="Rectangle 21"/>
          <p:cNvSpPr>
            <a:spLocks noGrp="1" noChangeArrowheads="1"/>
          </p:cNvSpPr>
          <p:nvPr>
            <p:ph type="title"/>
          </p:nvPr>
        </p:nvSpPr>
        <p:spPr bwMode="auto">
          <a:xfrm>
            <a:off x="752475" y="320675"/>
            <a:ext cx="5980113" cy="1060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w="9525">
            <a:noFill/>
            <a:round/>
            <a:headEnd/>
            <a:tailEnd/>
          </a:ln>
          <a:effec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w="9525">
            <a:noFill/>
            <a:round/>
            <a:headEnd/>
            <a:tailEnd/>
          </a:ln>
          <a:effec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w="9525" algn="ctr">
            <a:noFill/>
            <a:miter lim="800000"/>
            <a:headEnd/>
            <a:tailEnd/>
          </a:ln>
          <a:effectLst/>
        </p:spPr>
        <p:txBody>
          <a:bodyPr wrap="none" anchor="ctr"/>
          <a:lstStyle/>
          <a:p>
            <a:endParaRPr lang="en-GB"/>
          </a:p>
        </p:txBody>
      </p:sp>
      <p:pic>
        <p:nvPicPr>
          <p:cNvPr id="13379" name="Picture 67" descr="Device-white"/>
          <p:cNvPicPr>
            <a:picLocks noChangeAspect="1" noChangeArrowheads="1"/>
          </p:cNvPicPr>
          <p:nvPr/>
        </p:nvPicPr>
        <p:blipFill>
          <a:blip r:embed="rId14" cstate="print"/>
          <a:srcRect/>
          <a:stretch>
            <a:fillRect/>
          </a:stretch>
        </p:blipFill>
        <p:spPr bwMode="hidden">
          <a:xfrm>
            <a:off x="7524750" y="436563"/>
            <a:ext cx="1184275" cy="38735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dt="0"/>
  <p:txStyles>
    <p:titleStyle>
      <a:lvl1pPr algn="l" rtl="0" fontAlgn="base">
        <a:lnSpc>
          <a:spcPct val="85000"/>
        </a:lnSpc>
        <a:spcBef>
          <a:spcPct val="0"/>
        </a:spcBef>
        <a:spcAft>
          <a:spcPct val="0"/>
        </a:spcAft>
        <a:defRPr sz="2800">
          <a:solidFill>
            <a:schemeClr val="tx1"/>
          </a:solidFill>
          <a:latin typeface="+mj-lt"/>
          <a:ea typeface="+mj-ea"/>
          <a:cs typeface="+mj-cs"/>
        </a:defRPr>
      </a:lvl1pPr>
      <a:lvl2pPr algn="l" rtl="0" fontAlgn="base">
        <a:lnSpc>
          <a:spcPct val="85000"/>
        </a:lnSpc>
        <a:spcBef>
          <a:spcPct val="0"/>
        </a:spcBef>
        <a:spcAft>
          <a:spcPct val="0"/>
        </a:spcAft>
        <a:defRPr sz="2800">
          <a:solidFill>
            <a:schemeClr val="tx1"/>
          </a:solidFill>
          <a:latin typeface="Rdg Vesta" pitchFamily="50" charset="0"/>
        </a:defRPr>
      </a:lvl2pPr>
      <a:lvl3pPr algn="l" rtl="0" fontAlgn="base">
        <a:lnSpc>
          <a:spcPct val="85000"/>
        </a:lnSpc>
        <a:spcBef>
          <a:spcPct val="0"/>
        </a:spcBef>
        <a:spcAft>
          <a:spcPct val="0"/>
        </a:spcAft>
        <a:defRPr sz="2800">
          <a:solidFill>
            <a:schemeClr val="tx1"/>
          </a:solidFill>
          <a:latin typeface="Rdg Vesta" pitchFamily="50" charset="0"/>
        </a:defRPr>
      </a:lvl3pPr>
      <a:lvl4pPr algn="l" rtl="0" fontAlgn="base">
        <a:lnSpc>
          <a:spcPct val="85000"/>
        </a:lnSpc>
        <a:spcBef>
          <a:spcPct val="0"/>
        </a:spcBef>
        <a:spcAft>
          <a:spcPct val="0"/>
        </a:spcAft>
        <a:defRPr sz="2800">
          <a:solidFill>
            <a:schemeClr val="tx1"/>
          </a:solidFill>
          <a:latin typeface="Rdg Vesta" pitchFamily="50" charset="0"/>
        </a:defRPr>
      </a:lvl4pPr>
      <a:lvl5pPr algn="l" rtl="0" fontAlgn="base">
        <a:lnSpc>
          <a:spcPct val="85000"/>
        </a:lnSpc>
        <a:spcBef>
          <a:spcPct val="0"/>
        </a:spcBef>
        <a:spcAft>
          <a:spcPct val="0"/>
        </a:spcAft>
        <a:defRPr sz="2800">
          <a:solidFill>
            <a:schemeClr val="tx1"/>
          </a:solidFill>
          <a:latin typeface="Rdg Vesta" pitchFamily="50" charset="0"/>
        </a:defRPr>
      </a:lvl5pPr>
      <a:lvl6pPr marL="457200" algn="l" rtl="0" fontAlgn="base">
        <a:lnSpc>
          <a:spcPct val="85000"/>
        </a:lnSpc>
        <a:spcBef>
          <a:spcPct val="0"/>
        </a:spcBef>
        <a:spcAft>
          <a:spcPct val="0"/>
        </a:spcAft>
        <a:defRPr sz="2800">
          <a:solidFill>
            <a:schemeClr val="tx1"/>
          </a:solidFill>
          <a:latin typeface="Rdg Vesta" pitchFamily="50" charset="0"/>
        </a:defRPr>
      </a:lvl6pPr>
      <a:lvl7pPr marL="914400" algn="l" rtl="0" fontAlgn="base">
        <a:lnSpc>
          <a:spcPct val="85000"/>
        </a:lnSpc>
        <a:spcBef>
          <a:spcPct val="0"/>
        </a:spcBef>
        <a:spcAft>
          <a:spcPct val="0"/>
        </a:spcAft>
        <a:defRPr sz="2800">
          <a:solidFill>
            <a:schemeClr val="tx1"/>
          </a:solidFill>
          <a:latin typeface="Rdg Vesta" pitchFamily="50" charset="0"/>
        </a:defRPr>
      </a:lvl7pPr>
      <a:lvl8pPr marL="1371600" algn="l" rtl="0" fontAlgn="base">
        <a:lnSpc>
          <a:spcPct val="85000"/>
        </a:lnSpc>
        <a:spcBef>
          <a:spcPct val="0"/>
        </a:spcBef>
        <a:spcAft>
          <a:spcPct val="0"/>
        </a:spcAft>
        <a:defRPr sz="2800">
          <a:solidFill>
            <a:schemeClr val="tx1"/>
          </a:solidFill>
          <a:latin typeface="Rdg Vesta" pitchFamily="50" charset="0"/>
        </a:defRPr>
      </a:lvl8pPr>
      <a:lvl9pPr marL="1828800" algn="l" rtl="0" fontAlgn="base">
        <a:lnSpc>
          <a:spcPct val="85000"/>
        </a:lnSpc>
        <a:spcBef>
          <a:spcPct val="0"/>
        </a:spcBef>
        <a:spcAft>
          <a:spcPct val="0"/>
        </a:spcAft>
        <a:defRPr sz="2800">
          <a:solidFill>
            <a:schemeClr val="tx1"/>
          </a:solidFill>
          <a:latin typeface="Rdg Vesta" pitchFamily="50" charset="0"/>
        </a:defRPr>
      </a:lvl9pPr>
    </p:titleStyle>
    <p:bodyStyle>
      <a:lvl1pPr algn="l" rtl="0" fontAlgn="base">
        <a:lnSpc>
          <a:spcPct val="95000"/>
        </a:lnSpc>
        <a:spcBef>
          <a:spcPct val="20000"/>
        </a:spcBef>
        <a:spcAft>
          <a:spcPct val="0"/>
        </a:spcAft>
        <a:defRPr sz="8600">
          <a:solidFill>
            <a:schemeClr val="tx2"/>
          </a:solidFill>
          <a:latin typeface="+mn-lt"/>
          <a:ea typeface="+mn-ea"/>
          <a:cs typeface="+mn-cs"/>
        </a:defRPr>
      </a:lvl1pPr>
      <a:lvl2pPr marL="2330450" indent="-533400" algn="l" rtl="0" fontAlgn="base">
        <a:spcBef>
          <a:spcPct val="20000"/>
        </a:spcBef>
        <a:spcAft>
          <a:spcPct val="0"/>
        </a:spcAft>
        <a:defRPr sz="2800">
          <a:solidFill>
            <a:schemeClr val="tx1"/>
          </a:solidFill>
          <a:latin typeface="Arial" charset="0"/>
        </a:defRPr>
      </a:lvl2pPr>
      <a:lvl3pPr marL="2967038" indent="-457200" algn="l" rtl="0" fontAlgn="base">
        <a:spcBef>
          <a:spcPct val="20000"/>
        </a:spcBef>
        <a:spcAft>
          <a:spcPct val="0"/>
        </a:spcAft>
        <a:buChar char="•"/>
        <a:defRPr sz="2400">
          <a:solidFill>
            <a:schemeClr val="tx1"/>
          </a:solidFill>
          <a:latin typeface="Arial" charset="0"/>
        </a:defRPr>
      </a:lvl3pPr>
      <a:lvl4pPr marL="3527425" indent="-381000" algn="l" rtl="0" fontAlgn="base">
        <a:spcBef>
          <a:spcPct val="20000"/>
        </a:spcBef>
        <a:spcAft>
          <a:spcPct val="0"/>
        </a:spcAft>
        <a:buChar char="–"/>
        <a:defRPr sz="2000">
          <a:solidFill>
            <a:schemeClr val="tx1"/>
          </a:solidFill>
          <a:latin typeface="Arial" charset="0"/>
        </a:defRPr>
      </a:lvl4pPr>
      <a:lvl5pPr marL="4087813" indent="-381000" algn="l" rtl="0" fontAlgn="base">
        <a:spcBef>
          <a:spcPct val="20000"/>
        </a:spcBef>
        <a:spcAft>
          <a:spcPct val="0"/>
        </a:spcAft>
        <a:buChar char="»"/>
        <a:defRPr sz="2000">
          <a:solidFill>
            <a:schemeClr val="tx1"/>
          </a:solidFill>
          <a:latin typeface="Arial" charset="0"/>
        </a:defRPr>
      </a:lvl5pPr>
      <a:lvl6pPr marL="4545013" indent="-381000" algn="l" rtl="0" fontAlgn="base">
        <a:spcBef>
          <a:spcPct val="20000"/>
        </a:spcBef>
        <a:spcAft>
          <a:spcPct val="0"/>
        </a:spcAft>
        <a:buChar char="»"/>
        <a:defRPr sz="2000">
          <a:solidFill>
            <a:schemeClr val="tx1"/>
          </a:solidFill>
          <a:latin typeface="Arial" charset="0"/>
        </a:defRPr>
      </a:lvl6pPr>
      <a:lvl7pPr marL="5002213" indent="-381000" algn="l" rtl="0" fontAlgn="base">
        <a:spcBef>
          <a:spcPct val="20000"/>
        </a:spcBef>
        <a:spcAft>
          <a:spcPct val="0"/>
        </a:spcAft>
        <a:buChar char="»"/>
        <a:defRPr sz="2000">
          <a:solidFill>
            <a:schemeClr val="tx1"/>
          </a:solidFill>
          <a:latin typeface="Arial" charset="0"/>
        </a:defRPr>
      </a:lvl7pPr>
      <a:lvl8pPr marL="5459413" indent="-381000" algn="l" rtl="0" fontAlgn="base">
        <a:spcBef>
          <a:spcPct val="20000"/>
        </a:spcBef>
        <a:spcAft>
          <a:spcPct val="0"/>
        </a:spcAft>
        <a:buChar char="»"/>
        <a:defRPr sz="2000">
          <a:solidFill>
            <a:schemeClr val="tx1"/>
          </a:solidFill>
          <a:latin typeface="Arial" charset="0"/>
        </a:defRPr>
      </a:lvl8pPr>
      <a:lvl9pPr marL="5916613" indent="-3810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itchFamily="50" charset="0"/>
        </a:defRPr>
      </a:lvl2pPr>
      <a:lvl3pPr algn="l" rtl="0" fontAlgn="base">
        <a:spcBef>
          <a:spcPct val="0"/>
        </a:spcBef>
        <a:spcAft>
          <a:spcPct val="0"/>
        </a:spcAft>
        <a:defRPr sz="4400">
          <a:solidFill>
            <a:schemeClr val="tx2"/>
          </a:solidFill>
          <a:latin typeface="Rdg Vesta" pitchFamily="50" charset="0"/>
        </a:defRPr>
      </a:lvl3pPr>
      <a:lvl4pPr algn="l" rtl="0" fontAlgn="base">
        <a:spcBef>
          <a:spcPct val="0"/>
        </a:spcBef>
        <a:spcAft>
          <a:spcPct val="0"/>
        </a:spcAft>
        <a:defRPr sz="4400">
          <a:solidFill>
            <a:schemeClr val="tx2"/>
          </a:solidFill>
          <a:latin typeface="Rdg Vesta" pitchFamily="50" charset="0"/>
        </a:defRPr>
      </a:lvl4pPr>
      <a:lvl5pPr algn="l" rtl="0" fontAlgn="base">
        <a:spcBef>
          <a:spcPct val="0"/>
        </a:spcBef>
        <a:spcAft>
          <a:spcPct val="0"/>
        </a:spcAft>
        <a:defRPr sz="4400">
          <a:solidFill>
            <a:schemeClr val="tx2"/>
          </a:solidFill>
          <a:latin typeface="Rdg Vesta" pitchFamily="50" charset="0"/>
        </a:defRPr>
      </a:lvl5pPr>
      <a:lvl6pPr marL="457200" algn="l" rtl="0" fontAlgn="base">
        <a:spcBef>
          <a:spcPct val="0"/>
        </a:spcBef>
        <a:spcAft>
          <a:spcPct val="0"/>
        </a:spcAft>
        <a:defRPr sz="4400">
          <a:solidFill>
            <a:schemeClr val="tx2"/>
          </a:solidFill>
          <a:latin typeface="Rdg Vesta" pitchFamily="50" charset="0"/>
        </a:defRPr>
      </a:lvl6pPr>
      <a:lvl7pPr marL="914400" algn="l" rtl="0" fontAlgn="base">
        <a:spcBef>
          <a:spcPct val="0"/>
        </a:spcBef>
        <a:spcAft>
          <a:spcPct val="0"/>
        </a:spcAft>
        <a:defRPr sz="4400">
          <a:solidFill>
            <a:schemeClr val="tx2"/>
          </a:solidFill>
          <a:latin typeface="Rdg Vesta" pitchFamily="50" charset="0"/>
        </a:defRPr>
      </a:lvl7pPr>
      <a:lvl8pPr marL="1371600" algn="l" rtl="0" fontAlgn="base">
        <a:spcBef>
          <a:spcPct val="0"/>
        </a:spcBef>
        <a:spcAft>
          <a:spcPct val="0"/>
        </a:spcAft>
        <a:defRPr sz="4400">
          <a:solidFill>
            <a:schemeClr val="tx2"/>
          </a:solidFill>
          <a:latin typeface="Rdg Vesta" pitchFamily="50" charset="0"/>
        </a:defRPr>
      </a:lvl8pPr>
      <a:lvl9pPr marL="1828800" algn="l" rtl="0" fontAlgn="base">
        <a:spcBef>
          <a:spcPct val="0"/>
        </a:spcBef>
        <a:spcAft>
          <a:spcPct val="0"/>
        </a:spcAft>
        <a:defRPr sz="4400">
          <a:solidFill>
            <a:schemeClr val="tx2"/>
          </a:solidFill>
          <a:latin typeface="Rdg Vesta" pitchFamily="50"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B88E0A5-1193-41E6-8788-8E0525FA40EA}"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pic>
        <p:nvPicPr>
          <p:cNvPr id="1031" name="Picture 9" descr="Device-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251646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24175154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20915053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28924614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A0635F2E-61DF-4375-807F-C56DC93C61CF}"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6538285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A0635F2E-61DF-4375-807F-C56DC93C61CF}"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37619332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pubs.giss.nasa.gov/abs/ha06510a.html" TargetMode="External"/><Relationship Id="rId4" Type="http://schemas.openxmlformats.org/officeDocument/2006/relationships/hyperlink" Target="http://www.nature.com/ngeo/journal/v5/n2/abs/ngeo1375.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onlinelibrary.wiley.com/doi/10.1002/met.285/ful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gu.org/pubs/crossref/2010/2009JD012442.shtml" TargetMode="External"/><Relationship Id="rId2" Type="http://schemas.openxmlformats.org/officeDocument/2006/relationships/hyperlink" Target="http://journals.ametsoc.org/doi/abs/10.1175/2011JCLI3932.1"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hyperlink" Target="http://link.springer.com/article/10.1007/s00382-012-1569-8" TargetMode="External"/><Relationship Id="rId4" Type="http://schemas.openxmlformats.org/officeDocument/2006/relationships/hyperlink" Target="http://www.cgd.ucar.edu/cas/Trenberth/trenberth.papers/TFK_bams0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journals.ametsoc.org/doi/abs/10.1175/2008JCLI2759.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ture.com/nature/journal/v419/n6903/abs/nature01092.html"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hyperlink" Target="http://www.met.reading.ac.uk/~sgs02rpa/PAPERS/Allan13SG.pdf"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link.springer.com/article/10.1007/s00382-010-0810-6" TargetMode="External"/><Relationship Id="rId3" Type="http://schemas.openxmlformats.org/officeDocument/2006/relationships/image" Target="../media/image34.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9.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4.xml"/><Relationship Id="rId6" Type="http://schemas.openxmlformats.org/officeDocument/2006/relationships/hyperlink" Target="http://www.met.reading.ac.uk/~sgs02rpa/PAPERS/Allan13SG.pdf" TargetMode="External"/><Relationship Id="rId5" Type="http://schemas.openxmlformats.org/officeDocument/2006/relationships/image" Target="../media/image4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84.xml"/><Relationship Id="rId6" Type="http://schemas.openxmlformats.org/officeDocument/2006/relationships/image" Target="../media/image44.png"/><Relationship Id="rId5" Type="http://schemas.openxmlformats.org/officeDocument/2006/relationships/hyperlink" Target="http://www.sciencemag.org/content/321/5895/1481.abstract" TargetMode="External"/><Relationship Id="rId4" Type="http://schemas.openxmlformats.org/officeDocument/2006/relationships/hyperlink" Target="http://www.google.co.uk/url?sa=t&amp;rct=j&amp;q=trenberth%202003%20changing%20character%20of%20precipitation&amp;source=web&amp;cd=1&amp;ved=0CCUQFjAA&amp;url=http://portal.iri.columbia.edu/~alesall/ouagaCILSS/articles/trenberth_bams2003.pdf&amp;ei=b-4rT6ieLsLv8APox6iADw&amp;usg=AFQjCNEThn97wRYTiR1hE46Hw4NnGP83tQ&amp;cad=rj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onlinelibrary.wiley.com/doi/10.1029/2012JD018027/abstract" TargetMode="External"/><Relationship Id="rId3" Type="http://schemas.openxmlformats.org/officeDocument/2006/relationships/image" Target="../media/image46.png"/><Relationship Id="rId7" Type="http://schemas.openxmlformats.org/officeDocument/2006/relationships/hyperlink" Target="http://www.agu.org/pubs/crossref/2011/2011GL049783.shtml" TargetMode="External"/><Relationship Id="rId2" Type="http://schemas.openxmlformats.org/officeDocument/2006/relationships/image" Target="../media/image45.png"/><Relationship Id="rId1" Type="http://schemas.openxmlformats.org/officeDocument/2006/relationships/slideLayout" Target="../slideLayouts/slideLayout8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1.gif"/><Relationship Id="rId4" Type="http://schemas.openxmlformats.org/officeDocument/2006/relationships/image" Target="../media/image47.png"/><Relationship Id="rId9" Type="http://schemas.openxmlformats.org/officeDocument/2006/relationships/image" Target="../media/image50.wmf"/></Relationships>
</file>

<file path=ppt/slides/_rels/slide25.xml.rels><?xml version="1.0" encoding="UTF-8" standalone="yes"?>
<Relationships xmlns="http://schemas.openxmlformats.org/package/2006/relationships"><Relationship Id="rId3" Type="http://schemas.openxmlformats.org/officeDocument/2006/relationships/hyperlink" Target="http://www.nature.com/ngeo/journal/v5/n10/abs/ngeo1568.html" TargetMode="External"/><Relationship Id="rId2" Type="http://schemas.openxmlformats.org/officeDocument/2006/relationships/image" Target="../media/image52.png"/><Relationship Id="rId1" Type="http://schemas.openxmlformats.org/officeDocument/2006/relationships/slideLayout" Target="../slideLayouts/slideLayout79.xml"/><Relationship Id="rId5" Type="http://schemas.openxmlformats.org/officeDocument/2006/relationships/hyperlink" Target="http://www.agu.org/pubs/crossref/2012/2011JD016568.shtml" TargetMode="External"/><Relationship Id="rId4" Type="http://schemas.openxmlformats.org/officeDocument/2006/relationships/hyperlink" Target="http://www.sciencemag.org/content/321/5895/1481.abstrac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ature.com/nature/journal/v419/n6903/abs/nature01092.html" TargetMode="External"/><Relationship Id="rId2" Type="http://schemas.openxmlformats.org/officeDocument/2006/relationships/image" Target="../media/image53.jpeg"/><Relationship Id="rId1" Type="http://schemas.openxmlformats.org/officeDocument/2006/relationships/slideLayout" Target="../slideLayouts/slideLayout84.xml"/><Relationship Id="rId4" Type="http://schemas.openxmlformats.org/officeDocument/2006/relationships/hyperlink" Target="http://www.nature.com/nature/journal/v470/n7334/full/470344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4.xml"/><Relationship Id="rId5" Type="http://schemas.openxmlformats.org/officeDocument/2006/relationships/image" Target="../media/image56.gif"/><Relationship Id="rId4" Type="http://schemas.openxmlformats.org/officeDocument/2006/relationships/hyperlink" Target="http://journals.ametsoc.org/doi/abs/10.1175/JCLI-D-12-00222.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57.jpeg"/><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hyperlink" Target="http://dx.doi.org/10.1007/s00382-011-1134-x" TargetMode="External"/><Relationship Id="rId4" Type="http://schemas.openxmlformats.org/officeDocument/2006/relationships/hyperlink" Target="http://iopscience.iop.org/1748-9326/5/2/025205" TargetMode="External"/><Relationship Id="rId9"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029/2012GL052093" TargetMode="External"/><Relationship Id="rId7"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62.xml"/><Relationship Id="rId6" Type="http://schemas.openxmlformats.org/officeDocument/2006/relationships/image" Target="../media/image61.png"/><Relationship Id="rId5" Type="http://schemas.openxmlformats.org/officeDocument/2006/relationships/image" Target="../media/image38.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ukcip.org.uk/uk-impacts/uk-maps/maps/precipitation/" TargetMode="External"/><Relationship Id="rId2" Type="http://schemas.openxmlformats.org/officeDocument/2006/relationships/image" Target="../media/image37.wmf"/><Relationship Id="rId1" Type="http://schemas.openxmlformats.org/officeDocument/2006/relationships/slideLayout" Target="../slideLayouts/slideLayout73.xml"/><Relationship Id="rId4" Type="http://schemas.openxmlformats.org/officeDocument/2006/relationships/image" Target="../media/image62.gif"/></Relationships>
</file>

<file path=ppt/slides/_rels/slide31.xml.rels><?xml version="1.0" encoding="UTF-8" standalone="yes"?>
<Relationships xmlns="http://schemas.openxmlformats.org/package/2006/relationships"><Relationship Id="rId3" Type="http://schemas.openxmlformats.org/officeDocument/2006/relationships/hyperlink" Target="http://www.met.reading.ac.uk/~sgs02rpa/PAPERS/Loeb12NG.pdf" TargetMode="External"/><Relationship Id="rId2" Type="http://schemas.openxmlformats.org/officeDocument/2006/relationships/hyperlink" Target="http://www.met.reading.ac.uk/~sgs02rpa" TargetMode="External"/><Relationship Id="rId1" Type="http://schemas.openxmlformats.org/officeDocument/2006/relationships/slideLayout" Target="../slideLayouts/slideLayout46.xml"/><Relationship Id="rId4" Type="http://schemas.openxmlformats.org/officeDocument/2006/relationships/hyperlink" Target="http://www.met.reading.ac.uk/~sgs02rpa/PAPERS/Allan13SG.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51.xml"/><Relationship Id="rId6" Type="http://schemas.openxmlformats.org/officeDocument/2006/relationships/hyperlink" Target="http://dx.doi.org/10.1007/s00382-011-1134-x" TargetMode="External"/><Relationship Id="rId5" Type="http://schemas.openxmlformats.org/officeDocument/2006/relationships/image" Target="../media/image66.png"/><Relationship Id="rId4" Type="http://schemas.openxmlformats.org/officeDocument/2006/relationships/image" Target="../media/image65.wmf"/></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www.agu.org/pubs/crossref/2012/2011JD016568.shtml" TargetMode="External"/><Relationship Id="rId2" Type="http://schemas.openxmlformats.org/officeDocument/2006/relationships/image" Target="../media/image67.emf"/><Relationship Id="rId1" Type="http://schemas.openxmlformats.org/officeDocument/2006/relationships/slideLayout" Target="../slideLayouts/slideLayout51.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hyperlink" Target="http://www.met.reading.ac.uk/~sgs02rpa/PAPERS/Allan13SG.pdf" TargetMode="External"/><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pnas.org/content/early/2011/06/27/1102467108.short" TargetMode="External"/><Relationship Id="rId7" Type="http://schemas.openxmlformats.org/officeDocument/2006/relationships/hyperlink" Target="http://www.agu.org/pubs/crossref/2011/2011GL048417.shtml" TargetMode="External"/><Relationship Id="rId2" Type="http://schemas.openxmlformats.org/officeDocument/2006/relationships/hyperlink" Target="http://www.sciencemag.org/content/333/6044/866.full.html" TargetMode="External"/><Relationship Id="rId1" Type="http://schemas.openxmlformats.org/officeDocument/2006/relationships/slideLayout" Target="../slideLayouts/slideLayout13.xml"/><Relationship Id="rId6" Type="http://schemas.openxmlformats.org/officeDocument/2006/relationships/hyperlink" Target="http://www.agu.org/journals/gl/gl1113/2011GL047835/" TargetMode="External"/><Relationship Id="rId5" Type="http://schemas.openxmlformats.org/officeDocument/2006/relationships/hyperlink" Target="http://www.nature.com/nclimate/journal/v1/n7/full/nclimate1229.html" TargetMode="External"/><Relationship Id="rId10" Type="http://schemas.openxmlformats.org/officeDocument/2006/relationships/image" Target="../media/image12.png"/><Relationship Id="rId4" Type="http://schemas.openxmlformats.org/officeDocument/2006/relationships/hyperlink" Target="http://www.sciencemag.org/content/327/5970/1219.abstract"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ciencemag.org/content/328/5976/316.summary"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journals.ametsoc.org/doi/abs/10.1175/2008JCLI2259.1"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nature.com/ngeo/journal/v5/n2/abs/ngeo1375.html"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mag.org/content/328/5976/316.summary" TargetMode="External"/><Relationship Id="rId2" Type="http://schemas.openxmlformats.org/officeDocument/2006/relationships/image" Target="../media/image19.tif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0" name="Rectangle 2"/>
          <p:cNvSpPr>
            <a:spLocks noGrp="1" noChangeArrowheads="1"/>
          </p:cNvSpPr>
          <p:nvPr>
            <p:ph type="ctrTitle"/>
          </p:nvPr>
        </p:nvSpPr>
        <p:spPr>
          <a:xfrm>
            <a:off x="179512" y="188640"/>
            <a:ext cx="8784976" cy="1196752"/>
          </a:xfrm>
        </p:spPr>
        <p:txBody>
          <a:bodyPr/>
          <a:lstStyle/>
          <a:p>
            <a:pPr>
              <a:tabLst>
                <a:tab pos="4038600" algn="l"/>
                <a:tab pos="6553200" algn="l"/>
              </a:tabLst>
            </a:pPr>
            <a:r>
              <a:rPr lang="en-GB" sz="3200" dirty="0" smtClean="0">
                <a:solidFill>
                  <a:schemeClr val="bg1"/>
                </a:solidFill>
                <a:latin typeface="Calibri" pitchFamily="34" charset="0"/>
                <a:cs typeface="Calibri" pitchFamily="34" charset="0"/>
              </a:rPr>
              <a:t>Current Changes in Earth’s Energy Imbalance and the Global Water Cycle</a:t>
            </a:r>
            <a:endParaRPr lang="en-GB" sz="3200" dirty="0">
              <a:solidFill>
                <a:schemeClr val="bg1"/>
              </a:solidFill>
              <a:latin typeface="Calibri" pitchFamily="34" charset="0"/>
              <a:cs typeface="Calibri" pitchFamily="34" charset="0"/>
            </a:endParaRPr>
          </a:p>
        </p:txBody>
      </p:sp>
      <p:sp>
        <p:nvSpPr>
          <p:cNvPr id="7" name="Rectangle 3"/>
          <p:cNvSpPr>
            <a:spLocks noGrp="1" noChangeArrowheads="1"/>
          </p:cNvSpPr>
          <p:nvPr>
            <p:ph type="subTitle" idx="1"/>
          </p:nvPr>
        </p:nvSpPr>
        <p:spPr>
          <a:xfrm>
            <a:off x="630237" y="2996952"/>
            <a:ext cx="7373329" cy="2160240"/>
          </a:xfrm>
          <a:solidFill>
            <a:schemeClr val="tx2">
              <a:lumMod val="20000"/>
              <a:lumOff val="80000"/>
              <a:alpha val="66000"/>
            </a:schemeClr>
          </a:solidFill>
        </p:spPr>
        <p:txBody>
          <a:bodyPr/>
          <a:lstStyle/>
          <a:p>
            <a:pPr algn="l"/>
            <a:r>
              <a:rPr lang="en-GB" sz="2800" dirty="0" smtClean="0">
                <a:latin typeface="Calibri" pitchFamily="34" charset="0"/>
                <a:cs typeface="Calibri" pitchFamily="34" charset="0"/>
              </a:rPr>
              <a:t>Richard P. Allan </a:t>
            </a:r>
            <a:endParaRPr lang="en-GB" sz="2800" baseline="30000" dirty="0" smtClean="0">
              <a:latin typeface="Calibri" pitchFamily="34" charset="0"/>
              <a:cs typeface="Calibri" pitchFamily="34" charset="0"/>
            </a:endParaRPr>
          </a:p>
          <a:p>
            <a:pPr algn="l"/>
            <a:r>
              <a:rPr lang="en-GB" sz="2400" dirty="0" smtClean="0">
                <a:latin typeface="Calibri" pitchFamily="34" charset="0"/>
                <a:cs typeface="Calibri" pitchFamily="34" charset="0"/>
              </a:rPr>
              <a:t>University of Reading, Department of Meteorology     NCAS-Climate/NCEO	</a:t>
            </a:r>
          </a:p>
          <a:p>
            <a:pPr algn="l"/>
            <a:r>
              <a:rPr lang="en-GB" sz="2200" dirty="0" smtClean="0">
                <a:latin typeface="Calibri" pitchFamily="34" charset="0"/>
                <a:cs typeface="Calibri" pitchFamily="34" charset="0"/>
              </a:rPr>
              <a:t>Thanks to </a:t>
            </a:r>
            <a:r>
              <a:rPr lang="fi-FI" sz="2200" dirty="0" smtClean="0">
                <a:latin typeface="Calibri" pitchFamily="34" charset="0"/>
                <a:cs typeface="Calibri" pitchFamily="34" charset="0"/>
              </a:rPr>
              <a:t>Chunlei Liu, David Lavers, Matthias Zahn, Norman </a:t>
            </a:r>
            <a:r>
              <a:rPr lang="fi-FI" sz="2200" dirty="0">
                <a:latin typeface="Calibri" pitchFamily="34" charset="0"/>
                <a:cs typeface="Calibri" pitchFamily="34" charset="0"/>
              </a:rPr>
              <a:t>Loeb, </a:t>
            </a:r>
            <a:r>
              <a:rPr lang="fi-FI" sz="2200" dirty="0" smtClean="0">
                <a:latin typeface="Calibri" pitchFamily="34" charset="0"/>
                <a:cs typeface="Calibri" pitchFamily="34" charset="0"/>
              </a:rPr>
              <a:t>John Lyman, Greg Johnson, </a:t>
            </a:r>
            <a:r>
              <a:rPr lang="en-GB" sz="2200" dirty="0" smtClean="0">
                <a:latin typeface="Calibri" pitchFamily="34" charset="0"/>
                <a:cs typeface="Calibri" pitchFamily="34" charset="0"/>
              </a:rPr>
              <a:t>Brian </a:t>
            </a:r>
            <a:r>
              <a:rPr lang="en-GB" sz="2200" dirty="0" err="1" smtClean="0">
                <a:latin typeface="Calibri" pitchFamily="34" charset="0"/>
                <a:cs typeface="Calibri" pitchFamily="34" charset="0"/>
              </a:rPr>
              <a:t>Soden</a:t>
            </a:r>
            <a:r>
              <a:rPr lang="en-GB" sz="2200" dirty="0" smtClean="0">
                <a:latin typeface="Calibri" pitchFamily="34" charset="0"/>
                <a:cs typeface="Calibri" pitchFamily="34" charset="0"/>
              </a:rPr>
              <a:t>, </a:t>
            </a:r>
            <a:r>
              <a:rPr lang="en-GB" sz="2200" dirty="0" err="1" smtClean="0">
                <a:latin typeface="Calibri" pitchFamily="34" charset="0"/>
                <a:cs typeface="Calibri" pitchFamily="34" charset="0"/>
              </a:rPr>
              <a:t>Viju</a:t>
            </a:r>
            <a:r>
              <a:rPr lang="en-GB" sz="2200" dirty="0" smtClean="0">
                <a:latin typeface="Calibri" pitchFamily="34" charset="0"/>
                <a:cs typeface="Calibri" pitchFamily="34" charset="0"/>
              </a:rPr>
              <a:t> John</a:t>
            </a:r>
          </a:p>
        </p:txBody>
      </p:sp>
      <p:pic>
        <p:nvPicPr>
          <p:cNvPr id="8" name="Picture 2" descr="http://t3.gstatic.com/images?q=tbn:ANd9GcSAc6SgqREl6SGxxfhGbrVoYy4UgxqXHCowQXLspkBKjCUYHhW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87" t="-6020" r="-4623" b="-15540"/>
          <a:stretch/>
        </p:blipFill>
        <p:spPr bwMode="auto">
          <a:xfrm>
            <a:off x="7111204" y="6018607"/>
            <a:ext cx="1784724" cy="613537"/>
          </a:xfrm>
          <a:prstGeom prst="rect">
            <a:avLst/>
          </a:prstGeom>
          <a:solidFill>
            <a:schemeClr val="bg1"/>
          </a:solidFill>
          <a:extLst/>
        </p:spPr>
      </p:pic>
      <p:pic>
        <p:nvPicPr>
          <p:cNvPr id="9" name="Picture 4" descr="http://t0.gstatic.com/images?q=tbn:ANd9GcTnNUsxjTdOwi8q8TPFpZ1pq-CAoNRCJM9BH33D03WGY36Bic8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54" y="6018607"/>
            <a:ext cx="2013784" cy="613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l.cam.ac.uk/research/srg/netos/molten/images/reading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383" y="6018607"/>
            <a:ext cx="1663353" cy="6051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nerc.ac.uk/site/logos/graphics/nceo/nceologo79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4583" y="6018607"/>
            <a:ext cx="2323681" cy="605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Calibri" pitchFamily="34" charset="0"/>
                <a:cs typeface="Calibri" pitchFamily="34" charset="0"/>
              </a:rPr>
              <a:t>Combining Earth Radiation Budget </a:t>
            </a:r>
            <a:br>
              <a:rPr lang="en-GB" sz="3200" dirty="0" smtClean="0">
                <a:latin typeface="Calibri" pitchFamily="34" charset="0"/>
                <a:cs typeface="Calibri" pitchFamily="34" charset="0"/>
              </a:rPr>
            </a:br>
            <a:r>
              <a:rPr lang="en-GB" sz="3200" dirty="0" smtClean="0">
                <a:latin typeface="Calibri" pitchFamily="34" charset="0"/>
                <a:cs typeface="Calibri" pitchFamily="34" charset="0"/>
              </a:rPr>
              <a:t>and Ocean Heat Content data</a:t>
            </a:r>
            <a:endParaRPr lang="en-GB" sz="3200" dirty="0">
              <a:latin typeface="Calibri" pitchFamily="34" charset="0"/>
              <a:cs typeface="Calibri" pitchFamily="34" charset="0"/>
            </a:endParaRPr>
          </a:p>
        </p:txBody>
      </p:sp>
      <p:sp>
        <p:nvSpPr>
          <p:cNvPr id="3" name="Content Placeholder 2"/>
          <p:cNvSpPr>
            <a:spLocks noGrp="1"/>
          </p:cNvSpPr>
          <p:nvPr>
            <p:ph idx="1"/>
          </p:nvPr>
        </p:nvSpPr>
        <p:spPr>
          <a:xfrm>
            <a:off x="539552" y="1600200"/>
            <a:ext cx="3384376" cy="4637112"/>
          </a:xfrm>
        </p:spPr>
        <p:txBody>
          <a:bodyPr/>
          <a:lstStyle/>
          <a:p>
            <a:r>
              <a:rPr lang="en-GB" sz="2000" dirty="0" smtClean="0">
                <a:latin typeface="Calibri" pitchFamily="34" charset="0"/>
                <a:cs typeface="Calibri" pitchFamily="34" charset="0"/>
              </a:rPr>
              <a:t>Tie 10-year CERES record with SORCE TSI and ARGO-estimated heating rate 2005-2010</a:t>
            </a:r>
          </a:p>
          <a:p>
            <a:r>
              <a:rPr lang="en-GB" sz="2000" dirty="0" smtClean="0">
                <a:latin typeface="Calibri" pitchFamily="34" charset="0"/>
                <a:cs typeface="Calibri" pitchFamily="34" charset="0"/>
              </a:rPr>
              <a:t>Best estimates for additional storage terms</a:t>
            </a:r>
          </a:p>
          <a:p>
            <a:r>
              <a:rPr lang="en-GB" sz="2000" dirty="0" smtClean="0">
                <a:latin typeface="Calibri" pitchFamily="34" charset="0"/>
                <a:cs typeface="Calibri" pitchFamily="34" charset="0"/>
              </a:rPr>
              <a:t>Variability relating to ENSO reproduced by CERES and ERA Interim</a:t>
            </a:r>
          </a:p>
          <a:p>
            <a:r>
              <a:rPr lang="en-GB" sz="2800" dirty="0" smtClean="0">
                <a:latin typeface="Calibri" pitchFamily="34" charset="0"/>
                <a:cs typeface="Calibri" pitchFamily="34" charset="0"/>
              </a:rPr>
              <a:t>Estimate of decade long net energy imbalance of </a:t>
            </a:r>
            <a:r>
              <a:rPr lang="en-US" sz="2800" b="1" dirty="0" smtClean="0">
                <a:latin typeface="Calibri" pitchFamily="34" charset="0"/>
                <a:cs typeface="Calibri" pitchFamily="34" charset="0"/>
              </a:rPr>
              <a:t>0.50±0.43 </a:t>
            </a:r>
            <a:r>
              <a:rPr lang="en-US" sz="2800" b="1" dirty="0" err="1" smtClean="0">
                <a:latin typeface="Calibri" pitchFamily="34" charset="0"/>
                <a:cs typeface="Calibri" pitchFamily="34" charset="0"/>
              </a:rPr>
              <a:t>Wm</a:t>
            </a:r>
            <a:r>
              <a:rPr lang="en-US" sz="2800" b="1" baseline="30000" dirty="0" smtClean="0">
                <a:latin typeface="Calibri" pitchFamily="34" charset="0"/>
                <a:cs typeface="Calibri" pitchFamily="34" charset="0"/>
              </a:rPr>
              <a:t>–2</a:t>
            </a:r>
            <a:endParaRPr lang="en-US" sz="2800" b="1" dirty="0" smtClean="0">
              <a:latin typeface="Calibri" pitchFamily="34" charset="0"/>
              <a:cs typeface="Calibri"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8530"/>
          <a:stretch/>
        </p:blipFill>
        <p:spPr bwMode="auto">
          <a:xfrm>
            <a:off x="3995936" y="1412776"/>
            <a:ext cx="45365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781"/>
          <a:stretch/>
        </p:blipFill>
        <p:spPr bwMode="auto">
          <a:xfrm>
            <a:off x="3995936" y="3645024"/>
            <a:ext cx="45365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44008" y="6165304"/>
            <a:ext cx="3672408" cy="615553"/>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hlinkClick r:id="rId4"/>
              </a:rPr>
              <a:t>Loeb et al. (2012) Nat. Geosci.</a:t>
            </a:r>
            <a:r>
              <a:rPr lang="en-GB" sz="1800" dirty="0" smtClean="0">
                <a:solidFill>
                  <a:schemeClr val="tx1"/>
                </a:solidFill>
                <a:latin typeface="Arial" pitchFamily="34" charset="0"/>
                <a:cs typeface="Arial" pitchFamily="34" charset="0"/>
              </a:rPr>
              <a:t> </a:t>
            </a:r>
            <a:r>
              <a:rPr lang="en-GB" sz="1600" dirty="0" smtClean="0">
                <a:solidFill>
                  <a:schemeClr val="tx1"/>
                </a:solidFill>
                <a:latin typeface="Arial" pitchFamily="34" charset="0"/>
                <a:cs typeface="Arial" pitchFamily="34" charset="0"/>
              </a:rPr>
              <a:t>See also </a:t>
            </a:r>
            <a:r>
              <a:rPr lang="en-GB" sz="1600" dirty="0" smtClean="0">
                <a:solidFill>
                  <a:schemeClr val="tx1"/>
                </a:solidFill>
                <a:latin typeface="Arial" pitchFamily="34" charset="0"/>
                <a:cs typeface="Arial" pitchFamily="34" charset="0"/>
                <a:hlinkClick r:id="rId5"/>
              </a:rPr>
              <a:t>Hansen et al. (2011) ACP</a:t>
            </a:r>
            <a:endParaRPr lang="en-GB" sz="16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00200"/>
            <a:ext cx="3384376" cy="4637112"/>
          </a:xfrm>
        </p:spPr>
        <p:txBody>
          <a:bodyPr/>
          <a:lstStyle/>
          <a:p>
            <a:r>
              <a:rPr lang="en-GB" sz="2400" dirty="0" err="1" smtClean="0">
                <a:latin typeface="Calibri" pitchFamily="34" charset="0"/>
                <a:cs typeface="Calibri" pitchFamily="34" charset="0"/>
              </a:rPr>
              <a:t>Replotted</a:t>
            </a:r>
            <a:r>
              <a:rPr lang="en-GB" sz="2400" dirty="0" smtClean="0">
                <a:latin typeface="Calibri" pitchFamily="34" charset="0"/>
                <a:cs typeface="Calibri" pitchFamily="34" charset="0"/>
              </a:rPr>
              <a:t> so that CERES and ERA Interim sample 6-months later than ARGO</a:t>
            </a:r>
          </a:p>
          <a:p>
            <a:endParaRPr lang="en-GB" sz="2400" dirty="0">
              <a:latin typeface="Calibri" pitchFamily="34" charset="0"/>
              <a:cs typeface="Calibri" pitchFamily="34" charset="0"/>
            </a:endParaRPr>
          </a:p>
          <a:p>
            <a:r>
              <a:rPr lang="en-GB" sz="2400" dirty="0" smtClean="0">
                <a:latin typeface="Calibri" pitchFamily="34" charset="0"/>
                <a:cs typeface="Calibri" pitchFamily="34" charset="0"/>
              </a:rPr>
              <a:t>Is there a lag in the system?</a:t>
            </a:r>
          </a:p>
          <a:p>
            <a:r>
              <a:rPr lang="en-GB" sz="2400" dirty="0" smtClean="0">
                <a:latin typeface="Calibri" pitchFamily="34" charset="0"/>
                <a:cs typeface="Calibri" pitchFamily="34" charset="0"/>
              </a:rPr>
              <a:t>Where in ocean is energy accumulating?</a:t>
            </a:r>
          </a:p>
          <a:p>
            <a:r>
              <a:rPr lang="en-GB" sz="2400" dirty="0" smtClean="0">
                <a:latin typeface="Calibri" pitchFamily="34" charset="0"/>
                <a:cs typeface="Calibri" pitchFamily="34" charset="0"/>
              </a:rPr>
              <a:t>Mechanism?</a:t>
            </a:r>
          </a:p>
        </p:txBody>
      </p:sp>
      <p:pic>
        <p:nvPicPr>
          <p:cNvPr id="8" name="Picture 5"/>
          <p:cNvPicPr>
            <a:picLocks noChangeAspect="1" noChangeArrowheads="1"/>
          </p:cNvPicPr>
          <p:nvPr/>
        </p:nvPicPr>
        <p:blipFill>
          <a:blip r:embed="rId3" cstate="print"/>
          <a:srcRect/>
          <a:stretch>
            <a:fillRect/>
          </a:stretch>
        </p:blipFill>
        <p:spPr bwMode="auto">
          <a:xfrm>
            <a:off x="3923928" y="1484784"/>
            <a:ext cx="4980816" cy="4968552"/>
          </a:xfrm>
          <a:prstGeom prst="rect">
            <a:avLst/>
          </a:prstGeom>
          <a:noFill/>
          <a:ln w="9525">
            <a:noFill/>
            <a:miter lim="800000"/>
            <a:headEnd/>
            <a:tailEnd/>
          </a:ln>
        </p:spPr>
      </p:pic>
      <p:sp>
        <p:nvSpPr>
          <p:cNvPr id="6" name="Title 1"/>
          <p:cNvSpPr>
            <a:spLocks noGrp="1"/>
          </p:cNvSpPr>
          <p:nvPr>
            <p:ph type="title"/>
          </p:nvPr>
        </p:nvSpPr>
        <p:spPr>
          <a:xfrm>
            <a:off x="457200" y="274638"/>
            <a:ext cx="8229600" cy="1143000"/>
          </a:xfrm>
        </p:spPr>
        <p:txBody>
          <a:bodyPr/>
          <a:lstStyle/>
          <a:p>
            <a:r>
              <a:rPr lang="en-GB" sz="3200" dirty="0" smtClean="0">
                <a:latin typeface="Calibri" pitchFamily="34" charset="0"/>
                <a:cs typeface="Calibri" pitchFamily="34" charset="0"/>
              </a:rPr>
              <a:t>Combining Earth Radiation Budget </a:t>
            </a:r>
            <a:br>
              <a:rPr lang="en-GB" sz="3200" dirty="0" smtClean="0">
                <a:latin typeface="Calibri" pitchFamily="34" charset="0"/>
                <a:cs typeface="Calibri" pitchFamily="34" charset="0"/>
              </a:rPr>
            </a:br>
            <a:r>
              <a:rPr lang="en-GB" sz="3200" dirty="0" smtClean="0">
                <a:latin typeface="Calibri" pitchFamily="34" charset="0"/>
                <a:cs typeface="Calibri" pitchFamily="34" charset="0"/>
              </a:rPr>
              <a:t>and Ocean Heat Content data (2)</a:t>
            </a:r>
            <a:endParaRPr lang="en-GB" sz="3200" dirty="0">
              <a:latin typeface="Calibri" pitchFamily="34" charset="0"/>
              <a:cs typeface="Calibri" pitchFamily="34" charset="0"/>
            </a:endParaRPr>
          </a:p>
        </p:txBody>
      </p:sp>
    </p:spTree>
    <p:extLst>
      <p:ext uri="{BB962C8B-B14F-4D97-AF65-F5344CB8AC3E}">
        <p14:creationId xmlns:p14="http://schemas.microsoft.com/office/powerpoint/2010/main" val="3295774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Variation in net radiation since 1985</a:t>
            </a:r>
            <a:endParaRPr lang="en-GB" sz="4000" dirty="0">
              <a:latin typeface="Calibri" pitchFamily="34" charset="0"/>
              <a:cs typeface="Calibri" pitchFamily="34" charset="0"/>
            </a:endParaRPr>
          </a:p>
        </p:txBody>
      </p:sp>
      <p:pic>
        <p:nvPicPr>
          <p:cNvPr id="10" name="Picture 9" descr="ERB_WFOV_CERES_cmip.png"/>
          <p:cNvPicPr>
            <a:picLocks noChangeAspect="1"/>
          </p:cNvPicPr>
          <p:nvPr/>
        </p:nvPicPr>
        <p:blipFill>
          <a:blip r:embed="rId3" cstate="print"/>
          <a:stretch>
            <a:fillRect/>
          </a:stretch>
        </p:blipFill>
        <p:spPr>
          <a:xfrm>
            <a:off x="360040" y="1340768"/>
            <a:ext cx="8316416" cy="4158208"/>
          </a:xfrm>
          <a:prstGeom prst="rect">
            <a:avLst/>
          </a:prstGeom>
        </p:spPr>
      </p:pic>
      <p:sp>
        <p:nvSpPr>
          <p:cNvPr id="5" name="TextBox 4"/>
          <p:cNvSpPr txBox="1"/>
          <p:nvPr/>
        </p:nvSpPr>
        <p:spPr>
          <a:xfrm>
            <a:off x="3131840" y="5661248"/>
            <a:ext cx="5544616" cy="369332"/>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rPr>
              <a:t>60S-60N, after </a:t>
            </a:r>
            <a:r>
              <a:rPr lang="en-GB" sz="1800" dirty="0" smtClean="0">
                <a:solidFill>
                  <a:schemeClr val="tx1"/>
                </a:solidFill>
                <a:latin typeface="Arial" pitchFamily="34" charset="0"/>
                <a:cs typeface="Arial" pitchFamily="34" charset="0"/>
                <a:hlinkClick r:id="rId4"/>
              </a:rPr>
              <a:t>Allan (2011) </a:t>
            </a:r>
            <a:r>
              <a:rPr lang="en-GB" sz="1800" dirty="0" err="1" smtClean="0">
                <a:solidFill>
                  <a:schemeClr val="tx1"/>
                </a:solidFill>
                <a:latin typeface="Arial" pitchFamily="34" charset="0"/>
                <a:cs typeface="Arial" pitchFamily="34" charset="0"/>
                <a:hlinkClick r:id="rId4"/>
              </a:rPr>
              <a:t>Meteorol</a:t>
            </a:r>
            <a:r>
              <a:rPr lang="en-GB" sz="1800" dirty="0" smtClean="0">
                <a:solidFill>
                  <a:schemeClr val="tx1"/>
                </a:solidFill>
                <a:latin typeface="Arial" pitchFamily="34" charset="0"/>
                <a:cs typeface="Arial" pitchFamily="34" charset="0"/>
                <a:hlinkClick r:id="rId4"/>
              </a:rPr>
              <a:t>. Apps</a:t>
            </a:r>
            <a:endParaRPr lang="en-GB" sz="18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Conclusions (1)</a:t>
            </a:r>
            <a:endParaRPr lang="en-GB" dirty="0">
              <a:latin typeface="Calibri" pitchFamily="34" charset="0"/>
            </a:endParaRPr>
          </a:p>
        </p:txBody>
      </p:sp>
      <p:sp>
        <p:nvSpPr>
          <p:cNvPr id="3" name="Content Placeholder 2"/>
          <p:cNvSpPr>
            <a:spLocks noGrp="1"/>
          </p:cNvSpPr>
          <p:nvPr>
            <p:ph idx="1"/>
          </p:nvPr>
        </p:nvSpPr>
        <p:spPr>
          <a:xfrm>
            <a:off x="457200" y="1196752"/>
            <a:ext cx="8229600" cy="4968552"/>
          </a:xfrm>
        </p:spPr>
        <p:txBody>
          <a:bodyPr/>
          <a:lstStyle/>
          <a:p>
            <a:r>
              <a:rPr lang="en-GB" sz="2800" dirty="0" smtClean="0">
                <a:latin typeface="Calibri" pitchFamily="34" charset="0"/>
                <a:cs typeface="Calibri" pitchFamily="34" charset="0"/>
              </a:rPr>
              <a:t>Previously highlighted </a:t>
            </a:r>
            <a:r>
              <a:rPr lang="en-GB" sz="2800" dirty="0" smtClean="0">
                <a:solidFill>
                  <a:srgbClr val="00B050"/>
                </a:solidFill>
                <a:latin typeface="Calibri" pitchFamily="34" charset="0"/>
                <a:cs typeface="Calibri" pitchFamily="34" charset="0"/>
              </a:rPr>
              <a:t>“missing energy” explained </a:t>
            </a:r>
            <a:r>
              <a:rPr lang="en-GB" sz="2800" dirty="0" smtClean="0">
                <a:latin typeface="Calibri" pitchFamily="34" charset="0"/>
                <a:cs typeface="Calibri" pitchFamily="34" charset="0"/>
              </a:rPr>
              <a:t>by ocean heat content uncertainty combined with inappropriate net radiation satellite products</a:t>
            </a:r>
          </a:p>
          <a:p>
            <a:pPr>
              <a:buClr>
                <a:schemeClr val="tx1"/>
              </a:buClr>
            </a:pPr>
            <a:r>
              <a:rPr lang="en-GB" sz="2800" dirty="0" smtClean="0">
                <a:solidFill>
                  <a:srgbClr val="FF0000"/>
                </a:solidFill>
                <a:latin typeface="Calibri" pitchFamily="34" charset="0"/>
                <a:cs typeface="Calibri" pitchFamily="34" charset="0"/>
              </a:rPr>
              <a:t>Heating of Earth continues </a:t>
            </a:r>
            <a:r>
              <a:rPr lang="en-GB" sz="2800" dirty="0">
                <a:solidFill>
                  <a:srgbClr val="FF0000"/>
                </a:solidFill>
                <a:latin typeface="Calibri" pitchFamily="34" charset="0"/>
                <a:cs typeface="Calibri" pitchFamily="34" charset="0"/>
              </a:rPr>
              <a:t> </a:t>
            </a:r>
            <a:r>
              <a:rPr lang="en-GB" sz="2800" dirty="0" smtClean="0">
                <a:latin typeface="Calibri" pitchFamily="34" charset="0"/>
                <a:cs typeface="Calibri" pitchFamily="34" charset="0"/>
              </a:rPr>
              <a:t>at rate of </a:t>
            </a:r>
            <a:r>
              <a:rPr lang="en-GB" sz="2800" dirty="0" smtClean="0">
                <a:latin typeface="Arial" pitchFamily="34" charset="0"/>
                <a:cs typeface="Arial" pitchFamily="34" charset="0"/>
              </a:rPr>
              <a:t>~</a:t>
            </a:r>
            <a:r>
              <a:rPr lang="en-GB" sz="2800" dirty="0" smtClean="0">
                <a:latin typeface="Calibri" pitchFamily="34" charset="0"/>
                <a:cs typeface="Calibri" pitchFamily="34" charset="0"/>
              </a:rPr>
              <a:t>0.5 </a:t>
            </a:r>
            <a:r>
              <a:rPr lang="en-GB" sz="2800" dirty="0" smtClean="0">
                <a:latin typeface="Calibri" pitchFamily="34" charset="0"/>
                <a:cs typeface="Calibri" pitchFamily="34" charset="0"/>
              </a:rPr>
              <a:t>Wm</a:t>
            </a:r>
            <a:r>
              <a:rPr lang="en-GB" sz="2800" baseline="30000" dirty="0" smtClean="0">
                <a:latin typeface="Calibri" pitchFamily="34" charset="0"/>
                <a:cs typeface="Calibri" pitchFamily="34" charset="0"/>
              </a:rPr>
              <a:t>-2</a:t>
            </a:r>
            <a:endParaRPr lang="en-GB" sz="2800" dirty="0" smtClean="0">
              <a:latin typeface="Calibri" pitchFamily="34" charset="0"/>
              <a:cs typeface="Calibri" pitchFamily="34" charset="0"/>
            </a:endParaRPr>
          </a:p>
          <a:p>
            <a:pPr lvl="1"/>
            <a:r>
              <a:rPr lang="en-GB" sz="2000" dirty="0" smtClean="0">
                <a:latin typeface="Calibri" pitchFamily="34" charset="0"/>
                <a:cs typeface="Calibri" pitchFamily="34" charset="0"/>
              </a:rPr>
              <a:t>Negative </a:t>
            </a:r>
            <a:r>
              <a:rPr lang="en-GB" sz="2000" dirty="0" err="1" smtClean="0">
                <a:latin typeface="Calibri" pitchFamily="34" charset="0"/>
                <a:cs typeface="Calibri" pitchFamily="34" charset="0"/>
              </a:rPr>
              <a:t>radiative</a:t>
            </a:r>
            <a:r>
              <a:rPr lang="en-GB" sz="2000" dirty="0" smtClean="0">
                <a:latin typeface="Calibri" pitchFamily="34" charset="0"/>
                <a:cs typeface="Calibri" pitchFamily="34" charset="0"/>
              </a:rPr>
              <a:t> forcing does not appear to </a:t>
            </a:r>
            <a:r>
              <a:rPr lang="en-GB" sz="2000" dirty="0">
                <a:latin typeface="Calibri" pitchFamily="34" charset="0"/>
                <a:cs typeface="Calibri" pitchFamily="34" charset="0"/>
              </a:rPr>
              <a:t>contribute strongly </a:t>
            </a:r>
            <a:endParaRPr lang="en-GB" sz="2000" dirty="0" smtClean="0">
              <a:latin typeface="Calibri" pitchFamily="34" charset="0"/>
              <a:cs typeface="Calibri" pitchFamily="34" charset="0"/>
            </a:endParaRPr>
          </a:p>
          <a:p>
            <a:r>
              <a:rPr lang="en-GB" sz="2800" dirty="0" smtClean="0">
                <a:latin typeface="Calibri" pitchFamily="34" charset="0"/>
                <a:cs typeface="Calibri" pitchFamily="34" charset="0"/>
              </a:rPr>
              <a:t>Implications/mechanisms?</a:t>
            </a:r>
            <a:endParaRPr lang="en-GB" sz="2800" dirty="0">
              <a:latin typeface="Calibri" pitchFamily="34" charset="0"/>
              <a:cs typeface="Calibri" pitchFamily="34" charset="0"/>
            </a:endParaRPr>
          </a:p>
          <a:p>
            <a:pPr lvl="1"/>
            <a:r>
              <a:rPr lang="en-GB" sz="2000" dirty="0">
                <a:latin typeface="Calibri" pitchFamily="34" charset="0"/>
                <a:cs typeface="Calibri" pitchFamily="34" charset="0"/>
              </a:rPr>
              <a:t>Energy continues to accumulate below the ocean surface</a:t>
            </a:r>
          </a:p>
          <a:p>
            <a:pPr lvl="1"/>
            <a:r>
              <a:rPr lang="en-GB" sz="2000" dirty="0">
                <a:latin typeface="Calibri" pitchFamily="34" charset="0"/>
                <a:cs typeface="Calibri" pitchFamily="34" charset="0"/>
              </a:rPr>
              <a:t>Strengthening of Walker circulation, e.g. </a:t>
            </a:r>
            <a:r>
              <a:rPr lang="en-GB" sz="2000" dirty="0">
                <a:latin typeface="Calibri" pitchFamily="34" charset="0"/>
                <a:cs typeface="Calibri" pitchFamily="34" charset="0"/>
                <a:hlinkClick r:id="rId2"/>
              </a:rPr>
              <a:t>Merrifield (2011) J </a:t>
            </a:r>
            <a:r>
              <a:rPr lang="en-GB" sz="2000" dirty="0" err="1">
                <a:latin typeface="Calibri" pitchFamily="34" charset="0"/>
                <a:cs typeface="Calibri" pitchFamily="34" charset="0"/>
                <a:hlinkClick r:id="rId2"/>
              </a:rPr>
              <a:t>Clim</a:t>
            </a:r>
            <a:r>
              <a:rPr lang="en-GB" sz="2000" dirty="0">
                <a:latin typeface="Calibri" pitchFamily="34" charset="0"/>
                <a:cs typeface="Calibri" pitchFamily="34" charset="0"/>
              </a:rPr>
              <a:t>?</a:t>
            </a:r>
          </a:p>
          <a:p>
            <a:pPr lvl="1"/>
            <a:r>
              <a:rPr lang="en-GB" sz="2000" dirty="0">
                <a:latin typeface="Calibri" pitchFamily="34" charset="0"/>
                <a:cs typeface="Calibri" pitchFamily="34" charset="0"/>
              </a:rPr>
              <a:t>Implications for hydrological cycle, e.g. </a:t>
            </a:r>
            <a:r>
              <a:rPr lang="fr-FR" sz="2000" dirty="0">
                <a:latin typeface="Calibri" pitchFamily="34" charset="0"/>
                <a:cs typeface="Calibri" pitchFamily="34" charset="0"/>
                <a:hlinkClick r:id="rId3"/>
              </a:rPr>
              <a:t>Simmons et al. (2010) JGR</a:t>
            </a:r>
            <a:r>
              <a:rPr lang="fr-FR" sz="2000" dirty="0" smtClean="0">
                <a:latin typeface="Calibri" pitchFamily="34" charset="0"/>
                <a:cs typeface="Calibri" pitchFamily="34" charset="0"/>
              </a:rPr>
              <a:t>?</a:t>
            </a:r>
            <a:endParaRPr lang="en-GB" sz="2800" dirty="0" smtClean="0">
              <a:latin typeface="Calibri" pitchFamily="34" charset="0"/>
              <a:cs typeface="Calibri" pitchFamily="34" charset="0"/>
            </a:endParaRPr>
          </a:p>
          <a:p>
            <a:r>
              <a:rPr lang="en-GB" sz="2800" dirty="0" smtClean="0">
                <a:solidFill>
                  <a:schemeClr val="tx2"/>
                </a:solidFill>
                <a:latin typeface="Calibri" pitchFamily="34" charset="0"/>
                <a:cs typeface="Calibri" pitchFamily="34" charset="0"/>
              </a:rPr>
              <a:t>New NERC project: </a:t>
            </a:r>
            <a:r>
              <a:rPr lang="en-GB" sz="2800" b="1" dirty="0" smtClean="0">
                <a:latin typeface="Calibri" pitchFamily="34" charset="0"/>
                <a:cs typeface="Calibri" pitchFamily="34" charset="0"/>
              </a:rPr>
              <a:t>D</a:t>
            </a:r>
            <a:r>
              <a:rPr lang="en-GB" sz="2800" dirty="0" smtClean="0">
                <a:latin typeface="Calibri" pitchFamily="34" charset="0"/>
                <a:cs typeface="Calibri" pitchFamily="34" charset="0"/>
              </a:rPr>
              <a:t>iagnosing </a:t>
            </a:r>
            <a:r>
              <a:rPr lang="en-GB" sz="2800" b="1" dirty="0" smtClean="0">
                <a:latin typeface="Calibri" pitchFamily="34" charset="0"/>
                <a:cs typeface="Calibri" pitchFamily="34" charset="0"/>
              </a:rPr>
              <a:t>E</a:t>
            </a:r>
            <a:r>
              <a:rPr lang="en-GB" sz="2800" dirty="0" smtClean="0">
                <a:latin typeface="Calibri" pitchFamily="34" charset="0"/>
                <a:cs typeface="Calibri" pitchFamily="34" charset="0"/>
              </a:rPr>
              <a:t>arth’s </a:t>
            </a:r>
            <a:r>
              <a:rPr lang="en-GB" sz="2800" b="1" dirty="0" smtClean="0">
                <a:latin typeface="Calibri" pitchFamily="34" charset="0"/>
                <a:cs typeface="Calibri" pitchFamily="34" charset="0"/>
              </a:rPr>
              <a:t>E</a:t>
            </a:r>
            <a:r>
              <a:rPr lang="en-GB" sz="2800" dirty="0" smtClean="0">
                <a:latin typeface="Calibri" pitchFamily="34" charset="0"/>
                <a:cs typeface="Calibri" pitchFamily="34" charset="0"/>
              </a:rPr>
              <a:t>nergy </a:t>
            </a:r>
            <a:r>
              <a:rPr lang="en-GB" sz="2800" b="1" dirty="0" smtClean="0">
                <a:latin typeface="Calibri" pitchFamily="34" charset="0"/>
                <a:cs typeface="Calibri" pitchFamily="34" charset="0"/>
              </a:rPr>
              <a:t>P</a:t>
            </a:r>
            <a:r>
              <a:rPr lang="en-GB" sz="2800" dirty="0" smtClean="0">
                <a:latin typeface="Calibri" pitchFamily="34" charset="0"/>
                <a:cs typeface="Calibri" pitchFamily="34" charset="0"/>
              </a:rPr>
              <a:t>athways in the </a:t>
            </a:r>
            <a:r>
              <a:rPr lang="en-GB" sz="2800" b="1" dirty="0" smtClean="0">
                <a:latin typeface="Calibri" pitchFamily="34" charset="0"/>
                <a:cs typeface="Calibri" pitchFamily="34" charset="0"/>
              </a:rPr>
              <a:t>C</a:t>
            </a:r>
            <a:r>
              <a:rPr lang="en-GB" sz="2800" dirty="0" smtClean="0">
                <a:latin typeface="Calibri" pitchFamily="34" charset="0"/>
                <a:cs typeface="Calibri" pitchFamily="34" charset="0"/>
              </a:rPr>
              <a:t>limate System (DEEP-C)</a:t>
            </a:r>
          </a:p>
          <a:p>
            <a:pPr marL="457200" lvl="1" indent="0">
              <a:buNone/>
            </a:pPr>
            <a:r>
              <a:rPr lang="en-GB" sz="2000" dirty="0" smtClean="0">
                <a:latin typeface="Calibri" pitchFamily="34" charset="0"/>
                <a:cs typeface="Calibri" pitchFamily="34" charset="0"/>
              </a:rPr>
              <a:t>+ NOC Southampton/Met Office/Jonathan Gregory/Till </a:t>
            </a:r>
            <a:r>
              <a:rPr lang="en-GB" sz="2000" dirty="0" err="1" smtClean="0">
                <a:latin typeface="Calibri" pitchFamily="34" charset="0"/>
                <a:cs typeface="Calibri" pitchFamily="34" charset="0"/>
              </a:rPr>
              <a:t>Kuhlbrodt</a:t>
            </a:r>
            <a:r>
              <a:rPr lang="en-GB" sz="2000" dirty="0" smtClean="0">
                <a:latin typeface="Calibri" pitchFamily="34" charset="0"/>
                <a:cs typeface="Calibri" pitchFamily="34" charset="0"/>
              </a:rPr>
              <a:t>)</a:t>
            </a:r>
            <a:endParaRPr lang="fr-FR" sz="2000" dirty="0" smtClean="0">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614"/>
          <a:stretch>
            <a:fillRect/>
          </a:stretch>
        </p:blipFill>
        <p:spPr bwMode="auto">
          <a:xfrm>
            <a:off x="539552" y="1340768"/>
            <a:ext cx="8244408" cy="533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3751312" y="3216906"/>
            <a:ext cx="1828800" cy="504056"/>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z="1800">
              <a:solidFill>
                <a:srgbClr val="000000"/>
              </a:solidFill>
              <a:latin typeface="Arial" pitchFamily="34" charset="0"/>
            </a:endParaRPr>
          </a:p>
        </p:txBody>
      </p:sp>
      <p:sp>
        <p:nvSpPr>
          <p:cNvPr id="8197" name="Rectangle 4"/>
          <p:cNvSpPr>
            <a:spLocks noChangeArrowheads="1"/>
          </p:cNvSpPr>
          <p:nvPr/>
        </p:nvSpPr>
        <p:spPr bwMode="auto">
          <a:xfrm>
            <a:off x="4067944" y="3720962"/>
            <a:ext cx="1371600" cy="609600"/>
          </a:xfrm>
          <a:prstGeom prst="rect">
            <a:avLst/>
          </a:prstGeom>
          <a:noFill/>
          <a:ln w="254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z="1800">
              <a:solidFill>
                <a:srgbClr val="000000"/>
              </a:solidFill>
              <a:latin typeface="Arial" pitchFamily="34" charset="0"/>
            </a:endParaRPr>
          </a:p>
        </p:txBody>
      </p:sp>
      <p:sp>
        <p:nvSpPr>
          <p:cNvPr id="8198" name="Rectangle 5"/>
          <p:cNvSpPr>
            <a:spLocks noChangeArrowheads="1"/>
          </p:cNvSpPr>
          <p:nvPr/>
        </p:nvSpPr>
        <p:spPr bwMode="auto">
          <a:xfrm>
            <a:off x="6897960" y="3818866"/>
            <a:ext cx="914400" cy="1447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z="1800">
              <a:solidFill>
                <a:srgbClr val="000000"/>
              </a:solidFill>
              <a:latin typeface="Arial" pitchFamily="34" charset="0"/>
            </a:endParaRPr>
          </a:p>
        </p:txBody>
      </p:sp>
      <p:sp>
        <p:nvSpPr>
          <p:cNvPr id="8199" name="Text Box 7"/>
          <p:cNvSpPr txBox="1">
            <a:spLocks noChangeArrowheads="1"/>
          </p:cNvSpPr>
          <p:nvPr/>
        </p:nvSpPr>
        <p:spPr bwMode="auto">
          <a:xfrm>
            <a:off x="2123728" y="6553200"/>
            <a:ext cx="6944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GB" sz="1400" dirty="0">
                <a:solidFill>
                  <a:srgbClr val="000000"/>
                </a:solidFill>
                <a:hlinkClick r:id="rId4"/>
              </a:rPr>
              <a:t>Trenberth et al. (2009) </a:t>
            </a:r>
            <a:r>
              <a:rPr lang="en-GB" sz="1400" dirty="0" smtClean="0">
                <a:solidFill>
                  <a:srgbClr val="000000"/>
                </a:solidFill>
                <a:hlinkClick r:id="rId4"/>
              </a:rPr>
              <a:t>BAMS</a:t>
            </a:r>
            <a:r>
              <a:rPr lang="en-GB" sz="1400" dirty="0" smtClean="0">
                <a:solidFill>
                  <a:srgbClr val="000000"/>
                </a:solidFill>
              </a:rPr>
              <a:t>, but see </a:t>
            </a:r>
            <a:r>
              <a:rPr lang="en-GB" sz="1400" dirty="0" smtClean="0">
                <a:solidFill>
                  <a:srgbClr val="FF0000"/>
                </a:solidFill>
              </a:rPr>
              <a:t>update</a:t>
            </a:r>
            <a:r>
              <a:rPr lang="en-GB" sz="1400" dirty="0" smtClean="0">
                <a:solidFill>
                  <a:srgbClr val="000000"/>
                </a:solidFill>
              </a:rPr>
              <a:t> by </a:t>
            </a:r>
            <a:r>
              <a:rPr lang="en-GB" sz="1400" dirty="0" smtClean="0">
                <a:solidFill>
                  <a:srgbClr val="000000"/>
                </a:solidFill>
                <a:hlinkClick r:id="rId5"/>
              </a:rPr>
              <a:t>Wild et al. (2012) </a:t>
            </a:r>
            <a:r>
              <a:rPr lang="en-GB" sz="1400" dirty="0" err="1" smtClean="0">
                <a:solidFill>
                  <a:srgbClr val="000000"/>
                </a:solidFill>
                <a:hlinkClick r:id="rId5"/>
              </a:rPr>
              <a:t>Clim</a:t>
            </a:r>
            <a:r>
              <a:rPr lang="en-GB" sz="1400" dirty="0" smtClean="0">
                <a:solidFill>
                  <a:srgbClr val="000000"/>
                </a:solidFill>
                <a:hlinkClick r:id="rId5"/>
              </a:rPr>
              <a:t>. Dynamics</a:t>
            </a:r>
            <a:endParaRPr lang="en-US" sz="1400" dirty="0">
              <a:solidFill>
                <a:srgbClr val="000000"/>
              </a:solidFill>
            </a:endParaRPr>
          </a:p>
        </p:txBody>
      </p:sp>
      <p:sp>
        <p:nvSpPr>
          <p:cNvPr id="10" name="Title 1"/>
          <p:cNvSpPr txBox="1">
            <a:spLocks/>
          </p:cNvSpPr>
          <p:nvPr/>
        </p:nvSpPr>
        <p:spPr>
          <a:xfrm>
            <a:off x="734888" y="116632"/>
            <a:ext cx="8229600" cy="1143000"/>
          </a:xfrm>
          <a:prstGeom prst="rect">
            <a:avLst/>
          </a:prstGeom>
          <a:solidFill>
            <a:schemeClr val="bg1"/>
          </a:solidFill>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itchFamily="50" charset="0"/>
              </a:defRPr>
            </a:lvl2pPr>
            <a:lvl3pPr algn="l" rtl="0" fontAlgn="base">
              <a:spcBef>
                <a:spcPct val="0"/>
              </a:spcBef>
              <a:spcAft>
                <a:spcPct val="0"/>
              </a:spcAft>
              <a:defRPr sz="4400">
                <a:solidFill>
                  <a:schemeClr val="tx2"/>
                </a:solidFill>
                <a:latin typeface="Rdg Vesta" pitchFamily="50" charset="0"/>
              </a:defRPr>
            </a:lvl3pPr>
            <a:lvl4pPr algn="l" rtl="0" fontAlgn="base">
              <a:spcBef>
                <a:spcPct val="0"/>
              </a:spcBef>
              <a:spcAft>
                <a:spcPct val="0"/>
              </a:spcAft>
              <a:defRPr sz="4400">
                <a:solidFill>
                  <a:schemeClr val="tx2"/>
                </a:solidFill>
                <a:latin typeface="Rdg Vesta" pitchFamily="50" charset="0"/>
              </a:defRPr>
            </a:lvl4pPr>
            <a:lvl5pPr algn="l" rtl="0" fontAlgn="base">
              <a:spcBef>
                <a:spcPct val="0"/>
              </a:spcBef>
              <a:spcAft>
                <a:spcPct val="0"/>
              </a:spcAft>
              <a:defRPr sz="4400">
                <a:solidFill>
                  <a:schemeClr val="tx2"/>
                </a:solidFill>
                <a:latin typeface="Rdg Vesta" pitchFamily="50" charset="0"/>
              </a:defRPr>
            </a:lvl5pPr>
            <a:lvl6pPr marL="457200" algn="l" rtl="0" fontAlgn="base">
              <a:spcBef>
                <a:spcPct val="0"/>
              </a:spcBef>
              <a:spcAft>
                <a:spcPct val="0"/>
              </a:spcAft>
              <a:defRPr sz="4400">
                <a:solidFill>
                  <a:schemeClr val="tx2"/>
                </a:solidFill>
                <a:latin typeface="Rdg Vesta" pitchFamily="50" charset="0"/>
              </a:defRPr>
            </a:lvl6pPr>
            <a:lvl7pPr marL="914400" algn="l" rtl="0" fontAlgn="base">
              <a:spcBef>
                <a:spcPct val="0"/>
              </a:spcBef>
              <a:spcAft>
                <a:spcPct val="0"/>
              </a:spcAft>
              <a:defRPr sz="4400">
                <a:solidFill>
                  <a:schemeClr val="tx2"/>
                </a:solidFill>
                <a:latin typeface="Rdg Vesta" pitchFamily="50" charset="0"/>
              </a:defRPr>
            </a:lvl7pPr>
            <a:lvl8pPr marL="1371600" algn="l" rtl="0" fontAlgn="base">
              <a:spcBef>
                <a:spcPct val="0"/>
              </a:spcBef>
              <a:spcAft>
                <a:spcPct val="0"/>
              </a:spcAft>
              <a:defRPr sz="4400">
                <a:solidFill>
                  <a:schemeClr val="tx2"/>
                </a:solidFill>
                <a:latin typeface="Rdg Vesta" pitchFamily="50" charset="0"/>
              </a:defRPr>
            </a:lvl8pPr>
            <a:lvl9pPr marL="1828800" algn="l" rtl="0" fontAlgn="base">
              <a:spcBef>
                <a:spcPct val="0"/>
              </a:spcBef>
              <a:spcAft>
                <a:spcPct val="0"/>
              </a:spcAft>
              <a:defRPr sz="4400">
                <a:solidFill>
                  <a:schemeClr val="tx2"/>
                </a:solidFill>
                <a:latin typeface="Rdg Vesta" pitchFamily="50" charset="0"/>
              </a:defRPr>
            </a:lvl9pPr>
          </a:lstStyle>
          <a:p>
            <a:r>
              <a:rPr lang="en-GB" sz="3200" dirty="0" smtClean="0">
                <a:solidFill>
                  <a:srgbClr val="194B8D"/>
                </a:solidFill>
                <a:latin typeface="Calibri" pitchFamily="34" charset="0"/>
              </a:rPr>
              <a:t>What has Earth’s Energy Budget got to do with current changes in the Global Water Cycle?</a:t>
            </a:r>
            <a:endParaRPr lang="en-GB" sz="3200" dirty="0">
              <a:solidFill>
                <a:srgbClr val="194B8D"/>
              </a:solidFill>
              <a:latin typeface="Calibri" pitchFamily="34" charset="0"/>
            </a:endParaRPr>
          </a:p>
        </p:txBody>
      </p:sp>
      <p:sp>
        <p:nvSpPr>
          <p:cNvPr id="2" name="TextBox 1"/>
          <p:cNvSpPr txBox="1"/>
          <p:nvPr/>
        </p:nvSpPr>
        <p:spPr>
          <a:xfrm>
            <a:off x="7956376" y="4653136"/>
            <a:ext cx="1111424" cy="369332"/>
          </a:xfrm>
          <a:prstGeom prst="rect">
            <a:avLst/>
          </a:prstGeom>
          <a:noFill/>
        </p:spPr>
        <p:txBody>
          <a:bodyPr wrap="square" rtlCol="0">
            <a:spAutoFit/>
          </a:bodyPr>
          <a:lstStyle/>
          <a:p>
            <a:r>
              <a:rPr lang="en-GB" sz="1800" dirty="0" smtClean="0">
                <a:solidFill>
                  <a:srgbClr val="FF0000"/>
                </a:solidFill>
                <a:latin typeface="+mn-lt"/>
              </a:rPr>
              <a:t>338-348</a:t>
            </a:r>
            <a:endParaRPr lang="en-GB" sz="1800" dirty="0">
              <a:solidFill>
                <a:srgbClr val="FF0000"/>
              </a:solidFill>
              <a:latin typeface="+mn-lt"/>
            </a:endParaRPr>
          </a:p>
        </p:txBody>
      </p:sp>
      <p:sp>
        <p:nvSpPr>
          <p:cNvPr id="9" name="TextBox 8"/>
          <p:cNvSpPr txBox="1"/>
          <p:nvPr/>
        </p:nvSpPr>
        <p:spPr>
          <a:xfrm>
            <a:off x="7668344" y="6228020"/>
            <a:ext cx="1399456" cy="369332"/>
          </a:xfrm>
          <a:prstGeom prst="rect">
            <a:avLst/>
          </a:prstGeom>
          <a:noFill/>
          <a:ln>
            <a:solidFill>
              <a:srgbClr val="FF0000"/>
            </a:solidFill>
          </a:ln>
        </p:spPr>
        <p:txBody>
          <a:bodyPr wrap="square" rtlCol="0">
            <a:spAutoFit/>
          </a:bodyPr>
          <a:lstStyle/>
          <a:p>
            <a:r>
              <a:rPr lang="en-GB" sz="1800" dirty="0" smtClean="0">
                <a:solidFill>
                  <a:srgbClr val="FF0000"/>
                </a:solidFill>
                <a:latin typeface="+mn-lt"/>
              </a:rPr>
              <a:t>LH ~ 80-90</a:t>
            </a:r>
            <a:endParaRPr lang="en-GB" sz="1800" dirty="0">
              <a:solidFill>
                <a:srgbClr val="FF0000"/>
              </a:solidFill>
              <a:latin typeface="+mn-lt"/>
            </a:endParaRPr>
          </a:p>
        </p:txBody>
      </p:sp>
      <p:cxnSp>
        <p:nvCxnSpPr>
          <p:cNvPr id="4" name="Straight Arrow Connector 3"/>
          <p:cNvCxnSpPr/>
          <p:nvPr/>
        </p:nvCxnSpPr>
        <p:spPr bwMode="auto">
          <a:xfrm flipH="1" flipV="1">
            <a:off x="5439544" y="5805264"/>
            <a:ext cx="2228800" cy="422756"/>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3" name="TextBox 2"/>
          <p:cNvSpPr txBox="1"/>
          <p:nvPr/>
        </p:nvSpPr>
        <p:spPr>
          <a:xfrm>
            <a:off x="5508104" y="6165304"/>
            <a:ext cx="432048" cy="276999"/>
          </a:xfrm>
          <a:prstGeom prst="rect">
            <a:avLst/>
          </a:prstGeom>
          <a:noFill/>
          <a:ln>
            <a:solidFill>
              <a:srgbClr val="FF0000"/>
            </a:solidFill>
          </a:ln>
        </p:spPr>
        <p:txBody>
          <a:bodyPr wrap="square" rtlCol="0">
            <a:spAutoFit/>
          </a:bodyPr>
          <a:lstStyle/>
          <a:p>
            <a:pPr algn="ctr"/>
            <a:r>
              <a:rPr lang="en-GB" sz="1200" b="1" dirty="0" smtClean="0">
                <a:solidFill>
                  <a:srgbClr val="FF0000"/>
                </a:solidFill>
                <a:latin typeface="+mn-lt"/>
              </a:rPr>
              <a:t>0.6</a:t>
            </a:r>
            <a:endParaRPr lang="en-GB" sz="1200" b="1" dirty="0">
              <a:solidFill>
                <a:srgbClr val="FF0000"/>
              </a:solidFill>
              <a:latin typeface="+mn-lt"/>
            </a:endParaRPr>
          </a:p>
        </p:txBody>
      </p:sp>
      <p:cxnSp>
        <p:nvCxnSpPr>
          <p:cNvPr id="12" name="Straight Arrow Connector 11"/>
          <p:cNvCxnSpPr/>
          <p:nvPr/>
        </p:nvCxnSpPr>
        <p:spPr bwMode="auto">
          <a:xfrm flipH="1" flipV="1">
            <a:off x="5004048" y="6228020"/>
            <a:ext cx="504056" cy="8130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715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ournals.ametsoc.org/na101/home/literatum/publisher/ams/journals/content/clim/2009/15200442-22.10/2008jcli2759.1/production/images/medium/i1520-0442-22-10-2557-f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72359"/>
            <a:ext cx="6120680" cy="4100857"/>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4"/>
          <p:cNvSpPr txBox="1">
            <a:spLocks noChangeArrowheads="1"/>
          </p:cNvSpPr>
          <p:nvPr/>
        </p:nvSpPr>
        <p:spPr bwMode="auto">
          <a:xfrm>
            <a:off x="2667000" y="548640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GB" sz="1600" dirty="0">
                <a:hlinkClick r:id="rId4"/>
              </a:rPr>
              <a:t>Andrews et al. (2009) J Climate</a:t>
            </a:r>
            <a:endParaRPr lang="en-US" sz="1600" dirty="0"/>
          </a:p>
        </p:txBody>
      </p:sp>
      <p:pic>
        <p:nvPicPr>
          <p:cNvPr id="36868" name="Picture 6" descr="noaa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209675"/>
            <a:ext cx="1828800" cy="1790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3124200"/>
            <a:ext cx="1828800" cy="168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8" descr="sm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943475"/>
            <a:ext cx="2463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8"/>
          <p:cNvSpPr>
            <a:spLocks noChangeArrowheads="1"/>
          </p:cNvSpPr>
          <p:nvPr/>
        </p:nvSpPr>
        <p:spPr bwMode="auto">
          <a:xfrm>
            <a:off x="457200" y="188640"/>
            <a:ext cx="8458200" cy="792162"/>
          </a:xfrm>
          <a:prstGeom prst="rect">
            <a:avLst/>
          </a:prstGeom>
          <a:solidFill>
            <a:schemeClr val="bg1"/>
          </a:solidFill>
          <a:ln>
            <a:noFill/>
          </a:ln>
          <a:extLst/>
        </p:spPr>
        <p:txBody>
          <a:bodyPr anchor="ctr"/>
          <a:lstStyle/>
          <a:p>
            <a:r>
              <a:rPr lang="en-GB" sz="3200" dirty="0" smtClean="0">
                <a:solidFill>
                  <a:schemeClr val="accent2"/>
                </a:solidFill>
                <a:latin typeface="Calibri" pitchFamily="34" charset="0"/>
              </a:rPr>
              <a:t>Direct influence of </a:t>
            </a:r>
            <a:r>
              <a:rPr lang="en-GB" sz="3200" dirty="0" err="1" smtClean="0">
                <a:solidFill>
                  <a:schemeClr val="accent2"/>
                </a:solidFill>
                <a:latin typeface="Calibri" pitchFamily="34" charset="0"/>
              </a:rPr>
              <a:t>radiative</a:t>
            </a:r>
            <a:r>
              <a:rPr lang="en-GB" sz="3200" dirty="0" smtClean="0">
                <a:solidFill>
                  <a:schemeClr val="accent2"/>
                </a:solidFill>
                <a:latin typeface="Calibri" pitchFamily="34" charset="0"/>
              </a:rPr>
              <a:t> forcing and climate response on precipitation changes</a:t>
            </a:r>
            <a:endParaRPr lang="en-GB" sz="3200" dirty="0">
              <a:solidFill>
                <a:schemeClr val="accent2"/>
              </a:solidFill>
              <a:latin typeface="Calibri" pitchFamily="34" charset="0"/>
            </a:endParaRPr>
          </a:p>
        </p:txBody>
      </p:sp>
    </p:spTree>
    <p:extLst>
      <p:ext uri="{BB962C8B-B14F-4D97-AF65-F5344CB8AC3E}">
        <p14:creationId xmlns:p14="http://schemas.microsoft.com/office/powerpoint/2010/main" val="227603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9776"/>
            <a:ext cx="7355160" cy="1143000"/>
          </a:xfrm>
          <a:solidFill>
            <a:schemeClr val="bg1"/>
          </a:solidFill>
        </p:spPr>
        <p:txBody>
          <a:bodyPr/>
          <a:lstStyle/>
          <a:p>
            <a:r>
              <a:rPr lang="en-GB" dirty="0" smtClean="0">
                <a:solidFill>
                  <a:srgbClr val="194B8D"/>
                </a:solidFill>
                <a:latin typeface="Calibri" pitchFamily="34" charset="0"/>
              </a:rPr>
              <a:t>Energetic constraint upon global precipitation</a:t>
            </a:r>
            <a:endParaRPr lang="en-GB" dirty="0">
              <a:solidFill>
                <a:srgbClr val="194B8D"/>
              </a:solidFill>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9" y="1659735"/>
            <a:ext cx="5458742" cy="115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5" y="3068960"/>
            <a:ext cx="2520280" cy="461665"/>
          </a:xfrm>
          <a:prstGeom prst="rect">
            <a:avLst/>
          </a:prstGeom>
          <a:noFill/>
          <a:ln>
            <a:solidFill>
              <a:schemeClr val="accent2"/>
            </a:solidFill>
          </a:ln>
        </p:spPr>
        <p:txBody>
          <a:bodyPr wrap="square" rtlCol="0">
            <a:spAutoFit/>
          </a:bodyPr>
          <a:lstStyle/>
          <a:p>
            <a:r>
              <a:rPr lang="en-GB" sz="2400" i="1" dirty="0" smtClean="0">
                <a:solidFill>
                  <a:schemeClr val="accent2"/>
                </a:solidFill>
                <a:latin typeface="Arial" pitchFamily="34" charset="0"/>
                <a:cs typeface="Arial" pitchFamily="34" charset="0"/>
              </a:rPr>
              <a:t>(</a:t>
            </a:r>
            <a:r>
              <a:rPr lang="en-GB" sz="2400" i="1" dirty="0" err="1" smtClean="0">
                <a:solidFill>
                  <a:schemeClr val="accent2"/>
                </a:solidFill>
                <a:latin typeface="Arial" pitchFamily="34" charset="0"/>
                <a:cs typeface="Arial" pitchFamily="34" charset="0"/>
              </a:rPr>
              <a:t>i</a:t>
            </a:r>
            <a:r>
              <a:rPr lang="en-GB" sz="2400" i="1" dirty="0" smtClean="0">
                <a:solidFill>
                  <a:schemeClr val="accent2"/>
                </a:solidFill>
                <a:latin typeface="Arial" pitchFamily="34" charset="0"/>
                <a:cs typeface="Arial" pitchFamily="34" charset="0"/>
              </a:rPr>
              <a:t>) k</a:t>
            </a:r>
            <a:r>
              <a:rPr lang="en-GB" sz="2400" dirty="0" smtClean="0">
                <a:solidFill>
                  <a:schemeClr val="accent2"/>
                </a:solidFill>
                <a:latin typeface="Arial" pitchFamily="34" charset="0"/>
                <a:cs typeface="Arial" pitchFamily="34" charset="0"/>
              </a:rPr>
              <a:t> ~ 2 Wm</a:t>
            </a:r>
            <a:r>
              <a:rPr lang="en-GB" sz="2400" baseline="30000" dirty="0" smtClean="0">
                <a:solidFill>
                  <a:schemeClr val="accent2"/>
                </a:solidFill>
                <a:latin typeface="Arial" pitchFamily="34" charset="0"/>
                <a:cs typeface="Arial" pitchFamily="34" charset="0"/>
              </a:rPr>
              <a:t>-2</a:t>
            </a:r>
            <a:r>
              <a:rPr lang="en-GB" sz="2400" dirty="0" smtClean="0">
                <a:solidFill>
                  <a:schemeClr val="accent2"/>
                </a:solidFill>
                <a:latin typeface="Arial" pitchFamily="34" charset="0"/>
                <a:cs typeface="Arial" pitchFamily="34" charset="0"/>
              </a:rPr>
              <a:t>K</a:t>
            </a:r>
            <a:r>
              <a:rPr lang="en-GB" sz="2400" baseline="30000" dirty="0" smtClean="0">
                <a:solidFill>
                  <a:schemeClr val="accent2"/>
                </a:solidFill>
                <a:latin typeface="Arial" pitchFamily="34" charset="0"/>
                <a:cs typeface="Arial" pitchFamily="34" charset="0"/>
              </a:rPr>
              <a:t>-1</a:t>
            </a:r>
            <a:endParaRPr lang="en-GB" sz="2400" baseline="30000" dirty="0">
              <a:solidFill>
                <a:schemeClr val="accent2"/>
              </a:solidFill>
              <a:latin typeface="Arial" pitchFamily="34" charset="0"/>
              <a:cs typeface="Arial" pitchFamily="34" charset="0"/>
            </a:endParaRPr>
          </a:p>
        </p:txBody>
      </p:sp>
      <p:sp>
        <p:nvSpPr>
          <p:cNvPr id="9" name="TextBox 8"/>
          <p:cNvSpPr txBox="1"/>
          <p:nvPr/>
        </p:nvSpPr>
        <p:spPr>
          <a:xfrm>
            <a:off x="4381529" y="3068959"/>
            <a:ext cx="3718863" cy="830997"/>
          </a:xfrm>
          <a:prstGeom prst="rect">
            <a:avLst/>
          </a:prstGeom>
          <a:noFill/>
          <a:ln>
            <a:solidFill>
              <a:schemeClr val="accent2"/>
            </a:solidFill>
          </a:ln>
        </p:spPr>
        <p:txBody>
          <a:bodyPr wrap="square" rtlCol="0">
            <a:spAutoFit/>
          </a:bodyPr>
          <a:lstStyle/>
          <a:p>
            <a:r>
              <a:rPr lang="en-GB" sz="2400" i="1" dirty="0" smtClean="0">
                <a:solidFill>
                  <a:schemeClr val="accent2"/>
                </a:solidFill>
                <a:latin typeface="Arial" pitchFamily="34" charset="0"/>
                <a:cs typeface="Arial" pitchFamily="34" charset="0"/>
              </a:rPr>
              <a:t>(ii) f </a:t>
            </a:r>
            <a:r>
              <a:rPr lang="en-GB" sz="2400" dirty="0">
                <a:solidFill>
                  <a:schemeClr val="accent2"/>
                </a:solidFill>
                <a:latin typeface="Arial" pitchFamily="34" charset="0"/>
                <a:cs typeface="Arial" pitchFamily="34" charset="0"/>
              </a:rPr>
              <a:t>d</a:t>
            </a:r>
            <a:r>
              <a:rPr lang="en-GB" sz="2400" dirty="0" smtClean="0">
                <a:solidFill>
                  <a:schemeClr val="accent2"/>
                </a:solidFill>
                <a:latin typeface="Arial" pitchFamily="34" charset="0"/>
                <a:cs typeface="Arial" pitchFamily="34" charset="0"/>
              </a:rPr>
              <a:t>ependent upon type of </a:t>
            </a:r>
            <a:r>
              <a:rPr lang="en-GB" sz="2400" dirty="0" err="1" smtClean="0">
                <a:solidFill>
                  <a:schemeClr val="accent2"/>
                </a:solidFill>
                <a:latin typeface="Arial" pitchFamily="34" charset="0"/>
                <a:cs typeface="Arial" pitchFamily="34" charset="0"/>
              </a:rPr>
              <a:t>radiative</a:t>
            </a:r>
            <a:r>
              <a:rPr lang="en-GB" sz="2400" dirty="0" smtClean="0">
                <a:solidFill>
                  <a:schemeClr val="accent2"/>
                </a:solidFill>
                <a:latin typeface="Arial" pitchFamily="34" charset="0"/>
                <a:cs typeface="Arial" pitchFamily="34" charset="0"/>
              </a:rPr>
              <a:t> forcing </a:t>
            </a:r>
            <a:r>
              <a:rPr lang="el-GR" sz="2400" i="1" dirty="0" smtClean="0">
                <a:solidFill>
                  <a:schemeClr val="accent2"/>
                </a:solidFill>
                <a:latin typeface="Arial" pitchFamily="34" charset="0"/>
                <a:cs typeface="Arial" pitchFamily="34" charset="0"/>
              </a:rPr>
              <a:t>Δ</a:t>
            </a:r>
            <a:r>
              <a:rPr lang="en-GB" sz="2400" i="1" dirty="0" smtClean="0">
                <a:solidFill>
                  <a:schemeClr val="accent2"/>
                </a:solidFill>
                <a:latin typeface="Arial" pitchFamily="34" charset="0"/>
                <a:cs typeface="Arial" pitchFamily="34" charset="0"/>
              </a:rPr>
              <a:t>F </a:t>
            </a:r>
            <a:endParaRPr lang="en-GB" sz="2400" i="1" baseline="30000" dirty="0">
              <a:solidFill>
                <a:schemeClr val="accent2"/>
              </a:solidFill>
              <a:latin typeface="Arial" pitchFamily="34" charset="0"/>
              <a:cs typeface="Arial" pitchFamily="34" charset="0"/>
            </a:endParaRPr>
          </a:p>
        </p:txBody>
      </p:sp>
      <p:cxnSp>
        <p:nvCxnSpPr>
          <p:cNvPr id="7" name="Straight Arrow Connector 6"/>
          <p:cNvCxnSpPr/>
          <p:nvPr/>
        </p:nvCxnSpPr>
        <p:spPr bwMode="auto">
          <a:xfrm flipV="1">
            <a:off x="3419872" y="2492896"/>
            <a:ext cx="288032"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5580112" y="2564904"/>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1028854" y="4293096"/>
            <a:ext cx="7071538" cy="1938992"/>
          </a:xfrm>
          <a:prstGeom prst="rect">
            <a:avLst/>
          </a:prstGeom>
          <a:noFill/>
          <a:ln>
            <a:solidFill>
              <a:schemeClr val="accent2"/>
            </a:solidFill>
          </a:ln>
        </p:spPr>
        <p:txBody>
          <a:bodyPr wrap="square" rtlCol="0">
            <a:spAutoFit/>
          </a:bodyPr>
          <a:lstStyle/>
          <a:p>
            <a:r>
              <a:rPr lang="en-GB" sz="2400" dirty="0" smtClean="0">
                <a:solidFill>
                  <a:schemeClr val="accent2"/>
                </a:solidFill>
                <a:latin typeface="Arial" pitchFamily="34" charset="0"/>
                <a:cs typeface="Arial" pitchFamily="34" charset="0"/>
              </a:rPr>
              <a:t>Precipitation change </a:t>
            </a:r>
            <a:r>
              <a:rPr lang="el-GR" sz="2400" i="1" dirty="0" smtClean="0">
                <a:solidFill>
                  <a:schemeClr val="accent2"/>
                </a:solidFill>
                <a:latin typeface="Arial" pitchFamily="34" charset="0"/>
                <a:cs typeface="Arial" pitchFamily="34" charset="0"/>
              </a:rPr>
              <a:t>Δ</a:t>
            </a:r>
            <a:r>
              <a:rPr lang="en-GB" sz="2400" i="1" dirty="0" smtClean="0">
                <a:solidFill>
                  <a:schemeClr val="accent2"/>
                </a:solidFill>
                <a:latin typeface="Arial" pitchFamily="34" charset="0"/>
                <a:cs typeface="Arial" pitchFamily="34" charset="0"/>
              </a:rPr>
              <a:t>P </a:t>
            </a:r>
            <a:r>
              <a:rPr lang="en-GB" sz="2400" dirty="0" smtClean="0">
                <a:solidFill>
                  <a:schemeClr val="accent2"/>
                </a:solidFill>
                <a:latin typeface="Arial" pitchFamily="34" charset="0"/>
                <a:cs typeface="Arial" pitchFamily="34" charset="0"/>
              </a:rPr>
              <a:t>determined by:</a:t>
            </a:r>
          </a:p>
          <a:p>
            <a:pPr marL="514350" indent="-514350">
              <a:buAutoNum type="romanLcParenBoth"/>
            </a:pPr>
            <a:r>
              <a:rPr lang="en-GB" sz="2400" dirty="0" smtClean="0">
                <a:solidFill>
                  <a:schemeClr val="accent2"/>
                </a:solidFill>
                <a:latin typeface="Arial" pitchFamily="34" charset="0"/>
                <a:cs typeface="Arial" pitchFamily="34" charset="0"/>
              </a:rPr>
              <a:t>“slow” response to warming </a:t>
            </a:r>
            <a:r>
              <a:rPr lang="el-GR" sz="2400" i="1" dirty="0" smtClean="0">
                <a:solidFill>
                  <a:schemeClr val="accent2"/>
                </a:solidFill>
                <a:latin typeface="Arial" pitchFamily="34" charset="0"/>
                <a:cs typeface="Arial" pitchFamily="34" charset="0"/>
              </a:rPr>
              <a:t>Δ</a:t>
            </a:r>
            <a:r>
              <a:rPr lang="en-GB" sz="2400" i="1" dirty="0" smtClean="0">
                <a:solidFill>
                  <a:schemeClr val="accent2"/>
                </a:solidFill>
                <a:latin typeface="Arial" pitchFamily="34" charset="0"/>
                <a:cs typeface="Arial" pitchFamily="34" charset="0"/>
              </a:rPr>
              <a:t>T </a:t>
            </a:r>
            <a:r>
              <a:rPr lang="en-GB" sz="2400" dirty="0" smtClean="0">
                <a:solidFill>
                  <a:schemeClr val="accent2"/>
                </a:solidFill>
                <a:latin typeface="Arial" pitchFamily="34" charset="0"/>
                <a:cs typeface="Arial" pitchFamily="34" charset="0"/>
              </a:rPr>
              <a:t>(enhanced </a:t>
            </a:r>
            <a:r>
              <a:rPr lang="en-GB" sz="2400" dirty="0" err="1" smtClean="0">
                <a:solidFill>
                  <a:schemeClr val="accent2"/>
                </a:solidFill>
                <a:latin typeface="Arial" pitchFamily="34" charset="0"/>
                <a:cs typeface="Arial" pitchFamily="34" charset="0"/>
              </a:rPr>
              <a:t>radiative</a:t>
            </a:r>
            <a:r>
              <a:rPr lang="en-GB" sz="2400" dirty="0" smtClean="0">
                <a:solidFill>
                  <a:schemeClr val="accent2"/>
                </a:solidFill>
                <a:latin typeface="Arial" pitchFamily="34" charset="0"/>
                <a:cs typeface="Arial" pitchFamily="34" charset="0"/>
              </a:rPr>
              <a:t> cooling of warmer troposphere)</a:t>
            </a:r>
          </a:p>
          <a:p>
            <a:pPr marL="514350" indent="-514350">
              <a:buAutoNum type="romanLcParenBoth"/>
            </a:pPr>
            <a:r>
              <a:rPr lang="en-GB" sz="2400" dirty="0" smtClean="0">
                <a:solidFill>
                  <a:schemeClr val="accent2"/>
                </a:solidFill>
                <a:latin typeface="Arial" pitchFamily="34" charset="0"/>
                <a:cs typeface="Arial" pitchFamily="34" charset="0"/>
              </a:rPr>
              <a:t>“fast” direct influence of </a:t>
            </a:r>
            <a:r>
              <a:rPr lang="en-GB" sz="2400" dirty="0" err="1" smtClean="0">
                <a:solidFill>
                  <a:schemeClr val="accent2"/>
                </a:solidFill>
                <a:latin typeface="Arial" pitchFamily="34" charset="0"/>
                <a:cs typeface="Arial" pitchFamily="34" charset="0"/>
              </a:rPr>
              <a:t>radiative</a:t>
            </a:r>
            <a:r>
              <a:rPr lang="en-GB" sz="2400" dirty="0" smtClean="0">
                <a:solidFill>
                  <a:schemeClr val="accent2"/>
                </a:solidFill>
                <a:latin typeface="Arial" pitchFamily="34" charset="0"/>
                <a:cs typeface="Arial" pitchFamily="34" charset="0"/>
              </a:rPr>
              <a:t> forcing on tropospheric energy budget (rapid adjustment)</a:t>
            </a:r>
            <a:endParaRPr lang="en-GB" sz="2400" dirty="0">
              <a:solidFill>
                <a:schemeClr val="accent2"/>
              </a:solidFill>
              <a:latin typeface="Arial" pitchFamily="34" charset="0"/>
              <a:cs typeface="Arial" pitchFamily="34" charset="0"/>
            </a:endParaRPr>
          </a:p>
        </p:txBody>
      </p:sp>
      <p:sp>
        <p:nvSpPr>
          <p:cNvPr id="2" name="TextBox 1"/>
          <p:cNvSpPr txBox="1"/>
          <p:nvPr/>
        </p:nvSpPr>
        <p:spPr>
          <a:xfrm>
            <a:off x="1475656" y="6269250"/>
            <a:ext cx="7128792" cy="400110"/>
          </a:xfrm>
          <a:prstGeom prst="rect">
            <a:avLst/>
          </a:prstGeom>
          <a:noFill/>
        </p:spPr>
        <p:txBody>
          <a:bodyPr wrap="square" rtlCol="0">
            <a:spAutoFit/>
          </a:bodyPr>
          <a:lstStyle/>
          <a:p>
            <a:r>
              <a:rPr lang="en-GB" sz="1800" dirty="0" smtClean="0">
                <a:solidFill>
                  <a:schemeClr val="tx1"/>
                </a:solidFill>
                <a:latin typeface="+mn-lt"/>
              </a:rPr>
              <a:t> </a:t>
            </a:r>
            <a:r>
              <a:rPr lang="en-GB" sz="1800" i="1" dirty="0" smtClean="0">
                <a:solidFill>
                  <a:schemeClr val="tx1"/>
                </a:solidFill>
                <a:latin typeface="+mn-lt"/>
              </a:rPr>
              <a:t>See </a:t>
            </a:r>
            <a:r>
              <a:rPr lang="en-GB" sz="2000" dirty="0" smtClean="0">
                <a:solidFill>
                  <a:srgbClr val="808080"/>
                </a:solidFill>
                <a:latin typeface="Arial" charset="0"/>
                <a:hlinkClick r:id="rId3"/>
              </a:rPr>
              <a:t>Allen </a:t>
            </a:r>
            <a:r>
              <a:rPr lang="en-GB" sz="2000" dirty="0">
                <a:solidFill>
                  <a:srgbClr val="808080"/>
                </a:solidFill>
                <a:latin typeface="Arial" charset="0"/>
                <a:hlinkClick r:id="rId3"/>
              </a:rPr>
              <a:t>and Ingram (2002) </a:t>
            </a:r>
            <a:r>
              <a:rPr lang="en-GB" sz="2000" i="1" dirty="0">
                <a:solidFill>
                  <a:srgbClr val="808080"/>
                </a:solidFill>
                <a:latin typeface="Arial" charset="0"/>
                <a:hlinkClick r:id="rId3"/>
              </a:rPr>
              <a:t>Nature </a:t>
            </a:r>
            <a:r>
              <a:rPr lang="en-GB" sz="1800" i="1" dirty="0" smtClean="0">
                <a:solidFill>
                  <a:schemeClr val="tx1"/>
                </a:solidFill>
                <a:latin typeface="+mn-lt"/>
              </a:rPr>
              <a:t>for detailed discussion</a:t>
            </a:r>
            <a:endParaRPr lang="en-GB" sz="1800" i="1" dirty="0">
              <a:solidFill>
                <a:schemeClr val="tx1"/>
              </a:solidFill>
              <a:latin typeface="+mn-lt"/>
            </a:endParaRPr>
          </a:p>
        </p:txBody>
      </p:sp>
    </p:spTree>
    <p:extLst>
      <p:ext uri="{BB962C8B-B14F-4D97-AF65-F5344CB8AC3E}">
        <p14:creationId xmlns:p14="http://schemas.microsoft.com/office/powerpoint/2010/main" val="37675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imple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916832"/>
            <a:ext cx="4104456" cy="33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z="3600" dirty="0" smtClean="0">
                <a:solidFill>
                  <a:schemeClr val="accent2"/>
                </a:solidFill>
                <a:latin typeface="Calibri" pitchFamily="34" charset="0"/>
              </a:rPr>
              <a:t>A simple model of precipitation change</a:t>
            </a:r>
            <a:endParaRPr lang="en-GB" sz="3600" dirty="0">
              <a:solidFill>
                <a:schemeClr val="accent2"/>
              </a:solidFill>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49" y="1810966"/>
            <a:ext cx="41719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673" y="1772816"/>
            <a:ext cx="42957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6165304"/>
            <a:ext cx="5616624" cy="400110"/>
          </a:xfrm>
          <a:prstGeom prst="rect">
            <a:avLst/>
          </a:prstGeom>
          <a:noFill/>
        </p:spPr>
        <p:txBody>
          <a:bodyPr wrap="square" rtlCol="0">
            <a:spAutoFit/>
          </a:bodyPr>
          <a:lstStyle/>
          <a:p>
            <a:pPr algn="r"/>
            <a:r>
              <a:rPr lang="en-GB" sz="2000" dirty="0" smtClean="0">
                <a:solidFill>
                  <a:schemeClr val="tx1"/>
                </a:solidFill>
                <a:latin typeface="Calibri" pitchFamily="34" charset="0"/>
              </a:rPr>
              <a:t>Thanks to Keith Shine and </a:t>
            </a:r>
            <a:r>
              <a:rPr lang="en-GB" sz="2000" dirty="0" err="1" smtClean="0">
                <a:solidFill>
                  <a:schemeClr val="tx1"/>
                </a:solidFill>
                <a:latin typeface="Calibri" pitchFamily="34" charset="0"/>
              </a:rPr>
              <a:t>Evgenios</a:t>
            </a:r>
            <a:r>
              <a:rPr lang="en-GB" sz="2000" dirty="0" smtClean="0">
                <a:solidFill>
                  <a:schemeClr val="tx1"/>
                </a:solidFill>
                <a:latin typeface="Calibri" pitchFamily="34" charset="0"/>
              </a:rPr>
              <a:t> </a:t>
            </a:r>
            <a:r>
              <a:rPr lang="en-GB" sz="2000" dirty="0" err="1" smtClean="0">
                <a:solidFill>
                  <a:schemeClr val="tx1"/>
                </a:solidFill>
                <a:latin typeface="Calibri" pitchFamily="34" charset="0"/>
              </a:rPr>
              <a:t>Koukouvagias</a:t>
            </a:r>
            <a:endParaRPr lang="en-GB" sz="2000" dirty="0">
              <a:solidFill>
                <a:schemeClr val="tx1"/>
              </a:solidFill>
              <a:latin typeface="Calibri" pitchFamily="34" charset="0"/>
            </a:endParaRPr>
          </a:p>
        </p:txBody>
      </p:sp>
    </p:spTree>
    <p:extLst>
      <p:ext uri="{BB962C8B-B14F-4D97-AF65-F5344CB8AC3E}">
        <p14:creationId xmlns:p14="http://schemas.microsoft.com/office/powerpoint/2010/main" val="19431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0441"/>
            <a:ext cx="3790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60651"/>
            <a:ext cx="37719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3600" dirty="0" smtClean="0">
                <a:solidFill>
                  <a:schemeClr val="accent2"/>
                </a:solidFill>
                <a:latin typeface="Calibri" pitchFamily="34" charset="0"/>
              </a:rPr>
              <a:t>A simple model of precipitation change</a:t>
            </a:r>
            <a:endParaRPr lang="en-GB" sz="3600" dirty="0">
              <a:solidFill>
                <a:schemeClr val="accent2"/>
              </a:solidFill>
              <a:latin typeface="Calibri" pitchFamily="34" charset="0"/>
            </a:endParaRPr>
          </a:p>
        </p:txBody>
      </p:sp>
      <p:sp>
        <p:nvSpPr>
          <p:cNvPr id="3" name="TextBox 2"/>
          <p:cNvSpPr txBox="1"/>
          <p:nvPr/>
        </p:nvSpPr>
        <p:spPr>
          <a:xfrm>
            <a:off x="1403648" y="4149080"/>
            <a:ext cx="2592288" cy="646331"/>
          </a:xfrm>
          <a:prstGeom prst="rect">
            <a:avLst/>
          </a:prstGeom>
          <a:noFill/>
          <a:ln>
            <a:solidFill>
              <a:schemeClr val="tx1"/>
            </a:solidFill>
          </a:ln>
        </p:spPr>
        <p:txBody>
          <a:bodyPr wrap="square" rtlCol="0">
            <a:spAutoFit/>
          </a:bodyPr>
          <a:lstStyle/>
          <a:p>
            <a:r>
              <a:rPr lang="en-GB" sz="1800" dirty="0">
                <a:solidFill>
                  <a:schemeClr val="accent2"/>
                </a:solidFill>
                <a:latin typeface="+mn-lt"/>
              </a:rPr>
              <a:t>d</a:t>
            </a:r>
            <a:r>
              <a:rPr lang="en-GB" sz="1800" dirty="0" smtClean="0">
                <a:solidFill>
                  <a:schemeClr val="accent2"/>
                </a:solidFill>
                <a:latin typeface="+mn-lt"/>
              </a:rPr>
              <a:t>irect </a:t>
            </a:r>
            <a:r>
              <a:rPr lang="en-GB" sz="1800" dirty="0" err="1" smtClean="0">
                <a:solidFill>
                  <a:schemeClr val="accent2"/>
                </a:solidFill>
                <a:latin typeface="+mn-lt"/>
              </a:rPr>
              <a:t>radiative</a:t>
            </a:r>
            <a:r>
              <a:rPr lang="en-GB" sz="1800" dirty="0" smtClean="0">
                <a:solidFill>
                  <a:schemeClr val="accent2"/>
                </a:solidFill>
                <a:latin typeface="+mn-lt"/>
              </a:rPr>
              <a:t> heating of troposphere</a:t>
            </a:r>
            <a:endParaRPr lang="en-GB" sz="1800" dirty="0">
              <a:solidFill>
                <a:schemeClr val="accent2"/>
              </a:solidFill>
              <a:latin typeface="+mn-lt"/>
            </a:endParaRPr>
          </a:p>
        </p:txBody>
      </p:sp>
      <p:cxnSp>
        <p:nvCxnSpPr>
          <p:cNvPr id="6" name="Straight Arrow Connector 5"/>
          <p:cNvCxnSpPr/>
          <p:nvPr/>
        </p:nvCxnSpPr>
        <p:spPr bwMode="auto">
          <a:xfrm>
            <a:off x="3995936" y="4653136"/>
            <a:ext cx="31683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928" y="1285581"/>
            <a:ext cx="2729371" cy="57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277"/>
          <a:stretch/>
        </p:blipFill>
        <p:spPr bwMode="auto">
          <a:xfrm>
            <a:off x="1427166" y="2197996"/>
            <a:ext cx="984593" cy="65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3110"/>
          <a:stretch/>
        </p:blipFill>
        <p:spPr bwMode="auto">
          <a:xfrm>
            <a:off x="8014538" y="3574010"/>
            <a:ext cx="733926" cy="57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830"/>
          <a:stretch/>
        </p:blipFill>
        <p:spPr bwMode="auto">
          <a:xfrm>
            <a:off x="8024519" y="4411543"/>
            <a:ext cx="1083985" cy="56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406" r="38188"/>
          <a:stretch/>
        </p:blipFill>
        <p:spPr bwMode="auto">
          <a:xfrm>
            <a:off x="8121316" y="2013051"/>
            <a:ext cx="638830" cy="57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699792" y="6165304"/>
            <a:ext cx="5616624" cy="400110"/>
          </a:xfrm>
          <a:prstGeom prst="rect">
            <a:avLst/>
          </a:prstGeom>
          <a:noFill/>
        </p:spPr>
        <p:txBody>
          <a:bodyPr wrap="square" rtlCol="0">
            <a:spAutoFit/>
          </a:bodyPr>
          <a:lstStyle/>
          <a:p>
            <a:pPr algn="r"/>
            <a:r>
              <a:rPr lang="en-GB" sz="2000" dirty="0" smtClean="0">
                <a:solidFill>
                  <a:schemeClr val="tx1"/>
                </a:solidFill>
                <a:latin typeface="Calibri" pitchFamily="34" charset="0"/>
              </a:rPr>
              <a:t>Thanks to Keith Shine and </a:t>
            </a:r>
            <a:r>
              <a:rPr lang="en-GB" sz="2000" dirty="0" err="1" smtClean="0">
                <a:solidFill>
                  <a:schemeClr val="tx1"/>
                </a:solidFill>
                <a:latin typeface="Calibri" pitchFamily="34" charset="0"/>
              </a:rPr>
              <a:t>Evgenios</a:t>
            </a:r>
            <a:r>
              <a:rPr lang="en-GB" sz="2000" dirty="0" smtClean="0">
                <a:solidFill>
                  <a:schemeClr val="tx1"/>
                </a:solidFill>
                <a:latin typeface="Calibri" pitchFamily="34" charset="0"/>
              </a:rPr>
              <a:t> </a:t>
            </a:r>
            <a:r>
              <a:rPr lang="en-GB" sz="2000" dirty="0" err="1" smtClean="0">
                <a:solidFill>
                  <a:schemeClr val="tx1"/>
                </a:solidFill>
                <a:latin typeface="Calibri" pitchFamily="34" charset="0"/>
              </a:rPr>
              <a:t>Koukouvagias</a:t>
            </a:r>
            <a:endParaRPr lang="en-GB" sz="2000" dirty="0">
              <a:solidFill>
                <a:schemeClr val="tx1"/>
              </a:solidFill>
              <a:latin typeface="Calibri" pitchFamily="34" charset="0"/>
            </a:endParaRPr>
          </a:p>
        </p:txBody>
      </p:sp>
      <p:sp>
        <p:nvSpPr>
          <p:cNvPr id="5" name="Rectangle 4"/>
          <p:cNvSpPr/>
          <p:nvPr/>
        </p:nvSpPr>
        <p:spPr>
          <a:xfrm>
            <a:off x="971594" y="5517232"/>
            <a:ext cx="7992894" cy="369332"/>
          </a:xfrm>
          <a:prstGeom prst="rect">
            <a:avLst/>
          </a:prstGeom>
        </p:spPr>
        <p:txBody>
          <a:bodyPr wrap="none">
            <a:spAutoFit/>
          </a:bodyPr>
          <a:lstStyle/>
          <a:p>
            <a:r>
              <a:rPr lang="en-GB" sz="1800" kern="0" dirty="0">
                <a:solidFill>
                  <a:srgbClr val="000000"/>
                </a:solidFill>
                <a:latin typeface="Calibri" pitchFamily="34" charset="0"/>
                <a:hlinkClick r:id="rId5"/>
              </a:rPr>
              <a:t>Allan et al. (2013) </a:t>
            </a:r>
            <a:r>
              <a:rPr lang="en-GB" sz="1800" kern="0" dirty="0" err="1">
                <a:solidFill>
                  <a:srgbClr val="000000"/>
                </a:solidFill>
                <a:latin typeface="Calibri" pitchFamily="34" charset="0"/>
                <a:hlinkClick r:id="rId5"/>
              </a:rPr>
              <a:t>Surv</a:t>
            </a:r>
            <a:r>
              <a:rPr lang="en-GB" sz="1800" kern="0" dirty="0">
                <a:solidFill>
                  <a:srgbClr val="000000"/>
                </a:solidFill>
                <a:latin typeface="Calibri" pitchFamily="34" charset="0"/>
                <a:hlinkClick r:id="rId5"/>
              </a:rPr>
              <a:t>. </a:t>
            </a:r>
            <a:r>
              <a:rPr lang="en-GB" sz="1800" kern="0" dirty="0" err="1" smtClean="0">
                <a:solidFill>
                  <a:srgbClr val="000000"/>
                </a:solidFill>
                <a:latin typeface="Calibri" pitchFamily="34" charset="0"/>
                <a:hlinkClick r:id="rId5"/>
              </a:rPr>
              <a:t>Geophys</a:t>
            </a:r>
            <a:r>
              <a:rPr lang="en-GB" sz="1800" kern="0" dirty="0" smtClean="0">
                <a:solidFill>
                  <a:srgbClr val="000000"/>
                </a:solidFill>
                <a:latin typeface="Calibri" pitchFamily="34" charset="0"/>
                <a:hlinkClick r:id="rId5"/>
              </a:rPr>
              <a:t>, </a:t>
            </a:r>
            <a:r>
              <a:rPr lang="en-GB" sz="1800" kern="0" dirty="0" smtClean="0">
                <a:solidFill>
                  <a:srgbClr val="000000"/>
                </a:solidFill>
                <a:latin typeface="Calibri" pitchFamily="34" charset="0"/>
              </a:rPr>
              <a:t>using calculations from </a:t>
            </a:r>
            <a:r>
              <a:rPr lang="en-GB" sz="1800" i="1" kern="0" dirty="0" smtClean="0">
                <a:solidFill>
                  <a:srgbClr val="000000"/>
                </a:solidFill>
                <a:latin typeface="Calibri" pitchFamily="34" charset="0"/>
              </a:rPr>
              <a:t>Andrews et al. (2010) GRL</a:t>
            </a:r>
            <a:endParaRPr lang="en-GB" sz="1800" i="1" dirty="0"/>
          </a:p>
        </p:txBody>
      </p:sp>
    </p:spTree>
    <p:extLst>
      <p:ext uri="{BB962C8B-B14F-4D97-AF65-F5344CB8AC3E}">
        <p14:creationId xmlns:p14="http://schemas.microsoft.com/office/powerpoint/2010/main" val="17232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67544" y="152400"/>
            <a:ext cx="6792416" cy="1200329"/>
          </a:xfrm>
          <a:prstGeom prst="rect">
            <a:avLst/>
          </a:prstGeom>
          <a:noFill/>
          <a:ln w="9525">
            <a:noFill/>
            <a:miter lim="800000"/>
            <a:headEnd/>
            <a:tailEnd/>
          </a:ln>
        </p:spPr>
        <p:txBody>
          <a:bodyPr wrap="square">
            <a:spAutoFit/>
          </a:bodyPr>
          <a:lstStyle/>
          <a:p>
            <a:pPr>
              <a:spcBef>
                <a:spcPct val="50000"/>
              </a:spcBef>
            </a:pPr>
            <a:r>
              <a:rPr lang="en-GB" sz="3600" dirty="0">
                <a:solidFill>
                  <a:srgbClr val="0070C0"/>
                </a:solidFill>
                <a:latin typeface="Calibri" pitchFamily="34" charset="0"/>
                <a:cs typeface="Calibri" pitchFamily="34" charset="0"/>
              </a:rPr>
              <a:t>H</a:t>
            </a:r>
            <a:r>
              <a:rPr lang="en-GB" sz="3600" dirty="0" smtClean="0">
                <a:solidFill>
                  <a:srgbClr val="0070C0"/>
                </a:solidFill>
                <a:latin typeface="Calibri" pitchFamily="34" charset="0"/>
                <a:cs typeface="Calibri" pitchFamily="34" charset="0"/>
              </a:rPr>
              <a:t>ow will global precipitation respond </a:t>
            </a:r>
            <a:r>
              <a:rPr lang="en-GB" sz="3600" dirty="0">
                <a:solidFill>
                  <a:srgbClr val="0070C0"/>
                </a:solidFill>
                <a:latin typeface="Calibri" pitchFamily="34" charset="0"/>
                <a:cs typeface="Calibri" pitchFamily="34" charset="0"/>
              </a:rPr>
              <a:t>to climate change?</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364" y="1403234"/>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srcRect/>
          <a:stretch>
            <a:fillRect/>
          </a:stretch>
        </p:blipFill>
        <p:spPr bwMode="auto">
          <a:xfrm>
            <a:off x="971600" y="1340768"/>
            <a:ext cx="6120680" cy="5194118"/>
          </a:xfrm>
          <a:prstGeom prst="rect">
            <a:avLst/>
          </a:prstGeom>
          <a:noFill/>
          <a:ln w="9525">
            <a:noFill/>
            <a:miter lim="800000"/>
            <a:headEnd/>
            <a:tailEnd/>
          </a:ln>
        </p:spPr>
      </p:pic>
      <p:sp>
        <p:nvSpPr>
          <p:cNvPr id="3" name="TextBox 2"/>
          <p:cNvSpPr txBox="1"/>
          <p:nvPr/>
        </p:nvSpPr>
        <p:spPr>
          <a:xfrm>
            <a:off x="1979712" y="1556792"/>
            <a:ext cx="2448272" cy="2677656"/>
          </a:xfrm>
          <a:prstGeom prst="rect">
            <a:avLst/>
          </a:prstGeom>
          <a:solidFill>
            <a:schemeClr val="bg1"/>
          </a:solidFill>
          <a:ln w="19050">
            <a:solidFill>
              <a:schemeClr val="bg1"/>
            </a:solidFill>
          </a:ln>
        </p:spPr>
        <p:txBody>
          <a:bodyPr wrap="square" rtlCol="0">
            <a:spAutoFit/>
          </a:bodyPr>
          <a:lstStyle/>
          <a:p>
            <a:r>
              <a:rPr lang="en-GB" sz="2400" b="1" dirty="0" smtClean="0">
                <a:solidFill>
                  <a:srgbClr val="FF0000"/>
                </a:solidFill>
                <a:latin typeface="Calibri" pitchFamily="34" charset="0"/>
              </a:rPr>
              <a:t>Observations</a:t>
            </a:r>
          </a:p>
          <a:p>
            <a:r>
              <a:rPr lang="en-GB" sz="2400" dirty="0" smtClean="0">
                <a:latin typeface="Calibri" pitchFamily="34" charset="0"/>
              </a:rPr>
              <a:t>Simulations:</a:t>
            </a:r>
          </a:p>
          <a:p>
            <a:endParaRPr lang="en-GB" sz="2400" b="1" dirty="0" smtClean="0">
              <a:solidFill>
                <a:schemeClr val="tx1">
                  <a:lumMod val="65000"/>
                  <a:lumOff val="35000"/>
                </a:schemeClr>
              </a:solidFill>
              <a:latin typeface="Calibri" pitchFamily="34" charset="0"/>
            </a:endParaRPr>
          </a:p>
          <a:p>
            <a:r>
              <a:rPr lang="en-GB" sz="2400" b="1" dirty="0" smtClean="0">
                <a:solidFill>
                  <a:schemeClr val="tx1">
                    <a:lumMod val="65000"/>
                    <a:lumOff val="35000"/>
                  </a:schemeClr>
                </a:solidFill>
                <a:latin typeface="Calibri" pitchFamily="34" charset="0"/>
              </a:rPr>
              <a:t>Simulations:</a:t>
            </a:r>
          </a:p>
          <a:p>
            <a:pPr algn="r"/>
            <a:r>
              <a:rPr lang="en-GB" sz="2400" b="1" dirty="0" smtClean="0">
                <a:solidFill>
                  <a:srgbClr val="0000FF"/>
                </a:solidFill>
                <a:latin typeface="Calibri" pitchFamily="34" charset="0"/>
              </a:rPr>
              <a:t>RCP 8.5</a:t>
            </a:r>
          </a:p>
          <a:p>
            <a:r>
              <a:rPr lang="en-GB" sz="2400" b="1" dirty="0" smtClean="0">
                <a:solidFill>
                  <a:schemeClr val="tx1"/>
                </a:solidFill>
                <a:latin typeface="Calibri" pitchFamily="34" charset="0"/>
              </a:rPr>
              <a:t>Historical</a:t>
            </a:r>
            <a:endParaRPr lang="en-GB" sz="2400" b="1" dirty="0" smtClean="0">
              <a:solidFill>
                <a:srgbClr val="0000FF"/>
              </a:solidFill>
              <a:latin typeface="Calibri" pitchFamily="34" charset="0"/>
            </a:endParaRPr>
          </a:p>
          <a:p>
            <a:pPr algn="r"/>
            <a:r>
              <a:rPr lang="en-GB" sz="2400" b="1" dirty="0" smtClean="0">
                <a:solidFill>
                  <a:srgbClr val="008000"/>
                </a:solidFill>
                <a:latin typeface="Calibri" pitchFamily="34" charset="0"/>
              </a:rPr>
              <a:t>RCP 4.5</a:t>
            </a:r>
            <a:endParaRPr lang="en-GB" sz="2400" b="1" dirty="0">
              <a:solidFill>
                <a:srgbClr val="008000"/>
              </a:solidFill>
              <a:latin typeface="Calibri" pitchFamily="34" charset="0"/>
            </a:endParaRPr>
          </a:p>
        </p:txBody>
      </p:sp>
      <p:pic>
        <p:nvPicPr>
          <p:cNvPr id="8" name="Picture 6" descr="noaa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282" y="836712"/>
            <a:ext cx="1745117" cy="17087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283" y="2836168"/>
            <a:ext cx="1734983" cy="16009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smo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976"/>
          <a:stretch/>
        </p:blipFill>
        <p:spPr bwMode="auto">
          <a:xfrm>
            <a:off x="7170283" y="4725144"/>
            <a:ext cx="1770518" cy="158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1809600" y="6381328"/>
            <a:ext cx="8235008" cy="400110"/>
          </a:xfrm>
          <a:prstGeom prst="rect">
            <a:avLst/>
          </a:prstGeom>
          <a:noFill/>
          <a:ln w="9525">
            <a:noFill/>
            <a:miter lim="800000"/>
            <a:headEnd/>
            <a:tailEnd/>
          </a:ln>
        </p:spPr>
        <p:txBody>
          <a:bodyPr wrap="square">
            <a:spAutoFit/>
          </a:bodyPr>
          <a:lstStyle/>
          <a:p>
            <a:pPr eaLnBrk="0" hangingPunct="0"/>
            <a:r>
              <a:rPr lang="en-GB" sz="2000" dirty="0">
                <a:solidFill>
                  <a:srgbClr val="000000"/>
                </a:solidFill>
                <a:latin typeface="Calibri" pitchFamily="34" charset="0"/>
              </a:rPr>
              <a:t>S</a:t>
            </a:r>
            <a:r>
              <a:rPr lang="en-GB" sz="2000" dirty="0" smtClean="0">
                <a:solidFill>
                  <a:srgbClr val="000000"/>
                </a:solidFill>
                <a:latin typeface="Calibri" pitchFamily="34" charset="0"/>
              </a:rPr>
              <a:t>ee also</a:t>
            </a:r>
            <a:r>
              <a:rPr lang="en-GB" sz="2000" dirty="0" smtClean="0">
                <a:solidFill>
                  <a:srgbClr val="000000"/>
                </a:solidFill>
                <a:latin typeface="Calibri" pitchFamily="34" charset="0"/>
                <a:hlinkClick r:id="rId8"/>
              </a:rPr>
              <a:t> </a:t>
            </a:r>
            <a:r>
              <a:rPr lang="en-GB" sz="2000" dirty="0">
                <a:solidFill>
                  <a:srgbClr val="000000"/>
                </a:solidFill>
                <a:latin typeface="Calibri" pitchFamily="34" charset="0"/>
                <a:hlinkClick r:id="rId8"/>
              </a:rPr>
              <a:t>Hawkins &amp; Sutton (2010) </a:t>
            </a:r>
            <a:r>
              <a:rPr lang="en-GB" sz="2000" dirty="0" err="1">
                <a:solidFill>
                  <a:srgbClr val="000000"/>
                </a:solidFill>
                <a:latin typeface="Calibri" pitchFamily="34" charset="0"/>
                <a:hlinkClick r:id="rId8"/>
              </a:rPr>
              <a:t>Clim</a:t>
            </a:r>
            <a:r>
              <a:rPr lang="en-GB" sz="2000" dirty="0">
                <a:solidFill>
                  <a:srgbClr val="000000"/>
                </a:solidFill>
                <a:latin typeface="Calibri" pitchFamily="34" charset="0"/>
                <a:hlinkClick r:id="rId8"/>
              </a:rPr>
              <a:t>. </a:t>
            </a:r>
            <a:r>
              <a:rPr lang="en-GB" sz="2000" dirty="0" err="1">
                <a:solidFill>
                  <a:srgbClr val="000000"/>
                </a:solidFill>
                <a:latin typeface="Calibri" pitchFamily="34" charset="0"/>
                <a:hlinkClick r:id="rId8"/>
              </a:rPr>
              <a:t>Dyn</a:t>
            </a:r>
            <a:endParaRPr lang="en-GB" sz="2000" dirty="0">
              <a:solidFill>
                <a:srgbClr val="000000"/>
              </a:solidFill>
              <a:latin typeface="Calibri" pitchFamily="34" charset="0"/>
            </a:endParaRPr>
          </a:p>
        </p:txBody>
      </p:sp>
    </p:spTree>
    <p:extLst>
      <p:ext uri="{BB962C8B-B14F-4D97-AF65-F5344CB8AC3E}">
        <p14:creationId xmlns:p14="http://schemas.microsoft.com/office/powerpoint/2010/main" val="41304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rPr>
              <a:t>How is global climate change doing?</a:t>
            </a:r>
            <a:endParaRPr lang="en-GB" sz="4000" dirty="0">
              <a:latin typeface="Calibri" pitchFamily="34" charset="0"/>
            </a:endParaRPr>
          </a:p>
        </p:txBody>
      </p:sp>
      <p:pic>
        <p:nvPicPr>
          <p:cNvPr id="1026" name="Picture 2" descr="\\METOPRIME\sgs02rpa\PROJECTS\PAGODA\plots\Global_P_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196752"/>
            <a:ext cx="8442905" cy="3894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672" y="5229200"/>
            <a:ext cx="6480720" cy="1077218"/>
          </a:xfrm>
          <a:prstGeom prst="rect">
            <a:avLst/>
          </a:prstGeom>
          <a:noFill/>
        </p:spPr>
        <p:txBody>
          <a:bodyPr wrap="square" rtlCol="0">
            <a:spAutoFit/>
          </a:bodyPr>
          <a:lstStyle/>
          <a:p>
            <a:r>
              <a:rPr lang="en-GB" sz="3200" dirty="0" smtClean="0">
                <a:solidFill>
                  <a:schemeClr val="tx1"/>
                </a:solidFill>
                <a:latin typeface="Calibri" pitchFamily="34" charset="0"/>
              </a:rPr>
              <a:t>Part 1: </a:t>
            </a:r>
            <a:r>
              <a:rPr lang="en-GB" sz="3200" dirty="0" smtClean="0">
                <a:solidFill>
                  <a:srgbClr val="C00000"/>
                </a:solidFill>
                <a:latin typeface="Calibri" pitchFamily="34" charset="0"/>
              </a:rPr>
              <a:t>Global Heating</a:t>
            </a:r>
          </a:p>
          <a:p>
            <a:r>
              <a:rPr lang="en-GB" sz="3200" dirty="0" smtClean="0">
                <a:solidFill>
                  <a:schemeClr val="tx1"/>
                </a:solidFill>
                <a:latin typeface="Calibri" pitchFamily="34" charset="0"/>
              </a:rPr>
              <a:t>Part 2: </a:t>
            </a:r>
            <a:r>
              <a:rPr lang="en-GB" sz="3200" dirty="0" smtClean="0">
                <a:solidFill>
                  <a:srgbClr val="0070C0"/>
                </a:solidFill>
                <a:latin typeface="Calibri" pitchFamily="34" charset="0"/>
              </a:rPr>
              <a:t>Global Water Cycle</a:t>
            </a:r>
            <a:endParaRPr lang="en-GB" sz="3200" dirty="0">
              <a:solidFill>
                <a:srgbClr val="0070C0"/>
              </a:solidFill>
              <a:latin typeface="Calibri" pitchFamily="34" charset="0"/>
            </a:endParaRPr>
          </a:p>
        </p:txBody>
      </p:sp>
    </p:spTree>
    <p:extLst>
      <p:ext uri="{BB962C8B-B14F-4D97-AF65-F5344CB8AC3E}">
        <p14:creationId xmlns:p14="http://schemas.microsoft.com/office/powerpoint/2010/main" val="10596655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b="28285"/>
          <a:stretch>
            <a:fillRect/>
          </a:stretch>
        </p:blipFill>
        <p:spPr bwMode="auto">
          <a:xfrm>
            <a:off x="396875" y="993775"/>
            <a:ext cx="3870325" cy="5178425"/>
          </a:xfrm>
          <a:prstGeom prst="rect">
            <a:avLst/>
          </a:prstGeom>
          <a:noFill/>
          <a:ln w="9525">
            <a:noFill/>
            <a:miter lim="800000"/>
            <a:headEnd/>
            <a:tailEnd/>
          </a:ln>
        </p:spPr>
      </p:pic>
      <p:pic>
        <p:nvPicPr>
          <p:cNvPr id="19458" name="Picture 3"/>
          <p:cNvPicPr>
            <a:picLocks noChangeAspect="1" noChangeArrowheads="1"/>
          </p:cNvPicPr>
          <p:nvPr/>
        </p:nvPicPr>
        <p:blipFill>
          <a:blip r:embed="rId3"/>
          <a:srcRect t="8369"/>
          <a:stretch>
            <a:fillRect/>
          </a:stretch>
        </p:blipFill>
        <p:spPr bwMode="auto">
          <a:xfrm>
            <a:off x="4572000" y="3629025"/>
            <a:ext cx="4191000" cy="2924175"/>
          </a:xfrm>
          <a:prstGeom prst="rect">
            <a:avLst/>
          </a:prstGeom>
          <a:noFill/>
          <a:ln w="9525">
            <a:noFill/>
            <a:miter lim="800000"/>
            <a:headEnd/>
            <a:tailEnd/>
          </a:ln>
        </p:spPr>
      </p:pic>
      <p:sp>
        <p:nvSpPr>
          <p:cNvPr id="19459" name="Rectangle 4"/>
          <p:cNvSpPr>
            <a:spLocks noGrp="1" noChangeArrowheads="1"/>
          </p:cNvSpPr>
          <p:nvPr>
            <p:ph type="body" idx="1"/>
          </p:nvPr>
        </p:nvSpPr>
        <p:spPr>
          <a:xfrm>
            <a:off x="4572000" y="993775"/>
            <a:ext cx="4191000" cy="1935163"/>
          </a:xfrm>
        </p:spPr>
        <p:txBody>
          <a:bodyPr/>
          <a:lstStyle/>
          <a:p>
            <a:pPr eaLnBrk="1" hangingPunct="1">
              <a:lnSpc>
                <a:spcPct val="80000"/>
              </a:lnSpc>
            </a:pPr>
            <a:r>
              <a:rPr lang="en-GB" sz="2800" dirty="0" smtClean="0">
                <a:latin typeface="Calibri" pitchFamily="34" charset="0"/>
                <a:cs typeface="Calibri" pitchFamily="34" charset="0"/>
              </a:rPr>
              <a:t>Increased Precipitation</a:t>
            </a:r>
          </a:p>
          <a:p>
            <a:pPr eaLnBrk="1" hangingPunct="1">
              <a:lnSpc>
                <a:spcPct val="80000"/>
              </a:lnSpc>
            </a:pPr>
            <a:r>
              <a:rPr lang="en-GB" sz="2800" dirty="0" smtClean="0">
                <a:latin typeface="Calibri" pitchFamily="34" charset="0"/>
                <a:cs typeface="Calibri" pitchFamily="34" charset="0"/>
              </a:rPr>
              <a:t>More Intense Rainfall</a:t>
            </a:r>
          </a:p>
          <a:p>
            <a:pPr eaLnBrk="1" hangingPunct="1">
              <a:lnSpc>
                <a:spcPct val="80000"/>
              </a:lnSpc>
            </a:pPr>
            <a:r>
              <a:rPr lang="en-GB" sz="2800" dirty="0" smtClean="0">
                <a:latin typeface="Calibri" pitchFamily="34" charset="0"/>
                <a:cs typeface="Calibri" pitchFamily="34" charset="0"/>
              </a:rPr>
              <a:t>More droughts</a:t>
            </a:r>
          </a:p>
          <a:p>
            <a:pPr eaLnBrk="1" hangingPunct="1">
              <a:lnSpc>
                <a:spcPct val="80000"/>
              </a:lnSpc>
            </a:pPr>
            <a:r>
              <a:rPr lang="en-GB" sz="2800" dirty="0" smtClean="0">
                <a:latin typeface="Calibri" pitchFamily="34" charset="0"/>
                <a:cs typeface="Calibri" pitchFamily="34" charset="0"/>
              </a:rPr>
              <a:t>Wet regions get wetter, dry regions get drier?</a:t>
            </a:r>
          </a:p>
          <a:p>
            <a:pPr eaLnBrk="1" hangingPunct="1">
              <a:lnSpc>
                <a:spcPct val="80000"/>
              </a:lnSpc>
            </a:pPr>
            <a:r>
              <a:rPr lang="en-GB" sz="2800" dirty="0" smtClean="0">
                <a:latin typeface="Calibri" pitchFamily="34" charset="0"/>
                <a:cs typeface="Calibri" pitchFamily="34" charset="0"/>
              </a:rPr>
              <a:t>Regional projections??</a:t>
            </a:r>
            <a:endParaRPr lang="en-US" sz="2800" dirty="0" smtClean="0">
              <a:latin typeface="Calibri" pitchFamily="34" charset="0"/>
              <a:cs typeface="Calibri" pitchFamily="34" charset="0"/>
            </a:endParaRPr>
          </a:p>
        </p:txBody>
      </p:sp>
      <p:sp>
        <p:nvSpPr>
          <p:cNvPr id="19460" name="Text Box 5"/>
          <p:cNvSpPr txBox="1">
            <a:spLocks noChangeArrowheads="1"/>
          </p:cNvSpPr>
          <p:nvPr/>
        </p:nvSpPr>
        <p:spPr bwMode="auto">
          <a:xfrm>
            <a:off x="4724400" y="5791200"/>
            <a:ext cx="3962400" cy="396875"/>
          </a:xfrm>
          <a:prstGeom prst="rect">
            <a:avLst/>
          </a:prstGeom>
          <a:noFill/>
          <a:ln w="9525">
            <a:noFill/>
            <a:miter lim="800000"/>
            <a:headEnd/>
            <a:tailEnd/>
          </a:ln>
        </p:spPr>
        <p:txBody>
          <a:bodyPr>
            <a:spAutoFit/>
          </a:bodyPr>
          <a:lstStyle/>
          <a:p>
            <a:pPr eaLnBrk="0" hangingPunct="0">
              <a:spcBef>
                <a:spcPct val="50000"/>
              </a:spcBef>
            </a:pPr>
            <a:r>
              <a:rPr lang="en-US" sz="2000" i="1">
                <a:solidFill>
                  <a:srgbClr val="000000"/>
                </a:solidFill>
                <a:latin typeface="Arial" charset="0"/>
              </a:rPr>
              <a:t>Precipitation Change (%)</a:t>
            </a:r>
          </a:p>
        </p:txBody>
      </p:sp>
      <p:sp>
        <p:nvSpPr>
          <p:cNvPr id="19461" name="Text Box 6"/>
          <p:cNvSpPr txBox="1">
            <a:spLocks noChangeArrowheads="1"/>
          </p:cNvSpPr>
          <p:nvPr/>
        </p:nvSpPr>
        <p:spPr bwMode="auto">
          <a:xfrm>
            <a:off x="381000" y="200834"/>
            <a:ext cx="6934200" cy="707886"/>
          </a:xfrm>
          <a:prstGeom prst="rect">
            <a:avLst/>
          </a:prstGeom>
          <a:noFill/>
          <a:ln w="9525">
            <a:noFill/>
            <a:miter lim="800000"/>
            <a:headEnd/>
            <a:tailEnd/>
          </a:ln>
        </p:spPr>
        <p:txBody>
          <a:bodyPr>
            <a:spAutoFit/>
          </a:bodyPr>
          <a:lstStyle/>
          <a:p>
            <a:pPr eaLnBrk="0" hangingPunct="0">
              <a:spcBef>
                <a:spcPct val="50000"/>
              </a:spcBef>
            </a:pPr>
            <a:r>
              <a:rPr lang="en-US" sz="4000" dirty="0">
                <a:solidFill>
                  <a:srgbClr val="0066FF"/>
                </a:solidFill>
                <a:latin typeface="Calibri" pitchFamily="34" charset="0"/>
                <a:cs typeface="Calibri" pitchFamily="34" charset="0"/>
              </a:rPr>
              <a:t>Climate model </a:t>
            </a:r>
            <a:r>
              <a:rPr lang="en-US" sz="4000" dirty="0" smtClean="0">
                <a:solidFill>
                  <a:srgbClr val="0066FF"/>
                </a:solidFill>
                <a:latin typeface="Calibri" pitchFamily="34" charset="0"/>
                <a:cs typeface="Calibri" pitchFamily="34" charset="0"/>
              </a:rPr>
              <a:t>projections</a:t>
            </a:r>
            <a:endParaRPr lang="en-US" sz="4000" dirty="0">
              <a:solidFill>
                <a:srgbClr val="0066FF"/>
              </a:solidFill>
              <a:latin typeface="Calibri" pitchFamily="34" charset="0"/>
              <a:cs typeface="Calibri" pitchFamily="34" charset="0"/>
            </a:endParaRPr>
          </a:p>
        </p:txBody>
      </p:sp>
      <p:sp>
        <p:nvSpPr>
          <p:cNvPr id="19462" name="Text Box 7"/>
          <p:cNvSpPr txBox="1">
            <a:spLocks noChangeArrowheads="1"/>
          </p:cNvSpPr>
          <p:nvPr/>
        </p:nvSpPr>
        <p:spPr bwMode="auto">
          <a:xfrm>
            <a:off x="533400" y="1023938"/>
            <a:ext cx="3657600" cy="274637"/>
          </a:xfrm>
          <a:prstGeom prst="rect">
            <a:avLst/>
          </a:prstGeom>
          <a:solidFill>
            <a:schemeClr val="bg1"/>
          </a:solidFill>
          <a:ln w="9525">
            <a:noFill/>
            <a:miter lim="800000"/>
            <a:headEnd/>
            <a:tailEnd/>
          </a:ln>
        </p:spPr>
        <p:txBody>
          <a:bodyPr tIns="0" bIns="0">
            <a:spAutoFit/>
          </a:bodyPr>
          <a:lstStyle/>
          <a:p>
            <a:pPr algn="ctr" eaLnBrk="0" hangingPunct="0">
              <a:spcBef>
                <a:spcPct val="50000"/>
              </a:spcBef>
            </a:pPr>
            <a:r>
              <a:rPr lang="en-GB" sz="1800">
                <a:solidFill>
                  <a:srgbClr val="000000"/>
                </a:solidFill>
                <a:latin typeface="Arial" charset="0"/>
              </a:rPr>
              <a:t>Precipitation Intensity</a:t>
            </a:r>
          </a:p>
        </p:txBody>
      </p:sp>
      <p:sp>
        <p:nvSpPr>
          <p:cNvPr id="19463" name="Text Box 8"/>
          <p:cNvSpPr txBox="1">
            <a:spLocks noChangeArrowheads="1"/>
          </p:cNvSpPr>
          <p:nvPr/>
        </p:nvSpPr>
        <p:spPr bwMode="auto">
          <a:xfrm>
            <a:off x="533400" y="3568700"/>
            <a:ext cx="3657600" cy="274638"/>
          </a:xfrm>
          <a:prstGeom prst="rect">
            <a:avLst/>
          </a:prstGeom>
          <a:solidFill>
            <a:schemeClr val="bg1"/>
          </a:solidFill>
          <a:ln w="9525">
            <a:noFill/>
            <a:miter lim="800000"/>
            <a:headEnd/>
            <a:tailEnd/>
          </a:ln>
        </p:spPr>
        <p:txBody>
          <a:bodyPr tIns="0" bIns="0">
            <a:spAutoFit/>
          </a:bodyPr>
          <a:lstStyle/>
          <a:p>
            <a:pPr algn="ctr" eaLnBrk="0" hangingPunct="0">
              <a:spcBef>
                <a:spcPct val="50000"/>
              </a:spcBef>
            </a:pPr>
            <a:r>
              <a:rPr lang="en-GB" sz="1800">
                <a:solidFill>
                  <a:srgbClr val="000000"/>
                </a:solidFill>
                <a:latin typeface="Arial" charset="0"/>
              </a:rPr>
              <a:t>Dry Days</a:t>
            </a:r>
          </a:p>
        </p:txBody>
      </p:sp>
      <p:sp>
        <p:nvSpPr>
          <p:cNvPr id="2" name="TextBox 1"/>
          <p:cNvSpPr txBox="1"/>
          <p:nvPr/>
        </p:nvSpPr>
        <p:spPr>
          <a:xfrm>
            <a:off x="396875" y="6309320"/>
            <a:ext cx="3794125" cy="369332"/>
          </a:xfrm>
          <a:prstGeom prst="rect">
            <a:avLst/>
          </a:prstGeom>
          <a:noFill/>
        </p:spPr>
        <p:txBody>
          <a:bodyPr wrap="square" rtlCol="0">
            <a:spAutoFit/>
          </a:bodyPr>
          <a:lstStyle/>
          <a:p>
            <a:r>
              <a:rPr lang="en-GB" sz="1800" b="1" dirty="0" smtClean="0">
                <a:solidFill>
                  <a:srgbClr val="808080"/>
                </a:solidFill>
                <a:latin typeface="Arial" charset="0"/>
              </a:rPr>
              <a:t>IPCC WGI (2007)</a:t>
            </a:r>
            <a:endParaRPr lang="en-GB" sz="1800" b="1" dirty="0">
              <a:solidFill>
                <a:srgbClr val="808080"/>
              </a:solidFill>
              <a:latin typeface="Arial" charset="0"/>
            </a:endParaRP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907" y="18864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16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2" cstate="print"/>
          <a:srcRect/>
          <a:stretch>
            <a:fillRect/>
          </a:stretch>
        </p:blipFill>
        <p:spPr bwMode="auto">
          <a:xfrm>
            <a:off x="533400" y="838200"/>
            <a:ext cx="5672138" cy="4191000"/>
          </a:xfrm>
          <a:prstGeom prst="rect">
            <a:avLst/>
          </a:prstGeom>
          <a:noFill/>
          <a:ln w="9525">
            <a:noFill/>
            <a:miter lim="800000"/>
            <a:headEnd/>
            <a:tailEnd/>
          </a:ln>
        </p:spPr>
      </p:pic>
      <p:sp>
        <p:nvSpPr>
          <p:cNvPr id="4099" name="Text Box 2"/>
          <p:cNvSpPr txBox="1">
            <a:spLocks noChangeArrowheads="1"/>
          </p:cNvSpPr>
          <p:nvPr/>
        </p:nvSpPr>
        <p:spPr bwMode="auto">
          <a:xfrm>
            <a:off x="381000" y="106363"/>
            <a:ext cx="6934200" cy="707886"/>
          </a:xfrm>
          <a:prstGeom prst="rect">
            <a:avLst/>
          </a:prstGeom>
          <a:noFill/>
          <a:ln w="9525">
            <a:noFill/>
            <a:miter lim="800000"/>
            <a:headEnd/>
            <a:tailEnd/>
          </a:ln>
        </p:spPr>
        <p:txBody>
          <a:bodyPr>
            <a:spAutoFit/>
          </a:bodyPr>
          <a:lstStyle/>
          <a:p>
            <a:pPr>
              <a:spcBef>
                <a:spcPct val="50000"/>
              </a:spcBef>
            </a:pPr>
            <a:r>
              <a:rPr lang="en-US" sz="4000" dirty="0" smtClean="0">
                <a:solidFill>
                  <a:srgbClr val="0066FF"/>
                </a:solidFill>
                <a:latin typeface="Calibri" pitchFamily="34" charset="0"/>
                <a:cs typeface="Calibri" pitchFamily="34" charset="0"/>
              </a:rPr>
              <a:t>The role of water </a:t>
            </a:r>
            <a:r>
              <a:rPr lang="en-US" sz="4000" dirty="0" err="1">
                <a:solidFill>
                  <a:srgbClr val="0066FF"/>
                </a:solidFill>
                <a:latin typeface="Calibri" pitchFamily="34" charset="0"/>
                <a:cs typeface="Calibri" pitchFamily="34" charset="0"/>
              </a:rPr>
              <a:t>vapour</a:t>
            </a:r>
            <a:endParaRPr lang="en-US" sz="4000" dirty="0">
              <a:solidFill>
                <a:srgbClr val="0066FF"/>
              </a:solidFill>
              <a:latin typeface="Calibri" pitchFamily="34" charset="0"/>
              <a:cs typeface="Calibri" pitchFamily="34" charset="0"/>
            </a:endParaRPr>
          </a:p>
        </p:txBody>
      </p:sp>
      <p:sp>
        <p:nvSpPr>
          <p:cNvPr id="4100" name="Rectangle 8"/>
          <p:cNvSpPr>
            <a:spLocks noGrp="1" noChangeArrowheads="1"/>
          </p:cNvSpPr>
          <p:nvPr>
            <p:ph type="body" idx="1"/>
          </p:nvPr>
        </p:nvSpPr>
        <p:spPr>
          <a:xfrm>
            <a:off x="381000" y="4941168"/>
            <a:ext cx="8382000" cy="1447800"/>
          </a:xfrm>
        </p:spPr>
        <p:txBody>
          <a:bodyPr/>
          <a:lstStyle/>
          <a:p>
            <a:r>
              <a:rPr lang="en-GB" sz="2800" dirty="0" smtClean="0">
                <a:latin typeface="Calibri" pitchFamily="34" charset="0"/>
                <a:cs typeface="Calibri" pitchFamily="34" charset="0"/>
              </a:rPr>
              <a:t>Physics: </a:t>
            </a:r>
            <a:r>
              <a:rPr lang="en-GB" sz="2800" dirty="0" err="1" smtClean="0">
                <a:solidFill>
                  <a:schemeClr val="accent2"/>
                </a:solidFill>
                <a:latin typeface="Calibri" pitchFamily="34" charset="0"/>
                <a:cs typeface="Calibri" pitchFamily="34" charset="0"/>
              </a:rPr>
              <a:t>Clausius-Clapeyron</a:t>
            </a:r>
            <a:r>
              <a:rPr lang="en-GB" sz="2800" dirty="0" smtClean="0">
                <a:solidFill>
                  <a:schemeClr val="accent2"/>
                </a:solidFill>
                <a:latin typeface="Calibri" pitchFamily="34" charset="0"/>
                <a:cs typeface="Calibri" pitchFamily="34" charset="0"/>
              </a:rPr>
              <a:t> </a:t>
            </a:r>
          </a:p>
          <a:p>
            <a:r>
              <a:rPr lang="en-GB" sz="2800" dirty="0" smtClean="0">
                <a:latin typeface="Calibri" pitchFamily="34" charset="0"/>
                <a:cs typeface="Calibri" pitchFamily="34" charset="0"/>
              </a:rPr>
              <a:t>Low-level water vapour concentrations increase with atmospheric warming at about 6-7%/K </a:t>
            </a:r>
          </a:p>
          <a:p>
            <a:pPr lvl="1"/>
            <a:r>
              <a:rPr lang="en-GB" sz="1800" dirty="0" smtClean="0"/>
              <a:t>Wentz and </a:t>
            </a:r>
            <a:r>
              <a:rPr lang="en-GB" sz="1800" dirty="0" err="1" smtClean="0"/>
              <a:t>Shabel</a:t>
            </a:r>
            <a:r>
              <a:rPr lang="en-GB" sz="1800" dirty="0" smtClean="0"/>
              <a:t> (2000</a:t>
            </a:r>
            <a:r>
              <a:rPr lang="en-GB" sz="1800" i="1" dirty="0" smtClean="0"/>
              <a:t>) Nature</a:t>
            </a:r>
            <a:r>
              <a:rPr lang="en-GB" sz="1800" dirty="0" smtClean="0"/>
              <a:t>; </a:t>
            </a:r>
            <a:r>
              <a:rPr lang="en-GB" sz="1800" dirty="0" err="1" smtClean="0"/>
              <a:t>Raval</a:t>
            </a:r>
            <a:r>
              <a:rPr lang="en-GB" sz="1800" dirty="0" smtClean="0"/>
              <a:t> and </a:t>
            </a:r>
            <a:r>
              <a:rPr lang="en-GB" sz="1800" dirty="0" err="1" smtClean="0"/>
              <a:t>Ramanathan</a:t>
            </a:r>
            <a:r>
              <a:rPr lang="en-GB" sz="1800" dirty="0" smtClean="0"/>
              <a:t> (1989) </a:t>
            </a:r>
            <a:r>
              <a:rPr lang="en-GB" sz="1800" i="1" dirty="0" smtClean="0"/>
              <a:t>Nature</a:t>
            </a:r>
          </a:p>
          <a:p>
            <a:endParaRPr lang="en-GB" sz="2800" dirty="0" smtClean="0"/>
          </a:p>
        </p:txBody>
      </p:sp>
      <p:pic>
        <p:nvPicPr>
          <p:cNvPr id="4102" name="Picture 2"/>
          <p:cNvPicPr>
            <a:picLocks noChangeAspect="1" noChangeArrowheads="1"/>
          </p:cNvPicPr>
          <p:nvPr/>
        </p:nvPicPr>
        <p:blipFill rotWithShape="1">
          <a:blip r:embed="rId3" cstate="print"/>
          <a:srcRect l="20086" r="49823"/>
          <a:stretch/>
        </p:blipFill>
        <p:spPr bwMode="auto">
          <a:xfrm>
            <a:off x="6278476" y="1432879"/>
            <a:ext cx="2073448" cy="1687983"/>
          </a:xfrm>
          <a:prstGeom prst="rect">
            <a:avLst/>
          </a:prstGeom>
          <a:noFill/>
          <a:ln w="9525">
            <a:noFill/>
            <a:miter lim="800000"/>
            <a:headEnd/>
            <a:tailEnd/>
          </a:ln>
        </p:spPr>
      </p:pic>
      <p:pic>
        <p:nvPicPr>
          <p:cNvPr id="4103" name="Picture 2"/>
          <p:cNvPicPr>
            <a:picLocks noChangeAspect="1" noChangeArrowheads="1"/>
          </p:cNvPicPr>
          <p:nvPr/>
        </p:nvPicPr>
        <p:blipFill>
          <a:blip r:embed="rId3" cstate="print"/>
          <a:srcRect l="51422"/>
          <a:stretch>
            <a:fillRect/>
          </a:stretch>
        </p:blipFill>
        <p:spPr bwMode="auto">
          <a:xfrm>
            <a:off x="5944647" y="2636912"/>
            <a:ext cx="2741106" cy="1391446"/>
          </a:xfrm>
          <a:prstGeom prst="rect">
            <a:avLst/>
          </a:prstGeom>
          <a:noFill/>
          <a:ln w="9525">
            <a:noFill/>
            <a:miter lim="800000"/>
            <a:headEnd/>
            <a:tailEnd/>
          </a:ln>
        </p:spPr>
      </p:pic>
    </p:spTree>
    <p:extLst>
      <p:ext uri="{BB962C8B-B14F-4D97-AF65-F5344CB8AC3E}">
        <p14:creationId xmlns:p14="http://schemas.microsoft.com/office/powerpoint/2010/main" val="3852417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179388" y="115888"/>
            <a:ext cx="7315200" cy="1143000"/>
          </a:xfrm>
        </p:spPr>
        <p:txBody>
          <a:bodyPr/>
          <a:lstStyle/>
          <a:p>
            <a:r>
              <a:rPr lang="en-GB" sz="3600" dirty="0" smtClean="0">
                <a:solidFill>
                  <a:srgbClr val="0070C0"/>
                </a:solidFill>
                <a:latin typeface="Calibri" pitchFamily="34" charset="0"/>
              </a:rPr>
              <a:t>Global changes in water vapour</a:t>
            </a:r>
          </a:p>
        </p:txBody>
      </p:sp>
      <p:pic>
        <p:nvPicPr>
          <p:cNvPr id="33794" name="Picture 2"/>
          <p:cNvPicPr>
            <a:picLocks noChangeAspect="1" noChangeArrowheads="1"/>
          </p:cNvPicPr>
          <p:nvPr/>
        </p:nvPicPr>
        <p:blipFill>
          <a:blip r:embed="rId3"/>
          <a:srcRect/>
          <a:stretch>
            <a:fillRect/>
          </a:stretch>
        </p:blipFill>
        <p:spPr bwMode="auto">
          <a:xfrm>
            <a:off x="0" y="1196752"/>
            <a:ext cx="8915400" cy="4640263"/>
          </a:xfrm>
          <a:prstGeom prst="rect">
            <a:avLst/>
          </a:prstGeom>
          <a:noFill/>
          <a:ln w="9525">
            <a:noFill/>
            <a:miter lim="800000"/>
            <a:headEnd/>
            <a:tailEnd/>
          </a:ln>
        </p:spPr>
      </p:pic>
      <p:pic>
        <p:nvPicPr>
          <p:cNvPr id="33797" name="Picture 2"/>
          <p:cNvPicPr>
            <a:picLocks noChangeAspect="1" noChangeArrowheads="1"/>
          </p:cNvPicPr>
          <p:nvPr/>
        </p:nvPicPr>
        <p:blipFill>
          <a:blip r:embed="rId3"/>
          <a:srcRect b="95290"/>
          <a:stretch>
            <a:fillRect/>
          </a:stretch>
        </p:blipFill>
        <p:spPr bwMode="auto">
          <a:xfrm>
            <a:off x="49213" y="5877272"/>
            <a:ext cx="8915400" cy="217488"/>
          </a:xfrm>
          <a:prstGeom prst="rect">
            <a:avLst/>
          </a:prstGeom>
          <a:noFill/>
          <a:ln w="9525">
            <a:noFill/>
            <a:miter lim="800000"/>
            <a:headEnd/>
            <a:tailEnd/>
          </a:ln>
        </p:spPr>
      </p:pic>
      <p:pic>
        <p:nvPicPr>
          <p:cNvPr id="33798" name="Picture 6"/>
          <p:cNvPicPr>
            <a:picLocks noChangeAspect="1" noChangeArrowheads="1"/>
          </p:cNvPicPr>
          <p:nvPr/>
        </p:nvPicPr>
        <p:blipFill>
          <a:blip r:embed="rId4"/>
          <a:srcRect/>
          <a:stretch>
            <a:fillRect/>
          </a:stretch>
        </p:blipFill>
        <p:spPr bwMode="auto">
          <a:xfrm>
            <a:off x="7518400" y="714375"/>
            <a:ext cx="1450975" cy="4572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53"/>
          <a:stretch/>
        </p:blipFill>
        <p:spPr bwMode="auto">
          <a:xfrm>
            <a:off x="49213" y="1100537"/>
            <a:ext cx="8915275" cy="478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2776" y="2924944"/>
            <a:ext cx="5472608" cy="369332"/>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1800" dirty="0">
                <a:solidFill>
                  <a:srgbClr val="000000"/>
                </a:solidFill>
                <a:latin typeface="Arial" charset="0"/>
              </a:rPr>
              <a:t>Water Vapour (%)	    Surface </a:t>
            </a:r>
            <a:r>
              <a:rPr lang="en-GB" sz="1800" dirty="0" err="1">
                <a:solidFill>
                  <a:srgbClr val="000000"/>
                </a:solidFill>
                <a:latin typeface="Arial" charset="0"/>
              </a:rPr>
              <a:t>Tempertaure</a:t>
            </a:r>
            <a:r>
              <a:rPr lang="en-GB" sz="1800" dirty="0">
                <a:solidFill>
                  <a:srgbClr val="000000"/>
                </a:solidFill>
                <a:latin typeface="Arial" charset="0"/>
              </a:rPr>
              <a:t> (K)</a:t>
            </a:r>
          </a:p>
        </p:txBody>
      </p:sp>
      <p:sp>
        <p:nvSpPr>
          <p:cNvPr id="4" name="Rectangle 3"/>
          <p:cNvSpPr/>
          <p:nvPr/>
        </p:nvSpPr>
        <p:spPr>
          <a:xfrm>
            <a:off x="5287484" y="6135337"/>
            <a:ext cx="3627916" cy="400110"/>
          </a:xfrm>
          <a:prstGeom prst="rect">
            <a:avLst/>
          </a:prstGeom>
        </p:spPr>
        <p:txBody>
          <a:bodyPr wrap="none">
            <a:spAutoFit/>
          </a:bodyPr>
          <a:lstStyle/>
          <a:p>
            <a:r>
              <a:rPr lang="en-GB" sz="2000" kern="0" dirty="0">
                <a:solidFill>
                  <a:srgbClr val="000000"/>
                </a:solidFill>
                <a:latin typeface="Calibri" pitchFamily="34" charset="0"/>
                <a:hlinkClick r:id="rId6"/>
              </a:rPr>
              <a:t>Allan et al. (2013) </a:t>
            </a:r>
            <a:r>
              <a:rPr lang="en-GB" sz="2000" kern="0" dirty="0" err="1">
                <a:solidFill>
                  <a:srgbClr val="000000"/>
                </a:solidFill>
                <a:latin typeface="Calibri" pitchFamily="34" charset="0"/>
                <a:hlinkClick r:id="rId6"/>
              </a:rPr>
              <a:t>Surv</a:t>
            </a:r>
            <a:r>
              <a:rPr lang="en-GB" sz="2000" kern="0" dirty="0">
                <a:solidFill>
                  <a:srgbClr val="000000"/>
                </a:solidFill>
                <a:latin typeface="Calibri" pitchFamily="34" charset="0"/>
                <a:hlinkClick r:id="rId6"/>
              </a:rPr>
              <a:t>. </a:t>
            </a:r>
            <a:r>
              <a:rPr lang="en-GB" sz="2000" kern="0" dirty="0" err="1">
                <a:solidFill>
                  <a:srgbClr val="000000"/>
                </a:solidFill>
                <a:latin typeface="Calibri" pitchFamily="34" charset="0"/>
                <a:hlinkClick r:id="rId6"/>
              </a:rPr>
              <a:t>Geophys</a:t>
            </a:r>
            <a:r>
              <a:rPr lang="en-GB" sz="2000" kern="0" dirty="0">
                <a:solidFill>
                  <a:srgbClr val="000000"/>
                </a:solidFill>
                <a:latin typeface="Calibri" pitchFamily="34" charset="0"/>
                <a:hlinkClick r:id="rId6"/>
              </a:rPr>
              <a:t> </a:t>
            </a:r>
            <a:endParaRPr lang="en-GB" dirty="0"/>
          </a:p>
        </p:txBody>
      </p:sp>
    </p:spTree>
    <p:extLst>
      <p:ext uri="{BB962C8B-B14F-4D97-AF65-F5344CB8AC3E}">
        <p14:creationId xmlns:p14="http://schemas.microsoft.com/office/powerpoint/2010/main" val="49476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381000" y="188640"/>
            <a:ext cx="8610600" cy="646331"/>
          </a:xfrm>
          <a:prstGeom prst="rect">
            <a:avLst/>
          </a:prstGeom>
          <a:noFill/>
          <a:ln w="9525">
            <a:noFill/>
            <a:miter lim="800000"/>
            <a:headEnd/>
            <a:tailEnd/>
          </a:ln>
        </p:spPr>
        <p:txBody>
          <a:bodyPr>
            <a:spAutoFit/>
          </a:bodyPr>
          <a:lstStyle/>
          <a:p>
            <a:pPr eaLnBrk="0" hangingPunct="0">
              <a:lnSpc>
                <a:spcPct val="90000"/>
              </a:lnSpc>
              <a:spcBef>
                <a:spcPct val="10000"/>
              </a:spcBef>
            </a:pPr>
            <a:r>
              <a:rPr lang="en-US" sz="4000" dirty="0">
                <a:solidFill>
                  <a:srgbClr val="0066FF"/>
                </a:solidFill>
                <a:latin typeface="Calibri" pitchFamily="34" charset="0"/>
                <a:cs typeface="Calibri" pitchFamily="34" charset="0"/>
              </a:rPr>
              <a:t>Extreme Precipitation</a:t>
            </a:r>
          </a:p>
        </p:txBody>
      </p:sp>
      <p:pic>
        <p:nvPicPr>
          <p:cNvPr id="27650" name="Picture 6" descr="MISU_SEMINAR"/>
          <p:cNvPicPr>
            <a:picLocks noChangeAspect="1" noChangeArrowheads="1"/>
          </p:cNvPicPr>
          <p:nvPr/>
        </p:nvPicPr>
        <p:blipFill>
          <a:blip r:embed="rId2"/>
          <a:srcRect t="10498"/>
          <a:stretch>
            <a:fillRect/>
          </a:stretch>
        </p:blipFill>
        <p:spPr bwMode="auto">
          <a:xfrm>
            <a:off x="1181472" y="838200"/>
            <a:ext cx="5478760" cy="369846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5668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a:xfrm>
            <a:off x="107504" y="4725144"/>
            <a:ext cx="8884096" cy="19351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GB" sz="2700" dirty="0">
                <a:solidFill>
                  <a:srgbClr val="000000"/>
                </a:solidFill>
                <a:latin typeface="Calibri" pitchFamily="34" charset="0"/>
                <a:cs typeface="Calibri" pitchFamily="34" charset="0"/>
              </a:rPr>
              <a:t>Large-scale rainfall events fuelled by moisture convergence</a:t>
            </a:r>
          </a:p>
          <a:p>
            <a:pPr marL="457200" lvl="1" indent="0" eaLnBrk="1" hangingPunct="1">
              <a:lnSpc>
                <a:spcPct val="80000"/>
              </a:lnSpc>
              <a:buNone/>
            </a:pPr>
            <a:r>
              <a:rPr lang="en-GB" sz="2400" dirty="0">
                <a:solidFill>
                  <a:srgbClr val="000000"/>
                </a:solidFill>
                <a:latin typeface="Calibri" pitchFamily="34" charset="0"/>
                <a:cs typeface="Calibri" pitchFamily="34" charset="0"/>
              </a:rPr>
              <a:t>e.g. </a:t>
            </a:r>
            <a:r>
              <a:rPr lang="en-GB" sz="2400" i="1" dirty="0" err="1">
                <a:solidFill>
                  <a:srgbClr val="000000"/>
                </a:solidFill>
                <a:latin typeface="Calibri" pitchFamily="34" charset="0"/>
                <a:cs typeface="Calibri" pitchFamily="34" charset="0"/>
                <a:hlinkClick r:id="rId4"/>
              </a:rPr>
              <a:t>Trenberth</a:t>
            </a:r>
            <a:r>
              <a:rPr lang="en-GB" sz="2400" i="1" dirty="0">
                <a:solidFill>
                  <a:srgbClr val="000000"/>
                </a:solidFill>
                <a:latin typeface="Calibri" pitchFamily="34" charset="0"/>
                <a:cs typeface="Calibri" pitchFamily="34" charset="0"/>
                <a:hlinkClick r:id="rId4"/>
              </a:rPr>
              <a:t> et al. (2003) </a:t>
            </a:r>
            <a:r>
              <a:rPr lang="en-GB" sz="2400" i="1" dirty="0" smtClean="0">
                <a:solidFill>
                  <a:srgbClr val="000000"/>
                </a:solidFill>
                <a:latin typeface="Calibri" pitchFamily="34" charset="0"/>
                <a:cs typeface="Calibri" pitchFamily="34" charset="0"/>
                <a:hlinkClick r:id="rId4"/>
              </a:rPr>
              <a:t>BAMS</a:t>
            </a:r>
            <a:r>
              <a:rPr lang="en-GB" sz="2400" i="1" dirty="0" smtClean="0">
                <a:solidFill>
                  <a:srgbClr val="000000"/>
                </a:solidFill>
                <a:latin typeface="Calibri" pitchFamily="34" charset="0"/>
                <a:cs typeface="Calibri" pitchFamily="34" charset="0"/>
              </a:rPr>
              <a:t> </a:t>
            </a:r>
          </a:p>
          <a:p>
            <a:pPr eaLnBrk="1" hangingPunct="1">
              <a:lnSpc>
                <a:spcPct val="80000"/>
              </a:lnSpc>
            </a:pPr>
            <a:r>
              <a:rPr lang="en-GB" sz="2800" dirty="0" smtClean="0">
                <a:solidFill>
                  <a:srgbClr val="000000"/>
                </a:solidFill>
                <a:latin typeface="Calibri" pitchFamily="34" charset="0"/>
                <a:cs typeface="Calibri" pitchFamily="34" charset="0"/>
              </a:rPr>
              <a:t>Intensification of rainfall with global warming</a:t>
            </a:r>
          </a:p>
          <a:p>
            <a:pPr marL="457200" lvl="1" indent="0" eaLnBrk="1" hangingPunct="1">
              <a:lnSpc>
                <a:spcPct val="80000"/>
              </a:lnSpc>
              <a:buNone/>
            </a:pPr>
            <a:r>
              <a:rPr lang="en-GB" sz="2400" i="1" dirty="0" smtClean="0">
                <a:solidFill>
                  <a:srgbClr val="000000"/>
                </a:solidFill>
                <a:latin typeface="Calibri" pitchFamily="34" charset="0"/>
                <a:cs typeface="Calibri" pitchFamily="34" charset="0"/>
              </a:rPr>
              <a:t>e.g. </a:t>
            </a:r>
            <a:r>
              <a:rPr lang="en-GB" sz="2400" i="1" dirty="0" smtClean="0">
                <a:solidFill>
                  <a:srgbClr val="000000"/>
                </a:solidFill>
                <a:latin typeface="Calibri" pitchFamily="34" charset="0"/>
                <a:cs typeface="Calibri" pitchFamily="34" charset="0"/>
                <a:hlinkClick r:id="rId5"/>
              </a:rPr>
              <a:t>Allan and </a:t>
            </a:r>
            <a:r>
              <a:rPr lang="en-GB" sz="2400" i="1" dirty="0" err="1">
                <a:solidFill>
                  <a:srgbClr val="000000"/>
                </a:solidFill>
                <a:latin typeface="Calibri" pitchFamily="34" charset="0"/>
                <a:cs typeface="Calibri" pitchFamily="34" charset="0"/>
                <a:hlinkClick r:id="rId5"/>
              </a:rPr>
              <a:t>S</a:t>
            </a:r>
            <a:r>
              <a:rPr lang="en-GB" sz="2400" i="1" dirty="0" err="1" smtClean="0">
                <a:solidFill>
                  <a:srgbClr val="000000"/>
                </a:solidFill>
                <a:latin typeface="Calibri" pitchFamily="34" charset="0"/>
                <a:cs typeface="Calibri" pitchFamily="34" charset="0"/>
                <a:hlinkClick r:id="rId5"/>
              </a:rPr>
              <a:t>oden</a:t>
            </a:r>
            <a:r>
              <a:rPr lang="en-GB" sz="2400" i="1" dirty="0" smtClean="0">
                <a:solidFill>
                  <a:srgbClr val="000000"/>
                </a:solidFill>
                <a:latin typeface="Calibri" pitchFamily="34" charset="0"/>
                <a:cs typeface="Calibri" pitchFamily="34" charset="0"/>
                <a:hlinkClick r:id="rId5"/>
              </a:rPr>
              <a:t> (2008) Science </a:t>
            </a:r>
            <a:endParaRPr lang="en-GB" sz="2400" i="1" dirty="0">
              <a:solidFill>
                <a:srgbClr val="000000"/>
              </a:solidFill>
              <a:latin typeface="Calibri" pitchFamily="34" charset="0"/>
              <a:cs typeface="Calibri" pitchFamily="34" charset="0"/>
            </a:endParaRPr>
          </a:p>
        </p:txBody>
      </p:sp>
      <p:pic>
        <p:nvPicPr>
          <p:cNvPr id="8" name="Picture 7" descr="downp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47588"/>
            <a:ext cx="24622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65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268760"/>
            <a:ext cx="4368800" cy="322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998" y="879054"/>
            <a:ext cx="3579698" cy="2909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4"/>
          <a:srcRect t="66515"/>
          <a:stretch>
            <a:fillRect/>
          </a:stretch>
        </p:blipFill>
        <p:spPr bwMode="auto">
          <a:xfrm>
            <a:off x="3347535" y="3140968"/>
            <a:ext cx="2952657" cy="2309983"/>
          </a:xfrm>
          <a:prstGeom prst="rect">
            <a:avLst/>
          </a:prstGeom>
          <a:noFill/>
          <a:ln w="9525">
            <a:noFill/>
            <a:miter lim="800000"/>
            <a:headEnd/>
            <a:tailEnd/>
          </a:ln>
        </p:spPr>
      </p:pic>
      <p:sp>
        <p:nvSpPr>
          <p:cNvPr id="35843" name="Rectangle 2"/>
          <p:cNvSpPr>
            <a:spLocks noGrp="1" noChangeArrowheads="1"/>
          </p:cNvSpPr>
          <p:nvPr>
            <p:ph type="title" idx="4294967295"/>
          </p:nvPr>
        </p:nvSpPr>
        <p:spPr>
          <a:xfrm>
            <a:off x="304800" y="188640"/>
            <a:ext cx="4572000" cy="782960"/>
          </a:xfrm>
        </p:spPr>
        <p:txBody>
          <a:bodyPr/>
          <a:lstStyle/>
          <a:p>
            <a:pPr algn="l"/>
            <a:r>
              <a:rPr lang="en-GB" sz="3600" dirty="0" smtClean="0">
                <a:solidFill>
                  <a:srgbClr val="0070C0"/>
                </a:solidFill>
                <a:latin typeface="Calibri" pitchFamily="34" charset="0"/>
              </a:rPr>
              <a:t>Precipitation extremes</a:t>
            </a:r>
          </a:p>
        </p:txBody>
      </p:sp>
      <p:pic>
        <p:nvPicPr>
          <p:cNvPr id="35847" name="Picture 3"/>
          <p:cNvPicPr>
            <a:picLocks noChangeAspect="1" noChangeArrowheads="1"/>
          </p:cNvPicPr>
          <p:nvPr/>
        </p:nvPicPr>
        <p:blipFill>
          <a:blip r:embed="rId5"/>
          <a:srcRect/>
          <a:stretch>
            <a:fillRect/>
          </a:stretch>
        </p:blipFill>
        <p:spPr bwMode="auto">
          <a:xfrm>
            <a:off x="6426348" y="149225"/>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6"/>
          <a:srcRect/>
          <a:stretch>
            <a:fillRect/>
          </a:stretch>
        </p:blipFill>
        <p:spPr bwMode="auto">
          <a:xfrm>
            <a:off x="5046637" y="203175"/>
            <a:ext cx="1325563" cy="417513"/>
          </a:xfrm>
          <a:prstGeom prst="rect">
            <a:avLst/>
          </a:prstGeom>
          <a:noFill/>
          <a:ln w="9525">
            <a:noFill/>
            <a:miter lim="800000"/>
            <a:headEnd/>
            <a:tailEnd/>
          </a:ln>
        </p:spPr>
      </p:pic>
      <p:cxnSp>
        <p:nvCxnSpPr>
          <p:cNvPr id="35849" name="Straight Arrow Connector 2"/>
          <p:cNvCxnSpPr>
            <a:cxnSpLocks noChangeShapeType="1"/>
          </p:cNvCxnSpPr>
          <p:nvPr/>
        </p:nvCxnSpPr>
        <p:spPr bwMode="auto">
          <a:xfrm flipH="1">
            <a:off x="3419872" y="1988840"/>
            <a:ext cx="1989126" cy="345207"/>
          </a:xfrm>
          <a:prstGeom prst="straightConnector1">
            <a:avLst/>
          </a:prstGeom>
          <a:noFill/>
          <a:ln w="19050" algn="ctr">
            <a:solidFill>
              <a:schemeClr val="tx1"/>
            </a:solidFill>
            <a:round/>
            <a:headEnd/>
            <a:tailEnd type="arrow" w="med" len="med"/>
          </a:ln>
        </p:spPr>
      </p:cxnSp>
      <p:sp>
        <p:nvSpPr>
          <p:cNvPr id="2" name="TextBox 1"/>
          <p:cNvSpPr txBox="1"/>
          <p:nvPr/>
        </p:nvSpPr>
        <p:spPr>
          <a:xfrm>
            <a:off x="286110" y="5396443"/>
            <a:ext cx="5510026" cy="1169551"/>
          </a:xfrm>
          <a:prstGeom prst="rect">
            <a:avLst/>
          </a:prstGeom>
          <a:noFill/>
        </p:spPr>
        <p:txBody>
          <a:bodyPr wrap="square" rtlCol="0">
            <a:spAutoFit/>
          </a:bodyPr>
          <a:lstStyle/>
          <a:p>
            <a:r>
              <a:rPr lang="en-GB" sz="2000" dirty="0" smtClean="0">
                <a:solidFill>
                  <a:schemeClr val="tx1"/>
                </a:solidFill>
                <a:latin typeface="Arial" charset="0"/>
              </a:rPr>
              <a:t>NERC</a:t>
            </a:r>
            <a:r>
              <a:rPr lang="en-GB" sz="2000" dirty="0" smtClean="0">
                <a:solidFill>
                  <a:srgbClr val="00B0F0"/>
                </a:solidFill>
                <a:latin typeface="Arial" charset="0"/>
              </a:rPr>
              <a:t> </a:t>
            </a:r>
            <a:r>
              <a:rPr lang="en-GB" sz="2000" dirty="0" err="1" smtClean="0">
                <a:solidFill>
                  <a:srgbClr val="00B0F0"/>
                </a:solidFill>
                <a:latin typeface="Arial" charset="0"/>
              </a:rPr>
              <a:t>HydEF</a:t>
            </a:r>
            <a:r>
              <a:rPr lang="en-GB" sz="2000" dirty="0" smtClean="0">
                <a:solidFill>
                  <a:srgbClr val="00B0F0"/>
                </a:solidFill>
                <a:latin typeface="Arial" charset="0"/>
              </a:rPr>
              <a:t> project</a:t>
            </a:r>
            <a:r>
              <a:rPr lang="en-GB" sz="2000" dirty="0" smtClean="0">
                <a:solidFill>
                  <a:srgbClr val="000000"/>
                </a:solidFill>
                <a:latin typeface="Arial" charset="0"/>
              </a:rPr>
              <a:t> </a:t>
            </a:r>
          </a:p>
          <a:p>
            <a:r>
              <a:rPr lang="en-GB" sz="1800" dirty="0">
                <a:solidFill>
                  <a:srgbClr val="000000"/>
                </a:solidFill>
                <a:latin typeface="Arial" charset="0"/>
              </a:rPr>
              <a:t>L</a:t>
            </a:r>
            <a:r>
              <a:rPr lang="en-GB" sz="1800" dirty="0" smtClean="0">
                <a:solidFill>
                  <a:srgbClr val="000000"/>
                </a:solidFill>
                <a:latin typeface="Arial" charset="0"/>
              </a:rPr>
              <a:t>inking UK flooding to large-scale precursors </a:t>
            </a:r>
            <a:r>
              <a:rPr lang="en-GB" sz="1800" dirty="0" smtClean="0">
                <a:solidFill>
                  <a:srgbClr val="000000"/>
                </a:solidFill>
                <a:latin typeface="Arial" charset="0"/>
              </a:rPr>
              <a:t>       </a:t>
            </a:r>
            <a:r>
              <a:rPr lang="en-GB" sz="1600" dirty="0" smtClean="0">
                <a:solidFill>
                  <a:srgbClr val="000000"/>
                </a:solidFill>
                <a:latin typeface="Arial" charset="0"/>
              </a:rPr>
              <a:t>e.g</a:t>
            </a:r>
            <a:r>
              <a:rPr lang="en-GB" sz="1600" dirty="0">
                <a:solidFill>
                  <a:srgbClr val="000000"/>
                </a:solidFill>
                <a:latin typeface="Arial" charset="0"/>
              </a:rPr>
              <a:t>. </a:t>
            </a:r>
            <a:r>
              <a:rPr lang="en-GB" sz="1600" dirty="0" smtClean="0">
                <a:solidFill>
                  <a:srgbClr val="000000"/>
                </a:solidFill>
                <a:latin typeface="Arial" charset="0"/>
              </a:rPr>
              <a:t>2009 </a:t>
            </a:r>
            <a:r>
              <a:rPr lang="en-GB" sz="1600" dirty="0">
                <a:solidFill>
                  <a:srgbClr val="000000"/>
                </a:solidFill>
                <a:latin typeface="Arial" charset="0"/>
              </a:rPr>
              <a:t>Cumbria </a:t>
            </a:r>
            <a:r>
              <a:rPr lang="en-GB" sz="1600" dirty="0" smtClean="0">
                <a:solidFill>
                  <a:srgbClr val="000000"/>
                </a:solidFill>
                <a:latin typeface="Arial" charset="0"/>
              </a:rPr>
              <a:t>floods</a:t>
            </a:r>
          </a:p>
          <a:p>
            <a:r>
              <a:rPr lang="en-GB" sz="1600" dirty="0" smtClean="0">
                <a:solidFill>
                  <a:srgbClr val="000000"/>
                </a:solidFill>
                <a:latin typeface="Arial" charset="0"/>
                <a:hlinkClick r:id="rId7"/>
              </a:rPr>
              <a:t>Lavers </a:t>
            </a:r>
            <a:r>
              <a:rPr lang="en-GB" sz="1600" dirty="0">
                <a:solidFill>
                  <a:srgbClr val="000000"/>
                </a:solidFill>
                <a:latin typeface="Arial" charset="0"/>
                <a:hlinkClick r:id="rId7"/>
              </a:rPr>
              <a:t>et al. (2011) </a:t>
            </a:r>
            <a:r>
              <a:rPr lang="en-GB" sz="1600" dirty="0" smtClean="0">
                <a:solidFill>
                  <a:srgbClr val="000000"/>
                </a:solidFill>
                <a:latin typeface="Arial" charset="0"/>
                <a:hlinkClick r:id="rId7"/>
              </a:rPr>
              <a:t>GRL</a:t>
            </a:r>
            <a:r>
              <a:rPr lang="en-GB" sz="1600" dirty="0" smtClean="0">
                <a:solidFill>
                  <a:srgbClr val="000000"/>
                </a:solidFill>
                <a:latin typeface="Arial" charset="0"/>
              </a:rPr>
              <a:t>, </a:t>
            </a:r>
            <a:r>
              <a:rPr lang="en-GB" sz="1600" dirty="0" smtClean="0">
                <a:solidFill>
                  <a:srgbClr val="000000"/>
                </a:solidFill>
                <a:latin typeface="Arial" charset="0"/>
                <a:hlinkClick r:id="rId8"/>
              </a:rPr>
              <a:t>Lavers et al. (2012) JGR</a:t>
            </a:r>
            <a:endParaRPr lang="en-GB" sz="1600" dirty="0" smtClean="0">
              <a:solidFill>
                <a:srgbClr val="000000"/>
              </a:solidFill>
              <a:latin typeface="Arial" charset="0"/>
            </a:endParaRPr>
          </a:p>
        </p:txBody>
      </p:sp>
      <p:pic>
        <p:nvPicPr>
          <p:cNvPr id="11" name="Picture 4"/>
          <p:cNvPicPr>
            <a:picLocks noChangeAspect="1" noChangeArrowheads="1"/>
          </p:cNvPicPr>
          <p:nvPr/>
        </p:nvPicPr>
        <p:blipFill rotWithShape="1">
          <a:blip r:embed="rId9"/>
          <a:srcRect l="2409" r="67443" b="3543"/>
          <a:stretch/>
        </p:blipFill>
        <p:spPr bwMode="auto">
          <a:xfrm>
            <a:off x="5802064" y="4005064"/>
            <a:ext cx="2874392" cy="2821607"/>
          </a:xfrm>
          <a:prstGeom prst="rect">
            <a:avLst/>
          </a:prstGeom>
          <a:noFill/>
          <a:ln w="9525">
            <a:noFill/>
            <a:miter lim="800000"/>
            <a:headEnd/>
            <a:tailEnd/>
          </a:ln>
          <a:effectLst/>
        </p:spPr>
      </p:pic>
      <p:pic>
        <p:nvPicPr>
          <p:cNvPr id="2050" name="Picture 2" descr="display math"/>
          <p:cNvPicPr>
            <a:picLocks noChangeAspect="1" noChangeArrowheads="1"/>
          </p:cNvPicPr>
          <p:nvPr/>
        </p:nvPicPr>
        <p:blipFill rotWithShape="1">
          <a:blip r:embed="rId10">
            <a:extLst>
              <a:ext uri="{28A0092B-C50C-407E-A947-70E740481C1C}">
                <a14:useLocalDpi xmlns:a14="http://schemas.microsoft.com/office/drawing/2010/main" val="0"/>
              </a:ext>
            </a:extLst>
          </a:blip>
          <a:srcRect r="20207"/>
          <a:stretch/>
        </p:blipFill>
        <p:spPr bwMode="auto">
          <a:xfrm>
            <a:off x="293913" y="4725144"/>
            <a:ext cx="2918519"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56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7139136" cy="1143000"/>
          </a:xfrm>
        </p:spPr>
        <p:txBody>
          <a:bodyPr/>
          <a:lstStyle/>
          <a:p>
            <a:r>
              <a:rPr lang="en-GB" sz="3600" dirty="0" smtClean="0">
                <a:solidFill>
                  <a:srgbClr val="0070C0"/>
                </a:solidFill>
                <a:latin typeface="Calibri" pitchFamily="34" charset="0"/>
                <a:cs typeface="Calibri" pitchFamily="34" charset="0"/>
              </a:rPr>
              <a:t>Using observed </a:t>
            </a:r>
            <a:r>
              <a:rPr lang="en-GB" sz="3600" dirty="0" err="1" smtClean="0">
                <a:solidFill>
                  <a:srgbClr val="0070C0"/>
                </a:solidFill>
                <a:latin typeface="Calibri" pitchFamily="34" charset="0"/>
                <a:cs typeface="Calibri" pitchFamily="34" charset="0"/>
              </a:rPr>
              <a:t>interannual</a:t>
            </a:r>
            <a:r>
              <a:rPr lang="en-GB" sz="3600" dirty="0" smtClean="0">
                <a:solidFill>
                  <a:srgbClr val="0070C0"/>
                </a:solidFill>
                <a:latin typeface="Calibri" pitchFamily="34" charset="0"/>
                <a:cs typeface="Calibri" pitchFamily="34" charset="0"/>
              </a:rPr>
              <a:t> variability to evaluate </a:t>
            </a:r>
            <a:r>
              <a:rPr lang="en-GB" sz="3600" dirty="0" smtClean="0">
                <a:solidFill>
                  <a:srgbClr val="0070C0"/>
                </a:solidFill>
                <a:latin typeface="Calibri" pitchFamily="34" charset="0"/>
                <a:cs typeface="Calibri" pitchFamily="34" charset="0"/>
              </a:rPr>
              <a:t>climate model  simulations of precipitation extremes</a:t>
            </a:r>
            <a:endParaRPr lang="en-GB" sz="3600" dirty="0">
              <a:solidFill>
                <a:srgbClr val="0070C0"/>
              </a:solidFill>
              <a:latin typeface="Calibri" pitchFamily="34" charset="0"/>
              <a:cs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5497139" cy="418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0192" y="4437112"/>
            <a:ext cx="2579194" cy="1815882"/>
          </a:xfrm>
          <a:prstGeom prst="rect">
            <a:avLst/>
          </a:prstGeom>
          <a:noFill/>
        </p:spPr>
        <p:txBody>
          <a:bodyPr wrap="square" rtlCol="0">
            <a:spAutoFit/>
          </a:bodyPr>
          <a:lstStyle/>
          <a:p>
            <a:r>
              <a:rPr lang="en-GB" sz="2000" dirty="0" smtClean="0">
                <a:solidFill>
                  <a:srgbClr val="000000"/>
                </a:solidFill>
                <a:latin typeface="Arial" charset="0"/>
                <a:hlinkClick r:id="rId3"/>
              </a:rPr>
              <a:t>O’Gorman (2012) </a:t>
            </a:r>
            <a:r>
              <a:rPr lang="en-GB" sz="2000" i="1" dirty="0" smtClean="0">
                <a:solidFill>
                  <a:srgbClr val="000000"/>
                </a:solidFill>
                <a:latin typeface="Arial" charset="0"/>
                <a:hlinkClick r:id="rId3"/>
              </a:rPr>
              <a:t>Nature Geosciences</a:t>
            </a:r>
            <a:endParaRPr lang="en-GB" sz="2000" i="1" dirty="0" smtClean="0">
              <a:solidFill>
                <a:srgbClr val="000000"/>
              </a:solidFill>
              <a:latin typeface="Arial" charset="0"/>
            </a:endParaRPr>
          </a:p>
          <a:p>
            <a:endParaRPr lang="en-GB" sz="1800" dirty="0" smtClean="0">
              <a:solidFill>
                <a:srgbClr val="000000"/>
              </a:solidFill>
              <a:latin typeface="Arial" charset="0"/>
            </a:endParaRPr>
          </a:p>
          <a:p>
            <a:r>
              <a:rPr lang="en-GB" sz="1800" dirty="0" smtClean="0">
                <a:solidFill>
                  <a:srgbClr val="000000"/>
                </a:solidFill>
                <a:latin typeface="Arial" charset="0"/>
              </a:rPr>
              <a:t>See also </a:t>
            </a:r>
            <a:r>
              <a:rPr lang="en-GB" sz="1800" dirty="0" smtClean="0">
                <a:solidFill>
                  <a:srgbClr val="000000"/>
                </a:solidFill>
                <a:latin typeface="Arial" charset="0"/>
                <a:hlinkClick r:id="rId4"/>
              </a:rPr>
              <a:t>Allan </a:t>
            </a:r>
            <a:r>
              <a:rPr lang="en-GB" sz="1800" dirty="0">
                <a:solidFill>
                  <a:srgbClr val="000000"/>
                </a:solidFill>
                <a:latin typeface="Arial" charset="0"/>
                <a:hlinkClick r:id="rId4"/>
              </a:rPr>
              <a:t>&amp;</a:t>
            </a:r>
            <a:r>
              <a:rPr lang="en-GB" sz="1800" dirty="0" smtClean="0">
                <a:solidFill>
                  <a:srgbClr val="000000"/>
                </a:solidFill>
                <a:latin typeface="Arial" charset="0"/>
                <a:hlinkClick r:id="rId4"/>
              </a:rPr>
              <a:t> Soden (2008) </a:t>
            </a:r>
            <a:r>
              <a:rPr lang="en-GB" sz="1800" i="1" dirty="0" smtClean="0">
                <a:solidFill>
                  <a:srgbClr val="000000"/>
                </a:solidFill>
                <a:latin typeface="Arial" charset="0"/>
                <a:hlinkClick r:id="rId4"/>
              </a:rPr>
              <a:t>Science</a:t>
            </a:r>
            <a:r>
              <a:rPr lang="en-GB" sz="1800" i="1" dirty="0" smtClean="0">
                <a:solidFill>
                  <a:srgbClr val="000000"/>
                </a:solidFill>
                <a:latin typeface="Arial" charset="0"/>
              </a:rPr>
              <a:t>; </a:t>
            </a:r>
            <a:r>
              <a:rPr lang="en-GB" sz="1800" dirty="0">
                <a:solidFill>
                  <a:srgbClr val="000000"/>
                </a:solidFill>
                <a:latin typeface="Arial" charset="0"/>
                <a:hlinkClick r:id="rId5"/>
              </a:rPr>
              <a:t>Liu &amp; Allan (2012) </a:t>
            </a:r>
            <a:r>
              <a:rPr lang="en-GB" sz="1800" dirty="0" smtClean="0">
                <a:solidFill>
                  <a:srgbClr val="000000"/>
                </a:solidFill>
                <a:latin typeface="Arial" charset="0"/>
                <a:hlinkClick r:id="rId5"/>
              </a:rPr>
              <a:t>JGR</a:t>
            </a:r>
            <a:endParaRPr lang="en-GB" sz="1800" dirty="0">
              <a:solidFill>
                <a:srgbClr val="000000"/>
              </a:solidFill>
              <a:latin typeface="Arial" charset="0"/>
            </a:endParaRPr>
          </a:p>
        </p:txBody>
      </p:sp>
      <p:sp>
        <p:nvSpPr>
          <p:cNvPr id="7" name="TextBox 6"/>
          <p:cNvSpPr txBox="1"/>
          <p:nvPr/>
        </p:nvSpPr>
        <p:spPr>
          <a:xfrm>
            <a:off x="6095605" y="2105561"/>
            <a:ext cx="2783781" cy="1323439"/>
          </a:xfrm>
          <a:prstGeom prst="rect">
            <a:avLst/>
          </a:prstGeom>
          <a:noFill/>
        </p:spPr>
        <p:txBody>
          <a:bodyPr wrap="square" rtlCol="0">
            <a:spAutoFit/>
          </a:bodyPr>
          <a:lstStyle/>
          <a:p>
            <a:r>
              <a:rPr lang="en-GB" sz="2000" dirty="0" smtClean="0">
                <a:solidFill>
                  <a:srgbClr val="000000"/>
                </a:solidFill>
                <a:latin typeface="Arial" charset="0"/>
              </a:rPr>
              <a:t>Can observations be used to constrain the projected responses in extreme precipitation?</a:t>
            </a:r>
            <a:endParaRPr lang="en-GB" sz="2000" dirty="0">
              <a:solidFill>
                <a:srgbClr val="000000"/>
              </a:solidFill>
              <a:latin typeface="Arial" charset="0"/>
            </a:endParaRPr>
          </a:p>
        </p:txBody>
      </p:sp>
    </p:spTree>
    <p:extLst>
      <p:ext uri="{BB962C8B-B14F-4D97-AF65-F5344CB8AC3E}">
        <p14:creationId xmlns:p14="http://schemas.microsoft.com/office/powerpoint/2010/main" val="1703910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224408" y="188640"/>
            <a:ext cx="8740080" cy="563563"/>
          </a:xfrm>
          <a:solidFill>
            <a:schemeClr val="bg1"/>
          </a:solidFill>
        </p:spPr>
        <p:txBody>
          <a:bodyPr/>
          <a:lstStyle/>
          <a:p>
            <a:r>
              <a:rPr lang="en-GB" sz="3600" dirty="0" smtClean="0">
                <a:solidFill>
                  <a:srgbClr val="0066FF"/>
                </a:solidFill>
                <a:latin typeface="Calibri" pitchFamily="34" charset="0"/>
                <a:cs typeface="Calibri" pitchFamily="34" charset="0"/>
              </a:rPr>
              <a:t>Contrasting precipitation response expected</a:t>
            </a:r>
            <a:endParaRPr lang="en-US" sz="3600" dirty="0" smtClean="0">
              <a:solidFill>
                <a:srgbClr val="0066FF"/>
              </a:solidFill>
              <a:latin typeface="Calibri" pitchFamily="34" charset="0"/>
              <a:cs typeface="Calibri" pitchFamily="34" charset="0"/>
            </a:endParaRPr>
          </a:p>
        </p:txBody>
      </p:sp>
      <p:sp>
        <p:nvSpPr>
          <p:cNvPr id="38914" name="Text Box 3"/>
          <p:cNvSpPr txBox="1">
            <a:spLocks noChangeArrowheads="1"/>
          </p:cNvSpPr>
          <p:nvPr/>
        </p:nvSpPr>
        <p:spPr bwMode="auto">
          <a:xfrm rot="-5400000">
            <a:off x="-127793" y="3937793"/>
            <a:ext cx="2755900" cy="519113"/>
          </a:xfrm>
          <a:prstGeom prst="rect">
            <a:avLst/>
          </a:prstGeom>
          <a:noFill/>
          <a:ln w="9525">
            <a:noFill/>
            <a:miter lim="800000"/>
            <a:headEnd/>
            <a:tailEnd/>
          </a:ln>
        </p:spPr>
        <p:txBody>
          <a:bodyPr>
            <a:spAutoFit/>
          </a:bodyPr>
          <a:lstStyle/>
          <a:p>
            <a:pPr defTabSz="4073525">
              <a:spcBef>
                <a:spcPct val="50000"/>
              </a:spcBef>
            </a:pPr>
            <a:r>
              <a:rPr lang="en-GB" sz="2800">
                <a:solidFill>
                  <a:srgbClr val="000000"/>
                </a:solidFill>
                <a:latin typeface="Arial" charset="0"/>
              </a:rPr>
              <a:t>Precipitation </a:t>
            </a:r>
            <a:r>
              <a:rPr lang="en-GB" sz="2800">
                <a:solidFill>
                  <a:srgbClr val="000000"/>
                </a:solidFill>
                <a:latin typeface="Arial" charset="0"/>
                <a:sym typeface="Wingdings" pitchFamily="2" charset="2"/>
              </a:rPr>
              <a:t></a:t>
            </a:r>
            <a:endParaRPr lang="en-US" sz="2800">
              <a:solidFill>
                <a:srgbClr val="000000"/>
              </a:solidFill>
              <a:latin typeface="Arial" charset="0"/>
            </a:endParaRPr>
          </a:p>
        </p:txBody>
      </p:sp>
      <p:pic>
        <p:nvPicPr>
          <p:cNvPr id="38915" name="Picture 4" descr="rain1"/>
          <p:cNvPicPr>
            <a:picLocks noChangeAspect="1" noChangeArrowheads="1"/>
          </p:cNvPicPr>
          <p:nvPr/>
        </p:nvPicPr>
        <p:blipFill>
          <a:blip r:embed="rId2">
            <a:lum bright="20000" contrast="-20000"/>
          </a:blip>
          <a:srcRect/>
          <a:stretch>
            <a:fillRect/>
          </a:stretch>
        </p:blipFill>
        <p:spPr bwMode="auto">
          <a:xfrm>
            <a:off x="1600200" y="990600"/>
            <a:ext cx="6192838" cy="4473575"/>
          </a:xfrm>
          <a:prstGeom prst="rect">
            <a:avLst/>
          </a:prstGeom>
          <a:noFill/>
          <a:ln w="9525">
            <a:noFill/>
            <a:miter lim="800000"/>
            <a:headEnd/>
            <a:tailEnd/>
          </a:ln>
        </p:spPr>
      </p:pic>
      <p:sp>
        <p:nvSpPr>
          <p:cNvPr id="38916" name="Line 5"/>
          <p:cNvSpPr>
            <a:spLocks noChangeShapeType="1"/>
          </p:cNvSpPr>
          <p:nvPr/>
        </p:nvSpPr>
        <p:spPr bwMode="auto">
          <a:xfrm flipV="1">
            <a:off x="1527175" y="1124744"/>
            <a:ext cx="6141169" cy="2818606"/>
          </a:xfrm>
          <a:prstGeom prst="line">
            <a:avLst/>
          </a:prstGeom>
          <a:noFill/>
          <a:ln w="63500">
            <a:solidFill>
              <a:srgbClr val="0000FF"/>
            </a:solidFill>
            <a:round/>
            <a:headEnd/>
            <a:tailEnd type="triangle" w="med" len="med"/>
          </a:ln>
        </p:spPr>
        <p:txBody>
          <a:bodyPr/>
          <a:lstStyle/>
          <a:p>
            <a:endParaRPr lang="en-US" sz="1800">
              <a:solidFill>
                <a:srgbClr val="000000"/>
              </a:solidFill>
              <a:latin typeface="Arial" charset="0"/>
            </a:endParaRPr>
          </a:p>
        </p:txBody>
      </p:sp>
      <p:sp>
        <p:nvSpPr>
          <p:cNvPr id="38917" name="Line 6"/>
          <p:cNvSpPr>
            <a:spLocks noChangeShapeType="1"/>
          </p:cNvSpPr>
          <p:nvPr/>
        </p:nvSpPr>
        <p:spPr bwMode="auto">
          <a:xfrm flipV="1">
            <a:off x="1527175" y="2719388"/>
            <a:ext cx="6337300" cy="1223962"/>
          </a:xfrm>
          <a:prstGeom prst="line">
            <a:avLst/>
          </a:prstGeom>
          <a:noFill/>
          <a:ln w="63500">
            <a:solidFill>
              <a:schemeClr val="tx1"/>
            </a:solidFill>
            <a:round/>
            <a:headEnd/>
            <a:tailEnd type="triangle" w="med" len="med"/>
          </a:ln>
          <a:scene3d>
            <a:camera prst="orthographicFront">
              <a:rot lat="0" lon="0" rev="60000"/>
            </a:camera>
            <a:lightRig rig="threePt" dir="t"/>
          </a:scene3d>
        </p:spPr>
        <p:txBody>
          <a:bodyPr/>
          <a:lstStyle/>
          <a:p>
            <a:endParaRPr lang="en-US" sz="1800">
              <a:solidFill>
                <a:srgbClr val="000000"/>
              </a:solidFill>
              <a:latin typeface="Arial" charset="0"/>
            </a:endParaRPr>
          </a:p>
        </p:txBody>
      </p:sp>
      <p:sp>
        <p:nvSpPr>
          <p:cNvPr id="38918" name="Line 7"/>
          <p:cNvSpPr>
            <a:spLocks noChangeShapeType="1"/>
          </p:cNvSpPr>
          <p:nvPr/>
        </p:nvSpPr>
        <p:spPr bwMode="auto">
          <a:xfrm>
            <a:off x="1527175" y="3944938"/>
            <a:ext cx="6265863" cy="1438275"/>
          </a:xfrm>
          <a:prstGeom prst="line">
            <a:avLst/>
          </a:prstGeom>
          <a:noFill/>
          <a:ln w="63500">
            <a:solidFill>
              <a:srgbClr val="FF0000"/>
            </a:solidFill>
            <a:round/>
            <a:headEnd/>
            <a:tailEnd type="triangle" w="med" len="med"/>
          </a:ln>
        </p:spPr>
        <p:txBody>
          <a:bodyPr/>
          <a:lstStyle/>
          <a:p>
            <a:endParaRPr lang="en-US" sz="1800">
              <a:solidFill>
                <a:srgbClr val="000000"/>
              </a:solidFill>
              <a:latin typeface="Arial" charset="0"/>
            </a:endParaRPr>
          </a:p>
        </p:txBody>
      </p:sp>
      <p:sp>
        <p:nvSpPr>
          <p:cNvPr id="38919" name="Text Box 8"/>
          <p:cNvSpPr txBox="1">
            <a:spLocks noChangeArrowheads="1"/>
          </p:cNvSpPr>
          <p:nvPr/>
        </p:nvSpPr>
        <p:spPr bwMode="auto">
          <a:xfrm rot="-1500000">
            <a:off x="1530350" y="1968500"/>
            <a:ext cx="6143625" cy="519113"/>
          </a:xfrm>
          <a:prstGeom prst="rect">
            <a:avLst/>
          </a:prstGeom>
          <a:noFill/>
          <a:ln w="9525">
            <a:noFill/>
            <a:miter lim="800000"/>
            <a:headEnd/>
            <a:tailEnd/>
          </a:ln>
        </p:spPr>
        <p:txBody>
          <a:bodyPr>
            <a:spAutoFit/>
          </a:bodyPr>
          <a:lstStyle/>
          <a:p>
            <a:pPr defTabSz="4073525">
              <a:spcBef>
                <a:spcPct val="50000"/>
              </a:spcBef>
            </a:pPr>
            <a:r>
              <a:rPr lang="en-GB" sz="2800">
                <a:solidFill>
                  <a:srgbClr val="000099"/>
                </a:solidFill>
                <a:latin typeface="Arial" charset="0"/>
                <a:sym typeface="Wingdings" pitchFamily="2" charset="2"/>
              </a:rPr>
              <a:t>Heavy rain follows moisture (~7%/K)</a:t>
            </a:r>
            <a:endParaRPr lang="en-US" sz="2800">
              <a:solidFill>
                <a:srgbClr val="000099"/>
              </a:solidFill>
              <a:latin typeface="Arial" charset="0"/>
            </a:endParaRPr>
          </a:p>
        </p:txBody>
      </p:sp>
      <p:sp>
        <p:nvSpPr>
          <p:cNvPr id="38920" name="Text Box 9"/>
          <p:cNvSpPr txBox="1">
            <a:spLocks noChangeArrowheads="1"/>
          </p:cNvSpPr>
          <p:nvPr/>
        </p:nvSpPr>
        <p:spPr bwMode="auto">
          <a:xfrm rot="-660000">
            <a:off x="3255963" y="2647950"/>
            <a:ext cx="4722812" cy="946150"/>
          </a:xfrm>
          <a:prstGeom prst="rect">
            <a:avLst/>
          </a:prstGeom>
          <a:noFill/>
          <a:ln w="9525">
            <a:noFill/>
            <a:miter lim="800000"/>
            <a:headEnd/>
            <a:tailEnd/>
          </a:ln>
        </p:spPr>
        <p:txBody>
          <a:bodyPr>
            <a:spAutoFit/>
          </a:bodyPr>
          <a:lstStyle/>
          <a:p>
            <a:pPr defTabSz="4073525">
              <a:spcBef>
                <a:spcPct val="50000"/>
              </a:spcBef>
            </a:pPr>
            <a:r>
              <a:rPr lang="en-GB" sz="2800" dirty="0">
                <a:solidFill>
                  <a:srgbClr val="000000"/>
                </a:solidFill>
                <a:latin typeface="Arial" charset="0"/>
                <a:sym typeface="Wingdings" pitchFamily="2" charset="2"/>
              </a:rPr>
              <a:t>Mean Precipitation linked to </a:t>
            </a:r>
            <a:r>
              <a:rPr lang="en-GB" sz="2800" dirty="0" smtClean="0">
                <a:solidFill>
                  <a:srgbClr val="000000"/>
                </a:solidFill>
                <a:latin typeface="Arial" charset="0"/>
                <a:sym typeface="Wingdings" pitchFamily="2" charset="2"/>
              </a:rPr>
              <a:t>energy </a:t>
            </a:r>
            <a:r>
              <a:rPr lang="en-GB" sz="2800" dirty="0">
                <a:solidFill>
                  <a:srgbClr val="000000"/>
                </a:solidFill>
                <a:latin typeface="Arial" charset="0"/>
                <a:sym typeface="Wingdings" pitchFamily="2" charset="2"/>
              </a:rPr>
              <a:t>balance </a:t>
            </a:r>
            <a:r>
              <a:rPr lang="en-GB" sz="2800" dirty="0" smtClean="0">
                <a:solidFill>
                  <a:srgbClr val="000000"/>
                </a:solidFill>
                <a:latin typeface="Arial" charset="0"/>
                <a:sym typeface="Wingdings" pitchFamily="2" charset="2"/>
              </a:rPr>
              <a:t>(~2-3</a:t>
            </a:r>
            <a:r>
              <a:rPr lang="en-GB" sz="2800" dirty="0">
                <a:solidFill>
                  <a:srgbClr val="000000"/>
                </a:solidFill>
                <a:latin typeface="Arial" charset="0"/>
                <a:sym typeface="Wingdings" pitchFamily="2" charset="2"/>
              </a:rPr>
              <a:t>%/K)</a:t>
            </a:r>
            <a:endParaRPr lang="en-US" sz="2800" dirty="0">
              <a:solidFill>
                <a:srgbClr val="000000"/>
              </a:solidFill>
              <a:latin typeface="Arial" charset="0"/>
            </a:endParaRPr>
          </a:p>
        </p:txBody>
      </p:sp>
      <p:sp>
        <p:nvSpPr>
          <p:cNvPr id="38921" name="Text Box 10"/>
          <p:cNvSpPr txBox="1">
            <a:spLocks noChangeArrowheads="1"/>
          </p:cNvSpPr>
          <p:nvPr/>
        </p:nvSpPr>
        <p:spPr bwMode="auto">
          <a:xfrm rot="720000">
            <a:off x="3105150" y="4360863"/>
            <a:ext cx="4975225" cy="519112"/>
          </a:xfrm>
          <a:prstGeom prst="rect">
            <a:avLst/>
          </a:prstGeom>
          <a:noFill/>
          <a:ln w="9525">
            <a:noFill/>
            <a:miter lim="800000"/>
            <a:headEnd/>
            <a:tailEnd/>
          </a:ln>
        </p:spPr>
        <p:txBody>
          <a:bodyPr>
            <a:spAutoFit/>
          </a:bodyPr>
          <a:lstStyle/>
          <a:p>
            <a:pPr defTabSz="4073525">
              <a:spcBef>
                <a:spcPct val="50000"/>
              </a:spcBef>
            </a:pPr>
            <a:r>
              <a:rPr lang="en-GB" sz="2800">
                <a:solidFill>
                  <a:srgbClr val="000000"/>
                </a:solidFill>
                <a:latin typeface="Arial" charset="0"/>
                <a:sym typeface="Wingdings" pitchFamily="2" charset="2"/>
              </a:rPr>
              <a:t>Light Precipitation (-?%/K)</a:t>
            </a:r>
            <a:endParaRPr lang="en-US" sz="2800">
              <a:solidFill>
                <a:srgbClr val="000000"/>
              </a:solidFill>
              <a:latin typeface="Arial" charset="0"/>
            </a:endParaRPr>
          </a:p>
        </p:txBody>
      </p:sp>
      <p:sp>
        <p:nvSpPr>
          <p:cNvPr id="38922" name="Text Box 11"/>
          <p:cNvSpPr txBox="1">
            <a:spLocks noChangeArrowheads="1"/>
          </p:cNvSpPr>
          <p:nvPr/>
        </p:nvSpPr>
        <p:spPr bwMode="auto">
          <a:xfrm>
            <a:off x="1511300" y="5486400"/>
            <a:ext cx="2755900" cy="519113"/>
          </a:xfrm>
          <a:prstGeom prst="rect">
            <a:avLst/>
          </a:prstGeom>
          <a:noFill/>
          <a:ln w="9525">
            <a:noFill/>
            <a:miter lim="800000"/>
            <a:headEnd/>
            <a:tailEnd/>
          </a:ln>
        </p:spPr>
        <p:txBody>
          <a:bodyPr>
            <a:spAutoFit/>
          </a:bodyPr>
          <a:lstStyle/>
          <a:p>
            <a:pPr defTabSz="4073525">
              <a:spcBef>
                <a:spcPct val="50000"/>
              </a:spcBef>
            </a:pPr>
            <a:r>
              <a:rPr lang="en-GB" sz="2800">
                <a:solidFill>
                  <a:srgbClr val="000000"/>
                </a:solidFill>
                <a:latin typeface="Arial" charset="0"/>
                <a:sym typeface="Wingdings" pitchFamily="2" charset="2"/>
              </a:rPr>
              <a:t>Temperature </a:t>
            </a:r>
            <a:endParaRPr lang="en-US" sz="2800">
              <a:solidFill>
                <a:srgbClr val="000000"/>
              </a:solidFill>
              <a:latin typeface="Arial" charset="0"/>
            </a:endParaRPr>
          </a:p>
        </p:txBody>
      </p:sp>
      <p:sp>
        <p:nvSpPr>
          <p:cNvPr id="38923" name="Rectangle 12"/>
          <p:cNvSpPr>
            <a:spLocks noChangeArrowheads="1"/>
          </p:cNvSpPr>
          <p:nvPr/>
        </p:nvSpPr>
        <p:spPr bwMode="auto">
          <a:xfrm>
            <a:off x="1600200" y="990600"/>
            <a:ext cx="6172200" cy="4495800"/>
          </a:xfrm>
          <a:prstGeom prst="rect">
            <a:avLst/>
          </a:prstGeom>
          <a:noFill/>
          <a:ln w="38100">
            <a:solidFill>
              <a:schemeClr val="tx1"/>
            </a:solidFill>
            <a:miter lim="800000"/>
            <a:headEnd/>
            <a:tailEnd/>
          </a:ln>
        </p:spPr>
        <p:txBody>
          <a:bodyPr wrap="none" anchor="ctr"/>
          <a:lstStyle/>
          <a:p>
            <a:pPr eaLnBrk="0" hangingPunct="0"/>
            <a:endParaRPr lang="en-GB" sz="1800">
              <a:solidFill>
                <a:srgbClr val="000000"/>
              </a:solidFill>
              <a:latin typeface="Arial" charset="0"/>
            </a:endParaRPr>
          </a:p>
        </p:txBody>
      </p:sp>
      <p:sp>
        <p:nvSpPr>
          <p:cNvPr id="38924" name="Line 13"/>
          <p:cNvSpPr>
            <a:spLocks noChangeShapeType="1"/>
          </p:cNvSpPr>
          <p:nvPr/>
        </p:nvSpPr>
        <p:spPr bwMode="auto">
          <a:xfrm>
            <a:off x="1600200" y="3962400"/>
            <a:ext cx="6172200" cy="0"/>
          </a:xfrm>
          <a:prstGeom prst="line">
            <a:avLst/>
          </a:prstGeom>
          <a:noFill/>
          <a:ln w="9525">
            <a:solidFill>
              <a:schemeClr val="tx1"/>
            </a:solidFill>
            <a:round/>
            <a:headEnd/>
            <a:tailEnd/>
          </a:ln>
        </p:spPr>
        <p:txBody>
          <a:bodyPr/>
          <a:lstStyle/>
          <a:p>
            <a:endParaRPr lang="en-US" sz="1800">
              <a:solidFill>
                <a:srgbClr val="000000"/>
              </a:solidFill>
              <a:latin typeface="Arial" charset="0"/>
            </a:endParaRPr>
          </a:p>
        </p:txBody>
      </p:sp>
      <p:sp>
        <p:nvSpPr>
          <p:cNvPr id="14" name="Text Box 5"/>
          <p:cNvSpPr txBox="1">
            <a:spLocks noChangeArrowheads="1"/>
          </p:cNvSpPr>
          <p:nvPr/>
        </p:nvSpPr>
        <p:spPr bwMode="auto">
          <a:xfrm>
            <a:off x="383232" y="6286392"/>
            <a:ext cx="8077200" cy="400110"/>
          </a:xfrm>
          <a:prstGeom prst="rect">
            <a:avLst/>
          </a:prstGeom>
          <a:noFill/>
          <a:ln w="9525">
            <a:noFill/>
            <a:miter lim="800000"/>
            <a:headEnd/>
            <a:tailEnd/>
          </a:ln>
        </p:spPr>
        <p:txBody>
          <a:bodyPr>
            <a:spAutoFit/>
          </a:bodyPr>
          <a:lstStyle/>
          <a:p>
            <a:pPr eaLnBrk="0" hangingPunct="0">
              <a:spcBef>
                <a:spcPct val="50000"/>
              </a:spcBef>
            </a:pPr>
            <a:r>
              <a:rPr lang="en-GB" sz="2000" dirty="0" smtClean="0">
                <a:solidFill>
                  <a:srgbClr val="808080"/>
                </a:solidFill>
                <a:latin typeface="Arial" charset="0"/>
              </a:rPr>
              <a:t>e.g. </a:t>
            </a:r>
            <a:r>
              <a:rPr lang="en-GB" sz="2000" dirty="0" smtClean="0">
                <a:solidFill>
                  <a:srgbClr val="808080"/>
                </a:solidFill>
                <a:latin typeface="Arial" charset="0"/>
                <a:hlinkClick r:id="rId3"/>
              </a:rPr>
              <a:t>Allen </a:t>
            </a:r>
            <a:r>
              <a:rPr lang="en-GB" sz="2000" dirty="0">
                <a:solidFill>
                  <a:srgbClr val="808080"/>
                </a:solidFill>
                <a:latin typeface="Arial" charset="0"/>
                <a:hlinkClick r:id="rId3"/>
              </a:rPr>
              <a:t>and Ingram (2002) </a:t>
            </a:r>
            <a:r>
              <a:rPr lang="en-GB" sz="2000" i="1" dirty="0" smtClean="0">
                <a:solidFill>
                  <a:srgbClr val="808080"/>
                </a:solidFill>
                <a:latin typeface="Arial" charset="0"/>
                <a:hlinkClick r:id="rId3"/>
              </a:rPr>
              <a:t>Nature</a:t>
            </a:r>
            <a:r>
              <a:rPr lang="en-GB" sz="2000" i="1" dirty="0" smtClean="0">
                <a:solidFill>
                  <a:srgbClr val="808080"/>
                </a:solidFill>
                <a:latin typeface="Arial" charset="0"/>
              </a:rPr>
              <a:t>; </a:t>
            </a:r>
            <a:r>
              <a:rPr lang="en-GB" sz="2000" dirty="0" smtClean="0">
                <a:solidFill>
                  <a:srgbClr val="808080"/>
                </a:solidFill>
                <a:latin typeface="Arial" charset="0"/>
                <a:hlinkClick r:id="rId4"/>
              </a:rPr>
              <a:t>Allan (2011) </a:t>
            </a:r>
            <a:r>
              <a:rPr lang="en-GB" sz="2000" i="1" dirty="0" smtClean="0">
                <a:solidFill>
                  <a:srgbClr val="808080"/>
                </a:solidFill>
                <a:latin typeface="Arial" charset="0"/>
                <a:hlinkClick r:id="rId4"/>
              </a:rPr>
              <a:t>Nature</a:t>
            </a:r>
            <a:endParaRPr lang="en-GB" sz="2000" i="1" dirty="0">
              <a:solidFill>
                <a:srgbClr val="808080"/>
              </a:solidFill>
              <a:latin typeface="Arial" charset="0"/>
            </a:endParaRPr>
          </a:p>
        </p:txBody>
      </p:sp>
    </p:spTree>
    <p:extLst>
      <p:ext uri="{BB962C8B-B14F-4D97-AF65-F5344CB8AC3E}">
        <p14:creationId xmlns:p14="http://schemas.microsoft.com/office/powerpoint/2010/main" val="4012023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294" y="3140968"/>
            <a:ext cx="8782186" cy="3312368"/>
            <a:chOff x="110294" y="3429000"/>
            <a:chExt cx="8782186" cy="331236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4" y="3429000"/>
              <a:ext cx="878218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5954331" y="5805264"/>
              <a:ext cx="1137949" cy="0"/>
            </a:xfrm>
            <a:prstGeom prst="straightConnector1">
              <a:avLst/>
            </a:prstGeom>
            <a:solidFill>
              <a:schemeClr val="accent1"/>
            </a:solidFill>
            <a:ln w="63500" cap="flat" cmpd="sng" algn="ctr">
              <a:solidFill>
                <a:srgbClr val="0070C0"/>
              </a:solidFill>
              <a:prstDash val="solid"/>
              <a:round/>
              <a:headEnd type="none" w="med" len="med"/>
              <a:tailEnd type="arrow"/>
            </a:ln>
            <a:effectLst/>
          </p:spPr>
        </p:cxnSp>
        <p:cxnSp>
          <p:nvCxnSpPr>
            <p:cNvPr id="8" name="Straight Arrow Connector 7"/>
            <p:cNvCxnSpPr/>
            <p:nvPr/>
          </p:nvCxnSpPr>
          <p:spPr bwMode="auto">
            <a:xfrm flipH="1">
              <a:off x="5580112" y="4941168"/>
              <a:ext cx="374219" cy="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9" name="TextBox 8"/>
            <p:cNvSpPr txBox="1"/>
            <p:nvPr/>
          </p:nvSpPr>
          <p:spPr>
            <a:xfrm>
              <a:off x="6444208" y="4653136"/>
              <a:ext cx="2016224" cy="923330"/>
            </a:xfrm>
            <a:prstGeom prst="rect">
              <a:avLst/>
            </a:prstGeom>
            <a:noFill/>
          </p:spPr>
          <p:txBody>
            <a:bodyPr wrap="square" rtlCol="0">
              <a:spAutoFit/>
            </a:bodyPr>
            <a:lstStyle/>
            <a:p>
              <a:r>
                <a:rPr lang="en-GB" sz="1800" dirty="0" smtClean="0">
                  <a:solidFill>
                    <a:srgbClr val="C00000"/>
                  </a:solidFill>
                  <a:latin typeface="Calibri" pitchFamily="34" charset="0"/>
                </a:rPr>
                <a:t>Enhanced outflow</a:t>
              </a:r>
              <a:endParaRPr lang="en-GB" sz="1800" dirty="0">
                <a:solidFill>
                  <a:srgbClr val="C00000"/>
                </a:solidFill>
                <a:latin typeface="Calibri" pitchFamily="34" charset="0"/>
              </a:endParaRPr>
            </a:p>
            <a:p>
              <a:r>
                <a:rPr lang="en-GB" sz="1800" dirty="0">
                  <a:solidFill>
                    <a:srgbClr val="0070C0"/>
                  </a:solidFill>
                  <a:latin typeface="Calibri" pitchFamily="34" charset="0"/>
                </a:rPr>
                <a:t>Enhanced inflow</a:t>
              </a:r>
            </a:p>
            <a:p>
              <a:r>
                <a:rPr lang="en-GB" sz="1800" dirty="0" smtClean="0">
                  <a:solidFill>
                    <a:srgbClr val="0070C0"/>
                  </a:solidFill>
                  <a:latin typeface="Calibri" pitchFamily="34" charset="0"/>
                </a:rPr>
                <a:t>(dominates)</a:t>
              </a:r>
              <a:endParaRPr lang="en-GB" sz="1800" dirty="0">
                <a:solidFill>
                  <a:srgbClr val="0070C0"/>
                </a:solidFill>
                <a:latin typeface="Calibri" pitchFamily="34" charset="0"/>
              </a:endParaRPr>
            </a:p>
          </p:txBody>
        </p:sp>
      </p:gr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699"/>
          <a:stretch/>
        </p:blipFill>
        <p:spPr bwMode="auto">
          <a:xfrm>
            <a:off x="6217641" y="116632"/>
            <a:ext cx="2944071" cy="317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flipV="1">
            <a:off x="5968510" y="1412776"/>
            <a:ext cx="619714" cy="432048"/>
          </a:xfrm>
          <a:prstGeom prst="straightConnector1">
            <a:avLst/>
          </a:prstGeom>
          <a:solidFill>
            <a:schemeClr val="accent1"/>
          </a:solidFill>
          <a:ln w="63500" cap="flat" cmpd="sng" algn="ctr">
            <a:solidFill>
              <a:srgbClr val="0070C0"/>
            </a:solidFill>
            <a:prstDash val="solid"/>
            <a:round/>
            <a:headEnd type="none" w="med" len="med"/>
            <a:tailEnd type="arrow"/>
          </a:ln>
          <a:effectLst/>
        </p:spPr>
      </p:cxnSp>
      <p:cxnSp>
        <p:nvCxnSpPr>
          <p:cNvPr id="11" name="Straight Arrow Connector 10"/>
          <p:cNvCxnSpPr/>
          <p:nvPr/>
        </p:nvCxnSpPr>
        <p:spPr bwMode="auto">
          <a:xfrm flipH="1">
            <a:off x="5954331" y="1268760"/>
            <a:ext cx="526620" cy="216024"/>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12" name="TextBox 11"/>
          <p:cNvSpPr txBox="1"/>
          <p:nvPr/>
        </p:nvSpPr>
        <p:spPr>
          <a:xfrm>
            <a:off x="2627784" y="2217638"/>
            <a:ext cx="3518118" cy="923330"/>
          </a:xfrm>
          <a:prstGeom prst="rect">
            <a:avLst/>
          </a:prstGeom>
          <a:noFill/>
        </p:spPr>
        <p:txBody>
          <a:bodyPr wrap="square" rtlCol="0">
            <a:spAutoFit/>
          </a:bodyPr>
          <a:lstStyle/>
          <a:p>
            <a:pPr algn="r"/>
            <a:r>
              <a:rPr lang="en-GB" sz="1800" b="1" dirty="0" smtClean="0">
                <a:solidFill>
                  <a:srgbClr val="00B0F0"/>
                </a:solidFill>
                <a:latin typeface="Arial" charset="0"/>
              </a:rPr>
              <a:t>PREPARE </a:t>
            </a:r>
            <a:r>
              <a:rPr lang="en-GB" sz="1800" b="1" dirty="0">
                <a:solidFill>
                  <a:srgbClr val="00B0F0"/>
                </a:solidFill>
                <a:latin typeface="Arial" charset="0"/>
              </a:rPr>
              <a:t>project</a:t>
            </a:r>
          </a:p>
          <a:p>
            <a:pPr algn="r"/>
            <a:r>
              <a:rPr lang="en-GB" sz="1800" dirty="0" smtClean="0">
                <a:solidFill>
                  <a:srgbClr val="000000"/>
                </a:solidFill>
                <a:latin typeface="Arial" charset="0"/>
              </a:rPr>
              <a:t>Zahn </a:t>
            </a:r>
            <a:r>
              <a:rPr lang="en-GB" sz="1800" dirty="0">
                <a:solidFill>
                  <a:srgbClr val="000000"/>
                </a:solidFill>
                <a:latin typeface="Arial" charset="0"/>
              </a:rPr>
              <a:t>&amp;</a:t>
            </a:r>
            <a:r>
              <a:rPr lang="en-GB" sz="1800" dirty="0" smtClean="0">
                <a:solidFill>
                  <a:srgbClr val="000000"/>
                </a:solidFill>
                <a:latin typeface="Arial" charset="0"/>
              </a:rPr>
              <a:t> </a:t>
            </a:r>
            <a:r>
              <a:rPr lang="en-GB" sz="1800" dirty="0" smtClean="0">
                <a:solidFill>
                  <a:srgbClr val="000000"/>
                </a:solidFill>
                <a:latin typeface="Arial" charset="0"/>
              </a:rPr>
              <a:t>Allan, submitted to WRR</a:t>
            </a:r>
          </a:p>
          <a:p>
            <a:pPr algn="r"/>
            <a:r>
              <a:rPr lang="en-GB" sz="1800" i="1" dirty="0" smtClean="0">
                <a:solidFill>
                  <a:srgbClr val="000000"/>
                </a:solidFill>
                <a:latin typeface="Arial" charset="0"/>
              </a:rPr>
              <a:t>See also </a:t>
            </a:r>
            <a:r>
              <a:rPr lang="en-GB" sz="1800" i="1" dirty="0" err="1" smtClean="0">
                <a:solidFill>
                  <a:srgbClr val="000000"/>
                </a:solidFill>
                <a:latin typeface="Arial" charset="0"/>
              </a:rPr>
              <a:t>Demory</a:t>
            </a:r>
            <a:r>
              <a:rPr lang="en-GB" sz="1800" i="1" dirty="0" smtClean="0">
                <a:solidFill>
                  <a:srgbClr val="000000"/>
                </a:solidFill>
                <a:latin typeface="Arial" charset="0"/>
              </a:rPr>
              <a:t> et al. (2013</a:t>
            </a:r>
            <a:r>
              <a:rPr lang="en-GB" sz="1800" dirty="0" smtClean="0">
                <a:solidFill>
                  <a:srgbClr val="000000"/>
                </a:solidFill>
                <a:latin typeface="Arial" charset="0"/>
              </a:rPr>
              <a:t>)</a:t>
            </a:r>
            <a:endParaRPr lang="en-GB" sz="1800" dirty="0">
              <a:solidFill>
                <a:srgbClr val="000000"/>
              </a:solidFill>
              <a:latin typeface="Arial" charset="0"/>
            </a:endParaRPr>
          </a:p>
        </p:txBody>
      </p:sp>
      <p:sp>
        <p:nvSpPr>
          <p:cNvPr id="13" name="Rectangle 12"/>
          <p:cNvSpPr/>
          <p:nvPr/>
        </p:nvSpPr>
        <p:spPr>
          <a:xfrm>
            <a:off x="354851" y="6309320"/>
            <a:ext cx="4275594" cy="369332"/>
          </a:xfrm>
          <a:prstGeom prst="rect">
            <a:avLst/>
          </a:prstGeom>
        </p:spPr>
        <p:txBody>
          <a:bodyPr wrap="none">
            <a:spAutoFit/>
          </a:bodyPr>
          <a:lstStyle/>
          <a:p>
            <a:r>
              <a:rPr lang="en-GB" sz="1800" dirty="0" smtClean="0">
                <a:solidFill>
                  <a:srgbClr val="000000"/>
                </a:solidFill>
                <a:latin typeface="Arial" charset="0"/>
              </a:rPr>
              <a:t>see also: </a:t>
            </a:r>
            <a:r>
              <a:rPr lang="en-GB" sz="1800" dirty="0">
                <a:solidFill>
                  <a:srgbClr val="000000"/>
                </a:solidFill>
                <a:latin typeface="Arial" charset="0"/>
                <a:hlinkClick r:id="rId4"/>
              </a:rPr>
              <a:t>Zahn and Allan (2013) J </a:t>
            </a:r>
            <a:r>
              <a:rPr lang="en-GB" sz="1800" dirty="0" err="1" smtClean="0">
                <a:solidFill>
                  <a:srgbClr val="000000"/>
                </a:solidFill>
                <a:latin typeface="Arial" charset="0"/>
                <a:hlinkClick r:id="rId4"/>
              </a:rPr>
              <a:t>Clim</a:t>
            </a:r>
            <a:endParaRPr lang="en-GB" dirty="0"/>
          </a:p>
        </p:txBody>
      </p:sp>
      <p:sp>
        <p:nvSpPr>
          <p:cNvPr id="14" name="Title 1"/>
          <p:cNvSpPr txBox="1">
            <a:spLocks/>
          </p:cNvSpPr>
          <p:nvPr/>
        </p:nvSpPr>
        <p:spPr>
          <a:xfrm>
            <a:off x="323528" y="260648"/>
            <a:ext cx="5544615" cy="157504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GB" sz="3200" dirty="0" smtClean="0">
                <a:solidFill>
                  <a:srgbClr val="0070C0"/>
                </a:solidFill>
                <a:latin typeface="Calibri" pitchFamily="34" charset="0"/>
              </a:rPr>
              <a:t>Enhanced moisture transports into the “wet” tropics, high latitudes and continents </a:t>
            </a:r>
            <a:endParaRPr lang="en-GB" sz="3200" dirty="0">
              <a:solidFill>
                <a:srgbClr val="0070C0"/>
              </a:solidFill>
              <a:latin typeface="Calibri" pitchFamily="34" charset="0"/>
            </a:endParaRPr>
          </a:p>
        </p:txBody>
      </p:sp>
      <p:pic>
        <p:nvPicPr>
          <p:cNvPr id="1026" name="Picture 2" descr="http://journals.ametsoc.org/na101/home/literatum/publisher/ams/journals/content/clim/2011/15200442-24.18/2011jcli4171.1/production/images/medium/2011jcli4171.1-e1.gif"/>
          <p:cNvPicPr>
            <a:picLocks noChangeAspect="1" noChangeArrowheads="1"/>
          </p:cNvPicPr>
          <p:nvPr/>
        </p:nvPicPr>
        <p:blipFill rotWithShape="1">
          <a:blip r:embed="rId5">
            <a:extLst>
              <a:ext uri="{28A0092B-C50C-407E-A947-70E740481C1C}">
                <a14:useLocalDpi xmlns:a14="http://schemas.microsoft.com/office/drawing/2010/main" val="0"/>
              </a:ext>
            </a:extLst>
          </a:blip>
          <a:srcRect l="21527" r="21198"/>
          <a:stretch/>
        </p:blipFill>
        <p:spPr bwMode="auto">
          <a:xfrm>
            <a:off x="899592" y="2007559"/>
            <a:ext cx="2808312" cy="48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val="0"/>
              </a:ext>
            </a:extLst>
          </a:blip>
          <a:srcRect l="2858" t="32615" r="33002"/>
          <a:stretch/>
        </p:blipFill>
        <p:spPr>
          <a:xfrm>
            <a:off x="404687" y="1976266"/>
            <a:ext cx="6399561" cy="4189038"/>
          </a:xfrm>
          <a:prstGeom prst="rect">
            <a:avLst/>
          </a:prstGeom>
        </p:spPr>
      </p:pic>
      <p:sp>
        <p:nvSpPr>
          <p:cNvPr id="37900" name="Text Box 3"/>
          <p:cNvSpPr txBox="1">
            <a:spLocks noChangeArrowheads="1"/>
          </p:cNvSpPr>
          <p:nvPr/>
        </p:nvSpPr>
        <p:spPr bwMode="auto">
          <a:xfrm>
            <a:off x="158181" y="5805264"/>
            <a:ext cx="6803008" cy="646331"/>
          </a:xfrm>
          <a:prstGeom prst="rect">
            <a:avLst/>
          </a:prstGeom>
          <a:noFill/>
          <a:ln w="9525">
            <a:noFill/>
            <a:miter lim="800000"/>
            <a:headEnd/>
            <a:tailEnd/>
          </a:ln>
        </p:spPr>
        <p:txBody>
          <a:bodyPr wrap="square">
            <a:spAutoFit/>
          </a:bodyPr>
          <a:lstStyle/>
          <a:p>
            <a:pPr>
              <a:spcBef>
                <a:spcPct val="50000"/>
              </a:spcBef>
            </a:pPr>
            <a:r>
              <a:rPr lang="en-US" sz="1800" dirty="0" smtClean="0">
                <a:solidFill>
                  <a:srgbClr val="000000"/>
                </a:solidFill>
                <a:latin typeface="Calibri" pitchFamily="34" charset="0"/>
              </a:rPr>
              <a:t>Liu </a:t>
            </a:r>
            <a:r>
              <a:rPr lang="en-US" sz="1800" dirty="0">
                <a:solidFill>
                  <a:srgbClr val="000000"/>
                </a:solidFill>
                <a:latin typeface="Calibri" pitchFamily="34" charset="0"/>
              </a:rPr>
              <a:t>and Allan </a:t>
            </a:r>
            <a:r>
              <a:rPr lang="en-US" sz="1800" i="1" dirty="0">
                <a:solidFill>
                  <a:srgbClr val="000000"/>
                </a:solidFill>
                <a:latin typeface="Calibri" pitchFamily="34" charset="0"/>
              </a:rPr>
              <a:t>in </a:t>
            </a:r>
            <a:r>
              <a:rPr lang="en-US" sz="1800" i="1" dirty="0" smtClean="0">
                <a:solidFill>
                  <a:srgbClr val="000000"/>
                </a:solidFill>
                <a:latin typeface="Calibri" pitchFamily="34" charset="0"/>
              </a:rPr>
              <a:t>prep</a:t>
            </a:r>
            <a:r>
              <a:rPr lang="en-US" sz="1800" i="1" dirty="0" smtClean="0">
                <a:solidFill>
                  <a:srgbClr val="000000"/>
                </a:solidFill>
                <a:latin typeface="Calibri" pitchFamily="34" charset="0"/>
              </a:rPr>
              <a:t>;</a:t>
            </a:r>
            <a:r>
              <a:rPr lang="en-US" sz="1800" dirty="0" smtClean="0">
                <a:solidFill>
                  <a:srgbClr val="000000"/>
                </a:solidFill>
                <a:latin typeface="Calibri" pitchFamily="34" charset="0"/>
                <a:hlinkClick r:id="rId4"/>
              </a:rPr>
              <a:t>  </a:t>
            </a:r>
            <a:r>
              <a:rPr lang="en-US" sz="1800" dirty="0" smtClean="0">
                <a:solidFill>
                  <a:srgbClr val="000000"/>
                </a:solidFill>
                <a:latin typeface="Calibri" pitchFamily="34" charset="0"/>
                <a:hlinkClick r:id="rId4"/>
              </a:rPr>
              <a:t>Allan </a:t>
            </a:r>
            <a:r>
              <a:rPr lang="en-US" sz="1800" dirty="0">
                <a:solidFill>
                  <a:srgbClr val="000000"/>
                </a:solidFill>
                <a:latin typeface="Calibri" pitchFamily="34" charset="0"/>
                <a:hlinkClick r:id="rId4"/>
              </a:rPr>
              <a:t>et al. (2010) </a:t>
            </a:r>
            <a:r>
              <a:rPr lang="en-US" sz="1800" dirty="0" smtClean="0">
                <a:solidFill>
                  <a:srgbClr val="000000"/>
                </a:solidFill>
                <a:latin typeface="Calibri" pitchFamily="34" charset="0"/>
                <a:hlinkClick r:id="rId4"/>
              </a:rPr>
              <a:t>ERL.</a:t>
            </a:r>
            <a:r>
              <a:rPr lang="en-US" sz="1800" dirty="0">
                <a:solidFill>
                  <a:srgbClr val="000000"/>
                </a:solidFill>
                <a:latin typeface="Calibri" pitchFamily="34" charset="0"/>
              </a:rPr>
              <a:t> </a:t>
            </a:r>
            <a:r>
              <a:rPr lang="en-US" sz="1800" i="1" dirty="0" smtClean="0">
                <a:solidFill>
                  <a:srgbClr val="000000"/>
                </a:solidFill>
                <a:latin typeface="Calibri" pitchFamily="34" charset="0"/>
              </a:rPr>
              <a:t>See </a:t>
            </a:r>
            <a:r>
              <a:rPr lang="en-US" sz="1800" i="1" dirty="0" smtClean="0">
                <a:solidFill>
                  <a:srgbClr val="000000"/>
                </a:solidFill>
                <a:latin typeface="Calibri" pitchFamily="34" charset="0"/>
              </a:rPr>
              <a:t>also Chadwick et al. (2013) J </a:t>
            </a:r>
            <a:r>
              <a:rPr lang="en-US" sz="1800" i="1" dirty="0" err="1" smtClean="0">
                <a:solidFill>
                  <a:srgbClr val="000000"/>
                </a:solidFill>
                <a:latin typeface="Calibri" pitchFamily="34" charset="0"/>
              </a:rPr>
              <a:t>Clim</a:t>
            </a:r>
            <a:r>
              <a:rPr lang="en-US" sz="1800" i="1" dirty="0" smtClean="0">
                <a:solidFill>
                  <a:srgbClr val="000000"/>
                </a:solidFill>
                <a:latin typeface="Calibri" pitchFamily="34" charset="0"/>
              </a:rPr>
              <a:t>, </a:t>
            </a:r>
            <a:r>
              <a:rPr lang="en-GB" sz="1800" i="1" dirty="0">
                <a:solidFill>
                  <a:srgbClr val="000000"/>
                </a:solidFill>
                <a:latin typeface="Calibri" pitchFamily="34" charset="0"/>
                <a:hlinkClick r:id="rId5"/>
              </a:rPr>
              <a:t>Allan (2012) </a:t>
            </a:r>
            <a:r>
              <a:rPr lang="en-GB" sz="1800" i="1" dirty="0" err="1">
                <a:solidFill>
                  <a:srgbClr val="000000"/>
                </a:solidFill>
                <a:latin typeface="Calibri" pitchFamily="34" charset="0"/>
                <a:hlinkClick r:id="rId5"/>
              </a:rPr>
              <a:t>Clim</a:t>
            </a:r>
            <a:r>
              <a:rPr lang="en-GB" sz="1800" i="1" dirty="0">
                <a:solidFill>
                  <a:srgbClr val="000000"/>
                </a:solidFill>
                <a:latin typeface="Calibri" pitchFamily="34" charset="0"/>
                <a:hlinkClick r:id="rId5"/>
              </a:rPr>
              <a:t>. </a:t>
            </a:r>
            <a:r>
              <a:rPr lang="en-GB" sz="1800" i="1" dirty="0" err="1">
                <a:solidFill>
                  <a:srgbClr val="000000"/>
                </a:solidFill>
                <a:latin typeface="Calibri" pitchFamily="34" charset="0"/>
                <a:hlinkClick r:id="rId5"/>
              </a:rPr>
              <a:t>Dyn</a:t>
            </a:r>
            <a:r>
              <a:rPr lang="en-GB" sz="1800" i="1" dirty="0" smtClean="0">
                <a:solidFill>
                  <a:srgbClr val="000000"/>
                </a:solidFill>
                <a:latin typeface="Calibri" pitchFamily="34" charset="0"/>
                <a:hlinkClick r:id="rId5"/>
              </a:rPr>
              <a:t>.</a:t>
            </a:r>
            <a:r>
              <a:rPr lang="en-GB" sz="1800" i="1" dirty="0">
                <a:solidFill>
                  <a:srgbClr val="000000"/>
                </a:solidFill>
                <a:latin typeface="Calibri" pitchFamily="34" charset="0"/>
              </a:rPr>
              <a:t>, </a:t>
            </a:r>
            <a:r>
              <a:rPr lang="en-GB" sz="1800" i="1" dirty="0" err="1">
                <a:solidFill>
                  <a:srgbClr val="000000"/>
                </a:solidFill>
                <a:latin typeface="Calibri" pitchFamily="34" charset="0"/>
              </a:rPr>
              <a:t>Balan</a:t>
            </a:r>
            <a:r>
              <a:rPr lang="en-GB" sz="1800" i="1" dirty="0">
                <a:solidFill>
                  <a:srgbClr val="000000"/>
                </a:solidFill>
                <a:latin typeface="Calibri" pitchFamily="34" charset="0"/>
              </a:rPr>
              <a:t> </a:t>
            </a:r>
            <a:r>
              <a:rPr lang="en-GB" sz="1800" i="1" dirty="0" err="1" smtClean="0">
                <a:solidFill>
                  <a:srgbClr val="000000"/>
                </a:solidFill>
                <a:latin typeface="Calibri" pitchFamily="34" charset="0"/>
              </a:rPr>
              <a:t>Sarojin</a:t>
            </a:r>
            <a:r>
              <a:rPr lang="en-GB" sz="1800" i="1" dirty="0" smtClean="0">
                <a:solidFill>
                  <a:srgbClr val="000000"/>
                </a:solidFill>
                <a:latin typeface="Calibri" pitchFamily="34" charset="0"/>
              </a:rPr>
              <a:t> et al. (2013) GRL</a:t>
            </a:r>
            <a:endParaRPr lang="en-GB" sz="1800" i="1" dirty="0">
              <a:solidFill>
                <a:srgbClr val="000000"/>
              </a:solidFill>
              <a:latin typeface="Calibri" pitchFamily="34" charset="0"/>
            </a:endParaRPr>
          </a:p>
        </p:txBody>
      </p:sp>
      <p:sp>
        <p:nvSpPr>
          <p:cNvPr id="37890" name="Rectangle 2"/>
          <p:cNvSpPr>
            <a:spLocks noGrp="1" noChangeArrowheads="1"/>
          </p:cNvSpPr>
          <p:nvPr>
            <p:ph type="title" idx="4294967295"/>
          </p:nvPr>
        </p:nvSpPr>
        <p:spPr>
          <a:xfrm>
            <a:off x="144463" y="80963"/>
            <a:ext cx="7186612" cy="1516062"/>
          </a:xfrm>
        </p:spPr>
        <p:txBody>
          <a:bodyPr/>
          <a:lstStyle/>
          <a:p>
            <a:r>
              <a:rPr lang="en-GB" sz="3600" dirty="0" smtClean="0">
                <a:solidFill>
                  <a:srgbClr val="0070C0"/>
                </a:solidFill>
                <a:latin typeface="Calibri" pitchFamily="34" charset="0"/>
              </a:rPr>
              <a:t>CMIP5 simulations: Wettest tropical grid-points get wetter, driest drier</a:t>
            </a:r>
          </a:p>
        </p:txBody>
      </p:sp>
      <p:sp>
        <p:nvSpPr>
          <p:cNvPr id="37891" name="TextBox 1"/>
          <p:cNvSpPr txBox="1">
            <a:spLocks noChangeArrowheads="1"/>
          </p:cNvSpPr>
          <p:nvPr/>
        </p:nvSpPr>
        <p:spPr bwMode="auto">
          <a:xfrm>
            <a:off x="962000" y="1598886"/>
            <a:ext cx="5410200" cy="461962"/>
          </a:xfrm>
          <a:prstGeom prst="rect">
            <a:avLst/>
          </a:prstGeom>
          <a:solidFill>
            <a:schemeClr val="bg1"/>
          </a:solidFill>
          <a:ln w="9525">
            <a:noFill/>
            <a:miter lim="800000"/>
            <a:headEnd/>
            <a:tailEnd/>
          </a:ln>
        </p:spPr>
        <p:txBody>
          <a:bodyPr>
            <a:spAutoFit/>
          </a:bodyPr>
          <a:lstStyle/>
          <a:p>
            <a:r>
              <a:rPr lang="en-GB" sz="2400" b="1" dirty="0">
                <a:solidFill>
                  <a:srgbClr val="000000"/>
                </a:solidFill>
                <a:latin typeface="Arial" charset="0"/>
              </a:rPr>
              <a:t>	Ocean		Land</a:t>
            </a:r>
          </a:p>
        </p:txBody>
      </p:sp>
      <p:sp>
        <p:nvSpPr>
          <p:cNvPr id="8" name="TextBox 7"/>
          <p:cNvSpPr txBox="1"/>
          <p:nvPr/>
        </p:nvSpPr>
        <p:spPr>
          <a:xfrm>
            <a:off x="-1349648" y="3717032"/>
            <a:ext cx="3761408" cy="461665"/>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2400" dirty="0">
                <a:solidFill>
                  <a:srgbClr val="000000"/>
                </a:solidFill>
                <a:latin typeface="Arial" charset="0"/>
              </a:rPr>
              <a:t>Tropical dry	Tropical wet</a:t>
            </a:r>
          </a:p>
        </p:txBody>
      </p:sp>
      <p:sp>
        <p:nvSpPr>
          <p:cNvPr id="37893" name="TextBox 2"/>
          <p:cNvSpPr txBox="1">
            <a:spLocks noChangeArrowheads="1"/>
          </p:cNvSpPr>
          <p:nvPr/>
        </p:nvSpPr>
        <p:spPr bwMode="auto">
          <a:xfrm>
            <a:off x="6961188" y="2893091"/>
            <a:ext cx="2057400" cy="1200329"/>
          </a:xfrm>
          <a:prstGeom prst="rect">
            <a:avLst/>
          </a:prstGeom>
          <a:noFill/>
          <a:ln w="9525">
            <a:solidFill>
              <a:schemeClr val="tx1"/>
            </a:solidFill>
            <a:miter lim="800000"/>
            <a:headEnd/>
            <a:tailEnd/>
          </a:ln>
        </p:spPr>
        <p:txBody>
          <a:bodyPr>
            <a:spAutoFit/>
          </a:bodyPr>
          <a:lstStyle/>
          <a:p>
            <a:r>
              <a:rPr lang="en-GB" sz="1800" dirty="0">
                <a:solidFill>
                  <a:srgbClr val="000000"/>
                </a:solidFill>
                <a:latin typeface="Arial" charset="0"/>
              </a:rPr>
              <a:t>Pre 1988 GPCP </a:t>
            </a:r>
            <a:r>
              <a:rPr lang="en-GB" sz="1800" dirty="0" smtClean="0">
                <a:solidFill>
                  <a:srgbClr val="000000"/>
                </a:solidFill>
                <a:latin typeface="Arial" charset="0"/>
              </a:rPr>
              <a:t>observations over ocean don’t use microwave data</a:t>
            </a:r>
            <a:endParaRPr lang="en-GB" sz="1800" dirty="0">
              <a:solidFill>
                <a:srgbClr val="000000"/>
              </a:solidFill>
              <a:latin typeface="Arial" charset="0"/>
            </a:endParaRPr>
          </a:p>
        </p:txBody>
      </p:sp>
      <p:cxnSp>
        <p:nvCxnSpPr>
          <p:cNvPr id="37894" name="Straight Arrow Connector 4"/>
          <p:cNvCxnSpPr>
            <a:cxnSpLocks noChangeShapeType="1"/>
          </p:cNvCxnSpPr>
          <p:nvPr/>
        </p:nvCxnSpPr>
        <p:spPr bwMode="auto">
          <a:xfrm flipH="1">
            <a:off x="2627784" y="3632635"/>
            <a:ext cx="4333405" cy="460606"/>
          </a:xfrm>
          <a:prstGeom prst="straightConnector1">
            <a:avLst/>
          </a:prstGeom>
          <a:noFill/>
          <a:ln w="41275" algn="ctr">
            <a:solidFill>
              <a:schemeClr val="tx1"/>
            </a:solidFill>
            <a:round/>
            <a:headEnd/>
            <a:tailEnd type="arrow" w="med" len="med"/>
          </a:ln>
        </p:spPr>
      </p:cxnSp>
      <p:pic>
        <p:nvPicPr>
          <p:cNvPr id="37895" name="Picture 3"/>
          <p:cNvPicPr>
            <a:picLocks noChangeAspect="1" noChangeArrowheads="1"/>
          </p:cNvPicPr>
          <p:nvPr/>
        </p:nvPicPr>
        <p:blipFill>
          <a:blip r:embed="rId6"/>
          <a:srcRect/>
          <a:stretch>
            <a:fillRect/>
          </a:stretch>
        </p:blipFill>
        <p:spPr bwMode="auto">
          <a:xfrm>
            <a:off x="7588250" y="1268413"/>
            <a:ext cx="1435100" cy="655637"/>
          </a:xfrm>
          <a:prstGeom prst="rect">
            <a:avLst/>
          </a:prstGeom>
          <a:noFill/>
          <a:ln w="9525">
            <a:noFill/>
            <a:miter lim="800000"/>
            <a:headEnd/>
            <a:tailEnd/>
          </a:ln>
        </p:spPr>
      </p:pic>
      <p:pic>
        <p:nvPicPr>
          <p:cNvPr id="37896" name="Picture 5"/>
          <p:cNvPicPr>
            <a:picLocks noChangeAspect="1" noChangeArrowheads="1"/>
          </p:cNvPicPr>
          <p:nvPr/>
        </p:nvPicPr>
        <p:blipFill>
          <a:blip r:embed="rId7"/>
          <a:srcRect/>
          <a:stretch>
            <a:fillRect/>
          </a:stretch>
        </p:blipFill>
        <p:spPr bwMode="auto">
          <a:xfrm>
            <a:off x="7566025" y="673100"/>
            <a:ext cx="1452563" cy="457200"/>
          </a:xfrm>
          <a:prstGeom prst="rect">
            <a:avLst/>
          </a:prstGeom>
          <a:noFill/>
          <a:ln w="9525">
            <a:noFill/>
            <a:miter lim="800000"/>
            <a:headEnd/>
            <a:tailEnd/>
          </a:ln>
        </p:spPr>
      </p:pic>
      <p:sp>
        <p:nvSpPr>
          <p:cNvPr id="37897" name="TextBox 10"/>
          <p:cNvSpPr txBox="1">
            <a:spLocks noChangeArrowheads="1"/>
          </p:cNvSpPr>
          <p:nvPr/>
        </p:nvSpPr>
        <p:spPr bwMode="auto">
          <a:xfrm>
            <a:off x="6961188" y="4335892"/>
            <a:ext cx="2057400" cy="647700"/>
          </a:xfrm>
          <a:prstGeom prst="rect">
            <a:avLst/>
          </a:prstGeom>
          <a:noFill/>
          <a:ln w="9525">
            <a:solidFill>
              <a:schemeClr val="tx1"/>
            </a:solidFill>
            <a:miter lim="800000"/>
            <a:headEnd/>
            <a:tailEnd/>
          </a:ln>
        </p:spPr>
        <p:txBody>
          <a:bodyPr>
            <a:spAutoFit/>
          </a:bodyPr>
          <a:lstStyle/>
          <a:p>
            <a:r>
              <a:rPr lang="en-GB" sz="1800">
                <a:solidFill>
                  <a:srgbClr val="000000"/>
                </a:solidFill>
                <a:latin typeface="Arial" charset="0"/>
              </a:rPr>
              <a:t>Robust drying of dry tropical land</a:t>
            </a:r>
          </a:p>
        </p:txBody>
      </p:sp>
      <p:cxnSp>
        <p:nvCxnSpPr>
          <p:cNvPr id="37898" name="Straight Arrow Connector 11"/>
          <p:cNvCxnSpPr>
            <a:cxnSpLocks noChangeShapeType="1"/>
            <a:stCxn id="37897" idx="1"/>
          </p:cNvCxnSpPr>
          <p:nvPr/>
        </p:nvCxnSpPr>
        <p:spPr bwMode="auto">
          <a:xfrm flipH="1">
            <a:off x="6660232" y="4659742"/>
            <a:ext cx="300956" cy="142660"/>
          </a:xfrm>
          <a:prstGeom prst="straightConnector1">
            <a:avLst/>
          </a:prstGeom>
          <a:noFill/>
          <a:ln w="41275" algn="ctr">
            <a:solidFill>
              <a:schemeClr val="tx1"/>
            </a:solidFill>
            <a:round/>
            <a:headEnd/>
            <a:tailEnd type="arrow" w="med" len="med"/>
          </a:ln>
        </p:spPr>
      </p:cxnSp>
      <p:pic>
        <p:nvPicPr>
          <p:cNvPr id="37899" name="Picture 12"/>
          <p:cNvPicPr>
            <a:picLocks noChangeAspect="1"/>
          </p:cNvPicPr>
          <p:nvPr/>
        </p:nvPicPr>
        <p:blipFill>
          <a:blip r:embed="rId8"/>
          <a:srcRect/>
          <a:stretch>
            <a:fillRect/>
          </a:stretch>
        </p:blipFill>
        <p:spPr bwMode="auto">
          <a:xfrm>
            <a:off x="6124004" y="6381328"/>
            <a:ext cx="2984500" cy="454499"/>
          </a:xfrm>
          <a:prstGeom prst="rect">
            <a:avLst/>
          </a:prstGeom>
          <a:solidFill>
            <a:schemeClr val="bg1"/>
          </a:solidFill>
          <a:ln w="9525">
            <a:noFill/>
            <a:miter lim="800000"/>
            <a:headEnd/>
            <a:tailEnd/>
          </a:ln>
        </p:spPr>
      </p:pic>
      <p:sp>
        <p:nvSpPr>
          <p:cNvPr id="2" name="TextBox 1"/>
          <p:cNvSpPr txBox="1"/>
          <p:nvPr/>
        </p:nvSpPr>
        <p:spPr>
          <a:xfrm>
            <a:off x="6961188" y="5301208"/>
            <a:ext cx="2063082" cy="923330"/>
          </a:xfrm>
          <a:prstGeom prst="rect">
            <a:avLst/>
          </a:prstGeom>
          <a:noFill/>
        </p:spPr>
        <p:txBody>
          <a:bodyPr wrap="square" rtlCol="0">
            <a:spAutoFit/>
          </a:bodyPr>
          <a:lstStyle/>
          <a:p>
            <a:r>
              <a:rPr lang="en-GB" sz="1800" dirty="0" smtClean="0">
                <a:solidFill>
                  <a:srgbClr val="0070C0"/>
                </a:solidFill>
                <a:latin typeface="Arial" charset="0"/>
              </a:rPr>
              <a:t>30% wettest </a:t>
            </a:r>
            <a:r>
              <a:rPr lang="en-GB" sz="1800" dirty="0" err="1" smtClean="0">
                <a:solidFill>
                  <a:srgbClr val="0070C0"/>
                </a:solidFill>
                <a:latin typeface="Arial" charset="0"/>
              </a:rPr>
              <a:t>gridpoints</a:t>
            </a:r>
            <a:r>
              <a:rPr lang="en-GB" sz="1800" dirty="0" smtClean="0">
                <a:solidFill>
                  <a:srgbClr val="0070C0"/>
                </a:solidFill>
                <a:latin typeface="Arial" charset="0"/>
              </a:rPr>
              <a:t> </a:t>
            </a:r>
            <a:r>
              <a:rPr lang="en-GB" sz="1800" dirty="0" err="1" smtClean="0">
                <a:solidFill>
                  <a:srgbClr val="0070C0"/>
                </a:solidFill>
                <a:latin typeface="Arial" charset="0"/>
              </a:rPr>
              <a:t>vs</a:t>
            </a:r>
            <a:r>
              <a:rPr lang="en-GB" sz="1800" dirty="0" smtClean="0">
                <a:solidFill>
                  <a:srgbClr val="0070C0"/>
                </a:solidFill>
                <a:latin typeface="Arial" charset="0"/>
              </a:rPr>
              <a:t> 70% driest each month</a:t>
            </a:r>
            <a:endParaRPr lang="en-GB" sz="1800" dirty="0">
              <a:solidFill>
                <a:srgbClr val="0070C0"/>
              </a:solidFill>
              <a:latin typeface="Arial" charset="0"/>
            </a:endParaRPr>
          </a:p>
        </p:txBody>
      </p:sp>
      <p:sp>
        <p:nvSpPr>
          <p:cNvPr id="19" name="TextBox 18"/>
          <p:cNvSpPr txBox="1"/>
          <p:nvPr/>
        </p:nvSpPr>
        <p:spPr>
          <a:xfrm>
            <a:off x="-1332655" y="3504895"/>
            <a:ext cx="3600399" cy="830997"/>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solidFill>
                  <a:srgbClr val="000000"/>
                </a:solidFill>
                <a:latin typeface="Arial" charset="0"/>
              </a:rPr>
              <a:t>dry</a:t>
            </a:r>
            <a:r>
              <a:rPr lang="en-GB" sz="2400" dirty="0">
                <a:solidFill>
                  <a:srgbClr val="000000"/>
                </a:solidFill>
                <a:latin typeface="Arial" charset="0"/>
              </a:rPr>
              <a:t>	</a:t>
            </a:r>
            <a:r>
              <a:rPr lang="en-GB" sz="1800" dirty="0" smtClean="0">
                <a:solidFill>
                  <a:srgbClr val="000000"/>
                </a:solidFill>
                <a:latin typeface="Arial" charset="0"/>
              </a:rPr>
              <a:t>tropical region	</a:t>
            </a:r>
            <a:r>
              <a:rPr lang="en-GB" sz="2400" dirty="0" smtClean="0">
                <a:solidFill>
                  <a:srgbClr val="000000"/>
                </a:solidFill>
                <a:latin typeface="Arial" charset="0"/>
              </a:rPr>
              <a:t>wet</a:t>
            </a:r>
          </a:p>
          <a:p>
            <a:pPr>
              <a:defRPr/>
            </a:pPr>
            <a:r>
              <a:rPr lang="en-GB" sz="2400" dirty="0" smtClean="0">
                <a:solidFill>
                  <a:srgbClr val="000000"/>
                </a:solidFill>
                <a:latin typeface="Arial" charset="0"/>
              </a:rPr>
              <a:t>Precipitation Change (%)</a:t>
            </a:r>
            <a:endParaRPr lang="en-GB" sz="2400" dirty="0">
              <a:solidFill>
                <a:srgbClr val="000000"/>
              </a:solidFill>
              <a:latin typeface="Arial" charset="0"/>
            </a:endParaRPr>
          </a:p>
        </p:txBody>
      </p:sp>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10823" t="11145" r="75043" b="83488"/>
          <a:stretch/>
        </p:blipFill>
        <p:spPr>
          <a:xfrm>
            <a:off x="1187624" y="2165680"/>
            <a:ext cx="1512168" cy="372979"/>
          </a:xfrm>
          <a:prstGeom prst="rect">
            <a:avLst/>
          </a:prstGeom>
        </p:spPr>
      </p:pic>
      <p:sp>
        <p:nvSpPr>
          <p:cNvPr id="4" name="TextBox 3"/>
          <p:cNvSpPr txBox="1"/>
          <p:nvPr/>
        </p:nvSpPr>
        <p:spPr>
          <a:xfrm>
            <a:off x="1157518" y="2541458"/>
            <a:ext cx="1296144" cy="338554"/>
          </a:xfrm>
          <a:prstGeom prst="rect">
            <a:avLst/>
          </a:prstGeom>
          <a:noFill/>
        </p:spPr>
        <p:txBody>
          <a:bodyPr wrap="square" rtlCol="0">
            <a:spAutoFit/>
          </a:bodyPr>
          <a:lstStyle/>
          <a:p>
            <a:r>
              <a:rPr lang="en-GB" sz="1600" b="1" dirty="0" smtClean="0">
                <a:solidFill>
                  <a:schemeClr val="accent2"/>
                </a:solidFill>
                <a:latin typeface="Calibri" pitchFamily="34" charset="0"/>
              </a:rPr>
              <a:t>GPCC, </a:t>
            </a:r>
            <a:r>
              <a:rPr lang="en-GB" sz="1600" b="1" dirty="0" smtClean="0">
                <a:solidFill>
                  <a:srgbClr val="FF0000"/>
                </a:solidFill>
                <a:latin typeface="Calibri" pitchFamily="34" charset="0"/>
              </a:rPr>
              <a:t>GPCP</a:t>
            </a:r>
            <a:endParaRPr lang="en-GB" sz="1600" b="1" dirty="0">
              <a:solidFill>
                <a:srgbClr val="FF0000"/>
              </a:solidFill>
              <a:latin typeface="Calibri" pitchFamily="34" charset="0"/>
            </a:endParaRPr>
          </a:p>
        </p:txBody>
      </p:sp>
    </p:spTree>
    <p:extLst>
      <p:ext uri="{BB962C8B-B14F-4D97-AF65-F5344CB8AC3E}">
        <p14:creationId xmlns:p14="http://schemas.microsoft.com/office/powerpoint/2010/main" val="21965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771" r="19728"/>
          <a:stretch/>
        </p:blipFill>
        <p:spPr bwMode="auto">
          <a:xfrm>
            <a:off x="3363838" y="-409044"/>
            <a:ext cx="2432298" cy="9094628"/>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ext Box 4"/>
          <p:cNvSpPr txBox="1">
            <a:spLocks noChangeArrowheads="1"/>
          </p:cNvSpPr>
          <p:nvPr/>
        </p:nvSpPr>
        <p:spPr bwMode="auto">
          <a:xfrm>
            <a:off x="1767408" y="2708920"/>
            <a:ext cx="6477000" cy="461665"/>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000000"/>
                </a:solidFill>
                <a:latin typeface="Arial" charset="0"/>
              </a:rPr>
              <a:t>Oceans			</a:t>
            </a:r>
            <a:r>
              <a:rPr lang="en-GB" sz="2400" b="1" dirty="0" smtClean="0">
                <a:solidFill>
                  <a:srgbClr val="000000"/>
                </a:solidFill>
                <a:latin typeface="Arial" charset="0"/>
              </a:rPr>
              <a:t>	Land</a:t>
            </a:r>
            <a:endParaRPr lang="en-GB" sz="2400" b="1" dirty="0">
              <a:solidFill>
                <a:srgbClr val="000000"/>
              </a:solidFill>
              <a:latin typeface="Arial" charset="0"/>
            </a:endParaRPr>
          </a:p>
        </p:txBody>
      </p:sp>
      <p:sp>
        <p:nvSpPr>
          <p:cNvPr id="41987" name="Text Box 5"/>
          <p:cNvSpPr txBox="1">
            <a:spLocks noChangeArrowheads="1"/>
          </p:cNvSpPr>
          <p:nvPr/>
        </p:nvSpPr>
        <p:spPr bwMode="auto">
          <a:xfrm>
            <a:off x="863600" y="6021388"/>
            <a:ext cx="4572000" cy="366712"/>
          </a:xfrm>
          <a:prstGeom prst="rect">
            <a:avLst/>
          </a:prstGeom>
          <a:noFill/>
          <a:ln w="9525">
            <a:noFill/>
            <a:miter lim="800000"/>
            <a:headEnd/>
            <a:tailEnd/>
          </a:ln>
        </p:spPr>
        <p:txBody>
          <a:bodyPr>
            <a:spAutoFit/>
          </a:bodyPr>
          <a:lstStyle/>
          <a:p>
            <a:pPr eaLnBrk="0" hangingPunct="0">
              <a:spcBef>
                <a:spcPct val="50000"/>
              </a:spcBef>
            </a:pPr>
            <a:r>
              <a:rPr lang="en-GB" sz="1800" i="1">
                <a:solidFill>
                  <a:srgbClr val="000000"/>
                </a:solidFill>
                <a:latin typeface="Arial" charset="0"/>
                <a:hlinkClick r:id="rId3"/>
              </a:rPr>
              <a:t>Liu, Allan, Huffman (2012) GRL</a:t>
            </a:r>
            <a:endParaRPr lang="en-GB" sz="1800" i="1">
              <a:solidFill>
                <a:srgbClr val="000000"/>
              </a:solidFill>
              <a:latin typeface="Arial" charset="0"/>
            </a:endParaRPr>
          </a:p>
        </p:txBody>
      </p:sp>
      <p:sp>
        <p:nvSpPr>
          <p:cNvPr id="41988" name="Rectangle 1"/>
          <p:cNvSpPr>
            <a:spLocks noChangeArrowheads="1"/>
          </p:cNvSpPr>
          <p:nvPr/>
        </p:nvSpPr>
        <p:spPr bwMode="auto">
          <a:xfrm>
            <a:off x="479425" y="381000"/>
            <a:ext cx="7332935" cy="2923877"/>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Challenge: Observing systems</a:t>
            </a:r>
          </a:p>
          <a:p>
            <a:pPr eaLnBrk="0" hangingPunct="0"/>
            <a:endParaRPr lang="en-GB" sz="2000" dirty="0" smtClean="0">
              <a:solidFill>
                <a:srgbClr val="000000"/>
              </a:solidFill>
              <a:latin typeface="Arial" charset="0"/>
            </a:endParaRPr>
          </a:p>
          <a:p>
            <a:pPr eaLnBrk="0" hangingPunct="0"/>
            <a:r>
              <a:rPr lang="en-GB" sz="2000" dirty="0" smtClean="0">
                <a:solidFill>
                  <a:srgbClr val="000000"/>
                </a:solidFill>
                <a:latin typeface="Arial" charset="0"/>
              </a:rPr>
              <a:t>Observed </a:t>
            </a:r>
            <a:r>
              <a:rPr lang="en-GB" sz="2000" dirty="0">
                <a:solidFill>
                  <a:srgbClr val="000000"/>
                </a:solidFill>
                <a:latin typeface="Arial" charset="0"/>
              </a:rPr>
              <a:t>p</a:t>
            </a:r>
            <a:r>
              <a:rPr lang="en-GB" sz="2000" dirty="0" smtClean="0">
                <a:solidFill>
                  <a:srgbClr val="000000"/>
                </a:solidFill>
                <a:latin typeface="Arial" charset="0"/>
              </a:rPr>
              <a:t>recipitation </a:t>
            </a:r>
            <a:r>
              <a:rPr lang="en-GB" sz="2000" dirty="0">
                <a:solidFill>
                  <a:srgbClr val="000000"/>
                </a:solidFill>
                <a:latin typeface="Arial" charset="0"/>
              </a:rPr>
              <a:t>v</a:t>
            </a:r>
            <a:r>
              <a:rPr lang="en-GB" sz="2000" dirty="0" smtClean="0">
                <a:solidFill>
                  <a:srgbClr val="000000"/>
                </a:solidFill>
                <a:latin typeface="Arial" charset="0"/>
              </a:rPr>
              <a:t>ariability over the oceans is questionable. Over land, gauges provide a useful constraint.</a:t>
            </a:r>
          </a:p>
          <a:p>
            <a:pPr eaLnBrk="0" hangingPunct="0"/>
            <a:endParaRPr lang="en-GB" sz="800" dirty="0">
              <a:solidFill>
                <a:srgbClr val="000000"/>
              </a:solidFill>
              <a:latin typeface="Arial" charset="0"/>
            </a:endParaRPr>
          </a:p>
          <a:p>
            <a:pPr eaLnBrk="0" hangingPunct="0"/>
            <a:r>
              <a:rPr lang="en-GB" sz="2000" dirty="0" smtClean="0">
                <a:solidFill>
                  <a:srgbClr val="000000"/>
                </a:solidFill>
                <a:latin typeface="Arial" charset="0"/>
              </a:rPr>
              <a:t>Combining observational platforms is a powerful strategy </a:t>
            </a:r>
            <a:r>
              <a:rPr lang="en-GB" sz="2000" i="1" dirty="0" smtClean="0">
                <a:solidFill>
                  <a:srgbClr val="000000"/>
                </a:solidFill>
                <a:latin typeface="Arial" charset="0"/>
              </a:rPr>
              <a:t>e.g. microwave, gravity, ocean heat content, reanalysis transports </a:t>
            </a:r>
          </a:p>
          <a:p>
            <a:pPr eaLnBrk="0" hangingPunct="0"/>
            <a:endParaRPr lang="en-GB" sz="2000" dirty="0">
              <a:solidFill>
                <a:srgbClr val="000000"/>
              </a:solidFill>
              <a:latin typeface="Arial" charset="0"/>
            </a:endParaRPr>
          </a:p>
          <a:p>
            <a:pPr eaLnBrk="0" hangingPunct="0"/>
            <a:r>
              <a:rPr lang="en-GB" sz="2000" dirty="0" smtClean="0">
                <a:solidFill>
                  <a:srgbClr val="000000"/>
                </a:solidFill>
                <a:latin typeface="Arial" charset="0"/>
              </a:rPr>
              <a:t> </a:t>
            </a:r>
            <a:endParaRPr lang="en-GB" sz="2000" dirty="0">
              <a:solidFill>
                <a:srgbClr val="000000"/>
              </a:solidFill>
              <a:latin typeface="Arial" charset="0"/>
            </a:endParaRPr>
          </a:p>
        </p:txBody>
      </p:sp>
      <p:pic>
        <p:nvPicPr>
          <p:cNvPr id="41989" name="Picture 3"/>
          <p:cNvPicPr>
            <a:picLocks noChangeAspect="1" noChangeArrowheads="1"/>
          </p:cNvPicPr>
          <p:nvPr/>
        </p:nvPicPr>
        <p:blipFill>
          <a:blip r:embed="rId4"/>
          <a:srcRect/>
          <a:stretch>
            <a:fillRect/>
          </a:stretch>
        </p:blipFill>
        <p:spPr bwMode="auto">
          <a:xfrm>
            <a:off x="7696200" y="1295400"/>
            <a:ext cx="1435100" cy="655638"/>
          </a:xfrm>
          <a:prstGeom prst="rect">
            <a:avLst/>
          </a:prstGeom>
          <a:noFill/>
          <a:ln w="9525">
            <a:noFill/>
            <a:miter lim="800000"/>
            <a:headEnd/>
            <a:tailEnd/>
          </a:ln>
        </p:spPr>
      </p:pic>
      <p:pic>
        <p:nvPicPr>
          <p:cNvPr id="41990" name="Picture 5"/>
          <p:cNvPicPr>
            <a:picLocks noChangeAspect="1" noChangeArrowheads="1"/>
          </p:cNvPicPr>
          <p:nvPr/>
        </p:nvPicPr>
        <p:blipFill>
          <a:blip r:embed="rId5"/>
          <a:srcRect/>
          <a:stretch>
            <a:fillRect/>
          </a:stretch>
        </p:blipFill>
        <p:spPr bwMode="auto">
          <a:xfrm>
            <a:off x="7680325" y="685800"/>
            <a:ext cx="1450975" cy="457200"/>
          </a:xfrm>
          <a:prstGeom prst="rect">
            <a:avLst/>
          </a:prstGeom>
          <a:noFill/>
          <a:ln w="9525">
            <a:noFill/>
            <a:miter lim="800000"/>
            <a:headEnd/>
            <a:tailEnd/>
          </a:ln>
        </p:spPr>
      </p:pic>
      <p:pic>
        <p:nvPicPr>
          <p:cNvPr id="41991" name="Picture 2" descr="FIG01_clim_1988_2004_tif"/>
          <p:cNvPicPr>
            <a:picLocks noChangeAspect="1" noChangeArrowheads="1"/>
          </p:cNvPicPr>
          <p:nvPr/>
        </p:nvPicPr>
        <p:blipFill>
          <a:blip r:embed="rId6"/>
          <a:srcRect l="36000" t="95427" r="14005"/>
          <a:stretch>
            <a:fillRect/>
          </a:stretch>
        </p:blipFill>
        <p:spPr bwMode="auto">
          <a:xfrm>
            <a:off x="1763713" y="5373688"/>
            <a:ext cx="6456362" cy="446087"/>
          </a:xfrm>
          <a:prstGeom prst="rect">
            <a:avLst/>
          </a:prstGeom>
          <a:noFill/>
          <a:ln w="9525">
            <a:noFill/>
            <a:miter lim="800000"/>
            <a:headEnd/>
            <a:tailEnd/>
          </a:ln>
        </p:spPr>
      </p:pic>
      <p:pic>
        <p:nvPicPr>
          <p:cNvPr id="41992" name="Picture 9"/>
          <p:cNvPicPr>
            <a:picLocks noChangeAspect="1"/>
          </p:cNvPicPr>
          <p:nvPr/>
        </p:nvPicPr>
        <p:blipFill>
          <a:blip r:embed="rId7"/>
          <a:srcRect/>
          <a:stretch>
            <a:fillRect/>
          </a:stretch>
        </p:blipFill>
        <p:spPr bwMode="auto">
          <a:xfrm>
            <a:off x="5460617" y="5895975"/>
            <a:ext cx="3232150" cy="492125"/>
          </a:xfrm>
          <a:prstGeom prst="rect">
            <a:avLst/>
          </a:prstGeom>
          <a:noFill/>
          <a:ln w="9525">
            <a:noFill/>
            <a:miter lim="800000"/>
            <a:headEnd/>
            <a:tailEnd/>
          </a:ln>
        </p:spPr>
      </p:pic>
      <p:sp>
        <p:nvSpPr>
          <p:cNvPr id="41993" name="Line 10"/>
          <p:cNvSpPr>
            <a:spLocks noChangeShapeType="1"/>
          </p:cNvSpPr>
          <p:nvPr/>
        </p:nvSpPr>
        <p:spPr bwMode="auto">
          <a:xfrm flipV="1">
            <a:off x="1763713" y="5445125"/>
            <a:ext cx="0" cy="288925"/>
          </a:xfrm>
          <a:prstGeom prst="line">
            <a:avLst/>
          </a:prstGeom>
          <a:noFill/>
          <a:ln w="12700">
            <a:solidFill>
              <a:srgbClr val="333333"/>
            </a:solidFill>
            <a:round/>
            <a:headEnd/>
            <a:tailEnd/>
          </a:ln>
        </p:spPr>
        <p:txBody>
          <a:bodyPr/>
          <a:lstStyle/>
          <a:p>
            <a:endParaRPr lang="en-US" sz="1800">
              <a:solidFill>
                <a:srgbClr val="000000"/>
              </a:solidFill>
              <a:latin typeface="Arial" charset="0"/>
            </a:endParaRPr>
          </a:p>
        </p:txBody>
      </p:sp>
    </p:spTree>
    <p:extLst>
      <p:ext uri="{BB962C8B-B14F-4D97-AF65-F5344CB8AC3E}">
        <p14:creationId xmlns:p14="http://schemas.microsoft.com/office/powerpoint/2010/main" val="522992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74638"/>
            <a:ext cx="8229600" cy="1143000"/>
          </a:xfrm>
        </p:spPr>
        <p:txBody>
          <a:bodyPr/>
          <a:lstStyle/>
          <a:p>
            <a:r>
              <a:rPr lang="en-GB" sz="4000" dirty="0" smtClean="0">
                <a:latin typeface="Calibri" pitchFamily="34" charset="0"/>
                <a:cs typeface="Calibri" pitchFamily="34" charset="0"/>
              </a:rPr>
              <a:t>Decline in rate of surface warming?</a:t>
            </a:r>
            <a:endParaRPr lang="en-GB" sz="4000" dirty="0">
              <a:latin typeface="Calibri" pitchFamily="34" charset="0"/>
              <a:cs typeface="Calibr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65" b="4460"/>
          <a:stretch/>
        </p:blipFill>
        <p:spPr>
          <a:xfrm>
            <a:off x="576064" y="1167063"/>
            <a:ext cx="7524328" cy="4788570"/>
          </a:xfrm>
          <a:prstGeom prst="rect">
            <a:avLst/>
          </a:prstGeom>
        </p:spPr>
      </p:pic>
      <p:sp>
        <p:nvSpPr>
          <p:cNvPr id="7" name="Text Box 7"/>
          <p:cNvSpPr txBox="1">
            <a:spLocks noChangeArrowheads="1"/>
          </p:cNvSpPr>
          <p:nvPr/>
        </p:nvSpPr>
        <p:spPr bwMode="auto">
          <a:xfrm>
            <a:off x="899592" y="6021288"/>
            <a:ext cx="7128792" cy="492443"/>
          </a:xfrm>
          <a:prstGeom prst="rect">
            <a:avLst/>
          </a:prstGeom>
          <a:solidFill>
            <a:schemeClr val="bg1"/>
          </a:solidFill>
          <a:ln w="9525">
            <a:noFill/>
            <a:miter lim="800000"/>
            <a:headEnd/>
            <a:tailEnd/>
          </a:ln>
        </p:spPr>
        <p:txBody>
          <a:bodyPr wrap="square" lIns="575976" tIns="0" rIns="0" bIns="0" anchor="b">
            <a:spAutoFit/>
          </a:bodyPr>
          <a:lstStyle/>
          <a:p>
            <a:pPr defTabSz="1281113"/>
            <a:r>
              <a:rPr lang="en-GB" sz="1600" kern="0" dirty="0" smtClean="0">
                <a:solidFill>
                  <a:schemeClr val="tx1"/>
                </a:solidFill>
                <a:latin typeface="Calibri" pitchFamily="34" charset="0"/>
                <a:cs typeface="Calibri" pitchFamily="34" charset="0"/>
              </a:rPr>
              <a:t>Global annual average temperature anomalies relative to 1951–1980 mean (shading denotes lower </a:t>
            </a:r>
            <a:r>
              <a:rPr lang="en-GB" sz="1600" kern="0" dirty="0">
                <a:solidFill>
                  <a:schemeClr val="tx1"/>
                </a:solidFill>
                <a:latin typeface="Calibri" pitchFamily="34" charset="0"/>
                <a:cs typeface="Calibri" pitchFamily="34" charset="0"/>
              </a:rPr>
              <a:t>and upper 95% uncertainty </a:t>
            </a:r>
            <a:r>
              <a:rPr lang="en-GB" sz="1600" kern="0" dirty="0" smtClean="0">
                <a:solidFill>
                  <a:schemeClr val="tx1"/>
                </a:solidFill>
                <a:latin typeface="Calibri" pitchFamily="34" charset="0"/>
                <a:cs typeface="Calibri" pitchFamily="34" charset="0"/>
              </a:rPr>
              <a:t>range for HadCRUT4)</a:t>
            </a:r>
            <a:endParaRPr lang="en-GB" sz="1600" dirty="0">
              <a:solidFill>
                <a:schemeClr val="tx1"/>
              </a:solidFill>
              <a:latin typeface="Calibri" pitchFamily="34" charset="0"/>
              <a:cs typeface="Calibri" pitchFamily="34" charset="0"/>
            </a:endParaRPr>
          </a:p>
        </p:txBody>
      </p:sp>
      <p:cxnSp>
        <p:nvCxnSpPr>
          <p:cNvPr id="10" name="Straight Arrow Connector 9"/>
          <p:cNvCxnSpPr/>
          <p:nvPr/>
        </p:nvCxnSpPr>
        <p:spPr bwMode="auto">
          <a:xfrm flipH="1" flipV="1">
            <a:off x="7884368" y="1988840"/>
            <a:ext cx="648072" cy="504056"/>
          </a:xfrm>
          <a:prstGeom prst="straightConnector1">
            <a:avLst/>
          </a:prstGeom>
          <a:noFill/>
          <a:ln w="50800" cap="rnd" cmpd="sng" algn="ctr">
            <a:solidFill>
              <a:srgbClr val="FF0000"/>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4648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ttp://www.esru.strath.ac.uk/EandE/Web_sites/02-03/carbon_sequestration/Carbon%20Sequestration-484_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790" y="3140968"/>
            <a:ext cx="4511714" cy="3024336"/>
          </a:xfrm>
          <a:prstGeom prst="rect">
            <a:avLst/>
          </a:prstGeom>
          <a:noFill/>
          <a:extLst>
            <a:ext uri="{909E8E84-426E-40DD-AFC4-6F175D3DCCD1}">
              <a14:hiddenFill xmlns:a14="http://schemas.microsoft.com/office/drawing/2010/main">
                <a:solidFill>
                  <a:srgbClr val="FFFFFF"/>
                </a:solidFill>
              </a14:hiddenFill>
            </a:ext>
          </a:extLst>
        </p:spPr>
      </p:pic>
      <p:sp>
        <p:nvSpPr>
          <p:cNvPr id="151557" name="Line 5"/>
          <p:cNvSpPr>
            <a:spLocks noChangeShapeType="1"/>
          </p:cNvSpPr>
          <p:nvPr/>
        </p:nvSpPr>
        <p:spPr bwMode="auto">
          <a:xfrm>
            <a:off x="2438400" y="1916832"/>
            <a:ext cx="2565648" cy="18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endParaRPr>
          </a:p>
        </p:txBody>
      </p:sp>
      <p:sp>
        <p:nvSpPr>
          <p:cNvPr id="151558" name="Text Box 6"/>
          <p:cNvSpPr txBox="1">
            <a:spLocks noChangeArrowheads="1"/>
          </p:cNvSpPr>
          <p:nvPr/>
        </p:nvSpPr>
        <p:spPr bwMode="auto">
          <a:xfrm>
            <a:off x="4932040" y="1580599"/>
            <a:ext cx="39478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800" dirty="0" smtClean="0">
                <a:solidFill>
                  <a:srgbClr val="000000"/>
                </a:solidFill>
              </a:rPr>
              <a:t>Shifts </a:t>
            </a:r>
            <a:r>
              <a:rPr lang="en-GB" sz="1800" dirty="0">
                <a:solidFill>
                  <a:srgbClr val="000000"/>
                </a:solidFill>
              </a:rPr>
              <a:t>in circulation systems are crucial to regional changes in water resources and risk yet predictability is </a:t>
            </a:r>
            <a:r>
              <a:rPr lang="en-GB" sz="1800" dirty="0" smtClean="0">
                <a:solidFill>
                  <a:srgbClr val="000000"/>
                </a:solidFill>
              </a:rPr>
              <a:t>often poor</a:t>
            </a:r>
            <a:r>
              <a:rPr lang="en-GB" sz="1800" dirty="0">
                <a:solidFill>
                  <a:srgbClr val="000000"/>
                </a:solidFill>
              </a:rPr>
              <a:t>.</a:t>
            </a:r>
            <a:endParaRPr lang="en-US" sz="1800" dirty="0">
              <a:solidFill>
                <a:srgbClr val="000000"/>
              </a:solidFill>
            </a:endParaRPr>
          </a:p>
        </p:txBody>
      </p:sp>
      <p:sp>
        <p:nvSpPr>
          <p:cNvPr id="151559" name="Text Box 7"/>
          <p:cNvSpPr txBox="1">
            <a:spLocks noChangeArrowheads="1"/>
          </p:cNvSpPr>
          <p:nvPr/>
        </p:nvSpPr>
        <p:spPr bwMode="auto">
          <a:xfrm>
            <a:off x="232792" y="4359299"/>
            <a:ext cx="4267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800" dirty="0" smtClean="0">
                <a:solidFill>
                  <a:srgbClr val="000000"/>
                </a:solidFill>
              </a:rPr>
              <a:t>How will monsoons and jet stream positions respond </a:t>
            </a:r>
            <a:r>
              <a:rPr lang="en-GB" sz="1800" dirty="0">
                <a:solidFill>
                  <a:srgbClr val="000000"/>
                </a:solidFill>
              </a:rPr>
              <a:t>to warming?</a:t>
            </a:r>
          </a:p>
          <a:p>
            <a:pPr>
              <a:spcBef>
                <a:spcPct val="50000"/>
              </a:spcBef>
            </a:pPr>
            <a:r>
              <a:rPr lang="en-GB" sz="1800" dirty="0" smtClean="0">
                <a:solidFill>
                  <a:srgbClr val="000000"/>
                </a:solidFill>
              </a:rPr>
              <a:t>How will primary </a:t>
            </a:r>
            <a:r>
              <a:rPr lang="en-GB" sz="1800" dirty="0">
                <a:solidFill>
                  <a:srgbClr val="000000"/>
                </a:solidFill>
              </a:rPr>
              <a:t>land-surface and ocean-atmosphere </a:t>
            </a:r>
            <a:r>
              <a:rPr lang="en-GB" sz="1800" dirty="0" smtClean="0">
                <a:solidFill>
                  <a:srgbClr val="000000"/>
                </a:solidFill>
              </a:rPr>
              <a:t>feedbacks affect the local response to global warming?</a:t>
            </a:r>
            <a:endParaRPr lang="en-US" sz="1800" dirty="0">
              <a:solidFill>
                <a:srgbClr val="000000"/>
              </a:solidFill>
            </a:endParaRPr>
          </a:p>
        </p:txBody>
      </p:sp>
      <p:sp>
        <p:nvSpPr>
          <p:cNvPr id="151554" name="Rectangle 2"/>
          <p:cNvSpPr>
            <a:spLocks noGrp="1" noChangeArrowheads="1"/>
          </p:cNvSpPr>
          <p:nvPr>
            <p:ph type="title" idx="4294967295"/>
          </p:nvPr>
        </p:nvSpPr>
        <p:spPr>
          <a:xfrm>
            <a:off x="461392" y="332656"/>
            <a:ext cx="6391255" cy="648072"/>
          </a:xfrm>
          <a:solidFill>
            <a:schemeClr val="bg1"/>
          </a:solidFill>
        </p:spPr>
        <p:txBody>
          <a:bodyPr/>
          <a:lstStyle/>
          <a:p>
            <a:pPr algn="l" eaLnBrk="1" hangingPunct="1"/>
            <a:r>
              <a:rPr lang="en-GB" sz="3600" dirty="0" smtClean="0">
                <a:solidFill>
                  <a:srgbClr val="0070C0"/>
                </a:solidFill>
                <a:latin typeface="Calibri" pitchFamily="34" charset="0"/>
                <a:cs typeface="Calibri" pitchFamily="34" charset="0"/>
              </a:rPr>
              <a:t>Challenge: Regional projections</a:t>
            </a:r>
          </a:p>
        </p:txBody>
      </p:sp>
      <p:sp>
        <p:nvSpPr>
          <p:cNvPr id="3" name="Rectangle 2"/>
          <p:cNvSpPr/>
          <p:nvPr/>
        </p:nvSpPr>
        <p:spPr bwMode="auto">
          <a:xfrm>
            <a:off x="2267744" y="1772816"/>
            <a:ext cx="159668"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31611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lstStyle/>
          <a:p>
            <a:r>
              <a:rPr lang="en-GB" dirty="0" smtClean="0">
                <a:solidFill>
                  <a:srgbClr val="0070C0"/>
                </a:solidFill>
                <a:latin typeface="Calibri" pitchFamily="34" charset="0"/>
              </a:rPr>
              <a:t>Conclusions</a:t>
            </a:r>
            <a:endParaRPr lang="en-GB" dirty="0">
              <a:solidFill>
                <a:srgbClr val="0070C0"/>
              </a:solidFill>
              <a:latin typeface="Calibri" pitchFamily="34" charset="0"/>
            </a:endParaRPr>
          </a:p>
        </p:txBody>
      </p:sp>
      <p:sp>
        <p:nvSpPr>
          <p:cNvPr id="4" name="Content Placeholder 3"/>
          <p:cNvSpPr>
            <a:spLocks noGrp="1"/>
          </p:cNvSpPr>
          <p:nvPr>
            <p:ph idx="1"/>
          </p:nvPr>
        </p:nvSpPr>
        <p:spPr>
          <a:xfrm>
            <a:off x="395536" y="1052736"/>
            <a:ext cx="8352928" cy="5256584"/>
          </a:xfrm>
        </p:spPr>
        <p:txBody>
          <a:bodyPr/>
          <a:lstStyle/>
          <a:p>
            <a:r>
              <a:rPr lang="en-GB" sz="2400" dirty="0" smtClean="0">
                <a:latin typeface="Calibri" pitchFamily="34" charset="0"/>
              </a:rPr>
              <a:t>Energy balance is fundamental to climate response</a:t>
            </a:r>
          </a:p>
          <a:p>
            <a:pPr marL="0" indent="0">
              <a:buNone/>
            </a:pPr>
            <a:r>
              <a:rPr lang="en-GB" sz="2200" dirty="0" smtClean="0">
                <a:latin typeface="Calibri" pitchFamily="34" charset="0"/>
              </a:rPr>
              <a:t>Energy </a:t>
            </a:r>
            <a:r>
              <a:rPr lang="en-GB" sz="2200" dirty="0">
                <a:latin typeface="Calibri" pitchFamily="34" charset="0"/>
              </a:rPr>
              <a:t>and moisture balance powerful constraints on </a:t>
            </a:r>
            <a:r>
              <a:rPr lang="en-GB" sz="2200" dirty="0" smtClean="0">
                <a:latin typeface="Calibri" pitchFamily="34" charset="0"/>
              </a:rPr>
              <a:t>global water cycle</a:t>
            </a:r>
            <a:endParaRPr lang="en-GB" sz="2400" dirty="0" smtClean="0">
              <a:latin typeface="Calibri" pitchFamily="34" charset="0"/>
            </a:endParaRPr>
          </a:p>
          <a:p>
            <a:pPr>
              <a:buClr>
                <a:schemeClr val="tx1"/>
              </a:buClr>
            </a:pPr>
            <a:r>
              <a:rPr lang="en-GB" sz="2400" dirty="0" smtClean="0">
                <a:solidFill>
                  <a:srgbClr val="FF0000"/>
                </a:solidFill>
                <a:latin typeface="Calibri" pitchFamily="34" charset="0"/>
              </a:rPr>
              <a:t>Heating of Earth continues </a:t>
            </a:r>
            <a:r>
              <a:rPr lang="en-GB" sz="2400" dirty="0" smtClean="0">
                <a:latin typeface="Calibri" pitchFamily="34" charset="0"/>
              </a:rPr>
              <a:t>at rate of </a:t>
            </a:r>
            <a:r>
              <a:rPr lang="en-GB" sz="2400" b="1" dirty="0" smtClean="0"/>
              <a:t>~</a:t>
            </a:r>
            <a:r>
              <a:rPr lang="en-GB" sz="2400" b="1" dirty="0" smtClean="0">
                <a:latin typeface="Calibri" pitchFamily="34" charset="0"/>
              </a:rPr>
              <a:t>0.5 </a:t>
            </a:r>
            <a:r>
              <a:rPr lang="en-GB" sz="2400" b="1" dirty="0" smtClean="0">
                <a:latin typeface="Calibri" pitchFamily="34" charset="0"/>
              </a:rPr>
              <a:t>Wm</a:t>
            </a:r>
            <a:r>
              <a:rPr lang="en-GB" sz="2400" b="1" baseline="30000" dirty="0" smtClean="0">
                <a:latin typeface="Calibri" pitchFamily="34" charset="0"/>
              </a:rPr>
              <a:t>-2</a:t>
            </a:r>
            <a:r>
              <a:rPr lang="en-GB" sz="2400" b="1" dirty="0" smtClean="0">
                <a:latin typeface="Calibri" pitchFamily="34" charset="0"/>
              </a:rPr>
              <a:t> </a:t>
            </a:r>
            <a:r>
              <a:rPr lang="en-GB" sz="2400" dirty="0" smtClean="0">
                <a:latin typeface="Calibri" pitchFamily="34" charset="0"/>
              </a:rPr>
              <a:t>over the last decade </a:t>
            </a:r>
            <a:r>
              <a:rPr lang="en-GB" sz="2400" dirty="0" smtClean="0">
                <a:solidFill>
                  <a:schemeClr val="accent2"/>
                </a:solidFill>
                <a:latin typeface="Calibri" pitchFamily="34" charset="0"/>
              </a:rPr>
              <a:t>despite stable Surface Temperature</a:t>
            </a:r>
          </a:p>
          <a:p>
            <a:r>
              <a:rPr lang="en-GB" sz="2400" dirty="0">
                <a:latin typeface="Calibri" pitchFamily="34" charset="0"/>
              </a:rPr>
              <a:t>Global precipitation rises due to surface warming (</a:t>
            </a:r>
            <a:r>
              <a:rPr lang="en-GB" sz="2400" dirty="0"/>
              <a:t>~</a:t>
            </a:r>
            <a:r>
              <a:rPr lang="en-GB" sz="2400" dirty="0">
                <a:latin typeface="Calibri" pitchFamily="34" charset="0"/>
              </a:rPr>
              <a:t>2%/K) offset slightly by direct effect of GHG forcing on </a:t>
            </a:r>
            <a:r>
              <a:rPr lang="en-GB" sz="2400" dirty="0" smtClean="0">
                <a:latin typeface="Calibri" pitchFamily="34" charset="0"/>
              </a:rPr>
              <a:t>troposphere</a:t>
            </a:r>
          </a:p>
          <a:p>
            <a:r>
              <a:rPr lang="en-GB" sz="2400" dirty="0" smtClean="0">
                <a:latin typeface="Calibri" pitchFamily="34" charset="0"/>
              </a:rPr>
              <a:t>Current </a:t>
            </a:r>
            <a:r>
              <a:rPr lang="en-GB" sz="2400" dirty="0" smtClean="0">
                <a:solidFill>
                  <a:schemeClr val="accent2"/>
                </a:solidFill>
                <a:latin typeface="Calibri" pitchFamily="34" charset="0"/>
              </a:rPr>
              <a:t>increases in wet and dry extremes</a:t>
            </a:r>
          </a:p>
          <a:p>
            <a:pPr lvl="1"/>
            <a:r>
              <a:rPr lang="en-GB" sz="2000" dirty="0" smtClean="0">
                <a:latin typeface="Calibri" pitchFamily="34" charset="0"/>
              </a:rPr>
              <a:t>Linked to rises in low-level moisture of about 7%/K</a:t>
            </a:r>
          </a:p>
          <a:p>
            <a:r>
              <a:rPr lang="en-GB" sz="2400" b="1" dirty="0" smtClean="0">
                <a:latin typeface="Calibri" pitchFamily="34" charset="0"/>
              </a:rPr>
              <a:t>Aerosol </a:t>
            </a:r>
            <a:r>
              <a:rPr lang="en-GB" sz="2400" b="1" dirty="0" err="1" smtClean="0">
                <a:latin typeface="Calibri" pitchFamily="34" charset="0"/>
              </a:rPr>
              <a:t>radiative</a:t>
            </a:r>
            <a:r>
              <a:rPr lang="en-GB" sz="2400" b="1" dirty="0" smtClean="0">
                <a:latin typeface="Calibri" pitchFamily="34" charset="0"/>
              </a:rPr>
              <a:t> forcing </a:t>
            </a:r>
            <a:r>
              <a:rPr lang="en-GB" sz="2400" dirty="0" smtClean="0">
                <a:latin typeface="Calibri" pitchFamily="34" charset="0"/>
              </a:rPr>
              <a:t>appear key in determining global and circulation-driven precipitation responses</a:t>
            </a:r>
          </a:p>
          <a:p>
            <a:pPr lvl="1"/>
            <a:r>
              <a:rPr lang="en-GB" sz="2000" dirty="0">
                <a:latin typeface="Calibri" pitchFamily="34" charset="0"/>
              </a:rPr>
              <a:t>Interesting regional trends e.g. Africa: </a:t>
            </a:r>
            <a:r>
              <a:rPr lang="en-GB" sz="2000" i="1" dirty="0">
                <a:latin typeface="Calibri" pitchFamily="34" charset="0"/>
              </a:rPr>
              <a:t>see Ross </a:t>
            </a:r>
            <a:r>
              <a:rPr lang="en-GB" sz="2000" i="1" dirty="0" err="1">
                <a:latin typeface="Calibri" pitchFamily="34" charset="0"/>
              </a:rPr>
              <a:t>Maidment’s</a:t>
            </a:r>
            <a:r>
              <a:rPr lang="en-GB" sz="2000" i="1" dirty="0">
                <a:latin typeface="Calibri" pitchFamily="34" charset="0"/>
              </a:rPr>
              <a:t> seminar </a:t>
            </a:r>
            <a:endParaRPr lang="en-GB" sz="2000" dirty="0" smtClean="0">
              <a:latin typeface="Calibri" pitchFamily="34" charset="0"/>
            </a:endParaRPr>
          </a:p>
          <a:p>
            <a:r>
              <a:rPr lang="en-GB" sz="2000" dirty="0" smtClean="0">
                <a:latin typeface="Calibri" pitchFamily="34" charset="0"/>
              </a:rPr>
              <a:t>Further </a:t>
            </a:r>
            <a:r>
              <a:rPr lang="en-GB" sz="2000" dirty="0">
                <a:latin typeface="Calibri" pitchFamily="34" charset="0"/>
              </a:rPr>
              <a:t>details </a:t>
            </a:r>
            <a:r>
              <a:rPr lang="en-GB" sz="2000" dirty="0" smtClean="0">
                <a:latin typeface="Calibri" pitchFamily="34" charset="0"/>
              </a:rPr>
              <a:t>available from </a:t>
            </a:r>
            <a:r>
              <a:rPr lang="en-GB" sz="2000" dirty="0" smtClean="0">
                <a:latin typeface="Calibri" pitchFamily="34" charset="0"/>
                <a:hlinkClick r:id="rId2"/>
              </a:rPr>
              <a:t>www.met.reading.ac.uk/~sgs02rpa</a:t>
            </a:r>
            <a:r>
              <a:rPr lang="en-GB" sz="2000" dirty="0">
                <a:latin typeface="Calibri" pitchFamily="34" charset="0"/>
              </a:rPr>
              <a:t>:</a:t>
            </a:r>
            <a:endParaRPr lang="en-GB" sz="2000" dirty="0" smtClean="0">
              <a:latin typeface="Calibri" pitchFamily="34" charset="0"/>
            </a:endParaRPr>
          </a:p>
          <a:p>
            <a:pPr marL="0" indent="0">
              <a:buNone/>
            </a:pPr>
            <a:r>
              <a:rPr lang="en-GB" sz="2000" dirty="0" smtClean="0">
                <a:latin typeface="Calibri" pitchFamily="34" charset="0"/>
                <a:hlinkClick r:id="rId3"/>
              </a:rPr>
              <a:t>Loeb et al. (2012) Nature Geosci</a:t>
            </a:r>
            <a:r>
              <a:rPr lang="en-GB" sz="2000" dirty="0">
                <a:latin typeface="Calibri" pitchFamily="34" charset="0"/>
              </a:rPr>
              <a:t> </a:t>
            </a:r>
            <a:r>
              <a:rPr lang="en-GB" sz="2000" dirty="0" smtClean="0">
                <a:latin typeface="Calibri" pitchFamily="34" charset="0"/>
              </a:rPr>
              <a:t>and </a:t>
            </a:r>
            <a:r>
              <a:rPr lang="en-GB" sz="2000" dirty="0" smtClean="0">
                <a:latin typeface="Calibri" pitchFamily="34" charset="0"/>
                <a:hlinkClick r:id="rId4"/>
              </a:rPr>
              <a:t>Allan et al. (2013) </a:t>
            </a:r>
            <a:r>
              <a:rPr lang="en-GB" sz="2000" dirty="0" err="1" smtClean="0">
                <a:latin typeface="Calibri" pitchFamily="34" charset="0"/>
                <a:hlinkClick r:id="rId4"/>
              </a:rPr>
              <a:t>Surv</a:t>
            </a:r>
            <a:r>
              <a:rPr lang="en-GB" sz="2000" dirty="0" smtClean="0">
                <a:latin typeface="Calibri" pitchFamily="34" charset="0"/>
                <a:hlinkClick r:id="rId4"/>
              </a:rPr>
              <a:t>. </a:t>
            </a:r>
            <a:r>
              <a:rPr lang="en-GB" sz="2000" dirty="0" err="1" smtClean="0">
                <a:latin typeface="Calibri" pitchFamily="34" charset="0"/>
                <a:hlinkClick r:id="rId4"/>
              </a:rPr>
              <a:t>Geophys</a:t>
            </a:r>
            <a:r>
              <a:rPr lang="en-GB" sz="2000" dirty="0" smtClean="0">
                <a:latin typeface="Calibri" pitchFamily="34" charset="0"/>
                <a:hlinkClick r:id="rId4"/>
              </a:rPr>
              <a:t> </a:t>
            </a:r>
            <a:endParaRPr lang="en-GB" sz="2000" dirty="0">
              <a:latin typeface="Calibri" pitchFamily="34" charset="0"/>
            </a:endParaRPr>
          </a:p>
        </p:txBody>
      </p:sp>
    </p:spTree>
    <p:extLst>
      <p:ext uri="{BB962C8B-B14F-4D97-AF65-F5344CB8AC3E}">
        <p14:creationId xmlns:p14="http://schemas.microsoft.com/office/powerpoint/2010/main" val="28328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18000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304800" y="122238"/>
            <a:ext cx="7075512" cy="868362"/>
          </a:xfrm>
        </p:spPr>
        <p:txBody>
          <a:bodyPr/>
          <a:lstStyle/>
          <a:p>
            <a:r>
              <a:rPr lang="en-GB" sz="3600" dirty="0" smtClean="0">
                <a:solidFill>
                  <a:schemeClr val="accent2"/>
                </a:solidFill>
                <a:latin typeface="Calibri" pitchFamily="34" charset="0"/>
              </a:rPr>
              <a:t>Fingerprints of precipitation response by dynamical regime</a:t>
            </a:r>
          </a:p>
        </p:txBody>
      </p:sp>
      <p:grpSp>
        <p:nvGrpSpPr>
          <p:cNvPr id="117763" name="Group 6"/>
          <p:cNvGrpSpPr>
            <a:grpSpLocks/>
          </p:cNvGrpSpPr>
          <p:nvPr/>
        </p:nvGrpSpPr>
        <p:grpSpPr bwMode="auto">
          <a:xfrm>
            <a:off x="0" y="4129088"/>
            <a:ext cx="9144000" cy="2805112"/>
            <a:chOff x="0" y="1641"/>
            <a:chExt cx="5760" cy="1767"/>
          </a:xfrm>
        </p:grpSpPr>
        <p:pic>
          <p:nvPicPr>
            <p:cNvPr id="1177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1"/>
              <a:ext cx="5760"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851"/>
              <a:ext cx="5664"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766" name="Text Box 10"/>
          <p:cNvSpPr txBox="1">
            <a:spLocks noChangeArrowheads="1"/>
          </p:cNvSpPr>
          <p:nvPr/>
        </p:nvSpPr>
        <p:spPr bwMode="auto">
          <a:xfrm rot="-5400000">
            <a:off x="-812006" y="5055394"/>
            <a:ext cx="1897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solidFill>
                  <a:srgbClr val="000000"/>
                </a:solidFill>
              </a:rPr>
              <a:t>Stronger ascent </a:t>
            </a:r>
            <a:r>
              <a:rPr lang="en-GB" sz="1600">
                <a:solidFill>
                  <a:srgbClr val="000000"/>
                </a:solidFill>
                <a:sym typeface="Wingdings" pitchFamily="2" charset="2"/>
              </a:rPr>
              <a:t></a:t>
            </a:r>
            <a:endParaRPr lang="en-GB" sz="1600">
              <a:solidFill>
                <a:srgbClr val="000000"/>
              </a:solidFill>
            </a:endParaRPr>
          </a:p>
        </p:txBody>
      </p:sp>
      <p:grpSp>
        <p:nvGrpSpPr>
          <p:cNvPr id="117767" name="Group 14"/>
          <p:cNvGrpSpPr>
            <a:grpSpLocks/>
          </p:cNvGrpSpPr>
          <p:nvPr/>
        </p:nvGrpSpPr>
        <p:grpSpPr bwMode="auto">
          <a:xfrm>
            <a:off x="3884612" y="1050925"/>
            <a:ext cx="4965700" cy="3063875"/>
            <a:chOff x="2447" y="528"/>
            <a:chExt cx="3128" cy="1930"/>
          </a:xfrm>
        </p:grpSpPr>
        <p:grpSp>
          <p:nvGrpSpPr>
            <p:cNvPr id="117768" name="Group 12"/>
            <p:cNvGrpSpPr>
              <a:grpSpLocks/>
            </p:cNvGrpSpPr>
            <p:nvPr/>
          </p:nvGrpSpPr>
          <p:grpSpPr bwMode="auto">
            <a:xfrm>
              <a:off x="2447" y="720"/>
              <a:ext cx="3128" cy="1738"/>
              <a:chOff x="2447" y="720"/>
              <a:chExt cx="3128" cy="1738"/>
            </a:xfrm>
          </p:grpSpPr>
          <p:pic>
            <p:nvPicPr>
              <p:cNvPr id="1177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 y="720"/>
                <a:ext cx="383"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 y="768"/>
                <a:ext cx="2647"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9"/>
              <p:cNvSpPr txBox="1">
                <a:spLocks noChangeArrowheads="1"/>
              </p:cNvSpPr>
              <p:nvPr/>
            </p:nvSpPr>
            <p:spPr bwMode="auto">
              <a:xfrm rot="16200000">
                <a:off x="1839" y="1328"/>
                <a:ext cx="14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800" dirty="0">
                    <a:solidFill>
                      <a:srgbClr val="000000"/>
                    </a:solidFill>
                  </a:rPr>
                  <a:t>Stronger ascent </a:t>
                </a:r>
                <a:r>
                  <a:rPr lang="en-GB" sz="1800" dirty="0">
                    <a:solidFill>
                      <a:srgbClr val="000000"/>
                    </a:solidFill>
                    <a:sym typeface="Wingdings" pitchFamily="2" charset="2"/>
                  </a:rPr>
                  <a:t></a:t>
                </a:r>
                <a:endParaRPr lang="en-GB" sz="1800" dirty="0">
                  <a:solidFill>
                    <a:srgbClr val="000000"/>
                  </a:solidFill>
                </a:endParaRPr>
              </a:p>
            </p:txBody>
          </p:sp>
        </p:grpSp>
        <p:sp>
          <p:nvSpPr>
            <p:cNvPr id="117772" name="Text Box 13"/>
            <p:cNvSpPr txBox="1">
              <a:spLocks noChangeArrowheads="1"/>
            </p:cNvSpPr>
            <p:nvPr/>
          </p:nvSpPr>
          <p:spPr bwMode="auto">
            <a:xfrm>
              <a:off x="2976" y="528"/>
              <a:ext cx="24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800">
                  <a:solidFill>
                    <a:srgbClr val="000000"/>
                  </a:solidFill>
                </a:rPr>
                <a:t>Warmer surface temperature </a:t>
              </a:r>
              <a:r>
                <a:rPr lang="en-GB" sz="1800">
                  <a:solidFill>
                    <a:srgbClr val="000000"/>
                  </a:solidFill>
                  <a:sym typeface="Wingdings" pitchFamily="2" charset="2"/>
                </a:rPr>
                <a:t></a:t>
              </a:r>
              <a:endParaRPr lang="en-GB" sz="1800">
                <a:solidFill>
                  <a:srgbClr val="000000"/>
                </a:solidFill>
              </a:endParaRPr>
            </a:p>
          </p:txBody>
        </p:sp>
      </p:grpSp>
      <p:sp>
        <p:nvSpPr>
          <p:cNvPr id="117773" name="Rectangle 3"/>
          <p:cNvSpPr>
            <a:spLocks noChangeArrowheads="1"/>
          </p:cNvSpPr>
          <p:nvPr/>
        </p:nvSpPr>
        <p:spPr bwMode="auto">
          <a:xfrm>
            <a:off x="381000" y="1676400"/>
            <a:ext cx="33528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GB" sz="2400">
                <a:solidFill>
                  <a:srgbClr val="000000"/>
                </a:solidFill>
                <a:latin typeface="Arial" charset="0"/>
              </a:rPr>
              <a:t>Model biases in warm, dry regime </a:t>
            </a:r>
          </a:p>
          <a:p>
            <a:pPr marL="342900" indent="-342900">
              <a:spcBef>
                <a:spcPct val="20000"/>
              </a:spcBef>
              <a:buFontTx/>
              <a:buChar char="•"/>
            </a:pPr>
            <a:r>
              <a:rPr lang="en-GB" sz="2400">
                <a:solidFill>
                  <a:srgbClr val="000000"/>
                </a:solidFill>
                <a:latin typeface="Arial" charset="0"/>
              </a:rPr>
              <a:t>Strong wet/dry fingerprint in model projections (below)</a:t>
            </a:r>
          </a:p>
        </p:txBody>
      </p:sp>
      <p:sp>
        <p:nvSpPr>
          <p:cNvPr id="117775" name="Line 17"/>
          <p:cNvSpPr>
            <a:spLocks noChangeShapeType="1"/>
          </p:cNvSpPr>
          <p:nvPr/>
        </p:nvSpPr>
        <p:spPr bwMode="auto">
          <a:xfrm>
            <a:off x="3505200" y="3429000"/>
            <a:ext cx="990600" cy="7620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sz="1800">
              <a:solidFill>
                <a:srgbClr val="000000"/>
              </a:solidFill>
              <a:latin typeface="Arial" charset="0"/>
            </a:endParaRPr>
          </a:p>
        </p:txBody>
      </p:sp>
      <p:sp>
        <p:nvSpPr>
          <p:cNvPr id="117776" name="Text Box 16"/>
          <p:cNvSpPr txBox="1">
            <a:spLocks noChangeArrowheads="1"/>
          </p:cNvSpPr>
          <p:nvPr/>
        </p:nvSpPr>
        <p:spPr bwMode="auto">
          <a:xfrm>
            <a:off x="304800" y="36576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i="1" dirty="0">
                <a:solidFill>
                  <a:srgbClr val="000000"/>
                </a:solidFill>
                <a:latin typeface="Arial" charset="0"/>
                <a:hlinkClick r:id="rId6"/>
              </a:rPr>
              <a:t>Allan (2012) </a:t>
            </a:r>
            <a:r>
              <a:rPr lang="en-GB" sz="1800" i="1" dirty="0" err="1">
                <a:solidFill>
                  <a:srgbClr val="000000"/>
                </a:solidFill>
                <a:latin typeface="Arial" charset="0"/>
                <a:hlinkClick r:id="rId6"/>
              </a:rPr>
              <a:t>Clim</a:t>
            </a:r>
            <a:r>
              <a:rPr lang="en-GB" sz="1800" i="1" dirty="0">
                <a:solidFill>
                  <a:srgbClr val="000000"/>
                </a:solidFill>
                <a:latin typeface="Arial" charset="0"/>
                <a:hlinkClick r:id="rId6"/>
              </a:rPr>
              <a:t>. </a:t>
            </a:r>
            <a:r>
              <a:rPr lang="en-GB" sz="1800" i="1" dirty="0" err="1">
                <a:solidFill>
                  <a:srgbClr val="000000"/>
                </a:solidFill>
                <a:latin typeface="Arial" charset="0"/>
                <a:hlinkClick r:id="rId6"/>
              </a:rPr>
              <a:t>Dyn</a:t>
            </a:r>
            <a:r>
              <a:rPr lang="en-GB" sz="1800" i="1" dirty="0">
                <a:solidFill>
                  <a:srgbClr val="000000"/>
                </a:solidFill>
                <a:latin typeface="Arial" charset="0"/>
                <a:hlinkClick r:id="rId6"/>
              </a:rPr>
              <a:t>.</a:t>
            </a:r>
            <a:endParaRPr lang="en-GB" sz="1800" i="1" dirty="0">
              <a:solidFill>
                <a:srgbClr val="000000"/>
              </a:solidFill>
              <a:latin typeface="Arial" charset="0"/>
            </a:endParaRPr>
          </a:p>
        </p:txBody>
      </p:sp>
      <p:sp>
        <p:nvSpPr>
          <p:cNvPr id="3" name="Freeform 2"/>
          <p:cNvSpPr/>
          <p:nvPr/>
        </p:nvSpPr>
        <p:spPr bwMode="auto">
          <a:xfrm>
            <a:off x="3019926" y="1312049"/>
            <a:ext cx="3765885" cy="676791"/>
          </a:xfrm>
          <a:custGeom>
            <a:avLst/>
            <a:gdLst>
              <a:gd name="connsiteX0" fmla="*/ 0 w 3765885"/>
              <a:gd name="connsiteY0" fmla="*/ 676791 h 676791"/>
              <a:gd name="connsiteX1" fmla="*/ 1022685 w 3765885"/>
              <a:gd name="connsiteY1" fmla="*/ 3023 h 676791"/>
              <a:gd name="connsiteX2" fmla="*/ 3765885 w 3765885"/>
              <a:gd name="connsiteY2" fmla="*/ 412096 h 676791"/>
              <a:gd name="connsiteX3" fmla="*/ 3765885 w 3765885"/>
              <a:gd name="connsiteY3" fmla="*/ 412096 h 676791"/>
            </a:gdLst>
            <a:ahLst/>
            <a:cxnLst>
              <a:cxn ang="0">
                <a:pos x="connsiteX0" y="connsiteY0"/>
              </a:cxn>
              <a:cxn ang="0">
                <a:pos x="connsiteX1" y="connsiteY1"/>
              </a:cxn>
              <a:cxn ang="0">
                <a:pos x="connsiteX2" y="connsiteY2"/>
              </a:cxn>
              <a:cxn ang="0">
                <a:pos x="connsiteX3" y="connsiteY3"/>
              </a:cxn>
            </a:cxnLst>
            <a:rect l="l" t="t" r="r" b="b"/>
            <a:pathLst>
              <a:path w="3765885" h="676791">
                <a:moveTo>
                  <a:pt x="0" y="676791"/>
                </a:moveTo>
                <a:cubicBezTo>
                  <a:pt x="197519" y="361965"/>
                  <a:pt x="395038" y="47139"/>
                  <a:pt x="1022685" y="3023"/>
                </a:cubicBezTo>
                <a:cubicBezTo>
                  <a:pt x="1650332" y="-41093"/>
                  <a:pt x="3765885" y="412096"/>
                  <a:pt x="3765885" y="412096"/>
                </a:cubicBezTo>
                <a:lnTo>
                  <a:pt x="3765885" y="412096"/>
                </a:lnTo>
              </a:path>
            </a:pathLst>
          </a:custGeom>
          <a:noFill/>
          <a:ln w="3810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6948264" y="683404"/>
            <a:ext cx="2195736" cy="369332"/>
          </a:xfrm>
          <a:prstGeom prst="rect">
            <a:avLst/>
          </a:prstGeom>
          <a:noFill/>
        </p:spPr>
        <p:txBody>
          <a:bodyPr wrap="square" rtlCol="0">
            <a:spAutoFit/>
          </a:bodyPr>
          <a:lstStyle/>
          <a:p>
            <a:r>
              <a:rPr lang="en-GB" sz="1800" b="1" dirty="0">
                <a:solidFill>
                  <a:srgbClr val="00B0F0"/>
                </a:solidFill>
                <a:latin typeface="Arial" charset="0"/>
              </a:rPr>
              <a:t>PREPARE </a:t>
            </a:r>
            <a:r>
              <a:rPr lang="en-GB" sz="1800" b="1" dirty="0" smtClean="0">
                <a:solidFill>
                  <a:srgbClr val="00B0F0"/>
                </a:solidFill>
                <a:latin typeface="Arial" charset="0"/>
              </a:rPr>
              <a:t>project</a:t>
            </a:r>
            <a:endParaRPr lang="en-GB" sz="1800" b="1" dirty="0">
              <a:solidFill>
                <a:srgbClr val="00B0F0"/>
              </a:solidFill>
              <a:latin typeface="Arial" charset="0"/>
            </a:endParaRPr>
          </a:p>
        </p:txBody>
      </p:sp>
    </p:spTree>
    <p:extLst>
      <p:ext uri="{BB962C8B-B14F-4D97-AF65-F5344CB8AC3E}">
        <p14:creationId xmlns:p14="http://schemas.microsoft.com/office/powerpoint/2010/main" val="661168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l="3999"/>
          <a:stretch>
            <a:fillRect/>
          </a:stretch>
        </p:blipFill>
        <p:spPr bwMode="auto">
          <a:xfrm>
            <a:off x="1447800" y="2987675"/>
            <a:ext cx="5486400" cy="3565525"/>
          </a:xfrm>
          <a:prstGeom prst="rect">
            <a:avLst/>
          </a:prstGeom>
          <a:noFill/>
          <a:ln w="9525">
            <a:noFill/>
            <a:miter lim="800000"/>
            <a:headEnd/>
            <a:tailEnd/>
          </a:ln>
        </p:spPr>
      </p:pic>
      <p:pic>
        <p:nvPicPr>
          <p:cNvPr id="1029" name="Picture 5"/>
          <p:cNvPicPr>
            <a:picLocks noChangeAspect="1" noChangeArrowheads="1"/>
          </p:cNvPicPr>
          <p:nvPr/>
        </p:nvPicPr>
        <p:blipFill rotWithShape="1">
          <a:blip r:embed="rId3" cstate="print">
            <a:extLst/>
          </a:blip>
          <a:srcRect r="7642"/>
          <a:stretch/>
        </p:blipFill>
        <p:spPr bwMode="auto">
          <a:xfrm>
            <a:off x="2628900" y="-989110"/>
            <a:ext cx="2705100" cy="5637310"/>
          </a:xfrm>
          <a:prstGeom prst="rect">
            <a:avLst/>
          </a:prstGeom>
          <a:noFill/>
          <a:ln>
            <a:noFill/>
          </a:ln>
          <a:effectLst/>
          <a:scene3d>
            <a:camera prst="orthographicFront">
              <a:rot lat="0" lon="0" rev="16200000"/>
            </a:camera>
            <a:lightRig rig="threePt" dir="t"/>
          </a:scene3d>
          <a:extLst/>
        </p:spPr>
      </p:pic>
      <p:sp>
        <p:nvSpPr>
          <p:cNvPr id="43011" name="TextBox 2"/>
          <p:cNvSpPr txBox="1">
            <a:spLocks noChangeArrowheads="1"/>
          </p:cNvSpPr>
          <p:nvPr/>
        </p:nvSpPr>
        <p:spPr bwMode="auto">
          <a:xfrm>
            <a:off x="2133600" y="152400"/>
            <a:ext cx="4114800" cy="461963"/>
          </a:xfrm>
          <a:prstGeom prst="rect">
            <a:avLst/>
          </a:prstGeom>
          <a:solidFill>
            <a:schemeClr val="bg1"/>
          </a:solidFill>
          <a:ln w="9525">
            <a:noFill/>
            <a:miter lim="800000"/>
            <a:headEnd/>
            <a:tailEnd/>
          </a:ln>
        </p:spPr>
        <p:txBody>
          <a:bodyPr>
            <a:spAutoFit/>
          </a:bodyPr>
          <a:lstStyle/>
          <a:p>
            <a:pPr eaLnBrk="0" hangingPunct="0"/>
            <a:r>
              <a:rPr lang="en-GB" sz="2400">
                <a:solidFill>
                  <a:srgbClr val="000000"/>
                </a:solidFill>
                <a:latin typeface="Arial" charset="0"/>
              </a:rPr>
              <a:t>1 day			5 day</a:t>
            </a:r>
          </a:p>
        </p:txBody>
      </p:sp>
      <p:sp>
        <p:nvSpPr>
          <p:cNvPr id="43012" name="TextBox 3"/>
          <p:cNvSpPr txBox="1">
            <a:spLocks noChangeArrowheads="1"/>
          </p:cNvSpPr>
          <p:nvPr/>
        </p:nvSpPr>
        <p:spPr bwMode="auto">
          <a:xfrm>
            <a:off x="76200" y="1143000"/>
            <a:ext cx="1524000" cy="923925"/>
          </a:xfrm>
          <a:prstGeom prst="rect">
            <a:avLst/>
          </a:prstGeom>
          <a:noFill/>
          <a:ln w="9525">
            <a:noFill/>
            <a:miter lim="800000"/>
            <a:headEnd/>
            <a:tailEnd/>
          </a:ln>
        </p:spPr>
        <p:txBody>
          <a:bodyPr>
            <a:spAutoFit/>
          </a:bodyPr>
          <a:lstStyle/>
          <a:p>
            <a:pPr eaLnBrk="0" hangingPunct="0"/>
            <a:r>
              <a:rPr lang="en-GB" sz="1800">
                <a:solidFill>
                  <a:srgbClr val="000000"/>
                </a:solidFill>
                <a:latin typeface="Arial" charset="0"/>
              </a:rPr>
              <a:t>Precipitation intensity (mm/day)</a:t>
            </a:r>
          </a:p>
        </p:txBody>
      </p:sp>
      <p:sp>
        <p:nvSpPr>
          <p:cNvPr id="43013" name="TextBox 8"/>
          <p:cNvSpPr txBox="1">
            <a:spLocks noChangeArrowheads="1"/>
          </p:cNvSpPr>
          <p:nvPr/>
        </p:nvSpPr>
        <p:spPr bwMode="auto">
          <a:xfrm>
            <a:off x="152400" y="3581400"/>
            <a:ext cx="1524000" cy="2032000"/>
          </a:xfrm>
          <a:prstGeom prst="rect">
            <a:avLst/>
          </a:prstGeom>
          <a:noFill/>
          <a:ln w="9525">
            <a:noFill/>
            <a:miter lim="800000"/>
            <a:headEnd/>
            <a:tailEnd/>
          </a:ln>
        </p:spPr>
        <p:txBody>
          <a:bodyPr>
            <a:spAutoFit/>
          </a:bodyPr>
          <a:lstStyle/>
          <a:p>
            <a:pPr eaLnBrk="0" hangingPunct="0"/>
            <a:r>
              <a:rPr lang="en-GB" sz="1800" dirty="0">
                <a:solidFill>
                  <a:srgbClr val="000000"/>
                </a:solidFill>
                <a:latin typeface="Arial" charset="0"/>
              </a:rPr>
              <a:t>Precipitation intensity change with mean surface temperature </a:t>
            </a:r>
            <a:r>
              <a:rPr lang="en-GB" sz="1800" dirty="0" smtClean="0">
                <a:solidFill>
                  <a:srgbClr val="000000"/>
                </a:solidFill>
                <a:latin typeface="Arial" charset="0"/>
              </a:rPr>
              <a:t>(</a:t>
            </a:r>
            <a:r>
              <a:rPr lang="en-GB" sz="1800" dirty="0">
                <a:solidFill>
                  <a:srgbClr val="000000"/>
                </a:solidFill>
                <a:latin typeface="Arial" charset="0"/>
              </a:rPr>
              <a:t>%</a:t>
            </a:r>
            <a:r>
              <a:rPr lang="en-GB" sz="1800" dirty="0" smtClean="0">
                <a:solidFill>
                  <a:srgbClr val="000000"/>
                </a:solidFill>
                <a:latin typeface="Arial" charset="0"/>
              </a:rPr>
              <a:t>/day</a:t>
            </a:r>
            <a:r>
              <a:rPr lang="en-GB" sz="1800" dirty="0">
                <a:solidFill>
                  <a:srgbClr val="000000"/>
                </a:solidFill>
                <a:latin typeface="Arial" charset="0"/>
              </a:rPr>
              <a:t>)</a:t>
            </a:r>
          </a:p>
        </p:txBody>
      </p:sp>
      <p:pic>
        <p:nvPicPr>
          <p:cNvPr id="43014" name="Picture 9"/>
          <p:cNvPicPr>
            <a:picLocks noChangeAspect="1"/>
          </p:cNvPicPr>
          <p:nvPr/>
        </p:nvPicPr>
        <p:blipFill>
          <a:blip r:embed="rId4"/>
          <a:srcRect/>
          <a:stretch>
            <a:fillRect/>
          </a:stretch>
        </p:blipFill>
        <p:spPr bwMode="auto">
          <a:xfrm>
            <a:off x="228600" y="6365875"/>
            <a:ext cx="3232150" cy="492125"/>
          </a:xfrm>
          <a:prstGeom prst="rect">
            <a:avLst/>
          </a:prstGeom>
          <a:noFill/>
          <a:ln w="9525">
            <a:noFill/>
            <a:miter lim="800000"/>
            <a:headEnd/>
            <a:tailEnd/>
          </a:ln>
        </p:spPr>
      </p:pic>
      <p:sp>
        <p:nvSpPr>
          <p:cNvPr id="43015" name="TextBox 4"/>
          <p:cNvSpPr txBox="1">
            <a:spLocks noChangeArrowheads="1"/>
          </p:cNvSpPr>
          <p:nvPr/>
        </p:nvSpPr>
        <p:spPr bwMode="auto">
          <a:xfrm>
            <a:off x="6934200" y="2403475"/>
            <a:ext cx="2133600" cy="2369880"/>
          </a:xfrm>
          <a:prstGeom prst="rect">
            <a:avLst/>
          </a:prstGeom>
          <a:noFill/>
          <a:ln w="9525">
            <a:noFill/>
            <a:miter lim="800000"/>
            <a:headEnd/>
            <a:tailEnd/>
          </a:ln>
        </p:spPr>
        <p:txBody>
          <a:bodyPr>
            <a:spAutoFit/>
          </a:bodyPr>
          <a:lstStyle/>
          <a:p>
            <a:pPr eaLnBrk="0" hangingPunct="0"/>
            <a:r>
              <a:rPr lang="en-GB" sz="3200" dirty="0" smtClean="0">
                <a:solidFill>
                  <a:srgbClr val="0070C0"/>
                </a:solidFill>
                <a:latin typeface="Calibri" pitchFamily="34" charset="0"/>
              </a:rPr>
              <a:t>Uncertainty in observed P </a:t>
            </a:r>
            <a:r>
              <a:rPr lang="en-GB" sz="3200" dirty="0">
                <a:solidFill>
                  <a:srgbClr val="0070C0"/>
                </a:solidFill>
                <a:latin typeface="Calibri" pitchFamily="34" charset="0"/>
              </a:rPr>
              <a:t>intensity </a:t>
            </a:r>
            <a:r>
              <a:rPr lang="en-GB" sz="3200" dirty="0" smtClean="0">
                <a:solidFill>
                  <a:srgbClr val="0070C0"/>
                </a:solidFill>
                <a:latin typeface="Calibri" pitchFamily="34" charset="0"/>
              </a:rPr>
              <a:t>&amp; response </a:t>
            </a:r>
            <a:r>
              <a:rPr lang="en-GB" sz="2000" dirty="0" smtClean="0">
                <a:solidFill>
                  <a:srgbClr val="333399"/>
                </a:solidFill>
                <a:latin typeface="Calibri" pitchFamily="34" charset="0"/>
              </a:rPr>
              <a:t>(</a:t>
            </a:r>
            <a:r>
              <a:rPr lang="en-GB" sz="2000" dirty="0">
                <a:solidFill>
                  <a:srgbClr val="333399"/>
                </a:solidFill>
                <a:latin typeface="Calibri" pitchFamily="34" charset="0"/>
              </a:rPr>
              <a:t>tropical oceans)</a:t>
            </a:r>
          </a:p>
        </p:txBody>
      </p:sp>
      <p:pic>
        <p:nvPicPr>
          <p:cNvPr id="43016" name="Picture 3"/>
          <p:cNvPicPr>
            <a:picLocks noChangeAspect="1" noChangeArrowheads="1"/>
          </p:cNvPicPr>
          <p:nvPr/>
        </p:nvPicPr>
        <p:blipFill>
          <a:blip r:embed="rId5"/>
          <a:srcRect/>
          <a:stretch>
            <a:fillRect/>
          </a:stretch>
        </p:blipFill>
        <p:spPr bwMode="auto">
          <a:xfrm>
            <a:off x="7696200" y="1295400"/>
            <a:ext cx="1435100" cy="655638"/>
          </a:xfrm>
          <a:prstGeom prst="rect">
            <a:avLst/>
          </a:prstGeom>
          <a:noFill/>
          <a:ln w="9525">
            <a:noFill/>
            <a:miter lim="800000"/>
            <a:headEnd/>
            <a:tailEnd/>
          </a:ln>
        </p:spPr>
      </p:pic>
      <p:pic>
        <p:nvPicPr>
          <p:cNvPr id="43017" name="Picture 5"/>
          <p:cNvPicPr>
            <a:picLocks noChangeAspect="1" noChangeArrowheads="1"/>
          </p:cNvPicPr>
          <p:nvPr/>
        </p:nvPicPr>
        <p:blipFill>
          <a:blip r:embed="rId6"/>
          <a:srcRect/>
          <a:stretch>
            <a:fillRect/>
          </a:stretch>
        </p:blipFill>
        <p:spPr bwMode="auto">
          <a:xfrm>
            <a:off x="7680325" y="685800"/>
            <a:ext cx="1450975" cy="457200"/>
          </a:xfrm>
          <a:prstGeom prst="rect">
            <a:avLst/>
          </a:prstGeom>
          <a:noFill/>
          <a:ln w="9525">
            <a:noFill/>
            <a:miter lim="800000"/>
            <a:headEnd/>
            <a:tailEnd/>
          </a:ln>
        </p:spPr>
      </p:pic>
      <p:sp>
        <p:nvSpPr>
          <p:cNvPr id="43018" name="TextBox 12"/>
          <p:cNvSpPr txBox="1">
            <a:spLocks noChangeArrowheads="1"/>
          </p:cNvSpPr>
          <p:nvPr/>
        </p:nvSpPr>
        <p:spPr bwMode="auto">
          <a:xfrm>
            <a:off x="2339752" y="6324600"/>
            <a:ext cx="4076700" cy="369888"/>
          </a:xfrm>
          <a:prstGeom prst="rect">
            <a:avLst/>
          </a:prstGeom>
          <a:solidFill>
            <a:schemeClr val="bg1"/>
          </a:solidFill>
          <a:ln w="9525">
            <a:noFill/>
            <a:miter lim="800000"/>
            <a:headEnd/>
            <a:tailEnd/>
          </a:ln>
        </p:spPr>
        <p:txBody>
          <a:bodyPr>
            <a:spAutoFit/>
          </a:bodyPr>
          <a:lstStyle/>
          <a:p>
            <a:pPr eaLnBrk="0" hangingPunct="0"/>
            <a:r>
              <a:rPr lang="en-GB" sz="1800" dirty="0">
                <a:solidFill>
                  <a:srgbClr val="000000"/>
                </a:solidFill>
                <a:latin typeface="Arial" charset="0"/>
              </a:rPr>
              <a:t>Precipitation intensity percentile (%)</a:t>
            </a:r>
          </a:p>
        </p:txBody>
      </p:sp>
      <p:sp>
        <p:nvSpPr>
          <p:cNvPr id="43019" name="Text Box 12"/>
          <p:cNvSpPr txBox="1">
            <a:spLocks noChangeArrowheads="1"/>
          </p:cNvSpPr>
          <p:nvPr/>
        </p:nvSpPr>
        <p:spPr bwMode="auto">
          <a:xfrm>
            <a:off x="7092280" y="4972050"/>
            <a:ext cx="1524000" cy="641350"/>
          </a:xfrm>
          <a:prstGeom prst="rect">
            <a:avLst/>
          </a:prstGeom>
          <a:noFill/>
          <a:ln w="9525">
            <a:noFill/>
            <a:miter lim="800000"/>
            <a:headEnd/>
            <a:tailEnd/>
          </a:ln>
        </p:spPr>
        <p:txBody>
          <a:bodyPr>
            <a:spAutoFit/>
          </a:bodyPr>
          <a:lstStyle/>
          <a:p>
            <a:pPr eaLnBrk="0" hangingPunct="0">
              <a:spcBef>
                <a:spcPct val="50000"/>
              </a:spcBef>
            </a:pPr>
            <a:r>
              <a:rPr lang="en-GB" sz="1800" dirty="0">
                <a:solidFill>
                  <a:srgbClr val="000000"/>
                </a:solidFill>
                <a:latin typeface="Arial" charset="0"/>
                <a:hlinkClick r:id="rId7"/>
              </a:rPr>
              <a:t>Liu &amp; Allan (2012) JGR</a:t>
            </a:r>
            <a:endParaRPr lang="en-GB" sz="1800" dirty="0">
              <a:solidFill>
                <a:srgbClr val="000000"/>
              </a:solidFill>
              <a:latin typeface="Arial" charset="0"/>
            </a:endParaRPr>
          </a:p>
        </p:txBody>
      </p:sp>
    </p:spTree>
    <p:extLst>
      <p:ext uri="{BB962C8B-B14F-4D97-AF65-F5344CB8AC3E}">
        <p14:creationId xmlns:p14="http://schemas.microsoft.com/office/powerpoint/2010/main" val="3135334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07504" y="404664"/>
            <a:ext cx="2638636" cy="5112568"/>
          </a:xfrm>
        </p:spPr>
        <p:txBody>
          <a:bodyPr/>
          <a:lstStyle/>
          <a:p>
            <a:r>
              <a:rPr lang="en-GB" sz="3200" dirty="0">
                <a:solidFill>
                  <a:srgbClr val="0070C0"/>
                </a:solidFill>
                <a:latin typeface="Calibri" pitchFamily="34" charset="0"/>
                <a:cs typeface="Calibri" pitchFamily="34" charset="0"/>
              </a:rPr>
              <a:t>R</a:t>
            </a:r>
            <a:r>
              <a:rPr lang="en-GB" sz="3200" dirty="0" smtClean="0">
                <a:solidFill>
                  <a:srgbClr val="0070C0"/>
                </a:solidFill>
                <a:latin typeface="Calibri" pitchFamily="34" charset="0"/>
                <a:cs typeface="Calibri" pitchFamily="34" charset="0"/>
              </a:rPr>
              <a:t>esponse of Precipitation intensity distribution to warming:</a:t>
            </a:r>
            <a:br>
              <a:rPr lang="en-GB" sz="3200" dirty="0" smtClean="0">
                <a:solidFill>
                  <a:srgbClr val="0070C0"/>
                </a:solidFill>
                <a:latin typeface="Calibri" pitchFamily="34" charset="0"/>
                <a:cs typeface="Calibri" pitchFamily="34" charset="0"/>
              </a:rPr>
            </a:br>
            <a:r>
              <a:rPr lang="en-GB" sz="2400" dirty="0" smtClean="0">
                <a:solidFill>
                  <a:schemeClr val="tx1"/>
                </a:solidFill>
                <a:latin typeface="Calibri" pitchFamily="34" charset="0"/>
                <a:cs typeface="Calibri" pitchFamily="34" charset="0"/>
              </a:rPr>
              <a:t>Observations and </a:t>
            </a:r>
            <a:r>
              <a:rPr lang="en-GB" sz="2400" dirty="0">
                <a:solidFill>
                  <a:schemeClr val="tx1"/>
                </a:solidFill>
                <a:latin typeface="Calibri" pitchFamily="34" charset="0"/>
                <a:cs typeface="Calibri" pitchFamily="34" charset="0"/>
              </a:rPr>
              <a:t>CMIP5, </a:t>
            </a:r>
            <a:r>
              <a:rPr lang="en-GB" sz="2400" dirty="0" smtClean="0">
                <a:solidFill>
                  <a:schemeClr val="tx1"/>
                </a:solidFill>
                <a:latin typeface="Calibri" pitchFamily="34" charset="0"/>
                <a:cs typeface="Calibri" pitchFamily="34" charset="0"/>
              </a:rPr>
              <a:t>5-day mean</a:t>
            </a:r>
            <a:r>
              <a:rPr lang="en-GB" sz="3200" dirty="0" smtClean="0">
                <a:solidFill>
                  <a:schemeClr val="tx1"/>
                </a:solidFill>
                <a:latin typeface="Calibri" pitchFamily="34" charset="0"/>
                <a:cs typeface="Calibri" pitchFamily="34" charset="0"/>
              </a:rPr>
              <a:t/>
            </a:r>
            <a:br>
              <a:rPr lang="en-GB" sz="3200" dirty="0" smtClean="0">
                <a:solidFill>
                  <a:schemeClr val="tx1"/>
                </a:solidFill>
                <a:latin typeface="Calibri" pitchFamily="34" charset="0"/>
                <a:cs typeface="Calibri" pitchFamily="34" charset="0"/>
              </a:rPr>
            </a:br>
            <a:r>
              <a:rPr lang="en-GB" sz="2400" dirty="0">
                <a:solidFill>
                  <a:schemeClr val="tx1"/>
                </a:solidFill>
                <a:latin typeface="Calibri" pitchFamily="34" charset="0"/>
                <a:cs typeface="Calibri" pitchFamily="34" charset="0"/>
              </a:rPr>
              <a:t/>
            </a:r>
            <a:br>
              <a:rPr lang="en-GB" sz="2400" dirty="0">
                <a:solidFill>
                  <a:schemeClr val="tx1"/>
                </a:solidFill>
                <a:latin typeface="Calibri" pitchFamily="34" charset="0"/>
                <a:cs typeface="Calibri" pitchFamily="34" charset="0"/>
              </a:rPr>
            </a:br>
            <a:r>
              <a:rPr lang="en-GB" sz="2400" dirty="0" smtClean="0">
                <a:solidFill>
                  <a:schemeClr val="tx1"/>
                </a:solidFill>
                <a:latin typeface="+mn-lt"/>
                <a:cs typeface="Calibri" pitchFamily="34" charset="0"/>
              </a:rPr>
              <a:t> </a:t>
            </a:r>
            <a:r>
              <a:rPr lang="en-GB" sz="2400" dirty="0">
                <a:solidFill>
                  <a:schemeClr val="tx1"/>
                </a:solidFill>
                <a:latin typeface="+mn-lt"/>
                <a:cs typeface="Calibri" pitchFamily="34" charset="0"/>
              </a:rPr>
              <a:t>I</a:t>
            </a:r>
            <a:r>
              <a:rPr lang="en-GB" sz="2400" dirty="0" smtClean="0">
                <a:solidFill>
                  <a:schemeClr val="tx1"/>
                </a:solidFill>
                <a:latin typeface="+mn-lt"/>
                <a:cs typeface="Calibri" pitchFamily="34" charset="0"/>
              </a:rPr>
              <a:t>s present day variability a good proxy for climate response?</a:t>
            </a:r>
          </a:p>
        </p:txBody>
      </p:sp>
      <p:pic>
        <p:nvPicPr>
          <p:cNvPr id="44035" name="Picture 4"/>
          <p:cNvPicPr>
            <a:picLocks noChangeAspect="1" noChangeArrowheads="1"/>
          </p:cNvPicPr>
          <p:nvPr/>
        </p:nvPicPr>
        <p:blipFill rotWithShape="1">
          <a:blip r:embed="rId2"/>
          <a:srcRect l="37144" r="1186"/>
          <a:stretch/>
        </p:blipFill>
        <p:spPr bwMode="auto">
          <a:xfrm>
            <a:off x="3504863" y="63500"/>
            <a:ext cx="5639137" cy="6461125"/>
          </a:xfrm>
          <a:prstGeom prst="rect">
            <a:avLst/>
          </a:prstGeom>
          <a:noFill/>
          <a:ln w="9525">
            <a:noFill/>
            <a:miter lim="800000"/>
            <a:headEnd/>
            <a:tailEnd/>
          </a:ln>
        </p:spPr>
      </p:pic>
      <p:sp>
        <p:nvSpPr>
          <p:cNvPr id="44036" name="Text Box 5"/>
          <p:cNvSpPr txBox="1">
            <a:spLocks noChangeArrowheads="1"/>
          </p:cNvSpPr>
          <p:nvPr/>
        </p:nvSpPr>
        <p:spPr bwMode="auto">
          <a:xfrm>
            <a:off x="0" y="6345238"/>
            <a:ext cx="8893175" cy="369332"/>
          </a:xfrm>
          <a:prstGeom prst="rect">
            <a:avLst/>
          </a:prstGeom>
          <a:solidFill>
            <a:schemeClr val="bg1"/>
          </a:solidFill>
          <a:ln w="9525">
            <a:noFill/>
            <a:miter lim="800000"/>
            <a:headEnd/>
            <a:tailEnd/>
          </a:ln>
        </p:spPr>
        <p:txBody>
          <a:bodyPr>
            <a:spAutoFit/>
          </a:bodyPr>
          <a:lstStyle/>
          <a:p>
            <a:pPr algn="r">
              <a:spcBef>
                <a:spcPct val="50000"/>
              </a:spcBef>
            </a:pPr>
            <a:r>
              <a:rPr lang="en-GB" sz="1800" dirty="0" smtClean="0">
                <a:solidFill>
                  <a:srgbClr val="000000"/>
                </a:solidFill>
                <a:latin typeface="Arial" charset="0"/>
                <a:hlinkClick r:id="rId3"/>
              </a:rPr>
              <a:t>Allan </a:t>
            </a:r>
            <a:r>
              <a:rPr lang="en-GB" sz="1800" dirty="0">
                <a:solidFill>
                  <a:srgbClr val="000000"/>
                </a:solidFill>
                <a:latin typeface="Arial" charset="0"/>
                <a:hlinkClick r:id="rId3"/>
              </a:rPr>
              <a:t>et al. (2013) Surv. </a:t>
            </a:r>
            <a:r>
              <a:rPr lang="en-GB" sz="1800" dirty="0" err="1" smtClean="0">
                <a:solidFill>
                  <a:srgbClr val="000000"/>
                </a:solidFill>
                <a:latin typeface="Arial" charset="0"/>
                <a:hlinkClick r:id="rId3"/>
              </a:rPr>
              <a:t>Geophys</a:t>
            </a:r>
            <a:endParaRPr lang="en-GB" sz="1800" dirty="0">
              <a:solidFill>
                <a:srgbClr val="000000"/>
              </a:solidFill>
              <a:latin typeface="Arial" charset="0"/>
            </a:endParaRPr>
          </a:p>
        </p:txBody>
      </p:sp>
      <p:sp>
        <p:nvSpPr>
          <p:cNvPr id="2" name="TextBox 1"/>
          <p:cNvSpPr txBox="1"/>
          <p:nvPr/>
        </p:nvSpPr>
        <p:spPr>
          <a:xfrm>
            <a:off x="683568" y="2708920"/>
            <a:ext cx="4968552" cy="830997"/>
          </a:xfrm>
          <a:prstGeom prst="rect">
            <a:avLst/>
          </a:prstGeom>
          <a:noFill/>
          <a:scene3d>
            <a:camera prst="orthographicFront">
              <a:rot lat="0" lon="0" rev="5400000"/>
            </a:camera>
            <a:lightRig rig="threePt" dir="t"/>
          </a:scene3d>
        </p:spPr>
        <p:txBody>
          <a:bodyPr wrap="square" rtlCol="0">
            <a:spAutoFit/>
          </a:bodyPr>
          <a:lstStyle/>
          <a:p>
            <a:pPr algn="ctr"/>
            <a:r>
              <a:rPr lang="en-GB" sz="2400" dirty="0" smtClean="0">
                <a:solidFill>
                  <a:srgbClr val="000000"/>
                </a:solidFill>
                <a:latin typeface="Arial" charset="0"/>
              </a:rPr>
              <a:t>dP</a:t>
            </a:r>
            <a:r>
              <a:rPr lang="en-GB" sz="2400" baseline="-25000" dirty="0" smtClean="0">
                <a:solidFill>
                  <a:srgbClr val="000000"/>
                </a:solidFill>
                <a:latin typeface="Arial" charset="0"/>
              </a:rPr>
              <a:t>i</a:t>
            </a:r>
            <a:r>
              <a:rPr lang="en-GB" sz="2400" dirty="0" smtClean="0">
                <a:solidFill>
                  <a:srgbClr val="000000"/>
                </a:solidFill>
                <a:latin typeface="Arial" charset="0"/>
              </a:rPr>
              <a:t>/</a:t>
            </a:r>
            <a:r>
              <a:rPr lang="en-GB" sz="2400" dirty="0" err="1" smtClean="0">
                <a:solidFill>
                  <a:srgbClr val="000000"/>
                </a:solidFill>
                <a:latin typeface="Arial" charset="0"/>
              </a:rPr>
              <a:t>dT</a:t>
            </a:r>
            <a:r>
              <a:rPr lang="en-GB" sz="2400" dirty="0" smtClean="0">
                <a:solidFill>
                  <a:srgbClr val="000000"/>
                </a:solidFill>
                <a:latin typeface="Arial" charset="0"/>
              </a:rPr>
              <a:t> (%/K)</a:t>
            </a:r>
          </a:p>
          <a:p>
            <a:pPr algn="ctr"/>
            <a:r>
              <a:rPr lang="en-GB" sz="2400" dirty="0" smtClean="0">
                <a:solidFill>
                  <a:srgbClr val="000000"/>
                </a:solidFill>
                <a:latin typeface="Arial" charset="0"/>
              </a:rPr>
              <a:t>CMIP5	AMIP/OBS</a:t>
            </a:r>
            <a:endParaRPr lang="en-GB" sz="2400" dirty="0">
              <a:solidFill>
                <a:srgbClr val="000000"/>
              </a:solidFill>
              <a:latin typeface="Arial" charset="0"/>
            </a:endParaRPr>
          </a:p>
        </p:txBody>
      </p:sp>
    </p:spTree>
    <p:extLst>
      <p:ext uri="{BB962C8B-B14F-4D97-AF65-F5344CB8AC3E}">
        <p14:creationId xmlns:p14="http://schemas.microsoft.com/office/powerpoint/2010/main" val="1011508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198" y="274638"/>
            <a:ext cx="6964363" cy="1143000"/>
          </a:xfrm>
        </p:spPr>
        <p:txBody>
          <a:bodyPr/>
          <a:lstStyle/>
          <a:p>
            <a:r>
              <a:rPr lang="en-GB" sz="3600" dirty="0" smtClean="0">
                <a:solidFill>
                  <a:srgbClr val="0070C0"/>
                </a:solidFill>
                <a:latin typeface="Calibri" pitchFamily="34" charset="0"/>
              </a:rPr>
              <a:t>Identifying “Atmospheric Rivers” simulated by climate models</a:t>
            </a:r>
          </a:p>
        </p:txBody>
      </p:sp>
      <p:sp>
        <p:nvSpPr>
          <p:cNvPr id="67587" name="Rectangle 3"/>
          <p:cNvSpPr>
            <a:spLocks noGrp="1" noChangeArrowheads="1"/>
          </p:cNvSpPr>
          <p:nvPr>
            <p:ph type="body" idx="1"/>
          </p:nvPr>
        </p:nvSpPr>
        <p:spPr>
          <a:xfrm>
            <a:off x="457200" y="4692650"/>
            <a:ext cx="5338763" cy="1760538"/>
          </a:xfrm>
        </p:spPr>
        <p:txBody>
          <a:bodyPr/>
          <a:lstStyle/>
          <a:p>
            <a:pPr>
              <a:lnSpc>
                <a:spcPct val="90000"/>
              </a:lnSpc>
            </a:pPr>
            <a:r>
              <a:rPr lang="en-GB" sz="2800" dirty="0" smtClean="0">
                <a:latin typeface="Calibri" pitchFamily="34" charset="0"/>
              </a:rPr>
              <a:t>Will thermodynamics dominate over changes in dynamics under climate change? 		</a:t>
            </a:r>
            <a:r>
              <a:rPr lang="en-GB" sz="2800" dirty="0" smtClean="0">
                <a:latin typeface="Calibri" pitchFamily="34" charset="0"/>
                <a:sym typeface="Wingdings" pitchFamily="2" charset="2"/>
              </a:rPr>
              <a:t></a:t>
            </a:r>
          </a:p>
          <a:p>
            <a:pPr>
              <a:lnSpc>
                <a:spcPct val="90000"/>
              </a:lnSpc>
              <a:buFontTx/>
              <a:buNone/>
            </a:pPr>
            <a:r>
              <a:rPr lang="en-GB" sz="2400" dirty="0" smtClean="0">
                <a:latin typeface="Calibri" pitchFamily="34" charset="0"/>
              </a:rPr>
              <a:t>…Lavers et al. in progress (</a:t>
            </a:r>
            <a:r>
              <a:rPr lang="en-GB" sz="2400" dirty="0" err="1" smtClean="0">
                <a:latin typeface="Calibri" pitchFamily="34" charset="0"/>
              </a:rPr>
              <a:t>HydEF</a:t>
            </a:r>
            <a:r>
              <a:rPr lang="en-GB" sz="2400" dirty="0" smtClean="0">
                <a:latin typeface="Calibri" pitchFamily="34" charset="0"/>
              </a:rPr>
              <a:t>)</a:t>
            </a:r>
          </a:p>
        </p:txBody>
      </p:sp>
      <p:pic>
        <p:nvPicPr>
          <p:cNvPr id="67588" name="Picture 4"/>
          <p:cNvPicPr>
            <a:picLocks noChangeAspect="1" noChangeArrowheads="1"/>
          </p:cNvPicPr>
          <p:nvPr/>
        </p:nvPicPr>
        <p:blipFill>
          <a:blip r:embed="rId2"/>
          <a:srcRect r="31830"/>
          <a:stretch>
            <a:fillRect/>
          </a:stretch>
        </p:blipFill>
        <p:spPr bwMode="auto">
          <a:xfrm>
            <a:off x="0" y="1884363"/>
            <a:ext cx="6232525" cy="2805112"/>
          </a:xfrm>
          <a:prstGeom prst="rect">
            <a:avLst/>
          </a:prstGeom>
          <a:noFill/>
          <a:ln w="9525">
            <a:noFill/>
            <a:miter lim="800000"/>
            <a:headEnd/>
            <a:tailEnd/>
          </a:ln>
          <a:effectLst/>
        </p:spPr>
      </p:pic>
      <p:pic>
        <p:nvPicPr>
          <p:cNvPr id="67590" name="Picture 6"/>
          <p:cNvPicPr>
            <a:picLocks noChangeAspect="1" noChangeArrowheads="1"/>
          </p:cNvPicPr>
          <p:nvPr/>
        </p:nvPicPr>
        <p:blipFill>
          <a:blip r:embed="rId2"/>
          <a:srcRect l="67197"/>
          <a:stretch>
            <a:fillRect/>
          </a:stretch>
        </p:blipFill>
        <p:spPr bwMode="auto">
          <a:xfrm>
            <a:off x="6108700" y="4005263"/>
            <a:ext cx="3000375" cy="2805112"/>
          </a:xfrm>
          <a:prstGeom prst="rect">
            <a:avLst/>
          </a:prstGeom>
          <a:noFill/>
          <a:ln w="9525">
            <a:noFill/>
            <a:miter lim="800000"/>
            <a:headEnd/>
            <a:tailEnd/>
          </a:ln>
          <a:effectLst/>
        </p:spPr>
      </p:pic>
      <p:sp>
        <p:nvSpPr>
          <p:cNvPr id="67591" name="Rectangle 7"/>
          <p:cNvSpPr>
            <a:spLocks noChangeArrowheads="1"/>
          </p:cNvSpPr>
          <p:nvPr/>
        </p:nvSpPr>
        <p:spPr bwMode="auto">
          <a:xfrm>
            <a:off x="5940425" y="2133600"/>
            <a:ext cx="2962275" cy="1760538"/>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2400">
              <a:solidFill>
                <a:srgbClr val="000000"/>
              </a:solidFill>
              <a:latin typeface="Calibri" pitchFamily="34" charset="0"/>
            </a:endParaRPr>
          </a:p>
        </p:txBody>
      </p:sp>
      <p:sp>
        <p:nvSpPr>
          <p:cNvPr id="67592" name="Text Box 8"/>
          <p:cNvSpPr txBox="1">
            <a:spLocks noChangeArrowheads="1"/>
          </p:cNvSpPr>
          <p:nvPr/>
        </p:nvSpPr>
        <p:spPr bwMode="auto">
          <a:xfrm>
            <a:off x="6156325" y="2276475"/>
            <a:ext cx="2987675" cy="1735138"/>
          </a:xfrm>
          <a:prstGeom prst="rect">
            <a:avLst/>
          </a:prstGeom>
          <a:noFill/>
          <a:ln w="9525">
            <a:noFill/>
            <a:miter lim="800000"/>
            <a:headEnd/>
            <a:tailEnd/>
          </a:ln>
          <a:effectLst/>
        </p:spPr>
        <p:txBody>
          <a:bodyPr>
            <a:spAutoFit/>
          </a:bodyPr>
          <a:lstStyle/>
          <a:p>
            <a:pPr eaLnBrk="0" hangingPunct="0">
              <a:lnSpc>
                <a:spcPct val="90000"/>
              </a:lnSpc>
              <a:spcBef>
                <a:spcPct val="20000"/>
              </a:spcBef>
            </a:pPr>
            <a:r>
              <a:rPr lang="en-GB" sz="2400">
                <a:solidFill>
                  <a:srgbClr val="000000"/>
                </a:solidFill>
                <a:latin typeface="Arial" charset="0"/>
                <a:sym typeface="Wingdings" pitchFamily="2" charset="2"/>
              </a:rPr>
              <a:t> </a:t>
            </a:r>
            <a:r>
              <a:rPr lang="en-GB" sz="2400">
                <a:solidFill>
                  <a:srgbClr val="000000"/>
                </a:solidFill>
                <a:latin typeface="Arial" charset="0"/>
              </a:rPr>
              <a:t>Coarse-scale climate models able to capture flood-generating mid-latitude systems</a:t>
            </a:r>
          </a:p>
        </p:txBody>
      </p:sp>
      <p:sp>
        <p:nvSpPr>
          <p:cNvPr id="67593" name="Text Box 9"/>
          <p:cNvSpPr txBox="1">
            <a:spLocks noChangeArrowheads="1"/>
          </p:cNvSpPr>
          <p:nvPr/>
        </p:nvSpPr>
        <p:spPr bwMode="auto">
          <a:xfrm>
            <a:off x="395288" y="1628775"/>
            <a:ext cx="5184775" cy="420688"/>
          </a:xfrm>
          <a:prstGeom prst="rect">
            <a:avLst/>
          </a:prstGeom>
          <a:noFill/>
          <a:ln w="9525">
            <a:noFill/>
            <a:miter lim="800000"/>
            <a:headEnd/>
            <a:tailEnd/>
          </a:ln>
          <a:effectLst/>
        </p:spPr>
        <p:txBody>
          <a:bodyPr>
            <a:spAutoFit/>
          </a:bodyPr>
          <a:lstStyle/>
          <a:p>
            <a:pPr eaLnBrk="0" hangingPunct="0">
              <a:lnSpc>
                <a:spcPct val="90000"/>
              </a:lnSpc>
              <a:spcBef>
                <a:spcPct val="20000"/>
              </a:spcBef>
            </a:pPr>
            <a:r>
              <a:rPr lang="en-GB" sz="2400" dirty="0">
                <a:solidFill>
                  <a:srgbClr val="000000"/>
                </a:solidFill>
                <a:latin typeface="Arial" charset="0"/>
              </a:rPr>
              <a:t>	AMIP			CMIP</a:t>
            </a:r>
          </a:p>
        </p:txBody>
      </p:sp>
    </p:spTree>
    <p:extLst>
      <p:ext uri="{BB962C8B-B14F-4D97-AF65-F5344CB8AC3E}">
        <p14:creationId xmlns:p14="http://schemas.microsoft.com/office/powerpoint/2010/main" val="25921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92" grpId="0"/>
      <p:bldP spid="6759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794295"/>
            <a:ext cx="78295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90" y="2852936"/>
            <a:ext cx="78676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58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9698" cy="1143000"/>
          </a:xfrm>
        </p:spPr>
        <p:txBody>
          <a:bodyPr/>
          <a:lstStyle/>
          <a:p>
            <a:r>
              <a:rPr lang="en-GB" sz="3600" dirty="0" err="1">
                <a:latin typeface="Calibri" pitchFamily="34" charset="0"/>
                <a:cs typeface="Calibri" pitchFamily="34" charset="0"/>
              </a:rPr>
              <a:t>Radiative</a:t>
            </a:r>
            <a:r>
              <a:rPr lang="en-GB" sz="3600" dirty="0">
                <a:latin typeface="Calibri" pitchFamily="34" charset="0"/>
                <a:cs typeface="Calibri" pitchFamily="34" charset="0"/>
              </a:rPr>
              <a:t> forcing or energy redistribution?</a:t>
            </a:r>
          </a:p>
        </p:txBody>
      </p:sp>
      <p:sp>
        <p:nvSpPr>
          <p:cNvPr id="3" name="Content Placeholder 2"/>
          <p:cNvSpPr>
            <a:spLocks noGrp="1"/>
          </p:cNvSpPr>
          <p:nvPr>
            <p:ph idx="1"/>
          </p:nvPr>
        </p:nvSpPr>
        <p:spPr>
          <a:xfrm>
            <a:off x="457201" y="1124744"/>
            <a:ext cx="6506564" cy="4525963"/>
          </a:xfrm>
        </p:spPr>
        <p:txBody>
          <a:bodyPr/>
          <a:lstStyle/>
          <a:p>
            <a:r>
              <a:rPr lang="en-GB" dirty="0" smtClean="0">
                <a:latin typeface="Calibri" pitchFamily="34" charset="0"/>
                <a:cs typeface="Calibri" pitchFamily="34" charset="0"/>
              </a:rPr>
              <a:t>Small, persistent volcanic forcing?</a:t>
            </a:r>
          </a:p>
          <a:p>
            <a:pPr lvl="1"/>
            <a:r>
              <a:rPr lang="en-GB" sz="2000" dirty="0" smtClean="0">
                <a:latin typeface="Calibri" pitchFamily="34" charset="0"/>
                <a:cs typeface="Calibri" pitchFamily="34" charset="0"/>
              </a:rPr>
              <a:t>e.g. </a:t>
            </a:r>
            <a:r>
              <a:rPr lang="en-GB" sz="2000" dirty="0" smtClean="0">
                <a:latin typeface="Calibri" pitchFamily="34" charset="0"/>
                <a:cs typeface="Calibri" pitchFamily="34" charset="0"/>
                <a:hlinkClick r:id="rId2"/>
              </a:rPr>
              <a:t>Solomon et al. (2011) Science</a:t>
            </a:r>
            <a:endParaRPr lang="en-GB" sz="2000" dirty="0" smtClean="0">
              <a:latin typeface="Calibri" pitchFamily="34" charset="0"/>
              <a:cs typeface="Calibri" pitchFamily="34" charset="0"/>
            </a:endParaRPr>
          </a:p>
          <a:p>
            <a:r>
              <a:rPr lang="en-GB" dirty="0" smtClean="0">
                <a:latin typeface="Calibri" pitchFamily="34" charset="0"/>
                <a:cs typeface="Calibri" pitchFamily="34" charset="0"/>
              </a:rPr>
              <a:t>Sulphur emissions?</a:t>
            </a:r>
          </a:p>
          <a:p>
            <a:pPr lvl="1"/>
            <a:r>
              <a:rPr lang="en-GB" sz="2000" dirty="0" smtClean="0">
                <a:latin typeface="Calibri" pitchFamily="34" charset="0"/>
                <a:cs typeface="Calibri" pitchFamily="34" charset="0"/>
              </a:rPr>
              <a:t>e.g. </a:t>
            </a:r>
            <a:r>
              <a:rPr lang="en-GB" sz="2000" dirty="0" smtClean="0">
                <a:latin typeface="Calibri" pitchFamily="34" charset="0"/>
                <a:cs typeface="Calibri" pitchFamily="34" charset="0"/>
                <a:hlinkClick r:id="rId3"/>
              </a:rPr>
              <a:t>Kaufmann et al. (2011) PNAS</a:t>
            </a:r>
            <a:endParaRPr lang="en-GB" sz="2000" dirty="0" smtClean="0">
              <a:latin typeface="Calibri" pitchFamily="34" charset="0"/>
              <a:cs typeface="Calibri" pitchFamily="34" charset="0"/>
            </a:endParaRPr>
          </a:p>
          <a:p>
            <a:r>
              <a:rPr lang="en-GB" dirty="0" smtClean="0">
                <a:latin typeface="Calibri" pitchFamily="34" charset="0"/>
                <a:cs typeface="Calibri" pitchFamily="34" charset="0"/>
              </a:rPr>
              <a:t>Stratospheric water vapour?</a:t>
            </a:r>
          </a:p>
          <a:p>
            <a:pPr lvl="1"/>
            <a:r>
              <a:rPr lang="en-GB" sz="2000" dirty="0" smtClean="0">
                <a:latin typeface="Calibri" pitchFamily="34" charset="0"/>
                <a:cs typeface="Calibri" pitchFamily="34" charset="0"/>
              </a:rPr>
              <a:t>e.g. </a:t>
            </a:r>
            <a:r>
              <a:rPr lang="en-GB" sz="2000" dirty="0" smtClean="0">
                <a:latin typeface="Calibri" pitchFamily="34" charset="0"/>
                <a:cs typeface="Calibri" pitchFamily="34" charset="0"/>
                <a:hlinkClick r:id="rId4"/>
              </a:rPr>
              <a:t>Solomon et al. (2010) Science</a:t>
            </a:r>
            <a:endParaRPr lang="en-GB" sz="2000" dirty="0" smtClean="0">
              <a:latin typeface="Calibri" pitchFamily="34" charset="0"/>
              <a:cs typeface="Calibri" pitchFamily="34" charset="0"/>
            </a:endParaRPr>
          </a:p>
          <a:p>
            <a:r>
              <a:rPr lang="en-GB" dirty="0" smtClean="0">
                <a:latin typeface="Calibri" pitchFamily="34" charset="0"/>
                <a:cs typeface="Calibri" pitchFamily="34" charset="0"/>
              </a:rPr>
              <a:t>Solar output?</a:t>
            </a:r>
          </a:p>
          <a:p>
            <a:r>
              <a:rPr lang="en-GB" dirty="0" smtClean="0">
                <a:latin typeface="Calibri" pitchFamily="34" charset="0"/>
                <a:cs typeface="Calibri" pitchFamily="34" charset="0"/>
              </a:rPr>
              <a:t>Cloud forcing/feedbacks </a:t>
            </a:r>
            <a:r>
              <a:rPr lang="en-GB" dirty="0">
                <a:latin typeface="Calibri" pitchFamily="34" charset="0"/>
                <a:cs typeface="Calibri" pitchFamily="34" charset="0"/>
              </a:rPr>
              <a:t>&amp;</a:t>
            </a:r>
            <a:r>
              <a:rPr lang="en-GB" dirty="0" smtClean="0">
                <a:latin typeface="Calibri" pitchFamily="34" charset="0"/>
                <a:cs typeface="Calibri" pitchFamily="34" charset="0"/>
              </a:rPr>
              <a:t> El Nino?</a:t>
            </a:r>
          </a:p>
          <a:p>
            <a:r>
              <a:rPr lang="en-GB" dirty="0" smtClean="0">
                <a:latin typeface="Calibri" pitchFamily="34" charset="0"/>
                <a:cs typeface="Calibri" pitchFamily="34" charset="0"/>
              </a:rPr>
              <a:t>Ocean circulation </a:t>
            </a:r>
            <a:r>
              <a:rPr lang="en-GB" sz="2000" dirty="0" smtClean="0">
                <a:latin typeface="Calibri" pitchFamily="34" charset="0"/>
                <a:cs typeface="Calibri" pitchFamily="34" charset="0"/>
              </a:rPr>
              <a:t>e.g. Modelling studies: </a:t>
            </a:r>
          </a:p>
          <a:p>
            <a:pPr marL="457200" lvl="1" indent="0">
              <a:buNone/>
            </a:pPr>
            <a:r>
              <a:rPr lang="en-GB" sz="2000" dirty="0" smtClean="0">
                <a:latin typeface="Calibri" pitchFamily="34" charset="0"/>
                <a:cs typeface="Calibri" pitchFamily="34" charset="0"/>
                <a:hlinkClick r:id="rId5"/>
              </a:rPr>
              <a:t>Meehl et al. (2011) Nature Climate Change </a:t>
            </a:r>
            <a:r>
              <a:rPr lang="en-GB" sz="2000" dirty="0" smtClean="0">
                <a:latin typeface="Calibri" pitchFamily="34" charset="0"/>
                <a:cs typeface="Calibri" pitchFamily="34" charset="0"/>
              </a:rPr>
              <a:t>,             </a:t>
            </a:r>
            <a:r>
              <a:rPr lang="en-GB" sz="2000" dirty="0" smtClean="0">
                <a:latin typeface="Calibri" pitchFamily="34" charset="0"/>
                <a:cs typeface="Calibri" pitchFamily="34" charset="0"/>
                <a:hlinkClick r:id="rId6"/>
              </a:rPr>
              <a:t>Palmer et al. (2010) GRL </a:t>
            </a:r>
            <a:r>
              <a:rPr lang="en-GB" sz="2000" dirty="0" smtClean="0">
                <a:latin typeface="Calibri" pitchFamily="34" charset="0"/>
                <a:cs typeface="Calibri" pitchFamily="34" charset="0"/>
              </a:rPr>
              <a:t>,                                            </a:t>
            </a:r>
            <a:r>
              <a:rPr lang="nl-NL" sz="2000" dirty="0" smtClean="0">
                <a:latin typeface="Calibri" pitchFamily="34" charset="0"/>
                <a:cs typeface="Calibri" pitchFamily="34" charset="0"/>
                <a:hlinkClick r:id="rId7"/>
              </a:rPr>
              <a:t>Katsman </a:t>
            </a:r>
            <a:r>
              <a:rPr lang="nl-NL" sz="2000" dirty="0">
                <a:latin typeface="Calibri" pitchFamily="34" charset="0"/>
                <a:cs typeface="Calibri" pitchFamily="34" charset="0"/>
                <a:hlinkClick r:id="rId7"/>
              </a:rPr>
              <a:t>and van Oldenborgh (2011) GRL</a:t>
            </a:r>
            <a:endParaRPr lang="nl-NL" sz="2000" dirty="0">
              <a:latin typeface="Calibri" pitchFamily="34" charset="0"/>
              <a:cs typeface="Calibri" pitchFamily="34" charset="0"/>
            </a:endParaRPr>
          </a:p>
          <a:p>
            <a:pPr marL="457200" lvl="1" indent="0">
              <a:buNone/>
            </a:pPr>
            <a:r>
              <a:rPr lang="en-GB" sz="2000" dirty="0" smtClean="0">
                <a:latin typeface="Calibri" pitchFamily="34" charset="0"/>
                <a:cs typeface="Calibri" pitchFamily="34" charset="0"/>
              </a:rPr>
              <a:t> </a:t>
            </a:r>
          </a:p>
          <a:p>
            <a:endParaRPr lang="en-GB" dirty="0" smtClean="0"/>
          </a:p>
        </p:txBody>
      </p:sp>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278" r="37092" b="27346"/>
          <a:stretch/>
        </p:blipFill>
        <p:spPr bwMode="auto">
          <a:xfrm>
            <a:off x="6990347" y="1619231"/>
            <a:ext cx="1970797" cy="152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117" t="1" r="-1263" b="-3511"/>
          <a:stretch/>
        </p:blipFill>
        <p:spPr bwMode="auto">
          <a:xfrm>
            <a:off x="6963765" y="3353340"/>
            <a:ext cx="2000723" cy="15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3506" y="5157192"/>
            <a:ext cx="254339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Missing energy?</a:t>
            </a:r>
            <a:endParaRPr lang="en-GB" dirty="0">
              <a:latin typeface="Calibri" pitchFamily="34" charset="0"/>
              <a:cs typeface="Calibri" pitchFamily="34" charset="0"/>
            </a:endParaRPr>
          </a:p>
        </p:txBody>
      </p:sp>
      <p:sp>
        <p:nvSpPr>
          <p:cNvPr id="3" name="Content Placeholder 2"/>
          <p:cNvSpPr>
            <a:spLocks noGrp="1"/>
          </p:cNvSpPr>
          <p:nvPr>
            <p:ph idx="1"/>
          </p:nvPr>
        </p:nvSpPr>
        <p:spPr>
          <a:xfrm>
            <a:off x="755650" y="1461864"/>
            <a:ext cx="7931150" cy="1247056"/>
          </a:xfrm>
        </p:spPr>
        <p:txBody>
          <a:bodyPr/>
          <a:lstStyle/>
          <a:p>
            <a:r>
              <a:rPr lang="en-GB" sz="2400" dirty="0" smtClean="0">
                <a:latin typeface="Calibri" pitchFamily="34" charset="0"/>
                <a:cs typeface="Calibri" pitchFamily="34" charset="0"/>
                <a:hlinkClick r:id="rId2"/>
              </a:rPr>
              <a:t>Trenberth and </a:t>
            </a:r>
            <a:r>
              <a:rPr lang="en-GB" sz="2400" dirty="0" err="1" smtClean="0">
                <a:latin typeface="Calibri" pitchFamily="34" charset="0"/>
                <a:cs typeface="Calibri" pitchFamily="34" charset="0"/>
                <a:hlinkClick r:id="rId2"/>
              </a:rPr>
              <a:t>Fasullo</a:t>
            </a:r>
            <a:r>
              <a:rPr lang="en-GB" sz="2400" dirty="0" smtClean="0">
                <a:latin typeface="Calibri" pitchFamily="34" charset="0"/>
                <a:cs typeface="Calibri" pitchFamily="34" charset="0"/>
                <a:hlinkClick r:id="rId2"/>
              </a:rPr>
              <a:t> (2010, Science) </a:t>
            </a:r>
            <a:r>
              <a:rPr lang="en-GB" sz="2400" dirty="0" smtClean="0">
                <a:latin typeface="Calibri" pitchFamily="34" charset="0"/>
                <a:cs typeface="Calibri" pitchFamily="34" charset="0"/>
              </a:rPr>
              <a:t>highlighted an apparent large discrepancy between net radiation and ocean heat content changes</a:t>
            </a: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a:p>
            <a:pPr marL="0" indent="0">
              <a:buNone/>
            </a:pPr>
            <a:r>
              <a:rPr lang="en-GB" sz="2400" dirty="0" smtClean="0">
                <a:latin typeface="Calibri" pitchFamily="34" charset="0"/>
                <a:cs typeface="Calibri" pitchFamily="34" charset="0"/>
              </a:rPr>
              <a:t>We undertook a reanalysis of the satellite and ocean record over the period 2000-2010…</a:t>
            </a:r>
            <a:endParaRPr lang="en-GB" sz="2400" dirty="0">
              <a:latin typeface="Calibri" pitchFamily="34" charset="0"/>
              <a:cs typeface="Calibri" pitchFamily="34" charset="0"/>
            </a:endParaRPr>
          </a:p>
        </p:txBody>
      </p:sp>
      <p:pic>
        <p:nvPicPr>
          <p:cNvPr id="9" name="Picture 3"/>
          <p:cNvPicPr>
            <a:picLocks noChangeAspect="1" noChangeArrowheads="1"/>
          </p:cNvPicPr>
          <p:nvPr/>
        </p:nvPicPr>
        <p:blipFill>
          <a:blip r:embed="rId3" cstate="print"/>
          <a:srcRect r="10756" b="48360"/>
          <a:stretch>
            <a:fillRect/>
          </a:stretch>
        </p:blipFill>
        <p:spPr bwMode="auto">
          <a:xfrm>
            <a:off x="1189873" y="2915652"/>
            <a:ext cx="6334455" cy="2664296"/>
          </a:xfrm>
          <a:prstGeom prst="rect">
            <a:avLst/>
          </a:prstGeom>
          <a:noFill/>
          <a:ln w="9525">
            <a:noFill/>
            <a:round/>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332656"/>
            <a:ext cx="2952328" cy="1143000"/>
          </a:xfrm>
        </p:spPr>
        <p:txBody>
          <a:bodyPr/>
          <a:lstStyle/>
          <a:p>
            <a:r>
              <a:rPr lang="en-GB" sz="3600" dirty="0" smtClean="0">
                <a:latin typeface="Calibri" pitchFamily="34" charset="0"/>
                <a:cs typeface="Calibri" pitchFamily="34" charset="0"/>
              </a:rPr>
              <a:t>Ocean Heat Content data</a:t>
            </a:r>
            <a:endParaRPr lang="en-GB" sz="3600" dirty="0">
              <a:latin typeface="Calibri" pitchFamily="34" charset="0"/>
              <a:cs typeface="Calibri" pitchFamily="34" charset="0"/>
            </a:endParaRPr>
          </a:p>
        </p:txBody>
      </p:sp>
      <p:sp>
        <p:nvSpPr>
          <p:cNvPr id="3" name="Content Placeholder 2"/>
          <p:cNvSpPr>
            <a:spLocks noGrp="1"/>
          </p:cNvSpPr>
          <p:nvPr>
            <p:ph idx="1"/>
          </p:nvPr>
        </p:nvSpPr>
        <p:spPr>
          <a:xfrm>
            <a:off x="5292080" y="1628800"/>
            <a:ext cx="3394720" cy="3633267"/>
          </a:xfrm>
        </p:spPr>
        <p:txBody>
          <a:bodyPr/>
          <a:lstStyle/>
          <a:p>
            <a:r>
              <a:rPr lang="en-GB" sz="2400" dirty="0" smtClean="0">
                <a:latin typeface="Calibri" pitchFamily="34" charset="0"/>
                <a:cs typeface="Calibri" pitchFamily="34" charset="0"/>
              </a:rPr>
              <a:t>Use weighted integral to account for changes in data coverage</a:t>
            </a:r>
          </a:p>
          <a:p>
            <a:r>
              <a:rPr lang="en-GB" sz="2400" dirty="0" smtClean="0">
                <a:latin typeface="Calibri" pitchFamily="34" charset="0"/>
                <a:cs typeface="Calibri" pitchFamily="34" charset="0"/>
              </a:rPr>
              <a:t>Ensures transition to ARGO era does not introduce spurious variability</a:t>
            </a:r>
          </a:p>
          <a:p>
            <a:r>
              <a:rPr lang="en-GB" sz="2400" dirty="0" smtClean="0">
                <a:latin typeface="Calibri" pitchFamily="34" charset="0"/>
                <a:cs typeface="Calibri" pitchFamily="34" charset="0"/>
              </a:rPr>
              <a:t>Integrate ocean heat content trend over time and divide by Earth’s surface area </a:t>
            </a:r>
            <a:r>
              <a:rPr lang="en-GB" sz="2400" dirty="0" smtClean="0">
                <a:latin typeface="Calibri" pitchFamily="34" charset="0"/>
                <a:cs typeface="Calibri" pitchFamily="34" charset="0"/>
                <a:sym typeface="Wingdings" pitchFamily="2" charset="2"/>
              </a:rPr>
              <a:t> Wm</a:t>
            </a:r>
            <a:r>
              <a:rPr lang="en-GB" sz="2400" baseline="30000" dirty="0" smtClean="0">
                <a:latin typeface="Calibri" pitchFamily="34" charset="0"/>
                <a:cs typeface="Calibri" pitchFamily="34" charset="0"/>
                <a:sym typeface="Wingdings" pitchFamily="2" charset="2"/>
              </a:rPr>
              <a:t>-2</a:t>
            </a:r>
            <a:r>
              <a:rPr lang="en-GB" sz="2400" dirty="0" smtClean="0">
                <a:latin typeface="Calibri" pitchFamily="34" charset="0"/>
                <a:cs typeface="Calibri" pitchFamily="34" charset="0"/>
              </a:rPr>
              <a:t> </a:t>
            </a:r>
            <a:endParaRPr lang="en-GB" sz="2400" dirty="0">
              <a:latin typeface="Calibri" pitchFamily="34" charset="0"/>
              <a:cs typeface="Calibri" pitchFamily="34" charset="0"/>
            </a:endParaRPr>
          </a:p>
          <a:p>
            <a:pPr marL="0" indent="0">
              <a:buNone/>
            </a:pPr>
            <a:r>
              <a:rPr lang="en-GB" sz="2000" dirty="0">
                <a:latin typeface="Calibri" pitchFamily="34" charset="0"/>
                <a:cs typeface="Calibri" pitchFamily="34" charset="0"/>
                <a:hlinkClick r:id="rId2"/>
              </a:rPr>
              <a:t>Lyman &amp; Johnson (2008) J </a:t>
            </a:r>
            <a:r>
              <a:rPr lang="en-GB" sz="2000" dirty="0" err="1">
                <a:latin typeface="Calibri" pitchFamily="34" charset="0"/>
                <a:cs typeface="Calibri" pitchFamily="34" charset="0"/>
                <a:hlinkClick r:id="rId2"/>
              </a:rPr>
              <a:t>Clim</a:t>
            </a: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0" y="61213"/>
            <a:ext cx="5220072" cy="352952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79512" y="3229566"/>
            <a:ext cx="5112568" cy="35838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rPr>
              <a:t>Ocean heat content data uncertainty</a:t>
            </a:r>
            <a:endParaRPr lang="en-GB" sz="4000" dirty="0">
              <a:latin typeface="Calibri" pitchFamily="34" charset="0"/>
            </a:endParaRPr>
          </a:p>
        </p:txBody>
      </p:sp>
      <p:sp>
        <p:nvSpPr>
          <p:cNvPr id="3" name="Content Placeholder 2"/>
          <p:cNvSpPr>
            <a:spLocks noGrp="1"/>
          </p:cNvSpPr>
          <p:nvPr>
            <p:ph idx="1"/>
          </p:nvPr>
        </p:nvSpPr>
        <p:spPr>
          <a:xfrm>
            <a:off x="457200" y="1124744"/>
            <a:ext cx="8229600" cy="4525963"/>
          </a:xfrm>
        </p:spPr>
        <p:txBody>
          <a:bodyPr/>
          <a:lstStyle/>
          <a:p>
            <a:r>
              <a:rPr lang="en-GB" sz="2800" dirty="0" smtClean="0">
                <a:latin typeface="Calibri" pitchFamily="34" charset="0"/>
              </a:rPr>
              <a:t>Accounting for considerable sampling/structural uncertainty we find no evidence for a robust decline in ocean heating rate since 2005</a:t>
            </a:r>
            <a:endParaRPr lang="en-GB" sz="2800" dirty="0">
              <a:latin typeface="Calibri" pitchFamily="34" charset="0"/>
            </a:endParaRPr>
          </a:p>
        </p:txBody>
      </p:sp>
      <p:pic>
        <p:nvPicPr>
          <p:cNvPr id="534530" name="Picture 2"/>
          <p:cNvPicPr>
            <a:picLocks noChangeAspect="1" noChangeArrowheads="1"/>
          </p:cNvPicPr>
          <p:nvPr/>
        </p:nvPicPr>
        <p:blipFill>
          <a:blip r:embed="rId2" cstate="print"/>
          <a:srcRect/>
          <a:stretch>
            <a:fillRect/>
          </a:stretch>
        </p:blipFill>
        <p:spPr bwMode="auto">
          <a:xfrm>
            <a:off x="395536" y="2564904"/>
            <a:ext cx="8136904" cy="3724220"/>
          </a:xfrm>
          <a:prstGeom prst="rect">
            <a:avLst/>
          </a:prstGeom>
          <a:noFill/>
          <a:ln w="9525" cap="flat" cmpd="sng" algn="ctr">
            <a:noFill/>
            <a:prstDash val="solid"/>
            <a:miter lim="800000"/>
            <a:headEnd/>
            <a:tailEnd/>
          </a:ln>
        </p:spPr>
      </p:pic>
      <p:sp>
        <p:nvSpPr>
          <p:cNvPr id="4" name="TextBox 3"/>
          <p:cNvSpPr txBox="1"/>
          <p:nvPr/>
        </p:nvSpPr>
        <p:spPr>
          <a:xfrm>
            <a:off x="5292080" y="6381328"/>
            <a:ext cx="3456384" cy="369332"/>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hlinkClick r:id="rId3"/>
              </a:rPr>
              <a:t>Loeb et al. (2012) Nat. Geosci</a:t>
            </a:r>
            <a:endParaRPr lang="en-GB" sz="1800"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568" y="274638"/>
            <a:ext cx="6499232" cy="1143000"/>
          </a:xfrm>
        </p:spPr>
        <p:txBody>
          <a:bodyPr/>
          <a:lstStyle/>
          <a:p>
            <a:r>
              <a:rPr lang="en-GB" sz="4000" dirty="0" smtClean="0">
                <a:latin typeface="Calibri" pitchFamily="34" charset="0"/>
                <a:cs typeface="Calibri" pitchFamily="34" charset="0"/>
              </a:rPr>
              <a:t>Updated CERES </a:t>
            </a:r>
            <a:r>
              <a:rPr lang="en-GB" sz="4000" dirty="0" smtClean="0">
                <a:latin typeface="Calibri" pitchFamily="34" charset="0"/>
                <a:cs typeface="Calibri" pitchFamily="34" charset="0"/>
                <a:sym typeface="Wingdings" pitchFamily="2" charset="2"/>
              </a:rPr>
              <a:t>satellite data</a:t>
            </a:r>
            <a:endParaRPr lang="en-GB" sz="4000" dirty="0">
              <a:latin typeface="Calibri" pitchFamily="34" charset="0"/>
              <a:cs typeface="Calibri" pitchFamily="34" charset="0"/>
            </a:endParaRPr>
          </a:p>
        </p:txBody>
      </p:sp>
      <p:pic>
        <p:nvPicPr>
          <p:cNvPr id="535554" name="Picture 2"/>
          <p:cNvPicPr>
            <a:picLocks noChangeAspect="1" noChangeArrowheads="1"/>
          </p:cNvPicPr>
          <p:nvPr/>
        </p:nvPicPr>
        <p:blipFill>
          <a:blip r:embed="rId2" cstate="print"/>
          <a:srcRect/>
          <a:stretch>
            <a:fillRect/>
          </a:stretch>
        </p:blipFill>
        <p:spPr bwMode="auto">
          <a:xfrm>
            <a:off x="2987824" y="991424"/>
            <a:ext cx="6048672" cy="5352623"/>
          </a:xfrm>
          <a:prstGeom prst="rect">
            <a:avLst/>
          </a:prstGeom>
          <a:noFill/>
          <a:ln w="9525" cap="flat" cmpd="sng" algn="ctr">
            <a:noFill/>
            <a:prstDash val="solid"/>
            <a:miter lim="800000"/>
            <a:headEnd/>
            <a:tailEnd/>
          </a:ln>
        </p:spPr>
      </p:pic>
      <p:sp>
        <p:nvSpPr>
          <p:cNvPr id="6" name="TextBox 5"/>
          <p:cNvSpPr txBox="1"/>
          <p:nvPr/>
        </p:nvSpPr>
        <p:spPr>
          <a:xfrm>
            <a:off x="251520" y="1406381"/>
            <a:ext cx="2808312" cy="5262979"/>
          </a:xfrm>
          <a:prstGeom prst="rect">
            <a:avLst/>
          </a:prstGeom>
          <a:noFill/>
        </p:spPr>
        <p:txBody>
          <a:bodyPr wrap="square" rtlCol="0">
            <a:spAutoFit/>
          </a:bodyPr>
          <a:lstStyle/>
          <a:p>
            <a:pPr>
              <a:buFont typeface="Arial" pitchFamily="34" charset="0"/>
              <a:buChar char="•"/>
            </a:pPr>
            <a:r>
              <a:rPr lang="en-GB" sz="2800" dirty="0" smtClean="0">
                <a:solidFill>
                  <a:schemeClr val="tx1"/>
                </a:solidFill>
                <a:latin typeface="Calibri" pitchFamily="34" charset="0"/>
                <a:cs typeface="Calibri" pitchFamily="34" charset="0"/>
              </a:rPr>
              <a:t> Global Earth Radiation Balance </a:t>
            </a:r>
          </a:p>
          <a:p>
            <a:pPr>
              <a:buFont typeface="Arial" pitchFamily="34" charset="0"/>
              <a:buChar char="•"/>
            </a:pPr>
            <a:endParaRPr lang="en-GB" sz="2800" dirty="0">
              <a:solidFill>
                <a:schemeClr val="tx1"/>
              </a:solidFill>
              <a:latin typeface="Calibri" pitchFamily="34" charset="0"/>
              <a:cs typeface="Calibri" pitchFamily="34" charset="0"/>
            </a:endParaRPr>
          </a:p>
          <a:p>
            <a:pPr>
              <a:buFont typeface="Arial" pitchFamily="34" charset="0"/>
              <a:buChar char="•"/>
            </a:pPr>
            <a:r>
              <a:rPr lang="en-GB" sz="2800" dirty="0" smtClean="0">
                <a:solidFill>
                  <a:schemeClr val="tx1"/>
                </a:solidFill>
                <a:latin typeface="Calibri" pitchFamily="34" charset="0"/>
                <a:cs typeface="Calibri" pitchFamily="34" charset="0"/>
              </a:rPr>
              <a:t> Correction for degradation of shortwave filter</a:t>
            </a:r>
          </a:p>
          <a:p>
            <a:pPr>
              <a:buFont typeface="Arial" pitchFamily="34" charset="0"/>
              <a:buChar char="•"/>
            </a:pPr>
            <a:endParaRPr lang="en-GB" sz="2800" dirty="0" smtClean="0">
              <a:solidFill>
                <a:schemeClr val="tx1"/>
              </a:solidFill>
              <a:latin typeface="Calibri" pitchFamily="34" charset="0"/>
              <a:cs typeface="Calibri" pitchFamily="34" charset="0"/>
            </a:endParaRPr>
          </a:p>
          <a:p>
            <a:pPr>
              <a:buFont typeface="Arial" pitchFamily="34" charset="0"/>
              <a:buChar char="•"/>
            </a:pPr>
            <a:r>
              <a:rPr lang="en-GB" sz="2800" dirty="0" smtClean="0">
                <a:solidFill>
                  <a:schemeClr val="tx1"/>
                </a:solidFill>
                <a:latin typeface="Calibri" pitchFamily="34" charset="0"/>
                <a:cs typeface="Calibri" pitchFamily="34" charset="0"/>
              </a:rPr>
              <a:t> Correction also improves physical consistency of  trends in daytime </a:t>
            </a:r>
            <a:r>
              <a:rPr lang="en-GB" sz="2800" dirty="0" err="1" smtClean="0">
                <a:solidFill>
                  <a:schemeClr val="tx1"/>
                </a:solidFill>
                <a:latin typeface="Calibri" pitchFamily="34" charset="0"/>
                <a:cs typeface="Calibri" pitchFamily="34" charset="0"/>
              </a:rPr>
              <a:t>longwave</a:t>
            </a:r>
            <a:endParaRPr lang="en-GB" sz="2800" dirty="0" smtClean="0">
              <a:solidFill>
                <a:schemeClr val="tx1"/>
              </a:solidFill>
              <a:latin typeface="Calibri" pitchFamily="34" charset="0"/>
              <a:cs typeface="Calibri" pitchFamily="34" charset="0"/>
            </a:endParaRPr>
          </a:p>
        </p:txBody>
      </p:sp>
      <p:pic>
        <p:nvPicPr>
          <p:cNvPr id="5" name="Picture 2" descr="Image: Terra Satellite"/>
          <p:cNvPicPr>
            <a:picLocks noChangeAspect="1" noChangeArrowheads="1"/>
          </p:cNvPicPr>
          <p:nvPr/>
        </p:nvPicPr>
        <p:blipFill>
          <a:blip r:embed="rId3" cstate="print"/>
          <a:srcRect/>
          <a:stretch>
            <a:fillRect/>
          </a:stretch>
        </p:blipFill>
        <p:spPr bwMode="auto">
          <a:xfrm>
            <a:off x="0" y="0"/>
            <a:ext cx="2187568" cy="1340768"/>
          </a:xfrm>
          <a:prstGeom prst="rect">
            <a:avLst/>
          </a:prstGeom>
          <a:noFill/>
        </p:spPr>
      </p:pic>
      <p:sp>
        <p:nvSpPr>
          <p:cNvPr id="3" name="TextBox 2"/>
          <p:cNvSpPr txBox="1"/>
          <p:nvPr/>
        </p:nvSpPr>
        <p:spPr>
          <a:xfrm>
            <a:off x="3851920" y="6344047"/>
            <a:ext cx="4824536" cy="338554"/>
          </a:xfrm>
          <a:prstGeom prst="rect">
            <a:avLst/>
          </a:prstGeom>
          <a:noFill/>
        </p:spPr>
        <p:txBody>
          <a:bodyPr wrap="square" rtlCol="0">
            <a:spAutoFit/>
          </a:bodyPr>
          <a:lstStyle/>
          <a:p>
            <a:r>
              <a:rPr lang="en-GB" sz="1600" dirty="0" smtClean="0">
                <a:solidFill>
                  <a:schemeClr val="accent2"/>
                </a:solidFill>
              </a:rPr>
              <a:t>We use version CERES_EBAF-TOA_Ed2.6r</a:t>
            </a:r>
            <a:endParaRPr lang="en-GB" sz="160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Trends in net radiation</a:t>
            </a:r>
            <a:endParaRPr lang="en-GB" dirty="0">
              <a:latin typeface="Calibri" pitchFamily="34" charset="0"/>
            </a:endParaRPr>
          </a:p>
        </p:txBody>
      </p:sp>
      <p:pic>
        <p:nvPicPr>
          <p:cNvPr id="6" name="Picture 5" descr="Science_Brevia_Fig.tif"/>
          <p:cNvPicPr>
            <a:picLocks noChangeAspect="1"/>
          </p:cNvPicPr>
          <p:nvPr/>
        </p:nvPicPr>
        <p:blipFill>
          <a:blip r:embed="rId2" cstate="print"/>
          <a:srcRect t="18500" b="32150"/>
          <a:stretch>
            <a:fillRect/>
          </a:stretch>
        </p:blipFill>
        <p:spPr>
          <a:xfrm>
            <a:off x="539552" y="3068960"/>
            <a:ext cx="7821906" cy="2982771"/>
          </a:xfrm>
          <a:prstGeom prst="rect">
            <a:avLst/>
          </a:prstGeom>
        </p:spPr>
      </p:pic>
      <p:sp>
        <p:nvSpPr>
          <p:cNvPr id="3" name="Content Placeholder 2"/>
          <p:cNvSpPr>
            <a:spLocks noGrp="1"/>
          </p:cNvSpPr>
          <p:nvPr>
            <p:ph idx="1"/>
          </p:nvPr>
        </p:nvSpPr>
        <p:spPr>
          <a:xfrm>
            <a:off x="323528" y="1412776"/>
            <a:ext cx="8496944" cy="1944216"/>
          </a:xfrm>
        </p:spPr>
        <p:txBody>
          <a:bodyPr/>
          <a:lstStyle/>
          <a:p>
            <a:r>
              <a:rPr lang="en-GB" sz="2800" dirty="0" smtClean="0">
                <a:latin typeface="Calibri" pitchFamily="34" charset="0"/>
              </a:rPr>
              <a:t>Errors in satellite sensors and inappropriate use of satellite products explain much of large rise in net </a:t>
            </a:r>
            <a:r>
              <a:rPr lang="en-GB" sz="2800" dirty="0" err="1" smtClean="0">
                <a:latin typeface="Calibri" pitchFamily="34" charset="0"/>
              </a:rPr>
              <a:t>radiative</a:t>
            </a:r>
            <a:r>
              <a:rPr lang="en-GB" sz="2800" dirty="0" smtClean="0">
                <a:latin typeface="Calibri" pitchFamily="34" charset="0"/>
              </a:rPr>
              <a:t> flux shown by </a:t>
            </a:r>
            <a:r>
              <a:rPr lang="en-GB" sz="2800" dirty="0" smtClean="0">
                <a:latin typeface="Calibri" pitchFamily="34" charset="0"/>
                <a:hlinkClick r:id="rId3"/>
              </a:rPr>
              <a:t>Trenberth and </a:t>
            </a:r>
            <a:r>
              <a:rPr lang="en-GB" sz="2800" dirty="0" err="1" smtClean="0">
                <a:latin typeface="Calibri" pitchFamily="34" charset="0"/>
                <a:hlinkClick r:id="rId3"/>
              </a:rPr>
              <a:t>Fasullo</a:t>
            </a:r>
            <a:r>
              <a:rPr lang="en-GB" sz="2800" dirty="0" smtClean="0">
                <a:latin typeface="Calibri" pitchFamily="34" charset="0"/>
                <a:hlinkClick r:id="rId3"/>
              </a:rPr>
              <a:t> (2010)</a:t>
            </a:r>
            <a:endParaRPr lang="en-GB" sz="2800" dirty="0" smtClean="0">
              <a:latin typeface="Calibri" pitchFamily="34" charset="0"/>
            </a:endParaRPr>
          </a:p>
          <a:p>
            <a:pPr>
              <a:buNone/>
            </a:pPr>
            <a:r>
              <a:rPr lang="en-GB" sz="2800" dirty="0" smtClean="0"/>
              <a:t>			</a:t>
            </a:r>
            <a:r>
              <a:rPr lang="en-GB" sz="2400" b="1" dirty="0" smtClean="0">
                <a:latin typeface="Arial" pitchFamily="34" charset="0"/>
                <a:cs typeface="Arial" pitchFamily="34" charset="0"/>
              </a:rPr>
              <a:t>global net radiation anomalies </a:t>
            </a:r>
            <a:endParaRPr lang="en-GB" sz="24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 Blue full</Template>
  <TotalTime>1943</TotalTime>
  <Words>2036</Words>
  <Application>Microsoft Office PowerPoint</Application>
  <PresentationFormat>On-screen Show (4:3)</PresentationFormat>
  <Paragraphs>225</Paragraphs>
  <Slides>37</Slides>
  <Notes>9</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Custom Design</vt:lpstr>
      <vt:lpstr>1_Custom Design</vt:lpstr>
      <vt:lpstr>Default Design</vt:lpstr>
      <vt:lpstr>3_Default Design</vt:lpstr>
      <vt:lpstr>6_Default Design</vt:lpstr>
      <vt:lpstr>7_Default Design</vt:lpstr>
      <vt:lpstr>8_Default Design</vt:lpstr>
      <vt:lpstr>1_Default Design</vt:lpstr>
      <vt:lpstr>Current Changes in Earth’s Energy Imbalance and the Global Water Cycle</vt:lpstr>
      <vt:lpstr>How is global climate change doing?</vt:lpstr>
      <vt:lpstr>Decline in rate of surface warming?</vt:lpstr>
      <vt:lpstr>Radiative forcing or energy redistribution?</vt:lpstr>
      <vt:lpstr>Missing energy?</vt:lpstr>
      <vt:lpstr>Ocean Heat Content data</vt:lpstr>
      <vt:lpstr>Ocean heat content data uncertainty</vt:lpstr>
      <vt:lpstr>Updated CERES satellite data</vt:lpstr>
      <vt:lpstr>Trends in net radiation</vt:lpstr>
      <vt:lpstr>Combining Earth Radiation Budget  and Ocean Heat Content data</vt:lpstr>
      <vt:lpstr>Combining Earth Radiation Budget  and Ocean Heat Content data (2)</vt:lpstr>
      <vt:lpstr>Variation in net radiation since 1985</vt:lpstr>
      <vt:lpstr>Conclusions (1)</vt:lpstr>
      <vt:lpstr>PowerPoint Presentation</vt:lpstr>
      <vt:lpstr>PowerPoint Presentation</vt:lpstr>
      <vt:lpstr>Energetic constraint upon global precipitation</vt:lpstr>
      <vt:lpstr>A simple model of precipitation change</vt:lpstr>
      <vt:lpstr>A simple model of precipitation change</vt:lpstr>
      <vt:lpstr>PowerPoint Presentation</vt:lpstr>
      <vt:lpstr>PowerPoint Presentation</vt:lpstr>
      <vt:lpstr>PowerPoint Presentation</vt:lpstr>
      <vt:lpstr>Global changes in water vapour</vt:lpstr>
      <vt:lpstr>PowerPoint Presentation</vt:lpstr>
      <vt:lpstr>Precipitation extremes</vt:lpstr>
      <vt:lpstr>Using observed interannual variability to evaluate climate model  simulations of precipitation extremes</vt:lpstr>
      <vt:lpstr>Contrasting precipitation response expected</vt:lpstr>
      <vt:lpstr>PowerPoint Presentation</vt:lpstr>
      <vt:lpstr>CMIP5 simulations: Wettest tropical grid-points get wetter, driest drier</vt:lpstr>
      <vt:lpstr>PowerPoint Presentation</vt:lpstr>
      <vt:lpstr>Challenge: Regional projections</vt:lpstr>
      <vt:lpstr>Conclusions</vt:lpstr>
      <vt:lpstr>PowerPoint Presentation</vt:lpstr>
      <vt:lpstr>Fingerprints of precipitation response by dynamical regime</vt:lpstr>
      <vt:lpstr>PowerPoint Presentation</vt:lpstr>
      <vt:lpstr>Response of Precipitation intensity distribution to warming: Observations and CMIP5, 5-day mean   Is present day variability a good proxy for climate response?</vt:lpstr>
      <vt:lpstr>Identifying “Atmospheric Rivers” simulated by climate models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at Reading</dc:title>
  <dc:creator>Richard Allan</dc:creator>
  <cp:lastModifiedBy>Richard Allan</cp:lastModifiedBy>
  <cp:revision>255</cp:revision>
  <cp:lastPrinted>2006-09-19T14:59:33Z</cp:lastPrinted>
  <dcterms:created xsi:type="dcterms:W3CDTF">2011-08-30T11:14:30Z</dcterms:created>
  <dcterms:modified xsi:type="dcterms:W3CDTF">2013-02-05T10:45:43Z</dcterms:modified>
</cp:coreProperties>
</file>