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703" r:id="rId2"/>
  </p:sldMasterIdLst>
  <p:notesMasterIdLst>
    <p:notesMasterId r:id="rId40"/>
  </p:notesMasterIdLst>
  <p:handoutMasterIdLst>
    <p:handoutMasterId r:id="rId41"/>
  </p:handoutMasterIdLst>
  <p:sldIdLst>
    <p:sldId id="869" r:id="rId3"/>
    <p:sldId id="870" r:id="rId4"/>
    <p:sldId id="894" r:id="rId5"/>
    <p:sldId id="902" r:id="rId6"/>
    <p:sldId id="913" r:id="rId7"/>
    <p:sldId id="912" r:id="rId8"/>
    <p:sldId id="871" r:id="rId9"/>
    <p:sldId id="876" r:id="rId10"/>
    <p:sldId id="885" r:id="rId11"/>
    <p:sldId id="915" r:id="rId12"/>
    <p:sldId id="895" r:id="rId13"/>
    <p:sldId id="904" r:id="rId14"/>
    <p:sldId id="905" r:id="rId15"/>
    <p:sldId id="892" r:id="rId16"/>
    <p:sldId id="880" r:id="rId17"/>
    <p:sldId id="883" r:id="rId18"/>
    <p:sldId id="908" r:id="rId19"/>
    <p:sldId id="911" r:id="rId20"/>
    <p:sldId id="886" r:id="rId21"/>
    <p:sldId id="919" r:id="rId22"/>
    <p:sldId id="900" r:id="rId23"/>
    <p:sldId id="918" r:id="rId24"/>
    <p:sldId id="917" r:id="rId25"/>
    <p:sldId id="910" r:id="rId26"/>
    <p:sldId id="909" r:id="rId27"/>
    <p:sldId id="893" r:id="rId28"/>
    <p:sldId id="899" r:id="rId29"/>
    <p:sldId id="906" r:id="rId30"/>
    <p:sldId id="903" r:id="rId31"/>
    <p:sldId id="914" r:id="rId32"/>
    <p:sldId id="916" r:id="rId33"/>
    <p:sldId id="896" r:id="rId34"/>
    <p:sldId id="897" r:id="rId35"/>
    <p:sldId id="888" r:id="rId36"/>
    <p:sldId id="889" r:id="rId37"/>
    <p:sldId id="890" r:id="rId38"/>
    <p:sldId id="920" r:id="rId39"/>
  </p:sldIdLst>
  <p:sldSz cx="9144000" cy="6858000" type="screen4x3"/>
  <p:notesSz cx="6745288" cy="9713913"/>
  <p:defaultTextStyle>
    <a:defPPr>
      <a:defRPr lang="en-GB"/>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6202"/>
    <a:srgbClr val="993300"/>
    <a:srgbClr val="006699"/>
    <a:srgbClr val="DDDDDD"/>
    <a:srgbClr val="CC3300"/>
    <a:srgbClr val="66FF33"/>
    <a:srgbClr val="4D4D4D"/>
    <a:srgbClr val="009999"/>
    <a:srgbClr val="6699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78" autoAdjust="0"/>
    <p:restoredTop sz="80812" autoAdjust="0"/>
  </p:normalViewPr>
  <p:slideViewPr>
    <p:cSldViewPr>
      <p:cViewPr varScale="1">
        <p:scale>
          <a:sx n="56" d="100"/>
          <a:sy n="56" d="100"/>
        </p:scale>
        <p:origin x="-87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84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eaLnBrk="0" hangingPunct="0">
              <a:defRPr sz="1200" smtClean="0">
                <a:latin typeface="Times New Roman" pitchFamily="18" charset="0"/>
              </a:defRPr>
            </a:lvl1pPr>
          </a:lstStyle>
          <a:p>
            <a:pPr>
              <a:defRPr/>
            </a:pPr>
            <a:endParaRPr lang="en-GB"/>
          </a:p>
        </p:txBody>
      </p:sp>
      <p:sp>
        <p:nvSpPr>
          <p:cNvPr id="4099" name="Rectangle 3"/>
          <p:cNvSpPr>
            <a:spLocks noGrp="1" noChangeArrowheads="1"/>
          </p:cNvSpPr>
          <p:nvPr>
            <p:ph type="dt" sz="quarter" idx="1"/>
          </p:nvPr>
        </p:nvSpPr>
        <p:spPr bwMode="auto">
          <a:xfrm>
            <a:off x="3810000" y="0"/>
            <a:ext cx="29718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0" hangingPunct="0">
              <a:defRPr sz="1200" smtClean="0">
                <a:latin typeface="Times New Roman" pitchFamily="18" charset="0"/>
              </a:defRPr>
            </a:lvl1pPr>
          </a:lstStyle>
          <a:p>
            <a:pPr>
              <a:defRPr/>
            </a:pPr>
            <a:endParaRPr lang="en-GB"/>
          </a:p>
        </p:txBody>
      </p:sp>
      <p:sp>
        <p:nvSpPr>
          <p:cNvPr id="4100" name="Rectangle 4"/>
          <p:cNvSpPr>
            <a:spLocks noGrp="1" noChangeArrowheads="1"/>
          </p:cNvSpPr>
          <p:nvPr>
            <p:ph type="ftr" sz="quarter" idx="2"/>
          </p:nvPr>
        </p:nvSpPr>
        <p:spPr bwMode="auto">
          <a:xfrm>
            <a:off x="0" y="9220200"/>
            <a:ext cx="28956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l" eaLnBrk="0" hangingPunct="0">
              <a:defRPr sz="1200" smtClean="0">
                <a:latin typeface="Times New Roman" pitchFamily="18" charset="0"/>
              </a:defRPr>
            </a:lvl1pPr>
          </a:lstStyle>
          <a:p>
            <a:pPr>
              <a:defRPr/>
            </a:pPr>
            <a:endParaRPr lang="en-GB"/>
          </a:p>
        </p:txBody>
      </p:sp>
      <p:sp>
        <p:nvSpPr>
          <p:cNvPr id="4101" name="Rectangle 5"/>
          <p:cNvSpPr>
            <a:spLocks noGrp="1" noChangeArrowheads="1"/>
          </p:cNvSpPr>
          <p:nvPr>
            <p:ph type="sldNum" sz="quarter" idx="3"/>
          </p:nvPr>
        </p:nvSpPr>
        <p:spPr bwMode="auto">
          <a:xfrm>
            <a:off x="3810000" y="9220200"/>
            <a:ext cx="29718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eaLnBrk="0" hangingPunct="0">
              <a:defRPr sz="1200" smtClean="0">
                <a:latin typeface="Times New Roman" pitchFamily="18" charset="0"/>
              </a:defRPr>
            </a:lvl1pPr>
          </a:lstStyle>
          <a:p>
            <a:pPr>
              <a:defRPr/>
            </a:pPr>
            <a:fld id="{21D6F5EF-70D5-42F0-8202-762E13637E8F}" type="slidenum">
              <a:rPr lang="en-GB"/>
              <a:pPr>
                <a:defRPr/>
              </a:pPr>
              <a:t>‹#›</a:t>
            </a:fld>
            <a:endParaRPr lang="en-GB"/>
          </a:p>
        </p:txBody>
      </p:sp>
    </p:spTree>
    <p:extLst>
      <p:ext uri="{BB962C8B-B14F-4D97-AF65-F5344CB8AC3E}">
        <p14:creationId xmlns:p14="http://schemas.microsoft.com/office/powerpoint/2010/main" val="16952816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smtClean="0">
                <a:latin typeface="Times New Roman" pitchFamily="18" charset="0"/>
              </a:defRPr>
            </a:lvl1pPr>
          </a:lstStyle>
          <a:p>
            <a:pPr>
              <a:defRPr/>
            </a:pPr>
            <a:endParaRPr lang="en-GB"/>
          </a:p>
        </p:txBody>
      </p:sp>
      <p:sp>
        <p:nvSpPr>
          <p:cNvPr id="33795" name="Rectangle 3"/>
          <p:cNvSpPr>
            <a:spLocks noGrp="1" noChangeArrowheads="1"/>
          </p:cNvSpPr>
          <p:nvPr>
            <p:ph type="dt" idx="1"/>
          </p:nvPr>
        </p:nvSpPr>
        <p:spPr bwMode="auto">
          <a:xfrm>
            <a:off x="38100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Times New Roman" pitchFamily="18" charset="0"/>
              </a:defRPr>
            </a:lvl1pPr>
          </a:lstStyle>
          <a:p>
            <a:pPr>
              <a:defRPr/>
            </a:pPr>
            <a:endParaRPr lang="en-GB"/>
          </a:p>
        </p:txBody>
      </p:sp>
      <p:sp>
        <p:nvSpPr>
          <p:cNvPr id="6148" name="Rectangle 4"/>
          <p:cNvSpPr>
            <a:spLocks noGrp="1" noRot="1" noChangeAspect="1" noChangeArrowheads="1" noTextEdit="1"/>
          </p:cNvSpPr>
          <p:nvPr>
            <p:ph type="sldImg" idx="2"/>
          </p:nvPr>
        </p:nvSpPr>
        <p:spPr bwMode="auto">
          <a:xfrm>
            <a:off x="1004888" y="762000"/>
            <a:ext cx="4775200" cy="3581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7" name="Rectangle 5"/>
          <p:cNvSpPr>
            <a:spLocks noGrp="1" noChangeArrowheads="1"/>
          </p:cNvSpPr>
          <p:nvPr>
            <p:ph type="body" sz="quarter" idx="3"/>
          </p:nvPr>
        </p:nvSpPr>
        <p:spPr bwMode="auto">
          <a:xfrm>
            <a:off x="914400" y="4648200"/>
            <a:ext cx="4953000" cy="434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33798" name="Rectangle 6"/>
          <p:cNvSpPr>
            <a:spLocks noGrp="1" noChangeArrowheads="1"/>
          </p:cNvSpPr>
          <p:nvPr>
            <p:ph type="ftr" sz="quarter" idx="4"/>
          </p:nvPr>
        </p:nvSpPr>
        <p:spPr bwMode="auto">
          <a:xfrm>
            <a:off x="0" y="9220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smtClean="0">
                <a:latin typeface="Times New Roman" pitchFamily="18" charset="0"/>
              </a:defRPr>
            </a:lvl1pPr>
          </a:lstStyle>
          <a:p>
            <a:pPr>
              <a:defRPr/>
            </a:pPr>
            <a:endParaRPr lang="en-GB"/>
          </a:p>
        </p:txBody>
      </p:sp>
      <p:sp>
        <p:nvSpPr>
          <p:cNvPr id="33799" name="Rectangle 7"/>
          <p:cNvSpPr>
            <a:spLocks noGrp="1" noChangeArrowheads="1"/>
          </p:cNvSpPr>
          <p:nvPr>
            <p:ph type="sldNum" sz="quarter" idx="5"/>
          </p:nvPr>
        </p:nvSpPr>
        <p:spPr bwMode="auto">
          <a:xfrm>
            <a:off x="3810000" y="92202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Times New Roman" pitchFamily="18" charset="0"/>
              </a:defRPr>
            </a:lvl1pPr>
          </a:lstStyle>
          <a:p>
            <a:pPr>
              <a:defRPr/>
            </a:pPr>
            <a:fld id="{D5A4170C-8AB0-46D3-924B-94720B1EC4EF}" type="slidenum">
              <a:rPr lang="en-GB"/>
              <a:pPr>
                <a:defRPr/>
              </a:pPr>
              <a:t>‹#›</a:t>
            </a:fld>
            <a:endParaRPr lang="en-GB"/>
          </a:p>
        </p:txBody>
      </p:sp>
    </p:spTree>
    <p:extLst>
      <p:ext uri="{BB962C8B-B14F-4D97-AF65-F5344CB8AC3E}">
        <p14:creationId xmlns:p14="http://schemas.microsoft.com/office/powerpoint/2010/main" val="4106179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Over the last decade the rate of global warming appears to have dwindled. Is this important and what are the implications?</a:t>
            </a:r>
            <a:endParaRPr lang="en-GB" dirty="0"/>
          </a:p>
        </p:txBody>
      </p:sp>
      <p:sp>
        <p:nvSpPr>
          <p:cNvPr id="4" name="Slide Number Placeholder 3"/>
          <p:cNvSpPr>
            <a:spLocks noGrp="1"/>
          </p:cNvSpPr>
          <p:nvPr>
            <p:ph type="sldNum" sz="quarter" idx="10"/>
          </p:nvPr>
        </p:nvSpPr>
        <p:spPr/>
        <p:txBody>
          <a:bodyPr/>
          <a:lstStyle/>
          <a:p>
            <a:pPr>
              <a:defRPr/>
            </a:pPr>
            <a:fld id="{D5A4170C-8AB0-46D3-924B-94720B1EC4EF}" type="slidenum">
              <a:rPr lang="en-GB" smtClean="0"/>
              <a:pPr>
                <a:defRPr/>
              </a:pPr>
              <a:t>1</a:t>
            </a:fld>
            <a:endParaRPr lang="en-GB"/>
          </a:p>
        </p:txBody>
      </p:sp>
    </p:spTree>
    <p:extLst>
      <p:ext uri="{BB962C8B-B14F-4D97-AF65-F5344CB8AC3E}">
        <p14:creationId xmlns:p14="http://schemas.microsoft.com/office/powerpoint/2010/main" val="2976987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fld id="{84A51C74-4811-420E-83D1-35DED737A388}" type="slidenum">
              <a:rPr lang="en-GB">
                <a:solidFill>
                  <a:prstClr val="black"/>
                </a:solidFill>
                <a:latin typeface="Times New Roman" pitchFamily="18" charset="0"/>
              </a:rPr>
              <a:pPr/>
              <a:t>7</a:t>
            </a:fld>
            <a:endParaRPr lang="en-GB">
              <a:solidFill>
                <a:prstClr val="black"/>
              </a:solidFill>
              <a:latin typeface="Times New Roman" pitchFamily="18" charset="0"/>
            </a:endParaRPr>
          </a:p>
        </p:txBody>
      </p:sp>
      <p:sp>
        <p:nvSpPr>
          <p:cNvPr id="7171" name="Rectangle 7"/>
          <p:cNvSpPr txBox="1">
            <a:spLocks noGrp="1" noChangeArrowheads="1"/>
          </p:cNvSpPr>
          <p:nvPr/>
        </p:nvSpPr>
        <p:spPr bwMode="auto">
          <a:xfrm>
            <a:off x="3810000" y="92202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a:fld id="{73FEC557-8B6F-4AF8-916E-7B0F9AB54096}" type="slidenum">
              <a:rPr lang="en-GB" sz="1200">
                <a:solidFill>
                  <a:prstClr val="black"/>
                </a:solidFill>
                <a:latin typeface="Times New Roman" pitchFamily="18" charset="0"/>
              </a:rPr>
              <a:pPr algn="r"/>
              <a:t>7</a:t>
            </a:fld>
            <a:endParaRPr lang="en-GB" sz="1200">
              <a:solidFill>
                <a:prstClr val="black"/>
              </a:solidFill>
              <a:latin typeface="Times New Roman" pitchFamily="18" charset="0"/>
            </a:endParaRPr>
          </a:p>
        </p:txBody>
      </p:sp>
      <p:sp>
        <p:nvSpPr>
          <p:cNvPr id="7172" name="Rectangle 2"/>
          <p:cNvSpPr>
            <a:spLocks noGrp="1" noRot="1" noChangeAspect="1" noChangeArrowheads="1" noTextEdit="1"/>
          </p:cNvSpPr>
          <p:nvPr>
            <p:ph type="sldImg"/>
          </p:nvPr>
        </p:nvSpPr>
        <p:spPr>
          <a:ln/>
        </p:spPr>
      </p:sp>
      <p:sp>
        <p:nvSpPr>
          <p:cNvPr id="71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1281113"/>
            <a:r>
              <a:rPr lang="en-GB" sz="1200" b="1" dirty="0" err="1" smtClean="0">
                <a:solidFill>
                  <a:schemeClr val="tx1"/>
                </a:solidFill>
              </a:rPr>
              <a:t>Fi</a:t>
            </a:r>
            <a:r>
              <a:rPr lang="en-US" sz="1200" b="1" dirty="0" smtClean="0">
                <a:solidFill>
                  <a:schemeClr val="tx1"/>
                </a:solidFill>
              </a:rPr>
              <a:t> </a:t>
            </a:r>
            <a:r>
              <a:rPr lang="en-US" sz="1200" b="1" dirty="0" err="1" smtClean="0">
                <a:solidFill>
                  <a:schemeClr val="tx1"/>
                </a:solidFill>
              </a:rPr>
              <a:t>gure</a:t>
            </a:r>
            <a:r>
              <a:rPr lang="en-US" sz="1200" b="1" dirty="0" smtClean="0">
                <a:solidFill>
                  <a:schemeClr val="tx1"/>
                </a:solidFill>
              </a:rPr>
              <a:t> 3 </a:t>
            </a:r>
            <a:r>
              <a:rPr lang="en-US" sz="1200" dirty="0" smtClean="0">
                <a:solidFill>
                  <a:schemeClr val="tx1"/>
                </a:solidFill>
              </a:rPr>
              <a:t>(a) Global annual average net TOA flux from CERES observations and (b) ERA Interim reanalysis are anchored to an estimate of Earth’s heating rate for 2006–2010 </a:t>
            </a:r>
            <a:r>
              <a:rPr lang="en-US" sz="1200" baseline="30000" dirty="0" smtClean="0">
                <a:solidFill>
                  <a:schemeClr val="tx1"/>
                </a:solidFill>
              </a:rPr>
              <a:t>5</a:t>
            </a:r>
            <a:r>
              <a:rPr lang="en-US" sz="1200" dirty="0" smtClean="0">
                <a:solidFill>
                  <a:schemeClr val="tx1"/>
                </a:solidFill>
              </a:rPr>
              <a:t>  The Pacific Marine Environmental Laboratory/Jet Propulsion Laboratory/Joint Institute for Marine and Atmospheric Research (PMEL/JPL/JIMAR) ocean heating rate estimates</a:t>
            </a:r>
            <a:r>
              <a:rPr lang="en-US" sz="1200" baseline="30000" dirty="0" smtClean="0">
                <a:solidFill>
                  <a:schemeClr val="tx1"/>
                </a:solidFill>
              </a:rPr>
              <a:t>4</a:t>
            </a:r>
            <a:r>
              <a:rPr lang="en-US" sz="1200" dirty="0" smtClean="0">
                <a:solidFill>
                  <a:schemeClr val="tx1"/>
                </a:solidFill>
              </a:rPr>
              <a:t> use data from Argo and World Ocean Database 2009; uncertainties for upper ocean heating rates are given at one-standard error derived from sampling uncertainties. The gray bar in (b) corresponds to one standard deviation about the 2001–2010 average net TOA flux of 15 CMIP3 models</a:t>
            </a:r>
            <a:r>
              <a:rPr lang="en-US" sz="1000" dirty="0" smtClean="0">
                <a:solidFill>
                  <a:schemeClr val="tx1"/>
                </a:solidFill>
              </a:rPr>
              <a:t>.</a:t>
            </a:r>
            <a:endParaRPr lang="en-GB" sz="1000" dirty="0" smtClean="0">
              <a:solidFill>
                <a:schemeClr val="tx1"/>
              </a:solidFill>
            </a:endParaRPr>
          </a:p>
          <a:p>
            <a:pPr defTabSz="1281113"/>
            <a:r>
              <a:rPr lang="en-GB" sz="1000" dirty="0" smtClean="0"/>
              <a:t> </a:t>
            </a:r>
          </a:p>
          <a:p>
            <a:endParaRPr lang="en-GB" dirty="0"/>
          </a:p>
        </p:txBody>
      </p:sp>
      <p:sp>
        <p:nvSpPr>
          <p:cNvPr id="4" name="Slide Number Placeholder 3"/>
          <p:cNvSpPr>
            <a:spLocks noGrp="1"/>
          </p:cNvSpPr>
          <p:nvPr>
            <p:ph type="sldNum" sz="quarter" idx="10"/>
          </p:nvPr>
        </p:nvSpPr>
        <p:spPr/>
        <p:txBody>
          <a:bodyPr/>
          <a:lstStyle/>
          <a:p>
            <a:fld id="{29FDB257-6FD9-4ABC-A90E-F8C2E44FE70D}" type="slidenum">
              <a:rPr lang="en-GB" smtClean="0">
                <a:solidFill>
                  <a:prstClr val="white"/>
                </a:solidFill>
              </a:rPr>
              <a:pPr/>
              <a:t>16</a:t>
            </a:fld>
            <a:endParaRPr lang="en-GB">
              <a:solidFill>
                <a:prstClr val="white"/>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5A4170C-8AB0-46D3-924B-94720B1EC4EF}" type="slidenum">
              <a:rPr lang="en-GB" smtClean="0"/>
              <a:pPr>
                <a:defRPr/>
              </a:pPr>
              <a:t>30</a:t>
            </a:fld>
            <a:endParaRPr lang="en-GB"/>
          </a:p>
        </p:txBody>
      </p:sp>
    </p:spTree>
    <p:extLst>
      <p:ext uri="{BB962C8B-B14F-4D97-AF65-F5344CB8AC3E}">
        <p14:creationId xmlns:p14="http://schemas.microsoft.com/office/powerpoint/2010/main" val="2963617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The latest reconstructions of optical depth for volcanic aerosols9, 10 from the Mount Pinatubo eruption in 1991 suggest that the cooling effect of the eruption (1991–1993) was overestimated in the CMIP5 runs, making the simulated temperatures too cool. From about 1998 onwards, however, the cooling effects of solar activity (red), human-made tropospheric aerosols (green) and volcanic eruptions (pink) were all underestimated. WMGHG, well-mixed greenhouse gases. b, Global mean surface temperature anomalies, with respect to 1980–1999, in the CMIP5 ensemble (mean: solid blue line; pale blue shading: 5–95% spread of simulations) on average exceeded two independent reconstructions from observations (GISTEMP Land–Ocean Temperature Index (LOTI)6, solid red; HadCRUT4 with spatial infilling7, dashed red) from about 1998. Adjusting for the phase of ENSO by regressing the observed temperature against the ENSO index11 adds </a:t>
            </a:r>
            <a:r>
              <a:rPr lang="en-GB" dirty="0" err="1" smtClean="0"/>
              <a:t>interannual</a:t>
            </a:r>
            <a:r>
              <a:rPr lang="en-GB" dirty="0" smtClean="0"/>
              <a:t> variability to the CMIP5 ensemble mean (dashed blue), and adjusting for updated external influences as in a further reduces the discrepancy between model and data from 1998 (black). The adjusted ensemble spread (dashed grey) clearly shows the decadal impact of the updated drivers. As an aside, we note that although it is convenient to use the CMIP5 ensemble to assess expected spreads in possible trends, the ensemble is not a true probabilistic sample.</a:t>
            </a:r>
          </a:p>
          <a:p>
            <a:endParaRPr lang="en-GB" dirty="0"/>
          </a:p>
        </p:txBody>
      </p:sp>
      <p:sp>
        <p:nvSpPr>
          <p:cNvPr id="4" name="Slide Number Placeholder 3"/>
          <p:cNvSpPr>
            <a:spLocks noGrp="1"/>
          </p:cNvSpPr>
          <p:nvPr>
            <p:ph type="sldNum" sz="quarter" idx="10"/>
          </p:nvPr>
        </p:nvSpPr>
        <p:spPr/>
        <p:txBody>
          <a:bodyPr/>
          <a:lstStyle/>
          <a:p>
            <a:pPr>
              <a:defRPr/>
            </a:pPr>
            <a:fld id="{D5A4170C-8AB0-46D3-924B-94720B1EC4EF}" type="slidenum">
              <a:rPr lang="en-GB" smtClean="0"/>
              <a:pPr>
                <a:defRPr/>
              </a:pPr>
              <a:t>31</a:t>
            </a:fld>
            <a:endParaRPr lang="en-GB"/>
          </a:p>
        </p:txBody>
      </p:sp>
    </p:spTree>
    <p:extLst>
      <p:ext uri="{BB962C8B-B14F-4D97-AF65-F5344CB8AC3E}">
        <p14:creationId xmlns:p14="http://schemas.microsoft.com/office/powerpoint/2010/main" val="1955505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08AB62B-0FC4-4713-BBFC-824CFFB876A9}" type="slidenum">
              <a:rPr lang="en-GB"/>
              <a:pPr>
                <a:defRPr/>
              </a:pPr>
              <a:t>‹#›</a:t>
            </a:fld>
            <a:endParaRPr lang="en-GB"/>
          </a:p>
        </p:txBody>
      </p:sp>
    </p:spTree>
    <p:extLst>
      <p:ext uri="{BB962C8B-B14F-4D97-AF65-F5344CB8AC3E}">
        <p14:creationId xmlns:p14="http://schemas.microsoft.com/office/powerpoint/2010/main" val="653924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0ECCFF3-867D-4A13-A867-19531170F49C}" type="slidenum">
              <a:rPr lang="en-GB"/>
              <a:pPr>
                <a:defRPr/>
              </a:pPr>
              <a:t>‹#›</a:t>
            </a:fld>
            <a:endParaRPr lang="en-GB"/>
          </a:p>
        </p:txBody>
      </p:sp>
    </p:spTree>
    <p:extLst>
      <p:ext uri="{BB962C8B-B14F-4D97-AF65-F5344CB8AC3E}">
        <p14:creationId xmlns:p14="http://schemas.microsoft.com/office/powerpoint/2010/main" val="1935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A4C5AE93-A2AC-4450-9303-8CA8F43E6370}" type="slidenum">
              <a:rPr lang="en-GB"/>
              <a:pPr>
                <a:defRPr/>
              </a:pPr>
              <a:t>‹#›</a:t>
            </a:fld>
            <a:endParaRPr lang="en-GB"/>
          </a:p>
        </p:txBody>
      </p:sp>
    </p:spTree>
    <p:extLst>
      <p:ext uri="{BB962C8B-B14F-4D97-AF65-F5344CB8AC3E}">
        <p14:creationId xmlns:p14="http://schemas.microsoft.com/office/powerpoint/2010/main" val="2783560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06D9EF5B-9DAB-4491-B320-4BD375E69F75}" type="slidenum">
              <a:rPr lang="en-GB"/>
              <a:pPr>
                <a:defRPr/>
              </a:pPr>
              <a:t>‹#›</a:t>
            </a:fld>
            <a:endParaRPr lang="en-GB"/>
          </a:p>
        </p:txBody>
      </p:sp>
    </p:spTree>
    <p:extLst>
      <p:ext uri="{BB962C8B-B14F-4D97-AF65-F5344CB8AC3E}">
        <p14:creationId xmlns:p14="http://schemas.microsoft.com/office/powerpoint/2010/main" val="38623037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244F944D-2272-47F7-8969-DDDA77676334}" type="slidenum">
              <a:rPr lang="en-GB">
                <a:solidFill>
                  <a:srgbClr val="FFFFFF"/>
                </a:solidFill>
              </a:rPr>
              <a:pPr/>
              <a:t>‹#›</a:t>
            </a:fld>
            <a:endParaRPr lang="en-GB" dirty="0">
              <a:solidFill>
                <a:srgbClr val="FFFFFF"/>
              </a:solidFill>
            </a:endParaRPr>
          </a:p>
        </p:txBody>
      </p:sp>
      <p:sp>
        <p:nvSpPr>
          <p:cNvPr id="7" name="Rectangle 6"/>
          <p:cNvSpPr/>
          <p:nvPr userDrawn="1"/>
        </p:nvSpPr>
        <p:spPr>
          <a:xfrm>
            <a:off x="611560" y="6429938"/>
            <a:ext cx="7308304" cy="397032"/>
          </a:xfrm>
          <a:prstGeom prst="rect">
            <a:avLst/>
          </a:prstGeom>
          <a:solidFill>
            <a:schemeClr val="bg1"/>
          </a:solidFill>
        </p:spPr>
        <p:txBody>
          <a:bodyPr wrap="square">
            <a:spAutoFit/>
          </a:bodyPr>
          <a:lstStyle/>
          <a:p>
            <a:pPr marL="342900" indent="-342900" algn="l">
              <a:lnSpc>
                <a:spcPct val="110000"/>
              </a:lnSpc>
              <a:spcBef>
                <a:spcPct val="20000"/>
              </a:spcBef>
              <a:defRPr/>
            </a:pPr>
            <a:r>
              <a:rPr lang="en-US" kern="0" dirty="0">
                <a:solidFill>
                  <a:srgbClr val="FFFFFF"/>
                </a:solidFill>
                <a:latin typeface="Rdg Vesta"/>
              </a:rPr>
              <a:t>	</a:t>
            </a:r>
            <a:r>
              <a:rPr lang="en-US" kern="0" dirty="0" err="1" smtClean="0">
                <a:solidFill>
                  <a:srgbClr val="FFFFFF"/>
                </a:solidFill>
                <a:latin typeface="Rdg Vesta"/>
              </a:rPr>
              <a:t>RMetS</a:t>
            </a:r>
            <a:r>
              <a:rPr lang="en-US" kern="0" baseline="0" dirty="0" smtClean="0">
                <a:solidFill>
                  <a:srgbClr val="FFFFFF"/>
                </a:solidFill>
                <a:latin typeface="Rdg Vesta"/>
              </a:rPr>
              <a:t> SE Meeting</a:t>
            </a:r>
            <a:r>
              <a:rPr lang="en-US" kern="0" dirty="0" smtClean="0">
                <a:solidFill>
                  <a:srgbClr val="FFFFFF"/>
                </a:solidFill>
                <a:latin typeface="Rdg Vesta"/>
              </a:rPr>
              <a:t>, Reading</a:t>
            </a:r>
            <a:r>
              <a:rPr lang="en-US" kern="0" baseline="0" dirty="0" smtClean="0">
                <a:solidFill>
                  <a:srgbClr val="FFFFFF"/>
                </a:solidFill>
                <a:latin typeface="Rdg Vesta"/>
              </a:rPr>
              <a:t> Town Hall</a:t>
            </a:r>
            <a:r>
              <a:rPr lang="en-US" kern="0" dirty="0" smtClean="0">
                <a:solidFill>
                  <a:srgbClr val="FFFFFF"/>
                </a:solidFill>
                <a:latin typeface="Rdg Vesta"/>
              </a:rPr>
              <a:t>, 2014</a:t>
            </a:r>
            <a:endParaRPr lang="en-US" sz="1600" kern="0" dirty="0">
              <a:solidFill>
                <a:srgbClr val="FFFFFF"/>
              </a:solidFill>
              <a:latin typeface="Rdg Vesta"/>
            </a:endParaRPr>
          </a:p>
        </p:txBody>
      </p:sp>
    </p:spTree>
    <p:extLst>
      <p:ext uri="{BB962C8B-B14F-4D97-AF65-F5344CB8AC3E}">
        <p14:creationId xmlns:p14="http://schemas.microsoft.com/office/powerpoint/2010/main" val="690846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244F944D-2272-47F7-8969-DDDA77676334}" type="slidenum">
              <a:rPr lang="en-GB">
                <a:solidFill>
                  <a:srgbClr val="FFFFFF"/>
                </a:solidFill>
              </a:rPr>
              <a:pPr/>
              <a:t>‹#›</a:t>
            </a:fld>
            <a:endParaRPr lang="en-GB" dirty="0">
              <a:solidFill>
                <a:srgbClr val="FFFFFF"/>
              </a:solidFill>
            </a:endParaRPr>
          </a:p>
        </p:txBody>
      </p:sp>
      <p:sp>
        <p:nvSpPr>
          <p:cNvPr id="7" name="Rectangle 6"/>
          <p:cNvSpPr/>
          <p:nvPr userDrawn="1"/>
        </p:nvSpPr>
        <p:spPr>
          <a:xfrm>
            <a:off x="611560" y="6429938"/>
            <a:ext cx="7308304" cy="397032"/>
          </a:xfrm>
          <a:prstGeom prst="rect">
            <a:avLst/>
          </a:prstGeom>
          <a:solidFill>
            <a:schemeClr val="bg1"/>
          </a:solidFill>
        </p:spPr>
        <p:txBody>
          <a:bodyPr wrap="square">
            <a:spAutoFit/>
          </a:bodyPr>
          <a:lstStyle/>
          <a:p>
            <a:pPr marL="342900" indent="-342900" algn="l">
              <a:lnSpc>
                <a:spcPct val="110000"/>
              </a:lnSpc>
              <a:spcBef>
                <a:spcPct val="20000"/>
              </a:spcBef>
              <a:defRPr/>
            </a:pPr>
            <a:r>
              <a:rPr lang="en-US" kern="0" dirty="0">
                <a:solidFill>
                  <a:srgbClr val="FFFFFF"/>
                </a:solidFill>
                <a:latin typeface="Rdg Vesta"/>
              </a:rPr>
              <a:t>	Year 12 Symposium, University of Reading, </a:t>
            </a:r>
            <a:r>
              <a:rPr lang="en-US" kern="0" dirty="0" smtClean="0">
                <a:solidFill>
                  <a:srgbClr val="FFFFFF"/>
                </a:solidFill>
                <a:latin typeface="Rdg Vesta"/>
              </a:rPr>
              <a:t>2013</a:t>
            </a:r>
            <a:endParaRPr lang="en-US" sz="1600" kern="0" dirty="0">
              <a:solidFill>
                <a:srgbClr val="FFFFFF"/>
              </a:solidFill>
              <a:latin typeface="Rdg Vesta"/>
            </a:endParaRPr>
          </a:p>
        </p:txBody>
      </p:sp>
    </p:spTree>
    <p:extLst>
      <p:ext uri="{BB962C8B-B14F-4D97-AF65-F5344CB8AC3E}">
        <p14:creationId xmlns:p14="http://schemas.microsoft.com/office/powerpoint/2010/main" val="2432832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7609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29822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2602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517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6639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1359ADC-4877-4708-9A3B-6A9CFB58C758}" type="slidenum">
              <a:rPr lang="en-GB"/>
              <a:pPr>
                <a:defRPr/>
              </a:pPr>
              <a:t>‹#›</a:t>
            </a:fld>
            <a:endParaRPr lang="en-GB"/>
          </a:p>
        </p:txBody>
      </p:sp>
    </p:spTree>
    <p:extLst>
      <p:ext uri="{BB962C8B-B14F-4D97-AF65-F5344CB8AC3E}">
        <p14:creationId xmlns:p14="http://schemas.microsoft.com/office/powerpoint/2010/main" val="25453471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38603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78480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7153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77862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4166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1160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6E28EE7-BD90-48A5-8D65-58DEFB005D2B}" type="slidenum">
              <a:rPr lang="en-GB"/>
              <a:pPr>
                <a:defRPr/>
              </a:pPr>
              <a:t>‹#›</a:t>
            </a:fld>
            <a:endParaRPr lang="en-GB"/>
          </a:p>
        </p:txBody>
      </p:sp>
    </p:spTree>
    <p:extLst>
      <p:ext uri="{BB962C8B-B14F-4D97-AF65-F5344CB8AC3E}">
        <p14:creationId xmlns:p14="http://schemas.microsoft.com/office/powerpoint/2010/main" val="2542414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3F6C144-8C7D-413F-9A76-F6CCE4ADD30B}" type="slidenum">
              <a:rPr lang="en-GB"/>
              <a:pPr>
                <a:defRPr/>
              </a:pPr>
              <a:t>‹#›</a:t>
            </a:fld>
            <a:endParaRPr lang="en-GB"/>
          </a:p>
        </p:txBody>
      </p:sp>
    </p:spTree>
    <p:extLst>
      <p:ext uri="{BB962C8B-B14F-4D97-AF65-F5344CB8AC3E}">
        <p14:creationId xmlns:p14="http://schemas.microsoft.com/office/powerpoint/2010/main" val="1706587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AC42399B-09C2-4AEA-9C1D-F281F2B52C21}" type="slidenum">
              <a:rPr lang="en-GB"/>
              <a:pPr>
                <a:defRPr/>
              </a:pPr>
              <a:t>‹#›</a:t>
            </a:fld>
            <a:endParaRPr lang="en-GB"/>
          </a:p>
        </p:txBody>
      </p:sp>
    </p:spTree>
    <p:extLst>
      <p:ext uri="{BB962C8B-B14F-4D97-AF65-F5344CB8AC3E}">
        <p14:creationId xmlns:p14="http://schemas.microsoft.com/office/powerpoint/2010/main" val="3453669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5323068F-F456-4397-B194-A222F97D865E}" type="slidenum">
              <a:rPr lang="en-GB"/>
              <a:pPr>
                <a:defRPr/>
              </a:pPr>
              <a:t>‹#›</a:t>
            </a:fld>
            <a:endParaRPr lang="en-GB"/>
          </a:p>
        </p:txBody>
      </p:sp>
    </p:spTree>
    <p:extLst>
      <p:ext uri="{BB962C8B-B14F-4D97-AF65-F5344CB8AC3E}">
        <p14:creationId xmlns:p14="http://schemas.microsoft.com/office/powerpoint/2010/main" val="3105093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CDCE108D-53FF-46DF-8AE1-E09E673ACFE7}" type="slidenum">
              <a:rPr lang="en-GB"/>
              <a:pPr>
                <a:defRPr/>
              </a:pPr>
              <a:t>‹#›</a:t>
            </a:fld>
            <a:endParaRPr lang="en-GB"/>
          </a:p>
        </p:txBody>
      </p:sp>
    </p:spTree>
    <p:extLst>
      <p:ext uri="{BB962C8B-B14F-4D97-AF65-F5344CB8AC3E}">
        <p14:creationId xmlns:p14="http://schemas.microsoft.com/office/powerpoint/2010/main" val="3561161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20BF1BB6-965D-4960-9773-5A383271DA6B}" type="slidenum">
              <a:rPr lang="en-GB"/>
              <a:pPr>
                <a:defRPr/>
              </a:pPr>
              <a:t>‹#›</a:t>
            </a:fld>
            <a:endParaRPr lang="en-GB"/>
          </a:p>
        </p:txBody>
      </p:sp>
    </p:spTree>
    <p:extLst>
      <p:ext uri="{BB962C8B-B14F-4D97-AF65-F5344CB8AC3E}">
        <p14:creationId xmlns:p14="http://schemas.microsoft.com/office/powerpoint/2010/main" val="2773630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61A3A92-A3BB-47C9-B202-6CBF5027B34A}" type="slidenum">
              <a:rPr lang="en-GB"/>
              <a:pPr>
                <a:defRPr/>
              </a:pPr>
              <a:t>‹#›</a:t>
            </a:fld>
            <a:endParaRPr lang="en-GB"/>
          </a:p>
        </p:txBody>
      </p:sp>
    </p:spTree>
    <p:extLst>
      <p:ext uri="{BB962C8B-B14F-4D97-AF65-F5344CB8AC3E}">
        <p14:creationId xmlns:p14="http://schemas.microsoft.com/office/powerpoint/2010/main" val="1293534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9707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smtClean="0"/>
            </a:lvl1pPr>
          </a:lstStyle>
          <a:p>
            <a:pPr>
              <a:defRPr/>
            </a:pPr>
            <a:endParaRPr lang="en-GB"/>
          </a:p>
        </p:txBody>
      </p:sp>
      <p:sp>
        <p:nvSpPr>
          <p:cNvPr id="9707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GB"/>
          </a:p>
        </p:txBody>
      </p:sp>
      <p:sp>
        <p:nvSpPr>
          <p:cNvPr id="9707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AD1B6B3A-2844-478A-B084-4527087C74C1}"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77" r:id="rId13"/>
    <p:sldLayoutId id="214748370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Calibri" pitchFamily="34" charset="0"/>
        </a:defRPr>
      </a:lvl6pPr>
      <a:lvl7pPr marL="914400" algn="ctr" rtl="0" fontAlgn="base">
        <a:spcBef>
          <a:spcPct val="0"/>
        </a:spcBef>
        <a:spcAft>
          <a:spcPct val="0"/>
        </a:spcAft>
        <a:defRPr sz="4400">
          <a:solidFill>
            <a:schemeClr val="tx2"/>
          </a:solidFill>
          <a:latin typeface="Calibri" pitchFamily="34" charset="0"/>
        </a:defRPr>
      </a:lvl7pPr>
      <a:lvl8pPr marL="1371600" algn="ctr" rtl="0" fontAlgn="base">
        <a:spcBef>
          <a:spcPct val="0"/>
        </a:spcBef>
        <a:spcAft>
          <a:spcPct val="0"/>
        </a:spcAft>
        <a:defRPr sz="4400">
          <a:solidFill>
            <a:schemeClr val="tx2"/>
          </a:solidFill>
          <a:latin typeface="Calibri" pitchFamily="34" charset="0"/>
        </a:defRPr>
      </a:lvl8pPr>
      <a:lvl9pPr marL="1828800" algn="ctr" rtl="0" fontAlgn="base">
        <a:spcBef>
          <a:spcPct val="0"/>
        </a:spcBef>
        <a:spcAft>
          <a:spcPct val="0"/>
        </a:spcAft>
        <a:defRPr sz="4400">
          <a:solidFill>
            <a:schemeClr val="tx2"/>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D8BD707-D9CF-40AE-B4C6-C98DA3205C09}" type="datetimeFigureOut">
              <a:rPr lang="en-US" smtClean="0">
                <a:solidFill>
                  <a:prstClr val="black">
                    <a:tint val="75000"/>
                  </a:prstClr>
                </a:solidFill>
                <a:latin typeface="Calibri"/>
              </a:rPr>
              <a:pPr fontAlgn="auto">
                <a:spcBef>
                  <a:spcPts val="0"/>
                </a:spcBef>
                <a:spcAft>
                  <a:spcPts val="0"/>
                </a:spcAft>
              </a:pPr>
              <a:t>3/5/2014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612900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www.met.reading.ac.uk/~sgs02rpa/"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sciencemag.org/content/343/6170/493.summary?sid=c54fbc45-0f0f-439b-a565-e6b7468e07ab" TargetMode="External"/><Relationship Id="rId7" Type="http://schemas.openxmlformats.org/officeDocument/2006/relationships/image" Target="../media/image23.gif"/><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hyperlink" Target="http://www.climatechange2013.org/images/report/WG1AR5_Chapter08_FINAL.pdf" TargetMode="External"/><Relationship Id="rId5" Type="http://schemas.openxmlformats.org/officeDocument/2006/relationships/image" Target="../media/image22.jpeg"/><Relationship Id="rId4" Type="http://schemas.openxmlformats.org/officeDocument/2006/relationships/hyperlink" Target="http://www.sciencemag.org/content/327/5970/1219.abstract"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pnas.org/content/early/2011/06/27/1102467108" TargetMode="External"/><Relationship Id="rId2" Type="http://schemas.openxmlformats.org/officeDocument/2006/relationships/hyperlink" Target="http://www.plosone.org/article/info:doi/10.1371/journal.pone.0081648" TargetMode="Externa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hyperlink" Target="http://onlinelibrary.wiley.com/doi/10.1002/grl.50156/full" TargetMode="External"/><Relationship Id="rId3" Type="http://schemas.openxmlformats.org/officeDocument/2006/relationships/image" Target="../media/image26.png"/><Relationship Id="rId7" Type="http://schemas.openxmlformats.org/officeDocument/2006/relationships/hyperlink" Target="http://onlinelibrary.wiley.com/doi/10.1029/2011GL047563/abstract" TargetMode="External"/><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hyperlink" Target="http://www.sciencemag.org/content/333/6044/866.full" TargetMode="External"/><Relationship Id="rId5" Type="http://schemas.openxmlformats.org/officeDocument/2006/relationships/image" Target="../media/image28.png"/><Relationship Id="rId10" Type="http://schemas.openxmlformats.org/officeDocument/2006/relationships/hyperlink" Target="http://www.nature.com/ngeo/journal/v7/n3/full/ngeo2098.h" TargetMode="External"/><Relationship Id="rId4" Type="http://schemas.openxmlformats.org/officeDocument/2006/relationships/image" Target="../media/image27.jpeg"/><Relationship Id="rId9" Type="http://schemas.openxmlformats.org/officeDocument/2006/relationships/hyperlink" Target="http://www.nature.com/ngeo/journal/v7/n3/full/ngeo2105.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hyperlink" Target="http://www.nature.com/ngeo/journal/v6/n4/full/ngeo1740.html"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hyperlink" Target="http://www.nature.com/ngeo/journal/v5/n2/abs/ngeo1375.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hyperlink" Target="http://www.climatechange2013.org/report/reports-graphic/report-graphics/" TargetMode="External"/><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hyperlink" Target="http://www.nature.com/nclimate/journal/v4/n3/full/nclimate2138.html" TargetMode="External"/><Relationship Id="rId5" Type="http://schemas.openxmlformats.org/officeDocument/2006/relationships/hyperlink" Target="http://journals.ametsoc.org/doi/abs/10.1175/JCLI-D-12-00548.1" TargetMode="External"/><Relationship Id="rId4" Type="http://schemas.openxmlformats.org/officeDocument/2006/relationships/hyperlink" Target="http://www.nature.com/nclimate/journal/v1/n7/full/nclimate1229.htm"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onlinelibrary.wiley.com/doi/10.1002/grl.50541/abstract" TargetMode="External"/><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hyperlink" Target="http://journals.ametsoc.org/doi/abs/10.1175/JCLI-D-13-00294.1" TargetMode="External"/><Relationship Id="rId4" Type="http://schemas.openxmlformats.org/officeDocument/2006/relationships/hyperlink" Target="http://onlinelibrary.wiley.com/doi/10.1002/grl.50382/abstrac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hyperlink" Target="http://journals.ametsoc.org/doi/abs/10.1175/2011JCLI3932.1" TargetMode="External"/><Relationship Id="rId7" Type="http://schemas.openxmlformats.org/officeDocument/2006/relationships/hyperlink" Target="http://dx.doi.org/10.1038/nclimate2106" TargetMode="External"/><Relationship Id="rId2" Type="http://schemas.openxmlformats.org/officeDocument/2006/relationships/image" Target="../media/image40.gif"/><Relationship Id="rId1" Type="http://schemas.openxmlformats.org/officeDocument/2006/relationships/slideLayout" Target="../slideLayouts/slideLayout15.xml"/><Relationship Id="rId6" Type="http://schemas.openxmlformats.org/officeDocument/2006/relationships/hyperlink" Target="http://www.nature.com/nature/journal/vaop/ncurrent/full/nature12534.html" TargetMode="External"/><Relationship Id="rId5" Type="http://schemas.openxmlformats.org/officeDocument/2006/relationships/hyperlink" Target="http://www.nature.com/nclimate/journal/v3/n6/full/nclimate1840.html" TargetMode="External"/><Relationship Id="rId4" Type="http://schemas.openxmlformats.org/officeDocument/2006/relationships/hyperlink" Target="http://link.springer.com/article/10.1007/s00382-012-1484-z"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gif"/><Relationship Id="rId1" Type="http://schemas.openxmlformats.org/officeDocument/2006/relationships/slideLayout" Target="../slideLayouts/slideLayout2.xml"/><Relationship Id="rId4" Type="http://schemas.openxmlformats.org/officeDocument/2006/relationships/hyperlink" Target="http://www.climate-lab-book.ac.uk/2013/what-will-the-simulations-do-next/"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climate-lab-book.ac.uk/2013/recent-slowdown/" TargetMode="External"/><Relationship Id="rId2" Type="http://schemas.openxmlformats.org/officeDocument/2006/relationships/hyperlink" Target="http://www.sciencemediacentre.org/expert-reaction-to-story-that-met-office-data-shows-global-warming-has-stopped/"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met.reading.ac.uk/~sgs02rpa/research/DEEP-C.html" TargetMode="Externa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20.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met.reading.ac.uk/~sgs02rpa/research/DEEP-C.html" TargetMode="Externa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nature.com/nclimate/journal/v4/n3/full/nclimate2155.html" TargetMode="External"/><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www.nature.com/ngeo/journal/v7/n3/full/ngeo2098.htm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www.nature.com/ngeo/journal/v7/n3/full/ngeo2105.htm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pmodwrc.ch/pmod.php?topic=tsi/composite/SolarConstant" TargetMode="External"/><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journals.ametsoc.org/doi/abs/10.1175/2011JCLI3932.1" TargetMode="External"/><Relationship Id="rId7" Type="http://schemas.openxmlformats.org/officeDocument/2006/relationships/hyperlink" Target="http://dx.doi.org/10.1038/nclimate2106" TargetMode="External"/><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hyperlink" Target="http://www.nature.com/nature/journal/vaop/ncurrent/full/nature12534.html" TargetMode="External"/><Relationship Id="rId5" Type="http://schemas.openxmlformats.org/officeDocument/2006/relationships/hyperlink" Target="http://www.nature.com/nclimate/journal/v3/n6/full/nclimate1840.html" TargetMode="External"/><Relationship Id="rId4" Type="http://schemas.openxmlformats.org/officeDocument/2006/relationships/hyperlink" Target="http://link.springer.com/article/10.1007/s00382-012-1484-z"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met.reading.ac.uk/~sgs02rpa/latest.html#ROSE" TargetMode="Externa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hyperlink" Target="http://iopscience.iop.org/1748-9326/6/4/044022" TargetMode="External"/><Relationship Id="rId2" Type="http://schemas.openxmlformats.org/officeDocument/2006/relationships/image" Target="../media/image9.gif"/><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6.xml.rels><?xml version="1.0" encoding="UTF-8" standalone="yes"?>
<Relationships xmlns="http://schemas.openxmlformats.org/package/2006/relationships"><Relationship Id="rId3" Type="http://schemas.openxmlformats.org/officeDocument/2006/relationships/hyperlink" Target="http://dx.doi.org/10.1038/ngeo1836" TargetMode="Externa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hyperlink" Target="http://www.met.reading.ac.uk/~sgs02rpa/research/DEEP-C.html" TargetMode="External"/><Relationship Id="rId5" Type="http://schemas.openxmlformats.org/officeDocument/2006/relationships/hyperlink" Target="http://journals.ametsoc.org/doi/abs/10.1175/JCLI-D-12-00752.1" TargetMode="External"/><Relationship Id="rId4" Type="http://schemas.openxmlformats.org/officeDocument/2006/relationships/hyperlink" Target="http://onlinelibrary.wiley.com/doi/10.1002/qj.2297/abstrac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0"/>
          </p:nvPr>
        </p:nvSpPr>
        <p:spPr/>
        <p:txBody>
          <a:bodyPr/>
          <a:lstStyle/>
          <a:p>
            <a:fld id="{244F944D-2272-47F7-8969-DDDA77676334}" type="slidenum">
              <a:rPr lang="en-GB" smtClean="0"/>
              <a:pPr/>
              <a:t>1</a:t>
            </a:fld>
            <a:endParaRPr lang="en-GB" dirty="0"/>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323528" y="208674"/>
            <a:ext cx="6904186" cy="1060085"/>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l"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2"/>
                </a:solidFill>
                <a:latin typeface="Rdg Vesta" pitchFamily="50" charset="0"/>
              </a:defRPr>
            </a:lvl2pPr>
            <a:lvl3pPr algn="l" rtl="0" eaLnBrk="1" fontAlgn="base" hangingPunct="1">
              <a:spcBef>
                <a:spcPct val="0"/>
              </a:spcBef>
              <a:spcAft>
                <a:spcPct val="0"/>
              </a:spcAft>
              <a:defRPr sz="3600">
                <a:solidFill>
                  <a:schemeClr val="tx2"/>
                </a:solidFill>
                <a:latin typeface="Rdg Vesta" pitchFamily="50" charset="0"/>
              </a:defRPr>
            </a:lvl3pPr>
            <a:lvl4pPr algn="l" rtl="0" eaLnBrk="1" fontAlgn="base" hangingPunct="1">
              <a:spcBef>
                <a:spcPct val="0"/>
              </a:spcBef>
              <a:spcAft>
                <a:spcPct val="0"/>
              </a:spcAft>
              <a:defRPr sz="3600">
                <a:solidFill>
                  <a:schemeClr val="tx2"/>
                </a:solidFill>
                <a:latin typeface="Rdg Vesta" pitchFamily="50" charset="0"/>
              </a:defRPr>
            </a:lvl4pPr>
            <a:lvl5pPr algn="l" rtl="0" eaLnBrk="1" fontAlgn="base" hangingPunct="1">
              <a:spcBef>
                <a:spcPct val="0"/>
              </a:spcBef>
              <a:spcAft>
                <a:spcPct val="0"/>
              </a:spcAft>
              <a:defRPr sz="3600">
                <a:solidFill>
                  <a:schemeClr val="tx2"/>
                </a:solidFill>
                <a:latin typeface="Rdg Vesta" pitchFamily="50" charset="0"/>
              </a:defRPr>
            </a:lvl5pPr>
            <a:lvl6pPr marL="457200" algn="l" rtl="0" eaLnBrk="1" fontAlgn="base" hangingPunct="1">
              <a:spcBef>
                <a:spcPct val="0"/>
              </a:spcBef>
              <a:spcAft>
                <a:spcPct val="0"/>
              </a:spcAft>
              <a:defRPr sz="3600">
                <a:solidFill>
                  <a:schemeClr val="tx2"/>
                </a:solidFill>
                <a:latin typeface="Rdg Vesta" pitchFamily="50" charset="0"/>
              </a:defRPr>
            </a:lvl6pPr>
            <a:lvl7pPr marL="914400" algn="l" rtl="0" eaLnBrk="1" fontAlgn="base" hangingPunct="1">
              <a:spcBef>
                <a:spcPct val="0"/>
              </a:spcBef>
              <a:spcAft>
                <a:spcPct val="0"/>
              </a:spcAft>
              <a:defRPr sz="3600">
                <a:solidFill>
                  <a:schemeClr val="tx2"/>
                </a:solidFill>
                <a:latin typeface="Rdg Vesta" pitchFamily="50" charset="0"/>
              </a:defRPr>
            </a:lvl7pPr>
            <a:lvl8pPr marL="1371600" algn="l" rtl="0" eaLnBrk="1" fontAlgn="base" hangingPunct="1">
              <a:spcBef>
                <a:spcPct val="0"/>
              </a:spcBef>
              <a:spcAft>
                <a:spcPct val="0"/>
              </a:spcAft>
              <a:defRPr sz="3600">
                <a:solidFill>
                  <a:schemeClr val="tx2"/>
                </a:solidFill>
                <a:latin typeface="Rdg Vesta" pitchFamily="50" charset="0"/>
              </a:defRPr>
            </a:lvl8pPr>
            <a:lvl9pPr marL="1828800" algn="l" rtl="0" eaLnBrk="1" fontAlgn="base" hangingPunct="1">
              <a:spcBef>
                <a:spcPct val="0"/>
              </a:spcBef>
              <a:spcAft>
                <a:spcPct val="0"/>
              </a:spcAft>
              <a:defRPr sz="3600">
                <a:solidFill>
                  <a:schemeClr val="tx2"/>
                </a:solidFill>
                <a:latin typeface="Rdg Vesta" pitchFamily="50" charset="0"/>
              </a:defRPr>
            </a:lvl9pPr>
          </a:lstStyle>
          <a:p>
            <a:pPr>
              <a:tabLst>
                <a:tab pos="4038600" algn="l"/>
                <a:tab pos="6553200" algn="l"/>
              </a:tabLst>
            </a:pPr>
            <a:r>
              <a:rPr lang="en-GB" sz="4000" dirty="0" smtClean="0">
                <a:solidFill>
                  <a:schemeClr val="bg1"/>
                </a:solidFill>
              </a:rPr>
              <a:t>Climate Change:</a:t>
            </a:r>
          </a:p>
          <a:p>
            <a:pPr>
              <a:tabLst>
                <a:tab pos="4038600" algn="l"/>
                <a:tab pos="6553200" algn="l"/>
              </a:tabLst>
            </a:pPr>
            <a:r>
              <a:rPr lang="en-GB" sz="4000" dirty="0" smtClean="0">
                <a:solidFill>
                  <a:schemeClr val="bg1"/>
                </a:solidFill>
              </a:rPr>
              <a:t>Where has the warming gone?</a:t>
            </a:r>
          </a:p>
        </p:txBody>
      </p:sp>
      <p:sp>
        <p:nvSpPr>
          <p:cNvPr id="7" name="Rectangle 3"/>
          <p:cNvSpPr txBox="1">
            <a:spLocks noChangeArrowheads="1"/>
          </p:cNvSpPr>
          <p:nvPr/>
        </p:nvSpPr>
        <p:spPr bwMode="auto">
          <a:xfrm>
            <a:off x="611560" y="3552825"/>
            <a:ext cx="8064128" cy="2324447"/>
          </a:xfrm>
          <a:prstGeom prst="rect">
            <a:avLst/>
          </a:prstGeom>
          <a:solidFill>
            <a:schemeClr val="accent1">
              <a:lumMod val="20000"/>
              <a:lumOff val="80000"/>
              <a:alpha val="60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0000"/>
              </a:lnSpc>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lnSpc>
                <a:spcPct val="110000"/>
              </a:lnSpc>
              <a:spcBef>
                <a:spcPct val="10000"/>
              </a:spcBef>
              <a:spcAft>
                <a:spcPct val="0"/>
              </a:spcAft>
              <a:buChar char="–"/>
              <a:defRPr sz="2000">
                <a:solidFill>
                  <a:schemeClr val="tx1"/>
                </a:solidFill>
                <a:latin typeface="+mn-lt"/>
              </a:defRPr>
            </a:lvl2pPr>
            <a:lvl3pPr marL="1143000" indent="-228600" algn="l" rtl="0" eaLnBrk="1" fontAlgn="base" hangingPunct="1">
              <a:lnSpc>
                <a:spcPct val="110000"/>
              </a:lnSpc>
              <a:spcBef>
                <a:spcPct val="10000"/>
              </a:spcBef>
              <a:spcAft>
                <a:spcPct val="0"/>
              </a:spcAft>
              <a:buChar char="•"/>
              <a:defRPr sz="2000">
                <a:solidFill>
                  <a:schemeClr val="tx1"/>
                </a:solidFill>
                <a:latin typeface="+mn-lt"/>
              </a:defRPr>
            </a:lvl3pPr>
            <a:lvl4pPr marL="1600200" indent="-228600" algn="l" rtl="0" eaLnBrk="1" fontAlgn="base" hangingPunct="1">
              <a:lnSpc>
                <a:spcPct val="110000"/>
              </a:lnSpc>
              <a:spcBef>
                <a:spcPct val="10000"/>
              </a:spcBef>
              <a:spcAft>
                <a:spcPct val="0"/>
              </a:spcAft>
              <a:buChar char="–"/>
              <a:defRPr sz="2000">
                <a:solidFill>
                  <a:schemeClr val="tx1"/>
                </a:solidFill>
                <a:latin typeface="+mn-lt"/>
              </a:defRPr>
            </a:lvl4pPr>
            <a:lvl5pPr marL="2057400" indent="-228600" algn="l" rtl="0" eaLnBrk="1" fontAlgn="base" hangingPunct="1">
              <a:lnSpc>
                <a:spcPct val="110000"/>
              </a:lnSpc>
              <a:spcBef>
                <a:spcPct val="10000"/>
              </a:spcBef>
              <a:spcAft>
                <a:spcPct val="0"/>
              </a:spcAft>
              <a:buChar char="»"/>
              <a:defRPr sz="2000">
                <a:solidFill>
                  <a:schemeClr val="tx1"/>
                </a:solidFill>
                <a:latin typeface="+mn-lt"/>
              </a:defRPr>
            </a:lvl5pPr>
            <a:lvl6pPr marL="2514600" indent="-228600" algn="l" rtl="0" eaLnBrk="1" fontAlgn="base" hangingPunct="1">
              <a:lnSpc>
                <a:spcPct val="110000"/>
              </a:lnSpc>
              <a:spcBef>
                <a:spcPct val="10000"/>
              </a:spcBef>
              <a:spcAft>
                <a:spcPct val="0"/>
              </a:spcAft>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har char="»"/>
              <a:defRPr sz="2000">
                <a:solidFill>
                  <a:schemeClr val="tx1"/>
                </a:solidFill>
                <a:latin typeface="+mn-lt"/>
              </a:defRPr>
            </a:lvl9pPr>
          </a:lstStyle>
          <a:p>
            <a:pPr marL="0" indent="0">
              <a:buNone/>
            </a:pPr>
            <a:r>
              <a:rPr lang="en-GB" sz="2800" dirty="0" smtClean="0">
                <a:latin typeface="Calibri" pitchFamily="34" charset="0"/>
                <a:cs typeface="Calibri" pitchFamily="34" charset="0"/>
                <a:hlinkClick r:id="rId4"/>
              </a:rPr>
              <a:t>Richard Allan - University of Reading/NCAS climate</a:t>
            </a:r>
            <a:endParaRPr lang="en-GB" sz="2800" dirty="0" smtClean="0">
              <a:latin typeface="Calibri" pitchFamily="34" charset="0"/>
              <a:cs typeface="Calibri" pitchFamily="34" charset="0"/>
            </a:endParaRPr>
          </a:p>
          <a:p>
            <a:pPr marL="0" indent="0">
              <a:buNone/>
            </a:pPr>
            <a:r>
              <a:rPr lang="en-GB" dirty="0" smtClean="0">
                <a:latin typeface="Calibri" pitchFamily="34" charset="0"/>
                <a:cs typeface="Calibri" pitchFamily="34" charset="0"/>
              </a:rPr>
              <a:t>Thanks to: Norman Loeb, Matt Palmer, </a:t>
            </a:r>
            <a:r>
              <a:rPr lang="en-GB" dirty="0" err="1" smtClean="0">
                <a:latin typeface="Calibri" pitchFamily="34" charset="0"/>
                <a:cs typeface="Calibri" pitchFamily="34" charset="0"/>
              </a:rPr>
              <a:t>Chunlei</a:t>
            </a:r>
            <a:r>
              <a:rPr lang="en-GB" dirty="0" smtClean="0">
                <a:latin typeface="Calibri" pitchFamily="34" charset="0"/>
                <a:cs typeface="Calibri" pitchFamily="34" charset="0"/>
              </a:rPr>
              <a:t> Liu, Ed Hawkins, Piers Forster, Science Media Centre…</a:t>
            </a:r>
          </a:p>
          <a:p>
            <a:pPr marL="0" indent="0" algn="ctr">
              <a:buNone/>
            </a:pPr>
            <a:endParaRPr lang="en-GB" dirty="0">
              <a:latin typeface="Calibri" pitchFamily="34" charset="0"/>
              <a:cs typeface="Calibri" pitchFamily="34" charset="0"/>
            </a:endParaRPr>
          </a:p>
          <a:p>
            <a:pPr marL="0" indent="0">
              <a:buNone/>
            </a:pPr>
            <a:r>
              <a:rPr lang="en-GB" i="1" dirty="0" err="1" smtClean="0">
                <a:latin typeface="Calibri" pitchFamily="34" charset="0"/>
                <a:cs typeface="Calibri" pitchFamily="34" charset="0"/>
              </a:rPr>
              <a:t>RMetS</a:t>
            </a:r>
            <a:r>
              <a:rPr lang="en-GB" i="1" dirty="0" smtClean="0">
                <a:latin typeface="Calibri" pitchFamily="34" charset="0"/>
                <a:cs typeface="Calibri" pitchFamily="34" charset="0"/>
              </a:rPr>
              <a:t> South East Centre Meeting, Wednesday 5</a:t>
            </a:r>
            <a:r>
              <a:rPr lang="en-GB" i="1" baseline="30000" dirty="0" smtClean="0">
                <a:latin typeface="Calibri" pitchFamily="34" charset="0"/>
                <a:cs typeface="Calibri" pitchFamily="34" charset="0"/>
              </a:rPr>
              <a:t>th</a:t>
            </a:r>
            <a:r>
              <a:rPr lang="en-GB" i="1" dirty="0" smtClean="0">
                <a:latin typeface="Calibri" pitchFamily="34" charset="0"/>
                <a:cs typeface="Calibri" pitchFamily="34" charset="0"/>
              </a:rPr>
              <a:t> March 2014</a:t>
            </a:r>
          </a:p>
        </p:txBody>
      </p:sp>
      <p:pic>
        <p:nvPicPr>
          <p:cNvPr id="8" name="Picture 55" descr="Device-blue"/>
          <p:cNvPicPr>
            <a:picLocks noChangeAspect="1" noChangeArrowheads="1"/>
          </p:cNvPicPr>
          <p:nvPr/>
        </p:nvPicPr>
        <p:blipFill>
          <a:blip r:embed="rId5" cstate="print"/>
          <a:srcRect/>
          <a:stretch>
            <a:fillRect/>
          </a:stretch>
        </p:blipFill>
        <p:spPr bwMode="hidden">
          <a:xfrm>
            <a:off x="7596336" y="234925"/>
            <a:ext cx="1328291" cy="432674"/>
          </a:xfrm>
          <a:prstGeom prst="rect">
            <a:avLst/>
          </a:prstGeom>
          <a:noFill/>
        </p:spPr>
      </p:pic>
    </p:spTree>
    <p:extLst>
      <p:ext uri="{BB962C8B-B14F-4D97-AF65-F5344CB8AC3E}">
        <p14:creationId xmlns:p14="http://schemas.microsoft.com/office/powerpoint/2010/main" val="686884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864096"/>
          </a:xfrm>
        </p:spPr>
        <p:txBody>
          <a:bodyPr/>
          <a:lstStyle/>
          <a:p>
            <a:r>
              <a:rPr lang="en-GB" sz="4000" dirty="0" smtClean="0">
                <a:solidFill>
                  <a:srgbClr val="1861F4"/>
                </a:solidFill>
              </a:rPr>
              <a:t>Changes in radiative forcing since 1750</a:t>
            </a:r>
            <a:endParaRPr lang="en-GB" sz="4000" dirty="0">
              <a:solidFill>
                <a:srgbClr val="1861F4"/>
              </a:solidFill>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185"/>
            <a:ext cx="9144000" cy="5524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a:spLocks noChangeArrowheads="1"/>
          </p:cNvSpPr>
          <p:nvPr/>
        </p:nvSpPr>
        <p:spPr bwMode="auto">
          <a:xfrm>
            <a:off x="251520" y="6033482"/>
            <a:ext cx="8784976"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342900" indent="-342900" algn="r" eaLnBrk="1" hangingPunct="1">
              <a:buFont typeface="Arial" panose="020B0604020202020204" pitchFamily="34" charset="0"/>
              <a:buChar char="•"/>
            </a:pPr>
            <a:r>
              <a:rPr lang="en-GB" sz="2000" dirty="0" err="1">
                <a:solidFill>
                  <a:prstClr val="black"/>
                </a:solidFill>
                <a:hlinkClick r:id="rId3"/>
              </a:rPr>
              <a:t>Nisbet</a:t>
            </a:r>
            <a:r>
              <a:rPr lang="en-GB" sz="2000" dirty="0">
                <a:solidFill>
                  <a:prstClr val="black"/>
                </a:solidFill>
                <a:hlinkClick r:id="rId3"/>
              </a:rPr>
              <a:t> et al. (2014) Science </a:t>
            </a:r>
            <a:r>
              <a:rPr lang="en-GB" sz="2000" dirty="0">
                <a:solidFill>
                  <a:prstClr val="black"/>
                </a:solidFill>
              </a:rPr>
              <a:t>on </a:t>
            </a:r>
            <a:r>
              <a:rPr lang="en-GB" sz="2000" dirty="0" smtClean="0">
                <a:solidFill>
                  <a:prstClr val="black"/>
                </a:solidFill>
              </a:rPr>
              <a:t>Methane</a:t>
            </a:r>
            <a:endParaRPr lang="en-GB" sz="2000" dirty="0" smtClean="0">
              <a:solidFill>
                <a:prstClr val="black"/>
              </a:solidFill>
              <a:hlinkClick r:id="rId4"/>
            </a:endParaRPr>
          </a:p>
          <a:p>
            <a:pPr marL="342900" indent="-342900" algn="r" eaLnBrk="1" hangingPunct="1">
              <a:buFont typeface="Arial" panose="020B0604020202020204" pitchFamily="34" charset="0"/>
              <a:buChar char="•"/>
            </a:pPr>
            <a:r>
              <a:rPr lang="en-GB" sz="2000" dirty="0" smtClean="0">
                <a:solidFill>
                  <a:prstClr val="black"/>
                </a:solidFill>
                <a:hlinkClick r:id="rId4"/>
              </a:rPr>
              <a:t>Solomon et al. (2010) Science </a:t>
            </a:r>
            <a:r>
              <a:rPr lang="en-GB" sz="2000" dirty="0" smtClean="0">
                <a:solidFill>
                  <a:prstClr val="black"/>
                </a:solidFill>
              </a:rPr>
              <a:t>on Stratospheric Water Vapour</a:t>
            </a:r>
          </a:p>
        </p:txBody>
      </p:sp>
      <p:sp>
        <p:nvSpPr>
          <p:cNvPr id="3" name="Left Arrow 2"/>
          <p:cNvSpPr/>
          <p:nvPr/>
        </p:nvSpPr>
        <p:spPr>
          <a:xfrm>
            <a:off x="6804248" y="1772816"/>
            <a:ext cx="576064" cy="360040"/>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bwMode="auto">
          <a:xfrm>
            <a:off x="1187624" y="2348880"/>
            <a:ext cx="1512168" cy="360040"/>
          </a:xfrm>
          <a:prstGeom prst="ellipse">
            <a:avLst/>
          </a:prstGeom>
          <a:noFill/>
          <a:ln w="25400" cap="flat" cmpd="sng" algn="ctr">
            <a:solidFill>
              <a:srgbClr val="A46202"/>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pic>
        <p:nvPicPr>
          <p:cNvPr id="8194" name="Picture 2" descr="Methane _Nisbet Et Al (20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3453" y="2773872"/>
            <a:ext cx="3102312" cy="2239304"/>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p:cNvSpPr/>
          <p:nvPr/>
        </p:nvSpPr>
        <p:spPr bwMode="auto">
          <a:xfrm>
            <a:off x="1187624" y="1772816"/>
            <a:ext cx="1512168" cy="360040"/>
          </a:xfrm>
          <a:prstGeom prst="ellipse">
            <a:avLst/>
          </a:prstGeom>
          <a:noFill/>
          <a:ln w="25400" cap="flat" cmpd="sng" algn="ctr">
            <a:solidFill>
              <a:srgbClr val="0070C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sp>
        <p:nvSpPr>
          <p:cNvPr id="18" name="Rectangle 17"/>
          <p:cNvSpPr/>
          <p:nvPr/>
        </p:nvSpPr>
        <p:spPr>
          <a:xfrm>
            <a:off x="6830496" y="5013176"/>
            <a:ext cx="1944216" cy="830997"/>
          </a:xfrm>
          <a:prstGeom prst="rect">
            <a:avLst/>
          </a:prstGeom>
        </p:spPr>
        <p:txBody>
          <a:bodyPr wrap="square">
            <a:spAutoFit/>
          </a:bodyPr>
          <a:lstStyle/>
          <a:p>
            <a:r>
              <a:rPr lang="en-GB" sz="2400" dirty="0">
                <a:solidFill>
                  <a:prstClr val="black"/>
                </a:solidFill>
                <a:latin typeface="+mn-lt"/>
                <a:hlinkClick r:id="rId6"/>
              </a:rPr>
              <a:t>IPCC (2013) Figure </a:t>
            </a:r>
            <a:r>
              <a:rPr lang="en-GB" sz="2400" dirty="0" smtClean="0">
                <a:solidFill>
                  <a:prstClr val="black"/>
                </a:solidFill>
                <a:latin typeface="+mn-lt"/>
                <a:hlinkClick r:id="rId6"/>
              </a:rPr>
              <a:t>8.18</a:t>
            </a:r>
            <a:r>
              <a:rPr lang="en-GB" sz="2400" dirty="0" smtClean="0">
                <a:solidFill>
                  <a:prstClr val="black"/>
                </a:solidFill>
                <a:latin typeface="+mn-lt"/>
              </a:rPr>
              <a:t> </a:t>
            </a:r>
            <a:endParaRPr lang="en-GB" sz="2400" dirty="0">
              <a:latin typeface="+mn-lt"/>
            </a:endParaRPr>
          </a:p>
        </p:txBody>
      </p:sp>
      <p:pic>
        <p:nvPicPr>
          <p:cNvPr id="14" name="Picture 2" descr="http://www.skepticalscience.com/images/Radiative_Forcing_Vapor.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0" y="4077072"/>
            <a:ext cx="3290687" cy="230425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bwMode="auto">
          <a:xfrm flipV="1">
            <a:off x="1800000" y="1196752"/>
            <a:ext cx="4428184" cy="1692188"/>
          </a:xfrm>
          <a:prstGeom prst="line">
            <a:avLst/>
          </a:prstGeom>
          <a:solidFill>
            <a:schemeClr val="accent1"/>
          </a:solidFill>
          <a:ln w="12700" cap="sq" cmpd="sng" algn="ctr">
            <a:solidFill>
              <a:schemeClr val="bg1">
                <a:lumMod val="65000"/>
              </a:schemeClr>
            </a:solidFill>
            <a:prstDash val="solid"/>
            <a:round/>
            <a:headEnd type="none" w="med" len="med"/>
            <a:tailEnd type="none" w="med" len="med"/>
          </a:ln>
          <a:effectLst/>
        </p:spPr>
      </p:cxnSp>
      <p:cxnSp>
        <p:nvCxnSpPr>
          <p:cNvPr id="11" name="Straight Connector 10"/>
          <p:cNvCxnSpPr/>
          <p:nvPr/>
        </p:nvCxnSpPr>
        <p:spPr bwMode="auto">
          <a:xfrm flipV="1">
            <a:off x="4248000" y="1196752"/>
            <a:ext cx="2556248" cy="1692188"/>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3" name="Straight Connector 12"/>
          <p:cNvCxnSpPr/>
          <p:nvPr/>
        </p:nvCxnSpPr>
        <p:spPr bwMode="auto">
          <a:xfrm flipV="1">
            <a:off x="3419872" y="2888940"/>
            <a:ext cx="828128" cy="1404156"/>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5" name="Straight Connector 14"/>
          <p:cNvCxnSpPr/>
          <p:nvPr/>
        </p:nvCxnSpPr>
        <p:spPr bwMode="auto">
          <a:xfrm flipV="1">
            <a:off x="1053400" y="2888940"/>
            <a:ext cx="746600" cy="1404156"/>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spTree>
    <p:extLst>
      <p:ext uri="{BB962C8B-B14F-4D97-AF65-F5344CB8AC3E}">
        <p14:creationId xmlns:p14="http://schemas.microsoft.com/office/powerpoint/2010/main" val="58029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19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childTnLst>
                                </p:cTn>
                              </p:par>
                              <p:par>
                                <p:cTn id="34" presetID="42"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1" presetClass="entr" presetSubtype="0"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childTnLst>
                          </p:cTn>
                        </p:par>
                        <p:par>
                          <p:cTn id="42" fill="hold">
                            <p:stCondLst>
                              <p:cond delay="1000"/>
                            </p:stCondLst>
                            <p:childTnLst>
                              <p:par>
                                <p:cTn id="43" presetID="1" presetClass="entr" presetSubtype="0"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16632"/>
            <a:ext cx="6268144" cy="1143000"/>
          </a:xfrm>
        </p:spPr>
        <p:txBody>
          <a:bodyPr/>
          <a:lstStyle/>
          <a:p>
            <a:r>
              <a:rPr lang="en-GB" dirty="0" smtClean="0">
                <a:solidFill>
                  <a:srgbClr val="006699"/>
                </a:solidFill>
              </a:rPr>
              <a:t>Weaker Solar Output?</a:t>
            </a:r>
            <a:endParaRPr lang="en-GB" dirty="0">
              <a:solidFill>
                <a:srgbClr val="006699"/>
              </a:solidFill>
            </a:endParaRPr>
          </a:p>
        </p:txBody>
      </p:sp>
      <p:sp>
        <p:nvSpPr>
          <p:cNvPr id="6" name="Rectangle 5"/>
          <p:cNvSpPr/>
          <p:nvPr/>
        </p:nvSpPr>
        <p:spPr>
          <a:xfrm>
            <a:off x="539552" y="5946023"/>
            <a:ext cx="7632848" cy="369332"/>
          </a:xfrm>
          <a:prstGeom prst="rect">
            <a:avLst/>
          </a:prstGeom>
          <a:solidFill>
            <a:schemeClr val="bg1"/>
          </a:solidFill>
        </p:spPr>
        <p:txBody>
          <a:bodyPr wrap="square">
            <a:spAutoFit/>
          </a:bodyPr>
          <a:lstStyle/>
          <a:p>
            <a:r>
              <a:rPr lang="en-GB" u="sng" dirty="0" smtClean="0">
                <a:hlinkClick r:id="rId2"/>
              </a:rPr>
              <a:t>Hansen et al. (2013) PLOSONE</a:t>
            </a:r>
            <a:r>
              <a:rPr lang="en-GB" u="sng" dirty="0" smtClean="0"/>
              <a:t>; </a:t>
            </a:r>
            <a:r>
              <a:rPr lang="en-GB" dirty="0" smtClean="0"/>
              <a:t>see also </a:t>
            </a:r>
            <a:r>
              <a:rPr lang="en-GB" dirty="0" smtClean="0">
                <a:hlinkClick r:id="rId3"/>
              </a:rPr>
              <a:t>Kaufmann et al. (2011) PNAS </a:t>
            </a:r>
            <a:endParaRPr lang="en-GB" dirty="0"/>
          </a:p>
        </p:txBody>
      </p:sp>
      <p:cxnSp>
        <p:nvCxnSpPr>
          <p:cNvPr id="8" name="Straight Connector 7"/>
          <p:cNvCxnSpPr/>
          <p:nvPr/>
        </p:nvCxnSpPr>
        <p:spPr bwMode="auto">
          <a:xfrm flipV="1">
            <a:off x="8287069" y="2280662"/>
            <a:ext cx="0" cy="1369893"/>
          </a:xfrm>
          <a:prstGeom prst="line">
            <a:avLst/>
          </a:prstGeom>
          <a:solidFill>
            <a:schemeClr val="accent1"/>
          </a:solidFill>
          <a:ln w="63500" cap="flat" cmpd="sng" algn="ctr">
            <a:solidFill>
              <a:schemeClr val="tx2"/>
            </a:solidFill>
            <a:prstDash val="solid"/>
            <a:round/>
            <a:headEnd type="arrow" w="med" len="med"/>
            <a:tailEnd type="arrow" w="med" len="med"/>
          </a:ln>
          <a:effectLst/>
        </p:spPr>
      </p:cxnSp>
      <p:sp>
        <p:nvSpPr>
          <p:cNvPr id="10" name="TextBox 9"/>
          <p:cNvSpPr txBox="1"/>
          <p:nvPr/>
        </p:nvSpPr>
        <p:spPr>
          <a:xfrm>
            <a:off x="8323581" y="2570435"/>
            <a:ext cx="856931" cy="830997"/>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a:t>
            </a:r>
            <a:r>
              <a:rPr lang="en-GB" sz="2400" dirty="0" smtClean="0">
                <a:latin typeface="+mn-lt"/>
              </a:rPr>
              <a:t>0.5 Wm</a:t>
            </a:r>
            <a:r>
              <a:rPr lang="en-GB" sz="2400" baseline="30000" dirty="0" smtClean="0">
                <a:latin typeface="+mn-lt"/>
              </a:rPr>
              <a:t>-2</a:t>
            </a:r>
            <a:r>
              <a:rPr lang="en-GB" sz="2400" dirty="0" smtClean="0">
                <a:latin typeface="+mn-lt"/>
              </a:rPr>
              <a:t> </a:t>
            </a:r>
            <a:endParaRPr lang="en-GB" sz="2400" dirty="0">
              <a:latin typeface="+mn-lt"/>
            </a:endParaRPr>
          </a:p>
        </p:txBody>
      </p:sp>
      <p:pic>
        <p:nvPicPr>
          <p:cNvPr id="14" name="Picture 6" descr="noaaSu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6336" y="206331"/>
            <a:ext cx="1376614" cy="134793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p:nvSpPr>
        <p:spPr>
          <a:xfrm>
            <a:off x="890602" y="1127646"/>
            <a:ext cx="6561718" cy="1077218"/>
          </a:xfrm>
          <a:prstGeom prst="rect">
            <a:avLst/>
          </a:prstGeom>
        </p:spPr>
        <p:txBody>
          <a:bodyPr wrap="square">
            <a:spAutoFit/>
          </a:bodyPr>
          <a:lstStyle/>
          <a:p>
            <a:pPr algn="l"/>
            <a:r>
              <a:rPr lang="en-GB" sz="3200" b="1" dirty="0" smtClean="0">
                <a:latin typeface="+mn-lt"/>
              </a:rPr>
              <a:t>IPCC: </a:t>
            </a:r>
            <a:r>
              <a:rPr lang="en-GB" sz="3200" dirty="0" smtClean="0">
                <a:latin typeface="+mn-lt"/>
              </a:rPr>
              <a:t>Solar Radiative Forcing change of  –0.04 Wm</a:t>
            </a:r>
            <a:r>
              <a:rPr lang="en-GB" sz="3200" baseline="30000" dirty="0" smtClean="0">
                <a:latin typeface="+mn-lt"/>
              </a:rPr>
              <a:t>-2</a:t>
            </a:r>
            <a:r>
              <a:rPr lang="en-GB" sz="3200" dirty="0" smtClean="0">
                <a:latin typeface="+mn-lt"/>
              </a:rPr>
              <a:t>  from 1986 to 2008</a:t>
            </a:r>
            <a:endParaRPr lang="en-GB" sz="3200" dirty="0">
              <a:latin typeface="+mn-lt"/>
            </a:endParaRPr>
          </a:p>
        </p:txBody>
      </p:sp>
      <p:pic>
        <p:nvPicPr>
          <p:cNvPr id="2054" name="Picture 6" descr="Left scale is the energy passing through an area perpendicular to Sun-Earth line. Averaged over Earth’s surface the absorbed solar energy is ~240 W/m2, so the full amplitude of measured solar variability is ~0.25 W/m2."/>
          <p:cNvPicPr>
            <a:picLocks noChangeAspect="1" noChangeArrowheads="1"/>
          </p:cNvPicPr>
          <p:nvPr/>
        </p:nvPicPr>
        <p:blipFill rotWithShape="1">
          <a:blip r:embed="rId5">
            <a:extLst>
              <a:ext uri="{28A0092B-C50C-407E-A947-70E740481C1C}">
                <a14:useLocalDpi xmlns:a14="http://schemas.microsoft.com/office/drawing/2010/main" val="0"/>
              </a:ext>
            </a:extLst>
          </a:blip>
          <a:srcRect b="44647"/>
          <a:stretch/>
        </p:blipFill>
        <p:spPr bwMode="auto">
          <a:xfrm>
            <a:off x="31143" y="2280663"/>
            <a:ext cx="9112858" cy="367387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8009613" y="2564904"/>
            <a:ext cx="1152000" cy="923330"/>
          </a:xfrm>
          <a:prstGeom prst="rect">
            <a:avLst/>
          </a:prstGeom>
          <a:solidFill>
            <a:schemeClr val="bg1"/>
          </a:solidFill>
        </p:spPr>
        <p:txBody>
          <a:bodyPr wrap="square">
            <a:spAutoFit/>
          </a:bodyPr>
          <a:lstStyle/>
          <a:p>
            <a:r>
              <a:rPr lang="en-GB" dirty="0" smtClean="0"/>
              <a:t>Solar Radiative </a:t>
            </a:r>
            <a:r>
              <a:rPr lang="en-GB" dirty="0"/>
              <a:t>Forcing</a:t>
            </a:r>
          </a:p>
        </p:txBody>
      </p:sp>
    </p:spTree>
    <p:extLst>
      <p:ext uri="{BB962C8B-B14F-4D97-AF65-F5344CB8AC3E}">
        <p14:creationId xmlns:p14="http://schemas.microsoft.com/office/powerpoint/2010/main" val="12674731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le:Sarychev Pea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2778" y="188935"/>
            <a:ext cx="3477677" cy="230396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onlinelibrary.wiley.com/store/10.1002/grl.50156/asset/image_n/grl50156-fig-0002.png?v=1&amp;t=hs7c7xa9&amp;s=d9eb22b8913b7d0f344019e982e3059fb17b5d5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2029067"/>
            <a:ext cx="2743200" cy="29527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climatechange2013.org/images/figures/WGI_AR5_Fig8-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484784"/>
            <a:ext cx="5744572" cy="4002981"/>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t="53740"/>
          <a:stretch/>
        </p:blipFill>
        <p:spPr bwMode="auto">
          <a:xfrm>
            <a:off x="5720975" y="2854998"/>
            <a:ext cx="3218326" cy="1973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1" y="274638"/>
            <a:ext cx="3826767" cy="1143000"/>
          </a:xfrm>
        </p:spPr>
        <p:txBody>
          <a:bodyPr/>
          <a:lstStyle/>
          <a:p>
            <a:r>
              <a:rPr lang="en-GB" sz="4000" dirty="0" smtClean="0">
                <a:solidFill>
                  <a:srgbClr val="002060"/>
                </a:solidFill>
              </a:rPr>
              <a:t>Cooling from small volcanos?</a:t>
            </a:r>
            <a:endParaRPr lang="en-GB" sz="4000" dirty="0">
              <a:solidFill>
                <a:srgbClr val="002060"/>
              </a:solidFill>
            </a:endParaRPr>
          </a:p>
        </p:txBody>
      </p:sp>
      <p:sp>
        <p:nvSpPr>
          <p:cNvPr id="5" name="Oval 4"/>
          <p:cNvSpPr/>
          <p:nvPr/>
        </p:nvSpPr>
        <p:spPr bwMode="auto">
          <a:xfrm>
            <a:off x="3203848" y="4149080"/>
            <a:ext cx="2736304" cy="1358634"/>
          </a:xfrm>
          <a:prstGeom prst="ellipse">
            <a:avLst/>
          </a:prstGeom>
          <a:noFill/>
          <a:ln w="254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sp>
        <p:nvSpPr>
          <p:cNvPr id="6" name="AutoShape 4" descr="http://onlinelibrary.wiley.com/store/10.1002/grl.50156/asset/image_n/grl50156-fig-0001.png?v=1&amp;t=hs7c7x90&amp;s=45e26d6c1572fd1723f3aedf37d3d936c3fae58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6" descr="http://onlinelibrary.wiley.com/store/10.1002/grl.50156/asset/image_n/grl50156-fig-0001.png?v=1&amp;t=hs7c7x90&amp;s=45e26d6c1572fd1723f3aedf37d3d936c3fae58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8" descr="http://onlinelibrary.wiley.com/store/10.1002/grl.50156/asset/image_n/grl50156-fig-0001.png?v=1&amp;t=hs7c7x90&amp;s=45e26d6c1572fd1723f3aedf37d3d936c3fae58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TextBox 8"/>
          <p:cNvSpPr txBox="1"/>
          <p:nvPr/>
        </p:nvSpPr>
        <p:spPr>
          <a:xfrm>
            <a:off x="307974" y="5805264"/>
            <a:ext cx="8642481" cy="646331"/>
          </a:xfrm>
          <a:prstGeom prst="rect">
            <a:avLst/>
          </a:prstGeom>
          <a:noFill/>
        </p:spPr>
        <p:txBody>
          <a:bodyPr wrap="square" rtlCol="0">
            <a:spAutoFit/>
          </a:bodyPr>
          <a:lstStyle/>
          <a:p>
            <a:r>
              <a:rPr lang="en-GB" dirty="0" smtClean="0"/>
              <a:t>Work by </a:t>
            </a:r>
            <a:r>
              <a:rPr lang="en-GB" dirty="0" smtClean="0">
                <a:hlinkClick r:id="rId6"/>
              </a:rPr>
              <a:t>Solomon et al. (2011) Science</a:t>
            </a:r>
            <a:r>
              <a:rPr lang="en-GB" dirty="0" smtClean="0"/>
              <a:t>; </a:t>
            </a:r>
            <a:r>
              <a:rPr lang="en-GB" dirty="0" smtClean="0">
                <a:hlinkClick r:id="rId7"/>
              </a:rPr>
              <a:t>Vernier et al. (2011) GRL</a:t>
            </a:r>
            <a:r>
              <a:rPr lang="en-GB" dirty="0" smtClean="0"/>
              <a:t>; </a:t>
            </a:r>
            <a:r>
              <a:rPr lang="en-GB" dirty="0" smtClean="0">
                <a:hlinkClick r:id="rId8"/>
              </a:rPr>
              <a:t>Fyfe et al. (2013) GRL</a:t>
            </a:r>
            <a:r>
              <a:rPr lang="en-GB" dirty="0" smtClean="0"/>
              <a:t>; </a:t>
            </a:r>
            <a:r>
              <a:rPr lang="en-GB" dirty="0" smtClean="0">
                <a:hlinkClick r:id="rId9"/>
              </a:rPr>
              <a:t>Schmidt et al. (2014) Nature </a:t>
            </a:r>
            <a:r>
              <a:rPr lang="en-GB" dirty="0" err="1" smtClean="0">
                <a:hlinkClick r:id="rId9"/>
              </a:rPr>
              <a:t>Geosci</a:t>
            </a:r>
            <a:r>
              <a:rPr lang="en-GB" dirty="0" smtClean="0"/>
              <a:t>; </a:t>
            </a:r>
            <a:r>
              <a:rPr lang="en-GB" dirty="0" smtClean="0">
                <a:hlinkClick r:id="rId10"/>
              </a:rPr>
              <a:t>Santer et al. (2014) Nature </a:t>
            </a:r>
            <a:r>
              <a:rPr lang="en-GB" dirty="0" err="1" smtClean="0">
                <a:hlinkClick r:id="rId10"/>
              </a:rPr>
              <a:t>Geosci</a:t>
            </a:r>
            <a:r>
              <a:rPr lang="en-GB" dirty="0" smtClean="0">
                <a:hlinkClick r:id="rId10"/>
              </a:rPr>
              <a:t>.</a:t>
            </a:r>
            <a:endParaRPr lang="en-GB" dirty="0"/>
          </a:p>
        </p:txBody>
      </p:sp>
      <p:sp>
        <p:nvSpPr>
          <p:cNvPr id="10" name="TextBox 9"/>
          <p:cNvSpPr txBox="1"/>
          <p:nvPr/>
        </p:nvSpPr>
        <p:spPr>
          <a:xfrm>
            <a:off x="436379" y="4797152"/>
            <a:ext cx="2623453" cy="369332"/>
          </a:xfrm>
          <a:prstGeom prst="rect">
            <a:avLst/>
          </a:prstGeom>
          <a:noFill/>
        </p:spPr>
        <p:txBody>
          <a:bodyPr wrap="square" rtlCol="0">
            <a:spAutoFit/>
          </a:bodyPr>
          <a:lstStyle/>
          <a:p>
            <a:pPr algn="l"/>
            <a:r>
              <a:rPr lang="en-GB" dirty="0" smtClean="0"/>
              <a:t>El </a:t>
            </a:r>
            <a:r>
              <a:rPr lang="en-GB" dirty="0" err="1" smtClean="0"/>
              <a:t>Chichon</a:t>
            </a:r>
            <a:r>
              <a:rPr lang="en-GB" dirty="0" smtClean="0"/>
              <a:t>      Pinatubo</a:t>
            </a:r>
            <a:endParaRPr lang="en-GB" dirty="0"/>
          </a:p>
        </p:txBody>
      </p:sp>
      <p:sp>
        <p:nvSpPr>
          <p:cNvPr id="15" name="TextBox 14"/>
          <p:cNvSpPr txBox="1"/>
          <p:nvPr/>
        </p:nvSpPr>
        <p:spPr>
          <a:xfrm>
            <a:off x="467544" y="5291916"/>
            <a:ext cx="2623453" cy="369332"/>
          </a:xfrm>
          <a:prstGeom prst="rect">
            <a:avLst/>
          </a:prstGeom>
          <a:noFill/>
        </p:spPr>
        <p:txBody>
          <a:bodyPr wrap="square" rtlCol="0">
            <a:spAutoFit/>
          </a:bodyPr>
          <a:lstStyle/>
          <a:p>
            <a:pPr algn="l"/>
            <a:r>
              <a:rPr lang="en-GB" dirty="0" smtClean="0"/>
              <a:t>IPCC (2013) Fig. 8.13</a:t>
            </a:r>
            <a:endParaRPr lang="en-GB" dirty="0"/>
          </a:p>
        </p:txBody>
      </p:sp>
    </p:spTree>
    <p:extLst>
      <p:ext uri="{BB962C8B-B14F-4D97-AF65-F5344CB8AC3E}">
        <p14:creationId xmlns:p14="http://schemas.microsoft.com/office/powerpoint/2010/main" val="300036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177"/>
                                        </p:tgtEl>
                                        <p:attrNameLst>
                                          <p:attrName>style.visibility</p:attrName>
                                        </p:attrNameLst>
                                      </p:cBhvr>
                                      <p:to>
                                        <p:strVal val="visible"/>
                                      </p:to>
                                    </p:set>
                                    <p:animEffect transition="in" filter="fade">
                                      <p:cBhvr>
                                        <p:cTn id="13" dur="500"/>
                                        <p:tgtEl>
                                          <p:spTgt spid="7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solidFill>
                  <a:srgbClr val="002060"/>
                </a:solidFill>
              </a:rPr>
              <a:t>Has </a:t>
            </a:r>
            <a:r>
              <a:rPr lang="en-GB" sz="3600" dirty="0">
                <a:solidFill>
                  <a:srgbClr val="002060"/>
                </a:solidFill>
              </a:rPr>
              <a:t>i</a:t>
            </a:r>
            <a:r>
              <a:rPr lang="en-GB" sz="3600" dirty="0" smtClean="0">
                <a:solidFill>
                  <a:srgbClr val="002060"/>
                </a:solidFill>
              </a:rPr>
              <a:t>ncreased </a:t>
            </a:r>
            <a:r>
              <a:rPr lang="en-GB" sz="3600" dirty="0">
                <a:solidFill>
                  <a:srgbClr val="002060"/>
                </a:solidFill>
              </a:rPr>
              <a:t>a</a:t>
            </a:r>
            <a:r>
              <a:rPr lang="en-GB" sz="3600" dirty="0" smtClean="0">
                <a:solidFill>
                  <a:srgbClr val="002060"/>
                </a:solidFill>
              </a:rPr>
              <a:t>erosol pollution </a:t>
            </a:r>
            <a:r>
              <a:rPr lang="en-GB" sz="3600" dirty="0" err="1" smtClean="0">
                <a:solidFill>
                  <a:srgbClr val="002060"/>
                </a:solidFill>
              </a:rPr>
              <a:t>refelected</a:t>
            </a:r>
            <a:r>
              <a:rPr lang="en-GB" sz="3600" dirty="0" smtClean="0">
                <a:solidFill>
                  <a:srgbClr val="002060"/>
                </a:solidFill>
              </a:rPr>
              <a:t> more sunlight back to space ?</a:t>
            </a:r>
            <a:endParaRPr lang="en-GB" sz="3600" dirty="0">
              <a:solidFill>
                <a:srgbClr val="002060"/>
              </a:solidFill>
            </a:endParaRPr>
          </a:p>
        </p:txBody>
      </p:sp>
      <p:pic>
        <p:nvPicPr>
          <p:cNvPr id="1026" name="Picture 2" descr="http://img.timeinc.net/time/daily/2009/0901/360_browncloud_01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6295" y="1484784"/>
            <a:ext cx="4633023" cy="30243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098851" y="4134485"/>
            <a:ext cx="2655407" cy="369332"/>
          </a:xfrm>
          <a:prstGeom prst="rect">
            <a:avLst/>
          </a:prstGeom>
        </p:spPr>
        <p:txBody>
          <a:bodyPr wrap="none">
            <a:spAutoFit/>
          </a:bodyPr>
          <a:lstStyle/>
          <a:p>
            <a:r>
              <a:rPr lang="en-GB" b="1" dirty="0"/>
              <a:t>ALEX HOFFORD / EPA</a:t>
            </a:r>
          </a:p>
        </p:txBody>
      </p:sp>
      <p:pic>
        <p:nvPicPr>
          <p:cNvPr id="1028" name="Picture 4" descr="The average trend in clear-sky radiative forcing as a function of cloud fraction at that location and season."/>
          <p:cNvPicPr>
            <a:picLocks noChangeAspect="1" noChangeArrowheads="1"/>
          </p:cNvPicPr>
          <p:nvPr/>
        </p:nvPicPr>
        <p:blipFill rotWithShape="1">
          <a:blip r:embed="rId3">
            <a:extLst>
              <a:ext uri="{28A0092B-C50C-407E-A947-70E740481C1C}">
                <a14:useLocalDpi xmlns:a14="http://schemas.microsoft.com/office/drawing/2010/main" val="0"/>
              </a:ext>
            </a:extLst>
          </a:blip>
          <a:srcRect r="50709" b="50000"/>
          <a:stretch/>
        </p:blipFill>
        <p:spPr bwMode="auto">
          <a:xfrm>
            <a:off x="251520" y="3958826"/>
            <a:ext cx="4264209" cy="256651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bwMode="auto">
          <a:xfrm>
            <a:off x="395536" y="1700808"/>
            <a:ext cx="3710759" cy="153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GB" sz="2400" kern="0" dirty="0" smtClean="0"/>
              <a:t>Increased Asian aerosol offset by decreases elsewhere – little change in 2000s: </a:t>
            </a:r>
            <a:r>
              <a:rPr lang="en-GB" sz="2400" kern="0" dirty="0" smtClean="0">
                <a:hlinkClick r:id="rId4"/>
              </a:rPr>
              <a:t>Murphy (2013) Nature </a:t>
            </a:r>
            <a:r>
              <a:rPr lang="en-GB" sz="2400" kern="0" dirty="0" err="1" smtClean="0">
                <a:hlinkClick r:id="rId4"/>
              </a:rPr>
              <a:t>Geosci</a:t>
            </a:r>
            <a:r>
              <a:rPr lang="en-GB" sz="2400" kern="0" dirty="0" smtClean="0"/>
              <a:t> (below)</a:t>
            </a:r>
            <a:endParaRPr lang="en-GB" sz="2400" kern="0" dirty="0"/>
          </a:p>
        </p:txBody>
      </p:sp>
    </p:spTree>
    <p:extLst>
      <p:ext uri="{BB962C8B-B14F-4D97-AF65-F5344CB8AC3E}">
        <p14:creationId xmlns:p14="http://schemas.microsoft.com/office/powerpoint/2010/main" val="13547953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15888"/>
            <a:ext cx="8229600" cy="792162"/>
          </a:xfrm>
        </p:spPr>
        <p:txBody>
          <a:bodyPr rtlCol="0">
            <a:normAutofit fontScale="90000"/>
          </a:bodyPr>
          <a:lstStyle/>
          <a:p>
            <a:pPr fontAlgn="auto">
              <a:spcAft>
                <a:spcPts val="0"/>
              </a:spcAft>
              <a:defRPr/>
            </a:pPr>
            <a:r>
              <a:rPr lang="en-GB" dirty="0" smtClean="0"/>
              <a:t>Causes of Climate Change 1998-2012</a:t>
            </a:r>
            <a:endParaRPr lang="en-GB" dirty="0"/>
          </a:p>
        </p:txBody>
      </p:sp>
      <p:graphicFrame>
        <p:nvGraphicFramePr>
          <p:cNvPr id="4" name="Content Placeholder 3"/>
          <p:cNvGraphicFramePr>
            <a:graphicFrameLocks noGrp="1"/>
          </p:cNvGraphicFramePr>
          <p:nvPr>
            <p:ph idx="1"/>
          </p:nvPr>
        </p:nvGraphicFramePr>
        <p:xfrm>
          <a:off x="971550" y="1052513"/>
          <a:ext cx="7200800" cy="2494280"/>
        </p:xfrm>
        <a:graphic>
          <a:graphicData uri="http://schemas.openxmlformats.org/drawingml/2006/table">
            <a:tbl>
              <a:tblPr firstRow="1" bandRow="1">
                <a:tableStyleId>{5C22544A-7EE6-4342-B048-85BDC9FD1C3A}</a:tableStyleId>
              </a:tblPr>
              <a:tblGrid>
                <a:gridCol w="3600400"/>
                <a:gridCol w="3600400"/>
              </a:tblGrid>
              <a:tr h="370840">
                <a:tc>
                  <a:txBody>
                    <a:bodyPr/>
                    <a:lstStyle/>
                    <a:p>
                      <a:r>
                        <a:rPr lang="en-GB" dirty="0" smtClean="0"/>
                        <a:t>Cause</a:t>
                      </a:r>
                      <a:endParaRPr lang="en-GB" dirty="0"/>
                    </a:p>
                  </a:txBody>
                  <a:tcPr/>
                </a:tc>
                <a:tc>
                  <a:txBody>
                    <a:bodyPr/>
                    <a:lstStyle/>
                    <a:p>
                      <a:r>
                        <a:rPr lang="en-GB" dirty="0" smtClean="0"/>
                        <a:t>Estimated Change in Radiative</a:t>
                      </a:r>
                      <a:r>
                        <a:rPr lang="en-GB" baseline="0" dirty="0" smtClean="0"/>
                        <a:t> Forcing (W per </a:t>
                      </a:r>
                      <a:r>
                        <a:rPr lang="en-GB" baseline="0" dirty="0" err="1" smtClean="0"/>
                        <a:t>sq.m</a:t>
                      </a:r>
                      <a:r>
                        <a:rPr lang="en-GB" baseline="0" dirty="0" smtClean="0"/>
                        <a:t>)</a:t>
                      </a:r>
                      <a:r>
                        <a:rPr lang="en-GB" baseline="30000" dirty="0" smtClean="0">
                          <a:solidFill>
                            <a:srgbClr val="FF0000"/>
                          </a:solidFill>
                        </a:rPr>
                        <a:t>1</a:t>
                      </a:r>
                      <a:endParaRPr lang="en-GB" baseline="30000" dirty="0">
                        <a:solidFill>
                          <a:srgbClr val="FF0000"/>
                        </a:solidFill>
                      </a:endParaRPr>
                    </a:p>
                  </a:txBody>
                  <a:tcPr/>
                </a:tc>
              </a:tr>
              <a:tr h="370840">
                <a:tc>
                  <a:txBody>
                    <a:bodyPr/>
                    <a:lstStyle/>
                    <a:p>
                      <a:r>
                        <a:rPr lang="en-GB" dirty="0" smtClean="0"/>
                        <a:t>Greenhouse gases</a:t>
                      </a:r>
                      <a:endParaRPr lang="en-GB" dirty="0"/>
                    </a:p>
                  </a:txBody>
                  <a:tcPr/>
                </a:tc>
                <a:tc>
                  <a:txBody>
                    <a:bodyPr/>
                    <a:lstStyle/>
                    <a:p>
                      <a:r>
                        <a:rPr lang="en-GB" dirty="0" smtClean="0"/>
                        <a:t>+ 0.48</a:t>
                      </a:r>
                      <a:endParaRPr lang="en-GB" baseline="30000" dirty="0"/>
                    </a:p>
                  </a:txBody>
                  <a:tcPr/>
                </a:tc>
              </a:tr>
              <a:tr h="370840">
                <a:tc>
                  <a:txBody>
                    <a:bodyPr/>
                    <a:lstStyle/>
                    <a:p>
                      <a:r>
                        <a:rPr lang="en-GB" dirty="0" smtClean="0"/>
                        <a:t>Solar</a:t>
                      </a:r>
                      <a:endParaRPr lang="en-GB" dirty="0"/>
                    </a:p>
                  </a:txBody>
                  <a:tcPr/>
                </a:tc>
                <a:tc>
                  <a:txBody>
                    <a:bodyPr/>
                    <a:lstStyle/>
                    <a:p>
                      <a:r>
                        <a:rPr lang="en-GB" dirty="0" smtClean="0"/>
                        <a:t>– 0.16</a:t>
                      </a:r>
                      <a:endParaRPr lang="en-GB" dirty="0"/>
                    </a:p>
                  </a:txBody>
                  <a:tcPr/>
                </a:tc>
              </a:tr>
              <a:tr h="370840">
                <a:tc>
                  <a:txBody>
                    <a:bodyPr/>
                    <a:lstStyle/>
                    <a:p>
                      <a:r>
                        <a:rPr lang="en-GB" dirty="0" smtClean="0"/>
                        <a:t>Volcanoes</a:t>
                      </a:r>
                      <a:endParaRPr lang="en-GB" dirty="0"/>
                    </a:p>
                  </a:txBody>
                  <a:tcPr/>
                </a:tc>
                <a:tc>
                  <a:txBody>
                    <a:bodyPr/>
                    <a:lstStyle/>
                    <a:p>
                      <a:r>
                        <a:rPr lang="en-GB" dirty="0" smtClean="0"/>
                        <a:t>‒ 0.06</a:t>
                      </a:r>
                      <a:endParaRPr lang="en-GB"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Other (e.g. aerosols)</a:t>
                      </a:r>
                    </a:p>
                  </a:txBody>
                  <a:tcPr/>
                </a:tc>
                <a:tc>
                  <a:txBody>
                    <a:bodyPr/>
                    <a:lstStyle/>
                    <a:p>
                      <a:r>
                        <a:rPr lang="en-GB" dirty="0" smtClean="0"/>
                        <a:t>± ?</a:t>
                      </a:r>
                      <a:endParaRPr lang="en-GB"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TOTAL</a:t>
                      </a:r>
                    </a:p>
                  </a:txBody>
                  <a:tcPr/>
                </a:tc>
                <a:tc>
                  <a:txBody>
                    <a:bodyPr/>
                    <a:lstStyle/>
                    <a:p>
                      <a:r>
                        <a:rPr lang="en-GB" b="1" dirty="0" smtClean="0"/>
                        <a:t>+ 0.26 ± ?</a:t>
                      </a:r>
                      <a:endParaRPr lang="en-GB" b="1" dirty="0"/>
                    </a:p>
                  </a:txBody>
                  <a:tcPr/>
                </a:tc>
              </a:tr>
            </a:tbl>
          </a:graphicData>
        </a:graphic>
      </p:graphicFrame>
      <p:sp>
        <p:nvSpPr>
          <p:cNvPr id="14361" name="TextBox 4"/>
          <p:cNvSpPr txBox="1">
            <a:spLocks noChangeArrowheads="1"/>
          </p:cNvSpPr>
          <p:nvPr/>
        </p:nvSpPr>
        <p:spPr bwMode="auto">
          <a:xfrm>
            <a:off x="971550" y="3789363"/>
            <a:ext cx="6913563" cy="2246312"/>
          </a:xfrm>
          <a:prstGeom prst="rect">
            <a:avLst/>
          </a:prstGeom>
          <a:noFill/>
          <a:ln w="9525">
            <a:noFill/>
            <a:miter lim="800000"/>
            <a:headEnd/>
            <a:tailEnd/>
          </a:ln>
        </p:spPr>
        <p:txBody>
          <a:bodyPr>
            <a:spAutoFit/>
          </a:bodyPr>
          <a:lstStyle/>
          <a:p>
            <a:pPr marL="342900" indent="-342900" algn="l">
              <a:buFont typeface="Calibri" pitchFamily="34" charset="0"/>
              <a:buAutoNum type="arabicPeriod"/>
            </a:pPr>
            <a:r>
              <a:rPr lang="en-GB" sz="2000" dirty="0">
                <a:solidFill>
                  <a:prstClr val="black"/>
                </a:solidFill>
                <a:latin typeface="Calibri" pitchFamily="34" charset="0"/>
              </a:rPr>
              <a:t>Since 1998 natural factors have </a:t>
            </a:r>
            <a:r>
              <a:rPr lang="en-GB" sz="2000" b="1" dirty="0">
                <a:solidFill>
                  <a:prstClr val="black"/>
                </a:solidFill>
                <a:latin typeface="Calibri" pitchFamily="34" charset="0"/>
              </a:rPr>
              <a:t>masked </a:t>
            </a:r>
            <a:r>
              <a:rPr lang="en-GB" sz="2000" dirty="0">
                <a:solidFill>
                  <a:prstClr val="black"/>
                </a:solidFill>
                <a:latin typeface="Calibri" pitchFamily="34" charset="0"/>
              </a:rPr>
              <a:t>some of the greenhouse gas warming influence</a:t>
            </a:r>
          </a:p>
          <a:p>
            <a:pPr marL="342900" indent="-342900" algn="l">
              <a:buFont typeface="Calibri" pitchFamily="34" charset="0"/>
              <a:buAutoNum type="arabicPeriod"/>
            </a:pPr>
            <a:endParaRPr lang="en-GB" sz="2000" dirty="0">
              <a:solidFill>
                <a:prstClr val="black"/>
              </a:solidFill>
              <a:latin typeface="Calibri" pitchFamily="34" charset="0"/>
            </a:endParaRPr>
          </a:p>
          <a:p>
            <a:pPr marL="342900" indent="-342900" algn="l">
              <a:buFont typeface="Calibri" pitchFamily="34" charset="0"/>
              <a:buAutoNum type="arabicPeriod"/>
            </a:pPr>
            <a:r>
              <a:rPr lang="en-GB" sz="2000" dirty="0">
                <a:solidFill>
                  <a:prstClr val="black"/>
                </a:solidFill>
                <a:latin typeface="Calibri" pitchFamily="34" charset="0"/>
              </a:rPr>
              <a:t>In the 1990s natural factors (especially recovery from Mt. Pinatubo) </a:t>
            </a:r>
            <a:r>
              <a:rPr lang="en-GB" sz="2000" b="1" dirty="0">
                <a:solidFill>
                  <a:prstClr val="black"/>
                </a:solidFill>
                <a:latin typeface="Calibri" pitchFamily="34" charset="0"/>
              </a:rPr>
              <a:t>added</a:t>
            </a:r>
            <a:r>
              <a:rPr lang="en-GB" sz="2000" dirty="0">
                <a:solidFill>
                  <a:prstClr val="black"/>
                </a:solidFill>
                <a:latin typeface="Calibri" pitchFamily="34" charset="0"/>
              </a:rPr>
              <a:t> to the greenhouse warming influence</a:t>
            </a:r>
          </a:p>
          <a:p>
            <a:pPr marL="342900" indent="-342900" algn="l">
              <a:buFont typeface="Calibri" pitchFamily="34" charset="0"/>
              <a:buAutoNum type="arabicPeriod"/>
            </a:pPr>
            <a:endParaRPr lang="en-GB" sz="2000" dirty="0">
              <a:solidFill>
                <a:prstClr val="black"/>
              </a:solidFill>
              <a:latin typeface="Calibri" pitchFamily="34" charset="0"/>
            </a:endParaRPr>
          </a:p>
          <a:p>
            <a:pPr marL="342900" indent="-342900" algn="l">
              <a:buFont typeface="Calibri" pitchFamily="34" charset="0"/>
              <a:buAutoNum type="arabicPeriod"/>
            </a:pPr>
            <a:r>
              <a:rPr lang="en-GB" sz="2000" dirty="0">
                <a:solidFill>
                  <a:prstClr val="black"/>
                </a:solidFill>
                <a:latin typeface="Calibri" pitchFamily="34" charset="0"/>
              </a:rPr>
              <a:t>Little overall influence of natural factors since the </a:t>
            </a:r>
            <a:r>
              <a:rPr lang="en-GB" sz="2000" dirty="0" smtClean="0">
                <a:solidFill>
                  <a:prstClr val="black"/>
                </a:solidFill>
                <a:latin typeface="Calibri" pitchFamily="34" charset="0"/>
              </a:rPr>
              <a:t>1950s </a:t>
            </a:r>
            <a:endParaRPr lang="en-GB" sz="2000" dirty="0">
              <a:solidFill>
                <a:prstClr val="black"/>
              </a:solidFill>
              <a:latin typeface="Calibri" pitchFamily="34" charset="0"/>
            </a:endParaRPr>
          </a:p>
        </p:txBody>
      </p:sp>
      <p:sp>
        <p:nvSpPr>
          <p:cNvPr id="14362" name="TextBox 5"/>
          <p:cNvSpPr txBox="1">
            <a:spLocks noChangeArrowheads="1"/>
          </p:cNvSpPr>
          <p:nvPr/>
        </p:nvSpPr>
        <p:spPr bwMode="auto">
          <a:xfrm>
            <a:off x="5927725" y="6488113"/>
            <a:ext cx="3216275" cy="369887"/>
          </a:xfrm>
          <a:prstGeom prst="rect">
            <a:avLst/>
          </a:prstGeom>
          <a:noFill/>
          <a:ln w="9525">
            <a:noFill/>
            <a:miter lim="800000"/>
            <a:headEnd/>
            <a:tailEnd/>
          </a:ln>
        </p:spPr>
        <p:txBody>
          <a:bodyPr wrap="none">
            <a:spAutoFit/>
          </a:bodyPr>
          <a:lstStyle/>
          <a:p>
            <a:r>
              <a:rPr lang="en-GB" sz="1800" i="1" dirty="0">
                <a:solidFill>
                  <a:prstClr val="black"/>
                </a:solidFill>
                <a:latin typeface="Calibri" pitchFamily="34" charset="0"/>
              </a:rPr>
              <a:t>Piers Forster, University of Leeds</a:t>
            </a:r>
          </a:p>
        </p:txBody>
      </p:sp>
      <p:sp>
        <p:nvSpPr>
          <p:cNvPr id="14363" name="TextBox 9"/>
          <p:cNvSpPr txBox="1">
            <a:spLocks noChangeArrowheads="1"/>
          </p:cNvSpPr>
          <p:nvPr/>
        </p:nvSpPr>
        <p:spPr bwMode="auto">
          <a:xfrm>
            <a:off x="107950" y="6211888"/>
            <a:ext cx="4211638" cy="646112"/>
          </a:xfrm>
          <a:prstGeom prst="rect">
            <a:avLst/>
          </a:prstGeom>
          <a:noFill/>
          <a:ln w="9525">
            <a:noFill/>
            <a:miter lim="800000"/>
            <a:headEnd/>
            <a:tailEnd/>
          </a:ln>
        </p:spPr>
        <p:txBody>
          <a:bodyPr>
            <a:spAutoFit/>
          </a:bodyPr>
          <a:lstStyle/>
          <a:p>
            <a:r>
              <a:rPr lang="en-GB" sz="1800" baseline="30000">
                <a:solidFill>
                  <a:srgbClr val="FF0000"/>
                </a:solidFill>
                <a:latin typeface="Calibri" pitchFamily="34" charset="0"/>
              </a:rPr>
              <a:t>1 </a:t>
            </a:r>
            <a:r>
              <a:rPr lang="en-GB" sz="1800">
                <a:solidFill>
                  <a:srgbClr val="FF0000"/>
                </a:solidFill>
                <a:latin typeface="Calibri" pitchFamily="34" charset="0"/>
              </a:rPr>
              <a:t>Quantifying other forcings and</a:t>
            </a:r>
          </a:p>
          <a:p>
            <a:r>
              <a:rPr lang="en-GB" sz="1800">
                <a:solidFill>
                  <a:srgbClr val="FF0000"/>
                </a:solidFill>
                <a:latin typeface="Calibri" pitchFamily="34" charset="0"/>
              </a:rPr>
              <a:t> uncertainties is ongoing research </a:t>
            </a:r>
          </a:p>
        </p:txBody>
      </p:sp>
    </p:spTree>
    <p:extLst>
      <p:ext uri="{BB962C8B-B14F-4D97-AF65-F5344CB8AC3E}">
        <p14:creationId xmlns:p14="http://schemas.microsoft.com/office/powerpoint/2010/main" val="20782835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650" y="274638"/>
            <a:ext cx="3960366" cy="1143000"/>
          </a:xfrm>
        </p:spPr>
        <p:txBody>
          <a:bodyPr/>
          <a:lstStyle/>
          <a:p>
            <a:r>
              <a:rPr lang="en-GB" sz="4000" dirty="0" smtClean="0">
                <a:solidFill>
                  <a:srgbClr val="006699"/>
                </a:solidFill>
              </a:rPr>
              <a:t>Measuring Earth’s </a:t>
            </a:r>
            <a:br>
              <a:rPr lang="en-GB" sz="4000" dirty="0" smtClean="0">
                <a:solidFill>
                  <a:srgbClr val="006699"/>
                </a:solidFill>
              </a:rPr>
            </a:br>
            <a:r>
              <a:rPr lang="en-GB" sz="4000" dirty="0" smtClean="0">
                <a:solidFill>
                  <a:srgbClr val="006699"/>
                </a:solidFill>
              </a:rPr>
              <a:t>energy flows</a:t>
            </a:r>
            <a:endParaRPr lang="en-GB" sz="4000" dirty="0">
              <a:solidFill>
                <a:srgbClr val="006699"/>
              </a:solidFill>
            </a:endParaRPr>
          </a:p>
        </p:txBody>
      </p:sp>
      <p:sp>
        <p:nvSpPr>
          <p:cNvPr id="3" name="Content Placeholder 2"/>
          <p:cNvSpPr>
            <a:spLocks noGrp="1"/>
          </p:cNvSpPr>
          <p:nvPr>
            <p:ph idx="1"/>
          </p:nvPr>
        </p:nvSpPr>
        <p:spPr>
          <a:xfrm>
            <a:off x="755650" y="1600200"/>
            <a:ext cx="4248398" cy="4343400"/>
          </a:xfrm>
        </p:spPr>
        <p:txBody>
          <a:bodyPr/>
          <a:lstStyle/>
          <a:p>
            <a:r>
              <a:rPr lang="en-GB" sz="2800" dirty="0" smtClean="0">
                <a:latin typeface="Calibri" pitchFamily="34" charset="0"/>
                <a:cs typeface="Calibri" pitchFamily="34" charset="0"/>
              </a:rPr>
              <a:t>Satellite instruments measure energy arriving and leaving our planet</a:t>
            </a:r>
          </a:p>
          <a:p>
            <a:pPr lvl="1"/>
            <a:r>
              <a:rPr lang="en-GB" dirty="0" smtClean="0">
                <a:latin typeface="Calibri" pitchFamily="34" charset="0"/>
                <a:cs typeface="Calibri" pitchFamily="34" charset="0"/>
              </a:rPr>
              <a:t>Sunlight &amp; thermal radiation</a:t>
            </a:r>
          </a:p>
          <a:p>
            <a:r>
              <a:rPr lang="en-GB" sz="2800" dirty="0">
                <a:latin typeface="Calibri" pitchFamily="34" charset="0"/>
                <a:cs typeface="Calibri" pitchFamily="34" charset="0"/>
              </a:rPr>
              <a:t>A</a:t>
            </a:r>
            <a:r>
              <a:rPr lang="en-GB" sz="2800" dirty="0" smtClean="0">
                <a:latin typeface="Calibri" pitchFamily="34" charset="0"/>
                <a:cs typeface="Calibri" pitchFamily="34" charset="0"/>
              </a:rPr>
              <a:t>utomated floats measure heating of      the ocean </a:t>
            </a:r>
          </a:p>
          <a:p>
            <a:endParaRPr lang="en-GB" dirty="0">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244F944D-2272-47F7-8969-DDDA77676334}" type="slidenum">
              <a:rPr lang="en-GB" smtClean="0">
                <a:solidFill>
                  <a:srgbClr val="FFFFFF"/>
                </a:solidFill>
              </a:rPr>
              <a:pPr/>
              <a:t>15</a:t>
            </a:fld>
            <a:endParaRPr lang="en-GB" dirty="0">
              <a:solidFill>
                <a:srgbClr val="FFFFFF"/>
              </a:solidFill>
            </a:endParaRPr>
          </a:p>
        </p:txBody>
      </p:sp>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9140" y="260648"/>
            <a:ext cx="3916856"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cap="flat" cmpd="sng" algn="ctr">
                <a:solidFill>
                  <a:schemeClr val="accent2"/>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5835" y="4994624"/>
            <a:ext cx="1129777" cy="1617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cap="flat" cmpd="sng" algn="ctr">
                <a:solidFill>
                  <a:schemeClr val="accent2"/>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3356992"/>
            <a:ext cx="4419114" cy="3255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cap="flat" cmpd="sng" algn="ctr">
                <a:solidFill>
                  <a:schemeClr val="accent2"/>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bwMode="auto">
          <a:xfrm>
            <a:off x="2269006" y="1844824"/>
            <a:ext cx="914400" cy="914400"/>
          </a:xfrm>
          <a:prstGeom prst="straightConnector1">
            <a:avLst/>
          </a:prstGeom>
          <a:noFill/>
          <a:ln w="9525" cap="flat" cmpd="sng" algn="ctr">
            <a:noFill/>
            <a:prstDash val="solid"/>
            <a:round/>
            <a:headEnd type="none" w="med" len="med"/>
            <a:tailEnd type="arrow"/>
          </a:ln>
          <a:effectLst/>
        </p:spPr>
      </p:cxnSp>
      <p:sp>
        <p:nvSpPr>
          <p:cNvPr id="7" name="TextBox 6"/>
          <p:cNvSpPr txBox="1"/>
          <p:nvPr/>
        </p:nvSpPr>
        <p:spPr>
          <a:xfrm>
            <a:off x="5076056" y="332656"/>
            <a:ext cx="1152128" cy="369332"/>
          </a:xfrm>
          <a:prstGeom prst="rect">
            <a:avLst/>
          </a:prstGeom>
          <a:noFill/>
        </p:spPr>
        <p:txBody>
          <a:bodyPr wrap="square" rtlCol="0">
            <a:spAutoFit/>
          </a:bodyPr>
          <a:lstStyle/>
          <a:p>
            <a:r>
              <a:rPr lang="en-GB" dirty="0" smtClean="0">
                <a:solidFill>
                  <a:schemeClr val="bg1"/>
                </a:solidFill>
              </a:rPr>
              <a:t>CERES</a:t>
            </a:r>
            <a:endParaRPr lang="en-GB" dirty="0">
              <a:solidFill>
                <a:schemeClr val="bg1"/>
              </a:solidFill>
            </a:endParaRPr>
          </a:p>
        </p:txBody>
      </p:sp>
      <p:sp>
        <p:nvSpPr>
          <p:cNvPr id="8" name="TextBox 7"/>
          <p:cNvSpPr txBox="1"/>
          <p:nvPr/>
        </p:nvSpPr>
        <p:spPr>
          <a:xfrm>
            <a:off x="497969" y="5517232"/>
            <a:ext cx="2258662" cy="461665"/>
          </a:xfrm>
          <a:prstGeom prst="rect">
            <a:avLst/>
          </a:prstGeom>
          <a:noFill/>
        </p:spPr>
        <p:txBody>
          <a:bodyPr wrap="square" rtlCol="0">
            <a:spAutoFit/>
          </a:bodyPr>
          <a:lstStyle/>
          <a:p>
            <a:r>
              <a:rPr lang="en-GB" sz="2400" dirty="0" smtClean="0">
                <a:solidFill>
                  <a:schemeClr val="accent4"/>
                </a:solidFill>
                <a:latin typeface="Calibri" pitchFamily="34" charset="0"/>
                <a:cs typeface="Calibri" pitchFamily="34" charset="0"/>
              </a:rPr>
              <a:t>ARGO floats </a:t>
            </a:r>
            <a:r>
              <a:rPr lang="en-GB" sz="2400" dirty="0" smtClean="0">
                <a:solidFill>
                  <a:schemeClr val="accent4"/>
                </a:solidFill>
                <a:latin typeface="Calibri" pitchFamily="34" charset="0"/>
                <a:cs typeface="Calibri" pitchFamily="34" charset="0"/>
                <a:sym typeface="Wingdings" pitchFamily="2" charset="2"/>
              </a:rPr>
              <a:t></a:t>
            </a:r>
            <a:endParaRPr lang="en-GB" sz="2400" dirty="0">
              <a:solidFill>
                <a:schemeClr val="accent4"/>
              </a:solidFill>
              <a:latin typeface="Calibri" pitchFamily="34" charset="0"/>
              <a:cs typeface="Calibri" pitchFamily="34" charset="0"/>
            </a:endParaRPr>
          </a:p>
        </p:txBody>
      </p:sp>
    </p:spTree>
    <p:extLst>
      <p:ext uri="{BB962C8B-B14F-4D97-AF65-F5344CB8AC3E}">
        <p14:creationId xmlns:p14="http://schemas.microsoft.com/office/powerpoint/2010/main" val="1641202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77254" cy="1143000"/>
          </a:xfrm>
        </p:spPr>
        <p:txBody>
          <a:bodyPr/>
          <a:lstStyle/>
          <a:p>
            <a:pPr algn="l"/>
            <a:r>
              <a:rPr lang="en-GB" sz="4000" dirty="0" smtClean="0">
                <a:solidFill>
                  <a:srgbClr val="006699"/>
                </a:solidFill>
              </a:rPr>
              <a:t>Combining satellite measurements</a:t>
            </a:r>
            <a:br>
              <a:rPr lang="en-GB" sz="4000" dirty="0" smtClean="0">
                <a:solidFill>
                  <a:srgbClr val="006699"/>
                </a:solidFill>
              </a:rPr>
            </a:br>
            <a:r>
              <a:rPr lang="en-GB" sz="4000" dirty="0" smtClean="0">
                <a:solidFill>
                  <a:srgbClr val="006699"/>
                </a:solidFill>
              </a:rPr>
              <a:t>with ocean observations…</a:t>
            </a:r>
            <a:endParaRPr lang="en-GB" sz="4000" dirty="0">
              <a:solidFill>
                <a:srgbClr val="006699"/>
              </a:solidFill>
            </a:endParaRPr>
          </a:p>
        </p:txBody>
      </p:sp>
      <p:sp>
        <p:nvSpPr>
          <p:cNvPr id="4" name="Slide Number Placeholder 3"/>
          <p:cNvSpPr>
            <a:spLocks noGrp="1"/>
          </p:cNvSpPr>
          <p:nvPr>
            <p:ph type="sldNum" sz="quarter" idx="12"/>
          </p:nvPr>
        </p:nvSpPr>
        <p:spPr/>
        <p:txBody>
          <a:bodyPr/>
          <a:lstStyle/>
          <a:p>
            <a:fld id="{244F944D-2272-47F7-8969-DDDA77676334}" type="slidenum">
              <a:rPr lang="en-GB" smtClean="0">
                <a:solidFill>
                  <a:srgbClr val="FFFFFF"/>
                </a:solidFill>
              </a:rPr>
              <a:pPr/>
              <a:t>16</a:t>
            </a:fld>
            <a:endParaRPr lang="en-GB" dirty="0">
              <a:solidFill>
                <a:srgbClr val="FFFFFF"/>
              </a:solidFill>
            </a:endParaRPr>
          </a:p>
        </p:txBody>
      </p:sp>
      <p:sp>
        <p:nvSpPr>
          <p:cNvPr id="9" name="Text Box 7"/>
          <p:cNvSpPr txBox="1">
            <a:spLocks noChangeArrowheads="1"/>
          </p:cNvSpPr>
          <p:nvPr/>
        </p:nvSpPr>
        <p:spPr bwMode="auto">
          <a:xfrm>
            <a:off x="2971055" y="6507207"/>
            <a:ext cx="4286371" cy="153888"/>
          </a:xfrm>
          <a:prstGeom prst="rect">
            <a:avLst/>
          </a:prstGeom>
          <a:solidFill>
            <a:schemeClr val="bg1"/>
          </a:solidFill>
          <a:ln w="9525">
            <a:noFill/>
            <a:miter lim="800000"/>
            <a:headEnd/>
            <a:tailEnd/>
          </a:ln>
        </p:spPr>
        <p:txBody>
          <a:bodyPr wrap="square" lIns="575976" tIns="0" rIns="0" bIns="0" anchor="b">
            <a:spAutoFit/>
          </a:bodyPr>
          <a:lstStyle/>
          <a:p>
            <a:pPr algn="l" defTabSz="1281113"/>
            <a:endParaRPr lang="en-GB" sz="1000" dirty="0">
              <a:solidFill>
                <a:srgbClr val="194B8D"/>
              </a:solidFill>
              <a:latin typeface="Rdg Vesta" pitchFamily="50" charset="0"/>
            </a:endParaRPr>
          </a:p>
        </p:txBody>
      </p:sp>
      <p:grpSp>
        <p:nvGrpSpPr>
          <p:cNvPr id="11" name="Group 10"/>
          <p:cNvGrpSpPr/>
          <p:nvPr/>
        </p:nvGrpSpPr>
        <p:grpSpPr>
          <a:xfrm>
            <a:off x="787078" y="1763760"/>
            <a:ext cx="5585122" cy="2128592"/>
            <a:chOff x="3140888" y="3694783"/>
            <a:chExt cx="5585122" cy="2128592"/>
          </a:xfrm>
        </p:grpSpPr>
        <p:pic>
          <p:nvPicPr>
            <p:cNvPr id="675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73" t="50000" b="11799"/>
            <a:stretch/>
          </p:blipFill>
          <p:spPr bwMode="auto">
            <a:xfrm>
              <a:off x="3140888" y="3694783"/>
              <a:ext cx="5585122" cy="21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cap="flat" cmpd="sng" algn="ctr">
                  <a:solidFill>
                    <a:schemeClr val="accent2"/>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720" t="91921"/>
            <a:stretch/>
          </p:blipFill>
          <p:spPr bwMode="auto">
            <a:xfrm>
              <a:off x="3657600" y="5373216"/>
              <a:ext cx="5045223" cy="450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cap="flat" cmpd="sng" algn="ctr">
                  <a:solidFill>
                    <a:schemeClr val="accent2"/>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bwMode="auto">
            <a:xfrm>
              <a:off x="3995936" y="5373216"/>
              <a:ext cx="4730074" cy="0"/>
            </a:xfrm>
            <a:prstGeom prst="line">
              <a:avLst/>
            </a:prstGeom>
            <a:noFill/>
            <a:ln w="9525" cap="flat" cmpd="sng" algn="ctr">
              <a:solidFill>
                <a:schemeClr val="bg2"/>
              </a:solidFill>
              <a:prstDash val="solid"/>
              <a:round/>
              <a:headEnd type="none" w="med" len="med"/>
              <a:tailEnd type="none" w="med" len="med"/>
            </a:ln>
            <a:effectLst/>
          </p:spPr>
        </p:cxnSp>
      </p:grpSp>
      <p:cxnSp>
        <p:nvCxnSpPr>
          <p:cNvPr id="13" name="Straight Connector 12"/>
          <p:cNvCxnSpPr>
            <a:endCxn id="67586" idx="3"/>
          </p:cNvCxnSpPr>
          <p:nvPr/>
        </p:nvCxnSpPr>
        <p:spPr bwMode="auto">
          <a:xfrm>
            <a:off x="1642126" y="2828056"/>
            <a:ext cx="4730074" cy="0"/>
          </a:xfrm>
          <a:prstGeom prst="line">
            <a:avLst/>
          </a:prstGeom>
          <a:noFill/>
          <a:ln w="38100" cap="flat" cmpd="sng" algn="ctr">
            <a:solidFill>
              <a:srgbClr val="C00000"/>
            </a:solidFill>
            <a:prstDash val="solid"/>
            <a:round/>
            <a:headEnd type="none" w="med" len="med"/>
            <a:tailEnd type="none" w="med" len="med"/>
          </a:ln>
          <a:effectLst/>
        </p:spPr>
      </p:cxnSp>
      <p:sp>
        <p:nvSpPr>
          <p:cNvPr id="16" name="TextBox 15"/>
          <p:cNvSpPr txBox="1"/>
          <p:nvPr/>
        </p:nvSpPr>
        <p:spPr>
          <a:xfrm>
            <a:off x="323528" y="4027457"/>
            <a:ext cx="6686383" cy="2431435"/>
          </a:xfrm>
          <a:prstGeom prst="rect">
            <a:avLst/>
          </a:prstGeom>
          <a:noFill/>
        </p:spPr>
        <p:txBody>
          <a:bodyPr wrap="square" rtlCol="0">
            <a:spAutoFit/>
          </a:bodyPr>
          <a:lstStyle/>
          <a:p>
            <a:pPr marL="285750" indent="-285750" algn="l">
              <a:buFont typeface="Arial" pitchFamily="34" charset="0"/>
              <a:buChar char="•"/>
            </a:pPr>
            <a:r>
              <a:rPr lang="en-GB" sz="2800" dirty="0" smtClean="0">
                <a:latin typeface="Calibri" pitchFamily="34" charset="0"/>
                <a:cs typeface="Calibri" pitchFamily="34" charset="0"/>
              </a:rPr>
              <a:t>We found that heat is continuing to accumulate  at 0.5 Watts per square metre</a:t>
            </a:r>
          </a:p>
          <a:p>
            <a:pPr algn="l"/>
            <a:r>
              <a:rPr lang="en-GB" sz="2400" dirty="0" smtClean="0">
                <a:latin typeface="Calibri" pitchFamily="34" charset="0"/>
                <a:cs typeface="Calibri" pitchFamily="34" charset="0"/>
              </a:rPr>
              <a:t>(this is equivalent to the heat of 250 billion 1 kilo-Watt electric heaters distributed over the planet)</a:t>
            </a:r>
          </a:p>
          <a:p>
            <a:pPr algn="l"/>
            <a:endParaRPr lang="en-GB" sz="2400" dirty="0">
              <a:latin typeface="Calibri" pitchFamily="34" charset="0"/>
              <a:cs typeface="Calibri" pitchFamily="34" charset="0"/>
            </a:endParaRPr>
          </a:p>
          <a:p>
            <a:pPr algn="l"/>
            <a:r>
              <a:rPr lang="en-GB" sz="2400" dirty="0" smtClean="0">
                <a:latin typeface="Calibri" pitchFamily="34" charset="0"/>
                <a:cs typeface="Calibri" pitchFamily="34" charset="0"/>
              </a:rPr>
              <a:t>…updated estimate 2000-2012: 0.6 Wm</a:t>
            </a:r>
            <a:r>
              <a:rPr lang="en-GB" sz="2400" baseline="30000" dirty="0" smtClean="0">
                <a:latin typeface="Calibri" pitchFamily="34" charset="0"/>
                <a:cs typeface="Calibri" pitchFamily="34" charset="0"/>
              </a:rPr>
              <a:t>-2</a:t>
            </a:r>
            <a:endParaRPr lang="en-GB" sz="2400" baseline="30000" dirty="0">
              <a:latin typeface="Calibri" pitchFamily="34" charset="0"/>
              <a:cs typeface="Calibri" pitchFamily="34" charset="0"/>
            </a:endParaRPr>
          </a:p>
        </p:txBody>
      </p:sp>
      <p:pic>
        <p:nvPicPr>
          <p:cNvPr id="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4463" r="10483" b="46477"/>
          <a:stretch/>
        </p:blipFill>
        <p:spPr bwMode="auto">
          <a:xfrm>
            <a:off x="6815567" y="947230"/>
            <a:ext cx="2156359" cy="150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cap="flat" cmpd="sng" algn="ctr">
                <a:solidFill>
                  <a:schemeClr val="accent2"/>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7655" y="2690578"/>
            <a:ext cx="1364271" cy="195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cap="flat" cmpd="sng" algn="ctr">
                <a:solidFill>
                  <a:schemeClr val="accent2"/>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801136" y="3172326"/>
            <a:ext cx="698856" cy="184666"/>
          </a:xfrm>
          <a:prstGeom prst="rect">
            <a:avLst/>
          </a:prstGeom>
          <a:solidFill>
            <a:schemeClr val="bg1"/>
          </a:solidFill>
        </p:spPr>
        <p:txBody>
          <a:bodyPr wrap="square" lIns="0" tIns="0" rIns="0" bIns="0" rtlCol="0">
            <a:spAutoFit/>
          </a:bodyPr>
          <a:lstStyle/>
          <a:p>
            <a:r>
              <a:rPr lang="en-GB" sz="1200" dirty="0" smtClean="0">
                <a:solidFill>
                  <a:schemeClr val="bg2"/>
                </a:solidFill>
              </a:rPr>
              <a:t>simulation</a:t>
            </a:r>
            <a:endParaRPr lang="en-GB" sz="1200" dirty="0">
              <a:solidFill>
                <a:schemeClr val="bg2"/>
              </a:solidFill>
            </a:endParaRPr>
          </a:p>
        </p:txBody>
      </p:sp>
      <p:sp>
        <p:nvSpPr>
          <p:cNvPr id="14" name="TextBox 13"/>
          <p:cNvSpPr txBox="1"/>
          <p:nvPr/>
        </p:nvSpPr>
        <p:spPr>
          <a:xfrm>
            <a:off x="5004048" y="3059668"/>
            <a:ext cx="1008112" cy="369332"/>
          </a:xfrm>
          <a:prstGeom prst="rect">
            <a:avLst/>
          </a:prstGeom>
          <a:solidFill>
            <a:schemeClr val="bg1"/>
          </a:solidFill>
        </p:spPr>
        <p:txBody>
          <a:bodyPr wrap="square" lIns="0" tIns="0" rIns="0" bIns="0" rtlCol="0">
            <a:spAutoFit/>
          </a:bodyPr>
          <a:lstStyle/>
          <a:p>
            <a:r>
              <a:rPr lang="en-GB" sz="1200" dirty="0" smtClean="0">
                <a:solidFill>
                  <a:schemeClr val="bg2"/>
                </a:solidFill>
              </a:rPr>
              <a:t>Reanalysis simulation</a:t>
            </a:r>
            <a:endParaRPr lang="en-GB" sz="1200" dirty="0">
              <a:solidFill>
                <a:schemeClr val="bg2"/>
              </a:solidFill>
            </a:endParaRPr>
          </a:p>
        </p:txBody>
      </p:sp>
      <p:pic>
        <p:nvPicPr>
          <p:cNvPr id="1026" name="Picture 2" descr="Dimplex 1000w PLX Panel Heater - Willow Whi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7426" y="4878431"/>
            <a:ext cx="1714500" cy="16287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27784" y="3667272"/>
            <a:ext cx="4125586" cy="369332"/>
          </a:xfrm>
          <a:prstGeom prst="rect">
            <a:avLst/>
          </a:prstGeom>
          <a:solidFill>
            <a:schemeClr val="bg1"/>
          </a:solidFill>
        </p:spPr>
        <p:txBody>
          <a:bodyPr wrap="square" rtlCol="0">
            <a:spAutoFit/>
          </a:bodyPr>
          <a:lstStyle/>
          <a:p>
            <a:r>
              <a:rPr lang="en-GB" dirty="0" smtClean="0">
                <a:hlinkClick r:id="rId7"/>
              </a:rPr>
              <a:t>Loeb et al. (2012) Nature </a:t>
            </a:r>
            <a:r>
              <a:rPr lang="en-GB" dirty="0" err="1" smtClean="0">
                <a:hlinkClick r:id="rId7"/>
              </a:rPr>
              <a:t>Geosci</a:t>
            </a:r>
            <a:endParaRPr lang="en-GB" dirty="0"/>
          </a:p>
        </p:txBody>
      </p:sp>
    </p:spTree>
    <p:extLst>
      <p:ext uri="{BB962C8B-B14F-4D97-AF65-F5344CB8AC3E}">
        <p14:creationId xmlns:p14="http://schemas.microsoft.com/office/powerpoint/2010/main" val="854720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0113" y="548680"/>
            <a:ext cx="3106687" cy="2578298"/>
          </a:xfrm>
        </p:spPr>
        <p:txBody>
          <a:bodyPr/>
          <a:lstStyle/>
          <a:p>
            <a:r>
              <a:rPr lang="en-GB" sz="3600" dirty="0" smtClean="0">
                <a:solidFill>
                  <a:srgbClr val="002060"/>
                </a:solidFill>
              </a:rPr>
              <a:t>Continued heating of the oceans and sea-level rise</a:t>
            </a:r>
            <a:endParaRPr lang="en-GB" sz="3600" dirty="0">
              <a:solidFill>
                <a:srgbClr val="002060"/>
              </a:solidFill>
            </a:endParaRPr>
          </a:p>
        </p:txBody>
      </p:sp>
      <p:pic>
        <p:nvPicPr>
          <p:cNvPr id="2050" name="Picture 2" descr="http://www.climatechange2013.org/images/figures/WGI_AR5_FigSPM-3.jpg"/>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a:stretch/>
        </p:blipFill>
        <p:spPr bwMode="auto">
          <a:xfrm>
            <a:off x="107505" y="332656"/>
            <a:ext cx="5472608" cy="62964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24128" y="5733256"/>
            <a:ext cx="3024336" cy="369332"/>
          </a:xfrm>
          <a:prstGeom prst="rect">
            <a:avLst/>
          </a:prstGeom>
          <a:noFill/>
        </p:spPr>
        <p:txBody>
          <a:bodyPr wrap="square" rtlCol="0">
            <a:spAutoFit/>
          </a:bodyPr>
          <a:lstStyle/>
          <a:p>
            <a:pPr algn="l"/>
            <a:r>
              <a:rPr lang="en-GB" dirty="0" smtClean="0">
                <a:hlinkClick r:id="rId3"/>
              </a:rPr>
              <a:t>IPCC (2013) Figure SPM.3</a:t>
            </a:r>
            <a:endParaRPr lang="en-GB" dirty="0"/>
          </a:p>
        </p:txBody>
      </p:sp>
      <p:sp>
        <p:nvSpPr>
          <p:cNvPr id="6" name="Rectangle 5"/>
          <p:cNvSpPr/>
          <p:nvPr/>
        </p:nvSpPr>
        <p:spPr>
          <a:xfrm>
            <a:off x="5940152" y="3356992"/>
            <a:ext cx="2592288" cy="1938992"/>
          </a:xfrm>
          <a:prstGeom prst="rect">
            <a:avLst/>
          </a:prstGeom>
        </p:spPr>
        <p:txBody>
          <a:bodyPr wrap="square">
            <a:spAutoFit/>
          </a:bodyPr>
          <a:lstStyle/>
          <a:p>
            <a:r>
              <a:rPr lang="en-GB" sz="2400" dirty="0">
                <a:latin typeface="+mn-lt"/>
              </a:rPr>
              <a:t>How can the oceans be heating up without warming surface temperatures?</a:t>
            </a:r>
          </a:p>
        </p:txBody>
      </p:sp>
    </p:spTree>
    <p:extLst>
      <p:ext uri="{BB962C8B-B14F-4D97-AF65-F5344CB8AC3E}">
        <p14:creationId xmlns:p14="http://schemas.microsoft.com/office/powerpoint/2010/main" val="208096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63272" cy="1143000"/>
          </a:xfrm>
        </p:spPr>
        <p:txBody>
          <a:bodyPr/>
          <a:lstStyle/>
          <a:p>
            <a:r>
              <a:rPr lang="en-GB" sz="3600" dirty="0" smtClean="0">
                <a:solidFill>
                  <a:srgbClr val="002060"/>
                </a:solidFill>
              </a:rPr>
              <a:t>Climate models simulate decades with little surface warming despite CO</a:t>
            </a:r>
            <a:r>
              <a:rPr lang="en-GB" sz="3600" baseline="-25000" dirty="0" smtClean="0">
                <a:solidFill>
                  <a:srgbClr val="002060"/>
                </a:solidFill>
              </a:rPr>
              <a:t>2</a:t>
            </a:r>
            <a:r>
              <a:rPr lang="en-GB" sz="3600" dirty="0" smtClean="0">
                <a:solidFill>
                  <a:srgbClr val="002060"/>
                </a:solidFill>
              </a:rPr>
              <a:t> increases</a:t>
            </a:r>
            <a:endParaRPr lang="en-GB" sz="3600" dirty="0">
              <a:solidFill>
                <a:srgbClr val="002060"/>
              </a:solidFill>
            </a:endParaRPr>
          </a:p>
        </p:txBody>
      </p:sp>
      <p:sp>
        <p:nvSpPr>
          <p:cNvPr id="3" name="Content Placeholder 2"/>
          <p:cNvSpPr>
            <a:spLocks noGrp="1"/>
          </p:cNvSpPr>
          <p:nvPr>
            <p:ph idx="1"/>
          </p:nvPr>
        </p:nvSpPr>
        <p:spPr>
          <a:xfrm>
            <a:off x="4211960" y="1600200"/>
            <a:ext cx="4474840" cy="4525963"/>
          </a:xfrm>
        </p:spPr>
        <p:txBody>
          <a:bodyPr/>
          <a:lstStyle/>
          <a:p>
            <a:r>
              <a:rPr lang="en-GB" sz="2400" dirty="0" smtClean="0"/>
              <a:t>Ocean variability causes heat to mix to deeper levels in some decades</a:t>
            </a:r>
          </a:p>
          <a:p>
            <a:r>
              <a:rPr lang="en-GB" sz="2400" dirty="0" smtClean="0"/>
              <a:t>Associated pattern of sea surface temperature trends match current observations</a:t>
            </a:r>
          </a:p>
          <a:p>
            <a:endParaRPr lang="en-GB" dirty="0"/>
          </a:p>
        </p:txBody>
      </p:sp>
      <p:pic>
        <p:nvPicPr>
          <p:cNvPr id="4100" name="Picture 4" descr="Recent surface tren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9712" y="4077072"/>
            <a:ext cx="3230266" cy="23042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urface temperatures and ocean heat content."/>
          <p:cNvPicPr>
            <a:picLocks noChangeAspect="1" noChangeArrowheads="1"/>
          </p:cNvPicPr>
          <p:nvPr/>
        </p:nvPicPr>
        <p:blipFill rotWithShape="1">
          <a:blip r:embed="rId3">
            <a:extLst>
              <a:ext uri="{28A0092B-C50C-407E-A947-70E740481C1C}">
                <a14:useLocalDpi xmlns:a14="http://schemas.microsoft.com/office/drawing/2010/main" val="0"/>
              </a:ext>
            </a:extLst>
          </a:blip>
          <a:srcRect t="62063"/>
          <a:stretch/>
        </p:blipFill>
        <p:spPr bwMode="auto">
          <a:xfrm>
            <a:off x="971600" y="3958322"/>
            <a:ext cx="3415446" cy="24230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1521" y="6381328"/>
            <a:ext cx="8568952" cy="369332"/>
          </a:xfrm>
          <a:prstGeom prst="rect">
            <a:avLst/>
          </a:prstGeom>
          <a:noFill/>
        </p:spPr>
        <p:txBody>
          <a:bodyPr wrap="square" rtlCol="0">
            <a:spAutoFit/>
          </a:bodyPr>
          <a:lstStyle/>
          <a:p>
            <a:r>
              <a:rPr lang="en-GB" dirty="0" smtClean="0"/>
              <a:t>    Model (</a:t>
            </a:r>
            <a:r>
              <a:rPr lang="en-GB" dirty="0" smtClean="0">
                <a:hlinkClick r:id="rId4"/>
              </a:rPr>
              <a:t>Meehl et al. 2011</a:t>
            </a:r>
            <a:r>
              <a:rPr lang="en-GB" dirty="0" smtClean="0"/>
              <a:t>, </a:t>
            </a:r>
            <a:r>
              <a:rPr lang="en-GB" dirty="0" smtClean="0">
                <a:hlinkClick r:id="rId5"/>
              </a:rPr>
              <a:t>2013</a:t>
            </a:r>
            <a:r>
              <a:rPr lang="en-GB" dirty="0" smtClean="0"/>
              <a:t>)            Observations 2001-2013 (</a:t>
            </a:r>
            <a:r>
              <a:rPr lang="en-GB" dirty="0" smtClean="0">
                <a:hlinkClick r:id="rId6"/>
              </a:rPr>
              <a:t>Kosaka 2014</a:t>
            </a:r>
            <a:r>
              <a:rPr lang="en-GB" dirty="0" smtClean="0"/>
              <a:t>)</a:t>
            </a:r>
            <a:endParaRPr lang="en-GB" dirty="0"/>
          </a:p>
        </p:txBody>
      </p:sp>
      <p:pic>
        <p:nvPicPr>
          <p:cNvPr id="8" name="Picture 2" descr="Surface temperatures and ocean heat content."/>
          <p:cNvPicPr>
            <a:picLocks noChangeAspect="1" noChangeArrowheads="1"/>
          </p:cNvPicPr>
          <p:nvPr/>
        </p:nvPicPr>
        <p:blipFill rotWithShape="1">
          <a:blip r:embed="rId3">
            <a:extLst>
              <a:ext uri="{28A0092B-C50C-407E-A947-70E740481C1C}">
                <a14:useLocalDpi xmlns:a14="http://schemas.microsoft.com/office/drawing/2010/main" val="0"/>
              </a:ext>
            </a:extLst>
          </a:blip>
          <a:srcRect l="2796" b="65983"/>
          <a:stretch/>
        </p:blipFill>
        <p:spPr bwMode="auto">
          <a:xfrm>
            <a:off x="419099" y="1556792"/>
            <a:ext cx="3726055" cy="240153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urface temperatures and ocean heat conten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87" t="38123" r="10748" b="37933"/>
          <a:stretch/>
        </p:blipFill>
        <p:spPr bwMode="auto">
          <a:xfrm>
            <a:off x="2123729" y="2565040"/>
            <a:ext cx="2096471" cy="118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27784" y="2276872"/>
            <a:ext cx="1465831" cy="369332"/>
          </a:xfrm>
          <a:prstGeom prst="rect">
            <a:avLst/>
          </a:prstGeom>
          <a:noFill/>
        </p:spPr>
        <p:txBody>
          <a:bodyPr wrap="square" rtlCol="0">
            <a:spAutoFit/>
          </a:bodyPr>
          <a:lstStyle/>
          <a:p>
            <a:r>
              <a:rPr lang="en-GB" dirty="0" smtClean="0">
                <a:latin typeface="+mn-lt"/>
              </a:rPr>
              <a:t>Heating rate</a:t>
            </a:r>
            <a:endParaRPr lang="en-GB" dirty="0">
              <a:latin typeface="+mn-lt"/>
            </a:endParaRPr>
          </a:p>
        </p:txBody>
      </p:sp>
      <p:sp>
        <p:nvSpPr>
          <p:cNvPr id="10" name="TextBox 9"/>
          <p:cNvSpPr txBox="1"/>
          <p:nvPr/>
        </p:nvSpPr>
        <p:spPr>
          <a:xfrm>
            <a:off x="-540569" y="2429272"/>
            <a:ext cx="1944217" cy="369332"/>
          </a:xfrm>
          <a:prstGeom prst="rect">
            <a:avLst/>
          </a:prstGeom>
          <a:solidFill>
            <a:schemeClr val="bg1"/>
          </a:solidFill>
          <a:scene3d>
            <a:camera prst="orthographicFront">
              <a:rot lat="0" lon="0" rev="5400000"/>
            </a:camera>
            <a:lightRig rig="threePt" dir="t"/>
          </a:scene3d>
        </p:spPr>
        <p:txBody>
          <a:bodyPr wrap="square" rtlCol="0">
            <a:spAutoFit/>
          </a:bodyPr>
          <a:lstStyle/>
          <a:p>
            <a:r>
              <a:rPr lang="en-GB" dirty="0" smtClean="0">
                <a:latin typeface="+mn-lt"/>
              </a:rPr>
              <a:t>Temperature (K)</a:t>
            </a:r>
            <a:endParaRPr lang="en-GB" dirty="0">
              <a:latin typeface="+mn-lt"/>
            </a:endParaRPr>
          </a:p>
        </p:txBody>
      </p:sp>
      <p:sp>
        <p:nvSpPr>
          <p:cNvPr id="11" name="TextBox 10"/>
          <p:cNvSpPr txBox="1"/>
          <p:nvPr/>
        </p:nvSpPr>
        <p:spPr>
          <a:xfrm>
            <a:off x="-379579" y="4581128"/>
            <a:ext cx="1944217" cy="646331"/>
          </a:xfrm>
          <a:prstGeom prst="rect">
            <a:avLst/>
          </a:prstGeom>
          <a:noFill/>
          <a:scene3d>
            <a:camera prst="orthographicFront">
              <a:rot lat="0" lon="0" rev="5400000"/>
            </a:camera>
            <a:lightRig rig="threePt" dir="t"/>
          </a:scene3d>
        </p:spPr>
        <p:txBody>
          <a:bodyPr wrap="square" rtlCol="0">
            <a:spAutoFit/>
          </a:bodyPr>
          <a:lstStyle/>
          <a:p>
            <a:r>
              <a:rPr lang="en-GB" dirty="0" smtClean="0">
                <a:latin typeface="+mn-lt"/>
              </a:rPr>
              <a:t>Temperature Trend (K/decade)</a:t>
            </a:r>
            <a:endParaRPr lang="en-GB" dirty="0">
              <a:latin typeface="+mn-lt"/>
            </a:endParaRPr>
          </a:p>
        </p:txBody>
      </p:sp>
    </p:spTree>
    <p:extLst>
      <p:ext uri="{BB962C8B-B14F-4D97-AF65-F5344CB8AC3E}">
        <p14:creationId xmlns:p14="http://schemas.microsoft.com/office/powerpoint/2010/main" val="16038659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63272" cy="1143000"/>
          </a:xfrm>
        </p:spPr>
        <p:txBody>
          <a:bodyPr/>
          <a:lstStyle/>
          <a:p>
            <a:r>
              <a:rPr lang="en-GB" sz="4000" dirty="0" smtClean="0">
                <a:solidFill>
                  <a:srgbClr val="002060"/>
                </a:solidFill>
              </a:rPr>
              <a:t>The role of ocean circulation…</a:t>
            </a:r>
            <a:endParaRPr lang="en-GB" sz="4000" dirty="0">
              <a:solidFill>
                <a:srgbClr val="002060"/>
              </a:solidFill>
            </a:endParaRPr>
          </a:p>
        </p:txBody>
      </p:sp>
      <p:sp>
        <p:nvSpPr>
          <p:cNvPr id="4" name="Slide Number Placeholder 3"/>
          <p:cNvSpPr>
            <a:spLocks noGrp="1"/>
          </p:cNvSpPr>
          <p:nvPr>
            <p:ph type="sldNum" sz="quarter" idx="12"/>
          </p:nvPr>
        </p:nvSpPr>
        <p:spPr/>
        <p:txBody>
          <a:bodyPr/>
          <a:lstStyle/>
          <a:p>
            <a:fld id="{244F944D-2272-47F7-8969-DDDA77676334}" type="slidenum">
              <a:rPr lang="en-GB" smtClean="0">
                <a:solidFill>
                  <a:srgbClr val="FFFFFF"/>
                </a:solidFill>
              </a:rPr>
              <a:pPr/>
              <a:t>19</a:t>
            </a:fld>
            <a:endParaRPr lang="en-GB" dirty="0">
              <a:solidFill>
                <a:srgbClr val="FFFFFF"/>
              </a:solidFill>
            </a:endParaRPr>
          </a:p>
        </p:txBody>
      </p:sp>
      <p:pic>
        <p:nvPicPr>
          <p:cNvPr id="2050" name="Picture 2" descr="http://www.met.reading.ac.uk/~sgs02rpa/MISC/SMC_Slowdown_cartoon.png"/>
          <p:cNvPicPr>
            <a:picLocks noChangeAspect="1" noChangeArrowheads="1"/>
          </p:cNvPicPr>
          <p:nvPr/>
        </p:nvPicPr>
        <p:blipFill rotWithShape="1">
          <a:blip r:embed="rId2">
            <a:extLst>
              <a:ext uri="{28A0092B-C50C-407E-A947-70E740481C1C}">
                <a14:useLocalDpi xmlns:a14="http://schemas.microsoft.com/office/drawing/2010/main" val="0"/>
              </a:ext>
            </a:extLst>
          </a:blip>
          <a:srcRect l="4285" t="15399" r="6826" b="5589"/>
          <a:stretch/>
        </p:blipFill>
        <p:spPr bwMode="auto">
          <a:xfrm>
            <a:off x="971600" y="1239580"/>
            <a:ext cx="6912768" cy="46085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3528" y="6093296"/>
            <a:ext cx="8352928" cy="646331"/>
          </a:xfrm>
          <a:prstGeom prst="rect">
            <a:avLst/>
          </a:prstGeom>
          <a:noFill/>
        </p:spPr>
        <p:txBody>
          <a:bodyPr wrap="square" rtlCol="0">
            <a:spAutoFit/>
          </a:bodyPr>
          <a:lstStyle/>
          <a:p>
            <a:r>
              <a:rPr lang="en-GB" dirty="0" smtClean="0"/>
              <a:t>Increased heat flux to deeper layers of the ocean: </a:t>
            </a:r>
            <a:r>
              <a:rPr lang="en-GB" dirty="0" smtClean="0">
                <a:hlinkClick r:id="rId3"/>
              </a:rPr>
              <a:t>Watanabe et al. (2013) GRL</a:t>
            </a:r>
            <a:r>
              <a:rPr lang="en-GB" dirty="0" smtClean="0"/>
              <a:t>; </a:t>
            </a:r>
            <a:r>
              <a:rPr lang="en-GB" dirty="0" smtClean="0">
                <a:hlinkClick r:id="rId4"/>
              </a:rPr>
              <a:t>Balmaseda et al. (2013) GRL</a:t>
            </a:r>
            <a:r>
              <a:rPr lang="en-GB" dirty="0" smtClean="0"/>
              <a:t>; </a:t>
            </a:r>
            <a:r>
              <a:rPr lang="en-GB" dirty="0" smtClean="0">
                <a:hlinkClick r:id="rId5"/>
              </a:rPr>
              <a:t>Trenberth et al. (2014) J. Climate</a:t>
            </a:r>
            <a:endParaRPr lang="en-GB" dirty="0"/>
          </a:p>
        </p:txBody>
      </p:sp>
    </p:spTree>
    <p:extLst>
      <p:ext uri="{BB962C8B-B14F-4D97-AF65-F5344CB8AC3E}">
        <p14:creationId xmlns:p14="http://schemas.microsoft.com/office/powerpoint/2010/main" val="118589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6121" y="1475638"/>
            <a:ext cx="6287105" cy="4473642"/>
          </a:xfrm>
          <a:prstGeom prst="rect">
            <a:avLst/>
          </a:prstGeom>
        </p:spPr>
      </p:pic>
      <p:sp>
        <p:nvSpPr>
          <p:cNvPr id="2" name="Title 1"/>
          <p:cNvSpPr>
            <a:spLocks noGrp="1"/>
          </p:cNvSpPr>
          <p:nvPr>
            <p:ph type="title"/>
          </p:nvPr>
        </p:nvSpPr>
        <p:spPr>
          <a:xfrm>
            <a:off x="1181975" y="274638"/>
            <a:ext cx="5580576" cy="706090"/>
          </a:xfrm>
        </p:spPr>
        <p:txBody>
          <a:bodyPr/>
          <a:lstStyle/>
          <a:p>
            <a:r>
              <a:rPr lang="en-GB" dirty="0" smtClean="0">
                <a:solidFill>
                  <a:srgbClr val="00B0F0"/>
                </a:solidFill>
              </a:rPr>
              <a:t>Global Warming…</a:t>
            </a:r>
            <a:r>
              <a:rPr lang="en-GB" dirty="0" smtClean="0">
                <a:solidFill>
                  <a:schemeClr val="bg1"/>
                </a:solidFill>
              </a:rPr>
              <a:t>…</a:t>
            </a:r>
            <a:endParaRPr lang="en-GB" dirty="0">
              <a:solidFill>
                <a:schemeClr val="bg1"/>
              </a:solidFill>
            </a:endParaRPr>
          </a:p>
        </p:txBody>
      </p:sp>
      <p:cxnSp>
        <p:nvCxnSpPr>
          <p:cNvPr id="10" name="Straight Connector 9"/>
          <p:cNvCxnSpPr/>
          <p:nvPr/>
        </p:nvCxnSpPr>
        <p:spPr bwMode="auto">
          <a:xfrm>
            <a:off x="1835695" y="3709606"/>
            <a:ext cx="5328000" cy="2853"/>
          </a:xfrm>
          <a:prstGeom prst="line">
            <a:avLst/>
          </a:prstGeom>
          <a:noFill/>
          <a:ln w="25400" cap="flat" cmpd="sng" algn="ctr">
            <a:solidFill>
              <a:schemeClr val="bg2">
                <a:lumMod val="50000"/>
              </a:schemeClr>
            </a:solidFill>
            <a:prstDash val="solid"/>
            <a:round/>
            <a:headEnd type="none" w="med" len="med"/>
            <a:tailEnd type="none" w="med" len="med"/>
          </a:ln>
          <a:effectLst/>
        </p:spPr>
      </p:cxnSp>
      <p:sp>
        <p:nvSpPr>
          <p:cNvPr id="16" name="Rectangle 15"/>
          <p:cNvSpPr/>
          <p:nvPr/>
        </p:nvSpPr>
        <p:spPr bwMode="auto">
          <a:xfrm>
            <a:off x="6732240" y="1819730"/>
            <a:ext cx="288032" cy="1476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641"/>
          <a:stretch/>
        </p:blipFill>
        <p:spPr bwMode="auto">
          <a:xfrm>
            <a:off x="7740352" y="2393801"/>
            <a:ext cx="1296144"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cap="flat" cmpd="sng" algn="ctr">
                <a:solidFill>
                  <a:schemeClr val="accent2"/>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352" y="5129583"/>
            <a:ext cx="1296144" cy="1611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cap="flat" cmpd="sng" algn="ctr">
                <a:solidFill>
                  <a:schemeClr val="accent2"/>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descr="http://t1.gstatic.com/images?q=tbn:ANd9GcT3F1kcd6Ob6-a5u4sk-DKE1_8P4FPKGturdgZw3LZjTXLHNap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8520" y="331257"/>
            <a:ext cx="1307976" cy="1945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961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Connector 34"/>
          <p:cNvCxnSpPr/>
          <p:nvPr/>
        </p:nvCxnSpPr>
        <p:spPr>
          <a:xfrm>
            <a:off x="1718065" y="3535635"/>
            <a:ext cx="0" cy="1100094"/>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pic>
        <p:nvPicPr>
          <p:cNvPr id="1026" name="Picture 2" descr="http://www.esrl.noaa.gov/psd/map/images/sst/sst.seasonal.gif"/>
          <p:cNvPicPr>
            <a:picLocks noChangeAspect="1" noChangeArrowheads="1"/>
          </p:cNvPicPr>
          <p:nvPr/>
        </p:nvPicPr>
        <p:blipFill rotWithShape="1">
          <a:blip r:embed="rId2">
            <a:extLst>
              <a:ext uri="{28A0092B-C50C-407E-A947-70E740481C1C}">
                <a14:useLocalDpi xmlns:a14="http://schemas.microsoft.com/office/drawing/2010/main" val="0"/>
              </a:ext>
            </a:extLst>
          </a:blip>
          <a:srcRect l="35333" t="30700" r="20096" b="34650"/>
          <a:stretch/>
        </p:blipFill>
        <p:spPr bwMode="auto">
          <a:xfrm>
            <a:off x="1680092" y="2210832"/>
            <a:ext cx="5857718" cy="2649607"/>
          </a:xfrm>
          <a:prstGeom prst="rect">
            <a:avLst/>
          </a:prstGeom>
          <a:noFill/>
          <a:scene3d>
            <a:camera prst="orthographicFront">
              <a:rot lat="3816930" lon="20538419" rev="20677522"/>
            </a:camera>
            <a:lightRig rig="threePt" dir="t"/>
          </a:scene3d>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H="1">
            <a:off x="2856711" y="3481016"/>
            <a:ext cx="3162905" cy="0"/>
          </a:xfrm>
          <a:prstGeom prst="straightConnector1">
            <a:avLst/>
          </a:prstGeom>
          <a:ln w="101600">
            <a:solidFill>
              <a:schemeClr val="tx2">
                <a:lumMod val="75000"/>
              </a:schemeClr>
            </a:solidFill>
            <a:tailEnd type="arrow"/>
          </a:ln>
          <a:scene3d>
            <a:camera prst="orthographicFront">
              <a:rot lat="3000000"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20" name="Freeform 19"/>
          <p:cNvSpPr/>
          <p:nvPr/>
        </p:nvSpPr>
        <p:spPr>
          <a:xfrm>
            <a:off x="2534396" y="2095361"/>
            <a:ext cx="3048438" cy="307923"/>
          </a:xfrm>
          <a:custGeom>
            <a:avLst/>
            <a:gdLst>
              <a:gd name="connsiteX0" fmla="*/ 0 w 3672114"/>
              <a:gd name="connsiteY0" fmla="*/ 406400 h 406400"/>
              <a:gd name="connsiteX1" fmla="*/ 14514 w 3672114"/>
              <a:gd name="connsiteY1" fmla="*/ 203200 h 406400"/>
              <a:gd name="connsiteX2" fmla="*/ 87086 w 3672114"/>
              <a:gd name="connsiteY2" fmla="*/ 116114 h 406400"/>
              <a:gd name="connsiteX3" fmla="*/ 304800 w 3672114"/>
              <a:gd name="connsiteY3" fmla="*/ 58057 h 406400"/>
              <a:gd name="connsiteX4" fmla="*/ 754743 w 3672114"/>
              <a:gd name="connsiteY4" fmla="*/ 14514 h 406400"/>
              <a:gd name="connsiteX5" fmla="*/ 2278743 w 3672114"/>
              <a:gd name="connsiteY5" fmla="*/ 29028 h 406400"/>
              <a:gd name="connsiteX6" fmla="*/ 3672114 w 3672114"/>
              <a:gd name="connsiteY6" fmla="*/ 0 h 406400"/>
              <a:gd name="connsiteX7" fmla="*/ 3672114 w 3672114"/>
              <a:gd name="connsiteY7" fmla="*/ 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2114" h="406400">
                <a:moveTo>
                  <a:pt x="0" y="406400"/>
                </a:moveTo>
                <a:cubicBezTo>
                  <a:pt x="0" y="328990"/>
                  <a:pt x="0" y="251581"/>
                  <a:pt x="14514" y="203200"/>
                </a:cubicBezTo>
                <a:cubicBezTo>
                  <a:pt x="29028" y="154819"/>
                  <a:pt x="38705" y="140305"/>
                  <a:pt x="87086" y="116114"/>
                </a:cubicBezTo>
                <a:cubicBezTo>
                  <a:pt x="135467" y="91923"/>
                  <a:pt x="193524" y="74990"/>
                  <a:pt x="304800" y="58057"/>
                </a:cubicBezTo>
                <a:cubicBezTo>
                  <a:pt x="416076" y="41124"/>
                  <a:pt x="754743" y="14514"/>
                  <a:pt x="754743" y="14514"/>
                </a:cubicBezTo>
                <a:lnTo>
                  <a:pt x="2278743" y="29028"/>
                </a:lnTo>
                <a:cubicBezTo>
                  <a:pt x="2764971" y="26609"/>
                  <a:pt x="3672114" y="0"/>
                  <a:pt x="3672114" y="0"/>
                </a:cubicBezTo>
                <a:lnTo>
                  <a:pt x="3672114" y="0"/>
                </a:lnTo>
              </a:path>
            </a:pathLst>
          </a:custGeom>
          <a:noFill/>
          <a:ln w="50800">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sp>
        <p:nvSpPr>
          <p:cNvPr id="22" name="Freeform 21"/>
          <p:cNvSpPr/>
          <p:nvPr/>
        </p:nvSpPr>
        <p:spPr>
          <a:xfrm flipH="1" flipV="1">
            <a:off x="3299517" y="2730452"/>
            <a:ext cx="2909872" cy="433016"/>
          </a:xfrm>
          <a:custGeom>
            <a:avLst/>
            <a:gdLst>
              <a:gd name="connsiteX0" fmla="*/ 0 w 3672114"/>
              <a:gd name="connsiteY0" fmla="*/ 406400 h 406400"/>
              <a:gd name="connsiteX1" fmla="*/ 14514 w 3672114"/>
              <a:gd name="connsiteY1" fmla="*/ 203200 h 406400"/>
              <a:gd name="connsiteX2" fmla="*/ 87086 w 3672114"/>
              <a:gd name="connsiteY2" fmla="*/ 116114 h 406400"/>
              <a:gd name="connsiteX3" fmla="*/ 304800 w 3672114"/>
              <a:gd name="connsiteY3" fmla="*/ 58057 h 406400"/>
              <a:gd name="connsiteX4" fmla="*/ 754743 w 3672114"/>
              <a:gd name="connsiteY4" fmla="*/ 14514 h 406400"/>
              <a:gd name="connsiteX5" fmla="*/ 2278743 w 3672114"/>
              <a:gd name="connsiteY5" fmla="*/ 29028 h 406400"/>
              <a:gd name="connsiteX6" fmla="*/ 3672114 w 3672114"/>
              <a:gd name="connsiteY6" fmla="*/ 0 h 406400"/>
              <a:gd name="connsiteX7" fmla="*/ 3672114 w 3672114"/>
              <a:gd name="connsiteY7" fmla="*/ 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2114" h="406400">
                <a:moveTo>
                  <a:pt x="0" y="406400"/>
                </a:moveTo>
                <a:cubicBezTo>
                  <a:pt x="0" y="328990"/>
                  <a:pt x="0" y="251581"/>
                  <a:pt x="14514" y="203200"/>
                </a:cubicBezTo>
                <a:cubicBezTo>
                  <a:pt x="29028" y="154819"/>
                  <a:pt x="38705" y="140305"/>
                  <a:pt x="87086" y="116114"/>
                </a:cubicBezTo>
                <a:cubicBezTo>
                  <a:pt x="135467" y="91923"/>
                  <a:pt x="193524" y="74990"/>
                  <a:pt x="304800" y="58057"/>
                </a:cubicBezTo>
                <a:cubicBezTo>
                  <a:pt x="416076" y="41124"/>
                  <a:pt x="754743" y="14514"/>
                  <a:pt x="754743" y="14514"/>
                </a:cubicBezTo>
                <a:lnTo>
                  <a:pt x="2278743" y="29028"/>
                </a:lnTo>
                <a:cubicBezTo>
                  <a:pt x="2764971" y="26609"/>
                  <a:pt x="3672114" y="0"/>
                  <a:pt x="3672114" y="0"/>
                </a:cubicBezTo>
                <a:lnTo>
                  <a:pt x="3672114" y="0"/>
                </a:lnTo>
              </a:path>
            </a:pathLst>
          </a:custGeom>
          <a:noFill/>
          <a:ln w="50800">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sp>
        <p:nvSpPr>
          <p:cNvPr id="21" name="Arc 20"/>
          <p:cNvSpPr/>
          <p:nvPr/>
        </p:nvSpPr>
        <p:spPr>
          <a:xfrm>
            <a:off x="5450293" y="2095361"/>
            <a:ext cx="759097" cy="981506"/>
          </a:xfrm>
          <a:prstGeom prst="arc">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en-GB">
              <a:solidFill>
                <a:prstClr val="black"/>
              </a:solidFill>
            </a:endParaRPr>
          </a:p>
        </p:txBody>
      </p:sp>
      <p:sp>
        <p:nvSpPr>
          <p:cNvPr id="24" name="Arc 23"/>
          <p:cNvSpPr/>
          <p:nvPr/>
        </p:nvSpPr>
        <p:spPr>
          <a:xfrm flipH="1" flipV="1">
            <a:off x="2540420" y="2095361"/>
            <a:ext cx="759097" cy="1039242"/>
          </a:xfrm>
          <a:prstGeom prst="arc">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en-GB">
              <a:solidFill>
                <a:prstClr val="black"/>
              </a:solidFill>
            </a:endParaRPr>
          </a:p>
        </p:txBody>
      </p:sp>
      <p:sp>
        <p:nvSpPr>
          <p:cNvPr id="23" name="TextBox 22"/>
          <p:cNvSpPr txBox="1"/>
          <p:nvPr/>
        </p:nvSpPr>
        <p:spPr>
          <a:xfrm>
            <a:off x="2983227" y="2166540"/>
            <a:ext cx="2846614" cy="954107"/>
          </a:xfrm>
          <a:prstGeom prst="rect">
            <a:avLst/>
          </a:prstGeom>
          <a:noFill/>
        </p:spPr>
        <p:txBody>
          <a:bodyPr wrap="square" rtlCol="0">
            <a:spAutoFit/>
          </a:bodyPr>
          <a:lstStyle/>
          <a:p>
            <a:pPr fontAlgn="auto">
              <a:spcBef>
                <a:spcPts val="0"/>
              </a:spcBef>
              <a:spcAft>
                <a:spcPts val="0"/>
              </a:spcAft>
            </a:pPr>
            <a:r>
              <a:rPr lang="en-GB" sz="2800" dirty="0" smtClean="0">
                <a:solidFill>
                  <a:prstClr val="black"/>
                </a:solidFill>
                <a:latin typeface="Calibri"/>
              </a:rPr>
              <a:t>Enhanced Walker Circulation</a:t>
            </a:r>
            <a:endParaRPr lang="en-GB" sz="2800" dirty="0">
              <a:solidFill>
                <a:prstClr val="black"/>
              </a:solidFill>
              <a:latin typeface="Calibri"/>
            </a:endParaRPr>
          </a:p>
        </p:txBody>
      </p:sp>
      <p:sp>
        <p:nvSpPr>
          <p:cNvPr id="25" name="TextBox 24"/>
          <p:cNvSpPr txBox="1"/>
          <p:nvPr/>
        </p:nvSpPr>
        <p:spPr>
          <a:xfrm>
            <a:off x="1619672" y="2961457"/>
            <a:ext cx="1524946" cy="1015663"/>
          </a:xfrm>
          <a:prstGeom prst="rect">
            <a:avLst/>
          </a:prstGeom>
          <a:noFill/>
          <a:scene3d>
            <a:camera prst="orthographicFront">
              <a:rot lat="3000000" lon="0" rev="0"/>
            </a:camera>
            <a:lightRig rig="threePt" dir="t"/>
          </a:scene3d>
        </p:spPr>
        <p:txBody>
          <a:bodyPr wrap="square" rtlCol="0">
            <a:spAutoFit/>
          </a:bodyPr>
          <a:lstStyle/>
          <a:p>
            <a:pPr fontAlgn="auto">
              <a:spcBef>
                <a:spcPts val="0"/>
              </a:spcBef>
              <a:spcAft>
                <a:spcPts val="0"/>
              </a:spcAft>
            </a:pPr>
            <a:r>
              <a:rPr lang="en-GB" sz="2000" b="1" dirty="0" smtClean="0">
                <a:solidFill>
                  <a:prstClr val="black"/>
                </a:solidFill>
                <a:latin typeface="Calibri"/>
              </a:rPr>
              <a:t>Increased sea height</a:t>
            </a:r>
          </a:p>
          <a:p>
            <a:pPr fontAlgn="auto">
              <a:spcBef>
                <a:spcPts val="0"/>
              </a:spcBef>
              <a:spcAft>
                <a:spcPts val="0"/>
              </a:spcAft>
            </a:pPr>
            <a:r>
              <a:rPr lang="en-GB" sz="2000" b="1" dirty="0" smtClean="0">
                <a:solidFill>
                  <a:srgbClr val="FF0000"/>
                </a:solidFill>
                <a:latin typeface="Calibri"/>
              </a:rPr>
              <a:t>Warm</a:t>
            </a:r>
            <a:endParaRPr lang="en-GB" sz="2000" b="1" dirty="0">
              <a:solidFill>
                <a:srgbClr val="FF0000"/>
              </a:solidFill>
              <a:latin typeface="Calibri"/>
            </a:endParaRPr>
          </a:p>
        </p:txBody>
      </p:sp>
      <p:sp>
        <p:nvSpPr>
          <p:cNvPr id="27" name="TextBox 26"/>
          <p:cNvSpPr txBox="1"/>
          <p:nvPr/>
        </p:nvSpPr>
        <p:spPr>
          <a:xfrm>
            <a:off x="5513590" y="3105473"/>
            <a:ext cx="1578690" cy="707886"/>
          </a:xfrm>
          <a:prstGeom prst="rect">
            <a:avLst/>
          </a:prstGeom>
          <a:noFill/>
          <a:scene3d>
            <a:camera prst="orthographicFront">
              <a:rot lat="3000000" lon="0" rev="0"/>
            </a:camera>
            <a:lightRig rig="threePt" dir="t"/>
          </a:scene3d>
        </p:spPr>
        <p:txBody>
          <a:bodyPr wrap="square" rtlCol="0">
            <a:spAutoFit/>
          </a:bodyPr>
          <a:lstStyle/>
          <a:p>
            <a:pPr fontAlgn="auto">
              <a:spcBef>
                <a:spcPts val="0"/>
              </a:spcBef>
              <a:spcAft>
                <a:spcPts val="0"/>
              </a:spcAft>
            </a:pPr>
            <a:r>
              <a:rPr lang="en-GB" sz="2000" b="1" dirty="0" smtClean="0">
                <a:solidFill>
                  <a:prstClr val="black"/>
                </a:solidFill>
                <a:latin typeface="Calibri"/>
              </a:rPr>
              <a:t>Upwelling,</a:t>
            </a:r>
          </a:p>
          <a:p>
            <a:pPr fontAlgn="auto">
              <a:spcBef>
                <a:spcPts val="0"/>
              </a:spcBef>
              <a:spcAft>
                <a:spcPts val="0"/>
              </a:spcAft>
            </a:pPr>
            <a:r>
              <a:rPr lang="en-GB" sz="2000" b="1" dirty="0" smtClean="0">
                <a:solidFill>
                  <a:srgbClr val="4F81BD"/>
                </a:solidFill>
                <a:latin typeface="Calibri"/>
              </a:rPr>
              <a:t>Cool water</a:t>
            </a:r>
            <a:endParaRPr lang="en-GB" sz="2000" b="1" dirty="0">
              <a:solidFill>
                <a:srgbClr val="4F81BD"/>
              </a:solidFill>
              <a:latin typeface="Calibri"/>
            </a:endParaRPr>
          </a:p>
        </p:txBody>
      </p:sp>
      <p:sp>
        <p:nvSpPr>
          <p:cNvPr id="26" name="Arc 25"/>
          <p:cNvSpPr/>
          <p:nvPr/>
        </p:nvSpPr>
        <p:spPr>
          <a:xfrm>
            <a:off x="4754452" y="3596487"/>
            <a:ext cx="1075389" cy="404149"/>
          </a:xfrm>
          <a:prstGeom prst="arc">
            <a:avLst/>
          </a:prstGeom>
          <a:ln w="25400">
            <a:solidFill>
              <a:schemeClr val="tx1"/>
            </a:solidFill>
            <a:prstDash val="dash"/>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en-GB">
              <a:solidFill>
                <a:prstClr val="black"/>
              </a:solidFill>
            </a:endParaRPr>
          </a:p>
        </p:txBody>
      </p:sp>
      <p:sp>
        <p:nvSpPr>
          <p:cNvPr id="29" name="Arc 28"/>
          <p:cNvSpPr/>
          <p:nvPr/>
        </p:nvSpPr>
        <p:spPr>
          <a:xfrm>
            <a:off x="3995356" y="3596487"/>
            <a:ext cx="1075389" cy="404149"/>
          </a:xfrm>
          <a:prstGeom prst="arc">
            <a:avLst/>
          </a:prstGeom>
          <a:ln w="25400">
            <a:solidFill>
              <a:schemeClr val="tx1"/>
            </a:solidFill>
            <a:prstDash val="dash"/>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en-GB">
              <a:solidFill>
                <a:prstClr val="black"/>
              </a:solidFill>
            </a:endParaRPr>
          </a:p>
        </p:txBody>
      </p:sp>
      <p:sp>
        <p:nvSpPr>
          <p:cNvPr id="30" name="Arc 29"/>
          <p:cNvSpPr/>
          <p:nvPr/>
        </p:nvSpPr>
        <p:spPr>
          <a:xfrm>
            <a:off x="2919969" y="3596487"/>
            <a:ext cx="1075389" cy="404149"/>
          </a:xfrm>
          <a:prstGeom prst="arc">
            <a:avLst/>
          </a:prstGeom>
          <a:ln w="25400">
            <a:solidFill>
              <a:schemeClr val="tx1"/>
            </a:solidFill>
            <a:prstDash val="dash"/>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en-GB">
              <a:solidFill>
                <a:prstClr val="black"/>
              </a:solidFill>
            </a:endParaRPr>
          </a:p>
        </p:txBody>
      </p:sp>
      <p:sp>
        <p:nvSpPr>
          <p:cNvPr id="31" name="Arc 30"/>
          <p:cNvSpPr/>
          <p:nvPr/>
        </p:nvSpPr>
        <p:spPr>
          <a:xfrm flipV="1">
            <a:off x="2919969" y="3096239"/>
            <a:ext cx="1075389" cy="269306"/>
          </a:xfrm>
          <a:prstGeom prst="arc">
            <a:avLst/>
          </a:prstGeom>
          <a:ln w="25400">
            <a:solidFill>
              <a:schemeClr val="tx1"/>
            </a:solidFill>
            <a:prstDash val="dash"/>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en-GB">
              <a:solidFill>
                <a:prstClr val="black"/>
              </a:solidFill>
            </a:endParaRPr>
          </a:p>
        </p:txBody>
      </p:sp>
      <p:sp>
        <p:nvSpPr>
          <p:cNvPr id="32" name="Arc 31"/>
          <p:cNvSpPr/>
          <p:nvPr/>
        </p:nvSpPr>
        <p:spPr>
          <a:xfrm flipV="1">
            <a:off x="3868839" y="3076867"/>
            <a:ext cx="1075389" cy="269306"/>
          </a:xfrm>
          <a:prstGeom prst="arc">
            <a:avLst/>
          </a:prstGeom>
          <a:ln w="25400">
            <a:solidFill>
              <a:schemeClr val="tx1"/>
            </a:solidFill>
            <a:prstDash val="dash"/>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en-GB">
              <a:solidFill>
                <a:prstClr val="black"/>
              </a:solidFill>
            </a:endParaRPr>
          </a:p>
        </p:txBody>
      </p:sp>
      <p:sp>
        <p:nvSpPr>
          <p:cNvPr id="33" name="Arc 32"/>
          <p:cNvSpPr/>
          <p:nvPr/>
        </p:nvSpPr>
        <p:spPr>
          <a:xfrm flipV="1">
            <a:off x="4627936" y="3076867"/>
            <a:ext cx="1075389" cy="269306"/>
          </a:xfrm>
          <a:prstGeom prst="arc">
            <a:avLst/>
          </a:prstGeom>
          <a:ln w="25400">
            <a:solidFill>
              <a:schemeClr val="tx1"/>
            </a:solidFill>
            <a:prstDash val="dash"/>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en-GB">
              <a:solidFill>
                <a:prstClr val="black"/>
              </a:solidFill>
            </a:endParaRPr>
          </a:p>
        </p:txBody>
      </p:sp>
      <p:sp>
        <p:nvSpPr>
          <p:cNvPr id="28" name="TextBox 27"/>
          <p:cNvSpPr txBox="1"/>
          <p:nvPr/>
        </p:nvSpPr>
        <p:spPr>
          <a:xfrm>
            <a:off x="3299517" y="3778535"/>
            <a:ext cx="2783357" cy="369332"/>
          </a:xfrm>
          <a:prstGeom prst="rect">
            <a:avLst/>
          </a:prstGeom>
          <a:noFill/>
        </p:spPr>
        <p:txBody>
          <a:bodyPr wrap="square" rtlCol="0">
            <a:spAutoFit/>
          </a:bodyPr>
          <a:lstStyle/>
          <a:p>
            <a:pPr algn="l" fontAlgn="auto">
              <a:spcBef>
                <a:spcPts val="0"/>
              </a:spcBef>
              <a:spcAft>
                <a:spcPts val="0"/>
              </a:spcAft>
            </a:pPr>
            <a:r>
              <a:rPr lang="en-GB" dirty="0" smtClean="0">
                <a:solidFill>
                  <a:prstClr val="black"/>
                </a:solidFill>
                <a:latin typeface="Calibri"/>
              </a:rPr>
              <a:t>Strengthening trade winds</a:t>
            </a:r>
            <a:endParaRPr lang="en-GB" dirty="0">
              <a:solidFill>
                <a:prstClr val="black"/>
              </a:solidFill>
              <a:latin typeface="Calibri"/>
            </a:endParaRPr>
          </a:p>
        </p:txBody>
      </p:sp>
      <p:cxnSp>
        <p:nvCxnSpPr>
          <p:cNvPr id="37" name="Straight Connector 36"/>
          <p:cNvCxnSpPr/>
          <p:nvPr/>
        </p:nvCxnSpPr>
        <p:spPr>
          <a:xfrm>
            <a:off x="7537810" y="3481016"/>
            <a:ext cx="0" cy="1154713"/>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1718065" y="4116109"/>
            <a:ext cx="5816983" cy="461885"/>
          </a:xfrm>
          <a:custGeom>
            <a:avLst/>
            <a:gdLst>
              <a:gd name="connsiteX0" fmla="*/ 0 w 7054243"/>
              <a:gd name="connsiteY0" fmla="*/ 754743 h 754743"/>
              <a:gd name="connsiteX1" fmla="*/ 3048000 w 7054243"/>
              <a:gd name="connsiteY1" fmla="*/ 740229 h 754743"/>
              <a:gd name="connsiteX2" fmla="*/ 5094514 w 7054243"/>
              <a:gd name="connsiteY2" fmla="*/ 508000 h 754743"/>
              <a:gd name="connsiteX3" fmla="*/ 6749142 w 7054243"/>
              <a:gd name="connsiteY3" fmla="*/ 174171 h 754743"/>
              <a:gd name="connsiteX4" fmla="*/ 7053942 w 7054243"/>
              <a:gd name="connsiteY4" fmla="*/ 0 h 754743"/>
              <a:gd name="connsiteX5" fmla="*/ 7053942 w 7054243"/>
              <a:gd name="connsiteY5" fmla="*/ 0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54243" h="754743">
                <a:moveTo>
                  <a:pt x="0" y="754743"/>
                </a:moveTo>
                <a:lnTo>
                  <a:pt x="3048000" y="740229"/>
                </a:lnTo>
                <a:cubicBezTo>
                  <a:pt x="3897086" y="699105"/>
                  <a:pt x="4477657" y="602343"/>
                  <a:pt x="5094514" y="508000"/>
                </a:cubicBezTo>
                <a:cubicBezTo>
                  <a:pt x="5711371" y="413657"/>
                  <a:pt x="6422571" y="258838"/>
                  <a:pt x="6749142" y="174171"/>
                </a:cubicBezTo>
                <a:cubicBezTo>
                  <a:pt x="7075713" y="89504"/>
                  <a:pt x="7053942" y="0"/>
                  <a:pt x="7053942" y="0"/>
                </a:cubicBezTo>
                <a:lnTo>
                  <a:pt x="7053942"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cxnSp>
        <p:nvCxnSpPr>
          <p:cNvPr id="39" name="Straight Connector 38"/>
          <p:cNvCxnSpPr/>
          <p:nvPr/>
        </p:nvCxnSpPr>
        <p:spPr>
          <a:xfrm>
            <a:off x="1718065" y="4635729"/>
            <a:ext cx="5819745" cy="0"/>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41" name="Down Arrow 40"/>
          <p:cNvSpPr/>
          <p:nvPr/>
        </p:nvSpPr>
        <p:spPr>
          <a:xfrm>
            <a:off x="1678905" y="1520005"/>
            <a:ext cx="703369" cy="577356"/>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sp>
        <p:nvSpPr>
          <p:cNvPr id="43" name="Down Arrow 42"/>
          <p:cNvSpPr/>
          <p:nvPr/>
        </p:nvSpPr>
        <p:spPr>
          <a:xfrm>
            <a:off x="3228729" y="1520005"/>
            <a:ext cx="703369" cy="577356"/>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sp>
        <p:nvSpPr>
          <p:cNvPr id="44" name="Down Arrow 43"/>
          <p:cNvSpPr/>
          <p:nvPr/>
        </p:nvSpPr>
        <p:spPr>
          <a:xfrm>
            <a:off x="4810181" y="1520005"/>
            <a:ext cx="703369" cy="577356"/>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sp>
        <p:nvSpPr>
          <p:cNvPr id="45" name="Down Arrow 44"/>
          <p:cNvSpPr/>
          <p:nvPr/>
        </p:nvSpPr>
        <p:spPr>
          <a:xfrm>
            <a:off x="6581408" y="1520005"/>
            <a:ext cx="703369" cy="577356"/>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sp>
        <p:nvSpPr>
          <p:cNvPr id="42" name="TextBox 41"/>
          <p:cNvSpPr txBox="1"/>
          <p:nvPr/>
        </p:nvSpPr>
        <p:spPr>
          <a:xfrm>
            <a:off x="755576" y="1052736"/>
            <a:ext cx="8352928" cy="461665"/>
          </a:xfrm>
          <a:prstGeom prst="rect">
            <a:avLst/>
          </a:prstGeom>
          <a:noFill/>
          <a:ln>
            <a:solidFill>
              <a:schemeClr val="accent6">
                <a:lumMod val="50000"/>
              </a:schemeClr>
            </a:solidFill>
          </a:ln>
        </p:spPr>
        <p:txBody>
          <a:bodyPr wrap="square" rtlCol="0">
            <a:spAutoFit/>
          </a:bodyPr>
          <a:lstStyle/>
          <a:p>
            <a:pPr algn="l" fontAlgn="auto">
              <a:spcBef>
                <a:spcPts val="0"/>
              </a:spcBef>
              <a:spcAft>
                <a:spcPts val="0"/>
              </a:spcAft>
            </a:pPr>
            <a:r>
              <a:rPr lang="en-GB" sz="2400" b="1" dirty="0" smtClean="0">
                <a:solidFill>
                  <a:prstClr val="black"/>
                </a:solidFill>
                <a:latin typeface="Calibri"/>
              </a:rPr>
              <a:t>Continued heating from rising greenhouse gas concentrations</a:t>
            </a:r>
            <a:endParaRPr lang="en-GB" sz="2400" b="1" dirty="0">
              <a:solidFill>
                <a:prstClr val="black"/>
              </a:solidFill>
              <a:latin typeface="Calibri"/>
            </a:endParaRPr>
          </a:p>
        </p:txBody>
      </p:sp>
      <p:sp>
        <p:nvSpPr>
          <p:cNvPr id="47" name="Freeform 46"/>
          <p:cNvSpPr/>
          <p:nvPr/>
        </p:nvSpPr>
        <p:spPr>
          <a:xfrm>
            <a:off x="2382272" y="4175535"/>
            <a:ext cx="4199136" cy="286987"/>
          </a:xfrm>
          <a:custGeom>
            <a:avLst/>
            <a:gdLst>
              <a:gd name="connsiteX0" fmla="*/ 0 w 7054243"/>
              <a:gd name="connsiteY0" fmla="*/ 754743 h 754743"/>
              <a:gd name="connsiteX1" fmla="*/ 3048000 w 7054243"/>
              <a:gd name="connsiteY1" fmla="*/ 740229 h 754743"/>
              <a:gd name="connsiteX2" fmla="*/ 5094514 w 7054243"/>
              <a:gd name="connsiteY2" fmla="*/ 508000 h 754743"/>
              <a:gd name="connsiteX3" fmla="*/ 6749142 w 7054243"/>
              <a:gd name="connsiteY3" fmla="*/ 174171 h 754743"/>
              <a:gd name="connsiteX4" fmla="*/ 7053942 w 7054243"/>
              <a:gd name="connsiteY4" fmla="*/ 0 h 754743"/>
              <a:gd name="connsiteX5" fmla="*/ 7053942 w 7054243"/>
              <a:gd name="connsiteY5" fmla="*/ 0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54243" h="754743">
                <a:moveTo>
                  <a:pt x="0" y="754743"/>
                </a:moveTo>
                <a:lnTo>
                  <a:pt x="3048000" y="740229"/>
                </a:lnTo>
                <a:cubicBezTo>
                  <a:pt x="3897086" y="699105"/>
                  <a:pt x="4477657" y="602343"/>
                  <a:pt x="5094514" y="508000"/>
                </a:cubicBezTo>
                <a:cubicBezTo>
                  <a:pt x="5711371" y="413657"/>
                  <a:pt x="6422571" y="258838"/>
                  <a:pt x="6749142" y="174171"/>
                </a:cubicBezTo>
                <a:cubicBezTo>
                  <a:pt x="7075713" y="89504"/>
                  <a:pt x="7053942" y="0"/>
                  <a:pt x="7053942" y="0"/>
                </a:cubicBezTo>
                <a:lnTo>
                  <a:pt x="7053942" y="0"/>
                </a:lnTo>
              </a:path>
            </a:pathLst>
          </a:custGeom>
          <a:noFill/>
          <a:ln w="63500">
            <a:solidFill>
              <a:schemeClr val="tx2"/>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sp>
        <p:nvSpPr>
          <p:cNvPr id="48" name="TextBox 47"/>
          <p:cNvSpPr txBox="1"/>
          <p:nvPr/>
        </p:nvSpPr>
        <p:spPr>
          <a:xfrm>
            <a:off x="2030589" y="4041577"/>
            <a:ext cx="3482961" cy="461665"/>
          </a:xfrm>
          <a:prstGeom prst="rect">
            <a:avLst/>
          </a:prstGeom>
          <a:noFill/>
        </p:spPr>
        <p:txBody>
          <a:bodyPr wrap="square" rtlCol="0">
            <a:spAutoFit/>
          </a:bodyPr>
          <a:lstStyle/>
          <a:p>
            <a:pPr algn="l" fontAlgn="auto">
              <a:spcBef>
                <a:spcPts val="0"/>
              </a:spcBef>
              <a:spcAft>
                <a:spcPts val="0"/>
              </a:spcAft>
            </a:pPr>
            <a:r>
              <a:rPr lang="en-GB" sz="2400" dirty="0" smtClean="0">
                <a:solidFill>
                  <a:srgbClr val="4F81BD"/>
                </a:solidFill>
                <a:latin typeface="Calibri"/>
              </a:rPr>
              <a:t>Equatorial Undercurrent</a:t>
            </a:r>
            <a:endParaRPr lang="en-GB" sz="2400" dirty="0">
              <a:solidFill>
                <a:srgbClr val="4F81BD"/>
              </a:solidFill>
              <a:latin typeface="Calibri"/>
            </a:endParaRPr>
          </a:p>
        </p:txBody>
      </p:sp>
      <p:sp>
        <p:nvSpPr>
          <p:cNvPr id="52" name="Down Arrow 51"/>
          <p:cNvSpPr/>
          <p:nvPr/>
        </p:nvSpPr>
        <p:spPr>
          <a:xfrm>
            <a:off x="6546014" y="4465905"/>
            <a:ext cx="703369" cy="577356"/>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sp>
        <p:nvSpPr>
          <p:cNvPr id="53" name="Down Arrow 52"/>
          <p:cNvSpPr/>
          <p:nvPr/>
        </p:nvSpPr>
        <p:spPr>
          <a:xfrm>
            <a:off x="4810181" y="4462522"/>
            <a:ext cx="703369" cy="577356"/>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sp>
        <p:nvSpPr>
          <p:cNvPr id="54" name="Down Arrow 53"/>
          <p:cNvSpPr/>
          <p:nvPr/>
        </p:nvSpPr>
        <p:spPr>
          <a:xfrm>
            <a:off x="3228727" y="4466538"/>
            <a:ext cx="703369" cy="577356"/>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sp>
        <p:nvSpPr>
          <p:cNvPr id="55" name="Down Arrow 54"/>
          <p:cNvSpPr/>
          <p:nvPr/>
        </p:nvSpPr>
        <p:spPr>
          <a:xfrm>
            <a:off x="1678902" y="4466538"/>
            <a:ext cx="703369" cy="577356"/>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sp>
        <p:nvSpPr>
          <p:cNvPr id="56" name="TextBox 55"/>
          <p:cNvSpPr txBox="1"/>
          <p:nvPr/>
        </p:nvSpPr>
        <p:spPr>
          <a:xfrm>
            <a:off x="755576" y="5151967"/>
            <a:ext cx="8352928" cy="830997"/>
          </a:xfrm>
          <a:prstGeom prst="rect">
            <a:avLst/>
          </a:prstGeom>
          <a:noFill/>
          <a:ln>
            <a:solidFill>
              <a:schemeClr val="accent6">
                <a:lumMod val="50000"/>
              </a:schemeClr>
            </a:solidFill>
          </a:ln>
        </p:spPr>
        <p:txBody>
          <a:bodyPr wrap="square" rtlCol="0">
            <a:spAutoFit/>
          </a:bodyPr>
          <a:lstStyle/>
          <a:p>
            <a:pPr fontAlgn="auto">
              <a:spcBef>
                <a:spcPts val="0"/>
              </a:spcBef>
              <a:spcAft>
                <a:spcPts val="0"/>
              </a:spcAft>
            </a:pPr>
            <a:r>
              <a:rPr lang="en-GB" sz="2400" dirty="0" smtClean="0">
                <a:solidFill>
                  <a:prstClr val="black"/>
                </a:solidFill>
                <a:latin typeface="Calibri"/>
              </a:rPr>
              <a:t>Enhanced mixing of heat below 100 metres depth by accelerating shallow overturning cells and equatorial undercurrent</a:t>
            </a:r>
            <a:endParaRPr lang="en-GB" sz="2400" dirty="0">
              <a:solidFill>
                <a:prstClr val="black"/>
              </a:solidFill>
              <a:latin typeface="Calibri"/>
            </a:endParaRPr>
          </a:p>
        </p:txBody>
      </p:sp>
      <p:sp>
        <p:nvSpPr>
          <p:cNvPr id="63" name="Circular Arrow 62"/>
          <p:cNvSpPr/>
          <p:nvPr/>
        </p:nvSpPr>
        <p:spPr>
          <a:xfrm flipH="1">
            <a:off x="5646092" y="4715801"/>
            <a:ext cx="563298" cy="555020"/>
          </a:xfrm>
          <a:prstGeom prst="circularArrow">
            <a:avLst/>
          </a:prstGeom>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black"/>
              </a:solidFill>
            </a:endParaRPr>
          </a:p>
        </p:txBody>
      </p:sp>
      <p:sp>
        <p:nvSpPr>
          <p:cNvPr id="64" name="Circular Arrow 63"/>
          <p:cNvSpPr/>
          <p:nvPr/>
        </p:nvSpPr>
        <p:spPr>
          <a:xfrm flipV="1">
            <a:off x="4277255" y="4520258"/>
            <a:ext cx="477199" cy="502561"/>
          </a:xfrm>
          <a:prstGeom prst="circularArrow">
            <a:avLst/>
          </a:prstGeom>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black"/>
              </a:solidFill>
            </a:endParaRPr>
          </a:p>
        </p:txBody>
      </p:sp>
      <p:sp>
        <p:nvSpPr>
          <p:cNvPr id="65" name="Circular Arrow 64"/>
          <p:cNvSpPr/>
          <p:nvPr/>
        </p:nvSpPr>
        <p:spPr>
          <a:xfrm flipH="1">
            <a:off x="3886158" y="4755217"/>
            <a:ext cx="469869" cy="479781"/>
          </a:xfrm>
          <a:prstGeom prst="circularArrow">
            <a:avLst/>
          </a:prstGeom>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black"/>
              </a:solidFill>
            </a:endParaRPr>
          </a:p>
        </p:txBody>
      </p:sp>
      <p:sp>
        <p:nvSpPr>
          <p:cNvPr id="66" name="Circular Arrow 65"/>
          <p:cNvSpPr/>
          <p:nvPr/>
        </p:nvSpPr>
        <p:spPr>
          <a:xfrm flipV="1">
            <a:off x="2666936" y="4524792"/>
            <a:ext cx="431259" cy="465902"/>
          </a:xfrm>
          <a:prstGeom prst="circularArrow">
            <a:avLst/>
          </a:prstGeom>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black"/>
              </a:solidFill>
            </a:endParaRPr>
          </a:p>
        </p:txBody>
      </p:sp>
      <p:sp>
        <p:nvSpPr>
          <p:cNvPr id="67" name="Circular Arrow 66"/>
          <p:cNvSpPr/>
          <p:nvPr/>
        </p:nvSpPr>
        <p:spPr>
          <a:xfrm flipH="1">
            <a:off x="2350645" y="4768303"/>
            <a:ext cx="424635" cy="444783"/>
          </a:xfrm>
          <a:prstGeom prst="circularArrow">
            <a:avLst/>
          </a:prstGeom>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black"/>
              </a:solidFill>
            </a:endParaRPr>
          </a:p>
        </p:txBody>
      </p:sp>
      <p:sp>
        <p:nvSpPr>
          <p:cNvPr id="68" name="Circular Arrow 67"/>
          <p:cNvSpPr/>
          <p:nvPr/>
        </p:nvSpPr>
        <p:spPr>
          <a:xfrm flipV="1">
            <a:off x="6082874" y="4441446"/>
            <a:ext cx="572086" cy="581373"/>
          </a:xfrm>
          <a:prstGeom prst="circularArrow">
            <a:avLst/>
          </a:prstGeom>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black"/>
              </a:solidFill>
            </a:endParaRPr>
          </a:p>
        </p:txBody>
      </p:sp>
      <p:grpSp>
        <p:nvGrpSpPr>
          <p:cNvPr id="89" name="Group 88"/>
          <p:cNvGrpSpPr/>
          <p:nvPr/>
        </p:nvGrpSpPr>
        <p:grpSpPr>
          <a:xfrm>
            <a:off x="6394434" y="1995885"/>
            <a:ext cx="2786078" cy="1539691"/>
            <a:chOff x="6699901" y="1423366"/>
            <a:chExt cx="3356078" cy="2032097"/>
          </a:xfrm>
        </p:grpSpPr>
        <p:sp>
          <p:nvSpPr>
            <p:cNvPr id="70" name="Oval 69"/>
            <p:cNvSpPr/>
            <p:nvPr/>
          </p:nvSpPr>
          <p:spPr>
            <a:xfrm>
              <a:off x="7655507" y="1676400"/>
              <a:ext cx="1533072" cy="1654314"/>
            </a:xfrm>
            <a:prstGeom prst="ellipse">
              <a:avLst/>
            </a:prstGeom>
            <a:gradFill flip="none" rotWithShape="1">
              <a:gsLst>
                <a:gs pos="0">
                  <a:schemeClr val="accent1">
                    <a:tint val="66000"/>
                    <a:satMod val="160000"/>
                  </a:schemeClr>
                </a:gs>
                <a:gs pos="5000">
                  <a:schemeClr val="accent1">
                    <a:tint val="44500"/>
                    <a:satMod val="160000"/>
                  </a:schemeClr>
                </a:gs>
                <a:gs pos="10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sp>
          <p:nvSpPr>
            <p:cNvPr id="62" name="TextBox 61"/>
            <p:cNvSpPr txBox="1"/>
            <p:nvPr/>
          </p:nvSpPr>
          <p:spPr>
            <a:xfrm>
              <a:off x="7545743" y="1509105"/>
              <a:ext cx="1642836" cy="1477327"/>
            </a:xfrm>
            <a:prstGeom prst="rect">
              <a:avLst/>
            </a:prstGeom>
            <a:noFill/>
            <a:effectLst>
              <a:glow rad="127000">
                <a:schemeClr val="accent1"/>
              </a:glow>
              <a:outerShdw blurRad="50800" dist="50800" dir="5400000" algn="ctr" rotWithShape="0">
                <a:srgbClr val="000000">
                  <a:alpha val="0"/>
                </a:srgbClr>
              </a:outerShdw>
            </a:effectLst>
          </p:spPr>
          <p:txBody>
            <a:bodyPr wrap="square" rtlCol="0">
              <a:spAutoFit/>
            </a:bodyPr>
            <a:lstStyle/>
            <a:p>
              <a:pPr fontAlgn="auto">
                <a:spcBef>
                  <a:spcPts val="0"/>
                </a:spcBef>
                <a:spcAft>
                  <a:spcPts val="0"/>
                </a:spcAft>
              </a:pPr>
              <a:r>
                <a:rPr lang="en-GB" dirty="0" smtClean="0">
                  <a:solidFill>
                    <a:prstClr val="black"/>
                  </a:solidFill>
                  <a:latin typeface="Calibri"/>
                </a:rPr>
                <a:t>Ocean circulation strengthens atmospheric circulation</a:t>
              </a:r>
              <a:endParaRPr lang="en-GB" dirty="0">
                <a:solidFill>
                  <a:prstClr val="black"/>
                </a:solidFill>
                <a:latin typeface="Calibri"/>
              </a:endParaRPr>
            </a:p>
          </p:txBody>
        </p:sp>
        <p:sp>
          <p:nvSpPr>
            <p:cNvPr id="73" name="Circular Arrow 72"/>
            <p:cNvSpPr/>
            <p:nvPr/>
          </p:nvSpPr>
          <p:spPr>
            <a:xfrm flipH="1">
              <a:off x="6699901" y="2057401"/>
              <a:ext cx="1447798" cy="1398062"/>
            </a:xfrm>
            <a:prstGeom prst="circularArrow">
              <a:avLst/>
            </a:prstGeom>
            <a:solidFill>
              <a:schemeClr val="accent6">
                <a:lumMod val="40000"/>
                <a:lumOff val="60000"/>
              </a:schemeClr>
            </a:solidFill>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black"/>
                </a:solidFill>
              </a:endParaRPr>
            </a:p>
          </p:txBody>
        </p:sp>
        <p:sp>
          <p:nvSpPr>
            <p:cNvPr id="74" name="Circular Arrow 73"/>
            <p:cNvSpPr/>
            <p:nvPr/>
          </p:nvSpPr>
          <p:spPr>
            <a:xfrm flipV="1">
              <a:off x="8608179" y="1423366"/>
              <a:ext cx="1447800" cy="1464445"/>
            </a:xfrm>
            <a:prstGeom prst="circularArrow">
              <a:avLst/>
            </a:prstGeom>
            <a:solidFill>
              <a:schemeClr val="accent6">
                <a:lumMod val="40000"/>
                <a:lumOff val="60000"/>
              </a:schemeClr>
            </a:solidFill>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black"/>
                </a:solidFill>
              </a:endParaRPr>
            </a:p>
          </p:txBody>
        </p:sp>
      </p:grpSp>
      <p:sp>
        <p:nvSpPr>
          <p:cNvPr id="72" name="TextBox 71"/>
          <p:cNvSpPr txBox="1"/>
          <p:nvPr/>
        </p:nvSpPr>
        <p:spPr>
          <a:xfrm>
            <a:off x="611560" y="2097361"/>
            <a:ext cx="1275011" cy="1015663"/>
          </a:xfrm>
          <a:prstGeom prst="rect">
            <a:avLst/>
          </a:prstGeom>
          <a:solidFill>
            <a:schemeClr val="tx2">
              <a:lumMod val="20000"/>
              <a:lumOff val="80000"/>
            </a:schemeClr>
          </a:solidFill>
        </p:spPr>
        <p:txBody>
          <a:bodyPr wrap="square" rtlCol="0">
            <a:spAutoFit/>
          </a:bodyPr>
          <a:lstStyle/>
          <a:p>
            <a:pPr algn="l" fontAlgn="auto">
              <a:spcBef>
                <a:spcPts val="0"/>
              </a:spcBef>
              <a:spcAft>
                <a:spcPts val="0"/>
              </a:spcAft>
            </a:pPr>
            <a:r>
              <a:rPr lang="en-GB" sz="2000" dirty="0" smtClean="0">
                <a:solidFill>
                  <a:prstClr val="black"/>
                </a:solidFill>
                <a:latin typeface="Calibri"/>
              </a:rPr>
              <a:t>Unusual weather patterns</a:t>
            </a:r>
            <a:endParaRPr lang="en-GB" sz="2000" dirty="0">
              <a:solidFill>
                <a:prstClr val="black"/>
              </a:solidFill>
              <a:latin typeface="Calibri"/>
            </a:endParaRPr>
          </a:p>
        </p:txBody>
      </p:sp>
      <p:cxnSp>
        <p:nvCxnSpPr>
          <p:cNvPr id="76" name="Curved Connector 75"/>
          <p:cNvCxnSpPr/>
          <p:nvPr/>
        </p:nvCxnSpPr>
        <p:spPr>
          <a:xfrm rot="10800000">
            <a:off x="1718066" y="2745621"/>
            <a:ext cx="816331" cy="417848"/>
          </a:xfrm>
          <a:prstGeom prst="curvedConnector3">
            <a:avLst>
              <a:gd name="adj1" fmla="val 50000"/>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6512" y="6063679"/>
            <a:ext cx="9180512" cy="646331"/>
          </a:xfrm>
          <a:prstGeom prst="rect">
            <a:avLst/>
          </a:prstGeom>
          <a:noFill/>
        </p:spPr>
        <p:txBody>
          <a:bodyPr wrap="square" rtlCol="0">
            <a:spAutoFit/>
          </a:bodyPr>
          <a:lstStyle/>
          <a:p>
            <a:r>
              <a:rPr lang="en-GB" dirty="0" smtClean="0">
                <a:latin typeface="+mn-lt"/>
              </a:rPr>
              <a:t>Work by </a:t>
            </a:r>
            <a:r>
              <a:rPr lang="en-GB" dirty="0" smtClean="0">
                <a:latin typeface="+mn-lt"/>
                <a:hlinkClick r:id="rId3"/>
              </a:rPr>
              <a:t>Merrifield (2010) J. Climate</a:t>
            </a:r>
            <a:r>
              <a:rPr lang="en-GB" dirty="0" smtClean="0">
                <a:latin typeface="+mn-lt"/>
              </a:rPr>
              <a:t>; </a:t>
            </a:r>
            <a:r>
              <a:rPr lang="en-GB" dirty="0" smtClean="0">
                <a:latin typeface="+mn-lt"/>
                <a:hlinkClick r:id="rId4"/>
              </a:rPr>
              <a:t>Sohn et al. (2013) </a:t>
            </a:r>
            <a:r>
              <a:rPr lang="en-GB" dirty="0" err="1" smtClean="0">
                <a:latin typeface="+mn-lt"/>
                <a:hlinkClick r:id="rId4"/>
              </a:rPr>
              <a:t>Clim</a:t>
            </a:r>
            <a:r>
              <a:rPr lang="en-GB" dirty="0" smtClean="0">
                <a:latin typeface="+mn-lt"/>
                <a:hlinkClick r:id="rId4"/>
              </a:rPr>
              <a:t>. </a:t>
            </a:r>
            <a:r>
              <a:rPr lang="en-GB" dirty="0" err="1" smtClean="0">
                <a:latin typeface="+mn-lt"/>
                <a:hlinkClick r:id="rId4"/>
              </a:rPr>
              <a:t>Dyn</a:t>
            </a:r>
            <a:r>
              <a:rPr lang="en-GB" dirty="0" smtClean="0">
                <a:latin typeface="+mn-lt"/>
              </a:rPr>
              <a:t>.; </a:t>
            </a:r>
            <a:r>
              <a:rPr lang="en-GB" dirty="0" smtClean="0">
                <a:latin typeface="+mn-lt"/>
                <a:hlinkClick r:id="rId5"/>
              </a:rPr>
              <a:t>L’Heureux et al. (2013) Nature Climate Change</a:t>
            </a:r>
            <a:r>
              <a:rPr lang="en-GB" dirty="0" smtClean="0">
                <a:latin typeface="+mn-lt"/>
              </a:rPr>
              <a:t>; </a:t>
            </a:r>
            <a:r>
              <a:rPr lang="en-GB" dirty="0" smtClean="0">
                <a:latin typeface="+mn-lt"/>
                <a:hlinkClick r:id="rId6"/>
              </a:rPr>
              <a:t>Kosaka and </a:t>
            </a:r>
            <a:r>
              <a:rPr lang="en-GB" dirty="0" err="1" smtClean="0">
                <a:latin typeface="+mn-lt"/>
                <a:hlinkClick r:id="rId6"/>
              </a:rPr>
              <a:t>Xie</a:t>
            </a:r>
            <a:r>
              <a:rPr lang="en-GB" dirty="0" smtClean="0">
                <a:latin typeface="+mn-lt"/>
                <a:hlinkClick r:id="rId6"/>
              </a:rPr>
              <a:t> (2013) Nature</a:t>
            </a:r>
            <a:r>
              <a:rPr lang="en-GB" dirty="0" smtClean="0">
                <a:latin typeface="+mn-lt"/>
              </a:rPr>
              <a:t>; </a:t>
            </a:r>
            <a:r>
              <a:rPr lang="en-GB" dirty="0" smtClean="0">
                <a:latin typeface="+mn-lt"/>
                <a:hlinkClick r:id="rId7"/>
              </a:rPr>
              <a:t>England et al. (2014) Nature Climate Change</a:t>
            </a:r>
            <a:endParaRPr lang="en-GB" dirty="0">
              <a:latin typeface="+mn-lt"/>
            </a:endParaRPr>
          </a:p>
        </p:txBody>
      </p:sp>
      <p:sp>
        <p:nvSpPr>
          <p:cNvPr id="51" name="TextBox 50"/>
          <p:cNvSpPr txBox="1"/>
          <p:nvPr/>
        </p:nvSpPr>
        <p:spPr>
          <a:xfrm>
            <a:off x="107504" y="3429000"/>
            <a:ext cx="1440160" cy="1200329"/>
          </a:xfrm>
          <a:prstGeom prst="rect">
            <a:avLst/>
          </a:prstGeom>
          <a:noFill/>
          <a:ln>
            <a:solidFill>
              <a:schemeClr val="accent5">
                <a:lumMod val="50000"/>
              </a:schemeClr>
            </a:solidFill>
          </a:ln>
        </p:spPr>
        <p:txBody>
          <a:bodyPr wrap="square" rtlCol="0">
            <a:spAutoFit/>
          </a:bodyPr>
          <a:lstStyle/>
          <a:p>
            <a:r>
              <a:rPr lang="en-GB" dirty="0" smtClean="0"/>
              <a:t>Increased precipitation</a:t>
            </a:r>
          </a:p>
          <a:p>
            <a:r>
              <a:rPr lang="en-GB" dirty="0"/>
              <a:t>D</a:t>
            </a:r>
            <a:r>
              <a:rPr lang="en-GB" dirty="0" smtClean="0"/>
              <a:t>ecreased salinity</a:t>
            </a:r>
            <a:endParaRPr lang="en-GB" dirty="0"/>
          </a:p>
        </p:txBody>
      </p:sp>
      <p:cxnSp>
        <p:nvCxnSpPr>
          <p:cNvPr id="57" name="Straight Arrow Connector 56"/>
          <p:cNvCxnSpPr>
            <a:stCxn id="51" idx="3"/>
          </p:cNvCxnSpPr>
          <p:nvPr/>
        </p:nvCxnSpPr>
        <p:spPr bwMode="auto">
          <a:xfrm flipV="1">
            <a:off x="1547664" y="3596487"/>
            <a:ext cx="482922" cy="432678"/>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cxnSp>
        <p:nvCxnSpPr>
          <p:cNvPr id="58" name="Straight Connector 57"/>
          <p:cNvCxnSpPr/>
          <p:nvPr/>
        </p:nvCxnSpPr>
        <p:spPr>
          <a:xfrm>
            <a:off x="7164288" y="4058372"/>
            <a:ext cx="0" cy="1101405"/>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1475656" y="4635729"/>
            <a:ext cx="0" cy="516238"/>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7164288" y="4649231"/>
            <a:ext cx="370760" cy="502736"/>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1506300" y="4653136"/>
            <a:ext cx="185380" cy="506641"/>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77" name="Title 1"/>
          <p:cNvSpPr txBox="1">
            <a:spLocks/>
          </p:cNvSpPr>
          <p:nvPr/>
        </p:nvSpPr>
        <p:spPr bwMode="auto">
          <a:xfrm>
            <a:off x="457200" y="274638"/>
            <a:ext cx="8229600"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Calibri" pitchFamily="34" charset="0"/>
              </a:defRPr>
            </a:lvl6pPr>
            <a:lvl7pPr marL="914400" algn="ctr" rtl="0" fontAlgn="base">
              <a:spcBef>
                <a:spcPct val="0"/>
              </a:spcBef>
              <a:spcAft>
                <a:spcPct val="0"/>
              </a:spcAft>
              <a:defRPr sz="4400">
                <a:solidFill>
                  <a:schemeClr val="tx2"/>
                </a:solidFill>
                <a:latin typeface="Calibri" pitchFamily="34" charset="0"/>
              </a:defRPr>
            </a:lvl7pPr>
            <a:lvl8pPr marL="1371600" algn="ctr" rtl="0" fontAlgn="base">
              <a:spcBef>
                <a:spcPct val="0"/>
              </a:spcBef>
              <a:spcAft>
                <a:spcPct val="0"/>
              </a:spcAft>
              <a:defRPr sz="4400">
                <a:solidFill>
                  <a:schemeClr val="tx2"/>
                </a:solidFill>
                <a:latin typeface="Calibri" pitchFamily="34" charset="0"/>
              </a:defRPr>
            </a:lvl8pPr>
            <a:lvl9pPr marL="1828800" algn="ctr" rtl="0" fontAlgn="base">
              <a:spcBef>
                <a:spcPct val="0"/>
              </a:spcBef>
              <a:spcAft>
                <a:spcPct val="0"/>
              </a:spcAft>
              <a:defRPr sz="4400">
                <a:solidFill>
                  <a:schemeClr val="tx2"/>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4000" b="0" i="0" u="none" strike="noStrike" kern="0" cap="none" spc="0" normalizeH="0" baseline="0" noProof="0" smtClean="0">
                <a:ln>
                  <a:noFill/>
                </a:ln>
                <a:solidFill>
                  <a:srgbClr val="CCCCFF">
                    <a:lumMod val="50000"/>
                  </a:srgbClr>
                </a:solidFill>
                <a:effectLst/>
                <a:uLnTx/>
                <a:uFillTx/>
                <a:latin typeface="Calibri"/>
              </a:rPr>
              <a:t>Role of Pacific ocean variability</a:t>
            </a:r>
            <a:endParaRPr kumimoji="0" lang="en-GB" sz="4000" b="0" i="0" u="none" strike="noStrike" kern="0" cap="none" spc="0" normalizeH="0" baseline="0" noProof="0" dirty="0">
              <a:ln>
                <a:noFill/>
              </a:ln>
              <a:solidFill>
                <a:srgbClr val="CCCCFF">
                  <a:lumMod val="50000"/>
                </a:srgbClr>
              </a:solidFill>
              <a:effectLst/>
              <a:uLnTx/>
              <a:uFillTx/>
              <a:latin typeface="Calibri"/>
            </a:endParaRPr>
          </a:p>
        </p:txBody>
      </p:sp>
    </p:spTree>
    <p:extLst>
      <p:ext uri="{BB962C8B-B14F-4D97-AF65-F5344CB8AC3E}">
        <p14:creationId xmlns:p14="http://schemas.microsoft.com/office/powerpoint/2010/main" val="247451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1" grpId="0" animBg="1"/>
      <p:bldP spid="24" grpId="0" animBg="1"/>
      <p:bldP spid="23" grpId="0"/>
      <p:bldP spid="25" grpId="0"/>
      <p:bldP spid="27" grpId="0"/>
      <p:bldP spid="26" grpId="0" animBg="1"/>
      <p:bldP spid="29" grpId="0" animBg="1"/>
      <p:bldP spid="30" grpId="0" animBg="1"/>
      <p:bldP spid="31" grpId="0" animBg="1"/>
      <p:bldP spid="32" grpId="0" animBg="1"/>
      <p:bldP spid="33" grpId="0" animBg="1"/>
      <p:bldP spid="28" grpId="0"/>
      <p:bldP spid="56" grpId="0" animBg="1"/>
      <p:bldP spid="72" grpId="0" animBg="1"/>
      <p:bldP spid="5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6059016" cy="1143000"/>
          </a:xfrm>
        </p:spPr>
        <p:txBody>
          <a:bodyPr/>
          <a:lstStyle/>
          <a:p>
            <a:r>
              <a:rPr lang="en-GB" sz="4000" dirty="0" smtClean="0">
                <a:solidFill>
                  <a:srgbClr val="002060"/>
                </a:solidFill>
              </a:rPr>
              <a:t>Implications for future</a:t>
            </a:r>
            <a:endParaRPr lang="en-GB" sz="4000" dirty="0">
              <a:solidFill>
                <a:srgbClr val="002060"/>
              </a:solidFill>
            </a:endParaRPr>
          </a:p>
        </p:txBody>
      </p:sp>
      <p:pic>
        <p:nvPicPr>
          <p:cNvPr id="3074" name="Picture 2" descr="Hiatus animat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501523"/>
            <a:ext cx="6264696" cy="518430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www.climatechange2013.org/images/figures/WGI_AR5_FigSPM-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4076" b="69041"/>
          <a:stretch/>
        </p:blipFill>
        <p:spPr bwMode="auto">
          <a:xfrm>
            <a:off x="5940152" y="116632"/>
            <a:ext cx="3100767" cy="16831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092280" y="5385990"/>
            <a:ext cx="1728192" cy="923330"/>
          </a:xfrm>
          <a:prstGeom prst="rect">
            <a:avLst/>
          </a:prstGeom>
          <a:noFill/>
        </p:spPr>
        <p:txBody>
          <a:bodyPr wrap="square" rtlCol="0">
            <a:spAutoFit/>
          </a:bodyPr>
          <a:lstStyle/>
          <a:p>
            <a:r>
              <a:rPr lang="en-GB" dirty="0" smtClean="0"/>
              <a:t>From </a:t>
            </a:r>
            <a:r>
              <a:rPr lang="en-GB" dirty="0" smtClean="0">
                <a:hlinkClick r:id="rId4"/>
              </a:rPr>
              <a:t>Climate Lab Book</a:t>
            </a:r>
            <a:r>
              <a:rPr lang="en-GB" dirty="0" smtClean="0"/>
              <a:t> blog (Ed Hawkins)</a:t>
            </a:r>
            <a:endParaRPr lang="en-GB" dirty="0"/>
          </a:p>
        </p:txBody>
      </p:sp>
    </p:spTree>
    <p:extLst>
      <p:ext uri="{BB962C8B-B14F-4D97-AF65-F5344CB8AC3E}">
        <p14:creationId xmlns:p14="http://schemas.microsoft.com/office/powerpoint/2010/main" val="9433033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urryja.files.wordpress.com/2013/02/afig6.jpg"/>
          <p:cNvPicPr>
            <a:picLocks noChangeAspect="1" noChangeArrowheads="1"/>
          </p:cNvPicPr>
          <p:nvPr/>
        </p:nvPicPr>
        <p:blipFill rotWithShape="1">
          <a:blip r:embed="rId2">
            <a:extLst>
              <a:ext uri="{28A0092B-C50C-407E-A947-70E740481C1C}">
                <a14:useLocalDpi xmlns:a14="http://schemas.microsoft.com/office/drawing/2010/main" val="0"/>
              </a:ext>
            </a:extLst>
          </a:blip>
          <a:srcRect l="6206" r="13176" b="9869"/>
          <a:stretch/>
        </p:blipFill>
        <p:spPr bwMode="auto">
          <a:xfrm>
            <a:off x="323528" y="534475"/>
            <a:ext cx="7179734" cy="62068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71800" y="5661248"/>
            <a:ext cx="4392488" cy="369332"/>
          </a:xfrm>
          <a:prstGeom prst="rect">
            <a:avLst/>
          </a:prstGeom>
          <a:noFill/>
        </p:spPr>
        <p:txBody>
          <a:bodyPr wrap="square" rtlCol="0">
            <a:spAutoFit/>
          </a:bodyPr>
          <a:lstStyle/>
          <a:p>
            <a:r>
              <a:rPr lang="en-GB" dirty="0" smtClean="0"/>
              <a:t>From Ed Hawkins, University of Reading</a:t>
            </a:r>
            <a:endParaRPr lang="en-GB" dirty="0"/>
          </a:p>
        </p:txBody>
      </p:sp>
      <p:cxnSp>
        <p:nvCxnSpPr>
          <p:cNvPr id="6" name="Straight Arrow Connector 5"/>
          <p:cNvCxnSpPr/>
          <p:nvPr/>
        </p:nvCxnSpPr>
        <p:spPr bwMode="auto">
          <a:xfrm flipV="1">
            <a:off x="7308304" y="2132856"/>
            <a:ext cx="0" cy="1505065"/>
          </a:xfrm>
          <a:prstGeom prst="straightConnector1">
            <a:avLst/>
          </a:prstGeom>
          <a:solidFill>
            <a:schemeClr val="accent1"/>
          </a:solidFill>
          <a:ln w="50800" cap="flat" cmpd="sng" algn="ctr">
            <a:solidFill>
              <a:schemeClr val="accent2">
                <a:lumMod val="50000"/>
              </a:schemeClr>
            </a:solidFill>
            <a:prstDash val="solid"/>
            <a:round/>
            <a:headEnd type="arrow" w="med" len="med"/>
            <a:tailEnd type="arrow"/>
          </a:ln>
          <a:effectLst/>
        </p:spPr>
      </p:cxnSp>
      <p:cxnSp>
        <p:nvCxnSpPr>
          <p:cNvPr id="8" name="Straight Arrow Connector 7"/>
          <p:cNvCxnSpPr/>
          <p:nvPr/>
        </p:nvCxnSpPr>
        <p:spPr bwMode="auto">
          <a:xfrm flipV="1">
            <a:off x="7884368" y="534475"/>
            <a:ext cx="0" cy="4766733"/>
          </a:xfrm>
          <a:prstGeom prst="straightConnector1">
            <a:avLst/>
          </a:prstGeom>
          <a:solidFill>
            <a:schemeClr val="accent1"/>
          </a:solidFill>
          <a:ln w="50800" cap="flat" cmpd="sng" algn="ctr">
            <a:solidFill>
              <a:schemeClr val="tx1"/>
            </a:solidFill>
            <a:prstDash val="solid"/>
            <a:round/>
            <a:headEnd type="arrow" w="med" len="med"/>
            <a:tailEnd type="arrow"/>
          </a:ln>
          <a:effectLst/>
        </p:spPr>
      </p:cxnSp>
      <p:sp>
        <p:nvSpPr>
          <p:cNvPr id="13" name="TextBox 12"/>
          <p:cNvSpPr txBox="1"/>
          <p:nvPr/>
        </p:nvSpPr>
        <p:spPr>
          <a:xfrm>
            <a:off x="6012160" y="2708920"/>
            <a:ext cx="3168352" cy="369332"/>
          </a:xfrm>
          <a:prstGeom prst="rect">
            <a:avLst/>
          </a:prstGeom>
          <a:noFill/>
          <a:scene3d>
            <a:camera prst="orthographicFront">
              <a:rot lat="0" lon="0" rev="16200000"/>
            </a:camera>
            <a:lightRig rig="threePt" dir="t"/>
          </a:scene3d>
        </p:spPr>
        <p:txBody>
          <a:bodyPr wrap="square" rtlCol="0">
            <a:spAutoFit/>
          </a:bodyPr>
          <a:lstStyle/>
          <a:p>
            <a:r>
              <a:rPr lang="en-GB" dirty="0" smtClean="0">
                <a:solidFill>
                  <a:schemeClr val="accent2">
                    <a:lumMod val="50000"/>
                  </a:schemeClr>
                </a:solidFill>
              </a:rPr>
              <a:t>Climate sensitivity</a:t>
            </a:r>
            <a:endParaRPr lang="en-GB" dirty="0">
              <a:solidFill>
                <a:schemeClr val="accent2">
                  <a:lumMod val="50000"/>
                </a:schemeClr>
              </a:solidFill>
            </a:endParaRPr>
          </a:p>
        </p:txBody>
      </p:sp>
      <p:sp>
        <p:nvSpPr>
          <p:cNvPr id="15" name="TextBox 14"/>
          <p:cNvSpPr txBox="1"/>
          <p:nvPr/>
        </p:nvSpPr>
        <p:spPr>
          <a:xfrm>
            <a:off x="4932040" y="2699628"/>
            <a:ext cx="6480720" cy="369332"/>
          </a:xfrm>
          <a:prstGeom prst="rect">
            <a:avLst/>
          </a:prstGeom>
          <a:noFill/>
          <a:scene3d>
            <a:camera prst="orthographicFront">
              <a:rot lat="0" lon="0" rev="16200000"/>
            </a:camera>
            <a:lightRig rig="threePt" dir="t"/>
          </a:scene3d>
        </p:spPr>
        <p:txBody>
          <a:bodyPr wrap="square" rtlCol="0">
            <a:spAutoFit/>
          </a:bodyPr>
          <a:lstStyle/>
          <a:p>
            <a:r>
              <a:rPr lang="en-GB" dirty="0" smtClean="0"/>
              <a:t>Climate sensitivity and socioeconomic scenario</a:t>
            </a:r>
            <a:endParaRPr lang="en-GB" dirty="0"/>
          </a:p>
        </p:txBody>
      </p:sp>
      <p:sp>
        <p:nvSpPr>
          <p:cNvPr id="2" name="Title 1"/>
          <p:cNvSpPr>
            <a:spLocks noGrp="1"/>
          </p:cNvSpPr>
          <p:nvPr>
            <p:ph type="title"/>
          </p:nvPr>
        </p:nvSpPr>
        <p:spPr>
          <a:xfrm>
            <a:off x="457200" y="274638"/>
            <a:ext cx="6851104" cy="778098"/>
          </a:xfrm>
        </p:spPr>
        <p:txBody>
          <a:bodyPr/>
          <a:lstStyle/>
          <a:p>
            <a:r>
              <a:rPr lang="en-GB" dirty="0" smtClean="0">
                <a:solidFill>
                  <a:schemeClr val="tx1"/>
                </a:solidFill>
              </a:rPr>
              <a:t>Implications for projections</a:t>
            </a:r>
            <a:endParaRPr lang="en-GB" dirty="0">
              <a:solidFill>
                <a:schemeClr val="tx1"/>
              </a:solidFill>
            </a:endParaRPr>
          </a:p>
        </p:txBody>
      </p:sp>
    </p:spTree>
    <p:extLst>
      <p:ext uri="{BB962C8B-B14F-4D97-AF65-F5344CB8AC3E}">
        <p14:creationId xmlns:p14="http://schemas.microsoft.com/office/powerpoint/2010/main" val="39415093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smtClean="0">
                <a:solidFill>
                  <a:srgbClr val="002060"/>
                </a:solidFill>
              </a:rPr>
              <a:t>Conclusions from recent Science Media Centre </a:t>
            </a:r>
            <a:r>
              <a:rPr lang="en-GB" sz="4000" dirty="0" smtClean="0">
                <a:solidFill>
                  <a:srgbClr val="002060"/>
                </a:solidFill>
                <a:hlinkClick r:id="rId2"/>
              </a:rPr>
              <a:t>briefing</a:t>
            </a:r>
            <a:endParaRPr lang="en-GB" sz="4000" dirty="0">
              <a:solidFill>
                <a:srgbClr val="002060"/>
              </a:solidFill>
            </a:endParaRPr>
          </a:p>
        </p:txBody>
      </p:sp>
      <p:sp>
        <p:nvSpPr>
          <p:cNvPr id="3" name="Content Placeholder 2"/>
          <p:cNvSpPr>
            <a:spLocks noGrp="1"/>
          </p:cNvSpPr>
          <p:nvPr>
            <p:ph idx="1"/>
          </p:nvPr>
        </p:nvSpPr>
        <p:spPr/>
        <p:txBody>
          <a:bodyPr/>
          <a:lstStyle/>
          <a:p>
            <a:pPr marL="514350" indent="-514350">
              <a:buAutoNum type="arabicParenBoth"/>
            </a:pPr>
            <a:r>
              <a:rPr lang="en-GB" sz="2400" dirty="0" smtClean="0"/>
              <a:t>recent </a:t>
            </a:r>
            <a:r>
              <a:rPr lang="en-GB" sz="2400" dirty="0"/>
              <a:t>changes need to be put </a:t>
            </a:r>
            <a:r>
              <a:rPr lang="en-GB" sz="2400" dirty="0" smtClean="0"/>
              <a:t>in </a:t>
            </a:r>
            <a:r>
              <a:rPr lang="en-GB" sz="2400" dirty="0"/>
              <a:t>longer term context &amp; other climate indicators such </a:t>
            </a:r>
            <a:r>
              <a:rPr lang="en-GB" sz="2400" dirty="0" smtClean="0"/>
              <a:t>as </a:t>
            </a:r>
            <a:r>
              <a:rPr lang="en-GB" sz="2400" dirty="0"/>
              <a:t>sea level, Arctic sea ice, snow cover, glacier </a:t>
            </a:r>
            <a:r>
              <a:rPr lang="en-GB" sz="2400" dirty="0" smtClean="0"/>
              <a:t>melt, </a:t>
            </a:r>
            <a:r>
              <a:rPr lang="en-GB" sz="2400" dirty="0" err="1" smtClean="0"/>
              <a:t>etc</a:t>
            </a:r>
            <a:r>
              <a:rPr lang="en-GB" sz="2400" dirty="0" smtClean="0"/>
              <a:t> </a:t>
            </a:r>
            <a:r>
              <a:rPr lang="en-GB" sz="2400" dirty="0"/>
              <a:t>are also important; </a:t>
            </a:r>
            <a:endParaRPr lang="en-GB" sz="2400" dirty="0" smtClean="0"/>
          </a:p>
          <a:p>
            <a:pPr marL="514350" indent="-514350">
              <a:buAutoNum type="arabicParenBoth"/>
            </a:pPr>
            <a:r>
              <a:rPr lang="en-GB" sz="2400" dirty="0" smtClean="0"/>
              <a:t>explanation </a:t>
            </a:r>
            <a:r>
              <a:rPr lang="en-GB" sz="2400" dirty="0"/>
              <a:t>for recent </a:t>
            </a:r>
            <a:r>
              <a:rPr lang="en-GB" sz="2400" dirty="0" smtClean="0"/>
              <a:t>slowdown </a:t>
            </a:r>
            <a:r>
              <a:rPr lang="en-GB" sz="2400" dirty="0"/>
              <a:t>is partly additional ocean heat uptake &amp; </a:t>
            </a:r>
            <a:r>
              <a:rPr lang="en-GB" sz="2400" dirty="0" smtClean="0"/>
              <a:t>partly </a:t>
            </a:r>
            <a:r>
              <a:rPr lang="en-GB" sz="2400" dirty="0"/>
              <a:t>negative trends in natural radiative forcing </a:t>
            </a:r>
            <a:r>
              <a:rPr lang="en-GB" sz="2400" dirty="0" smtClean="0"/>
              <a:t>(</a:t>
            </a:r>
            <a:r>
              <a:rPr lang="en-GB" sz="2400" dirty="0"/>
              <a:t>due to solar changes and small volcanic eruptions) </a:t>
            </a:r>
            <a:r>
              <a:rPr lang="en-GB" sz="2400" dirty="0" smtClean="0"/>
              <a:t>which </a:t>
            </a:r>
            <a:r>
              <a:rPr lang="en-GB" sz="2400" dirty="0"/>
              <a:t>slightly counteract the positive </a:t>
            </a:r>
            <a:r>
              <a:rPr lang="en-GB" sz="2400" dirty="0" smtClean="0"/>
              <a:t>GHHG forcing trend; </a:t>
            </a:r>
          </a:p>
          <a:p>
            <a:pPr marL="514350" indent="-514350">
              <a:buAutoNum type="arabicParenBoth"/>
            </a:pPr>
            <a:r>
              <a:rPr lang="en-GB" sz="2400" dirty="0" smtClean="0"/>
              <a:t>the </a:t>
            </a:r>
            <a:r>
              <a:rPr lang="en-GB" sz="2400" dirty="0"/>
              <a:t>quantification of the relative </a:t>
            </a:r>
            <a:r>
              <a:rPr lang="en-GB" sz="2400" dirty="0" smtClean="0"/>
              <a:t>magnitude of </a:t>
            </a:r>
            <a:r>
              <a:rPr lang="en-GB" sz="2400" dirty="0"/>
              <a:t>these causes is still work in progress; </a:t>
            </a:r>
            <a:endParaRPr lang="en-GB" sz="2400" dirty="0" smtClean="0"/>
          </a:p>
          <a:p>
            <a:pPr marL="514350" indent="-514350">
              <a:buAutoNum type="arabicParenBoth"/>
            </a:pPr>
            <a:r>
              <a:rPr lang="en-GB" sz="2400" dirty="0" smtClean="0"/>
              <a:t>climate models </a:t>
            </a:r>
            <a:r>
              <a:rPr lang="en-GB" sz="2400" dirty="0"/>
              <a:t>simulate similar </a:t>
            </a:r>
            <a:r>
              <a:rPr lang="en-GB" sz="2400" dirty="0" smtClean="0"/>
              <a:t>pauses (due to fluctuations in ocean circulation) but are not designed to predict timing</a:t>
            </a:r>
            <a:endParaRPr lang="en-GB" sz="2400" dirty="0"/>
          </a:p>
        </p:txBody>
      </p:sp>
      <p:sp>
        <p:nvSpPr>
          <p:cNvPr id="5" name="Rectangle 4"/>
          <p:cNvSpPr/>
          <p:nvPr/>
        </p:nvSpPr>
        <p:spPr>
          <a:xfrm>
            <a:off x="539552" y="6021288"/>
            <a:ext cx="8604448" cy="830997"/>
          </a:xfrm>
          <a:prstGeom prst="rect">
            <a:avLst/>
          </a:prstGeom>
        </p:spPr>
        <p:txBody>
          <a:bodyPr wrap="square">
            <a:spAutoFit/>
          </a:bodyPr>
          <a:lstStyle/>
          <a:p>
            <a:pPr algn="l"/>
            <a:r>
              <a:rPr lang="en-GB" sz="2400" i="1" dirty="0" smtClean="0">
                <a:latin typeface="+mn-lt"/>
              </a:rPr>
              <a:t>As summarized on Ed</a:t>
            </a:r>
            <a:r>
              <a:rPr lang="en-GB" sz="2400" i="1" dirty="0">
                <a:latin typeface="+mn-lt"/>
              </a:rPr>
              <a:t> </a:t>
            </a:r>
            <a:r>
              <a:rPr lang="en-GB" sz="2400" i="1" dirty="0" smtClean="0">
                <a:latin typeface="+mn-lt"/>
              </a:rPr>
              <a:t>Hawkins’ </a:t>
            </a:r>
            <a:r>
              <a:rPr lang="en-GB" sz="2400" i="1" dirty="0">
                <a:latin typeface="+mn-lt"/>
              </a:rPr>
              <a:t>blog:</a:t>
            </a:r>
          </a:p>
          <a:p>
            <a:pPr algn="l"/>
            <a:r>
              <a:rPr lang="en-GB" sz="2400" dirty="0" smtClean="0">
                <a:latin typeface="+mn-lt"/>
                <a:hlinkClick r:id="rId3"/>
              </a:rPr>
              <a:t>www.climate-lab-book.ac.uk/2013/recent-slowdown/</a:t>
            </a:r>
            <a:r>
              <a:rPr lang="en-GB" sz="2400" dirty="0" smtClean="0">
                <a:latin typeface="+mn-lt"/>
              </a:rPr>
              <a:t> </a:t>
            </a:r>
            <a:endParaRPr lang="en-GB" sz="2400" dirty="0">
              <a:latin typeface="+mn-lt"/>
            </a:endParaRPr>
          </a:p>
        </p:txBody>
      </p:sp>
    </p:spTree>
    <p:extLst>
      <p:ext uri="{BB962C8B-B14F-4D97-AF65-F5344CB8AC3E}">
        <p14:creationId xmlns:p14="http://schemas.microsoft.com/office/powerpoint/2010/main" val="11221854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5915000" cy="1008112"/>
          </a:xfrm>
        </p:spPr>
        <p:txBody>
          <a:bodyPr/>
          <a:lstStyle/>
          <a:p>
            <a:r>
              <a:rPr lang="en-GB" sz="4000" dirty="0" smtClean="0">
                <a:solidFill>
                  <a:srgbClr val="006699"/>
                </a:solidFill>
              </a:rPr>
              <a:t>Conclusions</a:t>
            </a:r>
            <a:endParaRPr lang="en-GB" sz="4000" dirty="0">
              <a:solidFill>
                <a:srgbClr val="006699"/>
              </a:solidFill>
            </a:endParaRPr>
          </a:p>
        </p:txBody>
      </p:sp>
      <p:sp>
        <p:nvSpPr>
          <p:cNvPr id="3" name="Content Placeholder 2"/>
          <p:cNvSpPr>
            <a:spLocks noGrp="1"/>
          </p:cNvSpPr>
          <p:nvPr>
            <p:ph idx="1"/>
          </p:nvPr>
        </p:nvSpPr>
        <p:spPr>
          <a:xfrm>
            <a:off x="755576" y="1237868"/>
            <a:ext cx="6264622" cy="4351372"/>
          </a:xfrm>
        </p:spPr>
        <p:txBody>
          <a:bodyPr/>
          <a:lstStyle/>
          <a:p>
            <a:pPr>
              <a:buClr>
                <a:schemeClr val="tx1"/>
              </a:buClr>
            </a:pPr>
            <a:r>
              <a:rPr lang="en-GB" sz="2800" dirty="0"/>
              <a:t>H</a:t>
            </a:r>
            <a:r>
              <a:rPr lang="en-GB" sz="2800" dirty="0" smtClean="0"/>
              <a:t>eating of Earth continues mainly from rising greenhouse gas concentrations</a:t>
            </a:r>
          </a:p>
          <a:p>
            <a:r>
              <a:rPr lang="en-GB" sz="2800" dirty="0" smtClean="0"/>
              <a:t>A mixture of factors (mostly natural) have offset some of this heating since 2000 (weaker sun, small volcanoes, …)</a:t>
            </a:r>
          </a:p>
          <a:p>
            <a:r>
              <a:rPr lang="en-GB" sz="2800" dirty="0" smtClean="0"/>
              <a:t>Pacific ocean circulation currently mixing more heat below surface layers explaining lack of surface warming</a:t>
            </a:r>
          </a:p>
          <a:p>
            <a:pPr marL="0" indent="0">
              <a:buNone/>
            </a:pPr>
            <a:endParaRPr lang="en-GB" sz="1200" i="1" dirty="0" smtClean="0"/>
          </a:p>
          <a:p>
            <a:pPr marL="0" indent="0">
              <a:buNone/>
            </a:pPr>
            <a:r>
              <a:rPr lang="en-GB" sz="2400" i="1" dirty="0" smtClean="0"/>
              <a:t>Fascinating science: the climate system is complex and will continue to surprise us but the implications of burning fossil fuels are clear</a:t>
            </a:r>
          </a:p>
          <a:p>
            <a:pPr marL="0" indent="0">
              <a:buNone/>
            </a:pPr>
            <a:r>
              <a:rPr lang="en-GB" sz="2400" i="1" dirty="0" smtClean="0"/>
              <a:t>More links on </a:t>
            </a:r>
            <a:r>
              <a:rPr lang="en-GB" sz="2400" i="1" dirty="0" smtClean="0">
                <a:hlinkClick r:id="rId2"/>
              </a:rPr>
              <a:t>DEEP-C website </a:t>
            </a:r>
            <a:endParaRPr lang="en-GB" sz="2400" i="1" dirty="0" smtClean="0"/>
          </a:p>
          <a:p>
            <a:pPr marL="0" indent="0">
              <a:buNone/>
            </a:pPr>
            <a:endParaRPr lang="en-GB" dirty="0"/>
          </a:p>
          <a:p>
            <a:pPr marL="0" indent="0">
              <a:buNone/>
            </a:pPr>
            <a:endParaRPr lang="en-GB" dirty="0"/>
          </a:p>
        </p:txBody>
      </p:sp>
      <p:sp>
        <p:nvSpPr>
          <p:cNvPr id="4" name="Slide Number Placeholder 3"/>
          <p:cNvSpPr>
            <a:spLocks noGrp="1"/>
          </p:cNvSpPr>
          <p:nvPr>
            <p:ph type="sldNum" sz="quarter" idx="12"/>
          </p:nvPr>
        </p:nvSpPr>
        <p:spPr/>
        <p:txBody>
          <a:bodyPr/>
          <a:lstStyle/>
          <a:p>
            <a:fld id="{244F944D-2272-47F7-8969-DDDA77676334}" type="slidenum">
              <a:rPr lang="en-GB" smtClean="0">
                <a:solidFill>
                  <a:srgbClr val="FFFFFF"/>
                </a:solidFill>
              </a:rPr>
              <a:pPr/>
              <a:t>24</a:t>
            </a:fld>
            <a:endParaRPr lang="en-GB" dirty="0">
              <a:solidFill>
                <a:srgbClr val="FFFFFF"/>
              </a:solidFill>
            </a:endParaRPr>
          </a:p>
        </p:txBody>
      </p:sp>
      <p:pic>
        <p:nvPicPr>
          <p:cNvPr id="5"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278" r="37092" b="27346"/>
          <a:stretch/>
        </p:blipFill>
        <p:spPr bwMode="auto">
          <a:xfrm>
            <a:off x="7189254" y="3527490"/>
            <a:ext cx="1771890"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117" t="1" r="-1263" b="-3511"/>
          <a:stretch/>
        </p:blipFill>
        <p:spPr bwMode="auto">
          <a:xfrm>
            <a:off x="7174291" y="143114"/>
            <a:ext cx="1801816" cy="1429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cap="flat" cmpd="sng" algn="ctr">
                <a:solidFill>
                  <a:schemeClr val="accent2"/>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descr="noaaSu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9371" y="1655282"/>
            <a:ext cx="1745117" cy="17087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6" name="Picture 4" descr="http://wattsupwiththat.files.wordpress.com/2011/01/509652main_lanina_stronger_11.jpg?w=640&amp;h=46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184" t="6213" r="12200"/>
          <a:stretch/>
        </p:blipFill>
        <p:spPr bwMode="auto">
          <a:xfrm>
            <a:off x="7219371" y="5067828"/>
            <a:ext cx="1741773" cy="1673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780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23113960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Extra slides</a:t>
            </a:r>
            <a:endParaRPr lang="en-GB" dirty="0"/>
          </a:p>
        </p:txBody>
      </p:sp>
      <p:sp>
        <p:nvSpPr>
          <p:cNvPr id="3" name="Content Placeholder 2"/>
          <p:cNvSpPr>
            <a:spLocks noGrp="1"/>
          </p:cNvSpPr>
          <p:nvPr>
            <p:ph idx="1"/>
          </p:nvPr>
        </p:nvSpPr>
        <p:spPr/>
        <p:txBody>
          <a:bodyPr/>
          <a:lstStyle/>
          <a:p>
            <a:r>
              <a:rPr lang="en-GB" sz="2800" dirty="0" smtClean="0"/>
              <a:t>Sun (done)</a:t>
            </a:r>
          </a:p>
          <a:p>
            <a:r>
              <a:rPr lang="en-GB" sz="2800" dirty="0" smtClean="0"/>
              <a:t>Volcano (done)</a:t>
            </a:r>
          </a:p>
          <a:p>
            <a:r>
              <a:rPr lang="en-GB" sz="2800" dirty="0" smtClean="0"/>
              <a:t>Stratospheric water vapour (done)</a:t>
            </a:r>
          </a:p>
          <a:p>
            <a:r>
              <a:rPr lang="en-GB" sz="2800" dirty="0" smtClean="0"/>
              <a:t>Aerosol pollution/Asian </a:t>
            </a:r>
            <a:r>
              <a:rPr lang="en-GB" sz="2800" dirty="0"/>
              <a:t>Brown Cloud? </a:t>
            </a:r>
            <a:r>
              <a:rPr lang="en-GB" sz="2800" dirty="0" smtClean="0"/>
              <a:t>(done)</a:t>
            </a:r>
          </a:p>
          <a:p>
            <a:r>
              <a:rPr lang="en-GB" sz="2800" dirty="0" smtClean="0"/>
              <a:t>Other RF (Methane) (done)</a:t>
            </a:r>
          </a:p>
          <a:p>
            <a:r>
              <a:rPr lang="en-GB" sz="2800" dirty="0" smtClean="0"/>
              <a:t>Measurement error (</a:t>
            </a:r>
            <a:r>
              <a:rPr lang="en-GB" sz="2800" dirty="0" err="1" smtClean="0"/>
              <a:t>Cowton</a:t>
            </a:r>
            <a:r>
              <a:rPr lang="en-GB" sz="2800" dirty="0" smtClean="0"/>
              <a:t> and Way, </a:t>
            </a:r>
            <a:r>
              <a:rPr lang="en-GB" sz="2800" dirty="0" err="1" smtClean="0"/>
              <a:t>ish</a:t>
            </a:r>
            <a:r>
              <a:rPr lang="en-GB" sz="2800" dirty="0" smtClean="0"/>
              <a:t>)</a:t>
            </a:r>
          </a:p>
          <a:p>
            <a:r>
              <a:rPr lang="en-GB" sz="2800" dirty="0" smtClean="0"/>
              <a:t>Ocean heat content (done)</a:t>
            </a:r>
          </a:p>
          <a:p>
            <a:r>
              <a:rPr lang="en-GB" sz="2800" dirty="0" smtClean="0"/>
              <a:t>Pacific changes (done)</a:t>
            </a:r>
          </a:p>
          <a:p>
            <a:endParaRPr lang="en-GB" dirty="0"/>
          </a:p>
        </p:txBody>
      </p:sp>
    </p:spTree>
    <p:extLst>
      <p:ext uri="{BB962C8B-B14F-4D97-AF65-F5344CB8AC3E}">
        <p14:creationId xmlns:p14="http://schemas.microsoft.com/office/powerpoint/2010/main" val="19304297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52529" t="65641"/>
          <a:stretch/>
        </p:blipFill>
        <p:spPr>
          <a:xfrm>
            <a:off x="4716015" y="2594521"/>
            <a:ext cx="4101380" cy="3574753"/>
          </a:xfrm>
          <a:prstGeom prst="rect">
            <a:avLst/>
          </a:prstGeom>
        </p:spPr>
      </p:pic>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52529" b="33873"/>
          <a:stretch/>
        </p:blipFill>
        <p:spPr>
          <a:xfrm>
            <a:off x="492549" y="356316"/>
            <a:ext cx="3575395" cy="5997628"/>
          </a:xfrm>
          <a:prstGeom prst="rect">
            <a:avLst/>
          </a:prstGeom>
        </p:spPr>
      </p:pic>
      <p:sp>
        <p:nvSpPr>
          <p:cNvPr id="2" name="Title 1"/>
          <p:cNvSpPr>
            <a:spLocks noGrp="1"/>
          </p:cNvSpPr>
          <p:nvPr>
            <p:ph type="title"/>
          </p:nvPr>
        </p:nvSpPr>
        <p:spPr>
          <a:xfrm>
            <a:off x="4024560" y="557808"/>
            <a:ext cx="4662239" cy="1143000"/>
          </a:xfrm>
        </p:spPr>
        <p:txBody>
          <a:bodyPr/>
          <a:lstStyle/>
          <a:p>
            <a:r>
              <a:rPr lang="en-GB" sz="3600" dirty="0" smtClean="0">
                <a:solidFill>
                  <a:srgbClr val="002060"/>
                </a:solidFill>
              </a:rPr>
              <a:t>Changes in top of atmosphere radiative fluxes since 1985</a:t>
            </a:r>
            <a:endParaRPr lang="en-GB" sz="3600" dirty="0">
              <a:solidFill>
                <a:srgbClr val="002060"/>
              </a:solidFill>
            </a:endParaRPr>
          </a:p>
        </p:txBody>
      </p:sp>
      <p:sp>
        <p:nvSpPr>
          <p:cNvPr id="4" name="TextBox 3"/>
          <p:cNvSpPr txBox="1"/>
          <p:nvPr/>
        </p:nvSpPr>
        <p:spPr>
          <a:xfrm>
            <a:off x="-2916832" y="3255367"/>
            <a:ext cx="6336704" cy="461665"/>
          </a:xfrm>
          <a:prstGeom prst="rect">
            <a:avLst/>
          </a:prstGeom>
          <a:noFill/>
          <a:scene3d>
            <a:camera prst="orthographicFront">
              <a:rot lat="0" lon="0" rev="5400000"/>
            </a:camera>
            <a:lightRig rig="threePt" dir="t"/>
          </a:scene3d>
        </p:spPr>
        <p:txBody>
          <a:bodyPr wrap="square" rtlCol="0">
            <a:spAutoFit/>
          </a:bodyPr>
          <a:lstStyle/>
          <a:p>
            <a:r>
              <a:rPr lang="en-GB" sz="2400" dirty="0" smtClean="0">
                <a:latin typeface="+mn-lt"/>
              </a:rPr>
              <a:t>Absorbed Solar  (Wm</a:t>
            </a:r>
            <a:r>
              <a:rPr lang="en-GB" sz="2400" baseline="30000" dirty="0" smtClean="0">
                <a:latin typeface="+mn-lt"/>
              </a:rPr>
              <a:t>-2</a:t>
            </a:r>
            <a:r>
              <a:rPr lang="en-GB" sz="2400" dirty="0" smtClean="0">
                <a:latin typeface="+mn-lt"/>
              </a:rPr>
              <a:t>)  Outgoing </a:t>
            </a:r>
            <a:r>
              <a:rPr lang="en-GB" sz="2400" dirty="0" err="1" smtClean="0">
                <a:latin typeface="+mn-lt"/>
              </a:rPr>
              <a:t>Longwave</a:t>
            </a:r>
            <a:endParaRPr lang="en-GB" sz="2400" dirty="0">
              <a:latin typeface="+mn-lt"/>
            </a:endParaRPr>
          </a:p>
        </p:txBody>
      </p:sp>
      <p:sp>
        <p:nvSpPr>
          <p:cNvPr id="6" name="TextBox 5"/>
          <p:cNvSpPr txBox="1"/>
          <p:nvPr/>
        </p:nvSpPr>
        <p:spPr>
          <a:xfrm>
            <a:off x="4716016" y="2132856"/>
            <a:ext cx="4101379" cy="461665"/>
          </a:xfrm>
          <a:prstGeom prst="rect">
            <a:avLst/>
          </a:prstGeom>
          <a:noFill/>
        </p:spPr>
        <p:txBody>
          <a:bodyPr wrap="square" rtlCol="0">
            <a:spAutoFit/>
          </a:bodyPr>
          <a:lstStyle/>
          <a:p>
            <a:r>
              <a:rPr lang="en-GB" sz="2400" dirty="0" smtClean="0">
                <a:latin typeface="+mn-lt"/>
              </a:rPr>
              <a:t>Net Imbalance Anomaly (Wm</a:t>
            </a:r>
            <a:r>
              <a:rPr lang="en-GB" sz="2400" baseline="30000" dirty="0" smtClean="0">
                <a:latin typeface="+mn-lt"/>
              </a:rPr>
              <a:t>-2</a:t>
            </a:r>
            <a:r>
              <a:rPr lang="en-GB" sz="2400" dirty="0" smtClean="0">
                <a:latin typeface="+mn-lt"/>
              </a:rPr>
              <a:t>)</a:t>
            </a:r>
            <a:endParaRPr lang="en-GB" sz="2400" dirty="0">
              <a:latin typeface="+mn-lt"/>
            </a:endParaRPr>
          </a:p>
        </p:txBody>
      </p:sp>
      <p:cxnSp>
        <p:nvCxnSpPr>
          <p:cNvPr id="8" name="Straight Arrow Connector 7"/>
          <p:cNvCxnSpPr/>
          <p:nvPr/>
        </p:nvCxnSpPr>
        <p:spPr bwMode="auto">
          <a:xfrm flipV="1">
            <a:off x="3995936" y="3717032"/>
            <a:ext cx="720080" cy="1008112"/>
          </a:xfrm>
          <a:prstGeom prst="straightConnector1">
            <a:avLst/>
          </a:prstGeom>
          <a:solidFill>
            <a:schemeClr val="accent1"/>
          </a:solidFill>
          <a:ln w="50800" cap="flat" cmpd="sng" algn="ctr">
            <a:solidFill>
              <a:srgbClr val="FF0000"/>
            </a:solidFill>
            <a:prstDash val="solid"/>
            <a:round/>
            <a:headEnd type="none" w="med" len="med"/>
            <a:tailEnd type="arrow"/>
          </a:ln>
          <a:effectLst/>
        </p:spPr>
      </p:cxnSp>
      <p:cxnSp>
        <p:nvCxnSpPr>
          <p:cNvPr id="10" name="Straight Arrow Connector 9"/>
          <p:cNvCxnSpPr/>
          <p:nvPr/>
        </p:nvCxnSpPr>
        <p:spPr bwMode="auto">
          <a:xfrm>
            <a:off x="3995936" y="2363688"/>
            <a:ext cx="720080" cy="1058906"/>
          </a:xfrm>
          <a:prstGeom prst="straightConnector1">
            <a:avLst/>
          </a:prstGeom>
          <a:solidFill>
            <a:schemeClr val="accent1"/>
          </a:solidFill>
          <a:ln w="50800" cap="flat" cmpd="sng" algn="ctr">
            <a:solidFill>
              <a:srgbClr val="FF0000"/>
            </a:solidFill>
            <a:prstDash val="solid"/>
            <a:round/>
            <a:headEnd type="none" w="med" len="med"/>
            <a:tailEnd type="arrow"/>
          </a:ln>
          <a:effectLst/>
        </p:spPr>
      </p:cxnSp>
      <p:sp>
        <p:nvSpPr>
          <p:cNvPr id="3" name="TextBox 2"/>
          <p:cNvSpPr txBox="1"/>
          <p:nvPr/>
        </p:nvSpPr>
        <p:spPr>
          <a:xfrm>
            <a:off x="4139953" y="6197242"/>
            <a:ext cx="4677442" cy="400110"/>
          </a:xfrm>
          <a:prstGeom prst="rect">
            <a:avLst/>
          </a:prstGeom>
          <a:noFill/>
        </p:spPr>
        <p:txBody>
          <a:bodyPr wrap="square" rtlCol="0">
            <a:spAutoFit/>
          </a:bodyPr>
          <a:lstStyle/>
          <a:p>
            <a:r>
              <a:rPr lang="en-GB" sz="2000" dirty="0" smtClean="0">
                <a:latin typeface="+mn-lt"/>
              </a:rPr>
              <a:t>Research in </a:t>
            </a:r>
            <a:r>
              <a:rPr lang="en-GB" sz="2000" dirty="0" smtClean="0">
                <a:latin typeface="+mn-lt"/>
                <a:hlinkClick r:id="rId3"/>
              </a:rPr>
              <a:t>DEEP-C project </a:t>
            </a:r>
            <a:r>
              <a:rPr lang="en-GB" sz="2000" dirty="0" smtClean="0">
                <a:latin typeface="+mn-lt"/>
              </a:rPr>
              <a:t>at Reading…</a:t>
            </a:r>
            <a:endParaRPr lang="en-GB" sz="2000" dirty="0">
              <a:latin typeface="+mn-lt"/>
            </a:endParaRPr>
          </a:p>
        </p:txBody>
      </p:sp>
      <p:sp>
        <p:nvSpPr>
          <p:cNvPr id="7" name="TextBox 6"/>
          <p:cNvSpPr txBox="1"/>
          <p:nvPr/>
        </p:nvSpPr>
        <p:spPr>
          <a:xfrm>
            <a:off x="2541463" y="5651956"/>
            <a:ext cx="1454473" cy="369332"/>
          </a:xfrm>
          <a:prstGeom prst="rect">
            <a:avLst/>
          </a:prstGeom>
          <a:noFill/>
        </p:spPr>
        <p:txBody>
          <a:bodyPr wrap="square" rtlCol="0">
            <a:spAutoFit/>
          </a:bodyPr>
          <a:lstStyle/>
          <a:p>
            <a:r>
              <a:rPr lang="en-GB" dirty="0" err="1" smtClean="0"/>
              <a:t>Chunlei</a:t>
            </a:r>
            <a:r>
              <a:rPr lang="en-GB" dirty="0" smtClean="0"/>
              <a:t> Liu</a:t>
            </a:r>
            <a:endParaRPr lang="en-GB" dirty="0"/>
          </a:p>
        </p:txBody>
      </p:sp>
    </p:spTree>
    <p:extLst>
      <p:ext uri="{BB962C8B-B14F-4D97-AF65-F5344CB8AC3E}">
        <p14:creationId xmlns:p14="http://schemas.microsoft.com/office/powerpoint/2010/main" val="9357438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3074" name="Picture 2" descr="http://www.skepticalscience.com/images/Radiative_Forcing_Vapo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4" y="825676"/>
            <a:ext cx="7234162" cy="403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78919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6146" name="Picture 2" descr="The Pacific Decadal Oscillation based on an empirical orthogonal function analysis of sea surface temperature anomalies with the global mean removed from 1900 to May 2013 in the 20[deg] N - 70[deg] N and 110[deg] E - 100[deg] W region of the North Pacif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261372"/>
            <a:ext cx="6247507" cy="55606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715051" y="5085184"/>
            <a:ext cx="2177429" cy="923330"/>
          </a:xfrm>
          <a:prstGeom prst="rect">
            <a:avLst/>
          </a:prstGeom>
          <a:noFill/>
        </p:spPr>
        <p:txBody>
          <a:bodyPr wrap="square" rtlCol="0">
            <a:spAutoFit/>
          </a:bodyPr>
          <a:lstStyle/>
          <a:p>
            <a:r>
              <a:rPr lang="en-GB" dirty="0" smtClean="0">
                <a:hlinkClick r:id="rId3"/>
              </a:rPr>
              <a:t>Goddard (2014) Nature Climate Change</a:t>
            </a:r>
            <a:endParaRPr lang="en-GB" dirty="0"/>
          </a:p>
        </p:txBody>
      </p:sp>
    </p:spTree>
    <p:extLst>
      <p:ext uri="{BB962C8B-B14F-4D97-AF65-F5344CB8AC3E}">
        <p14:creationId xmlns:p14="http://schemas.microsoft.com/office/powerpoint/2010/main" val="38600278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6121" y="1475638"/>
            <a:ext cx="6287105" cy="4473642"/>
          </a:xfrm>
          <a:prstGeom prst="rect">
            <a:avLst/>
          </a:prstGeom>
        </p:spPr>
      </p:pic>
      <p:sp>
        <p:nvSpPr>
          <p:cNvPr id="2" name="Title 1"/>
          <p:cNvSpPr>
            <a:spLocks noGrp="1"/>
          </p:cNvSpPr>
          <p:nvPr>
            <p:ph type="title"/>
          </p:nvPr>
        </p:nvSpPr>
        <p:spPr>
          <a:xfrm>
            <a:off x="1181975" y="274638"/>
            <a:ext cx="5580576" cy="706090"/>
          </a:xfrm>
        </p:spPr>
        <p:txBody>
          <a:bodyPr/>
          <a:lstStyle/>
          <a:p>
            <a:r>
              <a:rPr lang="en-GB" dirty="0" smtClean="0">
                <a:solidFill>
                  <a:srgbClr val="00B0F0"/>
                </a:solidFill>
              </a:rPr>
              <a:t>Global Warming…</a:t>
            </a:r>
            <a:r>
              <a:rPr lang="en-GB" dirty="0" smtClean="0">
                <a:solidFill>
                  <a:schemeClr val="bg1"/>
                </a:solidFill>
              </a:rPr>
              <a:t>…</a:t>
            </a:r>
            <a:endParaRPr lang="en-GB" dirty="0">
              <a:solidFill>
                <a:schemeClr val="bg1"/>
              </a:solidFill>
            </a:endParaRPr>
          </a:p>
        </p:txBody>
      </p:sp>
      <p:cxnSp>
        <p:nvCxnSpPr>
          <p:cNvPr id="10" name="Straight Connector 9"/>
          <p:cNvCxnSpPr/>
          <p:nvPr/>
        </p:nvCxnSpPr>
        <p:spPr bwMode="auto">
          <a:xfrm>
            <a:off x="1835695" y="3709606"/>
            <a:ext cx="5328000" cy="2853"/>
          </a:xfrm>
          <a:prstGeom prst="line">
            <a:avLst/>
          </a:prstGeom>
          <a:noFill/>
          <a:ln w="25400" cap="flat" cmpd="sng" algn="ctr">
            <a:solidFill>
              <a:schemeClr val="bg2">
                <a:lumMod val="50000"/>
              </a:schemeClr>
            </a:solidFill>
            <a:prstDash val="solid"/>
            <a:round/>
            <a:headEnd type="none" w="med" len="med"/>
            <a:tailEnd type="none" w="med" len="med"/>
          </a:ln>
          <a:effectLst/>
        </p:spPr>
      </p:cxnSp>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641"/>
          <a:stretch/>
        </p:blipFill>
        <p:spPr bwMode="auto">
          <a:xfrm>
            <a:off x="7740352" y="2393801"/>
            <a:ext cx="1296144"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cap="flat" cmpd="sng" algn="ctr">
                <a:solidFill>
                  <a:schemeClr val="accent2"/>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352" y="5129583"/>
            <a:ext cx="1296144" cy="1611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cap="flat" cmpd="sng" algn="ctr">
                <a:solidFill>
                  <a:schemeClr val="accent2"/>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descr="http://t1.gstatic.com/images?q=tbn:ANd9GcT3F1kcd6Ob6-a5u4sk-DKE1_8P4FPKGturdgZw3LZjTXLHNap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8520" y="331257"/>
            <a:ext cx="1307976" cy="1945615"/>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p:cNvSpPr/>
          <p:nvPr/>
        </p:nvSpPr>
        <p:spPr bwMode="auto">
          <a:xfrm>
            <a:off x="6372200" y="1772816"/>
            <a:ext cx="1080120" cy="1080120"/>
          </a:xfrm>
          <a:prstGeom prst="ellipse">
            <a:avLst/>
          </a:prstGeom>
          <a:noFill/>
          <a:ln w="38100" cap="flat" cmpd="sng" algn="ctr">
            <a:solidFill>
              <a:srgbClr val="FF006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endParaRPr lang="en-GB" sz="8600">
              <a:solidFill>
                <a:srgbClr val="FFFFFF"/>
              </a:solidFill>
              <a:latin typeface="Rdg Vesta" pitchFamily="50" charset="0"/>
            </a:endParaRPr>
          </a:p>
        </p:txBody>
      </p:sp>
      <p:sp>
        <p:nvSpPr>
          <p:cNvPr id="3" name="TextBox 2"/>
          <p:cNvSpPr txBox="1"/>
          <p:nvPr/>
        </p:nvSpPr>
        <p:spPr>
          <a:xfrm>
            <a:off x="5868144" y="334397"/>
            <a:ext cx="1584176" cy="646331"/>
          </a:xfrm>
          <a:prstGeom prst="rect">
            <a:avLst/>
          </a:prstGeom>
          <a:solidFill>
            <a:schemeClr val="bg1"/>
          </a:solidFill>
        </p:spPr>
        <p:txBody>
          <a:bodyPr wrap="square" rtlCol="0">
            <a:spAutoFit/>
          </a:bodyPr>
          <a:lstStyle/>
          <a:p>
            <a:r>
              <a:rPr lang="en-GB" sz="3600" dirty="0" smtClean="0">
                <a:latin typeface="+mn-lt"/>
              </a:rPr>
              <a:t>hiatus</a:t>
            </a:r>
            <a:endParaRPr lang="en-GB" sz="3600" dirty="0">
              <a:latin typeface="+mn-lt"/>
            </a:endParaRPr>
          </a:p>
        </p:txBody>
      </p:sp>
      <p:sp>
        <p:nvSpPr>
          <p:cNvPr id="15" name="TextBox 14"/>
          <p:cNvSpPr txBox="1"/>
          <p:nvPr/>
        </p:nvSpPr>
        <p:spPr>
          <a:xfrm>
            <a:off x="5868144" y="332656"/>
            <a:ext cx="1584176" cy="646331"/>
          </a:xfrm>
          <a:prstGeom prst="rect">
            <a:avLst/>
          </a:prstGeom>
          <a:solidFill>
            <a:schemeClr val="bg1"/>
          </a:solidFill>
        </p:spPr>
        <p:txBody>
          <a:bodyPr wrap="square" rtlCol="0">
            <a:spAutoFit/>
          </a:bodyPr>
          <a:lstStyle/>
          <a:p>
            <a:r>
              <a:rPr lang="en-GB" sz="3600" dirty="0" smtClean="0">
                <a:latin typeface="+mn-lt"/>
              </a:rPr>
              <a:t>pause</a:t>
            </a:r>
            <a:endParaRPr lang="en-GB" sz="3600" dirty="0">
              <a:latin typeface="+mn-lt"/>
            </a:endParaRPr>
          </a:p>
        </p:txBody>
      </p:sp>
      <p:sp>
        <p:nvSpPr>
          <p:cNvPr id="16" name="TextBox 15"/>
          <p:cNvSpPr txBox="1"/>
          <p:nvPr/>
        </p:nvSpPr>
        <p:spPr>
          <a:xfrm>
            <a:off x="5447928" y="332656"/>
            <a:ext cx="2280592" cy="646331"/>
          </a:xfrm>
          <a:prstGeom prst="rect">
            <a:avLst/>
          </a:prstGeom>
          <a:solidFill>
            <a:schemeClr val="bg1"/>
          </a:solidFill>
        </p:spPr>
        <p:txBody>
          <a:bodyPr wrap="square" rtlCol="0">
            <a:spAutoFit/>
          </a:bodyPr>
          <a:lstStyle/>
          <a:p>
            <a:r>
              <a:rPr lang="en-GB" sz="3600" dirty="0" smtClean="0">
                <a:latin typeface="+mn-lt"/>
              </a:rPr>
              <a:t>slowdown</a:t>
            </a:r>
            <a:endParaRPr lang="en-GB" sz="3600" dirty="0">
              <a:latin typeface="+mn-lt"/>
            </a:endParaRPr>
          </a:p>
        </p:txBody>
      </p:sp>
      <p:sp>
        <p:nvSpPr>
          <p:cNvPr id="17" name="TextBox 16"/>
          <p:cNvSpPr txBox="1"/>
          <p:nvPr/>
        </p:nvSpPr>
        <p:spPr>
          <a:xfrm>
            <a:off x="5436096" y="404664"/>
            <a:ext cx="2280592" cy="523220"/>
          </a:xfrm>
          <a:prstGeom prst="rect">
            <a:avLst/>
          </a:prstGeom>
          <a:solidFill>
            <a:schemeClr val="bg1"/>
          </a:solidFill>
        </p:spPr>
        <p:txBody>
          <a:bodyPr wrap="square" rtlCol="0">
            <a:spAutoFit/>
          </a:bodyPr>
          <a:lstStyle/>
          <a:p>
            <a:r>
              <a:rPr lang="en-GB" sz="2800" dirty="0">
                <a:latin typeface="+mn-lt"/>
              </a:rPr>
              <a:t>h</a:t>
            </a:r>
            <a:r>
              <a:rPr lang="en-GB" sz="2800" dirty="0" smtClean="0">
                <a:latin typeface="+mn-lt"/>
              </a:rPr>
              <a:t>as stalled?</a:t>
            </a:r>
            <a:endParaRPr lang="en-GB" sz="2800" dirty="0">
              <a:latin typeface="+mn-lt"/>
            </a:endParaRPr>
          </a:p>
        </p:txBody>
      </p:sp>
    </p:spTree>
    <p:extLst>
      <p:ext uri="{BB962C8B-B14F-4D97-AF65-F5344CB8AC3E}">
        <p14:creationId xmlns:p14="http://schemas.microsoft.com/office/powerpoint/2010/main" val="1320233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80">
                                          <p:stCondLst>
                                            <p:cond delay="0"/>
                                          </p:stCondLst>
                                        </p:cTn>
                                        <p:tgtEl>
                                          <p:spTgt spid="3"/>
                                        </p:tgtEl>
                                      </p:cBhvr>
                                    </p:animEffect>
                                    <p:anim calcmode="lin" valueType="num">
                                      <p:cBhvr>
                                        <p:cTn id="1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gtEl>
                                      </p:cBhvr>
                                      <p:to x="100000" y="60000"/>
                                    </p:animScale>
                                    <p:animScale>
                                      <p:cBhvr>
                                        <p:cTn id="18" dur="166" decel="50000">
                                          <p:stCondLst>
                                            <p:cond delay="676"/>
                                          </p:stCondLst>
                                        </p:cTn>
                                        <p:tgtEl>
                                          <p:spTgt spid="3"/>
                                        </p:tgtEl>
                                      </p:cBhvr>
                                      <p:to x="100000" y="100000"/>
                                    </p:animScale>
                                    <p:animScale>
                                      <p:cBhvr>
                                        <p:cTn id="19" dur="26">
                                          <p:stCondLst>
                                            <p:cond delay="1312"/>
                                          </p:stCondLst>
                                        </p:cTn>
                                        <p:tgtEl>
                                          <p:spTgt spid="3"/>
                                        </p:tgtEl>
                                      </p:cBhvr>
                                      <p:to x="100000" y="80000"/>
                                    </p:animScale>
                                    <p:animScale>
                                      <p:cBhvr>
                                        <p:cTn id="20" dur="166" decel="50000">
                                          <p:stCondLst>
                                            <p:cond delay="1338"/>
                                          </p:stCondLst>
                                        </p:cTn>
                                        <p:tgtEl>
                                          <p:spTgt spid="3"/>
                                        </p:tgtEl>
                                      </p:cBhvr>
                                      <p:to x="100000" y="100000"/>
                                    </p:animScale>
                                    <p:animScale>
                                      <p:cBhvr>
                                        <p:cTn id="21" dur="26">
                                          <p:stCondLst>
                                            <p:cond delay="1642"/>
                                          </p:stCondLst>
                                        </p:cTn>
                                        <p:tgtEl>
                                          <p:spTgt spid="3"/>
                                        </p:tgtEl>
                                      </p:cBhvr>
                                      <p:to x="100000" y="90000"/>
                                    </p:animScale>
                                    <p:animScale>
                                      <p:cBhvr>
                                        <p:cTn id="22" dur="166" decel="50000">
                                          <p:stCondLst>
                                            <p:cond delay="1668"/>
                                          </p:stCondLst>
                                        </p:cTn>
                                        <p:tgtEl>
                                          <p:spTgt spid="3"/>
                                        </p:tgtEl>
                                      </p:cBhvr>
                                      <p:to x="100000" y="100000"/>
                                    </p:animScale>
                                    <p:animScale>
                                      <p:cBhvr>
                                        <p:cTn id="23" dur="26">
                                          <p:stCondLst>
                                            <p:cond delay="1808"/>
                                          </p:stCondLst>
                                        </p:cTn>
                                        <p:tgtEl>
                                          <p:spTgt spid="3"/>
                                        </p:tgtEl>
                                      </p:cBhvr>
                                      <p:to x="100000" y="95000"/>
                                    </p:animScale>
                                    <p:animScale>
                                      <p:cBhvr>
                                        <p:cTn id="24" dur="166" decel="50000">
                                          <p:stCondLst>
                                            <p:cond delay="1834"/>
                                          </p:stCondLst>
                                        </p:cTn>
                                        <p:tgtEl>
                                          <p:spTgt spid="3"/>
                                        </p:tgtEl>
                                      </p:cBhvr>
                                      <p:to x="100000" y="100000"/>
                                    </p:animScale>
                                  </p:childTnLst>
                                </p:cTn>
                              </p:par>
                            </p:childTnLst>
                          </p:cTn>
                        </p:par>
                        <p:par>
                          <p:cTn id="25" fill="hold">
                            <p:stCondLst>
                              <p:cond delay="2000"/>
                            </p:stCondLst>
                            <p:childTnLst>
                              <p:par>
                                <p:cTn id="26" presetID="26" presetClass="entr" presetSubtype="0"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80">
                                          <p:stCondLst>
                                            <p:cond delay="0"/>
                                          </p:stCondLst>
                                        </p:cTn>
                                        <p:tgtEl>
                                          <p:spTgt spid="15"/>
                                        </p:tgtEl>
                                      </p:cBhvr>
                                    </p:animEffect>
                                    <p:anim calcmode="lin" valueType="num">
                                      <p:cBhvr>
                                        <p:cTn id="29"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4" dur="26">
                                          <p:stCondLst>
                                            <p:cond delay="650"/>
                                          </p:stCondLst>
                                        </p:cTn>
                                        <p:tgtEl>
                                          <p:spTgt spid="15"/>
                                        </p:tgtEl>
                                      </p:cBhvr>
                                      <p:to x="100000" y="60000"/>
                                    </p:animScale>
                                    <p:animScale>
                                      <p:cBhvr>
                                        <p:cTn id="35" dur="166" decel="50000">
                                          <p:stCondLst>
                                            <p:cond delay="676"/>
                                          </p:stCondLst>
                                        </p:cTn>
                                        <p:tgtEl>
                                          <p:spTgt spid="15"/>
                                        </p:tgtEl>
                                      </p:cBhvr>
                                      <p:to x="100000" y="100000"/>
                                    </p:animScale>
                                    <p:animScale>
                                      <p:cBhvr>
                                        <p:cTn id="36" dur="26">
                                          <p:stCondLst>
                                            <p:cond delay="1312"/>
                                          </p:stCondLst>
                                        </p:cTn>
                                        <p:tgtEl>
                                          <p:spTgt spid="15"/>
                                        </p:tgtEl>
                                      </p:cBhvr>
                                      <p:to x="100000" y="80000"/>
                                    </p:animScale>
                                    <p:animScale>
                                      <p:cBhvr>
                                        <p:cTn id="37" dur="166" decel="50000">
                                          <p:stCondLst>
                                            <p:cond delay="1338"/>
                                          </p:stCondLst>
                                        </p:cTn>
                                        <p:tgtEl>
                                          <p:spTgt spid="15"/>
                                        </p:tgtEl>
                                      </p:cBhvr>
                                      <p:to x="100000" y="100000"/>
                                    </p:animScale>
                                    <p:animScale>
                                      <p:cBhvr>
                                        <p:cTn id="38" dur="26">
                                          <p:stCondLst>
                                            <p:cond delay="1642"/>
                                          </p:stCondLst>
                                        </p:cTn>
                                        <p:tgtEl>
                                          <p:spTgt spid="15"/>
                                        </p:tgtEl>
                                      </p:cBhvr>
                                      <p:to x="100000" y="90000"/>
                                    </p:animScale>
                                    <p:animScale>
                                      <p:cBhvr>
                                        <p:cTn id="39" dur="166" decel="50000">
                                          <p:stCondLst>
                                            <p:cond delay="1668"/>
                                          </p:stCondLst>
                                        </p:cTn>
                                        <p:tgtEl>
                                          <p:spTgt spid="15"/>
                                        </p:tgtEl>
                                      </p:cBhvr>
                                      <p:to x="100000" y="100000"/>
                                    </p:animScale>
                                    <p:animScale>
                                      <p:cBhvr>
                                        <p:cTn id="40" dur="26">
                                          <p:stCondLst>
                                            <p:cond delay="1808"/>
                                          </p:stCondLst>
                                        </p:cTn>
                                        <p:tgtEl>
                                          <p:spTgt spid="15"/>
                                        </p:tgtEl>
                                      </p:cBhvr>
                                      <p:to x="100000" y="95000"/>
                                    </p:animScale>
                                    <p:animScale>
                                      <p:cBhvr>
                                        <p:cTn id="41" dur="166" decel="50000">
                                          <p:stCondLst>
                                            <p:cond delay="1834"/>
                                          </p:stCondLst>
                                        </p:cTn>
                                        <p:tgtEl>
                                          <p:spTgt spid="15"/>
                                        </p:tgtEl>
                                      </p:cBhvr>
                                      <p:to x="100000" y="100000"/>
                                    </p:animScale>
                                  </p:childTnLst>
                                </p:cTn>
                              </p:par>
                            </p:childTnLst>
                          </p:cTn>
                        </p:par>
                        <p:par>
                          <p:cTn id="42" fill="hold">
                            <p:stCondLst>
                              <p:cond delay="4000"/>
                            </p:stCondLst>
                            <p:childTnLst>
                              <p:par>
                                <p:cTn id="43" presetID="26" presetClass="entr" presetSubtype="0"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80">
                                          <p:stCondLst>
                                            <p:cond delay="0"/>
                                          </p:stCondLst>
                                        </p:cTn>
                                        <p:tgtEl>
                                          <p:spTgt spid="16"/>
                                        </p:tgtEl>
                                      </p:cBhvr>
                                    </p:animEffect>
                                    <p:anim calcmode="lin" valueType="num">
                                      <p:cBhvr>
                                        <p:cTn id="4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1" dur="26">
                                          <p:stCondLst>
                                            <p:cond delay="650"/>
                                          </p:stCondLst>
                                        </p:cTn>
                                        <p:tgtEl>
                                          <p:spTgt spid="16"/>
                                        </p:tgtEl>
                                      </p:cBhvr>
                                      <p:to x="100000" y="60000"/>
                                    </p:animScale>
                                    <p:animScale>
                                      <p:cBhvr>
                                        <p:cTn id="52" dur="166" decel="50000">
                                          <p:stCondLst>
                                            <p:cond delay="676"/>
                                          </p:stCondLst>
                                        </p:cTn>
                                        <p:tgtEl>
                                          <p:spTgt spid="16"/>
                                        </p:tgtEl>
                                      </p:cBhvr>
                                      <p:to x="100000" y="100000"/>
                                    </p:animScale>
                                    <p:animScale>
                                      <p:cBhvr>
                                        <p:cTn id="53" dur="26">
                                          <p:stCondLst>
                                            <p:cond delay="1312"/>
                                          </p:stCondLst>
                                        </p:cTn>
                                        <p:tgtEl>
                                          <p:spTgt spid="16"/>
                                        </p:tgtEl>
                                      </p:cBhvr>
                                      <p:to x="100000" y="80000"/>
                                    </p:animScale>
                                    <p:animScale>
                                      <p:cBhvr>
                                        <p:cTn id="54" dur="166" decel="50000">
                                          <p:stCondLst>
                                            <p:cond delay="1338"/>
                                          </p:stCondLst>
                                        </p:cTn>
                                        <p:tgtEl>
                                          <p:spTgt spid="16"/>
                                        </p:tgtEl>
                                      </p:cBhvr>
                                      <p:to x="100000" y="100000"/>
                                    </p:animScale>
                                    <p:animScale>
                                      <p:cBhvr>
                                        <p:cTn id="55" dur="26">
                                          <p:stCondLst>
                                            <p:cond delay="1642"/>
                                          </p:stCondLst>
                                        </p:cTn>
                                        <p:tgtEl>
                                          <p:spTgt spid="16"/>
                                        </p:tgtEl>
                                      </p:cBhvr>
                                      <p:to x="100000" y="90000"/>
                                    </p:animScale>
                                    <p:animScale>
                                      <p:cBhvr>
                                        <p:cTn id="56" dur="166" decel="50000">
                                          <p:stCondLst>
                                            <p:cond delay="1668"/>
                                          </p:stCondLst>
                                        </p:cTn>
                                        <p:tgtEl>
                                          <p:spTgt spid="16"/>
                                        </p:tgtEl>
                                      </p:cBhvr>
                                      <p:to x="100000" y="100000"/>
                                    </p:animScale>
                                    <p:animScale>
                                      <p:cBhvr>
                                        <p:cTn id="57" dur="26">
                                          <p:stCondLst>
                                            <p:cond delay="1808"/>
                                          </p:stCondLst>
                                        </p:cTn>
                                        <p:tgtEl>
                                          <p:spTgt spid="16"/>
                                        </p:tgtEl>
                                      </p:cBhvr>
                                      <p:to x="100000" y="95000"/>
                                    </p:animScale>
                                    <p:animScale>
                                      <p:cBhvr>
                                        <p:cTn id="58" dur="166" decel="50000">
                                          <p:stCondLst>
                                            <p:cond delay="1834"/>
                                          </p:stCondLst>
                                        </p:cTn>
                                        <p:tgtEl>
                                          <p:spTgt spid="16"/>
                                        </p:tgtEl>
                                      </p:cBhvr>
                                      <p:to x="100000" y="100000"/>
                                    </p:animScale>
                                  </p:childTnLst>
                                </p:cTn>
                              </p:par>
                            </p:childTnLst>
                          </p:cTn>
                        </p:par>
                        <p:par>
                          <p:cTn id="59" fill="hold">
                            <p:stCondLst>
                              <p:cond delay="6000"/>
                            </p:stCondLst>
                            <p:childTnLst>
                              <p:par>
                                <p:cTn id="60" presetID="31" presetClass="entr" presetSubtype="0" fill="hold" grpId="0" nodeType="after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1000" fill="hold"/>
                                        <p:tgtEl>
                                          <p:spTgt spid="17"/>
                                        </p:tgtEl>
                                        <p:attrNameLst>
                                          <p:attrName>ppt_w</p:attrName>
                                        </p:attrNameLst>
                                      </p:cBhvr>
                                      <p:tavLst>
                                        <p:tav tm="0">
                                          <p:val>
                                            <p:fltVal val="0"/>
                                          </p:val>
                                        </p:tav>
                                        <p:tav tm="100000">
                                          <p:val>
                                            <p:strVal val="#ppt_w"/>
                                          </p:val>
                                        </p:tav>
                                      </p:tavLst>
                                    </p:anim>
                                    <p:anim calcmode="lin" valueType="num">
                                      <p:cBhvr>
                                        <p:cTn id="63" dur="1000" fill="hold"/>
                                        <p:tgtEl>
                                          <p:spTgt spid="17"/>
                                        </p:tgtEl>
                                        <p:attrNameLst>
                                          <p:attrName>ppt_h</p:attrName>
                                        </p:attrNameLst>
                                      </p:cBhvr>
                                      <p:tavLst>
                                        <p:tav tm="0">
                                          <p:val>
                                            <p:fltVal val="0"/>
                                          </p:val>
                                        </p:tav>
                                        <p:tav tm="100000">
                                          <p:val>
                                            <p:strVal val="#ppt_h"/>
                                          </p:val>
                                        </p:tav>
                                      </p:tavLst>
                                    </p:anim>
                                    <p:anim calcmode="lin" valueType="num">
                                      <p:cBhvr>
                                        <p:cTn id="64" dur="1000" fill="hold"/>
                                        <p:tgtEl>
                                          <p:spTgt spid="17"/>
                                        </p:tgtEl>
                                        <p:attrNameLst>
                                          <p:attrName>style.rotation</p:attrName>
                                        </p:attrNameLst>
                                      </p:cBhvr>
                                      <p:tavLst>
                                        <p:tav tm="0">
                                          <p:val>
                                            <p:fltVal val="90"/>
                                          </p:val>
                                        </p:tav>
                                        <p:tav tm="100000">
                                          <p:val>
                                            <p:fltVal val="0"/>
                                          </p:val>
                                        </p:tav>
                                      </p:tavLst>
                                    </p:anim>
                                    <p:animEffect transition="in" filter="fade">
                                      <p:cBhvr>
                                        <p:cTn id="65"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15" grpId="0" animBg="1"/>
      <p:bldP spid="16" grpId="0" animBg="1"/>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7170" name="Picture 2" descr="Behaviour of overlapping 10-year trends in the /`ENSO removed/' near-global (82.5[deg] N-70[deg] S) TLT d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484784"/>
            <a:ext cx="5715000" cy="44862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228184" y="688042"/>
            <a:ext cx="2555776" cy="5909310"/>
          </a:xfrm>
          <a:prstGeom prst="rect">
            <a:avLst/>
          </a:prstGeom>
        </p:spPr>
        <p:txBody>
          <a:bodyPr wrap="square">
            <a:spAutoFit/>
          </a:bodyPr>
          <a:lstStyle/>
          <a:p>
            <a:r>
              <a:rPr lang="en-GB" b="1" dirty="0" smtClean="0">
                <a:hlinkClick r:id="rId4"/>
              </a:rPr>
              <a:t>Santer et al. (2014) Nature </a:t>
            </a:r>
            <a:r>
              <a:rPr lang="en-GB" b="1" dirty="0" err="1" smtClean="0">
                <a:hlinkClick r:id="rId4"/>
              </a:rPr>
              <a:t>Geosci</a:t>
            </a:r>
            <a:endParaRPr lang="en-GB" b="1" dirty="0" smtClean="0"/>
          </a:p>
          <a:p>
            <a:r>
              <a:rPr lang="en-GB" b="1" dirty="0" smtClean="0"/>
              <a:t>Figure </a:t>
            </a:r>
            <a:r>
              <a:rPr lang="en-GB" b="1" dirty="0"/>
              <a:t>4: Behaviour of overlapping 10-year trends in the ‘ENSO removed’ near-global (82.5° N–70° S) TLT data</a:t>
            </a:r>
            <a:r>
              <a:rPr lang="en-GB" b="1" dirty="0" smtClean="0"/>
              <a:t>.</a:t>
            </a:r>
          </a:p>
          <a:p>
            <a:r>
              <a:rPr lang="en-GB" dirty="0"/>
              <a:t>Least-squares linear trends were calculated over 120 months, with overlap by all but one month; that is, the first trend is over January 1979–December 1988, the second trend over February 1979–January 1989, and so on. The last trend is over January 2003–December 2012.</a:t>
            </a:r>
          </a:p>
        </p:txBody>
      </p:sp>
    </p:spTree>
    <p:extLst>
      <p:ext uri="{BB962C8B-B14F-4D97-AF65-F5344CB8AC3E}">
        <p14:creationId xmlns:p14="http://schemas.microsoft.com/office/powerpoint/2010/main" val="1567015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026" name="Picture 2" descr="Updated external influences on climate and their impact on the CMIP5 model ru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43809"/>
            <a:ext cx="4752528" cy="64079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508104" y="5877272"/>
            <a:ext cx="3384376" cy="646331"/>
          </a:xfrm>
          <a:prstGeom prst="rect">
            <a:avLst/>
          </a:prstGeom>
          <a:noFill/>
        </p:spPr>
        <p:txBody>
          <a:bodyPr wrap="square" rtlCol="0">
            <a:spAutoFit/>
          </a:bodyPr>
          <a:lstStyle/>
          <a:p>
            <a:r>
              <a:rPr lang="en-GB" dirty="0" smtClean="0">
                <a:hlinkClick r:id="rId4"/>
              </a:rPr>
              <a:t>Schmidt et al. (2014) Nature Geoscience</a:t>
            </a:r>
            <a:endParaRPr lang="en-GB" dirty="0"/>
          </a:p>
        </p:txBody>
      </p:sp>
    </p:spTree>
    <p:extLst>
      <p:ext uri="{BB962C8B-B14F-4D97-AF65-F5344CB8AC3E}">
        <p14:creationId xmlns:p14="http://schemas.microsoft.com/office/powerpoint/2010/main" val="20346315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2050" name="Picture 2" descr="http://www.pmodwrc.ch/tsi/composite/pics/comp06_ext_d41_62_13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412776"/>
            <a:ext cx="7235821" cy="46784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olarscience.msfc.nasa.gov/images/Cycle22Cycle23Cycle24bi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672408" y="404664"/>
            <a:ext cx="5364088" cy="369332"/>
          </a:xfrm>
          <a:prstGeom prst="rect">
            <a:avLst/>
          </a:prstGeom>
        </p:spPr>
        <p:txBody>
          <a:bodyPr wrap="square">
            <a:spAutoFit/>
          </a:bodyPr>
          <a:lstStyle/>
          <a:p>
            <a:r>
              <a:rPr lang="en-GB" u="sng" dirty="0">
                <a:solidFill>
                  <a:schemeClr val="bg1"/>
                </a:solidFill>
              </a:rPr>
              <a:t>http://solarscience.msfc.nasa.gov/predict.shtml</a:t>
            </a:r>
          </a:p>
        </p:txBody>
      </p:sp>
    </p:spTree>
    <p:extLst>
      <p:ext uri="{BB962C8B-B14F-4D97-AF65-F5344CB8AC3E}">
        <p14:creationId xmlns:p14="http://schemas.microsoft.com/office/powerpoint/2010/main" val="13921593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120" y="160435"/>
            <a:ext cx="6268144" cy="1143000"/>
          </a:xfrm>
        </p:spPr>
        <p:txBody>
          <a:bodyPr/>
          <a:lstStyle/>
          <a:p>
            <a:r>
              <a:rPr lang="en-GB" dirty="0" smtClean="0">
                <a:solidFill>
                  <a:srgbClr val="006699"/>
                </a:solidFill>
              </a:rPr>
              <a:t>Weaker Solar Output?</a:t>
            </a:r>
            <a:endParaRPr lang="en-GB" dirty="0">
              <a:solidFill>
                <a:srgbClr val="006699"/>
              </a:solidFill>
            </a:endParaRPr>
          </a:p>
        </p:txBody>
      </p:sp>
      <p:pic>
        <p:nvPicPr>
          <p:cNvPr id="2050" name="Picture 2" descr="http://www.pmodwrc.ch/tsi/composite/pics/comp06_ext_d41_62_1302.png"/>
          <p:cNvPicPr>
            <a:picLocks noChangeAspect="1" noChangeArrowheads="1"/>
          </p:cNvPicPr>
          <p:nvPr/>
        </p:nvPicPr>
        <p:blipFill rotWithShape="1">
          <a:blip r:embed="rId2">
            <a:extLst>
              <a:ext uri="{28A0092B-C50C-407E-A947-70E740481C1C}">
                <a14:useLocalDpi xmlns:a14="http://schemas.microsoft.com/office/drawing/2010/main" val="0"/>
              </a:ext>
            </a:extLst>
          </a:blip>
          <a:srcRect t="9994"/>
          <a:stretch/>
        </p:blipFill>
        <p:spPr bwMode="auto">
          <a:xfrm>
            <a:off x="395536" y="1851584"/>
            <a:ext cx="7891533" cy="45924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259632" y="6444044"/>
            <a:ext cx="7506072" cy="369332"/>
          </a:xfrm>
          <a:prstGeom prst="rect">
            <a:avLst/>
          </a:prstGeom>
          <a:solidFill>
            <a:schemeClr val="bg1"/>
          </a:solidFill>
        </p:spPr>
        <p:txBody>
          <a:bodyPr wrap="square">
            <a:spAutoFit/>
          </a:bodyPr>
          <a:lstStyle/>
          <a:p>
            <a:r>
              <a:rPr lang="en-GB" u="sng" dirty="0">
                <a:hlinkClick r:id="rId3"/>
              </a:rPr>
              <a:t>http://</a:t>
            </a:r>
            <a:r>
              <a:rPr lang="en-GB" u="sng" dirty="0" smtClean="0">
                <a:hlinkClick r:id="rId3"/>
              </a:rPr>
              <a:t>www.pmodwrc.ch/pmod.php?topic=tsi/composite/SolarConstant</a:t>
            </a:r>
            <a:r>
              <a:rPr lang="en-GB" u="sng" dirty="0" smtClean="0"/>
              <a:t> </a:t>
            </a:r>
            <a:endParaRPr lang="en-GB" u="sng" dirty="0"/>
          </a:p>
        </p:txBody>
      </p:sp>
      <p:cxnSp>
        <p:nvCxnSpPr>
          <p:cNvPr id="8" name="Straight Connector 7"/>
          <p:cNvCxnSpPr/>
          <p:nvPr/>
        </p:nvCxnSpPr>
        <p:spPr bwMode="auto">
          <a:xfrm flipV="1">
            <a:off x="8287069" y="2280662"/>
            <a:ext cx="0" cy="1369893"/>
          </a:xfrm>
          <a:prstGeom prst="line">
            <a:avLst/>
          </a:prstGeom>
          <a:solidFill>
            <a:schemeClr val="accent1"/>
          </a:solidFill>
          <a:ln w="63500" cap="flat" cmpd="sng" algn="ctr">
            <a:solidFill>
              <a:schemeClr val="tx2"/>
            </a:solidFill>
            <a:prstDash val="solid"/>
            <a:round/>
            <a:headEnd type="arrow" w="med" len="med"/>
            <a:tailEnd type="arrow" w="med" len="med"/>
          </a:ln>
          <a:effectLst/>
        </p:spPr>
      </p:cxnSp>
      <p:sp>
        <p:nvSpPr>
          <p:cNvPr id="10" name="TextBox 9"/>
          <p:cNvSpPr txBox="1"/>
          <p:nvPr/>
        </p:nvSpPr>
        <p:spPr>
          <a:xfrm>
            <a:off x="8323581" y="2570435"/>
            <a:ext cx="856931" cy="830997"/>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a:t>
            </a:r>
            <a:r>
              <a:rPr lang="en-GB" sz="2400" dirty="0" smtClean="0">
                <a:latin typeface="+mn-lt"/>
              </a:rPr>
              <a:t>0.5 Wm</a:t>
            </a:r>
            <a:r>
              <a:rPr lang="en-GB" sz="2400" baseline="30000" dirty="0" smtClean="0">
                <a:latin typeface="+mn-lt"/>
              </a:rPr>
              <a:t>-2</a:t>
            </a:r>
            <a:r>
              <a:rPr lang="en-GB" sz="2400" dirty="0" smtClean="0">
                <a:latin typeface="+mn-lt"/>
              </a:rPr>
              <a:t> </a:t>
            </a:r>
            <a:endParaRPr lang="en-GB" sz="2400" dirty="0">
              <a:latin typeface="+mn-lt"/>
            </a:endParaRPr>
          </a:p>
        </p:txBody>
      </p:sp>
      <p:sp>
        <p:nvSpPr>
          <p:cNvPr id="11" name="Rectangle 10"/>
          <p:cNvSpPr/>
          <p:nvPr/>
        </p:nvSpPr>
        <p:spPr>
          <a:xfrm>
            <a:off x="8100392" y="1634331"/>
            <a:ext cx="1152128" cy="646331"/>
          </a:xfrm>
          <a:prstGeom prst="rect">
            <a:avLst/>
          </a:prstGeom>
        </p:spPr>
        <p:txBody>
          <a:bodyPr wrap="square">
            <a:spAutoFit/>
          </a:bodyPr>
          <a:lstStyle/>
          <a:p>
            <a:r>
              <a:rPr lang="en-GB" dirty="0"/>
              <a:t>Radiative Forcing</a:t>
            </a:r>
          </a:p>
        </p:txBody>
      </p:sp>
      <p:pic>
        <p:nvPicPr>
          <p:cNvPr id="14" name="Picture 6" descr="noaaSu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6336" y="206331"/>
            <a:ext cx="1376614" cy="134793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p:nvSpPr>
        <p:spPr>
          <a:xfrm>
            <a:off x="364842" y="1309526"/>
            <a:ext cx="7200800" cy="400110"/>
          </a:xfrm>
          <a:prstGeom prst="rect">
            <a:avLst/>
          </a:prstGeom>
        </p:spPr>
        <p:txBody>
          <a:bodyPr wrap="square">
            <a:spAutoFit/>
          </a:bodyPr>
          <a:lstStyle/>
          <a:p>
            <a:r>
              <a:rPr lang="en-GB" sz="2000" b="1" dirty="0" smtClean="0">
                <a:latin typeface="+mn-lt"/>
              </a:rPr>
              <a:t>IPCC: </a:t>
            </a:r>
            <a:r>
              <a:rPr lang="en-GB" sz="2000" dirty="0" smtClean="0">
                <a:latin typeface="+mn-lt"/>
              </a:rPr>
              <a:t>Solar Radiative Forcing decrease of  –0.04 Wm</a:t>
            </a:r>
            <a:r>
              <a:rPr lang="en-GB" sz="2000" baseline="30000" dirty="0" smtClean="0">
                <a:latin typeface="+mn-lt"/>
              </a:rPr>
              <a:t>-2</a:t>
            </a:r>
            <a:r>
              <a:rPr lang="en-GB" sz="2000" dirty="0" smtClean="0">
                <a:latin typeface="+mn-lt"/>
              </a:rPr>
              <a:t>  1986 to 2008</a:t>
            </a:r>
            <a:endParaRPr lang="en-GB" sz="2000" dirty="0">
              <a:latin typeface="+mn-lt"/>
            </a:endParaRPr>
          </a:p>
        </p:txBody>
      </p:sp>
    </p:spTree>
    <p:extLst>
      <p:ext uri="{BB962C8B-B14F-4D97-AF65-F5344CB8AC3E}">
        <p14:creationId xmlns:p14="http://schemas.microsoft.com/office/powerpoint/2010/main" val="2333173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7" descr="ES4_erb.gif"/>
          <p:cNvPicPr>
            <a:picLocks noChangeAspect="1"/>
          </p:cNvPicPr>
          <p:nvPr/>
        </p:nvPicPr>
        <p:blipFill>
          <a:blip r:embed="rId2">
            <a:extLst>
              <a:ext uri="{28A0092B-C50C-407E-A947-70E740481C1C}">
                <a14:useLocalDpi xmlns:a14="http://schemas.microsoft.com/office/drawing/2010/main" val="0"/>
              </a:ext>
            </a:extLst>
          </a:blip>
          <a:srcRect r="63113"/>
          <a:stretch>
            <a:fillRect/>
          </a:stretch>
        </p:blipFill>
        <p:spPr bwMode="auto">
          <a:xfrm>
            <a:off x="1150938" y="1412875"/>
            <a:ext cx="6516687"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TextBox 8"/>
          <p:cNvSpPr txBox="1">
            <a:spLocks noChangeArrowheads="1"/>
          </p:cNvSpPr>
          <p:nvPr/>
        </p:nvSpPr>
        <p:spPr bwMode="auto">
          <a:xfrm>
            <a:off x="107950" y="200025"/>
            <a:ext cx="8929688"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0" hangingPunct="0"/>
            <a:r>
              <a:rPr lang="en-GB" sz="3600" b="1">
                <a:solidFill>
                  <a:srgbClr val="0070C0"/>
                </a:solidFill>
                <a:latin typeface="Calibri" pitchFamily="34" charset="0"/>
              </a:rPr>
              <a:t>Top of Atmosphere Radiative Energy Fluxes </a:t>
            </a:r>
            <a:r>
              <a:rPr lang="en-GB" sz="2800">
                <a:solidFill>
                  <a:srgbClr val="000000"/>
                </a:solidFill>
                <a:latin typeface="Calibri" pitchFamily="34" charset="0"/>
              </a:rPr>
              <a:t>CERES/TERRA, September 2004</a:t>
            </a:r>
          </a:p>
        </p:txBody>
      </p:sp>
    </p:spTree>
    <p:extLst>
      <p:ext uri="{BB962C8B-B14F-4D97-AF65-F5344CB8AC3E}">
        <p14:creationId xmlns:p14="http://schemas.microsoft.com/office/powerpoint/2010/main" val="3509256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7" descr="ES4_erb.gif"/>
          <p:cNvPicPr>
            <a:picLocks noChangeAspect="1"/>
          </p:cNvPicPr>
          <p:nvPr/>
        </p:nvPicPr>
        <p:blipFill>
          <a:blip r:embed="rId2">
            <a:extLst>
              <a:ext uri="{28A0092B-C50C-407E-A947-70E740481C1C}">
                <a14:useLocalDpi xmlns:a14="http://schemas.microsoft.com/office/drawing/2010/main" val="0"/>
              </a:ext>
            </a:extLst>
          </a:blip>
          <a:srcRect l="36998" r="31194"/>
          <a:stretch>
            <a:fillRect/>
          </a:stretch>
        </p:blipFill>
        <p:spPr bwMode="auto">
          <a:xfrm>
            <a:off x="1979613" y="1412875"/>
            <a:ext cx="5616575"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7" name="Picture 7" descr="ES4_erb.gif"/>
          <p:cNvPicPr>
            <a:picLocks noChangeAspect="1"/>
          </p:cNvPicPr>
          <p:nvPr/>
        </p:nvPicPr>
        <p:blipFill>
          <a:blip r:embed="rId2">
            <a:extLst>
              <a:ext uri="{28A0092B-C50C-407E-A947-70E740481C1C}">
                <a14:useLocalDpi xmlns:a14="http://schemas.microsoft.com/office/drawing/2010/main" val="0"/>
              </a:ext>
            </a:extLst>
          </a:blip>
          <a:srcRect r="95758" b="15169"/>
          <a:stretch>
            <a:fillRect/>
          </a:stretch>
        </p:blipFill>
        <p:spPr bwMode="auto">
          <a:xfrm>
            <a:off x="1152525" y="1412875"/>
            <a:ext cx="741363"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TextBox 8"/>
          <p:cNvSpPr txBox="1">
            <a:spLocks noChangeArrowheads="1"/>
          </p:cNvSpPr>
          <p:nvPr/>
        </p:nvSpPr>
        <p:spPr bwMode="auto">
          <a:xfrm>
            <a:off x="107950" y="200025"/>
            <a:ext cx="8929688"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0" hangingPunct="0"/>
            <a:r>
              <a:rPr lang="en-GB" sz="3600" b="1">
                <a:solidFill>
                  <a:srgbClr val="0070C0"/>
                </a:solidFill>
                <a:latin typeface="Calibri" pitchFamily="34" charset="0"/>
              </a:rPr>
              <a:t>Top of Atmosphere Radiative Energy Fluxes </a:t>
            </a:r>
            <a:r>
              <a:rPr lang="en-GB" sz="2800">
                <a:solidFill>
                  <a:srgbClr val="000000"/>
                </a:solidFill>
                <a:latin typeface="Calibri" pitchFamily="34" charset="0"/>
              </a:rPr>
              <a:t>CERES/TERRA, September 2004</a:t>
            </a:r>
          </a:p>
        </p:txBody>
      </p:sp>
    </p:spTree>
    <p:extLst>
      <p:ext uri="{BB962C8B-B14F-4D97-AF65-F5344CB8AC3E}">
        <p14:creationId xmlns:p14="http://schemas.microsoft.com/office/powerpoint/2010/main" val="3070512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7" descr="ES4_erb.gif"/>
          <p:cNvPicPr>
            <a:picLocks/>
          </p:cNvPicPr>
          <p:nvPr/>
        </p:nvPicPr>
        <p:blipFill>
          <a:blip r:embed="rId2">
            <a:extLst>
              <a:ext uri="{28A0092B-C50C-407E-A947-70E740481C1C}">
                <a14:useLocalDpi xmlns:a14="http://schemas.microsoft.com/office/drawing/2010/main" val="0"/>
              </a:ext>
            </a:extLst>
          </a:blip>
          <a:srcRect l="67104"/>
          <a:stretch>
            <a:fillRect/>
          </a:stretch>
        </p:blipFill>
        <p:spPr bwMode="auto">
          <a:xfrm>
            <a:off x="1600200" y="1412875"/>
            <a:ext cx="579755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1" name="Picture 7" descr="ES4_erb.gif"/>
          <p:cNvPicPr>
            <a:picLocks noChangeAspect="1"/>
          </p:cNvPicPr>
          <p:nvPr/>
        </p:nvPicPr>
        <p:blipFill>
          <a:blip r:embed="rId2">
            <a:extLst>
              <a:ext uri="{28A0092B-C50C-407E-A947-70E740481C1C}">
                <a14:useLocalDpi xmlns:a14="http://schemas.microsoft.com/office/drawing/2010/main" val="0"/>
              </a:ext>
            </a:extLst>
          </a:blip>
          <a:srcRect r="95758" b="15169"/>
          <a:stretch>
            <a:fillRect/>
          </a:stretch>
        </p:blipFill>
        <p:spPr bwMode="auto">
          <a:xfrm>
            <a:off x="1150938" y="1412875"/>
            <a:ext cx="746125"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TextBox 8"/>
          <p:cNvSpPr txBox="1">
            <a:spLocks noChangeArrowheads="1"/>
          </p:cNvSpPr>
          <p:nvPr/>
        </p:nvSpPr>
        <p:spPr bwMode="auto">
          <a:xfrm>
            <a:off x="107950" y="200025"/>
            <a:ext cx="8929688"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0" hangingPunct="0"/>
            <a:r>
              <a:rPr lang="en-GB" sz="3600" b="1" dirty="0">
                <a:solidFill>
                  <a:srgbClr val="0070C0"/>
                </a:solidFill>
                <a:latin typeface="Calibri" pitchFamily="34" charset="0"/>
              </a:rPr>
              <a:t>Top of Atmosphere </a:t>
            </a:r>
            <a:r>
              <a:rPr lang="en-GB" sz="3600" b="1" dirty="0" err="1">
                <a:solidFill>
                  <a:srgbClr val="0070C0"/>
                </a:solidFill>
                <a:latin typeface="Calibri" pitchFamily="34" charset="0"/>
              </a:rPr>
              <a:t>Radiative</a:t>
            </a:r>
            <a:r>
              <a:rPr lang="en-GB" sz="3600" b="1" dirty="0">
                <a:solidFill>
                  <a:srgbClr val="0070C0"/>
                </a:solidFill>
                <a:latin typeface="Calibri" pitchFamily="34" charset="0"/>
              </a:rPr>
              <a:t> Energy Fluxes </a:t>
            </a:r>
            <a:r>
              <a:rPr lang="en-GB" sz="2800" dirty="0">
                <a:solidFill>
                  <a:srgbClr val="000000"/>
                </a:solidFill>
                <a:latin typeface="Calibri" pitchFamily="34" charset="0"/>
              </a:rPr>
              <a:t>CERES/TERRA, September 2004</a:t>
            </a:r>
          </a:p>
        </p:txBody>
      </p:sp>
    </p:spTree>
    <p:extLst>
      <p:ext uri="{BB962C8B-B14F-4D97-AF65-F5344CB8AC3E}">
        <p14:creationId xmlns:p14="http://schemas.microsoft.com/office/powerpoint/2010/main" val="1463826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sz="4000" dirty="0" smtClean="0">
                <a:solidFill>
                  <a:schemeClr val="accent2">
                    <a:lumMod val="50000"/>
                  </a:schemeClr>
                </a:solidFill>
              </a:rPr>
              <a:t>Role of Pacific ocean variability</a:t>
            </a:r>
            <a:endParaRPr lang="en-GB" sz="4000" dirty="0">
              <a:solidFill>
                <a:schemeClr val="accent2">
                  <a:lumMod val="50000"/>
                </a:schemeClr>
              </a:solidFill>
            </a:endParaRPr>
          </a:p>
        </p:txBody>
      </p:sp>
      <p:pic>
        <p:nvPicPr>
          <p:cNvPr id="1026" name="Picture 2" descr="http://www.met.reading.ac.uk/~sgs02rpa/MISC/England201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3384" y="1221365"/>
            <a:ext cx="6480720" cy="48605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6512" y="6063679"/>
            <a:ext cx="9180512" cy="646331"/>
          </a:xfrm>
          <a:prstGeom prst="rect">
            <a:avLst/>
          </a:prstGeom>
          <a:noFill/>
        </p:spPr>
        <p:txBody>
          <a:bodyPr wrap="square" rtlCol="0">
            <a:spAutoFit/>
          </a:bodyPr>
          <a:lstStyle/>
          <a:p>
            <a:r>
              <a:rPr lang="en-GB" dirty="0" smtClean="0">
                <a:latin typeface="+mn-lt"/>
              </a:rPr>
              <a:t>Work by </a:t>
            </a:r>
            <a:r>
              <a:rPr lang="en-GB" dirty="0" smtClean="0">
                <a:latin typeface="+mn-lt"/>
                <a:hlinkClick r:id="rId3"/>
              </a:rPr>
              <a:t>Merrifield (2010) J. Climate</a:t>
            </a:r>
            <a:r>
              <a:rPr lang="en-GB" dirty="0" smtClean="0">
                <a:latin typeface="+mn-lt"/>
              </a:rPr>
              <a:t>; </a:t>
            </a:r>
            <a:r>
              <a:rPr lang="en-GB" dirty="0" smtClean="0">
                <a:latin typeface="+mn-lt"/>
                <a:hlinkClick r:id="rId4"/>
              </a:rPr>
              <a:t>Sohn et al. (2013) </a:t>
            </a:r>
            <a:r>
              <a:rPr lang="en-GB" dirty="0" err="1" smtClean="0">
                <a:latin typeface="+mn-lt"/>
                <a:hlinkClick r:id="rId4"/>
              </a:rPr>
              <a:t>Clim</a:t>
            </a:r>
            <a:r>
              <a:rPr lang="en-GB" dirty="0" smtClean="0">
                <a:latin typeface="+mn-lt"/>
                <a:hlinkClick r:id="rId4"/>
              </a:rPr>
              <a:t>. </a:t>
            </a:r>
            <a:r>
              <a:rPr lang="en-GB" dirty="0" err="1" smtClean="0">
                <a:latin typeface="+mn-lt"/>
                <a:hlinkClick r:id="rId4"/>
              </a:rPr>
              <a:t>Dyn</a:t>
            </a:r>
            <a:r>
              <a:rPr lang="en-GB" dirty="0" smtClean="0">
                <a:latin typeface="+mn-lt"/>
              </a:rPr>
              <a:t>.; </a:t>
            </a:r>
            <a:r>
              <a:rPr lang="en-GB" dirty="0" smtClean="0">
                <a:latin typeface="+mn-lt"/>
                <a:hlinkClick r:id="rId5"/>
              </a:rPr>
              <a:t>L’Heureux et al. (2013) Nature Climate Change</a:t>
            </a:r>
            <a:r>
              <a:rPr lang="en-GB" dirty="0" smtClean="0">
                <a:latin typeface="+mn-lt"/>
              </a:rPr>
              <a:t>; </a:t>
            </a:r>
            <a:r>
              <a:rPr lang="en-GB" dirty="0" smtClean="0">
                <a:latin typeface="+mn-lt"/>
                <a:hlinkClick r:id="rId6"/>
              </a:rPr>
              <a:t>Kosaka and </a:t>
            </a:r>
            <a:r>
              <a:rPr lang="en-GB" dirty="0" err="1" smtClean="0">
                <a:latin typeface="+mn-lt"/>
                <a:hlinkClick r:id="rId6"/>
              </a:rPr>
              <a:t>Xie</a:t>
            </a:r>
            <a:r>
              <a:rPr lang="en-GB" dirty="0" smtClean="0">
                <a:latin typeface="+mn-lt"/>
                <a:hlinkClick r:id="rId6"/>
              </a:rPr>
              <a:t> (2013) Nature</a:t>
            </a:r>
            <a:r>
              <a:rPr lang="en-GB" dirty="0" smtClean="0">
                <a:latin typeface="+mn-lt"/>
              </a:rPr>
              <a:t>; </a:t>
            </a:r>
            <a:r>
              <a:rPr lang="en-GB" dirty="0" smtClean="0">
                <a:latin typeface="+mn-lt"/>
                <a:hlinkClick r:id="rId7"/>
              </a:rPr>
              <a:t>England et al. (2014) Nature Climate Change</a:t>
            </a:r>
            <a:endParaRPr lang="en-GB" dirty="0">
              <a:latin typeface="+mn-lt"/>
            </a:endParaRPr>
          </a:p>
        </p:txBody>
      </p:sp>
      <p:sp>
        <p:nvSpPr>
          <p:cNvPr id="3" name="TextBox 2"/>
          <p:cNvSpPr txBox="1"/>
          <p:nvPr/>
        </p:nvSpPr>
        <p:spPr>
          <a:xfrm>
            <a:off x="251520" y="3429000"/>
            <a:ext cx="1440160" cy="1200329"/>
          </a:xfrm>
          <a:prstGeom prst="rect">
            <a:avLst/>
          </a:prstGeom>
          <a:noFill/>
          <a:ln>
            <a:solidFill>
              <a:schemeClr val="accent5">
                <a:lumMod val="50000"/>
              </a:schemeClr>
            </a:solidFill>
          </a:ln>
        </p:spPr>
        <p:txBody>
          <a:bodyPr wrap="square" rtlCol="0">
            <a:spAutoFit/>
          </a:bodyPr>
          <a:lstStyle/>
          <a:p>
            <a:r>
              <a:rPr lang="en-GB" dirty="0" smtClean="0"/>
              <a:t>Increased precipitation</a:t>
            </a:r>
          </a:p>
          <a:p>
            <a:r>
              <a:rPr lang="en-GB" dirty="0"/>
              <a:t>D</a:t>
            </a:r>
            <a:r>
              <a:rPr lang="en-GB" dirty="0" smtClean="0"/>
              <a:t>ecreased salinity</a:t>
            </a:r>
            <a:endParaRPr lang="en-GB" dirty="0"/>
          </a:p>
        </p:txBody>
      </p:sp>
      <p:cxnSp>
        <p:nvCxnSpPr>
          <p:cNvPr id="6" name="Straight Arrow Connector 5"/>
          <p:cNvCxnSpPr/>
          <p:nvPr/>
        </p:nvCxnSpPr>
        <p:spPr bwMode="auto">
          <a:xfrm flipV="1">
            <a:off x="1691680" y="3756341"/>
            <a:ext cx="576064" cy="104708"/>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spTree>
    <p:extLst>
      <p:ext uri="{BB962C8B-B14F-4D97-AF65-F5344CB8AC3E}">
        <p14:creationId xmlns:p14="http://schemas.microsoft.com/office/powerpoint/2010/main" val="21734818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4247" y="404664"/>
            <a:ext cx="7579522" cy="791277"/>
          </a:xfrm>
        </p:spPr>
        <p:txBody>
          <a:bodyPr/>
          <a:lstStyle/>
          <a:p>
            <a:pPr marL="0" indent="0">
              <a:buNone/>
            </a:pPr>
            <a:r>
              <a:rPr lang="en-GB" sz="3600" dirty="0" smtClean="0">
                <a:solidFill>
                  <a:srgbClr val="002060"/>
                </a:solidFill>
                <a:latin typeface="Calibri" pitchFamily="34" charset="0"/>
              </a:rPr>
              <a:t>Has global warming stopped?</a:t>
            </a:r>
          </a:p>
        </p:txBody>
      </p:sp>
      <p:pic>
        <p:nvPicPr>
          <p:cNvPr id="1026" name="Picture 2" descr="http://www.carbonbrief.org/media/157445/dr_greenswindle_499x3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484784"/>
            <a:ext cx="6480720" cy="43897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43608" y="5874532"/>
            <a:ext cx="4323784" cy="369332"/>
          </a:xfrm>
          <a:prstGeom prst="rect">
            <a:avLst/>
          </a:prstGeom>
          <a:noFill/>
        </p:spPr>
        <p:txBody>
          <a:bodyPr wrap="square" rtlCol="0">
            <a:spAutoFit/>
          </a:bodyPr>
          <a:lstStyle/>
          <a:p>
            <a:pPr algn="r"/>
            <a:r>
              <a:rPr lang="en-GB" dirty="0" smtClean="0">
                <a:hlinkClick r:id="rId3"/>
              </a:rPr>
              <a:t>Mail on Sunday 16</a:t>
            </a:r>
            <a:r>
              <a:rPr lang="en-GB" baseline="30000" dirty="0" smtClean="0">
                <a:hlinkClick r:id="rId3"/>
              </a:rPr>
              <a:t>th</a:t>
            </a:r>
            <a:r>
              <a:rPr lang="en-GB" dirty="0" smtClean="0">
                <a:hlinkClick r:id="rId3"/>
              </a:rPr>
              <a:t> March 2013</a:t>
            </a:r>
            <a:endParaRPr lang="en-GB" dirty="0"/>
          </a:p>
        </p:txBody>
      </p:sp>
      <p:pic>
        <p:nvPicPr>
          <p:cNvPr id="8194" name="Picture 2" descr="http://www.carbonbrief.org/umbraco/ImageGen.ashx?image=/media/157515/dr_greenswindle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392" y="4403972"/>
            <a:ext cx="3309064" cy="2049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1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8194"/>
                                        </p:tgtEl>
                                        <p:attrNameLst>
                                          <p:attrName>style.visibility</p:attrName>
                                        </p:attrNameLst>
                                      </p:cBhvr>
                                      <p:to>
                                        <p:strVal val="visible"/>
                                      </p:to>
                                    </p:set>
                                    <p:animEffect transition="in" filter="fade">
                                      <p:cBhvr>
                                        <p:cTn id="18"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kepticalscience.com/pics/JohnN-G_ENSO_trend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19" y="1268760"/>
            <a:ext cx="6336704" cy="48965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sz="4000" dirty="0" smtClean="0">
                <a:solidFill>
                  <a:srgbClr val="002060"/>
                </a:solidFill>
              </a:rPr>
              <a:t>Influence of El Niño and Volcanoes on Surface Temperature Trends</a:t>
            </a:r>
            <a:endParaRPr lang="en-GB" sz="4000" dirty="0">
              <a:solidFill>
                <a:srgbClr val="002060"/>
              </a:solidFill>
            </a:endParaRPr>
          </a:p>
        </p:txBody>
      </p:sp>
      <p:sp>
        <p:nvSpPr>
          <p:cNvPr id="4" name="Rectangle 3"/>
          <p:cNvSpPr/>
          <p:nvPr/>
        </p:nvSpPr>
        <p:spPr>
          <a:xfrm>
            <a:off x="179512" y="5733256"/>
            <a:ext cx="4824536" cy="646331"/>
          </a:xfrm>
          <a:prstGeom prst="rect">
            <a:avLst/>
          </a:prstGeom>
        </p:spPr>
        <p:txBody>
          <a:bodyPr wrap="square">
            <a:spAutoFit/>
          </a:bodyPr>
          <a:lstStyle/>
          <a:p>
            <a:pPr algn="l"/>
            <a:r>
              <a:rPr lang="en-GB" dirty="0">
                <a:latin typeface="+mn-lt"/>
              </a:rPr>
              <a:t>John Nielsen-Gammon, </a:t>
            </a:r>
            <a:r>
              <a:rPr lang="en-GB" dirty="0" smtClean="0">
                <a:latin typeface="+mn-lt"/>
              </a:rPr>
              <a:t>Texas </a:t>
            </a:r>
            <a:r>
              <a:rPr lang="en-GB" dirty="0">
                <a:latin typeface="+mn-lt"/>
              </a:rPr>
              <a:t>A&amp;M </a:t>
            </a:r>
            <a:r>
              <a:rPr lang="en-GB" dirty="0" smtClean="0">
                <a:latin typeface="+mn-lt"/>
              </a:rPr>
              <a:t>University</a:t>
            </a:r>
          </a:p>
          <a:p>
            <a:pPr algn="l"/>
            <a:r>
              <a:rPr lang="en-GB" dirty="0" smtClean="0">
                <a:latin typeface="+mn-lt"/>
              </a:rPr>
              <a:t>see </a:t>
            </a:r>
            <a:r>
              <a:rPr lang="en-GB" dirty="0" smtClean="0">
                <a:latin typeface="+mn-lt"/>
                <a:hlinkClick r:id="rId3"/>
              </a:rPr>
              <a:t>Foster &amp; </a:t>
            </a:r>
            <a:r>
              <a:rPr lang="en-GB" dirty="0" err="1" smtClean="0">
                <a:latin typeface="+mn-lt"/>
                <a:hlinkClick r:id="rId3"/>
              </a:rPr>
              <a:t>Rahmstorf</a:t>
            </a:r>
            <a:r>
              <a:rPr lang="en-GB" dirty="0" smtClean="0">
                <a:latin typeface="+mn-lt"/>
                <a:hlinkClick r:id="rId3"/>
              </a:rPr>
              <a:t> (2012) Environ. Res. </a:t>
            </a:r>
            <a:r>
              <a:rPr lang="en-GB" dirty="0" err="1" smtClean="0">
                <a:latin typeface="+mn-lt"/>
                <a:hlinkClick r:id="rId3"/>
              </a:rPr>
              <a:t>Lett</a:t>
            </a:r>
            <a:r>
              <a:rPr lang="en-GB" dirty="0" smtClean="0">
                <a:latin typeface="+mn-lt"/>
              </a:rPr>
              <a:t>.</a:t>
            </a:r>
            <a:endParaRPr lang="en-GB" dirty="0">
              <a:latin typeface="+mn-lt"/>
            </a:endParaRPr>
          </a:p>
        </p:txBody>
      </p:sp>
      <p:pic>
        <p:nvPicPr>
          <p:cNvPr id="1028" name="Picture 4" descr="http://www.skepticalscience.com/graphics/Escalator_2012_500.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4221088"/>
            <a:ext cx="3824522" cy="260067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5436096" y="4293096"/>
            <a:ext cx="3240360" cy="216024"/>
          </a:xfrm>
          <a:prstGeom prst="rect">
            <a:avLst/>
          </a:prstGeom>
          <a:solidFill>
            <a:schemeClr val="bg1"/>
          </a:solidFill>
          <a:ln w="1270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sp>
        <p:nvSpPr>
          <p:cNvPr id="5" name="TextBox 4"/>
          <p:cNvSpPr txBox="1"/>
          <p:nvPr/>
        </p:nvSpPr>
        <p:spPr>
          <a:xfrm>
            <a:off x="6012160" y="1988840"/>
            <a:ext cx="2664296" cy="1938992"/>
          </a:xfrm>
          <a:prstGeom prst="rect">
            <a:avLst/>
          </a:prstGeom>
          <a:noFill/>
        </p:spPr>
        <p:txBody>
          <a:bodyPr wrap="square" rtlCol="0">
            <a:spAutoFit/>
          </a:bodyPr>
          <a:lstStyle/>
          <a:p>
            <a:r>
              <a:rPr lang="en-GB" sz="2000" dirty="0" smtClean="0">
                <a:latin typeface="+mn-lt"/>
              </a:rPr>
              <a:t>But why have there been more La </a:t>
            </a:r>
            <a:r>
              <a:rPr lang="en-GB" sz="2000" dirty="0" err="1" smtClean="0">
                <a:latin typeface="+mn-lt"/>
              </a:rPr>
              <a:t>Niñas</a:t>
            </a:r>
            <a:r>
              <a:rPr lang="en-GB" sz="2000" dirty="0" smtClean="0">
                <a:latin typeface="+mn-lt"/>
              </a:rPr>
              <a:t> recently and hasn’t the slowdown in surface warming lasted a long time?</a:t>
            </a:r>
            <a:endParaRPr lang="en-GB" sz="2000" dirty="0">
              <a:latin typeface="+mn-lt"/>
            </a:endParaRPr>
          </a:p>
        </p:txBody>
      </p:sp>
    </p:spTree>
    <p:extLst>
      <p:ext uri="{BB962C8B-B14F-4D97-AF65-F5344CB8AC3E}">
        <p14:creationId xmlns:p14="http://schemas.microsoft.com/office/powerpoint/2010/main" val="175335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3600" dirty="0" smtClean="0">
                <a:solidFill>
                  <a:srgbClr val="002060"/>
                </a:solidFill>
              </a:rPr>
              <a:t>Is the temperature record wrong or are computer models inaccurate?</a:t>
            </a:r>
            <a:endParaRPr lang="en-GB" sz="3600" dirty="0">
              <a:solidFill>
                <a:srgbClr val="002060"/>
              </a:solidFill>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628800"/>
            <a:ext cx="6558801"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bwMode="auto">
          <a:xfrm>
            <a:off x="4139952" y="2708920"/>
            <a:ext cx="1944216" cy="1080120"/>
          </a:xfrm>
          <a:prstGeom prst="ellipse">
            <a:avLst/>
          </a:prstGeom>
          <a:noFill/>
          <a:ln w="38100" cap="flat" cmpd="sng" algn="ctr">
            <a:solidFill>
              <a:srgbClr val="FF006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endParaRPr lang="en-GB" sz="8600">
              <a:solidFill>
                <a:srgbClr val="FFFFFF"/>
              </a:solidFill>
              <a:latin typeface="Rdg Vesta" pitchFamily="50" charset="0"/>
            </a:endParaRPr>
          </a:p>
        </p:txBody>
      </p:sp>
      <p:cxnSp>
        <p:nvCxnSpPr>
          <p:cNvPr id="6" name="Straight Arrow Connector 5"/>
          <p:cNvCxnSpPr/>
          <p:nvPr/>
        </p:nvCxnSpPr>
        <p:spPr bwMode="auto">
          <a:xfrm>
            <a:off x="6228184" y="1628800"/>
            <a:ext cx="0" cy="1620180"/>
          </a:xfrm>
          <a:prstGeom prst="straightConnector1">
            <a:avLst/>
          </a:prstGeom>
          <a:solidFill>
            <a:schemeClr val="accent1"/>
          </a:solidFill>
          <a:ln w="76200" cap="flat" cmpd="sng" algn="ctr">
            <a:solidFill>
              <a:schemeClr val="accent5">
                <a:lumMod val="75000"/>
              </a:schemeClr>
            </a:solidFill>
            <a:prstDash val="solid"/>
            <a:round/>
            <a:headEnd type="arrow"/>
            <a:tailEnd type="arrow"/>
          </a:ln>
          <a:effectLst/>
        </p:spPr>
      </p:cxnSp>
      <p:sp>
        <p:nvSpPr>
          <p:cNvPr id="8" name="TextBox 7"/>
          <p:cNvSpPr txBox="1"/>
          <p:nvPr/>
        </p:nvSpPr>
        <p:spPr>
          <a:xfrm>
            <a:off x="6516216" y="1268760"/>
            <a:ext cx="2304256" cy="1938992"/>
          </a:xfrm>
          <a:prstGeom prst="rect">
            <a:avLst/>
          </a:prstGeom>
          <a:noFill/>
          <a:ln>
            <a:solidFill>
              <a:schemeClr val="accent5">
                <a:lumMod val="75000"/>
              </a:schemeClr>
            </a:solidFill>
          </a:ln>
        </p:spPr>
        <p:txBody>
          <a:bodyPr wrap="square" rtlCol="0">
            <a:spAutoFit/>
          </a:bodyPr>
          <a:lstStyle/>
          <a:p>
            <a:pPr algn="l"/>
            <a:r>
              <a:rPr lang="en-GB" sz="2000" dirty="0" smtClean="0">
                <a:latin typeface="+mn-lt"/>
              </a:rPr>
              <a:t>Can comparisons tell us about how sensitive climate is to radiative forcing? e.g. </a:t>
            </a:r>
            <a:r>
              <a:rPr lang="en-GB" sz="2000" dirty="0" smtClean="0">
                <a:latin typeface="+mn-lt"/>
                <a:hlinkClick r:id="rId3"/>
              </a:rPr>
              <a:t>Otto et al. (2013) </a:t>
            </a:r>
            <a:r>
              <a:rPr lang="en-GB" dirty="0" smtClean="0">
                <a:latin typeface="+mn-lt"/>
                <a:hlinkClick r:id="rId3"/>
              </a:rPr>
              <a:t>Nature </a:t>
            </a:r>
            <a:r>
              <a:rPr lang="en-GB" dirty="0" err="1" smtClean="0">
                <a:latin typeface="+mn-lt"/>
                <a:hlinkClick r:id="rId3"/>
              </a:rPr>
              <a:t>Geosci</a:t>
            </a:r>
            <a:endParaRPr lang="en-GB" dirty="0">
              <a:latin typeface="+mn-lt"/>
            </a:endParaRPr>
          </a:p>
        </p:txBody>
      </p:sp>
      <p:sp>
        <p:nvSpPr>
          <p:cNvPr id="10" name="TextBox 9"/>
          <p:cNvSpPr txBox="1"/>
          <p:nvPr/>
        </p:nvSpPr>
        <p:spPr>
          <a:xfrm>
            <a:off x="6515040" y="3429000"/>
            <a:ext cx="2304256" cy="2862322"/>
          </a:xfrm>
          <a:prstGeom prst="rect">
            <a:avLst/>
          </a:prstGeom>
          <a:noFill/>
          <a:ln>
            <a:solidFill>
              <a:srgbClr val="FF0000"/>
            </a:solidFill>
          </a:ln>
        </p:spPr>
        <p:txBody>
          <a:bodyPr wrap="square" rtlCol="0">
            <a:spAutoFit/>
          </a:bodyPr>
          <a:lstStyle/>
          <a:p>
            <a:pPr algn="l"/>
            <a:r>
              <a:rPr lang="en-GB" sz="2000" dirty="0" smtClean="0">
                <a:latin typeface="+mn-lt"/>
              </a:rPr>
              <a:t>Spatial infilling of data gaps influences trends in surface temperature (</a:t>
            </a:r>
            <a:r>
              <a:rPr lang="en-GB" sz="2000" dirty="0" err="1" smtClean="0">
                <a:latin typeface="+mn-lt"/>
                <a:hlinkClick r:id="rId4"/>
              </a:rPr>
              <a:t>Cowtan</a:t>
            </a:r>
            <a:r>
              <a:rPr lang="en-GB" sz="2000" dirty="0" smtClean="0">
                <a:latin typeface="+mn-lt"/>
                <a:hlinkClick r:id="rId4"/>
              </a:rPr>
              <a:t> </a:t>
            </a:r>
            <a:r>
              <a:rPr lang="en-GB" sz="2000" dirty="0">
                <a:latin typeface="+mn-lt"/>
                <a:hlinkClick r:id="rId4"/>
              </a:rPr>
              <a:t>&amp;</a:t>
            </a:r>
            <a:r>
              <a:rPr lang="en-GB" sz="2000" dirty="0" smtClean="0">
                <a:latin typeface="+mn-lt"/>
                <a:hlinkClick r:id="rId4"/>
              </a:rPr>
              <a:t> Way, 2013 QJRMS</a:t>
            </a:r>
            <a:r>
              <a:rPr lang="en-GB" sz="2000" dirty="0" smtClean="0">
                <a:latin typeface="+mn-lt"/>
              </a:rPr>
              <a:t>) and ocean heat content (</a:t>
            </a:r>
            <a:r>
              <a:rPr lang="en-GB" sz="2000" dirty="0" smtClean="0">
                <a:latin typeface="+mn-lt"/>
                <a:hlinkClick r:id="rId5"/>
              </a:rPr>
              <a:t>Lyman &amp; Johnson 2014 J. </a:t>
            </a:r>
            <a:r>
              <a:rPr lang="en-GB" sz="2000" dirty="0" err="1" smtClean="0">
                <a:latin typeface="+mn-lt"/>
                <a:hlinkClick r:id="rId5"/>
              </a:rPr>
              <a:t>Clim</a:t>
            </a:r>
            <a:r>
              <a:rPr lang="en-GB" sz="2000" dirty="0" smtClean="0">
                <a:latin typeface="+mn-lt"/>
                <a:hlinkClick r:id="rId5"/>
              </a:rPr>
              <a:t>.) </a:t>
            </a:r>
            <a:endParaRPr lang="en-GB" sz="2000" dirty="0">
              <a:latin typeface="+mn-lt"/>
            </a:endParaRPr>
          </a:p>
        </p:txBody>
      </p:sp>
      <p:cxnSp>
        <p:nvCxnSpPr>
          <p:cNvPr id="11" name="Straight Arrow Connector 10"/>
          <p:cNvCxnSpPr/>
          <p:nvPr/>
        </p:nvCxnSpPr>
        <p:spPr bwMode="auto">
          <a:xfrm flipH="1" flipV="1">
            <a:off x="5940152" y="3645024"/>
            <a:ext cx="574888" cy="504056"/>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
        <p:nvSpPr>
          <p:cNvPr id="13" name="TextBox 12"/>
          <p:cNvSpPr txBox="1"/>
          <p:nvPr/>
        </p:nvSpPr>
        <p:spPr>
          <a:xfrm>
            <a:off x="539552" y="5805264"/>
            <a:ext cx="5186073" cy="707886"/>
          </a:xfrm>
          <a:prstGeom prst="rect">
            <a:avLst/>
          </a:prstGeom>
          <a:noFill/>
        </p:spPr>
        <p:txBody>
          <a:bodyPr wrap="square" rtlCol="0">
            <a:spAutoFit/>
          </a:bodyPr>
          <a:lstStyle/>
          <a:p>
            <a:r>
              <a:rPr lang="en-GB" sz="2000" dirty="0" smtClean="0">
                <a:latin typeface="+mn-lt"/>
              </a:rPr>
              <a:t>Research in </a:t>
            </a:r>
            <a:r>
              <a:rPr lang="en-GB" sz="2000" dirty="0" smtClean="0">
                <a:latin typeface="+mn-lt"/>
                <a:hlinkClick r:id="rId6"/>
              </a:rPr>
              <a:t>DEEP-C project </a:t>
            </a:r>
            <a:endParaRPr lang="en-GB" sz="2000" dirty="0" smtClean="0">
              <a:latin typeface="+mn-lt"/>
            </a:endParaRPr>
          </a:p>
          <a:p>
            <a:r>
              <a:rPr lang="en-GB" sz="2000" dirty="0" smtClean="0">
                <a:latin typeface="+mn-lt"/>
              </a:rPr>
              <a:t>(Reading</a:t>
            </a:r>
            <a:r>
              <a:rPr lang="en-GB" sz="2000" dirty="0">
                <a:latin typeface="+mn-lt"/>
              </a:rPr>
              <a:t>, NOC-Southampton &amp; </a:t>
            </a:r>
            <a:r>
              <a:rPr lang="en-GB" sz="2000" dirty="0" smtClean="0">
                <a:latin typeface="+mn-lt"/>
              </a:rPr>
              <a:t>Met Office)</a:t>
            </a:r>
            <a:endParaRPr lang="en-GB" sz="2000" dirty="0">
              <a:latin typeface="+mn-lt"/>
            </a:endParaRPr>
          </a:p>
        </p:txBody>
      </p:sp>
      <p:sp>
        <p:nvSpPr>
          <p:cNvPr id="14" name="TextBox 13"/>
          <p:cNvSpPr txBox="1"/>
          <p:nvPr/>
        </p:nvSpPr>
        <p:spPr>
          <a:xfrm>
            <a:off x="2915817" y="4797152"/>
            <a:ext cx="3168352" cy="369332"/>
          </a:xfrm>
          <a:prstGeom prst="rect">
            <a:avLst/>
          </a:prstGeom>
          <a:solidFill>
            <a:schemeClr val="bg1"/>
          </a:solidFill>
        </p:spPr>
        <p:txBody>
          <a:bodyPr wrap="square" rtlCol="0">
            <a:spAutoFit/>
          </a:bodyPr>
          <a:lstStyle/>
          <a:p>
            <a:r>
              <a:rPr lang="en-GB" dirty="0" smtClean="0"/>
              <a:t>           Graph by </a:t>
            </a:r>
            <a:r>
              <a:rPr lang="en-GB" dirty="0" err="1" smtClean="0"/>
              <a:t>Chunlei</a:t>
            </a:r>
            <a:r>
              <a:rPr lang="en-GB" dirty="0" smtClean="0"/>
              <a:t> Liu</a:t>
            </a:r>
            <a:endParaRPr lang="en-GB" dirty="0"/>
          </a:p>
        </p:txBody>
      </p:sp>
    </p:spTree>
    <p:extLst>
      <p:ext uri="{BB962C8B-B14F-4D97-AF65-F5344CB8AC3E}">
        <p14:creationId xmlns:p14="http://schemas.microsoft.com/office/powerpoint/2010/main" val="82759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27384"/>
            <a:ext cx="9180513" cy="688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66"/>
          <p:cNvPicPr>
            <a:picLocks noChangeAspect="1" noChangeArrowheads="1"/>
          </p:cNvPicPr>
          <p:nvPr/>
        </p:nvPicPr>
        <p:blipFill>
          <a:blip r:embed="rId4">
            <a:extLst>
              <a:ext uri="{28A0092B-C50C-407E-A947-70E740481C1C}">
                <a14:useLocalDpi xmlns:a14="http://schemas.microsoft.com/office/drawing/2010/main" val="0"/>
              </a:ext>
            </a:extLst>
          </a:blip>
          <a:srcRect b="39600"/>
          <a:stretch>
            <a:fillRect/>
          </a:stretch>
        </p:blipFill>
        <p:spPr bwMode="auto">
          <a:xfrm>
            <a:off x="-36512" y="-10171"/>
            <a:ext cx="9180512" cy="415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Line 70"/>
          <p:cNvSpPr>
            <a:spLocks noChangeShapeType="1"/>
          </p:cNvSpPr>
          <p:nvPr/>
        </p:nvSpPr>
        <p:spPr bwMode="auto">
          <a:xfrm flipH="1" flipV="1">
            <a:off x="4114800" y="1743595"/>
            <a:ext cx="1524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en-GB" sz="1800">
              <a:solidFill>
                <a:srgbClr val="000000"/>
              </a:solidFill>
              <a:latin typeface="Arial" charset="0"/>
            </a:endParaRPr>
          </a:p>
        </p:txBody>
      </p:sp>
      <p:sp>
        <p:nvSpPr>
          <p:cNvPr id="2053" name="Line 71"/>
          <p:cNvSpPr>
            <a:spLocks noChangeShapeType="1"/>
          </p:cNvSpPr>
          <p:nvPr/>
        </p:nvSpPr>
        <p:spPr bwMode="auto">
          <a:xfrm flipV="1">
            <a:off x="5257800" y="1819795"/>
            <a:ext cx="762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en-GB" sz="1800">
              <a:solidFill>
                <a:srgbClr val="000000"/>
              </a:solidFill>
              <a:latin typeface="Arial" charset="0"/>
            </a:endParaRPr>
          </a:p>
        </p:txBody>
      </p:sp>
      <p:sp>
        <p:nvSpPr>
          <p:cNvPr id="2054" name="Line 72"/>
          <p:cNvSpPr>
            <a:spLocks noChangeShapeType="1"/>
          </p:cNvSpPr>
          <p:nvPr/>
        </p:nvSpPr>
        <p:spPr bwMode="auto">
          <a:xfrm>
            <a:off x="5257800" y="2962795"/>
            <a:ext cx="1524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en-GB" sz="1800">
              <a:solidFill>
                <a:srgbClr val="000000"/>
              </a:solidFill>
              <a:latin typeface="Arial" charset="0"/>
            </a:endParaRPr>
          </a:p>
        </p:txBody>
      </p:sp>
      <p:sp>
        <p:nvSpPr>
          <p:cNvPr id="2055" name="Line 73"/>
          <p:cNvSpPr>
            <a:spLocks noChangeShapeType="1"/>
          </p:cNvSpPr>
          <p:nvPr/>
        </p:nvSpPr>
        <p:spPr bwMode="auto">
          <a:xfrm flipH="1">
            <a:off x="4114800" y="3038995"/>
            <a:ext cx="762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en-GB" sz="1800">
              <a:solidFill>
                <a:srgbClr val="000000"/>
              </a:solidFill>
              <a:latin typeface="Arial" charset="0"/>
            </a:endParaRPr>
          </a:p>
        </p:txBody>
      </p:sp>
      <p:sp>
        <p:nvSpPr>
          <p:cNvPr id="2056" name="Line 74"/>
          <p:cNvSpPr>
            <a:spLocks noChangeShapeType="1"/>
          </p:cNvSpPr>
          <p:nvPr/>
        </p:nvSpPr>
        <p:spPr bwMode="auto">
          <a:xfrm flipH="1">
            <a:off x="4724400" y="3191395"/>
            <a:ext cx="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en-GB" sz="1800">
              <a:solidFill>
                <a:srgbClr val="000000"/>
              </a:solidFill>
              <a:latin typeface="Arial" charset="0"/>
            </a:endParaRPr>
          </a:p>
        </p:txBody>
      </p:sp>
      <p:sp>
        <p:nvSpPr>
          <p:cNvPr id="908297" name="Text Box 75"/>
          <p:cNvSpPr txBox="1">
            <a:spLocks noChangeArrowheads="1"/>
          </p:cNvSpPr>
          <p:nvPr/>
        </p:nvSpPr>
        <p:spPr bwMode="auto">
          <a:xfrm>
            <a:off x="323850" y="3139008"/>
            <a:ext cx="46085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spcBef>
                <a:spcPct val="50000"/>
              </a:spcBef>
            </a:pPr>
            <a:r>
              <a:rPr lang="en-GB" sz="2400" b="1" dirty="0">
                <a:solidFill>
                  <a:srgbClr val="FFFFFF"/>
                </a:solidFill>
                <a:latin typeface="Calibri" pitchFamily="34" charset="0"/>
              </a:rPr>
              <a:t>Absorbed Solar or Shortwave Radiation  </a:t>
            </a:r>
            <a:r>
              <a:rPr lang="en-GB" sz="2400" b="1" dirty="0">
                <a:solidFill>
                  <a:srgbClr val="FFFFFF"/>
                </a:solidFill>
                <a:latin typeface="Times New Roman" pitchFamily="18" charset="0"/>
                <a:cs typeface="Times New Roman" pitchFamily="18" charset="0"/>
              </a:rPr>
              <a:t>(S/4)(1-</a:t>
            </a:r>
            <a:r>
              <a:rPr lang="el-GR" sz="2400" dirty="0">
                <a:solidFill>
                  <a:srgbClr val="FFFFFF"/>
                </a:solidFill>
                <a:latin typeface="Times New Roman" pitchFamily="18" charset="0"/>
                <a:cs typeface="Times New Roman" pitchFamily="18" charset="0"/>
              </a:rPr>
              <a:t>α</a:t>
            </a:r>
            <a:r>
              <a:rPr lang="en-GB" sz="2400" dirty="0">
                <a:solidFill>
                  <a:srgbClr val="FFFFFF"/>
                </a:solidFill>
                <a:latin typeface="Times New Roman" pitchFamily="18" charset="0"/>
                <a:cs typeface="Times New Roman" pitchFamily="18" charset="0"/>
              </a:rPr>
              <a:t>)</a:t>
            </a:r>
          </a:p>
        </p:txBody>
      </p:sp>
      <p:sp>
        <p:nvSpPr>
          <p:cNvPr id="908298" name="Text Box 76"/>
          <p:cNvSpPr txBox="1">
            <a:spLocks noChangeArrowheads="1"/>
          </p:cNvSpPr>
          <p:nvPr/>
        </p:nvSpPr>
        <p:spPr bwMode="auto">
          <a:xfrm>
            <a:off x="5791200" y="1729308"/>
            <a:ext cx="3352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spcBef>
                <a:spcPct val="50000"/>
              </a:spcBef>
            </a:pPr>
            <a:r>
              <a:rPr lang="en-GB" sz="2400" b="1" dirty="0">
                <a:solidFill>
                  <a:srgbClr val="FFFFFF"/>
                </a:solidFill>
                <a:latin typeface="Calibri" pitchFamily="34" charset="0"/>
              </a:rPr>
              <a:t>Thermal/Infra-red or</a:t>
            </a:r>
            <a:r>
              <a:rPr lang="en-GB" sz="2400" dirty="0">
                <a:solidFill>
                  <a:srgbClr val="FFFFFF"/>
                </a:solidFill>
                <a:latin typeface="Calibri" pitchFamily="34" charset="0"/>
              </a:rPr>
              <a:t> </a:t>
            </a:r>
            <a:r>
              <a:rPr lang="en-GB" sz="2400" b="1" dirty="0">
                <a:solidFill>
                  <a:srgbClr val="FFFFFF"/>
                </a:solidFill>
                <a:latin typeface="Calibri" pitchFamily="34" charset="0"/>
              </a:rPr>
              <a:t>Outgoing </a:t>
            </a:r>
            <a:r>
              <a:rPr lang="en-GB" sz="2400" b="1" dirty="0" err="1">
                <a:solidFill>
                  <a:srgbClr val="FFFFFF"/>
                </a:solidFill>
                <a:latin typeface="Calibri" pitchFamily="34" charset="0"/>
              </a:rPr>
              <a:t>Longwave</a:t>
            </a:r>
            <a:r>
              <a:rPr lang="en-GB" sz="2400" b="1" dirty="0">
                <a:solidFill>
                  <a:srgbClr val="FFFFFF"/>
                </a:solidFill>
                <a:latin typeface="Calibri" pitchFamily="34" charset="0"/>
              </a:rPr>
              <a:t> Radiation </a:t>
            </a:r>
            <a:r>
              <a:rPr lang="en-GB" sz="2400" b="1" dirty="0">
                <a:solidFill>
                  <a:srgbClr val="FFFFFF"/>
                </a:solidFill>
                <a:latin typeface="Times New Roman" pitchFamily="18" charset="0"/>
                <a:cs typeface="Times New Roman" pitchFamily="18" charset="0"/>
              </a:rPr>
              <a:t>(OLR)=</a:t>
            </a:r>
            <a:r>
              <a:rPr lang="el-GR" sz="2400" dirty="0">
                <a:solidFill>
                  <a:srgbClr val="FFFFFF"/>
                </a:solidFill>
                <a:latin typeface="Times New Roman" pitchFamily="18" charset="0"/>
                <a:cs typeface="Times New Roman" pitchFamily="18" charset="0"/>
              </a:rPr>
              <a:t>σ</a:t>
            </a:r>
            <a:r>
              <a:rPr lang="en-GB" sz="2400" dirty="0">
                <a:solidFill>
                  <a:srgbClr val="FFFFFF"/>
                </a:solidFill>
                <a:latin typeface="Times New Roman" pitchFamily="18" charset="0"/>
                <a:cs typeface="Times New Roman" pitchFamily="18" charset="0"/>
              </a:rPr>
              <a:t>T</a:t>
            </a:r>
            <a:r>
              <a:rPr lang="en-GB" sz="2400" baseline="-25000" dirty="0">
                <a:solidFill>
                  <a:srgbClr val="FFFFFF"/>
                </a:solidFill>
                <a:latin typeface="Times New Roman" pitchFamily="18" charset="0"/>
                <a:cs typeface="Times New Roman" pitchFamily="18" charset="0"/>
              </a:rPr>
              <a:t>e</a:t>
            </a:r>
            <a:r>
              <a:rPr lang="en-GB" sz="2400" baseline="30000" dirty="0">
                <a:solidFill>
                  <a:srgbClr val="FFFFFF"/>
                </a:solidFill>
                <a:latin typeface="Times New Roman" pitchFamily="18" charset="0"/>
                <a:cs typeface="Times New Roman" pitchFamily="18" charset="0"/>
              </a:rPr>
              <a:t>4</a:t>
            </a:r>
          </a:p>
        </p:txBody>
      </p:sp>
      <p:sp>
        <p:nvSpPr>
          <p:cNvPr id="2059" name="Oval 77"/>
          <p:cNvSpPr>
            <a:spLocks noChangeArrowheads="1"/>
          </p:cNvSpPr>
          <p:nvPr/>
        </p:nvSpPr>
        <p:spPr bwMode="auto">
          <a:xfrm>
            <a:off x="1116013" y="2069033"/>
            <a:ext cx="647700" cy="647700"/>
          </a:xfrm>
          <a:prstGeom prst="ellipse">
            <a:avLst/>
          </a:prstGeom>
          <a:gradFill rotWithShape="1">
            <a:gsLst>
              <a:gs pos="0">
                <a:srgbClr val="FFFF00"/>
              </a:gs>
              <a:gs pos="100000">
                <a:srgbClr val="CC3300">
                  <a:alpha val="79999"/>
                </a:srgbClr>
              </a:gs>
            </a:gsLst>
            <a:path path="shape">
              <a:fillToRect l="50000" t="50000" r="50000" b="50000"/>
            </a:path>
          </a:gradFill>
          <a:ln w="9525">
            <a:solidFill>
              <a:srgbClr val="FFFF99"/>
            </a:solidFill>
            <a:round/>
            <a:headEnd/>
            <a:tailEnd/>
          </a:ln>
        </p:spPr>
        <p:txBody>
          <a:bodyPr wrap="none" anchor="ctr"/>
          <a:lstStyle/>
          <a:p>
            <a:pPr eaLnBrk="0" hangingPunct="0"/>
            <a:endParaRPr lang="en-US" sz="1600">
              <a:solidFill>
                <a:srgbClr val="000000"/>
              </a:solidFill>
              <a:latin typeface="Times New Roman" pitchFamily="18" charset="0"/>
            </a:endParaRPr>
          </a:p>
        </p:txBody>
      </p:sp>
      <p:sp>
        <p:nvSpPr>
          <p:cNvPr id="2060" name="Oval 79"/>
          <p:cNvSpPr>
            <a:spLocks noChangeArrowheads="1"/>
          </p:cNvSpPr>
          <p:nvPr/>
        </p:nvSpPr>
        <p:spPr bwMode="auto">
          <a:xfrm>
            <a:off x="2555875" y="1996008"/>
            <a:ext cx="71438" cy="73025"/>
          </a:xfrm>
          <a:prstGeom prst="ellipse">
            <a:avLst/>
          </a:prstGeom>
          <a:solidFill>
            <a:schemeClr val="bg1"/>
          </a:solidFill>
          <a:ln w="9525">
            <a:solidFill>
              <a:schemeClr val="bg1"/>
            </a:solidFill>
            <a:round/>
            <a:headEnd/>
            <a:tailEnd/>
          </a:ln>
        </p:spPr>
        <p:txBody>
          <a:bodyPr wrap="none" anchor="ctr"/>
          <a:lstStyle/>
          <a:p>
            <a:pPr eaLnBrk="0" hangingPunct="0"/>
            <a:endParaRPr lang="en-US" sz="1600">
              <a:solidFill>
                <a:srgbClr val="000000"/>
              </a:solidFill>
              <a:latin typeface="Times New Roman" pitchFamily="18" charset="0"/>
            </a:endParaRPr>
          </a:p>
        </p:txBody>
      </p:sp>
      <p:sp>
        <p:nvSpPr>
          <p:cNvPr id="2061" name="Oval 80"/>
          <p:cNvSpPr>
            <a:spLocks noChangeArrowheads="1"/>
          </p:cNvSpPr>
          <p:nvPr/>
        </p:nvSpPr>
        <p:spPr bwMode="auto">
          <a:xfrm>
            <a:off x="2916238" y="1708670"/>
            <a:ext cx="36512" cy="36513"/>
          </a:xfrm>
          <a:prstGeom prst="ellipse">
            <a:avLst/>
          </a:prstGeom>
          <a:solidFill>
            <a:schemeClr val="bg1"/>
          </a:solidFill>
          <a:ln w="9525">
            <a:solidFill>
              <a:schemeClr val="bg1"/>
            </a:solidFill>
            <a:round/>
            <a:headEnd/>
            <a:tailEnd/>
          </a:ln>
        </p:spPr>
        <p:txBody>
          <a:bodyPr wrap="none" anchor="ctr"/>
          <a:lstStyle/>
          <a:p>
            <a:pPr eaLnBrk="0" hangingPunct="0"/>
            <a:endParaRPr lang="en-US" sz="1600">
              <a:solidFill>
                <a:srgbClr val="000000"/>
              </a:solidFill>
              <a:latin typeface="Times New Roman" pitchFamily="18" charset="0"/>
            </a:endParaRPr>
          </a:p>
        </p:txBody>
      </p:sp>
      <p:sp>
        <p:nvSpPr>
          <p:cNvPr id="2062" name="Oval 81"/>
          <p:cNvSpPr>
            <a:spLocks noChangeArrowheads="1"/>
          </p:cNvSpPr>
          <p:nvPr/>
        </p:nvSpPr>
        <p:spPr bwMode="auto">
          <a:xfrm>
            <a:off x="755650" y="1853133"/>
            <a:ext cx="71438" cy="73025"/>
          </a:xfrm>
          <a:prstGeom prst="ellipse">
            <a:avLst/>
          </a:prstGeom>
          <a:solidFill>
            <a:schemeClr val="bg1"/>
          </a:solidFill>
          <a:ln w="9525">
            <a:solidFill>
              <a:schemeClr val="bg1"/>
            </a:solidFill>
            <a:round/>
            <a:headEnd/>
            <a:tailEnd/>
          </a:ln>
        </p:spPr>
        <p:txBody>
          <a:bodyPr wrap="none" anchor="ctr"/>
          <a:lstStyle/>
          <a:p>
            <a:pPr eaLnBrk="0" hangingPunct="0"/>
            <a:endParaRPr lang="en-US" sz="1600">
              <a:solidFill>
                <a:srgbClr val="000000"/>
              </a:solidFill>
              <a:latin typeface="Times New Roman" pitchFamily="18" charset="0"/>
            </a:endParaRPr>
          </a:p>
        </p:txBody>
      </p:sp>
      <p:sp>
        <p:nvSpPr>
          <p:cNvPr id="2063" name="Oval 82"/>
          <p:cNvSpPr>
            <a:spLocks noChangeArrowheads="1"/>
          </p:cNvSpPr>
          <p:nvPr/>
        </p:nvSpPr>
        <p:spPr bwMode="auto">
          <a:xfrm>
            <a:off x="6948488" y="1513408"/>
            <a:ext cx="71437" cy="73025"/>
          </a:xfrm>
          <a:prstGeom prst="ellipse">
            <a:avLst/>
          </a:prstGeom>
          <a:solidFill>
            <a:schemeClr val="bg1"/>
          </a:solidFill>
          <a:ln w="9525">
            <a:solidFill>
              <a:schemeClr val="bg1"/>
            </a:solidFill>
            <a:round/>
            <a:headEnd/>
            <a:tailEnd/>
          </a:ln>
        </p:spPr>
        <p:txBody>
          <a:bodyPr wrap="none" anchor="ctr"/>
          <a:lstStyle/>
          <a:p>
            <a:pPr eaLnBrk="0" hangingPunct="0"/>
            <a:endParaRPr lang="en-US" sz="1600">
              <a:solidFill>
                <a:srgbClr val="000000"/>
              </a:solidFill>
              <a:latin typeface="Times New Roman" pitchFamily="18" charset="0"/>
            </a:endParaRPr>
          </a:p>
        </p:txBody>
      </p:sp>
      <p:sp>
        <p:nvSpPr>
          <p:cNvPr id="2064" name="Oval 83"/>
          <p:cNvSpPr>
            <a:spLocks noChangeArrowheads="1"/>
          </p:cNvSpPr>
          <p:nvPr/>
        </p:nvSpPr>
        <p:spPr bwMode="auto">
          <a:xfrm>
            <a:off x="3132138" y="1924570"/>
            <a:ext cx="36512" cy="36513"/>
          </a:xfrm>
          <a:prstGeom prst="ellipse">
            <a:avLst/>
          </a:prstGeom>
          <a:solidFill>
            <a:schemeClr val="bg1"/>
          </a:solidFill>
          <a:ln w="9525">
            <a:solidFill>
              <a:schemeClr val="bg1"/>
            </a:solidFill>
            <a:round/>
            <a:headEnd/>
            <a:tailEnd/>
          </a:ln>
        </p:spPr>
        <p:txBody>
          <a:bodyPr wrap="none" anchor="ctr"/>
          <a:lstStyle/>
          <a:p>
            <a:pPr eaLnBrk="0" hangingPunct="0"/>
            <a:endParaRPr lang="en-US" sz="1600">
              <a:solidFill>
                <a:srgbClr val="000000"/>
              </a:solidFill>
              <a:latin typeface="Times New Roman" pitchFamily="18" charset="0"/>
            </a:endParaRPr>
          </a:p>
        </p:txBody>
      </p:sp>
      <p:sp>
        <p:nvSpPr>
          <p:cNvPr id="2065" name="Oval 84"/>
          <p:cNvSpPr>
            <a:spLocks noChangeArrowheads="1"/>
          </p:cNvSpPr>
          <p:nvPr/>
        </p:nvSpPr>
        <p:spPr bwMode="auto">
          <a:xfrm>
            <a:off x="3527425" y="3400945"/>
            <a:ext cx="36513" cy="36513"/>
          </a:xfrm>
          <a:prstGeom prst="ellipse">
            <a:avLst/>
          </a:prstGeom>
          <a:solidFill>
            <a:schemeClr val="bg1"/>
          </a:solidFill>
          <a:ln w="9525">
            <a:solidFill>
              <a:schemeClr val="bg1"/>
            </a:solidFill>
            <a:round/>
            <a:headEnd/>
            <a:tailEnd/>
          </a:ln>
        </p:spPr>
        <p:txBody>
          <a:bodyPr wrap="none" anchor="ctr"/>
          <a:lstStyle/>
          <a:p>
            <a:pPr eaLnBrk="0" hangingPunct="0"/>
            <a:endParaRPr lang="en-US" sz="1600">
              <a:solidFill>
                <a:srgbClr val="000000"/>
              </a:solidFill>
              <a:latin typeface="Times New Roman" pitchFamily="18" charset="0"/>
            </a:endParaRPr>
          </a:p>
        </p:txBody>
      </p:sp>
      <p:sp>
        <p:nvSpPr>
          <p:cNvPr id="2066" name="Oval 85"/>
          <p:cNvSpPr>
            <a:spLocks noChangeArrowheads="1"/>
          </p:cNvSpPr>
          <p:nvPr/>
        </p:nvSpPr>
        <p:spPr bwMode="auto">
          <a:xfrm>
            <a:off x="6048375" y="2140470"/>
            <a:ext cx="36513" cy="36513"/>
          </a:xfrm>
          <a:prstGeom prst="ellipse">
            <a:avLst/>
          </a:prstGeom>
          <a:solidFill>
            <a:schemeClr val="bg1"/>
          </a:solidFill>
          <a:ln w="9525">
            <a:solidFill>
              <a:schemeClr val="bg1"/>
            </a:solidFill>
            <a:round/>
            <a:headEnd/>
            <a:tailEnd/>
          </a:ln>
        </p:spPr>
        <p:txBody>
          <a:bodyPr wrap="none" anchor="ctr"/>
          <a:lstStyle/>
          <a:p>
            <a:pPr eaLnBrk="0" hangingPunct="0"/>
            <a:endParaRPr lang="en-US" sz="1600">
              <a:solidFill>
                <a:srgbClr val="000000"/>
              </a:solidFill>
              <a:latin typeface="Times New Roman" pitchFamily="18" charset="0"/>
            </a:endParaRPr>
          </a:p>
        </p:txBody>
      </p:sp>
      <p:sp>
        <p:nvSpPr>
          <p:cNvPr id="2067" name="Oval 86"/>
          <p:cNvSpPr>
            <a:spLocks noChangeArrowheads="1"/>
          </p:cNvSpPr>
          <p:nvPr/>
        </p:nvSpPr>
        <p:spPr bwMode="auto">
          <a:xfrm>
            <a:off x="8423275" y="1924570"/>
            <a:ext cx="36513" cy="36513"/>
          </a:xfrm>
          <a:prstGeom prst="ellipse">
            <a:avLst/>
          </a:prstGeom>
          <a:solidFill>
            <a:schemeClr val="bg1"/>
          </a:solidFill>
          <a:ln w="9525">
            <a:solidFill>
              <a:schemeClr val="bg1"/>
            </a:solidFill>
            <a:round/>
            <a:headEnd/>
            <a:tailEnd/>
          </a:ln>
        </p:spPr>
        <p:txBody>
          <a:bodyPr wrap="none" anchor="ctr"/>
          <a:lstStyle/>
          <a:p>
            <a:pPr eaLnBrk="0" hangingPunct="0"/>
            <a:endParaRPr lang="en-US" sz="1600">
              <a:solidFill>
                <a:srgbClr val="000000"/>
              </a:solidFill>
              <a:latin typeface="Times New Roman" pitchFamily="18" charset="0"/>
            </a:endParaRPr>
          </a:p>
        </p:txBody>
      </p:sp>
      <p:sp>
        <p:nvSpPr>
          <p:cNvPr id="2068" name="Oval 87"/>
          <p:cNvSpPr>
            <a:spLocks noChangeArrowheads="1"/>
          </p:cNvSpPr>
          <p:nvPr/>
        </p:nvSpPr>
        <p:spPr bwMode="auto">
          <a:xfrm>
            <a:off x="6480175" y="3472383"/>
            <a:ext cx="36513" cy="36512"/>
          </a:xfrm>
          <a:prstGeom prst="ellipse">
            <a:avLst/>
          </a:prstGeom>
          <a:solidFill>
            <a:schemeClr val="bg1"/>
          </a:solidFill>
          <a:ln w="9525">
            <a:solidFill>
              <a:schemeClr val="bg1"/>
            </a:solidFill>
            <a:round/>
            <a:headEnd/>
            <a:tailEnd/>
          </a:ln>
        </p:spPr>
        <p:txBody>
          <a:bodyPr wrap="none" anchor="ctr"/>
          <a:lstStyle/>
          <a:p>
            <a:pPr eaLnBrk="0" hangingPunct="0"/>
            <a:endParaRPr lang="en-US" sz="1600">
              <a:solidFill>
                <a:srgbClr val="000000"/>
              </a:solidFill>
              <a:latin typeface="Times New Roman" pitchFamily="18" charset="0"/>
            </a:endParaRPr>
          </a:p>
        </p:txBody>
      </p:sp>
      <p:sp>
        <p:nvSpPr>
          <p:cNvPr id="2069" name="Oval 88"/>
          <p:cNvSpPr>
            <a:spLocks noChangeArrowheads="1"/>
          </p:cNvSpPr>
          <p:nvPr/>
        </p:nvSpPr>
        <p:spPr bwMode="auto">
          <a:xfrm>
            <a:off x="755650" y="2248420"/>
            <a:ext cx="36513" cy="36513"/>
          </a:xfrm>
          <a:prstGeom prst="ellipse">
            <a:avLst/>
          </a:prstGeom>
          <a:solidFill>
            <a:schemeClr val="bg1"/>
          </a:solidFill>
          <a:ln w="9525">
            <a:solidFill>
              <a:schemeClr val="bg1"/>
            </a:solidFill>
            <a:round/>
            <a:headEnd/>
            <a:tailEnd/>
          </a:ln>
        </p:spPr>
        <p:txBody>
          <a:bodyPr wrap="none" anchor="ctr"/>
          <a:lstStyle/>
          <a:p>
            <a:pPr eaLnBrk="0" hangingPunct="0"/>
            <a:endParaRPr lang="en-US" sz="1600">
              <a:solidFill>
                <a:srgbClr val="000000"/>
              </a:solidFill>
              <a:latin typeface="Times New Roman" pitchFamily="18" charset="0"/>
            </a:endParaRPr>
          </a:p>
        </p:txBody>
      </p:sp>
      <p:sp>
        <p:nvSpPr>
          <p:cNvPr id="908311" name="Line 89"/>
          <p:cNvSpPr>
            <a:spLocks noChangeShapeType="1"/>
          </p:cNvSpPr>
          <p:nvPr/>
        </p:nvSpPr>
        <p:spPr bwMode="auto">
          <a:xfrm>
            <a:off x="1908175" y="2429395"/>
            <a:ext cx="990600" cy="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en-GB" sz="1800">
              <a:solidFill>
                <a:srgbClr val="000000"/>
              </a:solidFill>
              <a:latin typeface="Arial" charset="0"/>
            </a:endParaRPr>
          </a:p>
        </p:txBody>
      </p:sp>
      <p:sp>
        <p:nvSpPr>
          <p:cNvPr id="908312" name="Oval 90"/>
          <p:cNvSpPr>
            <a:spLocks noChangeArrowheads="1"/>
          </p:cNvSpPr>
          <p:nvPr/>
        </p:nvSpPr>
        <p:spPr bwMode="auto">
          <a:xfrm>
            <a:off x="2771775" y="1708670"/>
            <a:ext cx="576263" cy="1511300"/>
          </a:xfrm>
          <a:prstGeom prst="ellipse">
            <a:avLst/>
          </a:prstGeom>
          <a:solidFill>
            <a:schemeClr val="accent1">
              <a:alpha val="39999"/>
            </a:schemeClr>
          </a:solidFill>
          <a:ln w="9525">
            <a:solidFill>
              <a:schemeClr val="tx1"/>
            </a:solidFill>
            <a:round/>
            <a:headEnd/>
            <a:tailEnd/>
          </a:ln>
        </p:spPr>
        <p:txBody>
          <a:bodyPr wrap="none" anchor="ctr"/>
          <a:lstStyle/>
          <a:p>
            <a:pPr eaLnBrk="0" hangingPunct="0"/>
            <a:endParaRPr lang="en-US" sz="1600">
              <a:solidFill>
                <a:srgbClr val="000000"/>
              </a:solidFill>
              <a:latin typeface="Times New Roman" pitchFamily="18" charset="0"/>
            </a:endParaRPr>
          </a:p>
        </p:txBody>
      </p:sp>
      <p:sp>
        <p:nvSpPr>
          <p:cNvPr id="908313" name="Text Box 91"/>
          <p:cNvSpPr txBox="1">
            <a:spLocks noChangeArrowheads="1"/>
          </p:cNvSpPr>
          <p:nvPr/>
        </p:nvSpPr>
        <p:spPr bwMode="auto">
          <a:xfrm>
            <a:off x="2771775" y="1945208"/>
            <a:ext cx="649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spcBef>
                <a:spcPct val="50000"/>
              </a:spcBef>
            </a:pPr>
            <a:r>
              <a:rPr lang="el-GR" sz="2400">
                <a:solidFill>
                  <a:srgbClr val="FFFFFF"/>
                </a:solidFill>
                <a:latin typeface="Times New Roman" pitchFamily="18" charset="0"/>
                <a:cs typeface="Times New Roman" pitchFamily="18" charset="0"/>
              </a:rPr>
              <a:t>π</a:t>
            </a:r>
            <a:r>
              <a:rPr lang="en-GB" sz="2400">
                <a:solidFill>
                  <a:srgbClr val="FFFFFF"/>
                </a:solidFill>
                <a:latin typeface="Times New Roman" pitchFamily="18" charset="0"/>
                <a:cs typeface="Times New Roman" pitchFamily="18" charset="0"/>
              </a:rPr>
              <a:t>r</a:t>
            </a:r>
            <a:r>
              <a:rPr lang="en-GB" sz="2400" baseline="30000">
                <a:solidFill>
                  <a:srgbClr val="FFFFFF"/>
                </a:solidFill>
                <a:latin typeface="Times New Roman" pitchFamily="18" charset="0"/>
                <a:cs typeface="Times New Roman" pitchFamily="18" charset="0"/>
              </a:rPr>
              <a:t>2</a:t>
            </a:r>
            <a:endParaRPr lang="el-GR" sz="2400" baseline="30000">
              <a:solidFill>
                <a:srgbClr val="FFFFFF"/>
              </a:solidFill>
              <a:latin typeface="Times New Roman" pitchFamily="18" charset="0"/>
              <a:cs typeface="Times New Roman" pitchFamily="18" charset="0"/>
            </a:endParaRPr>
          </a:p>
        </p:txBody>
      </p:sp>
      <p:sp>
        <p:nvSpPr>
          <p:cNvPr id="908314" name="Text Box 92"/>
          <p:cNvSpPr txBox="1">
            <a:spLocks noChangeArrowheads="1"/>
          </p:cNvSpPr>
          <p:nvPr/>
        </p:nvSpPr>
        <p:spPr bwMode="auto">
          <a:xfrm>
            <a:off x="2124075" y="1972195"/>
            <a:ext cx="649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spcBef>
                <a:spcPct val="50000"/>
              </a:spcBef>
            </a:pPr>
            <a:r>
              <a:rPr lang="en-GB" sz="2400">
                <a:solidFill>
                  <a:srgbClr val="FFFFFF"/>
                </a:solidFill>
                <a:latin typeface="Times New Roman" pitchFamily="18" charset="0"/>
                <a:cs typeface="Times New Roman" pitchFamily="18" charset="0"/>
              </a:rPr>
              <a:t>S</a:t>
            </a:r>
            <a:endParaRPr lang="el-GR" sz="2400" baseline="30000">
              <a:solidFill>
                <a:srgbClr val="FFFFFF"/>
              </a:solidFill>
              <a:latin typeface="Times New Roman" pitchFamily="18" charset="0"/>
              <a:cs typeface="Times New Roman" pitchFamily="18" charset="0"/>
            </a:endParaRPr>
          </a:p>
        </p:txBody>
      </p:sp>
      <p:sp>
        <p:nvSpPr>
          <p:cNvPr id="2074" name="Rectangle 93"/>
          <p:cNvSpPr>
            <a:spLocks noChangeArrowheads="1"/>
          </p:cNvSpPr>
          <p:nvPr/>
        </p:nvSpPr>
        <p:spPr bwMode="auto">
          <a:xfrm>
            <a:off x="685800" y="411683"/>
            <a:ext cx="79898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en-GB" sz="4400" dirty="0" smtClean="0">
                <a:solidFill>
                  <a:schemeClr val="accent5"/>
                </a:solidFill>
                <a:latin typeface="Calibri" pitchFamily="34" charset="0"/>
              </a:rPr>
              <a:t>Earth’s energy </a:t>
            </a:r>
            <a:r>
              <a:rPr lang="en-GB" sz="4400" dirty="0">
                <a:solidFill>
                  <a:schemeClr val="accent5"/>
                </a:solidFill>
                <a:latin typeface="Calibri" pitchFamily="34" charset="0"/>
              </a:rPr>
              <a:t>balance in space</a:t>
            </a:r>
          </a:p>
        </p:txBody>
      </p:sp>
      <p:sp>
        <p:nvSpPr>
          <p:cNvPr id="2075" name="Oval 94"/>
          <p:cNvSpPr>
            <a:spLocks noChangeArrowheads="1"/>
          </p:cNvSpPr>
          <p:nvPr/>
        </p:nvSpPr>
        <p:spPr bwMode="auto">
          <a:xfrm>
            <a:off x="8135938" y="3529533"/>
            <a:ext cx="36512" cy="36512"/>
          </a:xfrm>
          <a:prstGeom prst="ellipse">
            <a:avLst/>
          </a:prstGeom>
          <a:solidFill>
            <a:schemeClr val="bg1"/>
          </a:solidFill>
          <a:ln w="9525">
            <a:solidFill>
              <a:schemeClr val="bg1"/>
            </a:solidFill>
            <a:round/>
            <a:headEnd/>
            <a:tailEnd/>
          </a:ln>
        </p:spPr>
        <p:txBody>
          <a:bodyPr wrap="none" anchor="ctr"/>
          <a:lstStyle/>
          <a:p>
            <a:pPr eaLnBrk="0" hangingPunct="0"/>
            <a:endParaRPr lang="en-US" sz="1600">
              <a:solidFill>
                <a:srgbClr val="000000"/>
              </a:solidFill>
              <a:latin typeface="Times New Roman" pitchFamily="18" charset="0"/>
            </a:endParaRPr>
          </a:p>
        </p:txBody>
      </p:sp>
      <p:sp>
        <p:nvSpPr>
          <p:cNvPr id="2076" name="Oval 95"/>
          <p:cNvSpPr>
            <a:spLocks noChangeArrowheads="1"/>
          </p:cNvSpPr>
          <p:nvPr/>
        </p:nvSpPr>
        <p:spPr bwMode="auto">
          <a:xfrm>
            <a:off x="5580063" y="3688283"/>
            <a:ext cx="36512" cy="36512"/>
          </a:xfrm>
          <a:prstGeom prst="ellipse">
            <a:avLst/>
          </a:prstGeom>
          <a:solidFill>
            <a:schemeClr val="bg1"/>
          </a:solidFill>
          <a:ln w="9525">
            <a:solidFill>
              <a:schemeClr val="bg1"/>
            </a:solidFill>
            <a:round/>
            <a:headEnd/>
            <a:tailEnd/>
          </a:ln>
        </p:spPr>
        <p:txBody>
          <a:bodyPr wrap="none" anchor="ctr"/>
          <a:lstStyle/>
          <a:p>
            <a:pPr eaLnBrk="0" hangingPunct="0"/>
            <a:endParaRPr lang="en-US" sz="1600">
              <a:solidFill>
                <a:srgbClr val="000000"/>
              </a:solidFill>
              <a:latin typeface="Times New Roman" pitchFamily="18" charset="0"/>
            </a:endParaRPr>
          </a:p>
        </p:txBody>
      </p:sp>
      <p:sp>
        <p:nvSpPr>
          <p:cNvPr id="2077" name="Oval 96"/>
          <p:cNvSpPr>
            <a:spLocks noChangeArrowheads="1"/>
          </p:cNvSpPr>
          <p:nvPr/>
        </p:nvSpPr>
        <p:spPr bwMode="auto">
          <a:xfrm>
            <a:off x="8351838" y="576783"/>
            <a:ext cx="36512" cy="36512"/>
          </a:xfrm>
          <a:prstGeom prst="ellipse">
            <a:avLst/>
          </a:prstGeom>
          <a:solidFill>
            <a:schemeClr val="bg1"/>
          </a:solidFill>
          <a:ln w="9525">
            <a:solidFill>
              <a:schemeClr val="bg1"/>
            </a:solidFill>
            <a:round/>
            <a:headEnd/>
            <a:tailEnd/>
          </a:ln>
        </p:spPr>
        <p:txBody>
          <a:bodyPr wrap="none" anchor="ctr"/>
          <a:lstStyle/>
          <a:p>
            <a:pPr eaLnBrk="0" hangingPunct="0"/>
            <a:endParaRPr lang="en-US" sz="1600">
              <a:solidFill>
                <a:srgbClr val="000000"/>
              </a:solidFill>
              <a:latin typeface="Times New Roman" pitchFamily="18" charset="0"/>
            </a:endParaRPr>
          </a:p>
        </p:txBody>
      </p:sp>
      <p:sp>
        <p:nvSpPr>
          <p:cNvPr id="2078" name="Oval 97"/>
          <p:cNvSpPr>
            <a:spLocks noChangeArrowheads="1"/>
          </p:cNvSpPr>
          <p:nvPr/>
        </p:nvSpPr>
        <p:spPr bwMode="auto">
          <a:xfrm>
            <a:off x="611188" y="1224483"/>
            <a:ext cx="36512" cy="36512"/>
          </a:xfrm>
          <a:prstGeom prst="ellipse">
            <a:avLst/>
          </a:prstGeom>
          <a:solidFill>
            <a:schemeClr val="bg1"/>
          </a:solidFill>
          <a:ln w="9525">
            <a:solidFill>
              <a:schemeClr val="bg1"/>
            </a:solidFill>
            <a:round/>
            <a:headEnd/>
            <a:tailEnd/>
          </a:ln>
        </p:spPr>
        <p:txBody>
          <a:bodyPr wrap="none" anchor="ctr"/>
          <a:lstStyle/>
          <a:p>
            <a:pPr eaLnBrk="0" hangingPunct="0"/>
            <a:endParaRPr lang="en-US" sz="1600">
              <a:solidFill>
                <a:srgbClr val="000000"/>
              </a:solidFill>
              <a:latin typeface="Times New Roman" pitchFamily="18" charset="0"/>
            </a:endParaRPr>
          </a:p>
        </p:txBody>
      </p:sp>
      <p:pic>
        <p:nvPicPr>
          <p:cNvPr id="2079" name="Picture 98" descr="sun-soho011905-1919z"/>
          <p:cNvPicPr>
            <a:picLocks noChangeAspect="1" noChangeArrowheads="1"/>
          </p:cNvPicPr>
          <p:nvPr/>
        </p:nvPicPr>
        <p:blipFill>
          <a:blip r:embed="rId5">
            <a:lum bright="-20000"/>
            <a:extLst>
              <a:ext uri="{28A0092B-C50C-407E-A947-70E740481C1C}">
                <a14:useLocalDpi xmlns:a14="http://schemas.microsoft.com/office/drawing/2010/main" val="0"/>
              </a:ext>
            </a:extLst>
          </a:blip>
          <a:srcRect t="12457" b="11073"/>
          <a:stretch>
            <a:fillRect/>
          </a:stretch>
        </p:blipFill>
        <p:spPr bwMode="auto">
          <a:xfrm>
            <a:off x="827088" y="2000770"/>
            <a:ext cx="9715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0" name="Picture 99" descr="sun-soho011905-1919z"/>
          <p:cNvPicPr>
            <a:picLocks noChangeAspect="1" noChangeArrowheads="1"/>
          </p:cNvPicPr>
          <p:nvPr/>
        </p:nvPicPr>
        <p:blipFill>
          <a:blip r:embed="rId6">
            <a:lum bright="-20000"/>
            <a:extLst>
              <a:ext uri="{28A0092B-C50C-407E-A947-70E740481C1C}">
                <a14:useLocalDpi xmlns:a14="http://schemas.microsoft.com/office/drawing/2010/main" val="0"/>
              </a:ext>
            </a:extLst>
          </a:blip>
          <a:srcRect l="11073" r="12457"/>
          <a:stretch>
            <a:fillRect/>
          </a:stretch>
        </p:blipFill>
        <p:spPr bwMode="auto">
          <a:xfrm>
            <a:off x="900113" y="1908695"/>
            <a:ext cx="842962"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1" name="Picture 100" descr="globe_east_204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4300" y="1654695"/>
            <a:ext cx="16573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8323" name="Line 101"/>
          <p:cNvSpPr>
            <a:spLocks noChangeShapeType="1"/>
          </p:cNvSpPr>
          <p:nvPr/>
        </p:nvSpPr>
        <p:spPr bwMode="auto">
          <a:xfrm flipH="1" flipV="1">
            <a:off x="3505200" y="1895995"/>
            <a:ext cx="609600" cy="304800"/>
          </a:xfrm>
          <a:prstGeom prst="line">
            <a:avLst/>
          </a:prstGeom>
          <a:noFill/>
          <a:ln w="127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en-GB" sz="1800">
              <a:solidFill>
                <a:srgbClr val="000000"/>
              </a:solidFill>
              <a:latin typeface="Arial" charset="0"/>
            </a:endParaRPr>
          </a:p>
        </p:txBody>
      </p:sp>
      <p:sp>
        <p:nvSpPr>
          <p:cNvPr id="908324" name="Line 102"/>
          <p:cNvSpPr>
            <a:spLocks noChangeShapeType="1"/>
          </p:cNvSpPr>
          <p:nvPr/>
        </p:nvSpPr>
        <p:spPr bwMode="auto">
          <a:xfrm flipH="1">
            <a:off x="3505200" y="2657995"/>
            <a:ext cx="609600" cy="304800"/>
          </a:xfrm>
          <a:prstGeom prst="line">
            <a:avLst/>
          </a:prstGeom>
          <a:noFill/>
          <a:ln w="127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en-GB" sz="1800">
              <a:solidFill>
                <a:srgbClr val="000000"/>
              </a:solidFill>
              <a:latin typeface="Arial" charset="0"/>
            </a:endParaRPr>
          </a:p>
        </p:txBody>
      </p:sp>
      <p:sp>
        <p:nvSpPr>
          <p:cNvPr id="908326" name="Line 104"/>
          <p:cNvSpPr>
            <a:spLocks noChangeShapeType="1"/>
          </p:cNvSpPr>
          <p:nvPr/>
        </p:nvSpPr>
        <p:spPr bwMode="auto">
          <a:xfrm rot="10800000" flipV="1">
            <a:off x="3686175" y="2505595"/>
            <a:ext cx="381000" cy="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en-GB" sz="1800">
              <a:solidFill>
                <a:srgbClr val="000000"/>
              </a:solidFill>
              <a:latin typeface="Arial" charset="0"/>
            </a:endParaRPr>
          </a:p>
        </p:txBody>
      </p:sp>
      <p:sp>
        <p:nvSpPr>
          <p:cNvPr id="908327" name="Line 105"/>
          <p:cNvSpPr>
            <a:spLocks noChangeShapeType="1"/>
          </p:cNvSpPr>
          <p:nvPr/>
        </p:nvSpPr>
        <p:spPr bwMode="auto">
          <a:xfrm flipH="1">
            <a:off x="4643438" y="3148533"/>
            <a:ext cx="0" cy="288925"/>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en-GB" sz="1800">
              <a:solidFill>
                <a:srgbClr val="000000"/>
              </a:solidFill>
              <a:latin typeface="Arial" charset="0"/>
            </a:endParaRPr>
          </a:p>
        </p:txBody>
      </p:sp>
      <p:sp>
        <p:nvSpPr>
          <p:cNvPr id="908328" name="Line 106"/>
          <p:cNvSpPr>
            <a:spLocks noChangeShapeType="1"/>
          </p:cNvSpPr>
          <p:nvPr/>
        </p:nvSpPr>
        <p:spPr bwMode="auto">
          <a:xfrm rot="2700000" flipH="1" flipV="1">
            <a:off x="5291932" y="1709464"/>
            <a:ext cx="0" cy="287337"/>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en-GB" sz="1800">
              <a:solidFill>
                <a:srgbClr val="000000"/>
              </a:solidFill>
              <a:latin typeface="Arial" charset="0"/>
            </a:endParaRPr>
          </a:p>
        </p:txBody>
      </p:sp>
      <p:sp>
        <p:nvSpPr>
          <p:cNvPr id="908329" name="Line 107"/>
          <p:cNvSpPr>
            <a:spLocks noChangeShapeType="1"/>
          </p:cNvSpPr>
          <p:nvPr/>
        </p:nvSpPr>
        <p:spPr bwMode="auto">
          <a:xfrm rot="8100000" flipH="1" flipV="1">
            <a:off x="5364163" y="2932633"/>
            <a:ext cx="0" cy="287337"/>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en-GB" sz="1800">
              <a:solidFill>
                <a:srgbClr val="000000"/>
              </a:solidFill>
              <a:latin typeface="Arial" charset="0"/>
            </a:endParaRPr>
          </a:p>
        </p:txBody>
      </p:sp>
      <p:sp>
        <p:nvSpPr>
          <p:cNvPr id="908330" name="Line 108"/>
          <p:cNvSpPr>
            <a:spLocks noChangeShapeType="1"/>
          </p:cNvSpPr>
          <p:nvPr/>
        </p:nvSpPr>
        <p:spPr bwMode="auto">
          <a:xfrm>
            <a:off x="3200400" y="2429395"/>
            <a:ext cx="900113" cy="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en-GB" sz="1800">
              <a:solidFill>
                <a:srgbClr val="000000"/>
              </a:solidFill>
              <a:latin typeface="Arial" charset="0"/>
            </a:endParaRPr>
          </a:p>
        </p:txBody>
      </p:sp>
      <p:sp>
        <p:nvSpPr>
          <p:cNvPr id="908331" name="Text Box 109"/>
          <p:cNvSpPr txBox="1">
            <a:spLocks noChangeArrowheads="1"/>
          </p:cNvSpPr>
          <p:nvPr/>
        </p:nvSpPr>
        <p:spPr bwMode="auto">
          <a:xfrm>
            <a:off x="3995738" y="1368945"/>
            <a:ext cx="720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spcBef>
                <a:spcPct val="50000"/>
              </a:spcBef>
            </a:pPr>
            <a:r>
              <a:rPr lang="en-GB" sz="2400">
                <a:solidFill>
                  <a:srgbClr val="FFFFFF"/>
                </a:solidFill>
                <a:latin typeface="Times New Roman" pitchFamily="18" charset="0"/>
                <a:cs typeface="Times New Roman" pitchFamily="18" charset="0"/>
              </a:rPr>
              <a:t>4</a:t>
            </a:r>
            <a:r>
              <a:rPr lang="el-GR" sz="2400">
                <a:solidFill>
                  <a:srgbClr val="FFFFFF"/>
                </a:solidFill>
                <a:latin typeface="Times New Roman" pitchFamily="18" charset="0"/>
                <a:cs typeface="Times New Roman" pitchFamily="18" charset="0"/>
              </a:rPr>
              <a:t>π</a:t>
            </a:r>
            <a:r>
              <a:rPr lang="en-GB" sz="2400">
                <a:solidFill>
                  <a:srgbClr val="FFFFFF"/>
                </a:solidFill>
                <a:latin typeface="Times New Roman" pitchFamily="18" charset="0"/>
                <a:cs typeface="Times New Roman" pitchFamily="18" charset="0"/>
              </a:rPr>
              <a:t>r</a:t>
            </a:r>
            <a:r>
              <a:rPr lang="en-GB" sz="2400" baseline="30000">
                <a:solidFill>
                  <a:srgbClr val="FFFFFF"/>
                </a:solidFill>
                <a:latin typeface="Times New Roman" pitchFamily="18" charset="0"/>
                <a:cs typeface="Times New Roman" pitchFamily="18" charset="0"/>
              </a:rPr>
              <a:t>2</a:t>
            </a:r>
            <a:endParaRPr lang="el-GR" sz="2400" baseline="30000">
              <a:solidFill>
                <a:srgbClr val="FFFFFF"/>
              </a:solidFill>
              <a:latin typeface="Times New Roman" pitchFamily="18" charset="0"/>
              <a:cs typeface="Times New Roman" pitchFamily="18" charset="0"/>
            </a:endParaRPr>
          </a:p>
        </p:txBody>
      </p:sp>
      <p:sp>
        <p:nvSpPr>
          <p:cNvPr id="2090" name="Oval 110"/>
          <p:cNvSpPr>
            <a:spLocks noChangeArrowheads="1"/>
          </p:cNvSpPr>
          <p:nvPr/>
        </p:nvSpPr>
        <p:spPr bwMode="auto">
          <a:xfrm>
            <a:off x="4067175" y="3024708"/>
            <a:ext cx="36513" cy="36512"/>
          </a:xfrm>
          <a:prstGeom prst="ellipse">
            <a:avLst/>
          </a:prstGeom>
          <a:solidFill>
            <a:schemeClr val="bg1"/>
          </a:solidFill>
          <a:ln w="9525">
            <a:solidFill>
              <a:schemeClr val="bg1"/>
            </a:solidFill>
            <a:round/>
            <a:headEnd/>
            <a:tailEnd/>
          </a:ln>
        </p:spPr>
        <p:txBody>
          <a:bodyPr wrap="none" anchor="ctr"/>
          <a:lstStyle/>
          <a:p>
            <a:pPr eaLnBrk="0" hangingPunct="0"/>
            <a:endParaRPr lang="en-US" sz="1600">
              <a:solidFill>
                <a:srgbClr val="000000"/>
              </a:solidFill>
              <a:latin typeface="Times New Roman" pitchFamily="18" charset="0"/>
            </a:endParaRPr>
          </a:p>
        </p:txBody>
      </p:sp>
      <p:sp>
        <p:nvSpPr>
          <p:cNvPr id="2091" name="Oval 111"/>
          <p:cNvSpPr>
            <a:spLocks noChangeArrowheads="1"/>
          </p:cNvSpPr>
          <p:nvPr/>
        </p:nvSpPr>
        <p:spPr bwMode="auto">
          <a:xfrm>
            <a:off x="5543550" y="1835670"/>
            <a:ext cx="36513" cy="36513"/>
          </a:xfrm>
          <a:prstGeom prst="ellipse">
            <a:avLst/>
          </a:prstGeom>
          <a:solidFill>
            <a:schemeClr val="bg1"/>
          </a:solidFill>
          <a:ln w="9525">
            <a:solidFill>
              <a:schemeClr val="bg1"/>
            </a:solidFill>
            <a:round/>
            <a:headEnd/>
            <a:tailEnd/>
          </a:ln>
        </p:spPr>
        <p:txBody>
          <a:bodyPr wrap="none" anchor="ctr"/>
          <a:lstStyle/>
          <a:p>
            <a:pPr eaLnBrk="0" hangingPunct="0"/>
            <a:endParaRPr lang="en-US" sz="1600">
              <a:solidFill>
                <a:srgbClr val="000000"/>
              </a:solidFill>
              <a:latin typeface="Times New Roman" pitchFamily="18" charset="0"/>
            </a:endParaRPr>
          </a:p>
        </p:txBody>
      </p:sp>
      <p:sp>
        <p:nvSpPr>
          <p:cNvPr id="908334" name="Line 112"/>
          <p:cNvSpPr>
            <a:spLocks noChangeShapeType="1"/>
          </p:cNvSpPr>
          <p:nvPr/>
        </p:nvSpPr>
        <p:spPr bwMode="auto">
          <a:xfrm flipH="1">
            <a:off x="4716463" y="1513408"/>
            <a:ext cx="0" cy="287337"/>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pPr algn="ctr"/>
            <a:endParaRPr lang="en-GB" sz="1800">
              <a:solidFill>
                <a:srgbClr val="000000"/>
              </a:solidFill>
              <a:latin typeface="Arial" charset="0"/>
            </a:endParaRPr>
          </a:p>
        </p:txBody>
      </p:sp>
      <p:sp>
        <p:nvSpPr>
          <p:cNvPr id="908336" name="Rectangle 48"/>
          <p:cNvSpPr>
            <a:spLocks noChangeArrowheads="1"/>
          </p:cNvSpPr>
          <p:nvPr/>
        </p:nvSpPr>
        <p:spPr bwMode="auto">
          <a:xfrm>
            <a:off x="900113" y="4248670"/>
            <a:ext cx="7775575"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spcBef>
                <a:spcPct val="20000"/>
              </a:spcBef>
              <a:buFontTx/>
              <a:buChar char="•"/>
            </a:pPr>
            <a:r>
              <a:rPr lang="en-GB" sz="2800" dirty="0">
                <a:solidFill>
                  <a:schemeClr val="accent5"/>
                </a:solidFill>
                <a:latin typeface="Calibri" pitchFamily="34" charset="0"/>
              </a:rPr>
              <a:t>There is a </a:t>
            </a:r>
            <a:r>
              <a:rPr lang="en-GB" sz="2800" dirty="0">
                <a:solidFill>
                  <a:schemeClr val="bg1"/>
                </a:solidFill>
                <a:latin typeface="Calibri" pitchFamily="34" charset="0"/>
              </a:rPr>
              <a:t>balance</a:t>
            </a:r>
            <a:r>
              <a:rPr lang="en-GB" sz="2800" dirty="0">
                <a:solidFill>
                  <a:schemeClr val="accent5"/>
                </a:solidFill>
                <a:latin typeface="Calibri" pitchFamily="34" charset="0"/>
              </a:rPr>
              <a:t> between the absorbed sunlight and the </a:t>
            </a:r>
            <a:r>
              <a:rPr lang="en-GB" sz="2800" dirty="0" smtClean="0">
                <a:solidFill>
                  <a:schemeClr val="accent5"/>
                </a:solidFill>
                <a:latin typeface="Calibri" pitchFamily="34" charset="0"/>
              </a:rPr>
              <a:t>thermal </a:t>
            </a:r>
            <a:r>
              <a:rPr lang="en-GB" sz="2800" dirty="0" err="1" smtClean="0">
                <a:solidFill>
                  <a:schemeClr val="accent5"/>
                </a:solidFill>
                <a:latin typeface="Calibri" pitchFamily="34" charset="0"/>
              </a:rPr>
              <a:t>radiative</a:t>
            </a:r>
            <a:r>
              <a:rPr lang="en-GB" sz="2800" dirty="0" smtClean="0">
                <a:solidFill>
                  <a:schemeClr val="accent5"/>
                </a:solidFill>
                <a:latin typeface="Calibri" pitchFamily="34" charset="0"/>
              </a:rPr>
              <a:t> cooling </a:t>
            </a:r>
            <a:r>
              <a:rPr lang="en-GB" sz="2800" dirty="0">
                <a:solidFill>
                  <a:schemeClr val="accent5"/>
                </a:solidFill>
                <a:latin typeface="Calibri" pitchFamily="34" charset="0"/>
              </a:rPr>
              <a:t>of the planet</a:t>
            </a:r>
          </a:p>
          <a:p>
            <a:pPr marL="342900" indent="-342900">
              <a:spcBef>
                <a:spcPct val="20000"/>
              </a:spcBef>
              <a:buFontTx/>
              <a:buChar char="•"/>
            </a:pPr>
            <a:endParaRPr lang="en-GB" sz="2800" dirty="0">
              <a:solidFill>
                <a:srgbClr val="FFFFFF"/>
              </a:solidFill>
              <a:latin typeface="Calibri" pitchFamily="34" charset="0"/>
            </a:endParaRPr>
          </a:p>
        </p:txBody>
      </p:sp>
      <p:sp>
        <p:nvSpPr>
          <p:cNvPr id="908337" name="Line 107"/>
          <p:cNvSpPr>
            <a:spLocks noChangeShapeType="1"/>
          </p:cNvSpPr>
          <p:nvPr/>
        </p:nvSpPr>
        <p:spPr bwMode="auto">
          <a:xfrm rot="-8100000" flipH="1" flipV="1">
            <a:off x="4139407" y="2954064"/>
            <a:ext cx="0" cy="287337"/>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en-GB" sz="1800">
              <a:solidFill>
                <a:srgbClr val="000000"/>
              </a:solidFill>
              <a:latin typeface="Arial" charset="0"/>
            </a:endParaRPr>
          </a:p>
        </p:txBody>
      </p:sp>
      <p:sp>
        <p:nvSpPr>
          <p:cNvPr id="908338" name="Line 106"/>
          <p:cNvSpPr>
            <a:spLocks noChangeShapeType="1"/>
          </p:cNvSpPr>
          <p:nvPr/>
        </p:nvSpPr>
        <p:spPr bwMode="auto">
          <a:xfrm rot="-2700000" flipH="1" flipV="1">
            <a:off x="4284663" y="1729308"/>
            <a:ext cx="0" cy="287337"/>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en-GB" sz="1800">
              <a:solidFill>
                <a:srgbClr val="000000"/>
              </a:solidFill>
              <a:latin typeface="Arial" charset="0"/>
            </a:endParaRPr>
          </a:p>
        </p:txBody>
      </p:sp>
      <p:sp>
        <p:nvSpPr>
          <p:cNvPr id="908339" name="Line 104"/>
          <p:cNvSpPr>
            <a:spLocks noChangeShapeType="1"/>
          </p:cNvSpPr>
          <p:nvPr/>
        </p:nvSpPr>
        <p:spPr bwMode="auto">
          <a:xfrm flipV="1">
            <a:off x="5435600" y="2521470"/>
            <a:ext cx="381000" cy="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en-GB" sz="1800">
              <a:solidFill>
                <a:srgbClr val="000000"/>
              </a:solidFill>
              <a:latin typeface="Arial" charset="0"/>
            </a:endParaRPr>
          </a:p>
        </p:txBody>
      </p:sp>
    </p:spTree>
    <p:extLst>
      <p:ext uri="{BB962C8B-B14F-4D97-AF65-F5344CB8AC3E}">
        <p14:creationId xmlns:p14="http://schemas.microsoft.com/office/powerpoint/2010/main" val="2335430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83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0831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083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083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0833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083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083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0829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0833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083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083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083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083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083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0829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0833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0833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08339"/>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083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297" grpId="0"/>
      <p:bldP spid="908298" grpId="0"/>
      <p:bldP spid="908311" grpId="0" animBg="1"/>
      <p:bldP spid="908312" grpId="0" animBg="1"/>
      <p:bldP spid="908313" grpId="0"/>
      <p:bldP spid="908314" grpId="0"/>
      <p:bldP spid="908323" grpId="0" animBg="1"/>
      <p:bldP spid="908324" grpId="0" animBg="1"/>
      <p:bldP spid="908326" grpId="0" animBg="1"/>
      <p:bldP spid="908327" grpId="0" animBg="1"/>
      <p:bldP spid="908328" grpId="0" animBg="1"/>
      <p:bldP spid="908329" grpId="0" animBg="1"/>
      <p:bldP spid="908330" grpId="0" animBg="1"/>
      <p:bldP spid="908331" grpId="0"/>
      <p:bldP spid="908334" grpId="0" animBg="1"/>
      <p:bldP spid="908336" grpId="0"/>
      <p:bldP spid="908337" grpId="0" animBg="1"/>
      <p:bldP spid="908338" grpId="0" animBg="1"/>
      <p:bldP spid="9083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una Loa CO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732" y="2708920"/>
            <a:ext cx="4379780" cy="33843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55650" y="274638"/>
            <a:ext cx="4824462" cy="1143000"/>
          </a:xfrm>
        </p:spPr>
        <p:txBody>
          <a:bodyPr/>
          <a:lstStyle/>
          <a:p>
            <a:r>
              <a:rPr lang="en-GB" dirty="0" smtClean="0">
                <a:solidFill>
                  <a:srgbClr val="006699"/>
                </a:solidFill>
              </a:rPr>
              <a:t>“</a:t>
            </a:r>
            <a:r>
              <a:rPr lang="en-GB" dirty="0" err="1" smtClean="0">
                <a:solidFill>
                  <a:srgbClr val="006699"/>
                </a:solidFill>
              </a:rPr>
              <a:t>Radiative</a:t>
            </a:r>
            <a:r>
              <a:rPr lang="en-GB" dirty="0" smtClean="0">
                <a:solidFill>
                  <a:srgbClr val="006699"/>
                </a:solidFill>
              </a:rPr>
              <a:t> forcing” </a:t>
            </a:r>
            <a:br>
              <a:rPr lang="en-GB" dirty="0" smtClean="0">
                <a:solidFill>
                  <a:srgbClr val="006699"/>
                </a:solidFill>
              </a:rPr>
            </a:br>
            <a:r>
              <a:rPr lang="en-GB" dirty="0" smtClean="0">
                <a:solidFill>
                  <a:srgbClr val="006699"/>
                </a:solidFill>
              </a:rPr>
              <a:t>of climate</a:t>
            </a:r>
            <a:endParaRPr lang="en-GB" dirty="0">
              <a:solidFill>
                <a:srgbClr val="006699"/>
              </a:solidFill>
            </a:endParaRPr>
          </a:p>
        </p:txBody>
      </p:sp>
      <p:sp>
        <p:nvSpPr>
          <p:cNvPr id="3" name="Content Placeholder 2"/>
          <p:cNvSpPr>
            <a:spLocks noGrp="1"/>
          </p:cNvSpPr>
          <p:nvPr>
            <p:ph idx="1"/>
          </p:nvPr>
        </p:nvSpPr>
        <p:spPr>
          <a:xfrm>
            <a:off x="395537" y="1916832"/>
            <a:ext cx="4405195" cy="4343400"/>
          </a:xfrm>
        </p:spPr>
        <p:txBody>
          <a:bodyPr/>
          <a:lstStyle/>
          <a:p>
            <a:r>
              <a:rPr lang="en-GB" sz="2400" dirty="0" smtClean="0">
                <a:latin typeface="Calibri" pitchFamily="34" charset="0"/>
                <a:cs typeface="Calibri" pitchFamily="34" charset="0"/>
              </a:rPr>
              <a:t>Increased concentrations of greenhouse gases heat planet by reducing the efficiency at which Earth can cool to space </a:t>
            </a:r>
          </a:p>
          <a:p>
            <a:r>
              <a:rPr lang="en-GB" sz="2400" dirty="0" smtClean="0">
                <a:latin typeface="Calibri" pitchFamily="34" charset="0"/>
                <a:cs typeface="Calibri" pitchFamily="34" charset="0"/>
              </a:rPr>
              <a:t>More small pollutant particles (aerosols) can cool the planet by reflecting sunlight</a:t>
            </a:r>
          </a:p>
          <a:p>
            <a:r>
              <a:rPr lang="en-GB" sz="2400" dirty="0" smtClean="0">
                <a:latin typeface="Calibri" pitchFamily="34" charset="0"/>
                <a:cs typeface="Calibri" pitchFamily="34" charset="0"/>
              </a:rPr>
              <a:t>If more energy is arriving than is leaving the planet should heat up…</a:t>
            </a:r>
          </a:p>
        </p:txBody>
      </p:sp>
      <p:sp>
        <p:nvSpPr>
          <p:cNvPr id="4" name="Slide Number Placeholder 3"/>
          <p:cNvSpPr>
            <a:spLocks noGrp="1"/>
          </p:cNvSpPr>
          <p:nvPr>
            <p:ph type="sldNum" sz="quarter" idx="12"/>
          </p:nvPr>
        </p:nvSpPr>
        <p:spPr/>
        <p:txBody>
          <a:bodyPr/>
          <a:lstStyle/>
          <a:p>
            <a:fld id="{244F944D-2272-47F7-8969-DDDA77676334}" type="slidenum">
              <a:rPr lang="en-GB" smtClean="0">
                <a:solidFill>
                  <a:srgbClr val="FFFFFF"/>
                </a:solidFill>
              </a:rPr>
              <a:pPr/>
              <a:t>8</a:t>
            </a:fld>
            <a:endParaRPr lang="en-GB" dirty="0">
              <a:solidFill>
                <a:srgbClr val="FFFFFF"/>
              </a:solidFill>
            </a:endParaRP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404663"/>
            <a:ext cx="2721903" cy="2160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cap="flat" cmpd="sng" algn="ctr">
                <a:solidFill>
                  <a:schemeClr val="accent2"/>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9155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1143000"/>
          </a:xfrm>
        </p:spPr>
        <p:txBody>
          <a:bodyPr/>
          <a:lstStyle/>
          <a:p>
            <a:r>
              <a:rPr lang="en-GB" sz="4000" dirty="0" smtClean="0">
                <a:solidFill>
                  <a:srgbClr val="006699"/>
                </a:solidFill>
              </a:rPr>
              <a:t>Have other factors offset </a:t>
            </a:r>
            <a:br>
              <a:rPr lang="en-GB" sz="4000" dirty="0" smtClean="0">
                <a:solidFill>
                  <a:srgbClr val="006699"/>
                </a:solidFill>
              </a:rPr>
            </a:br>
            <a:r>
              <a:rPr lang="en-GB" sz="4000" dirty="0" smtClean="0">
                <a:solidFill>
                  <a:srgbClr val="006699"/>
                </a:solidFill>
              </a:rPr>
              <a:t>warming from greenhouse gases?</a:t>
            </a:r>
            <a:endParaRPr lang="en-GB" sz="4000" dirty="0">
              <a:solidFill>
                <a:srgbClr val="006699"/>
              </a:solidFill>
            </a:endParaRPr>
          </a:p>
        </p:txBody>
      </p:sp>
      <p:sp>
        <p:nvSpPr>
          <p:cNvPr id="3" name="Content Placeholder 2"/>
          <p:cNvSpPr>
            <a:spLocks noGrp="1"/>
          </p:cNvSpPr>
          <p:nvPr>
            <p:ph idx="1"/>
          </p:nvPr>
        </p:nvSpPr>
        <p:spPr>
          <a:xfrm>
            <a:off x="755650" y="1600200"/>
            <a:ext cx="6264622" cy="4343400"/>
          </a:xfrm>
        </p:spPr>
        <p:txBody>
          <a:bodyPr/>
          <a:lstStyle/>
          <a:p>
            <a:r>
              <a:rPr lang="en-GB" sz="2800" dirty="0" smtClean="0"/>
              <a:t>The sun has weakened in the 2000s </a:t>
            </a:r>
          </a:p>
          <a:p>
            <a:r>
              <a:rPr lang="en-GB" sz="2800" dirty="0" smtClean="0"/>
              <a:t>There were a series of small volcanic eruptions causing reflection of sunlight</a:t>
            </a:r>
          </a:p>
          <a:p>
            <a:r>
              <a:rPr lang="en-GB" sz="2800" dirty="0" smtClean="0"/>
              <a:t>Particle pollution from Asia, changes in stratosphere water vapour, changes in Methane and sampling of temperature observations may also be important</a:t>
            </a:r>
          </a:p>
          <a:p>
            <a:endParaRPr lang="en-GB" sz="1200" dirty="0" smtClean="0"/>
          </a:p>
          <a:p>
            <a:r>
              <a:rPr lang="en-GB" sz="2800" dirty="0"/>
              <a:t>N</a:t>
            </a:r>
            <a:r>
              <a:rPr lang="en-GB" sz="2800" dirty="0" smtClean="0"/>
              <a:t>atural chaotic fluctuations </a:t>
            </a:r>
            <a:r>
              <a:rPr lang="en-GB" sz="2800" dirty="0"/>
              <a:t>in the ocean </a:t>
            </a:r>
            <a:r>
              <a:rPr lang="en-GB" sz="2800" dirty="0" smtClean="0"/>
              <a:t>appear to </a:t>
            </a:r>
            <a:r>
              <a:rPr lang="en-GB" sz="2800" dirty="0"/>
              <a:t>play an important role</a:t>
            </a:r>
          </a:p>
          <a:p>
            <a:endParaRPr lang="en-GB" dirty="0"/>
          </a:p>
          <a:p>
            <a:pPr marL="0" indent="0">
              <a:buNone/>
            </a:pPr>
            <a:endParaRPr lang="en-GB" dirty="0"/>
          </a:p>
        </p:txBody>
      </p:sp>
      <p:sp>
        <p:nvSpPr>
          <p:cNvPr id="4" name="Slide Number Placeholder 3"/>
          <p:cNvSpPr>
            <a:spLocks noGrp="1"/>
          </p:cNvSpPr>
          <p:nvPr>
            <p:ph type="sldNum" sz="quarter" idx="12"/>
          </p:nvPr>
        </p:nvSpPr>
        <p:spPr/>
        <p:txBody>
          <a:bodyPr/>
          <a:lstStyle/>
          <a:p>
            <a:fld id="{244F944D-2272-47F7-8969-DDDA77676334}" type="slidenum">
              <a:rPr lang="en-GB" smtClean="0">
                <a:solidFill>
                  <a:srgbClr val="FFFFFF"/>
                </a:solidFill>
              </a:rPr>
              <a:pPr/>
              <a:t>9</a:t>
            </a:fld>
            <a:endParaRPr lang="en-GB" dirty="0">
              <a:solidFill>
                <a:srgbClr val="FFFFFF"/>
              </a:solidFill>
            </a:endParaRPr>
          </a:p>
        </p:txBody>
      </p:sp>
      <p:pic>
        <p:nvPicPr>
          <p:cNvPr id="5"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278" r="37092" b="27346"/>
          <a:stretch/>
        </p:blipFill>
        <p:spPr bwMode="auto">
          <a:xfrm>
            <a:off x="7189254" y="3356992"/>
            <a:ext cx="1771890"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17" t="1" r="-1263" b="-3511"/>
          <a:stretch/>
        </p:blipFill>
        <p:spPr bwMode="auto">
          <a:xfrm>
            <a:off x="7189254" y="4869160"/>
            <a:ext cx="1801816" cy="1429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cap="flat" cmpd="sng" algn="ctr">
                <a:solidFill>
                  <a:schemeClr val="accent2"/>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descr="noaaSu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9371" y="1504216"/>
            <a:ext cx="1745117" cy="17087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047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1_Default Design">
  <a:themeElements>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1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0" cap="flat" cmpd="sng" algn="ctr">
          <a:solidFill>
            <a:schemeClr val="accent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0" cap="flat" cmpd="sng" algn="ctr">
          <a:solidFill>
            <a:schemeClr val="accent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8855</TotalTime>
  <Words>1577</Words>
  <Application>Microsoft Office PowerPoint</Application>
  <PresentationFormat>On-screen Show (4:3)</PresentationFormat>
  <Paragraphs>188</Paragraphs>
  <Slides>37</Slides>
  <Notes>5</Notes>
  <HiddenSlides>0</HiddenSlides>
  <MMClips>0</MMClips>
  <ScaleCrop>false</ScaleCrop>
  <HeadingPairs>
    <vt:vector size="4" baseType="variant">
      <vt:variant>
        <vt:lpstr>Theme</vt:lpstr>
      </vt:variant>
      <vt:variant>
        <vt:i4>2</vt:i4>
      </vt:variant>
      <vt:variant>
        <vt:lpstr>Slide Titles</vt:lpstr>
      </vt:variant>
      <vt:variant>
        <vt:i4>37</vt:i4>
      </vt:variant>
    </vt:vector>
  </HeadingPairs>
  <TitlesOfParts>
    <vt:vector size="39" baseType="lpstr">
      <vt:lpstr>1_Default Design</vt:lpstr>
      <vt:lpstr>Office Theme</vt:lpstr>
      <vt:lpstr>PowerPoint Presentation</vt:lpstr>
      <vt:lpstr>Global Warming……</vt:lpstr>
      <vt:lpstr>Global Warming……</vt:lpstr>
      <vt:lpstr>PowerPoint Presentation</vt:lpstr>
      <vt:lpstr>Influence of El Niño and Volcanoes on Surface Temperature Trends</vt:lpstr>
      <vt:lpstr>Is the temperature record wrong or are computer models inaccurate?</vt:lpstr>
      <vt:lpstr>PowerPoint Presentation</vt:lpstr>
      <vt:lpstr>“Radiative forcing”  of climate</vt:lpstr>
      <vt:lpstr>Have other factors offset  warming from greenhouse gases?</vt:lpstr>
      <vt:lpstr>Changes in radiative forcing since 1750</vt:lpstr>
      <vt:lpstr>Weaker Solar Output?</vt:lpstr>
      <vt:lpstr>Cooling from small volcanos?</vt:lpstr>
      <vt:lpstr>Has increased aerosol pollution refelected more sunlight back to space ?</vt:lpstr>
      <vt:lpstr>Causes of Climate Change 1998-2012</vt:lpstr>
      <vt:lpstr>Measuring Earth’s  energy flows</vt:lpstr>
      <vt:lpstr>Combining satellite measurements with ocean observations…</vt:lpstr>
      <vt:lpstr>Continued heating of the oceans and sea-level rise</vt:lpstr>
      <vt:lpstr>Climate models simulate decades with little surface warming despite CO2 increases</vt:lpstr>
      <vt:lpstr>The role of ocean circulation…</vt:lpstr>
      <vt:lpstr>PowerPoint Presentation</vt:lpstr>
      <vt:lpstr>Implications for future</vt:lpstr>
      <vt:lpstr>Implications for projections</vt:lpstr>
      <vt:lpstr>Conclusions from recent Science Media Centre briefing</vt:lpstr>
      <vt:lpstr>Conclusions</vt:lpstr>
      <vt:lpstr>PowerPoint Presentation</vt:lpstr>
      <vt:lpstr>Extra slides</vt:lpstr>
      <vt:lpstr>Changes in top of atmosphere radiative fluxes since 1985</vt:lpstr>
      <vt:lpstr>PowerPoint Presentation</vt:lpstr>
      <vt:lpstr>PowerPoint Presentation</vt:lpstr>
      <vt:lpstr>PowerPoint Presentation</vt:lpstr>
      <vt:lpstr>PowerPoint Presentation</vt:lpstr>
      <vt:lpstr>PowerPoint Presentation</vt:lpstr>
      <vt:lpstr>Weaker Solar Output?</vt:lpstr>
      <vt:lpstr>PowerPoint Presentation</vt:lpstr>
      <vt:lpstr>PowerPoint Presentation</vt:lpstr>
      <vt:lpstr>PowerPoint Presentation</vt:lpstr>
      <vt:lpstr>Role of Pacific ocean variability</vt:lpstr>
    </vt:vector>
  </TitlesOfParts>
  <Company>ESSC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SINERGEE</dc:title>
  <dc:creator>Allan and Slingo</dc:creator>
  <cp:lastModifiedBy>labuser</cp:lastModifiedBy>
  <cp:revision>1488</cp:revision>
  <cp:lastPrinted>2001-12-18T09:43:01Z</cp:lastPrinted>
  <dcterms:created xsi:type="dcterms:W3CDTF">2001-08-31T10:10:14Z</dcterms:created>
  <dcterms:modified xsi:type="dcterms:W3CDTF">2014-03-05T21:52:05Z</dcterms:modified>
</cp:coreProperties>
</file>