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695" r:id="rId2"/>
    <p:sldId id="677" r:id="rId3"/>
    <p:sldId id="675" r:id="rId4"/>
    <p:sldId id="711" r:id="rId5"/>
    <p:sldId id="709" r:id="rId6"/>
    <p:sldId id="705" r:id="rId7"/>
    <p:sldId id="710" r:id="rId8"/>
    <p:sldId id="702" r:id="rId9"/>
    <p:sldId id="699" r:id="rId10"/>
    <p:sldId id="708" r:id="rId11"/>
    <p:sldId id="673" r:id="rId12"/>
    <p:sldId id="696" r:id="rId13"/>
    <p:sldId id="704" r:id="rId14"/>
    <p:sldId id="701" r:id="rId15"/>
    <p:sldId id="698" r:id="rId16"/>
    <p:sldId id="707" r:id="rId17"/>
    <p:sldId id="700" r:id="rId18"/>
  </p:sldIdLst>
  <p:sldSz cx="9144000" cy="6858000" type="screen4x3"/>
  <p:notesSz cx="6781800" cy="9918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4D4D4D"/>
    <a:srgbClr val="000066"/>
    <a:srgbClr val="000099"/>
    <a:srgbClr val="CCFFCC"/>
    <a:srgbClr val="FFFFCC"/>
    <a:srgbClr val="CCFFFF"/>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0" autoAdjust="0"/>
    <p:restoredTop sz="93297" autoAdjust="0"/>
  </p:normalViewPr>
  <p:slideViewPr>
    <p:cSldViewPr>
      <p:cViewPr>
        <p:scale>
          <a:sx n="75" d="100"/>
          <a:sy n="75" d="100"/>
        </p:scale>
        <p:origin x="-414"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10947" name="Rectangle 3"/>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10948" name="Rectangle 4"/>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10949" name="Rectangle 5"/>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83520AFF-3498-45F6-910B-D8F7258B63E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1443" name="Rectangle 3"/>
          <p:cNvSpPr>
            <a:spLocks noGrp="1" noChangeArrowheads="1"/>
          </p:cNvSpPr>
          <p:nvPr>
            <p:ph type="dt"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77863" y="4711700"/>
            <a:ext cx="542607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1447" name="Rectangle 7"/>
          <p:cNvSpPr>
            <a:spLocks noGrp="1" noChangeArrowheads="1"/>
          </p:cNvSpPr>
          <p:nvPr>
            <p:ph type="sldNum" sz="quarter" idx="5"/>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BCE22568-6D7F-4FF7-98D6-8A896E60B26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r>
              <a:rPr lang="en-GB" smtClean="0">
                <a:latin typeface="Arial" charset="0"/>
              </a:rPr>
              <a:t>The main point to note is that models and observations are consistent in showing increases in low level water vapour with warming. Reanalyses such as ERA Interim, which are widely used, are not constrained to balance their energy or water budgets.</a:t>
            </a:r>
          </a:p>
          <a:p>
            <a:r>
              <a:rPr lang="en-GB" smtClean="0">
                <a:latin typeface="Arial" charset="0"/>
              </a:rPr>
              <a:t>For ocean-only satellite datasets I apply ERA Interim for poleward of 50 degrees latitude and for missing/land grid points.</a:t>
            </a:r>
          </a:p>
          <a:p>
            <a:r>
              <a:rPr lang="en-GB" smtClean="0">
                <a:latin typeface="Arial" charset="0"/>
              </a:rPr>
              <a:t>Note that SSM/I F13 2003-2007 CWV = 24.7794 mm; AMSRE 2003-2007 CWV = 24.8850</a:t>
            </a:r>
          </a:p>
        </p:txBody>
      </p:sp>
      <p:sp>
        <p:nvSpPr>
          <p:cNvPr id="41987" name="Slide Number Placeholder 3"/>
          <p:cNvSpPr>
            <a:spLocks noGrp="1"/>
          </p:cNvSpPr>
          <p:nvPr>
            <p:ph type="sldNum" sz="quarter" idx="5"/>
          </p:nvPr>
        </p:nvSpPr>
        <p:spPr>
          <a:noFill/>
        </p:spPr>
        <p:txBody>
          <a:bodyPr/>
          <a:lstStyle/>
          <a:p>
            <a:fld id="{63197156-2A90-4A8B-AEE3-31DE27B0E5E0}" type="slidenum">
              <a:rPr lang="en-US" smtClean="0">
                <a:latin typeface="Arial" charset="0"/>
              </a:rPr>
              <a:pPr/>
              <a:t>2</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r>
              <a:rPr lang="en-GB" smtClean="0">
                <a:latin typeface="Arial" charset="0"/>
              </a:rPr>
              <a:t>We are analysing tropical and global variability and responses of PDFs of precipitation to present day temperature variability.</a:t>
            </a:r>
          </a:p>
          <a:p>
            <a:r>
              <a:rPr lang="en-GB" smtClean="0">
                <a:latin typeface="Arial" charset="0"/>
              </a:rPr>
              <a:t>We have identified two outliers: HOAPS (divided by 3 on plot) data overestimates variability while TRMM 3B42 (widely used) displays spurious variability over the oceans.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r>
              <a:rPr lang="en-GB" smtClean="0">
                <a:latin typeface="Arial" charset="0"/>
              </a:rPr>
              <a:t>Note that the wet getting wetter and dry getting drier signal in the tropics is robust in models. The recently updated GPCP observations (black) show a slightly larger trend in the wet region. The dry region trend is probably spurious before 1988 since microwave data began in 1987.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30232E-8B69-4DD0-813B-E296D955BF4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AE1B91-7478-4953-85CB-35B8E917949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EF2857-B63D-44C8-8F62-002E27D0FB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400C4C-9477-4552-B5B0-6D2A00306C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1D0C02-B4F5-45EA-9334-BE82B0A588C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54C5B0-D610-4DA1-9815-8FE11B150A5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C6B07A3-C681-49CA-8818-47B65A0128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BAE606-54C3-4FAD-8AD2-7E8799F472C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E58C389-9A45-4BB5-9F8D-C9AA052E08C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58B5BD-6479-4158-A824-F684648CDFD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50A3BB-78BA-45D2-800B-9A4B43E0BC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388775DD-17F5-4291-A33A-21E57D1E98E2}" type="slidenum">
              <a:rPr lang="en-US"/>
              <a:pPr>
                <a:defRPr/>
              </a:pPr>
              <a:t>‹#›</a:t>
            </a:fld>
            <a:endParaRPr lang="en-US"/>
          </a:p>
        </p:txBody>
      </p:sp>
      <p:pic>
        <p:nvPicPr>
          <p:cNvPr id="1031" name="Picture 9" descr="Device-white"/>
          <p:cNvPicPr>
            <a:picLocks noChangeAspect="1" noChangeArrowheads="1"/>
          </p:cNvPicPr>
          <p:nvPr userDrawn="1"/>
        </p:nvPicPr>
        <p:blipFill>
          <a:blip r:embed="rId13" cstate="print"/>
          <a:srcRect/>
          <a:stretch>
            <a:fillRect/>
          </a:stretch>
        </p:blipFill>
        <p:spPr bwMode="hidden">
          <a:xfrm>
            <a:off x="7731125" y="228600"/>
            <a:ext cx="1184275" cy="387350"/>
          </a:xfrm>
          <a:prstGeom prst="rect">
            <a:avLst/>
          </a:prstGeom>
          <a:noFill/>
          <a:ln w="9525">
            <a:noFill/>
            <a:miter lim="800000"/>
            <a:headEnd/>
            <a:tailEnd/>
          </a:ln>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a:defRPr/>
            </a:pPr>
            <a:endParaRPr lang="en-GB" sz="1400">
              <a:latin typeface="Rdg Vesta" pitchFamily="2" charset="0"/>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journals.ametsoc.org/doi/abs/10.1175/2011JCLI3932.1" TargetMode="Externa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24944"/>
            <a:ext cx="7772400" cy="1470025"/>
          </a:xfrm>
        </p:spPr>
        <p:txBody>
          <a:bodyPr/>
          <a:lstStyle/>
          <a:p>
            <a:r>
              <a:rPr lang="en-GB" sz="3600" dirty="0" smtClean="0">
                <a:solidFill>
                  <a:schemeClr val="accent2"/>
                </a:solidFill>
              </a:rPr>
              <a:t>Understanding Current Observed Changes in the Global Water Cycle </a:t>
            </a:r>
            <a:endParaRPr lang="en-GB" sz="3600" dirty="0">
              <a:solidFill>
                <a:schemeClr val="accent2"/>
              </a:solidFill>
            </a:endParaRPr>
          </a:p>
        </p:txBody>
      </p:sp>
      <p:sp>
        <p:nvSpPr>
          <p:cNvPr id="3" name="Subtitle 2"/>
          <p:cNvSpPr>
            <a:spLocks noGrp="1"/>
          </p:cNvSpPr>
          <p:nvPr>
            <p:ph type="subTitle" idx="1"/>
          </p:nvPr>
        </p:nvSpPr>
        <p:spPr>
          <a:xfrm>
            <a:off x="1371600" y="4680719"/>
            <a:ext cx="6400800" cy="1752600"/>
          </a:xfrm>
        </p:spPr>
        <p:txBody>
          <a:bodyPr/>
          <a:lstStyle/>
          <a:p>
            <a:r>
              <a:rPr lang="en-GB" sz="2400" dirty="0" smtClean="0"/>
              <a:t>Richard Allan, </a:t>
            </a:r>
            <a:r>
              <a:rPr lang="en-GB" sz="2400" dirty="0" err="1" smtClean="0"/>
              <a:t>Chunlei</a:t>
            </a:r>
            <a:r>
              <a:rPr lang="en-GB" sz="2400" dirty="0" smtClean="0"/>
              <a:t> Liu, Matthias </a:t>
            </a:r>
            <a:r>
              <a:rPr lang="en-GB" sz="2400" dirty="0" err="1" smtClean="0"/>
              <a:t>Zahn</a:t>
            </a:r>
            <a:endParaRPr lang="en-GB" sz="2400" dirty="0" smtClean="0"/>
          </a:p>
          <a:p>
            <a:r>
              <a:rPr lang="en-GB" sz="2400" dirty="0" smtClean="0"/>
              <a:t>University of Reading</a:t>
            </a:r>
            <a:endParaRPr lang="en-GB" sz="2400" dirty="0"/>
          </a:p>
        </p:txBody>
      </p:sp>
      <p:sp>
        <p:nvSpPr>
          <p:cNvPr id="4" name="Date Placeholder 3"/>
          <p:cNvSpPr>
            <a:spLocks noGrp="1"/>
          </p:cNvSpPr>
          <p:nvPr>
            <p:ph type="dt" sz="half" idx="10"/>
          </p:nvPr>
        </p:nvSpPr>
        <p:spPr/>
        <p:txBody>
          <a:bodyPr/>
          <a:lstStyle/>
          <a:p>
            <a:pPr>
              <a:defRPr/>
            </a:pPr>
            <a:endParaRPr lang="en-US"/>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28600"/>
            <a:ext cx="3581400" cy="209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455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300000">
            <a:off x="3352800" y="201613"/>
            <a:ext cx="2149475" cy="224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 descr="Click to view this image in full siz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0" y="762000"/>
            <a:ext cx="3810000" cy="1905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403648" y="2132856"/>
            <a:ext cx="6406480" cy="1470025"/>
          </a:xfrm>
        </p:spPr>
        <p:txBody>
          <a:bodyPr/>
          <a:lstStyle/>
          <a:p>
            <a:r>
              <a:rPr lang="en-GB" dirty="0" smtClean="0"/>
              <a:t>Links to ongoing NERC CWC projects</a:t>
            </a:r>
            <a:endParaRPr lang="en-GB" dirty="0"/>
          </a:p>
        </p:txBody>
      </p:sp>
      <p:sp>
        <p:nvSpPr>
          <p:cNvPr id="8" name="Subtitle 7"/>
          <p:cNvSpPr>
            <a:spLocks noGrp="1"/>
          </p:cNvSpPr>
          <p:nvPr>
            <p:ph type="subTitle" idx="1"/>
          </p:nvPr>
        </p:nvSpPr>
        <p:spPr/>
        <p:txBody>
          <a:bodyPr/>
          <a:lstStyle/>
          <a:p>
            <a:r>
              <a:rPr lang="en-GB" dirty="0" smtClean="0"/>
              <a:t>PREPARE, HYDEF</a:t>
            </a:r>
            <a:endParaRPr lang="en-GB" dirty="0"/>
          </a:p>
        </p:txBody>
      </p:sp>
      <p:sp>
        <p:nvSpPr>
          <p:cNvPr id="4" name="Date Placeholder 3"/>
          <p:cNvSpPr>
            <a:spLocks noGrp="1"/>
          </p:cNvSpPr>
          <p:nvPr>
            <p:ph type="dt" sz="half"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76200" y="152400"/>
            <a:ext cx="7391400" cy="868363"/>
          </a:xfrm>
        </p:spPr>
        <p:txBody>
          <a:bodyPr/>
          <a:lstStyle/>
          <a:p>
            <a:r>
              <a:rPr lang="en-GB" sz="2800" smtClean="0">
                <a:solidFill>
                  <a:schemeClr val="accent2"/>
                </a:solidFill>
              </a:rPr>
              <a:t>Simulated/observed precipitation fingerprints</a:t>
            </a:r>
          </a:p>
        </p:txBody>
      </p:sp>
      <p:grpSp>
        <p:nvGrpSpPr>
          <p:cNvPr id="46082" name="Group 6"/>
          <p:cNvGrpSpPr>
            <a:grpSpLocks/>
          </p:cNvGrpSpPr>
          <p:nvPr/>
        </p:nvGrpSpPr>
        <p:grpSpPr bwMode="auto">
          <a:xfrm>
            <a:off x="0" y="4129088"/>
            <a:ext cx="9144000" cy="2805112"/>
            <a:chOff x="0" y="1641"/>
            <a:chExt cx="5760" cy="1767"/>
          </a:xfrm>
        </p:grpSpPr>
        <p:pic>
          <p:nvPicPr>
            <p:cNvPr id="46093" name="Picture 4"/>
            <p:cNvPicPr>
              <a:picLocks noChangeAspect="1" noChangeArrowheads="1"/>
            </p:cNvPicPr>
            <p:nvPr/>
          </p:nvPicPr>
          <p:blipFill>
            <a:blip r:embed="rId2" cstate="print"/>
            <a:srcRect/>
            <a:stretch>
              <a:fillRect/>
            </a:stretch>
          </p:blipFill>
          <p:spPr bwMode="auto">
            <a:xfrm>
              <a:off x="0" y="1641"/>
              <a:ext cx="5760" cy="1197"/>
            </a:xfrm>
            <a:prstGeom prst="rect">
              <a:avLst/>
            </a:prstGeom>
            <a:noFill/>
            <a:ln w="9525">
              <a:noFill/>
              <a:miter lim="800000"/>
              <a:headEnd/>
              <a:tailEnd/>
            </a:ln>
          </p:spPr>
        </p:pic>
        <p:pic>
          <p:nvPicPr>
            <p:cNvPr id="46094" name="Picture 5"/>
            <p:cNvPicPr>
              <a:picLocks noChangeAspect="1" noChangeArrowheads="1"/>
            </p:cNvPicPr>
            <p:nvPr/>
          </p:nvPicPr>
          <p:blipFill>
            <a:blip r:embed="rId3" cstate="print"/>
            <a:srcRect/>
            <a:stretch>
              <a:fillRect/>
            </a:stretch>
          </p:blipFill>
          <p:spPr bwMode="auto">
            <a:xfrm>
              <a:off x="96" y="2851"/>
              <a:ext cx="5664" cy="557"/>
            </a:xfrm>
            <a:prstGeom prst="rect">
              <a:avLst/>
            </a:prstGeom>
            <a:noFill/>
            <a:ln w="9525">
              <a:noFill/>
              <a:miter lim="800000"/>
              <a:headEnd/>
              <a:tailEnd/>
            </a:ln>
          </p:spPr>
        </p:pic>
      </p:grpSp>
      <p:sp>
        <p:nvSpPr>
          <p:cNvPr id="46083" name="Text Box 10"/>
          <p:cNvSpPr txBox="1">
            <a:spLocks noChangeArrowheads="1"/>
          </p:cNvSpPr>
          <p:nvPr/>
        </p:nvSpPr>
        <p:spPr bwMode="auto">
          <a:xfrm rot="-5400000">
            <a:off x="-812006" y="5055394"/>
            <a:ext cx="1897062" cy="336550"/>
          </a:xfrm>
          <a:prstGeom prst="rect">
            <a:avLst/>
          </a:prstGeom>
          <a:noFill/>
          <a:ln w="9525">
            <a:noFill/>
            <a:miter lim="800000"/>
            <a:headEnd/>
            <a:tailEnd/>
          </a:ln>
        </p:spPr>
        <p:txBody>
          <a:bodyPr>
            <a:spAutoFit/>
          </a:bodyPr>
          <a:lstStyle/>
          <a:p>
            <a:pPr eaLnBrk="0" hangingPunct="0">
              <a:spcBef>
                <a:spcPct val="50000"/>
              </a:spcBef>
            </a:pPr>
            <a:r>
              <a:rPr lang="en-GB" sz="1600"/>
              <a:t>Stronger ascent </a:t>
            </a:r>
            <a:r>
              <a:rPr lang="en-GB" sz="1600">
                <a:sym typeface="Wingdings" pitchFamily="2" charset="2"/>
              </a:rPr>
              <a:t></a:t>
            </a:r>
            <a:endParaRPr lang="en-GB" sz="1600"/>
          </a:p>
        </p:txBody>
      </p:sp>
      <p:grpSp>
        <p:nvGrpSpPr>
          <p:cNvPr id="46084" name="Group 14"/>
          <p:cNvGrpSpPr>
            <a:grpSpLocks/>
          </p:cNvGrpSpPr>
          <p:nvPr/>
        </p:nvGrpSpPr>
        <p:grpSpPr bwMode="auto">
          <a:xfrm>
            <a:off x="4019550" y="1050925"/>
            <a:ext cx="4830763" cy="3063875"/>
            <a:chOff x="2532" y="528"/>
            <a:chExt cx="3043" cy="1930"/>
          </a:xfrm>
        </p:grpSpPr>
        <p:grpSp>
          <p:nvGrpSpPr>
            <p:cNvPr id="46088" name="Group 12"/>
            <p:cNvGrpSpPr>
              <a:grpSpLocks/>
            </p:cNvGrpSpPr>
            <p:nvPr/>
          </p:nvGrpSpPr>
          <p:grpSpPr bwMode="auto">
            <a:xfrm>
              <a:off x="2532" y="720"/>
              <a:ext cx="3043" cy="1738"/>
              <a:chOff x="2532" y="720"/>
              <a:chExt cx="3043" cy="1738"/>
            </a:xfrm>
          </p:grpSpPr>
          <p:pic>
            <p:nvPicPr>
              <p:cNvPr id="46091" name="Picture 7"/>
              <p:cNvPicPr>
                <a:picLocks noChangeAspect="1" noChangeArrowheads="1"/>
              </p:cNvPicPr>
              <p:nvPr/>
            </p:nvPicPr>
            <p:blipFill>
              <a:blip r:embed="rId4" cstate="print"/>
              <a:srcRect/>
              <a:stretch>
                <a:fillRect/>
              </a:stretch>
            </p:blipFill>
            <p:spPr bwMode="auto">
              <a:xfrm>
                <a:off x="2928" y="768"/>
                <a:ext cx="2647" cy="1690"/>
              </a:xfrm>
              <a:prstGeom prst="rect">
                <a:avLst/>
              </a:prstGeom>
              <a:noFill/>
              <a:ln w="9525">
                <a:noFill/>
                <a:miter lim="800000"/>
                <a:headEnd/>
                <a:tailEnd/>
              </a:ln>
            </p:spPr>
          </p:pic>
          <p:pic>
            <p:nvPicPr>
              <p:cNvPr id="46090" name="Picture 8"/>
              <p:cNvPicPr>
                <a:picLocks noChangeAspect="1" noChangeArrowheads="1"/>
              </p:cNvPicPr>
              <p:nvPr/>
            </p:nvPicPr>
            <p:blipFill>
              <a:blip r:embed="rId5" cstate="print"/>
              <a:srcRect r="17098"/>
              <a:stretch>
                <a:fillRect/>
              </a:stretch>
            </p:blipFill>
            <p:spPr bwMode="auto">
              <a:xfrm>
                <a:off x="2653" y="720"/>
                <a:ext cx="318" cy="1200"/>
              </a:xfrm>
              <a:prstGeom prst="rect">
                <a:avLst/>
              </a:prstGeom>
              <a:solidFill>
                <a:schemeClr val="bg1"/>
              </a:solidFill>
              <a:ln w="9525">
                <a:noFill/>
                <a:miter lim="800000"/>
                <a:headEnd/>
                <a:tailEnd/>
              </a:ln>
            </p:spPr>
          </p:pic>
          <p:sp>
            <p:nvSpPr>
              <p:cNvPr id="46092" name="Text Box 9"/>
              <p:cNvSpPr txBox="1">
                <a:spLocks noChangeArrowheads="1"/>
              </p:cNvSpPr>
              <p:nvPr/>
            </p:nvSpPr>
            <p:spPr bwMode="auto">
              <a:xfrm rot="16200000">
                <a:off x="2040" y="1368"/>
                <a:ext cx="1195" cy="212"/>
              </a:xfrm>
              <a:prstGeom prst="rect">
                <a:avLst/>
              </a:prstGeom>
              <a:noFill/>
              <a:ln w="9525">
                <a:noFill/>
                <a:miter lim="800000"/>
                <a:headEnd/>
                <a:tailEnd/>
              </a:ln>
            </p:spPr>
            <p:txBody>
              <a:bodyPr>
                <a:spAutoFit/>
              </a:bodyPr>
              <a:lstStyle/>
              <a:p>
                <a:pPr eaLnBrk="0" hangingPunct="0">
                  <a:spcBef>
                    <a:spcPct val="50000"/>
                  </a:spcBef>
                </a:pPr>
                <a:r>
                  <a:rPr lang="en-GB" sz="1600" dirty="0"/>
                  <a:t>Stronger ascent </a:t>
                </a:r>
                <a:r>
                  <a:rPr lang="en-GB" sz="1600" dirty="0">
                    <a:sym typeface="Wingdings" pitchFamily="2" charset="2"/>
                  </a:rPr>
                  <a:t></a:t>
                </a:r>
                <a:endParaRPr lang="en-GB" sz="1600" dirty="0"/>
              </a:p>
            </p:txBody>
          </p:sp>
        </p:grpSp>
        <p:sp>
          <p:nvSpPr>
            <p:cNvPr id="46089" name="Text Box 13"/>
            <p:cNvSpPr txBox="1">
              <a:spLocks noChangeArrowheads="1"/>
            </p:cNvSpPr>
            <p:nvPr/>
          </p:nvSpPr>
          <p:spPr bwMode="auto">
            <a:xfrm>
              <a:off x="2976" y="528"/>
              <a:ext cx="2448" cy="231"/>
            </a:xfrm>
            <a:prstGeom prst="rect">
              <a:avLst/>
            </a:prstGeom>
            <a:noFill/>
            <a:ln w="9525">
              <a:noFill/>
              <a:miter lim="800000"/>
              <a:headEnd/>
              <a:tailEnd/>
            </a:ln>
          </p:spPr>
          <p:txBody>
            <a:bodyPr>
              <a:spAutoFit/>
            </a:bodyPr>
            <a:lstStyle/>
            <a:p>
              <a:pPr eaLnBrk="0" hangingPunct="0">
                <a:spcBef>
                  <a:spcPct val="50000"/>
                </a:spcBef>
              </a:pPr>
              <a:r>
                <a:rPr lang="en-GB"/>
                <a:t>Warmer surface temperature </a:t>
              </a:r>
              <a:r>
                <a:rPr lang="en-GB">
                  <a:sym typeface="Wingdings" pitchFamily="2" charset="2"/>
                </a:rPr>
                <a:t></a:t>
              </a:r>
              <a:endParaRPr lang="en-GB"/>
            </a:p>
          </p:txBody>
        </p:sp>
      </p:grpSp>
      <p:sp>
        <p:nvSpPr>
          <p:cNvPr id="46085" name="Rectangle 3"/>
          <p:cNvSpPr>
            <a:spLocks noChangeArrowheads="1"/>
          </p:cNvSpPr>
          <p:nvPr/>
        </p:nvSpPr>
        <p:spPr bwMode="auto">
          <a:xfrm>
            <a:off x="467544" y="1124744"/>
            <a:ext cx="3352800" cy="2514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GB" sz="2400" dirty="0"/>
              <a:t>Model biases in warm, dry regime </a:t>
            </a:r>
          </a:p>
          <a:p>
            <a:pPr marL="342900" indent="-342900">
              <a:spcBef>
                <a:spcPct val="20000"/>
              </a:spcBef>
              <a:buFontTx/>
              <a:buChar char="•"/>
            </a:pPr>
            <a:r>
              <a:rPr lang="en-GB" sz="2400" dirty="0"/>
              <a:t>Strong wet/dry fingerprint in model projections (below)</a:t>
            </a:r>
          </a:p>
        </p:txBody>
      </p:sp>
      <p:sp>
        <p:nvSpPr>
          <p:cNvPr id="46086" name="Line 16"/>
          <p:cNvSpPr>
            <a:spLocks noChangeShapeType="1"/>
          </p:cNvSpPr>
          <p:nvPr/>
        </p:nvSpPr>
        <p:spPr bwMode="auto">
          <a:xfrm>
            <a:off x="3347864" y="1628800"/>
            <a:ext cx="4119736" cy="127992"/>
          </a:xfrm>
          <a:prstGeom prst="line">
            <a:avLst/>
          </a:prstGeom>
          <a:noFill/>
          <a:ln w="19050">
            <a:solidFill>
              <a:schemeClr val="tx1"/>
            </a:solidFill>
            <a:round/>
            <a:headEnd/>
            <a:tailEnd type="triangle" w="med" len="med"/>
          </a:ln>
        </p:spPr>
        <p:txBody>
          <a:bodyPr/>
          <a:lstStyle/>
          <a:p>
            <a:endParaRPr lang="en-US"/>
          </a:p>
        </p:txBody>
      </p:sp>
      <p:sp>
        <p:nvSpPr>
          <p:cNvPr id="46087" name="Line 17"/>
          <p:cNvSpPr>
            <a:spLocks noChangeShapeType="1"/>
          </p:cNvSpPr>
          <p:nvPr/>
        </p:nvSpPr>
        <p:spPr bwMode="auto">
          <a:xfrm>
            <a:off x="3491880" y="2996952"/>
            <a:ext cx="936104" cy="1152128"/>
          </a:xfrm>
          <a:prstGeom prst="line">
            <a:avLst/>
          </a:prstGeom>
          <a:noFill/>
          <a:ln w="19050">
            <a:solidFill>
              <a:schemeClr val="tx1"/>
            </a:solidFill>
            <a:round/>
            <a:headEnd/>
            <a:tailEnd type="triangle" w="med" len="med"/>
          </a:ln>
        </p:spPr>
        <p:txBody>
          <a:bodyPr/>
          <a:lstStyle/>
          <a:p>
            <a:endParaRPr lang="en-US"/>
          </a:p>
        </p:txBody>
      </p:sp>
      <p:sp>
        <p:nvSpPr>
          <p:cNvPr id="16" name="TextBox 15"/>
          <p:cNvSpPr txBox="1"/>
          <p:nvPr/>
        </p:nvSpPr>
        <p:spPr>
          <a:xfrm>
            <a:off x="395536" y="3429000"/>
            <a:ext cx="3456384" cy="646331"/>
          </a:xfrm>
          <a:prstGeom prst="rect">
            <a:avLst/>
          </a:prstGeom>
          <a:noFill/>
        </p:spPr>
        <p:txBody>
          <a:bodyPr wrap="square" rtlCol="0">
            <a:spAutoFit/>
          </a:bodyPr>
          <a:lstStyle/>
          <a:p>
            <a:r>
              <a:rPr lang="en-GB" dirty="0" smtClean="0"/>
              <a:t>PREPARE project</a:t>
            </a:r>
          </a:p>
          <a:p>
            <a:r>
              <a:rPr lang="en-GB" dirty="0" smtClean="0"/>
              <a:t>Allan (2012) </a:t>
            </a:r>
            <a:r>
              <a:rPr lang="en-GB" dirty="0" err="1" smtClean="0"/>
              <a:t>Clim</a:t>
            </a:r>
            <a:r>
              <a:rPr lang="en-GB" dirty="0" smtClean="0"/>
              <a:t>. </a:t>
            </a:r>
            <a:r>
              <a:rPr lang="en-GB" dirty="0" err="1" smtClean="0"/>
              <a:t>Dyn</a:t>
            </a:r>
            <a:r>
              <a:rPr lang="en-GB" dirty="0" smtClean="0"/>
              <a:t>. In press</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pic>
        <p:nvPicPr>
          <p:cNvPr id="1026" name="Picture 2"/>
          <p:cNvPicPr>
            <a:picLocks noChangeAspect="1" noChangeArrowheads="1"/>
          </p:cNvPicPr>
          <p:nvPr/>
        </p:nvPicPr>
        <p:blipFill>
          <a:blip r:embed="rId2" cstate="print"/>
          <a:srcRect/>
          <a:stretch>
            <a:fillRect/>
          </a:stretch>
        </p:blipFill>
        <p:spPr bwMode="auto">
          <a:xfrm>
            <a:off x="323528" y="701523"/>
            <a:ext cx="8280920" cy="6039846"/>
          </a:xfrm>
          <a:prstGeom prst="rect">
            <a:avLst/>
          </a:prstGeom>
          <a:noFill/>
          <a:ln w="9525">
            <a:noFill/>
            <a:miter lim="800000"/>
            <a:headEnd/>
            <a:tailEnd/>
          </a:ln>
        </p:spPr>
      </p:pic>
      <p:sp>
        <p:nvSpPr>
          <p:cNvPr id="6" name="TextBox 5"/>
          <p:cNvSpPr txBox="1"/>
          <p:nvPr/>
        </p:nvSpPr>
        <p:spPr>
          <a:xfrm>
            <a:off x="2555776" y="3140968"/>
            <a:ext cx="5184576" cy="1015663"/>
          </a:xfrm>
          <a:prstGeom prst="rect">
            <a:avLst/>
          </a:prstGeom>
          <a:noFill/>
        </p:spPr>
        <p:txBody>
          <a:bodyPr wrap="square" rtlCol="0">
            <a:spAutoFit/>
          </a:bodyPr>
          <a:lstStyle/>
          <a:p>
            <a:endParaRPr lang="en-GB" dirty="0" smtClean="0">
              <a:solidFill>
                <a:schemeClr val="accent2"/>
              </a:solidFill>
            </a:endParaRPr>
          </a:p>
          <a:p>
            <a:r>
              <a:rPr lang="en-GB" dirty="0" smtClean="0"/>
              <a:t>ERA Interim (+)</a:t>
            </a:r>
          </a:p>
          <a:p>
            <a:r>
              <a:rPr lang="en-GB" dirty="0" smtClean="0">
                <a:solidFill>
                  <a:srgbClr val="FF0000"/>
                </a:solidFill>
              </a:rPr>
              <a:t>ECHAM5 0.5x0.5</a:t>
            </a:r>
            <a:r>
              <a:rPr lang="en-GB" baseline="30000" dirty="0" smtClean="0">
                <a:solidFill>
                  <a:srgbClr val="FF0000"/>
                </a:solidFill>
              </a:rPr>
              <a:t>o</a:t>
            </a:r>
            <a:r>
              <a:rPr lang="en-GB" dirty="0" smtClean="0">
                <a:solidFill>
                  <a:srgbClr val="FF0000"/>
                </a:solidFill>
              </a:rPr>
              <a:t> 20C (</a:t>
            </a:r>
            <a:r>
              <a:rPr lang="en-GB" sz="2400" b="1" dirty="0" smtClean="0">
                <a:solidFill>
                  <a:srgbClr val="FF0000"/>
                </a:solidFill>
              </a:rPr>
              <a:t>□</a:t>
            </a:r>
            <a:r>
              <a:rPr lang="en-GB" dirty="0" smtClean="0">
                <a:solidFill>
                  <a:srgbClr val="FF0000"/>
                </a:solidFill>
              </a:rPr>
              <a:t>) and 21C simulations</a:t>
            </a:r>
            <a:endParaRPr lang="en-GB" dirty="0">
              <a:solidFill>
                <a:srgbClr val="FF0000"/>
              </a:solidFill>
            </a:endParaRPr>
          </a:p>
        </p:txBody>
      </p:sp>
      <p:sp>
        <p:nvSpPr>
          <p:cNvPr id="7" name="TextBox 6"/>
          <p:cNvSpPr txBox="1"/>
          <p:nvPr/>
        </p:nvSpPr>
        <p:spPr>
          <a:xfrm>
            <a:off x="107504" y="6372036"/>
            <a:ext cx="4427984" cy="369332"/>
          </a:xfrm>
          <a:prstGeom prst="rect">
            <a:avLst/>
          </a:prstGeom>
          <a:noFill/>
        </p:spPr>
        <p:txBody>
          <a:bodyPr wrap="square" rtlCol="0">
            <a:spAutoFit/>
          </a:bodyPr>
          <a:lstStyle/>
          <a:p>
            <a:r>
              <a:rPr lang="en-GB" b="1" dirty="0" smtClean="0"/>
              <a:t>PREPARE project: Matthias </a:t>
            </a:r>
            <a:r>
              <a:rPr lang="en-GB" b="1" dirty="0" err="1" smtClean="0"/>
              <a:t>Zahn</a:t>
            </a:r>
            <a:endParaRPr lang="en-GB" b="1" dirty="0"/>
          </a:p>
        </p:txBody>
      </p:sp>
      <p:sp>
        <p:nvSpPr>
          <p:cNvPr id="8" name="Rectangle 7"/>
          <p:cNvSpPr/>
          <p:nvPr/>
        </p:nvSpPr>
        <p:spPr>
          <a:xfrm>
            <a:off x="1115616" y="260648"/>
            <a:ext cx="5976664" cy="523220"/>
          </a:xfrm>
          <a:prstGeom prst="rect">
            <a:avLst/>
          </a:prstGeom>
        </p:spPr>
        <p:txBody>
          <a:bodyPr wrap="square">
            <a:spAutoFit/>
          </a:bodyPr>
          <a:lstStyle/>
          <a:p>
            <a:r>
              <a:rPr lang="en-GB" sz="2800" dirty="0" smtClean="0">
                <a:solidFill>
                  <a:schemeClr val="accent2"/>
                </a:solidFill>
              </a:rPr>
              <a:t>Moisture flux into ascending regime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04800" y="274638"/>
            <a:ext cx="4572000" cy="1143000"/>
          </a:xfrm>
        </p:spPr>
        <p:txBody>
          <a:bodyPr/>
          <a:lstStyle/>
          <a:p>
            <a:pPr algn="l"/>
            <a:r>
              <a:rPr lang="en-GB" sz="3200" dirty="0" smtClean="0">
                <a:solidFill>
                  <a:schemeClr val="accent2"/>
                </a:solidFill>
              </a:rPr>
              <a:t>Extreme precipitation &amp; mid-latitude Flooding</a:t>
            </a:r>
          </a:p>
        </p:txBody>
      </p:sp>
      <p:pic>
        <p:nvPicPr>
          <p:cNvPr id="1095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048000"/>
            <a:ext cx="9113838" cy="340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957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76200"/>
            <a:ext cx="4572000" cy="302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9573" name="Text Box 5"/>
          <p:cNvSpPr txBox="1">
            <a:spLocks noChangeArrowheads="1"/>
          </p:cNvSpPr>
          <p:nvPr/>
        </p:nvSpPr>
        <p:spPr bwMode="auto">
          <a:xfrm>
            <a:off x="2195736" y="6324600"/>
            <a:ext cx="694826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GB" sz="2400" dirty="0" smtClean="0"/>
              <a:t>HYDEF project: </a:t>
            </a:r>
            <a:r>
              <a:rPr lang="en-GB" sz="2000" dirty="0" smtClean="0"/>
              <a:t>Lavers </a:t>
            </a:r>
            <a:r>
              <a:rPr lang="en-GB" sz="2000" dirty="0"/>
              <a:t>et al. (2011) </a:t>
            </a:r>
            <a:r>
              <a:rPr lang="en-GB" sz="2000" dirty="0" smtClean="0"/>
              <a:t>GRL</a:t>
            </a:r>
            <a:endParaRPr lang="en-GB" sz="2000" dirty="0"/>
          </a:p>
        </p:txBody>
      </p:sp>
      <p:sp>
        <p:nvSpPr>
          <p:cNvPr id="109574" name="Rectangle 6"/>
          <p:cNvSpPr>
            <a:spLocks noGrp="1" noChangeArrowheads="1"/>
          </p:cNvSpPr>
          <p:nvPr>
            <p:ph type="body" idx="1"/>
          </p:nvPr>
        </p:nvSpPr>
        <p:spPr>
          <a:xfrm>
            <a:off x="685800" y="1752600"/>
            <a:ext cx="4191000" cy="1447800"/>
          </a:xfrm>
        </p:spPr>
        <p:txBody>
          <a:bodyPr/>
          <a:lstStyle/>
          <a:p>
            <a:pPr>
              <a:lnSpc>
                <a:spcPct val="90000"/>
              </a:lnSpc>
            </a:pPr>
            <a:r>
              <a:rPr lang="en-GB" sz="2400" smtClean="0"/>
              <a:t>Atmospheric Rivers or moisture conveyors</a:t>
            </a:r>
          </a:p>
          <a:p>
            <a:pPr>
              <a:lnSpc>
                <a:spcPct val="90000"/>
              </a:lnSpc>
            </a:pPr>
            <a:r>
              <a:rPr lang="en-GB" sz="2400" smtClean="0"/>
              <a:t>Nov 2009 Cumbria floods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39136" cy="706090"/>
          </a:xfrm>
        </p:spPr>
        <p:txBody>
          <a:bodyPr/>
          <a:lstStyle/>
          <a:p>
            <a:r>
              <a:rPr lang="en-GB" sz="3600" dirty="0" smtClean="0">
                <a:solidFill>
                  <a:schemeClr val="accent2"/>
                </a:solidFill>
              </a:rPr>
              <a:t>Precipitation &amp; circulation trends</a:t>
            </a:r>
            <a:endParaRPr lang="en-GB" sz="3600" dirty="0">
              <a:solidFill>
                <a:schemeClr val="accent2"/>
              </a:solidFill>
            </a:endParaRPr>
          </a:p>
        </p:txBody>
      </p:sp>
      <p:sp>
        <p:nvSpPr>
          <p:cNvPr id="3" name="Content Placeholder 2"/>
          <p:cNvSpPr>
            <a:spLocks noGrp="1"/>
          </p:cNvSpPr>
          <p:nvPr>
            <p:ph idx="1"/>
          </p:nvPr>
        </p:nvSpPr>
        <p:spPr>
          <a:xfrm>
            <a:off x="457200" y="1268760"/>
            <a:ext cx="3106688" cy="4853136"/>
          </a:xfrm>
        </p:spPr>
        <p:txBody>
          <a:bodyPr/>
          <a:lstStyle/>
          <a:p>
            <a:r>
              <a:rPr lang="en-GB" sz="2400" dirty="0" smtClean="0"/>
              <a:t>Wind-driven changes in sea surface height (Merrifield 2011)</a:t>
            </a:r>
          </a:p>
          <a:p>
            <a:pPr>
              <a:buNone/>
            </a:pPr>
            <a:r>
              <a:rPr lang="en-GB" sz="1600" dirty="0" smtClean="0">
                <a:hlinkClick r:id="rId2"/>
              </a:rPr>
              <a:t>http://journals.ametsoc.org/doi/abs/10.1175/2011JCLI3932.1</a:t>
            </a:r>
            <a:endParaRPr lang="en-GB" sz="1600" dirty="0" smtClean="0"/>
          </a:p>
          <a:p>
            <a:endParaRPr lang="en-GB" sz="2400" dirty="0" smtClean="0"/>
          </a:p>
          <a:p>
            <a:r>
              <a:rPr lang="en-GB" sz="2400" dirty="0" smtClean="0"/>
              <a:t>Influence on precipitation trends</a:t>
            </a:r>
          </a:p>
          <a:p>
            <a:endParaRPr lang="en-GB" sz="2400" dirty="0" smtClean="0"/>
          </a:p>
          <a:p>
            <a:r>
              <a:rPr lang="en-GB" sz="2400" dirty="0" smtClean="0"/>
              <a:t>Links to Ocean salinity (WP2/3)</a:t>
            </a:r>
          </a:p>
        </p:txBody>
      </p:sp>
      <p:pic>
        <p:nvPicPr>
          <p:cNvPr id="57346" name="Picture 2"/>
          <p:cNvPicPr>
            <a:picLocks noChangeAspect="1" noChangeArrowheads="1"/>
          </p:cNvPicPr>
          <p:nvPr/>
        </p:nvPicPr>
        <p:blipFill>
          <a:blip r:embed="rId3" cstate="print"/>
          <a:srcRect/>
          <a:stretch>
            <a:fillRect/>
          </a:stretch>
        </p:blipFill>
        <p:spPr bwMode="auto">
          <a:xfrm>
            <a:off x="3429000" y="980728"/>
            <a:ext cx="5715000" cy="2647950"/>
          </a:xfrm>
          <a:prstGeom prst="rect">
            <a:avLst/>
          </a:prstGeom>
          <a:noFill/>
          <a:ln w="9525">
            <a:noFill/>
            <a:miter lim="800000"/>
            <a:headEnd/>
            <a:tailEnd/>
          </a:ln>
        </p:spPr>
      </p:pic>
      <p:pic>
        <p:nvPicPr>
          <p:cNvPr id="57347" name="Picture 3"/>
          <p:cNvPicPr>
            <a:picLocks noChangeAspect="1" noChangeArrowheads="1"/>
          </p:cNvPicPr>
          <p:nvPr/>
        </p:nvPicPr>
        <p:blipFill>
          <a:blip r:embed="rId4" cstate="print"/>
          <a:srcRect/>
          <a:stretch>
            <a:fillRect/>
          </a:stretch>
        </p:blipFill>
        <p:spPr bwMode="auto">
          <a:xfrm>
            <a:off x="4139952" y="3451300"/>
            <a:ext cx="4320480" cy="3171998"/>
          </a:xfrm>
          <a:prstGeom prst="rect">
            <a:avLst/>
          </a:prstGeom>
          <a:noFill/>
          <a:ln w="9525">
            <a:noFill/>
            <a:miter lim="800000"/>
            <a:headEnd/>
            <a:tailEnd/>
          </a:ln>
        </p:spPr>
      </p:pic>
      <p:pic>
        <p:nvPicPr>
          <p:cNvPr id="7" name="Picture 6" descr="Ptrend.gif"/>
          <p:cNvPicPr>
            <a:picLocks noChangeAspect="1"/>
          </p:cNvPicPr>
          <p:nvPr/>
        </p:nvPicPr>
        <p:blipFill>
          <a:blip r:embed="rId5" cstate="print"/>
          <a:stretch>
            <a:fillRect/>
          </a:stretch>
        </p:blipFill>
        <p:spPr>
          <a:xfrm>
            <a:off x="3995936" y="3501349"/>
            <a:ext cx="4680520" cy="309104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ate Placeholder 1"/>
          <p:cNvSpPr>
            <a:spLocks noGrp="1"/>
          </p:cNvSpPr>
          <p:nvPr>
            <p:ph type="dt" sz="quarter" idx="10"/>
          </p:nvPr>
        </p:nvSpPr>
        <p:spPr>
          <a:noFill/>
        </p:spPr>
        <p:txBody>
          <a:bodyPr/>
          <a:lstStyle/>
          <a:p>
            <a:endParaRPr lang="en-US" smtClean="0">
              <a:latin typeface="Arial" charset="0"/>
            </a:endParaRPr>
          </a:p>
        </p:txBody>
      </p:sp>
      <p:pic>
        <p:nvPicPr>
          <p:cNvPr id="3" name="Content Placeholder 3" descr="wave.gif"/>
          <p:cNvPicPr>
            <a:picLocks noChangeAspect="1"/>
          </p:cNvPicPr>
          <p:nvPr/>
        </p:nvPicPr>
        <p:blipFill>
          <a:blip r:embed="rId2" cstate="print"/>
          <a:srcRect l="50499" t="26747" b="24283"/>
          <a:stretch>
            <a:fillRect/>
          </a:stretch>
        </p:blipFill>
        <p:spPr bwMode="auto">
          <a:xfrm>
            <a:off x="4874302" y="1340768"/>
            <a:ext cx="3966486" cy="5512470"/>
          </a:xfrm>
          <a:prstGeom prst="rect">
            <a:avLst/>
          </a:prstGeom>
          <a:noFill/>
          <a:ln>
            <a:miter lim="800000"/>
            <a:headEnd/>
            <a:tailEnd/>
          </a:ln>
        </p:spPr>
      </p:pic>
      <p:pic>
        <p:nvPicPr>
          <p:cNvPr id="4" name="Content Placeholder 3" descr="wave.gif"/>
          <p:cNvPicPr>
            <a:picLocks noChangeAspect="1"/>
          </p:cNvPicPr>
          <p:nvPr/>
        </p:nvPicPr>
        <p:blipFill>
          <a:blip r:embed="rId2" cstate="print"/>
          <a:srcRect l="50499" b="73746"/>
          <a:stretch>
            <a:fillRect/>
          </a:stretch>
        </p:blipFill>
        <p:spPr bwMode="auto">
          <a:xfrm>
            <a:off x="0" y="0"/>
            <a:ext cx="4644008" cy="3460142"/>
          </a:xfrm>
          <a:prstGeom prst="rect">
            <a:avLst/>
          </a:prstGeom>
          <a:noFill/>
          <a:ln>
            <a:miter lim="800000"/>
            <a:headEnd/>
            <a:tailEnd/>
          </a:ln>
        </p:spPr>
      </p:pic>
      <p:sp>
        <p:nvSpPr>
          <p:cNvPr id="5" name="TextBox 4"/>
          <p:cNvSpPr txBox="1"/>
          <p:nvPr/>
        </p:nvSpPr>
        <p:spPr>
          <a:xfrm>
            <a:off x="5076056" y="188640"/>
            <a:ext cx="3888432" cy="954107"/>
          </a:xfrm>
          <a:prstGeom prst="rect">
            <a:avLst/>
          </a:prstGeom>
          <a:solidFill>
            <a:schemeClr val="bg1"/>
          </a:solidFill>
        </p:spPr>
        <p:txBody>
          <a:bodyPr wrap="square" rtlCol="0">
            <a:spAutoFit/>
          </a:bodyPr>
          <a:lstStyle/>
          <a:p>
            <a:r>
              <a:rPr lang="en-GB" sz="2800" dirty="0" smtClean="0">
                <a:solidFill>
                  <a:schemeClr val="accent2"/>
                </a:solidFill>
              </a:rPr>
              <a:t>Separating dynamical thermodynamic trends</a:t>
            </a:r>
            <a:endParaRPr lang="en-GB" sz="2800" dirty="0">
              <a:solidFill>
                <a:schemeClr val="accent2"/>
              </a:solidFill>
            </a:endParaRPr>
          </a:p>
        </p:txBody>
      </p:sp>
      <p:sp>
        <p:nvSpPr>
          <p:cNvPr id="6" name="TextBox 5"/>
          <p:cNvSpPr txBox="1"/>
          <p:nvPr/>
        </p:nvSpPr>
        <p:spPr>
          <a:xfrm>
            <a:off x="539552" y="3933056"/>
            <a:ext cx="3888432" cy="2554545"/>
          </a:xfrm>
          <a:prstGeom prst="rect">
            <a:avLst/>
          </a:prstGeom>
          <a:noFill/>
        </p:spPr>
        <p:txBody>
          <a:bodyPr wrap="square" rtlCol="0">
            <a:spAutoFit/>
          </a:bodyPr>
          <a:lstStyle/>
          <a:p>
            <a:r>
              <a:rPr lang="en-GB" sz="2400" b="1" dirty="0" smtClean="0"/>
              <a:t>Top: </a:t>
            </a:r>
            <a:r>
              <a:rPr lang="en-GB" sz="2400" dirty="0" smtClean="0"/>
              <a:t>fixed P intensity PDF</a:t>
            </a:r>
          </a:p>
          <a:p>
            <a:endParaRPr lang="en-GB" sz="2400" dirty="0" smtClean="0"/>
          </a:p>
          <a:p>
            <a:r>
              <a:rPr lang="en-GB" sz="2400" b="1" dirty="0" smtClean="0"/>
              <a:t>Bottom: </a:t>
            </a:r>
            <a:r>
              <a:rPr lang="en-GB" sz="2400" dirty="0" smtClean="0"/>
              <a:t>residual (total trend minus fixed PDF)</a:t>
            </a:r>
          </a:p>
          <a:p>
            <a:endParaRPr lang="en-GB" sz="2400" dirty="0" smtClean="0"/>
          </a:p>
          <a:p>
            <a:r>
              <a:rPr lang="en-GB" sz="2000" dirty="0" smtClean="0"/>
              <a:t>We are currently applying this technique to CMIP5 models</a:t>
            </a:r>
            <a:endParaRPr lang="en-GB" sz="2000" dirty="0"/>
          </a:p>
        </p:txBody>
      </p:sp>
      <p:cxnSp>
        <p:nvCxnSpPr>
          <p:cNvPr id="8" name="Straight Arrow Connector 7"/>
          <p:cNvCxnSpPr/>
          <p:nvPr/>
        </p:nvCxnSpPr>
        <p:spPr bwMode="auto">
          <a:xfrm flipV="1">
            <a:off x="4283968" y="3501008"/>
            <a:ext cx="792088" cy="648072"/>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12" name="Straight Arrow Connector 11"/>
          <p:cNvCxnSpPr/>
          <p:nvPr/>
        </p:nvCxnSpPr>
        <p:spPr bwMode="auto">
          <a:xfrm>
            <a:off x="4283968" y="5157192"/>
            <a:ext cx="720080" cy="0"/>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chemeClr val="accent2"/>
                </a:solidFill>
              </a:rPr>
              <a:t>Ongoing work and potential issues</a:t>
            </a:r>
            <a:endParaRPr lang="en-GB" sz="3600" dirty="0">
              <a:solidFill>
                <a:schemeClr val="accent2"/>
              </a:solidFill>
            </a:endParaRPr>
          </a:p>
        </p:txBody>
      </p:sp>
      <p:sp>
        <p:nvSpPr>
          <p:cNvPr id="3" name="Content Placeholder 2"/>
          <p:cNvSpPr>
            <a:spLocks noGrp="1"/>
          </p:cNvSpPr>
          <p:nvPr>
            <p:ph idx="1"/>
          </p:nvPr>
        </p:nvSpPr>
        <p:spPr/>
        <p:txBody>
          <a:bodyPr/>
          <a:lstStyle/>
          <a:p>
            <a:r>
              <a:rPr lang="en-GB" sz="2400" dirty="0" smtClean="0"/>
              <a:t>Work assessing satellite record of precipitation is well advanced and evaluation of CMIP5 models is underway</a:t>
            </a:r>
          </a:p>
          <a:p>
            <a:endParaRPr lang="en-GB" sz="2400" dirty="0" smtClean="0"/>
          </a:p>
          <a:p>
            <a:pPr>
              <a:buNone/>
            </a:pPr>
            <a:r>
              <a:rPr lang="en-GB" sz="2400" u="sng" dirty="0" smtClean="0"/>
              <a:t>Future plans:</a:t>
            </a:r>
          </a:p>
          <a:p>
            <a:r>
              <a:rPr lang="en-GB" sz="2400" dirty="0" smtClean="0"/>
              <a:t>Provide observational datasets/metrics to WPs</a:t>
            </a:r>
          </a:p>
          <a:p>
            <a:r>
              <a:rPr lang="en-GB" sz="2400" dirty="0" smtClean="0"/>
              <a:t>P-E and salinity </a:t>
            </a:r>
            <a:r>
              <a:rPr lang="en-GB" sz="2400" dirty="0" smtClean="0">
                <a:sym typeface="Wingdings" pitchFamily="2" charset="2"/>
              </a:rPr>
              <a:t> WP2</a:t>
            </a:r>
          </a:p>
          <a:p>
            <a:pPr>
              <a:buNone/>
            </a:pPr>
            <a:r>
              <a:rPr lang="en-GB" sz="2400" u="sng" dirty="0" smtClean="0">
                <a:sym typeface="Wingdings" pitchFamily="2" charset="2"/>
              </a:rPr>
              <a:t>Potential issues:</a:t>
            </a:r>
          </a:p>
          <a:p>
            <a:r>
              <a:rPr lang="en-GB" sz="2400" dirty="0" smtClean="0">
                <a:sym typeface="Wingdings" pitchFamily="2" charset="2"/>
              </a:rPr>
              <a:t>Links to CEH sub-package?</a:t>
            </a:r>
          </a:p>
          <a:p>
            <a:r>
              <a:rPr lang="en-GB" sz="2400" dirty="0" smtClean="0">
                <a:sym typeface="Wingdings" pitchFamily="2" charset="2"/>
              </a:rPr>
              <a:t>longer term datasets?</a:t>
            </a:r>
          </a:p>
          <a:p>
            <a:r>
              <a:rPr lang="en-GB" sz="2400" dirty="0" smtClean="0">
                <a:sym typeface="Wingdings" pitchFamily="2" charset="2"/>
              </a:rPr>
              <a:t>Initial drifts in NWP model</a:t>
            </a:r>
          </a:p>
          <a:p>
            <a:r>
              <a:rPr lang="en-GB" sz="2400" dirty="0" smtClean="0">
                <a:sym typeface="Wingdings" pitchFamily="2" charset="2"/>
              </a:rPr>
              <a:t>Funding ends December 2012</a:t>
            </a:r>
            <a:endParaRPr lang="en-GB" sz="2400" dirty="0"/>
          </a:p>
        </p:txBody>
      </p:sp>
      <p:sp>
        <p:nvSpPr>
          <p:cNvPr id="4" name="Date Placeholder 3"/>
          <p:cNvSpPr>
            <a:spLocks noGrp="1"/>
          </p:cNvSpPr>
          <p:nvPr>
            <p:ph type="dt" sz="half" idx="10"/>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54562" t="45508"/>
          <a:stretch>
            <a:fillRect/>
          </a:stretch>
        </p:blipFill>
        <p:spPr bwMode="auto">
          <a:xfrm>
            <a:off x="0" y="0"/>
            <a:ext cx="9144000" cy="6740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274638"/>
            <a:ext cx="7315200" cy="1143000"/>
          </a:xfrm>
        </p:spPr>
        <p:txBody>
          <a:bodyPr/>
          <a:lstStyle/>
          <a:p>
            <a:r>
              <a:rPr lang="en-GB" sz="3600" dirty="0" smtClean="0">
                <a:solidFill>
                  <a:schemeClr val="accent2"/>
                </a:solidFill>
              </a:rPr>
              <a:t>Global changes in water vapour</a:t>
            </a:r>
          </a:p>
        </p:txBody>
      </p:sp>
      <p:pic>
        <p:nvPicPr>
          <p:cNvPr id="40962" name="Picture 2"/>
          <p:cNvPicPr>
            <a:picLocks noChangeAspect="1" noChangeArrowheads="1"/>
          </p:cNvPicPr>
          <p:nvPr/>
        </p:nvPicPr>
        <p:blipFill>
          <a:blip r:embed="rId3" cstate="print"/>
          <a:srcRect/>
          <a:stretch>
            <a:fillRect/>
          </a:stretch>
        </p:blipFill>
        <p:spPr bwMode="auto">
          <a:xfrm>
            <a:off x="0" y="1327150"/>
            <a:ext cx="8915400" cy="4640263"/>
          </a:xfrm>
          <a:prstGeom prst="rect">
            <a:avLst/>
          </a:prstGeom>
          <a:noFill/>
          <a:ln w="9525">
            <a:noFill/>
            <a:miter lim="800000"/>
            <a:headEnd/>
            <a:tailEnd/>
          </a:ln>
        </p:spPr>
      </p:pic>
      <p:sp>
        <p:nvSpPr>
          <p:cNvPr id="40963" name="TextBox 5"/>
          <p:cNvSpPr txBox="1">
            <a:spLocks noChangeArrowheads="1"/>
          </p:cNvSpPr>
          <p:nvPr/>
        </p:nvSpPr>
        <p:spPr bwMode="auto">
          <a:xfrm>
            <a:off x="381000" y="6172200"/>
            <a:ext cx="8458200" cy="369888"/>
          </a:xfrm>
          <a:prstGeom prst="rect">
            <a:avLst/>
          </a:prstGeom>
          <a:noFill/>
          <a:ln w="9525">
            <a:noFill/>
            <a:miter lim="800000"/>
            <a:headEnd/>
            <a:tailEnd/>
          </a:ln>
        </p:spPr>
        <p:txBody>
          <a:bodyPr>
            <a:spAutoFit/>
          </a:bodyPr>
          <a:lstStyle/>
          <a:p>
            <a:pPr eaLnBrk="0" hangingPunct="0"/>
            <a:r>
              <a:rPr lang="en-GB"/>
              <a:t>Updated from O’Gorman et al. (2012) submitted; see also John et al. (2009) GRL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algn="l"/>
            <a:r>
              <a:rPr lang="en-GB" sz="3200" dirty="0" smtClean="0">
                <a:solidFill>
                  <a:schemeClr val="accent2"/>
                </a:solidFill>
              </a:rPr>
              <a:t>Exploiting satellite observations</a:t>
            </a:r>
          </a:p>
        </p:txBody>
      </p:sp>
      <p:sp>
        <p:nvSpPr>
          <p:cNvPr id="43010" name="Rectangle 3"/>
          <p:cNvSpPr>
            <a:spLocks noGrp="1" noChangeArrowheads="1"/>
          </p:cNvSpPr>
          <p:nvPr>
            <p:ph type="body" idx="1"/>
          </p:nvPr>
        </p:nvSpPr>
        <p:spPr>
          <a:xfrm>
            <a:off x="467544" y="1268760"/>
            <a:ext cx="8229600" cy="4525963"/>
          </a:xfrm>
        </p:spPr>
        <p:txBody>
          <a:bodyPr/>
          <a:lstStyle/>
          <a:p>
            <a:r>
              <a:rPr lang="en-GB" sz="2400" dirty="0" smtClean="0"/>
              <a:t>We are currently assessing and exploiting satellite and gauge-based estimates of precipitation</a:t>
            </a:r>
          </a:p>
        </p:txBody>
      </p:sp>
      <p:pic>
        <p:nvPicPr>
          <p:cNvPr id="3074" name="Picture 2"/>
          <p:cNvPicPr>
            <a:picLocks noChangeAspect="1" noChangeArrowheads="1"/>
          </p:cNvPicPr>
          <p:nvPr/>
        </p:nvPicPr>
        <p:blipFill>
          <a:blip r:embed="rId3" cstate="print"/>
          <a:srcRect/>
          <a:stretch>
            <a:fillRect/>
          </a:stretch>
        </p:blipFill>
        <p:spPr bwMode="auto">
          <a:xfrm>
            <a:off x="0" y="2502017"/>
            <a:ext cx="7812360" cy="4355983"/>
          </a:xfrm>
          <a:prstGeom prst="rect">
            <a:avLst/>
          </a:prstGeom>
          <a:noFill/>
          <a:ln w="9525">
            <a:noFill/>
            <a:miter lim="800000"/>
            <a:headEnd/>
            <a:tailEnd/>
          </a:ln>
        </p:spPr>
      </p:pic>
      <p:sp>
        <p:nvSpPr>
          <p:cNvPr id="43012" name="Text Box 5"/>
          <p:cNvSpPr txBox="1">
            <a:spLocks noChangeArrowheads="1"/>
          </p:cNvSpPr>
          <p:nvPr/>
        </p:nvSpPr>
        <p:spPr bwMode="auto">
          <a:xfrm>
            <a:off x="6629400" y="5943600"/>
            <a:ext cx="2286000" cy="646331"/>
          </a:xfrm>
          <a:prstGeom prst="rect">
            <a:avLst/>
          </a:prstGeom>
          <a:noFill/>
          <a:ln w="9525">
            <a:noFill/>
            <a:miter lim="800000"/>
            <a:headEnd/>
            <a:tailEnd/>
          </a:ln>
        </p:spPr>
        <p:txBody>
          <a:bodyPr>
            <a:spAutoFit/>
          </a:bodyPr>
          <a:lstStyle/>
          <a:p>
            <a:pPr eaLnBrk="0" hangingPunct="0">
              <a:spcBef>
                <a:spcPct val="50000"/>
              </a:spcBef>
            </a:pPr>
            <a:r>
              <a:rPr lang="en-GB" dirty="0"/>
              <a:t>Liu and Allan (</a:t>
            </a:r>
            <a:r>
              <a:rPr lang="en-GB" dirty="0" smtClean="0"/>
              <a:t>2011) JGR in press</a:t>
            </a:r>
            <a:endParaRPr lang="en-GB" dirty="0"/>
          </a:p>
        </p:txBody>
      </p:sp>
      <p:pic>
        <p:nvPicPr>
          <p:cNvPr id="7"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l="30311" r="-408" b="82481"/>
          <a:stretch>
            <a:fillRect/>
          </a:stretch>
        </p:blipFill>
        <p:spPr bwMode="auto">
          <a:xfrm>
            <a:off x="827584" y="2204864"/>
            <a:ext cx="4680520" cy="7787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pic>
        <p:nvPicPr>
          <p:cNvPr id="1026" name="Picture 2"/>
          <p:cNvPicPr>
            <a:picLocks noChangeAspect="1" noChangeArrowheads="1"/>
          </p:cNvPicPr>
          <p:nvPr/>
        </p:nvPicPr>
        <p:blipFill>
          <a:blip r:embed="rId2" cstate="print"/>
          <a:srcRect/>
          <a:stretch>
            <a:fillRect/>
          </a:stretch>
        </p:blipFill>
        <p:spPr bwMode="auto">
          <a:xfrm>
            <a:off x="467544" y="116632"/>
            <a:ext cx="6192688" cy="540247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683568" y="2708920"/>
            <a:ext cx="5942008" cy="4149080"/>
          </a:xfrm>
          <a:prstGeom prst="rect">
            <a:avLst/>
          </a:prstGeom>
          <a:noFill/>
          <a:ln w="9525">
            <a:noFill/>
            <a:miter lim="800000"/>
            <a:headEnd/>
            <a:tailEnd/>
          </a:ln>
        </p:spPr>
      </p:pic>
      <p:sp>
        <p:nvSpPr>
          <p:cNvPr id="7" name="TextBox 6"/>
          <p:cNvSpPr txBox="1"/>
          <p:nvPr/>
        </p:nvSpPr>
        <p:spPr>
          <a:xfrm>
            <a:off x="-2340768" y="3111351"/>
            <a:ext cx="6480720" cy="461665"/>
          </a:xfrm>
          <a:prstGeom prst="rect">
            <a:avLst/>
          </a:prstGeom>
          <a:solidFill>
            <a:schemeClr val="bg1"/>
          </a:solidFill>
          <a:scene3d>
            <a:camera prst="orthographicFront">
              <a:rot lat="0" lon="0" rev="5400000"/>
            </a:camera>
            <a:lightRig rig="threePt" dir="t"/>
          </a:scene3d>
        </p:spPr>
        <p:txBody>
          <a:bodyPr wrap="square" rtlCol="0">
            <a:spAutoFit/>
          </a:bodyPr>
          <a:lstStyle/>
          <a:p>
            <a:r>
              <a:rPr lang="en-GB" sz="2400" dirty="0" smtClean="0"/>
              <a:t>Sensitivity, </a:t>
            </a:r>
            <a:r>
              <a:rPr lang="en-GB" sz="2400" dirty="0" err="1" smtClean="0"/>
              <a:t>dP</a:t>
            </a:r>
            <a:r>
              <a:rPr lang="en-GB" sz="2400" baseline="-25000" dirty="0" smtClean="0"/>
              <a:t>%</a:t>
            </a:r>
            <a:r>
              <a:rPr lang="en-GB" sz="2400" dirty="0" smtClean="0"/>
              <a:t>/</a:t>
            </a:r>
            <a:r>
              <a:rPr lang="en-GB" sz="2400" dirty="0" err="1" smtClean="0"/>
              <a:t>dTs</a:t>
            </a:r>
            <a:r>
              <a:rPr lang="en-GB" sz="2400" dirty="0" smtClean="0"/>
              <a:t> (%/K)	Mean P (mm/day)</a:t>
            </a:r>
            <a:endParaRPr lang="en-GB" sz="2400" dirty="0"/>
          </a:p>
        </p:txBody>
      </p:sp>
      <p:sp>
        <p:nvSpPr>
          <p:cNvPr id="8" name="TextBox 7"/>
          <p:cNvSpPr txBox="1"/>
          <p:nvPr/>
        </p:nvSpPr>
        <p:spPr>
          <a:xfrm>
            <a:off x="6660232" y="908720"/>
            <a:ext cx="2232248" cy="954107"/>
          </a:xfrm>
          <a:prstGeom prst="rect">
            <a:avLst/>
          </a:prstGeom>
          <a:noFill/>
        </p:spPr>
        <p:txBody>
          <a:bodyPr wrap="square" rtlCol="0">
            <a:spAutoFit/>
          </a:bodyPr>
          <a:lstStyle/>
          <a:p>
            <a:r>
              <a:rPr lang="en-GB" sz="2800" dirty="0" smtClean="0">
                <a:solidFill>
                  <a:schemeClr val="accent2"/>
                </a:solidFill>
              </a:rPr>
              <a:t>Extremes of precipitation</a:t>
            </a:r>
            <a:endParaRPr lang="en-GB" sz="2800" dirty="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08" y="274638"/>
            <a:ext cx="7869560" cy="850106"/>
          </a:xfrm>
        </p:spPr>
        <p:txBody>
          <a:bodyPr/>
          <a:lstStyle/>
          <a:p>
            <a:r>
              <a:rPr lang="en-GB" sz="3600" dirty="0" smtClean="0">
                <a:solidFill>
                  <a:schemeClr val="accent2"/>
                </a:solidFill>
              </a:rPr>
              <a:t>CMIP5 climatology/seasonal cycle</a:t>
            </a:r>
            <a:endParaRPr lang="en-GB" sz="3600" dirty="0">
              <a:solidFill>
                <a:schemeClr val="accent2"/>
              </a:solidFill>
            </a:endParaRPr>
          </a:p>
        </p:txBody>
      </p:sp>
      <p:sp>
        <p:nvSpPr>
          <p:cNvPr id="2" name="Date Placeholder 1"/>
          <p:cNvSpPr>
            <a:spLocks noGrp="1"/>
          </p:cNvSpPr>
          <p:nvPr>
            <p:ph type="dt" sz="half" idx="10"/>
          </p:nvPr>
        </p:nvSpPr>
        <p:spPr/>
        <p:txBody>
          <a:bodyPr/>
          <a:lstStyle/>
          <a:p>
            <a:pPr>
              <a:defRPr/>
            </a:pPr>
            <a:endParaRPr lang="en-US"/>
          </a:p>
        </p:txBody>
      </p:sp>
      <p:pic>
        <p:nvPicPr>
          <p:cNvPr id="4098" name="Picture 2" descr="FIG01_all_new_HadCRUT3_FIG01"/>
          <p:cNvPicPr>
            <a:picLocks noChangeAspect="1" noChangeArrowheads="1"/>
          </p:cNvPicPr>
          <p:nvPr/>
        </p:nvPicPr>
        <p:blipFill>
          <a:blip r:embed="rId2" cstate="print"/>
          <a:srcRect/>
          <a:stretch>
            <a:fillRect/>
          </a:stretch>
        </p:blipFill>
        <p:spPr bwMode="auto">
          <a:xfrm rot="5400000">
            <a:off x="1695488" y="-59074"/>
            <a:ext cx="5716514" cy="78843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0" y="274638"/>
            <a:ext cx="8229600" cy="1143000"/>
          </a:xfrm>
        </p:spPr>
        <p:txBody>
          <a:bodyPr/>
          <a:lstStyle/>
          <a:p>
            <a:r>
              <a:rPr lang="en-GB" sz="3600" smtClean="0">
                <a:solidFill>
                  <a:schemeClr val="accent2"/>
                </a:solidFill>
              </a:rPr>
              <a:t>Current changes in tropical precipitation in CMIP5 models</a:t>
            </a:r>
          </a:p>
        </p:txBody>
      </p:sp>
      <p:pic>
        <p:nvPicPr>
          <p:cNvPr id="12697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2151063"/>
            <a:ext cx="7658100" cy="470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6980" name="Text Box 4"/>
          <p:cNvSpPr txBox="1">
            <a:spLocks noChangeArrowheads="1"/>
          </p:cNvSpPr>
          <p:nvPr/>
        </p:nvSpPr>
        <p:spPr bwMode="auto">
          <a:xfrm>
            <a:off x="1752600" y="1676400"/>
            <a:ext cx="6477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sz="2800" b="1"/>
              <a:t>Oceans			Land</a:t>
            </a:r>
          </a:p>
        </p:txBody>
      </p:sp>
      <p:sp>
        <p:nvSpPr>
          <p:cNvPr id="126981" name="Text Box 5"/>
          <p:cNvSpPr txBox="1">
            <a:spLocks noChangeArrowheads="1"/>
          </p:cNvSpPr>
          <p:nvPr/>
        </p:nvSpPr>
        <p:spPr bwMode="auto">
          <a:xfrm>
            <a:off x="304800" y="6400800"/>
            <a:ext cx="3810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t>Liu and Allan </a:t>
            </a:r>
            <a:r>
              <a:rPr lang="en-GB" i="1"/>
              <a:t>in prep</a:t>
            </a:r>
            <a:r>
              <a:rPr lang="en-GB"/>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274638"/>
            <a:ext cx="6553200" cy="1143000"/>
          </a:xfrm>
        </p:spPr>
        <p:txBody>
          <a:bodyPr/>
          <a:lstStyle/>
          <a:p>
            <a:r>
              <a:rPr lang="en-GB" sz="3200" smtClean="0">
                <a:solidFill>
                  <a:schemeClr val="accent2"/>
                </a:solidFill>
              </a:rPr>
              <a:t>Contrasting land/ocean changes relate to ENSO</a:t>
            </a:r>
          </a:p>
        </p:txBody>
      </p:sp>
      <p:sp>
        <p:nvSpPr>
          <p:cNvPr id="130051" name="Rectangle 3"/>
          <p:cNvSpPr>
            <a:spLocks noGrp="1" noChangeArrowheads="1"/>
          </p:cNvSpPr>
          <p:nvPr>
            <p:ph type="body" idx="1"/>
          </p:nvPr>
        </p:nvSpPr>
        <p:spPr/>
        <p:txBody>
          <a:bodyPr/>
          <a:lstStyle/>
          <a:p>
            <a:endParaRPr lang="en-GB" smtClean="0"/>
          </a:p>
        </p:txBody>
      </p:sp>
      <p:pic>
        <p:nvPicPr>
          <p:cNvPr id="137445" name="Picture 7397" descr="tmp"/>
          <p:cNvPicPr>
            <a:picLocks noChangeAspect="1" noChangeArrowheads="1"/>
          </p:cNvPicPr>
          <p:nvPr/>
        </p:nvPicPr>
        <p:blipFill>
          <a:blip r:embed="rId2" cstate="print">
            <a:extLst>
              <a:ext uri="{28A0092B-C50C-407E-A947-70E740481C1C}">
                <a14:useLocalDpi xmlns:a14="http://schemas.microsoft.com/office/drawing/2010/main" xmlns="" val="0"/>
              </a:ext>
            </a:extLst>
          </a:blip>
          <a:srcRect t="13466" b="60596"/>
          <a:stretch>
            <a:fillRect/>
          </a:stretch>
        </p:blipFill>
        <p:spPr bwMode="auto">
          <a:xfrm>
            <a:off x="0" y="1677988"/>
            <a:ext cx="9144000" cy="3732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7446" name="Text Box 7398"/>
          <p:cNvSpPr txBox="1">
            <a:spLocks noChangeArrowheads="1"/>
          </p:cNvSpPr>
          <p:nvPr/>
        </p:nvSpPr>
        <p:spPr bwMode="auto">
          <a:xfrm>
            <a:off x="3200400" y="6096000"/>
            <a:ext cx="5638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t>See also Gu et al. (2007) J Clim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3"/>
          <p:cNvPicPr>
            <a:picLocks noChangeAspect="1" noChangeArrowheads="1"/>
          </p:cNvPicPr>
          <p:nvPr/>
        </p:nvPicPr>
        <p:blipFill>
          <a:blip r:embed="rId3" cstate="print"/>
          <a:srcRect r="20833"/>
          <a:stretch>
            <a:fillRect/>
          </a:stretch>
        </p:blipFill>
        <p:spPr bwMode="auto">
          <a:xfrm>
            <a:off x="990600" y="1295400"/>
            <a:ext cx="7696200" cy="3916363"/>
          </a:xfrm>
          <a:prstGeom prst="rect">
            <a:avLst/>
          </a:prstGeom>
          <a:noFill/>
          <a:ln w="9525">
            <a:noFill/>
            <a:miter lim="800000"/>
            <a:headEnd/>
            <a:tailEnd/>
          </a:ln>
        </p:spPr>
      </p:pic>
      <p:sp>
        <p:nvSpPr>
          <p:cNvPr id="31746" name="Rectangle 2"/>
          <p:cNvSpPr>
            <a:spLocks noGrp="1" noChangeArrowheads="1"/>
          </p:cNvSpPr>
          <p:nvPr>
            <p:ph type="title" idx="4294967295"/>
          </p:nvPr>
        </p:nvSpPr>
        <p:spPr>
          <a:xfrm>
            <a:off x="533400" y="60325"/>
            <a:ext cx="8610600" cy="1143000"/>
          </a:xfrm>
          <a:solidFill>
            <a:schemeClr val="bg1"/>
          </a:solidFill>
        </p:spPr>
        <p:txBody>
          <a:bodyPr/>
          <a:lstStyle/>
          <a:p>
            <a:pPr algn="l" eaLnBrk="1" hangingPunct="1"/>
            <a:r>
              <a:rPr lang="en-GB" sz="3400" smtClean="0">
                <a:solidFill>
                  <a:schemeClr val="accent2"/>
                </a:solidFill>
              </a:rPr>
              <a:t>Contrasting precipitation response in wet and dry regions of the tropical circulation</a:t>
            </a:r>
            <a:endParaRPr lang="en-US" sz="3400" smtClean="0">
              <a:solidFill>
                <a:schemeClr val="accent2"/>
              </a:solidFill>
            </a:endParaRPr>
          </a:p>
        </p:txBody>
      </p:sp>
      <p:sp>
        <p:nvSpPr>
          <p:cNvPr id="31747" name="Text Box 3"/>
          <p:cNvSpPr txBox="1">
            <a:spLocks noChangeArrowheads="1"/>
          </p:cNvSpPr>
          <p:nvPr/>
        </p:nvSpPr>
        <p:spPr bwMode="auto">
          <a:xfrm>
            <a:off x="3124200" y="5867400"/>
            <a:ext cx="5715000" cy="369888"/>
          </a:xfrm>
          <a:prstGeom prst="rect">
            <a:avLst/>
          </a:prstGeom>
          <a:solidFill>
            <a:schemeClr val="bg1"/>
          </a:solidFill>
          <a:ln w="9525">
            <a:noFill/>
            <a:miter lim="800000"/>
            <a:headEnd/>
            <a:tailEnd/>
          </a:ln>
        </p:spPr>
        <p:txBody>
          <a:bodyPr>
            <a:spAutoFit/>
          </a:bodyPr>
          <a:lstStyle/>
          <a:p>
            <a:pPr algn="r" eaLnBrk="0" hangingPunct="0">
              <a:spcBef>
                <a:spcPct val="50000"/>
              </a:spcBef>
            </a:pPr>
            <a:r>
              <a:rPr lang="en-US"/>
              <a:t>Updated from Allan </a:t>
            </a:r>
            <a:r>
              <a:rPr lang="en-US" i="1"/>
              <a:t>et al. </a:t>
            </a:r>
            <a:r>
              <a:rPr lang="en-US"/>
              <a:t>(2010) Environ. Res. Lett.</a:t>
            </a:r>
          </a:p>
        </p:txBody>
      </p:sp>
      <p:sp>
        <p:nvSpPr>
          <p:cNvPr id="31748" name="Text Box 4"/>
          <p:cNvSpPr txBox="1">
            <a:spLocks noChangeArrowheads="1"/>
          </p:cNvSpPr>
          <p:nvPr/>
        </p:nvSpPr>
        <p:spPr bwMode="auto">
          <a:xfrm>
            <a:off x="501650" y="2422525"/>
            <a:ext cx="184150" cy="519113"/>
          </a:xfrm>
          <a:prstGeom prst="rect">
            <a:avLst/>
          </a:prstGeom>
          <a:solidFill>
            <a:schemeClr val="bg1"/>
          </a:solidFill>
          <a:ln w="9525">
            <a:noFill/>
            <a:miter lim="800000"/>
            <a:headEnd/>
            <a:tailEnd/>
          </a:ln>
        </p:spPr>
        <p:txBody>
          <a:bodyPr>
            <a:spAutoFit/>
          </a:bodyPr>
          <a:lstStyle/>
          <a:p>
            <a:pPr eaLnBrk="0" hangingPunct="0">
              <a:spcBef>
                <a:spcPct val="50000"/>
              </a:spcBef>
            </a:pPr>
            <a:endParaRPr lang="en-GB" sz="2800"/>
          </a:p>
        </p:txBody>
      </p:sp>
      <p:sp>
        <p:nvSpPr>
          <p:cNvPr id="31749" name="Text Box 6"/>
          <p:cNvSpPr txBox="1">
            <a:spLocks noChangeArrowheads="1"/>
          </p:cNvSpPr>
          <p:nvPr/>
        </p:nvSpPr>
        <p:spPr bwMode="auto">
          <a:xfrm>
            <a:off x="2209800" y="3200400"/>
            <a:ext cx="1143000" cy="396875"/>
          </a:xfrm>
          <a:prstGeom prst="rect">
            <a:avLst/>
          </a:prstGeom>
          <a:solidFill>
            <a:schemeClr val="bg1"/>
          </a:solidFill>
          <a:ln w="9525">
            <a:noFill/>
            <a:miter lim="800000"/>
            <a:headEnd/>
            <a:tailEnd/>
          </a:ln>
        </p:spPr>
        <p:txBody>
          <a:bodyPr>
            <a:spAutoFit/>
          </a:bodyPr>
          <a:lstStyle/>
          <a:p>
            <a:pPr eaLnBrk="0" hangingPunct="0">
              <a:spcBef>
                <a:spcPct val="50000"/>
              </a:spcBef>
            </a:pPr>
            <a:r>
              <a:rPr lang="en-GB" sz="2000"/>
              <a:t>descent</a:t>
            </a:r>
            <a:endParaRPr lang="en-US" sz="2000"/>
          </a:p>
        </p:txBody>
      </p:sp>
      <p:sp>
        <p:nvSpPr>
          <p:cNvPr id="31750" name="Text Box 7"/>
          <p:cNvSpPr txBox="1">
            <a:spLocks noChangeArrowheads="1"/>
          </p:cNvSpPr>
          <p:nvPr/>
        </p:nvSpPr>
        <p:spPr bwMode="auto">
          <a:xfrm>
            <a:off x="2209800" y="1431925"/>
            <a:ext cx="1676400" cy="396875"/>
          </a:xfrm>
          <a:prstGeom prst="rect">
            <a:avLst/>
          </a:prstGeom>
          <a:solidFill>
            <a:schemeClr val="bg1"/>
          </a:solidFill>
          <a:ln w="9525">
            <a:noFill/>
            <a:miter lim="800000"/>
            <a:headEnd/>
            <a:tailEnd/>
          </a:ln>
        </p:spPr>
        <p:txBody>
          <a:bodyPr>
            <a:spAutoFit/>
          </a:bodyPr>
          <a:lstStyle/>
          <a:p>
            <a:pPr eaLnBrk="0" hangingPunct="0">
              <a:spcBef>
                <a:spcPct val="50000"/>
              </a:spcBef>
            </a:pPr>
            <a:r>
              <a:rPr lang="en-GB" sz="2000"/>
              <a:t>ascent</a:t>
            </a:r>
            <a:endParaRPr lang="en-US" sz="2000"/>
          </a:p>
        </p:txBody>
      </p:sp>
      <p:sp>
        <p:nvSpPr>
          <p:cNvPr id="31751" name="Text Box 8"/>
          <p:cNvSpPr txBox="1">
            <a:spLocks noChangeArrowheads="1"/>
          </p:cNvSpPr>
          <p:nvPr/>
        </p:nvSpPr>
        <p:spPr bwMode="auto">
          <a:xfrm>
            <a:off x="5638800" y="1676400"/>
            <a:ext cx="1143000" cy="396875"/>
          </a:xfrm>
          <a:prstGeom prst="rect">
            <a:avLst/>
          </a:prstGeom>
          <a:noFill/>
          <a:ln w="9525">
            <a:noFill/>
            <a:miter lim="800000"/>
            <a:headEnd/>
            <a:tailEnd/>
          </a:ln>
        </p:spPr>
        <p:txBody>
          <a:bodyPr>
            <a:spAutoFit/>
          </a:bodyPr>
          <a:lstStyle/>
          <a:p>
            <a:pPr eaLnBrk="0" hangingPunct="0">
              <a:spcBef>
                <a:spcPct val="50000"/>
              </a:spcBef>
            </a:pPr>
            <a:r>
              <a:rPr lang="en-GB" sz="2000" b="1">
                <a:solidFill>
                  <a:srgbClr val="006600"/>
                </a:solidFill>
              </a:rPr>
              <a:t>Models</a:t>
            </a:r>
            <a:endParaRPr lang="en-US" sz="2000" b="1">
              <a:solidFill>
                <a:srgbClr val="006600"/>
              </a:solidFill>
            </a:endParaRPr>
          </a:p>
        </p:txBody>
      </p:sp>
      <p:sp>
        <p:nvSpPr>
          <p:cNvPr id="31752" name="Text Box 9"/>
          <p:cNvSpPr txBox="1">
            <a:spLocks noChangeArrowheads="1"/>
          </p:cNvSpPr>
          <p:nvPr/>
        </p:nvSpPr>
        <p:spPr bwMode="auto">
          <a:xfrm>
            <a:off x="3429000" y="1676400"/>
            <a:ext cx="1905000" cy="396875"/>
          </a:xfrm>
          <a:prstGeom prst="rect">
            <a:avLst/>
          </a:prstGeom>
          <a:noFill/>
          <a:ln w="9525">
            <a:noFill/>
            <a:miter lim="800000"/>
            <a:headEnd/>
            <a:tailEnd/>
          </a:ln>
        </p:spPr>
        <p:txBody>
          <a:bodyPr>
            <a:spAutoFit/>
          </a:bodyPr>
          <a:lstStyle/>
          <a:p>
            <a:pPr eaLnBrk="0" hangingPunct="0">
              <a:spcBef>
                <a:spcPct val="50000"/>
              </a:spcBef>
            </a:pPr>
            <a:r>
              <a:rPr lang="en-GB" sz="2000" b="1"/>
              <a:t>Observations</a:t>
            </a:r>
            <a:endParaRPr lang="en-US" sz="2000" b="1"/>
          </a:p>
        </p:txBody>
      </p:sp>
      <p:sp>
        <p:nvSpPr>
          <p:cNvPr id="31753" name="Text Box 10"/>
          <p:cNvSpPr txBox="1">
            <a:spLocks noChangeArrowheads="1"/>
          </p:cNvSpPr>
          <p:nvPr/>
        </p:nvSpPr>
        <p:spPr bwMode="auto">
          <a:xfrm rot="-5400000">
            <a:off x="-769143" y="3055143"/>
            <a:ext cx="4191000" cy="519113"/>
          </a:xfrm>
          <a:prstGeom prst="rect">
            <a:avLst/>
          </a:prstGeom>
          <a:solidFill>
            <a:schemeClr val="bg1"/>
          </a:solidFill>
          <a:ln w="9525">
            <a:noFill/>
            <a:miter lim="800000"/>
            <a:headEnd/>
            <a:tailEnd/>
          </a:ln>
        </p:spPr>
        <p:txBody>
          <a:bodyPr>
            <a:spAutoFit/>
          </a:bodyPr>
          <a:lstStyle/>
          <a:p>
            <a:pPr eaLnBrk="0" hangingPunct="0">
              <a:spcBef>
                <a:spcPct val="50000"/>
              </a:spcBef>
            </a:pPr>
            <a:r>
              <a:rPr lang="en-GB" sz="2800"/>
              <a:t>Precipitation change (%)</a:t>
            </a:r>
            <a:endParaRPr lang="en-US"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lstStyle/>
          <a:p>
            <a:r>
              <a:rPr lang="en-GB" sz="3600" dirty="0" smtClean="0">
                <a:solidFill>
                  <a:schemeClr val="accent2"/>
                </a:solidFill>
              </a:rPr>
              <a:t>CMIP5: Changes in Wet and Dry region Precipitation</a:t>
            </a:r>
            <a:endParaRPr lang="en-GB" sz="3600" dirty="0">
              <a:solidFill>
                <a:schemeClr val="accent2"/>
              </a:solidFill>
            </a:endParaRPr>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pPr>
              <a:defRPr/>
            </a:pPr>
            <a:endParaRPr lang="en-US"/>
          </a:p>
        </p:txBody>
      </p:sp>
      <p:pic>
        <p:nvPicPr>
          <p:cNvPr id="2050" name="Picture 2" descr="plot_PT_ts_amip_cmip_rcp45_trop_FIG02"/>
          <p:cNvPicPr>
            <a:picLocks noChangeAspect="1" noChangeArrowheads="1"/>
          </p:cNvPicPr>
          <p:nvPr/>
        </p:nvPicPr>
        <p:blipFill>
          <a:blip r:embed="rId2" cstate="print"/>
          <a:srcRect t="32150" b="4428"/>
          <a:stretch>
            <a:fillRect/>
          </a:stretch>
        </p:blipFill>
        <p:spPr bwMode="auto">
          <a:xfrm>
            <a:off x="150513" y="1440160"/>
            <a:ext cx="7977304" cy="5157192"/>
          </a:xfrm>
          <a:prstGeom prst="rect">
            <a:avLst/>
          </a:prstGeom>
          <a:noFill/>
          <a:ln w="9525">
            <a:noFill/>
            <a:miter lim="800000"/>
            <a:headEnd/>
            <a:tailEnd/>
          </a:ln>
        </p:spPr>
      </p:pic>
      <p:cxnSp>
        <p:nvCxnSpPr>
          <p:cNvPr id="7" name="Straight Connector 6"/>
          <p:cNvCxnSpPr/>
          <p:nvPr/>
        </p:nvCxnSpPr>
        <p:spPr bwMode="auto">
          <a:xfrm>
            <a:off x="971600" y="2936192"/>
            <a:ext cx="518457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971600" y="5139392"/>
            <a:ext cx="518457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5613</TotalTime>
  <Words>552</Words>
  <Application>Microsoft Office PowerPoint</Application>
  <PresentationFormat>On-screen Show (4:3)</PresentationFormat>
  <Paragraphs>74</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Understanding Current Observed Changes in the Global Water Cycle </vt:lpstr>
      <vt:lpstr>Global changes in water vapour</vt:lpstr>
      <vt:lpstr>Exploiting satellite observations</vt:lpstr>
      <vt:lpstr>Slide 4</vt:lpstr>
      <vt:lpstr>CMIP5 climatology/seasonal cycle</vt:lpstr>
      <vt:lpstr>Current changes in tropical precipitation in CMIP5 models</vt:lpstr>
      <vt:lpstr>Contrasting land/ocean changes relate to ENSO</vt:lpstr>
      <vt:lpstr>Contrasting precipitation response in wet and dry regions of the tropical circulation</vt:lpstr>
      <vt:lpstr>CMIP5: Changes in Wet and Dry region Precipitation</vt:lpstr>
      <vt:lpstr>Links to ongoing NERC CWC projects</vt:lpstr>
      <vt:lpstr>Simulated/observed precipitation fingerprints</vt:lpstr>
      <vt:lpstr>Slide 12</vt:lpstr>
      <vt:lpstr>Extreme precipitation &amp; mid-latitude Flooding</vt:lpstr>
      <vt:lpstr>Precipitation &amp; circulation trends</vt:lpstr>
      <vt:lpstr>Slide 15</vt:lpstr>
      <vt:lpstr>Ongoing work and potential issues</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Philip Allan</dc:creator>
  <cp:lastModifiedBy>Richard Allan</cp:lastModifiedBy>
  <cp:revision>528</cp:revision>
  <cp:lastPrinted>1601-01-01T00:00:00Z</cp:lastPrinted>
  <dcterms:created xsi:type="dcterms:W3CDTF">1601-01-01T00:00:00Z</dcterms:created>
  <dcterms:modified xsi:type="dcterms:W3CDTF">2011-12-15T15:43:40Z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