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Lst>
  <p:notesMasterIdLst>
    <p:notesMasterId r:id="rId26"/>
  </p:notesMasterIdLst>
  <p:handoutMasterIdLst>
    <p:handoutMasterId r:id="rId27"/>
  </p:handoutMasterIdLst>
  <p:sldIdLst>
    <p:sldId id="325" r:id="rId4"/>
    <p:sldId id="406" r:id="rId5"/>
    <p:sldId id="361" r:id="rId6"/>
    <p:sldId id="399" r:id="rId7"/>
    <p:sldId id="377" r:id="rId8"/>
    <p:sldId id="390" r:id="rId9"/>
    <p:sldId id="383" r:id="rId10"/>
    <p:sldId id="388" r:id="rId11"/>
    <p:sldId id="405" r:id="rId12"/>
    <p:sldId id="360" r:id="rId13"/>
    <p:sldId id="391" r:id="rId14"/>
    <p:sldId id="392" r:id="rId15"/>
    <p:sldId id="385" r:id="rId16"/>
    <p:sldId id="397" r:id="rId17"/>
    <p:sldId id="400" r:id="rId18"/>
    <p:sldId id="393" r:id="rId19"/>
    <p:sldId id="394" r:id="rId20"/>
    <p:sldId id="387" r:id="rId21"/>
    <p:sldId id="384" r:id="rId22"/>
    <p:sldId id="362" r:id="rId23"/>
    <p:sldId id="404" r:id="rId24"/>
    <p:sldId id="407" r:id="rId25"/>
  </p:sldIdLst>
  <p:sldSz cx="9144000" cy="6858000" type="screen4x3"/>
  <p:notesSz cx="6718300" cy="9867900"/>
  <p:defaultTextStyle>
    <a:defPPr>
      <a:defRPr lang="en-GB"/>
    </a:defPPr>
    <a:lvl1pPr algn="l" rtl="0" fontAlgn="base">
      <a:spcBef>
        <a:spcPct val="0"/>
      </a:spcBef>
      <a:spcAft>
        <a:spcPct val="0"/>
      </a:spcAft>
      <a:defRPr sz="8600" kern="1200">
        <a:solidFill>
          <a:schemeClr val="bg1"/>
        </a:solidFill>
        <a:latin typeface="Rdg Vesta" pitchFamily="50" charset="0"/>
        <a:ea typeface="+mn-ea"/>
        <a:cs typeface="+mn-cs"/>
      </a:defRPr>
    </a:lvl1pPr>
    <a:lvl2pPr marL="457200" algn="l" rtl="0" fontAlgn="base">
      <a:spcBef>
        <a:spcPct val="0"/>
      </a:spcBef>
      <a:spcAft>
        <a:spcPct val="0"/>
      </a:spcAft>
      <a:defRPr sz="8600" kern="1200">
        <a:solidFill>
          <a:schemeClr val="bg1"/>
        </a:solidFill>
        <a:latin typeface="Rdg Vesta" pitchFamily="50" charset="0"/>
        <a:ea typeface="+mn-ea"/>
        <a:cs typeface="+mn-cs"/>
      </a:defRPr>
    </a:lvl2pPr>
    <a:lvl3pPr marL="914400" algn="l" rtl="0" fontAlgn="base">
      <a:spcBef>
        <a:spcPct val="0"/>
      </a:spcBef>
      <a:spcAft>
        <a:spcPct val="0"/>
      </a:spcAft>
      <a:defRPr sz="8600" kern="1200">
        <a:solidFill>
          <a:schemeClr val="bg1"/>
        </a:solidFill>
        <a:latin typeface="Rdg Vesta" pitchFamily="50" charset="0"/>
        <a:ea typeface="+mn-ea"/>
        <a:cs typeface="+mn-cs"/>
      </a:defRPr>
    </a:lvl3pPr>
    <a:lvl4pPr marL="1371600" algn="l" rtl="0" fontAlgn="base">
      <a:spcBef>
        <a:spcPct val="0"/>
      </a:spcBef>
      <a:spcAft>
        <a:spcPct val="0"/>
      </a:spcAft>
      <a:defRPr sz="8600" kern="1200">
        <a:solidFill>
          <a:schemeClr val="bg1"/>
        </a:solidFill>
        <a:latin typeface="Rdg Vesta" pitchFamily="50" charset="0"/>
        <a:ea typeface="+mn-ea"/>
        <a:cs typeface="+mn-cs"/>
      </a:defRPr>
    </a:lvl4pPr>
    <a:lvl5pPr marL="1828800" algn="l" rtl="0" fontAlgn="base">
      <a:spcBef>
        <a:spcPct val="0"/>
      </a:spcBef>
      <a:spcAft>
        <a:spcPct val="0"/>
      </a:spcAft>
      <a:defRPr sz="8600" kern="1200">
        <a:solidFill>
          <a:schemeClr val="bg1"/>
        </a:solidFill>
        <a:latin typeface="Rdg Vesta" pitchFamily="50" charset="0"/>
        <a:ea typeface="+mn-ea"/>
        <a:cs typeface="+mn-cs"/>
      </a:defRPr>
    </a:lvl5pPr>
    <a:lvl6pPr marL="2286000" algn="l" defTabSz="914400" rtl="0" eaLnBrk="1" latinLnBrk="0" hangingPunct="1">
      <a:defRPr sz="8600" kern="1200">
        <a:solidFill>
          <a:schemeClr val="bg1"/>
        </a:solidFill>
        <a:latin typeface="Rdg Vesta" pitchFamily="50" charset="0"/>
        <a:ea typeface="+mn-ea"/>
        <a:cs typeface="+mn-cs"/>
      </a:defRPr>
    </a:lvl6pPr>
    <a:lvl7pPr marL="2743200" algn="l" defTabSz="914400" rtl="0" eaLnBrk="1" latinLnBrk="0" hangingPunct="1">
      <a:defRPr sz="8600" kern="1200">
        <a:solidFill>
          <a:schemeClr val="bg1"/>
        </a:solidFill>
        <a:latin typeface="Rdg Vesta" pitchFamily="50" charset="0"/>
        <a:ea typeface="+mn-ea"/>
        <a:cs typeface="+mn-cs"/>
      </a:defRPr>
    </a:lvl7pPr>
    <a:lvl8pPr marL="3200400" algn="l" defTabSz="914400" rtl="0" eaLnBrk="1" latinLnBrk="0" hangingPunct="1">
      <a:defRPr sz="8600" kern="1200">
        <a:solidFill>
          <a:schemeClr val="bg1"/>
        </a:solidFill>
        <a:latin typeface="Rdg Vesta" pitchFamily="50" charset="0"/>
        <a:ea typeface="+mn-ea"/>
        <a:cs typeface="+mn-cs"/>
      </a:defRPr>
    </a:lvl8pPr>
    <a:lvl9pPr marL="3657600" algn="l" defTabSz="914400" rtl="0" eaLnBrk="1" latinLnBrk="0" hangingPunct="1">
      <a:defRPr sz="8600" kern="1200">
        <a:solidFill>
          <a:schemeClr val="bg1"/>
        </a:solidFill>
        <a:latin typeface="Rdg Vesta" pitchFamily="5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FB9"/>
    <a:srgbClr val="FF6600"/>
    <a:srgbClr val="139113"/>
    <a:srgbClr val="5EFB33"/>
    <a:srgbClr val="33CCCC"/>
    <a:srgbClr val="7DFC5A"/>
    <a:srgbClr val="7EAF35"/>
    <a:srgbClr val="386C3E"/>
    <a:srgbClr val="194B8D"/>
    <a:srgbClr val="981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896" autoAdjust="0"/>
    <p:restoredTop sz="85714" autoAdjust="0"/>
  </p:normalViewPr>
  <p:slideViewPr>
    <p:cSldViewPr>
      <p:cViewPr>
        <p:scale>
          <a:sx n="79" d="100"/>
          <a:sy n="79" d="100"/>
        </p:scale>
        <p:origin x="-534" y="798"/>
      </p:cViewPr>
      <p:guideLst>
        <p:guide orient="horz" pos="2160"/>
        <p:guide pos="2880"/>
      </p:guideLst>
    </p:cSldViewPr>
  </p:slideViewPr>
  <p:notesTextViewPr>
    <p:cViewPr>
      <p:scale>
        <a:sx n="100" d="100"/>
        <a:sy n="100" d="100"/>
      </p:scale>
      <p:origin x="0" y="0"/>
    </p:cViewPr>
  </p:notesTextViewPr>
  <p:notesViewPr>
    <p:cSldViewPr>
      <p:cViewPr varScale="1">
        <p:scale>
          <a:sx n="72" d="100"/>
          <a:sy n="72" d="100"/>
        </p:scale>
        <p:origin x="-2076" y="-114"/>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defRPr sz="1200"/>
            </a:lvl1pPr>
          </a:lstStyle>
          <a:p>
            <a:endParaRPr lang="en-US"/>
          </a:p>
        </p:txBody>
      </p:sp>
      <p:sp>
        <p:nvSpPr>
          <p:cNvPr id="459779" name="Rectangle 3"/>
          <p:cNvSpPr>
            <a:spLocks noGrp="1" noChangeArrowheads="1"/>
          </p:cNvSpPr>
          <p:nvPr>
            <p:ph type="dt" sz="quarter" idx="1"/>
          </p:nvPr>
        </p:nvSpPr>
        <p:spPr bwMode="auto">
          <a:xfrm>
            <a:off x="3806825"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lgn="r">
              <a:defRPr sz="1200"/>
            </a:lvl1pPr>
          </a:lstStyle>
          <a:p>
            <a:endParaRPr lang="en-US"/>
          </a:p>
        </p:txBody>
      </p:sp>
      <p:sp>
        <p:nvSpPr>
          <p:cNvPr id="459780" name="Rectangle 4"/>
          <p:cNvSpPr>
            <a:spLocks noGrp="1" noChangeArrowheads="1"/>
          </p:cNvSpPr>
          <p:nvPr>
            <p:ph type="ftr" sz="quarter" idx="2"/>
          </p:nvPr>
        </p:nvSpPr>
        <p:spPr bwMode="auto">
          <a:xfrm>
            <a:off x="0"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lvl1pPr>
          </a:lstStyle>
          <a:p>
            <a:endParaRPr lang="en-US"/>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lvl1pPr>
          </a:lstStyle>
          <a:p>
            <a:fld id="{C94AD638-6B38-44E9-80A6-1AEEFA715452}" type="slidenum">
              <a:rPr lang="en-US"/>
              <a:pPr/>
              <a:t>‹#›</a:t>
            </a:fld>
            <a:endParaRPr lang="en-US"/>
          </a:p>
        </p:txBody>
      </p:sp>
    </p:spTree>
    <p:extLst>
      <p:ext uri="{BB962C8B-B14F-4D97-AF65-F5344CB8AC3E}">
        <p14:creationId xmlns:p14="http://schemas.microsoft.com/office/powerpoint/2010/main" val="26845820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defRPr sz="1200">
                <a:solidFill>
                  <a:schemeClr val="tx1"/>
                </a:solidFill>
                <a:latin typeface="Arial" charset="0"/>
              </a:defRPr>
            </a:lvl1pPr>
          </a:lstStyle>
          <a:p>
            <a:endParaRPr lang="en-GB"/>
          </a:p>
        </p:txBody>
      </p:sp>
      <p:sp>
        <p:nvSpPr>
          <p:cNvPr id="9219" name="Rectangle 3"/>
          <p:cNvSpPr>
            <a:spLocks noGrp="1" noChangeArrowheads="1"/>
          </p:cNvSpPr>
          <p:nvPr>
            <p:ph type="dt" idx="1"/>
          </p:nvPr>
        </p:nvSpPr>
        <p:spPr bwMode="auto">
          <a:xfrm>
            <a:off x="3805238"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lgn="r">
              <a:defRPr sz="1200">
                <a:solidFill>
                  <a:schemeClr val="tx1"/>
                </a:solidFill>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solidFill>
                  <a:schemeClr val="tx1"/>
                </a:solidFill>
                <a:latin typeface="Arial" charset="0"/>
              </a:defRPr>
            </a:lvl1pPr>
          </a:lstStyle>
          <a:p>
            <a:endParaRPr lang="en-GB"/>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solidFill>
                  <a:schemeClr val="tx1"/>
                </a:solidFill>
                <a:latin typeface="Arial" charset="0"/>
              </a:defRPr>
            </a:lvl1pPr>
          </a:lstStyle>
          <a:p>
            <a:fld id="{29FDB257-6FD9-4ABC-A90E-F8C2E44FE70D}" type="slidenum">
              <a:rPr lang="en-GB"/>
              <a:pPr/>
              <a:t>‹#›</a:t>
            </a:fld>
            <a:endParaRPr lang="en-GB"/>
          </a:p>
        </p:txBody>
      </p:sp>
    </p:spTree>
    <p:extLst>
      <p:ext uri="{BB962C8B-B14F-4D97-AF65-F5344CB8AC3E}">
        <p14:creationId xmlns:p14="http://schemas.microsoft.com/office/powerpoint/2010/main" val="3579748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CE650-1EE8-4757-9DEA-2DEC69FF5B6D}" type="slidenum">
              <a:rPr lang="en-GB"/>
              <a:pPr/>
              <a:t>1</a:t>
            </a:fld>
            <a:endParaRPr lang="en-GB"/>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a:t>This is the title slide, PowerPoint will automatically format the first slide with the title master, although this can be changed in the design palette.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05779" y="9373558"/>
            <a:ext cx="2910949" cy="492763"/>
          </a:xfrm>
          <a:prstGeom prst="rect">
            <a:avLst/>
          </a:prstGeom>
          <a:noFill/>
          <a:ln w="9525">
            <a:noFill/>
            <a:miter lim="800000"/>
            <a:headEnd/>
            <a:tailEnd/>
          </a:ln>
        </p:spPr>
        <p:txBody>
          <a:bodyPr lIns="90809" tIns="45405" rIns="90809" bIns="45405" anchor="b"/>
          <a:lstStyle/>
          <a:p>
            <a:pPr algn="r" eaLnBrk="1" hangingPunct="1"/>
            <a:fld id="{2FD2BB63-DB9F-48E4-B7F9-7D620C5CFE8D}" type="slidenum">
              <a:rPr lang="en-US" sz="1200"/>
              <a:pPr algn="r" eaLnBrk="1" hangingPunct="1"/>
              <a:t>3</a:t>
            </a:fld>
            <a:endParaRPr lang="en-US" sz="1200"/>
          </a:p>
        </p:txBody>
      </p:sp>
      <p:sp>
        <p:nvSpPr>
          <p:cNvPr id="11267" name="Rectangle 2"/>
          <p:cNvSpPr>
            <a:spLocks noGrp="1" noRot="1" noChangeAspect="1" noChangeArrowheads="1" noTextEdit="1"/>
          </p:cNvSpPr>
          <p:nvPr>
            <p:ph type="sldImg"/>
          </p:nvPr>
        </p:nvSpPr>
        <p:spPr>
          <a:xfrm>
            <a:off x="952500" y="773113"/>
            <a:ext cx="4852988" cy="3640137"/>
          </a:xfrm>
          <a:ln/>
        </p:spPr>
      </p:sp>
      <p:sp>
        <p:nvSpPr>
          <p:cNvPr id="11268" name="Rectangle 3"/>
          <p:cNvSpPr>
            <a:spLocks noGrp="1" noChangeArrowheads="1"/>
          </p:cNvSpPr>
          <p:nvPr>
            <p:ph type="body" idx="1"/>
          </p:nvPr>
        </p:nvSpPr>
        <p:spPr>
          <a:xfrm>
            <a:off x="910557" y="4720736"/>
            <a:ext cx="4933358" cy="4412758"/>
          </a:xfrm>
          <a:noFill/>
          <a:ln/>
        </p:spPr>
        <p:txBody>
          <a:bodyPr/>
          <a:lstStyle/>
          <a:p>
            <a:pPr eaLnBrk="1" hangingPunct="1"/>
            <a:r>
              <a:rPr lang="en-GB" dirty="0" smtClean="0">
                <a:latin typeface="Arial" charset="0"/>
              </a:rPr>
              <a:t>There is huge uncertainty in global precipitation projections, relating both to climate sensitivity and mitigation pathways.</a:t>
            </a:r>
          </a:p>
          <a:p>
            <a:pPr eaLnBrk="1" hangingPunct="1"/>
            <a:r>
              <a:rPr lang="en-GB" dirty="0" smtClean="0">
                <a:latin typeface="Arial" charset="0"/>
              </a:rPr>
              <a:t>In PAGODA we are understanding</a:t>
            </a:r>
            <a:r>
              <a:rPr lang="en-GB" baseline="0" dirty="0" smtClean="0">
                <a:latin typeface="Arial" charset="0"/>
              </a:rPr>
              <a:t> the precipitation changes at the largest scales relating both to the warming (in response to </a:t>
            </a:r>
            <a:r>
              <a:rPr lang="en-GB" baseline="0" dirty="0" err="1" smtClean="0">
                <a:latin typeface="Arial" charset="0"/>
              </a:rPr>
              <a:t>radiative</a:t>
            </a:r>
            <a:r>
              <a:rPr lang="en-GB" baseline="0" dirty="0" smtClean="0">
                <a:latin typeface="Arial" charset="0"/>
              </a:rPr>
              <a:t> </a:t>
            </a:r>
            <a:r>
              <a:rPr lang="en-GB" baseline="0" dirty="0" err="1" smtClean="0">
                <a:latin typeface="Arial" charset="0"/>
              </a:rPr>
              <a:t>forcings</a:t>
            </a:r>
            <a:r>
              <a:rPr lang="en-GB" baseline="0" dirty="0" smtClean="0">
                <a:latin typeface="Arial" charset="0"/>
              </a:rPr>
              <a:t>) and </a:t>
            </a:r>
            <a:r>
              <a:rPr lang="en-GB" baseline="0" dirty="0" err="1" smtClean="0">
                <a:latin typeface="Arial" charset="0"/>
              </a:rPr>
              <a:t>and</a:t>
            </a:r>
            <a:r>
              <a:rPr lang="en-GB" baseline="0" dirty="0" smtClean="0">
                <a:latin typeface="Arial" charset="0"/>
              </a:rPr>
              <a:t> also the direct effect of the </a:t>
            </a:r>
            <a:r>
              <a:rPr lang="en-GB" baseline="0" dirty="0" err="1" smtClean="0">
                <a:latin typeface="Arial" charset="0"/>
              </a:rPr>
              <a:t>radiative</a:t>
            </a:r>
            <a:r>
              <a:rPr lang="en-GB" baseline="0" dirty="0" smtClean="0">
                <a:latin typeface="Arial" charset="0"/>
              </a:rPr>
              <a:t> </a:t>
            </a:r>
            <a:r>
              <a:rPr lang="en-GB" baseline="0" dirty="0" err="1" smtClean="0">
                <a:latin typeface="Arial" charset="0"/>
              </a:rPr>
              <a:t>forcings</a:t>
            </a:r>
            <a:r>
              <a:rPr lang="en-GB" baseline="0" dirty="0" smtClean="0">
                <a:latin typeface="Arial" charset="0"/>
              </a:rPr>
              <a:t> themselves </a:t>
            </a:r>
            <a:r>
              <a:rPr lang="en-GB" baseline="0" smtClean="0">
                <a:latin typeface="Arial" charset="0"/>
              </a:rPr>
              <a:t>on precipitation.</a:t>
            </a:r>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05779" y="9373558"/>
            <a:ext cx="2910949" cy="492763"/>
          </a:xfrm>
          <a:prstGeom prst="rect">
            <a:avLst/>
          </a:prstGeom>
          <a:noFill/>
          <a:ln w="9525">
            <a:noFill/>
            <a:miter lim="800000"/>
            <a:headEnd/>
            <a:tailEnd/>
          </a:ln>
        </p:spPr>
        <p:txBody>
          <a:bodyPr lIns="90809" tIns="45405" rIns="90809" bIns="45405" anchor="b"/>
          <a:lstStyle/>
          <a:p>
            <a:pPr algn="r" eaLnBrk="1" hangingPunct="1"/>
            <a:fld id="{2FD2BB63-DB9F-48E4-B7F9-7D620C5CFE8D}" type="slidenum">
              <a:rPr lang="en-US" sz="1200"/>
              <a:pPr algn="r" eaLnBrk="1" hangingPunct="1"/>
              <a:t>4</a:t>
            </a:fld>
            <a:endParaRPr lang="en-US" sz="1200"/>
          </a:p>
        </p:txBody>
      </p:sp>
      <p:sp>
        <p:nvSpPr>
          <p:cNvPr id="11267" name="Rectangle 2"/>
          <p:cNvSpPr>
            <a:spLocks noGrp="1" noRot="1" noChangeAspect="1" noChangeArrowheads="1" noTextEdit="1"/>
          </p:cNvSpPr>
          <p:nvPr>
            <p:ph type="sldImg"/>
          </p:nvPr>
        </p:nvSpPr>
        <p:spPr>
          <a:xfrm>
            <a:off x="952500" y="773113"/>
            <a:ext cx="4852988" cy="3640137"/>
          </a:xfrm>
          <a:ln/>
        </p:spPr>
      </p:sp>
      <p:sp>
        <p:nvSpPr>
          <p:cNvPr id="11268" name="Rectangle 3"/>
          <p:cNvSpPr>
            <a:spLocks noGrp="1" noChangeArrowheads="1"/>
          </p:cNvSpPr>
          <p:nvPr>
            <p:ph type="body" idx="1"/>
          </p:nvPr>
        </p:nvSpPr>
        <p:spPr>
          <a:xfrm>
            <a:off x="910557" y="4720736"/>
            <a:ext cx="4933358" cy="4412758"/>
          </a:xfrm>
          <a:noFill/>
          <a:ln/>
        </p:spPr>
        <p:txBody>
          <a:bodyPr/>
          <a:lstStyle/>
          <a:p>
            <a:pPr eaLnBrk="1" hangingPunct="1"/>
            <a:r>
              <a:rPr lang="en-GB" dirty="0" smtClean="0">
                <a:latin typeface="Arial" charset="0"/>
              </a:rPr>
              <a:t>There is huge uncertainty in global precipitation projections, relating both to climate sensitivity and mitigation pathways.</a:t>
            </a:r>
          </a:p>
          <a:p>
            <a:pPr eaLnBrk="1" hangingPunct="1"/>
            <a:r>
              <a:rPr lang="en-GB" dirty="0" smtClean="0">
                <a:latin typeface="Arial" charset="0"/>
              </a:rPr>
              <a:t>In PAGODA we are understanding</a:t>
            </a:r>
            <a:r>
              <a:rPr lang="en-GB" baseline="0" dirty="0" smtClean="0">
                <a:latin typeface="Arial" charset="0"/>
              </a:rPr>
              <a:t> the precipitation changes at the largest scales relating both to the warming (in response to </a:t>
            </a:r>
            <a:r>
              <a:rPr lang="en-GB" baseline="0" dirty="0" err="1" smtClean="0">
                <a:latin typeface="Arial" charset="0"/>
              </a:rPr>
              <a:t>radiative</a:t>
            </a:r>
            <a:r>
              <a:rPr lang="en-GB" baseline="0" dirty="0" smtClean="0">
                <a:latin typeface="Arial" charset="0"/>
              </a:rPr>
              <a:t> </a:t>
            </a:r>
            <a:r>
              <a:rPr lang="en-GB" baseline="0" dirty="0" err="1" smtClean="0">
                <a:latin typeface="Arial" charset="0"/>
              </a:rPr>
              <a:t>forcings</a:t>
            </a:r>
            <a:r>
              <a:rPr lang="en-GB" baseline="0" dirty="0" smtClean="0">
                <a:latin typeface="Arial" charset="0"/>
              </a:rPr>
              <a:t>) and </a:t>
            </a:r>
            <a:r>
              <a:rPr lang="en-GB" baseline="0" dirty="0" err="1" smtClean="0">
                <a:latin typeface="Arial" charset="0"/>
              </a:rPr>
              <a:t>and</a:t>
            </a:r>
            <a:r>
              <a:rPr lang="en-GB" baseline="0" dirty="0" smtClean="0">
                <a:latin typeface="Arial" charset="0"/>
              </a:rPr>
              <a:t> also the direct effect of the </a:t>
            </a:r>
            <a:r>
              <a:rPr lang="en-GB" baseline="0" dirty="0" err="1" smtClean="0">
                <a:latin typeface="Arial" charset="0"/>
              </a:rPr>
              <a:t>radiative</a:t>
            </a:r>
            <a:r>
              <a:rPr lang="en-GB" baseline="0" dirty="0" smtClean="0">
                <a:latin typeface="Arial" charset="0"/>
              </a:rPr>
              <a:t> </a:t>
            </a:r>
            <a:r>
              <a:rPr lang="en-GB" baseline="0" dirty="0" err="1" smtClean="0">
                <a:latin typeface="Arial" charset="0"/>
              </a:rPr>
              <a:t>forcings</a:t>
            </a:r>
            <a:r>
              <a:rPr lang="en-GB" baseline="0" dirty="0" smtClean="0">
                <a:latin typeface="Arial" charset="0"/>
              </a:rPr>
              <a:t> themselves </a:t>
            </a:r>
            <a:r>
              <a:rPr lang="en-GB" baseline="0" smtClean="0">
                <a:latin typeface="Arial" charset="0"/>
              </a:rPr>
              <a:t>on precipitation.</a:t>
            </a:r>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5-day</a:t>
            </a:r>
            <a:r>
              <a:rPr lang="en-GB" baseline="0" dirty="0" smtClean="0"/>
              <a:t> means.</a:t>
            </a:r>
          </a:p>
          <a:p>
            <a:pPr marL="228600" indent="-228600">
              <a:buAutoNum type="arabicParenR"/>
            </a:pPr>
            <a:r>
              <a:rPr lang="en-GB" baseline="0" dirty="0" smtClean="0"/>
              <a:t>More </a:t>
            </a:r>
            <a:r>
              <a:rPr lang="en-GB" baseline="0" dirty="0" err="1" smtClean="0"/>
              <a:t>positve</a:t>
            </a:r>
            <a:r>
              <a:rPr lang="en-GB" baseline="0" dirty="0" smtClean="0"/>
              <a:t> </a:t>
            </a:r>
            <a:r>
              <a:rPr lang="en-GB" baseline="0" dirty="0" err="1" smtClean="0"/>
              <a:t>dP</a:t>
            </a:r>
            <a:r>
              <a:rPr lang="en-GB" baseline="0" dirty="0" smtClean="0"/>
              <a:t>/</a:t>
            </a:r>
            <a:r>
              <a:rPr lang="en-GB" baseline="0" dirty="0" err="1" smtClean="0"/>
              <a:t>dT</a:t>
            </a:r>
            <a:r>
              <a:rPr lang="en-GB" baseline="0" dirty="0" smtClean="0"/>
              <a:t> for heavier percentiles (</a:t>
            </a:r>
            <a:r>
              <a:rPr lang="en-GB" baseline="0" dirty="0" err="1" smtClean="0"/>
              <a:t>obs</a:t>
            </a:r>
            <a:r>
              <a:rPr lang="en-GB" baseline="0" dirty="0" smtClean="0"/>
              <a:t> and models)</a:t>
            </a:r>
          </a:p>
          <a:p>
            <a:pPr marL="228600" indent="-228600">
              <a:buAutoNum type="arabicParenR"/>
            </a:pPr>
            <a:r>
              <a:rPr lang="en-GB" baseline="0" dirty="0" smtClean="0"/>
              <a:t>Higher observed sensitivity than models over ocean, good agreement over land.</a:t>
            </a:r>
          </a:p>
          <a:p>
            <a:pPr marL="228600" indent="-228600">
              <a:buAutoNum type="arabicParenR"/>
            </a:pPr>
            <a:r>
              <a:rPr lang="en-GB" baseline="0" dirty="0" smtClean="0"/>
              <a:t>Mostly negative </a:t>
            </a:r>
            <a:r>
              <a:rPr lang="en-GB" baseline="0" dirty="0" err="1" smtClean="0"/>
              <a:t>dP</a:t>
            </a:r>
            <a:r>
              <a:rPr lang="en-GB" baseline="0" dirty="0" smtClean="0"/>
              <a:t>/</a:t>
            </a:r>
            <a:r>
              <a:rPr lang="en-GB" baseline="0" dirty="0" err="1" smtClean="0"/>
              <a:t>dT</a:t>
            </a:r>
            <a:r>
              <a:rPr lang="en-GB" baseline="0" dirty="0" smtClean="0"/>
              <a:t> for all percentiles (apart from heaviest) over land. Partly due to less rainfall over land in El Nino when warmer tropical T</a:t>
            </a:r>
          </a:p>
          <a:p>
            <a:pPr marL="228600" indent="-228600">
              <a:buAutoNum type="arabicParenR"/>
            </a:pPr>
            <a:r>
              <a:rPr lang="en-GB" baseline="0" dirty="0" smtClean="0"/>
              <a:t>Coupled models: similar picture over ocean.  Smaller sensitivity for highest percentiles under climate change since global increases in P with warming are muted by increasing CO2 levels.</a:t>
            </a:r>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11</a:t>
            </a:fld>
            <a:endParaRPr lang="en-GB"/>
          </a:p>
        </p:txBody>
      </p:sp>
    </p:spTree>
    <p:extLst>
      <p:ext uri="{BB962C8B-B14F-4D97-AF65-F5344CB8AC3E}">
        <p14:creationId xmlns:p14="http://schemas.microsoft.com/office/powerpoint/2010/main" val="53133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5-day</a:t>
            </a:r>
            <a:r>
              <a:rPr lang="en-GB" baseline="0" dirty="0" smtClean="0"/>
              <a:t> means.</a:t>
            </a:r>
          </a:p>
          <a:p>
            <a:pPr marL="228600" indent="-228600">
              <a:buAutoNum type="arabicParenR"/>
            </a:pPr>
            <a:r>
              <a:rPr lang="en-GB" baseline="0" dirty="0" smtClean="0"/>
              <a:t>More </a:t>
            </a:r>
            <a:r>
              <a:rPr lang="en-GB" baseline="0" dirty="0" err="1" smtClean="0"/>
              <a:t>positve</a:t>
            </a:r>
            <a:r>
              <a:rPr lang="en-GB" baseline="0" dirty="0" smtClean="0"/>
              <a:t> </a:t>
            </a:r>
            <a:r>
              <a:rPr lang="en-GB" baseline="0" dirty="0" err="1" smtClean="0"/>
              <a:t>dP</a:t>
            </a:r>
            <a:r>
              <a:rPr lang="en-GB" baseline="0" dirty="0" smtClean="0"/>
              <a:t>/</a:t>
            </a:r>
            <a:r>
              <a:rPr lang="en-GB" baseline="0" dirty="0" err="1" smtClean="0"/>
              <a:t>dT</a:t>
            </a:r>
            <a:r>
              <a:rPr lang="en-GB" baseline="0" dirty="0" smtClean="0"/>
              <a:t> for heavier percentiles (</a:t>
            </a:r>
            <a:r>
              <a:rPr lang="en-GB" baseline="0" dirty="0" err="1" smtClean="0"/>
              <a:t>obs</a:t>
            </a:r>
            <a:r>
              <a:rPr lang="en-GB" baseline="0" dirty="0" smtClean="0"/>
              <a:t> and models)</a:t>
            </a:r>
          </a:p>
          <a:p>
            <a:pPr marL="228600" indent="-228600">
              <a:buAutoNum type="arabicParenR"/>
            </a:pPr>
            <a:r>
              <a:rPr lang="en-GB" baseline="0" dirty="0" smtClean="0"/>
              <a:t>Higher observed sensitivity than models over ocean, good agreement over land.</a:t>
            </a:r>
          </a:p>
          <a:p>
            <a:pPr marL="228600" indent="-228600">
              <a:buAutoNum type="arabicParenR"/>
            </a:pPr>
            <a:r>
              <a:rPr lang="en-GB" baseline="0" dirty="0" smtClean="0"/>
              <a:t>Mostly negative </a:t>
            </a:r>
            <a:r>
              <a:rPr lang="en-GB" baseline="0" dirty="0" err="1" smtClean="0"/>
              <a:t>dP</a:t>
            </a:r>
            <a:r>
              <a:rPr lang="en-GB" baseline="0" dirty="0" smtClean="0"/>
              <a:t>/</a:t>
            </a:r>
            <a:r>
              <a:rPr lang="en-GB" baseline="0" dirty="0" err="1" smtClean="0"/>
              <a:t>dT</a:t>
            </a:r>
            <a:r>
              <a:rPr lang="en-GB" baseline="0" dirty="0" smtClean="0"/>
              <a:t> for all percentiles (apart from heaviest) over land. Partly due to less rainfall over land in El Nino when warmer tropical T</a:t>
            </a:r>
          </a:p>
          <a:p>
            <a:pPr marL="228600" indent="-228600">
              <a:buAutoNum type="arabicParenR"/>
            </a:pPr>
            <a:r>
              <a:rPr lang="en-GB" baseline="0" dirty="0" smtClean="0"/>
              <a:t>Coupled models: similar picture over ocean.  Smaller sensitivity for highest percentiles under climate change since global increases in P with warming are muted by increasing CO2 levels.</a:t>
            </a:r>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12</a:t>
            </a:fld>
            <a:endParaRPr lang="en-GB"/>
          </a:p>
        </p:txBody>
      </p:sp>
    </p:spTree>
    <p:extLst>
      <p:ext uri="{BB962C8B-B14F-4D97-AF65-F5344CB8AC3E}">
        <p14:creationId xmlns:p14="http://schemas.microsoft.com/office/powerpoint/2010/main" val="53133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Systematic biases in climate model simulations of precipitation are also evident in forecasts</a:t>
            </a:r>
            <a:r>
              <a:rPr lang="en-GB" baseline="0" dirty="0" smtClean="0"/>
              <a:t> made by Weather Forecast models. This means that we may be able to exploit NWP models in exploring the reasons for systematic biases.</a:t>
            </a:r>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13</a:t>
            </a:fld>
            <a:endParaRPr lang="en-GB"/>
          </a:p>
        </p:txBody>
      </p:sp>
    </p:spTree>
    <p:extLst>
      <p:ext uri="{BB962C8B-B14F-4D97-AF65-F5344CB8AC3E}">
        <p14:creationId xmlns:p14="http://schemas.microsoft.com/office/powerpoint/2010/main" val="92430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solidFill>
                  <a:srgbClr val="000000"/>
                </a:solidFill>
                <a:latin typeface="Arial" charset="0"/>
              </a:rPr>
              <a:t>Distinct propagation of precipitating systems northward from the West Pacific every 20-30 days: captured by NWP simulations</a:t>
            </a:r>
          </a:p>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15</a:t>
            </a:fld>
            <a:endParaRPr lang="en-GB"/>
          </a:p>
        </p:txBody>
      </p:sp>
    </p:spTree>
    <p:extLst>
      <p:ext uri="{BB962C8B-B14F-4D97-AF65-F5344CB8AC3E}">
        <p14:creationId xmlns:p14="http://schemas.microsoft.com/office/powerpoint/2010/main" val="3187842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05779" y="9373558"/>
            <a:ext cx="2910949" cy="492763"/>
          </a:xfrm>
          <a:prstGeom prst="rect">
            <a:avLst/>
          </a:prstGeom>
          <a:noFill/>
          <a:ln w="9525">
            <a:noFill/>
            <a:miter lim="800000"/>
            <a:headEnd/>
            <a:tailEnd/>
          </a:ln>
        </p:spPr>
        <p:txBody>
          <a:bodyPr lIns="90809" tIns="45405" rIns="90809" bIns="45405" anchor="b"/>
          <a:lstStyle/>
          <a:p>
            <a:pPr algn="r"/>
            <a:fld id="{839022FF-E989-47AD-86FB-FA2BB6F83561}" type="slidenum">
              <a:rPr lang="en-US" sz="1200"/>
              <a:pPr algn="r"/>
              <a:t>17</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GB" smtClean="0">
                <a:latin typeface="Arial" charset="0"/>
              </a:rPr>
              <a:t>Projected Responses in Extreme Precipitation and Atmospheric Radiative Energy</a:t>
            </a:r>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AMIP5 simulations prescribe ocean surface temperatures, land temperature</a:t>
            </a:r>
            <a:r>
              <a:rPr lang="en-GB" baseline="0" dirty="0" smtClean="0"/>
              <a:t> is free to evolve. This is important for two reasons: (1) if models can simulate changes in sea surface temperatures then they are likely to be able to capture the changes in rainfall over land (2) surface temperature over many land regions is driven by changes in rainfall rather than land temperature determining rainfall (more cloud and rain means less solar heating and more surface evaporative cooling leading to cooler surface temperatures)</a:t>
            </a:r>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22</a:t>
            </a:fld>
            <a:endParaRPr lang="en-GB"/>
          </a:p>
        </p:txBody>
      </p:sp>
    </p:spTree>
    <p:extLst>
      <p:ext uri="{BB962C8B-B14F-4D97-AF65-F5344CB8AC3E}">
        <p14:creationId xmlns:p14="http://schemas.microsoft.com/office/powerpoint/2010/main" val="121471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C085-72A6-4F1E-8290-BAF919B886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869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470278-5C0B-404D-A971-5FB55E684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919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C6BAEC-2FFF-49BF-9B23-7C0240349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3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C085-72A6-4F1E-8290-BAF919B886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2893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0A065B-F59A-44A9-A03E-879E9D7DA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32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49F1C3-B872-4406-A0D1-456AAC463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05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BBAE3-2AF5-4BF1-B0D8-0701D9327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7362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B57F21-3CC3-4BE6-92B3-E33251BAC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9786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38954-6DB0-4371-83B5-7759225F3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3079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3092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68A1BE-2963-40AC-A7D7-2F6B6AE2C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634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0A065B-F59A-44A9-A03E-879E9D7DA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523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0A4620-51D8-46E0-ACF2-A5A04D29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30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470278-5C0B-404D-A971-5FB55E684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5040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C6BAEC-2FFF-49BF-9B23-7C0240349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8435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C085-72A6-4F1E-8290-BAF919B886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9515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0A065B-F59A-44A9-A03E-879E9D7DA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3263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49F1C3-B872-4406-A0D1-456AAC463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58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BBAE3-2AF5-4BF1-B0D8-0701D9327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607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B57F21-3CC3-4BE6-92B3-E33251BAC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0691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38954-6DB0-4371-83B5-7759225F3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5904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558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49F1C3-B872-4406-A0D1-456AAC463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677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68A1BE-2963-40AC-A7D7-2F6B6AE2C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2312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0A4620-51D8-46E0-ACF2-A5A04D29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88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470278-5C0B-404D-A971-5FB55E684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18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C6BAEC-2FFF-49BF-9B23-7C0240349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3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BBAE3-2AF5-4BF1-B0D8-0701D9327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7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B57F21-3CC3-4BE6-92B3-E33251BAC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941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38954-6DB0-4371-83B5-7759225F3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810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10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68A1BE-2963-40AC-A7D7-2F6B6AE2C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909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0A4620-51D8-46E0-ACF2-A5A04D29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97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mailto:r.p.allan@reading.ac.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0A949D58-2573-43F4-BD28-6145B531C616}"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Tree>
    <p:extLst>
      <p:ext uri="{BB962C8B-B14F-4D97-AF65-F5344CB8AC3E}">
        <p14:creationId xmlns:p14="http://schemas.microsoft.com/office/powerpoint/2010/main" val="28924614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0A949D58-2573-43F4-BD28-6145B531C616}"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Tree>
    <p:extLst>
      <p:ext uri="{BB962C8B-B14F-4D97-AF65-F5344CB8AC3E}">
        <p14:creationId xmlns:p14="http://schemas.microsoft.com/office/powerpoint/2010/main" val="23582506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0A949D58-2573-43F4-BD28-6145B531C616}"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
        <p:nvSpPr>
          <p:cNvPr id="9" name="Rectangle 5"/>
          <p:cNvSpPr txBox="1">
            <a:spLocks noChangeArrowheads="1"/>
          </p:cNvSpPr>
          <p:nvPr userDrawn="1"/>
        </p:nvSpPr>
        <p:spPr>
          <a:xfrm>
            <a:off x="6444208" y="6409134"/>
            <a:ext cx="2699792" cy="47625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800" dirty="0" smtClean="0">
                <a:solidFill>
                  <a:srgbClr val="000000"/>
                </a:solidFill>
                <a:hlinkClick r:id="rId14"/>
              </a:rPr>
              <a:t>r.p.allan@reading.ac.uk</a:t>
            </a:r>
            <a:r>
              <a:rPr lang="en-US" sz="1800" dirty="0" smtClean="0">
                <a:solidFill>
                  <a:srgbClr val="000000"/>
                </a:solidFill>
              </a:rPr>
              <a:t> </a:t>
            </a:r>
          </a:p>
          <a:p>
            <a:pPr>
              <a:defRPr/>
            </a:pPr>
            <a:r>
              <a:rPr lang="en-US" sz="1800" dirty="0" smtClean="0">
                <a:solidFill>
                  <a:srgbClr val="000000"/>
                </a:solidFill>
              </a:rPr>
              <a:t> </a:t>
            </a:r>
            <a:endParaRPr lang="en-US" sz="1800" dirty="0">
              <a:solidFill>
                <a:srgbClr val="000000"/>
              </a:solidFill>
            </a:endParaRPr>
          </a:p>
        </p:txBody>
      </p:sp>
    </p:spTree>
    <p:extLst>
      <p:ext uri="{BB962C8B-B14F-4D97-AF65-F5344CB8AC3E}">
        <p14:creationId xmlns:p14="http://schemas.microsoft.com/office/powerpoint/2010/main" val="37782901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www.nature.com/ngeo/journal/v5/n10/abs/ngeo1568.html" TargetMode="External"/><Relationship Id="rId4" Type="http://schemas.openxmlformats.org/officeDocument/2006/relationships/hyperlink" Target="http://www.agu.org/pubs/crossref/2012/2011JD016568.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met.reading.ac.uk/~sgs02rpa/PAPERS/Allan13SG.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met.reading.ac.uk/~sgs02rpa/PAPERS/Allan13SG.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dx.doi.org/10.1175/JAMC-D-13-082.1" TargetMode="External"/><Relationship Id="rId3" Type="http://schemas.openxmlformats.org/officeDocument/2006/relationships/image" Target="../media/image27.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1175/JAMC-D-13-082.1" TargetMode="External"/><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hyperlink" Target="http://dx.doi.org/10.1175/JAMC-D-13-082.1"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http://www.met.reading.ac.uk/~sgs02rpa/PAPERS/Allan13SG.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7.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dx.doi.org/10.1088/1748-9326/8/3/034002" TargetMode="External"/><Relationship Id="rId4" Type="http://schemas.openxmlformats.org/officeDocument/2006/relationships/hyperlink" Target="http://dx.doi.org/10.1029/2012GL052093"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met.reading.ac.uk/~sgs02rpa/PAPERS/Allan13SG.pdf" TargetMode="External"/><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http://t.co/V6gSK29DdA" TargetMode="External"/><Relationship Id="rId4" Type="http://schemas.openxmlformats.org/officeDocument/2006/relationships/image" Target="../media/image9.wmf"/><Relationship Id="rId9" Type="http://schemas.openxmlformats.org/officeDocument/2006/relationships/hyperlink" Target="http://link.springer.com/article/10.1007/s00382-010-0810-6"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met.reading.ac.uk/~sgs02rpa/PAPERS/Allan13SG.pdf" TargetMode="External"/><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emf"/><Relationship Id="rId5" Type="http://schemas.openxmlformats.org/officeDocument/2006/relationships/image" Target="../media/image10.png"/><Relationship Id="rId10" Type="http://schemas.openxmlformats.org/officeDocument/2006/relationships/hyperlink" Target="http://t.co/V6gSK29DdA" TargetMode="External"/><Relationship Id="rId4" Type="http://schemas.openxmlformats.org/officeDocument/2006/relationships/image" Target="../media/image9.wmf"/><Relationship Id="rId9" Type="http://schemas.openxmlformats.org/officeDocument/2006/relationships/hyperlink" Target="http://link.springer.com/article/10.1007/s00382-010-0810-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et.reading.ac.uk/~sgs02rpa/PAPERS/Allan13SG.pdf"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dx.doi.org/10.1088/1748-9326/8/3/03400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agu.org/pubs/crossref/2012/2012GL053373.shtml" TargetMode="External"/><Relationship Id="rId3" Type="http://schemas.openxmlformats.org/officeDocument/2006/relationships/image" Target="../media/image8.png"/><Relationship Id="rId7" Type="http://schemas.openxmlformats.org/officeDocument/2006/relationships/hyperlink" Target="http://dx.doi.org/10.1007/s00382-011-1134-x"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iopscience.iop.org/1748-9326/5/2/025205" TargetMode="External"/><Relationship Id="rId11" Type="http://schemas.openxmlformats.org/officeDocument/2006/relationships/image" Target="../media/image7.png"/><Relationship Id="rId5" Type="http://schemas.openxmlformats.org/officeDocument/2006/relationships/hyperlink" Target="http://dx.doi.org/10.1088/1748-9326/8/3/034002" TargetMode="External"/><Relationship Id="rId10"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hyperlink" Target="http://journals.ametsoc.org/doi/abs/10.1175/JCLI-D-12-00474.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hyperlink" Target="http://dx.doi.org/10.1029/2012GL052093" TargetMode="External"/><Relationship Id="rId5" Type="http://schemas.openxmlformats.org/officeDocument/2006/relationships/hyperlink" Target="http://dx.doi.org/10.1088/1748-9326/8/3/034002"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029/2012GL052093" TargetMode="External"/><Relationship Id="rId7"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0" name="Rectangle 2"/>
          <p:cNvSpPr>
            <a:spLocks noGrp="1" noChangeArrowheads="1"/>
          </p:cNvSpPr>
          <p:nvPr>
            <p:ph type="ctrTitle"/>
          </p:nvPr>
        </p:nvSpPr>
        <p:spPr>
          <a:xfrm>
            <a:off x="179512" y="116632"/>
            <a:ext cx="7128792" cy="864096"/>
          </a:xfrm>
        </p:spPr>
        <p:txBody>
          <a:bodyPr/>
          <a:lstStyle/>
          <a:p>
            <a:pPr algn="l">
              <a:tabLst>
                <a:tab pos="4038600" algn="l"/>
                <a:tab pos="6553200" algn="l"/>
              </a:tabLst>
            </a:pPr>
            <a:r>
              <a:rPr lang="en-GB" sz="3600" dirty="0" smtClean="0">
                <a:solidFill>
                  <a:schemeClr val="bg1"/>
                </a:solidFill>
                <a:latin typeface="Calibri" pitchFamily="34" charset="0"/>
                <a:cs typeface="Calibri" pitchFamily="34" charset="0"/>
              </a:rPr>
              <a:t>WP3 outcomes: Observed changes in the global water cycle and metrics</a:t>
            </a:r>
            <a:endParaRPr lang="en-GB" sz="3600" dirty="0">
              <a:solidFill>
                <a:schemeClr val="bg1"/>
              </a:solidFill>
              <a:latin typeface="Calibri" pitchFamily="34" charset="0"/>
              <a:cs typeface="Calibri" pitchFamily="34" charset="0"/>
            </a:endParaRPr>
          </a:p>
        </p:txBody>
      </p:sp>
      <p:sp>
        <p:nvSpPr>
          <p:cNvPr id="7" name="Rectangle 3"/>
          <p:cNvSpPr>
            <a:spLocks noGrp="1" noChangeArrowheads="1"/>
          </p:cNvSpPr>
          <p:nvPr>
            <p:ph type="subTitle" idx="1"/>
          </p:nvPr>
        </p:nvSpPr>
        <p:spPr>
          <a:xfrm>
            <a:off x="630237" y="2996952"/>
            <a:ext cx="7254131" cy="1368152"/>
          </a:xfrm>
          <a:solidFill>
            <a:schemeClr val="tx2">
              <a:lumMod val="20000"/>
              <a:lumOff val="80000"/>
              <a:alpha val="66000"/>
            </a:schemeClr>
          </a:solidFill>
        </p:spPr>
        <p:txBody>
          <a:bodyPr/>
          <a:lstStyle/>
          <a:p>
            <a:pPr algn="l"/>
            <a:r>
              <a:rPr lang="en-GB" sz="2800" dirty="0" smtClean="0">
                <a:latin typeface="Calibri" pitchFamily="34" charset="0"/>
                <a:cs typeface="Calibri" pitchFamily="34" charset="0"/>
              </a:rPr>
              <a:t>Richard P. Allan </a:t>
            </a:r>
            <a:r>
              <a:rPr lang="en-GB" sz="1800" dirty="0" smtClean="0">
                <a:latin typeface="Calibri" pitchFamily="34" charset="0"/>
                <a:cs typeface="Calibri" pitchFamily="34" charset="0"/>
              </a:rPr>
              <a:t>(r.p.allan@reading.ac.uk) ; </a:t>
            </a:r>
            <a:r>
              <a:rPr lang="en-GB" sz="2800" dirty="0" err="1" smtClean="0">
                <a:latin typeface="Calibri" pitchFamily="34" charset="0"/>
                <a:cs typeface="Calibri" pitchFamily="34" charset="0"/>
              </a:rPr>
              <a:t>Chunlei</a:t>
            </a:r>
            <a:r>
              <a:rPr lang="en-GB" sz="2800" dirty="0" smtClean="0">
                <a:latin typeface="Calibri" pitchFamily="34" charset="0"/>
                <a:cs typeface="Calibri" pitchFamily="34" charset="0"/>
              </a:rPr>
              <a:t> Liu </a:t>
            </a:r>
            <a:endParaRPr lang="en-GB" sz="2800" baseline="30000" dirty="0" smtClean="0">
              <a:latin typeface="Calibri" pitchFamily="34" charset="0"/>
              <a:cs typeface="Calibri" pitchFamily="34" charset="0"/>
            </a:endParaRPr>
          </a:p>
          <a:p>
            <a:pPr algn="l"/>
            <a:r>
              <a:rPr lang="en-GB" sz="2400" dirty="0" smtClean="0">
                <a:latin typeface="Calibri" pitchFamily="34" charset="0"/>
                <a:cs typeface="Calibri" pitchFamily="34" charset="0"/>
              </a:rPr>
              <a:t>University of Reading, Department of Meteorology     NCAS-Climate/NCEO 	</a:t>
            </a:r>
          </a:p>
        </p:txBody>
      </p:sp>
      <p:pic>
        <p:nvPicPr>
          <p:cNvPr id="8" name="Picture 2" descr="http://t3.gstatic.com/images?q=tbn:ANd9GcSAc6SgqREl6SGxxfhGbrVoYy4UgxqXHCowQXLspkBKjCUYHhW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87" t="-6020" r="-4623" b="-15540"/>
          <a:stretch/>
        </p:blipFill>
        <p:spPr bwMode="auto">
          <a:xfrm>
            <a:off x="7111204" y="6018607"/>
            <a:ext cx="1784724" cy="613537"/>
          </a:xfrm>
          <a:prstGeom prst="rect">
            <a:avLst/>
          </a:prstGeom>
          <a:solidFill>
            <a:schemeClr val="bg1"/>
          </a:solidFill>
          <a:extLst/>
        </p:spPr>
      </p:pic>
      <p:pic>
        <p:nvPicPr>
          <p:cNvPr id="9" name="Picture 4" descr="http://t0.gstatic.com/images?q=tbn:ANd9GcTnNUsxjTdOwi8q8TPFpZ1pq-CAoNRCJM9BH33D03WGY36Bic8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254" y="6018607"/>
            <a:ext cx="2013784" cy="613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cl.cam.ac.uk/research/srg/netos/molten/images/reading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383" y="6018607"/>
            <a:ext cx="1663353" cy="6051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nerc.ac.uk/site/logos/graphics/nceo/nceologo79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4583" y="6018607"/>
            <a:ext cx="2323681" cy="60515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NERC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0553" y="260648"/>
            <a:ext cx="1095375"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l="3999"/>
          <a:stretch>
            <a:fillRect/>
          </a:stretch>
        </p:blipFill>
        <p:spPr bwMode="auto">
          <a:xfrm>
            <a:off x="1447800" y="2443411"/>
            <a:ext cx="5486400" cy="3565525"/>
          </a:xfrm>
          <a:prstGeom prst="rect">
            <a:avLst/>
          </a:prstGeom>
          <a:noFill/>
          <a:ln w="9525">
            <a:noFill/>
            <a:miter lim="800000"/>
            <a:headEnd/>
            <a:tailEnd/>
          </a:ln>
        </p:spPr>
      </p:pic>
      <p:sp>
        <p:nvSpPr>
          <p:cNvPr id="43011" name="TextBox 2"/>
          <p:cNvSpPr txBox="1">
            <a:spLocks noChangeArrowheads="1"/>
          </p:cNvSpPr>
          <p:nvPr/>
        </p:nvSpPr>
        <p:spPr bwMode="auto">
          <a:xfrm>
            <a:off x="1676400" y="2195016"/>
            <a:ext cx="5127848" cy="461665"/>
          </a:xfrm>
          <a:prstGeom prst="rect">
            <a:avLst/>
          </a:prstGeom>
          <a:solidFill>
            <a:schemeClr val="bg1"/>
          </a:solidFill>
          <a:ln w="9525">
            <a:noFill/>
            <a:miter lim="800000"/>
            <a:headEnd/>
            <a:tailEnd/>
          </a:ln>
        </p:spPr>
        <p:txBody>
          <a:bodyPr wrap="square">
            <a:spAutoFit/>
          </a:bodyPr>
          <a:lstStyle/>
          <a:p>
            <a:pPr eaLnBrk="0" hangingPunct="0"/>
            <a:r>
              <a:rPr lang="en-GB" sz="2400" dirty="0">
                <a:solidFill>
                  <a:srgbClr val="000000"/>
                </a:solidFill>
                <a:latin typeface="Arial" charset="0"/>
              </a:rPr>
              <a:t>1 </a:t>
            </a:r>
            <a:r>
              <a:rPr lang="en-GB" sz="2400" dirty="0" smtClean="0">
                <a:solidFill>
                  <a:srgbClr val="000000"/>
                </a:solidFill>
                <a:latin typeface="Arial" charset="0"/>
              </a:rPr>
              <a:t>day average</a:t>
            </a:r>
            <a:r>
              <a:rPr lang="en-GB" sz="2400" dirty="0">
                <a:solidFill>
                  <a:srgbClr val="000000"/>
                </a:solidFill>
                <a:latin typeface="Arial" charset="0"/>
              </a:rPr>
              <a:t>	</a:t>
            </a:r>
            <a:r>
              <a:rPr lang="en-GB" sz="2400" dirty="0" smtClean="0">
                <a:solidFill>
                  <a:srgbClr val="000000"/>
                </a:solidFill>
                <a:latin typeface="Arial" charset="0"/>
              </a:rPr>
              <a:t>5 day average</a:t>
            </a:r>
            <a:endParaRPr lang="en-GB" sz="2400" dirty="0">
              <a:solidFill>
                <a:srgbClr val="000000"/>
              </a:solidFill>
              <a:latin typeface="Arial" charset="0"/>
            </a:endParaRPr>
          </a:p>
        </p:txBody>
      </p:sp>
      <p:sp>
        <p:nvSpPr>
          <p:cNvPr id="43013" name="TextBox 8"/>
          <p:cNvSpPr txBox="1">
            <a:spLocks noChangeArrowheads="1"/>
          </p:cNvSpPr>
          <p:nvPr/>
        </p:nvSpPr>
        <p:spPr bwMode="auto">
          <a:xfrm>
            <a:off x="35496" y="3603923"/>
            <a:ext cx="1524000" cy="1631216"/>
          </a:xfrm>
          <a:prstGeom prst="rect">
            <a:avLst/>
          </a:prstGeom>
          <a:noFill/>
          <a:ln w="9525">
            <a:noFill/>
            <a:miter lim="800000"/>
            <a:headEnd/>
            <a:tailEnd/>
          </a:ln>
        </p:spPr>
        <p:txBody>
          <a:bodyPr>
            <a:spAutoFit/>
          </a:bodyPr>
          <a:lstStyle/>
          <a:p>
            <a:pPr eaLnBrk="0" hangingPunct="0"/>
            <a:r>
              <a:rPr lang="en-GB" sz="2000" dirty="0" smtClean="0">
                <a:solidFill>
                  <a:srgbClr val="000000"/>
                </a:solidFill>
                <a:latin typeface="Calibri" pitchFamily="34" charset="0"/>
              </a:rPr>
              <a:t>Change in Precipitation Intensity per </a:t>
            </a:r>
            <a:r>
              <a:rPr lang="en-GB" sz="2000" baseline="30000" dirty="0" smtClean="0">
                <a:solidFill>
                  <a:srgbClr val="000000"/>
                </a:solidFill>
                <a:latin typeface="Calibri" pitchFamily="34" charset="0"/>
              </a:rPr>
              <a:t>o</a:t>
            </a:r>
            <a:r>
              <a:rPr lang="en-GB" sz="2000" dirty="0" smtClean="0">
                <a:solidFill>
                  <a:srgbClr val="000000"/>
                </a:solidFill>
                <a:latin typeface="Calibri" pitchFamily="34" charset="0"/>
              </a:rPr>
              <a:t>C warming (</a:t>
            </a:r>
            <a:r>
              <a:rPr lang="en-GB" sz="2000" dirty="0">
                <a:solidFill>
                  <a:srgbClr val="000000"/>
                </a:solidFill>
                <a:latin typeface="Calibri" pitchFamily="34" charset="0"/>
              </a:rPr>
              <a:t>%</a:t>
            </a:r>
            <a:r>
              <a:rPr lang="en-GB" sz="2000" dirty="0" smtClean="0">
                <a:solidFill>
                  <a:srgbClr val="000000"/>
                </a:solidFill>
                <a:latin typeface="Calibri" pitchFamily="34" charset="0"/>
              </a:rPr>
              <a:t>/day</a:t>
            </a:r>
            <a:r>
              <a:rPr lang="en-GB" sz="2000" dirty="0">
                <a:solidFill>
                  <a:srgbClr val="000000"/>
                </a:solidFill>
                <a:latin typeface="Calibri" pitchFamily="34" charset="0"/>
              </a:rPr>
              <a:t>)</a:t>
            </a:r>
          </a:p>
        </p:txBody>
      </p:sp>
      <p:pic>
        <p:nvPicPr>
          <p:cNvPr id="43014" name="Picture 9"/>
          <p:cNvPicPr>
            <a:picLocks noChangeAspect="1"/>
          </p:cNvPicPr>
          <p:nvPr/>
        </p:nvPicPr>
        <p:blipFill>
          <a:blip r:embed="rId3"/>
          <a:srcRect/>
          <a:stretch>
            <a:fillRect/>
          </a:stretch>
        </p:blipFill>
        <p:spPr bwMode="auto">
          <a:xfrm>
            <a:off x="228600" y="6365875"/>
            <a:ext cx="3232150" cy="492125"/>
          </a:xfrm>
          <a:prstGeom prst="rect">
            <a:avLst/>
          </a:prstGeom>
          <a:noFill/>
          <a:ln w="9525">
            <a:noFill/>
            <a:miter lim="800000"/>
            <a:headEnd/>
            <a:tailEnd/>
          </a:ln>
        </p:spPr>
      </p:pic>
      <p:sp>
        <p:nvSpPr>
          <p:cNvPr id="43015" name="TextBox 4"/>
          <p:cNvSpPr txBox="1">
            <a:spLocks noChangeArrowheads="1"/>
          </p:cNvSpPr>
          <p:nvPr/>
        </p:nvSpPr>
        <p:spPr bwMode="auto">
          <a:xfrm>
            <a:off x="467544" y="260648"/>
            <a:ext cx="6336705" cy="1692771"/>
          </a:xfrm>
          <a:prstGeom prst="rect">
            <a:avLst/>
          </a:prstGeom>
          <a:noFill/>
          <a:ln w="9525">
            <a:noFill/>
            <a:miter lim="800000"/>
            <a:headEnd/>
            <a:tailEnd/>
          </a:ln>
        </p:spPr>
        <p:txBody>
          <a:bodyPr wrap="square">
            <a:spAutoFit/>
          </a:bodyPr>
          <a:lstStyle/>
          <a:p>
            <a:pPr eaLnBrk="0" hangingPunct="0"/>
            <a:r>
              <a:rPr lang="en-GB" sz="3600" dirty="0" smtClean="0">
                <a:solidFill>
                  <a:srgbClr val="0070C0"/>
                </a:solidFill>
                <a:latin typeface="Calibri" pitchFamily="34" charset="0"/>
              </a:rPr>
              <a:t>Precipitation Extremes</a:t>
            </a:r>
          </a:p>
          <a:p>
            <a:pPr eaLnBrk="0" hangingPunct="0"/>
            <a:endParaRPr lang="en-GB" sz="2400" dirty="0" smtClean="0">
              <a:solidFill>
                <a:schemeClr val="tx1"/>
              </a:solidFill>
              <a:latin typeface="Calibri" pitchFamily="34" charset="0"/>
            </a:endParaRPr>
          </a:p>
          <a:p>
            <a:pPr eaLnBrk="0" hangingPunct="0"/>
            <a:r>
              <a:rPr lang="en-GB" sz="2400" dirty="0" smtClean="0">
                <a:solidFill>
                  <a:schemeClr val="tx1"/>
                </a:solidFill>
                <a:latin typeface="Calibri" pitchFamily="34" charset="0"/>
              </a:rPr>
              <a:t>Observed surface temperature sensitivity</a:t>
            </a:r>
          </a:p>
          <a:p>
            <a:pPr eaLnBrk="0" hangingPunct="0"/>
            <a:r>
              <a:rPr lang="en-GB" sz="2000" dirty="0" smtClean="0">
                <a:solidFill>
                  <a:schemeClr val="tx1"/>
                </a:solidFill>
                <a:latin typeface="Calibri" pitchFamily="34" charset="0"/>
              </a:rPr>
              <a:t>Averaging in time improves consistency amongst datasets</a:t>
            </a:r>
          </a:p>
        </p:txBody>
      </p:sp>
      <p:sp>
        <p:nvSpPr>
          <p:cNvPr id="43018" name="TextBox 12"/>
          <p:cNvSpPr txBox="1">
            <a:spLocks noChangeArrowheads="1"/>
          </p:cNvSpPr>
          <p:nvPr/>
        </p:nvSpPr>
        <p:spPr bwMode="auto">
          <a:xfrm>
            <a:off x="2439516" y="5795416"/>
            <a:ext cx="4076700" cy="369888"/>
          </a:xfrm>
          <a:prstGeom prst="rect">
            <a:avLst/>
          </a:prstGeom>
          <a:solidFill>
            <a:schemeClr val="bg1"/>
          </a:solidFill>
          <a:ln w="9525">
            <a:noFill/>
            <a:miter lim="800000"/>
            <a:headEnd/>
            <a:tailEnd/>
          </a:ln>
        </p:spPr>
        <p:txBody>
          <a:bodyPr>
            <a:spAutoFit/>
          </a:bodyPr>
          <a:lstStyle/>
          <a:p>
            <a:pPr eaLnBrk="0" hangingPunct="0"/>
            <a:r>
              <a:rPr lang="en-GB" sz="1800" dirty="0">
                <a:solidFill>
                  <a:srgbClr val="000000"/>
                </a:solidFill>
                <a:latin typeface="Arial" charset="0"/>
              </a:rPr>
              <a:t>Precipitation intensity percentile (%)</a:t>
            </a:r>
          </a:p>
        </p:txBody>
      </p:sp>
      <p:sp>
        <p:nvSpPr>
          <p:cNvPr id="43019" name="Text Box 12"/>
          <p:cNvSpPr txBox="1">
            <a:spLocks noChangeArrowheads="1"/>
          </p:cNvSpPr>
          <p:nvPr/>
        </p:nvSpPr>
        <p:spPr bwMode="auto">
          <a:xfrm>
            <a:off x="6934200" y="5694347"/>
            <a:ext cx="2072188" cy="830997"/>
          </a:xfrm>
          <a:prstGeom prst="rect">
            <a:avLst/>
          </a:prstGeom>
          <a:noFill/>
          <a:ln w="9525">
            <a:noFill/>
            <a:miter lim="800000"/>
            <a:headEnd/>
            <a:tailEnd/>
          </a:ln>
        </p:spPr>
        <p:txBody>
          <a:bodyPr wrap="square">
            <a:spAutoFit/>
          </a:bodyPr>
          <a:lstStyle/>
          <a:p>
            <a:pPr eaLnBrk="0" hangingPunct="0">
              <a:spcBef>
                <a:spcPct val="50000"/>
              </a:spcBef>
            </a:pPr>
            <a:r>
              <a:rPr lang="en-GB" sz="1600" dirty="0">
                <a:solidFill>
                  <a:srgbClr val="000000"/>
                </a:solidFill>
                <a:latin typeface="Calibri" panose="020F0502020204030204" pitchFamily="34" charset="0"/>
                <a:hlinkClick r:id="rId4"/>
              </a:rPr>
              <a:t>Liu &amp; Allan (2012) </a:t>
            </a:r>
            <a:r>
              <a:rPr lang="en-GB" sz="1600" dirty="0" smtClean="0">
                <a:solidFill>
                  <a:srgbClr val="000000"/>
                </a:solidFill>
                <a:latin typeface="Calibri" panose="020F0502020204030204" pitchFamily="34" charset="0"/>
                <a:hlinkClick r:id="rId4"/>
              </a:rPr>
              <a:t>JGR</a:t>
            </a:r>
            <a:r>
              <a:rPr lang="en-GB" sz="1600" dirty="0" smtClean="0">
                <a:solidFill>
                  <a:srgbClr val="000000"/>
                </a:solidFill>
                <a:latin typeface="Calibri" panose="020F0502020204030204" pitchFamily="34" charset="0"/>
              </a:rPr>
              <a:t>; see also </a:t>
            </a:r>
            <a:r>
              <a:rPr lang="en-GB" sz="1600" dirty="0" smtClean="0">
                <a:solidFill>
                  <a:srgbClr val="000000"/>
                </a:solidFill>
                <a:latin typeface="Calibri" panose="020F0502020204030204" pitchFamily="34" charset="0"/>
                <a:hlinkClick r:id="rId5"/>
              </a:rPr>
              <a:t>O’Gorman (2012) Nature </a:t>
            </a:r>
            <a:r>
              <a:rPr lang="en-GB" sz="1600" dirty="0" err="1" smtClean="0">
                <a:solidFill>
                  <a:srgbClr val="000000"/>
                </a:solidFill>
                <a:latin typeface="Calibri" panose="020F0502020204030204" pitchFamily="34" charset="0"/>
                <a:hlinkClick r:id="rId5"/>
              </a:rPr>
              <a:t>Geosci</a:t>
            </a:r>
            <a:endParaRPr lang="en-GB" sz="1600" dirty="0">
              <a:solidFill>
                <a:srgbClr val="000000"/>
              </a:solidFill>
              <a:latin typeface="Calibri" panose="020F0502020204030204" pitchFamily="34" charset="0"/>
            </a:endParaRPr>
          </a:p>
        </p:txBody>
      </p:sp>
      <p:pic>
        <p:nvPicPr>
          <p:cNvPr id="13" name="Picture 12" descr="downp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7277" y="2208688"/>
            <a:ext cx="1819111" cy="167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21031" y="4226173"/>
            <a:ext cx="1656185" cy="1015663"/>
          </a:xfrm>
          <a:prstGeom prst="rect">
            <a:avLst/>
          </a:prstGeom>
          <a:noFill/>
          <a:ln>
            <a:solidFill>
              <a:schemeClr val="tx1"/>
            </a:solidFill>
          </a:ln>
        </p:spPr>
        <p:txBody>
          <a:bodyPr wrap="square" rtlCol="0">
            <a:spAutoFit/>
          </a:bodyPr>
          <a:lstStyle/>
          <a:p>
            <a:r>
              <a:rPr lang="en-GB" sz="2000" dirty="0" smtClean="0">
                <a:solidFill>
                  <a:schemeClr val="tx1"/>
                </a:solidFill>
                <a:latin typeface="Arial" pitchFamily="34" charset="0"/>
                <a:cs typeface="Arial" pitchFamily="34" charset="0"/>
              </a:rPr>
              <a:t>Increase of ~15% per </a:t>
            </a:r>
            <a:r>
              <a:rPr lang="en-GB" sz="2000" baseline="30000" dirty="0" smtClean="0">
                <a:solidFill>
                  <a:schemeClr val="tx1"/>
                </a:solidFill>
                <a:latin typeface="Arial" pitchFamily="34" charset="0"/>
                <a:cs typeface="Arial" pitchFamily="34" charset="0"/>
              </a:rPr>
              <a:t>o</a:t>
            </a:r>
            <a:r>
              <a:rPr lang="en-GB" sz="2000" dirty="0" smtClean="0">
                <a:solidFill>
                  <a:schemeClr val="tx1"/>
                </a:solidFill>
                <a:latin typeface="Arial" pitchFamily="34" charset="0"/>
                <a:cs typeface="Arial" pitchFamily="34" charset="0"/>
              </a:rPr>
              <a:t>C warming</a:t>
            </a:r>
          </a:p>
        </p:txBody>
      </p:sp>
      <p:cxnSp>
        <p:nvCxnSpPr>
          <p:cNvPr id="4" name="Straight Arrow Connector 3"/>
          <p:cNvCxnSpPr>
            <a:stCxn id="2" idx="1"/>
          </p:cNvCxnSpPr>
          <p:nvPr/>
        </p:nvCxnSpPr>
        <p:spPr bwMode="auto">
          <a:xfrm flipH="1" flipV="1">
            <a:off x="6804249" y="4077074"/>
            <a:ext cx="416782" cy="65693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 name="TextBox 5"/>
          <p:cNvSpPr txBox="1"/>
          <p:nvPr/>
        </p:nvSpPr>
        <p:spPr>
          <a:xfrm>
            <a:off x="5652120" y="4520153"/>
            <a:ext cx="1944216" cy="276999"/>
          </a:xfrm>
          <a:prstGeom prst="rect">
            <a:avLst/>
          </a:prstGeom>
          <a:noFill/>
          <a:scene3d>
            <a:camera prst="orthographicFront">
              <a:rot lat="0" lon="0" rev="5400000"/>
            </a:camera>
            <a:lightRig rig="threePt" dir="t"/>
          </a:scene3d>
        </p:spPr>
        <p:txBody>
          <a:bodyPr wrap="square" rtlCol="0">
            <a:spAutoFit/>
          </a:bodyPr>
          <a:lstStyle/>
          <a:p>
            <a:r>
              <a:rPr lang="en-GB" sz="1200" dirty="0" smtClean="0">
                <a:solidFill>
                  <a:schemeClr val="tx1"/>
                </a:solidFill>
                <a:latin typeface="+mn-lt"/>
              </a:rPr>
              <a:t>20 mm/day</a:t>
            </a:r>
          </a:p>
        </p:txBody>
      </p:sp>
      <p:sp>
        <p:nvSpPr>
          <p:cNvPr id="19" name="TextBox 18"/>
          <p:cNvSpPr txBox="1"/>
          <p:nvPr/>
        </p:nvSpPr>
        <p:spPr>
          <a:xfrm>
            <a:off x="5004048" y="4509120"/>
            <a:ext cx="1944216" cy="276999"/>
          </a:xfrm>
          <a:prstGeom prst="rect">
            <a:avLst/>
          </a:prstGeom>
          <a:noFill/>
          <a:scene3d>
            <a:camera prst="orthographicFront">
              <a:rot lat="0" lon="0" rev="5400000"/>
            </a:camera>
            <a:lightRig rig="threePt" dir="t"/>
          </a:scene3d>
        </p:spPr>
        <p:txBody>
          <a:bodyPr wrap="square" rtlCol="0">
            <a:spAutoFit/>
          </a:bodyPr>
          <a:lstStyle/>
          <a:p>
            <a:r>
              <a:rPr lang="en-GB" sz="1200" dirty="0">
                <a:solidFill>
                  <a:schemeClr val="tx1"/>
                </a:solidFill>
                <a:latin typeface="+mn-lt"/>
              </a:rPr>
              <a:t>1</a:t>
            </a:r>
            <a:r>
              <a:rPr lang="en-GB" sz="1200" dirty="0" smtClean="0">
                <a:solidFill>
                  <a:schemeClr val="tx1"/>
                </a:solidFill>
                <a:latin typeface="+mn-lt"/>
              </a:rPr>
              <a:t>0 mm/day</a:t>
            </a:r>
          </a:p>
        </p:txBody>
      </p:sp>
      <p:sp>
        <p:nvSpPr>
          <p:cNvPr id="20" name="TextBox 19"/>
          <p:cNvSpPr txBox="1"/>
          <p:nvPr/>
        </p:nvSpPr>
        <p:spPr>
          <a:xfrm>
            <a:off x="4283968" y="4592161"/>
            <a:ext cx="1944216" cy="276999"/>
          </a:xfrm>
          <a:prstGeom prst="rect">
            <a:avLst/>
          </a:prstGeom>
          <a:noFill/>
          <a:scene3d>
            <a:camera prst="orthographicFront">
              <a:rot lat="0" lon="0" rev="5400000"/>
            </a:camera>
            <a:lightRig rig="threePt" dir="t"/>
          </a:scene3d>
        </p:spPr>
        <p:txBody>
          <a:bodyPr wrap="square" rtlCol="0">
            <a:spAutoFit/>
          </a:bodyPr>
          <a:lstStyle/>
          <a:p>
            <a:r>
              <a:rPr lang="en-GB" sz="1200" dirty="0" smtClean="0">
                <a:solidFill>
                  <a:schemeClr val="tx1"/>
                </a:solidFill>
                <a:latin typeface="+mn-lt"/>
              </a:rPr>
              <a:t>  4 mm/day</a:t>
            </a:r>
          </a:p>
        </p:txBody>
      </p:sp>
      <p:sp>
        <p:nvSpPr>
          <p:cNvPr id="21" name="TextBox 20"/>
          <p:cNvSpPr txBox="1"/>
          <p:nvPr/>
        </p:nvSpPr>
        <p:spPr>
          <a:xfrm>
            <a:off x="3491880" y="4581128"/>
            <a:ext cx="1944216" cy="276999"/>
          </a:xfrm>
          <a:prstGeom prst="rect">
            <a:avLst/>
          </a:prstGeom>
          <a:noFill/>
          <a:scene3d>
            <a:camera prst="orthographicFront">
              <a:rot lat="0" lon="0" rev="5400000"/>
            </a:camera>
            <a:lightRig rig="threePt" dir="t"/>
          </a:scene3d>
        </p:spPr>
        <p:txBody>
          <a:bodyPr wrap="square" rtlCol="0">
            <a:spAutoFit/>
          </a:bodyPr>
          <a:lstStyle/>
          <a:p>
            <a:r>
              <a:rPr lang="en-GB" sz="1200" dirty="0" smtClean="0">
                <a:solidFill>
                  <a:schemeClr val="tx1"/>
                </a:solidFill>
                <a:latin typeface="+mn-lt"/>
              </a:rPr>
              <a:t>  0 mm/day</a:t>
            </a:r>
          </a:p>
        </p:txBody>
      </p:sp>
      <p:pic>
        <p:nvPicPr>
          <p:cNvPr id="18" name="Picture 2" descr="NERC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4663" y="692696"/>
            <a:ext cx="10953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8"/>
          <a:srcRect/>
          <a:stretch>
            <a:fillRect/>
          </a:stretch>
        </p:blipFill>
        <p:spPr bwMode="auto">
          <a:xfrm>
            <a:off x="7793424" y="1525837"/>
            <a:ext cx="1171064" cy="535011"/>
          </a:xfrm>
          <a:prstGeom prst="rect">
            <a:avLst/>
          </a:prstGeom>
          <a:noFill/>
          <a:ln w="9525">
            <a:noFill/>
            <a:miter lim="800000"/>
            <a:headEnd/>
            <a:tailEnd/>
          </a:ln>
        </p:spPr>
      </p:pic>
    </p:spTree>
    <p:extLst>
      <p:ext uri="{BB962C8B-B14F-4D97-AF65-F5344CB8AC3E}">
        <p14:creationId xmlns:p14="http://schemas.microsoft.com/office/powerpoint/2010/main" val="3135334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395536" y="764704"/>
            <a:ext cx="8201347" cy="301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07504" y="188640"/>
            <a:ext cx="8229600" cy="778098"/>
          </a:xfrm>
        </p:spPr>
        <p:txBody>
          <a:bodyPr/>
          <a:lstStyle/>
          <a:p>
            <a:r>
              <a:rPr lang="en-GB" sz="3600" dirty="0" smtClean="0">
                <a:solidFill>
                  <a:srgbClr val="0070C0"/>
                </a:solidFill>
                <a:latin typeface="Calibri" panose="020F0502020204030204" pitchFamily="34" charset="0"/>
              </a:rPr>
              <a:t>Changes in precipitation extremes</a:t>
            </a:r>
            <a:endParaRPr lang="en-GB" sz="3600" dirty="0">
              <a:solidFill>
                <a:srgbClr val="0070C0"/>
              </a:solidFill>
              <a:latin typeface="Calibri" panose="020F0502020204030204" pitchFamily="34" charset="0"/>
            </a:endParaRPr>
          </a:p>
        </p:txBody>
      </p:sp>
      <p:sp>
        <p:nvSpPr>
          <p:cNvPr id="5" name="TextBox 4"/>
          <p:cNvSpPr txBox="1"/>
          <p:nvPr/>
        </p:nvSpPr>
        <p:spPr>
          <a:xfrm>
            <a:off x="1187624" y="1196752"/>
            <a:ext cx="1944216" cy="646331"/>
          </a:xfrm>
          <a:prstGeom prst="rect">
            <a:avLst/>
          </a:prstGeom>
          <a:noFill/>
        </p:spPr>
        <p:txBody>
          <a:bodyPr wrap="square" rtlCol="0">
            <a:spAutoFit/>
          </a:bodyPr>
          <a:lstStyle/>
          <a:p>
            <a:pPr lvl="0">
              <a:spcBef>
                <a:spcPct val="50000"/>
              </a:spcBef>
            </a:pPr>
            <a:r>
              <a:rPr lang="en-GB" sz="1800" dirty="0" smtClean="0">
                <a:solidFill>
                  <a:srgbClr val="000000"/>
                </a:solidFill>
                <a:latin typeface="Calibri" pitchFamily="34" charset="0"/>
                <a:hlinkClick r:id="rId4"/>
              </a:rPr>
              <a:t>Allan </a:t>
            </a:r>
            <a:r>
              <a:rPr lang="en-GB" sz="1800" dirty="0">
                <a:solidFill>
                  <a:srgbClr val="000000"/>
                </a:solidFill>
                <a:latin typeface="Calibri" pitchFamily="34" charset="0"/>
                <a:hlinkClick r:id="rId4"/>
              </a:rPr>
              <a:t>et al. (2013) </a:t>
            </a:r>
            <a:r>
              <a:rPr lang="en-GB" sz="1800" dirty="0" err="1">
                <a:solidFill>
                  <a:srgbClr val="000000"/>
                </a:solidFill>
                <a:latin typeface="Calibri" pitchFamily="34" charset="0"/>
                <a:hlinkClick r:id="rId4"/>
              </a:rPr>
              <a:t>Surv</a:t>
            </a:r>
            <a:r>
              <a:rPr lang="en-GB" sz="1800" dirty="0">
                <a:solidFill>
                  <a:srgbClr val="000000"/>
                </a:solidFill>
                <a:latin typeface="Calibri" pitchFamily="34" charset="0"/>
                <a:hlinkClick r:id="rId4"/>
              </a:rPr>
              <a:t>. </a:t>
            </a:r>
            <a:r>
              <a:rPr lang="en-GB" sz="1800" dirty="0" err="1" smtClean="0">
                <a:solidFill>
                  <a:srgbClr val="000000"/>
                </a:solidFill>
                <a:latin typeface="Calibri" pitchFamily="34" charset="0"/>
                <a:hlinkClick r:id="rId4"/>
              </a:rPr>
              <a:t>Geophys</a:t>
            </a:r>
            <a:endParaRPr lang="en-GB" sz="1800" dirty="0">
              <a:solidFill>
                <a:srgbClr val="000000"/>
              </a:solidFill>
              <a:latin typeface="Calibri"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9714"/>
          <a:stretch/>
        </p:blipFill>
        <p:spPr bwMode="auto">
          <a:xfrm>
            <a:off x="395536" y="3601088"/>
            <a:ext cx="8201347" cy="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12875" y="2204864"/>
            <a:ext cx="2520280" cy="461665"/>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sz="2400" dirty="0" err="1" smtClean="0">
                <a:solidFill>
                  <a:schemeClr val="tx1"/>
                </a:solidFill>
                <a:latin typeface="Calibri" pitchFamily="34" charset="0"/>
              </a:rPr>
              <a:t>dP</a:t>
            </a:r>
            <a:r>
              <a:rPr lang="en-GB" sz="2400" dirty="0" smtClean="0">
                <a:solidFill>
                  <a:schemeClr val="tx1"/>
                </a:solidFill>
                <a:latin typeface="Calibri" pitchFamily="34" charset="0"/>
              </a:rPr>
              <a:t>/</a:t>
            </a:r>
            <a:r>
              <a:rPr lang="en-GB" sz="2400" dirty="0" err="1" smtClean="0">
                <a:solidFill>
                  <a:schemeClr val="tx1"/>
                </a:solidFill>
                <a:latin typeface="Calibri" pitchFamily="34" charset="0"/>
              </a:rPr>
              <a:t>dT</a:t>
            </a:r>
            <a:r>
              <a:rPr lang="en-GB" sz="2400" dirty="0" smtClean="0">
                <a:solidFill>
                  <a:schemeClr val="tx1"/>
                </a:solidFill>
                <a:latin typeface="Calibri" pitchFamily="34" charset="0"/>
              </a:rPr>
              <a:t> (%) </a:t>
            </a:r>
            <a:r>
              <a:rPr lang="en-GB" sz="2400" dirty="0" smtClean="0">
                <a:solidFill>
                  <a:srgbClr val="FF0000"/>
                </a:solidFill>
                <a:latin typeface="Calibri" pitchFamily="34" charset="0"/>
              </a:rPr>
              <a:t>Tropics</a:t>
            </a:r>
          </a:p>
        </p:txBody>
      </p:sp>
      <p:sp>
        <p:nvSpPr>
          <p:cNvPr id="10" name="Content Placeholder 3"/>
          <p:cNvSpPr txBox="1">
            <a:spLocks/>
          </p:cNvSpPr>
          <p:nvPr/>
        </p:nvSpPr>
        <p:spPr>
          <a:xfrm>
            <a:off x="547265" y="4437112"/>
            <a:ext cx="8345215" cy="201622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800" kern="0" dirty="0" smtClean="0">
                <a:latin typeface="Calibri" panose="020F0502020204030204" pitchFamily="34" charset="0"/>
              </a:rPr>
              <a:t>5-day means (observations and simulations)</a:t>
            </a:r>
            <a:endParaRPr lang="en-GB" sz="2800" dirty="0"/>
          </a:p>
          <a:p>
            <a:pPr marL="0" indent="0">
              <a:buNone/>
            </a:pPr>
            <a:r>
              <a:rPr lang="en-GB" sz="2000" b="1" dirty="0" smtClean="0">
                <a:solidFill>
                  <a:schemeClr val="accent2"/>
                </a:solidFill>
                <a:latin typeface="Calibri" panose="020F0502020204030204" pitchFamily="34" charset="0"/>
              </a:rPr>
              <a:t>①</a:t>
            </a:r>
            <a:r>
              <a:rPr lang="en-GB" sz="2000" dirty="0" smtClean="0">
                <a:latin typeface="Calibri" panose="020F0502020204030204" pitchFamily="34" charset="0"/>
              </a:rPr>
              <a:t> More </a:t>
            </a:r>
            <a:r>
              <a:rPr lang="en-GB" sz="2000" dirty="0" err="1">
                <a:latin typeface="Calibri" panose="020F0502020204030204" pitchFamily="34" charset="0"/>
              </a:rPr>
              <a:t>positve</a:t>
            </a:r>
            <a:r>
              <a:rPr lang="en-GB" sz="2000" dirty="0">
                <a:latin typeface="Calibri" panose="020F0502020204030204" pitchFamily="34" charset="0"/>
              </a:rPr>
              <a:t> </a:t>
            </a:r>
            <a:r>
              <a:rPr lang="en-GB" sz="2000" dirty="0" err="1">
                <a:latin typeface="Calibri" panose="020F0502020204030204" pitchFamily="34" charset="0"/>
              </a:rPr>
              <a:t>dP</a:t>
            </a:r>
            <a:r>
              <a:rPr lang="en-GB" sz="2000" dirty="0">
                <a:latin typeface="Calibri" panose="020F0502020204030204" pitchFamily="34" charset="0"/>
              </a:rPr>
              <a:t>/</a:t>
            </a:r>
            <a:r>
              <a:rPr lang="en-GB" sz="2000" dirty="0" err="1">
                <a:latin typeface="Calibri" panose="020F0502020204030204" pitchFamily="34" charset="0"/>
              </a:rPr>
              <a:t>dT</a:t>
            </a:r>
            <a:r>
              <a:rPr lang="en-GB" sz="2000" dirty="0">
                <a:latin typeface="Calibri" panose="020F0502020204030204" pitchFamily="34" charset="0"/>
              </a:rPr>
              <a:t> for heavier percentiles (</a:t>
            </a:r>
            <a:r>
              <a:rPr lang="en-GB" sz="2000" dirty="0" smtClean="0">
                <a:latin typeface="Calibri" panose="020F0502020204030204" pitchFamily="34" charset="0"/>
              </a:rPr>
              <a:t>observations &amp; </a:t>
            </a:r>
            <a:r>
              <a:rPr lang="en-GB" sz="2000" dirty="0">
                <a:latin typeface="Calibri" panose="020F0502020204030204" pitchFamily="34" charset="0"/>
              </a:rPr>
              <a:t>models</a:t>
            </a:r>
            <a:r>
              <a:rPr lang="en-GB" sz="2000" dirty="0" smtClean="0">
                <a:latin typeface="Calibri" panose="020F0502020204030204" pitchFamily="34" charset="0"/>
              </a:rPr>
              <a:t>)</a:t>
            </a:r>
            <a:endParaRPr lang="en-GB" sz="2000" dirty="0">
              <a:latin typeface="Calibri" panose="020F0502020204030204" pitchFamily="34" charset="0"/>
            </a:endParaRPr>
          </a:p>
          <a:p>
            <a:pPr marL="0" indent="0">
              <a:buNone/>
            </a:pPr>
            <a:r>
              <a:rPr lang="en-GB" sz="2000" b="1" dirty="0" smtClean="0">
                <a:solidFill>
                  <a:srgbClr val="00B0F0"/>
                </a:solidFill>
                <a:latin typeface="Calibri" panose="020F0502020204030204" pitchFamily="34" charset="0"/>
              </a:rPr>
              <a:t>②</a:t>
            </a:r>
            <a:r>
              <a:rPr lang="en-GB" sz="2000" dirty="0" smtClean="0">
                <a:latin typeface="Calibri" panose="020F0502020204030204" pitchFamily="34" charset="0"/>
              </a:rPr>
              <a:t> Observations have more positive sensitivity over the ocean</a:t>
            </a:r>
          </a:p>
          <a:p>
            <a:pPr marL="0" indent="0">
              <a:buNone/>
            </a:pPr>
            <a:r>
              <a:rPr lang="en-GB" sz="2000" b="1" dirty="0" smtClean="0">
                <a:solidFill>
                  <a:srgbClr val="FF0000"/>
                </a:solidFill>
                <a:latin typeface="Calibri" panose="020F0502020204030204" pitchFamily="34" charset="0"/>
              </a:rPr>
              <a:t>③</a:t>
            </a:r>
            <a:r>
              <a:rPr lang="en-GB" sz="2000" dirty="0" smtClean="0">
                <a:latin typeface="Calibri" panose="020F0502020204030204" pitchFamily="34" charset="0"/>
              </a:rPr>
              <a:t> Mostly </a:t>
            </a:r>
            <a:r>
              <a:rPr lang="en-GB" sz="2000" dirty="0">
                <a:latin typeface="Calibri" panose="020F0502020204030204" pitchFamily="34" charset="0"/>
              </a:rPr>
              <a:t>negative </a:t>
            </a:r>
            <a:r>
              <a:rPr lang="en-GB" sz="2000" dirty="0" err="1">
                <a:latin typeface="Calibri" panose="020F0502020204030204" pitchFamily="34" charset="0"/>
              </a:rPr>
              <a:t>dP</a:t>
            </a:r>
            <a:r>
              <a:rPr lang="en-GB" sz="2000" dirty="0">
                <a:latin typeface="Calibri" panose="020F0502020204030204" pitchFamily="34" charset="0"/>
              </a:rPr>
              <a:t>/</a:t>
            </a:r>
            <a:r>
              <a:rPr lang="en-GB" sz="2000" dirty="0" err="1">
                <a:latin typeface="Calibri" panose="020F0502020204030204" pitchFamily="34" charset="0"/>
              </a:rPr>
              <a:t>dT</a:t>
            </a:r>
            <a:r>
              <a:rPr lang="en-GB" sz="2000" dirty="0">
                <a:latin typeface="Calibri" panose="020F0502020204030204" pitchFamily="34" charset="0"/>
              </a:rPr>
              <a:t> for all percentiles </a:t>
            </a:r>
            <a:r>
              <a:rPr lang="en-GB" sz="2000" dirty="0" smtClean="0">
                <a:latin typeface="Calibri" panose="020F0502020204030204" pitchFamily="34" charset="0"/>
              </a:rPr>
              <a:t>over land due </a:t>
            </a:r>
            <a:r>
              <a:rPr lang="en-GB" sz="2000" dirty="0">
                <a:latin typeface="Calibri" panose="020F0502020204030204" pitchFamily="34" charset="0"/>
              </a:rPr>
              <a:t>to less rainfall over land </a:t>
            </a:r>
            <a:r>
              <a:rPr lang="en-GB" sz="2000" dirty="0" smtClean="0">
                <a:latin typeface="Calibri" panose="020F0502020204030204" pitchFamily="34" charset="0"/>
              </a:rPr>
              <a:t>during </a:t>
            </a:r>
            <a:r>
              <a:rPr lang="en-GB" sz="2000" dirty="0">
                <a:latin typeface="Calibri" panose="020F0502020204030204" pitchFamily="34" charset="0"/>
              </a:rPr>
              <a:t>El </a:t>
            </a:r>
            <a:r>
              <a:rPr lang="en-GB" sz="2000" dirty="0" smtClean="0">
                <a:latin typeface="Calibri" panose="020F0502020204030204" pitchFamily="34" charset="0"/>
              </a:rPr>
              <a:t>Niño </a:t>
            </a:r>
            <a:r>
              <a:rPr lang="en-GB" sz="2000" dirty="0">
                <a:latin typeface="Calibri" panose="020F0502020204030204" pitchFamily="34" charset="0"/>
              </a:rPr>
              <a:t>when warmer tropical </a:t>
            </a:r>
            <a:r>
              <a:rPr lang="en-GB" sz="2000" dirty="0" smtClean="0">
                <a:latin typeface="Calibri" panose="020F0502020204030204" pitchFamily="34" charset="0"/>
              </a:rPr>
              <a:t>mean Temperatures</a:t>
            </a:r>
            <a:endParaRPr lang="en-GB" sz="2000" dirty="0">
              <a:latin typeface="Calibri" panose="020F0502020204030204" pitchFamily="34" charset="0"/>
            </a:endParaRPr>
          </a:p>
          <a:p>
            <a:endParaRPr lang="en-GB" sz="2800" kern="0" dirty="0">
              <a:latin typeface="Calibri" panose="020F0502020204030204" pitchFamily="34" charset="0"/>
            </a:endParaRPr>
          </a:p>
        </p:txBody>
      </p:sp>
      <p:sp>
        <p:nvSpPr>
          <p:cNvPr id="12" name="TextBox 11"/>
          <p:cNvSpPr txBox="1"/>
          <p:nvPr/>
        </p:nvSpPr>
        <p:spPr>
          <a:xfrm>
            <a:off x="7236296" y="2448552"/>
            <a:ext cx="504056" cy="461665"/>
          </a:xfrm>
          <a:prstGeom prst="rect">
            <a:avLst/>
          </a:prstGeom>
          <a:noFill/>
        </p:spPr>
        <p:txBody>
          <a:bodyPr wrap="square" rtlCol="0">
            <a:spAutoFit/>
          </a:bodyPr>
          <a:lstStyle/>
          <a:p>
            <a:r>
              <a:rPr lang="en-GB" sz="2400" b="1" dirty="0" smtClean="0">
                <a:solidFill>
                  <a:srgbClr val="FF0000"/>
                </a:solidFill>
                <a:latin typeface="Calibri" pitchFamily="34" charset="0"/>
              </a:rPr>
              <a:t>③</a:t>
            </a:r>
          </a:p>
        </p:txBody>
      </p:sp>
      <p:sp>
        <p:nvSpPr>
          <p:cNvPr id="14" name="TextBox 13"/>
          <p:cNvSpPr txBox="1"/>
          <p:nvPr/>
        </p:nvSpPr>
        <p:spPr>
          <a:xfrm>
            <a:off x="2699792" y="2420888"/>
            <a:ext cx="504056" cy="461665"/>
          </a:xfrm>
          <a:prstGeom prst="rect">
            <a:avLst/>
          </a:prstGeom>
          <a:noFill/>
        </p:spPr>
        <p:txBody>
          <a:bodyPr wrap="square" rtlCol="0">
            <a:spAutoFit/>
          </a:bodyPr>
          <a:lstStyle/>
          <a:p>
            <a:r>
              <a:rPr lang="en-GB" sz="2400" b="1" dirty="0" smtClean="0">
                <a:solidFill>
                  <a:schemeClr val="accent2"/>
                </a:solidFill>
                <a:latin typeface="Calibri" pitchFamily="34" charset="0"/>
              </a:rPr>
              <a:t>①</a:t>
            </a:r>
          </a:p>
        </p:txBody>
      </p:sp>
      <p:sp>
        <p:nvSpPr>
          <p:cNvPr id="15" name="TextBox 14"/>
          <p:cNvSpPr txBox="1"/>
          <p:nvPr/>
        </p:nvSpPr>
        <p:spPr>
          <a:xfrm>
            <a:off x="3779912" y="1239143"/>
            <a:ext cx="504056" cy="461665"/>
          </a:xfrm>
          <a:prstGeom prst="rect">
            <a:avLst/>
          </a:prstGeom>
          <a:noFill/>
        </p:spPr>
        <p:txBody>
          <a:bodyPr wrap="square" rtlCol="0">
            <a:spAutoFit/>
          </a:bodyPr>
          <a:lstStyle/>
          <a:p>
            <a:r>
              <a:rPr lang="en-GB" sz="2400" b="1" dirty="0" smtClean="0">
                <a:solidFill>
                  <a:srgbClr val="00B0F0"/>
                </a:solidFill>
                <a:latin typeface="Calibri" pitchFamily="34" charset="0"/>
              </a:rPr>
              <a:t>②</a:t>
            </a:r>
          </a:p>
        </p:txBody>
      </p:sp>
      <p:sp>
        <p:nvSpPr>
          <p:cNvPr id="13" name="Rectangle 12"/>
          <p:cNvSpPr/>
          <p:nvPr/>
        </p:nvSpPr>
        <p:spPr bwMode="auto">
          <a:xfrm>
            <a:off x="4427984" y="3256912"/>
            <a:ext cx="939887" cy="31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cxnSp>
        <p:nvCxnSpPr>
          <p:cNvPr id="19" name="Straight Connector 18"/>
          <p:cNvCxnSpPr/>
          <p:nvPr/>
        </p:nvCxnSpPr>
        <p:spPr bwMode="auto">
          <a:xfrm flipV="1">
            <a:off x="395536" y="2838128"/>
            <a:ext cx="0" cy="2308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792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395536" y="764704"/>
            <a:ext cx="8201347" cy="301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381871" y="1207340"/>
            <a:ext cx="8201347" cy="301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87624" y="1268760"/>
            <a:ext cx="1944216" cy="646331"/>
          </a:xfrm>
          <a:prstGeom prst="rect">
            <a:avLst/>
          </a:prstGeom>
          <a:noFill/>
        </p:spPr>
        <p:txBody>
          <a:bodyPr wrap="square" rtlCol="0">
            <a:spAutoFit/>
          </a:bodyPr>
          <a:lstStyle/>
          <a:p>
            <a:pPr lvl="0">
              <a:spcBef>
                <a:spcPct val="50000"/>
              </a:spcBef>
            </a:pPr>
            <a:r>
              <a:rPr lang="en-GB" sz="1800" dirty="0" smtClean="0">
                <a:solidFill>
                  <a:srgbClr val="000000"/>
                </a:solidFill>
                <a:latin typeface="Calibri" pitchFamily="34" charset="0"/>
                <a:hlinkClick r:id="rId4"/>
              </a:rPr>
              <a:t>Allan </a:t>
            </a:r>
            <a:r>
              <a:rPr lang="en-GB" sz="1800" dirty="0">
                <a:solidFill>
                  <a:srgbClr val="000000"/>
                </a:solidFill>
                <a:latin typeface="Calibri" pitchFamily="34" charset="0"/>
                <a:hlinkClick r:id="rId4"/>
              </a:rPr>
              <a:t>et al. (2013) </a:t>
            </a:r>
            <a:r>
              <a:rPr lang="en-GB" sz="1800" dirty="0" err="1">
                <a:solidFill>
                  <a:srgbClr val="000000"/>
                </a:solidFill>
                <a:latin typeface="Calibri" pitchFamily="34" charset="0"/>
                <a:hlinkClick r:id="rId4"/>
              </a:rPr>
              <a:t>Surv</a:t>
            </a:r>
            <a:r>
              <a:rPr lang="en-GB" sz="1800" dirty="0">
                <a:solidFill>
                  <a:srgbClr val="000000"/>
                </a:solidFill>
                <a:latin typeface="Calibri" pitchFamily="34" charset="0"/>
                <a:hlinkClick r:id="rId4"/>
              </a:rPr>
              <a:t>. </a:t>
            </a:r>
            <a:r>
              <a:rPr lang="en-GB" sz="1800" dirty="0" err="1" smtClean="0">
                <a:solidFill>
                  <a:srgbClr val="000000"/>
                </a:solidFill>
                <a:latin typeface="Calibri" pitchFamily="34" charset="0"/>
                <a:hlinkClick r:id="rId4"/>
              </a:rPr>
              <a:t>Geophys</a:t>
            </a:r>
            <a:endParaRPr lang="en-GB" sz="1800" dirty="0">
              <a:solidFill>
                <a:srgbClr val="000000"/>
              </a:solidFill>
              <a:latin typeface="Calibri" pitchFamily="34" charset="0"/>
            </a:endParaRPr>
          </a:p>
        </p:txBody>
      </p:sp>
      <p:sp>
        <p:nvSpPr>
          <p:cNvPr id="8" name="TextBox 7"/>
          <p:cNvSpPr txBox="1"/>
          <p:nvPr/>
        </p:nvSpPr>
        <p:spPr>
          <a:xfrm>
            <a:off x="-712875" y="2204864"/>
            <a:ext cx="2520280" cy="461665"/>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sz="2400" dirty="0" err="1" smtClean="0">
                <a:solidFill>
                  <a:schemeClr val="tx1"/>
                </a:solidFill>
                <a:latin typeface="Calibri" pitchFamily="34" charset="0"/>
              </a:rPr>
              <a:t>dP</a:t>
            </a:r>
            <a:r>
              <a:rPr lang="en-GB" sz="2400" dirty="0" smtClean="0">
                <a:solidFill>
                  <a:schemeClr val="tx1"/>
                </a:solidFill>
                <a:latin typeface="Calibri" pitchFamily="34" charset="0"/>
              </a:rPr>
              <a:t>/</a:t>
            </a:r>
            <a:r>
              <a:rPr lang="en-GB" sz="2400" dirty="0" err="1" smtClean="0">
                <a:solidFill>
                  <a:schemeClr val="tx1"/>
                </a:solidFill>
                <a:latin typeface="Calibri" pitchFamily="34" charset="0"/>
              </a:rPr>
              <a:t>dT</a:t>
            </a:r>
            <a:r>
              <a:rPr lang="en-GB" sz="2400" dirty="0" smtClean="0">
                <a:solidFill>
                  <a:schemeClr val="tx1"/>
                </a:solidFill>
                <a:latin typeface="Calibri" pitchFamily="34" charset="0"/>
              </a:rPr>
              <a:t> (%) </a:t>
            </a:r>
            <a:r>
              <a:rPr lang="en-GB" sz="2400" dirty="0" smtClean="0">
                <a:solidFill>
                  <a:srgbClr val="FF0000"/>
                </a:solidFill>
                <a:latin typeface="Calibri" pitchFamily="34" charset="0"/>
              </a:rPr>
              <a:t>Tropics</a:t>
            </a:r>
          </a:p>
        </p:txBody>
      </p:sp>
      <p:sp>
        <p:nvSpPr>
          <p:cNvPr id="3" name="Title 2"/>
          <p:cNvSpPr>
            <a:spLocks noGrp="1"/>
          </p:cNvSpPr>
          <p:nvPr>
            <p:ph type="title"/>
          </p:nvPr>
        </p:nvSpPr>
        <p:spPr>
          <a:xfrm>
            <a:off x="107504" y="188640"/>
            <a:ext cx="8229600" cy="778098"/>
          </a:xfrm>
        </p:spPr>
        <p:txBody>
          <a:bodyPr/>
          <a:lstStyle/>
          <a:p>
            <a:r>
              <a:rPr lang="en-GB" sz="3600" dirty="0" smtClean="0">
                <a:solidFill>
                  <a:srgbClr val="0070C0"/>
                </a:solidFill>
                <a:latin typeface="Calibri" panose="020F0502020204030204" pitchFamily="34" charset="0"/>
              </a:rPr>
              <a:t>Changes in precipitation extremes</a:t>
            </a:r>
            <a:endParaRPr lang="en-GB" sz="3600" dirty="0">
              <a:solidFill>
                <a:srgbClr val="0070C0"/>
              </a:solidFill>
              <a:latin typeface="Calibri" panose="020F0502020204030204" pitchFamily="34" charset="0"/>
            </a:endParaRPr>
          </a:p>
        </p:txBody>
      </p:sp>
      <p:sp>
        <p:nvSpPr>
          <p:cNvPr id="9" name="Content Placeholder 3"/>
          <p:cNvSpPr txBox="1">
            <a:spLocks/>
          </p:cNvSpPr>
          <p:nvPr/>
        </p:nvSpPr>
        <p:spPr>
          <a:xfrm>
            <a:off x="547265" y="4221088"/>
            <a:ext cx="8489231" cy="2088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000" b="1" dirty="0" smtClean="0">
                <a:solidFill>
                  <a:schemeClr val="accent2"/>
                </a:solidFill>
                <a:latin typeface="Calibri" panose="020F0502020204030204" pitchFamily="34" charset="0"/>
              </a:rPr>
              <a:t>①</a:t>
            </a:r>
            <a:r>
              <a:rPr lang="en-GB" sz="2000" dirty="0" smtClean="0">
                <a:latin typeface="Calibri" panose="020F0502020204030204" pitchFamily="34" charset="0"/>
              </a:rPr>
              <a:t> Smaller </a:t>
            </a:r>
            <a:r>
              <a:rPr lang="en-GB" sz="2000" dirty="0" err="1" smtClean="0">
                <a:latin typeface="Calibri" panose="020F0502020204030204" pitchFamily="34" charset="0"/>
              </a:rPr>
              <a:t>dP</a:t>
            </a:r>
            <a:r>
              <a:rPr lang="en-GB" sz="2000" dirty="0" smtClean="0">
                <a:latin typeface="Calibri" panose="020F0502020204030204" pitchFamily="34" charset="0"/>
              </a:rPr>
              <a:t>/</a:t>
            </a:r>
            <a:r>
              <a:rPr lang="en-GB" sz="2000" dirty="0" err="1" smtClean="0">
                <a:latin typeface="Calibri" panose="020F0502020204030204" pitchFamily="34" charset="0"/>
              </a:rPr>
              <a:t>dT</a:t>
            </a:r>
            <a:r>
              <a:rPr lang="en-GB" sz="2000" dirty="0" smtClean="0">
                <a:latin typeface="Calibri" panose="020F0502020204030204" pitchFamily="34" charset="0"/>
              </a:rPr>
              <a:t> sensitivity for coupled simulations (</a:t>
            </a:r>
            <a:r>
              <a:rPr lang="en-GB" sz="2000" b="1" dirty="0" smtClean="0">
                <a:solidFill>
                  <a:schemeClr val="accent2"/>
                </a:solidFill>
                <a:latin typeface="Calibri" panose="020F0502020204030204" pitchFamily="34" charset="0"/>
              </a:rPr>
              <a:t>historical</a:t>
            </a:r>
            <a:r>
              <a:rPr lang="en-GB" sz="2000" dirty="0">
                <a:latin typeface="Calibri" panose="020F0502020204030204" pitchFamily="34" charset="0"/>
              </a:rPr>
              <a:t> </a:t>
            </a:r>
            <a:r>
              <a:rPr lang="en-GB" sz="2000" dirty="0" err="1">
                <a:latin typeface="Calibri" panose="020F0502020204030204" pitchFamily="34" charset="0"/>
              </a:rPr>
              <a:t>vs</a:t>
            </a:r>
            <a:r>
              <a:rPr lang="en-GB" sz="2000" b="1" dirty="0" smtClean="0">
                <a:solidFill>
                  <a:schemeClr val="accent2"/>
                </a:solidFill>
                <a:latin typeface="Calibri" panose="020F0502020204030204" pitchFamily="34" charset="0"/>
              </a:rPr>
              <a:t> </a:t>
            </a:r>
            <a:r>
              <a:rPr lang="en-GB" sz="2000" b="1" dirty="0" err="1" smtClean="0">
                <a:solidFill>
                  <a:srgbClr val="00B050"/>
                </a:solidFill>
                <a:latin typeface="Calibri" panose="020F0502020204030204" pitchFamily="34" charset="0"/>
              </a:rPr>
              <a:t>amip</a:t>
            </a:r>
            <a:r>
              <a:rPr lang="en-GB" sz="2000" dirty="0" smtClean="0">
                <a:latin typeface="Calibri" panose="020F0502020204030204" pitchFamily="34" charset="0"/>
              </a:rPr>
              <a:t>)</a:t>
            </a:r>
          </a:p>
          <a:p>
            <a:pPr marL="0" indent="0">
              <a:buNone/>
            </a:pPr>
            <a:r>
              <a:rPr lang="en-GB" sz="2000" b="1" dirty="0" smtClean="0">
                <a:solidFill>
                  <a:srgbClr val="00B0F0"/>
                </a:solidFill>
                <a:latin typeface="Calibri" panose="020F0502020204030204" pitchFamily="34" charset="0"/>
              </a:rPr>
              <a:t>②</a:t>
            </a:r>
            <a:r>
              <a:rPr lang="en-GB" sz="2000" dirty="0" smtClean="0">
                <a:latin typeface="Calibri" panose="020F0502020204030204" pitchFamily="34" charset="0"/>
              </a:rPr>
              <a:t> Smaller </a:t>
            </a:r>
            <a:r>
              <a:rPr lang="en-GB" sz="2000" dirty="0" err="1" smtClean="0">
                <a:latin typeface="Calibri" panose="020F0502020204030204" pitchFamily="34" charset="0"/>
              </a:rPr>
              <a:t>dP</a:t>
            </a:r>
            <a:r>
              <a:rPr lang="en-GB" sz="2000" dirty="0" smtClean="0">
                <a:latin typeface="Calibri" panose="020F0502020204030204" pitchFamily="34" charset="0"/>
              </a:rPr>
              <a:t>/</a:t>
            </a:r>
            <a:r>
              <a:rPr lang="en-GB" sz="2000" dirty="0" err="1" smtClean="0">
                <a:latin typeface="Calibri" panose="020F0502020204030204" pitchFamily="34" charset="0"/>
              </a:rPr>
              <a:t>dT</a:t>
            </a:r>
            <a:r>
              <a:rPr lang="en-GB" sz="2000" dirty="0" smtClean="0">
                <a:latin typeface="Calibri" panose="020F0502020204030204" pitchFamily="34" charset="0"/>
              </a:rPr>
              <a:t> sensitivity under climate change (</a:t>
            </a:r>
            <a:r>
              <a:rPr lang="en-GB" sz="2000" b="1" dirty="0" smtClean="0">
                <a:solidFill>
                  <a:schemeClr val="accent2"/>
                </a:solidFill>
                <a:latin typeface="Calibri" panose="020F0502020204030204" pitchFamily="34" charset="0"/>
              </a:rPr>
              <a:t>historical</a:t>
            </a:r>
            <a:r>
              <a:rPr lang="en-GB" sz="2000" dirty="0" smtClean="0">
                <a:latin typeface="Calibri" panose="020F0502020204030204" pitchFamily="34" charset="0"/>
              </a:rPr>
              <a:t> </a:t>
            </a:r>
            <a:r>
              <a:rPr lang="en-GB" sz="2000" dirty="0" err="1" smtClean="0">
                <a:latin typeface="Calibri" panose="020F0502020204030204" pitchFamily="34" charset="0"/>
              </a:rPr>
              <a:t>vs</a:t>
            </a:r>
            <a:r>
              <a:rPr lang="en-GB" sz="2000" dirty="0" smtClean="0">
                <a:latin typeface="Calibri" panose="020F0502020204030204" pitchFamily="34" charset="0"/>
              </a:rPr>
              <a:t> </a:t>
            </a:r>
            <a:r>
              <a:rPr lang="en-GB" sz="2000" b="1" dirty="0" smtClean="0">
                <a:solidFill>
                  <a:srgbClr val="33CCCC"/>
                </a:solidFill>
                <a:latin typeface="Calibri" panose="020F0502020204030204" pitchFamily="34" charset="0"/>
              </a:rPr>
              <a:t>rcp4.5</a:t>
            </a:r>
            <a:r>
              <a:rPr lang="en-GB" sz="2000" dirty="0" smtClean="0">
                <a:latin typeface="Calibri" panose="020F0502020204030204" pitchFamily="34" charset="0"/>
              </a:rPr>
              <a:t>) as </a:t>
            </a:r>
            <a:r>
              <a:rPr lang="en-GB" sz="2000" dirty="0" err="1" smtClean="0">
                <a:latin typeface="Calibri" panose="020F0502020204030204" pitchFamily="34" charset="0"/>
              </a:rPr>
              <a:t>dP</a:t>
            </a:r>
            <a:r>
              <a:rPr lang="en-GB" sz="2000" dirty="0" smtClean="0">
                <a:latin typeface="Calibri" panose="020F0502020204030204" pitchFamily="34" charset="0"/>
              </a:rPr>
              <a:t>/</a:t>
            </a:r>
            <a:r>
              <a:rPr lang="en-GB" sz="2000" dirty="0" err="1" smtClean="0">
                <a:latin typeface="Calibri" panose="020F0502020204030204" pitchFamily="34" charset="0"/>
              </a:rPr>
              <a:t>dT</a:t>
            </a:r>
            <a:r>
              <a:rPr lang="en-GB" sz="2000" dirty="0" smtClean="0">
                <a:latin typeface="Calibri" panose="020F0502020204030204" pitchFamily="34" charset="0"/>
              </a:rPr>
              <a:t> supressed by direct atmospheric heating from rising greenhouse gases </a:t>
            </a:r>
          </a:p>
          <a:p>
            <a:pPr marL="0" indent="0">
              <a:buNone/>
            </a:pPr>
            <a:r>
              <a:rPr lang="en-GB" sz="2000" b="1" dirty="0" smtClean="0">
                <a:solidFill>
                  <a:srgbClr val="FF0000"/>
                </a:solidFill>
                <a:latin typeface="Calibri" panose="020F0502020204030204" pitchFamily="34" charset="0"/>
              </a:rPr>
              <a:t>③</a:t>
            </a:r>
            <a:r>
              <a:rPr lang="en-GB" sz="2000" dirty="0" smtClean="0">
                <a:latin typeface="Calibri" panose="020F0502020204030204" pitchFamily="34" charset="0"/>
              </a:rPr>
              <a:t> More positive </a:t>
            </a:r>
            <a:r>
              <a:rPr lang="en-GB" sz="2000" dirty="0" err="1" smtClean="0">
                <a:latin typeface="Calibri" panose="020F0502020204030204" pitchFamily="34" charset="0"/>
              </a:rPr>
              <a:t>dP</a:t>
            </a:r>
            <a:r>
              <a:rPr lang="en-GB" sz="2000" dirty="0" smtClean="0">
                <a:latin typeface="Calibri" panose="020F0502020204030204" pitchFamily="34" charset="0"/>
              </a:rPr>
              <a:t>/</a:t>
            </a:r>
            <a:r>
              <a:rPr lang="en-GB" sz="2000" dirty="0" err="1" smtClean="0">
                <a:latin typeface="Calibri" panose="020F0502020204030204" pitchFamily="34" charset="0"/>
              </a:rPr>
              <a:t>dT</a:t>
            </a:r>
            <a:r>
              <a:rPr lang="en-GB" sz="2000" dirty="0" smtClean="0">
                <a:latin typeface="Calibri" panose="020F0502020204030204" pitchFamily="34" charset="0"/>
              </a:rPr>
              <a:t> over land under climate change (</a:t>
            </a:r>
            <a:r>
              <a:rPr lang="en-GB" sz="2000" b="1" dirty="0" smtClean="0">
                <a:solidFill>
                  <a:srgbClr val="33CCCC"/>
                </a:solidFill>
                <a:latin typeface="Calibri" panose="020F0502020204030204" pitchFamily="34" charset="0"/>
              </a:rPr>
              <a:t>rcp4.5</a:t>
            </a:r>
            <a:r>
              <a:rPr lang="en-GB" sz="2000" dirty="0">
                <a:latin typeface="Calibri" panose="020F0502020204030204" pitchFamily="34" charset="0"/>
              </a:rPr>
              <a:t> </a:t>
            </a:r>
            <a:r>
              <a:rPr lang="en-GB" sz="2000" dirty="0" err="1">
                <a:latin typeface="Calibri" panose="020F0502020204030204" pitchFamily="34" charset="0"/>
              </a:rPr>
              <a:t>vs</a:t>
            </a:r>
            <a:r>
              <a:rPr lang="en-GB" sz="2000" b="1" dirty="0" smtClean="0">
                <a:solidFill>
                  <a:srgbClr val="33CCCC"/>
                </a:solidFill>
                <a:latin typeface="Calibri" panose="020F0502020204030204" pitchFamily="34" charset="0"/>
              </a:rPr>
              <a:t> </a:t>
            </a:r>
            <a:r>
              <a:rPr lang="en-GB" sz="2000" b="1" dirty="0" smtClean="0">
                <a:solidFill>
                  <a:schemeClr val="accent2"/>
                </a:solidFill>
                <a:latin typeface="Calibri" panose="020F0502020204030204" pitchFamily="34" charset="0"/>
              </a:rPr>
              <a:t>historical</a:t>
            </a:r>
            <a:r>
              <a:rPr lang="en-GB" sz="2000" dirty="0" smtClean="0">
                <a:latin typeface="Calibri" panose="020F0502020204030204" pitchFamily="34" charset="0"/>
              </a:rPr>
              <a:t>) as Temperature rises un-related to ENSO for climate change response</a:t>
            </a:r>
          </a:p>
          <a:p>
            <a:pPr marL="0" indent="0">
              <a:buNone/>
            </a:pPr>
            <a:r>
              <a:rPr lang="en-GB" sz="2000" b="1" dirty="0" smtClean="0">
                <a:latin typeface="Calibri" panose="020F0502020204030204" pitchFamily="34" charset="0"/>
              </a:rPr>
              <a:t>CONCLUSIONS: a. </a:t>
            </a:r>
            <a:r>
              <a:rPr lang="en-GB" sz="2000" dirty="0" smtClean="0">
                <a:latin typeface="Calibri" panose="020F0502020204030204" pitchFamily="34" charset="0"/>
              </a:rPr>
              <a:t>Amplification of precipitation extremes with climate warming</a:t>
            </a:r>
          </a:p>
          <a:p>
            <a:pPr marL="0" indent="0">
              <a:buNone/>
            </a:pPr>
            <a:r>
              <a:rPr lang="en-GB" sz="2000" b="1" dirty="0" smtClean="0">
                <a:latin typeface="Calibri" panose="020F0502020204030204" pitchFamily="34" charset="0"/>
              </a:rPr>
              <a:t>b. </a:t>
            </a:r>
            <a:r>
              <a:rPr lang="en-GB" sz="2000" dirty="0" err="1" smtClean="0">
                <a:latin typeface="Calibri" panose="020F0502020204030204" pitchFamily="34" charset="0"/>
              </a:rPr>
              <a:t>Interannual</a:t>
            </a:r>
            <a:r>
              <a:rPr lang="en-GB" sz="2000" dirty="0" smtClean="0">
                <a:latin typeface="Calibri" panose="020F0502020204030204" pitchFamily="34" charset="0"/>
              </a:rPr>
              <a:t> variability is not a good proxy for climate change over land </a:t>
            </a:r>
          </a:p>
          <a:p>
            <a:endParaRPr lang="en-GB" sz="2800" kern="0" dirty="0">
              <a:latin typeface="Calibri" panose="020F0502020204030204" pitchFamily="34" charset="0"/>
            </a:endParaRPr>
          </a:p>
        </p:txBody>
      </p:sp>
      <p:sp>
        <p:nvSpPr>
          <p:cNvPr id="10" name="TextBox 9"/>
          <p:cNvSpPr txBox="1"/>
          <p:nvPr/>
        </p:nvSpPr>
        <p:spPr>
          <a:xfrm>
            <a:off x="6736650" y="2319263"/>
            <a:ext cx="504056" cy="461665"/>
          </a:xfrm>
          <a:prstGeom prst="rect">
            <a:avLst/>
          </a:prstGeom>
          <a:noFill/>
        </p:spPr>
        <p:txBody>
          <a:bodyPr wrap="square" rtlCol="0">
            <a:spAutoFit/>
          </a:bodyPr>
          <a:lstStyle/>
          <a:p>
            <a:r>
              <a:rPr lang="en-GB" sz="2400" b="1" dirty="0" smtClean="0">
                <a:solidFill>
                  <a:srgbClr val="FF0000"/>
                </a:solidFill>
                <a:latin typeface="Calibri" pitchFamily="34" charset="0"/>
              </a:rPr>
              <a:t>③</a:t>
            </a:r>
          </a:p>
        </p:txBody>
      </p:sp>
      <p:sp>
        <p:nvSpPr>
          <p:cNvPr id="11" name="TextBox 10"/>
          <p:cNvSpPr txBox="1"/>
          <p:nvPr/>
        </p:nvSpPr>
        <p:spPr>
          <a:xfrm>
            <a:off x="5004048" y="1383159"/>
            <a:ext cx="504056" cy="461665"/>
          </a:xfrm>
          <a:prstGeom prst="rect">
            <a:avLst/>
          </a:prstGeom>
          <a:noFill/>
        </p:spPr>
        <p:txBody>
          <a:bodyPr wrap="square" rtlCol="0">
            <a:spAutoFit/>
          </a:bodyPr>
          <a:lstStyle/>
          <a:p>
            <a:r>
              <a:rPr lang="en-GB" sz="2400" b="1" dirty="0" smtClean="0">
                <a:solidFill>
                  <a:schemeClr val="accent2"/>
                </a:solidFill>
                <a:latin typeface="Calibri" pitchFamily="34" charset="0"/>
              </a:rPr>
              <a:t>①</a:t>
            </a:r>
          </a:p>
        </p:txBody>
      </p:sp>
      <p:sp>
        <p:nvSpPr>
          <p:cNvPr id="12" name="TextBox 11"/>
          <p:cNvSpPr txBox="1"/>
          <p:nvPr/>
        </p:nvSpPr>
        <p:spPr>
          <a:xfrm>
            <a:off x="5076056" y="2483381"/>
            <a:ext cx="504056" cy="461665"/>
          </a:xfrm>
          <a:prstGeom prst="rect">
            <a:avLst/>
          </a:prstGeom>
          <a:noFill/>
        </p:spPr>
        <p:txBody>
          <a:bodyPr wrap="square" rtlCol="0">
            <a:spAutoFit/>
          </a:bodyPr>
          <a:lstStyle/>
          <a:p>
            <a:r>
              <a:rPr lang="en-GB" sz="2400" b="1" dirty="0" smtClean="0">
                <a:solidFill>
                  <a:srgbClr val="00B0F0"/>
                </a:solidFill>
                <a:latin typeface="Calibri" pitchFamily="34" charset="0"/>
              </a:rPr>
              <a:t>②</a:t>
            </a: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975" t="41533" r="38643" b="52529"/>
          <a:stretch/>
        </p:blipFill>
        <p:spPr bwMode="auto">
          <a:xfrm>
            <a:off x="4427984" y="3212976"/>
            <a:ext cx="1097567" cy="357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11960" y="2492896"/>
            <a:ext cx="1097567" cy="461665"/>
          </a:xfrm>
          <a:prstGeom prst="rect">
            <a:avLst/>
          </a:prstGeom>
          <a:noFill/>
        </p:spPr>
        <p:txBody>
          <a:bodyPr wrap="square" rtlCol="0">
            <a:spAutoFit/>
          </a:bodyPr>
          <a:lstStyle/>
          <a:p>
            <a:r>
              <a:rPr lang="en-GB" sz="1200" b="1" dirty="0" smtClean="0">
                <a:solidFill>
                  <a:schemeClr val="accent2"/>
                </a:solidFill>
                <a:latin typeface="Calibri" pitchFamily="34" charset="0"/>
              </a:rPr>
              <a:t>Historical 1985-2005</a:t>
            </a:r>
          </a:p>
        </p:txBody>
      </p:sp>
      <p:sp>
        <p:nvSpPr>
          <p:cNvPr id="15" name="TextBox 14"/>
          <p:cNvSpPr txBox="1"/>
          <p:nvPr/>
        </p:nvSpPr>
        <p:spPr>
          <a:xfrm>
            <a:off x="3635896" y="1517883"/>
            <a:ext cx="899500" cy="830997"/>
          </a:xfrm>
          <a:prstGeom prst="rect">
            <a:avLst/>
          </a:prstGeom>
          <a:noFill/>
        </p:spPr>
        <p:txBody>
          <a:bodyPr wrap="square" rtlCol="0">
            <a:spAutoFit/>
          </a:bodyPr>
          <a:lstStyle/>
          <a:p>
            <a:r>
              <a:rPr lang="en-GB" sz="1200" b="1" dirty="0" smtClean="0">
                <a:solidFill>
                  <a:srgbClr val="00B0F0"/>
                </a:solidFill>
                <a:latin typeface="Calibri" pitchFamily="34" charset="0"/>
              </a:rPr>
              <a:t>RCP4.5 </a:t>
            </a:r>
          </a:p>
          <a:p>
            <a:r>
              <a:rPr lang="en-GB" sz="1200" b="1" dirty="0" smtClean="0">
                <a:solidFill>
                  <a:srgbClr val="00B0F0"/>
                </a:solidFill>
                <a:latin typeface="Calibri" pitchFamily="34" charset="0"/>
              </a:rPr>
              <a:t>2080-2099 minus 1985-2005</a:t>
            </a:r>
          </a:p>
        </p:txBody>
      </p:sp>
      <p:sp>
        <p:nvSpPr>
          <p:cNvPr id="14" name="Freeform 13"/>
          <p:cNvSpPr/>
          <p:nvPr/>
        </p:nvSpPr>
        <p:spPr bwMode="auto">
          <a:xfrm>
            <a:off x="1203158" y="1744579"/>
            <a:ext cx="1925053" cy="1528010"/>
          </a:xfrm>
          <a:custGeom>
            <a:avLst/>
            <a:gdLst>
              <a:gd name="connsiteX0" fmla="*/ 0 w 1925053"/>
              <a:gd name="connsiteY0" fmla="*/ 1528010 h 1528010"/>
              <a:gd name="connsiteX1" fmla="*/ 336884 w 1925053"/>
              <a:gd name="connsiteY1" fmla="*/ 950495 h 1528010"/>
              <a:gd name="connsiteX2" fmla="*/ 1143000 w 1925053"/>
              <a:gd name="connsiteY2" fmla="*/ 625642 h 1528010"/>
              <a:gd name="connsiteX3" fmla="*/ 1768642 w 1925053"/>
              <a:gd name="connsiteY3" fmla="*/ 300789 h 1528010"/>
              <a:gd name="connsiteX4" fmla="*/ 1925053 w 1925053"/>
              <a:gd name="connsiteY4" fmla="*/ 0 h 152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53" h="1528010">
                <a:moveTo>
                  <a:pt x="0" y="1528010"/>
                </a:moveTo>
                <a:cubicBezTo>
                  <a:pt x="73192" y="1314450"/>
                  <a:pt x="146384" y="1100890"/>
                  <a:pt x="336884" y="950495"/>
                </a:cubicBezTo>
                <a:cubicBezTo>
                  <a:pt x="527384" y="800100"/>
                  <a:pt x="904374" y="733926"/>
                  <a:pt x="1143000" y="625642"/>
                </a:cubicBezTo>
                <a:cubicBezTo>
                  <a:pt x="1381626" y="517358"/>
                  <a:pt x="1638300" y="405063"/>
                  <a:pt x="1768642" y="300789"/>
                </a:cubicBezTo>
                <a:cubicBezTo>
                  <a:pt x="1898984" y="196515"/>
                  <a:pt x="1912018" y="98257"/>
                  <a:pt x="1925053" y="0"/>
                </a:cubicBezTo>
              </a:path>
            </a:pathLst>
          </a:custGeom>
          <a:noFill/>
          <a:ln w="3810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17" name="Freeform 16"/>
          <p:cNvSpPr/>
          <p:nvPr/>
        </p:nvSpPr>
        <p:spPr bwMode="auto">
          <a:xfrm>
            <a:off x="3727067" y="1412776"/>
            <a:ext cx="1925053" cy="1802614"/>
          </a:xfrm>
          <a:custGeom>
            <a:avLst/>
            <a:gdLst>
              <a:gd name="connsiteX0" fmla="*/ 0 w 1925053"/>
              <a:gd name="connsiteY0" fmla="*/ 1528010 h 1528010"/>
              <a:gd name="connsiteX1" fmla="*/ 336884 w 1925053"/>
              <a:gd name="connsiteY1" fmla="*/ 950495 h 1528010"/>
              <a:gd name="connsiteX2" fmla="*/ 1143000 w 1925053"/>
              <a:gd name="connsiteY2" fmla="*/ 625642 h 1528010"/>
              <a:gd name="connsiteX3" fmla="*/ 1768642 w 1925053"/>
              <a:gd name="connsiteY3" fmla="*/ 300789 h 1528010"/>
              <a:gd name="connsiteX4" fmla="*/ 1925053 w 1925053"/>
              <a:gd name="connsiteY4" fmla="*/ 0 h 152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53" h="1528010">
                <a:moveTo>
                  <a:pt x="0" y="1528010"/>
                </a:moveTo>
                <a:cubicBezTo>
                  <a:pt x="73192" y="1314450"/>
                  <a:pt x="146384" y="1100890"/>
                  <a:pt x="336884" y="950495"/>
                </a:cubicBezTo>
                <a:cubicBezTo>
                  <a:pt x="527384" y="800100"/>
                  <a:pt x="904374" y="733926"/>
                  <a:pt x="1143000" y="625642"/>
                </a:cubicBezTo>
                <a:cubicBezTo>
                  <a:pt x="1381626" y="517358"/>
                  <a:pt x="1638300" y="405063"/>
                  <a:pt x="1768642" y="300789"/>
                </a:cubicBezTo>
                <a:cubicBezTo>
                  <a:pt x="1898984" y="196515"/>
                  <a:pt x="1912018" y="98257"/>
                  <a:pt x="1925053" y="0"/>
                </a:cubicBezTo>
              </a:path>
            </a:pathLst>
          </a:custGeom>
          <a:noFill/>
          <a:ln w="3810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2" name="Rectangle 1"/>
          <p:cNvSpPr/>
          <p:nvPr/>
        </p:nvSpPr>
        <p:spPr>
          <a:xfrm>
            <a:off x="4679412" y="1722294"/>
            <a:ext cx="612668" cy="338554"/>
          </a:xfrm>
          <a:prstGeom prst="rect">
            <a:avLst/>
          </a:prstGeom>
        </p:spPr>
        <p:txBody>
          <a:bodyPr wrap="none">
            <a:spAutoFit/>
          </a:bodyPr>
          <a:lstStyle/>
          <a:p>
            <a:r>
              <a:rPr lang="en-GB" sz="1600" b="1" dirty="0" err="1">
                <a:solidFill>
                  <a:srgbClr val="00B050"/>
                </a:solidFill>
                <a:latin typeface="Calibri" panose="020F0502020204030204" pitchFamily="34" charset="0"/>
              </a:rPr>
              <a:t>amip</a:t>
            </a:r>
            <a:endParaRPr lang="en-GB" sz="1600" dirty="0"/>
          </a:p>
        </p:txBody>
      </p:sp>
      <p:sp>
        <p:nvSpPr>
          <p:cNvPr id="18" name="Freeform 17"/>
          <p:cNvSpPr/>
          <p:nvPr/>
        </p:nvSpPr>
        <p:spPr bwMode="auto">
          <a:xfrm>
            <a:off x="6184232" y="1591926"/>
            <a:ext cx="1937084" cy="1079086"/>
          </a:xfrm>
          <a:custGeom>
            <a:avLst/>
            <a:gdLst>
              <a:gd name="connsiteX0" fmla="*/ 0 w 1937084"/>
              <a:gd name="connsiteY0" fmla="*/ 842211 h 1022685"/>
              <a:gd name="connsiteX1" fmla="*/ 60157 w 1937084"/>
              <a:gd name="connsiteY1" fmla="*/ 890337 h 1022685"/>
              <a:gd name="connsiteX2" fmla="*/ 96252 w 1937084"/>
              <a:gd name="connsiteY2" fmla="*/ 1022685 h 1022685"/>
              <a:gd name="connsiteX3" fmla="*/ 132347 w 1937084"/>
              <a:gd name="connsiteY3" fmla="*/ 1010653 h 1022685"/>
              <a:gd name="connsiteX4" fmla="*/ 180473 w 1937084"/>
              <a:gd name="connsiteY4" fmla="*/ 938463 h 1022685"/>
              <a:gd name="connsiteX5" fmla="*/ 228600 w 1937084"/>
              <a:gd name="connsiteY5" fmla="*/ 878306 h 1022685"/>
              <a:gd name="connsiteX6" fmla="*/ 264694 w 1937084"/>
              <a:gd name="connsiteY6" fmla="*/ 806116 h 1022685"/>
              <a:gd name="connsiteX7" fmla="*/ 300789 w 1937084"/>
              <a:gd name="connsiteY7" fmla="*/ 733927 h 1022685"/>
              <a:gd name="connsiteX8" fmla="*/ 336884 w 1937084"/>
              <a:gd name="connsiteY8" fmla="*/ 721895 h 1022685"/>
              <a:gd name="connsiteX9" fmla="*/ 372979 w 1937084"/>
              <a:gd name="connsiteY9" fmla="*/ 697832 h 1022685"/>
              <a:gd name="connsiteX10" fmla="*/ 409073 w 1937084"/>
              <a:gd name="connsiteY10" fmla="*/ 685800 h 1022685"/>
              <a:gd name="connsiteX11" fmla="*/ 445168 w 1937084"/>
              <a:gd name="connsiteY11" fmla="*/ 661737 h 1022685"/>
              <a:gd name="connsiteX12" fmla="*/ 529389 w 1937084"/>
              <a:gd name="connsiteY12" fmla="*/ 637674 h 1022685"/>
              <a:gd name="connsiteX13" fmla="*/ 613610 w 1937084"/>
              <a:gd name="connsiteY13" fmla="*/ 589548 h 1022685"/>
              <a:gd name="connsiteX14" fmla="*/ 649705 w 1937084"/>
              <a:gd name="connsiteY14" fmla="*/ 577516 h 1022685"/>
              <a:gd name="connsiteX15" fmla="*/ 721894 w 1937084"/>
              <a:gd name="connsiteY15" fmla="*/ 541421 h 1022685"/>
              <a:gd name="connsiteX16" fmla="*/ 818147 w 1937084"/>
              <a:gd name="connsiteY16" fmla="*/ 529390 h 1022685"/>
              <a:gd name="connsiteX17" fmla="*/ 1046747 w 1937084"/>
              <a:gd name="connsiteY17" fmla="*/ 505327 h 1022685"/>
              <a:gd name="connsiteX18" fmla="*/ 1191126 w 1937084"/>
              <a:gd name="connsiteY18" fmla="*/ 457200 h 1022685"/>
              <a:gd name="connsiteX19" fmla="*/ 1239252 w 1937084"/>
              <a:gd name="connsiteY19" fmla="*/ 433137 h 1022685"/>
              <a:gd name="connsiteX20" fmla="*/ 1335505 w 1937084"/>
              <a:gd name="connsiteY20" fmla="*/ 409074 h 1022685"/>
              <a:gd name="connsiteX21" fmla="*/ 1371600 w 1937084"/>
              <a:gd name="connsiteY21" fmla="*/ 397042 h 1022685"/>
              <a:gd name="connsiteX22" fmla="*/ 1515979 w 1937084"/>
              <a:gd name="connsiteY22" fmla="*/ 372979 h 1022685"/>
              <a:gd name="connsiteX23" fmla="*/ 1624263 w 1937084"/>
              <a:gd name="connsiteY23" fmla="*/ 324853 h 1022685"/>
              <a:gd name="connsiteX24" fmla="*/ 1696452 w 1937084"/>
              <a:gd name="connsiteY24" fmla="*/ 264695 h 1022685"/>
              <a:gd name="connsiteX25" fmla="*/ 1732547 w 1937084"/>
              <a:gd name="connsiteY25" fmla="*/ 240632 h 1022685"/>
              <a:gd name="connsiteX26" fmla="*/ 1768642 w 1937084"/>
              <a:gd name="connsiteY26" fmla="*/ 204537 h 1022685"/>
              <a:gd name="connsiteX27" fmla="*/ 1864894 w 1937084"/>
              <a:gd name="connsiteY27" fmla="*/ 120316 h 1022685"/>
              <a:gd name="connsiteX28" fmla="*/ 1888957 w 1937084"/>
              <a:gd name="connsiteY28" fmla="*/ 84221 h 1022685"/>
              <a:gd name="connsiteX29" fmla="*/ 1900989 w 1937084"/>
              <a:gd name="connsiteY29" fmla="*/ 48127 h 1022685"/>
              <a:gd name="connsiteX30" fmla="*/ 1937084 w 1937084"/>
              <a:gd name="connsiteY30" fmla="*/ 0 h 102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37084" h="1022685">
                <a:moveTo>
                  <a:pt x="0" y="842211"/>
                </a:moveTo>
                <a:cubicBezTo>
                  <a:pt x="20052" y="858253"/>
                  <a:pt x="45431" y="869299"/>
                  <a:pt x="60157" y="890337"/>
                </a:cubicBezTo>
                <a:cubicBezTo>
                  <a:pt x="77256" y="914764"/>
                  <a:pt x="90076" y="991803"/>
                  <a:pt x="96252" y="1022685"/>
                </a:cubicBezTo>
                <a:cubicBezTo>
                  <a:pt x="108284" y="1018674"/>
                  <a:pt x="121795" y="1017688"/>
                  <a:pt x="132347" y="1010653"/>
                </a:cubicBezTo>
                <a:cubicBezTo>
                  <a:pt x="183667" y="976440"/>
                  <a:pt x="158398" y="982614"/>
                  <a:pt x="180473" y="938463"/>
                </a:cubicBezTo>
                <a:cubicBezTo>
                  <a:pt x="195650" y="908108"/>
                  <a:pt x="206218" y="900687"/>
                  <a:pt x="228600" y="878306"/>
                </a:cubicBezTo>
                <a:cubicBezTo>
                  <a:pt x="258838" y="787587"/>
                  <a:pt x="218050" y="899403"/>
                  <a:pt x="264694" y="806116"/>
                </a:cubicBezTo>
                <a:cubicBezTo>
                  <a:pt x="279224" y="777055"/>
                  <a:pt x="272056" y="756913"/>
                  <a:pt x="300789" y="733927"/>
                </a:cubicBezTo>
                <a:cubicBezTo>
                  <a:pt x="310692" y="726004"/>
                  <a:pt x="325540" y="727567"/>
                  <a:pt x="336884" y="721895"/>
                </a:cubicBezTo>
                <a:cubicBezTo>
                  <a:pt x="349818" y="715428"/>
                  <a:pt x="360045" y="704299"/>
                  <a:pt x="372979" y="697832"/>
                </a:cubicBezTo>
                <a:cubicBezTo>
                  <a:pt x="384322" y="692160"/>
                  <a:pt x="397730" y="691472"/>
                  <a:pt x="409073" y="685800"/>
                </a:cubicBezTo>
                <a:cubicBezTo>
                  <a:pt x="422007" y="679333"/>
                  <a:pt x="432234" y="668204"/>
                  <a:pt x="445168" y="661737"/>
                </a:cubicBezTo>
                <a:cubicBezTo>
                  <a:pt x="462424" y="653109"/>
                  <a:pt x="513975" y="641528"/>
                  <a:pt x="529389" y="637674"/>
                </a:cubicBezTo>
                <a:cubicBezTo>
                  <a:pt x="565639" y="613508"/>
                  <a:pt x="570868" y="607866"/>
                  <a:pt x="613610" y="589548"/>
                </a:cubicBezTo>
                <a:cubicBezTo>
                  <a:pt x="625267" y="584552"/>
                  <a:pt x="638361" y="583188"/>
                  <a:pt x="649705" y="577516"/>
                </a:cubicBezTo>
                <a:cubicBezTo>
                  <a:pt x="693736" y="555500"/>
                  <a:pt x="674376" y="550061"/>
                  <a:pt x="721894" y="541421"/>
                </a:cubicBezTo>
                <a:cubicBezTo>
                  <a:pt x="753706" y="535637"/>
                  <a:pt x="786138" y="533963"/>
                  <a:pt x="818147" y="529390"/>
                </a:cubicBezTo>
                <a:cubicBezTo>
                  <a:pt x="986622" y="505322"/>
                  <a:pt x="770183" y="526600"/>
                  <a:pt x="1046747" y="505327"/>
                </a:cubicBezTo>
                <a:lnTo>
                  <a:pt x="1191126" y="457200"/>
                </a:lnTo>
                <a:cubicBezTo>
                  <a:pt x="1208141" y="451528"/>
                  <a:pt x="1222767" y="440202"/>
                  <a:pt x="1239252" y="433137"/>
                </a:cubicBezTo>
                <a:cubicBezTo>
                  <a:pt x="1277751" y="416638"/>
                  <a:pt x="1290316" y="420372"/>
                  <a:pt x="1335505" y="409074"/>
                </a:cubicBezTo>
                <a:cubicBezTo>
                  <a:pt x="1347809" y="405998"/>
                  <a:pt x="1359164" y="399529"/>
                  <a:pt x="1371600" y="397042"/>
                </a:cubicBezTo>
                <a:cubicBezTo>
                  <a:pt x="1413786" y="388605"/>
                  <a:pt x="1472924" y="385896"/>
                  <a:pt x="1515979" y="372979"/>
                </a:cubicBezTo>
                <a:cubicBezTo>
                  <a:pt x="1543116" y="364838"/>
                  <a:pt x="1598071" y="339820"/>
                  <a:pt x="1624263" y="324853"/>
                </a:cubicBezTo>
                <a:cubicBezTo>
                  <a:pt x="1681289" y="292267"/>
                  <a:pt x="1642161" y="309937"/>
                  <a:pt x="1696452" y="264695"/>
                </a:cubicBezTo>
                <a:cubicBezTo>
                  <a:pt x="1707561" y="255438"/>
                  <a:pt x="1721438" y="249889"/>
                  <a:pt x="1732547" y="240632"/>
                </a:cubicBezTo>
                <a:cubicBezTo>
                  <a:pt x="1745619" y="229739"/>
                  <a:pt x="1755570" y="215430"/>
                  <a:pt x="1768642" y="204537"/>
                </a:cubicBezTo>
                <a:cubicBezTo>
                  <a:pt x="1816337" y="164790"/>
                  <a:pt x="1818035" y="190606"/>
                  <a:pt x="1864894" y="120316"/>
                </a:cubicBezTo>
                <a:cubicBezTo>
                  <a:pt x="1872915" y="108284"/>
                  <a:pt x="1882490" y="97155"/>
                  <a:pt x="1888957" y="84221"/>
                </a:cubicBezTo>
                <a:cubicBezTo>
                  <a:pt x="1894629" y="72878"/>
                  <a:pt x="1895317" y="59470"/>
                  <a:pt x="1900989" y="48127"/>
                </a:cubicBezTo>
                <a:cubicBezTo>
                  <a:pt x="1914595" y="20916"/>
                  <a:pt x="1920163" y="16921"/>
                  <a:pt x="1937084" y="0"/>
                </a:cubicBezTo>
              </a:path>
            </a:pathLst>
          </a:custGeom>
          <a:noFill/>
          <a:ln w="3810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19" name="Rectangle 18"/>
          <p:cNvSpPr/>
          <p:nvPr/>
        </p:nvSpPr>
        <p:spPr>
          <a:xfrm>
            <a:off x="7508648" y="1938318"/>
            <a:ext cx="612668" cy="338554"/>
          </a:xfrm>
          <a:prstGeom prst="rect">
            <a:avLst/>
          </a:prstGeom>
        </p:spPr>
        <p:txBody>
          <a:bodyPr wrap="none">
            <a:spAutoFit/>
          </a:bodyPr>
          <a:lstStyle/>
          <a:p>
            <a:r>
              <a:rPr lang="en-GB" sz="1600" b="1" dirty="0" err="1">
                <a:solidFill>
                  <a:srgbClr val="00B050"/>
                </a:solidFill>
                <a:latin typeface="Calibri" panose="020F0502020204030204" pitchFamily="34" charset="0"/>
              </a:rPr>
              <a:t>amip</a:t>
            </a:r>
            <a:endParaRPr lang="en-GB" sz="1600" dirty="0"/>
          </a:p>
        </p:txBody>
      </p:sp>
      <p:cxnSp>
        <p:nvCxnSpPr>
          <p:cNvPr id="21" name="Straight Connector 20"/>
          <p:cNvCxnSpPr/>
          <p:nvPr/>
        </p:nvCxnSpPr>
        <p:spPr bwMode="auto">
          <a:xfrm flipV="1">
            <a:off x="395536" y="2838128"/>
            <a:ext cx="0" cy="2308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353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IG06_v03_c_tif"/>
          <p:cNvPicPr>
            <a:picLocks noChangeAspect="1" noChangeArrowheads="1"/>
          </p:cNvPicPr>
          <p:nvPr/>
        </p:nvPicPr>
        <p:blipFill rotWithShape="1">
          <a:blip r:embed="rId3">
            <a:extLst>
              <a:ext uri="{28A0092B-C50C-407E-A947-70E740481C1C}">
                <a14:useLocalDpi xmlns:a14="http://schemas.microsoft.com/office/drawing/2010/main" val="0"/>
              </a:ext>
            </a:extLst>
          </a:blip>
          <a:srcRect l="66766" t="46738" b="10442"/>
          <a:stretch/>
        </p:blipFill>
        <p:spPr bwMode="auto">
          <a:xfrm>
            <a:off x="4211960" y="1434791"/>
            <a:ext cx="4176464" cy="163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0"/>
            <a:ext cx="6995120" cy="1124744"/>
          </a:xfrm>
          <a:solidFill>
            <a:schemeClr val="bg1"/>
          </a:solidFill>
        </p:spPr>
        <p:txBody>
          <a:bodyPr/>
          <a:lstStyle/>
          <a:p>
            <a:pPr algn="l"/>
            <a:r>
              <a:rPr lang="en-GB" sz="2800" dirty="0" smtClean="0">
                <a:solidFill>
                  <a:srgbClr val="0070C0"/>
                </a:solidFill>
                <a:latin typeface="Calibri" pitchFamily="34" charset="0"/>
                <a:cs typeface="Calibri" pitchFamily="34" charset="0"/>
              </a:rPr>
              <a:t>Linking systematic biases in water vapour </a:t>
            </a:r>
            <a:r>
              <a:rPr lang="en-GB" sz="2800" dirty="0">
                <a:solidFill>
                  <a:srgbClr val="0070C0"/>
                </a:solidFill>
                <a:latin typeface="Calibri" pitchFamily="34" charset="0"/>
                <a:cs typeface="Calibri" pitchFamily="34" charset="0"/>
              </a:rPr>
              <a:t>&amp;</a:t>
            </a:r>
            <a:r>
              <a:rPr lang="en-GB" sz="2800" dirty="0" smtClean="0">
                <a:solidFill>
                  <a:srgbClr val="0070C0"/>
                </a:solidFill>
                <a:latin typeface="Calibri" pitchFamily="34" charset="0"/>
                <a:cs typeface="Calibri" pitchFamily="34" charset="0"/>
              </a:rPr>
              <a:t> precipitation in NWP &amp; climate models</a:t>
            </a:r>
            <a:endParaRPr lang="en-GB" sz="2800" dirty="0">
              <a:solidFill>
                <a:srgbClr val="0070C0"/>
              </a:solidFill>
              <a:latin typeface="Calibri" pitchFamily="34" charset="0"/>
              <a:cs typeface="Calibri" pitchFamily="34" charset="0"/>
            </a:endParaRPr>
          </a:p>
        </p:txBody>
      </p:sp>
      <p:pic>
        <p:nvPicPr>
          <p:cNvPr id="1026" name="Picture 2" descr="FIG07_v03_tif"/>
          <p:cNvPicPr>
            <a:picLocks noChangeAspect="1" noChangeArrowheads="1"/>
          </p:cNvPicPr>
          <p:nvPr/>
        </p:nvPicPr>
        <p:blipFill rotWithShape="1">
          <a:blip r:embed="rId4">
            <a:extLst>
              <a:ext uri="{28A0092B-C50C-407E-A947-70E740481C1C}">
                <a14:useLocalDpi xmlns:a14="http://schemas.microsoft.com/office/drawing/2010/main" val="0"/>
              </a:ext>
            </a:extLst>
          </a:blip>
          <a:srcRect l="85973" t="23248" b="28545"/>
          <a:stretch/>
        </p:blipFill>
        <p:spPr bwMode="auto">
          <a:xfrm>
            <a:off x="7838125" y="3318810"/>
            <a:ext cx="1270379" cy="252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27584" y="1052736"/>
            <a:ext cx="7573723" cy="369332"/>
          </a:xfrm>
          <a:prstGeom prst="rect">
            <a:avLst/>
          </a:prstGeom>
          <a:solidFill>
            <a:schemeClr val="bg1"/>
          </a:solidFill>
        </p:spPr>
        <p:txBody>
          <a:bodyPr wrap="square" rtlCol="0">
            <a:spAutoFit/>
          </a:bodyPr>
          <a:lstStyle/>
          <a:p>
            <a:r>
              <a:rPr lang="en-GB" sz="1800" b="1" dirty="0" smtClean="0">
                <a:solidFill>
                  <a:srgbClr val="000000"/>
                </a:solidFill>
                <a:latin typeface="Arial" charset="0"/>
              </a:rPr>
              <a:t>PRECIPITATION Model – OBS	WATER VAPOUR model – OBS</a:t>
            </a:r>
            <a:endParaRPr lang="en-GB" sz="1800" b="1" dirty="0">
              <a:solidFill>
                <a:srgbClr val="000000"/>
              </a:solidFill>
              <a:latin typeface="Arial" charset="0"/>
            </a:endParaRPr>
          </a:p>
        </p:txBody>
      </p:sp>
      <p:pic>
        <p:nvPicPr>
          <p:cNvPr id="14" name="Picture 2" descr="FIG07_v03_tif"/>
          <p:cNvPicPr>
            <a:picLocks noChangeAspect="1" noChangeArrowheads="1"/>
          </p:cNvPicPr>
          <p:nvPr/>
        </p:nvPicPr>
        <p:blipFill rotWithShape="1">
          <a:blip r:embed="rId4">
            <a:extLst>
              <a:ext uri="{28A0092B-C50C-407E-A947-70E740481C1C}">
                <a14:useLocalDpi xmlns:a14="http://schemas.microsoft.com/office/drawing/2010/main" val="0"/>
              </a:ext>
            </a:extLst>
          </a:blip>
          <a:srcRect l="48498" r="13640" b="67169"/>
          <a:stretch/>
        </p:blipFill>
        <p:spPr bwMode="auto">
          <a:xfrm>
            <a:off x="899592" y="4509120"/>
            <a:ext cx="3429181" cy="17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FIG07_v03_tif"/>
          <p:cNvPicPr>
            <a:picLocks noChangeAspect="1" noChangeArrowheads="1"/>
          </p:cNvPicPr>
          <p:nvPr/>
        </p:nvPicPr>
        <p:blipFill rotWithShape="1">
          <a:blip r:embed="rId4">
            <a:extLst>
              <a:ext uri="{28A0092B-C50C-407E-A947-70E740481C1C}">
                <a14:useLocalDpi xmlns:a14="http://schemas.microsoft.com/office/drawing/2010/main" val="0"/>
              </a:ext>
            </a:extLst>
          </a:blip>
          <a:srcRect l="7048" r="52260" b="66441"/>
          <a:stretch/>
        </p:blipFill>
        <p:spPr bwMode="auto">
          <a:xfrm>
            <a:off x="673768" y="2823610"/>
            <a:ext cx="3685410" cy="190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FIG07_v03_tif"/>
          <p:cNvPicPr>
            <a:picLocks noChangeAspect="1" noChangeArrowheads="1"/>
          </p:cNvPicPr>
          <p:nvPr/>
        </p:nvPicPr>
        <p:blipFill rotWithShape="1">
          <a:blip r:embed="rId4">
            <a:extLst>
              <a:ext uri="{28A0092B-C50C-407E-A947-70E740481C1C}">
                <a14:useLocalDpi xmlns:a14="http://schemas.microsoft.com/office/drawing/2010/main" val="0"/>
              </a:ext>
            </a:extLst>
          </a:blip>
          <a:srcRect l="6854" t="33048" r="52410" b="38353"/>
          <a:stretch/>
        </p:blipFill>
        <p:spPr bwMode="auto">
          <a:xfrm>
            <a:off x="4211960" y="3025483"/>
            <a:ext cx="3744416" cy="162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FIG07_v03_tif"/>
          <p:cNvPicPr>
            <a:picLocks noChangeAspect="1" noChangeArrowheads="1"/>
          </p:cNvPicPr>
          <p:nvPr/>
        </p:nvPicPr>
        <p:blipFill rotWithShape="1">
          <a:blip r:embed="rId4">
            <a:extLst>
              <a:ext uri="{28A0092B-C50C-407E-A947-70E740481C1C}">
                <a14:useLocalDpi xmlns:a14="http://schemas.microsoft.com/office/drawing/2010/main" val="0"/>
              </a:ext>
            </a:extLst>
          </a:blip>
          <a:srcRect l="48317" t="33444" r="14006" b="38813"/>
          <a:stretch/>
        </p:blipFill>
        <p:spPr bwMode="auto">
          <a:xfrm>
            <a:off x="4412343" y="4725144"/>
            <a:ext cx="3499989" cy="153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FIG06_v03_c_tif"/>
          <p:cNvPicPr>
            <a:picLocks noChangeAspect="1" noChangeArrowheads="1"/>
          </p:cNvPicPr>
          <p:nvPr/>
        </p:nvPicPr>
        <p:blipFill rotWithShape="1">
          <a:blip r:embed="rId3">
            <a:extLst>
              <a:ext uri="{28A0092B-C50C-407E-A947-70E740481C1C}">
                <a14:useLocalDpi xmlns:a14="http://schemas.microsoft.com/office/drawing/2010/main" val="0"/>
              </a:ext>
            </a:extLst>
          </a:blip>
          <a:srcRect l="51665" t="88063" r="14922"/>
          <a:stretch/>
        </p:blipFill>
        <p:spPr bwMode="auto">
          <a:xfrm>
            <a:off x="7365910" y="1772816"/>
            <a:ext cx="1814602" cy="864096"/>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FIG06_v03_c_tif"/>
          <p:cNvPicPr>
            <a:picLocks noChangeAspect="1" noChangeArrowheads="1"/>
          </p:cNvPicPr>
          <p:nvPr/>
        </p:nvPicPr>
        <p:blipFill rotWithShape="1">
          <a:blip r:embed="rId3">
            <a:extLst>
              <a:ext uri="{28A0092B-C50C-407E-A947-70E740481C1C}">
                <a14:useLocalDpi xmlns:a14="http://schemas.microsoft.com/office/drawing/2010/main" val="0"/>
              </a:ext>
            </a:extLst>
          </a:blip>
          <a:srcRect l="2778" t="46739" r="62527" b="9973"/>
          <a:stretch/>
        </p:blipFill>
        <p:spPr bwMode="auto">
          <a:xfrm>
            <a:off x="15526" y="1434792"/>
            <a:ext cx="4396817" cy="163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340768" y="3275692"/>
            <a:ext cx="5472608" cy="369332"/>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sz="1800" b="1" dirty="0" smtClean="0">
                <a:solidFill>
                  <a:srgbClr val="000000"/>
                </a:solidFill>
                <a:latin typeface="Arial" charset="0"/>
              </a:rPr>
              <a:t>HadGEM2-ES   HadGEM2-A       NWP-day 3</a:t>
            </a:r>
            <a:endParaRPr lang="en-GB" sz="1800" b="1" dirty="0">
              <a:solidFill>
                <a:srgbClr val="000000"/>
              </a:solidFill>
              <a:latin typeface="Arial" charset="0"/>
            </a:endParaRPr>
          </a:p>
        </p:txBody>
      </p:sp>
      <p:pic>
        <p:nvPicPr>
          <p:cNvPr id="3074" name="Picture 2" descr="http://t0.gstatic.com/images?q=tbn:ANd9GcScundEYqtw1j4QPR8JcIXFFWIsdehVxkkH5mzgS7f50XnaJVQQu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4408" y="692696"/>
            <a:ext cx="813109" cy="8131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6"/>
          <a:srcRect/>
          <a:stretch>
            <a:fillRect/>
          </a:stretch>
        </p:blipFill>
        <p:spPr bwMode="auto">
          <a:xfrm>
            <a:off x="7956376" y="116632"/>
            <a:ext cx="1102916" cy="503877"/>
          </a:xfrm>
          <a:prstGeom prst="rect">
            <a:avLst/>
          </a:prstGeom>
          <a:noFill/>
          <a:ln w="9525">
            <a:noFill/>
            <a:miter lim="800000"/>
            <a:headEnd/>
            <a:tailEnd/>
          </a:ln>
        </p:spPr>
      </p:pic>
      <p:pic>
        <p:nvPicPr>
          <p:cNvPr id="22" name="Picture 12"/>
          <p:cNvPicPr>
            <a:picLocks noChangeAspect="1"/>
          </p:cNvPicPr>
          <p:nvPr/>
        </p:nvPicPr>
        <p:blipFill>
          <a:blip r:embed="rId7"/>
          <a:srcRect/>
          <a:stretch>
            <a:fillRect/>
          </a:stretch>
        </p:blipFill>
        <p:spPr bwMode="auto">
          <a:xfrm>
            <a:off x="6124004" y="6381328"/>
            <a:ext cx="2984500" cy="454499"/>
          </a:xfrm>
          <a:prstGeom prst="rect">
            <a:avLst/>
          </a:prstGeom>
          <a:solidFill>
            <a:schemeClr val="bg1"/>
          </a:solidFill>
          <a:ln w="9525">
            <a:noFill/>
            <a:miter lim="800000"/>
            <a:headEnd/>
            <a:tailEnd/>
          </a:ln>
        </p:spPr>
      </p:pic>
      <p:sp>
        <p:nvSpPr>
          <p:cNvPr id="5" name="TextBox 4"/>
          <p:cNvSpPr txBox="1"/>
          <p:nvPr/>
        </p:nvSpPr>
        <p:spPr>
          <a:xfrm>
            <a:off x="899592" y="6306966"/>
            <a:ext cx="2808312" cy="400110"/>
          </a:xfrm>
          <a:prstGeom prst="rect">
            <a:avLst/>
          </a:prstGeom>
          <a:noFill/>
        </p:spPr>
        <p:txBody>
          <a:bodyPr wrap="square" rtlCol="0">
            <a:spAutoFit/>
          </a:bodyPr>
          <a:lstStyle/>
          <a:p>
            <a:r>
              <a:rPr lang="en-GB" sz="2000" dirty="0" smtClean="0">
                <a:solidFill>
                  <a:schemeClr val="tx1"/>
                </a:solidFill>
                <a:latin typeface="Calibri" pitchFamily="34" charset="0"/>
                <a:hlinkClick r:id="rId8"/>
              </a:rPr>
              <a:t>Liu et al. (2013) JAMC</a:t>
            </a:r>
            <a:endParaRPr lang="en-GB" sz="2000" dirty="0">
              <a:solidFill>
                <a:schemeClr val="tx1"/>
              </a:solidFill>
              <a:latin typeface="Calibri" pitchFamily="34" charset="0"/>
            </a:endParaRPr>
          </a:p>
        </p:txBody>
      </p:sp>
      <p:cxnSp>
        <p:nvCxnSpPr>
          <p:cNvPr id="12" name="Straight Arrow Connector 11"/>
          <p:cNvCxnSpPr/>
          <p:nvPr/>
        </p:nvCxnSpPr>
        <p:spPr bwMode="auto">
          <a:xfrm flipH="1">
            <a:off x="7740352" y="2144615"/>
            <a:ext cx="36004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5524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00000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0000"/>
          <a:stretch/>
        </p:blipFill>
        <p:spPr bwMode="auto">
          <a:xfrm>
            <a:off x="35497" y="116632"/>
            <a:ext cx="7416824" cy="415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5734" b="-107"/>
          <a:stretch/>
        </p:blipFill>
        <p:spPr bwMode="auto">
          <a:xfrm>
            <a:off x="35496" y="4136194"/>
            <a:ext cx="7416825" cy="253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3"/>
          <p:cNvSpPr txBox="1">
            <a:spLocks/>
          </p:cNvSpPr>
          <p:nvPr/>
        </p:nvSpPr>
        <p:spPr>
          <a:xfrm>
            <a:off x="7236296" y="1628800"/>
            <a:ext cx="1907705" cy="331236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000" b="1" dirty="0" smtClean="0">
                <a:latin typeface="Calibri" panose="020F0502020204030204" pitchFamily="34" charset="0"/>
              </a:rPr>
              <a:t>Diurnal cycle of precipitation</a:t>
            </a:r>
          </a:p>
          <a:p>
            <a:pPr marL="0" indent="0">
              <a:buNone/>
            </a:pPr>
            <a:endParaRPr lang="en-GB" sz="2000" b="1" dirty="0" smtClean="0">
              <a:latin typeface="Calibri" panose="020F0502020204030204" pitchFamily="34" charset="0"/>
            </a:endParaRPr>
          </a:p>
          <a:p>
            <a:pPr marL="0" indent="0">
              <a:buNone/>
            </a:pPr>
            <a:r>
              <a:rPr lang="en-GB" sz="2000" b="1" dirty="0" smtClean="0">
                <a:solidFill>
                  <a:srgbClr val="5EFB33"/>
                </a:solidFill>
                <a:latin typeface="Calibri" panose="020F0502020204030204" pitchFamily="34" charset="0"/>
              </a:rPr>
              <a:t>①</a:t>
            </a:r>
            <a:r>
              <a:rPr lang="en-GB" sz="2000" dirty="0" smtClean="0">
                <a:solidFill>
                  <a:srgbClr val="5EFB33"/>
                </a:solidFill>
                <a:latin typeface="Calibri" panose="020F0502020204030204" pitchFamily="34" charset="0"/>
              </a:rPr>
              <a:t> Spin-up in P &amp; water vapour in W. Pacific &amp; Atlantic</a:t>
            </a:r>
          </a:p>
          <a:p>
            <a:pPr marL="0" indent="0">
              <a:buNone/>
            </a:pPr>
            <a:endParaRPr lang="en-GB" sz="2000" dirty="0" smtClean="0">
              <a:solidFill>
                <a:srgbClr val="5EFB33"/>
              </a:solidFill>
              <a:latin typeface="Calibri" panose="020F0502020204030204" pitchFamily="34" charset="0"/>
            </a:endParaRPr>
          </a:p>
          <a:p>
            <a:pPr marL="0" indent="0">
              <a:buNone/>
            </a:pPr>
            <a:r>
              <a:rPr lang="en-GB" sz="2000" b="1" dirty="0" smtClean="0">
                <a:solidFill>
                  <a:srgbClr val="00B0F0"/>
                </a:solidFill>
                <a:latin typeface="Calibri" panose="020F0502020204030204" pitchFamily="34" charset="0"/>
              </a:rPr>
              <a:t>② poor diurnal cycle over land</a:t>
            </a:r>
          </a:p>
          <a:p>
            <a:pPr marL="0" indent="0">
              <a:buNone/>
            </a:pPr>
            <a:r>
              <a:rPr lang="en-GB" sz="2000" dirty="0" smtClean="0">
                <a:solidFill>
                  <a:srgbClr val="00B0F0"/>
                </a:solidFill>
                <a:latin typeface="Calibri" panose="020F0502020204030204" pitchFamily="34" charset="0"/>
              </a:rPr>
              <a:t>(</a:t>
            </a:r>
            <a:r>
              <a:rPr lang="en-GB" sz="2000" dirty="0" err="1" smtClean="0">
                <a:solidFill>
                  <a:srgbClr val="00B0F0"/>
                </a:solidFill>
                <a:latin typeface="Calibri" panose="020F0502020204030204" pitchFamily="34" charset="0"/>
              </a:rPr>
              <a:t>i</a:t>
            </a:r>
            <a:r>
              <a:rPr lang="en-GB" sz="2000" dirty="0" smtClean="0">
                <a:solidFill>
                  <a:srgbClr val="00B0F0"/>
                </a:solidFill>
                <a:latin typeface="Calibri" panose="020F0502020204030204" pitchFamily="34" charset="0"/>
              </a:rPr>
              <a:t>) timing </a:t>
            </a:r>
          </a:p>
          <a:p>
            <a:pPr marL="0" indent="0">
              <a:buNone/>
            </a:pPr>
            <a:r>
              <a:rPr lang="en-GB" sz="2000" dirty="0" smtClean="0">
                <a:solidFill>
                  <a:srgbClr val="00B0F0"/>
                </a:solidFill>
                <a:latin typeface="Calibri" panose="020F0502020204030204" pitchFamily="34" charset="0"/>
              </a:rPr>
              <a:t>(ii) amplitude</a:t>
            </a:r>
            <a:endParaRPr lang="en-GB" sz="2800" kern="0" dirty="0">
              <a:latin typeface="Calibri" panose="020F0502020204030204" pitchFamily="34" charset="0"/>
            </a:endParaRPr>
          </a:p>
        </p:txBody>
      </p:sp>
      <p:sp>
        <p:nvSpPr>
          <p:cNvPr id="8" name="TextBox 7"/>
          <p:cNvSpPr txBox="1"/>
          <p:nvPr/>
        </p:nvSpPr>
        <p:spPr>
          <a:xfrm>
            <a:off x="1259632" y="2607295"/>
            <a:ext cx="504056" cy="461665"/>
          </a:xfrm>
          <a:prstGeom prst="rect">
            <a:avLst/>
          </a:prstGeom>
          <a:noFill/>
        </p:spPr>
        <p:txBody>
          <a:bodyPr wrap="square" rtlCol="0">
            <a:spAutoFit/>
          </a:bodyPr>
          <a:lstStyle/>
          <a:p>
            <a:r>
              <a:rPr lang="en-GB" sz="2400" b="1" dirty="0" smtClean="0">
                <a:solidFill>
                  <a:srgbClr val="5EFB33"/>
                </a:solidFill>
                <a:latin typeface="Calibri" pitchFamily="34" charset="0"/>
              </a:rPr>
              <a:t>①</a:t>
            </a:r>
          </a:p>
        </p:txBody>
      </p:sp>
      <p:sp>
        <p:nvSpPr>
          <p:cNvPr id="9" name="TextBox 8"/>
          <p:cNvSpPr txBox="1"/>
          <p:nvPr/>
        </p:nvSpPr>
        <p:spPr>
          <a:xfrm>
            <a:off x="5565903" y="3529947"/>
            <a:ext cx="504056" cy="461665"/>
          </a:xfrm>
          <a:prstGeom prst="rect">
            <a:avLst/>
          </a:prstGeom>
          <a:noFill/>
        </p:spPr>
        <p:txBody>
          <a:bodyPr wrap="square" rtlCol="0">
            <a:spAutoFit/>
          </a:bodyPr>
          <a:lstStyle/>
          <a:p>
            <a:r>
              <a:rPr lang="en-GB" sz="2400" b="1" dirty="0" smtClean="0">
                <a:solidFill>
                  <a:srgbClr val="00B0F0"/>
                </a:solidFill>
                <a:latin typeface="Calibri" pitchFamily="34" charset="0"/>
              </a:rPr>
              <a:t>②</a:t>
            </a:r>
          </a:p>
        </p:txBody>
      </p:sp>
      <p:sp>
        <p:nvSpPr>
          <p:cNvPr id="10" name="TextBox 9"/>
          <p:cNvSpPr txBox="1"/>
          <p:nvPr/>
        </p:nvSpPr>
        <p:spPr>
          <a:xfrm>
            <a:off x="6156176" y="6109330"/>
            <a:ext cx="2808312" cy="400110"/>
          </a:xfrm>
          <a:prstGeom prst="rect">
            <a:avLst/>
          </a:prstGeom>
          <a:noFill/>
        </p:spPr>
        <p:txBody>
          <a:bodyPr wrap="square" rtlCol="0">
            <a:spAutoFit/>
          </a:bodyPr>
          <a:lstStyle/>
          <a:p>
            <a:r>
              <a:rPr lang="en-GB" sz="2000" dirty="0" smtClean="0">
                <a:solidFill>
                  <a:schemeClr val="tx1"/>
                </a:solidFill>
                <a:latin typeface="Calibri" pitchFamily="34" charset="0"/>
                <a:hlinkClick r:id="rId3"/>
              </a:rPr>
              <a:t>Liu et al. (2013) JAMC</a:t>
            </a:r>
            <a:endParaRPr lang="en-GB" sz="2000" dirty="0">
              <a:solidFill>
                <a:schemeClr val="tx1"/>
              </a:solidFill>
              <a:latin typeface="Calibri" pitchFamily="34" charset="0"/>
            </a:endParaRPr>
          </a:p>
        </p:txBody>
      </p:sp>
      <p:sp>
        <p:nvSpPr>
          <p:cNvPr id="12" name="TextBox 11"/>
          <p:cNvSpPr txBox="1"/>
          <p:nvPr/>
        </p:nvSpPr>
        <p:spPr>
          <a:xfrm>
            <a:off x="2627784" y="5199583"/>
            <a:ext cx="504056" cy="461665"/>
          </a:xfrm>
          <a:prstGeom prst="rect">
            <a:avLst/>
          </a:prstGeom>
          <a:noFill/>
        </p:spPr>
        <p:txBody>
          <a:bodyPr wrap="square" rtlCol="0">
            <a:spAutoFit/>
          </a:bodyPr>
          <a:lstStyle/>
          <a:p>
            <a:r>
              <a:rPr lang="en-GB" sz="2400" b="1" dirty="0" smtClean="0">
                <a:solidFill>
                  <a:srgbClr val="5EFB33"/>
                </a:solidFill>
                <a:latin typeface="Calibri" pitchFamily="34" charset="0"/>
              </a:rPr>
              <a:t>①</a:t>
            </a:r>
          </a:p>
        </p:txBody>
      </p:sp>
      <p:pic>
        <p:nvPicPr>
          <p:cNvPr id="13" name="Picture 2" descr="http://t0.gstatic.com/images?q=tbn:ANd9GcScundEYqtw1j4QPR8JcIXFFWIsdehVxkkH5mzgS7f50XnaJVQQu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408" y="692696"/>
            <a:ext cx="813109" cy="813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1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68860" y="1970439"/>
            <a:ext cx="5886400" cy="1200329"/>
          </a:xfrm>
          <a:prstGeom prst="rect">
            <a:avLst/>
          </a:prstGeom>
        </p:spPr>
        <p:txBody>
          <a:bodyPr wrap="square">
            <a:spAutoFit/>
          </a:bodyPr>
          <a:lstStyle/>
          <a:p>
            <a:pPr lvl="0">
              <a:spcBef>
                <a:spcPct val="30000"/>
              </a:spcBef>
              <a:defRPr/>
            </a:pPr>
            <a:r>
              <a:rPr lang="en-GB" sz="2400" dirty="0">
                <a:solidFill>
                  <a:srgbClr val="000000"/>
                </a:solidFill>
                <a:latin typeface="Calibri" panose="020F0502020204030204" pitchFamily="34" charset="0"/>
              </a:rPr>
              <a:t>Distinct propagation of precipitating systems northward from the West Pacific every 20-30 days: captured by NWP simulations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1052736"/>
            <a:ext cx="7488832" cy="55056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5454"/>
          <a:stretch/>
        </p:blipFill>
        <p:spPr bwMode="auto">
          <a:xfrm>
            <a:off x="1115616" y="3728847"/>
            <a:ext cx="7975352" cy="301252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33" b="30611"/>
          <a:stretch/>
        </p:blipFill>
        <p:spPr bwMode="auto">
          <a:xfrm>
            <a:off x="1331640" y="5301208"/>
            <a:ext cx="7254000" cy="120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341" y="0"/>
            <a:ext cx="7056785" cy="1143000"/>
          </a:xfrm>
        </p:spPr>
        <p:txBody>
          <a:bodyPr/>
          <a:lstStyle/>
          <a:p>
            <a:r>
              <a:rPr lang="en-GB" sz="2800" dirty="0" smtClean="0">
                <a:solidFill>
                  <a:srgbClr val="0070C0"/>
                </a:solidFill>
                <a:latin typeface="Calibri" pitchFamily="34" charset="0"/>
                <a:cs typeface="Calibri" pitchFamily="34" charset="0"/>
              </a:rPr>
              <a:t>Tropical Cyclones and propagation of precipitation anomalies: NWP and TRMM</a:t>
            </a:r>
            <a:endParaRPr lang="en-GB" sz="2800" dirty="0">
              <a:solidFill>
                <a:srgbClr val="0070C0"/>
              </a:solidFill>
              <a:latin typeface="Calibri" pitchFamily="34" charset="0"/>
              <a:cs typeface="Calibri" pitchFamily="34" charset="0"/>
            </a:endParaRPr>
          </a:p>
        </p:txBody>
      </p:sp>
      <p:sp>
        <p:nvSpPr>
          <p:cNvPr id="5" name="TextBox 4"/>
          <p:cNvSpPr txBox="1"/>
          <p:nvPr/>
        </p:nvSpPr>
        <p:spPr>
          <a:xfrm>
            <a:off x="-7495" y="2545086"/>
            <a:ext cx="6408712" cy="461665"/>
          </a:xfrm>
          <a:prstGeom prst="rect">
            <a:avLst/>
          </a:prstGeom>
          <a:noFill/>
        </p:spPr>
        <p:txBody>
          <a:bodyPr wrap="square" rtlCol="0">
            <a:spAutoFit/>
          </a:bodyPr>
          <a:lstStyle/>
          <a:p>
            <a:endParaRPr lang="en-GB" sz="2400" dirty="0">
              <a:solidFill>
                <a:srgbClr val="000000"/>
              </a:solidFill>
              <a:latin typeface="Arial" charset="0"/>
            </a:endParaRPr>
          </a:p>
        </p:txBody>
      </p:sp>
      <p:sp>
        <p:nvSpPr>
          <p:cNvPr id="4" name="TextBox 3"/>
          <p:cNvSpPr txBox="1"/>
          <p:nvPr/>
        </p:nvSpPr>
        <p:spPr>
          <a:xfrm>
            <a:off x="-1116632" y="4077072"/>
            <a:ext cx="4176465" cy="923330"/>
          </a:xfrm>
          <a:prstGeom prst="rect">
            <a:avLst/>
          </a:prstGeom>
          <a:noFill/>
          <a:scene3d>
            <a:camera prst="orthographicFront">
              <a:rot lat="0" lon="0" rev="5400000"/>
            </a:camera>
            <a:lightRig rig="threePt" dir="t"/>
          </a:scene3d>
        </p:spPr>
        <p:txBody>
          <a:bodyPr wrap="square" rtlCol="0">
            <a:spAutoFit/>
          </a:bodyPr>
          <a:lstStyle/>
          <a:p>
            <a:r>
              <a:rPr lang="en-GB" sz="1800" dirty="0" smtClean="0">
                <a:solidFill>
                  <a:srgbClr val="000000"/>
                </a:solidFill>
                <a:latin typeface="Arial" charset="0"/>
              </a:rPr>
              <a:t>Western Pacific zonal mean Precipitation (mm/day): 	   </a:t>
            </a:r>
            <a:endParaRPr lang="en-GB" sz="1800" b="1" dirty="0">
              <a:solidFill>
                <a:srgbClr val="FF0000"/>
              </a:solidFill>
              <a:latin typeface="Arial" charset="0"/>
            </a:endParaRPr>
          </a:p>
          <a:p>
            <a:r>
              <a:rPr lang="en-GB" sz="1800" b="1" dirty="0">
                <a:solidFill>
                  <a:srgbClr val="FF0000"/>
                </a:solidFill>
                <a:latin typeface="Arial" charset="0"/>
              </a:rPr>
              <a:t> </a:t>
            </a:r>
            <a:r>
              <a:rPr lang="en-GB" sz="1800" b="1" dirty="0" smtClean="0">
                <a:solidFill>
                  <a:srgbClr val="FF0000"/>
                </a:solidFill>
                <a:latin typeface="Arial" charset="0"/>
              </a:rPr>
              <a:t>      NWP           </a:t>
            </a:r>
            <a:r>
              <a:rPr lang="en-GB" sz="1800" b="1" dirty="0" smtClean="0">
                <a:solidFill>
                  <a:srgbClr val="000000"/>
                </a:solidFill>
                <a:latin typeface="Arial" charset="0"/>
              </a:rPr>
              <a:t>TRMM</a:t>
            </a:r>
            <a:endParaRPr lang="en-GB" sz="1800" b="1" dirty="0">
              <a:solidFill>
                <a:srgbClr val="000000"/>
              </a:solidFill>
              <a:latin typeface="Arial" charset="0"/>
            </a:endParaRPr>
          </a:p>
        </p:txBody>
      </p:sp>
      <p:sp>
        <p:nvSpPr>
          <p:cNvPr id="8" name="TextBox 7"/>
          <p:cNvSpPr txBox="1"/>
          <p:nvPr/>
        </p:nvSpPr>
        <p:spPr>
          <a:xfrm>
            <a:off x="251521" y="2053297"/>
            <a:ext cx="1404156" cy="1015663"/>
          </a:xfrm>
          <a:prstGeom prst="rect">
            <a:avLst/>
          </a:prstGeom>
          <a:noFill/>
        </p:spPr>
        <p:txBody>
          <a:bodyPr wrap="square" rtlCol="0">
            <a:spAutoFit/>
          </a:bodyPr>
          <a:lstStyle/>
          <a:p>
            <a:r>
              <a:rPr lang="en-GB" sz="2000" dirty="0" smtClean="0">
                <a:solidFill>
                  <a:schemeClr val="tx1"/>
                </a:solidFill>
                <a:latin typeface="Calibri" pitchFamily="34" charset="0"/>
                <a:hlinkClick r:id="rId6"/>
              </a:rPr>
              <a:t>Liu et al. (2013) JAMC</a:t>
            </a:r>
            <a:endParaRPr lang="en-GB" sz="2000" dirty="0">
              <a:solidFill>
                <a:schemeClr val="tx1"/>
              </a:solidFill>
              <a:latin typeface="Calibri" pitchFamily="34" charset="0"/>
            </a:endParaRPr>
          </a:p>
        </p:txBody>
      </p:sp>
      <p:pic>
        <p:nvPicPr>
          <p:cNvPr id="9" name="Picture 2" descr="http://t0.gstatic.com/images?q=tbn:ANd9GcScundEYqtw1j4QPR8JcIXFFWIsdehVxkkH5mzgS7f50XnaJVQQu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4408" y="692696"/>
            <a:ext cx="813109" cy="8131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47664" y="6516052"/>
            <a:ext cx="7128792" cy="369332"/>
          </a:xfrm>
          <a:prstGeom prst="rect">
            <a:avLst/>
          </a:prstGeom>
          <a:noFill/>
        </p:spPr>
        <p:txBody>
          <a:bodyPr wrap="square" rtlCol="0">
            <a:spAutoFit/>
          </a:bodyPr>
          <a:lstStyle/>
          <a:p>
            <a:r>
              <a:rPr lang="en-GB" sz="1800" b="1" dirty="0" smtClean="0">
                <a:solidFill>
                  <a:srgbClr val="000000"/>
                </a:solidFill>
                <a:latin typeface="Arial" charset="0"/>
              </a:rPr>
              <a:t>Days since 1 Jun</a:t>
            </a:r>
            <a:r>
              <a:rPr lang="en-GB" sz="1800" dirty="0" smtClean="0">
                <a:solidFill>
                  <a:srgbClr val="000000"/>
                </a:solidFill>
                <a:latin typeface="Arial" charset="0"/>
              </a:rPr>
              <a:t>:      40             60	            80</a:t>
            </a:r>
            <a:r>
              <a:rPr lang="en-GB" sz="1800" dirty="0">
                <a:solidFill>
                  <a:srgbClr val="000000"/>
                </a:solidFill>
                <a:latin typeface="Arial" charset="0"/>
              </a:rPr>
              <a:t> </a:t>
            </a:r>
            <a:r>
              <a:rPr lang="en-GB" sz="1800" dirty="0" smtClean="0">
                <a:solidFill>
                  <a:srgbClr val="000000"/>
                </a:solidFill>
                <a:latin typeface="Arial" charset="0"/>
              </a:rPr>
              <a:t>         100</a:t>
            </a:r>
            <a:r>
              <a:rPr lang="en-GB" sz="1800" dirty="0">
                <a:solidFill>
                  <a:srgbClr val="000000"/>
                </a:solidFill>
                <a:latin typeface="Arial" charset="0"/>
              </a:rPr>
              <a:t> </a:t>
            </a:r>
            <a:r>
              <a:rPr lang="en-GB" sz="1800" dirty="0" smtClean="0">
                <a:solidFill>
                  <a:srgbClr val="000000"/>
                </a:solidFill>
                <a:latin typeface="Arial" charset="0"/>
              </a:rPr>
              <a:t>            120</a:t>
            </a:r>
            <a:endParaRPr lang="en-GB" sz="1800" dirty="0">
              <a:solidFill>
                <a:srgbClr val="000000"/>
              </a:solidFill>
              <a:latin typeface="Arial" charset="0"/>
            </a:endParaRPr>
          </a:p>
        </p:txBody>
      </p:sp>
      <p:sp>
        <p:nvSpPr>
          <p:cNvPr id="3" name="Rectangle 2"/>
          <p:cNvSpPr/>
          <p:nvPr/>
        </p:nvSpPr>
        <p:spPr bwMode="auto">
          <a:xfrm>
            <a:off x="1907704" y="3933056"/>
            <a:ext cx="6552728" cy="72008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75564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363272" cy="4525963"/>
          </a:xfrm>
        </p:spPr>
        <p:txBody>
          <a:bodyPr/>
          <a:lstStyle/>
          <a:p>
            <a:r>
              <a:rPr lang="en-GB" sz="2400" dirty="0" smtClean="0"/>
              <a:t>Evaluation of blended </a:t>
            </a:r>
            <a:r>
              <a:rPr lang="en-GB" sz="2400" dirty="0" smtClean="0">
                <a:solidFill>
                  <a:srgbClr val="00B0F0"/>
                </a:solidFill>
              </a:rPr>
              <a:t>observations</a:t>
            </a:r>
            <a:r>
              <a:rPr lang="en-GB" sz="2400" dirty="0" smtClean="0"/>
              <a:t> (</a:t>
            </a:r>
            <a:r>
              <a:rPr lang="en-GB" sz="2400" dirty="0" err="1" smtClean="0"/>
              <a:t>precip</a:t>
            </a:r>
            <a:r>
              <a:rPr lang="en-GB" sz="2400" dirty="0" smtClean="0"/>
              <a:t>, water vapour)</a:t>
            </a:r>
          </a:p>
          <a:p>
            <a:pPr lvl="1"/>
            <a:r>
              <a:rPr lang="en-GB" sz="1800" dirty="0" smtClean="0"/>
              <a:t>Liu &amp; Allan (2012) JGR </a:t>
            </a:r>
            <a:r>
              <a:rPr lang="en-GB" sz="1800" dirty="0">
                <a:solidFill>
                  <a:srgbClr val="00B050"/>
                </a:solidFill>
              </a:rPr>
              <a:t>[LINK </a:t>
            </a:r>
            <a:r>
              <a:rPr lang="en-GB" sz="1800" dirty="0" smtClean="0">
                <a:solidFill>
                  <a:srgbClr val="00B050"/>
                </a:solidFill>
              </a:rPr>
              <a:t>to </a:t>
            </a:r>
            <a:r>
              <a:rPr lang="en-GB" sz="1800" dirty="0">
                <a:solidFill>
                  <a:srgbClr val="00B050"/>
                </a:solidFill>
              </a:rPr>
              <a:t>Met Office partners</a:t>
            </a:r>
            <a:r>
              <a:rPr lang="en-GB" sz="1800" dirty="0" smtClean="0">
                <a:solidFill>
                  <a:srgbClr val="00B050"/>
                </a:solidFill>
              </a:rPr>
              <a:t>]</a:t>
            </a:r>
            <a:endParaRPr lang="en-GB" sz="1800" dirty="0" smtClean="0"/>
          </a:p>
          <a:p>
            <a:r>
              <a:rPr lang="en-GB" sz="2400" dirty="0" smtClean="0"/>
              <a:t>Quantification of </a:t>
            </a:r>
            <a:r>
              <a:rPr lang="en-GB" sz="2400" dirty="0" smtClean="0">
                <a:solidFill>
                  <a:srgbClr val="00B0F0"/>
                </a:solidFill>
              </a:rPr>
              <a:t>trends/hydrological sensitivity </a:t>
            </a:r>
            <a:r>
              <a:rPr lang="en-GB" sz="2400" dirty="0" smtClean="0"/>
              <a:t>at global to largest regional scales (including extremes)</a:t>
            </a:r>
          </a:p>
          <a:p>
            <a:pPr lvl="1"/>
            <a:r>
              <a:rPr lang="en-GB" sz="1800" dirty="0"/>
              <a:t>Liu &amp; Allan (2012) </a:t>
            </a:r>
            <a:r>
              <a:rPr lang="en-GB" sz="1800" dirty="0" smtClean="0"/>
              <a:t>JGR; Liu et al. (2012) GRL; Allan et al. (2013) </a:t>
            </a:r>
            <a:r>
              <a:rPr lang="en-GB" sz="1800" dirty="0" err="1" smtClean="0"/>
              <a:t>Surv</a:t>
            </a:r>
            <a:r>
              <a:rPr lang="en-GB" sz="1800" dirty="0" smtClean="0"/>
              <a:t> </a:t>
            </a:r>
            <a:r>
              <a:rPr lang="en-GB" sz="1800" dirty="0" err="1" smtClean="0"/>
              <a:t>Geophys</a:t>
            </a:r>
            <a:r>
              <a:rPr lang="en-GB" sz="1800" dirty="0" smtClean="0"/>
              <a:t> in press; Liu &amp; Allan (2013) ERL </a:t>
            </a:r>
            <a:r>
              <a:rPr lang="en-GB" sz="1800" dirty="0">
                <a:solidFill>
                  <a:srgbClr val="00B050"/>
                </a:solidFill>
              </a:rPr>
              <a:t>[</a:t>
            </a:r>
            <a:r>
              <a:rPr lang="en-GB" sz="1800" dirty="0" smtClean="0">
                <a:solidFill>
                  <a:srgbClr val="00B050"/>
                </a:solidFill>
              </a:rPr>
              <a:t>LINK to Southampton/WP2]</a:t>
            </a:r>
            <a:endParaRPr lang="en-GB" sz="1800" dirty="0"/>
          </a:p>
          <a:p>
            <a:pPr marL="342900" lvl="1" indent="-342900">
              <a:buClr>
                <a:schemeClr val="tx1"/>
              </a:buClr>
              <a:buFontTx/>
              <a:buChar char="•"/>
            </a:pPr>
            <a:r>
              <a:rPr lang="en-GB" sz="2400" dirty="0" smtClean="0">
                <a:solidFill>
                  <a:srgbClr val="00B0F0"/>
                </a:solidFill>
              </a:rPr>
              <a:t>Process-based metrics </a:t>
            </a:r>
            <a:r>
              <a:rPr lang="en-GB" sz="2400" dirty="0" smtClean="0"/>
              <a:t>(tropical wet/dry; land/ocean</a:t>
            </a:r>
            <a:r>
              <a:rPr lang="en-GB" sz="2400" dirty="0"/>
              <a:t>;</a:t>
            </a:r>
            <a:r>
              <a:rPr lang="en-GB" sz="2400" dirty="0" smtClean="0"/>
              <a:t> </a:t>
            </a:r>
            <a:r>
              <a:rPr lang="en-GB" sz="2400" dirty="0" err="1" smtClean="0"/>
              <a:t>dP</a:t>
            </a:r>
            <a:r>
              <a:rPr lang="en-GB" sz="2400" dirty="0" smtClean="0"/>
              <a:t>/</a:t>
            </a:r>
            <a:r>
              <a:rPr lang="en-GB" sz="2400" dirty="0" err="1" smtClean="0"/>
              <a:t>dT</a:t>
            </a:r>
            <a:r>
              <a:rPr lang="en-GB" sz="2400" dirty="0" smtClean="0"/>
              <a:t>, dM</a:t>
            </a:r>
            <a:r>
              <a:rPr lang="en-GB" sz="2400" baseline="-25000" dirty="0" smtClean="0"/>
              <a:t>F</a:t>
            </a:r>
            <a:r>
              <a:rPr lang="en-GB" sz="2400" dirty="0" smtClean="0"/>
              <a:t>/</a:t>
            </a:r>
            <a:r>
              <a:rPr lang="en-GB" sz="2400" dirty="0" err="1" smtClean="0"/>
              <a:t>dT</a:t>
            </a:r>
            <a:r>
              <a:rPr lang="en-GB" sz="2400" dirty="0" smtClean="0"/>
              <a:t>) </a:t>
            </a:r>
            <a:r>
              <a:rPr lang="en-GB" sz="1800" dirty="0">
                <a:solidFill>
                  <a:srgbClr val="00B050"/>
                </a:solidFill>
              </a:rPr>
              <a:t>[</a:t>
            </a:r>
            <a:r>
              <a:rPr lang="en-GB" sz="1800" dirty="0" smtClean="0">
                <a:solidFill>
                  <a:srgbClr val="00B050"/>
                </a:solidFill>
              </a:rPr>
              <a:t>LINK to Edinburgh/WP4, WP5]</a:t>
            </a:r>
            <a:endParaRPr lang="en-GB" sz="2400" dirty="0" smtClean="0"/>
          </a:p>
          <a:p>
            <a:pPr lvl="1"/>
            <a:r>
              <a:rPr lang="en-GB" sz="1800" dirty="0" smtClean="0"/>
              <a:t>Allan (2012) </a:t>
            </a:r>
            <a:r>
              <a:rPr lang="en-GB" sz="1800" dirty="0" err="1" smtClean="0"/>
              <a:t>Clim</a:t>
            </a:r>
            <a:r>
              <a:rPr lang="en-GB" sz="1800" dirty="0" smtClean="0"/>
              <a:t>. </a:t>
            </a:r>
            <a:r>
              <a:rPr lang="en-GB" sz="1800" dirty="0" err="1" smtClean="0"/>
              <a:t>Dyn</a:t>
            </a:r>
            <a:r>
              <a:rPr lang="en-GB" sz="1800" dirty="0" smtClean="0"/>
              <a:t>.; Allan et al. (2013) </a:t>
            </a:r>
            <a:r>
              <a:rPr lang="en-GB" sz="1800" dirty="0" err="1" smtClean="0"/>
              <a:t>Surv</a:t>
            </a:r>
            <a:r>
              <a:rPr lang="en-GB" sz="1800" dirty="0" smtClean="0"/>
              <a:t>. </a:t>
            </a:r>
            <a:r>
              <a:rPr lang="en-GB" sz="1800" dirty="0" err="1" smtClean="0"/>
              <a:t>Geophys</a:t>
            </a:r>
            <a:r>
              <a:rPr lang="en-GB" sz="1800" dirty="0" smtClean="0"/>
              <a:t> in press; Lavers et al. (2013) ERL</a:t>
            </a:r>
            <a:r>
              <a:rPr lang="en-GB" sz="1800" dirty="0"/>
              <a:t>; Liu &amp; Allan (2013) </a:t>
            </a:r>
            <a:r>
              <a:rPr lang="en-GB" sz="1800" dirty="0" smtClean="0"/>
              <a:t>ERL; Zahn </a:t>
            </a:r>
            <a:r>
              <a:rPr lang="en-GB" sz="1800" dirty="0"/>
              <a:t>&amp;</a:t>
            </a:r>
            <a:r>
              <a:rPr lang="en-GB" sz="1800" dirty="0" smtClean="0"/>
              <a:t> Allan (2013) WRR in press; </a:t>
            </a:r>
          </a:p>
          <a:p>
            <a:pPr marL="342900" lvl="1" indent="-342900">
              <a:buFontTx/>
              <a:buChar char="•"/>
            </a:pPr>
            <a:r>
              <a:rPr lang="en-GB" sz="2400" dirty="0" smtClean="0"/>
              <a:t>Linking </a:t>
            </a:r>
            <a:r>
              <a:rPr lang="en-GB" sz="2400" dirty="0">
                <a:solidFill>
                  <a:srgbClr val="00B0F0"/>
                </a:solidFill>
              </a:rPr>
              <a:t>NWP</a:t>
            </a:r>
            <a:r>
              <a:rPr lang="en-GB" sz="2400" dirty="0"/>
              <a:t> forecast drift with climate model </a:t>
            </a:r>
            <a:r>
              <a:rPr lang="en-GB" sz="2400" dirty="0" smtClean="0"/>
              <a:t>bias</a:t>
            </a:r>
          </a:p>
          <a:p>
            <a:pPr marL="742950" lvl="2" indent="-342900">
              <a:buFont typeface="Arial" panose="020B0604020202020204" pitchFamily="34" charset="0"/>
              <a:buChar char="−"/>
            </a:pPr>
            <a:r>
              <a:rPr lang="en-GB" sz="2000" dirty="0"/>
              <a:t>Liu et al. (2013) JAMC in press </a:t>
            </a:r>
            <a:r>
              <a:rPr lang="en-GB" sz="2000" dirty="0">
                <a:solidFill>
                  <a:srgbClr val="00B050"/>
                </a:solidFill>
              </a:rPr>
              <a:t>[LINK to Met Office partners</a:t>
            </a:r>
            <a:r>
              <a:rPr lang="en-GB" sz="2000" dirty="0" smtClean="0">
                <a:solidFill>
                  <a:srgbClr val="00B050"/>
                </a:solidFill>
              </a:rPr>
              <a:t>]</a:t>
            </a:r>
            <a:endParaRPr lang="en-GB" sz="2400" dirty="0" smtClean="0"/>
          </a:p>
          <a:p>
            <a:r>
              <a:rPr lang="en-GB" sz="2400" dirty="0" smtClean="0"/>
              <a:t>Links to other NERC projects (</a:t>
            </a:r>
            <a:r>
              <a:rPr lang="en-GB" sz="2400" dirty="0" err="1" smtClean="0"/>
              <a:t>HydEF</a:t>
            </a:r>
            <a:r>
              <a:rPr lang="en-GB" sz="2400" dirty="0" smtClean="0"/>
              <a:t>, PREPARE)</a:t>
            </a:r>
          </a:p>
        </p:txBody>
      </p:sp>
      <p:sp>
        <p:nvSpPr>
          <p:cNvPr id="4" name="Rectangle 2"/>
          <p:cNvSpPr txBox="1">
            <a:spLocks noChangeArrowheads="1"/>
          </p:cNvSpPr>
          <p:nvPr/>
        </p:nvSpPr>
        <p:spPr bwMode="auto">
          <a:xfrm>
            <a:off x="283096" y="116632"/>
            <a:ext cx="4792960" cy="639763"/>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GB" sz="3600" dirty="0" smtClean="0">
                <a:solidFill>
                  <a:srgbClr val="0070C0"/>
                </a:solidFill>
                <a:latin typeface="Calibri" pitchFamily="34" charset="0"/>
                <a:cs typeface="Calibri" pitchFamily="34" charset="0"/>
              </a:rPr>
              <a:t>Project outcomes</a:t>
            </a:r>
          </a:p>
        </p:txBody>
      </p:sp>
    </p:spTree>
    <p:extLst>
      <p:ext uri="{BB962C8B-B14F-4D97-AF65-F5344CB8AC3E}">
        <p14:creationId xmlns:p14="http://schemas.microsoft.com/office/powerpoint/2010/main" val="203677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381000" y="692696"/>
            <a:ext cx="8458200" cy="5688285"/>
          </a:xfrm>
        </p:spPr>
        <p:txBody>
          <a:bodyPr/>
          <a:lstStyle/>
          <a:p>
            <a:pPr marL="342900" lvl="1" indent="-342900" eaLnBrk="1" hangingPunct="1">
              <a:buClr>
                <a:schemeClr val="tx1"/>
              </a:buClr>
              <a:buFontTx/>
              <a:buChar char="•"/>
            </a:pPr>
            <a:r>
              <a:rPr lang="en-GB" sz="2000" dirty="0" smtClean="0">
                <a:solidFill>
                  <a:srgbClr val="00B0F0"/>
                </a:solidFill>
                <a:latin typeface="Calibri" pitchFamily="34" charset="0"/>
              </a:rPr>
              <a:t>Global precipitation</a:t>
            </a:r>
            <a:r>
              <a:rPr lang="en-GB" sz="2000" dirty="0" smtClean="0">
                <a:latin typeface="Calibri" pitchFamily="34" charset="0"/>
              </a:rPr>
              <a:t> changes understood in terms of warming effect and atmospheric component of radiative forcing </a:t>
            </a:r>
            <a:r>
              <a:rPr lang="en-GB" sz="2000" dirty="0">
                <a:latin typeface="Calibri" pitchFamily="34" charset="0"/>
              </a:rPr>
              <a:t>[Allan et al. 2013</a:t>
            </a:r>
            <a:r>
              <a:rPr lang="en-GB" sz="2000" dirty="0" smtClean="0">
                <a:latin typeface="Calibri" pitchFamily="34" charset="0"/>
              </a:rPr>
              <a:t>] </a:t>
            </a:r>
          </a:p>
          <a:p>
            <a:pPr marL="742950" lvl="2" indent="-342900" eaLnBrk="1" hangingPunct="1">
              <a:buClr>
                <a:schemeClr val="tx1"/>
              </a:buClr>
              <a:buFont typeface="Calibri" panose="020F0502020204030204" pitchFamily="34" charset="0"/>
              <a:buChar char="–"/>
            </a:pPr>
            <a:r>
              <a:rPr lang="en-GB" sz="1800" dirty="0" smtClean="0">
                <a:latin typeface="Calibri" panose="020F0502020204030204" pitchFamily="34" charset="0"/>
              </a:rPr>
              <a:t>increases </a:t>
            </a:r>
            <a:r>
              <a:rPr lang="en-GB" sz="1800" dirty="0">
                <a:latin typeface="Calibri" pitchFamily="34" charset="0"/>
              </a:rPr>
              <a:t>with warming by </a:t>
            </a:r>
            <a:r>
              <a:rPr lang="en-GB" sz="1800" dirty="0" smtClean="0"/>
              <a:t>~</a:t>
            </a:r>
            <a:r>
              <a:rPr lang="en-GB" sz="1800" dirty="0" smtClean="0">
                <a:latin typeface="Calibri" pitchFamily="34" charset="0"/>
              </a:rPr>
              <a:t>3% </a:t>
            </a:r>
            <a:r>
              <a:rPr lang="en-GB" sz="1800" dirty="0">
                <a:latin typeface="Calibri" pitchFamily="34" charset="0"/>
              </a:rPr>
              <a:t>per </a:t>
            </a:r>
            <a:r>
              <a:rPr lang="en-GB" sz="1800" baseline="30000" dirty="0" err="1">
                <a:latin typeface="Calibri" pitchFamily="34" charset="0"/>
              </a:rPr>
              <a:t>o</a:t>
            </a:r>
            <a:r>
              <a:rPr lang="en-GB" sz="1800" dirty="0" err="1">
                <a:latin typeface="Calibri" pitchFamily="34" charset="0"/>
              </a:rPr>
              <a:t>C</a:t>
            </a:r>
            <a:r>
              <a:rPr lang="en-GB" sz="1800" dirty="0">
                <a:latin typeface="Calibri" pitchFamily="34" charset="0"/>
              </a:rPr>
              <a:t> of </a:t>
            </a:r>
            <a:r>
              <a:rPr lang="en-GB" sz="1800" dirty="0" smtClean="0">
                <a:latin typeface="Calibri" pitchFamily="34" charset="0"/>
              </a:rPr>
              <a:t>warming, offset by supressing effect from greenhouse gas forcing (energy balance constraint) </a:t>
            </a:r>
            <a:r>
              <a:rPr lang="en-GB" sz="1800" dirty="0">
                <a:latin typeface="Calibri" pitchFamily="34" charset="0"/>
              </a:rPr>
              <a:t>[O’Gorman et al. 2012</a:t>
            </a:r>
            <a:r>
              <a:rPr lang="en-GB" sz="1800" dirty="0" smtClean="0">
                <a:latin typeface="Calibri" pitchFamily="34" charset="0"/>
              </a:rPr>
              <a:t>]</a:t>
            </a:r>
          </a:p>
          <a:p>
            <a:pPr eaLnBrk="1" hangingPunct="1"/>
            <a:r>
              <a:rPr lang="en-GB" sz="2000" dirty="0" smtClean="0">
                <a:latin typeface="Calibri" panose="020F0502020204030204" pitchFamily="34" charset="0"/>
              </a:rPr>
              <a:t>Robust increases in </a:t>
            </a:r>
            <a:r>
              <a:rPr lang="en-GB" sz="2000" dirty="0" smtClean="0">
                <a:solidFill>
                  <a:srgbClr val="00B0F0"/>
                </a:solidFill>
                <a:latin typeface="Calibri" panose="020F0502020204030204" pitchFamily="34" charset="0"/>
              </a:rPr>
              <a:t>water vapour &amp; transports </a:t>
            </a:r>
            <a:r>
              <a:rPr lang="en-GB" sz="2000" dirty="0" smtClean="0">
                <a:latin typeface="Calibri" panose="020F0502020204030204" pitchFamily="34" charset="0"/>
              </a:rPr>
              <a:t>with warming (</a:t>
            </a:r>
            <a:r>
              <a:rPr lang="en-GB" sz="2000" dirty="0" smtClean="0"/>
              <a:t>~</a:t>
            </a:r>
            <a:r>
              <a:rPr lang="en-GB" sz="2000" dirty="0" smtClean="0">
                <a:latin typeface="Calibri" panose="020F0502020204030204" pitchFamily="34" charset="0"/>
              </a:rPr>
              <a:t>7%/K) [O’Gorman et al. 2012; Allan et al. 2013; Zahn &amp; Allan 2013]</a:t>
            </a:r>
          </a:p>
          <a:p>
            <a:pPr marL="342900" lvl="1" indent="-342900" eaLnBrk="1" hangingPunct="1">
              <a:buClr>
                <a:schemeClr val="tx1"/>
              </a:buClr>
              <a:buFontTx/>
              <a:buChar char="•"/>
            </a:pPr>
            <a:r>
              <a:rPr lang="en-GB" sz="2000" dirty="0" smtClean="0">
                <a:solidFill>
                  <a:srgbClr val="00B0F0"/>
                </a:solidFill>
                <a:latin typeface="Calibri" pitchFamily="34" charset="0"/>
              </a:rPr>
              <a:t>wet </a:t>
            </a:r>
            <a:r>
              <a:rPr lang="en-GB" sz="2000" dirty="0">
                <a:solidFill>
                  <a:srgbClr val="00B0F0"/>
                </a:solidFill>
                <a:latin typeface="Calibri" pitchFamily="34" charset="0"/>
              </a:rPr>
              <a:t>get wetter</a:t>
            </a:r>
            <a:r>
              <a:rPr lang="en-GB" sz="2000" dirty="0">
                <a:latin typeface="Calibri" pitchFamily="34" charset="0"/>
              </a:rPr>
              <a:t>, </a:t>
            </a:r>
            <a:r>
              <a:rPr lang="en-GB" sz="2000" dirty="0">
                <a:solidFill>
                  <a:srgbClr val="FF0000"/>
                </a:solidFill>
                <a:latin typeface="Calibri" pitchFamily="34" charset="0"/>
              </a:rPr>
              <a:t>dry get drier </a:t>
            </a:r>
            <a:r>
              <a:rPr lang="en-GB" sz="2000" dirty="0">
                <a:latin typeface="Calibri" pitchFamily="34" charset="0"/>
              </a:rPr>
              <a:t>[Allan 2012; Liu et al. 2012; Liu &amp; Allan 2013</a:t>
            </a:r>
            <a:r>
              <a:rPr lang="en-GB" sz="2000" dirty="0" smtClean="0">
                <a:latin typeface="Calibri" pitchFamily="34" charset="0"/>
              </a:rPr>
              <a:t>]</a:t>
            </a:r>
            <a:endParaRPr lang="en-GB" sz="2000" dirty="0" smtClean="0">
              <a:solidFill>
                <a:srgbClr val="FF0000"/>
              </a:solidFill>
              <a:latin typeface="Calibri" panose="020F0502020204030204" pitchFamily="34" charset="0"/>
            </a:endParaRPr>
          </a:p>
          <a:p>
            <a:pPr marL="342900" lvl="1" indent="-342900" eaLnBrk="1" hangingPunct="1">
              <a:buClr>
                <a:schemeClr val="tx1"/>
              </a:buClr>
              <a:buFontTx/>
              <a:buChar char="•"/>
            </a:pPr>
            <a:r>
              <a:rPr lang="en-GB" sz="2000" dirty="0" smtClean="0">
                <a:solidFill>
                  <a:srgbClr val="00B050"/>
                </a:solidFill>
                <a:latin typeface="Calibri" panose="020F0502020204030204" pitchFamily="34" charset="0"/>
              </a:rPr>
              <a:t>Erroneous precipitation variability </a:t>
            </a:r>
            <a:r>
              <a:rPr lang="en-GB" sz="2000" dirty="0">
                <a:solidFill>
                  <a:srgbClr val="00B050"/>
                </a:solidFill>
                <a:latin typeface="Calibri" panose="020F0502020204030204" pitchFamily="34" charset="0"/>
              </a:rPr>
              <a:t>&amp;</a:t>
            </a:r>
            <a:r>
              <a:rPr lang="en-GB" sz="2000" dirty="0" smtClean="0">
                <a:solidFill>
                  <a:srgbClr val="00B050"/>
                </a:solidFill>
                <a:latin typeface="Calibri" panose="020F0502020204030204" pitchFamily="34" charset="0"/>
              </a:rPr>
              <a:t> trends </a:t>
            </a:r>
            <a:r>
              <a:rPr lang="en-GB" sz="2000" dirty="0" smtClean="0">
                <a:latin typeface="Calibri" panose="020F0502020204030204" pitchFamily="34" charset="0"/>
              </a:rPr>
              <a:t>in reanalyses and some satellite datasets over the ocean [Liu &amp; Allan 2012; Liu </a:t>
            </a:r>
            <a:r>
              <a:rPr lang="en-GB" sz="2000" dirty="0">
                <a:latin typeface="Calibri" panose="020F0502020204030204" pitchFamily="34" charset="0"/>
              </a:rPr>
              <a:t>et al. 2012; Allan et al. 2013]</a:t>
            </a:r>
            <a:r>
              <a:rPr lang="en-GB" sz="2000" dirty="0" smtClean="0">
                <a:solidFill>
                  <a:srgbClr val="00B050"/>
                </a:solidFill>
                <a:latin typeface="Calibri" panose="020F0502020204030204" pitchFamily="34" charset="0"/>
              </a:rPr>
              <a:t> </a:t>
            </a:r>
          </a:p>
          <a:p>
            <a:pPr marL="342900" lvl="1" indent="-342900" eaLnBrk="1" hangingPunct="1">
              <a:buClr>
                <a:schemeClr val="tx1"/>
              </a:buClr>
              <a:buFontTx/>
              <a:buChar char="•"/>
            </a:pPr>
            <a:r>
              <a:rPr lang="en-GB" sz="2000" dirty="0" smtClean="0">
                <a:solidFill>
                  <a:srgbClr val="00B050"/>
                </a:solidFill>
                <a:latin typeface="Calibri" panose="020F0502020204030204" pitchFamily="34" charset="0"/>
              </a:rPr>
              <a:t>AMIP simulations </a:t>
            </a:r>
            <a:r>
              <a:rPr lang="en-GB" sz="2000" dirty="0" smtClean="0">
                <a:latin typeface="Calibri" pitchFamily="34" charset="0"/>
              </a:rPr>
              <a:t>reproduce observed </a:t>
            </a:r>
            <a:r>
              <a:rPr lang="en-GB" sz="2000" u="sng" dirty="0" smtClean="0">
                <a:latin typeface="Calibri" pitchFamily="34" charset="0"/>
              </a:rPr>
              <a:t>land</a:t>
            </a:r>
            <a:r>
              <a:rPr lang="en-GB" sz="2000" dirty="0" smtClean="0">
                <a:latin typeface="Calibri" pitchFamily="34" charset="0"/>
              </a:rPr>
              <a:t> P variability (land/ocean P anti-correlated </a:t>
            </a:r>
            <a:r>
              <a:rPr lang="en-GB" sz="2000" dirty="0" smtClean="0">
                <a:latin typeface="Calibri" pitchFamily="34" charset="0"/>
                <a:sym typeface="Wingdings" panose="05000000000000000000" pitchFamily="2" charset="2"/>
              </a:rPr>
              <a:t> </a:t>
            </a:r>
            <a:r>
              <a:rPr lang="en-GB" sz="2000" dirty="0" smtClean="0">
                <a:latin typeface="Calibri" pitchFamily="34" charset="0"/>
              </a:rPr>
              <a:t>ENSO) [Liu et al. 2012; Liu and Allan 2013]</a:t>
            </a:r>
          </a:p>
          <a:p>
            <a:pPr lvl="1" eaLnBrk="1" hangingPunct="1"/>
            <a:r>
              <a:rPr lang="en-GB" sz="1800" dirty="0" smtClean="0">
                <a:latin typeface="Calibri" pitchFamily="34" charset="0"/>
              </a:rPr>
              <a:t>Little agreement between AMIP and satellite observations of </a:t>
            </a:r>
            <a:r>
              <a:rPr lang="el-GR" sz="1800" dirty="0" smtClean="0">
                <a:latin typeface="Calibri" pitchFamily="34" charset="0"/>
              </a:rPr>
              <a:t>Δ</a:t>
            </a:r>
            <a:r>
              <a:rPr lang="en-GB" sz="1800" dirty="0" smtClean="0">
                <a:latin typeface="Calibri" pitchFamily="34" charset="0"/>
              </a:rPr>
              <a:t>P over ocean before 1996 [Liu et al. 2012]</a:t>
            </a:r>
            <a:endParaRPr lang="en-GB" sz="1800" dirty="0">
              <a:latin typeface="Calibri" pitchFamily="34" charset="0"/>
            </a:endParaRPr>
          </a:p>
          <a:p>
            <a:pPr marL="342900" lvl="1" indent="-342900" eaLnBrk="1" hangingPunct="1">
              <a:buFontTx/>
              <a:buChar char="•"/>
            </a:pPr>
            <a:r>
              <a:rPr lang="en-GB" sz="2000" dirty="0">
                <a:latin typeface="Calibri" pitchFamily="34" charset="0"/>
              </a:rPr>
              <a:t>Amplification of </a:t>
            </a:r>
            <a:r>
              <a:rPr lang="en-GB" sz="2000" dirty="0">
                <a:solidFill>
                  <a:srgbClr val="00B0F0"/>
                </a:solidFill>
                <a:latin typeface="Calibri" pitchFamily="34" charset="0"/>
              </a:rPr>
              <a:t>precipitation extremes </a:t>
            </a:r>
            <a:r>
              <a:rPr lang="en-GB" sz="2000" dirty="0">
                <a:latin typeface="Calibri" pitchFamily="34" charset="0"/>
              </a:rPr>
              <a:t>with climate </a:t>
            </a:r>
            <a:r>
              <a:rPr lang="en-GB" sz="2000" dirty="0" smtClean="0">
                <a:latin typeface="Calibri" pitchFamily="34" charset="0"/>
              </a:rPr>
              <a:t>warming, highest percentiles </a:t>
            </a:r>
            <a:r>
              <a:rPr lang="en-GB" sz="2000" dirty="0" smtClean="0"/>
              <a:t>~</a:t>
            </a:r>
            <a:r>
              <a:rPr lang="en-GB" sz="2000" dirty="0">
                <a:latin typeface="Calibri" pitchFamily="34" charset="0"/>
              </a:rPr>
              <a:t>7</a:t>
            </a:r>
            <a:r>
              <a:rPr lang="en-GB" sz="2000" dirty="0" smtClean="0">
                <a:latin typeface="Calibri" pitchFamily="34" charset="0"/>
              </a:rPr>
              <a:t>%/K, less than variability </a:t>
            </a:r>
            <a:r>
              <a:rPr lang="en-GB" sz="2000" dirty="0">
                <a:latin typeface="Calibri" pitchFamily="34" charset="0"/>
              </a:rPr>
              <a:t>[Liu and Allan 2012; Allan et al. 2013</a:t>
            </a:r>
            <a:r>
              <a:rPr lang="en-GB" sz="2000" dirty="0" smtClean="0">
                <a:latin typeface="Calibri" pitchFamily="34" charset="0"/>
              </a:rPr>
              <a:t>]</a:t>
            </a:r>
            <a:endParaRPr lang="en-GB" sz="2000" dirty="0">
              <a:latin typeface="Calibri" pitchFamily="34" charset="0"/>
            </a:endParaRPr>
          </a:p>
          <a:p>
            <a:pPr lvl="1" eaLnBrk="1" hangingPunct="1"/>
            <a:r>
              <a:rPr lang="en-GB" sz="1800" dirty="0" err="1" smtClean="0">
                <a:latin typeface="Calibri" pitchFamily="34" charset="0"/>
              </a:rPr>
              <a:t>Interannual</a:t>
            </a:r>
            <a:r>
              <a:rPr lang="en-GB" sz="1800" dirty="0" smtClean="0">
                <a:latin typeface="Calibri" pitchFamily="34" charset="0"/>
              </a:rPr>
              <a:t> </a:t>
            </a:r>
            <a:r>
              <a:rPr lang="en-GB" sz="1800" dirty="0">
                <a:latin typeface="Calibri" pitchFamily="34" charset="0"/>
              </a:rPr>
              <a:t>variability is not a good proxy for climate change over land </a:t>
            </a:r>
            <a:r>
              <a:rPr lang="en-GB" sz="1800" dirty="0" smtClean="0">
                <a:latin typeface="Calibri" pitchFamily="34" charset="0"/>
              </a:rPr>
              <a:t>Tropics</a:t>
            </a:r>
          </a:p>
          <a:p>
            <a:pPr eaLnBrk="1" hangingPunct="1"/>
            <a:r>
              <a:rPr lang="en-GB" sz="2000" dirty="0" smtClean="0">
                <a:latin typeface="Calibri" pitchFamily="34" charset="0"/>
              </a:rPr>
              <a:t>Systematic water vapour and precipitation biases in climate models linked to </a:t>
            </a:r>
            <a:r>
              <a:rPr lang="en-GB" sz="2000" dirty="0" smtClean="0">
                <a:solidFill>
                  <a:srgbClr val="00B050"/>
                </a:solidFill>
                <a:latin typeface="Calibri" pitchFamily="34" charset="0"/>
              </a:rPr>
              <a:t>NWP model drift </a:t>
            </a:r>
            <a:r>
              <a:rPr lang="en-GB" sz="2000" dirty="0" smtClean="0">
                <a:latin typeface="Calibri" pitchFamily="34" charset="0"/>
              </a:rPr>
              <a:t>[Liu et al. 2013]</a:t>
            </a:r>
          </a:p>
        </p:txBody>
      </p:sp>
      <p:pic>
        <p:nvPicPr>
          <p:cNvPr id="50178" name="Picture 4"/>
          <p:cNvPicPr>
            <a:picLocks noChangeAspect="1" noChangeArrowheads="1"/>
          </p:cNvPicPr>
          <p:nvPr/>
        </p:nvPicPr>
        <p:blipFill>
          <a:blip r:embed="rId3"/>
          <a:srcRect/>
          <a:stretch>
            <a:fillRect/>
          </a:stretch>
        </p:blipFill>
        <p:spPr bwMode="auto">
          <a:xfrm>
            <a:off x="9468544" y="-1504950"/>
            <a:ext cx="2835275" cy="1657350"/>
          </a:xfrm>
          <a:prstGeom prst="rect">
            <a:avLst/>
          </a:prstGeom>
          <a:noFill/>
          <a:ln w="9525">
            <a:noFill/>
            <a:miter lim="800000"/>
            <a:headEnd/>
            <a:tailEnd/>
          </a:ln>
        </p:spPr>
      </p:pic>
      <p:sp>
        <p:nvSpPr>
          <p:cNvPr id="50179" name="Rectangle 2"/>
          <p:cNvSpPr>
            <a:spLocks noGrp="1" noChangeArrowheads="1"/>
          </p:cNvSpPr>
          <p:nvPr>
            <p:ph type="title" idx="4294967295"/>
          </p:nvPr>
        </p:nvSpPr>
        <p:spPr>
          <a:xfrm>
            <a:off x="283096" y="116632"/>
            <a:ext cx="4792960" cy="639763"/>
          </a:xfrm>
          <a:solidFill>
            <a:schemeClr val="bg1"/>
          </a:solidFill>
        </p:spPr>
        <p:txBody>
          <a:bodyPr/>
          <a:lstStyle/>
          <a:p>
            <a:pPr eaLnBrk="1" hangingPunct="1"/>
            <a:r>
              <a:rPr lang="en-GB" sz="3600" dirty="0" smtClean="0">
                <a:solidFill>
                  <a:srgbClr val="0070C0"/>
                </a:solidFill>
                <a:latin typeface="Calibri" pitchFamily="34" charset="0"/>
                <a:cs typeface="Calibri" pitchFamily="34" charset="0"/>
              </a:rPr>
              <a:t>Science outcomes</a:t>
            </a:r>
          </a:p>
        </p:txBody>
      </p:sp>
    </p:spTree>
    <p:extLst>
      <p:ext uri="{BB962C8B-B14F-4D97-AF65-F5344CB8AC3E}">
        <p14:creationId xmlns:p14="http://schemas.microsoft.com/office/powerpoint/2010/main" val="19282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5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2">
                                            <p:txEl>
                                              <p:pRg st="1" end="1"/>
                                            </p:txEl>
                                          </p:spTgt>
                                        </p:tgtEl>
                                        <p:attrNameLst>
                                          <p:attrName>style.visibility</p:attrName>
                                        </p:attrNameLst>
                                      </p:cBhvr>
                                      <p:to>
                                        <p:strVal val="visible"/>
                                      </p:to>
                                    </p:set>
                                    <p:animEffect transition="in" filter="fade">
                                      <p:cBhvr>
                                        <p:cTn id="12" dur="500"/>
                                        <p:tgtEl>
                                          <p:spTgt spid="409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2">
                                            <p:txEl>
                                              <p:pRg st="2" end="2"/>
                                            </p:txEl>
                                          </p:spTgt>
                                        </p:tgtEl>
                                        <p:attrNameLst>
                                          <p:attrName>style.visibility</p:attrName>
                                        </p:attrNameLst>
                                      </p:cBhvr>
                                      <p:to>
                                        <p:strVal val="visible"/>
                                      </p:to>
                                    </p:set>
                                    <p:animEffect transition="in" filter="fade">
                                      <p:cBhvr>
                                        <p:cTn id="17" dur="500"/>
                                        <p:tgtEl>
                                          <p:spTgt spid="409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2">
                                            <p:txEl>
                                              <p:pRg st="3" end="3"/>
                                            </p:txEl>
                                          </p:spTgt>
                                        </p:tgtEl>
                                        <p:attrNameLst>
                                          <p:attrName>style.visibility</p:attrName>
                                        </p:attrNameLst>
                                      </p:cBhvr>
                                      <p:to>
                                        <p:strVal val="visible"/>
                                      </p:to>
                                    </p:set>
                                    <p:animEffect transition="in" filter="fade">
                                      <p:cBhvr>
                                        <p:cTn id="22" dur="500"/>
                                        <p:tgtEl>
                                          <p:spTgt spid="409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2">
                                            <p:txEl>
                                              <p:pRg st="4" end="4"/>
                                            </p:txEl>
                                          </p:spTgt>
                                        </p:tgtEl>
                                        <p:attrNameLst>
                                          <p:attrName>style.visibility</p:attrName>
                                        </p:attrNameLst>
                                      </p:cBhvr>
                                      <p:to>
                                        <p:strVal val="visible"/>
                                      </p:to>
                                    </p:set>
                                    <p:animEffect transition="in" filter="fade">
                                      <p:cBhvr>
                                        <p:cTn id="27" dur="500"/>
                                        <p:tgtEl>
                                          <p:spTgt spid="409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62">
                                            <p:txEl>
                                              <p:pRg st="5" end="5"/>
                                            </p:txEl>
                                          </p:spTgt>
                                        </p:tgtEl>
                                        <p:attrNameLst>
                                          <p:attrName>style.visibility</p:attrName>
                                        </p:attrNameLst>
                                      </p:cBhvr>
                                      <p:to>
                                        <p:strVal val="visible"/>
                                      </p:to>
                                    </p:set>
                                    <p:animEffect transition="in" filter="fade">
                                      <p:cBhvr>
                                        <p:cTn id="32" dur="500"/>
                                        <p:tgtEl>
                                          <p:spTgt spid="409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62">
                                            <p:txEl>
                                              <p:pRg st="6" end="6"/>
                                            </p:txEl>
                                          </p:spTgt>
                                        </p:tgtEl>
                                        <p:attrNameLst>
                                          <p:attrName>style.visibility</p:attrName>
                                        </p:attrNameLst>
                                      </p:cBhvr>
                                      <p:to>
                                        <p:strVal val="visible"/>
                                      </p:to>
                                    </p:set>
                                    <p:animEffect transition="in" filter="fade">
                                      <p:cBhvr>
                                        <p:cTn id="37" dur="500"/>
                                        <p:tgtEl>
                                          <p:spTgt spid="409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62">
                                            <p:txEl>
                                              <p:pRg st="7" end="7"/>
                                            </p:txEl>
                                          </p:spTgt>
                                        </p:tgtEl>
                                        <p:attrNameLst>
                                          <p:attrName>style.visibility</p:attrName>
                                        </p:attrNameLst>
                                      </p:cBhvr>
                                      <p:to>
                                        <p:strVal val="visible"/>
                                      </p:to>
                                    </p:set>
                                    <p:animEffect transition="in" filter="fade">
                                      <p:cBhvr>
                                        <p:cTn id="42" dur="500"/>
                                        <p:tgtEl>
                                          <p:spTgt spid="409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962">
                                            <p:txEl>
                                              <p:pRg st="8" end="8"/>
                                            </p:txEl>
                                          </p:spTgt>
                                        </p:tgtEl>
                                        <p:attrNameLst>
                                          <p:attrName>style.visibility</p:attrName>
                                        </p:attrNameLst>
                                      </p:cBhvr>
                                      <p:to>
                                        <p:strVal val="visible"/>
                                      </p:to>
                                    </p:set>
                                    <p:animEffect transition="in" filter="fade">
                                      <p:cBhvr>
                                        <p:cTn id="47" dur="500"/>
                                        <p:tgtEl>
                                          <p:spTgt spid="4096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962">
                                            <p:txEl>
                                              <p:pRg st="9" end="9"/>
                                            </p:txEl>
                                          </p:spTgt>
                                        </p:tgtEl>
                                        <p:attrNameLst>
                                          <p:attrName>style.visibility</p:attrName>
                                        </p:attrNameLst>
                                      </p:cBhvr>
                                      <p:to>
                                        <p:strVal val="visible"/>
                                      </p:to>
                                    </p:set>
                                    <p:animEffect transition="in" filter="fade">
                                      <p:cBhvr>
                                        <p:cTn id="52" dur="500"/>
                                        <p:tgtEl>
                                          <p:spTgt spid="4096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lstStyle/>
          <a:p>
            <a:r>
              <a:rPr lang="en-GB" sz="3200" dirty="0" smtClean="0">
                <a:solidFill>
                  <a:srgbClr val="0070C0"/>
                </a:solidFill>
                <a:latin typeface="Calibri" pitchFamily="34" charset="0"/>
              </a:rPr>
              <a:t>WP3 Project Publications</a:t>
            </a:r>
            <a:endParaRPr lang="en-GB" sz="3200" dirty="0">
              <a:solidFill>
                <a:srgbClr val="0070C0"/>
              </a:solidFill>
              <a:latin typeface="Calibri" pitchFamily="34" charset="0"/>
            </a:endParaRPr>
          </a:p>
        </p:txBody>
      </p:sp>
      <p:sp>
        <p:nvSpPr>
          <p:cNvPr id="3" name="Content Placeholder 2"/>
          <p:cNvSpPr>
            <a:spLocks noGrp="1"/>
          </p:cNvSpPr>
          <p:nvPr>
            <p:ph idx="1"/>
          </p:nvPr>
        </p:nvSpPr>
        <p:spPr>
          <a:xfrm>
            <a:off x="467544" y="775245"/>
            <a:ext cx="8424936" cy="4525963"/>
          </a:xfrm>
        </p:spPr>
        <p:txBody>
          <a:bodyPr/>
          <a:lstStyle/>
          <a:p>
            <a:r>
              <a:rPr lang="en-GB" sz="1200" b="1" dirty="0" smtClean="0"/>
              <a:t>Allan, R.P., </a:t>
            </a:r>
            <a:r>
              <a:rPr lang="en-GB" sz="1200" b="1" dirty="0"/>
              <a:t>C. Liu, M. Zahn, D. A. Lavers, E. </a:t>
            </a:r>
            <a:r>
              <a:rPr lang="en-GB" sz="1200" b="1" dirty="0" err="1"/>
              <a:t>Koukouvagias</a:t>
            </a:r>
            <a:r>
              <a:rPr lang="en-GB" sz="1200" b="1" dirty="0"/>
              <a:t> and A. </a:t>
            </a:r>
            <a:r>
              <a:rPr lang="en-GB" sz="1200" b="1" dirty="0" err="1"/>
              <a:t>Bodas-Salcedo</a:t>
            </a:r>
            <a:r>
              <a:rPr lang="en-GB" sz="1200" b="1" dirty="0"/>
              <a:t> (2013) Physically consistent responses of the global atmospheric hydrological cycle in models and observations, </a:t>
            </a:r>
            <a:r>
              <a:rPr lang="en-GB" sz="1200" b="1" dirty="0" err="1"/>
              <a:t>Surv</a:t>
            </a:r>
            <a:r>
              <a:rPr lang="en-GB" sz="1200" b="1" dirty="0"/>
              <a:t>. </a:t>
            </a:r>
            <a:r>
              <a:rPr lang="en-GB" sz="1200" b="1" dirty="0" err="1"/>
              <a:t>Geophys</a:t>
            </a:r>
            <a:r>
              <a:rPr lang="en-GB" sz="1200" b="1" dirty="0"/>
              <a:t>., </a:t>
            </a:r>
            <a:r>
              <a:rPr lang="en-GB" sz="1200" b="1" dirty="0" smtClean="0"/>
              <a:t>doi:10.1007/s10712-012-9213-z</a:t>
            </a:r>
          </a:p>
          <a:p>
            <a:r>
              <a:rPr lang="en-GB" sz="1200" b="1" dirty="0"/>
              <a:t>Liu, C.-L. and R. P. Allan, (2012) Multi-satellite observed responses of precipitation and its extremes to </a:t>
            </a:r>
            <a:r>
              <a:rPr lang="en-GB" sz="1200" b="1" dirty="0" err="1"/>
              <a:t>interannual</a:t>
            </a:r>
            <a:r>
              <a:rPr lang="en-GB" sz="1200" b="1" dirty="0"/>
              <a:t> climate variability, J. </a:t>
            </a:r>
            <a:r>
              <a:rPr lang="en-GB" sz="1200" b="1" dirty="0" err="1"/>
              <a:t>Geophys</a:t>
            </a:r>
            <a:r>
              <a:rPr lang="en-GB" sz="1200" b="1" dirty="0"/>
              <a:t>. Res. 117, D03101, </a:t>
            </a:r>
            <a:r>
              <a:rPr lang="en-GB" sz="1200" b="1" dirty="0" smtClean="0"/>
              <a:t>doi:10.1029/2011JD016568</a:t>
            </a:r>
          </a:p>
          <a:p>
            <a:r>
              <a:rPr lang="en-GB" sz="1200" b="1" dirty="0" smtClean="0"/>
              <a:t>Liu</a:t>
            </a:r>
            <a:r>
              <a:rPr lang="en-GB" sz="1200" b="1" dirty="0"/>
              <a:t>, C. and R.P. Allan (2013) Observed and simulated precipitation responses in wet and dry regions 1850-2100, Environ. Res. </a:t>
            </a:r>
            <a:r>
              <a:rPr lang="en-GB" sz="1200" b="1" dirty="0" err="1"/>
              <a:t>Lett</a:t>
            </a:r>
            <a:r>
              <a:rPr lang="en-GB" sz="1200" b="1" dirty="0"/>
              <a:t>., 8, 034002, doi:10.1088/1748-9326/8/3/034002</a:t>
            </a:r>
          </a:p>
          <a:p>
            <a:r>
              <a:rPr lang="en-GB" sz="1200" b="1" dirty="0" smtClean="0"/>
              <a:t>Liu</a:t>
            </a:r>
            <a:r>
              <a:rPr lang="en-GB" sz="1200" b="1" dirty="0"/>
              <a:t>, C., R. P. Allan, and G. J. Huffman (2012) Co-variation of temperature and precipitation in CMIP5 models and satellite observations, </a:t>
            </a:r>
            <a:r>
              <a:rPr lang="en-GB" sz="1200" b="1" dirty="0" err="1"/>
              <a:t>Geophys</a:t>
            </a:r>
            <a:r>
              <a:rPr lang="en-GB" sz="1200" b="1" dirty="0"/>
              <a:t>. Res. </a:t>
            </a:r>
            <a:r>
              <a:rPr lang="en-GB" sz="1200" b="1" dirty="0" err="1"/>
              <a:t>Lett</a:t>
            </a:r>
            <a:r>
              <a:rPr lang="en-GB" sz="1200" b="1" dirty="0"/>
              <a:t>., 39, L13803, </a:t>
            </a:r>
            <a:r>
              <a:rPr lang="en-GB" sz="1200" b="1" dirty="0" smtClean="0"/>
              <a:t>doi:10.1029/2012GL052093</a:t>
            </a:r>
          </a:p>
          <a:p>
            <a:r>
              <a:rPr lang="en-GB" sz="1200" b="1" dirty="0" smtClean="0"/>
              <a:t>Liu</a:t>
            </a:r>
            <a:r>
              <a:rPr lang="en-GB" sz="1200" b="1" dirty="0"/>
              <a:t>, C., R.P. Allan, M. Brooks, S. F. Milton (2013) Comparing tropical precipitation simulated by the Met Office NWP and climate models with satellite observations, J. </a:t>
            </a:r>
            <a:r>
              <a:rPr lang="en-GB" sz="1200" b="1" dirty="0" smtClean="0"/>
              <a:t>Appl. Met. </a:t>
            </a:r>
            <a:r>
              <a:rPr lang="en-GB" sz="1200" b="1" dirty="0" err="1"/>
              <a:t>Clim</a:t>
            </a:r>
            <a:r>
              <a:rPr lang="en-GB" sz="1200" b="1" dirty="0"/>
              <a:t>, in press </a:t>
            </a:r>
            <a:endParaRPr lang="en-GB" sz="1200" b="1" dirty="0" smtClean="0"/>
          </a:p>
          <a:p>
            <a:r>
              <a:rPr lang="en-GB" sz="1200" dirty="0"/>
              <a:t>Allan, R. P. (2011), Human influence on rainfall, Nature, 470, 344-34</a:t>
            </a:r>
          </a:p>
          <a:p>
            <a:r>
              <a:rPr lang="en-GB" sz="1200" dirty="0"/>
              <a:t>Allan, R.P., (2012) Regime dependent changes in global precipitation, Climate Dynamics 39, 827-840 10.1007/s00382-011-1134-x</a:t>
            </a:r>
          </a:p>
          <a:p>
            <a:r>
              <a:rPr lang="en-GB" sz="1200" dirty="0" smtClean="0"/>
              <a:t>Allan </a:t>
            </a:r>
            <a:r>
              <a:rPr lang="en-GB" sz="1200" dirty="0"/>
              <a:t>R. P.</a:t>
            </a:r>
            <a:r>
              <a:rPr lang="en-GB" sz="1200" dirty="0" smtClean="0"/>
              <a:t> </a:t>
            </a:r>
            <a:r>
              <a:rPr lang="en-GB" sz="1200" dirty="0"/>
              <a:t>(2012) The role of water vapour in Earth's energy flows, </a:t>
            </a:r>
            <a:r>
              <a:rPr lang="en-GB" sz="1200" dirty="0" err="1"/>
              <a:t>Surv</a:t>
            </a:r>
            <a:r>
              <a:rPr lang="en-GB" sz="1200" dirty="0"/>
              <a:t>. </a:t>
            </a:r>
            <a:r>
              <a:rPr lang="en-GB" sz="1200" dirty="0" err="1"/>
              <a:t>Geophys</a:t>
            </a:r>
            <a:r>
              <a:rPr lang="en-GB" sz="1200" dirty="0"/>
              <a:t>., 33, 557-564, </a:t>
            </a:r>
            <a:r>
              <a:rPr lang="en-GB" sz="1200" dirty="0" err="1"/>
              <a:t>doi</a:t>
            </a:r>
            <a:r>
              <a:rPr lang="en-GB" sz="1200" dirty="0"/>
              <a:t>: </a:t>
            </a:r>
            <a:r>
              <a:rPr lang="en-GB" sz="1200" dirty="0" smtClean="0"/>
              <a:t>10.1007/s10712-011-9157-8</a:t>
            </a:r>
          </a:p>
          <a:p>
            <a:r>
              <a:rPr lang="en-GB" sz="1200" dirty="0" smtClean="0"/>
              <a:t>O'Gorman</a:t>
            </a:r>
            <a:r>
              <a:rPr lang="en-GB" sz="1200" dirty="0"/>
              <a:t>, P. A., R. P. Allan, M. P. Byrne and M. </a:t>
            </a:r>
            <a:r>
              <a:rPr lang="en-GB" sz="1200" dirty="0" err="1"/>
              <a:t>Previdi</a:t>
            </a:r>
            <a:r>
              <a:rPr lang="en-GB" sz="1200" dirty="0"/>
              <a:t> (2012) Energetic constraints on precipitation under climate change, </a:t>
            </a:r>
            <a:r>
              <a:rPr lang="en-GB" sz="1200" dirty="0" err="1"/>
              <a:t>Surv</a:t>
            </a:r>
            <a:r>
              <a:rPr lang="en-GB" sz="1200" dirty="0"/>
              <a:t>. </a:t>
            </a:r>
            <a:r>
              <a:rPr lang="en-GB" sz="1200" dirty="0" err="1"/>
              <a:t>Geophys</a:t>
            </a:r>
            <a:r>
              <a:rPr lang="en-GB" sz="1200" dirty="0"/>
              <a:t>., 33, 585-608, </a:t>
            </a:r>
            <a:r>
              <a:rPr lang="en-GB" sz="1200" dirty="0" err="1"/>
              <a:t>doi</a:t>
            </a:r>
            <a:r>
              <a:rPr lang="en-GB" sz="1200" dirty="0"/>
              <a:t>: </a:t>
            </a:r>
            <a:r>
              <a:rPr lang="en-GB" sz="1200" dirty="0" smtClean="0"/>
              <a:t>10.1007/s10712-011-9159-6</a:t>
            </a:r>
            <a:endParaRPr lang="en-GB" sz="1200" dirty="0"/>
          </a:p>
          <a:p>
            <a:r>
              <a:rPr lang="en-GB" sz="1200" dirty="0" smtClean="0"/>
              <a:t>Polson </a:t>
            </a:r>
            <a:r>
              <a:rPr lang="en-GB" sz="1200" dirty="0"/>
              <a:t>D., G.C. </a:t>
            </a:r>
            <a:r>
              <a:rPr lang="en-GB" sz="1200" dirty="0" err="1"/>
              <a:t>Hegerl</a:t>
            </a:r>
            <a:r>
              <a:rPr lang="en-GB" sz="1200" dirty="0"/>
              <a:t>, R. P. Allan and B. </a:t>
            </a:r>
            <a:r>
              <a:rPr lang="en-GB" sz="1200" dirty="0" err="1"/>
              <a:t>Balan</a:t>
            </a:r>
            <a:r>
              <a:rPr lang="en-GB" sz="1200" dirty="0"/>
              <a:t> </a:t>
            </a:r>
            <a:r>
              <a:rPr lang="en-GB" sz="1200" dirty="0" err="1"/>
              <a:t>Sarojini</a:t>
            </a:r>
            <a:r>
              <a:rPr lang="en-GB" sz="1200" dirty="0"/>
              <a:t> (2013) Have greenhouse gases intensified the contrast between wet and dry regions? </a:t>
            </a:r>
            <a:r>
              <a:rPr lang="en-GB" sz="1200" dirty="0" err="1"/>
              <a:t>Geophys</a:t>
            </a:r>
            <a:r>
              <a:rPr lang="en-GB" sz="1200" dirty="0"/>
              <a:t>. Res. </a:t>
            </a:r>
            <a:r>
              <a:rPr lang="en-GB" sz="1200" dirty="0" err="1"/>
              <a:t>Lett</a:t>
            </a:r>
            <a:r>
              <a:rPr lang="en-GB" sz="1200" dirty="0"/>
              <a:t>., 40, 4783-4787. </a:t>
            </a:r>
            <a:r>
              <a:rPr lang="en-GB" sz="1200" dirty="0" smtClean="0"/>
              <a:t>doi:10.1002/grl.50923</a:t>
            </a:r>
          </a:p>
          <a:p>
            <a:r>
              <a:rPr lang="en-GB" sz="1200" dirty="0"/>
              <a:t>Zahn, M. and R. P. Allan, (2013) Quantifying present and projected future atmospheric moisture transports onto land, Water Resources Research. in press, doi:10.1002/2012WR013209 </a:t>
            </a:r>
            <a:endParaRPr lang="en-GB" sz="1200" dirty="0" smtClean="0"/>
          </a:p>
          <a:p>
            <a:r>
              <a:rPr lang="en-GB" sz="1200" dirty="0"/>
              <a:t>Zahn, M. and R. P. Allan, (2013) Climate Warming related strengthening of the tropical hydrological cycle, J Climate. 26, p.562-574, </a:t>
            </a:r>
            <a:r>
              <a:rPr lang="en-GB" sz="1200" dirty="0" err="1" smtClean="0"/>
              <a:t>doi</a:t>
            </a:r>
            <a:r>
              <a:rPr lang="en-GB" sz="1200" dirty="0" smtClean="0"/>
              <a:t>: 10.1175/JCLI-D-12-00222.1</a:t>
            </a:r>
          </a:p>
          <a:p>
            <a:pPr marL="0" indent="0">
              <a:buNone/>
            </a:pPr>
            <a:r>
              <a:rPr lang="en-GB" sz="1200" i="1" dirty="0" smtClean="0"/>
              <a:t>In Preparation:</a:t>
            </a:r>
          </a:p>
          <a:p>
            <a:r>
              <a:rPr lang="en-GB" sz="1200" dirty="0" err="1" smtClean="0"/>
              <a:t>Hegerl</a:t>
            </a:r>
            <a:r>
              <a:rPr lang="en-GB" sz="1200" dirty="0"/>
              <a:t>, G.C., E. Black, R.P. Allan and co-authors (</a:t>
            </a:r>
            <a:r>
              <a:rPr lang="en-GB" sz="1200" dirty="0" smtClean="0"/>
              <a:t>2014) </a:t>
            </a:r>
            <a:r>
              <a:rPr lang="en-GB" sz="1200" dirty="0"/>
              <a:t>Quantifying changes in the global water cycle, Bull. </a:t>
            </a:r>
            <a:r>
              <a:rPr lang="en-GB" sz="1200" dirty="0" err="1"/>
              <a:t>Americ</a:t>
            </a:r>
            <a:r>
              <a:rPr lang="en-GB" sz="1200" dirty="0"/>
              <a:t>. </a:t>
            </a:r>
            <a:r>
              <a:rPr lang="en-GB" sz="1200" dirty="0" err="1"/>
              <a:t>Meteorol</a:t>
            </a:r>
            <a:r>
              <a:rPr lang="en-GB" sz="1200" dirty="0"/>
              <a:t>. </a:t>
            </a:r>
            <a:r>
              <a:rPr lang="en-GB" sz="1200" dirty="0" err="1"/>
              <a:t>Soc</a:t>
            </a:r>
            <a:r>
              <a:rPr lang="en-GB" sz="1200" dirty="0"/>
              <a:t>, </a:t>
            </a:r>
            <a:r>
              <a:rPr lang="en-GB" sz="1200" dirty="0" smtClean="0"/>
              <a:t>submitted (again…) </a:t>
            </a:r>
          </a:p>
          <a:p>
            <a:r>
              <a:rPr lang="en-GB" sz="1200" dirty="0" err="1"/>
              <a:t>Skliris</a:t>
            </a:r>
            <a:r>
              <a:rPr lang="en-GB" sz="1200" dirty="0"/>
              <a:t>, N., R. Marsh, S. A. </a:t>
            </a:r>
            <a:r>
              <a:rPr lang="en-GB" sz="1200" dirty="0" err="1"/>
              <a:t>Josey</a:t>
            </a:r>
            <a:r>
              <a:rPr lang="en-GB" sz="1200" dirty="0"/>
              <a:t>, S. A. Good, C. Liu, R. P. Allan (</a:t>
            </a:r>
            <a:r>
              <a:rPr lang="en-GB" sz="1200" dirty="0" smtClean="0"/>
              <a:t>2014) </a:t>
            </a:r>
            <a:r>
              <a:rPr lang="en-GB" sz="1200" dirty="0"/>
              <a:t>Salinity changes in the World Ocean since 1950 in relation to changing surface freshwater fluxes submitted to Climate </a:t>
            </a:r>
            <a:r>
              <a:rPr lang="en-GB" sz="1200" dirty="0" smtClean="0"/>
              <a:t>Dynamics, under review</a:t>
            </a:r>
          </a:p>
          <a:p>
            <a:endParaRPr lang="en-GB" sz="1600" dirty="0"/>
          </a:p>
        </p:txBody>
      </p:sp>
      <p:pic>
        <p:nvPicPr>
          <p:cNvPr id="4" name="Picture 3"/>
          <p:cNvPicPr>
            <a:picLocks noChangeAspect="1"/>
          </p:cNvPicPr>
          <p:nvPr/>
        </p:nvPicPr>
        <p:blipFill>
          <a:blip r:embed="rId2"/>
          <a:srcRect/>
          <a:stretch>
            <a:fillRect/>
          </a:stretch>
        </p:blipFill>
        <p:spPr bwMode="auto">
          <a:xfrm>
            <a:off x="-1324446" y="4941168"/>
            <a:ext cx="3232150" cy="492125"/>
          </a:xfrm>
          <a:prstGeom prst="rect">
            <a:avLst/>
          </a:prstGeom>
          <a:solidFill>
            <a:schemeClr val="bg1"/>
          </a:solidFill>
          <a:ln w="9525">
            <a:noFill/>
            <a:miter lim="800000"/>
            <a:headEnd/>
            <a:tailEnd/>
          </a:ln>
          <a:scene3d>
            <a:camera prst="orthographicFront">
              <a:rot lat="0" lon="0" rev="5400000"/>
            </a:camera>
            <a:lightRig rig="threePt" dir="t"/>
          </a:scene3d>
        </p:spPr>
      </p:pic>
    </p:spTree>
    <p:extLst>
      <p:ext uri="{BB962C8B-B14F-4D97-AF65-F5344CB8AC3E}">
        <p14:creationId xmlns:p14="http://schemas.microsoft.com/office/powerpoint/2010/main" val="221256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Tree>
    <p:extLst>
      <p:ext uri="{BB962C8B-B14F-4D97-AF65-F5344CB8AC3E}">
        <p14:creationId xmlns:p14="http://schemas.microsoft.com/office/powerpoint/2010/main" val="28696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1560" y="476672"/>
            <a:ext cx="8064896" cy="5390059"/>
          </a:xfrm>
        </p:spPr>
        <p:txBody>
          <a:bodyPr/>
          <a:lstStyle/>
          <a:p>
            <a:pPr marL="0" indent="0">
              <a:buNone/>
            </a:pPr>
            <a:r>
              <a:rPr lang="en-GB" sz="2400" dirty="0">
                <a:solidFill>
                  <a:srgbClr val="0070C0"/>
                </a:solidFill>
                <a:latin typeface="Calibri" pitchFamily="34" charset="0"/>
              </a:rPr>
              <a:t>WP3 - </a:t>
            </a:r>
            <a:r>
              <a:rPr lang="en-GB" sz="2400" dirty="0" smtClean="0">
                <a:solidFill>
                  <a:srgbClr val="0070C0"/>
                </a:solidFill>
                <a:latin typeface="Calibri" pitchFamily="34" charset="0"/>
              </a:rPr>
              <a:t>Primary Goals</a:t>
            </a:r>
          </a:p>
          <a:p>
            <a:r>
              <a:rPr lang="en-GB" sz="1800" dirty="0" smtClean="0">
                <a:latin typeface="Calibri" pitchFamily="34" charset="0"/>
              </a:rPr>
              <a:t>characterise </a:t>
            </a:r>
            <a:r>
              <a:rPr lang="en-GB" sz="1800" dirty="0">
                <a:latin typeface="Calibri" pitchFamily="34" charset="0"/>
              </a:rPr>
              <a:t>observed changes in the water cycle on global-to-regional space scales and decadal </a:t>
            </a:r>
            <a:r>
              <a:rPr lang="en-GB" sz="1800" dirty="0" smtClean="0">
                <a:latin typeface="Calibri" pitchFamily="34" charset="0"/>
              </a:rPr>
              <a:t>timescales</a:t>
            </a:r>
          </a:p>
          <a:p>
            <a:r>
              <a:rPr lang="en-GB" sz="1800" dirty="0" smtClean="0">
                <a:latin typeface="Calibri" pitchFamily="34" charset="0"/>
              </a:rPr>
              <a:t>evaluate</a:t>
            </a:r>
            <a:r>
              <a:rPr lang="en-GB" sz="1800" dirty="0">
                <a:latin typeface="Calibri" pitchFamily="34" charset="0"/>
              </a:rPr>
              <a:t>, at </a:t>
            </a:r>
            <a:r>
              <a:rPr lang="en-GB" sz="1800" dirty="0" smtClean="0">
                <a:latin typeface="Calibri" pitchFamily="34" charset="0"/>
              </a:rPr>
              <a:t>process </a:t>
            </a:r>
            <a:r>
              <a:rPr lang="en-GB" sz="1800" dirty="0">
                <a:latin typeface="Calibri" pitchFamily="34" charset="0"/>
              </a:rPr>
              <a:t>level, </a:t>
            </a:r>
            <a:r>
              <a:rPr lang="en-GB" sz="1800" dirty="0" smtClean="0">
                <a:latin typeface="Calibri" pitchFamily="34" charset="0"/>
              </a:rPr>
              <a:t>consistency </a:t>
            </a:r>
            <a:r>
              <a:rPr lang="en-GB" sz="1800" dirty="0">
                <a:latin typeface="Calibri" pitchFamily="34" charset="0"/>
              </a:rPr>
              <a:t>between observed and modelled </a:t>
            </a:r>
            <a:r>
              <a:rPr lang="en-GB" sz="1800" dirty="0" smtClean="0">
                <a:latin typeface="Calibri" pitchFamily="34" charset="0"/>
              </a:rPr>
              <a:t>changes</a:t>
            </a:r>
          </a:p>
          <a:p>
            <a:r>
              <a:rPr lang="en-GB" sz="1800" dirty="0" smtClean="0">
                <a:latin typeface="Calibri" pitchFamily="34" charset="0"/>
              </a:rPr>
              <a:t>Focus </a:t>
            </a:r>
            <a:r>
              <a:rPr lang="en-GB" sz="1800" dirty="0">
                <a:latin typeface="Calibri" pitchFamily="34" charset="0"/>
              </a:rPr>
              <a:t>here upon satellite </a:t>
            </a:r>
            <a:r>
              <a:rPr lang="en-GB" sz="1800" dirty="0" smtClean="0">
                <a:latin typeface="Calibri" pitchFamily="34" charset="0"/>
              </a:rPr>
              <a:t>era</a:t>
            </a:r>
          </a:p>
          <a:p>
            <a:pPr marL="0" indent="0" algn="just">
              <a:buNone/>
            </a:pPr>
            <a:r>
              <a:rPr lang="en-GB" sz="2400" dirty="0">
                <a:solidFill>
                  <a:srgbClr val="0070C0"/>
                </a:solidFill>
                <a:latin typeface="Calibri" panose="020F0502020204030204" pitchFamily="34" charset="0"/>
              </a:rPr>
              <a:t>WP3 - Objectives</a:t>
            </a:r>
            <a:endParaRPr lang="en-GB" sz="2400" dirty="0" smtClean="0">
              <a:solidFill>
                <a:srgbClr val="0070C0"/>
              </a:solidFill>
              <a:latin typeface="Calibri" panose="020F0502020204030204" pitchFamily="34" charset="0"/>
            </a:endParaRPr>
          </a:p>
          <a:p>
            <a:pPr marL="0" indent="0" algn="just">
              <a:buNone/>
            </a:pPr>
            <a:r>
              <a:rPr lang="en-GB" sz="1800" dirty="0" smtClean="0">
                <a:latin typeface="Calibri" panose="020F0502020204030204" pitchFamily="34" charset="0"/>
              </a:rPr>
              <a:t>1</a:t>
            </a:r>
            <a:r>
              <a:rPr lang="en-GB" sz="1800" dirty="0">
                <a:latin typeface="Calibri" panose="020F0502020204030204" pitchFamily="34" charset="0"/>
              </a:rPr>
              <a:t>. Quantify observed changes in the water cycle on global-to-regional space scales and decadal time </a:t>
            </a:r>
            <a:r>
              <a:rPr lang="en-GB" sz="1800" dirty="0" smtClean="0">
                <a:latin typeface="Calibri" panose="020F0502020204030204" pitchFamily="34" charset="0"/>
              </a:rPr>
              <a:t>scales and </a:t>
            </a:r>
            <a:r>
              <a:rPr lang="en-GB" sz="1800" dirty="0">
                <a:latin typeface="Calibri" panose="020F0502020204030204" pitchFamily="34" charset="0"/>
              </a:rPr>
              <a:t>evaluate consistency with processes anticipated by simple models and depicted by </a:t>
            </a:r>
            <a:r>
              <a:rPr lang="en-GB" sz="1800" dirty="0" smtClean="0">
                <a:latin typeface="Calibri" panose="020F0502020204030204" pitchFamily="34" charset="0"/>
              </a:rPr>
              <a:t>GCMs</a:t>
            </a:r>
            <a:endParaRPr lang="en-GB" sz="1800" dirty="0">
              <a:latin typeface="Calibri" panose="020F0502020204030204" pitchFamily="34" charset="0"/>
            </a:endParaRPr>
          </a:p>
          <a:p>
            <a:pPr marL="0" indent="0" algn="just">
              <a:buNone/>
            </a:pPr>
            <a:r>
              <a:rPr lang="en-GB" sz="1800" dirty="0">
                <a:latin typeface="Calibri" panose="020F0502020204030204" pitchFamily="34" charset="0"/>
              </a:rPr>
              <a:t>2. Elucidate key regional processes and feedbacks relating to energy and water fluxes, ocean salinity, </a:t>
            </a:r>
            <a:r>
              <a:rPr lang="en-GB" sz="1800" i="1" dirty="0" smtClean="0">
                <a:solidFill>
                  <a:schemeClr val="bg2"/>
                </a:solidFill>
                <a:latin typeface="Calibri" panose="020F0502020204030204" pitchFamily="34" charset="0"/>
              </a:rPr>
              <a:t>ocean surface </a:t>
            </a:r>
            <a:r>
              <a:rPr lang="en-GB" sz="1800" i="1" dirty="0">
                <a:solidFill>
                  <a:schemeClr val="bg2"/>
                </a:solidFill>
                <a:latin typeface="Calibri" panose="020F0502020204030204" pitchFamily="34" charset="0"/>
              </a:rPr>
              <a:t>heat flux tendencies and the partitioning between land interception, evaporation and </a:t>
            </a:r>
            <a:r>
              <a:rPr lang="en-GB" sz="1800" i="1" dirty="0" smtClean="0">
                <a:solidFill>
                  <a:schemeClr val="bg2"/>
                </a:solidFill>
                <a:latin typeface="Calibri" panose="020F0502020204030204" pitchFamily="34" charset="0"/>
              </a:rPr>
              <a:t>transpiration</a:t>
            </a:r>
            <a:endParaRPr lang="en-GB" sz="1800" dirty="0">
              <a:solidFill>
                <a:schemeClr val="bg2"/>
              </a:solidFill>
              <a:latin typeface="Calibri" panose="020F0502020204030204" pitchFamily="34" charset="0"/>
            </a:endParaRPr>
          </a:p>
          <a:p>
            <a:pPr marL="0" indent="0" algn="just">
              <a:buNone/>
            </a:pPr>
            <a:r>
              <a:rPr lang="en-GB" sz="1800" dirty="0">
                <a:latin typeface="Calibri" panose="020F0502020204030204" pitchFamily="34" charset="0"/>
              </a:rPr>
              <a:t>3. Monitor current observed changes in global water cycle variables, also employing global NWP </a:t>
            </a:r>
            <a:r>
              <a:rPr lang="en-GB" sz="1800" dirty="0" smtClean="0">
                <a:latin typeface="Calibri" panose="020F0502020204030204" pitchFamily="34" charset="0"/>
              </a:rPr>
              <a:t>forecasts to evaluate </a:t>
            </a:r>
            <a:r>
              <a:rPr lang="en-GB" sz="1800" dirty="0">
                <a:latin typeface="Calibri" panose="020F0502020204030204" pitchFamily="34" charset="0"/>
              </a:rPr>
              <a:t>model drifts from analyses linking mean state errors to predicted hydrological </a:t>
            </a:r>
            <a:r>
              <a:rPr lang="en-GB" sz="1800" dirty="0" smtClean="0">
                <a:latin typeface="Calibri" panose="020F0502020204030204" pitchFamily="34" charset="0"/>
              </a:rPr>
              <a:t>response</a:t>
            </a:r>
          </a:p>
        </p:txBody>
      </p:sp>
      <p:sp>
        <p:nvSpPr>
          <p:cNvPr id="2" name="Date Placeholder 1"/>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797293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794295"/>
            <a:ext cx="78295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90" y="2852936"/>
            <a:ext cx="78676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797803"/>
            <a:ext cx="7659191" cy="830997"/>
          </a:xfrm>
          <a:prstGeom prst="rect">
            <a:avLst/>
          </a:prstGeom>
          <a:noFill/>
        </p:spPr>
        <p:txBody>
          <a:bodyPr wrap="square" rtlCol="0">
            <a:spAutoFit/>
          </a:bodyPr>
          <a:lstStyle/>
          <a:p>
            <a:r>
              <a:rPr lang="en-GB" sz="2400" dirty="0" smtClean="0">
                <a:solidFill>
                  <a:schemeClr val="tx1"/>
                </a:solidFill>
                <a:latin typeface="Calibri" pitchFamily="34" charset="0"/>
              </a:rPr>
              <a:t>Trends 1988-2008 (W=</a:t>
            </a:r>
            <a:r>
              <a:rPr lang="en-GB" sz="2400" dirty="0" err="1" smtClean="0">
                <a:solidFill>
                  <a:schemeClr val="tx1"/>
                </a:solidFill>
                <a:latin typeface="Calibri" pitchFamily="34" charset="0"/>
              </a:rPr>
              <a:t>atmos</a:t>
            </a:r>
            <a:r>
              <a:rPr lang="en-GB" sz="2400" dirty="0" smtClean="0">
                <a:solidFill>
                  <a:schemeClr val="tx1"/>
                </a:solidFill>
                <a:latin typeface="Calibri" pitchFamily="34" charset="0"/>
              </a:rPr>
              <a:t> moisture, T=surface temperature, P=</a:t>
            </a:r>
            <a:r>
              <a:rPr lang="en-GB" sz="2400" dirty="0" err="1" smtClean="0">
                <a:solidFill>
                  <a:schemeClr val="tx1"/>
                </a:solidFill>
                <a:latin typeface="Calibri" pitchFamily="34" charset="0"/>
              </a:rPr>
              <a:t>precip</a:t>
            </a:r>
            <a:r>
              <a:rPr lang="en-GB" sz="2400" dirty="0" smtClean="0">
                <a:solidFill>
                  <a:schemeClr val="tx1"/>
                </a:solidFill>
                <a:latin typeface="Calibri" pitchFamily="34" charset="0"/>
              </a:rPr>
              <a:t>, t=time)</a:t>
            </a:r>
            <a:endParaRPr lang="en-GB" sz="2400" dirty="0">
              <a:solidFill>
                <a:schemeClr val="tx1"/>
              </a:solidFill>
              <a:latin typeface="Calibri" pitchFamily="34" charset="0"/>
            </a:endParaRPr>
          </a:p>
        </p:txBody>
      </p:sp>
      <p:sp>
        <p:nvSpPr>
          <p:cNvPr id="6" name="Rectangle 5"/>
          <p:cNvSpPr/>
          <p:nvPr/>
        </p:nvSpPr>
        <p:spPr>
          <a:xfrm>
            <a:off x="5004048" y="4653136"/>
            <a:ext cx="3627916" cy="400110"/>
          </a:xfrm>
          <a:prstGeom prst="rect">
            <a:avLst/>
          </a:prstGeom>
        </p:spPr>
        <p:txBody>
          <a:bodyPr wrap="none">
            <a:spAutoFit/>
          </a:bodyPr>
          <a:lstStyle/>
          <a:p>
            <a:r>
              <a:rPr lang="en-GB" sz="2000" kern="0" dirty="0">
                <a:solidFill>
                  <a:srgbClr val="000000"/>
                </a:solidFill>
                <a:latin typeface="Calibri" pitchFamily="34" charset="0"/>
                <a:hlinkClick r:id="rId4"/>
              </a:rPr>
              <a:t>Allan et al. (2013) </a:t>
            </a:r>
            <a:r>
              <a:rPr lang="en-GB" sz="2000" kern="0" dirty="0" err="1">
                <a:solidFill>
                  <a:srgbClr val="000000"/>
                </a:solidFill>
                <a:latin typeface="Calibri" pitchFamily="34" charset="0"/>
                <a:hlinkClick r:id="rId4"/>
              </a:rPr>
              <a:t>Surv</a:t>
            </a:r>
            <a:r>
              <a:rPr lang="en-GB" sz="2000" kern="0" dirty="0">
                <a:solidFill>
                  <a:srgbClr val="000000"/>
                </a:solidFill>
                <a:latin typeface="Calibri" pitchFamily="34" charset="0"/>
                <a:hlinkClick r:id="rId4"/>
              </a:rPr>
              <a:t>. </a:t>
            </a:r>
            <a:r>
              <a:rPr lang="en-GB" sz="2000" kern="0" dirty="0" err="1">
                <a:solidFill>
                  <a:srgbClr val="000000"/>
                </a:solidFill>
                <a:latin typeface="Calibri" pitchFamily="34" charset="0"/>
                <a:hlinkClick r:id="rId4"/>
              </a:rPr>
              <a:t>Geophys</a:t>
            </a:r>
            <a:r>
              <a:rPr lang="en-GB" sz="2000" kern="0" dirty="0">
                <a:solidFill>
                  <a:srgbClr val="000000"/>
                </a:solidFill>
                <a:latin typeface="Calibri" pitchFamily="34" charset="0"/>
                <a:hlinkClick r:id="rId4"/>
              </a:rPr>
              <a:t> </a:t>
            </a:r>
            <a:endParaRPr lang="en-GB" dirty="0"/>
          </a:p>
        </p:txBody>
      </p:sp>
    </p:spTree>
    <p:extLst>
      <p:ext uri="{BB962C8B-B14F-4D97-AF65-F5344CB8AC3E}">
        <p14:creationId xmlns:p14="http://schemas.microsoft.com/office/powerpoint/2010/main" val="1352587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latin typeface="Calibri" pitchFamily="34" charset="0"/>
              </a:rPr>
              <a:t>Floating Tasks in WP3</a:t>
            </a:r>
            <a:endParaRPr lang="en-GB" dirty="0">
              <a:solidFill>
                <a:schemeClr val="accent2"/>
              </a:solidFill>
              <a:latin typeface="Calibri" pitchFamily="34" charset="0"/>
            </a:endParaRPr>
          </a:p>
        </p:txBody>
      </p:sp>
      <p:sp>
        <p:nvSpPr>
          <p:cNvPr id="3" name="Content Placeholder 2"/>
          <p:cNvSpPr>
            <a:spLocks noGrp="1"/>
          </p:cNvSpPr>
          <p:nvPr>
            <p:ph idx="1"/>
          </p:nvPr>
        </p:nvSpPr>
        <p:spPr/>
        <p:txBody>
          <a:bodyPr/>
          <a:lstStyle/>
          <a:p>
            <a:r>
              <a:rPr lang="en-GB" sz="2400" dirty="0" smtClean="0"/>
              <a:t>Calculate energy </a:t>
            </a:r>
            <a:r>
              <a:rPr lang="en-GB" sz="2400" dirty="0"/>
              <a:t>and water </a:t>
            </a:r>
            <a:r>
              <a:rPr lang="en-GB" sz="2400" dirty="0" smtClean="0"/>
              <a:t>budgets</a:t>
            </a:r>
          </a:p>
          <a:p>
            <a:r>
              <a:rPr lang="en-GB" sz="2400" dirty="0" smtClean="0"/>
              <a:t>P-E fields and links to salinity (</a:t>
            </a:r>
            <a:r>
              <a:rPr lang="en-GB" sz="2400" dirty="0" err="1" smtClean="0"/>
              <a:t>ongoing</a:t>
            </a:r>
            <a:r>
              <a:rPr lang="en-GB" sz="2400" dirty="0" smtClean="0"/>
              <a:t> collaboration with WP2)</a:t>
            </a:r>
          </a:p>
          <a:p>
            <a:r>
              <a:rPr lang="en-GB" sz="2400" dirty="0"/>
              <a:t>heat flux feedbacks in the tropical central </a:t>
            </a:r>
            <a:r>
              <a:rPr lang="en-GB" sz="2400" dirty="0" smtClean="0"/>
              <a:t>Pacific</a:t>
            </a:r>
          </a:p>
          <a:p>
            <a:r>
              <a:rPr lang="en-GB" sz="2400" dirty="0"/>
              <a:t>fingerprints of terrestrial evaporation in observations and </a:t>
            </a:r>
            <a:r>
              <a:rPr lang="en-GB" sz="2400" dirty="0" smtClean="0"/>
              <a:t>models (CEH)</a:t>
            </a:r>
          </a:p>
          <a:p>
            <a:r>
              <a:rPr lang="en-GB" sz="2400" dirty="0"/>
              <a:t>Update the CRUTS3.0 precipitation </a:t>
            </a:r>
            <a:r>
              <a:rPr lang="en-GB" sz="2400" dirty="0" smtClean="0"/>
              <a:t>dataset (UEA)</a:t>
            </a:r>
            <a:endParaRPr lang="en-GB" sz="2400" dirty="0"/>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069601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 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94233"/>
            <a:ext cx="5328592" cy="36513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479425" y="382012"/>
            <a:ext cx="7548959" cy="2123658"/>
          </a:xfrm>
          <a:prstGeom prst="rect">
            <a:avLst/>
          </a:prstGeom>
          <a:noFill/>
          <a:ln w="9525">
            <a:noFill/>
            <a:miter lim="800000"/>
            <a:headEnd/>
            <a:tailEnd/>
          </a:ln>
        </p:spPr>
        <p:txBody>
          <a:bodyPr wrap="square">
            <a:spAutoFit/>
          </a:bodyPr>
          <a:lstStyle/>
          <a:p>
            <a:pPr eaLnBrk="0" hangingPunct="0"/>
            <a:r>
              <a:rPr lang="en-GB" sz="3600" dirty="0" smtClean="0">
                <a:solidFill>
                  <a:srgbClr val="0070C0"/>
                </a:solidFill>
                <a:latin typeface="Calibri" pitchFamily="34" charset="0"/>
              </a:rPr>
              <a:t>Climate model simulations capture variability in rainfall over land</a:t>
            </a:r>
          </a:p>
          <a:p>
            <a:pPr eaLnBrk="0" hangingPunct="0"/>
            <a:endParaRPr lang="en-GB" sz="1000" dirty="0" smtClean="0">
              <a:solidFill>
                <a:srgbClr val="000000"/>
              </a:solidFill>
              <a:latin typeface="Arial" charset="0"/>
            </a:endParaRPr>
          </a:p>
          <a:p>
            <a:pPr eaLnBrk="0" hangingPunct="0"/>
            <a:endParaRPr lang="en-GB" sz="1000" dirty="0" smtClean="0">
              <a:solidFill>
                <a:srgbClr val="000000"/>
              </a:solidFill>
              <a:latin typeface="Calibri" pitchFamily="34" charset="0"/>
            </a:endParaRPr>
          </a:p>
          <a:p>
            <a:pPr eaLnBrk="0" hangingPunct="0"/>
            <a:endParaRPr lang="en-GB" sz="2000" dirty="0">
              <a:solidFill>
                <a:srgbClr val="000000"/>
              </a:solidFill>
              <a:latin typeface="Arial" charset="0"/>
            </a:endParaRPr>
          </a:p>
          <a:p>
            <a:pPr eaLnBrk="0" hangingPunct="0"/>
            <a:r>
              <a:rPr lang="en-GB" sz="2000" dirty="0" smtClean="0">
                <a:solidFill>
                  <a:srgbClr val="000000"/>
                </a:solidFill>
                <a:latin typeface="Arial" charset="0"/>
              </a:rPr>
              <a:t> </a:t>
            </a:r>
            <a:endParaRPr lang="en-GB" sz="2000" dirty="0">
              <a:solidFill>
                <a:srgbClr val="000000"/>
              </a:solidFill>
              <a:latin typeface="Arial" charset="0"/>
            </a:endParaRPr>
          </a:p>
        </p:txBody>
      </p:sp>
      <p:sp>
        <p:nvSpPr>
          <p:cNvPr id="3" name="TextBox 2"/>
          <p:cNvSpPr txBox="1"/>
          <p:nvPr/>
        </p:nvSpPr>
        <p:spPr>
          <a:xfrm>
            <a:off x="5804346" y="2780928"/>
            <a:ext cx="3016126" cy="3170099"/>
          </a:xfrm>
          <a:prstGeom prst="rect">
            <a:avLst/>
          </a:prstGeom>
          <a:noFill/>
        </p:spPr>
        <p:txBody>
          <a:bodyPr wrap="square" rtlCol="0">
            <a:spAutoFit/>
          </a:bodyPr>
          <a:lstStyle/>
          <a:p>
            <a:pPr lvl="0" eaLnBrk="0" hangingPunct="0"/>
            <a:r>
              <a:rPr lang="en-GB" sz="2000" dirty="0">
                <a:solidFill>
                  <a:srgbClr val="C00000"/>
                </a:solidFill>
                <a:latin typeface="Calibri" pitchFamily="34" charset="0"/>
              </a:rPr>
              <a:t>AMIP5 simulations </a:t>
            </a:r>
            <a:r>
              <a:rPr lang="en-GB" sz="2000" dirty="0">
                <a:solidFill>
                  <a:srgbClr val="000000"/>
                </a:solidFill>
                <a:latin typeface="Calibri" pitchFamily="34" charset="0"/>
              </a:rPr>
              <a:t>with observed sea surface temperature as boundary conditions </a:t>
            </a:r>
            <a:r>
              <a:rPr lang="en-GB" sz="2000" dirty="0" smtClean="0">
                <a:solidFill>
                  <a:srgbClr val="000000"/>
                </a:solidFill>
                <a:latin typeface="Calibri" pitchFamily="34" charset="0"/>
              </a:rPr>
              <a:t>can </a:t>
            </a:r>
            <a:r>
              <a:rPr lang="en-GB" sz="2000" dirty="0">
                <a:solidFill>
                  <a:srgbClr val="000000"/>
                </a:solidFill>
                <a:latin typeface="Calibri" pitchFamily="34" charset="0"/>
              </a:rPr>
              <a:t>simulate </a:t>
            </a:r>
            <a:r>
              <a:rPr lang="en-GB" sz="2000" b="1" dirty="0">
                <a:solidFill>
                  <a:srgbClr val="000000"/>
                </a:solidFill>
                <a:latin typeface="Calibri" pitchFamily="34" charset="0"/>
              </a:rPr>
              <a:t>GPCP </a:t>
            </a:r>
            <a:r>
              <a:rPr lang="en-GB" sz="2000" b="1" dirty="0" smtClean="0">
                <a:solidFill>
                  <a:srgbClr val="000000"/>
                </a:solidFill>
                <a:latin typeface="Calibri" pitchFamily="34" charset="0"/>
              </a:rPr>
              <a:t>observed</a:t>
            </a:r>
            <a:r>
              <a:rPr lang="en-GB" sz="2000" dirty="0" smtClean="0">
                <a:solidFill>
                  <a:srgbClr val="000000"/>
                </a:solidFill>
                <a:latin typeface="Calibri" pitchFamily="34" charset="0"/>
              </a:rPr>
              <a:t> </a:t>
            </a:r>
            <a:r>
              <a:rPr lang="en-GB" sz="2000" dirty="0">
                <a:solidFill>
                  <a:srgbClr val="000000"/>
                </a:solidFill>
                <a:latin typeface="Calibri" pitchFamily="34" charset="0"/>
              </a:rPr>
              <a:t>rainfall variability</a:t>
            </a:r>
            <a:r>
              <a:rPr lang="en-GB" sz="2000" b="1" dirty="0">
                <a:solidFill>
                  <a:srgbClr val="000000"/>
                </a:solidFill>
                <a:latin typeface="Calibri" pitchFamily="34" charset="0"/>
              </a:rPr>
              <a:t> </a:t>
            </a:r>
            <a:r>
              <a:rPr lang="en-GB" sz="2000" dirty="0" smtClean="0">
                <a:solidFill>
                  <a:srgbClr val="000000"/>
                </a:solidFill>
                <a:latin typeface="Calibri" pitchFamily="34" charset="0"/>
              </a:rPr>
              <a:t>over land.</a:t>
            </a:r>
          </a:p>
          <a:p>
            <a:pPr lvl="0" eaLnBrk="0" hangingPunct="0"/>
            <a:endParaRPr lang="en-GB" sz="2000" dirty="0">
              <a:solidFill>
                <a:srgbClr val="000000"/>
              </a:solidFill>
              <a:latin typeface="Calibri" pitchFamily="34" charset="0"/>
            </a:endParaRPr>
          </a:p>
          <a:p>
            <a:pPr lvl="0" eaLnBrk="0" hangingPunct="0"/>
            <a:r>
              <a:rPr lang="en-GB" sz="2000" dirty="0" smtClean="0">
                <a:solidFill>
                  <a:srgbClr val="000000"/>
                </a:solidFill>
                <a:latin typeface="Calibri" pitchFamily="34" charset="0"/>
              </a:rPr>
              <a:t>Over oceans, the observing system appears questionable</a:t>
            </a:r>
            <a:endParaRPr lang="en-GB" sz="2000" dirty="0">
              <a:solidFill>
                <a:srgbClr val="000000"/>
              </a:solidFill>
              <a:latin typeface="Calibri" pitchFamily="34" charset="0"/>
            </a:endParaRPr>
          </a:p>
        </p:txBody>
      </p:sp>
      <p:sp>
        <p:nvSpPr>
          <p:cNvPr id="7" name="Text Box 5"/>
          <p:cNvSpPr txBox="1">
            <a:spLocks noChangeArrowheads="1"/>
          </p:cNvSpPr>
          <p:nvPr/>
        </p:nvSpPr>
        <p:spPr bwMode="auto">
          <a:xfrm>
            <a:off x="251520" y="5684338"/>
            <a:ext cx="5832648" cy="369332"/>
          </a:xfrm>
          <a:prstGeom prst="rect">
            <a:avLst/>
          </a:prstGeom>
          <a:noFill/>
          <a:ln w="9525">
            <a:noFill/>
            <a:miter lim="800000"/>
            <a:headEnd/>
            <a:tailEnd/>
          </a:ln>
        </p:spPr>
        <p:txBody>
          <a:bodyPr wrap="square">
            <a:spAutoFit/>
          </a:bodyPr>
          <a:lstStyle/>
          <a:p>
            <a:pPr eaLnBrk="0" hangingPunct="0">
              <a:spcBef>
                <a:spcPct val="50000"/>
              </a:spcBef>
            </a:pPr>
            <a:r>
              <a:rPr lang="en-GB" sz="1800" dirty="0">
                <a:solidFill>
                  <a:srgbClr val="000000"/>
                </a:solidFill>
                <a:latin typeface="Calibri" panose="020F0502020204030204" pitchFamily="34" charset="0"/>
                <a:hlinkClick r:id="rId4"/>
              </a:rPr>
              <a:t>Liu, Allan, Huffman (2012) </a:t>
            </a:r>
            <a:r>
              <a:rPr lang="en-GB" sz="1800" dirty="0" smtClean="0">
                <a:solidFill>
                  <a:srgbClr val="000000"/>
                </a:solidFill>
                <a:latin typeface="Calibri" panose="020F0502020204030204" pitchFamily="34" charset="0"/>
                <a:hlinkClick r:id="rId4"/>
              </a:rPr>
              <a:t>GRL</a:t>
            </a:r>
            <a:r>
              <a:rPr lang="en-GB" sz="1800" dirty="0" smtClean="0">
                <a:solidFill>
                  <a:srgbClr val="000000"/>
                </a:solidFill>
                <a:latin typeface="Calibri" panose="020F0502020204030204" pitchFamily="34" charset="0"/>
              </a:rPr>
              <a:t>; </a:t>
            </a:r>
            <a:r>
              <a:rPr lang="en-US" sz="1800" dirty="0">
                <a:solidFill>
                  <a:srgbClr val="000000"/>
                </a:solidFill>
                <a:latin typeface="Calibri" pitchFamily="34" charset="0"/>
                <a:hlinkClick r:id="rId5"/>
              </a:rPr>
              <a:t>Liu and Allan (2013) ERL </a:t>
            </a:r>
            <a:endParaRPr lang="en-GB" sz="1800" dirty="0">
              <a:solidFill>
                <a:srgbClr val="000000"/>
              </a:solidFill>
              <a:latin typeface="Calibri" panose="020F0502020204030204" pitchFamily="34" charset="0"/>
            </a:endParaRPr>
          </a:p>
        </p:txBody>
      </p:sp>
      <p:pic>
        <p:nvPicPr>
          <p:cNvPr id="8" name="Picture 3"/>
          <p:cNvPicPr>
            <a:picLocks noChangeAspect="1" noChangeArrowheads="1"/>
          </p:cNvPicPr>
          <p:nvPr/>
        </p:nvPicPr>
        <p:blipFill>
          <a:blip r:embed="rId6"/>
          <a:srcRect/>
          <a:stretch>
            <a:fillRect/>
          </a:stretch>
        </p:blipFill>
        <p:spPr bwMode="auto">
          <a:xfrm>
            <a:off x="7793424" y="1525837"/>
            <a:ext cx="1171064" cy="535011"/>
          </a:xfrm>
          <a:prstGeom prst="rect">
            <a:avLst/>
          </a:prstGeom>
          <a:noFill/>
          <a:ln w="9525">
            <a:noFill/>
            <a:miter lim="800000"/>
            <a:headEnd/>
            <a:tailEnd/>
          </a:ln>
        </p:spPr>
      </p:pic>
      <p:pic>
        <p:nvPicPr>
          <p:cNvPr id="10" name="Picture 9"/>
          <p:cNvPicPr>
            <a:picLocks noChangeAspect="1"/>
          </p:cNvPicPr>
          <p:nvPr/>
        </p:nvPicPr>
        <p:blipFill>
          <a:blip r:embed="rId7"/>
          <a:srcRect/>
          <a:stretch>
            <a:fillRect/>
          </a:stretch>
        </p:blipFill>
        <p:spPr bwMode="auto">
          <a:xfrm>
            <a:off x="5804346" y="6237312"/>
            <a:ext cx="3232150" cy="492125"/>
          </a:xfrm>
          <a:prstGeom prst="rect">
            <a:avLst/>
          </a:prstGeom>
          <a:solidFill>
            <a:schemeClr val="bg1"/>
          </a:solidFill>
          <a:ln w="9525">
            <a:noFill/>
            <a:miter lim="800000"/>
            <a:headEnd/>
            <a:tailEnd/>
          </a:ln>
        </p:spPr>
      </p:pic>
      <p:pic>
        <p:nvPicPr>
          <p:cNvPr id="9" name="Picture 2" descr="NERC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4663" y="692696"/>
            <a:ext cx="10953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61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67544" y="152400"/>
            <a:ext cx="6792416" cy="646331"/>
          </a:xfrm>
          <a:prstGeom prst="rect">
            <a:avLst/>
          </a:prstGeom>
          <a:noFill/>
          <a:ln w="9525">
            <a:noFill/>
            <a:miter lim="800000"/>
            <a:headEnd/>
            <a:tailEnd/>
          </a:ln>
        </p:spPr>
        <p:txBody>
          <a:bodyPr wrap="square">
            <a:spAutoFit/>
          </a:bodyPr>
          <a:lstStyle/>
          <a:p>
            <a:pPr>
              <a:spcBef>
                <a:spcPct val="50000"/>
              </a:spcBef>
            </a:pPr>
            <a:r>
              <a:rPr lang="en-GB" sz="3600" dirty="0" smtClean="0">
                <a:solidFill>
                  <a:srgbClr val="0070C0"/>
                </a:solidFill>
                <a:latin typeface="Calibri" pitchFamily="34" charset="0"/>
                <a:cs typeface="Calibri" pitchFamily="34" charset="0"/>
              </a:rPr>
              <a:t>Global changes in the water cycle</a:t>
            </a:r>
            <a:endParaRPr lang="en-GB" sz="3600" dirty="0">
              <a:solidFill>
                <a:srgbClr val="0070C0"/>
              </a:solidFill>
              <a:latin typeface="Calibri" pitchFamily="34" charset="0"/>
              <a:cs typeface="Calibri"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364" y="1403234"/>
            <a:ext cx="1435100" cy="65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srcRect/>
          <a:stretch>
            <a:fillRect/>
          </a:stretch>
        </p:blipFill>
        <p:spPr bwMode="auto">
          <a:xfrm>
            <a:off x="971600" y="1340768"/>
            <a:ext cx="6120680" cy="5194118"/>
          </a:xfrm>
          <a:prstGeom prst="rect">
            <a:avLst/>
          </a:prstGeom>
          <a:noFill/>
          <a:ln w="9525">
            <a:noFill/>
            <a:miter lim="800000"/>
            <a:headEnd/>
            <a:tailEnd/>
          </a:ln>
        </p:spPr>
      </p:pic>
      <p:sp>
        <p:nvSpPr>
          <p:cNvPr id="3" name="TextBox 2"/>
          <p:cNvSpPr txBox="1"/>
          <p:nvPr/>
        </p:nvSpPr>
        <p:spPr>
          <a:xfrm>
            <a:off x="1979712" y="1543432"/>
            <a:ext cx="2448272" cy="2677656"/>
          </a:xfrm>
          <a:prstGeom prst="rect">
            <a:avLst/>
          </a:prstGeom>
          <a:solidFill>
            <a:schemeClr val="bg1"/>
          </a:solidFill>
          <a:ln w="19050">
            <a:solidFill>
              <a:schemeClr val="bg1"/>
            </a:solidFill>
          </a:ln>
        </p:spPr>
        <p:txBody>
          <a:bodyPr wrap="square" rtlCol="0">
            <a:spAutoFit/>
          </a:bodyPr>
          <a:lstStyle/>
          <a:p>
            <a:r>
              <a:rPr lang="en-GB" sz="2400" b="1" dirty="0" smtClean="0">
                <a:solidFill>
                  <a:srgbClr val="FF0000"/>
                </a:solidFill>
                <a:latin typeface="Calibri" pitchFamily="34" charset="0"/>
              </a:rPr>
              <a:t>Observations</a:t>
            </a:r>
          </a:p>
          <a:p>
            <a:r>
              <a:rPr lang="en-GB" sz="2400" dirty="0" smtClean="0">
                <a:latin typeface="Calibri" pitchFamily="34" charset="0"/>
              </a:rPr>
              <a:t>Simulations:</a:t>
            </a:r>
          </a:p>
          <a:p>
            <a:endParaRPr lang="en-GB" sz="2400" b="1" dirty="0" smtClean="0">
              <a:solidFill>
                <a:schemeClr val="tx1">
                  <a:lumMod val="65000"/>
                  <a:lumOff val="35000"/>
                </a:schemeClr>
              </a:solidFill>
              <a:latin typeface="Calibri" pitchFamily="34" charset="0"/>
            </a:endParaRPr>
          </a:p>
          <a:p>
            <a:r>
              <a:rPr lang="en-GB" sz="2400" b="1" dirty="0" smtClean="0">
                <a:solidFill>
                  <a:schemeClr val="tx1">
                    <a:lumMod val="65000"/>
                    <a:lumOff val="35000"/>
                  </a:schemeClr>
                </a:solidFill>
                <a:latin typeface="Calibri" pitchFamily="34" charset="0"/>
              </a:rPr>
              <a:t>Simulations:</a:t>
            </a:r>
          </a:p>
          <a:p>
            <a:pPr algn="r"/>
            <a:r>
              <a:rPr lang="en-GB" sz="2400" b="1" dirty="0" smtClean="0">
                <a:solidFill>
                  <a:srgbClr val="0000FF"/>
                </a:solidFill>
                <a:latin typeface="Calibri" pitchFamily="34" charset="0"/>
              </a:rPr>
              <a:t>RCP 8.5</a:t>
            </a:r>
          </a:p>
          <a:p>
            <a:r>
              <a:rPr lang="en-GB" sz="2400" b="1" dirty="0" smtClean="0">
                <a:solidFill>
                  <a:schemeClr val="tx1"/>
                </a:solidFill>
                <a:latin typeface="Calibri" pitchFamily="34" charset="0"/>
              </a:rPr>
              <a:t>Historical</a:t>
            </a:r>
            <a:endParaRPr lang="en-GB" sz="2400" b="1" dirty="0" smtClean="0">
              <a:solidFill>
                <a:srgbClr val="0000FF"/>
              </a:solidFill>
              <a:latin typeface="Calibri" pitchFamily="34" charset="0"/>
            </a:endParaRPr>
          </a:p>
          <a:p>
            <a:pPr algn="r"/>
            <a:r>
              <a:rPr lang="en-GB" sz="2400" b="1" dirty="0" smtClean="0">
                <a:solidFill>
                  <a:srgbClr val="008000"/>
                </a:solidFill>
                <a:latin typeface="Calibri" pitchFamily="34" charset="0"/>
              </a:rPr>
              <a:t>RCP 4.5</a:t>
            </a:r>
            <a:endParaRPr lang="en-GB" sz="2400" b="1" dirty="0">
              <a:solidFill>
                <a:srgbClr val="008000"/>
              </a:solidFill>
              <a:latin typeface="Calibri" pitchFamily="34" charset="0"/>
            </a:endParaRPr>
          </a:p>
        </p:txBody>
      </p:sp>
      <p:pic>
        <p:nvPicPr>
          <p:cNvPr id="8" name="Picture 6" descr="noaaSu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282" y="836712"/>
            <a:ext cx="1745117" cy="17087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0283" y="2836168"/>
            <a:ext cx="1734983" cy="16009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8" descr="smo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976"/>
          <a:stretch/>
        </p:blipFill>
        <p:spPr bwMode="auto">
          <a:xfrm>
            <a:off x="7170283" y="4725144"/>
            <a:ext cx="1770518" cy="158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013715" y="5661248"/>
            <a:ext cx="3286477" cy="369332"/>
          </a:xfrm>
          <a:prstGeom prst="rect">
            <a:avLst/>
          </a:prstGeom>
          <a:solidFill>
            <a:schemeClr val="bg1"/>
          </a:solidFill>
        </p:spPr>
        <p:txBody>
          <a:bodyPr wrap="none">
            <a:spAutoFit/>
          </a:bodyPr>
          <a:lstStyle/>
          <a:p>
            <a:r>
              <a:rPr lang="en-GB" sz="1800" kern="0" dirty="0">
                <a:solidFill>
                  <a:srgbClr val="000000"/>
                </a:solidFill>
                <a:latin typeface="Calibri" pitchFamily="34" charset="0"/>
                <a:hlinkClick r:id="rId8"/>
              </a:rPr>
              <a:t>Allan et al. (2013) </a:t>
            </a:r>
            <a:r>
              <a:rPr lang="en-GB" sz="1800" kern="0" dirty="0" err="1">
                <a:solidFill>
                  <a:srgbClr val="000000"/>
                </a:solidFill>
                <a:latin typeface="Calibri" pitchFamily="34" charset="0"/>
                <a:hlinkClick r:id="rId8"/>
              </a:rPr>
              <a:t>Surv</a:t>
            </a:r>
            <a:r>
              <a:rPr lang="en-GB" sz="1800" kern="0" dirty="0">
                <a:solidFill>
                  <a:srgbClr val="000000"/>
                </a:solidFill>
                <a:latin typeface="Calibri" pitchFamily="34" charset="0"/>
                <a:hlinkClick r:id="rId8"/>
              </a:rPr>
              <a:t>. </a:t>
            </a:r>
            <a:r>
              <a:rPr lang="en-GB" sz="1800" kern="0" dirty="0" err="1">
                <a:solidFill>
                  <a:srgbClr val="000000"/>
                </a:solidFill>
                <a:latin typeface="Calibri" pitchFamily="34" charset="0"/>
                <a:hlinkClick r:id="rId8"/>
              </a:rPr>
              <a:t>Geophys</a:t>
            </a:r>
            <a:r>
              <a:rPr lang="en-GB" sz="1800" kern="0" dirty="0">
                <a:solidFill>
                  <a:srgbClr val="000000"/>
                </a:solidFill>
                <a:latin typeface="Calibri" pitchFamily="34" charset="0"/>
                <a:hlinkClick r:id="rId8"/>
              </a:rPr>
              <a:t> </a:t>
            </a:r>
            <a:endParaRPr lang="en-GB" sz="1800" dirty="0"/>
          </a:p>
        </p:txBody>
      </p:sp>
      <p:sp>
        <p:nvSpPr>
          <p:cNvPr id="2" name="TextBox 1"/>
          <p:cNvSpPr txBox="1"/>
          <p:nvPr/>
        </p:nvSpPr>
        <p:spPr>
          <a:xfrm>
            <a:off x="-1116632" y="3471391"/>
            <a:ext cx="5040560" cy="461665"/>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sz="2400" dirty="0" smtClean="0">
                <a:solidFill>
                  <a:schemeClr val="tx1"/>
                </a:solidFill>
                <a:latin typeface="Calibri" pitchFamily="34" charset="0"/>
              </a:rPr>
              <a:t>Global mean Precipitation change (%)</a:t>
            </a:r>
            <a:endParaRPr lang="en-GB" sz="2400" dirty="0">
              <a:solidFill>
                <a:schemeClr val="tx1"/>
              </a:solidFill>
              <a:latin typeface="Calibri" pitchFamily="34" charset="0"/>
            </a:endParaRPr>
          </a:p>
        </p:txBody>
      </p:sp>
      <p:sp>
        <p:nvSpPr>
          <p:cNvPr id="11" name="TextBox 5"/>
          <p:cNvSpPr txBox="1">
            <a:spLocks noChangeArrowheads="1"/>
          </p:cNvSpPr>
          <p:nvPr/>
        </p:nvSpPr>
        <p:spPr bwMode="auto">
          <a:xfrm>
            <a:off x="107504" y="6381328"/>
            <a:ext cx="8856984" cy="400110"/>
          </a:xfrm>
          <a:prstGeom prst="rect">
            <a:avLst/>
          </a:prstGeom>
          <a:noFill/>
          <a:ln w="9525">
            <a:noFill/>
            <a:miter lim="800000"/>
            <a:headEnd/>
            <a:tailEnd/>
          </a:ln>
        </p:spPr>
        <p:txBody>
          <a:bodyPr wrap="square">
            <a:spAutoFit/>
          </a:bodyPr>
          <a:lstStyle/>
          <a:p>
            <a:pPr algn="r" eaLnBrk="0" hangingPunct="0"/>
            <a:r>
              <a:rPr lang="en-GB" sz="2000" dirty="0">
                <a:solidFill>
                  <a:srgbClr val="000000"/>
                </a:solidFill>
                <a:latin typeface="Calibri" pitchFamily="34" charset="0"/>
              </a:rPr>
              <a:t>s</a:t>
            </a:r>
            <a:r>
              <a:rPr lang="en-GB" sz="2000" dirty="0" smtClean="0">
                <a:solidFill>
                  <a:srgbClr val="000000"/>
                </a:solidFill>
                <a:latin typeface="Calibri" pitchFamily="34" charset="0"/>
              </a:rPr>
              <a:t>ee </a:t>
            </a:r>
            <a:r>
              <a:rPr lang="en-GB" sz="2000" dirty="0" smtClean="0">
                <a:solidFill>
                  <a:srgbClr val="000000"/>
                </a:solidFill>
                <a:latin typeface="Calibri" pitchFamily="34" charset="0"/>
                <a:hlinkClick r:id="rId9"/>
              </a:rPr>
              <a:t> </a:t>
            </a:r>
            <a:r>
              <a:rPr lang="en-GB" sz="2000" dirty="0">
                <a:solidFill>
                  <a:srgbClr val="000000"/>
                </a:solidFill>
                <a:latin typeface="Calibri" pitchFamily="34" charset="0"/>
                <a:hlinkClick r:id="rId9"/>
              </a:rPr>
              <a:t>Hawkins &amp; Sutton (2010) </a:t>
            </a:r>
            <a:r>
              <a:rPr lang="en-GB" sz="2000" dirty="0" err="1">
                <a:solidFill>
                  <a:srgbClr val="000000"/>
                </a:solidFill>
                <a:latin typeface="Calibri" pitchFamily="34" charset="0"/>
                <a:hlinkClick r:id="rId9"/>
              </a:rPr>
              <a:t>Clim</a:t>
            </a:r>
            <a:r>
              <a:rPr lang="en-GB" sz="2000" dirty="0">
                <a:solidFill>
                  <a:srgbClr val="000000"/>
                </a:solidFill>
                <a:latin typeface="Calibri" pitchFamily="34" charset="0"/>
                <a:hlinkClick r:id="rId9"/>
              </a:rPr>
              <a:t>. </a:t>
            </a:r>
            <a:r>
              <a:rPr lang="en-GB" sz="2000" dirty="0" err="1" smtClean="0">
                <a:solidFill>
                  <a:srgbClr val="000000"/>
                </a:solidFill>
                <a:latin typeface="Calibri" pitchFamily="34" charset="0"/>
                <a:hlinkClick r:id="rId9"/>
              </a:rPr>
              <a:t>Dyn</a:t>
            </a:r>
            <a:r>
              <a:rPr lang="en-GB" sz="2000" dirty="0" smtClean="0">
                <a:solidFill>
                  <a:srgbClr val="000000"/>
                </a:solidFill>
                <a:latin typeface="Calibri" pitchFamily="34" charset="0"/>
              </a:rPr>
              <a:t>; </a:t>
            </a:r>
            <a:r>
              <a:rPr lang="en-GB" sz="2000" dirty="0" smtClean="0">
                <a:solidFill>
                  <a:srgbClr val="000000"/>
                </a:solidFill>
                <a:latin typeface="Calibri" pitchFamily="34" charset="0"/>
                <a:hlinkClick r:id="rId10"/>
              </a:rPr>
              <a:t>Arnell &amp; Lloyd-Hughes (2013) </a:t>
            </a:r>
            <a:r>
              <a:rPr lang="en-GB" sz="2000" dirty="0" err="1" smtClean="0">
                <a:solidFill>
                  <a:srgbClr val="000000"/>
                </a:solidFill>
                <a:latin typeface="Calibri" pitchFamily="34" charset="0"/>
                <a:hlinkClick r:id="rId10"/>
              </a:rPr>
              <a:t>Clim</a:t>
            </a:r>
            <a:r>
              <a:rPr lang="en-GB" sz="2000" dirty="0" smtClean="0">
                <a:solidFill>
                  <a:srgbClr val="000000"/>
                </a:solidFill>
                <a:latin typeface="Calibri" pitchFamily="34" charset="0"/>
                <a:hlinkClick r:id="rId10"/>
              </a:rPr>
              <a:t>. Change</a:t>
            </a:r>
            <a:endParaRPr lang="en-GB" sz="2000" dirty="0">
              <a:solidFill>
                <a:srgbClr val="000000"/>
              </a:solidFill>
              <a:latin typeface="Calibri" pitchFamily="34" charset="0"/>
            </a:endParaRPr>
          </a:p>
        </p:txBody>
      </p:sp>
    </p:spTree>
    <p:extLst>
      <p:ext uri="{BB962C8B-B14F-4D97-AF65-F5344CB8AC3E}">
        <p14:creationId xmlns:p14="http://schemas.microsoft.com/office/powerpoint/2010/main" val="413043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67544" y="152400"/>
            <a:ext cx="6792416" cy="646331"/>
          </a:xfrm>
          <a:prstGeom prst="rect">
            <a:avLst/>
          </a:prstGeom>
          <a:noFill/>
          <a:ln w="9525">
            <a:noFill/>
            <a:miter lim="800000"/>
            <a:headEnd/>
            <a:tailEnd/>
          </a:ln>
        </p:spPr>
        <p:txBody>
          <a:bodyPr wrap="square">
            <a:spAutoFit/>
          </a:bodyPr>
          <a:lstStyle/>
          <a:p>
            <a:pPr>
              <a:spcBef>
                <a:spcPct val="50000"/>
              </a:spcBef>
            </a:pPr>
            <a:r>
              <a:rPr lang="en-GB" sz="3600" dirty="0" smtClean="0">
                <a:solidFill>
                  <a:srgbClr val="0070C0"/>
                </a:solidFill>
                <a:latin typeface="Calibri" pitchFamily="34" charset="0"/>
                <a:cs typeface="Calibri" pitchFamily="34" charset="0"/>
              </a:rPr>
              <a:t>Global changes in the water cycle</a:t>
            </a:r>
            <a:endParaRPr lang="en-GB" sz="3600" dirty="0">
              <a:solidFill>
                <a:srgbClr val="0070C0"/>
              </a:solidFill>
              <a:latin typeface="Calibri" pitchFamily="34" charset="0"/>
              <a:cs typeface="Calibri"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364" y="1403234"/>
            <a:ext cx="1435100" cy="65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srcRect/>
          <a:stretch>
            <a:fillRect/>
          </a:stretch>
        </p:blipFill>
        <p:spPr bwMode="auto">
          <a:xfrm>
            <a:off x="971600" y="1340768"/>
            <a:ext cx="6120680" cy="5194118"/>
          </a:xfrm>
          <a:prstGeom prst="rect">
            <a:avLst/>
          </a:prstGeom>
          <a:noFill/>
          <a:ln w="9525">
            <a:noFill/>
            <a:miter lim="800000"/>
            <a:headEnd/>
            <a:tailEnd/>
          </a:ln>
        </p:spPr>
      </p:pic>
      <p:sp>
        <p:nvSpPr>
          <p:cNvPr id="3" name="TextBox 2"/>
          <p:cNvSpPr txBox="1"/>
          <p:nvPr/>
        </p:nvSpPr>
        <p:spPr>
          <a:xfrm>
            <a:off x="1979712" y="1543432"/>
            <a:ext cx="2448272" cy="2677656"/>
          </a:xfrm>
          <a:prstGeom prst="rect">
            <a:avLst/>
          </a:prstGeom>
          <a:solidFill>
            <a:schemeClr val="bg1"/>
          </a:solidFill>
          <a:ln w="19050">
            <a:solidFill>
              <a:schemeClr val="bg1"/>
            </a:solidFill>
          </a:ln>
        </p:spPr>
        <p:txBody>
          <a:bodyPr wrap="square" rtlCol="0">
            <a:spAutoFit/>
          </a:bodyPr>
          <a:lstStyle/>
          <a:p>
            <a:r>
              <a:rPr lang="en-GB" sz="2400" b="1" dirty="0" smtClean="0">
                <a:solidFill>
                  <a:srgbClr val="FF0000"/>
                </a:solidFill>
                <a:latin typeface="Calibri" pitchFamily="34" charset="0"/>
              </a:rPr>
              <a:t>Observations</a:t>
            </a:r>
          </a:p>
          <a:p>
            <a:r>
              <a:rPr lang="en-GB" sz="2400" dirty="0" smtClean="0">
                <a:latin typeface="Calibri" pitchFamily="34" charset="0"/>
              </a:rPr>
              <a:t>Simulations:</a:t>
            </a:r>
          </a:p>
          <a:p>
            <a:endParaRPr lang="en-GB" sz="2400" b="1" dirty="0" smtClean="0">
              <a:solidFill>
                <a:schemeClr val="tx1">
                  <a:lumMod val="65000"/>
                  <a:lumOff val="35000"/>
                </a:schemeClr>
              </a:solidFill>
              <a:latin typeface="Calibri" pitchFamily="34" charset="0"/>
            </a:endParaRPr>
          </a:p>
          <a:p>
            <a:r>
              <a:rPr lang="en-GB" sz="2400" b="1" dirty="0" smtClean="0">
                <a:solidFill>
                  <a:schemeClr val="tx1">
                    <a:lumMod val="65000"/>
                    <a:lumOff val="35000"/>
                  </a:schemeClr>
                </a:solidFill>
                <a:latin typeface="Calibri" pitchFamily="34" charset="0"/>
              </a:rPr>
              <a:t>Simulations:</a:t>
            </a:r>
          </a:p>
          <a:p>
            <a:pPr algn="r"/>
            <a:r>
              <a:rPr lang="en-GB" sz="2400" b="1" dirty="0" smtClean="0">
                <a:solidFill>
                  <a:srgbClr val="0000FF"/>
                </a:solidFill>
                <a:latin typeface="Calibri" pitchFamily="34" charset="0"/>
              </a:rPr>
              <a:t>RCP 8.5</a:t>
            </a:r>
          </a:p>
          <a:p>
            <a:r>
              <a:rPr lang="en-GB" sz="2400" b="1" dirty="0" smtClean="0">
                <a:solidFill>
                  <a:schemeClr val="tx1"/>
                </a:solidFill>
                <a:latin typeface="Calibri" pitchFamily="34" charset="0"/>
              </a:rPr>
              <a:t>Historical</a:t>
            </a:r>
            <a:endParaRPr lang="en-GB" sz="2400" b="1" dirty="0" smtClean="0">
              <a:solidFill>
                <a:srgbClr val="0000FF"/>
              </a:solidFill>
              <a:latin typeface="Calibri" pitchFamily="34" charset="0"/>
            </a:endParaRPr>
          </a:p>
          <a:p>
            <a:pPr algn="r"/>
            <a:r>
              <a:rPr lang="en-GB" sz="2400" b="1" dirty="0" smtClean="0">
                <a:solidFill>
                  <a:srgbClr val="008000"/>
                </a:solidFill>
                <a:latin typeface="Calibri" pitchFamily="34" charset="0"/>
              </a:rPr>
              <a:t>RCP 4.5</a:t>
            </a:r>
            <a:endParaRPr lang="en-GB" sz="2400" b="1" dirty="0">
              <a:solidFill>
                <a:srgbClr val="008000"/>
              </a:solidFill>
              <a:latin typeface="Calibri" pitchFamily="34" charset="0"/>
            </a:endParaRPr>
          </a:p>
        </p:txBody>
      </p:sp>
      <p:pic>
        <p:nvPicPr>
          <p:cNvPr id="8" name="Picture 6" descr="noaaSu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282" y="836712"/>
            <a:ext cx="1745117" cy="17087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0283" y="2836168"/>
            <a:ext cx="1734983" cy="16009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8" descr="smo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976"/>
          <a:stretch/>
        </p:blipFill>
        <p:spPr bwMode="auto">
          <a:xfrm>
            <a:off x="7170283" y="4725144"/>
            <a:ext cx="1770518" cy="158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013715" y="5661248"/>
            <a:ext cx="3286477" cy="369332"/>
          </a:xfrm>
          <a:prstGeom prst="rect">
            <a:avLst/>
          </a:prstGeom>
          <a:solidFill>
            <a:schemeClr val="bg1"/>
          </a:solidFill>
        </p:spPr>
        <p:txBody>
          <a:bodyPr wrap="none">
            <a:spAutoFit/>
          </a:bodyPr>
          <a:lstStyle/>
          <a:p>
            <a:r>
              <a:rPr lang="en-GB" sz="1800" kern="0" dirty="0">
                <a:solidFill>
                  <a:srgbClr val="000000"/>
                </a:solidFill>
                <a:latin typeface="Calibri" pitchFamily="34" charset="0"/>
                <a:hlinkClick r:id="rId8"/>
              </a:rPr>
              <a:t>Allan et al. (2013) </a:t>
            </a:r>
            <a:r>
              <a:rPr lang="en-GB" sz="1800" kern="0" dirty="0" err="1">
                <a:solidFill>
                  <a:srgbClr val="000000"/>
                </a:solidFill>
                <a:latin typeface="Calibri" pitchFamily="34" charset="0"/>
                <a:hlinkClick r:id="rId8"/>
              </a:rPr>
              <a:t>Surv</a:t>
            </a:r>
            <a:r>
              <a:rPr lang="en-GB" sz="1800" kern="0" dirty="0">
                <a:solidFill>
                  <a:srgbClr val="000000"/>
                </a:solidFill>
                <a:latin typeface="Calibri" pitchFamily="34" charset="0"/>
                <a:hlinkClick r:id="rId8"/>
              </a:rPr>
              <a:t>. </a:t>
            </a:r>
            <a:r>
              <a:rPr lang="en-GB" sz="1800" kern="0" dirty="0" err="1">
                <a:solidFill>
                  <a:srgbClr val="000000"/>
                </a:solidFill>
                <a:latin typeface="Calibri" pitchFamily="34" charset="0"/>
                <a:hlinkClick r:id="rId8"/>
              </a:rPr>
              <a:t>Geophys</a:t>
            </a:r>
            <a:r>
              <a:rPr lang="en-GB" sz="1800" kern="0" dirty="0">
                <a:solidFill>
                  <a:srgbClr val="000000"/>
                </a:solidFill>
                <a:latin typeface="Calibri" pitchFamily="34" charset="0"/>
                <a:hlinkClick r:id="rId8"/>
              </a:rPr>
              <a:t> </a:t>
            </a:r>
            <a:endParaRPr lang="en-GB" sz="1800" dirty="0"/>
          </a:p>
        </p:txBody>
      </p:sp>
      <p:sp>
        <p:nvSpPr>
          <p:cNvPr id="2" name="TextBox 1"/>
          <p:cNvSpPr txBox="1"/>
          <p:nvPr/>
        </p:nvSpPr>
        <p:spPr>
          <a:xfrm>
            <a:off x="-1116632" y="3471391"/>
            <a:ext cx="5040560" cy="461665"/>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sz="2400" dirty="0" smtClean="0">
                <a:solidFill>
                  <a:schemeClr val="tx1"/>
                </a:solidFill>
                <a:latin typeface="Calibri" pitchFamily="34" charset="0"/>
              </a:rPr>
              <a:t>Global mean Precipitation change (%)</a:t>
            </a:r>
            <a:endParaRPr lang="en-GB" sz="2400" dirty="0">
              <a:solidFill>
                <a:schemeClr val="tx1"/>
              </a:solidFill>
              <a:latin typeface="Calibri" pitchFamily="34" charset="0"/>
            </a:endParaRPr>
          </a:p>
        </p:txBody>
      </p:sp>
      <p:sp>
        <p:nvSpPr>
          <p:cNvPr id="11" name="TextBox 5"/>
          <p:cNvSpPr txBox="1">
            <a:spLocks noChangeArrowheads="1"/>
          </p:cNvSpPr>
          <p:nvPr/>
        </p:nvSpPr>
        <p:spPr bwMode="auto">
          <a:xfrm>
            <a:off x="107504" y="6381328"/>
            <a:ext cx="8856984" cy="400110"/>
          </a:xfrm>
          <a:prstGeom prst="rect">
            <a:avLst/>
          </a:prstGeom>
          <a:noFill/>
          <a:ln w="9525">
            <a:noFill/>
            <a:miter lim="800000"/>
            <a:headEnd/>
            <a:tailEnd/>
          </a:ln>
        </p:spPr>
        <p:txBody>
          <a:bodyPr wrap="square">
            <a:spAutoFit/>
          </a:bodyPr>
          <a:lstStyle/>
          <a:p>
            <a:pPr algn="r" eaLnBrk="0" hangingPunct="0"/>
            <a:r>
              <a:rPr lang="en-GB" sz="2000" dirty="0">
                <a:solidFill>
                  <a:srgbClr val="000000"/>
                </a:solidFill>
                <a:latin typeface="Calibri" pitchFamily="34" charset="0"/>
              </a:rPr>
              <a:t>s</a:t>
            </a:r>
            <a:r>
              <a:rPr lang="en-GB" sz="2000" dirty="0" smtClean="0">
                <a:solidFill>
                  <a:srgbClr val="000000"/>
                </a:solidFill>
                <a:latin typeface="Calibri" pitchFamily="34" charset="0"/>
              </a:rPr>
              <a:t>ee </a:t>
            </a:r>
            <a:r>
              <a:rPr lang="en-GB" sz="2000" dirty="0" smtClean="0">
                <a:solidFill>
                  <a:srgbClr val="000000"/>
                </a:solidFill>
                <a:latin typeface="Calibri" pitchFamily="34" charset="0"/>
                <a:hlinkClick r:id="rId9"/>
              </a:rPr>
              <a:t> </a:t>
            </a:r>
            <a:r>
              <a:rPr lang="en-GB" sz="2000" dirty="0">
                <a:solidFill>
                  <a:srgbClr val="000000"/>
                </a:solidFill>
                <a:latin typeface="Calibri" pitchFamily="34" charset="0"/>
                <a:hlinkClick r:id="rId9"/>
              </a:rPr>
              <a:t>Hawkins &amp; Sutton (2010) </a:t>
            </a:r>
            <a:r>
              <a:rPr lang="en-GB" sz="2000" dirty="0" err="1">
                <a:solidFill>
                  <a:srgbClr val="000000"/>
                </a:solidFill>
                <a:latin typeface="Calibri" pitchFamily="34" charset="0"/>
                <a:hlinkClick r:id="rId9"/>
              </a:rPr>
              <a:t>Clim</a:t>
            </a:r>
            <a:r>
              <a:rPr lang="en-GB" sz="2000" dirty="0">
                <a:solidFill>
                  <a:srgbClr val="000000"/>
                </a:solidFill>
                <a:latin typeface="Calibri" pitchFamily="34" charset="0"/>
                <a:hlinkClick r:id="rId9"/>
              </a:rPr>
              <a:t>. </a:t>
            </a:r>
            <a:r>
              <a:rPr lang="en-GB" sz="2000" dirty="0" err="1" smtClean="0">
                <a:solidFill>
                  <a:srgbClr val="000000"/>
                </a:solidFill>
                <a:latin typeface="Calibri" pitchFamily="34" charset="0"/>
                <a:hlinkClick r:id="rId9"/>
              </a:rPr>
              <a:t>Dyn</a:t>
            </a:r>
            <a:r>
              <a:rPr lang="en-GB" sz="2000" dirty="0" smtClean="0">
                <a:solidFill>
                  <a:srgbClr val="000000"/>
                </a:solidFill>
                <a:latin typeface="Calibri" pitchFamily="34" charset="0"/>
              </a:rPr>
              <a:t>; </a:t>
            </a:r>
            <a:r>
              <a:rPr lang="en-GB" sz="2000" dirty="0" smtClean="0">
                <a:solidFill>
                  <a:srgbClr val="000000"/>
                </a:solidFill>
                <a:latin typeface="Calibri" pitchFamily="34" charset="0"/>
                <a:hlinkClick r:id="rId10"/>
              </a:rPr>
              <a:t>Arnell &amp; Lloyd-Hughes (2013) </a:t>
            </a:r>
            <a:r>
              <a:rPr lang="en-GB" sz="2000" dirty="0" err="1" smtClean="0">
                <a:solidFill>
                  <a:srgbClr val="000000"/>
                </a:solidFill>
                <a:latin typeface="Calibri" pitchFamily="34" charset="0"/>
                <a:hlinkClick r:id="rId10"/>
              </a:rPr>
              <a:t>Clim</a:t>
            </a:r>
            <a:r>
              <a:rPr lang="en-GB" sz="2000" dirty="0" smtClean="0">
                <a:solidFill>
                  <a:srgbClr val="000000"/>
                </a:solidFill>
                <a:latin typeface="Calibri" pitchFamily="34" charset="0"/>
                <a:hlinkClick r:id="rId10"/>
              </a:rPr>
              <a:t>. Change</a:t>
            </a:r>
            <a:endParaRPr lang="en-GB" sz="2000" dirty="0">
              <a:solidFill>
                <a:srgbClr val="000000"/>
              </a:solidFill>
              <a:latin typeface="Calibri" pitchFamily="34" charset="0"/>
            </a:endParaRPr>
          </a:p>
        </p:txBody>
      </p:sp>
      <p:pic>
        <p:nvPicPr>
          <p:cNvPr id="5122"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9387" t="18072" b="19323"/>
          <a:stretch/>
        </p:blipFill>
        <p:spPr bwMode="auto">
          <a:xfrm>
            <a:off x="1864894" y="1403234"/>
            <a:ext cx="5031627" cy="54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59632" y="836712"/>
            <a:ext cx="5256584" cy="461665"/>
          </a:xfrm>
          <a:prstGeom prst="rect">
            <a:avLst/>
          </a:prstGeom>
          <a:noFill/>
        </p:spPr>
        <p:txBody>
          <a:bodyPr wrap="square" rtlCol="0">
            <a:spAutoFit/>
          </a:bodyPr>
          <a:lstStyle/>
          <a:p>
            <a:r>
              <a:rPr lang="en-GB" sz="2400" dirty="0" smtClean="0">
                <a:solidFill>
                  <a:srgbClr val="00B050"/>
                </a:solidFill>
                <a:latin typeface="Calibri" pitchFamily="34" charset="0"/>
              </a:rPr>
              <a:t>Using simple model: </a:t>
            </a:r>
            <a:r>
              <a:rPr lang="en-GB" sz="2400" dirty="0">
                <a:solidFill>
                  <a:srgbClr val="00B050"/>
                </a:solidFill>
                <a:latin typeface="Calibri" pitchFamily="34" charset="0"/>
              </a:rPr>
              <a:t>Δ</a:t>
            </a:r>
            <a:r>
              <a:rPr lang="en-GB" sz="2400" dirty="0" smtClean="0">
                <a:solidFill>
                  <a:srgbClr val="00B050"/>
                </a:solidFill>
                <a:latin typeface="Calibri" pitchFamily="34" charset="0"/>
              </a:rPr>
              <a:t>P </a:t>
            </a:r>
            <a:r>
              <a:rPr lang="en-GB" sz="2400" dirty="0">
                <a:solidFill>
                  <a:srgbClr val="00B050"/>
                </a:solidFill>
                <a:latin typeface="Calibri" pitchFamily="34" charset="0"/>
              </a:rPr>
              <a:t>= </a:t>
            </a:r>
            <a:r>
              <a:rPr lang="en-GB" sz="2400" dirty="0" err="1">
                <a:solidFill>
                  <a:srgbClr val="00B050"/>
                </a:solidFill>
                <a:latin typeface="Calibri" pitchFamily="34" charset="0"/>
              </a:rPr>
              <a:t>kΔT</a:t>
            </a:r>
            <a:r>
              <a:rPr lang="en-GB" sz="2400" dirty="0">
                <a:solidFill>
                  <a:srgbClr val="00B050"/>
                </a:solidFill>
                <a:latin typeface="Calibri" pitchFamily="34" charset="0"/>
              </a:rPr>
              <a:t> –</a:t>
            </a:r>
            <a:r>
              <a:rPr lang="en-GB" sz="2400" dirty="0" smtClean="0">
                <a:solidFill>
                  <a:srgbClr val="00B050"/>
                </a:solidFill>
                <a:latin typeface="Calibri" pitchFamily="34" charset="0"/>
              </a:rPr>
              <a:t> </a:t>
            </a:r>
            <a:r>
              <a:rPr lang="en-GB" sz="2400" dirty="0" err="1">
                <a:solidFill>
                  <a:srgbClr val="00B050"/>
                </a:solidFill>
                <a:latin typeface="Calibri" pitchFamily="34" charset="0"/>
              </a:rPr>
              <a:t>fΔF</a:t>
            </a:r>
            <a:endParaRPr lang="en-GB" sz="2400" dirty="0" smtClean="0">
              <a:solidFill>
                <a:srgbClr val="00B050"/>
              </a:solidFill>
              <a:latin typeface="Calibri" pitchFamily="34" charset="0"/>
            </a:endParaRPr>
          </a:p>
        </p:txBody>
      </p:sp>
      <p:cxnSp>
        <p:nvCxnSpPr>
          <p:cNvPr id="14" name="Straight Connector 13"/>
          <p:cNvCxnSpPr/>
          <p:nvPr/>
        </p:nvCxnSpPr>
        <p:spPr bwMode="auto">
          <a:xfrm>
            <a:off x="3863752" y="1340768"/>
            <a:ext cx="420216" cy="0"/>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18" name="Straight Connector 17"/>
          <p:cNvCxnSpPr/>
          <p:nvPr/>
        </p:nvCxnSpPr>
        <p:spPr bwMode="auto">
          <a:xfrm>
            <a:off x="4583832" y="1340768"/>
            <a:ext cx="420216" cy="0"/>
          </a:xfrm>
          <a:prstGeom prst="line">
            <a:avLst/>
          </a:prstGeom>
          <a:solidFill>
            <a:schemeClr val="accent1"/>
          </a:solidFill>
          <a:ln w="38100" cap="flat" cmpd="sng" algn="ctr">
            <a:solidFill>
              <a:srgbClr val="00B050"/>
            </a:solidFill>
            <a:prstDash val="dash"/>
            <a:round/>
            <a:headEnd type="none" w="med" len="med"/>
            <a:tailEnd type="none" w="med" len="med"/>
          </a:ln>
          <a:effectLst/>
        </p:spPr>
      </p:cxnSp>
      <p:cxnSp>
        <p:nvCxnSpPr>
          <p:cNvPr id="19" name="Straight Connector 18"/>
          <p:cNvCxnSpPr/>
          <p:nvPr/>
        </p:nvCxnSpPr>
        <p:spPr bwMode="auto">
          <a:xfrm>
            <a:off x="5292080" y="1340768"/>
            <a:ext cx="420216" cy="0"/>
          </a:xfrm>
          <a:prstGeom prst="line">
            <a:avLst/>
          </a:prstGeom>
          <a:solidFill>
            <a:schemeClr val="accent1"/>
          </a:solidFill>
          <a:ln w="38100" cap="flat" cmpd="sng" algn="ctr">
            <a:solidFill>
              <a:srgbClr val="00B050"/>
            </a:solidFill>
            <a:prstDash val="sysDot"/>
            <a:round/>
            <a:headEnd type="none" w="med" len="med"/>
            <a:tailEnd type="none" w="med" len="med"/>
          </a:ln>
          <a:effectLst/>
        </p:spPr>
      </p:cxnSp>
      <p:sp>
        <p:nvSpPr>
          <p:cNvPr id="15" name="TextBox 14"/>
          <p:cNvSpPr txBox="1"/>
          <p:nvPr/>
        </p:nvSpPr>
        <p:spPr>
          <a:xfrm>
            <a:off x="107504" y="3702223"/>
            <a:ext cx="1152128" cy="1815882"/>
          </a:xfrm>
          <a:prstGeom prst="rect">
            <a:avLst/>
          </a:prstGeom>
          <a:noFill/>
        </p:spPr>
        <p:txBody>
          <a:bodyPr wrap="square" rtlCol="0">
            <a:spAutoFit/>
          </a:bodyPr>
          <a:lstStyle/>
          <a:p>
            <a:r>
              <a:rPr lang="en-GB" sz="1600" dirty="0" smtClean="0">
                <a:solidFill>
                  <a:srgbClr val="00B050"/>
                </a:solidFill>
                <a:latin typeface="Calibri" pitchFamily="34" charset="0"/>
              </a:rPr>
              <a:t>From Thorpe &amp; Andrews. Also Zahra </a:t>
            </a:r>
            <a:r>
              <a:rPr lang="en-GB" sz="1600" dirty="0" err="1" smtClean="0">
                <a:solidFill>
                  <a:srgbClr val="00B050"/>
                </a:solidFill>
                <a:latin typeface="Calibri" pitchFamily="34" charset="0"/>
              </a:rPr>
              <a:t>Mousavi</a:t>
            </a:r>
            <a:r>
              <a:rPr lang="en-GB" sz="1600" dirty="0" smtClean="0">
                <a:solidFill>
                  <a:srgbClr val="00B050"/>
                </a:solidFill>
                <a:latin typeface="Calibri" pitchFamily="34" charset="0"/>
              </a:rPr>
              <a:t> (PhD student)</a:t>
            </a:r>
          </a:p>
        </p:txBody>
      </p:sp>
    </p:spTree>
    <p:extLst>
      <p:ext uri="{BB962C8B-B14F-4D97-AF65-F5344CB8AC3E}">
        <p14:creationId xmlns:p14="http://schemas.microsoft.com/office/powerpoint/2010/main" val="2805201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2630"/>
            <a:ext cx="7200800" cy="778098"/>
          </a:xfrm>
        </p:spPr>
        <p:txBody>
          <a:bodyPr/>
          <a:lstStyle/>
          <a:p>
            <a:r>
              <a:rPr lang="en-GB" sz="3600" dirty="0" smtClean="0">
                <a:solidFill>
                  <a:srgbClr val="0070C0"/>
                </a:solidFill>
                <a:latin typeface="Calibri" pitchFamily="34" charset="0"/>
              </a:rPr>
              <a:t>Current changes in global water cycle</a:t>
            </a:r>
            <a:endParaRPr lang="en-GB" sz="3600" dirty="0">
              <a:solidFill>
                <a:srgbClr val="0070C0"/>
              </a:solidFill>
              <a:latin typeface="Calibri"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1268760"/>
            <a:ext cx="6055299" cy="5099233"/>
          </a:xfrm>
          <a:prstGeom prst="rect">
            <a:avLst/>
          </a:prstGeom>
        </p:spPr>
      </p:pic>
      <p:sp>
        <p:nvSpPr>
          <p:cNvPr id="5" name="TextBox 4"/>
          <p:cNvSpPr txBox="1"/>
          <p:nvPr/>
        </p:nvSpPr>
        <p:spPr>
          <a:xfrm>
            <a:off x="6737089" y="5229200"/>
            <a:ext cx="2160240" cy="1015663"/>
          </a:xfrm>
          <a:prstGeom prst="rect">
            <a:avLst/>
          </a:prstGeom>
          <a:noFill/>
        </p:spPr>
        <p:txBody>
          <a:bodyPr wrap="square" rtlCol="0">
            <a:spAutoFit/>
          </a:bodyPr>
          <a:lstStyle/>
          <a:p>
            <a:pPr lvl="0">
              <a:spcBef>
                <a:spcPct val="50000"/>
              </a:spcBef>
            </a:pPr>
            <a:r>
              <a:rPr lang="en-GB" sz="2000" dirty="0" smtClean="0">
                <a:solidFill>
                  <a:schemeClr val="tx1"/>
                </a:solidFill>
                <a:latin typeface="Calibri" pitchFamily="34" charset="0"/>
              </a:rPr>
              <a:t>Adapted from: </a:t>
            </a:r>
            <a:r>
              <a:rPr lang="en-GB" sz="2000" dirty="0" smtClean="0">
                <a:solidFill>
                  <a:srgbClr val="000000"/>
                </a:solidFill>
                <a:latin typeface="Calibri" pitchFamily="34" charset="0"/>
                <a:hlinkClick r:id="rId3"/>
              </a:rPr>
              <a:t>Allan </a:t>
            </a:r>
            <a:r>
              <a:rPr lang="en-GB" sz="2000" dirty="0">
                <a:solidFill>
                  <a:srgbClr val="000000"/>
                </a:solidFill>
                <a:latin typeface="Calibri" pitchFamily="34" charset="0"/>
                <a:hlinkClick r:id="rId3"/>
              </a:rPr>
              <a:t>et al. (2013) </a:t>
            </a:r>
            <a:r>
              <a:rPr lang="en-GB" sz="2000" dirty="0" err="1">
                <a:solidFill>
                  <a:srgbClr val="000000"/>
                </a:solidFill>
                <a:latin typeface="Calibri" pitchFamily="34" charset="0"/>
                <a:hlinkClick r:id="rId3"/>
              </a:rPr>
              <a:t>Surv</a:t>
            </a:r>
            <a:r>
              <a:rPr lang="en-GB" sz="2000" dirty="0">
                <a:solidFill>
                  <a:srgbClr val="000000"/>
                </a:solidFill>
                <a:latin typeface="Calibri" pitchFamily="34" charset="0"/>
                <a:hlinkClick r:id="rId3"/>
              </a:rPr>
              <a:t>. </a:t>
            </a:r>
            <a:r>
              <a:rPr lang="en-GB" sz="2000" dirty="0" err="1" smtClean="0">
                <a:solidFill>
                  <a:srgbClr val="000000"/>
                </a:solidFill>
                <a:latin typeface="Calibri" pitchFamily="34" charset="0"/>
                <a:hlinkClick r:id="rId3"/>
              </a:rPr>
              <a:t>Geophys</a:t>
            </a:r>
            <a:endParaRPr lang="en-GB" sz="2000" dirty="0">
              <a:solidFill>
                <a:srgbClr val="000000"/>
              </a:solidFill>
              <a:latin typeface="Calibri" pitchFamily="34" charset="0"/>
            </a:endParaRPr>
          </a:p>
        </p:txBody>
      </p:sp>
      <p:cxnSp>
        <p:nvCxnSpPr>
          <p:cNvPr id="7" name="Straight Arrow Connector 6"/>
          <p:cNvCxnSpPr/>
          <p:nvPr/>
        </p:nvCxnSpPr>
        <p:spPr bwMode="auto">
          <a:xfrm>
            <a:off x="6156176" y="2132856"/>
            <a:ext cx="902786" cy="288032"/>
          </a:xfrm>
          <a:prstGeom prst="straightConnector1">
            <a:avLst/>
          </a:prstGeom>
          <a:noFill/>
          <a:ln w="635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flipV="1">
            <a:off x="6156176" y="2852936"/>
            <a:ext cx="902786" cy="864096"/>
          </a:xfrm>
          <a:prstGeom prst="straightConnector1">
            <a:avLst/>
          </a:prstGeom>
          <a:noFill/>
          <a:ln w="63500" cap="flat" cmpd="sng" algn="ctr">
            <a:solidFill>
              <a:srgbClr val="FF0000"/>
            </a:solidFill>
            <a:prstDash val="solid"/>
            <a:round/>
            <a:headEnd type="none" w="med" len="med"/>
            <a:tailEnd type="arrow"/>
          </a:ln>
          <a:effectLst/>
        </p:spPr>
      </p:cxnSp>
      <p:sp>
        <p:nvSpPr>
          <p:cNvPr id="10" name="TextBox 9"/>
          <p:cNvSpPr txBox="1"/>
          <p:nvPr/>
        </p:nvSpPr>
        <p:spPr>
          <a:xfrm>
            <a:off x="7058962" y="2292170"/>
            <a:ext cx="1905526" cy="707886"/>
          </a:xfrm>
          <a:prstGeom prst="rect">
            <a:avLst/>
          </a:prstGeom>
          <a:noFill/>
          <a:ln>
            <a:solidFill>
              <a:srgbClr val="FF0000"/>
            </a:solidFill>
          </a:ln>
        </p:spPr>
        <p:txBody>
          <a:bodyPr wrap="square" rtlCol="0">
            <a:spAutoFit/>
          </a:bodyPr>
          <a:lstStyle/>
          <a:p>
            <a:r>
              <a:rPr lang="en-GB" sz="2000" dirty="0" smtClean="0">
                <a:solidFill>
                  <a:schemeClr val="tx1"/>
                </a:solidFill>
                <a:latin typeface="Calibri" pitchFamily="34" charset="0"/>
              </a:rPr>
              <a:t>Co-variation: </a:t>
            </a:r>
            <a:r>
              <a:rPr lang="en-GB" sz="2000" dirty="0" err="1" smtClean="0">
                <a:solidFill>
                  <a:schemeClr val="tx1"/>
                </a:solidFill>
                <a:latin typeface="Calibri" pitchFamily="34" charset="0"/>
              </a:rPr>
              <a:t>dW</a:t>
            </a:r>
            <a:r>
              <a:rPr lang="en-GB" sz="2000" dirty="0" smtClean="0">
                <a:solidFill>
                  <a:schemeClr val="tx1"/>
                </a:solidFill>
                <a:latin typeface="Calibri" pitchFamily="34" charset="0"/>
              </a:rPr>
              <a:t>/</a:t>
            </a:r>
            <a:r>
              <a:rPr lang="en-GB" sz="2000" dirty="0" err="1" smtClean="0">
                <a:solidFill>
                  <a:schemeClr val="tx1"/>
                </a:solidFill>
                <a:latin typeface="Calibri" pitchFamily="34" charset="0"/>
              </a:rPr>
              <a:t>dTs</a:t>
            </a:r>
            <a:r>
              <a:rPr lang="en-GB" sz="2000" dirty="0" smtClean="0">
                <a:solidFill>
                  <a:schemeClr val="tx1"/>
                </a:solidFill>
                <a:latin typeface="Calibri" pitchFamily="34" charset="0"/>
              </a:rPr>
              <a:t> </a:t>
            </a:r>
            <a:r>
              <a:rPr lang="en-GB" sz="2000" dirty="0" smtClean="0">
                <a:solidFill>
                  <a:schemeClr val="tx1"/>
                </a:solidFill>
                <a:latin typeface="+mn-lt"/>
              </a:rPr>
              <a:t>~</a:t>
            </a:r>
            <a:r>
              <a:rPr lang="en-GB" sz="2000" dirty="0" smtClean="0">
                <a:solidFill>
                  <a:schemeClr val="tx1"/>
                </a:solidFill>
                <a:latin typeface="Calibri" pitchFamily="34" charset="0"/>
              </a:rPr>
              <a:t> 7%/</a:t>
            </a:r>
            <a:r>
              <a:rPr lang="en-GB" sz="2000" baseline="30000" dirty="0" smtClean="0">
                <a:solidFill>
                  <a:schemeClr val="tx1"/>
                </a:solidFill>
                <a:latin typeface="Calibri" pitchFamily="34" charset="0"/>
              </a:rPr>
              <a:t>o</a:t>
            </a:r>
            <a:r>
              <a:rPr lang="en-GB" sz="2000" dirty="0" smtClean="0">
                <a:solidFill>
                  <a:schemeClr val="tx1"/>
                </a:solidFill>
                <a:latin typeface="Calibri" pitchFamily="34" charset="0"/>
              </a:rPr>
              <a:t>C</a:t>
            </a:r>
            <a:endParaRPr lang="en-GB" sz="2000" dirty="0">
              <a:solidFill>
                <a:schemeClr val="tx1"/>
              </a:solidFill>
              <a:latin typeface="Calibri" pitchFamily="34" charset="0"/>
            </a:endParaRPr>
          </a:p>
        </p:txBody>
      </p:sp>
      <p:cxnSp>
        <p:nvCxnSpPr>
          <p:cNvPr id="6" name="Straight Connector 5"/>
          <p:cNvCxnSpPr/>
          <p:nvPr/>
        </p:nvCxnSpPr>
        <p:spPr bwMode="auto">
          <a:xfrm flipV="1">
            <a:off x="2483768" y="3573016"/>
            <a:ext cx="3384376" cy="360040"/>
          </a:xfrm>
          <a:prstGeom prst="line">
            <a:avLst/>
          </a:prstGeom>
          <a:noFill/>
          <a:ln w="25400" cap="flat" cmpd="sng" algn="ctr">
            <a:solidFill>
              <a:srgbClr val="139113"/>
            </a:solidFill>
            <a:prstDash val="solid"/>
            <a:round/>
            <a:headEnd type="none" w="med" len="med"/>
            <a:tailEnd type="arrow" w="med" len="med"/>
          </a:ln>
          <a:effectLst/>
        </p:spPr>
      </p:cxnSp>
      <p:sp>
        <p:nvSpPr>
          <p:cNvPr id="13" name="TextBox 12"/>
          <p:cNvSpPr txBox="1"/>
          <p:nvPr/>
        </p:nvSpPr>
        <p:spPr>
          <a:xfrm>
            <a:off x="2267744" y="3090446"/>
            <a:ext cx="2304256" cy="338554"/>
          </a:xfrm>
          <a:prstGeom prst="rect">
            <a:avLst/>
          </a:prstGeom>
          <a:noFill/>
        </p:spPr>
        <p:txBody>
          <a:bodyPr wrap="square" rtlCol="0">
            <a:spAutoFit/>
          </a:bodyPr>
          <a:lstStyle/>
          <a:p>
            <a:r>
              <a:rPr lang="en-GB" sz="1600" dirty="0" smtClean="0">
                <a:solidFill>
                  <a:srgbClr val="139113"/>
                </a:solidFill>
                <a:latin typeface="Arial" pitchFamily="34" charset="0"/>
                <a:cs typeface="Arial" pitchFamily="34" charset="0"/>
              </a:rPr>
              <a:t>~1%/decade trend</a:t>
            </a:r>
            <a:endParaRPr lang="en-GB" sz="1600" dirty="0">
              <a:solidFill>
                <a:srgbClr val="139113"/>
              </a:solidFill>
              <a:latin typeface="Arial" pitchFamily="34" charset="0"/>
              <a:cs typeface="Arial" pitchFamily="34" charset="0"/>
            </a:endParaRPr>
          </a:p>
        </p:txBody>
      </p:sp>
      <p:pic>
        <p:nvPicPr>
          <p:cNvPr id="14" name="Picture 3"/>
          <p:cNvPicPr>
            <a:picLocks noChangeAspect="1" noChangeArrowheads="1"/>
          </p:cNvPicPr>
          <p:nvPr/>
        </p:nvPicPr>
        <p:blipFill>
          <a:blip r:embed="rId4"/>
          <a:srcRect/>
          <a:stretch>
            <a:fillRect/>
          </a:stretch>
        </p:blipFill>
        <p:spPr bwMode="auto">
          <a:xfrm>
            <a:off x="7847370" y="1556790"/>
            <a:ext cx="1049959" cy="479683"/>
          </a:xfrm>
          <a:prstGeom prst="rect">
            <a:avLst/>
          </a:prstGeom>
          <a:noFill/>
          <a:ln w="9525">
            <a:noFill/>
            <a:miter lim="800000"/>
            <a:headEnd/>
            <a:tailEnd/>
          </a:ln>
        </p:spPr>
      </p:pic>
      <p:pic>
        <p:nvPicPr>
          <p:cNvPr id="5122" name="Picture 2" descr="NER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663" y="692696"/>
            <a:ext cx="10953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376782" y="703237"/>
            <a:ext cx="2515698" cy="1402851"/>
          </a:xfrm>
        </p:spPr>
        <p:txBody>
          <a:bodyPr/>
          <a:lstStyle/>
          <a:p>
            <a:r>
              <a:rPr lang="en-GB" sz="2800" dirty="0" smtClean="0">
                <a:latin typeface="Calibri" panose="020F0502020204030204" pitchFamily="34" charset="0"/>
              </a:rPr>
              <a:t>Amplification of P–E with warming</a:t>
            </a:r>
            <a:endParaRPr lang="en-GB" sz="2800"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endParaRPr lang="en-US">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1"/>
            <a:ext cx="6264696" cy="655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4584" y="2996952"/>
            <a:ext cx="2160240" cy="461665"/>
          </a:xfrm>
          <a:prstGeom prst="rect">
            <a:avLst/>
          </a:prstGeom>
          <a:solidFill>
            <a:schemeClr val="bg1"/>
          </a:solidFill>
          <a:scene3d>
            <a:camera prst="orthographicFront">
              <a:rot lat="0" lon="0" rev="5400000"/>
            </a:camera>
            <a:lightRig rig="threePt" dir="t"/>
          </a:scene3d>
        </p:spPr>
        <p:txBody>
          <a:bodyPr wrap="square" rtlCol="0">
            <a:spAutoFit/>
          </a:bodyPr>
          <a:lstStyle/>
          <a:p>
            <a:r>
              <a:rPr lang="el-GR" sz="2400" dirty="0" smtClean="0">
                <a:solidFill>
                  <a:schemeClr val="tx1"/>
                </a:solidFill>
                <a:latin typeface="Calibri" pitchFamily="34" charset="0"/>
              </a:rPr>
              <a:t>Δ</a:t>
            </a:r>
            <a:r>
              <a:rPr lang="en-GB" sz="2400" dirty="0" smtClean="0">
                <a:solidFill>
                  <a:schemeClr val="tx1"/>
                </a:solidFill>
                <a:latin typeface="Calibri" pitchFamily="34" charset="0"/>
              </a:rPr>
              <a:t>(P–E) (%) </a:t>
            </a:r>
            <a:r>
              <a:rPr lang="en-GB" sz="2400" dirty="0" smtClean="0">
                <a:solidFill>
                  <a:srgbClr val="00B0F0"/>
                </a:solidFill>
                <a:latin typeface="Calibri" pitchFamily="34" charset="0"/>
              </a:rPr>
              <a:t>WET</a:t>
            </a:r>
          </a:p>
        </p:txBody>
      </p:sp>
      <p:sp>
        <p:nvSpPr>
          <p:cNvPr id="9" name="TextBox 8"/>
          <p:cNvSpPr txBox="1"/>
          <p:nvPr/>
        </p:nvSpPr>
        <p:spPr>
          <a:xfrm>
            <a:off x="-684584" y="5127575"/>
            <a:ext cx="2160240" cy="461665"/>
          </a:xfrm>
          <a:prstGeom prst="rect">
            <a:avLst/>
          </a:prstGeom>
          <a:solidFill>
            <a:schemeClr val="bg1"/>
          </a:solidFill>
          <a:scene3d>
            <a:camera prst="orthographicFront">
              <a:rot lat="0" lon="0" rev="5400000"/>
            </a:camera>
            <a:lightRig rig="threePt" dir="t"/>
          </a:scene3d>
        </p:spPr>
        <p:txBody>
          <a:bodyPr wrap="square" rtlCol="0">
            <a:spAutoFit/>
          </a:bodyPr>
          <a:lstStyle/>
          <a:p>
            <a:r>
              <a:rPr lang="el-GR" sz="2400" dirty="0" smtClean="0">
                <a:solidFill>
                  <a:schemeClr val="tx1"/>
                </a:solidFill>
                <a:latin typeface="Calibri" pitchFamily="34" charset="0"/>
              </a:rPr>
              <a:t>Δ</a:t>
            </a:r>
            <a:r>
              <a:rPr lang="en-GB" sz="2400" dirty="0" smtClean="0">
                <a:solidFill>
                  <a:schemeClr val="tx1"/>
                </a:solidFill>
                <a:latin typeface="Calibri" pitchFamily="34" charset="0"/>
              </a:rPr>
              <a:t>(P–E) (%) </a:t>
            </a:r>
            <a:r>
              <a:rPr lang="en-GB" sz="2400" dirty="0" smtClean="0">
                <a:solidFill>
                  <a:srgbClr val="FF0000"/>
                </a:solidFill>
                <a:latin typeface="Calibri" pitchFamily="34" charset="0"/>
              </a:rPr>
              <a:t>DRY</a:t>
            </a:r>
          </a:p>
        </p:txBody>
      </p:sp>
      <mc:AlternateContent xmlns:mc="http://schemas.openxmlformats.org/markup-compatibility/2006">
        <mc:Choice xmlns:a14="http://schemas.microsoft.com/office/drawing/2010/main" Requires="a14">
          <p:sp>
            <p:nvSpPr>
              <p:cNvPr id="19" name="TextBox 18"/>
              <p:cNvSpPr txBox="1"/>
              <p:nvPr/>
            </p:nvSpPr>
            <p:spPr>
              <a:xfrm>
                <a:off x="6084169" y="2204864"/>
                <a:ext cx="3059832" cy="39969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800" i="1" smtClean="0">
                              <a:solidFill>
                                <a:schemeClr val="tx1"/>
                              </a:solidFill>
                              <a:latin typeface="Cambria Math"/>
                            </a:rPr>
                          </m:ctrlPr>
                        </m:fPr>
                        <m:num>
                          <m:r>
                            <a:rPr lang="en-GB" sz="1800" b="0" i="1" smtClean="0">
                              <a:solidFill>
                                <a:schemeClr val="tx1"/>
                              </a:solidFill>
                              <a:latin typeface="Cambria Math"/>
                            </a:rPr>
                            <m:t>1</m:t>
                          </m:r>
                        </m:num>
                        <m:den>
                          <m:r>
                            <a:rPr lang="en-GB" sz="1800" b="0" i="1" smtClean="0">
                              <a:solidFill>
                                <a:schemeClr val="tx1"/>
                              </a:solidFill>
                              <a:latin typeface="Cambria Math"/>
                            </a:rPr>
                            <m:t>𝑞</m:t>
                          </m:r>
                          <m:r>
                            <a:rPr lang="en-GB" sz="1800" i="1" baseline="-25000">
                              <a:solidFill>
                                <a:schemeClr val="tx1"/>
                              </a:solidFill>
                              <a:latin typeface="Cambria Math"/>
                            </a:rPr>
                            <m:t>𝑠</m:t>
                          </m:r>
                        </m:den>
                      </m:f>
                      <m:f>
                        <m:fPr>
                          <m:ctrlPr>
                            <a:rPr lang="en-GB" sz="1800" i="1" smtClean="0">
                              <a:solidFill>
                                <a:schemeClr val="tx1"/>
                              </a:solidFill>
                              <a:latin typeface="Cambria Math"/>
                            </a:rPr>
                          </m:ctrlPr>
                        </m:fPr>
                        <m:num>
                          <m:r>
                            <a:rPr lang="en-GB" sz="1800" b="0" i="1" smtClean="0">
                              <a:solidFill>
                                <a:schemeClr val="tx1"/>
                              </a:solidFill>
                              <a:latin typeface="Cambria Math"/>
                            </a:rPr>
                            <m:t>𝑑𝑞</m:t>
                          </m:r>
                          <m:r>
                            <a:rPr lang="en-GB" sz="1800" b="0" i="1" baseline="-25000" smtClean="0">
                              <a:solidFill>
                                <a:schemeClr val="tx1"/>
                              </a:solidFill>
                              <a:latin typeface="Cambria Math"/>
                            </a:rPr>
                            <m:t>𝑠</m:t>
                          </m:r>
                        </m:num>
                        <m:den>
                          <m:r>
                            <a:rPr lang="en-GB" sz="1800" b="0" i="1" smtClean="0">
                              <a:solidFill>
                                <a:schemeClr val="tx1"/>
                              </a:solidFill>
                              <a:latin typeface="Cambria Math"/>
                            </a:rPr>
                            <m:t>𝑑𝑇</m:t>
                          </m:r>
                        </m:den>
                      </m:f>
                      <m:r>
                        <a:rPr lang="en-GB" sz="1800" b="0" i="0" smtClean="0">
                          <a:solidFill>
                            <a:schemeClr val="tx1"/>
                          </a:solidFill>
                          <a:latin typeface="Cambria Math"/>
                        </a:rPr>
                        <m:t>= </m:t>
                      </m:r>
                      <m:r>
                        <m:rPr>
                          <m:sty m:val="p"/>
                        </m:rPr>
                        <a:rPr lang="el-GR" sz="1800" b="0" i="1" smtClean="0">
                          <a:solidFill>
                            <a:schemeClr val="tx1"/>
                          </a:solidFill>
                          <a:latin typeface="Cambria Math"/>
                          <a:ea typeface="Cambria Math"/>
                        </a:rPr>
                        <m:t>α</m:t>
                      </m:r>
                      <m:r>
                        <a:rPr lang="en-GB" sz="1800" b="0" i="1" smtClean="0">
                          <a:solidFill>
                            <a:schemeClr val="tx1"/>
                          </a:solidFill>
                          <a:latin typeface="Cambria Math"/>
                          <a:ea typeface="Cambria Math"/>
                        </a:rPr>
                        <m:t> ~ 7%/</m:t>
                      </m:r>
                      <m:r>
                        <a:rPr lang="en-GB" sz="1800" b="0" i="1" smtClean="0">
                          <a:solidFill>
                            <a:schemeClr val="tx1"/>
                          </a:solidFill>
                          <a:latin typeface="Cambria Math"/>
                          <a:ea typeface="Cambria Math"/>
                        </a:rPr>
                        <m:t>𝐾</m:t>
                      </m:r>
                    </m:oMath>
                  </m:oMathPara>
                </a14:m>
                <a:endParaRPr lang="en-GB" sz="1800" b="0" i="1" dirty="0" smtClean="0">
                  <a:solidFill>
                    <a:schemeClr val="tx1"/>
                  </a:solidFill>
                  <a:latin typeface="Cambria Math"/>
                  <a:ea typeface="Cambria Math"/>
                </a:endParaRPr>
              </a:p>
              <a:p>
                <a:pPr/>
                <a14:m>
                  <m:oMathPara xmlns:m="http://schemas.openxmlformats.org/officeDocument/2006/math">
                    <m:oMathParaPr>
                      <m:jc m:val="centerGroup"/>
                    </m:oMathParaPr>
                    <m:oMath xmlns:m="http://schemas.openxmlformats.org/officeDocument/2006/math">
                      <m:r>
                        <a:rPr lang="en-GB" sz="1800" b="0" i="0" smtClean="0">
                          <a:solidFill>
                            <a:schemeClr val="tx1"/>
                          </a:solidFill>
                          <a:latin typeface="Cambria Math"/>
                        </a:rPr>
                        <m:t> </m:t>
                      </m:r>
                    </m:oMath>
                  </m:oMathPara>
                </a14:m>
                <a:endParaRPr lang="en-GB" sz="1800" dirty="0">
                  <a:solidFill>
                    <a:schemeClr val="tx1"/>
                  </a:solidFill>
                  <a:latin typeface="Times" pitchFamily="18" charset="0"/>
                </a:endParaRPr>
              </a:p>
              <a:p>
                <a:pPr/>
                <a14:m>
                  <m:oMathPara xmlns:m="http://schemas.openxmlformats.org/officeDocument/2006/math">
                    <m:oMathParaPr>
                      <m:jc m:val="centerGroup"/>
                    </m:oMathParaPr>
                    <m:oMath xmlns:m="http://schemas.openxmlformats.org/officeDocument/2006/math">
                      <m:r>
                        <m:rPr>
                          <m:sty m:val="p"/>
                        </m:rPr>
                        <a:rPr lang="en-GB" sz="1800" b="0" i="0" smtClean="0">
                          <a:solidFill>
                            <a:schemeClr val="tx1"/>
                          </a:solidFill>
                          <a:latin typeface="Cambria Math"/>
                        </a:rPr>
                        <m:t>P</m:t>
                      </m:r>
                      <m:r>
                        <a:rPr lang="en-GB" sz="1800" b="0" i="0" smtClean="0">
                          <a:solidFill>
                            <a:schemeClr val="tx1"/>
                          </a:solidFill>
                          <a:latin typeface="Cambria Math"/>
                        </a:rPr>
                        <m:t>−</m:t>
                      </m:r>
                      <m:r>
                        <m:rPr>
                          <m:sty m:val="p"/>
                        </m:rPr>
                        <a:rPr lang="en-GB" sz="1800" b="0" i="0" smtClean="0">
                          <a:solidFill>
                            <a:schemeClr val="tx1"/>
                          </a:solidFill>
                          <a:latin typeface="Cambria Math"/>
                        </a:rPr>
                        <m:t>E</m:t>
                      </m:r>
                      <m:r>
                        <a:rPr lang="en-GB" sz="1800" b="0" i="1" smtClean="0">
                          <a:solidFill>
                            <a:schemeClr val="tx1"/>
                          </a:solidFill>
                          <a:latin typeface="Cambria Math"/>
                        </a:rPr>
                        <m:t> </m:t>
                      </m:r>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d>
                        <m:dPr>
                          <m:ctrlPr>
                            <a:rPr lang="en-GB" sz="1800" b="0" i="1" smtClean="0">
                              <a:solidFill>
                                <a:schemeClr val="tx1"/>
                              </a:solidFill>
                              <a:latin typeface="Cambria Math"/>
                              <a:ea typeface="Cambria Math"/>
                            </a:rPr>
                          </m:ctrlPr>
                        </m:dPr>
                        <m:e>
                          <m:r>
                            <a:rPr lang="en-GB" sz="1800" b="0" i="1" smtClean="0">
                              <a:solidFill>
                                <a:schemeClr val="tx1"/>
                              </a:solidFill>
                              <a:latin typeface="Cambria Math"/>
                              <a:ea typeface="Cambria Math"/>
                            </a:rPr>
                            <m:t>𝑢</m:t>
                          </m:r>
                          <m:r>
                            <a:rPr lang="en-GB" sz="1800" b="0" i="1" smtClean="0">
                              <a:solidFill>
                                <a:schemeClr val="tx1"/>
                              </a:solidFill>
                              <a:latin typeface="Cambria Math"/>
                              <a:ea typeface="Cambria Math"/>
                            </a:rPr>
                            <m:t> </m:t>
                          </m:r>
                          <m:r>
                            <a:rPr lang="en-GB" sz="1800" b="0" i="1" smtClean="0">
                              <a:solidFill>
                                <a:schemeClr val="tx1"/>
                              </a:solidFill>
                              <a:latin typeface="Cambria Math"/>
                              <a:ea typeface="Cambria Math"/>
                            </a:rPr>
                            <m:t>𝑞</m:t>
                          </m:r>
                        </m:e>
                      </m:d>
                    </m:oMath>
                  </m:oMathPara>
                </a14:m>
                <a:endParaRPr lang="en-GB" sz="1800" b="0" dirty="0" smtClean="0">
                  <a:solidFill>
                    <a:schemeClr val="tx1"/>
                  </a:solidFill>
                  <a:latin typeface="Times" pitchFamily="18" charset="0"/>
                  <a:ea typeface="Cambria Math"/>
                </a:endParaRPr>
              </a:p>
              <a:p>
                <a:endParaRPr lang="en-GB" sz="1800" b="0" dirty="0" smtClean="0">
                  <a:solidFill>
                    <a:schemeClr val="tx1"/>
                  </a:solidFill>
                  <a:latin typeface="Times" pitchFamily="18" charset="0"/>
                  <a:ea typeface="Cambria Math"/>
                </a:endParaRPr>
              </a:p>
              <a:p>
                <a:pPr/>
                <a14:m>
                  <m:oMathPara xmlns:m="http://schemas.openxmlformats.org/officeDocument/2006/math">
                    <m:oMathParaPr>
                      <m:jc m:val="centerGroup"/>
                    </m:oMathParaPr>
                    <m:oMath xmlns:m="http://schemas.openxmlformats.org/officeDocument/2006/math">
                      <m:f>
                        <m:fPr>
                          <m:ctrlPr>
                            <a:rPr lang="en-GB" sz="1800" b="0" i="1" smtClean="0">
                              <a:solidFill>
                                <a:schemeClr val="tx1"/>
                              </a:solidFill>
                              <a:latin typeface="Cambria Math"/>
                              <a:ea typeface="Cambria Math"/>
                            </a:rPr>
                          </m:ctrlPr>
                        </m:fPr>
                        <m:num>
                          <m:r>
                            <a:rPr lang="en-GB" sz="1800" b="0" i="1" smtClean="0">
                              <a:solidFill>
                                <a:schemeClr val="tx1"/>
                              </a:solidFill>
                              <a:latin typeface="Cambria Math"/>
                              <a:ea typeface="Cambria Math"/>
                            </a:rPr>
                            <m:t>∆</m:t>
                          </m:r>
                          <m:d>
                            <m:dPr>
                              <m:ctrlPr>
                                <a:rPr lang="en-GB" sz="1800" b="0" i="1" smtClean="0">
                                  <a:solidFill>
                                    <a:schemeClr val="tx1"/>
                                  </a:solidFill>
                                  <a:latin typeface="Cambria Math"/>
                                  <a:ea typeface="Cambria Math"/>
                                </a:rPr>
                              </m:ctrlPr>
                            </m:dPr>
                            <m:e>
                              <m:r>
                                <a:rPr lang="en-GB" sz="1800" b="0" i="1" smtClean="0">
                                  <a:solidFill>
                                    <a:schemeClr val="tx1"/>
                                  </a:solidFill>
                                  <a:latin typeface="Cambria Math"/>
                                  <a:ea typeface="Cambria Math"/>
                                </a:rPr>
                                <m:t>𝑃</m:t>
                              </m:r>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𝐸</m:t>
                              </m:r>
                            </m:e>
                          </m:d>
                        </m:num>
                        <m:den>
                          <m:r>
                            <a:rPr lang="en-GB" sz="1800" i="1">
                              <a:solidFill>
                                <a:schemeClr val="tx1"/>
                              </a:solidFill>
                              <a:latin typeface="Cambria Math"/>
                              <a:ea typeface="Cambria Math"/>
                            </a:rPr>
                            <m:t>∆</m:t>
                          </m:r>
                          <m:r>
                            <a:rPr lang="en-GB" sz="1800" i="1">
                              <a:solidFill>
                                <a:schemeClr val="tx1"/>
                              </a:solidFill>
                              <a:latin typeface="Cambria Math"/>
                              <a:ea typeface="Cambria Math"/>
                            </a:rPr>
                            <m:t>𝑇</m:t>
                          </m:r>
                        </m:den>
                      </m:f>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f>
                        <m:fPr>
                          <m:ctrlPr>
                            <a:rPr lang="en-GB" sz="1800" b="0" i="1" smtClean="0">
                              <a:solidFill>
                                <a:schemeClr val="tx1"/>
                              </a:solidFill>
                              <a:latin typeface="Cambria Math"/>
                              <a:ea typeface="Cambria Math"/>
                            </a:rPr>
                          </m:ctrlPr>
                        </m:fPr>
                        <m:num>
                          <m:r>
                            <a:rPr lang="en-GB" sz="1800" b="0" i="1" smtClean="0">
                              <a:solidFill>
                                <a:schemeClr val="tx1"/>
                              </a:solidFill>
                              <a:latin typeface="Cambria Math"/>
                              <a:ea typeface="Cambria Math"/>
                            </a:rPr>
                            <m:t>∆</m:t>
                          </m:r>
                          <m:d>
                            <m:dPr>
                              <m:ctrlPr>
                                <a:rPr lang="en-GB" sz="1800" b="0" i="1" smtClean="0">
                                  <a:solidFill>
                                    <a:schemeClr val="tx1"/>
                                  </a:solidFill>
                                  <a:latin typeface="Cambria Math"/>
                                  <a:ea typeface="Cambria Math"/>
                                </a:rPr>
                              </m:ctrlPr>
                            </m:dPr>
                            <m:e>
                              <m:r>
                                <a:rPr lang="en-GB" sz="1800" b="0" i="1" smtClean="0">
                                  <a:solidFill>
                                    <a:schemeClr val="tx1"/>
                                  </a:solidFill>
                                  <a:latin typeface="Cambria Math"/>
                                  <a:ea typeface="Cambria Math"/>
                                </a:rPr>
                                <m:t>𝑢</m:t>
                              </m:r>
                              <m:r>
                                <a:rPr lang="en-GB" sz="1800" b="0" i="1" smtClean="0">
                                  <a:solidFill>
                                    <a:schemeClr val="tx1"/>
                                  </a:solidFill>
                                  <a:latin typeface="Cambria Math"/>
                                  <a:ea typeface="Cambria Math"/>
                                </a:rPr>
                                <m:t> </m:t>
                              </m:r>
                              <m:r>
                                <a:rPr lang="en-GB" sz="1800" b="0" i="1" smtClean="0">
                                  <a:solidFill>
                                    <a:schemeClr val="tx1"/>
                                  </a:solidFill>
                                  <a:latin typeface="Cambria Math"/>
                                  <a:ea typeface="Cambria Math"/>
                                </a:rPr>
                                <m:t>𝑞</m:t>
                              </m:r>
                            </m:e>
                          </m:d>
                        </m:num>
                        <m:den>
                          <m:r>
                            <a:rPr lang="en-GB" sz="1800" i="1">
                              <a:solidFill>
                                <a:schemeClr val="tx1"/>
                              </a:solidFill>
                              <a:latin typeface="Cambria Math"/>
                              <a:ea typeface="Cambria Math"/>
                            </a:rPr>
                            <m:t>∆</m:t>
                          </m:r>
                          <m:r>
                            <a:rPr lang="en-GB" sz="1800" i="1">
                              <a:solidFill>
                                <a:schemeClr val="tx1"/>
                              </a:solidFill>
                              <a:latin typeface="Cambria Math"/>
                              <a:ea typeface="Cambria Math"/>
                            </a:rPr>
                            <m:t>𝑇</m:t>
                          </m:r>
                          <m:r>
                            <m:rPr>
                              <m:nor/>
                            </m:rPr>
                            <a:rPr lang="en-GB" sz="1800" dirty="0">
                              <a:solidFill>
                                <a:schemeClr val="tx1"/>
                              </a:solidFill>
                              <a:latin typeface="Times" pitchFamily="18" charset="0"/>
                              <a:ea typeface="Cambria Math"/>
                            </a:rPr>
                            <m:t> </m:t>
                          </m:r>
                        </m:den>
                      </m:f>
                    </m:oMath>
                  </m:oMathPara>
                </a14:m>
                <a:endParaRPr lang="en-GB" sz="1800" b="0" i="1" dirty="0" smtClean="0">
                  <a:solidFill>
                    <a:schemeClr val="tx1"/>
                  </a:solidFill>
                  <a:latin typeface="Cambria Math"/>
                  <a:ea typeface="Cambria Math"/>
                </a:endParaRPr>
              </a:p>
              <a:p>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 </m:t>
                      </m:r>
                      <m:r>
                        <a:rPr lang="en-GB" sz="1800" b="0" i="1" smtClean="0">
                          <a:solidFill>
                            <a:schemeClr val="tx1"/>
                          </a:solidFill>
                          <a:latin typeface="Cambria Math"/>
                          <a:ea typeface="Cambria Math"/>
                        </a:rPr>
                        <m:t>𝑢</m:t>
                      </m:r>
                      <m:f>
                        <m:fPr>
                          <m:ctrlPr>
                            <a:rPr lang="en-GB" sz="1800" b="0" i="1" smtClean="0">
                              <a:solidFill>
                                <a:schemeClr val="tx1"/>
                              </a:solidFill>
                              <a:latin typeface="Cambria Math"/>
                              <a:ea typeface="Cambria Math"/>
                            </a:rPr>
                          </m:ctrlPr>
                        </m:fPr>
                        <m:num>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𝑞</m:t>
                          </m:r>
                        </m:num>
                        <m:den>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𝑇</m:t>
                          </m:r>
                        </m:den>
                      </m:f>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d>
                        <m:dPr>
                          <m:ctrlPr>
                            <a:rPr lang="en-GB" sz="1800" b="0" i="1" smtClean="0">
                              <a:solidFill>
                                <a:schemeClr val="tx1"/>
                              </a:solidFill>
                              <a:latin typeface="Cambria Math"/>
                              <a:ea typeface="Cambria Math"/>
                            </a:rPr>
                          </m:ctrlPr>
                        </m:dPr>
                        <m:e>
                          <m:r>
                            <a:rPr lang="en-GB" sz="1800" b="0" i="1" smtClean="0">
                              <a:solidFill>
                                <a:schemeClr val="tx1"/>
                              </a:solidFill>
                              <a:latin typeface="Cambria Math"/>
                              <a:ea typeface="Cambria Math"/>
                            </a:rPr>
                            <m:t>𝑢𝑞</m:t>
                          </m:r>
                          <m:r>
                            <a:rPr lang="en-GB" sz="1800" i="1">
                              <a:solidFill>
                                <a:schemeClr val="tx1"/>
                              </a:solidFill>
                              <a:latin typeface="Cambria Math"/>
                              <a:ea typeface="Cambria Math"/>
                            </a:rPr>
                            <m:t>𝛼</m:t>
                          </m:r>
                        </m:e>
                      </m:d>
                    </m:oMath>
                  </m:oMathPara>
                </a14:m>
                <a:endParaRPr lang="en-GB" sz="1800" b="0" dirty="0" smtClean="0">
                  <a:solidFill>
                    <a:schemeClr val="tx1"/>
                  </a:solidFill>
                  <a:latin typeface="Times" pitchFamily="18" charset="0"/>
                  <a:ea typeface="Cambria Math"/>
                </a:endParaRPr>
              </a:p>
              <a:p>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m:t>
                      </m:r>
                      <m:r>
                        <a:rPr lang="en-GB" sz="1800" i="1">
                          <a:solidFill>
                            <a:schemeClr val="tx1"/>
                          </a:solidFill>
                          <a:latin typeface="Cambria Math"/>
                          <a:ea typeface="Cambria Math"/>
                        </a:rPr>
                        <m:t>𝛼</m:t>
                      </m:r>
                      <m:r>
                        <a:rPr lang="en-GB" sz="1800" i="1" smtClean="0">
                          <a:solidFill>
                            <a:schemeClr val="tx1"/>
                          </a:solidFill>
                          <a:latin typeface="Cambria Math"/>
                          <a:ea typeface="Cambria Math"/>
                        </a:rPr>
                        <m:t>𝛻</m:t>
                      </m:r>
                      <m:r>
                        <a:rPr lang="en-GB" sz="1800" b="0" i="1" smtClean="0">
                          <a:solidFill>
                            <a:schemeClr val="tx1"/>
                          </a:solidFill>
                          <a:latin typeface="Cambria Math"/>
                          <a:ea typeface="Cambria Math"/>
                        </a:rPr>
                        <m:t>.</m:t>
                      </m:r>
                      <m:d>
                        <m:dPr>
                          <m:ctrlPr>
                            <a:rPr lang="en-GB" sz="1800" b="0" i="1" smtClean="0">
                              <a:solidFill>
                                <a:schemeClr val="tx1"/>
                              </a:solidFill>
                              <a:latin typeface="Cambria Math"/>
                              <a:ea typeface="Cambria Math"/>
                            </a:rPr>
                          </m:ctrlPr>
                        </m:dPr>
                        <m:e>
                          <m:r>
                            <a:rPr lang="en-GB" sz="1800" b="0" i="1" smtClean="0">
                              <a:solidFill>
                                <a:schemeClr val="tx1"/>
                              </a:solidFill>
                              <a:latin typeface="Cambria Math"/>
                              <a:ea typeface="Cambria Math"/>
                            </a:rPr>
                            <m:t>𝑢</m:t>
                          </m:r>
                          <m:r>
                            <a:rPr lang="en-GB" sz="1800" b="0" i="1" smtClean="0">
                              <a:solidFill>
                                <a:schemeClr val="tx1"/>
                              </a:solidFill>
                              <a:latin typeface="Cambria Math"/>
                              <a:ea typeface="Cambria Math"/>
                            </a:rPr>
                            <m:t> </m:t>
                          </m:r>
                          <m:r>
                            <a:rPr lang="en-GB" sz="1800" b="0" i="1" smtClean="0">
                              <a:solidFill>
                                <a:schemeClr val="tx1"/>
                              </a:solidFill>
                              <a:latin typeface="Cambria Math"/>
                              <a:ea typeface="Cambria Math"/>
                            </a:rPr>
                            <m:t>𝑞</m:t>
                          </m:r>
                        </m:e>
                      </m:d>
                      <m:r>
                        <a:rPr lang="en-GB" sz="1800" b="0" i="1" smtClean="0">
                          <a:solidFill>
                            <a:schemeClr val="tx1"/>
                          </a:solidFill>
                          <a:latin typeface="Cambria Math"/>
                          <a:ea typeface="Cambria Math"/>
                        </a:rPr>
                        <m:t>= </m:t>
                      </m:r>
                      <m:r>
                        <a:rPr lang="en-GB" sz="1800" b="0" i="1" smtClean="0">
                          <a:solidFill>
                            <a:schemeClr val="tx1"/>
                          </a:solidFill>
                          <a:latin typeface="Cambria Math"/>
                          <a:ea typeface="Cambria Math"/>
                        </a:rPr>
                        <m:t>𝛼</m:t>
                      </m:r>
                      <m:d>
                        <m:dPr>
                          <m:ctrlPr>
                            <a:rPr lang="en-GB" sz="1800" b="0" i="1" smtClean="0">
                              <a:solidFill>
                                <a:schemeClr val="tx1"/>
                              </a:solidFill>
                              <a:latin typeface="Cambria Math"/>
                              <a:ea typeface="Cambria Math"/>
                            </a:rPr>
                          </m:ctrlPr>
                        </m:dPr>
                        <m:e>
                          <m:r>
                            <a:rPr lang="en-GB" sz="1800" b="0" i="1" smtClean="0">
                              <a:solidFill>
                                <a:schemeClr val="tx1"/>
                              </a:solidFill>
                              <a:latin typeface="Cambria Math"/>
                              <a:ea typeface="Cambria Math"/>
                            </a:rPr>
                            <m:t>𝑃</m:t>
                          </m:r>
                          <m:r>
                            <a:rPr lang="en-GB" sz="1800" b="0" i="1" smtClean="0">
                              <a:solidFill>
                                <a:schemeClr val="tx1"/>
                              </a:solidFill>
                              <a:latin typeface="Cambria Math"/>
                              <a:ea typeface="Cambria Math"/>
                            </a:rPr>
                            <m:t>−</m:t>
                          </m:r>
                          <m:r>
                            <a:rPr lang="en-GB" sz="1800" b="0" i="1" smtClean="0">
                              <a:solidFill>
                                <a:schemeClr val="tx1"/>
                              </a:solidFill>
                              <a:latin typeface="Cambria Math"/>
                              <a:ea typeface="Cambria Math"/>
                            </a:rPr>
                            <m:t>𝐸</m:t>
                          </m:r>
                        </m:e>
                      </m:d>
                    </m:oMath>
                  </m:oMathPara>
                </a14:m>
                <a:endParaRPr lang="en-GB" sz="1800" b="0" dirty="0" smtClean="0">
                  <a:solidFill>
                    <a:schemeClr val="tx1"/>
                  </a:solidFill>
                  <a:latin typeface="Times" pitchFamily="18" charset="0"/>
                  <a:ea typeface="Cambria Math"/>
                </a:endParaRPr>
              </a:p>
              <a:p>
                <a:endParaRPr lang="en-GB" sz="1800" b="0" i="1" dirty="0" smtClean="0">
                  <a:solidFill>
                    <a:schemeClr val="tx1"/>
                  </a:solidFill>
                  <a:latin typeface="Cambria Math"/>
                  <a:ea typeface="Cambria Math"/>
                </a:endParaRPr>
              </a:p>
              <a:p>
                <a14:m>
                  <m:oMath xmlns:m="http://schemas.openxmlformats.org/officeDocument/2006/math">
                    <m:r>
                      <a:rPr lang="en-GB" sz="1800" b="0" i="1" smtClean="0">
                        <a:solidFill>
                          <a:schemeClr val="tx1"/>
                        </a:solidFill>
                        <a:latin typeface="Cambria Math"/>
                        <a:ea typeface="Cambria Math"/>
                      </a:rPr>
                      <m:t>∴ </m:t>
                    </m:r>
                    <m:r>
                      <a:rPr lang="en-GB" sz="1800" i="1">
                        <a:solidFill>
                          <a:schemeClr val="tx1"/>
                        </a:solidFill>
                        <a:latin typeface="Cambria Math"/>
                        <a:ea typeface="Cambria Math"/>
                      </a:rPr>
                      <m:t>∆</m:t>
                    </m:r>
                    <m:d>
                      <m:dPr>
                        <m:ctrlPr>
                          <a:rPr lang="en-GB" sz="1800" i="1">
                            <a:solidFill>
                              <a:schemeClr val="tx1"/>
                            </a:solidFill>
                            <a:latin typeface="Cambria Math"/>
                            <a:ea typeface="Cambria Math"/>
                          </a:rPr>
                        </m:ctrlPr>
                      </m:dPr>
                      <m:e>
                        <m:r>
                          <a:rPr lang="en-GB" sz="1800" i="1">
                            <a:solidFill>
                              <a:schemeClr val="tx1"/>
                            </a:solidFill>
                            <a:latin typeface="Cambria Math"/>
                            <a:ea typeface="Cambria Math"/>
                          </a:rPr>
                          <m:t>𝑃</m:t>
                        </m:r>
                        <m:r>
                          <a:rPr lang="en-GB" sz="1800" i="1">
                            <a:solidFill>
                              <a:schemeClr val="tx1"/>
                            </a:solidFill>
                            <a:latin typeface="Cambria Math"/>
                            <a:ea typeface="Cambria Math"/>
                          </a:rPr>
                          <m:t>−</m:t>
                        </m:r>
                        <m:r>
                          <a:rPr lang="en-GB" sz="1800" i="1">
                            <a:solidFill>
                              <a:schemeClr val="tx1"/>
                            </a:solidFill>
                            <a:latin typeface="Cambria Math"/>
                            <a:ea typeface="Cambria Math"/>
                          </a:rPr>
                          <m:t>𝐸</m:t>
                        </m:r>
                      </m:e>
                    </m:d>
                    <m:r>
                      <a:rPr lang="en-GB" sz="1800" b="0" i="1" smtClean="0">
                        <a:solidFill>
                          <a:schemeClr val="tx1"/>
                        </a:solidFill>
                        <a:latin typeface="Cambria Math"/>
                        <a:ea typeface="Cambria Math"/>
                      </a:rPr>
                      <m:t>=</m:t>
                    </m:r>
                  </m:oMath>
                </a14:m>
                <a:r>
                  <a:rPr lang="en-GB" sz="1800" dirty="0">
                    <a:solidFill>
                      <a:schemeClr val="tx1"/>
                    </a:solidFill>
                    <a:ea typeface="Cambria Math"/>
                  </a:rPr>
                  <a:t> </a:t>
                </a:r>
                <a14:m>
                  <m:oMath xmlns:m="http://schemas.openxmlformats.org/officeDocument/2006/math">
                    <m:r>
                      <a:rPr lang="en-GB" sz="1800" i="1">
                        <a:solidFill>
                          <a:schemeClr val="tx1"/>
                        </a:solidFill>
                        <a:latin typeface="Cambria Math"/>
                        <a:ea typeface="Cambria Math"/>
                      </a:rPr>
                      <m:t>𝛼</m:t>
                    </m:r>
                    <m:r>
                      <a:rPr lang="en-GB" sz="1800" i="1">
                        <a:solidFill>
                          <a:schemeClr val="tx1"/>
                        </a:solidFill>
                        <a:latin typeface="Cambria Math"/>
                        <a:ea typeface="Cambria Math"/>
                      </a:rPr>
                      <m:t>∆</m:t>
                    </m:r>
                    <m:r>
                      <a:rPr lang="en-GB" sz="1800" i="1">
                        <a:solidFill>
                          <a:schemeClr val="tx1"/>
                        </a:solidFill>
                        <a:latin typeface="Cambria Math"/>
                        <a:ea typeface="Cambria Math"/>
                      </a:rPr>
                      <m:t>𝑇</m:t>
                    </m:r>
                    <m:d>
                      <m:dPr>
                        <m:ctrlPr>
                          <a:rPr lang="en-GB" sz="1800" i="1">
                            <a:solidFill>
                              <a:schemeClr val="tx1"/>
                            </a:solidFill>
                            <a:latin typeface="Cambria Math"/>
                            <a:ea typeface="Cambria Math"/>
                          </a:rPr>
                        </m:ctrlPr>
                      </m:dPr>
                      <m:e>
                        <m:r>
                          <a:rPr lang="en-GB" sz="1800" i="1">
                            <a:solidFill>
                              <a:schemeClr val="tx1"/>
                            </a:solidFill>
                            <a:latin typeface="Cambria Math"/>
                            <a:ea typeface="Cambria Math"/>
                          </a:rPr>
                          <m:t>𝑃</m:t>
                        </m:r>
                        <m:r>
                          <a:rPr lang="en-GB" sz="1800" i="1">
                            <a:solidFill>
                              <a:schemeClr val="tx1"/>
                            </a:solidFill>
                            <a:latin typeface="Cambria Math"/>
                            <a:ea typeface="Cambria Math"/>
                          </a:rPr>
                          <m:t>−</m:t>
                        </m:r>
                        <m:r>
                          <a:rPr lang="en-GB" sz="1800" i="1">
                            <a:solidFill>
                              <a:schemeClr val="tx1"/>
                            </a:solidFill>
                            <a:latin typeface="Cambria Math"/>
                            <a:ea typeface="Cambria Math"/>
                          </a:rPr>
                          <m:t>𝐸</m:t>
                        </m:r>
                      </m:e>
                    </m:d>
                  </m:oMath>
                </a14:m>
                <a:endParaRPr lang="en-GB" sz="2000" dirty="0" smtClean="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r>
                  <a:rPr lang="en-GB" sz="2000" dirty="0" smtClean="0">
                    <a:solidFill>
                      <a:schemeClr val="tx1"/>
                    </a:solidFill>
                    <a:latin typeface="Calibri" panose="020F0502020204030204" pitchFamily="34" charset="0"/>
                  </a:rPr>
                  <a:t>e.g. Held and </a:t>
                </a:r>
                <a:r>
                  <a:rPr lang="en-GB" sz="2000" dirty="0" err="1" smtClean="0">
                    <a:solidFill>
                      <a:schemeClr val="tx1"/>
                    </a:solidFill>
                    <a:latin typeface="Calibri" panose="020F0502020204030204" pitchFamily="34" charset="0"/>
                  </a:rPr>
                  <a:t>Soden</a:t>
                </a:r>
                <a:r>
                  <a:rPr lang="en-GB" sz="2000" dirty="0" smtClean="0">
                    <a:solidFill>
                      <a:schemeClr val="tx1"/>
                    </a:solidFill>
                    <a:latin typeface="Calibri" panose="020F0502020204030204" pitchFamily="34" charset="0"/>
                  </a:rPr>
                  <a:t> (2006)</a:t>
                </a:r>
              </a:p>
            </p:txBody>
          </p:sp>
        </mc:Choice>
        <mc:Fallback>
          <p:sp>
            <p:nvSpPr>
              <p:cNvPr id="19" name="TextBox 18"/>
              <p:cNvSpPr txBox="1">
                <a:spLocks noRot="1" noChangeAspect="1" noMove="1" noResize="1" noEditPoints="1" noAdjustHandles="1" noChangeArrowheads="1" noChangeShapeType="1" noTextEdit="1"/>
              </p:cNvSpPr>
              <p:nvPr/>
            </p:nvSpPr>
            <p:spPr>
              <a:xfrm>
                <a:off x="6084169" y="2204864"/>
                <a:ext cx="3059832" cy="3996928"/>
              </a:xfrm>
              <a:prstGeom prst="rect">
                <a:avLst/>
              </a:prstGeom>
              <a:blipFill rotWithShape="1">
                <a:blip r:embed="rId3"/>
                <a:stretch>
                  <a:fillRect l="-1992" b="-1832"/>
                </a:stretch>
              </a:blipFill>
            </p:spPr>
            <p:txBody>
              <a:bodyPr/>
              <a:lstStyle/>
              <a:p>
                <a:r>
                  <a:rPr lang="en-GB">
                    <a:noFill/>
                  </a:rPr>
                  <a:t> </a:t>
                </a:r>
              </a:p>
            </p:txBody>
          </p:sp>
        </mc:Fallback>
      </mc:AlternateContent>
      <p:sp>
        <p:nvSpPr>
          <p:cNvPr id="20" name="Text Box 3"/>
          <p:cNvSpPr txBox="1">
            <a:spLocks noChangeArrowheads="1"/>
          </p:cNvSpPr>
          <p:nvPr/>
        </p:nvSpPr>
        <p:spPr bwMode="auto">
          <a:xfrm>
            <a:off x="899591" y="5867267"/>
            <a:ext cx="2160241" cy="307777"/>
          </a:xfrm>
          <a:prstGeom prst="rect">
            <a:avLst/>
          </a:prstGeom>
          <a:noFill/>
          <a:ln w="9525">
            <a:noFill/>
            <a:miter lim="800000"/>
            <a:headEnd/>
            <a:tailEnd/>
          </a:ln>
        </p:spPr>
        <p:txBody>
          <a:bodyPr wrap="square">
            <a:spAutoFit/>
          </a:bodyPr>
          <a:lstStyle/>
          <a:p>
            <a:pPr>
              <a:spcBef>
                <a:spcPct val="50000"/>
              </a:spcBef>
            </a:pPr>
            <a:r>
              <a:rPr lang="en-US" sz="1400" dirty="0" smtClean="0">
                <a:solidFill>
                  <a:srgbClr val="000000"/>
                </a:solidFill>
                <a:latin typeface="Calibri" pitchFamily="34" charset="0"/>
                <a:hlinkClick r:id="rId4"/>
              </a:rPr>
              <a:t>Liu </a:t>
            </a:r>
            <a:r>
              <a:rPr lang="en-US" sz="1400" dirty="0">
                <a:solidFill>
                  <a:srgbClr val="000000"/>
                </a:solidFill>
                <a:latin typeface="Calibri" pitchFamily="34" charset="0"/>
                <a:hlinkClick r:id="rId4"/>
              </a:rPr>
              <a:t>and </a:t>
            </a:r>
            <a:r>
              <a:rPr lang="en-US" sz="1400" dirty="0" smtClean="0">
                <a:solidFill>
                  <a:srgbClr val="000000"/>
                </a:solidFill>
                <a:latin typeface="Calibri" pitchFamily="34" charset="0"/>
                <a:hlinkClick r:id="rId4"/>
              </a:rPr>
              <a:t>Allan (2013) ERL</a:t>
            </a:r>
            <a:endParaRPr lang="en-GB" sz="1400" i="1" dirty="0">
              <a:solidFill>
                <a:srgbClr val="000000"/>
              </a:solidFill>
              <a:latin typeface="Calibri" pitchFamily="34" charset="0"/>
            </a:endParaRPr>
          </a:p>
        </p:txBody>
      </p:sp>
      <p:sp>
        <p:nvSpPr>
          <p:cNvPr id="5" name="TextBox 4"/>
          <p:cNvSpPr txBox="1"/>
          <p:nvPr/>
        </p:nvSpPr>
        <p:spPr>
          <a:xfrm>
            <a:off x="4499992" y="2946430"/>
            <a:ext cx="648072" cy="338554"/>
          </a:xfrm>
          <a:prstGeom prst="rect">
            <a:avLst/>
          </a:prstGeom>
          <a:noFill/>
        </p:spPr>
        <p:txBody>
          <a:bodyPr wrap="square" rtlCol="0">
            <a:spAutoFit/>
          </a:bodyPr>
          <a:lstStyle/>
          <a:p>
            <a:r>
              <a:rPr lang="en-GB" sz="1600" b="1" dirty="0" smtClean="0">
                <a:solidFill>
                  <a:srgbClr val="5EFB33"/>
                </a:solidFill>
                <a:latin typeface="Calibri" pitchFamily="34" charset="0"/>
              </a:rPr>
              <a:t>AMIP</a:t>
            </a:r>
          </a:p>
        </p:txBody>
      </p:sp>
      <p:sp>
        <p:nvSpPr>
          <p:cNvPr id="22" name="TextBox 21"/>
          <p:cNvSpPr txBox="1"/>
          <p:nvPr/>
        </p:nvSpPr>
        <p:spPr>
          <a:xfrm>
            <a:off x="5076056" y="2564904"/>
            <a:ext cx="648072" cy="338554"/>
          </a:xfrm>
          <a:prstGeom prst="rect">
            <a:avLst/>
          </a:prstGeom>
          <a:noFill/>
        </p:spPr>
        <p:txBody>
          <a:bodyPr wrap="square" rtlCol="0">
            <a:spAutoFit/>
          </a:bodyPr>
          <a:lstStyle/>
          <a:p>
            <a:r>
              <a:rPr lang="en-GB" sz="1600" b="1" dirty="0">
                <a:solidFill>
                  <a:schemeClr val="bg2"/>
                </a:solidFill>
                <a:latin typeface="Calibri" pitchFamily="34" charset="0"/>
              </a:rPr>
              <a:t>C</a:t>
            </a:r>
            <a:r>
              <a:rPr lang="en-GB" sz="1600" b="1" dirty="0" smtClean="0">
                <a:solidFill>
                  <a:schemeClr val="bg2"/>
                </a:solidFill>
                <a:latin typeface="Calibri" pitchFamily="34" charset="0"/>
              </a:rPr>
              <a:t>MIP</a:t>
            </a:r>
          </a:p>
        </p:txBody>
      </p:sp>
      <p:sp>
        <p:nvSpPr>
          <p:cNvPr id="23" name="TextBox 1"/>
          <p:cNvSpPr txBox="1">
            <a:spLocks noChangeArrowheads="1"/>
          </p:cNvSpPr>
          <p:nvPr/>
        </p:nvSpPr>
        <p:spPr bwMode="auto">
          <a:xfrm>
            <a:off x="1034008" y="14710"/>
            <a:ext cx="5410200" cy="369332"/>
          </a:xfrm>
          <a:prstGeom prst="rect">
            <a:avLst/>
          </a:prstGeom>
          <a:solidFill>
            <a:schemeClr val="bg1"/>
          </a:solidFill>
          <a:ln w="9525">
            <a:noFill/>
            <a:miter lim="800000"/>
            <a:headEnd/>
            <a:tailEnd/>
          </a:ln>
        </p:spPr>
        <p:txBody>
          <a:bodyPr tIns="0" bIns="0">
            <a:spAutoFit/>
          </a:bodyPr>
          <a:lstStyle/>
          <a:p>
            <a:r>
              <a:rPr lang="en-GB" sz="2400" b="1" dirty="0" smtClean="0">
                <a:solidFill>
                  <a:srgbClr val="000000"/>
                </a:solidFill>
                <a:latin typeface="Calibri" panose="020F0502020204030204" pitchFamily="34" charset="0"/>
              </a:rPr>
              <a:t>Tropical Ocean	Tropical Land</a:t>
            </a:r>
            <a:endParaRPr lang="en-GB"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4338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87" y="1924050"/>
            <a:ext cx="6517705" cy="396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Rectangle 2"/>
          <p:cNvSpPr>
            <a:spLocks noGrp="1" noChangeArrowheads="1"/>
          </p:cNvSpPr>
          <p:nvPr>
            <p:ph type="title" idx="4294967295"/>
          </p:nvPr>
        </p:nvSpPr>
        <p:spPr>
          <a:xfrm>
            <a:off x="158181" y="80963"/>
            <a:ext cx="7028432" cy="1516062"/>
          </a:xfrm>
        </p:spPr>
        <p:txBody>
          <a:bodyPr/>
          <a:lstStyle/>
          <a:p>
            <a:r>
              <a:rPr lang="en-GB" sz="3600" dirty="0" smtClean="0">
                <a:solidFill>
                  <a:srgbClr val="0070C0"/>
                </a:solidFill>
                <a:latin typeface="Calibri" pitchFamily="34" charset="0"/>
              </a:rPr>
              <a:t>CMIP5 simulations: wettest tropical grid-points get wetter, driest drier</a:t>
            </a:r>
          </a:p>
        </p:txBody>
      </p:sp>
      <p:sp>
        <p:nvSpPr>
          <p:cNvPr id="37891" name="TextBox 1"/>
          <p:cNvSpPr txBox="1">
            <a:spLocks noChangeArrowheads="1"/>
          </p:cNvSpPr>
          <p:nvPr/>
        </p:nvSpPr>
        <p:spPr bwMode="auto">
          <a:xfrm>
            <a:off x="962000" y="1598886"/>
            <a:ext cx="5410200" cy="461962"/>
          </a:xfrm>
          <a:prstGeom prst="rect">
            <a:avLst/>
          </a:prstGeom>
          <a:solidFill>
            <a:schemeClr val="bg1"/>
          </a:solidFill>
          <a:ln w="9525">
            <a:noFill/>
            <a:miter lim="800000"/>
            <a:headEnd/>
            <a:tailEnd/>
          </a:ln>
        </p:spPr>
        <p:txBody>
          <a:bodyPr>
            <a:spAutoFit/>
          </a:bodyPr>
          <a:lstStyle/>
          <a:p>
            <a:r>
              <a:rPr lang="en-GB" sz="2400" b="1" dirty="0">
                <a:solidFill>
                  <a:srgbClr val="000000"/>
                </a:solidFill>
                <a:latin typeface="Arial" charset="0"/>
              </a:rPr>
              <a:t>	</a:t>
            </a:r>
            <a:r>
              <a:rPr lang="en-GB" sz="2400" b="1" dirty="0">
                <a:solidFill>
                  <a:srgbClr val="000000"/>
                </a:solidFill>
                <a:latin typeface="Calibri" panose="020F0502020204030204" pitchFamily="34" charset="0"/>
              </a:rPr>
              <a:t>Ocean		</a:t>
            </a:r>
            <a:r>
              <a:rPr lang="en-GB" sz="2400" b="1" dirty="0" smtClean="0">
                <a:solidFill>
                  <a:srgbClr val="000000"/>
                </a:solidFill>
                <a:latin typeface="Calibri" panose="020F0502020204030204" pitchFamily="34" charset="0"/>
              </a:rPr>
              <a:t>	Land</a:t>
            </a:r>
            <a:endParaRPr lang="en-GB" sz="2400" b="1" dirty="0">
              <a:solidFill>
                <a:srgbClr val="000000"/>
              </a:solidFill>
              <a:latin typeface="Calibri" panose="020F0502020204030204" pitchFamily="34" charset="0"/>
            </a:endParaRPr>
          </a:p>
        </p:txBody>
      </p:sp>
      <p:sp>
        <p:nvSpPr>
          <p:cNvPr id="8" name="TextBox 7"/>
          <p:cNvSpPr txBox="1"/>
          <p:nvPr/>
        </p:nvSpPr>
        <p:spPr>
          <a:xfrm>
            <a:off x="-1349648" y="3717032"/>
            <a:ext cx="3761408" cy="461665"/>
          </a:xfrm>
          <a:prstGeom prst="rect">
            <a:avLst/>
          </a:prstGeom>
          <a:solidFill>
            <a:schemeClr val="bg1"/>
          </a:solidFill>
          <a:scene3d>
            <a:camera prst="orthographicFront">
              <a:rot lat="0" lon="0" rev="5400000"/>
            </a:camera>
            <a:lightRig rig="threePt" dir="t"/>
          </a:scene3d>
        </p:spPr>
        <p:txBody>
          <a:bodyPr>
            <a:spAutoFit/>
          </a:bodyPr>
          <a:lstStyle/>
          <a:p>
            <a:pPr>
              <a:defRPr/>
            </a:pPr>
            <a:r>
              <a:rPr lang="en-GB" sz="2400" dirty="0">
                <a:solidFill>
                  <a:srgbClr val="000000"/>
                </a:solidFill>
                <a:latin typeface="Arial" charset="0"/>
              </a:rPr>
              <a:t>Tropical dry	Tropical wet</a:t>
            </a:r>
          </a:p>
        </p:txBody>
      </p:sp>
      <p:sp>
        <p:nvSpPr>
          <p:cNvPr id="37893" name="TextBox 2"/>
          <p:cNvSpPr txBox="1">
            <a:spLocks noChangeArrowheads="1"/>
          </p:cNvSpPr>
          <p:nvPr/>
        </p:nvSpPr>
        <p:spPr bwMode="auto">
          <a:xfrm>
            <a:off x="6961188" y="2893091"/>
            <a:ext cx="2057400" cy="1200329"/>
          </a:xfrm>
          <a:prstGeom prst="rect">
            <a:avLst/>
          </a:prstGeom>
          <a:noFill/>
          <a:ln w="9525">
            <a:solidFill>
              <a:schemeClr val="tx1"/>
            </a:solidFill>
            <a:miter lim="800000"/>
            <a:headEnd/>
            <a:tailEnd/>
          </a:ln>
        </p:spPr>
        <p:txBody>
          <a:bodyPr>
            <a:spAutoFit/>
          </a:bodyPr>
          <a:lstStyle/>
          <a:p>
            <a:r>
              <a:rPr lang="en-GB" sz="1800" dirty="0">
                <a:solidFill>
                  <a:srgbClr val="000000"/>
                </a:solidFill>
                <a:latin typeface="Arial" charset="0"/>
              </a:rPr>
              <a:t>Pre 1988 GPCP </a:t>
            </a:r>
            <a:r>
              <a:rPr lang="en-GB" sz="1800" dirty="0" smtClean="0">
                <a:solidFill>
                  <a:srgbClr val="000000"/>
                </a:solidFill>
                <a:latin typeface="Arial" charset="0"/>
              </a:rPr>
              <a:t>observations over ocean don’t use microwave data</a:t>
            </a:r>
            <a:endParaRPr lang="en-GB" sz="1800" dirty="0">
              <a:solidFill>
                <a:srgbClr val="000000"/>
              </a:solidFill>
              <a:latin typeface="Arial" charset="0"/>
            </a:endParaRPr>
          </a:p>
        </p:txBody>
      </p:sp>
      <p:cxnSp>
        <p:nvCxnSpPr>
          <p:cNvPr id="37894" name="Straight Arrow Connector 4"/>
          <p:cNvCxnSpPr>
            <a:cxnSpLocks noChangeShapeType="1"/>
          </p:cNvCxnSpPr>
          <p:nvPr/>
        </p:nvCxnSpPr>
        <p:spPr bwMode="auto">
          <a:xfrm flipH="1">
            <a:off x="2627784" y="3632635"/>
            <a:ext cx="4333405" cy="460606"/>
          </a:xfrm>
          <a:prstGeom prst="straightConnector1">
            <a:avLst/>
          </a:prstGeom>
          <a:noFill/>
          <a:ln w="41275" algn="ctr">
            <a:solidFill>
              <a:schemeClr val="tx1"/>
            </a:solidFill>
            <a:round/>
            <a:headEnd/>
            <a:tailEnd type="arrow" w="med" len="med"/>
          </a:ln>
        </p:spPr>
      </p:cxnSp>
      <p:pic>
        <p:nvPicPr>
          <p:cNvPr id="37895" name="Picture 3"/>
          <p:cNvPicPr>
            <a:picLocks noChangeAspect="1" noChangeArrowheads="1"/>
          </p:cNvPicPr>
          <p:nvPr/>
        </p:nvPicPr>
        <p:blipFill>
          <a:blip r:embed="rId3"/>
          <a:srcRect/>
          <a:stretch>
            <a:fillRect/>
          </a:stretch>
        </p:blipFill>
        <p:spPr bwMode="auto">
          <a:xfrm>
            <a:off x="7904580" y="1549729"/>
            <a:ext cx="1118770" cy="511119"/>
          </a:xfrm>
          <a:prstGeom prst="rect">
            <a:avLst/>
          </a:prstGeom>
          <a:noFill/>
          <a:ln w="9525">
            <a:noFill/>
            <a:miter lim="800000"/>
            <a:headEnd/>
            <a:tailEnd/>
          </a:ln>
        </p:spPr>
      </p:pic>
      <p:sp>
        <p:nvSpPr>
          <p:cNvPr id="37897" name="TextBox 10"/>
          <p:cNvSpPr txBox="1">
            <a:spLocks noChangeArrowheads="1"/>
          </p:cNvSpPr>
          <p:nvPr/>
        </p:nvSpPr>
        <p:spPr bwMode="auto">
          <a:xfrm>
            <a:off x="6961188" y="4335892"/>
            <a:ext cx="2057400" cy="647700"/>
          </a:xfrm>
          <a:prstGeom prst="rect">
            <a:avLst/>
          </a:prstGeom>
          <a:noFill/>
          <a:ln w="9525">
            <a:solidFill>
              <a:schemeClr val="tx1"/>
            </a:solidFill>
            <a:miter lim="800000"/>
            <a:headEnd/>
            <a:tailEnd/>
          </a:ln>
        </p:spPr>
        <p:txBody>
          <a:bodyPr>
            <a:spAutoFit/>
          </a:bodyPr>
          <a:lstStyle/>
          <a:p>
            <a:r>
              <a:rPr lang="en-GB" sz="1800">
                <a:solidFill>
                  <a:srgbClr val="000000"/>
                </a:solidFill>
                <a:latin typeface="Arial" charset="0"/>
              </a:rPr>
              <a:t>Robust drying of dry tropical land</a:t>
            </a:r>
          </a:p>
        </p:txBody>
      </p:sp>
      <p:cxnSp>
        <p:nvCxnSpPr>
          <p:cNvPr id="37898" name="Straight Arrow Connector 11"/>
          <p:cNvCxnSpPr>
            <a:cxnSpLocks noChangeShapeType="1"/>
            <a:stCxn id="37897" idx="1"/>
          </p:cNvCxnSpPr>
          <p:nvPr/>
        </p:nvCxnSpPr>
        <p:spPr bwMode="auto">
          <a:xfrm flipH="1">
            <a:off x="6660232" y="4659742"/>
            <a:ext cx="300956" cy="142660"/>
          </a:xfrm>
          <a:prstGeom prst="straightConnector1">
            <a:avLst/>
          </a:prstGeom>
          <a:noFill/>
          <a:ln w="41275" algn="ctr">
            <a:solidFill>
              <a:schemeClr val="tx1"/>
            </a:solidFill>
            <a:round/>
            <a:headEnd/>
            <a:tailEnd type="arrow" w="med" len="med"/>
          </a:ln>
        </p:spPr>
      </p:cxnSp>
      <p:pic>
        <p:nvPicPr>
          <p:cNvPr id="37899" name="Picture 12"/>
          <p:cNvPicPr>
            <a:picLocks noChangeAspect="1"/>
          </p:cNvPicPr>
          <p:nvPr/>
        </p:nvPicPr>
        <p:blipFill>
          <a:blip r:embed="rId4"/>
          <a:srcRect/>
          <a:stretch>
            <a:fillRect/>
          </a:stretch>
        </p:blipFill>
        <p:spPr bwMode="auto">
          <a:xfrm>
            <a:off x="6124004" y="6381328"/>
            <a:ext cx="2984500" cy="454499"/>
          </a:xfrm>
          <a:prstGeom prst="rect">
            <a:avLst/>
          </a:prstGeom>
          <a:solidFill>
            <a:schemeClr val="bg1"/>
          </a:solidFill>
          <a:ln w="9525">
            <a:noFill/>
            <a:miter lim="800000"/>
            <a:headEnd/>
            <a:tailEnd/>
          </a:ln>
        </p:spPr>
      </p:pic>
      <p:sp>
        <p:nvSpPr>
          <p:cNvPr id="2" name="TextBox 1"/>
          <p:cNvSpPr txBox="1"/>
          <p:nvPr/>
        </p:nvSpPr>
        <p:spPr>
          <a:xfrm>
            <a:off x="6961188" y="5301208"/>
            <a:ext cx="2063082" cy="923330"/>
          </a:xfrm>
          <a:prstGeom prst="rect">
            <a:avLst/>
          </a:prstGeom>
          <a:noFill/>
        </p:spPr>
        <p:txBody>
          <a:bodyPr wrap="square" rtlCol="0">
            <a:spAutoFit/>
          </a:bodyPr>
          <a:lstStyle/>
          <a:p>
            <a:r>
              <a:rPr lang="en-GB" sz="1800" dirty="0" smtClean="0">
                <a:solidFill>
                  <a:srgbClr val="0070C0"/>
                </a:solidFill>
                <a:latin typeface="Arial" charset="0"/>
              </a:rPr>
              <a:t>30% wettest </a:t>
            </a:r>
            <a:r>
              <a:rPr lang="en-GB" sz="1800" dirty="0" err="1" smtClean="0">
                <a:solidFill>
                  <a:srgbClr val="0070C0"/>
                </a:solidFill>
                <a:latin typeface="Arial" charset="0"/>
              </a:rPr>
              <a:t>gridpoints</a:t>
            </a:r>
            <a:r>
              <a:rPr lang="en-GB" sz="1800" dirty="0" smtClean="0">
                <a:solidFill>
                  <a:srgbClr val="0070C0"/>
                </a:solidFill>
                <a:latin typeface="Arial" charset="0"/>
              </a:rPr>
              <a:t> </a:t>
            </a:r>
            <a:r>
              <a:rPr lang="en-GB" sz="1800" dirty="0" err="1" smtClean="0">
                <a:solidFill>
                  <a:srgbClr val="0070C0"/>
                </a:solidFill>
                <a:latin typeface="Arial" charset="0"/>
              </a:rPr>
              <a:t>vs</a:t>
            </a:r>
            <a:r>
              <a:rPr lang="en-GB" sz="1800" dirty="0" smtClean="0">
                <a:solidFill>
                  <a:srgbClr val="0070C0"/>
                </a:solidFill>
                <a:latin typeface="Arial" charset="0"/>
              </a:rPr>
              <a:t> 70% driest each month</a:t>
            </a:r>
            <a:endParaRPr lang="en-GB" sz="1800" dirty="0">
              <a:solidFill>
                <a:srgbClr val="0070C0"/>
              </a:solidFill>
              <a:latin typeface="Arial" charset="0"/>
            </a:endParaRPr>
          </a:p>
        </p:txBody>
      </p:sp>
      <p:sp>
        <p:nvSpPr>
          <p:cNvPr id="19" name="TextBox 18"/>
          <p:cNvSpPr txBox="1"/>
          <p:nvPr/>
        </p:nvSpPr>
        <p:spPr>
          <a:xfrm>
            <a:off x="-1332655" y="3504895"/>
            <a:ext cx="3600399" cy="830997"/>
          </a:xfrm>
          <a:prstGeom prst="rect">
            <a:avLst/>
          </a:prstGeom>
          <a:solidFill>
            <a:schemeClr val="bg1"/>
          </a:solidFill>
          <a:scene3d>
            <a:camera prst="orthographicFront">
              <a:rot lat="0" lon="0" rev="5400000"/>
            </a:camera>
            <a:lightRig rig="threePt" dir="t"/>
          </a:scene3d>
        </p:spPr>
        <p:txBody>
          <a:bodyPr wrap="square">
            <a:spAutoFit/>
          </a:bodyPr>
          <a:lstStyle/>
          <a:p>
            <a:pPr>
              <a:defRPr/>
            </a:pPr>
            <a:r>
              <a:rPr lang="en-GB" sz="2400" dirty="0" smtClean="0">
                <a:solidFill>
                  <a:srgbClr val="FF0000"/>
                </a:solidFill>
                <a:latin typeface="Arial" charset="0"/>
              </a:rPr>
              <a:t>dry</a:t>
            </a:r>
            <a:r>
              <a:rPr lang="en-GB" sz="2400" dirty="0">
                <a:solidFill>
                  <a:srgbClr val="000000"/>
                </a:solidFill>
                <a:latin typeface="Arial" charset="0"/>
              </a:rPr>
              <a:t>	</a:t>
            </a:r>
            <a:r>
              <a:rPr lang="en-GB" sz="1800" dirty="0" smtClean="0">
                <a:solidFill>
                  <a:srgbClr val="000000"/>
                </a:solidFill>
                <a:latin typeface="Arial" charset="0"/>
              </a:rPr>
              <a:t>tropical region	</a:t>
            </a:r>
            <a:r>
              <a:rPr lang="en-GB" sz="2400" dirty="0" smtClean="0">
                <a:solidFill>
                  <a:srgbClr val="00B0F0"/>
                </a:solidFill>
                <a:latin typeface="Arial" charset="0"/>
              </a:rPr>
              <a:t>wet</a:t>
            </a:r>
          </a:p>
          <a:p>
            <a:pPr>
              <a:defRPr/>
            </a:pPr>
            <a:r>
              <a:rPr lang="en-GB" sz="2400" dirty="0" smtClean="0">
                <a:solidFill>
                  <a:srgbClr val="000000"/>
                </a:solidFill>
                <a:latin typeface="Arial" charset="0"/>
              </a:rPr>
              <a:t>Precipitation Change (%)</a:t>
            </a:r>
            <a:endParaRPr lang="en-GB" sz="2400" dirty="0">
              <a:solidFill>
                <a:srgbClr val="000000"/>
              </a:solidFill>
              <a:latin typeface="Arial" charset="0"/>
            </a:endParaRPr>
          </a:p>
        </p:txBody>
      </p:sp>
      <p:sp>
        <p:nvSpPr>
          <p:cNvPr id="4" name="TextBox 3"/>
          <p:cNvSpPr txBox="1"/>
          <p:nvPr/>
        </p:nvSpPr>
        <p:spPr>
          <a:xfrm>
            <a:off x="1115616" y="2802414"/>
            <a:ext cx="1296144" cy="338554"/>
          </a:xfrm>
          <a:prstGeom prst="rect">
            <a:avLst/>
          </a:prstGeom>
          <a:noFill/>
        </p:spPr>
        <p:txBody>
          <a:bodyPr wrap="square" rtlCol="0">
            <a:spAutoFit/>
          </a:bodyPr>
          <a:lstStyle/>
          <a:p>
            <a:r>
              <a:rPr lang="en-GB" sz="1600" b="1" dirty="0" smtClean="0">
                <a:solidFill>
                  <a:schemeClr val="accent2"/>
                </a:solidFill>
                <a:latin typeface="Calibri" pitchFamily="34" charset="0"/>
              </a:rPr>
              <a:t>GPCC, </a:t>
            </a:r>
            <a:r>
              <a:rPr lang="en-GB" sz="1600" b="1" dirty="0" smtClean="0">
                <a:solidFill>
                  <a:srgbClr val="FF0000"/>
                </a:solidFill>
                <a:latin typeface="Calibri" pitchFamily="34" charset="0"/>
              </a:rPr>
              <a:t>GPCP</a:t>
            </a:r>
            <a:endParaRPr lang="en-GB" sz="1600" b="1" dirty="0">
              <a:solidFill>
                <a:srgbClr val="FF0000"/>
              </a:solidFill>
              <a:latin typeface="Calibri" pitchFamily="34" charset="0"/>
            </a:endParaRPr>
          </a:p>
        </p:txBody>
      </p:sp>
      <p:sp>
        <p:nvSpPr>
          <p:cNvPr id="37900" name="Text Box 3"/>
          <p:cNvSpPr txBox="1">
            <a:spLocks noChangeArrowheads="1"/>
          </p:cNvSpPr>
          <p:nvPr/>
        </p:nvSpPr>
        <p:spPr bwMode="auto">
          <a:xfrm>
            <a:off x="158181" y="5805264"/>
            <a:ext cx="6764211" cy="954107"/>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latin typeface="Calibri" pitchFamily="34" charset="0"/>
                <a:hlinkClick r:id="rId5"/>
              </a:rPr>
              <a:t>Liu </a:t>
            </a:r>
            <a:r>
              <a:rPr lang="en-US" sz="2000" dirty="0">
                <a:solidFill>
                  <a:srgbClr val="000000"/>
                </a:solidFill>
                <a:latin typeface="Calibri" pitchFamily="34" charset="0"/>
                <a:hlinkClick r:id="rId5"/>
              </a:rPr>
              <a:t>and </a:t>
            </a:r>
            <a:r>
              <a:rPr lang="en-US" sz="2000" dirty="0" smtClean="0">
                <a:solidFill>
                  <a:srgbClr val="000000"/>
                </a:solidFill>
                <a:latin typeface="Calibri" pitchFamily="34" charset="0"/>
                <a:hlinkClick r:id="rId5"/>
              </a:rPr>
              <a:t>Allan (2013) ERL</a:t>
            </a:r>
            <a:r>
              <a:rPr lang="en-US" sz="2000" i="1" dirty="0" smtClean="0">
                <a:solidFill>
                  <a:srgbClr val="000000"/>
                </a:solidFill>
                <a:latin typeface="Calibri" pitchFamily="34" charset="0"/>
              </a:rPr>
              <a:t> </a:t>
            </a:r>
            <a:r>
              <a:rPr lang="en-US" sz="2000" i="1" dirty="0">
                <a:solidFill>
                  <a:srgbClr val="000000"/>
                </a:solidFill>
                <a:latin typeface="Calibri" pitchFamily="34" charset="0"/>
              </a:rPr>
              <a:t> </a:t>
            </a:r>
            <a:r>
              <a:rPr lang="en-US" sz="2000" i="1" dirty="0" smtClean="0">
                <a:solidFill>
                  <a:srgbClr val="000000"/>
                </a:solidFill>
                <a:latin typeface="Calibri" pitchFamily="34" charset="0"/>
              </a:rPr>
              <a:t>                                                                </a:t>
            </a:r>
            <a:r>
              <a:rPr lang="en-US" sz="1800" dirty="0" smtClean="0">
                <a:solidFill>
                  <a:srgbClr val="000000"/>
                </a:solidFill>
                <a:latin typeface="Calibri" pitchFamily="34" charset="0"/>
                <a:hlinkClick r:id="rId6"/>
              </a:rPr>
              <a:t>Allan </a:t>
            </a:r>
            <a:r>
              <a:rPr lang="en-US" sz="1800" dirty="0">
                <a:solidFill>
                  <a:srgbClr val="000000"/>
                </a:solidFill>
                <a:latin typeface="Calibri" pitchFamily="34" charset="0"/>
                <a:hlinkClick r:id="rId6"/>
              </a:rPr>
              <a:t>et al. (2010) </a:t>
            </a:r>
            <a:r>
              <a:rPr lang="en-US" sz="1800" dirty="0" smtClean="0">
                <a:solidFill>
                  <a:srgbClr val="000000"/>
                </a:solidFill>
                <a:latin typeface="Calibri" pitchFamily="34" charset="0"/>
                <a:hlinkClick r:id="rId6"/>
              </a:rPr>
              <a:t>ERL</a:t>
            </a:r>
            <a:r>
              <a:rPr lang="en-US" sz="1800" dirty="0" smtClean="0">
                <a:solidFill>
                  <a:srgbClr val="000000"/>
                </a:solidFill>
                <a:latin typeface="Calibri" pitchFamily="34" charset="0"/>
              </a:rPr>
              <a:t>; </a:t>
            </a:r>
            <a:r>
              <a:rPr lang="en-US" sz="1800" i="1" dirty="0" smtClean="0">
                <a:solidFill>
                  <a:srgbClr val="000000"/>
                </a:solidFill>
                <a:latin typeface="Calibri" pitchFamily="34" charset="0"/>
              </a:rPr>
              <a:t>Chadwick et al. (2013) J </a:t>
            </a:r>
            <a:r>
              <a:rPr lang="en-US" sz="1800" i="1" dirty="0" err="1" smtClean="0">
                <a:solidFill>
                  <a:srgbClr val="000000"/>
                </a:solidFill>
                <a:latin typeface="Calibri" pitchFamily="34" charset="0"/>
              </a:rPr>
              <a:t>Clim</a:t>
            </a:r>
            <a:r>
              <a:rPr lang="en-US" sz="1800" i="1" dirty="0" smtClean="0">
                <a:solidFill>
                  <a:srgbClr val="000000"/>
                </a:solidFill>
                <a:latin typeface="Calibri" pitchFamily="34" charset="0"/>
              </a:rPr>
              <a:t>, </a:t>
            </a:r>
            <a:r>
              <a:rPr lang="en-GB" sz="1800" i="1" dirty="0">
                <a:solidFill>
                  <a:srgbClr val="000000"/>
                </a:solidFill>
                <a:latin typeface="Calibri" pitchFamily="34" charset="0"/>
                <a:hlinkClick r:id="rId7"/>
              </a:rPr>
              <a:t>Allan (2012) </a:t>
            </a:r>
            <a:r>
              <a:rPr lang="en-GB" sz="1800" i="1" dirty="0" err="1">
                <a:solidFill>
                  <a:srgbClr val="000000"/>
                </a:solidFill>
                <a:latin typeface="Calibri" pitchFamily="34" charset="0"/>
                <a:hlinkClick r:id="rId7"/>
              </a:rPr>
              <a:t>Clim</a:t>
            </a:r>
            <a:r>
              <a:rPr lang="en-GB" sz="1800" i="1" dirty="0">
                <a:solidFill>
                  <a:srgbClr val="000000"/>
                </a:solidFill>
                <a:latin typeface="Calibri" pitchFamily="34" charset="0"/>
                <a:hlinkClick r:id="rId7"/>
              </a:rPr>
              <a:t>. </a:t>
            </a:r>
            <a:r>
              <a:rPr lang="en-GB" sz="1800" i="1" dirty="0" err="1">
                <a:solidFill>
                  <a:srgbClr val="000000"/>
                </a:solidFill>
                <a:latin typeface="Calibri" pitchFamily="34" charset="0"/>
                <a:hlinkClick r:id="rId7"/>
              </a:rPr>
              <a:t>Dyn</a:t>
            </a:r>
            <a:r>
              <a:rPr lang="en-GB" sz="1800" i="1" dirty="0" smtClean="0">
                <a:solidFill>
                  <a:srgbClr val="000000"/>
                </a:solidFill>
                <a:latin typeface="Calibri" pitchFamily="34" charset="0"/>
                <a:hlinkClick r:id="rId7"/>
              </a:rPr>
              <a:t>.</a:t>
            </a:r>
            <a:r>
              <a:rPr lang="en-GB" sz="1800" i="1" dirty="0">
                <a:solidFill>
                  <a:srgbClr val="000000"/>
                </a:solidFill>
                <a:latin typeface="Calibri" pitchFamily="34" charset="0"/>
              </a:rPr>
              <a:t>, </a:t>
            </a:r>
            <a:r>
              <a:rPr lang="en-GB" sz="1800" i="1" dirty="0">
                <a:solidFill>
                  <a:srgbClr val="000000"/>
                </a:solidFill>
                <a:latin typeface="Calibri" pitchFamily="34" charset="0"/>
                <a:hlinkClick r:id="rId8"/>
              </a:rPr>
              <a:t>Balan </a:t>
            </a:r>
            <a:r>
              <a:rPr lang="en-GB" sz="1800" i="1" dirty="0" err="1" smtClean="0">
                <a:solidFill>
                  <a:srgbClr val="000000"/>
                </a:solidFill>
                <a:latin typeface="Calibri" pitchFamily="34" charset="0"/>
                <a:hlinkClick r:id="rId8"/>
              </a:rPr>
              <a:t>Sarojin</a:t>
            </a:r>
            <a:r>
              <a:rPr lang="en-GB" sz="1800" i="1" dirty="0" smtClean="0">
                <a:solidFill>
                  <a:srgbClr val="000000"/>
                </a:solidFill>
                <a:latin typeface="Calibri" pitchFamily="34" charset="0"/>
                <a:hlinkClick r:id="rId8"/>
              </a:rPr>
              <a:t> et al. (2013) GRL</a:t>
            </a:r>
            <a:r>
              <a:rPr lang="en-GB" sz="1800" i="1" dirty="0" smtClean="0">
                <a:solidFill>
                  <a:srgbClr val="000000"/>
                </a:solidFill>
                <a:latin typeface="Calibri" pitchFamily="34" charset="0"/>
              </a:rPr>
              <a:t>; </a:t>
            </a:r>
            <a:r>
              <a:rPr lang="en-GB" sz="1800" i="1" dirty="0" smtClean="0">
                <a:solidFill>
                  <a:srgbClr val="000000"/>
                </a:solidFill>
                <a:latin typeface="Calibri" pitchFamily="34" charset="0"/>
                <a:hlinkClick r:id="rId9"/>
              </a:rPr>
              <a:t>Polson et al. (2013) J </a:t>
            </a:r>
            <a:r>
              <a:rPr lang="en-GB" sz="1800" i="1" dirty="0" err="1" smtClean="0">
                <a:solidFill>
                  <a:srgbClr val="000000"/>
                </a:solidFill>
                <a:latin typeface="Calibri" pitchFamily="34" charset="0"/>
                <a:hlinkClick r:id="rId9"/>
              </a:rPr>
              <a:t>Clim</a:t>
            </a:r>
            <a:endParaRPr lang="en-GB" sz="1800" i="1" dirty="0">
              <a:solidFill>
                <a:srgbClr val="000000"/>
              </a:solidFill>
              <a:latin typeface="Calibri" pitchFamily="34" charset="0"/>
            </a:endParaRPr>
          </a:p>
        </p:txBody>
      </p:sp>
      <p:pic>
        <p:nvPicPr>
          <p:cNvPr id="21"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r="78249"/>
          <a:stretch/>
        </p:blipFill>
        <p:spPr bwMode="auto">
          <a:xfrm>
            <a:off x="6760299" y="1974572"/>
            <a:ext cx="1000070" cy="87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69283" t="37032" r="4699" b="35855"/>
          <a:stretch/>
        </p:blipFill>
        <p:spPr bwMode="auto">
          <a:xfrm>
            <a:off x="7760368" y="2286000"/>
            <a:ext cx="1263901" cy="25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10"/>
          <p:cNvSpPr txBox="1">
            <a:spLocks noChangeArrowheads="1"/>
          </p:cNvSpPr>
          <p:nvPr/>
        </p:nvSpPr>
        <p:spPr bwMode="auto">
          <a:xfrm>
            <a:off x="5947466" y="1412776"/>
            <a:ext cx="1864894" cy="646331"/>
          </a:xfrm>
          <a:prstGeom prst="rect">
            <a:avLst/>
          </a:prstGeom>
          <a:noFill/>
          <a:ln w="9525">
            <a:solidFill>
              <a:schemeClr val="tx1"/>
            </a:solidFill>
            <a:miter lim="800000"/>
            <a:headEnd/>
            <a:tailEnd/>
          </a:ln>
        </p:spPr>
        <p:txBody>
          <a:bodyPr wrap="square">
            <a:spAutoFit/>
          </a:bodyPr>
          <a:lstStyle/>
          <a:p>
            <a:r>
              <a:rPr lang="en-GB" sz="1800" dirty="0" smtClean="0">
                <a:solidFill>
                  <a:srgbClr val="000000"/>
                </a:solidFill>
                <a:latin typeface="Arial" charset="0"/>
              </a:rPr>
              <a:t>Discrepancy: wet tropical </a:t>
            </a:r>
            <a:r>
              <a:rPr lang="en-GB" sz="1800" dirty="0">
                <a:solidFill>
                  <a:srgbClr val="000000"/>
                </a:solidFill>
                <a:latin typeface="Arial" charset="0"/>
              </a:rPr>
              <a:t>land</a:t>
            </a:r>
          </a:p>
        </p:txBody>
      </p:sp>
      <p:cxnSp>
        <p:nvCxnSpPr>
          <p:cNvPr id="23" name="Straight Arrow Connector 11"/>
          <p:cNvCxnSpPr>
            <a:cxnSpLocks noChangeShapeType="1"/>
            <a:stCxn id="22" idx="1"/>
          </p:cNvCxnSpPr>
          <p:nvPr/>
        </p:nvCxnSpPr>
        <p:spPr bwMode="auto">
          <a:xfrm flipH="1">
            <a:off x="5076056" y="1735942"/>
            <a:ext cx="871410" cy="900970"/>
          </a:xfrm>
          <a:prstGeom prst="straightConnector1">
            <a:avLst/>
          </a:prstGeom>
          <a:noFill/>
          <a:ln w="41275" algn="ctr">
            <a:solidFill>
              <a:schemeClr val="tx1"/>
            </a:solidFill>
            <a:round/>
            <a:headEnd/>
            <a:tailEnd type="arrow" w="med" len="med"/>
          </a:ln>
        </p:spPr>
      </p:cxnSp>
      <p:pic>
        <p:nvPicPr>
          <p:cNvPr id="25" name="Picture 2" descr="NERC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4663" y="692696"/>
            <a:ext cx="10953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37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7"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269"/>
          <a:stretch/>
        </p:blipFill>
        <p:spPr bwMode="auto">
          <a:xfrm>
            <a:off x="-12266" y="1651689"/>
            <a:ext cx="3792178" cy="328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4757082"/>
            <a:ext cx="3867264" cy="400110"/>
          </a:xfrm>
          <a:prstGeom prst="rect">
            <a:avLst/>
          </a:prstGeom>
          <a:noFill/>
        </p:spPr>
        <p:txBody>
          <a:bodyPr wrap="square" rtlCol="0">
            <a:spAutoFit/>
          </a:bodyPr>
          <a:lstStyle/>
          <a:p>
            <a:pPr algn="r"/>
            <a:r>
              <a:rPr lang="en-GB" sz="2000" dirty="0" smtClean="0">
                <a:solidFill>
                  <a:schemeClr val="tx1"/>
                </a:solidFill>
                <a:latin typeface="Calibri" pitchFamily="34" charset="0"/>
              </a:rPr>
              <a:t>P anomaly over ocean (mm/day)</a:t>
            </a:r>
          </a:p>
        </p:txBody>
      </p:sp>
      <p:pic>
        <p:nvPicPr>
          <p:cNvPr id="614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b="53333"/>
          <a:stretch/>
        </p:blipFill>
        <p:spPr bwMode="auto">
          <a:xfrm>
            <a:off x="4175366" y="2996952"/>
            <a:ext cx="4605251"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93041"/>
          <a:stretch/>
        </p:blipFill>
        <p:spPr bwMode="auto">
          <a:xfrm>
            <a:off x="4190793" y="6197351"/>
            <a:ext cx="4605251" cy="47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7200" y="274638"/>
            <a:ext cx="5266928" cy="1143000"/>
          </a:xfrm>
        </p:spPr>
        <p:txBody>
          <a:bodyPr/>
          <a:lstStyle/>
          <a:p>
            <a:r>
              <a:rPr lang="en-GB" sz="3600" dirty="0" err="1" smtClean="0">
                <a:solidFill>
                  <a:srgbClr val="0070C0"/>
                </a:solidFill>
                <a:latin typeface="Calibri" pitchFamily="34" charset="0"/>
              </a:rPr>
              <a:t>Interannual</a:t>
            </a:r>
            <a:r>
              <a:rPr lang="en-GB" sz="3600" dirty="0" smtClean="0">
                <a:solidFill>
                  <a:srgbClr val="0070C0"/>
                </a:solidFill>
                <a:latin typeface="Calibri" pitchFamily="34" charset="0"/>
              </a:rPr>
              <a:t> changes in precipitation over land</a:t>
            </a:r>
            <a:endParaRPr lang="en-GB" sz="3600" dirty="0">
              <a:solidFill>
                <a:srgbClr val="0070C0"/>
              </a:solidFill>
              <a:latin typeface="Calibri" pitchFamily="34" charset="0"/>
            </a:endParaRPr>
          </a:p>
        </p:txBody>
      </p:sp>
      <p:pic>
        <p:nvPicPr>
          <p:cNvPr id="8" name="Picture 3"/>
          <p:cNvPicPr>
            <a:picLocks noChangeAspect="1" noChangeArrowheads="1"/>
          </p:cNvPicPr>
          <p:nvPr/>
        </p:nvPicPr>
        <p:blipFill>
          <a:blip r:embed="rId4"/>
          <a:srcRect/>
          <a:stretch>
            <a:fillRect/>
          </a:stretch>
        </p:blipFill>
        <p:spPr bwMode="auto">
          <a:xfrm>
            <a:off x="5724128" y="260648"/>
            <a:ext cx="1745934" cy="797644"/>
          </a:xfrm>
          <a:prstGeom prst="rect">
            <a:avLst/>
          </a:prstGeom>
          <a:noFill/>
          <a:ln w="9525">
            <a:noFill/>
            <a:miter lim="800000"/>
            <a:headEnd/>
            <a:tailEnd/>
          </a:ln>
        </p:spPr>
      </p:pic>
      <p:sp>
        <p:nvSpPr>
          <p:cNvPr id="7" name="TextBox 6"/>
          <p:cNvSpPr txBox="1"/>
          <p:nvPr/>
        </p:nvSpPr>
        <p:spPr>
          <a:xfrm>
            <a:off x="323528" y="5085184"/>
            <a:ext cx="3820471" cy="1200329"/>
          </a:xfrm>
          <a:prstGeom prst="rect">
            <a:avLst/>
          </a:prstGeom>
          <a:solidFill>
            <a:schemeClr val="bg1"/>
          </a:solidFill>
          <a:ln>
            <a:solidFill>
              <a:srgbClr val="0070C0"/>
            </a:solidFill>
          </a:ln>
        </p:spPr>
        <p:txBody>
          <a:bodyPr wrap="square" rtlCol="0">
            <a:spAutoFit/>
          </a:bodyPr>
          <a:lstStyle/>
          <a:p>
            <a:r>
              <a:rPr lang="en-GB" sz="2400" dirty="0">
                <a:solidFill>
                  <a:schemeClr val="tx1"/>
                </a:solidFill>
                <a:latin typeface="Calibri" pitchFamily="34" charset="0"/>
              </a:rPr>
              <a:t>L</a:t>
            </a:r>
            <a:r>
              <a:rPr lang="en-GB" sz="2400" dirty="0" smtClean="0">
                <a:solidFill>
                  <a:schemeClr val="tx1"/>
                </a:solidFill>
                <a:latin typeface="Calibri" pitchFamily="34" charset="0"/>
              </a:rPr>
              <a:t>and and ocean rainfall anti-correlated on </a:t>
            </a:r>
            <a:r>
              <a:rPr lang="en-GB" sz="2400" dirty="0" err="1" smtClean="0">
                <a:solidFill>
                  <a:schemeClr val="tx1"/>
                </a:solidFill>
                <a:latin typeface="Calibri" pitchFamily="34" charset="0"/>
              </a:rPr>
              <a:t>interannual</a:t>
            </a:r>
            <a:r>
              <a:rPr lang="en-GB" sz="2400" dirty="0" smtClean="0">
                <a:solidFill>
                  <a:schemeClr val="tx1"/>
                </a:solidFill>
                <a:latin typeface="Calibri" pitchFamily="34" charset="0"/>
              </a:rPr>
              <a:t> time-scale (above)</a:t>
            </a:r>
          </a:p>
        </p:txBody>
      </p:sp>
      <p:sp>
        <p:nvSpPr>
          <p:cNvPr id="11" name="TextBox 10"/>
          <p:cNvSpPr txBox="1"/>
          <p:nvPr/>
        </p:nvSpPr>
        <p:spPr>
          <a:xfrm>
            <a:off x="4432031" y="1770782"/>
            <a:ext cx="4532457" cy="1154162"/>
          </a:xfrm>
          <a:prstGeom prst="rect">
            <a:avLst/>
          </a:prstGeom>
          <a:solidFill>
            <a:schemeClr val="bg1"/>
          </a:solidFill>
          <a:ln>
            <a:solidFill>
              <a:schemeClr val="tx1"/>
            </a:solidFill>
          </a:ln>
        </p:spPr>
        <p:txBody>
          <a:bodyPr wrap="square" rtlCol="0">
            <a:spAutoFit/>
          </a:bodyPr>
          <a:lstStyle/>
          <a:p>
            <a:r>
              <a:rPr lang="en-GB" sz="2400" dirty="0" err="1" smtClean="0">
                <a:solidFill>
                  <a:schemeClr val="tx1"/>
                </a:solidFill>
                <a:latin typeface="Calibri" pitchFamily="34" charset="0"/>
              </a:rPr>
              <a:t>Interannual</a:t>
            </a:r>
            <a:r>
              <a:rPr lang="en-GB" sz="2400" dirty="0" smtClean="0">
                <a:solidFill>
                  <a:schemeClr val="tx1"/>
                </a:solidFill>
                <a:latin typeface="Calibri" pitchFamily="34" charset="0"/>
              </a:rPr>
              <a:t>-decadal changes in continental rainfall dominated by: </a:t>
            </a:r>
            <a:r>
              <a:rPr lang="en-GB" sz="2100" dirty="0" smtClean="0">
                <a:solidFill>
                  <a:srgbClr val="00B0F0"/>
                </a:solidFill>
                <a:latin typeface="Calibri" pitchFamily="34" charset="0"/>
              </a:rPr>
              <a:t>La </a:t>
            </a:r>
            <a:r>
              <a:rPr lang="en-GB" sz="2100" dirty="0">
                <a:solidFill>
                  <a:srgbClr val="00B0F0"/>
                </a:solidFill>
                <a:latin typeface="Calibri" pitchFamily="34" charset="0"/>
              </a:rPr>
              <a:t>Niña </a:t>
            </a:r>
            <a:r>
              <a:rPr lang="en-GB" sz="2100" dirty="0">
                <a:solidFill>
                  <a:schemeClr val="tx1"/>
                </a:solidFill>
                <a:latin typeface="Calibri" pitchFamily="34" charset="0"/>
              </a:rPr>
              <a:t>(more </a:t>
            </a:r>
            <a:r>
              <a:rPr lang="en-GB" sz="2100" dirty="0" smtClean="0">
                <a:solidFill>
                  <a:schemeClr val="tx1"/>
                </a:solidFill>
                <a:latin typeface="Calibri" pitchFamily="34" charset="0"/>
              </a:rPr>
              <a:t>rain) &amp; </a:t>
            </a:r>
            <a:r>
              <a:rPr lang="en-GB" sz="2100" dirty="0" smtClean="0">
                <a:solidFill>
                  <a:srgbClr val="FF0000"/>
                </a:solidFill>
                <a:latin typeface="Calibri" pitchFamily="34" charset="0"/>
              </a:rPr>
              <a:t>El Niño </a:t>
            </a:r>
            <a:r>
              <a:rPr lang="en-GB" sz="2100" dirty="0" smtClean="0">
                <a:solidFill>
                  <a:schemeClr val="tx1"/>
                </a:solidFill>
                <a:latin typeface="Calibri" pitchFamily="34" charset="0"/>
              </a:rPr>
              <a:t>(less rain)</a:t>
            </a:r>
          </a:p>
        </p:txBody>
      </p:sp>
      <p:cxnSp>
        <p:nvCxnSpPr>
          <p:cNvPr id="12" name="Straight Arrow Connector 11"/>
          <p:cNvCxnSpPr/>
          <p:nvPr/>
        </p:nvCxnSpPr>
        <p:spPr bwMode="auto">
          <a:xfrm>
            <a:off x="5580112" y="2924944"/>
            <a:ext cx="720080" cy="792088"/>
          </a:xfrm>
          <a:prstGeom prst="straightConnector1">
            <a:avLst/>
          </a:prstGeom>
          <a:solidFill>
            <a:schemeClr val="accent1"/>
          </a:solidFill>
          <a:ln w="25400" cap="flat" cmpd="sng" algn="ctr">
            <a:solidFill>
              <a:srgbClr val="00B0F0"/>
            </a:solidFill>
            <a:prstDash val="solid"/>
            <a:round/>
            <a:headEnd type="none" w="med" len="med"/>
            <a:tailEnd type="arrow"/>
          </a:ln>
          <a:effectLst/>
        </p:spPr>
      </p:cxnSp>
      <p:cxnSp>
        <p:nvCxnSpPr>
          <p:cNvPr id="14" name="Straight Arrow Connector 13"/>
          <p:cNvCxnSpPr/>
          <p:nvPr/>
        </p:nvCxnSpPr>
        <p:spPr bwMode="auto">
          <a:xfrm>
            <a:off x="7761201" y="2924944"/>
            <a:ext cx="195175" cy="1296144"/>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H="1" flipV="1">
            <a:off x="7439530" y="5589240"/>
            <a:ext cx="245633" cy="13472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9" name="TextBox 18"/>
          <p:cNvSpPr txBox="1"/>
          <p:nvPr/>
        </p:nvSpPr>
        <p:spPr>
          <a:xfrm>
            <a:off x="7473168" y="5723964"/>
            <a:ext cx="915256" cy="369332"/>
          </a:xfrm>
          <a:prstGeom prst="rect">
            <a:avLst/>
          </a:prstGeom>
          <a:solidFill>
            <a:schemeClr val="bg1"/>
          </a:solidFill>
          <a:ln>
            <a:solidFill>
              <a:schemeClr val="tx1"/>
            </a:solidFill>
          </a:ln>
        </p:spPr>
        <p:txBody>
          <a:bodyPr wrap="square" rtlCol="0">
            <a:spAutoFit/>
          </a:bodyPr>
          <a:lstStyle/>
          <a:p>
            <a:r>
              <a:rPr lang="en-GB" sz="1800" dirty="0" smtClean="0">
                <a:solidFill>
                  <a:schemeClr val="tx1"/>
                </a:solidFill>
                <a:latin typeface="Calibri" pitchFamily="34" charset="0"/>
              </a:rPr>
              <a:t>volcano</a:t>
            </a:r>
          </a:p>
        </p:txBody>
      </p:sp>
      <p:sp>
        <p:nvSpPr>
          <p:cNvPr id="29" name="Text Box 5"/>
          <p:cNvSpPr txBox="1">
            <a:spLocks noChangeArrowheads="1"/>
          </p:cNvSpPr>
          <p:nvPr/>
        </p:nvSpPr>
        <p:spPr bwMode="auto">
          <a:xfrm>
            <a:off x="4644008" y="6435978"/>
            <a:ext cx="3888432" cy="338554"/>
          </a:xfrm>
          <a:prstGeom prst="rect">
            <a:avLst/>
          </a:prstGeom>
          <a:noFill/>
          <a:ln w="9525">
            <a:noFill/>
            <a:miter lim="800000"/>
            <a:headEnd/>
            <a:tailEnd/>
          </a:ln>
        </p:spPr>
        <p:txBody>
          <a:bodyPr wrap="square">
            <a:spAutoFit/>
          </a:bodyPr>
          <a:lstStyle/>
          <a:p>
            <a:pPr algn="r" eaLnBrk="0" hangingPunct="0">
              <a:spcBef>
                <a:spcPct val="50000"/>
              </a:spcBef>
            </a:pPr>
            <a:r>
              <a:rPr lang="en-GB" sz="1600" i="1" dirty="0" smtClean="0">
                <a:solidFill>
                  <a:srgbClr val="000000"/>
                </a:solidFill>
                <a:latin typeface="Arial" charset="0"/>
                <a:hlinkClick r:id="rId5"/>
              </a:rPr>
              <a:t>Liu &amp; Allan (2013) ERL</a:t>
            </a:r>
            <a:endParaRPr lang="en-GB" sz="1600" i="1" dirty="0">
              <a:solidFill>
                <a:srgbClr val="000000"/>
              </a:solidFill>
              <a:latin typeface="Arial" charset="0"/>
            </a:endParaRPr>
          </a:p>
        </p:txBody>
      </p:sp>
      <p:sp>
        <p:nvSpPr>
          <p:cNvPr id="17" name="Text Box 5"/>
          <p:cNvSpPr txBox="1">
            <a:spLocks noChangeArrowheads="1"/>
          </p:cNvSpPr>
          <p:nvPr/>
        </p:nvSpPr>
        <p:spPr bwMode="auto">
          <a:xfrm>
            <a:off x="314944" y="6350832"/>
            <a:ext cx="3829055" cy="338554"/>
          </a:xfrm>
          <a:prstGeom prst="rect">
            <a:avLst/>
          </a:prstGeom>
          <a:noFill/>
          <a:ln w="9525">
            <a:noFill/>
            <a:miter lim="800000"/>
            <a:headEnd/>
            <a:tailEnd/>
          </a:ln>
        </p:spPr>
        <p:txBody>
          <a:bodyPr wrap="square">
            <a:spAutoFit/>
          </a:bodyPr>
          <a:lstStyle/>
          <a:p>
            <a:pPr algn="r" eaLnBrk="0" hangingPunct="0">
              <a:spcBef>
                <a:spcPct val="50000"/>
              </a:spcBef>
            </a:pPr>
            <a:r>
              <a:rPr lang="en-GB" sz="1600" i="1" dirty="0">
                <a:solidFill>
                  <a:srgbClr val="000000"/>
                </a:solidFill>
                <a:latin typeface="Arial" charset="0"/>
                <a:hlinkClick r:id="rId6"/>
              </a:rPr>
              <a:t>Liu, Allan, Huffman (2012) </a:t>
            </a:r>
            <a:r>
              <a:rPr lang="en-GB" sz="1600" i="1" dirty="0" smtClean="0">
                <a:solidFill>
                  <a:srgbClr val="000000"/>
                </a:solidFill>
                <a:latin typeface="Arial" charset="0"/>
                <a:hlinkClick r:id="rId6"/>
              </a:rPr>
              <a:t>GRL</a:t>
            </a:r>
            <a:endParaRPr lang="en-GB" sz="1600" i="1" dirty="0">
              <a:solidFill>
                <a:srgbClr val="000000"/>
              </a:solidFill>
              <a:latin typeface="Arial" charset="0"/>
            </a:endParaRPr>
          </a:p>
        </p:txBody>
      </p:sp>
      <p:sp>
        <p:nvSpPr>
          <p:cNvPr id="2" name="TextBox 1"/>
          <p:cNvSpPr txBox="1"/>
          <p:nvPr/>
        </p:nvSpPr>
        <p:spPr>
          <a:xfrm>
            <a:off x="5076056" y="5034662"/>
            <a:ext cx="1296144" cy="338554"/>
          </a:xfrm>
          <a:prstGeom prst="rect">
            <a:avLst/>
          </a:prstGeom>
          <a:noFill/>
        </p:spPr>
        <p:txBody>
          <a:bodyPr wrap="square" rtlCol="0">
            <a:spAutoFit/>
          </a:bodyPr>
          <a:lstStyle/>
          <a:p>
            <a:r>
              <a:rPr lang="en-GB" sz="1600" b="1" dirty="0" smtClean="0">
                <a:solidFill>
                  <a:srgbClr val="7DFC5A"/>
                </a:solidFill>
                <a:latin typeface="+mn-lt"/>
              </a:rPr>
              <a:t>GISS AMIP</a:t>
            </a:r>
          </a:p>
        </p:txBody>
      </p:sp>
      <p:pic>
        <p:nvPicPr>
          <p:cNvPr id="20" name="Picture 2" descr="NERC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4663" y="692696"/>
            <a:ext cx="10953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771" r="19728"/>
          <a:stretch/>
        </p:blipFill>
        <p:spPr bwMode="auto">
          <a:xfrm>
            <a:off x="3363838" y="-99392"/>
            <a:ext cx="2432298" cy="9094628"/>
          </a:xfrm>
          <a:prstGeom prst="rect">
            <a:avLst/>
          </a:prstGeom>
          <a:noFill/>
          <a:ln>
            <a:noFill/>
          </a:ln>
          <a:effectLst/>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Text Box 4"/>
          <p:cNvSpPr txBox="1">
            <a:spLocks noChangeArrowheads="1"/>
          </p:cNvSpPr>
          <p:nvPr/>
        </p:nvSpPr>
        <p:spPr bwMode="auto">
          <a:xfrm>
            <a:off x="1767408" y="2708920"/>
            <a:ext cx="6477000" cy="461665"/>
          </a:xfrm>
          <a:prstGeom prst="rect">
            <a:avLst/>
          </a:prstGeom>
          <a:noFill/>
          <a:ln w="9525">
            <a:noFill/>
            <a:miter lim="800000"/>
            <a:headEnd/>
            <a:tailEnd/>
          </a:ln>
        </p:spPr>
        <p:txBody>
          <a:bodyPr>
            <a:spAutoFit/>
          </a:bodyPr>
          <a:lstStyle/>
          <a:p>
            <a:pPr eaLnBrk="0" hangingPunct="0">
              <a:spcBef>
                <a:spcPct val="50000"/>
              </a:spcBef>
            </a:pPr>
            <a:r>
              <a:rPr lang="en-GB" sz="2400" b="1" dirty="0"/>
              <a:t>Oceans			</a:t>
            </a:r>
            <a:r>
              <a:rPr lang="en-GB" sz="2400" b="1" dirty="0" smtClean="0"/>
              <a:t>	Land</a:t>
            </a:r>
            <a:endParaRPr lang="en-GB" sz="2400" b="1" dirty="0"/>
          </a:p>
        </p:txBody>
      </p:sp>
      <p:sp>
        <p:nvSpPr>
          <p:cNvPr id="41987" name="Text Box 5"/>
          <p:cNvSpPr txBox="1">
            <a:spLocks noChangeArrowheads="1"/>
          </p:cNvSpPr>
          <p:nvPr/>
        </p:nvSpPr>
        <p:spPr bwMode="auto">
          <a:xfrm>
            <a:off x="419894" y="6199621"/>
            <a:ext cx="4572000" cy="369332"/>
          </a:xfrm>
          <a:prstGeom prst="rect">
            <a:avLst/>
          </a:prstGeom>
          <a:noFill/>
          <a:ln w="9525">
            <a:noFill/>
            <a:miter lim="800000"/>
            <a:headEnd/>
            <a:tailEnd/>
          </a:ln>
        </p:spPr>
        <p:txBody>
          <a:bodyPr>
            <a:spAutoFit/>
          </a:bodyPr>
          <a:lstStyle/>
          <a:p>
            <a:pPr eaLnBrk="0" hangingPunct="0">
              <a:spcBef>
                <a:spcPct val="50000"/>
              </a:spcBef>
            </a:pPr>
            <a:r>
              <a:rPr lang="en-GB" sz="1800" i="1" dirty="0">
                <a:latin typeface="Calibri" panose="020F0502020204030204" pitchFamily="34" charset="0"/>
                <a:hlinkClick r:id="rId3"/>
              </a:rPr>
              <a:t>Liu, Allan, Huffman (2012) GRL</a:t>
            </a:r>
            <a:endParaRPr lang="en-GB" sz="1800" i="1" dirty="0">
              <a:latin typeface="Calibri" panose="020F0502020204030204" pitchFamily="34" charset="0"/>
            </a:endParaRPr>
          </a:p>
        </p:txBody>
      </p:sp>
      <p:sp>
        <p:nvSpPr>
          <p:cNvPr id="41988" name="Rectangle 1"/>
          <p:cNvSpPr>
            <a:spLocks noChangeArrowheads="1"/>
          </p:cNvSpPr>
          <p:nvPr/>
        </p:nvSpPr>
        <p:spPr bwMode="auto">
          <a:xfrm>
            <a:off x="479425" y="381000"/>
            <a:ext cx="6972895" cy="2246769"/>
          </a:xfrm>
          <a:prstGeom prst="rect">
            <a:avLst/>
          </a:prstGeom>
          <a:noFill/>
          <a:ln w="9525">
            <a:noFill/>
            <a:miter lim="800000"/>
            <a:headEnd/>
            <a:tailEnd/>
          </a:ln>
        </p:spPr>
        <p:txBody>
          <a:bodyPr wrap="square">
            <a:spAutoFit/>
          </a:bodyPr>
          <a:lstStyle/>
          <a:p>
            <a:pPr eaLnBrk="0" hangingPunct="0"/>
            <a:r>
              <a:rPr lang="en-GB" sz="3600" dirty="0" smtClean="0">
                <a:solidFill>
                  <a:srgbClr val="0070C0"/>
                </a:solidFill>
                <a:latin typeface="Calibri" pitchFamily="34" charset="0"/>
              </a:rPr>
              <a:t>Tropical precipitation variability in satellite data and CMIP5 simulations</a:t>
            </a:r>
          </a:p>
          <a:p>
            <a:pPr eaLnBrk="0" hangingPunct="0"/>
            <a:endParaRPr lang="en-GB" sz="800" i="1" dirty="0">
              <a:solidFill>
                <a:schemeClr val="accent2"/>
              </a:solidFill>
            </a:endParaRPr>
          </a:p>
          <a:p>
            <a:pPr eaLnBrk="0" hangingPunct="0"/>
            <a:r>
              <a:rPr lang="en-GB" sz="2000" dirty="0"/>
              <a:t>Note consistency between atmosphere-only AMIP model simulations over land and GPCP </a:t>
            </a:r>
            <a:r>
              <a:rPr lang="en-GB" sz="2000" dirty="0" smtClean="0"/>
              <a:t>observations. This is not the case for the ocean, in particular  before about 1996.</a:t>
            </a:r>
            <a:endParaRPr lang="en-GB" sz="2000" dirty="0"/>
          </a:p>
        </p:txBody>
      </p:sp>
      <p:pic>
        <p:nvPicPr>
          <p:cNvPr id="41991" name="Picture 2" descr="FIG01_clim_1988_2004_tif"/>
          <p:cNvPicPr>
            <a:picLocks noChangeAspect="1" noChangeArrowheads="1"/>
          </p:cNvPicPr>
          <p:nvPr/>
        </p:nvPicPr>
        <p:blipFill>
          <a:blip r:embed="rId4"/>
          <a:srcRect l="36000" t="95427" r="14005"/>
          <a:stretch>
            <a:fillRect/>
          </a:stretch>
        </p:blipFill>
        <p:spPr bwMode="auto">
          <a:xfrm>
            <a:off x="1763713" y="5719217"/>
            <a:ext cx="6456362" cy="446087"/>
          </a:xfrm>
          <a:prstGeom prst="rect">
            <a:avLst/>
          </a:prstGeom>
          <a:noFill/>
          <a:ln w="9525">
            <a:noFill/>
            <a:miter lim="800000"/>
            <a:headEnd/>
            <a:tailEnd/>
          </a:ln>
        </p:spPr>
      </p:pic>
      <p:pic>
        <p:nvPicPr>
          <p:cNvPr id="41992" name="Picture 9"/>
          <p:cNvPicPr>
            <a:picLocks noChangeAspect="1"/>
          </p:cNvPicPr>
          <p:nvPr/>
        </p:nvPicPr>
        <p:blipFill>
          <a:blip r:embed="rId5"/>
          <a:srcRect/>
          <a:stretch>
            <a:fillRect/>
          </a:stretch>
        </p:blipFill>
        <p:spPr bwMode="auto">
          <a:xfrm>
            <a:off x="5595271" y="6206054"/>
            <a:ext cx="3232150" cy="492125"/>
          </a:xfrm>
          <a:prstGeom prst="rect">
            <a:avLst/>
          </a:prstGeom>
          <a:noFill/>
          <a:ln w="9525">
            <a:noFill/>
            <a:miter lim="800000"/>
            <a:headEnd/>
            <a:tailEnd/>
          </a:ln>
        </p:spPr>
      </p:pic>
      <p:sp>
        <p:nvSpPr>
          <p:cNvPr id="41993" name="Line 10"/>
          <p:cNvSpPr>
            <a:spLocks noChangeShapeType="1"/>
          </p:cNvSpPr>
          <p:nvPr/>
        </p:nvSpPr>
        <p:spPr bwMode="auto">
          <a:xfrm flipV="1">
            <a:off x="1763713" y="5445125"/>
            <a:ext cx="0" cy="288925"/>
          </a:xfrm>
          <a:prstGeom prst="line">
            <a:avLst/>
          </a:prstGeom>
          <a:noFill/>
          <a:ln w="12700">
            <a:solidFill>
              <a:srgbClr val="333333"/>
            </a:solidFill>
            <a:round/>
            <a:headEnd/>
            <a:tailEnd/>
          </a:ln>
        </p:spPr>
        <p:txBody>
          <a:bodyPr/>
          <a:lstStyle/>
          <a:p>
            <a:endParaRPr lang="en-US"/>
          </a:p>
        </p:txBody>
      </p:sp>
      <p:sp>
        <p:nvSpPr>
          <p:cNvPr id="12" name="TextBox 11"/>
          <p:cNvSpPr txBox="1"/>
          <p:nvPr/>
        </p:nvSpPr>
        <p:spPr>
          <a:xfrm>
            <a:off x="467544" y="1700808"/>
            <a:ext cx="7600716" cy="1323439"/>
          </a:xfrm>
          <a:prstGeom prst="rect">
            <a:avLst/>
          </a:prstGeom>
          <a:noFill/>
        </p:spPr>
        <p:txBody>
          <a:bodyPr wrap="square" rtlCol="0">
            <a:spAutoFit/>
          </a:bodyPr>
          <a:lstStyle/>
          <a:p>
            <a:pPr lvl="0" eaLnBrk="0" hangingPunct="0"/>
            <a:r>
              <a:rPr lang="en-GB" sz="2000" dirty="0">
                <a:solidFill>
                  <a:srgbClr val="C00000"/>
                </a:solidFill>
                <a:latin typeface="Calibri" pitchFamily="34" charset="0"/>
              </a:rPr>
              <a:t>AMIP5 simulations </a:t>
            </a:r>
            <a:r>
              <a:rPr lang="en-GB" sz="2000" dirty="0">
                <a:solidFill>
                  <a:srgbClr val="000000"/>
                </a:solidFill>
                <a:latin typeface="Calibri" pitchFamily="34" charset="0"/>
              </a:rPr>
              <a:t>with </a:t>
            </a:r>
            <a:r>
              <a:rPr lang="en-GB" sz="2000" dirty="0" smtClean="0">
                <a:solidFill>
                  <a:srgbClr val="000000"/>
                </a:solidFill>
                <a:latin typeface="Calibri" pitchFamily="34" charset="0"/>
              </a:rPr>
              <a:t>prescribed observed </a:t>
            </a:r>
            <a:r>
              <a:rPr lang="en-GB" sz="2000" dirty="0">
                <a:solidFill>
                  <a:srgbClr val="000000"/>
                </a:solidFill>
                <a:latin typeface="Calibri" pitchFamily="34" charset="0"/>
              </a:rPr>
              <a:t>sea surface </a:t>
            </a:r>
            <a:r>
              <a:rPr lang="en-GB" sz="2000" dirty="0" smtClean="0">
                <a:solidFill>
                  <a:srgbClr val="000000"/>
                </a:solidFill>
                <a:latin typeface="Calibri" pitchFamily="34" charset="0"/>
              </a:rPr>
              <a:t>temperature can </a:t>
            </a:r>
            <a:r>
              <a:rPr lang="en-GB" sz="2000" dirty="0">
                <a:solidFill>
                  <a:srgbClr val="000000"/>
                </a:solidFill>
                <a:latin typeface="Calibri" pitchFamily="34" charset="0"/>
              </a:rPr>
              <a:t>simulate </a:t>
            </a:r>
            <a:r>
              <a:rPr lang="en-GB" sz="2000" b="1" dirty="0">
                <a:solidFill>
                  <a:srgbClr val="000000"/>
                </a:solidFill>
                <a:latin typeface="Calibri" pitchFamily="34" charset="0"/>
              </a:rPr>
              <a:t>GPCP </a:t>
            </a:r>
            <a:r>
              <a:rPr lang="en-GB" sz="2000" b="1" dirty="0" smtClean="0">
                <a:solidFill>
                  <a:srgbClr val="000000"/>
                </a:solidFill>
                <a:latin typeface="Calibri" pitchFamily="34" charset="0"/>
              </a:rPr>
              <a:t>observed</a:t>
            </a:r>
            <a:r>
              <a:rPr lang="en-GB" sz="2000" dirty="0" smtClean="0">
                <a:solidFill>
                  <a:srgbClr val="000000"/>
                </a:solidFill>
                <a:latin typeface="Calibri" pitchFamily="34" charset="0"/>
              </a:rPr>
              <a:t> </a:t>
            </a:r>
            <a:r>
              <a:rPr lang="en-GB" sz="2000" dirty="0">
                <a:solidFill>
                  <a:srgbClr val="000000"/>
                </a:solidFill>
                <a:latin typeface="Calibri" pitchFamily="34" charset="0"/>
              </a:rPr>
              <a:t>rainfall variability</a:t>
            </a:r>
            <a:r>
              <a:rPr lang="en-GB" sz="2000" b="1" dirty="0">
                <a:solidFill>
                  <a:srgbClr val="000000"/>
                </a:solidFill>
                <a:latin typeface="Calibri" pitchFamily="34" charset="0"/>
              </a:rPr>
              <a:t> </a:t>
            </a:r>
            <a:r>
              <a:rPr lang="en-GB" sz="2000" dirty="0" smtClean="0">
                <a:solidFill>
                  <a:srgbClr val="000000"/>
                </a:solidFill>
                <a:latin typeface="Calibri" pitchFamily="34" charset="0"/>
              </a:rPr>
              <a:t>over </a:t>
            </a:r>
            <a:r>
              <a:rPr lang="en-GB" sz="2000" dirty="0" smtClean="0">
                <a:solidFill>
                  <a:srgbClr val="FF0000"/>
                </a:solidFill>
                <a:latin typeface="Calibri" pitchFamily="34" charset="0"/>
              </a:rPr>
              <a:t>land</a:t>
            </a:r>
            <a:r>
              <a:rPr lang="en-GB" sz="2000" dirty="0" smtClean="0">
                <a:solidFill>
                  <a:srgbClr val="000000"/>
                </a:solidFill>
                <a:latin typeface="Calibri" pitchFamily="34" charset="0"/>
              </a:rPr>
              <a:t>.</a:t>
            </a:r>
          </a:p>
          <a:p>
            <a:pPr lvl="0" eaLnBrk="0" hangingPunct="0"/>
            <a:endParaRPr lang="en-GB" sz="2000" dirty="0">
              <a:solidFill>
                <a:srgbClr val="000000"/>
              </a:solidFill>
              <a:latin typeface="Calibri" pitchFamily="34" charset="0"/>
            </a:endParaRPr>
          </a:p>
          <a:p>
            <a:pPr lvl="0" eaLnBrk="0" hangingPunct="0"/>
            <a:r>
              <a:rPr lang="en-GB" sz="2000" dirty="0" smtClean="0">
                <a:solidFill>
                  <a:srgbClr val="000000"/>
                </a:solidFill>
                <a:latin typeface="Calibri" pitchFamily="34" charset="0"/>
              </a:rPr>
              <a:t>Over </a:t>
            </a:r>
            <a:r>
              <a:rPr lang="en-GB" sz="2000" dirty="0" smtClean="0">
                <a:solidFill>
                  <a:srgbClr val="00B0F0"/>
                </a:solidFill>
                <a:latin typeface="Calibri" pitchFamily="34" charset="0"/>
              </a:rPr>
              <a:t>oceans</a:t>
            </a:r>
            <a:r>
              <a:rPr lang="en-GB" sz="2000" dirty="0" smtClean="0">
                <a:solidFill>
                  <a:srgbClr val="000000"/>
                </a:solidFill>
                <a:latin typeface="Calibri" pitchFamily="34" charset="0"/>
              </a:rPr>
              <a:t>, the observing system appears questionable</a:t>
            </a:r>
            <a:endParaRPr lang="en-GB" sz="2000" dirty="0">
              <a:solidFill>
                <a:srgbClr val="000000"/>
              </a:solidFill>
              <a:latin typeface="Calibri" pitchFamily="34" charset="0"/>
            </a:endParaRPr>
          </a:p>
        </p:txBody>
      </p:sp>
      <p:pic>
        <p:nvPicPr>
          <p:cNvPr id="13" name="Picture 2" descr="NERC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4663" y="692696"/>
            <a:ext cx="10953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7"/>
          <a:srcRect/>
          <a:stretch>
            <a:fillRect/>
          </a:stretch>
        </p:blipFill>
        <p:spPr bwMode="auto">
          <a:xfrm>
            <a:off x="7793424" y="1525837"/>
            <a:ext cx="1171064" cy="535011"/>
          </a:xfrm>
          <a:prstGeom prst="rect">
            <a:avLst/>
          </a:prstGeom>
          <a:noFill/>
          <a:ln w="9525">
            <a:noFill/>
            <a:miter lim="800000"/>
            <a:headEnd/>
            <a:tailEnd/>
          </a:ln>
        </p:spPr>
      </p:pic>
      <p:sp>
        <p:nvSpPr>
          <p:cNvPr id="15" name="TextBox 1"/>
          <p:cNvSpPr txBox="1">
            <a:spLocks noChangeArrowheads="1"/>
          </p:cNvSpPr>
          <p:nvPr/>
        </p:nvSpPr>
        <p:spPr bwMode="auto">
          <a:xfrm>
            <a:off x="971600" y="3039343"/>
            <a:ext cx="7948438" cy="461665"/>
          </a:xfrm>
          <a:prstGeom prst="rect">
            <a:avLst/>
          </a:prstGeom>
          <a:solidFill>
            <a:schemeClr val="bg1"/>
          </a:solidFill>
          <a:ln w="9525">
            <a:noFill/>
            <a:miter lim="800000"/>
            <a:headEnd/>
            <a:tailEnd/>
          </a:ln>
        </p:spPr>
        <p:txBody>
          <a:bodyPr wrap="square">
            <a:spAutoFit/>
          </a:bodyPr>
          <a:lstStyle/>
          <a:p>
            <a:r>
              <a:rPr lang="en-GB" sz="2400" b="1" dirty="0">
                <a:solidFill>
                  <a:srgbClr val="000000"/>
                </a:solidFill>
                <a:latin typeface="Arial" charset="0"/>
              </a:rPr>
              <a:t>	</a:t>
            </a:r>
            <a:r>
              <a:rPr lang="en-GB" sz="2400" b="1" dirty="0" smtClean="0">
                <a:solidFill>
                  <a:srgbClr val="000000"/>
                </a:solidFill>
                <a:latin typeface="Arial" charset="0"/>
              </a:rPr>
              <a:t>Tropical Ocean		Tropical Land</a:t>
            </a:r>
            <a:endParaRPr lang="en-GB" sz="2400" b="1" dirty="0">
              <a:solidFill>
                <a:srgbClr val="000000"/>
              </a:solidFill>
              <a:latin typeface="Calibri" panose="020F0502020204030204" pitchFamily="34" charset="0"/>
            </a:endParaRPr>
          </a:p>
        </p:txBody>
      </p:sp>
      <p:cxnSp>
        <p:nvCxnSpPr>
          <p:cNvPr id="3" name="Straight Arrow Connector 2"/>
          <p:cNvCxnSpPr/>
          <p:nvPr/>
        </p:nvCxnSpPr>
        <p:spPr bwMode="auto">
          <a:xfrm>
            <a:off x="1403648" y="3024247"/>
            <a:ext cx="0" cy="47676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6444208" y="2362527"/>
            <a:ext cx="504056" cy="67681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6" name="TextBox 5"/>
          <p:cNvSpPr txBox="1"/>
          <p:nvPr/>
        </p:nvSpPr>
        <p:spPr>
          <a:xfrm>
            <a:off x="5744269" y="5085184"/>
            <a:ext cx="771947" cy="246221"/>
          </a:xfrm>
          <a:prstGeom prst="rect">
            <a:avLst/>
          </a:prstGeom>
          <a:noFill/>
          <a:ln>
            <a:solidFill>
              <a:schemeClr val="tx1"/>
            </a:solidFill>
          </a:ln>
        </p:spPr>
        <p:txBody>
          <a:bodyPr wrap="square" lIns="36000" tIns="0" rIns="36000" bIns="0" rtlCol="0">
            <a:spAutoFit/>
          </a:bodyPr>
          <a:lstStyle/>
          <a:p>
            <a:r>
              <a:rPr lang="en-GB" sz="1600" dirty="0" smtClean="0">
                <a:solidFill>
                  <a:schemeClr val="tx1"/>
                </a:solidFill>
                <a:latin typeface="Calibri" pitchFamily="34" charset="0"/>
              </a:rPr>
              <a:t>Volcano</a:t>
            </a:r>
          </a:p>
        </p:txBody>
      </p:sp>
      <p:sp>
        <p:nvSpPr>
          <p:cNvPr id="21" name="TextBox 20"/>
          <p:cNvSpPr txBox="1"/>
          <p:nvPr/>
        </p:nvSpPr>
        <p:spPr>
          <a:xfrm>
            <a:off x="8068260" y="3093350"/>
            <a:ext cx="911154" cy="338554"/>
          </a:xfrm>
          <a:prstGeom prst="rect">
            <a:avLst/>
          </a:prstGeom>
          <a:noFill/>
          <a:ln>
            <a:solidFill>
              <a:schemeClr val="tx1"/>
            </a:solidFill>
          </a:ln>
        </p:spPr>
        <p:txBody>
          <a:bodyPr wrap="square" rtlCol="0">
            <a:spAutoFit/>
          </a:bodyPr>
          <a:lstStyle/>
          <a:p>
            <a:r>
              <a:rPr lang="en-GB" sz="1600" dirty="0" smtClean="0">
                <a:solidFill>
                  <a:schemeClr val="tx1"/>
                </a:solidFill>
                <a:latin typeface="Calibri" pitchFamily="34" charset="0"/>
              </a:rPr>
              <a:t>La Niña</a:t>
            </a:r>
          </a:p>
        </p:txBody>
      </p:sp>
      <p:cxnSp>
        <p:nvCxnSpPr>
          <p:cNvPr id="22" name="Straight Arrow Connector 21"/>
          <p:cNvCxnSpPr/>
          <p:nvPr/>
        </p:nvCxnSpPr>
        <p:spPr bwMode="auto">
          <a:xfrm flipH="1">
            <a:off x="7668344" y="3431904"/>
            <a:ext cx="710612" cy="42914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4" name="TextBox 23"/>
          <p:cNvSpPr txBox="1"/>
          <p:nvPr/>
        </p:nvSpPr>
        <p:spPr>
          <a:xfrm>
            <a:off x="8068260" y="5758889"/>
            <a:ext cx="700818" cy="246221"/>
          </a:xfrm>
          <a:prstGeom prst="rect">
            <a:avLst/>
          </a:prstGeom>
          <a:noFill/>
          <a:ln>
            <a:solidFill>
              <a:schemeClr val="tx1"/>
            </a:solidFill>
          </a:ln>
        </p:spPr>
        <p:txBody>
          <a:bodyPr wrap="square" lIns="36000" tIns="0" rIns="36000" bIns="0" rtlCol="0">
            <a:spAutoFit/>
          </a:bodyPr>
          <a:lstStyle/>
          <a:p>
            <a:r>
              <a:rPr lang="en-GB" sz="1600" dirty="0" smtClean="0">
                <a:solidFill>
                  <a:schemeClr val="tx1"/>
                </a:solidFill>
                <a:latin typeface="Calibri" pitchFamily="34" charset="0"/>
              </a:rPr>
              <a:t>El Niño</a:t>
            </a:r>
          </a:p>
        </p:txBody>
      </p:sp>
      <p:cxnSp>
        <p:nvCxnSpPr>
          <p:cNvPr id="25" name="Straight Arrow Connector 24"/>
          <p:cNvCxnSpPr/>
          <p:nvPr/>
        </p:nvCxnSpPr>
        <p:spPr bwMode="auto">
          <a:xfrm flipH="1" flipV="1">
            <a:off x="7452321" y="4839883"/>
            <a:ext cx="767754" cy="91900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V="1">
            <a:off x="6199873" y="4839882"/>
            <a:ext cx="455550" cy="23487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21503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4" grpId="0" animBg="1"/>
    </p:bldLst>
  </p:timing>
</p:sld>
</file>

<file path=ppt/theme/theme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txDef>
      <a:spPr>
        <a:noFill/>
      </a:spPr>
      <a:bodyPr wrap="square" rtlCol="0">
        <a:spAutoFit/>
      </a:bodyPr>
      <a:lstStyle>
        <a:defPPr>
          <a:defRPr sz="2400" dirty="0" smtClean="0">
            <a:solidFill>
              <a:schemeClr val="tx1"/>
            </a:solidFill>
            <a:latin typeface="Calibri"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3078</TotalTime>
  <Words>2612</Words>
  <Application>Microsoft Office PowerPoint</Application>
  <PresentationFormat>On-screen Show (4:3)</PresentationFormat>
  <Paragraphs>230</Paragraphs>
  <Slides>22</Slides>
  <Notes>9</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7_Default Design</vt:lpstr>
      <vt:lpstr>Default Design</vt:lpstr>
      <vt:lpstr>1_Default Design</vt:lpstr>
      <vt:lpstr>WP3 outcomes: Observed changes in the global water cycle and metrics</vt:lpstr>
      <vt:lpstr>PowerPoint Presentation</vt:lpstr>
      <vt:lpstr>PowerPoint Presentation</vt:lpstr>
      <vt:lpstr>PowerPoint Presentation</vt:lpstr>
      <vt:lpstr>Current changes in global water cycle</vt:lpstr>
      <vt:lpstr>PowerPoint Presentation</vt:lpstr>
      <vt:lpstr>CMIP5 simulations: wettest tropical grid-points get wetter, driest drier</vt:lpstr>
      <vt:lpstr>Interannual changes in precipitation over land</vt:lpstr>
      <vt:lpstr>PowerPoint Presentation</vt:lpstr>
      <vt:lpstr>PowerPoint Presentation</vt:lpstr>
      <vt:lpstr>Changes in precipitation extremes</vt:lpstr>
      <vt:lpstr>Changes in precipitation extremes</vt:lpstr>
      <vt:lpstr>Linking systematic biases in water vapour &amp; precipitation in NWP &amp; climate models</vt:lpstr>
      <vt:lpstr>PowerPoint Presentation</vt:lpstr>
      <vt:lpstr>Tropical Cyclones and propagation of precipitation anomalies: NWP and TRMM</vt:lpstr>
      <vt:lpstr>PowerPoint Presentation</vt:lpstr>
      <vt:lpstr>Science outcomes</vt:lpstr>
      <vt:lpstr>WP3 Project Publications</vt:lpstr>
      <vt:lpstr>PowerPoint Presentation</vt:lpstr>
      <vt:lpstr>PowerPoint Presentation</vt:lpstr>
      <vt:lpstr>Floating Tasks in WP3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at Reading</dc:title>
  <dc:creator>Richard Allan</dc:creator>
  <cp:lastModifiedBy>labuser</cp:lastModifiedBy>
  <cp:revision>348</cp:revision>
  <cp:lastPrinted>2006-09-19T14:59:33Z</cp:lastPrinted>
  <dcterms:created xsi:type="dcterms:W3CDTF">2011-08-30T11:14:30Z</dcterms:created>
  <dcterms:modified xsi:type="dcterms:W3CDTF">2013-11-28T09:18:46Z</dcterms:modified>
</cp:coreProperties>
</file>