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11"/>
  </p:notesMasterIdLst>
  <p:handoutMasterIdLst>
    <p:handoutMasterId r:id="rId12"/>
  </p:handoutMasterIdLst>
  <p:sldIdLst>
    <p:sldId id="1055" r:id="rId6"/>
    <p:sldId id="1059" r:id="rId7"/>
    <p:sldId id="1057" r:id="rId8"/>
    <p:sldId id="1058" r:id="rId9"/>
    <p:sldId id="1060" r:id="rId10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99"/>
    <a:srgbClr val="0B33B5"/>
    <a:srgbClr val="FF0066"/>
    <a:srgbClr val="66FF33"/>
    <a:srgbClr val="993300"/>
    <a:srgbClr val="A46202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>
        <p:scale>
          <a:sx n="63" d="100"/>
          <a:sy n="63" d="100"/>
        </p:scale>
        <p:origin x="-9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Changes in top of atmosphere</a:t>
            </a:r>
            <a:r>
              <a:rPr lang="en-GB" baseline="0" dirty="0" smtClean="0"/>
              <a:t> LW and SW consistent with shifts in cloud due to ENSO. These compensate in the NET TOA fluxes for high/deep cloud but a residual signal is evident over the Pacific ITCZ (stronger cloud greenhouse effect dominates more reflected sunlight), the Pacific stratocumulus zones (more absorbed sunlight AND more downward LW).</a:t>
            </a:r>
          </a:p>
          <a:p>
            <a:r>
              <a:rPr lang="en-GB" baseline="0" dirty="0" smtClean="0"/>
              <a:t>The surface energy flux looks quite different as there is a large heat flux out the east Pacific in El Nino and reduced horizontal transport by a weaker Walker circulation (presumably less negative energy flow from the cooler east to warmer west so therefore greater energy convergence in the warm pool).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1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5JD023264/full" TargetMode="External"/><Relationship Id="rId2" Type="http://schemas.openxmlformats.org/officeDocument/2006/relationships/hyperlink" Target="http://onlinelibrary.wiley.com/doi/10.1002/2014GL060962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smurphs.leeds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2015JD023264/full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5JD023264/full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://onlinelibrary.wiley.com/doi/10.1002/2014GL060962/f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880"/>
            <a:ext cx="7571184" cy="572832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070C0"/>
                </a:solidFill>
              </a:rPr>
              <a:t>DEEP-C surface energy flux product </a:t>
            </a:r>
            <a:r>
              <a:rPr lang="en-GB" sz="2400" dirty="0" smtClean="0"/>
              <a:t>(Richard Allan, </a:t>
            </a:r>
            <a:r>
              <a:rPr lang="en-GB" sz="2400" dirty="0" err="1" smtClean="0"/>
              <a:t>Chunlei</a:t>
            </a:r>
            <a:r>
              <a:rPr lang="en-GB" sz="2400" dirty="0" smtClean="0"/>
              <a:t> Liu, University of Reading)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196752"/>
            <a:ext cx="4608512" cy="2075302"/>
          </a:xfrm>
        </p:spPr>
        <p:txBody>
          <a:bodyPr/>
          <a:lstStyle/>
          <a:p>
            <a:r>
              <a:rPr lang="en-GB" sz="1800" dirty="0" smtClean="0"/>
              <a:t>Combine satellite-based top of atmosphere radiation budget  (</a:t>
            </a:r>
            <a:r>
              <a:rPr lang="en-GB" sz="1800" dirty="0" smtClean="0">
                <a:hlinkClick r:id="rId2"/>
              </a:rPr>
              <a:t>Allan et al. 2014 GRL</a:t>
            </a:r>
            <a:r>
              <a:rPr lang="en-GB" sz="1800" dirty="0" smtClean="0"/>
              <a:t>) with reanalysis energy transports (e.g. </a:t>
            </a:r>
            <a:r>
              <a:rPr lang="en-GB" sz="1800" dirty="0" err="1" smtClean="0"/>
              <a:t>Berrisford</a:t>
            </a:r>
            <a:r>
              <a:rPr lang="en-GB" sz="1800" dirty="0" smtClean="0"/>
              <a:t> et al. 2011) at each grid point.</a:t>
            </a:r>
          </a:p>
          <a:p>
            <a:r>
              <a:rPr lang="en-GB" sz="1800" dirty="0" smtClean="0"/>
              <a:t>Compute surface total energy flux as residual (e.g. Trenberth &amp; Solomon 1994)</a:t>
            </a:r>
          </a:p>
          <a:p>
            <a:r>
              <a:rPr lang="en-GB" sz="1800" dirty="0" smtClean="0"/>
              <a:t>Method: </a:t>
            </a:r>
            <a:r>
              <a:rPr lang="en-GB" sz="1800" dirty="0" smtClean="0">
                <a:hlinkClick r:id="rId3"/>
              </a:rPr>
              <a:t>Liu et al. (2015) JGR</a:t>
            </a:r>
            <a:endParaRPr lang="en-GB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45122"/>
          <a:stretch/>
        </p:blipFill>
        <p:spPr>
          <a:xfrm>
            <a:off x="5580112" y="3501008"/>
            <a:ext cx="3384376" cy="3050455"/>
          </a:xfrm>
          <a:prstGeom prst="rect">
            <a:avLst/>
          </a:prstGeom>
        </p:spPr>
      </p:pic>
      <p:pic>
        <p:nvPicPr>
          <p:cNvPr id="1026" name="Picture 2" descr="Figure 1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5822"/>
            <a:ext cx="3243271" cy="25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200" y="1199880"/>
            <a:ext cx="1873664" cy="40011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CERES/ERBS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888" y="3511010"/>
            <a:ext cx="151063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reanalyses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 bwMode="auto">
          <a:xfrm flipH="1">
            <a:off x="1763688" y="1599990"/>
            <a:ext cx="647344" cy="191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4" idx="2"/>
          </p:cNvCxnSpPr>
          <p:nvPr/>
        </p:nvCxnSpPr>
        <p:spPr bwMode="auto">
          <a:xfrm>
            <a:off x="2411032" y="1599990"/>
            <a:ext cx="576792" cy="191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7" idx="1"/>
          </p:cNvCxnSpPr>
          <p:nvPr/>
        </p:nvCxnSpPr>
        <p:spPr bwMode="auto">
          <a:xfrm flipH="1" flipV="1">
            <a:off x="3131840" y="3091006"/>
            <a:ext cx="423048" cy="6200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7" idx="1"/>
          </p:cNvCxnSpPr>
          <p:nvPr/>
        </p:nvCxnSpPr>
        <p:spPr bwMode="auto">
          <a:xfrm flipH="1" flipV="1">
            <a:off x="2176194" y="3071293"/>
            <a:ext cx="1378694" cy="6397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7" idx="1"/>
          </p:cNvCxnSpPr>
          <p:nvPr/>
        </p:nvCxnSpPr>
        <p:spPr bwMode="auto">
          <a:xfrm flipH="1" flipV="1">
            <a:off x="2654018" y="3511011"/>
            <a:ext cx="900870" cy="2000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27977" y="3466226"/>
            <a:ext cx="1848217" cy="114514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75292" y="4611371"/>
            <a:ext cx="288396" cy="394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4946535"/>
            <a:ext cx="4762872" cy="165081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Unrealistic energy flux over land – corrected using simple energy balance model (observed </a:t>
            </a:r>
            <a:r>
              <a:rPr lang="en-GB" sz="1800" kern="0" dirty="0" err="1" smtClean="0"/>
              <a:t>dTs</a:t>
            </a:r>
            <a:r>
              <a:rPr lang="en-GB" sz="1800" kern="0" dirty="0" smtClean="0"/>
              <a:t>, simulated  heat capacity)</a:t>
            </a:r>
          </a:p>
          <a:p>
            <a:r>
              <a:rPr lang="en-GB" sz="1800" kern="0" dirty="0" smtClean="0"/>
              <a:t>Redistribute adjusted energy flux over ocean (by hemisphere or latitude bands)</a:t>
            </a:r>
            <a:endParaRPr lang="en-GB" sz="1800" kern="0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 bwMode="auto">
          <a:xfrm>
            <a:off x="5220072" y="5771944"/>
            <a:ext cx="514594" cy="670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31" idx="0"/>
          </p:cNvCxnSpPr>
          <p:nvPr/>
        </p:nvCxnSpPr>
        <p:spPr bwMode="auto">
          <a:xfrm flipH="1" flipV="1">
            <a:off x="2440905" y="3611039"/>
            <a:ext cx="397731" cy="13354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154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7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7"/>
          <a:stretch/>
        </p:blipFill>
        <p:spPr>
          <a:xfrm>
            <a:off x="395536" y="687577"/>
            <a:ext cx="6696744" cy="345638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68055" r="87" b="3318"/>
          <a:stretch/>
        </p:blipFill>
        <p:spPr>
          <a:xfrm>
            <a:off x="395536" y="4077072"/>
            <a:ext cx="6696744" cy="274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et downward energy flux &amp; trends</a:t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 smtClean="0"/>
              <a:t>top of atmosphere	surface 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r="46231" b="3303"/>
          <a:stretch/>
        </p:blipFill>
        <p:spPr>
          <a:xfrm>
            <a:off x="6588224" y="764704"/>
            <a:ext cx="2376264" cy="59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70609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Future Plans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98" y="1085403"/>
            <a:ext cx="8229600" cy="3373835"/>
          </a:xfrm>
        </p:spPr>
        <p:txBody>
          <a:bodyPr/>
          <a:lstStyle/>
          <a:p>
            <a:r>
              <a:rPr lang="en-GB" sz="2400" dirty="0"/>
              <a:t>E</a:t>
            </a:r>
            <a:r>
              <a:rPr lang="en-GB" sz="2400" dirty="0" smtClean="0"/>
              <a:t>valuation of method/comparison with </a:t>
            </a:r>
            <a:r>
              <a:rPr lang="en-GB" sz="2400" i="1" dirty="0" smtClean="0"/>
              <a:t>in situ </a:t>
            </a:r>
            <a:r>
              <a:rPr lang="en-GB" sz="2400" dirty="0" smtClean="0"/>
              <a:t>observations </a:t>
            </a:r>
          </a:p>
          <a:p>
            <a:r>
              <a:rPr lang="en-GB" sz="2400" dirty="0" smtClean="0"/>
              <a:t>Regional changes in energy flux and links to hiatus &amp; feedbacks on internal variability (</a:t>
            </a:r>
            <a:r>
              <a:rPr lang="en-GB" sz="2400" dirty="0" smtClean="0">
                <a:hlinkClick r:id="rId2"/>
              </a:rPr>
              <a:t>SMURPHS</a:t>
            </a:r>
            <a:r>
              <a:rPr lang="en-GB" sz="2400" dirty="0" smtClean="0"/>
              <a:t> project)</a:t>
            </a:r>
          </a:p>
          <a:p>
            <a:r>
              <a:rPr lang="en-GB" sz="2400" dirty="0" smtClean="0"/>
              <a:t>Investigation of southern ocean model bias in energy fluxes</a:t>
            </a:r>
          </a:p>
          <a:p>
            <a:r>
              <a:rPr lang="en-GB" sz="2400" dirty="0" smtClean="0"/>
              <a:t>Reconcile top of atmosphere radiation and 3D ocean heating distribution and associated mechanisms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42" y="3645024"/>
            <a:ext cx="4265322" cy="28134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1698" y="3573016"/>
            <a:ext cx="3964278" cy="29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Role of cloud and latent heat </a:t>
            </a:r>
            <a:r>
              <a:rPr lang="en-GB" sz="2400" kern="0" dirty="0" smtClean="0"/>
              <a:t>changes in E Pacific</a:t>
            </a:r>
            <a:endParaRPr lang="en-GB" sz="2400" kern="0" dirty="0" smtClean="0"/>
          </a:p>
          <a:p>
            <a:r>
              <a:rPr lang="en-GB" sz="2400" kern="0" dirty="0" smtClean="0"/>
              <a:t>Calculation of hemispheric energy imbalance </a:t>
            </a:r>
            <a:r>
              <a:rPr lang="en-GB" sz="2400" kern="0" dirty="0" smtClean="0"/>
              <a:t>and </a:t>
            </a:r>
            <a:r>
              <a:rPr lang="en-GB" sz="2400" kern="0" dirty="0" smtClean="0"/>
              <a:t>transports (</a:t>
            </a:r>
            <a:r>
              <a:rPr lang="en-GB" sz="2400" kern="0" dirty="0" err="1"/>
              <a:t>p</a:t>
            </a:r>
            <a:r>
              <a:rPr lang="en-GB" sz="2400" kern="0" dirty="0" err="1" smtClean="0"/>
              <a:t>etawatt</a:t>
            </a:r>
            <a:r>
              <a:rPr lang="en-GB" sz="2400" kern="0" dirty="0" smtClean="0"/>
              <a:t>, </a:t>
            </a:r>
            <a:r>
              <a:rPr lang="en-GB" sz="2400" b="1" kern="0" dirty="0" smtClean="0"/>
              <a:t>right</a:t>
            </a:r>
            <a:r>
              <a:rPr lang="en-GB" sz="2400" kern="0" dirty="0" smtClean="0"/>
              <a:t>)</a:t>
            </a:r>
            <a:r>
              <a:rPr lang="en-GB" sz="2400" b="1" kern="0" dirty="0" smtClean="0"/>
              <a:t> </a:t>
            </a:r>
            <a:r>
              <a:rPr lang="en-GB" sz="2400" kern="0" dirty="0" smtClean="0"/>
              <a:t>– implied ocean transports seem low</a:t>
            </a:r>
          </a:p>
          <a:p>
            <a:endParaRPr lang="en-GB" sz="24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6444044"/>
            <a:ext cx="847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+mn-lt"/>
              </a:rPr>
              <a:t>Updated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from 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4"/>
              </a:rPr>
              <a:t>Loeb et al. (2015) </a:t>
            </a:r>
            <a:r>
              <a:rPr lang="en-GB" dirty="0" err="1" smtClean="0">
                <a:solidFill>
                  <a:schemeClr val="tx2"/>
                </a:solidFill>
                <a:latin typeface="+mn-lt"/>
                <a:hlinkClick r:id="rId4"/>
              </a:rPr>
              <a:t>Clim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4"/>
              </a:rPr>
              <a:t>. </a:t>
            </a:r>
            <a:r>
              <a:rPr lang="en-GB" dirty="0" err="1" smtClean="0">
                <a:solidFill>
                  <a:schemeClr val="tx2"/>
                </a:solidFill>
                <a:latin typeface="+mn-lt"/>
                <a:hlinkClick r:id="rId4"/>
              </a:rPr>
              <a:t>Dyn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4"/>
              </a:rPr>
              <a:t>.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For </a:t>
            </a:r>
            <a:r>
              <a:rPr lang="en-GB" dirty="0" smtClean="0">
                <a:latin typeface="+mn-lt"/>
              </a:rPr>
              <a:t>2006-2013 </a:t>
            </a:r>
            <a:r>
              <a:rPr lang="en-GB" dirty="0" smtClean="0">
                <a:latin typeface="+mn-lt"/>
              </a:rPr>
              <a:t>based on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>
                <a:solidFill>
                  <a:schemeClr val="tx2"/>
                </a:solidFill>
                <a:latin typeface="+mn-lt"/>
                <a:hlinkClick r:id="rId5"/>
              </a:rPr>
              <a:t>Liu et al. (2015) JGR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2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4834880" cy="782960"/>
          </a:xfrm>
          <a:solidFill>
            <a:schemeClr val="bg1"/>
          </a:solidFill>
        </p:spPr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 Niño minus La Ni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ñ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changes in energy fluxes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6531"/>
            <a:ext cx="7905750" cy="4276725"/>
          </a:xfrm>
          <a:prstGeom prst="rect">
            <a:avLst/>
          </a:prstGeom>
        </p:spPr>
      </p:pic>
      <p:pic>
        <p:nvPicPr>
          <p:cNvPr id="5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12" y="163823"/>
            <a:ext cx="2159854" cy="5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5436096" y="739819"/>
            <a:ext cx="2338524" cy="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 descr="NE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3" y="692696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833779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Plot by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Chunlei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Liu: 1985-2015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Allan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et al. (2014)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GRL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Liu et al.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2015) JGR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3640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TOA  solar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33314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TOA LW </a:t>
            </a:r>
            <a:r>
              <a:rPr lang="en-GB" sz="2000" b="1" u="sng" dirty="0" smtClean="0">
                <a:solidFill>
                  <a:srgbClr val="FFC000"/>
                </a:solidFill>
                <a:latin typeface="Calibri" pitchFamily="34" charset="0"/>
              </a:rPr>
              <a:t>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0392" y="1658436"/>
            <a:ext cx="101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TOA  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5949" y="3977769"/>
            <a:ext cx="128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  <a:latin typeface="Calibri" pitchFamily="34" charset="0"/>
              </a:rPr>
              <a:t>S</a:t>
            </a:r>
            <a:r>
              <a:rPr lang="en-GB" sz="2000" b="1" dirty="0" smtClean="0">
                <a:solidFill>
                  <a:srgbClr val="FFC000"/>
                </a:solidFill>
                <a:latin typeface="Calibri" pitchFamily="34" charset="0"/>
              </a:rPr>
              <a:t>urface  NET energy </a:t>
            </a:r>
            <a:r>
              <a:rPr lang="en-GB" sz="2000" b="1" dirty="0" err="1" smtClean="0">
                <a:solidFill>
                  <a:srgbClr val="FFC000"/>
                </a:solidFill>
                <a:latin typeface="Calibri" pitchFamily="34" charset="0"/>
              </a:rPr>
              <a:t>rad+turb</a:t>
            </a:r>
            <a:endParaRPr lang="en-GB" sz="2000" b="1" dirty="0" smtClean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216000" y="494726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541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11303</TotalTime>
  <Words>377</Words>
  <Application>Microsoft Office PowerPoint</Application>
  <PresentationFormat>On-screen Show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1_Default Design</vt:lpstr>
      <vt:lpstr>UoR Theme</vt:lpstr>
      <vt:lpstr>1_UoR Theme</vt:lpstr>
      <vt:lpstr>2_UoR Theme</vt:lpstr>
      <vt:lpstr>3_UoR Theme</vt:lpstr>
      <vt:lpstr>DEEP-C surface energy flux product (Richard Allan, Chunlei Liu, University of Reading)</vt:lpstr>
      <vt:lpstr>Net downward energy flux &amp; trends top of atmosphere surface </vt:lpstr>
      <vt:lpstr>Future Plans</vt:lpstr>
      <vt:lpstr>PowerPoint Presentation</vt:lpstr>
      <vt:lpstr>El Niño minus La Niña changes in energy fluxes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1696</cp:revision>
  <cp:lastPrinted>2015-06-08T13:57:33Z</cp:lastPrinted>
  <dcterms:created xsi:type="dcterms:W3CDTF">2001-08-31T10:10:14Z</dcterms:created>
  <dcterms:modified xsi:type="dcterms:W3CDTF">2016-10-10T17:32:26Z</dcterms:modified>
</cp:coreProperties>
</file>