
<file path=[Content_Types].xml><?xml version="1.0" encoding="utf-8"?>
<Types xmlns="http://schemas.openxmlformats.org/package/2006/content-types">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0279975" cy="21388388"/>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0" d="100"/>
          <a:sy n="20" d="100"/>
        </p:scale>
        <p:origin x="-630" y="-120"/>
      </p:cViewPr>
      <p:guideLst>
        <p:guide orient="horz" pos="6736"/>
        <p:guide pos="9537"/>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p:cNvSpPr txBox="1">
            <a:spLocks noGrp="1"/>
          </p:cNvSpPr>
          <p:nvPr>
            <p:ph type="hdr" sz="quarter"/>
          </p:nvPr>
        </p:nvSpPr>
        <p:spPr>
          <a:xfrm>
            <a:off x="0" y="0"/>
            <a:ext cx="3076571" cy="512758"/>
          </a:xfrm>
          <a:prstGeom prst="rect">
            <a:avLst/>
          </a:prstGeom>
          <a:noFill/>
          <a:ln>
            <a:noFill/>
          </a:ln>
        </p:spPr>
        <p:txBody>
          <a:bodyPr vert="horz" wrap="square" lIns="98965" tIns="49487" rIns="98965" bIns="49487" anchor="t" anchorCtr="0" compatLnSpc="1"/>
          <a:lstStyle>
            <a:lvl1pPr marL="0" marR="0" lvl="0" indent="0" algn="l" defTabSz="990596" rtl="0" fontAlgn="auto" hangingPunct="0">
              <a:lnSpc>
                <a:spcPct val="100000"/>
              </a:lnSpc>
              <a:spcBef>
                <a:spcPts val="0"/>
              </a:spcBef>
              <a:spcAft>
                <a:spcPts val="0"/>
              </a:spcAft>
              <a:buNone/>
              <a:tabLst/>
              <a:defRPr lang="en-GB" sz="1300" b="0" i="0" u="none" strike="noStrike" kern="1200" cap="none" spc="0" baseline="0">
                <a:solidFill>
                  <a:srgbClr val="000000"/>
                </a:solidFill>
                <a:uFillTx/>
                <a:latin typeface="Rdg Vesta" pitchFamily="2"/>
              </a:defRPr>
            </a:lvl1pPr>
          </a:lstStyle>
          <a:p>
            <a:pPr lvl="0"/>
            <a:endParaRPr lang="en-GB"/>
          </a:p>
        </p:txBody>
      </p:sp>
      <p:sp>
        <p:nvSpPr>
          <p:cNvPr id="3" name="Rectangle 3"/>
          <p:cNvSpPr txBox="1">
            <a:spLocks noGrp="1"/>
          </p:cNvSpPr>
          <p:nvPr>
            <p:ph type="dt" idx="1"/>
          </p:nvPr>
        </p:nvSpPr>
        <p:spPr>
          <a:xfrm>
            <a:off x="4021138" y="0"/>
            <a:ext cx="3078163" cy="512758"/>
          </a:xfrm>
          <a:prstGeom prst="rect">
            <a:avLst/>
          </a:prstGeom>
          <a:noFill/>
          <a:ln>
            <a:noFill/>
          </a:ln>
        </p:spPr>
        <p:txBody>
          <a:bodyPr vert="horz" wrap="square" lIns="98965" tIns="49487" rIns="98965" bIns="49487" anchor="t" anchorCtr="0" compatLnSpc="1"/>
          <a:lstStyle>
            <a:lvl1pPr marL="0" marR="0" lvl="0" indent="0" algn="r" defTabSz="990596" rtl="0" fontAlgn="auto" hangingPunct="0">
              <a:lnSpc>
                <a:spcPct val="100000"/>
              </a:lnSpc>
              <a:spcBef>
                <a:spcPts val="0"/>
              </a:spcBef>
              <a:spcAft>
                <a:spcPts val="0"/>
              </a:spcAft>
              <a:buNone/>
              <a:tabLst/>
              <a:defRPr lang="en-GB" sz="1300" b="0" i="0" u="none" strike="noStrike" kern="1200" cap="none" spc="0" baseline="0">
                <a:solidFill>
                  <a:srgbClr val="000000"/>
                </a:solidFill>
                <a:uFillTx/>
                <a:latin typeface="Rdg Vesta" pitchFamily="2"/>
              </a:defRPr>
            </a:lvl1pPr>
          </a:lstStyle>
          <a:p>
            <a:pPr lvl="0"/>
            <a:endParaRPr lang="en-GB"/>
          </a:p>
        </p:txBody>
      </p:sp>
      <p:sp>
        <p:nvSpPr>
          <p:cNvPr id="4" name="Rectangle 4"/>
          <p:cNvSpPr>
            <a:spLocks noGrp="1" noRot="1" noChangeAspect="1"/>
          </p:cNvSpPr>
          <p:nvPr>
            <p:ph type="sldImg" idx="2"/>
          </p:nvPr>
        </p:nvSpPr>
        <p:spPr>
          <a:xfrm>
            <a:off x="835020" y="768352"/>
            <a:ext cx="5434014" cy="3838578"/>
          </a:xfrm>
          <a:prstGeom prst="rect">
            <a:avLst/>
          </a:prstGeom>
          <a:noFill/>
          <a:ln w="9528">
            <a:solidFill>
              <a:srgbClr val="000000"/>
            </a:solidFill>
            <a:prstDash val="solid"/>
            <a:miter/>
          </a:ln>
        </p:spPr>
      </p:sp>
      <p:sp>
        <p:nvSpPr>
          <p:cNvPr id="5" name="Rectangle 5"/>
          <p:cNvSpPr txBox="1">
            <a:spLocks noGrp="1"/>
          </p:cNvSpPr>
          <p:nvPr>
            <p:ph type="body" sz="quarter" idx="3"/>
          </p:nvPr>
        </p:nvSpPr>
        <p:spPr>
          <a:xfrm>
            <a:off x="709610" y="4862514"/>
            <a:ext cx="5680079" cy="4603747"/>
          </a:xfrm>
          <a:prstGeom prst="rect">
            <a:avLst/>
          </a:prstGeom>
          <a:noFill/>
          <a:ln>
            <a:noFill/>
          </a:ln>
        </p:spPr>
        <p:txBody>
          <a:bodyPr vert="horz" wrap="square" lIns="98965" tIns="49487" rIns="98965" bIns="49487" anchor="t" anchorCtr="0" compatLnSpc="1"/>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Rectangle 6"/>
          <p:cNvSpPr txBox="1">
            <a:spLocks noGrp="1"/>
          </p:cNvSpPr>
          <p:nvPr>
            <p:ph type="ftr" sz="quarter" idx="4"/>
          </p:nvPr>
        </p:nvSpPr>
        <p:spPr>
          <a:xfrm>
            <a:off x="0" y="9721845"/>
            <a:ext cx="3076571" cy="512758"/>
          </a:xfrm>
          <a:prstGeom prst="rect">
            <a:avLst/>
          </a:prstGeom>
          <a:noFill/>
          <a:ln>
            <a:noFill/>
          </a:ln>
        </p:spPr>
        <p:txBody>
          <a:bodyPr vert="horz" wrap="square" lIns="98965" tIns="49487" rIns="98965" bIns="49487" anchor="b" anchorCtr="0" compatLnSpc="1"/>
          <a:lstStyle>
            <a:lvl1pPr marL="0" marR="0" lvl="0" indent="0" algn="l" defTabSz="990596" rtl="0" fontAlgn="auto" hangingPunct="0">
              <a:lnSpc>
                <a:spcPct val="100000"/>
              </a:lnSpc>
              <a:spcBef>
                <a:spcPts val="0"/>
              </a:spcBef>
              <a:spcAft>
                <a:spcPts val="0"/>
              </a:spcAft>
              <a:buNone/>
              <a:tabLst/>
              <a:defRPr lang="en-GB" sz="1300" b="0" i="0" u="none" strike="noStrike" kern="1200" cap="none" spc="0" baseline="0">
                <a:solidFill>
                  <a:srgbClr val="000000"/>
                </a:solidFill>
                <a:uFillTx/>
                <a:latin typeface="Rdg Vesta" pitchFamily="2"/>
              </a:defRPr>
            </a:lvl1pPr>
          </a:lstStyle>
          <a:p>
            <a:pPr lvl="0"/>
            <a:endParaRPr lang="en-GB"/>
          </a:p>
        </p:txBody>
      </p:sp>
      <p:sp>
        <p:nvSpPr>
          <p:cNvPr id="7" name="Rectangle 7"/>
          <p:cNvSpPr txBox="1">
            <a:spLocks noGrp="1"/>
          </p:cNvSpPr>
          <p:nvPr>
            <p:ph type="sldNum" sz="quarter" idx="5"/>
          </p:nvPr>
        </p:nvSpPr>
        <p:spPr>
          <a:xfrm>
            <a:off x="4021138" y="9721845"/>
            <a:ext cx="3078163" cy="512758"/>
          </a:xfrm>
          <a:prstGeom prst="rect">
            <a:avLst/>
          </a:prstGeom>
          <a:noFill/>
          <a:ln>
            <a:noFill/>
          </a:ln>
        </p:spPr>
        <p:txBody>
          <a:bodyPr vert="horz" wrap="square" lIns="98965" tIns="49487" rIns="98965" bIns="49487" anchor="b" anchorCtr="0" compatLnSpc="1"/>
          <a:lstStyle>
            <a:lvl1pPr marL="0" marR="0" lvl="0" indent="0" algn="r" defTabSz="990596" rtl="0" fontAlgn="auto" hangingPunct="0">
              <a:lnSpc>
                <a:spcPct val="100000"/>
              </a:lnSpc>
              <a:spcBef>
                <a:spcPts val="0"/>
              </a:spcBef>
              <a:spcAft>
                <a:spcPts val="0"/>
              </a:spcAft>
              <a:buNone/>
              <a:tabLst/>
              <a:defRPr lang="en-GB" sz="1300" b="0" i="0" u="none" strike="noStrike" kern="1200" cap="none" spc="0" baseline="0">
                <a:solidFill>
                  <a:srgbClr val="000000"/>
                </a:solidFill>
                <a:uFillTx/>
                <a:latin typeface="Rdg Vesta" pitchFamily="2"/>
              </a:defRPr>
            </a:lvl1pPr>
          </a:lstStyle>
          <a:p>
            <a:pPr lvl="0"/>
            <a:fld id="{2867B624-54BF-494B-B970-B43164D765E9}" type="slidenum">
              <a:rPr/>
              <a:pPr lvl="0"/>
              <a:t>‹#›</a:t>
            </a:fld>
            <a:endParaRPr lang="en-GB"/>
          </a:p>
        </p:txBody>
      </p:sp>
    </p:spTree>
  </p:cSld>
  <p:clrMap bg1="lt1" tx1="dk1" bg2="lt2" tx2="dk2" accent1="accent1" accent2="accent2" accent3="accent3" accent4="accent4" accent5="accent5" accent6="accent6" hlink="hlink" folHlink="folHlink"/>
  <p:notesStyle>
    <a:lvl1pPr marL="0" marR="0" lvl="0" indent="0" algn="l" defTabSz="914400" rtl="0" fontAlgn="auto" hangingPunct="0">
      <a:lnSpc>
        <a:spcPct val="100000"/>
      </a:lnSpc>
      <a:spcBef>
        <a:spcPts val="400"/>
      </a:spcBef>
      <a:spcAft>
        <a:spcPts val="0"/>
      </a:spcAft>
      <a:buNone/>
      <a:tabLst/>
      <a:defRPr lang="en-GB" sz="1200" b="0" i="0" u="none" strike="noStrike" kern="1200" cap="none" spc="0" baseline="0">
        <a:solidFill>
          <a:srgbClr val="000000"/>
        </a:solidFill>
        <a:uFillTx/>
        <a:latin typeface="Rdg Vesta" pitchFamily="2"/>
      </a:defRPr>
    </a:lvl1pPr>
    <a:lvl2pPr marL="457200" marR="0" lvl="1" indent="0" algn="l" defTabSz="914400" rtl="0" fontAlgn="auto" hangingPunct="0">
      <a:lnSpc>
        <a:spcPct val="100000"/>
      </a:lnSpc>
      <a:spcBef>
        <a:spcPts val="400"/>
      </a:spcBef>
      <a:spcAft>
        <a:spcPts val="0"/>
      </a:spcAft>
      <a:buNone/>
      <a:tabLst/>
      <a:defRPr lang="en-GB" sz="1200" b="0" i="0" u="none" strike="noStrike" kern="1200" cap="none" spc="0" baseline="0">
        <a:solidFill>
          <a:srgbClr val="000000"/>
        </a:solidFill>
        <a:uFillTx/>
        <a:latin typeface="Rdg Vesta" pitchFamily="2"/>
      </a:defRPr>
    </a:lvl2pPr>
    <a:lvl3pPr marL="914400" marR="0" lvl="2" indent="0" algn="l" defTabSz="914400" rtl="0" fontAlgn="auto" hangingPunct="0">
      <a:lnSpc>
        <a:spcPct val="100000"/>
      </a:lnSpc>
      <a:spcBef>
        <a:spcPts val="400"/>
      </a:spcBef>
      <a:spcAft>
        <a:spcPts val="0"/>
      </a:spcAft>
      <a:buNone/>
      <a:tabLst/>
      <a:defRPr lang="en-GB" sz="1200" b="0" i="0" u="none" strike="noStrike" kern="1200" cap="none" spc="0" baseline="0">
        <a:solidFill>
          <a:srgbClr val="000000"/>
        </a:solidFill>
        <a:uFillTx/>
        <a:latin typeface="Rdg Vesta" pitchFamily="2"/>
      </a:defRPr>
    </a:lvl3pPr>
    <a:lvl4pPr marL="1371600" marR="0" lvl="3" indent="0" algn="l" defTabSz="914400" rtl="0" fontAlgn="auto" hangingPunct="0">
      <a:lnSpc>
        <a:spcPct val="100000"/>
      </a:lnSpc>
      <a:spcBef>
        <a:spcPts val="400"/>
      </a:spcBef>
      <a:spcAft>
        <a:spcPts val="0"/>
      </a:spcAft>
      <a:buNone/>
      <a:tabLst/>
      <a:defRPr lang="en-GB" sz="1200" b="0" i="0" u="none" strike="noStrike" kern="1200" cap="none" spc="0" baseline="0">
        <a:solidFill>
          <a:srgbClr val="000000"/>
        </a:solidFill>
        <a:uFillTx/>
        <a:latin typeface="Rdg Vesta" pitchFamily="2"/>
      </a:defRPr>
    </a:lvl4pPr>
    <a:lvl5pPr marL="1828800" marR="0" lvl="4" indent="0" algn="l" defTabSz="914400" rtl="0" fontAlgn="auto" hangingPunct="0">
      <a:lnSpc>
        <a:spcPct val="100000"/>
      </a:lnSpc>
      <a:spcBef>
        <a:spcPts val="400"/>
      </a:spcBef>
      <a:spcAft>
        <a:spcPts val="0"/>
      </a:spcAft>
      <a:buNone/>
      <a:tabLst/>
      <a:defRPr lang="en-GB" sz="1200" b="0" i="0" u="none" strike="noStrike" kern="1200" cap="none" spc="0" baseline="0">
        <a:solidFill>
          <a:srgbClr val="000000"/>
        </a:solidFill>
        <a:uFillTx/>
        <a:latin typeface="Rdg Vesta" pitchFamily="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5025" y="768350"/>
            <a:ext cx="5434013" cy="3838575"/>
          </a:xfrm>
        </p:spPr>
      </p:sp>
      <p:sp>
        <p:nvSpPr>
          <p:cNvPr id="3" name="Notes Placeholder 2"/>
          <p:cNvSpPr txBox="1">
            <a:spLocks noGrp="1"/>
          </p:cNvSpPr>
          <p:nvPr>
            <p:ph type="body" sz="quarter" idx="1"/>
          </p:nvPr>
        </p:nvSpPr>
        <p:spPr/>
        <p:txBody>
          <a:bodyPr/>
          <a:lstStyle/>
          <a:p>
            <a:endParaRPr lang="en-GB"/>
          </a:p>
        </p:txBody>
      </p:sp>
      <p:sp>
        <p:nvSpPr>
          <p:cNvPr id="4" name="Slide Number Placeholder 3"/>
          <p:cNvSpPr txBox="1"/>
          <p:nvPr/>
        </p:nvSpPr>
        <p:spPr>
          <a:xfrm>
            <a:off x="4021138" y="9721845"/>
            <a:ext cx="3078163" cy="512758"/>
          </a:xfrm>
          <a:prstGeom prst="rect">
            <a:avLst/>
          </a:prstGeom>
          <a:noFill/>
          <a:ln>
            <a:noFill/>
          </a:ln>
        </p:spPr>
        <p:txBody>
          <a:bodyPr vert="horz" wrap="square" lIns="98965" tIns="49487" rIns="98965" bIns="49487" anchor="b" anchorCtr="0" compatLnSpc="1"/>
          <a:lstStyle/>
          <a:p>
            <a:pPr marL="0" marR="0" lvl="0" indent="0" algn="r" defTabSz="990596"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BE268E30-6B5F-4FEF-B752-C1DE67B7E7EF}" type="slidenum">
              <a:rPr/>
              <a:pPr marL="0" marR="0" lvl="0" indent="0" algn="r" defTabSz="990596" rtl="0" fontAlgn="auto" hangingPunct="0">
                <a:lnSpc>
                  <a:spcPct val="100000"/>
                </a:lnSpc>
                <a:spcBef>
                  <a:spcPts val="0"/>
                </a:spcBef>
                <a:spcAft>
                  <a:spcPts val="0"/>
                </a:spcAft>
                <a:buNone/>
                <a:tabLst/>
                <a:defRPr sz="1800" b="0" i="0" u="none" strike="noStrike" kern="0" cap="none" spc="0" baseline="0">
                  <a:solidFill>
                    <a:srgbClr val="000000"/>
                  </a:solidFill>
                  <a:uFillTx/>
                </a:defRPr>
              </a:pPr>
              <a:t>1</a:t>
            </a:fld>
            <a:endParaRPr lang="en-GB" sz="1300" b="0" i="0" u="none" strike="noStrike" kern="1200" cap="none" spc="0" baseline="0">
              <a:solidFill>
                <a:srgbClr val="000000"/>
              </a:solidFill>
              <a:uFillTx/>
              <a:latin typeface="Rdg Vesta" pitchFamily="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Rectangle 18"/>
          <p:cNvSpPr/>
          <p:nvPr/>
        </p:nvSpPr>
        <p:spPr>
          <a:xfrm>
            <a:off x="730989" y="1549395"/>
            <a:ext cx="24922164" cy="1654177"/>
          </a:xfrm>
          <a:prstGeom prst="rect">
            <a:avLst/>
          </a:prstGeom>
          <a:solidFill>
            <a:srgbClr val="7A5690"/>
          </a:solidFill>
          <a:ln>
            <a:noFill/>
            <a:prstDash val="solid"/>
          </a:ln>
        </p:spPr>
        <p:txBody>
          <a:bodyPr vert="horz" wrap="square" lIns="0" tIns="0" rIns="0" bIns="0" anchor="t"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100" b="0" i="0" u="none" strike="noStrike" kern="1200" cap="none" spc="0" baseline="0">
                <a:solidFill>
                  <a:srgbClr val="FFFFFF"/>
                </a:solidFill>
                <a:uFillTx/>
                <a:latin typeface="Rdg Vesta" pitchFamily="2"/>
                <a:cs typeface="Arial" pitchFamily="34"/>
              </a:rPr>
              <a:t>Click to edit Master title style</a:t>
            </a:r>
            <a:endParaRPr lang="en-US" sz="1300" b="0" i="0" u="none" strike="noStrike" kern="1200" cap="none" spc="0" baseline="0">
              <a:solidFill>
                <a:srgbClr val="000000"/>
              </a:solidFill>
              <a:uFillTx/>
              <a:latin typeface="Arial" pitchFamily="34"/>
              <a:cs typeface="Arial" pitchFamily="34"/>
            </a:endParaRPr>
          </a:p>
        </p:txBody>
      </p:sp>
      <p:sp>
        <p:nvSpPr>
          <p:cNvPr id="3" name="Content Placeholder 2"/>
          <p:cNvSpPr txBox="1">
            <a:spLocks noGrp="1"/>
          </p:cNvSpPr>
          <p:nvPr>
            <p:ph idx="4294967295"/>
          </p:nvPr>
        </p:nvSpPr>
        <p:spPr>
          <a:xfrm>
            <a:off x="304796" y="4213226"/>
            <a:ext cx="6661147" cy="16381411"/>
          </a:xfrm>
        </p:spPr>
        <p:txBody>
          <a:bodyPr/>
          <a:lstStyle>
            <a:lvl1pPr marL="359999" indent="-359999">
              <a:spcBef>
                <a:spcPts val="1400"/>
              </a:spcBef>
              <a:defRPr lang="en-US" sz="1900"/>
            </a:lvl1pPr>
            <a:lvl2pPr marL="719998" indent="-359999">
              <a:spcBef>
                <a:spcPts val="1000"/>
              </a:spcBef>
              <a:buFont typeface="Arial" pitchFamily="34"/>
              <a:defRPr lang="en-US" sz="1900"/>
            </a:lvl2pPr>
            <a:lvl3pPr marL="1079997" indent="-359999">
              <a:spcBef>
                <a:spcPts val="600"/>
              </a:spcBef>
              <a:buFont typeface="Rdg Vesta" pitchFamily="2"/>
              <a:buChar char="−"/>
              <a:defRPr lang="en-US" sz="1600"/>
            </a:lvl3pPr>
            <a:lvl4pPr marL="1350001" indent="-270004">
              <a:spcBef>
                <a:spcPts val="500"/>
              </a:spcBef>
              <a:buFont typeface="Arial" pitchFamily="34"/>
              <a:defRPr lang="en-US" sz="1600"/>
            </a:lvl4pPr>
            <a:lvl5pPr marL="1530001" marR="0" lvl="4" indent="-179999" algn="l" defTabSz="2952753" rtl="0" fontAlgn="auto" hangingPunct="1">
              <a:lnSpc>
                <a:spcPct val="125000"/>
              </a:lnSpc>
              <a:spcBef>
                <a:spcPts val="500"/>
              </a:spcBef>
              <a:spcAft>
                <a:spcPts val="0"/>
              </a:spcAft>
              <a:buClr>
                <a:srgbClr val="7A5690"/>
              </a:buClr>
              <a:buSzPct val="100000"/>
              <a:buFont typeface="Rdg Vesta" pitchFamily="2"/>
              <a:buChar char="−"/>
              <a:tabLst/>
              <a:defRPr lang="en-US" sz="1200" b="0" i="0" u="none" strike="noStrike" kern="0" cap="none" spc="0" baseline="0">
                <a:solidFill>
                  <a:srgbClr val="000000"/>
                </a:solidFill>
                <a:uFillTx/>
                <a:latin typeface="Rdg Vest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4" name="Picture 11" descr="Rdg Device Reversed"/>
          <p:cNvPicPr>
            <a:picLocks noChangeAspect="1"/>
          </p:cNvPicPr>
          <p:nvPr/>
        </p:nvPicPr>
        <p:blipFill>
          <a:blip r:embed="rId2" cstate="print"/>
          <a:srcRect/>
          <a:stretch>
            <a:fillRect/>
          </a:stretch>
        </p:blipFill>
        <p:spPr>
          <a:xfrm>
            <a:off x="26395363" y="692877"/>
            <a:ext cx="3148014" cy="1019171"/>
          </a:xfrm>
          <a:prstGeom prst="rect">
            <a:avLst/>
          </a:prstGeom>
          <a:noFill/>
          <a:ln>
            <a:noFill/>
          </a:ln>
        </p:spPr>
      </p:pic>
    </p:spTree>
  </p:cSld>
  <p:clrMapOvr>
    <a:masterClrMapping/>
  </p:clrMapOvr>
  <p:transition/>
  <p:hf sldNum="0" hdr="0" ftr="0" dt="0"/>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33"/>
          <p:cNvSpPr/>
          <p:nvPr/>
        </p:nvSpPr>
        <p:spPr>
          <a:xfrm>
            <a:off x="0" y="0"/>
            <a:ext cx="30279971" cy="3836145"/>
          </a:xfrm>
          <a:prstGeom prst="rect">
            <a:avLst/>
          </a:prstGeom>
          <a:solidFill>
            <a:srgbClr val="7A5690"/>
          </a:solidFill>
          <a:ln>
            <a:noFill/>
            <a:prstDash val="solid"/>
          </a:ln>
        </p:spPr>
        <p:txBody>
          <a:bodyPr vert="horz" wrap="none" lIns="91440" tIns="45720" rIns="91440" bIns="45720"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300" b="0" i="0" u="none" strike="noStrike" kern="1200" cap="none" spc="0" baseline="0">
              <a:solidFill>
                <a:srgbClr val="000000"/>
              </a:solidFill>
              <a:uFillTx/>
              <a:latin typeface="Rdg Vesta" pitchFamily="2"/>
            </a:endParaRPr>
          </a:p>
        </p:txBody>
      </p:sp>
      <p:sp>
        <p:nvSpPr>
          <p:cNvPr id="3" name="Text Box 38"/>
          <p:cNvSpPr txBox="1"/>
          <p:nvPr/>
        </p:nvSpPr>
        <p:spPr>
          <a:xfrm>
            <a:off x="378351" y="3133356"/>
            <a:ext cx="28261753" cy="583231"/>
          </a:xfrm>
          <a:prstGeom prst="rect">
            <a:avLst/>
          </a:prstGeom>
          <a:solidFill>
            <a:srgbClr val="7A5690"/>
          </a:solidFill>
          <a:ln>
            <a:noFill/>
          </a:ln>
        </p:spPr>
        <p:txBody>
          <a:bodyPr vert="horz" wrap="square" lIns="91440" tIns="45720" rIns="91440" bIns="45720" anchor="t" anchorCtr="0" compatLnSpc="1">
            <a:spAutoFit/>
          </a:bodyPr>
          <a:lstStyle/>
          <a:p>
            <a:pPr marL="0" marR="0" lvl="0" indent="0" algn="l" defTabSz="912808" rtl="0" fontAlgn="auto" hangingPunct="0">
              <a:lnSpc>
                <a:spcPct val="110000"/>
              </a:lnSpc>
              <a:spcBef>
                <a:spcPts val="0"/>
              </a:spcBef>
              <a:spcAft>
                <a:spcPts val="0"/>
              </a:spcAft>
              <a:buNone/>
              <a:tabLst/>
              <a:defRPr sz="1800" b="0" i="0" u="none" strike="noStrike" kern="0" cap="none" spc="0" baseline="0">
                <a:solidFill>
                  <a:srgbClr val="000000"/>
                </a:solidFill>
                <a:uFillTx/>
              </a:defRPr>
            </a:pPr>
            <a:r>
              <a:rPr lang="en-GB" sz="2900" b="0" i="0" u="none" strike="noStrike" kern="1200" cap="none" spc="0" baseline="0">
                <a:solidFill>
                  <a:srgbClr val="FFFFFF"/>
                </a:solidFill>
                <a:uFillTx/>
                <a:latin typeface="Rdg Vesta" pitchFamily="2"/>
              </a:rPr>
              <a:t>Richard P. Allan</a:t>
            </a:r>
            <a:r>
              <a:rPr lang="en-GB" sz="2800" b="0" i="0" u="none" strike="noStrike" kern="1200" cap="none" spc="0" baseline="30000">
                <a:solidFill>
                  <a:srgbClr val="FFFFFF"/>
                </a:solidFill>
                <a:uFillTx/>
                <a:latin typeface="Rdg Vesta" pitchFamily="2"/>
              </a:rPr>
              <a:t>1</a:t>
            </a:r>
            <a:r>
              <a:rPr lang="en-GB" sz="2900" b="0" i="0" u="none" strike="noStrike" kern="1200" cap="none" spc="0" baseline="30000">
                <a:solidFill>
                  <a:srgbClr val="FFFFFF"/>
                </a:solidFill>
                <a:uFillTx/>
                <a:latin typeface="Rdg Vesta" pitchFamily="2"/>
              </a:rPr>
              <a:t> </a:t>
            </a:r>
            <a:r>
              <a:rPr lang="en-GB" sz="2900" b="0" i="0" u="none" strike="noStrike" kern="1200" cap="none" spc="0" baseline="0">
                <a:solidFill>
                  <a:srgbClr val="FFFFFF"/>
                </a:solidFill>
                <a:uFillTx/>
                <a:latin typeface="Rdg Vesta" pitchFamily="2"/>
              </a:rPr>
              <a:t> |  Brian J. Soden</a:t>
            </a:r>
            <a:r>
              <a:rPr lang="en-GB" sz="2900" b="0" i="0" u="none" strike="noStrike" kern="1200" cap="none" spc="0" baseline="30000">
                <a:solidFill>
                  <a:srgbClr val="FFFFFF"/>
                </a:solidFill>
                <a:uFillTx/>
                <a:latin typeface="Rdg Vesta" pitchFamily="2"/>
              </a:rPr>
              <a:t>2</a:t>
            </a:r>
            <a:r>
              <a:rPr lang="en-GB" sz="2900" b="0" i="0" u="none" strike="noStrike" kern="1200" cap="none" spc="0" baseline="0">
                <a:solidFill>
                  <a:srgbClr val="FFFFFF"/>
                </a:solidFill>
                <a:uFillTx/>
                <a:latin typeface="Rdg Vesta" pitchFamily="2"/>
              </a:rPr>
              <a:t>   </a:t>
            </a:r>
            <a:r>
              <a:rPr lang="en-GB" sz="2900" b="0" i="0" u="none" strike="noStrike" kern="1200" cap="none" spc="0" baseline="0">
                <a:solidFill>
                  <a:srgbClr val="F4E1FF"/>
                </a:solidFill>
                <a:uFillTx/>
                <a:latin typeface="Rdg Vesta" pitchFamily="2"/>
              </a:rPr>
              <a:t>|</a:t>
            </a:r>
            <a:r>
              <a:rPr lang="en-GB" sz="2900" b="0" i="0" u="none" strike="noStrike" kern="1200" cap="none" spc="0" baseline="0">
                <a:solidFill>
                  <a:srgbClr val="FFFFFF"/>
                </a:solidFill>
                <a:uFillTx/>
                <a:latin typeface="Rdg Vesta" pitchFamily="2"/>
              </a:rPr>
              <a:t>  Viju O. John</a:t>
            </a:r>
            <a:r>
              <a:rPr lang="en-GB" sz="2900" b="0" i="0" u="none" strike="noStrike" kern="1200" cap="none" spc="0" baseline="30000">
                <a:solidFill>
                  <a:srgbClr val="FFFFFF"/>
                </a:solidFill>
                <a:uFillTx/>
                <a:latin typeface="Rdg Vesta" pitchFamily="2"/>
              </a:rPr>
              <a:t>3</a:t>
            </a:r>
            <a:r>
              <a:rPr lang="en-GB" sz="2900" b="0" i="0" u="none" strike="noStrike" kern="1200" cap="none" spc="0" baseline="0">
                <a:solidFill>
                  <a:srgbClr val="FFFFFF"/>
                </a:solidFill>
                <a:uFillTx/>
                <a:latin typeface="Rdg Vesta" pitchFamily="2"/>
              </a:rPr>
              <a:t>  |  Igor I. Zveryaev </a:t>
            </a:r>
            <a:r>
              <a:rPr lang="en-GB" sz="2900" b="0" i="0" u="none" strike="noStrike" kern="1200" cap="none" spc="0" baseline="30000">
                <a:solidFill>
                  <a:srgbClr val="FFFFFF"/>
                </a:solidFill>
                <a:uFillTx/>
                <a:latin typeface="Rdg Vesta" pitchFamily="2"/>
              </a:rPr>
              <a:t>4</a:t>
            </a:r>
            <a:r>
              <a:rPr lang="en-GB" sz="2900" b="0" i="0" u="none" strike="noStrike" kern="1200" cap="none" spc="0" baseline="0">
                <a:solidFill>
                  <a:srgbClr val="FFFFFF"/>
                </a:solidFill>
                <a:uFillTx/>
                <a:latin typeface="Rdg Vesta" pitchFamily="2"/>
              </a:rPr>
              <a:t> </a:t>
            </a:r>
            <a:endParaRPr lang="en-GB" sz="2000" b="0" i="0" u="none" strike="noStrike" kern="1200" cap="none" spc="0" baseline="30000">
              <a:solidFill>
                <a:srgbClr val="FFFFFF"/>
              </a:solidFill>
              <a:uFillTx/>
              <a:latin typeface="Rdg Vesta" pitchFamily="2"/>
            </a:endParaRPr>
          </a:p>
        </p:txBody>
      </p:sp>
      <p:sp>
        <p:nvSpPr>
          <p:cNvPr id="4" name="Rectangle 39"/>
          <p:cNvSpPr txBox="1">
            <a:spLocks noGrp="1"/>
          </p:cNvSpPr>
          <p:nvPr>
            <p:ph type="body" idx="1"/>
          </p:nvPr>
        </p:nvSpPr>
        <p:spPr>
          <a:xfrm>
            <a:off x="458480" y="3980748"/>
            <a:ext cx="13812862" cy="16835759"/>
          </a:xfrm>
          <a:prstGeom prst="rect">
            <a:avLst/>
          </a:prstGeom>
          <a:noFill/>
          <a:ln>
            <a:noFill/>
          </a:ln>
        </p:spPr>
        <p:txBody>
          <a:bodyPr vert="horz" wrap="square" lIns="0" tIns="0" rIns="0" bIns="0" anchor="t" anchorCtr="0" compatLnSpc="1"/>
          <a:lstStyle/>
          <a:p>
            <a:pPr lvl="0"/>
            <a:r>
              <a:rPr lang="en-GB"/>
              <a:t>Click to edit Master text styles</a:t>
            </a:r>
          </a:p>
          <a:p>
            <a:pPr lvl="1"/>
            <a:r>
              <a:rPr lang="en-GB"/>
              <a:t>Second level</a:t>
            </a:r>
          </a:p>
          <a:p>
            <a:pPr lvl="2"/>
            <a:r>
              <a:rPr lang="en-GB"/>
              <a:t>Third level</a:t>
            </a:r>
          </a:p>
          <a:p>
            <a:pPr lvl="3"/>
            <a:r>
              <a:rPr lang="en-GB"/>
              <a:t>Fourth level</a:t>
            </a:r>
          </a:p>
        </p:txBody>
      </p:sp>
      <p:sp>
        <p:nvSpPr>
          <p:cNvPr id="5" name="Rectangle 42"/>
          <p:cNvSpPr txBox="1">
            <a:spLocks noGrp="1"/>
          </p:cNvSpPr>
          <p:nvPr>
            <p:ph type="title"/>
          </p:nvPr>
        </p:nvSpPr>
        <p:spPr>
          <a:xfrm>
            <a:off x="713286" y="954258"/>
            <a:ext cx="28499991" cy="2110352"/>
          </a:xfrm>
          <a:prstGeom prst="rect">
            <a:avLst/>
          </a:prstGeom>
          <a:noFill/>
          <a:ln>
            <a:noFill/>
          </a:ln>
        </p:spPr>
        <p:txBody>
          <a:bodyPr vert="horz" wrap="square" lIns="0" tIns="0" rIns="0" bIns="0" anchor="b" anchorCtr="0" compatLnSpc="1"/>
          <a:lstStyle/>
          <a:p>
            <a:pPr lvl="0"/>
            <a:r>
              <a:rPr lang="en-GB"/>
              <a:t>Current and future changes in the atmospheric water cycle</a:t>
            </a:r>
          </a:p>
        </p:txBody>
      </p:sp>
      <p:sp>
        <p:nvSpPr>
          <p:cNvPr id="6" name="Text Box 37"/>
          <p:cNvSpPr txBox="1"/>
          <p:nvPr/>
        </p:nvSpPr>
        <p:spPr>
          <a:xfrm>
            <a:off x="709510" y="559548"/>
            <a:ext cx="14810737" cy="353945"/>
          </a:xfrm>
          <a:prstGeom prst="rect">
            <a:avLst/>
          </a:prstGeom>
          <a:noFill/>
          <a:ln>
            <a:noFill/>
          </a:ln>
        </p:spPr>
        <p:txBody>
          <a:bodyPr vert="horz" wrap="square" lIns="0" tIns="0" rIns="0" bIns="0" anchor="t" anchorCtr="0" compatLnSpc="1">
            <a:spAutoFit/>
          </a:bodyPr>
          <a:lstStyle/>
          <a:p>
            <a:pPr marL="0" marR="0" lvl="0" indent="0" algn="l" defTabSz="912808" rtl="0" fontAlgn="auto" hangingPunct="0">
              <a:lnSpc>
                <a:spcPct val="100000"/>
              </a:lnSpc>
              <a:spcBef>
                <a:spcPts val="1400"/>
              </a:spcBef>
              <a:spcAft>
                <a:spcPts val="0"/>
              </a:spcAft>
              <a:buNone/>
              <a:tabLst/>
              <a:defRPr sz="1800" b="0" i="0" u="none" strike="noStrike" kern="0" cap="none" spc="0" baseline="0">
                <a:solidFill>
                  <a:srgbClr val="000000"/>
                </a:solidFill>
                <a:uFillTx/>
              </a:defRPr>
            </a:pPr>
            <a:r>
              <a:rPr lang="en-GB" sz="2300" b="1" i="0" u="none" strike="noStrike" kern="1200" cap="none" spc="0" baseline="0" dirty="0">
                <a:solidFill>
                  <a:srgbClr val="FFFFFF"/>
                </a:solidFill>
                <a:uFillTx/>
                <a:latin typeface="Rdg Vesta" pitchFamily="2"/>
              </a:rPr>
              <a:t>Department of </a:t>
            </a:r>
            <a:r>
              <a:rPr lang="en-GB" sz="2300" b="1" i="0" u="none" strike="noStrike" kern="1200" cap="none" spc="0" baseline="0" dirty="0" smtClean="0">
                <a:solidFill>
                  <a:srgbClr val="FFFFFF"/>
                </a:solidFill>
                <a:uFillTx/>
                <a:latin typeface="Rdg Vesta" pitchFamily="2"/>
              </a:rPr>
              <a:t>Meteorology</a:t>
            </a:r>
            <a:endParaRPr lang="en-GB" sz="2300" b="1" i="0" u="none" strike="noStrike" kern="1200" cap="none" spc="0" baseline="0" dirty="0">
              <a:solidFill>
                <a:srgbClr val="FFFFFF"/>
              </a:solidFill>
              <a:uFillTx/>
              <a:latin typeface="Rdg Vesta" pitchFamily="2"/>
            </a:endParaRPr>
          </a:p>
        </p:txBody>
      </p:sp>
      <p:sp>
        <p:nvSpPr>
          <p:cNvPr id="7" name="Rectangle 43"/>
          <p:cNvSpPr/>
          <p:nvPr/>
        </p:nvSpPr>
        <p:spPr>
          <a:xfrm>
            <a:off x="0" y="0"/>
            <a:ext cx="30279971" cy="21388392"/>
          </a:xfrm>
          <a:prstGeom prst="rect">
            <a:avLst/>
          </a:prstGeom>
          <a:noFill/>
          <a:ln w="9528">
            <a:solidFill>
              <a:srgbClr val="7A5690"/>
            </a:solidFill>
            <a:prstDash val="solid"/>
            <a:miter/>
          </a:ln>
        </p:spPr>
        <p:txBody>
          <a:bodyPr vert="horz" wrap="none" lIns="91440" tIns="45720" rIns="91440" bIns="45720" anchor="ctr" anchorCtr="1" compatLnSpc="1"/>
          <a:lstStyle/>
          <a:p>
            <a:pPr marL="0" marR="0" lvl="0" indent="0" algn="ctr" defTabSz="2952753"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300" b="0" i="0" u="none" strike="noStrike" kern="1200" cap="none" spc="0" baseline="0">
              <a:solidFill>
                <a:srgbClr val="000000"/>
              </a:solidFill>
              <a:uFillTx/>
              <a:latin typeface="Rdg Vesta" pitchFamily="2"/>
            </a:endParaRPr>
          </a:p>
        </p:txBody>
      </p:sp>
    </p:spTree>
  </p:cSld>
  <p:clrMap bg1="lt1" tx1="dk1" bg2="lt2" tx2="dk2" accent1="accent1" accent2="accent2" accent3="accent3" accent4="accent4" accent5="accent5" accent6="accent6" hlink="hlink" folHlink="folHlink"/>
  <p:sldLayoutIdLst>
    <p:sldLayoutId id="2147483649" r:id="rId1"/>
  </p:sldLayoutIdLst>
  <p:transition/>
  <p:txStyles>
    <p:titleStyle>
      <a:lvl1pPr marL="0" marR="0" lvl="0" indent="0" algn="l" defTabSz="2952753" rtl="0" fontAlgn="auto" hangingPunct="1">
        <a:lnSpc>
          <a:spcPct val="105000"/>
        </a:lnSpc>
        <a:spcBef>
          <a:spcPts val="5800"/>
        </a:spcBef>
        <a:spcAft>
          <a:spcPts val="0"/>
        </a:spcAft>
        <a:buNone/>
        <a:tabLst/>
        <a:defRPr lang="en-GB" sz="8100" b="0" i="0" u="none" strike="noStrike" kern="0" cap="none" spc="0" baseline="0">
          <a:solidFill>
            <a:srgbClr val="FFFFFF"/>
          </a:solidFill>
          <a:uFillTx/>
          <a:latin typeface="Rdg Vesta"/>
        </a:defRPr>
      </a:lvl1pPr>
    </p:titleStyle>
    <p:bodyStyle>
      <a:lvl1pPr marL="455608" marR="0" lvl="0" indent="-455608" algn="l" defTabSz="2952753" rtl="0" fontAlgn="auto" hangingPunct="1">
        <a:lnSpc>
          <a:spcPct val="125000"/>
        </a:lnSpc>
        <a:spcBef>
          <a:spcPts val="1900"/>
        </a:spcBef>
        <a:spcAft>
          <a:spcPts val="0"/>
        </a:spcAft>
        <a:buClr>
          <a:srgbClr val="7A5690"/>
        </a:buClr>
        <a:buSzPct val="100000"/>
        <a:buChar char="•"/>
        <a:tabLst/>
        <a:defRPr lang="en-GB" sz="2600" b="0" i="0" u="none" strike="noStrike" kern="0" cap="none" spc="0" baseline="0">
          <a:solidFill>
            <a:srgbClr val="000000"/>
          </a:solidFill>
          <a:uFillTx/>
          <a:latin typeface="Rdg Vesta"/>
        </a:defRPr>
      </a:lvl1pPr>
      <a:lvl2pPr marL="1000125" marR="0" lvl="1" indent="-457200" algn="l" defTabSz="2952753" rtl="0" fontAlgn="auto" hangingPunct="1">
        <a:lnSpc>
          <a:spcPct val="125000"/>
        </a:lnSpc>
        <a:spcBef>
          <a:spcPts val="1200"/>
        </a:spcBef>
        <a:spcAft>
          <a:spcPts val="0"/>
        </a:spcAft>
        <a:buClr>
          <a:srgbClr val="7A5690"/>
        </a:buClr>
        <a:buSzPct val="100000"/>
        <a:buChar char="•"/>
        <a:tabLst/>
        <a:defRPr lang="en-GB" sz="2600" b="0" i="0" u="none" strike="noStrike" kern="0" cap="none" spc="0" baseline="0">
          <a:solidFill>
            <a:srgbClr val="000000"/>
          </a:solidFill>
          <a:uFillTx/>
          <a:latin typeface="Rdg Vesta"/>
        </a:defRPr>
      </a:lvl2pPr>
      <a:lvl3pPr marL="1331915" marR="0" lvl="2" indent="-342900" algn="l" defTabSz="2952753" rtl="0" fontAlgn="auto" hangingPunct="1">
        <a:lnSpc>
          <a:spcPct val="125000"/>
        </a:lnSpc>
        <a:spcBef>
          <a:spcPts val="800"/>
        </a:spcBef>
        <a:spcAft>
          <a:spcPts val="0"/>
        </a:spcAft>
        <a:buClr>
          <a:srgbClr val="7A5690"/>
        </a:buClr>
        <a:buSzPct val="100000"/>
        <a:buChar char="•"/>
        <a:tabLst/>
        <a:defRPr lang="en-GB" sz="2200" b="0" i="0" u="none" strike="noStrike" kern="0" cap="none" spc="0" baseline="0">
          <a:solidFill>
            <a:srgbClr val="000000"/>
          </a:solidFill>
          <a:uFillTx/>
          <a:latin typeface="Rdg Vesta"/>
        </a:defRPr>
      </a:lvl3pPr>
      <a:lvl4pPr marL="1644648" marR="0" lvl="3" indent="-301623" algn="l" defTabSz="2952753" rtl="0" fontAlgn="auto" hangingPunct="1">
        <a:lnSpc>
          <a:spcPct val="125000"/>
        </a:lnSpc>
        <a:spcBef>
          <a:spcPts val="1000"/>
        </a:spcBef>
        <a:spcAft>
          <a:spcPts val="0"/>
        </a:spcAft>
        <a:buClr>
          <a:srgbClr val="7A5690"/>
        </a:buClr>
        <a:buSzPct val="100000"/>
        <a:buChar char="•"/>
        <a:tabLst/>
        <a:defRPr lang="en-GB" sz="2000" b="0" i="0" u="none" strike="noStrike" kern="0" cap="none" spc="0" baseline="0">
          <a:solidFill>
            <a:srgbClr val="000000"/>
          </a:solidFill>
          <a:uFillTx/>
          <a:latin typeface="Rdg Vesta"/>
        </a:defRPr>
      </a:lvl4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reading.ac.uk/~sgs02rpa" TargetMode="External"/><Relationship Id="rId11" Type="http://schemas.openxmlformats.org/officeDocument/2006/relationships/image" Target="../media/image8.png"/><Relationship Id="rId5" Type="http://schemas.openxmlformats.org/officeDocument/2006/relationships/hyperlink" Target="mailto:r.p.allan@reading.ac.uk" TargetMode="External"/><Relationship Id="rId10" Type="http://schemas.openxmlformats.org/officeDocument/2006/relationships/image" Target="../media/image7.png"/><Relationship Id="rId4" Type="http://schemas.openxmlformats.org/officeDocument/2006/relationships/image" Target="../media/image3.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pic>
        <p:nvPicPr>
          <p:cNvPr id="2" name="Picture 5"/>
          <p:cNvPicPr>
            <a:picLocks noChangeAspect="1"/>
          </p:cNvPicPr>
          <p:nvPr/>
        </p:nvPicPr>
        <p:blipFill>
          <a:blip r:embed="rId3" cstate="print"/>
          <a:srcRect l="7267" t="9024"/>
          <a:stretch>
            <a:fillRect/>
          </a:stretch>
        </p:blipFill>
        <p:spPr>
          <a:xfrm>
            <a:off x="18066312" y="15359542"/>
            <a:ext cx="3685754" cy="2535457"/>
          </a:xfrm>
          <a:prstGeom prst="rect">
            <a:avLst/>
          </a:prstGeom>
          <a:noFill/>
          <a:ln>
            <a:noFill/>
          </a:ln>
        </p:spPr>
      </p:pic>
      <p:pic>
        <p:nvPicPr>
          <p:cNvPr id="3" name="Picture 6"/>
          <p:cNvPicPr>
            <a:picLocks noChangeAspect="1"/>
          </p:cNvPicPr>
          <p:nvPr/>
        </p:nvPicPr>
        <p:blipFill>
          <a:blip r:embed="rId4" cstate="print"/>
          <a:srcRect l="10060"/>
          <a:stretch>
            <a:fillRect/>
          </a:stretch>
        </p:blipFill>
        <p:spPr>
          <a:xfrm>
            <a:off x="18122173" y="17894990"/>
            <a:ext cx="3570539" cy="2520278"/>
          </a:xfrm>
          <a:prstGeom prst="rect">
            <a:avLst/>
          </a:prstGeom>
          <a:noFill/>
          <a:ln>
            <a:noFill/>
          </a:ln>
        </p:spPr>
      </p:pic>
      <p:sp>
        <p:nvSpPr>
          <p:cNvPr id="4" name="TextBox 37"/>
          <p:cNvSpPr txBox="1"/>
          <p:nvPr/>
        </p:nvSpPr>
        <p:spPr>
          <a:xfrm rot="-5400000">
            <a:off x="15622844" y="17556150"/>
            <a:ext cx="4680520" cy="461662"/>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1" i="0" u="none" strike="noStrike" kern="1200" cap="none" spc="0" baseline="0">
                <a:solidFill>
                  <a:srgbClr val="000000"/>
                </a:solidFill>
                <a:uFillTx/>
                <a:latin typeface="Rdg Vesta" pitchFamily="2"/>
              </a:rPr>
              <a:t> </a:t>
            </a:r>
            <a:r>
              <a:rPr lang="en-GB" sz="2000" b="1" i="0" u="none" strike="noStrike" kern="0" cap="none" spc="0" baseline="0">
                <a:solidFill>
                  <a:srgbClr val="000000"/>
                </a:solidFill>
                <a:uFillTx/>
                <a:latin typeface="Rdg Vesta" pitchFamily="2"/>
              </a:rPr>
              <a:t>Water Vapour (%)         </a:t>
            </a:r>
            <a:r>
              <a:rPr lang="en-GB" sz="2000" b="1" i="0" u="none" strike="noStrike" kern="1200" cap="none" spc="0" baseline="0">
                <a:solidFill>
                  <a:srgbClr val="000000"/>
                </a:solidFill>
                <a:uFillTx/>
                <a:latin typeface="Rdg Vesta" pitchFamily="2"/>
              </a:rPr>
              <a:t>Precipitation (%)</a:t>
            </a:r>
          </a:p>
        </p:txBody>
      </p:sp>
      <p:sp>
        <p:nvSpPr>
          <p:cNvPr id="5" name="Content Placeholder 1"/>
          <p:cNvSpPr txBox="1">
            <a:spLocks noGrp="1"/>
          </p:cNvSpPr>
          <p:nvPr>
            <p:ph type="body" idx="4294967295"/>
          </p:nvPr>
        </p:nvSpPr>
        <p:spPr>
          <a:xfrm>
            <a:off x="7470730" y="4213472"/>
            <a:ext cx="6661147" cy="16057787"/>
          </a:xfrm>
        </p:spPr>
        <p:txBody>
          <a:bodyPr lIns="91440" tIns="45720" rIns="91440" bIns="45720"/>
          <a:lstStyle/>
          <a:p>
            <a:pPr marL="358773" lvl="0" indent="-358773">
              <a:spcBef>
                <a:spcPts val="1400"/>
              </a:spcBef>
              <a:buNone/>
            </a:pPr>
            <a:r>
              <a:rPr lang="en-GB" sz="1900"/>
              <a:t>	</a:t>
            </a:r>
            <a:r>
              <a:rPr lang="en-GB" sz="3200" b="1">
                <a:solidFill>
                  <a:srgbClr val="7A5690"/>
                </a:solidFill>
              </a:rPr>
              <a:t>Tropical rainfall intensification</a:t>
            </a:r>
          </a:p>
          <a:p>
            <a:pPr marL="358773" lvl="0" indent="-358773">
              <a:spcBef>
                <a:spcPts val="1400"/>
              </a:spcBef>
              <a:buNone/>
            </a:pPr>
            <a:r>
              <a:rPr lang="en-GB" sz="1900"/>
              <a:t>	Daily precipitation  was  sorted by intensity. Bin boundaries were calculated and monthly anomalies in frequency in each bin computed. Linear regression with SST was applied to estimate precipitation response to warming (Fig. 2)</a:t>
            </a:r>
          </a:p>
          <a:p>
            <a:pPr marL="358773" lvl="0" indent="-358773">
              <a:spcBef>
                <a:spcPts val="1400"/>
              </a:spcBef>
              <a:buNone/>
            </a:pPr>
            <a:endParaRPr lang="en-GB" sz="1900"/>
          </a:p>
          <a:p>
            <a:pPr marL="358773" lvl="0" indent="-358773">
              <a:spcBef>
                <a:spcPts val="1400"/>
              </a:spcBef>
              <a:buNone/>
            </a:pPr>
            <a:endParaRPr lang="en-GB" sz="1900"/>
          </a:p>
          <a:p>
            <a:pPr marL="358773" lvl="0" indent="-358773">
              <a:spcBef>
                <a:spcPts val="1400"/>
              </a:spcBef>
              <a:buNone/>
            </a:pPr>
            <a:endParaRPr lang="en-GB" sz="1900"/>
          </a:p>
          <a:p>
            <a:pPr marL="358773" lvl="0" indent="-358773">
              <a:spcBef>
                <a:spcPts val="1400"/>
              </a:spcBef>
              <a:buNone/>
            </a:pPr>
            <a:endParaRPr lang="en-GB" sz="1900"/>
          </a:p>
          <a:p>
            <a:pPr marL="358773" lvl="0" indent="-358773">
              <a:spcBef>
                <a:spcPts val="1400"/>
              </a:spcBef>
              <a:buNone/>
            </a:pPr>
            <a:endParaRPr lang="en-GB" sz="1900"/>
          </a:p>
          <a:p>
            <a:pPr marL="358773" lvl="0" indent="-358773">
              <a:spcBef>
                <a:spcPts val="1400"/>
              </a:spcBef>
              <a:buNone/>
            </a:pPr>
            <a:endParaRPr lang="en-GB" sz="1900"/>
          </a:p>
          <a:p>
            <a:pPr marL="358773" lvl="0" indent="-358773">
              <a:spcBef>
                <a:spcPts val="1400"/>
              </a:spcBef>
              <a:buNone/>
            </a:pPr>
            <a:endParaRPr lang="en-GB" sz="1900"/>
          </a:p>
          <a:p>
            <a:pPr marL="358773" lvl="0" indent="-358773">
              <a:spcBef>
                <a:spcPts val="1400"/>
              </a:spcBef>
              <a:buNone/>
            </a:pPr>
            <a:endParaRPr lang="en-GB" sz="1900"/>
          </a:p>
          <a:p>
            <a:pPr marL="358773" lvl="0" indent="-358773">
              <a:spcBef>
                <a:spcPts val="1400"/>
              </a:spcBef>
              <a:buNone/>
            </a:pPr>
            <a:endParaRPr lang="en-GB" sz="1900"/>
          </a:p>
          <a:p>
            <a:pPr marL="358773" lvl="0" indent="-358773">
              <a:spcBef>
                <a:spcPts val="1400"/>
              </a:spcBef>
              <a:buNone/>
            </a:pPr>
            <a:endParaRPr lang="en-GB" sz="1900"/>
          </a:p>
          <a:p>
            <a:pPr marL="358773" lvl="0" indent="-358773">
              <a:spcBef>
                <a:spcPts val="1400"/>
              </a:spcBef>
              <a:buNone/>
            </a:pPr>
            <a:endParaRPr lang="en-GB" sz="1900"/>
          </a:p>
          <a:p>
            <a:pPr marL="358773" lvl="0" indent="-358773">
              <a:spcBef>
                <a:spcPts val="1400"/>
              </a:spcBef>
            </a:pPr>
            <a:endParaRPr lang="en-GB" sz="1900"/>
          </a:p>
          <a:p>
            <a:pPr marL="903290" lvl="1" indent="-358773">
              <a:spcBef>
                <a:spcPts val="1400"/>
              </a:spcBef>
            </a:pPr>
            <a:r>
              <a:rPr lang="en-GB" sz="1900"/>
              <a:t>The most intense 1% of daily events explains 66% of the variability in the SSM/I monthly precipitation anomalies over the tropical ocean</a:t>
            </a:r>
          </a:p>
          <a:p>
            <a:pPr marL="903290" lvl="1" indent="-358773">
              <a:spcBef>
                <a:spcPts val="1400"/>
              </a:spcBef>
            </a:pPr>
            <a:r>
              <a:rPr lang="en-GB" sz="1900"/>
              <a:t>The observed intensification of rainfall lies at the upper bounds of the model responses (vertical lines)</a:t>
            </a:r>
          </a:p>
          <a:p>
            <a:pPr marL="903290" lvl="1" indent="-358773">
              <a:spcBef>
                <a:spcPts val="1400"/>
              </a:spcBef>
            </a:pPr>
            <a:r>
              <a:rPr lang="en-GB" sz="1900"/>
              <a:t>The range in model responses of the most intense tropical rainfall to warming is considerable</a:t>
            </a:r>
          </a:p>
          <a:p>
            <a:pPr marL="358773" lvl="0" indent="-358773">
              <a:spcBef>
                <a:spcPts val="1400"/>
              </a:spcBef>
            </a:pPr>
            <a:endParaRPr lang="en-GB" sz="1900"/>
          </a:p>
          <a:p>
            <a:pPr marL="358773" lvl="0" indent="-358773">
              <a:spcBef>
                <a:spcPts val="1400"/>
              </a:spcBef>
            </a:pPr>
            <a:endParaRPr lang="en-GB" sz="1900"/>
          </a:p>
          <a:p>
            <a:pPr marL="358773" lvl="0" indent="-358773">
              <a:spcBef>
                <a:spcPts val="1400"/>
              </a:spcBef>
              <a:buNone/>
            </a:pPr>
            <a:endParaRPr lang="en-GB" sz="1900"/>
          </a:p>
          <a:p>
            <a:pPr marL="358773" lvl="0" indent="-358773">
              <a:spcBef>
                <a:spcPts val="1400"/>
              </a:spcBef>
              <a:buNone/>
            </a:pPr>
            <a:endParaRPr lang="en-GB" sz="1900"/>
          </a:p>
          <a:p>
            <a:pPr marL="358773" lvl="0" indent="-358773">
              <a:spcBef>
                <a:spcPts val="1400"/>
              </a:spcBef>
              <a:buNone/>
            </a:pPr>
            <a:endParaRPr lang="en-GB" sz="1900"/>
          </a:p>
          <a:p>
            <a:pPr marL="358773" lvl="0" indent="-358773">
              <a:spcBef>
                <a:spcPts val="1400"/>
              </a:spcBef>
              <a:buNone/>
            </a:pPr>
            <a:endParaRPr lang="en-GB" sz="1900"/>
          </a:p>
          <a:p>
            <a:pPr marL="358773" lvl="0" indent="-358773">
              <a:spcBef>
                <a:spcPts val="1400"/>
              </a:spcBef>
              <a:buNone/>
            </a:pPr>
            <a:endParaRPr lang="en-GB" sz="1900"/>
          </a:p>
          <a:p>
            <a:pPr lvl="0" hangingPunct="0">
              <a:lnSpc>
                <a:spcPct val="105000"/>
              </a:lnSpc>
              <a:spcBef>
                <a:spcPts val="3500"/>
              </a:spcBef>
              <a:spcAft>
                <a:spcPts val="400"/>
              </a:spcAft>
              <a:buNone/>
            </a:pPr>
            <a:r>
              <a:rPr lang="en-GB" sz="3200" b="1" kern="1200">
                <a:solidFill>
                  <a:srgbClr val="7A5690"/>
                </a:solidFill>
                <a:latin typeface="Rdg Vesta" pitchFamily="2"/>
              </a:rPr>
              <a:t>	</a:t>
            </a:r>
            <a:endParaRPr lang="en-GB" sz="1900" kern="1200">
              <a:latin typeface="Rdg Vesta" pitchFamily="2"/>
            </a:endParaRPr>
          </a:p>
        </p:txBody>
      </p:sp>
      <p:sp>
        <p:nvSpPr>
          <p:cNvPr id="6" name="Rectangle 6"/>
          <p:cNvSpPr/>
          <p:nvPr/>
        </p:nvSpPr>
        <p:spPr>
          <a:xfrm>
            <a:off x="7544321" y="13286478"/>
            <a:ext cx="6659566" cy="5904655"/>
          </a:xfrm>
          <a:prstGeom prst="rect">
            <a:avLst/>
          </a:prstGeom>
          <a:noFill/>
          <a:ln>
            <a:noFill/>
            <a:prstDash val="solid"/>
          </a:ln>
        </p:spPr>
        <p:txBody>
          <a:bodyPr vert="horz" wrap="square" lIns="0" tIns="0" rIns="0" bIns="0" anchor="t" anchorCtr="0" compatLnSpc="1"/>
          <a:lstStyle/>
          <a:p>
            <a:pPr marL="455608" marR="0" lvl="0" indent="-455608" algn="l" defTabSz="2952753" rtl="0" fontAlgn="auto" hangingPunct="0">
              <a:lnSpc>
                <a:spcPct val="105000"/>
              </a:lnSpc>
              <a:spcBef>
                <a:spcPts val="3500"/>
              </a:spcBef>
              <a:spcAft>
                <a:spcPts val="400"/>
              </a:spcAft>
              <a:buNone/>
              <a:tabLst/>
              <a:defRPr sz="1800" b="0" i="0" u="none" strike="noStrike" kern="0" cap="none" spc="0" baseline="0">
                <a:solidFill>
                  <a:srgbClr val="000000"/>
                </a:solidFill>
                <a:uFillTx/>
              </a:defRPr>
            </a:pPr>
            <a:r>
              <a:rPr lang="en-GB" sz="3200" b="1" i="0" u="none" strike="noStrike" kern="1200" cap="none" spc="0" baseline="0">
                <a:solidFill>
                  <a:srgbClr val="7A5690"/>
                </a:solidFill>
                <a:uFillTx/>
                <a:latin typeface="Rdg Vesta" pitchFamily="2"/>
              </a:rPr>
              <a:t>	</a:t>
            </a:r>
            <a:endParaRPr lang="en-GB" sz="1900" b="0" i="0" u="none" strike="noStrike" kern="1200" cap="none" spc="0" baseline="0">
              <a:solidFill>
                <a:srgbClr val="000000"/>
              </a:solidFill>
              <a:uFillTx/>
              <a:latin typeface="Rdg Vesta" pitchFamily="2"/>
            </a:endParaRPr>
          </a:p>
        </p:txBody>
      </p:sp>
      <p:sp>
        <p:nvSpPr>
          <p:cNvPr id="7" name="Text Box 7"/>
          <p:cNvSpPr txBox="1"/>
          <p:nvPr/>
        </p:nvSpPr>
        <p:spPr>
          <a:xfrm>
            <a:off x="15067976" y="15462979"/>
            <a:ext cx="2664296" cy="2215993"/>
          </a:xfrm>
          <a:prstGeom prst="rect">
            <a:avLst/>
          </a:prstGeom>
          <a:noFill/>
          <a:ln>
            <a:noFill/>
          </a:ln>
        </p:spPr>
        <p:txBody>
          <a:bodyPr vert="horz" wrap="square" lIns="575980" tIns="0" rIns="0" bIns="0" anchor="b" anchorCtr="0" compatLnSpc="1">
            <a:spAutoFit/>
          </a:bodyPr>
          <a:lstStyle/>
          <a:p>
            <a:pPr marL="0" marR="0" lvl="0" indent="0" algn="l" defTabSz="128111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Rdg Vesta" pitchFamily="2"/>
              </a:rPr>
              <a:t>Figure 3</a:t>
            </a:r>
            <a:r>
              <a:rPr lang="en-GB" sz="1800" b="0" i="0" u="none" strike="noStrike" kern="1200" cap="none" spc="0" baseline="0">
                <a:solidFill>
                  <a:srgbClr val="000000"/>
                </a:solidFill>
                <a:uFillTx/>
                <a:latin typeface="Rdg Vesta" pitchFamily="2"/>
              </a:rPr>
              <a:t>. June-August anomaly in precipitation </a:t>
            </a:r>
            <a:r>
              <a:rPr lang="en-GB" sz="1800" b="0" i="0" u="none" strike="noStrike" kern="0" cap="none" spc="0" baseline="0">
                <a:solidFill>
                  <a:srgbClr val="000000"/>
                </a:solidFill>
                <a:uFillTx/>
                <a:latin typeface="Rdg Vesta" pitchFamily="2"/>
              </a:rPr>
              <a:t> (top) and </a:t>
            </a:r>
            <a:r>
              <a:rPr lang="en-GB" sz="1800" b="0" i="0" u="none" strike="noStrike" kern="1200" cap="none" spc="0" baseline="0">
                <a:solidFill>
                  <a:srgbClr val="000000"/>
                </a:solidFill>
                <a:uFillTx/>
                <a:latin typeface="Rdg Vesta" pitchFamily="2"/>
              </a:rPr>
              <a:t>column integrated water vapour </a:t>
            </a:r>
            <a:r>
              <a:rPr lang="en-GB" sz="1800" b="0" i="0" u="none" strike="noStrike" kern="0" cap="none" spc="0" baseline="0">
                <a:solidFill>
                  <a:srgbClr val="000000"/>
                </a:solidFill>
                <a:uFillTx/>
                <a:latin typeface="Rdg Vesta" pitchFamily="2"/>
              </a:rPr>
              <a:t> (bottom) </a:t>
            </a:r>
            <a:r>
              <a:rPr lang="en-GB" sz="1800" b="0" i="0" u="none" strike="noStrike" kern="1200" cap="none" spc="0" baseline="0">
                <a:solidFill>
                  <a:srgbClr val="000000"/>
                </a:solidFill>
                <a:uFillTx/>
                <a:latin typeface="Rdg Vesta" pitchFamily="2"/>
              </a:rPr>
              <a:t>over north Atlantic (30-60N, 10-70W).</a:t>
            </a:r>
            <a:endParaRPr lang="en-GB" sz="1000" b="0" i="0" u="none" strike="noStrike" kern="1200" cap="none" spc="0" baseline="0">
              <a:solidFill>
                <a:srgbClr val="000000"/>
              </a:solidFill>
              <a:uFillTx/>
              <a:latin typeface="Rdg Vesta" pitchFamily="2"/>
            </a:endParaRPr>
          </a:p>
        </p:txBody>
      </p:sp>
      <p:sp>
        <p:nvSpPr>
          <p:cNvPr id="8" name="Text Box 13"/>
          <p:cNvSpPr txBox="1"/>
          <p:nvPr/>
        </p:nvSpPr>
        <p:spPr>
          <a:xfrm>
            <a:off x="22340785" y="15933438"/>
            <a:ext cx="7056781" cy="2464070"/>
          </a:xfrm>
          <a:prstGeom prst="rect">
            <a:avLst/>
          </a:prstGeom>
          <a:solidFill>
            <a:srgbClr val="F4E1FF"/>
          </a:solidFill>
          <a:ln w="9528">
            <a:solidFill>
              <a:srgbClr val="7A5690"/>
            </a:solidFill>
            <a:prstDash val="solid"/>
            <a:miter/>
          </a:ln>
        </p:spPr>
        <p:txBody>
          <a:bodyPr vert="horz" wrap="square" lIns="287990" tIns="179990" rIns="0" bIns="179990" anchor="t" anchorCtr="0" compatLnSpc="1">
            <a:spAutoFit/>
          </a:bodyPr>
          <a:lstStyle/>
          <a:p>
            <a:pPr marL="266703" marR="0" lvl="0" indent="-266703" algn="l" defTabSz="912808" rtl="0" fontAlgn="auto" hangingPunct="0">
              <a:lnSpc>
                <a:spcPct val="100000"/>
              </a:lnSpc>
              <a:spcBef>
                <a:spcPts val="1600"/>
              </a:spcBef>
              <a:spcAft>
                <a:spcPts val="0"/>
              </a:spcAft>
              <a:buNone/>
              <a:tabLst/>
              <a:defRPr sz="1800" b="0" i="0" u="none" strike="noStrike" kern="0" cap="none" spc="0" baseline="0">
                <a:solidFill>
                  <a:srgbClr val="000000"/>
                </a:solidFill>
                <a:uFillTx/>
              </a:defRPr>
            </a:pPr>
            <a:r>
              <a:rPr lang="en-GB" sz="1900" b="1" i="0" u="none" strike="noStrike" kern="1200" cap="none" spc="0" baseline="0">
                <a:solidFill>
                  <a:srgbClr val="7A5690"/>
                </a:solidFill>
                <a:uFillTx/>
                <a:latin typeface="Rdg Vesta" pitchFamily="2"/>
              </a:rPr>
              <a:t>References</a:t>
            </a:r>
          </a:p>
          <a:p>
            <a:pPr marL="266703" marR="0" lvl="0" indent="-266703" algn="l" defTabSz="912808" rtl="0" fontAlgn="auto" hangingPunct="0">
              <a:lnSpc>
                <a:spcPct val="125000"/>
              </a:lnSpc>
              <a:spcBef>
                <a:spcPts val="50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00000"/>
                </a:solidFill>
                <a:uFillTx/>
                <a:latin typeface="Rdg Vesta" pitchFamily="2"/>
              </a:rPr>
              <a:t>Allan, R. P., B. J. Soden, V. O. John, W. Ingram and P. Good (2010) Current changes in tropical precipitation, Environ. Res. Lett., 5, doi:10.1088/1748-9326/5/2/025205</a:t>
            </a:r>
          </a:p>
          <a:p>
            <a:pPr marL="266703" marR="0" lvl="0" indent="-266703" algn="l" defTabSz="912808" rtl="0" fontAlgn="auto" hangingPunct="0">
              <a:lnSpc>
                <a:spcPct val="125000"/>
              </a:lnSpc>
              <a:spcBef>
                <a:spcPts val="500"/>
              </a:spcBef>
              <a:spcAft>
                <a:spcPts val="0"/>
              </a:spcAft>
              <a:buNone/>
              <a:tabLst/>
              <a:defRPr sz="1800" b="0" i="0" u="none" strike="noStrike" kern="0" cap="none" spc="0" baseline="0">
                <a:solidFill>
                  <a:srgbClr val="000000"/>
                </a:solidFill>
                <a:uFillTx/>
              </a:defRPr>
            </a:pPr>
            <a:r>
              <a:rPr lang="en-GB" sz="1400" b="0" i="0" u="none" strike="noStrike" kern="1200" cap="none" spc="0" baseline="0">
                <a:solidFill>
                  <a:srgbClr val="000000"/>
                </a:solidFill>
                <a:uFillTx/>
                <a:latin typeface="Rdg Vesta" pitchFamily="2"/>
              </a:rPr>
              <a:t>Allan, R. P. and I. I. Zveryaev (2010), Variability in the summer season hydrological cycle over the Atlantic-Europe region 1979-2007, Int. J. Climatol., in press.</a:t>
            </a:r>
          </a:p>
          <a:p>
            <a:pPr marL="266703" marR="0" lvl="0" indent="-266703" algn="l" defTabSz="912808" rtl="0" fontAlgn="auto" hangingPunct="0">
              <a:lnSpc>
                <a:spcPct val="125000"/>
              </a:lnSpc>
              <a:spcBef>
                <a:spcPts val="500"/>
              </a:spcBef>
              <a:spcAft>
                <a:spcPts val="0"/>
              </a:spcAft>
              <a:buNone/>
              <a:tabLst/>
              <a:defRPr sz="1800" b="0" i="0" u="none" strike="noStrike" kern="0" cap="none" spc="0" baseline="0">
                <a:solidFill>
                  <a:srgbClr val="000000"/>
                </a:solidFill>
                <a:uFillTx/>
              </a:defRPr>
            </a:pPr>
            <a:r>
              <a:rPr lang="en-GB" sz="1400" b="0" i="0" u="none" strike="noStrike" kern="0" cap="none" spc="0" baseline="0">
                <a:solidFill>
                  <a:srgbClr val="000000"/>
                </a:solidFill>
                <a:uFillTx/>
                <a:latin typeface="Rdg Vesta" pitchFamily="2"/>
              </a:rPr>
              <a:t> Zelinka, M. D., and D. L. Hartmann (2010), Why is longwave cloud feedback positive?, J. Geophys. Res., 115, D16117, doi:10.1029/2010JD013817.</a:t>
            </a:r>
          </a:p>
        </p:txBody>
      </p:sp>
      <p:sp>
        <p:nvSpPr>
          <p:cNvPr id="9" name="Rectangle 14"/>
          <p:cNvSpPr/>
          <p:nvPr/>
        </p:nvSpPr>
        <p:spPr>
          <a:xfrm>
            <a:off x="7939186" y="16654954"/>
            <a:ext cx="6192691" cy="477051"/>
          </a:xfrm>
          <a:prstGeom prst="rect">
            <a:avLst/>
          </a:prstGeom>
          <a:solidFill>
            <a:srgbClr val="7A5690"/>
          </a:solidFill>
          <a:ln w="9528">
            <a:solidFill>
              <a:srgbClr val="7A5690"/>
            </a:solidFill>
            <a:prstDash val="solid"/>
            <a:miter/>
          </a:ln>
        </p:spPr>
        <p:txBody>
          <a:bodyPr vert="horz" wrap="square" lIns="91440" tIns="91440" rIns="91440" bIns="91440" anchor="ctr" anchorCtr="0" compatLnSpc="1">
            <a:spAutoFit/>
          </a:bodyPr>
          <a:lstStyle/>
          <a:p>
            <a:pPr marL="0" marR="0" lvl="0" indent="0" algn="l" defTabSz="912808"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GB" sz="1900" b="1" i="0" u="none" strike="noStrike" kern="1200" cap="none" spc="0" baseline="0">
                <a:solidFill>
                  <a:srgbClr val="FFFFFF"/>
                </a:solidFill>
                <a:uFillTx/>
                <a:latin typeface="Rdg Vesta" pitchFamily="2"/>
              </a:rPr>
              <a:t>Rainfall responses:  key constraints</a:t>
            </a:r>
          </a:p>
        </p:txBody>
      </p:sp>
      <p:sp>
        <p:nvSpPr>
          <p:cNvPr id="10" name="Text Box 22"/>
          <p:cNvSpPr txBox="1"/>
          <p:nvPr/>
        </p:nvSpPr>
        <p:spPr>
          <a:xfrm>
            <a:off x="22340785" y="18744815"/>
            <a:ext cx="7056781" cy="1598453"/>
          </a:xfrm>
          <a:prstGeom prst="rect">
            <a:avLst/>
          </a:prstGeom>
          <a:solidFill>
            <a:srgbClr val="F4E1FF"/>
          </a:solidFill>
          <a:ln w="9528">
            <a:solidFill>
              <a:srgbClr val="7A5690"/>
            </a:solidFill>
            <a:prstDash val="solid"/>
            <a:miter/>
          </a:ln>
        </p:spPr>
        <p:txBody>
          <a:bodyPr vert="horz" wrap="square" lIns="287990" tIns="179990" rIns="0" bIns="179990" anchor="b" anchorCtr="0" compatLnSpc="1">
            <a:spAutoFit/>
          </a:bodyPr>
          <a:lstStyle/>
          <a:p>
            <a:pPr marL="266703" marR="0" lvl="0" indent="-266703" algn="l" defTabSz="912808" rtl="0" fontAlgn="auto" hangingPunct="0">
              <a:lnSpc>
                <a:spcPct val="100000"/>
              </a:lnSpc>
              <a:spcBef>
                <a:spcPts val="1600"/>
              </a:spcBef>
              <a:spcAft>
                <a:spcPts val="0"/>
              </a:spcAft>
              <a:buNone/>
              <a:tabLst/>
              <a:defRPr sz="1800" b="0" i="0" u="none" strike="noStrike" kern="0" cap="none" spc="0" baseline="0">
                <a:solidFill>
                  <a:srgbClr val="000000"/>
                </a:solidFill>
                <a:uFillTx/>
              </a:defRPr>
            </a:pPr>
            <a:r>
              <a:rPr lang="en-GB" sz="1900" b="1" i="0" u="none" strike="noStrike" kern="1200" cap="none" spc="0" baseline="0">
                <a:solidFill>
                  <a:srgbClr val="7A5690"/>
                </a:solidFill>
                <a:uFillTx/>
                <a:latin typeface="Rdg Vesta" pitchFamily="2"/>
              </a:rPr>
              <a:t>Contact information</a:t>
            </a:r>
          </a:p>
          <a:p>
            <a:pPr marL="342900" marR="0" lvl="0" indent="-342900" algn="l" defTabSz="912808" rtl="0" fontAlgn="auto" hangingPunct="0">
              <a:lnSpc>
                <a:spcPct val="125000"/>
              </a:lnSpc>
              <a:spcBef>
                <a:spcPts val="500"/>
              </a:spcBef>
              <a:spcAft>
                <a:spcPts val="0"/>
              </a:spcAft>
              <a:buNone/>
              <a:tabLst/>
              <a:defRPr sz="1800" b="0" i="0" u="none" strike="noStrike" kern="0" cap="none" spc="0" baseline="0">
                <a:solidFill>
                  <a:srgbClr val="000000"/>
                </a:solidFill>
                <a:uFillTx/>
              </a:defRPr>
            </a:pPr>
            <a:r>
              <a:rPr lang="en-GB" sz="1300" b="0" i="0" u="none" strike="noStrike" kern="1200" cap="none" spc="0" baseline="0">
                <a:solidFill>
                  <a:srgbClr val="000000"/>
                </a:solidFill>
                <a:uFillTx/>
                <a:latin typeface="Rdg Vesta" pitchFamily="2"/>
              </a:rPr>
              <a:t>1 - Department of Meteorology, University of Reading, Whiteknights, RG6 6AL  </a:t>
            </a:r>
            <a:endParaRPr lang="en-GB" sz="1300" b="0" i="0" u="none" strike="noStrike" kern="0" cap="none" spc="0" baseline="0">
              <a:solidFill>
                <a:srgbClr val="000000"/>
              </a:solidFill>
              <a:uFillTx/>
              <a:latin typeface="Rdg Vesta" pitchFamily="2"/>
            </a:endParaRPr>
          </a:p>
          <a:p>
            <a:pPr marL="342900" marR="0" lvl="0" indent="-342900" algn="l" defTabSz="912808" rtl="0" fontAlgn="auto" hangingPunct="0">
              <a:lnSpc>
                <a:spcPct val="125000"/>
              </a:lnSpc>
              <a:spcBef>
                <a:spcPts val="500"/>
              </a:spcBef>
              <a:spcAft>
                <a:spcPts val="0"/>
              </a:spcAft>
              <a:buNone/>
              <a:tabLst/>
              <a:defRPr sz="1800" b="0" i="0" u="none" strike="noStrike" kern="0" cap="none" spc="0" baseline="0">
                <a:solidFill>
                  <a:srgbClr val="000000"/>
                </a:solidFill>
                <a:uFillTx/>
              </a:defRPr>
            </a:pPr>
            <a:r>
              <a:rPr lang="en-GB" sz="1300" b="1" i="0" u="none" strike="noStrike" kern="1200" cap="none" spc="0" baseline="0">
                <a:solidFill>
                  <a:srgbClr val="000000"/>
                </a:solidFill>
                <a:uFillTx/>
                <a:latin typeface="Rdg Vesta" pitchFamily="2"/>
              </a:rPr>
              <a:t>Email:  </a:t>
            </a:r>
            <a:r>
              <a:rPr lang="en-GB" sz="1300" b="1" i="0" u="none" strike="noStrike" kern="1200" cap="none" spc="0" baseline="0">
                <a:solidFill>
                  <a:srgbClr val="7A5690"/>
                </a:solidFill>
                <a:uFillTx/>
                <a:latin typeface="Rdg Vesta" pitchFamily="2"/>
                <a:hlinkClick r:id="rId5"/>
              </a:rPr>
              <a:t>r.p.allan@reading.ac.uk</a:t>
            </a:r>
            <a:r>
              <a:rPr lang="en-GB" sz="1300" b="1" i="0" u="none" strike="noStrike" kern="0" cap="none" spc="0" baseline="0">
                <a:solidFill>
                  <a:srgbClr val="7A5690"/>
                </a:solidFill>
                <a:uFillTx/>
                <a:latin typeface="Rdg Vesta" pitchFamily="2"/>
              </a:rPr>
              <a:t>              </a:t>
            </a:r>
            <a:r>
              <a:rPr lang="en-GB" sz="1300" b="1" i="0" u="none" strike="noStrike" kern="1200" cap="none" spc="0" baseline="0">
                <a:solidFill>
                  <a:srgbClr val="000000"/>
                </a:solidFill>
                <a:uFillTx/>
                <a:latin typeface="Rdg Vesta" pitchFamily="2"/>
              </a:rPr>
              <a:t>Web:  </a:t>
            </a:r>
            <a:r>
              <a:rPr lang="en-GB" sz="1300" b="1" i="0" u="none" strike="noStrike" kern="1200" cap="none" spc="0" baseline="0">
                <a:solidFill>
                  <a:srgbClr val="7A5690"/>
                </a:solidFill>
                <a:uFillTx/>
                <a:latin typeface="Rdg Vesta" pitchFamily="2"/>
                <a:hlinkClick r:id="rId6"/>
              </a:rPr>
              <a:t>www.reading.ac.uk/~sgs02rpa</a:t>
            </a:r>
            <a:r>
              <a:rPr lang="en-GB" sz="1300" b="1" i="0" u="none" strike="noStrike" kern="0" cap="none" spc="0" baseline="0">
                <a:solidFill>
                  <a:srgbClr val="7A5690"/>
                </a:solidFill>
                <a:uFillTx/>
                <a:latin typeface="Rdg Vesta" pitchFamily="2"/>
              </a:rPr>
              <a:t> </a:t>
            </a:r>
            <a:endParaRPr lang="en-GB" sz="1300" b="1" i="0" u="none" strike="noStrike" kern="1200" cap="none" spc="0" baseline="0">
              <a:solidFill>
                <a:srgbClr val="7A5690"/>
              </a:solidFill>
              <a:uFillTx/>
              <a:latin typeface="Rdg Vesta" pitchFamily="2"/>
            </a:endParaRPr>
          </a:p>
          <a:p>
            <a:pPr marL="342900" marR="0" lvl="0" indent="-342900" algn="l" defTabSz="912808" rtl="0" fontAlgn="auto" hangingPunct="0">
              <a:lnSpc>
                <a:spcPct val="125000"/>
              </a:lnSpc>
              <a:spcBef>
                <a:spcPts val="500"/>
              </a:spcBef>
              <a:spcAft>
                <a:spcPts val="0"/>
              </a:spcAft>
              <a:buNone/>
              <a:tabLst/>
              <a:defRPr sz="1800" b="0" i="0" u="none" strike="noStrike" kern="0" cap="none" spc="0" baseline="0">
                <a:solidFill>
                  <a:srgbClr val="000000"/>
                </a:solidFill>
                <a:uFillTx/>
              </a:defRPr>
            </a:pPr>
            <a:r>
              <a:rPr lang="en-GB" sz="1300" b="0" i="0" u="none" strike="noStrike" kern="0" cap="none" spc="0" baseline="0">
                <a:solidFill>
                  <a:srgbClr val="000000"/>
                </a:solidFill>
                <a:uFillTx/>
                <a:latin typeface="Rdg Vesta" pitchFamily="2"/>
              </a:rPr>
              <a:t>2 - RSMAS, University of Miami ; 3 - Met Office, Exeter ; 4 - P. P. Shirshov Institute, Moscow</a:t>
            </a:r>
          </a:p>
        </p:txBody>
      </p:sp>
      <p:sp>
        <p:nvSpPr>
          <p:cNvPr id="11" name="Rectangle 6"/>
          <p:cNvSpPr/>
          <p:nvPr/>
        </p:nvSpPr>
        <p:spPr>
          <a:xfrm>
            <a:off x="21980749" y="10262146"/>
            <a:ext cx="7429500" cy="10441158"/>
          </a:xfrm>
          <a:prstGeom prst="rect">
            <a:avLst/>
          </a:prstGeom>
          <a:noFill/>
          <a:ln>
            <a:noFill/>
            <a:prstDash val="solid"/>
          </a:ln>
        </p:spPr>
        <p:txBody>
          <a:bodyPr vert="horz" wrap="square" lIns="0" tIns="0" rIns="0" bIns="0" anchor="t" anchorCtr="0" compatLnSpc="1"/>
          <a:lstStyle/>
          <a:p>
            <a:pPr marL="455608" marR="0" lvl="0" indent="-455608" algn="l" defTabSz="2952753" rtl="0" fontAlgn="auto" hangingPunct="0">
              <a:lnSpc>
                <a:spcPct val="105000"/>
              </a:lnSpc>
              <a:spcBef>
                <a:spcPts val="3500"/>
              </a:spcBef>
              <a:spcAft>
                <a:spcPts val="400"/>
              </a:spcAft>
              <a:buNone/>
              <a:tabLst/>
              <a:defRPr sz="1800" b="0" i="0" u="none" strike="noStrike" kern="0" cap="none" spc="0" baseline="0">
                <a:solidFill>
                  <a:srgbClr val="000000"/>
                </a:solidFill>
                <a:uFillTx/>
              </a:defRPr>
            </a:pPr>
            <a:r>
              <a:rPr lang="en-GB" sz="3200" b="1" i="0" u="none" strike="noStrike" kern="0" cap="none" spc="0" baseline="0">
                <a:solidFill>
                  <a:srgbClr val="7A5690"/>
                </a:solidFill>
                <a:uFillTx/>
                <a:latin typeface="Rdg Vesta" pitchFamily="2"/>
              </a:rPr>
              <a:t>	</a:t>
            </a:r>
            <a:r>
              <a:rPr lang="en-GB" sz="3200" b="1" i="0" u="none" strike="noStrike" kern="1200" cap="none" spc="0" baseline="0">
                <a:solidFill>
                  <a:srgbClr val="7A5690"/>
                </a:solidFill>
                <a:uFillTx/>
                <a:latin typeface="Rdg Vesta" pitchFamily="2"/>
              </a:rPr>
              <a:t>Changes within dynamical regimes</a:t>
            </a:r>
            <a:endParaRPr lang="en-GB" sz="1900" b="0" i="0" u="none" strike="noStrike" kern="0" cap="none" spc="0" baseline="0">
              <a:solidFill>
                <a:srgbClr val="000000"/>
              </a:solidFill>
              <a:uFillTx/>
              <a:latin typeface="Rdg Vesta"/>
            </a:endParaRPr>
          </a:p>
          <a:p>
            <a:pPr marL="815973" marR="0" lvl="1" indent="-358773" algn="l" defTabSz="2952753" rtl="0" fontAlgn="auto" hangingPunct="1">
              <a:lnSpc>
                <a:spcPct val="125000"/>
              </a:lnSpc>
              <a:spcBef>
                <a:spcPts val="1400"/>
              </a:spcBef>
              <a:spcAft>
                <a:spcPts val="0"/>
              </a:spcAft>
              <a:buClr>
                <a:srgbClr val="7A5690"/>
              </a:buClr>
              <a:buSzPct val="100000"/>
              <a:buChar char="•"/>
              <a:tabLst/>
              <a:defRPr sz="1800" b="0" i="0" u="none" strike="noStrike" kern="0" cap="none" spc="0" baseline="0">
                <a:solidFill>
                  <a:srgbClr val="000000"/>
                </a:solidFill>
                <a:uFillTx/>
              </a:defRPr>
            </a:pPr>
            <a:r>
              <a:rPr lang="en-GB" sz="1900" b="0" i="0" u="none" strike="noStrike" kern="0" cap="none" spc="0" baseline="0">
                <a:solidFill>
                  <a:srgbClr val="000000"/>
                </a:solidFill>
                <a:uFillTx/>
                <a:latin typeface="Rdg Vesta"/>
              </a:rPr>
              <a:t>Monthly precipitation is computed for percentile bins of vertical motion and temperature for models (Fig. 4a) and GPCP data.</a:t>
            </a:r>
          </a:p>
          <a:p>
            <a:pPr marL="815973" marR="0" lvl="1" indent="-358773" algn="l" defTabSz="2952753" rtl="0" fontAlgn="auto" hangingPunct="1">
              <a:lnSpc>
                <a:spcPct val="125000"/>
              </a:lnSpc>
              <a:spcBef>
                <a:spcPts val="1400"/>
              </a:spcBef>
              <a:spcAft>
                <a:spcPts val="0"/>
              </a:spcAft>
              <a:buClr>
                <a:srgbClr val="7A5690"/>
              </a:buClr>
              <a:buSzPct val="100000"/>
              <a:buChar char="•"/>
              <a:tabLst/>
              <a:defRPr sz="1800" b="0" i="0" u="none" strike="noStrike" kern="0" cap="none" spc="0" baseline="0">
                <a:solidFill>
                  <a:srgbClr val="000000"/>
                </a:solidFill>
                <a:uFillTx/>
              </a:defRPr>
            </a:pPr>
            <a:r>
              <a:rPr lang="en-GB" sz="1900" b="0" i="0" u="none" strike="noStrike" kern="0" cap="none" spc="0" baseline="0">
                <a:solidFill>
                  <a:srgbClr val="000000"/>
                </a:solidFill>
                <a:uFillTx/>
                <a:latin typeface="Rdg Vesta"/>
              </a:rPr>
              <a:t>Models overestimate precipitation over the warm, descending bins when compared to GPCP data (Fig. 4b)</a:t>
            </a:r>
          </a:p>
          <a:p>
            <a:pPr marL="815973" marR="0" lvl="1" indent="-358773" algn="l" defTabSz="2952753" rtl="0" fontAlgn="auto" hangingPunct="1">
              <a:lnSpc>
                <a:spcPct val="125000"/>
              </a:lnSpc>
              <a:spcBef>
                <a:spcPts val="1400"/>
              </a:spcBef>
              <a:spcAft>
                <a:spcPts val="0"/>
              </a:spcAft>
              <a:buClr>
                <a:srgbClr val="7A5690"/>
              </a:buClr>
              <a:buSzPct val="100000"/>
              <a:buChar char="•"/>
              <a:tabLst/>
              <a:defRPr sz="1800" b="0" i="0" u="none" strike="noStrike" kern="0" cap="none" spc="0" baseline="0">
                <a:solidFill>
                  <a:srgbClr val="000000"/>
                </a:solidFill>
                <a:uFillTx/>
              </a:defRPr>
            </a:pPr>
            <a:r>
              <a:rPr lang="en-GB" sz="1900" b="0" i="0" u="none" strike="noStrike" kern="0" cap="none" spc="0" baseline="0">
                <a:solidFill>
                  <a:srgbClr val="000000"/>
                </a:solidFill>
                <a:uFillTx/>
                <a:latin typeface="Rdg Vesta"/>
              </a:rPr>
              <a:t>Model precipitation responses over the 21</a:t>
            </a:r>
            <a:r>
              <a:rPr lang="en-GB" sz="1900" b="0" i="0" u="none" strike="noStrike" kern="0" cap="none" spc="0" baseline="30000">
                <a:solidFill>
                  <a:srgbClr val="000000"/>
                </a:solidFill>
                <a:uFillTx/>
                <a:latin typeface="Rdg Vesta"/>
              </a:rPr>
              <a:t>st</a:t>
            </a:r>
            <a:r>
              <a:rPr lang="en-GB" sz="1900" b="0" i="0" u="none" strike="noStrike" kern="0" cap="none" spc="0" baseline="0">
                <a:solidFill>
                  <a:srgbClr val="000000"/>
                </a:solidFill>
                <a:uFillTx/>
                <a:latin typeface="Rdg Vesta"/>
              </a:rPr>
              <a:t> century (Fig. 4c): </a:t>
            </a:r>
            <a:endParaRPr lang="en-GB" sz="1700" b="0" i="0" u="none" strike="noStrike" kern="0" cap="none" spc="0" baseline="0">
              <a:solidFill>
                <a:srgbClr val="000000"/>
              </a:solidFill>
              <a:uFillTx/>
              <a:latin typeface="Rdg Vesta"/>
            </a:endParaRPr>
          </a:p>
          <a:p>
            <a:pPr marL="815973" marR="0" lvl="1" indent="-358773" algn="l" defTabSz="2952753" rtl="0" fontAlgn="auto" hangingPunct="1">
              <a:lnSpc>
                <a:spcPct val="125000"/>
              </a:lnSpc>
              <a:spcBef>
                <a:spcPts val="1400"/>
              </a:spcBef>
              <a:spcAft>
                <a:spcPts val="0"/>
              </a:spcAft>
              <a:buClr>
                <a:srgbClr val="7A5690"/>
              </a:buClr>
              <a:buSzPct val="100000"/>
              <a:buFont typeface="Wingdings" pitchFamily="2"/>
              <a:buChar char="Ø"/>
              <a:tabLst/>
              <a:defRPr sz="1800" b="0" i="0" u="none" strike="noStrike" kern="0" cap="none" spc="0" baseline="0">
                <a:solidFill>
                  <a:srgbClr val="000000"/>
                </a:solidFill>
                <a:uFillTx/>
              </a:defRPr>
            </a:pPr>
            <a:r>
              <a:rPr lang="en-GB" sz="1700" b="0" i="0" u="none" strike="noStrike" kern="0" cap="none" spc="0" baseline="0">
                <a:solidFill>
                  <a:srgbClr val="000000"/>
                </a:solidFill>
                <a:uFillTx/>
                <a:latin typeface="Rdg Vesta"/>
              </a:rPr>
              <a:t>increases in cold bins and warm, ascending bins (tropical wet regions)</a:t>
            </a:r>
          </a:p>
          <a:p>
            <a:pPr marL="815973" marR="0" lvl="1" indent="-358773" algn="l" defTabSz="2952753" rtl="0" fontAlgn="auto" hangingPunct="1">
              <a:lnSpc>
                <a:spcPct val="125000"/>
              </a:lnSpc>
              <a:spcBef>
                <a:spcPts val="1400"/>
              </a:spcBef>
              <a:spcAft>
                <a:spcPts val="0"/>
              </a:spcAft>
              <a:buClr>
                <a:srgbClr val="7A5690"/>
              </a:buClr>
              <a:buSzPct val="100000"/>
              <a:buFont typeface="Wingdings" pitchFamily="2"/>
              <a:buChar char="Ø"/>
              <a:tabLst/>
              <a:defRPr sz="1800" b="0" i="0" u="none" strike="noStrike" kern="0" cap="none" spc="0" baseline="0">
                <a:solidFill>
                  <a:srgbClr val="000000"/>
                </a:solidFill>
                <a:uFillTx/>
              </a:defRPr>
            </a:pPr>
            <a:r>
              <a:rPr lang="en-GB" sz="1700" b="0" i="0" u="none" strike="noStrike" kern="0" cap="none" spc="0" baseline="0">
                <a:solidFill>
                  <a:srgbClr val="000000"/>
                </a:solidFill>
                <a:uFillTx/>
                <a:latin typeface="Rdg Vesta"/>
              </a:rPr>
              <a:t>less precipitation for warm, convectively suppressed tropical regions </a:t>
            </a:r>
          </a:p>
          <a:p>
            <a:pPr marL="815973" marR="0" lvl="1" indent="-358773" algn="l" defTabSz="2952753" rtl="0" fontAlgn="auto" hangingPunct="1">
              <a:lnSpc>
                <a:spcPct val="125000"/>
              </a:lnSpc>
              <a:spcBef>
                <a:spcPts val="1400"/>
              </a:spcBef>
              <a:spcAft>
                <a:spcPts val="0"/>
              </a:spcAft>
              <a:buClr>
                <a:srgbClr val="7A5690"/>
              </a:buClr>
              <a:buSzPct val="100000"/>
              <a:buChar char="•"/>
              <a:tabLst/>
              <a:defRPr sz="1800" b="0" i="0" u="none" strike="noStrike" kern="0" cap="none" spc="0" baseline="0">
                <a:solidFill>
                  <a:srgbClr val="000000"/>
                </a:solidFill>
                <a:uFillTx/>
              </a:defRPr>
            </a:pPr>
            <a:r>
              <a:rPr lang="en-GB" sz="1900" b="0" i="0" u="none" strike="noStrike" kern="0" cap="none" spc="0" baseline="0">
                <a:solidFill>
                  <a:srgbClr val="000000"/>
                </a:solidFill>
                <a:uFillTx/>
                <a:latin typeface="Rdg Vesta"/>
              </a:rPr>
              <a:t>Wet/dry precipitation responses (Fig. 1) are counteracted by reduced magnitudes of ascent and descent (Fig. 4d), linked to a weakened tropical circulation (Zelinka and Hartmann, 2010)</a:t>
            </a:r>
          </a:p>
        </p:txBody>
      </p:sp>
      <p:sp>
        <p:nvSpPr>
          <p:cNvPr id="12" name="Rectangle 2"/>
          <p:cNvSpPr txBox="1"/>
          <p:nvPr/>
        </p:nvSpPr>
        <p:spPr>
          <a:xfrm>
            <a:off x="736604" y="1693002"/>
            <a:ext cx="26068684" cy="1500201"/>
          </a:xfrm>
          <a:prstGeom prst="rect">
            <a:avLst/>
          </a:prstGeom>
          <a:solidFill>
            <a:srgbClr val="7A5690"/>
          </a:solidFill>
          <a:ln>
            <a:noFill/>
          </a:ln>
        </p:spPr>
        <p:txBody>
          <a:bodyPr vert="horz" wrap="square" lIns="0" tIns="0" rIns="0" bIns="0" anchor="t" anchorCtr="0" compatLnSpc="1"/>
          <a:lstStyle/>
          <a:p>
            <a:pPr marL="0" marR="0" lvl="0" indent="0" algn="l" defTabSz="2952753"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8000" b="0" i="0" u="none" strike="noStrike" kern="1200" cap="none" spc="0" baseline="0">
                <a:solidFill>
                  <a:srgbClr val="FFFFFF"/>
                </a:solidFill>
                <a:uFillTx/>
                <a:latin typeface="Rdg Vesta" pitchFamily="2"/>
              </a:rPr>
              <a:t>Current and future changes in global precipitation</a:t>
            </a:r>
            <a:endParaRPr lang="en-US" sz="8000" b="0" i="0" u="none" strike="noStrike" kern="1200" cap="none" spc="0" baseline="0">
              <a:solidFill>
                <a:srgbClr val="000000"/>
              </a:solidFill>
              <a:uFillTx/>
              <a:latin typeface="Rdg Vesta" pitchFamily="2"/>
            </a:endParaRPr>
          </a:p>
        </p:txBody>
      </p:sp>
      <p:pic>
        <p:nvPicPr>
          <p:cNvPr id="13" name="Picture 3"/>
          <p:cNvPicPr>
            <a:picLocks noChangeAspect="1"/>
          </p:cNvPicPr>
          <p:nvPr/>
        </p:nvPicPr>
        <p:blipFill>
          <a:blip r:embed="rId7" cstate="print"/>
          <a:srcRect l="-105" r="20833"/>
          <a:stretch>
            <a:fillRect/>
          </a:stretch>
        </p:blipFill>
        <p:spPr>
          <a:xfrm>
            <a:off x="306342" y="12567394"/>
            <a:ext cx="6639860" cy="3143076"/>
          </a:xfrm>
          <a:prstGeom prst="rect">
            <a:avLst/>
          </a:prstGeom>
          <a:noFill/>
          <a:ln>
            <a:noFill/>
          </a:ln>
        </p:spPr>
      </p:pic>
      <p:sp>
        <p:nvSpPr>
          <p:cNvPr id="14" name="Rectangle 3"/>
          <p:cNvSpPr txBox="1"/>
          <p:nvPr/>
        </p:nvSpPr>
        <p:spPr>
          <a:xfrm>
            <a:off x="304796" y="4192588"/>
            <a:ext cx="6661147" cy="10966097"/>
          </a:xfrm>
          <a:prstGeom prst="rect">
            <a:avLst/>
          </a:prstGeom>
          <a:noFill/>
          <a:ln>
            <a:noFill/>
          </a:ln>
        </p:spPr>
        <p:txBody>
          <a:bodyPr vert="horz" wrap="square" lIns="91440" tIns="45720" rIns="91440" bIns="45720" anchor="t" anchorCtr="0" compatLnSpc="1"/>
          <a:lstStyle/>
          <a:p>
            <a:pPr marL="358773" marR="0" lvl="0" indent="-358773" algn="l" defTabSz="2952753" rtl="0" fontAlgn="auto" hangingPunct="0">
              <a:lnSpc>
                <a:spcPct val="105000"/>
              </a:lnSpc>
              <a:spcBef>
                <a:spcPts val="3500"/>
              </a:spcBef>
              <a:spcAft>
                <a:spcPts val="400"/>
              </a:spcAft>
              <a:buNone/>
              <a:tabLst/>
              <a:defRPr sz="1800" b="0" i="0" u="none" strike="noStrike" kern="0" cap="none" spc="0" baseline="0">
                <a:solidFill>
                  <a:srgbClr val="000000"/>
                </a:solidFill>
                <a:uFillTx/>
              </a:defRPr>
            </a:pPr>
            <a:r>
              <a:rPr lang="en-GB" sz="3200" b="1" i="0" u="none" strike="noStrike" kern="0" cap="none" spc="0" baseline="0">
                <a:solidFill>
                  <a:srgbClr val="7A5690"/>
                </a:solidFill>
                <a:uFillTx/>
                <a:latin typeface="Rdg Vesta"/>
              </a:rPr>
              <a:t>	Introduction</a:t>
            </a:r>
          </a:p>
          <a:p>
            <a:pPr marL="358773" marR="0" lvl="0" indent="-358773" algn="l" defTabSz="2952753" rtl="0" fontAlgn="auto" hangingPunct="1">
              <a:lnSpc>
                <a:spcPct val="125000"/>
              </a:lnSpc>
              <a:spcBef>
                <a:spcPts val="1400"/>
              </a:spcBef>
              <a:spcAft>
                <a:spcPts val="0"/>
              </a:spcAft>
              <a:buNone/>
              <a:tabLst/>
              <a:defRPr sz="1800" b="0" i="0" u="none" strike="noStrike" kern="0" cap="none" spc="0" baseline="0">
                <a:solidFill>
                  <a:srgbClr val="000000"/>
                </a:solidFill>
                <a:uFillTx/>
              </a:defRPr>
            </a:pPr>
            <a:r>
              <a:rPr lang="en-GB" sz="1900" b="0" i="0" u="none" strike="noStrike" kern="0" cap="none" spc="0" baseline="0">
                <a:solidFill>
                  <a:srgbClr val="000000"/>
                </a:solidFill>
                <a:uFillTx/>
                <a:latin typeface="Rdg Vesta"/>
              </a:rPr>
              <a:t>	</a:t>
            </a:r>
            <a:r>
              <a:rPr lang="en-GB" sz="1900" b="1" i="0" u="none" strike="noStrike" kern="0" cap="none" spc="0" baseline="0">
                <a:solidFill>
                  <a:srgbClr val="000000"/>
                </a:solidFill>
                <a:uFillTx/>
                <a:latin typeface="Rdg Vesta"/>
              </a:rPr>
              <a:t>Changes in the atmospheric component of the global water cycle, including precipitation and its extremes, are of  primary concern in planning and adapting to climate change. Climate models  are our only tools for projecting future changes in climate. Here we assess future climate model projections in the context  of current changes in precipitation  using  blended satellite observations.</a:t>
            </a:r>
          </a:p>
          <a:p>
            <a:pPr marL="358773" marR="0" lvl="0" indent="-358773" algn="l" defTabSz="2952753" rtl="0" fontAlgn="auto" hangingPunct="0">
              <a:lnSpc>
                <a:spcPct val="105000"/>
              </a:lnSpc>
              <a:spcBef>
                <a:spcPts val="3500"/>
              </a:spcBef>
              <a:spcAft>
                <a:spcPts val="400"/>
              </a:spcAft>
              <a:buNone/>
              <a:tabLst/>
              <a:defRPr sz="1800" b="0" i="0" u="none" strike="noStrike" kern="0" cap="none" spc="0" baseline="0">
                <a:solidFill>
                  <a:srgbClr val="000000"/>
                </a:solidFill>
                <a:uFillTx/>
              </a:defRPr>
            </a:pPr>
            <a:r>
              <a:rPr lang="en-GB" sz="3200" b="1" i="0" u="none" strike="noStrike" kern="0" cap="none" spc="0" baseline="0">
                <a:solidFill>
                  <a:srgbClr val="7A5690"/>
                </a:solidFill>
                <a:uFillTx/>
                <a:latin typeface="Rdg Vesta"/>
              </a:rPr>
              <a:t>	The wet get wetter</a:t>
            </a:r>
            <a:endParaRPr lang="en-GB" sz="1900" b="1" i="0" u="none" strike="noStrike" kern="0" cap="none" spc="0" baseline="0">
              <a:solidFill>
                <a:srgbClr val="7A5690"/>
              </a:solidFill>
              <a:uFillTx/>
              <a:latin typeface="Rdg Vesta"/>
            </a:endParaRPr>
          </a:p>
          <a:p>
            <a:pPr marL="358773" marR="0" lvl="0" indent="-358773" algn="l" defTabSz="2952753" rtl="0" fontAlgn="auto" hangingPunct="1">
              <a:lnSpc>
                <a:spcPct val="125000"/>
              </a:lnSpc>
              <a:spcBef>
                <a:spcPts val="1400"/>
              </a:spcBef>
              <a:spcAft>
                <a:spcPts val="0"/>
              </a:spcAft>
              <a:buNone/>
              <a:tabLst/>
              <a:defRPr sz="1800" b="0" i="0" u="none" strike="noStrike" kern="0" cap="none" spc="0" baseline="0">
                <a:solidFill>
                  <a:srgbClr val="000000"/>
                </a:solidFill>
                <a:uFillTx/>
              </a:defRPr>
            </a:pPr>
            <a:r>
              <a:rPr lang="en-GB" sz="1900" b="0" i="0" u="none" strike="noStrike" kern="0" cap="none" spc="0" baseline="0">
                <a:solidFill>
                  <a:srgbClr val="000000"/>
                </a:solidFill>
                <a:uFillTx/>
                <a:latin typeface="Rdg Vesta"/>
              </a:rPr>
              <a:t>	Reanalysis vertical motion fields are used to define “wet” ascending and “dry” descending branches of the tropical circulation for use with satellite precipitation products. Mean precipitation is calculated  separately for each region (Fig. 1; Allan et al. 2010) for models and GPCP/reanalyses</a:t>
            </a:r>
          </a:p>
          <a:p>
            <a:pPr marL="815973" marR="0" lvl="1" indent="-358773" algn="l" defTabSz="2952753" rtl="0" fontAlgn="auto" hangingPunct="1">
              <a:lnSpc>
                <a:spcPct val="125000"/>
              </a:lnSpc>
              <a:spcBef>
                <a:spcPts val="1400"/>
              </a:spcBef>
              <a:spcAft>
                <a:spcPts val="0"/>
              </a:spcAft>
              <a:buClr>
                <a:srgbClr val="7A5690"/>
              </a:buClr>
              <a:buSzPct val="100000"/>
              <a:buFont typeface="Arial" pitchFamily="34"/>
              <a:buChar char="•"/>
              <a:tabLst/>
              <a:defRPr sz="1800" b="0" i="0" u="none" strike="noStrike" kern="0" cap="none" spc="0" baseline="0">
                <a:solidFill>
                  <a:srgbClr val="000000"/>
                </a:solidFill>
                <a:uFillTx/>
              </a:defRPr>
            </a:pPr>
            <a:r>
              <a:rPr lang="en-GB" sz="1900" b="0" i="0" u="none" strike="noStrike" kern="0" cap="none" spc="0" baseline="0">
                <a:solidFill>
                  <a:srgbClr val="000000"/>
                </a:solidFill>
                <a:uFillTx/>
                <a:latin typeface="Rdg Vesta"/>
              </a:rPr>
              <a:t>There are positive precipitation trends in the wet regions and negative trends in the dry regions</a:t>
            </a:r>
          </a:p>
          <a:p>
            <a:pPr marL="815973" marR="0" lvl="1" indent="-358773" algn="l" defTabSz="2952753" rtl="0" fontAlgn="auto" hangingPunct="1">
              <a:lnSpc>
                <a:spcPct val="125000"/>
              </a:lnSpc>
              <a:spcBef>
                <a:spcPts val="1400"/>
              </a:spcBef>
              <a:spcAft>
                <a:spcPts val="0"/>
              </a:spcAft>
              <a:buClr>
                <a:srgbClr val="7A5690"/>
              </a:buClr>
              <a:buSzPct val="100000"/>
              <a:buFont typeface="Arial" pitchFamily="34"/>
              <a:buChar char="•"/>
              <a:tabLst/>
              <a:defRPr sz="1800" b="0" i="0" u="none" strike="noStrike" kern="0" cap="none" spc="0" baseline="0">
                <a:solidFill>
                  <a:srgbClr val="000000"/>
                </a:solidFill>
                <a:uFillTx/>
              </a:defRPr>
            </a:pPr>
            <a:r>
              <a:rPr lang="en-GB" sz="1900" b="0" i="0" u="none" strike="noStrike" kern="0" cap="none" spc="0" baseline="0">
                <a:solidFill>
                  <a:srgbClr val="000000"/>
                </a:solidFill>
                <a:uFillTx/>
                <a:latin typeface="Rdg Vesta"/>
              </a:rPr>
              <a:t>Observed trends appear stronger than model trends but are sensitive to the reanalysis vertical motion used </a:t>
            </a:r>
          </a:p>
        </p:txBody>
      </p:sp>
      <p:sp>
        <p:nvSpPr>
          <p:cNvPr id="15" name="Text Box 7"/>
          <p:cNvSpPr txBox="1"/>
          <p:nvPr/>
        </p:nvSpPr>
        <p:spPr>
          <a:xfrm>
            <a:off x="306342" y="15789923"/>
            <a:ext cx="6624736" cy="1384995"/>
          </a:xfrm>
          <a:prstGeom prst="rect">
            <a:avLst/>
          </a:prstGeom>
          <a:noFill/>
          <a:ln>
            <a:noFill/>
          </a:ln>
        </p:spPr>
        <p:txBody>
          <a:bodyPr vert="horz" wrap="square" lIns="575980" tIns="0" rIns="0" bIns="0" anchor="b" anchorCtr="0" compatLnSpc="1">
            <a:spAutoFit/>
          </a:bodyPr>
          <a:lstStyle/>
          <a:p>
            <a:pPr marL="0" marR="0" lvl="0" indent="0" algn="l" defTabSz="128111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Rdg Vesta" pitchFamily="2"/>
              </a:rPr>
              <a:t>Figure 1</a:t>
            </a:r>
            <a:r>
              <a:rPr lang="en-GB" sz="1800" b="0" i="0" u="none" strike="noStrike" kern="1200" cap="none" spc="0" baseline="0">
                <a:solidFill>
                  <a:srgbClr val="000000"/>
                </a:solidFill>
                <a:uFillTx/>
                <a:latin typeface="Rdg Vesta" pitchFamily="2"/>
              </a:rPr>
              <a:t>.  Changes in 2-year mean tropical precipitation anomaly , P</a:t>
            </a:r>
            <a:r>
              <a:rPr lang="en-GB" sz="1800" b="0" i="0" u="none" strike="noStrike" kern="0" cap="none" spc="0" baseline="0">
                <a:solidFill>
                  <a:srgbClr val="000000"/>
                </a:solidFill>
                <a:uFillTx/>
                <a:latin typeface="Rdg Vesta" pitchFamily="2"/>
              </a:rPr>
              <a:t> (%),</a:t>
            </a:r>
            <a:r>
              <a:rPr lang="en-GB" sz="1800" b="0" i="0" u="none" strike="noStrike" kern="1200" cap="none" spc="0" baseline="0">
                <a:solidFill>
                  <a:srgbClr val="000000"/>
                </a:solidFill>
                <a:uFillTx/>
                <a:latin typeface="Rdg Vesta" pitchFamily="2"/>
              </a:rPr>
              <a:t> calculated separately for (a) ascending and  (b) descending branches of the tropical circulation for CMIP3 models and GPCP blended observations. The ascent and decent </a:t>
            </a:r>
            <a:r>
              <a:rPr lang="en-GB" sz="1800" b="0" i="0" u="none" strike="noStrike" kern="0" cap="none" spc="0" baseline="0">
                <a:solidFill>
                  <a:srgbClr val="000000"/>
                </a:solidFill>
                <a:uFillTx/>
                <a:latin typeface="Rdg Vesta" pitchFamily="2"/>
              </a:rPr>
              <a:t>regions are</a:t>
            </a:r>
            <a:r>
              <a:rPr lang="en-GB" sz="1800" b="0" i="0" u="none" strike="noStrike" kern="1200" cap="none" spc="0" baseline="0">
                <a:solidFill>
                  <a:srgbClr val="000000"/>
                </a:solidFill>
                <a:uFillTx/>
                <a:latin typeface="Rdg Vesta" pitchFamily="2"/>
              </a:rPr>
              <a:t> </a:t>
            </a:r>
            <a:r>
              <a:rPr lang="en-GB" sz="1800" b="0" i="0" u="none" strike="noStrike" kern="0" cap="none" spc="0" baseline="0">
                <a:solidFill>
                  <a:srgbClr val="000000"/>
                </a:solidFill>
                <a:uFillTx/>
                <a:latin typeface="Rdg Vesta" pitchFamily="2"/>
              </a:rPr>
              <a:t>defin</a:t>
            </a:r>
            <a:r>
              <a:rPr lang="en-GB" sz="1800" b="0" i="0" u="none" strike="noStrike" kern="1200" cap="none" spc="0" baseline="0">
                <a:solidFill>
                  <a:srgbClr val="000000"/>
                </a:solidFill>
                <a:uFillTx/>
                <a:latin typeface="Rdg Vesta" pitchFamily="2"/>
              </a:rPr>
              <a:t>ed by NCEP or ERA Interim </a:t>
            </a:r>
            <a:r>
              <a:rPr lang="en-GB" sz="1800" b="0" i="0" u="none" strike="noStrike" kern="0" cap="none" spc="0" baseline="0">
                <a:solidFill>
                  <a:srgbClr val="000000"/>
                </a:solidFill>
                <a:uFillTx/>
                <a:latin typeface="Rdg Vesta" pitchFamily="2"/>
              </a:rPr>
              <a:t>r</a:t>
            </a:r>
            <a:r>
              <a:rPr lang="en-GB" sz="1800" b="0" i="0" u="none" strike="noStrike" kern="1200" cap="none" spc="0" baseline="0">
                <a:solidFill>
                  <a:srgbClr val="000000"/>
                </a:solidFill>
                <a:uFillTx/>
                <a:latin typeface="Rdg Vesta" pitchFamily="2"/>
              </a:rPr>
              <a:t>eanalyses</a:t>
            </a:r>
            <a:endParaRPr lang="en-GB" sz="1000" b="0" i="0" u="none" strike="noStrike" kern="1200" cap="none" spc="0" baseline="0">
              <a:solidFill>
                <a:srgbClr val="000000"/>
              </a:solidFill>
              <a:uFillTx/>
              <a:latin typeface="Rdg Vesta" pitchFamily="2"/>
            </a:endParaRPr>
          </a:p>
        </p:txBody>
      </p:sp>
      <p:sp>
        <p:nvSpPr>
          <p:cNvPr id="16" name="Text Box 15"/>
          <p:cNvSpPr txBox="1"/>
          <p:nvPr/>
        </p:nvSpPr>
        <p:spPr>
          <a:xfrm>
            <a:off x="7939186" y="17051639"/>
            <a:ext cx="6192691" cy="3291620"/>
          </a:xfrm>
          <a:prstGeom prst="rect">
            <a:avLst/>
          </a:prstGeom>
          <a:solidFill>
            <a:srgbClr val="F4E1FF"/>
          </a:solidFill>
          <a:ln w="9528">
            <a:solidFill>
              <a:srgbClr val="7A5690"/>
            </a:solidFill>
            <a:prstDash val="solid"/>
            <a:miter/>
          </a:ln>
        </p:spPr>
        <p:txBody>
          <a:bodyPr vert="horz" wrap="square" lIns="287990" tIns="107999" rIns="0" bIns="179990" anchor="t" anchorCtr="0" compatLnSpc="1">
            <a:spAutoFit/>
          </a:bodyPr>
          <a:lstStyle/>
          <a:p>
            <a:pPr marL="266703" marR="0" lvl="0" indent="-266703" algn="l" defTabSz="912808" rtl="0" fontAlgn="auto" hangingPunct="0">
              <a:lnSpc>
                <a:spcPct val="125000"/>
              </a:lnSpc>
              <a:spcBef>
                <a:spcPts val="600"/>
              </a:spcBef>
              <a:spcAft>
                <a:spcPts val="0"/>
              </a:spcAft>
              <a:buClr>
                <a:srgbClr val="7A5690"/>
              </a:buClr>
              <a:buSzPct val="100000"/>
              <a:buChar char="•"/>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Rdg Vesta" pitchFamily="2"/>
              </a:rPr>
              <a:t>Global precipitation rises due to enhanced radiative cooling</a:t>
            </a:r>
          </a:p>
          <a:p>
            <a:pPr marL="266703" marR="0" lvl="0" indent="-266703" algn="l" defTabSz="912808" rtl="0" fontAlgn="auto" hangingPunct="0">
              <a:lnSpc>
                <a:spcPct val="125000"/>
              </a:lnSpc>
              <a:spcBef>
                <a:spcPts val="600"/>
              </a:spcBef>
              <a:spcAft>
                <a:spcPts val="0"/>
              </a:spcAft>
              <a:buClr>
                <a:srgbClr val="7A5690"/>
              </a:buClr>
              <a:buSzPct val="100000"/>
              <a:buChar char="•"/>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Rdg Vesta" pitchFamily="2"/>
              </a:rPr>
              <a:t>Intense rainfall in the wet regions of the tropics is </a:t>
            </a:r>
            <a:r>
              <a:rPr lang="en-GB" sz="1600" b="0" i="0" u="none" strike="noStrike" kern="0" cap="none" spc="0" baseline="0">
                <a:solidFill>
                  <a:srgbClr val="000000"/>
                </a:solidFill>
                <a:uFillTx/>
                <a:latin typeface="Rdg Vesta" pitchFamily="2"/>
              </a:rPr>
              <a:t>constrained by</a:t>
            </a:r>
            <a:r>
              <a:rPr lang="en-GB" sz="1600" b="0" i="0" u="none" strike="noStrike" kern="1200" cap="none" spc="0" baseline="0">
                <a:solidFill>
                  <a:srgbClr val="000000"/>
                </a:solidFill>
                <a:uFillTx/>
                <a:latin typeface="Rdg Vesta" pitchFamily="2"/>
              </a:rPr>
              <a:t> enhanced moisture convergence determined by the Clausius Clapeyron equation (surface moisture increases at ~7%/K)</a:t>
            </a:r>
          </a:p>
          <a:p>
            <a:pPr marL="266703" marR="0" lvl="0" indent="-266703" algn="l" defTabSz="912808" rtl="0" fontAlgn="auto" hangingPunct="0">
              <a:lnSpc>
                <a:spcPct val="125000"/>
              </a:lnSpc>
              <a:spcBef>
                <a:spcPts val="600"/>
              </a:spcBef>
              <a:spcAft>
                <a:spcPts val="0"/>
              </a:spcAft>
              <a:buClr>
                <a:srgbClr val="7A5690"/>
              </a:buClr>
              <a:buSzPct val="100000"/>
              <a:buChar char="•"/>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Rdg Vesta" pitchFamily="2"/>
              </a:rPr>
              <a:t>Enhanced moisture divergence in the dry subtropics </a:t>
            </a:r>
            <a:r>
              <a:rPr lang="en-GB" sz="1600" b="0" i="0" u="none" strike="noStrike" kern="0" cap="none" spc="0" baseline="0">
                <a:solidFill>
                  <a:srgbClr val="000000"/>
                </a:solidFill>
                <a:uFillTx/>
                <a:latin typeface="Rdg Vesta" pitchFamily="2"/>
              </a:rPr>
              <a:t>explains</a:t>
            </a:r>
            <a:r>
              <a:rPr lang="en-GB" sz="1600" b="0" i="0" u="none" strike="noStrike" kern="1200" cap="none" spc="0" baseline="0">
                <a:solidFill>
                  <a:srgbClr val="000000"/>
                </a:solidFill>
                <a:uFillTx/>
                <a:latin typeface="Rdg Vesta" pitchFamily="2"/>
              </a:rPr>
              <a:t> a component of the projected drying in these regions</a:t>
            </a:r>
          </a:p>
          <a:p>
            <a:pPr marL="266703" marR="0" lvl="0" indent="-266703" algn="l" defTabSz="912808" rtl="0" fontAlgn="auto" hangingPunct="0">
              <a:lnSpc>
                <a:spcPct val="125000"/>
              </a:lnSpc>
              <a:spcBef>
                <a:spcPts val="600"/>
              </a:spcBef>
              <a:spcAft>
                <a:spcPts val="0"/>
              </a:spcAft>
              <a:buClr>
                <a:srgbClr val="7A5690"/>
              </a:buClr>
              <a:buSzPct val="100000"/>
              <a:buChar char="•"/>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Rdg Vesta" pitchFamily="2"/>
              </a:rPr>
              <a:t>Interplay between energetics and thermodynamics, involving increased static stability,  imply weakening of the atmospheric circulation in the tropics (Zelinka and Hartmann, 2010)</a:t>
            </a:r>
          </a:p>
        </p:txBody>
      </p:sp>
      <p:grpSp>
        <p:nvGrpSpPr>
          <p:cNvPr id="17" name="Group 35"/>
          <p:cNvGrpSpPr/>
          <p:nvPr/>
        </p:nvGrpSpPr>
        <p:grpSpPr>
          <a:xfrm>
            <a:off x="14945017" y="4357490"/>
            <a:ext cx="14620423" cy="5544620"/>
            <a:chOff x="14945017" y="4357490"/>
            <a:chExt cx="14620423" cy="5544620"/>
          </a:xfrm>
        </p:grpSpPr>
        <p:pic>
          <p:nvPicPr>
            <p:cNvPr id="18" name="Picture 8"/>
            <p:cNvPicPr>
              <a:picLocks noChangeAspect="1"/>
            </p:cNvPicPr>
            <p:nvPr/>
          </p:nvPicPr>
          <p:blipFill>
            <a:blip r:embed="rId8" cstate="print"/>
            <a:srcRect b="2505"/>
            <a:stretch>
              <a:fillRect/>
            </a:stretch>
          </p:blipFill>
          <p:spPr>
            <a:xfrm>
              <a:off x="15178783" y="4645517"/>
              <a:ext cx="5369987" cy="4392484"/>
            </a:xfrm>
            <a:prstGeom prst="rect">
              <a:avLst/>
            </a:prstGeom>
            <a:noFill/>
            <a:ln>
              <a:noFill/>
            </a:ln>
          </p:spPr>
        </p:pic>
        <p:pic>
          <p:nvPicPr>
            <p:cNvPr id="19" name="Picture 9"/>
            <p:cNvPicPr>
              <a:picLocks noChangeAspect="1"/>
            </p:cNvPicPr>
            <p:nvPr/>
          </p:nvPicPr>
          <p:blipFill>
            <a:blip r:embed="rId9" cstate="print"/>
            <a:srcRect/>
            <a:stretch>
              <a:fillRect/>
            </a:stretch>
          </p:blipFill>
          <p:spPr>
            <a:xfrm>
              <a:off x="20548771" y="4744839"/>
              <a:ext cx="4046265" cy="4257675"/>
            </a:xfrm>
            <a:prstGeom prst="rect">
              <a:avLst/>
            </a:prstGeom>
            <a:noFill/>
            <a:ln>
              <a:noFill/>
            </a:ln>
          </p:spPr>
        </p:pic>
        <p:pic>
          <p:nvPicPr>
            <p:cNvPr id="20" name="Picture 10"/>
            <p:cNvPicPr>
              <a:picLocks noChangeAspect="1"/>
            </p:cNvPicPr>
            <p:nvPr/>
          </p:nvPicPr>
          <p:blipFill>
            <a:blip r:embed="rId10" cstate="print"/>
            <a:srcRect l="-77"/>
            <a:stretch>
              <a:fillRect/>
            </a:stretch>
          </p:blipFill>
          <p:spPr>
            <a:xfrm>
              <a:off x="24289591" y="4734040"/>
              <a:ext cx="5251993" cy="4276721"/>
            </a:xfrm>
            <a:prstGeom prst="rect">
              <a:avLst/>
            </a:prstGeom>
            <a:noFill/>
            <a:ln>
              <a:noFill/>
            </a:ln>
          </p:spPr>
        </p:pic>
        <p:sp>
          <p:nvSpPr>
            <p:cNvPr id="21" name="Text Box 7"/>
            <p:cNvSpPr txBox="1"/>
            <p:nvPr/>
          </p:nvSpPr>
          <p:spPr>
            <a:xfrm>
              <a:off x="14945017" y="9071113"/>
              <a:ext cx="14620423" cy="830997"/>
            </a:xfrm>
            <a:prstGeom prst="rect">
              <a:avLst/>
            </a:prstGeom>
            <a:noFill/>
            <a:ln>
              <a:noFill/>
            </a:ln>
          </p:spPr>
          <p:txBody>
            <a:bodyPr vert="horz" wrap="square" lIns="575980" tIns="0" rIns="0" bIns="0" anchor="b" anchorCtr="0" compatLnSpc="1">
              <a:spAutoFit/>
            </a:bodyPr>
            <a:lstStyle/>
            <a:p>
              <a:pPr marL="0" marR="0" lvl="0" indent="0" algn="l" defTabSz="128111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Rdg Vesta" pitchFamily="2"/>
                </a:rPr>
                <a:t>Figure 4</a:t>
              </a:r>
              <a:r>
                <a:rPr lang="en-GB" sz="1800" b="0" i="0" u="none" strike="noStrike" kern="1200" cap="none" spc="0" baseline="0">
                  <a:solidFill>
                    <a:srgbClr val="000000"/>
                  </a:solidFill>
                  <a:uFillTx/>
                  <a:latin typeface="Rdg Vesta" pitchFamily="2"/>
                </a:rPr>
                <a:t>. Precipitation binned in percentiles of vertical motion (0-5% bin is strongest ascent) and temperature (95-100% bin is warmest) for the HadGEM1 model (top) and an ensemble of 10 CMIP3 models (bottom). (a) Mean precipitation and % area enclosed in each contour, (b) model – GPCP precipitation and model </a:t>
              </a:r>
              <a:r>
                <a:rPr lang="en-GB" sz="1800" b="0" i="0" u="none" strike="noStrike" kern="0" cap="none" spc="0" baseline="0">
                  <a:solidFill>
                    <a:srgbClr val="000000"/>
                  </a:solidFill>
                  <a:uFillTx/>
                  <a:latin typeface="Rdg Vesta" pitchFamily="2"/>
                </a:rPr>
                <a:t>change</a:t>
              </a:r>
              <a:r>
                <a:rPr lang="en-GB" sz="1800" b="0" i="0" u="none" strike="noStrike" kern="1200" cap="none" spc="0" baseline="0">
                  <a:solidFill>
                    <a:srgbClr val="000000"/>
                  </a:solidFill>
                  <a:uFillTx/>
                  <a:latin typeface="Rdg Vesta" pitchFamily="2"/>
                </a:rPr>
                <a:t> in (c) precipitation (scaled by  temperature change)  and (d) vertical motion for 2080-99 minus 1980-99</a:t>
              </a:r>
              <a:endParaRPr lang="en-GB" sz="1000" b="0" i="0" u="none" strike="noStrike" kern="1200" cap="none" spc="0" baseline="0">
                <a:solidFill>
                  <a:srgbClr val="000000"/>
                </a:solidFill>
                <a:uFillTx/>
                <a:latin typeface="Rdg Vesta" pitchFamily="2"/>
              </a:endParaRPr>
            </a:p>
          </p:txBody>
        </p:sp>
        <p:sp>
          <p:nvSpPr>
            <p:cNvPr id="22" name="TextBox 33"/>
            <p:cNvSpPr txBox="1"/>
            <p:nvPr/>
          </p:nvSpPr>
          <p:spPr>
            <a:xfrm>
              <a:off x="16716228" y="4357490"/>
              <a:ext cx="12704161" cy="461662"/>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Rdg Vesta" pitchFamily="2"/>
                </a:rPr>
                <a:t>(a) P  (mm/day); % area              (b) Model–GPCP P (%)               (c) 2080-99 – 1980-99 P (%/K); (d) </a:t>
              </a:r>
              <a:r>
                <a:rPr lang="el-GR" sz="2400" b="0" i="0" u="none" strike="noStrike" kern="1200" cap="none" spc="0" baseline="0">
                  <a:solidFill>
                    <a:srgbClr val="000000"/>
                  </a:solidFill>
                  <a:uFillTx/>
                  <a:latin typeface="Arial"/>
                  <a:cs typeface="Arial"/>
                </a:rPr>
                <a:t>ω</a:t>
              </a:r>
              <a:endParaRPr lang="en-GB" sz="2400" b="0" i="0" u="none" strike="noStrike" kern="1200" cap="none" spc="0" baseline="0">
                <a:solidFill>
                  <a:srgbClr val="000000"/>
                </a:solidFill>
                <a:uFillTx/>
                <a:latin typeface="Rdg Vesta" pitchFamily="2"/>
              </a:endParaRPr>
            </a:p>
          </p:txBody>
        </p:sp>
        <p:sp>
          <p:nvSpPr>
            <p:cNvPr id="23" name="TextBox 34"/>
            <p:cNvSpPr txBox="1"/>
            <p:nvPr/>
          </p:nvSpPr>
          <p:spPr>
            <a:xfrm rot="16200004">
              <a:off x="13935305" y="6158561"/>
              <a:ext cx="3816422" cy="646334"/>
            </a:xfrm>
            <a:prstGeom prst="rect">
              <a:avLst/>
            </a:prstGeom>
            <a:noFill/>
            <a:ln>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Rdg Vesta" pitchFamily="2"/>
                </a:rPr>
                <a:t>Vertical motion (</a:t>
              </a:r>
              <a:r>
                <a:rPr lang="el-GR" sz="1800" b="1" i="0" u="none" strike="noStrike" kern="1200" cap="none" spc="0" baseline="0">
                  <a:solidFill>
                    <a:srgbClr val="000000"/>
                  </a:solidFill>
                  <a:uFillTx/>
                  <a:latin typeface="Arial"/>
                  <a:cs typeface="Arial"/>
                </a:rPr>
                <a:t>ω</a:t>
              </a:r>
              <a:r>
                <a:rPr lang="en-GB" sz="1800" b="1" i="0" u="none" strike="noStrike" kern="1200" cap="none" spc="0" baseline="0">
                  <a:solidFill>
                    <a:srgbClr val="000000"/>
                  </a:solidFill>
                  <a:uFillTx/>
                  <a:latin typeface="Arial"/>
                  <a:cs typeface="Arial"/>
                </a:rPr>
                <a:t>) </a:t>
              </a:r>
              <a:r>
                <a:rPr lang="en-GB" sz="1800" b="1" i="0" u="none" strike="noStrike" kern="1200" cap="none" spc="0" baseline="0">
                  <a:solidFill>
                    <a:srgbClr val="000000"/>
                  </a:solidFill>
                  <a:uFillTx/>
                  <a:latin typeface="Rdg Vesta" pitchFamily="2"/>
                </a:rPr>
                <a:t> percentiles</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0" cap="none" spc="0" baseline="0">
                  <a:solidFill>
                    <a:srgbClr val="000000"/>
                  </a:solidFill>
                  <a:uFillTx/>
                  <a:latin typeface="Rdg Vesta" pitchFamily="2"/>
                </a:rPr>
                <a:t>   ascent                descent          </a:t>
              </a:r>
              <a:endParaRPr lang="en-GB" sz="1800" b="1" i="0" u="none" strike="noStrike" kern="1200" cap="none" spc="0" baseline="0">
                <a:solidFill>
                  <a:srgbClr val="000000"/>
                </a:solidFill>
                <a:uFillTx/>
                <a:latin typeface="Rdg Vesta" pitchFamily="2"/>
              </a:endParaRPr>
            </a:p>
          </p:txBody>
        </p:sp>
        <p:sp>
          <p:nvSpPr>
            <p:cNvPr id="24" name="Rectangle 33"/>
            <p:cNvSpPr/>
            <p:nvPr/>
          </p:nvSpPr>
          <p:spPr>
            <a:xfrm>
              <a:off x="20257196" y="8173913"/>
              <a:ext cx="288036" cy="288036"/>
            </a:xfrm>
            <a:prstGeom prst="rect">
              <a:avLst/>
            </a:prstGeom>
            <a:solidFill>
              <a:srgbClr val="FFFFFF"/>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Calibri"/>
              </a:endParaRPr>
            </a:p>
          </p:txBody>
        </p:sp>
        <p:sp>
          <p:nvSpPr>
            <p:cNvPr id="25" name="Rectangle 34"/>
            <p:cNvSpPr/>
            <p:nvPr/>
          </p:nvSpPr>
          <p:spPr>
            <a:xfrm>
              <a:off x="24019203" y="8173913"/>
              <a:ext cx="288036" cy="288036"/>
            </a:xfrm>
            <a:prstGeom prst="rect">
              <a:avLst/>
            </a:prstGeom>
            <a:solidFill>
              <a:srgbClr val="FFFFFF"/>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Calibri"/>
              </a:endParaRPr>
            </a:p>
          </p:txBody>
        </p:sp>
      </p:grpSp>
      <p:grpSp>
        <p:nvGrpSpPr>
          <p:cNvPr id="26" name="Group 54"/>
          <p:cNvGrpSpPr/>
          <p:nvPr/>
        </p:nvGrpSpPr>
        <p:grpSpPr>
          <a:xfrm>
            <a:off x="7651150" y="6881573"/>
            <a:ext cx="6336700" cy="5701676"/>
            <a:chOff x="7651150" y="6881573"/>
            <a:chExt cx="6336700" cy="5701676"/>
          </a:xfrm>
        </p:grpSpPr>
        <p:pic>
          <p:nvPicPr>
            <p:cNvPr id="27" name="Picture 4"/>
            <p:cNvPicPr>
              <a:picLocks noChangeAspect="1"/>
            </p:cNvPicPr>
            <p:nvPr/>
          </p:nvPicPr>
          <p:blipFill>
            <a:blip r:embed="rId11" cstate="print"/>
            <a:srcRect/>
            <a:stretch>
              <a:fillRect/>
            </a:stretch>
          </p:blipFill>
          <p:spPr>
            <a:xfrm>
              <a:off x="7993044" y="6881573"/>
              <a:ext cx="5700076" cy="4104412"/>
            </a:xfrm>
            <a:prstGeom prst="rect">
              <a:avLst/>
            </a:prstGeom>
            <a:noFill/>
            <a:ln>
              <a:noFill/>
            </a:ln>
          </p:spPr>
        </p:pic>
        <p:sp>
          <p:nvSpPr>
            <p:cNvPr id="28" name="Text Box 7"/>
            <p:cNvSpPr txBox="1"/>
            <p:nvPr/>
          </p:nvSpPr>
          <p:spPr>
            <a:xfrm>
              <a:off x="7651150" y="11198254"/>
              <a:ext cx="6336700" cy="1384995"/>
            </a:xfrm>
            <a:prstGeom prst="rect">
              <a:avLst/>
            </a:prstGeom>
            <a:noFill/>
            <a:ln>
              <a:noFill/>
            </a:ln>
          </p:spPr>
          <p:txBody>
            <a:bodyPr vert="horz" wrap="square" lIns="575980" tIns="0" rIns="0" bIns="0" anchor="b" anchorCtr="0" compatLnSpc="1">
              <a:spAutoFit/>
            </a:bodyPr>
            <a:lstStyle/>
            <a:p>
              <a:pPr marL="0" marR="0" lvl="0" indent="0" algn="l" defTabSz="128111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1200" cap="none" spc="0" baseline="0">
                  <a:solidFill>
                    <a:srgbClr val="000000"/>
                  </a:solidFill>
                  <a:uFillTx/>
                  <a:latin typeface="Rdg Vesta" pitchFamily="2"/>
                </a:rPr>
                <a:t>Figure 2</a:t>
              </a:r>
              <a:r>
                <a:rPr lang="en-GB" sz="1800" b="0" i="0" u="none" strike="noStrike" kern="1200" cap="none" spc="0" baseline="0">
                  <a:solidFill>
                    <a:srgbClr val="000000"/>
                  </a:solidFill>
                  <a:uFillTx/>
                  <a:latin typeface="Rdg Vesta" pitchFamily="2"/>
                </a:rPr>
                <a:t>. </a:t>
              </a:r>
              <a:r>
                <a:rPr lang="en-GB" sz="1800" b="0" i="0" u="none" strike="noStrike" kern="0" cap="none" spc="0" baseline="0">
                  <a:solidFill>
                    <a:srgbClr val="000000"/>
                  </a:solidFill>
                  <a:uFillTx/>
                  <a:latin typeface="Rdg Vesta" pitchFamily="2"/>
                </a:rPr>
                <a:t>Linear  fit between</a:t>
              </a:r>
              <a:r>
                <a:rPr lang="en-GB" sz="1800" b="0" i="0" u="none" strike="noStrike" kern="1200" cap="none" spc="0" baseline="0">
                  <a:solidFill>
                    <a:srgbClr val="000000"/>
                  </a:solidFill>
                  <a:uFillTx/>
                  <a:latin typeface="Rdg Vesta" pitchFamily="2"/>
                </a:rPr>
                <a:t> frequency of  tropical ocean precipitation in high percentile bins of intensity (P</a:t>
              </a:r>
              <a:r>
                <a:rPr lang="en-GB" sz="1800" b="0" i="0" u="none" strike="noStrike" kern="1200" cap="none" spc="0" baseline="-25000">
                  <a:solidFill>
                    <a:srgbClr val="000000"/>
                  </a:solidFill>
                  <a:uFillTx/>
                  <a:latin typeface="Rdg Vesta" pitchFamily="2"/>
                </a:rPr>
                <a:t>%</a:t>
              </a:r>
              <a:r>
                <a:rPr lang="en-GB" sz="1800" b="0" i="0" u="none" strike="noStrike" kern="1200" cap="none" spc="0" baseline="0">
                  <a:solidFill>
                    <a:srgbClr val="000000"/>
                  </a:solidFill>
                  <a:uFillTx/>
                  <a:latin typeface="Rdg Vesta" pitchFamily="2"/>
                </a:rPr>
                <a:t>) </a:t>
              </a:r>
              <a:r>
                <a:rPr lang="en-GB" sz="1800" b="0" i="0" u="none" strike="noStrike" kern="0" cap="none" spc="0" baseline="0">
                  <a:solidFill>
                    <a:srgbClr val="000000"/>
                  </a:solidFill>
                  <a:uFillTx/>
                  <a:latin typeface="Rdg Vesta" pitchFamily="2"/>
                </a:rPr>
                <a:t>and</a:t>
              </a:r>
              <a:r>
                <a:rPr lang="en-GB" sz="1800" b="0" i="0" u="none" strike="noStrike" kern="1200" cap="none" spc="0" baseline="0">
                  <a:solidFill>
                    <a:srgbClr val="000000"/>
                  </a:solidFill>
                  <a:uFillTx/>
                  <a:latin typeface="Rdg Vesta" pitchFamily="2"/>
                </a:rPr>
                <a:t> sea surface temperature (SST) for satellite observations (SSM/I), AMIP3 models and Clausius Clapeyron scaling (dP/dT=0.07P). See Allan et al. (2010) for further details.</a:t>
              </a:r>
              <a:endParaRPr lang="en-GB" sz="1000" b="0" i="0" u="none" strike="noStrike" kern="1200" cap="none" spc="0" baseline="0">
                <a:solidFill>
                  <a:srgbClr val="000000"/>
                </a:solidFill>
                <a:uFillTx/>
                <a:latin typeface="Rdg Vesta" pitchFamily="2"/>
              </a:endParaRPr>
            </a:p>
          </p:txBody>
        </p:sp>
        <p:sp>
          <p:nvSpPr>
            <p:cNvPr id="29" name="Rectangle 36"/>
            <p:cNvSpPr/>
            <p:nvPr/>
          </p:nvSpPr>
          <p:spPr>
            <a:xfrm>
              <a:off x="8461665" y="6949778"/>
              <a:ext cx="368411" cy="360035"/>
            </a:xfrm>
            <a:prstGeom prst="rect">
              <a:avLst/>
            </a:prstGeom>
            <a:solidFill>
              <a:srgbClr val="FFFFFF"/>
            </a:solidFill>
            <a:ln>
              <a:noFill/>
              <a:prstDash val="solid"/>
            </a:ln>
          </p:spPr>
          <p:txBody>
            <a:bodyPr vert="horz" wrap="square" lIns="91440" tIns="45720" rIns="91440" bIns="45720"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Calibri"/>
              </a:endParaRPr>
            </a:p>
          </p:txBody>
        </p:sp>
      </p:grpSp>
      <p:pic>
        <p:nvPicPr>
          <p:cNvPr id="30" name="Picture 38"/>
          <p:cNvPicPr>
            <a:picLocks noChangeAspect="1"/>
          </p:cNvPicPr>
          <p:nvPr/>
        </p:nvPicPr>
        <p:blipFill>
          <a:blip r:embed="rId12" cstate="print"/>
          <a:stretch>
            <a:fillRect/>
          </a:stretch>
        </p:blipFill>
        <p:spPr>
          <a:xfrm>
            <a:off x="737619" y="18819266"/>
            <a:ext cx="6265459" cy="1524003"/>
          </a:xfrm>
          <a:prstGeom prst="rect">
            <a:avLst/>
          </a:prstGeom>
          <a:noFill/>
          <a:ln>
            <a:noFill/>
          </a:ln>
        </p:spPr>
      </p:pic>
      <p:sp>
        <p:nvSpPr>
          <p:cNvPr id="31" name="Rectangle 3"/>
          <p:cNvSpPr txBox="1"/>
          <p:nvPr/>
        </p:nvSpPr>
        <p:spPr>
          <a:xfrm>
            <a:off x="378351" y="17606964"/>
            <a:ext cx="6661147" cy="1008107"/>
          </a:xfrm>
          <a:prstGeom prst="rect">
            <a:avLst/>
          </a:prstGeom>
          <a:noFill/>
          <a:ln>
            <a:noFill/>
          </a:ln>
        </p:spPr>
        <p:txBody>
          <a:bodyPr vert="horz" wrap="square" lIns="91440" tIns="45720" rIns="91440" bIns="45720" anchor="t" anchorCtr="0" compatLnSpc="1"/>
          <a:lstStyle/>
          <a:p>
            <a:pPr marL="815973" marR="0" lvl="1" indent="-358773" algn="l" defTabSz="2952753" rtl="0" fontAlgn="auto" hangingPunct="1">
              <a:lnSpc>
                <a:spcPct val="125000"/>
              </a:lnSpc>
              <a:spcBef>
                <a:spcPts val="1400"/>
              </a:spcBef>
              <a:spcAft>
                <a:spcPts val="0"/>
              </a:spcAft>
              <a:buClr>
                <a:srgbClr val="7A5690"/>
              </a:buClr>
              <a:buSzPct val="100000"/>
              <a:buFont typeface="Arial" pitchFamily="34"/>
              <a:buChar char="•"/>
              <a:tabLst/>
              <a:defRPr sz="1800" b="0" i="0" u="none" strike="noStrike" kern="0" cap="none" spc="0" baseline="0">
                <a:solidFill>
                  <a:srgbClr val="000000"/>
                </a:solidFill>
                <a:uFillTx/>
              </a:defRPr>
            </a:pPr>
            <a:r>
              <a:rPr lang="en-GB" sz="1900" b="0" i="0" u="none" strike="noStrike" kern="0" cap="none" spc="0" baseline="0">
                <a:solidFill>
                  <a:srgbClr val="000000"/>
                </a:solidFill>
                <a:uFillTx/>
                <a:latin typeface="Rdg Vesta"/>
              </a:rPr>
              <a:t>Trends were recalculated using the precipitation fields to define the wet and dry regions  (30% wettest and 70% driest grid boxes):</a:t>
            </a:r>
            <a:endParaRPr lang="en-GB" sz="1900" b="1" i="0" u="none" strike="noStrike" kern="0" cap="none" spc="0" baseline="0">
              <a:solidFill>
                <a:srgbClr val="7A5690"/>
              </a:solidFill>
              <a:uFillTx/>
              <a:latin typeface="Rdg Vesta"/>
            </a:endParaRPr>
          </a:p>
        </p:txBody>
      </p:sp>
      <p:cxnSp>
        <p:nvCxnSpPr>
          <p:cNvPr id="32" name="Straight Arrow Connector 42"/>
          <p:cNvCxnSpPr/>
          <p:nvPr/>
        </p:nvCxnSpPr>
        <p:spPr>
          <a:xfrm rot="5400013" flipH="1" flipV="1">
            <a:off x="15500030" y="5653634"/>
            <a:ext cx="1296144" cy="1591"/>
          </a:xfrm>
          <a:prstGeom prst="straightConnector1">
            <a:avLst/>
          </a:prstGeom>
          <a:noFill/>
          <a:ln w="50804">
            <a:solidFill>
              <a:srgbClr val="4A7EBB"/>
            </a:solidFill>
            <a:prstDash val="solid"/>
            <a:tailEnd type="arrow"/>
          </a:ln>
        </p:spPr>
      </p:cxnSp>
      <p:cxnSp>
        <p:nvCxnSpPr>
          <p:cNvPr id="33" name="Straight Arrow Connector 43"/>
          <p:cNvCxnSpPr/>
          <p:nvPr/>
        </p:nvCxnSpPr>
        <p:spPr>
          <a:xfrm rot="5400013">
            <a:off x="15607239" y="7273810"/>
            <a:ext cx="1080912" cy="795"/>
          </a:xfrm>
          <a:prstGeom prst="straightConnector1">
            <a:avLst/>
          </a:prstGeom>
          <a:noFill/>
          <a:ln w="50804">
            <a:solidFill>
              <a:srgbClr val="4A7EBB"/>
            </a:solidFill>
            <a:prstDash val="solid"/>
            <a:tailEnd type="arrow"/>
          </a:ln>
        </p:spPr>
      </p:cxnSp>
      <p:sp>
        <p:nvSpPr>
          <p:cNvPr id="34" name="Rectangle 6"/>
          <p:cNvSpPr/>
          <p:nvPr/>
        </p:nvSpPr>
        <p:spPr>
          <a:xfrm>
            <a:off x="15055303" y="10262146"/>
            <a:ext cx="6709419" cy="10153131"/>
          </a:xfrm>
          <a:prstGeom prst="rect">
            <a:avLst/>
          </a:prstGeom>
          <a:noFill/>
          <a:ln>
            <a:noFill/>
            <a:prstDash val="solid"/>
          </a:ln>
        </p:spPr>
        <p:txBody>
          <a:bodyPr vert="horz" wrap="square" lIns="0" tIns="0" rIns="0" bIns="0" anchor="t" anchorCtr="0" compatLnSpc="1"/>
          <a:lstStyle/>
          <a:p>
            <a:pPr marL="455608" marR="0" lvl="0" indent="-455608" algn="l" defTabSz="2952753" rtl="0" fontAlgn="auto" hangingPunct="0">
              <a:lnSpc>
                <a:spcPct val="105000"/>
              </a:lnSpc>
              <a:spcBef>
                <a:spcPts val="3500"/>
              </a:spcBef>
              <a:spcAft>
                <a:spcPts val="400"/>
              </a:spcAft>
              <a:buNone/>
              <a:tabLst/>
              <a:defRPr sz="1800" b="0" i="0" u="none" strike="noStrike" kern="0" cap="none" spc="0" baseline="0">
                <a:solidFill>
                  <a:srgbClr val="000000"/>
                </a:solidFill>
                <a:uFillTx/>
              </a:defRPr>
            </a:pPr>
            <a:r>
              <a:rPr lang="en-GB" sz="3200" b="1" i="0" u="none" strike="noStrike" kern="0" cap="none" spc="0" baseline="0">
                <a:solidFill>
                  <a:srgbClr val="7A5690"/>
                </a:solidFill>
                <a:uFillTx/>
                <a:latin typeface="Rdg Vesta" pitchFamily="2"/>
              </a:rPr>
              <a:t>	</a:t>
            </a:r>
            <a:r>
              <a:rPr lang="en-GB" sz="3200" b="1" i="0" u="none" strike="noStrike" kern="1200" cap="none" spc="0" baseline="0">
                <a:solidFill>
                  <a:srgbClr val="7A5690"/>
                </a:solidFill>
                <a:uFillTx/>
                <a:latin typeface="Rdg Vesta" pitchFamily="2"/>
              </a:rPr>
              <a:t>Regional changes in north Atlantic</a:t>
            </a:r>
            <a:endParaRPr lang="en-GB" sz="1900" b="0" i="0" u="none" strike="noStrike" kern="0" cap="none" spc="0" baseline="0">
              <a:solidFill>
                <a:srgbClr val="000000"/>
              </a:solidFill>
              <a:uFillTx/>
              <a:latin typeface="Rdg Vesta"/>
            </a:endParaRPr>
          </a:p>
          <a:p>
            <a:pPr marL="358773" marR="0" lvl="0" indent="-358773" algn="l" defTabSz="2952753" rtl="0" fontAlgn="auto" hangingPunct="1">
              <a:lnSpc>
                <a:spcPct val="125000"/>
              </a:lnSpc>
              <a:spcBef>
                <a:spcPts val="1400"/>
              </a:spcBef>
              <a:spcAft>
                <a:spcPts val="0"/>
              </a:spcAft>
              <a:buNone/>
              <a:tabLst/>
              <a:defRPr sz="1800" b="0" i="0" u="none" strike="noStrike" kern="0" cap="none" spc="0" baseline="0">
                <a:solidFill>
                  <a:srgbClr val="000000"/>
                </a:solidFill>
                <a:uFillTx/>
              </a:defRPr>
            </a:pPr>
            <a:r>
              <a:rPr lang="en-GB" sz="1900" b="0" i="0" u="none" strike="noStrike" kern="0" cap="none" spc="0" baseline="0">
                <a:solidFill>
                  <a:srgbClr val="000000"/>
                </a:solidFill>
                <a:uFillTx/>
                <a:latin typeface="Rdg Vesta" pitchFamily="50"/>
              </a:rPr>
              <a:t>	Regional changes in precipitation are dominated by dynamics</a:t>
            </a:r>
          </a:p>
          <a:p>
            <a:pPr marL="815973" marR="0" lvl="1" indent="-358773" algn="l" defTabSz="2952753" rtl="0" fontAlgn="auto" hangingPunct="1">
              <a:lnSpc>
                <a:spcPct val="125000"/>
              </a:lnSpc>
              <a:spcBef>
                <a:spcPts val="1400"/>
              </a:spcBef>
              <a:spcAft>
                <a:spcPts val="0"/>
              </a:spcAft>
              <a:buClr>
                <a:srgbClr val="7A5690"/>
              </a:buClr>
              <a:buSzPct val="100000"/>
              <a:buChar char="•"/>
              <a:tabLst/>
              <a:defRPr sz="1800" b="0" i="0" u="none" strike="noStrike" kern="0" cap="none" spc="0" baseline="0">
                <a:solidFill>
                  <a:srgbClr val="000000"/>
                </a:solidFill>
                <a:uFillTx/>
              </a:defRPr>
            </a:pPr>
            <a:r>
              <a:rPr lang="en-GB" sz="1900" b="0" i="0" u="none" strike="noStrike" kern="0" cap="none" spc="0" baseline="0">
                <a:solidFill>
                  <a:srgbClr val="000000"/>
                </a:solidFill>
                <a:uFillTx/>
                <a:latin typeface="Rdg Vesta"/>
              </a:rPr>
              <a:t>Trends in the north Atlantic region in summer are apparent with increases in column integrated water vapour yet an apparent decline in precipitation for SSM/I  microwave data and ERA Interim  (Fig. 3)</a:t>
            </a:r>
          </a:p>
          <a:p>
            <a:pPr marL="815973" marR="0" lvl="1" indent="-358773" algn="l" defTabSz="2952753" rtl="0" fontAlgn="auto" hangingPunct="1">
              <a:lnSpc>
                <a:spcPct val="125000"/>
              </a:lnSpc>
              <a:spcBef>
                <a:spcPts val="1400"/>
              </a:spcBef>
              <a:spcAft>
                <a:spcPts val="0"/>
              </a:spcAft>
              <a:buClr>
                <a:srgbClr val="7A5690"/>
              </a:buClr>
              <a:buSzPct val="100000"/>
              <a:buChar char="•"/>
              <a:tabLst/>
              <a:defRPr sz="1800" b="0" i="0" u="none" strike="noStrike" kern="0" cap="none" spc="0" baseline="0">
                <a:solidFill>
                  <a:srgbClr val="000000"/>
                </a:solidFill>
                <a:uFillTx/>
              </a:defRPr>
            </a:pPr>
            <a:r>
              <a:rPr lang="en-GB" sz="1900" b="0" i="0" u="none" strike="noStrike" kern="0" cap="none" spc="0" baseline="0">
                <a:solidFill>
                  <a:srgbClr val="000000"/>
                </a:solidFill>
                <a:uFillTx/>
                <a:latin typeface="Rdg Vesta"/>
              </a:rPr>
              <a:t>Models forced with observed SSTs simulate increases in moisture with warming (3.7 %/K), similar to ERA interim but lower than SSM/I &amp; HadCRUH observations  (&gt;5 %/K)</a:t>
            </a:r>
          </a:p>
          <a:p>
            <a:pPr marL="815973" marR="0" lvl="1" indent="-358773" algn="l" defTabSz="2952753" rtl="0" fontAlgn="auto" hangingPunct="1">
              <a:lnSpc>
                <a:spcPct val="125000"/>
              </a:lnSpc>
              <a:spcBef>
                <a:spcPts val="1400"/>
              </a:spcBef>
              <a:spcAft>
                <a:spcPts val="0"/>
              </a:spcAft>
              <a:buClr>
                <a:srgbClr val="7A5690"/>
              </a:buClr>
              <a:buSzPct val="100000"/>
              <a:buChar char="•"/>
              <a:tabLst/>
              <a:defRPr sz="1800" b="0" i="0" u="none" strike="noStrike" kern="0" cap="none" spc="0" baseline="0">
                <a:solidFill>
                  <a:srgbClr val="000000"/>
                </a:solidFill>
                <a:uFillTx/>
              </a:defRPr>
            </a:pPr>
            <a:r>
              <a:rPr lang="en-GB" sz="1900" b="0" i="0" u="none" strike="noStrike" kern="0" cap="none" spc="0" baseline="0">
                <a:solidFill>
                  <a:srgbClr val="000000"/>
                </a:solidFill>
                <a:uFillTx/>
                <a:latin typeface="Rdg Vesta"/>
              </a:rPr>
              <a:t>Models do not capture an observed negative relationship between precipitation and surface temperature</a:t>
            </a:r>
          </a:p>
        </p:txBody>
      </p:sp>
      <p:sp>
        <p:nvSpPr>
          <p:cNvPr id="35" name="TextBox 55"/>
          <p:cNvSpPr txBox="1"/>
          <p:nvPr/>
        </p:nvSpPr>
        <p:spPr>
          <a:xfrm>
            <a:off x="4338791" y="12782425"/>
            <a:ext cx="1368152" cy="400114"/>
          </a:xfrm>
          <a:prstGeom prst="rect">
            <a:avLst/>
          </a:prstGeom>
          <a:noFill/>
          <a:ln>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000" b="0" i="0" u="none" strike="noStrike" kern="1200" cap="none" spc="0" baseline="0">
                <a:solidFill>
                  <a:srgbClr val="9BBB59"/>
                </a:solidFill>
                <a:uFillTx/>
                <a:latin typeface="Calibri"/>
              </a:rPr>
              <a:t>Models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Rdg_conference_poster_2010_landscap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Rdg_conference_poster_2010_landscape</Template>
  <TotalTime>733</TotalTime>
  <Words>463</Words>
  <Application>Microsoft Office PowerPoint</Application>
  <PresentationFormat>Custom</PresentationFormat>
  <Paragraphs>69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Rdg_conference_poster_2010_landscape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Richard Allan</dc:creator>
  <cp:lastModifiedBy>Richard Allan</cp:lastModifiedBy>
  <cp:revision>57</cp:revision>
  <dcterms:created xsi:type="dcterms:W3CDTF">2010-09-21T09:32:45Z</dcterms:created>
  <dcterms:modified xsi:type="dcterms:W3CDTF">2010-09-23T10:49:41Z</dcterms:modified>
</cp:coreProperties>
</file>