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1"/>
    <p:sldMasterId id="2147483735" r:id="rId2"/>
    <p:sldMasterId id="2147483792" r:id="rId3"/>
    <p:sldMasterId id="2147483813" r:id="rId4"/>
    <p:sldMasterId id="2147483826" r:id="rId5"/>
  </p:sldMasterIdLst>
  <p:notesMasterIdLst>
    <p:notesMasterId r:id="rId44"/>
  </p:notesMasterIdLst>
  <p:handoutMasterIdLst>
    <p:handoutMasterId r:id="rId45"/>
  </p:handoutMasterIdLst>
  <p:sldIdLst>
    <p:sldId id="265" r:id="rId6"/>
    <p:sldId id="358" r:id="rId7"/>
    <p:sldId id="297" r:id="rId8"/>
    <p:sldId id="369" r:id="rId9"/>
    <p:sldId id="350" r:id="rId10"/>
    <p:sldId id="302" r:id="rId11"/>
    <p:sldId id="363" r:id="rId12"/>
    <p:sldId id="347" r:id="rId13"/>
    <p:sldId id="348" r:id="rId14"/>
    <p:sldId id="364" r:id="rId15"/>
    <p:sldId id="365" r:id="rId16"/>
    <p:sldId id="349" r:id="rId17"/>
    <p:sldId id="351" r:id="rId18"/>
    <p:sldId id="352" r:id="rId19"/>
    <p:sldId id="362" r:id="rId20"/>
    <p:sldId id="366" r:id="rId21"/>
    <p:sldId id="343" r:id="rId22"/>
    <p:sldId id="344" r:id="rId23"/>
    <p:sldId id="367" r:id="rId24"/>
    <p:sldId id="298" r:id="rId25"/>
    <p:sldId id="299" r:id="rId26"/>
    <p:sldId id="361" r:id="rId27"/>
    <p:sldId id="356" r:id="rId28"/>
    <p:sldId id="355" r:id="rId29"/>
    <p:sldId id="360" r:id="rId30"/>
    <p:sldId id="368" r:id="rId31"/>
    <p:sldId id="296" r:id="rId32"/>
    <p:sldId id="346" r:id="rId33"/>
    <p:sldId id="334" r:id="rId34"/>
    <p:sldId id="337" r:id="rId35"/>
    <p:sldId id="341" r:id="rId36"/>
    <p:sldId id="342" r:id="rId37"/>
    <p:sldId id="315" r:id="rId38"/>
    <p:sldId id="325" r:id="rId39"/>
    <p:sldId id="326" r:id="rId40"/>
    <p:sldId id="327" r:id="rId41"/>
    <p:sldId id="294" r:id="rId42"/>
    <p:sldId id="324" r:id="rId43"/>
  </p:sldIdLst>
  <p:sldSz cx="9144000" cy="6858000" type="screen4x3"/>
  <p:notesSz cx="6718300" cy="9867900"/>
  <p:embeddedFontLst>
    <p:embeddedFont>
      <p:font typeface="Rdg Vesta" panose="02000503060000020004" pitchFamily="50" charset="0"/>
      <p:regular r:id="rId46"/>
      <p:bold r:id="rId47"/>
      <p:italic r:id="rId48"/>
      <p:boldItalic r:id="rId49"/>
    </p:embeddedFont>
    <p:embeddedFont>
      <p:font typeface="AngsanaUPC" panose="02020603050405020304" pitchFamily="18" charset="-34"/>
      <p:regular r:id="rId50"/>
      <p:bold r:id="rId51"/>
      <p:italic r:id="rId52"/>
      <p:boldItalic r:id="rId53"/>
    </p:embeddedFont>
    <p:embeddedFont>
      <p:font typeface="Calibri" panose="020F0502020204030204" pitchFamily="34" charset="0"/>
      <p:regular r:id="rId54"/>
      <p:bold r:id="rId55"/>
      <p:italic r:id="rId56"/>
      <p:boldItalic r:id="rId57"/>
    </p:embeddedFont>
    <p:embeddedFont>
      <p:font typeface="Effra Heavy" panose="020B0604020202020204" charset="0"/>
      <p:bold r:id="rId58"/>
      <p:boldItalic r:id="rId59"/>
    </p:embeddedFont>
    <p:embeddedFont>
      <p:font typeface="Verdana" panose="020B0604030504040204" pitchFamily="34" charset="0"/>
      <p:regular r:id="rId60"/>
      <p:bold r:id="rId61"/>
      <p:italic r:id="rId62"/>
      <p:boldItalic r:id="rId63"/>
    </p:embeddedFont>
    <p:embeddedFont>
      <p:font typeface="Cambria Math" panose="02040503050406030204" pitchFamily="18" charset="0"/>
      <p:regular r:id="rId64"/>
    </p:embeddedFont>
    <p:embeddedFont>
      <p:font typeface="Effra Light" panose="020B0604020202020204" charset="0"/>
      <p:regular r:id="rId65"/>
      <p:italic r:id="rId66"/>
    </p:embeddedFont>
    <p:embeddedFont>
      <p:font typeface="Effra" panose="020B0604020202020204" charset="0"/>
      <p:regular r:id="rId67"/>
      <p:bold r:id="rId68"/>
      <p:italic r:id="rId69"/>
      <p:boldItalic r:id="rId70"/>
    </p:embeddedFont>
    <p:embeddedFont>
      <p:font typeface="Effra Bold" panose="020B0604020202020204" charset="0"/>
      <p:bold r:id="rId71"/>
    </p:embeddedFont>
  </p:embeddedFontLst>
  <p:defaultTex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8">
          <p15:clr>
            <a:srgbClr val="A4A3A4"/>
          </p15:clr>
        </p15:guide>
        <p15:guide id="2" pos="21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894F0"/>
    <a:srgbClr val="FDFDFD"/>
    <a:srgbClr val="D799A1"/>
    <a:srgbClr val="BF0071"/>
    <a:srgbClr val="7EAF35"/>
    <a:srgbClr val="F3F3F3"/>
    <a:srgbClr val="F0F0F0"/>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11" autoAdjust="0"/>
    <p:restoredTop sz="90081" autoAdjust="0"/>
  </p:normalViewPr>
  <p:slideViewPr>
    <p:cSldViewPr showGuides="1">
      <p:cViewPr varScale="1">
        <p:scale>
          <a:sx n="59" d="100"/>
          <a:sy n="59" d="100"/>
        </p:scale>
        <p:origin x="768" y="72"/>
      </p:cViewPr>
      <p:guideLst>
        <p:guide orient="horz" pos="2160"/>
        <p:guide pos="2880"/>
      </p:guideLst>
    </p:cSldViewPr>
  </p:slideViewPr>
  <p:notesTextViewPr>
    <p:cViewPr>
      <p:scale>
        <a:sx n="100" d="100"/>
        <a:sy n="100" d="100"/>
      </p:scale>
      <p:origin x="0" y="0"/>
    </p:cViewPr>
  </p:notesTextViewPr>
  <p:notesViewPr>
    <p:cSldViewPr showGuides="1">
      <p:cViewPr varScale="1">
        <p:scale>
          <a:sx n="113" d="100"/>
          <a:sy n="113" d="100"/>
        </p:scale>
        <p:origin x="-1326" y="-102"/>
      </p:cViewPr>
      <p:guideLst>
        <p:guide orient="horz" pos="3108"/>
        <p:guide pos="211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font" Target="fonts/font23.fntdata"/><Relationship Id="rId7" Type="http://schemas.openxmlformats.org/officeDocument/2006/relationships/slide" Target="slides/slide2.xml"/><Relationship Id="rId71" Type="http://schemas.openxmlformats.org/officeDocument/2006/relationships/font" Target="fonts/font26.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8" Type="http://schemas.openxmlformats.org/officeDocument/2006/relationships/slide" Target="slides/slide3.xml"/><Relationship Id="rId51" Type="http://schemas.openxmlformats.org/officeDocument/2006/relationships/font" Target="fonts/font6.fntdata"/><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79" name="Rectangle 3"/>
          <p:cNvSpPr>
            <a:spLocks noGrp="1" noChangeArrowheads="1"/>
          </p:cNvSpPr>
          <p:nvPr>
            <p:ph type="dt" sz="quarter" idx="1"/>
          </p:nvPr>
        </p:nvSpPr>
        <p:spPr bwMode="auto">
          <a:xfrm>
            <a:off x="3806825"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lgn="r">
              <a:defRPr sz="1200">
                <a:solidFill>
                  <a:schemeClr val="bg1"/>
                </a:solidFill>
              </a:defRPr>
            </a:lvl1pPr>
          </a:lstStyle>
          <a:p>
            <a:endParaRPr lang="en-GB" altLang="en-US" dirty="0">
              <a:latin typeface="Effra" panose="020B0603020203020204" pitchFamily="34" charset="0"/>
            </a:endParaRPr>
          </a:p>
        </p:txBody>
      </p:sp>
      <p:sp>
        <p:nvSpPr>
          <p:cNvPr id="459780" name="Rectangle 4"/>
          <p:cNvSpPr>
            <a:spLocks noGrp="1" noChangeArrowheads="1"/>
          </p:cNvSpPr>
          <p:nvPr>
            <p:ph type="ftr" sz="quarter" idx="2"/>
          </p:nvPr>
        </p:nvSpPr>
        <p:spPr bwMode="auto">
          <a:xfrm>
            <a:off x="0"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81" name="Rectangle 5"/>
          <p:cNvSpPr>
            <a:spLocks noGrp="1" noChangeArrowheads="1"/>
          </p:cNvSpPr>
          <p:nvPr>
            <p:ph type="sldNum" sz="quarter" idx="3"/>
          </p:nvPr>
        </p:nvSpPr>
        <p:spPr bwMode="auto">
          <a:xfrm>
            <a:off x="3806825"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lgn="r">
              <a:defRPr sz="1200">
                <a:solidFill>
                  <a:schemeClr val="bg1"/>
                </a:solidFill>
              </a:defRPr>
            </a:lvl1pPr>
          </a:lstStyle>
          <a:p>
            <a:fld id="{6BDED6D5-33CC-49C8-A14A-4660977D1BEE}" type="slidenum">
              <a:rPr lang="en-GB" altLang="en-US">
                <a:latin typeface="Effra" panose="020B0603020203020204" pitchFamily="34" charset="0"/>
              </a:rPr>
              <a:pPr/>
              <a:t>‹#›</a:t>
            </a:fld>
            <a:endParaRPr lang="en-GB" altLang="en-US" dirty="0">
              <a:latin typeface="Effra" panose="020B0603020203020204" pitchFamily="34" charset="0"/>
            </a:endParaRPr>
          </a:p>
        </p:txBody>
      </p:sp>
    </p:spTree>
    <p:extLst>
      <p:ext uri="{BB962C8B-B14F-4D97-AF65-F5344CB8AC3E}">
        <p14:creationId xmlns:p14="http://schemas.microsoft.com/office/powerpoint/2010/main" val="334349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19" name="Rectangle 3"/>
          <p:cNvSpPr>
            <a:spLocks noGrp="1" noChangeArrowheads="1"/>
          </p:cNvSpPr>
          <p:nvPr>
            <p:ph type="dt" idx="1"/>
          </p:nvPr>
        </p:nvSpPr>
        <p:spPr bwMode="auto">
          <a:xfrm>
            <a:off x="3805238"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lgn="r">
              <a:defRPr sz="1200">
                <a:latin typeface="Effra" panose="020B0603020203020204" pitchFamily="34" charset="0"/>
              </a:defRPr>
            </a:lvl1pPr>
          </a:lstStyle>
          <a:p>
            <a:endParaRPr lang="en-GB" altLang="en-US" dirty="0"/>
          </a:p>
        </p:txBody>
      </p:sp>
      <p:sp>
        <p:nvSpPr>
          <p:cNvPr id="9220" name="Rectangle 4"/>
          <p:cNvSpPr>
            <a:spLocks noGrp="1" noRot="1" noChangeAspect="1" noChangeArrowheads="1" noTextEdit="1"/>
          </p:cNvSpPr>
          <p:nvPr>
            <p:ph type="sldImg" idx="2"/>
          </p:nvPr>
        </p:nvSpPr>
        <p:spPr bwMode="auto">
          <a:xfrm>
            <a:off x="893763" y="739775"/>
            <a:ext cx="4933950" cy="37004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671513" y="4687888"/>
            <a:ext cx="5375275" cy="444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GB" altLang="en-US" dirty="0" smtClean="0"/>
              <a:t>Click to edit Master text styles</a:t>
            </a:r>
          </a:p>
          <a:p>
            <a:pPr lvl="1"/>
            <a:r>
              <a:rPr lang="en-GB" altLang="en-US" dirty="0" smtClean="0"/>
              <a:t>Second level</a:t>
            </a:r>
          </a:p>
          <a:p>
            <a:pPr lvl="2"/>
            <a:r>
              <a:rPr lang="en-GB" altLang="en-US" dirty="0" smtClean="0"/>
              <a:t>Third level</a:t>
            </a:r>
          </a:p>
          <a:p>
            <a:pPr lvl="3"/>
            <a:r>
              <a:rPr lang="en-GB" altLang="en-US" dirty="0" smtClean="0"/>
              <a:t>Fourth level</a:t>
            </a:r>
          </a:p>
          <a:p>
            <a:pPr lvl="4"/>
            <a:r>
              <a:rPr lang="en-GB" altLang="en-US" dirty="0" smtClean="0"/>
              <a:t>Fifth level</a:t>
            </a:r>
          </a:p>
        </p:txBody>
      </p:sp>
      <p:sp>
        <p:nvSpPr>
          <p:cNvPr id="9222" name="Rectangle 6"/>
          <p:cNvSpPr>
            <a:spLocks noGrp="1" noChangeArrowheads="1"/>
          </p:cNvSpPr>
          <p:nvPr>
            <p:ph type="ftr" sz="quarter" idx="4"/>
          </p:nvPr>
        </p:nvSpPr>
        <p:spPr bwMode="auto">
          <a:xfrm>
            <a:off x="0"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23" name="Rectangle 7"/>
          <p:cNvSpPr>
            <a:spLocks noGrp="1" noChangeArrowheads="1"/>
          </p:cNvSpPr>
          <p:nvPr>
            <p:ph type="sldNum" sz="quarter" idx="5"/>
          </p:nvPr>
        </p:nvSpPr>
        <p:spPr bwMode="auto">
          <a:xfrm>
            <a:off x="3805238"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lgn="r">
              <a:defRPr sz="1200">
                <a:latin typeface="Effra" panose="020B0603020203020204" pitchFamily="34" charset="0"/>
              </a:defRPr>
            </a:lvl1pPr>
          </a:lstStyle>
          <a:p>
            <a:fld id="{A3ADB805-8BF7-47B5-B5FB-292FECAF2630}" type="slidenum">
              <a:rPr lang="en-GB" altLang="en-US" smtClean="0"/>
              <a:pPr/>
              <a:t>‹#›</a:t>
            </a:fld>
            <a:endParaRPr lang="en-GB" altLang="en-US" dirty="0"/>
          </a:p>
        </p:txBody>
      </p:sp>
    </p:spTree>
    <p:extLst>
      <p:ext uri="{BB962C8B-B14F-4D97-AF65-F5344CB8AC3E}">
        <p14:creationId xmlns:p14="http://schemas.microsoft.com/office/powerpoint/2010/main" val="18646541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Effra" panose="020B0603020203020204" pitchFamily="34" charset="0"/>
        <a:ea typeface="+mn-ea"/>
        <a:cs typeface="+mn-cs"/>
      </a:defRPr>
    </a:lvl1pPr>
    <a:lvl2pPr marL="457200" algn="l" rtl="0" fontAlgn="base">
      <a:spcBef>
        <a:spcPct val="30000"/>
      </a:spcBef>
      <a:spcAft>
        <a:spcPct val="0"/>
      </a:spcAft>
      <a:defRPr sz="1200" kern="1200">
        <a:solidFill>
          <a:schemeClr val="tx1"/>
        </a:solidFill>
        <a:latin typeface="Effra" panose="020B0603020203020204" pitchFamily="34" charset="0"/>
        <a:ea typeface="+mn-ea"/>
        <a:cs typeface="+mn-cs"/>
      </a:defRPr>
    </a:lvl2pPr>
    <a:lvl3pPr marL="914400" algn="l" rtl="0" fontAlgn="base">
      <a:spcBef>
        <a:spcPct val="30000"/>
      </a:spcBef>
      <a:spcAft>
        <a:spcPct val="0"/>
      </a:spcAft>
      <a:defRPr sz="1200" kern="1200">
        <a:solidFill>
          <a:schemeClr val="tx1"/>
        </a:solidFill>
        <a:latin typeface="Effra" panose="020B0603020203020204" pitchFamily="34" charset="0"/>
        <a:ea typeface="+mn-ea"/>
        <a:cs typeface="+mn-cs"/>
      </a:defRPr>
    </a:lvl3pPr>
    <a:lvl4pPr marL="1371600" algn="l" rtl="0" fontAlgn="base">
      <a:spcBef>
        <a:spcPct val="30000"/>
      </a:spcBef>
      <a:spcAft>
        <a:spcPct val="0"/>
      </a:spcAft>
      <a:defRPr sz="1200" kern="1200">
        <a:solidFill>
          <a:schemeClr val="tx1"/>
        </a:solidFill>
        <a:latin typeface="Effra" panose="020B0603020203020204" pitchFamily="34" charset="0"/>
        <a:ea typeface="+mn-ea"/>
        <a:cs typeface="+mn-cs"/>
      </a:defRPr>
    </a:lvl4pPr>
    <a:lvl5pPr marL="1828800" algn="l" rtl="0" fontAlgn="base">
      <a:spcBef>
        <a:spcPct val="30000"/>
      </a:spcBef>
      <a:spcAft>
        <a:spcPct val="0"/>
      </a:spcAft>
      <a:defRPr sz="1200" kern="1200">
        <a:solidFill>
          <a:schemeClr val="tx1"/>
        </a:solidFill>
        <a:latin typeface="Effra" panose="020B06030202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Earth’s radiative energy balance represents a nexus between changes in radiative </a:t>
            </a:r>
            <a:r>
              <a:rPr lang="en-GB" dirty="0" err="1" smtClean="0"/>
              <a:t>forcings</a:t>
            </a:r>
            <a:r>
              <a:rPr lang="en-GB" dirty="0" smtClean="0"/>
              <a:t> (which set the trajectory of climate change) and climate response (the magnitude of which is determined by feedbacks which may amplify or diminish climate responses) but is also influenced by unforced variability internal to the climate system</a:t>
            </a:r>
          </a:p>
          <a:p>
            <a:r>
              <a:rPr lang="en-GB" dirty="0" smtClean="0"/>
              <a:t>GERB: 2011 -10-24_0600</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3</a:t>
            </a:fld>
            <a:endParaRPr lang="en-GB" altLang="en-US" dirty="0"/>
          </a:p>
        </p:txBody>
      </p:sp>
    </p:spTree>
    <p:extLst>
      <p:ext uri="{BB962C8B-B14F-4D97-AF65-F5344CB8AC3E}">
        <p14:creationId xmlns:p14="http://schemas.microsoft.com/office/powerpoint/2010/main" val="3799972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Future work?</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solidFill>
                  <a:srgbClr val="1F497D"/>
                </a:solidFill>
              </a:rPr>
              <a:pPr/>
              <a:t>7</a:t>
            </a:fld>
            <a:endParaRPr lang="en-GB" altLang="en-US" dirty="0">
              <a:solidFill>
                <a:srgbClr val="1F497D"/>
              </a:solidFill>
            </a:endParaRPr>
          </a:p>
        </p:txBody>
      </p:sp>
    </p:spTree>
    <p:extLst>
      <p:ext uri="{BB962C8B-B14F-4D97-AF65-F5344CB8AC3E}">
        <p14:creationId xmlns:p14="http://schemas.microsoft.com/office/powerpoint/2010/main" val="1895148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790554" y="9509896"/>
            <a:ext cx="2899302" cy="499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09" tIns="45405" rIns="90809" bIns="4540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48F55DB-5650-41A2-A8ED-D9CBC6265C0E}" type="slidenum">
              <a:rPr lang="en-US" sz="1200"/>
              <a:pPr algn="r" eaLnBrk="1" hangingPunct="1"/>
              <a:t>16</a:t>
            </a:fld>
            <a:endParaRPr 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3930905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3790553" y="9522150"/>
            <a:ext cx="2899302" cy="500574"/>
          </a:xfrm>
          <a:prstGeom prst="rect">
            <a:avLst/>
          </a:prstGeom>
          <a:noFill/>
          <a:ln w="9525">
            <a:noFill/>
            <a:miter lim="800000"/>
            <a:headEnd/>
            <a:tailEnd/>
          </a:ln>
        </p:spPr>
        <p:txBody>
          <a:bodyPr lIns="90809" tIns="45405" rIns="90809" bIns="45405" anchor="b"/>
          <a:lstStyle/>
          <a:p>
            <a:pPr algn="r"/>
            <a:fld id="{2FD2BB63-DB9F-48E4-B7F9-7D620C5CFE8D}" type="slidenum">
              <a:rPr lang="en-US" sz="1200">
                <a:solidFill>
                  <a:srgbClr val="000000"/>
                </a:solidFill>
              </a:rPr>
              <a:pPr algn="r"/>
              <a:t>17</a:t>
            </a:fld>
            <a:endParaRPr lang="en-US" sz="1200">
              <a:solidFill>
                <a:srgbClr val="000000"/>
              </a:solidFill>
            </a:endParaRPr>
          </a:p>
        </p:txBody>
      </p:sp>
      <p:sp>
        <p:nvSpPr>
          <p:cNvPr id="11267" name="Rectangle 2"/>
          <p:cNvSpPr>
            <a:spLocks noGrp="1" noRot="1" noChangeAspect="1" noChangeArrowheads="1" noTextEdit="1"/>
          </p:cNvSpPr>
          <p:nvPr>
            <p:ph type="sldImg"/>
          </p:nvPr>
        </p:nvSpPr>
        <p:spPr>
          <a:xfrm>
            <a:off x="901700" y="785813"/>
            <a:ext cx="4927600" cy="3697287"/>
          </a:xfrm>
          <a:ln/>
        </p:spPr>
      </p:sp>
      <p:sp>
        <p:nvSpPr>
          <p:cNvPr id="11268" name="Rectangle 3"/>
          <p:cNvSpPr>
            <a:spLocks noGrp="1" noChangeArrowheads="1"/>
          </p:cNvSpPr>
          <p:nvPr>
            <p:ph type="body" idx="1"/>
          </p:nvPr>
        </p:nvSpPr>
        <p:spPr>
          <a:xfrm>
            <a:off x="906914" y="4795570"/>
            <a:ext cx="4913620" cy="4482710"/>
          </a:xfrm>
          <a:noFill/>
          <a:ln/>
        </p:spPr>
        <p:txBody>
          <a:bodyPr/>
          <a:lstStyle/>
          <a:p>
            <a:pPr eaLnBrk="1" hangingPunct="1"/>
            <a:r>
              <a:rPr lang="en-GB" dirty="0" smtClean="0">
                <a:latin typeface="Arial" charset="0"/>
              </a:rPr>
              <a:t>There is huge uncertainty in global precipitation projections, relating both to climate sensitivity and mitigation pathways.</a:t>
            </a:r>
          </a:p>
          <a:p>
            <a:pPr eaLnBrk="1" hangingPunct="1"/>
            <a:r>
              <a:rPr lang="en-GB" dirty="0" smtClean="0">
                <a:latin typeface="Arial" charset="0"/>
              </a:rPr>
              <a:t>In PAGODA we are understanding</a:t>
            </a:r>
            <a:r>
              <a:rPr lang="en-GB" baseline="0" dirty="0" smtClean="0">
                <a:latin typeface="Arial" charset="0"/>
              </a:rPr>
              <a:t> the precipitation changes at the largest scales relating both to the warming (in response to </a:t>
            </a:r>
            <a:r>
              <a:rPr lang="en-GB" baseline="0" dirty="0" err="1" smtClean="0">
                <a:latin typeface="Arial" charset="0"/>
              </a:rPr>
              <a:t>radiative</a:t>
            </a:r>
            <a:r>
              <a:rPr lang="en-GB" baseline="0" dirty="0" smtClean="0">
                <a:latin typeface="Arial" charset="0"/>
              </a:rPr>
              <a:t> </a:t>
            </a:r>
            <a:r>
              <a:rPr lang="en-GB" baseline="0" dirty="0" err="1" smtClean="0">
                <a:latin typeface="Arial" charset="0"/>
              </a:rPr>
              <a:t>forcings</a:t>
            </a:r>
            <a:r>
              <a:rPr lang="en-GB" baseline="0" dirty="0" smtClean="0">
                <a:latin typeface="Arial" charset="0"/>
              </a:rPr>
              <a:t>) and </a:t>
            </a:r>
            <a:r>
              <a:rPr lang="en-GB" baseline="0" dirty="0" err="1" smtClean="0">
                <a:latin typeface="Arial" charset="0"/>
              </a:rPr>
              <a:t>and</a:t>
            </a:r>
            <a:r>
              <a:rPr lang="en-GB" baseline="0" dirty="0" smtClean="0">
                <a:latin typeface="Arial" charset="0"/>
              </a:rPr>
              <a:t> also the direct effect of the </a:t>
            </a:r>
            <a:r>
              <a:rPr lang="en-GB" baseline="0" dirty="0" err="1" smtClean="0">
                <a:latin typeface="Arial" charset="0"/>
              </a:rPr>
              <a:t>radiative</a:t>
            </a:r>
            <a:r>
              <a:rPr lang="en-GB" baseline="0" dirty="0" smtClean="0">
                <a:latin typeface="Arial" charset="0"/>
              </a:rPr>
              <a:t> </a:t>
            </a:r>
            <a:r>
              <a:rPr lang="en-GB" baseline="0" dirty="0" err="1" smtClean="0">
                <a:latin typeface="Arial" charset="0"/>
              </a:rPr>
              <a:t>forcings</a:t>
            </a:r>
            <a:r>
              <a:rPr lang="en-GB" baseline="0" dirty="0" smtClean="0">
                <a:latin typeface="Arial" charset="0"/>
              </a:rPr>
              <a:t> themselves </a:t>
            </a:r>
            <a:r>
              <a:rPr lang="en-GB" baseline="0" smtClean="0">
                <a:latin typeface="Arial" charset="0"/>
              </a:rPr>
              <a:t>on precipitation.</a:t>
            </a:r>
            <a:endParaRPr lang="en-GB" smtClean="0">
              <a:latin typeface="Arial" charset="0"/>
            </a:endParaRPr>
          </a:p>
        </p:txBody>
      </p:sp>
    </p:spTree>
    <p:extLst>
      <p:ext uri="{BB962C8B-B14F-4D97-AF65-F5344CB8AC3E}">
        <p14:creationId xmlns:p14="http://schemas.microsoft.com/office/powerpoint/2010/main" val="2240203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1281113"/>
            <a:r>
              <a:rPr lang="en-GB" sz="1200" b="1" dirty="0" err="1" smtClean="0">
                <a:solidFill>
                  <a:schemeClr val="tx1"/>
                </a:solidFill>
              </a:rPr>
              <a:t>Fi</a:t>
            </a:r>
            <a:r>
              <a:rPr lang="en-US" sz="1200" b="1" dirty="0" smtClean="0">
                <a:solidFill>
                  <a:schemeClr val="tx1"/>
                </a:solidFill>
              </a:rPr>
              <a:t> </a:t>
            </a:r>
            <a:r>
              <a:rPr lang="en-US" sz="1200" b="1" dirty="0" err="1" smtClean="0">
                <a:solidFill>
                  <a:schemeClr val="tx1"/>
                </a:solidFill>
              </a:rPr>
              <a:t>gure</a:t>
            </a:r>
            <a:r>
              <a:rPr lang="en-US" sz="1200" b="1" dirty="0" smtClean="0">
                <a:solidFill>
                  <a:schemeClr val="tx1"/>
                </a:solidFill>
              </a:rPr>
              <a:t> 3 </a:t>
            </a:r>
            <a:r>
              <a:rPr lang="en-US" sz="1200" dirty="0" smtClean="0">
                <a:solidFill>
                  <a:schemeClr val="tx1"/>
                </a:solidFill>
              </a:rPr>
              <a:t>(a) Global annual average net TOA flux from CERES observations and (b) ERA Interim reanalysis are anchored to an estimate of Earth’s heating rate for 2006–2010 </a:t>
            </a:r>
            <a:r>
              <a:rPr lang="en-US" sz="1200" baseline="30000" dirty="0" smtClean="0">
                <a:solidFill>
                  <a:schemeClr val="tx1"/>
                </a:solidFill>
              </a:rPr>
              <a:t>5</a:t>
            </a:r>
            <a:r>
              <a:rPr lang="en-US" sz="1200" dirty="0" smtClean="0">
                <a:solidFill>
                  <a:schemeClr val="tx1"/>
                </a:solidFill>
              </a:rPr>
              <a:t>  The Pacific Marine Environmental Laboratory/Jet Propulsion Laboratory/Joint Institute for Marine and Atmospheric Research (PMEL/JPL/JIMAR) ocean heating rate estimates</a:t>
            </a:r>
            <a:r>
              <a:rPr lang="en-US" sz="1200" baseline="30000" dirty="0" smtClean="0">
                <a:solidFill>
                  <a:schemeClr val="tx1"/>
                </a:solidFill>
              </a:rPr>
              <a:t>4</a:t>
            </a:r>
            <a:r>
              <a:rPr lang="en-US" sz="1200" dirty="0" smtClean="0">
                <a:solidFill>
                  <a:schemeClr val="tx1"/>
                </a:solidFill>
              </a:rPr>
              <a:t> use data from Argo and World Ocean Database 2009; uncertainties for upper ocean heating rates are given at one-standard error derived from sampling uncertainties. The gray bar in (b) corresponds to one standard deviation about the 2001–2010 average net TOA flux of 15 CMIP3 models</a:t>
            </a:r>
            <a:r>
              <a:rPr lang="en-US" sz="1000" dirty="0" smtClean="0">
                <a:solidFill>
                  <a:schemeClr val="tx1"/>
                </a:solidFill>
              </a:rPr>
              <a:t>.</a:t>
            </a:r>
            <a:endParaRPr lang="en-GB" sz="1000" dirty="0" smtClean="0">
              <a:solidFill>
                <a:schemeClr val="tx1"/>
              </a:solidFill>
            </a:endParaRPr>
          </a:p>
          <a:p>
            <a:pPr defTabSz="1281113"/>
            <a:r>
              <a:rPr lang="en-GB" sz="1000" dirty="0" smtClean="0"/>
              <a:t> </a:t>
            </a:r>
          </a:p>
          <a:p>
            <a:endParaRPr lang="en-GB" dirty="0"/>
          </a:p>
        </p:txBody>
      </p:sp>
      <p:sp>
        <p:nvSpPr>
          <p:cNvPr id="4" name="Slide Number Placeholder 3"/>
          <p:cNvSpPr>
            <a:spLocks noGrp="1"/>
          </p:cNvSpPr>
          <p:nvPr>
            <p:ph type="sldNum" sz="quarter" idx="10"/>
          </p:nvPr>
        </p:nvSpPr>
        <p:spPr/>
        <p:txBody>
          <a:bodyPr/>
          <a:lstStyle/>
          <a:p>
            <a:fld id="{29FDB257-6FD9-4ABC-A90E-F8C2E44FE70D}" type="slidenum">
              <a:rPr lang="en-GB" smtClean="0"/>
              <a:pPr/>
              <a:t>33</a:t>
            </a:fld>
            <a:endParaRPr lang="en-GB"/>
          </a:p>
        </p:txBody>
      </p:sp>
    </p:spTree>
    <p:extLst>
      <p:ext uri="{BB962C8B-B14F-4D97-AF65-F5344CB8AC3E}">
        <p14:creationId xmlns:p14="http://schemas.microsoft.com/office/powerpoint/2010/main" val="763059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pPr/>
              <a:t>‹#›</a:t>
            </a:fld>
            <a:endParaRPr lang="en-GB" altLang="en-US"/>
          </a:p>
        </p:txBody>
      </p:sp>
      <p:sp>
        <p:nvSpPr>
          <p:cNvPr id="6" name="Content Placeholder 2"/>
          <p:cNvSpPr>
            <a:spLocks noGrp="1"/>
          </p:cNvSpPr>
          <p:nvPr>
            <p:ph idx="11"/>
          </p:nvPr>
        </p:nvSpPr>
        <p:spPr>
          <a:xfrm>
            <a:off x="424800" y="2214000"/>
            <a:ext cx="3888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Content Placeholder 2"/>
          <p:cNvSpPr>
            <a:spLocks noGrp="1"/>
          </p:cNvSpPr>
          <p:nvPr>
            <p:ph idx="12"/>
          </p:nvPr>
        </p:nvSpPr>
        <p:spPr>
          <a:xfrm>
            <a:off x="4581327" y="2214000"/>
            <a:ext cx="3888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55090379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TextBox 4"/>
          <p:cNvSpPr txBox="1">
            <a:spLocks noChangeArrowheads="1"/>
          </p:cNvSpPr>
          <p:nvPr userDrawn="1"/>
        </p:nvSpPr>
        <p:spPr bwMode="auto">
          <a:xfrm>
            <a:off x="-238125"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chemeClr val="tx1"/>
                </a:solidFill>
                <a:latin typeface="+mj-lt"/>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smtClean="0"/>
              <a:t>Click icon to add picture</a:t>
            </a:r>
            <a:endParaRPr lang="en-GB" dirty="0"/>
          </a:p>
        </p:txBody>
      </p:sp>
      <p:sp>
        <p:nvSpPr>
          <p:cNvPr id="11" name="Text Placeholder 10"/>
          <p:cNvSpPr>
            <a:spLocks noGrp="1"/>
          </p:cNvSpPr>
          <p:nvPr>
            <p:ph type="body" sz="quarter" idx="14" hasCustomPrompt="1"/>
          </p:nvPr>
        </p:nvSpPr>
        <p:spPr>
          <a:xfrm>
            <a:off x="251520" y="3794864"/>
            <a:ext cx="2304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smtClean="0"/>
              <a:t>Education is</a:t>
            </a:r>
            <a:endParaRPr lang="en-GB" dirty="0"/>
          </a:p>
        </p:txBody>
      </p:sp>
      <p:sp>
        <p:nvSpPr>
          <p:cNvPr id="12" name="Text Placeholder 10"/>
          <p:cNvSpPr>
            <a:spLocks noGrp="1"/>
          </p:cNvSpPr>
          <p:nvPr>
            <p:ph type="body" sz="quarter" idx="15" hasCustomPrompt="1"/>
          </p:nvPr>
        </p:nvSpPr>
        <p:spPr>
          <a:xfrm>
            <a:off x="251520" y="5857878"/>
            <a:ext cx="6984776"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3998380634"/>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282282585"/>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184663863"/>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9"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accent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328170634"/>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accent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56056774"/>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tx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044653840"/>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accent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307169246"/>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4037311900"/>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1785123185"/>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accent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178512318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pPr/>
              <a:t>‹#›</a:t>
            </a:fld>
            <a:endParaRPr lang="en-GB" altLang="en-US"/>
          </a:p>
        </p:txBody>
      </p:sp>
    </p:spTree>
    <p:extLst>
      <p:ext uri="{BB962C8B-B14F-4D97-AF65-F5344CB8AC3E}">
        <p14:creationId xmlns:p14="http://schemas.microsoft.com/office/powerpoint/2010/main" val="96310441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8FFFFA-72EE-4341-AAC3-151A90D5E5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2147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GB"/>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5323068F-F456-4397-B194-A222F97D865E}" type="slidenum">
              <a:rPr lang="en-GB"/>
              <a:pPr>
                <a:defRPr/>
              </a:pPr>
              <a:t>‹#›</a:t>
            </a:fld>
            <a:endParaRPr lang="en-GB"/>
          </a:p>
        </p:txBody>
      </p:sp>
    </p:spTree>
    <p:extLst>
      <p:ext uri="{BB962C8B-B14F-4D97-AF65-F5344CB8AC3E}">
        <p14:creationId xmlns:p14="http://schemas.microsoft.com/office/powerpoint/2010/main" val="3456091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8AB62B-0FC4-4713-BBFC-824CFFB876A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02540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359ADC-4877-4708-9A3B-6A9CFB58C75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970873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E28EE7-BD90-48A5-8D65-58DEFB005D2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662417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F6C144-8C7D-413F-9A76-F6CCE4ADD30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267592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C42399B-09C2-4AEA-9C1D-F281F2B52C2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004695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23068F-F456-4397-B194-A222F97D865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6916760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CE108D-53FF-46DF-8AE1-E09E673ACFE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4832262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BF1BB6-965D-4960-9773-5A383271DA6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799882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3" name="Rectangle 22"/>
          <p:cNvSpPr/>
          <p:nvPr/>
        </p:nvSpPr>
        <p:spPr bwMode="hidden">
          <a:xfrm>
            <a:off x="0" y="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a:p>
        </p:txBody>
      </p:sp>
      <p:sp>
        <p:nvSpPr>
          <p:cNvPr id="3083"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3084" name="Rectangle 12"/>
          <p:cNvSpPr>
            <a:spLocks noGrp="1" noChangeArrowheads="1"/>
          </p:cNvSpPr>
          <p:nvPr>
            <p:ph type="subTitle" idx="1"/>
          </p:nvPr>
        </p:nvSpPr>
        <p:spPr>
          <a:xfrm>
            <a:off x="424800" y="4653136"/>
            <a:ext cx="8280000"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pPr/>
              <a:t>‹#›</a:t>
            </a:fld>
            <a:endParaRPr lang="en-GB" altLang="en-US" dirty="0"/>
          </a:p>
        </p:txBody>
      </p:sp>
      <p:sp>
        <p:nvSpPr>
          <p:cNvPr id="28" name="TextBox 27"/>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29"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smtClean="0"/>
              <a:t>Wednesday, 11 June 2014</a:t>
            </a:r>
            <a:endParaRPr lang="en-GB" dirty="0"/>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pic>
        <p:nvPicPr>
          <p:cNvPr id="15" name="Picture 4"/>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3"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8"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
        <p:nvSpPr>
          <p:cNvPr id="17" name="TextBox 16"/>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smtClean="0">
                <a:ln>
                  <a:noFill/>
                </a:ln>
                <a:solidFill>
                  <a:schemeClr val="bg2"/>
                </a:solidFill>
                <a:effectLst/>
                <a:uLnTx/>
                <a:uFillTx/>
                <a:latin typeface="Effra"/>
              </a:rPr>
              <a:t>Copyright University of Reading</a:t>
            </a:r>
            <a:endParaRPr kumimoji="0" lang="en-GB" sz="800" b="0" i="0" u="none" strike="noStrike" kern="0" cap="none" spc="0" normalizeH="0" baseline="0" noProof="0" dirty="0">
              <a:ln>
                <a:noFill/>
              </a:ln>
              <a:solidFill>
                <a:schemeClr val="bg2"/>
              </a:solidFill>
              <a:effectLst/>
              <a:uLnTx/>
              <a:uFillTx/>
              <a:latin typeface="Effra"/>
            </a:endParaRPr>
          </a:p>
        </p:txBody>
      </p:sp>
    </p:spTree>
  </p:cSld>
  <p:clrMapOvr>
    <a:masterClrMapping/>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1A3A92-A3BB-47C9-B202-6CBF5027B34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791357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ECCFF3-867D-4A13-A867-19531170F49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0913616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C5AE93-A2AC-4450-9303-8CA8F43E637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6416141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6D9EF5B-9DAB-4491-B320-4BD375E69F7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4213605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244F944D-2272-47F7-8969-DDDA77676334}" type="slidenum">
              <a:rPr lang="en-GB">
                <a:solidFill>
                  <a:srgbClr val="FFFFFF"/>
                </a:solidFill>
              </a:rPr>
              <a:pPr/>
              <a:t>‹#›</a:t>
            </a:fld>
            <a:endParaRPr lang="en-GB" dirty="0">
              <a:solidFill>
                <a:srgbClr val="FFFFFF"/>
              </a:solidFill>
            </a:endParaRPr>
          </a:p>
        </p:txBody>
      </p:sp>
      <p:sp>
        <p:nvSpPr>
          <p:cNvPr id="7" name="Rectangle 6"/>
          <p:cNvSpPr/>
          <p:nvPr userDrawn="1"/>
        </p:nvSpPr>
        <p:spPr>
          <a:xfrm>
            <a:off x="611560" y="6429938"/>
            <a:ext cx="7308304" cy="397032"/>
          </a:xfrm>
          <a:prstGeom prst="rect">
            <a:avLst/>
          </a:prstGeom>
          <a:solidFill>
            <a:schemeClr val="bg1"/>
          </a:solidFill>
        </p:spPr>
        <p:txBody>
          <a:bodyPr wrap="square">
            <a:spAutoFit/>
          </a:bodyPr>
          <a:lstStyle/>
          <a:p>
            <a:pPr marL="342900" indent="-342900">
              <a:lnSpc>
                <a:spcPct val="110000"/>
              </a:lnSpc>
              <a:spcBef>
                <a:spcPct val="20000"/>
              </a:spcBef>
              <a:defRPr/>
            </a:pPr>
            <a:r>
              <a:rPr lang="en-US" sz="1800" kern="0" dirty="0">
                <a:solidFill>
                  <a:srgbClr val="FFFFFF"/>
                </a:solidFill>
                <a:latin typeface="Rdg Vesta"/>
              </a:rPr>
              <a:t>	</a:t>
            </a:r>
            <a:r>
              <a:rPr lang="en-US" sz="1800" kern="0" dirty="0" err="1" smtClean="0">
                <a:solidFill>
                  <a:srgbClr val="FFFFFF"/>
                </a:solidFill>
                <a:latin typeface="Rdg Vesta"/>
              </a:rPr>
              <a:t>RMetS</a:t>
            </a:r>
            <a:r>
              <a:rPr lang="en-US" sz="1800" kern="0" dirty="0" smtClean="0">
                <a:solidFill>
                  <a:srgbClr val="FFFFFF"/>
                </a:solidFill>
                <a:latin typeface="Rdg Vesta"/>
              </a:rPr>
              <a:t> SE Meeting, Reading Town Hall, 2014</a:t>
            </a:r>
            <a:endParaRPr lang="en-US" sz="1600" kern="0" dirty="0">
              <a:solidFill>
                <a:srgbClr val="FFFFFF"/>
              </a:solidFill>
              <a:latin typeface="Rdg Vesta"/>
            </a:endParaRPr>
          </a:p>
        </p:txBody>
      </p:sp>
    </p:spTree>
    <p:extLst>
      <p:ext uri="{BB962C8B-B14F-4D97-AF65-F5344CB8AC3E}">
        <p14:creationId xmlns:p14="http://schemas.microsoft.com/office/powerpoint/2010/main" val="1075636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244F944D-2272-47F7-8969-DDDA77676334}" type="slidenum">
              <a:rPr lang="en-GB">
                <a:solidFill>
                  <a:srgbClr val="FFFFFF"/>
                </a:solidFill>
              </a:rPr>
              <a:pPr/>
              <a:t>‹#›</a:t>
            </a:fld>
            <a:endParaRPr lang="en-GB" dirty="0">
              <a:solidFill>
                <a:srgbClr val="FFFFFF"/>
              </a:solidFill>
            </a:endParaRPr>
          </a:p>
        </p:txBody>
      </p:sp>
      <p:sp>
        <p:nvSpPr>
          <p:cNvPr id="7" name="Rectangle 6"/>
          <p:cNvSpPr/>
          <p:nvPr userDrawn="1"/>
        </p:nvSpPr>
        <p:spPr>
          <a:xfrm>
            <a:off x="611560" y="6429938"/>
            <a:ext cx="7308304" cy="397032"/>
          </a:xfrm>
          <a:prstGeom prst="rect">
            <a:avLst/>
          </a:prstGeom>
          <a:solidFill>
            <a:schemeClr val="bg1"/>
          </a:solidFill>
        </p:spPr>
        <p:txBody>
          <a:bodyPr wrap="square">
            <a:spAutoFit/>
          </a:bodyPr>
          <a:lstStyle/>
          <a:p>
            <a:pPr marL="342900" indent="-342900">
              <a:lnSpc>
                <a:spcPct val="110000"/>
              </a:lnSpc>
              <a:spcBef>
                <a:spcPct val="20000"/>
              </a:spcBef>
              <a:defRPr/>
            </a:pPr>
            <a:r>
              <a:rPr lang="en-US" sz="1800" kern="0" dirty="0">
                <a:solidFill>
                  <a:srgbClr val="FFFFFF"/>
                </a:solidFill>
                <a:latin typeface="Rdg Vesta"/>
              </a:rPr>
              <a:t>	Year 12 Symposium, University of Reading, </a:t>
            </a:r>
            <a:r>
              <a:rPr lang="en-US" sz="1800" kern="0" dirty="0" smtClean="0">
                <a:solidFill>
                  <a:srgbClr val="FFFFFF"/>
                </a:solidFill>
                <a:latin typeface="Rdg Vesta"/>
              </a:rPr>
              <a:t>2013</a:t>
            </a:r>
            <a:endParaRPr lang="en-US" sz="1600" kern="0" dirty="0">
              <a:solidFill>
                <a:srgbClr val="FFFFFF"/>
              </a:solidFill>
              <a:latin typeface="Rdg Vesta"/>
            </a:endParaRPr>
          </a:p>
        </p:txBody>
      </p:sp>
    </p:spTree>
    <p:extLst>
      <p:ext uri="{BB962C8B-B14F-4D97-AF65-F5344CB8AC3E}">
        <p14:creationId xmlns:p14="http://schemas.microsoft.com/office/powerpoint/2010/main" val="628933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solidFill>
                  <a:srgbClr val="50535A"/>
                </a:solidFill>
              </a:rPr>
              <a:pPr/>
              <a:t>‹#›</a:t>
            </a:fld>
            <a:endParaRPr lang="en-GB" altLang="en-US">
              <a:solidFill>
                <a:srgbClr val="50535A"/>
              </a:solidFill>
            </a:endParaRPr>
          </a:p>
        </p:txBody>
      </p:sp>
      <p:sp>
        <p:nvSpPr>
          <p:cNvPr id="6" name="Content Placeholder 2"/>
          <p:cNvSpPr>
            <a:spLocks noGrp="1"/>
          </p:cNvSpPr>
          <p:nvPr>
            <p:ph idx="11"/>
          </p:nvPr>
        </p:nvSpPr>
        <p:spPr>
          <a:xfrm>
            <a:off x="424800" y="2214000"/>
            <a:ext cx="3888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Content Placeholder 2"/>
          <p:cNvSpPr>
            <a:spLocks noGrp="1"/>
          </p:cNvSpPr>
          <p:nvPr>
            <p:ph idx="12"/>
          </p:nvPr>
        </p:nvSpPr>
        <p:spPr>
          <a:xfrm>
            <a:off x="4581327" y="2214000"/>
            <a:ext cx="3888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83618036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solidFill>
                  <a:srgbClr val="50535A"/>
                </a:solidFill>
              </a:rPr>
              <a:pPr/>
              <a:t>‹#›</a:t>
            </a:fld>
            <a:endParaRPr lang="en-GB" altLang="en-US">
              <a:solidFill>
                <a:srgbClr val="50535A"/>
              </a:solidFill>
            </a:endParaRPr>
          </a:p>
        </p:txBody>
      </p:sp>
    </p:spTree>
    <p:extLst>
      <p:ext uri="{BB962C8B-B14F-4D97-AF65-F5344CB8AC3E}">
        <p14:creationId xmlns:p14="http://schemas.microsoft.com/office/powerpoint/2010/main" val="81084841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23" name="Rectangle 22"/>
          <p:cNvSpPr/>
          <p:nvPr/>
        </p:nvSpPr>
        <p:spPr bwMode="hidden">
          <a:xfrm>
            <a:off x="0" y="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a:solidFill>
                <a:srgbClr val="FFFFFF"/>
              </a:solidFill>
            </a:endParaRPr>
          </a:p>
        </p:txBody>
      </p:sp>
      <p:sp>
        <p:nvSpPr>
          <p:cNvPr id="3083"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3084" name="Rectangle 12"/>
          <p:cNvSpPr>
            <a:spLocks noGrp="1" noChangeArrowheads="1"/>
          </p:cNvSpPr>
          <p:nvPr>
            <p:ph type="subTitle" idx="1"/>
          </p:nvPr>
        </p:nvSpPr>
        <p:spPr>
          <a:xfrm>
            <a:off x="424800" y="4653136"/>
            <a:ext cx="8280000"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29"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smtClean="0">
                <a:solidFill>
                  <a:srgbClr val="E0E0E1"/>
                </a:solidFill>
              </a:rPr>
              <a:t>Wednesday, 11 June 2014</a:t>
            </a:r>
            <a:endParaRPr lang="en-GB" dirty="0">
              <a:solidFill>
                <a:srgbClr val="E0E0E1"/>
              </a:solidFill>
            </a:endParaRPr>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pic>
        <p:nvPicPr>
          <p:cNvPr id="15" name="Picture 4"/>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3"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8"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
        <p:nvSpPr>
          <p:cNvPr id="17" name="TextBox 16"/>
          <p:cNvSpPr txBox="1"/>
          <p:nvPr userDrawn="1"/>
        </p:nvSpPr>
        <p:spPr>
          <a:xfrm>
            <a:off x="424800" y="6646907"/>
            <a:ext cx="2016224" cy="123111"/>
          </a:xfrm>
          <a:prstGeom prst="rect">
            <a:avLst/>
          </a:prstGeom>
          <a:noFill/>
        </p:spPr>
        <p:txBody>
          <a:bodyPr wrap="square" lIns="0" tIns="0" rIns="0" bIns="0" rtlCol="0">
            <a:spAutoFit/>
          </a:bodyPr>
          <a:lstStyle/>
          <a:p>
            <a:pPr>
              <a:spcBef>
                <a:spcPct val="20000"/>
              </a:spcBef>
              <a:buClr>
                <a:srgbClr val="D2002E"/>
              </a:buClr>
              <a:buFont typeface="Arial" charset="0"/>
              <a:buNone/>
              <a:defRPr/>
            </a:pPr>
            <a:r>
              <a:rPr lang="en-GB" sz="800" kern="0" dirty="0" smtClean="0">
                <a:solidFill>
                  <a:srgbClr val="E0E0E1"/>
                </a:solidFill>
              </a:rPr>
              <a:t>Copyright University of Reading</a:t>
            </a:r>
            <a:endParaRPr lang="en-GB" sz="800" kern="0" dirty="0">
              <a:solidFill>
                <a:srgbClr val="E0E0E1"/>
              </a:solidFill>
            </a:endParaRPr>
          </a:p>
        </p:txBody>
      </p:sp>
    </p:spTree>
    <p:extLst>
      <p:ext uri="{BB962C8B-B14F-4D97-AF65-F5344CB8AC3E}">
        <p14:creationId xmlns:p14="http://schemas.microsoft.com/office/powerpoint/2010/main" val="1318173805"/>
      </p:ext>
    </p:extLst>
  </p:cSld>
  <p:clrMapOvr>
    <a:masterClrMapping/>
  </p:clrMapOvr>
  <p:transition spd="med">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3084" name="Rectangle 12"/>
          <p:cNvSpPr>
            <a:spLocks noGrp="1" noChangeArrowheads="1"/>
          </p:cNvSpPr>
          <p:nvPr>
            <p:ph type="subTitle" idx="1"/>
          </p:nvPr>
        </p:nvSpPr>
        <p:spPr>
          <a:xfrm>
            <a:off x="424800" y="4653136"/>
            <a:ext cx="7920038"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
        <p:nvSpPr>
          <p:cNvPr id="14"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15"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16" name="Footer Placeholder 2"/>
          <p:cNvSpPr>
            <a:spLocks noGrp="1"/>
          </p:cNvSpPr>
          <p:nvPr>
            <p:ph type="ftr" sz="quarter" idx="3"/>
          </p:nvPr>
        </p:nvSpPr>
        <p:spPr>
          <a:xfrm>
            <a:off x="3124200" y="6237312"/>
            <a:ext cx="2895600" cy="252000"/>
          </a:xfrm>
          <a:prstGeom prst="rect">
            <a:avLst/>
          </a:prstGeom>
        </p:spPr>
        <p:txBody>
          <a:bodyPr vert="horz" lIns="0" tIns="0" rIns="0" bIns="0" rtlCol="0" anchor="t" anchorCtr="0"/>
          <a:lstStyle>
            <a:lvl1pPr algn="ctr">
              <a:defRPr sz="1200">
                <a:solidFill>
                  <a:schemeClr val="bg2"/>
                </a:solidFill>
                <a:latin typeface="+mn-lt"/>
              </a:defRPr>
            </a:lvl1pPr>
          </a:lstStyle>
          <a:p>
            <a:r>
              <a:rPr lang="en-GB" smtClean="0">
                <a:solidFill>
                  <a:srgbClr val="E0E0E1"/>
                </a:solidFill>
              </a:rPr>
              <a:t>Copyright University of Reading</a:t>
            </a:r>
            <a:endParaRPr lang="en-GB" dirty="0">
              <a:solidFill>
                <a:srgbClr val="E0E0E1"/>
              </a:solidFill>
            </a:endParaRPr>
          </a:p>
        </p:txBody>
      </p:sp>
      <p:sp>
        <p:nvSpPr>
          <p:cNvPr id="17"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smtClean="0">
                <a:solidFill>
                  <a:srgbClr val="E0E0E1"/>
                </a:solidFill>
              </a:rPr>
              <a:t>Wednesday, 11 June 2014</a:t>
            </a:r>
            <a:endParaRPr lang="en-GB" dirty="0">
              <a:solidFill>
                <a:srgbClr val="E0E0E1"/>
              </a:solidFill>
            </a:endParaRPr>
          </a:p>
        </p:txBody>
      </p:sp>
      <p:sp>
        <p:nvSpPr>
          <p:cNvPr id="19" name="TextBox 18"/>
          <p:cNvSpPr txBox="1"/>
          <p:nvPr userDrawn="1"/>
        </p:nvSpPr>
        <p:spPr>
          <a:xfrm>
            <a:off x="424800" y="6646907"/>
            <a:ext cx="2016224" cy="123111"/>
          </a:xfrm>
          <a:prstGeom prst="rect">
            <a:avLst/>
          </a:prstGeom>
          <a:noFill/>
        </p:spPr>
        <p:txBody>
          <a:bodyPr wrap="square" lIns="0" tIns="0" rIns="0" bIns="0" rtlCol="0">
            <a:spAutoFit/>
          </a:bodyPr>
          <a:lstStyle/>
          <a:p>
            <a:pPr>
              <a:spcBef>
                <a:spcPct val="20000"/>
              </a:spcBef>
              <a:buClr>
                <a:srgbClr val="D2002E"/>
              </a:buClr>
              <a:buFont typeface="Arial" charset="0"/>
              <a:buNone/>
              <a:defRPr/>
            </a:pPr>
            <a:r>
              <a:rPr lang="en-GB" sz="800" kern="0" dirty="0" smtClean="0">
                <a:solidFill>
                  <a:srgbClr val="E0E0E1"/>
                </a:solidFill>
              </a:rPr>
              <a:t>Copyright University of Reading</a:t>
            </a:r>
            <a:endParaRPr lang="en-GB" sz="800" kern="0" dirty="0">
              <a:solidFill>
                <a:srgbClr val="E0E0E1"/>
              </a:solidFill>
            </a:endParaRPr>
          </a:p>
        </p:txBody>
      </p:sp>
      <p:sp>
        <p:nvSpPr>
          <p:cNvPr id="20"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Tree>
    <p:extLst>
      <p:ext uri="{BB962C8B-B14F-4D97-AF65-F5344CB8AC3E}">
        <p14:creationId xmlns:p14="http://schemas.microsoft.com/office/powerpoint/2010/main" val="1607732196"/>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084" name="Rectangle 12"/>
          <p:cNvSpPr>
            <a:spLocks noGrp="1" noChangeArrowheads="1"/>
          </p:cNvSpPr>
          <p:nvPr>
            <p:ph type="subTitle" idx="1"/>
          </p:nvPr>
        </p:nvSpPr>
        <p:spPr>
          <a:xfrm>
            <a:off x="424800" y="4653136"/>
            <a:ext cx="7920038"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pPr/>
              <a:t>‹#›</a:t>
            </a:fld>
            <a:endParaRPr lang="en-GB" altLang="en-US" dirty="0"/>
          </a:p>
        </p:txBody>
      </p:sp>
      <p:sp>
        <p:nvSpPr>
          <p:cNvPr id="28" name="TextBox 2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
        <p:nvSpPr>
          <p:cNvPr id="14"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15"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16" name="Footer Placeholder 2"/>
          <p:cNvSpPr>
            <a:spLocks noGrp="1"/>
          </p:cNvSpPr>
          <p:nvPr>
            <p:ph type="ftr" sz="quarter" idx="3"/>
          </p:nvPr>
        </p:nvSpPr>
        <p:spPr>
          <a:xfrm>
            <a:off x="3124200" y="6237312"/>
            <a:ext cx="2895600" cy="252000"/>
          </a:xfrm>
          <a:prstGeom prst="rect">
            <a:avLst/>
          </a:prstGeom>
        </p:spPr>
        <p:txBody>
          <a:bodyPr vert="horz" lIns="0" tIns="0" rIns="0" bIns="0" rtlCol="0" anchor="t" anchorCtr="0"/>
          <a:lstStyle>
            <a:lvl1pPr algn="ctr">
              <a:defRPr sz="1200">
                <a:solidFill>
                  <a:schemeClr val="bg2"/>
                </a:solidFill>
                <a:latin typeface="+mn-lt"/>
              </a:defRPr>
            </a:lvl1pPr>
          </a:lstStyle>
          <a:p>
            <a:r>
              <a:rPr lang="en-GB" smtClean="0"/>
              <a:t>Copyright University of Reading</a:t>
            </a:r>
            <a:endParaRPr lang="en-GB" dirty="0"/>
          </a:p>
        </p:txBody>
      </p:sp>
      <p:sp>
        <p:nvSpPr>
          <p:cNvPr id="17"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smtClean="0"/>
              <a:t>Wednesday, 11 June 2014</a:t>
            </a:r>
            <a:endParaRPr lang="en-GB" dirty="0"/>
          </a:p>
        </p:txBody>
      </p:sp>
      <p:sp>
        <p:nvSpPr>
          <p:cNvPr id="19" name="TextBox 18"/>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smtClean="0">
                <a:ln>
                  <a:noFill/>
                </a:ln>
                <a:solidFill>
                  <a:schemeClr val="bg2"/>
                </a:solidFill>
                <a:effectLst/>
                <a:uLnTx/>
                <a:uFillTx/>
                <a:latin typeface="Effra"/>
              </a:rPr>
              <a:t>Copyright University of Reading</a:t>
            </a:r>
            <a:endParaRPr kumimoji="0" lang="en-GB" sz="800" b="0" i="0" u="none" strike="noStrike" kern="0" cap="none" spc="0" normalizeH="0" baseline="0" noProof="0" dirty="0">
              <a:ln>
                <a:noFill/>
              </a:ln>
              <a:solidFill>
                <a:schemeClr val="bg2"/>
              </a:solidFill>
              <a:effectLst/>
              <a:uLnTx/>
              <a:uFillTx/>
              <a:latin typeface="Effra"/>
            </a:endParaRPr>
          </a:p>
        </p:txBody>
      </p:sp>
      <p:sp>
        <p:nvSpPr>
          <p:cNvPr id="20"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Tree>
    <p:extLst>
      <p:ext uri="{BB962C8B-B14F-4D97-AF65-F5344CB8AC3E}">
        <p14:creationId xmlns:p14="http://schemas.microsoft.com/office/powerpoint/2010/main" val="2691051544"/>
      </p:ext>
    </p:extLst>
  </p:cSld>
  <p:clrMapOvr>
    <a:masterClrMapping/>
  </p:clrMapOvr>
  <p:transition spd="med">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solidFill>
                  <a:srgbClr val="FFFFFF"/>
                </a:solidFill>
              </a:rPr>
              <a:pPr/>
              <a:t>‹#›</a:t>
            </a:fld>
            <a:endParaRPr lang="en-GB" altLang="en-US" dirty="0">
              <a:solidFill>
                <a:srgbClr val="FFFFFF"/>
              </a:solidFill>
            </a:endParaRPr>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Tree>
    <p:extLst>
      <p:ext uri="{BB962C8B-B14F-4D97-AF65-F5344CB8AC3E}">
        <p14:creationId xmlns:p14="http://schemas.microsoft.com/office/powerpoint/2010/main" val="2193080768"/>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solidFill>
                  <a:srgbClr val="FFFFFF"/>
                </a:solidFill>
              </a:rPr>
              <a:pPr/>
              <a:t>‹#›</a:t>
            </a:fld>
            <a:endParaRPr lang="en-GB" altLang="en-US" dirty="0">
              <a:solidFill>
                <a:srgbClr val="FFFFFF"/>
              </a:solidFill>
            </a:endParaRPr>
          </a:p>
        </p:txBody>
      </p:sp>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9" name="Content Placeholder 2"/>
          <p:cNvSpPr>
            <a:spLocks noGrp="1"/>
          </p:cNvSpPr>
          <p:nvPr>
            <p:ph idx="11"/>
          </p:nvPr>
        </p:nvSpPr>
        <p:spPr>
          <a:xfrm>
            <a:off x="424800"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2"/>
          <p:cNvSpPr>
            <a:spLocks noGrp="1"/>
          </p:cNvSpPr>
          <p:nvPr>
            <p:ph idx="12"/>
          </p:nvPr>
        </p:nvSpPr>
        <p:spPr>
          <a:xfrm>
            <a:off x="4581327"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02047151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6" name="Content Placeholder 5"/>
          <p:cNvSpPr>
            <a:spLocks noGrp="1"/>
          </p:cNvSpPr>
          <p:nvPr>
            <p:ph sz="quarter" idx="11"/>
          </p:nvPr>
        </p:nvSpPr>
        <p:spPr>
          <a:xfrm>
            <a:off x="424800" y="476672"/>
            <a:ext cx="8280000" cy="5904656"/>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96649943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4" name="Content Placeholder 5"/>
          <p:cNvSpPr>
            <a:spLocks noGrp="1"/>
          </p:cNvSpPr>
          <p:nvPr>
            <p:ph sz="quarter" idx="1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72965094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5" name="TextBox 4"/>
          <p:cNvSpPr txBox="1">
            <a:spLocks noChangeArrowheads="1"/>
          </p:cNvSpPr>
          <p:nvPr userDrawn="1"/>
        </p:nvSpPr>
        <p:spPr bwMode="auto">
          <a:xfrm>
            <a:off x="-252536"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rgbClr val="FFFFFF"/>
                </a:solidFill>
                <a:latin typeface="Effra Bold"/>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smtClean="0"/>
              <a:t>Click icon to add picture</a:t>
            </a:r>
            <a:endParaRPr lang="en-GB" dirty="0"/>
          </a:p>
        </p:txBody>
      </p:sp>
      <p:sp>
        <p:nvSpPr>
          <p:cNvPr id="8" name="Text Placeholder 10"/>
          <p:cNvSpPr>
            <a:spLocks noGrp="1"/>
          </p:cNvSpPr>
          <p:nvPr>
            <p:ph type="body" sz="quarter" idx="14" hasCustomPrompt="1"/>
          </p:nvPr>
        </p:nvSpPr>
        <p:spPr>
          <a:xfrm>
            <a:off x="251520" y="3794864"/>
            <a:ext cx="2304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smtClean="0"/>
              <a:t>Education is</a:t>
            </a:r>
            <a:endParaRPr lang="en-GB" dirty="0"/>
          </a:p>
        </p:txBody>
      </p:sp>
      <p:sp>
        <p:nvSpPr>
          <p:cNvPr id="11" name="Text Placeholder 10"/>
          <p:cNvSpPr>
            <a:spLocks noGrp="1"/>
          </p:cNvSpPr>
          <p:nvPr>
            <p:ph type="body" sz="quarter" idx="15" hasCustomPrompt="1"/>
          </p:nvPr>
        </p:nvSpPr>
        <p:spPr>
          <a:xfrm>
            <a:off x="251520" y="5857878"/>
            <a:ext cx="6984776"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2882367897"/>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5" name="TextBox 4"/>
          <p:cNvSpPr txBox="1">
            <a:spLocks noChangeArrowheads="1"/>
          </p:cNvSpPr>
          <p:nvPr userDrawn="1"/>
        </p:nvSpPr>
        <p:spPr bwMode="auto">
          <a:xfrm>
            <a:off x="-238125"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rgbClr val="50535A"/>
                </a:solidFill>
                <a:latin typeface="Effra Bold"/>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smtClean="0"/>
              <a:t>Click icon to add picture</a:t>
            </a:r>
            <a:endParaRPr lang="en-GB" dirty="0"/>
          </a:p>
        </p:txBody>
      </p:sp>
      <p:sp>
        <p:nvSpPr>
          <p:cNvPr id="11" name="Text Placeholder 10"/>
          <p:cNvSpPr>
            <a:spLocks noGrp="1"/>
          </p:cNvSpPr>
          <p:nvPr>
            <p:ph type="body" sz="quarter" idx="14" hasCustomPrompt="1"/>
          </p:nvPr>
        </p:nvSpPr>
        <p:spPr>
          <a:xfrm>
            <a:off x="251520" y="3794864"/>
            <a:ext cx="2304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smtClean="0"/>
              <a:t>Education is</a:t>
            </a:r>
            <a:endParaRPr lang="en-GB" dirty="0"/>
          </a:p>
        </p:txBody>
      </p:sp>
      <p:sp>
        <p:nvSpPr>
          <p:cNvPr id="12" name="Text Placeholder 10"/>
          <p:cNvSpPr>
            <a:spLocks noGrp="1"/>
          </p:cNvSpPr>
          <p:nvPr>
            <p:ph type="body" sz="quarter" idx="15" hasCustomPrompt="1"/>
          </p:nvPr>
        </p:nvSpPr>
        <p:spPr>
          <a:xfrm>
            <a:off x="251520" y="5857878"/>
            <a:ext cx="6984776"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4232440782"/>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4075605016"/>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037929700"/>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9"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accent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672712273"/>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accent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34410157"/>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pPr/>
              <a:t>‹#›</a:t>
            </a:fld>
            <a:endParaRPr lang="en-GB" altLang="en-US" dirty="0"/>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Tree>
    <p:extLst>
      <p:ext uri="{BB962C8B-B14F-4D97-AF65-F5344CB8AC3E}">
        <p14:creationId xmlns:p14="http://schemas.microsoft.com/office/powerpoint/2010/main" val="249850555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tx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844528528"/>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accent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3173583725"/>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961543719"/>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239234039"/>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accent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298868755"/>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8FFFFA-72EE-4341-AAC3-151A90D5E5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79527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04127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98520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37059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744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pPr/>
              <a:t>‹#›</a:t>
            </a:fld>
            <a:endParaRPr lang="en-GB" altLang="en-US" dirty="0"/>
          </a:p>
        </p:txBody>
      </p:sp>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9" name="Content Placeholder 2"/>
          <p:cNvSpPr>
            <a:spLocks noGrp="1"/>
          </p:cNvSpPr>
          <p:nvPr>
            <p:ph idx="11"/>
          </p:nvPr>
        </p:nvSpPr>
        <p:spPr>
          <a:xfrm>
            <a:off x="424800"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2"/>
          <p:cNvSpPr>
            <a:spLocks noGrp="1"/>
          </p:cNvSpPr>
          <p:nvPr>
            <p:ph idx="12"/>
          </p:nvPr>
        </p:nvSpPr>
        <p:spPr>
          <a:xfrm>
            <a:off x="4581327"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644848305"/>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6/22/2015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9209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6/22/2015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41977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6/22/2015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5000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7566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8836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3896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56108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solidFill>
                  <a:srgbClr val="50535A"/>
                </a:solidFill>
              </a:rPr>
              <a:pPr/>
              <a:t>‹#›</a:t>
            </a:fld>
            <a:endParaRPr lang="en-GB" altLang="en-US">
              <a:solidFill>
                <a:srgbClr val="50535A"/>
              </a:solidFill>
            </a:endParaRPr>
          </a:p>
        </p:txBody>
      </p:sp>
      <p:sp>
        <p:nvSpPr>
          <p:cNvPr id="6" name="Content Placeholder 2"/>
          <p:cNvSpPr>
            <a:spLocks noGrp="1"/>
          </p:cNvSpPr>
          <p:nvPr>
            <p:ph idx="11"/>
          </p:nvPr>
        </p:nvSpPr>
        <p:spPr>
          <a:xfrm>
            <a:off x="424800" y="2214000"/>
            <a:ext cx="3888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Content Placeholder 2"/>
          <p:cNvSpPr>
            <a:spLocks noGrp="1"/>
          </p:cNvSpPr>
          <p:nvPr>
            <p:ph idx="12"/>
          </p:nvPr>
        </p:nvSpPr>
        <p:spPr>
          <a:xfrm>
            <a:off x="4581327" y="2214000"/>
            <a:ext cx="3888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352449702"/>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solidFill>
                  <a:srgbClr val="50535A"/>
                </a:solidFill>
              </a:rPr>
              <a:pPr/>
              <a:t>‹#›</a:t>
            </a:fld>
            <a:endParaRPr lang="en-GB" altLang="en-US">
              <a:solidFill>
                <a:srgbClr val="50535A"/>
              </a:solidFill>
            </a:endParaRPr>
          </a:p>
        </p:txBody>
      </p:sp>
    </p:spTree>
    <p:extLst>
      <p:ext uri="{BB962C8B-B14F-4D97-AF65-F5344CB8AC3E}">
        <p14:creationId xmlns:p14="http://schemas.microsoft.com/office/powerpoint/2010/main" val="2972800397"/>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23" name="Rectangle 22"/>
          <p:cNvSpPr/>
          <p:nvPr/>
        </p:nvSpPr>
        <p:spPr bwMode="hidden">
          <a:xfrm>
            <a:off x="0" y="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a:solidFill>
                <a:srgbClr val="FFFFFF"/>
              </a:solidFill>
            </a:endParaRPr>
          </a:p>
        </p:txBody>
      </p:sp>
      <p:sp>
        <p:nvSpPr>
          <p:cNvPr id="3083"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3084" name="Rectangle 12"/>
          <p:cNvSpPr>
            <a:spLocks noGrp="1" noChangeArrowheads="1"/>
          </p:cNvSpPr>
          <p:nvPr>
            <p:ph type="subTitle" idx="1"/>
          </p:nvPr>
        </p:nvSpPr>
        <p:spPr>
          <a:xfrm>
            <a:off x="424800" y="4653136"/>
            <a:ext cx="8280000"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29"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smtClean="0">
                <a:solidFill>
                  <a:srgbClr val="E0E0E1"/>
                </a:solidFill>
              </a:rPr>
              <a:t>Wednesday, 11 June 2014</a:t>
            </a:r>
            <a:endParaRPr lang="en-GB" dirty="0">
              <a:solidFill>
                <a:srgbClr val="E0E0E1"/>
              </a:solidFill>
            </a:endParaRPr>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pic>
        <p:nvPicPr>
          <p:cNvPr id="15" name="Picture 4"/>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3"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8"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
        <p:nvSpPr>
          <p:cNvPr id="17" name="TextBox 16"/>
          <p:cNvSpPr txBox="1"/>
          <p:nvPr userDrawn="1"/>
        </p:nvSpPr>
        <p:spPr>
          <a:xfrm>
            <a:off x="424800" y="6646907"/>
            <a:ext cx="2016224" cy="123111"/>
          </a:xfrm>
          <a:prstGeom prst="rect">
            <a:avLst/>
          </a:prstGeom>
          <a:noFill/>
        </p:spPr>
        <p:txBody>
          <a:bodyPr wrap="square" lIns="0" tIns="0" rIns="0" bIns="0" rtlCol="0">
            <a:spAutoFit/>
          </a:bodyPr>
          <a:lstStyle/>
          <a:p>
            <a:pPr>
              <a:spcBef>
                <a:spcPct val="20000"/>
              </a:spcBef>
              <a:buClr>
                <a:srgbClr val="D2002E"/>
              </a:buClr>
              <a:buFont typeface="Arial" charset="0"/>
              <a:buNone/>
              <a:defRPr/>
            </a:pPr>
            <a:r>
              <a:rPr lang="en-GB" sz="800" kern="0" dirty="0" smtClean="0">
                <a:solidFill>
                  <a:srgbClr val="E0E0E1"/>
                </a:solidFill>
              </a:rPr>
              <a:t>Copyright University of Reading</a:t>
            </a:r>
            <a:endParaRPr lang="en-GB" sz="800" kern="0" dirty="0">
              <a:solidFill>
                <a:srgbClr val="E0E0E1"/>
              </a:solidFill>
            </a:endParaRPr>
          </a:p>
        </p:txBody>
      </p:sp>
    </p:spTree>
    <p:extLst>
      <p:ext uri="{BB962C8B-B14F-4D97-AF65-F5344CB8AC3E}">
        <p14:creationId xmlns:p14="http://schemas.microsoft.com/office/powerpoint/2010/main" val="1320339537"/>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Content Placeholder 5"/>
          <p:cNvSpPr>
            <a:spLocks noGrp="1"/>
          </p:cNvSpPr>
          <p:nvPr>
            <p:ph sz="quarter" idx="11"/>
          </p:nvPr>
        </p:nvSpPr>
        <p:spPr>
          <a:xfrm>
            <a:off x="424800" y="476672"/>
            <a:ext cx="8280000" cy="5904656"/>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18992143"/>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3084" name="Rectangle 12"/>
          <p:cNvSpPr>
            <a:spLocks noGrp="1" noChangeArrowheads="1"/>
          </p:cNvSpPr>
          <p:nvPr>
            <p:ph type="subTitle" idx="1"/>
          </p:nvPr>
        </p:nvSpPr>
        <p:spPr>
          <a:xfrm>
            <a:off x="424800" y="4653136"/>
            <a:ext cx="7920038"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
        <p:nvSpPr>
          <p:cNvPr id="14"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15"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16" name="Footer Placeholder 2"/>
          <p:cNvSpPr>
            <a:spLocks noGrp="1"/>
          </p:cNvSpPr>
          <p:nvPr>
            <p:ph type="ftr" sz="quarter" idx="3"/>
          </p:nvPr>
        </p:nvSpPr>
        <p:spPr>
          <a:xfrm>
            <a:off x="3124200" y="6237312"/>
            <a:ext cx="2895600" cy="252000"/>
          </a:xfrm>
          <a:prstGeom prst="rect">
            <a:avLst/>
          </a:prstGeom>
        </p:spPr>
        <p:txBody>
          <a:bodyPr vert="horz" lIns="0" tIns="0" rIns="0" bIns="0" rtlCol="0" anchor="t" anchorCtr="0"/>
          <a:lstStyle>
            <a:lvl1pPr algn="ctr">
              <a:defRPr sz="1200">
                <a:solidFill>
                  <a:schemeClr val="bg2"/>
                </a:solidFill>
                <a:latin typeface="+mn-lt"/>
              </a:defRPr>
            </a:lvl1pPr>
          </a:lstStyle>
          <a:p>
            <a:r>
              <a:rPr lang="en-GB" smtClean="0">
                <a:solidFill>
                  <a:srgbClr val="E0E0E1"/>
                </a:solidFill>
              </a:rPr>
              <a:t>Copyright University of Reading</a:t>
            </a:r>
            <a:endParaRPr lang="en-GB" dirty="0">
              <a:solidFill>
                <a:srgbClr val="E0E0E1"/>
              </a:solidFill>
            </a:endParaRPr>
          </a:p>
        </p:txBody>
      </p:sp>
      <p:sp>
        <p:nvSpPr>
          <p:cNvPr id="17"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smtClean="0">
                <a:solidFill>
                  <a:srgbClr val="E0E0E1"/>
                </a:solidFill>
              </a:rPr>
              <a:t>Wednesday, 11 June 2014</a:t>
            </a:r>
            <a:endParaRPr lang="en-GB" dirty="0">
              <a:solidFill>
                <a:srgbClr val="E0E0E1"/>
              </a:solidFill>
            </a:endParaRPr>
          </a:p>
        </p:txBody>
      </p:sp>
      <p:sp>
        <p:nvSpPr>
          <p:cNvPr id="19" name="TextBox 18"/>
          <p:cNvSpPr txBox="1"/>
          <p:nvPr userDrawn="1"/>
        </p:nvSpPr>
        <p:spPr>
          <a:xfrm>
            <a:off x="424800" y="6646907"/>
            <a:ext cx="2016224" cy="123111"/>
          </a:xfrm>
          <a:prstGeom prst="rect">
            <a:avLst/>
          </a:prstGeom>
          <a:noFill/>
        </p:spPr>
        <p:txBody>
          <a:bodyPr wrap="square" lIns="0" tIns="0" rIns="0" bIns="0" rtlCol="0">
            <a:spAutoFit/>
          </a:bodyPr>
          <a:lstStyle/>
          <a:p>
            <a:pPr>
              <a:spcBef>
                <a:spcPct val="20000"/>
              </a:spcBef>
              <a:buClr>
                <a:srgbClr val="D2002E"/>
              </a:buClr>
              <a:buFont typeface="Arial" charset="0"/>
              <a:buNone/>
              <a:defRPr/>
            </a:pPr>
            <a:r>
              <a:rPr lang="en-GB" sz="800" kern="0" dirty="0" smtClean="0">
                <a:solidFill>
                  <a:srgbClr val="E0E0E1"/>
                </a:solidFill>
              </a:rPr>
              <a:t>Copyright University of Reading</a:t>
            </a:r>
            <a:endParaRPr lang="en-GB" sz="800" kern="0" dirty="0">
              <a:solidFill>
                <a:srgbClr val="E0E0E1"/>
              </a:solidFill>
            </a:endParaRPr>
          </a:p>
        </p:txBody>
      </p:sp>
      <p:sp>
        <p:nvSpPr>
          <p:cNvPr id="20"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Tree>
    <p:extLst>
      <p:ext uri="{BB962C8B-B14F-4D97-AF65-F5344CB8AC3E}">
        <p14:creationId xmlns:p14="http://schemas.microsoft.com/office/powerpoint/2010/main" val="2801404525"/>
      </p:ext>
    </p:extLst>
  </p:cSld>
  <p:clrMapOvr>
    <a:masterClrMapping/>
  </p:clrMapOvr>
  <p:transition spd="med">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solidFill>
                  <a:srgbClr val="FFFFFF"/>
                </a:solidFill>
              </a:rPr>
              <a:pPr/>
              <a:t>‹#›</a:t>
            </a:fld>
            <a:endParaRPr lang="en-GB" altLang="en-US" dirty="0">
              <a:solidFill>
                <a:srgbClr val="FFFFFF"/>
              </a:solidFill>
            </a:endParaRPr>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Tree>
    <p:extLst>
      <p:ext uri="{BB962C8B-B14F-4D97-AF65-F5344CB8AC3E}">
        <p14:creationId xmlns:p14="http://schemas.microsoft.com/office/powerpoint/2010/main" val="2780584112"/>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solidFill>
                  <a:srgbClr val="FFFFFF"/>
                </a:solidFill>
              </a:rPr>
              <a:pPr/>
              <a:t>‹#›</a:t>
            </a:fld>
            <a:endParaRPr lang="en-GB" altLang="en-US" dirty="0">
              <a:solidFill>
                <a:srgbClr val="FFFFFF"/>
              </a:solidFill>
            </a:endParaRPr>
          </a:p>
        </p:txBody>
      </p:sp>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9" name="Content Placeholder 2"/>
          <p:cNvSpPr>
            <a:spLocks noGrp="1"/>
          </p:cNvSpPr>
          <p:nvPr>
            <p:ph idx="11"/>
          </p:nvPr>
        </p:nvSpPr>
        <p:spPr>
          <a:xfrm>
            <a:off x="424800"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2"/>
          <p:cNvSpPr>
            <a:spLocks noGrp="1"/>
          </p:cNvSpPr>
          <p:nvPr>
            <p:ph idx="12"/>
          </p:nvPr>
        </p:nvSpPr>
        <p:spPr>
          <a:xfrm>
            <a:off x="4581327"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484348313"/>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6" name="Content Placeholder 5"/>
          <p:cNvSpPr>
            <a:spLocks noGrp="1"/>
          </p:cNvSpPr>
          <p:nvPr>
            <p:ph sz="quarter" idx="11"/>
          </p:nvPr>
        </p:nvSpPr>
        <p:spPr>
          <a:xfrm>
            <a:off x="424800" y="476672"/>
            <a:ext cx="8280000" cy="5904656"/>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95648240"/>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4" name="Content Placeholder 5"/>
          <p:cNvSpPr>
            <a:spLocks noGrp="1"/>
          </p:cNvSpPr>
          <p:nvPr>
            <p:ph sz="quarter" idx="1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214225859"/>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5" name="TextBox 4"/>
          <p:cNvSpPr txBox="1">
            <a:spLocks noChangeArrowheads="1"/>
          </p:cNvSpPr>
          <p:nvPr userDrawn="1"/>
        </p:nvSpPr>
        <p:spPr bwMode="auto">
          <a:xfrm>
            <a:off x="-252536"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rgbClr val="FFFFFF"/>
                </a:solidFill>
                <a:latin typeface="Effra Bold"/>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smtClean="0"/>
              <a:t>Click icon to add picture</a:t>
            </a:r>
            <a:endParaRPr lang="en-GB" dirty="0"/>
          </a:p>
        </p:txBody>
      </p:sp>
      <p:sp>
        <p:nvSpPr>
          <p:cNvPr id="8" name="Text Placeholder 10"/>
          <p:cNvSpPr>
            <a:spLocks noGrp="1"/>
          </p:cNvSpPr>
          <p:nvPr>
            <p:ph type="body" sz="quarter" idx="14" hasCustomPrompt="1"/>
          </p:nvPr>
        </p:nvSpPr>
        <p:spPr>
          <a:xfrm>
            <a:off x="251520" y="3794864"/>
            <a:ext cx="2304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smtClean="0"/>
              <a:t>Education is</a:t>
            </a:r>
            <a:endParaRPr lang="en-GB" dirty="0"/>
          </a:p>
        </p:txBody>
      </p:sp>
      <p:sp>
        <p:nvSpPr>
          <p:cNvPr id="11" name="Text Placeholder 10"/>
          <p:cNvSpPr>
            <a:spLocks noGrp="1"/>
          </p:cNvSpPr>
          <p:nvPr>
            <p:ph type="body" sz="quarter" idx="15" hasCustomPrompt="1"/>
          </p:nvPr>
        </p:nvSpPr>
        <p:spPr>
          <a:xfrm>
            <a:off x="251520" y="5857878"/>
            <a:ext cx="6984776"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110791186"/>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5" name="TextBox 4"/>
          <p:cNvSpPr txBox="1">
            <a:spLocks noChangeArrowheads="1"/>
          </p:cNvSpPr>
          <p:nvPr userDrawn="1"/>
        </p:nvSpPr>
        <p:spPr bwMode="auto">
          <a:xfrm>
            <a:off x="-238125"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rgbClr val="50535A"/>
                </a:solidFill>
                <a:latin typeface="Effra Bold"/>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smtClean="0"/>
              <a:t>Click icon to add picture</a:t>
            </a:r>
            <a:endParaRPr lang="en-GB" dirty="0"/>
          </a:p>
        </p:txBody>
      </p:sp>
      <p:sp>
        <p:nvSpPr>
          <p:cNvPr id="11" name="Text Placeholder 10"/>
          <p:cNvSpPr>
            <a:spLocks noGrp="1"/>
          </p:cNvSpPr>
          <p:nvPr>
            <p:ph type="body" sz="quarter" idx="14" hasCustomPrompt="1"/>
          </p:nvPr>
        </p:nvSpPr>
        <p:spPr>
          <a:xfrm>
            <a:off x="251520" y="3794864"/>
            <a:ext cx="2304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smtClean="0"/>
              <a:t>Education is</a:t>
            </a:r>
            <a:endParaRPr lang="en-GB" dirty="0"/>
          </a:p>
        </p:txBody>
      </p:sp>
      <p:sp>
        <p:nvSpPr>
          <p:cNvPr id="12" name="Text Placeholder 10"/>
          <p:cNvSpPr>
            <a:spLocks noGrp="1"/>
          </p:cNvSpPr>
          <p:nvPr>
            <p:ph type="body" sz="quarter" idx="15" hasCustomPrompt="1"/>
          </p:nvPr>
        </p:nvSpPr>
        <p:spPr>
          <a:xfrm>
            <a:off x="251520" y="5857878"/>
            <a:ext cx="6984776"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1564701452"/>
      </p:ext>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082018804"/>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1574300738"/>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9"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accent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1020676434"/>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 name="Content Placeholder 5"/>
          <p:cNvSpPr>
            <a:spLocks noGrp="1"/>
          </p:cNvSpPr>
          <p:nvPr>
            <p:ph sz="quarter" idx="1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709214450"/>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accent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031588954"/>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tx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291820463"/>
      </p:ext>
    </p:extLst>
  </p:cSld>
  <p:clrMapOvr>
    <a:masterClrMapping/>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accent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2536943604"/>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2357593034"/>
      </p:ext>
    </p:extLst>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3085238208"/>
      </p:ext>
    </p:extLst>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accent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2091499953"/>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8FFFFA-72EE-4341-AAC3-151A90D5E5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4888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23068F-F456-4397-B194-A222F97D865E}" type="slidenum">
              <a:rPr lang="en-GB">
                <a:solidFill>
                  <a:srgbClr val="50535A"/>
                </a:solidFill>
              </a:rPr>
              <a:pPr>
                <a:defRPr/>
              </a:pPr>
              <a:t>‹#›</a:t>
            </a:fld>
            <a:endParaRPr lang="en-GB">
              <a:solidFill>
                <a:srgbClr val="50535A"/>
              </a:solidFill>
            </a:endParaRPr>
          </a:p>
        </p:txBody>
      </p:sp>
    </p:spTree>
    <p:extLst>
      <p:ext uri="{BB962C8B-B14F-4D97-AF65-F5344CB8AC3E}">
        <p14:creationId xmlns:p14="http://schemas.microsoft.com/office/powerpoint/2010/main" val="785576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TextBox 4"/>
          <p:cNvSpPr txBox="1">
            <a:spLocks noChangeArrowheads="1"/>
          </p:cNvSpPr>
          <p:nvPr userDrawn="1"/>
        </p:nvSpPr>
        <p:spPr bwMode="auto">
          <a:xfrm>
            <a:off x="-252536"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chemeClr val="bg1"/>
                </a:solidFill>
                <a:latin typeface="+mj-lt"/>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smtClean="0"/>
              <a:t>Click icon to add picture</a:t>
            </a:r>
            <a:endParaRPr lang="en-GB" dirty="0"/>
          </a:p>
        </p:txBody>
      </p:sp>
      <p:sp>
        <p:nvSpPr>
          <p:cNvPr id="8" name="Text Placeholder 10"/>
          <p:cNvSpPr>
            <a:spLocks noGrp="1"/>
          </p:cNvSpPr>
          <p:nvPr>
            <p:ph type="body" sz="quarter" idx="14" hasCustomPrompt="1"/>
          </p:nvPr>
        </p:nvSpPr>
        <p:spPr>
          <a:xfrm>
            <a:off x="251520" y="3794864"/>
            <a:ext cx="2304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smtClean="0"/>
              <a:t>Education is</a:t>
            </a:r>
            <a:endParaRPr lang="en-GB" dirty="0"/>
          </a:p>
        </p:txBody>
      </p:sp>
      <p:sp>
        <p:nvSpPr>
          <p:cNvPr id="11" name="Text Placeholder 10"/>
          <p:cNvSpPr>
            <a:spLocks noGrp="1"/>
          </p:cNvSpPr>
          <p:nvPr>
            <p:ph type="body" sz="quarter" idx="15" hasCustomPrompt="1"/>
          </p:nvPr>
        </p:nvSpPr>
        <p:spPr>
          <a:xfrm>
            <a:off x="251520" y="5857878"/>
            <a:ext cx="6984776"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1689526319"/>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2.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theme" Target="../theme/theme3.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image" Target="../media/image3.png"/><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image" Target="../media/image2.png"/><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image" Target="../media/image3.png"/><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image" Target="../media/image2.png"/><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image" Target="../media/image1.png"/><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524750" y="438150"/>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24800" y="123480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smtClean="0"/>
              <a:t>Click to edit Master title style</a:t>
            </a:r>
            <a:endParaRPr lang="en-GB" altLang="en-US" dirty="0" smtClean="0"/>
          </a:p>
        </p:txBody>
      </p:sp>
      <p:sp>
        <p:nvSpPr>
          <p:cNvPr id="1027" name="Rectangle 3"/>
          <p:cNvSpPr>
            <a:spLocks noGrp="1" noChangeArrowheads="1"/>
          </p:cNvSpPr>
          <p:nvPr>
            <p:ph type="body" idx="1"/>
          </p:nvPr>
        </p:nvSpPr>
        <p:spPr bwMode="auto">
          <a:xfrm>
            <a:off x="424800" y="221400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3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fld id="{44C01B32-D1A0-401C-8867-70456BBB1E87}" type="slidenum">
              <a:rPr lang="en-GB" altLang="en-US" smtClean="0"/>
              <a:pPr/>
              <a:t>‹#›</a:t>
            </a:fld>
            <a:endParaRPr lang="en-GB" altLang="en-US" dirty="0"/>
          </a:p>
        </p:txBody>
      </p:sp>
      <p:pic>
        <p:nvPicPr>
          <p:cNvPr id="1074" name="Picture 50" descr="Device-win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hidden">
          <a:xfrm>
            <a:off x="7524750" y="438150"/>
            <a:ext cx="1184275" cy="385763"/>
          </a:xfrm>
          <a:prstGeom prst="rect">
            <a:avLst/>
          </a:prstGeom>
          <a:solidFill>
            <a:schemeClr val="accent1"/>
          </a:solidFill>
        </p:spPr>
      </p:pic>
      <p:pic>
        <p:nvPicPr>
          <p:cNvPr id="1079" name="Picture 55" descr="Device-white"/>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tx1"/>
                </a:solidFill>
                <a:latin typeface="Effra Light" pitchFamily="34" charset="0"/>
              </a:rPr>
              <a:t>LIMITLESS </a:t>
            </a:r>
            <a:r>
              <a:rPr lang="en-GB" altLang="en-US" sz="1400" dirty="0">
                <a:solidFill>
                  <a:schemeClr val="tx1"/>
                </a:solidFill>
                <a:latin typeface="Effra Heavy" pitchFamily="34" charset="0"/>
              </a:rPr>
              <a:t>POTENTIAL</a:t>
            </a:r>
            <a:r>
              <a:rPr lang="en-GB" altLang="en-US" sz="1400" dirty="0">
                <a:solidFill>
                  <a:schemeClr val="tx1"/>
                </a:solidFill>
                <a:latin typeface="Effra Light" pitchFamily="34" charset="0"/>
              </a:rPr>
              <a:t> | LIMITLESS </a:t>
            </a:r>
            <a:r>
              <a:rPr lang="en-GB" altLang="en-US" sz="1400" dirty="0">
                <a:solidFill>
                  <a:schemeClr val="tx1"/>
                </a:solidFill>
                <a:latin typeface="Effra Heavy" pitchFamily="34" charset="0"/>
              </a:rPr>
              <a:t>OPPORTUNITIES</a:t>
            </a:r>
            <a:r>
              <a:rPr lang="en-GB" altLang="en-US" sz="1400" dirty="0">
                <a:solidFill>
                  <a:schemeClr val="tx1"/>
                </a:solidFill>
                <a:latin typeface="Effra Light" pitchFamily="34" charset="0"/>
              </a:rPr>
              <a:t> | LIMITLESS </a:t>
            </a:r>
            <a:r>
              <a:rPr lang="en-GB" altLang="en-US" sz="1400" dirty="0">
                <a:solidFill>
                  <a:schemeClr val="tx1"/>
                </a:solidFill>
                <a:latin typeface="Effra Heavy" pitchFamily="34" charset="0"/>
              </a:rPr>
              <a:t>IMPACT</a:t>
            </a:r>
          </a:p>
        </p:txBody>
      </p:sp>
    </p:spTree>
  </p:cSld>
  <p:clrMap bg1="lt1" tx1="dk1" bg2="lt2" tx2="dk2" accent1="accent1" accent2="accent2" accent3="accent3" accent4="accent4" accent5="accent5" accent6="accent6" hlink="hlink" folHlink="folHlink"/>
  <p:sldLayoutIdLst>
    <p:sldLayoutId id="2147483699" r:id="rId1"/>
    <p:sldLayoutId id="2147483697" r:id="rId2"/>
    <p:sldLayoutId id="2147483705" r:id="rId3"/>
    <p:sldLayoutId id="2147483696" r:id="rId4"/>
    <p:sldLayoutId id="2147483698" r:id="rId5"/>
    <p:sldLayoutId id="2147483700" r:id="rId6"/>
    <p:sldLayoutId id="2147483701" r:id="rId7"/>
    <p:sldLayoutId id="2147483702" r:id="rId8"/>
    <p:sldLayoutId id="2147483706" r:id="rId9"/>
    <p:sldLayoutId id="2147483707" r:id="rId10"/>
    <p:sldLayoutId id="2147483708" r:id="rId11"/>
    <p:sldLayoutId id="2147483713" r:id="rId12"/>
    <p:sldLayoutId id="2147483709" r:id="rId13"/>
    <p:sldLayoutId id="2147483710" r:id="rId14"/>
    <p:sldLayoutId id="2147483711" r:id="rId15"/>
    <p:sldLayoutId id="2147483712" r:id="rId16"/>
    <p:sldLayoutId id="2147483714" r:id="rId17"/>
    <p:sldLayoutId id="2147483715" r:id="rId18"/>
    <p:sldLayoutId id="2147483716" r:id="rId19"/>
    <p:sldLayoutId id="2147483719" r:id="rId20"/>
    <p:sldLayoutId id="2147483825" r:id="rId2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10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fade">
                                      <p:cBhvr>
                                        <p:cTn id="12" dur="1000"/>
                                        <p:tgtEl>
                                          <p:spTgt spid="10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fade">
                                      <p:cBhvr>
                                        <p:cTn id="17" dur="1000"/>
                                        <p:tgtEl>
                                          <p:spTgt spid="10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bldLvl="5">
        <p:tmplLst>
          <p:tmpl lvl="1">
            <p:tnLst>
              <p:par>
                <p:cTn presetID="10" presetClass="entr" presetSubtype="0" fill="hold" nodeType="clickEffect">
                  <p:stCondLst>
                    <p:cond delay="10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Lst>
      </p:bldP>
    </p:bldLst>
  </p:timing>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9707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en-GB">
              <a:solidFill>
                <a:srgbClr val="000000"/>
              </a:solidFill>
              <a:latin typeface="Arial" charset="0"/>
            </a:endParaRPr>
          </a:p>
        </p:txBody>
      </p:sp>
      <p:sp>
        <p:nvSpPr>
          <p:cNvPr id="9707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lgn="ctr">
              <a:defRPr/>
            </a:pPr>
            <a:endParaRPr lang="en-GB">
              <a:solidFill>
                <a:srgbClr val="000000"/>
              </a:solidFill>
              <a:latin typeface="Arial" charset="0"/>
            </a:endParaRPr>
          </a:p>
        </p:txBody>
      </p:sp>
      <p:sp>
        <p:nvSpPr>
          <p:cNvPr id="9707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AD1B6B3A-2844-478A-B084-4527087C74C1}" type="slidenum">
              <a:rPr lang="en-GB">
                <a:solidFill>
                  <a:srgbClr val="000000"/>
                </a:solidFill>
                <a:latin typeface="Arial" charset="0"/>
              </a:rPr>
              <a:pPr>
                <a:defRPr/>
              </a:pPr>
              <a:t>‹#›</a:t>
            </a:fld>
            <a:endParaRPr lang="en-GB">
              <a:solidFill>
                <a:srgbClr val="000000"/>
              </a:solidFill>
              <a:latin typeface="Arial" charset="0"/>
            </a:endParaRPr>
          </a:p>
        </p:txBody>
      </p:sp>
    </p:spTree>
    <p:extLst>
      <p:ext uri="{BB962C8B-B14F-4D97-AF65-F5344CB8AC3E}">
        <p14:creationId xmlns:p14="http://schemas.microsoft.com/office/powerpoint/2010/main" val="150505266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Calibri" pitchFamily="34" charset="0"/>
        </a:defRPr>
      </a:lvl6pPr>
      <a:lvl7pPr marL="914400" algn="ctr" rtl="0" fontAlgn="base">
        <a:spcBef>
          <a:spcPct val="0"/>
        </a:spcBef>
        <a:spcAft>
          <a:spcPct val="0"/>
        </a:spcAft>
        <a:defRPr sz="4400">
          <a:solidFill>
            <a:schemeClr val="tx2"/>
          </a:solidFill>
          <a:latin typeface="Calibri" pitchFamily="34" charset="0"/>
        </a:defRPr>
      </a:lvl7pPr>
      <a:lvl8pPr marL="1371600" algn="ctr" rtl="0" fontAlgn="base">
        <a:spcBef>
          <a:spcPct val="0"/>
        </a:spcBef>
        <a:spcAft>
          <a:spcPct val="0"/>
        </a:spcAft>
        <a:defRPr sz="4400">
          <a:solidFill>
            <a:schemeClr val="tx2"/>
          </a:solidFill>
          <a:latin typeface="Calibri" pitchFamily="34" charset="0"/>
        </a:defRPr>
      </a:lvl8pPr>
      <a:lvl9pPr marL="1828800" algn="ctr" rtl="0" fontAlgn="base">
        <a:spcBef>
          <a:spcPct val="0"/>
        </a:spcBef>
        <a:spcAft>
          <a:spcPct val="0"/>
        </a:spcAft>
        <a:defRPr sz="4400">
          <a:solidFill>
            <a:schemeClr val="tx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524750" y="438150"/>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24800" y="123480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smtClean="0"/>
              <a:t>Click to edit Master title style</a:t>
            </a:r>
            <a:endParaRPr lang="en-GB" altLang="en-US" dirty="0" smtClean="0"/>
          </a:p>
        </p:txBody>
      </p:sp>
      <p:sp>
        <p:nvSpPr>
          <p:cNvPr id="1027" name="Rectangle 3"/>
          <p:cNvSpPr>
            <a:spLocks noGrp="1" noChangeArrowheads="1"/>
          </p:cNvSpPr>
          <p:nvPr>
            <p:ph type="body" idx="1"/>
          </p:nvPr>
        </p:nvSpPr>
        <p:spPr bwMode="auto">
          <a:xfrm>
            <a:off x="424800" y="221400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3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fld id="{44C01B32-D1A0-401C-8867-70456BBB1E87}" type="slidenum">
              <a:rPr lang="en-GB" altLang="en-US" smtClean="0">
                <a:solidFill>
                  <a:srgbClr val="50535A"/>
                </a:solidFill>
              </a:rPr>
              <a:pPr/>
              <a:t>‹#›</a:t>
            </a:fld>
            <a:endParaRPr lang="en-GB" altLang="en-US" dirty="0">
              <a:solidFill>
                <a:srgbClr val="50535A"/>
              </a:solidFill>
            </a:endParaRPr>
          </a:p>
        </p:txBody>
      </p:sp>
      <p:pic>
        <p:nvPicPr>
          <p:cNvPr id="1074" name="Picture 50" descr="Device-win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hidden">
          <a:xfrm>
            <a:off x="7524750" y="438150"/>
            <a:ext cx="1184275" cy="385763"/>
          </a:xfrm>
          <a:prstGeom prst="rect">
            <a:avLst/>
          </a:prstGeom>
          <a:solidFill>
            <a:schemeClr val="accent1"/>
          </a:solidFill>
        </p:spPr>
      </p:pic>
      <p:pic>
        <p:nvPicPr>
          <p:cNvPr id="1079" name="Picture 55" descr="Device-whit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50535A"/>
                </a:solidFill>
                <a:latin typeface="Effra Light" pitchFamily="34" charset="0"/>
              </a:rPr>
              <a:t>LIMITLESS </a:t>
            </a:r>
            <a:r>
              <a:rPr lang="en-GB" altLang="en-US" sz="1400" dirty="0">
                <a:solidFill>
                  <a:srgbClr val="50535A"/>
                </a:solidFill>
                <a:latin typeface="Effra Heavy" pitchFamily="34" charset="0"/>
              </a:rPr>
              <a:t>POTENTIAL</a:t>
            </a:r>
            <a:r>
              <a:rPr lang="en-GB" altLang="en-US" sz="1400" dirty="0">
                <a:solidFill>
                  <a:srgbClr val="50535A"/>
                </a:solidFill>
                <a:latin typeface="Effra Light" pitchFamily="34" charset="0"/>
              </a:rPr>
              <a:t> | LIMITLESS </a:t>
            </a:r>
            <a:r>
              <a:rPr lang="en-GB" altLang="en-US" sz="1400" dirty="0">
                <a:solidFill>
                  <a:srgbClr val="50535A"/>
                </a:solidFill>
                <a:latin typeface="Effra Heavy" pitchFamily="34" charset="0"/>
              </a:rPr>
              <a:t>OPPORTUNITIES</a:t>
            </a:r>
            <a:r>
              <a:rPr lang="en-GB" altLang="en-US" sz="1400" dirty="0">
                <a:solidFill>
                  <a:srgbClr val="50535A"/>
                </a:solidFill>
                <a:latin typeface="Effra Light" pitchFamily="34" charset="0"/>
              </a:rPr>
              <a:t> | LIMITLESS </a:t>
            </a:r>
            <a:r>
              <a:rPr lang="en-GB" altLang="en-US" sz="1400" dirty="0">
                <a:solidFill>
                  <a:srgbClr val="50535A"/>
                </a:solidFill>
                <a:latin typeface="Effra Heavy" pitchFamily="34" charset="0"/>
              </a:rPr>
              <a:t>IMPACT</a:t>
            </a:r>
          </a:p>
        </p:txBody>
      </p:sp>
    </p:spTree>
    <p:extLst>
      <p:ext uri="{BB962C8B-B14F-4D97-AF65-F5344CB8AC3E}">
        <p14:creationId xmlns:p14="http://schemas.microsoft.com/office/powerpoint/2010/main" val="86009472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fade">
                                      <p:cBhvr>
                                        <p:cTn id="12" dur="1000"/>
                                        <p:tgtEl>
                                          <p:spTgt spid="10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fade">
                                      <p:cBhvr>
                                        <p:cTn id="17" dur="1000"/>
                                        <p:tgtEl>
                                          <p:spTgt spid="10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bldLvl="5">
        <p:tmplLst>
          <p:tmpl lvl="1">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Lst>
      </p:bldP>
    </p:bldLst>
  </p:timing>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D8BD707-D9CF-40AE-B4C6-C98DA3205C09}" type="datetimeFigureOut">
              <a:rPr lang="en-US" smtClean="0">
                <a:solidFill>
                  <a:prstClr val="black">
                    <a:tint val="75000"/>
                  </a:prstClr>
                </a:solidFill>
              </a:rPr>
              <a:pPr fontAlgn="auto">
                <a:spcBef>
                  <a:spcPts val="0"/>
                </a:spcBef>
                <a:spcAft>
                  <a:spcPts val="0"/>
                </a:spcAft>
              </a:pPr>
              <a:t>6/22/2015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rPr>
              <a:pPr fontAlgn="auto">
                <a:spcBef>
                  <a:spcPts val="0"/>
                </a:spcBef>
                <a:spcAft>
                  <a:spcPts val="0"/>
                </a:spcAft>
              </a:pPr>
              <a:t>‹#›</a:t>
            </a:fld>
            <a:endParaRPr lang="en-US">
              <a:solidFill>
                <a:prstClr val="black">
                  <a:tint val="75000"/>
                </a:prstClr>
              </a:solidFill>
            </a:endParaRPr>
          </a:p>
        </p:txBody>
      </p:sp>
    </p:spTree>
    <p:extLst>
      <p:ext uri="{BB962C8B-B14F-4D97-AF65-F5344CB8AC3E}">
        <p14:creationId xmlns:p14="http://schemas.microsoft.com/office/powerpoint/2010/main" val="3414974408"/>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524750" y="438150"/>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24800" y="123480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smtClean="0"/>
              <a:t>Click to edit Master title style</a:t>
            </a:r>
            <a:endParaRPr lang="en-GB" altLang="en-US" dirty="0" smtClean="0"/>
          </a:p>
        </p:txBody>
      </p:sp>
      <p:sp>
        <p:nvSpPr>
          <p:cNvPr id="1027" name="Rectangle 3"/>
          <p:cNvSpPr>
            <a:spLocks noGrp="1" noChangeArrowheads="1"/>
          </p:cNvSpPr>
          <p:nvPr>
            <p:ph type="body" idx="1"/>
          </p:nvPr>
        </p:nvSpPr>
        <p:spPr bwMode="auto">
          <a:xfrm>
            <a:off x="424800" y="221400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3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fld id="{44C01B32-D1A0-401C-8867-70456BBB1E87}" type="slidenum">
              <a:rPr lang="en-GB" altLang="en-US" smtClean="0">
                <a:solidFill>
                  <a:srgbClr val="50535A"/>
                </a:solidFill>
              </a:rPr>
              <a:pPr/>
              <a:t>‹#›</a:t>
            </a:fld>
            <a:endParaRPr lang="en-GB" altLang="en-US" dirty="0">
              <a:solidFill>
                <a:srgbClr val="50535A"/>
              </a:solidFill>
            </a:endParaRPr>
          </a:p>
        </p:txBody>
      </p:sp>
      <p:pic>
        <p:nvPicPr>
          <p:cNvPr id="1074" name="Picture 50" descr="Device-win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hidden">
          <a:xfrm>
            <a:off x="7524750" y="438150"/>
            <a:ext cx="1184275" cy="385763"/>
          </a:xfrm>
          <a:prstGeom prst="rect">
            <a:avLst/>
          </a:prstGeom>
          <a:solidFill>
            <a:schemeClr val="accent1"/>
          </a:solidFill>
        </p:spPr>
      </p:pic>
      <p:pic>
        <p:nvPicPr>
          <p:cNvPr id="1079" name="Picture 55" descr="Device-white"/>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50535A"/>
                </a:solidFill>
                <a:latin typeface="Effra Light" pitchFamily="34" charset="0"/>
              </a:rPr>
              <a:t>LIMITLESS </a:t>
            </a:r>
            <a:r>
              <a:rPr lang="en-GB" altLang="en-US" sz="1400" dirty="0">
                <a:solidFill>
                  <a:srgbClr val="50535A"/>
                </a:solidFill>
                <a:latin typeface="Effra Heavy" pitchFamily="34" charset="0"/>
              </a:rPr>
              <a:t>POTENTIAL</a:t>
            </a:r>
            <a:r>
              <a:rPr lang="en-GB" altLang="en-US" sz="1400" dirty="0">
                <a:solidFill>
                  <a:srgbClr val="50535A"/>
                </a:solidFill>
                <a:latin typeface="Effra Light" pitchFamily="34" charset="0"/>
              </a:rPr>
              <a:t> | LIMITLESS </a:t>
            </a:r>
            <a:r>
              <a:rPr lang="en-GB" altLang="en-US" sz="1400" dirty="0">
                <a:solidFill>
                  <a:srgbClr val="50535A"/>
                </a:solidFill>
                <a:latin typeface="Effra Heavy" pitchFamily="34" charset="0"/>
              </a:rPr>
              <a:t>OPPORTUNITIES</a:t>
            </a:r>
            <a:r>
              <a:rPr lang="en-GB" altLang="en-US" sz="1400" dirty="0">
                <a:solidFill>
                  <a:srgbClr val="50535A"/>
                </a:solidFill>
                <a:latin typeface="Effra Light" pitchFamily="34" charset="0"/>
              </a:rPr>
              <a:t> | LIMITLESS </a:t>
            </a:r>
            <a:r>
              <a:rPr lang="en-GB" altLang="en-US" sz="1400" dirty="0">
                <a:solidFill>
                  <a:srgbClr val="50535A"/>
                </a:solidFill>
                <a:latin typeface="Effra Heavy" pitchFamily="34" charset="0"/>
              </a:rPr>
              <a:t>IMPACT</a:t>
            </a:r>
          </a:p>
        </p:txBody>
      </p:sp>
    </p:spTree>
    <p:extLst>
      <p:ext uri="{BB962C8B-B14F-4D97-AF65-F5344CB8AC3E}">
        <p14:creationId xmlns:p14="http://schemas.microsoft.com/office/powerpoint/2010/main" val="2591288923"/>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fade">
                                      <p:cBhvr>
                                        <p:cTn id="12" dur="1000"/>
                                        <p:tgtEl>
                                          <p:spTgt spid="10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fade">
                                      <p:cBhvr>
                                        <p:cTn id="17" dur="1000"/>
                                        <p:tgtEl>
                                          <p:spTgt spid="10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bldLvl="5">
        <p:tmplLst>
          <p:tmpl lvl="1">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Lst>
      </p:bldP>
    </p:bldLst>
  </p:timing>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mailto:r.p.allan@reading.ac.uk" TargetMode="Externa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hyperlink" Target="http://onlinelibrary.wiley.com/doi/10.1002/2014GL060962/abstract#footer-support-info" TargetMode="External"/><Relationship Id="rId2" Type="http://schemas.openxmlformats.org/officeDocument/2006/relationships/image" Target="../media/image23.pn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hyperlink" Target="http://dx.doi.org/10.1038/ngeo1836" TargetMode="External"/><Relationship Id="rId2" Type="http://schemas.openxmlformats.org/officeDocument/2006/relationships/image" Target="../media/image24.png"/><Relationship Id="rId1" Type="http://schemas.openxmlformats.org/officeDocument/2006/relationships/slideLayout" Target="../slideLayouts/slideLayout37.xml"/><Relationship Id="rId6" Type="http://schemas.openxmlformats.org/officeDocument/2006/relationships/hyperlink" Target="http://onlinelibrary.wiley.com/doi/10.1002/2014GL060962/abstract#footer-support-info" TargetMode="External"/><Relationship Id="rId5" Type="http://schemas.openxmlformats.org/officeDocument/2006/relationships/hyperlink" Target="http://journals.ametsoc.org/doi/abs/10.1175/JCLI-D-12-00752.1" TargetMode="External"/><Relationship Id="rId4" Type="http://schemas.openxmlformats.org/officeDocument/2006/relationships/hyperlink" Target="http://onlinelibrary.wiley.com/doi/10.1002/qj.2297/abstract"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onlinelibrary.wiley.com/wol1/doi/10.1002/2014GL062669/full" TargetMode="External"/><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30.png"/><Relationship Id="rId1" Type="http://schemas.openxmlformats.org/officeDocument/2006/relationships/slideLayout" Target="../slideLayouts/slideLayout68.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7.emf"/><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hyperlink" Target="http://onlinelibrary.wiley.com/doi/10.1002/2014JD022576/full"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gif"/><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hyperlink" Target="http://onlinelibrary.wiley.com/doi/10.1029/2011GL050067/abstract" TargetMode="External"/><Relationship Id="rId5" Type="http://schemas.openxmlformats.org/officeDocument/2006/relationships/hyperlink" Target="http://link.springer.com/article/10.1007/s10712-011-9159-6" TargetMode="External"/><Relationship Id="rId10" Type="http://schemas.openxmlformats.org/officeDocument/2006/relationships/hyperlink" Target="http://journals.ametsoc.org/doi/abs/10.1175/2008JCLI2759.1" TargetMode="External"/><Relationship Id="rId4" Type="http://schemas.openxmlformats.org/officeDocument/2006/relationships/hyperlink" Target="http://www.nature.com/nature/journal/v419/n6903/abs/nature01092.html" TargetMode="External"/><Relationship Id="rId9"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2.emf"/><Relationship Id="rId5" Type="http://schemas.openxmlformats.org/officeDocument/2006/relationships/hyperlink" Target="http://iopscience.iop.org/1748-9326/9/6/064024" TargetMode="External"/><Relationship Id="rId4" Type="http://schemas.openxmlformats.org/officeDocument/2006/relationships/hyperlink" Target="http://www.met.reading.ac.uk/~sgs02rpa/PAPERS/Allan13SG.pdf"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www.nature.com/nclimate/journal/v3/n7/full/nclimate1857.html" TargetMode="External"/><Relationship Id="rId3" Type="http://schemas.openxmlformats.org/officeDocument/2006/relationships/image" Target="../media/image36.png"/><Relationship Id="rId7" Type="http://schemas.openxmlformats.org/officeDocument/2006/relationships/hyperlink" Target="http://onlinelibrary.wiley.com/doi/10.1002/grl.50502/abstract" TargetMode="Externa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hyperlink" Target="http://dx.doi.org/10.1038/nclimate2664" TargetMode="External"/><Relationship Id="rId5" Type="http://schemas.openxmlformats.org/officeDocument/2006/relationships/hyperlink" Target="http://link.springer.com/article/10.1007/s00382-010-0984-y" TargetMode="External"/><Relationship Id="rId4" Type="http://schemas.openxmlformats.org/officeDocument/2006/relationships/hyperlink" Target="http://www.sciencemag.org/content/334/6055/502"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nature.com/ngeo/journal/v6/n11/abs/ngeo1987.html" TargetMode="External"/><Relationship Id="rId2" Type="http://schemas.openxmlformats.org/officeDocument/2006/relationships/hyperlink" Target="http://onlinelibrary.wiley.com/wol1/doi/10.1002/2014RG000449/abstract" TargetMode="Externa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37.emf"/></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gif"/><Relationship Id="rId1" Type="http://schemas.openxmlformats.org/officeDocument/2006/relationships/slideLayout" Target="../slideLayouts/slideLayout2.xml"/><Relationship Id="rId4" Type="http://schemas.openxmlformats.org/officeDocument/2006/relationships/hyperlink" Target="http://www.met.reading.ac.uk/flooding/"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onlinelibrary.wiley.com/doi/10.1002/2014GL061541/abstract" TargetMode="External"/><Relationship Id="rId7" Type="http://schemas.openxmlformats.org/officeDocument/2006/relationships/image" Target="../media/image47.jpeg"/><Relationship Id="rId2" Type="http://schemas.openxmlformats.org/officeDocument/2006/relationships/hyperlink" Target="http://www.plosone.org/article/info:doi/10.1371/journal.pone.0081648" TargetMode="External"/><Relationship Id="rId1" Type="http://schemas.openxmlformats.org/officeDocument/2006/relationships/slideLayout" Target="../slideLayouts/slideLayout37.xml"/><Relationship Id="rId6" Type="http://schemas.openxmlformats.org/officeDocument/2006/relationships/hyperlink" Target="http://www.nature.com/ngeo/journal/v7/n9/full/ngeo2228.html" TargetMode="External"/><Relationship Id="rId5" Type="http://schemas.openxmlformats.org/officeDocument/2006/relationships/hyperlink" Target="http://www.nature.com/nclimate/journal/v4/n9/full/nclimate2310.html" TargetMode="External"/><Relationship Id="rId10" Type="http://schemas.openxmlformats.org/officeDocument/2006/relationships/image" Target="../media/image49.jpeg"/><Relationship Id="rId4" Type="http://schemas.openxmlformats.org/officeDocument/2006/relationships/hyperlink" Target="http://iopscience.iop.org/1748-9326/6/4/044022" TargetMode="External"/><Relationship Id="rId9"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hyperlink" Target="http://www.nature.com/nature/journal/vaop/ncurrent/full/nature12534.html" TargetMode="External"/><Relationship Id="rId13" Type="http://schemas.openxmlformats.org/officeDocument/2006/relationships/hyperlink" Target="http://www.nature.com/nclimate/journal/vaop/ncurrent/full/nclimate2330.html" TargetMode="External"/><Relationship Id="rId3" Type="http://schemas.openxmlformats.org/officeDocument/2006/relationships/hyperlink" Target="http://www.nature.com/nature/journal/v509/n7499/full/nature13260.html" TargetMode="External"/><Relationship Id="rId7" Type="http://schemas.openxmlformats.org/officeDocument/2006/relationships/hyperlink" Target="http://www.nature.com/nclimate/journal/v3/n6/full/nclimate1840.html" TargetMode="External"/><Relationship Id="rId12" Type="http://schemas.openxmlformats.org/officeDocument/2006/relationships/hyperlink" Target="http://journals.ametsoc.org/doi/abs/10.1175/JCLI-D-13-00294.1" TargetMode="External"/><Relationship Id="rId2" Type="http://schemas.openxmlformats.org/officeDocument/2006/relationships/image" Target="../media/image50.gif"/><Relationship Id="rId1" Type="http://schemas.openxmlformats.org/officeDocument/2006/relationships/slideLayout" Target="../slideLayouts/slideLayout56.xml"/><Relationship Id="rId6" Type="http://schemas.openxmlformats.org/officeDocument/2006/relationships/hyperlink" Target="http://link.springer.com/article/10.1007/s00382-012-1484-z" TargetMode="External"/><Relationship Id="rId11" Type="http://schemas.openxmlformats.org/officeDocument/2006/relationships/hyperlink" Target="http://onlinelibrary.wiley.com/doi/10.1002/grl.50382/abstract" TargetMode="External"/><Relationship Id="rId5" Type="http://schemas.openxmlformats.org/officeDocument/2006/relationships/hyperlink" Target="http://journals.ametsoc.org/doi/abs/10.1175/2011JCLI3932.1" TargetMode="External"/><Relationship Id="rId10" Type="http://schemas.openxmlformats.org/officeDocument/2006/relationships/hyperlink" Target="http://www.nature.com/nclimate/journal/v4/n10/full/nclimate2355.html" TargetMode="External"/><Relationship Id="rId4" Type="http://schemas.openxmlformats.org/officeDocument/2006/relationships/hyperlink" Target="http://www.nature.com/nclimate/journal/v4/n10/full/nclimate2341.html" TargetMode="External"/><Relationship Id="rId9" Type="http://schemas.openxmlformats.org/officeDocument/2006/relationships/hyperlink" Target="http://dx.doi.org/10.1038/nclimate2106" TargetMode="External"/><Relationship Id="rId14" Type="http://schemas.openxmlformats.org/officeDocument/2006/relationships/hyperlink" Target="http://onlinelibrary.wiley.com/resolve/reference/XREF?id=10.1038/ngeo2438"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link.springer.com/article/10.1007/s10712-011-9159-6" TargetMode="External"/><Relationship Id="rId2" Type="http://schemas.openxmlformats.org/officeDocument/2006/relationships/image" Target="../media/image51.png"/><Relationship Id="rId1" Type="http://schemas.openxmlformats.org/officeDocument/2006/relationships/slideLayout" Target="../slideLayouts/slideLayout21.xml"/><Relationship Id="rId6" Type="http://schemas.openxmlformats.org/officeDocument/2006/relationships/hyperlink" Target="http://onlinelibrary.wiley.com/doi/10.1029/2010GL042895/abstract" TargetMode="External"/><Relationship Id="rId5" Type="http://schemas.openxmlformats.org/officeDocument/2006/relationships/hyperlink" Target="http://journals.ametsoc.org/doi/abs/10.1175/1520-0469(1975)032%3c0003:TEODTC%3e2.0.CO;2" TargetMode="External"/><Relationship Id="rId4" Type="http://schemas.openxmlformats.org/officeDocument/2006/relationships/hyperlink" Target="http://journals.ametsoc.org/doi/abs/10.1175/2008JAS2797.1"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emf"/><Relationship Id="rId1" Type="http://schemas.openxmlformats.org/officeDocument/2006/relationships/slideLayout" Target="../slideLayouts/slideLayout21.xml"/><Relationship Id="rId6" Type="http://schemas.openxmlformats.org/officeDocument/2006/relationships/hyperlink" Target="http://link.springer.com/article/10.1007/s10712-011-9159-6" TargetMode="External"/><Relationship Id="rId5" Type="http://schemas.openxmlformats.org/officeDocument/2006/relationships/hyperlink" Target="http://iopscience.iop.org/1748-9326/5/2/025211/fulltext/" TargetMode="Externa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onlinelibrary.wiley.com/wol1/doi/10.1002/2014GL060962/full" TargetMode="External"/><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link.springer.com/article/10.1007/s10712-012-9213-z" TargetMode="External"/><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hyperlink" Target="http://www.met.reading.ac.uk/~sgs02rpa/research/DEEP-C.html"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journals.ametsoc.org/doi/full/10.1175/JCLI-D-13-00294.1" TargetMode="External"/><Relationship Id="rId2" Type="http://schemas.openxmlformats.org/officeDocument/2006/relationships/image" Target="../media/image15.png"/><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hyperlink" Target="http://iopscience.iop.org/1748-9326/9/3/034016/" TargetMode="External"/><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hyperlink" Target="http://onlinelibrary.wiley.com/doi/10.1002/2014GL060962/full" TargetMode="External"/><Relationship Id="rId2" Type="http://schemas.openxmlformats.org/officeDocument/2006/relationships/image" Target="../media/image21.emf"/><Relationship Id="rId1" Type="http://schemas.openxmlformats.org/officeDocument/2006/relationships/slideLayout" Target="../slideLayouts/slideLayout23.xml"/><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Earth’s ENERGY and water cycles: ongoing projects</a:t>
            </a:r>
            <a:endParaRPr lang="en-GB" dirty="0"/>
          </a:p>
        </p:txBody>
      </p:sp>
      <p:sp>
        <p:nvSpPr>
          <p:cNvPr id="3" name="Subtitle 2"/>
          <p:cNvSpPr>
            <a:spLocks noGrp="1"/>
          </p:cNvSpPr>
          <p:nvPr>
            <p:ph type="subTitle" idx="1"/>
          </p:nvPr>
        </p:nvSpPr>
        <p:spPr/>
        <p:txBody>
          <a:bodyPr/>
          <a:lstStyle/>
          <a:p>
            <a:r>
              <a:rPr lang="en-GB" sz="2800" dirty="0" smtClean="0"/>
              <a:t>Richard Allan          </a:t>
            </a:r>
            <a:r>
              <a:rPr lang="en-GB" sz="2400" dirty="0" smtClean="0">
                <a:hlinkClick r:id="rId2"/>
              </a:rPr>
              <a:t>r.p.allan@reading.ac.uk</a:t>
            </a:r>
            <a:r>
              <a:rPr lang="en-GB" sz="2400" dirty="0" smtClean="0"/>
              <a:t>                  </a:t>
            </a:r>
            <a:r>
              <a:rPr lang="en-GB" sz="2400" dirty="0" smtClean="0">
                <a:solidFill>
                  <a:schemeClr val="accent3">
                    <a:lumMod val="60000"/>
                    <a:lumOff val="40000"/>
                  </a:schemeClr>
                </a:solidFill>
              </a:rPr>
              <a:t>@</a:t>
            </a:r>
            <a:r>
              <a:rPr lang="en-GB" sz="2400" dirty="0" err="1" smtClean="0">
                <a:solidFill>
                  <a:schemeClr val="accent3">
                    <a:lumMod val="60000"/>
                    <a:lumOff val="40000"/>
                  </a:schemeClr>
                </a:solidFill>
              </a:rPr>
              <a:t>rpallanuk</a:t>
            </a:r>
            <a:r>
              <a:rPr lang="en-GB" sz="2400" dirty="0" smtClean="0"/>
              <a:t>	</a:t>
            </a:r>
            <a:r>
              <a:rPr lang="en-GB" sz="2400" dirty="0"/>
              <a:t> </a:t>
            </a:r>
            <a:endParaRPr lang="en-GB" sz="2400" dirty="0" smtClean="0"/>
          </a:p>
          <a:p>
            <a:r>
              <a:rPr lang="en-GB" sz="2400" dirty="0" smtClean="0"/>
              <a:t>Summary of current research projects and results</a:t>
            </a:r>
            <a:endParaRPr lang="en-GB" sz="2400" dirty="0"/>
          </a:p>
        </p:txBody>
      </p:sp>
      <p:sp>
        <p:nvSpPr>
          <p:cNvPr id="4" name="Slide Number Placeholder 3"/>
          <p:cNvSpPr>
            <a:spLocks noGrp="1"/>
          </p:cNvSpPr>
          <p:nvPr>
            <p:ph type="sldNum" sz="quarter" idx="4"/>
          </p:nvPr>
        </p:nvSpPr>
        <p:spPr/>
        <p:txBody>
          <a:bodyPr/>
          <a:lstStyle/>
          <a:p>
            <a:fld id="{44C01B32-D1A0-401C-8867-70456BBB1E87}" type="slidenum">
              <a:rPr lang="en-GB" altLang="en-US" smtClean="0"/>
              <a:pPr/>
              <a:t>1</a:t>
            </a:fld>
            <a:endParaRPr lang="en-GB" altLang="en-US" dirty="0"/>
          </a:p>
        </p:txBody>
      </p:sp>
      <p:sp>
        <p:nvSpPr>
          <p:cNvPr id="5" name="Text Placeholder 4"/>
          <p:cNvSpPr>
            <a:spLocks noGrp="1"/>
          </p:cNvSpPr>
          <p:nvPr>
            <p:ph type="body" sz="quarter" idx="13"/>
          </p:nvPr>
        </p:nvSpPr>
        <p:spPr>
          <a:xfrm>
            <a:off x="417512" y="0"/>
            <a:ext cx="2858344" cy="651662"/>
          </a:xfrm>
        </p:spPr>
        <p:txBody>
          <a:bodyPr/>
          <a:lstStyle/>
          <a:p>
            <a:r>
              <a:rPr lang="en-GB" dirty="0" smtClean="0"/>
              <a:t>Department of Meteorology</a:t>
            </a:r>
            <a:endParaRPr lang="en-GB" dirty="0"/>
          </a:p>
        </p:txBody>
      </p:sp>
      <p:pic>
        <p:nvPicPr>
          <p:cNvPr id="7" name="Picture Placeholder 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t="11965" b="52112"/>
          <a:stretch/>
        </p:blipFill>
        <p:spPr>
          <a:xfrm>
            <a:off x="0" y="2204864"/>
            <a:ext cx="9144000" cy="2448272"/>
          </a:xfrm>
        </p:spPr>
      </p:pic>
      <p:pic>
        <p:nvPicPr>
          <p:cNvPr id="8" name="Picture 2" descr="NERC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281" y="5678712"/>
            <a:ext cx="1022829" cy="7115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CEO - National Centre for Earth Observ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1" y="5678712"/>
            <a:ext cx="2795309" cy="7115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68112"/>
          <a:stretch/>
        </p:blipFill>
        <p:spPr bwMode="auto">
          <a:xfrm>
            <a:off x="1187624" y="5678712"/>
            <a:ext cx="2781310" cy="71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TextBox 5"/>
          <p:cNvSpPr txBox="1"/>
          <p:nvPr/>
        </p:nvSpPr>
        <p:spPr>
          <a:xfrm>
            <a:off x="2171485" y="6457890"/>
            <a:ext cx="6732240" cy="369332"/>
          </a:xfrm>
          <a:prstGeom prst="rect">
            <a:avLst/>
          </a:prstGeom>
          <a:solidFill>
            <a:schemeClr val="tx1"/>
          </a:solidFill>
        </p:spPr>
        <p:txBody>
          <a:bodyPr wrap="square" rtlCol="0">
            <a:spAutoFit/>
          </a:bodyPr>
          <a:lstStyle/>
          <a:p>
            <a:r>
              <a:rPr lang="en-GB" sz="1800" dirty="0" smtClean="0">
                <a:solidFill>
                  <a:schemeClr val="bg1"/>
                </a:solidFill>
              </a:rPr>
              <a:t>LIMITLESS B***** BLOODY **** G*VE FLIPPIN’ #*”%*&amp; ETC</a:t>
            </a:r>
          </a:p>
        </p:txBody>
      </p:sp>
    </p:spTree>
    <p:extLst>
      <p:ext uri="{BB962C8B-B14F-4D97-AF65-F5344CB8AC3E}">
        <p14:creationId xmlns:p14="http://schemas.microsoft.com/office/powerpoint/2010/main" val="941670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49280"/>
          <a:stretch/>
        </p:blipFill>
        <p:spPr bwMode="auto">
          <a:xfrm>
            <a:off x="35496" y="2078302"/>
            <a:ext cx="7344816" cy="3150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020272" y="2492896"/>
            <a:ext cx="1656184" cy="1323439"/>
          </a:xfrm>
          <a:prstGeom prst="rect">
            <a:avLst/>
          </a:prstGeom>
          <a:solidFill>
            <a:schemeClr val="bg1"/>
          </a:solidFill>
        </p:spPr>
        <p:txBody>
          <a:bodyPr wrap="square" rtlCol="0">
            <a:spAutoFit/>
          </a:bodyPr>
          <a:lstStyle/>
          <a:p>
            <a:r>
              <a:rPr lang="en-GB" b="1" dirty="0" smtClean="0">
                <a:solidFill>
                  <a:srgbClr val="FF0000"/>
                </a:solidFill>
              </a:rPr>
              <a:t>+</a:t>
            </a:r>
            <a:r>
              <a:rPr lang="en-GB" b="1" dirty="0" err="1" smtClean="0">
                <a:solidFill>
                  <a:srgbClr val="FF0000"/>
                </a:solidFill>
              </a:rPr>
              <a:t>ve</a:t>
            </a:r>
            <a:r>
              <a:rPr lang="en-GB" b="1" dirty="0" smtClean="0">
                <a:solidFill>
                  <a:srgbClr val="FF0000"/>
                </a:solidFill>
              </a:rPr>
              <a:t> RF trend</a:t>
            </a:r>
          </a:p>
          <a:p>
            <a:r>
              <a:rPr lang="en-GB" b="1" dirty="0">
                <a:solidFill>
                  <a:srgbClr val="66FF33"/>
                </a:solidFill>
              </a:rPr>
              <a:t>AR5 </a:t>
            </a:r>
            <a:r>
              <a:rPr lang="en-GB" b="1" dirty="0" smtClean="0">
                <a:solidFill>
                  <a:srgbClr val="66FF33"/>
                </a:solidFill>
              </a:rPr>
              <a:t>RF</a:t>
            </a:r>
            <a:endParaRPr lang="en-GB" b="1" dirty="0" smtClean="0">
              <a:solidFill>
                <a:srgbClr val="FF0000"/>
              </a:solidFill>
            </a:endParaRPr>
          </a:p>
          <a:p>
            <a:r>
              <a:rPr lang="en-GB" b="1" dirty="0" smtClean="0">
                <a:solidFill>
                  <a:srgbClr val="000000"/>
                </a:solidFill>
              </a:rPr>
              <a:t>    </a:t>
            </a:r>
            <a:r>
              <a:rPr lang="en-GB" b="1" dirty="0" smtClean="0">
                <a:solidFill>
                  <a:srgbClr val="00FFFF"/>
                </a:solidFill>
              </a:rPr>
              <a:t>0 RF trend</a:t>
            </a:r>
          </a:p>
          <a:p>
            <a:r>
              <a:rPr lang="en-GB" b="1" dirty="0" smtClean="0">
                <a:solidFill>
                  <a:srgbClr val="0070C0"/>
                </a:solidFill>
              </a:rPr>
              <a:t>-</a:t>
            </a:r>
            <a:r>
              <a:rPr lang="en-GB" b="1" dirty="0" err="1" smtClean="0">
                <a:solidFill>
                  <a:srgbClr val="0070C0"/>
                </a:solidFill>
              </a:rPr>
              <a:t>ve</a:t>
            </a:r>
            <a:r>
              <a:rPr lang="en-GB" b="1" dirty="0" smtClean="0">
                <a:solidFill>
                  <a:srgbClr val="0070C0"/>
                </a:solidFill>
              </a:rPr>
              <a:t> RF trend</a:t>
            </a:r>
          </a:p>
        </p:txBody>
      </p:sp>
      <p:sp>
        <p:nvSpPr>
          <p:cNvPr id="6" name="TextBox 5"/>
          <p:cNvSpPr txBox="1"/>
          <p:nvPr/>
        </p:nvSpPr>
        <p:spPr>
          <a:xfrm>
            <a:off x="1259632" y="2276872"/>
            <a:ext cx="1678476" cy="400110"/>
          </a:xfrm>
          <a:prstGeom prst="rect">
            <a:avLst/>
          </a:prstGeom>
          <a:solidFill>
            <a:schemeClr val="bg1"/>
          </a:solidFill>
        </p:spPr>
        <p:txBody>
          <a:bodyPr wrap="square" rtlCol="0">
            <a:spAutoFit/>
          </a:bodyPr>
          <a:lstStyle/>
          <a:p>
            <a:endParaRPr lang="en-GB" b="1" dirty="0">
              <a:solidFill>
                <a:srgbClr val="66FF33"/>
              </a:solidFill>
            </a:endParaRPr>
          </a:p>
        </p:txBody>
      </p:sp>
      <p:sp>
        <p:nvSpPr>
          <p:cNvPr id="14" name="TextBox 13"/>
          <p:cNvSpPr txBox="1"/>
          <p:nvPr/>
        </p:nvSpPr>
        <p:spPr>
          <a:xfrm flipH="1">
            <a:off x="35496" y="3068960"/>
            <a:ext cx="720080" cy="523220"/>
          </a:xfrm>
          <a:prstGeom prst="rect">
            <a:avLst/>
          </a:prstGeom>
          <a:noFill/>
        </p:spPr>
        <p:txBody>
          <a:bodyPr wrap="square" rtlCol="0">
            <a:spAutoFit/>
          </a:bodyPr>
          <a:lstStyle/>
          <a:p>
            <a:r>
              <a:rPr lang="en-GB" sz="2800" dirty="0">
                <a:solidFill>
                  <a:srgbClr val="000000"/>
                </a:solidFill>
              </a:rPr>
              <a:t>N</a:t>
            </a:r>
          </a:p>
        </p:txBody>
      </p:sp>
      <p:grpSp>
        <p:nvGrpSpPr>
          <p:cNvPr id="12" name="Group 11"/>
          <p:cNvGrpSpPr/>
          <p:nvPr/>
        </p:nvGrpSpPr>
        <p:grpSpPr>
          <a:xfrm>
            <a:off x="7128792" y="4005064"/>
            <a:ext cx="1547664" cy="2232248"/>
            <a:chOff x="6984776" y="3429000"/>
            <a:chExt cx="1547664" cy="2232248"/>
          </a:xfrm>
        </p:grpSpPr>
        <p:sp>
          <p:nvSpPr>
            <p:cNvPr id="2" name="Rectangle 1"/>
            <p:cNvSpPr/>
            <p:nvPr/>
          </p:nvSpPr>
          <p:spPr bwMode="auto">
            <a:xfrm>
              <a:off x="7236296" y="4042841"/>
              <a:ext cx="1080120" cy="682303"/>
            </a:xfrm>
            <a:prstGeom prst="rect">
              <a:avLst/>
            </a:prstGeom>
            <a:solidFill>
              <a:schemeClr val="accent3">
                <a:lumMod val="20000"/>
                <a:lumOff val="80000"/>
              </a:schemeClr>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a:endParaRPr lang="en-GB" sz="1800" smtClean="0">
                <a:solidFill>
                  <a:srgbClr val="50535A"/>
                </a:solidFill>
                <a:latin typeface="Arial" charset="0"/>
              </a:endParaRPr>
            </a:p>
          </p:txBody>
        </p:sp>
        <p:sp>
          <p:nvSpPr>
            <p:cNvPr id="7" name="Rectangle 6"/>
            <p:cNvSpPr/>
            <p:nvPr/>
          </p:nvSpPr>
          <p:spPr bwMode="auto">
            <a:xfrm>
              <a:off x="7236296" y="4725144"/>
              <a:ext cx="1080120" cy="936104"/>
            </a:xfrm>
            <a:prstGeom prst="rect">
              <a:avLst/>
            </a:prstGeom>
            <a:solidFill>
              <a:schemeClr val="accent5">
                <a:lumMod val="50000"/>
              </a:schemeClr>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a:endParaRPr lang="en-GB" sz="1800" smtClean="0">
                <a:solidFill>
                  <a:srgbClr val="50535A"/>
                </a:solidFill>
                <a:latin typeface="Arial" charset="0"/>
              </a:endParaRPr>
            </a:p>
          </p:txBody>
        </p:sp>
        <p:cxnSp>
          <p:nvCxnSpPr>
            <p:cNvPr id="8" name="Straight Arrow Connector 7"/>
            <p:cNvCxnSpPr/>
            <p:nvPr/>
          </p:nvCxnSpPr>
          <p:spPr bwMode="auto">
            <a:xfrm>
              <a:off x="7758608" y="4504506"/>
              <a:ext cx="0" cy="561789"/>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cxnSp>
          <p:nvCxnSpPr>
            <p:cNvPr id="10" name="Straight Arrow Connector 9"/>
            <p:cNvCxnSpPr/>
            <p:nvPr/>
          </p:nvCxnSpPr>
          <p:spPr bwMode="auto">
            <a:xfrm>
              <a:off x="7740352" y="3803315"/>
              <a:ext cx="0" cy="561789"/>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sp>
          <p:nvSpPr>
            <p:cNvPr id="9" name="TextBox 8"/>
            <p:cNvSpPr txBox="1"/>
            <p:nvPr/>
          </p:nvSpPr>
          <p:spPr>
            <a:xfrm>
              <a:off x="6984776" y="3429000"/>
              <a:ext cx="1547664" cy="400110"/>
            </a:xfrm>
            <a:prstGeom prst="rect">
              <a:avLst/>
            </a:prstGeom>
            <a:noFill/>
            <a:ln>
              <a:solidFill>
                <a:srgbClr val="FF0000"/>
              </a:solidFill>
            </a:ln>
          </p:spPr>
          <p:txBody>
            <a:bodyPr wrap="square" rtlCol="0">
              <a:spAutoFit/>
            </a:bodyPr>
            <a:lstStyle/>
            <a:p>
              <a:r>
                <a:rPr lang="en-GB" b="1" dirty="0" smtClean="0">
                  <a:solidFill>
                    <a:srgbClr val="000000"/>
                  </a:solidFill>
                </a:rPr>
                <a:t>N=</a:t>
              </a:r>
              <a:r>
                <a:rPr lang="el-GR" b="1" dirty="0" smtClean="0">
                  <a:solidFill>
                    <a:srgbClr val="000000"/>
                  </a:solidFill>
                </a:rPr>
                <a:t>Δ</a:t>
              </a:r>
              <a:r>
                <a:rPr lang="en-GB" b="1" dirty="0" smtClean="0">
                  <a:solidFill>
                    <a:srgbClr val="000000"/>
                  </a:solidFill>
                </a:rPr>
                <a:t>F–Y</a:t>
              </a:r>
              <a:r>
                <a:rPr lang="el-GR" b="1" dirty="0" smtClean="0">
                  <a:solidFill>
                    <a:srgbClr val="000000"/>
                  </a:solidFill>
                </a:rPr>
                <a:t>Δ</a:t>
              </a:r>
              <a:r>
                <a:rPr lang="en-GB" b="1" dirty="0" smtClean="0">
                  <a:solidFill>
                    <a:srgbClr val="000000"/>
                  </a:solidFill>
                </a:rPr>
                <a:t>T</a:t>
              </a:r>
              <a:endParaRPr lang="en-GB" b="1" dirty="0">
                <a:solidFill>
                  <a:srgbClr val="000000"/>
                </a:solidFill>
              </a:endParaRPr>
            </a:p>
          </p:txBody>
        </p:sp>
        <p:sp>
          <p:nvSpPr>
            <p:cNvPr id="11" name="TextBox 10"/>
            <p:cNvSpPr txBox="1"/>
            <p:nvPr/>
          </p:nvSpPr>
          <p:spPr>
            <a:xfrm>
              <a:off x="7776356" y="4293096"/>
              <a:ext cx="540060" cy="523220"/>
            </a:xfrm>
            <a:prstGeom prst="rect">
              <a:avLst/>
            </a:prstGeom>
            <a:noFill/>
          </p:spPr>
          <p:txBody>
            <a:bodyPr wrap="square" rtlCol="0">
              <a:spAutoFit/>
            </a:bodyPr>
            <a:lstStyle/>
            <a:p>
              <a:r>
                <a:rPr lang="en-GB" sz="2800" b="1" dirty="0" smtClean="0">
                  <a:solidFill>
                    <a:srgbClr val="000000"/>
                  </a:solidFill>
                </a:rPr>
                <a:t>D</a:t>
              </a:r>
              <a:endParaRPr lang="en-GB" sz="2800" b="1" dirty="0">
                <a:solidFill>
                  <a:srgbClr val="000000"/>
                </a:solidFill>
              </a:endParaRPr>
            </a:p>
          </p:txBody>
        </p:sp>
        <p:sp>
          <p:nvSpPr>
            <p:cNvPr id="3" name="Rectangle 2"/>
            <p:cNvSpPr/>
            <p:nvPr/>
          </p:nvSpPr>
          <p:spPr>
            <a:xfrm>
              <a:off x="7266165" y="4319840"/>
              <a:ext cx="492443" cy="369332"/>
            </a:xfrm>
            <a:prstGeom prst="rect">
              <a:avLst/>
            </a:prstGeom>
          </p:spPr>
          <p:txBody>
            <a:bodyPr wrap="none">
              <a:spAutoFit/>
            </a:bodyPr>
            <a:lstStyle/>
            <a:p>
              <a:r>
                <a:rPr lang="el-GR" b="1" dirty="0">
                  <a:solidFill>
                    <a:srgbClr val="000000"/>
                  </a:solidFill>
                </a:rPr>
                <a:t>Δ</a:t>
              </a:r>
              <a:r>
                <a:rPr lang="en-GB" b="1" dirty="0">
                  <a:solidFill>
                    <a:srgbClr val="000000"/>
                  </a:solidFill>
                </a:rPr>
                <a:t>T</a:t>
              </a:r>
              <a:endParaRPr lang="en-GB" dirty="0">
                <a:solidFill>
                  <a:srgbClr val="000000"/>
                </a:solidFill>
              </a:endParaRPr>
            </a:p>
          </p:txBody>
        </p:sp>
        <p:sp>
          <p:nvSpPr>
            <p:cNvPr id="15" name="Rectangle 14"/>
            <p:cNvSpPr/>
            <p:nvPr/>
          </p:nvSpPr>
          <p:spPr>
            <a:xfrm>
              <a:off x="7272628" y="5291916"/>
              <a:ext cx="587020" cy="369332"/>
            </a:xfrm>
            <a:prstGeom prst="rect">
              <a:avLst/>
            </a:prstGeom>
          </p:spPr>
          <p:txBody>
            <a:bodyPr wrap="none">
              <a:spAutoFit/>
            </a:bodyPr>
            <a:lstStyle/>
            <a:p>
              <a:r>
                <a:rPr lang="el-GR" b="1" dirty="0">
                  <a:solidFill>
                    <a:srgbClr val="FFFFFF"/>
                  </a:solidFill>
                </a:rPr>
                <a:t>Δ</a:t>
              </a:r>
              <a:r>
                <a:rPr lang="en-GB" b="1" dirty="0" smtClean="0">
                  <a:solidFill>
                    <a:srgbClr val="FFFFFF"/>
                  </a:solidFill>
                </a:rPr>
                <a:t>T</a:t>
              </a:r>
              <a:r>
                <a:rPr lang="en-GB" b="1" baseline="-25000" dirty="0" smtClean="0">
                  <a:solidFill>
                    <a:srgbClr val="FFFFFF"/>
                  </a:solidFill>
                </a:rPr>
                <a:t>d</a:t>
              </a:r>
              <a:endParaRPr lang="en-GB" baseline="-25000" dirty="0">
                <a:solidFill>
                  <a:srgbClr val="FFFFFF"/>
                </a:solidFill>
              </a:endParaRPr>
            </a:p>
          </p:txBody>
        </p:sp>
      </p:grpSp>
      <p:sp>
        <p:nvSpPr>
          <p:cNvPr id="16" name="TextBox 15"/>
          <p:cNvSpPr txBox="1"/>
          <p:nvPr/>
        </p:nvSpPr>
        <p:spPr>
          <a:xfrm>
            <a:off x="899592" y="5406315"/>
            <a:ext cx="6085183" cy="830997"/>
          </a:xfrm>
          <a:prstGeom prst="rect">
            <a:avLst/>
          </a:prstGeom>
          <a:noFill/>
        </p:spPr>
        <p:txBody>
          <a:bodyPr wrap="square" rtlCol="0">
            <a:spAutoFit/>
          </a:bodyPr>
          <a:lstStyle/>
          <a:p>
            <a:r>
              <a:rPr lang="en-GB" sz="2400" dirty="0">
                <a:solidFill>
                  <a:srgbClr val="000000"/>
                </a:solidFill>
              </a:rPr>
              <a:t>Analysis using simple energy balance </a:t>
            </a:r>
            <a:r>
              <a:rPr lang="en-GB" sz="2400" dirty="0" smtClean="0">
                <a:solidFill>
                  <a:srgbClr val="000000"/>
                </a:solidFill>
              </a:rPr>
              <a:t>model Allan et al. (2014) GRL </a:t>
            </a:r>
            <a:r>
              <a:rPr lang="en-GB" sz="2400" dirty="0" smtClean="0">
                <a:solidFill>
                  <a:srgbClr val="000000"/>
                </a:solidFill>
                <a:hlinkClick r:id="rId3"/>
              </a:rPr>
              <a:t>supplementary</a:t>
            </a:r>
            <a:endParaRPr lang="en-GB" sz="2400" dirty="0">
              <a:solidFill>
                <a:srgbClr val="000000"/>
              </a:solidFill>
            </a:endParaRPr>
          </a:p>
        </p:txBody>
      </p:sp>
      <p:sp>
        <p:nvSpPr>
          <p:cNvPr id="17" name="Title 1"/>
          <p:cNvSpPr>
            <a:spLocks noGrp="1"/>
          </p:cNvSpPr>
          <p:nvPr>
            <p:ph type="title"/>
          </p:nvPr>
        </p:nvSpPr>
        <p:spPr>
          <a:xfrm>
            <a:off x="359993" y="332656"/>
            <a:ext cx="8280000" cy="1260048"/>
          </a:xfrm>
        </p:spPr>
        <p:txBody>
          <a:bodyPr/>
          <a:lstStyle/>
          <a:p>
            <a:pPr algn="l"/>
            <a:r>
              <a:rPr lang="en-GB" sz="3600" dirty="0" smtClean="0">
                <a:solidFill>
                  <a:srgbClr val="C00000"/>
                </a:solidFill>
              </a:rPr>
              <a:t>Understanding changes</a:t>
            </a:r>
            <a:br>
              <a:rPr lang="en-GB" sz="3600" dirty="0" smtClean="0">
                <a:solidFill>
                  <a:srgbClr val="C00000"/>
                </a:solidFill>
              </a:rPr>
            </a:br>
            <a:r>
              <a:rPr lang="en-GB" sz="3600" dirty="0" smtClean="0">
                <a:solidFill>
                  <a:srgbClr val="C00000"/>
                </a:solidFill>
              </a:rPr>
              <a:t>in net imbalance</a:t>
            </a:r>
            <a:endParaRPr lang="en-GB" sz="3600" dirty="0">
              <a:solidFill>
                <a:srgbClr val="C00000"/>
              </a:solidFill>
            </a:endParaRPr>
          </a:p>
        </p:txBody>
      </p:sp>
    </p:spTree>
    <p:extLst>
      <p:ext uri="{BB962C8B-B14F-4D97-AF65-F5344CB8AC3E}">
        <p14:creationId xmlns:p14="http://schemas.microsoft.com/office/powerpoint/2010/main" val="194122686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993" y="764704"/>
            <a:ext cx="8280000" cy="1260048"/>
          </a:xfrm>
        </p:spPr>
        <p:txBody>
          <a:bodyPr/>
          <a:lstStyle/>
          <a:p>
            <a:pPr algn="l"/>
            <a:r>
              <a:rPr lang="en-GB" sz="3600" dirty="0" smtClean="0">
                <a:solidFill>
                  <a:srgbClr val="C00000"/>
                </a:solidFill>
              </a:rPr>
              <a:t>Implications for </a:t>
            </a:r>
            <a:br>
              <a:rPr lang="en-GB" sz="3600" dirty="0" smtClean="0">
                <a:solidFill>
                  <a:srgbClr val="C00000"/>
                </a:solidFill>
              </a:rPr>
            </a:br>
            <a:r>
              <a:rPr lang="en-GB" sz="3600" dirty="0" smtClean="0">
                <a:solidFill>
                  <a:srgbClr val="C00000"/>
                </a:solidFill>
              </a:rPr>
              <a:t>climate sensitivity?</a:t>
            </a:r>
            <a:endParaRPr lang="en-GB" sz="3600" dirty="0">
              <a:solidFill>
                <a:srgbClr val="C00000"/>
              </a:solidFill>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504" y="1988840"/>
            <a:ext cx="6558801"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bwMode="auto">
          <a:xfrm>
            <a:off x="4139952" y="3068960"/>
            <a:ext cx="1944216" cy="1080120"/>
          </a:xfrm>
          <a:prstGeom prst="ellipse">
            <a:avLst/>
          </a:prstGeom>
          <a:noFill/>
          <a:ln w="38100" cap="flat" cmpd="sng" algn="ctr">
            <a:solidFill>
              <a:srgbClr val="FF006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GB" sz="8600">
              <a:solidFill>
                <a:srgbClr val="FFFFFF"/>
              </a:solidFill>
              <a:latin typeface="Rdg Vesta" pitchFamily="50" charset="0"/>
            </a:endParaRPr>
          </a:p>
        </p:txBody>
      </p:sp>
      <p:cxnSp>
        <p:nvCxnSpPr>
          <p:cNvPr id="6" name="Straight Arrow Connector 5"/>
          <p:cNvCxnSpPr/>
          <p:nvPr/>
        </p:nvCxnSpPr>
        <p:spPr bwMode="auto">
          <a:xfrm>
            <a:off x="6228184" y="1988840"/>
            <a:ext cx="0" cy="1620180"/>
          </a:xfrm>
          <a:prstGeom prst="straightConnector1">
            <a:avLst/>
          </a:prstGeom>
          <a:solidFill>
            <a:schemeClr val="accent1"/>
          </a:solidFill>
          <a:ln w="76200" cap="flat" cmpd="sng" algn="ctr">
            <a:solidFill>
              <a:schemeClr val="accent5">
                <a:lumMod val="75000"/>
              </a:schemeClr>
            </a:solidFill>
            <a:prstDash val="solid"/>
            <a:round/>
            <a:headEnd type="arrow"/>
            <a:tailEnd type="arrow"/>
          </a:ln>
          <a:effectLst/>
        </p:spPr>
      </p:cxnSp>
      <p:sp>
        <p:nvSpPr>
          <p:cNvPr id="8" name="TextBox 7"/>
          <p:cNvSpPr txBox="1"/>
          <p:nvPr/>
        </p:nvSpPr>
        <p:spPr>
          <a:xfrm>
            <a:off x="6516216" y="1268760"/>
            <a:ext cx="2304256" cy="1938992"/>
          </a:xfrm>
          <a:prstGeom prst="rect">
            <a:avLst/>
          </a:prstGeom>
          <a:noFill/>
          <a:ln>
            <a:solidFill>
              <a:schemeClr val="accent5">
                <a:lumMod val="75000"/>
              </a:schemeClr>
            </a:solidFill>
          </a:ln>
        </p:spPr>
        <p:txBody>
          <a:bodyPr wrap="square" rtlCol="0">
            <a:spAutoFit/>
          </a:bodyPr>
          <a:lstStyle/>
          <a:p>
            <a:r>
              <a:rPr lang="en-GB" dirty="0" smtClean="0">
                <a:solidFill>
                  <a:srgbClr val="000000"/>
                </a:solidFill>
              </a:rPr>
              <a:t>?Can comparisons tell us about how sensitive climate is to radiative forcing </a:t>
            </a:r>
            <a:r>
              <a:rPr lang="en-GB" dirty="0" smtClean="0">
                <a:solidFill>
                  <a:srgbClr val="000000"/>
                </a:solidFill>
                <a:hlinkClick r:id="rId3"/>
              </a:rPr>
              <a:t>Otto et al. (2013) Nature </a:t>
            </a:r>
            <a:r>
              <a:rPr lang="en-GB" dirty="0" err="1" smtClean="0">
                <a:solidFill>
                  <a:srgbClr val="000000"/>
                </a:solidFill>
                <a:hlinkClick r:id="rId3"/>
              </a:rPr>
              <a:t>Geosci</a:t>
            </a:r>
            <a:endParaRPr lang="en-GB" dirty="0">
              <a:solidFill>
                <a:srgbClr val="000000"/>
              </a:solidFill>
            </a:endParaRPr>
          </a:p>
        </p:txBody>
      </p:sp>
      <p:sp>
        <p:nvSpPr>
          <p:cNvPr id="10" name="TextBox 9"/>
          <p:cNvSpPr txBox="1"/>
          <p:nvPr/>
        </p:nvSpPr>
        <p:spPr>
          <a:xfrm>
            <a:off x="6515040" y="3429000"/>
            <a:ext cx="2305432" cy="2862322"/>
          </a:xfrm>
          <a:prstGeom prst="rect">
            <a:avLst/>
          </a:prstGeom>
          <a:noFill/>
          <a:ln>
            <a:solidFill>
              <a:srgbClr val="FF0000"/>
            </a:solidFill>
          </a:ln>
        </p:spPr>
        <p:txBody>
          <a:bodyPr wrap="square" rtlCol="0">
            <a:spAutoFit/>
          </a:bodyPr>
          <a:lstStyle/>
          <a:p>
            <a:r>
              <a:rPr lang="en-GB" dirty="0">
                <a:solidFill>
                  <a:srgbClr val="000000"/>
                </a:solidFill>
              </a:rPr>
              <a:t>I</a:t>
            </a:r>
            <a:r>
              <a:rPr lang="en-GB" dirty="0" smtClean="0">
                <a:solidFill>
                  <a:srgbClr val="000000"/>
                </a:solidFill>
              </a:rPr>
              <a:t>nfilling data gaps influences surface</a:t>
            </a:r>
          </a:p>
          <a:p>
            <a:r>
              <a:rPr lang="en-GB" dirty="0" smtClean="0">
                <a:solidFill>
                  <a:srgbClr val="000000"/>
                </a:solidFill>
              </a:rPr>
              <a:t>temperature trends (</a:t>
            </a:r>
            <a:r>
              <a:rPr lang="en-GB" dirty="0" err="1" smtClean="0">
                <a:solidFill>
                  <a:srgbClr val="000000"/>
                </a:solidFill>
                <a:hlinkClick r:id="rId4"/>
              </a:rPr>
              <a:t>Cowtan</a:t>
            </a:r>
            <a:r>
              <a:rPr lang="en-GB" dirty="0" smtClean="0">
                <a:solidFill>
                  <a:srgbClr val="000000"/>
                </a:solidFill>
                <a:hlinkClick r:id="rId4"/>
              </a:rPr>
              <a:t> </a:t>
            </a:r>
            <a:r>
              <a:rPr lang="en-GB" dirty="0">
                <a:solidFill>
                  <a:srgbClr val="000000"/>
                </a:solidFill>
                <a:hlinkClick r:id="rId4"/>
              </a:rPr>
              <a:t>&amp;</a:t>
            </a:r>
            <a:r>
              <a:rPr lang="en-GB" dirty="0" smtClean="0">
                <a:solidFill>
                  <a:srgbClr val="000000"/>
                </a:solidFill>
                <a:hlinkClick r:id="rId4"/>
              </a:rPr>
              <a:t> Way, 2013 QJRMS</a:t>
            </a:r>
            <a:r>
              <a:rPr lang="en-GB" dirty="0" smtClean="0">
                <a:solidFill>
                  <a:srgbClr val="000000"/>
                </a:solidFill>
              </a:rPr>
              <a:t>) </a:t>
            </a:r>
            <a:r>
              <a:rPr lang="en-GB" dirty="0">
                <a:solidFill>
                  <a:srgbClr val="000000"/>
                </a:solidFill>
              </a:rPr>
              <a:t> </a:t>
            </a:r>
            <a:r>
              <a:rPr lang="en-GB" dirty="0" smtClean="0">
                <a:solidFill>
                  <a:srgbClr val="000000"/>
                </a:solidFill>
              </a:rPr>
              <a:t>and ocean heat content (</a:t>
            </a:r>
            <a:r>
              <a:rPr lang="en-GB" dirty="0" smtClean="0">
                <a:solidFill>
                  <a:srgbClr val="000000"/>
                </a:solidFill>
                <a:hlinkClick r:id="rId5"/>
              </a:rPr>
              <a:t>Lyman &amp; Johnson 2014 J. </a:t>
            </a:r>
            <a:r>
              <a:rPr lang="en-GB" dirty="0" err="1" smtClean="0">
                <a:solidFill>
                  <a:srgbClr val="000000"/>
                </a:solidFill>
                <a:hlinkClick r:id="rId5"/>
              </a:rPr>
              <a:t>Clim</a:t>
            </a:r>
            <a:r>
              <a:rPr lang="en-GB" dirty="0" smtClean="0">
                <a:solidFill>
                  <a:srgbClr val="000000"/>
                </a:solidFill>
                <a:hlinkClick r:id="rId5"/>
              </a:rPr>
              <a:t>.) </a:t>
            </a:r>
            <a:endParaRPr lang="en-GB" dirty="0">
              <a:solidFill>
                <a:srgbClr val="000000"/>
              </a:solidFill>
            </a:endParaRPr>
          </a:p>
        </p:txBody>
      </p:sp>
      <p:cxnSp>
        <p:nvCxnSpPr>
          <p:cNvPr id="11" name="Straight Arrow Connector 10"/>
          <p:cNvCxnSpPr/>
          <p:nvPr/>
        </p:nvCxnSpPr>
        <p:spPr bwMode="auto">
          <a:xfrm flipH="1" flipV="1">
            <a:off x="5940152" y="4005064"/>
            <a:ext cx="574888" cy="504056"/>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
        <p:nvSpPr>
          <p:cNvPr id="14" name="TextBox 13"/>
          <p:cNvSpPr txBox="1"/>
          <p:nvPr/>
        </p:nvSpPr>
        <p:spPr>
          <a:xfrm>
            <a:off x="1763688" y="5891212"/>
            <a:ext cx="4442205" cy="400110"/>
          </a:xfrm>
          <a:prstGeom prst="rect">
            <a:avLst/>
          </a:prstGeom>
          <a:solidFill>
            <a:schemeClr val="bg1"/>
          </a:solidFill>
        </p:spPr>
        <p:txBody>
          <a:bodyPr wrap="square" rtlCol="0">
            <a:spAutoFit/>
          </a:bodyPr>
          <a:lstStyle/>
          <a:p>
            <a:r>
              <a:rPr lang="en-GB" dirty="0" smtClean="0">
                <a:solidFill>
                  <a:srgbClr val="000000"/>
                </a:solidFill>
              </a:rPr>
              <a:t>Allan et al. (2014) GRL </a:t>
            </a:r>
            <a:r>
              <a:rPr lang="en-GB" dirty="0" smtClean="0">
                <a:solidFill>
                  <a:srgbClr val="000000"/>
                </a:solidFill>
                <a:hlinkClick r:id="rId6"/>
              </a:rPr>
              <a:t>supplementary</a:t>
            </a:r>
            <a:endParaRPr lang="en-GB" dirty="0">
              <a:solidFill>
                <a:srgbClr val="000000"/>
              </a:solidFill>
            </a:endParaRPr>
          </a:p>
        </p:txBody>
      </p:sp>
      <p:sp>
        <p:nvSpPr>
          <p:cNvPr id="12" name="TextBox 11"/>
          <p:cNvSpPr txBox="1"/>
          <p:nvPr/>
        </p:nvSpPr>
        <p:spPr>
          <a:xfrm>
            <a:off x="2915816" y="5157192"/>
            <a:ext cx="1678476" cy="400110"/>
          </a:xfrm>
          <a:prstGeom prst="rect">
            <a:avLst/>
          </a:prstGeom>
          <a:solidFill>
            <a:schemeClr val="bg1"/>
          </a:solidFill>
        </p:spPr>
        <p:txBody>
          <a:bodyPr wrap="square" rtlCol="0">
            <a:spAutoFit/>
          </a:bodyPr>
          <a:lstStyle/>
          <a:p>
            <a:endParaRPr lang="en-GB" b="1" dirty="0">
              <a:solidFill>
                <a:srgbClr val="66FF33"/>
              </a:solidFill>
            </a:endParaRPr>
          </a:p>
        </p:txBody>
      </p:sp>
    </p:spTree>
    <p:extLst>
      <p:ext uri="{BB962C8B-B14F-4D97-AF65-F5344CB8AC3E}">
        <p14:creationId xmlns:p14="http://schemas.microsoft.com/office/powerpoint/2010/main" val="1589276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2000" y="2214000"/>
            <a:ext cx="6090626" cy="4179375"/>
          </a:xfrm>
          <a:prstGeom prst="rect">
            <a:avLst/>
          </a:prstGeom>
        </p:spPr>
      </p:pic>
      <p:sp>
        <p:nvSpPr>
          <p:cNvPr id="2" name="Title 1"/>
          <p:cNvSpPr>
            <a:spLocks noGrp="1"/>
          </p:cNvSpPr>
          <p:nvPr>
            <p:ph type="title"/>
          </p:nvPr>
        </p:nvSpPr>
        <p:spPr/>
        <p:txBody>
          <a:bodyPr/>
          <a:lstStyle/>
          <a:p>
            <a:r>
              <a:rPr lang="en-GB" sz="3600" dirty="0" smtClean="0"/>
              <a:t>Discrepancy between radiation </a:t>
            </a:r>
            <a:br>
              <a:rPr lang="en-GB" sz="3600" dirty="0" smtClean="0"/>
            </a:br>
            <a:r>
              <a:rPr lang="en-GB" sz="3600" dirty="0" smtClean="0"/>
              <a:t>budget &amp; ocean heating </a:t>
            </a:r>
            <a:endParaRPr lang="en-GB" sz="3600" dirty="0"/>
          </a:p>
        </p:txBody>
      </p:sp>
      <p:sp>
        <p:nvSpPr>
          <p:cNvPr id="3" name="Content Placeholder 2"/>
          <p:cNvSpPr>
            <a:spLocks noGrp="1"/>
          </p:cNvSpPr>
          <p:nvPr>
            <p:ph idx="1"/>
          </p:nvPr>
        </p:nvSpPr>
        <p:spPr>
          <a:xfrm>
            <a:off x="6199816" y="2421328"/>
            <a:ext cx="2548648" cy="3960000"/>
          </a:xfrm>
        </p:spPr>
        <p:txBody>
          <a:bodyPr/>
          <a:lstStyle/>
          <a:p>
            <a:r>
              <a:rPr lang="en-GB" dirty="0" smtClean="0"/>
              <a:t>Large ocean heating anomaly in 2002</a:t>
            </a:r>
          </a:p>
          <a:p>
            <a:r>
              <a:rPr lang="en-GB" dirty="0" smtClean="0"/>
              <a:t>Inconsistent with radiation budget observations and simulations</a:t>
            </a:r>
          </a:p>
          <a:p>
            <a:r>
              <a:rPr lang="en-GB" dirty="0"/>
              <a:t>C</a:t>
            </a:r>
            <a:r>
              <a:rPr lang="en-GB" dirty="0" smtClean="0"/>
              <a:t>hanging observing system influence?</a:t>
            </a:r>
          </a:p>
          <a:p>
            <a:r>
              <a:rPr lang="en-GB" dirty="0"/>
              <a:t>Slight drop in net flux 1999-2005</a:t>
            </a:r>
            <a:r>
              <a:rPr lang="en-GB" dirty="0" smtClean="0"/>
              <a:t>?</a:t>
            </a:r>
          </a:p>
          <a:p>
            <a:pPr marL="0" indent="0">
              <a:buNone/>
            </a:pPr>
            <a:r>
              <a:rPr lang="en-GB" dirty="0" smtClean="0">
                <a:hlinkClick r:id="rId3"/>
              </a:rPr>
              <a:t>Smith et al. (2015) GRL </a:t>
            </a: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12</a:t>
            </a:fld>
            <a:endParaRPr lang="en-GB" altLang="en-US"/>
          </a:p>
        </p:txBody>
      </p:sp>
      <p:cxnSp>
        <p:nvCxnSpPr>
          <p:cNvPr id="8" name="Straight Arrow Connector 7"/>
          <p:cNvCxnSpPr/>
          <p:nvPr/>
        </p:nvCxnSpPr>
        <p:spPr bwMode="auto">
          <a:xfrm flipH="1">
            <a:off x="4788000" y="2736000"/>
            <a:ext cx="1368152" cy="0"/>
          </a:xfrm>
          <a:prstGeom prst="straightConnector1">
            <a:avLst/>
          </a:prstGeom>
          <a:noFill/>
          <a:ln w="50800" cap="flat" cmpd="sng" algn="ctr">
            <a:solidFill>
              <a:schemeClr val="tx2"/>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1907277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bldLvl="5"/>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Where is the heat going?</a:t>
            </a:r>
            <a:br>
              <a:rPr lang="en-GB" dirty="0" smtClean="0"/>
            </a:br>
            <a:r>
              <a:rPr lang="en-GB" sz="2800" b="0" dirty="0" smtClean="0"/>
              <a:t>New Estimates of surface energy flux</a:t>
            </a:r>
            <a:endParaRPr lang="en-GB" sz="2800" b="0" dirty="0"/>
          </a:p>
        </p:txBody>
      </p:sp>
      <p:sp>
        <p:nvSpPr>
          <p:cNvPr id="4" name="Slide Number Placeholder 3"/>
          <p:cNvSpPr>
            <a:spLocks noGrp="1"/>
          </p:cNvSpPr>
          <p:nvPr>
            <p:ph type="sldNum" sz="quarter" idx="10"/>
          </p:nvPr>
        </p:nvSpPr>
        <p:spPr>
          <a:xfrm>
            <a:off x="8028525" y="6273344"/>
            <a:ext cx="676275" cy="252000"/>
          </a:xfrm>
        </p:spPr>
        <p:txBody>
          <a:bodyPr/>
          <a:lstStyle/>
          <a:p>
            <a:fld id="{DCF6A46F-80AB-49F3-8C7E-9717ED945456}" type="slidenum">
              <a:rPr lang="en-GB" altLang="en-US" smtClean="0">
                <a:solidFill>
                  <a:srgbClr val="50535A"/>
                </a:solidFill>
              </a:rPr>
              <a:pPr/>
              <a:t>13</a:t>
            </a:fld>
            <a:endParaRPr lang="en-GB" altLang="en-US">
              <a:solidFill>
                <a:srgbClr val="50535A"/>
              </a:solidFill>
            </a:endParaRPr>
          </a:p>
        </p:txBody>
      </p:sp>
      <p:sp>
        <p:nvSpPr>
          <p:cNvPr id="18" name="Rectangle 17"/>
          <p:cNvSpPr/>
          <p:nvPr/>
        </p:nvSpPr>
        <p:spPr bwMode="auto">
          <a:xfrm>
            <a:off x="5256584" y="3894718"/>
            <a:ext cx="2508338" cy="1874541"/>
          </a:xfrm>
          <a:prstGeom prst="rect">
            <a:avLst/>
          </a:prstGeom>
          <a:solidFill>
            <a:srgbClr val="99CCFF"/>
          </a:solidFill>
          <a:ln w="12700" cap="flat" cmpd="sng" algn="ctr">
            <a:solidFill>
              <a:srgbClr val="0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fontAlgn="auto">
              <a:spcBef>
                <a:spcPts val="0"/>
              </a:spcBef>
              <a:spcAft>
                <a:spcPts val="0"/>
              </a:spcAft>
              <a:defRPr/>
            </a:pPr>
            <a:endParaRPr lang="en-GB" sz="1800" kern="0" smtClean="0">
              <a:solidFill>
                <a:srgbClr val="000000"/>
              </a:solidFill>
              <a:latin typeface="Arial" charset="0"/>
            </a:endParaRPr>
          </a:p>
        </p:txBody>
      </p:sp>
      <p:sp>
        <p:nvSpPr>
          <p:cNvPr id="19" name="Rectangle 18"/>
          <p:cNvSpPr/>
          <p:nvPr/>
        </p:nvSpPr>
        <p:spPr bwMode="auto">
          <a:xfrm>
            <a:off x="5256584" y="5769260"/>
            <a:ext cx="2508338" cy="540060"/>
          </a:xfrm>
          <a:prstGeom prst="rect">
            <a:avLst/>
          </a:prstGeom>
          <a:solidFill>
            <a:srgbClr val="CAE2FF">
              <a:lumMod val="50000"/>
            </a:srgbClr>
          </a:solidFill>
          <a:ln w="12700" cap="flat" cmpd="sng" algn="ctr">
            <a:solidFill>
              <a:srgbClr val="0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fontAlgn="auto">
              <a:spcBef>
                <a:spcPts val="0"/>
              </a:spcBef>
              <a:spcAft>
                <a:spcPts val="0"/>
              </a:spcAft>
              <a:defRPr/>
            </a:pPr>
            <a:endParaRPr lang="en-GB" sz="1800" kern="0" smtClean="0">
              <a:solidFill>
                <a:srgbClr val="000000"/>
              </a:solidFill>
              <a:latin typeface="Arial" charset="0"/>
            </a:endParaRPr>
          </a:p>
        </p:txBody>
      </p:sp>
      <p:cxnSp>
        <p:nvCxnSpPr>
          <p:cNvPr id="21" name="Straight Arrow Connector 20"/>
          <p:cNvCxnSpPr/>
          <p:nvPr/>
        </p:nvCxnSpPr>
        <p:spPr bwMode="auto">
          <a:xfrm>
            <a:off x="6480720" y="3469070"/>
            <a:ext cx="1" cy="608002"/>
          </a:xfrm>
          <a:prstGeom prst="straightConnector1">
            <a:avLst/>
          </a:prstGeom>
          <a:solidFill>
            <a:srgbClr val="99CCFF"/>
          </a:solidFill>
          <a:ln w="76200" cap="flat" cmpd="sng" algn="ctr">
            <a:solidFill>
              <a:srgbClr val="FF0000"/>
            </a:solidFill>
            <a:prstDash val="solid"/>
            <a:round/>
            <a:headEnd type="none" w="med" len="med"/>
            <a:tailEnd type="triangle"/>
          </a:ln>
          <a:effectLst/>
        </p:spPr>
      </p:cxnSp>
      <p:sp>
        <p:nvSpPr>
          <p:cNvPr id="22" name="TextBox 21"/>
          <p:cNvSpPr txBox="1"/>
          <p:nvPr/>
        </p:nvSpPr>
        <p:spPr>
          <a:xfrm>
            <a:off x="5256584" y="3068960"/>
            <a:ext cx="2508337" cy="400110"/>
          </a:xfrm>
          <a:prstGeom prst="rect">
            <a:avLst/>
          </a:prstGeom>
          <a:noFill/>
          <a:ln>
            <a:solidFill>
              <a:srgbClr val="FF0000"/>
            </a:solidFill>
          </a:ln>
        </p:spPr>
        <p:txBody>
          <a:bodyPr wrap="square" rtlCol="0">
            <a:spAutoFit/>
          </a:bodyPr>
          <a:lstStyle/>
          <a:p>
            <a:pPr algn="ctr"/>
            <a:r>
              <a:rPr lang="en-GB" b="1" dirty="0" smtClean="0">
                <a:solidFill>
                  <a:srgbClr val="000000"/>
                </a:solidFill>
                <a:latin typeface="Calibri" panose="020F0502020204030204" pitchFamily="34" charset="0"/>
              </a:rPr>
              <a:t>CERES/Argo Net Flux</a:t>
            </a:r>
            <a:endParaRPr lang="en-GB" b="1" dirty="0">
              <a:solidFill>
                <a:srgbClr val="000000"/>
              </a:solidFill>
              <a:latin typeface="Calibri" panose="020F0502020204030204" pitchFamily="34" charset="0"/>
            </a:endParaRPr>
          </a:p>
        </p:txBody>
      </p:sp>
      <p:sp>
        <p:nvSpPr>
          <p:cNvPr id="23" name="Rectangle 22"/>
          <p:cNvSpPr/>
          <p:nvPr/>
        </p:nvSpPr>
        <p:spPr>
          <a:xfrm>
            <a:off x="5870406" y="4916534"/>
            <a:ext cx="1280693" cy="707886"/>
          </a:xfrm>
          <a:prstGeom prst="rect">
            <a:avLst/>
          </a:prstGeom>
          <a:ln>
            <a:solidFill>
              <a:srgbClr val="FF0000"/>
            </a:solidFill>
          </a:ln>
        </p:spPr>
        <p:txBody>
          <a:bodyPr wrap="square">
            <a:spAutoFit/>
          </a:bodyPr>
          <a:lstStyle/>
          <a:p>
            <a:pPr algn="ctr"/>
            <a:r>
              <a:rPr lang="en-GB" b="1" dirty="0" smtClean="0">
                <a:solidFill>
                  <a:srgbClr val="000000"/>
                </a:solidFill>
                <a:latin typeface="Calibri"/>
              </a:rPr>
              <a:t>Surface Flux</a:t>
            </a:r>
            <a:endParaRPr lang="en-GB" dirty="0">
              <a:solidFill>
                <a:srgbClr val="000000"/>
              </a:solidFill>
              <a:latin typeface="Calibri"/>
            </a:endParaRPr>
          </a:p>
        </p:txBody>
      </p:sp>
      <p:cxnSp>
        <p:nvCxnSpPr>
          <p:cNvPr id="24" name="Straight Arrow Connector 23"/>
          <p:cNvCxnSpPr/>
          <p:nvPr/>
        </p:nvCxnSpPr>
        <p:spPr bwMode="auto">
          <a:xfrm>
            <a:off x="7344816" y="4544874"/>
            <a:ext cx="700998" cy="0"/>
          </a:xfrm>
          <a:prstGeom prst="straightConnector1">
            <a:avLst/>
          </a:prstGeom>
          <a:solidFill>
            <a:srgbClr val="99CCFF"/>
          </a:solidFill>
          <a:ln w="76200" cap="flat" cmpd="sng" algn="ctr">
            <a:solidFill>
              <a:srgbClr val="FF0000"/>
            </a:solidFill>
            <a:prstDash val="solid"/>
            <a:round/>
            <a:headEnd type="triangle" w="med" len="med"/>
            <a:tailEnd type="triangle"/>
          </a:ln>
          <a:effectLst/>
        </p:spPr>
      </p:cxnSp>
      <p:cxnSp>
        <p:nvCxnSpPr>
          <p:cNvPr id="25" name="Straight Arrow Connector 24"/>
          <p:cNvCxnSpPr/>
          <p:nvPr/>
        </p:nvCxnSpPr>
        <p:spPr bwMode="auto">
          <a:xfrm>
            <a:off x="4906085" y="4545124"/>
            <a:ext cx="700998" cy="0"/>
          </a:xfrm>
          <a:prstGeom prst="straightConnector1">
            <a:avLst/>
          </a:prstGeom>
          <a:solidFill>
            <a:srgbClr val="99CCFF"/>
          </a:solidFill>
          <a:ln w="76200" cap="flat" cmpd="sng" algn="ctr">
            <a:solidFill>
              <a:srgbClr val="FF0000"/>
            </a:solidFill>
            <a:prstDash val="solid"/>
            <a:round/>
            <a:headEnd type="triangle" w="med" len="med"/>
            <a:tailEnd type="triangle"/>
          </a:ln>
          <a:effectLst/>
        </p:spPr>
      </p:cxnSp>
      <p:sp>
        <p:nvSpPr>
          <p:cNvPr id="26" name="TextBox 25"/>
          <p:cNvSpPr txBox="1"/>
          <p:nvPr/>
        </p:nvSpPr>
        <p:spPr>
          <a:xfrm>
            <a:off x="7056784" y="4437112"/>
            <a:ext cx="2771800" cy="707886"/>
          </a:xfrm>
          <a:prstGeom prst="rect">
            <a:avLst/>
          </a:prstGeom>
          <a:noFill/>
          <a:ln>
            <a:solidFill>
              <a:srgbClr val="FF0000"/>
            </a:solidFill>
          </a:ln>
          <a:scene3d>
            <a:camera prst="orthographicFront">
              <a:rot lat="0" lon="0" rev="16200000"/>
            </a:camera>
            <a:lightRig rig="threePt" dir="t"/>
          </a:scene3d>
        </p:spPr>
        <p:txBody>
          <a:bodyPr wrap="square" rtlCol="0">
            <a:spAutoFit/>
          </a:bodyPr>
          <a:lstStyle/>
          <a:p>
            <a:pPr algn="ctr"/>
            <a:r>
              <a:rPr lang="en-GB" b="1" dirty="0" smtClean="0">
                <a:solidFill>
                  <a:srgbClr val="000000"/>
                </a:solidFill>
                <a:latin typeface="Calibri" panose="020F0502020204030204" pitchFamily="34" charset="0"/>
              </a:rPr>
              <a:t>Estimate horizontal energy flux</a:t>
            </a:r>
            <a:endParaRPr lang="en-GB" b="1" dirty="0">
              <a:solidFill>
                <a:srgbClr val="000000"/>
              </a:solidFill>
              <a:latin typeface="Calibri" panose="020F0502020204030204" pitchFamily="34" charset="0"/>
            </a:endParaRPr>
          </a:p>
        </p:txBody>
      </p:sp>
      <mc:AlternateContent xmlns:mc="http://schemas.openxmlformats.org/markup-compatibility/2006" xmlns:a14="http://schemas.microsoft.com/office/drawing/2010/main">
        <mc:Choice Requires="a14">
          <p:sp>
            <p:nvSpPr>
              <p:cNvPr id="28" name="TextBox 27"/>
              <p:cNvSpPr txBox="1"/>
              <p:nvPr/>
            </p:nvSpPr>
            <p:spPr>
              <a:xfrm>
                <a:off x="424799" y="2227286"/>
                <a:ext cx="7340121" cy="7918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left"/>
                    </m:oMathParaPr>
                    <m:oMath xmlns:m="http://schemas.openxmlformats.org/officeDocument/2006/math">
                      <m:sSub>
                        <m:sSubPr>
                          <m:ctrlPr>
                            <a:rPr lang="en-GB" sz="2000" b="1" i="1" smtClean="0">
                              <a:solidFill>
                                <a:srgbClr val="000000"/>
                              </a:solidFill>
                              <a:latin typeface="Cambria Math" panose="02040503050406030204" pitchFamily="18" charset="0"/>
                            </a:rPr>
                          </m:ctrlPr>
                        </m:sSubPr>
                        <m:e>
                          <m:r>
                            <a:rPr lang="en-GB" sz="2000" b="1" i="1">
                              <a:solidFill>
                                <a:srgbClr val="000000"/>
                              </a:solidFill>
                              <a:latin typeface="Cambria Math"/>
                            </a:rPr>
                            <m:t>𝑭</m:t>
                          </m:r>
                        </m:e>
                        <m:sub>
                          <m:r>
                            <a:rPr lang="en-GB" sz="2000" b="1" i="1">
                              <a:solidFill>
                                <a:srgbClr val="000000"/>
                              </a:solidFill>
                              <a:latin typeface="Cambria Math"/>
                            </a:rPr>
                            <m:t>𝑺𝑭𝑪</m:t>
                          </m:r>
                        </m:sub>
                      </m:sSub>
                      <m:r>
                        <a:rPr lang="en-GB" sz="2000" b="1" i="1">
                          <a:solidFill>
                            <a:srgbClr val="000000"/>
                          </a:solidFill>
                          <a:latin typeface="Cambria Math"/>
                        </a:rPr>
                        <m:t> </m:t>
                      </m:r>
                      <m:r>
                        <a:rPr lang="en-GB" sz="2000" b="1" i="1" smtClean="0">
                          <a:solidFill>
                            <a:srgbClr val="000000"/>
                          </a:solidFill>
                          <a:latin typeface="Cambria Math"/>
                        </a:rPr>
                        <m:t>=</m:t>
                      </m:r>
                      <m:sSub>
                        <m:sSubPr>
                          <m:ctrlPr>
                            <a:rPr lang="en-GB" sz="2000" b="1" i="1">
                              <a:solidFill>
                                <a:srgbClr val="000000"/>
                              </a:solidFill>
                              <a:latin typeface="Cambria Math" panose="02040503050406030204" pitchFamily="18" charset="0"/>
                            </a:rPr>
                          </m:ctrlPr>
                        </m:sSubPr>
                        <m:e>
                          <m:r>
                            <a:rPr lang="en-GB" sz="2000" b="1" i="1">
                              <a:solidFill>
                                <a:srgbClr val="000000"/>
                              </a:solidFill>
                              <a:latin typeface="Cambria Math"/>
                            </a:rPr>
                            <m:t>𝑭</m:t>
                          </m:r>
                        </m:e>
                        <m:sub>
                          <m:r>
                            <a:rPr lang="en-GB" sz="2000" b="1" i="1">
                              <a:solidFill>
                                <a:srgbClr val="000000"/>
                              </a:solidFill>
                              <a:latin typeface="Cambria Math"/>
                            </a:rPr>
                            <m:t>𝑻𝑶𝑨</m:t>
                          </m:r>
                        </m:sub>
                      </m:sSub>
                      <m:r>
                        <a:rPr lang="en-GB" sz="2000" b="1" i="1" smtClean="0">
                          <a:solidFill>
                            <a:srgbClr val="000000"/>
                          </a:solidFill>
                          <a:latin typeface="Cambria Math"/>
                        </a:rPr>
                        <m:t> − </m:t>
                      </m:r>
                      <m:f>
                        <m:fPr>
                          <m:ctrlPr>
                            <a:rPr lang="en-GB" sz="2000" b="1" i="1" smtClean="0">
                              <a:solidFill>
                                <a:srgbClr val="000000"/>
                              </a:solidFill>
                              <a:latin typeface="Cambria Math" panose="02040503050406030204" pitchFamily="18" charset="0"/>
                              <a:ea typeface="Cambria Math"/>
                            </a:rPr>
                          </m:ctrlPr>
                        </m:fPr>
                        <m:num>
                          <m:r>
                            <a:rPr lang="en-GB" sz="2000" b="1" i="1">
                              <a:solidFill>
                                <a:srgbClr val="000000"/>
                              </a:solidFill>
                              <a:latin typeface="Cambria Math"/>
                              <a:ea typeface="Cambria Math"/>
                            </a:rPr>
                            <m:t>𝝏</m:t>
                          </m:r>
                          <m:r>
                            <a:rPr lang="en-GB" sz="2000" b="1" i="1" smtClean="0">
                              <a:solidFill>
                                <a:srgbClr val="000000"/>
                              </a:solidFill>
                              <a:latin typeface="Cambria Math"/>
                              <a:ea typeface="Cambria Math"/>
                            </a:rPr>
                            <m:t>𝑻𝑬</m:t>
                          </m:r>
                        </m:num>
                        <m:den>
                          <m:r>
                            <a:rPr lang="en-GB" sz="2000" b="1" i="1">
                              <a:solidFill>
                                <a:srgbClr val="000000"/>
                              </a:solidFill>
                              <a:latin typeface="Cambria Math"/>
                              <a:ea typeface="Cambria Math"/>
                            </a:rPr>
                            <m:t>𝝏</m:t>
                          </m:r>
                          <m:r>
                            <a:rPr lang="en-GB" sz="2000" b="1" i="1" smtClean="0">
                              <a:solidFill>
                                <a:srgbClr val="000000"/>
                              </a:solidFill>
                              <a:latin typeface="Cambria Math"/>
                              <a:ea typeface="Cambria Math"/>
                            </a:rPr>
                            <m:t>𝒕</m:t>
                          </m:r>
                        </m:den>
                      </m:f>
                      <m:r>
                        <a:rPr lang="el-GR" sz="2000" b="1" i="1">
                          <a:solidFill>
                            <a:srgbClr val="000000"/>
                          </a:solidFill>
                          <a:latin typeface="Cambria Math"/>
                          <a:ea typeface="Cambria Math"/>
                        </a:rPr>
                        <m:t> </m:t>
                      </m:r>
                      <m:r>
                        <a:rPr lang="en-GB" sz="2000" b="1" i="1" smtClean="0">
                          <a:solidFill>
                            <a:srgbClr val="000000"/>
                          </a:solidFill>
                          <a:latin typeface="Cambria Math"/>
                        </a:rPr>
                        <m:t>− </m:t>
                      </m:r>
                      <m:r>
                        <a:rPr lang="en-GB" sz="2000" b="1" i="1" smtClean="0">
                          <a:solidFill>
                            <a:srgbClr val="000000"/>
                          </a:solidFill>
                          <a:latin typeface="Cambria Math"/>
                        </a:rPr>
                        <m:t>𝜵</m:t>
                      </m:r>
                      <m:r>
                        <a:rPr lang="en-GB" sz="2000" b="1" i="1" smtClean="0">
                          <a:solidFill>
                            <a:srgbClr val="000000"/>
                          </a:solidFill>
                          <a:latin typeface="Cambria Math"/>
                        </a:rPr>
                        <m:t>∙</m:t>
                      </m:r>
                      <m:f>
                        <m:fPr>
                          <m:ctrlPr>
                            <a:rPr lang="en-GB" sz="2000" b="1" i="1" smtClean="0">
                              <a:solidFill>
                                <a:srgbClr val="000000"/>
                              </a:solidFill>
                              <a:latin typeface="Cambria Math" panose="02040503050406030204" pitchFamily="18" charset="0"/>
                            </a:rPr>
                          </m:ctrlPr>
                        </m:fPr>
                        <m:num>
                          <m:r>
                            <a:rPr lang="en-GB" sz="2000" b="1" i="1" smtClean="0">
                              <a:solidFill>
                                <a:srgbClr val="000000"/>
                              </a:solidFill>
                              <a:latin typeface="Cambria Math"/>
                            </a:rPr>
                            <m:t>𝟏</m:t>
                          </m:r>
                        </m:num>
                        <m:den>
                          <m:r>
                            <a:rPr lang="en-GB" sz="2000" b="1" i="1" smtClean="0">
                              <a:solidFill>
                                <a:srgbClr val="000000"/>
                              </a:solidFill>
                              <a:latin typeface="Cambria Math"/>
                            </a:rPr>
                            <m:t>𝒈</m:t>
                          </m:r>
                        </m:den>
                      </m:f>
                      <m:nary>
                        <m:naryPr>
                          <m:ctrlPr>
                            <a:rPr lang="en-GB" sz="2000" b="1" i="1">
                              <a:solidFill>
                                <a:srgbClr val="000000"/>
                              </a:solidFill>
                              <a:latin typeface="Cambria Math" panose="02040503050406030204" pitchFamily="18" charset="0"/>
                            </a:rPr>
                          </m:ctrlPr>
                        </m:naryPr>
                        <m:sub>
                          <m:r>
                            <m:rPr>
                              <m:brk m:alnAt="23"/>
                            </m:rPr>
                            <a:rPr lang="en-GB" sz="2000" b="1" i="1">
                              <a:solidFill>
                                <a:srgbClr val="000000"/>
                              </a:solidFill>
                              <a:latin typeface="Cambria Math"/>
                            </a:rPr>
                            <m:t>𝟎</m:t>
                          </m:r>
                        </m:sub>
                        <m:sup>
                          <m:r>
                            <a:rPr lang="en-GB" sz="2000" b="1" i="1">
                              <a:solidFill>
                                <a:srgbClr val="000000"/>
                              </a:solidFill>
                              <a:latin typeface="Cambria Math"/>
                            </a:rPr>
                            <m:t>𝟏</m:t>
                          </m:r>
                        </m:sup>
                        <m:e>
                          <m:r>
                            <a:rPr lang="en-GB" sz="2000" b="1" i="1">
                              <a:solidFill>
                                <a:srgbClr val="000000"/>
                              </a:solidFill>
                              <a:latin typeface="Cambria Math"/>
                            </a:rPr>
                            <m:t> </m:t>
                          </m:r>
                          <m:r>
                            <a:rPr lang="en-GB" sz="2000" b="1" i="1">
                              <a:solidFill>
                                <a:srgbClr val="000000"/>
                              </a:solidFill>
                              <a:latin typeface="Cambria Math"/>
                            </a:rPr>
                            <m:t>𝑽</m:t>
                          </m:r>
                          <m:r>
                            <a:rPr lang="en-GB" sz="2000" b="1" i="1">
                              <a:solidFill>
                                <a:srgbClr val="000000"/>
                              </a:solidFill>
                              <a:latin typeface="Cambria Math"/>
                            </a:rPr>
                            <m:t>(</m:t>
                          </m:r>
                        </m:e>
                      </m:nary>
                      <m:r>
                        <a:rPr lang="en-GB" sz="2000" b="1" i="1">
                          <a:solidFill>
                            <a:srgbClr val="000000"/>
                          </a:solidFill>
                          <a:latin typeface="Cambria Math"/>
                        </a:rPr>
                        <m:t>𝑳𝒒</m:t>
                      </m:r>
                      <m:r>
                        <a:rPr lang="en-GB" sz="2000" b="1" i="1">
                          <a:solidFill>
                            <a:srgbClr val="000000"/>
                          </a:solidFill>
                          <a:latin typeface="Cambria Math"/>
                        </a:rPr>
                        <m:t>+</m:t>
                      </m:r>
                      <m:sSub>
                        <m:sSubPr>
                          <m:ctrlPr>
                            <a:rPr lang="en-GB" sz="2000" b="1" i="1">
                              <a:solidFill>
                                <a:srgbClr val="000000"/>
                              </a:solidFill>
                              <a:latin typeface="Cambria Math" panose="02040503050406030204" pitchFamily="18" charset="0"/>
                            </a:rPr>
                          </m:ctrlPr>
                        </m:sSubPr>
                        <m:e>
                          <m:r>
                            <a:rPr lang="en-GB" sz="2000" b="1" i="1">
                              <a:solidFill>
                                <a:srgbClr val="000000"/>
                              </a:solidFill>
                              <a:latin typeface="Cambria Math"/>
                            </a:rPr>
                            <m:t>𝑪</m:t>
                          </m:r>
                        </m:e>
                        <m:sub>
                          <m:r>
                            <a:rPr lang="en-GB" sz="2000" b="1" i="1">
                              <a:solidFill>
                                <a:srgbClr val="000000"/>
                              </a:solidFill>
                              <a:latin typeface="Cambria Math"/>
                            </a:rPr>
                            <m:t>𝒑</m:t>
                          </m:r>
                        </m:sub>
                      </m:sSub>
                      <m:r>
                        <a:rPr lang="en-GB" sz="2000" b="1" i="1">
                          <a:solidFill>
                            <a:srgbClr val="000000"/>
                          </a:solidFill>
                          <a:latin typeface="Cambria Math"/>
                        </a:rPr>
                        <m:t>𝑻</m:t>
                      </m:r>
                      <m:r>
                        <a:rPr lang="en-GB" sz="2000" b="1" i="1">
                          <a:solidFill>
                            <a:srgbClr val="000000"/>
                          </a:solidFill>
                          <a:latin typeface="Cambria Math"/>
                        </a:rPr>
                        <m:t>+</m:t>
                      </m:r>
                      <m:sSub>
                        <m:sSubPr>
                          <m:ctrlPr>
                            <a:rPr lang="en-GB" sz="2000" b="1" i="1">
                              <a:solidFill>
                                <a:srgbClr val="000000"/>
                              </a:solidFill>
                              <a:latin typeface="Cambria Math" panose="02040503050406030204" pitchFamily="18" charset="0"/>
                            </a:rPr>
                          </m:ctrlPr>
                        </m:sSubPr>
                        <m:e>
                          <m:r>
                            <a:rPr lang="en-GB" sz="2000" b="1" i="1">
                              <a:solidFill>
                                <a:srgbClr val="000000"/>
                              </a:solidFill>
                              <a:latin typeface="Cambria Math"/>
                              <a:ea typeface="Cambria Math"/>
                            </a:rPr>
                            <m:t>𝝋</m:t>
                          </m:r>
                        </m:e>
                        <m:sub>
                          <m:r>
                            <a:rPr lang="en-GB" sz="2000" b="1" i="1">
                              <a:solidFill>
                                <a:srgbClr val="000000"/>
                              </a:solidFill>
                              <a:latin typeface="Cambria Math"/>
                            </a:rPr>
                            <m:t>𝒔</m:t>
                          </m:r>
                        </m:sub>
                      </m:sSub>
                      <m:r>
                        <a:rPr lang="en-GB" sz="2000" b="1" i="1">
                          <a:solidFill>
                            <a:srgbClr val="000000"/>
                          </a:solidFill>
                          <a:latin typeface="Cambria Math"/>
                        </a:rPr>
                        <m:t>+</m:t>
                      </m:r>
                      <m:r>
                        <a:rPr lang="en-GB" sz="2000" b="1" i="1">
                          <a:solidFill>
                            <a:srgbClr val="000000"/>
                          </a:solidFill>
                          <a:latin typeface="Cambria Math"/>
                        </a:rPr>
                        <m:t>𝒌</m:t>
                      </m:r>
                      <m:r>
                        <a:rPr lang="en-GB" sz="2000" b="1" i="1" smtClean="0">
                          <a:solidFill>
                            <a:srgbClr val="000000"/>
                          </a:solidFill>
                          <a:latin typeface="Cambria Math"/>
                        </a:rPr>
                        <m:t>)</m:t>
                      </m:r>
                      <m:f>
                        <m:fPr>
                          <m:ctrlPr>
                            <a:rPr lang="en-GB" sz="2000" b="1" i="1" smtClean="0">
                              <a:solidFill>
                                <a:srgbClr val="000000"/>
                              </a:solidFill>
                              <a:latin typeface="Cambria Math" panose="02040503050406030204" pitchFamily="18" charset="0"/>
                              <a:ea typeface="Cambria Math"/>
                            </a:rPr>
                          </m:ctrlPr>
                        </m:fPr>
                        <m:num>
                          <m:r>
                            <a:rPr lang="en-GB" sz="2000" b="1" i="1" smtClean="0">
                              <a:solidFill>
                                <a:srgbClr val="000000"/>
                              </a:solidFill>
                              <a:latin typeface="Cambria Math"/>
                              <a:ea typeface="Cambria Math"/>
                            </a:rPr>
                            <m:t>𝝏</m:t>
                          </m:r>
                          <m:r>
                            <a:rPr lang="en-GB" sz="2000" b="1" i="1" smtClean="0">
                              <a:solidFill>
                                <a:srgbClr val="000000"/>
                              </a:solidFill>
                              <a:latin typeface="Cambria Math"/>
                              <a:ea typeface="Cambria Math"/>
                            </a:rPr>
                            <m:t>𝒑</m:t>
                          </m:r>
                        </m:num>
                        <m:den>
                          <m:r>
                            <a:rPr lang="en-GB" sz="2000" b="1" i="1" smtClean="0">
                              <a:solidFill>
                                <a:srgbClr val="000000"/>
                              </a:solidFill>
                              <a:latin typeface="Cambria Math"/>
                              <a:ea typeface="Cambria Math"/>
                            </a:rPr>
                            <m:t>𝝏</m:t>
                          </m:r>
                          <m:r>
                            <a:rPr lang="el-GR" sz="2000" b="1" i="1" smtClean="0">
                              <a:solidFill>
                                <a:srgbClr val="000000"/>
                              </a:solidFill>
                              <a:latin typeface="Cambria Math"/>
                              <a:ea typeface="Cambria Math"/>
                            </a:rPr>
                            <m:t>𝜼</m:t>
                          </m:r>
                        </m:den>
                      </m:f>
                      <m:r>
                        <a:rPr lang="en-GB" sz="2000" b="1" i="1" smtClean="0">
                          <a:solidFill>
                            <a:srgbClr val="000000"/>
                          </a:solidFill>
                          <a:latin typeface="Cambria Math"/>
                          <a:ea typeface="Cambria Math"/>
                        </a:rPr>
                        <m:t>𝒅</m:t>
                      </m:r>
                      <m:r>
                        <a:rPr lang="el-GR" sz="2000" b="1" i="1">
                          <a:solidFill>
                            <a:srgbClr val="000000"/>
                          </a:solidFill>
                          <a:latin typeface="Cambria Math"/>
                          <a:ea typeface="Cambria Math"/>
                        </a:rPr>
                        <m:t>𝜼</m:t>
                      </m:r>
                    </m:oMath>
                  </m:oMathPara>
                </a14:m>
                <a:endParaRPr lang="en-GB" sz="2000" dirty="0" smtClean="0">
                  <a:solidFill>
                    <a:srgbClr val="00B050"/>
                  </a:solidFill>
                  <a:latin typeface="Calibri"/>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24799" y="2227286"/>
                <a:ext cx="7340121" cy="791820"/>
              </a:xfrm>
              <a:prstGeom prst="rect">
                <a:avLst/>
              </a:prstGeom>
              <a:blipFill rotWithShape="0">
                <a:blip r:embed="rId2"/>
                <a:stretch>
                  <a:fillRect/>
                </a:stretch>
              </a:blipFill>
            </p:spPr>
            <p:txBody>
              <a:bodyPr/>
              <a:lstStyle/>
              <a:p>
                <a:r>
                  <a:rPr lang="en-GB">
                    <a:noFill/>
                  </a:rPr>
                  <a:t> </a:t>
                </a:r>
              </a:p>
            </p:txBody>
          </p:sp>
        </mc:Fallback>
      </mc:AlternateContent>
      <p:pic>
        <p:nvPicPr>
          <p:cNvPr id="29" name="Picture 28"/>
          <p:cNvPicPr>
            <a:picLocks noChangeAspect="1"/>
          </p:cNvPicPr>
          <p:nvPr/>
        </p:nvPicPr>
        <p:blipFill>
          <a:blip r:embed="rId3"/>
          <a:stretch>
            <a:fillRect/>
          </a:stretch>
        </p:blipFill>
        <p:spPr>
          <a:xfrm>
            <a:off x="330659" y="3284984"/>
            <a:ext cx="4619014" cy="2423556"/>
          </a:xfrm>
          <a:prstGeom prst="rect">
            <a:avLst/>
          </a:prstGeom>
        </p:spPr>
      </p:pic>
      <p:sp>
        <p:nvSpPr>
          <p:cNvPr id="32" name="TextBox 31"/>
          <p:cNvSpPr txBox="1"/>
          <p:nvPr/>
        </p:nvSpPr>
        <p:spPr>
          <a:xfrm>
            <a:off x="251520" y="5690713"/>
            <a:ext cx="4886320" cy="677108"/>
          </a:xfrm>
          <a:prstGeom prst="rect">
            <a:avLst/>
          </a:prstGeom>
          <a:noFill/>
        </p:spPr>
        <p:txBody>
          <a:bodyPr wrap="square" rtlCol="0">
            <a:spAutoFit/>
          </a:bodyPr>
          <a:lstStyle/>
          <a:p>
            <a:r>
              <a:rPr lang="en-GB" dirty="0" smtClean="0">
                <a:solidFill>
                  <a:srgbClr val="000000"/>
                </a:solidFill>
              </a:rPr>
              <a:t>Net surface downward energy flux (Wm</a:t>
            </a:r>
            <a:r>
              <a:rPr lang="en-GB" baseline="30000" dirty="0" smtClean="0">
                <a:solidFill>
                  <a:srgbClr val="000000"/>
                </a:solidFill>
              </a:rPr>
              <a:t>-2</a:t>
            </a:r>
            <a:r>
              <a:rPr lang="en-GB" dirty="0" smtClean="0">
                <a:solidFill>
                  <a:srgbClr val="000000"/>
                </a:solidFill>
              </a:rPr>
              <a:t>)</a:t>
            </a:r>
          </a:p>
          <a:p>
            <a:r>
              <a:rPr lang="en-GB" sz="1800" dirty="0" smtClean="0">
                <a:solidFill>
                  <a:srgbClr val="000000"/>
                </a:solidFill>
              </a:rPr>
              <a:t>Liu et al. (2015) in prep</a:t>
            </a:r>
          </a:p>
        </p:txBody>
      </p:sp>
      <p:sp>
        <p:nvSpPr>
          <p:cNvPr id="35" name="Freeform 34"/>
          <p:cNvSpPr/>
          <p:nvPr/>
        </p:nvSpPr>
        <p:spPr>
          <a:xfrm flipV="1">
            <a:off x="5502728" y="6175467"/>
            <a:ext cx="45719" cy="45719"/>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38100">
            <a:solidFill>
              <a:schemeClr val="accent1"/>
            </a:solidFill>
          </a:ln>
        </p:spPr>
        <p:txBody>
          <a:bodyPr rtlCol="0" anchor="ctr"/>
          <a:lstStyle/>
          <a:p>
            <a:pPr algn="ctr"/>
            <a:endParaRPr lang="en-GB">
              <a:solidFill>
                <a:srgbClr val="000000"/>
              </a:solidFill>
            </a:endParaRPr>
          </a:p>
        </p:txBody>
      </p:sp>
      <p:grpSp>
        <p:nvGrpSpPr>
          <p:cNvPr id="3" name="Group 2"/>
          <p:cNvGrpSpPr/>
          <p:nvPr/>
        </p:nvGrpSpPr>
        <p:grpSpPr>
          <a:xfrm>
            <a:off x="7132335" y="5987389"/>
            <a:ext cx="608017" cy="266454"/>
            <a:chOff x="5404757" y="5987389"/>
            <a:chExt cx="608017" cy="266454"/>
          </a:xfrm>
        </p:grpSpPr>
        <p:sp>
          <p:nvSpPr>
            <p:cNvPr id="33" name="Freeform 32"/>
            <p:cNvSpPr/>
            <p:nvPr/>
          </p:nvSpPr>
          <p:spPr>
            <a:xfrm>
              <a:off x="5404757" y="5987389"/>
              <a:ext cx="608017" cy="266454"/>
            </a:xfrm>
            <a:custGeom>
              <a:avLst/>
              <a:gdLst>
                <a:gd name="connsiteX0" fmla="*/ 489857 w 608017"/>
                <a:gd name="connsiteY0" fmla="*/ 152154 h 266454"/>
                <a:gd name="connsiteX1" fmla="*/ 408214 w 608017"/>
                <a:gd name="connsiteY1" fmla="*/ 119497 h 266454"/>
                <a:gd name="connsiteX2" fmla="*/ 359229 w 608017"/>
                <a:gd name="connsiteY2" fmla="*/ 86840 h 266454"/>
                <a:gd name="connsiteX3" fmla="*/ 293914 w 608017"/>
                <a:gd name="connsiteY3" fmla="*/ 70511 h 266454"/>
                <a:gd name="connsiteX4" fmla="*/ 48986 w 608017"/>
                <a:gd name="connsiteY4" fmla="*/ 119497 h 266454"/>
                <a:gd name="connsiteX5" fmla="*/ 16329 w 608017"/>
                <a:gd name="connsiteY5" fmla="*/ 168482 h 266454"/>
                <a:gd name="connsiteX6" fmla="*/ 0 w 608017"/>
                <a:gd name="connsiteY6" fmla="*/ 217468 h 266454"/>
                <a:gd name="connsiteX7" fmla="*/ 65314 w 608017"/>
                <a:gd name="connsiteY7" fmla="*/ 233797 h 266454"/>
                <a:gd name="connsiteX8" fmla="*/ 163286 w 608017"/>
                <a:gd name="connsiteY8" fmla="*/ 266454 h 266454"/>
                <a:gd name="connsiteX9" fmla="*/ 310243 w 608017"/>
                <a:gd name="connsiteY9" fmla="*/ 233797 h 266454"/>
                <a:gd name="connsiteX10" fmla="*/ 359229 w 608017"/>
                <a:gd name="connsiteY10" fmla="*/ 201140 h 266454"/>
                <a:gd name="connsiteX11" fmla="*/ 375557 w 608017"/>
                <a:gd name="connsiteY11" fmla="*/ 152154 h 266454"/>
                <a:gd name="connsiteX12" fmla="*/ 440872 w 608017"/>
                <a:gd name="connsiteY12" fmla="*/ 70511 h 266454"/>
                <a:gd name="connsiteX13" fmla="*/ 506186 w 608017"/>
                <a:gd name="connsiteY13" fmla="*/ 5197 h 266454"/>
                <a:gd name="connsiteX14" fmla="*/ 522514 w 608017"/>
                <a:gd name="connsiteY14" fmla="*/ 54182 h 266454"/>
                <a:gd name="connsiteX15" fmla="*/ 555172 w 608017"/>
                <a:gd name="connsiteY15" fmla="*/ 86840 h 266454"/>
                <a:gd name="connsiteX16" fmla="*/ 571500 w 608017"/>
                <a:gd name="connsiteY16" fmla="*/ 135825 h 266454"/>
                <a:gd name="connsiteX17" fmla="*/ 604157 w 608017"/>
                <a:gd name="connsiteY17" fmla="*/ 184811 h 266454"/>
                <a:gd name="connsiteX18" fmla="*/ 522514 w 608017"/>
                <a:gd name="connsiteY18" fmla="*/ 168482 h 266454"/>
                <a:gd name="connsiteX19" fmla="*/ 408214 w 608017"/>
                <a:gd name="connsiteY19" fmla="*/ 135825 h 26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8017" h="266454">
                  <a:moveTo>
                    <a:pt x="489857" y="152154"/>
                  </a:moveTo>
                  <a:cubicBezTo>
                    <a:pt x="462643" y="141268"/>
                    <a:pt x="434430" y="132605"/>
                    <a:pt x="408214" y="119497"/>
                  </a:cubicBezTo>
                  <a:cubicBezTo>
                    <a:pt x="390662" y="110721"/>
                    <a:pt x="377267" y="94570"/>
                    <a:pt x="359229" y="86840"/>
                  </a:cubicBezTo>
                  <a:cubicBezTo>
                    <a:pt x="338602" y="78000"/>
                    <a:pt x="315686" y="75954"/>
                    <a:pt x="293914" y="70511"/>
                  </a:cubicBezTo>
                  <a:cubicBezTo>
                    <a:pt x="204133" y="77993"/>
                    <a:pt x="114862" y="53622"/>
                    <a:pt x="48986" y="119497"/>
                  </a:cubicBezTo>
                  <a:cubicBezTo>
                    <a:pt x="35109" y="133373"/>
                    <a:pt x="25105" y="150930"/>
                    <a:pt x="16329" y="168482"/>
                  </a:cubicBezTo>
                  <a:cubicBezTo>
                    <a:pt x="8632" y="183877"/>
                    <a:pt x="5443" y="201139"/>
                    <a:pt x="0" y="217468"/>
                  </a:cubicBezTo>
                  <a:cubicBezTo>
                    <a:pt x="21771" y="222911"/>
                    <a:pt x="43819" y="227348"/>
                    <a:pt x="65314" y="233797"/>
                  </a:cubicBezTo>
                  <a:cubicBezTo>
                    <a:pt x="98286" y="243689"/>
                    <a:pt x="163286" y="266454"/>
                    <a:pt x="163286" y="266454"/>
                  </a:cubicBezTo>
                  <a:cubicBezTo>
                    <a:pt x="200909" y="260183"/>
                    <a:pt x="270048" y="253894"/>
                    <a:pt x="310243" y="233797"/>
                  </a:cubicBezTo>
                  <a:cubicBezTo>
                    <a:pt x="327796" y="225021"/>
                    <a:pt x="342900" y="212026"/>
                    <a:pt x="359229" y="201140"/>
                  </a:cubicBezTo>
                  <a:cubicBezTo>
                    <a:pt x="364672" y="184811"/>
                    <a:pt x="367860" y="167549"/>
                    <a:pt x="375557" y="152154"/>
                  </a:cubicBezTo>
                  <a:cubicBezTo>
                    <a:pt x="396156" y="110956"/>
                    <a:pt x="410496" y="100887"/>
                    <a:pt x="440872" y="70511"/>
                  </a:cubicBezTo>
                  <a:cubicBezTo>
                    <a:pt x="447092" y="51849"/>
                    <a:pt x="456422" y="-19685"/>
                    <a:pt x="506186" y="5197"/>
                  </a:cubicBezTo>
                  <a:cubicBezTo>
                    <a:pt x="521580" y="12894"/>
                    <a:pt x="513659" y="39423"/>
                    <a:pt x="522514" y="54182"/>
                  </a:cubicBezTo>
                  <a:cubicBezTo>
                    <a:pt x="530435" y="67383"/>
                    <a:pt x="544286" y="75954"/>
                    <a:pt x="555172" y="86840"/>
                  </a:cubicBezTo>
                  <a:cubicBezTo>
                    <a:pt x="560615" y="103168"/>
                    <a:pt x="563803" y="120430"/>
                    <a:pt x="571500" y="135825"/>
                  </a:cubicBezTo>
                  <a:cubicBezTo>
                    <a:pt x="580276" y="153378"/>
                    <a:pt x="620486" y="173925"/>
                    <a:pt x="604157" y="184811"/>
                  </a:cubicBezTo>
                  <a:cubicBezTo>
                    <a:pt x="581065" y="200206"/>
                    <a:pt x="549289" y="175784"/>
                    <a:pt x="522514" y="168482"/>
                  </a:cubicBezTo>
                  <a:cubicBezTo>
                    <a:pt x="396461" y="134104"/>
                    <a:pt x="462590" y="135825"/>
                    <a:pt x="408214" y="135825"/>
                  </a:cubicBezTo>
                </a:path>
              </a:pathLst>
            </a:custGeom>
            <a:gradFill>
              <a:gsLst>
                <a:gs pos="0">
                  <a:srgbClr val="0070C0"/>
                </a:gs>
                <a:gs pos="62000">
                  <a:schemeClr val="bg1">
                    <a:lumMod val="50000"/>
                  </a:schemeClr>
                </a:gs>
                <a:gs pos="100000">
                  <a:schemeClr val="bg1">
                    <a:lumMod val="75000"/>
                  </a:schemeClr>
                </a:gs>
                <a:gs pos="9000">
                  <a:schemeClr val="tx1">
                    <a:lumMod val="75000"/>
                  </a:schemeClr>
                </a:gs>
              </a:gsLst>
              <a:lin ang="5400000" scaled="1"/>
            </a:gradFill>
            <a:ln w="38100">
              <a:noFill/>
            </a:ln>
          </p:spPr>
          <p:txBody>
            <a:bodyPr rtlCol="0" anchor="ctr"/>
            <a:lstStyle/>
            <a:p>
              <a:pPr algn="ctr"/>
              <a:endParaRPr lang="en-GB">
                <a:solidFill>
                  <a:srgbClr val="000000"/>
                </a:solidFill>
              </a:endParaRPr>
            </a:p>
          </p:txBody>
        </p:sp>
        <p:sp>
          <p:nvSpPr>
            <p:cNvPr id="34" name="Oval 33"/>
            <p:cNvSpPr/>
            <p:nvPr/>
          </p:nvSpPr>
          <p:spPr>
            <a:xfrm flipV="1">
              <a:off x="5508104" y="6119585"/>
              <a:ext cx="45719" cy="45719"/>
            </a:xfrm>
            <a:prstGeom prst="ellipse">
              <a:avLst/>
            </a:prstGeom>
            <a:solidFill>
              <a:srgbClr val="0070C0"/>
            </a:solidFill>
            <a:ln w="12700">
              <a:solidFill>
                <a:srgbClr val="000000"/>
              </a:solidFill>
            </a:ln>
          </p:spPr>
          <p:txBody>
            <a:bodyPr wrap="square" rtlCol="0" anchor="ctr">
              <a:spAutoFit/>
            </a:bodyPr>
            <a:lstStyle/>
            <a:p>
              <a:pPr algn="ctr"/>
              <a:endParaRPr lang="en-GB" dirty="0">
                <a:solidFill>
                  <a:srgbClr val="000000"/>
                </a:solidFill>
              </a:endParaRPr>
            </a:p>
          </p:txBody>
        </p:sp>
        <p:sp>
          <p:nvSpPr>
            <p:cNvPr id="36" name="Freeform 35"/>
            <p:cNvSpPr/>
            <p:nvPr/>
          </p:nvSpPr>
          <p:spPr>
            <a:xfrm>
              <a:off x="5472000" y="6210000"/>
              <a:ext cx="109538" cy="7359"/>
            </a:xfrm>
            <a:custGeom>
              <a:avLst/>
              <a:gdLst>
                <a:gd name="connsiteX0" fmla="*/ 0 w 109538"/>
                <a:gd name="connsiteY0" fmla="*/ 7144 h 7359"/>
                <a:gd name="connsiteX1" fmla="*/ 23813 w 109538"/>
                <a:gd name="connsiteY1" fmla="*/ 4763 h 7359"/>
                <a:gd name="connsiteX2" fmla="*/ 38100 w 109538"/>
                <a:gd name="connsiteY2" fmla="*/ 0 h 7359"/>
                <a:gd name="connsiteX3" fmla="*/ 78581 w 109538"/>
                <a:gd name="connsiteY3" fmla="*/ 2382 h 7359"/>
                <a:gd name="connsiteX4" fmla="*/ 109538 w 109538"/>
                <a:gd name="connsiteY4" fmla="*/ 7144 h 7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8" h="7359">
                  <a:moveTo>
                    <a:pt x="0" y="7144"/>
                  </a:moveTo>
                  <a:cubicBezTo>
                    <a:pt x="7938" y="6350"/>
                    <a:pt x="15972" y="6233"/>
                    <a:pt x="23813" y="4763"/>
                  </a:cubicBezTo>
                  <a:cubicBezTo>
                    <a:pt x="28747" y="3838"/>
                    <a:pt x="38100" y="0"/>
                    <a:pt x="38100" y="0"/>
                  </a:cubicBezTo>
                  <a:cubicBezTo>
                    <a:pt x="51594" y="794"/>
                    <a:pt x="65178" y="634"/>
                    <a:pt x="78581" y="2382"/>
                  </a:cubicBezTo>
                  <a:cubicBezTo>
                    <a:pt x="128557" y="8901"/>
                    <a:pt x="54184" y="7144"/>
                    <a:pt x="109538" y="7144"/>
                  </a:cubicBezTo>
                </a:path>
              </a:pathLst>
            </a:custGeom>
            <a:noFill/>
            <a:ln w="9525">
              <a:solidFill>
                <a:schemeClr val="tx2"/>
              </a:solidFill>
            </a:ln>
          </p:spPr>
          <p:txBody>
            <a:bodyPr rtlCol="0" anchor="ctr"/>
            <a:lstStyle/>
            <a:p>
              <a:pPr algn="ctr"/>
              <a:endParaRPr lang="en-GB">
                <a:solidFill>
                  <a:srgbClr val="000000"/>
                </a:solidFill>
              </a:endParaRPr>
            </a:p>
          </p:txBody>
        </p:sp>
      </p:grpSp>
      <p:cxnSp>
        <p:nvCxnSpPr>
          <p:cNvPr id="20" name="Straight Arrow Connector 19"/>
          <p:cNvCxnSpPr/>
          <p:nvPr/>
        </p:nvCxnSpPr>
        <p:spPr bwMode="auto">
          <a:xfrm>
            <a:off x="6480720" y="5624420"/>
            <a:ext cx="1" cy="468876"/>
          </a:xfrm>
          <a:prstGeom prst="straightConnector1">
            <a:avLst/>
          </a:prstGeom>
          <a:solidFill>
            <a:srgbClr val="99CCFF"/>
          </a:solidFill>
          <a:ln w="76200" cap="flat" cmpd="sng" algn="ctr">
            <a:solidFill>
              <a:srgbClr val="FF0000"/>
            </a:solidFill>
            <a:prstDash val="solid"/>
            <a:round/>
            <a:headEnd type="none" w="med" len="med"/>
            <a:tailEnd type="triangle"/>
          </a:ln>
          <a:effectLst/>
        </p:spPr>
      </p:cxnSp>
      <p:pic>
        <p:nvPicPr>
          <p:cNvPr id="27" name="Picture 2" descr="NCEO - National Centre for Earth Observ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2084" y="331149"/>
            <a:ext cx="1888468" cy="48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0603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44444E-6 5.20231E-7 L -0.20295 -0.01434 " pathEditMode="relative" rAng="0" ptsTypes="AA">
                                      <p:cBhvr>
                                        <p:cTn id="6" dur="2000" fill="hold"/>
                                        <p:tgtEl>
                                          <p:spTgt spid="3"/>
                                        </p:tgtEl>
                                        <p:attrNameLst>
                                          <p:attrName>ppt_x</p:attrName>
                                          <p:attrName>ppt_y</p:attrName>
                                        </p:attrNameLst>
                                      </p:cBhvr>
                                      <p:rCtr x="-10156" y="-7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20374" y="2349320"/>
            <a:ext cx="2284426" cy="3960000"/>
          </a:xfrm>
        </p:spPr>
        <p:txBody>
          <a:bodyPr/>
          <a:lstStyle/>
          <a:p>
            <a:r>
              <a:rPr lang="en-GB" dirty="0" smtClean="0"/>
              <a:t>Changes in energy fluxes 1986-2000 to 2001-2008</a:t>
            </a:r>
          </a:p>
          <a:p>
            <a:r>
              <a:rPr lang="en-GB" dirty="0" smtClean="0"/>
              <a:t>Surface energy flux dominated by atmospheric transports</a:t>
            </a:r>
          </a:p>
          <a:p>
            <a:r>
              <a:rPr lang="en-GB" dirty="0" smtClean="0"/>
              <a:t>Contrasting model pattern of change</a:t>
            </a:r>
          </a:p>
          <a:p>
            <a:r>
              <a:rPr lang="en-GB" dirty="0" smtClean="0"/>
              <a:t>Are reanalysis transports reliable?</a:t>
            </a: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14</a:t>
            </a:fld>
            <a:endParaRPr lang="en-GB" altLang="en-US">
              <a:solidFill>
                <a:srgbClr val="50535A"/>
              </a:solidFill>
            </a:endParaRPr>
          </a:p>
        </p:txBody>
      </p:sp>
      <p:pic>
        <p:nvPicPr>
          <p:cNvPr id="6" name="Picture 5"/>
          <p:cNvPicPr>
            <a:picLocks noChangeAspect="1"/>
          </p:cNvPicPr>
          <p:nvPr/>
        </p:nvPicPr>
        <p:blipFill rotWithShape="1">
          <a:blip r:embed="rId2"/>
          <a:srcRect t="3499" r="11054" b="76806"/>
          <a:stretch/>
        </p:blipFill>
        <p:spPr>
          <a:xfrm>
            <a:off x="424800" y="2214000"/>
            <a:ext cx="5995574" cy="2054530"/>
          </a:xfrm>
          <a:prstGeom prst="rect">
            <a:avLst/>
          </a:prstGeom>
        </p:spPr>
      </p:pic>
      <p:pic>
        <p:nvPicPr>
          <p:cNvPr id="7" name="Picture 6"/>
          <p:cNvPicPr>
            <a:picLocks noChangeAspect="1"/>
          </p:cNvPicPr>
          <p:nvPr/>
        </p:nvPicPr>
        <p:blipFill rotWithShape="1">
          <a:blip r:embed="rId2"/>
          <a:srcRect l="-634" t="75241" r="11688" b="8193"/>
          <a:stretch/>
        </p:blipFill>
        <p:spPr>
          <a:xfrm>
            <a:off x="424800" y="4221088"/>
            <a:ext cx="5995574" cy="1728192"/>
          </a:xfrm>
          <a:prstGeom prst="rect">
            <a:avLst/>
          </a:prstGeom>
        </p:spPr>
      </p:pic>
      <p:pic>
        <p:nvPicPr>
          <p:cNvPr id="8" name="Picture 7"/>
          <p:cNvPicPr>
            <a:picLocks noChangeAspect="1"/>
          </p:cNvPicPr>
          <p:nvPr/>
        </p:nvPicPr>
        <p:blipFill rotWithShape="1">
          <a:blip r:embed="rId2"/>
          <a:srcRect l="34184" t="92495" r="-8174" b="732"/>
          <a:stretch/>
        </p:blipFill>
        <p:spPr>
          <a:xfrm>
            <a:off x="1475656" y="5995528"/>
            <a:ext cx="4248472" cy="601824"/>
          </a:xfrm>
          <a:prstGeom prst="rect">
            <a:avLst/>
          </a:prstGeom>
        </p:spPr>
      </p:pic>
      <p:pic>
        <p:nvPicPr>
          <p:cNvPr id="9" name="Picture 2" descr="NCEO - National Centre for Earth Observ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084" y="331149"/>
            <a:ext cx="1888468" cy="480701"/>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a:spLocks noGrp="1"/>
          </p:cNvSpPr>
          <p:nvPr>
            <p:ph type="title"/>
          </p:nvPr>
        </p:nvSpPr>
        <p:spPr>
          <a:xfrm>
            <a:off x="424800" y="1234800"/>
            <a:ext cx="8280000" cy="828000"/>
          </a:xfrm>
        </p:spPr>
        <p:txBody>
          <a:bodyPr/>
          <a:lstStyle/>
          <a:p>
            <a:r>
              <a:rPr lang="en-GB" dirty="0" smtClean="0"/>
              <a:t>Where is the heat going?</a:t>
            </a:r>
            <a:br>
              <a:rPr lang="en-GB" dirty="0" smtClean="0"/>
            </a:br>
            <a:r>
              <a:rPr lang="en-GB" sz="2800" b="0" dirty="0" smtClean="0"/>
              <a:t>changes in surface energy flux</a:t>
            </a:r>
            <a:endParaRPr lang="en-GB" sz="2800" b="0" dirty="0"/>
          </a:p>
        </p:txBody>
      </p:sp>
    </p:spTree>
    <p:extLst>
      <p:ext uri="{BB962C8B-B14F-4D97-AF65-F5344CB8AC3E}">
        <p14:creationId xmlns:p14="http://schemas.microsoft.com/office/powerpoint/2010/main" val="2546950218"/>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feedbacks on</a:t>
            </a:r>
            <a:br>
              <a:rPr lang="en-GB" dirty="0" smtClean="0"/>
            </a:br>
            <a:r>
              <a:rPr lang="en-GB" dirty="0" smtClean="0"/>
              <a:t>internal variability?</a:t>
            </a:r>
            <a:endParaRPr lang="en-GB" dirty="0"/>
          </a:p>
        </p:txBody>
      </p:sp>
      <p:sp>
        <p:nvSpPr>
          <p:cNvPr id="3" name="Content Placeholder 2"/>
          <p:cNvSpPr>
            <a:spLocks noGrp="1"/>
          </p:cNvSpPr>
          <p:nvPr>
            <p:ph idx="1"/>
          </p:nvPr>
        </p:nvSpPr>
        <p:spPr>
          <a:xfrm>
            <a:off x="5004048" y="2556208"/>
            <a:ext cx="3700752" cy="3537088"/>
          </a:xfrm>
        </p:spPr>
        <p:txBody>
          <a:bodyPr/>
          <a:lstStyle/>
          <a:p>
            <a:pPr marL="0" indent="0">
              <a:buNone/>
            </a:pPr>
            <a:r>
              <a:rPr lang="en-GB" b="1" dirty="0" smtClean="0">
                <a:sym typeface="Wingdings" panose="05000000000000000000" pitchFamily="2" charset="2"/>
              </a:rPr>
              <a:t> </a:t>
            </a:r>
            <a:r>
              <a:rPr lang="en-GB" b="1" dirty="0" smtClean="0"/>
              <a:t>Right: </a:t>
            </a:r>
            <a:r>
              <a:rPr lang="en-GB" dirty="0" smtClean="0"/>
              <a:t>less heat flux out of east Pacific during warm phases? </a:t>
            </a:r>
          </a:p>
          <a:p>
            <a:r>
              <a:rPr lang="en-GB" dirty="0" smtClean="0"/>
              <a:t>Models may underestimate </a:t>
            </a:r>
            <a:r>
              <a:rPr lang="en-GB" dirty="0" err="1" smtClean="0"/>
              <a:t>interdecadal</a:t>
            </a:r>
            <a:r>
              <a:rPr lang="en-GB" dirty="0" smtClean="0"/>
              <a:t> variability</a:t>
            </a:r>
          </a:p>
          <a:p>
            <a:r>
              <a:rPr lang="en-GB" dirty="0"/>
              <a:t>Are there positive heat flux feedbacks which amplify internal climate variability?</a:t>
            </a:r>
          </a:p>
          <a:p>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15</a:t>
            </a:fld>
            <a:endParaRPr lang="en-GB" altLang="en-US">
              <a:solidFill>
                <a:srgbClr val="50535A"/>
              </a:solidFill>
            </a:endParaRPr>
          </a:p>
        </p:txBody>
      </p:sp>
      <p:pic>
        <p:nvPicPr>
          <p:cNvPr id="1026" name="Picture 2" descr="Fig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4132" t="61299" r="33710"/>
          <a:stretch/>
        </p:blipFill>
        <p:spPr bwMode="auto">
          <a:xfrm>
            <a:off x="971599" y="2420889"/>
            <a:ext cx="3812399" cy="33843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71600" y="5805264"/>
            <a:ext cx="3458094" cy="400110"/>
          </a:xfrm>
          <a:prstGeom prst="rect">
            <a:avLst/>
          </a:prstGeom>
          <a:noFill/>
        </p:spPr>
        <p:txBody>
          <a:bodyPr wrap="square" rtlCol="0">
            <a:spAutoFit/>
          </a:bodyPr>
          <a:lstStyle/>
          <a:p>
            <a:r>
              <a:rPr lang="en-GB" dirty="0" smtClean="0">
                <a:solidFill>
                  <a:srgbClr val="000000"/>
                </a:solidFill>
                <a:hlinkClick r:id="rId3"/>
              </a:rPr>
              <a:t>Brown et al. (2015) JGR</a:t>
            </a:r>
            <a:endParaRPr lang="en-GB" dirty="0" smtClean="0">
              <a:solidFill>
                <a:srgbClr val="000000"/>
              </a:solidFill>
            </a:endParaRPr>
          </a:p>
        </p:txBody>
      </p:sp>
      <p:sp>
        <p:nvSpPr>
          <p:cNvPr id="7" name="TextBox 6"/>
          <p:cNvSpPr txBox="1"/>
          <p:nvPr/>
        </p:nvSpPr>
        <p:spPr>
          <a:xfrm rot="16200000">
            <a:off x="-1110633" y="4056458"/>
            <a:ext cx="3640472" cy="369332"/>
          </a:xfrm>
          <a:prstGeom prst="rect">
            <a:avLst/>
          </a:prstGeom>
          <a:noFill/>
        </p:spPr>
        <p:txBody>
          <a:bodyPr wrap="square" rtlCol="0">
            <a:spAutoFit/>
          </a:bodyPr>
          <a:lstStyle/>
          <a:p>
            <a:r>
              <a:rPr lang="en-GB" sz="1800" dirty="0" smtClean="0">
                <a:solidFill>
                  <a:srgbClr val="000000"/>
                </a:solidFill>
              </a:rPr>
              <a:t>TOA flux (down)	surface flux (up)</a:t>
            </a:r>
            <a:endParaRPr lang="en-GB" sz="1800" dirty="0">
              <a:solidFill>
                <a:srgbClr val="000000"/>
              </a:solidFill>
            </a:endParaRPr>
          </a:p>
        </p:txBody>
      </p:sp>
    </p:spTree>
    <p:extLst>
      <p:ext uri="{BB962C8B-B14F-4D97-AF65-F5344CB8AC3E}">
        <p14:creationId xmlns:p14="http://schemas.microsoft.com/office/powerpoint/2010/main" val="104900349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journals.ametsoc.org/na101/home/literatum/publisher/ams/journals/content/clim/2009/15200442-22.10/2008jcli2759.1/production/images/medium/i1520-0442-22-10-2557-f0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2142902"/>
            <a:ext cx="4968552" cy="3328931"/>
          </a:xfrm>
          <a:prstGeom prst="rect">
            <a:avLst/>
          </a:prstGeom>
          <a:noFill/>
          <a:extLst>
            <a:ext uri="{909E8E84-426E-40DD-AFC4-6F175D3DCCD1}">
              <a14:hiddenFill xmlns:a14="http://schemas.microsoft.com/office/drawing/2010/main">
                <a:solidFill>
                  <a:srgbClr val="FFFFFF"/>
                </a:solidFill>
              </a14:hiddenFill>
            </a:ext>
          </a:extLst>
        </p:spPr>
      </p:pic>
      <p:sp>
        <p:nvSpPr>
          <p:cNvPr id="36867" name="Text Box 4"/>
          <p:cNvSpPr txBox="1">
            <a:spLocks noChangeArrowheads="1"/>
          </p:cNvSpPr>
          <p:nvPr/>
        </p:nvSpPr>
        <p:spPr bwMode="auto">
          <a:xfrm>
            <a:off x="251520" y="5486400"/>
            <a:ext cx="65527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spcBef>
                <a:spcPct val="50000"/>
              </a:spcBef>
            </a:pPr>
            <a:r>
              <a:rPr lang="en-GB" sz="2000" dirty="0" smtClean="0">
                <a:latin typeface="Calibri" pitchFamily="34" charset="0"/>
              </a:rPr>
              <a:t>See also: </a:t>
            </a:r>
            <a:r>
              <a:rPr lang="en-GB" sz="2000" dirty="0">
                <a:solidFill>
                  <a:srgbClr val="808080"/>
                </a:solidFill>
                <a:latin typeface="Calibri" pitchFamily="34" charset="0"/>
                <a:hlinkClick r:id="rId4"/>
              </a:rPr>
              <a:t>Allen and Ingram (2002) </a:t>
            </a:r>
            <a:r>
              <a:rPr lang="en-GB" sz="2000" i="1" dirty="0">
                <a:solidFill>
                  <a:srgbClr val="808080"/>
                </a:solidFill>
                <a:latin typeface="Calibri" pitchFamily="34" charset="0"/>
                <a:hlinkClick r:id="rId4"/>
              </a:rPr>
              <a:t>Nature</a:t>
            </a:r>
            <a:r>
              <a:rPr lang="en-GB" sz="2000" i="1" dirty="0">
                <a:solidFill>
                  <a:srgbClr val="808080"/>
                </a:solidFill>
                <a:latin typeface="Calibri" pitchFamily="34" charset="0"/>
              </a:rPr>
              <a:t> </a:t>
            </a:r>
            <a:r>
              <a:rPr lang="en-GB" sz="2000" i="1" dirty="0" smtClean="0">
                <a:solidFill>
                  <a:srgbClr val="808080"/>
                </a:solidFill>
                <a:latin typeface="Calibri" pitchFamily="34" charset="0"/>
              </a:rPr>
              <a:t>; </a:t>
            </a:r>
            <a:r>
              <a:rPr lang="en-GB" sz="2000" dirty="0" smtClean="0">
                <a:latin typeface="Calibri" pitchFamily="34" charset="0"/>
                <a:hlinkClick r:id="rId5"/>
              </a:rPr>
              <a:t>O’Gorman </a:t>
            </a:r>
            <a:r>
              <a:rPr lang="en-GB" sz="2000" dirty="0">
                <a:latin typeface="Calibri" pitchFamily="34" charset="0"/>
                <a:hlinkClick r:id="rId5"/>
              </a:rPr>
              <a:t>et al. (2012) </a:t>
            </a:r>
            <a:r>
              <a:rPr lang="en-GB" sz="2000" dirty="0" err="1">
                <a:latin typeface="Calibri" pitchFamily="34" charset="0"/>
                <a:hlinkClick r:id="rId5"/>
              </a:rPr>
              <a:t>Surv</a:t>
            </a:r>
            <a:r>
              <a:rPr lang="en-GB" sz="2000" dirty="0">
                <a:latin typeface="Calibri" pitchFamily="34" charset="0"/>
                <a:hlinkClick r:id="rId5"/>
              </a:rPr>
              <a:t>. </a:t>
            </a:r>
            <a:r>
              <a:rPr lang="en-GB" sz="2000" dirty="0" err="1" smtClean="0">
                <a:latin typeface="Calibri" pitchFamily="34" charset="0"/>
                <a:hlinkClick r:id="rId5"/>
              </a:rPr>
              <a:t>Geophys</a:t>
            </a:r>
            <a:r>
              <a:rPr lang="en-GB" sz="2000" dirty="0" smtClean="0">
                <a:latin typeface="Calibri" pitchFamily="34" charset="0"/>
              </a:rPr>
              <a:t> ; </a:t>
            </a:r>
            <a:r>
              <a:rPr lang="en-GB" sz="2000" dirty="0">
                <a:latin typeface="Calibri" pitchFamily="34" charset="0"/>
                <a:hlinkClick r:id="rId6"/>
              </a:rPr>
              <a:t>Pendergrass &amp; Hartmann (2012) GRL</a:t>
            </a:r>
            <a:endParaRPr lang="en-US" sz="2000" dirty="0">
              <a:latin typeface="Calibri" pitchFamily="34" charset="0"/>
            </a:endParaRPr>
          </a:p>
        </p:txBody>
      </p:sp>
      <p:pic>
        <p:nvPicPr>
          <p:cNvPr id="36868" name="Picture 6" descr="noaaSu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6206" b="1316"/>
          <a:stretch/>
        </p:blipFill>
        <p:spPr bwMode="auto">
          <a:xfrm>
            <a:off x="7086600" y="1344367"/>
            <a:ext cx="1828800" cy="16560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869"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86600" y="3124200"/>
            <a:ext cx="1828800" cy="1687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870" name="Picture 8" descr="smo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4742"/>
          <a:stretch/>
        </p:blipFill>
        <p:spPr bwMode="auto">
          <a:xfrm>
            <a:off x="7086600" y="4943475"/>
            <a:ext cx="18542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355976" y="3861048"/>
            <a:ext cx="2105178" cy="707886"/>
          </a:xfrm>
          <a:prstGeom prst="rect">
            <a:avLst/>
          </a:prstGeom>
        </p:spPr>
        <p:txBody>
          <a:bodyPr wrap="square">
            <a:spAutoFit/>
          </a:bodyPr>
          <a:lstStyle/>
          <a:p>
            <a:pPr algn="r">
              <a:spcBef>
                <a:spcPct val="50000"/>
              </a:spcBef>
            </a:pPr>
            <a:r>
              <a:rPr lang="en-GB" dirty="0">
                <a:latin typeface="Calibri" pitchFamily="34" charset="0"/>
                <a:hlinkClick r:id="rId10"/>
              </a:rPr>
              <a:t>Andrews et al. (2009) J Climate</a:t>
            </a:r>
            <a:endParaRPr lang="en-GB" dirty="0">
              <a:latin typeface="Calibri" pitchFamily="34" charset="0"/>
            </a:endParaRPr>
          </a:p>
        </p:txBody>
      </p:sp>
      <p:sp>
        <p:nvSpPr>
          <p:cNvPr id="9" name="Title 1"/>
          <p:cNvSpPr txBox="1">
            <a:spLocks/>
          </p:cNvSpPr>
          <p:nvPr/>
        </p:nvSpPr>
        <p:spPr>
          <a:xfrm>
            <a:off x="424800" y="836712"/>
            <a:ext cx="8280000" cy="828000"/>
          </a:xfrm>
          <a:prstGeom prst="rect">
            <a:avLst/>
          </a:prstGeom>
        </p:spPr>
        <p:txBody>
          <a:bodyPr/>
          <a:lst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a:lstStyle>
          <a:p>
            <a:r>
              <a:rPr lang="en-GB" sz="3200" kern="0" dirty="0" smtClean="0"/>
              <a:t>Earth’s Energy budget and precipitation response</a:t>
            </a:r>
            <a:endParaRPr lang="en-GB" sz="3200" kern="0" dirty="0"/>
          </a:p>
        </p:txBody>
      </p:sp>
      <p:sp>
        <p:nvSpPr>
          <p:cNvPr id="10" name="TextBox 9"/>
          <p:cNvSpPr txBox="1"/>
          <p:nvPr/>
        </p:nvSpPr>
        <p:spPr>
          <a:xfrm>
            <a:off x="179512" y="2348880"/>
            <a:ext cx="1528276" cy="830997"/>
          </a:xfrm>
          <a:prstGeom prst="rect">
            <a:avLst/>
          </a:prstGeom>
          <a:noFill/>
        </p:spPr>
        <p:txBody>
          <a:bodyPr wrap="square" rtlCol="0">
            <a:spAutoFit/>
          </a:bodyPr>
          <a:lstStyle/>
          <a:p>
            <a:r>
              <a:rPr lang="en-GB" sz="2400" b="1" dirty="0" smtClean="0">
                <a:solidFill>
                  <a:srgbClr val="000000"/>
                </a:solidFill>
                <a:latin typeface="Calibri" pitchFamily="34" charset="0"/>
              </a:rPr>
              <a:t>LΔP ≈ </a:t>
            </a:r>
          </a:p>
          <a:p>
            <a:r>
              <a:rPr lang="en-GB" sz="2400" b="1" dirty="0" err="1" smtClean="0">
                <a:solidFill>
                  <a:schemeClr val="accent5"/>
                </a:solidFill>
                <a:latin typeface="Calibri" pitchFamily="34" charset="0"/>
              </a:rPr>
              <a:t>kΔT</a:t>
            </a:r>
            <a:r>
              <a:rPr lang="en-GB" sz="2400" b="1" dirty="0" smtClean="0">
                <a:solidFill>
                  <a:srgbClr val="000000"/>
                </a:solidFill>
                <a:latin typeface="Calibri" pitchFamily="34" charset="0"/>
              </a:rPr>
              <a:t> </a:t>
            </a:r>
            <a:r>
              <a:rPr lang="en-GB" sz="2400" b="1" dirty="0">
                <a:solidFill>
                  <a:srgbClr val="FF0000"/>
                </a:solidFill>
                <a:latin typeface="Calibri" pitchFamily="34" charset="0"/>
              </a:rPr>
              <a:t>–</a:t>
            </a:r>
            <a:r>
              <a:rPr lang="en-GB" sz="2400" b="1" dirty="0" smtClean="0">
                <a:solidFill>
                  <a:srgbClr val="FF0000"/>
                </a:solidFill>
                <a:latin typeface="Calibri" pitchFamily="34" charset="0"/>
              </a:rPr>
              <a:t> f</a:t>
            </a:r>
            <a:r>
              <a:rPr lang="en-GB" sz="2400" b="1" baseline="-25000" dirty="0" smtClean="0">
                <a:solidFill>
                  <a:srgbClr val="FF0000"/>
                </a:solidFill>
                <a:latin typeface="Calibri" pitchFamily="34" charset="0"/>
              </a:rPr>
              <a:t>F</a:t>
            </a:r>
            <a:r>
              <a:rPr lang="en-GB" sz="2400" b="1" dirty="0" smtClean="0">
                <a:solidFill>
                  <a:srgbClr val="FF0000"/>
                </a:solidFill>
                <a:latin typeface="Calibri" pitchFamily="34" charset="0"/>
              </a:rPr>
              <a:t>ΔF</a:t>
            </a:r>
          </a:p>
        </p:txBody>
      </p:sp>
      <p:sp>
        <p:nvSpPr>
          <p:cNvPr id="12" name="TextBox 11"/>
          <p:cNvSpPr txBox="1"/>
          <p:nvPr/>
        </p:nvSpPr>
        <p:spPr>
          <a:xfrm>
            <a:off x="3447338" y="3737123"/>
            <a:ext cx="518850" cy="461665"/>
          </a:xfrm>
          <a:prstGeom prst="rect">
            <a:avLst/>
          </a:prstGeom>
          <a:noFill/>
        </p:spPr>
        <p:txBody>
          <a:bodyPr wrap="square" rtlCol="0">
            <a:spAutoFit/>
          </a:bodyPr>
          <a:lstStyle/>
          <a:p>
            <a:r>
              <a:rPr lang="en-GB" sz="2400" b="1" dirty="0" smtClean="0">
                <a:solidFill>
                  <a:schemeClr val="accent5"/>
                </a:solidFill>
                <a:latin typeface="Calibri" pitchFamily="34" charset="0"/>
              </a:rPr>
              <a:t>k</a:t>
            </a:r>
          </a:p>
        </p:txBody>
      </p:sp>
      <p:cxnSp>
        <p:nvCxnSpPr>
          <p:cNvPr id="13" name="Straight Arrow Connector 12"/>
          <p:cNvCxnSpPr/>
          <p:nvPr/>
        </p:nvCxnSpPr>
        <p:spPr bwMode="auto">
          <a:xfrm flipV="1">
            <a:off x="2420144" y="2844789"/>
            <a:ext cx="0" cy="2024371"/>
          </a:xfrm>
          <a:prstGeom prst="straightConnector1">
            <a:avLst/>
          </a:prstGeom>
          <a:noFill/>
          <a:ln w="38100" cap="flat" cmpd="sng" algn="ctr">
            <a:solidFill>
              <a:schemeClr val="accent5"/>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5" name="Straight Arrow Connector 14"/>
          <p:cNvCxnSpPr/>
          <p:nvPr/>
        </p:nvCxnSpPr>
        <p:spPr bwMode="auto">
          <a:xfrm flipV="1">
            <a:off x="2267744" y="2852933"/>
            <a:ext cx="0" cy="1368155"/>
          </a:xfrm>
          <a:prstGeom prst="straightConnector1">
            <a:avLst/>
          </a:prstGeom>
          <a:noFill/>
          <a:ln w="38100" cap="flat" cmpd="sng" algn="ctr">
            <a:solidFill>
              <a:schemeClr val="tx2"/>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 name="Straight Connector 7"/>
          <p:cNvCxnSpPr>
            <a:stCxn id="10" idx="2"/>
          </p:cNvCxnSpPr>
          <p:nvPr/>
        </p:nvCxnSpPr>
        <p:spPr bwMode="auto">
          <a:xfrm>
            <a:off x="943650" y="3179877"/>
            <a:ext cx="748030" cy="0"/>
          </a:xfrm>
          <a:prstGeom prst="line">
            <a:avLst/>
          </a:prstGeom>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 name="Straight Connector 18"/>
          <p:cNvCxnSpPr/>
          <p:nvPr/>
        </p:nvCxnSpPr>
        <p:spPr bwMode="auto">
          <a:xfrm>
            <a:off x="251520" y="3140968"/>
            <a:ext cx="504056" cy="0"/>
          </a:xfrm>
          <a:prstGeom prst="line">
            <a:avLst/>
          </a:prstGeom>
          <a:noFill/>
          <a:ln w="38100" cap="flat" cmpd="sng" algn="ctr">
            <a:solidFill>
              <a:schemeClr val="accent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1" name="Straight Connector 20"/>
          <p:cNvCxnSpPr/>
          <p:nvPr/>
        </p:nvCxnSpPr>
        <p:spPr bwMode="auto">
          <a:xfrm>
            <a:off x="251520" y="2708920"/>
            <a:ext cx="504056" cy="0"/>
          </a:xfrm>
          <a:prstGeom prst="line">
            <a:avLst/>
          </a:prstGeom>
          <a:noFill/>
          <a:ln w="3810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 name="Straight Arrow Connector 3"/>
          <p:cNvCxnSpPr/>
          <p:nvPr/>
        </p:nvCxnSpPr>
        <p:spPr bwMode="auto">
          <a:xfrm>
            <a:off x="2267744" y="4149080"/>
            <a:ext cx="0" cy="728484"/>
          </a:xfrm>
          <a:prstGeom prst="straightConnector1">
            <a:avLst/>
          </a:prstGeom>
          <a:noFill/>
          <a:ln w="38100" cap="flat" cmpd="sng" algn="ctr">
            <a:solidFill>
              <a:schemeClr val="accent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2534569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a:blip r:embed="rId3"/>
          <a:stretch>
            <a:fillRect/>
          </a:stretch>
        </p:blipFill>
        <p:spPr>
          <a:xfrm>
            <a:off x="323528" y="1706029"/>
            <a:ext cx="4699413" cy="4027227"/>
          </a:xfrm>
          <a:prstGeom prst="rect">
            <a:avLst/>
          </a:prstGeom>
        </p:spPr>
      </p:pic>
      <p:sp>
        <p:nvSpPr>
          <p:cNvPr id="3" name="TextBox 2"/>
          <p:cNvSpPr txBox="1"/>
          <p:nvPr/>
        </p:nvSpPr>
        <p:spPr>
          <a:xfrm>
            <a:off x="1028180" y="4691240"/>
            <a:ext cx="2751732" cy="461665"/>
          </a:xfrm>
          <a:prstGeom prst="rect">
            <a:avLst/>
          </a:prstGeom>
          <a:solidFill>
            <a:schemeClr val="bg1"/>
          </a:solidFill>
          <a:ln w="19050">
            <a:solidFill>
              <a:schemeClr val="bg1"/>
            </a:solidFill>
          </a:ln>
        </p:spPr>
        <p:txBody>
          <a:bodyPr wrap="square" rtlCol="0">
            <a:spAutoFit/>
          </a:bodyPr>
          <a:lstStyle/>
          <a:p>
            <a:r>
              <a:rPr lang="en-GB" sz="2400" b="1" dirty="0" smtClean="0">
                <a:solidFill>
                  <a:srgbClr val="000000"/>
                </a:solidFill>
                <a:latin typeface="Calibri" pitchFamily="34" charset="0"/>
              </a:rPr>
              <a:t>CMIP5 </a:t>
            </a:r>
            <a:r>
              <a:rPr lang="en-GB" dirty="0" smtClean="0">
                <a:solidFill>
                  <a:srgbClr val="000000"/>
                </a:solidFill>
                <a:latin typeface="Calibri" pitchFamily="34" charset="0"/>
              </a:rPr>
              <a:t>historical/RCP8.5</a:t>
            </a:r>
          </a:p>
        </p:txBody>
      </p:sp>
      <p:sp>
        <p:nvSpPr>
          <p:cNvPr id="12" name="Rectangle 11"/>
          <p:cNvSpPr/>
          <p:nvPr/>
        </p:nvSpPr>
        <p:spPr>
          <a:xfrm>
            <a:off x="107504" y="5661248"/>
            <a:ext cx="4988825" cy="707886"/>
          </a:xfrm>
          <a:prstGeom prst="rect">
            <a:avLst/>
          </a:prstGeom>
          <a:solidFill>
            <a:schemeClr val="bg1"/>
          </a:solidFill>
        </p:spPr>
        <p:txBody>
          <a:bodyPr wrap="square">
            <a:spAutoFit/>
          </a:bodyPr>
          <a:lstStyle/>
          <a:p>
            <a:r>
              <a:rPr lang="en-GB" sz="2000" dirty="0" smtClean="0">
                <a:solidFill>
                  <a:srgbClr val="000000"/>
                </a:solidFill>
                <a:latin typeface="Calibri" pitchFamily="34" charset="0"/>
              </a:rPr>
              <a:t>After </a:t>
            </a:r>
            <a:r>
              <a:rPr lang="en-GB" sz="2000" kern="0" dirty="0" smtClean="0">
                <a:solidFill>
                  <a:srgbClr val="000000"/>
                </a:solidFill>
                <a:latin typeface="Calibri" pitchFamily="34" charset="0"/>
                <a:hlinkClick r:id="rId4"/>
              </a:rPr>
              <a:t>Allan </a:t>
            </a:r>
            <a:r>
              <a:rPr lang="en-GB" sz="2000" kern="0" dirty="0">
                <a:solidFill>
                  <a:srgbClr val="000000"/>
                </a:solidFill>
                <a:latin typeface="Calibri" pitchFamily="34" charset="0"/>
                <a:hlinkClick r:id="rId4"/>
              </a:rPr>
              <a:t>et al. (</a:t>
            </a:r>
            <a:r>
              <a:rPr lang="en-GB" sz="2000" kern="0" dirty="0" smtClean="0">
                <a:solidFill>
                  <a:srgbClr val="000000"/>
                </a:solidFill>
                <a:latin typeface="Calibri" pitchFamily="34" charset="0"/>
                <a:hlinkClick r:id="rId4"/>
              </a:rPr>
              <a:t>2014) </a:t>
            </a:r>
            <a:r>
              <a:rPr lang="en-GB" sz="2000" kern="0" dirty="0" err="1">
                <a:solidFill>
                  <a:srgbClr val="000000"/>
                </a:solidFill>
                <a:latin typeface="Calibri" pitchFamily="34" charset="0"/>
                <a:hlinkClick r:id="rId4"/>
              </a:rPr>
              <a:t>Surv</a:t>
            </a:r>
            <a:r>
              <a:rPr lang="en-GB" sz="2000" kern="0" dirty="0">
                <a:solidFill>
                  <a:srgbClr val="000000"/>
                </a:solidFill>
                <a:latin typeface="Calibri" pitchFamily="34" charset="0"/>
                <a:hlinkClick r:id="rId4"/>
              </a:rPr>
              <a:t>. </a:t>
            </a:r>
            <a:r>
              <a:rPr lang="en-GB" sz="2000" kern="0" dirty="0" err="1">
                <a:solidFill>
                  <a:srgbClr val="000000"/>
                </a:solidFill>
                <a:latin typeface="Calibri" pitchFamily="34" charset="0"/>
                <a:hlinkClick r:id="rId4"/>
              </a:rPr>
              <a:t>Geophys</a:t>
            </a:r>
            <a:r>
              <a:rPr lang="en-GB" sz="2000" kern="0" dirty="0">
                <a:solidFill>
                  <a:srgbClr val="000000"/>
                </a:solidFill>
                <a:latin typeface="Calibri" pitchFamily="34" charset="0"/>
                <a:hlinkClick r:id="rId4"/>
              </a:rPr>
              <a:t> </a:t>
            </a:r>
            <a:r>
              <a:rPr lang="en-GB" sz="2000" kern="0" dirty="0" smtClean="0">
                <a:solidFill>
                  <a:srgbClr val="000000"/>
                </a:solidFill>
                <a:latin typeface="Calibri" pitchFamily="34" charset="0"/>
              </a:rPr>
              <a:t> and </a:t>
            </a:r>
            <a:r>
              <a:rPr lang="en-GB" sz="2000" kern="0" dirty="0" smtClean="0">
                <a:solidFill>
                  <a:srgbClr val="000000"/>
                </a:solidFill>
                <a:latin typeface="Calibri" pitchFamily="34" charset="0"/>
                <a:hlinkClick r:id="rId5"/>
              </a:rPr>
              <a:t>Thorpe and Andrews (2014) ERL</a:t>
            </a:r>
            <a:endParaRPr lang="en-GB" sz="2000" dirty="0">
              <a:solidFill>
                <a:srgbClr val="000000"/>
              </a:solidFill>
            </a:endParaRPr>
          </a:p>
        </p:txBody>
      </p:sp>
      <p:sp>
        <p:nvSpPr>
          <p:cNvPr id="2" name="TextBox 1"/>
          <p:cNvSpPr txBox="1"/>
          <p:nvPr/>
        </p:nvSpPr>
        <p:spPr>
          <a:xfrm>
            <a:off x="-1476272" y="3471391"/>
            <a:ext cx="3600000" cy="400110"/>
          </a:xfrm>
          <a:prstGeom prst="rect">
            <a:avLst/>
          </a:prstGeom>
          <a:solidFill>
            <a:schemeClr val="bg1"/>
          </a:solidFill>
          <a:scene3d>
            <a:camera prst="orthographicFront">
              <a:rot lat="0" lon="0" rev="5400000"/>
            </a:camera>
            <a:lightRig rig="threePt" dir="t"/>
          </a:scene3d>
        </p:spPr>
        <p:txBody>
          <a:bodyPr wrap="square" rtlCol="0">
            <a:spAutoFit/>
          </a:bodyPr>
          <a:lstStyle/>
          <a:p>
            <a:r>
              <a:rPr lang="en-GB" sz="2000" dirty="0" smtClean="0">
                <a:solidFill>
                  <a:srgbClr val="000000"/>
                </a:solidFill>
                <a:latin typeface="Calibri" pitchFamily="34" charset="0"/>
              </a:rPr>
              <a:t>Precipitation change (mm/day)</a:t>
            </a:r>
            <a:endParaRPr lang="en-GB" sz="2000" dirty="0">
              <a:solidFill>
                <a:srgbClr val="000000"/>
              </a:solidFill>
              <a:latin typeface="Calibri" pitchFamily="34" charset="0"/>
            </a:endParaRPr>
          </a:p>
        </p:txBody>
      </p:sp>
      <p:sp>
        <p:nvSpPr>
          <p:cNvPr id="4" name="TextBox 3"/>
          <p:cNvSpPr txBox="1"/>
          <p:nvPr/>
        </p:nvSpPr>
        <p:spPr>
          <a:xfrm>
            <a:off x="5076056" y="1700808"/>
            <a:ext cx="3056552" cy="830997"/>
          </a:xfrm>
          <a:prstGeom prst="rect">
            <a:avLst/>
          </a:prstGeom>
          <a:noFill/>
        </p:spPr>
        <p:txBody>
          <a:bodyPr wrap="square" rtlCol="0">
            <a:spAutoFit/>
          </a:bodyPr>
          <a:lstStyle/>
          <a:p>
            <a:r>
              <a:rPr lang="en-GB" sz="2400" dirty="0" smtClean="0">
                <a:solidFill>
                  <a:srgbClr val="000000"/>
                </a:solidFill>
                <a:latin typeface="Calibri" pitchFamily="34" charset="0"/>
              </a:rPr>
              <a:t>Using simple model</a:t>
            </a:r>
            <a:r>
              <a:rPr lang="en-GB" sz="2400" b="1" dirty="0" smtClean="0">
                <a:solidFill>
                  <a:srgbClr val="000000"/>
                </a:solidFill>
                <a:latin typeface="Calibri" pitchFamily="34" charset="0"/>
              </a:rPr>
              <a:t>: </a:t>
            </a:r>
          </a:p>
          <a:p>
            <a:r>
              <a:rPr lang="en-GB" sz="2400" b="1" dirty="0" smtClean="0">
                <a:solidFill>
                  <a:srgbClr val="000000"/>
                </a:solidFill>
                <a:latin typeface="Calibri" pitchFamily="34" charset="0"/>
              </a:rPr>
              <a:t>LΔP </a:t>
            </a:r>
            <a:r>
              <a:rPr lang="en-GB" sz="2400" b="1" dirty="0">
                <a:solidFill>
                  <a:srgbClr val="000000"/>
                </a:solidFill>
                <a:latin typeface="Calibri" pitchFamily="34" charset="0"/>
              </a:rPr>
              <a:t>= </a:t>
            </a:r>
            <a:r>
              <a:rPr lang="en-GB" sz="2400" b="1" dirty="0" err="1">
                <a:solidFill>
                  <a:srgbClr val="000000"/>
                </a:solidFill>
                <a:latin typeface="Calibri" pitchFamily="34" charset="0"/>
              </a:rPr>
              <a:t>kΔT</a:t>
            </a:r>
            <a:r>
              <a:rPr lang="en-GB" sz="2400" b="1" dirty="0">
                <a:solidFill>
                  <a:srgbClr val="000000"/>
                </a:solidFill>
                <a:latin typeface="Calibri" pitchFamily="34" charset="0"/>
              </a:rPr>
              <a:t> –</a:t>
            </a:r>
            <a:r>
              <a:rPr lang="en-GB" sz="2400" b="1" dirty="0" smtClean="0">
                <a:solidFill>
                  <a:srgbClr val="000000"/>
                </a:solidFill>
                <a:latin typeface="Calibri" pitchFamily="34" charset="0"/>
              </a:rPr>
              <a:t> f</a:t>
            </a:r>
            <a:r>
              <a:rPr lang="en-GB" sz="2400" b="1" baseline="-25000" dirty="0" smtClean="0">
                <a:solidFill>
                  <a:srgbClr val="000000"/>
                </a:solidFill>
                <a:latin typeface="Calibri" pitchFamily="34" charset="0"/>
              </a:rPr>
              <a:t>F</a:t>
            </a:r>
            <a:r>
              <a:rPr lang="en-GB" sz="2400" b="1" dirty="0" smtClean="0">
                <a:solidFill>
                  <a:srgbClr val="000000"/>
                </a:solidFill>
                <a:latin typeface="Calibri" pitchFamily="34" charset="0"/>
              </a:rPr>
              <a:t>ΔF</a:t>
            </a:r>
          </a:p>
        </p:txBody>
      </p:sp>
      <p:cxnSp>
        <p:nvCxnSpPr>
          <p:cNvPr id="14" name="Straight Connector 13"/>
          <p:cNvCxnSpPr/>
          <p:nvPr/>
        </p:nvCxnSpPr>
        <p:spPr bwMode="auto">
          <a:xfrm>
            <a:off x="5220072" y="2564904"/>
            <a:ext cx="420216"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8" name="Straight Connector 17"/>
          <p:cNvCxnSpPr/>
          <p:nvPr/>
        </p:nvCxnSpPr>
        <p:spPr bwMode="auto">
          <a:xfrm>
            <a:off x="6732240" y="2564904"/>
            <a:ext cx="504056" cy="0"/>
          </a:xfrm>
          <a:prstGeom prst="line">
            <a:avLst/>
          </a:prstGeom>
          <a:solidFill>
            <a:schemeClr val="accent1"/>
          </a:solidFill>
          <a:ln w="38100" cap="flat" cmpd="sng" algn="ctr">
            <a:solidFill>
              <a:srgbClr val="FF0000"/>
            </a:solidFill>
            <a:prstDash val="dash"/>
            <a:round/>
            <a:headEnd type="none" w="med" len="med"/>
            <a:tailEnd type="none" w="med" len="med"/>
          </a:ln>
          <a:effectLst/>
        </p:spPr>
      </p:cxnSp>
      <p:cxnSp>
        <p:nvCxnSpPr>
          <p:cNvPr id="19" name="Straight Connector 18"/>
          <p:cNvCxnSpPr/>
          <p:nvPr/>
        </p:nvCxnSpPr>
        <p:spPr bwMode="auto">
          <a:xfrm>
            <a:off x="6012160" y="2564904"/>
            <a:ext cx="420216" cy="0"/>
          </a:xfrm>
          <a:prstGeom prst="line">
            <a:avLst/>
          </a:prstGeom>
          <a:solidFill>
            <a:schemeClr val="accent1"/>
          </a:solidFill>
          <a:ln w="38100" cap="flat" cmpd="sng" algn="ctr">
            <a:solidFill>
              <a:srgbClr val="FF0000"/>
            </a:solidFill>
            <a:prstDash val="sysDot"/>
            <a:round/>
            <a:headEnd type="none" w="med" len="med"/>
            <a:tailEnd type="none" w="med" len="med"/>
          </a:ln>
          <a:effectLst/>
        </p:spPr>
      </p:cxnSp>
      <p:grpSp>
        <p:nvGrpSpPr>
          <p:cNvPr id="41" name="Group 40"/>
          <p:cNvGrpSpPr/>
          <p:nvPr/>
        </p:nvGrpSpPr>
        <p:grpSpPr>
          <a:xfrm>
            <a:off x="5292080" y="3758265"/>
            <a:ext cx="1728192" cy="2562900"/>
            <a:chOff x="7020272" y="1700808"/>
            <a:chExt cx="1728192" cy="2562900"/>
          </a:xfrm>
        </p:grpSpPr>
        <p:sp>
          <p:nvSpPr>
            <p:cNvPr id="42" name="Rectangle 41"/>
            <p:cNvSpPr/>
            <p:nvPr/>
          </p:nvSpPr>
          <p:spPr bwMode="auto">
            <a:xfrm>
              <a:off x="7380312" y="2789317"/>
              <a:ext cx="1080120" cy="682303"/>
            </a:xfrm>
            <a:prstGeom prst="rect">
              <a:avLst/>
            </a:prstGeom>
            <a:solidFill>
              <a:srgbClr val="99CCFF"/>
            </a:solidFill>
            <a:ln w="12700" cap="flat" cmpd="sng" algn="ctr">
              <a:solidFill>
                <a:srgbClr val="0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0000"/>
                </a:solidFill>
                <a:effectLst/>
                <a:uLnTx/>
                <a:uFillTx/>
                <a:latin typeface="Arial" charset="0"/>
              </a:endParaRPr>
            </a:p>
          </p:txBody>
        </p:sp>
        <p:sp>
          <p:nvSpPr>
            <p:cNvPr id="43" name="Rectangle 42"/>
            <p:cNvSpPr/>
            <p:nvPr/>
          </p:nvSpPr>
          <p:spPr bwMode="auto">
            <a:xfrm>
              <a:off x="7380312" y="3183588"/>
              <a:ext cx="1080120" cy="1080120"/>
            </a:xfrm>
            <a:prstGeom prst="rect">
              <a:avLst/>
            </a:prstGeom>
            <a:solidFill>
              <a:srgbClr val="CAE2FF">
                <a:lumMod val="50000"/>
              </a:srgbClr>
            </a:solidFill>
            <a:ln w="12700" cap="flat" cmpd="sng" algn="ctr">
              <a:solidFill>
                <a:srgbClr val="0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0000"/>
                </a:solidFill>
                <a:effectLst/>
                <a:uLnTx/>
                <a:uFillTx/>
                <a:latin typeface="Arial" charset="0"/>
              </a:endParaRPr>
            </a:p>
          </p:txBody>
        </p:sp>
        <p:cxnSp>
          <p:nvCxnSpPr>
            <p:cNvPr id="44" name="Straight Arrow Connector 43"/>
            <p:cNvCxnSpPr/>
            <p:nvPr/>
          </p:nvCxnSpPr>
          <p:spPr bwMode="auto">
            <a:xfrm>
              <a:off x="7902624" y="2962950"/>
              <a:ext cx="0" cy="561789"/>
            </a:xfrm>
            <a:prstGeom prst="straightConnector1">
              <a:avLst/>
            </a:prstGeom>
            <a:solidFill>
              <a:srgbClr val="99CCFF"/>
            </a:solidFill>
            <a:ln w="76200" cap="flat" cmpd="sng" algn="ctr">
              <a:solidFill>
                <a:srgbClr val="FF0000"/>
              </a:solidFill>
              <a:prstDash val="solid"/>
              <a:round/>
              <a:headEnd type="none" w="med" len="med"/>
              <a:tailEnd type="triangle"/>
            </a:ln>
            <a:effectLst/>
          </p:spPr>
        </p:cxnSp>
        <p:cxnSp>
          <p:nvCxnSpPr>
            <p:cNvPr id="45" name="Straight Arrow Connector 44"/>
            <p:cNvCxnSpPr/>
            <p:nvPr/>
          </p:nvCxnSpPr>
          <p:spPr bwMode="auto">
            <a:xfrm flipH="1">
              <a:off x="7884368" y="2162473"/>
              <a:ext cx="9129" cy="661075"/>
            </a:xfrm>
            <a:prstGeom prst="straightConnector1">
              <a:avLst/>
            </a:prstGeom>
            <a:solidFill>
              <a:srgbClr val="99CCFF"/>
            </a:solidFill>
            <a:ln w="76200" cap="flat" cmpd="sng" algn="ctr">
              <a:solidFill>
                <a:srgbClr val="FF0000"/>
              </a:solidFill>
              <a:prstDash val="solid"/>
              <a:round/>
              <a:headEnd type="none" w="med" len="med"/>
              <a:tailEnd type="triangle"/>
            </a:ln>
            <a:effectLst/>
          </p:spPr>
        </p:cxnSp>
        <p:sp>
          <p:nvSpPr>
            <p:cNvPr id="46" name="TextBox 45"/>
            <p:cNvSpPr txBox="1"/>
            <p:nvPr/>
          </p:nvSpPr>
          <p:spPr>
            <a:xfrm>
              <a:off x="7020272" y="1700808"/>
              <a:ext cx="1728192" cy="461665"/>
            </a:xfrm>
            <a:prstGeom prst="rect">
              <a:avLst/>
            </a:prstGeom>
            <a:noFill/>
            <a:ln>
              <a:solidFill>
                <a:srgbClr val="FF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smtClean="0">
                  <a:ln>
                    <a:noFill/>
                  </a:ln>
                  <a:solidFill>
                    <a:srgbClr val="000000"/>
                  </a:solidFill>
                  <a:effectLst/>
                  <a:uLnTx/>
                  <a:uFillTx/>
                  <a:latin typeface="Calibri"/>
                  <a:ea typeface="Verdana" panose="020B0604030504040204" pitchFamily="34" charset="0"/>
                  <a:cs typeface="Verdana" panose="020B0604030504040204" pitchFamily="34" charset="0"/>
                </a:rPr>
                <a:t>N=</a:t>
              </a:r>
              <a:r>
                <a:rPr kumimoji="0" lang="el-GR" sz="2400" b="1" i="0" u="none" strike="noStrike" kern="0" cap="none" spc="0" normalizeH="0" baseline="0" noProof="0" dirty="0" smtClean="0">
                  <a:ln>
                    <a:noFill/>
                  </a:ln>
                  <a:solidFill>
                    <a:srgbClr val="000000"/>
                  </a:solidFill>
                  <a:effectLst/>
                  <a:uLnTx/>
                  <a:uFillTx/>
                  <a:latin typeface="Calibri"/>
                  <a:ea typeface="Verdana" panose="020B0604030504040204" pitchFamily="34" charset="0"/>
                  <a:cs typeface="Verdana" panose="020B0604030504040204" pitchFamily="34" charset="0"/>
                </a:rPr>
                <a:t>Δ</a:t>
              </a:r>
              <a:r>
                <a:rPr kumimoji="0" lang="en-GB" sz="2400" b="1" i="0" u="none" strike="noStrike" kern="0" cap="none" spc="0" normalizeH="0" baseline="0" noProof="0" dirty="0" smtClean="0">
                  <a:ln>
                    <a:noFill/>
                  </a:ln>
                  <a:solidFill>
                    <a:srgbClr val="000000"/>
                  </a:solidFill>
                  <a:effectLst/>
                  <a:uLnTx/>
                  <a:uFillTx/>
                  <a:latin typeface="Calibri"/>
                  <a:ea typeface="Verdana" panose="020B0604030504040204" pitchFamily="34" charset="0"/>
                  <a:cs typeface="Verdana" panose="020B0604030504040204" pitchFamily="34" charset="0"/>
                </a:rPr>
                <a:t>F–Y</a:t>
              </a:r>
              <a:r>
                <a:rPr kumimoji="0" lang="el-GR" sz="2400" b="1" i="0" u="none" strike="noStrike" kern="0" cap="none" spc="0" normalizeH="0" baseline="0" noProof="0" dirty="0" smtClean="0">
                  <a:ln>
                    <a:noFill/>
                  </a:ln>
                  <a:solidFill>
                    <a:srgbClr val="000000"/>
                  </a:solidFill>
                  <a:effectLst/>
                  <a:uLnTx/>
                  <a:uFillTx/>
                  <a:latin typeface="Calibri"/>
                  <a:ea typeface="Verdana" panose="020B0604030504040204" pitchFamily="34" charset="0"/>
                  <a:cs typeface="Verdana" panose="020B0604030504040204" pitchFamily="34" charset="0"/>
                </a:rPr>
                <a:t>Δ</a:t>
              </a:r>
              <a:r>
                <a:rPr kumimoji="0" lang="en-GB" sz="2400" b="1" i="0" u="none" strike="noStrike" kern="0" cap="none" spc="0" normalizeH="0" baseline="0" noProof="0" dirty="0" smtClean="0">
                  <a:ln>
                    <a:noFill/>
                  </a:ln>
                  <a:solidFill>
                    <a:srgbClr val="000000"/>
                  </a:solidFill>
                  <a:effectLst/>
                  <a:uLnTx/>
                  <a:uFillTx/>
                  <a:latin typeface="Calibri"/>
                  <a:ea typeface="Verdana" panose="020B0604030504040204" pitchFamily="34" charset="0"/>
                  <a:cs typeface="Verdana" panose="020B0604030504040204" pitchFamily="34" charset="0"/>
                </a:rPr>
                <a:t>T</a:t>
              </a:r>
            </a:p>
          </p:txBody>
        </p:sp>
        <p:sp>
          <p:nvSpPr>
            <p:cNvPr id="47" name="TextBox 46"/>
            <p:cNvSpPr txBox="1"/>
            <p:nvPr/>
          </p:nvSpPr>
          <p:spPr>
            <a:xfrm>
              <a:off x="7812360" y="2823548"/>
              <a:ext cx="54006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smtClean="0">
                  <a:ln>
                    <a:noFill/>
                  </a:ln>
                  <a:solidFill>
                    <a:srgbClr val="000000"/>
                  </a:solidFill>
                  <a:effectLst/>
                  <a:uLnTx/>
                  <a:uFillTx/>
                  <a:latin typeface="Arial" charset="0"/>
                </a:rPr>
                <a:t>D</a:t>
              </a:r>
            </a:p>
          </p:txBody>
        </p:sp>
        <p:sp>
          <p:nvSpPr>
            <p:cNvPr id="48" name="Rectangle 47"/>
            <p:cNvSpPr/>
            <p:nvPr/>
          </p:nvSpPr>
          <p:spPr>
            <a:xfrm>
              <a:off x="7410181" y="2778284"/>
              <a:ext cx="492443"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800" b="1" i="0" u="none" strike="noStrike" kern="0" cap="none" spc="0" normalizeH="0" baseline="0" noProof="0" dirty="0" smtClean="0">
                  <a:ln>
                    <a:noFill/>
                  </a:ln>
                  <a:solidFill>
                    <a:srgbClr val="000000"/>
                  </a:solidFill>
                  <a:effectLst/>
                  <a:uLnTx/>
                  <a:uFillTx/>
                  <a:latin typeface="Arial" charset="0"/>
                </a:rPr>
                <a:t>Δ</a:t>
              </a:r>
              <a:r>
                <a:rPr kumimoji="0" lang="en-GB" sz="1800" b="1" i="0" u="none" strike="noStrike" kern="0" cap="none" spc="0" normalizeH="0" baseline="0" noProof="0" dirty="0" smtClean="0">
                  <a:ln>
                    <a:noFill/>
                  </a:ln>
                  <a:solidFill>
                    <a:srgbClr val="000000"/>
                  </a:solidFill>
                  <a:effectLst/>
                  <a:uLnTx/>
                  <a:uFillTx/>
                  <a:latin typeface="Arial" charset="0"/>
                </a:rPr>
                <a:t>T</a:t>
              </a:r>
              <a:endParaRPr kumimoji="0" lang="en-GB" sz="1800" b="0" i="0" u="none" strike="noStrike" kern="0" cap="none" spc="0" normalizeH="0" baseline="0" noProof="0" dirty="0" smtClean="0">
                <a:ln>
                  <a:noFill/>
                </a:ln>
                <a:solidFill>
                  <a:srgbClr val="000000"/>
                </a:solidFill>
                <a:effectLst/>
                <a:uLnTx/>
                <a:uFillTx/>
                <a:latin typeface="Arial" charset="0"/>
              </a:endParaRPr>
            </a:p>
          </p:txBody>
        </p:sp>
        <p:sp>
          <p:nvSpPr>
            <p:cNvPr id="49" name="Freeform 48"/>
            <p:cNvSpPr/>
            <p:nvPr/>
          </p:nvSpPr>
          <p:spPr bwMode="auto">
            <a:xfrm>
              <a:off x="7471135" y="3815209"/>
              <a:ext cx="573438" cy="232475"/>
            </a:xfrm>
            <a:custGeom>
              <a:avLst/>
              <a:gdLst>
                <a:gd name="connsiteX0" fmla="*/ 433953 w 573438"/>
                <a:gd name="connsiteY0" fmla="*/ 123987 h 232475"/>
                <a:gd name="connsiteX1" fmla="*/ 309966 w 573438"/>
                <a:gd name="connsiteY1" fmla="*/ 77492 h 232475"/>
                <a:gd name="connsiteX2" fmla="*/ 216977 w 573438"/>
                <a:gd name="connsiteY2" fmla="*/ 46495 h 232475"/>
                <a:gd name="connsiteX3" fmla="*/ 77492 w 573438"/>
                <a:gd name="connsiteY3" fmla="*/ 77492 h 232475"/>
                <a:gd name="connsiteX4" fmla="*/ 0 w 573438"/>
                <a:gd name="connsiteY4" fmla="*/ 170482 h 232475"/>
                <a:gd name="connsiteX5" fmla="*/ 46495 w 573438"/>
                <a:gd name="connsiteY5" fmla="*/ 201478 h 232475"/>
                <a:gd name="connsiteX6" fmla="*/ 139485 w 573438"/>
                <a:gd name="connsiteY6" fmla="*/ 232475 h 232475"/>
                <a:gd name="connsiteX7" fmla="*/ 247973 w 573438"/>
                <a:gd name="connsiteY7" fmla="*/ 216977 h 232475"/>
                <a:gd name="connsiteX8" fmla="*/ 340963 w 573438"/>
                <a:gd name="connsiteY8" fmla="*/ 185980 h 232475"/>
                <a:gd name="connsiteX9" fmla="*/ 371960 w 573438"/>
                <a:gd name="connsiteY9" fmla="*/ 139485 h 232475"/>
                <a:gd name="connsiteX10" fmla="*/ 418455 w 573438"/>
                <a:gd name="connsiteY10" fmla="*/ 108488 h 232475"/>
                <a:gd name="connsiteX11" fmla="*/ 526943 w 573438"/>
                <a:gd name="connsiteY11" fmla="*/ 0 h 232475"/>
                <a:gd name="connsiteX12" fmla="*/ 557939 w 573438"/>
                <a:gd name="connsiteY12" fmla="*/ 92990 h 232475"/>
                <a:gd name="connsiteX13" fmla="*/ 573438 w 573438"/>
                <a:gd name="connsiteY13" fmla="*/ 139485 h 232475"/>
                <a:gd name="connsiteX14" fmla="*/ 526943 w 573438"/>
                <a:gd name="connsiteY14" fmla="*/ 154983 h 232475"/>
                <a:gd name="connsiteX15" fmla="*/ 464949 w 573438"/>
                <a:gd name="connsiteY15" fmla="*/ 123987 h 232475"/>
                <a:gd name="connsiteX16" fmla="*/ 433953 w 573438"/>
                <a:gd name="connsiteY16" fmla="*/ 123987 h 23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3438" h="232475">
                  <a:moveTo>
                    <a:pt x="433953" y="123987"/>
                  </a:moveTo>
                  <a:cubicBezTo>
                    <a:pt x="408122" y="116238"/>
                    <a:pt x="440571" y="135539"/>
                    <a:pt x="309966" y="77492"/>
                  </a:cubicBezTo>
                  <a:cubicBezTo>
                    <a:pt x="280109" y="64222"/>
                    <a:pt x="216977" y="46495"/>
                    <a:pt x="216977" y="46495"/>
                  </a:cubicBezTo>
                  <a:cubicBezTo>
                    <a:pt x="205729" y="48370"/>
                    <a:pt x="102926" y="60536"/>
                    <a:pt x="77492" y="77492"/>
                  </a:cubicBezTo>
                  <a:cubicBezTo>
                    <a:pt x="41693" y="101358"/>
                    <a:pt x="22872" y="136175"/>
                    <a:pt x="0" y="170482"/>
                  </a:cubicBezTo>
                  <a:cubicBezTo>
                    <a:pt x="15498" y="180814"/>
                    <a:pt x="29474" y="193913"/>
                    <a:pt x="46495" y="201478"/>
                  </a:cubicBezTo>
                  <a:cubicBezTo>
                    <a:pt x="76352" y="214748"/>
                    <a:pt x="139485" y="232475"/>
                    <a:pt x="139485" y="232475"/>
                  </a:cubicBezTo>
                  <a:cubicBezTo>
                    <a:pt x="175648" y="227309"/>
                    <a:pt x="212379" y="225191"/>
                    <a:pt x="247973" y="216977"/>
                  </a:cubicBezTo>
                  <a:cubicBezTo>
                    <a:pt x="279810" y="209630"/>
                    <a:pt x="340963" y="185980"/>
                    <a:pt x="340963" y="185980"/>
                  </a:cubicBezTo>
                  <a:cubicBezTo>
                    <a:pt x="351295" y="170482"/>
                    <a:pt x="358789" y="152656"/>
                    <a:pt x="371960" y="139485"/>
                  </a:cubicBezTo>
                  <a:cubicBezTo>
                    <a:pt x="385131" y="126314"/>
                    <a:pt x="406189" y="122506"/>
                    <a:pt x="418455" y="108488"/>
                  </a:cubicBezTo>
                  <a:cubicBezTo>
                    <a:pt x="520858" y="-8544"/>
                    <a:pt x="431360" y="31862"/>
                    <a:pt x="526943" y="0"/>
                  </a:cubicBezTo>
                  <a:lnTo>
                    <a:pt x="557939" y="92990"/>
                  </a:lnTo>
                  <a:lnTo>
                    <a:pt x="573438" y="139485"/>
                  </a:lnTo>
                  <a:cubicBezTo>
                    <a:pt x="557940" y="144651"/>
                    <a:pt x="543115" y="157293"/>
                    <a:pt x="526943" y="154983"/>
                  </a:cubicBezTo>
                  <a:cubicBezTo>
                    <a:pt x="504072" y="151716"/>
                    <a:pt x="485009" y="135450"/>
                    <a:pt x="464949" y="123987"/>
                  </a:cubicBezTo>
                  <a:cubicBezTo>
                    <a:pt x="405689" y="90124"/>
                    <a:pt x="459784" y="131736"/>
                    <a:pt x="433953" y="123987"/>
                  </a:cubicBezTo>
                  <a:close/>
                </a:path>
              </a:pathLst>
            </a:custGeom>
            <a:gradFill>
              <a:gsLst>
                <a:gs pos="0">
                  <a:srgbClr val="000000">
                    <a:lumMod val="50000"/>
                    <a:lumOff val="50000"/>
                  </a:srgbClr>
                </a:gs>
                <a:gs pos="100000">
                  <a:srgbClr val="99CCFF">
                    <a:lumMod val="45000"/>
                    <a:lumOff val="55000"/>
                  </a:srgbClr>
                </a:gs>
                <a:gs pos="100000">
                  <a:srgbClr val="99CCFF">
                    <a:lumMod val="45000"/>
                    <a:lumOff val="55000"/>
                  </a:srgbClr>
                </a:gs>
                <a:gs pos="100000">
                  <a:srgbClr val="FFFFFF">
                    <a:lumMod val="85000"/>
                  </a:srgbClr>
                </a:gs>
              </a:gsLst>
              <a:lin ang="5400000" scaled="1"/>
            </a:gradFill>
            <a:ln w="3810" cap="flat" cmpd="sng" algn="ctr">
              <a:solidFill>
                <a:srgbClr val="000000">
                  <a:lumMod val="85000"/>
                  <a:lumOff val="15000"/>
                </a:srgb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0000"/>
                </a:solidFill>
                <a:effectLst/>
                <a:uLnTx/>
                <a:uFillTx/>
                <a:latin typeface="Arial" charset="0"/>
              </a:endParaRPr>
            </a:p>
          </p:txBody>
        </p:sp>
        <p:sp>
          <p:nvSpPr>
            <p:cNvPr id="50" name="Oval 49"/>
            <p:cNvSpPr/>
            <p:nvPr/>
          </p:nvSpPr>
          <p:spPr bwMode="auto">
            <a:xfrm>
              <a:off x="7596336" y="3903668"/>
              <a:ext cx="50400" cy="50400"/>
            </a:xfrm>
            <a:prstGeom prst="ellipse">
              <a:avLst/>
            </a:prstGeom>
            <a:solidFill>
              <a:srgbClr val="000000">
                <a:lumMod val="85000"/>
                <a:lumOff val="15000"/>
              </a:srgbClr>
            </a:solidFill>
            <a:ln w="1270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0000"/>
                </a:solidFill>
                <a:effectLst/>
                <a:uLnTx/>
                <a:uFillTx/>
                <a:latin typeface="Arial" charset="0"/>
              </a:endParaRPr>
            </a:p>
          </p:txBody>
        </p:sp>
      </p:grpSp>
      <p:pic>
        <p:nvPicPr>
          <p:cNvPr id="52" name="Picture 51"/>
          <p:cNvPicPr>
            <a:picLocks noChangeAspect="1"/>
          </p:cNvPicPr>
          <p:nvPr/>
        </p:nvPicPr>
        <p:blipFill rotWithShape="1">
          <a:blip r:embed="rId6"/>
          <a:srcRect r="5136" b="63335"/>
          <a:stretch/>
        </p:blipFill>
        <p:spPr>
          <a:xfrm>
            <a:off x="5096328" y="2780928"/>
            <a:ext cx="3594747" cy="779084"/>
          </a:xfrm>
          <a:prstGeom prst="rect">
            <a:avLst/>
          </a:prstGeom>
        </p:spPr>
      </p:pic>
      <p:pic>
        <p:nvPicPr>
          <p:cNvPr id="53" name="Picture 52"/>
          <p:cNvPicPr>
            <a:picLocks noChangeAspect="1"/>
          </p:cNvPicPr>
          <p:nvPr/>
        </p:nvPicPr>
        <p:blipFill rotWithShape="1">
          <a:blip r:embed="rId6"/>
          <a:srcRect l="17459" t="74977" r="16739"/>
          <a:stretch/>
        </p:blipFill>
        <p:spPr>
          <a:xfrm>
            <a:off x="6794209" y="5529077"/>
            <a:ext cx="2155539" cy="459653"/>
          </a:xfrm>
          <a:prstGeom prst="rect">
            <a:avLst/>
          </a:prstGeom>
        </p:spPr>
      </p:pic>
      <p:sp>
        <p:nvSpPr>
          <p:cNvPr id="25" name="Title 1"/>
          <p:cNvSpPr txBox="1">
            <a:spLocks/>
          </p:cNvSpPr>
          <p:nvPr/>
        </p:nvSpPr>
        <p:spPr>
          <a:xfrm>
            <a:off x="432000" y="548680"/>
            <a:ext cx="8280000" cy="828000"/>
          </a:xfrm>
          <a:prstGeom prst="rect">
            <a:avLst/>
          </a:prstGeom>
        </p:spPr>
        <p:txBody>
          <a:bodyPr/>
          <a:lst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a:lstStyle>
          <a:p>
            <a:r>
              <a:rPr lang="en-GB" sz="3200" kern="0" dirty="0" smtClean="0"/>
              <a:t>Simple model for global precipitation      </a:t>
            </a:r>
            <a:r>
              <a:rPr lang="en-GB" sz="2000" b="0" kern="0" cap="none" dirty="0" smtClean="0">
                <a:solidFill>
                  <a:schemeClr val="tx2"/>
                </a:solidFill>
                <a:latin typeface="+mn-lt"/>
              </a:rPr>
              <a:t>PhD project (Zahra Mousavi, Keith Shine)</a:t>
            </a:r>
            <a:endParaRPr lang="en-GB" sz="2000" b="0" kern="0" cap="none" dirty="0">
              <a:solidFill>
                <a:schemeClr val="tx2"/>
              </a:solidFill>
              <a:latin typeface="+mn-lt"/>
            </a:endParaRPr>
          </a:p>
        </p:txBody>
      </p:sp>
    </p:spTree>
    <p:extLst>
      <p:ext uri="{BB962C8B-B14F-4D97-AF65-F5344CB8AC3E}">
        <p14:creationId xmlns:p14="http://schemas.microsoft.com/office/powerpoint/2010/main" val="986370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751" r="13873" b="17337"/>
          <a:stretch/>
        </p:blipFill>
        <p:spPr bwMode="auto">
          <a:xfrm>
            <a:off x="376617" y="2132856"/>
            <a:ext cx="5176285" cy="417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GB" sz="3600" dirty="0" smtClean="0"/>
              <a:t>Metrics for global precipitation</a:t>
            </a:r>
            <a:endParaRPr lang="en-GB" sz="3600" dirty="0"/>
          </a:p>
        </p:txBody>
      </p:sp>
      <p:sp>
        <p:nvSpPr>
          <p:cNvPr id="4" name="Content Placeholder 3"/>
          <p:cNvSpPr>
            <a:spLocks noGrp="1"/>
          </p:cNvSpPr>
          <p:nvPr>
            <p:ph idx="1"/>
          </p:nvPr>
        </p:nvSpPr>
        <p:spPr>
          <a:xfrm>
            <a:off x="5552902" y="2564904"/>
            <a:ext cx="3267570" cy="3609096"/>
          </a:xfrm>
        </p:spPr>
        <p:txBody>
          <a:bodyPr/>
          <a:lstStyle/>
          <a:p>
            <a:r>
              <a:rPr lang="en-GB" sz="2400" dirty="0" smtClean="0"/>
              <a:t>Metrics linking emissions to precipitation response</a:t>
            </a:r>
          </a:p>
          <a:p>
            <a:r>
              <a:rPr lang="en-GB" sz="2400" dirty="0"/>
              <a:t>P</a:t>
            </a:r>
            <a:r>
              <a:rPr lang="en-GB" sz="2400" dirty="0" smtClean="0"/>
              <a:t>recipitation </a:t>
            </a:r>
            <a:r>
              <a:rPr lang="en-GB" sz="2400" dirty="0"/>
              <a:t>and temperature </a:t>
            </a:r>
            <a:r>
              <a:rPr lang="en-GB" sz="2400" dirty="0" smtClean="0"/>
              <a:t>response </a:t>
            </a:r>
            <a:r>
              <a:rPr lang="en-GB" sz="2400" dirty="0"/>
              <a:t>to constant </a:t>
            </a:r>
            <a:r>
              <a:rPr lang="en-GB" sz="2400" dirty="0" smtClean="0"/>
              <a:t>emissions after 2008</a:t>
            </a:r>
          </a:p>
          <a:p>
            <a:pPr marL="0" indent="0">
              <a:buNone/>
            </a:pPr>
            <a:r>
              <a:rPr lang="en-GB" dirty="0" smtClean="0"/>
              <a:t>Shine et al. (2015) in prep:</a:t>
            </a:r>
          </a:p>
        </p:txBody>
      </p:sp>
      <p:sp>
        <p:nvSpPr>
          <p:cNvPr id="2" name="Slide Number Placeholder 1"/>
          <p:cNvSpPr>
            <a:spLocks noGrp="1"/>
          </p:cNvSpPr>
          <p:nvPr>
            <p:ph type="sldNum" sz="quarter" idx="10"/>
          </p:nvPr>
        </p:nvSpPr>
        <p:spPr/>
        <p:txBody>
          <a:bodyPr/>
          <a:lstStyle/>
          <a:p>
            <a:pPr>
              <a:defRPr/>
            </a:pPr>
            <a:fld id="{FC8FFFFA-72EE-4341-AAC3-151A90D5E51F}" type="slidenum">
              <a:rPr lang="en-US" smtClean="0">
                <a:solidFill>
                  <a:srgbClr val="000000"/>
                </a:solidFill>
              </a:rPr>
              <a:pPr>
                <a:defRPr/>
              </a:pPr>
              <a:t>18</a:t>
            </a:fld>
            <a:endParaRPr lang="en-US">
              <a:solidFill>
                <a:srgbClr val="000000"/>
              </a:solidFill>
            </a:endParaRPr>
          </a:p>
        </p:txBody>
      </p:sp>
    </p:spTree>
    <p:extLst>
      <p:ext uri="{BB962C8B-B14F-4D97-AF65-F5344CB8AC3E}">
        <p14:creationId xmlns:p14="http://schemas.microsoft.com/office/powerpoint/2010/main" val="420084630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529208" y="418654"/>
            <a:ext cx="6413592" cy="634082"/>
          </a:xfrm>
          <a:solidFill>
            <a:schemeClr val="bg1"/>
          </a:solidFill>
        </p:spPr>
        <p:txBody>
          <a:bodyPr/>
          <a:lstStyle/>
          <a:p>
            <a:r>
              <a:rPr lang="en-GB" sz="3200" dirty="0" smtClean="0">
                <a:solidFill>
                  <a:srgbClr val="C00000"/>
                </a:solidFill>
                <a:latin typeface="Calibri" pitchFamily="34" charset="0"/>
              </a:rPr>
              <a:t>earth’s energy budget &amp; regional </a:t>
            </a:r>
            <a:br>
              <a:rPr lang="en-GB" sz="3200" dirty="0" smtClean="0">
                <a:solidFill>
                  <a:srgbClr val="C00000"/>
                </a:solidFill>
                <a:latin typeface="Calibri" pitchFamily="34" charset="0"/>
              </a:rPr>
            </a:br>
            <a:r>
              <a:rPr lang="en-GB" sz="3200" dirty="0" smtClean="0">
                <a:solidFill>
                  <a:srgbClr val="C00000"/>
                </a:solidFill>
                <a:latin typeface="Calibri" pitchFamily="34" charset="0"/>
              </a:rPr>
              <a:t>changes in the water cycle</a:t>
            </a:r>
            <a:endParaRPr lang="en-GB" sz="3200" dirty="0">
              <a:solidFill>
                <a:srgbClr val="C00000"/>
              </a:solidFill>
              <a:latin typeface="Calibri" pitchFamily="34" charset="0"/>
            </a:endParaRPr>
          </a:p>
        </p:txBody>
      </p:sp>
      <p:grpSp>
        <p:nvGrpSpPr>
          <p:cNvPr id="8" name="Group 7"/>
          <p:cNvGrpSpPr/>
          <p:nvPr/>
        </p:nvGrpSpPr>
        <p:grpSpPr>
          <a:xfrm>
            <a:off x="4499992" y="1052736"/>
            <a:ext cx="4392488" cy="3052789"/>
            <a:chOff x="3065587" y="-68957"/>
            <a:chExt cx="4392488" cy="3052789"/>
          </a:xfrm>
        </p:grpSpPr>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3902"/>
            <a:stretch/>
          </p:blipFill>
          <p:spPr bwMode="auto">
            <a:xfrm>
              <a:off x="3065587" y="219075"/>
              <a:ext cx="4392488" cy="2764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724128" y="1196752"/>
              <a:ext cx="936104" cy="369332"/>
            </a:xfrm>
            <a:prstGeom prst="rect">
              <a:avLst/>
            </a:prstGeom>
            <a:noFill/>
          </p:spPr>
          <p:txBody>
            <a:bodyPr wrap="square" rtlCol="0">
              <a:spAutoFit/>
            </a:bodyPr>
            <a:lstStyle/>
            <a:p>
              <a:pPr algn="l"/>
              <a:r>
                <a:rPr lang="en-GB" dirty="0" smtClean="0">
                  <a:solidFill>
                    <a:srgbClr val="00B0F0"/>
                  </a:solidFill>
                  <a:latin typeface="Calibri" pitchFamily="34" charset="0"/>
                </a:rPr>
                <a:t>cooling</a:t>
              </a:r>
              <a:endParaRPr lang="en-GB" dirty="0">
                <a:solidFill>
                  <a:srgbClr val="00B0F0"/>
                </a:solidFill>
                <a:latin typeface="Calibri" pitchFamily="34" charset="0"/>
              </a:endParaRPr>
            </a:p>
          </p:txBody>
        </p:sp>
        <p:sp>
          <p:nvSpPr>
            <p:cNvPr id="7" name="TextBox 6"/>
            <p:cNvSpPr txBox="1"/>
            <p:nvPr/>
          </p:nvSpPr>
          <p:spPr>
            <a:xfrm>
              <a:off x="3065587" y="-68957"/>
              <a:ext cx="1944216" cy="707886"/>
            </a:xfrm>
            <a:prstGeom prst="rect">
              <a:avLst/>
            </a:prstGeom>
            <a:noFill/>
          </p:spPr>
          <p:txBody>
            <a:bodyPr wrap="square" rtlCol="0">
              <a:spAutoFit/>
            </a:bodyPr>
            <a:lstStyle/>
            <a:p>
              <a:pPr algn="ctr"/>
              <a:r>
                <a:rPr lang="en-GB" dirty="0" smtClean="0">
                  <a:solidFill>
                    <a:srgbClr val="FF0000"/>
                  </a:solidFill>
                  <a:latin typeface="Calibri" pitchFamily="34" charset="0"/>
                </a:rPr>
                <a:t>Enhanced energy transport</a:t>
              </a:r>
              <a:endParaRPr lang="en-GB" dirty="0">
                <a:solidFill>
                  <a:srgbClr val="FF0000"/>
                </a:solidFill>
                <a:latin typeface="Calibri" pitchFamily="34" charset="0"/>
              </a:endParaRPr>
            </a:p>
          </p:txBody>
        </p:sp>
      </p:grpSp>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0160" y="4718645"/>
            <a:ext cx="4154326" cy="1806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2"/>
          <p:cNvSpPr txBox="1">
            <a:spLocks/>
          </p:cNvSpPr>
          <p:nvPr/>
        </p:nvSpPr>
        <p:spPr bwMode="auto">
          <a:xfrm>
            <a:off x="4921112" y="4077072"/>
            <a:ext cx="4043376" cy="179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2000" kern="0" dirty="0" smtClean="0">
                <a:solidFill>
                  <a:srgbClr val="000000"/>
                </a:solidFill>
                <a:latin typeface="Calibri" pitchFamily="34" charset="0"/>
              </a:rPr>
              <a:t>Sulphate aerosol effects on Asian monsoon  e.g. </a:t>
            </a:r>
            <a:r>
              <a:rPr lang="en-GB" sz="2000" kern="0" dirty="0" smtClean="0">
                <a:solidFill>
                  <a:srgbClr val="000000"/>
                </a:solidFill>
                <a:latin typeface="Calibri" pitchFamily="34" charset="0"/>
                <a:hlinkClick r:id="rId4"/>
              </a:rPr>
              <a:t>Bollasina et al. 2011 Science</a:t>
            </a:r>
            <a:r>
              <a:rPr lang="en-GB" sz="2000" kern="0" dirty="0" smtClean="0">
                <a:solidFill>
                  <a:srgbClr val="000000"/>
                </a:solidFill>
                <a:latin typeface="Calibri" pitchFamily="34" charset="0"/>
              </a:rPr>
              <a:t> (left)</a:t>
            </a:r>
          </a:p>
          <a:p>
            <a:r>
              <a:rPr lang="en-GB" sz="2000" kern="0" dirty="0" smtClean="0">
                <a:solidFill>
                  <a:srgbClr val="000000"/>
                </a:solidFill>
                <a:latin typeface="Calibri" pitchFamily="34" charset="0"/>
              </a:rPr>
              <a:t>Links to drought in Horn of Africa? </a:t>
            </a:r>
            <a:r>
              <a:rPr lang="en-GB" sz="2000" kern="0" dirty="0" smtClean="0">
                <a:solidFill>
                  <a:srgbClr val="000000"/>
                </a:solidFill>
                <a:latin typeface="Calibri" pitchFamily="34" charset="0"/>
                <a:hlinkClick r:id="rId5"/>
              </a:rPr>
              <a:t>Park et al. (2011) </a:t>
            </a:r>
            <a:r>
              <a:rPr lang="en-GB" sz="2000" kern="0" dirty="0" err="1" smtClean="0">
                <a:solidFill>
                  <a:srgbClr val="000000"/>
                </a:solidFill>
                <a:latin typeface="Calibri" pitchFamily="34" charset="0"/>
                <a:hlinkClick r:id="rId5"/>
              </a:rPr>
              <a:t>Clim</a:t>
            </a:r>
            <a:r>
              <a:rPr lang="en-GB" sz="2000" kern="0" dirty="0" smtClean="0">
                <a:solidFill>
                  <a:srgbClr val="000000"/>
                </a:solidFill>
                <a:latin typeface="Calibri" pitchFamily="34" charset="0"/>
                <a:hlinkClick r:id="rId5"/>
              </a:rPr>
              <a:t> </a:t>
            </a:r>
            <a:r>
              <a:rPr lang="en-GB" sz="2000" kern="0" dirty="0" err="1" smtClean="0">
                <a:solidFill>
                  <a:srgbClr val="000000"/>
                </a:solidFill>
                <a:latin typeface="Calibri" pitchFamily="34" charset="0"/>
                <a:hlinkClick r:id="rId5"/>
              </a:rPr>
              <a:t>Dyn</a:t>
            </a:r>
            <a:endParaRPr lang="en-GB" sz="2000" kern="0" dirty="0" smtClean="0">
              <a:solidFill>
                <a:srgbClr val="000000"/>
              </a:solidFill>
              <a:latin typeface="Calibri" pitchFamily="34" charset="0"/>
            </a:endParaRPr>
          </a:p>
          <a:p>
            <a:r>
              <a:rPr lang="en-GB" sz="2000" kern="0" dirty="0" smtClean="0">
                <a:solidFill>
                  <a:srgbClr val="000000"/>
                </a:solidFill>
                <a:latin typeface="Calibri" pitchFamily="34" charset="0"/>
              </a:rPr>
              <a:t>GHGs &amp; Sahel rainfall  recovery?</a:t>
            </a:r>
          </a:p>
          <a:p>
            <a:pPr marL="0" indent="0">
              <a:buNone/>
            </a:pPr>
            <a:r>
              <a:rPr lang="en-GB" sz="2000" kern="0" dirty="0" smtClean="0">
                <a:solidFill>
                  <a:srgbClr val="000000"/>
                </a:solidFill>
                <a:latin typeface="Calibri" pitchFamily="34" charset="0"/>
                <a:hlinkClick r:id="rId6"/>
              </a:rPr>
              <a:t>Dong &amp; Sutton (2015) Nature </a:t>
            </a:r>
            <a:r>
              <a:rPr lang="en-GB" sz="2000" kern="0" dirty="0" err="1" smtClean="0">
                <a:solidFill>
                  <a:srgbClr val="000000"/>
                </a:solidFill>
                <a:latin typeface="Calibri" pitchFamily="34" charset="0"/>
                <a:hlinkClick r:id="rId6"/>
              </a:rPr>
              <a:t>Clim</a:t>
            </a:r>
            <a:r>
              <a:rPr lang="en-GB" sz="2000" kern="0" dirty="0">
                <a:solidFill>
                  <a:srgbClr val="000000"/>
                </a:solidFill>
                <a:latin typeface="Calibri" pitchFamily="34" charset="0"/>
              </a:rPr>
              <a:t>.</a:t>
            </a:r>
          </a:p>
        </p:txBody>
      </p:sp>
      <p:sp>
        <p:nvSpPr>
          <p:cNvPr id="3" name="Content Placeholder 2"/>
          <p:cNvSpPr>
            <a:spLocks noGrp="1"/>
          </p:cNvSpPr>
          <p:nvPr>
            <p:ph idx="1"/>
          </p:nvPr>
        </p:nvSpPr>
        <p:spPr>
          <a:xfrm>
            <a:off x="457200" y="1124744"/>
            <a:ext cx="3754760" cy="3456384"/>
          </a:xfrm>
        </p:spPr>
        <p:txBody>
          <a:bodyPr/>
          <a:lstStyle/>
          <a:p>
            <a:r>
              <a:rPr lang="en-GB" dirty="0" smtClean="0">
                <a:latin typeface="Calibri" pitchFamily="34" charset="0"/>
              </a:rPr>
              <a:t>Regional precipitation changes sensitive to asymmetries in Earth’s energy budget</a:t>
            </a:r>
          </a:p>
          <a:p>
            <a:r>
              <a:rPr lang="en-GB" dirty="0" smtClean="0">
                <a:latin typeface="Calibri" pitchFamily="34" charset="0"/>
              </a:rPr>
              <a:t>N. Hemisphere cooling: stronger heat transport into hemisphere</a:t>
            </a:r>
            <a:endParaRPr lang="en-GB" sz="2000" dirty="0" smtClean="0">
              <a:latin typeface="Calibri" pitchFamily="34" charset="0"/>
            </a:endParaRPr>
          </a:p>
          <a:p>
            <a:r>
              <a:rPr lang="en-GB" dirty="0" smtClean="0">
                <a:latin typeface="Calibri" pitchFamily="34" charset="0"/>
              </a:rPr>
              <a:t>Reduced Sahel rainfall from:</a:t>
            </a:r>
          </a:p>
          <a:p>
            <a:pPr>
              <a:buFontTx/>
              <a:buChar char="-"/>
            </a:pPr>
            <a:r>
              <a:rPr lang="en-GB" sz="1800" dirty="0" smtClean="0">
                <a:latin typeface="Calibri" pitchFamily="34" charset="0"/>
              </a:rPr>
              <a:t>Anthropogenic aerosol cooling 1950-1980s: </a:t>
            </a:r>
            <a:r>
              <a:rPr lang="en-GB" sz="1800" dirty="0" smtClean="0">
                <a:solidFill>
                  <a:srgbClr val="000000"/>
                </a:solidFill>
                <a:latin typeface="Calibri" pitchFamily="34" charset="0"/>
                <a:hlinkClick r:id="rId7"/>
              </a:rPr>
              <a:t>Hwang </a:t>
            </a:r>
            <a:r>
              <a:rPr lang="en-GB" sz="1800" dirty="0">
                <a:solidFill>
                  <a:srgbClr val="000000"/>
                </a:solidFill>
                <a:latin typeface="Calibri" pitchFamily="34" charset="0"/>
                <a:hlinkClick r:id="rId7"/>
              </a:rPr>
              <a:t>et al. (2013) </a:t>
            </a:r>
            <a:r>
              <a:rPr lang="en-GB" sz="1800" dirty="0" smtClean="0">
                <a:solidFill>
                  <a:srgbClr val="000000"/>
                </a:solidFill>
                <a:latin typeface="Calibri" pitchFamily="34" charset="0"/>
                <a:hlinkClick r:id="rId7"/>
              </a:rPr>
              <a:t>GRL</a:t>
            </a:r>
            <a:r>
              <a:rPr lang="en-GB" sz="1800" dirty="0" smtClean="0">
                <a:solidFill>
                  <a:srgbClr val="000000"/>
                </a:solidFill>
                <a:latin typeface="Calibri" pitchFamily="34" charset="0"/>
              </a:rPr>
              <a:t>  </a:t>
            </a:r>
            <a:r>
              <a:rPr lang="en-GB" sz="2400" dirty="0" smtClean="0">
                <a:solidFill>
                  <a:srgbClr val="000000"/>
                </a:solidFill>
                <a:latin typeface="Calibri" pitchFamily="34" charset="0"/>
                <a:sym typeface="Wingdings" panose="05000000000000000000" pitchFamily="2" charset="2"/>
              </a:rPr>
              <a:t></a:t>
            </a:r>
            <a:endParaRPr lang="en-GB" sz="2400" dirty="0" smtClean="0">
              <a:latin typeface="Calibri" pitchFamily="34" charset="0"/>
            </a:endParaRPr>
          </a:p>
          <a:p>
            <a:pPr>
              <a:buFontTx/>
              <a:buChar char="-"/>
            </a:pPr>
            <a:r>
              <a:rPr lang="en-GB" sz="1800" dirty="0" smtClean="0">
                <a:latin typeface="Calibri" pitchFamily="34" charset="0"/>
              </a:rPr>
              <a:t>Asymmetric volcanic forcing e.g. </a:t>
            </a:r>
            <a:r>
              <a:rPr lang="en-GB" sz="1800" dirty="0" smtClean="0">
                <a:latin typeface="Calibri" pitchFamily="34" charset="0"/>
                <a:hlinkClick r:id="rId8"/>
              </a:rPr>
              <a:t>Haywood et al. (2013) Nature Climate</a:t>
            </a:r>
            <a:endParaRPr lang="en-GB" sz="1800" dirty="0">
              <a:latin typeface="Calibri" pitchFamily="34" charset="0"/>
            </a:endParaRPr>
          </a:p>
        </p:txBody>
      </p:sp>
    </p:spTree>
    <p:extLst>
      <p:ext uri="{BB962C8B-B14F-4D97-AF65-F5344CB8AC3E}">
        <p14:creationId xmlns:p14="http://schemas.microsoft.com/office/powerpoint/2010/main" val="1223421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charRg st="4294967295" end="4294967295"/>
                                            </p:txEl>
                                          </p:spTgt>
                                        </p:tgtEl>
                                        <p:attrNameLst>
                                          <p:attrName>style.visibility</p:attrName>
                                        </p:attrNameLst>
                                      </p:cBhvr>
                                      <p:to>
                                        <p:strVal val="visible"/>
                                      </p:to>
                                    </p:set>
                                    <p:animEffect transition="in" filter="fade">
                                      <p:cBhvr>
                                        <p:cTn id="7" dur="1000"/>
                                        <p:tgtEl>
                                          <p:spTgt spid="2">
                                            <p:txEl>
                                              <p:charRg st="4294967295" end="429496729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3" grpId="0" build="p" bldLvl="5"/>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Current and recent projects</a:t>
            </a:r>
            <a:endParaRPr lang="en-GB" dirty="0"/>
          </a:p>
        </p:txBody>
      </p:sp>
      <p:sp>
        <p:nvSpPr>
          <p:cNvPr id="3" name="Content Placeholder 2"/>
          <p:cNvSpPr>
            <a:spLocks noGrp="1"/>
          </p:cNvSpPr>
          <p:nvPr>
            <p:ph idx="1"/>
          </p:nvPr>
        </p:nvSpPr>
        <p:spPr>
          <a:xfrm>
            <a:off x="424800" y="2214000"/>
            <a:ext cx="8395672" cy="3960000"/>
          </a:xfrm>
        </p:spPr>
        <p:txBody>
          <a:bodyPr/>
          <a:lstStyle/>
          <a:p>
            <a:r>
              <a:rPr lang="en-GB" dirty="0" smtClean="0">
                <a:solidFill>
                  <a:schemeClr val="tx1">
                    <a:lumMod val="60000"/>
                    <a:lumOff val="40000"/>
                  </a:schemeClr>
                </a:solidFill>
              </a:rPr>
              <a:t>NERC CWC projects (PAGODA, HYDEF )</a:t>
            </a:r>
          </a:p>
          <a:p>
            <a:r>
              <a:rPr lang="en-GB" dirty="0" smtClean="0"/>
              <a:t>DEEP-C – Understanding changes in Earth’s energy balance in the context of current climate change and variability (NERC)</a:t>
            </a:r>
          </a:p>
          <a:p>
            <a:r>
              <a:rPr lang="en-GB" dirty="0" smtClean="0"/>
              <a:t>SINATRA – Work task on atmospheric precursors to intense summer rainfall (NERC FFIR programme)</a:t>
            </a:r>
          </a:p>
          <a:p>
            <a:r>
              <a:rPr lang="en-GB" dirty="0" smtClean="0">
                <a:solidFill>
                  <a:srgbClr val="000000"/>
                </a:solidFill>
              </a:rPr>
              <a:t>DACCIWA – Clouds, Radiation &amp; Aerosol over West Africa (EU)</a:t>
            </a:r>
          </a:p>
          <a:p>
            <a:r>
              <a:rPr lang="en-GB" dirty="0">
                <a:solidFill>
                  <a:schemeClr val="bg1">
                    <a:lumMod val="50000"/>
                  </a:schemeClr>
                </a:solidFill>
              </a:rPr>
              <a:t>3D Shortwave Radiative Kernels of Marine Boundary-layer </a:t>
            </a:r>
            <a:r>
              <a:rPr lang="en-GB" dirty="0" smtClean="0">
                <a:solidFill>
                  <a:schemeClr val="bg1">
                    <a:lumMod val="50000"/>
                  </a:schemeClr>
                </a:solidFill>
              </a:rPr>
              <a:t>Clouds (DoE)</a:t>
            </a:r>
          </a:p>
          <a:p>
            <a:r>
              <a:rPr lang="en-GB" dirty="0" smtClean="0">
                <a:solidFill>
                  <a:schemeClr val="tx1"/>
                </a:solidFill>
              </a:rPr>
              <a:t>NCEO – Cloud, Radiation &amp; </a:t>
            </a:r>
            <a:r>
              <a:rPr lang="en-GB" dirty="0" err="1" smtClean="0">
                <a:solidFill>
                  <a:schemeClr val="tx1"/>
                </a:solidFill>
              </a:rPr>
              <a:t>Precip</a:t>
            </a:r>
            <a:r>
              <a:rPr lang="en-GB" dirty="0" smtClean="0">
                <a:solidFill>
                  <a:schemeClr val="tx1"/>
                </a:solidFill>
              </a:rPr>
              <a:t> studies &amp; prep for </a:t>
            </a:r>
            <a:r>
              <a:rPr lang="en-GB" dirty="0" err="1" smtClean="0">
                <a:solidFill>
                  <a:schemeClr val="tx1"/>
                </a:solidFill>
              </a:rPr>
              <a:t>Earthcare</a:t>
            </a:r>
            <a:endParaRPr lang="en-GB" dirty="0" smtClean="0">
              <a:solidFill>
                <a:schemeClr val="tx1"/>
              </a:solidFill>
            </a:endParaRPr>
          </a:p>
          <a:p>
            <a:r>
              <a:rPr lang="en-GB" dirty="0" smtClean="0"/>
              <a:t>TAMSAT – changes in Africa rainfall including PhD project</a:t>
            </a:r>
          </a:p>
          <a:p>
            <a:r>
              <a:rPr lang="en-GB" dirty="0" smtClean="0"/>
              <a:t>Simple model for precipitation (PhD project)</a:t>
            </a: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2</a:t>
            </a:fld>
            <a:endParaRPr lang="en-GB" altLang="en-US"/>
          </a:p>
        </p:txBody>
      </p:sp>
    </p:spTree>
    <p:extLst>
      <p:ext uri="{BB962C8B-B14F-4D97-AF65-F5344CB8AC3E}">
        <p14:creationId xmlns:p14="http://schemas.microsoft.com/office/powerpoint/2010/main" val="3108098921"/>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Observed Asymmetry in </a:t>
            </a:r>
            <a:br>
              <a:rPr lang="en-GB" dirty="0" smtClean="0"/>
            </a:br>
            <a:r>
              <a:rPr lang="en-GB" dirty="0" smtClean="0"/>
              <a:t>earth’s energy budget</a:t>
            </a:r>
            <a:endParaRPr lang="en-GB" dirty="0"/>
          </a:p>
        </p:txBody>
      </p:sp>
      <p:sp>
        <p:nvSpPr>
          <p:cNvPr id="3" name="Content Placeholder 2"/>
          <p:cNvSpPr>
            <a:spLocks noGrp="1"/>
          </p:cNvSpPr>
          <p:nvPr>
            <p:ph idx="1"/>
          </p:nvPr>
        </p:nvSpPr>
        <p:spPr>
          <a:xfrm>
            <a:off x="5838880" y="2556822"/>
            <a:ext cx="2981592" cy="3617177"/>
          </a:xfrm>
        </p:spPr>
        <p:txBody>
          <a:bodyPr/>
          <a:lstStyle/>
          <a:p>
            <a:r>
              <a:rPr lang="en-GB" dirty="0" smtClean="0"/>
              <a:t>Observed inter-hemispheric imbalance in Earth’s energy budget</a:t>
            </a:r>
          </a:p>
          <a:p>
            <a:r>
              <a:rPr lang="en-GB" dirty="0" smtClean="0"/>
              <a:t>Not explained by albedo: brighter NH surface but more clouds in SH (</a:t>
            </a:r>
            <a:r>
              <a:rPr lang="en-GB" dirty="0" smtClean="0">
                <a:hlinkClick r:id="rId2"/>
              </a:rPr>
              <a:t>Stephens et al. 2015</a:t>
            </a:r>
            <a:r>
              <a:rPr lang="en-GB" dirty="0" smtClean="0"/>
              <a:t>)</a:t>
            </a:r>
          </a:p>
          <a:p>
            <a:r>
              <a:rPr lang="en-GB" dirty="0" smtClean="0"/>
              <a:t>Imbalance explains position of ITCZ (</a:t>
            </a:r>
            <a:r>
              <a:rPr lang="en-GB" dirty="0" smtClean="0">
                <a:hlinkClick r:id="rId3"/>
              </a:rPr>
              <a:t>Frierson et al. 2013</a:t>
            </a:r>
            <a:r>
              <a:rPr lang="en-GB" dirty="0" smtClean="0"/>
              <a:t>)</a:t>
            </a: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20</a:t>
            </a:fld>
            <a:endParaRPr lang="en-GB" altLang="en-US"/>
          </a:p>
        </p:txBody>
      </p:sp>
      <p:pic>
        <p:nvPicPr>
          <p:cNvPr id="5" name="Picture 4"/>
          <p:cNvPicPr>
            <a:picLocks noChangeAspect="1"/>
          </p:cNvPicPr>
          <p:nvPr/>
        </p:nvPicPr>
        <p:blipFill rotWithShape="1">
          <a:blip r:embed="rId4"/>
          <a:srcRect b="14908"/>
          <a:stretch/>
        </p:blipFill>
        <p:spPr>
          <a:xfrm>
            <a:off x="101194" y="2289269"/>
            <a:ext cx="5737686" cy="3546919"/>
          </a:xfrm>
          <a:prstGeom prst="rect">
            <a:avLst/>
          </a:prstGeom>
        </p:spPr>
      </p:pic>
      <p:sp>
        <p:nvSpPr>
          <p:cNvPr id="6" name="TextBox 5"/>
          <p:cNvSpPr txBox="1"/>
          <p:nvPr/>
        </p:nvSpPr>
        <p:spPr>
          <a:xfrm>
            <a:off x="2915816" y="5733256"/>
            <a:ext cx="3240360" cy="369332"/>
          </a:xfrm>
          <a:prstGeom prst="rect">
            <a:avLst/>
          </a:prstGeom>
          <a:noFill/>
        </p:spPr>
        <p:txBody>
          <a:bodyPr wrap="square" rtlCol="0">
            <a:spAutoFit/>
          </a:bodyPr>
          <a:lstStyle/>
          <a:p>
            <a:r>
              <a:rPr lang="en-GB" sz="1800" dirty="0" smtClean="0">
                <a:solidFill>
                  <a:schemeClr val="tx2"/>
                </a:solidFill>
                <a:latin typeface="+mn-lt"/>
              </a:rPr>
              <a:t>Loeb et al. (2015) in review</a:t>
            </a:r>
          </a:p>
        </p:txBody>
      </p:sp>
      <p:pic>
        <p:nvPicPr>
          <p:cNvPr id="7" name="Picture 2" descr="NCEO - National Centre for Earth Observ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2084" y="331149"/>
            <a:ext cx="1888468" cy="48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404721"/>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Equatorial heat transport</a:t>
            </a:r>
            <a:br>
              <a:rPr lang="en-GB" dirty="0" smtClean="0"/>
            </a:br>
            <a:r>
              <a:rPr lang="en-GB" dirty="0" smtClean="0"/>
              <a:t>and model precipitation bias</a:t>
            </a:r>
            <a:endParaRPr lang="en-GB" dirty="0"/>
          </a:p>
        </p:txBody>
      </p:sp>
      <p:sp>
        <p:nvSpPr>
          <p:cNvPr id="3" name="Content Placeholder 2"/>
          <p:cNvSpPr>
            <a:spLocks noGrp="1"/>
          </p:cNvSpPr>
          <p:nvPr>
            <p:ph idx="1"/>
          </p:nvPr>
        </p:nvSpPr>
        <p:spPr>
          <a:xfrm>
            <a:off x="5436096" y="2420888"/>
            <a:ext cx="3124688" cy="3753111"/>
          </a:xfrm>
        </p:spPr>
        <p:txBody>
          <a:bodyPr/>
          <a:lstStyle/>
          <a:p>
            <a:r>
              <a:rPr lang="en-GB" dirty="0" smtClean="0"/>
              <a:t>Clear link between bias in cross-equatorial heat transport  by atmosphere and inter-hemispheric precipitation asymmetry</a:t>
            </a:r>
          </a:p>
        </p:txBody>
      </p:sp>
      <p:sp>
        <p:nvSpPr>
          <p:cNvPr id="4" name="Slide Number Placeholder 3"/>
          <p:cNvSpPr>
            <a:spLocks noGrp="1"/>
          </p:cNvSpPr>
          <p:nvPr>
            <p:ph type="sldNum" sz="quarter" idx="10"/>
          </p:nvPr>
        </p:nvSpPr>
        <p:spPr>
          <a:xfrm>
            <a:off x="8028525" y="6273344"/>
            <a:ext cx="676275" cy="252000"/>
          </a:xfrm>
        </p:spPr>
        <p:txBody>
          <a:bodyPr/>
          <a:lstStyle/>
          <a:p>
            <a:fld id="{DCF6A46F-80AB-49F3-8C7E-9717ED945456}" type="slidenum">
              <a:rPr lang="en-GB" altLang="en-US" smtClean="0"/>
              <a:pPr/>
              <a:t>21</a:t>
            </a:fld>
            <a:endParaRPr lang="en-GB" altLang="en-US"/>
          </a:p>
        </p:txBody>
      </p:sp>
      <p:pic>
        <p:nvPicPr>
          <p:cNvPr id="5" name="Picture 4"/>
          <p:cNvPicPr>
            <a:picLocks noChangeAspect="1"/>
          </p:cNvPicPr>
          <p:nvPr/>
        </p:nvPicPr>
        <p:blipFill>
          <a:blip r:embed="rId2"/>
          <a:stretch>
            <a:fillRect/>
          </a:stretch>
        </p:blipFill>
        <p:spPr>
          <a:xfrm>
            <a:off x="35495" y="2709573"/>
            <a:ext cx="5328593" cy="3024336"/>
          </a:xfrm>
          <a:prstGeom prst="rect">
            <a:avLst/>
          </a:prstGeom>
        </p:spPr>
      </p:pic>
      <p:sp>
        <p:nvSpPr>
          <p:cNvPr id="6" name="TextBox 5"/>
          <p:cNvSpPr txBox="1"/>
          <p:nvPr/>
        </p:nvSpPr>
        <p:spPr>
          <a:xfrm>
            <a:off x="1115616" y="4689168"/>
            <a:ext cx="3024336" cy="369332"/>
          </a:xfrm>
          <a:prstGeom prst="rect">
            <a:avLst/>
          </a:prstGeom>
          <a:noFill/>
        </p:spPr>
        <p:txBody>
          <a:bodyPr wrap="square" rtlCol="0">
            <a:spAutoFit/>
          </a:bodyPr>
          <a:lstStyle/>
          <a:p>
            <a:r>
              <a:rPr lang="en-GB" sz="1800" dirty="0" smtClean="0">
                <a:solidFill>
                  <a:schemeClr val="tx2"/>
                </a:solidFill>
                <a:latin typeface="+mn-lt"/>
              </a:rPr>
              <a:t>Loeb et al. (2015) in review</a:t>
            </a:r>
          </a:p>
        </p:txBody>
      </p:sp>
      <p:cxnSp>
        <p:nvCxnSpPr>
          <p:cNvPr id="8" name="Straight Arrow Connector 7"/>
          <p:cNvCxnSpPr/>
          <p:nvPr/>
        </p:nvCxnSpPr>
        <p:spPr bwMode="auto">
          <a:xfrm flipH="1">
            <a:off x="4788024" y="4617160"/>
            <a:ext cx="576064" cy="0"/>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0" name="TextBox 9"/>
          <p:cNvSpPr txBox="1"/>
          <p:nvPr/>
        </p:nvSpPr>
        <p:spPr>
          <a:xfrm>
            <a:off x="3203848" y="5733909"/>
            <a:ext cx="2160240" cy="369332"/>
          </a:xfrm>
          <a:prstGeom prst="rect">
            <a:avLst/>
          </a:prstGeom>
          <a:noFill/>
        </p:spPr>
        <p:txBody>
          <a:bodyPr wrap="square" rtlCol="0">
            <a:spAutoFit/>
          </a:bodyPr>
          <a:lstStyle/>
          <a:p>
            <a:r>
              <a:rPr lang="en-GB" sz="1800" dirty="0" smtClean="0">
                <a:solidFill>
                  <a:srgbClr val="0070C0"/>
                </a:solidFill>
                <a:latin typeface="+mn-lt"/>
              </a:rPr>
              <a:t>More rain in NH </a:t>
            </a:r>
            <a:r>
              <a:rPr lang="en-GB" sz="1800" dirty="0" smtClean="0">
                <a:solidFill>
                  <a:srgbClr val="0070C0"/>
                </a:solidFill>
                <a:latin typeface="+mn-lt"/>
                <a:sym typeface="Wingdings" panose="05000000000000000000" pitchFamily="2" charset="2"/>
              </a:rPr>
              <a:t></a:t>
            </a:r>
            <a:endParaRPr lang="en-GB" sz="1800" dirty="0" smtClean="0">
              <a:solidFill>
                <a:srgbClr val="0070C0"/>
              </a:solidFill>
              <a:latin typeface="+mn-lt"/>
            </a:endParaRPr>
          </a:p>
        </p:txBody>
      </p:sp>
      <p:sp>
        <p:nvSpPr>
          <p:cNvPr id="7" name="Rectangle 6"/>
          <p:cNvSpPr/>
          <p:nvPr/>
        </p:nvSpPr>
        <p:spPr>
          <a:xfrm>
            <a:off x="5364088" y="4401136"/>
            <a:ext cx="2364750" cy="400110"/>
          </a:xfrm>
          <a:prstGeom prst="rect">
            <a:avLst/>
          </a:prstGeom>
          <a:ln>
            <a:solidFill>
              <a:schemeClr val="tx1"/>
            </a:solidFill>
          </a:ln>
        </p:spPr>
        <p:txBody>
          <a:bodyPr wrap="none">
            <a:spAutoFit/>
          </a:bodyPr>
          <a:lstStyle/>
          <a:p>
            <a:pPr marL="0" indent="0">
              <a:buNone/>
            </a:pPr>
            <a:r>
              <a:rPr lang="en-GB" dirty="0">
                <a:solidFill>
                  <a:srgbClr val="FF0000"/>
                </a:solidFill>
              </a:rPr>
              <a:t>CERES/ERA Interim</a:t>
            </a:r>
          </a:p>
        </p:txBody>
      </p:sp>
      <p:sp>
        <p:nvSpPr>
          <p:cNvPr id="11" name="Rectangle 10"/>
          <p:cNvSpPr/>
          <p:nvPr/>
        </p:nvSpPr>
        <p:spPr>
          <a:xfrm>
            <a:off x="1854435" y="3785002"/>
            <a:ext cx="1005403" cy="400110"/>
          </a:xfrm>
          <a:prstGeom prst="rect">
            <a:avLst/>
          </a:prstGeom>
          <a:ln>
            <a:noFill/>
          </a:ln>
        </p:spPr>
        <p:txBody>
          <a:bodyPr wrap="none">
            <a:spAutoFit/>
          </a:bodyPr>
          <a:lstStyle/>
          <a:p>
            <a:pPr marL="0" indent="0">
              <a:buNone/>
            </a:pPr>
            <a:r>
              <a:rPr lang="en-GB" b="1" dirty="0" smtClean="0"/>
              <a:t>Models</a:t>
            </a:r>
            <a:endParaRPr lang="en-GB" b="1" dirty="0"/>
          </a:p>
        </p:txBody>
      </p:sp>
      <p:pic>
        <p:nvPicPr>
          <p:cNvPr id="12" name="Picture 2" descr="NCEO - National Centre for Earth Observ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084" y="331149"/>
            <a:ext cx="1888468" cy="48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935166"/>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TAMSAT projects:</a:t>
            </a:r>
            <a:br>
              <a:rPr lang="en-GB" sz="3200" dirty="0" smtClean="0"/>
            </a:br>
            <a:r>
              <a:rPr lang="en-GB" sz="3200" dirty="0" smtClean="0"/>
              <a:t>Recent trends in </a:t>
            </a:r>
            <a:r>
              <a:rPr lang="en-GB" sz="3200" dirty="0" err="1" smtClean="0"/>
              <a:t>africa</a:t>
            </a:r>
            <a:r>
              <a:rPr lang="en-GB" sz="3200" dirty="0" smtClean="0"/>
              <a:t> rainfall</a:t>
            </a:r>
            <a:endParaRPr lang="en-GB" sz="3200"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22</a:t>
            </a:fld>
            <a:endParaRPr lang="en-GB"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3474" y="2204864"/>
            <a:ext cx="6265864" cy="2378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59818" y="4583237"/>
            <a:ext cx="6476678" cy="1966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bwMode="auto">
          <a:xfrm flipV="1">
            <a:off x="7020272" y="4221088"/>
            <a:ext cx="1152128" cy="576064"/>
          </a:xfrm>
          <a:prstGeom prst="straightConnector1">
            <a:avLst/>
          </a:prstGeom>
          <a:noFill/>
          <a:ln w="38100" cap="flat" cmpd="sng" algn="ctr">
            <a:solidFill>
              <a:schemeClr val="accent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9" name="Content Placeholder 2"/>
          <p:cNvSpPr txBox="1">
            <a:spLocks/>
          </p:cNvSpPr>
          <p:nvPr/>
        </p:nvSpPr>
        <p:spPr bwMode="auto">
          <a:xfrm>
            <a:off x="424800" y="2348880"/>
            <a:ext cx="2058968" cy="3825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a:lstStyle>
          <a:p>
            <a:r>
              <a:rPr lang="en-GB" kern="0" dirty="0" smtClean="0"/>
              <a:t>Evaluating and understanding recent changes in Africa rainfall (Ross </a:t>
            </a:r>
            <a:r>
              <a:rPr lang="en-GB" kern="0" dirty="0" err="1" smtClean="0"/>
              <a:t>Maidment</a:t>
            </a:r>
            <a:r>
              <a:rPr lang="en-GB" kern="0" dirty="0" smtClean="0"/>
              <a:t>, Emily Black)</a:t>
            </a:r>
          </a:p>
          <a:p>
            <a:r>
              <a:rPr lang="en-GB" kern="0" dirty="0" smtClean="0"/>
              <a:t>PhD project extending this work: changes in impact-relevant metrics for Africa (Caroline Dunning, Emily Black)</a:t>
            </a:r>
            <a:endParaRPr lang="en-GB" kern="0" dirty="0"/>
          </a:p>
        </p:txBody>
      </p:sp>
      <p:sp>
        <p:nvSpPr>
          <p:cNvPr id="7" name="TextBox 6"/>
          <p:cNvSpPr txBox="1"/>
          <p:nvPr/>
        </p:nvSpPr>
        <p:spPr>
          <a:xfrm>
            <a:off x="5076056" y="5898758"/>
            <a:ext cx="3096344" cy="338554"/>
          </a:xfrm>
          <a:prstGeom prst="rect">
            <a:avLst/>
          </a:prstGeom>
          <a:noFill/>
        </p:spPr>
        <p:txBody>
          <a:bodyPr wrap="square" rtlCol="0">
            <a:spAutoFit/>
          </a:bodyPr>
          <a:lstStyle/>
          <a:p>
            <a:r>
              <a:rPr lang="en-GB" sz="1600" dirty="0" err="1" smtClean="0">
                <a:solidFill>
                  <a:schemeClr val="tx2"/>
                </a:solidFill>
                <a:latin typeface="+mn-lt"/>
              </a:rPr>
              <a:t>Maidment</a:t>
            </a:r>
            <a:r>
              <a:rPr lang="en-GB" sz="1600" dirty="0" smtClean="0">
                <a:solidFill>
                  <a:schemeClr val="tx2"/>
                </a:solidFill>
                <a:latin typeface="+mn-lt"/>
              </a:rPr>
              <a:t> et al. (2015) submitted</a:t>
            </a:r>
          </a:p>
        </p:txBody>
      </p:sp>
    </p:spTree>
    <p:extLst>
      <p:ext uri="{BB962C8B-B14F-4D97-AF65-F5344CB8AC3E}">
        <p14:creationId xmlns:p14="http://schemas.microsoft.com/office/powerpoint/2010/main" val="1355600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r="33066" b="34901"/>
          <a:stretch/>
        </p:blipFill>
        <p:spPr>
          <a:xfrm>
            <a:off x="467221" y="2808441"/>
            <a:ext cx="2880643" cy="3644896"/>
          </a:xfrm>
          <a:prstGeom prst="rect">
            <a:avLst/>
          </a:prstGeom>
        </p:spPr>
      </p:pic>
      <p:pic>
        <p:nvPicPr>
          <p:cNvPr id="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987824" y="2983939"/>
            <a:ext cx="5983307" cy="3325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sz="3200" dirty="0" smtClean="0"/>
              <a:t>Dynamics-aerosol-chemistry-cloud </a:t>
            </a:r>
            <a:br>
              <a:rPr lang="en-GB" sz="3200" dirty="0" smtClean="0"/>
            </a:br>
            <a:r>
              <a:rPr lang="en-GB" sz="3200" dirty="0" smtClean="0"/>
              <a:t>interactions </a:t>
            </a:r>
            <a:r>
              <a:rPr lang="en-GB" sz="3200" dirty="0"/>
              <a:t>in West </a:t>
            </a:r>
            <a:r>
              <a:rPr lang="en-GB" sz="3200" dirty="0" smtClean="0"/>
              <a:t>Africa (DACCIWA)</a:t>
            </a:r>
            <a:endParaRPr lang="en-GB" sz="2400" dirty="0"/>
          </a:p>
        </p:txBody>
      </p:sp>
      <p:sp>
        <p:nvSpPr>
          <p:cNvPr id="3" name="Content Placeholder 2"/>
          <p:cNvSpPr>
            <a:spLocks noGrp="1"/>
          </p:cNvSpPr>
          <p:nvPr>
            <p:ph idx="1"/>
          </p:nvPr>
        </p:nvSpPr>
        <p:spPr>
          <a:xfrm>
            <a:off x="424800" y="2214000"/>
            <a:ext cx="8323664" cy="3960000"/>
          </a:xfrm>
        </p:spPr>
        <p:txBody>
          <a:bodyPr/>
          <a:lstStyle/>
          <a:p>
            <a:r>
              <a:rPr lang="en-GB" dirty="0"/>
              <a:t>EU consortium lead by Peter </a:t>
            </a:r>
            <a:r>
              <a:rPr lang="en-GB" dirty="0" err="1" smtClean="0"/>
              <a:t>Knipperts</a:t>
            </a:r>
            <a:endParaRPr lang="en-GB" dirty="0" smtClean="0"/>
          </a:p>
          <a:p>
            <a:r>
              <a:rPr lang="en-GB" dirty="0" smtClean="0"/>
              <a:t>Radiation Budget &amp; Clouds: Christine Chiu, </a:t>
            </a:r>
            <a:r>
              <a:rPr lang="en-GB" dirty="0" err="1" smtClean="0"/>
              <a:t>Thorwald</a:t>
            </a:r>
            <a:r>
              <a:rPr lang="en-GB" dirty="0" smtClean="0"/>
              <a:t> Stein, Peter Hill</a:t>
            </a: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23</a:t>
            </a:fld>
            <a:endParaRPr lang="en-GB" altLang="en-US"/>
          </a:p>
        </p:txBody>
      </p:sp>
    </p:spTree>
    <p:extLst>
      <p:ext uri="{BB962C8B-B14F-4D97-AF65-F5344CB8AC3E}">
        <p14:creationId xmlns:p14="http://schemas.microsoft.com/office/powerpoint/2010/main" val="1361239942"/>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met.reading.ac.uk/~sgs02rpa/research/SINATRA/June2012MF.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7583" y="4011795"/>
            <a:ext cx="3480321" cy="247751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met.reading.ac.uk/~sgs02rpa/research/SINATRA/SINATR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5920" y="2276872"/>
            <a:ext cx="5520576" cy="41404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sz="3200" b="0" dirty="0" smtClean="0"/>
              <a:t>Susceptibility </a:t>
            </a:r>
            <a:r>
              <a:rPr lang="en-GB" sz="3200" b="0" dirty="0"/>
              <a:t>of catchments to </a:t>
            </a:r>
            <a:r>
              <a:rPr lang="en-GB" sz="3200" b="0" dirty="0" smtClean="0"/>
              <a:t/>
            </a:r>
            <a:br>
              <a:rPr lang="en-GB" sz="3200" b="0" dirty="0" smtClean="0"/>
            </a:br>
            <a:r>
              <a:rPr lang="en-GB" sz="3200" b="0" dirty="0" err="1" smtClean="0"/>
              <a:t>INTense</a:t>
            </a:r>
            <a:r>
              <a:rPr lang="en-GB" sz="3200" b="0" dirty="0" smtClean="0"/>
              <a:t> </a:t>
            </a:r>
            <a:r>
              <a:rPr lang="en-GB" sz="3200" b="0" dirty="0" err="1"/>
              <a:t>RAinfall</a:t>
            </a:r>
            <a:r>
              <a:rPr lang="en-GB" sz="3200" b="0" dirty="0"/>
              <a:t> &amp;</a:t>
            </a:r>
            <a:r>
              <a:rPr lang="en-GB" sz="3200" b="0" dirty="0" smtClean="0"/>
              <a:t> </a:t>
            </a:r>
            <a:r>
              <a:rPr lang="en-GB" sz="3200" b="0" dirty="0"/>
              <a:t>flooding (</a:t>
            </a:r>
            <a:r>
              <a:rPr lang="en-GB" sz="3200" u="sng" dirty="0">
                <a:hlinkClick r:id="rId4"/>
              </a:rPr>
              <a:t>SINATRA</a:t>
            </a:r>
            <a:r>
              <a:rPr lang="en-GB" sz="3200" b="0" dirty="0"/>
              <a:t>)</a:t>
            </a:r>
            <a:endParaRPr lang="en-GB" sz="3200" dirty="0"/>
          </a:p>
        </p:txBody>
      </p:sp>
      <p:sp>
        <p:nvSpPr>
          <p:cNvPr id="3" name="Content Placeholder 2"/>
          <p:cNvSpPr>
            <a:spLocks noGrp="1"/>
          </p:cNvSpPr>
          <p:nvPr>
            <p:ph idx="1"/>
          </p:nvPr>
        </p:nvSpPr>
        <p:spPr>
          <a:xfrm>
            <a:off x="424800" y="2214000"/>
            <a:ext cx="3211096" cy="3960000"/>
          </a:xfrm>
        </p:spPr>
        <p:txBody>
          <a:bodyPr/>
          <a:lstStyle/>
          <a:p>
            <a:r>
              <a:rPr lang="en-GB" dirty="0" smtClean="0"/>
              <a:t>4-year NERC consortium </a:t>
            </a:r>
          </a:p>
          <a:p>
            <a:r>
              <a:rPr lang="en-GB" dirty="0" smtClean="0"/>
              <a:t>Work task 1.3 looking at precursors to summer flooding (Adrian Champion)</a:t>
            </a:r>
          </a:p>
          <a:p>
            <a:r>
              <a:rPr lang="en-GB" dirty="0" smtClean="0"/>
              <a:t>Initial work concentrating on moisture transport</a:t>
            </a: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24</a:t>
            </a:fld>
            <a:endParaRPr lang="en-GB" altLang="en-US"/>
          </a:p>
        </p:txBody>
      </p:sp>
    </p:spTree>
    <p:extLst>
      <p:ext uri="{BB962C8B-B14F-4D97-AF65-F5344CB8AC3E}">
        <p14:creationId xmlns:p14="http://schemas.microsoft.com/office/powerpoint/2010/main" val="167928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Atmospheric rivers don’t explain </a:t>
            </a:r>
            <a:br>
              <a:rPr lang="en-GB" sz="3200" dirty="0" smtClean="0"/>
            </a:br>
            <a:r>
              <a:rPr lang="en-GB" sz="3200" dirty="0" smtClean="0"/>
              <a:t>heavy summer rainfall events</a:t>
            </a:r>
            <a:endParaRPr lang="en-GB" sz="3200" dirty="0"/>
          </a:p>
        </p:txBody>
      </p:sp>
      <p:sp>
        <p:nvSpPr>
          <p:cNvPr id="3" name="Content Placeholder 2"/>
          <p:cNvSpPr>
            <a:spLocks noGrp="1"/>
          </p:cNvSpPr>
          <p:nvPr>
            <p:ph idx="1"/>
          </p:nvPr>
        </p:nvSpPr>
        <p:spPr>
          <a:xfrm>
            <a:off x="424800" y="2348880"/>
            <a:ext cx="2491016" cy="3825120"/>
          </a:xfrm>
        </p:spPr>
        <p:txBody>
          <a:bodyPr/>
          <a:lstStyle/>
          <a:p>
            <a:r>
              <a:rPr lang="en-GB" dirty="0" smtClean="0"/>
              <a:t>Initially investigated influence of intense moisture transport events (Atmospheric Rivers or ARs)</a:t>
            </a:r>
          </a:p>
          <a:p>
            <a:r>
              <a:rPr lang="en-GB" dirty="0" smtClean="0"/>
              <a:t>Relatively few ARs associated with extreme rainfall</a:t>
            </a:r>
          </a:p>
          <a:p>
            <a:r>
              <a:rPr lang="en-GB" dirty="0" smtClean="0"/>
              <a:t>Very few </a:t>
            </a:r>
            <a:r>
              <a:rPr lang="en-GB" dirty="0"/>
              <a:t>e</a:t>
            </a:r>
            <a:r>
              <a:rPr lang="en-GB" dirty="0" smtClean="0"/>
              <a:t>xtreme daily rainfall events in summer linked to ARs</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25</a:t>
            </a:fld>
            <a:endParaRPr lang="en-GB"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2449597"/>
            <a:ext cx="5707210" cy="3459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076056" y="5909210"/>
            <a:ext cx="3240360" cy="400110"/>
          </a:xfrm>
          <a:prstGeom prst="rect">
            <a:avLst/>
          </a:prstGeom>
          <a:noFill/>
        </p:spPr>
        <p:txBody>
          <a:bodyPr wrap="square" rtlCol="0">
            <a:spAutoFit/>
          </a:bodyPr>
          <a:lstStyle/>
          <a:p>
            <a:r>
              <a:rPr lang="en-GB" dirty="0" smtClean="0">
                <a:solidFill>
                  <a:schemeClr val="tx2"/>
                </a:solidFill>
                <a:latin typeface="+mn-lt"/>
              </a:rPr>
              <a:t>Champion et al. submitted</a:t>
            </a:r>
          </a:p>
        </p:txBody>
      </p:sp>
    </p:spTree>
    <p:extLst>
      <p:ext uri="{BB962C8B-B14F-4D97-AF65-F5344CB8AC3E}">
        <p14:creationId xmlns:p14="http://schemas.microsoft.com/office/powerpoint/2010/main" val="2375494242"/>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smtClean="0"/>
              <a:t>Moisture characteristics associated </a:t>
            </a:r>
            <a:br>
              <a:rPr lang="en-GB" sz="3200" dirty="0" smtClean="0"/>
            </a:br>
            <a:r>
              <a:rPr lang="en-GB" sz="3200" dirty="0" smtClean="0"/>
              <a:t>with heavy daily rainfall events</a:t>
            </a:r>
            <a:endParaRPr lang="en-GB" sz="3200" dirty="0"/>
          </a:p>
        </p:txBody>
      </p:sp>
      <p:sp>
        <p:nvSpPr>
          <p:cNvPr id="3" name="Content Placeholder 2"/>
          <p:cNvSpPr>
            <a:spLocks noGrp="1"/>
          </p:cNvSpPr>
          <p:nvPr>
            <p:ph idx="1"/>
          </p:nvPr>
        </p:nvSpPr>
        <p:spPr>
          <a:xfrm>
            <a:off x="424800" y="2214000"/>
            <a:ext cx="2130976" cy="3960000"/>
          </a:xfrm>
        </p:spPr>
        <p:txBody>
          <a:bodyPr/>
          <a:lstStyle/>
          <a:p>
            <a:r>
              <a:rPr lang="en-GB" dirty="0" smtClean="0"/>
              <a:t>Initial evaluation of moisture characteristics associated with heavy daily rainfall</a:t>
            </a:r>
          </a:p>
          <a:p>
            <a:r>
              <a:rPr lang="en-GB" dirty="0" smtClean="0"/>
              <a:t>Dependence on region/season</a:t>
            </a:r>
          </a:p>
          <a:p>
            <a:r>
              <a:rPr lang="en-GB" dirty="0" smtClean="0"/>
              <a:t>Now moving to hourly data and CAPE-based diagnostics</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26</a:t>
            </a:fld>
            <a:endParaRPr lang="en-GB" alt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b="25000"/>
          <a:stretch/>
        </p:blipFill>
        <p:spPr bwMode="auto">
          <a:xfrm>
            <a:off x="2555776" y="4285519"/>
            <a:ext cx="6182948" cy="2295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4896"/>
          <a:stretch/>
        </p:blipFill>
        <p:spPr bwMode="auto">
          <a:xfrm>
            <a:off x="2555776" y="1988840"/>
            <a:ext cx="6182948" cy="2305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8390886"/>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00" y="116632"/>
            <a:ext cx="4075192" cy="828000"/>
          </a:xfrm>
        </p:spPr>
        <p:txBody>
          <a:bodyPr/>
          <a:lstStyle/>
          <a:p>
            <a:r>
              <a:rPr lang="en-GB" dirty="0" smtClean="0"/>
              <a:t>conclusions</a:t>
            </a:r>
            <a:endParaRPr lang="en-GB" dirty="0"/>
          </a:p>
        </p:txBody>
      </p:sp>
      <p:sp>
        <p:nvSpPr>
          <p:cNvPr id="3" name="Content Placeholder 2"/>
          <p:cNvSpPr>
            <a:spLocks noGrp="1"/>
          </p:cNvSpPr>
          <p:nvPr>
            <p:ph idx="1"/>
          </p:nvPr>
        </p:nvSpPr>
        <p:spPr>
          <a:xfrm>
            <a:off x="424800" y="1196752"/>
            <a:ext cx="8280000" cy="5040560"/>
          </a:xfrm>
        </p:spPr>
        <p:txBody>
          <a:bodyPr/>
          <a:lstStyle/>
          <a:p>
            <a:r>
              <a:rPr lang="en-GB" dirty="0" smtClean="0"/>
              <a:t>Earth’s energy imbalance</a:t>
            </a:r>
          </a:p>
          <a:p>
            <a:pPr lvl="1"/>
            <a:r>
              <a:rPr lang="en-GB" dirty="0" smtClean="0">
                <a:solidFill>
                  <a:schemeClr val="accent4"/>
                </a:solidFill>
              </a:rPr>
              <a:t>Heating </a:t>
            </a:r>
            <a:r>
              <a:rPr lang="en-GB" dirty="0">
                <a:solidFill>
                  <a:schemeClr val="accent4"/>
                </a:solidFill>
              </a:rPr>
              <a:t>of Earth continues at rate of </a:t>
            </a:r>
            <a:r>
              <a:rPr lang="en-GB" dirty="0">
                <a:solidFill>
                  <a:schemeClr val="accent4"/>
                </a:solidFill>
                <a:cs typeface="Arial" panose="020B0604020202020204" pitchFamily="34" charset="0"/>
              </a:rPr>
              <a:t>~</a:t>
            </a:r>
            <a:r>
              <a:rPr lang="en-GB" dirty="0">
                <a:solidFill>
                  <a:schemeClr val="accent4"/>
                </a:solidFill>
              </a:rPr>
              <a:t>0.6 Wm</a:t>
            </a:r>
            <a:r>
              <a:rPr lang="en-GB" baseline="30000" dirty="0">
                <a:solidFill>
                  <a:schemeClr val="accent4"/>
                </a:solidFill>
              </a:rPr>
              <a:t>-2</a:t>
            </a:r>
          </a:p>
          <a:p>
            <a:pPr lvl="1"/>
            <a:r>
              <a:rPr lang="en-GB" dirty="0">
                <a:solidFill>
                  <a:srgbClr val="92D050"/>
                </a:solidFill>
              </a:rPr>
              <a:t>Variability from radiative </a:t>
            </a:r>
            <a:r>
              <a:rPr lang="en-GB" dirty="0" err="1">
                <a:solidFill>
                  <a:srgbClr val="92D050"/>
                </a:solidFill>
              </a:rPr>
              <a:t>forcings</a:t>
            </a:r>
            <a:r>
              <a:rPr lang="en-GB" dirty="0">
                <a:solidFill>
                  <a:srgbClr val="92D050"/>
                </a:solidFill>
              </a:rPr>
              <a:t> &amp; </a:t>
            </a:r>
            <a:r>
              <a:rPr lang="en-GB" dirty="0" smtClean="0">
                <a:solidFill>
                  <a:srgbClr val="92D050"/>
                </a:solidFill>
              </a:rPr>
              <a:t>unforced ocean changes</a:t>
            </a:r>
          </a:p>
          <a:p>
            <a:pPr lvl="1"/>
            <a:r>
              <a:rPr lang="en-GB" dirty="0" smtClean="0">
                <a:solidFill>
                  <a:srgbClr val="92D050"/>
                </a:solidFill>
              </a:rPr>
              <a:t>Where is the excess energy going in the oceans?</a:t>
            </a:r>
          </a:p>
          <a:p>
            <a:pPr lvl="1"/>
            <a:r>
              <a:rPr lang="en-GB" dirty="0" smtClean="0">
                <a:solidFill>
                  <a:srgbClr val="92D050"/>
                </a:solidFill>
              </a:rPr>
              <a:t>Toward reconciled ocean heating and radiation budget changes</a:t>
            </a:r>
          </a:p>
          <a:p>
            <a:pPr lvl="1"/>
            <a:r>
              <a:rPr lang="en-GB" dirty="0" smtClean="0">
                <a:solidFill>
                  <a:srgbClr val="92D050"/>
                </a:solidFill>
              </a:rPr>
              <a:t>Do feedbacks amplify/extend hiatus/surge events?</a:t>
            </a:r>
            <a:endParaRPr lang="en-GB" dirty="0">
              <a:solidFill>
                <a:srgbClr val="92D050"/>
              </a:solidFill>
            </a:endParaRPr>
          </a:p>
          <a:p>
            <a:r>
              <a:rPr lang="en-GB" dirty="0" smtClean="0"/>
              <a:t>Energy budget constraint on precipitation responses</a:t>
            </a:r>
          </a:p>
          <a:p>
            <a:pPr lvl="1"/>
            <a:r>
              <a:rPr lang="en-GB" dirty="0" smtClean="0">
                <a:solidFill>
                  <a:srgbClr val="92D050"/>
                </a:solidFill>
              </a:rPr>
              <a:t>Simple models for global precipitation</a:t>
            </a:r>
          </a:p>
          <a:p>
            <a:pPr lvl="1"/>
            <a:r>
              <a:rPr lang="en-GB" dirty="0" smtClean="0">
                <a:solidFill>
                  <a:srgbClr val="92D050"/>
                </a:solidFill>
              </a:rPr>
              <a:t>Greenhouse </a:t>
            </a:r>
            <a:r>
              <a:rPr lang="en-GB" dirty="0">
                <a:solidFill>
                  <a:srgbClr val="92D050"/>
                </a:solidFill>
              </a:rPr>
              <a:t>gas &amp; absorbing aerosol forcing supress global precipitation response to </a:t>
            </a:r>
            <a:r>
              <a:rPr lang="en-GB" dirty="0" smtClean="0">
                <a:solidFill>
                  <a:srgbClr val="92D050"/>
                </a:solidFill>
              </a:rPr>
              <a:t>warming (“hydrological sensitivity”)</a:t>
            </a:r>
            <a:endParaRPr lang="en-GB" dirty="0">
              <a:solidFill>
                <a:srgbClr val="92D050"/>
              </a:solidFill>
            </a:endParaRPr>
          </a:p>
          <a:p>
            <a:r>
              <a:rPr lang="en-GB" dirty="0"/>
              <a:t>Inter-hemispheric heating, moisture budget &amp; unforced variability </a:t>
            </a:r>
            <a:r>
              <a:rPr lang="en-GB" dirty="0" smtClean="0"/>
              <a:t>affect </a:t>
            </a:r>
            <a:r>
              <a:rPr lang="en-GB" dirty="0"/>
              <a:t>regional </a:t>
            </a:r>
            <a:r>
              <a:rPr lang="en-GB" dirty="0" smtClean="0"/>
              <a:t>responses and climate model biases </a:t>
            </a:r>
          </a:p>
          <a:p>
            <a:pPr lvl="1"/>
            <a:r>
              <a:rPr lang="en-GB" dirty="0" smtClean="0">
                <a:solidFill>
                  <a:schemeClr val="accent4"/>
                </a:solidFill>
              </a:rPr>
              <a:t>Radiative forcing &amp; unforced variability influence African rainfall trends</a:t>
            </a:r>
          </a:p>
          <a:p>
            <a:r>
              <a:rPr lang="en-GB" dirty="0" smtClean="0"/>
              <a:t>Local-scale precursors and characteristics crucial for impacts</a:t>
            </a:r>
            <a:endParaRPr lang="en-GB" dirty="0"/>
          </a:p>
          <a:p>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27</a:t>
            </a:fld>
            <a:endParaRPr lang="en-GB" altLang="en-US"/>
          </a:p>
        </p:txBody>
      </p:sp>
    </p:spTree>
    <p:extLst>
      <p:ext uri="{BB962C8B-B14F-4D97-AF65-F5344CB8AC3E}">
        <p14:creationId xmlns:p14="http://schemas.microsoft.com/office/powerpoint/2010/main" val="642241823"/>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7420309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768"/>
            <a:ext cx="3826768" cy="1143000"/>
          </a:xfrm>
        </p:spPr>
        <p:txBody>
          <a:bodyPr/>
          <a:lstStyle/>
          <a:p>
            <a:pPr algn="l"/>
            <a:r>
              <a:rPr lang="en-GB" sz="3600" dirty="0" smtClean="0"/>
              <a:t>explaining the </a:t>
            </a:r>
            <a:br>
              <a:rPr lang="en-GB" sz="3600" dirty="0" smtClean="0"/>
            </a:br>
            <a:r>
              <a:rPr lang="en-GB" sz="3600" dirty="0" smtClean="0"/>
              <a:t>slowdown</a:t>
            </a:r>
            <a:endParaRPr lang="en-GB" sz="3600" dirty="0"/>
          </a:p>
        </p:txBody>
      </p:sp>
      <p:sp>
        <p:nvSpPr>
          <p:cNvPr id="3" name="Content Placeholder 2"/>
          <p:cNvSpPr>
            <a:spLocks noGrp="1"/>
          </p:cNvSpPr>
          <p:nvPr>
            <p:ph idx="1"/>
          </p:nvPr>
        </p:nvSpPr>
        <p:spPr>
          <a:xfrm>
            <a:off x="251520" y="1484784"/>
            <a:ext cx="8435280" cy="4525963"/>
          </a:xfrm>
        </p:spPr>
        <p:txBody>
          <a:bodyPr/>
          <a:lstStyle/>
          <a:p>
            <a:r>
              <a:rPr lang="en-GB" sz="2400" dirty="0" smtClean="0"/>
              <a:t>Declining solar forcing (e.g.</a:t>
            </a:r>
            <a:r>
              <a:rPr lang="en-GB" sz="2400" u="sng" dirty="0" smtClean="0">
                <a:hlinkClick r:id="rId2"/>
              </a:rPr>
              <a:t> </a:t>
            </a:r>
            <a:r>
              <a:rPr lang="en-GB" sz="2400" u="sng" dirty="0">
                <a:hlinkClick r:id="rId2"/>
              </a:rPr>
              <a:t>Hansen et al. </a:t>
            </a:r>
            <a:r>
              <a:rPr lang="en-GB" sz="2400" u="sng" dirty="0" smtClean="0">
                <a:hlinkClick r:id="rId2"/>
              </a:rPr>
              <a:t>2013 PLOSONE</a:t>
            </a:r>
            <a:r>
              <a:rPr lang="en-GB" sz="2400" u="sng" dirty="0" smtClean="0"/>
              <a:t>) </a:t>
            </a:r>
            <a:r>
              <a:rPr lang="en-GB" sz="2400" dirty="0" smtClean="0"/>
              <a:t>, more small volcanos (e.g. </a:t>
            </a:r>
            <a:r>
              <a:rPr lang="da-DK" sz="2400" u="sng" dirty="0">
                <a:hlinkClick r:id="rId3"/>
              </a:rPr>
              <a:t>Ridley et al. </a:t>
            </a:r>
            <a:r>
              <a:rPr lang="da-DK" sz="2400" u="sng" dirty="0" smtClean="0">
                <a:hlinkClick r:id="rId3"/>
              </a:rPr>
              <a:t>2014 GRL</a:t>
            </a:r>
            <a:r>
              <a:rPr lang="en-GB" sz="2400" dirty="0" smtClean="0"/>
              <a:t>) </a:t>
            </a:r>
            <a:r>
              <a:rPr lang="en-GB" sz="2400" dirty="0"/>
              <a:t>&amp;</a:t>
            </a:r>
            <a:r>
              <a:rPr lang="en-GB" sz="2400" dirty="0" smtClean="0"/>
              <a:t> more La </a:t>
            </a:r>
            <a:r>
              <a:rPr lang="en-GB" sz="2400" dirty="0" err="1" smtClean="0"/>
              <a:t>Niñas</a:t>
            </a:r>
            <a:r>
              <a:rPr lang="en-GB" sz="2400" dirty="0" smtClean="0"/>
              <a:t>/cold NH land in winter vs late 1990s appear to explain:</a:t>
            </a:r>
          </a:p>
          <a:p>
            <a:pPr lvl="1"/>
            <a:r>
              <a:rPr lang="en-GB" sz="2400" dirty="0"/>
              <a:t>S</a:t>
            </a:r>
            <a:r>
              <a:rPr lang="en-GB" sz="2400" dirty="0" smtClean="0"/>
              <a:t>lowing in surface warming (e.g. </a:t>
            </a:r>
            <a:r>
              <a:rPr lang="en-GB" sz="2400" dirty="0" smtClean="0">
                <a:hlinkClick r:id="rId4"/>
              </a:rPr>
              <a:t>Foster </a:t>
            </a:r>
            <a:r>
              <a:rPr lang="en-GB" sz="2400" dirty="0">
                <a:hlinkClick r:id="rId4"/>
              </a:rPr>
              <a:t>&amp; </a:t>
            </a:r>
            <a:r>
              <a:rPr lang="en-GB" sz="2400" dirty="0" err="1">
                <a:hlinkClick r:id="rId4"/>
              </a:rPr>
              <a:t>Rahmstorf</a:t>
            </a:r>
            <a:r>
              <a:rPr lang="en-GB" sz="2400" dirty="0">
                <a:hlinkClick r:id="rId4"/>
              </a:rPr>
              <a:t> </a:t>
            </a:r>
            <a:r>
              <a:rPr lang="en-GB" sz="2400" dirty="0" smtClean="0">
                <a:hlinkClick r:id="rId4"/>
              </a:rPr>
              <a:t>2012</a:t>
            </a:r>
            <a:r>
              <a:rPr lang="en-GB" sz="2400" dirty="0">
                <a:hlinkClick r:id="rId4"/>
              </a:rPr>
              <a:t>)</a:t>
            </a:r>
            <a:r>
              <a:rPr lang="en-GB" sz="2400" dirty="0"/>
              <a:t> </a:t>
            </a:r>
            <a:endParaRPr lang="en-GB" sz="2400" dirty="0" smtClean="0"/>
          </a:p>
          <a:p>
            <a:pPr lvl="1"/>
            <a:r>
              <a:rPr lang="en-GB" sz="2400" dirty="0" smtClean="0"/>
              <a:t>Slower surface warming compared with coupled simulations   (e.g. </a:t>
            </a:r>
            <a:r>
              <a:rPr lang="en-GB" sz="2400" dirty="0" err="1">
                <a:hlinkClick r:id="rId5"/>
              </a:rPr>
              <a:t>Risbey</a:t>
            </a:r>
            <a:r>
              <a:rPr lang="en-GB" sz="2400" dirty="0">
                <a:hlinkClick r:id="rId5"/>
              </a:rPr>
              <a:t> et al. </a:t>
            </a:r>
            <a:r>
              <a:rPr lang="en-GB" sz="2400" dirty="0" smtClean="0">
                <a:hlinkClick r:id="rId5"/>
              </a:rPr>
              <a:t>2014</a:t>
            </a:r>
            <a:r>
              <a:rPr lang="en-GB" sz="2400" dirty="0" smtClean="0"/>
              <a:t> ; </a:t>
            </a:r>
            <a:r>
              <a:rPr lang="en-GB" sz="2400" dirty="0">
                <a:hlinkClick r:id="rId6"/>
              </a:rPr>
              <a:t>Huber &amp; Knutti </a:t>
            </a:r>
            <a:r>
              <a:rPr lang="en-GB" sz="2400" dirty="0" smtClean="0">
                <a:hlinkClick r:id="rId6"/>
              </a:rPr>
              <a:t>2014</a:t>
            </a:r>
            <a:r>
              <a:rPr lang="en-GB" sz="2400" dirty="0" smtClean="0"/>
              <a:t>)</a:t>
            </a:r>
          </a:p>
          <a:p>
            <a:endParaRPr lang="en-GB" dirty="0"/>
          </a:p>
          <a:p>
            <a:endParaRPr lang="en-GB" dirty="0"/>
          </a:p>
        </p:txBody>
      </p:sp>
      <p:pic>
        <p:nvPicPr>
          <p:cNvPr id="4" name="Picture 4" descr="Simulated global temperature adjusted with revised radiative forcings and the effect of internal variability."/>
          <p:cNvPicPr>
            <a:picLocks noChangeArrowheads="1"/>
          </p:cNvPicPr>
          <p:nvPr/>
        </p:nvPicPr>
        <p:blipFill rotWithShape="1">
          <a:blip r:embed="rId7">
            <a:extLst>
              <a:ext uri="{28A0092B-C50C-407E-A947-70E740481C1C}">
                <a14:useLocalDpi xmlns:a14="http://schemas.microsoft.com/office/drawing/2010/main" val="0"/>
              </a:ext>
            </a:extLst>
          </a:blip>
          <a:srcRect l="1015" t="45651" r="50282" b="9001"/>
          <a:stretch/>
        </p:blipFill>
        <p:spPr bwMode="auto">
          <a:xfrm>
            <a:off x="107504" y="3964248"/>
            <a:ext cx="3510766" cy="26331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imulated global temperature adjusted with revised radiative forcings and the effect of internal variability."/>
          <p:cNvPicPr>
            <a:picLocks noChangeArrowheads="1"/>
          </p:cNvPicPr>
          <p:nvPr/>
        </p:nvPicPr>
        <p:blipFill rotWithShape="1">
          <a:blip r:embed="rId7">
            <a:extLst>
              <a:ext uri="{28A0092B-C50C-407E-A947-70E740481C1C}">
                <a14:useLocalDpi xmlns:a14="http://schemas.microsoft.com/office/drawing/2010/main" val="0"/>
              </a:ext>
            </a:extLst>
          </a:blip>
          <a:srcRect l="57537" t="49431" b="9002"/>
          <a:stretch/>
        </p:blipFill>
        <p:spPr bwMode="auto">
          <a:xfrm>
            <a:off x="3546262" y="4183789"/>
            <a:ext cx="3060954" cy="24135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557912" y="6025605"/>
            <a:ext cx="2262158" cy="369332"/>
          </a:xfrm>
          <a:prstGeom prst="rect">
            <a:avLst/>
          </a:prstGeom>
        </p:spPr>
        <p:txBody>
          <a:bodyPr wrap="none">
            <a:spAutoFit/>
          </a:bodyPr>
          <a:lstStyle/>
          <a:p>
            <a:r>
              <a:rPr lang="en-GB" dirty="0" smtClean="0">
                <a:solidFill>
                  <a:srgbClr val="000000"/>
                </a:solidFill>
              </a:rPr>
              <a:t>Huber </a:t>
            </a:r>
            <a:r>
              <a:rPr lang="en-GB" dirty="0">
                <a:solidFill>
                  <a:srgbClr val="000000"/>
                </a:solidFill>
              </a:rPr>
              <a:t>&amp; Knutti </a:t>
            </a:r>
            <a:r>
              <a:rPr lang="en-GB" dirty="0" smtClean="0">
                <a:solidFill>
                  <a:srgbClr val="000000"/>
                </a:solidFill>
              </a:rPr>
              <a:t>2014</a:t>
            </a:r>
            <a:endParaRPr lang="en-GB" dirty="0">
              <a:solidFill>
                <a:srgbClr val="000000"/>
              </a:solidFill>
            </a:endParaRPr>
          </a:p>
        </p:txBody>
      </p:sp>
      <p:sp>
        <p:nvSpPr>
          <p:cNvPr id="7" name="TextBox 6"/>
          <p:cNvSpPr txBox="1"/>
          <p:nvPr/>
        </p:nvSpPr>
        <p:spPr>
          <a:xfrm>
            <a:off x="6516216" y="4509120"/>
            <a:ext cx="1584176" cy="400110"/>
          </a:xfrm>
          <a:prstGeom prst="rect">
            <a:avLst/>
          </a:prstGeom>
          <a:noFill/>
        </p:spPr>
        <p:txBody>
          <a:bodyPr wrap="square" rtlCol="0">
            <a:spAutoFit/>
          </a:bodyPr>
          <a:lstStyle/>
          <a:p>
            <a:r>
              <a:rPr lang="en-GB" dirty="0" smtClean="0">
                <a:solidFill>
                  <a:srgbClr val="FFC000"/>
                </a:solidFill>
              </a:rPr>
              <a:t>Simulations</a:t>
            </a:r>
            <a:endParaRPr lang="en-GB" dirty="0">
              <a:solidFill>
                <a:srgbClr val="FFC000"/>
              </a:solidFill>
            </a:endParaRPr>
          </a:p>
        </p:txBody>
      </p:sp>
      <p:sp>
        <p:nvSpPr>
          <p:cNvPr id="8" name="TextBox 7"/>
          <p:cNvSpPr txBox="1"/>
          <p:nvPr/>
        </p:nvSpPr>
        <p:spPr>
          <a:xfrm>
            <a:off x="6516216" y="4806034"/>
            <a:ext cx="2664297" cy="369332"/>
          </a:xfrm>
          <a:prstGeom prst="rect">
            <a:avLst/>
          </a:prstGeom>
          <a:noFill/>
        </p:spPr>
        <p:txBody>
          <a:bodyPr wrap="square" rtlCol="0">
            <a:spAutoFit/>
          </a:bodyPr>
          <a:lstStyle/>
          <a:p>
            <a:r>
              <a:rPr lang="en-GB" b="1" dirty="0" smtClean="0">
                <a:solidFill>
                  <a:srgbClr val="FFC000"/>
                </a:solidFill>
              </a:rPr>
              <a:t>Adjusted Simulations</a:t>
            </a:r>
            <a:endParaRPr lang="en-GB" b="1" dirty="0">
              <a:solidFill>
                <a:srgbClr val="FFC000"/>
              </a:solidFill>
            </a:endParaRPr>
          </a:p>
        </p:txBody>
      </p:sp>
      <p:sp>
        <p:nvSpPr>
          <p:cNvPr id="9" name="TextBox 8"/>
          <p:cNvSpPr txBox="1"/>
          <p:nvPr/>
        </p:nvSpPr>
        <p:spPr>
          <a:xfrm>
            <a:off x="6516216" y="5147900"/>
            <a:ext cx="2107560" cy="369332"/>
          </a:xfrm>
          <a:prstGeom prst="rect">
            <a:avLst/>
          </a:prstGeom>
          <a:noFill/>
        </p:spPr>
        <p:txBody>
          <a:bodyPr wrap="square" rtlCol="0">
            <a:spAutoFit/>
          </a:bodyPr>
          <a:lstStyle/>
          <a:p>
            <a:r>
              <a:rPr lang="en-GB" b="1" dirty="0" smtClean="0">
                <a:solidFill>
                  <a:srgbClr val="000000"/>
                </a:solidFill>
              </a:rPr>
              <a:t>Observations</a:t>
            </a:r>
            <a:endParaRPr lang="en-GB" b="1" dirty="0">
              <a:solidFill>
                <a:srgbClr val="000000"/>
              </a:solidFill>
            </a:endParaRPr>
          </a:p>
        </p:txBody>
      </p:sp>
      <p:pic>
        <p:nvPicPr>
          <p:cNvPr id="10" name="Picture 6" descr="noaaSu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07246" y="278044"/>
            <a:ext cx="1085034" cy="106242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descr="File:Sarychev Peak.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18040" y="260648"/>
            <a:ext cx="1629925" cy="10798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he Pacific Decadal Oscillation based on an empirical orthogonal function analysis of sea surface temperature anomalies with the global mean removed from 1900 to May 2013 in the 20[deg] N - 70[deg] N and 110[deg] E - 100[deg] W region of the North Pacific."/>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1087" t="2722" b="53249"/>
          <a:stretch/>
        </p:blipFill>
        <p:spPr bwMode="auto">
          <a:xfrm>
            <a:off x="4637658" y="188934"/>
            <a:ext cx="1286751" cy="12958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Simulated global temperature adjusted with revised radiative forcings and the effect of internal variability."/>
          <p:cNvPicPr>
            <a:picLocks noChangeArrowheads="1"/>
          </p:cNvPicPr>
          <p:nvPr/>
        </p:nvPicPr>
        <p:blipFill rotWithShape="1">
          <a:blip r:embed="rId7">
            <a:extLst>
              <a:ext uri="{28A0092B-C50C-407E-A947-70E740481C1C}">
                <a14:useLocalDpi xmlns:a14="http://schemas.microsoft.com/office/drawing/2010/main" val="0"/>
              </a:ext>
            </a:extLst>
          </a:blip>
          <a:srcRect l="36832" t="92512" r="26887" b="-689"/>
          <a:stretch/>
        </p:blipFill>
        <p:spPr bwMode="auto">
          <a:xfrm>
            <a:off x="3563888" y="5786680"/>
            <a:ext cx="2848937" cy="522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64881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Earth’s radiative energy </a:t>
            </a:r>
            <a:br>
              <a:rPr lang="en-GB" dirty="0" smtClean="0"/>
            </a:br>
            <a:r>
              <a:rPr lang="en-GB" dirty="0" smtClean="0"/>
              <a:t>budget and climate</a:t>
            </a:r>
            <a:endParaRPr lang="en-GB" dirty="0"/>
          </a:p>
        </p:txBody>
      </p:sp>
      <p:sp>
        <p:nvSpPr>
          <p:cNvPr id="3" name="Content Placeholder 2"/>
          <p:cNvSpPr>
            <a:spLocks noGrp="1"/>
          </p:cNvSpPr>
          <p:nvPr>
            <p:ph idx="1"/>
          </p:nvPr>
        </p:nvSpPr>
        <p:spPr/>
        <p:txBody>
          <a:bodyPr/>
          <a:lstStyle/>
          <a:p>
            <a:r>
              <a:rPr lang="en-GB" sz="2400" dirty="0" smtClean="0"/>
              <a:t>Earth’s radiative energy budget represents a </a:t>
            </a:r>
            <a:r>
              <a:rPr lang="en-GB" sz="2400" dirty="0"/>
              <a:t>n</a:t>
            </a:r>
            <a:r>
              <a:rPr lang="en-GB" sz="2400" dirty="0" smtClean="0"/>
              <a:t>exus between radiative </a:t>
            </a:r>
            <a:r>
              <a:rPr lang="en-GB" sz="2400" dirty="0" err="1" smtClean="0"/>
              <a:t>forcings</a:t>
            </a:r>
            <a:r>
              <a:rPr lang="en-GB" sz="2400" dirty="0" smtClean="0"/>
              <a:t>, feedbacks &amp; climate response</a:t>
            </a:r>
          </a:p>
          <a:p>
            <a:r>
              <a:rPr lang="en-GB" sz="2400" dirty="0" smtClean="0"/>
              <a:t>Powerful constraint upon hydrological cycle</a:t>
            </a:r>
          </a:p>
          <a:p>
            <a:r>
              <a:rPr lang="en-GB" sz="2400" dirty="0" smtClean="0"/>
              <a:t>Versatile diagnostic of the impact of clouds, aerosol, water vapour greenhouse effect and atmospheric circulation</a:t>
            </a:r>
            <a:endParaRPr lang="en-GB" sz="2400"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3</a:t>
            </a:fld>
            <a:endParaRPr lang="en-GB" alt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3295" b="17655"/>
          <a:stretch/>
        </p:blipFill>
        <p:spPr>
          <a:xfrm>
            <a:off x="4283968" y="4312946"/>
            <a:ext cx="3997324" cy="2132856"/>
          </a:xfrm>
          <a:prstGeom prst="rect">
            <a:avLst/>
          </a:prstGeom>
        </p:spPr>
      </p:pic>
      <p:sp>
        <p:nvSpPr>
          <p:cNvPr id="6" name="TextBox 5"/>
          <p:cNvSpPr txBox="1"/>
          <p:nvPr/>
        </p:nvSpPr>
        <p:spPr>
          <a:xfrm>
            <a:off x="7236296" y="6093296"/>
            <a:ext cx="1296144" cy="338554"/>
          </a:xfrm>
          <a:prstGeom prst="rect">
            <a:avLst/>
          </a:prstGeom>
          <a:noFill/>
        </p:spPr>
        <p:txBody>
          <a:bodyPr wrap="square" rtlCol="0">
            <a:spAutoFit/>
          </a:bodyPr>
          <a:lstStyle/>
          <a:p>
            <a:r>
              <a:rPr lang="en-GB" sz="1600" dirty="0" smtClean="0">
                <a:solidFill>
                  <a:schemeClr val="bg1"/>
                </a:solidFill>
                <a:latin typeface="+mn-lt"/>
              </a:rPr>
              <a:t>T. Wong</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353" y="4312947"/>
            <a:ext cx="3514599" cy="2140390"/>
          </a:xfrm>
          <a:prstGeom prst="rect">
            <a:avLst/>
          </a:prstGeom>
        </p:spPr>
      </p:pic>
      <p:sp>
        <p:nvSpPr>
          <p:cNvPr id="9" name="TextBox 8"/>
          <p:cNvSpPr txBox="1"/>
          <p:nvPr/>
        </p:nvSpPr>
        <p:spPr>
          <a:xfrm>
            <a:off x="4283968" y="6093296"/>
            <a:ext cx="1296144" cy="338554"/>
          </a:xfrm>
          <a:prstGeom prst="rect">
            <a:avLst/>
          </a:prstGeom>
          <a:noFill/>
        </p:spPr>
        <p:txBody>
          <a:bodyPr wrap="square" rtlCol="0">
            <a:spAutoFit/>
          </a:bodyPr>
          <a:lstStyle/>
          <a:p>
            <a:r>
              <a:rPr lang="en-GB" sz="1600" dirty="0" smtClean="0">
                <a:solidFill>
                  <a:schemeClr val="bg1"/>
                </a:solidFill>
              </a:rPr>
              <a:t>CERES</a:t>
            </a:r>
            <a:endParaRPr lang="en-GB" sz="1600" dirty="0" smtClean="0">
              <a:solidFill>
                <a:schemeClr val="bg1"/>
              </a:solidFill>
              <a:latin typeface="+mn-lt"/>
            </a:endParaRPr>
          </a:p>
        </p:txBody>
      </p:sp>
    </p:spTree>
    <p:extLst>
      <p:ext uri="{BB962C8B-B14F-4D97-AF65-F5344CB8AC3E}">
        <p14:creationId xmlns:p14="http://schemas.microsoft.com/office/powerpoint/2010/main" val="1794946043"/>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p:cNvCxnSpPr/>
          <p:nvPr/>
        </p:nvCxnSpPr>
        <p:spPr>
          <a:xfrm>
            <a:off x="1718065" y="3319611"/>
            <a:ext cx="0" cy="1100094"/>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pic>
        <p:nvPicPr>
          <p:cNvPr id="1026" name="Picture 2" descr="http://www.esrl.noaa.gov/psd/map/images/sst/sst.seasonal.gif"/>
          <p:cNvPicPr>
            <a:picLocks noChangeAspect="1" noChangeArrowheads="1"/>
          </p:cNvPicPr>
          <p:nvPr/>
        </p:nvPicPr>
        <p:blipFill rotWithShape="1">
          <a:blip r:embed="rId2">
            <a:extLst>
              <a:ext uri="{28A0092B-C50C-407E-A947-70E740481C1C}">
                <a14:useLocalDpi xmlns:a14="http://schemas.microsoft.com/office/drawing/2010/main" val="0"/>
              </a:ext>
            </a:extLst>
          </a:blip>
          <a:srcRect l="35333" t="30700" r="20096" b="34650"/>
          <a:stretch/>
        </p:blipFill>
        <p:spPr bwMode="auto">
          <a:xfrm>
            <a:off x="1680092" y="1994808"/>
            <a:ext cx="5857718" cy="2649607"/>
          </a:xfrm>
          <a:prstGeom prst="rect">
            <a:avLst/>
          </a:prstGeom>
          <a:noFill/>
          <a:scene3d>
            <a:camera prst="orthographicFront">
              <a:rot lat="3816930" lon="20538419" rev="20677522"/>
            </a:camera>
            <a:lightRig rig="threePt" dir="t"/>
          </a:scene3d>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a:off x="2856711" y="3264992"/>
            <a:ext cx="3162905" cy="0"/>
          </a:xfrm>
          <a:prstGeom prst="straightConnector1">
            <a:avLst/>
          </a:prstGeom>
          <a:ln w="101600">
            <a:solidFill>
              <a:schemeClr val="tx2">
                <a:lumMod val="75000"/>
              </a:schemeClr>
            </a:solidFill>
            <a:tailEnd type="arrow"/>
          </a:ln>
          <a:scene3d>
            <a:camera prst="orthographicFront">
              <a:rot lat="300000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2534396" y="1879337"/>
            <a:ext cx="3048438" cy="307923"/>
          </a:xfrm>
          <a:custGeom>
            <a:avLst/>
            <a:gdLst>
              <a:gd name="connsiteX0" fmla="*/ 0 w 3672114"/>
              <a:gd name="connsiteY0" fmla="*/ 406400 h 406400"/>
              <a:gd name="connsiteX1" fmla="*/ 14514 w 3672114"/>
              <a:gd name="connsiteY1" fmla="*/ 203200 h 406400"/>
              <a:gd name="connsiteX2" fmla="*/ 87086 w 3672114"/>
              <a:gd name="connsiteY2" fmla="*/ 116114 h 406400"/>
              <a:gd name="connsiteX3" fmla="*/ 304800 w 3672114"/>
              <a:gd name="connsiteY3" fmla="*/ 58057 h 406400"/>
              <a:gd name="connsiteX4" fmla="*/ 754743 w 3672114"/>
              <a:gd name="connsiteY4" fmla="*/ 14514 h 406400"/>
              <a:gd name="connsiteX5" fmla="*/ 2278743 w 3672114"/>
              <a:gd name="connsiteY5" fmla="*/ 29028 h 406400"/>
              <a:gd name="connsiteX6" fmla="*/ 3672114 w 3672114"/>
              <a:gd name="connsiteY6" fmla="*/ 0 h 406400"/>
              <a:gd name="connsiteX7" fmla="*/ 3672114 w 3672114"/>
              <a:gd name="connsiteY7"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2114" h="406400">
                <a:moveTo>
                  <a:pt x="0" y="406400"/>
                </a:moveTo>
                <a:cubicBezTo>
                  <a:pt x="0" y="328990"/>
                  <a:pt x="0" y="251581"/>
                  <a:pt x="14514" y="203200"/>
                </a:cubicBezTo>
                <a:cubicBezTo>
                  <a:pt x="29028" y="154819"/>
                  <a:pt x="38705" y="140305"/>
                  <a:pt x="87086" y="116114"/>
                </a:cubicBezTo>
                <a:cubicBezTo>
                  <a:pt x="135467" y="91923"/>
                  <a:pt x="193524" y="74990"/>
                  <a:pt x="304800" y="58057"/>
                </a:cubicBezTo>
                <a:cubicBezTo>
                  <a:pt x="416076" y="41124"/>
                  <a:pt x="754743" y="14514"/>
                  <a:pt x="754743" y="14514"/>
                </a:cubicBezTo>
                <a:lnTo>
                  <a:pt x="2278743" y="29028"/>
                </a:lnTo>
                <a:cubicBezTo>
                  <a:pt x="2764971" y="26609"/>
                  <a:pt x="3672114" y="0"/>
                  <a:pt x="3672114" y="0"/>
                </a:cubicBezTo>
                <a:lnTo>
                  <a:pt x="3672114" y="0"/>
                </a:lnTo>
              </a:path>
            </a:pathLst>
          </a:custGeom>
          <a:noFill/>
          <a:ln w="5080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22" name="Freeform 21"/>
          <p:cNvSpPr/>
          <p:nvPr/>
        </p:nvSpPr>
        <p:spPr>
          <a:xfrm flipH="1" flipV="1">
            <a:off x="3299517" y="2514428"/>
            <a:ext cx="2909872" cy="433016"/>
          </a:xfrm>
          <a:custGeom>
            <a:avLst/>
            <a:gdLst>
              <a:gd name="connsiteX0" fmla="*/ 0 w 3672114"/>
              <a:gd name="connsiteY0" fmla="*/ 406400 h 406400"/>
              <a:gd name="connsiteX1" fmla="*/ 14514 w 3672114"/>
              <a:gd name="connsiteY1" fmla="*/ 203200 h 406400"/>
              <a:gd name="connsiteX2" fmla="*/ 87086 w 3672114"/>
              <a:gd name="connsiteY2" fmla="*/ 116114 h 406400"/>
              <a:gd name="connsiteX3" fmla="*/ 304800 w 3672114"/>
              <a:gd name="connsiteY3" fmla="*/ 58057 h 406400"/>
              <a:gd name="connsiteX4" fmla="*/ 754743 w 3672114"/>
              <a:gd name="connsiteY4" fmla="*/ 14514 h 406400"/>
              <a:gd name="connsiteX5" fmla="*/ 2278743 w 3672114"/>
              <a:gd name="connsiteY5" fmla="*/ 29028 h 406400"/>
              <a:gd name="connsiteX6" fmla="*/ 3672114 w 3672114"/>
              <a:gd name="connsiteY6" fmla="*/ 0 h 406400"/>
              <a:gd name="connsiteX7" fmla="*/ 3672114 w 3672114"/>
              <a:gd name="connsiteY7"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2114" h="406400">
                <a:moveTo>
                  <a:pt x="0" y="406400"/>
                </a:moveTo>
                <a:cubicBezTo>
                  <a:pt x="0" y="328990"/>
                  <a:pt x="0" y="251581"/>
                  <a:pt x="14514" y="203200"/>
                </a:cubicBezTo>
                <a:cubicBezTo>
                  <a:pt x="29028" y="154819"/>
                  <a:pt x="38705" y="140305"/>
                  <a:pt x="87086" y="116114"/>
                </a:cubicBezTo>
                <a:cubicBezTo>
                  <a:pt x="135467" y="91923"/>
                  <a:pt x="193524" y="74990"/>
                  <a:pt x="304800" y="58057"/>
                </a:cubicBezTo>
                <a:cubicBezTo>
                  <a:pt x="416076" y="41124"/>
                  <a:pt x="754743" y="14514"/>
                  <a:pt x="754743" y="14514"/>
                </a:cubicBezTo>
                <a:lnTo>
                  <a:pt x="2278743" y="29028"/>
                </a:lnTo>
                <a:cubicBezTo>
                  <a:pt x="2764971" y="26609"/>
                  <a:pt x="3672114" y="0"/>
                  <a:pt x="3672114" y="0"/>
                </a:cubicBezTo>
                <a:lnTo>
                  <a:pt x="3672114" y="0"/>
                </a:lnTo>
              </a:path>
            </a:pathLst>
          </a:custGeom>
          <a:noFill/>
          <a:ln w="5080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21" name="Arc 20"/>
          <p:cNvSpPr/>
          <p:nvPr/>
        </p:nvSpPr>
        <p:spPr>
          <a:xfrm>
            <a:off x="5450293" y="1879337"/>
            <a:ext cx="759097" cy="981506"/>
          </a:xfrm>
          <a:prstGeom prst="arc">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GB" sz="1800">
              <a:solidFill>
                <a:prstClr val="black"/>
              </a:solidFill>
            </a:endParaRPr>
          </a:p>
        </p:txBody>
      </p:sp>
      <p:sp>
        <p:nvSpPr>
          <p:cNvPr id="24" name="Arc 23"/>
          <p:cNvSpPr/>
          <p:nvPr/>
        </p:nvSpPr>
        <p:spPr>
          <a:xfrm flipH="1" flipV="1">
            <a:off x="2540420" y="1879337"/>
            <a:ext cx="759097" cy="1039242"/>
          </a:xfrm>
          <a:prstGeom prst="arc">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GB" sz="1800">
              <a:solidFill>
                <a:prstClr val="black"/>
              </a:solidFill>
            </a:endParaRPr>
          </a:p>
        </p:txBody>
      </p:sp>
      <p:sp>
        <p:nvSpPr>
          <p:cNvPr id="23" name="TextBox 22"/>
          <p:cNvSpPr txBox="1"/>
          <p:nvPr/>
        </p:nvSpPr>
        <p:spPr>
          <a:xfrm>
            <a:off x="2983227" y="1950516"/>
            <a:ext cx="2846614" cy="954107"/>
          </a:xfrm>
          <a:prstGeom prst="rect">
            <a:avLst/>
          </a:prstGeom>
          <a:noFill/>
        </p:spPr>
        <p:txBody>
          <a:bodyPr wrap="square" rtlCol="0">
            <a:spAutoFit/>
          </a:bodyPr>
          <a:lstStyle/>
          <a:p>
            <a:pPr algn="ctr" fontAlgn="auto">
              <a:spcBef>
                <a:spcPts val="0"/>
              </a:spcBef>
              <a:spcAft>
                <a:spcPts val="0"/>
              </a:spcAft>
            </a:pPr>
            <a:r>
              <a:rPr lang="en-GB" sz="2800" dirty="0" smtClean="0">
                <a:solidFill>
                  <a:prstClr val="black"/>
                </a:solidFill>
              </a:rPr>
              <a:t>Enhanced Walker Circulation</a:t>
            </a:r>
            <a:endParaRPr lang="en-GB" sz="2800" dirty="0">
              <a:solidFill>
                <a:prstClr val="black"/>
              </a:solidFill>
            </a:endParaRPr>
          </a:p>
        </p:txBody>
      </p:sp>
      <p:sp>
        <p:nvSpPr>
          <p:cNvPr id="25" name="TextBox 24"/>
          <p:cNvSpPr txBox="1"/>
          <p:nvPr/>
        </p:nvSpPr>
        <p:spPr>
          <a:xfrm>
            <a:off x="1619672" y="2745433"/>
            <a:ext cx="1524946" cy="1015663"/>
          </a:xfrm>
          <a:prstGeom prst="rect">
            <a:avLst/>
          </a:prstGeom>
          <a:noFill/>
          <a:scene3d>
            <a:camera prst="orthographicFront">
              <a:rot lat="3000000" lon="0" rev="0"/>
            </a:camera>
            <a:lightRig rig="threePt" dir="t"/>
          </a:scene3d>
        </p:spPr>
        <p:txBody>
          <a:bodyPr wrap="square" rtlCol="0">
            <a:spAutoFit/>
          </a:bodyPr>
          <a:lstStyle/>
          <a:p>
            <a:pPr algn="ctr" fontAlgn="auto">
              <a:spcBef>
                <a:spcPts val="0"/>
              </a:spcBef>
              <a:spcAft>
                <a:spcPts val="0"/>
              </a:spcAft>
            </a:pPr>
            <a:r>
              <a:rPr lang="en-GB" b="1" dirty="0" smtClean="0">
                <a:solidFill>
                  <a:prstClr val="black"/>
                </a:solidFill>
              </a:rPr>
              <a:t>Increased sea height</a:t>
            </a:r>
          </a:p>
          <a:p>
            <a:pPr algn="ctr" fontAlgn="auto">
              <a:spcBef>
                <a:spcPts val="0"/>
              </a:spcBef>
              <a:spcAft>
                <a:spcPts val="0"/>
              </a:spcAft>
            </a:pPr>
            <a:r>
              <a:rPr lang="en-GB" b="1" dirty="0" smtClean="0">
                <a:solidFill>
                  <a:srgbClr val="FF0000"/>
                </a:solidFill>
              </a:rPr>
              <a:t>Warm</a:t>
            </a:r>
            <a:endParaRPr lang="en-GB" b="1" dirty="0">
              <a:solidFill>
                <a:srgbClr val="FF0000"/>
              </a:solidFill>
            </a:endParaRPr>
          </a:p>
        </p:txBody>
      </p:sp>
      <p:sp>
        <p:nvSpPr>
          <p:cNvPr id="27" name="TextBox 26"/>
          <p:cNvSpPr txBox="1"/>
          <p:nvPr/>
        </p:nvSpPr>
        <p:spPr>
          <a:xfrm>
            <a:off x="5513590" y="2889449"/>
            <a:ext cx="1578690" cy="707886"/>
          </a:xfrm>
          <a:prstGeom prst="rect">
            <a:avLst/>
          </a:prstGeom>
          <a:noFill/>
          <a:scene3d>
            <a:camera prst="orthographicFront">
              <a:rot lat="3000000" lon="0" rev="0"/>
            </a:camera>
            <a:lightRig rig="threePt" dir="t"/>
          </a:scene3d>
        </p:spPr>
        <p:txBody>
          <a:bodyPr wrap="square" rtlCol="0">
            <a:spAutoFit/>
          </a:bodyPr>
          <a:lstStyle/>
          <a:p>
            <a:pPr algn="ctr" fontAlgn="auto">
              <a:spcBef>
                <a:spcPts val="0"/>
              </a:spcBef>
              <a:spcAft>
                <a:spcPts val="0"/>
              </a:spcAft>
            </a:pPr>
            <a:r>
              <a:rPr lang="en-GB" b="1" dirty="0" smtClean="0">
                <a:solidFill>
                  <a:prstClr val="black"/>
                </a:solidFill>
              </a:rPr>
              <a:t>Upwelling,</a:t>
            </a:r>
          </a:p>
          <a:p>
            <a:pPr algn="ctr" fontAlgn="auto">
              <a:spcBef>
                <a:spcPts val="0"/>
              </a:spcBef>
              <a:spcAft>
                <a:spcPts val="0"/>
              </a:spcAft>
            </a:pPr>
            <a:r>
              <a:rPr lang="en-GB" b="1" dirty="0" smtClean="0">
                <a:solidFill>
                  <a:srgbClr val="4F81BD"/>
                </a:solidFill>
              </a:rPr>
              <a:t>Cool water</a:t>
            </a:r>
            <a:endParaRPr lang="en-GB" b="1" dirty="0">
              <a:solidFill>
                <a:srgbClr val="4F81BD"/>
              </a:solidFill>
            </a:endParaRPr>
          </a:p>
        </p:txBody>
      </p:sp>
      <p:sp>
        <p:nvSpPr>
          <p:cNvPr id="26" name="Arc 25"/>
          <p:cNvSpPr/>
          <p:nvPr/>
        </p:nvSpPr>
        <p:spPr>
          <a:xfrm>
            <a:off x="4754452" y="3380463"/>
            <a:ext cx="1075389" cy="404149"/>
          </a:xfrm>
          <a:prstGeom prst="arc">
            <a:avLst/>
          </a:prstGeom>
          <a:ln w="25400">
            <a:solidFill>
              <a:schemeClr val="tx1"/>
            </a:solidFill>
            <a:prstDash val="dash"/>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GB" sz="1800">
              <a:solidFill>
                <a:prstClr val="black"/>
              </a:solidFill>
            </a:endParaRPr>
          </a:p>
        </p:txBody>
      </p:sp>
      <p:sp>
        <p:nvSpPr>
          <p:cNvPr id="29" name="Arc 28"/>
          <p:cNvSpPr/>
          <p:nvPr/>
        </p:nvSpPr>
        <p:spPr>
          <a:xfrm>
            <a:off x="3995356" y="3380463"/>
            <a:ext cx="1075389" cy="404149"/>
          </a:xfrm>
          <a:prstGeom prst="arc">
            <a:avLst/>
          </a:prstGeom>
          <a:ln w="25400">
            <a:solidFill>
              <a:schemeClr val="tx1"/>
            </a:solidFill>
            <a:prstDash val="dash"/>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GB" sz="1800">
              <a:solidFill>
                <a:prstClr val="black"/>
              </a:solidFill>
            </a:endParaRPr>
          </a:p>
        </p:txBody>
      </p:sp>
      <p:sp>
        <p:nvSpPr>
          <p:cNvPr id="30" name="Arc 29"/>
          <p:cNvSpPr/>
          <p:nvPr/>
        </p:nvSpPr>
        <p:spPr>
          <a:xfrm>
            <a:off x="2919969" y="3380463"/>
            <a:ext cx="1075389" cy="404149"/>
          </a:xfrm>
          <a:prstGeom prst="arc">
            <a:avLst/>
          </a:prstGeom>
          <a:ln w="25400">
            <a:solidFill>
              <a:schemeClr val="tx1"/>
            </a:solidFill>
            <a:prstDash val="dash"/>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GB" sz="1800">
              <a:solidFill>
                <a:prstClr val="black"/>
              </a:solidFill>
            </a:endParaRPr>
          </a:p>
        </p:txBody>
      </p:sp>
      <p:sp>
        <p:nvSpPr>
          <p:cNvPr id="31" name="Arc 30"/>
          <p:cNvSpPr/>
          <p:nvPr/>
        </p:nvSpPr>
        <p:spPr>
          <a:xfrm flipV="1">
            <a:off x="2919969" y="2880215"/>
            <a:ext cx="1075389" cy="269306"/>
          </a:xfrm>
          <a:prstGeom prst="arc">
            <a:avLst/>
          </a:prstGeom>
          <a:ln w="25400">
            <a:solidFill>
              <a:schemeClr val="tx1"/>
            </a:solidFill>
            <a:prstDash val="dash"/>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GB" sz="1800">
              <a:solidFill>
                <a:prstClr val="black"/>
              </a:solidFill>
            </a:endParaRPr>
          </a:p>
        </p:txBody>
      </p:sp>
      <p:sp>
        <p:nvSpPr>
          <p:cNvPr id="32" name="Arc 31"/>
          <p:cNvSpPr/>
          <p:nvPr/>
        </p:nvSpPr>
        <p:spPr>
          <a:xfrm flipV="1">
            <a:off x="3868839" y="2860843"/>
            <a:ext cx="1075389" cy="269306"/>
          </a:xfrm>
          <a:prstGeom prst="arc">
            <a:avLst/>
          </a:prstGeom>
          <a:ln w="25400">
            <a:solidFill>
              <a:schemeClr val="tx1"/>
            </a:solidFill>
            <a:prstDash val="dash"/>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GB" sz="1800">
              <a:solidFill>
                <a:prstClr val="black"/>
              </a:solidFill>
            </a:endParaRPr>
          </a:p>
        </p:txBody>
      </p:sp>
      <p:sp>
        <p:nvSpPr>
          <p:cNvPr id="33" name="Arc 32"/>
          <p:cNvSpPr/>
          <p:nvPr/>
        </p:nvSpPr>
        <p:spPr>
          <a:xfrm flipV="1">
            <a:off x="4627936" y="2860843"/>
            <a:ext cx="1075389" cy="269306"/>
          </a:xfrm>
          <a:prstGeom prst="arc">
            <a:avLst/>
          </a:prstGeom>
          <a:ln w="25400">
            <a:solidFill>
              <a:schemeClr val="tx1"/>
            </a:solidFill>
            <a:prstDash val="dash"/>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GB" sz="1800">
              <a:solidFill>
                <a:prstClr val="black"/>
              </a:solidFill>
            </a:endParaRPr>
          </a:p>
        </p:txBody>
      </p:sp>
      <p:sp>
        <p:nvSpPr>
          <p:cNvPr id="28" name="TextBox 27"/>
          <p:cNvSpPr txBox="1"/>
          <p:nvPr/>
        </p:nvSpPr>
        <p:spPr>
          <a:xfrm>
            <a:off x="3299517" y="3562511"/>
            <a:ext cx="2783357" cy="369332"/>
          </a:xfrm>
          <a:prstGeom prst="rect">
            <a:avLst/>
          </a:prstGeom>
          <a:noFill/>
        </p:spPr>
        <p:txBody>
          <a:bodyPr wrap="square" rtlCol="0">
            <a:spAutoFit/>
          </a:bodyPr>
          <a:lstStyle/>
          <a:p>
            <a:pPr fontAlgn="auto">
              <a:spcBef>
                <a:spcPts val="0"/>
              </a:spcBef>
              <a:spcAft>
                <a:spcPts val="0"/>
              </a:spcAft>
            </a:pPr>
            <a:r>
              <a:rPr lang="en-GB" sz="1800" dirty="0" smtClean="0">
                <a:solidFill>
                  <a:prstClr val="black"/>
                </a:solidFill>
              </a:rPr>
              <a:t>Strengthening trade winds</a:t>
            </a:r>
            <a:endParaRPr lang="en-GB" sz="1800" dirty="0">
              <a:solidFill>
                <a:prstClr val="black"/>
              </a:solidFill>
            </a:endParaRPr>
          </a:p>
        </p:txBody>
      </p:sp>
      <p:cxnSp>
        <p:nvCxnSpPr>
          <p:cNvPr id="37" name="Straight Connector 36"/>
          <p:cNvCxnSpPr/>
          <p:nvPr/>
        </p:nvCxnSpPr>
        <p:spPr>
          <a:xfrm>
            <a:off x="7537810" y="3264992"/>
            <a:ext cx="0" cy="1154713"/>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718065" y="3900085"/>
            <a:ext cx="5816983" cy="461885"/>
          </a:xfrm>
          <a:custGeom>
            <a:avLst/>
            <a:gdLst>
              <a:gd name="connsiteX0" fmla="*/ 0 w 7054243"/>
              <a:gd name="connsiteY0" fmla="*/ 754743 h 754743"/>
              <a:gd name="connsiteX1" fmla="*/ 3048000 w 7054243"/>
              <a:gd name="connsiteY1" fmla="*/ 740229 h 754743"/>
              <a:gd name="connsiteX2" fmla="*/ 5094514 w 7054243"/>
              <a:gd name="connsiteY2" fmla="*/ 508000 h 754743"/>
              <a:gd name="connsiteX3" fmla="*/ 6749142 w 7054243"/>
              <a:gd name="connsiteY3" fmla="*/ 174171 h 754743"/>
              <a:gd name="connsiteX4" fmla="*/ 7053942 w 7054243"/>
              <a:gd name="connsiteY4" fmla="*/ 0 h 754743"/>
              <a:gd name="connsiteX5" fmla="*/ 7053942 w 7054243"/>
              <a:gd name="connsiteY5" fmla="*/ 0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54243" h="754743">
                <a:moveTo>
                  <a:pt x="0" y="754743"/>
                </a:moveTo>
                <a:lnTo>
                  <a:pt x="3048000" y="740229"/>
                </a:lnTo>
                <a:cubicBezTo>
                  <a:pt x="3897086" y="699105"/>
                  <a:pt x="4477657" y="602343"/>
                  <a:pt x="5094514" y="508000"/>
                </a:cubicBezTo>
                <a:cubicBezTo>
                  <a:pt x="5711371" y="413657"/>
                  <a:pt x="6422571" y="258838"/>
                  <a:pt x="6749142" y="174171"/>
                </a:cubicBezTo>
                <a:cubicBezTo>
                  <a:pt x="7075713" y="89504"/>
                  <a:pt x="7053942" y="0"/>
                  <a:pt x="7053942" y="0"/>
                </a:cubicBezTo>
                <a:lnTo>
                  <a:pt x="705394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cxnSp>
        <p:nvCxnSpPr>
          <p:cNvPr id="39" name="Straight Connector 38"/>
          <p:cNvCxnSpPr/>
          <p:nvPr/>
        </p:nvCxnSpPr>
        <p:spPr>
          <a:xfrm>
            <a:off x="1718065" y="4419705"/>
            <a:ext cx="5819745" cy="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41" name="Down Arrow 40"/>
          <p:cNvSpPr/>
          <p:nvPr/>
        </p:nvSpPr>
        <p:spPr>
          <a:xfrm>
            <a:off x="2212447" y="1303981"/>
            <a:ext cx="703369" cy="57735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43" name="Down Arrow 42"/>
          <p:cNvSpPr/>
          <p:nvPr/>
        </p:nvSpPr>
        <p:spPr>
          <a:xfrm>
            <a:off x="3724615" y="1303981"/>
            <a:ext cx="703369" cy="57735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44" name="Down Arrow 43"/>
          <p:cNvSpPr/>
          <p:nvPr/>
        </p:nvSpPr>
        <p:spPr>
          <a:xfrm>
            <a:off x="5164775" y="1303981"/>
            <a:ext cx="703369" cy="57735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45" name="Down Arrow 44"/>
          <p:cNvSpPr/>
          <p:nvPr/>
        </p:nvSpPr>
        <p:spPr>
          <a:xfrm>
            <a:off x="6581408" y="1303981"/>
            <a:ext cx="703369" cy="57735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42" name="TextBox 41"/>
          <p:cNvSpPr txBox="1"/>
          <p:nvPr/>
        </p:nvSpPr>
        <p:spPr>
          <a:xfrm>
            <a:off x="755576" y="836712"/>
            <a:ext cx="8352928" cy="461665"/>
          </a:xfrm>
          <a:prstGeom prst="rect">
            <a:avLst/>
          </a:prstGeom>
          <a:noFill/>
          <a:ln>
            <a:solidFill>
              <a:schemeClr val="accent6">
                <a:lumMod val="50000"/>
              </a:schemeClr>
            </a:solidFill>
          </a:ln>
        </p:spPr>
        <p:txBody>
          <a:bodyPr wrap="square" rtlCol="0">
            <a:spAutoFit/>
          </a:bodyPr>
          <a:lstStyle/>
          <a:p>
            <a:pPr fontAlgn="auto">
              <a:spcBef>
                <a:spcPts val="0"/>
              </a:spcBef>
              <a:spcAft>
                <a:spcPts val="0"/>
              </a:spcAft>
            </a:pPr>
            <a:r>
              <a:rPr lang="en-GB" sz="2400" b="1" dirty="0" smtClean="0">
                <a:solidFill>
                  <a:prstClr val="black"/>
                </a:solidFill>
              </a:rPr>
              <a:t>Continued heating from rising greenhouse gas concentrations</a:t>
            </a:r>
            <a:endParaRPr lang="en-GB" sz="2400" b="1" dirty="0">
              <a:solidFill>
                <a:prstClr val="black"/>
              </a:solidFill>
            </a:endParaRPr>
          </a:p>
        </p:txBody>
      </p:sp>
      <p:sp>
        <p:nvSpPr>
          <p:cNvPr id="47" name="Freeform 46"/>
          <p:cNvSpPr/>
          <p:nvPr/>
        </p:nvSpPr>
        <p:spPr>
          <a:xfrm>
            <a:off x="2382272" y="3959511"/>
            <a:ext cx="4199136" cy="286987"/>
          </a:xfrm>
          <a:custGeom>
            <a:avLst/>
            <a:gdLst>
              <a:gd name="connsiteX0" fmla="*/ 0 w 7054243"/>
              <a:gd name="connsiteY0" fmla="*/ 754743 h 754743"/>
              <a:gd name="connsiteX1" fmla="*/ 3048000 w 7054243"/>
              <a:gd name="connsiteY1" fmla="*/ 740229 h 754743"/>
              <a:gd name="connsiteX2" fmla="*/ 5094514 w 7054243"/>
              <a:gd name="connsiteY2" fmla="*/ 508000 h 754743"/>
              <a:gd name="connsiteX3" fmla="*/ 6749142 w 7054243"/>
              <a:gd name="connsiteY3" fmla="*/ 174171 h 754743"/>
              <a:gd name="connsiteX4" fmla="*/ 7053942 w 7054243"/>
              <a:gd name="connsiteY4" fmla="*/ 0 h 754743"/>
              <a:gd name="connsiteX5" fmla="*/ 7053942 w 7054243"/>
              <a:gd name="connsiteY5" fmla="*/ 0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54243" h="754743">
                <a:moveTo>
                  <a:pt x="0" y="754743"/>
                </a:moveTo>
                <a:lnTo>
                  <a:pt x="3048000" y="740229"/>
                </a:lnTo>
                <a:cubicBezTo>
                  <a:pt x="3897086" y="699105"/>
                  <a:pt x="4477657" y="602343"/>
                  <a:pt x="5094514" y="508000"/>
                </a:cubicBezTo>
                <a:cubicBezTo>
                  <a:pt x="5711371" y="413657"/>
                  <a:pt x="6422571" y="258838"/>
                  <a:pt x="6749142" y="174171"/>
                </a:cubicBezTo>
                <a:cubicBezTo>
                  <a:pt x="7075713" y="89504"/>
                  <a:pt x="7053942" y="0"/>
                  <a:pt x="7053942" y="0"/>
                </a:cubicBezTo>
                <a:lnTo>
                  <a:pt x="7053942" y="0"/>
                </a:lnTo>
              </a:path>
            </a:pathLst>
          </a:custGeom>
          <a:noFill/>
          <a:ln w="63500">
            <a:solidFill>
              <a:schemeClr val="tx2"/>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48" name="TextBox 47"/>
          <p:cNvSpPr txBox="1"/>
          <p:nvPr/>
        </p:nvSpPr>
        <p:spPr>
          <a:xfrm>
            <a:off x="2030589" y="3825553"/>
            <a:ext cx="3482961" cy="461665"/>
          </a:xfrm>
          <a:prstGeom prst="rect">
            <a:avLst/>
          </a:prstGeom>
          <a:noFill/>
        </p:spPr>
        <p:txBody>
          <a:bodyPr wrap="square" rtlCol="0">
            <a:spAutoFit/>
          </a:bodyPr>
          <a:lstStyle/>
          <a:p>
            <a:pPr fontAlgn="auto">
              <a:spcBef>
                <a:spcPts val="0"/>
              </a:spcBef>
              <a:spcAft>
                <a:spcPts val="0"/>
              </a:spcAft>
            </a:pPr>
            <a:r>
              <a:rPr lang="en-GB" sz="2400" dirty="0" smtClean="0">
                <a:solidFill>
                  <a:srgbClr val="4F81BD"/>
                </a:solidFill>
              </a:rPr>
              <a:t>Equatorial Undercurrent</a:t>
            </a:r>
            <a:endParaRPr lang="en-GB" sz="2400" dirty="0">
              <a:solidFill>
                <a:srgbClr val="4F81BD"/>
              </a:solidFill>
            </a:endParaRPr>
          </a:p>
        </p:txBody>
      </p:sp>
      <p:sp>
        <p:nvSpPr>
          <p:cNvPr id="52" name="Down Arrow 51"/>
          <p:cNvSpPr/>
          <p:nvPr/>
        </p:nvSpPr>
        <p:spPr>
          <a:xfrm>
            <a:off x="6546014" y="4249881"/>
            <a:ext cx="703369" cy="57735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53" name="Down Arrow 52"/>
          <p:cNvSpPr/>
          <p:nvPr/>
        </p:nvSpPr>
        <p:spPr>
          <a:xfrm>
            <a:off x="4810181" y="4246498"/>
            <a:ext cx="703369" cy="57735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54" name="Down Arrow 53"/>
          <p:cNvSpPr/>
          <p:nvPr/>
        </p:nvSpPr>
        <p:spPr>
          <a:xfrm>
            <a:off x="3228727" y="4250514"/>
            <a:ext cx="703369" cy="57735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55" name="Down Arrow 54"/>
          <p:cNvSpPr/>
          <p:nvPr/>
        </p:nvSpPr>
        <p:spPr>
          <a:xfrm>
            <a:off x="1678902" y="4250514"/>
            <a:ext cx="703369" cy="57735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56" name="TextBox 55"/>
          <p:cNvSpPr txBox="1"/>
          <p:nvPr/>
        </p:nvSpPr>
        <p:spPr>
          <a:xfrm>
            <a:off x="611560" y="4974267"/>
            <a:ext cx="8352928" cy="830997"/>
          </a:xfrm>
          <a:prstGeom prst="rect">
            <a:avLst/>
          </a:prstGeom>
          <a:noFill/>
          <a:ln>
            <a:solidFill>
              <a:schemeClr val="accent6">
                <a:lumMod val="50000"/>
              </a:schemeClr>
            </a:solidFill>
          </a:ln>
        </p:spPr>
        <p:txBody>
          <a:bodyPr wrap="square" rtlCol="0">
            <a:spAutoFit/>
          </a:bodyPr>
          <a:lstStyle/>
          <a:p>
            <a:pPr algn="ctr" fontAlgn="auto">
              <a:spcBef>
                <a:spcPts val="0"/>
              </a:spcBef>
              <a:spcAft>
                <a:spcPts val="0"/>
              </a:spcAft>
            </a:pPr>
            <a:r>
              <a:rPr lang="en-GB" sz="2400" dirty="0" smtClean="0">
                <a:solidFill>
                  <a:prstClr val="black"/>
                </a:solidFill>
              </a:rPr>
              <a:t>Enhanced mixing of heat below 100 metres depth by accelerating shallow overturning cells and equatorial undercurrent</a:t>
            </a:r>
            <a:endParaRPr lang="en-GB" sz="2400" dirty="0">
              <a:solidFill>
                <a:prstClr val="black"/>
              </a:solidFill>
            </a:endParaRPr>
          </a:p>
        </p:txBody>
      </p:sp>
      <p:sp>
        <p:nvSpPr>
          <p:cNvPr id="63" name="Circular Arrow 62"/>
          <p:cNvSpPr/>
          <p:nvPr/>
        </p:nvSpPr>
        <p:spPr>
          <a:xfrm flipH="1">
            <a:off x="5646092" y="4499777"/>
            <a:ext cx="563298" cy="555020"/>
          </a:xfrm>
          <a:prstGeom prst="circularArrow">
            <a:avLst/>
          </a:prstGeom>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black"/>
              </a:solidFill>
            </a:endParaRPr>
          </a:p>
        </p:txBody>
      </p:sp>
      <p:sp>
        <p:nvSpPr>
          <p:cNvPr id="64" name="Circular Arrow 63"/>
          <p:cNvSpPr/>
          <p:nvPr/>
        </p:nvSpPr>
        <p:spPr>
          <a:xfrm flipV="1">
            <a:off x="4277255" y="4304234"/>
            <a:ext cx="477199" cy="502561"/>
          </a:xfrm>
          <a:prstGeom prst="circularArrow">
            <a:avLst/>
          </a:prstGeom>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black"/>
              </a:solidFill>
            </a:endParaRPr>
          </a:p>
        </p:txBody>
      </p:sp>
      <p:sp>
        <p:nvSpPr>
          <p:cNvPr id="65" name="Circular Arrow 64"/>
          <p:cNvSpPr/>
          <p:nvPr/>
        </p:nvSpPr>
        <p:spPr>
          <a:xfrm flipH="1">
            <a:off x="3886158" y="4539193"/>
            <a:ext cx="469869" cy="479781"/>
          </a:xfrm>
          <a:prstGeom prst="circularArrow">
            <a:avLst/>
          </a:prstGeom>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black"/>
              </a:solidFill>
            </a:endParaRPr>
          </a:p>
        </p:txBody>
      </p:sp>
      <p:sp>
        <p:nvSpPr>
          <p:cNvPr id="66" name="Circular Arrow 65"/>
          <p:cNvSpPr/>
          <p:nvPr/>
        </p:nvSpPr>
        <p:spPr>
          <a:xfrm flipV="1">
            <a:off x="2666936" y="4308768"/>
            <a:ext cx="431259" cy="465902"/>
          </a:xfrm>
          <a:prstGeom prst="circularArrow">
            <a:avLst/>
          </a:prstGeom>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black"/>
              </a:solidFill>
            </a:endParaRPr>
          </a:p>
        </p:txBody>
      </p:sp>
      <p:sp>
        <p:nvSpPr>
          <p:cNvPr id="67" name="Circular Arrow 66"/>
          <p:cNvSpPr/>
          <p:nvPr/>
        </p:nvSpPr>
        <p:spPr>
          <a:xfrm flipH="1">
            <a:off x="2350645" y="4552279"/>
            <a:ext cx="424635" cy="444783"/>
          </a:xfrm>
          <a:prstGeom prst="circularArrow">
            <a:avLst/>
          </a:prstGeom>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black"/>
              </a:solidFill>
            </a:endParaRPr>
          </a:p>
        </p:txBody>
      </p:sp>
      <p:sp>
        <p:nvSpPr>
          <p:cNvPr id="68" name="Circular Arrow 67"/>
          <p:cNvSpPr/>
          <p:nvPr/>
        </p:nvSpPr>
        <p:spPr>
          <a:xfrm flipV="1">
            <a:off x="6082874" y="4225422"/>
            <a:ext cx="572086" cy="581373"/>
          </a:xfrm>
          <a:prstGeom prst="circularArrow">
            <a:avLst/>
          </a:prstGeom>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black"/>
              </a:solidFill>
            </a:endParaRPr>
          </a:p>
        </p:txBody>
      </p:sp>
      <p:grpSp>
        <p:nvGrpSpPr>
          <p:cNvPr id="89" name="Group 88"/>
          <p:cNvGrpSpPr/>
          <p:nvPr/>
        </p:nvGrpSpPr>
        <p:grpSpPr>
          <a:xfrm>
            <a:off x="6394434" y="1779861"/>
            <a:ext cx="2786078" cy="1539691"/>
            <a:chOff x="6699901" y="1423366"/>
            <a:chExt cx="3356078" cy="2032097"/>
          </a:xfrm>
        </p:grpSpPr>
        <p:sp>
          <p:nvSpPr>
            <p:cNvPr id="70" name="Oval 69"/>
            <p:cNvSpPr/>
            <p:nvPr/>
          </p:nvSpPr>
          <p:spPr>
            <a:xfrm>
              <a:off x="7655507" y="1676400"/>
              <a:ext cx="1533072" cy="1654314"/>
            </a:xfrm>
            <a:prstGeom prst="ellipse">
              <a:avLst/>
            </a:prstGeom>
            <a:gradFill flip="none" rotWithShape="1">
              <a:gsLst>
                <a:gs pos="0">
                  <a:schemeClr val="accent1">
                    <a:tint val="66000"/>
                    <a:satMod val="160000"/>
                  </a:schemeClr>
                </a:gs>
                <a:gs pos="5000">
                  <a:schemeClr val="accent1">
                    <a:tint val="44500"/>
                    <a:satMod val="160000"/>
                  </a:schemeClr>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62" name="TextBox 61"/>
            <p:cNvSpPr txBox="1"/>
            <p:nvPr/>
          </p:nvSpPr>
          <p:spPr>
            <a:xfrm>
              <a:off x="7545743" y="1509105"/>
              <a:ext cx="1642836" cy="1477327"/>
            </a:xfrm>
            <a:prstGeom prst="rect">
              <a:avLst/>
            </a:prstGeom>
            <a:noFill/>
            <a:effectLst>
              <a:glow rad="127000">
                <a:schemeClr val="accent1"/>
              </a:glow>
              <a:outerShdw blurRad="50800" dist="50800" dir="5400000" algn="ctr" rotWithShape="0">
                <a:srgbClr val="000000">
                  <a:alpha val="0"/>
                </a:srgbClr>
              </a:outerShdw>
            </a:effectLst>
          </p:spPr>
          <p:txBody>
            <a:bodyPr wrap="square" rtlCol="0">
              <a:spAutoFit/>
            </a:bodyPr>
            <a:lstStyle/>
            <a:p>
              <a:pPr algn="ctr" fontAlgn="auto">
                <a:spcBef>
                  <a:spcPts val="0"/>
                </a:spcBef>
                <a:spcAft>
                  <a:spcPts val="0"/>
                </a:spcAft>
              </a:pPr>
              <a:r>
                <a:rPr lang="en-GB" sz="1800" dirty="0" smtClean="0">
                  <a:solidFill>
                    <a:prstClr val="black"/>
                  </a:solidFill>
                </a:rPr>
                <a:t>Ocean circulation strengthens atmospheric circulation</a:t>
              </a:r>
              <a:endParaRPr lang="en-GB" sz="1800" dirty="0">
                <a:solidFill>
                  <a:prstClr val="black"/>
                </a:solidFill>
              </a:endParaRPr>
            </a:p>
          </p:txBody>
        </p:sp>
        <p:sp>
          <p:nvSpPr>
            <p:cNvPr id="73" name="Circular Arrow 72"/>
            <p:cNvSpPr/>
            <p:nvPr/>
          </p:nvSpPr>
          <p:spPr>
            <a:xfrm flipH="1">
              <a:off x="6699901" y="2057401"/>
              <a:ext cx="1447798" cy="1398062"/>
            </a:xfrm>
            <a:prstGeom prst="circularArrow">
              <a:avLst/>
            </a:prstGeom>
            <a:solidFill>
              <a:schemeClr val="accent6">
                <a:lumMod val="40000"/>
                <a:lumOff val="60000"/>
              </a:schemeClr>
            </a:solidFill>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black"/>
                </a:solidFill>
              </a:endParaRPr>
            </a:p>
          </p:txBody>
        </p:sp>
        <p:sp>
          <p:nvSpPr>
            <p:cNvPr id="74" name="Circular Arrow 73"/>
            <p:cNvSpPr/>
            <p:nvPr/>
          </p:nvSpPr>
          <p:spPr>
            <a:xfrm flipV="1">
              <a:off x="8608179" y="1423366"/>
              <a:ext cx="1447800" cy="1464445"/>
            </a:xfrm>
            <a:prstGeom prst="circularArrow">
              <a:avLst/>
            </a:prstGeom>
            <a:solidFill>
              <a:schemeClr val="accent6">
                <a:lumMod val="40000"/>
                <a:lumOff val="60000"/>
              </a:schemeClr>
            </a:solidFill>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black"/>
                </a:solidFill>
              </a:endParaRPr>
            </a:p>
          </p:txBody>
        </p:sp>
      </p:grpSp>
      <p:sp>
        <p:nvSpPr>
          <p:cNvPr id="72" name="TextBox 71"/>
          <p:cNvSpPr txBox="1"/>
          <p:nvPr/>
        </p:nvSpPr>
        <p:spPr>
          <a:xfrm>
            <a:off x="118224" y="1440692"/>
            <a:ext cx="2005504" cy="1231106"/>
          </a:xfrm>
          <a:prstGeom prst="rect">
            <a:avLst/>
          </a:prstGeom>
          <a:solidFill>
            <a:schemeClr val="tx2">
              <a:lumMod val="20000"/>
              <a:lumOff val="80000"/>
            </a:schemeClr>
          </a:solidFill>
        </p:spPr>
        <p:txBody>
          <a:bodyPr wrap="square" rtlCol="0">
            <a:spAutoFit/>
          </a:bodyPr>
          <a:lstStyle/>
          <a:p>
            <a:r>
              <a:rPr lang="en-GB" dirty="0" smtClean="0">
                <a:solidFill>
                  <a:prstClr val="black"/>
                </a:solidFill>
              </a:rPr>
              <a:t>Unusual weather patterns </a:t>
            </a:r>
            <a:r>
              <a:rPr lang="en-GB" sz="1700" dirty="0">
                <a:solidFill>
                  <a:prstClr val="black"/>
                </a:solidFill>
                <a:latin typeface="Arial" charset="0"/>
              </a:rPr>
              <a:t>(</a:t>
            </a:r>
            <a:r>
              <a:rPr lang="en-GB" sz="1700" dirty="0">
                <a:solidFill>
                  <a:prstClr val="black"/>
                </a:solidFill>
                <a:latin typeface="Arial" charset="0"/>
                <a:hlinkClick r:id="rId3"/>
              </a:rPr>
              <a:t>Ding et al. </a:t>
            </a:r>
            <a:r>
              <a:rPr lang="en-GB" sz="1700" dirty="0" smtClean="0">
                <a:solidFill>
                  <a:prstClr val="black"/>
                </a:solidFill>
                <a:latin typeface="Arial" charset="0"/>
                <a:hlinkClick r:id="rId3"/>
              </a:rPr>
              <a:t>2014</a:t>
            </a:r>
            <a:r>
              <a:rPr lang="en-GB" sz="1700" dirty="0" smtClean="0">
                <a:solidFill>
                  <a:prstClr val="black"/>
                </a:solidFill>
                <a:latin typeface="Arial" charset="0"/>
              </a:rPr>
              <a:t>; </a:t>
            </a:r>
            <a:r>
              <a:rPr lang="en-GB" sz="1700" dirty="0" err="1">
                <a:solidFill>
                  <a:prstClr val="black"/>
                </a:solidFill>
                <a:latin typeface="Arial" charset="0"/>
                <a:hlinkClick r:id="rId4"/>
              </a:rPr>
              <a:t>Trenberth</a:t>
            </a:r>
            <a:r>
              <a:rPr lang="en-GB" sz="1700" dirty="0">
                <a:solidFill>
                  <a:prstClr val="black"/>
                </a:solidFill>
                <a:latin typeface="Arial" charset="0"/>
                <a:hlinkClick r:id="rId4"/>
              </a:rPr>
              <a:t> et al. 2014b</a:t>
            </a:r>
            <a:r>
              <a:rPr lang="en-GB" sz="1700" dirty="0" smtClean="0">
                <a:solidFill>
                  <a:prstClr val="black"/>
                </a:solidFill>
                <a:latin typeface="Arial" charset="0"/>
              </a:rPr>
              <a:t>)</a:t>
            </a:r>
            <a:endParaRPr lang="en-GB" sz="1700" dirty="0">
              <a:solidFill>
                <a:prstClr val="black"/>
              </a:solidFill>
              <a:latin typeface="Arial" charset="0"/>
            </a:endParaRPr>
          </a:p>
        </p:txBody>
      </p:sp>
      <p:cxnSp>
        <p:nvCxnSpPr>
          <p:cNvPr id="76" name="Curved Connector 75"/>
          <p:cNvCxnSpPr/>
          <p:nvPr/>
        </p:nvCxnSpPr>
        <p:spPr>
          <a:xfrm rot="10800000">
            <a:off x="1718066" y="2529597"/>
            <a:ext cx="816331" cy="417848"/>
          </a:xfrm>
          <a:prstGeom prst="curvedConnector3">
            <a:avLst>
              <a:gd name="adj1" fmla="val 50000"/>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6512" y="5890046"/>
            <a:ext cx="9180512" cy="923330"/>
          </a:xfrm>
          <a:prstGeom prst="rect">
            <a:avLst/>
          </a:prstGeom>
          <a:noFill/>
        </p:spPr>
        <p:txBody>
          <a:bodyPr wrap="square" rtlCol="0">
            <a:spAutoFit/>
          </a:bodyPr>
          <a:lstStyle/>
          <a:p>
            <a:pPr algn="ctr"/>
            <a:r>
              <a:rPr lang="en-GB" sz="1800" dirty="0" smtClean="0">
                <a:solidFill>
                  <a:prstClr val="black"/>
                </a:solidFill>
                <a:cs typeface="Arial" panose="020B0604020202020204" pitchFamily="34" charset="0"/>
              </a:rPr>
              <a:t>See: </a:t>
            </a:r>
            <a:r>
              <a:rPr lang="en-GB" sz="1800" dirty="0" smtClean="0">
                <a:solidFill>
                  <a:prstClr val="black"/>
                </a:solidFill>
                <a:cs typeface="Arial" panose="020B0604020202020204" pitchFamily="34" charset="0"/>
                <a:hlinkClick r:id="rId5"/>
              </a:rPr>
              <a:t>Merrifield (2010) J. </a:t>
            </a:r>
            <a:r>
              <a:rPr lang="en-GB" sz="1800" dirty="0" err="1" smtClean="0">
                <a:solidFill>
                  <a:prstClr val="black"/>
                </a:solidFill>
                <a:cs typeface="Arial" panose="020B0604020202020204" pitchFamily="34" charset="0"/>
                <a:hlinkClick r:id="rId5"/>
              </a:rPr>
              <a:t>Clim</a:t>
            </a:r>
            <a:r>
              <a:rPr lang="en-GB" sz="1800" dirty="0" smtClean="0">
                <a:solidFill>
                  <a:prstClr val="black"/>
                </a:solidFill>
                <a:cs typeface="Arial" panose="020B0604020202020204" pitchFamily="34" charset="0"/>
              </a:rPr>
              <a:t>.; </a:t>
            </a:r>
            <a:r>
              <a:rPr lang="en-GB" sz="1800" dirty="0" smtClean="0">
                <a:solidFill>
                  <a:prstClr val="black"/>
                </a:solidFill>
                <a:cs typeface="Arial" panose="020B0604020202020204" pitchFamily="34" charset="0"/>
                <a:hlinkClick r:id="rId6"/>
              </a:rPr>
              <a:t>Sohn et al. (2013) </a:t>
            </a:r>
            <a:r>
              <a:rPr lang="en-GB" sz="1800" dirty="0" err="1" smtClean="0">
                <a:solidFill>
                  <a:prstClr val="black"/>
                </a:solidFill>
                <a:cs typeface="Arial" panose="020B0604020202020204" pitchFamily="34" charset="0"/>
                <a:hlinkClick r:id="rId6"/>
              </a:rPr>
              <a:t>Clim</a:t>
            </a:r>
            <a:r>
              <a:rPr lang="en-GB" sz="1800" dirty="0" smtClean="0">
                <a:solidFill>
                  <a:prstClr val="black"/>
                </a:solidFill>
                <a:cs typeface="Arial" panose="020B0604020202020204" pitchFamily="34" charset="0"/>
                <a:hlinkClick r:id="rId6"/>
              </a:rPr>
              <a:t>. </a:t>
            </a:r>
            <a:r>
              <a:rPr lang="en-GB" sz="1800" dirty="0" err="1" smtClean="0">
                <a:solidFill>
                  <a:prstClr val="black"/>
                </a:solidFill>
                <a:cs typeface="Arial" panose="020B0604020202020204" pitchFamily="34" charset="0"/>
                <a:hlinkClick r:id="rId6"/>
              </a:rPr>
              <a:t>Dyn</a:t>
            </a:r>
            <a:r>
              <a:rPr lang="en-GB" sz="1800" dirty="0" smtClean="0">
                <a:solidFill>
                  <a:prstClr val="black"/>
                </a:solidFill>
                <a:cs typeface="Arial" panose="020B0604020202020204" pitchFamily="34" charset="0"/>
              </a:rPr>
              <a:t>.; </a:t>
            </a:r>
            <a:r>
              <a:rPr lang="en-GB" sz="1800" dirty="0" smtClean="0">
                <a:solidFill>
                  <a:prstClr val="black"/>
                </a:solidFill>
                <a:cs typeface="Arial" panose="020B0604020202020204" pitchFamily="34" charset="0"/>
                <a:hlinkClick r:id="rId7"/>
              </a:rPr>
              <a:t>L’Heureux et al. (2013) Nature </a:t>
            </a:r>
            <a:r>
              <a:rPr lang="en-GB" sz="1800" dirty="0" err="1" smtClean="0">
                <a:solidFill>
                  <a:prstClr val="black"/>
                </a:solidFill>
                <a:cs typeface="Arial" panose="020B0604020202020204" pitchFamily="34" charset="0"/>
                <a:hlinkClick r:id="rId7"/>
              </a:rPr>
              <a:t>Clim</a:t>
            </a:r>
            <a:r>
              <a:rPr lang="en-GB" sz="1800" dirty="0" smtClean="0">
                <a:solidFill>
                  <a:prstClr val="black"/>
                </a:solidFill>
                <a:cs typeface="Arial" panose="020B0604020202020204" pitchFamily="34" charset="0"/>
                <a:hlinkClick r:id="rId7"/>
              </a:rPr>
              <a:t>. Change</a:t>
            </a:r>
            <a:r>
              <a:rPr lang="en-GB" sz="1800" dirty="0" smtClean="0">
                <a:solidFill>
                  <a:prstClr val="black"/>
                </a:solidFill>
                <a:cs typeface="Arial" panose="020B0604020202020204" pitchFamily="34" charset="0"/>
              </a:rPr>
              <a:t>; </a:t>
            </a:r>
            <a:r>
              <a:rPr lang="en-GB" sz="1800" dirty="0" smtClean="0">
                <a:solidFill>
                  <a:prstClr val="black"/>
                </a:solidFill>
                <a:cs typeface="Arial" panose="020B0604020202020204" pitchFamily="34" charset="0"/>
                <a:hlinkClick r:id="rId8"/>
              </a:rPr>
              <a:t>Kosaka and </a:t>
            </a:r>
            <a:r>
              <a:rPr lang="en-GB" sz="1800" dirty="0" err="1" smtClean="0">
                <a:solidFill>
                  <a:prstClr val="black"/>
                </a:solidFill>
                <a:cs typeface="Arial" panose="020B0604020202020204" pitchFamily="34" charset="0"/>
                <a:hlinkClick r:id="rId8"/>
              </a:rPr>
              <a:t>Xie</a:t>
            </a:r>
            <a:r>
              <a:rPr lang="en-GB" sz="1800" dirty="0" smtClean="0">
                <a:solidFill>
                  <a:prstClr val="black"/>
                </a:solidFill>
                <a:cs typeface="Arial" panose="020B0604020202020204" pitchFamily="34" charset="0"/>
                <a:hlinkClick r:id="rId8"/>
              </a:rPr>
              <a:t> (2013) Nature</a:t>
            </a:r>
            <a:r>
              <a:rPr lang="en-GB" sz="1800" dirty="0" smtClean="0">
                <a:solidFill>
                  <a:prstClr val="black"/>
                </a:solidFill>
                <a:cs typeface="Arial" panose="020B0604020202020204" pitchFamily="34" charset="0"/>
              </a:rPr>
              <a:t>; </a:t>
            </a:r>
            <a:r>
              <a:rPr lang="en-GB" sz="1800" dirty="0" smtClean="0">
                <a:solidFill>
                  <a:prstClr val="black"/>
                </a:solidFill>
                <a:cs typeface="Arial" panose="020B0604020202020204" pitchFamily="34" charset="0"/>
                <a:hlinkClick r:id="rId9"/>
              </a:rPr>
              <a:t>England et al. (2014) Nature </a:t>
            </a:r>
            <a:r>
              <a:rPr lang="en-GB" sz="1800" dirty="0" err="1" smtClean="0">
                <a:solidFill>
                  <a:prstClr val="black"/>
                </a:solidFill>
                <a:cs typeface="Arial" panose="020B0604020202020204" pitchFamily="34" charset="0"/>
                <a:hlinkClick r:id="rId9"/>
              </a:rPr>
              <a:t>Clim</a:t>
            </a:r>
            <a:r>
              <a:rPr lang="en-GB" sz="1800" dirty="0" smtClean="0">
                <a:solidFill>
                  <a:prstClr val="black"/>
                </a:solidFill>
                <a:cs typeface="Arial" panose="020B0604020202020204" pitchFamily="34" charset="0"/>
                <a:hlinkClick r:id="rId9"/>
              </a:rPr>
              <a:t>. Change</a:t>
            </a:r>
            <a:r>
              <a:rPr lang="en-GB" sz="1800" dirty="0" smtClean="0">
                <a:solidFill>
                  <a:prstClr val="black"/>
                </a:solidFill>
                <a:cs typeface="Arial" panose="020B0604020202020204" pitchFamily="34" charset="0"/>
              </a:rPr>
              <a:t>; </a:t>
            </a:r>
            <a:r>
              <a:rPr lang="en-GB" sz="1800" dirty="0" smtClean="0">
                <a:solidFill>
                  <a:prstClr val="black"/>
                </a:solidFill>
                <a:cs typeface="Arial" panose="020B0604020202020204" pitchFamily="34" charset="0"/>
                <a:hlinkClick r:id="rId10"/>
              </a:rPr>
              <a:t>Watanabe </a:t>
            </a:r>
            <a:r>
              <a:rPr lang="en-GB" sz="1800" dirty="0">
                <a:solidFill>
                  <a:prstClr val="black"/>
                </a:solidFill>
                <a:cs typeface="Arial" panose="020B0604020202020204" pitchFamily="34" charset="0"/>
                <a:hlinkClick r:id="rId10"/>
              </a:rPr>
              <a:t>et al. </a:t>
            </a:r>
            <a:r>
              <a:rPr lang="en-GB" sz="1800" dirty="0" smtClean="0">
                <a:solidFill>
                  <a:prstClr val="black"/>
                </a:solidFill>
                <a:cs typeface="Arial" panose="020B0604020202020204" pitchFamily="34" charset="0"/>
                <a:hlinkClick r:id="rId10"/>
              </a:rPr>
              <a:t>2014 Nature </a:t>
            </a:r>
            <a:r>
              <a:rPr lang="en-GB" sz="1800" dirty="0" err="1" smtClean="0">
                <a:solidFill>
                  <a:prstClr val="black"/>
                </a:solidFill>
                <a:cs typeface="Arial" panose="020B0604020202020204" pitchFamily="34" charset="0"/>
                <a:hlinkClick r:id="rId10"/>
              </a:rPr>
              <a:t>Clim</a:t>
            </a:r>
            <a:r>
              <a:rPr lang="en-GB" sz="1800" dirty="0" smtClean="0">
                <a:solidFill>
                  <a:prstClr val="black"/>
                </a:solidFill>
                <a:cs typeface="Arial" panose="020B0604020202020204" pitchFamily="34" charset="0"/>
                <a:hlinkClick r:id="rId10"/>
              </a:rPr>
              <a:t>. Change</a:t>
            </a:r>
            <a:r>
              <a:rPr lang="en-GB" sz="1800" dirty="0" smtClean="0">
                <a:solidFill>
                  <a:prstClr val="black"/>
                </a:solidFill>
                <a:cs typeface="Arial" panose="020B0604020202020204" pitchFamily="34" charset="0"/>
                <a:hlinkClick r:id="rId11"/>
              </a:rPr>
              <a:t>; </a:t>
            </a:r>
            <a:r>
              <a:rPr lang="en-GB" sz="1800" dirty="0" err="1" smtClean="0">
                <a:solidFill>
                  <a:prstClr val="black"/>
                </a:solidFill>
                <a:cs typeface="Arial" panose="020B0604020202020204" pitchFamily="34" charset="0"/>
                <a:hlinkClick r:id="rId11"/>
              </a:rPr>
              <a:t>Balmaseda</a:t>
            </a:r>
            <a:r>
              <a:rPr lang="en-GB" sz="1800" dirty="0" smtClean="0">
                <a:solidFill>
                  <a:prstClr val="black"/>
                </a:solidFill>
                <a:cs typeface="Arial" panose="020B0604020202020204" pitchFamily="34" charset="0"/>
                <a:hlinkClick r:id="rId11"/>
              </a:rPr>
              <a:t> </a:t>
            </a:r>
            <a:r>
              <a:rPr lang="en-GB" sz="1800" dirty="0">
                <a:solidFill>
                  <a:prstClr val="black"/>
                </a:solidFill>
                <a:cs typeface="Arial" panose="020B0604020202020204" pitchFamily="34" charset="0"/>
                <a:hlinkClick r:id="rId11"/>
              </a:rPr>
              <a:t>et al. (2013) GRL</a:t>
            </a:r>
            <a:r>
              <a:rPr lang="en-GB" sz="1800" dirty="0">
                <a:solidFill>
                  <a:prstClr val="black"/>
                </a:solidFill>
                <a:cs typeface="Arial" panose="020B0604020202020204" pitchFamily="34" charset="0"/>
              </a:rPr>
              <a:t>; </a:t>
            </a:r>
            <a:r>
              <a:rPr lang="en-GB" sz="1800" dirty="0" err="1">
                <a:solidFill>
                  <a:prstClr val="black"/>
                </a:solidFill>
                <a:cs typeface="Arial" panose="020B0604020202020204" pitchFamily="34" charset="0"/>
                <a:hlinkClick r:id="rId12"/>
              </a:rPr>
              <a:t>Trenberth</a:t>
            </a:r>
            <a:r>
              <a:rPr lang="en-GB" sz="1800" dirty="0">
                <a:solidFill>
                  <a:prstClr val="black"/>
                </a:solidFill>
                <a:cs typeface="Arial" panose="020B0604020202020204" pitchFamily="34" charset="0"/>
                <a:hlinkClick r:id="rId12"/>
              </a:rPr>
              <a:t> et al. (2014) J. </a:t>
            </a:r>
            <a:r>
              <a:rPr lang="en-GB" sz="1800" dirty="0" err="1" smtClean="0">
                <a:solidFill>
                  <a:prstClr val="black"/>
                </a:solidFill>
                <a:cs typeface="Arial" panose="020B0604020202020204" pitchFamily="34" charset="0"/>
                <a:hlinkClick r:id="rId12"/>
              </a:rPr>
              <a:t>Clim</a:t>
            </a:r>
            <a:r>
              <a:rPr lang="en-GB" sz="1800" dirty="0" smtClean="0">
                <a:solidFill>
                  <a:prstClr val="black"/>
                </a:solidFill>
                <a:cs typeface="Arial" panose="020B0604020202020204" pitchFamily="34" charset="0"/>
              </a:rPr>
              <a:t>.</a:t>
            </a:r>
            <a:endParaRPr lang="en-GB" sz="1800" dirty="0">
              <a:solidFill>
                <a:prstClr val="black"/>
              </a:solidFill>
              <a:cs typeface="Arial" panose="020B0604020202020204" pitchFamily="34" charset="0"/>
            </a:endParaRPr>
          </a:p>
        </p:txBody>
      </p:sp>
      <p:sp>
        <p:nvSpPr>
          <p:cNvPr id="51" name="TextBox 50"/>
          <p:cNvSpPr txBox="1"/>
          <p:nvPr/>
        </p:nvSpPr>
        <p:spPr>
          <a:xfrm>
            <a:off x="107504" y="3668831"/>
            <a:ext cx="1440160" cy="1200329"/>
          </a:xfrm>
          <a:prstGeom prst="rect">
            <a:avLst/>
          </a:prstGeom>
          <a:noFill/>
          <a:ln>
            <a:solidFill>
              <a:schemeClr val="accent5">
                <a:lumMod val="50000"/>
              </a:schemeClr>
            </a:solidFill>
          </a:ln>
        </p:spPr>
        <p:txBody>
          <a:bodyPr wrap="square" rtlCol="0">
            <a:spAutoFit/>
          </a:bodyPr>
          <a:lstStyle/>
          <a:p>
            <a:pPr algn="ctr"/>
            <a:r>
              <a:rPr lang="en-GB" sz="1800" dirty="0" smtClean="0">
                <a:solidFill>
                  <a:prstClr val="black"/>
                </a:solidFill>
                <a:latin typeface="Arial" charset="0"/>
              </a:rPr>
              <a:t>Increased precipitation</a:t>
            </a:r>
          </a:p>
          <a:p>
            <a:pPr algn="ctr"/>
            <a:r>
              <a:rPr lang="en-GB" sz="1800" dirty="0">
                <a:solidFill>
                  <a:prstClr val="black"/>
                </a:solidFill>
                <a:latin typeface="Arial" charset="0"/>
              </a:rPr>
              <a:t>D</a:t>
            </a:r>
            <a:r>
              <a:rPr lang="en-GB" sz="1800" dirty="0" smtClean="0">
                <a:solidFill>
                  <a:prstClr val="black"/>
                </a:solidFill>
                <a:latin typeface="Arial" charset="0"/>
              </a:rPr>
              <a:t>ecreased salinity</a:t>
            </a:r>
            <a:endParaRPr lang="en-GB" sz="1800" dirty="0">
              <a:solidFill>
                <a:prstClr val="black"/>
              </a:solidFill>
              <a:latin typeface="Arial" charset="0"/>
            </a:endParaRPr>
          </a:p>
        </p:txBody>
      </p:sp>
      <p:cxnSp>
        <p:nvCxnSpPr>
          <p:cNvPr id="57" name="Straight Arrow Connector 56"/>
          <p:cNvCxnSpPr>
            <a:stCxn id="51" idx="3"/>
          </p:cNvCxnSpPr>
          <p:nvPr/>
        </p:nvCxnSpPr>
        <p:spPr bwMode="auto">
          <a:xfrm flipV="1">
            <a:off x="1547664" y="3836318"/>
            <a:ext cx="482922" cy="432678"/>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58" name="Straight Connector 57"/>
          <p:cNvCxnSpPr/>
          <p:nvPr/>
        </p:nvCxnSpPr>
        <p:spPr>
          <a:xfrm>
            <a:off x="7164288" y="3842348"/>
            <a:ext cx="0" cy="1101405"/>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547664" y="3931843"/>
            <a:ext cx="0" cy="100410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7164288" y="4433207"/>
            <a:ext cx="370760" cy="502736"/>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1547664" y="4437112"/>
            <a:ext cx="144016" cy="55995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77" name="Title 1"/>
          <p:cNvSpPr txBox="1">
            <a:spLocks/>
          </p:cNvSpPr>
          <p:nvPr/>
        </p:nvSpPr>
        <p:spPr bwMode="auto">
          <a:xfrm>
            <a:off x="457200" y="116632"/>
            <a:ext cx="8229600" cy="533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Calibri" pitchFamily="34" charset="0"/>
              </a:defRPr>
            </a:lvl6pPr>
            <a:lvl7pPr marL="914400" algn="ctr" rtl="0" fontAlgn="base">
              <a:spcBef>
                <a:spcPct val="0"/>
              </a:spcBef>
              <a:spcAft>
                <a:spcPct val="0"/>
              </a:spcAft>
              <a:defRPr sz="4400">
                <a:solidFill>
                  <a:schemeClr val="tx2"/>
                </a:solidFill>
                <a:latin typeface="Calibri" pitchFamily="34" charset="0"/>
              </a:defRPr>
            </a:lvl7pPr>
            <a:lvl8pPr marL="1371600" algn="ctr" rtl="0" fontAlgn="base">
              <a:spcBef>
                <a:spcPct val="0"/>
              </a:spcBef>
              <a:spcAft>
                <a:spcPct val="0"/>
              </a:spcAft>
              <a:defRPr sz="4400">
                <a:solidFill>
                  <a:schemeClr val="tx2"/>
                </a:solidFill>
                <a:latin typeface="Calibri" pitchFamily="34" charset="0"/>
              </a:defRPr>
            </a:lvl8pPr>
            <a:lvl9pPr marL="1828800" algn="ctr" rtl="0" fontAlgn="base">
              <a:spcBef>
                <a:spcPct val="0"/>
              </a:spcBef>
              <a:spcAft>
                <a:spcPct val="0"/>
              </a:spcAft>
              <a:defRPr sz="4400">
                <a:solidFill>
                  <a:schemeClr val="tx2"/>
                </a:solidFill>
                <a:latin typeface="Calibri" pitchFamily="34" charset="0"/>
              </a:defRPr>
            </a:lvl9pPr>
          </a:lstStyle>
          <a:p>
            <a:pPr>
              <a:defRPr/>
            </a:pPr>
            <a:r>
              <a:rPr lang="en-GB" sz="4000" kern="0" dirty="0" smtClean="0">
                <a:solidFill>
                  <a:srgbClr val="CCCCFF">
                    <a:lumMod val="50000"/>
                  </a:srgbClr>
                </a:solidFill>
              </a:rPr>
              <a:t>Role of Pacific Ocean </a:t>
            </a:r>
            <a:r>
              <a:rPr lang="en-GB" sz="4000" kern="0" dirty="0">
                <a:solidFill>
                  <a:srgbClr val="CCCCFF">
                    <a:lumMod val="50000"/>
                  </a:srgbClr>
                </a:solidFill>
              </a:rPr>
              <a:t>V</a:t>
            </a:r>
            <a:r>
              <a:rPr lang="en-GB" sz="4000" kern="0" dirty="0" err="1" smtClean="0">
                <a:solidFill>
                  <a:srgbClr val="CCCCFF">
                    <a:lumMod val="50000"/>
                  </a:srgbClr>
                </a:solidFill>
              </a:rPr>
              <a:t>ariability</a:t>
            </a:r>
            <a:endParaRPr lang="en-GB" sz="4000" kern="0" dirty="0">
              <a:solidFill>
                <a:srgbClr val="CCCCFF">
                  <a:lumMod val="50000"/>
                </a:srgbClr>
              </a:solidFill>
            </a:endParaRPr>
          </a:p>
        </p:txBody>
      </p:sp>
      <p:sp>
        <p:nvSpPr>
          <p:cNvPr id="3" name="TextBox 2"/>
          <p:cNvSpPr txBox="1"/>
          <p:nvPr/>
        </p:nvSpPr>
        <p:spPr>
          <a:xfrm>
            <a:off x="7622904" y="3381380"/>
            <a:ext cx="1341584" cy="1415772"/>
          </a:xfrm>
          <a:prstGeom prst="rect">
            <a:avLst/>
          </a:prstGeom>
          <a:noFill/>
          <a:ln>
            <a:solidFill>
              <a:srgbClr val="0099FF"/>
            </a:solidFill>
          </a:ln>
        </p:spPr>
        <p:txBody>
          <a:bodyPr wrap="square" rtlCol="0">
            <a:spAutoFit/>
          </a:bodyPr>
          <a:lstStyle/>
          <a:p>
            <a:pPr algn="ctr"/>
            <a:r>
              <a:rPr lang="en-GB" sz="1800" dirty="0" smtClean="0">
                <a:solidFill>
                  <a:prstClr val="black"/>
                </a:solidFill>
                <a:latin typeface="Arial" charset="0"/>
              </a:rPr>
              <a:t>Remote link to Atlantic?</a:t>
            </a:r>
          </a:p>
          <a:p>
            <a:pPr algn="ctr"/>
            <a:r>
              <a:rPr lang="en-GB" sz="1600" b="1" u="sng" dirty="0">
                <a:solidFill>
                  <a:prstClr val="black"/>
                </a:solidFill>
                <a:latin typeface="Arial" charset="0"/>
                <a:hlinkClick r:id="rId13"/>
              </a:rPr>
              <a:t>McGregor et al. (2014) </a:t>
            </a:r>
            <a:endParaRPr lang="en-GB" sz="1600" dirty="0">
              <a:solidFill>
                <a:prstClr val="black"/>
              </a:solidFill>
              <a:latin typeface="Arial" charset="0"/>
            </a:endParaRPr>
          </a:p>
        </p:txBody>
      </p:sp>
      <p:sp>
        <p:nvSpPr>
          <p:cNvPr id="4" name="Left-Right Arrow 3"/>
          <p:cNvSpPr/>
          <p:nvPr/>
        </p:nvSpPr>
        <p:spPr>
          <a:xfrm>
            <a:off x="6732240" y="3573016"/>
            <a:ext cx="1152128" cy="323166"/>
          </a:xfrm>
          <a:prstGeom prst="leftRightArrow">
            <a:avLst/>
          </a:prstGeom>
          <a:ln w="12700"/>
          <a:scene3d>
            <a:camera prst="orthographicFront">
              <a:rot lat="0" lon="0" rev="203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61" name="TextBox 60"/>
          <p:cNvSpPr txBox="1"/>
          <p:nvPr/>
        </p:nvSpPr>
        <p:spPr>
          <a:xfrm>
            <a:off x="118224" y="2766338"/>
            <a:ext cx="1440160" cy="830997"/>
          </a:xfrm>
          <a:prstGeom prst="rect">
            <a:avLst/>
          </a:prstGeom>
          <a:noFill/>
          <a:ln>
            <a:solidFill>
              <a:schemeClr val="accent5">
                <a:lumMod val="50000"/>
              </a:schemeClr>
            </a:solidFill>
          </a:ln>
        </p:spPr>
        <p:txBody>
          <a:bodyPr wrap="square" rtlCol="0">
            <a:spAutoFit/>
          </a:bodyPr>
          <a:lstStyle/>
          <a:p>
            <a:pPr algn="ctr"/>
            <a:r>
              <a:rPr lang="en-GB" sz="1600" dirty="0" smtClean="0">
                <a:solidFill>
                  <a:prstClr val="black"/>
                </a:solidFill>
                <a:latin typeface="Arial" charset="0"/>
              </a:rPr>
              <a:t>Heat flux to Indian ocean </a:t>
            </a:r>
            <a:r>
              <a:rPr lang="en-GB" sz="1600" dirty="0" smtClean="0">
                <a:solidFill>
                  <a:prstClr val="black"/>
                </a:solidFill>
                <a:latin typeface="Arial" charset="0"/>
                <a:hlinkClick r:id="rId14"/>
              </a:rPr>
              <a:t>Lee </a:t>
            </a:r>
            <a:r>
              <a:rPr lang="en-GB" sz="1600" dirty="0" err="1" smtClean="0">
                <a:solidFill>
                  <a:prstClr val="black"/>
                </a:solidFill>
                <a:latin typeface="Arial" charset="0"/>
                <a:hlinkClick r:id="rId14"/>
              </a:rPr>
              <a:t>etal</a:t>
            </a:r>
            <a:r>
              <a:rPr lang="en-GB" sz="1600" dirty="0" smtClean="0">
                <a:solidFill>
                  <a:prstClr val="black"/>
                </a:solidFill>
                <a:latin typeface="Arial" charset="0"/>
                <a:hlinkClick r:id="rId14"/>
              </a:rPr>
              <a:t> 2015</a:t>
            </a:r>
            <a:endParaRPr lang="en-GB" sz="1600" dirty="0">
              <a:solidFill>
                <a:prstClr val="black"/>
              </a:solidFill>
              <a:latin typeface="Arial" charset="0"/>
            </a:endParaRPr>
          </a:p>
        </p:txBody>
      </p:sp>
      <p:sp>
        <p:nvSpPr>
          <p:cNvPr id="9" name="Left Arrow 8"/>
          <p:cNvSpPr/>
          <p:nvPr/>
        </p:nvSpPr>
        <p:spPr>
          <a:xfrm>
            <a:off x="1558384" y="3380463"/>
            <a:ext cx="349320" cy="2168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798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fade">
                                      <p:cBhvr>
                                        <p:cTn id="67" dur="500"/>
                                        <p:tgtEl>
                                          <p:spTgt spid="6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1" grpId="0" animBg="1"/>
      <p:bldP spid="24" grpId="0" animBg="1"/>
      <p:bldP spid="23" grpId="0"/>
      <p:bldP spid="25" grpId="0"/>
      <p:bldP spid="27" grpId="0"/>
      <p:bldP spid="26" grpId="0" animBg="1"/>
      <p:bldP spid="29" grpId="0" animBg="1"/>
      <p:bldP spid="30" grpId="0" animBg="1"/>
      <p:bldP spid="31" grpId="0" animBg="1"/>
      <p:bldP spid="32" grpId="0" animBg="1"/>
      <p:bldP spid="33" grpId="0" animBg="1"/>
      <p:bldP spid="28" grpId="0"/>
      <p:bldP spid="56" grpId="0" animBg="1"/>
      <p:bldP spid="72" grpId="0" animBg="1"/>
      <p:bldP spid="51" grpId="0" animBg="1"/>
      <p:bldP spid="3" grpId="0" animBg="1"/>
      <p:bldP spid="4" grpId="0" animBg="1"/>
      <p:bldP spid="61"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840" y="629816"/>
            <a:ext cx="8229600" cy="1143000"/>
          </a:xfrm>
        </p:spPr>
        <p:txBody>
          <a:bodyPr/>
          <a:lstStyle/>
          <a:p>
            <a:pPr algn="l"/>
            <a:r>
              <a:rPr lang="en-GB" sz="3600" dirty="0" smtClean="0">
                <a:solidFill>
                  <a:srgbClr val="C00000"/>
                </a:solidFill>
              </a:rPr>
              <a:t>Radiative energy budget of </a:t>
            </a:r>
            <a:br>
              <a:rPr lang="en-GB" sz="3600" dirty="0" smtClean="0">
                <a:solidFill>
                  <a:srgbClr val="C00000"/>
                </a:solidFill>
              </a:rPr>
            </a:br>
            <a:r>
              <a:rPr lang="en-GB" sz="3600" dirty="0" smtClean="0">
                <a:solidFill>
                  <a:srgbClr val="C00000"/>
                </a:solidFill>
              </a:rPr>
              <a:t>the atmosphere</a:t>
            </a:r>
            <a:endParaRPr lang="en-GB" sz="3600" dirty="0">
              <a:solidFill>
                <a:srgbClr val="C0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4421" y="1872208"/>
            <a:ext cx="5172075"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063336" y="5221649"/>
            <a:ext cx="4464496" cy="1015663"/>
          </a:xfrm>
          <a:prstGeom prst="rect">
            <a:avLst/>
          </a:prstGeom>
          <a:noFill/>
        </p:spPr>
        <p:txBody>
          <a:bodyPr wrap="square" rtlCol="0">
            <a:spAutoFit/>
          </a:bodyPr>
          <a:lstStyle/>
          <a:p>
            <a:pPr algn="l"/>
            <a:r>
              <a:rPr lang="en-GB" sz="2000" dirty="0">
                <a:solidFill>
                  <a:schemeClr val="tx1"/>
                </a:solidFill>
                <a:latin typeface="Calibri" pitchFamily="34" charset="0"/>
                <a:hlinkClick r:id="rId3"/>
              </a:rPr>
              <a:t>O’Gorman et al. (2012) </a:t>
            </a:r>
            <a:r>
              <a:rPr lang="en-GB" sz="2000" dirty="0" err="1">
                <a:solidFill>
                  <a:schemeClr val="tx1"/>
                </a:solidFill>
                <a:latin typeface="Calibri" pitchFamily="34" charset="0"/>
                <a:hlinkClick r:id="rId3"/>
              </a:rPr>
              <a:t>Surv</a:t>
            </a:r>
            <a:r>
              <a:rPr lang="en-GB" sz="2000" dirty="0">
                <a:solidFill>
                  <a:schemeClr val="tx1"/>
                </a:solidFill>
                <a:latin typeface="Calibri" pitchFamily="34" charset="0"/>
                <a:hlinkClick r:id="rId3"/>
              </a:rPr>
              <a:t>. </a:t>
            </a:r>
            <a:r>
              <a:rPr lang="en-GB" sz="2000" dirty="0" err="1" smtClean="0">
                <a:solidFill>
                  <a:schemeClr val="tx1"/>
                </a:solidFill>
                <a:latin typeface="Calibri" pitchFamily="34" charset="0"/>
                <a:hlinkClick r:id="rId3"/>
              </a:rPr>
              <a:t>Geophys</a:t>
            </a:r>
            <a:endParaRPr lang="en-GB" sz="2000" dirty="0">
              <a:latin typeface="Calibri" pitchFamily="34" charset="0"/>
            </a:endParaRPr>
          </a:p>
          <a:p>
            <a:pPr algn="l"/>
            <a:r>
              <a:rPr lang="en-GB" sz="2000" dirty="0" smtClean="0">
                <a:solidFill>
                  <a:schemeClr val="tx1"/>
                </a:solidFill>
                <a:latin typeface="Calibri" pitchFamily="34" charset="0"/>
              </a:rPr>
              <a:t>After </a:t>
            </a:r>
            <a:r>
              <a:rPr lang="en-GB" sz="2000" dirty="0">
                <a:solidFill>
                  <a:schemeClr val="tx1"/>
                </a:solidFill>
                <a:latin typeface="Calibri" pitchFamily="34" charset="0"/>
                <a:hlinkClick r:id="rId4"/>
              </a:rPr>
              <a:t>Takahashi (2009) </a:t>
            </a:r>
            <a:r>
              <a:rPr lang="en-GB" sz="2000" dirty="0" smtClean="0">
                <a:solidFill>
                  <a:schemeClr val="tx1"/>
                </a:solidFill>
                <a:latin typeface="Calibri" pitchFamily="34" charset="0"/>
                <a:hlinkClick r:id="rId4"/>
              </a:rPr>
              <a:t>JAS</a:t>
            </a:r>
            <a:r>
              <a:rPr lang="en-GB" sz="2000" dirty="0" smtClean="0">
                <a:solidFill>
                  <a:schemeClr val="tx1"/>
                </a:solidFill>
                <a:latin typeface="Calibri" pitchFamily="34" charset="0"/>
              </a:rPr>
              <a:t>.</a:t>
            </a:r>
          </a:p>
          <a:p>
            <a:pPr algn="l"/>
            <a:r>
              <a:rPr lang="en-GB" sz="2000" dirty="0" smtClean="0">
                <a:solidFill>
                  <a:schemeClr val="tx1"/>
                </a:solidFill>
                <a:latin typeface="Calibri" pitchFamily="34" charset="0"/>
              </a:rPr>
              <a:t>See also </a:t>
            </a:r>
            <a:r>
              <a:rPr lang="en-GB" sz="2000" dirty="0" smtClean="0">
                <a:solidFill>
                  <a:schemeClr val="tx1"/>
                </a:solidFill>
                <a:latin typeface="Calibri" pitchFamily="34" charset="0"/>
                <a:hlinkClick r:id="rId5"/>
              </a:rPr>
              <a:t>Manabe &amp; </a:t>
            </a:r>
            <a:r>
              <a:rPr lang="en-GB" sz="2000" dirty="0" err="1" smtClean="0">
                <a:solidFill>
                  <a:schemeClr val="tx1"/>
                </a:solidFill>
                <a:latin typeface="Calibri" pitchFamily="34" charset="0"/>
                <a:hlinkClick r:id="rId5"/>
              </a:rPr>
              <a:t>Wetherald</a:t>
            </a:r>
            <a:r>
              <a:rPr lang="en-GB" sz="2000" dirty="0" smtClean="0">
                <a:solidFill>
                  <a:schemeClr val="tx1"/>
                </a:solidFill>
                <a:latin typeface="Calibri" pitchFamily="34" charset="0"/>
                <a:hlinkClick r:id="rId5"/>
              </a:rPr>
              <a:t> (1975) JAS</a:t>
            </a:r>
            <a:endParaRPr lang="en-GB" sz="2000" dirty="0">
              <a:solidFill>
                <a:schemeClr val="tx1"/>
              </a:solidFill>
              <a:latin typeface="Calibri" pitchFamily="34" charset="0"/>
            </a:endParaRPr>
          </a:p>
        </p:txBody>
      </p:sp>
      <p:sp>
        <p:nvSpPr>
          <p:cNvPr id="7" name="Content Placeholder 4"/>
          <p:cNvSpPr txBox="1">
            <a:spLocks/>
          </p:cNvSpPr>
          <p:nvPr/>
        </p:nvSpPr>
        <p:spPr>
          <a:xfrm>
            <a:off x="251520" y="2071389"/>
            <a:ext cx="368275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2400" kern="0" dirty="0" smtClean="0"/>
              <a:t>Adjustments in latent heating </a:t>
            </a:r>
            <a:r>
              <a:rPr lang="en-GB" sz="2400" kern="0" dirty="0"/>
              <a:t>(precipitation, LΔP) </a:t>
            </a:r>
            <a:r>
              <a:rPr lang="en-GB" sz="2400" kern="0" dirty="0" smtClean="0"/>
              <a:t>balance change in radiative energy budget ΔR above LCL (lifting condensation level) </a:t>
            </a:r>
          </a:p>
          <a:p>
            <a:r>
              <a:rPr lang="en-GB" sz="2400" kern="0" dirty="0" smtClean="0"/>
              <a:t>ΔR below LCL </a:t>
            </a:r>
            <a:r>
              <a:rPr lang="en-GB" sz="2400" kern="0" dirty="0" smtClean="0">
                <a:sym typeface="Wingdings" pitchFamily="2" charset="2"/>
              </a:rPr>
              <a:t> </a:t>
            </a:r>
            <a:r>
              <a:rPr lang="en-GB" sz="2400" kern="0" dirty="0" smtClean="0"/>
              <a:t>adjustments in SH (sensible heat flux) important </a:t>
            </a:r>
            <a:r>
              <a:rPr lang="en-GB" sz="2400" kern="0" dirty="0"/>
              <a:t> </a:t>
            </a:r>
            <a:r>
              <a:rPr lang="en-GB" sz="2400" kern="0" dirty="0" smtClean="0"/>
              <a:t>                         </a:t>
            </a:r>
            <a:r>
              <a:rPr lang="en-GB" sz="2000" kern="0" dirty="0" smtClean="0"/>
              <a:t>e.g. </a:t>
            </a:r>
            <a:r>
              <a:rPr lang="en-GB" sz="2000" dirty="0" smtClean="0">
                <a:solidFill>
                  <a:srgbClr val="000000"/>
                </a:solidFill>
                <a:hlinkClick r:id="rId6"/>
              </a:rPr>
              <a:t>Ming </a:t>
            </a:r>
            <a:r>
              <a:rPr lang="en-GB" sz="2000" dirty="0">
                <a:solidFill>
                  <a:srgbClr val="000000"/>
                </a:solidFill>
                <a:hlinkClick r:id="rId6"/>
              </a:rPr>
              <a:t>et al. (2010) GRL</a:t>
            </a:r>
            <a:endParaRPr lang="en-GB" sz="2000" dirty="0"/>
          </a:p>
          <a:p>
            <a:pPr marL="0" indent="0">
              <a:buNone/>
            </a:pPr>
            <a:endParaRPr lang="en-GB" sz="2400" kern="0" dirty="0" smtClean="0"/>
          </a:p>
        </p:txBody>
      </p:sp>
    </p:spTree>
    <p:extLst>
      <p:ext uri="{BB962C8B-B14F-4D97-AF65-F5344CB8AC3E}">
        <p14:creationId xmlns:p14="http://schemas.microsoft.com/office/powerpoint/2010/main" val="28736809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64704" y="4221088"/>
            <a:ext cx="4032448" cy="461665"/>
          </a:xfrm>
          <a:prstGeom prst="rect">
            <a:avLst/>
          </a:prstGeom>
          <a:solidFill>
            <a:schemeClr val="bg1"/>
          </a:solidFill>
          <a:scene3d>
            <a:camera prst="orthographicFront">
              <a:rot lat="0" lon="0" rev="5400000"/>
            </a:camera>
            <a:lightRig rig="threePt" dir="t"/>
          </a:scene3d>
        </p:spPr>
        <p:txBody>
          <a:bodyPr wrap="square" rtlCol="0">
            <a:spAutoFit/>
          </a:bodyPr>
          <a:lstStyle/>
          <a:p>
            <a:r>
              <a:rPr lang="en-GB" sz="2400" dirty="0" smtClean="0">
                <a:solidFill>
                  <a:schemeClr val="tx1"/>
                </a:solidFill>
                <a:latin typeface="Calibri" pitchFamily="34" charset="0"/>
              </a:rPr>
              <a:t>Increased Precipitation</a:t>
            </a:r>
            <a:endParaRPr lang="en-GB" sz="2400" dirty="0">
              <a:solidFill>
                <a:schemeClr val="tx1"/>
              </a:solidFill>
              <a:latin typeface="Calibri" pitchFamily="34" charset="0"/>
            </a:endParaRPr>
          </a:p>
        </p:txBody>
      </p:sp>
      <p:pic>
        <p:nvPicPr>
          <p:cNvPr id="2" name="Picture 1"/>
          <p:cNvPicPr>
            <a:picLocks noChangeAspect="1"/>
          </p:cNvPicPr>
          <p:nvPr/>
        </p:nvPicPr>
        <p:blipFill rotWithShape="1">
          <a:blip r:embed="rId2"/>
          <a:srcRect l="4529"/>
          <a:stretch/>
        </p:blipFill>
        <p:spPr>
          <a:xfrm>
            <a:off x="611560" y="2595862"/>
            <a:ext cx="6072403" cy="4226769"/>
          </a:xfrm>
          <a:prstGeom prst="rect">
            <a:avLst/>
          </a:prstGeom>
        </p:spPr>
      </p:pic>
      <p:pic>
        <p:nvPicPr>
          <p:cNvPr id="3" name="Picture 2" descr="Fig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3522"/>
          <a:stretch/>
        </p:blipFill>
        <p:spPr bwMode="auto">
          <a:xfrm>
            <a:off x="467544" y="188641"/>
            <a:ext cx="3319393" cy="203658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4"/>
          <p:cNvCxnSpPr>
            <a:cxnSpLocks noChangeShapeType="1"/>
          </p:cNvCxnSpPr>
          <p:nvPr/>
        </p:nvCxnSpPr>
        <p:spPr bwMode="auto">
          <a:xfrm flipH="1">
            <a:off x="526626" y="4005064"/>
            <a:ext cx="12926" cy="2028613"/>
          </a:xfrm>
          <a:prstGeom prst="straightConnector1">
            <a:avLst/>
          </a:prstGeom>
          <a:noFill/>
          <a:ln w="41275" algn="ctr">
            <a:solidFill>
              <a:schemeClr val="tx1"/>
            </a:solidFill>
            <a:round/>
            <a:headEnd/>
            <a:tailEnd type="arrow" w="med" len="med"/>
          </a:ln>
        </p:spPr>
      </p:cxnSp>
      <p:cxnSp>
        <p:nvCxnSpPr>
          <p:cNvPr id="9" name="Straight Arrow Connector 4"/>
          <p:cNvCxnSpPr>
            <a:cxnSpLocks noChangeShapeType="1"/>
          </p:cNvCxnSpPr>
          <p:nvPr/>
        </p:nvCxnSpPr>
        <p:spPr bwMode="auto">
          <a:xfrm flipH="1">
            <a:off x="1763688" y="2225227"/>
            <a:ext cx="288032" cy="771725"/>
          </a:xfrm>
          <a:prstGeom prst="straightConnector1">
            <a:avLst/>
          </a:prstGeom>
          <a:noFill/>
          <a:ln w="41275" algn="ctr">
            <a:solidFill>
              <a:schemeClr val="tx1"/>
            </a:solidFill>
            <a:round/>
            <a:headEnd/>
            <a:tailEnd type="arrow" w="med" len="med"/>
          </a:ln>
        </p:spPr>
      </p:cxnSp>
      <p:pic>
        <p:nvPicPr>
          <p:cNvPr id="12" name="Picture 6" descr="Figure 1"/>
          <p:cNvPicPr>
            <a:picLocks noChangeAspect="1" noChangeArrowheads="1"/>
          </p:cNvPicPr>
          <p:nvPr/>
        </p:nvPicPr>
        <p:blipFill rotWithShape="1">
          <a:blip r:embed="rId4">
            <a:extLst>
              <a:ext uri="{28A0092B-C50C-407E-A947-70E740481C1C}">
                <a14:useLocalDpi xmlns:a14="http://schemas.microsoft.com/office/drawing/2010/main" val="0"/>
              </a:ext>
            </a:extLst>
          </a:blip>
          <a:srcRect b="66062"/>
          <a:stretch/>
        </p:blipFill>
        <p:spPr bwMode="auto">
          <a:xfrm>
            <a:off x="3830569" y="188641"/>
            <a:ext cx="3405727" cy="200415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4"/>
          <p:cNvCxnSpPr>
            <a:cxnSpLocks noChangeShapeType="1"/>
          </p:cNvCxnSpPr>
          <p:nvPr/>
        </p:nvCxnSpPr>
        <p:spPr bwMode="auto">
          <a:xfrm flipH="1">
            <a:off x="3319254" y="2243049"/>
            <a:ext cx="1174892" cy="1257959"/>
          </a:xfrm>
          <a:prstGeom prst="straightConnector1">
            <a:avLst/>
          </a:prstGeom>
          <a:noFill/>
          <a:ln w="41275" algn="ctr">
            <a:solidFill>
              <a:schemeClr val="tx1"/>
            </a:solidFill>
            <a:round/>
            <a:headEnd/>
            <a:tailEnd type="arrow" w="med" len="med"/>
          </a:ln>
        </p:spPr>
      </p:cxnSp>
      <p:cxnSp>
        <p:nvCxnSpPr>
          <p:cNvPr id="15" name="Straight Arrow Connector 4"/>
          <p:cNvCxnSpPr>
            <a:cxnSpLocks noChangeShapeType="1"/>
          </p:cNvCxnSpPr>
          <p:nvPr/>
        </p:nvCxnSpPr>
        <p:spPr bwMode="auto">
          <a:xfrm>
            <a:off x="2699792" y="2190529"/>
            <a:ext cx="302821" cy="1310479"/>
          </a:xfrm>
          <a:prstGeom prst="straightConnector1">
            <a:avLst/>
          </a:prstGeom>
          <a:noFill/>
          <a:ln w="41275" algn="ctr">
            <a:solidFill>
              <a:schemeClr val="tx1"/>
            </a:solidFill>
            <a:round/>
            <a:headEnd/>
            <a:tailEnd type="arrow" w="med" len="med"/>
          </a:ln>
        </p:spPr>
      </p:cxnSp>
      <p:sp>
        <p:nvSpPr>
          <p:cNvPr id="19" name="TextBox 18"/>
          <p:cNvSpPr txBox="1"/>
          <p:nvPr/>
        </p:nvSpPr>
        <p:spPr>
          <a:xfrm>
            <a:off x="5090845" y="2194101"/>
            <a:ext cx="2592288" cy="369332"/>
          </a:xfrm>
          <a:prstGeom prst="rect">
            <a:avLst/>
          </a:prstGeom>
          <a:noFill/>
        </p:spPr>
        <p:txBody>
          <a:bodyPr wrap="square" rtlCol="0">
            <a:spAutoFit/>
          </a:bodyPr>
          <a:lstStyle/>
          <a:p>
            <a:r>
              <a:rPr lang="en-GB" dirty="0" err="1" smtClean="0">
                <a:solidFill>
                  <a:schemeClr val="tx1"/>
                </a:solidFill>
                <a:latin typeface="Calibri" pitchFamily="34" charset="0"/>
                <a:hlinkClick r:id="rId5"/>
              </a:rPr>
              <a:t>Previdi</a:t>
            </a:r>
            <a:r>
              <a:rPr lang="en-GB" dirty="0" smtClean="0">
                <a:solidFill>
                  <a:schemeClr val="tx1"/>
                </a:solidFill>
                <a:latin typeface="Calibri" pitchFamily="34" charset="0"/>
                <a:hlinkClick r:id="rId5"/>
              </a:rPr>
              <a:t> (2010) ERL</a:t>
            </a:r>
            <a:endParaRPr lang="en-GB" dirty="0">
              <a:solidFill>
                <a:schemeClr val="tx1"/>
              </a:solidFill>
              <a:latin typeface="Calibri" pitchFamily="34" charset="0"/>
            </a:endParaRPr>
          </a:p>
        </p:txBody>
      </p:sp>
      <p:sp>
        <p:nvSpPr>
          <p:cNvPr id="20" name="TextBox 19"/>
          <p:cNvSpPr txBox="1"/>
          <p:nvPr/>
        </p:nvSpPr>
        <p:spPr>
          <a:xfrm>
            <a:off x="4255740" y="2996952"/>
            <a:ext cx="2692524" cy="707886"/>
          </a:xfrm>
          <a:prstGeom prst="rect">
            <a:avLst/>
          </a:prstGeom>
          <a:noFill/>
        </p:spPr>
        <p:txBody>
          <a:bodyPr wrap="square" rtlCol="0">
            <a:spAutoFit/>
          </a:bodyPr>
          <a:lstStyle/>
          <a:p>
            <a:r>
              <a:rPr lang="en-GB" dirty="0" smtClean="0">
                <a:solidFill>
                  <a:schemeClr val="tx1"/>
                </a:solidFill>
                <a:latin typeface="Calibri" pitchFamily="34" charset="0"/>
                <a:hlinkClick r:id="rId6"/>
              </a:rPr>
              <a:t>O’Gorman et al. (2012) </a:t>
            </a:r>
            <a:r>
              <a:rPr lang="en-GB" dirty="0" err="1" smtClean="0">
                <a:solidFill>
                  <a:schemeClr val="tx1"/>
                </a:solidFill>
                <a:latin typeface="Calibri" pitchFamily="34" charset="0"/>
                <a:hlinkClick r:id="rId6"/>
              </a:rPr>
              <a:t>Surv</a:t>
            </a:r>
            <a:r>
              <a:rPr lang="en-GB" dirty="0" smtClean="0">
                <a:solidFill>
                  <a:schemeClr val="tx1"/>
                </a:solidFill>
                <a:latin typeface="Calibri" pitchFamily="34" charset="0"/>
                <a:hlinkClick r:id="rId6"/>
              </a:rPr>
              <a:t>. </a:t>
            </a:r>
            <a:r>
              <a:rPr lang="en-GB" dirty="0" err="1" smtClean="0">
                <a:solidFill>
                  <a:schemeClr val="tx1"/>
                </a:solidFill>
                <a:latin typeface="Calibri" pitchFamily="34" charset="0"/>
                <a:hlinkClick r:id="rId6"/>
              </a:rPr>
              <a:t>Geophys</a:t>
            </a:r>
            <a:endParaRPr lang="en-GB" dirty="0">
              <a:solidFill>
                <a:schemeClr val="tx1"/>
              </a:solidFill>
              <a:latin typeface="Calibri" pitchFamily="34" charset="0"/>
            </a:endParaRPr>
          </a:p>
        </p:txBody>
      </p:sp>
      <p:cxnSp>
        <p:nvCxnSpPr>
          <p:cNvPr id="21" name="Straight Arrow Connector 4"/>
          <p:cNvCxnSpPr>
            <a:cxnSpLocks noChangeShapeType="1"/>
          </p:cNvCxnSpPr>
          <p:nvPr/>
        </p:nvCxnSpPr>
        <p:spPr bwMode="auto">
          <a:xfrm>
            <a:off x="4139324" y="5733256"/>
            <a:ext cx="1394108" cy="0"/>
          </a:xfrm>
          <a:prstGeom prst="straightConnector1">
            <a:avLst/>
          </a:prstGeom>
          <a:noFill/>
          <a:ln w="41275" algn="ctr">
            <a:solidFill>
              <a:schemeClr val="tx1"/>
            </a:solidFill>
            <a:round/>
            <a:headEnd/>
            <a:tailEnd type="arrow" w="med" len="med"/>
          </a:ln>
        </p:spPr>
      </p:cxnSp>
      <p:sp>
        <p:nvSpPr>
          <p:cNvPr id="5" name="Title 4"/>
          <p:cNvSpPr>
            <a:spLocks noGrp="1"/>
          </p:cNvSpPr>
          <p:nvPr>
            <p:ph type="title"/>
          </p:nvPr>
        </p:nvSpPr>
        <p:spPr>
          <a:xfrm>
            <a:off x="6505540" y="3767374"/>
            <a:ext cx="2602964" cy="2397930"/>
          </a:xfrm>
        </p:spPr>
        <p:txBody>
          <a:bodyPr/>
          <a:lstStyle/>
          <a:p>
            <a:pPr algn="l"/>
            <a:r>
              <a:rPr lang="en-GB" sz="2400" dirty="0" smtClean="0"/>
              <a:t>Radiative </a:t>
            </a:r>
            <a:br>
              <a:rPr lang="en-GB" sz="2400" dirty="0" smtClean="0"/>
            </a:br>
            <a:r>
              <a:rPr lang="en-GB" sz="2400" dirty="0" smtClean="0"/>
              <a:t>constraint on </a:t>
            </a:r>
            <a:br>
              <a:rPr lang="en-GB" sz="2400" dirty="0" smtClean="0"/>
            </a:br>
            <a:r>
              <a:rPr lang="en-GB" sz="2400" dirty="0" smtClean="0"/>
              <a:t>precipitation:</a:t>
            </a:r>
            <a:br>
              <a:rPr lang="en-GB" sz="2400" dirty="0" smtClean="0"/>
            </a:br>
            <a:r>
              <a:rPr lang="en-GB" sz="2800" dirty="0" smtClean="0"/>
              <a:t>≈ 2 W</a:t>
            </a:r>
            <a:r>
              <a:rPr lang="en-GB" sz="2800" cap="none" dirty="0" smtClean="0"/>
              <a:t>m</a:t>
            </a:r>
            <a:r>
              <a:rPr lang="en-GB" sz="2800" baseline="30000" dirty="0" smtClean="0"/>
              <a:t>-2</a:t>
            </a:r>
            <a:r>
              <a:rPr lang="en-GB" sz="2800" dirty="0" smtClean="0"/>
              <a:t>K</a:t>
            </a:r>
            <a:r>
              <a:rPr lang="en-GB" sz="2800" baseline="30000" dirty="0" smtClean="0"/>
              <a:t>-1</a:t>
            </a:r>
            <a:r>
              <a:rPr lang="en-GB" sz="2800" dirty="0" smtClean="0"/>
              <a:t> </a:t>
            </a:r>
            <a:br>
              <a:rPr lang="en-GB" sz="2800" dirty="0" smtClean="0"/>
            </a:br>
            <a:r>
              <a:rPr lang="en-GB" sz="2800" dirty="0" smtClean="0"/>
              <a:t>≈ 2-3%/K</a:t>
            </a:r>
            <a:endParaRPr lang="en-GB" sz="2800" dirty="0"/>
          </a:p>
        </p:txBody>
      </p:sp>
      <p:sp>
        <p:nvSpPr>
          <p:cNvPr id="6" name="TextBox 5"/>
          <p:cNvSpPr txBox="1"/>
          <p:nvPr/>
        </p:nvSpPr>
        <p:spPr>
          <a:xfrm>
            <a:off x="7236296" y="908720"/>
            <a:ext cx="1512168" cy="646331"/>
          </a:xfrm>
          <a:prstGeom prst="rect">
            <a:avLst/>
          </a:prstGeom>
          <a:noFill/>
        </p:spPr>
        <p:txBody>
          <a:bodyPr wrap="square" rtlCol="0">
            <a:spAutoFit/>
          </a:bodyPr>
          <a:lstStyle/>
          <a:p>
            <a:r>
              <a:rPr lang="en-GB" dirty="0" smtClean="0"/>
              <a:t>Radiative </a:t>
            </a:r>
            <a:r>
              <a:rPr lang="en-GB" dirty="0" err="1" smtClean="0"/>
              <a:t>kernals</a:t>
            </a:r>
            <a:endParaRPr lang="en-GB" dirty="0"/>
          </a:p>
        </p:txBody>
      </p:sp>
    </p:spTree>
    <p:extLst>
      <p:ext uri="{BB962C8B-B14F-4D97-AF65-F5344CB8AC3E}">
        <p14:creationId xmlns:p14="http://schemas.microsoft.com/office/powerpoint/2010/main" val="193311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600200"/>
            <a:ext cx="3384376" cy="4637112"/>
          </a:xfrm>
        </p:spPr>
        <p:txBody>
          <a:bodyPr/>
          <a:lstStyle/>
          <a:p>
            <a:r>
              <a:rPr lang="en-GB" sz="2400" dirty="0" err="1" smtClean="0">
                <a:latin typeface="Calibri" pitchFamily="34" charset="0"/>
                <a:cs typeface="Calibri" pitchFamily="34" charset="0"/>
              </a:rPr>
              <a:t>Replotted</a:t>
            </a:r>
            <a:r>
              <a:rPr lang="en-GB" sz="2400" dirty="0" smtClean="0">
                <a:latin typeface="Calibri" pitchFamily="34" charset="0"/>
                <a:cs typeface="Calibri" pitchFamily="34" charset="0"/>
              </a:rPr>
              <a:t> so that CERES and ERA Interim sample 6-months later than ARGO</a:t>
            </a:r>
          </a:p>
          <a:p>
            <a:endParaRPr lang="en-GB" sz="2400" dirty="0">
              <a:latin typeface="Calibri" pitchFamily="34" charset="0"/>
              <a:cs typeface="Calibri" pitchFamily="34" charset="0"/>
            </a:endParaRPr>
          </a:p>
          <a:p>
            <a:r>
              <a:rPr lang="en-GB" sz="2400" dirty="0" smtClean="0">
                <a:latin typeface="Calibri" pitchFamily="34" charset="0"/>
                <a:cs typeface="Calibri" pitchFamily="34" charset="0"/>
              </a:rPr>
              <a:t>Is there a lag in the system?</a:t>
            </a:r>
          </a:p>
          <a:p>
            <a:r>
              <a:rPr lang="en-GB" sz="2400" dirty="0" smtClean="0">
                <a:latin typeface="Calibri" pitchFamily="34" charset="0"/>
                <a:cs typeface="Calibri" pitchFamily="34" charset="0"/>
              </a:rPr>
              <a:t>Where in ocean is energy accumulating?</a:t>
            </a:r>
          </a:p>
          <a:p>
            <a:r>
              <a:rPr lang="en-GB" sz="2400" dirty="0" smtClean="0">
                <a:latin typeface="Calibri" pitchFamily="34" charset="0"/>
                <a:cs typeface="Calibri" pitchFamily="34" charset="0"/>
              </a:rPr>
              <a:t>Mechanism?</a:t>
            </a:r>
          </a:p>
        </p:txBody>
      </p:sp>
      <p:pic>
        <p:nvPicPr>
          <p:cNvPr id="8" name="Picture 5"/>
          <p:cNvPicPr>
            <a:picLocks noChangeAspect="1" noChangeArrowheads="1"/>
          </p:cNvPicPr>
          <p:nvPr/>
        </p:nvPicPr>
        <p:blipFill>
          <a:blip r:embed="rId3" cstate="print"/>
          <a:srcRect/>
          <a:stretch>
            <a:fillRect/>
          </a:stretch>
        </p:blipFill>
        <p:spPr bwMode="auto">
          <a:xfrm>
            <a:off x="3923928" y="1484784"/>
            <a:ext cx="4980816" cy="4968552"/>
          </a:xfrm>
          <a:prstGeom prst="rect">
            <a:avLst/>
          </a:prstGeom>
          <a:noFill/>
          <a:ln w="9525">
            <a:noFill/>
            <a:miter lim="800000"/>
            <a:headEnd/>
            <a:tailEnd/>
          </a:ln>
        </p:spPr>
      </p:pic>
      <p:sp>
        <p:nvSpPr>
          <p:cNvPr id="6" name="Title 1"/>
          <p:cNvSpPr>
            <a:spLocks noGrp="1"/>
          </p:cNvSpPr>
          <p:nvPr>
            <p:ph type="title"/>
          </p:nvPr>
        </p:nvSpPr>
        <p:spPr>
          <a:xfrm>
            <a:off x="457200" y="274638"/>
            <a:ext cx="8229600" cy="1143000"/>
          </a:xfrm>
        </p:spPr>
        <p:txBody>
          <a:bodyPr/>
          <a:lstStyle/>
          <a:p>
            <a:r>
              <a:rPr lang="en-GB" sz="3200" dirty="0" smtClean="0">
                <a:latin typeface="Calibri" pitchFamily="34" charset="0"/>
                <a:cs typeface="Calibri" pitchFamily="34" charset="0"/>
              </a:rPr>
              <a:t>Combining Earth Radiation Budget </a:t>
            </a:r>
            <a:br>
              <a:rPr lang="en-GB" sz="3200" dirty="0" smtClean="0">
                <a:latin typeface="Calibri" pitchFamily="34" charset="0"/>
                <a:cs typeface="Calibri" pitchFamily="34" charset="0"/>
              </a:rPr>
            </a:br>
            <a:r>
              <a:rPr lang="en-GB" sz="3200" dirty="0" smtClean="0">
                <a:latin typeface="Calibri" pitchFamily="34" charset="0"/>
                <a:cs typeface="Calibri" pitchFamily="34" charset="0"/>
              </a:rPr>
              <a:t>and Ocean Heat Content data (2)</a:t>
            </a:r>
            <a:endParaRPr lang="en-GB" sz="3200" dirty="0">
              <a:latin typeface="Calibri" pitchFamily="34" charset="0"/>
              <a:cs typeface="Calibri" pitchFamily="34" charset="0"/>
            </a:endParaRPr>
          </a:p>
        </p:txBody>
      </p:sp>
    </p:spTree>
    <p:extLst>
      <p:ext uri="{BB962C8B-B14F-4D97-AF65-F5344CB8AC3E}">
        <p14:creationId xmlns:p14="http://schemas.microsoft.com/office/powerpoint/2010/main" val="2056735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70384" y="83393"/>
            <a:ext cx="6858000" cy="665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08104" y="3019268"/>
            <a:ext cx="5688632" cy="913787"/>
          </a:xfrm>
          <a:prstGeom prst="rect">
            <a:avLst/>
          </a:prstGeom>
          <a:noFill/>
          <a:ln>
            <a:noFill/>
          </a:ln>
          <a:scene3d>
            <a:camera prst="orthographicFront">
              <a:rot lat="0" lon="0" rev="54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298160" y="3121804"/>
            <a:ext cx="1170384" cy="523220"/>
          </a:xfrm>
          <a:prstGeom prst="rect">
            <a:avLst/>
          </a:prstGeom>
          <a:noFill/>
          <a:scene3d>
            <a:camera prst="orthographicFront">
              <a:rot lat="0" lon="0" rev="5400000"/>
            </a:camera>
            <a:lightRig rig="threePt" dir="t"/>
          </a:scene3d>
        </p:spPr>
        <p:txBody>
          <a:bodyPr wrap="square" rtlCol="0">
            <a:spAutoFit/>
          </a:bodyPr>
          <a:lstStyle/>
          <a:p>
            <a:r>
              <a:rPr lang="en-GB" sz="2800" b="1" dirty="0" smtClean="0">
                <a:latin typeface="+mn-lt"/>
              </a:rPr>
              <a:t>Wm</a:t>
            </a:r>
            <a:r>
              <a:rPr lang="en-GB" sz="2800" b="1" baseline="30000" dirty="0" smtClean="0">
                <a:latin typeface="+mn-lt"/>
              </a:rPr>
              <a:t>-2</a:t>
            </a:r>
            <a:endParaRPr lang="en-GB" sz="2800" b="1" baseline="30000" dirty="0">
              <a:latin typeface="+mn-lt"/>
            </a:endParaRPr>
          </a:p>
        </p:txBody>
      </p:sp>
      <p:sp>
        <p:nvSpPr>
          <p:cNvPr id="5" name="TextBox 4"/>
          <p:cNvSpPr txBox="1"/>
          <p:nvPr/>
        </p:nvSpPr>
        <p:spPr>
          <a:xfrm>
            <a:off x="-36512" y="131569"/>
            <a:ext cx="1547664" cy="1015663"/>
          </a:xfrm>
          <a:prstGeom prst="rect">
            <a:avLst/>
          </a:prstGeom>
          <a:noFill/>
        </p:spPr>
        <p:txBody>
          <a:bodyPr wrap="square" rtlCol="0">
            <a:spAutoFit/>
          </a:bodyPr>
          <a:lstStyle/>
          <a:p>
            <a:r>
              <a:rPr lang="en-GB" sz="2000" b="1" dirty="0" smtClean="0">
                <a:solidFill>
                  <a:srgbClr val="FF0000"/>
                </a:solidFill>
                <a:latin typeface="+mn-lt"/>
              </a:rPr>
              <a:t>Outgoing </a:t>
            </a:r>
            <a:r>
              <a:rPr lang="en-GB" sz="2000" b="1" dirty="0" err="1" smtClean="0">
                <a:solidFill>
                  <a:srgbClr val="FF0000"/>
                </a:solidFill>
                <a:latin typeface="+mn-lt"/>
              </a:rPr>
              <a:t>Longwave</a:t>
            </a:r>
            <a:r>
              <a:rPr lang="en-GB" sz="2000" b="1" dirty="0" smtClean="0">
                <a:solidFill>
                  <a:srgbClr val="FF0000"/>
                </a:solidFill>
                <a:latin typeface="+mn-lt"/>
              </a:rPr>
              <a:t> Radiation</a:t>
            </a:r>
            <a:endParaRPr lang="en-GB" sz="2000" b="1" dirty="0">
              <a:solidFill>
                <a:srgbClr val="FF0000"/>
              </a:solidFill>
              <a:latin typeface="+mn-lt"/>
            </a:endParaRPr>
          </a:p>
        </p:txBody>
      </p:sp>
    </p:spTree>
    <p:extLst>
      <p:ext uri="{BB962C8B-B14F-4D97-AF65-F5344CB8AC3E}">
        <p14:creationId xmlns:p14="http://schemas.microsoft.com/office/powerpoint/2010/main" val="3005396147"/>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47775" y="166688"/>
            <a:ext cx="6648450"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08104" y="3019268"/>
            <a:ext cx="5688632" cy="913787"/>
          </a:xfrm>
          <a:prstGeom prst="rect">
            <a:avLst/>
          </a:prstGeom>
          <a:noFill/>
          <a:ln>
            <a:noFill/>
          </a:ln>
          <a:scene3d>
            <a:camera prst="orthographicFront">
              <a:rot lat="0" lon="0" rev="54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8298160" y="3121804"/>
            <a:ext cx="1170384" cy="523220"/>
          </a:xfrm>
          <a:prstGeom prst="rect">
            <a:avLst/>
          </a:prstGeom>
          <a:noFill/>
          <a:scene3d>
            <a:camera prst="orthographicFront">
              <a:rot lat="0" lon="0" rev="5400000"/>
            </a:camera>
            <a:lightRig rig="threePt" dir="t"/>
          </a:scene3d>
        </p:spPr>
        <p:txBody>
          <a:bodyPr wrap="square" rtlCol="0">
            <a:spAutoFit/>
          </a:bodyPr>
          <a:lstStyle/>
          <a:p>
            <a:r>
              <a:rPr lang="en-GB" sz="2800" b="1" dirty="0" smtClean="0">
                <a:latin typeface="+mn-lt"/>
              </a:rPr>
              <a:t>Wm</a:t>
            </a:r>
            <a:r>
              <a:rPr lang="en-GB" sz="2800" b="1" baseline="30000" dirty="0" smtClean="0">
                <a:latin typeface="+mn-lt"/>
              </a:rPr>
              <a:t>-2</a:t>
            </a:r>
            <a:endParaRPr lang="en-GB" sz="2800" b="1" baseline="30000" dirty="0">
              <a:latin typeface="+mn-lt"/>
            </a:endParaRPr>
          </a:p>
        </p:txBody>
      </p:sp>
      <p:sp>
        <p:nvSpPr>
          <p:cNvPr id="7" name="TextBox 6"/>
          <p:cNvSpPr txBox="1"/>
          <p:nvPr/>
        </p:nvSpPr>
        <p:spPr>
          <a:xfrm>
            <a:off x="-36512" y="131569"/>
            <a:ext cx="1547664" cy="1015663"/>
          </a:xfrm>
          <a:prstGeom prst="rect">
            <a:avLst/>
          </a:prstGeom>
          <a:noFill/>
        </p:spPr>
        <p:txBody>
          <a:bodyPr wrap="square" rtlCol="0">
            <a:spAutoFit/>
          </a:bodyPr>
          <a:lstStyle/>
          <a:p>
            <a:r>
              <a:rPr lang="en-GB" sz="2000" b="1" dirty="0" smtClean="0">
                <a:solidFill>
                  <a:srgbClr val="FF0000"/>
                </a:solidFill>
                <a:latin typeface="+mn-lt"/>
              </a:rPr>
              <a:t>Absorbed Shortwave Radiation</a:t>
            </a:r>
            <a:endParaRPr lang="en-GB" sz="2000" b="1" dirty="0">
              <a:solidFill>
                <a:srgbClr val="FF0000"/>
              </a:solidFill>
              <a:latin typeface="+mn-lt"/>
            </a:endParaRPr>
          </a:p>
        </p:txBody>
      </p:sp>
    </p:spTree>
    <p:extLst>
      <p:ext uri="{BB962C8B-B14F-4D97-AF65-F5344CB8AC3E}">
        <p14:creationId xmlns:p14="http://schemas.microsoft.com/office/powerpoint/2010/main" val="976019046"/>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87624" y="116632"/>
            <a:ext cx="6811193"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48064" y="3011190"/>
            <a:ext cx="6454790" cy="777850"/>
          </a:xfrm>
          <a:prstGeom prst="rect">
            <a:avLst/>
          </a:prstGeom>
          <a:noFill/>
          <a:ln>
            <a:noFill/>
          </a:ln>
          <a:scene3d>
            <a:camera prst="orthographicFront">
              <a:rot lat="0" lon="0" rev="54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6512" y="131569"/>
            <a:ext cx="1547664" cy="830997"/>
          </a:xfrm>
          <a:prstGeom prst="rect">
            <a:avLst/>
          </a:prstGeom>
          <a:noFill/>
        </p:spPr>
        <p:txBody>
          <a:bodyPr wrap="square" rtlCol="0">
            <a:spAutoFit/>
          </a:bodyPr>
          <a:lstStyle/>
          <a:p>
            <a:r>
              <a:rPr lang="en-GB" sz="2400" b="1" dirty="0" smtClean="0">
                <a:solidFill>
                  <a:srgbClr val="FF0000"/>
                </a:solidFill>
                <a:latin typeface="+mn-lt"/>
              </a:rPr>
              <a:t>NET Radiation</a:t>
            </a:r>
            <a:endParaRPr lang="en-GB" sz="2400" b="1" dirty="0">
              <a:solidFill>
                <a:srgbClr val="FF0000"/>
              </a:solidFill>
              <a:latin typeface="+mn-lt"/>
            </a:endParaRPr>
          </a:p>
        </p:txBody>
      </p:sp>
    </p:spTree>
    <p:extLst>
      <p:ext uri="{BB962C8B-B14F-4D97-AF65-F5344CB8AC3E}">
        <p14:creationId xmlns:p14="http://schemas.microsoft.com/office/powerpoint/2010/main" val="4150252891"/>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807" y="1891060"/>
            <a:ext cx="6485120" cy="4562276"/>
          </a:xfrm>
          <a:prstGeom prst="rect">
            <a:avLst/>
          </a:prstGeom>
        </p:spPr>
      </p:pic>
      <p:sp>
        <p:nvSpPr>
          <p:cNvPr id="6" name="TextBox 5"/>
          <p:cNvSpPr txBox="1"/>
          <p:nvPr/>
        </p:nvSpPr>
        <p:spPr>
          <a:xfrm rot="16200000">
            <a:off x="-427632" y="3713073"/>
            <a:ext cx="3197798" cy="461665"/>
          </a:xfrm>
          <a:prstGeom prst="rect">
            <a:avLst/>
          </a:prstGeom>
          <a:noFill/>
        </p:spPr>
        <p:txBody>
          <a:bodyPr wrap="square" rtlCol="0">
            <a:spAutoFit/>
          </a:bodyPr>
          <a:lstStyle/>
          <a:p>
            <a:r>
              <a:rPr lang="en-GB" sz="2400" dirty="0">
                <a:latin typeface="Calibri" panose="020F0502020204030204" pitchFamily="34" charset="0"/>
              </a:rPr>
              <a:t>Watts per square metre</a:t>
            </a:r>
          </a:p>
        </p:txBody>
      </p:sp>
      <p:cxnSp>
        <p:nvCxnSpPr>
          <p:cNvPr id="12" name="Straight Arrow Connector 11"/>
          <p:cNvCxnSpPr/>
          <p:nvPr/>
        </p:nvCxnSpPr>
        <p:spPr>
          <a:xfrm>
            <a:off x="2723606" y="5215384"/>
            <a:ext cx="606429" cy="327421"/>
          </a:xfrm>
          <a:prstGeom prst="straightConnector1">
            <a:avLst/>
          </a:prstGeom>
          <a:ln w="635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036889" y="4982531"/>
            <a:ext cx="1223897" cy="415498"/>
          </a:xfrm>
          <a:prstGeom prst="rect">
            <a:avLst/>
          </a:prstGeom>
          <a:solidFill>
            <a:schemeClr val="accent6">
              <a:lumMod val="40000"/>
              <a:lumOff val="60000"/>
            </a:schemeClr>
          </a:solidFill>
        </p:spPr>
        <p:txBody>
          <a:bodyPr wrap="square" lIns="27000" tIns="0" rIns="27000" bIns="0" rtlCol="0">
            <a:spAutoFit/>
          </a:bodyPr>
          <a:lstStyle/>
          <a:p>
            <a:r>
              <a:rPr lang="en-GB" sz="2700" dirty="0">
                <a:latin typeface="Calibri" panose="020F0502020204030204" pitchFamily="34" charset="0"/>
              </a:rPr>
              <a:t>Volcano</a:t>
            </a:r>
          </a:p>
        </p:txBody>
      </p:sp>
      <p:cxnSp>
        <p:nvCxnSpPr>
          <p:cNvPr id="16" name="Straight Arrow Connector 15"/>
          <p:cNvCxnSpPr/>
          <p:nvPr/>
        </p:nvCxnSpPr>
        <p:spPr>
          <a:xfrm flipV="1">
            <a:off x="6524254" y="3943906"/>
            <a:ext cx="647255" cy="308792"/>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4710023" y="2191899"/>
            <a:ext cx="798508" cy="0"/>
          </a:xfrm>
          <a:prstGeom prst="straightConnector1">
            <a:avLst/>
          </a:prstGeom>
          <a:ln w="508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211019" y="2191899"/>
            <a:ext cx="686169" cy="0"/>
          </a:xfrm>
          <a:prstGeom prst="straightConnector1">
            <a:avLst/>
          </a:prstGeom>
          <a:ln w="508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8112035" y="2922852"/>
            <a:ext cx="0" cy="842555"/>
          </a:xfrm>
          <a:prstGeom prst="straightConnector1">
            <a:avLst/>
          </a:prstGeom>
          <a:ln w="889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8112035" y="3765407"/>
            <a:ext cx="0" cy="818153"/>
          </a:xfrm>
          <a:prstGeom prst="straightConnector1">
            <a:avLst/>
          </a:prstGeom>
          <a:ln w="889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rot="5400000">
            <a:off x="6057593" y="3695581"/>
            <a:ext cx="4212772" cy="461665"/>
          </a:xfrm>
          <a:prstGeom prst="rect">
            <a:avLst/>
          </a:prstGeom>
          <a:noFill/>
        </p:spPr>
        <p:txBody>
          <a:bodyPr wrap="square" rtlCol="0">
            <a:spAutoFit/>
          </a:bodyPr>
          <a:lstStyle/>
          <a:p>
            <a:r>
              <a:rPr lang="en-GB" sz="2400" dirty="0">
                <a:solidFill>
                  <a:srgbClr val="C00000"/>
                </a:solidFill>
                <a:latin typeface="Calibri" panose="020F0502020204030204" pitchFamily="34" charset="0"/>
              </a:rPr>
              <a:t>heating </a:t>
            </a:r>
            <a:r>
              <a:rPr lang="en-GB" sz="2400" dirty="0">
                <a:latin typeface="Calibri" panose="020F0502020204030204" pitchFamily="34" charset="0"/>
              </a:rPr>
              <a:t>                          </a:t>
            </a:r>
            <a:r>
              <a:rPr lang="en-GB" sz="2400" dirty="0">
                <a:solidFill>
                  <a:srgbClr val="00B0F0"/>
                </a:solidFill>
                <a:latin typeface="Calibri" panose="020F0502020204030204" pitchFamily="34" charset="0"/>
              </a:rPr>
              <a:t>cooling</a:t>
            </a:r>
          </a:p>
        </p:txBody>
      </p:sp>
      <p:cxnSp>
        <p:nvCxnSpPr>
          <p:cNvPr id="40" name="Straight Connector 39"/>
          <p:cNvCxnSpPr/>
          <p:nvPr/>
        </p:nvCxnSpPr>
        <p:spPr>
          <a:xfrm>
            <a:off x="3959525" y="4738836"/>
            <a:ext cx="621102"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950712" y="5111931"/>
            <a:ext cx="621102" cy="0"/>
          </a:xfrm>
          <a:prstGeom prst="line">
            <a:avLst/>
          </a:prstGeom>
          <a:ln w="1016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967040" y="5480956"/>
            <a:ext cx="621102" cy="0"/>
          </a:xfrm>
          <a:prstGeom prst="line">
            <a:avLst/>
          </a:prstGeom>
          <a:ln w="1016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588142" y="4531801"/>
            <a:ext cx="2583367" cy="461665"/>
          </a:xfrm>
          <a:prstGeom prst="rect">
            <a:avLst/>
          </a:prstGeom>
          <a:noFill/>
        </p:spPr>
        <p:txBody>
          <a:bodyPr wrap="square" rtlCol="0">
            <a:spAutoFit/>
          </a:bodyPr>
          <a:lstStyle/>
          <a:p>
            <a:r>
              <a:rPr lang="en-GB" sz="2400" dirty="0"/>
              <a:t>OBSERVATIONS</a:t>
            </a:r>
          </a:p>
        </p:txBody>
      </p:sp>
      <p:sp>
        <p:nvSpPr>
          <p:cNvPr id="44" name="TextBox 43"/>
          <p:cNvSpPr txBox="1"/>
          <p:nvPr/>
        </p:nvSpPr>
        <p:spPr>
          <a:xfrm>
            <a:off x="4604468" y="4900828"/>
            <a:ext cx="3347974" cy="461665"/>
          </a:xfrm>
          <a:prstGeom prst="rect">
            <a:avLst/>
          </a:prstGeom>
          <a:noFill/>
        </p:spPr>
        <p:txBody>
          <a:bodyPr wrap="square" rtlCol="0">
            <a:spAutoFit/>
          </a:bodyPr>
          <a:lstStyle/>
          <a:p>
            <a:r>
              <a:rPr lang="en-GB" sz="2400" dirty="0" smtClean="0"/>
              <a:t>CMIP5 </a:t>
            </a:r>
            <a:r>
              <a:rPr lang="en-GB" sz="2400" dirty="0"/>
              <a:t>SIMULATIONS</a:t>
            </a:r>
          </a:p>
        </p:txBody>
      </p:sp>
      <p:sp>
        <p:nvSpPr>
          <p:cNvPr id="45" name="TextBox 44"/>
          <p:cNvSpPr txBox="1"/>
          <p:nvPr/>
        </p:nvSpPr>
        <p:spPr>
          <a:xfrm>
            <a:off x="4034074" y="5346028"/>
            <a:ext cx="3810540" cy="361637"/>
          </a:xfrm>
          <a:prstGeom prst="rect">
            <a:avLst/>
          </a:prstGeom>
          <a:noFill/>
        </p:spPr>
        <p:txBody>
          <a:bodyPr wrap="square" rtlCol="0">
            <a:spAutoFit/>
          </a:bodyPr>
          <a:lstStyle/>
          <a:p>
            <a:pPr>
              <a:lnSpc>
                <a:spcPts val="2100"/>
              </a:lnSpc>
            </a:pPr>
            <a:r>
              <a:rPr lang="en-GB" sz="2100" dirty="0"/>
              <a:t>            </a:t>
            </a:r>
            <a:r>
              <a:rPr lang="en-GB" sz="2400" dirty="0" smtClean="0"/>
              <a:t>AMIP5 SIMULATIONS</a:t>
            </a:r>
            <a:endParaRPr lang="en-GB" sz="2400" dirty="0"/>
          </a:p>
        </p:txBody>
      </p:sp>
      <p:sp>
        <p:nvSpPr>
          <p:cNvPr id="8" name="TextBox 7"/>
          <p:cNvSpPr txBox="1"/>
          <p:nvPr/>
        </p:nvSpPr>
        <p:spPr>
          <a:xfrm>
            <a:off x="5264094" y="1984149"/>
            <a:ext cx="1070777" cy="400110"/>
          </a:xfrm>
          <a:prstGeom prst="rect">
            <a:avLst/>
          </a:prstGeom>
          <a:solidFill>
            <a:schemeClr val="accent5">
              <a:lumMod val="40000"/>
              <a:lumOff val="60000"/>
            </a:schemeClr>
          </a:solidFill>
        </p:spPr>
        <p:txBody>
          <a:bodyPr wrap="square" lIns="27000" tIns="0" rIns="27000" bIns="0" rtlCol="0">
            <a:spAutoFit/>
          </a:bodyPr>
          <a:lstStyle/>
          <a:p>
            <a:r>
              <a:rPr lang="en-GB" sz="2600" dirty="0" smtClean="0">
                <a:latin typeface="Calibri" panose="020F0502020204030204" pitchFamily="34" charset="0"/>
                <a:cs typeface="Arial" panose="020B0604020202020204" pitchFamily="34" charset="0"/>
              </a:rPr>
              <a:t>La Niña</a:t>
            </a:r>
            <a:endParaRPr lang="en-GB" sz="2600" dirty="0">
              <a:latin typeface="Calibri" panose="020F0502020204030204" pitchFamily="34" charset="0"/>
              <a:cs typeface="Arial" panose="020B0604020202020204" pitchFamily="34" charset="0"/>
            </a:endParaRPr>
          </a:p>
        </p:txBody>
      </p:sp>
      <p:cxnSp>
        <p:nvCxnSpPr>
          <p:cNvPr id="59" name="Straight Arrow Connector 58"/>
          <p:cNvCxnSpPr/>
          <p:nvPr/>
        </p:nvCxnSpPr>
        <p:spPr>
          <a:xfrm flipH="1" flipV="1">
            <a:off x="4969342" y="3967628"/>
            <a:ext cx="647255" cy="308792"/>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08530" y="4001195"/>
            <a:ext cx="1111753" cy="400110"/>
          </a:xfrm>
          <a:prstGeom prst="rect">
            <a:avLst/>
          </a:prstGeom>
          <a:solidFill>
            <a:srgbClr val="FFC000"/>
          </a:solidFill>
        </p:spPr>
        <p:txBody>
          <a:bodyPr wrap="square" lIns="27000" tIns="0" rIns="27000" bIns="0" rtlCol="0">
            <a:spAutoFit/>
          </a:bodyPr>
          <a:lstStyle/>
          <a:p>
            <a:r>
              <a:rPr lang="en-GB" sz="2600" dirty="0" smtClean="0">
                <a:latin typeface="Calibri" panose="020F0502020204030204" pitchFamily="34" charset="0"/>
              </a:rPr>
              <a:t>El Niño</a:t>
            </a:r>
            <a:endParaRPr lang="en-GB" sz="2600" dirty="0">
              <a:latin typeface="Calibri" panose="020F0502020204030204" pitchFamily="34" charset="0"/>
            </a:endParaRPr>
          </a:p>
        </p:txBody>
      </p:sp>
      <p:sp>
        <p:nvSpPr>
          <p:cNvPr id="24" name="Title 1"/>
          <p:cNvSpPr txBox="1">
            <a:spLocks/>
          </p:cNvSpPr>
          <p:nvPr/>
        </p:nvSpPr>
        <p:spPr>
          <a:xfrm>
            <a:off x="467544" y="728792"/>
            <a:ext cx="8280000" cy="828000"/>
          </a:xfrm>
          <a:prstGeom prst="rect">
            <a:avLst/>
          </a:prstGeom>
        </p:spPr>
        <p:txBody>
          <a:bodyPr/>
          <a:lst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a:lstStyle>
          <a:p>
            <a:r>
              <a:rPr lang="en-GB" sz="3600" kern="0" dirty="0" smtClean="0"/>
              <a:t>Earth continues to heat up</a:t>
            </a:r>
          </a:p>
        </p:txBody>
      </p:sp>
      <p:sp>
        <p:nvSpPr>
          <p:cNvPr id="56" name="TextBox 55"/>
          <p:cNvSpPr txBox="1"/>
          <p:nvPr/>
        </p:nvSpPr>
        <p:spPr>
          <a:xfrm>
            <a:off x="5526040" y="1298591"/>
            <a:ext cx="2188485" cy="400110"/>
          </a:xfrm>
          <a:prstGeom prst="rect">
            <a:avLst/>
          </a:prstGeom>
          <a:solidFill>
            <a:srgbClr val="FFFFFF">
              <a:lumMod val="95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smtClean="0">
                <a:ln>
                  <a:noFill/>
                </a:ln>
                <a:solidFill>
                  <a:srgbClr val="00B050"/>
                </a:solidFill>
                <a:effectLst/>
                <a:uLnTx/>
                <a:uFillTx/>
                <a:latin typeface="Calibri"/>
              </a:rPr>
              <a:t>0.62±0.43 Wm</a:t>
            </a:r>
            <a:r>
              <a:rPr kumimoji="0" lang="en-GB" sz="1800" b="1" i="0" u="none" strike="noStrike" kern="0" cap="none" spc="0" normalizeH="0" baseline="30000" noProof="0" dirty="0" smtClean="0">
                <a:ln>
                  <a:noFill/>
                </a:ln>
                <a:solidFill>
                  <a:srgbClr val="00B050"/>
                </a:solidFill>
                <a:effectLst/>
                <a:uLnTx/>
                <a:uFillTx/>
                <a:latin typeface="Calibri"/>
              </a:rPr>
              <a:t>-2</a:t>
            </a:r>
          </a:p>
        </p:txBody>
      </p:sp>
      <p:sp>
        <p:nvSpPr>
          <p:cNvPr id="57" name="TextBox 56"/>
          <p:cNvSpPr txBox="1"/>
          <p:nvPr/>
        </p:nvSpPr>
        <p:spPr>
          <a:xfrm>
            <a:off x="2246707" y="1332769"/>
            <a:ext cx="2722635" cy="369332"/>
          </a:xfrm>
          <a:prstGeom prst="rect">
            <a:avLst/>
          </a:prstGeom>
          <a:solidFill>
            <a:srgbClr val="FFFFFF">
              <a:lumMod val="95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smtClean="0">
                <a:ln>
                  <a:noFill/>
                </a:ln>
                <a:solidFill>
                  <a:srgbClr val="FF0000"/>
                </a:solidFill>
                <a:effectLst/>
                <a:uLnTx/>
                <a:uFillTx/>
                <a:latin typeface="Calibri"/>
              </a:rPr>
              <a:t>0.34±0.67 Wm</a:t>
            </a:r>
            <a:r>
              <a:rPr kumimoji="0" lang="en-GB" sz="1800" b="1" i="0" u="none" strike="noStrike" kern="0" cap="none" spc="0" normalizeH="0" baseline="30000" noProof="0" dirty="0" smtClean="0">
                <a:ln>
                  <a:noFill/>
                </a:ln>
                <a:solidFill>
                  <a:srgbClr val="FF0000"/>
                </a:solidFill>
                <a:effectLst/>
                <a:uLnTx/>
                <a:uFillTx/>
                <a:latin typeface="Calibri"/>
              </a:rPr>
              <a:t>-2</a:t>
            </a:r>
          </a:p>
        </p:txBody>
      </p:sp>
      <p:cxnSp>
        <p:nvCxnSpPr>
          <p:cNvPr id="58" name="Straight Arrow Connector 57"/>
          <p:cNvCxnSpPr/>
          <p:nvPr/>
        </p:nvCxnSpPr>
        <p:spPr bwMode="auto">
          <a:xfrm flipH="1" flipV="1">
            <a:off x="1934984" y="1772816"/>
            <a:ext cx="3285088" cy="4502"/>
          </a:xfrm>
          <a:prstGeom prst="straightConnector1">
            <a:avLst/>
          </a:prstGeom>
          <a:solidFill>
            <a:srgbClr val="99CCFF"/>
          </a:solidFill>
          <a:ln w="76200" cap="flat" cmpd="sng" algn="ctr">
            <a:solidFill>
              <a:srgbClr val="FF0000"/>
            </a:solidFill>
            <a:prstDash val="solid"/>
            <a:round/>
            <a:headEnd type="triangle" w="med" len="med"/>
            <a:tailEnd type="triangle"/>
          </a:ln>
          <a:effectLst/>
        </p:spPr>
      </p:cxnSp>
      <p:cxnSp>
        <p:nvCxnSpPr>
          <p:cNvPr id="60" name="Straight Arrow Connector 59"/>
          <p:cNvCxnSpPr/>
          <p:nvPr/>
        </p:nvCxnSpPr>
        <p:spPr bwMode="auto">
          <a:xfrm flipH="1" flipV="1">
            <a:off x="5224705" y="1768315"/>
            <a:ext cx="2803679" cy="4501"/>
          </a:xfrm>
          <a:prstGeom prst="straightConnector1">
            <a:avLst/>
          </a:prstGeom>
          <a:solidFill>
            <a:srgbClr val="99CCFF"/>
          </a:solidFill>
          <a:ln w="76200" cap="flat" cmpd="sng" algn="ctr">
            <a:solidFill>
              <a:srgbClr val="00B050"/>
            </a:solidFill>
            <a:prstDash val="solid"/>
            <a:round/>
            <a:headEnd type="triangle" w="med" len="med"/>
            <a:tailEnd type="triangle"/>
          </a:ln>
          <a:effectLst/>
        </p:spPr>
      </p:cxnSp>
      <p:sp>
        <p:nvSpPr>
          <p:cNvPr id="2" name="TextBox 1"/>
          <p:cNvSpPr txBox="1"/>
          <p:nvPr/>
        </p:nvSpPr>
        <p:spPr>
          <a:xfrm>
            <a:off x="2036889" y="1984149"/>
            <a:ext cx="2534925" cy="369332"/>
          </a:xfrm>
          <a:prstGeom prst="rect">
            <a:avLst/>
          </a:prstGeom>
          <a:noFill/>
        </p:spPr>
        <p:txBody>
          <a:bodyPr wrap="square" rtlCol="0">
            <a:spAutoFit/>
          </a:bodyPr>
          <a:lstStyle/>
          <a:p>
            <a:r>
              <a:rPr lang="en-GB" sz="1800" b="1" dirty="0" smtClean="0">
                <a:solidFill>
                  <a:schemeClr val="tx2"/>
                </a:solidFill>
                <a:latin typeface="+mn-lt"/>
              </a:rPr>
              <a:t>Allan et al. </a:t>
            </a:r>
            <a:r>
              <a:rPr lang="en-GB" sz="1800" b="1" smtClean="0">
                <a:solidFill>
                  <a:schemeClr val="tx2"/>
                </a:solidFill>
                <a:latin typeface="+mn-lt"/>
              </a:rPr>
              <a:t>(2014) </a:t>
            </a:r>
            <a:r>
              <a:rPr lang="en-GB" sz="1800" b="1" dirty="0" smtClean="0">
                <a:solidFill>
                  <a:schemeClr val="tx2"/>
                </a:solidFill>
                <a:latin typeface="+mn-lt"/>
                <a:hlinkClick r:id="rId3"/>
              </a:rPr>
              <a:t>GRL</a:t>
            </a:r>
            <a:endParaRPr lang="en-GB" sz="1800" b="1" dirty="0" smtClean="0">
              <a:solidFill>
                <a:schemeClr val="tx2"/>
              </a:solidFill>
              <a:latin typeface="+mn-lt"/>
            </a:endParaRPr>
          </a:p>
        </p:txBody>
      </p:sp>
    </p:spTree>
    <p:extLst>
      <p:ext uri="{BB962C8B-B14F-4D97-AF65-F5344CB8AC3E}">
        <p14:creationId xmlns:p14="http://schemas.microsoft.com/office/powerpoint/2010/main" val="88527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37883" y="237805"/>
            <a:ext cx="4143444" cy="6279906"/>
          </a:xfrm>
          <a:prstGeom prst="rect">
            <a:avLst/>
          </a:prstGeom>
        </p:spPr>
      </p:pic>
      <p:sp>
        <p:nvSpPr>
          <p:cNvPr id="3" name="Title 2"/>
          <p:cNvSpPr>
            <a:spLocks noGrp="1"/>
          </p:cNvSpPr>
          <p:nvPr>
            <p:ph type="title"/>
          </p:nvPr>
        </p:nvSpPr>
        <p:spPr>
          <a:xfrm>
            <a:off x="4581326" y="1234800"/>
            <a:ext cx="4123473" cy="828000"/>
          </a:xfrm>
        </p:spPr>
        <p:txBody>
          <a:bodyPr/>
          <a:lstStyle/>
          <a:p>
            <a:r>
              <a:rPr lang="en-GB" dirty="0"/>
              <a:t> </a:t>
            </a:r>
            <a:r>
              <a:rPr lang="en-GB" dirty="0" err="1" smtClean="0"/>
              <a:t>lw</a:t>
            </a:r>
            <a:r>
              <a:rPr lang="en-GB" dirty="0" smtClean="0"/>
              <a:t> &amp; </a:t>
            </a:r>
            <a:r>
              <a:rPr lang="en-GB" dirty="0" err="1" smtClean="0"/>
              <a:t>sw</a:t>
            </a:r>
            <a:r>
              <a:rPr lang="en-GB" dirty="0" smtClean="0"/>
              <a:t> fluxes</a:t>
            </a:r>
            <a:endParaRPr lang="en-GB" dirty="0"/>
          </a:p>
        </p:txBody>
      </p:sp>
      <p:sp>
        <p:nvSpPr>
          <p:cNvPr id="2" name="Slide Number Placeholder 1"/>
          <p:cNvSpPr>
            <a:spLocks noGrp="1"/>
          </p:cNvSpPr>
          <p:nvPr>
            <p:ph type="sldNum" sz="quarter" idx="10"/>
          </p:nvPr>
        </p:nvSpPr>
        <p:spPr/>
        <p:txBody>
          <a:bodyPr/>
          <a:lstStyle/>
          <a:p>
            <a:pPr>
              <a:defRPr/>
            </a:pPr>
            <a:fld id="{FC8FFFFA-72EE-4341-AAC3-151A90D5E51F}" type="slidenum">
              <a:rPr lang="en-US" smtClean="0">
                <a:solidFill>
                  <a:srgbClr val="000000"/>
                </a:solidFill>
              </a:rPr>
              <a:pPr>
                <a:defRPr/>
              </a:pPr>
              <a:t>38</a:t>
            </a:fld>
            <a:endParaRPr lang="en-US">
              <a:solidFill>
                <a:srgbClr val="000000"/>
              </a:solidFill>
            </a:endParaRPr>
          </a:p>
        </p:txBody>
      </p:sp>
      <p:sp>
        <p:nvSpPr>
          <p:cNvPr id="5" name="Content Placeholder 4"/>
          <p:cNvSpPr>
            <a:spLocks noGrp="1"/>
          </p:cNvSpPr>
          <p:nvPr>
            <p:ph idx="12"/>
          </p:nvPr>
        </p:nvSpPr>
        <p:spPr/>
        <p:txBody>
          <a:bodyPr/>
          <a:lstStyle/>
          <a:p>
            <a:endParaRPr lang="en-GB" dirty="0"/>
          </a:p>
        </p:txBody>
      </p:sp>
    </p:spTree>
    <p:extLst>
      <p:ext uri="{BB962C8B-B14F-4D97-AF65-F5344CB8AC3E}">
        <p14:creationId xmlns:p14="http://schemas.microsoft.com/office/powerpoint/2010/main" val="1852657142"/>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Simple energy balance </a:t>
            </a:r>
            <a:br>
              <a:rPr lang="en-GB" dirty="0" smtClean="0"/>
            </a:br>
            <a:r>
              <a:rPr lang="en-GB" dirty="0" smtClean="0"/>
              <a:t>model of earth’s climate</a:t>
            </a:r>
            <a:endParaRPr lang="en-GB" dirty="0"/>
          </a:p>
        </p:txBody>
      </p:sp>
      <p:sp>
        <p:nvSpPr>
          <p:cNvPr id="3" name="Content Placeholder 2"/>
          <p:cNvSpPr>
            <a:spLocks noGrp="1"/>
          </p:cNvSpPr>
          <p:nvPr>
            <p:ph idx="1"/>
          </p:nvPr>
        </p:nvSpPr>
        <p:spPr>
          <a:xfrm>
            <a:off x="424800" y="2214000"/>
            <a:ext cx="3374121" cy="3960000"/>
          </a:xfrm>
        </p:spPr>
        <p:txBody>
          <a:bodyPr/>
          <a:lstStyle/>
          <a:p>
            <a:r>
              <a:rPr lang="en-GB" dirty="0"/>
              <a:t>O</a:t>
            </a:r>
            <a:r>
              <a:rPr lang="en-GB" dirty="0" smtClean="0"/>
              <a:t>ceans dominate the heat capacity of climate system</a:t>
            </a:r>
          </a:p>
          <a:p>
            <a:r>
              <a:rPr lang="en-GB" dirty="0" smtClean="0"/>
              <a:t>Temperature change linked to radiative </a:t>
            </a:r>
            <a:r>
              <a:rPr lang="en-GB" dirty="0" err="1" smtClean="0"/>
              <a:t>forcings</a:t>
            </a:r>
            <a:r>
              <a:rPr lang="en-GB" dirty="0" smtClean="0"/>
              <a:t> (∆F) and response which depends on feedbacks Y.</a:t>
            </a:r>
          </a:p>
          <a:p>
            <a:r>
              <a:rPr lang="en-GB" dirty="0" smtClean="0"/>
              <a:t>Heat uptake by the deep ocean is important in the timescale and variability of climate change</a:t>
            </a:r>
          </a:p>
          <a:p>
            <a:r>
              <a:rPr lang="en-GB" dirty="0" smtClean="0"/>
              <a:t>Simple models are useful for interpreting climate change</a:t>
            </a:r>
            <a:endParaRPr lang="en-GB" dirty="0"/>
          </a:p>
        </p:txBody>
      </p:sp>
      <p:sp>
        <p:nvSpPr>
          <p:cNvPr id="4" name="Slide Number Placeholder 3"/>
          <p:cNvSpPr>
            <a:spLocks noGrp="1"/>
          </p:cNvSpPr>
          <p:nvPr>
            <p:ph type="sldNum" sz="quarter" idx="10"/>
          </p:nvPr>
        </p:nvSpPr>
        <p:spPr>
          <a:xfrm>
            <a:off x="8028525" y="6237312"/>
            <a:ext cx="676275" cy="252000"/>
          </a:xfrm>
        </p:spPr>
        <p:txBody>
          <a:bodyPr/>
          <a:lstStyle/>
          <a:p>
            <a:fld id="{DCF6A46F-80AB-49F3-8C7E-9717ED945456}" type="slidenum">
              <a:rPr lang="en-GB" altLang="en-US" smtClean="0"/>
              <a:pPr/>
              <a:t>4</a:t>
            </a:fld>
            <a:endParaRPr lang="en-GB" altLang="en-US"/>
          </a:p>
        </p:txBody>
      </p:sp>
      <p:sp>
        <p:nvSpPr>
          <p:cNvPr id="12" name="Rectangle 11"/>
          <p:cNvSpPr/>
          <p:nvPr/>
        </p:nvSpPr>
        <p:spPr>
          <a:xfrm>
            <a:off x="7236116" y="5867980"/>
            <a:ext cx="587020" cy="369332"/>
          </a:xfrm>
          <a:prstGeom prst="rect">
            <a:avLst/>
          </a:prstGeom>
        </p:spPr>
        <p:txBody>
          <a:bodyPr wrap="none">
            <a:spAutoFit/>
          </a:bodyPr>
          <a:lstStyle/>
          <a:p>
            <a:r>
              <a:rPr lang="el-GR" b="1" dirty="0">
                <a:solidFill>
                  <a:srgbClr val="FFFFFF"/>
                </a:solidFill>
              </a:rPr>
              <a:t>Δ</a:t>
            </a:r>
            <a:r>
              <a:rPr lang="en-GB" b="1" dirty="0" smtClean="0">
                <a:solidFill>
                  <a:srgbClr val="FFFFFF"/>
                </a:solidFill>
              </a:rPr>
              <a:t>T</a:t>
            </a:r>
            <a:r>
              <a:rPr lang="en-GB" b="1" baseline="-25000" dirty="0" smtClean="0">
                <a:solidFill>
                  <a:srgbClr val="FFFFFF"/>
                </a:solidFill>
              </a:rPr>
              <a:t>d</a:t>
            </a:r>
            <a:endParaRPr lang="en-GB" baseline="-25000" dirty="0">
              <a:solidFill>
                <a:srgbClr val="FFFFFF"/>
              </a:solidFill>
            </a:endParaRPr>
          </a:p>
        </p:txBody>
      </p:sp>
      <p:grpSp>
        <p:nvGrpSpPr>
          <p:cNvPr id="22" name="Group 21"/>
          <p:cNvGrpSpPr/>
          <p:nvPr/>
        </p:nvGrpSpPr>
        <p:grpSpPr>
          <a:xfrm>
            <a:off x="7092280" y="3501008"/>
            <a:ext cx="1440160" cy="2376264"/>
            <a:chOff x="6948264" y="4005064"/>
            <a:chExt cx="1440160" cy="2376264"/>
          </a:xfrm>
        </p:grpSpPr>
        <p:sp>
          <p:nvSpPr>
            <p:cNvPr id="6" name="Rectangle 5"/>
            <p:cNvSpPr/>
            <p:nvPr/>
          </p:nvSpPr>
          <p:spPr bwMode="auto">
            <a:xfrm>
              <a:off x="6948264" y="4618905"/>
              <a:ext cx="1331640" cy="502315"/>
            </a:xfrm>
            <a:prstGeom prst="rect">
              <a:avLst/>
            </a:prstGeom>
            <a:solidFill>
              <a:srgbClr val="00B0F0"/>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a:endParaRPr lang="en-GB" sz="1800" smtClean="0">
                <a:solidFill>
                  <a:srgbClr val="50535A"/>
                </a:solidFill>
                <a:latin typeface="Arial" charset="0"/>
              </a:endParaRPr>
            </a:p>
          </p:txBody>
        </p:sp>
        <p:grpSp>
          <p:nvGrpSpPr>
            <p:cNvPr id="21" name="Group 20"/>
            <p:cNvGrpSpPr/>
            <p:nvPr/>
          </p:nvGrpSpPr>
          <p:grpSpPr>
            <a:xfrm>
              <a:off x="6948264" y="4005064"/>
              <a:ext cx="1440160" cy="2376264"/>
              <a:chOff x="6948264" y="4005064"/>
              <a:chExt cx="1440160" cy="2376264"/>
            </a:xfrm>
          </p:grpSpPr>
          <p:sp>
            <p:nvSpPr>
              <p:cNvPr id="7" name="Rectangle 6"/>
              <p:cNvSpPr/>
              <p:nvPr/>
            </p:nvSpPr>
            <p:spPr bwMode="auto">
              <a:xfrm>
                <a:off x="6948264" y="5133591"/>
                <a:ext cx="1331640" cy="1247737"/>
              </a:xfrm>
              <a:prstGeom prst="rect">
                <a:avLst/>
              </a:prstGeom>
              <a:solidFill>
                <a:schemeClr val="accent5">
                  <a:lumMod val="75000"/>
                </a:schemeClr>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a:endParaRPr lang="en-GB" sz="1800" smtClean="0">
                  <a:solidFill>
                    <a:srgbClr val="50535A"/>
                  </a:solidFill>
                  <a:latin typeface="Arial" charset="0"/>
                </a:endParaRPr>
              </a:p>
            </p:txBody>
          </p:sp>
          <p:cxnSp>
            <p:nvCxnSpPr>
              <p:cNvPr id="8" name="Straight Arrow Connector 7"/>
              <p:cNvCxnSpPr/>
              <p:nvPr/>
            </p:nvCxnSpPr>
            <p:spPr bwMode="auto">
              <a:xfrm flipH="1">
                <a:off x="7631832" y="4405174"/>
                <a:ext cx="18256" cy="535994"/>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sp>
            <p:nvSpPr>
              <p:cNvPr id="9" name="TextBox 8"/>
              <p:cNvSpPr txBox="1"/>
              <p:nvPr/>
            </p:nvSpPr>
            <p:spPr>
              <a:xfrm>
                <a:off x="6948264" y="4005064"/>
                <a:ext cx="1331640" cy="400110"/>
              </a:xfrm>
              <a:prstGeom prst="rect">
                <a:avLst/>
              </a:prstGeom>
              <a:noFill/>
              <a:ln>
                <a:solidFill>
                  <a:srgbClr val="FF0000"/>
                </a:solidFill>
              </a:ln>
            </p:spPr>
            <p:txBody>
              <a:bodyPr wrap="square" rtlCol="0">
                <a:spAutoFit/>
              </a:bodyPr>
              <a:lstStyle/>
              <a:p>
                <a:r>
                  <a:rPr lang="el-GR" b="1" dirty="0" smtClean="0">
                    <a:solidFill>
                      <a:srgbClr val="000000"/>
                    </a:solidFill>
                  </a:rPr>
                  <a:t>Δ</a:t>
                </a:r>
                <a:r>
                  <a:rPr lang="en-GB" b="1" dirty="0" smtClean="0">
                    <a:solidFill>
                      <a:srgbClr val="000000"/>
                    </a:solidFill>
                  </a:rPr>
                  <a:t>F–Y</a:t>
                </a:r>
                <a:r>
                  <a:rPr lang="el-GR" b="1" dirty="0" smtClean="0">
                    <a:solidFill>
                      <a:srgbClr val="000000"/>
                    </a:solidFill>
                  </a:rPr>
                  <a:t>Δ</a:t>
                </a:r>
                <a:r>
                  <a:rPr lang="en-GB" b="1" dirty="0" smtClean="0">
                    <a:solidFill>
                      <a:srgbClr val="000000"/>
                    </a:solidFill>
                  </a:rPr>
                  <a:t>T</a:t>
                </a:r>
                <a:endParaRPr lang="en-GB" b="1" dirty="0">
                  <a:solidFill>
                    <a:srgbClr val="000000"/>
                  </a:solidFill>
                </a:endParaRPr>
              </a:p>
            </p:txBody>
          </p:sp>
          <p:sp>
            <p:nvSpPr>
              <p:cNvPr id="10" name="TextBox 9"/>
              <p:cNvSpPr txBox="1"/>
              <p:nvPr/>
            </p:nvSpPr>
            <p:spPr>
              <a:xfrm>
                <a:off x="7632340" y="5085184"/>
                <a:ext cx="756084" cy="523220"/>
              </a:xfrm>
              <a:prstGeom prst="rect">
                <a:avLst/>
              </a:prstGeom>
              <a:noFill/>
            </p:spPr>
            <p:txBody>
              <a:bodyPr wrap="square" rtlCol="0">
                <a:spAutoFit/>
              </a:bodyPr>
              <a:lstStyle/>
              <a:p>
                <a:r>
                  <a:rPr lang="en-GB" sz="2800" b="1" dirty="0" smtClean="0">
                    <a:solidFill>
                      <a:srgbClr val="000000"/>
                    </a:solidFill>
                  </a:rPr>
                  <a:t>D</a:t>
                </a:r>
                <a:endParaRPr lang="en-GB" sz="2800" b="1" dirty="0">
                  <a:solidFill>
                    <a:srgbClr val="000000"/>
                  </a:solidFill>
                </a:endParaRPr>
              </a:p>
            </p:txBody>
          </p:sp>
          <p:sp>
            <p:nvSpPr>
              <p:cNvPr id="11" name="Rectangle 10"/>
              <p:cNvSpPr/>
              <p:nvPr/>
            </p:nvSpPr>
            <p:spPr>
              <a:xfrm>
                <a:off x="7031377" y="4700947"/>
                <a:ext cx="492443" cy="369332"/>
              </a:xfrm>
              <a:prstGeom prst="rect">
                <a:avLst/>
              </a:prstGeom>
            </p:spPr>
            <p:txBody>
              <a:bodyPr wrap="none">
                <a:spAutoFit/>
              </a:bodyPr>
              <a:lstStyle/>
              <a:p>
                <a:r>
                  <a:rPr lang="el-GR" b="1" dirty="0">
                    <a:solidFill>
                      <a:srgbClr val="000000"/>
                    </a:solidFill>
                  </a:rPr>
                  <a:t>Δ</a:t>
                </a:r>
                <a:r>
                  <a:rPr lang="en-GB" b="1" dirty="0">
                    <a:solidFill>
                      <a:srgbClr val="000000"/>
                    </a:solidFill>
                  </a:rPr>
                  <a:t>T</a:t>
                </a:r>
                <a:endParaRPr lang="en-GB" dirty="0">
                  <a:solidFill>
                    <a:srgbClr val="000000"/>
                  </a:solidFill>
                </a:endParaRPr>
              </a:p>
            </p:txBody>
          </p:sp>
          <p:cxnSp>
            <p:nvCxnSpPr>
              <p:cNvPr id="13" name="Straight Arrow Connector 12"/>
              <p:cNvCxnSpPr/>
              <p:nvPr/>
            </p:nvCxnSpPr>
            <p:spPr bwMode="auto">
              <a:xfrm>
                <a:off x="7631832" y="5049212"/>
                <a:ext cx="0" cy="324004"/>
              </a:xfrm>
              <a:prstGeom prst="straightConnector1">
                <a:avLst/>
              </a:prstGeom>
              <a:solidFill>
                <a:schemeClr val="accent1"/>
              </a:solidFill>
              <a:ln w="50800" cap="flat" cmpd="sng" algn="ctr">
                <a:solidFill>
                  <a:srgbClr val="FF0000"/>
                </a:solidFill>
                <a:prstDash val="solid"/>
                <a:round/>
                <a:headEnd type="none" w="med" len="med"/>
                <a:tailEnd type="triangle"/>
              </a:ln>
              <a:effectLst/>
            </p:spPr>
          </p:cxnSp>
        </p:grpSp>
      </p:grpSp>
      <p:pic>
        <p:nvPicPr>
          <p:cNvPr id="18" name="Picture 17"/>
          <p:cNvPicPr>
            <a:picLocks noChangeAspect="1"/>
          </p:cNvPicPr>
          <p:nvPr/>
        </p:nvPicPr>
        <p:blipFill rotWithShape="1">
          <a:blip r:embed="rId2"/>
          <a:srcRect r="5136" b="63335"/>
          <a:stretch/>
        </p:blipFill>
        <p:spPr>
          <a:xfrm>
            <a:off x="3964700" y="2178983"/>
            <a:ext cx="3476302" cy="753414"/>
          </a:xfrm>
          <a:prstGeom prst="rect">
            <a:avLst/>
          </a:prstGeom>
        </p:spPr>
      </p:pic>
      <p:pic>
        <p:nvPicPr>
          <p:cNvPr id="19" name="Picture 18"/>
          <p:cNvPicPr>
            <a:picLocks noChangeAspect="1"/>
          </p:cNvPicPr>
          <p:nvPr/>
        </p:nvPicPr>
        <p:blipFill rotWithShape="1">
          <a:blip r:embed="rId2"/>
          <a:srcRect l="17459" t="74977" r="16739"/>
          <a:stretch/>
        </p:blipFill>
        <p:spPr>
          <a:xfrm>
            <a:off x="4129067" y="2868306"/>
            <a:ext cx="2707094" cy="577268"/>
          </a:xfrm>
          <a:prstGeom prst="rect">
            <a:avLst/>
          </a:prstGeom>
        </p:spPr>
      </p:pic>
      <p:sp>
        <p:nvSpPr>
          <p:cNvPr id="20" name="TextBox 19"/>
          <p:cNvSpPr txBox="1"/>
          <p:nvPr/>
        </p:nvSpPr>
        <p:spPr>
          <a:xfrm>
            <a:off x="4427984" y="6053226"/>
            <a:ext cx="3973370" cy="400110"/>
          </a:xfrm>
          <a:prstGeom prst="rect">
            <a:avLst/>
          </a:prstGeom>
          <a:noFill/>
        </p:spPr>
        <p:txBody>
          <a:bodyPr wrap="square" rtlCol="0">
            <a:spAutoFit/>
          </a:bodyPr>
          <a:lstStyle/>
          <a:p>
            <a:pPr lvl="0">
              <a:spcBef>
                <a:spcPct val="50000"/>
              </a:spcBef>
            </a:pPr>
            <a:r>
              <a:rPr lang="en-GB" sz="2000" dirty="0" smtClean="0">
                <a:solidFill>
                  <a:schemeClr val="tx1"/>
                </a:solidFill>
                <a:latin typeface="Calibri" pitchFamily="34" charset="0"/>
              </a:rPr>
              <a:t>e.g. </a:t>
            </a:r>
            <a:r>
              <a:rPr lang="en-GB" sz="2000" dirty="0" smtClean="0">
                <a:solidFill>
                  <a:srgbClr val="000000"/>
                </a:solidFill>
                <a:latin typeface="Calibri" pitchFamily="34" charset="0"/>
                <a:hlinkClick r:id="rId3"/>
              </a:rPr>
              <a:t>Allan </a:t>
            </a:r>
            <a:r>
              <a:rPr lang="en-GB" sz="2000" dirty="0">
                <a:solidFill>
                  <a:srgbClr val="000000"/>
                </a:solidFill>
                <a:latin typeface="Calibri" pitchFamily="34" charset="0"/>
                <a:hlinkClick r:id="rId3"/>
              </a:rPr>
              <a:t>et al. (</a:t>
            </a:r>
            <a:r>
              <a:rPr lang="en-GB" sz="2000" dirty="0" smtClean="0">
                <a:solidFill>
                  <a:srgbClr val="000000"/>
                </a:solidFill>
                <a:latin typeface="Calibri" pitchFamily="34" charset="0"/>
                <a:hlinkClick r:id="rId3"/>
              </a:rPr>
              <a:t>2014) </a:t>
            </a:r>
            <a:r>
              <a:rPr lang="en-GB" sz="2000" dirty="0" err="1">
                <a:solidFill>
                  <a:srgbClr val="000000"/>
                </a:solidFill>
                <a:latin typeface="Calibri" pitchFamily="34" charset="0"/>
                <a:hlinkClick r:id="rId3"/>
              </a:rPr>
              <a:t>Surv</a:t>
            </a:r>
            <a:r>
              <a:rPr lang="en-GB" sz="2000" dirty="0">
                <a:solidFill>
                  <a:srgbClr val="000000"/>
                </a:solidFill>
                <a:latin typeface="Calibri" pitchFamily="34" charset="0"/>
                <a:hlinkClick r:id="rId3"/>
              </a:rPr>
              <a:t>. </a:t>
            </a:r>
            <a:r>
              <a:rPr lang="en-GB" sz="2000" dirty="0" err="1" smtClean="0">
                <a:solidFill>
                  <a:srgbClr val="000000"/>
                </a:solidFill>
                <a:latin typeface="Calibri" pitchFamily="34" charset="0"/>
                <a:hlinkClick r:id="rId3"/>
              </a:rPr>
              <a:t>Geophys</a:t>
            </a:r>
            <a:endParaRPr lang="en-GB" sz="2000" dirty="0">
              <a:solidFill>
                <a:srgbClr val="000000"/>
              </a:solidFill>
              <a:latin typeface="Calibri" pitchFamily="34" charset="0"/>
            </a:endParaRPr>
          </a:p>
        </p:txBody>
      </p:sp>
      <p:pic>
        <p:nvPicPr>
          <p:cNvPr id="2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2757" y="3318987"/>
            <a:ext cx="2980965" cy="2797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6960520"/>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et.reading.ac.uk/~sgs02rpa/research/DEEP-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8089" y="2214000"/>
            <a:ext cx="5700415" cy="42753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95536" y="1234800"/>
            <a:ext cx="8280000" cy="828000"/>
          </a:xfrm>
        </p:spPr>
        <p:txBody>
          <a:bodyPr/>
          <a:lstStyle/>
          <a:p>
            <a:r>
              <a:rPr lang="en-GB" sz="2800" dirty="0" smtClean="0"/>
              <a:t>Diagnosing earth’s energy pathways </a:t>
            </a:r>
            <a:br>
              <a:rPr lang="en-GB" sz="2800" dirty="0" smtClean="0"/>
            </a:br>
            <a:r>
              <a:rPr lang="en-GB" sz="2800" dirty="0" smtClean="0"/>
              <a:t>in the climate system: DEEP-C</a:t>
            </a:r>
            <a:endParaRPr lang="en-GB" sz="2800" dirty="0"/>
          </a:p>
        </p:txBody>
      </p:sp>
      <p:sp>
        <p:nvSpPr>
          <p:cNvPr id="3" name="Content Placeholder 2"/>
          <p:cNvSpPr>
            <a:spLocks noGrp="1"/>
          </p:cNvSpPr>
          <p:nvPr>
            <p:ph idx="1"/>
          </p:nvPr>
        </p:nvSpPr>
        <p:spPr>
          <a:xfrm>
            <a:off x="424800" y="2214000"/>
            <a:ext cx="3211096" cy="3960000"/>
          </a:xfrm>
        </p:spPr>
        <p:txBody>
          <a:bodyPr/>
          <a:lstStyle/>
          <a:p>
            <a:r>
              <a:rPr lang="en-GB" dirty="0"/>
              <a:t>4-year </a:t>
            </a:r>
            <a:r>
              <a:rPr lang="en-GB" dirty="0" smtClean="0"/>
              <a:t>NERC consortium  (Reading/Met Office/NOC) tackling </a:t>
            </a:r>
            <a:r>
              <a:rPr lang="en-GB" dirty="0"/>
              <a:t>the questions: </a:t>
            </a:r>
          </a:p>
          <a:p>
            <a:pPr marL="457200" indent="-457200">
              <a:buFont typeface="+mj-lt"/>
              <a:buAutoNum type="arabicPeriod"/>
            </a:pPr>
            <a:r>
              <a:rPr lang="en-GB" dirty="0" smtClean="0"/>
              <a:t>What explains apparent slowing in </a:t>
            </a:r>
            <a:r>
              <a:rPr lang="en-GB" dirty="0"/>
              <a:t>global surface warming rate since around </a:t>
            </a:r>
            <a:r>
              <a:rPr lang="en-GB" dirty="0" smtClean="0"/>
              <a:t>2000</a:t>
            </a:r>
            <a:endParaRPr lang="en-GB" dirty="0"/>
          </a:p>
          <a:p>
            <a:pPr marL="457200" indent="-457200">
              <a:buFont typeface="+mj-lt"/>
              <a:buAutoNum type="arabicPeriod"/>
            </a:pPr>
            <a:r>
              <a:rPr lang="en-GB" dirty="0" smtClean="0"/>
              <a:t>Where </a:t>
            </a:r>
            <a:r>
              <a:rPr lang="en-GB" dirty="0"/>
              <a:t>is </a:t>
            </a:r>
            <a:r>
              <a:rPr lang="en-GB" dirty="0" smtClean="0"/>
              <a:t>excess </a:t>
            </a:r>
            <a:r>
              <a:rPr lang="en-GB" dirty="0"/>
              <a:t>energy due to rising greenhouse gas concentrations currently accumulating in the climate system</a:t>
            </a:r>
            <a:r>
              <a:rPr lang="en-GB" dirty="0" smtClean="0"/>
              <a:t>?</a:t>
            </a:r>
          </a:p>
          <a:p>
            <a:pPr marL="0" indent="0">
              <a:buNone/>
            </a:pPr>
            <a:r>
              <a:rPr lang="en-GB" sz="1600" dirty="0" smtClean="0">
                <a:hlinkClick r:id="rId3"/>
              </a:rPr>
              <a:t>~sgs02rpa/research/DEEP-C.html</a:t>
            </a:r>
            <a:r>
              <a:rPr lang="en-GB" sz="1600" dirty="0" smtClean="0"/>
              <a:t> </a:t>
            </a:r>
            <a:endParaRPr lang="en-GB" sz="1600"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5</a:t>
            </a:fld>
            <a:endParaRPr lang="en-GB" altLang="en-US"/>
          </a:p>
        </p:txBody>
      </p:sp>
    </p:spTree>
    <p:extLst>
      <p:ext uri="{BB962C8B-B14F-4D97-AF65-F5344CB8AC3E}">
        <p14:creationId xmlns:p14="http://schemas.microsoft.com/office/powerpoint/2010/main" val="23989902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330" y="701824"/>
            <a:ext cx="4261686" cy="1143000"/>
          </a:xfrm>
        </p:spPr>
        <p:txBody>
          <a:bodyPr/>
          <a:lstStyle/>
          <a:p>
            <a:r>
              <a:rPr lang="en-GB" sz="3600" cap="all" dirty="0" smtClean="0">
                <a:solidFill>
                  <a:srgbClr val="C00000"/>
                </a:solidFill>
                <a:latin typeface="Effra Bold" panose="020B0604020202020204" charset="0"/>
              </a:rPr>
              <a:t>At what rate is Earth heating?</a:t>
            </a:r>
            <a:endParaRPr lang="en-GB" sz="3600" cap="all" dirty="0">
              <a:solidFill>
                <a:srgbClr val="C00000"/>
              </a:solidFill>
              <a:latin typeface="Effra Bold" panose="020B060402020202020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92994"/>
            <a:ext cx="6912768" cy="3185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11560" y="5878382"/>
            <a:ext cx="3672408" cy="400110"/>
          </a:xfrm>
          <a:prstGeom prst="rect">
            <a:avLst/>
          </a:prstGeom>
          <a:noFill/>
        </p:spPr>
        <p:txBody>
          <a:bodyPr wrap="square" rtlCol="0">
            <a:spAutoFit/>
          </a:bodyPr>
          <a:lstStyle/>
          <a:p>
            <a:pPr algn="ctr"/>
            <a:r>
              <a:rPr lang="en-GB" dirty="0" smtClean="0">
                <a:solidFill>
                  <a:srgbClr val="000000"/>
                </a:solidFill>
                <a:latin typeface="Arial" charset="0"/>
                <a:hlinkClick r:id="rId3"/>
              </a:rPr>
              <a:t>Trenberth et al. (2014) J </a:t>
            </a:r>
            <a:r>
              <a:rPr lang="en-GB" dirty="0" err="1" smtClean="0">
                <a:solidFill>
                  <a:srgbClr val="000000"/>
                </a:solidFill>
                <a:latin typeface="Arial" charset="0"/>
                <a:hlinkClick r:id="rId3"/>
              </a:rPr>
              <a:t>Clim</a:t>
            </a:r>
            <a:endParaRPr lang="en-GB" dirty="0">
              <a:solidFill>
                <a:srgbClr val="000000"/>
              </a:solidFill>
              <a:latin typeface="Arial"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1759" y="476672"/>
            <a:ext cx="3946706" cy="2808312"/>
          </a:xfrm>
          <a:prstGeom prst="rect">
            <a:avLst/>
          </a:prstGeom>
        </p:spPr>
      </p:pic>
      <p:sp>
        <p:nvSpPr>
          <p:cNvPr id="3" name="TextBox 2"/>
          <p:cNvSpPr txBox="1"/>
          <p:nvPr/>
        </p:nvSpPr>
        <p:spPr>
          <a:xfrm>
            <a:off x="6775113" y="2132856"/>
            <a:ext cx="1829336" cy="830997"/>
          </a:xfrm>
          <a:prstGeom prst="rect">
            <a:avLst/>
          </a:prstGeom>
          <a:noFill/>
        </p:spPr>
        <p:txBody>
          <a:bodyPr wrap="square" rtlCol="0">
            <a:spAutoFit/>
          </a:bodyPr>
          <a:lstStyle/>
          <a:p>
            <a:pPr algn="r"/>
            <a:r>
              <a:rPr lang="en-GB" sz="2400" baseline="30000" dirty="0" smtClean="0">
                <a:solidFill>
                  <a:srgbClr val="000000"/>
                </a:solidFill>
              </a:rPr>
              <a:t>o</a:t>
            </a:r>
            <a:r>
              <a:rPr lang="en-GB" sz="2400" dirty="0" smtClean="0">
                <a:solidFill>
                  <a:srgbClr val="000000"/>
                </a:solidFill>
              </a:rPr>
              <a:t>C Surface Temperature</a:t>
            </a:r>
            <a:endParaRPr lang="en-GB" sz="2400" dirty="0">
              <a:solidFill>
                <a:srgbClr val="000000"/>
              </a:solidFill>
            </a:endParaRPr>
          </a:p>
        </p:txBody>
      </p:sp>
      <p:sp>
        <p:nvSpPr>
          <p:cNvPr id="7" name="TextBox 6"/>
          <p:cNvSpPr txBox="1"/>
          <p:nvPr/>
        </p:nvSpPr>
        <p:spPr>
          <a:xfrm>
            <a:off x="6732240" y="4365104"/>
            <a:ext cx="1368152" cy="1200329"/>
          </a:xfrm>
          <a:prstGeom prst="rect">
            <a:avLst/>
          </a:prstGeom>
          <a:noFill/>
        </p:spPr>
        <p:txBody>
          <a:bodyPr wrap="square" rtlCol="0">
            <a:spAutoFit/>
          </a:bodyPr>
          <a:lstStyle/>
          <a:p>
            <a:pPr algn="ctr"/>
            <a:r>
              <a:rPr lang="en-GB" sz="2400" dirty="0" smtClean="0">
                <a:solidFill>
                  <a:srgbClr val="000000"/>
                </a:solidFill>
              </a:rPr>
              <a:t>Upper ocean (Wm</a:t>
            </a:r>
            <a:r>
              <a:rPr lang="en-GB" sz="2400" baseline="30000" dirty="0" smtClean="0">
                <a:solidFill>
                  <a:srgbClr val="000000"/>
                </a:solidFill>
              </a:rPr>
              <a:t>-2</a:t>
            </a:r>
            <a:r>
              <a:rPr lang="en-GB" sz="2400" dirty="0" smtClean="0">
                <a:solidFill>
                  <a:srgbClr val="000000"/>
                </a:solidFill>
              </a:rPr>
              <a:t>)</a:t>
            </a:r>
            <a:endParaRPr lang="en-GB" sz="2400" dirty="0">
              <a:solidFill>
                <a:srgbClr val="000000"/>
              </a:solidFill>
            </a:endParaRPr>
          </a:p>
        </p:txBody>
      </p:sp>
    </p:spTree>
    <p:extLst>
      <p:ext uri="{BB962C8B-B14F-4D97-AF65-F5344CB8AC3E}">
        <p14:creationId xmlns:p14="http://schemas.microsoft.com/office/powerpoint/2010/main" val="30362304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Unforced variability in </a:t>
            </a:r>
            <a:br>
              <a:rPr lang="en-GB" dirty="0" smtClean="0"/>
            </a:br>
            <a:r>
              <a:rPr lang="en-GB" dirty="0" smtClean="0"/>
              <a:t>Earth’s </a:t>
            </a:r>
            <a:r>
              <a:rPr lang="en-GB" dirty="0" err="1" smtClean="0"/>
              <a:t>eneRgy</a:t>
            </a:r>
            <a:r>
              <a:rPr lang="en-GB" dirty="0" smtClean="0"/>
              <a:t> budget</a:t>
            </a:r>
            <a:endParaRPr lang="en-GB" dirty="0"/>
          </a:p>
        </p:txBody>
      </p:sp>
      <p:sp>
        <p:nvSpPr>
          <p:cNvPr id="3" name="Content Placeholder 2"/>
          <p:cNvSpPr>
            <a:spLocks noGrp="1"/>
          </p:cNvSpPr>
          <p:nvPr>
            <p:ph idx="1"/>
          </p:nvPr>
        </p:nvSpPr>
        <p:spPr>
          <a:xfrm>
            <a:off x="6372200" y="2214000"/>
            <a:ext cx="2332600" cy="3960000"/>
          </a:xfrm>
        </p:spPr>
        <p:txBody>
          <a:bodyPr/>
          <a:lstStyle/>
          <a:p>
            <a:r>
              <a:rPr lang="en-GB" dirty="0" smtClean="0"/>
              <a:t>Diverse range of unforced variability in CMIP5 pre-industrial control simulations</a:t>
            </a:r>
          </a:p>
          <a:p>
            <a:r>
              <a:rPr lang="en-GB" b="1" dirty="0" smtClean="0"/>
              <a:t>Left: </a:t>
            </a:r>
            <a:r>
              <a:rPr lang="en-GB" dirty="0" smtClean="0"/>
              <a:t>variations in total energy content of Earth’s climate system across CMIP5 simulations</a:t>
            </a:r>
          </a:p>
          <a:p>
            <a:pPr marL="0" indent="0">
              <a:buNone/>
            </a:pPr>
            <a:r>
              <a:rPr lang="en-GB" dirty="0">
                <a:hlinkClick r:id="rId3"/>
              </a:rPr>
              <a:t>Palmer &amp; </a:t>
            </a:r>
            <a:r>
              <a:rPr lang="en-GB" dirty="0" err="1" smtClean="0">
                <a:hlinkClick r:id="rId3"/>
              </a:rPr>
              <a:t>McNeall</a:t>
            </a:r>
            <a:r>
              <a:rPr lang="en-GB" dirty="0" smtClean="0">
                <a:hlinkClick r:id="rId3"/>
              </a:rPr>
              <a:t> (2014) ERL</a:t>
            </a:r>
            <a:endParaRPr lang="en-GB" dirty="0"/>
          </a:p>
          <a:p>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7</a:t>
            </a:fld>
            <a:endParaRPr lang="en-GB" altLang="en-US">
              <a:solidFill>
                <a:srgbClr val="50535A"/>
              </a:solidFill>
            </a:endParaRPr>
          </a:p>
        </p:txBody>
      </p:sp>
      <p:pic>
        <p:nvPicPr>
          <p:cNvPr id="5" name="Picture 4"/>
          <p:cNvPicPr>
            <a:picLocks noChangeAspect="1"/>
          </p:cNvPicPr>
          <p:nvPr/>
        </p:nvPicPr>
        <p:blipFill>
          <a:blip r:embed="rId4"/>
          <a:stretch>
            <a:fillRect/>
          </a:stretch>
        </p:blipFill>
        <p:spPr>
          <a:xfrm>
            <a:off x="323528" y="2170679"/>
            <a:ext cx="5760640" cy="4308897"/>
          </a:xfrm>
          <a:prstGeom prst="rect">
            <a:avLst/>
          </a:prstGeom>
        </p:spPr>
      </p:pic>
    </p:spTree>
    <p:extLst>
      <p:ext uri="{BB962C8B-B14F-4D97-AF65-F5344CB8AC3E}">
        <p14:creationId xmlns:p14="http://schemas.microsoft.com/office/powerpoint/2010/main" val="178474428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8763" y="1772816"/>
            <a:ext cx="5605238" cy="26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2470" y="4820593"/>
            <a:ext cx="3682357" cy="1632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014711"/>
            <a:ext cx="3619500" cy="26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bwMode="auto">
          <a:xfrm>
            <a:off x="1691680" y="3501008"/>
            <a:ext cx="657622" cy="1526684"/>
          </a:xfrm>
          <a:prstGeom prst="straightConnector1">
            <a:avLst/>
          </a:prstGeom>
          <a:solidFill>
            <a:schemeClr val="accent1"/>
          </a:solidFill>
          <a:ln w="76200" cap="flat" cmpd="sng" algn="ctr">
            <a:solidFill>
              <a:srgbClr val="00B050"/>
            </a:solidFill>
            <a:prstDash val="solid"/>
            <a:round/>
            <a:headEnd type="none" w="med" len="med"/>
            <a:tailEnd type="arrow"/>
          </a:ln>
          <a:effectLst/>
        </p:spPr>
      </p:cxnSp>
      <p:cxnSp>
        <p:nvCxnSpPr>
          <p:cNvPr id="9" name="Straight Arrow Connector 8"/>
          <p:cNvCxnSpPr/>
          <p:nvPr/>
        </p:nvCxnSpPr>
        <p:spPr bwMode="auto">
          <a:xfrm flipH="1">
            <a:off x="3538764" y="3333923"/>
            <a:ext cx="1321268" cy="1693769"/>
          </a:xfrm>
          <a:prstGeom prst="straightConnector1">
            <a:avLst/>
          </a:prstGeom>
          <a:solidFill>
            <a:schemeClr val="accent1"/>
          </a:solidFill>
          <a:ln w="76200" cap="flat" cmpd="sng" algn="ctr">
            <a:solidFill>
              <a:srgbClr val="00B050"/>
            </a:solidFill>
            <a:prstDash val="solid"/>
            <a:round/>
            <a:headEnd type="none" w="med" len="med"/>
            <a:tailEnd type="arrow"/>
          </a:ln>
          <a:effectLst/>
        </p:spPr>
      </p:cxnSp>
      <p:cxnSp>
        <p:nvCxnSpPr>
          <p:cNvPr id="12" name="Straight Arrow Connector 11"/>
          <p:cNvCxnSpPr>
            <a:endCxn id="13" idx="3"/>
          </p:cNvCxnSpPr>
          <p:nvPr/>
        </p:nvCxnSpPr>
        <p:spPr bwMode="auto">
          <a:xfrm flipH="1">
            <a:off x="4644008" y="5633065"/>
            <a:ext cx="1080120" cy="179457"/>
          </a:xfrm>
          <a:prstGeom prst="straightConnector1">
            <a:avLst/>
          </a:prstGeom>
          <a:solidFill>
            <a:schemeClr val="accent1"/>
          </a:solidFill>
          <a:ln w="76200" cap="flat" cmpd="sng" algn="ctr">
            <a:solidFill>
              <a:srgbClr val="00B050"/>
            </a:solidFill>
            <a:prstDash val="solid"/>
            <a:round/>
            <a:headEnd type="none" w="med" len="med"/>
            <a:tailEnd type="arrow"/>
          </a:ln>
          <a:effectLst/>
        </p:spPr>
      </p:cxnSp>
      <p:sp>
        <p:nvSpPr>
          <p:cNvPr id="11" name="TextBox 10"/>
          <p:cNvSpPr txBox="1"/>
          <p:nvPr/>
        </p:nvSpPr>
        <p:spPr>
          <a:xfrm>
            <a:off x="827584" y="1556792"/>
            <a:ext cx="3043436" cy="461665"/>
          </a:xfrm>
          <a:prstGeom prst="rect">
            <a:avLst/>
          </a:prstGeom>
          <a:noFill/>
        </p:spPr>
        <p:txBody>
          <a:bodyPr wrap="square" rtlCol="0">
            <a:spAutoFit/>
          </a:bodyPr>
          <a:lstStyle/>
          <a:p>
            <a:pPr algn="ctr"/>
            <a:r>
              <a:rPr lang="en-GB" sz="2400" dirty="0" smtClean="0">
                <a:solidFill>
                  <a:srgbClr val="000000"/>
                </a:solidFill>
              </a:rPr>
              <a:t>ERBS/CERES variability</a:t>
            </a:r>
            <a:endParaRPr lang="en-GB" sz="2400" dirty="0">
              <a:solidFill>
                <a:srgbClr val="000000"/>
              </a:solidFill>
            </a:endParaRPr>
          </a:p>
        </p:txBody>
      </p:sp>
      <p:sp>
        <p:nvSpPr>
          <p:cNvPr id="16" name="TextBox 15"/>
          <p:cNvSpPr txBox="1"/>
          <p:nvPr/>
        </p:nvSpPr>
        <p:spPr>
          <a:xfrm>
            <a:off x="4355976" y="1743199"/>
            <a:ext cx="4176464" cy="461665"/>
          </a:xfrm>
          <a:prstGeom prst="rect">
            <a:avLst/>
          </a:prstGeom>
          <a:solidFill>
            <a:schemeClr val="bg1"/>
          </a:solidFill>
        </p:spPr>
        <p:txBody>
          <a:bodyPr wrap="square" rtlCol="0">
            <a:spAutoFit/>
          </a:bodyPr>
          <a:lstStyle/>
          <a:p>
            <a:pPr algn="ctr"/>
            <a:r>
              <a:rPr lang="en-GB" sz="2400" dirty="0" smtClean="0">
                <a:solidFill>
                  <a:srgbClr val="000000"/>
                </a:solidFill>
              </a:rPr>
              <a:t>CERES monthly climatology</a:t>
            </a:r>
            <a:endParaRPr lang="en-GB" sz="2400" dirty="0">
              <a:solidFill>
                <a:srgbClr val="000000"/>
              </a:solidFill>
            </a:endParaRPr>
          </a:p>
        </p:txBody>
      </p:sp>
      <p:sp>
        <p:nvSpPr>
          <p:cNvPr id="17" name="TextBox 16"/>
          <p:cNvSpPr txBox="1"/>
          <p:nvPr/>
        </p:nvSpPr>
        <p:spPr>
          <a:xfrm>
            <a:off x="5076056" y="4407495"/>
            <a:ext cx="4176464" cy="461665"/>
          </a:xfrm>
          <a:prstGeom prst="rect">
            <a:avLst/>
          </a:prstGeom>
          <a:noFill/>
        </p:spPr>
        <p:txBody>
          <a:bodyPr wrap="square" rtlCol="0">
            <a:spAutoFit/>
          </a:bodyPr>
          <a:lstStyle/>
          <a:p>
            <a:pPr algn="ctr"/>
            <a:r>
              <a:rPr lang="en-GB" sz="2400" dirty="0" smtClean="0">
                <a:solidFill>
                  <a:srgbClr val="000000"/>
                </a:solidFill>
              </a:rPr>
              <a:t>ERA Interim spatial anomalies</a:t>
            </a:r>
            <a:endParaRPr lang="en-GB" sz="2400" dirty="0">
              <a:solidFill>
                <a:srgbClr val="000000"/>
              </a:solidFill>
            </a:endParaRPr>
          </a:p>
        </p:txBody>
      </p:sp>
      <p:sp>
        <p:nvSpPr>
          <p:cNvPr id="13" name="TextBox 12"/>
          <p:cNvSpPr txBox="1"/>
          <p:nvPr/>
        </p:nvSpPr>
        <p:spPr>
          <a:xfrm>
            <a:off x="395536" y="5027692"/>
            <a:ext cx="4248472" cy="1569660"/>
          </a:xfrm>
          <a:prstGeom prst="rect">
            <a:avLst/>
          </a:prstGeom>
          <a:noFill/>
          <a:ln>
            <a:solidFill>
              <a:schemeClr val="tx1"/>
            </a:solidFill>
          </a:ln>
        </p:spPr>
        <p:txBody>
          <a:bodyPr wrap="square" rtlCol="0">
            <a:spAutoFit/>
          </a:bodyPr>
          <a:lstStyle/>
          <a:p>
            <a:pPr algn="ctr"/>
            <a:r>
              <a:rPr lang="en-GB" sz="2400" dirty="0" smtClean="0">
                <a:solidFill>
                  <a:srgbClr val="000000"/>
                </a:solidFill>
              </a:rPr>
              <a:t>Combine CERES/ARGO accuracy, ERBS WFOV stability and reanalysis circulation patterns to reconstruct radiative fluxes</a:t>
            </a:r>
            <a:endParaRPr lang="en-GB" sz="2400" dirty="0">
              <a:solidFill>
                <a:srgbClr val="000000"/>
              </a:solidFill>
            </a:endParaRPr>
          </a:p>
        </p:txBody>
      </p:sp>
      <p:sp>
        <p:nvSpPr>
          <p:cNvPr id="3" name="TextBox 2"/>
          <p:cNvSpPr txBox="1"/>
          <p:nvPr/>
        </p:nvSpPr>
        <p:spPr>
          <a:xfrm>
            <a:off x="2051720" y="3429000"/>
            <a:ext cx="1502618" cy="923330"/>
          </a:xfrm>
          <a:prstGeom prst="rect">
            <a:avLst/>
          </a:prstGeom>
          <a:noFill/>
        </p:spPr>
        <p:txBody>
          <a:bodyPr wrap="square" rtlCol="0">
            <a:spAutoFit/>
          </a:bodyPr>
          <a:lstStyle/>
          <a:p>
            <a:r>
              <a:rPr lang="en-GB" sz="1800" b="1" dirty="0" smtClean="0">
                <a:solidFill>
                  <a:srgbClr val="66FF33"/>
                </a:solidFill>
              </a:rPr>
              <a:t>ERBS WFOV</a:t>
            </a:r>
          </a:p>
          <a:p>
            <a:r>
              <a:rPr lang="en-GB" sz="1800" b="1" dirty="0" smtClean="0">
                <a:solidFill>
                  <a:srgbClr val="00FFFF"/>
                </a:solidFill>
              </a:rPr>
              <a:t>CERES</a:t>
            </a:r>
          </a:p>
          <a:p>
            <a:r>
              <a:rPr lang="en-GB" sz="1800" b="1" dirty="0" smtClean="0">
                <a:solidFill>
                  <a:srgbClr val="A46202"/>
                </a:solidFill>
              </a:rPr>
              <a:t>ERA Interim</a:t>
            </a:r>
            <a:endParaRPr lang="en-GB" sz="1800" b="1" dirty="0">
              <a:solidFill>
                <a:srgbClr val="A46202"/>
              </a:solidFill>
            </a:endParaRPr>
          </a:p>
        </p:txBody>
      </p:sp>
      <p:sp>
        <p:nvSpPr>
          <p:cNvPr id="14" name="Content Placeholder 2"/>
          <p:cNvSpPr txBox="1">
            <a:spLocks/>
          </p:cNvSpPr>
          <p:nvPr/>
        </p:nvSpPr>
        <p:spPr bwMode="auto">
          <a:xfrm>
            <a:off x="782238" y="404664"/>
            <a:ext cx="7534177" cy="791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a:lstStyle>
          <a:p>
            <a:pPr marL="0" lvl="0" indent="0">
              <a:buClr>
                <a:srgbClr val="D2002E"/>
              </a:buClr>
              <a:buNone/>
              <a:defRPr/>
            </a:pPr>
            <a:r>
              <a:rPr lang="en-GB" sz="3600" kern="0" cap="all" dirty="0" smtClean="0">
                <a:solidFill>
                  <a:srgbClr val="D2002E"/>
                </a:solidFill>
                <a:latin typeface="Effra Bold"/>
              </a:rPr>
              <a:t>Reconstructing </a:t>
            </a:r>
            <a:r>
              <a:rPr lang="en-GB" sz="3600" kern="0" cap="all" dirty="0">
                <a:solidFill>
                  <a:srgbClr val="D2002E"/>
                </a:solidFill>
                <a:latin typeface="Effra Bold"/>
              </a:rPr>
              <a:t>global radiative </a:t>
            </a:r>
            <a:r>
              <a:rPr lang="en-GB" sz="3600" kern="0" cap="all" dirty="0" smtClean="0">
                <a:solidFill>
                  <a:srgbClr val="D2002E"/>
                </a:solidFill>
                <a:latin typeface="Effra Bold"/>
              </a:rPr>
              <a:t>fluxes since 1985</a:t>
            </a:r>
            <a:endParaRPr kumimoji="0" lang="en-GB" sz="3600" b="0" i="0" u="none" strike="noStrike" kern="0" cap="all" spc="0" normalizeH="0" baseline="0" noProof="0" dirty="0" smtClean="0">
              <a:ln>
                <a:noFill/>
              </a:ln>
              <a:solidFill>
                <a:srgbClr val="D2002E"/>
              </a:solidFill>
              <a:effectLst/>
              <a:uLnTx/>
              <a:uFillTx/>
              <a:latin typeface="Effra Bold"/>
              <a:ea typeface="+mn-ea"/>
              <a:cs typeface="+mn-cs"/>
            </a:endParaRPr>
          </a:p>
        </p:txBody>
      </p:sp>
    </p:spTree>
    <p:extLst>
      <p:ext uri="{BB962C8B-B14F-4D97-AF65-F5344CB8AC3E}">
        <p14:creationId xmlns:p14="http://schemas.microsoft.com/office/powerpoint/2010/main" val="414836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P spid="17" grpId="0"/>
      <p:bldP spid="13"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899592" y="1268907"/>
            <a:ext cx="6860515" cy="5256438"/>
          </a:xfrm>
          <a:prstGeom prst="rect">
            <a:avLst/>
          </a:prstGeom>
        </p:spPr>
      </p:pic>
      <p:sp>
        <p:nvSpPr>
          <p:cNvPr id="2" name="Title 1"/>
          <p:cNvSpPr>
            <a:spLocks noGrp="1"/>
          </p:cNvSpPr>
          <p:nvPr>
            <p:ph type="title"/>
          </p:nvPr>
        </p:nvSpPr>
        <p:spPr>
          <a:xfrm>
            <a:off x="-2420043" y="3294112"/>
            <a:ext cx="6127947" cy="1143000"/>
          </a:xfrm>
          <a:scene3d>
            <a:camera prst="orthographicFront">
              <a:rot lat="0" lon="0" rev="5400000"/>
            </a:camera>
            <a:lightRig rig="threePt" dir="t"/>
          </a:scene3d>
        </p:spPr>
        <p:txBody>
          <a:bodyPr/>
          <a:lstStyle/>
          <a:p>
            <a:r>
              <a:rPr lang="en-GB" sz="2800" dirty="0"/>
              <a:t>Net Imbalance </a:t>
            </a:r>
            <a:r>
              <a:rPr lang="en-GB" sz="2800" u="sng" dirty="0"/>
              <a:t>Anomaly</a:t>
            </a:r>
            <a:r>
              <a:rPr lang="en-GB" sz="2800" dirty="0"/>
              <a:t> (Wm</a:t>
            </a:r>
            <a:r>
              <a:rPr lang="en-GB" sz="2800" baseline="30000" dirty="0"/>
              <a:t>-2</a:t>
            </a:r>
            <a:r>
              <a:rPr lang="en-GB" sz="2800" dirty="0" smtClean="0"/>
              <a:t>)</a:t>
            </a:r>
            <a:endParaRPr lang="en-GB" sz="2800" dirty="0"/>
          </a:p>
        </p:txBody>
      </p:sp>
      <p:sp>
        <p:nvSpPr>
          <p:cNvPr id="16" name="TextBox 15"/>
          <p:cNvSpPr txBox="1"/>
          <p:nvPr/>
        </p:nvSpPr>
        <p:spPr>
          <a:xfrm>
            <a:off x="6920019" y="1484784"/>
            <a:ext cx="2188485" cy="400110"/>
          </a:xfrm>
          <a:prstGeom prst="rect">
            <a:avLst/>
          </a:prstGeom>
          <a:solidFill>
            <a:schemeClr val="accent3">
              <a:lumMod val="95000"/>
            </a:schemeClr>
          </a:solidFill>
        </p:spPr>
        <p:txBody>
          <a:bodyPr wrap="square" rtlCol="0">
            <a:spAutoFit/>
          </a:bodyPr>
          <a:lstStyle/>
          <a:p>
            <a:pPr algn="ctr"/>
            <a:r>
              <a:rPr lang="en-GB" b="1" dirty="0" smtClean="0">
                <a:solidFill>
                  <a:srgbClr val="00B050"/>
                </a:solidFill>
              </a:rPr>
              <a:t>0.62±0.43 Wm</a:t>
            </a:r>
            <a:r>
              <a:rPr lang="en-GB" b="1" baseline="30000" dirty="0" smtClean="0">
                <a:solidFill>
                  <a:srgbClr val="00B050"/>
                </a:solidFill>
              </a:rPr>
              <a:t>-2</a:t>
            </a:r>
            <a:endParaRPr lang="en-GB" b="1" baseline="30000" dirty="0">
              <a:solidFill>
                <a:srgbClr val="00B050"/>
              </a:solidFill>
            </a:endParaRPr>
          </a:p>
        </p:txBody>
      </p:sp>
      <p:sp>
        <p:nvSpPr>
          <p:cNvPr id="6" name="Rectangle 5"/>
          <p:cNvSpPr/>
          <p:nvPr/>
        </p:nvSpPr>
        <p:spPr bwMode="auto">
          <a:xfrm>
            <a:off x="1426295" y="841068"/>
            <a:ext cx="1057473" cy="432194"/>
          </a:xfrm>
          <a:prstGeom prst="rect">
            <a:avLst/>
          </a:prstGeom>
          <a:solidFill>
            <a:schemeClr val="bg2">
              <a:lumMod val="40000"/>
              <a:lumOff val="60000"/>
            </a:schemeClr>
          </a:solidFill>
          <a:ln w="1270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a:endParaRPr lang="en-GB" sz="1800" smtClean="0">
              <a:solidFill>
                <a:srgbClr val="000000"/>
              </a:solidFill>
              <a:latin typeface="Arial" charset="0"/>
            </a:endParaRPr>
          </a:p>
        </p:txBody>
      </p:sp>
      <p:sp>
        <p:nvSpPr>
          <p:cNvPr id="8" name="Rectangle 7"/>
          <p:cNvSpPr/>
          <p:nvPr/>
        </p:nvSpPr>
        <p:spPr bwMode="auto">
          <a:xfrm>
            <a:off x="2483768" y="836712"/>
            <a:ext cx="1152112" cy="432194"/>
          </a:xfrm>
          <a:prstGeom prst="rect">
            <a:avLst/>
          </a:prstGeom>
          <a:solidFill>
            <a:schemeClr val="accent3">
              <a:lumMod val="95000"/>
            </a:schemeClr>
          </a:solidFill>
          <a:ln w="1270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a:endParaRPr lang="en-GB" sz="1800" smtClean="0">
              <a:solidFill>
                <a:srgbClr val="000000"/>
              </a:solidFill>
              <a:latin typeface="Arial" charset="0"/>
            </a:endParaRPr>
          </a:p>
        </p:txBody>
      </p:sp>
      <p:sp>
        <p:nvSpPr>
          <p:cNvPr id="10" name="Rectangle 9"/>
          <p:cNvSpPr/>
          <p:nvPr/>
        </p:nvSpPr>
        <p:spPr bwMode="auto">
          <a:xfrm>
            <a:off x="4752136" y="836712"/>
            <a:ext cx="1044000" cy="432194"/>
          </a:xfrm>
          <a:prstGeom prst="rect">
            <a:avLst/>
          </a:prstGeom>
          <a:solidFill>
            <a:schemeClr val="accent3">
              <a:lumMod val="95000"/>
            </a:schemeClr>
          </a:solidFill>
          <a:ln w="1270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a:endParaRPr lang="en-GB" sz="1800" smtClean="0">
              <a:solidFill>
                <a:srgbClr val="000000"/>
              </a:solidFill>
              <a:latin typeface="Arial" charset="0"/>
            </a:endParaRPr>
          </a:p>
        </p:txBody>
      </p:sp>
      <p:sp>
        <p:nvSpPr>
          <p:cNvPr id="11" name="Rectangle 10"/>
          <p:cNvSpPr/>
          <p:nvPr/>
        </p:nvSpPr>
        <p:spPr bwMode="auto">
          <a:xfrm>
            <a:off x="5796136" y="836712"/>
            <a:ext cx="1159379" cy="436550"/>
          </a:xfrm>
          <a:prstGeom prst="rect">
            <a:avLst/>
          </a:prstGeom>
          <a:solidFill>
            <a:schemeClr val="bg2">
              <a:lumMod val="40000"/>
              <a:lumOff val="60000"/>
            </a:schemeClr>
          </a:solidFill>
          <a:ln w="1270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a:endParaRPr lang="en-GB" sz="1800" smtClean="0">
              <a:solidFill>
                <a:srgbClr val="000000"/>
              </a:solidFill>
              <a:latin typeface="Arial" charset="0"/>
            </a:endParaRPr>
          </a:p>
        </p:txBody>
      </p:sp>
      <p:sp>
        <p:nvSpPr>
          <p:cNvPr id="9" name="Rectangle 8"/>
          <p:cNvSpPr/>
          <p:nvPr/>
        </p:nvSpPr>
        <p:spPr bwMode="auto">
          <a:xfrm>
            <a:off x="3635896" y="836712"/>
            <a:ext cx="1116000" cy="436550"/>
          </a:xfrm>
          <a:prstGeom prst="rect">
            <a:avLst/>
          </a:prstGeom>
          <a:solidFill>
            <a:schemeClr val="bg2">
              <a:lumMod val="40000"/>
              <a:lumOff val="60000"/>
            </a:schemeClr>
          </a:solidFill>
          <a:ln w="1270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a:endParaRPr lang="en-GB" sz="1800" smtClean="0">
              <a:solidFill>
                <a:srgbClr val="000000"/>
              </a:solidFill>
              <a:latin typeface="Arial" charset="0"/>
            </a:endParaRPr>
          </a:p>
        </p:txBody>
      </p:sp>
      <p:sp>
        <p:nvSpPr>
          <p:cNvPr id="5" name="TextBox 4"/>
          <p:cNvSpPr txBox="1"/>
          <p:nvPr/>
        </p:nvSpPr>
        <p:spPr>
          <a:xfrm>
            <a:off x="-1" y="766445"/>
            <a:ext cx="8676457" cy="646331"/>
          </a:xfrm>
          <a:prstGeom prst="rect">
            <a:avLst/>
          </a:prstGeom>
          <a:noFill/>
        </p:spPr>
        <p:txBody>
          <a:bodyPr wrap="square" rtlCol="0">
            <a:spAutoFit/>
          </a:bodyPr>
          <a:lstStyle/>
          <a:p>
            <a:r>
              <a:rPr lang="en-GB" sz="2400" dirty="0" smtClean="0">
                <a:solidFill>
                  <a:srgbClr val="000000"/>
                </a:solidFill>
              </a:rPr>
              <a:t>Imbalance: </a:t>
            </a:r>
            <a:r>
              <a:rPr lang="en-GB" sz="3600" dirty="0" smtClean="0">
                <a:solidFill>
                  <a:srgbClr val="000000"/>
                </a:solidFill>
              </a:rPr>
              <a:t>0.23   0.00   0.78   0.63   0.63   (Wm</a:t>
            </a:r>
            <a:r>
              <a:rPr lang="en-GB" sz="3600" baseline="30000" dirty="0" smtClean="0">
                <a:solidFill>
                  <a:srgbClr val="000000"/>
                </a:solidFill>
              </a:rPr>
              <a:t>-2</a:t>
            </a:r>
            <a:r>
              <a:rPr lang="en-GB" sz="3600" dirty="0" smtClean="0">
                <a:solidFill>
                  <a:srgbClr val="000000"/>
                </a:solidFill>
              </a:rPr>
              <a:t>)</a:t>
            </a:r>
            <a:endParaRPr lang="en-GB" sz="3600" dirty="0">
              <a:solidFill>
                <a:srgbClr val="000000"/>
              </a:solidFill>
            </a:endParaRPr>
          </a:p>
        </p:txBody>
      </p:sp>
      <p:sp>
        <p:nvSpPr>
          <p:cNvPr id="3" name="TextBox 2"/>
          <p:cNvSpPr txBox="1"/>
          <p:nvPr/>
        </p:nvSpPr>
        <p:spPr>
          <a:xfrm>
            <a:off x="4751896" y="6375857"/>
            <a:ext cx="2881733" cy="400110"/>
          </a:xfrm>
          <a:prstGeom prst="rect">
            <a:avLst/>
          </a:prstGeom>
          <a:solidFill>
            <a:schemeClr val="bg1"/>
          </a:solidFill>
          <a:ln>
            <a:solidFill>
              <a:srgbClr val="DDDDDD"/>
            </a:solidFill>
          </a:ln>
        </p:spPr>
        <p:txBody>
          <a:bodyPr wrap="square" rtlCol="0">
            <a:spAutoFit/>
          </a:bodyPr>
          <a:lstStyle/>
          <a:p>
            <a:pPr algn="ctr"/>
            <a:r>
              <a:rPr lang="en-GB" b="1" dirty="0" smtClean="0">
                <a:solidFill>
                  <a:srgbClr val="000000"/>
                </a:solidFill>
                <a:latin typeface="Arial" charset="0"/>
                <a:hlinkClick r:id="rId3"/>
              </a:rPr>
              <a:t>Allan et al. (2014) GRL</a:t>
            </a:r>
            <a:endParaRPr lang="en-GB" b="1" dirty="0">
              <a:solidFill>
                <a:srgbClr val="000000"/>
              </a:solidFill>
              <a:latin typeface="Arial" charset="0"/>
            </a:endParaRPr>
          </a:p>
        </p:txBody>
      </p:sp>
      <p:pic>
        <p:nvPicPr>
          <p:cNvPr id="17" name="Picture 16"/>
          <p:cNvPicPr>
            <a:picLocks noChangeAspect="1"/>
          </p:cNvPicPr>
          <p:nvPr/>
        </p:nvPicPr>
        <p:blipFill>
          <a:blip r:embed="rId4"/>
          <a:stretch>
            <a:fillRect/>
          </a:stretch>
        </p:blipFill>
        <p:spPr>
          <a:xfrm>
            <a:off x="5436096" y="4662396"/>
            <a:ext cx="2016405" cy="1159433"/>
          </a:xfrm>
          <a:prstGeom prst="rect">
            <a:avLst/>
          </a:prstGeom>
        </p:spPr>
      </p:pic>
      <p:sp>
        <p:nvSpPr>
          <p:cNvPr id="18" name="TextBox 17"/>
          <p:cNvSpPr txBox="1"/>
          <p:nvPr/>
        </p:nvSpPr>
        <p:spPr>
          <a:xfrm>
            <a:off x="3134110" y="5345708"/>
            <a:ext cx="1005842" cy="307777"/>
          </a:xfrm>
          <a:prstGeom prst="rect">
            <a:avLst/>
          </a:prstGeom>
          <a:solidFill>
            <a:schemeClr val="bg1">
              <a:lumMod val="85000"/>
            </a:schemeClr>
          </a:solidFill>
        </p:spPr>
        <p:txBody>
          <a:bodyPr wrap="square" lIns="0" tIns="0" rIns="0" bIns="0" rtlCol="0">
            <a:spAutoFit/>
          </a:bodyPr>
          <a:lstStyle/>
          <a:p>
            <a:pPr algn="ctr"/>
            <a:r>
              <a:rPr lang="en-GB" b="1" dirty="0" smtClean="0">
                <a:solidFill>
                  <a:srgbClr val="000000"/>
                </a:solidFill>
                <a:latin typeface="Arial" charset="0"/>
              </a:rPr>
              <a:t>Volcano</a:t>
            </a:r>
            <a:endParaRPr lang="en-GB" b="1" dirty="0">
              <a:solidFill>
                <a:srgbClr val="000000"/>
              </a:solidFill>
              <a:latin typeface="Arial" charset="0"/>
            </a:endParaRPr>
          </a:p>
        </p:txBody>
      </p:sp>
      <p:sp>
        <p:nvSpPr>
          <p:cNvPr id="19" name="TextBox 18"/>
          <p:cNvSpPr txBox="1"/>
          <p:nvPr/>
        </p:nvSpPr>
        <p:spPr>
          <a:xfrm>
            <a:off x="5218703" y="1626778"/>
            <a:ext cx="1081489" cy="307777"/>
          </a:xfrm>
          <a:prstGeom prst="rect">
            <a:avLst/>
          </a:prstGeom>
          <a:solidFill>
            <a:srgbClr val="A3E7FF"/>
          </a:solidFill>
        </p:spPr>
        <p:txBody>
          <a:bodyPr wrap="square" lIns="0" tIns="0" rIns="0" bIns="0" rtlCol="0">
            <a:spAutoFit/>
          </a:bodyPr>
          <a:lstStyle/>
          <a:p>
            <a:pPr algn="ctr"/>
            <a:r>
              <a:rPr lang="en-GB" b="1" dirty="0" smtClean="0">
                <a:solidFill>
                  <a:srgbClr val="000000"/>
                </a:solidFill>
                <a:latin typeface="Arial" charset="0"/>
              </a:rPr>
              <a:t>La Niña</a:t>
            </a:r>
            <a:endParaRPr lang="en-GB" b="1" dirty="0">
              <a:solidFill>
                <a:srgbClr val="000000"/>
              </a:solidFill>
              <a:latin typeface="Arial" charset="0"/>
            </a:endParaRPr>
          </a:p>
        </p:txBody>
      </p:sp>
      <p:sp>
        <p:nvSpPr>
          <p:cNvPr id="20" name="TextBox 19"/>
          <p:cNvSpPr txBox="1"/>
          <p:nvPr/>
        </p:nvSpPr>
        <p:spPr>
          <a:xfrm>
            <a:off x="5152683" y="4218871"/>
            <a:ext cx="925498" cy="307777"/>
          </a:xfrm>
          <a:prstGeom prst="rect">
            <a:avLst/>
          </a:prstGeom>
          <a:solidFill>
            <a:srgbClr val="FFC000"/>
          </a:solidFill>
        </p:spPr>
        <p:txBody>
          <a:bodyPr wrap="square" lIns="0" tIns="0" rIns="0" bIns="0" rtlCol="0">
            <a:spAutoFit/>
          </a:bodyPr>
          <a:lstStyle/>
          <a:p>
            <a:pPr algn="ctr"/>
            <a:r>
              <a:rPr lang="en-GB" b="1" dirty="0" smtClean="0">
                <a:solidFill>
                  <a:srgbClr val="000000"/>
                </a:solidFill>
                <a:latin typeface="Arial" charset="0"/>
              </a:rPr>
              <a:t>El Niño</a:t>
            </a:r>
            <a:endParaRPr lang="en-GB" b="1" dirty="0">
              <a:solidFill>
                <a:srgbClr val="000000"/>
              </a:solidFill>
              <a:latin typeface="Arial" charset="0"/>
            </a:endParaRPr>
          </a:p>
        </p:txBody>
      </p:sp>
      <p:cxnSp>
        <p:nvCxnSpPr>
          <p:cNvPr id="21" name="Straight Arrow Connector 20"/>
          <p:cNvCxnSpPr>
            <a:stCxn id="20" idx="3"/>
          </p:cNvCxnSpPr>
          <p:nvPr/>
        </p:nvCxnSpPr>
        <p:spPr bwMode="auto">
          <a:xfrm flipV="1">
            <a:off x="6078181" y="3851951"/>
            <a:ext cx="877334" cy="520809"/>
          </a:xfrm>
          <a:prstGeom prst="straightConnector1">
            <a:avLst/>
          </a:prstGeom>
          <a:noFill/>
          <a:ln w="38100" cap="flat" cmpd="sng" algn="ctr">
            <a:solidFill>
              <a:srgbClr val="FFC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2" name="Straight Arrow Connector 21"/>
          <p:cNvCxnSpPr>
            <a:stCxn id="20" idx="1"/>
          </p:cNvCxnSpPr>
          <p:nvPr/>
        </p:nvCxnSpPr>
        <p:spPr bwMode="auto">
          <a:xfrm flipH="1" flipV="1">
            <a:off x="4513186" y="3866853"/>
            <a:ext cx="639497" cy="505907"/>
          </a:xfrm>
          <a:prstGeom prst="straightConnector1">
            <a:avLst/>
          </a:prstGeom>
          <a:noFill/>
          <a:ln w="38100" cap="flat" cmpd="sng" algn="ctr">
            <a:solidFill>
              <a:srgbClr val="FFC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4" name="Straight Arrow Connector 23"/>
          <p:cNvCxnSpPr>
            <a:stCxn id="19" idx="2"/>
          </p:cNvCxnSpPr>
          <p:nvPr/>
        </p:nvCxnSpPr>
        <p:spPr bwMode="auto">
          <a:xfrm>
            <a:off x="5759448" y="1934555"/>
            <a:ext cx="756768" cy="209501"/>
          </a:xfrm>
          <a:prstGeom prst="straightConnector1">
            <a:avLst/>
          </a:prstGeom>
          <a:noFill/>
          <a:ln w="38100" cap="flat" cmpd="sng" algn="ctr">
            <a:solidFill>
              <a:srgbClr val="A3E7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 name="Straight Arrow Connector 24"/>
          <p:cNvCxnSpPr/>
          <p:nvPr/>
        </p:nvCxnSpPr>
        <p:spPr bwMode="auto">
          <a:xfrm flipH="1">
            <a:off x="5002679" y="1934555"/>
            <a:ext cx="756768" cy="209501"/>
          </a:xfrm>
          <a:prstGeom prst="straightConnector1">
            <a:avLst/>
          </a:prstGeom>
          <a:noFill/>
          <a:ln w="38100" cap="flat" cmpd="sng" algn="ctr">
            <a:solidFill>
              <a:srgbClr val="A3E7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6" name="TextBox 25"/>
          <p:cNvSpPr txBox="1"/>
          <p:nvPr/>
        </p:nvSpPr>
        <p:spPr>
          <a:xfrm>
            <a:off x="1637421" y="1484784"/>
            <a:ext cx="2862571" cy="400110"/>
          </a:xfrm>
          <a:prstGeom prst="rect">
            <a:avLst/>
          </a:prstGeom>
          <a:solidFill>
            <a:schemeClr val="accent3">
              <a:lumMod val="95000"/>
            </a:schemeClr>
          </a:solidFill>
        </p:spPr>
        <p:txBody>
          <a:bodyPr wrap="square" rtlCol="0">
            <a:spAutoFit/>
          </a:bodyPr>
          <a:lstStyle/>
          <a:p>
            <a:pPr algn="ctr"/>
            <a:r>
              <a:rPr lang="en-GB" b="1" dirty="0" smtClean="0">
                <a:solidFill>
                  <a:srgbClr val="FF0000"/>
                </a:solidFill>
              </a:rPr>
              <a:t>0.34±0.67 Wm</a:t>
            </a:r>
            <a:r>
              <a:rPr lang="en-GB" b="1" baseline="30000" dirty="0" smtClean="0">
                <a:solidFill>
                  <a:srgbClr val="FF0000"/>
                </a:solidFill>
              </a:rPr>
              <a:t>-2</a:t>
            </a:r>
            <a:endParaRPr lang="en-GB" b="1" baseline="30000" dirty="0">
              <a:solidFill>
                <a:srgbClr val="FF0000"/>
              </a:solidFill>
            </a:endParaRPr>
          </a:p>
        </p:txBody>
      </p:sp>
      <p:cxnSp>
        <p:nvCxnSpPr>
          <p:cNvPr id="23" name="Straight Arrow Connector 22"/>
          <p:cNvCxnSpPr/>
          <p:nvPr/>
        </p:nvCxnSpPr>
        <p:spPr bwMode="auto">
          <a:xfrm flipH="1" flipV="1">
            <a:off x="1426296" y="1412776"/>
            <a:ext cx="3285088" cy="4502"/>
          </a:xfrm>
          <a:prstGeom prst="straightConnector1">
            <a:avLst/>
          </a:prstGeom>
          <a:solidFill>
            <a:schemeClr val="accent1"/>
          </a:solidFill>
          <a:ln w="76200" cap="flat" cmpd="sng" algn="ctr">
            <a:solidFill>
              <a:srgbClr val="FF0000"/>
            </a:solidFill>
            <a:prstDash val="solid"/>
            <a:round/>
            <a:headEnd type="triangle" w="med" len="med"/>
            <a:tailEnd type="triangle"/>
          </a:ln>
          <a:effectLst/>
        </p:spPr>
      </p:cxnSp>
      <p:cxnSp>
        <p:nvCxnSpPr>
          <p:cNvPr id="13" name="Straight Arrow Connector 12"/>
          <p:cNvCxnSpPr/>
          <p:nvPr/>
        </p:nvCxnSpPr>
        <p:spPr bwMode="auto">
          <a:xfrm flipH="1" flipV="1">
            <a:off x="4832934" y="1412776"/>
            <a:ext cx="2803679" cy="4501"/>
          </a:xfrm>
          <a:prstGeom prst="straightConnector1">
            <a:avLst/>
          </a:prstGeom>
          <a:solidFill>
            <a:schemeClr val="accent1"/>
          </a:solidFill>
          <a:ln w="76200" cap="flat" cmpd="sng" algn="ctr">
            <a:solidFill>
              <a:srgbClr val="00B050"/>
            </a:solidFill>
            <a:prstDash val="solid"/>
            <a:round/>
            <a:headEnd type="triangle" w="med" len="med"/>
            <a:tailEnd type="triangle"/>
          </a:ln>
          <a:effectLst/>
        </p:spPr>
      </p:cxnSp>
      <p:sp>
        <p:nvSpPr>
          <p:cNvPr id="28" name="Content Placeholder 2"/>
          <p:cNvSpPr txBox="1">
            <a:spLocks/>
          </p:cNvSpPr>
          <p:nvPr/>
        </p:nvSpPr>
        <p:spPr bwMode="auto">
          <a:xfrm>
            <a:off x="782238" y="235058"/>
            <a:ext cx="7534177" cy="791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lang="en-GB" sz="3600" kern="0" cap="all" dirty="0" smtClean="0">
                <a:solidFill>
                  <a:srgbClr val="D2002E"/>
                </a:solidFill>
                <a:latin typeface="Effra Bold"/>
              </a:rPr>
              <a:t>Earth continues to heat up</a:t>
            </a:r>
            <a:endParaRPr kumimoji="0" lang="en-GB" sz="3600" b="0" i="0" u="none" strike="noStrike" kern="0" cap="all" spc="0" normalizeH="0" baseline="0" noProof="0" dirty="0" smtClean="0">
              <a:ln>
                <a:noFill/>
              </a:ln>
              <a:solidFill>
                <a:srgbClr val="D2002E"/>
              </a:solidFill>
              <a:effectLst/>
              <a:uLnTx/>
              <a:uFillTx/>
              <a:latin typeface="Effra Bold"/>
              <a:ea typeface="+mn-ea"/>
              <a:cs typeface="+mn-cs"/>
            </a:endParaRPr>
          </a:p>
        </p:txBody>
      </p:sp>
    </p:spTree>
    <p:extLst>
      <p:ext uri="{BB962C8B-B14F-4D97-AF65-F5344CB8AC3E}">
        <p14:creationId xmlns:p14="http://schemas.microsoft.com/office/powerpoint/2010/main" val="14879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animBg="1"/>
      <p:bldP spid="8" grpId="0" animBg="1"/>
      <p:bldP spid="10" grpId="0" animBg="1"/>
      <p:bldP spid="11" grpId="0" animBg="1"/>
      <p:bldP spid="9" grpId="0" animBg="1"/>
      <p:bldP spid="5" grpId="0"/>
      <p:bldP spid="18" grpId="0" animBg="1"/>
      <p:bldP spid="19" grpId="0" animBg="1"/>
      <p:bldP spid="20" grpId="0" animBg="1"/>
      <p:bldP spid="26" grpId="0" animBg="1"/>
    </p:bldLst>
  </p:timing>
</p:sld>
</file>

<file path=ppt/theme/theme1.xml><?xml version="1.0" encoding="utf-8"?>
<a:theme xmlns:a="http://schemas.openxmlformats.org/drawingml/2006/main" name="UoR Theme">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1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0" cap="flat" cmpd="sng" algn="ctr">
          <a:solidFill>
            <a:schemeClr val="accent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0" cap="flat" cmpd="sng" algn="ctr">
          <a:solidFill>
            <a:schemeClr val="accent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UoR Theme">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UoR Theme">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UoR-PP-Template-STANDARD-WIDTH-v-24</Template>
  <TotalTime>1372</TotalTime>
  <Words>1945</Words>
  <Application>Microsoft Office PowerPoint</Application>
  <PresentationFormat>On-screen Show (4:3)</PresentationFormat>
  <Paragraphs>268</Paragraphs>
  <Slides>38</Slides>
  <Notes>5</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38</vt:i4>
      </vt:variant>
    </vt:vector>
  </HeadingPairs>
  <TitlesOfParts>
    <vt:vector size="54" baseType="lpstr">
      <vt:lpstr>Arial</vt:lpstr>
      <vt:lpstr>Wingdings</vt:lpstr>
      <vt:lpstr>Rdg Vesta</vt:lpstr>
      <vt:lpstr>AngsanaUPC</vt:lpstr>
      <vt:lpstr>Calibri</vt:lpstr>
      <vt:lpstr>Effra Heavy</vt:lpstr>
      <vt:lpstr>Verdana</vt:lpstr>
      <vt:lpstr>Cambria Math</vt:lpstr>
      <vt:lpstr>Effra Light</vt:lpstr>
      <vt:lpstr>Effra</vt:lpstr>
      <vt:lpstr>Effra Bold</vt:lpstr>
      <vt:lpstr>UoR Theme</vt:lpstr>
      <vt:lpstr>2_Default Design</vt:lpstr>
      <vt:lpstr>1_UoR Theme</vt:lpstr>
      <vt:lpstr>Office Theme</vt:lpstr>
      <vt:lpstr>2_UoR Theme</vt:lpstr>
      <vt:lpstr>Earth’s ENERGY and water cycles: ongoing projects</vt:lpstr>
      <vt:lpstr>Current and recent projects</vt:lpstr>
      <vt:lpstr>Earth’s radiative energy  budget and climate</vt:lpstr>
      <vt:lpstr>A Simple energy balance  model of earth’s climate</vt:lpstr>
      <vt:lpstr>Diagnosing earth’s energy pathways  in the climate system: DEEP-C</vt:lpstr>
      <vt:lpstr>At what rate is Earth heating?</vt:lpstr>
      <vt:lpstr>Unforced variability in  Earth’s eneRgy budget</vt:lpstr>
      <vt:lpstr>PowerPoint Presentation</vt:lpstr>
      <vt:lpstr>Net Imbalance Anomaly (Wm-2)</vt:lpstr>
      <vt:lpstr>Understanding changes in net imbalance</vt:lpstr>
      <vt:lpstr>Implications for  climate sensitivity?</vt:lpstr>
      <vt:lpstr>Discrepancy between radiation  budget &amp; ocean heating </vt:lpstr>
      <vt:lpstr>Where is the heat going? New Estimates of surface energy flux</vt:lpstr>
      <vt:lpstr>Where is the heat going? changes in surface energy flux</vt:lpstr>
      <vt:lpstr>feedbacks on internal variability?</vt:lpstr>
      <vt:lpstr>PowerPoint Presentation</vt:lpstr>
      <vt:lpstr>PowerPoint Presentation</vt:lpstr>
      <vt:lpstr>Metrics for global precipitation</vt:lpstr>
      <vt:lpstr>earth’s energy budget &amp; regional  changes in the water cycle</vt:lpstr>
      <vt:lpstr>Observed Asymmetry in  earth’s energy budget</vt:lpstr>
      <vt:lpstr>Equatorial heat transport and model precipitation bias</vt:lpstr>
      <vt:lpstr>TAMSAT projects: Recent trends in africa rainfall</vt:lpstr>
      <vt:lpstr>Dynamics-aerosol-chemistry-cloud  interactions in West Africa (DACCIWA)</vt:lpstr>
      <vt:lpstr>Susceptibility of catchments to  INTense RAinfall &amp; flooding (SINATRA)</vt:lpstr>
      <vt:lpstr>Atmospheric rivers don’t explain  heavy summer rainfall events</vt:lpstr>
      <vt:lpstr>Moisture characteristics associated  with heavy daily rainfall events</vt:lpstr>
      <vt:lpstr>conclusions</vt:lpstr>
      <vt:lpstr>PowerPoint Presentation</vt:lpstr>
      <vt:lpstr>explaining the  slowdown</vt:lpstr>
      <vt:lpstr>PowerPoint Presentation</vt:lpstr>
      <vt:lpstr>Radiative energy budget of  the atmosphere</vt:lpstr>
      <vt:lpstr>Radiative  constraint on  precipitation: ≈ 2 Wm-2K-1  ≈ 2-3%/K</vt:lpstr>
      <vt:lpstr>Combining Earth Radiation Budget  and Ocean Heat Content data (2)</vt:lpstr>
      <vt:lpstr>PowerPoint Presentation</vt:lpstr>
      <vt:lpstr>PowerPoint Presentation</vt:lpstr>
      <vt:lpstr>PowerPoint Presentation</vt:lpstr>
      <vt:lpstr>PowerPoint Presentation</vt:lpstr>
      <vt:lpstr> lw &amp; sw fluxes</vt:lpstr>
    </vt:vector>
  </TitlesOfParts>
  <Company>University of Reading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Philip Allan</dc:creator>
  <cp:lastModifiedBy>Richard Philip Allan</cp:lastModifiedBy>
  <cp:revision>124</cp:revision>
  <cp:lastPrinted>2006-09-19T14:59:33Z</cp:lastPrinted>
  <dcterms:created xsi:type="dcterms:W3CDTF">2015-04-10T14:31:41Z</dcterms:created>
  <dcterms:modified xsi:type="dcterms:W3CDTF">2015-06-22T15:29:28Z</dcterms:modified>
</cp:coreProperties>
</file>