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99" r:id="rId2"/>
    <p:sldId id="481" r:id="rId3"/>
    <p:sldId id="697" r:id="rId4"/>
    <p:sldId id="698" r:id="rId5"/>
    <p:sldId id="688" r:id="rId6"/>
    <p:sldId id="645" r:id="rId7"/>
    <p:sldId id="689" r:id="rId8"/>
    <p:sldId id="674" r:id="rId9"/>
    <p:sldId id="656" r:id="rId10"/>
    <p:sldId id="548" r:id="rId11"/>
    <p:sldId id="691" r:id="rId12"/>
    <p:sldId id="696" r:id="rId13"/>
    <p:sldId id="684" r:id="rId14"/>
    <p:sldId id="694" r:id="rId15"/>
    <p:sldId id="680" r:id="rId16"/>
    <p:sldId id="682" r:id="rId17"/>
    <p:sldId id="692" r:id="rId18"/>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4D4D4D"/>
    <a:srgbClr val="000066"/>
    <a:srgbClr val="000099"/>
    <a:srgbClr val="CCFFCC"/>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3356" autoAdjust="0"/>
  </p:normalViewPr>
  <p:slideViewPr>
    <p:cSldViewPr>
      <p:cViewPr>
        <p:scale>
          <a:sx n="66" d="100"/>
          <a:sy n="66" d="100"/>
        </p:scale>
        <p:origin x="-996"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3D556A46-7822-4DC6-8A3D-237D8DB01D5D}" type="slidenum">
              <a:rPr lang="en-US"/>
              <a:pPr>
                <a:defRPr/>
              </a:pPr>
              <a:t>‹#›</a:t>
            </a:fld>
            <a:endParaRPr lang="en-US"/>
          </a:p>
        </p:txBody>
      </p:sp>
    </p:spTree>
    <p:extLst>
      <p:ext uri="{BB962C8B-B14F-4D97-AF65-F5344CB8AC3E}">
        <p14:creationId xmlns:p14="http://schemas.microsoft.com/office/powerpoint/2010/main" val="220235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525F3FF7-915F-41EF-89CC-E61BDAE14696}" type="slidenum">
              <a:rPr lang="en-US"/>
              <a:pPr>
                <a:defRPr/>
              </a:pPr>
              <a:t>‹#›</a:t>
            </a:fld>
            <a:endParaRPr lang="en-US"/>
          </a:p>
        </p:txBody>
      </p:sp>
    </p:spTree>
    <p:extLst>
      <p:ext uri="{BB962C8B-B14F-4D97-AF65-F5344CB8AC3E}">
        <p14:creationId xmlns:p14="http://schemas.microsoft.com/office/powerpoint/2010/main" val="4048292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143285A-A36D-41EF-B755-EC46D42855FF}" type="slidenum">
              <a:rPr lang="en-US" smtClean="0">
                <a:latin typeface="Arial" charset="0"/>
              </a:rPr>
              <a:pPr/>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228600" indent="-228600" eaLnBrk="1" hangingPunct="1"/>
            <a:r>
              <a:rPr lang="en-GB" smtClean="0">
                <a:latin typeface="Arial" charset="0"/>
              </a:rPr>
              <a:t>Projected Responses in Extreme Precipitation and Atmospheric Radiative Energy</a:t>
            </a:r>
          </a:p>
          <a:p>
            <a:pPr marL="228600" indent="-228600" eaLnBrk="1" hangingPunct="1">
              <a:buFontTx/>
              <a:buAutoNum type="arabicParenR"/>
            </a:pPr>
            <a:r>
              <a:rPr lang="en-GB" smtClean="0">
                <a:latin typeface="Arial" charset="0"/>
              </a:rPr>
              <a:t>Energetics response</a:t>
            </a:r>
          </a:p>
          <a:p>
            <a:pPr marL="228600" indent="-228600" eaLnBrk="1" hangingPunct="1">
              <a:buFontTx/>
              <a:buAutoNum type="arabicParenR"/>
            </a:pPr>
            <a:r>
              <a:rPr lang="en-US" smtClean="0">
                <a:latin typeface="Arial" charset="0"/>
              </a:rPr>
              <a:t>Wet/dry responses</a:t>
            </a:r>
          </a:p>
          <a:p>
            <a:pPr marL="228600" indent="-228600" eaLnBrk="1" hangingPunct="1">
              <a:buFontTx/>
              <a:buAutoNum type="arabicParenR"/>
            </a:pPr>
            <a:r>
              <a:rPr lang="en-US" smtClean="0">
                <a:latin typeface="Arial" charset="0"/>
              </a:rPr>
              <a:t>Intense rainfall</a:t>
            </a:r>
          </a:p>
          <a:p>
            <a:pPr marL="228600" indent="-228600" eaLnBrk="1" hangingPunct="1">
              <a:buFontTx/>
              <a:buAutoNum type="arabicParenR"/>
            </a:pPr>
            <a:r>
              <a:rPr lang="en-US" smtClean="0">
                <a:latin typeface="Arial" charset="0"/>
              </a:rPr>
              <a:t>Transient responses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26627" name="Slide Number Placeholder 3"/>
          <p:cNvSpPr txBox="1">
            <a:spLocks noGrp="1"/>
          </p:cNvSpPr>
          <p:nvPr/>
        </p:nvSpPr>
        <p:spPr bwMode="auto">
          <a:xfrm>
            <a:off x="3841750" y="9421813"/>
            <a:ext cx="2938463" cy="495300"/>
          </a:xfrm>
          <a:prstGeom prst="rect">
            <a:avLst/>
          </a:prstGeom>
          <a:noFill/>
          <a:ln w="9525">
            <a:noFill/>
            <a:miter lim="800000"/>
            <a:headEnd/>
            <a:tailEnd/>
          </a:ln>
        </p:spPr>
        <p:txBody>
          <a:bodyPr anchor="b"/>
          <a:lstStyle/>
          <a:p>
            <a:pPr algn="r"/>
            <a:fld id="{933F170B-CE84-4BE1-94A9-5EAA1C9EC078}" type="slidenum">
              <a:rPr lang="en-US" sz="1200"/>
              <a:pPr algn="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GB" smtClean="0">
                <a:latin typeface="Arial" charset="0"/>
              </a:rPr>
              <a:t>We are also interested in calculating observationally based water budgets including moisture transports and P-E and how this relates to ocean salinity observations.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a:fld id="{D4D8BAF4-65DC-4D2F-8586-E1BB98671AEF}" type="slidenum">
              <a:rPr lang="en-US" sz="1200"/>
              <a:pPr algn="r"/>
              <a:t>12</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GB" smtClean="0">
                <a:latin typeface="Arial" charset="0"/>
              </a:rPr>
              <a:t>Projected Responses in Extreme Precipitation and Atmospheric Radiative Energy</a:t>
            </a: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GB" smtClean="0">
                <a:latin typeface="Arial" charset="0"/>
              </a:rPr>
              <a:t>Note that the wet getting wetter and dry getting drier signal in the tropics is robust in models. The recently updated GPCP observations (black) show a slightly larger trend in the wet region. The dry region trend is probably spurious before 1988 since microwave data began in 1987.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a:fld id="{7BB0564D-FD90-4FDF-A4A1-F3E57F2F480C}" type="slidenum">
              <a:rPr lang="en-US" sz="1200"/>
              <a:pPr algn="r"/>
              <a:t>15</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GB" smtClean="0">
                <a:latin typeface="Arial" charset="0"/>
              </a:rPr>
              <a:t>Daily data from AMIP climate model simulations (observed SST forcing) and microwave data from the F08/F11/F13 SSM/I series of satellite microwave measurements. The heaviest rainfall events are separated into bins ranging from heavy up to torrential events and the variation in the frequency of events in each bin is calculated (red=more frequent, blue=less frequent). The response of the heaviest rainfall events is consistent with models but the models appear to underestimate the response to warming and the details of the changes away from the heaviest rainfall regimes are not in agreement.</a:t>
            </a: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93EE0-060A-48B2-8ECC-73AD95D031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7AF7B-0335-4C00-A4FC-D6C82C36F8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CA4BDF-4BCB-4995-8CA4-F16D1C153A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B6643-8BAF-40F2-B962-11871B892E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CFF2C-D320-48A1-9B2D-0D3BD956D9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A9DC9-A494-413F-85BD-C603B6FA70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5CC8FD-8992-440F-9045-03F08FEAE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BA13B9-4050-425A-BD50-A5F0619FD5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15581D-627B-476B-BC11-3E4139D05C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F4918-EEF2-473C-BE88-52545FEE01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636F25-45E1-4C89-9F73-88FBCEB61D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A0635F2E-61DF-4375-807F-C56DC93C61CF}" type="slidenum">
              <a:rPr lang="en-US"/>
              <a:pPr>
                <a:defRPr/>
              </a:pPr>
              <a:t>‹#›</a:t>
            </a:fld>
            <a:endParaRPr lang="en-US"/>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r.p.allan@reading.ac.uk" TargetMode="External"/><Relationship Id="rId4" Type="http://schemas.openxmlformats.org/officeDocument/2006/relationships/hyperlink" Target="http://www.met.reading.ac.uk/~sgs02rp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iopscience.iop.org/1748-9326/5/2/025205" TargetMode="Externa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iopscience.iop.org/1748-9326/5/2/02520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6" Type="http://schemas.openxmlformats.org/officeDocument/2006/relationships/hyperlink" Target="http://dx.doi.org/10.1007/s00382-011-1134-x" TargetMode="External"/><Relationship Id="rId5" Type="http://schemas.openxmlformats.org/officeDocument/2006/relationships/image" Target="../media/image32.png"/><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iopscience.iop.org/1748-9326/5/2/025205"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dx.doi.org/10.1007/s10712-011-9159-6"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agu.org/pubs/crossref/2011/2011GL048426.shtml" TargetMode="External"/><Relationship Id="rId3" Type="http://schemas.openxmlformats.org/officeDocument/2006/relationships/image" Target="../media/image15.wmf"/><Relationship Id="rId7" Type="http://schemas.openxmlformats.org/officeDocument/2006/relationships/hyperlink" Target="http://iopscience.iop.org/1748-9326/5/2/025208"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pnas.org/content/106/35/14773.abstract" TargetMode="External"/><Relationship Id="rId5" Type="http://schemas.openxmlformats.org/officeDocument/2006/relationships/hyperlink" Target="http://www.google.co.uk/url?sa=t&amp;rct=j&amp;q=trenberth%202003%20changing%20character%20of%20precipitation&amp;source=web&amp;cd=1&amp;ved=0CCUQFjAA&amp;url=http://portal.iri.columbia.edu/~alesall/ouagaCILSS/articles/trenberth_bams2003.pdf&amp;ei=b-4rT6ieLsLv8APox6iADw&amp;usg=AFQjCNEThn97wRYTiR1hE46Hw4NnGP83tQ&amp;cad=rja"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iopscience.iop.org/1748-9326/5/2/025205" TargetMode="External"/><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agu.org/pubs/crossref/2011/2011GL049783.shtml" TargetMode="Externa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agu.org/journals/jd/jd1118/2011JD016206/"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924944"/>
            <a:ext cx="7315200" cy="1470025"/>
          </a:xfrm>
        </p:spPr>
        <p:txBody>
          <a:bodyPr/>
          <a:lstStyle/>
          <a:p>
            <a:pPr algn="l" eaLnBrk="1" hangingPunct="1"/>
            <a:r>
              <a:rPr lang="en-GB" dirty="0" smtClean="0">
                <a:solidFill>
                  <a:schemeClr val="accent2"/>
                </a:solidFill>
                <a:latin typeface="Calibri" pitchFamily="34" charset="0"/>
                <a:cs typeface="Calibri" pitchFamily="34" charset="0"/>
              </a:rPr>
              <a:t>Current </a:t>
            </a:r>
            <a:r>
              <a:rPr lang="en-GB" dirty="0">
                <a:solidFill>
                  <a:schemeClr val="accent2"/>
                </a:solidFill>
                <a:latin typeface="Calibri" pitchFamily="34" charset="0"/>
                <a:cs typeface="Calibri" pitchFamily="34" charset="0"/>
              </a:rPr>
              <a:t>and future changes in precipitation and its extremes</a:t>
            </a:r>
            <a:endParaRPr lang="en-GB" dirty="0" smtClean="0">
              <a:solidFill>
                <a:schemeClr val="accent2"/>
              </a:solidFill>
              <a:latin typeface="Calibri" pitchFamily="34" charset="0"/>
              <a:cs typeface="Calibri" pitchFamily="34" charset="0"/>
            </a:endParaRPr>
          </a:p>
        </p:txBody>
      </p:sp>
      <p:pic>
        <p:nvPicPr>
          <p:cNvPr id="15362" name="Picture 4"/>
          <p:cNvPicPr>
            <a:picLocks noChangeAspect="1" noChangeArrowheads="1"/>
          </p:cNvPicPr>
          <p:nvPr/>
        </p:nvPicPr>
        <p:blipFill>
          <a:blip r:embed="rId3"/>
          <a:srcRect/>
          <a:stretch>
            <a:fillRect/>
          </a:stretch>
        </p:blipFill>
        <p:spPr bwMode="auto">
          <a:xfrm>
            <a:off x="457200" y="228600"/>
            <a:ext cx="3581400" cy="2092325"/>
          </a:xfrm>
          <a:prstGeom prst="rect">
            <a:avLst/>
          </a:prstGeom>
          <a:noFill/>
          <a:ln w="9525">
            <a:noFill/>
            <a:miter lim="800000"/>
            <a:headEnd/>
            <a:tailEnd/>
          </a:ln>
        </p:spPr>
      </p:pic>
      <p:sp>
        <p:nvSpPr>
          <p:cNvPr id="15363" name="Rectangle 5"/>
          <p:cNvSpPr>
            <a:spLocks noGrp="1" noChangeArrowheads="1"/>
          </p:cNvSpPr>
          <p:nvPr>
            <p:ph type="subTitle" idx="1"/>
          </p:nvPr>
        </p:nvSpPr>
        <p:spPr>
          <a:xfrm>
            <a:off x="457200" y="4876800"/>
            <a:ext cx="8507288" cy="1524000"/>
          </a:xfrm>
        </p:spPr>
        <p:txBody>
          <a:bodyPr/>
          <a:lstStyle/>
          <a:p>
            <a:pPr algn="l" eaLnBrk="1" hangingPunct="1">
              <a:lnSpc>
                <a:spcPct val="80000"/>
              </a:lnSpc>
            </a:pPr>
            <a:r>
              <a:rPr lang="en-GB" sz="2800" b="1" dirty="0" smtClean="0">
                <a:latin typeface="Calibri" pitchFamily="34" charset="0"/>
                <a:cs typeface="Calibri" pitchFamily="34" charset="0"/>
              </a:rPr>
              <a:t>Richard P. Allan</a:t>
            </a:r>
            <a:r>
              <a:rPr lang="en-GB" sz="2800" dirty="0" smtClean="0">
                <a:latin typeface="Calibri" pitchFamily="34" charset="0"/>
                <a:cs typeface="Calibri" pitchFamily="34" charset="0"/>
              </a:rPr>
              <a:t>, David Lavers, </a:t>
            </a:r>
            <a:r>
              <a:rPr lang="en-GB" sz="2800" dirty="0" err="1" smtClean="0">
                <a:latin typeface="Calibri" pitchFamily="34" charset="0"/>
                <a:cs typeface="Calibri" pitchFamily="34" charset="0"/>
              </a:rPr>
              <a:t>Chunlei</a:t>
            </a:r>
            <a:r>
              <a:rPr lang="en-GB" sz="2800" dirty="0" smtClean="0">
                <a:latin typeface="Calibri" pitchFamily="34" charset="0"/>
                <a:cs typeface="Calibri" pitchFamily="34" charset="0"/>
              </a:rPr>
              <a:t> </a:t>
            </a:r>
            <a:r>
              <a:rPr lang="en-GB" sz="2800" dirty="0">
                <a:latin typeface="Calibri" pitchFamily="34" charset="0"/>
                <a:cs typeface="Calibri" pitchFamily="34" charset="0"/>
              </a:rPr>
              <a:t>Liu, Matthias </a:t>
            </a:r>
            <a:r>
              <a:rPr lang="en-GB" sz="2800" dirty="0" smtClean="0">
                <a:latin typeface="Calibri" pitchFamily="34" charset="0"/>
                <a:cs typeface="Calibri" pitchFamily="34" charset="0"/>
              </a:rPr>
              <a:t>Zahn</a:t>
            </a:r>
            <a:endParaRPr lang="en-GB" sz="2800" dirty="0">
              <a:latin typeface="Calibri" pitchFamily="34" charset="0"/>
              <a:cs typeface="Calibri" pitchFamily="34" charset="0"/>
            </a:endParaRPr>
          </a:p>
          <a:p>
            <a:pPr algn="l" eaLnBrk="1" hangingPunct="1">
              <a:lnSpc>
                <a:spcPct val="80000"/>
              </a:lnSpc>
            </a:pPr>
            <a:r>
              <a:rPr lang="en-GB" sz="2400" dirty="0" smtClean="0">
                <a:cs typeface="Calibri" pitchFamily="34" charset="0"/>
              </a:rPr>
              <a:t>Department of Meteorology/NCAS, University of Reading</a:t>
            </a:r>
          </a:p>
          <a:p>
            <a:pPr algn="l" eaLnBrk="1" hangingPunct="1">
              <a:lnSpc>
                <a:spcPct val="80000"/>
              </a:lnSpc>
            </a:pPr>
            <a:r>
              <a:rPr lang="en-GB" sz="2000" dirty="0">
                <a:cs typeface="Calibri" pitchFamily="34" charset="0"/>
                <a:hlinkClick r:id="rId4"/>
              </a:rPr>
              <a:t>http://www.met.reading.ac.uk/~sgs02rpa</a:t>
            </a:r>
            <a:r>
              <a:rPr lang="en-GB" sz="2000" dirty="0">
                <a:cs typeface="Calibri" pitchFamily="34" charset="0"/>
              </a:rPr>
              <a:t> </a:t>
            </a:r>
            <a:r>
              <a:rPr lang="en-GB" sz="2000" dirty="0" smtClean="0">
                <a:cs typeface="Calibri" pitchFamily="34" charset="0"/>
              </a:rPr>
              <a:t>	</a:t>
            </a:r>
            <a:r>
              <a:rPr lang="en-GB" sz="2000" dirty="0" smtClean="0">
                <a:cs typeface="Calibri" pitchFamily="34" charset="0"/>
                <a:hlinkClick r:id="rId5"/>
              </a:rPr>
              <a:t>r.p.allan@reading.ac.uk</a:t>
            </a:r>
            <a:r>
              <a:rPr lang="en-GB" sz="2000" dirty="0" smtClean="0">
                <a:cs typeface="Calibri" pitchFamily="34" charset="0"/>
              </a:rPr>
              <a:t> </a:t>
            </a:r>
            <a:endParaRPr lang="en-GB" sz="2000" dirty="0" smtClean="0"/>
          </a:p>
          <a:p>
            <a:pPr algn="l" eaLnBrk="1" hangingPunct="1">
              <a:lnSpc>
                <a:spcPct val="80000"/>
              </a:lnSpc>
            </a:pPr>
            <a:endParaRPr lang="en-GB" sz="2000" dirty="0" smtClean="0"/>
          </a:p>
          <a:p>
            <a:pPr algn="l" eaLnBrk="1" hangingPunct="1">
              <a:lnSpc>
                <a:spcPct val="80000"/>
              </a:lnSpc>
            </a:pPr>
            <a:r>
              <a:rPr lang="en-GB" sz="2000" dirty="0" smtClean="0"/>
              <a:t>Thanks to Brian </a:t>
            </a:r>
            <a:r>
              <a:rPr lang="en-GB" sz="2000" dirty="0" err="1" smtClean="0"/>
              <a:t>Soden</a:t>
            </a:r>
            <a:r>
              <a:rPr lang="en-GB" sz="2000" dirty="0" smtClean="0"/>
              <a:t> and </a:t>
            </a:r>
            <a:r>
              <a:rPr lang="en-GB" sz="2000" dirty="0" err="1" smtClean="0"/>
              <a:t>Viju</a:t>
            </a:r>
            <a:r>
              <a:rPr lang="en-GB" sz="2000" dirty="0" smtClean="0"/>
              <a:t> John</a:t>
            </a:r>
            <a:endParaRPr lang="en-GB" sz="1800" dirty="0" smtClean="0">
              <a:hlinkClick r:id="rId4"/>
            </a:endParaRPr>
          </a:p>
        </p:txBody>
      </p:sp>
      <p:pic>
        <p:nvPicPr>
          <p:cNvPr id="15364" name="Picture 4"/>
          <p:cNvPicPr>
            <a:picLocks noChangeAspect="1" noChangeArrowheads="1"/>
          </p:cNvPicPr>
          <p:nvPr/>
        </p:nvPicPr>
        <p:blipFill>
          <a:blip r:embed="rId3"/>
          <a:srcRect/>
          <a:stretch>
            <a:fillRect/>
          </a:stretch>
        </p:blipFill>
        <p:spPr bwMode="auto">
          <a:xfrm>
            <a:off x="457200" y="228600"/>
            <a:ext cx="3581400" cy="2092325"/>
          </a:xfrm>
          <a:prstGeom prst="rect">
            <a:avLst/>
          </a:prstGeom>
          <a:noFill/>
          <a:ln w="9525">
            <a:noFill/>
            <a:miter lim="800000"/>
            <a:headEnd/>
            <a:tailEnd/>
          </a:ln>
        </p:spPr>
      </p:pic>
      <p:pic>
        <p:nvPicPr>
          <p:cNvPr id="15365" name="Picture 7" descr="4554"/>
          <p:cNvPicPr>
            <a:picLocks noChangeAspect="1" noChangeArrowheads="1"/>
          </p:cNvPicPr>
          <p:nvPr/>
        </p:nvPicPr>
        <p:blipFill>
          <a:blip r:embed="rId6"/>
          <a:srcRect/>
          <a:stretch>
            <a:fillRect/>
          </a:stretch>
        </p:blipFill>
        <p:spPr bwMode="auto">
          <a:xfrm rot="300000">
            <a:off x="3352800" y="201613"/>
            <a:ext cx="2149475" cy="2244725"/>
          </a:xfrm>
          <a:prstGeom prst="rect">
            <a:avLst/>
          </a:prstGeom>
          <a:noFill/>
          <a:ln w="9525">
            <a:noFill/>
            <a:miter lim="800000"/>
            <a:headEnd/>
            <a:tailEnd/>
          </a:ln>
        </p:spPr>
      </p:pic>
      <p:pic>
        <p:nvPicPr>
          <p:cNvPr id="15366" name="Picture 10" descr="Click to view this image in full size"/>
          <p:cNvPicPr>
            <a:picLocks noChangeAspect="1" noChangeArrowheads="1"/>
          </p:cNvPicPr>
          <p:nvPr/>
        </p:nvPicPr>
        <p:blipFill>
          <a:blip r:embed="rId7"/>
          <a:srcRect/>
          <a:stretch>
            <a:fillRect/>
          </a:stretch>
        </p:blipFill>
        <p:spPr bwMode="auto">
          <a:xfrm>
            <a:off x="5334000" y="762000"/>
            <a:ext cx="3810000" cy="1905000"/>
          </a:xfrm>
          <a:prstGeom prst="rect">
            <a:avLst/>
          </a:prstGeom>
          <a:noFill/>
          <a:ln w="9525">
            <a:noFill/>
            <a:miter lim="800000"/>
            <a:headEnd/>
            <a:tailEnd/>
          </a:ln>
        </p:spPr>
      </p:pic>
      <p:pic>
        <p:nvPicPr>
          <p:cNvPr id="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907" y="18864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52400" y="188640"/>
            <a:ext cx="8740080" cy="563563"/>
          </a:xfrm>
          <a:solidFill>
            <a:schemeClr val="bg1"/>
          </a:solidFill>
        </p:spPr>
        <p:txBody>
          <a:bodyPr/>
          <a:lstStyle/>
          <a:p>
            <a:r>
              <a:rPr lang="en-GB" sz="3600" dirty="0" smtClean="0">
                <a:solidFill>
                  <a:schemeClr val="accent2"/>
                </a:solidFill>
                <a:latin typeface="Calibri" pitchFamily="34" charset="0"/>
                <a:cs typeface="Calibri" pitchFamily="34" charset="0"/>
              </a:rPr>
              <a:t>Contrasting precipitation response expected</a:t>
            </a:r>
            <a:endParaRPr lang="en-US" sz="3600" dirty="0" smtClean="0">
              <a:solidFill>
                <a:schemeClr val="accent2"/>
              </a:solidFill>
              <a:latin typeface="Calibri" pitchFamily="34" charset="0"/>
              <a:cs typeface="Calibri" pitchFamily="34" charset="0"/>
            </a:endParaRPr>
          </a:p>
        </p:txBody>
      </p:sp>
      <p:sp>
        <p:nvSpPr>
          <p:cNvPr id="38914" name="Text Box 3"/>
          <p:cNvSpPr txBox="1">
            <a:spLocks noChangeArrowheads="1"/>
          </p:cNvSpPr>
          <p:nvPr/>
        </p:nvSpPr>
        <p:spPr bwMode="auto">
          <a:xfrm rot="-5400000">
            <a:off x="-127793" y="3937793"/>
            <a:ext cx="2755900" cy="519113"/>
          </a:xfrm>
          <a:prstGeom prst="rect">
            <a:avLst/>
          </a:prstGeom>
          <a:noFill/>
          <a:ln w="9525">
            <a:noFill/>
            <a:miter lim="800000"/>
            <a:headEnd/>
            <a:tailEnd/>
          </a:ln>
        </p:spPr>
        <p:txBody>
          <a:bodyPr>
            <a:spAutoFit/>
          </a:bodyPr>
          <a:lstStyle/>
          <a:p>
            <a:pPr defTabSz="4073525">
              <a:spcBef>
                <a:spcPct val="50000"/>
              </a:spcBef>
            </a:pPr>
            <a:r>
              <a:rPr lang="en-GB" sz="2800"/>
              <a:t>Precipitation </a:t>
            </a:r>
            <a:r>
              <a:rPr lang="en-GB" sz="2800">
                <a:sym typeface="Wingdings" pitchFamily="2" charset="2"/>
              </a:rPr>
              <a:t></a:t>
            </a:r>
            <a:endParaRPr lang="en-US" sz="2800"/>
          </a:p>
        </p:txBody>
      </p:sp>
      <p:pic>
        <p:nvPicPr>
          <p:cNvPr id="38915" name="Picture 4" descr="rain1"/>
          <p:cNvPicPr>
            <a:picLocks noChangeAspect="1" noChangeArrowheads="1"/>
          </p:cNvPicPr>
          <p:nvPr/>
        </p:nvPicPr>
        <p:blipFill>
          <a:blip r:embed="rId2">
            <a:lum bright="20000" contrast="-20000"/>
          </a:blip>
          <a:srcRect/>
          <a:stretch>
            <a:fillRect/>
          </a:stretch>
        </p:blipFill>
        <p:spPr bwMode="auto">
          <a:xfrm>
            <a:off x="1600200" y="990600"/>
            <a:ext cx="6192838" cy="4473575"/>
          </a:xfrm>
          <a:prstGeom prst="rect">
            <a:avLst/>
          </a:prstGeom>
          <a:noFill/>
          <a:ln w="9525">
            <a:noFill/>
            <a:miter lim="800000"/>
            <a:headEnd/>
            <a:tailEnd/>
          </a:ln>
        </p:spPr>
      </p:pic>
      <p:sp>
        <p:nvSpPr>
          <p:cNvPr id="38916" name="Line 5"/>
          <p:cNvSpPr>
            <a:spLocks noChangeShapeType="1"/>
          </p:cNvSpPr>
          <p:nvPr/>
        </p:nvSpPr>
        <p:spPr bwMode="auto">
          <a:xfrm flipV="1">
            <a:off x="1527175" y="990600"/>
            <a:ext cx="6337300" cy="2952750"/>
          </a:xfrm>
          <a:prstGeom prst="line">
            <a:avLst/>
          </a:prstGeom>
          <a:noFill/>
          <a:ln w="63500">
            <a:solidFill>
              <a:srgbClr val="0000FF"/>
            </a:solidFill>
            <a:round/>
            <a:headEnd/>
            <a:tailEnd type="triangle" w="med" len="med"/>
          </a:ln>
        </p:spPr>
        <p:txBody>
          <a:bodyPr/>
          <a:lstStyle/>
          <a:p>
            <a:endParaRPr lang="en-US"/>
          </a:p>
        </p:txBody>
      </p:sp>
      <p:sp>
        <p:nvSpPr>
          <p:cNvPr id="38917" name="Line 6"/>
          <p:cNvSpPr>
            <a:spLocks noChangeShapeType="1"/>
          </p:cNvSpPr>
          <p:nvPr/>
        </p:nvSpPr>
        <p:spPr bwMode="auto">
          <a:xfrm flipV="1">
            <a:off x="1527175" y="2719388"/>
            <a:ext cx="6337300" cy="1223962"/>
          </a:xfrm>
          <a:prstGeom prst="line">
            <a:avLst/>
          </a:prstGeom>
          <a:noFill/>
          <a:ln w="63500">
            <a:solidFill>
              <a:schemeClr val="tx1"/>
            </a:solidFill>
            <a:round/>
            <a:headEnd/>
            <a:tailEnd type="triangle" w="med" len="med"/>
          </a:ln>
        </p:spPr>
        <p:txBody>
          <a:bodyPr/>
          <a:lstStyle/>
          <a:p>
            <a:endParaRPr lang="en-US"/>
          </a:p>
        </p:txBody>
      </p:sp>
      <p:sp>
        <p:nvSpPr>
          <p:cNvPr id="38918" name="Line 7"/>
          <p:cNvSpPr>
            <a:spLocks noChangeShapeType="1"/>
          </p:cNvSpPr>
          <p:nvPr/>
        </p:nvSpPr>
        <p:spPr bwMode="auto">
          <a:xfrm>
            <a:off x="1527175" y="3944938"/>
            <a:ext cx="6265863" cy="1438275"/>
          </a:xfrm>
          <a:prstGeom prst="line">
            <a:avLst/>
          </a:prstGeom>
          <a:noFill/>
          <a:ln w="63500">
            <a:solidFill>
              <a:srgbClr val="FF0000"/>
            </a:solidFill>
            <a:round/>
            <a:headEnd/>
            <a:tailEnd type="triangle" w="med" len="med"/>
          </a:ln>
        </p:spPr>
        <p:txBody>
          <a:bodyPr/>
          <a:lstStyle/>
          <a:p>
            <a:endParaRPr lang="en-US"/>
          </a:p>
        </p:txBody>
      </p:sp>
      <p:sp>
        <p:nvSpPr>
          <p:cNvPr id="38919" name="Text Box 8"/>
          <p:cNvSpPr txBox="1">
            <a:spLocks noChangeArrowheads="1"/>
          </p:cNvSpPr>
          <p:nvPr/>
        </p:nvSpPr>
        <p:spPr bwMode="auto">
          <a:xfrm rot="-1500000">
            <a:off x="1530350" y="1968500"/>
            <a:ext cx="6143625" cy="519113"/>
          </a:xfrm>
          <a:prstGeom prst="rect">
            <a:avLst/>
          </a:prstGeom>
          <a:noFill/>
          <a:ln w="9525">
            <a:noFill/>
            <a:miter lim="800000"/>
            <a:headEnd/>
            <a:tailEnd/>
          </a:ln>
        </p:spPr>
        <p:txBody>
          <a:bodyPr>
            <a:spAutoFit/>
          </a:bodyPr>
          <a:lstStyle/>
          <a:p>
            <a:pPr defTabSz="4073525">
              <a:spcBef>
                <a:spcPct val="50000"/>
              </a:spcBef>
            </a:pPr>
            <a:r>
              <a:rPr lang="en-GB" sz="2800">
                <a:solidFill>
                  <a:srgbClr val="000099"/>
                </a:solidFill>
                <a:sym typeface="Wingdings" pitchFamily="2" charset="2"/>
              </a:rPr>
              <a:t>Heavy rain follows moisture (~7%/K)</a:t>
            </a:r>
            <a:endParaRPr lang="en-US" sz="2800">
              <a:solidFill>
                <a:srgbClr val="000099"/>
              </a:solidFill>
            </a:endParaRPr>
          </a:p>
        </p:txBody>
      </p:sp>
      <p:sp>
        <p:nvSpPr>
          <p:cNvPr id="38920" name="Text Box 9"/>
          <p:cNvSpPr txBox="1">
            <a:spLocks noChangeArrowheads="1"/>
          </p:cNvSpPr>
          <p:nvPr/>
        </p:nvSpPr>
        <p:spPr bwMode="auto">
          <a:xfrm rot="-660000">
            <a:off x="3255963" y="2647950"/>
            <a:ext cx="4722812" cy="946150"/>
          </a:xfrm>
          <a:prstGeom prst="rect">
            <a:avLst/>
          </a:prstGeom>
          <a:noFill/>
          <a:ln w="9525">
            <a:noFill/>
            <a:miter lim="800000"/>
            <a:headEnd/>
            <a:tailEnd/>
          </a:ln>
        </p:spPr>
        <p:txBody>
          <a:bodyPr>
            <a:spAutoFit/>
          </a:bodyPr>
          <a:lstStyle/>
          <a:p>
            <a:pPr defTabSz="4073525">
              <a:spcBef>
                <a:spcPct val="50000"/>
              </a:spcBef>
            </a:pPr>
            <a:r>
              <a:rPr lang="en-GB" sz="2800">
                <a:sym typeface="Wingdings" pitchFamily="2" charset="2"/>
              </a:rPr>
              <a:t>Mean Precipitation linked to radiation balance (~3%/K)</a:t>
            </a:r>
            <a:endParaRPr lang="en-US" sz="2800"/>
          </a:p>
        </p:txBody>
      </p:sp>
      <p:sp>
        <p:nvSpPr>
          <p:cNvPr id="38921" name="Text Box 10"/>
          <p:cNvSpPr txBox="1">
            <a:spLocks noChangeArrowheads="1"/>
          </p:cNvSpPr>
          <p:nvPr/>
        </p:nvSpPr>
        <p:spPr bwMode="auto">
          <a:xfrm rot="720000">
            <a:off x="3105150" y="4360863"/>
            <a:ext cx="4975225" cy="519112"/>
          </a:xfrm>
          <a:prstGeom prst="rect">
            <a:avLst/>
          </a:prstGeom>
          <a:noFill/>
          <a:ln w="9525">
            <a:noFill/>
            <a:miter lim="800000"/>
            <a:headEnd/>
            <a:tailEnd/>
          </a:ln>
        </p:spPr>
        <p:txBody>
          <a:bodyPr>
            <a:spAutoFit/>
          </a:bodyPr>
          <a:lstStyle/>
          <a:p>
            <a:pPr defTabSz="4073525">
              <a:spcBef>
                <a:spcPct val="50000"/>
              </a:spcBef>
            </a:pPr>
            <a:r>
              <a:rPr lang="en-GB" sz="2800">
                <a:sym typeface="Wingdings" pitchFamily="2" charset="2"/>
              </a:rPr>
              <a:t>Light Precipitation (-?%/K)</a:t>
            </a:r>
            <a:endParaRPr lang="en-US" sz="2800"/>
          </a:p>
        </p:txBody>
      </p:sp>
      <p:sp>
        <p:nvSpPr>
          <p:cNvPr id="38922" name="Text Box 11"/>
          <p:cNvSpPr txBox="1">
            <a:spLocks noChangeArrowheads="1"/>
          </p:cNvSpPr>
          <p:nvPr/>
        </p:nvSpPr>
        <p:spPr bwMode="auto">
          <a:xfrm>
            <a:off x="1511300" y="5486400"/>
            <a:ext cx="2755900" cy="519113"/>
          </a:xfrm>
          <a:prstGeom prst="rect">
            <a:avLst/>
          </a:prstGeom>
          <a:noFill/>
          <a:ln w="9525">
            <a:noFill/>
            <a:miter lim="800000"/>
            <a:headEnd/>
            <a:tailEnd/>
          </a:ln>
        </p:spPr>
        <p:txBody>
          <a:bodyPr>
            <a:spAutoFit/>
          </a:bodyPr>
          <a:lstStyle/>
          <a:p>
            <a:pPr defTabSz="4073525">
              <a:spcBef>
                <a:spcPct val="50000"/>
              </a:spcBef>
            </a:pPr>
            <a:r>
              <a:rPr lang="en-GB" sz="2800">
                <a:sym typeface="Wingdings" pitchFamily="2" charset="2"/>
              </a:rPr>
              <a:t>Temperature </a:t>
            </a:r>
            <a:endParaRPr lang="en-US" sz="2800"/>
          </a:p>
        </p:txBody>
      </p:sp>
      <p:sp>
        <p:nvSpPr>
          <p:cNvPr id="38923" name="Rectangle 12"/>
          <p:cNvSpPr>
            <a:spLocks noChangeArrowheads="1"/>
          </p:cNvSpPr>
          <p:nvPr/>
        </p:nvSpPr>
        <p:spPr bwMode="auto">
          <a:xfrm>
            <a:off x="1600200" y="990600"/>
            <a:ext cx="6172200" cy="4495800"/>
          </a:xfrm>
          <a:prstGeom prst="rect">
            <a:avLst/>
          </a:prstGeom>
          <a:noFill/>
          <a:ln w="38100">
            <a:solidFill>
              <a:schemeClr val="tx1"/>
            </a:solidFill>
            <a:miter lim="800000"/>
            <a:headEnd/>
            <a:tailEnd/>
          </a:ln>
        </p:spPr>
        <p:txBody>
          <a:bodyPr wrap="none" anchor="ctr"/>
          <a:lstStyle/>
          <a:p>
            <a:pPr eaLnBrk="0" hangingPunct="0"/>
            <a:endParaRPr lang="en-GB"/>
          </a:p>
        </p:txBody>
      </p:sp>
      <p:sp>
        <p:nvSpPr>
          <p:cNvPr id="38924" name="Line 13"/>
          <p:cNvSpPr>
            <a:spLocks noChangeShapeType="1"/>
          </p:cNvSpPr>
          <p:nvPr/>
        </p:nvSpPr>
        <p:spPr bwMode="auto">
          <a:xfrm>
            <a:off x="1600200" y="3962400"/>
            <a:ext cx="6172200" cy="0"/>
          </a:xfrm>
          <a:prstGeom prst="line">
            <a:avLst/>
          </a:prstGeom>
          <a:noFill/>
          <a:ln w="9525">
            <a:solidFill>
              <a:schemeClr val="tx1"/>
            </a:solidFill>
            <a:round/>
            <a:headEnd/>
            <a:tailEnd/>
          </a:ln>
        </p:spPr>
        <p:txBody>
          <a:bodyPr/>
          <a:lstStyle/>
          <a:p>
            <a:endParaRPr lang="en-US"/>
          </a:p>
        </p:txBody>
      </p:sp>
      <p:sp>
        <p:nvSpPr>
          <p:cNvPr id="14" name="Text Box 5"/>
          <p:cNvSpPr txBox="1">
            <a:spLocks noChangeArrowheads="1"/>
          </p:cNvSpPr>
          <p:nvPr/>
        </p:nvSpPr>
        <p:spPr bwMode="auto">
          <a:xfrm>
            <a:off x="304800" y="6309320"/>
            <a:ext cx="8077200" cy="369332"/>
          </a:xfrm>
          <a:prstGeom prst="rect">
            <a:avLst/>
          </a:prstGeom>
          <a:noFill/>
          <a:ln w="9525">
            <a:noFill/>
            <a:miter lim="800000"/>
            <a:headEnd/>
            <a:tailEnd/>
          </a:ln>
        </p:spPr>
        <p:txBody>
          <a:bodyPr>
            <a:spAutoFit/>
          </a:bodyPr>
          <a:lstStyle/>
          <a:p>
            <a:pPr eaLnBrk="0" hangingPunct="0">
              <a:spcBef>
                <a:spcPct val="50000"/>
              </a:spcBef>
            </a:pPr>
            <a:r>
              <a:rPr lang="en-GB" dirty="0" smtClean="0">
                <a:solidFill>
                  <a:schemeClr val="bg2"/>
                </a:solidFill>
              </a:rPr>
              <a:t>e.g. Allen </a:t>
            </a:r>
            <a:r>
              <a:rPr lang="en-GB" dirty="0">
                <a:solidFill>
                  <a:schemeClr val="bg2"/>
                </a:solidFill>
              </a:rPr>
              <a:t>and Ingram (2002) </a:t>
            </a:r>
            <a:r>
              <a:rPr lang="en-GB" i="1" dirty="0" smtClean="0">
                <a:solidFill>
                  <a:schemeClr val="bg2"/>
                </a:solidFill>
              </a:rPr>
              <a:t>Nature; </a:t>
            </a:r>
            <a:r>
              <a:rPr lang="en-GB" dirty="0" smtClean="0">
                <a:solidFill>
                  <a:schemeClr val="bg2"/>
                </a:solidFill>
              </a:rPr>
              <a:t>Allan and </a:t>
            </a:r>
            <a:r>
              <a:rPr lang="en-GB" dirty="0" err="1" smtClean="0">
                <a:solidFill>
                  <a:schemeClr val="bg2"/>
                </a:solidFill>
              </a:rPr>
              <a:t>Soden</a:t>
            </a:r>
            <a:r>
              <a:rPr lang="en-GB" dirty="0" smtClean="0">
                <a:solidFill>
                  <a:schemeClr val="bg2"/>
                </a:solidFill>
              </a:rPr>
              <a:t> (2008) </a:t>
            </a:r>
            <a:r>
              <a:rPr lang="en-GB" i="1" dirty="0" smtClean="0">
                <a:solidFill>
                  <a:schemeClr val="bg2"/>
                </a:solidFill>
              </a:rPr>
              <a:t>Science</a:t>
            </a:r>
            <a:endParaRPr lang="en-GB" i="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01_v01_05_tif"/>
          <p:cNvPicPr>
            <a:picLocks noChangeAspect="1" noChangeArrowheads="1"/>
          </p:cNvPicPr>
          <p:nvPr/>
        </p:nvPicPr>
        <p:blipFill rotWithShape="1">
          <a:blip r:embed="rId2">
            <a:extLst>
              <a:ext uri="{28A0092B-C50C-407E-A947-70E740481C1C}">
                <a14:useLocalDpi xmlns:a14="http://schemas.microsoft.com/office/drawing/2010/main" val="0"/>
              </a:ext>
            </a:extLst>
          </a:blip>
          <a:srcRect t="32811" b="4211"/>
          <a:stretch/>
        </p:blipFill>
        <p:spPr bwMode="auto">
          <a:xfrm>
            <a:off x="447502" y="1844824"/>
            <a:ext cx="5869682" cy="46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p:cNvSpPr>
            <a:spLocks noGrp="1" noChangeArrowheads="1"/>
          </p:cNvSpPr>
          <p:nvPr>
            <p:ph type="title"/>
          </p:nvPr>
        </p:nvSpPr>
        <p:spPr>
          <a:xfrm>
            <a:off x="144235" y="81699"/>
            <a:ext cx="7186839" cy="1514860"/>
          </a:xfrm>
        </p:spPr>
        <p:txBody>
          <a:bodyPr/>
          <a:lstStyle/>
          <a:p>
            <a:r>
              <a:rPr lang="en-GB" sz="4000" dirty="0" smtClean="0">
                <a:solidFill>
                  <a:schemeClr val="accent2"/>
                </a:solidFill>
                <a:latin typeface="Calibri" pitchFamily="34" charset="0"/>
                <a:cs typeface="Calibri" pitchFamily="34" charset="0"/>
              </a:rPr>
              <a:t>Wet regions get wetter, dry regions get drier</a:t>
            </a:r>
          </a:p>
        </p:txBody>
      </p:sp>
      <p:sp>
        <p:nvSpPr>
          <p:cNvPr id="2" name="TextBox 1"/>
          <p:cNvSpPr txBox="1"/>
          <p:nvPr/>
        </p:nvSpPr>
        <p:spPr>
          <a:xfrm>
            <a:off x="569166" y="1484784"/>
            <a:ext cx="5410200" cy="461665"/>
          </a:xfrm>
          <a:prstGeom prst="rect">
            <a:avLst/>
          </a:prstGeom>
          <a:solidFill>
            <a:schemeClr val="bg1"/>
          </a:solidFill>
        </p:spPr>
        <p:txBody>
          <a:bodyPr wrap="square" rtlCol="0">
            <a:spAutoFit/>
          </a:bodyPr>
          <a:lstStyle/>
          <a:p>
            <a:r>
              <a:rPr lang="en-GB" sz="2400" b="1" dirty="0" smtClean="0"/>
              <a:t>	Ocean		Land</a:t>
            </a:r>
            <a:endParaRPr lang="en-GB" sz="2400" b="1" dirty="0"/>
          </a:p>
        </p:txBody>
      </p:sp>
      <p:sp>
        <p:nvSpPr>
          <p:cNvPr id="8" name="TextBox 7"/>
          <p:cNvSpPr txBox="1"/>
          <p:nvPr/>
        </p:nvSpPr>
        <p:spPr>
          <a:xfrm>
            <a:off x="-1260648" y="3717032"/>
            <a:ext cx="3761408"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t>Tropical dry	Tropical wet</a:t>
            </a:r>
            <a:endParaRPr lang="en-GB" sz="2400" dirty="0"/>
          </a:p>
        </p:txBody>
      </p:sp>
      <p:sp>
        <p:nvSpPr>
          <p:cNvPr id="3" name="TextBox 2"/>
          <p:cNvSpPr txBox="1"/>
          <p:nvPr/>
        </p:nvSpPr>
        <p:spPr>
          <a:xfrm>
            <a:off x="6653944" y="3020759"/>
            <a:ext cx="2057400" cy="1200329"/>
          </a:xfrm>
          <a:prstGeom prst="rect">
            <a:avLst/>
          </a:prstGeom>
          <a:noFill/>
          <a:ln>
            <a:solidFill>
              <a:schemeClr val="tx1"/>
            </a:solidFill>
          </a:ln>
        </p:spPr>
        <p:txBody>
          <a:bodyPr wrap="square" rtlCol="0">
            <a:spAutoFit/>
          </a:bodyPr>
          <a:lstStyle/>
          <a:p>
            <a:r>
              <a:rPr lang="en-GB" dirty="0" smtClean="0"/>
              <a:t>Pre 1988 GPCP ocean data does not contain microwave data</a:t>
            </a:r>
            <a:endParaRPr lang="en-GB" dirty="0"/>
          </a:p>
        </p:txBody>
      </p:sp>
      <p:cxnSp>
        <p:nvCxnSpPr>
          <p:cNvPr id="5" name="Straight Arrow Connector 4"/>
          <p:cNvCxnSpPr/>
          <p:nvPr/>
        </p:nvCxnSpPr>
        <p:spPr bwMode="auto">
          <a:xfrm flipH="1">
            <a:off x="2339752" y="3926775"/>
            <a:ext cx="4289648" cy="438329"/>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250" y="1268760"/>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6477" y="673102"/>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29400" y="4509120"/>
            <a:ext cx="2057400" cy="646331"/>
          </a:xfrm>
          <a:prstGeom prst="rect">
            <a:avLst/>
          </a:prstGeom>
          <a:noFill/>
          <a:ln>
            <a:solidFill>
              <a:schemeClr val="tx1"/>
            </a:solidFill>
          </a:ln>
        </p:spPr>
        <p:txBody>
          <a:bodyPr wrap="square" rtlCol="0">
            <a:spAutoFit/>
          </a:bodyPr>
          <a:lstStyle/>
          <a:p>
            <a:r>
              <a:rPr lang="en-GB" dirty="0" smtClean="0"/>
              <a:t>Robust drying of dry tropical land</a:t>
            </a:r>
            <a:endParaRPr lang="en-GB" dirty="0"/>
          </a:p>
        </p:txBody>
      </p:sp>
      <p:cxnSp>
        <p:nvCxnSpPr>
          <p:cNvPr id="12" name="Straight Arrow Connector 11"/>
          <p:cNvCxnSpPr/>
          <p:nvPr/>
        </p:nvCxnSpPr>
        <p:spPr bwMode="auto">
          <a:xfrm flipH="1">
            <a:off x="5979366" y="4877038"/>
            <a:ext cx="650034" cy="136138"/>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pic>
        <p:nvPicPr>
          <p:cNvPr id="13" name="Picture 12"/>
          <p:cNvPicPr>
            <a:picLocks noChangeAspect="1"/>
          </p:cNvPicPr>
          <p:nvPr/>
        </p:nvPicPr>
        <p:blipFill>
          <a:blip r:embed="rId5"/>
          <a:stretch>
            <a:fillRect/>
          </a:stretch>
        </p:blipFill>
        <p:spPr>
          <a:xfrm>
            <a:off x="5597449" y="6300406"/>
            <a:ext cx="3367039" cy="512970"/>
          </a:xfrm>
          <a:prstGeom prst="rect">
            <a:avLst/>
          </a:prstGeom>
        </p:spPr>
      </p:pic>
      <p:sp>
        <p:nvSpPr>
          <p:cNvPr id="15" name="Text Box 3"/>
          <p:cNvSpPr txBox="1">
            <a:spLocks noChangeArrowheads="1"/>
          </p:cNvSpPr>
          <p:nvPr/>
        </p:nvSpPr>
        <p:spPr bwMode="auto">
          <a:xfrm>
            <a:off x="230883" y="6381328"/>
            <a:ext cx="7121467" cy="3693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hlinkClick r:id="rId6"/>
              </a:rPr>
              <a:t>Allan et al. (2010) </a:t>
            </a:r>
            <a:r>
              <a:rPr lang="en-US" dirty="0" smtClean="0">
                <a:hlinkClick r:id="rId6"/>
              </a:rPr>
              <a:t>ERL.</a:t>
            </a:r>
            <a:r>
              <a:rPr lang="en-US" dirty="0" smtClean="0"/>
              <a:t>; Liu and Allan </a:t>
            </a:r>
            <a:r>
              <a:rPr lang="en-US" i="1" dirty="0" smtClean="0"/>
              <a:t>in prep</a:t>
            </a:r>
            <a:endParaRPr lang="en-US" i="1" dirty="0"/>
          </a:p>
        </p:txBody>
      </p:sp>
      <p:sp>
        <p:nvSpPr>
          <p:cNvPr id="7" name="Rectangle 6"/>
          <p:cNvSpPr/>
          <p:nvPr/>
        </p:nvSpPr>
        <p:spPr>
          <a:xfrm>
            <a:off x="6367895" y="5457228"/>
            <a:ext cx="2655455" cy="707886"/>
          </a:xfrm>
          <a:prstGeom prst="rect">
            <a:avLst/>
          </a:prstGeom>
          <a:solidFill>
            <a:schemeClr val="accent5"/>
          </a:solidFill>
        </p:spPr>
        <p:txBody>
          <a:bodyPr wrap="square">
            <a:spAutoFit/>
          </a:bodyPr>
          <a:lstStyle/>
          <a:p>
            <a:pPr marL="0" indent="0" eaLnBrk="1" hangingPunct="1">
              <a:buNone/>
            </a:pPr>
            <a:r>
              <a:rPr lang="en-GB" sz="2000" dirty="0" smtClean="0">
                <a:solidFill>
                  <a:schemeClr val="accent2"/>
                </a:solidFill>
                <a:latin typeface="Calibri" pitchFamily="34" charset="0"/>
                <a:cs typeface="Calibri" pitchFamily="34" charset="0"/>
              </a:rPr>
              <a:t>More at poster A204 </a:t>
            </a:r>
            <a:r>
              <a:rPr lang="en-GB" sz="2000" dirty="0">
                <a:solidFill>
                  <a:schemeClr val="accent2"/>
                </a:solidFill>
                <a:latin typeface="Calibri" pitchFamily="34" charset="0"/>
                <a:cs typeface="Calibri" pitchFamily="34" charset="0"/>
              </a:rPr>
              <a:t>Friday AM: </a:t>
            </a:r>
            <a:r>
              <a:rPr lang="en-GB" sz="2000" dirty="0" smtClean="0">
                <a:solidFill>
                  <a:schemeClr val="accent2"/>
                </a:solidFill>
                <a:latin typeface="Calibri" pitchFamily="34" charset="0"/>
                <a:cs typeface="Calibri" pitchFamily="34" charset="0"/>
              </a:rPr>
              <a:t>(Liu </a:t>
            </a:r>
            <a:r>
              <a:rPr lang="en-GB" sz="2000" dirty="0">
                <a:solidFill>
                  <a:schemeClr val="accent2"/>
                </a:solidFill>
                <a:latin typeface="Calibri" pitchFamily="34" charset="0"/>
                <a:cs typeface="Calibri" pitchFamily="34" charset="0"/>
              </a:rPr>
              <a:t>&amp; Allan</a:t>
            </a:r>
            <a:r>
              <a:rPr lang="en-GB" sz="2000" dirty="0" smtClean="0">
                <a:solidFill>
                  <a:schemeClr val="accent2"/>
                </a:solidFill>
                <a:latin typeface="Calibri" pitchFamily="34" charset="0"/>
                <a:cs typeface="Calibri" pitchFamily="34" charset="0"/>
              </a:rPr>
              <a:t>) </a:t>
            </a:r>
            <a:endParaRPr lang="en-GB" sz="2000" dirty="0"/>
          </a:p>
        </p:txBody>
      </p:sp>
    </p:spTree>
    <p:extLst>
      <p:ext uri="{BB962C8B-B14F-4D97-AF65-F5344CB8AC3E}">
        <p14:creationId xmlns:p14="http://schemas.microsoft.com/office/powerpoint/2010/main" val="403349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381000" y="980728"/>
            <a:ext cx="8458200" cy="4906144"/>
          </a:xfrm>
        </p:spPr>
        <p:txBody>
          <a:bodyPr/>
          <a:lstStyle/>
          <a:p>
            <a:pPr eaLnBrk="1" hangingPunct="1"/>
            <a:r>
              <a:rPr lang="en-GB" sz="2800" dirty="0" smtClean="0">
                <a:latin typeface="Calibri" pitchFamily="34" charset="0"/>
                <a:cs typeface="Calibri" pitchFamily="34" charset="0"/>
              </a:rPr>
              <a:t>Global rises in precipitation </a:t>
            </a:r>
            <a:r>
              <a:rPr lang="en-GB" sz="2800" dirty="0" smtClean="0">
                <a:cs typeface="Calibri" pitchFamily="34" charset="0"/>
              </a:rPr>
              <a:t>~</a:t>
            </a:r>
            <a:r>
              <a:rPr lang="en-GB" sz="2800" dirty="0" smtClean="0">
                <a:latin typeface="Calibri" pitchFamily="34" charset="0"/>
                <a:cs typeface="Calibri" pitchFamily="34" charset="0"/>
              </a:rPr>
              <a:t>2%/K</a:t>
            </a:r>
          </a:p>
          <a:p>
            <a:pPr lvl="1" eaLnBrk="1" hangingPunct="1"/>
            <a:r>
              <a:rPr lang="en-GB" sz="2000" dirty="0" smtClean="0">
                <a:latin typeface="Calibri" pitchFamily="34" charset="0"/>
                <a:cs typeface="Calibri" pitchFamily="34" charset="0"/>
              </a:rPr>
              <a:t>Relate to energetics (Allen and Ingram 2002)</a:t>
            </a:r>
          </a:p>
          <a:p>
            <a:pPr lvl="1" eaLnBrk="1" hangingPunct="1"/>
            <a:r>
              <a:rPr lang="en-GB" sz="2000" b="1" dirty="0" smtClean="0">
                <a:solidFill>
                  <a:schemeClr val="accent2"/>
                </a:solidFill>
                <a:latin typeface="Calibri" pitchFamily="34" charset="0"/>
                <a:cs typeface="Calibri" pitchFamily="34" charset="0"/>
              </a:rPr>
              <a:t>Regional projections a challenge</a:t>
            </a:r>
            <a:endParaRPr lang="en-GB" sz="2000" b="1" dirty="0">
              <a:solidFill>
                <a:schemeClr val="accent2"/>
              </a:solidFill>
              <a:latin typeface="Calibri" pitchFamily="34" charset="0"/>
              <a:cs typeface="Calibri" pitchFamily="34" charset="0"/>
            </a:endParaRPr>
          </a:p>
          <a:p>
            <a:pPr eaLnBrk="1" hangingPunct="1"/>
            <a:r>
              <a:rPr lang="en-GB" sz="2800" dirty="0" smtClean="0">
                <a:latin typeface="Calibri" pitchFamily="34" charset="0"/>
                <a:cs typeface="Calibri" pitchFamily="34" charset="0"/>
              </a:rPr>
              <a:t>Robust increases in water vapour (</a:t>
            </a:r>
            <a:r>
              <a:rPr lang="en-GB" sz="2800" dirty="0" smtClean="0">
                <a:cs typeface="Calibri" pitchFamily="34" charset="0"/>
              </a:rPr>
              <a:t>~</a:t>
            </a:r>
            <a:r>
              <a:rPr lang="en-GB" sz="2800" dirty="0" smtClean="0">
                <a:latin typeface="Calibri" pitchFamily="34" charset="0"/>
                <a:cs typeface="Calibri" pitchFamily="34" charset="0"/>
              </a:rPr>
              <a:t>7%/K) </a:t>
            </a:r>
            <a:r>
              <a:rPr lang="en-GB" sz="2800" dirty="0" smtClean="0">
                <a:latin typeface="Calibri" pitchFamily="34" charset="0"/>
                <a:cs typeface="Calibri" pitchFamily="34" charset="0"/>
                <a:sym typeface="Wingdings" pitchFamily="2" charset="2"/>
              </a:rPr>
              <a:t></a:t>
            </a:r>
            <a:endParaRPr lang="en-GB" sz="2800" dirty="0">
              <a:latin typeface="Calibri" pitchFamily="34" charset="0"/>
              <a:cs typeface="Calibri" pitchFamily="34" charset="0"/>
            </a:endParaRPr>
          </a:p>
          <a:p>
            <a:pPr marL="0" indent="0" eaLnBrk="1" hangingPunct="1">
              <a:buNone/>
            </a:pPr>
            <a:r>
              <a:rPr lang="en-GB" sz="2400" dirty="0" smtClean="0">
                <a:latin typeface="Calibri" pitchFamily="34" charset="0"/>
                <a:cs typeface="Calibri" pitchFamily="34" charset="0"/>
              </a:rPr>
              <a:t>Fuels comparable rise in </a:t>
            </a:r>
            <a:r>
              <a:rPr lang="en-GB" sz="2400" dirty="0" smtClean="0">
                <a:solidFill>
                  <a:schemeClr val="accent2"/>
                </a:solidFill>
                <a:latin typeface="Calibri" pitchFamily="34" charset="0"/>
                <a:cs typeface="Calibri" pitchFamily="34" charset="0"/>
              </a:rPr>
              <a:t>precipitation intensity</a:t>
            </a:r>
          </a:p>
          <a:p>
            <a:pPr lvl="1" eaLnBrk="1" hangingPunct="1"/>
            <a:r>
              <a:rPr lang="en-GB" sz="2000" dirty="0" smtClean="0">
                <a:latin typeface="Calibri" pitchFamily="34" charset="0"/>
                <a:cs typeface="Calibri" pitchFamily="34" charset="0"/>
              </a:rPr>
              <a:t>Possible positive feedbacks on hourly time-scales</a:t>
            </a:r>
          </a:p>
          <a:p>
            <a:pPr marL="0" indent="0" eaLnBrk="1" hangingPunct="1">
              <a:buNone/>
            </a:pPr>
            <a:r>
              <a:rPr lang="en-GB" sz="2400" dirty="0" smtClean="0">
                <a:latin typeface="Calibri" pitchFamily="34" charset="0"/>
                <a:cs typeface="Calibri" pitchFamily="34" charset="0"/>
              </a:rPr>
              <a:t>Enhances moisture transport: </a:t>
            </a:r>
            <a:r>
              <a:rPr lang="en-GB" sz="2400" dirty="0" smtClean="0">
                <a:solidFill>
                  <a:schemeClr val="accent2"/>
                </a:solidFill>
                <a:latin typeface="Calibri" pitchFamily="34" charset="0"/>
                <a:cs typeface="Calibri" pitchFamily="34" charset="0"/>
              </a:rPr>
              <a:t>wet get wetter, dry get drier</a:t>
            </a:r>
          </a:p>
          <a:p>
            <a:pPr lvl="1" eaLnBrk="1" hangingPunct="1"/>
            <a:r>
              <a:rPr lang="en-GB" sz="2000" dirty="0" smtClean="0">
                <a:latin typeface="Calibri" pitchFamily="34" charset="0"/>
                <a:cs typeface="Calibri" pitchFamily="34" charset="0"/>
              </a:rPr>
              <a:t>Moisture feedbacks over land?</a:t>
            </a:r>
          </a:p>
          <a:p>
            <a:pPr eaLnBrk="1" hangingPunct="1"/>
            <a:r>
              <a:rPr lang="en-GB" sz="2800" dirty="0" smtClean="0">
                <a:latin typeface="Calibri" pitchFamily="34" charset="0"/>
                <a:cs typeface="Calibri" pitchFamily="34" charset="0"/>
              </a:rPr>
              <a:t>Aerosols</a:t>
            </a:r>
            <a:endParaRPr lang="en-GB" sz="2400" dirty="0">
              <a:latin typeface="Calibri" pitchFamily="34" charset="0"/>
              <a:cs typeface="Calibri" pitchFamily="34" charset="0"/>
            </a:endParaRPr>
          </a:p>
          <a:p>
            <a:pPr lvl="1" eaLnBrk="1" hangingPunct="1"/>
            <a:r>
              <a:rPr lang="en-GB" sz="2000" dirty="0" smtClean="0">
                <a:latin typeface="Calibri" pitchFamily="34" charset="0"/>
                <a:cs typeface="Calibri" pitchFamily="34" charset="0"/>
              </a:rPr>
              <a:t>Alter energetically driven global response (e.g. Andrews et al. 2010 ERL); implications for mitigation and </a:t>
            </a:r>
            <a:r>
              <a:rPr lang="en-GB" sz="2000" dirty="0" err="1" smtClean="0">
                <a:latin typeface="Calibri" pitchFamily="34" charset="0"/>
                <a:cs typeface="Calibri" pitchFamily="34" charset="0"/>
              </a:rPr>
              <a:t>geoengineering</a:t>
            </a:r>
            <a:endParaRPr lang="en-GB" sz="2000" dirty="0" smtClean="0">
              <a:latin typeface="Calibri" pitchFamily="34" charset="0"/>
              <a:cs typeface="Calibri" pitchFamily="34" charset="0"/>
            </a:endParaRPr>
          </a:p>
          <a:p>
            <a:pPr lvl="1" eaLnBrk="1" hangingPunct="1"/>
            <a:r>
              <a:rPr lang="en-GB" sz="2000" dirty="0" smtClean="0">
                <a:latin typeface="Calibri" pitchFamily="34" charset="0"/>
                <a:cs typeface="Calibri" pitchFamily="34" charset="0"/>
              </a:rPr>
              <a:t>Associated changes in atmospheric circulation</a:t>
            </a:r>
          </a:p>
          <a:p>
            <a:pPr marL="0" indent="0" eaLnBrk="1" hangingPunct="1">
              <a:buNone/>
            </a:pPr>
            <a:r>
              <a:rPr lang="en-GB" sz="2000" dirty="0" smtClean="0">
                <a:solidFill>
                  <a:schemeClr val="accent2"/>
                </a:solidFill>
                <a:latin typeface="Calibri" pitchFamily="34" charset="0"/>
                <a:cs typeface="Calibri" pitchFamily="34" charset="0"/>
              </a:rPr>
              <a:t>See also posters Friday AM: </a:t>
            </a:r>
          </a:p>
          <a:p>
            <a:pPr marL="0" indent="0" eaLnBrk="1" hangingPunct="1">
              <a:buNone/>
            </a:pPr>
            <a:r>
              <a:rPr lang="en-GB" sz="2000" dirty="0" smtClean="0">
                <a:solidFill>
                  <a:schemeClr val="accent2"/>
                </a:solidFill>
                <a:latin typeface="Calibri" pitchFamily="34" charset="0"/>
                <a:cs typeface="Calibri" pitchFamily="34" charset="0"/>
              </a:rPr>
              <a:t>A203-4, </a:t>
            </a:r>
            <a:r>
              <a:rPr lang="en-GB" sz="2000" dirty="0">
                <a:solidFill>
                  <a:schemeClr val="accent2"/>
                </a:solidFill>
                <a:latin typeface="Calibri" pitchFamily="34" charset="0"/>
                <a:cs typeface="Calibri" pitchFamily="34" charset="0"/>
              </a:rPr>
              <a:t>Hall </a:t>
            </a:r>
            <a:r>
              <a:rPr lang="en-GB" sz="2000" dirty="0" smtClean="0">
                <a:solidFill>
                  <a:schemeClr val="accent2"/>
                </a:solidFill>
                <a:latin typeface="Calibri" pitchFamily="34" charset="0"/>
                <a:cs typeface="Calibri" pitchFamily="34" charset="0"/>
              </a:rPr>
              <a:t>A (Zahn &amp; Allan; Liu &amp; Allan); Z96, </a:t>
            </a:r>
            <a:r>
              <a:rPr lang="en-GB" sz="2000" dirty="0" err="1" smtClean="0">
                <a:solidFill>
                  <a:schemeClr val="accent2"/>
                </a:solidFill>
                <a:latin typeface="Calibri" pitchFamily="34" charset="0"/>
                <a:cs typeface="Calibri" pitchFamily="34" charset="0"/>
              </a:rPr>
              <a:t>HallZ</a:t>
            </a:r>
            <a:r>
              <a:rPr lang="en-GB" sz="2000" dirty="0" smtClean="0">
                <a:solidFill>
                  <a:schemeClr val="accent2"/>
                </a:solidFill>
                <a:latin typeface="Calibri" pitchFamily="34" charset="0"/>
                <a:cs typeface="Calibri" pitchFamily="34" charset="0"/>
              </a:rPr>
              <a:t> </a:t>
            </a:r>
            <a:r>
              <a:rPr lang="en-GB" sz="2000" dirty="0">
                <a:solidFill>
                  <a:schemeClr val="accent2"/>
                </a:solidFill>
                <a:latin typeface="Calibri" pitchFamily="34" charset="0"/>
                <a:cs typeface="Calibri" pitchFamily="34" charset="0"/>
              </a:rPr>
              <a:t>(</a:t>
            </a:r>
            <a:r>
              <a:rPr lang="en-GB" sz="2000" dirty="0" smtClean="0">
                <a:solidFill>
                  <a:schemeClr val="accent2"/>
                </a:solidFill>
                <a:latin typeface="Calibri" pitchFamily="34" charset="0"/>
                <a:cs typeface="Calibri" pitchFamily="34" charset="0"/>
              </a:rPr>
              <a:t>Williams  et al.)</a:t>
            </a:r>
            <a:endParaRPr lang="en-GB" sz="2000" dirty="0">
              <a:solidFill>
                <a:schemeClr val="accent2"/>
              </a:solidFill>
              <a:latin typeface="Calibri" pitchFamily="34" charset="0"/>
              <a:cs typeface="Calibri" pitchFamily="34" charset="0"/>
            </a:endParaRPr>
          </a:p>
        </p:txBody>
      </p:sp>
      <p:pic>
        <p:nvPicPr>
          <p:cNvPr id="52226" name="Picture 4"/>
          <p:cNvPicPr>
            <a:picLocks noChangeAspect="1" noChangeArrowheads="1"/>
          </p:cNvPicPr>
          <p:nvPr/>
        </p:nvPicPr>
        <p:blipFill>
          <a:blip r:embed="rId3"/>
          <a:srcRect/>
          <a:stretch>
            <a:fillRect/>
          </a:stretch>
        </p:blipFill>
        <p:spPr bwMode="auto">
          <a:xfrm>
            <a:off x="6156176" y="152401"/>
            <a:ext cx="2835424" cy="1656682"/>
          </a:xfrm>
          <a:prstGeom prst="rect">
            <a:avLst/>
          </a:prstGeom>
          <a:noFill/>
          <a:ln w="9525">
            <a:noFill/>
            <a:miter lim="800000"/>
            <a:headEnd/>
            <a:tailEnd/>
          </a:ln>
        </p:spPr>
      </p:pic>
      <p:sp>
        <p:nvSpPr>
          <p:cNvPr id="52227" name="Rectangle 2"/>
          <p:cNvSpPr>
            <a:spLocks noGrp="1" noChangeArrowheads="1"/>
          </p:cNvSpPr>
          <p:nvPr>
            <p:ph type="title" idx="4294967295"/>
          </p:nvPr>
        </p:nvSpPr>
        <p:spPr>
          <a:xfrm>
            <a:off x="533400" y="260648"/>
            <a:ext cx="3352800" cy="639763"/>
          </a:xfrm>
          <a:solidFill>
            <a:schemeClr val="bg1"/>
          </a:solidFill>
        </p:spPr>
        <p:txBody>
          <a:bodyPr/>
          <a:lstStyle/>
          <a:p>
            <a:pPr eaLnBrk="1" hangingPunct="1"/>
            <a:r>
              <a:rPr lang="en-GB" sz="4000" dirty="0" smtClean="0">
                <a:solidFill>
                  <a:schemeClr val="accent2"/>
                </a:solidFill>
              </a:rPr>
              <a:t>Conclusions</a:t>
            </a:r>
          </a:p>
        </p:txBody>
      </p:sp>
    </p:spTree>
    <p:extLst>
      <p:ext uri="{BB962C8B-B14F-4D97-AF65-F5344CB8AC3E}">
        <p14:creationId xmlns:p14="http://schemas.microsoft.com/office/powerpoint/2010/main" val="29076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500"/>
                                        <p:tgtEl>
                                          <p:spTgt spid="4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500"/>
                                        <p:tgtEl>
                                          <p:spTgt spid="40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500"/>
                                        <p:tgtEl>
                                          <p:spTgt spid="40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500"/>
                                        <p:tgtEl>
                                          <p:spTgt spid="40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2">
                                            <p:txEl>
                                              <p:pRg st="5" end="5"/>
                                            </p:txEl>
                                          </p:spTgt>
                                        </p:tgtEl>
                                        <p:attrNameLst>
                                          <p:attrName>style.visibility</p:attrName>
                                        </p:attrNameLst>
                                      </p:cBhvr>
                                      <p:to>
                                        <p:strVal val="visible"/>
                                      </p:to>
                                    </p:set>
                                    <p:animEffect transition="in" filter="fade">
                                      <p:cBhvr>
                                        <p:cTn id="32" dur="500"/>
                                        <p:tgtEl>
                                          <p:spTgt spid="40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62">
                                            <p:txEl>
                                              <p:pRg st="6" end="6"/>
                                            </p:txEl>
                                          </p:spTgt>
                                        </p:tgtEl>
                                        <p:attrNameLst>
                                          <p:attrName>style.visibility</p:attrName>
                                        </p:attrNameLst>
                                      </p:cBhvr>
                                      <p:to>
                                        <p:strVal val="visible"/>
                                      </p:to>
                                    </p:set>
                                    <p:animEffect transition="in" filter="fade">
                                      <p:cBhvr>
                                        <p:cTn id="37" dur="500"/>
                                        <p:tgtEl>
                                          <p:spTgt spid="409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62">
                                            <p:txEl>
                                              <p:pRg st="7" end="7"/>
                                            </p:txEl>
                                          </p:spTgt>
                                        </p:tgtEl>
                                        <p:attrNameLst>
                                          <p:attrName>style.visibility</p:attrName>
                                        </p:attrNameLst>
                                      </p:cBhvr>
                                      <p:to>
                                        <p:strVal val="visible"/>
                                      </p:to>
                                    </p:set>
                                    <p:animEffect transition="in" filter="fade">
                                      <p:cBhvr>
                                        <p:cTn id="42" dur="500"/>
                                        <p:tgtEl>
                                          <p:spTgt spid="409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62">
                                            <p:txEl>
                                              <p:pRg st="8" end="8"/>
                                            </p:txEl>
                                          </p:spTgt>
                                        </p:tgtEl>
                                        <p:attrNameLst>
                                          <p:attrName>style.visibility</p:attrName>
                                        </p:attrNameLst>
                                      </p:cBhvr>
                                      <p:to>
                                        <p:strVal val="visible"/>
                                      </p:to>
                                    </p:set>
                                    <p:animEffect transition="in" filter="fade">
                                      <p:cBhvr>
                                        <p:cTn id="47" dur="500"/>
                                        <p:tgtEl>
                                          <p:spTgt spid="409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62">
                                            <p:txEl>
                                              <p:pRg st="9" end="9"/>
                                            </p:txEl>
                                          </p:spTgt>
                                        </p:tgtEl>
                                        <p:attrNameLst>
                                          <p:attrName>style.visibility</p:attrName>
                                        </p:attrNameLst>
                                      </p:cBhvr>
                                      <p:to>
                                        <p:strVal val="visible"/>
                                      </p:to>
                                    </p:set>
                                    <p:animEffect transition="in" filter="fade">
                                      <p:cBhvr>
                                        <p:cTn id="52" dur="500"/>
                                        <p:tgtEl>
                                          <p:spTgt spid="4096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962">
                                            <p:txEl>
                                              <p:pRg st="10" end="10"/>
                                            </p:txEl>
                                          </p:spTgt>
                                        </p:tgtEl>
                                        <p:attrNameLst>
                                          <p:attrName>style.visibility</p:attrName>
                                        </p:attrNameLst>
                                      </p:cBhvr>
                                      <p:to>
                                        <p:strVal val="visible"/>
                                      </p:to>
                                    </p:set>
                                    <p:animEffect transition="in" filter="fade">
                                      <p:cBhvr>
                                        <p:cTn id="57" dur="500"/>
                                        <p:tgtEl>
                                          <p:spTgt spid="4096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962">
                                            <p:txEl>
                                              <p:pRg st="11" end="11"/>
                                            </p:txEl>
                                          </p:spTgt>
                                        </p:tgtEl>
                                        <p:attrNameLst>
                                          <p:attrName>style.visibility</p:attrName>
                                        </p:attrNameLst>
                                      </p:cBhvr>
                                      <p:to>
                                        <p:strVal val="visible"/>
                                      </p:to>
                                    </p:set>
                                    <p:animEffect transition="in" filter="fade">
                                      <p:cBhvr>
                                        <p:cTn id="62" dur="500"/>
                                        <p:tgtEl>
                                          <p:spTgt spid="4096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962">
                                            <p:txEl>
                                              <p:pRg st="12" end="12"/>
                                            </p:txEl>
                                          </p:spTgt>
                                        </p:tgtEl>
                                        <p:attrNameLst>
                                          <p:attrName>style.visibility</p:attrName>
                                        </p:attrNameLst>
                                      </p:cBhvr>
                                      <p:to>
                                        <p:strVal val="visible"/>
                                      </p:to>
                                    </p:set>
                                    <p:animEffect transition="in" filter="fade">
                                      <p:cBhvr>
                                        <p:cTn id="67" dur="500"/>
                                        <p:tgtEl>
                                          <p:spTgt spid="4096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title"/>
          </p:nvPr>
        </p:nvSpPr>
        <p:spPr/>
        <p:txBody>
          <a:bodyPr/>
          <a:lstStyle/>
          <a:p>
            <a:r>
              <a:rPr lang="en-GB" smtClean="0"/>
              <a:t>Extra slides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3"/>
          <p:cNvPicPr>
            <a:picLocks noChangeAspect="1" noChangeArrowheads="1"/>
          </p:cNvPicPr>
          <p:nvPr/>
        </p:nvPicPr>
        <p:blipFill>
          <a:blip r:embed="rId3"/>
          <a:srcRect r="20833"/>
          <a:stretch>
            <a:fillRect/>
          </a:stretch>
        </p:blipFill>
        <p:spPr bwMode="auto">
          <a:xfrm>
            <a:off x="990600" y="1295400"/>
            <a:ext cx="7696200" cy="3916363"/>
          </a:xfrm>
          <a:prstGeom prst="rect">
            <a:avLst/>
          </a:prstGeom>
          <a:noFill/>
          <a:ln w="9525">
            <a:noFill/>
            <a:miter lim="800000"/>
            <a:headEnd/>
            <a:tailEnd/>
          </a:ln>
        </p:spPr>
      </p:pic>
      <p:sp>
        <p:nvSpPr>
          <p:cNvPr id="39938" name="Rectangle 2"/>
          <p:cNvSpPr>
            <a:spLocks noGrp="1" noChangeArrowheads="1"/>
          </p:cNvSpPr>
          <p:nvPr>
            <p:ph type="title" idx="4294967295"/>
          </p:nvPr>
        </p:nvSpPr>
        <p:spPr>
          <a:xfrm>
            <a:off x="533400" y="60325"/>
            <a:ext cx="8610600" cy="1143000"/>
          </a:xfrm>
          <a:solidFill>
            <a:schemeClr val="bg1"/>
          </a:solidFill>
        </p:spPr>
        <p:txBody>
          <a:bodyPr/>
          <a:lstStyle/>
          <a:p>
            <a:pPr algn="l" eaLnBrk="1" hangingPunct="1"/>
            <a:r>
              <a:rPr lang="en-GB" sz="3600" dirty="0" smtClean="0">
                <a:solidFill>
                  <a:schemeClr val="accent2"/>
                </a:solidFill>
                <a:latin typeface="Calibri" pitchFamily="34" charset="0"/>
                <a:cs typeface="Calibri" pitchFamily="34" charset="0"/>
              </a:rPr>
              <a:t>Contrasting precipitation response in wet and dry regions of the tropical circulation</a:t>
            </a:r>
            <a:endParaRPr lang="en-US" sz="3600" dirty="0" smtClean="0">
              <a:solidFill>
                <a:schemeClr val="accent2"/>
              </a:solidFill>
              <a:latin typeface="Calibri" pitchFamily="34" charset="0"/>
              <a:cs typeface="Calibri" pitchFamily="34" charset="0"/>
            </a:endParaRPr>
          </a:p>
        </p:txBody>
      </p:sp>
      <p:sp>
        <p:nvSpPr>
          <p:cNvPr id="39939" name="Text Box 3"/>
          <p:cNvSpPr txBox="1">
            <a:spLocks noChangeArrowheads="1"/>
          </p:cNvSpPr>
          <p:nvPr/>
        </p:nvSpPr>
        <p:spPr bwMode="auto">
          <a:xfrm>
            <a:off x="381000" y="5867400"/>
            <a:ext cx="8458200" cy="369888"/>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dirty="0"/>
              <a:t>Updated from </a:t>
            </a:r>
            <a:r>
              <a:rPr lang="en-US" dirty="0" smtClean="0">
                <a:hlinkClick r:id="rId4"/>
              </a:rPr>
              <a:t>Allan </a:t>
            </a:r>
            <a:r>
              <a:rPr lang="en-US" i="1" dirty="0">
                <a:hlinkClick r:id="rId4"/>
              </a:rPr>
              <a:t>et al. </a:t>
            </a:r>
            <a:r>
              <a:rPr lang="en-US" dirty="0">
                <a:hlinkClick r:id="rId4"/>
              </a:rPr>
              <a:t>(2010) </a:t>
            </a:r>
            <a:r>
              <a:rPr lang="en-US" i="1" dirty="0">
                <a:hlinkClick r:id="rId4"/>
              </a:rPr>
              <a:t>Environ. Res. </a:t>
            </a:r>
            <a:r>
              <a:rPr lang="en-US" i="1" dirty="0" err="1">
                <a:hlinkClick r:id="rId4"/>
              </a:rPr>
              <a:t>Lett</a:t>
            </a:r>
            <a:r>
              <a:rPr lang="en-US" i="1" dirty="0">
                <a:hlinkClick r:id="rId4"/>
              </a:rPr>
              <a:t>.</a:t>
            </a:r>
            <a:endParaRPr lang="en-US" i="1" dirty="0"/>
          </a:p>
        </p:txBody>
      </p:sp>
      <p:sp>
        <p:nvSpPr>
          <p:cNvPr id="39940" name="Text Box 4"/>
          <p:cNvSpPr txBox="1">
            <a:spLocks noChangeArrowheads="1"/>
          </p:cNvSpPr>
          <p:nvPr/>
        </p:nvSpPr>
        <p:spPr bwMode="auto">
          <a:xfrm>
            <a:off x="501650" y="2422525"/>
            <a:ext cx="184150" cy="519113"/>
          </a:xfrm>
          <a:prstGeom prst="rect">
            <a:avLst/>
          </a:prstGeom>
          <a:solidFill>
            <a:schemeClr val="bg1"/>
          </a:solidFill>
          <a:ln w="9525">
            <a:noFill/>
            <a:miter lim="800000"/>
            <a:headEnd/>
            <a:tailEnd/>
          </a:ln>
        </p:spPr>
        <p:txBody>
          <a:bodyPr>
            <a:spAutoFit/>
          </a:bodyPr>
          <a:lstStyle/>
          <a:p>
            <a:pPr eaLnBrk="0" hangingPunct="0">
              <a:spcBef>
                <a:spcPct val="50000"/>
              </a:spcBef>
            </a:pPr>
            <a:endParaRPr lang="en-GB" sz="2800"/>
          </a:p>
        </p:txBody>
      </p:sp>
      <p:sp>
        <p:nvSpPr>
          <p:cNvPr id="39941" name="Text Box 6"/>
          <p:cNvSpPr txBox="1">
            <a:spLocks noChangeArrowheads="1"/>
          </p:cNvSpPr>
          <p:nvPr/>
        </p:nvSpPr>
        <p:spPr bwMode="auto">
          <a:xfrm>
            <a:off x="2209800" y="3200400"/>
            <a:ext cx="11430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dirty="0" smtClean="0"/>
              <a:t>dry</a:t>
            </a:r>
            <a:endParaRPr lang="en-US" sz="2000" dirty="0"/>
          </a:p>
        </p:txBody>
      </p:sp>
      <p:sp>
        <p:nvSpPr>
          <p:cNvPr id="39942" name="Text Box 7"/>
          <p:cNvSpPr txBox="1">
            <a:spLocks noChangeArrowheads="1"/>
          </p:cNvSpPr>
          <p:nvPr/>
        </p:nvSpPr>
        <p:spPr bwMode="auto">
          <a:xfrm>
            <a:off x="2209800" y="1431925"/>
            <a:ext cx="16764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dirty="0" smtClean="0"/>
              <a:t>wet</a:t>
            </a:r>
            <a:endParaRPr lang="en-US" sz="2000" dirty="0"/>
          </a:p>
        </p:txBody>
      </p:sp>
      <p:sp>
        <p:nvSpPr>
          <p:cNvPr id="39943" name="Text Box 8"/>
          <p:cNvSpPr txBox="1">
            <a:spLocks noChangeArrowheads="1"/>
          </p:cNvSpPr>
          <p:nvPr/>
        </p:nvSpPr>
        <p:spPr bwMode="auto">
          <a:xfrm>
            <a:off x="5638800" y="1676400"/>
            <a:ext cx="1143000" cy="396875"/>
          </a:xfrm>
          <a:prstGeom prst="rect">
            <a:avLst/>
          </a:prstGeom>
          <a:noFill/>
          <a:ln w="9525">
            <a:noFill/>
            <a:miter lim="800000"/>
            <a:headEnd/>
            <a:tailEnd/>
          </a:ln>
        </p:spPr>
        <p:txBody>
          <a:bodyPr>
            <a:spAutoFit/>
          </a:bodyPr>
          <a:lstStyle/>
          <a:p>
            <a:pPr eaLnBrk="0" hangingPunct="0">
              <a:spcBef>
                <a:spcPct val="50000"/>
              </a:spcBef>
            </a:pPr>
            <a:r>
              <a:rPr lang="en-GB" sz="2000" b="1">
                <a:solidFill>
                  <a:srgbClr val="006600"/>
                </a:solidFill>
              </a:rPr>
              <a:t>Models</a:t>
            </a:r>
            <a:endParaRPr lang="en-US" sz="2000" b="1">
              <a:solidFill>
                <a:srgbClr val="006600"/>
              </a:solidFill>
            </a:endParaRPr>
          </a:p>
        </p:txBody>
      </p:sp>
      <p:sp>
        <p:nvSpPr>
          <p:cNvPr id="39944" name="Text Box 9"/>
          <p:cNvSpPr txBox="1">
            <a:spLocks noChangeArrowheads="1"/>
          </p:cNvSpPr>
          <p:nvPr/>
        </p:nvSpPr>
        <p:spPr bwMode="auto">
          <a:xfrm>
            <a:off x="3429000" y="1676400"/>
            <a:ext cx="1905000" cy="396875"/>
          </a:xfrm>
          <a:prstGeom prst="rect">
            <a:avLst/>
          </a:prstGeom>
          <a:noFill/>
          <a:ln w="9525">
            <a:noFill/>
            <a:miter lim="800000"/>
            <a:headEnd/>
            <a:tailEnd/>
          </a:ln>
        </p:spPr>
        <p:txBody>
          <a:bodyPr>
            <a:spAutoFit/>
          </a:bodyPr>
          <a:lstStyle/>
          <a:p>
            <a:pPr eaLnBrk="0" hangingPunct="0">
              <a:spcBef>
                <a:spcPct val="50000"/>
              </a:spcBef>
            </a:pPr>
            <a:r>
              <a:rPr lang="en-GB" sz="2000" b="1"/>
              <a:t>Observations</a:t>
            </a:r>
            <a:endParaRPr lang="en-US" sz="2000" b="1"/>
          </a:p>
        </p:txBody>
      </p:sp>
      <p:sp>
        <p:nvSpPr>
          <p:cNvPr id="39945" name="Text Box 10"/>
          <p:cNvSpPr txBox="1">
            <a:spLocks noChangeArrowheads="1"/>
          </p:cNvSpPr>
          <p:nvPr/>
        </p:nvSpPr>
        <p:spPr bwMode="auto">
          <a:xfrm rot="-5400000">
            <a:off x="-769143" y="3055143"/>
            <a:ext cx="4191000" cy="519113"/>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800"/>
              <a:t>Precipitation change (%)</a:t>
            </a:r>
            <a:endParaRPr lang="en-US" sz="2800"/>
          </a:p>
        </p:txBody>
      </p:sp>
      <p:sp>
        <p:nvSpPr>
          <p:cNvPr id="39946" name="Text Box 11"/>
          <p:cNvSpPr txBox="1">
            <a:spLocks noChangeArrowheads="1"/>
          </p:cNvSpPr>
          <p:nvPr/>
        </p:nvSpPr>
        <p:spPr bwMode="auto">
          <a:xfrm>
            <a:off x="2133600" y="5410200"/>
            <a:ext cx="6705600" cy="366713"/>
          </a:xfrm>
          <a:prstGeom prst="rect">
            <a:avLst/>
          </a:prstGeom>
          <a:noFill/>
          <a:ln w="9525">
            <a:noFill/>
            <a:miter lim="800000"/>
            <a:headEnd/>
            <a:tailEnd/>
          </a:ln>
        </p:spPr>
        <p:txBody>
          <a:bodyPr>
            <a:spAutoFit/>
          </a:bodyPr>
          <a:lstStyle/>
          <a:p>
            <a:pPr eaLnBrk="0" hangingPunct="0">
              <a:spcBef>
                <a:spcPct val="50000"/>
              </a:spcBef>
            </a:pPr>
            <a:r>
              <a:rPr lang="en-GB">
                <a:solidFill>
                  <a:schemeClr val="accent2"/>
                </a:solidFill>
              </a:rPr>
              <a:t>Sensitivity to reanalysis dataset used to define wet/dry regions</a:t>
            </a:r>
          </a:p>
        </p:txBody>
      </p:sp>
    </p:spTree>
    <p:extLst>
      <p:ext uri="{BB962C8B-B14F-4D97-AF65-F5344CB8AC3E}">
        <p14:creationId xmlns:p14="http://schemas.microsoft.com/office/powerpoint/2010/main" val="75777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52400" y="228600"/>
            <a:ext cx="8991600" cy="1143000"/>
          </a:xfrm>
          <a:solidFill>
            <a:schemeClr val="bg1"/>
          </a:solidFill>
        </p:spPr>
        <p:txBody>
          <a:bodyPr/>
          <a:lstStyle/>
          <a:p>
            <a:pPr eaLnBrk="1" hangingPunct="1"/>
            <a:r>
              <a:rPr lang="en-GB" sz="2400" smtClean="0">
                <a:solidFill>
                  <a:schemeClr val="accent2"/>
                </a:solidFill>
              </a:rPr>
              <a:t>Increases in the frequency of the heaviest rainfall with warming: daily data from models and microwave satellite data (SSM/I)</a:t>
            </a:r>
            <a:endParaRPr lang="en-US" sz="2400" smtClean="0">
              <a:solidFill>
                <a:schemeClr val="accent2"/>
              </a:solidFill>
            </a:endParaRPr>
          </a:p>
        </p:txBody>
      </p:sp>
      <p:pic>
        <p:nvPicPr>
          <p:cNvPr id="55298" name="Picture 5"/>
          <p:cNvPicPr>
            <a:picLocks noChangeAspect="1" noChangeArrowheads="1"/>
          </p:cNvPicPr>
          <p:nvPr/>
        </p:nvPicPr>
        <p:blipFill>
          <a:blip r:embed="rId3"/>
          <a:srcRect/>
          <a:stretch>
            <a:fillRect/>
          </a:stretch>
        </p:blipFill>
        <p:spPr bwMode="auto">
          <a:xfrm>
            <a:off x="990600" y="5867400"/>
            <a:ext cx="7696200" cy="100013"/>
          </a:xfrm>
          <a:prstGeom prst="rect">
            <a:avLst/>
          </a:prstGeom>
          <a:noFill/>
          <a:ln w="9525">
            <a:noFill/>
            <a:miter lim="800000"/>
            <a:headEnd/>
            <a:tailEnd/>
          </a:ln>
        </p:spPr>
      </p:pic>
      <p:sp>
        <p:nvSpPr>
          <p:cNvPr id="55299" name="Text Box 6"/>
          <p:cNvSpPr txBox="1">
            <a:spLocks noChangeArrowheads="1"/>
          </p:cNvSpPr>
          <p:nvPr/>
        </p:nvSpPr>
        <p:spPr bwMode="auto">
          <a:xfrm>
            <a:off x="1981200" y="5881688"/>
            <a:ext cx="6629400" cy="366712"/>
          </a:xfrm>
          <a:prstGeom prst="rect">
            <a:avLst/>
          </a:prstGeom>
          <a:noFill/>
          <a:ln w="9525">
            <a:noFill/>
            <a:miter lim="800000"/>
            <a:headEnd/>
            <a:tailEnd/>
          </a:ln>
        </p:spPr>
        <p:txBody>
          <a:bodyPr>
            <a:spAutoFit/>
          </a:bodyPr>
          <a:lstStyle/>
          <a:p>
            <a:pPr eaLnBrk="0" hangingPunct="0">
              <a:spcBef>
                <a:spcPct val="50000"/>
              </a:spcBef>
            </a:pPr>
            <a:r>
              <a:rPr lang="en-GB"/>
              <a:t>Reduced frequency		Increased frequency</a:t>
            </a:r>
            <a:endParaRPr lang="en-US"/>
          </a:p>
        </p:txBody>
      </p:sp>
      <p:sp>
        <p:nvSpPr>
          <p:cNvPr id="55300" name="Line 7"/>
          <p:cNvSpPr>
            <a:spLocks noChangeShapeType="1"/>
          </p:cNvSpPr>
          <p:nvPr/>
        </p:nvSpPr>
        <p:spPr bwMode="auto">
          <a:xfrm flipH="1">
            <a:off x="990600" y="6096000"/>
            <a:ext cx="990600" cy="0"/>
          </a:xfrm>
          <a:prstGeom prst="line">
            <a:avLst/>
          </a:prstGeom>
          <a:noFill/>
          <a:ln w="57150">
            <a:solidFill>
              <a:schemeClr val="tx1"/>
            </a:solidFill>
            <a:round/>
            <a:headEnd/>
            <a:tailEnd type="triangle" w="med" len="med"/>
          </a:ln>
        </p:spPr>
        <p:txBody>
          <a:bodyPr/>
          <a:lstStyle/>
          <a:p>
            <a:endParaRPr lang="en-US"/>
          </a:p>
        </p:txBody>
      </p:sp>
      <p:sp>
        <p:nvSpPr>
          <p:cNvPr id="55301" name="Line 8"/>
          <p:cNvSpPr>
            <a:spLocks noChangeShapeType="1"/>
          </p:cNvSpPr>
          <p:nvPr/>
        </p:nvSpPr>
        <p:spPr bwMode="auto">
          <a:xfrm>
            <a:off x="7848600" y="6096000"/>
            <a:ext cx="838200" cy="0"/>
          </a:xfrm>
          <a:prstGeom prst="line">
            <a:avLst/>
          </a:prstGeom>
          <a:noFill/>
          <a:ln w="57150">
            <a:solidFill>
              <a:schemeClr val="tx1"/>
            </a:solidFill>
            <a:round/>
            <a:headEnd/>
            <a:tailEnd type="triangle" w="med" len="med"/>
          </a:ln>
        </p:spPr>
        <p:txBody>
          <a:bodyPr/>
          <a:lstStyle/>
          <a:p>
            <a:endParaRPr lang="en-US"/>
          </a:p>
        </p:txBody>
      </p:sp>
      <p:pic>
        <p:nvPicPr>
          <p:cNvPr id="55302" name="Picture 7"/>
          <p:cNvPicPr>
            <a:picLocks noChangeAspect="1" noChangeArrowheads="1"/>
          </p:cNvPicPr>
          <p:nvPr/>
        </p:nvPicPr>
        <p:blipFill>
          <a:blip r:embed="rId4"/>
          <a:srcRect/>
          <a:stretch>
            <a:fillRect/>
          </a:stretch>
        </p:blipFill>
        <p:spPr bwMode="auto">
          <a:xfrm>
            <a:off x="609600" y="1354138"/>
            <a:ext cx="8077200" cy="4445000"/>
          </a:xfrm>
          <a:prstGeom prst="rect">
            <a:avLst/>
          </a:prstGeom>
          <a:noFill/>
          <a:ln w="9525">
            <a:noFill/>
            <a:miter lim="800000"/>
            <a:headEnd/>
            <a:tailEnd/>
          </a:ln>
        </p:spPr>
      </p:pic>
      <p:sp>
        <p:nvSpPr>
          <p:cNvPr id="55303" name="Text Box 3"/>
          <p:cNvSpPr txBox="1">
            <a:spLocks noChangeArrowheads="1"/>
          </p:cNvSpPr>
          <p:nvPr/>
        </p:nvSpPr>
        <p:spPr bwMode="auto">
          <a:xfrm>
            <a:off x="1371600" y="6186488"/>
            <a:ext cx="7467600" cy="369887"/>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a:t>Allan and Soden (2008) Science; Allan et al. (2010) Environ. Res. Lett.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3" descr="wave.gif"/>
          <p:cNvPicPr>
            <a:picLocks noChangeAspect="1"/>
          </p:cNvPicPr>
          <p:nvPr/>
        </p:nvPicPr>
        <p:blipFill>
          <a:blip r:embed="rId2"/>
          <a:srcRect l="50499" t="26747" b="24283"/>
          <a:stretch>
            <a:fillRect/>
          </a:stretch>
        </p:blipFill>
        <p:spPr bwMode="auto">
          <a:xfrm>
            <a:off x="4873625" y="1341438"/>
            <a:ext cx="3967163" cy="5511800"/>
          </a:xfrm>
          <a:prstGeom prst="rect">
            <a:avLst/>
          </a:prstGeom>
          <a:noFill/>
          <a:ln w="9525">
            <a:noFill/>
            <a:miter lim="800000"/>
            <a:headEnd/>
            <a:tailEnd/>
          </a:ln>
        </p:spPr>
      </p:pic>
      <p:pic>
        <p:nvPicPr>
          <p:cNvPr id="65538" name="Content Placeholder 3" descr="wave.gif"/>
          <p:cNvPicPr>
            <a:picLocks noChangeAspect="1"/>
          </p:cNvPicPr>
          <p:nvPr/>
        </p:nvPicPr>
        <p:blipFill>
          <a:blip r:embed="rId2"/>
          <a:srcRect l="50499" b="73746"/>
          <a:stretch>
            <a:fillRect/>
          </a:stretch>
        </p:blipFill>
        <p:spPr bwMode="auto">
          <a:xfrm>
            <a:off x="0" y="0"/>
            <a:ext cx="4643438" cy="3460750"/>
          </a:xfrm>
          <a:prstGeom prst="rect">
            <a:avLst/>
          </a:prstGeom>
          <a:noFill/>
          <a:ln w="9525">
            <a:noFill/>
            <a:miter lim="800000"/>
            <a:headEnd/>
            <a:tailEnd/>
          </a:ln>
        </p:spPr>
      </p:pic>
      <p:sp>
        <p:nvSpPr>
          <p:cNvPr id="65539" name="TextBox 4"/>
          <p:cNvSpPr txBox="1">
            <a:spLocks noChangeArrowheads="1"/>
          </p:cNvSpPr>
          <p:nvPr/>
        </p:nvSpPr>
        <p:spPr bwMode="auto">
          <a:xfrm>
            <a:off x="5076825" y="188913"/>
            <a:ext cx="3887788" cy="954087"/>
          </a:xfrm>
          <a:prstGeom prst="rect">
            <a:avLst/>
          </a:prstGeom>
          <a:solidFill>
            <a:schemeClr val="bg1"/>
          </a:solidFill>
          <a:ln w="9525">
            <a:noFill/>
            <a:miter lim="800000"/>
            <a:headEnd/>
            <a:tailEnd/>
          </a:ln>
        </p:spPr>
        <p:txBody>
          <a:bodyPr>
            <a:spAutoFit/>
          </a:bodyPr>
          <a:lstStyle/>
          <a:p>
            <a:pPr eaLnBrk="0" hangingPunct="0"/>
            <a:r>
              <a:rPr lang="en-GB" sz="2800">
                <a:solidFill>
                  <a:schemeClr val="accent2"/>
                </a:solidFill>
              </a:rPr>
              <a:t>Separating dynamical thermodynamic trends</a:t>
            </a:r>
          </a:p>
        </p:txBody>
      </p:sp>
      <p:sp>
        <p:nvSpPr>
          <p:cNvPr id="65540" name="TextBox 5"/>
          <p:cNvSpPr txBox="1">
            <a:spLocks noChangeArrowheads="1"/>
          </p:cNvSpPr>
          <p:nvPr/>
        </p:nvSpPr>
        <p:spPr bwMode="auto">
          <a:xfrm>
            <a:off x="539750" y="3933825"/>
            <a:ext cx="3887788" cy="2554288"/>
          </a:xfrm>
          <a:prstGeom prst="rect">
            <a:avLst/>
          </a:prstGeom>
          <a:noFill/>
          <a:ln w="9525">
            <a:noFill/>
            <a:miter lim="800000"/>
            <a:headEnd/>
            <a:tailEnd/>
          </a:ln>
        </p:spPr>
        <p:txBody>
          <a:bodyPr>
            <a:spAutoFit/>
          </a:bodyPr>
          <a:lstStyle/>
          <a:p>
            <a:pPr eaLnBrk="0" hangingPunct="0"/>
            <a:r>
              <a:rPr lang="en-GB" sz="2400" b="1"/>
              <a:t>Top: </a:t>
            </a:r>
            <a:r>
              <a:rPr lang="en-GB" sz="2400"/>
              <a:t>fixed P intensity PDF</a:t>
            </a:r>
          </a:p>
          <a:p>
            <a:pPr eaLnBrk="0" hangingPunct="0"/>
            <a:endParaRPr lang="en-GB" sz="2400"/>
          </a:p>
          <a:p>
            <a:pPr eaLnBrk="0" hangingPunct="0"/>
            <a:r>
              <a:rPr lang="en-GB" sz="2400" b="1"/>
              <a:t>Bottom: </a:t>
            </a:r>
            <a:r>
              <a:rPr lang="en-GB" sz="2400"/>
              <a:t>residual (total trend minus fixed PDF)</a:t>
            </a:r>
          </a:p>
          <a:p>
            <a:pPr eaLnBrk="0" hangingPunct="0"/>
            <a:endParaRPr lang="en-GB" sz="2400"/>
          </a:p>
          <a:p>
            <a:pPr eaLnBrk="0" hangingPunct="0"/>
            <a:r>
              <a:rPr lang="en-GB" sz="2000"/>
              <a:t>We are currently applying this technique to CMIP5 models</a:t>
            </a:r>
          </a:p>
        </p:txBody>
      </p:sp>
      <p:cxnSp>
        <p:nvCxnSpPr>
          <p:cNvPr id="65541" name="Straight Arrow Connector 7"/>
          <p:cNvCxnSpPr>
            <a:cxnSpLocks noChangeShapeType="1"/>
          </p:cNvCxnSpPr>
          <p:nvPr/>
        </p:nvCxnSpPr>
        <p:spPr bwMode="auto">
          <a:xfrm flipV="1">
            <a:off x="4284663" y="3500438"/>
            <a:ext cx="792162" cy="649287"/>
          </a:xfrm>
          <a:prstGeom prst="straightConnector1">
            <a:avLst/>
          </a:prstGeom>
          <a:noFill/>
          <a:ln w="38100" algn="ctr">
            <a:solidFill>
              <a:schemeClr val="accent2"/>
            </a:solidFill>
            <a:round/>
            <a:headEnd/>
            <a:tailEnd type="arrow" w="med" len="med"/>
          </a:ln>
        </p:spPr>
      </p:cxnSp>
      <p:cxnSp>
        <p:nvCxnSpPr>
          <p:cNvPr id="65542" name="Straight Arrow Connector 11"/>
          <p:cNvCxnSpPr>
            <a:cxnSpLocks noChangeShapeType="1"/>
          </p:cNvCxnSpPr>
          <p:nvPr/>
        </p:nvCxnSpPr>
        <p:spPr bwMode="auto">
          <a:xfrm>
            <a:off x="4284663" y="5157788"/>
            <a:ext cx="719137" cy="0"/>
          </a:xfrm>
          <a:prstGeom prst="straightConnector1">
            <a:avLst/>
          </a:prstGeom>
          <a:noFill/>
          <a:ln w="38100" algn="ctr">
            <a:solidFill>
              <a:schemeClr val="accent2"/>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762000" y="122238"/>
            <a:ext cx="6096000" cy="868362"/>
          </a:xfrm>
        </p:spPr>
        <p:txBody>
          <a:bodyPr/>
          <a:lstStyle/>
          <a:p>
            <a:r>
              <a:rPr lang="en-GB" sz="3200" smtClean="0">
                <a:solidFill>
                  <a:schemeClr val="accent2"/>
                </a:solidFill>
              </a:rPr>
              <a:t>Precipitation bias and response binned by dynamical regime</a:t>
            </a:r>
          </a:p>
        </p:txBody>
      </p:sp>
      <p:grpSp>
        <p:nvGrpSpPr>
          <p:cNvPr id="66563" name="Group 6"/>
          <p:cNvGrpSpPr>
            <a:grpSpLocks/>
          </p:cNvGrpSpPr>
          <p:nvPr/>
        </p:nvGrpSpPr>
        <p:grpSpPr bwMode="auto">
          <a:xfrm>
            <a:off x="0" y="4129088"/>
            <a:ext cx="9144000" cy="2805112"/>
            <a:chOff x="0" y="1641"/>
            <a:chExt cx="5760" cy="1767"/>
          </a:xfrm>
        </p:grpSpPr>
        <p:pic>
          <p:nvPicPr>
            <p:cNvPr id="66564" name="Picture 4"/>
            <p:cNvPicPr>
              <a:picLocks noChangeAspect="1" noChangeArrowheads="1"/>
            </p:cNvPicPr>
            <p:nvPr/>
          </p:nvPicPr>
          <p:blipFill>
            <a:blip r:embed="rId2"/>
            <a:srcRect/>
            <a:stretch>
              <a:fillRect/>
            </a:stretch>
          </p:blipFill>
          <p:spPr bwMode="auto">
            <a:xfrm>
              <a:off x="0" y="1641"/>
              <a:ext cx="5760" cy="1197"/>
            </a:xfrm>
            <a:prstGeom prst="rect">
              <a:avLst/>
            </a:prstGeom>
            <a:noFill/>
            <a:ln w="9525">
              <a:noFill/>
              <a:miter lim="800000"/>
              <a:headEnd/>
              <a:tailEnd/>
            </a:ln>
          </p:spPr>
        </p:pic>
        <p:pic>
          <p:nvPicPr>
            <p:cNvPr id="66565" name="Picture 5"/>
            <p:cNvPicPr>
              <a:picLocks noChangeAspect="1" noChangeArrowheads="1"/>
            </p:cNvPicPr>
            <p:nvPr/>
          </p:nvPicPr>
          <p:blipFill>
            <a:blip r:embed="rId3"/>
            <a:srcRect/>
            <a:stretch>
              <a:fillRect/>
            </a:stretch>
          </p:blipFill>
          <p:spPr bwMode="auto">
            <a:xfrm>
              <a:off x="96" y="2851"/>
              <a:ext cx="5664" cy="557"/>
            </a:xfrm>
            <a:prstGeom prst="rect">
              <a:avLst/>
            </a:prstGeom>
            <a:noFill/>
            <a:ln w="9525">
              <a:noFill/>
              <a:miter lim="800000"/>
              <a:headEnd/>
              <a:tailEnd/>
            </a:ln>
          </p:spPr>
        </p:pic>
      </p:grpSp>
      <p:sp>
        <p:nvSpPr>
          <p:cNvPr id="66566" name="Text Box 10"/>
          <p:cNvSpPr txBox="1">
            <a:spLocks noChangeArrowheads="1"/>
          </p:cNvSpPr>
          <p:nvPr/>
        </p:nvSpPr>
        <p:spPr bwMode="auto">
          <a:xfrm rot="-5400000">
            <a:off x="-812006" y="5055394"/>
            <a:ext cx="1897062" cy="336550"/>
          </a:xfrm>
          <a:prstGeom prst="rect">
            <a:avLst/>
          </a:prstGeom>
          <a:noFill/>
          <a:ln w="9525">
            <a:noFill/>
            <a:miter lim="800000"/>
            <a:headEnd/>
            <a:tailEnd/>
          </a:ln>
        </p:spPr>
        <p:txBody>
          <a:bodyPr>
            <a:spAutoFit/>
          </a:bodyPr>
          <a:lstStyle/>
          <a:p>
            <a:pPr eaLnBrk="0" hangingPunct="0">
              <a:spcBef>
                <a:spcPct val="50000"/>
              </a:spcBef>
            </a:pPr>
            <a:r>
              <a:rPr lang="en-GB" sz="1600"/>
              <a:t>Stronger ascent </a:t>
            </a:r>
            <a:r>
              <a:rPr lang="en-GB" sz="1600">
                <a:sym typeface="Wingdings" pitchFamily="2" charset="2"/>
              </a:rPr>
              <a:t></a:t>
            </a:r>
            <a:endParaRPr lang="en-GB" sz="1600"/>
          </a:p>
        </p:txBody>
      </p:sp>
      <p:grpSp>
        <p:nvGrpSpPr>
          <p:cNvPr id="66567" name="Group 14"/>
          <p:cNvGrpSpPr>
            <a:grpSpLocks/>
          </p:cNvGrpSpPr>
          <p:nvPr/>
        </p:nvGrpSpPr>
        <p:grpSpPr bwMode="auto">
          <a:xfrm>
            <a:off x="3902075" y="1050925"/>
            <a:ext cx="4948238" cy="3063875"/>
            <a:chOff x="2458" y="528"/>
            <a:chExt cx="3117" cy="1930"/>
          </a:xfrm>
        </p:grpSpPr>
        <p:grpSp>
          <p:nvGrpSpPr>
            <p:cNvPr id="66568" name="Group 12"/>
            <p:cNvGrpSpPr>
              <a:grpSpLocks/>
            </p:cNvGrpSpPr>
            <p:nvPr/>
          </p:nvGrpSpPr>
          <p:grpSpPr bwMode="auto">
            <a:xfrm>
              <a:off x="2458" y="720"/>
              <a:ext cx="3117" cy="1738"/>
              <a:chOff x="2458" y="720"/>
              <a:chExt cx="3117" cy="1738"/>
            </a:xfrm>
          </p:grpSpPr>
          <p:pic>
            <p:nvPicPr>
              <p:cNvPr id="66569" name="Picture 8"/>
              <p:cNvPicPr>
                <a:picLocks noChangeAspect="1" noChangeArrowheads="1"/>
              </p:cNvPicPr>
              <p:nvPr/>
            </p:nvPicPr>
            <p:blipFill>
              <a:blip r:embed="rId4"/>
              <a:srcRect/>
              <a:stretch>
                <a:fillRect/>
              </a:stretch>
            </p:blipFill>
            <p:spPr bwMode="auto">
              <a:xfrm>
                <a:off x="2614" y="720"/>
                <a:ext cx="383" cy="1200"/>
              </a:xfrm>
              <a:prstGeom prst="rect">
                <a:avLst/>
              </a:prstGeom>
              <a:noFill/>
              <a:ln w="9525">
                <a:noFill/>
                <a:miter lim="800000"/>
                <a:headEnd/>
                <a:tailEnd/>
              </a:ln>
            </p:spPr>
          </p:pic>
          <p:pic>
            <p:nvPicPr>
              <p:cNvPr id="66570" name="Picture 7"/>
              <p:cNvPicPr>
                <a:picLocks noChangeAspect="1" noChangeArrowheads="1"/>
              </p:cNvPicPr>
              <p:nvPr/>
            </p:nvPicPr>
            <p:blipFill>
              <a:blip r:embed="rId5"/>
              <a:srcRect/>
              <a:stretch>
                <a:fillRect/>
              </a:stretch>
            </p:blipFill>
            <p:spPr bwMode="auto">
              <a:xfrm>
                <a:off x="2928" y="768"/>
                <a:ext cx="2647" cy="1690"/>
              </a:xfrm>
              <a:prstGeom prst="rect">
                <a:avLst/>
              </a:prstGeom>
              <a:noFill/>
              <a:ln w="9525">
                <a:noFill/>
                <a:miter lim="800000"/>
                <a:headEnd/>
                <a:tailEnd/>
              </a:ln>
            </p:spPr>
          </p:pic>
          <p:sp>
            <p:nvSpPr>
              <p:cNvPr id="66571" name="Text Box 9"/>
              <p:cNvSpPr txBox="1">
                <a:spLocks noChangeArrowheads="1"/>
              </p:cNvSpPr>
              <p:nvPr/>
            </p:nvSpPr>
            <p:spPr bwMode="auto">
              <a:xfrm rot="-5400000">
                <a:off x="1966" y="1212"/>
                <a:ext cx="1195" cy="212"/>
              </a:xfrm>
              <a:prstGeom prst="rect">
                <a:avLst/>
              </a:prstGeom>
              <a:noFill/>
              <a:ln w="9525">
                <a:noFill/>
                <a:miter lim="800000"/>
                <a:headEnd/>
                <a:tailEnd/>
              </a:ln>
            </p:spPr>
            <p:txBody>
              <a:bodyPr>
                <a:spAutoFit/>
              </a:bodyPr>
              <a:lstStyle/>
              <a:p>
                <a:pPr eaLnBrk="0" hangingPunct="0">
                  <a:spcBef>
                    <a:spcPct val="50000"/>
                  </a:spcBef>
                </a:pPr>
                <a:r>
                  <a:rPr lang="en-GB" sz="1600"/>
                  <a:t>Stronger ascent </a:t>
                </a:r>
                <a:r>
                  <a:rPr lang="en-GB" sz="1600">
                    <a:sym typeface="Wingdings" pitchFamily="2" charset="2"/>
                  </a:rPr>
                  <a:t></a:t>
                </a:r>
                <a:endParaRPr lang="en-GB" sz="1600"/>
              </a:p>
            </p:txBody>
          </p:sp>
        </p:grpSp>
        <p:sp>
          <p:nvSpPr>
            <p:cNvPr id="66572" name="Text Box 13"/>
            <p:cNvSpPr txBox="1">
              <a:spLocks noChangeArrowheads="1"/>
            </p:cNvSpPr>
            <p:nvPr/>
          </p:nvSpPr>
          <p:spPr bwMode="auto">
            <a:xfrm>
              <a:off x="2976" y="528"/>
              <a:ext cx="2448" cy="231"/>
            </a:xfrm>
            <a:prstGeom prst="rect">
              <a:avLst/>
            </a:prstGeom>
            <a:noFill/>
            <a:ln w="9525">
              <a:noFill/>
              <a:miter lim="800000"/>
              <a:headEnd/>
              <a:tailEnd/>
            </a:ln>
          </p:spPr>
          <p:txBody>
            <a:bodyPr>
              <a:spAutoFit/>
            </a:bodyPr>
            <a:lstStyle/>
            <a:p>
              <a:pPr eaLnBrk="0" hangingPunct="0">
                <a:spcBef>
                  <a:spcPct val="50000"/>
                </a:spcBef>
              </a:pPr>
              <a:r>
                <a:rPr lang="en-GB"/>
                <a:t>Warmer surface temperature </a:t>
              </a:r>
              <a:r>
                <a:rPr lang="en-GB">
                  <a:sym typeface="Wingdings" pitchFamily="2" charset="2"/>
                </a:rPr>
                <a:t></a:t>
              </a:r>
              <a:endParaRPr lang="en-GB"/>
            </a:p>
          </p:txBody>
        </p:sp>
      </p:grpSp>
      <p:sp>
        <p:nvSpPr>
          <p:cNvPr id="66573" name="Rectangle 3"/>
          <p:cNvSpPr>
            <a:spLocks noChangeArrowheads="1"/>
          </p:cNvSpPr>
          <p:nvPr/>
        </p:nvSpPr>
        <p:spPr bwMode="auto">
          <a:xfrm>
            <a:off x="381000" y="1676400"/>
            <a:ext cx="3352800" cy="2514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GB" sz="2400"/>
              <a:t>Model biases in warm, dry regime </a:t>
            </a:r>
          </a:p>
          <a:p>
            <a:pPr marL="342900" indent="-342900">
              <a:spcBef>
                <a:spcPct val="20000"/>
              </a:spcBef>
              <a:buFontTx/>
              <a:buChar char="•"/>
            </a:pPr>
            <a:r>
              <a:rPr lang="en-GB" sz="2400"/>
              <a:t>Strong wet/dry fingerprint in model projections (below)</a:t>
            </a:r>
          </a:p>
        </p:txBody>
      </p:sp>
      <p:sp>
        <p:nvSpPr>
          <p:cNvPr id="66574" name="Line 16"/>
          <p:cNvSpPr>
            <a:spLocks noChangeShapeType="1"/>
          </p:cNvSpPr>
          <p:nvPr/>
        </p:nvSpPr>
        <p:spPr bwMode="auto">
          <a:xfrm flipV="1">
            <a:off x="3352800" y="1828800"/>
            <a:ext cx="4114800" cy="457200"/>
          </a:xfrm>
          <a:prstGeom prst="line">
            <a:avLst/>
          </a:prstGeom>
          <a:noFill/>
          <a:ln w="12700">
            <a:solidFill>
              <a:schemeClr val="tx1"/>
            </a:solidFill>
            <a:round/>
            <a:headEnd/>
            <a:tailEnd type="triangle" w="med" len="med"/>
          </a:ln>
        </p:spPr>
        <p:txBody>
          <a:bodyPr/>
          <a:lstStyle/>
          <a:p>
            <a:endParaRPr lang="en-US"/>
          </a:p>
        </p:txBody>
      </p:sp>
      <p:sp>
        <p:nvSpPr>
          <p:cNvPr id="66575" name="Line 17"/>
          <p:cNvSpPr>
            <a:spLocks noChangeShapeType="1"/>
          </p:cNvSpPr>
          <p:nvPr/>
        </p:nvSpPr>
        <p:spPr bwMode="auto">
          <a:xfrm>
            <a:off x="3505200" y="3429000"/>
            <a:ext cx="990600" cy="762000"/>
          </a:xfrm>
          <a:prstGeom prst="line">
            <a:avLst/>
          </a:prstGeom>
          <a:noFill/>
          <a:ln w="12700">
            <a:solidFill>
              <a:schemeClr val="tx1"/>
            </a:solidFill>
            <a:round/>
            <a:headEnd/>
            <a:tailEnd type="triangle" w="med" len="med"/>
          </a:ln>
        </p:spPr>
        <p:txBody>
          <a:bodyPr/>
          <a:lstStyle/>
          <a:p>
            <a:endParaRPr lang="en-US"/>
          </a:p>
        </p:txBody>
      </p:sp>
      <p:sp>
        <p:nvSpPr>
          <p:cNvPr id="66576" name="Text Box 16"/>
          <p:cNvSpPr txBox="1">
            <a:spLocks noChangeArrowheads="1"/>
          </p:cNvSpPr>
          <p:nvPr/>
        </p:nvSpPr>
        <p:spPr bwMode="auto">
          <a:xfrm>
            <a:off x="304800" y="3657600"/>
            <a:ext cx="3581400" cy="366713"/>
          </a:xfrm>
          <a:prstGeom prst="rect">
            <a:avLst/>
          </a:prstGeom>
          <a:noFill/>
          <a:ln w="9525">
            <a:noFill/>
            <a:miter lim="800000"/>
            <a:headEnd/>
            <a:tailEnd/>
          </a:ln>
        </p:spPr>
        <p:txBody>
          <a:bodyPr>
            <a:spAutoFit/>
          </a:bodyPr>
          <a:lstStyle/>
          <a:p>
            <a:pPr eaLnBrk="0" hangingPunct="0">
              <a:spcBef>
                <a:spcPct val="50000"/>
              </a:spcBef>
            </a:pPr>
            <a:r>
              <a:rPr lang="en-GB" i="1">
                <a:hlinkClick r:id="rId6"/>
              </a:rPr>
              <a:t>Allan (2012) Clim. Dyn.</a:t>
            </a:r>
            <a:endParaRPr lang="en-GB" i="1"/>
          </a:p>
        </p:txBody>
      </p:sp>
    </p:spTree>
    <p:extLst>
      <p:ext uri="{BB962C8B-B14F-4D97-AF65-F5344CB8AC3E}">
        <p14:creationId xmlns:p14="http://schemas.microsoft.com/office/powerpoint/2010/main" val="784761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b="28285"/>
          <a:stretch>
            <a:fillRect/>
          </a:stretch>
        </p:blipFill>
        <p:spPr bwMode="auto">
          <a:xfrm>
            <a:off x="396875" y="993775"/>
            <a:ext cx="3870325" cy="5178425"/>
          </a:xfrm>
          <a:prstGeom prst="rect">
            <a:avLst/>
          </a:prstGeom>
          <a:noFill/>
          <a:ln w="9525">
            <a:noFill/>
            <a:miter lim="800000"/>
            <a:headEnd/>
            <a:tailEnd/>
          </a:ln>
        </p:spPr>
      </p:pic>
      <p:pic>
        <p:nvPicPr>
          <p:cNvPr id="19458" name="Picture 3"/>
          <p:cNvPicPr>
            <a:picLocks noChangeAspect="1" noChangeArrowheads="1"/>
          </p:cNvPicPr>
          <p:nvPr/>
        </p:nvPicPr>
        <p:blipFill>
          <a:blip r:embed="rId3"/>
          <a:srcRect t="8369"/>
          <a:stretch>
            <a:fillRect/>
          </a:stretch>
        </p:blipFill>
        <p:spPr bwMode="auto">
          <a:xfrm>
            <a:off x="4572000" y="3629025"/>
            <a:ext cx="4191000" cy="2924175"/>
          </a:xfrm>
          <a:prstGeom prst="rect">
            <a:avLst/>
          </a:prstGeom>
          <a:noFill/>
          <a:ln w="9525">
            <a:noFill/>
            <a:miter lim="800000"/>
            <a:headEnd/>
            <a:tailEnd/>
          </a:ln>
        </p:spPr>
      </p:pic>
      <p:sp>
        <p:nvSpPr>
          <p:cNvPr id="19459" name="Rectangle 4"/>
          <p:cNvSpPr>
            <a:spLocks noGrp="1" noChangeArrowheads="1"/>
          </p:cNvSpPr>
          <p:nvPr>
            <p:ph type="body" idx="1"/>
          </p:nvPr>
        </p:nvSpPr>
        <p:spPr>
          <a:xfrm>
            <a:off x="4572000" y="993775"/>
            <a:ext cx="4191000" cy="1935163"/>
          </a:xfrm>
        </p:spPr>
        <p:txBody>
          <a:bodyPr/>
          <a:lstStyle/>
          <a:p>
            <a:pPr eaLnBrk="1" hangingPunct="1">
              <a:lnSpc>
                <a:spcPct val="80000"/>
              </a:lnSpc>
            </a:pPr>
            <a:r>
              <a:rPr lang="en-GB" sz="2800" dirty="0" smtClean="0">
                <a:latin typeface="Calibri" pitchFamily="34" charset="0"/>
                <a:cs typeface="Calibri" pitchFamily="34" charset="0"/>
              </a:rPr>
              <a:t>Increased Precipitation</a:t>
            </a:r>
          </a:p>
          <a:p>
            <a:pPr eaLnBrk="1" hangingPunct="1">
              <a:lnSpc>
                <a:spcPct val="80000"/>
              </a:lnSpc>
            </a:pPr>
            <a:r>
              <a:rPr lang="en-GB" sz="2800" dirty="0" smtClean="0">
                <a:latin typeface="Calibri" pitchFamily="34" charset="0"/>
                <a:cs typeface="Calibri" pitchFamily="34" charset="0"/>
              </a:rPr>
              <a:t>More Intense Rainfall</a:t>
            </a:r>
          </a:p>
          <a:p>
            <a:pPr eaLnBrk="1" hangingPunct="1">
              <a:lnSpc>
                <a:spcPct val="80000"/>
              </a:lnSpc>
            </a:pPr>
            <a:r>
              <a:rPr lang="en-GB" sz="2800" dirty="0" smtClean="0">
                <a:latin typeface="Calibri" pitchFamily="34" charset="0"/>
                <a:cs typeface="Calibri" pitchFamily="34" charset="0"/>
              </a:rPr>
              <a:t>More droughts</a:t>
            </a:r>
          </a:p>
          <a:p>
            <a:pPr eaLnBrk="1" hangingPunct="1">
              <a:lnSpc>
                <a:spcPct val="80000"/>
              </a:lnSpc>
            </a:pPr>
            <a:r>
              <a:rPr lang="en-GB" sz="2800" dirty="0" smtClean="0">
                <a:latin typeface="Calibri" pitchFamily="34" charset="0"/>
                <a:cs typeface="Calibri" pitchFamily="34" charset="0"/>
              </a:rPr>
              <a:t>Wet regions get wetter, dry regions get drier?</a:t>
            </a:r>
          </a:p>
          <a:p>
            <a:pPr eaLnBrk="1" hangingPunct="1">
              <a:lnSpc>
                <a:spcPct val="80000"/>
              </a:lnSpc>
            </a:pPr>
            <a:r>
              <a:rPr lang="en-GB" sz="2800" dirty="0" smtClean="0">
                <a:latin typeface="Calibri" pitchFamily="34" charset="0"/>
                <a:cs typeface="Calibri" pitchFamily="34" charset="0"/>
              </a:rPr>
              <a:t>Regional projections??</a:t>
            </a:r>
            <a:endParaRPr lang="en-US" sz="2800" dirty="0" smtClean="0">
              <a:latin typeface="Calibri" pitchFamily="34" charset="0"/>
              <a:cs typeface="Calibri" pitchFamily="34" charset="0"/>
            </a:endParaRPr>
          </a:p>
        </p:txBody>
      </p:sp>
      <p:sp>
        <p:nvSpPr>
          <p:cNvPr id="19460" name="Text Box 5"/>
          <p:cNvSpPr txBox="1">
            <a:spLocks noChangeArrowheads="1"/>
          </p:cNvSpPr>
          <p:nvPr/>
        </p:nvSpPr>
        <p:spPr bwMode="auto">
          <a:xfrm>
            <a:off x="4724400" y="5791200"/>
            <a:ext cx="3962400" cy="396875"/>
          </a:xfrm>
          <a:prstGeom prst="rect">
            <a:avLst/>
          </a:prstGeom>
          <a:noFill/>
          <a:ln w="9525">
            <a:noFill/>
            <a:miter lim="800000"/>
            <a:headEnd/>
            <a:tailEnd/>
          </a:ln>
        </p:spPr>
        <p:txBody>
          <a:bodyPr>
            <a:spAutoFit/>
          </a:bodyPr>
          <a:lstStyle/>
          <a:p>
            <a:pPr eaLnBrk="0" hangingPunct="0">
              <a:spcBef>
                <a:spcPct val="50000"/>
              </a:spcBef>
            </a:pPr>
            <a:r>
              <a:rPr lang="en-US" sz="2000" i="1"/>
              <a:t>Precipitation Change (%)</a:t>
            </a:r>
          </a:p>
        </p:txBody>
      </p:sp>
      <p:sp>
        <p:nvSpPr>
          <p:cNvPr id="19461" name="Text Box 6"/>
          <p:cNvSpPr txBox="1">
            <a:spLocks noChangeArrowheads="1"/>
          </p:cNvSpPr>
          <p:nvPr/>
        </p:nvSpPr>
        <p:spPr bwMode="auto">
          <a:xfrm>
            <a:off x="381000" y="200834"/>
            <a:ext cx="6934200" cy="707886"/>
          </a:xfrm>
          <a:prstGeom prst="rect">
            <a:avLst/>
          </a:prstGeom>
          <a:noFill/>
          <a:ln w="9525">
            <a:noFill/>
            <a:miter lim="800000"/>
            <a:headEnd/>
            <a:tailEnd/>
          </a:ln>
        </p:spPr>
        <p:txBody>
          <a:bodyPr>
            <a:spAutoFit/>
          </a:bodyPr>
          <a:lstStyle/>
          <a:p>
            <a:pPr eaLnBrk="0" hangingPunct="0">
              <a:spcBef>
                <a:spcPct val="50000"/>
              </a:spcBef>
            </a:pPr>
            <a:r>
              <a:rPr lang="en-US" sz="4000" dirty="0">
                <a:solidFill>
                  <a:schemeClr val="accent2"/>
                </a:solidFill>
                <a:latin typeface="Calibri" pitchFamily="34" charset="0"/>
                <a:cs typeface="Calibri" pitchFamily="34" charset="0"/>
              </a:rPr>
              <a:t>Climate model </a:t>
            </a:r>
            <a:r>
              <a:rPr lang="en-US" sz="4000" dirty="0" smtClean="0">
                <a:solidFill>
                  <a:schemeClr val="accent2"/>
                </a:solidFill>
                <a:latin typeface="Calibri" pitchFamily="34" charset="0"/>
                <a:cs typeface="Calibri" pitchFamily="34" charset="0"/>
              </a:rPr>
              <a:t>projections</a:t>
            </a:r>
            <a:endParaRPr lang="en-US" sz="4000" dirty="0">
              <a:solidFill>
                <a:schemeClr val="accent2"/>
              </a:solidFill>
              <a:latin typeface="Calibri" pitchFamily="34" charset="0"/>
              <a:cs typeface="Calibri" pitchFamily="34" charset="0"/>
            </a:endParaRPr>
          </a:p>
        </p:txBody>
      </p:sp>
      <p:sp>
        <p:nvSpPr>
          <p:cNvPr id="19462" name="Text Box 7"/>
          <p:cNvSpPr txBox="1">
            <a:spLocks noChangeArrowheads="1"/>
          </p:cNvSpPr>
          <p:nvPr/>
        </p:nvSpPr>
        <p:spPr bwMode="auto">
          <a:xfrm>
            <a:off x="533400" y="1023938"/>
            <a:ext cx="3657600" cy="274637"/>
          </a:xfrm>
          <a:prstGeom prst="rect">
            <a:avLst/>
          </a:prstGeom>
          <a:solidFill>
            <a:schemeClr val="bg1"/>
          </a:solidFill>
          <a:ln w="9525">
            <a:noFill/>
            <a:miter lim="800000"/>
            <a:headEnd/>
            <a:tailEnd/>
          </a:ln>
        </p:spPr>
        <p:txBody>
          <a:bodyPr tIns="0" bIns="0">
            <a:spAutoFit/>
          </a:bodyPr>
          <a:lstStyle/>
          <a:p>
            <a:pPr algn="ctr" eaLnBrk="0" hangingPunct="0">
              <a:spcBef>
                <a:spcPct val="50000"/>
              </a:spcBef>
            </a:pPr>
            <a:r>
              <a:rPr lang="en-GB"/>
              <a:t>Precipitation Intensity</a:t>
            </a:r>
          </a:p>
        </p:txBody>
      </p:sp>
      <p:sp>
        <p:nvSpPr>
          <p:cNvPr id="19463" name="Text Box 8"/>
          <p:cNvSpPr txBox="1">
            <a:spLocks noChangeArrowheads="1"/>
          </p:cNvSpPr>
          <p:nvPr/>
        </p:nvSpPr>
        <p:spPr bwMode="auto">
          <a:xfrm>
            <a:off x="533400" y="3568700"/>
            <a:ext cx="3657600" cy="274638"/>
          </a:xfrm>
          <a:prstGeom prst="rect">
            <a:avLst/>
          </a:prstGeom>
          <a:solidFill>
            <a:schemeClr val="bg1"/>
          </a:solidFill>
          <a:ln w="9525">
            <a:noFill/>
            <a:miter lim="800000"/>
            <a:headEnd/>
            <a:tailEnd/>
          </a:ln>
        </p:spPr>
        <p:txBody>
          <a:bodyPr tIns="0" bIns="0">
            <a:spAutoFit/>
          </a:bodyPr>
          <a:lstStyle/>
          <a:p>
            <a:pPr algn="ctr" eaLnBrk="0" hangingPunct="0">
              <a:spcBef>
                <a:spcPct val="50000"/>
              </a:spcBef>
            </a:pPr>
            <a:r>
              <a:rPr lang="en-GB"/>
              <a:t>Dry Days</a:t>
            </a:r>
          </a:p>
        </p:txBody>
      </p:sp>
      <p:sp>
        <p:nvSpPr>
          <p:cNvPr id="2" name="TextBox 1"/>
          <p:cNvSpPr txBox="1"/>
          <p:nvPr/>
        </p:nvSpPr>
        <p:spPr>
          <a:xfrm>
            <a:off x="396875" y="6309320"/>
            <a:ext cx="3794125" cy="369332"/>
          </a:xfrm>
          <a:prstGeom prst="rect">
            <a:avLst/>
          </a:prstGeom>
          <a:noFill/>
        </p:spPr>
        <p:txBody>
          <a:bodyPr wrap="square" rtlCol="0">
            <a:spAutoFit/>
          </a:bodyPr>
          <a:lstStyle/>
          <a:p>
            <a:r>
              <a:rPr lang="en-GB" b="1" dirty="0" smtClean="0">
                <a:solidFill>
                  <a:schemeClr val="bg2"/>
                </a:solidFill>
              </a:rPr>
              <a:t>IPCC WGI (2007)</a:t>
            </a:r>
            <a:endParaRPr lang="en-GB" b="1" dirty="0">
              <a:solidFill>
                <a:schemeClr val="bg2"/>
              </a:solidFill>
            </a:endParaRP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907" y="18864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IG01_v01_05_tif"/>
          <p:cNvPicPr>
            <a:picLocks noChangeAspect="1" noChangeArrowheads="1"/>
          </p:cNvPicPr>
          <p:nvPr/>
        </p:nvPicPr>
        <p:blipFill rotWithShape="1">
          <a:blip r:embed="rId2">
            <a:extLst>
              <a:ext uri="{28A0092B-C50C-407E-A947-70E740481C1C}">
                <a14:useLocalDpi xmlns:a14="http://schemas.microsoft.com/office/drawing/2010/main" val="0"/>
              </a:ext>
            </a:extLst>
          </a:blip>
          <a:srcRect t="89935" b="7566"/>
          <a:stretch/>
        </p:blipFill>
        <p:spPr bwMode="auto">
          <a:xfrm>
            <a:off x="475459" y="6221108"/>
            <a:ext cx="7408909" cy="2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FIG01_v01_05_tif"/>
          <p:cNvPicPr>
            <a:picLocks noChangeAspect="1" noChangeArrowheads="1"/>
          </p:cNvPicPr>
          <p:nvPr/>
        </p:nvPicPr>
        <p:blipFill rotWithShape="1">
          <a:blip r:embed="rId2">
            <a:extLst>
              <a:ext uri="{28A0092B-C50C-407E-A947-70E740481C1C}">
                <a14:useLocalDpi xmlns:a14="http://schemas.microsoft.com/office/drawing/2010/main" val="0"/>
              </a:ext>
            </a:extLst>
          </a:blip>
          <a:srcRect t="-1" b="67842"/>
          <a:stretch/>
        </p:blipFill>
        <p:spPr bwMode="auto">
          <a:xfrm>
            <a:off x="475459" y="3298808"/>
            <a:ext cx="7408909" cy="298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p:cNvSpPr>
            <a:spLocks noGrp="1" noChangeArrowheads="1"/>
          </p:cNvSpPr>
          <p:nvPr>
            <p:ph type="title"/>
          </p:nvPr>
        </p:nvSpPr>
        <p:spPr>
          <a:xfrm>
            <a:off x="251520" y="116632"/>
            <a:ext cx="6954694" cy="1212647"/>
          </a:xfrm>
        </p:spPr>
        <p:txBody>
          <a:bodyPr/>
          <a:lstStyle/>
          <a:p>
            <a:r>
              <a:rPr lang="en-GB" sz="4000" dirty="0" smtClean="0">
                <a:solidFill>
                  <a:schemeClr val="accent2"/>
                </a:solidFill>
                <a:latin typeface="Calibri" pitchFamily="34" charset="0"/>
                <a:cs typeface="Calibri" pitchFamily="34" charset="0"/>
              </a:rPr>
              <a:t>Projected precipitation response </a:t>
            </a:r>
          </a:p>
        </p:txBody>
      </p:sp>
      <p:sp>
        <p:nvSpPr>
          <p:cNvPr id="2" name="TextBox 1"/>
          <p:cNvSpPr txBox="1"/>
          <p:nvPr/>
        </p:nvSpPr>
        <p:spPr>
          <a:xfrm>
            <a:off x="1300437" y="3808074"/>
            <a:ext cx="1244340" cy="461665"/>
          </a:xfrm>
          <a:prstGeom prst="rect">
            <a:avLst/>
          </a:prstGeom>
          <a:solidFill>
            <a:schemeClr val="bg1"/>
          </a:solidFill>
        </p:spPr>
        <p:txBody>
          <a:bodyPr wrap="square" rtlCol="0">
            <a:spAutoFit/>
          </a:bodyPr>
          <a:lstStyle/>
          <a:p>
            <a:r>
              <a:rPr lang="en-GB" sz="2400" b="1" dirty="0" smtClean="0"/>
              <a:t>Ocean</a:t>
            </a:r>
            <a:endParaRPr lang="en-GB" sz="2400" b="1"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250" y="1514512"/>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250" y="836712"/>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a:stretch>
            <a:fillRect/>
          </a:stretch>
        </p:blipFill>
        <p:spPr>
          <a:xfrm>
            <a:off x="6330618" y="4077072"/>
            <a:ext cx="4650094" cy="708443"/>
          </a:xfrm>
          <a:prstGeom prst="rect">
            <a:avLst/>
          </a:prstGeom>
          <a:scene3d>
            <a:camera prst="orthographicFront">
              <a:rot lat="0" lon="0" rev="5400000"/>
            </a:camera>
            <a:lightRig rig="threePt" dir="t"/>
          </a:scene3d>
        </p:spPr>
      </p:pic>
      <p:sp>
        <p:nvSpPr>
          <p:cNvPr id="15" name="TextBox 14"/>
          <p:cNvSpPr txBox="1"/>
          <p:nvPr/>
        </p:nvSpPr>
        <p:spPr>
          <a:xfrm>
            <a:off x="4716016" y="3931462"/>
            <a:ext cx="1081336" cy="461665"/>
          </a:xfrm>
          <a:prstGeom prst="rect">
            <a:avLst/>
          </a:prstGeom>
          <a:solidFill>
            <a:schemeClr val="bg1"/>
          </a:solidFill>
        </p:spPr>
        <p:txBody>
          <a:bodyPr wrap="square" rtlCol="0">
            <a:spAutoFit/>
          </a:bodyPr>
          <a:lstStyle/>
          <a:p>
            <a:r>
              <a:rPr lang="en-GB" sz="2400" b="1" dirty="0" smtClean="0"/>
              <a:t>Land</a:t>
            </a:r>
            <a:endParaRPr lang="en-GB" sz="2400" b="1" dirty="0"/>
          </a:p>
        </p:txBody>
      </p:sp>
      <p:pic>
        <p:nvPicPr>
          <p:cNvPr id="1026" name="Picture 2" descr="FIG01_v01_01_tif"/>
          <p:cNvPicPr>
            <a:picLocks noChangeAspect="1" noChangeArrowheads="1"/>
          </p:cNvPicPr>
          <p:nvPr/>
        </p:nvPicPr>
        <p:blipFill rotWithShape="1">
          <a:blip r:embed="rId6">
            <a:extLst>
              <a:ext uri="{28A0092B-C50C-407E-A947-70E740481C1C}">
                <a14:useLocalDpi xmlns:a14="http://schemas.microsoft.com/office/drawing/2010/main" val="0"/>
              </a:ext>
            </a:extLst>
          </a:blip>
          <a:srcRect t="57203" b="8275"/>
          <a:stretch/>
        </p:blipFill>
        <p:spPr bwMode="auto">
          <a:xfrm>
            <a:off x="426343" y="1412776"/>
            <a:ext cx="5945857" cy="23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2736" y="3471391"/>
            <a:ext cx="5596023"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t>Precipitation (%)         Temperature (K)</a:t>
            </a:r>
            <a:endParaRPr lang="en-GB" sz="2400" dirty="0"/>
          </a:p>
        </p:txBody>
      </p:sp>
      <p:sp>
        <p:nvSpPr>
          <p:cNvPr id="4" name="TextBox 3"/>
          <p:cNvSpPr txBox="1"/>
          <p:nvPr/>
        </p:nvSpPr>
        <p:spPr>
          <a:xfrm>
            <a:off x="6402626" y="2574421"/>
            <a:ext cx="1697766" cy="830997"/>
          </a:xfrm>
          <a:prstGeom prst="rect">
            <a:avLst/>
          </a:prstGeom>
          <a:solidFill>
            <a:schemeClr val="accent5"/>
          </a:solidFill>
        </p:spPr>
        <p:txBody>
          <a:bodyPr wrap="square" rtlCol="0">
            <a:spAutoFit/>
          </a:bodyPr>
          <a:lstStyle/>
          <a:p>
            <a:pPr algn="ctr"/>
            <a:r>
              <a:rPr lang="en-GB" sz="2400" dirty="0" smtClean="0"/>
              <a:t>Response ~2%/K</a:t>
            </a:r>
            <a:endParaRPr lang="en-GB" sz="2400" dirty="0"/>
          </a:p>
        </p:txBody>
      </p:sp>
    </p:spTree>
    <p:extLst>
      <p:ext uri="{BB962C8B-B14F-4D97-AF65-F5344CB8AC3E}">
        <p14:creationId xmlns:p14="http://schemas.microsoft.com/office/powerpoint/2010/main" val="48305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IG01_clim_1988_2004_tif"/>
          <p:cNvPicPr>
            <a:picLocks noChangeAspect="1" noChangeArrowheads="1"/>
          </p:cNvPicPr>
          <p:nvPr/>
        </p:nvPicPr>
        <p:blipFill rotWithShape="1">
          <a:blip r:embed="rId2">
            <a:extLst>
              <a:ext uri="{28A0092B-C50C-407E-A947-70E740481C1C}">
                <a14:useLocalDpi xmlns:a14="http://schemas.microsoft.com/office/drawing/2010/main" val="0"/>
              </a:ext>
            </a:extLst>
          </a:blip>
          <a:srcRect l="3477" t="69490" r="32685" b="7066"/>
          <a:stretch/>
        </p:blipFill>
        <p:spPr bwMode="auto">
          <a:xfrm>
            <a:off x="1270" y="2153817"/>
            <a:ext cx="906653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4"/>
          <p:cNvSpPr txBox="1">
            <a:spLocks noChangeArrowheads="1"/>
          </p:cNvSpPr>
          <p:nvPr/>
        </p:nvSpPr>
        <p:spPr bwMode="auto">
          <a:xfrm>
            <a:off x="1752600" y="1772816"/>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a:t>Oceans			Land</a:t>
            </a:r>
          </a:p>
        </p:txBody>
      </p:sp>
      <p:sp>
        <p:nvSpPr>
          <p:cNvPr id="126981" name="Text Box 5"/>
          <p:cNvSpPr txBox="1">
            <a:spLocks noChangeArrowheads="1"/>
          </p:cNvSpPr>
          <p:nvPr/>
        </p:nvSpPr>
        <p:spPr bwMode="auto">
          <a:xfrm>
            <a:off x="880864" y="5229200"/>
            <a:ext cx="49152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i="1" dirty="0" smtClean="0">
                <a:hlinkClick r:id="rId3"/>
              </a:rPr>
              <a:t>Allan et al. (2010) ERL</a:t>
            </a:r>
            <a:r>
              <a:rPr lang="en-GB" i="1" dirty="0" smtClean="0"/>
              <a:t>; Liu </a:t>
            </a:r>
            <a:r>
              <a:rPr lang="en-GB" i="1" dirty="0"/>
              <a:t>and Allan in prep…</a:t>
            </a:r>
          </a:p>
        </p:txBody>
      </p:sp>
      <p:sp>
        <p:nvSpPr>
          <p:cNvPr id="2" name="Rectangle 1"/>
          <p:cNvSpPr/>
          <p:nvPr/>
        </p:nvSpPr>
        <p:spPr>
          <a:xfrm>
            <a:off x="552068" y="188640"/>
            <a:ext cx="8412420" cy="861774"/>
          </a:xfrm>
          <a:prstGeom prst="rect">
            <a:avLst/>
          </a:prstGeom>
          <a:solidFill>
            <a:schemeClr val="bg1"/>
          </a:solidFill>
        </p:spPr>
        <p:txBody>
          <a:bodyPr wrap="square">
            <a:spAutoFit/>
          </a:bodyPr>
          <a:lstStyle/>
          <a:p>
            <a:endParaRPr lang="en-GB" sz="1000" dirty="0" smtClean="0">
              <a:solidFill>
                <a:schemeClr val="accent2"/>
              </a:solidFill>
              <a:latin typeface="Calibri" pitchFamily="34" charset="0"/>
              <a:cs typeface="Calibri" pitchFamily="34" charset="0"/>
            </a:endParaRPr>
          </a:p>
          <a:p>
            <a:r>
              <a:rPr lang="en-GB" sz="4000" dirty="0" smtClean="0">
                <a:solidFill>
                  <a:schemeClr val="accent2"/>
                </a:solidFill>
                <a:latin typeface="Calibri" pitchFamily="34" charset="0"/>
                <a:cs typeface="Calibri" pitchFamily="34" charset="0"/>
              </a:rPr>
              <a:t>Current observed &amp; simulated changes</a:t>
            </a:r>
            <a:endParaRPr lang="en-GB" sz="4000" i="1" dirty="0">
              <a:solidFill>
                <a:schemeClr val="accent2"/>
              </a:solidFill>
              <a:latin typeface="Calibri" pitchFamily="34" charset="0"/>
              <a:cs typeface="Calibri"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2274" y="5883150"/>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7374" y="5956684"/>
            <a:ext cx="1998966" cy="62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FIG01_clim_1988_2004_tif"/>
          <p:cNvPicPr>
            <a:picLocks noChangeAspect="1" noChangeArrowheads="1"/>
          </p:cNvPicPr>
          <p:nvPr/>
        </p:nvPicPr>
        <p:blipFill rotWithShape="1">
          <a:blip r:embed="rId2">
            <a:extLst>
              <a:ext uri="{28A0092B-C50C-407E-A947-70E740481C1C}">
                <a14:useLocalDpi xmlns:a14="http://schemas.microsoft.com/office/drawing/2010/main" val="0"/>
              </a:ext>
            </a:extLst>
          </a:blip>
          <a:srcRect l="24625" t="95407" r="14000" b="1"/>
          <a:stretch/>
        </p:blipFill>
        <p:spPr bwMode="auto">
          <a:xfrm>
            <a:off x="762000" y="4668416"/>
            <a:ext cx="792434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1539" y="1210658"/>
            <a:ext cx="6654598" cy="369332"/>
          </a:xfrm>
          <a:prstGeom prst="rect">
            <a:avLst/>
          </a:prstGeom>
        </p:spPr>
        <p:txBody>
          <a:bodyPr wrap="square">
            <a:spAutoFit/>
          </a:bodyPr>
          <a:lstStyle/>
          <a:p>
            <a:r>
              <a:rPr lang="en-GB" i="1" dirty="0"/>
              <a:t>Note realism of atmosphere-only AMIP model simulations</a:t>
            </a:r>
          </a:p>
        </p:txBody>
      </p:sp>
      <p:pic>
        <p:nvPicPr>
          <p:cNvPr id="10" name="Picture 9"/>
          <p:cNvPicPr>
            <a:picLocks noChangeAspect="1"/>
          </p:cNvPicPr>
          <p:nvPr/>
        </p:nvPicPr>
        <p:blipFill>
          <a:blip r:embed="rId6"/>
          <a:stretch>
            <a:fillRect/>
          </a:stretch>
        </p:blipFill>
        <p:spPr>
          <a:xfrm>
            <a:off x="579558" y="5824546"/>
            <a:ext cx="5072562" cy="772806"/>
          </a:xfrm>
          <a:prstGeom prst="rect">
            <a:avLst/>
          </a:prstGeom>
        </p:spPr>
      </p:pic>
    </p:spTree>
    <p:extLst>
      <p:ext uri="{BB962C8B-B14F-4D97-AF65-F5344CB8AC3E}">
        <p14:creationId xmlns:p14="http://schemas.microsoft.com/office/powerpoint/2010/main" val="1487207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179512" y="116632"/>
            <a:ext cx="7315200" cy="1143000"/>
          </a:xfrm>
        </p:spPr>
        <p:txBody>
          <a:bodyPr/>
          <a:lstStyle/>
          <a:p>
            <a:r>
              <a:rPr lang="en-GB" sz="4000" dirty="0" smtClean="0">
                <a:solidFill>
                  <a:schemeClr val="accent2"/>
                </a:solidFill>
                <a:latin typeface="Calibri" pitchFamily="34" charset="0"/>
                <a:cs typeface="Calibri" pitchFamily="34" charset="0"/>
              </a:rPr>
              <a:t>Global changes in water vapour</a:t>
            </a:r>
          </a:p>
        </p:txBody>
      </p:sp>
      <p:pic>
        <p:nvPicPr>
          <p:cNvPr id="25602" name="Picture 2"/>
          <p:cNvPicPr>
            <a:picLocks noChangeAspect="1" noChangeArrowheads="1"/>
          </p:cNvPicPr>
          <p:nvPr/>
        </p:nvPicPr>
        <p:blipFill>
          <a:blip r:embed="rId3"/>
          <a:srcRect/>
          <a:stretch>
            <a:fillRect/>
          </a:stretch>
        </p:blipFill>
        <p:spPr bwMode="auto">
          <a:xfrm>
            <a:off x="0" y="1327150"/>
            <a:ext cx="8915400" cy="4640263"/>
          </a:xfrm>
          <a:prstGeom prst="rect">
            <a:avLst/>
          </a:prstGeom>
          <a:noFill/>
          <a:ln w="9525">
            <a:noFill/>
            <a:miter lim="800000"/>
            <a:headEnd/>
            <a:tailEnd/>
          </a:ln>
        </p:spPr>
      </p:pic>
      <p:sp>
        <p:nvSpPr>
          <p:cNvPr id="25603" name="TextBox 5"/>
          <p:cNvSpPr txBox="1">
            <a:spLocks noChangeArrowheads="1"/>
          </p:cNvSpPr>
          <p:nvPr/>
        </p:nvSpPr>
        <p:spPr bwMode="auto">
          <a:xfrm>
            <a:off x="76200" y="6302647"/>
            <a:ext cx="8991600" cy="366713"/>
          </a:xfrm>
          <a:prstGeom prst="rect">
            <a:avLst/>
          </a:prstGeom>
          <a:noFill/>
          <a:ln w="9525">
            <a:noFill/>
            <a:miter lim="800000"/>
            <a:headEnd/>
            <a:tailEnd/>
          </a:ln>
        </p:spPr>
        <p:txBody>
          <a:bodyPr>
            <a:spAutoFit/>
          </a:bodyPr>
          <a:lstStyle/>
          <a:p>
            <a:pPr eaLnBrk="0" hangingPunct="0"/>
            <a:r>
              <a:rPr lang="en-GB" dirty="0"/>
              <a:t>Updated from </a:t>
            </a:r>
            <a:r>
              <a:rPr lang="en-GB" dirty="0">
                <a:hlinkClick r:id="rId4"/>
              </a:rPr>
              <a:t>O’Gorman et al. (2012) </a:t>
            </a:r>
            <a:r>
              <a:rPr lang="en-GB" dirty="0" err="1">
                <a:hlinkClick r:id="rId4"/>
              </a:rPr>
              <a:t>Surv</a:t>
            </a:r>
            <a:r>
              <a:rPr lang="en-GB" dirty="0">
                <a:hlinkClick r:id="rId4"/>
              </a:rPr>
              <a:t>. </a:t>
            </a:r>
            <a:r>
              <a:rPr lang="en-GB" dirty="0" err="1">
                <a:hlinkClick r:id="rId4"/>
              </a:rPr>
              <a:t>Geophys</a:t>
            </a:r>
            <a:r>
              <a:rPr lang="en-GB" dirty="0"/>
              <a:t>; see also John et al. (2009) GRL</a:t>
            </a:r>
          </a:p>
        </p:txBody>
      </p:sp>
      <p:sp>
        <p:nvSpPr>
          <p:cNvPr id="2" name="TextBox 1"/>
          <p:cNvSpPr txBox="1"/>
          <p:nvPr/>
        </p:nvSpPr>
        <p:spPr>
          <a:xfrm>
            <a:off x="-2484784" y="2924944"/>
            <a:ext cx="5472608" cy="369332"/>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dirty="0" smtClean="0"/>
              <a:t>Water Vapour (%)	    Surface </a:t>
            </a:r>
            <a:r>
              <a:rPr lang="en-GB" dirty="0" err="1" smtClean="0"/>
              <a:t>Tempertaure</a:t>
            </a:r>
            <a:r>
              <a:rPr lang="en-GB" dirty="0" smtClean="0"/>
              <a:t> (K)</a:t>
            </a:r>
            <a:endParaRPr lang="en-GB" dirty="0"/>
          </a:p>
        </p:txBody>
      </p:sp>
      <p:pic>
        <p:nvPicPr>
          <p:cNvPr id="6" name="Picture 2"/>
          <p:cNvPicPr>
            <a:picLocks noChangeAspect="1" noChangeArrowheads="1"/>
          </p:cNvPicPr>
          <p:nvPr/>
        </p:nvPicPr>
        <p:blipFill rotWithShape="1">
          <a:blip r:embed="rId3"/>
          <a:srcRect b="95289"/>
          <a:stretch/>
        </p:blipFill>
        <p:spPr bwMode="auto">
          <a:xfrm>
            <a:off x="49088" y="5949280"/>
            <a:ext cx="8915400" cy="218621"/>
          </a:xfrm>
          <a:prstGeom prst="rect">
            <a:avLst/>
          </a:prstGeom>
          <a:noFill/>
          <a:ln w="9525">
            <a:noFill/>
            <a:miter lim="800000"/>
            <a:headEnd/>
            <a:tailEnd/>
          </a:ln>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423" y="714737"/>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897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381000" y="227013"/>
            <a:ext cx="8610600" cy="534987"/>
          </a:xfrm>
          <a:prstGeom prst="rect">
            <a:avLst/>
          </a:prstGeom>
          <a:noFill/>
          <a:ln w="9525">
            <a:noFill/>
            <a:miter lim="800000"/>
            <a:headEnd/>
            <a:tailEnd/>
          </a:ln>
        </p:spPr>
        <p:txBody>
          <a:bodyPr>
            <a:spAutoFit/>
          </a:bodyPr>
          <a:lstStyle/>
          <a:p>
            <a:pPr eaLnBrk="0" hangingPunct="0">
              <a:lnSpc>
                <a:spcPct val="90000"/>
              </a:lnSpc>
              <a:spcBef>
                <a:spcPct val="10000"/>
              </a:spcBef>
            </a:pPr>
            <a:r>
              <a:rPr lang="en-US" sz="3200">
                <a:solidFill>
                  <a:schemeClr val="accent2"/>
                </a:solidFill>
              </a:rPr>
              <a:t>Extreme Precipitation</a:t>
            </a:r>
          </a:p>
        </p:txBody>
      </p:sp>
      <p:pic>
        <p:nvPicPr>
          <p:cNvPr id="27650" name="Picture 6" descr="MISU_SEMINAR"/>
          <p:cNvPicPr>
            <a:picLocks noChangeAspect="1" noChangeArrowheads="1"/>
          </p:cNvPicPr>
          <p:nvPr/>
        </p:nvPicPr>
        <p:blipFill>
          <a:blip r:embed="rId2"/>
          <a:srcRect t="10498"/>
          <a:stretch>
            <a:fillRect/>
          </a:stretch>
        </p:blipFill>
        <p:spPr bwMode="auto">
          <a:xfrm>
            <a:off x="1181472" y="838200"/>
            <a:ext cx="5478760" cy="3698467"/>
          </a:xfrm>
          <a:prstGeom prst="rect">
            <a:avLst/>
          </a:prstGeom>
          <a:noFill/>
          <a:ln w="9525">
            <a:noFill/>
            <a:miter lim="800000"/>
            <a:headEnd/>
            <a:tailEnd/>
          </a:ln>
        </p:spPr>
      </p:pic>
      <p:pic>
        <p:nvPicPr>
          <p:cNvPr id="27652" name="Picture 7"/>
          <p:cNvPicPr>
            <a:picLocks noChangeAspect="1" noChangeArrowheads="1"/>
          </p:cNvPicPr>
          <p:nvPr/>
        </p:nvPicPr>
        <p:blipFill>
          <a:blip r:embed="rId3"/>
          <a:srcRect/>
          <a:stretch>
            <a:fillRect/>
          </a:stretch>
        </p:blipFill>
        <p:spPr bwMode="auto">
          <a:xfrm>
            <a:off x="1383432" y="2687433"/>
            <a:ext cx="1676400" cy="90487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621" y="65668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a:xfrm>
            <a:off x="381000" y="4725144"/>
            <a:ext cx="8511480" cy="19351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GB" sz="2000" dirty="0"/>
              <a:t>Large-scale rainfall events fuelled by moisture convergence</a:t>
            </a:r>
          </a:p>
          <a:p>
            <a:pPr lvl="1" eaLnBrk="1" hangingPunct="1">
              <a:lnSpc>
                <a:spcPct val="80000"/>
              </a:lnSpc>
            </a:pPr>
            <a:r>
              <a:rPr lang="en-GB" sz="1600" dirty="0"/>
              <a:t>e.g. </a:t>
            </a:r>
            <a:r>
              <a:rPr lang="en-GB" sz="1600" dirty="0" err="1">
                <a:hlinkClick r:id="rId5"/>
              </a:rPr>
              <a:t>Trenberth</a:t>
            </a:r>
            <a:r>
              <a:rPr lang="en-GB" sz="1600" dirty="0">
                <a:hlinkClick r:id="rId5"/>
              </a:rPr>
              <a:t> et al. (2003) </a:t>
            </a:r>
            <a:r>
              <a:rPr lang="en-GB" sz="1600" i="1" dirty="0">
                <a:hlinkClick r:id="rId5"/>
              </a:rPr>
              <a:t>BAMS</a:t>
            </a:r>
            <a:r>
              <a:rPr lang="en-GB" sz="1600" i="1" dirty="0"/>
              <a:t>. But see also Wilson and </a:t>
            </a:r>
            <a:r>
              <a:rPr lang="en-GB" sz="1600" i="1" dirty="0" err="1"/>
              <a:t>Toumi</a:t>
            </a:r>
            <a:r>
              <a:rPr lang="en-GB" sz="1600" i="1" dirty="0"/>
              <a:t> (2005) GRL</a:t>
            </a:r>
          </a:p>
          <a:p>
            <a:pPr eaLnBrk="1" hangingPunct="1">
              <a:lnSpc>
                <a:spcPct val="80000"/>
              </a:lnSpc>
              <a:buFont typeface="Wingdings" pitchFamily="2" charset="2"/>
              <a:buChar char="à"/>
            </a:pPr>
            <a:r>
              <a:rPr lang="en-GB" sz="2000" dirty="0"/>
              <a:t>Intensification of rainfall (~7%/K?)</a:t>
            </a:r>
          </a:p>
          <a:p>
            <a:pPr eaLnBrk="1" hangingPunct="1">
              <a:lnSpc>
                <a:spcPct val="80000"/>
              </a:lnSpc>
              <a:buFont typeface="Wingdings" pitchFamily="2" charset="2"/>
              <a:buNone/>
            </a:pPr>
            <a:r>
              <a:rPr lang="en-GB" sz="1800" dirty="0">
                <a:hlinkClick r:id="rId6"/>
              </a:rPr>
              <a:t>O’Gorman &amp;</a:t>
            </a:r>
            <a:r>
              <a:rPr lang="en-GB" sz="1800" dirty="0" smtClean="0">
                <a:hlinkClick r:id="rId6"/>
              </a:rPr>
              <a:t> </a:t>
            </a:r>
            <a:r>
              <a:rPr lang="en-GB" sz="1800" dirty="0">
                <a:hlinkClick r:id="rId6"/>
              </a:rPr>
              <a:t>Schneider (2009) </a:t>
            </a:r>
            <a:r>
              <a:rPr lang="en-GB" sz="1800" i="1" dirty="0">
                <a:hlinkClick r:id="rId6"/>
              </a:rPr>
              <a:t>PNAS</a:t>
            </a:r>
            <a:r>
              <a:rPr lang="en-GB" sz="1800" dirty="0"/>
              <a:t>; Gastineau and </a:t>
            </a:r>
            <a:r>
              <a:rPr lang="en-GB" sz="1800" dirty="0" err="1"/>
              <a:t>Soden</a:t>
            </a:r>
            <a:r>
              <a:rPr lang="en-GB" sz="1800" dirty="0"/>
              <a:t> (2009) </a:t>
            </a:r>
            <a:r>
              <a:rPr lang="en-GB" sz="1800" i="1" dirty="0"/>
              <a:t>GRL</a:t>
            </a:r>
          </a:p>
          <a:p>
            <a:pPr eaLnBrk="1" hangingPunct="1">
              <a:lnSpc>
                <a:spcPct val="80000"/>
              </a:lnSpc>
            </a:pPr>
            <a:r>
              <a:rPr lang="en-GB" sz="2000" dirty="0"/>
              <a:t>Is there a positive latent heating feedback on hourly intensities?</a:t>
            </a:r>
          </a:p>
          <a:p>
            <a:pPr eaLnBrk="1" hangingPunct="1">
              <a:lnSpc>
                <a:spcPct val="80000"/>
              </a:lnSpc>
              <a:buFont typeface="Wingdings" pitchFamily="2" charset="2"/>
              <a:buNone/>
            </a:pPr>
            <a:r>
              <a:rPr lang="en-GB" sz="1800" dirty="0">
                <a:hlinkClick r:id="rId7"/>
              </a:rPr>
              <a:t>Lenderink &amp; van </a:t>
            </a:r>
            <a:r>
              <a:rPr lang="en-GB" sz="1800" dirty="0" err="1">
                <a:hlinkClick r:id="rId7"/>
              </a:rPr>
              <a:t>Meijgaard</a:t>
            </a:r>
            <a:r>
              <a:rPr lang="en-GB" sz="1800" dirty="0">
                <a:hlinkClick r:id="rId7"/>
              </a:rPr>
              <a:t> (2010) </a:t>
            </a:r>
            <a:r>
              <a:rPr lang="en-GB" sz="1800" i="1" dirty="0">
                <a:hlinkClick r:id="rId7"/>
              </a:rPr>
              <a:t>ERL</a:t>
            </a:r>
            <a:r>
              <a:rPr lang="en-GB" sz="1800" dirty="0"/>
              <a:t>; </a:t>
            </a:r>
            <a:r>
              <a:rPr lang="en-GB" sz="1800" dirty="0">
                <a:hlinkClick r:id="rId8"/>
              </a:rPr>
              <a:t>Haerter et (2010) </a:t>
            </a:r>
            <a:r>
              <a:rPr lang="en-GB" sz="1800" i="1" dirty="0">
                <a:hlinkClick r:id="rId8"/>
              </a:rPr>
              <a:t>GRL</a:t>
            </a:r>
            <a:endParaRPr lang="en-GB" sz="18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4294967295"/>
          </p:nvPr>
        </p:nvSpPr>
        <p:spPr>
          <a:xfrm>
            <a:off x="381000" y="1371600"/>
            <a:ext cx="8610600" cy="1828800"/>
          </a:xfrm>
          <a:solidFill>
            <a:schemeClr val="bg1"/>
          </a:solidFill>
        </p:spPr>
        <p:txBody>
          <a:bodyPr/>
          <a:lstStyle/>
          <a:p>
            <a:pPr eaLnBrk="1" hangingPunct="1"/>
            <a:r>
              <a:rPr lang="en-GB" sz="2400" dirty="0" smtClean="0"/>
              <a:t>Increase in intense rainfall with tropical  ocean warming </a:t>
            </a:r>
          </a:p>
          <a:p>
            <a:pPr eaLnBrk="1" hangingPunct="1"/>
            <a:r>
              <a:rPr lang="en-GB" sz="2400" dirty="0" smtClean="0"/>
              <a:t>SSM/I satellite observations at upper range of models</a:t>
            </a:r>
          </a:p>
        </p:txBody>
      </p:sp>
      <p:pic>
        <p:nvPicPr>
          <p:cNvPr id="1085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14600"/>
            <a:ext cx="8915400" cy="364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3"/>
          <p:cNvSpPr txBox="1">
            <a:spLocks noChangeArrowheads="1"/>
          </p:cNvSpPr>
          <p:nvPr/>
        </p:nvSpPr>
        <p:spPr bwMode="auto">
          <a:xfrm>
            <a:off x="381000" y="227013"/>
            <a:ext cx="69342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10000"/>
              </a:spcBef>
            </a:pPr>
            <a:r>
              <a:rPr lang="en-US" sz="3600" dirty="0">
                <a:solidFill>
                  <a:schemeClr val="accent2"/>
                </a:solidFill>
                <a:latin typeface="Calibri" pitchFamily="34" charset="0"/>
                <a:cs typeface="Calibri" pitchFamily="34" charset="0"/>
              </a:rPr>
              <a:t>Observed and Simulated responses in extreme </a:t>
            </a:r>
            <a:r>
              <a:rPr lang="en-US" sz="3600" dirty="0" smtClean="0">
                <a:solidFill>
                  <a:schemeClr val="accent2"/>
                </a:solidFill>
                <a:latin typeface="Calibri" pitchFamily="34" charset="0"/>
                <a:cs typeface="Calibri" pitchFamily="34" charset="0"/>
              </a:rPr>
              <a:t>daily Precipitation</a:t>
            </a:r>
            <a:endParaRPr lang="en-US" sz="3600" dirty="0">
              <a:solidFill>
                <a:schemeClr val="accent2"/>
              </a:solidFill>
              <a:latin typeface="Calibri" pitchFamily="34" charset="0"/>
              <a:cs typeface="Calibri" pitchFamily="34" charset="0"/>
            </a:endParaRPr>
          </a:p>
        </p:txBody>
      </p:sp>
      <p:sp>
        <p:nvSpPr>
          <p:cNvPr id="108550" name="Text Box 3"/>
          <p:cNvSpPr txBox="1">
            <a:spLocks noChangeArrowheads="1"/>
          </p:cNvSpPr>
          <p:nvPr/>
        </p:nvSpPr>
        <p:spPr bwMode="auto">
          <a:xfrm>
            <a:off x="1547664" y="6155385"/>
            <a:ext cx="7121467" cy="3693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dirty="0">
                <a:hlinkClick r:id="rId3"/>
              </a:rPr>
              <a:t>Allan et al. (2010) Environ. Res. </a:t>
            </a:r>
            <a:r>
              <a:rPr lang="en-US" dirty="0" err="1">
                <a:hlinkClick r:id="rId3"/>
              </a:rPr>
              <a:t>Lett</a:t>
            </a:r>
            <a:r>
              <a:rPr lang="en-US" dirty="0" smtClean="0">
                <a:hlinkClick r:id="rId3"/>
              </a:rPr>
              <a:t>.</a:t>
            </a:r>
            <a:r>
              <a:rPr lang="en-US" dirty="0" smtClean="0"/>
              <a:t>; Liu and Allan (2012) </a:t>
            </a:r>
            <a:r>
              <a:rPr lang="en-US" i="1" dirty="0" smtClean="0"/>
              <a:t>JGR</a:t>
            </a:r>
            <a:endParaRPr lang="en-US" i="1"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9871" y="685800"/>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5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2"/>
          <a:srcRect/>
          <a:stretch>
            <a:fillRect/>
          </a:stretch>
        </p:blipFill>
        <p:spPr bwMode="auto">
          <a:xfrm>
            <a:off x="0" y="3048000"/>
            <a:ext cx="9113838" cy="3403600"/>
          </a:xfrm>
          <a:prstGeom prst="rect">
            <a:avLst/>
          </a:prstGeom>
          <a:noFill/>
          <a:ln w="9525">
            <a:noFill/>
            <a:miter lim="800000"/>
            <a:headEnd/>
            <a:tailEnd/>
          </a:ln>
        </p:spPr>
      </p:pic>
      <p:pic>
        <p:nvPicPr>
          <p:cNvPr id="29698" name="Picture 2"/>
          <p:cNvPicPr>
            <a:picLocks noChangeAspect="1" noChangeArrowheads="1"/>
          </p:cNvPicPr>
          <p:nvPr/>
        </p:nvPicPr>
        <p:blipFill>
          <a:blip r:embed="rId3"/>
          <a:srcRect t="66515"/>
          <a:stretch>
            <a:fillRect/>
          </a:stretch>
        </p:blipFill>
        <p:spPr bwMode="auto">
          <a:xfrm>
            <a:off x="4572000" y="3276600"/>
            <a:ext cx="4368800" cy="3417888"/>
          </a:xfrm>
          <a:prstGeom prst="rect">
            <a:avLst/>
          </a:prstGeom>
          <a:noFill/>
          <a:ln w="9525">
            <a:noFill/>
            <a:miter lim="800000"/>
            <a:headEnd/>
            <a:tailEnd/>
          </a:ln>
        </p:spPr>
      </p:pic>
      <p:sp>
        <p:nvSpPr>
          <p:cNvPr id="29699" name="Rectangle 2"/>
          <p:cNvSpPr>
            <a:spLocks noGrp="1" noChangeArrowheads="1"/>
          </p:cNvSpPr>
          <p:nvPr>
            <p:ph type="title"/>
          </p:nvPr>
        </p:nvSpPr>
        <p:spPr>
          <a:xfrm>
            <a:off x="304800" y="274638"/>
            <a:ext cx="4572000" cy="1143000"/>
          </a:xfrm>
        </p:spPr>
        <p:txBody>
          <a:bodyPr/>
          <a:lstStyle/>
          <a:p>
            <a:pPr algn="l"/>
            <a:r>
              <a:rPr lang="en-GB" sz="3600" dirty="0" smtClean="0">
                <a:solidFill>
                  <a:schemeClr val="accent2"/>
                </a:solidFill>
                <a:latin typeface="Calibri" pitchFamily="34" charset="0"/>
                <a:cs typeface="Calibri" pitchFamily="34" charset="0"/>
              </a:rPr>
              <a:t>Extreme precipitation &amp; mid-latitude flooding</a:t>
            </a:r>
          </a:p>
        </p:txBody>
      </p:sp>
      <p:pic>
        <p:nvPicPr>
          <p:cNvPr id="29700" name="Picture 4"/>
          <p:cNvPicPr>
            <a:picLocks noChangeAspect="1" noChangeArrowheads="1"/>
          </p:cNvPicPr>
          <p:nvPr/>
        </p:nvPicPr>
        <p:blipFill>
          <a:blip r:embed="rId4"/>
          <a:srcRect/>
          <a:stretch>
            <a:fillRect/>
          </a:stretch>
        </p:blipFill>
        <p:spPr bwMode="auto">
          <a:xfrm>
            <a:off x="4932040" y="838200"/>
            <a:ext cx="3657600" cy="2420938"/>
          </a:xfrm>
          <a:prstGeom prst="rect">
            <a:avLst/>
          </a:prstGeom>
          <a:noFill/>
          <a:ln w="9525">
            <a:noFill/>
            <a:miter lim="800000"/>
            <a:headEnd/>
            <a:tailEnd/>
          </a:ln>
        </p:spPr>
      </p:pic>
      <p:sp>
        <p:nvSpPr>
          <p:cNvPr id="29701" name="Text Box 5"/>
          <p:cNvSpPr txBox="1">
            <a:spLocks noChangeArrowheads="1"/>
          </p:cNvSpPr>
          <p:nvPr/>
        </p:nvSpPr>
        <p:spPr bwMode="auto">
          <a:xfrm>
            <a:off x="214313" y="6371480"/>
            <a:ext cx="4343400" cy="369888"/>
          </a:xfrm>
          <a:prstGeom prst="rect">
            <a:avLst/>
          </a:prstGeom>
          <a:noFill/>
          <a:ln w="9525">
            <a:noFill/>
            <a:miter lim="800000"/>
            <a:headEnd/>
            <a:tailEnd/>
          </a:ln>
        </p:spPr>
        <p:txBody>
          <a:bodyPr>
            <a:spAutoFit/>
          </a:bodyPr>
          <a:lstStyle/>
          <a:p>
            <a:pPr eaLnBrk="0" hangingPunct="0">
              <a:spcBef>
                <a:spcPct val="50000"/>
              </a:spcBef>
            </a:pPr>
            <a:r>
              <a:rPr lang="en-GB" dirty="0">
                <a:hlinkClick r:id="rId5"/>
              </a:rPr>
              <a:t>Lavers et al. (2011) </a:t>
            </a:r>
            <a:r>
              <a:rPr lang="en-GB" dirty="0" err="1">
                <a:hlinkClick r:id="rId5"/>
              </a:rPr>
              <a:t>Geophys</a:t>
            </a:r>
            <a:r>
              <a:rPr lang="en-GB" dirty="0">
                <a:hlinkClick r:id="rId5"/>
              </a:rPr>
              <a:t>. Res. </a:t>
            </a:r>
            <a:r>
              <a:rPr lang="en-GB" dirty="0" err="1">
                <a:hlinkClick r:id="rId5"/>
              </a:rPr>
              <a:t>Lett</a:t>
            </a:r>
            <a:r>
              <a:rPr lang="en-GB" dirty="0">
                <a:hlinkClick r:id="rId5"/>
              </a:rPr>
              <a:t>.</a:t>
            </a:r>
            <a:endParaRPr lang="en-GB" dirty="0"/>
          </a:p>
        </p:txBody>
      </p:sp>
      <p:sp>
        <p:nvSpPr>
          <p:cNvPr id="29702" name="Rectangle 6"/>
          <p:cNvSpPr>
            <a:spLocks noGrp="1" noChangeArrowheads="1"/>
          </p:cNvSpPr>
          <p:nvPr>
            <p:ph type="body" idx="1"/>
          </p:nvPr>
        </p:nvSpPr>
        <p:spPr>
          <a:xfrm>
            <a:off x="228600" y="1752600"/>
            <a:ext cx="4191000" cy="1447800"/>
          </a:xfrm>
        </p:spPr>
        <p:txBody>
          <a:bodyPr/>
          <a:lstStyle/>
          <a:p>
            <a:pPr>
              <a:lnSpc>
                <a:spcPct val="90000"/>
              </a:lnSpc>
            </a:pPr>
            <a:r>
              <a:rPr lang="en-GB" sz="2400" smtClean="0"/>
              <a:t>Links UK winter flooding to moisture conveyor events</a:t>
            </a:r>
          </a:p>
          <a:p>
            <a:pPr marL="457200" lvl="1" indent="0">
              <a:lnSpc>
                <a:spcPct val="90000"/>
              </a:lnSpc>
              <a:buFontTx/>
              <a:buNone/>
            </a:pPr>
            <a:r>
              <a:rPr lang="en-GB" sz="2000" smtClean="0"/>
              <a:t>e.g. Nov 2009 Cumbria floods</a:t>
            </a:r>
          </a:p>
        </p:txBody>
      </p:sp>
      <p:pic>
        <p:nvPicPr>
          <p:cNvPr id="29703" name="Picture 3"/>
          <p:cNvPicPr>
            <a:picLocks noChangeAspect="1" noChangeArrowheads="1"/>
          </p:cNvPicPr>
          <p:nvPr/>
        </p:nvPicPr>
        <p:blipFill>
          <a:blip r:embed="rId6"/>
          <a:srcRect/>
          <a:stretch>
            <a:fillRect/>
          </a:stretch>
        </p:blipFill>
        <p:spPr bwMode="auto">
          <a:xfrm>
            <a:off x="6324600" y="149225"/>
            <a:ext cx="1169988" cy="534988"/>
          </a:xfrm>
          <a:prstGeom prst="rect">
            <a:avLst/>
          </a:prstGeom>
          <a:noFill/>
          <a:ln w="9525">
            <a:noFill/>
            <a:miter lim="800000"/>
            <a:headEnd/>
            <a:tailEnd/>
          </a:ln>
        </p:spPr>
      </p:pic>
      <p:pic>
        <p:nvPicPr>
          <p:cNvPr id="29704" name="Picture 5"/>
          <p:cNvPicPr>
            <a:picLocks noChangeAspect="1" noChangeArrowheads="1"/>
          </p:cNvPicPr>
          <p:nvPr/>
        </p:nvPicPr>
        <p:blipFill>
          <a:blip r:embed="rId7"/>
          <a:srcRect/>
          <a:stretch>
            <a:fillRect/>
          </a:stretch>
        </p:blipFill>
        <p:spPr bwMode="auto">
          <a:xfrm>
            <a:off x="4800600" y="149225"/>
            <a:ext cx="1325563" cy="417513"/>
          </a:xfrm>
          <a:prstGeom prst="rect">
            <a:avLst/>
          </a:prstGeom>
          <a:noFill/>
          <a:ln w="9525">
            <a:noFill/>
            <a:miter lim="800000"/>
            <a:headEnd/>
            <a:tailEnd/>
          </a:ln>
        </p:spPr>
      </p:pic>
      <p:cxnSp>
        <p:nvCxnSpPr>
          <p:cNvPr id="29705" name="Straight Arrow Connector 2"/>
          <p:cNvCxnSpPr>
            <a:cxnSpLocks noChangeShapeType="1"/>
          </p:cNvCxnSpPr>
          <p:nvPr/>
        </p:nvCxnSpPr>
        <p:spPr bwMode="auto">
          <a:xfrm flipH="1">
            <a:off x="3200400" y="2852936"/>
            <a:ext cx="1731640" cy="1261864"/>
          </a:xfrm>
          <a:prstGeom prst="straightConnector1">
            <a:avLst/>
          </a:prstGeom>
          <a:noFill/>
          <a:ln w="1905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457200" y="274638"/>
            <a:ext cx="3962400" cy="1143000"/>
          </a:xfrm>
        </p:spPr>
        <p:txBody>
          <a:bodyPr/>
          <a:lstStyle/>
          <a:p>
            <a:pPr algn="l"/>
            <a:r>
              <a:rPr lang="en-GB" sz="3600" dirty="0" smtClean="0">
                <a:solidFill>
                  <a:schemeClr val="accent2"/>
                </a:solidFill>
                <a:latin typeface="Calibri" pitchFamily="34" charset="0"/>
                <a:cs typeface="Calibri" pitchFamily="34" charset="0"/>
              </a:rPr>
              <a:t>Enhanced tropical moisture transports</a:t>
            </a:r>
          </a:p>
        </p:txBody>
      </p:sp>
      <p:pic>
        <p:nvPicPr>
          <p:cNvPr id="32770" name="Picture 4"/>
          <p:cNvPicPr>
            <a:picLocks noChangeAspect="1" noChangeArrowheads="1"/>
          </p:cNvPicPr>
          <p:nvPr/>
        </p:nvPicPr>
        <p:blipFill>
          <a:blip r:embed="rId3"/>
          <a:srcRect/>
          <a:stretch>
            <a:fillRect/>
          </a:stretch>
        </p:blipFill>
        <p:spPr bwMode="auto">
          <a:xfrm>
            <a:off x="4419600" y="152400"/>
            <a:ext cx="4525963" cy="3192463"/>
          </a:xfrm>
          <a:prstGeom prst="rect">
            <a:avLst/>
          </a:prstGeom>
          <a:noFill/>
          <a:ln w="9525">
            <a:noFill/>
            <a:miter lim="800000"/>
            <a:headEnd/>
            <a:tailEnd/>
          </a:ln>
        </p:spPr>
      </p:pic>
      <p:pic>
        <p:nvPicPr>
          <p:cNvPr id="32771" name="Picture 5"/>
          <p:cNvPicPr>
            <a:picLocks noChangeAspect="1" noChangeArrowheads="1"/>
          </p:cNvPicPr>
          <p:nvPr/>
        </p:nvPicPr>
        <p:blipFill>
          <a:blip r:embed="rId4"/>
          <a:srcRect/>
          <a:stretch>
            <a:fillRect/>
          </a:stretch>
        </p:blipFill>
        <p:spPr bwMode="auto">
          <a:xfrm>
            <a:off x="1376363" y="3324831"/>
            <a:ext cx="7569200" cy="2887662"/>
          </a:xfrm>
          <a:prstGeom prst="rect">
            <a:avLst/>
          </a:prstGeom>
          <a:noFill/>
          <a:ln w="9525">
            <a:noFill/>
            <a:miter lim="800000"/>
            <a:headEnd/>
            <a:tailEnd/>
          </a:ln>
        </p:spPr>
      </p:pic>
      <p:sp>
        <p:nvSpPr>
          <p:cNvPr id="32772" name="Text Box 6"/>
          <p:cNvSpPr txBox="1">
            <a:spLocks noChangeArrowheads="1"/>
          </p:cNvSpPr>
          <p:nvPr/>
        </p:nvSpPr>
        <p:spPr bwMode="auto">
          <a:xfrm>
            <a:off x="4667375" y="3540855"/>
            <a:ext cx="3048000" cy="366713"/>
          </a:xfrm>
          <a:prstGeom prst="rect">
            <a:avLst/>
          </a:prstGeom>
          <a:noFill/>
          <a:ln w="9525">
            <a:noFill/>
            <a:miter lim="800000"/>
            <a:headEnd/>
            <a:tailEnd/>
          </a:ln>
        </p:spPr>
        <p:txBody>
          <a:bodyPr>
            <a:spAutoFit/>
          </a:bodyPr>
          <a:lstStyle/>
          <a:p>
            <a:pPr eaLnBrk="0" hangingPunct="0">
              <a:spcBef>
                <a:spcPct val="50000"/>
              </a:spcBef>
            </a:pPr>
            <a:r>
              <a:rPr lang="en-GB" dirty="0">
                <a:hlinkClick r:id="rId5"/>
              </a:rPr>
              <a:t>Zahn and Allan (2011) JGR</a:t>
            </a:r>
            <a:endParaRPr lang="en-GB" dirty="0"/>
          </a:p>
        </p:txBody>
      </p:sp>
      <p:sp>
        <p:nvSpPr>
          <p:cNvPr id="32773" name="Text Box 7"/>
          <p:cNvSpPr txBox="1">
            <a:spLocks noChangeArrowheads="1"/>
          </p:cNvSpPr>
          <p:nvPr/>
        </p:nvSpPr>
        <p:spPr bwMode="auto">
          <a:xfrm>
            <a:off x="6400800" y="1004888"/>
            <a:ext cx="2133600" cy="366712"/>
          </a:xfrm>
          <a:prstGeom prst="rect">
            <a:avLst/>
          </a:prstGeom>
          <a:noFill/>
          <a:ln w="9525">
            <a:noFill/>
            <a:miter lim="800000"/>
            <a:headEnd/>
            <a:tailEnd/>
          </a:ln>
        </p:spPr>
        <p:txBody>
          <a:bodyPr>
            <a:spAutoFit/>
          </a:bodyPr>
          <a:lstStyle/>
          <a:p>
            <a:pPr eaLnBrk="0" hangingPunct="0">
              <a:spcBef>
                <a:spcPct val="50000"/>
              </a:spcBef>
            </a:pPr>
            <a:r>
              <a:rPr lang="en-GB"/>
              <a:t>Instantaneous field</a:t>
            </a:r>
          </a:p>
        </p:txBody>
      </p:sp>
      <p:sp>
        <p:nvSpPr>
          <p:cNvPr id="32774" name="Line 8"/>
          <p:cNvSpPr>
            <a:spLocks noChangeShapeType="1"/>
          </p:cNvSpPr>
          <p:nvPr/>
        </p:nvSpPr>
        <p:spPr bwMode="auto">
          <a:xfrm>
            <a:off x="6019800" y="1219200"/>
            <a:ext cx="381000" cy="0"/>
          </a:xfrm>
          <a:prstGeom prst="line">
            <a:avLst/>
          </a:prstGeom>
          <a:noFill/>
          <a:ln w="28575">
            <a:solidFill>
              <a:srgbClr val="FF0000"/>
            </a:solidFill>
            <a:round/>
            <a:headEnd/>
            <a:tailEnd/>
          </a:ln>
        </p:spPr>
        <p:txBody>
          <a:bodyPr/>
          <a:lstStyle/>
          <a:p>
            <a:endParaRPr lang="en-US"/>
          </a:p>
        </p:txBody>
      </p:sp>
      <p:sp>
        <p:nvSpPr>
          <p:cNvPr id="32775" name="Line 9"/>
          <p:cNvSpPr>
            <a:spLocks noChangeShapeType="1"/>
          </p:cNvSpPr>
          <p:nvPr/>
        </p:nvSpPr>
        <p:spPr bwMode="auto">
          <a:xfrm>
            <a:off x="5715000" y="2743200"/>
            <a:ext cx="2590800" cy="0"/>
          </a:xfrm>
          <a:prstGeom prst="line">
            <a:avLst/>
          </a:prstGeom>
          <a:noFill/>
          <a:ln w="76200">
            <a:solidFill>
              <a:srgbClr val="FF0000"/>
            </a:solidFill>
            <a:round/>
            <a:headEnd/>
            <a:tailEnd type="triangle" w="med" len="med"/>
          </a:ln>
        </p:spPr>
        <p:txBody>
          <a:bodyPr/>
          <a:lstStyle/>
          <a:p>
            <a:endParaRPr lang="en-US"/>
          </a:p>
        </p:txBody>
      </p:sp>
      <p:sp>
        <p:nvSpPr>
          <p:cNvPr id="32776" name="Line 10"/>
          <p:cNvSpPr>
            <a:spLocks noChangeShapeType="1"/>
          </p:cNvSpPr>
          <p:nvPr/>
        </p:nvSpPr>
        <p:spPr bwMode="auto">
          <a:xfrm flipH="1">
            <a:off x="5334000" y="1981200"/>
            <a:ext cx="381000" cy="0"/>
          </a:xfrm>
          <a:prstGeom prst="line">
            <a:avLst/>
          </a:prstGeom>
          <a:noFill/>
          <a:ln w="76200">
            <a:solidFill>
              <a:srgbClr val="FF0000"/>
            </a:solidFill>
            <a:round/>
            <a:headEnd/>
            <a:tailEnd type="triangle" w="med" len="med"/>
          </a:ln>
        </p:spPr>
        <p:txBody>
          <a:bodyPr/>
          <a:lstStyle/>
          <a:p>
            <a:endParaRPr lang="en-US"/>
          </a:p>
        </p:txBody>
      </p:sp>
      <p:sp>
        <p:nvSpPr>
          <p:cNvPr id="32777" name="Text Box 11"/>
          <p:cNvSpPr txBox="1">
            <a:spLocks noChangeArrowheads="1"/>
          </p:cNvSpPr>
          <p:nvPr/>
        </p:nvSpPr>
        <p:spPr bwMode="auto">
          <a:xfrm>
            <a:off x="5715000" y="1766888"/>
            <a:ext cx="990600" cy="366712"/>
          </a:xfrm>
          <a:prstGeom prst="rect">
            <a:avLst/>
          </a:prstGeom>
          <a:noFill/>
          <a:ln w="9525">
            <a:noFill/>
            <a:miter lim="800000"/>
            <a:headEnd/>
            <a:tailEnd/>
          </a:ln>
        </p:spPr>
        <p:txBody>
          <a:bodyPr>
            <a:spAutoFit/>
          </a:bodyPr>
          <a:lstStyle/>
          <a:p>
            <a:pPr eaLnBrk="0" hangingPunct="0">
              <a:spcBef>
                <a:spcPct val="50000"/>
              </a:spcBef>
            </a:pPr>
            <a:r>
              <a:rPr lang="en-GB"/>
              <a:t>outflux</a:t>
            </a:r>
          </a:p>
        </p:txBody>
      </p:sp>
      <p:sp>
        <p:nvSpPr>
          <p:cNvPr id="32778" name="Text Box 12"/>
          <p:cNvSpPr txBox="1">
            <a:spLocks noChangeArrowheads="1"/>
          </p:cNvSpPr>
          <p:nvPr/>
        </p:nvSpPr>
        <p:spPr bwMode="auto">
          <a:xfrm>
            <a:off x="5867400" y="2438400"/>
            <a:ext cx="990600" cy="366713"/>
          </a:xfrm>
          <a:prstGeom prst="rect">
            <a:avLst/>
          </a:prstGeom>
          <a:noFill/>
          <a:ln w="9525">
            <a:noFill/>
            <a:miter lim="800000"/>
            <a:headEnd/>
            <a:tailEnd/>
          </a:ln>
        </p:spPr>
        <p:txBody>
          <a:bodyPr>
            <a:spAutoFit/>
          </a:bodyPr>
          <a:lstStyle/>
          <a:p>
            <a:pPr eaLnBrk="0" hangingPunct="0">
              <a:spcBef>
                <a:spcPct val="50000"/>
              </a:spcBef>
            </a:pPr>
            <a:r>
              <a:rPr lang="en-GB"/>
              <a:t>influx</a:t>
            </a:r>
          </a:p>
        </p:txBody>
      </p:sp>
      <p:sp>
        <p:nvSpPr>
          <p:cNvPr id="32779" name="Rectangle 3"/>
          <p:cNvSpPr>
            <a:spLocks noGrp="1" noChangeArrowheads="1"/>
          </p:cNvSpPr>
          <p:nvPr>
            <p:ph type="body" idx="4294967295"/>
          </p:nvPr>
        </p:nvSpPr>
        <p:spPr>
          <a:xfrm>
            <a:off x="457200" y="1484784"/>
            <a:ext cx="4343400" cy="2057400"/>
          </a:xfrm>
        </p:spPr>
        <p:txBody>
          <a:bodyPr/>
          <a:lstStyle/>
          <a:p>
            <a:pPr>
              <a:lnSpc>
                <a:spcPct val="90000"/>
              </a:lnSpc>
            </a:pPr>
            <a:r>
              <a:rPr lang="en-GB" sz="2400" dirty="0" smtClean="0"/>
              <a:t>Moisture transport into tropical ascent region</a:t>
            </a:r>
          </a:p>
          <a:p>
            <a:pPr>
              <a:lnSpc>
                <a:spcPct val="90000"/>
              </a:lnSpc>
            </a:pPr>
            <a:r>
              <a:rPr lang="en-GB" sz="2400" dirty="0" smtClean="0"/>
              <a:t>Significant mid-level outflow</a:t>
            </a:r>
          </a:p>
          <a:p>
            <a:pPr>
              <a:lnSpc>
                <a:spcPct val="90000"/>
              </a:lnSpc>
            </a:pPr>
            <a:r>
              <a:rPr lang="en-GB" sz="2400" dirty="0" smtClean="0"/>
              <a:t>2000s: increases in inflow or drift in ERA Interim?</a:t>
            </a:r>
          </a:p>
        </p:txBody>
      </p:sp>
      <p:pic>
        <p:nvPicPr>
          <p:cNvPr id="32780" name="Picture 5"/>
          <p:cNvPicPr>
            <a:picLocks noChangeAspect="1" noChangeArrowheads="1"/>
          </p:cNvPicPr>
          <p:nvPr/>
        </p:nvPicPr>
        <p:blipFill>
          <a:blip r:embed="rId6"/>
          <a:srcRect/>
          <a:stretch>
            <a:fillRect/>
          </a:stretch>
        </p:blipFill>
        <p:spPr bwMode="auto">
          <a:xfrm>
            <a:off x="251520" y="5395525"/>
            <a:ext cx="1566862" cy="493713"/>
          </a:xfrm>
          <a:prstGeom prst="rect">
            <a:avLst/>
          </a:prstGeom>
          <a:noFill/>
          <a:ln w="9525">
            <a:noFill/>
            <a:miter lim="800000"/>
            <a:headEnd/>
            <a:tailEnd/>
          </a:ln>
        </p:spPr>
      </p:pic>
      <p:sp>
        <p:nvSpPr>
          <p:cNvPr id="32781" name="TextBox 1"/>
          <p:cNvSpPr txBox="1">
            <a:spLocks noChangeArrowheads="1"/>
          </p:cNvSpPr>
          <p:nvPr/>
        </p:nvSpPr>
        <p:spPr bwMode="auto">
          <a:xfrm>
            <a:off x="230882" y="5889238"/>
            <a:ext cx="1600200" cy="646112"/>
          </a:xfrm>
          <a:prstGeom prst="rect">
            <a:avLst/>
          </a:prstGeom>
          <a:noFill/>
          <a:ln w="9525">
            <a:noFill/>
            <a:miter lim="800000"/>
            <a:headEnd/>
            <a:tailEnd/>
          </a:ln>
        </p:spPr>
        <p:txBody>
          <a:bodyPr>
            <a:spAutoFit/>
          </a:bodyPr>
          <a:lstStyle/>
          <a:p>
            <a:pPr algn="ctr" eaLnBrk="0" hangingPunct="0"/>
            <a:r>
              <a:rPr lang="en-GB" dirty="0">
                <a:solidFill>
                  <a:srgbClr val="0066FF"/>
                </a:solidFill>
                <a:latin typeface="Arial Black" pitchFamily="34" charset="0"/>
              </a:rPr>
              <a:t>PREPARE project</a:t>
            </a:r>
          </a:p>
        </p:txBody>
      </p:sp>
      <p:sp>
        <p:nvSpPr>
          <p:cNvPr id="2" name="TextBox 1"/>
          <p:cNvSpPr txBox="1"/>
          <p:nvPr/>
        </p:nvSpPr>
        <p:spPr>
          <a:xfrm>
            <a:off x="2320827" y="6277159"/>
            <a:ext cx="6605811" cy="369332"/>
          </a:xfrm>
          <a:prstGeom prst="rect">
            <a:avLst/>
          </a:prstGeom>
          <a:noFill/>
        </p:spPr>
        <p:txBody>
          <a:bodyPr wrap="square" rtlCol="0">
            <a:spAutoFit/>
          </a:bodyPr>
          <a:lstStyle/>
          <a:p>
            <a:r>
              <a:rPr lang="en-GB" dirty="0" smtClean="0">
                <a:solidFill>
                  <a:schemeClr val="accent2"/>
                </a:solidFill>
                <a:latin typeface="+mn-lt"/>
              </a:rPr>
              <a:t>See poster </a:t>
            </a:r>
            <a:r>
              <a:rPr lang="en-GB" dirty="0">
                <a:solidFill>
                  <a:schemeClr val="accent2"/>
                </a:solidFill>
                <a:latin typeface="+mn-lt"/>
                <a:cs typeface="Calibri" pitchFamily="34" charset="0"/>
              </a:rPr>
              <a:t>A203 (CL2.10), Hall A Friday AM (Matthias Zahn</a:t>
            </a:r>
            <a:r>
              <a:rPr lang="en-GB" dirty="0" smtClean="0">
                <a:solidFill>
                  <a:schemeClr val="accent2"/>
                </a:solidFill>
                <a:latin typeface="+mn-lt"/>
                <a:cs typeface="Calibri" pitchFamily="34" charset="0"/>
              </a:rPr>
              <a:t>)</a:t>
            </a:r>
            <a:endParaRPr lang="en-GB" dirty="0">
              <a:solidFill>
                <a:schemeClr val="accent2"/>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5189</TotalTime>
  <Words>1013</Words>
  <Application>Microsoft Office PowerPoint</Application>
  <PresentationFormat>On-screen Show (4:3)</PresentationFormat>
  <Paragraphs>123</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Current and future changes in precipitation and its extremes</vt:lpstr>
      <vt:lpstr>PowerPoint Presentation</vt:lpstr>
      <vt:lpstr>Projected precipitation response </vt:lpstr>
      <vt:lpstr>PowerPoint Presentation</vt:lpstr>
      <vt:lpstr>Global changes in water vapour</vt:lpstr>
      <vt:lpstr>PowerPoint Presentation</vt:lpstr>
      <vt:lpstr>PowerPoint Presentation</vt:lpstr>
      <vt:lpstr>Extreme precipitation &amp; mid-latitude flooding</vt:lpstr>
      <vt:lpstr>Enhanced tropical moisture transports</vt:lpstr>
      <vt:lpstr>Contrasting precipitation response expected</vt:lpstr>
      <vt:lpstr>Wet regions get wetter, dry regions get drier</vt:lpstr>
      <vt:lpstr>Conclusions</vt:lpstr>
      <vt:lpstr>Extra slides</vt:lpstr>
      <vt:lpstr>Contrasting precipitation response in wet and dry regions of the tropical circulation</vt:lpstr>
      <vt:lpstr>Increases in the frequency of the heaviest rainfall with warming: daily data from models and microwave satellite data (SSM/I)</vt:lpstr>
      <vt:lpstr>PowerPoint Presentation</vt:lpstr>
      <vt:lpstr>Precipitation bias and response binned by dynamical regime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468</cp:revision>
  <cp:lastPrinted>1601-01-01T00:00:00Z</cp:lastPrinted>
  <dcterms:created xsi:type="dcterms:W3CDTF">1601-01-01T00:00:00Z</dcterms:created>
  <dcterms:modified xsi:type="dcterms:W3CDTF">2012-04-23T16:39:29Z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