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923" r:id="rId3"/>
    <p:sldMasterId id="2147483936" r:id="rId4"/>
    <p:sldMasterId id="2147483950" r:id="rId5"/>
    <p:sldMasterId id="2147483961" r:id="rId6"/>
  </p:sldMasterIdLst>
  <p:notesMasterIdLst>
    <p:notesMasterId r:id="rId28"/>
  </p:notesMasterIdLst>
  <p:sldIdLst>
    <p:sldId id="256" r:id="rId7"/>
    <p:sldId id="366" r:id="rId8"/>
    <p:sldId id="372" r:id="rId9"/>
    <p:sldId id="378" r:id="rId10"/>
    <p:sldId id="1113" r:id="rId11"/>
    <p:sldId id="1114" r:id="rId12"/>
    <p:sldId id="1115" r:id="rId13"/>
    <p:sldId id="272" r:id="rId14"/>
    <p:sldId id="382" r:id="rId15"/>
    <p:sldId id="374" r:id="rId16"/>
    <p:sldId id="363" r:id="rId17"/>
    <p:sldId id="1110" r:id="rId18"/>
    <p:sldId id="383" r:id="rId19"/>
    <p:sldId id="1111" r:id="rId20"/>
    <p:sldId id="1116" r:id="rId21"/>
    <p:sldId id="373" r:id="rId22"/>
    <p:sldId id="1112" r:id="rId23"/>
    <p:sldId id="1104" r:id="rId24"/>
    <p:sldId id="267" r:id="rId25"/>
    <p:sldId id="376" r:id="rId26"/>
    <p:sldId id="379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D0C86"/>
    <a:srgbClr val="5812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10" autoAdjust="0"/>
    <p:restoredTop sz="79463" autoAdjust="0"/>
  </p:normalViewPr>
  <p:slideViewPr>
    <p:cSldViewPr>
      <p:cViewPr varScale="1">
        <p:scale>
          <a:sx n="67" d="100"/>
          <a:sy n="67" d="100"/>
        </p:scale>
        <p:origin x="63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5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8A81B6-2761-4602-A40D-3785270199DE}" type="datetimeFigureOut">
              <a:rPr lang="en-GB"/>
              <a:pPr>
                <a:defRPr/>
              </a:pPr>
              <a:t>09/05/2018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E85B44E-F813-4596-AA06-AF82AEF5C4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9735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European entities</a:t>
            </a:r>
            <a:r>
              <a:rPr lang="en-GB" baseline="0" dirty="0"/>
              <a:t> are ESA, </a:t>
            </a:r>
            <a:r>
              <a:rPr lang="en-GB" baseline="0" dirty="0" err="1"/>
              <a:t>Eumetsat</a:t>
            </a:r>
            <a:r>
              <a:rPr lang="en-GB" baseline="0" dirty="0"/>
              <a:t> and Copernicus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85B44E-F813-4596-AA06-AF82AEF5C4B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7771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27075" indent="-2794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1918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566863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14538" indent="-223838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471738" indent="-2238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28938" indent="-2238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386138" indent="-2238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43338" indent="-223838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1A4589F-104A-4DDA-BF37-30B6FB1F1AB4}" type="slidenum">
              <a:rPr lang="en-US" altLang="en-US">
                <a:solidFill>
                  <a:prstClr val="black"/>
                </a:solidFill>
                <a:latin typeface="Calibri" panose="020F0502020204030204" pitchFamily="34" charset="0"/>
              </a:rPr>
              <a:pPr/>
              <a:t>4</a:t>
            </a:fld>
            <a:endParaRPr lang="en-US" altLang="en-US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868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29E19-97CF-42A6-B000-37BF146DEA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30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729E19-97CF-42A6-B000-37BF146DEA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0641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This</a:t>
            </a:r>
            <a:r>
              <a:rPr lang="en-GB" baseline="0" dirty="0"/>
              <a:t> was work done for the AMMA-UK project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JULES simulations for 2006 are originally at 0.5°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We assimilated 15 minute, 3 km SEVIRI LST from SAF Land to constrain the (very uncertain) precipitation forcing so that JULES LST best matched the satellite </a:t>
            </a:r>
            <a:r>
              <a:rPr lang="en-GB" baseline="0" dirty="0" err="1"/>
              <a:t>obs</a:t>
            </a:r>
            <a:r>
              <a:rPr lang="en-GB" baseline="0" dirty="0"/>
              <a:t> over a 3-day window.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By adjusting the precipitation rather than (say) soil moisture itself, the simulations remain internally consistent with model dynamics.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/>
              <a:t>The </a:t>
            </a:r>
            <a:r>
              <a:rPr lang="en-GB" baseline="0" dirty="0" err="1"/>
              <a:t>Univ</a:t>
            </a:r>
            <a:r>
              <a:rPr lang="en-GB" baseline="0" dirty="0"/>
              <a:t> of Leeds used the resulting fields of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aseline="0" dirty="0"/>
              <a:t>Soil moisture to initialise fine-resolution atmospheric case studies with the UM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baseline="0" dirty="0"/>
              <a:t>Surface fluxes to force a large-eddy simulation case study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85B44E-F813-4596-AA06-AF82AEF5C4B3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25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from our recent HESS paper. Region is Ghana. In essence we</a:t>
            </a:r>
            <a:r>
              <a:rPr lang="en-GB" baseline="0" dirty="0"/>
              <a:t> tested the relative information in TAMSAT data and ESA soil moisture data for constraining the soil moisture estimates from JULES (assessed using a </a:t>
            </a:r>
            <a:r>
              <a:rPr lang="en-GB" baseline="0" dirty="0" err="1"/>
              <a:t>hindcast</a:t>
            </a:r>
            <a:r>
              <a:rPr lang="en-GB" baseline="0" dirty="0"/>
              <a:t> experiment). The conclusion is basically that getting precipitation right is crucial for the start of season wetting-up, whereas getting the soil description right is crucial for the end of season dry-down.  [Kind of obvious when you think about it, but nice to have it demonstrated in an experiment.]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D3F79-CD90-47E6-AA22-21FA81BBD32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320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85B44E-F813-4596-AA06-AF82AEF5C4B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67924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85B44E-F813-4596-AA06-AF82AEF5C4B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61660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1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4493F-C21A-4F3A-9208-E5E6F055B0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034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34979-4846-4758-B1D5-A15818267B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115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8B3DE-72CE-47A5-AC65-F93C2D2A8A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542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1337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72008"/>
            <a:ext cx="4392488" cy="8367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584807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9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1571612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285852" y="6500834"/>
            <a:ext cx="2609848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olidFill>
                  <a:prstClr val="black"/>
                </a:solidFill>
              </a:rPr>
              <a:t>Prof. J.J. Remedios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5429256" y="6500834"/>
            <a:ext cx="2133600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01/03/2011</a:t>
            </a:r>
          </a:p>
        </p:txBody>
      </p:sp>
    </p:spTree>
    <p:extLst>
      <p:ext uri="{BB962C8B-B14F-4D97-AF65-F5344CB8AC3E}">
        <p14:creationId xmlns:p14="http://schemas.microsoft.com/office/powerpoint/2010/main" val="42040619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7422" y="142852"/>
            <a:ext cx="5072098" cy="500066"/>
          </a:xfrm>
          <a:prstGeom prst="rect">
            <a:avLst/>
          </a:prstGeom>
        </p:spPr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285852" y="6500834"/>
            <a:ext cx="2609848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GB" dirty="0">
                <a:solidFill>
                  <a:prstClr val="black"/>
                </a:solidFill>
              </a:rPr>
              <a:t>Prof. J.J. Remedios</a:t>
            </a:r>
          </a:p>
        </p:txBody>
      </p:sp>
      <p:sp>
        <p:nvSpPr>
          <p:cNvPr id="8" name="Date Placeholder 8"/>
          <p:cNvSpPr>
            <a:spLocks noGrp="1"/>
          </p:cNvSpPr>
          <p:nvPr>
            <p:ph type="dt" sz="half" idx="2"/>
          </p:nvPr>
        </p:nvSpPr>
        <p:spPr>
          <a:xfrm>
            <a:off x="5429256" y="6500834"/>
            <a:ext cx="2133600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>
                <a:solidFill>
                  <a:prstClr val="black">
                    <a:tint val="75000"/>
                  </a:prstClr>
                </a:solidFill>
              </a:rPr>
              <a:t>01/03/2011</a:t>
            </a:r>
          </a:p>
        </p:txBody>
      </p:sp>
    </p:spTree>
    <p:extLst>
      <p:ext uri="{BB962C8B-B14F-4D97-AF65-F5344CB8AC3E}">
        <p14:creationId xmlns:p14="http://schemas.microsoft.com/office/powerpoint/2010/main" val="2219005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4348" y="3929066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sz="2800" b="1" cap="none" baseline="0"/>
            </a:lvl1pPr>
          </a:lstStyle>
          <a:p>
            <a:r>
              <a:rPr lang="en-US" dirty="0"/>
              <a:t>Click to edit master title style.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14348" y="2071678"/>
            <a:ext cx="7772400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B8C2E6-014E-4286-8D97-09430988507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B8CED5B-411F-4EDE-81B2-6DFCDA91CE16}" type="slidenum">
              <a:rPr lang="en-GB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689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6257940" cy="7969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B8C2E6-014E-4286-8D97-09430988507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B8CED5B-411F-4EDE-81B2-6DFCDA91CE16}" type="slidenum">
              <a:rPr lang="en-GB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0574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46" y="142852"/>
            <a:ext cx="5429288" cy="5111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12605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B8C2E6-014E-4286-8D97-09430988507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B8CED5B-411F-4EDE-81B2-6DFCDA91CE16}" type="slidenum">
              <a:rPr lang="en-GB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9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70D4E-CC26-433B-AF49-0B901B0FC1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399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B8C2E6-014E-4286-8D97-09430988507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B8CED5B-411F-4EDE-81B2-6DFCDA91CE16}" type="slidenum">
              <a:rPr lang="en-GB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5118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116632"/>
            <a:ext cx="5760640" cy="56207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B8C2E6-014E-4286-8D97-09430988507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B8CED5B-411F-4EDE-81B2-6DFCDA91CE16}" type="slidenum">
              <a:rPr lang="en-GB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411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B8C2E6-014E-4286-8D97-09430988507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B8CED5B-411F-4EDE-81B2-6DFCDA91CE16}" type="slidenum">
              <a:rPr lang="en-GB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20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B8C2E6-014E-4286-8D97-09430988507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B8CED5B-411F-4EDE-81B2-6DFCDA91CE16}" type="slidenum">
              <a:rPr lang="en-GB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0106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B8C2E6-014E-4286-8D97-09430988507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B8CED5B-411F-4EDE-81B2-6DFCDA91CE16}" type="slidenum">
              <a:rPr lang="en-GB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636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B8C2E6-014E-4286-8D97-09430988507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B8CED5B-411F-4EDE-81B2-6DFCDA91CE16}" type="slidenum">
              <a:rPr lang="en-GB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87195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DB8C2E6-014E-4286-8D97-094309885071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2B8CED5B-411F-4EDE-81B2-6DFCDA91CE16}" type="slidenum">
              <a:rPr lang="en-GB" smtClean="0">
                <a:solidFill>
                  <a:prstClr val="black"/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246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746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338" y="1189038"/>
            <a:ext cx="8345487" cy="4572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14338" y="1981200"/>
            <a:ext cx="409575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981200"/>
            <a:ext cx="4097337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637754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2"/>
          <p:cNvSpPr txBox="1">
            <a:spLocks noChangeArrowheads="1"/>
          </p:cNvSpPr>
          <p:nvPr userDrawn="1"/>
        </p:nvSpPr>
        <p:spPr bwMode="auto">
          <a:xfrm>
            <a:off x="5901267" y="6467476"/>
            <a:ext cx="2648995" cy="27699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>
                <a:solidFill>
                  <a:prstClr val="white"/>
                </a:solidFill>
                <a:latin typeface="Arial Narrow" pitchFamily="34" charset="0"/>
                <a:cs typeface="+mn-cs"/>
              </a:rPr>
              <a:t>Rutherford Appleton Laboratory</a:t>
            </a:r>
            <a:endParaRPr lang="en-US">
              <a:solidFill>
                <a:prstClr val="white"/>
              </a:solidFill>
              <a:latin typeface="Arial Narrow" pitchFamily="34" charset="0"/>
              <a:cs typeface="+mn-cs"/>
            </a:endParaRPr>
          </a:p>
        </p:txBody>
      </p:sp>
      <p:pic>
        <p:nvPicPr>
          <p:cNvPr id="3" name="Picture 24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72050"/>
            <a:ext cx="9152467" cy="18859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4" name="Picture 25" descr="logo_oxfor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39289" y="5661026"/>
            <a:ext cx="1004711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GB">
                <a:solidFill>
                  <a:prstClr val="black"/>
                </a:solidFill>
              </a:rPr>
              <a:t>d.gerber@rl.ac.uk</a:t>
            </a:r>
          </a:p>
        </p:txBody>
      </p:sp>
    </p:spTree>
    <p:extLst>
      <p:ext uri="{BB962C8B-B14F-4D97-AF65-F5344CB8AC3E}">
        <p14:creationId xmlns:p14="http://schemas.microsoft.com/office/powerpoint/2010/main" val="1821006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F0121-5AC4-40A7-9C03-5839AF1F2C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30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">
    <p:bg>
      <p:bgPr>
        <a:gradFill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72008"/>
            <a:ext cx="4392488" cy="8367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4032448" cy="2160240"/>
          </a:xfrm>
        </p:spPr>
        <p:txBody>
          <a:bodyPr/>
          <a:lstStyle>
            <a:lvl1pPr>
              <a:defRPr sz="2400">
                <a:latin typeface="Trebuchet MS" pitchFamily="34" charset="0"/>
              </a:defRPr>
            </a:lvl1pPr>
            <a:lvl2pPr>
              <a:defRPr sz="18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400">
                <a:latin typeface="Trebuchet MS" pitchFamily="34" charset="0"/>
              </a:defRPr>
            </a:lvl4pPr>
            <a:lvl5pPr>
              <a:defRPr sz="1200">
                <a:latin typeface="Trebuchet MS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3"/>
          </p:nvPr>
        </p:nvSpPr>
        <p:spPr>
          <a:xfrm>
            <a:off x="179512" y="6453336"/>
            <a:ext cx="21336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fld id="{4EABB710-19F9-4F3F-BF92-F555985BCF3A}" type="datetime4">
              <a:rPr lang="en-GB" smtClean="0">
                <a:solidFill>
                  <a:prstClr val="white"/>
                </a:solidFill>
              </a:rPr>
              <a:pPr/>
              <a:t>09 May 2018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6830888" y="645333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4A01A0-2966-4605-B15D-AFE5EB168263}" type="slidenum">
              <a:rPr lang="en-GB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6"/>
          </p:nvPr>
        </p:nvSpPr>
        <p:spPr>
          <a:xfrm>
            <a:off x="4644008" y="1196752"/>
            <a:ext cx="4032448" cy="2160240"/>
          </a:xfrm>
        </p:spPr>
        <p:txBody>
          <a:bodyPr/>
          <a:lstStyle>
            <a:lvl1pPr>
              <a:defRPr sz="2400">
                <a:latin typeface="Trebuchet MS" pitchFamily="34" charset="0"/>
              </a:defRPr>
            </a:lvl1pPr>
            <a:lvl2pPr>
              <a:defRPr sz="18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400">
                <a:latin typeface="Trebuchet MS" pitchFamily="34" charset="0"/>
              </a:defRPr>
            </a:lvl4pPr>
            <a:lvl5pPr>
              <a:defRPr sz="1200">
                <a:latin typeface="Trebuchet MS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/>
          </p:nvPr>
        </p:nvSpPr>
        <p:spPr>
          <a:xfrm>
            <a:off x="467544" y="3789040"/>
            <a:ext cx="4032448" cy="2160240"/>
          </a:xfrm>
        </p:spPr>
        <p:txBody>
          <a:bodyPr/>
          <a:lstStyle>
            <a:lvl1pPr>
              <a:defRPr sz="2400">
                <a:latin typeface="Trebuchet MS" pitchFamily="34" charset="0"/>
              </a:defRPr>
            </a:lvl1pPr>
            <a:lvl2pPr>
              <a:defRPr sz="18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400">
                <a:latin typeface="Trebuchet MS" pitchFamily="34" charset="0"/>
              </a:defRPr>
            </a:lvl4pPr>
            <a:lvl5pPr>
              <a:defRPr sz="1200">
                <a:latin typeface="Trebuchet MS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7" name="Content Placeholder 2"/>
          <p:cNvSpPr>
            <a:spLocks noGrp="1"/>
          </p:cNvSpPr>
          <p:nvPr>
            <p:ph idx="18"/>
          </p:nvPr>
        </p:nvSpPr>
        <p:spPr>
          <a:xfrm>
            <a:off x="4644008" y="3789040"/>
            <a:ext cx="4032448" cy="2160240"/>
          </a:xfrm>
        </p:spPr>
        <p:txBody>
          <a:bodyPr/>
          <a:lstStyle>
            <a:lvl1pPr>
              <a:defRPr sz="2400">
                <a:latin typeface="Trebuchet MS" pitchFamily="34" charset="0"/>
              </a:defRPr>
            </a:lvl1pPr>
            <a:lvl2pPr>
              <a:defRPr sz="18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400">
                <a:latin typeface="Trebuchet MS" pitchFamily="34" charset="0"/>
              </a:defRPr>
            </a:lvl4pPr>
            <a:lvl5pPr>
              <a:defRPr sz="1200">
                <a:latin typeface="Trebuchet MS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8313" y="3429000"/>
            <a:ext cx="4031679" cy="288032"/>
          </a:xfrm>
        </p:spPr>
        <p:txBody>
          <a:bodyPr>
            <a:noAutofit/>
          </a:bodyPr>
          <a:lstStyle>
            <a:lvl1pPr>
              <a:buNone/>
              <a:defRPr sz="1400">
                <a:latin typeface="Trebuchet MS" pitchFamily="34" charset="0"/>
              </a:defRPr>
            </a:lvl1pPr>
            <a:lvl2pPr>
              <a:defRPr sz="16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600">
                <a:latin typeface="Trebuchet MS" pitchFamily="34" charset="0"/>
              </a:defRPr>
            </a:lvl4pPr>
            <a:lvl5pPr>
              <a:defRPr sz="1600">
                <a:latin typeface="Trebuchet MS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0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467545" y="6021288"/>
            <a:ext cx="4032448" cy="288032"/>
          </a:xfrm>
        </p:spPr>
        <p:txBody>
          <a:bodyPr>
            <a:noAutofit/>
          </a:bodyPr>
          <a:lstStyle>
            <a:lvl1pPr>
              <a:buNone/>
              <a:defRPr sz="1400">
                <a:latin typeface="Trebuchet MS" pitchFamily="34" charset="0"/>
              </a:defRPr>
            </a:lvl1pPr>
            <a:lvl2pPr>
              <a:defRPr sz="16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600">
                <a:latin typeface="Trebuchet MS" pitchFamily="34" charset="0"/>
              </a:defRPr>
            </a:lvl4pPr>
            <a:lvl5pPr>
              <a:defRPr sz="1600">
                <a:latin typeface="Trebuchet MS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18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4644008" y="3429000"/>
            <a:ext cx="4031679" cy="288032"/>
          </a:xfrm>
        </p:spPr>
        <p:txBody>
          <a:bodyPr>
            <a:noAutofit/>
          </a:bodyPr>
          <a:lstStyle>
            <a:lvl1pPr>
              <a:buNone/>
              <a:defRPr sz="1400">
                <a:latin typeface="Trebuchet MS" pitchFamily="34" charset="0"/>
              </a:defRPr>
            </a:lvl1pPr>
            <a:lvl2pPr>
              <a:defRPr sz="16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600">
                <a:latin typeface="Trebuchet MS" pitchFamily="34" charset="0"/>
              </a:defRPr>
            </a:lvl4pPr>
            <a:lvl5pPr>
              <a:defRPr sz="1600">
                <a:latin typeface="Trebuchet MS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4644008" y="6021288"/>
            <a:ext cx="4032448" cy="288032"/>
          </a:xfrm>
        </p:spPr>
        <p:txBody>
          <a:bodyPr>
            <a:noAutofit/>
          </a:bodyPr>
          <a:lstStyle>
            <a:lvl1pPr>
              <a:buNone/>
              <a:defRPr sz="1400">
                <a:latin typeface="Trebuchet MS" pitchFamily="34" charset="0"/>
              </a:defRPr>
            </a:lvl1pPr>
            <a:lvl2pPr>
              <a:defRPr sz="16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600">
                <a:latin typeface="Trebuchet MS" pitchFamily="34" charset="0"/>
              </a:defRPr>
            </a:lvl4pPr>
            <a:lvl5pPr>
              <a:defRPr sz="1600">
                <a:latin typeface="Trebuchet MS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25" name="Footer Placeholder 22"/>
          <p:cNvSpPr>
            <a:spLocks noGrp="1"/>
          </p:cNvSpPr>
          <p:nvPr>
            <p:ph type="ftr" sz="quarter" idx="15"/>
          </p:nvPr>
        </p:nvSpPr>
        <p:spPr>
          <a:xfrm>
            <a:off x="2411760" y="6453336"/>
            <a:ext cx="432048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GB" dirty="0">
                <a:solidFill>
                  <a:prstClr val="white"/>
                </a:solidFill>
              </a:rPr>
              <a:t>ESA Living Planet Symposium</a:t>
            </a:r>
          </a:p>
        </p:txBody>
      </p:sp>
    </p:spTree>
    <p:extLst>
      <p:ext uri="{BB962C8B-B14F-4D97-AF65-F5344CB8AC3E}">
        <p14:creationId xmlns:p14="http://schemas.microsoft.com/office/powerpoint/2010/main" val="3610822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">
    <p:bg>
      <p:bgPr>
        <a:gradFill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2"/>
          <p:cNvSpPr>
            <a:spLocks noChangeArrowheads="1"/>
          </p:cNvSpPr>
          <p:nvPr userDrawn="1"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rgbClr val="00206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Rectangle 12"/>
          <p:cNvSpPr>
            <a:spLocks noChangeArrowheads="1"/>
          </p:cNvSpPr>
          <p:nvPr userDrawn="1"/>
        </p:nvSpPr>
        <p:spPr bwMode="auto">
          <a:xfrm>
            <a:off x="0" y="0"/>
            <a:ext cx="9144000" cy="980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752" y="72008"/>
            <a:ext cx="4392488" cy="8367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pic>
        <p:nvPicPr>
          <p:cNvPr id="13" name="Picture 8" descr="biglogo150"/>
          <p:cNvPicPr>
            <a:picLocks noChangeAspect="1" noChangeArrowheads="1"/>
          </p:cNvPicPr>
          <p:nvPr userDrawn="1"/>
        </p:nvPicPr>
        <p:blipFill>
          <a:blip r:embed="rId2" cstate="print"/>
          <a:stretch>
            <a:fillRect/>
          </a:stretch>
        </p:blipFill>
        <p:spPr bwMode="auto">
          <a:xfrm>
            <a:off x="7308304" y="162000"/>
            <a:ext cx="1691680" cy="712287"/>
          </a:xfrm>
          <a:prstGeom prst="rect">
            <a:avLst/>
          </a:prstGeom>
          <a:noFill/>
        </p:spPr>
      </p:pic>
      <p:pic>
        <p:nvPicPr>
          <p:cNvPr id="10" name="Picture 8" descr="biglogo150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000066"/>
              </a:clrFrom>
              <a:clrTo>
                <a:srgbClr val="00006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4144" y="260648"/>
            <a:ext cx="2133600" cy="504825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 userDrawn="1"/>
        </p:nvCxnSpPr>
        <p:spPr>
          <a:xfrm>
            <a:off x="0" y="1052736"/>
            <a:ext cx="9144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Date Placeholder 20"/>
          <p:cNvSpPr>
            <a:spLocks noGrp="1"/>
          </p:cNvSpPr>
          <p:nvPr>
            <p:ph type="dt" sz="half" idx="13"/>
          </p:nvPr>
        </p:nvSpPr>
        <p:spPr>
          <a:xfrm>
            <a:off x="179512" y="6453336"/>
            <a:ext cx="213360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fld id="{D2531759-4237-4BC1-96A9-BC6478C6D7D7}" type="datetime4">
              <a:rPr lang="en-GB" smtClean="0">
                <a:solidFill>
                  <a:prstClr val="white"/>
                </a:solidFill>
              </a:rPr>
              <a:pPr/>
              <a:t>09 May 2018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5"/>
          </p:nvPr>
        </p:nvSpPr>
        <p:spPr>
          <a:xfrm>
            <a:off x="2411760" y="6453336"/>
            <a:ext cx="4320480" cy="365125"/>
          </a:xfr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r>
              <a:rPr lang="en-GB" dirty="0">
                <a:solidFill>
                  <a:prstClr val="white"/>
                </a:solidFill>
              </a:rPr>
              <a:t>Measuring surface meteorological variables using satellites</a:t>
            </a: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4"/>
          </p:nvPr>
        </p:nvSpPr>
        <p:spPr>
          <a:xfrm>
            <a:off x="6830888" y="6453336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Trebuchet MS" pitchFamily="34" charset="0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4A01A0-2966-4605-B15D-AFE5EB168263}" type="slidenum">
              <a:rPr lang="en-GB" smtClean="0">
                <a:solidFill>
                  <a:prstClr val="white"/>
                </a:solidFill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dirty="0">
              <a:solidFill>
                <a:prstClr val="white"/>
              </a:solidFill>
              <a:cs typeface="+mn-cs"/>
            </a:endParaRP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467544" y="1196752"/>
            <a:ext cx="4032448" cy="2448272"/>
          </a:xfrm>
        </p:spPr>
        <p:txBody>
          <a:bodyPr>
            <a:noAutofit/>
          </a:bodyPr>
          <a:lstStyle>
            <a:lvl1pPr>
              <a:defRPr sz="2400">
                <a:latin typeface="Trebuchet MS" pitchFamily="34" charset="0"/>
              </a:defRPr>
            </a:lvl1pPr>
            <a:lvl2pPr>
              <a:defRPr sz="18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400">
                <a:latin typeface="Trebuchet MS" pitchFamily="34" charset="0"/>
              </a:defRPr>
            </a:lvl4pPr>
            <a:lvl5pPr>
              <a:defRPr sz="1200">
                <a:latin typeface="Trebuchet MS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5" name="Text Placeholder 23"/>
          <p:cNvSpPr>
            <a:spLocks noGrp="1"/>
          </p:cNvSpPr>
          <p:nvPr>
            <p:ph type="body" sz="quarter" idx="22"/>
          </p:nvPr>
        </p:nvSpPr>
        <p:spPr>
          <a:xfrm>
            <a:off x="4644008" y="1196752"/>
            <a:ext cx="4032448" cy="2448272"/>
          </a:xfrm>
        </p:spPr>
        <p:txBody>
          <a:bodyPr>
            <a:noAutofit/>
          </a:bodyPr>
          <a:lstStyle>
            <a:lvl1pPr>
              <a:defRPr sz="2400">
                <a:latin typeface="Trebuchet MS" pitchFamily="34" charset="0"/>
              </a:defRPr>
            </a:lvl1pPr>
            <a:lvl2pPr>
              <a:defRPr sz="18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400">
                <a:latin typeface="Trebuchet MS" pitchFamily="34" charset="0"/>
              </a:defRPr>
            </a:lvl4pPr>
            <a:lvl5pPr>
              <a:defRPr sz="1200">
                <a:latin typeface="Trebuchet MS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23"/>
          </p:nvPr>
        </p:nvSpPr>
        <p:spPr>
          <a:xfrm>
            <a:off x="467544" y="3789040"/>
            <a:ext cx="4032448" cy="2448272"/>
          </a:xfrm>
        </p:spPr>
        <p:txBody>
          <a:bodyPr>
            <a:noAutofit/>
          </a:bodyPr>
          <a:lstStyle>
            <a:lvl1pPr>
              <a:defRPr sz="2400">
                <a:latin typeface="Trebuchet MS" pitchFamily="34" charset="0"/>
              </a:defRPr>
            </a:lvl1pPr>
            <a:lvl2pPr>
              <a:defRPr sz="18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400">
                <a:latin typeface="Trebuchet MS" pitchFamily="34" charset="0"/>
              </a:defRPr>
            </a:lvl4pPr>
            <a:lvl5pPr>
              <a:defRPr sz="1200">
                <a:latin typeface="Trebuchet MS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4644008" y="3789040"/>
            <a:ext cx="4032448" cy="2448272"/>
          </a:xfrm>
        </p:spPr>
        <p:txBody>
          <a:bodyPr>
            <a:noAutofit/>
          </a:bodyPr>
          <a:lstStyle>
            <a:lvl1pPr>
              <a:defRPr sz="2400">
                <a:latin typeface="Trebuchet MS" pitchFamily="34" charset="0"/>
              </a:defRPr>
            </a:lvl1pPr>
            <a:lvl2pPr>
              <a:defRPr sz="1800">
                <a:latin typeface="Trebuchet MS" pitchFamily="34" charset="0"/>
              </a:defRPr>
            </a:lvl2pPr>
            <a:lvl3pPr>
              <a:defRPr sz="1600">
                <a:latin typeface="Trebuchet MS" pitchFamily="34" charset="0"/>
              </a:defRPr>
            </a:lvl3pPr>
            <a:lvl4pPr>
              <a:defRPr sz="1400">
                <a:latin typeface="Trebuchet MS" pitchFamily="34" charset="0"/>
              </a:defRPr>
            </a:lvl4pPr>
            <a:lvl5pPr>
              <a:defRPr sz="1200">
                <a:latin typeface="Trebuchet MS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1591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4493F-C21A-4F3A-9208-E5E6F055B0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936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70D4E-CC26-433B-AF49-0B901B0FC19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939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F0121-5AC4-40A7-9C03-5839AF1F2CA2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195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13D98-C702-4C18-A7D8-5692734F8D6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7864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C772C-8938-46C3-8DF1-AD82C91E6043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016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B92CF-89E7-449F-870A-4E32D718BAC7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02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9D846-7563-498D-8165-ED76624945A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26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3B644-DD2F-4250-91E6-8B4B123991E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66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E13D98-C702-4C18-A7D8-5692734F8D6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3490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F6721-555A-46F5-8224-668FEA04294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274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E34979-4846-4758-B1D5-A15818267BF9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7760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8B3DE-72CE-47A5-AC65-F93C2D2A8A4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26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0" y="2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131840" y="6093296"/>
            <a:ext cx="5688632" cy="431800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 algn="r">
              <a:buNone/>
              <a:defRPr sz="1400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87279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216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04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398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66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215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5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C772C-8938-46C3-8DF1-AD82C91E60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83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525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932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43710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6484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09/05/2018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01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 rot="10800000" flipH="1">
            <a:off x="0" y="2248000"/>
            <a:ext cx="9144000" cy="46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0" name="Shape 20"/>
          <p:cNvSpPr/>
          <p:nvPr/>
        </p:nvSpPr>
        <p:spPr>
          <a:xfrm>
            <a:off x="0" y="2248000"/>
            <a:ext cx="9144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82221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6803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 rot="10800000" flipH="1">
            <a:off x="0" y="2248000"/>
            <a:ext cx="9144000" cy="46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0" y="2248000"/>
            <a:ext cx="9144000" cy="1448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sz="180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471900" y="984967"/>
            <a:ext cx="82221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471900" y="2558767"/>
            <a:ext cx="39999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694250" y="2558767"/>
            <a:ext cx="3999900" cy="361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523541" y="6260831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520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_Cover Option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 userDrawn="1"/>
        </p:nvSpPr>
        <p:spPr>
          <a:xfrm>
            <a:off x="252413" y="6307138"/>
            <a:ext cx="6400800" cy="219075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0"/>
              </a:spcAft>
              <a:buNone/>
              <a:defRPr b="0" i="0">
                <a:solidFill>
                  <a:srgbClr val="26527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457200" fontAlgn="auto">
              <a:spcBef>
                <a:spcPts val="0"/>
              </a:spcBef>
              <a:defRPr/>
            </a:pPr>
            <a:r>
              <a:rPr lang="en-US" sz="1600" dirty="0">
                <a:solidFill>
                  <a:srgbClr val="982B3B"/>
                </a:solidFill>
              </a:rPr>
              <a:t>http://</a:t>
            </a:r>
            <a:r>
              <a:rPr lang="en-US" sz="1600" dirty="0" err="1">
                <a:solidFill>
                  <a:srgbClr val="982B3B"/>
                </a:solidFill>
              </a:rPr>
              <a:t>www.bis.gov.uk/ukspaceagency</a:t>
            </a:r>
            <a:endParaRPr lang="en-US" sz="1600" dirty="0">
              <a:solidFill>
                <a:srgbClr val="982B3B"/>
              </a:solidFill>
            </a:endParaRPr>
          </a:p>
        </p:txBody>
      </p:sp>
      <p:pic>
        <p:nvPicPr>
          <p:cNvPr id="5" name="Picture 14" descr="UK_Space_logo_revers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55563"/>
            <a:ext cx="1825625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5" descr="UK_Space_logo_revers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12738"/>
            <a:ext cx="1593850" cy="153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2000" y="2520000"/>
            <a:ext cx="7772400" cy="1295635"/>
          </a:xfrm>
        </p:spPr>
        <p:txBody>
          <a:bodyPr/>
          <a:lstStyle>
            <a:lvl1pPr>
              <a:defRPr>
                <a:solidFill>
                  <a:srgbClr val="26527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2000" y="3600000"/>
            <a:ext cx="6400800" cy="1752600"/>
          </a:xfrm>
        </p:spPr>
        <p:txBody>
          <a:bodyPr/>
          <a:lstStyle>
            <a:lvl1pPr marL="0" indent="0" algn="l">
              <a:spcAft>
                <a:spcPts val="0"/>
              </a:spcAft>
              <a:buNone/>
              <a:defRPr b="0" i="0">
                <a:solidFill>
                  <a:srgbClr val="265272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252413" y="5942013"/>
            <a:ext cx="2528887" cy="365125"/>
          </a:xfrm>
          <a:prstGeom prst="rect">
            <a:avLst/>
          </a:prstGeom>
        </p:spPr>
        <p:txBody>
          <a:bodyPr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600" b="0" i="0">
                <a:solidFill>
                  <a:srgbClr val="265272"/>
                </a:solidFill>
                <a:latin typeface="Arial"/>
                <a:cs typeface="Arial"/>
              </a:defRPr>
            </a:lvl1pPr>
          </a:lstStyle>
          <a:p>
            <a:pPr defTabSz="457200">
              <a:defRPr/>
            </a:pPr>
            <a:fld id="{8438900A-3BBE-49C3-ABFC-CB6AD5953B5E}" type="datetime4">
              <a:rPr lang="en-US"/>
              <a:pPr defTabSz="457200">
                <a:defRPr/>
              </a:pPr>
              <a:t>May 9, 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5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080000"/>
            <a:ext cx="8625600" cy="4525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47E4F2-7FDF-4B82-90BB-C794A3CCA6F2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653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080000"/>
            <a:ext cx="8625600" cy="4525963"/>
          </a:xfrm>
        </p:spPr>
        <p:txBody>
          <a:bodyPr numCol="3" spcCol="450000">
            <a:norm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FontTx/>
              <a:buNone/>
              <a:defRPr sz="1600" baseline="0"/>
            </a:lvl1pPr>
            <a:lvl2pPr algn="l">
              <a:spcBef>
                <a:spcPts val="0"/>
              </a:spcBef>
              <a:buFontTx/>
              <a:buNone/>
              <a:defRPr/>
            </a:lvl2pPr>
            <a:lvl3pPr algn="l">
              <a:spcBef>
                <a:spcPts val="0"/>
              </a:spcBef>
              <a:buFontTx/>
              <a:buNone/>
              <a:defRPr/>
            </a:lvl3pPr>
            <a:lvl4pPr algn="l">
              <a:spcBef>
                <a:spcPts val="0"/>
              </a:spcBef>
              <a:buFontTx/>
              <a:buNone/>
              <a:defRPr/>
            </a:lvl4pPr>
            <a:lvl5pPr algn="l">
              <a:spcBef>
                <a:spcPts val="0"/>
              </a:spcBef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784D835-7595-4DBC-AD61-221DA7CBA19D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9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B92CF-89E7-449F-870A-4E32D718BA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415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2001" y="1600199"/>
            <a:ext cx="4182599" cy="453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1825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61A9E13-BEC0-4A26-BA50-2FBEFA61980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4109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2000" y="1535113"/>
            <a:ext cx="4212000" cy="639762"/>
          </a:xfrm>
        </p:spPr>
        <p:txBody>
          <a:bodyPr anchor="b"/>
          <a:lstStyle>
            <a:lvl1pPr marL="0" indent="0">
              <a:buNone/>
              <a:defRPr sz="2400" b="0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2000" y="2174875"/>
            <a:ext cx="421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4" y="1535113"/>
            <a:ext cx="4212000" cy="639762"/>
          </a:xfrm>
        </p:spPr>
        <p:txBody>
          <a:bodyPr anchor="b"/>
          <a:lstStyle>
            <a:lvl1pPr marL="0" indent="0">
              <a:buNone/>
              <a:defRPr sz="2400" b="0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4" y="2174875"/>
            <a:ext cx="4212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732588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3CAE33F9-910F-4EA8-B451-511EC12A08A0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012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_text with Pu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252413" y="5402263"/>
            <a:ext cx="4230687" cy="1587"/>
          </a:xfrm>
          <a:prstGeom prst="line">
            <a:avLst/>
          </a:prstGeom>
          <a:ln w="57150" cmpd="sng">
            <a:solidFill>
              <a:srgbClr val="982B3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2000" y="5401733"/>
            <a:ext cx="4230400" cy="1320992"/>
          </a:xfrm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2800" b="0" i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52000" y="1282700"/>
            <a:ext cx="4230400" cy="3670300"/>
          </a:xfrm>
          <a:ln>
            <a:noFill/>
          </a:ln>
        </p:spPr>
        <p:txBody>
          <a:bodyPr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732588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E6B9B8A5-64FD-4ECD-B7FB-C86D07AC6F3C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279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732588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37E6243E-403A-4B1B-9B39-4EC2ED08D30B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8753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 txBox="1">
            <a:spLocks/>
          </p:cNvSpPr>
          <p:nvPr userDrawn="1"/>
        </p:nvSpPr>
        <p:spPr bwMode="auto">
          <a:xfrm>
            <a:off x="252413" y="179388"/>
            <a:ext cx="739457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defRPr/>
            </a:pPr>
            <a:r>
              <a:rPr lang="en-GB" sz="3600">
                <a:solidFill>
                  <a:prstClr val="white"/>
                </a:solidFill>
              </a:rPr>
              <a:t>Click to edit Master title style</a:t>
            </a:r>
            <a:endParaRPr lang="en-US" sz="36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2283"/>
            <a:ext cx="3008313" cy="1162050"/>
          </a:xfrm>
        </p:spPr>
        <p:txBody>
          <a:bodyPr/>
          <a:lstStyle>
            <a:lvl1pPr algn="l">
              <a:defRPr sz="2000" b="0" i="0">
                <a:latin typeface="Arial"/>
                <a:cs typeface="Arial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51467"/>
            <a:ext cx="5111750" cy="49746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715933"/>
            <a:ext cx="3008313" cy="141023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732588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0B5D4988-E74E-471E-B6E9-0BDB4F1AF933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0899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0002" y="1072800"/>
            <a:ext cx="3932497" cy="4114800"/>
          </a:xfrm>
          <a:ln w="38100" cmpd="sng">
            <a:solidFill>
              <a:srgbClr val="27597E"/>
            </a:solidFill>
            <a:prstDash val="solid"/>
          </a:ln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rgbClr val="26527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52000" y="180000"/>
            <a:ext cx="7395604" cy="798444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4622800" y="1080000"/>
            <a:ext cx="4212000" cy="452596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6732588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91193693-99CB-40EF-8DFF-EC336AC88EBA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1958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Slide_Text On Blue">
    <p:bg>
      <p:bgPr>
        <a:blipFill dpi="0" rotWithShape="0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j028920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Arrows_Overlay_red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1030288"/>
            <a:ext cx="7412037" cy="582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72226" y="4762500"/>
            <a:ext cx="4593374" cy="141730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 baseline="0"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6732588" y="63579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8EA46949-585C-426E-A8DF-3346C2574079}" type="slidenum">
              <a:rPr lang="en-US" altLang="en-US">
                <a:solidFill>
                  <a:prstClr val="white"/>
                </a:solidFill>
              </a:rPr>
              <a:pPr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4265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1484785"/>
            <a:ext cx="7772400" cy="2304256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3200" spc="-80" baseline="0">
                <a:solidFill>
                  <a:srgbClr val="041E5D"/>
                </a:solidFill>
              </a:defRPr>
            </a:lvl1pPr>
          </a:lstStyle>
          <a:p>
            <a:r>
              <a:rPr lang="fr-FR" dirty="0" err="1"/>
              <a:t>Presentation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4800600"/>
            <a:ext cx="6858000" cy="914400"/>
          </a:xfrm>
        </p:spPr>
        <p:txBody>
          <a:bodyPr>
            <a:normAutofit/>
          </a:bodyPr>
          <a:lstStyle>
            <a:lvl1pPr marL="0" indent="0" algn="l">
              <a:buNone/>
              <a:defRPr sz="2000" b="1" cap="none" spc="120" baseline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 err="1"/>
              <a:t>Sub-Title</a:t>
            </a:r>
            <a:r>
              <a:rPr lang="fr-FR" dirty="0"/>
              <a:t> (</a:t>
            </a:r>
            <a:r>
              <a:rPr lang="fr-FR" dirty="0" err="1"/>
              <a:t>eg</a:t>
            </a:r>
            <a:r>
              <a:rPr lang="fr-FR" dirty="0"/>
              <a:t> </a:t>
            </a:r>
            <a:r>
              <a:rPr lang="fr-FR" dirty="0" err="1"/>
              <a:t>author</a:t>
            </a:r>
            <a:r>
              <a:rPr lang="fr-FR" dirty="0"/>
              <a:t>, affiliation, etc.)</a:t>
            </a:r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9001124" y="0"/>
            <a:ext cx="142876" cy="6858000"/>
          </a:xfrm>
          <a:prstGeom prst="rect">
            <a:avLst/>
          </a:prstGeom>
          <a:gradFill>
            <a:gsLst>
              <a:gs pos="0">
                <a:srgbClr val="DE0331"/>
              </a:gs>
              <a:gs pos="100000">
                <a:srgbClr val="041E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6632"/>
            <a:ext cx="2160240" cy="88484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88640"/>
            <a:ext cx="1368151" cy="60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5026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8353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44624"/>
            <a:ext cx="5904656" cy="61198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520" y="980728"/>
            <a:ext cx="4068000" cy="51200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6448" y="980728"/>
            <a:ext cx="4068000" cy="51200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651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9D846-7563-498D-8165-ED76624945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87549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9792" y="44624"/>
            <a:ext cx="5904656" cy="61198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356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43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3B644-DD2F-4250-91E6-8B4B123991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131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EF6721-555A-46F5-8224-668FEA0429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703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5.jpe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image" Target="../media/image7.jpeg"/><Relationship Id="rId10" Type="http://schemas.openxmlformats.org/officeDocument/2006/relationships/slideLayout" Target="../slideLayouts/slideLayout2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6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3.jpe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8663"/>
            <a:ext cx="8229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7888" y="6221413"/>
            <a:ext cx="620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050066-00BE-445A-B7E5-9021D84962D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9" name="Picture 9" descr="NERC long logo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00013"/>
            <a:ext cx="2522537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2" descr="NCEO-logo-web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0175"/>
            <a:ext cx="22923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0" y="1484313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968" r:id="rId13"/>
    <p:sldLayoutId id="214748396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Stored Data 17"/>
          <p:cNvSpPr/>
          <p:nvPr userDrawn="1"/>
        </p:nvSpPr>
        <p:spPr>
          <a:xfrm rot="10800000">
            <a:off x="7786710" y="142852"/>
            <a:ext cx="1181106" cy="500066"/>
          </a:xfrm>
          <a:prstGeom prst="flowChartOnlineStorag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596" y="928670"/>
            <a:ext cx="8229600" cy="5429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26" name="Picture 2" descr="Z:\My Documents\Leicester University\G-STEP\LOGOS artwork\LOGOS\LOGO6.jpg"/>
          <p:cNvPicPr>
            <a:picLocks noChangeAspect="1" noChangeArrowheads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678" y="6357958"/>
            <a:ext cx="1357322" cy="500042"/>
          </a:xfrm>
          <a:prstGeom prst="rect">
            <a:avLst/>
          </a:prstGeom>
          <a:noFill/>
        </p:spPr>
      </p:pic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5429256" y="6500834"/>
            <a:ext cx="2133600" cy="2936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01/03/2011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285852" y="6500834"/>
            <a:ext cx="2609848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prstClr val="black"/>
                </a:solidFill>
                <a:latin typeface="Calibri"/>
                <a:cs typeface="+mn-cs"/>
              </a:rPr>
              <a:t>Prof. J.J. Remedios</a:t>
            </a:r>
          </a:p>
        </p:txBody>
      </p:sp>
      <p:pic>
        <p:nvPicPr>
          <p:cNvPr id="11" name="Picture 10" descr="AATSR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0" y="6419494"/>
            <a:ext cx="1000100" cy="438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Line 7"/>
          <p:cNvSpPr>
            <a:spLocks noChangeShapeType="1"/>
          </p:cNvSpPr>
          <p:nvPr userDrawn="1"/>
        </p:nvSpPr>
        <p:spPr bwMode="auto">
          <a:xfrm>
            <a:off x="142844" y="785794"/>
            <a:ext cx="885831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Line 8"/>
          <p:cNvSpPr>
            <a:spLocks noChangeShapeType="1"/>
          </p:cNvSpPr>
          <p:nvPr userDrawn="1"/>
        </p:nvSpPr>
        <p:spPr bwMode="auto">
          <a:xfrm>
            <a:off x="1142976" y="6429396"/>
            <a:ext cx="6648432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6" name="Picture 18" descr="meteosat7_colour_small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8501090" y="142852"/>
            <a:ext cx="500067" cy="500068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 userDrawn="1"/>
        </p:nvSpPr>
        <p:spPr>
          <a:xfrm>
            <a:off x="8001024" y="263703"/>
            <a:ext cx="5000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b="1" i="1" dirty="0">
                <a:solidFill>
                  <a:prstClr val="black"/>
                </a:solidFill>
                <a:latin typeface="Perpetua" pitchFamily="18" charset="0"/>
                <a:cs typeface="+mn-cs"/>
              </a:rPr>
              <a:t>EOS</a:t>
            </a:r>
          </a:p>
        </p:txBody>
      </p:sp>
      <p:pic>
        <p:nvPicPr>
          <p:cNvPr id="20" name="Picture 19" descr="Final PC logo white text.png"/>
          <p:cNvPicPr>
            <a:picLocks noChangeAspect="1"/>
          </p:cNvPicPr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178461" y="142852"/>
            <a:ext cx="1800000" cy="428702"/>
          </a:xfrm>
          <a:prstGeom prst="rect">
            <a:avLst/>
          </a:prstGeom>
        </p:spPr>
      </p:pic>
      <p:pic>
        <p:nvPicPr>
          <p:cNvPr id="21" name="Picture 22" descr="ENVISAT_JPG"/>
          <p:cNvPicPr>
            <a:picLocks noChangeAspect="1" noChangeArrowheads="1"/>
          </p:cNvPicPr>
          <p:nvPr userDrawn="1"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071934" y="6463223"/>
            <a:ext cx="1042983" cy="394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408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28663"/>
            <a:ext cx="8229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9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97888" y="6221413"/>
            <a:ext cx="620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050066-00BE-445A-B7E5-9021D84962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30" name="Picture 2" descr="NCEO-logo-web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0175"/>
            <a:ext cx="22923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 userDrawn="1"/>
        </p:nvCxnSpPr>
        <p:spPr>
          <a:xfrm>
            <a:off x="0" y="1484313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EH_PMS_RGB.png"/>
          <p:cNvPicPr>
            <a:picLocks noChangeAspect="1"/>
          </p:cNvPicPr>
          <p:nvPr userDrawn="1"/>
        </p:nvPicPr>
        <p:blipFill>
          <a:blip r:embed="rId15" cstate="screen"/>
          <a:srcRect/>
          <a:stretch>
            <a:fillRect/>
          </a:stretch>
        </p:blipFill>
        <p:spPr>
          <a:xfrm>
            <a:off x="6515988" y="131063"/>
            <a:ext cx="244850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6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6ADA617-690C-4B88-9BF6-CF4B57ADCB4B}" type="datetimeFigureOut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09/05/2018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2A6475E-9E92-4B1F-B942-6A4F664F8430}" type="slidenum">
              <a:rPr lang="en-GB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96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2413" y="1079500"/>
            <a:ext cx="86391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  <a:endParaRPr lang="en-US" altLang="en-US"/>
          </a:p>
        </p:txBody>
      </p:sp>
      <p:pic>
        <p:nvPicPr>
          <p:cNvPr id="1027" name="Picture 6" descr="UK_Space_logo_reverse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55563"/>
            <a:ext cx="1017587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 userDrawn="1"/>
        </p:nvCxnSpPr>
        <p:spPr>
          <a:xfrm>
            <a:off x="371475" y="847725"/>
            <a:ext cx="7675563" cy="1588"/>
          </a:xfrm>
          <a:prstGeom prst="line">
            <a:avLst/>
          </a:prstGeom>
          <a:ln w="41275">
            <a:solidFill>
              <a:srgbClr val="27597E">
                <a:alpha val="75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9" name="Title Placeholder 1"/>
          <p:cNvSpPr>
            <a:spLocks noGrp="1"/>
          </p:cNvSpPr>
          <p:nvPr>
            <p:ph type="title"/>
          </p:nvPr>
        </p:nvSpPr>
        <p:spPr bwMode="auto">
          <a:xfrm>
            <a:off x="252413" y="179388"/>
            <a:ext cx="7394575" cy="79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00788"/>
            <a:ext cx="2133600" cy="3651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defTabSz="457200"/>
            <a:fld id="{357938A0-7055-4CE2-BA46-8601E6FC9E5B}" type="slidenum">
              <a:rPr lang="en-US" altLang="en-US" smtClean="0">
                <a:solidFill>
                  <a:prstClr val="white"/>
                </a:solidFill>
              </a:rPr>
              <a:pPr defTabSz="457200"/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638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</p:sldLayoutIdLst>
  <p:hf sldNum="0" hdr="0" ft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Arial"/>
          <a:ea typeface="+mj-ea"/>
          <a:cs typeface="Arial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4"/>
        </a:buBlip>
        <a:defRPr sz="2800" kern="1200">
          <a:solidFill>
            <a:schemeClr val="bg1"/>
          </a:solidFill>
          <a:latin typeface="Arial"/>
          <a:ea typeface="+mn-ea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chemeClr val="bg1"/>
          </a:solidFill>
          <a:latin typeface="Arial"/>
          <a:ea typeface="+mn-ea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SzPct val="100000"/>
        <a:buBlip>
          <a:blip r:embed="rId15"/>
        </a:buBlip>
        <a:defRPr sz="2000" kern="1200">
          <a:solidFill>
            <a:schemeClr val="bg1"/>
          </a:solidFill>
          <a:latin typeface="Arial"/>
          <a:ea typeface="+mn-ea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bg1"/>
          </a:solidFill>
          <a:latin typeface="Arial"/>
          <a:ea typeface="+mn-ea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00000"/>
        <a:buBlip>
          <a:blip r:embed="rId16"/>
        </a:buBlip>
        <a:defRPr sz="1600" kern="1200">
          <a:solidFill>
            <a:schemeClr val="bg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908720"/>
            <a:ext cx="8352928" cy="5217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27784" y="44624"/>
            <a:ext cx="5976664" cy="61198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fr-FR" dirty="0" err="1"/>
              <a:t>Title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001124" y="0"/>
            <a:ext cx="142876" cy="6858000"/>
          </a:xfrm>
          <a:prstGeom prst="rect">
            <a:avLst/>
          </a:prstGeom>
          <a:gradFill>
            <a:gsLst>
              <a:gs pos="0">
                <a:srgbClr val="DE0331"/>
              </a:gs>
              <a:gs pos="100000">
                <a:srgbClr val="041E5D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" y="44624"/>
            <a:ext cx="1230592" cy="504056"/>
          </a:xfrm>
          <a:prstGeom prst="rect">
            <a:avLst/>
          </a:prstGeom>
        </p:spPr>
      </p:pic>
      <p:cxnSp>
        <p:nvCxnSpPr>
          <p:cNvPr id="12" name="Connecteur droit 11"/>
          <p:cNvCxnSpPr/>
          <p:nvPr/>
        </p:nvCxnSpPr>
        <p:spPr>
          <a:xfrm>
            <a:off x="251520" y="6237312"/>
            <a:ext cx="8352928" cy="0"/>
          </a:xfrm>
          <a:prstGeom prst="line">
            <a:avLst/>
          </a:prstGeom>
          <a:ln>
            <a:solidFill>
              <a:srgbClr val="DE033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3563888" y="6611779"/>
            <a:ext cx="22044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00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+mn-cs"/>
              </a:rPr>
              <a:t>© ESA – GlobTemperature Consortium</a:t>
            </a:r>
          </a:p>
        </p:txBody>
      </p:sp>
      <p:sp>
        <p:nvSpPr>
          <p:cNvPr id="5" name="ZoneTexte 4"/>
          <p:cNvSpPr txBox="1"/>
          <p:nvPr userDrawn="1"/>
        </p:nvSpPr>
        <p:spPr>
          <a:xfrm>
            <a:off x="247308" y="6237312"/>
            <a:ext cx="8357140" cy="4616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41E5D"/>
                </a:solidFill>
                <a:latin typeface="Calibri" panose="020F0502020204030204" pitchFamily="34" charset="0"/>
                <a:cs typeface="+mn-cs"/>
              </a:rPr>
              <a:t>Meeting, Date, Location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DE0331"/>
                </a:solidFill>
                <a:latin typeface="Calibri" panose="020F0502020204030204" pitchFamily="34" charset="0"/>
                <a:cs typeface="+mn-cs"/>
              </a:rPr>
              <a:t>DUE GlobTemperature</a:t>
            </a:r>
          </a:p>
        </p:txBody>
      </p:sp>
      <p:sp>
        <p:nvSpPr>
          <p:cNvPr id="6" name="ZoneTexte 5"/>
          <p:cNvSpPr txBox="1"/>
          <p:nvPr userDrawn="1"/>
        </p:nvSpPr>
        <p:spPr>
          <a:xfrm>
            <a:off x="8748464" y="6669360"/>
            <a:ext cx="237244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fld id="{2C129BBD-FD7C-4B99-A230-6BE5E473BDAB}" type="slidenum">
              <a:rPr lang="en-US" sz="1100" b="1" smtClean="0">
                <a:solidFill>
                  <a:srgbClr val="041E5D"/>
                </a:solidFill>
                <a:latin typeface="Calibri" panose="020F0502020204030204" pitchFamily="34" charset="0"/>
                <a:cs typeface="+mn-cs"/>
              </a:rPr>
              <a:pPr algn="ctr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1" dirty="0">
              <a:solidFill>
                <a:srgbClr val="041E5D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0"/>
            <a:ext cx="1296144" cy="56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091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</p:sldLayoutIdLst>
  <p:txStyles>
    <p:titleStyle>
      <a:lvl1pPr algn="l" defTabSz="914400" rtl="0" eaLnBrk="1" latinLnBrk="0" hangingPunct="1">
        <a:spcBef>
          <a:spcPct val="0"/>
        </a:spcBef>
        <a:buNone/>
        <a:defRPr lang="en-US" sz="2400" b="1" kern="1200" cap="small" spc="-60" baseline="0" dirty="0">
          <a:solidFill>
            <a:srgbClr val="DE033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200" b="1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1pPr>
      <a:lvl2pPr marL="271463" indent="-182563" algn="l" defTabSz="914400" rtl="0" eaLnBrk="1" latinLnBrk="0" hangingPunct="1">
        <a:spcBef>
          <a:spcPct val="20000"/>
        </a:spcBef>
        <a:buClr>
          <a:srgbClr val="DE0331"/>
        </a:buClr>
        <a:buSzPct val="100000"/>
        <a:buFont typeface="Wingdings" panose="05000000000000000000" pitchFamily="2" charset="2"/>
        <a:buChar char="§"/>
        <a:defRPr sz="2000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2pPr>
      <a:lvl3pPr marL="538163" indent="-228600" algn="l" defTabSz="914400" rtl="0" eaLnBrk="1" latinLnBrk="0" hangingPunct="1">
        <a:spcBef>
          <a:spcPct val="20000"/>
        </a:spcBef>
        <a:buClr>
          <a:srgbClr val="041E5D"/>
        </a:buClr>
        <a:buSzPct val="80000"/>
        <a:buFont typeface="Wingdings" panose="05000000000000000000" pitchFamily="2" charset="2"/>
        <a:buChar char="v"/>
        <a:defRPr sz="1800" kern="120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3pPr>
      <a:lvl4pPr marL="895350" indent="-228600" algn="l" defTabSz="9144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Ø"/>
        <a:defRPr sz="1800" kern="1200" baseline="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4pPr>
      <a:lvl5pPr marL="1260475" indent="-228600" algn="l" defTabSz="914400" rtl="0" eaLnBrk="1" latinLnBrk="0" hangingPunct="1">
        <a:spcBef>
          <a:spcPct val="20000"/>
        </a:spcBef>
        <a:buClr>
          <a:srgbClr val="041E5D"/>
        </a:buClr>
        <a:buFont typeface="Wingdings" panose="05000000000000000000" pitchFamily="2" charset="2"/>
        <a:buChar char="ü"/>
        <a:defRPr sz="1800" kern="1200" baseline="0">
          <a:solidFill>
            <a:srgbClr val="041E5D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ceo.ac.uk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hydrol-earth-syst-sci.net/22/2575/2018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ata.globtemperature.info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link.springer.com/article/10.1007/s10712-012-9213-z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ink.springer.com/article/10.1007/s10712-012-9213-z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nlinelibrary.wiley.com/doi/10.1029/2011GL049783/abstract" TargetMode="External"/><Relationship Id="rId4" Type="http://schemas.openxmlformats.org/officeDocument/2006/relationships/hyperlink" Target="https://www.nature.com/articles/ncomms638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data.globtemperature.info/" TargetMode="Externa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://iopscience.iop.org/article/10.1088/1748-9326/aa869e" TargetMode="External"/><Relationship Id="rId4" Type="http://schemas.openxmlformats.org/officeDocument/2006/relationships/hyperlink" Target="http://www.tamsat.org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ctrTitle"/>
          </p:nvPr>
        </p:nvSpPr>
        <p:spPr>
          <a:xfrm>
            <a:off x="1475656" y="1916832"/>
            <a:ext cx="6982544" cy="1470025"/>
          </a:xfrm>
        </p:spPr>
        <p:txBody>
          <a:bodyPr/>
          <a:lstStyle/>
          <a:p>
            <a:pPr eaLnBrk="1" hangingPunct="1"/>
            <a:r>
              <a:rPr lang="en-GB" altLang="en-US" sz="4000" b="1" dirty="0"/>
              <a:t>Water activities in the UK space and EO programmes</a:t>
            </a:r>
            <a:br>
              <a:rPr lang="en-GB" altLang="en-US" b="1" dirty="0"/>
            </a:br>
            <a:endParaRPr lang="en-GB" alt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3068960"/>
            <a:ext cx="6729413" cy="17526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en-GB" sz="2400" b="1" dirty="0">
                <a:solidFill>
                  <a:srgbClr val="3D0C86"/>
                </a:solidFill>
              </a:rPr>
              <a:t>Richard Allan,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sz="2400" b="1" dirty="0">
                <a:solidFill>
                  <a:srgbClr val="3D0C86"/>
                </a:solidFill>
              </a:rPr>
              <a:t>NCEO, University Reading</a:t>
            </a:r>
          </a:p>
          <a:p>
            <a:pPr eaLnBrk="1" hangingPunct="1">
              <a:buFont typeface="Arial" charset="0"/>
              <a:buNone/>
              <a:defRPr/>
            </a:pPr>
            <a:endParaRPr lang="en-GB" sz="1600" b="1" dirty="0">
              <a:solidFill>
                <a:srgbClr val="3D0C86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GB" sz="2400" b="1" dirty="0">
                <a:solidFill>
                  <a:srgbClr val="3D0C86"/>
                </a:solidFill>
              </a:rPr>
              <a:t>John Remedios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sz="2400" b="1" dirty="0">
                <a:solidFill>
                  <a:srgbClr val="3D0C86"/>
                </a:solidFill>
              </a:rPr>
              <a:t>Director of NCEO</a:t>
            </a:r>
          </a:p>
          <a:p>
            <a:pPr eaLnBrk="1" hangingPunct="1">
              <a:buFont typeface="Arial" charset="0"/>
              <a:buNone/>
              <a:defRPr/>
            </a:pPr>
            <a:endParaRPr lang="en-GB" sz="1600" b="1" dirty="0">
              <a:solidFill>
                <a:schemeClr val="tx2">
                  <a:lumMod val="75000"/>
                </a:schemeClr>
              </a:solidFill>
            </a:endParaRPr>
          </a:p>
          <a:p>
            <a:pPr lvl="0" eaLnBrk="1" hangingPunct="1">
              <a:defRPr/>
            </a:pPr>
            <a:r>
              <a:rPr lang="en-GB" sz="2000" b="1" dirty="0">
                <a:solidFill>
                  <a:srgbClr val="0F0FC7"/>
                </a:solidFill>
                <a:hlinkClick r:id="rId2"/>
              </a:rPr>
              <a:t>www.nceo.ac.uk</a:t>
            </a:r>
            <a:endParaRPr lang="en-GB" sz="2000" b="1" dirty="0">
              <a:solidFill>
                <a:srgbClr val="0F0FC7"/>
              </a:solidFill>
            </a:endParaRPr>
          </a:p>
          <a:p>
            <a:pPr lvl="0" eaLnBrk="1" hangingPunct="1">
              <a:defRPr/>
            </a:pPr>
            <a:r>
              <a:rPr lang="en-GB" sz="2000" b="1" dirty="0">
                <a:solidFill>
                  <a:srgbClr val="0F0FC7"/>
                </a:solidFill>
              </a:rPr>
              <a:t>@</a:t>
            </a:r>
            <a:r>
              <a:rPr lang="en-GB" sz="2000" b="1" dirty="0" err="1">
                <a:solidFill>
                  <a:srgbClr val="0F0FC7"/>
                </a:solidFill>
              </a:rPr>
              <a:t>NCEOscience</a:t>
            </a:r>
            <a:endParaRPr lang="en-GB" sz="2000" b="1" dirty="0">
              <a:solidFill>
                <a:srgbClr val="0F0FC7"/>
              </a:solidFill>
            </a:endParaRPr>
          </a:p>
          <a:p>
            <a:pPr eaLnBrk="1" hangingPunct="1">
              <a:buFont typeface="Arial" charset="0"/>
              <a:buNone/>
              <a:defRPr/>
            </a:pPr>
            <a:r>
              <a:rPr lang="en-GB" b="1" dirty="0">
                <a:solidFill>
                  <a:srgbClr val="3D0C86"/>
                </a:solidFill>
              </a:rPr>
              <a:t>EO science for a changing planet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latin typeface="+mn-lt"/>
              </a:rPr>
              <a:t>Improved land surface: Data Assimilation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Land surface behaviour in models is relatively sensitive to poorly observed parameters and to  uncertain process dynamics.</a:t>
            </a:r>
          </a:p>
          <a:p>
            <a:r>
              <a:rPr lang="en-GB" sz="2800" dirty="0"/>
              <a:t>Data assimilation potentially provides better constrained land surface model data as for weather forecasting, e.g. </a:t>
            </a:r>
          </a:p>
          <a:p>
            <a:pPr lvl="1"/>
            <a:r>
              <a:rPr lang="en-GB" sz="2400" dirty="0"/>
              <a:t>for convective-driven processes</a:t>
            </a:r>
          </a:p>
          <a:p>
            <a:pPr lvl="1"/>
            <a:r>
              <a:rPr lang="en-GB" sz="2400" dirty="0"/>
              <a:t>soil moisture representation</a:t>
            </a:r>
          </a:p>
          <a:p>
            <a:r>
              <a:rPr lang="en-GB" sz="2800" dirty="0"/>
              <a:t>Advances in DA for land could improve both “</a:t>
            </a:r>
            <a:r>
              <a:rPr lang="en-GB" sz="2800" dirty="0" err="1"/>
              <a:t>nowcasting</a:t>
            </a:r>
            <a:r>
              <a:rPr lang="en-GB" sz="2800" dirty="0"/>
              <a:t>” and prediction skill.</a:t>
            </a:r>
          </a:p>
          <a:p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470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cap="all" baseline="0" dirty="0" err="1">
                <a:latin typeface="Gill Sans MT" panose="020B0502020104020203" pitchFamily="34" charset="0"/>
              </a:rPr>
              <a:t>MoDEl</a:t>
            </a:r>
            <a:r>
              <a:rPr lang="en-GB" sz="2800" cap="all" baseline="0" dirty="0">
                <a:latin typeface="Gill Sans MT" panose="020B0502020104020203" pitchFamily="34" charset="0"/>
              </a:rPr>
              <a:t> </a:t>
            </a:r>
            <a:r>
              <a:rPr lang="en-GB" sz="2800" cap="all" baseline="0" dirty="0" err="1">
                <a:latin typeface="Gill Sans MT" panose="020B0502020104020203" pitchFamily="34" charset="0"/>
              </a:rPr>
              <a:t>DOWNscaling</a:t>
            </a:r>
            <a:r>
              <a:rPr lang="en-GB" sz="2800" cap="all" baseline="0" dirty="0">
                <a:latin typeface="Gill Sans MT" panose="020B0502020104020203" pitchFamily="34" charset="0"/>
              </a:rPr>
              <a:t> for</a:t>
            </a:r>
            <a:r>
              <a:rPr lang="en-GB" sz="2800" cap="all" dirty="0">
                <a:latin typeface="Gill Sans MT" panose="020B0502020104020203" pitchFamily="34" charset="0"/>
              </a:rPr>
              <a:t> SOIL MOISTURE</a:t>
            </a:r>
            <a:endParaRPr lang="en-GB" sz="2800" cap="all" baseline="0" dirty="0">
              <a:latin typeface="Gill Sans MT" panose="020B0502020104020203" pitchFamily="34" charset="0"/>
            </a:endParaRPr>
          </a:p>
        </p:txBody>
      </p:sp>
      <p:pic>
        <p:nvPicPr>
          <p:cNvPr id="6" name="Picture 5" descr="p-jules-assim.png"/>
          <p:cNvPicPr>
            <a:picLocks noChangeAspect="1"/>
          </p:cNvPicPr>
          <p:nvPr/>
        </p:nvPicPr>
        <p:blipFill>
          <a:blip r:embed="rId3" cstate="print"/>
          <a:srcRect l="5365" t="7762" r="2687"/>
          <a:stretch>
            <a:fillRect/>
          </a:stretch>
        </p:blipFill>
        <p:spPr>
          <a:xfrm>
            <a:off x="96128" y="1628800"/>
            <a:ext cx="5598958" cy="3456384"/>
          </a:xfrm>
          <a:prstGeom prst="rect">
            <a:avLst/>
          </a:prstGeom>
        </p:spPr>
      </p:pic>
      <p:pic>
        <p:nvPicPr>
          <p:cNvPr id="5" name="Picture 4" descr="p-b223.png"/>
          <p:cNvPicPr>
            <a:picLocks noChangeAspect="1"/>
          </p:cNvPicPr>
          <p:nvPr/>
        </p:nvPicPr>
        <p:blipFill rotWithShape="1">
          <a:blip r:embed="rId4" cstate="print"/>
          <a:srcRect l="47273" t="33333"/>
          <a:stretch/>
        </p:blipFill>
        <p:spPr>
          <a:xfrm>
            <a:off x="5652121" y="1548009"/>
            <a:ext cx="3240359" cy="32776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5110152"/>
            <a:ext cx="85072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6088" lvl="1" indent="-2714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latin typeface="Gill Sans MT" panose="020B0502020104020203" pitchFamily="34" charset="0"/>
              </a:rPr>
              <a:t>In semi-arid Sahel LST surface SM and fluxes are closely linked</a:t>
            </a:r>
          </a:p>
          <a:p>
            <a:pPr marL="446088" lvl="1" indent="-2714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latin typeface="Gill Sans MT" panose="020B0502020104020203" pitchFamily="34" charset="0"/>
              </a:rPr>
              <a:t>Downscale JULES simulations from 0.5° to 3 km by assimilating SEVIRI LST</a:t>
            </a:r>
          </a:p>
          <a:p>
            <a:pPr marL="446088" lvl="1" indent="-271463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-GB" sz="2000" dirty="0">
                <a:solidFill>
                  <a:prstClr val="black"/>
                </a:solidFill>
                <a:latin typeface="Gill Sans MT" panose="020B0502020104020203" pitchFamily="34" charset="0"/>
              </a:rPr>
              <a:t>Results provide initial/boundary conditions for atmospheric simulations</a:t>
            </a:r>
          </a:p>
        </p:txBody>
      </p:sp>
    </p:spTree>
    <p:extLst>
      <p:ext uri="{BB962C8B-B14F-4D97-AF65-F5344CB8AC3E}">
        <p14:creationId xmlns:p14="http://schemas.microsoft.com/office/powerpoint/2010/main" val="213292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4220"/>
          <a:stretch/>
        </p:blipFill>
        <p:spPr>
          <a:xfrm>
            <a:off x="457200" y="1591486"/>
            <a:ext cx="3718121" cy="46458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16200000">
            <a:off x="6666026" y="3511235"/>
            <a:ext cx="4505826" cy="473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25" dirty="0">
                <a:latin typeface="Verdana" panose="020B0604030504040204" pitchFamily="34" charset="0"/>
              </a:rPr>
              <a:t>Pinnington, E., Quaife, T., and Black, E.: Using satellite observations of precipitation and soil moisture to constrain the water budget of a land surface model, </a:t>
            </a:r>
            <a:r>
              <a:rPr lang="en-GB" sz="825" dirty="0" err="1">
                <a:latin typeface="Verdana" panose="020B0604030504040204" pitchFamily="34" charset="0"/>
              </a:rPr>
              <a:t>Hydrol</a:t>
            </a:r>
            <a:r>
              <a:rPr lang="en-GB" sz="825" dirty="0">
                <a:latin typeface="Verdana" panose="020B0604030504040204" pitchFamily="34" charset="0"/>
              </a:rPr>
              <a:t>. Earth Syst. Sci. Discuss., https://doi.org/10.5194/hess-2017-705</a:t>
            </a:r>
            <a:endParaRPr lang="en-GB" sz="825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776" y="188640"/>
            <a:ext cx="3816424" cy="1148663"/>
          </a:xfrm>
        </p:spPr>
        <p:txBody>
          <a:bodyPr>
            <a:noAutofit/>
          </a:bodyPr>
          <a:lstStyle/>
          <a:p>
            <a:r>
              <a:rPr lang="en-GB" sz="2800" dirty="0"/>
              <a:t>Rainfall/soil moisture role in JULES simulations</a:t>
            </a:r>
            <a:br>
              <a:rPr lang="en-GB" sz="2800" dirty="0"/>
            </a:br>
            <a:r>
              <a:rPr lang="en-GB" sz="2800" dirty="0"/>
              <a:t>using ESA CCI &amp; TAMSAT</a:t>
            </a:r>
          </a:p>
        </p:txBody>
      </p:sp>
      <p:sp>
        <p:nvSpPr>
          <p:cNvPr id="3" name="Left Arrow 2"/>
          <p:cNvSpPr/>
          <p:nvPr/>
        </p:nvSpPr>
        <p:spPr>
          <a:xfrm>
            <a:off x="4096108" y="2782302"/>
            <a:ext cx="1094873" cy="2526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Arrow 7"/>
          <p:cNvSpPr/>
          <p:nvPr/>
        </p:nvSpPr>
        <p:spPr>
          <a:xfrm>
            <a:off x="4096108" y="4581023"/>
            <a:ext cx="1094873" cy="2526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414211" y="2505578"/>
            <a:ext cx="2466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Default JULES </a:t>
            </a:r>
            <a:br>
              <a:rPr lang="en-GB" sz="2400" dirty="0"/>
            </a:br>
            <a:r>
              <a:rPr lang="en-GB" sz="2400" dirty="0"/>
              <a:t>soil ancillaries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2259" y="4328363"/>
            <a:ext cx="24664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New JULES </a:t>
            </a:r>
            <a:br>
              <a:rPr lang="en-GB" sz="2400" dirty="0"/>
            </a:br>
            <a:r>
              <a:rPr lang="en-GB" sz="2400" dirty="0"/>
              <a:t>soil ancillaries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461908" y="6095037"/>
            <a:ext cx="8363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- Getting precipitation right is crucial for the start of season wetting-up</a:t>
            </a:r>
          </a:p>
          <a:p>
            <a:r>
              <a:rPr lang="en-GB" dirty="0"/>
              <a:t>- Representing soil moisture determines the end of season dry-down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8112C0-62B8-45E1-96C3-722B2F8F9C3E}"/>
              </a:ext>
            </a:extLst>
          </p:cNvPr>
          <p:cNvSpPr txBox="1"/>
          <p:nvPr/>
        </p:nvSpPr>
        <p:spPr>
          <a:xfrm>
            <a:off x="4175322" y="5480593"/>
            <a:ext cx="4176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hlinkClick r:id="rId4"/>
              </a:rPr>
              <a:t>Pinnington et al. (2017) HESS</a:t>
            </a:r>
            <a:r>
              <a:rPr lang="en-GB" dirty="0"/>
              <a:t> - Ghana</a:t>
            </a:r>
          </a:p>
        </p:txBody>
      </p:sp>
    </p:spTree>
    <p:extLst>
      <p:ext uri="{BB962C8B-B14F-4D97-AF65-F5344CB8AC3E}">
        <p14:creationId xmlns:p14="http://schemas.microsoft.com/office/powerpoint/2010/main" val="1527926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/>
        </p:nvSpPr>
        <p:spPr>
          <a:xfrm>
            <a:off x="179512" y="649920"/>
            <a:ext cx="6538980" cy="76517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quality in lakes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323831" y="1152794"/>
            <a:ext cx="2542143" cy="4377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600808" y="1154609"/>
            <a:ext cx="2559678" cy="44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9"/>
          <p:cNvSpPr txBox="1"/>
          <p:nvPr/>
        </p:nvSpPr>
        <p:spPr>
          <a:xfrm>
            <a:off x="7138519" y="1556792"/>
            <a:ext cx="122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rgbClr val="FF0000"/>
                </a:solidFill>
              </a:rPr>
              <a:t>Haze/cloud  leads to overestimation of </a:t>
            </a:r>
            <a:r>
              <a:rPr lang="en-GB" sz="1200" dirty="0" err="1">
                <a:solidFill>
                  <a:srgbClr val="FF0000"/>
                </a:solidFill>
              </a:rPr>
              <a:t>Chl</a:t>
            </a:r>
            <a:r>
              <a:rPr lang="en-GB" sz="1200" dirty="0">
                <a:solidFill>
                  <a:srgbClr val="FF0000"/>
                </a:solidFill>
              </a:rPr>
              <a:t>-a</a:t>
            </a:r>
            <a:endParaRPr lang="en-US" sz="12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81971" y="5451982"/>
            <a:ext cx="4088630" cy="8257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79513" y="1787624"/>
            <a:ext cx="32579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UK has undertaken research on water quality in lakes which is now feeding into Copernicus services: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/>
              <a:t>PML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/>
              <a:t>Stirling University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GB" dirty="0"/>
              <a:t>King’s College, London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84368" y="573325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E. Tebbs</a:t>
            </a:r>
          </a:p>
          <a:p>
            <a:r>
              <a:rPr lang="en-GB" dirty="0"/>
              <a:t>KCL</a:t>
            </a:r>
          </a:p>
        </p:txBody>
      </p:sp>
    </p:spTree>
    <p:extLst>
      <p:ext uri="{BB962C8B-B14F-4D97-AF65-F5344CB8AC3E}">
        <p14:creationId xmlns:p14="http://schemas.microsoft.com/office/powerpoint/2010/main" val="941883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77344-34AB-41D1-B084-219D2328C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7D7D8-F927-431A-8867-59DDAB6BFE4F}"/>
              </a:ext>
            </a:extLst>
          </p:cNvPr>
          <p:cNvSpPr txBox="1">
            <a:spLocks/>
          </p:cNvSpPr>
          <p:nvPr/>
        </p:nvSpPr>
        <p:spPr>
          <a:xfrm>
            <a:off x="457200" y="1600200"/>
            <a:ext cx="8229600" cy="49974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UK Space Agency supports EO missions and is actively encouraging EO missions relevant to water cycle, e.g. flooding, soil moisture, clouds and convection, LST</a:t>
            </a:r>
          </a:p>
          <a:p>
            <a:r>
              <a:rPr lang="en-GB" sz="2400" dirty="0"/>
              <a:t>It also supports EO applications and services</a:t>
            </a:r>
          </a:p>
          <a:p>
            <a:r>
              <a:rPr lang="en-GB" sz="2400" dirty="0"/>
              <a:t>NERC provides UK research money to exploit EO missions for environmental science. Key interests are precipitation and flooding, climate and water cycle, data assimilation to improve land surface model skill</a:t>
            </a:r>
          </a:p>
          <a:p>
            <a:r>
              <a:rPr lang="en-GB" sz="2400" dirty="0"/>
              <a:t>A foundation is the money NERC provides to support national capability in these areas, particularly at NCEO but also other NERC centres</a:t>
            </a:r>
          </a:p>
          <a:p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29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A795-4336-47E4-A848-1FE9CAD06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866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Missions: UK water cycle 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/>
              <a:t>Precipitation: GPM/TRMM, MSG (convective)</a:t>
            </a:r>
          </a:p>
          <a:p>
            <a:r>
              <a:rPr lang="en-GB" sz="2800" dirty="0"/>
              <a:t>Soil moisture/LST. Climate change based.</a:t>
            </a:r>
          </a:p>
          <a:p>
            <a:pPr lvl="1"/>
            <a:r>
              <a:rPr lang="en-GB" sz="2400" dirty="0"/>
              <a:t>ESA CCI missions e.g. ASCAT active; AMSR-E passive</a:t>
            </a:r>
          </a:p>
          <a:p>
            <a:pPr lvl="1"/>
            <a:r>
              <a:rPr lang="en-GB" sz="2400" dirty="0"/>
              <a:t>The constellation of LST sensors, </a:t>
            </a:r>
            <a:r>
              <a:rPr lang="en-GB" sz="2400" dirty="0" err="1"/>
              <a:t>cf</a:t>
            </a:r>
            <a:r>
              <a:rPr lang="en-GB" sz="2400" dirty="0"/>
              <a:t> </a:t>
            </a:r>
            <a:r>
              <a:rPr lang="en-GB" sz="2400" dirty="0" err="1"/>
              <a:t>GlobTemperature</a:t>
            </a:r>
            <a:r>
              <a:rPr lang="en-GB" sz="2400" dirty="0"/>
              <a:t>: </a:t>
            </a:r>
          </a:p>
          <a:p>
            <a:pPr marL="457200" lvl="1" indent="0">
              <a:buNone/>
            </a:pPr>
            <a:r>
              <a:rPr lang="en-GB" sz="2000" dirty="0">
                <a:solidFill>
                  <a:srgbClr val="D1282E"/>
                </a:solidFill>
                <a:hlinkClick r:id="rId3"/>
              </a:rPr>
              <a:t>http://data.globtemperature.info/</a:t>
            </a:r>
            <a:r>
              <a:rPr lang="en-GB" sz="2000" dirty="0">
                <a:solidFill>
                  <a:srgbClr val="D1282E"/>
                </a:solidFill>
              </a:rPr>
              <a:t> </a:t>
            </a:r>
            <a:endParaRPr lang="en-GB" sz="2000" dirty="0"/>
          </a:p>
          <a:p>
            <a:r>
              <a:rPr lang="en-GB" sz="2800" dirty="0"/>
              <a:t>Water quality: </a:t>
            </a:r>
            <a:r>
              <a:rPr lang="en-GB" sz="2800" dirty="0" err="1"/>
              <a:t>Envisat</a:t>
            </a:r>
            <a:r>
              <a:rPr lang="en-GB" sz="2800" dirty="0"/>
              <a:t>/Sentinel-3 and now Sentinel-2</a:t>
            </a:r>
          </a:p>
        </p:txBody>
      </p:sp>
    </p:spTree>
    <p:extLst>
      <p:ext uri="{BB962C8B-B14F-4D97-AF65-F5344CB8AC3E}">
        <p14:creationId xmlns:p14="http://schemas.microsoft.com/office/powerpoint/2010/main" val="229475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C2FA-98F6-464D-A3A0-894CBF53B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728663"/>
            <a:ext cx="4104456" cy="688975"/>
          </a:xfrm>
        </p:spPr>
        <p:txBody>
          <a:bodyPr/>
          <a:lstStyle/>
          <a:p>
            <a:r>
              <a:rPr lang="en-GB" sz="3600" dirty="0"/>
              <a:t>Climate monitoring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EF4B0E-2026-44B1-AF92-8D5263476C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t="26691" r="307" b="24931"/>
          <a:stretch/>
        </p:blipFill>
        <p:spPr>
          <a:xfrm>
            <a:off x="-38565" y="1844824"/>
            <a:ext cx="8842193" cy="4314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C1D828-6D51-4DC4-A759-7EE0D0DF57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" t="-807" r="-167" b="98049"/>
          <a:stretch/>
        </p:blipFill>
        <p:spPr>
          <a:xfrm>
            <a:off x="-21721" y="6165304"/>
            <a:ext cx="8842193" cy="2459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95981-3B4A-42D1-87E9-F686B83DC3CE}"/>
              </a:ext>
            </a:extLst>
          </p:cNvPr>
          <p:cNvSpPr txBox="1"/>
          <p:nvPr/>
        </p:nvSpPr>
        <p:spPr>
          <a:xfrm>
            <a:off x="8172400" y="3068960"/>
            <a:ext cx="5760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C00000"/>
                </a:solidFill>
                <a:latin typeface="+mn-lt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686991-E1B3-42C3-AA20-65D7571639E0}"/>
              </a:ext>
            </a:extLst>
          </p:cNvPr>
          <p:cNvSpPr txBox="1"/>
          <p:nvPr/>
        </p:nvSpPr>
        <p:spPr>
          <a:xfrm>
            <a:off x="-1260648" y="2884874"/>
            <a:ext cx="3024336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+mn-lt"/>
              </a:rPr>
              <a:t>Water Vapour anomaly (%) </a:t>
            </a:r>
            <a:endParaRPr lang="en-GB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5835C5-C2ED-41AB-B18A-0C3AC85EFFB9}"/>
              </a:ext>
            </a:extLst>
          </p:cNvPr>
          <p:cNvSpPr txBox="1"/>
          <p:nvPr/>
        </p:nvSpPr>
        <p:spPr>
          <a:xfrm>
            <a:off x="-841158" y="5405154"/>
            <a:ext cx="2172798" cy="400110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GB" sz="2000" dirty="0" err="1">
                <a:latin typeface="+mn-lt"/>
              </a:rPr>
              <a:t>Precip</a:t>
            </a:r>
            <a:r>
              <a:rPr lang="en-GB" sz="2000" dirty="0">
                <a:latin typeface="+mn-lt"/>
              </a:rPr>
              <a:t> anomaly (%) </a:t>
            </a:r>
            <a:endParaRPr lang="en-GB" sz="20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18AAC-A555-4CF3-819C-A79D388A12E8}"/>
              </a:ext>
            </a:extLst>
          </p:cNvPr>
          <p:cNvSpPr txBox="1"/>
          <p:nvPr/>
        </p:nvSpPr>
        <p:spPr>
          <a:xfrm>
            <a:off x="1115616" y="2276872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ERAINT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74CD2-68E4-429B-8F9C-96B771A04C62}"/>
              </a:ext>
            </a:extLst>
          </p:cNvPr>
          <p:cNvSpPr txBox="1"/>
          <p:nvPr/>
        </p:nvSpPr>
        <p:spPr>
          <a:xfrm>
            <a:off x="5580112" y="2204864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AMIP5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1C53F0-016A-4662-81CB-46D0F3C032F7}"/>
              </a:ext>
            </a:extLst>
          </p:cNvPr>
          <p:cNvSpPr txBox="1"/>
          <p:nvPr/>
        </p:nvSpPr>
        <p:spPr>
          <a:xfrm>
            <a:off x="5148064" y="6365286"/>
            <a:ext cx="3655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3"/>
              </a:rPr>
              <a:t>Allan et al. (2014) </a:t>
            </a:r>
            <a:r>
              <a:rPr lang="en-GB" dirty="0" err="1">
                <a:hlinkClick r:id="rId3"/>
              </a:rPr>
              <a:t>Surv</a:t>
            </a:r>
            <a:r>
              <a:rPr lang="en-GB" dirty="0">
                <a:hlinkClick r:id="rId3"/>
              </a:rPr>
              <a:t>. </a:t>
            </a:r>
            <a:r>
              <a:rPr lang="en-GB" dirty="0" err="1">
                <a:hlinkClick r:id="rId3"/>
              </a:rPr>
              <a:t>Geophys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353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4B714-07F6-4679-A9ED-6EB6C242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1854" y="274638"/>
            <a:ext cx="3344322" cy="562074"/>
          </a:xfrm>
        </p:spPr>
        <p:txBody>
          <a:bodyPr>
            <a:normAutofit fontScale="90000"/>
          </a:bodyPr>
          <a:lstStyle/>
          <a:p>
            <a:r>
              <a:rPr lang="en-GB" sz="2800" dirty="0"/>
              <a:t>Precipitation extremes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7C52-6175-4640-91B8-D0CFDB0B7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80206"/>
            <a:ext cx="8064894" cy="1992810"/>
          </a:xfrm>
        </p:spPr>
        <p:txBody>
          <a:bodyPr/>
          <a:lstStyle/>
          <a:p>
            <a:r>
              <a:rPr lang="en-GB" sz="2400" dirty="0"/>
              <a:t>Possible “emergent constraints” from water cycle variability on future projections</a:t>
            </a:r>
          </a:p>
          <a:p>
            <a:r>
              <a:rPr lang="en-GB" sz="2400" dirty="0"/>
              <a:t>Evaluate model climate model projections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C3D43-EAAD-4C42-82C4-BB1CC4780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15" y="2924944"/>
            <a:ext cx="8695351" cy="345206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F12AB1-9FC2-4AA2-B538-E95D34EFFFE2}"/>
              </a:ext>
            </a:extLst>
          </p:cNvPr>
          <p:cNvGrpSpPr/>
          <p:nvPr/>
        </p:nvGrpSpPr>
        <p:grpSpPr>
          <a:xfrm>
            <a:off x="5026868" y="3254381"/>
            <a:ext cx="3776369" cy="3050618"/>
            <a:chOff x="5026868" y="260648"/>
            <a:chExt cx="3776369" cy="30506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EC58A5D-3564-4C29-B2D8-38CBA829E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26868" y="260648"/>
              <a:ext cx="3776369" cy="3050618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CC3DDD2-6358-4BFB-8E6C-78853CA7AB3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44208" y="2708920"/>
              <a:ext cx="648072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triangle"/>
              <a:tailEnd type="triangle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44223D2-7C46-4937-9E4D-C36CCF020AC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444208" y="1844824"/>
              <a:ext cx="0" cy="10081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EACA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7B7315C-FCF3-4068-A5CC-AE7FA58933F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092280" y="1412776"/>
              <a:ext cx="0" cy="141784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EACA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763D9E8-35DA-4A9B-8FEA-3D01C8AE08E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80112" y="1844824"/>
              <a:ext cx="864096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EACA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2735DA5-D6C0-4EDD-BDEB-8348FF55CB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80112" y="1412776"/>
              <a:ext cx="151710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EACAC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BFC0F4B-01C1-4B64-A8E4-21B38D203BDB}"/>
              </a:ext>
            </a:extLst>
          </p:cNvPr>
          <p:cNvSpPr txBox="1"/>
          <p:nvPr/>
        </p:nvSpPr>
        <p:spPr>
          <a:xfrm>
            <a:off x="5580112" y="3372116"/>
            <a:ext cx="1008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99</a:t>
            </a:r>
            <a:r>
              <a:rPr lang="en-GB" baseline="30000" dirty="0"/>
              <a:t>th</a:t>
            </a:r>
            <a:r>
              <a:rPr lang="en-GB" dirty="0"/>
              <a:t>%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4D52BF8-1577-4098-BFF1-D6AD39B251B5}"/>
              </a:ext>
            </a:extLst>
          </p:cNvPr>
          <p:cNvCxnSpPr>
            <a:cxnSpLocks/>
          </p:cNvCxnSpPr>
          <p:nvPr/>
        </p:nvCxnSpPr>
        <p:spPr bwMode="auto">
          <a:xfrm>
            <a:off x="4427984" y="3933056"/>
            <a:ext cx="10080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5148064" y="6365286"/>
            <a:ext cx="3655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hlinkClick r:id="rId4"/>
              </a:rPr>
              <a:t>Allan et al. (2014) </a:t>
            </a:r>
            <a:r>
              <a:rPr lang="en-GB" dirty="0" err="1">
                <a:hlinkClick r:id="rId4"/>
              </a:rPr>
              <a:t>Surv</a:t>
            </a:r>
            <a:r>
              <a:rPr lang="en-GB" dirty="0">
                <a:hlinkClick r:id="rId4"/>
              </a:rPr>
              <a:t>. </a:t>
            </a:r>
            <a:r>
              <a:rPr lang="en-GB" dirty="0" err="1">
                <a:hlinkClick r:id="rId4"/>
              </a:rPr>
              <a:t>Geophys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045793" y="603528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light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9923" y="600983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heavy</a:t>
            </a:r>
          </a:p>
        </p:txBody>
      </p:sp>
    </p:spTree>
    <p:extLst>
      <p:ext uri="{BB962C8B-B14F-4D97-AF65-F5344CB8AC3E}">
        <p14:creationId xmlns:p14="http://schemas.microsoft.com/office/powerpoint/2010/main" val="2054217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76604" y="215712"/>
            <a:ext cx="3767604" cy="621000"/>
          </a:xfrm>
        </p:spPr>
        <p:txBody>
          <a:bodyPr>
            <a:noAutofit/>
          </a:bodyPr>
          <a:lstStyle/>
          <a:p>
            <a:r>
              <a:rPr lang="en-GB" sz="2400" dirty="0"/>
              <a:t>Moisture transport &amp; Extreme Rainfall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038879"/>
            <a:ext cx="5322804" cy="3515034"/>
          </a:xfrm>
        </p:spPr>
      </p:pic>
      <p:grpSp>
        <p:nvGrpSpPr>
          <p:cNvPr id="3" name="Group 2"/>
          <p:cNvGrpSpPr/>
          <p:nvPr/>
        </p:nvGrpSpPr>
        <p:grpSpPr>
          <a:xfrm>
            <a:off x="3995936" y="908720"/>
            <a:ext cx="4923671" cy="2523714"/>
            <a:chOff x="179512" y="1844824"/>
            <a:chExt cx="4248472" cy="2519399"/>
          </a:xfrm>
        </p:grpSpPr>
        <p:pic>
          <p:nvPicPr>
            <p:cNvPr id="1026" name="Picture 2" descr="Fig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866"/>
            <a:stretch/>
          </p:blipFill>
          <p:spPr bwMode="auto">
            <a:xfrm>
              <a:off x="179512" y="1844824"/>
              <a:ext cx="4248472" cy="216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Fig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92698" r="21124" b="-591"/>
            <a:stretch/>
          </p:blipFill>
          <p:spPr bwMode="auto">
            <a:xfrm>
              <a:off x="1979712" y="3849256"/>
              <a:ext cx="2448272" cy="514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4157953" y="2952578"/>
            <a:ext cx="2070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2"/>
                </a:solidFill>
                <a:latin typeface="+mn-lt"/>
                <a:hlinkClick r:id="rId4"/>
              </a:rPr>
              <a:t>Lavers et al. (2014) Nature </a:t>
            </a:r>
            <a:r>
              <a:rPr lang="en-GB" dirty="0" err="1">
                <a:solidFill>
                  <a:schemeClr val="tx2"/>
                </a:solidFill>
                <a:latin typeface="+mn-lt"/>
                <a:hlinkClick r:id="rId4"/>
              </a:rPr>
              <a:t>Comms</a:t>
            </a:r>
            <a:endParaRPr lang="en-GB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15E94B-1BA1-4BE1-B9F3-54DDD533D71D}"/>
              </a:ext>
            </a:extLst>
          </p:cNvPr>
          <p:cNvSpPr txBox="1">
            <a:spLocks/>
          </p:cNvSpPr>
          <p:nvPr/>
        </p:nvSpPr>
        <p:spPr bwMode="auto">
          <a:xfrm>
            <a:off x="224393" y="1628800"/>
            <a:ext cx="3564146" cy="4286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63656A"/>
              </a:buClr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2pPr>
            <a:lvl3pPr marL="90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•"/>
              <a:tabLst/>
              <a:defRPr sz="2000" baseline="0">
                <a:solidFill>
                  <a:schemeClr val="tx2"/>
                </a:solidFill>
                <a:latin typeface="+mn-lt"/>
              </a:defRPr>
            </a:lvl3pPr>
            <a:lvl4pPr marL="126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&gt;"/>
              <a:tabLst/>
              <a:defRPr sz="2000" baseline="0">
                <a:solidFill>
                  <a:schemeClr val="tx2"/>
                </a:solidFill>
                <a:latin typeface="+mn-lt"/>
              </a:defRPr>
            </a:lvl4pPr>
            <a:lvl5pPr marL="1620000" marR="0" indent="-180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Effra" panose="020B0603020203020204" pitchFamily="34" charset="0"/>
              <a:buChar char="-"/>
              <a:tabLst/>
              <a:defRPr sz="2000" baseline="0">
                <a:solidFill>
                  <a:schemeClr val="tx2"/>
                </a:solidFill>
                <a:latin typeface="+mn-lt"/>
              </a:defRPr>
            </a:lvl5pPr>
            <a:lvl6pPr marL="25146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>
                <a:schemeClr val="tx2"/>
              </a:buClr>
              <a:buFont typeface="Effra" pitchFamily="2" charset="0"/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</a:rPr>
              <a:t>Moisture transport linked with flooding e.g. Atmospheric Rivers</a:t>
            </a:r>
          </a:p>
          <a:p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</a:rPr>
              <a:t>Promising applications in forecasting and climate prediction </a:t>
            </a:r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</a:t>
            </a:r>
          </a:p>
          <a:p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Satellite-based constraints on energy/moisture fluxes active research area (e.g. ECMWF/ Univ. Reading)</a:t>
            </a:r>
            <a:endParaRPr lang="en-GB" sz="2400" kern="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r>
              <a:rPr lang="en-GB" sz="2400" kern="0" dirty="0">
                <a:solidFill>
                  <a:schemeClr val="tx1"/>
                </a:solidFill>
                <a:latin typeface="Calibri" panose="020F0502020204030204" pitchFamily="34" charset="0"/>
              </a:rPr>
              <a:t>Energy transport metrics can also be explored (e.g. role in drought/heatwave).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F76DA8-C3B0-4A24-BF9F-46B33014906F}"/>
              </a:ext>
            </a:extLst>
          </p:cNvPr>
          <p:cNvSpPr/>
          <p:nvPr/>
        </p:nvSpPr>
        <p:spPr>
          <a:xfrm>
            <a:off x="4390801" y="6334727"/>
            <a:ext cx="4645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latin typeface="+mn-lt"/>
                <a:hlinkClick r:id="rId5"/>
              </a:rPr>
              <a:t>Lavers et al. (2011) GRL</a:t>
            </a:r>
            <a:r>
              <a:rPr lang="en-GB" dirty="0">
                <a:latin typeface="+mn-lt"/>
              </a:rPr>
              <a:t>; </a:t>
            </a:r>
            <a:r>
              <a:rPr lang="en-GB" u="sng" dirty="0">
                <a:solidFill>
                  <a:srgbClr val="025A88"/>
                </a:solidFill>
                <a:latin typeface="+mn-lt"/>
              </a:rPr>
              <a:t>Lavers et al. (2013) ERL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9779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</a:rPr>
              <a:t>Brief insight into UK 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97450"/>
          </a:xfrm>
        </p:spPr>
        <p:txBody>
          <a:bodyPr/>
          <a:lstStyle/>
          <a:p>
            <a:r>
              <a:rPr lang="en-GB" sz="2800" dirty="0"/>
              <a:t>UK Space Agency is responsible for:</a:t>
            </a:r>
          </a:p>
          <a:p>
            <a:pPr lvl="1"/>
            <a:r>
              <a:rPr lang="en-GB" sz="2400" dirty="0"/>
              <a:t>UK-supported EO missions mainly through European entities but also bilateral and public-supported commercial missions</a:t>
            </a:r>
          </a:p>
          <a:p>
            <a:pPr lvl="1"/>
            <a:r>
              <a:rPr lang="en-GB" sz="2400" dirty="0"/>
              <a:t>Joint academic-industrial programmes in EO technology</a:t>
            </a:r>
          </a:p>
          <a:p>
            <a:pPr lvl="1"/>
            <a:r>
              <a:rPr lang="en-GB" sz="2400" dirty="0"/>
              <a:t>The International Partnerships Programme (IPP) which is an ODA-based funding activity supporting also UK EO growth aspirations.</a:t>
            </a:r>
          </a:p>
          <a:p>
            <a:r>
              <a:rPr lang="en-GB" sz="2800" dirty="0"/>
              <a:t>NERC/UKRI national capability programmes</a:t>
            </a:r>
          </a:p>
          <a:p>
            <a:pPr lvl="1"/>
            <a:r>
              <a:rPr lang="en-GB" sz="2400" dirty="0"/>
              <a:t>NCEO</a:t>
            </a:r>
          </a:p>
          <a:p>
            <a:pPr lvl="1"/>
            <a:r>
              <a:rPr lang="en-GB" sz="2400" dirty="0"/>
              <a:t>Other NERC Centres e.g. CEH</a:t>
            </a:r>
          </a:p>
          <a:p>
            <a:pPr marL="57150" indent="0">
              <a:buNone/>
            </a:pPr>
            <a:r>
              <a:rPr lang="en-GB" sz="2800" dirty="0"/>
              <a:t>There is also funding of HEIs through grants etc.</a:t>
            </a:r>
          </a:p>
        </p:txBody>
      </p:sp>
    </p:spTree>
    <p:extLst>
      <p:ext uri="{BB962C8B-B14F-4D97-AF65-F5344CB8AC3E}">
        <p14:creationId xmlns:p14="http://schemas.microsoft.com/office/powerpoint/2010/main" val="3490633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793" y="981896"/>
            <a:ext cx="7120049" cy="2622498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28650" y="3922776"/>
            <a:ext cx="7886700" cy="1824229"/>
          </a:xfrm>
        </p:spPr>
        <p:txBody>
          <a:bodyPr/>
          <a:lstStyle/>
          <a:p>
            <a:r>
              <a:rPr lang="en-GB" dirty="0"/>
              <a:t>Key features:</a:t>
            </a:r>
          </a:p>
          <a:p>
            <a:pPr lvl="1"/>
            <a:r>
              <a:rPr lang="en-GB" dirty="0"/>
              <a:t>Standard </a:t>
            </a:r>
            <a:r>
              <a:rPr lang="en-GB" dirty="0" err="1"/>
              <a:t>variational</a:t>
            </a:r>
            <a:r>
              <a:rPr lang="en-GB" dirty="0"/>
              <a:t> DA (using non-gradient based descent)</a:t>
            </a:r>
          </a:p>
          <a:p>
            <a:pPr lvl="1"/>
            <a:r>
              <a:rPr lang="en-GB" dirty="0"/>
              <a:t>Compares TAMSAT v2 and v3</a:t>
            </a:r>
          </a:p>
          <a:p>
            <a:pPr lvl="1"/>
            <a:r>
              <a:rPr lang="en-GB" dirty="0"/>
              <a:t>Assimilates ESA CCI soil moisture data</a:t>
            </a:r>
          </a:p>
          <a:p>
            <a:pPr lvl="1"/>
            <a:r>
              <a:rPr lang="en-GB" dirty="0"/>
              <a:t>Target variables are JULES soil parameters</a:t>
            </a:r>
          </a:p>
        </p:txBody>
      </p:sp>
    </p:spTree>
    <p:extLst>
      <p:ext uri="{BB962C8B-B14F-4D97-AF65-F5344CB8AC3E}">
        <p14:creationId xmlns:p14="http://schemas.microsoft.com/office/powerpoint/2010/main" val="948819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87454" y="739259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D1282E"/>
                </a:solidFill>
                <a:latin typeface="Arial"/>
                <a:cs typeface="+mn-cs"/>
              </a:rPr>
              <a:t>http://data.globtemperature.info/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787454" y="72007"/>
            <a:ext cx="6121794" cy="548681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0" hangingPunct="1">
              <a:spcBef>
                <a:spcPct val="0"/>
              </a:spcBef>
              <a:buNone/>
              <a:defRPr lang="en-US" sz="2400" b="1" kern="1200" cap="small" spc="-60" baseline="0" dirty="0">
                <a:solidFill>
                  <a:srgbClr val="DE033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l" fontAlgn="auto">
              <a:spcAft>
                <a:spcPts val="0"/>
              </a:spcAft>
            </a:pPr>
            <a:r>
              <a:rPr lang="en-GB" dirty="0"/>
              <a:t>Data Portal for LST</a:t>
            </a: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133" y="1123950"/>
            <a:ext cx="6169434" cy="501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0394" y="72007"/>
            <a:ext cx="1842321" cy="48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60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688975"/>
          </a:xfrm>
        </p:spPr>
        <p:txBody>
          <a:bodyPr/>
          <a:lstStyle/>
          <a:p>
            <a:r>
              <a:rPr lang="en-GB" sz="2400" b="1" dirty="0"/>
              <a:t>UK R&amp;D ACCESS TO SPACE INFRASTRUCTURE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6858001"/>
          </a:xfrm>
        </p:spPr>
      </p:pic>
      <p:sp>
        <p:nvSpPr>
          <p:cNvPr id="3" name="TextBox 2"/>
          <p:cNvSpPr txBox="1"/>
          <p:nvPr/>
        </p:nvSpPr>
        <p:spPr>
          <a:xfrm>
            <a:off x="99038" y="1714431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prstClr val="white"/>
                </a:solidFill>
              </a:rPr>
              <a:t>RESEARCH SATELLITES</a:t>
            </a:r>
          </a:p>
          <a:p>
            <a:r>
              <a:rPr lang="en-GB" dirty="0">
                <a:solidFill>
                  <a:prstClr val="white"/>
                </a:solidFill>
              </a:rPr>
              <a:t>ESA  EOEP</a:t>
            </a:r>
          </a:p>
          <a:p>
            <a:r>
              <a:rPr lang="en-GB" dirty="0">
                <a:solidFill>
                  <a:prstClr val="white"/>
                </a:solidFill>
              </a:rPr>
              <a:t>50 million euros/year: </a:t>
            </a:r>
            <a:r>
              <a:rPr lang="en-GB" dirty="0" err="1">
                <a:solidFill>
                  <a:prstClr val="white"/>
                </a:solidFill>
              </a:rPr>
              <a:t>Cryosat</a:t>
            </a:r>
            <a:r>
              <a:rPr lang="en-GB" dirty="0">
                <a:solidFill>
                  <a:prstClr val="white"/>
                </a:solidFill>
              </a:rPr>
              <a:t>, </a:t>
            </a:r>
            <a:r>
              <a:rPr lang="en-GB" dirty="0" err="1">
                <a:solidFill>
                  <a:prstClr val="white"/>
                </a:solidFill>
              </a:rPr>
              <a:t>Earthcare</a:t>
            </a:r>
            <a:r>
              <a:rPr lang="en-GB" dirty="0">
                <a:solidFill>
                  <a:prstClr val="white"/>
                </a:solidFill>
              </a:rPr>
              <a:t>, Biomass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52066" y="1681530"/>
            <a:ext cx="18928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u="sng" dirty="0">
                <a:solidFill>
                  <a:srgbClr val="FFC000"/>
                </a:solidFill>
              </a:rPr>
              <a:t>OPERATIONAL SATELLITES </a:t>
            </a:r>
            <a:r>
              <a:rPr lang="en-GB" dirty="0">
                <a:solidFill>
                  <a:srgbClr val="FFC000"/>
                </a:solidFill>
              </a:rPr>
              <a:t>Copernicus Sentinels </a:t>
            </a:r>
          </a:p>
          <a:p>
            <a:pPr algn="r"/>
            <a:r>
              <a:rPr lang="en-GB" dirty="0">
                <a:solidFill>
                  <a:srgbClr val="FFC000"/>
                </a:solidFill>
              </a:rPr>
              <a:t>80+ million euros per  year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9038" y="5014917"/>
            <a:ext cx="3176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>
                <a:solidFill>
                  <a:schemeClr val="bg1"/>
                </a:solidFill>
              </a:rPr>
              <a:t>OPERATIONAL SATELITES</a:t>
            </a:r>
          </a:p>
          <a:p>
            <a:r>
              <a:rPr lang="en-GB" dirty="0">
                <a:solidFill>
                  <a:schemeClr val="bg1"/>
                </a:solidFill>
              </a:rPr>
              <a:t>METOP 50 million euros/year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0152" y="4173116"/>
            <a:ext cx="31048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u="sng" dirty="0">
                <a:solidFill>
                  <a:schemeClr val="bg1"/>
                </a:solidFill>
              </a:rPr>
              <a:t>RESEARCH SATELLITES </a:t>
            </a:r>
          </a:p>
          <a:p>
            <a:pPr algn="r"/>
            <a:r>
              <a:rPr lang="en-GB" dirty="0" err="1">
                <a:solidFill>
                  <a:schemeClr val="bg1"/>
                </a:solidFill>
              </a:rPr>
              <a:t>Bilaterals</a:t>
            </a:r>
            <a:r>
              <a:rPr lang="en-GB" dirty="0">
                <a:solidFill>
                  <a:schemeClr val="bg1"/>
                </a:solidFill>
              </a:rPr>
              <a:t>, Science teams (CNES,NASA…)</a:t>
            </a:r>
          </a:p>
          <a:p>
            <a:pPr algn="r"/>
            <a:r>
              <a:rPr lang="en-GB" dirty="0">
                <a:solidFill>
                  <a:schemeClr val="bg1"/>
                </a:solidFill>
              </a:rPr>
              <a:t>Small millions of euros/year</a:t>
            </a:r>
          </a:p>
          <a:p>
            <a:pPr algn="r"/>
            <a:r>
              <a:rPr lang="en-GB" dirty="0" err="1">
                <a:solidFill>
                  <a:schemeClr val="bg1"/>
                </a:solidFill>
              </a:rPr>
              <a:t>Microcarb</a:t>
            </a:r>
            <a:r>
              <a:rPr lang="en-GB" dirty="0">
                <a:solidFill>
                  <a:schemeClr val="bg1"/>
                </a:solidFill>
              </a:rPr>
              <a:t>, SWOT</a:t>
            </a:r>
          </a:p>
        </p:txBody>
      </p:sp>
    </p:spTree>
    <p:extLst>
      <p:ext uri="{BB962C8B-B14F-4D97-AF65-F5344CB8AC3E}">
        <p14:creationId xmlns:p14="http://schemas.microsoft.com/office/powerpoint/2010/main" val="3421385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"/>
          <p:cNvSpPr>
            <a:spLocks noGrp="1"/>
          </p:cNvSpPr>
          <p:nvPr>
            <p:ph type="title"/>
          </p:nvPr>
        </p:nvSpPr>
        <p:spPr>
          <a:xfrm>
            <a:off x="252413" y="280988"/>
            <a:ext cx="8023225" cy="79851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altLang="en-US" sz="3200" b="1" dirty="0">
                <a:latin typeface="+mn-lt"/>
                <a:cs typeface="Arial" pitchFamily="34" charset="0"/>
              </a:rPr>
              <a:t>International Partnership Programme (IPP)</a:t>
            </a:r>
          </a:p>
        </p:txBody>
      </p:sp>
      <p:sp>
        <p:nvSpPr>
          <p:cNvPr id="27651" name="Content Placeholder 3"/>
          <p:cNvSpPr>
            <a:spLocks noGrp="1"/>
          </p:cNvSpPr>
          <p:nvPr>
            <p:ph idx="13"/>
          </p:nvPr>
        </p:nvSpPr>
        <p:spPr>
          <a:xfrm>
            <a:off x="92075" y="1230313"/>
            <a:ext cx="9178925" cy="5856287"/>
          </a:xfrm>
        </p:spPr>
        <p:txBody>
          <a:bodyPr/>
          <a:lstStyle/>
          <a:p>
            <a:pPr>
              <a:defRPr/>
            </a:pPr>
            <a:r>
              <a:rPr lang="en-GB" altLang="en-US" sz="2400" dirty="0">
                <a:latin typeface="+mn-lt"/>
                <a:cs typeface="Arial" pitchFamily="34" charset="0"/>
              </a:rPr>
              <a:t>IPP: £152 million (</a:t>
            </a:r>
            <a:r>
              <a:rPr lang="en-GB" altLang="en-US" sz="2400" dirty="0" err="1">
                <a:latin typeface="+mn-lt"/>
                <a:cs typeface="Arial" pitchFamily="34" charset="0"/>
              </a:rPr>
              <a:t>approx</a:t>
            </a:r>
            <a:r>
              <a:rPr lang="en-GB" altLang="en-US" sz="2400" dirty="0">
                <a:latin typeface="+mn-lt"/>
                <a:cs typeface="Arial" pitchFamily="34" charset="0"/>
              </a:rPr>
              <a:t> £30 million p.a.)</a:t>
            </a:r>
          </a:p>
          <a:p>
            <a:pPr lvl="1">
              <a:defRPr/>
            </a:pPr>
            <a:r>
              <a:rPr lang="en-GB" altLang="en-US" sz="2300" dirty="0">
                <a:solidFill>
                  <a:srgbClr val="FFFF00"/>
                </a:solidFill>
                <a:latin typeface="+mn-lt"/>
                <a:cs typeface="Arial" pitchFamily="34" charset="0"/>
              </a:rPr>
              <a:t>5 years</a:t>
            </a:r>
            <a:endParaRPr lang="en-GB" altLang="en-US" sz="1800" dirty="0">
              <a:latin typeface="+mn-lt"/>
              <a:cs typeface="Arial" pitchFamily="34" charset="0"/>
            </a:endParaRPr>
          </a:p>
          <a:p>
            <a:pPr>
              <a:defRPr/>
            </a:pPr>
            <a:r>
              <a:rPr lang="en-GB" altLang="en-US" sz="2400" dirty="0">
                <a:latin typeface="+mn-lt"/>
                <a:cs typeface="Arial" pitchFamily="34" charset="0"/>
              </a:rPr>
              <a:t>The aim of IPP is to address real issues faced by emerging economies, by running projects which deliver tangible and lasting impacts on the ground using satellite solutions</a:t>
            </a:r>
            <a:endParaRPr lang="en-GB" altLang="en-US" sz="1600" dirty="0"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GB" altLang="en-US" sz="2300" dirty="0">
                <a:solidFill>
                  <a:srgbClr val="FFFF00"/>
                </a:solidFill>
                <a:latin typeface="+mn-lt"/>
                <a:cs typeface="Arial" pitchFamily="34" charset="0"/>
              </a:rPr>
              <a:t>Projects led by the best of the UK’s world class research and innovation sector</a:t>
            </a:r>
          </a:p>
          <a:p>
            <a:pPr>
              <a:defRPr/>
            </a:pPr>
            <a:r>
              <a:rPr lang="en-GB" altLang="en-US" sz="2700" dirty="0">
                <a:solidFill>
                  <a:srgbClr val="FFFF00"/>
                </a:solidFill>
                <a:latin typeface="+mn-lt"/>
                <a:cs typeface="Arial" pitchFamily="34" charset="0"/>
              </a:rPr>
              <a:t>2 projects on Flooding</a:t>
            </a:r>
          </a:p>
          <a:p>
            <a:pPr lvl="1">
              <a:defRPr/>
            </a:pPr>
            <a:r>
              <a:rPr lang="en-GB" altLang="en-US" sz="2300" dirty="0">
                <a:latin typeface="+mn-lt"/>
                <a:cs typeface="Arial" pitchFamily="34" charset="0"/>
              </a:rPr>
              <a:t>EO enabled decision support for Flood &amp; Drought Resilience (Airbus)</a:t>
            </a:r>
          </a:p>
          <a:p>
            <a:pPr lvl="2">
              <a:defRPr/>
            </a:pPr>
            <a:r>
              <a:rPr lang="en-GB" altLang="en-US" dirty="0">
                <a:latin typeface="+mn-lt"/>
                <a:cs typeface="Arial" pitchFamily="34" charset="0"/>
              </a:rPr>
              <a:t>Ethiopia - </a:t>
            </a:r>
            <a:r>
              <a:rPr lang="en-GB" dirty="0">
                <a:solidFill>
                  <a:prstClr val="white"/>
                </a:solidFill>
                <a:latin typeface="+mn-lt"/>
              </a:rPr>
              <a:t>building resilience to water-related hazards</a:t>
            </a:r>
            <a:endParaRPr lang="en-GB" altLang="en-US" dirty="0">
              <a:latin typeface="+mn-lt"/>
              <a:cs typeface="Arial" pitchFamily="34" charset="0"/>
            </a:endParaRPr>
          </a:p>
          <a:p>
            <a:pPr lvl="2">
              <a:defRPr/>
            </a:pPr>
            <a:r>
              <a:rPr lang="en-GB" altLang="en-US" dirty="0">
                <a:latin typeface="+mn-lt"/>
                <a:cs typeface="Arial" pitchFamily="34" charset="0"/>
              </a:rPr>
              <a:t>Kenya - </a:t>
            </a:r>
            <a:r>
              <a:rPr lang="en-GB" dirty="0">
                <a:solidFill>
                  <a:prstClr val="white"/>
                </a:solidFill>
                <a:latin typeface="+mn-lt"/>
              </a:rPr>
              <a:t>EO data for micro-insurance </a:t>
            </a:r>
            <a:endParaRPr lang="en-GB" altLang="en-US" dirty="0">
              <a:latin typeface="+mn-lt"/>
              <a:cs typeface="Arial" pitchFamily="34" charset="0"/>
            </a:endParaRPr>
          </a:p>
          <a:p>
            <a:pPr lvl="1">
              <a:defRPr/>
            </a:pPr>
            <a:r>
              <a:rPr lang="en-GB" altLang="en-US" sz="2300" dirty="0">
                <a:latin typeface="+mn-lt"/>
                <a:cs typeface="Arial" pitchFamily="34" charset="0"/>
              </a:rPr>
              <a:t>Drought and Flood Mitigation Service in Uganda (Rhea)</a:t>
            </a:r>
          </a:p>
        </p:txBody>
      </p:sp>
      <p:pic>
        <p:nvPicPr>
          <p:cNvPr id="2765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1001713"/>
            <a:ext cx="108585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591198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15902"/>
            <a:ext cx="3529429" cy="4986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857250"/>
            <a:ext cx="6324170" cy="598884"/>
          </a:xfrm>
        </p:spPr>
        <p:txBody>
          <a:bodyPr/>
          <a:lstStyle/>
          <a:p>
            <a:r>
              <a:rPr lang="en-GB" sz="2100" b="1" dirty="0"/>
              <a:t>Earth Observation-enabled decision support for flood and drought resilience</a:t>
            </a:r>
            <a:br>
              <a:rPr lang="en-GB" sz="2100" dirty="0"/>
            </a:br>
            <a:endParaRPr lang="en-GB" sz="2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8024" y="1603021"/>
            <a:ext cx="3348372" cy="1167683"/>
          </a:xfrm>
        </p:spPr>
        <p:txBody>
          <a:bodyPr/>
          <a:lstStyle/>
          <a:p>
            <a:pPr marL="0" indent="0">
              <a:buNone/>
            </a:pPr>
            <a:r>
              <a:rPr lang="en-GB" sz="1500" b="1" dirty="0"/>
              <a:t>Project Lead: </a:t>
            </a:r>
            <a:r>
              <a:rPr lang="en-GB" sz="1500" dirty="0"/>
              <a:t>Airbus</a:t>
            </a:r>
          </a:p>
          <a:p>
            <a:pPr marL="0" indent="0">
              <a:buNone/>
            </a:pPr>
            <a:r>
              <a:rPr lang="en-GB" sz="1500" b="1" dirty="0"/>
              <a:t>Project Location: </a:t>
            </a:r>
            <a:r>
              <a:rPr lang="en-GB" sz="1500" dirty="0"/>
              <a:t>Ethiopia &amp; Kenya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855722" y="2186861"/>
            <a:ext cx="3212976" cy="3358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500" b="1" dirty="0">
              <a:solidFill>
                <a:prstClr val="white"/>
              </a:solidFill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</a:rPr>
              <a:t>In Kenya: Using EO data for the micro-insurance market and government Institutions.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900" dirty="0">
              <a:solidFill>
                <a:prstClr val="white"/>
              </a:solidFill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</a:rPr>
              <a:t>In Ethiopia: Building an improved understanding of flood and drought hazards and risks to help build social and economic resilience to water-related hazards.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825" dirty="0">
              <a:solidFill>
                <a:prstClr val="white"/>
              </a:solidFill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</a:rPr>
              <a:t>Supported by a flexible dashboard with tailored information to assist decision-making related to flood and drought.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1610" y="3158970"/>
            <a:ext cx="3834426" cy="2829539"/>
            <a:chOff x="4067944" y="3112666"/>
            <a:chExt cx="5112568" cy="3772718"/>
          </a:xfrm>
        </p:grpSpPr>
        <p:sp>
          <p:nvSpPr>
            <p:cNvPr id="8" name="Right Triangle 7"/>
            <p:cNvSpPr/>
            <p:nvPr/>
          </p:nvSpPr>
          <p:spPr>
            <a:xfrm>
              <a:off x="4139952" y="3112666"/>
              <a:ext cx="5040560" cy="3772718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4867231" y="4653136"/>
              <a:ext cx="2479065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58" tIns="34279" rIns="68558" bIns="34279" numCol="1" anchor="t" anchorCtr="0" compatLnSpc="1">
              <a:prstTxWarp prst="textNoShape">
                <a:avLst/>
              </a:prstTxWarp>
              <a:noAutofit/>
            </a:bodyPr>
            <a:lstStyle>
              <a:lvl1pPr marL="341313" indent="-3413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Blip>
                  <a:blip r:embed="rId4"/>
                </a:buBlip>
                <a:defRPr sz="28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741363" indent="-28416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4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2pPr>
              <a:lvl3pPr marL="11414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  <a:defRPr sz="20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3pPr>
              <a:lvl4pPr marL="15986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6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4pPr>
              <a:lvl5pPr marL="20558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Blip>
                  <a:blip r:embed="rId6"/>
                </a:buBlip>
                <a:defRPr sz="16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5pPr>
              <a:lvl6pPr marL="2513790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844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898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51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341710">
                <a:buNone/>
              </a:pPr>
              <a:r>
                <a:rPr lang="en-GB" sz="1350" b="1" dirty="0">
                  <a:solidFill>
                    <a:prstClr val="white"/>
                  </a:solidFill>
                </a:rPr>
                <a:t>International Partnership Programme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5632946"/>
              <a:ext cx="2960371" cy="825500"/>
            </a:xfrm>
            <a:prstGeom prst="rect">
              <a:avLst/>
            </a:prstGeom>
            <a:noFill/>
          </p:spPr>
        </p:pic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4067944" y="6453336"/>
              <a:ext cx="2913748" cy="388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58" tIns="34279" rIns="68558" bIns="34279" numCol="1" anchor="t" anchorCtr="0" compatLnSpc="1">
              <a:prstTxWarp prst="textNoShape">
                <a:avLst/>
              </a:prstTxWarp>
              <a:noAutofit/>
            </a:bodyPr>
            <a:lstStyle>
              <a:lvl1pPr marL="341313" indent="-3413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Blip>
                  <a:blip r:embed="rId4"/>
                </a:buBlip>
                <a:defRPr sz="28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741363" indent="-28416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4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2pPr>
              <a:lvl3pPr marL="11414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  <a:defRPr sz="20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3pPr>
              <a:lvl4pPr marL="15986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6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4pPr>
              <a:lvl5pPr marL="20558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Blip>
                  <a:blip r:embed="rId6"/>
                </a:buBlip>
                <a:defRPr sz="16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5pPr>
              <a:lvl6pPr marL="2513790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844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898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51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341710">
                <a:buNone/>
              </a:pPr>
              <a:r>
                <a:rPr lang="en-GB" sz="825" b="1" dirty="0">
                  <a:solidFill>
                    <a:prstClr val="white"/>
                  </a:solidFill>
                </a:rPr>
                <a:t>For more information contact: IPP@ukspaceagency.bis.gsi.gov.uk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03255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 t="35240" r="13643" b="-4415"/>
          <a:stretch/>
        </p:blipFill>
        <p:spPr bwMode="auto">
          <a:xfrm>
            <a:off x="941157" y="1508413"/>
            <a:ext cx="3820584" cy="477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3841" y="1012661"/>
            <a:ext cx="6162151" cy="598884"/>
          </a:xfrm>
        </p:spPr>
        <p:txBody>
          <a:bodyPr/>
          <a:lstStyle/>
          <a:p>
            <a:r>
              <a:rPr lang="en-GB" sz="2100" b="1" dirty="0"/>
              <a:t>Drought and Flood Mitigation Service (DFMS)</a:t>
            </a:r>
            <a:br>
              <a:rPr lang="en-GB" sz="2100" dirty="0"/>
            </a:br>
            <a:endParaRPr lang="en-GB" sz="2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3734" y="1607839"/>
            <a:ext cx="3348372" cy="1167683"/>
          </a:xfrm>
        </p:spPr>
        <p:txBody>
          <a:bodyPr/>
          <a:lstStyle/>
          <a:p>
            <a:pPr marL="0" indent="0">
              <a:buNone/>
            </a:pPr>
            <a:r>
              <a:rPr lang="en-GB" sz="1500" b="1" dirty="0"/>
              <a:t>Project Lead: </a:t>
            </a:r>
            <a:r>
              <a:rPr lang="en-GB" sz="1500" dirty="0"/>
              <a:t>Rhea</a:t>
            </a:r>
          </a:p>
          <a:p>
            <a:pPr marL="0" indent="0">
              <a:buNone/>
            </a:pPr>
            <a:r>
              <a:rPr lang="en-GB" sz="1500" b="1" dirty="0"/>
              <a:t>Project Location: </a:t>
            </a:r>
            <a:r>
              <a:rPr lang="en-GB" sz="1500" dirty="0"/>
              <a:t>Uganda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963734" y="2191681"/>
            <a:ext cx="3212976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500" dirty="0">
              <a:solidFill>
                <a:prstClr val="white"/>
              </a:solidFill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</a:rPr>
              <a:t>Satellite and ground-based data, combined with drought and flood models, to help people respond to effects on agriculture.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500" dirty="0">
              <a:solidFill>
                <a:prstClr val="white"/>
              </a:solidFill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</a:rPr>
              <a:t>Information distributed by national and local government, by commercial operators to farmers, and others, such as NGOs.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GB" sz="1500" dirty="0">
              <a:solidFill>
                <a:prstClr val="white"/>
              </a:solidFill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prstClr val="white"/>
                </a:solidFill>
              </a:rPr>
              <a:t>Through better forecasts, local people can improve their lives and better protect key assets such as livestock and crops.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21653" y="3171211"/>
            <a:ext cx="3780420" cy="2829539"/>
            <a:chOff x="4139952" y="3112666"/>
            <a:chExt cx="5040560" cy="3772718"/>
          </a:xfrm>
        </p:grpSpPr>
        <p:sp>
          <p:nvSpPr>
            <p:cNvPr id="8" name="Right Triangle 7"/>
            <p:cNvSpPr/>
            <p:nvPr/>
          </p:nvSpPr>
          <p:spPr>
            <a:xfrm>
              <a:off x="4139952" y="3112666"/>
              <a:ext cx="5040560" cy="3772718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en-GB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" name="Subtitle 2"/>
            <p:cNvSpPr txBox="1">
              <a:spLocks/>
            </p:cNvSpPr>
            <p:nvPr/>
          </p:nvSpPr>
          <p:spPr bwMode="auto">
            <a:xfrm>
              <a:off x="4181167" y="4199305"/>
              <a:ext cx="2479065" cy="127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58" tIns="34279" rIns="68558" bIns="34279" numCol="1" anchor="t" anchorCtr="0" compatLnSpc="1">
              <a:prstTxWarp prst="textNoShape">
                <a:avLst/>
              </a:prstTxWarp>
              <a:noAutofit/>
            </a:bodyPr>
            <a:lstStyle>
              <a:lvl1pPr marL="341313" indent="-3413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Blip>
                  <a:blip r:embed="rId4"/>
                </a:buBlip>
                <a:defRPr sz="28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741363" indent="-28416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4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2pPr>
              <a:lvl3pPr marL="11414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  <a:defRPr sz="20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3pPr>
              <a:lvl4pPr marL="15986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6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4pPr>
              <a:lvl5pPr marL="20558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Blip>
                  <a:blip r:embed="rId6"/>
                </a:buBlip>
                <a:defRPr sz="16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5pPr>
              <a:lvl6pPr marL="2513790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844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898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51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341710">
                <a:buNone/>
              </a:pPr>
              <a:r>
                <a:rPr lang="en-GB" sz="1350" b="1" dirty="0">
                  <a:solidFill>
                    <a:prstClr val="white"/>
                  </a:solidFill>
                </a:rPr>
                <a:t>International Partnership Programme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167" y="5392801"/>
              <a:ext cx="2960371" cy="825500"/>
            </a:xfrm>
            <a:prstGeom prst="rect">
              <a:avLst/>
            </a:prstGeom>
            <a:noFill/>
          </p:spPr>
        </p:pic>
        <p:sp>
          <p:nvSpPr>
            <p:cNvPr id="11" name="Subtitle 2"/>
            <p:cNvSpPr txBox="1">
              <a:spLocks/>
            </p:cNvSpPr>
            <p:nvPr/>
          </p:nvSpPr>
          <p:spPr bwMode="auto">
            <a:xfrm>
              <a:off x="4139952" y="6408148"/>
              <a:ext cx="2913748" cy="388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58" tIns="34279" rIns="68558" bIns="34279" numCol="1" anchor="t" anchorCtr="0" compatLnSpc="1">
              <a:prstTxWarp prst="textNoShape">
                <a:avLst/>
              </a:prstTxWarp>
              <a:noAutofit/>
            </a:bodyPr>
            <a:lstStyle>
              <a:lvl1pPr marL="341313" indent="-3413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Blip>
                  <a:blip r:embed="rId4"/>
                </a:buBlip>
                <a:defRPr sz="28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1pPr>
              <a:lvl2pPr marL="741363" indent="-28416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24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2pPr>
              <a:lvl3pPr marL="11414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SzPct val="100000"/>
                <a:buBlip>
                  <a:blip r:embed="rId5"/>
                </a:buBlip>
                <a:defRPr sz="20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3pPr>
              <a:lvl4pPr marL="15986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–"/>
                <a:defRPr sz="16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4pPr>
              <a:lvl5pPr marL="2055813" indent="-227013" algn="l" defTabSz="455613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bg1"/>
                </a:buClr>
                <a:buSzPct val="100000"/>
                <a:buBlip>
                  <a:blip r:embed="rId6"/>
                </a:buBlip>
                <a:defRPr sz="1600" kern="1200">
                  <a:solidFill>
                    <a:schemeClr val="bg1"/>
                  </a:solidFill>
                  <a:latin typeface="Arial"/>
                  <a:ea typeface="+mn-ea"/>
                  <a:cs typeface="Arial"/>
                </a:defRPr>
              </a:lvl5pPr>
              <a:lvl6pPr marL="2513790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0844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7898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4951" indent="-228526" algn="l" defTabSz="457053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defTabSz="341710">
                <a:buNone/>
              </a:pPr>
              <a:r>
                <a:rPr lang="en-GB" sz="825" b="1" dirty="0">
                  <a:solidFill>
                    <a:prstClr val="white"/>
                  </a:solidFill>
                </a:rPr>
                <a:t>For more information contact: IPP@ukspaceagency.bis.gsi.gov.uk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59590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+mn-lt"/>
              </a:rPr>
              <a:t>UK water cycle activities in EO and climate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400" dirty="0"/>
              <a:t>The UK is active in rainfall observing systems</a:t>
            </a:r>
          </a:p>
          <a:p>
            <a:pPr lvl="1"/>
            <a:r>
              <a:rPr lang="en-GB" sz="2200" dirty="0"/>
              <a:t>Climate records (SSMI(S)/GPCP, TRMM </a:t>
            </a:r>
            <a:r>
              <a:rPr lang="en-GB" sz="2200" dirty="0">
                <a:sym typeface="Wingdings" panose="05000000000000000000" pitchFamily="2" charset="2"/>
              </a:rPr>
              <a:t> GPM</a:t>
            </a:r>
            <a:r>
              <a:rPr lang="en-GB" sz="2200" dirty="0"/>
              <a:t>) </a:t>
            </a:r>
          </a:p>
          <a:p>
            <a:pPr lvl="1"/>
            <a:r>
              <a:rPr lang="en-GB" sz="2200" dirty="0"/>
              <a:t>MSG, TAMSAT for Africa (rainfall monitoring, building resilience)</a:t>
            </a:r>
          </a:p>
          <a:p>
            <a:pPr lvl="1"/>
            <a:r>
              <a:rPr lang="en-GB" sz="2200" dirty="0" err="1"/>
              <a:t>Envisat</a:t>
            </a:r>
            <a:r>
              <a:rPr lang="en-GB" sz="2200" dirty="0"/>
              <a:t>/Sentinel-3 and now Sentinel-2 (water quality)</a:t>
            </a:r>
          </a:p>
          <a:p>
            <a:pPr lvl="1"/>
            <a:r>
              <a:rPr lang="en-GB" sz="2200" dirty="0"/>
              <a:t>Sentinel-1 to Cosmo-</a:t>
            </a:r>
            <a:r>
              <a:rPr lang="en-GB" sz="2200" dirty="0" err="1"/>
              <a:t>Skymed</a:t>
            </a:r>
            <a:r>
              <a:rPr lang="en-GB" sz="2200" dirty="0"/>
              <a:t>/</a:t>
            </a:r>
            <a:r>
              <a:rPr lang="en-GB" sz="2200" dirty="0" err="1"/>
              <a:t>NovaSAR</a:t>
            </a:r>
            <a:r>
              <a:rPr lang="en-GB" sz="2200" dirty="0"/>
              <a:t> SAR (flooding)</a:t>
            </a:r>
          </a:p>
          <a:p>
            <a:pPr lvl="1"/>
            <a:r>
              <a:rPr lang="en-GB" sz="2200" dirty="0"/>
              <a:t>ESA CCI missions e.g. ASCAT active; AMSR-E passive, LST sensors, </a:t>
            </a:r>
            <a:r>
              <a:rPr lang="en-GB" sz="2200" dirty="0" err="1"/>
              <a:t>cf</a:t>
            </a:r>
            <a:r>
              <a:rPr lang="en-GB" sz="2200" dirty="0"/>
              <a:t> </a:t>
            </a:r>
            <a:r>
              <a:rPr lang="en-GB" sz="2200" dirty="0" err="1"/>
              <a:t>GlobTemperature</a:t>
            </a:r>
            <a:r>
              <a:rPr lang="en-GB" sz="2200" dirty="0"/>
              <a:t> (soil moisture/climate)</a:t>
            </a:r>
          </a:p>
          <a:p>
            <a:r>
              <a:rPr lang="en-GB" sz="2400" dirty="0"/>
              <a:t>Climate change-related water cycle research is a major topic for UK EO science programmes</a:t>
            </a:r>
          </a:p>
          <a:p>
            <a:pPr lvl="1"/>
            <a:r>
              <a:rPr lang="en-GB" sz="2200" dirty="0"/>
              <a:t>Observations of water cycle change [NCEO]</a:t>
            </a:r>
          </a:p>
          <a:p>
            <a:pPr lvl="1"/>
            <a:r>
              <a:rPr lang="en-GB" sz="2200" dirty="0"/>
              <a:t>Evaluating climate models: dry spells (drought) [NCEO, CEH]</a:t>
            </a:r>
          </a:p>
          <a:p>
            <a:pPr lvl="1"/>
            <a:r>
              <a:rPr lang="en-GB" sz="2200" dirty="0"/>
              <a:t>Ice/snow changes [CPOM]</a:t>
            </a:r>
          </a:p>
          <a:p>
            <a:pPr lvl="1"/>
            <a:endParaRPr lang="en-GB" dirty="0">
              <a:latin typeface="Gill Sans MT" panose="020B0502020104020203" pitchFamily="34" charset="0"/>
            </a:endParaRPr>
          </a:p>
          <a:p>
            <a:endParaRPr lang="en-GB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168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723573" y="6418750"/>
            <a:ext cx="864402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8A12D3-5F5B-0D40-A2CC-B8CE39D2C701}" type="slidenum">
              <a:rPr kumimoji="0" lang="de-DE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ctrTitle" idx="4294967295"/>
          </p:nvPr>
        </p:nvSpPr>
        <p:spPr>
          <a:xfrm>
            <a:off x="2771800" y="381517"/>
            <a:ext cx="3430931" cy="761336"/>
          </a:xfrm>
        </p:spPr>
        <p:txBody>
          <a:bodyPr>
            <a:noAutofit/>
          </a:bodyPr>
          <a:lstStyle/>
          <a:p>
            <a:pPr algn="ctr"/>
            <a:r>
              <a:rPr lang="en-GB" sz="2800" b="0" dirty="0">
                <a:solidFill>
                  <a:schemeClr val="tx1"/>
                </a:solidFill>
              </a:rPr>
              <a:t>Rainfall monitoring for decision support, forecasting &amp; climate</a:t>
            </a:r>
          </a:p>
        </p:txBody>
      </p:sp>
      <p:pic>
        <p:nvPicPr>
          <p:cNvPr id="9" name="Content Placeholder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3229"/>
          <a:stretch/>
        </p:blipFill>
        <p:spPr>
          <a:xfrm>
            <a:off x="2051720" y="1567809"/>
            <a:ext cx="6620687" cy="2680647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788025" y="4487484"/>
            <a:ext cx="4048084" cy="1963713"/>
            <a:chOff x="4639570" y="3968565"/>
            <a:chExt cx="4048084" cy="171928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00" r="39486" b="1701"/>
            <a:stretch/>
          </p:blipFill>
          <p:spPr>
            <a:xfrm>
              <a:off x="4639570" y="3968565"/>
              <a:ext cx="4048084" cy="1719282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970721" y="5128412"/>
              <a:ext cx="13717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OBS/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AMIP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027268" y="4549805"/>
              <a:ext cx="8764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CMIP5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42870" y="3896652"/>
            <a:ext cx="454634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Method to identify onset/cessation of wet season using daily data</a:t>
            </a: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2000" dirty="0">
                <a:solidFill>
                  <a:prstClr val="black"/>
                </a:solidFill>
                <a:latin typeface="Calibri"/>
              </a:rPr>
              <a:t>Exploit </a:t>
            </a:r>
            <a:r>
              <a:rPr lang="en-GB" sz="2000" dirty="0">
                <a:solidFill>
                  <a:prstClr val="black"/>
                </a:solidFill>
                <a:latin typeface="Calibri"/>
                <a:hlinkClick r:id="rId4"/>
              </a:rPr>
              <a:t>www.tamsat.org</a:t>
            </a:r>
            <a:r>
              <a:rPr lang="en-GB" sz="2000" dirty="0">
                <a:solidFill>
                  <a:prstClr val="black"/>
                </a:solidFill>
                <a:latin typeface="Calibri"/>
              </a:rPr>
              <a:t> daily rainfall to investigate impact of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SST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 bias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&amp;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deficient 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SST/rainfall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relationship</a:t>
            </a:r>
          </a:p>
          <a:p>
            <a:pPr marL="342900" lvl="0" indent="-342900" defTabSz="45720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000" dirty="0">
                <a:solidFill>
                  <a:prstClr val="black"/>
                </a:solidFill>
                <a:latin typeface="Calibri"/>
                <a:cs typeface="+mn-cs"/>
              </a:rPr>
              <a:t>Extending method to agricultural decision support &amp; operational forecasting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 (</a:t>
            </a:r>
            <a:r>
              <a:rPr lang="en-US" dirty="0" err="1">
                <a:solidFill>
                  <a:prstClr val="black"/>
                </a:solidFill>
                <a:latin typeface="Calibri"/>
                <a:cs typeface="+mn-cs"/>
              </a:rPr>
              <a:t>Rainwatch</a:t>
            </a:r>
            <a:r>
              <a:rPr lang="en-US" dirty="0">
                <a:solidFill>
                  <a:prstClr val="black"/>
                </a:solidFill>
                <a:latin typeface="Calibri"/>
                <a:cs typeface="+mn-cs"/>
              </a:rPr>
              <a:t>/TAMSAT-ALERT</a:t>
            </a:r>
            <a:r>
              <a:rPr lang="en-GB" dirty="0"/>
              <a:t>)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3660" y="4292596"/>
            <a:ext cx="300485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SST seasonal cycle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31D10A2-B0F5-44F4-9CA2-7C8547A80979}"/>
              </a:ext>
            </a:extLst>
          </p:cNvPr>
          <p:cNvSpPr/>
          <p:nvPr/>
        </p:nvSpPr>
        <p:spPr>
          <a:xfrm>
            <a:off x="2339752" y="3456434"/>
            <a:ext cx="2583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Dunning </a:t>
            </a:r>
            <a:r>
              <a:rPr kumimoji="0" lang="en-GB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et al.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/>
              </a:rPr>
              <a:t>2017 ERL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84031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Relative warming rates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700808"/>
            <a:ext cx="7959229" cy="3481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5" y="5445224"/>
            <a:ext cx="7776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Relative warming rates observed during dry spells using satellite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Used to verify climate models but can inform better dry spell </a:t>
            </a:r>
            <a:r>
              <a:rPr lang="en-GB" dirty="0" err="1"/>
              <a:t>characterisaton</a:t>
            </a:r>
            <a:r>
              <a:rPr lang="en-GB" dirty="0"/>
              <a:t> for droughts. </a:t>
            </a:r>
          </a:p>
        </p:txBody>
      </p:sp>
    </p:spTree>
    <p:extLst>
      <p:ext uri="{BB962C8B-B14F-4D97-AF65-F5344CB8AC3E}">
        <p14:creationId xmlns:p14="http://schemas.microsoft.com/office/powerpoint/2010/main" val="3692545601"/>
      </p:ext>
    </p:extLst>
  </p:cSld>
  <p:clrMapOvr>
    <a:masterClrMapping/>
  </p:clrMapOvr>
</p:sld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-STE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8_GlobTemp_slides_template">
  <a:themeElements>
    <a:clrScheme name="Essentie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e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e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1487</Words>
  <Application>Microsoft Office PowerPoint</Application>
  <PresentationFormat>On-screen Show (4:3)</PresentationFormat>
  <Paragraphs>168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Gill Sans MT</vt:lpstr>
      <vt:lpstr>Perpetua</vt:lpstr>
      <vt:lpstr>Trebuchet MS</vt:lpstr>
      <vt:lpstr>Verdana</vt:lpstr>
      <vt:lpstr>Wingdings</vt:lpstr>
      <vt:lpstr>Office Theme</vt:lpstr>
      <vt:lpstr>G-STEP</vt:lpstr>
      <vt:lpstr>2_Office Theme</vt:lpstr>
      <vt:lpstr>3_Office Theme</vt:lpstr>
      <vt:lpstr>1_Office Theme</vt:lpstr>
      <vt:lpstr>8_GlobTemp_slides_template</vt:lpstr>
      <vt:lpstr>Water activities in the UK space and EO programmes </vt:lpstr>
      <vt:lpstr>Brief insight into UK EO</vt:lpstr>
      <vt:lpstr>UK R&amp;D ACCESS TO SPACE INFRASTRUCTURE</vt:lpstr>
      <vt:lpstr>International Partnership Programme (IPP)</vt:lpstr>
      <vt:lpstr>Earth Observation-enabled decision support for flood and drought resilience </vt:lpstr>
      <vt:lpstr>Drought and Flood Mitigation Service (DFMS) </vt:lpstr>
      <vt:lpstr>UK water cycle activities in EO and climate</vt:lpstr>
      <vt:lpstr>Rainfall monitoring for decision support, forecasting &amp; climate</vt:lpstr>
      <vt:lpstr>Relative warming rates</vt:lpstr>
      <vt:lpstr>Improved land surface: Data Assimilation</vt:lpstr>
      <vt:lpstr>MoDEl DOWNscaling for SOIL MOISTURE</vt:lpstr>
      <vt:lpstr>Rainfall/soil moisture role in JULES simulations using ESA CCI &amp; TAMSAT</vt:lpstr>
      <vt:lpstr>PowerPoint Presentation</vt:lpstr>
      <vt:lpstr>Summary</vt:lpstr>
      <vt:lpstr>PowerPoint Presentation</vt:lpstr>
      <vt:lpstr>Missions: UK water cycle interests</vt:lpstr>
      <vt:lpstr>Climate monitoring</vt:lpstr>
      <vt:lpstr>Precipitation extremes</vt:lpstr>
      <vt:lpstr>Moisture transport &amp; Extreme Rainfall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Zof Stott</dc:creator>
  <cp:lastModifiedBy>Richard</cp:lastModifiedBy>
  <cp:revision>187</cp:revision>
  <dcterms:created xsi:type="dcterms:W3CDTF">2012-03-29T09:50:31Z</dcterms:created>
  <dcterms:modified xsi:type="dcterms:W3CDTF">2018-05-09T18:45:30Z</dcterms:modified>
</cp:coreProperties>
</file>