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499" r:id="rId2"/>
    <p:sldId id="717" r:id="rId3"/>
    <p:sldId id="723" r:id="rId4"/>
    <p:sldId id="700" r:id="rId5"/>
    <p:sldId id="715" r:id="rId6"/>
    <p:sldId id="731" r:id="rId7"/>
    <p:sldId id="719" r:id="rId8"/>
    <p:sldId id="548" r:id="rId9"/>
    <p:sldId id="722" r:id="rId10"/>
    <p:sldId id="721" r:id="rId11"/>
    <p:sldId id="708" r:id="rId12"/>
    <p:sldId id="724" r:id="rId13"/>
    <p:sldId id="725" r:id="rId14"/>
    <p:sldId id="726" r:id="rId15"/>
    <p:sldId id="727" r:id="rId16"/>
    <p:sldId id="728" r:id="rId17"/>
    <p:sldId id="729" r:id="rId18"/>
    <p:sldId id="730" r:id="rId19"/>
  </p:sldIdLst>
  <p:sldSz cx="9144000" cy="6858000" type="screen4x3"/>
  <p:notesSz cx="6781800" cy="99187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3300"/>
    <a:srgbClr val="0000FF"/>
    <a:srgbClr val="66CCFF"/>
    <a:srgbClr val="3399FF"/>
    <a:srgbClr val="008000"/>
    <a:srgbClr val="CC66FF"/>
    <a:srgbClr val="4D4D4D"/>
    <a:srgbClr val="000066"/>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9" autoAdjust="0"/>
    <p:restoredTop sz="93356" autoAdjust="0"/>
  </p:normalViewPr>
  <p:slideViewPr>
    <p:cSldViewPr>
      <p:cViewPr varScale="1">
        <p:scale>
          <a:sx n="61" d="100"/>
          <a:sy n="61" d="100"/>
        </p:scale>
        <p:origin x="468"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49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hdr" sz="quarter"/>
          </p:nvPr>
        </p:nvSpPr>
        <p:spPr bwMode="auto">
          <a:xfrm>
            <a:off x="0" y="0"/>
            <a:ext cx="2938463"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210947" name="Rectangle 3"/>
          <p:cNvSpPr>
            <a:spLocks noGrp="1" noChangeArrowheads="1"/>
          </p:cNvSpPr>
          <p:nvPr>
            <p:ph type="dt" sz="quarter" idx="1"/>
          </p:nvPr>
        </p:nvSpPr>
        <p:spPr bwMode="auto">
          <a:xfrm>
            <a:off x="3841750" y="0"/>
            <a:ext cx="2938463"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endParaRPr lang="en-US"/>
          </a:p>
        </p:txBody>
      </p:sp>
      <p:sp>
        <p:nvSpPr>
          <p:cNvPr id="210948" name="Rectangle 4"/>
          <p:cNvSpPr>
            <a:spLocks noGrp="1" noChangeArrowheads="1"/>
          </p:cNvSpPr>
          <p:nvPr>
            <p:ph type="ftr" sz="quarter" idx="2"/>
          </p:nvPr>
        </p:nvSpPr>
        <p:spPr bwMode="auto">
          <a:xfrm>
            <a:off x="0" y="9421813"/>
            <a:ext cx="2938463"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210949" name="Rectangle 5"/>
          <p:cNvSpPr>
            <a:spLocks noGrp="1" noChangeArrowheads="1"/>
          </p:cNvSpPr>
          <p:nvPr>
            <p:ph type="sldNum" sz="quarter" idx="3"/>
          </p:nvPr>
        </p:nvSpPr>
        <p:spPr bwMode="auto">
          <a:xfrm>
            <a:off x="3841750" y="9421813"/>
            <a:ext cx="2938463"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pPr>
              <a:defRPr/>
            </a:pPr>
            <a:fld id="{3D556A46-7822-4DC6-8A3D-237D8DB01D5D}" type="slidenum">
              <a:rPr lang="en-US"/>
              <a:pPr>
                <a:defRPr/>
              </a:pPr>
              <a:t>‹#›</a:t>
            </a:fld>
            <a:endParaRPr lang="en-US"/>
          </a:p>
        </p:txBody>
      </p:sp>
    </p:spTree>
    <p:extLst>
      <p:ext uri="{BB962C8B-B14F-4D97-AF65-F5344CB8AC3E}">
        <p14:creationId xmlns:p14="http://schemas.microsoft.com/office/powerpoint/2010/main" val="22023584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2938463"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61443" name="Rectangle 3"/>
          <p:cNvSpPr>
            <a:spLocks noGrp="1" noChangeArrowheads="1"/>
          </p:cNvSpPr>
          <p:nvPr>
            <p:ph type="dt" idx="1"/>
          </p:nvPr>
        </p:nvSpPr>
        <p:spPr bwMode="auto">
          <a:xfrm>
            <a:off x="3841750" y="0"/>
            <a:ext cx="2938463"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911225" y="744538"/>
            <a:ext cx="4959350" cy="3719512"/>
          </a:xfrm>
          <a:prstGeom prst="rect">
            <a:avLst/>
          </a:prstGeom>
          <a:noFill/>
          <a:ln w="9525">
            <a:solidFill>
              <a:srgbClr val="000000"/>
            </a:solidFill>
            <a:miter lim="800000"/>
            <a:headEnd/>
            <a:tailEnd/>
          </a:ln>
        </p:spPr>
      </p:sp>
      <p:sp>
        <p:nvSpPr>
          <p:cNvPr id="61445" name="Rectangle 5"/>
          <p:cNvSpPr>
            <a:spLocks noGrp="1" noChangeArrowheads="1"/>
          </p:cNvSpPr>
          <p:nvPr>
            <p:ph type="body" sz="quarter" idx="3"/>
          </p:nvPr>
        </p:nvSpPr>
        <p:spPr bwMode="auto">
          <a:xfrm>
            <a:off x="677863" y="4711700"/>
            <a:ext cx="5426075" cy="44624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446" name="Rectangle 6"/>
          <p:cNvSpPr>
            <a:spLocks noGrp="1" noChangeArrowheads="1"/>
          </p:cNvSpPr>
          <p:nvPr>
            <p:ph type="ftr" sz="quarter" idx="4"/>
          </p:nvPr>
        </p:nvSpPr>
        <p:spPr bwMode="auto">
          <a:xfrm>
            <a:off x="0" y="9421813"/>
            <a:ext cx="2938463"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61447" name="Rectangle 7"/>
          <p:cNvSpPr>
            <a:spLocks noGrp="1" noChangeArrowheads="1"/>
          </p:cNvSpPr>
          <p:nvPr>
            <p:ph type="sldNum" sz="quarter" idx="5"/>
          </p:nvPr>
        </p:nvSpPr>
        <p:spPr bwMode="auto">
          <a:xfrm>
            <a:off x="3841750" y="9421813"/>
            <a:ext cx="2938463"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pPr>
              <a:defRPr/>
            </a:pPr>
            <a:fld id="{525F3FF7-915F-41EF-89CC-E61BDAE14696}" type="slidenum">
              <a:rPr lang="en-US"/>
              <a:pPr>
                <a:defRPr/>
              </a:pPr>
              <a:t>‹#›</a:t>
            </a:fld>
            <a:endParaRPr lang="en-US"/>
          </a:p>
        </p:txBody>
      </p:sp>
    </p:spTree>
    <p:extLst>
      <p:ext uri="{BB962C8B-B14F-4D97-AF65-F5344CB8AC3E}">
        <p14:creationId xmlns:p14="http://schemas.microsoft.com/office/powerpoint/2010/main" val="40482921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p>
            <a:fld id="{7143285A-A36D-41EF-B755-EC46D42855FF}" type="slidenum">
              <a:rPr lang="en-US" smtClean="0">
                <a:latin typeface="Arial" charset="0"/>
              </a:rPr>
              <a:pPr/>
              <a:t>1</a:t>
            </a:fld>
            <a:endParaRPr lang="en-US" smtClean="0">
              <a:latin typeface="Arial" charset="0"/>
            </a:endParaRP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p:spPr>
        <p:txBody>
          <a:bodyPr/>
          <a:lstStyle/>
          <a:p>
            <a:pPr marL="228600" indent="-228600" eaLnBrk="1" hangingPunct="1"/>
            <a:r>
              <a:rPr lang="en-GB" smtClean="0">
                <a:latin typeface="Arial" charset="0"/>
              </a:rPr>
              <a:t>Projected Responses in Extreme Precipitation and Atmospheric Radiative Energy</a:t>
            </a:r>
          </a:p>
          <a:p>
            <a:pPr marL="228600" indent="-228600" eaLnBrk="1" hangingPunct="1">
              <a:buFontTx/>
              <a:buAutoNum type="arabicParenR"/>
            </a:pPr>
            <a:r>
              <a:rPr lang="en-GB" smtClean="0">
                <a:latin typeface="Arial" charset="0"/>
              </a:rPr>
              <a:t>Energetics response</a:t>
            </a:r>
          </a:p>
          <a:p>
            <a:pPr marL="228600" indent="-228600" eaLnBrk="1" hangingPunct="1">
              <a:buFontTx/>
              <a:buAutoNum type="arabicParenR"/>
            </a:pPr>
            <a:r>
              <a:rPr lang="en-US" smtClean="0">
                <a:latin typeface="Arial" charset="0"/>
              </a:rPr>
              <a:t>Wet/dry responses</a:t>
            </a:r>
          </a:p>
          <a:p>
            <a:pPr marL="228600" indent="-228600" eaLnBrk="1" hangingPunct="1">
              <a:buFontTx/>
              <a:buAutoNum type="arabicParenR"/>
            </a:pPr>
            <a:r>
              <a:rPr lang="en-US" smtClean="0">
                <a:latin typeface="Arial" charset="0"/>
              </a:rPr>
              <a:t>Intense rainfall</a:t>
            </a:r>
          </a:p>
          <a:p>
            <a:pPr marL="228600" indent="-228600" eaLnBrk="1" hangingPunct="1">
              <a:buFontTx/>
              <a:buAutoNum type="arabicParenR"/>
            </a:pPr>
            <a:r>
              <a:rPr lang="en-US" smtClean="0">
                <a:latin typeface="Arial" charset="0"/>
              </a:rPr>
              <a:t>Transient responses</a:t>
            </a:r>
          </a:p>
        </p:txBody>
      </p:sp>
    </p:spTree>
    <p:extLst>
      <p:ext uri="{BB962C8B-B14F-4D97-AF65-F5344CB8AC3E}">
        <p14:creationId xmlns:p14="http://schemas.microsoft.com/office/powerpoint/2010/main" val="2611282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PRECIPITATION: [Tech </a:t>
            </a:r>
            <a:r>
              <a:rPr lang="en-GB" dirty="0" err="1" smtClean="0"/>
              <a:t>Summ</a:t>
            </a:r>
            <a:r>
              <a:rPr lang="en-GB" dirty="0" smtClean="0"/>
              <a:t> Fig. 2]</a:t>
            </a:r>
          </a:p>
          <a:p>
            <a:r>
              <a:rPr lang="en-GB" dirty="0" smtClean="0"/>
              <a:t>RCP8.5 ANN: Multi-model CMIP5 average mm/day change. </a:t>
            </a:r>
          </a:p>
          <a:p>
            <a:r>
              <a:rPr lang="en-GB" dirty="0" smtClean="0"/>
              <a:t>Hatching: multi-model mean change is small (&lt;1SD of internal variability)</a:t>
            </a:r>
          </a:p>
          <a:p>
            <a:r>
              <a:rPr lang="en-GB" dirty="0" smtClean="0"/>
              <a:t>Stippling: multi-model mean change is big (&gt;2SD of internal variability and 90% of models agree on sign)</a:t>
            </a:r>
          </a:p>
          <a:p>
            <a:endParaRPr lang="en-GB" dirty="0" smtClean="0"/>
          </a:p>
          <a:p>
            <a:r>
              <a:rPr lang="en-GB" dirty="0" smtClean="0"/>
              <a:t>P INTENSITY:</a:t>
            </a:r>
          </a:p>
          <a:p>
            <a:r>
              <a:rPr lang="en-GB" dirty="0" err="1" smtClean="0"/>
              <a:t>Percent</a:t>
            </a:r>
            <a:r>
              <a:rPr lang="en-GB" dirty="0" smtClean="0"/>
              <a:t> change in annual maximum 5-day precipitation 2081-2100 relative to 1981-2000 for RCP8.5 CMIP5 ensemble.</a:t>
            </a:r>
          </a:p>
          <a:p>
            <a:r>
              <a:rPr lang="en-GB" dirty="0" smtClean="0"/>
              <a:t>Fig. 12.26, Chapter 12.</a:t>
            </a:r>
          </a:p>
          <a:p>
            <a:r>
              <a:rPr lang="en-GB" dirty="0" smtClean="0"/>
              <a:t>Stippling </a:t>
            </a:r>
            <a:r>
              <a:rPr lang="en-GB" dirty="0" smtClean="0">
                <a:sym typeface="Wingdings" panose="05000000000000000000" pitchFamily="2" charset="2"/>
              </a:rPr>
              <a:t> significant change</a:t>
            </a:r>
            <a:r>
              <a:rPr lang="en-GB" dirty="0" smtClean="0"/>
              <a:t> </a:t>
            </a:r>
          </a:p>
          <a:p>
            <a:endParaRPr lang="en-GB" dirty="0" smtClean="0"/>
          </a:p>
          <a:p>
            <a:r>
              <a:rPr lang="en-GB" dirty="0" smtClean="0"/>
              <a:t>SOIL MOISTURE: [Tech </a:t>
            </a:r>
            <a:r>
              <a:rPr lang="en-GB" dirty="0" err="1" smtClean="0"/>
              <a:t>Summ</a:t>
            </a:r>
            <a:r>
              <a:rPr lang="en-GB" dirty="0" smtClean="0"/>
              <a:t>, Fig. 2]</a:t>
            </a:r>
          </a:p>
          <a:p>
            <a:r>
              <a:rPr lang="en-GB" dirty="0" smtClean="0"/>
              <a:t>RCP8.5 ANN change in %, Upper 10cm</a:t>
            </a:r>
          </a:p>
          <a:p>
            <a:r>
              <a:rPr lang="en-GB" dirty="0" smtClean="0"/>
              <a:t>Hatching: multi-model mean change is small (&lt;1SD of internal variability)</a:t>
            </a:r>
          </a:p>
          <a:p>
            <a:r>
              <a:rPr lang="en-GB" dirty="0" smtClean="0"/>
              <a:t>Stippling: multi-model mean change is big (&gt;2SD of internal variability and 90% of models agree on sign)</a:t>
            </a:r>
          </a:p>
          <a:p>
            <a:endParaRPr lang="en-GB" dirty="0"/>
          </a:p>
        </p:txBody>
      </p:sp>
      <p:sp>
        <p:nvSpPr>
          <p:cNvPr id="4" name="Slide Number Placeholder 3"/>
          <p:cNvSpPr>
            <a:spLocks noGrp="1"/>
          </p:cNvSpPr>
          <p:nvPr>
            <p:ph type="sldNum" sz="quarter" idx="10"/>
          </p:nvPr>
        </p:nvSpPr>
        <p:spPr/>
        <p:txBody>
          <a:bodyPr/>
          <a:lstStyle/>
          <a:p>
            <a:fld id="{29FDB257-6FD9-4ABC-A90E-F8C2E44FE70D}" type="slidenum">
              <a:rPr lang="en-GB" smtClean="0"/>
              <a:pPr/>
              <a:t>2</a:t>
            </a:fld>
            <a:endParaRPr lang="en-GB"/>
          </a:p>
        </p:txBody>
      </p:sp>
    </p:spTree>
    <p:extLst>
      <p:ext uri="{BB962C8B-B14F-4D97-AF65-F5344CB8AC3E}">
        <p14:creationId xmlns:p14="http://schemas.microsoft.com/office/powerpoint/2010/main" val="957060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sz="1600" dirty="0" smtClean="0"/>
              <a:t>The incoming radiative energy from the sun is reflected back to space by clouds, the atmosphere and the surface. About half is absorbed by the Earth’s surface and a fifth by the atmosphere. The absorbed solar energy is balanced by thermal (or infrared/</a:t>
            </a:r>
            <a:r>
              <a:rPr lang="en-GB" sz="1600" dirty="0" err="1" smtClean="0"/>
              <a:t>longwave</a:t>
            </a:r>
            <a:r>
              <a:rPr lang="en-GB" sz="1600" dirty="0" smtClean="0"/>
              <a:t>) radiation that is emitted out to space. Most of the thermal energy emitted by the surface is absorbed by the atmosphere and clouds and emitted back to the surface (the greenhouse effect). Most of the Earth’s energy directly lost to space comes from the atmosphere. However, a large amount of energy is transferred from the surface to the atmosphere by thermals and evaporation as well as </a:t>
            </a:r>
            <a:r>
              <a:rPr lang="en-GB" sz="1600" dirty="0" err="1" smtClean="0"/>
              <a:t>longwave</a:t>
            </a:r>
            <a:r>
              <a:rPr lang="en-GB" sz="1600" dirty="0" smtClean="0"/>
              <a:t> thermal radiation.</a:t>
            </a:r>
          </a:p>
          <a:p>
            <a:pPr eaLnBrk="1" hangingPunct="1"/>
            <a:endParaRPr lang="en-GB" dirty="0" smtClean="0"/>
          </a:p>
          <a:p>
            <a:endParaRPr lang="en-GB" dirty="0"/>
          </a:p>
        </p:txBody>
      </p:sp>
      <p:sp>
        <p:nvSpPr>
          <p:cNvPr id="4" name="Slide Number Placeholder 3"/>
          <p:cNvSpPr>
            <a:spLocks noGrp="1"/>
          </p:cNvSpPr>
          <p:nvPr>
            <p:ph type="sldNum" sz="quarter" idx="10"/>
          </p:nvPr>
        </p:nvSpPr>
        <p:spPr/>
        <p:txBody>
          <a:bodyPr/>
          <a:lstStyle/>
          <a:p>
            <a:fld id="{20DB60A2-5ADA-4998-9BBF-6848901C408F}" type="slidenum">
              <a:rPr lang="en-GB" smtClean="0">
                <a:solidFill>
                  <a:srgbClr val="000000"/>
                </a:solidFill>
              </a:rPr>
              <a:pPr/>
              <a:t>3</a:t>
            </a:fld>
            <a:endParaRPr lang="en-GB">
              <a:solidFill>
                <a:srgbClr val="000000"/>
              </a:solidFill>
            </a:endParaRPr>
          </a:p>
        </p:txBody>
      </p:sp>
    </p:spTree>
    <p:extLst>
      <p:ext uri="{BB962C8B-B14F-4D97-AF65-F5344CB8AC3E}">
        <p14:creationId xmlns:p14="http://schemas.microsoft.com/office/powerpoint/2010/main" val="375401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a:ln/>
        </p:spPr>
      </p:sp>
      <p:sp>
        <p:nvSpPr>
          <p:cNvPr id="40962" name="Rectangle 3"/>
          <p:cNvSpPr>
            <a:spLocks noGrp="1" noChangeArrowheads="1"/>
          </p:cNvSpPr>
          <p:nvPr>
            <p:ph type="body" idx="1"/>
          </p:nvPr>
        </p:nvSpPr>
        <p:spPr>
          <a:noFill/>
          <a:ln/>
        </p:spPr>
        <p:txBody>
          <a:bodyPr/>
          <a:lstStyle/>
          <a:p>
            <a:r>
              <a:rPr lang="en-GB" smtClean="0">
                <a:latin typeface="Arial" charset="0"/>
              </a:rPr>
              <a:t>Note that the wet getting wetter and dry getting drier signal in the tropics is robust in models. The recently updated GPCP observations (black) show a slightly larger trend in the wet region. The dry region trend is probably spurious before 1988 since microwave data began in 1987.</a:t>
            </a:r>
          </a:p>
        </p:txBody>
      </p:sp>
    </p:spTree>
    <p:extLst>
      <p:ext uri="{BB962C8B-B14F-4D97-AF65-F5344CB8AC3E}">
        <p14:creationId xmlns:p14="http://schemas.microsoft.com/office/powerpoint/2010/main" val="1466829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txBox="1">
            <a:spLocks noGrp="1" noChangeArrowheads="1"/>
          </p:cNvSpPr>
          <p:nvPr/>
        </p:nvSpPr>
        <p:spPr bwMode="auto">
          <a:xfrm>
            <a:off x="3841750" y="9421813"/>
            <a:ext cx="2938463" cy="495300"/>
          </a:xfrm>
          <a:prstGeom prst="rect">
            <a:avLst/>
          </a:prstGeom>
          <a:noFill/>
          <a:ln w="9525">
            <a:noFill/>
            <a:miter lim="800000"/>
            <a:headEnd/>
            <a:tailEnd/>
          </a:ln>
        </p:spPr>
        <p:txBody>
          <a:bodyPr anchor="b"/>
          <a:lstStyle/>
          <a:p>
            <a:pPr algn="r"/>
            <a:fld id="{D4D8BAF4-65DC-4D2F-8586-E1BB98671AEF}" type="slidenum">
              <a:rPr lang="en-US" sz="1200"/>
              <a:pPr algn="r"/>
              <a:t>11</a:t>
            </a:fld>
            <a:endParaRPr lang="en-US" sz="1200"/>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r>
              <a:rPr lang="en-GB" smtClean="0">
                <a:latin typeface="Arial" charset="0"/>
              </a:rPr>
              <a:t>Projected Responses in Extreme Precipitation and Atmospheric Radiative Energy</a:t>
            </a:r>
            <a:endParaRPr lang="en-US" smtClean="0">
              <a:latin typeface="Arial" charset="0"/>
            </a:endParaRPr>
          </a:p>
        </p:txBody>
      </p:sp>
    </p:spTree>
    <p:extLst>
      <p:ext uri="{BB962C8B-B14F-4D97-AF65-F5344CB8AC3E}">
        <p14:creationId xmlns:p14="http://schemas.microsoft.com/office/powerpoint/2010/main" val="797117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txBox="1">
            <a:spLocks noGrp="1" noChangeArrowheads="1"/>
          </p:cNvSpPr>
          <p:nvPr/>
        </p:nvSpPr>
        <p:spPr bwMode="auto">
          <a:xfrm>
            <a:off x="3805780" y="9361495"/>
            <a:ext cx="2910949" cy="49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09" tIns="45405" rIns="90809" bIns="4540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A48F55DB-5650-41A2-A8ED-D9CBC6265C0E}" type="slidenum">
              <a:rPr lang="en-US" sz="1200"/>
              <a:pPr algn="r" eaLnBrk="1" hangingPunct="1"/>
              <a:t>12</a:t>
            </a:fld>
            <a:endParaRPr lang="en-US" sz="120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559833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txBox="1">
            <a:spLocks noGrp="1" noChangeArrowheads="1"/>
          </p:cNvSpPr>
          <p:nvPr/>
        </p:nvSpPr>
        <p:spPr bwMode="auto">
          <a:xfrm>
            <a:off x="3841750" y="9421813"/>
            <a:ext cx="2938463" cy="495300"/>
          </a:xfrm>
          <a:prstGeom prst="rect">
            <a:avLst/>
          </a:prstGeom>
          <a:noFill/>
          <a:ln w="9525">
            <a:noFill/>
            <a:miter lim="800000"/>
            <a:headEnd/>
            <a:tailEnd/>
          </a:ln>
        </p:spPr>
        <p:txBody>
          <a:bodyPr anchor="b"/>
          <a:lstStyle/>
          <a:p>
            <a:pPr algn="r" eaLnBrk="1" hangingPunct="1"/>
            <a:fld id="{2FD2BB63-DB9F-48E4-B7F9-7D620C5CFE8D}" type="slidenum">
              <a:rPr lang="en-US" sz="1200"/>
              <a:pPr algn="r" eaLnBrk="1" hangingPunct="1"/>
              <a:t>13</a:t>
            </a:fld>
            <a:endParaRPr lang="en-US" sz="1200"/>
          </a:p>
        </p:txBody>
      </p:sp>
      <p:sp>
        <p:nvSpPr>
          <p:cNvPr id="11267" name="Rectangle 2"/>
          <p:cNvSpPr>
            <a:spLocks noGrp="1" noRot="1" noChangeAspect="1" noChangeArrowheads="1" noTextEdit="1"/>
          </p:cNvSpPr>
          <p:nvPr>
            <p:ph type="sldImg"/>
          </p:nvPr>
        </p:nvSpPr>
        <p:spPr>
          <a:xfrm>
            <a:off x="973138" y="777875"/>
            <a:ext cx="4876800" cy="3657600"/>
          </a:xfrm>
          <a:ln/>
        </p:spPr>
      </p:sp>
      <p:sp>
        <p:nvSpPr>
          <p:cNvPr id="11268" name="Rectangle 3"/>
          <p:cNvSpPr>
            <a:spLocks noGrp="1" noChangeArrowheads="1"/>
          </p:cNvSpPr>
          <p:nvPr>
            <p:ph type="body" idx="1"/>
          </p:nvPr>
        </p:nvSpPr>
        <p:spPr>
          <a:xfrm>
            <a:off x="919163" y="4745038"/>
            <a:ext cx="4979987" cy="4435475"/>
          </a:xfrm>
          <a:noFill/>
          <a:ln/>
        </p:spPr>
        <p:txBody>
          <a:bodyPr/>
          <a:lstStyle/>
          <a:p>
            <a:pPr eaLnBrk="1" hangingPunct="1"/>
            <a:r>
              <a:rPr lang="en-GB" smtClean="0">
                <a:latin typeface="Arial" charset="0"/>
              </a:rPr>
              <a:t>There is huge uncertainty in global precipitation projections, relating both to climate sensitivity and mitigation pathways.</a:t>
            </a:r>
          </a:p>
        </p:txBody>
      </p:sp>
    </p:spTree>
    <p:extLst>
      <p:ext uri="{BB962C8B-B14F-4D97-AF65-F5344CB8AC3E}">
        <p14:creationId xmlns:p14="http://schemas.microsoft.com/office/powerpoint/2010/main" val="3617745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a:ln/>
        </p:spPr>
      </p:sp>
      <p:sp>
        <p:nvSpPr>
          <p:cNvPr id="40962" name="Rectangle 3"/>
          <p:cNvSpPr>
            <a:spLocks noGrp="1" noChangeArrowheads="1"/>
          </p:cNvSpPr>
          <p:nvPr>
            <p:ph type="body" idx="1"/>
          </p:nvPr>
        </p:nvSpPr>
        <p:spPr>
          <a:noFill/>
          <a:ln/>
        </p:spPr>
        <p:txBody>
          <a:bodyPr/>
          <a:lstStyle/>
          <a:p>
            <a:r>
              <a:rPr lang="en-GB" smtClean="0">
                <a:latin typeface="Arial" charset="0"/>
              </a:rPr>
              <a:t>Note that the wet getting wetter and dry getting drier signal in the tropics is robust in models. The recently updated GPCP observations (black) show a slightly larger trend in the wet region. The dry region trend is probably spurious before 1988 since microwave data began in 1987.</a:t>
            </a:r>
          </a:p>
        </p:txBody>
      </p:sp>
    </p:spTree>
    <p:extLst>
      <p:ext uri="{BB962C8B-B14F-4D97-AF65-F5344CB8AC3E}">
        <p14:creationId xmlns:p14="http://schemas.microsoft.com/office/powerpoint/2010/main" val="2859747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493EE0-060A-48B2-8ECC-73AD95D0318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A7AF7B-0335-4C00-A4FC-D6C82C36F85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CA4BDF-4BCB-4995-8CA4-F16D1C153AE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7B6643-8BAF-40F2-B962-11871B892EF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BCFF2C-D320-48A1-9B2D-0D3BD956D99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FA9DC9-A494-413F-85BD-C603B6FA700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15CC8FD-8992-440F-9045-03F08FEAEB2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DBA13B9-4050-425A-BD50-A5F0619FD57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D15581D-627B-476B-BC11-3E4139D05C9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7F4918-EEF2-473C-BE88-52545FEE014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636F25-45E1-4C89-9F73-88FBCEB61DB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itchFamily="34" charset="0"/>
              </a:defRPr>
            </a:lvl1pPr>
          </a:lstStyle>
          <a:p>
            <a:pPr>
              <a:defRPr/>
            </a:pPr>
            <a:fld id="{A0635F2E-61DF-4375-807F-C56DC93C61CF}" type="slidenum">
              <a:rPr lang="en-US"/>
              <a:pPr>
                <a:defRPr/>
              </a:pPr>
              <a:t>‹#›</a:t>
            </a:fld>
            <a:endParaRPr lang="en-US"/>
          </a:p>
        </p:txBody>
      </p:sp>
      <p:pic>
        <p:nvPicPr>
          <p:cNvPr id="1031" name="Picture 9" descr="Device-white"/>
          <p:cNvPicPr>
            <a:picLocks noChangeAspect="1" noChangeArrowheads="1"/>
          </p:cNvPicPr>
          <p:nvPr userDrawn="1"/>
        </p:nvPicPr>
        <p:blipFill>
          <a:blip r:embed="rId13"/>
          <a:srcRect/>
          <a:stretch>
            <a:fillRect/>
          </a:stretch>
        </p:blipFill>
        <p:spPr bwMode="hidden">
          <a:xfrm>
            <a:off x="7731125" y="228600"/>
            <a:ext cx="1184275" cy="387350"/>
          </a:xfrm>
          <a:prstGeom prst="rect">
            <a:avLst/>
          </a:prstGeom>
          <a:noFill/>
          <a:ln w="9525">
            <a:noFill/>
            <a:miter lim="800000"/>
            <a:headEnd/>
            <a:tailEnd/>
          </a:ln>
        </p:spPr>
      </p:pic>
      <p:sp>
        <p:nvSpPr>
          <p:cNvPr id="1034" name="Rectangle 10"/>
          <p:cNvSpPr>
            <a:spLocks noChangeArrowheads="1"/>
          </p:cNvSpPr>
          <p:nvPr userDrawn="1"/>
        </p:nvSpPr>
        <p:spPr bwMode="auto">
          <a:xfrm>
            <a:off x="152400" y="6324600"/>
            <a:ext cx="3352800" cy="476250"/>
          </a:xfrm>
          <a:prstGeom prst="rect">
            <a:avLst/>
          </a:prstGeom>
          <a:noFill/>
          <a:ln w="9525">
            <a:noFill/>
            <a:miter lim="800000"/>
            <a:headEnd/>
            <a:tailEnd/>
          </a:ln>
          <a:effectLst/>
        </p:spPr>
        <p:txBody>
          <a:bodyPr/>
          <a:lstStyle/>
          <a:p>
            <a:pPr>
              <a:defRPr/>
            </a:pPr>
            <a:endParaRPr lang="en-GB" sz="1400">
              <a:latin typeface="Rdg Vesta" pitchFamily="2"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twitter.com/rpallanuk" TargetMode="External"/><Relationship Id="rId11" Type="http://schemas.openxmlformats.org/officeDocument/2006/relationships/image" Target="../media/image7.png"/><Relationship Id="rId5" Type="http://schemas.openxmlformats.org/officeDocument/2006/relationships/hyperlink" Target="mailto:r.p.allan@reading.ac.uk" TargetMode="External"/><Relationship Id="rId10" Type="http://schemas.openxmlformats.org/officeDocument/2006/relationships/image" Target="../media/image6.png"/><Relationship Id="rId4" Type="http://schemas.openxmlformats.org/officeDocument/2006/relationships/hyperlink" Target="http://www.met.reading.ac.uk/~sgs02rpa" TargetMode="External"/><Relationship Id="rId9"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8.gif"/><Relationship Id="rId7" Type="http://schemas.openxmlformats.org/officeDocument/2006/relationships/hyperlink" Target="http://onlinelibrary.wiley.com/doi/10.1029/2011GL050067/abstract"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link.springer.com/article/10.1007/s10712-011-9159-6" TargetMode="External"/><Relationship Id="rId5" Type="http://schemas.openxmlformats.org/officeDocument/2006/relationships/hyperlink" Target="http://www.nature.com/nature/journal/v419/n6903/abs/nature01092.html" TargetMode="External"/><Relationship Id="rId10" Type="http://schemas.openxmlformats.org/officeDocument/2006/relationships/image" Target="../media/image31.jpeg"/><Relationship Id="rId4" Type="http://schemas.openxmlformats.org/officeDocument/2006/relationships/hyperlink" Target="http://journals.ametsoc.org/doi/abs/10.1175/2008JCLI2759.1" TargetMode="External"/><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hyperlink" Target="http://www.met.reading.ac.uk/~sgs02rpa/PAPERS/Allan13SG.pdf" TargetMode="External"/><Relationship Id="rId3" Type="http://schemas.openxmlformats.org/officeDocument/2006/relationships/image" Target="../media/image7.png"/><Relationship Id="rId7"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2.wmf"/><Relationship Id="rId9" Type="http://schemas.openxmlformats.org/officeDocument/2006/relationships/hyperlink" Target="http://link.springer.com/article/10.1007/s00382-010-0810-6"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hyperlink" Target="http://www.agu.org/pubs/crossref/2011/2011GL049783.shtml"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iopscience.iop.org/1748-9326/5/2/025205" TargetMode="External"/><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8.png"/><Relationship Id="rId4" Type="http://schemas.openxmlformats.org/officeDocument/2006/relationships/hyperlink" Target="http://journals.ametsoc.org/doi/abs/10.1175/JCLI-D-12-00222.1" TargetMode="External"/><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iopscience.iop.org/1748-9326/8/3/034002/" TargetMode="External"/><Relationship Id="rId7" Type="http://schemas.openxmlformats.org/officeDocument/2006/relationships/image" Target="../media/image7.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hyperlink" Target="http://dx.doi.org/10.1007/s00382-011-1134-x" TargetMode="External"/><Relationship Id="rId5" Type="http://schemas.openxmlformats.org/officeDocument/2006/relationships/hyperlink" Target="http://journals.ametsoc.org/doi/full/10.1175/JCLI-D-12-00543.1" TargetMode="External"/><Relationship Id="rId4" Type="http://schemas.openxmlformats.org/officeDocument/2006/relationships/hyperlink" Target="http://www.nature.com/ngeo/journal/v6/n4/abs/ngeo1744.html" TargetMode="External"/><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hyperlink" Target="http://www.ukcip.org.uk/uk-impacts/uk-maps/maps/precipitation/" TargetMode="External"/><Relationship Id="rId2" Type="http://schemas.openxmlformats.org/officeDocument/2006/relationships/image" Target="../media/image41.wmf"/><Relationship Id="rId1" Type="http://schemas.openxmlformats.org/officeDocument/2006/relationships/slideLayout" Target="../slideLayouts/slideLayout7.xml"/><Relationship Id="rId4" Type="http://schemas.openxmlformats.org/officeDocument/2006/relationships/image" Target="../media/image42.gi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http://www.cgd.ucar.edu/cas/Trenberth/trenberth.papers/TFK_bams09.pdf" TargetMode="External"/><Relationship Id="rId4" Type="http://schemas.openxmlformats.org/officeDocument/2006/relationships/hyperlink" Target="http://link.springer.com/article/10.1007/s00382-012-1569-8"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hyperlink" Target="http://www.met.reading.ac.uk/~sgs02rpa/PAPERS/Allan13SG.pdf" TargetMode="External"/><Relationship Id="rId5" Type="http://schemas.openxmlformats.org/officeDocument/2006/relationships/image" Target="../media/image8.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hyperlink" Target="http://www.sciencemag.org/content/321/5895/1481.abstract" TargetMode="External"/><Relationship Id="rId2" Type="http://schemas.openxmlformats.org/officeDocument/2006/relationships/hyperlink" Target="http://www.google.co.uk/url?sa=t&amp;rct=j&amp;q=trenberth%202003%20changing%20character%20of%20precipitation&amp;source=web&amp;cd=1&amp;ved=0CCUQFjAA&amp;url=http://portal.iri.columbia.edu/~alesall/ouagaCILSS/articles/trenberth_bams2003.pdf&amp;ei=b-4rT6ieLsLv8APox6iADw&amp;usg=AFQjCNEThn97wRYTiR1hE46Hw4NnGP83tQ&amp;cad=rja" TargetMode="Externa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www.nature.com/nclimate/journal/v4/n7/full/nclimate2258.html"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agu.org/pubs/crossref/2011/2011GL049783.shtml" TargetMode="External"/><Relationship Id="rId2" Type="http://schemas.openxmlformats.org/officeDocument/2006/relationships/image" Target="../media/image19.gif"/><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iopscience.iop.org/1748-9326/8/3/034010" TargetMode="Externa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hyperlink" Target="http://www.nature.com/nature/journal/v419/n6903/abs/nature01092.html" TargetMode="External"/><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hyperlink" Target="http://www.nature.com/nature/journal/v470/n7334/full/470344a.html"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www.nature.com/ngeo/journal/v7/n10/full/ngeo2243.html" TargetMode="External"/><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2.jpeg"/><Relationship Id="rId4" Type="http://schemas.openxmlformats.org/officeDocument/2006/relationships/hyperlink" Target="http://iopscience.iop.org/1748-9326/8/3/03400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426991" y="2780928"/>
            <a:ext cx="7992888" cy="1470025"/>
          </a:xfrm>
        </p:spPr>
        <p:txBody>
          <a:bodyPr/>
          <a:lstStyle/>
          <a:p>
            <a:pPr algn="l" eaLnBrk="1" hangingPunct="1"/>
            <a:r>
              <a:rPr lang="en-GB" sz="4000" dirty="0" smtClean="0">
                <a:solidFill>
                  <a:srgbClr val="0066FF"/>
                </a:solidFill>
                <a:latin typeface="Calibri" pitchFamily="34" charset="0"/>
                <a:cs typeface="Calibri" pitchFamily="34" charset="0"/>
              </a:rPr>
              <a:t>A Changing Character of Precipitation in a Warming </a:t>
            </a:r>
            <a:r>
              <a:rPr lang="en-GB" sz="4000" dirty="0">
                <a:solidFill>
                  <a:srgbClr val="0066FF"/>
                </a:solidFill>
                <a:latin typeface="Calibri" pitchFamily="34" charset="0"/>
                <a:cs typeface="Calibri" pitchFamily="34" charset="0"/>
              </a:rPr>
              <a:t>W</a:t>
            </a:r>
            <a:r>
              <a:rPr lang="en-GB" sz="4000" dirty="0" smtClean="0">
                <a:solidFill>
                  <a:srgbClr val="0066FF"/>
                </a:solidFill>
                <a:latin typeface="Calibri" pitchFamily="34" charset="0"/>
                <a:cs typeface="Calibri" pitchFamily="34" charset="0"/>
              </a:rPr>
              <a:t>orld: Physical </a:t>
            </a:r>
            <a:r>
              <a:rPr lang="en-GB" sz="4000" dirty="0">
                <a:solidFill>
                  <a:srgbClr val="0066FF"/>
                </a:solidFill>
                <a:latin typeface="Calibri" pitchFamily="34" charset="0"/>
                <a:cs typeface="Calibri" pitchFamily="34" charset="0"/>
              </a:rPr>
              <a:t>D</a:t>
            </a:r>
            <a:r>
              <a:rPr lang="en-GB" sz="4000" dirty="0" smtClean="0">
                <a:solidFill>
                  <a:srgbClr val="0066FF"/>
                </a:solidFill>
                <a:latin typeface="Calibri" pitchFamily="34" charset="0"/>
                <a:cs typeface="Calibri" pitchFamily="34" charset="0"/>
              </a:rPr>
              <a:t>rivers</a:t>
            </a:r>
          </a:p>
        </p:txBody>
      </p:sp>
      <p:pic>
        <p:nvPicPr>
          <p:cNvPr id="15362" name="Picture 4"/>
          <p:cNvPicPr>
            <a:picLocks noChangeAspect="1" noChangeArrowheads="1"/>
          </p:cNvPicPr>
          <p:nvPr/>
        </p:nvPicPr>
        <p:blipFill>
          <a:blip r:embed="rId3"/>
          <a:srcRect/>
          <a:stretch>
            <a:fillRect/>
          </a:stretch>
        </p:blipFill>
        <p:spPr bwMode="auto">
          <a:xfrm>
            <a:off x="457200" y="228600"/>
            <a:ext cx="3581400" cy="2092325"/>
          </a:xfrm>
          <a:prstGeom prst="rect">
            <a:avLst/>
          </a:prstGeom>
          <a:noFill/>
          <a:ln w="9525">
            <a:noFill/>
            <a:miter lim="800000"/>
            <a:headEnd/>
            <a:tailEnd/>
          </a:ln>
        </p:spPr>
      </p:pic>
      <p:sp>
        <p:nvSpPr>
          <p:cNvPr id="15363" name="Rectangle 5"/>
          <p:cNvSpPr>
            <a:spLocks noGrp="1" noChangeArrowheads="1"/>
          </p:cNvSpPr>
          <p:nvPr>
            <p:ph type="subTitle" idx="1"/>
          </p:nvPr>
        </p:nvSpPr>
        <p:spPr>
          <a:xfrm>
            <a:off x="371595" y="4376381"/>
            <a:ext cx="8507288" cy="1524000"/>
          </a:xfrm>
        </p:spPr>
        <p:txBody>
          <a:bodyPr/>
          <a:lstStyle/>
          <a:p>
            <a:pPr algn="l" eaLnBrk="1" hangingPunct="1">
              <a:lnSpc>
                <a:spcPct val="80000"/>
              </a:lnSpc>
            </a:pPr>
            <a:r>
              <a:rPr lang="en-GB" sz="2800" b="1" dirty="0" smtClean="0">
                <a:latin typeface="Calibri" pitchFamily="34" charset="0"/>
                <a:cs typeface="Calibri" pitchFamily="34" charset="0"/>
              </a:rPr>
              <a:t>Richard Allan	</a:t>
            </a:r>
            <a:endParaRPr lang="en-GB" sz="2800" dirty="0">
              <a:latin typeface="Calibri" pitchFamily="34" charset="0"/>
              <a:cs typeface="Calibri" pitchFamily="34" charset="0"/>
            </a:endParaRPr>
          </a:p>
          <a:p>
            <a:pPr algn="l" eaLnBrk="1" hangingPunct="1">
              <a:lnSpc>
                <a:spcPct val="80000"/>
              </a:lnSpc>
            </a:pPr>
            <a:r>
              <a:rPr lang="en-GB" sz="2400" dirty="0" smtClean="0">
                <a:latin typeface="Calibri" pitchFamily="34" charset="0"/>
                <a:cs typeface="Calibri" pitchFamily="34" charset="0"/>
              </a:rPr>
              <a:t>Department of Meteorology, University of Reading</a:t>
            </a:r>
          </a:p>
          <a:p>
            <a:pPr algn="l" eaLnBrk="1" hangingPunct="1">
              <a:lnSpc>
                <a:spcPct val="80000"/>
              </a:lnSpc>
            </a:pPr>
            <a:r>
              <a:rPr lang="en-GB" sz="2000" dirty="0" smtClean="0">
                <a:latin typeface="Calibri" pitchFamily="34" charset="0"/>
                <a:cs typeface="Calibri" pitchFamily="34" charset="0"/>
                <a:hlinkClick r:id="rId4"/>
              </a:rPr>
              <a:t>www.met.reading.ac.uk</a:t>
            </a:r>
            <a:r>
              <a:rPr lang="en-GB" sz="2000" dirty="0">
                <a:latin typeface="Calibri" pitchFamily="34" charset="0"/>
                <a:cs typeface="Calibri" pitchFamily="34" charset="0"/>
                <a:hlinkClick r:id="rId4"/>
              </a:rPr>
              <a:t>/</a:t>
            </a:r>
            <a:r>
              <a:rPr lang="en-GB" sz="2000" dirty="0">
                <a:latin typeface="Times New Roman" panose="02020603050405020304" pitchFamily="18" charset="0"/>
                <a:cs typeface="Times New Roman" panose="02020603050405020304" pitchFamily="18" charset="0"/>
                <a:hlinkClick r:id="rId4"/>
              </a:rPr>
              <a:t>~</a:t>
            </a:r>
            <a:r>
              <a:rPr lang="en-GB" sz="2000" dirty="0">
                <a:latin typeface="Calibri" pitchFamily="34" charset="0"/>
                <a:cs typeface="Calibri" pitchFamily="34" charset="0"/>
                <a:hlinkClick r:id="rId4"/>
              </a:rPr>
              <a:t>sgs02rpa</a:t>
            </a:r>
            <a:r>
              <a:rPr lang="en-GB" sz="2000" dirty="0">
                <a:latin typeface="Calibri" pitchFamily="34" charset="0"/>
                <a:cs typeface="Calibri" pitchFamily="34" charset="0"/>
              </a:rPr>
              <a:t>  </a:t>
            </a:r>
            <a:r>
              <a:rPr lang="en-GB" sz="2000" dirty="0" smtClean="0">
                <a:latin typeface="Calibri" pitchFamily="34" charset="0"/>
                <a:cs typeface="Calibri" pitchFamily="34" charset="0"/>
              </a:rPr>
              <a:t>     </a:t>
            </a:r>
            <a:r>
              <a:rPr lang="en-GB" sz="2000" dirty="0" smtClean="0">
                <a:latin typeface="Calibri" pitchFamily="34" charset="0"/>
                <a:cs typeface="Calibri" pitchFamily="34" charset="0"/>
                <a:hlinkClick r:id="rId5"/>
              </a:rPr>
              <a:t>r.p.allan@reading.ac.uk</a:t>
            </a:r>
            <a:r>
              <a:rPr lang="en-GB" sz="2000" dirty="0" smtClean="0">
                <a:latin typeface="Calibri" pitchFamily="34" charset="0"/>
                <a:cs typeface="Calibri" pitchFamily="34" charset="0"/>
              </a:rPr>
              <a:t>       </a:t>
            </a:r>
            <a:r>
              <a:rPr lang="en-GB" sz="2000" dirty="0" smtClean="0">
                <a:latin typeface="Calibri" pitchFamily="34" charset="0"/>
                <a:hlinkClick r:id="rId6"/>
              </a:rPr>
              <a:t>@</a:t>
            </a:r>
            <a:r>
              <a:rPr lang="en-GB" sz="2000" dirty="0" err="1" smtClean="0">
                <a:latin typeface="Calibri" pitchFamily="34" charset="0"/>
                <a:hlinkClick r:id="rId6"/>
              </a:rPr>
              <a:t>rpallanuk</a:t>
            </a:r>
            <a:endParaRPr lang="en-GB" sz="2000" dirty="0" smtClean="0">
              <a:latin typeface="Calibri" pitchFamily="34" charset="0"/>
            </a:endParaRPr>
          </a:p>
        </p:txBody>
      </p:sp>
      <p:pic>
        <p:nvPicPr>
          <p:cNvPr id="15364" name="Picture 4"/>
          <p:cNvPicPr>
            <a:picLocks noChangeAspect="1" noChangeArrowheads="1"/>
          </p:cNvPicPr>
          <p:nvPr/>
        </p:nvPicPr>
        <p:blipFill>
          <a:blip r:embed="rId3"/>
          <a:srcRect/>
          <a:stretch>
            <a:fillRect/>
          </a:stretch>
        </p:blipFill>
        <p:spPr bwMode="auto">
          <a:xfrm>
            <a:off x="457200" y="228600"/>
            <a:ext cx="3581400" cy="2092325"/>
          </a:xfrm>
          <a:prstGeom prst="rect">
            <a:avLst/>
          </a:prstGeom>
          <a:noFill/>
          <a:ln w="9525">
            <a:noFill/>
            <a:miter lim="800000"/>
            <a:headEnd/>
            <a:tailEnd/>
          </a:ln>
        </p:spPr>
      </p:pic>
      <p:pic>
        <p:nvPicPr>
          <p:cNvPr id="15365" name="Picture 7" descr="4554"/>
          <p:cNvPicPr>
            <a:picLocks noChangeAspect="1" noChangeArrowheads="1"/>
          </p:cNvPicPr>
          <p:nvPr/>
        </p:nvPicPr>
        <p:blipFill>
          <a:blip r:embed="rId7"/>
          <a:srcRect/>
          <a:stretch>
            <a:fillRect/>
          </a:stretch>
        </p:blipFill>
        <p:spPr bwMode="auto">
          <a:xfrm rot="300000">
            <a:off x="3352800" y="201613"/>
            <a:ext cx="2149475" cy="2244725"/>
          </a:xfrm>
          <a:prstGeom prst="rect">
            <a:avLst/>
          </a:prstGeom>
          <a:noFill/>
          <a:ln w="9525">
            <a:noFill/>
            <a:miter lim="800000"/>
            <a:headEnd/>
            <a:tailEnd/>
          </a:ln>
        </p:spPr>
      </p:pic>
      <p:pic>
        <p:nvPicPr>
          <p:cNvPr id="15366" name="Picture 10" descr="Click to view this image in full size"/>
          <p:cNvPicPr>
            <a:picLocks noChangeAspect="1" noChangeArrowheads="1"/>
          </p:cNvPicPr>
          <p:nvPr/>
        </p:nvPicPr>
        <p:blipFill>
          <a:blip r:embed="rId8"/>
          <a:srcRect/>
          <a:stretch>
            <a:fillRect/>
          </a:stretch>
        </p:blipFill>
        <p:spPr bwMode="auto">
          <a:xfrm>
            <a:off x="5267316" y="228600"/>
            <a:ext cx="3810000" cy="1905000"/>
          </a:xfrm>
          <a:prstGeom prst="rect">
            <a:avLst/>
          </a:prstGeom>
          <a:noFill/>
          <a:ln w="9525">
            <a:noFill/>
            <a:miter lim="800000"/>
            <a:headEnd/>
            <a:tailEnd/>
          </a:ln>
        </p:spPr>
      </p:pic>
      <p:pic>
        <p:nvPicPr>
          <p:cNvPr id="1026" name="Picture 2" descr="http://t3.gstatic.com/images?q=tbn:ANd9GcSAc6SgqREl6SGxxfhGbrVoYy4UgxqXHCowQXLspkBKjCUYHhW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11960" y="5725588"/>
            <a:ext cx="2818697" cy="87212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data:image/jpeg;base64,/9j/4AAQSkZJRgABAQAAAQABAAD/2wCEAAkGBhISEBUUExQWFRQWGCIZGBcXGRwcHhgfGhsfGh4fIRkaHSYgGBojGRgcHy8hIycpLCwuHx4xNzAqNSYrLCkBCQoKDgwNGQ8PGjMkHiU0NTUtMTU1NTUuNTI1NDQqNDU1NTQvMCwsNTUpNTUpLis1LDQ1LC81MjApNDUvKTUvLP/AABEIAG0BUAMBIgACEQEDEQH/xAAcAAACAwEBAQEAAAAAAAAAAAAABwUGCAQDAgH/xABUEAACAQIDBAYECAcLCwUBAAABAgMEEQASIQUGBzETIkFRYXEIFDKBNUJyc3SRobIjMzRUscHRFRYXNlJigpKTs8IlU1V1oqO0w9Lh8CRERdPiGP/EABoBAQACAwEAAAAAAAAAAAAAAAAFBgEDBAL/xAAtEQEAAQMCAwYGAwEAAAAAAAAAAQIDEQQhBTFREhRBgdHhYXGRobHwEzLxIv/aAAwDAQACEQMRAD8A+K/iztKolkamaGGAOyoCmdiFJF2J0ue4W/byPv7tkj8tQeUCfsxWthfij84/3jjummVFLMbAcziLuai5FcxErrpOE6SrT0XK6ecRM7z6pT9+m2Pz/wD3EePOTe7bB/8AkWHlDGMR8MysoZTcHkRj7xr7zd6uyOD6GYzFH3n1dX76tsf6Sf8Aso8H76tsf6Sf+yjxH1FWiC7G3uJ5anQdgGt8eoYHlh3m71eY4ToJmaYo3j4z6pIb6bY/P/8AcR4/U342yD+XA+cEeI3HjJVorBSwDHkP/OWEam71KuEaGmN6Mec+qcHELbQ/91C3nAv6hi78L+IFVWTTU1WsZkiQSLJGCAyk2sVPIgkcsLLFn4ON/lepHfSr9jr+3HRp79ddeKkTxbhun0+n/ktxic9TswYMGJBViR2pxsro9rPSLHT9GtT0IJV82XPlvfPa9vDDuxlDeD+Mcn07/mjGrxgF3xe4h1GyxTmBIm6UsG6QMbZctrZWHfi27pbWeqoaeokADyxK7BeQLC5tcnTCp9JX2aL5Un6ExaKbeR6DdeCqjVXeOnisrXsczImtteTE4Bi4MJLYPHauqUlWPZ/TzC2QQiQqoN7lzqQOVgLX11GI8cfdpU9RkrKONQD1o8skbgHuzsftGuAdO9FdNDRVEsCZ5kiZkW17sBpoNW77DnywquDPELaVdXSRVDdLDkLFsgHRtcZdVAsDqLH9RwzareZTsx62Czr6u0yBu2yFgDblqLH34ovC7ixUbTq5IHhhjAiaQFM2rBlXW55dbzwDWwYSmyuOlV+6KUlTTwxr03QyMC4KnNkv1mto3f2YcW0q9YYZJX0WNGdvJQSf0YDpwYWPC3idV7VqJVeGKOGJMxZcxN2NlGrW5Bj7scm3ONMslZ6nsqmFTKCRncnKSvtZQCOqLe0WA8MA2cGExV8YdqbPqETalFGqOLgxEgkdpBLsrEfydD44YW8u9wh2VJX0+WUCMSR3vZgxAF7WI0PLAWXBhHbJ9IKokjlHqiyVHVEMcQc3vfMzczYdXQam/ZzxPbmcWKiSlranaEKRR0oXSNXVmZr9WzsdScoHL2sA08GEhs/i/tquZzQUEbRqdbhnt22L50Um3YBi+cPN6doVfTLXUnqzRWANnXOWvyV76AAahiNcAtJeKO2P3c9XAsvrHRim6MexntztmJydbPe3byw+ampWNGdyFRFLMT2AC5P1DCbqeN1Su1moxBDlFUafP182US9Hf2rXsL918evHneevjjaniiKUjqokqAD1y1/wd+SjTXtPeBcEGdu9vTS1yM9LKJVRsrEBhY2vbrAdhxLYzTwr3p2nS08q0NF6yjSXZsrnK2UC3VI7NcX7eriftOioaSpkpI0aYusqOHHRurHIPa5NGL69xwDYwYqfDTfU7UounZVSRXKOq3sCLEc9dVIxW+KPFuXZtVHTwRRysyZ2z5tLsQoAUju+0YBoYMc+znkMMZlCrKUBcLyDWGYC+tgbjFU4icToNlIoZTLO4ukQNtOWZmscq305En67Bc8GEd/Czt9oPWl2fH6tbNm6OUjL336S5FvjAW7cXPhvxah2oTEydDUqM2S91cDmVOh07VOo8bE4CE4+76T0kMNPTuY2nzM7qSGCrYBQRyzFjcjXq+OK9w54N+s09PXyVUiu7CTKo+Kr2IL5g12C8xyv24rnGzbFXPWBamn6FYmkSFrMOlQPYNqTfQDl34u/CLejafR0dN6l/wCisR6xZ+XWN73y+1pywFC2GbQn5b/eOLhw93aSboqh4lCQs3RvrmnbMbSEn4qDQd7XPYMUihiLUzAAE52OU8myyXynwNrHzwyN2d47orq2cPJHESVyhpZLFlVfiRwxjKAOZzX5XNS4xVci3VFvxn2++f3nFp1Vc93sUzG3Zic+XJG8Qt2kg6SdIkKTMpkk1DU7ZhmcEfEcaHubX4xxWK9l6JszWUqRfzHZ3nuGLxvNvHaNpGbIFeSIHLmAljJIR1+PHNH1SDyOUjnfFCpc8PQyAhGjfMbLnEYe4Yqp5mMNdfk48cNquzY/75xy+P56RG3zx4zs0F2qm3diinO2fb8z+7MncfdkIvrMsEcU0kYQRqoAjS2tx/Lc9Zr8hZew3qO9m7q0UsarEiwF2aOYCzAsLCFm7gSSpPMWHNcXDYG2WKxrFqsqySRZjc9HGAqux5l5JGzG/YbdmKxvftzpYRY9aqhVogVzK8cgtIjjseF7ur89ba64jdJVqO+TM8p8PrEfTfr4zPVG2quxXTVTGZidvigpyM0QydKelW0P+d11TTvBPgNCcMjZW4sC0csMqJmqOtLk5KfihCeQj+Ke+57ThdbOqlp6gO7FYmjyMwW8nVu2RG+IZfYLc+y4vcMhN4nijkEoUGDoRLbkhnaxUeEaMmvbrjfxaq9mmm1tyn577fSceePg7eJV9rUz2oxiMe5d7RoDBVGJ40idI1UZLhZwCSZQD2nQED2SCMWXg78M1H0UffXEPvfVM8ywEjpI5S0ykHqFLZZI2+Ks6MMycrg8tby/Bz4ZqPoo++uJ/hlVVcU1Vc8fs+f+bNeormrhmMbRV9ec+x3YMGDE4rbKG8H8Y5Pp3/NGNXjGZeM+7c1HtVqpVPRTMJUfsDixZSexswvbuI8bNHY3HrZkkKtM7wyW6yFGYX7crKDcX5XtgK36Svs0XypP0JiR3j/iYn0aD+9ixRuIm9Dbf2hT09DG7KgKpcWLFiCzkfFQBRz7AThocUNmin3algXURRwoPHLLEP1YCk+jT+PrPkJ95sfXpLQgS0bWGYpICe8AqQPcWP1nHz6NP4+s+Qn3mx6+kv7dF8mT9KYCx7msTue1/wA2qR9TzAfYMUP0dPhSX6M3348Xvcv+J7fRqn782KL6OnwpL9Gb78eA8OPO75ptqCdNFqFEgI7HWyt+hW82OL1xJ33D7txSKevWqiaHl2y/cKH5WJPjxu56zssyqLvTN0n9E9V/qBDf0cIzYkk20DQ7N1ypK2XwEpDObdyhWb3nANjcrZTbP3XqagaTTxPLftAK5Y/9nr/0sLbhTt6ppKqSSmo2q5DFlKrmuillJPVU9oAxpfbGwkmoZaUWVHhMS/zQVyj6tMZp3L3hl2FtRvWImsLxTJ25SQQy30NiAwPIjt1vgLFxGr9q7WjiVtk1ERiYsCEka+YAW1QW5DFhpKSoh3PqIqiN4nQMAsilTlMoYaEXtdji3fw2bHyZvWdbXy9HJm8rZbX9+P3iRtGOo3eqJojeOWFXU+DMpGnYdeWAoPo0/ja35Ef3nw0eIu7L12zZ6eOwkYBkvoCyMHAJ8bW8L4V3o0/ja35Ef3nw4d5956egpzPUMVjDBdBcksbCw7dLnyBwGcty+INZsKWSnlguha8kMgKMpta6tbS4A5gg/bjQO52/NLtOEyU7G62DxtoyE8rjtBsbEaGxxR9/N+9362jkEkizSBD0Vo5BIGt1crFBl63O5t54rXo30EvrNTNY9CIujJ7C5ZWHmQqt5Zh34Cm1/wDGR/8AWTf8ScOjj/8AA5+eT/FhMV/8ZH/1k3/EnDu47UTSbGkKi/RyI7W7g1ifdmv9eAgvRu/Iqn58f3a4vHErdz17Zk8IF3C54/lp1hbz1X34UHBDiHR0EVRDVOY87h0bKzA9XKR1QSDoOzD42LtmKrgSeFs0cguptbtI5HkQQRgEZ6OW38lVPSMdJU6RAf5UehHmUa/9DHjs6H91t7Hf2ooZC/eMlPZF9zOF/rYh984X2Lt55YRYXMsXYMsqkEeSsWFu4DDB9HXd7JSTVbDrTPkU/wA2Pn9bk/1RgG9jK3EeY1W8EyOdOnWEeCgqn7T78apxmXjVu5LR7VapVT0c7CRH7A4tmU+OYZrdxwGlkgUKFAAUCwW2luVrd1tMZV3fvSbxRpFoI60xD5PSmMj+qcO2n44bLNKJmlyyZbmDK2fNbVRpY66A3thUcJd3pto7X9bdfwUcpnke2mcksqgnmcxv5DywE36Sn5RR/Nv94YZ3CT4Fo/mz99sLL0lPyij+bf7wwzeEnwLR/Nn77YBF7C/Ff03++cdPqtnEiM8bq2YMjW6wBGa2qk2JFyOWK9SbypCChRiQ7agjtYnHr+/RP8231jETcsXJrqxG0rtY12inS27d2qJxEbYnnj5JwUt3Mjs8jsxYs7X6xABa2ihrAC4HIY98Vs76r/mz9Y/ZiT3drqiul6KlpjI4GYjOqgAd5awGPHdrvR02+JaC1HZoqiI+U+jqhpOjfPE8kLEFbxuV0JuRbkATroMFLQpGOqOy1ySTbuuezw5Yno9wtrn/ANkB5zx/qJx5TblbXUEmh0AJNp4jy7hmucZ7vd6NdOv4bRX26ZiJ+U+iLkjDAhgCDoQe3Hj6qwSSMTTCOW3SJnuHtYC5YFuQA59gxBPvlYkGIgjQgnl9mP39+if5tvrGMd3u9Pwzd1/Dr396onyn0WGKALe17k3JJJLHvLHUnzxauDw/yxP9EH94MLVd9E7Y2+sYv/AvaQn2rO6ggeq2sfCRf246NParpuZqhH8V1ulu6X+OzVHONsex74MGDEiqbnrqCOZDHKiyI3NXAYH3HFTn4N7HdsxpFB7leRR9Qa2LDVbz0cbFZKqBGBsVaVFII56Fr48v35bP/PKX+3j/AOrAfew91qSjBFNBHFfmVGp82Op95x1bV2TDUwtDOgkie2ZG5GxDDl3MAfdjzpdvU0v4ueF/kSI36DjvvgIfYW6FHRFjSwJEXADFb6gcuZ8cfu3t0aOtKGqgSUpfLmvpe1+R7bDEvgwEdS7vU0dL6qkSrTlWXoxe1nJLDvsSx+vHJsTcigo5DJTU6ROVyllvexIJGp7wPqxOYMB5VVMkiNG6hkdSrKeRBFiD4EYhNkbgbPpZRLBSxxyAEBhe4uLHme0aYsGDAGIrbe6tJWACpgjltyLLqPJuY59+JXBgKfDwj2QpuKOM/KLEfUWtiw1Gwqd6c0zRJ0BGXogLLYG9rC1tRfHfgwEPsHdGjoi5pYEiLgBst9bXtzPicdm1djwVMfR1ESSpe+V1BFx268jqdfE47MGAp/8ABFsjNf1NOd+b2+rNbFnoNmxQRiOGNY4xyVAFA9wwvuM+/lVsxKY0xQdKzhs65vZCWtrp7RxTNxeM20araNNBKYujkfK2WOxtY8jfTANp+HezTOZzSxmYydIX1vnLZs3Pnm1xYZIwwKsAVIsQRcEHmCO0Y8No7Sjp4XmmcJGi5mY8gB+ny7cLuD0gtltLkInVSbdIyDL5kBiwHu92AsEnCfZDPmNFFfuGYD+qDb7MWCkpaeliWNBHDEDlVRZVuTew8Sb46opVZQykMrAEEG4IOoIPaCMQW++5kW06YQSvIihw4MeW9wGABzAgr1r201A1wCb4+bTiq6+mp6fLJMgKsUN7tIwyx6doIv8A0sPHdnYi0dHBTryijCk95A6x97XPvxVNzuDNDs+YTgyTTL7LSEWQ96qoGtjzN/C2L9gDHNtDZsU8ZjmjWSNuauAQfccdODAUscHNj58/qi352zyZf6ua2LXs/ZsUEYjhjWONeSoAAPcMdODAQ23dz6KtZWqYElKAhS19AdTyOO/ZuzYqeJYoUCRoLKo5AXv+k46sGAxBPJmZm7yT9Zvjzw3NyuCUVfRdK1Q0cqzsjjKCAEOUi1/aPO/ja3biwz+jbCely1TjMwMV0ByLc3DdbrmxAvpy5a6AgsMDgbGp2zCTHI5AYhkNgnVIzOLarY25jUjnyxfpfRugvJlqnAKARgoDlYWuWN+sDY6C1r+GsYN2afYNckyy1TvHCT0YjCxztlI/GZ/YzEEqFYrpgxMxEZk59ubehpIhJM2VS6pfxdgL+QF2J7ADjx3ujVqCqVkeQGBwUjNnbqHRTY9Y8uR8jywhdu7cqasZ5J3lJa4VT1BcFTljHVUWNrm57STzxMbJ30ljV6WaomaGaNowQc8sJKkK6MxDEDkVLd1ra30U36KpiISN7ht6zRVcrx2YiJ59c+W2OpLyczYEa8jzH2DHzh3bu8C6WrihnWpmKZj0haIp0oBuMl2OUHlm1B5jHYvo1xZADVtmz3J6MWKd1s2jdt7215Y3o8hcNv0b/hCo+j/8xMWGb0bYSJMtU4JcGO6A5F1urdbrnUa6cuWunvw73Oj2fvBUwwuzolKpOYaguymx7+V/f4YBwYMGDAY+4ifC1b9If7xxYeHnCJ9q0rzrULFlkMYUoWuQqte9xp17e7Fe4ifC1b9If7xw7PRy+C5fpT/3UOAVm/PCKs2ZH0zFJoLgGSO4yEmwzKdQCe0XF+7S/wC8P+LNVs+VVkdpqUmzxsblR3oT7JHdyPLuI0dvlSrJs6rRwCpgkvf5BIPmCAfdjG2A27TVKyIrobq6hlI7QRcH6jj1xWOGRb9x6LNz6Bfqtp/s2x6747+UmzIw1Q/Wb2I1F3fyHYPE2Hv0wFiwYRdV6SErMRBRAr/Pck/Uq6fXj22V6SQzgVNIVXtaJ7ka/wAhgL/XgHdgxwbE25BVwLPTuJI35EfaCDqrDtBxw76b1rs6kapeN5FUgEJbTMbAkk6C9hfxGAncGERV+krJf8HRKB2Z5CT9QUY8oPSUnB69HER/NdgftB7MA/MGKfuHxPpNqArHmjmUXaJ7XtyupGjrcjuI0uNRi4YAwYp+/HFGj2Z1ZCZJyLiGOxa3exOiDz1PYDhcSektJfq0SZey8pv9iYDq9Jf8XRfKl/RHhacKvhmi+d/UcS/E/iZHtaGmAhaKSJnLAkMpDBLWbQ81OhGIjhV8M0Xzv6jgNIcSt3Ja7Zk9PCfwjBWUE2DFGDZb9l7W17bYzbScMdqvMIhRTqb2zOhVB49Ierbxv9eNSb1bd9SopqnJn6Jc2W9r6gc7G3PCn/8A6VX8xP8Aaj/owDc3b2UaWjp6ctmMMSRlu8qoBI8LjEljwoarpIkktbOoa3dmAP68J/aHpGCKaSP1InI7LfpeeUkX9jwwDnwYWP8ADtSrQR1MkbCWUsEp0YM1kNsxawCqT2ka62BsbVGX0lJ83Vo4gvcZGJ+sAfowD8wYX3D7jFTbSfoWQwVFrhCbq9tTlawuQNbEA279bMHAGDCx3v480dJI0UCGqkXRipCxg92fXMfIW8cVYekXVWz+oJ0ffnf72W3PwwD3wYR49JcfmJ/tf/xiV3Y49isrIab1Qp0rhM3S3tfttlF8BM7pzepbZraJ9EqT65TnvLaSr53F7fzThhYqXEPdWSqijmpjlraVulp201PxkN9MrgAa6XAvpfCsqfSJrU6VGpYklDAKGz9SxswcEgsfqt3YDQGKZxX2U82z7omcxSLKQBc5VuGsPAG+nYDhZy+kjU5pMtNEFKDowSxKvpcsb9ZfasBY8tcS+63Fiv2tUeqRQRxq8DCSUXJjcoR0g63shrWTn44xMZjD3RXNFUVR4bqzu1t4U0ztDGjhksWPK/MWtjk2Ts8VcywpGOmlcAra+XrAs2o9hRcnyt3YbCcGaUKPw04f4zKUAbQD2ChC2A0tr3k4+n3A/c9vW6EvJJFG5MMhB6YlOxxbKxYAkcu4DHFRo6abs19cb+M46pe5xSJtR2aI7c5iraMRE9PHMffM58F9RAAAAABoAOzH1hARekbVKYhJTRdViJ7ZhmF/iAschA773PdjzHpIVeQXp4c/SXY9axTSygZrh+fW5ctMdyFP+oqFRGdyFVQWYnkABck+AAxQuFMTTms2k4I9cm/BA8xFFdU8r66fzRim7P31r94nkoUjWClZw0sqXzJCD7BJNi72A0tex0tfDsoaJIYkijUKiKFVR2ACwGA98GDBgMfcRPhat+kP944anAnfCipdnSx1FTFE5qGYK7WJBjiAPldSPdhV8RPhat+kP944te4HCmPaey551kdalJWSMXGQ5UjcBha+pci99NNNNQuPFXjHStRyUtFJ00kylHdQcqIdG1IGZmW400Fzr2YUm4+5M+06pYo1IQG8slurGvbr/KI5DtPhciCngaKQo6lXRrMrDkVNiCPMWxqnhRvNS1lAvq8ccDR9WWGMBQrd4A+K3MHzHMHAWmOOOmpwB1YoY7eSov7BjIG9u8slfWS1EhPXbqj+Qg9lR3AD7bntxqjiJKV2TWkc/V5PtQg/YcY/OA1fwn3ZhpNmU5VFEksYkkewzMXGaxPcoIAHh4nC19IrdyGKSnqY0VWlzJJlFsxWxUm3bYkX8u7EVszZe9LQRmFqnoii9HaaMDLYZbAvoLWx4bZ3F3kq1VamOaYKbqHliNidDbr4CR9HfeJo62SlJ/BzIWUdzx63Hml7+Qw/Nr7JiqoHgmXNHIMrLyuPMag31uMIbhhw12pSbVp55qZkiQtmYvGbBo3Xkrk827sMnibxTj2UqoqCWpkF1QmyqvLMxGtrjQDnY6i2Am6Lh5syIAJRU4t2mMMf6zXJ95wsuOvD+khpFq6eFIXWQI4jAVWV765RpmDW1A1ub8harUnFrb9bOI6Zuu3KOGGM2Hfd1YgDvJx9b+DeMUR/dH8mzLf8l9q/V/Fdfn/3wFV4c7RaDatG6kj8Mqm3aHORh71YjGpt8N4RQ0M9SdejS6jvYnKo97EYybub8I0n0iP74w+/SGnZdkqByaoQHyyyN+lRgM67Qr5J5XllYvJIxZmPMk/+csaX4b8KKWjpY3nhSWqdQztIobISL5VB0Fr2J5k37LAZs2KgNTCDyMiA+WYY2qMAjPSO2fFGlGY40QlpASqgE2Edr2GvPC74VfDNF87+o4ZfpL/i6L5Uv6I8LThV8M0Xzv6jgNGcVvgWs+a/xDGSca24rfAtZ81/iGMk4Daew/yWD5pPujGO94fyuo+ef75xsTYf5LB80n3RjHe8P5XUfPP984B1cFdwaCq2cJ6inWWUyOt3LEAC1gFvlHPna+OTjTwtpKak9cpEEJRwsiAnKwc5QQCTlIawsNLE92LXwA+B1+ef9WO3jgP8h1HnH/ergMz7B2g0FVDMpIaORWFvBgft5Y09xh23JTbHneMlXfLGGHNQ5sSO45bj34ymMa94g7sHaGzZqdbByA0d+WZDmAv2A2tfxwGV91NmrUV1NC/sSTIjeRYA+Wl8bFXZ0Qi6Lo06LLl6PKMuXuy8reGMbxdPQVaM6GOaCQNkcEao19fDTGhYuP8Asw0/SEyiW2sOQk37g/sEX7bjy7MAg99tkJS7RqYI/YjlYKO5b3AuedgbX8MaE4TUVHVbPp6o0lOtQt1LrEinMhK5gQNCRrp2k4zxXTT7Sr5HSMtNUSlhGuvtHQeQGlz3XONUcPt2TQbOhp2ILqCXI5ZmJZreAJt7sBYsLXijwgj2gDUU9o6sDW+izW7G7m7A3uPYQysGAxPtTZU1NK0U8bRyKbMrCxH7R4jQ4unA6EHbEJMcjlQxDJyjOUjM+ns2uOY1I8saC3y3DpNpRZKhOsPYlXR08j2j+adP04UGyNyptgbUjqahpWoluOngBI1FgJUHWVdbnmLgWv2BoHEPvhGG2fVBkeQGFwUjNnbqnRTrqfI+R5Y7tm7VhqIxLDIskbcmQgj7OR8MVniDvbSw08lM0r+sTIUjip+tNdgQCFHs99zbAZOkFiRYjXkeY/74t24PDSq2pIMoMdOD15mGg8FHx38By7SMX3cHgGzFZ9paDmKcHU/OMOXyVN/EcsPCkpEiRY40VEUWVVAAUDsAGgGAjd1d1KfZ9OsFOtlGrMfadu1mPaf0chpiYwYMAYMGDAY+4ifC1b9If7xw7PRy+C5fpT/3UOKJvnwi2rPtCqmipw0ckzsh6WIXBYkGxcEe/DQ4LbrVNBQSRVUfRyNOzgZlbqmONQboSOanTwwFR488Org7Rp11FhUKO0chJ7uTeFj2E4Ve4++U2zatZ49V9mSPskQ8x59oPYfeDr+aFXUqwDKwIIOoIOhBHaCMZy3v4E1yVcnqUQlp2OZD0kalb/EIdgTl5X7RbtvgHsKiHaWz2MTZoqmFlB8HUqQR2EEkEdhBxj7aFC8MrxSAq8bFWB7CpscPjg/u9tnZ0xhqKf8A9JKbn8LEeia3tBQ5JBsAQPA9mJ/iPweg2kxnjboKm1i1rrJbQZwNbgaZhrbsNhgOLgtxDgqKOKkldUqIVyKrG3SKPZK35kCwI56X7cNDGWtocEtsQt1YBIAdGikQg+4kMPeBj3g4e7xsMgSpC2tY1AVbe+S2A04kqkkAgkaEA8vPuxl3ji7HbdRmvYLGFv3dEh08Mxb7cNng3uJX7O6c1TR5ZgpCKxZgy3FybZeRtoT2Y9OLPCn90ws0DKlSi5bNosi3uASB1WBJsfGx7wFR9GuWLPVqbdMQhHeUGa9vDMRf3YuHHs/5Gf52P72E7TcKNuQzAxU8iSKeq8cqC3iHV9Prxc9ocKtsT7PkaqqZaioJXoqYz3VesMzMzsELBb2A+snAKnc34RpPpEf3xjSfGfYpqdjzhRdossoHyD1v9gscKDdrg7taKtp5HpgESZGY9LCbBWBJsJLnQdmNLMgIIIuDoQe3AYfRypBGhBuD5Y1zuDvxBtGkjdHXpgoEsd+srAa6cypOoPd43wrN+uAEwlaXZ2Vo2N+gZgrJfsVm6rL5kEac8U6k4PbZL2FKyH+UZEUD35/0YC++ktKClELi4aQkX1FxH2e7C24VfDNF87+o4um2+A9XHRR9Hapq2kvIQ6qqIFNgDIVzdY3J8tNNfLcDhNtSm2nTTTU4WOOTMzdLEbCx7Fck+4YBu8VvgWs+a/xDGScbB4gbKlqdmVMEK5pZI7KtwLm4PNiAOXacZ5/gQ2z+bL/bQ/8AXgNMbD/JYPmk+6MY73h/K6j55/vnGyNlQMkESMLMsaqR4hQD9oxm3bPBna8lTM60wKtIzA9NCLgsSNDJ3HANTgB8Dr88/wCrHbxv+A6nzj/vVx7cIN3Kih2aIalOjk6R2y5lbQ2tqhI7O/HVxT2FPWbKmgp0zyuUyrmVb5ZFY6sQBoD24DJIxuBOQxlkcEts/mo/tof/ALMainqEjQvIyoii7MxAAA7SToMBmri/xFNdUvBGqCCFiobIpdypsWzkXVb3sFtpzv2MnZO5G7UkMTj1droOs1QwJ01LL0gAa/MW0OExvNu2r7Rki2e4rFdmZBCGZlF72PVsbXtcEg2vpyx5fwb7V/Maj+zb9mA0zsSPZNKMtMaOK+hyNGC3mb3b3nFjRwRcG4PaMYx2tu1V0oBqKeWEHkXQqD7yLYvvArfGeHaCUhdmgnuMhNwrBSwZb+z7NjbnfwGA0ngwYMAY/GUEWOox+4MBR9pcKoekaWinm2e7/jPV2sjg8/wfJT3FbWOtr4mN19xaSgBMMd5W9uaQ5pH83PLyFhiwYMAYMGDAGDBgwBgwYMAYMGDAGDBgwBgwYMAYMGDAGDBgwBgwYMAYMGDAGDBgwBgwYMAYMGDAGDBgwBgwYMAYSfpJbSmVKWEEiFy7NbkzJlAB8gxNvHww7MQu9m6VPtGnMFQt1vdWGjI3K6nsOtu44BH+j7vBS09VUJOyxySooidyAOqWLJmOgLXU+OXGhBUplzZly99xb68Zk3/4Vrs43WoMim5AMdiLd5DWP1DFM2RRGeQR5yo+vtA5XHfgHxx032ozQNSJIks0jKbIQ3RhWDFiQbA6WA56+eKRwE3Vkn2gKoqRDTg9bsLspAUd5AJY92neMWbdLgBTOqy1FQ8qnXo0URjyLZmJ91sOPZmy4qeJYoY1jjQWVVFgP2nvJ1O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2" name="Picture 8" descr="http://www.cl.cam.ac.uk/research/srg/netos/molten/images/reading_logo.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08193" y="6025809"/>
            <a:ext cx="1663353" cy="6051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79712" y="5730725"/>
            <a:ext cx="1936622" cy="884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NERC log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6991" y="5730725"/>
            <a:ext cx="1264689" cy="8797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58" y="980728"/>
            <a:ext cx="4357332" cy="3214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1557" name="Line 5"/>
          <p:cNvSpPr>
            <a:spLocks noChangeShapeType="1"/>
          </p:cNvSpPr>
          <p:nvPr/>
        </p:nvSpPr>
        <p:spPr bwMode="auto">
          <a:xfrm>
            <a:off x="2411760" y="1634908"/>
            <a:ext cx="2592288" cy="190821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sz="1800">
              <a:solidFill>
                <a:srgbClr val="000000"/>
              </a:solidFill>
              <a:latin typeface="Arial" charset="0"/>
            </a:endParaRPr>
          </a:p>
        </p:txBody>
      </p:sp>
      <p:sp>
        <p:nvSpPr>
          <p:cNvPr id="151558" name="Text Box 6"/>
          <p:cNvSpPr txBox="1">
            <a:spLocks noChangeArrowheads="1"/>
          </p:cNvSpPr>
          <p:nvPr/>
        </p:nvSpPr>
        <p:spPr bwMode="auto">
          <a:xfrm>
            <a:off x="4773089" y="1120336"/>
            <a:ext cx="3992006"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GB" sz="2200" dirty="0" smtClean="0">
                <a:solidFill>
                  <a:srgbClr val="000000"/>
                </a:solidFill>
                <a:latin typeface="Calibri" pitchFamily="34" charset="0"/>
              </a:rPr>
              <a:t>Shifts </a:t>
            </a:r>
            <a:r>
              <a:rPr lang="en-GB" sz="2200" dirty="0">
                <a:solidFill>
                  <a:srgbClr val="000000"/>
                </a:solidFill>
                <a:latin typeface="Calibri" pitchFamily="34" charset="0"/>
              </a:rPr>
              <a:t>in </a:t>
            </a:r>
            <a:r>
              <a:rPr lang="en-GB" sz="2200" dirty="0" smtClean="0">
                <a:solidFill>
                  <a:srgbClr val="000000"/>
                </a:solidFill>
                <a:latin typeface="Calibri" pitchFamily="34" charset="0"/>
              </a:rPr>
              <a:t>atmospheric circulation are </a:t>
            </a:r>
            <a:r>
              <a:rPr lang="en-GB" sz="2200" dirty="0">
                <a:solidFill>
                  <a:srgbClr val="000000"/>
                </a:solidFill>
                <a:latin typeface="Calibri" pitchFamily="34" charset="0"/>
              </a:rPr>
              <a:t>crucial to regional changes in water resources and risk </a:t>
            </a:r>
            <a:r>
              <a:rPr lang="en-GB" sz="2200" dirty="0" smtClean="0">
                <a:solidFill>
                  <a:srgbClr val="000000"/>
                </a:solidFill>
                <a:latin typeface="Calibri" pitchFamily="34" charset="0"/>
              </a:rPr>
              <a:t>yet this is the most challenging aspect of climate prediction</a:t>
            </a:r>
            <a:endParaRPr lang="en-US" sz="2200" dirty="0">
              <a:solidFill>
                <a:srgbClr val="000000"/>
              </a:solidFill>
            </a:endParaRPr>
          </a:p>
        </p:txBody>
      </p:sp>
      <p:sp>
        <p:nvSpPr>
          <p:cNvPr id="151559" name="Text Box 7"/>
          <p:cNvSpPr txBox="1">
            <a:spLocks noChangeArrowheads="1"/>
          </p:cNvSpPr>
          <p:nvPr/>
        </p:nvSpPr>
        <p:spPr bwMode="auto">
          <a:xfrm>
            <a:off x="395535" y="4149080"/>
            <a:ext cx="4201255"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GB" sz="2200" dirty="0" smtClean="0">
                <a:solidFill>
                  <a:srgbClr val="000000"/>
                </a:solidFill>
                <a:latin typeface="Calibri" panose="020F0502020204030204" pitchFamily="34" charset="0"/>
              </a:rPr>
              <a:t>How will position of jet streams &amp; monsoons respond </a:t>
            </a:r>
            <a:r>
              <a:rPr lang="en-GB" sz="2200" dirty="0">
                <a:solidFill>
                  <a:srgbClr val="000000"/>
                </a:solidFill>
                <a:latin typeface="Calibri" panose="020F0502020204030204" pitchFamily="34" charset="0"/>
              </a:rPr>
              <a:t>to </a:t>
            </a:r>
            <a:r>
              <a:rPr lang="en-GB" sz="2200" dirty="0" smtClean="0">
                <a:solidFill>
                  <a:srgbClr val="000000"/>
                </a:solidFill>
                <a:latin typeface="Calibri" panose="020F0502020204030204" pitchFamily="34" charset="0"/>
              </a:rPr>
              <a:t>warming?</a:t>
            </a:r>
          </a:p>
          <a:p>
            <a:pPr>
              <a:spcBef>
                <a:spcPct val="50000"/>
              </a:spcBef>
            </a:pPr>
            <a:r>
              <a:rPr lang="en-GB" sz="2200" dirty="0" smtClean="0">
                <a:solidFill>
                  <a:srgbClr val="000000"/>
                </a:solidFill>
                <a:latin typeface="Calibri" panose="020F0502020204030204" pitchFamily="34" charset="0"/>
              </a:rPr>
              <a:t>Aerosol radiative forcing, internal variability and feedbacks involving land surface </a:t>
            </a:r>
            <a:r>
              <a:rPr lang="en-GB" sz="2200" dirty="0">
                <a:solidFill>
                  <a:srgbClr val="000000"/>
                </a:solidFill>
                <a:latin typeface="Calibri" panose="020F0502020204030204" pitchFamily="34" charset="0"/>
              </a:rPr>
              <a:t>&amp;</a:t>
            </a:r>
            <a:r>
              <a:rPr lang="en-GB" sz="2200" dirty="0" smtClean="0">
                <a:solidFill>
                  <a:srgbClr val="000000"/>
                </a:solidFill>
                <a:latin typeface="Calibri" panose="020F0502020204030204" pitchFamily="34" charset="0"/>
              </a:rPr>
              <a:t> </a:t>
            </a:r>
            <a:r>
              <a:rPr lang="en-GB" sz="2200" dirty="0">
                <a:solidFill>
                  <a:srgbClr val="000000"/>
                </a:solidFill>
                <a:latin typeface="Calibri" panose="020F0502020204030204" pitchFamily="34" charset="0"/>
              </a:rPr>
              <a:t>ocean-atmosphere </a:t>
            </a:r>
            <a:r>
              <a:rPr lang="en-GB" sz="2200" dirty="0" smtClean="0">
                <a:solidFill>
                  <a:srgbClr val="000000"/>
                </a:solidFill>
                <a:latin typeface="Calibri" panose="020F0502020204030204" pitchFamily="34" charset="0"/>
              </a:rPr>
              <a:t>coupling</a:t>
            </a:r>
            <a:r>
              <a:rPr lang="en-GB" sz="2200" dirty="0">
                <a:solidFill>
                  <a:srgbClr val="000000"/>
                </a:solidFill>
                <a:latin typeface="Calibri" panose="020F0502020204030204" pitchFamily="34" charset="0"/>
              </a:rPr>
              <a:t> </a:t>
            </a:r>
            <a:r>
              <a:rPr lang="en-GB" sz="2200" dirty="0" smtClean="0">
                <a:solidFill>
                  <a:srgbClr val="000000"/>
                </a:solidFill>
                <a:latin typeface="Calibri" panose="020F0502020204030204" pitchFamily="34" charset="0"/>
              </a:rPr>
              <a:t>all influence regional circulation &amp; precipitation patterns</a:t>
            </a:r>
            <a:endParaRPr lang="en-US" sz="2200" dirty="0">
              <a:solidFill>
                <a:srgbClr val="000000"/>
              </a:solidFill>
              <a:latin typeface="Calibri" panose="020F0502020204030204" pitchFamily="34" charset="0"/>
            </a:endParaRPr>
          </a:p>
        </p:txBody>
      </p:sp>
      <p:sp>
        <p:nvSpPr>
          <p:cNvPr id="151554" name="Rectangle 2"/>
          <p:cNvSpPr>
            <a:spLocks noGrp="1" noChangeArrowheads="1"/>
          </p:cNvSpPr>
          <p:nvPr>
            <p:ph type="title" idx="4294967295"/>
          </p:nvPr>
        </p:nvSpPr>
        <p:spPr>
          <a:xfrm>
            <a:off x="556989" y="188640"/>
            <a:ext cx="6391275" cy="647700"/>
          </a:xfrm>
          <a:solidFill>
            <a:schemeClr val="bg1"/>
          </a:solidFill>
        </p:spPr>
        <p:txBody>
          <a:bodyPr/>
          <a:lstStyle/>
          <a:p>
            <a:pPr algn="l" eaLnBrk="1" hangingPunct="1"/>
            <a:r>
              <a:rPr lang="en-GB" sz="3600" dirty="0" smtClean="0">
                <a:solidFill>
                  <a:srgbClr val="0070C0"/>
                </a:solidFill>
                <a:latin typeface="Calibri" pitchFamily="34" charset="0"/>
                <a:cs typeface="Calibri" pitchFamily="34" charset="0"/>
              </a:rPr>
              <a:t>Challenge: Regional projections</a:t>
            </a:r>
          </a:p>
        </p:txBody>
      </p:sp>
      <p:sp>
        <p:nvSpPr>
          <p:cNvPr id="3" name="Rectangle 2"/>
          <p:cNvSpPr/>
          <p:nvPr/>
        </p:nvSpPr>
        <p:spPr bwMode="auto">
          <a:xfrm>
            <a:off x="2252092" y="1526896"/>
            <a:ext cx="159668" cy="216024"/>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sz="1800" smtClean="0">
              <a:solidFill>
                <a:srgbClr val="000000"/>
              </a:solidFill>
              <a:latin typeface="Arial"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6790" y="3487173"/>
            <a:ext cx="1919426" cy="2172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3376"/>
          <a:stretch/>
        </p:blipFill>
        <p:spPr bwMode="auto">
          <a:xfrm>
            <a:off x="6658322" y="3501008"/>
            <a:ext cx="1874118" cy="2159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6790" y="5660107"/>
            <a:ext cx="4283114" cy="505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148064" y="2924944"/>
            <a:ext cx="3024336" cy="523220"/>
          </a:xfrm>
          <a:prstGeom prst="rect">
            <a:avLst/>
          </a:prstGeom>
          <a:noFill/>
        </p:spPr>
        <p:txBody>
          <a:bodyPr wrap="square" rtlCol="0">
            <a:spAutoFit/>
          </a:bodyPr>
          <a:lstStyle/>
          <a:p>
            <a:r>
              <a:rPr lang="en-GB" sz="2800" dirty="0" smtClean="0">
                <a:solidFill>
                  <a:schemeClr val="tx1"/>
                </a:solidFill>
                <a:latin typeface="Calibri" pitchFamily="34" charset="0"/>
              </a:rPr>
              <a:t>JJA		DJF</a:t>
            </a:r>
          </a:p>
        </p:txBody>
      </p:sp>
    </p:spTree>
    <p:extLst>
      <p:ext uri="{BB962C8B-B14F-4D97-AF65-F5344CB8AC3E}">
        <p14:creationId xmlns:p14="http://schemas.microsoft.com/office/powerpoint/2010/main" val="4020475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body" idx="4294967295"/>
          </p:nvPr>
        </p:nvSpPr>
        <p:spPr>
          <a:xfrm>
            <a:off x="381000" y="1619200"/>
            <a:ext cx="8458200" cy="4906144"/>
          </a:xfrm>
        </p:spPr>
        <p:txBody>
          <a:bodyPr/>
          <a:lstStyle/>
          <a:p>
            <a:pPr eaLnBrk="1" hangingPunct="1"/>
            <a:r>
              <a:rPr lang="en-GB" sz="2800" dirty="0" smtClean="0">
                <a:latin typeface="Calibri" pitchFamily="34" charset="0"/>
                <a:cs typeface="Calibri" pitchFamily="34" charset="0"/>
              </a:rPr>
              <a:t>Global precipitation will rise with warming </a:t>
            </a:r>
            <a:r>
              <a:rPr lang="en-GB" sz="2800" dirty="0">
                <a:cs typeface="Calibri" pitchFamily="34" charset="0"/>
              </a:rPr>
              <a:t>~</a:t>
            </a:r>
            <a:r>
              <a:rPr lang="en-GB" sz="2800" dirty="0">
                <a:latin typeface="Calibri" pitchFamily="34" charset="0"/>
                <a:cs typeface="Calibri" pitchFamily="34" charset="0"/>
              </a:rPr>
              <a:t>2%/</a:t>
            </a:r>
            <a:r>
              <a:rPr lang="en-GB" sz="2800" dirty="0" smtClean="0">
                <a:latin typeface="Calibri" pitchFamily="34" charset="0"/>
                <a:cs typeface="Calibri" pitchFamily="34" charset="0"/>
              </a:rPr>
              <a:t>K</a:t>
            </a:r>
          </a:p>
          <a:p>
            <a:pPr lvl="1" eaLnBrk="1" hangingPunct="1"/>
            <a:r>
              <a:rPr lang="en-GB" sz="2400" dirty="0" smtClean="0">
                <a:latin typeface="Calibri" pitchFamily="34" charset="0"/>
                <a:cs typeface="Calibri" pitchFamily="34" charset="0"/>
              </a:rPr>
              <a:t>Constrained by energy budget of atmosphere and surface</a:t>
            </a:r>
            <a:endParaRPr lang="en-GB" sz="2400" dirty="0">
              <a:latin typeface="Calibri" pitchFamily="34" charset="0"/>
              <a:cs typeface="Calibri" pitchFamily="34" charset="0"/>
            </a:endParaRPr>
          </a:p>
          <a:p>
            <a:pPr eaLnBrk="1" hangingPunct="1"/>
            <a:r>
              <a:rPr lang="en-GB" sz="2800" dirty="0" smtClean="0">
                <a:solidFill>
                  <a:srgbClr val="0066FF"/>
                </a:solidFill>
                <a:latin typeface="Calibri" pitchFamily="34" charset="0"/>
                <a:cs typeface="Calibri" pitchFamily="34" charset="0"/>
              </a:rPr>
              <a:t>Heavy rainfall becomes more intense</a:t>
            </a:r>
          </a:p>
          <a:p>
            <a:pPr lvl="1" eaLnBrk="1" hangingPunct="1"/>
            <a:r>
              <a:rPr lang="en-GB" sz="2400" dirty="0" smtClean="0">
                <a:solidFill>
                  <a:srgbClr val="0066FF"/>
                </a:solidFill>
                <a:latin typeface="Calibri" pitchFamily="34" charset="0"/>
                <a:cs typeface="Calibri" pitchFamily="34" charset="0"/>
              </a:rPr>
              <a:t>Fuelled by increased </a:t>
            </a:r>
            <a:r>
              <a:rPr lang="en-GB" sz="2400" dirty="0">
                <a:solidFill>
                  <a:srgbClr val="0066FF"/>
                </a:solidFill>
                <a:latin typeface="Calibri" pitchFamily="34" charset="0"/>
                <a:cs typeface="Calibri" pitchFamily="34" charset="0"/>
              </a:rPr>
              <a:t>water vapour (</a:t>
            </a:r>
            <a:r>
              <a:rPr lang="en-GB" sz="2400" dirty="0">
                <a:solidFill>
                  <a:srgbClr val="0066FF"/>
                </a:solidFill>
                <a:cs typeface="Calibri" pitchFamily="34" charset="0"/>
              </a:rPr>
              <a:t>~</a:t>
            </a:r>
            <a:r>
              <a:rPr lang="en-GB" sz="2400" dirty="0">
                <a:solidFill>
                  <a:srgbClr val="0066FF"/>
                </a:solidFill>
                <a:latin typeface="Calibri" pitchFamily="34" charset="0"/>
                <a:cs typeface="Calibri" pitchFamily="34" charset="0"/>
              </a:rPr>
              <a:t>7%/K) </a:t>
            </a:r>
            <a:endParaRPr lang="en-GB" sz="2400" dirty="0" smtClean="0">
              <a:solidFill>
                <a:srgbClr val="0066FF"/>
              </a:solidFill>
              <a:latin typeface="Calibri" pitchFamily="34" charset="0"/>
              <a:cs typeface="Calibri" pitchFamily="34" charset="0"/>
            </a:endParaRPr>
          </a:p>
          <a:p>
            <a:pPr eaLnBrk="1" hangingPunct="1"/>
            <a:r>
              <a:rPr lang="en-GB" sz="2800" dirty="0" smtClean="0">
                <a:solidFill>
                  <a:schemeClr val="accent6"/>
                </a:solidFill>
                <a:latin typeface="Calibri" pitchFamily="34" charset="0"/>
                <a:cs typeface="Calibri" pitchFamily="34" charset="0"/>
              </a:rPr>
              <a:t>Wet get wetter, dry get drier</a:t>
            </a:r>
          </a:p>
          <a:p>
            <a:pPr lvl="1" eaLnBrk="1" hangingPunct="1"/>
            <a:r>
              <a:rPr lang="en-GB" sz="2400" dirty="0" smtClean="0">
                <a:solidFill>
                  <a:schemeClr val="accent6"/>
                </a:solidFill>
                <a:latin typeface="Calibri" pitchFamily="34" charset="0"/>
                <a:cs typeface="Calibri" pitchFamily="34" charset="0"/>
              </a:rPr>
              <a:t>More flooding, more drought ?</a:t>
            </a:r>
          </a:p>
          <a:p>
            <a:pPr lvl="1" eaLnBrk="1" hangingPunct="1"/>
            <a:r>
              <a:rPr lang="en-GB" sz="2400" dirty="0" smtClean="0">
                <a:solidFill>
                  <a:schemeClr val="accent6"/>
                </a:solidFill>
                <a:latin typeface="Calibri" pitchFamily="34" charset="0"/>
                <a:cs typeface="Calibri" pitchFamily="34" charset="0"/>
              </a:rPr>
              <a:t>But wet and dry regions don’t stay still…</a:t>
            </a:r>
          </a:p>
          <a:p>
            <a:pPr eaLnBrk="1" hangingPunct="1"/>
            <a:r>
              <a:rPr lang="en-GB" sz="2800" dirty="0" smtClean="0">
                <a:solidFill>
                  <a:srgbClr val="00B050"/>
                </a:solidFill>
                <a:latin typeface="Calibri" pitchFamily="34" charset="0"/>
                <a:cs typeface="Calibri" pitchFamily="34" charset="0"/>
              </a:rPr>
              <a:t>Regional projections are a challenge</a:t>
            </a:r>
          </a:p>
          <a:p>
            <a:pPr lvl="1" eaLnBrk="1" hangingPunct="1"/>
            <a:r>
              <a:rPr lang="en-GB" sz="2400" dirty="0" smtClean="0">
                <a:solidFill>
                  <a:srgbClr val="00B050"/>
                </a:solidFill>
                <a:latin typeface="Calibri" pitchFamily="34" charset="0"/>
                <a:cs typeface="Calibri" pitchFamily="34" charset="0"/>
              </a:rPr>
              <a:t>Sensitive to small changes in atmospheric circulation </a:t>
            </a:r>
            <a:endParaRPr lang="en-GB" sz="2400" dirty="0">
              <a:solidFill>
                <a:srgbClr val="00B050"/>
              </a:solidFill>
              <a:latin typeface="Calibri" pitchFamily="34" charset="0"/>
              <a:cs typeface="Calibri" pitchFamily="34" charset="0"/>
            </a:endParaRPr>
          </a:p>
        </p:txBody>
      </p:sp>
      <p:pic>
        <p:nvPicPr>
          <p:cNvPr id="52226" name="Picture 4"/>
          <p:cNvPicPr>
            <a:picLocks noChangeAspect="1" noChangeArrowheads="1"/>
          </p:cNvPicPr>
          <p:nvPr/>
        </p:nvPicPr>
        <p:blipFill>
          <a:blip r:embed="rId3"/>
          <a:srcRect/>
          <a:stretch>
            <a:fillRect/>
          </a:stretch>
        </p:blipFill>
        <p:spPr bwMode="auto">
          <a:xfrm>
            <a:off x="6876256" y="152402"/>
            <a:ext cx="2115344" cy="1235954"/>
          </a:xfrm>
          <a:prstGeom prst="rect">
            <a:avLst/>
          </a:prstGeom>
          <a:noFill/>
          <a:ln w="9525">
            <a:noFill/>
            <a:miter lim="800000"/>
            <a:headEnd/>
            <a:tailEnd/>
          </a:ln>
        </p:spPr>
      </p:pic>
      <p:sp>
        <p:nvSpPr>
          <p:cNvPr id="52227" name="Rectangle 2"/>
          <p:cNvSpPr>
            <a:spLocks noGrp="1" noChangeArrowheads="1"/>
          </p:cNvSpPr>
          <p:nvPr>
            <p:ph type="title" idx="4294967295"/>
          </p:nvPr>
        </p:nvSpPr>
        <p:spPr>
          <a:xfrm>
            <a:off x="67072" y="450497"/>
            <a:ext cx="3352800" cy="639763"/>
          </a:xfrm>
          <a:solidFill>
            <a:schemeClr val="bg1"/>
          </a:solidFill>
        </p:spPr>
        <p:txBody>
          <a:bodyPr/>
          <a:lstStyle/>
          <a:p>
            <a:pPr eaLnBrk="1" hangingPunct="1"/>
            <a:r>
              <a:rPr lang="en-GB" sz="4000" dirty="0" smtClean="0">
                <a:solidFill>
                  <a:schemeClr val="accent2"/>
                </a:solidFill>
              </a:rPr>
              <a:t>Conclusions</a:t>
            </a:r>
          </a:p>
        </p:txBody>
      </p:sp>
      <p:pic>
        <p:nvPicPr>
          <p:cNvPr id="6" name="Picture 5" descr="A man carries a woman through the water from the River Aire in Lee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5504" y="152402"/>
            <a:ext cx="1736576" cy="125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Drought%202"/>
          <p:cNvPicPr>
            <a:picLocks noChangeAspect="1" noChangeArrowheads="1"/>
          </p:cNvPicPr>
          <p:nvPr/>
        </p:nvPicPr>
        <p:blipFill rotWithShape="1">
          <a:blip r:embed="rId5">
            <a:extLst>
              <a:ext uri="{28A0092B-C50C-407E-A947-70E740481C1C}">
                <a14:useLocalDpi xmlns:a14="http://schemas.microsoft.com/office/drawing/2010/main" val="0"/>
              </a:ext>
            </a:extLst>
          </a:blip>
          <a:srcRect b="20296"/>
          <a:stretch/>
        </p:blipFill>
        <p:spPr bwMode="auto">
          <a:xfrm>
            <a:off x="5430178" y="176822"/>
            <a:ext cx="1302062" cy="1235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540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62">
                                            <p:txEl>
                                              <p:pRg st="0" end="0"/>
                                            </p:txEl>
                                          </p:spTgt>
                                        </p:tgtEl>
                                        <p:attrNameLst>
                                          <p:attrName>style.visibility</p:attrName>
                                        </p:attrNameLst>
                                      </p:cBhvr>
                                      <p:to>
                                        <p:strVal val="visible"/>
                                      </p:to>
                                    </p:set>
                                    <p:animEffect transition="in" filter="fade">
                                      <p:cBhvr>
                                        <p:cTn id="7" dur="500"/>
                                        <p:tgtEl>
                                          <p:spTgt spid="409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62">
                                            <p:txEl>
                                              <p:pRg st="1" end="1"/>
                                            </p:txEl>
                                          </p:spTgt>
                                        </p:tgtEl>
                                        <p:attrNameLst>
                                          <p:attrName>style.visibility</p:attrName>
                                        </p:attrNameLst>
                                      </p:cBhvr>
                                      <p:to>
                                        <p:strVal val="visible"/>
                                      </p:to>
                                    </p:set>
                                    <p:animEffect transition="in" filter="fade">
                                      <p:cBhvr>
                                        <p:cTn id="12" dur="500"/>
                                        <p:tgtEl>
                                          <p:spTgt spid="409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62">
                                            <p:txEl>
                                              <p:pRg st="2" end="2"/>
                                            </p:txEl>
                                          </p:spTgt>
                                        </p:tgtEl>
                                        <p:attrNameLst>
                                          <p:attrName>style.visibility</p:attrName>
                                        </p:attrNameLst>
                                      </p:cBhvr>
                                      <p:to>
                                        <p:strVal val="visible"/>
                                      </p:to>
                                    </p:set>
                                    <p:animEffect transition="in" filter="fade">
                                      <p:cBhvr>
                                        <p:cTn id="17" dur="500"/>
                                        <p:tgtEl>
                                          <p:spTgt spid="4096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962">
                                            <p:txEl>
                                              <p:pRg st="3" end="3"/>
                                            </p:txEl>
                                          </p:spTgt>
                                        </p:tgtEl>
                                        <p:attrNameLst>
                                          <p:attrName>style.visibility</p:attrName>
                                        </p:attrNameLst>
                                      </p:cBhvr>
                                      <p:to>
                                        <p:strVal val="visible"/>
                                      </p:to>
                                    </p:set>
                                    <p:animEffect transition="in" filter="fade">
                                      <p:cBhvr>
                                        <p:cTn id="22" dur="500"/>
                                        <p:tgtEl>
                                          <p:spTgt spid="4096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962">
                                            <p:txEl>
                                              <p:pRg st="4" end="4"/>
                                            </p:txEl>
                                          </p:spTgt>
                                        </p:tgtEl>
                                        <p:attrNameLst>
                                          <p:attrName>style.visibility</p:attrName>
                                        </p:attrNameLst>
                                      </p:cBhvr>
                                      <p:to>
                                        <p:strVal val="visible"/>
                                      </p:to>
                                    </p:set>
                                    <p:animEffect transition="in" filter="fade">
                                      <p:cBhvr>
                                        <p:cTn id="27" dur="500"/>
                                        <p:tgtEl>
                                          <p:spTgt spid="4096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0962">
                                            <p:txEl>
                                              <p:pRg st="5" end="5"/>
                                            </p:txEl>
                                          </p:spTgt>
                                        </p:tgtEl>
                                        <p:attrNameLst>
                                          <p:attrName>style.visibility</p:attrName>
                                        </p:attrNameLst>
                                      </p:cBhvr>
                                      <p:to>
                                        <p:strVal val="visible"/>
                                      </p:to>
                                    </p:set>
                                    <p:animEffect transition="in" filter="fade">
                                      <p:cBhvr>
                                        <p:cTn id="32" dur="500"/>
                                        <p:tgtEl>
                                          <p:spTgt spid="4096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0962">
                                            <p:txEl>
                                              <p:pRg st="6" end="6"/>
                                            </p:txEl>
                                          </p:spTgt>
                                        </p:tgtEl>
                                        <p:attrNameLst>
                                          <p:attrName>style.visibility</p:attrName>
                                        </p:attrNameLst>
                                      </p:cBhvr>
                                      <p:to>
                                        <p:strVal val="visible"/>
                                      </p:to>
                                    </p:set>
                                    <p:animEffect transition="in" filter="fade">
                                      <p:cBhvr>
                                        <p:cTn id="37" dur="500"/>
                                        <p:tgtEl>
                                          <p:spTgt spid="4096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0962">
                                            <p:txEl>
                                              <p:pRg st="7" end="7"/>
                                            </p:txEl>
                                          </p:spTgt>
                                        </p:tgtEl>
                                        <p:attrNameLst>
                                          <p:attrName>style.visibility</p:attrName>
                                        </p:attrNameLst>
                                      </p:cBhvr>
                                      <p:to>
                                        <p:strVal val="visible"/>
                                      </p:to>
                                    </p:set>
                                    <p:animEffect transition="in" filter="fade">
                                      <p:cBhvr>
                                        <p:cTn id="42" dur="500"/>
                                        <p:tgtEl>
                                          <p:spTgt spid="4096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0962">
                                            <p:txEl>
                                              <p:pRg st="8" end="8"/>
                                            </p:txEl>
                                          </p:spTgt>
                                        </p:tgtEl>
                                        <p:attrNameLst>
                                          <p:attrName>style.visibility</p:attrName>
                                        </p:attrNameLst>
                                      </p:cBhvr>
                                      <p:to>
                                        <p:strVal val="visible"/>
                                      </p:to>
                                    </p:set>
                                    <p:animEffect transition="in" filter="fade">
                                      <p:cBhvr>
                                        <p:cTn id="47" dur="500"/>
                                        <p:tgtEl>
                                          <p:spTgt spid="4096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http://journals.ametsoc.org/na101/home/literatum/publisher/ams/journals/content/clim/2009/15200442-22.10/2008jcli2759.1/production/images/medium/i1520-0442-22-10-2557-f0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344367"/>
            <a:ext cx="6120680" cy="4100857"/>
          </a:xfrm>
          <a:prstGeom prst="rect">
            <a:avLst/>
          </a:prstGeom>
          <a:noFill/>
          <a:extLst>
            <a:ext uri="{909E8E84-426E-40DD-AFC4-6F175D3DCCD1}">
              <a14:hiddenFill xmlns:a14="http://schemas.microsoft.com/office/drawing/2010/main">
                <a:solidFill>
                  <a:srgbClr val="FFFFFF"/>
                </a:solidFill>
              </a14:hiddenFill>
            </a:ext>
          </a:extLst>
        </p:spPr>
      </p:pic>
      <p:sp>
        <p:nvSpPr>
          <p:cNvPr id="36867" name="Text Box 4"/>
          <p:cNvSpPr txBox="1">
            <a:spLocks noChangeArrowheads="1"/>
          </p:cNvSpPr>
          <p:nvPr/>
        </p:nvSpPr>
        <p:spPr bwMode="auto">
          <a:xfrm>
            <a:off x="251520" y="5486400"/>
            <a:ext cx="6552728"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spcBef>
                <a:spcPct val="50000"/>
              </a:spcBef>
            </a:pPr>
            <a:r>
              <a:rPr lang="en-GB" sz="2000" dirty="0">
                <a:latin typeface="Calibri" pitchFamily="34" charset="0"/>
                <a:hlinkClick r:id="rId4"/>
              </a:rPr>
              <a:t>Andrews et al. (2009) J </a:t>
            </a:r>
            <a:r>
              <a:rPr lang="en-GB" sz="2000" dirty="0" smtClean="0">
                <a:latin typeface="Calibri" pitchFamily="34" charset="0"/>
                <a:hlinkClick r:id="rId4"/>
              </a:rPr>
              <a:t>Climate</a:t>
            </a:r>
            <a:endParaRPr lang="en-GB" sz="2000" dirty="0" smtClean="0">
              <a:latin typeface="Calibri" pitchFamily="34" charset="0"/>
            </a:endParaRPr>
          </a:p>
          <a:p>
            <a:pPr algn="r">
              <a:spcBef>
                <a:spcPct val="50000"/>
              </a:spcBef>
            </a:pPr>
            <a:r>
              <a:rPr lang="en-GB" sz="2000" dirty="0" smtClean="0">
                <a:latin typeface="Calibri" pitchFamily="34" charset="0"/>
              </a:rPr>
              <a:t>See also: </a:t>
            </a:r>
            <a:r>
              <a:rPr lang="en-GB" sz="2000" dirty="0">
                <a:solidFill>
                  <a:srgbClr val="808080"/>
                </a:solidFill>
                <a:latin typeface="Calibri" pitchFamily="34" charset="0"/>
                <a:hlinkClick r:id="rId5"/>
              </a:rPr>
              <a:t>Allen and Ingram (2002) </a:t>
            </a:r>
            <a:r>
              <a:rPr lang="en-GB" sz="2000" i="1" dirty="0">
                <a:solidFill>
                  <a:srgbClr val="808080"/>
                </a:solidFill>
                <a:latin typeface="Calibri" pitchFamily="34" charset="0"/>
                <a:hlinkClick r:id="rId5"/>
              </a:rPr>
              <a:t>Nature</a:t>
            </a:r>
            <a:r>
              <a:rPr lang="en-GB" sz="2000" i="1" dirty="0">
                <a:solidFill>
                  <a:srgbClr val="808080"/>
                </a:solidFill>
                <a:latin typeface="Calibri" pitchFamily="34" charset="0"/>
              </a:rPr>
              <a:t> </a:t>
            </a:r>
            <a:r>
              <a:rPr lang="en-GB" sz="2000" i="1" dirty="0" smtClean="0">
                <a:solidFill>
                  <a:srgbClr val="808080"/>
                </a:solidFill>
                <a:latin typeface="Calibri" pitchFamily="34" charset="0"/>
              </a:rPr>
              <a:t>; </a:t>
            </a:r>
            <a:r>
              <a:rPr lang="en-GB" sz="2000" dirty="0" smtClean="0">
                <a:latin typeface="Calibri" pitchFamily="34" charset="0"/>
                <a:hlinkClick r:id="rId6"/>
              </a:rPr>
              <a:t>O’Gorman </a:t>
            </a:r>
            <a:r>
              <a:rPr lang="en-GB" sz="2000" dirty="0">
                <a:latin typeface="Calibri" pitchFamily="34" charset="0"/>
                <a:hlinkClick r:id="rId6"/>
              </a:rPr>
              <a:t>et al. (2012) </a:t>
            </a:r>
            <a:r>
              <a:rPr lang="en-GB" sz="2000" dirty="0" err="1">
                <a:latin typeface="Calibri" pitchFamily="34" charset="0"/>
                <a:hlinkClick r:id="rId6"/>
              </a:rPr>
              <a:t>Surv</a:t>
            </a:r>
            <a:r>
              <a:rPr lang="en-GB" sz="2000" dirty="0">
                <a:latin typeface="Calibri" pitchFamily="34" charset="0"/>
                <a:hlinkClick r:id="rId6"/>
              </a:rPr>
              <a:t>. </a:t>
            </a:r>
            <a:r>
              <a:rPr lang="en-GB" sz="2000" dirty="0" err="1" smtClean="0">
                <a:latin typeface="Calibri" pitchFamily="34" charset="0"/>
                <a:hlinkClick r:id="rId6"/>
              </a:rPr>
              <a:t>Geophys</a:t>
            </a:r>
            <a:r>
              <a:rPr lang="en-GB" sz="2000" dirty="0" smtClean="0">
                <a:latin typeface="Calibri" pitchFamily="34" charset="0"/>
              </a:rPr>
              <a:t> ; </a:t>
            </a:r>
            <a:r>
              <a:rPr lang="en-GB" sz="2000" dirty="0">
                <a:latin typeface="Calibri" pitchFamily="34" charset="0"/>
                <a:hlinkClick r:id="rId7"/>
              </a:rPr>
              <a:t>Pendergrass &amp; Hartmann (2012) GRL</a:t>
            </a:r>
            <a:endParaRPr lang="en-US" sz="2000" dirty="0">
              <a:latin typeface="Calibri" pitchFamily="34" charset="0"/>
            </a:endParaRPr>
          </a:p>
        </p:txBody>
      </p:sp>
      <p:pic>
        <p:nvPicPr>
          <p:cNvPr id="36868" name="Picture 6" descr="noaaSun"/>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6206" b="1316"/>
          <a:stretch/>
        </p:blipFill>
        <p:spPr bwMode="auto">
          <a:xfrm>
            <a:off x="7086600" y="1344367"/>
            <a:ext cx="1828800" cy="16560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6869"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86600" y="3124200"/>
            <a:ext cx="1828800" cy="1687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6870" name="Picture 8" descr="smo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4742"/>
          <a:stretch/>
        </p:blipFill>
        <p:spPr bwMode="auto">
          <a:xfrm>
            <a:off x="7086600" y="4943475"/>
            <a:ext cx="18542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Rectangle 8"/>
          <p:cNvSpPr>
            <a:spLocks noChangeArrowheads="1"/>
          </p:cNvSpPr>
          <p:nvPr/>
        </p:nvSpPr>
        <p:spPr bwMode="auto">
          <a:xfrm>
            <a:off x="457200" y="260574"/>
            <a:ext cx="8147248" cy="792162"/>
          </a:xfrm>
          <a:prstGeom prst="rect">
            <a:avLst/>
          </a:prstGeom>
          <a:solidFill>
            <a:schemeClr val="bg1"/>
          </a:solidFill>
          <a:ln>
            <a:noFill/>
          </a:ln>
          <a:extLst/>
        </p:spPr>
        <p:txBody>
          <a:bodyPr anchor="ctr"/>
          <a:lstStyle/>
          <a:p>
            <a:pPr algn="l"/>
            <a:r>
              <a:rPr lang="en-GB" sz="3200" dirty="0" smtClean="0">
                <a:solidFill>
                  <a:srgbClr val="0070C0"/>
                </a:solidFill>
                <a:latin typeface="Calibri" pitchFamily="34" charset="0"/>
              </a:rPr>
              <a:t>Improved understanding: </a:t>
            </a:r>
          </a:p>
          <a:p>
            <a:pPr algn="l"/>
            <a:r>
              <a:rPr lang="en-GB" sz="3200" dirty="0" smtClean="0">
                <a:solidFill>
                  <a:srgbClr val="0070C0"/>
                </a:solidFill>
                <a:latin typeface="Calibri" pitchFamily="34" charset="0"/>
              </a:rPr>
              <a:t>radiative forcing &amp; global precipitation response </a:t>
            </a:r>
          </a:p>
        </p:txBody>
      </p:sp>
    </p:spTree>
    <p:extLst>
      <p:ext uri="{BB962C8B-B14F-4D97-AF65-F5344CB8AC3E}">
        <p14:creationId xmlns:p14="http://schemas.microsoft.com/office/powerpoint/2010/main" val="1093250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467544" y="152400"/>
            <a:ext cx="6792416" cy="1200329"/>
          </a:xfrm>
          <a:prstGeom prst="rect">
            <a:avLst/>
          </a:prstGeom>
          <a:noFill/>
          <a:ln w="9525">
            <a:noFill/>
            <a:miter lim="800000"/>
            <a:headEnd/>
            <a:tailEnd/>
          </a:ln>
        </p:spPr>
        <p:txBody>
          <a:bodyPr wrap="square">
            <a:spAutoFit/>
          </a:bodyPr>
          <a:lstStyle/>
          <a:p>
            <a:pPr>
              <a:spcBef>
                <a:spcPct val="50000"/>
              </a:spcBef>
            </a:pPr>
            <a:r>
              <a:rPr lang="en-GB" sz="3600" dirty="0">
                <a:solidFill>
                  <a:srgbClr val="0066FF"/>
                </a:solidFill>
                <a:latin typeface="Calibri" pitchFamily="34" charset="0"/>
                <a:cs typeface="Calibri" pitchFamily="34" charset="0"/>
              </a:rPr>
              <a:t>H</a:t>
            </a:r>
            <a:r>
              <a:rPr lang="en-GB" sz="3600" dirty="0" smtClean="0">
                <a:solidFill>
                  <a:srgbClr val="0066FF"/>
                </a:solidFill>
                <a:latin typeface="Calibri" pitchFamily="34" charset="0"/>
                <a:cs typeface="Calibri" pitchFamily="34" charset="0"/>
              </a:rPr>
              <a:t>ow will global precipitation respond </a:t>
            </a:r>
            <a:r>
              <a:rPr lang="en-GB" sz="3600" dirty="0">
                <a:solidFill>
                  <a:srgbClr val="0066FF"/>
                </a:solidFill>
                <a:latin typeface="Calibri" pitchFamily="34" charset="0"/>
                <a:cs typeface="Calibri" pitchFamily="34" charset="0"/>
              </a:rPr>
              <a:t>to climate change?</a:t>
            </a: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0364" y="1403234"/>
            <a:ext cx="1435100" cy="655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4"/>
          <a:srcRect/>
          <a:stretch>
            <a:fillRect/>
          </a:stretch>
        </p:blipFill>
        <p:spPr bwMode="auto">
          <a:xfrm>
            <a:off x="971600" y="1340768"/>
            <a:ext cx="6120680" cy="5194118"/>
          </a:xfrm>
          <a:prstGeom prst="rect">
            <a:avLst/>
          </a:prstGeom>
          <a:noFill/>
          <a:ln w="9525">
            <a:noFill/>
            <a:miter lim="800000"/>
            <a:headEnd/>
            <a:tailEnd/>
          </a:ln>
        </p:spPr>
      </p:pic>
      <p:sp>
        <p:nvSpPr>
          <p:cNvPr id="2" name="TextBox 1"/>
          <p:cNvSpPr txBox="1"/>
          <p:nvPr/>
        </p:nvSpPr>
        <p:spPr>
          <a:xfrm>
            <a:off x="-1188640" y="3615407"/>
            <a:ext cx="5184576" cy="461665"/>
          </a:xfrm>
          <a:prstGeom prst="rect">
            <a:avLst/>
          </a:prstGeom>
          <a:solidFill>
            <a:schemeClr val="bg1"/>
          </a:solidFill>
          <a:scene3d>
            <a:camera prst="orthographicFront">
              <a:rot lat="0" lon="0" rev="5400000"/>
            </a:camera>
            <a:lightRig rig="threePt" dir="t"/>
          </a:scene3d>
        </p:spPr>
        <p:txBody>
          <a:bodyPr wrap="square" rtlCol="0">
            <a:spAutoFit/>
          </a:bodyPr>
          <a:lstStyle/>
          <a:p>
            <a:pPr algn="ctr"/>
            <a:r>
              <a:rPr lang="en-GB" sz="2400" dirty="0" smtClean="0"/>
              <a:t>Global Precipitation Change (%)</a:t>
            </a:r>
            <a:endParaRPr lang="en-GB" sz="2400" dirty="0"/>
          </a:p>
        </p:txBody>
      </p:sp>
      <p:sp>
        <p:nvSpPr>
          <p:cNvPr id="3" name="TextBox 2"/>
          <p:cNvSpPr txBox="1"/>
          <p:nvPr/>
        </p:nvSpPr>
        <p:spPr>
          <a:xfrm>
            <a:off x="1979712" y="1552724"/>
            <a:ext cx="2376264" cy="2677656"/>
          </a:xfrm>
          <a:prstGeom prst="rect">
            <a:avLst/>
          </a:prstGeom>
          <a:solidFill>
            <a:schemeClr val="bg1"/>
          </a:solidFill>
          <a:ln w="19050">
            <a:solidFill>
              <a:schemeClr val="bg1"/>
            </a:solidFill>
          </a:ln>
        </p:spPr>
        <p:txBody>
          <a:bodyPr wrap="square" rtlCol="0">
            <a:spAutoFit/>
          </a:bodyPr>
          <a:lstStyle/>
          <a:p>
            <a:endParaRPr lang="en-GB" sz="2400" dirty="0" smtClean="0">
              <a:latin typeface="Calibri" pitchFamily="34" charset="0"/>
            </a:endParaRPr>
          </a:p>
          <a:p>
            <a:endParaRPr lang="en-GB" sz="2400" dirty="0">
              <a:latin typeface="Calibri" pitchFamily="34" charset="0"/>
            </a:endParaRPr>
          </a:p>
          <a:p>
            <a:r>
              <a:rPr lang="en-GB" sz="2400" dirty="0" smtClean="0">
                <a:latin typeface="Calibri" pitchFamily="34" charset="0"/>
              </a:rPr>
              <a:t>Simulations:</a:t>
            </a:r>
          </a:p>
          <a:p>
            <a:endParaRPr lang="en-GB" sz="2400" dirty="0" smtClean="0">
              <a:latin typeface="Calibri" pitchFamily="34" charset="0"/>
            </a:endParaRPr>
          </a:p>
          <a:p>
            <a:r>
              <a:rPr lang="en-GB" sz="2400" b="1" dirty="0" smtClean="0">
                <a:solidFill>
                  <a:srgbClr val="0000FF"/>
                </a:solidFill>
                <a:latin typeface="Calibri" pitchFamily="34" charset="0"/>
              </a:rPr>
              <a:t>	RCP 8.5</a:t>
            </a:r>
          </a:p>
          <a:p>
            <a:r>
              <a:rPr lang="en-GB" sz="2400" b="1" dirty="0" smtClean="0">
                <a:latin typeface="Calibri" pitchFamily="34" charset="0"/>
              </a:rPr>
              <a:t>Historical</a:t>
            </a:r>
            <a:r>
              <a:rPr lang="en-GB" sz="2400" b="1" dirty="0" smtClean="0">
                <a:solidFill>
                  <a:srgbClr val="008000"/>
                </a:solidFill>
                <a:latin typeface="Calibri" pitchFamily="34" charset="0"/>
              </a:rPr>
              <a:t>  </a:t>
            </a:r>
          </a:p>
          <a:p>
            <a:r>
              <a:rPr lang="en-GB" sz="2400" b="1" dirty="0" smtClean="0">
                <a:solidFill>
                  <a:srgbClr val="008000"/>
                </a:solidFill>
                <a:latin typeface="Calibri" pitchFamily="34" charset="0"/>
              </a:rPr>
              <a:t>	RCP 4.5</a:t>
            </a:r>
            <a:endParaRPr lang="en-GB" sz="2400" b="1" dirty="0">
              <a:solidFill>
                <a:srgbClr val="008000"/>
              </a:solidFill>
              <a:latin typeface="Calibri" pitchFamily="34" charset="0"/>
            </a:endParaRPr>
          </a:p>
        </p:txBody>
      </p:sp>
      <p:pic>
        <p:nvPicPr>
          <p:cNvPr id="8" name="Picture 6" descr="noaaSu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0282" y="836712"/>
            <a:ext cx="1745117" cy="17087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70283" y="2836168"/>
            <a:ext cx="1734983" cy="16009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8" descr="smo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6976"/>
          <a:stretch/>
        </p:blipFill>
        <p:spPr bwMode="auto">
          <a:xfrm>
            <a:off x="7170283" y="4725144"/>
            <a:ext cx="1770518" cy="1584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5"/>
          <p:cNvSpPr txBox="1">
            <a:spLocks noChangeArrowheads="1"/>
          </p:cNvSpPr>
          <p:nvPr/>
        </p:nvSpPr>
        <p:spPr bwMode="auto">
          <a:xfrm>
            <a:off x="908992" y="6381328"/>
            <a:ext cx="8235008" cy="369332"/>
          </a:xfrm>
          <a:prstGeom prst="rect">
            <a:avLst/>
          </a:prstGeom>
          <a:noFill/>
          <a:ln w="9525">
            <a:noFill/>
            <a:miter lim="800000"/>
            <a:headEnd/>
            <a:tailEnd/>
          </a:ln>
        </p:spPr>
        <p:txBody>
          <a:bodyPr wrap="square">
            <a:spAutoFit/>
          </a:bodyPr>
          <a:lstStyle/>
          <a:p>
            <a:pPr eaLnBrk="0" hangingPunct="0"/>
            <a:r>
              <a:rPr lang="en-GB" sz="1800" dirty="0">
                <a:solidFill>
                  <a:srgbClr val="000000"/>
                </a:solidFill>
                <a:latin typeface="Arial" charset="0"/>
                <a:hlinkClick r:id="rId8"/>
              </a:rPr>
              <a:t>Allan et al. (2013) </a:t>
            </a:r>
            <a:r>
              <a:rPr lang="en-GB" sz="1800" dirty="0" err="1">
                <a:solidFill>
                  <a:srgbClr val="000000"/>
                </a:solidFill>
                <a:latin typeface="Arial" charset="0"/>
                <a:hlinkClick r:id="rId8"/>
              </a:rPr>
              <a:t>Surv</a:t>
            </a:r>
            <a:r>
              <a:rPr lang="en-GB" sz="1800" dirty="0">
                <a:solidFill>
                  <a:srgbClr val="000000"/>
                </a:solidFill>
                <a:latin typeface="Arial" charset="0"/>
                <a:hlinkClick r:id="rId8"/>
              </a:rPr>
              <a:t>. </a:t>
            </a:r>
            <a:r>
              <a:rPr lang="en-GB" sz="1800" dirty="0" err="1" smtClean="0">
                <a:solidFill>
                  <a:srgbClr val="000000"/>
                </a:solidFill>
                <a:latin typeface="Arial" charset="0"/>
                <a:hlinkClick r:id="rId8"/>
              </a:rPr>
              <a:t>Geophys</a:t>
            </a:r>
            <a:r>
              <a:rPr lang="en-GB" sz="1800" dirty="0" smtClean="0">
                <a:solidFill>
                  <a:srgbClr val="000000"/>
                </a:solidFill>
                <a:latin typeface="Arial" charset="0"/>
              </a:rPr>
              <a:t>, see also</a:t>
            </a:r>
            <a:r>
              <a:rPr lang="en-GB" dirty="0" smtClean="0">
                <a:solidFill>
                  <a:srgbClr val="000000"/>
                </a:solidFill>
                <a:hlinkClick r:id="rId9"/>
              </a:rPr>
              <a:t> </a:t>
            </a:r>
            <a:r>
              <a:rPr lang="en-GB" dirty="0">
                <a:solidFill>
                  <a:srgbClr val="000000"/>
                </a:solidFill>
                <a:hlinkClick r:id="rId9"/>
              </a:rPr>
              <a:t>Hawkins &amp; Sutton (2010) </a:t>
            </a:r>
            <a:r>
              <a:rPr lang="en-GB" dirty="0" err="1">
                <a:solidFill>
                  <a:srgbClr val="000000"/>
                </a:solidFill>
                <a:hlinkClick r:id="rId9"/>
              </a:rPr>
              <a:t>Clim</a:t>
            </a:r>
            <a:r>
              <a:rPr lang="en-GB" dirty="0">
                <a:solidFill>
                  <a:srgbClr val="000000"/>
                </a:solidFill>
                <a:hlinkClick r:id="rId9"/>
              </a:rPr>
              <a:t>. </a:t>
            </a:r>
            <a:r>
              <a:rPr lang="en-GB" dirty="0" err="1">
                <a:solidFill>
                  <a:srgbClr val="000000"/>
                </a:solidFill>
                <a:hlinkClick r:id="rId9"/>
              </a:rPr>
              <a:t>Dyn</a:t>
            </a:r>
            <a:endParaRPr lang="en-GB" sz="1800" dirty="0">
              <a:solidFill>
                <a:srgbClr val="000000"/>
              </a:solidFill>
              <a:latin typeface="Arial" charset="0"/>
            </a:endParaRPr>
          </a:p>
        </p:txBody>
      </p:sp>
      <p:sp>
        <p:nvSpPr>
          <p:cNvPr id="12" name="TextBox 11"/>
          <p:cNvSpPr txBox="1"/>
          <p:nvPr/>
        </p:nvSpPr>
        <p:spPr>
          <a:xfrm>
            <a:off x="3851920" y="5513164"/>
            <a:ext cx="2304256" cy="461665"/>
          </a:xfrm>
          <a:prstGeom prst="rect">
            <a:avLst/>
          </a:prstGeom>
          <a:solidFill>
            <a:schemeClr val="bg1"/>
          </a:solidFill>
          <a:ln w="19050">
            <a:solidFill>
              <a:schemeClr val="bg1"/>
            </a:solidFill>
          </a:ln>
        </p:spPr>
        <p:txBody>
          <a:bodyPr wrap="square" rtlCol="0">
            <a:spAutoFit/>
          </a:bodyPr>
          <a:lstStyle/>
          <a:p>
            <a:r>
              <a:rPr lang="en-GB" sz="2400" b="1" dirty="0" smtClean="0">
                <a:solidFill>
                  <a:srgbClr val="FF0000"/>
                </a:solidFill>
                <a:latin typeface="Calibri" pitchFamily="34" charset="0"/>
              </a:rPr>
              <a:t>Observations</a:t>
            </a:r>
          </a:p>
        </p:txBody>
      </p:sp>
    </p:spTree>
    <p:extLst>
      <p:ext uri="{BB962C8B-B14F-4D97-AF65-F5344CB8AC3E}">
        <p14:creationId xmlns:p14="http://schemas.microsoft.com/office/powerpoint/2010/main" val="2259498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700" name="Picture 4"/>
          <p:cNvPicPr>
            <a:picLocks noChangeAspect="1" noChangeArrowheads="1"/>
          </p:cNvPicPr>
          <p:nvPr/>
        </p:nvPicPr>
        <p:blipFill>
          <a:blip r:embed="rId2"/>
          <a:srcRect/>
          <a:stretch>
            <a:fillRect/>
          </a:stretch>
        </p:blipFill>
        <p:spPr bwMode="auto">
          <a:xfrm>
            <a:off x="4758419" y="980728"/>
            <a:ext cx="4134061" cy="2736304"/>
          </a:xfrm>
          <a:prstGeom prst="rect">
            <a:avLst/>
          </a:prstGeom>
          <a:noFill/>
          <a:ln w="9525">
            <a:noFill/>
            <a:miter lim="800000"/>
            <a:headEnd/>
            <a:tailEnd/>
          </a:ln>
        </p:spPr>
      </p:pic>
      <p:pic>
        <p:nvPicPr>
          <p:cNvPr id="29697" name="Picture 3"/>
          <p:cNvPicPr>
            <a:picLocks noChangeAspect="1" noChangeArrowheads="1"/>
          </p:cNvPicPr>
          <p:nvPr/>
        </p:nvPicPr>
        <p:blipFill rotWithShape="1">
          <a:blip r:embed="rId3"/>
          <a:srcRect r="50000"/>
          <a:stretch/>
        </p:blipFill>
        <p:spPr bwMode="auto">
          <a:xfrm>
            <a:off x="179512" y="2807699"/>
            <a:ext cx="4810301" cy="3592853"/>
          </a:xfrm>
          <a:prstGeom prst="rect">
            <a:avLst/>
          </a:prstGeom>
          <a:noFill/>
          <a:ln w="9525">
            <a:noFill/>
            <a:miter lim="800000"/>
            <a:headEnd/>
            <a:tailEnd/>
          </a:ln>
        </p:spPr>
      </p:pic>
      <p:sp>
        <p:nvSpPr>
          <p:cNvPr id="29699" name="Rectangle 2"/>
          <p:cNvSpPr>
            <a:spLocks noGrp="1" noChangeArrowheads="1"/>
          </p:cNvSpPr>
          <p:nvPr>
            <p:ph type="title"/>
          </p:nvPr>
        </p:nvSpPr>
        <p:spPr>
          <a:xfrm>
            <a:off x="304800" y="274638"/>
            <a:ext cx="4453619" cy="1143000"/>
          </a:xfrm>
        </p:spPr>
        <p:txBody>
          <a:bodyPr/>
          <a:lstStyle/>
          <a:p>
            <a:pPr algn="l"/>
            <a:r>
              <a:rPr lang="en-GB" sz="3600" dirty="0" smtClean="0">
                <a:solidFill>
                  <a:srgbClr val="0066FF"/>
                </a:solidFill>
                <a:latin typeface="Calibri" pitchFamily="34" charset="0"/>
                <a:cs typeface="Calibri" pitchFamily="34" charset="0"/>
              </a:rPr>
              <a:t>Water vapour and mid-latitude flooding</a:t>
            </a:r>
          </a:p>
        </p:txBody>
      </p:sp>
      <p:sp>
        <p:nvSpPr>
          <p:cNvPr id="29701" name="Text Box 5"/>
          <p:cNvSpPr txBox="1">
            <a:spLocks noChangeArrowheads="1"/>
          </p:cNvSpPr>
          <p:nvPr/>
        </p:nvSpPr>
        <p:spPr bwMode="auto">
          <a:xfrm>
            <a:off x="539552" y="6371480"/>
            <a:ext cx="4218867" cy="369332"/>
          </a:xfrm>
          <a:prstGeom prst="rect">
            <a:avLst/>
          </a:prstGeom>
          <a:noFill/>
          <a:ln w="9525">
            <a:noFill/>
            <a:miter lim="800000"/>
            <a:headEnd/>
            <a:tailEnd/>
          </a:ln>
        </p:spPr>
        <p:txBody>
          <a:bodyPr wrap="square">
            <a:spAutoFit/>
          </a:bodyPr>
          <a:lstStyle/>
          <a:p>
            <a:pPr algn="r" eaLnBrk="0" hangingPunct="0">
              <a:spcBef>
                <a:spcPct val="50000"/>
              </a:spcBef>
            </a:pPr>
            <a:r>
              <a:rPr lang="en-GB" dirty="0">
                <a:hlinkClick r:id="rId4"/>
              </a:rPr>
              <a:t>Lavers et al. (2011) </a:t>
            </a:r>
            <a:r>
              <a:rPr lang="en-GB" dirty="0" err="1">
                <a:hlinkClick r:id="rId4"/>
              </a:rPr>
              <a:t>Geophys</a:t>
            </a:r>
            <a:r>
              <a:rPr lang="en-GB" dirty="0">
                <a:hlinkClick r:id="rId4"/>
              </a:rPr>
              <a:t>. Res. </a:t>
            </a:r>
            <a:r>
              <a:rPr lang="en-GB" dirty="0" err="1">
                <a:hlinkClick r:id="rId4"/>
              </a:rPr>
              <a:t>Lett</a:t>
            </a:r>
            <a:r>
              <a:rPr lang="en-GB" dirty="0">
                <a:hlinkClick r:id="rId4"/>
              </a:rPr>
              <a:t>.</a:t>
            </a:r>
            <a:endParaRPr lang="en-GB" dirty="0"/>
          </a:p>
        </p:txBody>
      </p:sp>
      <p:sp>
        <p:nvSpPr>
          <p:cNvPr id="29702" name="Rectangle 6"/>
          <p:cNvSpPr>
            <a:spLocks noGrp="1" noChangeArrowheads="1"/>
          </p:cNvSpPr>
          <p:nvPr>
            <p:ph type="body" idx="1"/>
          </p:nvPr>
        </p:nvSpPr>
        <p:spPr>
          <a:xfrm>
            <a:off x="453008" y="1628800"/>
            <a:ext cx="4191000" cy="1447800"/>
          </a:xfrm>
        </p:spPr>
        <p:txBody>
          <a:bodyPr/>
          <a:lstStyle/>
          <a:p>
            <a:pPr>
              <a:lnSpc>
                <a:spcPct val="90000"/>
              </a:lnSpc>
            </a:pPr>
            <a:r>
              <a:rPr lang="en-GB" sz="2400" dirty="0" smtClean="0">
                <a:latin typeface="Calibri" pitchFamily="34" charset="0"/>
              </a:rPr>
              <a:t>Linking UK winter flooding to Atmospheric Rivers </a:t>
            </a:r>
          </a:p>
          <a:p>
            <a:pPr lvl="1">
              <a:lnSpc>
                <a:spcPct val="90000"/>
              </a:lnSpc>
            </a:pPr>
            <a:r>
              <a:rPr lang="en-GB" sz="1600" dirty="0" smtClean="0">
                <a:latin typeface="Calibri" pitchFamily="34" charset="0"/>
              </a:rPr>
              <a:t>e.g. Nov 2009 Cumbria floods</a:t>
            </a:r>
            <a:endParaRPr lang="en-GB" sz="1600" dirty="0">
              <a:latin typeface="Calibri" pitchFamily="34" charset="0"/>
            </a:endParaRPr>
          </a:p>
        </p:txBody>
      </p:sp>
      <p:pic>
        <p:nvPicPr>
          <p:cNvPr id="29703" name="Picture 3"/>
          <p:cNvPicPr>
            <a:picLocks noChangeAspect="1" noChangeArrowheads="1"/>
          </p:cNvPicPr>
          <p:nvPr/>
        </p:nvPicPr>
        <p:blipFill>
          <a:blip r:embed="rId5"/>
          <a:srcRect/>
          <a:stretch>
            <a:fillRect/>
          </a:stretch>
        </p:blipFill>
        <p:spPr bwMode="auto">
          <a:xfrm>
            <a:off x="6324600" y="149225"/>
            <a:ext cx="1169988" cy="534988"/>
          </a:xfrm>
          <a:prstGeom prst="rect">
            <a:avLst/>
          </a:prstGeom>
          <a:noFill/>
          <a:ln w="9525">
            <a:noFill/>
            <a:miter lim="800000"/>
            <a:headEnd/>
            <a:tailEnd/>
          </a:ln>
        </p:spPr>
      </p:pic>
      <p:pic>
        <p:nvPicPr>
          <p:cNvPr id="29704" name="Picture 5"/>
          <p:cNvPicPr>
            <a:picLocks noChangeAspect="1" noChangeArrowheads="1"/>
          </p:cNvPicPr>
          <p:nvPr/>
        </p:nvPicPr>
        <p:blipFill>
          <a:blip r:embed="rId6"/>
          <a:srcRect/>
          <a:stretch>
            <a:fillRect/>
          </a:stretch>
        </p:blipFill>
        <p:spPr bwMode="auto">
          <a:xfrm>
            <a:off x="4800600" y="149225"/>
            <a:ext cx="1325563" cy="417513"/>
          </a:xfrm>
          <a:prstGeom prst="rect">
            <a:avLst/>
          </a:prstGeom>
          <a:noFill/>
          <a:ln w="9525">
            <a:noFill/>
            <a:miter lim="800000"/>
            <a:headEnd/>
            <a:tailEnd/>
          </a:ln>
        </p:spPr>
      </p:pic>
      <p:cxnSp>
        <p:nvCxnSpPr>
          <p:cNvPr id="29705" name="Straight Arrow Connector 2"/>
          <p:cNvCxnSpPr>
            <a:cxnSpLocks noChangeShapeType="1"/>
          </p:cNvCxnSpPr>
          <p:nvPr/>
        </p:nvCxnSpPr>
        <p:spPr bwMode="auto">
          <a:xfrm flipH="1">
            <a:off x="3691894" y="3194112"/>
            <a:ext cx="1384162" cy="738944"/>
          </a:xfrm>
          <a:prstGeom prst="straightConnector1">
            <a:avLst/>
          </a:prstGeom>
          <a:noFill/>
          <a:ln w="38100" algn="ctr">
            <a:solidFill>
              <a:schemeClr val="tx1"/>
            </a:solidFill>
            <a:round/>
            <a:headEnd/>
            <a:tailEnd type="arrow" w="med" len="med"/>
          </a:ln>
        </p:spPr>
      </p:cxnSp>
      <p:sp>
        <p:nvSpPr>
          <p:cNvPr id="4" name="Rectangle 3"/>
          <p:cNvSpPr/>
          <p:nvPr/>
        </p:nvSpPr>
        <p:spPr>
          <a:xfrm>
            <a:off x="4851826" y="4394877"/>
            <a:ext cx="4033284" cy="1089529"/>
          </a:xfrm>
          <a:prstGeom prst="rect">
            <a:avLst/>
          </a:prstGeom>
        </p:spPr>
        <p:txBody>
          <a:bodyPr wrap="none">
            <a:spAutoFit/>
          </a:bodyPr>
          <a:lstStyle/>
          <a:p>
            <a:pPr lvl="1" algn="r">
              <a:lnSpc>
                <a:spcPct val="90000"/>
              </a:lnSpc>
            </a:pPr>
            <a:r>
              <a:rPr lang="en-GB" sz="2400" dirty="0" smtClean="0">
                <a:solidFill>
                  <a:srgbClr val="3399FF"/>
                </a:solidFill>
                <a:latin typeface="Calibri" pitchFamily="34" charset="0"/>
              </a:rPr>
              <a:t>NERC </a:t>
            </a:r>
            <a:r>
              <a:rPr lang="en-GB" sz="2400" dirty="0" err="1" smtClean="0">
                <a:solidFill>
                  <a:srgbClr val="3399FF"/>
                </a:solidFill>
                <a:latin typeface="Calibri" pitchFamily="34" charset="0"/>
              </a:rPr>
              <a:t>HydEF</a:t>
            </a:r>
            <a:r>
              <a:rPr lang="en-GB" sz="2400" dirty="0" smtClean="0">
                <a:solidFill>
                  <a:srgbClr val="3399FF"/>
                </a:solidFill>
                <a:latin typeface="Calibri" pitchFamily="34" charset="0"/>
              </a:rPr>
              <a:t> project</a:t>
            </a:r>
          </a:p>
          <a:p>
            <a:pPr lvl="1" algn="r">
              <a:lnSpc>
                <a:spcPct val="90000"/>
              </a:lnSpc>
            </a:pPr>
            <a:endParaRPr lang="en-GB" sz="2400" dirty="0" smtClean="0">
              <a:solidFill>
                <a:schemeClr val="accent2"/>
              </a:solidFill>
              <a:latin typeface="Calibri" pitchFamily="34" charset="0"/>
            </a:endParaRPr>
          </a:p>
          <a:p>
            <a:pPr lvl="1" algn="r">
              <a:lnSpc>
                <a:spcPct val="90000"/>
              </a:lnSpc>
            </a:pPr>
            <a:r>
              <a:rPr lang="en-GB" sz="2400" i="1" dirty="0" smtClean="0">
                <a:solidFill>
                  <a:schemeClr val="accent2"/>
                </a:solidFill>
                <a:latin typeface="Calibri" pitchFamily="34" charset="0"/>
              </a:rPr>
              <a:t>See </a:t>
            </a:r>
            <a:r>
              <a:rPr lang="en-GB" sz="2400" i="1" dirty="0">
                <a:solidFill>
                  <a:schemeClr val="accent2"/>
                </a:solidFill>
                <a:latin typeface="Calibri" pitchFamily="34" charset="0"/>
              </a:rPr>
              <a:t>poster by David Lavers</a:t>
            </a:r>
          </a:p>
        </p:txBody>
      </p:sp>
    </p:spTree>
    <p:extLst>
      <p:ext uri="{BB962C8B-B14F-4D97-AF65-F5344CB8AC3E}">
        <p14:creationId xmlns:p14="http://schemas.microsoft.com/office/powerpoint/2010/main" val="1173014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26988"/>
            <a:ext cx="91694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3"/>
          <p:cNvSpPr txBox="1">
            <a:spLocks noChangeArrowheads="1"/>
          </p:cNvSpPr>
          <p:nvPr/>
        </p:nvSpPr>
        <p:spPr bwMode="auto">
          <a:xfrm>
            <a:off x="6156325" y="5788025"/>
            <a:ext cx="2987675" cy="10699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a:latin typeface="Times New Roman" pitchFamily="18" charset="0"/>
              </a:rPr>
              <a:t>Courtesy of Dr Kevin Trenberth, Head of the Climate Analysis Section at the USA National Center for Atmospheric Research</a:t>
            </a:r>
          </a:p>
        </p:txBody>
      </p:sp>
    </p:spTree>
    <p:extLst>
      <p:ext uri="{BB962C8B-B14F-4D97-AF65-F5344CB8AC3E}">
        <p14:creationId xmlns:p14="http://schemas.microsoft.com/office/powerpoint/2010/main" val="2536444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533400" y="332656"/>
            <a:ext cx="4859006" cy="1800200"/>
          </a:xfrm>
          <a:solidFill>
            <a:schemeClr val="bg1"/>
          </a:solidFill>
        </p:spPr>
        <p:txBody>
          <a:bodyPr/>
          <a:lstStyle/>
          <a:p>
            <a:pPr algn="l" eaLnBrk="1" hangingPunct="1"/>
            <a:r>
              <a:rPr lang="en-GB" sz="3600" dirty="0" smtClean="0">
                <a:solidFill>
                  <a:srgbClr val="0066FF"/>
                </a:solidFill>
                <a:latin typeface="Calibri" pitchFamily="34" charset="0"/>
                <a:cs typeface="Calibri" pitchFamily="34" charset="0"/>
              </a:rPr>
              <a:t>Contrasting precipitation response in wet and dry regions of the tropics</a:t>
            </a:r>
            <a:endParaRPr lang="en-US" sz="3600" dirty="0" smtClean="0">
              <a:solidFill>
                <a:srgbClr val="0066FF"/>
              </a:solidFill>
              <a:latin typeface="Calibri" pitchFamily="34" charset="0"/>
              <a:cs typeface="Calibri" pitchFamily="34" charset="0"/>
            </a:endParaRPr>
          </a:p>
        </p:txBody>
      </p:sp>
      <p:sp>
        <p:nvSpPr>
          <p:cNvPr id="39940" name="Text Box 4"/>
          <p:cNvSpPr txBox="1">
            <a:spLocks noChangeArrowheads="1"/>
          </p:cNvSpPr>
          <p:nvPr/>
        </p:nvSpPr>
        <p:spPr bwMode="auto">
          <a:xfrm>
            <a:off x="501650" y="2422525"/>
            <a:ext cx="184150" cy="519113"/>
          </a:xfrm>
          <a:prstGeom prst="rect">
            <a:avLst/>
          </a:prstGeom>
          <a:solidFill>
            <a:schemeClr val="bg1"/>
          </a:solidFill>
          <a:ln w="9525">
            <a:noFill/>
            <a:miter lim="800000"/>
            <a:headEnd/>
            <a:tailEnd/>
          </a:ln>
        </p:spPr>
        <p:txBody>
          <a:bodyPr>
            <a:spAutoFit/>
          </a:bodyPr>
          <a:lstStyle/>
          <a:p>
            <a:pPr eaLnBrk="0" hangingPunct="0">
              <a:spcBef>
                <a:spcPct val="50000"/>
              </a:spcBef>
            </a:pPr>
            <a:endParaRPr lang="en-GB" sz="2800"/>
          </a:p>
        </p:txBody>
      </p:sp>
      <p:sp>
        <p:nvSpPr>
          <p:cNvPr id="39943" name="Text Box 8"/>
          <p:cNvSpPr txBox="1">
            <a:spLocks noChangeArrowheads="1"/>
          </p:cNvSpPr>
          <p:nvPr/>
        </p:nvSpPr>
        <p:spPr bwMode="auto">
          <a:xfrm>
            <a:off x="6792294" y="2682081"/>
            <a:ext cx="1705744" cy="400110"/>
          </a:xfrm>
          <a:prstGeom prst="rect">
            <a:avLst/>
          </a:prstGeom>
          <a:noFill/>
          <a:ln w="9525">
            <a:noFill/>
            <a:miter lim="800000"/>
            <a:headEnd/>
            <a:tailEnd/>
          </a:ln>
        </p:spPr>
        <p:txBody>
          <a:bodyPr wrap="square">
            <a:spAutoFit/>
          </a:bodyPr>
          <a:lstStyle/>
          <a:p>
            <a:pPr eaLnBrk="0" hangingPunct="0">
              <a:spcBef>
                <a:spcPct val="50000"/>
              </a:spcBef>
            </a:pPr>
            <a:r>
              <a:rPr lang="en-GB" sz="2000" b="1" dirty="0" smtClean="0">
                <a:solidFill>
                  <a:schemeClr val="tx1">
                    <a:lumMod val="50000"/>
                    <a:lumOff val="50000"/>
                  </a:schemeClr>
                </a:solidFill>
              </a:rPr>
              <a:t>Simulations</a:t>
            </a:r>
            <a:endParaRPr lang="en-US" sz="2000" b="1" dirty="0">
              <a:solidFill>
                <a:schemeClr val="tx1">
                  <a:lumMod val="50000"/>
                  <a:lumOff val="50000"/>
                </a:schemeClr>
              </a:solidFill>
            </a:endParaRPr>
          </a:p>
        </p:txBody>
      </p:sp>
      <p:sp>
        <p:nvSpPr>
          <p:cNvPr id="39944" name="Text Box 9"/>
          <p:cNvSpPr txBox="1">
            <a:spLocks noChangeArrowheads="1"/>
          </p:cNvSpPr>
          <p:nvPr/>
        </p:nvSpPr>
        <p:spPr bwMode="auto">
          <a:xfrm>
            <a:off x="6792294" y="3126545"/>
            <a:ext cx="1905000" cy="396875"/>
          </a:xfrm>
          <a:prstGeom prst="rect">
            <a:avLst/>
          </a:prstGeom>
          <a:noFill/>
          <a:ln w="9525">
            <a:noFill/>
            <a:miter lim="800000"/>
            <a:headEnd/>
            <a:tailEnd/>
          </a:ln>
        </p:spPr>
        <p:txBody>
          <a:bodyPr>
            <a:spAutoFit/>
          </a:bodyPr>
          <a:lstStyle/>
          <a:p>
            <a:pPr eaLnBrk="0" hangingPunct="0">
              <a:spcBef>
                <a:spcPct val="50000"/>
              </a:spcBef>
            </a:pPr>
            <a:r>
              <a:rPr lang="en-GB" sz="2000" b="1" dirty="0">
                <a:solidFill>
                  <a:srgbClr val="FF0000"/>
                </a:solidFill>
              </a:rPr>
              <a:t>Observations</a:t>
            </a:r>
            <a:endParaRPr lang="en-US" sz="2000" b="1" dirty="0">
              <a:solidFill>
                <a:srgbClr val="FF0000"/>
              </a:solidFill>
            </a:endParaRPr>
          </a:p>
        </p:txBody>
      </p:sp>
      <p:sp>
        <p:nvSpPr>
          <p:cNvPr id="2" name="TextBox 1"/>
          <p:cNvSpPr txBox="1"/>
          <p:nvPr/>
        </p:nvSpPr>
        <p:spPr>
          <a:xfrm>
            <a:off x="6009288" y="4593322"/>
            <a:ext cx="2829912" cy="707886"/>
          </a:xfrm>
          <a:prstGeom prst="rect">
            <a:avLst/>
          </a:prstGeom>
          <a:noFill/>
        </p:spPr>
        <p:txBody>
          <a:bodyPr wrap="square" rtlCol="0">
            <a:spAutoFit/>
          </a:bodyPr>
          <a:lstStyle/>
          <a:p>
            <a:r>
              <a:rPr lang="en-GB" sz="2000" dirty="0" smtClean="0">
                <a:solidFill>
                  <a:schemeClr val="accent2"/>
                </a:solidFill>
                <a:latin typeface="Calibri" pitchFamily="34" charset="0"/>
              </a:rPr>
              <a:t>See posters by Matthias Zahn and </a:t>
            </a:r>
            <a:r>
              <a:rPr lang="en-GB" sz="2000" dirty="0" err="1" smtClean="0">
                <a:solidFill>
                  <a:schemeClr val="accent2"/>
                </a:solidFill>
                <a:latin typeface="Calibri" pitchFamily="34" charset="0"/>
              </a:rPr>
              <a:t>Chunlei</a:t>
            </a:r>
            <a:r>
              <a:rPr lang="en-GB" sz="2000" dirty="0" smtClean="0">
                <a:solidFill>
                  <a:schemeClr val="accent2"/>
                </a:solidFill>
                <a:latin typeface="Calibri" pitchFamily="34" charset="0"/>
              </a:rPr>
              <a:t> Liu</a:t>
            </a:r>
            <a:endParaRPr lang="en-GB" sz="2000" dirty="0">
              <a:solidFill>
                <a:schemeClr val="accent2"/>
              </a:solidFill>
              <a:latin typeface="Calibri" pitchFamily="34" charset="0"/>
            </a:endParaRPr>
          </a:p>
        </p:txBody>
      </p:sp>
      <p:sp>
        <p:nvSpPr>
          <p:cNvPr id="15" name="Text Box 3"/>
          <p:cNvSpPr txBox="1">
            <a:spLocks noChangeArrowheads="1"/>
          </p:cNvSpPr>
          <p:nvPr/>
        </p:nvSpPr>
        <p:spPr bwMode="auto">
          <a:xfrm>
            <a:off x="381000" y="6227464"/>
            <a:ext cx="4407024" cy="646331"/>
          </a:xfrm>
          <a:prstGeom prst="rect">
            <a:avLst/>
          </a:prstGeom>
          <a:solidFill>
            <a:schemeClr val="bg1"/>
          </a:solidFill>
          <a:ln w="9525">
            <a:noFill/>
            <a:miter lim="800000"/>
            <a:headEnd/>
            <a:tailEnd/>
          </a:ln>
        </p:spPr>
        <p:txBody>
          <a:bodyPr wrap="square">
            <a:spAutoFit/>
          </a:bodyPr>
          <a:lstStyle/>
          <a:p>
            <a:pPr eaLnBrk="0" hangingPunct="0">
              <a:spcBef>
                <a:spcPct val="50000"/>
              </a:spcBef>
            </a:pPr>
            <a:r>
              <a:rPr lang="en-US" dirty="0" smtClean="0">
                <a:hlinkClick r:id="rId3"/>
              </a:rPr>
              <a:t>Allan </a:t>
            </a:r>
            <a:r>
              <a:rPr lang="en-US" i="1" dirty="0">
                <a:hlinkClick r:id="rId3"/>
              </a:rPr>
              <a:t>et al. </a:t>
            </a:r>
            <a:r>
              <a:rPr lang="en-US" dirty="0">
                <a:hlinkClick r:id="rId3"/>
              </a:rPr>
              <a:t>(2010) </a:t>
            </a:r>
            <a:r>
              <a:rPr lang="en-US" i="1" dirty="0">
                <a:hlinkClick r:id="rId3"/>
              </a:rPr>
              <a:t>Environ. Res. </a:t>
            </a:r>
            <a:r>
              <a:rPr lang="en-US" i="1" dirty="0" err="1">
                <a:hlinkClick r:id="rId3"/>
              </a:rPr>
              <a:t>Lett</a:t>
            </a:r>
            <a:r>
              <a:rPr lang="en-US" i="1" dirty="0" smtClean="0">
                <a:hlinkClick r:id="rId3"/>
              </a:rPr>
              <a:t>.</a:t>
            </a:r>
            <a:r>
              <a:rPr lang="en-US" i="1" dirty="0" smtClean="0"/>
              <a:t>, </a:t>
            </a:r>
            <a:r>
              <a:rPr lang="en-GB" dirty="0">
                <a:solidFill>
                  <a:srgbClr val="000000"/>
                </a:solidFill>
                <a:hlinkClick r:id="rId4"/>
              </a:rPr>
              <a:t>Zahn </a:t>
            </a:r>
            <a:r>
              <a:rPr lang="en-GB" dirty="0" smtClean="0">
                <a:solidFill>
                  <a:srgbClr val="000000"/>
                </a:solidFill>
                <a:hlinkClick r:id="rId4"/>
              </a:rPr>
              <a:t>&amp; </a:t>
            </a:r>
            <a:r>
              <a:rPr lang="en-GB" dirty="0">
                <a:solidFill>
                  <a:srgbClr val="000000"/>
                </a:solidFill>
                <a:hlinkClick r:id="rId4"/>
              </a:rPr>
              <a:t>Allan (2013) J </a:t>
            </a:r>
            <a:r>
              <a:rPr lang="en-GB" dirty="0" err="1" smtClean="0">
                <a:solidFill>
                  <a:srgbClr val="000000"/>
                </a:solidFill>
                <a:hlinkClick r:id="rId4"/>
              </a:rPr>
              <a:t>Clim</a:t>
            </a:r>
            <a:endParaRPr lang="en-GB" dirty="0"/>
          </a:p>
        </p:txBody>
      </p:sp>
      <p:pic>
        <p:nvPicPr>
          <p:cNvPr id="16"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9332" y="5680812"/>
            <a:ext cx="145142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29388" y="5661248"/>
            <a:ext cx="1435100" cy="655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2"/>
          <p:cNvPicPr>
            <a:picLocks noChangeAspect="1"/>
          </p:cNvPicPr>
          <p:nvPr/>
        </p:nvPicPr>
        <p:blipFill>
          <a:blip r:embed="rId7"/>
          <a:srcRect/>
          <a:stretch>
            <a:fillRect/>
          </a:stretch>
        </p:blipFill>
        <p:spPr bwMode="auto">
          <a:xfrm>
            <a:off x="5004048" y="6137302"/>
            <a:ext cx="4032448" cy="614087"/>
          </a:xfrm>
          <a:prstGeom prst="rect">
            <a:avLst/>
          </a:prstGeom>
          <a:noFill/>
          <a:ln w="9525">
            <a:noFill/>
            <a:miter lim="800000"/>
            <a:headEnd/>
            <a:tailEnd/>
          </a:ln>
        </p:spPr>
      </p:pic>
      <p:sp>
        <p:nvSpPr>
          <p:cNvPr id="4" name="Rectangle 3"/>
          <p:cNvSpPr/>
          <p:nvPr/>
        </p:nvSpPr>
        <p:spPr bwMode="auto">
          <a:xfrm>
            <a:off x="4427984" y="1988840"/>
            <a:ext cx="360040" cy="36167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14" name="Rectangle 13"/>
          <p:cNvSpPr/>
          <p:nvPr/>
        </p:nvSpPr>
        <p:spPr bwMode="auto">
          <a:xfrm>
            <a:off x="4427984" y="5184000"/>
            <a:ext cx="360040" cy="2160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pic>
        <p:nvPicPr>
          <p:cNvPr id="5" name="Picture 4"/>
          <p:cNvPicPr>
            <a:picLocks noChangeAspect="1"/>
          </p:cNvPicPr>
          <p:nvPr/>
        </p:nvPicPr>
        <p:blipFill rotWithShape="1">
          <a:blip r:embed="rId8">
            <a:extLst>
              <a:ext uri="{28A0092B-C50C-407E-A947-70E740481C1C}">
                <a14:useLocalDpi xmlns:a14="http://schemas.microsoft.com/office/drawing/2010/main" val="0"/>
              </a:ext>
            </a:extLst>
          </a:blip>
          <a:srcRect l="36060"/>
          <a:stretch/>
        </p:blipFill>
        <p:spPr>
          <a:xfrm>
            <a:off x="1158032" y="1844824"/>
            <a:ext cx="3632284" cy="5199325"/>
          </a:xfrm>
          <a:prstGeom prst="rect">
            <a:avLst/>
          </a:prstGeom>
          <a:scene3d>
            <a:camera prst="orthographicFront">
              <a:rot lat="0" lon="0" rev="16200000"/>
            </a:camera>
            <a:lightRig rig="threePt" dir="t"/>
          </a:scene3d>
        </p:spPr>
      </p:pic>
      <p:sp>
        <p:nvSpPr>
          <p:cNvPr id="3" name="TextBox 2"/>
          <p:cNvSpPr txBox="1"/>
          <p:nvPr/>
        </p:nvSpPr>
        <p:spPr>
          <a:xfrm>
            <a:off x="1115616" y="2222470"/>
            <a:ext cx="4104456" cy="400110"/>
          </a:xfrm>
          <a:prstGeom prst="rect">
            <a:avLst/>
          </a:prstGeom>
          <a:noFill/>
        </p:spPr>
        <p:txBody>
          <a:bodyPr wrap="square" rtlCol="0">
            <a:spAutoFit/>
          </a:bodyPr>
          <a:lstStyle/>
          <a:p>
            <a:pPr algn="ctr"/>
            <a:r>
              <a:rPr lang="en-GB" sz="2000" dirty="0" smtClean="0">
                <a:solidFill>
                  <a:srgbClr val="00B050"/>
                </a:solidFill>
              </a:rPr>
              <a:t>Tropical land</a:t>
            </a:r>
            <a:endParaRPr lang="en-GB" sz="2000" dirty="0">
              <a:solidFill>
                <a:srgbClr val="00B050"/>
              </a:solidFill>
            </a:endParaRPr>
          </a:p>
        </p:txBody>
      </p:sp>
      <p:pic>
        <p:nvPicPr>
          <p:cNvPr id="19"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65127" r="538"/>
          <a:stretch/>
        </p:blipFill>
        <p:spPr bwMode="auto">
          <a:xfrm>
            <a:off x="5940000" y="692696"/>
            <a:ext cx="3119611"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5799332" y="335529"/>
            <a:ext cx="2160240" cy="461665"/>
          </a:xfrm>
          <a:prstGeom prst="rect">
            <a:avLst/>
          </a:prstGeom>
          <a:noFill/>
        </p:spPr>
        <p:txBody>
          <a:bodyPr wrap="square" rtlCol="0">
            <a:spAutoFit/>
          </a:bodyPr>
          <a:lstStyle/>
          <a:p>
            <a:r>
              <a:rPr lang="en-GB" sz="2400" dirty="0" smtClean="0">
                <a:solidFill>
                  <a:srgbClr val="000000"/>
                </a:solidFill>
                <a:latin typeface="Arial" charset="0"/>
              </a:rPr>
              <a:t>21C-20C</a:t>
            </a:r>
            <a:endParaRPr lang="en-GB" sz="2400" dirty="0">
              <a:solidFill>
                <a:srgbClr val="000000"/>
              </a:solidFill>
              <a:latin typeface="Arial" charset="0"/>
            </a:endParaRPr>
          </a:p>
        </p:txBody>
      </p:sp>
      <p:sp>
        <p:nvSpPr>
          <p:cNvPr id="21" name="TextBox 20"/>
          <p:cNvSpPr txBox="1"/>
          <p:nvPr/>
        </p:nvSpPr>
        <p:spPr>
          <a:xfrm>
            <a:off x="6009288" y="4139788"/>
            <a:ext cx="2829912" cy="369332"/>
          </a:xfrm>
          <a:prstGeom prst="rect">
            <a:avLst/>
          </a:prstGeom>
          <a:noFill/>
        </p:spPr>
        <p:txBody>
          <a:bodyPr wrap="square" rtlCol="0">
            <a:spAutoFit/>
          </a:bodyPr>
          <a:lstStyle/>
          <a:p>
            <a:r>
              <a:rPr lang="en-GB" sz="1800" b="1" dirty="0" smtClean="0">
                <a:latin typeface="Arial" charset="0"/>
              </a:rPr>
              <a:t>NERC</a:t>
            </a:r>
            <a:r>
              <a:rPr lang="en-GB" sz="1800" b="1" dirty="0" smtClean="0">
                <a:solidFill>
                  <a:srgbClr val="00B0F0"/>
                </a:solidFill>
                <a:latin typeface="Arial" charset="0"/>
              </a:rPr>
              <a:t> PREPARE </a:t>
            </a:r>
            <a:r>
              <a:rPr lang="en-GB" sz="1800" b="1" dirty="0" smtClean="0">
                <a:latin typeface="Arial" charset="0"/>
              </a:rPr>
              <a:t>project</a:t>
            </a:r>
          </a:p>
        </p:txBody>
      </p:sp>
      <p:cxnSp>
        <p:nvCxnSpPr>
          <p:cNvPr id="7" name="Straight Arrow Connector 6"/>
          <p:cNvCxnSpPr/>
          <p:nvPr/>
        </p:nvCxnSpPr>
        <p:spPr bwMode="auto">
          <a:xfrm flipV="1">
            <a:off x="5799332" y="2169679"/>
            <a:ext cx="572868" cy="452901"/>
          </a:xfrm>
          <a:prstGeom prst="straightConnector1">
            <a:avLst/>
          </a:prstGeom>
          <a:solidFill>
            <a:schemeClr val="accent1"/>
          </a:solidFill>
          <a:ln w="50800" cap="flat" cmpd="sng" algn="ctr">
            <a:solidFill>
              <a:srgbClr val="0000FF"/>
            </a:solidFill>
            <a:prstDash val="solid"/>
            <a:round/>
            <a:headEnd type="none" w="med" len="med"/>
            <a:tailEnd type="arrow"/>
          </a:ln>
          <a:effectLst/>
        </p:spPr>
      </p:cxnSp>
      <p:cxnSp>
        <p:nvCxnSpPr>
          <p:cNvPr id="22" name="Straight Arrow Connector 21"/>
          <p:cNvCxnSpPr/>
          <p:nvPr/>
        </p:nvCxnSpPr>
        <p:spPr bwMode="auto">
          <a:xfrm flipH="1">
            <a:off x="5767079" y="1862469"/>
            <a:ext cx="443628" cy="307210"/>
          </a:xfrm>
          <a:prstGeom prst="straightConnector1">
            <a:avLst/>
          </a:prstGeom>
          <a:solidFill>
            <a:schemeClr val="accent1"/>
          </a:solidFill>
          <a:ln w="25400" cap="flat" cmpd="sng" algn="ctr">
            <a:solidFill>
              <a:srgbClr val="C00000"/>
            </a:solidFill>
            <a:prstDash val="solid"/>
            <a:round/>
            <a:headEnd type="none" w="med" len="med"/>
            <a:tailEnd type="arrow"/>
          </a:ln>
          <a:effectLst/>
        </p:spPr>
      </p:cxnSp>
    </p:spTree>
    <p:extLst>
      <p:ext uri="{BB962C8B-B14F-4D97-AF65-F5344CB8AC3E}">
        <p14:creationId xmlns:p14="http://schemas.microsoft.com/office/powerpoint/2010/main" val="2587186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http://ej.iop.org/images/1748-9326/8/3/034002/Full/erl470150f2_onli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855644"/>
            <a:ext cx="6095111" cy="4021628"/>
          </a:xfrm>
          <a:prstGeom prst="rect">
            <a:avLst/>
          </a:prstGeom>
          <a:noFill/>
          <a:extLst>
            <a:ext uri="{909E8E84-426E-40DD-AFC4-6F175D3DCCD1}">
              <a14:hiddenFill xmlns:a14="http://schemas.microsoft.com/office/drawing/2010/main">
                <a:solidFill>
                  <a:srgbClr val="FFFFFF"/>
                </a:solidFill>
              </a14:hiddenFill>
            </a:ext>
          </a:extLst>
        </p:spPr>
      </p:pic>
      <p:sp>
        <p:nvSpPr>
          <p:cNvPr id="37900" name="Text Box 3"/>
          <p:cNvSpPr txBox="1">
            <a:spLocks noChangeArrowheads="1"/>
          </p:cNvSpPr>
          <p:nvPr/>
        </p:nvSpPr>
        <p:spPr bwMode="auto">
          <a:xfrm>
            <a:off x="158180" y="6023029"/>
            <a:ext cx="6934099" cy="646331"/>
          </a:xfrm>
          <a:prstGeom prst="rect">
            <a:avLst/>
          </a:prstGeom>
          <a:noFill/>
          <a:ln w="9525">
            <a:noFill/>
            <a:miter lim="800000"/>
            <a:headEnd/>
            <a:tailEnd/>
          </a:ln>
        </p:spPr>
        <p:txBody>
          <a:bodyPr wrap="square">
            <a:spAutoFit/>
          </a:bodyPr>
          <a:lstStyle/>
          <a:p>
            <a:pPr>
              <a:spcBef>
                <a:spcPct val="50000"/>
              </a:spcBef>
            </a:pPr>
            <a:r>
              <a:rPr lang="en-US" sz="1800" dirty="0" smtClean="0">
                <a:solidFill>
                  <a:srgbClr val="000000"/>
                </a:solidFill>
                <a:latin typeface="Calibri" pitchFamily="34" charset="0"/>
                <a:hlinkClick r:id="rId3"/>
              </a:rPr>
              <a:t>Liu </a:t>
            </a:r>
            <a:r>
              <a:rPr lang="en-US" sz="1800" dirty="0">
                <a:solidFill>
                  <a:srgbClr val="000000"/>
                </a:solidFill>
                <a:latin typeface="Calibri" pitchFamily="34" charset="0"/>
                <a:hlinkClick r:id="rId3"/>
              </a:rPr>
              <a:t>and </a:t>
            </a:r>
            <a:r>
              <a:rPr lang="en-US" sz="1800" dirty="0" smtClean="0">
                <a:solidFill>
                  <a:srgbClr val="000000"/>
                </a:solidFill>
                <a:latin typeface="Calibri" pitchFamily="34" charset="0"/>
                <a:hlinkClick r:id="rId3"/>
              </a:rPr>
              <a:t>Allan (2013) ERL</a:t>
            </a:r>
            <a:r>
              <a:rPr lang="en-US" sz="1800" i="1" dirty="0" smtClean="0">
                <a:solidFill>
                  <a:srgbClr val="000000"/>
                </a:solidFill>
                <a:latin typeface="Calibri" pitchFamily="34" charset="0"/>
              </a:rPr>
              <a:t>; see also: </a:t>
            </a:r>
            <a:r>
              <a:rPr lang="en-US" sz="1800" i="1" dirty="0" smtClean="0">
                <a:solidFill>
                  <a:srgbClr val="000000"/>
                </a:solidFill>
                <a:latin typeface="Calibri" pitchFamily="34" charset="0"/>
                <a:hlinkClick r:id="rId4"/>
              </a:rPr>
              <a:t>Chou et al. (2013) Nature </a:t>
            </a:r>
            <a:r>
              <a:rPr lang="en-US" sz="1800" i="1" dirty="0" err="1" smtClean="0">
                <a:solidFill>
                  <a:srgbClr val="000000"/>
                </a:solidFill>
                <a:latin typeface="Calibri" pitchFamily="34" charset="0"/>
                <a:hlinkClick r:id="rId4"/>
              </a:rPr>
              <a:t>Geosci</a:t>
            </a:r>
            <a:r>
              <a:rPr lang="en-US" sz="1800" i="1" dirty="0" smtClean="0">
                <a:solidFill>
                  <a:srgbClr val="000000"/>
                </a:solidFill>
                <a:latin typeface="Calibri" pitchFamily="34" charset="0"/>
              </a:rPr>
              <a:t>;</a:t>
            </a:r>
            <a:r>
              <a:rPr lang="en-US" sz="1800" dirty="0">
                <a:solidFill>
                  <a:srgbClr val="000000"/>
                </a:solidFill>
                <a:latin typeface="Calibri" pitchFamily="34" charset="0"/>
              </a:rPr>
              <a:t> </a:t>
            </a:r>
            <a:r>
              <a:rPr lang="en-US" sz="1800" i="1" dirty="0" smtClean="0">
                <a:solidFill>
                  <a:srgbClr val="000000"/>
                </a:solidFill>
                <a:latin typeface="Calibri" pitchFamily="34" charset="0"/>
                <a:hlinkClick r:id="rId5"/>
              </a:rPr>
              <a:t>Chadwick et al. (2013) J </a:t>
            </a:r>
            <a:r>
              <a:rPr lang="en-US" sz="1800" i="1" dirty="0" err="1" smtClean="0">
                <a:solidFill>
                  <a:srgbClr val="000000"/>
                </a:solidFill>
                <a:latin typeface="Calibri" pitchFamily="34" charset="0"/>
                <a:hlinkClick r:id="rId5"/>
              </a:rPr>
              <a:t>Clim</a:t>
            </a:r>
            <a:r>
              <a:rPr lang="en-US" sz="1800" i="1" dirty="0" smtClean="0">
                <a:solidFill>
                  <a:srgbClr val="000000"/>
                </a:solidFill>
                <a:latin typeface="Calibri" pitchFamily="34" charset="0"/>
                <a:hlinkClick r:id="rId5"/>
              </a:rPr>
              <a:t> </a:t>
            </a:r>
            <a:r>
              <a:rPr lang="en-US" sz="1800" i="1" dirty="0" smtClean="0">
                <a:solidFill>
                  <a:srgbClr val="000000"/>
                </a:solidFill>
                <a:latin typeface="Calibri" pitchFamily="34" charset="0"/>
              </a:rPr>
              <a:t>; </a:t>
            </a:r>
            <a:r>
              <a:rPr lang="en-GB" sz="1800" i="1" dirty="0">
                <a:solidFill>
                  <a:srgbClr val="000000"/>
                </a:solidFill>
                <a:latin typeface="Calibri" pitchFamily="34" charset="0"/>
                <a:hlinkClick r:id="rId6"/>
              </a:rPr>
              <a:t>Allan (2012) </a:t>
            </a:r>
            <a:r>
              <a:rPr lang="en-GB" sz="1800" i="1" dirty="0" err="1">
                <a:solidFill>
                  <a:srgbClr val="000000"/>
                </a:solidFill>
                <a:latin typeface="Calibri" pitchFamily="34" charset="0"/>
                <a:hlinkClick r:id="rId6"/>
              </a:rPr>
              <a:t>Clim</a:t>
            </a:r>
            <a:r>
              <a:rPr lang="en-GB" sz="1800" i="1" dirty="0">
                <a:solidFill>
                  <a:srgbClr val="000000"/>
                </a:solidFill>
                <a:latin typeface="Calibri" pitchFamily="34" charset="0"/>
                <a:hlinkClick r:id="rId6"/>
              </a:rPr>
              <a:t>. </a:t>
            </a:r>
            <a:r>
              <a:rPr lang="en-GB" sz="1800" i="1" dirty="0" err="1">
                <a:solidFill>
                  <a:srgbClr val="000000"/>
                </a:solidFill>
                <a:latin typeface="Calibri" pitchFamily="34" charset="0"/>
                <a:hlinkClick r:id="rId6"/>
              </a:rPr>
              <a:t>Dyn</a:t>
            </a:r>
            <a:r>
              <a:rPr lang="en-GB" sz="1800" i="1" dirty="0" smtClean="0">
                <a:solidFill>
                  <a:srgbClr val="000000"/>
                </a:solidFill>
                <a:latin typeface="Calibri" pitchFamily="34" charset="0"/>
                <a:hlinkClick r:id="rId6"/>
              </a:rPr>
              <a:t>.</a:t>
            </a:r>
            <a:endParaRPr lang="en-US" sz="1800" dirty="0">
              <a:solidFill>
                <a:srgbClr val="000000"/>
              </a:solidFill>
              <a:latin typeface="Calibri" pitchFamily="34" charset="0"/>
            </a:endParaRPr>
          </a:p>
        </p:txBody>
      </p:sp>
      <p:sp>
        <p:nvSpPr>
          <p:cNvPr id="37890" name="Rectangle 2"/>
          <p:cNvSpPr>
            <a:spLocks noGrp="1" noChangeArrowheads="1"/>
          </p:cNvSpPr>
          <p:nvPr>
            <p:ph type="title" idx="4294967295"/>
          </p:nvPr>
        </p:nvSpPr>
        <p:spPr>
          <a:xfrm>
            <a:off x="0" y="80963"/>
            <a:ext cx="7186613" cy="1516062"/>
          </a:xfrm>
        </p:spPr>
        <p:txBody>
          <a:bodyPr/>
          <a:lstStyle/>
          <a:p>
            <a:r>
              <a:rPr lang="en-GB" sz="3600" dirty="0" smtClean="0">
                <a:solidFill>
                  <a:srgbClr val="0070C0"/>
                </a:solidFill>
                <a:latin typeface="Calibri" pitchFamily="34" charset="0"/>
              </a:rPr>
              <a:t>CMIP5 simulations: Wettest tropical grid-points get wetter, driest drier</a:t>
            </a:r>
          </a:p>
        </p:txBody>
      </p:sp>
      <p:sp>
        <p:nvSpPr>
          <p:cNvPr id="37891" name="TextBox 1"/>
          <p:cNvSpPr txBox="1">
            <a:spLocks noChangeArrowheads="1"/>
          </p:cNvSpPr>
          <p:nvPr/>
        </p:nvSpPr>
        <p:spPr bwMode="auto">
          <a:xfrm>
            <a:off x="962000" y="1526878"/>
            <a:ext cx="5410200" cy="461962"/>
          </a:xfrm>
          <a:prstGeom prst="rect">
            <a:avLst/>
          </a:prstGeom>
          <a:solidFill>
            <a:schemeClr val="bg1"/>
          </a:solidFill>
          <a:ln w="9525">
            <a:noFill/>
            <a:miter lim="800000"/>
            <a:headEnd/>
            <a:tailEnd/>
          </a:ln>
        </p:spPr>
        <p:txBody>
          <a:bodyPr>
            <a:spAutoFit/>
          </a:bodyPr>
          <a:lstStyle/>
          <a:p>
            <a:r>
              <a:rPr lang="en-GB" sz="2400" b="1" dirty="0">
                <a:solidFill>
                  <a:srgbClr val="000000"/>
                </a:solidFill>
                <a:latin typeface="Arial" charset="0"/>
              </a:rPr>
              <a:t>	Ocean		Land</a:t>
            </a:r>
          </a:p>
        </p:txBody>
      </p:sp>
      <p:sp>
        <p:nvSpPr>
          <p:cNvPr id="8" name="TextBox 7"/>
          <p:cNvSpPr txBox="1"/>
          <p:nvPr/>
        </p:nvSpPr>
        <p:spPr>
          <a:xfrm>
            <a:off x="-1349648" y="3717032"/>
            <a:ext cx="3761408" cy="461665"/>
          </a:xfrm>
          <a:prstGeom prst="rect">
            <a:avLst/>
          </a:prstGeom>
          <a:solidFill>
            <a:schemeClr val="bg1"/>
          </a:solidFill>
          <a:scene3d>
            <a:camera prst="orthographicFront">
              <a:rot lat="0" lon="0" rev="5400000"/>
            </a:camera>
            <a:lightRig rig="threePt" dir="t"/>
          </a:scene3d>
        </p:spPr>
        <p:txBody>
          <a:bodyPr>
            <a:spAutoFit/>
          </a:bodyPr>
          <a:lstStyle/>
          <a:p>
            <a:pPr>
              <a:defRPr/>
            </a:pPr>
            <a:r>
              <a:rPr lang="en-GB" sz="2400" dirty="0">
                <a:solidFill>
                  <a:srgbClr val="000000"/>
                </a:solidFill>
                <a:latin typeface="Arial" charset="0"/>
              </a:rPr>
              <a:t>Tropical dry	Tropical wet</a:t>
            </a:r>
          </a:p>
        </p:txBody>
      </p:sp>
      <p:sp>
        <p:nvSpPr>
          <p:cNvPr id="37893" name="TextBox 2"/>
          <p:cNvSpPr txBox="1">
            <a:spLocks noChangeArrowheads="1"/>
          </p:cNvSpPr>
          <p:nvPr/>
        </p:nvSpPr>
        <p:spPr bwMode="auto">
          <a:xfrm>
            <a:off x="6961188" y="2893091"/>
            <a:ext cx="2057400" cy="1200329"/>
          </a:xfrm>
          <a:prstGeom prst="rect">
            <a:avLst/>
          </a:prstGeom>
          <a:noFill/>
          <a:ln w="9525">
            <a:solidFill>
              <a:schemeClr val="tx1"/>
            </a:solidFill>
            <a:miter lim="800000"/>
            <a:headEnd/>
            <a:tailEnd/>
          </a:ln>
        </p:spPr>
        <p:txBody>
          <a:bodyPr>
            <a:spAutoFit/>
          </a:bodyPr>
          <a:lstStyle/>
          <a:p>
            <a:r>
              <a:rPr lang="en-GB" sz="1800" dirty="0">
                <a:solidFill>
                  <a:srgbClr val="000000"/>
                </a:solidFill>
                <a:latin typeface="Arial" charset="0"/>
              </a:rPr>
              <a:t>Pre 1988 GPCP </a:t>
            </a:r>
            <a:r>
              <a:rPr lang="en-GB" sz="1800" dirty="0" smtClean="0">
                <a:solidFill>
                  <a:srgbClr val="000000"/>
                </a:solidFill>
                <a:latin typeface="Arial" charset="0"/>
              </a:rPr>
              <a:t>observations over ocean don’t use microwave data</a:t>
            </a:r>
            <a:endParaRPr lang="en-GB" sz="1800" dirty="0">
              <a:solidFill>
                <a:srgbClr val="000000"/>
              </a:solidFill>
              <a:latin typeface="Arial" charset="0"/>
            </a:endParaRPr>
          </a:p>
        </p:txBody>
      </p:sp>
      <p:cxnSp>
        <p:nvCxnSpPr>
          <p:cNvPr id="37894" name="Straight Arrow Connector 4"/>
          <p:cNvCxnSpPr>
            <a:cxnSpLocks noChangeShapeType="1"/>
          </p:cNvCxnSpPr>
          <p:nvPr/>
        </p:nvCxnSpPr>
        <p:spPr bwMode="auto">
          <a:xfrm flipH="1">
            <a:off x="2627784" y="3632635"/>
            <a:ext cx="4333405" cy="460606"/>
          </a:xfrm>
          <a:prstGeom prst="straightConnector1">
            <a:avLst/>
          </a:prstGeom>
          <a:noFill/>
          <a:ln w="41275" algn="ctr">
            <a:solidFill>
              <a:schemeClr val="tx1"/>
            </a:solidFill>
            <a:round/>
            <a:headEnd/>
            <a:tailEnd type="arrow" w="med" len="med"/>
          </a:ln>
        </p:spPr>
      </p:cxnSp>
      <p:pic>
        <p:nvPicPr>
          <p:cNvPr id="37895" name="Picture 3"/>
          <p:cNvPicPr>
            <a:picLocks noChangeAspect="1" noChangeArrowheads="1"/>
          </p:cNvPicPr>
          <p:nvPr/>
        </p:nvPicPr>
        <p:blipFill>
          <a:blip r:embed="rId7"/>
          <a:srcRect/>
          <a:stretch>
            <a:fillRect/>
          </a:stretch>
        </p:blipFill>
        <p:spPr bwMode="auto">
          <a:xfrm>
            <a:off x="7588250" y="1268413"/>
            <a:ext cx="1435100" cy="655637"/>
          </a:xfrm>
          <a:prstGeom prst="rect">
            <a:avLst/>
          </a:prstGeom>
          <a:noFill/>
          <a:ln w="9525">
            <a:noFill/>
            <a:miter lim="800000"/>
            <a:headEnd/>
            <a:tailEnd/>
          </a:ln>
        </p:spPr>
      </p:pic>
      <p:pic>
        <p:nvPicPr>
          <p:cNvPr id="37896" name="Picture 5"/>
          <p:cNvPicPr>
            <a:picLocks noChangeAspect="1" noChangeArrowheads="1"/>
          </p:cNvPicPr>
          <p:nvPr/>
        </p:nvPicPr>
        <p:blipFill>
          <a:blip r:embed="rId8"/>
          <a:srcRect/>
          <a:stretch>
            <a:fillRect/>
          </a:stretch>
        </p:blipFill>
        <p:spPr bwMode="auto">
          <a:xfrm>
            <a:off x="7566025" y="673100"/>
            <a:ext cx="1452563" cy="457200"/>
          </a:xfrm>
          <a:prstGeom prst="rect">
            <a:avLst/>
          </a:prstGeom>
          <a:noFill/>
          <a:ln w="9525">
            <a:noFill/>
            <a:miter lim="800000"/>
            <a:headEnd/>
            <a:tailEnd/>
          </a:ln>
        </p:spPr>
      </p:pic>
      <p:sp>
        <p:nvSpPr>
          <p:cNvPr id="37897" name="TextBox 10"/>
          <p:cNvSpPr txBox="1">
            <a:spLocks noChangeArrowheads="1"/>
          </p:cNvSpPr>
          <p:nvPr/>
        </p:nvSpPr>
        <p:spPr bwMode="auto">
          <a:xfrm>
            <a:off x="6961188" y="4335892"/>
            <a:ext cx="2057400" cy="647700"/>
          </a:xfrm>
          <a:prstGeom prst="rect">
            <a:avLst/>
          </a:prstGeom>
          <a:noFill/>
          <a:ln w="9525">
            <a:solidFill>
              <a:schemeClr val="tx1"/>
            </a:solidFill>
            <a:miter lim="800000"/>
            <a:headEnd/>
            <a:tailEnd/>
          </a:ln>
        </p:spPr>
        <p:txBody>
          <a:bodyPr>
            <a:spAutoFit/>
          </a:bodyPr>
          <a:lstStyle/>
          <a:p>
            <a:r>
              <a:rPr lang="en-GB" sz="1800">
                <a:solidFill>
                  <a:srgbClr val="000000"/>
                </a:solidFill>
                <a:latin typeface="Arial" charset="0"/>
              </a:rPr>
              <a:t>Robust drying of dry tropical land</a:t>
            </a:r>
          </a:p>
        </p:txBody>
      </p:sp>
      <p:cxnSp>
        <p:nvCxnSpPr>
          <p:cNvPr id="37898" name="Straight Arrow Connector 11"/>
          <p:cNvCxnSpPr>
            <a:cxnSpLocks noChangeShapeType="1"/>
            <a:stCxn id="37897" idx="1"/>
          </p:cNvCxnSpPr>
          <p:nvPr/>
        </p:nvCxnSpPr>
        <p:spPr bwMode="auto">
          <a:xfrm flipH="1">
            <a:off x="6660232" y="4659742"/>
            <a:ext cx="300956" cy="142660"/>
          </a:xfrm>
          <a:prstGeom prst="straightConnector1">
            <a:avLst/>
          </a:prstGeom>
          <a:noFill/>
          <a:ln w="41275" algn="ctr">
            <a:solidFill>
              <a:schemeClr val="tx1"/>
            </a:solidFill>
            <a:round/>
            <a:headEnd/>
            <a:tailEnd type="arrow" w="med" len="med"/>
          </a:ln>
        </p:spPr>
      </p:cxnSp>
      <p:pic>
        <p:nvPicPr>
          <p:cNvPr id="37899" name="Picture 12"/>
          <p:cNvPicPr>
            <a:picLocks noChangeAspect="1"/>
          </p:cNvPicPr>
          <p:nvPr/>
        </p:nvPicPr>
        <p:blipFill>
          <a:blip r:embed="rId9"/>
          <a:srcRect/>
          <a:stretch>
            <a:fillRect/>
          </a:stretch>
        </p:blipFill>
        <p:spPr bwMode="auto">
          <a:xfrm>
            <a:off x="6124004" y="6381328"/>
            <a:ext cx="2984500" cy="454499"/>
          </a:xfrm>
          <a:prstGeom prst="rect">
            <a:avLst/>
          </a:prstGeom>
          <a:solidFill>
            <a:schemeClr val="bg1"/>
          </a:solidFill>
          <a:ln w="9525">
            <a:noFill/>
            <a:miter lim="800000"/>
            <a:headEnd/>
            <a:tailEnd/>
          </a:ln>
        </p:spPr>
      </p:pic>
      <p:sp>
        <p:nvSpPr>
          <p:cNvPr id="2" name="TextBox 1"/>
          <p:cNvSpPr txBox="1"/>
          <p:nvPr/>
        </p:nvSpPr>
        <p:spPr>
          <a:xfrm>
            <a:off x="6961188" y="5301208"/>
            <a:ext cx="2063082" cy="923330"/>
          </a:xfrm>
          <a:prstGeom prst="rect">
            <a:avLst/>
          </a:prstGeom>
          <a:noFill/>
        </p:spPr>
        <p:txBody>
          <a:bodyPr wrap="square" rtlCol="0">
            <a:spAutoFit/>
          </a:bodyPr>
          <a:lstStyle/>
          <a:p>
            <a:r>
              <a:rPr lang="en-GB" sz="1800" dirty="0" smtClean="0">
                <a:solidFill>
                  <a:srgbClr val="0070C0"/>
                </a:solidFill>
                <a:latin typeface="Arial" charset="0"/>
              </a:rPr>
              <a:t>30% wettest </a:t>
            </a:r>
            <a:r>
              <a:rPr lang="en-GB" sz="1800" dirty="0" err="1" smtClean="0">
                <a:solidFill>
                  <a:srgbClr val="0070C0"/>
                </a:solidFill>
                <a:latin typeface="Arial" charset="0"/>
              </a:rPr>
              <a:t>gridpoints</a:t>
            </a:r>
            <a:r>
              <a:rPr lang="en-GB" sz="1800" dirty="0" smtClean="0">
                <a:solidFill>
                  <a:srgbClr val="0070C0"/>
                </a:solidFill>
                <a:latin typeface="Arial" charset="0"/>
              </a:rPr>
              <a:t> </a:t>
            </a:r>
            <a:r>
              <a:rPr lang="en-GB" sz="1800" dirty="0" err="1" smtClean="0">
                <a:solidFill>
                  <a:srgbClr val="0070C0"/>
                </a:solidFill>
                <a:latin typeface="Arial" charset="0"/>
              </a:rPr>
              <a:t>vs</a:t>
            </a:r>
            <a:r>
              <a:rPr lang="en-GB" sz="1800" dirty="0" smtClean="0">
                <a:solidFill>
                  <a:srgbClr val="0070C0"/>
                </a:solidFill>
                <a:latin typeface="Arial" charset="0"/>
              </a:rPr>
              <a:t> 70% driest each month</a:t>
            </a:r>
            <a:endParaRPr lang="en-GB" sz="1800" dirty="0">
              <a:solidFill>
                <a:srgbClr val="0070C0"/>
              </a:solidFill>
              <a:latin typeface="Arial" charset="0"/>
            </a:endParaRPr>
          </a:p>
        </p:txBody>
      </p:sp>
      <p:sp>
        <p:nvSpPr>
          <p:cNvPr id="19" name="TextBox 18"/>
          <p:cNvSpPr txBox="1"/>
          <p:nvPr/>
        </p:nvSpPr>
        <p:spPr>
          <a:xfrm>
            <a:off x="-1332655" y="3504895"/>
            <a:ext cx="3600399" cy="830997"/>
          </a:xfrm>
          <a:prstGeom prst="rect">
            <a:avLst/>
          </a:prstGeom>
          <a:solidFill>
            <a:schemeClr val="bg1"/>
          </a:solidFill>
          <a:scene3d>
            <a:camera prst="orthographicFront">
              <a:rot lat="0" lon="0" rev="5400000"/>
            </a:camera>
            <a:lightRig rig="threePt" dir="t"/>
          </a:scene3d>
        </p:spPr>
        <p:txBody>
          <a:bodyPr wrap="square">
            <a:spAutoFit/>
          </a:bodyPr>
          <a:lstStyle/>
          <a:p>
            <a:pPr>
              <a:defRPr/>
            </a:pPr>
            <a:r>
              <a:rPr lang="en-GB" sz="2400" dirty="0" smtClean="0">
                <a:solidFill>
                  <a:srgbClr val="000000"/>
                </a:solidFill>
                <a:latin typeface="Arial" charset="0"/>
              </a:rPr>
              <a:t>dry</a:t>
            </a:r>
            <a:r>
              <a:rPr lang="en-GB" sz="2400" dirty="0">
                <a:solidFill>
                  <a:srgbClr val="000000"/>
                </a:solidFill>
                <a:latin typeface="Arial" charset="0"/>
              </a:rPr>
              <a:t>	</a:t>
            </a:r>
            <a:r>
              <a:rPr lang="en-GB" sz="1800" dirty="0" smtClean="0">
                <a:solidFill>
                  <a:srgbClr val="000000"/>
                </a:solidFill>
                <a:latin typeface="Arial" charset="0"/>
              </a:rPr>
              <a:t>tropical region	</a:t>
            </a:r>
            <a:r>
              <a:rPr lang="en-GB" sz="2400" dirty="0" smtClean="0">
                <a:solidFill>
                  <a:srgbClr val="000000"/>
                </a:solidFill>
                <a:latin typeface="Arial" charset="0"/>
              </a:rPr>
              <a:t>wet</a:t>
            </a:r>
          </a:p>
          <a:p>
            <a:pPr>
              <a:defRPr/>
            </a:pPr>
            <a:r>
              <a:rPr lang="en-GB" sz="2400" dirty="0" smtClean="0">
                <a:solidFill>
                  <a:srgbClr val="000000"/>
                </a:solidFill>
                <a:latin typeface="Arial" charset="0"/>
              </a:rPr>
              <a:t>Precipitation Change (%)</a:t>
            </a:r>
            <a:endParaRPr lang="en-GB" sz="2400" dirty="0">
              <a:solidFill>
                <a:srgbClr val="000000"/>
              </a:solidFill>
              <a:latin typeface="Arial" charset="0"/>
            </a:endParaRPr>
          </a:p>
        </p:txBody>
      </p:sp>
      <p:sp>
        <p:nvSpPr>
          <p:cNvPr id="20" name="TextBox 10"/>
          <p:cNvSpPr txBox="1">
            <a:spLocks noChangeArrowheads="1"/>
          </p:cNvSpPr>
          <p:nvPr/>
        </p:nvSpPr>
        <p:spPr bwMode="auto">
          <a:xfrm>
            <a:off x="6948264" y="2060848"/>
            <a:ext cx="2057400" cy="646331"/>
          </a:xfrm>
          <a:prstGeom prst="rect">
            <a:avLst/>
          </a:prstGeom>
          <a:noFill/>
          <a:ln w="9525">
            <a:solidFill>
              <a:schemeClr val="tx1"/>
            </a:solidFill>
            <a:miter lim="800000"/>
            <a:headEnd/>
            <a:tailEnd/>
          </a:ln>
        </p:spPr>
        <p:txBody>
          <a:bodyPr>
            <a:spAutoFit/>
          </a:bodyPr>
          <a:lstStyle/>
          <a:p>
            <a:r>
              <a:rPr lang="en-GB" sz="1800" dirty="0" smtClean="0">
                <a:solidFill>
                  <a:srgbClr val="000000"/>
                </a:solidFill>
                <a:latin typeface="Arial" charset="0"/>
              </a:rPr>
              <a:t>Wet land: strong ENSO influence</a:t>
            </a:r>
            <a:endParaRPr lang="en-GB" sz="1800" dirty="0">
              <a:solidFill>
                <a:srgbClr val="000000"/>
              </a:solidFill>
              <a:latin typeface="Arial" charset="0"/>
            </a:endParaRPr>
          </a:p>
        </p:txBody>
      </p:sp>
      <p:cxnSp>
        <p:nvCxnSpPr>
          <p:cNvPr id="21" name="Straight Arrow Connector 11"/>
          <p:cNvCxnSpPr>
            <a:cxnSpLocks noChangeShapeType="1"/>
          </p:cNvCxnSpPr>
          <p:nvPr/>
        </p:nvCxnSpPr>
        <p:spPr bwMode="auto">
          <a:xfrm flipH="1">
            <a:off x="5148064" y="2348880"/>
            <a:ext cx="1800200" cy="358299"/>
          </a:xfrm>
          <a:prstGeom prst="straightConnector1">
            <a:avLst/>
          </a:prstGeom>
          <a:noFill/>
          <a:ln w="41275" algn="ctr">
            <a:solidFill>
              <a:schemeClr val="tx1"/>
            </a:solidFill>
            <a:round/>
            <a:headEnd/>
            <a:tailEnd type="arrow" w="med" len="med"/>
          </a:ln>
        </p:spPr>
      </p:cxnSp>
      <p:pic>
        <p:nvPicPr>
          <p:cNvPr id="1028" name="Picture 4" descr="http://ej.iop.org/images/1748-9326/8/3/034002/Full/erl470150f2_online.jpg"/>
          <p:cNvPicPr>
            <a:picLocks noChangeAspect="1" noChangeArrowheads="1"/>
          </p:cNvPicPr>
          <p:nvPr/>
        </p:nvPicPr>
        <p:blipFill rotWithShape="1">
          <a:blip r:embed="rId2">
            <a:extLst>
              <a:ext uri="{28A0092B-C50C-407E-A947-70E740481C1C}">
                <a14:useLocalDpi xmlns:a14="http://schemas.microsoft.com/office/drawing/2010/main" val="0"/>
              </a:ext>
            </a:extLst>
          </a:blip>
          <a:srcRect l="7574" t="7653" r="67247" b="84781"/>
          <a:stretch/>
        </p:blipFill>
        <p:spPr bwMode="auto">
          <a:xfrm>
            <a:off x="1073660" y="2060848"/>
            <a:ext cx="1554124" cy="5760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00590" y="2636912"/>
            <a:ext cx="1455186" cy="400110"/>
          </a:xfrm>
          <a:prstGeom prst="rect">
            <a:avLst/>
          </a:prstGeom>
          <a:noFill/>
        </p:spPr>
        <p:txBody>
          <a:bodyPr wrap="square" rtlCol="0">
            <a:spAutoFit/>
          </a:bodyPr>
          <a:lstStyle/>
          <a:p>
            <a:r>
              <a:rPr lang="en-GB" sz="2000" b="1" dirty="0" smtClean="0">
                <a:solidFill>
                  <a:schemeClr val="accent2"/>
                </a:solidFill>
                <a:latin typeface="Calibri" pitchFamily="34" charset="0"/>
              </a:rPr>
              <a:t>GPCC</a:t>
            </a:r>
            <a:r>
              <a:rPr lang="en-GB" sz="2000" b="1" dirty="0" smtClean="0">
                <a:solidFill>
                  <a:srgbClr val="0066FF"/>
                </a:solidFill>
                <a:latin typeface="Calibri" pitchFamily="34" charset="0"/>
              </a:rPr>
              <a:t> </a:t>
            </a:r>
            <a:r>
              <a:rPr lang="en-GB" sz="2000" b="1" dirty="0" smtClean="0">
                <a:solidFill>
                  <a:srgbClr val="FF0000"/>
                </a:solidFill>
                <a:latin typeface="Calibri" pitchFamily="34" charset="0"/>
              </a:rPr>
              <a:t>GPCP</a:t>
            </a:r>
            <a:endParaRPr lang="en-GB" sz="2000" b="1" dirty="0">
              <a:solidFill>
                <a:srgbClr val="FF0000"/>
              </a:solidFill>
              <a:latin typeface="Calibri" pitchFamily="34" charset="0"/>
            </a:endParaRPr>
          </a:p>
        </p:txBody>
      </p:sp>
      <p:pic>
        <p:nvPicPr>
          <p:cNvPr id="1030" name="Picture 6" descr="http://ej.iop.org/images/1748-9326/8/3/034002/Full/erl470150f2_online.jpg"/>
          <p:cNvPicPr>
            <a:picLocks noChangeAspect="1" noChangeArrowheads="1"/>
          </p:cNvPicPr>
          <p:nvPr/>
        </p:nvPicPr>
        <p:blipFill rotWithShape="1">
          <a:blip r:embed="rId2">
            <a:extLst>
              <a:ext uri="{28A0092B-C50C-407E-A947-70E740481C1C}">
                <a14:useLocalDpi xmlns:a14="http://schemas.microsoft.com/office/drawing/2010/main" val="0"/>
              </a:ext>
            </a:extLst>
          </a:blip>
          <a:srcRect t="94879"/>
          <a:stretch/>
        </p:blipFill>
        <p:spPr bwMode="auto">
          <a:xfrm>
            <a:off x="560040" y="5661248"/>
            <a:ext cx="6172200" cy="331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707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89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89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8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animBg="1"/>
      <p:bldP spid="37897"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1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0808"/>
            <a:ext cx="4648200"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http://www.esru.strath.ac.uk/EandE/Web_sites/02-03/carbon_sequestration/Carbon%20Sequestration-484_2.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6790" y="3501008"/>
            <a:ext cx="4511714" cy="3024336"/>
          </a:xfrm>
          <a:prstGeom prst="rect">
            <a:avLst/>
          </a:prstGeom>
          <a:noFill/>
          <a:extLst>
            <a:ext uri="{909E8E84-426E-40DD-AFC4-6F175D3DCCD1}">
              <a14:hiddenFill xmlns:a14="http://schemas.microsoft.com/office/drawing/2010/main">
                <a:solidFill>
                  <a:srgbClr val="FFFFFF"/>
                </a:solidFill>
              </a14:hiddenFill>
            </a:ext>
          </a:extLst>
        </p:spPr>
      </p:pic>
      <p:sp>
        <p:nvSpPr>
          <p:cNvPr id="151557" name="Line 5"/>
          <p:cNvSpPr>
            <a:spLocks noChangeShapeType="1"/>
          </p:cNvSpPr>
          <p:nvPr/>
        </p:nvSpPr>
        <p:spPr bwMode="auto">
          <a:xfrm>
            <a:off x="2411760" y="2348856"/>
            <a:ext cx="2520280" cy="1728216"/>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51558" name="Text Box 6"/>
          <p:cNvSpPr txBox="1">
            <a:spLocks noChangeArrowheads="1"/>
          </p:cNvSpPr>
          <p:nvPr/>
        </p:nvSpPr>
        <p:spPr bwMode="auto">
          <a:xfrm>
            <a:off x="4932040" y="1940639"/>
            <a:ext cx="394786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GB" dirty="0" smtClean="0"/>
              <a:t>Shifts </a:t>
            </a:r>
            <a:r>
              <a:rPr lang="en-GB" dirty="0"/>
              <a:t>in circulation </a:t>
            </a:r>
            <a:r>
              <a:rPr lang="en-GB" dirty="0" smtClean="0"/>
              <a:t>patterns </a:t>
            </a:r>
            <a:r>
              <a:rPr lang="en-GB" dirty="0"/>
              <a:t>are crucial to regional changes in water resources and risk yet predictability is </a:t>
            </a:r>
            <a:r>
              <a:rPr lang="en-GB" dirty="0" smtClean="0"/>
              <a:t>often poor</a:t>
            </a:r>
            <a:r>
              <a:rPr lang="en-GB" dirty="0"/>
              <a:t>.</a:t>
            </a:r>
            <a:endParaRPr lang="en-US" dirty="0"/>
          </a:p>
        </p:txBody>
      </p:sp>
      <p:sp>
        <p:nvSpPr>
          <p:cNvPr id="151559" name="Text Box 7"/>
          <p:cNvSpPr txBox="1">
            <a:spLocks noChangeArrowheads="1"/>
          </p:cNvSpPr>
          <p:nvPr/>
        </p:nvSpPr>
        <p:spPr bwMode="auto">
          <a:xfrm>
            <a:off x="232792" y="4719339"/>
            <a:ext cx="4267200"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GB" dirty="0" smtClean="0"/>
              <a:t>How will monsoons and jet stream positions respond </a:t>
            </a:r>
            <a:r>
              <a:rPr lang="en-GB" dirty="0"/>
              <a:t>to warming?</a:t>
            </a:r>
          </a:p>
          <a:p>
            <a:pPr>
              <a:spcBef>
                <a:spcPct val="50000"/>
              </a:spcBef>
            </a:pPr>
            <a:r>
              <a:rPr lang="en-GB" dirty="0" smtClean="0"/>
              <a:t>How will primary </a:t>
            </a:r>
            <a:r>
              <a:rPr lang="en-GB" dirty="0"/>
              <a:t>land-surface and ocean-atmosphere </a:t>
            </a:r>
            <a:r>
              <a:rPr lang="en-GB" dirty="0" smtClean="0"/>
              <a:t>feedbacks affect the local response to global warming?</a:t>
            </a:r>
            <a:endParaRPr lang="en-US" dirty="0"/>
          </a:p>
        </p:txBody>
      </p:sp>
      <p:sp>
        <p:nvSpPr>
          <p:cNvPr id="151554" name="Rectangle 2"/>
          <p:cNvSpPr>
            <a:spLocks noGrp="1" noChangeArrowheads="1"/>
          </p:cNvSpPr>
          <p:nvPr>
            <p:ph type="title" idx="4294967295"/>
          </p:nvPr>
        </p:nvSpPr>
        <p:spPr>
          <a:xfrm>
            <a:off x="389384" y="176808"/>
            <a:ext cx="8575104" cy="1524000"/>
          </a:xfrm>
          <a:solidFill>
            <a:schemeClr val="bg1"/>
          </a:solidFill>
        </p:spPr>
        <p:txBody>
          <a:bodyPr/>
          <a:lstStyle/>
          <a:p>
            <a:pPr eaLnBrk="1" hangingPunct="1"/>
            <a:r>
              <a:rPr lang="en-GB" sz="4000" dirty="0" smtClean="0">
                <a:solidFill>
                  <a:srgbClr val="0066FF"/>
                </a:solidFill>
                <a:latin typeface="Calibri" pitchFamily="34" charset="0"/>
                <a:cs typeface="Calibri" pitchFamily="34" charset="0"/>
              </a:rPr>
              <a:t>Robust predictions of regional changes in the water cycle: a great challenge</a:t>
            </a:r>
          </a:p>
        </p:txBody>
      </p:sp>
      <p:sp>
        <p:nvSpPr>
          <p:cNvPr id="2" name="Rectangle 1"/>
          <p:cNvSpPr/>
          <p:nvPr/>
        </p:nvSpPr>
        <p:spPr bwMode="auto">
          <a:xfrm>
            <a:off x="2241104" y="2132856"/>
            <a:ext cx="170656" cy="216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526607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4"/>
          <p:cNvSpPr>
            <a:spLocks noGrp="1" noChangeArrowheads="1"/>
          </p:cNvSpPr>
          <p:nvPr>
            <p:ph idx="1"/>
          </p:nvPr>
        </p:nvSpPr>
        <p:spPr>
          <a:xfrm>
            <a:off x="4572000" y="993775"/>
            <a:ext cx="4191000" cy="1935163"/>
          </a:xfrm>
        </p:spPr>
        <p:txBody>
          <a:bodyPr/>
          <a:lstStyle/>
          <a:p>
            <a:pPr eaLnBrk="1" hangingPunct="1">
              <a:lnSpc>
                <a:spcPct val="80000"/>
              </a:lnSpc>
            </a:pPr>
            <a:r>
              <a:rPr lang="en-GB" sz="2800" dirty="0" smtClean="0">
                <a:latin typeface="Calibri" pitchFamily="34" charset="0"/>
                <a:cs typeface="Calibri" pitchFamily="34" charset="0"/>
              </a:rPr>
              <a:t>Increased Precipitation</a:t>
            </a:r>
          </a:p>
          <a:p>
            <a:pPr eaLnBrk="1" hangingPunct="1">
              <a:lnSpc>
                <a:spcPct val="80000"/>
              </a:lnSpc>
            </a:pPr>
            <a:r>
              <a:rPr lang="en-GB" sz="2800" dirty="0" smtClean="0">
                <a:latin typeface="Calibri" pitchFamily="34" charset="0"/>
                <a:cs typeface="Calibri" pitchFamily="34" charset="0"/>
              </a:rPr>
              <a:t>More Intense Rainfall</a:t>
            </a:r>
          </a:p>
          <a:p>
            <a:pPr eaLnBrk="1" hangingPunct="1">
              <a:lnSpc>
                <a:spcPct val="80000"/>
              </a:lnSpc>
            </a:pPr>
            <a:r>
              <a:rPr lang="en-GB" sz="2800" dirty="0" smtClean="0">
                <a:latin typeface="Calibri" pitchFamily="34" charset="0"/>
                <a:cs typeface="Calibri" pitchFamily="34" charset="0"/>
              </a:rPr>
              <a:t>More droughts</a:t>
            </a:r>
          </a:p>
          <a:p>
            <a:pPr eaLnBrk="1" hangingPunct="1">
              <a:lnSpc>
                <a:spcPct val="80000"/>
              </a:lnSpc>
            </a:pPr>
            <a:r>
              <a:rPr lang="en-GB" sz="2800" dirty="0" smtClean="0">
                <a:latin typeface="Calibri" pitchFamily="34" charset="0"/>
                <a:cs typeface="Calibri" pitchFamily="34" charset="0"/>
              </a:rPr>
              <a:t>Wet regions get wetter, dry regions get drier?</a:t>
            </a:r>
          </a:p>
          <a:p>
            <a:pPr eaLnBrk="1" hangingPunct="1">
              <a:lnSpc>
                <a:spcPct val="80000"/>
              </a:lnSpc>
            </a:pPr>
            <a:endParaRPr lang="en-GB" sz="2800" dirty="0" smtClean="0">
              <a:latin typeface="Calibri" pitchFamily="34" charset="0"/>
              <a:cs typeface="Calibri" pitchFamily="34" charset="0"/>
            </a:endParaRPr>
          </a:p>
          <a:p>
            <a:pPr eaLnBrk="1" hangingPunct="1">
              <a:lnSpc>
                <a:spcPct val="80000"/>
              </a:lnSpc>
            </a:pPr>
            <a:r>
              <a:rPr lang="en-GB" sz="2800" dirty="0" smtClean="0">
                <a:latin typeface="Calibri" pitchFamily="34" charset="0"/>
                <a:cs typeface="Calibri" pitchFamily="34" charset="0"/>
              </a:rPr>
              <a:t>Regional projections??</a:t>
            </a:r>
            <a:endParaRPr lang="en-US" sz="2800" dirty="0" smtClean="0">
              <a:latin typeface="Calibri" pitchFamily="34" charset="0"/>
              <a:cs typeface="Calibri" pitchFamily="34" charset="0"/>
            </a:endParaRPr>
          </a:p>
        </p:txBody>
      </p:sp>
      <p:pic>
        <p:nvPicPr>
          <p:cNvPr id="12" name="Picture 8" descr="http://www.cl.cam.ac.uk/research/srg/netos/molten/images/reading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7448" y="147407"/>
            <a:ext cx="1663353" cy="60515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3487328"/>
            <a:ext cx="4392488" cy="324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070" r="2077"/>
          <a:stretch/>
        </p:blipFill>
        <p:spPr bwMode="auto">
          <a:xfrm>
            <a:off x="93177" y="3717032"/>
            <a:ext cx="4046775" cy="3057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707904" y="5817458"/>
            <a:ext cx="1425614" cy="707886"/>
          </a:xfrm>
          <a:prstGeom prst="rect">
            <a:avLst/>
          </a:prstGeom>
          <a:noFill/>
        </p:spPr>
        <p:txBody>
          <a:bodyPr wrap="square" rtlCol="0">
            <a:spAutoFit/>
          </a:bodyPr>
          <a:lstStyle/>
          <a:p>
            <a:r>
              <a:rPr lang="en-GB" sz="2000" b="1" dirty="0" smtClean="0">
                <a:solidFill>
                  <a:schemeClr val="accent3">
                    <a:lumMod val="65000"/>
                  </a:schemeClr>
                </a:solidFill>
                <a:latin typeface="Arial" charset="0"/>
              </a:rPr>
              <a:t>IPCC WGI (2013)</a:t>
            </a:r>
            <a:endParaRPr lang="en-GB" sz="2000" b="1" dirty="0">
              <a:solidFill>
                <a:schemeClr val="accent3">
                  <a:lumMod val="65000"/>
                </a:schemeClr>
              </a:solidFill>
              <a:latin typeface="Arial" charset="0"/>
            </a:endParaRPr>
          </a:p>
        </p:txBody>
      </p:sp>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4115" t="8665" b="-666"/>
          <a:stretch/>
        </p:blipFill>
        <p:spPr bwMode="auto">
          <a:xfrm>
            <a:off x="102755" y="1245919"/>
            <a:ext cx="4037197" cy="2471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66851" y="971436"/>
            <a:ext cx="2376264" cy="338554"/>
          </a:xfrm>
          <a:prstGeom prst="rect">
            <a:avLst/>
          </a:prstGeom>
          <a:noFill/>
        </p:spPr>
        <p:txBody>
          <a:bodyPr wrap="square" rtlCol="0">
            <a:spAutoFit/>
          </a:bodyPr>
          <a:lstStyle/>
          <a:p>
            <a:r>
              <a:rPr lang="en-GB" sz="1600" b="1" dirty="0" smtClean="0">
                <a:solidFill>
                  <a:schemeClr val="tx1">
                    <a:lumMod val="65000"/>
                    <a:lumOff val="35000"/>
                  </a:schemeClr>
                </a:solidFill>
                <a:latin typeface="+mn-lt"/>
              </a:rPr>
              <a:t>Precipitation intensity</a:t>
            </a:r>
          </a:p>
        </p:txBody>
      </p:sp>
      <p:sp>
        <p:nvSpPr>
          <p:cNvPr id="19461" name="Text Box 6"/>
          <p:cNvSpPr txBox="1">
            <a:spLocks noChangeArrowheads="1"/>
          </p:cNvSpPr>
          <p:nvPr/>
        </p:nvSpPr>
        <p:spPr bwMode="auto">
          <a:xfrm>
            <a:off x="453008" y="200834"/>
            <a:ext cx="6063208" cy="584775"/>
          </a:xfrm>
          <a:prstGeom prst="rect">
            <a:avLst/>
          </a:prstGeom>
          <a:solidFill>
            <a:schemeClr val="bg1"/>
          </a:solidFill>
          <a:ln w="9525">
            <a:noFill/>
            <a:miter lim="800000"/>
            <a:headEnd/>
            <a:tailEnd/>
          </a:ln>
        </p:spPr>
        <p:txBody>
          <a:bodyPr wrap="square">
            <a:spAutoFit/>
          </a:bodyPr>
          <a:lstStyle/>
          <a:p>
            <a:pPr algn="l" eaLnBrk="0" hangingPunct="0">
              <a:spcBef>
                <a:spcPct val="50000"/>
              </a:spcBef>
            </a:pPr>
            <a:r>
              <a:rPr lang="en-US" sz="3200" dirty="0">
                <a:solidFill>
                  <a:srgbClr val="0070C0"/>
                </a:solidFill>
                <a:latin typeface="Calibri" pitchFamily="34" charset="0"/>
                <a:cs typeface="Calibri" pitchFamily="34" charset="0"/>
              </a:rPr>
              <a:t>H</a:t>
            </a:r>
            <a:r>
              <a:rPr lang="en-US" sz="3200" dirty="0" smtClean="0">
                <a:solidFill>
                  <a:srgbClr val="0070C0"/>
                </a:solidFill>
                <a:latin typeface="Calibri" pitchFamily="34" charset="0"/>
                <a:cs typeface="Calibri" pitchFamily="34" charset="0"/>
              </a:rPr>
              <a:t>ow will the water cycle change?</a:t>
            </a:r>
            <a:endParaRPr lang="en-US" sz="3200" dirty="0">
              <a:solidFill>
                <a:srgbClr val="0070C0"/>
              </a:solidFill>
              <a:latin typeface="Calibri" pitchFamily="34" charset="0"/>
              <a:cs typeface="Calibri" pitchFamily="34" charset="0"/>
            </a:endParaRPr>
          </a:p>
        </p:txBody>
      </p:sp>
    </p:spTree>
    <p:extLst>
      <p:ext uri="{BB962C8B-B14F-4D97-AF65-F5344CB8AC3E}">
        <p14:creationId xmlns:p14="http://schemas.microsoft.com/office/powerpoint/2010/main" val="956892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764704"/>
            <a:ext cx="8429625" cy="555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7"/>
          <p:cNvSpPr txBox="1">
            <a:spLocks noChangeArrowheads="1"/>
          </p:cNvSpPr>
          <p:nvPr/>
        </p:nvSpPr>
        <p:spPr bwMode="auto">
          <a:xfrm>
            <a:off x="323527" y="6453336"/>
            <a:ext cx="84632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GB" sz="1800" dirty="0" smtClean="0">
                <a:solidFill>
                  <a:srgbClr val="000000"/>
                </a:solidFill>
                <a:hlinkClick r:id="rId4"/>
              </a:rPr>
              <a:t>Wild et al. (2012) </a:t>
            </a:r>
            <a:r>
              <a:rPr lang="en-GB" sz="1800" dirty="0" err="1" smtClean="0">
                <a:solidFill>
                  <a:srgbClr val="000000"/>
                </a:solidFill>
                <a:hlinkClick r:id="rId4"/>
              </a:rPr>
              <a:t>Clim</a:t>
            </a:r>
            <a:r>
              <a:rPr lang="en-GB" sz="1800" dirty="0" smtClean="0">
                <a:solidFill>
                  <a:srgbClr val="000000"/>
                </a:solidFill>
                <a:hlinkClick r:id="rId4"/>
              </a:rPr>
              <a:t>. Dynamics</a:t>
            </a:r>
            <a:r>
              <a:rPr lang="en-GB" sz="1800" dirty="0" smtClean="0">
                <a:solidFill>
                  <a:srgbClr val="000000"/>
                </a:solidFill>
              </a:rPr>
              <a:t>. See also: </a:t>
            </a:r>
            <a:r>
              <a:rPr lang="en-GB" sz="1800" dirty="0" err="1" smtClean="0">
                <a:solidFill>
                  <a:srgbClr val="000000"/>
                </a:solidFill>
                <a:hlinkClick r:id="rId5"/>
              </a:rPr>
              <a:t>Trenberth</a:t>
            </a:r>
            <a:r>
              <a:rPr lang="en-GB" sz="1800" dirty="0" smtClean="0">
                <a:solidFill>
                  <a:srgbClr val="000000"/>
                </a:solidFill>
                <a:hlinkClick r:id="rId5"/>
              </a:rPr>
              <a:t> </a:t>
            </a:r>
            <a:r>
              <a:rPr lang="en-GB" sz="1800" dirty="0">
                <a:solidFill>
                  <a:srgbClr val="000000"/>
                </a:solidFill>
                <a:hlinkClick r:id="rId5"/>
              </a:rPr>
              <a:t>et al. (2009) </a:t>
            </a:r>
            <a:r>
              <a:rPr lang="en-GB" sz="1800" dirty="0" smtClean="0">
                <a:solidFill>
                  <a:srgbClr val="000000"/>
                </a:solidFill>
                <a:hlinkClick r:id="rId5"/>
              </a:rPr>
              <a:t>BAMS</a:t>
            </a:r>
            <a:endParaRPr lang="en-US" sz="1800" dirty="0">
              <a:solidFill>
                <a:srgbClr val="000000"/>
              </a:solidFill>
            </a:endParaRPr>
          </a:p>
        </p:txBody>
      </p:sp>
      <p:sp>
        <p:nvSpPr>
          <p:cNvPr id="4" name="TextBox 3"/>
          <p:cNvSpPr txBox="1"/>
          <p:nvPr/>
        </p:nvSpPr>
        <p:spPr>
          <a:xfrm>
            <a:off x="357189" y="116632"/>
            <a:ext cx="7383164" cy="646331"/>
          </a:xfrm>
          <a:prstGeom prst="rect">
            <a:avLst/>
          </a:prstGeom>
          <a:solidFill>
            <a:schemeClr val="bg1"/>
          </a:solidFill>
        </p:spPr>
        <p:txBody>
          <a:bodyPr wrap="square" rtlCol="0">
            <a:spAutoFit/>
          </a:bodyPr>
          <a:lstStyle/>
          <a:p>
            <a:pPr eaLnBrk="1" hangingPunct="1"/>
            <a:r>
              <a:rPr lang="en-GB" sz="3600" dirty="0" smtClean="0">
                <a:solidFill>
                  <a:prstClr val="black"/>
                </a:solidFill>
                <a:latin typeface="Calibri" pitchFamily="34" charset="0"/>
              </a:rPr>
              <a:t>Physical Driver: Earth’s Energy Balance</a:t>
            </a:r>
            <a:endParaRPr lang="en-GB" sz="3600" dirty="0">
              <a:solidFill>
                <a:prstClr val="black"/>
              </a:solidFill>
              <a:latin typeface="Calibri" pitchFamily="34" charset="0"/>
            </a:endParaRPr>
          </a:p>
        </p:txBody>
      </p:sp>
      <p:sp>
        <p:nvSpPr>
          <p:cNvPr id="5" name="Oval 4"/>
          <p:cNvSpPr/>
          <p:nvPr/>
        </p:nvSpPr>
        <p:spPr bwMode="auto">
          <a:xfrm>
            <a:off x="3635896" y="3645024"/>
            <a:ext cx="1512168" cy="720080"/>
          </a:xfrm>
          <a:prstGeom prst="ellipse">
            <a:avLst/>
          </a:prstGeom>
          <a:solidFill>
            <a:schemeClr val="accent1">
              <a:alpha val="40000"/>
            </a:schemeClr>
          </a:solid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6" name="Oval 5"/>
          <p:cNvSpPr/>
          <p:nvPr/>
        </p:nvSpPr>
        <p:spPr bwMode="auto">
          <a:xfrm>
            <a:off x="6948264" y="5805264"/>
            <a:ext cx="1368152" cy="648072"/>
          </a:xfrm>
          <a:prstGeom prst="ellipse">
            <a:avLst/>
          </a:prstGeom>
          <a:noFill/>
          <a:ln w="3810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423189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374104" y="118373"/>
            <a:ext cx="6934200" cy="646331"/>
          </a:xfrm>
          <a:prstGeom prst="rect">
            <a:avLst/>
          </a:prstGeom>
          <a:noFill/>
          <a:ln w="9525">
            <a:noFill/>
            <a:miter lim="800000"/>
            <a:headEnd/>
            <a:tailEnd/>
          </a:ln>
        </p:spPr>
        <p:txBody>
          <a:bodyPr>
            <a:spAutoFit/>
          </a:bodyPr>
          <a:lstStyle/>
          <a:p>
            <a:pPr>
              <a:spcBef>
                <a:spcPct val="50000"/>
              </a:spcBef>
            </a:pPr>
            <a:r>
              <a:rPr lang="en-US" sz="3600" dirty="0" smtClean="0">
                <a:solidFill>
                  <a:srgbClr val="0066FF"/>
                </a:solidFill>
                <a:latin typeface="Calibri" pitchFamily="34" charset="0"/>
                <a:cs typeface="Calibri" pitchFamily="34" charset="0"/>
              </a:rPr>
              <a:t>Physical Driver: water </a:t>
            </a:r>
            <a:r>
              <a:rPr lang="en-US" sz="3600" dirty="0" err="1">
                <a:solidFill>
                  <a:srgbClr val="0066FF"/>
                </a:solidFill>
                <a:latin typeface="Calibri" pitchFamily="34" charset="0"/>
                <a:cs typeface="Calibri" pitchFamily="34" charset="0"/>
              </a:rPr>
              <a:t>vapour</a:t>
            </a:r>
            <a:endParaRPr lang="en-US" sz="3600" dirty="0">
              <a:solidFill>
                <a:srgbClr val="0066FF"/>
              </a:solidFill>
              <a:latin typeface="Calibri" pitchFamily="34" charset="0"/>
              <a:cs typeface="Calibri" pitchFamily="34" charset="0"/>
            </a:endParaRPr>
          </a:p>
        </p:txBody>
      </p:sp>
      <p:pic>
        <p:nvPicPr>
          <p:cNvPr id="4098" name="Picture 9"/>
          <p:cNvPicPr>
            <a:picLocks noChangeAspect="1" noChangeArrowheads="1"/>
          </p:cNvPicPr>
          <p:nvPr/>
        </p:nvPicPr>
        <p:blipFill>
          <a:blip r:embed="rId2" cstate="print"/>
          <a:srcRect/>
          <a:stretch>
            <a:fillRect/>
          </a:stretch>
        </p:blipFill>
        <p:spPr bwMode="auto">
          <a:xfrm>
            <a:off x="533400" y="838200"/>
            <a:ext cx="5672138" cy="4191000"/>
          </a:xfrm>
          <a:prstGeom prst="rect">
            <a:avLst/>
          </a:prstGeom>
          <a:noFill/>
          <a:ln w="9525">
            <a:noFill/>
            <a:miter lim="800000"/>
            <a:headEnd/>
            <a:tailEnd/>
          </a:ln>
        </p:spPr>
      </p:pic>
      <p:sp>
        <p:nvSpPr>
          <p:cNvPr id="4100" name="Rectangle 8"/>
          <p:cNvSpPr>
            <a:spLocks noGrp="1" noChangeArrowheads="1"/>
          </p:cNvSpPr>
          <p:nvPr>
            <p:ph type="body" idx="1"/>
          </p:nvPr>
        </p:nvSpPr>
        <p:spPr>
          <a:xfrm>
            <a:off x="381000" y="4941168"/>
            <a:ext cx="8382000" cy="1447800"/>
          </a:xfrm>
        </p:spPr>
        <p:txBody>
          <a:bodyPr/>
          <a:lstStyle/>
          <a:p>
            <a:r>
              <a:rPr lang="en-GB" sz="2800" dirty="0" smtClean="0">
                <a:latin typeface="Calibri" pitchFamily="34" charset="0"/>
                <a:cs typeface="Calibri" pitchFamily="34" charset="0"/>
              </a:rPr>
              <a:t>Physics: </a:t>
            </a:r>
            <a:r>
              <a:rPr lang="en-GB" sz="2800" dirty="0" err="1" smtClean="0">
                <a:solidFill>
                  <a:schemeClr val="accent2"/>
                </a:solidFill>
                <a:latin typeface="Calibri" pitchFamily="34" charset="0"/>
                <a:cs typeface="Calibri" pitchFamily="34" charset="0"/>
              </a:rPr>
              <a:t>Clausius-Clapeyron</a:t>
            </a:r>
            <a:r>
              <a:rPr lang="en-GB" sz="2800" dirty="0" smtClean="0">
                <a:solidFill>
                  <a:schemeClr val="accent2"/>
                </a:solidFill>
                <a:latin typeface="Calibri" pitchFamily="34" charset="0"/>
                <a:cs typeface="Calibri" pitchFamily="34" charset="0"/>
              </a:rPr>
              <a:t> </a:t>
            </a:r>
          </a:p>
          <a:p>
            <a:r>
              <a:rPr lang="en-GB" sz="2800" dirty="0" smtClean="0">
                <a:latin typeface="Calibri" pitchFamily="34" charset="0"/>
                <a:cs typeface="Calibri" pitchFamily="34" charset="0"/>
              </a:rPr>
              <a:t>Low-level water vapour concentrations increase with atmospheric warming at about 6-7%/K </a:t>
            </a:r>
          </a:p>
          <a:p>
            <a:pPr lvl="1"/>
            <a:r>
              <a:rPr lang="en-GB" sz="1800" dirty="0" smtClean="0"/>
              <a:t>Wentz and </a:t>
            </a:r>
            <a:r>
              <a:rPr lang="en-GB" sz="1800" dirty="0" err="1" smtClean="0"/>
              <a:t>Shabel</a:t>
            </a:r>
            <a:r>
              <a:rPr lang="en-GB" sz="1800" dirty="0" smtClean="0"/>
              <a:t> (2000</a:t>
            </a:r>
            <a:r>
              <a:rPr lang="en-GB" sz="1800" i="1" dirty="0" smtClean="0"/>
              <a:t>) Nature</a:t>
            </a:r>
            <a:r>
              <a:rPr lang="en-GB" sz="1800" dirty="0" smtClean="0"/>
              <a:t>; </a:t>
            </a:r>
            <a:r>
              <a:rPr lang="en-GB" sz="1800" dirty="0" err="1" smtClean="0"/>
              <a:t>Raval</a:t>
            </a:r>
            <a:r>
              <a:rPr lang="en-GB" sz="1800" dirty="0" smtClean="0"/>
              <a:t> and </a:t>
            </a:r>
            <a:r>
              <a:rPr lang="en-GB" sz="1800" dirty="0" err="1" smtClean="0"/>
              <a:t>Ramanathan</a:t>
            </a:r>
            <a:r>
              <a:rPr lang="en-GB" sz="1800" dirty="0" smtClean="0"/>
              <a:t> (1989) </a:t>
            </a:r>
            <a:r>
              <a:rPr lang="en-GB" sz="1800" i="1" dirty="0" smtClean="0"/>
              <a:t>Nature</a:t>
            </a:r>
          </a:p>
          <a:p>
            <a:endParaRPr lang="en-GB" sz="2800" dirty="0" smtClean="0"/>
          </a:p>
        </p:txBody>
      </p:sp>
      <p:pic>
        <p:nvPicPr>
          <p:cNvPr id="4102" name="Picture 2"/>
          <p:cNvPicPr>
            <a:picLocks noChangeAspect="1" noChangeArrowheads="1"/>
          </p:cNvPicPr>
          <p:nvPr/>
        </p:nvPicPr>
        <p:blipFill rotWithShape="1">
          <a:blip r:embed="rId3" cstate="print"/>
          <a:srcRect l="20086" r="49823"/>
          <a:stretch/>
        </p:blipFill>
        <p:spPr bwMode="auto">
          <a:xfrm>
            <a:off x="6419664" y="1279037"/>
            <a:ext cx="2088232" cy="1700019"/>
          </a:xfrm>
          <a:prstGeom prst="rect">
            <a:avLst/>
          </a:prstGeom>
          <a:noFill/>
          <a:ln w="9525">
            <a:noFill/>
            <a:miter lim="800000"/>
            <a:headEnd/>
            <a:tailEnd/>
          </a:ln>
        </p:spPr>
      </p:pic>
      <p:pic>
        <p:nvPicPr>
          <p:cNvPr id="4103" name="Picture 2"/>
          <p:cNvPicPr>
            <a:picLocks noChangeAspect="1" noChangeArrowheads="1"/>
          </p:cNvPicPr>
          <p:nvPr/>
        </p:nvPicPr>
        <p:blipFill>
          <a:blip r:embed="rId3" cstate="print"/>
          <a:srcRect l="51422"/>
          <a:stretch>
            <a:fillRect/>
          </a:stretch>
        </p:blipFill>
        <p:spPr bwMode="auto">
          <a:xfrm>
            <a:off x="6012160" y="2564904"/>
            <a:ext cx="2903240" cy="1473749"/>
          </a:xfrm>
          <a:prstGeom prst="rect">
            <a:avLst/>
          </a:prstGeom>
          <a:noFill/>
          <a:ln w="9525">
            <a:noFill/>
            <a:miter lim="800000"/>
            <a:headEnd/>
            <a:tailEnd/>
          </a:ln>
        </p:spPr>
      </p:pic>
    </p:spTree>
    <p:extLst>
      <p:ext uri="{BB962C8B-B14F-4D97-AF65-F5344CB8AC3E}">
        <p14:creationId xmlns:p14="http://schemas.microsoft.com/office/powerpoint/2010/main" val="16069486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 b="-1957"/>
          <a:stretch/>
        </p:blipFill>
        <p:spPr>
          <a:xfrm>
            <a:off x="251520" y="332656"/>
            <a:ext cx="6696744" cy="5749754"/>
          </a:xfrm>
          <a:prstGeom prst="rect">
            <a:avLst/>
          </a:prstGeom>
        </p:spPr>
      </p:pic>
      <p:sp>
        <p:nvSpPr>
          <p:cNvPr id="16" name="Rectangle 15"/>
          <p:cNvSpPr/>
          <p:nvPr/>
        </p:nvSpPr>
        <p:spPr bwMode="auto">
          <a:xfrm>
            <a:off x="6660232" y="620688"/>
            <a:ext cx="288032" cy="41044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328" y="5754611"/>
            <a:ext cx="1435100" cy="655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2"/>
          <p:cNvPicPr>
            <a:picLocks noChangeAspect="1"/>
          </p:cNvPicPr>
          <p:nvPr/>
        </p:nvPicPr>
        <p:blipFill>
          <a:blip r:embed="rId4"/>
          <a:srcRect/>
          <a:stretch>
            <a:fillRect/>
          </a:stretch>
        </p:blipFill>
        <p:spPr bwMode="auto">
          <a:xfrm>
            <a:off x="5004048" y="6137302"/>
            <a:ext cx="4032448" cy="614087"/>
          </a:xfrm>
          <a:prstGeom prst="rect">
            <a:avLst/>
          </a:prstGeom>
          <a:noFill/>
          <a:ln w="9525">
            <a:noFill/>
            <a:miter lim="800000"/>
            <a:headEnd/>
            <a:tailEnd/>
          </a:ln>
        </p:spPr>
      </p:pic>
      <p:sp>
        <p:nvSpPr>
          <p:cNvPr id="11" name="TextBox 10"/>
          <p:cNvSpPr txBox="1"/>
          <p:nvPr/>
        </p:nvSpPr>
        <p:spPr>
          <a:xfrm>
            <a:off x="7025332" y="1412776"/>
            <a:ext cx="1934096" cy="3046988"/>
          </a:xfrm>
          <a:prstGeom prst="rect">
            <a:avLst/>
          </a:prstGeom>
          <a:solidFill>
            <a:schemeClr val="bg1"/>
          </a:solidFill>
          <a:ln>
            <a:solidFill>
              <a:schemeClr val="tx1"/>
            </a:solidFill>
          </a:ln>
        </p:spPr>
        <p:txBody>
          <a:bodyPr wrap="square" rtlCol="0">
            <a:spAutoFit/>
          </a:bodyPr>
          <a:lstStyle/>
          <a:p>
            <a:r>
              <a:rPr lang="en-GB" sz="2400" dirty="0" smtClean="0">
                <a:latin typeface="Calibri" pitchFamily="34" charset="0"/>
              </a:rPr>
              <a:t>Globally, in the present-day climate, </a:t>
            </a:r>
            <a:r>
              <a:rPr lang="en-GB" sz="2400" dirty="0" smtClean="0">
                <a:solidFill>
                  <a:srgbClr val="FF0000"/>
                </a:solidFill>
                <a:latin typeface="Calibri" pitchFamily="34" charset="0"/>
              </a:rPr>
              <a:t>temperature</a:t>
            </a:r>
            <a:r>
              <a:rPr lang="en-GB" sz="2400" dirty="0" smtClean="0">
                <a:latin typeface="Calibri" pitchFamily="34" charset="0"/>
              </a:rPr>
              <a:t>, </a:t>
            </a:r>
            <a:r>
              <a:rPr lang="en-GB" sz="2400" dirty="0" smtClean="0">
                <a:solidFill>
                  <a:srgbClr val="00B0F0"/>
                </a:solidFill>
                <a:latin typeface="Calibri" pitchFamily="34" charset="0"/>
              </a:rPr>
              <a:t>moisture</a:t>
            </a:r>
            <a:r>
              <a:rPr lang="en-GB" sz="2400" dirty="0" smtClean="0">
                <a:latin typeface="Calibri" pitchFamily="34" charset="0"/>
              </a:rPr>
              <a:t> and </a:t>
            </a:r>
            <a:r>
              <a:rPr lang="en-GB" sz="2400" dirty="0" smtClean="0">
                <a:solidFill>
                  <a:srgbClr val="0000FF"/>
                </a:solidFill>
                <a:latin typeface="Calibri" pitchFamily="34" charset="0"/>
              </a:rPr>
              <a:t>precipitation</a:t>
            </a:r>
            <a:r>
              <a:rPr lang="en-GB" sz="2400" dirty="0" smtClean="0">
                <a:latin typeface="Calibri" pitchFamily="34" charset="0"/>
              </a:rPr>
              <a:t> are strongly coupled</a:t>
            </a:r>
            <a:endParaRPr lang="en-GB" dirty="0"/>
          </a:p>
        </p:txBody>
      </p:sp>
      <p:sp>
        <p:nvSpPr>
          <p:cNvPr id="12" name="Rectangle 11"/>
          <p:cNvSpPr/>
          <p:nvPr/>
        </p:nvSpPr>
        <p:spPr bwMode="auto">
          <a:xfrm>
            <a:off x="6732240" y="548680"/>
            <a:ext cx="288032"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cxnSp>
        <p:nvCxnSpPr>
          <p:cNvPr id="3" name="Straight Arrow Connector 2"/>
          <p:cNvCxnSpPr/>
          <p:nvPr/>
        </p:nvCxnSpPr>
        <p:spPr bwMode="auto">
          <a:xfrm flipH="1" flipV="1">
            <a:off x="6588224" y="2204864"/>
            <a:ext cx="432048" cy="504056"/>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13" name="Straight Arrow Connector 12"/>
          <p:cNvCxnSpPr/>
          <p:nvPr/>
        </p:nvCxnSpPr>
        <p:spPr bwMode="auto">
          <a:xfrm flipH="1">
            <a:off x="6588224" y="3140968"/>
            <a:ext cx="432048" cy="0"/>
          </a:xfrm>
          <a:prstGeom prst="straightConnector1">
            <a:avLst/>
          </a:prstGeom>
          <a:solidFill>
            <a:schemeClr val="accent1"/>
          </a:solidFill>
          <a:ln w="38100" cap="flat" cmpd="sng" algn="ctr">
            <a:solidFill>
              <a:srgbClr val="00B0F0"/>
            </a:solidFill>
            <a:prstDash val="solid"/>
            <a:round/>
            <a:headEnd type="none" w="med" len="med"/>
            <a:tailEnd type="arrow"/>
          </a:ln>
          <a:effectLst/>
        </p:spPr>
      </p:cxnSp>
      <p:cxnSp>
        <p:nvCxnSpPr>
          <p:cNvPr id="14" name="Straight Arrow Connector 13"/>
          <p:cNvCxnSpPr/>
          <p:nvPr/>
        </p:nvCxnSpPr>
        <p:spPr bwMode="auto">
          <a:xfrm flipH="1">
            <a:off x="6588224" y="3501008"/>
            <a:ext cx="432048" cy="648072"/>
          </a:xfrm>
          <a:prstGeom prst="straightConnector1">
            <a:avLst/>
          </a:prstGeom>
          <a:solidFill>
            <a:schemeClr val="accent1"/>
          </a:solidFill>
          <a:ln w="38100" cap="flat" cmpd="sng" algn="ctr">
            <a:solidFill>
              <a:srgbClr val="0000FF"/>
            </a:solidFill>
            <a:prstDash val="solid"/>
            <a:round/>
            <a:headEnd type="none" w="med" len="med"/>
            <a:tailEnd type="arrow"/>
          </a:ln>
          <a:effectLst/>
        </p:spPr>
      </p:cxnSp>
      <p:pic>
        <p:nvPicPr>
          <p:cNvPr id="15" name="Picture 2" descr="NERC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4739" y="4653136"/>
            <a:ext cx="1264689" cy="87978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5"/>
          <p:cNvSpPr txBox="1">
            <a:spLocks noChangeArrowheads="1"/>
          </p:cNvSpPr>
          <p:nvPr/>
        </p:nvSpPr>
        <p:spPr bwMode="auto">
          <a:xfrm>
            <a:off x="323528" y="6091819"/>
            <a:ext cx="3591000" cy="369332"/>
          </a:xfrm>
          <a:prstGeom prst="rect">
            <a:avLst/>
          </a:prstGeom>
          <a:noFill/>
          <a:ln w="9525">
            <a:noFill/>
            <a:miter lim="800000"/>
            <a:headEnd/>
            <a:tailEnd/>
          </a:ln>
        </p:spPr>
        <p:txBody>
          <a:bodyPr wrap="square">
            <a:spAutoFit/>
          </a:bodyPr>
          <a:lstStyle/>
          <a:p>
            <a:pPr eaLnBrk="0" hangingPunct="0"/>
            <a:r>
              <a:rPr lang="en-GB" sz="1800" dirty="0" smtClean="0">
                <a:solidFill>
                  <a:srgbClr val="000000"/>
                </a:solidFill>
                <a:latin typeface="Arial" charset="0"/>
                <a:hlinkClick r:id="rId6"/>
              </a:rPr>
              <a:t>Allan </a:t>
            </a:r>
            <a:r>
              <a:rPr lang="en-GB" sz="1800" dirty="0">
                <a:solidFill>
                  <a:srgbClr val="000000"/>
                </a:solidFill>
                <a:latin typeface="Arial" charset="0"/>
                <a:hlinkClick r:id="rId6"/>
              </a:rPr>
              <a:t>et al. (</a:t>
            </a:r>
            <a:r>
              <a:rPr lang="en-GB" sz="1800" dirty="0" smtClean="0">
                <a:solidFill>
                  <a:srgbClr val="000000"/>
                </a:solidFill>
                <a:latin typeface="Arial" charset="0"/>
                <a:hlinkClick r:id="rId6"/>
              </a:rPr>
              <a:t>2014) </a:t>
            </a:r>
            <a:r>
              <a:rPr lang="en-GB" sz="1800" dirty="0" err="1">
                <a:solidFill>
                  <a:srgbClr val="000000"/>
                </a:solidFill>
                <a:latin typeface="Arial" charset="0"/>
                <a:hlinkClick r:id="rId6"/>
              </a:rPr>
              <a:t>Surv</a:t>
            </a:r>
            <a:r>
              <a:rPr lang="en-GB" sz="1800" dirty="0">
                <a:solidFill>
                  <a:srgbClr val="000000"/>
                </a:solidFill>
                <a:latin typeface="Arial" charset="0"/>
                <a:hlinkClick r:id="rId6"/>
              </a:rPr>
              <a:t>. </a:t>
            </a:r>
            <a:r>
              <a:rPr lang="en-GB" sz="1800" dirty="0" err="1" smtClean="0">
                <a:solidFill>
                  <a:srgbClr val="000000"/>
                </a:solidFill>
                <a:latin typeface="Arial" charset="0"/>
                <a:hlinkClick r:id="rId6"/>
              </a:rPr>
              <a:t>Geophys</a:t>
            </a:r>
            <a:endParaRPr lang="en-GB" sz="1800" dirty="0">
              <a:solidFill>
                <a:srgbClr val="000000"/>
              </a:solidFill>
              <a:latin typeface="Arial" charset="0"/>
            </a:endParaRPr>
          </a:p>
        </p:txBody>
      </p:sp>
    </p:spTree>
    <p:extLst>
      <p:ext uri="{BB962C8B-B14F-4D97-AF65-F5344CB8AC3E}">
        <p14:creationId xmlns:p14="http://schemas.microsoft.com/office/powerpoint/2010/main" val="29138678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3"/>
          <p:cNvSpPr txBox="1">
            <a:spLocks noChangeArrowheads="1"/>
          </p:cNvSpPr>
          <p:nvPr/>
        </p:nvSpPr>
        <p:spPr bwMode="auto">
          <a:xfrm>
            <a:off x="381000" y="188640"/>
            <a:ext cx="8610600" cy="646331"/>
          </a:xfrm>
          <a:prstGeom prst="rect">
            <a:avLst/>
          </a:prstGeom>
          <a:noFill/>
          <a:ln w="9525">
            <a:noFill/>
            <a:miter lim="800000"/>
            <a:headEnd/>
            <a:tailEnd/>
          </a:ln>
        </p:spPr>
        <p:txBody>
          <a:bodyPr>
            <a:spAutoFit/>
          </a:bodyPr>
          <a:lstStyle/>
          <a:p>
            <a:pPr eaLnBrk="0" hangingPunct="0">
              <a:lnSpc>
                <a:spcPct val="90000"/>
              </a:lnSpc>
              <a:spcBef>
                <a:spcPct val="10000"/>
              </a:spcBef>
            </a:pPr>
            <a:r>
              <a:rPr lang="en-US" sz="4000" dirty="0">
                <a:solidFill>
                  <a:srgbClr val="0066FF"/>
                </a:solidFill>
                <a:latin typeface="Calibri" pitchFamily="34" charset="0"/>
                <a:cs typeface="Calibri" pitchFamily="34" charset="0"/>
              </a:rPr>
              <a:t>Extreme Precipitation</a:t>
            </a:r>
          </a:p>
        </p:txBody>
      </p:sp>
      <p:sp>
        <p:nvSpPr>
          <p:cNvPr id="7" name="Rectangle 4"/>
          <p:cNvSpPr txBox="1">
            <a:spLocks noChangeArrowheads="1"/>
          </p:cNvSpPr>
          <p:nvPr/>
        </p:nvSpPr>
        <p:spPr>
          <a:xfrm>
            <a:off x="179512" y="4806205"/>
            <a:ext cx="8812088" cy="19351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80000"/>
              </a:lnSpc>
            </a:pPr>
            <a:r>
              <a:rPr lang="en-GB" sz="2600" dirty="0">
                <a:latin typeface="Calibri" pitchFamily="34" charset="0"/>
                <a:cs typeface="Calibri" pitchFamily="34" charset="0"/>
              </a:rPr>
              <a:t>Large-scale rainfall events fuelled by moisture convergence</a:t>
            </a:r>
          </a:p>
          <a:p>
            <a:pPr lvl="1" eaLnBrk="1" hangingPunct="1">
              <a:lnSpc>
                <a:spcPct val="80000"/>
              </a:lnSpc>
            </a:pPr>
            <a:r>
              <a:rPr lang="en-GB" sz="2000" dirty="0">
                <a:latin typeface="Calibri" pitchFamily="34" charset="0"/>
                <a:cs typeface="Calibri" pitchFamily="34" charset="0"/>
              </a:rPr>
              <a:t>e.g. </a:t>
            </a:r>
            <a:r>
              <a:rPr lang="en-GB" sz="2000" dirty="0" err="1">
                <a:latin typeface="Calibri" pitchFamily="34" charset="0"/>
                <a:cs typeface="Calibri" pitchFamily="34" charset="0"/>
                <a:hlinkClick r:id="rId2"/>
              </a:rPr>
              <a:t>Trenberth</a:t>
            </a:r>
            <a:r>
              <a:rPr lang="en-GB" sz="2000" dirty="0">
                <a:latin typeface="Calibri" pitchFamily="34" charset="0"/>
                <a:cs typeface="Calibri" pitchFamily="34" charset="0"/>
                <a:hlinkClick r:id="rId2"/>
              </a:rPr>
              <a:t> et al. (2003) </a:t>
            </a:r>
            <a:r>
              <a:rPr lang="en-GB" sz="2000" i="1" dirty="0" smtClean="0">
                <a:latin typeface="Calibri" pitchFamily="34" charset="0"/>
                <a:cs typeface="Calibri" pitchFamily="34" charset="0"/>
                <a:hlinkClick r:id="rId2"/>
              </a:rPr>
              <a:t>BAMS</a:t>
            </a:r>
            <a:r>
              <a:rPr lang="en-GB" sz="2000" i="1" dirty="0" smtClean="0">
                <a:latin typeface="Calibri" pitchFamily="34" charset="0"/>
                <a:cs typeface="Calibri" pitchFamily="34" charset="0"/>
              </a:rPr>
              <a:t> </a:t>
            </a:r>
            <a:endParaRPr lang="en-GB" sz="2000" dirty="0" smtClean="0">
              <a:latin typeface="Calibri" pitchFamily="34" charset="0"/>
              <a:cs typeface="Calibri" pitchFamily="34" charset="0"/>
            </a:endParaRPr>
          </a:p>
          <a:p>
            <a:pPr eaLnBrk="1" hangingPunct="1">
              <a:lnSpc>
                <a:spcPct val="80000"/>
              </a:lnSpc>
            </a:pPr>
            <a:r>
              <a:rPr lang="en-GB" sz="2600" dirty="0" smtClean="0">
                <a:latin typeface="Calibri" pitchFamily="34" charset="0"/>
                <a:cs typeface="Calibri" pitchFamily="34" charset="0"/>
              </a:rPr>
              <a:t>Intensification of rainfall with global </a:t>
            </a:r>
            <a:r>
              <a:rPr lang="en-GB" sz="2600" dirty="0" smtClean="0">
                <a:latin typeface="Calibri" pitchFamily="34" charset="0"/>
                <a:cs typeface="Calibri" pitchFamily="34" charset="0"/>
              </a:rPr>
              <a:t>warming 7%/K or more?</a:t>
            </a:r>
            <a:endParaRPr lang="en-GB" sz="2600" dirty="0" smtClean="0">
              <a:latin typeface="Calibri" pitchFamily="34" charset="0"/>
              <a:cs typeface="Calibri" pitchFamily="34" charset="0"/>
            </a:endParaRPr>
          </a:p>
          <a:p>
            <a:pPr lvl="1" eaLnBrk="1" hangingPunct="1">
              <a:lnSpc>
                <a:spcPct val="80000"/>
              </a:lnSpc>
            </a:pPr>
            <a:r>
              <a:rPr lang="en-GB" sz="2000" i="1" dirty="0" smtClean="0">
                <a:latin typeface="Calibri" pitchFamily="34" charset="0"/>
                <a:cs typeface="Calibri" pitchFamily="34" charset="0"/>
              </a:rPr>
              <a:t>e.g. </a:t>
            </a:r>
            <a:r>
              <a:rPr lang="en-GB" sz="2000" i="1" dirty="0" smtClean="0">
                <a:latin typeface="Calibri" pitchFamily="34" charset="0"/>
                <a:cs typeface="Calibri" pitchFamily="34" charset="0"/>
                <a:hlinkClick r:id="rId3"/>
              </a:rPr>
              <a:t>Allan and </a:t>
            </a:r>
            <a:r>
              <a:rPr lang="en-GB" sz="2000" i="1" dirty="0" err="1">
                <a:latin typeface="Calibri" pitchFamily="34" charset="0"/>
                <a:cs typeface="Calibri" pitchFamily="34" charset="0"/>
                <a:hlinkClick r:id="rId3"/>
              </a:rPr>
              <a:t>S</a:t>
            </a:r>
            <a:r>
              <a:rPr lang="en-GB" sz="2000" i="1" dirty="0" err="1" smtClean="0">
                <a:latin typeface="Calibri" pitchFamily="34" charset="0"/>
                <a:cs typeface="Calibri" pitchFamily="34" charset="0"/>
                <a:hlinkClick r:id="rId3"/>
              </a:rPr>
              <a:t>oden</a:t>
            </a:r>
            <a:r>
              <a:rPr lang="en-GB" sz="2000" i="1" dirty="0" smtClean="0">
                <a:latin typeface="Calibri" pitchFamily="34" charset="0"/>
                <a:cs typeface="Calibri" pitchFamily="34" charset="0"/>
                <a:hlinkClick r:id="rId3"/>
              </a:rPr>
              <a:t> (2008) Science </a:t>
            </a:r>
            <a:r>
              <a:rPr lang="en-GB" sz="2000" i="1" dirty="0" smtClean="0">
                <a:latin typeface="Calibri" pitchFamily="34" charset="0"/>
                <a:cs typeface="Calibri" pitchFamily="34" charset="0"/>
              </a:rPr>
              <a:t>; </a:t>
            </a:r>
            <a:r>
              <a:rPr lang="en-GB" sz="2000" i="1" dirty="0" smtClean="0">
                <a:latin typeface="Calibri" pitchFamily="34" charset="0"/>
                <a:cs typeface="Calibri" pitchFamily="34" charset="0"/>
                <a:hlinkClick r:id="rId4"/>
              </a:rPr>
              <a:t>Kendon et al. (2014) Nature Climate </a:t>
            </a:r>
            <a:r>
              <a:rPr lang="en-GB" sz="2000" i="1" dirty="0" smtClean="0">
                <a:latin typeface="Calibri" pitchFamily="34" charset="0"/>
                <a:cs typeface="Calibri" pitchFamily="34" charset="0"/>
              </a:rPr>
              <a:t> </a:t>
            </a:r>
            <a:endParaRPr lang="en-GB" sz="2000" i="1" dirty="0">
              <a:latin typeface="Calibri" pitchFamily="34" charset="0"/>
              <a:cs typeface="Calibri" pitchFamily="34" charset="0"/>
            </a:endParaRPr>
          </a:p>
        </p:txBody>
      </p:sp>
      <p:pic>
        <p:nvPicPr>
          <p:cNvPr id="8" name="Picture 7" descr="downpou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216" y="188640"/>
            <a:ext cx="2417750"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6687" r="14562" b="1000"/>
          <a:stretch/>
        </p:blipFill>
        <p:spPr>
          <a:xfrm>
            <a:off x="1115616" y="908626"/>
            <a:ext cx="5193400" cy="3672502"/>
          </a:xfrm>
          <a:prstGeom prst="rect">
            <a:avLst/>
          </a:prstGeom>
        </p:spPr>
      </p:pic>
    </p:spTree>
    <p:extLst>
      <p:ext uri="{BB962C8B-B14F-4D97-AF65-F5344CB8AC3E}">
        <p14:creationId xmlns:p14="http://schemas.microsoft.com/office/powerpoint/2010/main" val="36997756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met.reading.ac.uk/~sgs02rpa/MISC/tcw-Nov2009.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96752"/>
            <a:ext cx="5125235" cy="364847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923928" y="5085184"/>
            <a:ext cx="2952328" cy="461665"/>
          </a:xfrm>
          <a:prstGeom prst="rect">
            <a:avLst/>
          </a:prstGeom>
          <a:solidFill>
            <a:schemeClr val="bg1"/>
          </a:solidFill>
          <a:scene3d>
            <a:camera prst="orthographicFront">
              <a:rot lat="0" lon="0" rev="5400000"/>
            </a:camera>
            <a:lightRig rig="threePt" dir="t"/>
          </a:scene3d>
        </p:spPr>
        <p:txBody>
          <a:bodyPr wrap="square" rtlCol="0">
            <a:spAutoFit/>
          </a:bodyPr>
          <a:lstStyle/>
          <a:p>
            <a:pPr algn="ctr"/>
            <a:r>
              <a:rPr lang="en-GB" sz="2400" dirty="0" smtClean="0">
                <a:solidFill>
                  <a:schemeClr val="tx1"/>
                </a:solidFill>
                <a:latin typeface="Calibri" pitchFamily="34" charset="0"/>
              </a:rPr>
              <a:t>Number of ARs</a:t>
            </a:r>
          </a:p>
        </p:txBody>
      </p:sp>
      <p:sp>
        <p:nvSpPr>
          <p:cNvPr id="3" name="Title 2"/>
          <p:cNvSpPr>
            <a:spLocks noGrp="1"/>
          </p:cNvSpPr>
          <p:nvPr>
            <p:ph type="title"/>
          </p:nvPr>
        </p:nvSpPr>
        <p:spPr>
          <a:xfrm>
            <a:off x="457201" y="274638"/>
            <a:ext cx="4330824" cy="1143000"/>
          </a:xfrm>
        </p:spPr>
        <p:txBody>
          <a:bodyPr/>
          <a:lstStyle/>
          <a:p>
            <a:pPr algn="l"/>
            <a:r>
              <a:rPr lang="en-GB" sz="3600" dirty="0" smtClean="0">
                <a:solidFill>
                  <a:srgbClr val="0000FF"/>
                </a:solidFill>
                <a:latin typeface="Calibri" panose="020F0502020204030204" pitchFamily="34" charset="0"/>
              </a:rPr>
              <a:t>Water vapour and mid-latitude flooding</a:t>
            </a:r>
            <a:endParaRPr lang="en-GB" sz="3600" dirty="0">
              <a:solidFill>
                <a:srgbClr val="0000FF"/>
              </a:solidFill>
              <a:latin typeface="Calibri" panose="020F0502020204030204" pitchFamily="34" charset="0"/>
            </a:endParaRPr>
          </a:p>
        </p:txBody>
      </p:sp>
      <p:sp>
        <p:nvSpPr>
          <p:cNvPr id="4" name="Content Placeholder 3"/>
          <p:cNvSpPr>
            <a:spLocks noGrp="1"/>
          </p:cNvSpPr>
          <p:nvPr>
            <p:ph idx="1"/>
          </p:nvPr>
        </p:nvSpPr>
        <p:spPr>
          <a:xfrm>
            <a:off x="5402142" y="1413644"/>
            <a:ext cx="3585515" cy="2044824"/>
          </a:xfrm>
        </p:spPr>
        <p:txBody>
          <a:bodyPr/>
          <a:lstStyle/>
          <a:p>
            <a:r>
              <a:rPr lang="en-GB" sz="2200" dirty="0" smtClean="0"/>
              <a:t>UK winter flooding linked to strong moisture transport events</a:t>
            </a:r>
          </a:p>
          <a:p>
            <a:pPr lvl="1"/>
            <a:r>
              <a:rPr lang="en-GB" sz="1800" dirty="0" smtClean="0"/>
              <a:t>Cumbria November 2009 (</a:t>
            </a:r>
            <a:r>
              <a:rPr lang="en-GB" sz="1800" dirty="0" smtClean="0">
                <a:hlinkClick r:id="rId3"/>
              </a:rPr>
              <a:t>Lavers et al. 2011 GRL</a:t>
            </a:r>
            <a:r>
              <a:rPr lang="en-GB" sz="1800" dirty="0" smtClean="0"/>
              <a:t>)</a:t>
            </a:r>
          </a:p>
          <a:p>
            <a:pPr lvl="1"/>
            <a:r>
              <a:rPr lang="en-GB" sz="1800" dirty="0" smtClean="0"/>
              <a:t>“Atmospheric Rivers” (ARs) in warm conveyor</a:t>
            </a:r>
            <a:endParaRPr lang="en-GB" sz="1800" dirty="0"/>
          </a:p>
          <a:p>
            <a:endParaRPr lang="en-GB" sz="2400" dirty="0"/>
          </a:p>
        </p:txBody>
      </p:sp>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313"/>
          <a:stretch/>
        </p:blipFill>
        <p:spPr bwMode="auto">
          <a:xfrm>
            <a:off x="5580112" y="3918173"/>
            <a:ext cx="3312368" cy="2679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3"/>
          <p:cNvSpPr txBox="1">
            <a:spLocks/>
          </p:cNvSpPr>
          <p:nvPr/>
        </p:nvSpPr>
        <p:spPr bwMode="auto">
          <a:xfrm>
            <a:off x="683569" y="4639419"/>
            <a:ext cx="3923326" cy="20448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GB" sz="2200" kern="0" dirty="0" smtClean="0"/>
              <a:t>Future increase in moisture explains most (but not all) of intensification of AR events</a:t>
            </a:r>
            <a:endParaRPr lang="en-GB" sz="2400" kern="0" dirty="0" smtClean="0"/>
          </a:p>
          <a:p>
            <a:pPr lvl="1"/>
            <a:r>
              <a:rPr lang="en-GB" sz="1800" kern="0" dirty="0" smtClean="0"/>
              <a:t>Confident in the mechanisms and physics involved</a:t>
            </a:r>
            <a:endParaRPr lang="en-GB" sz="1800" kern="0" dirty="0"/>
          </a:p>
        </p:txBody>
      </p:sp>
      <p:sp>
        <p:nvSpPr>
          <p:cNvPr id="6" name="Rectangle 5"/>
          <p:cNvSpPr/>
          <p:nvPr/>
        </p:nvSpPr>
        <p:spPr>
          <a:xfrm>
            <a:off x="5466645" y="4000736"/>
            <a:ext cx="2310165" cy="646331"/>
          </a:xfrm>
          <a:prstGeom prst="rect">
            <a:avLst/>
          </a:prstGeom>
        </p:spPr>
        <p:txBody>
          <a:bodyPr wrap="square">
            <a:spAutoFit/>
          </a:bodyPr>
          <a:lstStyle/>
          <a:p>
            <a:pPr lvl="1"/>
            <a:r>
              <a:rPr lang="en-GB" sz="1800" kern="0" dirty="0">
                <a:latin typeface="Calibri" pitchFamily="34" charset="0"/>
                <a:hlinkClick r:id="rId5"/>
              </a:rPr>
              <a:t>Lavers et al. (2013) ERL</a:t>
            </a:r>
            <a:endParaRPr lang="en-GB" sz="1800" kern="0" dirty="0">
              <a:latin typeface="Calibri" pitchFamily="34" charset="0"/>
            </a:endParaRPr>
          </a:p>
        </p:txBody>
      </p:sp>
      <p:sp>
        <p:nvSpPr>
          <p:cNvPr id="2" name="Rectangle 1"/>
          <p:cNvSpPr/>
          <p:nvPr/>
        </p:nvSpPr>
        <p:spPr>
          <a:xfrm>
            <a:off x="8262664" y="5682734"/>
            <a:ext cx="1421904" cy="338554"/>
          </a:xfrm>
          <a:prstGeom prst="rect">
            <a:avLst/>
          </a:prstGeom>
          <a:scene3d>
            <a:camera prst="orthographicFront">
              <a:rot lat="0" lon="0" rev="16200000"/>
            </a:camera>
            <a:lightRig rig="threePt" dir="t"/>
          </a:scene3d>
        </p:spPr>
        <p:txBody>
          <a:bodyPr wrap="square">
            <a:spAutoFit/>
          </a:bodyPr>
          <a:lstStyle/>
          <a:p>
            <a:r>
              <a:rPr lang="en-GB" sz="1600" dirty="0">
                <a:solidFill>
                  <a:schemeClr val="tx1"/>
                </a:solidFill>
                <a:latin typeface="+mn-lt"/>
              </a:rPr>
              <a:t>NorESM1-M</a:t>
            </a:r>
          </a:p>
        </p:txBody>
      </p:sp>
      <p:pic>
        <p:nvPicPr>
          <p:cNvPr id="14" name="Picture 2" descr="NERC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1727" y="208532"/>
            <a:ext cx="965408" cy="67158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bwMode="auto">
          <a:xfrm flipV="1">
            <a:off x="6156176" y="4264534"/>
            <a:ext cx="1728192" cy="1036674"/>
          </a:xfrm>
          <a:prstGeom prst="straightConnector1">
            <a:avLst/>
          </a:prstGeom>
          <a:solidFill>
            <a:schemeClr val="accent1"/>
          </a:solidFill>
          <a:ln w="63500" cap="flat" cmpd="sng" algn="ctr">
            <a:solidFill>
              <a:srgbClr val="0066FF"/>
            </a:solidFill>
            <a:prstDash val="solid"/>
            <a:round/>
            <a:headEnd type="oval" w="med" len="med"/>
            <a:tailEnd type="triangle"/>
          </a:ln>
          <a:effectLst/>
        </p:spPr>
      </p:cxnSp>
    </p:spTree>
    <p:extLst>
      <p:ext uri="{BB962C8B-B14F-4D97-AF65-F5344CB8AC3E}">
        <p14:creationId xmlns:p14="http://schemas.microsoft.com/office/powerpoint/2010/main" val="207130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idx="4294967295"/>
          </p:nvPr>
        </p:nvSpPr>
        <p:spPr>
          <a:xfrm>
            <a:off x="224408" y="188640"/>
            <a:ext cx="8740080" cy="563563"/>
          </a:xfrm>
          <a:solidFill>
            <a:schemeClr val="bg1"/>
          </a:solidFill>
        </p:spPr>
        <p:txBody>
          <a:bodyPr/>
          <a:lstStyle/>
          <a:p>
            <a:r>
              <a:rPr lang="en-GB" sz="3600" dirty="0" smtClean="0">
                <a:solidFill>
                  <a:srgbClr val="0066FF"/>
                </a:solidFill>
                <a:latin typeface="Calibri" pitchFamily="34" charset="0"/>
                <a:cs typeface="Calibri" pitchFamily="34" charset="0"/>
              </a:rPr>
              <a:t>Contrasting precipitation response expected</a:t>
            </a:r>
            <a:endParaRPr lang="en-US" sz="3600" dirty="0" smtClean="0">
              <a:solidFill>
                <a:srgbClr val="0066FF"/>
              </a:solidFill>
              <a:latin typeface="Calibri" pitchFamily="34" charset="0"/>
              <a:cs typeface="Calibri" pitchFamily="34" charset="0"/>
            </a:endParaRPr>
          </a:p>
        </p:txBody>
      </p:sp>
      <p:sp>
        <p:nvSpPr>
          <p:cNvPr id="38914" name="Text Box 3"/>
          <p:cNvSpPr txBox="1">
            <a:spLocks noChangeArrowheads="1"/>
          </p:cNvSpPr>
          <p:nvPr/>
        </p:nvSpPr>
        <p:spPr bwMode="auto">
          <a:xfrm rot="-5400000">
            <a:off x="-127793" y="3937793"/>
            <a:ext cx="2755900" cy="519113"/>
          </a:xfrm>
          <a:prstGeom prst="rect">
            <a:avLst/>
          </a:prstGeom>
          <a:noFill/>
          <a:ln w="9525">
            <a:noFill/>
            <a:miter lim="800000"/>
            <a:headEnd/>
            <a:tailEnd/>
          </a:ln>
        </p:spPr>
        <p:txBody>
          <a:bodyPr>
            <a:spAutoFit/>
          </a:bodyPr>
          <a:lstStyle/>
          <a:p>
            <a:pPr defTabSz="4073525">
              <a:spcBef>
                <a:spcPct val="50000"/>
              </a:spcBef>
            </a:pPr>
            <a:r>
              <a:rPr lang="en-GB" sz="2800"/>
              <a:t>Precipitation </a:t>
            </a:r>
            <a:r>
              <a:rPr lang="en-GB" sz="2800">
                <a:sym typeface="Wingdings" pitchFamily="2" charset="2"/>
              </a:rPr>
              <a:t></a:t>
            </a:r>
            <a:endParaRPr lang="en-US" sz="2800"/>
          </a:p>
        </p:txBody>
      </p:sp>
      <p:pic>
        <p:nvPicPr>
          <p:cNvPr id="38915" name="Picture 4" descr="rain1"/>
          <p:cNvPicPr>
            <a:picLocks noChangeAspect="1" noChangeArrowheads="1"/>
          </p:cNvPicPr>
          <p:nvPr/>
        </p:nvPicPr>
        <p:blipFill>
          <a:blip r:embed="rId2">
            <a:lum bright="20000" contrast="-20000"/>
          </a:blip>
          <a:srcRect/>
          <a:stretch>
            <a:fillRect/>
          </a:stretch>
        </p:blipFill>
        <p:spPr bwMode="auto">
          <a:xfrm>
            <a:off x="1525589" y="990600"/>
            <a:ext cx="6267449" cy="4473575"/>
          </a:xfrm>
          <a:prstGeom prst="rect">
            <a:avLst/>
          </a:prstGeom>
          <a:noFill/>
          <a:ln w="9525">
            <a:noFill/>
            <a:miter lim="800000"/>
            <a:headEnd/>
            <a:tailEnd/>
          </a:ln>
        </p:spPr>
      </p:pic>
      <p:sp>
        <p:nvSpPr>
          <p:cNvPr id="38916" name="Line 5"/>
          <p:cNvSpPr>
            <a:spLocks noChangeShapeType="1"/>
          </p:cNvSpPr>
          <p:nvPr/>
        </p:nvSpPr>
        <p:spPr bwMode="auto">
          <a:xfrm flipV="1">
            <a:off x="1527175" y="1124744"/>
            <a:ext cx="6141169" cy="2818606"/>
          </a:xfrm>
          <a:prstGeom prst="line">
            <a:avLst/>
          </a:prstGeom>
          <a:noFill/>
          <a:ln w="63500">
            <a:solidFill>
              <a:srgbClr val="0000FF"/>
            </a:solidFill>
            <a:round/>
            <a:headEnd/>
            <a:tailEnd type="triangle" w="med" len="med"/>
          </a:ln>
        </p:spPr>
        <p:txBody>
          <a:bodyPr/>
          <a:lstStyle/>
          <a:p>
            <a:endParaRPr lang="en-US"/>
          </a:p>
        </p:txBody>
      </p:sp>
      <p:sp>
        <p:nvSpPr>
          <p:cNvPr id="38917" name="Line 6"/>
          <p:cNvSpPr>
            <a:spLocks noChangeShapeType="1"/>
          </p:cNvSpPr>
          <p:nvPr/>
        </p:nvSpPr>
        <p:spPr bwMode="auto">
          <a:xfrm flipV="1">
            <a:off x="1527175" y="2719388"/>
            <a:ext cx="6337300" cy="1223962"/>
          </a:xfrm>
          <a:prstGeom prst="line">
            <a:avLst/>
          </a:prstGeom>
          <a:noFill/>
          <a:ln w="63500">
            <a:solidFill>
              <a:schemeClr val="tx1"/>
            </a:solidFill>
            <a:round/>
            <a:headEnd/>
            <a:tailEnd type="triangle" w="med" len="med"/>
          </a:ln>
          <a:scene3d>
            <a:camera prst="orthographicFront">
              <a:rot lat="0" lon="0" rev="60000"/>
            </a:camera>
            <a:lightRig rig="threePt" dir="t"/>
          </a:scene3d>
        </p:spPr>
        <p:txBody>
          <a:bodyPr/>
          <a:lstStyle/>
          <a:p>
            <a:endParaRPr lang="en-US"/>
          </a:p>
        </p:txBody>
      </p:sp>
      <p:sp>
        <p:nvSpPr>
          <p:cNvPr id="38918" name="Line 7"/>
          <p:cNvSpPr>
            <a:spLocks noChangeShapeType="1"/>
          </p:cNvSpPr>
          <p:nvPr/>
        </p:nvSpPr>
        <p:spPr bwMode="auto">
          <a:xfrm>
            <a:off x="1525589" y="3984625"/>
            <a:ext cx="6267449" cy="1398588"/>
          </a:xfrm>
          <a:prstGeom prst="line">
            <a:avLst/>
          </a:prstGeom>
          <a:noFill/>
          <a:ln w="63500">
            <a:solidFill>
              <a:srgbClr val="FF0000"/>
            </a:solidFill>
            <a:round/>
            <a:headEnd/>
            <a:tailEnd type="triangle" w="med" len="med"/>
          </a:ln>
        </p:spPr>
        <p:txBody>
          <a:bodyPr/>
          <a:lstStyle/>
          <a:p>
            <a:endParaRPr lang="en-US"/>
          </a:p>
        </p:txBody>
      </p:sp>
      <p:sp>
        <p:nvSpPr>
          <p:cNvPr id="38919" name="Text Box 8"/>
          <p:cNvSpPr txBox="1">
            <a:spLocks noChangeArrowheads="1"/>
          </p:cNvSpPr>
          <p:nvPr/>
        </p:nvSpPr>
        <p:spPr bwMode="auto">
          <a:xfrm rot="-1500000">
            <a:off x="1530350" y="1968500"/>
            <a:ext cx="6143625" cy="519113"/>
          </a:xfrm>
          <a:prstGeom prst="rect">
            <a:avLst/>
          </a:prstGeom>
          <a:noFill/>
          <a:ln w="9525">
            <a:noFill/>
            <a:miter lim="800000"/>
            <a:headEnd/>
            <a:tailEnd/>
          </a:ln>
        </p:spPr>
        <p:txBody>
          <a:bodyPr>
            <a:spAutoFit/>
          </a:bodyPr>
          <a:lstStyle/>
          <a:p>
            <a:pPr defTabSz="4073525">
              <a:spcBef>
                <a:spcPct val="50000"/>
              </a:spcBef>
            </a:pPr>
            <a:r>
              <a:rPr lang="en-GB" sz="2800">
                <a:solidFill>
                  <a:srgbClr val="000099"/>
                </a:solidFill>
                <a:sym typeface="Wingdings" pitchFamily="2" charset="2"/>
              </a:rPr>
              <a:t>Heavy rain follows moisture (~7%/K)</a:t>
            </a:r>
            <a:endParaRPr lang="en-US" sz="2800">
              <a:solidFill>
                <a:srgbClr val="000099"/>
              </a:solidFill>
            </a:endParaRPr>
          </a:p>
        </p:txBody>
      </p:sp>
      <p:sp>
        <p:nvSpPr>
          <p:cNvPr id="38920" name="Text Box 9"/>
          <p:cNvSpPr txBox="1">
            <a:spLocks noChangeArrowheads="1"/>
          </p:cNvSpPr>
          <p:nvPr/>
        </p:nvSpPr>
        <p:spPr bwMode="auto">
          <a:xfrm rot="-660000">
            <a:off x="3255963" y="2647950"/>
            <a:ext cx="4722812" cy="946150"/>
          </a:xfrm>
          <a:prstGeom prst="rect">
            <a:avLst/>
          </a:prstGeom>
          <a:noFill/>
          <a:ln w="9525">
            <a:noFill/>
            <a:miter lim="800000"/>
            <a:headEnd/>
            <a:tailEnd/>
          </a:ln>
        </p:spPr>
        <p:txBody>
          <a:bodyPr>
            <a:spAutoFit/>
          </a:bodyPr>
          <a:lstStyle/>
          <a:p>
            <a:pPr defTabSz="4073525">
              <a:spcBef>
                <a:spcPct val="50000"/>
              </a:spcBef>
            </a:pPr>
            <a:r>
              <a:rPr lang="en-GB" sz="2800" dirty="0">
                <a:sym typeface="Wingdings" pitchFamily="2" charset="2"/>
              </a:rPr>
              <a:t>Mean Precipitation linked to </a:t>
            </a:r>
            <a:r>
              <a:rPr lang="en-GB" sz="2800" dirty="0" smtClean="0">
                <a:sym typeface="Wingdings" pitchFamily="2" charset="2"/>
              </a:rPr>
              <a:t>energy </a:t>
            </a:r>
            <a:r>
              <a:rPr lang="en-GB" sz="2800" dirty="0">
                <a:sym typeface="Wingdings" pitchFamily="2" charset="2"/>
              </a:rPr>
              <a:t>balance </a:t>
            </a:r>
            <a:r>
              <a:rPr lang="en-GB" sz="2800" dirty="0" smtClean="0">
                <a:sym typeface="Wingdings" pitchFamily="2" charset="2"/>
              </a:rPr>
              <a:t>(~2-3</a:t>
            </a:r>
            <a:r>
              <a:rPr lang="en-GB" sz="2800" dirty="0">
                <a:sym typeface="Wingdings" pitchFamily="2" charset="2"/>
              </a:rPr>
              <a:t>%/K)</a:t>
            </a:r>
            <a:endParaRPr lang="en-US" sz="2800" dirty="0"/>
          </a:p>
        </p:txBody>
      </p:sp>
      <p:sp>
        <p:nvSpPr>
          <p:cNvPr id="38921" name="Text Box 10"/>
          <p:cNvSpPr txBox="1">
            <a:spLocks noChangeArrowheads="1"/>
          </p:cNvSpPr>
          <p:nvPr/>
        </p:nvSpPr>
        <p:spPr bwMode="auto">
          <a:xfrm rot="720000">
            <a:off x="3341586" y="4444588"/>
            <a:ext cx="4975225" cy="519112"/>
          </a:xfrm>
          <a:prstGeom prst="rect">
            <a:avLst/>
          </a:prstGeom>
          <a:noFill/>
          <a:ln w="9525">
            <a:noFill/>
            <a:miter lim="800000"/>
            <a:headEnd/>
            <a:tailEnd/>
          </a:ln>
        </p:spPr>
        <p:txBody>
          <a:bodyPr>
            <a:spAutoFit/>
          </a:bodyPr>
          <a:lstStyle/>
          <a:p>
            <a:pPr defTabSz="4073525">
              <a:spcBef>
                <a:spcPct val="50000"/>
              </a:spcBef>
            </a:pPr>
            <a:r>
              <a:rPr lang="en-GB" sz="2800" dirty="0">
                <a:sym typeface="Wingdings" pitchFamily="2" charset="2"/>
              </a:rPr>
              <a:t>Light Precipitation (-?%/K)</a:t>
            </a:r>
            <a:endParaRPr lang="en-US" sz="2800" dirty="0"/>
          </a:p>
        </p:txBody>
      </p:sp>
      <p:sp>
        <p:nvSpPr>
          <p:cNvPr id="38922" name="Text Box 11"/>
          <p:cNvSpPr txBox="1">
            <a:spLocks noChangeArrowheads="1"/>
          </p:cNvSpPr>
          <p:nvPr/>
        </p:nvSpPr>
        <p:spPr bwMode="auto">
          <a:xfrm>
            <a:off x="1511300" y="5486400"/>
            <a:ext cx="2755900" cy="519113"/>
          </a:xfrm>
          <a:prstGeom prst="rect">
            <a:avLst/>
          </a:prstGeom>
          <a:noFill/>
          <a:ln w="9525">
            <a:noFill/>
            <a:miter lim="800000"/>
            <a:headEnd/>
            <a:tailEnd/>
          </a:ln>
        </p:spPr>
        <p:txBody>
          <a:bodyPr>
            <a:spAutoFit/>
          </a:bodyPr>
          <a:lstStyle/>
          <a:p>
            <a:pPr defTabSz="4073525">
              <a:spcBef>
                <a:spcPct val="50000"/>
              </a:spcBef>
            </a:pPr>
            <a:r>
              <a:rPr lang="en-GB" sz="2800">
                <a:sym typeface="Wingdings" pitchFamily="2" charset="2"/>
              </a:rPr>
              <a:t>Temperature </a:t>
            </a:r>
            <a:endParaRPr lang="en-US" sz="2800"/>
          </a:p>
        </p:txBody>
      </p:sp>
      <p:sp>
        <p:nvSpPr>
          <p:cNvPr id="38923" name="Rectangle 12"/>
          <p:cNvSpPr>
            <a:spLocks noChangeArrowheads="1"/>
          </p:cNvSpPr>
          <p:nvPr/>
        </p:nvSpPr>
        <p:spPr bwMode="auto">
          <a:xfrm>
            <a:off x="1527175" y="990600"/>
            <a:ext cx="6245225" cy="4495800"/>
          </a:xfrm>
          <a:prstGeom prst="rect">
            <a:avLst/>
          </a:prstGeom>
          <a:noFill/>
          <a:ln w="38100">
            <a:solidFill>
              <a:schemeClr val="tx1"/>
            </a:solidFill>
            <a:miter lim="800000"/>
            <a:headEnd/>
            <a:tailEnd/>
          </a:ln>
        </p:spPr>
        <p:txBody>
          <a:bodyPr wrap="none" anchor="ctr"/>
          <a:lstStyle/>
          <a:p>
            <a:pPr eaLnBrk="0" hangingPunct="0"/>
            <a:endParaRPr lang="en-GB"/>
          </a:p>
        </p:txBody>
      </p:sp>
      <p:sp>
        <p:nvSpPr>
          <p:cNvPr id="38924" name="Line 13"/>
          <p:cNvSpPr>
            <a:spLocks noChangeShapeType="1"/>
          </p:cNvSpPr>
          <p:nvPr/>
        </p:nvSpPr>
        <p:spPr bwMode="auto">
          <a:xfrm>
            <a:off x="1509714" y="4005064"/>
            <a:ext cx="6262686" cy="0"/>
          </a:xfrm>
          <a:prstGeom prst="line">
            <a:avLst/>
          </a:prstGeom>
          <a:noFill/>
          <a:ln w="38100">
            <a:solidFill>
              <a:schemeClr val="bg1">
                <a:lumMod val="50000"/>
              </a:schemeClr>
            </a:solidFill>
            <a:round/>
            <a:headEnd/>
            <a:tailEnd/>
          </a:ln>
        </p:spPr>
        <p:txBody>
          <a:bodyPr/>
          <a:lstStyle/>
          <a:p>
            <a:endParaRPr lang="en-US"/>
          </a:p>
        </p:txBody>
      </p:sp>
      <p:sp>
        <p:nvSpPr>
          <p:cNvPr id="14" name="Text Box 5"/>
          <p:cNvSpPr txBox="1">
            <a:spLocks noChangeArrowheads="1"/>
          </p:cNvSpPr>
          <p:nvPr/>
        </p:nvSpPr>
        <p:spPr bwMode="auto">
          <a:xfrm>
            <a:off x="383232" y="6286392"/>
            <a:ext cx="8077200" cy="400110"/>
          </a:xfrm>
          <a:prstGeom prst="rect">
            <a:avLst/>
          </a:prstGeom>
          <a:noFill/>
          <a:ln w="9525">
            <a:noFill/>
            <a:miter lim="800000"/>
            <a:headEnd/>
            <a:tailEnd/>
          </a:ln>
        </p:spPr>
        <p:txBody>
          <a:bodyPr>
            <a:spAutoFit/>
          </a:bodyPr>
          <a:lstStyle/>
          <a:p>
            <a:pPr eaLnBrk="0" hangingPunct="0">
              <a:spcBef>
                <a:spcPct val="50000"/>
              </a:spcBef>
            </a:pPr>
            <a:r>
              <a:rPr lang="en-GB" sz="2000" dirty="0" smtClean="0">
                <a:solidFill>
                  <a:schemeClr val="bg2"/>
                </a:solidFill>
              </a:rPr>
              <a:t>e.g. </a:t>
            </a:r>
            <a:r>
              <a:rPr lang="en-GB" sz="2000" dirty="0" smtClean="0">
                <a:solidFill>
                  <a:schemeClr val="bg2"/>
                </a:solidFill>
                <a:hlinkClick r:id="rId3"/>
              </a:rPr>
              <a:t>Allen </a:t>
            </a:r>
            <a:r>
              <a:rPr lang="en-GB" sz="2000" dirty="0">
                <a:solidFill>
                  <a:schemeClr val="bg2"/>
                </a:solidFill>
                <a:hlinkClick r:id="rId3"/>
              </a:rPr>
              <a:t>and Ingram (2002) </a:t>
            </a:r>
            <a:r>
              <a:rPr lang="en-GB" sz="2000" i="1" dirty="0" smtClean="0">
                <a:solidFill>
                  <a:schemeClr val="bg2"/>
                </a:solidFill>
                <a:hlinkClick r:id="rId3"/>
              </a:rPr>
              <a:t>Nature</a:t>
            </a:r>
            <a:r>
              <a:rPr lang="en-GB" sz="2000" i="1" dirty="0" smtClean="0">
                <a:solidFill>
                  <a:schemeClr val="bg2"/>
                </a:solidFill>
              </a:rPr>
              <a:t>; </a:t>
            </a:r>
            <a:r>
              <a:rPr lang="en-GB" sz="2000" dirty="0" smtClean="0">
                <a:solidFill>
                  <a:schemeClr val="bg2"/>
                </a:solidFill>
                <a:hlinkClick r:id="rId4"/>
              </a:rPr>
              <a:t>Allan (2011) </a:t>
            </a:r>
            <a:r>
              <a:rPr lang="en-GB" sz="2000" i="1" dirty="0" smtClean="0">
                <a:solidFill>
                  <a:schemeClr val="bg2"/>
                </a:solidFill>
                <a:hlinkClick r:id="rId4"/>
              </a:rPr>
              <a:t>Nature</a:t>
            </a:r>
            <a:endParaRPr lang="en-GB" sz="2000" i="1" dirty="0">
              <a:solidFill>
                <a:schemeClr val="bg2"/>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116632"/>
            <a:ext cx="4258816" cy="706090"/>
          </a:xfrm>
          <a:solidFill>
            <a:schemeClr val="bg1"/>
          </a:solidFill>
        </p:spPr>
        <p:txBody>
          <a:bodyPr/>
          <a:lstStyle/>
          <a:p>
            <a:pPr eaLnBrk="1" hangingPunct="1"/>
            <a:r>
              <a:rPr lang="en-US" sz="3600" dirty="0" smtClean="0">
                <a:solidFill>
                  <a:srgbClr val="0066FF"/>
                </a:solidFill>
                <a:latin typeface="Calibri" pitchFamily="34" charset="0"/>
                <a:cs typeface="Calibri" pitchFamily="34" charset="0"/>
              </a:rPr>
              <a:t>The Rich Get Richer…</a:t>
            </a:r>
          </a:p>
        </p:txBody>
      </p:sp>
      <p:sp>
        <p:nvSpPr>
          <p:cNvPr id="10" name="Content Placeholder 9"/>
          <p:cNvSpPr>
            <a:spLocks noGrp="1"/>
          </p:cNvSpPr>
          <p:nvPr>
            <p:ph idx="1"/>
          </p:nvPr>
        </p:nvSpPr>
        <p:spPr>
          <a:xfrm>
            <a:off x="457200" y="1193303"/>
            <a:ext cx="3544255" cy="4525963"/>
          </a:xfrm>
        </p:spPr>
        <p:txBody>
          <a:bodyPr/>
          <a:lstStyle/>
          <a:p>
            <a:pPr>
              <a:buClr>
                <a:schemeClr val="tx1"/>
              </a:buClr>
            </a:pPr>
            <a:r>
              <a:rPr lang="en-GB" sz="2800" dirty="0" smtClean="0">
                <a:solidFill>
                  <a:srgbClr val="66CCFF"/>
                </a:solidFill>
                <a:latin typeface="Calibri" pitchFamily="34" charset="0"/>
              </a:rPr>
              <a:t>Wet</a:t>
            </a:r>
            <a:r>
              <a:rPr lang="en-GB" sz="2800" dirty="0" smtClean="0">
                <a:solidFill>
                  <a:srgbClr val="0000FF"/>
                </a:solidFill>
                <a:latin typeface="Calibri" pitchFamily="34" charset="0"/>
              </a:rPr>
              <a:t> </a:t>
            </a:r>
            <a:r>
              <a:rPr lang="en-GB" sz="2800" dirty="0" smtClean="0">
                <a:latin typeface="Calibri" pitchFamily="34" charset="0"/>
              </a:rPr>
              <a:t>regions become </a:t>
            </a:r>
            <a:r>
              <a:rPr lang="en-GB" sz="2800" dirty="0" smtClean="0">
                <a:solidFill>
                  <a:srgbClr val="66CCFF"/>
                </a:solidFill>
                <a:latin typeface="Calibri" pitchFamily="34" charset="0"/>
              </a:rPr>
              <a:t>wetter</a:t>
            </a:r>
            <a:r>
              <a:rPr lang="en-GB" sz="2800" dirty="0" smtClean="0">
                <a:latin typeface="Calibri" pitchFamily="34" charset="0"/>
              </a:rPr>
              <a:t>, already </a:t>
            </a:r>
            <a:r>
              <a:rPr lang="en-GB" sz="2800" dirty="0" smtClean="0">
                <a:solidFill>
                  <a:srgbClr val="FFC000"/>
                </a:solidFill>
                <a:latin typeface="Calibri" pitchFamily="34" charset="0"/>
              </a:rPr>
              <a:t>dry</a:t>
            </a:r>
            <a:r>
              <a:rPr lang="en-GB" sz="2800" dirty="0" smtClean="0">
                <a:latin typeface="Calibri" pitchFamily="34" charset="0"/>
              </a:rPr>
              <a:t> regions </a:t>
            </a:r>
            <a:r>
              <a:rPr lang="en-GB" sz="2800" dirty="0" smtClean="0">
                <a:solidFill>
                  <a:srgbClr val="FFC000"/>
                </a:solidFill>
                <a:latin typeface="Calibri" pitchFamily="34" charset="0"/>
              </a:rPr>
              <a:t>drier</a:t>
            </a:r>
          </a:p>
          <a:p>
            <a:pPr>
              <a:buClr>
                <a:schemeClr val="tx1"/>
              </a:buClr>
            </a:pPr>
            <a:r>
              <a:rPr lang="en-GB" sz="2800" dirty="0" smtClean="0">
                <a:solidFill>
                  <a:srgbClr val="0000FF"/>
                </a:solidFill>
                <a:latin typeface="Calibri" pitchFamily="34" charset="0"/>
              </a:rPr>
              <a:t>Observations</a:t>
            </a:r>
            <a:r>
              <a:rPr lang="en-GB" sz="2800" dirty="0" smtClean="0">
                <a:latin typeface="Calibri" pitchFamily="34" charset="0"/>
              </a:rPr>
              <a:t> and detailed computer </a:t>
            </a:r>
            <a:r>
              <a:rPr lang="en-GB" sz="2800" dirty="0" smtClean="0">
                <a:solidFill>
                  <a:schemeClr val="bg2"/>
                </a:solidFill>
                <a:latin typeface="Calibri" pitchFamily="34" charset="0"/>
              </a:rPr>
              <a:t>simulations (CMIP5)</a:t>
            </a:r>
          </a:p>
          <a:p>
            <a:pPr>
              <a:buClr>
                <a:schemeClr val="tx1"/>
              </a:buClr>
            </a:pPr>
            <a:r>
              <a:rPr lang="en-GB" sz="2800" dirty="0" smtClean="0">
                <a:latin typeface="Calibri" pitchFamily="34" charset="0"/>
              </a:rPr>
              <a:t>But wet/dry regions move around          </a:t>
            </a:r>
            <a:r>
              <a:rPr lang="en-GB" sz="1800" dirty="0" smtClean="0">
                <a:solidFill>
                  <a:schemeClr val="bg2"/>
                </a:solidFill>
                <a:latin typeface="Calibri" pitchFamily="34" charset="0"/>
              </a:rPr>
              <a:t>e.g. </a:t>
            </a:r>
            <a:r>
              <a:rPr lang="en-GB" sz="1800" dirty="0" smtClean="0">
                <a:solidFill>
                  <a:schemeClr val="bg2"/>
                </a:solidFill>
                <a:latin typeface="Calibri" pitchFamily="34" charset="0"/>
                <a:hlinkClick r:id="rId3"/>
              </a:rPr>
              <a:t>Allan (2014) Nature </a:t>
            </a:r>
            <a:r>
              <a:rPr lang="en-GB" sz="1800" dirty="0" err="1" smtClean="0">
                <a:solidFill>
                  <a:schemeClr val="bg2"/>
                </a:solidFill>
                <a:latin typeface="Calibri" pitchFamily="34" charset="0"/>
                <a:hlinkClick r:id="rId3"/>
              </a:rPr>
              <a:t>Geosci</a:t>
            </a:r>
            <a:r>
              <a:rPr lang="en-GB" sz="1800" dirty="0" smtClean="0">
                <a:solidFill>
                  <a:schemeClr val="bg2"/>
                </a:solidFill>
                <a:latin typeface="Calibri" pitchFamily="34" charset="0"/>
                <a:hlinkClick r:id="rId3"/>
              </a:rPr>
              <a:t>.</a:t>
            </a:r>
            <a:endParaRPr lang="en-GB" sz="1800" dirty="0" smtClean="0">
              <a:latin typeface="Calibri" pitchFamily="34" charset="0"/>
            </a:endParaRPr>
          </a:p>
          <a:p>
            <a:endParaRPr lang="en-GB" sz="2400" dirty="0" smtClean="0">
              <a:latin typeface="Calibri" pitchFamily="34" charset="0"/>
            </a:endParaRPr>
          </a:p>
          <a:p>
            <a:endParaRPr lang="en-GB" sz="2400" dirty="0">
              <a:latin typeface="Calibri" pitchFamily="34" charset="0"/>
            </a:endParaRPr>
          </a:p>
        </p:txBody>
      </p:sp>
      <p:sp>
        <p:nvSpPr>
          <p:cNvPr id="39939" name="Text Box 3"/>
          <p:cNvSpPr txBox="1">
            <a:spLocks noChangeArrowheads="1"/>
          </p:cNvSpPr>
          <p:nvPr/>
        </p:nvSpPr>
        <p:spPr bwMode="auto">
          <a:xfrm>
            <a:off x="3347864" y="6364432"/>
            <a:ext cx="5693082" cy="400110"/>
          </a:xfrm>
          <a:prstGeom prst="rect">
            <a:avLst/>
          </a:prstGeom>
          <a:solidFill>
            <a:schemeClr val="bg1"/>
          </a:solidFill>
          <a:ln w="9525">
            <a:noFill/>
            <a:miter lim="800000"/>
            <a:headEnd/>
            <a:tailEnd/>
          </a:ln>
        </p:spPr>
        <p:txBody>
          <a:bodyPr wrap="square">
            <a:spAutoFit/>
          </a:bodyPr>
          <a:lstStyle/>
          <a:p>
            <a:pPr algn="r" eaLnBrk="0" hangingPunct="0">
              <a:spcBef>
                <a:spcPct val="50000"/>
              </a:spcBef>
            </a:pPr>
            <a:r>
              <a:rPr lang="en-US" sz="2000" dirty="0" smtClean="0">
                <a:hlinkClick r:id="rId4"/>
              </a:rPr>
              <a:t>Liu &amp; Allan (2013) </a:t>
            </a:r>
            <a:r>
              <a:rPr lang="en-US" sz="2000" i="1" dirty="0" smtClean="0">
                <a:hlinkClick r:id="rId4"/>
              </a:rPr>
              <a:t>E</a:t>
            </a:r>
            <a:r>
              <a:rPr lang="en-US" i="1" dirty="0" smtClean="0">
                <a:hlinkClick r:id="rId4"/>
              </a:rPr>
              <a:t>nvironmental Research Letters</a:t>
            </a:r>
            <a:endParaRPr lang="en-US" i="1" dirty="0"/>
          </a:p>
        </p:txBody>
      </p:sp>
      <p:pic>
        <p:nvPicPr>
          <p:cNvPr id="12" name="Picture 2" descr="http://ej.iop.org/images/1748-9326/8/3/034002/Full/erl470150f2_online.jpg"/>
          <p:cNvPicPr>
            <a:picLocks noChangeAspect="1" noChangeArrowheads="1"/>
          </p:cNvPicPr>
          <p:nvPr/>
        </p:nvPicPr>
        <p:blipFill rotWithShape="1">
          <a:blip r:embed="rId5">
            <a:extLst>
              <a:ext uri="{28A0092B-C50C-407E-A947-70E740481C1C}">
                <a14:useLocalDpi xmlns:a14="http://schemas.microsoft.com/office/drawing/2010/main" val="0"/>
              </a:ext>
            </a:extLst>
          </a:blip>
          <a:srcRect l="51880" t="3408"/>
          <a:stretch/>
        </p:blipFill>
        <p:spPr bwMode="auto">
          <a:xfrm>
            <a:off x="4716016" y="957446"/>
            <a:ext cx="4021349" cy="532609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p:cNvPicPr>
            <a:picLocks noChangeAspect="1"/>
          </p:cNvPicPr>
          <p:nvPr/>
        </p:nvPicPr>
        <p:blipFill>
          <a:blip r:embed="rId6"/>
          <a:srcRect/>
          <a:stretch>
            <a:fillRect/>
          </a:stretch>
        </p:blipFill>
        <p:spPr bwMode="auto">
          <a:xfrm>
            <a:off x="179512" y="6160185"/>
            <a:ext cx="3168352" cy="482497"/>
          </a:xfrm>
          <a:prstGeom prst="rect">
            <a:avLst/>
          </a:prstGeom>
          <a:solidFill>
            <a:schemeClr val="bg1"/>
          </a:solidFill>
          <a:ln w="9525">
            <a:noFill/>
            <a:miter lim="800000"/>
            <a:headEnd/>
            <a:tailEnd/>
          </a:ln>
        </p:spPr>
      </p:pic>
      <p:sp>
        <p:nvSpPr>
          <p:cNvPr id="2" name="TextBox 1"/>
          <p:cNvSpPr txBox="1"/>
          <p:nvPr/>
        </p:nvSpPr>
        <p:spPr>
          <a:xfrm>
            <a:off x="5174347" y="5977681"/>
            <a:ext cx="3969653" cy="461665"/>
          </a:xfrm>
          <a:prstGeom prst="rect">
            <a:avLst/>
          </a:prstGeom>
          <a:solidFill>
            <a:schemeClr val="bg1"/>
          </a:solidFill>
        </p:spPr>
        <p:txBody>
          <a:bodyPr wrap="square" rtlCol="0">
            <a:spAutoFit/>
          </a:bodyPr>
          <a:lstStyle/>
          <a:p>
            <a:r>
              <a:rPr lang="en-GB" sz="2400" dirty="0" smtClean="0">
                <a:latin typeface="Calibri" pitchFamily="34" charset="0"/>
              </a:rPr>
              <a:t>1900  1950  2000  2050  2100</a:t>
            </a:r>
            <a:endParaRPr lang="en-GB" sz="2400" dirty="0">
              <a:latin typeface="Calibri" pitchFamily="34" charset="0"/>
            </a:endParaRPr>
          </a:p>
        </p:txBody>
      </p:sp>
      <p:sp>
        <p:nvSpPr>
          <p:cNvPr id="21" name="TextBox 20"/>
          <p:cNvSpPr txBox="1"/>
          <p:nvPr/>
        </p:nvSpPr>
        <p:spPr>
          <a:xfrm>
            <a:off x="4427984" y="870337"/>
            <a:ext cx="576064" cy="2400657"/>
          </a:xfrm>
          <a:prstGeom prst="rect">
            <a:avLst/>
          </a:prstGeom>
          <a:solidFill>
            <a:schemeClr val="bg1"/>
          </a:solidFill>
        </p:spPr>
        <p:txBody>
          <a:bodyPr wrap="square" rtlCol="0">
            <a:spAutoFit/>
          </a:bodyPr>
          <a:lstStyle/>
          <a:p>
            <a:pPr algn="r"/>
            <a:r>
              <a:rPr lang="en-GB" sz="2500" dirty="0" smtClean="0">
                <a:latin typeface="Calibri" pitchFamily="34" charset="0"/>
              </a:rPr>
              <a:t>6</a:t>
            </a:r>
          </a:p>
          <a:p>
            <a:pPr algn="r"/>
            <a:r>
              <a:rPr lang="en-GB" sz="2500" dirty="0" smtClean="0">
                <a:latin typeface="Calibri" pitchFamily="34" charset="0"/>
              </a:rPr>
              <a:t>4</a:t>
            </a:r>
          </a:p>
          <a:p>
            <a:pPr algn="r"/>
            <a:r>
              <a:rPr lang="en-GB" sz="2500" dirty="0" smtClean="0">
                <a:latin typeface="Calibri" pitchFamily="34" charset="0"/>
              </a:rPr>
              <a:t>2</a:t>
            </a:r>
          </a:p>
          <a:p>
            <a:pPr algn="r"/>
            <a:r>
              <a:rPr lang="en-GB" sz="2500" dirty="0" smtClean="0">
                <a:latin typeface="Calibri" pitchFamily="34" charset="0"/>
              </a:rPr>
              <a:t>0</a:t>
            </a:r>
          </a:p>
          <a:p>
            <a:pPr algn="r"/>
            <a:r>
              <a:rPr lang="en-GB" sz="2500" dirty="0" smtClean="0">
                <a:latin typeface="Calibri" pitchFamily="34" charset="0"/>
              </a:rPr>
              <a:t>-2</a:t>
            </a:r>
          </a:p>
          <a:p>
            <a:pPr algn="r"/>
            <a:r>
              <a:rPr lang="en-GB" sz="2500" dirty="0" smtClean="0">
                <a:latin typeface="Calibri" pitchFamily="34" charset="0"/>
              </a:rPr>
              <a:t>-4</a:t>
            </a:r>
            <a:endParaRPr lang="en-GB" sz="2500" dirty="0">
              <a:latin typeface="Calibri" pitchFamily="34" charset="0"/>
            </a:endParaRPr>
          </a:p>
        </p:txBody>
      </p:sp>
      <p:sp>
        <p:nvSpPr>
          <p:cNvPr id="22" name="TextBox 21"/>
          <p:cNvSpPr txBox="1"/>
          <p:nvPr/>
        </p:nvSpPr>
        <p:spPr>
          <a:xfrm>
            <a:off x="4355976" y="3750657"/>
            <a:ext cx="648072" cy="2369880"/>
          </a:xfrm>
          <a:prstGeom prst="rect">
            <a:avLst/>
          </a:prstGeom>
          <a:solidFill>
            <a:schemeClr val="bg1"/>
          </a:solidFill>
        </p:spPr>
        <p:txBody>
          <a:bodyPr wrap="square" rtlCol="0">
            <a:spAutoFit/>
          </a:bodyPr>
          <a:lstStyle/>
          <a:p>
            <a:pPr algn="r"/>
            <a:r>
              <a:rPr lang="en-GB" sz="2400" dirty="0" smtClean="0">
                <a:latin typeface="Calibri" pitchFamily="34" charset="0"/>
              </a:rPr>
              <a:t>5</a:t>
            </a:r>
          </a:p>
          <a:p>
            <a:pPr algn="r"/>
            <a:endParaRPr lang="en-GB" sz="900" dirty="0" smtClean="0">
              <a:latin typeface="Calibri" pitchFamily="34" charset="0"/>
            </a:endParaRPr>
          </a:p>
          <a:p>
            <a:pPr algn="r"/>
            <a:r>
              <a:rPr lang="en-GB" sz="2400" dirty="0" smtClean="0">
                <a:latin typeface="Calibri" pitchFamily="34" charset="0"/>
              </a:rPr>
              <a:t>0</a:t>
            </a:r>
          </a:p>
          <a:p>
            <a:pPr algn="r"/>
            <a:endParaRPr lang="en-GB" sz="900" dirty="0" smtClean="0">
              <a:latin typeface="Calibri" pitchFamily="34" charset="0"/>
            </a:endParaRPr>
          </a:p>
          <a:p>
            <a:pPr algn="r"/>
            <a:r>
              <a:rPr lang="en-GB" sz="2400" dirty="0" smtClean="0">
                <a:latin typeface="Calibri" pitchFamily="34" charset="0"/>
              </a:rPr>
              <a:t>-5</a:t>
            </a:r>
          </a:p>
          <a:p>
            <a:pPr algn="r"/>
            <a:endParaRPr lang="en-GB" sz="900" dirty="0" smtClean="0">
              <a:latin typeface="Calibri" pitchFamily="34" charset="0"/>
            </a:endParaRPr>
          </a:p>
          <a:p>
            <a:pPr algn="r"/>
            <a:r>
              <a:rPr lang="en-GB" sz="2400" dirty="0" smtClean="0">
                <a:latin typeface="Calibri" pitchFamily="34" charset="0"/>
              </a:rPr>
              <a:t>-10</a:t>
            </a:r>
          </a:p>
          <a:p>
            <a:pPr algn="r"/>
            <a:endParaRPr lang="en-GB" sz="2500" dirty="0" smtClean="0">
              <a:latin typeface="Calibri" pitchFamily="34" charset="0"/>
            </a:endParaRPr>
          </a:p>
        </p:txBody>
      </p:sp>
      <p:sp>
        <p:nvSpPr>
          <p:cNvPr id="13" name="TextBox 12"/>
          <p:cNvSpPr txBox="1"/>
          <p:nvPr/>
        </p:nvSpPr>
        <p:spPr>
          <a:xfrm>
            <a:off x="2195736" y="2963798"/>
            <a:ext cx="4288309" cy="523220"/>
          </a:xfrm>
          <a:prstGeom prst="rect">
            <a:avLst/>
          </a:prstGeom>
          <a:solidFill>
            <a:schemeClr val="bg1"/>
          </a:solidFill>
          <a:scene3d>
            <a:camera prst="orthographicFront">
              <a:rot lat="0" lon="0" rev="5400000"/>
            </a:camera>
            <a:lightRig rig="threePt" dir="t"/>
          </a:scene3d>
        </p:spPr>
        <p:txBody>
          <a:bodyPr wrap="square">
            <a:spAutoFit/>
          </a:bodyPr>
          <a:lstStyle/>
          <a:p>
            <a:pPr>
              <a:defRPr/>
            </a:pPr>
            <a:r>
              <a:rPr lang="en-GB" sz="2800" dirty="0" smtClean="0">
                <a:solidFill>
                  <a:srgbClr val="000000"/>
                </a:solidFill>
                <a:latin typeface="Arial" charset="0"/>
              </a:rPr>
              <a:t>Precipitation Change (%)</a:t>
            </a:r>
            <a:endParaRPr lang="en-GB" sz="2800" dirty="0">
              <a:solidFill>
                <a:srgbClr val="000000"/>
              </a:solidFill>
              <a:latin typeface="Arial" charset="0"/>
            </a:endParaRPr>
          </a:p>
        </p:txBody>
      </p:sp>
      <p:sp>
        <p:nvSpPr>
          <p:cNvPr id="3" name="TextBox 2"/>
          <p:cNvSpPr txBox="1"/>
          <p:nvPr/>
        </p:nvSpPr>
        <p:spPr>
          <a:xfrm>
            <a:off x="7812361" y="2779132"/>
            <a:ext cx="648072" cy="400110"/>
          </a:xfrm>
          <a:prstGeom prst="rect">
            <a:avLst/>
          </a:prstGeom>
          <a:solidFill>
            <a:schemeClr val="bg1"/>
          </a:solidFill>
        </p:spPr>
        <p:txBody>
          <a:bodyPr wrap="square" rtlCol="0">
            <a:spAutoFit/>
          </a:bodyPr>
          <a:lstStyle/>
          <a:p>
            <a:r>
              <a:rPr lang="en-GB" sz="2000" b="1" dirty="0" smtClean="0"/>
              <a:t>Wet</a:t>
            </a:r>
            <a:endParaRPr lang="en-GB" sz="2000" b="1" dirty="0"/>
          </a:p>
        </p:txBody>
      </p:sp>
      <p:sp>
        <p:nvSpPr>
          <p:cNvPr id="24" name="TextBox 23"/>
          <p:cNvSpPr txBox="1"/>
          <p:nvPr/>
        </p:nvSpPr>
        <p:spPr>
          <a:xfrm>
            <a:off x="7812362" y="3750657"/>
            <a:ext cx="648072" cy="400110"/>
          </a:xfrm>
          <a:prstGeom prst="rect">
            <a:avLst/>
          </a:prstGeom>
          <a:solidFill>
            <a:schemeClr val="bg1"/>
          </a:solidFill>
        </p:spPr>
        <p:txBody>
          <a:bodyPr wrap="square" rtlCol="0">
            <a:spAutoFit/>
          </a:bodyPr>
          <a:lstStyle/>
          <a:p>
            <a:r>
              <a:rPr lang="en-GB" sz="2000" b="1" dirty="0" smtClean="0"/>
              <a:t>Dry</a:t>
            </a:r>
            <a:endParaRPr lang="en-GB" sz="2000" b="1" dirty="0"/>
          </a:p>
        </p:txBody>
      </p:sp>
      <p:sp>
        <p:nvSpPr>
          <p:cNvPr id="4" name="TextBox 3"/>
          <p:cNvSpPr txBox="1"/>
          <p:nvPr/>
        </p:nvSpPr>
        <p:spPr>
          <a:xfrm>
            <a:off x="6156176" y="1043444"/>
            <a:ext cx="1512168" cy="369332"/>
          </a:xfrm>
          <a:prstGeom prst="rect">
            <a:avLst/>
          </a:prstGeom>
          <a:noFill/>
          <a:ln w="25400">
            <a:solidFill>
              <a:schemeClr val="bg2"/>
            </a:solidFill>
          </a:ln>
        </p:spPr>
        <p:txBody>
          <a:bodyPr wrap="square" rtlCol="0">
            <a:spAutoFit/>
          </a:bodyPr>
          <a:lstStyle/>
          <a:p>
            <a:r>
              <a:rPr lang="en-GB" b="1" dirty="0" smtClean="0">
                <a:solidFill>
                  <a:schemeClr val="bg2"/>
                </a:solidFill>
              </a:rPr>
              <a:t>Simulations</a:t>
            </a:r>
            <a:endParaRPr lang="en-GB" b="1" dirty="0">
              <a:solidFill>
                <a:schemeClr val="bg2"/>
              </a:solidFill>
            </a:endParaRPr>
          </a:p>
        </p:txBody>
      </p:sp>
      <p:cxnSp>
        <p:nvCxnSpPr>
          <p:cNvPr id="6" name="Straight Arrow Connector 5"/>
          <p:cNvCxnSpPr/>
          <p:nvPr/>
        </p:nvCxnSpPr>
        <p:spPr bwMode="auto">
          <a:xfrm>
            <a:off x="7668344" y="1412776"/>
            <a:ext cx="216024" cy="274042"/>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28" name="TextBox 27"/>
          <p:cNvSpPr txBox="1"/>
          <p:nvPr/>
        </p:nvSpPr>
        <p:spPr>
          <a:xfrm>
            <a:off x="5183145" y="5431234"/>
            <a:ext cx="1740503" cy="369332"/>
          </a:xfrm>
          <a:prstGeom prst="rect">
            <a:avLst/>
          </a:prstGeom>
          <a:noFill/>
          <a:ln w="25400">
            <a:solidFill>
              <a:srgbClr val="0000FF"/>
            </a:solidFill>
          </a:ln>
        </p:spPr>
        <p:txBody>
          <a:bodyPr wrap="square" rtlCol="0">
            <a:spAutoFit/>
          </a:bodyPr>
          <a:lstStyle/>
          <a:p>
            <a:r>
              <a:rPr lang="en-GB" b="1" dirty="0" smtClean="0">
                <a:solidFill>
                  <a:srgbClr val="0000FF"/>
                </a:solidFill>
              </a:rPr>
              <a:t>Observations</a:t>
            </a:r>
            <a:endParaRPr lang="en-GB" b="1" dirty="0">
              <a:solidFill>
                <a:srgbClr val="0000FF"/>
              </a:solidFill>
            </a:endParaRPr>
          </a:p>
        </p:txBody>
      </p:sp>
      <p:cxnSp>
        <p:nvCxnSpPr>
          <p:cNvPr id="8" name="Straight Arrow Connector 7"/>
          <p:cNvCxnSpPr/>
          <p:nvPr/>
        </p:nvCxnSpPr>
        <p:spPr bwMode="auto">
          <a:xfrm flipV="1">
            <a:off x="5724128" y="5143202"/>
            <a:ext cx="144016" cy="288032"/>
          </a:xfrm>
          <a:prstGeom prst="straightConnector1">
            <a:avLst/>
          </a:prstGeom>
          <a:solidFill>
            <a:schemeClr val="accent1"/>
          </a:solidFill>
          <a:ln w="38100" cap="flat" cmpd="sng" algn="ctr">
            <a:solidFill>
              <a:srgbClr val="0000FF"/>
            </a:solidFill>
            <a:prstDash val="solid"/>
            <a:round/>
            <a:headEnd type="none" w="med" len="med"/>
            <a:tailEnd type="arrow"/>
          </a:ln>
          <a:effectLst/>
        </p:spPr>
      </p:cxnSp>
      <p:pic>
        <p:nvPicPr>
          <p:cNvPr id="15" name="Picture 3"/>
          <p:cNvPicPr>
            <a:picLocks noChangeAspect="1" noChangeArrowheads="1"/>
          </p:cNvPicPr>
          <p:nvPr/>
        </p:nvPicPr>
        <p:blipFill>
          <a:blip r:embed="rId7"/>
          <a:srcRect/>
          <a:stretch>
            <a:fillRect/>
          </a:stretch>
        </p:blipFill>
        <p:spPr bwMode="auto">
          <a:xfrm>
            <a:off x="1391791" y="5324022"/>
            <a:ext cx="1674054" cy="764805"/>
          </a:xfrm>
          <a:prstGeom prst="rect">
            <a:avLst/>
          </a:prstGeom>
          <a:noFill/>
          <a:ln w="9525">
            <a:noFill/>
            <a:miter lim="800000"/>
            <a:headEnd/>
            <a:tailEnd/>
          </a:ln>
        </p:spPr>
      </p:pic>
      <p:sp>
        <p:nvSpPr>
          <p:cNvPr id="19" name="TextBox 18"/>
          <p:cNvSpPr txBox="1"/>
          <p:nvPr/>
        </p:nvSpPr>
        <p:spPr>
          <a:xfrm>
            <a:off x="5724128" y="548680"/>
            <a:ext cx="2251101" cy="461665"/>
          </a:xfrm>
          <a:prstGeom prst="rect">
            <a:avLst/>
          </a:prstGeom>
          <a:noFill/>
        </p:spPr>
        <p:txBody>
          <a:bodyPr wrap="square" rtlCol="0">
            <a:spAutoFit/>
          </a:bodyPr>
          <a:lstStyle/>
          <a:p>
            <a:r>
              <a:rPr lang="en-GB" sz="2400" dirty="0" smtClean="0"/>
              <a:t>Tropical Land</a:t>
            </a:r>
            <a:endParaRPr lang="en-GB" sz="2400" dirty="0"/>
          </a:p>
        </p:txBody>
      </p:sp>
      <p:sp>
        <p:nvSpPr>
          <p:cNvPr id="20" name="TextBox 19"/>
          <p:cNvSpPr txBox="1"/>
          <p:nvPr/>
        </p:nvSpPr>
        <p:spPr>
          <a:xfrm>
            <a:off x="5282867" y="3275692"/>
            <a:ext cx="3969653" cy="369332"/>
          </a:xfrm>
          <a:prstGeom prst="rect">
            <a:avLst/>
          </a:prstGeom>
          <a:noFill/>
        </p:spPr>
        <p:txBody>
          <a:bodyPr wrap="square" lIns="0" tIns="0" rIns="0" bIns="0" rtlCol="0">
            <a:spAutoFit/>
          </a:bodyPr>
          <a:lstStyle/>
          <a:p>
            <a:r>
              <a:rPr lang="en-GB" sz="2400" dirty="0" smtClean="0">
                <a:latin typeface="Calibri" pitchFamily="34" charset="0"/>
              </a:rPr>
              <a:t>1900  1950  2000  2050  2100</a:t>
            </a:r>
            <a:endParaRPr lang="en-GB" sz="2400" dirty="0">
              <a:latin typeface="Calibri" pitchFamily="34" charset="0"/>
            </a:endParaRPr>
          </a:p>
        </p:txBody>
      </p:sp>
      <p:pic>
        <p:nvPicPr>
          <p:cNvPr id="1026" name="Picture 2" descr="NERC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512" y="5324023"/>
            <a:ext cx="1095375" cy="762000"/>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Arrow Connector 24"/>
          <p:cNvCxnSpPr/>
          <p:nvPr/>
        </p:nvCxnSpPr>
        <p:spPr bwMode="auto">
          <a:xfrm flipV="1">
            <a:off x="6695261" y="5143202"/>
            <a:ext cx="144016" cy="288032"/>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696375427"/>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5922</TotalTime>
  <Words>1264</Words>
  <Application>Microsoft Office PowerPoint</Application>
  <PresentationFormat>On-screen Show (4:3)</PresentationFormat>
  <Paragraphs>159</Paragraphs>
  <Slides>18</Slides>
  <Notes>8</Notes>
  <HiddenSlides>7</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Rdg Vesta</vt:lpstr>
      <vt:lpstr>Times New Roman</vt:lpstr>
      <vt:lpstr>Wingdings</vt:lpstr>
      <vt:lpstr>Default Design</vt:lpstr>
      <vt:lpstr>A Changing Character of Precipitation in a Warming World: Physical Drivers</vt:lpstr>
      <vt:lpstr>PowerPoint Presentation</vt:lpstr>
      <vt:lpstr>PowerPoint Presentation</vt:lpstr>
      <vt:lpstr>PowerPoint Presentation</vt:lpstr>
      <vt:lpstr>PowerPoint Presentation</vt:lpstr>
      <vt:lpstr>PowerPoint Presentation</vt:lpstr>
      <vt:lpstr>Water vapour and mid-latitude flooding</vt:lpstr>
      <vt:lpstr>Contrasting precipitation response expected</vt:lpstr>
      <vt:lpstr>The Rich Get Richer…</vt:lpstr>
      <vt:lpstr>Challenge: Regional projections</vt:lpstr>
      <vt:lpstr>Conclusions</vt:lpstr>
      <vt:lpstr>PowerPoint Presentation</vt:lpstr>
      <vt:lpstr>PowerPoint Presentation</vt:lpstr>
      <vt:lpstr>Water vapour and mid-latitude flooding</vt:lpstr>
      <vt:lpstr>PowerPoint Presentation</vt:lpstr>
      <vt:lpstr>Contrasting precipitation response in wet and dry regions of the tropics</vt:lpstr>
      <vt:lpstr>CMIP5 simulations: Wettest tropical grid-points get wetter, driest drier</vt:lpstr>
      <vt:lpstr>Robust predictions of regional changes in the water cycle: a great challenge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Philip Allan</dc:creator>
  <cp:lastModifiedBy>Richard Philip Allan</cp:lastModifiedBy>
  <cp:revision>555</cp:revision>
  <cp:lastPrinted>1601-01-01T00:00:00Z</cp:lastPrinted>
  <dcterms:created xsi:type="dcterms:W3CDTF">1601-01-01T00:00:00Z</dcterms:created>
  <dcterms:modified xsi:type="dcterms:W3CDTF">2014-12-15T10:52:47Z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