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92" r:id="rId2"/>
    <p:sldMasterId id="2147483826" r:id="rId3"/>
  </p:sldMasterIdLst>
  <p:notesMasterIdLst>
    <p:notesMasterId r:id="rId6"/>
  </p:notesMasterIdLst>
  <p:handoutMasterIdLst>
    <p:handoutMasterId r:id="rId7"/>
  </p:handoutMasterIdLst>
  <p:sldIdLst>
    <p:sldId id="368" r:id="rId4"/>
    <p:sldId id="360" r:id="rId5"/>
  </p:sldIdLst>
  <p:sldSz cx="9144000" cy="6858000" type="screen4x3"/>
  <p:notesSz cx="6718300" cy="9867900"/>
  <p:embeddedFontLst>
    <p:embeddedFont>
      <p:font typeface="Effra Light" panose="020B0604020202020204" charset="0"/>
      <p:regular r:id="rId8"/>
      <p:italic r:id="rId9"/>
    </p:embeddedFont>
    <p:embeddedFont>
      <p:font typeface="AngsanaUPC" panose="02020603050405020304" pitchFamily="18" charset="-34"/>
      <p:regular r:id="rId10"/>
      <p:bold r:id="rId11"/>
      <p:italic r:id="rId12"/>
      <p:boldItalic r:id="rId13"/>
    </p:embeddedFont>
    <p:embeddedFont>
      <p:font typeface="Effra Heavy" panose="020B0604020202020204" charset="0"/>
      <p:bold r:id="rId14"/>
      <p:boldItalic r:id="rId15"/>
    </p:embeddedFont>
    <p:embeddedFont>
      <p:font typeface="Effra Bold" panose="020B0604020202020204" charset="0"/>
      <p:bold r:id="rId16"/>
    </p:embeddedFont>
    <p:embeddedFont>
      <p:font typeface="Effra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0081" autoAdjust="0"/>
  </p:normalViewPr>
  <p:slideViewPr>
    <p:cSldViewPr showGuides="1">
      <p:cViewPr varScale="1">
        <p:scale>
          <a:sx n="64" d="100"/>
          <a:sy n="64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ature.com/ncomms/2014/141111/ncomms6382/full/ncomms638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JD022863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met.reading.ac.uk/~sgs02rpa/research/SINATRA/June2012M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528392" cy="25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84" y="548680"/>
            <a:ext cx="8280000" cy="828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Atmospheric precursors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12" y="1556792"/>
            <a:ext cx="5222800" cy="1980000"/>
          </a:xfrm>
        </p:spPr>
        <p:txBody>
          <a:bodyPr/>
          <a:lstStyle/>
          <a:p>
            <a:r>
              <a:rPr lang="en-GB" sz="2200" dirty="0" smtClean="0"/>
              <a:t>Evaluation of moisture characteristics associated with heavy daily rainfall</a:t>
            </a:r>
          </a:p>
          <a:p>
            <a:r>
              <a:rPr lang="en-GB" sz="2200" dirty="0" smtClean="0"/>
              <a:t>Dependence on region/season</a:t>
            </a:r>
          </a:p>
          <a:p>
            <a:r>
              <a:rPr lang="en-GB" sz="2200" dirty="0" smtClean="0"/>
              <a:t>Progressing to hourly rain gauge data and additional precursor diagnostics (e.g. wet bulb &amp; dew point temperature)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5949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  <a:hlinkClick r:id="rId3"/>
              </a:rPr>
              <a:t>Allan et al. (</a:t>
            </a:r>
            <a:r>
              <a:rPr lang="en-GB" sz="1800" dirty="0" smtClean="0">
                <a:solidFill>
                  <a:schemeClr val="tx2"/>
                </a:solidFill>
                <a:latin typeface="+mn-lt"/>
                <a:hlinkClick r:id="rId3"/>
              </a:rPr>
              <a:t>2015) IJOC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7463"/>
          <a:stretch/>
        </p:blipFill>
        <p:spPr>
          <a:xfrm>
            <a:off x="357312" y="3802039"/>
            <a:ext cx="3062560" cy="2651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5027" t="490" r="2436" b="-490"/>
          <a:stretch/>
        </p:blipFill>
        <p:spPr>
          <a:xfrm>
            <a:off x="3294624" y="3789040"/>
            <a:ext cx="307757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6063679"/>
            <a:ext cx="77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 smtClean="0"/>
              <a:t>kg/ kg)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0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Atmospheric precursors </a:t>
            </a:r>
            <a:br>
              <a:rPr lang="en-GB" sz="3200" dirty="0" smtClean="0"/>
            </a:br>
            <a:r>
              <a:rPr lang="en-GB" sz="3200" dirty="0" smtClean="0"/>
              <a:t>– plans for wp3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348880"/>
            <a:ext cx="3684234" cy="3825120"/>
          </a:xfrm>
        </p:spPr>
        <p:txBody>
          <a:bodyPr/>
          <a:lstStyle/>
          <a:p>
            <a:r>
              <a:rPr lang="en-GB" sz="2400" dirty="0" smtClean="0"/>
              <a:t>Compact KE work task</a:t>
            </a:r>
          </a:p>
          <a:p>
            <a:r>
              <a:rPr lang="en-GB" sz="2400" dirty="0" smtClean="0"/>
              <a:t>Work closely with EA &amp; FFC </a:t>
            </a:r>
            <a:r>
              <a:rPr lang="en-GB" sz="2400" dirty="0" err="1" smtClean="0"/>
              <a:t>inc.</a:t>
            </a:r>
            <a:r>
              <a:rPr lang="en-GB" sz="2400" dirty="0" smtClean="0"/>
              <a:t> secondments</a:t>
            </a:r>
          </a:p>
          <a:p>
            <a:r>
              <a:rPr lang="en-GB" sz="2400" dirty="0" smtClean="0"/>
              <a:t>Potential for aiding flood forecasting</a:t>
            </a:r>
          </a:p>
          <a:p>
            <a:pPr marL="0" indent="0">
              <a:buNone/>
            </a:pPr>
            <a:r>
              <a:rPr lang="en-GB" sz="1800" dirty="0" smtClean="0"/>
              <a:t>e.g. </a:t>
            </a:r>
            <a:r>
              <a:rPr lang="en-GB" sz="1800" dirty="0" smtClean="0">
                <a:hlinkClick r:id="rId2"/>
              </a:rPr>
              <a:t>Lavers et al. 2014 </a:t>
            </a:r>
            <a:r>
              <a:rPr lang="en-GB" sz="1800" dirty="0" smtClean="0"/>
              <a:t>Nature Comm.</a:t>
            </a:r>
          </a:p>
          <a:p>
            <a:r>
              <a:rPr lang="en-GB" sz="2400" dirty="0" smtClean="0"/>
              <a:t>Additional beneficiaries: </a:t>
            </a:r>
            <a:r>
              <a:rPr lang="en-GB" sz="2400" dirty="0"/>
              <a:t>climate research  </a:t>
            </a:r>
            <a:r>
              <a:rPr lang="en-GB" sz="2400" dirty="0" smtClean="0"/>
              <a:t>             (</a:t>
            </a:r>
            <a:r>
              <a:rPr lang="en-GB" sz="2400" dirty="0"/>
              <a:t>e.g. Met </a:t>
            </a:r>
            <a:r>
              <a:rPr lang="en-GB" sz="2400" dirty="0" smtClean="0"/>
              <a:t>Office/IPCC)</a:t>
            </a:r>
            <a:endParaRPr lang="en-GB" sz="240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34" y="1772816"/>
            <a:ext cx="45139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6624" y="44371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hlinkClick r:id="rId4"/>
              </a:rPr>
              <a:t>Champion et al. </a:t>
            </a:r>
            <a:r>
              <a:rPr lang="en-GB" dirty="0" smtClean="0">
                <a:hlinkClick r:id="rId4"/>
              </a:rPr>
              <a:t>(2015) JGR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373216"/>
            <a:ext cx="145269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Extreme event?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1672" y="5373216"/>
            <a:ext cx="19567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Atmospheric precursor?</a:t>
            </a:r>
            <a:endParaRPr lang="en-GB" sz="2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376624" y="5589240"/>
            <a:ext cx="1055048" cy="415499"/>
          </a:xfrm>
          <a:prstGeom prst="left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49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1485</TotalTime>
  <Words>104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Effra Light</vt:lpstr>
      <vt:lpstr>AngsanaUPC</vt:lpstr>
      <vt:lpstr>Arial</vt:lpstr>
      <vt:lpstr>Effra Heavy</vt:lpstr>
      <vt:lpstr>Effra Bold</vt:lpstr>
      <vt:lpstr>Effra</vt:lpstr>
      <vt:lpstr>UoR Theme</vt:lpstr>
      <vt:lpstr>1_UoR Theme</vt:lpstr>
      <vt:lpstr>2_UoR Theme</vt:lpstr>
      <vt:lpstr>Atmospheric precursors</vt:lpstr>
      <vt:lpstr>Atmospheric precursors  – plans for wp3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Philip Allan</cp:lastModifiedBy>
  <cp:revision>129</cp:revision>
  <cp:lastPrinted>2006-09-19T14:59:33Z</cp:lastPrinted>
  <dcterms:created xsi:type="dcterms:W3CDTF">2015-04-10T14:31:41Z</dcterms:created>
  <dcterms:modified xsi:type="dcterms:W3CDTF">2015-12-14T09:30:51Z</dcterms:modified>
</cp:coreProperties>
</file>