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1" r:id="rId3"/>
  </p:sldMasterIdLst>
  <p:notesMasterIdLst>
    <p:notesMasterId r:id="rId13"/>
  </p:notesMasterIdLst>
  <p:handoutMasterIdLst>
    <p:handoutMasterId r:id="rId14"/>
  </p:handoutMasterIdLst>
  <p:sldIdLst>
    <p:sldId id="256" r:id="rId4"/>
    <p:sldId id="279" r:id="rId5"/>
    <p:sldId id="280" r:id="rId6"/>
    <p:sldId id="281" r:id="rId7"/>
    <p:sldId id="282" r:id="rId8"/>
    <p:sldId id="283" r:id="rId9"/>
    <p:sldId id="284" r:id="rId10"/>
    <p:sldId id="286" r:id="rId11"/>
    <p:sldId id="285" r:id="rId12"/>
  </p:sldIdLst>
  <p:sldSz cx="9144000" cy="6858000" type="screen4x3"/>
  <p:notesSz cx="6718300" cy="98679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8600" kern="1200">
        <a:solidFill>
          <a:schemeClr val="bg1"/>
        </a:solidFill>
        <a:latin typeface="Rdg Vesta" pitchFamily="5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600" kern="1200">
        <a:solidFill>
          <a:schemeClr val="bg1"/>
        </a:solidFill>
        <a:latin typeface="Rdg Vesta" pitchFamily="5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600" kern="1200">
        <a:solidFill>
          <a:schemeClr val="bg1"/>
        </a:solidFill>
        <a:latin typeface="Rdg Vesta" pitchFamily="5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600" kern="1200">
        <a:solidFill>
          <a:schemeClr val="bg1"/>
        </a:solidFill>
        <a:latin typeface="Rdg Vesta" pitchFamily="5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600" kern="1200">
        <a:solidFill>
          <a:schemeClr val="bg1"/>
        </a:solidFill>
        <a:latin typeface="Rdg Vesta" pitchFamily="50" charset="0"/>
        <a:ea typeface="+mn-ea"/>
        <a:cs typeface="+mn-cs"/>
      </a:defRPr>
    </a:lvl5pPr>
    <a:lvl6pPr marL="2286000" algn="l" defTabSz="914400" rtl="0" eaLnBrk="1" latinLnBrk="0" hangingPunct="1">
      <a:defRPr sz="8600" kern="1200">
        <a:solidFill>
          <a:schemeClr val="bg1"/>
        </a:solidFill>
        <a:latin typeface="Rdg Vesta" pitchFamily="50" charset="0"/>
        <a:ea typeface="+mn-ea"/>
        <a:cs typeface="+mn-cs"/>
      </a:defRPr>
    </a:lvl6pPr>
    <a:lvl7pPr marL="2743200" algn="l" defTabSz="914400" rtl="0" eaLnBrk="1" latinLnBrk="0" hangingPunct="1">
      <a:defRPr sz="8600" kern="1200">
        <a:solidFill>
          <a:schemeClr val="bg1"/>
        </a:solidFill>
        <a:latin typeface="Rdg Vesta" pitchFamily="50" charset="0"/>
        <a:ea typeface="+mn-ea"/>
        <a:cs typeface="+mn-cs"/>
      </a:defRPr>
    </a:lvl7pPr>
    <a:lvl8pPr marL="3200400" algn="l" defTabSz="914400" rtl="0" eaLnBrk="1" latinLnBrk="0" hangingPunct="1">
      <a:defRPr sz="8600" kern="1200">
        <a:solidFill>
          <a:schemeClr val="bg1"/>
        </a:solidFill>
        <a:latin typeface="Rdg Vesta" pitchFamily="50" charset="0"/>
        <a:ea typeface="+mn-ea"/>
        <a:cs typeface="+mn-cs"/>
      </a:defRPr>
    </a:lvl8pPr>
    <a:lvl9pPr marL="3657600" algn="l" defTabSz="914400" rtl="0" eaLnBrk="1" latinLnBrk="0" hangingPunct="1">
      <a:defRPr sz="8600" kern="1200">
        <a:solidFill>
          <a:schemeClr val="bg1"/>
        </a:solidFill>
        <a:latin typeface="Rdg Vesta" pitchFamily="5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99A1"/>
    <a:srgbClr val="BF0071"/>
    <a:srgbClr val="7EAF35"/>
    <a:srgbClr val="194B8D"/>
    <a:srgbClr val="9B1D0A"/>
    <a:srgbClr val="981D0A"/>
    <a:srgbClr val="FF0066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57" autoAdjust="0"/>
    <p:restoredTop sz="85309" autoAdjust="0"/>
  </p:normalViewPr>
  <p:slideViewPr>
    <p:cSldViewPr>
      <p:cViewPr varScale="1">
        <p:scale>
          <a:sx n="77" d="100"/>
          <a:sy n="77" d="100"/>
        </p:scale>
        <p:origin x="-102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-2076" y="-114"/>
      </p:cViewPr>
      <p:guideLst>
        <p:guide orient="horz" pos="3108"/>
        <p:guide pos="211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14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74188"/>
            <a:ext cx="29114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4AD638-6B38-44E9-80A6-1AEEFA7154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9376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7888"/>
            <a:ext cx="5375275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29FDB257-6FD9-4ABC-A90E-F8C2E44FE70D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BCE650-1EE8-4757-9DEA-2DEC69FF5B6D}" type="slidenum">
              <a:rPr lang="en-GB"/>
              <a:pPr/>
              <a:t>1</a:t>
            </a:fld>
            <a:endParaRPr lang="en-GB"/>
          </a:p>
        </p:txBody>
      </p:sp>
      <p:sp>
        <p:nvSpPr>
          <p:cNvPr id="447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the title slide, PowerPoint will automatically format the first slide with the title master, although this can be changed in the design palette.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DB257-6FD9-4ABC-A90E-F8C2E44FE70D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281113"/>
            <a:r>
              <a:rPr lang="en-GB" sz="1200" b="1" dirty="0" err="1" smtClean="0">
                <a:solidFill>
                  <a:schemeClr val="tx1"/>
                </a:solidFill>
              </a:rPr>
              <a:t>Fi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gure</a:t>
            </a:r>
            <a:r>
              <a:rPr lang="en-US" sz="1200" b="1" dirty="0" smtClean="0">
                <a:solidFill>
                  <a:schemeClr val="tx1"/>
                </a:solidFill>
              </a:rPr>
              <a:t> 3 </a:t>
            </a:r>
            <a:r>
              <a:rPr lang="en-US" sz="1200" dirty="0" smtClean="0">
                <a:solidFill>
                  <a:schemeClr val="tx1"/>
                </a:solidFill>
              </a:rPr>
              <a:t>(a) Global annual average net TOA flux from CERES observations and (b) ERA Interim reanalysis are anchored to an estimate of Earth’s heating rate for 2006–2010 </a:t>
            </a:r>
            <a:r>
              <a:rPr lang="en-US" sz="1200" baseline="30000" dirty="0" smtClean="0">
                <a:solidFill>
                  <a:schemeClr val="tx1"/>
                </a:solidFill>
              </a:rPr>
              <a:t>5</a:t>
            </a:r>
            <a:r>
              <a:rPr lang="en-US" sz="1200" dirty="0" smtClean="0">
                <a:solidFill>
                  <a:schemeClr val="tx1"/>
                </a:solidFill>
              </a:rPr>
              <a:t>  The Pacific Marine Environmental Laboratory/Jet Propulsion Laboratory/Joint Institute for Marine and Atmospheric Research (PMEL/JPL/JIMAR) ocean heating rate estimates</a:t>
            </a:r>
            <a:r>
              <a:rPr lang="en-US" sz="1200" baseline="30000" dirty="0" smtClean="0">
                <a:solidFill>
                  <a:schemeClr val="tx1"/>
                </a:solidFill>
              </a:rPr>
              <a:t>4</a:t>
            </a:r>
            <a:r>
              <a:rPr lang="en-US" sz="1200" dirty="0" smtClean="0">
                <a:solidFill>
                  <a:schemeClr val="tx1"/>
                </a:solidFill>
              </a:rPr>
              <a:t> use data from Argo and World Ocean Database 2009; uncertainties for upper ocean heating rates are given at one-standard error derived from sampling uncertainties. The gray bar in (b) corresponds to one standard deviation about the 2001–2010 average net TOA flux of 15 CMIP3 models</a:t>
            </a:r>
            <a:r>
              <a:rPr lang="en-US" sz="1000" dirty="0" smtClean="0">
                <a:solidFill>
                  <a:schemeClr val="tx1"/>
                </a:solidFill>
              </a:rPr>
              <a:t>.</a:t>
            </a:r>
            <a:endParaRPr lang="en-GB" sz="1000" dirty="0" smtClean="0">
              <a:solidFill>
                <a:schemeClr val="tx1"/>
              </a:solidFill>
            </a:endParaRPr>
          </a:p>
          <a:p>
            <a:pPr defTabSz="1281113"/>
            <a:r>
              <a:rPr lang="en-GB" sz="1000" dirty="0" smtClean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DB257-6FD9-4ABC-A90E-F8C2E44FE70D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 smtClean="0">
                <a:solidFill>
                  <a:schemeClr val="tx1"/>
                </a:solidFill>
              </a:rPr>
              <a:t>Deseasonalised</a:t>
            </a:r>
            <a:r>
              <a:rPr lang="en-GB" sz="1200" dirty="0" smtClean="0">
                <a:solidFill>
                  <a:schemeClr val="tx1"/>
                </a:solidFill>
              </a:rPr>
              <a:t> monthly anomalies of net radiation (60</a:t>
            </a:r>
            <a:r>
              <a:rPr lang="en-GB" sz="1200" baseline="30000" dirty="0" smtClean="0">
                <a:solidFill>
                  <a:schemeClr val="tx1"/>
                </a:solidFill>
              </a:rPr>
              <a:t>o</a:t>
            </a:r>
            <a:r>
              <a:rPr lang="en-GB" sz="1200" dirty="0" smtClean="0">
                <a:solidFill>
                  <a:schemeClr val="tx1"/>
                </a:solidFill>
              </a:rPr>
              <a:t>S-60</a:t>
            </a:r>
            <a:r>
              <a:rPr lang="en-GB" sz="1200" baseline="30000" dirty="0" smtClean="0">
                <a:solidFill>
                  <a:schemeClr val="tx1"/>
                </a:solidFill>
              </a:rPr>
              <a:t>o</a:t>
            </a:r>
            <a:r>
              <a:rPr lang="en-GB" sz="1200" dirty="0" smtClean="0">
                <a:solidFill>
                  <a:schemeClr val="tx1"/>
                </a:solidFill>
              </a:rPr>
              <a:t>N) from satellite data (ERBS WFOV; CERES) and reanalysis simulations (ERA Interim)  updated from ref 6 to include CMIP5 climate model simulations (AMIP 5 simulations from CNRM, NorESM1, HadGEM2 and INMCM4 in grey and combined historical and RCP4.5 scenario coupled simulations from  CNRM, </a:t>
            </a:r>
            <a:r>
              <a:rPr lang="en-GB" sz="1200" dirty="0" err="1" smtClean="0">
                <a:solidFill>
                  <a:schemeClr val="tx1"/>
                </a:solidFill>
              </a:rPr>
              <a:t>CanESM</a:t>
            </a:r>
            <a:r>
              <a:rPr lang="en-GB" sz="1200" dirty="0" smtClean="0">
                <a:solidFill>
                  <a:schemeClr val="tx1"/>
                </a:solidFill>
              </a:rPr>
              <a:t>, HadGEM2-ES and INMCM4 in blue shading).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DB257-6FD9-4ABC-A90E-F8C2E44FE70D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 smtClean="0">
                <a:solidFill>
                  <a:schemeClr val="tx1"/>
                </a:solidFill>
              </a:rPr>
              <a:t>Deseasonalised</a:t>
            </a:r>
            <a:r>
              <a:rPr lang="en-GB" sz="1200" dirty="0" smtClean="0">
                <a:solidFill>
                  <a:schemeClr val="tx1"/>
                </a:solidFill>
              </a:rPr>
              <a:t> monthly anomalies of net radiation (60</a:t>
            </a:r>
            <a:r>
              <a:rPr lang="en-GB" sz="1200" baseline="30000" dirty="0" smtClean="0">
                <a:solidFill>
                  <a:schemeClr val="tx1"/>
                </a:solidFill>
              </a:rPr>
              <a:t>o</a:t>
            </a:r>
            <a:r>
              <a:rPr lang="en-GB" sz="1200" dirty="0" smtClean="0">
                <a:solidFill>
                  <a:schemeClr val="tx1"/>
                </a:solidFill>
              </a:rPr>
              <a:t>S-60</a:t>
            </a:r>
            <a:r>
              <a:rPr lang="en-GB" sz="1200" baseline="30000" dirty="0" smtClean="0">
                <a:solidFill>
                  <a:schemeClr val="tx1"/>
                </a:solidFill>
              </a:rPr>
              <a:t>o</a:t>
            </a:r>
            <a:r>
              <a:rPr lang="en-GB" sz="1200" dirty="0" smtClean="0">
                <a:solidFill>
                  <a:schemeClr val="tx1"/>
                </a:solidFill>
              </a:rPr>
              <a:t>N) from satellite data (ERBS WFOV; CERES) and reanalysis simulations (ERA Interim)  updated from ref 6 to include CMIP5 climate model simulations (AMIP 5 simulations from CNRM, NorESM1, HadGEM2 and INMCM4 in grey and combined historical and RCP4.5 scenario coupled simulations from  CNRM, </a:t>
            </a:r>
            <a:r>
              <a:rPr lang="en-GB" sz="1200" dirty="0" err="1" smtClean="0">
                <a:solidFill>
                  <a:schemeClr val="tx1"/>
                </a:solidFill>
              </a:rPr>
              <a:t>CanESM</a:t>
            </a:r>
            <a:r>
              <a:rPr lang="en-GB" sz="1200" dirty="0" smtClean="0">
                <a:solidFill>
                  <a:schemeClr val="tx1"/>
                </a:solidFill>
              </a:rPr>
              <a:t>, HadGEM2-ES and INMCM4 in blue shading).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DB257-6FD9-4ABC-A90E-F8C2E44FE70D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7" name="Picture 35" descr="R-Logo-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04" name="Picture 32" descr="Device-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433388"/>
            <a:ext cx="1184275" cy="387350"/>
          </a:xfrm>
          <a:prstGeom prst="rect">
            <a:avLst/>
          </a:prstGeom>
          <a:noFill/>
        </p:spPr>
      </p:pic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55650" y="1166813"/>
            <a:ext cx="7920038" cy="23876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8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552825"/>
            <a:ext cx="7920038" cy="1476375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A3B7D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5650" y="6519863"/>
            <a:ext cx="1773238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3581400" y="6519863"/>
            <a:ext cx="3533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GB" sz="1400" dirty="0">
                <a:solidFill>
                  <a:schemeClr val="tx1"/>
                </a:solidFill>
              </a:rPr>
              <a:t>© University of Reading </a:t>
            </a:r>
            <a:r>
              <a:rPr lang="en-GB" sz="1400" dirty="0" smtClean="0">
                <a:solidFill>
                  <a:schemeClr val="tx1"/>
                </a:solidFill>
              </a:rPr>
              <a:t>2011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6867525" y="6519863"/>
            <a:ext cx="18716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b="1">
                <a:solidFill>
                  <a:schemeClr val="tx1"/>
                </a:solidFill>
              </a:rPr>
              <a:t>www.reading.ac.uk</a:t>
            </a: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hidden">
          <a:xfrm>
            <a:off x="7343775" y="0"/>
            <a:ext cx="1800225" cy="11255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3106" name="Picture 34" descr="Device-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  <p:bldP spid="308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89" grpId="0"/>
      <p:bldP spid="3090" grpId="0"/>
      <p:bldP spid="3091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2F53E5-3957-4676-A4D2-5421B03345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274638"/>
            <a:ext cx="1982787" cy="5668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274638"/>
            <a:ext cx="5795963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DAB8BC-44EB-4319-9C77-CF32533AE14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5" y="1647825"/>
            <a:ext cx="3884613" cy="4219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9488" y="1647825"/>
            <a:ext cx="3886200" cy="4219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834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dg Vesta"/>
                <a:ea typeface="+mn-ea"/>
                <a:cs typeface="+mn-cs"/>
              </a:rPr>
              <a:t>	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dg Vesta"/>
                <a:ea typeface="+mn-ea"/>
                <a:cs typeface="+mn-cs"/>
              </a:rPr>
              <a:t>Warming hiatus meeting - Met Office 31/08/2011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320675"/>
            <a:ext cx="1979613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2475" y="320675"/>
            <a:ext cx="57912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9AB17F-9E0B-480A-A671-6F5B5A443EA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7425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8F4851-363E-4583-AD47-F67F028B0A6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67C480-4FF4-4D5B-947F-B46F525D6A6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51FF0F-4C7F-41AB-A8FD-3F10D2FB012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C77731-80F4-4BC0-9C49-CEA33188CB0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277374-1D82-4BB9-AA84-E9CE4404539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C6617F-FA15-4175-B67C-3702992A13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74638"/>
            <a:ext cx="61928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00200"/>
            <a:ext cx="79311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2438" y="6519863"/>
            <a:ext cx="676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24BFC416-18D3-4118-8FC8-17EC313365A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755650" y="6519863"/>
            <a:ext cx="6337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GB" sz="1400">
                <a:solidFill>
                  <a:schemeClr val="tx1"/>
                </a:solidFill>
              </a:rPr>
              <a:t>To put your footer here go to View &gt; Header and Footer</a:t>
            </a:r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hidden">
          <a:xfrm>
            <a:off x="7343775" y="0"/>
            <a:ext cx="1800225" cy="11255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1079" name="Picture 55" descr="Device-blu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80" name="Picture 68" descr="Device-black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750" y="434975"/>
            <a:ext cx="1184275" cy="387350"/>
          </a:xfrm>
          <a:prstGeom prst="rect">
            <a:avLst/>
          </a:prstGeom>
          <a:noFill/>
        </p:spPr>
      </p:pic>
      <p:sp>
        <p:nvSpPr>
          <p:cNvPr id="1333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752475" y="320675"/>
            <a:ext cx="5980113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2475" y="1647825"/>
            <a:ext cx="7923213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</a:t>
            </a:r>
          </a:p>
        </p:txBody>
      </p:sp>
      <p:sp>
        <p:nvSpPr>
          <p:cNvPr id="13360" name="Line 48"/>
          <p:cNvSpPr>
            <a:spLocks noChangeShapeType="1"/>
          </p:cNvSpPr>
          <p:nvPr/>
        </p:nvSpPr>
        <p:spPr bwMode="auto">
          <a:xfrm>
            <a:off x="2268538" y="6813550"/>
            <a:ext cx="223202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endParaRPr lang="en-GB"/>
          </a:p>
        </p:txBody>
      </p:sp>
      <p:sp>
        <p:nvSpPr>
          <p:cNvPr id="13361" name="Line 49"/>
          <p:cNvSpPr>
            <a:spLocks noChangeShapeType="1"/>
          </p:cNvSpPr>
          <p:nvPr/>
        </p:nvSpPr>
        <p:spPr bwMode="auto">
          <a:xfrm>
            <a:off x="1763713" y="6858000"/>
            <a:ext cx="309562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endParaRPr lang="en-GB"/>
          </a:p>
        </p:txBody>
      </p:sp>
      <p:sp>
        <p:nvSpPr>
          <p:cNvPr id="13381" name="Rectangle 69"/>
          <p:cNvSpPr>
            <a:spLocks noChangeArrowheads="1"/>
          </p:cNvSpPr>
          <p:nvPr/>
        </p:nvSpPr>
        <p:spPr bwMode="hidden">
          <a:xfrm>
            <a:off x="7343775" y="0"/>
            <a:ext cx="1800225" cy="112553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13379" name="Picture 67" descr="Device-whit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hidden">
          <a:xfrm>
            <a:off x="7524750" y="436563"/>
            <a:ext cx="1184275" cy="387350"/>
          </a:xfrm>
          <a:prstGeom prst="rect">
            <a:avLst/>
          </a:prstGeom>
          <a:solidFill>
            <a:schemeClr val="bg1"/>
          </a:soli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Rdg Vesta" pitchFamily="50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Rdg Vesta" pitchFamily="50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Rdg Vesta" pitchFamily="50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Rdg Vesta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Rdg Vesta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Rdg Vesta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Rdg Vesta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Rdg Vesta" pitchFamily="50" charset="0"/>
        </a:defRPr>
      </a:lvl9pPr>
    </p:titleStyle>
    <p:bodyStyle>
      <a:lvl1pPr algn="l" rtl="0" fontAlgn="base">
        <a:lnSpc>
          <a:spcPct val="95000"/>
        </a:lnSpc>
        <a:spcBef>
          <a:spcPct val="20000"/>
        </a:spcBef>
        <a:spcAft>
          <a:spcPct val="0"/>
        </a:spcAft>
        <a:defRPr sz="8600">
          <a:solidFill>
            <a:schemeClr val="tx2"/>
          </a:solidFill>
          <a:latin typeface="+mn-lt"/>
          <a:ea typeface="+mn-ea"/>
          <a:cs typeface="+mn-cs"/>
        </a:defRPr>
      </a:lvl1pPr>
      <a:lvl2pPr marL="2330450" indent="-5334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2967038" indent="-4572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3527425" indent="-3810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408781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454501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500221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545941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591661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2150" y="1143000"/>
            <a:ext cx="7994650" cy="2387600"/>
          </a:xfrm>
        </p:spPr>
        <p:txBody>
          <a:bodyPr/>
          <a:lstStyle/>
          <a:p>
            <a:pPr>
              <a:tabLst>
                <a:tab pos="4038600" algn="l"/>
                <a:tab pos="6553200" algn="l"/>
              </a:tabLst>
            </a:pPr>
            <a:r>
              <a:rPr lang="en-GB" sz="7600" dirty="0" smtClean="0"/>
              <a:t>Tracking Earth’s Energy since 2000</a:t>
            </a:r>
            <a:endParaRPr lang="en-GB" sz="7600" dirty="0"/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552825"/>
            <a:ext cx="7920038" cy="2468463"/>
          </a:xfrm>
        </p:spPr>
        <p:txBody>
          <a:bodyPr/>
          <a:lstStyle/>
          <a:p>
            <a:r>
              <a:rPr lang="en-GB" dirty="0" smtClean="0"/>
              <a:t>Richard Allan</a:t>
            </a:r>
          </a:p>
          <a:p>
            <a:r>
              <a:rPr lang="en-GB" sz="2800" dirty="0" smtClean="0"/>
              <a:t>University of Reading/NCAS climate</a:t>
            </a:r>
          </a:p>
          <a:p>
            <a:r>
              <a:rPr lang="en-GB" sz="2400" dirty="0" smtClean="0"/>
              <a:t>Collaborators: </a:t>
            </a:r>
          </a:p>
          <a:p>
            <a:r>
              <a:rPr lang="en-GB" sz="2400" dirty="0" smtClean="0"/>
              <a:t>Norman Loeb, Greg Johnson, John Lyman, Brian </a:t>
            </a:r>
            <a:r>
              <a:rPr lang="en-GB" sz="2400" dirty="0" err="1" smtClean="0"/>
              <a:t>Soden</a:t>
            </a:r>
            <a:endParaRPr lang="en-GB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Lack of recent surface warming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Radiative</a:t>
            </a:r>
            <a:r>
              <a:rPr lang="en-GB" dirty="0" smtClean="0"/>
              <a:t> forcing or energy redistribution?</a:t>
            </a:r>
            <a:endParaRPr lang="en-GB" dirty="0"/>
          </a:p>
        </p:txBody>
      </p:sp>
      <p:pic>
        <p:nvPicPr>
          <p:cNvPr id="6" name="Picture 5" descr="Ts_tre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8191" y="2348880"/>
            <a:ext cx="7364209" cy="3267372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99592" y="5651956"/>
            <a:ext cx="561662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575976" tIns="0" rIns="0" bIns="0" anchor="b">
            <a:spAutoFit/>
          </a:bodyPr>
          <a:lstStyle/>
          <a:p>
            <a:pPr defTabSz="1281113"/>
            <a:r>
              <a:rPr lang="en-GB" sz="1200" kern="0" dirty="0" smtClean="0">
                <a:solidFill>
                  <a:schemeClr val="tx1"/>
                </a:solidFill>
              </a:rPr>
              <a:t>Global </a:t>
            </a:r>
            <a:r>
              <a:rPr lang="en-GB" sz="1200" kern="0" dirty="0" smtClean="0">
                <a:solidFill>
                  <a:schemeClr val="tx1"/>
                </a:solidFill>
              </a:rPr>
              <a:t>annual average temperature anomalies from the 1961–1990 mean (black dots with 95% confidence limits) </a:t>
            </a:r>
            <a:r>
              <a:rPr lang="en-GB" sz="1200" kern="0" dirty="0" smtClean="0">
                <a:solidFill>
                  <a:schemeClr val="tx1"/>
                </a:solidFill>
              </a:rPr>
              <a:t> from </a:t>
            </a:r>
            <a:r>
              <a:rPr lang="en-GB" sz="1200" kern="0" dirty="0" smtClean="0">
                <a:solidFill>
                  <a:schemeClr val="tx1"/>
                </a:solidFill>
              </a:rPr>
              <a:t>the HadCRUT3 dataset </a:t>
            </a:r>
            <a:r>
              <a:rPr lang="en-GB" sz="1200" kern="0" dirty="0" smtClean="0">
                <a:solidFill>
                  <a:schemeClr val="tx1"/>
                </a:solidFill>
              </a:rPr>
              <a:t>.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F944D-2272-47F7-8969-DDDA77676334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Missing energy?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Older ocean heat content analysis combined with inappropriate net radiation products appear to indicate “missing energy” in the climate system (</a:t>
            </a:r>
            <a:r>
              <a:rPr lang="en-GB" sz="2000" dirty="0" err="1" smtClean="0"/>
              <a:t>Trenberth</a:t>
            </a:r>
            <a:r>
              <a:rPr lang="en-GB" sz="2000" dirty="0" smtClean="0"/>
              <a:t> and </a:t>
            </a:r>
            <a:r>
              <a:rPr lang="en-GB" sz="2000" dirty="0" err="1" smtClean="0"/>
              <a:t>Fasullo</a:t>
            </a:r>
            <a:r>
              <a:rPr lang="en-GB" sz="2000" dirty="0" smtClean="0"/>
              <a:t>, 2010, Science)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F944D-2272-47F7-8969-DDDA77676334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r="10756" b="48360"/>
          <a:stretch>
            <a:fillRect/>
          </a:stretch>
        </p:blipFill>
        <p:spPr bwMode="auto">
          <a:xfrm>
            <a:off x="1189873" y="2915652"/>
            <a:ext cx="6334455" cy="26642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87624" y="5579948"/>
            <a:ext cx="6336704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575976" tIns="0" rIns="0" bIns="0" anchor="b">
            <a:spAutoFit/>
          </a:bodyPr>
          <a:lstStyle/>
          <a:p>
            <a:pPr marL="0" marR="0" lvl="0" indent="0" defTabSz="12811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Estimates of net radiation from satellite data and total net energy estimated primarily from ocean heat content data, do not appear to correspond (</a:t>
            </a:r>
            <a:r>
              <a:rPr kumimoji="0" lang="en-GB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Trenberth</a:t>
            </a:r>
            <a:r>
              <a:rPr kumimoji="0" lang="en-GB" sz="1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&amp; </a:t>
            </a:r>
            <a:r>
              <a:rPr kumimoji="0" lang="en-GB" sz="12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Fasullo</a:t>
            </a:r>
            <a:r>
              <a:rPr kumimoji="0" lang="en-GB" sz="1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2010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Ocean heat content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Integrating trend in ocean heat content </a:t>
            </a:r>
            <a:r>
              <a:rPr lang="en-GB" sz="2000" dirty="0" smtClean="0">
                <a:sym typeface="Wingdings" pitchFamily="2" charset="2"/>
              </a:rPr>
              <a:t> energy flux</a:t>
            </a:r>
            <a:endParaRPr lang="en-GB" sz="2000" dirty="0" smtClean="0"/>
          </a:p>
          <a:p>
            <a:r>
              <a:rPr lang="en-GB" sz="2000" dirty="0" smtClean="0"/>
              <a:t>Accounting for considerable sampling/structural uncertainty there is no evidence for a robust decline in ocean heating since 2005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F944D-2272-47F7-8969-DDDA77676334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34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820497"/>
            <a:ext cx="6264696" cy="327279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Earth Radiation Budget from satellite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72816"/>
            <a:ext cx="2664296" cy="4343400"/>
          </a:xfrm>
        </p:spPr>
        <p:txBody>
          <a:bodyPr/>
          <a:lstStyle/>
          <a:p>
            <a:r>
              <a:rPr lang="en-GB" dirty="0" smtClean="0"/>
              <a:t>CERES satellite data updated</a:t>
            </a:r>
          </a:p>
          <a:p>
            <a:r>
              <a:rPr lang="en-GB" dirty="0" smtClean="0"/>
              <a:t>Correction for daytime LW</a:t>
            </a:r>
          </a:p>
          <a:p>
            <a:r>
              <a:rPr lang="en-GB" dirty="0" smtClean="0"/>
              <a:t>Corrections also for SW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F944D-2272-47F7-8969-DDDA77676334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35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700808"/>
            <a:ext cx="5184576" cy="464323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Earth Radiation Budget from satellite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1396752"/>
          </a:xfrm>
        </p:spPr>
        <p:txBody>
          <a:bodyPr/>
          <a:lstStyle/>
          <a:p>
            <a:r>
              <a:rPr lang="en-GB" dirty="0" smtClean="0"/>
              <a:t>Errors in satellite sensors and inappropriate use of satellite products explain rise in net </a:t>
            </a:r>
            <a:r>
              <a:rPr lang="en-GB" dirty="0" err="1" smtClean="0"/>
              <a:t>radiative</a:t>
            </a:r>
            <a:r>
              <a:rPr lang="en-GB" dirty="0" smtClean="0"/>
              <a:t> flux shown by </a:t>
            </a:r>
            <a:r>
              <a:rPr lang="en-GB" dirty="0" err="1" smtClean="0"/>
              <a:t>Trenberth</a:t>
            </a:r>
            <a:r>
              <a:rPr lang="en-GB" dirty="0" smtClean="0"/>
              <a:t> and </a:t>
            </a:r>
            <a:r>
              <a:rPr lang="en-GB" dirty="0" err="1" smtClean="0"/>
              <a:t>Fasullo</a:t>
            </a:r>
            <a:r>
              <a:rPr lang="en-GB" dirty="0" smtClean="0"/>
              <a:t> (2010)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F944D-2272-47F7-8969-DDDA77676334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6" name="Picture 5" descr="Science_Brevia_Fig.tif"/>
          <p:cNvPicPr>
            <a:picLocks noChangeAspect="1"/>
          </p:cNvPicPr>
          <p:nvPr/>
        </p:nvPicPr>
        <p:blipFill>
          <a:blip r:embed="rId2" cstate="print"/>
          <a:srcRect t="18500" b="32150"/>
          <a:stretch>
            <a:fillRect/>
          </a:stretch>
        </p:blipFill>
        <p:spPr>
          <a:xfrm>
            <a:off x="539552" y="3284984"/>
            <a:ext cx="7821906" cy="298277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Combining Earth Radiation </a:t>
            </a:r>
            <a:br>
              <a:rPr lang="en-GB" sz="3200" dirty="0" smtClean="0"/>
            </a:br>
            <a:r>
              <a:rPr lang="en-GB" sz="3200" dirty="0" smtClean="0"/>
              <a:t>Budget and Ocean Heat Content data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0"/>
            <a:ext cx="3240360" cy="4637112"/>
          </a:xfrm>
        </p:spPr>
        <p:txBody>
          <a:bodyPr/>
          <a:lstStyle/>
          <a:p>
            <a:r>
              <a:rPr lang="en-GB" sz="2000" dirty="0" smtClean="0"/>
              <a:t>Tie 10-year CERES record to ARGO-estimated heating rate 2006-2010</a:t>
            </a:r>
          </a:p>
          <a:p>
            <a:r>
              <a:rPr lang="en-GB" sz="2000" dirty="0" smtClean="0"/>
              <a:t>Variability relating to ENSO reproduced by CERES, ARGO and ERA Interim since 2005</a:t>
            </a:r>
          </a:p>
          <a:p>
            <a:r>
              <a:rPr lang="en-GB" sz="2000" dirty="0" smtClean="0"/>
              <a:t>Estimate of decade long net energy imbalance of </a:t>
            </a:r>
            <a:r>
              <a:rPr lang="en-US" sz="2000" b="1" dirty="0" smtClean="0"/>
              <a:t>0.54±0.43 Wm</a:t>
            </a:r>
            <a:r>
              <a:rPr lang="en-US" sz="2000" b="1" baseline="30000" dirty="0" smtClean="0"/>
              <a:t>–2</a:t>
            </a:r>
            <a:r>
              <a:rPr lang="en-US" sz="2000" b="1" dirty="0" smtClean="0"/>
              <a:t>.</a:t>
            </a:r>
          </a:p>
          <a:p>
            <a:r>
              <a:rPr lang="en-US" sz="2000" dirty="0" smtClean="0"/>
              <a:t>Where has energy gone? Presumably heating up sub-surface ocean.</a:t>
            </a:r>
            <a:endParaRPr lang="en-GB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F944D-2272-47F7-8969-DDDA77676334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484784"/>
            <a:ext cx="4980816" cy="480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417372" y="7523585"/>
            <a:ext cx="4286371" cy="153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575976" tIns="0" rIns="0" bIns="0" anchor="b">
            <a:spAutoFit/>
          </a:bodyPr>
          <a:lstStyle/>
          <a:p>
            <a:pPr defTabSz="1281113"/>
            <a:endParaRPr lang="en-GB" sz="1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Spatial signatures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0"/>
            <a:ext cx="3672408" cy="4277072"/>
          </a:xfrm>
        </p:spPr>
        <p:txBody>
          <a:bodyPr/>
          <a:lstStyle/>
          <a:p>
            <a:r>
              <a:rPr lang="en-GB" dirty="0" smtClean="0"/>
              <a:t>DJF 2009/10 – net radiation anomalies:</a:t>
            </a:r>
          </a:p>
          <a:p>
            <a:pPr lvl="1" algn="r"/>
            <a:r>
              <a:rPr lang="en-GB" dirty="0" smtClean="0"/>
              <a:t> CERES</a:t>
            </a:r>
          </a:p>
          <a:p>
            <a:pPr lvl="1" algn="r"/>
            <a:r>
              <a:rPr lang="en-GB" dirty="0" smtClean="0"/>
              <a:t>ERA Interim</a:t>
            </a:r>
          </a:p>
          <a:p>
            <a:r>
              <a:rPr lang="en-GB" dirty="0" smtClean="0"/>
              <a:t>El Niño and cold Eurasia/USA, warm Canada/Greenland</a:t>
            </a:r>
          </a:p>
          <a:p>
            <a:r>
              <a:rPr lang="en-GB" dirty="0" smtClean="0"/>
              <a:t>Energy transports by ocean and land crucial</a:t>
            </a:r>
          </a:p>
          <a:p>
            <a:r>
              <a:rPr lang="en-GB" dirty="0" smtClean="0"/>
              <a:t>Heating induced warming at 45</a:t>
            </a:r>
            <a:r>
              <a:rPr lang="en-GB" baseline="30000" dirty="0" smtClean="0"/>
              <a:t>o</a:t>
            </a:r>
            <a:r>
              <a:rPr lang="en-GB" dirty="0" smtClean="0"/>
              <a:t>S 120</a:t>
            </a:r>
            <a:r>
              <a:rPr lang="en-GB" baseline="30000" dirty="0" smtClean="0"/>
              <a:t>o</a:t>
            </a:r>
            <a:r>
              <a:rPr lang="en-GB" dirty="0" smtClean="0"/>
              <a:t>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F944D-2272-47F7-8969-DDDA77676334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11560" y="7204774"/>
            <a:ext cx="7056784" cy="184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575976" tIns="0" rIns="0" bIns="0" anchor="b">
            <a:spAutoFit/>
          </a:bodyPr>
          <a:lstStyle/>
          <a:p>
            <a:pPr defTabSz="1281113"/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7" name="Picture 6" descr="ERB_2009-10_an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7" y="116632"/>
            <a:ext cx="3240360" cy="652191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 rot="5400000" flipH="1" flipV="1">
            <a:off x="4211960" y="1196752"/>
            <a:ext cx="1368152" cy="136815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4211960" y="2996952"/>
            <a:ext cx="1440160" cy="14401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3563888" y="3933056"/>
            <a:ext cx="2088232" cy="136815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4211960" y="5877272"/>
            <a:ext cx="3528392" cy="14401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1396752"/>
          </a:xfrm>
        </p:spPr>
        <p:txBody>
          <a:bodyPr/>
          <a:lstStyle/>
          <a:p>
            <a:r>
              <a:rPr lang="en-GB" dirty="0" smtClean="0"/>
              <a:t>Assess variability in net radiation since 1985</a:t>
            </a:r>
          </a:p>
          <a:p>
            <a:r>
              <a:rPr lang="en-GB" dirty="0" smtClean="0"/>
              <a:t>Evaluate model simulations of net energy</a:t>
            </a:r>
          </a:p>
          <a:p>
            <a:r>
              <a:rPr lang="en-GB" dirty="0" smtClean="0"/>
              <a:t>Understand drivers for redistribution of energy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F944D-2272-47F7-8969-DDDA77676334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11560" y="7204774"/>
            <a:ext cx="7056784" cy="184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575976" tIns="0" rIns="0" bIns="0" anchor="b">
            <a:spAutoFit/>
          </a:bodyPr>
          <a:lstStyle/>
          <a:p>
            <a:pPr defTabSz="1281113"/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9" name="Picture 8" descr="ERBS_CERES_amip5_cmip5.tif"/>
          <p:cNvPicPr>
            <a:picLocks noChangeAspect="1"/>
          </p:cNvPicPr>
          <p:nvPr/>
        </p:nvPicPr>
        <p:blipFill>
          <a:blip r:embed="rId3" cstate="print"/>
          <a:srcRect l="-2061" t="-2219" r="-1030" b="-4274"/>
          <a:stretch>
            <a:fillRect/>
          </a:stretch>
        </p:blipFill>
        <p:spPr>
          <a:xfrm>
            <a:off x="467544" y="3154410"/>
            <a:ext cx="7992888" cy="3161677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dg Blue full">
  <a:themeElements>
    <a:clrScheme name="Office Theme 1">
      <a:dk1>
        <a:srgbClr val="1C1C1C"/>
      </a:dk1>
      <a:lt1>
        <a:srgbClr val="FFFFFF"/>
      </a:lt1>
      <a:dk2>
        <a:srgbClr val="194B8D"/>
      </a:dk2>
      <a:lt2>
        <a:srgbClr val="FFFFFF"/>
      </a:lt2>
      <a:accent1>
        <a:srgbClr val="194B8D"/>
      </a:accent1>
      <a:accent2>
        <a:srgbClr val="808080"/>
      </a:accent2>
      <a:accent3>
        <a:srgbClr val="ABB1C5"/>
      </a:accent3>
      <a:accent4>
        <a:srgbClr val="DADADA"/>
      </a:accent4>
      <a:accent5>
        <a:srgbClr val="ABB1C5"/>
      </a:accent5>
      <a:accent6>
        <a:srgbClr val="737373"/>
      </a:accent6>
      <a:hlink>
        <a:srgbClr val="B2B2B2"/>
      </a:hlink>
      <a:folHlink>
        <a:srgbClr val="DDDDDD"/>
      </a:folHlink>
    </a:clrScheme>
    <a:fontScheme name="Office Theme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lnDef>
  </a:objectDefaults>
  <a:extraClrSchemeLst>
    <a:extraClrScheme>
      <a:clrScheme name="Office Theme 1">
        <a:dk1>
          <a:srgbClr val="1C1C1C"/>
        </a:dk1>
        <a:lt1>
          <a:srgbClr val="FFFFFF"/>
        </a:lt1>
        <a:dk2>
          <a:srgbClr val="194B8D"/>
        </a:dk2>
        <a:lt2>
          <a:srgbClr val="FFFFFF"/>
        </a:lt2>
        <a:accent1>
          <a:srgbClr val="194B8D"/>
        </a:accent1>
        <a:accent2>
          <a:srgbClr val="808080"/>
        </a:accent2>
        <a:accent3>
          <a:srgbClr val="ABB1C5"/>
        </a:accent3>
        <a:accent4>
          <a:srgbClr val="DADADA"/>
        </a:accent4>
        <a:accent5>
          <a:srgbClr val="ABB1C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777777"/>
      </a:dk1>
      <a:lt1>
        <a:srgbClr val="FFFFFF"/>
      </a:lt1>
      <a:dk2>
        <a:srgbClr val="194B8D"/>
      </a:dk2>
      <a:lt2>
        <a:srgbClr val="1C1C1C"/>
      </a:lt2>
      <a:accent1>
        <a:srgbClr val="194B8D"/>
      </a:accent1>
      <a:accent2>
        <a:srgbClr val="808080"/>
      </a:accent2>
      <a:accent3>
        <a:srgbClr val="FFFFFF"/>
      </a:accent3>
      <a:accent4>
        <a:srgbClr val="656565"/>
      </a:accent4>
      <a:accent5>
        <a:srgbClr val="ABB1C5"/>
      </a:accent5>
      <a:accent6>
        <a:srgbClr val="737373"/>
      </a:accent6>
      <a:hlink>
        <a:srgbClr val="B2B2B2"/>
      </a:hlink>
      <a:folHlink>
        <a:srgbClr val="DDDDDD"/>
      </a:folHlink>
    </a:clrScheme>
    <a:fontScheme name="Custom Design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lnDef>
  </a:objectDefaults>
  <a:extraClrSchemeLst>
    <a:extraClrScheme>
      <a:clrScheme name="Custom Design 1">
        <a:dk1>
          <a:srgbClr val="777777"/>
        </a:dk1>
        <a:lt1>
          <a:srgbClr val="FFFFFF"/>
        </a:lt1>
        <a:dk2>
          <a:srgbClr val="194B8D"/>
        </a:dk2>
        <a:lt2>
          <a:srgbClr val="1C1C1C"/>
        </a:lt2>
        <a:accent1>
          <a:srgbClr val="194B8D"/>
        </a:accent1>
        <a:accent2>
          <a:srgbClr val="808080"/>
        </a:accent2>
        <a:accent3>
          <a:srgbClr val="FFFFFF"/>
        </a:accent3>
        <a:accent4>
          <a:srgbClr val="656565"/>
        </a:accent4>
        <a:accent5>
          <a:srgbClr val="ABB1C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">
      <a:dk1>
        <a:srgbClr val="000000"/>
      </a:dk1>
      <a:lt1>
        <a:srgbClr val="FFFFFF"/>
      </a:lt1>
      <a:dk2>
        <a:srgbClr val="1B4C8F"/>
      </a:dk2>
      <a:lt2>
        <a:srgbClr val="1C1C1C"/>
      </a:lt2>
      <a:accent1>
        <a:srgbClr val="333333"/>
      </a:accent1>
      <a:accent2>
        <a:srgbClr val="808080"/>
      </a:accent2>
      <a:accent3>
        <a:srgbClr val="FFFFFF"/>
      </a:accent3>
      <a:accent4>
        <a:srgbClr val="000000"/>
      </a:accent4>
      <a:accent5>
        <a:srgbClr val="ADADAD"/>
      </a:accent5>
      <a:accent6>
        <a:srgbClr val="737373"/>
      </a:accent6>
      <a:hlink>
        <a:srgbClr val="B2B2B2"/>
      </a:hlink>
      <a:folHlink>
        <a:srgbClr val="DDDDDD"/>
      </a:folHlink>
    </a:clrScheme>
    <a:fontScheme name="1_Custom Design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1C1C1C"/>
        </a:dk1>
        <a:lt1>
          <a:srgbClr val="FFFFFF"/>
        </a:lt1>
        <a:dk2>
          <a:srgbClr val="1A4B8E"/>
        </a:dk2>
        <a:lt2>
          <a:srgbClr val="FFFFFF"/>
        </a:lt2>
        <a:accent1>
          <a:srgbClr val="333333"/>
        </a:accent1>
        <a:accent2>
          <a:srgbClr val="808080"/>
        </a:accent2>
        <a:accent3>
          <a:srgbClr val="ABB1C6"/>
        </a:accent3>
        <a:accent4>
          <a:srgbClr val="DADADA"/>
        </a:accent4>
        <a:accent5>
          <a:srgbClr val="ADADAD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FFFFFF"/>
        </a:dk1>
        <a:lt1>
          <a:srgbClr val="FFFFFF"/>
        </a:lt1>
        <a:dk2>
          <a:srgbClr val="FFFFFF"/>
        </a:dk2>
        <a:lt2>
          <a:srgbClr val="1C1C1C"/>
        </a:lt2>
        <a:accent1>
          <a:srgbClr val="333333"/>
        </a:accent1>
        <a:accent2>
          <a:srgbClr val="808080"/>
        </a:accent2>
        <a:accent3>
          <a:srgbClr val="FFFFFF"/>
        </a:accent3>
        <a:accent4>
          <a:srgbClr val="DADADA"/>
        </a:accent4>
        <a:accent5>
          <a:srgbClr val="ADADAD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FFFFFF"/>
        </a:dk1>
        <a:lt1>
          <a:srgbClr val="FFFFFF"/>
        </a:lt1>
        <a:dk2>
          <a:srgbClr val="FFFFFF"/>
        </a:dk2>
        <a:lt2>
          <a:srgbClr val="1C1C1C"/>
        </a:lt2>
        <a:accent1>
          <a:srgbClr val="9C0113"/>
        </a:accent1>
        <a:accent2>
          <a:srgbClr val="808080"/>
        </a:accent2>
        <a:accent3>
          <a:srgbClr val="FFFFFF"/>
        </a:accent3>
        <a:accent4>
          <a:srgbClr val="DADADA"/>
        </a:accent4>
        <a:accent5>
          <a:srgbClr val="CBAAAA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000000"/>
        </a:dk1>
        <a:lt1>
          <a:srgbClr val="FFFFFF"/>
        </a:lt1>
        <a:dk2>
          <a:srgbClr val="FFFFFF"/>
        </a:dk2>
        <a:lt2>
          <a:srgbClr val="1C1C1C"/>
        </a:lt2>
        <a:accent1>
          <a:srgbClr val="9C0113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CBAAAA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Rdg Blue full</Template>
  <TotalTime>190</TotalTime>
  <Words>586</Words>
  <Application>Microsoft Office PowerPoint</Application>
  <PresentationFormat>On-screen Show (4:3)</PresentationFormat>
  <Paragraphs>54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Rdg Vesta</vt:lpstr>
      <vt:lpstr>Rdg Blue full</vt:lpstr>
      <vt:lpstr>Custom Design</vt:lpstr>
      <vt:lpstr>1_Custom Design</vt:lpstr>
      <vt:lpstr>Tracking Earth’s Energy since 2000</vt:lpstr>
      <vt:lpstr>Lack of recent surface warming</vt:lpstr>
      <vt:lpstr>Missing energy?</vt:lpstr>
      <vt:lpstr>Ocean heat content data</vt:lpstr>
      <vt:lpstr>Earth Radiation Budget from satellite </vt:lpstr>
      <vt:lpstr>Earth Radiation Budget from satellite </vt:lpstr>
      <vt:lpstr>Combining Earth Radiation  Budget and Ocean Heat Content data</vt:lpstr>
      <vt:lpstr>Spatial signatures</vt:lpstr>
      <vt:lpstr>Future 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at Reading </dc:title>
  <dc:creator>Richard Allan</dc:creator>
  <cp:lastModifiedBy>Richard Allan</cp:lastModifiedBy>
  <cp:revision>18</cp:revision>
  <cp:lastPrinted>2006-09-19T14:59:33Z</cp:lastPrinted>
  <dcterms:created xsi:type="dcterms:W3CDTF">2011-08-30T11:14:30Z</dcterms:created>
  <dcterms:modified xsi:type="dcterms:W3CDTF">2011-08-30T14:24:53Z</dcterms:modified>
</cp:coreProperties>
</file>