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360" r:id="rId2"/>
    <p:sldId id="410" r:id="rId3"/>
    <p:sldId id="413" r:id="rId4"/>
    <p:sldId id="388" r:id="rId5"/>
    <p:sldId id="411" r:id="rId6"/>
    <p:sldId id="414" r:id="rId7"/>
    <p:sldId id="412" r:id="rId8"/>
    <p:sldId id="362" r:id="rId9"/>
    <p:sldId id="408" r:id="rId10"/>
    <p:sldId id="409" r:id="rId11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FB9"/>
    <a:srgbClr val="FF6600"/>
    <a:srgbClr val="139113"/>
    <a:srgbClr val="5EFB33"/>
    <a:srgbClr val="33CCCC"/>
    <a:srgbClr val="7DFC5A"/>
    <a:srgbClr val="7EAF35"/>
    <a:srgbClr val="386C3E"/>
    <a:srgbClr val="194B8D"/>
    <a:srgbClr val="981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92" autoAdjust="0"/>
    <p:restoredTop sz="85714" autoAdjust="0"/>
  </p:normalViewPr>
  <p:slideViewPr>
    <p:cSldViewPr>
      <p:cViewPr varScale="1">
        <p:scale>
          <a:sx n="61" d="100"/>
          <a:sy n="61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76" y="-114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4AD638-6B38-44E9-80A6-1AEEFA715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8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FDB257-6FD9-4ABC-A90E-F8C2E44FE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48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 a simpler plot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Changes in top of atmosphere</a:t>
            </a:r>
            <a:r>
              <a:rPr lang="en-GB" baseline="0" dirty="0" smtClean="0"/>
              <a:t> LW and SW consistent with shifts in cloud due to ENSO. These compensate in the NET TOA fluxes for high/deep cloud but a residual signal is evident over the Pacific ITCZ (stronger cloud greenhouse effect dominates more reflected sunlight), the Pacific stratocumulus zones (more absorbed sunlight AND more downward LW).</a:t>
            </a:r>
          </a:p>
          <a:p>
            <a:r>
              <a:rPr lang="en-GB" baseline="0" dirty="0" smtClean="0"/>
              <a:t>The surface energy flux looks quite different as there is a large heat flux out the east Pacific in El Nino and reduced horizontal transport by a weaker Walker circulation (presumably less negative energy flow from the cooler east to warmer west so therefore greater energy convergence in the warm pool).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1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5-day</a:t>
            </a:r>
            <a:r>
              <a:rPr lang="en-GB" baseline="0" dirty="0" smtClean="0"/>
              <a:t> means.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More </a:t>
            </a:r>
            <a:r>
              <a:rPr lang="en-GB" baseline="0" dirty="0" err="1" smtClean="0"/>
              <a:t>positve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dP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dT</a:t>
            </a:r>
            <a:r>
              <a:rPr lang="en-GB" baseline="0" dirty="0" smtClean="0"/>
              <a:t> for heavier percentiles (</a:t>
            </a:r>
            <a:r>
              <a:rPr lang="en-GB" baseline="0" dirty="0" err="1" smtClean="0"/>
              <a:t>obs</a:t>
            </a:r>
            <a:r>
              <a:rPr lang="en-GB" baseline="0" dirty="0" smtClean="0"/>
              <a:t> and models)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Higher observed sensitivity than models over ocean, good agreement over land.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Mostly negative </a:t>
            </a:r>
            <a:r>
              <a:rPr lang="en-GB" baseline="0" dirty="0" err="1" smtClean="0"/>
              <a:t>dP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dT</a:t>
            </a:r>
            <a:r>
              <a:rPr lang="en-GB" baseline="0" dirty="0" smtClean="0"/>
              <a:t> for all percentiles (apart from heaviest) over land. Partly due to less rainfall over land in El Nino when warmer tropical T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Coupled models: similar picture over ocean.  Smaller sensitivity for highest percentiles under climate change since global increases in P with warming are muted by increasing CO2 levels.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C085-72A6-4F1E-8290-BAF919B88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0278-5C0B-404D-A971-5FB55E684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9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BAEC-2FFF-49BF-9B23-7C0240349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065B-F59A-44A9-A03E-879E9D7D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3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F1C3-B872-4406-A0D1-456AAC463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7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BBAE3-2AF5-4BF1-B0D8-0701D9327F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7F21-3CC3-4BE6-92B3-E33251BACD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8954-6DB0-4371-83B5-7759225F3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0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A1BE-2963-40AC-A7D7-2F6B6AE2C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9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4620-51D8-46E0-ACF2-A5A04D294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A949D58-2573-43F4-BD28-6145B531C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6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agu.org/pubs/crossref/2012/2011JD016568.s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nature.com/ngeo/journal/v5/n10/abs/ngeo1568.html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dx.doi.org/10.1029/2012GL0520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PAPERS/Allan13SG.pdf" TargetMode="External"/><Relationship Id="rId7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onlinelibrary.wiley.com/doi/10.1002/2014GL060962/f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www.met.reading.ac.uk/~sgs02rpa/PAPERS/Allan13SG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x.doi.org/10.1029/2012GL052093" TargetMode="External"/><Relationship Id="rId5" Type="http://schemas.openxmlformats.org/officeDocument/2006/relationships/hyperlink" Target="http://dx.doi.org/10.1088/1748-9326/8/3/03400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10712-012-9213-z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nature.com/ngeo/journal/v5/n10/abs/ngeo1568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5JD023264/full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://onlinelibrary.wiley.com/doi/10.1002/2014GL060962/f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t.reading.ac.uk/~sgs02rpa/PAPERS/Allan13SG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ature.com/ngeo/journal/v5/n10/full/ngeo1568.html" TargetMode="External"/><Relationship Id="rId4" Type="http://schemas.openxmlformats.org/officeDocument/2006/relationships/hyperlink" Target="http://link.springer.com/article/10.1007/s10712-012-9213-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 l="3999"/>
          <a:stretch>
            <a:fillRect/>
          </a:stretch>
        </p:blipFill>
        <p:spPr bwMode="auto">
          <a:xfrm>
            <a:off x="1447800" y="2443411"/>
            <a:ext cx="54864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676400" y="2195016"/>
            <a:ext cx="51278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day average</a:t>
            </a:r>
            <a:r>
              <a:rPr lang="en-GB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5 day average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35496" y="3603923"/>
            <a:ext cx="152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Change in Precipitation Intensity per </a:t>
            </a:r>
            <a:r>
              <a:rPr lang="en-GB" sz="2000" baseline="300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C warming (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/day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395536" y="260648"/>
            <a:ext cx="50405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0070C0"/>
                </a:solidFill>
                <a:latin typeface="Calibri" pitchFamily="34" charset="0"/>
              </a:rPr>
              <a:t>Sensitivity of precipitation extremes to ENSO variability</a:t>
            </a:r>
          </a:p>
        </p:txBody>
      </p:sp>
      <p:sp>
        <p:nvSpPr>
          <p:cNvPr id="43018" name="TextBox 12"/>
          <p:cNvSpPr txBox="1">
            <a:spLocks noChangeArrowheads="1"/>
          </p:cNvSpPr>
          <p:nvPr/>
        </p:nvSpPr>
        <p:spPr bwMode="auto">
          <a:xfrm>
            <a:off x="2439516" y="5795416"/>
            <a:ext cx="40767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solidFill>
                  <a:srgbClr val="000000"/>
                </a:solidFill>
                <a:latin typeface="Arial" charset="0"/>
              </a:rPr>
              <a:t>Precipitation intensity percentile (%)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372200" y="5851850"/>
            <a:ext cx="2641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Liu &amp; Allan (2012) 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JGR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see also 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O’Gorman (2012) Nature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Geosci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downpo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77" y="2208688"/>
            <a:ext cx="1819111" cy="167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1031" y="4226173"/>
            <a:ext cx="16561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of ~15% per </a:t>
            </a:r>
            <a:r>
              <a:rPr lang="en-GB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warming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 flipV="1">
            <a:off x="6804249" y="4077074"/>
            <a:ext cx="416782" cy="6569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652120" y="4520153"/>
            <a:ext cx="1944216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n-lt"/>
              </a:rPr>
              <a:t>20 mm/day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48" y="4509120"/>
            <a:ext cx="1944216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200" dirty="0" smtClean="0">
                <a:solidFill>
                  <a:schemeClr val="tx1"/>
                </a:solidFill>
                <a:latin typeface="+mn-lt"/>
              </a:rPr>
              <a:t>0 mm/day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3968" y="4592161"/>
            <a:ext cx="1944216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n-lt"/>
              </a:rPr>
              <a:t>  4 mm/day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944216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n-lt"/>
              </a:rPr>
              <a:t>  0 mm/day</a:t>
            </a:r>
          </a:p>
        </p:txBody>
      </p:sp>
      <p:pic>
        <p:nvPicPr>
          <p:cNvPr id="18" name="Picture 2" descr="NE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3" y="692696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3424" y="1525837"/>
            <a:ext cx="1171064" cy="5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58" y="146408"/>
            <a:ext cx="2058539" cy="5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5564595" y="732607"/>
            <a:ext cx="2228829" cy="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Richard Allan, University of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ENSO provides a test-bed for analysing sensitivity of precipitation extremes to temperature change</a:t>
            </a:r>
          </a:p>
        </p:txBody>
      </p:sp>
    </p:spTree>
    <p:extLst>
      <p:ext uri="{BB962C8B-B14F-4D97-AF65-F5344CB8AC3E}">
        <p14:creationId xmlns:p14="http://schemas.microsoft.com/office/powerpoint/2010/main" val="3135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85"/>
          <a:stretch/>
        </p:blipFill>
        <p:spPr>
          <a:xfrm>
            <a:off x="4819857" y="3406096"/>
            <a:ext cx="4224683" cy="211113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7" r="19728"/>
          <a:stretch/>
        </p:blipFill>
        <p:spPr bwMode="auto">
          <a:xfrm>
            <a:off x="3311971" y="4216665"/>
            <a:ext cx="2432298" cy="5256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767408" y="270892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/>
              <a:t>Oceans			</a:t>
            </a:r>
            <a:r>
              <a:rPr lang="en-GB" sz="2400" b="1" dirty="0" smtClean="0"/>
              <a:t>	Land</a:t>
            </a:r>
            <a:endParaRPr lang="en-GB" sz="2400" b="1" dirty="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19894" y="619962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i="1" dirty="0">
                <a:latin typeface="Calibri" panose="020F0502020204030204" pitchFamily="34" charset="0"/>
                <a:hlinkClick r:id="rId4"/>
              </a:rPr>
              <a:t>Liu, Allan, Huffman (2012) GRL</a:t>
            </a:r>
            <a:endParaRPr lang="en-GB" sz="1800" i="1" dirty="0">
              <a:latin typeface="Calibri" panose="020F0502020204030204" pitchFamily="34" charset="0"/>
            </a:endParaRPr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479425" y="381000"/>
            <a:ext cx="69728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</a:rPr>
              <a:t>Tropical precipitation variability in satellite data and CMIP5 simulations</a:t>
            </a:r>
          </a:p>
          <a:p>
            <a:pPr eaLnBrk="0" hangingPunct="0"/>
            <a:endParaRPr lang="en-GB" sz="800" i="1" dirty="0">
              <a:solidFill>
                <a:schemeClr val="accent2"/>
              </a:solidFill>
            </a:endParaRPr>
          </a:p>
          <a:p>
            <a:pPr eaLnBrk="0" hangingPunct="0"/>
            <a:r>
              <a:rPr lang="en-GB" sz="2000" dirty="0"/>
              <a:t>Note consistency between atmosphere-only AMIP model simulations over land and GPCP </a:t>
            </a:r>
            <a:r>
              <a:rPr lang="en-GB" sz="2000" dirty="0" smtClean="0"/>
              <a:t>observations. This is not the case for the ocean, in particular  before about 1996.</a:t>
            </a:r>
            <a:endParaRPr lang="en-GB" sz="2000" dirty="0"/>
          </a:p>
        </p:txBody>
      </p:sp>
      <p:pic>
        <p:nvPicPr>
          <p:cNvPr id="41991" name="Picture 2" descr="FIG01_clim_1988_2004_tif"/>
          <p:cNvPicPr>
            <a:picLocks noChangeAspect="1" noChangeArrowheads="1"/>
          </p:cNvPicPr>
          <p:nvPr/>
        </p:nvPicPr>
        <p:blipFill>
          <a:blip r:embed="rId5"/>
          <a:srcRect l="36000" t="95427" r="14005"/>
          <a:stretch>
            <a:fillRect/>
          </a:stretch>
        </p:blipFill>
        <p:spPr bwMode="auto">
          <a:xfrm>
            <a:off x="4343797" y="5593000"/>
            <a:ext cx="4800203" cy="4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5271" y="6206054"/>
            <a:ext cx="3232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Line 10"/>
          <p:cNvSpPr>
            <a:spLocks noChangeShapeType="1"/>
          </p:cNvSpPr>
          <p:nvPr/>
        </p:nvSpPr>
        <p:spPr bwMode="auto">
          <a:xfrm flipV="1">
            <a:off x="1763713" y="5445125"/>
            <a:ext cx="0" cy="288925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760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AMIP5 simulations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with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prescribed observed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sea surface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temperature can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simulate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GPCP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observed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rainfall variability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over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land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lvl="0" eaLnBrk="0" hangingPunct="0"/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2" descr="NER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3" y="692696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3424" y="1525837"/>
            <a:ext cx="1171064" cy="5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923928" y="2967335"/>
            <a:ext cx="49961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		Tropical Land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444208" y="2362527"/>
            <a:ext cx="504056" cy="676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800117" y="4953374"/>
            <a:ext cx="77194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</a:rPr>
              <a:t>Volcano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68260" y="3093350"/>
            <a:ext cx="91115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</a:rPr>
              <a:t>La Niña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668344" y="3431904"/>
            <a:ext cx="710612" cy="429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599151" y="4996965"/>
            <a:ext cx="70081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</a:rPr>
              <a:t>El Niño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7452321" y="4839883"/>
            <a:ext cx="216023" cy="1570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421983" y="4839882"/>
            <a:ext cx="233440" cy="113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686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/>
          <a:stretch/>
        </p:blipFill>
        <p:spPr>
          <a:xfrm>
            <a:off x="323528" y="188640"/>
            <a:ext cx="6200003" cy="6569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3636912" y="2627620"/>
            <a:ext cx="777686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HEATING (Wm</a:t>
            </a:r>
            <a:r>
              <a:rPr lang="en-GB" sz="1800" baseline="30000" dirty="0" smtClean="0"/>
              <a:t>-2</a:t>
            </a:r>
            <a:r>
              <a:rPr lang="en-GB" sz="1800" dirty="0" smtClean="0"/>
              <a:t>)  PRECIP (%)   MOISTURE (%)   TEMPERATURE (K)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544" y="5013176"/>
            <a:ext cx="691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2.8</a:t>
            </a:r>
            <a:endParaRPr lang="en-GB" sz="1600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1.8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0.8</a:t>
            </a:r>
          </a:p>
          <a:p>
            <a:pPr algn="ctr"/>
            <a:endParaRPr lang="en-GB" sz="3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-0.2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201264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ENSO variability in global energy &amp; water cycles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4805" y="347362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Updated from 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Allan </a:t>
            </a: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et al. (2014)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Surveys of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Geophys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&amp;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Allan et al. (2014)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GRL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36912" y="2780928"/>
            <a:ext cx="777686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HEATING (Wm</a:t>
            </a:r>
            <a:r>
              <a:rPr lang="en-GB" sz="18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-2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 PRECIPITATION (%)  MOISTURE (%)   TEMPERATURE (K)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512989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Earth’s energy imbalance (Wm</a:t>
            </a:r>
            <a:r>
              <a:rPr lang="en-GB" sz="20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8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11" y="656088"/>
            <a:ext cx="2137011" cy="5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6804248" y="1200056"/>
            <a:ext cx="2228829" cy="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400544" y="332656"/>
            <a:ext cx="122806" cy="6156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08104" y="332656"/>
            <a:ext cx="108000" cy="6156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35895" y="369344"/>
            <a:ext cx="190585" cy="6156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051720" y="369344"/>
            <a:ext cx="108000" cy="6156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31639" y="332656"/>
            <a:ext cx="151331" cy="6156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24128" y="332656"/>
            <a:ext cx="108000" cy="6156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20072" y="332656"/>
            <a:ext cx="108000" cy="6156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87936" y="332656"/>
            <a:ext cx="252016" cy="6156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31752" y="332656"/>
            <a:ext cx="108000" cy="6156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600" y="6472292"/>
            <a:ext cx="281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Richard Allan, Reading</a:t>
            </a:r>
          </a:p>
        </p:txBody>
      </p:sp>
      <p:pic>
        <p:nvPicPr>
          <p:cNvPr id="1028" name="Picture 4" descr="http://www.scienceclips.net/geology/volcanoes/volcano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5014555"/>
            <a:ext cx="344396" cy="3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scienceclips.net/geology/volcanoes/volcano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5013176"/>
            <a:ext cx="344396" cy="3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563281" cy="6813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5147408"/>
            <a:ext cx="691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1.8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0.8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- 0.2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-1.2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15666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ENSO variability in global energy &amp; water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805" y="350100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Updated from 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Allan </a:t>
            </a: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et al. (2014)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Surveys of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Geophys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&amp;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Allan et al. (2014)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GRL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5157281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Earth’s energy imbalance (Wm</a:t>
            </a:r>
            <a:r>
              <a:rPr lang="en-GB" sz="20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388403" y="288032"/>
            <a:ext cx="72000" cy="6192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97550" y="288032"/>
            <a:ext cx="198234" cy="619200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51223" y="288032"/>
            <a:ext cx="146921" cy="6192688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23384" y="288032"/>
            <a:ext cx="108000" cy="6192688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03304" y="288032"/>
            <a:ext cx="151664" cy="6192688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95792" y="288032"/>
            <a:ext cx="108000" cy="6192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55720" y="288032"/>
            <a:ext cx="144016" cy="6192688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59600" y="288032"/>
            <a:ext cx="252016" cy="6192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3416" y="288032"/>
            <a:ext cx="115672" cy="6192000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4" descr="http://www.scienceclips.net/geology/volcanoes/volcano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969931"/>
            <a:ext cx="344396" cy="3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scienceclips.net/geology/volcanoes/volcano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968552"/>
            <a:ext cx="344396" cy="3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11" y="656088"/>
            <a:ext cx="2137011" cy="5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6804248" y="1200056"/>
            <a:ext cx="2228829" cy="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"/>
          <a:stretch/>
        </p:blipFill>
        <p:spPr bwMode="auto">
          <a:xfrm>
            <a:off x="59742" y="1484784"/>
            <a:ext cx="3792178" cy="32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685074"/>
            <a:ext cx="386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</a:rPr>
              <a:t>P anomaly over ocean (mm/day)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 bwMode="auto">
          <a:xfrm>
            <a:off x="4175366" y="2996952"/>
            <a:ext cx="460525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1"/>
          <a:stretch/>
        </p:blipFill>
        <p:spPr bwMode="auto">
          <a:xfrm>
            <a:off x="4190793" y="6197351"/>
            <a:ext cx="4605251" cy="4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5214939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</a:rPr>
              <a:t>ENSO-related precipitation changes over tropical land </a:t>
            </a:r>
            <a:endParaRPr lang="en-GB" sz="3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60648"/>
            <a:ext cx="1745934" cy="7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085184"/>
            <a:ext cx="38204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L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and and ocean rainfall anti-correlated on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interannual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/ ENSO time-scale (above)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2031" y="1770782"/>
            <a:ext cx="4532457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Interanual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-decadal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changes in continental rainfall dominated by: </a:t>
            </a:r>
            <a:r>
              <a:rPr lang="en-GB" sz="2100" dirty="0" smtClean="0">
                <a:solidFill>
                  <a:srgbClr val="00B0F0"/>
                </a:solidFill>
                <a:latin typeface="Calibri" pitchFamily="34" charset="0"/>
              </a:rPr>
              <a:t>La </a:t>
            </a:r>
            <a:r>
              <a:rPr lang="en-GB" sz="2100" dirty="0">
                <a:solidFill>
                  <a:srgbClr val="00B0F0"/>
                </a:solidFill>
                <a:latin typeface="Calibri" pitchFamily="34" charset="0"/>
              </a:rPr>
              <a:t>Niña </a:t>
            </a:r>
            <a:r>
              <a:rPr lang="en-GB" sz="2100" dirty="0">
                <a:solidFill>
                  <a:schemeClr val="tx1"/>
                </a:solidFill>
                <a:latin typeface="Calibri" pitchFamily="34" charset="0"/>
              </a:rPr>
              <a:t>(more </a:t>
            </a:r>
            <a:r>
              <a:rPr lang="en-GB" sz="2100" dirty="0" smtClean="0">
                <a:solidFill>
                  <a:schemeClr val="tx1"/>
                </a:solidFill>
                <a:latin typeface="Calibri" pitchFamily="34" charset="0"/>
              </a:rPr>
              <a:t>rain) &amp; </a:t>
            </a:r>
            <a:r>
              <a:rPr lang="en-GB" sz="2100" dirty="0" smtClean="0">
                <a:solidFill>
                  <a:srgbClr val="FF0000"/>
                </a:solidFill>
                <a:latin typeface="Calibri" pitchFamily="34" charset="0"/>
              </a:rPr>
              <a:t>El Niño </a:t>
            </a:r>
            <a:r>
              <a:rPr lang="en-GB" sz="2100" dirty="0" smtClean="0">
                <a:solidFill>
                  <a:schemeClr val="tx1"/>
                </a:solidFill>
                <a:latin typeface="Calibri" pitchFamily="34" charset="0"/>
              </a:rPr>
              <a:t>(less rain)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580112" y="2924944"/>
            <a:ext cx="72008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761201" y="2924944"/>
            <a:ext cx="195175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7439530" y="5589240"/>
            <a:ext cx="245633" cy="1347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73168" y="5723964"/>
            <a:ext cx="915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volcano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644008" y="6435978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800" i="1" dirty="0" smtClean="0">
                <a:solidFill>
                  <a:srgbClr val="000000"/>
                </a:solidFill>
                <a:latin typeface="Arial" charset="0"/>
                <a:hlinkClick r:id="rId5"/>
              </a:rPr>
              <a:t>Liu &amp; Allan (2013) ERL</a:t>
            </a:r>
            <a:endParaRPr lang="en-GB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4944" y="6381328"/>
            <a:ext cx="3829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800" i="1" dirty="0">
                <a:solidFill>
                  <a:srgbClr val="000000"/>
                </a:solidFill>
                <a:latin typeface="Arial" charset="0"/>
                <a:hlinkClick r:id="rId6"/>
              </a:rPr>
              <a:t>Liu, Allan, Huffman (2012) </a:t>
            </a:r>
            <a:r>
              <a:rPr lang="en-GB" sz="1800" i="1" dirty="0" smtClean="0">
                <a:solidFill>
                  <a:srgbClr val="000000"/>
                </a:solidFill>
                <a:latin typeface="Arial" charset="0"/>
                <a:hlinkClick r:id="rId6"/>
              </a:rPr>
              <a:t>GRL</a:t>
            </a:r>
            <a:endParaRPr lang="en-GB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503466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DFC5A"/>
                </a:solidFill>
                <a:latin typeface="+mn-lt"/>
              </a:rPr>
              <a:t>GISS AMIP</a:t>
            </a:r>
          </a:p>
        </p:txBody>
      </p:sp>
      <p:pic>
        <p:nvPicPr>
          <p:cNvPr id="20" name="Picture 2" descr="NER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3" y="692696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51" y="188639"/>
            <a:ext cx="2137011" cy="5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5364088" y="732607"/>
            <a:ext cx="2228829" cy="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84937" y="3356992"/>
            <a:ext cx="84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  <a:latin typeface="+mn-lt"/>
              </a:rPr>
              <a:t>ENSO MEI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047" y="3532431"/>
            <a:ext cx="7200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Calibri" pitchFamily="34" charset="0"/>
              </a:rPr>
              <a:t>AMIP</a:t>
            </a:r>
          </a:p>
          <a:p>
            <a:r>
              <a:rPr lang="en-GB" sz="1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CMIP</a:t>
            </a:r>
          </a:p>
          <a:p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</a:rPr>
              <a:t>GPCP</a:t>
            </a:r>
          </a:p>
        </p:txBody>
      </p:sp>
    </p:spTree>
    <p:extLst>
      <p:ext uri="{BB962C8B-B14F-4D97-AF65-F5344CB8AC3E}">
        <p14:creationId xmlns:p14="http://schemas.microsoft.com/office/powerpoint/2010/main" val="3769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4" y="1758916"/>
            <a:ext cx="5712164" cy="3198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ENSO variability as an emergent constraint on precipitation extremes?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" y="5445224"/>
            <a:ext cx="85494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Plot by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Chunlei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Liu, based on data from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Allan et al. (2014)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hlinkClick r:id="rId3"/>
              </a:rPr>
              <a:t>Surv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hlinkClick r:id="rId3"/>
              </a:rPr>
              <a:t>Geophys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See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O’Gorman (2012) Nature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Geosci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23" y="2047488"/>
            <a:ext cx="3064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Sensitivity of tropical 5-day precipitation extremes to ENSO-related temperature variability (x-axis) plotted against future land response (y-axis)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872253" y="3177525"/>
            <a:ext cx="298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Future response (RCP4.5)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494116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ENSO variability (AMIP)</a:t>
            </a:r>
          </a:p>
        </p:txBody>
      </p:sp>
      <p:pic>
        <p:nvPicPr>
          <p:cNvPr id="9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12" y="146408"/>
            <a:ext cx="1729165" cy="4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7236296" y="732607"/>
            <a:ext cx="1872208" cy="4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Calibri" pitchFamily="34" charset="0"/>
              </a:rPr>
              <a:t>GPCP</a:t>
            </a:r>
          </a:p>
        </p:txBody>
      </p:sp>
    </p:spTree>
    <p:extLst>
      <p:ext uri="{BB962C8B-B14F-4D97-AF65-F5344CB8AC3E}">
        <p14:creationId xmlns:p14="http://schemas.microsoft.com/office/powerpoint/2010/main" val="2228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4834880" cy="782960"/>
          </a:xfrm>
          <a:solidFill>
            <a:schemeClr val="bg1"/>
          </a:solidFill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 Niño minus La Ni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ñ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changes in energy fluxes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6531"/>
            <a:ext cx="7905750" cy="4276725"/>
          </a:xfrm>
          <a:prstGeom prst="rect">
            <a:avLst/>
          </a:prstGeom>
        </p:spPr>
      </p:pic>
      <p:pic>
        <p:nvPicPr>
          <p:cNvPr id="5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12" y="163823"/>
            <a:ext cx="2159854" cy="5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5436096" y="739819"/>
            <a:ext cx="2338524" cy="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 descr="NE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3" y="692696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83377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Plot by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Chunlei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Liu: 1985-2015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Allan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et al. (2014)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GRL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Liu et al.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2015) JGR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640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 solar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33314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LW </a:t>
            </a:r>
            <a:r>
              <a:rPr lang="en-GB" sz="2000" b="1" u="sng" dirty="0" smtClean="0">
                <a:solidFill>
                  <a:srgbClr val="FFC000"/>
                </a:solidFill>
                <a:latin typeface="Calibri" pitchFamily="34" charset="0"/>
              </a:rPr>
              <a:t>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0392" y="1658436"/>
            <a:ext cx="101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 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5949" y="3977769"/>
            <a:ext cx="128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  <a:latin typeface="Calibri" pitchFamily="34" charset="0"/>
              </a:rPr>
              <a:t>S</a:t>
            </a:r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urface  NET energy </a:t>
            </a:r>
            <a:r>
              <a:rPr lang="en-GB" sz="2000" b="1" dirty="0" err="1" smtClean="0">
                <a:solidFill>
                  <a:srgbClr val="FFC000"/>
                </a:solidFill>
                <a:latin typeface="Calibri" pitchFamily="34" charset="0"/>
              </a:rPr>
              <a:t>rad+turb</a:t>
            </a:r>
            <a:endParaRPr lang="en-GB" sz="2000" b="1" dirty="0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216000" y="494726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260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94295"/>
            <a:ext cx="7829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0" y="2852936"/>
            <a:ext cx="7867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97803"/>
            <a:ext cx="765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Trends 1988-2008 (W=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atmos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moisture, T=surface temperature, P=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precip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, t=time)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4653136"/>
            <a:ext cx="3627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Allan et al. (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2014) </a:t>
            </a:r>
            <a:r>
              <a:rPr lang="en-GB" sz="2000" kern="0" dirty="0" err="1">
                <a:solidFill>
                  <a:srgbClr val="000000"/>
                </a:solidFill>
                <a:latin typeface="Calibri" pitchFamily="34" charset="0"/>
                <a:hlinkClick r:id="rId4"/>
              </a:rPr>
              <a:t>Surv</a:t>
            </a:r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. </a:t>
            </a:r>
            <a:r>
              <a:rPr lang="en-GB" sz="2000" kern="0" dirty="0" err="1">
                <a:solidFill>
                  <a:srgbClr val="000000"/>
                </a:solidFill>
                <a:latin typeface="Calibri" pitchFamily="34" charset="0"/>
                <a:hlinkClick r:id="rId4"/>
              </a:rPr>
              <a:t>Geophys</a:t>
            </a:r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b="50000"/>
          <a:stretch/>
        </p:blipFill>
        <p:spPr bwMode="auto">
          <a:xfrm>
            <a:off x="3756922" y="761302"/>
            <a:ext cx="5344017" cy="30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02630"/>
            <a:ext cx="8763746" cy="778098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/>
              <a:t>Using ENSO variability to evaluating sensitivity of precipitation extremes to warming</a:t>
            </a:r>
            <a:endParaRPr lang="en-GB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 t="89714"/>
          <a:stretch/>
        </p:blipFill>
        <p:spPr bwMode="auto">
          <a:xfrm>
            <a:off x="4139951" y="3631034"/>
            <a:ext cx="4960988" cy="62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3097361"/>
            <a:ext cx="2520280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dP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dT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(%)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Tropics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0352" y="236255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3998" y="20373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latin typeface="Calibri" pitchFamily="34" charset="0"/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115314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  <a:latin typeface="Calibri" pitchFamily="34" charset="0"/>
              </a:rPr>
              <a:t>②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32040" y="3226002"/>
            <a:ext cx="1080120" cy="3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3466957" y="3717032"/>
            <a:ext cx="0" cy="2308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60032" y="32204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1998-2008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7" t="50000"/>
          <a:stretch/>
        </p:blipFill>
        <p:spPr bwMode="auto">
          <a:xfrm>
            <a:off x="3756922" y="3847058"/>
            <a:ext cx="53303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40706" y="4897561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Calibri" pitchFamily="34" charset="0"/>
              </a:rPr>
              <a:t>④</a:t>
            </a:r>
            <a:endParaRPr lang="en-GB" sz="2400" b="1" dirty="0">
              <a:solidFill>
                <a:schemeClr val="accent4"/>
              </a:solidFill>
              <a:latin typeface="Calibri" pitchFamily="34" charset="0"/>
            </a:endParaRPr>
          </a:p>
          <a:p>
            <a:endParaRPr lang="en-GB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96145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Calibri" pitchFamily="34" charset="0"/>
              </a:rPr>
              <a:t>④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41533" r="38643" b="52529"/>
          <a:stretch/>
        </p:blipFill>
        <p:spPr bwMode="auto">
          <a:xfrm>
            <a:off x="4932040" y="5791274"/>
            <a:ext cx="1097567" cy="35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16016" y="5071194"/>
            <a:ext cx="109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Historical 1985-2005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951" y="3991074"/>
            <a:ext cx="134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F0"/>
                </a:solidFill>
                <a:latin typeface="Calibri" pitchFamily="34" charset="0"/>
              </a:rPr>
              <a:t>RCP4.5 </a:t>
            </a:r>
          </a:p>
          <a:p>
            <a:r>
              <a:rPr lang="en-GB" sz="1400" b="1" dirty="0" smtClean="0">
                <a:solidFill>
                  <a:srgbClr val="00B0F0"/>
                </a:solidFill>
                <a:latin typeface="Calibri" pitchFamily="34" charset="0"/>
              </a:rPr>
              <a:t>2080-2099 minus 1985-2005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3468" y="4300592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amip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8012704" y="4588624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amip</a:t>
            </a:r>
            <a:endParaRPr lang="en-GB" sz="1600" dirty="0"/>
          </a:p>
        </p:txBody>
      </p:sp>
      <p:sp>
        <p:nvSpPr>
          <p:cNvPr id="25" name="Freeform 24"/>
          <p:cNvSpPr/>
          <p:nvPr/>
        </p:nvSpPr>
        <p:spPr bwMode="auto">
          <a:xfrm>
            <a:off x="6688288" y="4280140"/>
            <a:ext cx="1937084" cy="1079086"/>
          </a:xfrm>
          <a:custGeom>
            <a:avLst/>
            <a:gdLst>
              <a:gd name="connsiteX0" fmla="*/ 0 w 1937084"/>
              <a:gd name="connsiteY0" fmla="*/ 842211 h 1022685"/>
              <a:gd name="connsiteX1" fmla="*/ 60157 w 1937084"/>
              <a:gd name="connsiteY1" fmla="*/ 890337 h 1022685"/>
              <a:gd name="connsiteX2" fmla="*/ 96252 w 1937084"/>
              <a:gd name="connsiteY2" fmla="*/ 1022685 h 1022685"/>
              <a:gd name="connsiteX3" fmla="*/ 132347 w 1937084"/>
              <a:gd name="connsiteY3" fmla="*/ 1010653 h 1022685"/>
              <a:gd name="connsiteX4" fmla="*/ 180473 w 1937084"/>
              <a:gd name="connsiteY4" fmla="*/ 938463 h 1022685"/>
              <a:gd name="connsiteX5" fmla="*/ 228600 w 1937084"/>
              <a:gd name="connsiteY5" fmla="*/ 878306 h 1022685"/>
              <a:gd name="connsiteX6" fmla="*/ 264694 w 1937084"/>
              <a:gd name="connsiteY6" fmla="*/ 806116 h 1022685"/>
              <a:gd name="connsiteX7" fmla="*/ 300789 w 1937084"/>
              <a:gd name="connsiteY7" fmla="*/ 733927 h 1022685"/>
              <a:gd name="connsiteX8" fmla="*/ 336884 w 1937084"/>
              <a:gd name="connsiteY8" fmla="*/ 721895 h 1022685"/>
              <a:gd name="connsiteX9" fmla="*/ 372979 w 1937084"/>
              <a:gd name="connsiteY9" fmla="*/ 697832 h 1022685"/>
              <a:gd name="connsiteX10" fmla="*/ 409073 w 1937084"/>
              <a:gd name="connsiteY10" fmla="*/ 685800 h 1022685"/>
              <a:gd name="connsiteX11" fmla="*/ 445168 w 1937084"/>
              <a:gd name="connsiteY11" fmla="*/ 661737 h 1022685"/>
              <a:gd name="connsiteX12" fmla="*/ 529389 w 1937084"/>
              <a:gd name="connsiteY12" fmla="*/ 637674 h 1022685"/>
              <a:gd name="connsiteX13" fmla="*/ 613610 w 1937084"/>
              <a:gd name="connsiteY13" fmla="*/ 589548 h 1022685"/>
              <a:gd name="connsiteX14" fmla="*/ 649705 w 1937084"/>
              <a:gd name="connsiteY14" fmla="*/ 577516 h 1022685"/>
              <a:gd name="connsiteX15" fmla="*/ 721894 w 1937084"/>
              <a:gd name="connsiteY15" fmla="*/ 541421 h 1022685"/>
              <a:gd name="connsiteX16" fmla="*/ 818147 w 1937084"/>
              <a:gd name="connsiteY16" fmla="*/ 529390 h 1022685"/>
              <a:gd name="connsiteX17" fmla="*/ 1046747 w 1937084"/>
              <a:gd name="connsiteY17" fmla="*/ 505327 h 1022685"/>
              <a:gd name="connsiteX18" fmla="*/ 1191126 w 1937084"/>
              <a:gd name="connsiteY18" fmla="*/ 457200 h 1022685"/>
              <a:gd name="connsiteX19" fmla="*/ 1239252 w 1937084"/>
              <a:gd name="connsiteY19" fmla="*/ 433137 h 1022685"/>
              <a:gd name="connsiteX20" fmla="*/ 1335505 w 1937084"/>
              <a:gd name="connsiteY20" fmla="*/ 409074 h 1022685"/>
              <a:gd name="connsiteX21" fmla="*/ 1371600 w 1937084"/>
              <a:gd name="connsiteY21" fmla="*/ 397042 h 1022685"/>
              <a:gd name="connsiteX22" fmla="*/ 1515979 w 1937084"/>
              <a:gd name="connsiteY22" fmla="*/ 372979 h 1022685"/>
              <a:gd name="connsiteX23" fmla="*/ 1624263 w 1937084"/>
              <a:gd name="connsiteY23" fmla="*/ 324853 h 1022685"/>
              <a:gd name="connsiteX24" fmla="*/ 1696452 w 1937084"/>
              <a:gd name="connsiteY24" fmla="*/ 264695 h 1022685"/>
              <a:gd name="connsiteX25" fmla="*/ 1732547 w 1937084"/>
              <a:gd name="connsiteY25" fmla="*/ 240632 h 1022685"/>
              <a:gd name="connsiteX26" fmla="*/ 1768642 w 1937084"/>
              <a:gd name="connsiteY26" fmla="*/ 204537 h 1022685"/>
              <a:gd name="connsiteX27" fmla="*/ 1864894 w 1937084"/>
              <a:gd name="connsiteY27" fmla="*/ 120316 h 1022685"/>
              <a:gd name="connsiteX28" fmla="*/ 1888957 w 1937084"/>
              <a:gd name="connsiteY28" fmla="*/ 84221 h 1022685"/>
              <a:gd name="connsiteX29" fmla="*/ 1900989 w 1937084"/>
              <a:gd name="connsiteY29" fmla="*/ 48127 h 1022685"/>
              <a:gd name="connsiteX30" fmla="*/ 1937084 w 1937084"/>
              <a:gd name="connsiteY30" fmla="*/ 0 h 10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37084" h="1022685">
                <a:moveTo>
                  <a:pt x="0" y="842211"/>
                </a:moveTo>
                <a:cubicBezTo>
                  <a:pt x="20052" y="858253"/>
                  <a:pt x="45431" y="869299"/>
                  <a:pt x="60157" y="890337"/>
                </a:cubicBezTo>
                <a:cubicBezTo>
                  <a:pt x="77256" y="914764"/>
                  <a:pt x="90076" y="991803"/>
                  <a:pt x="96252" y="1022685"/>
                </a:cubicBezTo>
                <a:cubicBezTo>
                  <a:pt x="108284" y="1018674"/>
                  <a:pt x="121795" y="1017688"/>
                  <a:pt x="132347" y="1010653"/>
                </a:cubicBezTo>
                <a:cubicBezTo>
                  <a:pt x="183667" y="976440"/>
                  <a:pt x="158398" y="982614"/>
                  <a:pt x="180473" y="938463"/>
                </a:cubicBezTo>
                <a:cubicBezTo>
                  <a:pt x="195650" y="908108"/>
                  <a:pt x="206218" y="900687"/>
                  <a:pt x="228600" y="878306"/>
                </a:cubicBezTo>
                <a:cubicBezTo>
                  <a:pt x="258838" y="787587"/>
                  <a:pt x="218050" y="899403"/>
                  <a:pt x="264694" y="806116"/>
                </a:cubicBezTo>
                <a:cubicBezTo>
                  <a:pt x="279224" y="777055"/>
                  <a:pt x="272056" y="756913"/>
                  <a:pt x="300789" y="733927"/>
                </a:cubicBezTo>
                <a:cubicBezTo>
                  <a:pt x="310692" y="726004"/>
                  <a:pt x="325540" y="727567"/>
                  <a:pt x="336884" y="721895"/>
                </a:cubicBezTo>
                <a:cubicBezTo>
                  <a:pt x="349818" y="715428"/>
                  <a:pt x="360045" y="704299"/>
                  <a:pt x="372979" y="697832"/>
                </a:cubicBezTo>
                <a:cubicBezTo>
                  <a:pt x="384322" y="692160"/>
                  <a:pt x="397730" y="691472"/>
                  <a:pt x="409073" y="685800"/>
                </a:cubicBezTo>
                <a:cubicBezTo>
                  <a:pt x="422007" y="679333"/>
                  <a:pt x="432234" y="668204"/>
                  <a:pt x="445168" y="661737"/>
                </a:cubicBezTo>
                <a:cubicBezTo>
                  <a:pt x="462424" y="653109"/>
                  <a:pt x="513975" y="641528"/>
                  <a:pt x="529389" y="637674"/>
                </a:cubicBezTo>
                <a:cubicBezTo>
                  <a:pt x="565639" y="613508"/>
                  <a:pt x="570868" y="607866"/>
                  <a:pt x="613610" y="589548"/>
                </a:cubicBezTo>
                <a:cubicBezTo>
                  <a:pt x="625267" y="584552"/>
                  <a:pt x="638361" y="583188"/>
                  <a:pt x="649705" y="577516"/>
                </a:cubicBezTo>
                <a:cubicBezTo>
                  <a:pt x="693736" y="555500"/>
                  <a:pt x="674376" y="550061"/>
                  <a:pt x="721894" y="541421"/>
                </a:cubicBezTo>
                <a:cubicBezTo>
                  <a:pt x="753706" y="535637"/>
                  <a:pt x="786138" y="533963"/>
                  <a:pt x="818147" y="529390"/>
                </a:cubicBezTo>
                <a:cubicBezTo>
                  <a:pt x="986622" y="505322"/>
                  <a:pt x="770183" y="526600"/>
                  <a:pt x="1046747" y="505327"/>
                </a:cubicBezTo>
                <a:lnTo>
                  <a:pt x="1191126" y="457200"/>
                </a:lnTo>
                <a:cubicBezTo>
                  <a:pt x="1208141" y="451528"/>
                  <a:pt x="1222767" y="440202"/>
                  <a:pt x="1239252" y="433137"/>
                </a:cubicBezTo>
                <a:cubicBezTo>
                  <a:pt x="1277751" y="416638"/>
                  <a:pt x="1290316" y="420372"/>
                  <a:pt x="1335505" y="409074"/>
                </a:cubicBezTo>
                <a:cubicBezTo>
                  <a:pt x="1347809" y="405998"/>
                  <a:pt x="1359164" y="399529"/>
                  <a:pt x="1371600" y="397042"/>
                </a:cubicBezTo>
                <a:cubicBezTo>
                  <a:pt x="1413786" y="388605"/>
                  <a:pt x="1472924" y="385896"/>
                  <a:pt x="1515979" y="372979"/>
                </a:cubicBezTo>
                <a:cubicBezTo>
                  <a:pt x="1543116" y="364838"/>
                  <a:pt x="1598071" y="339820"/>
                  <a:pt x="1624263" y="324853"/>
                </a:cubicBezTo>
                <a:cubicBezTo>
                  <a:pt x="1681289" y="292267"/>
                  <a:pt x="1642161" y="309937"/>
                  <a:pt x="1696452" y="264695"/>
                </a:cubicBezTo>
                <a:cubicBezTo>
                  <a:pt x="1707561" y="255438"/>
                  <a:pt x="1721438" y="249889"/>
                  <a:pt x="1732547" y="240632"/>
                </a:cubicBezTo>
                <a:cubicBezTo>
                  <a:pt x="1745619" y="229739"/>
                  <a:pt x="1755570" y="215430"/>
                  <a:pt x="1768642" y="204537"/>
                </a:cubicBezTo>
                <a:cubicBezTo>
                  <a:pt x="1816337" y="164790"/>
                  <a:pt x="1818035" y="190606"/>
                  <a:pt x="1864894" y="120316"/>
                </a:cubicBezTo>
                <a:cubicBezTo>
                  <a:pt x="1872915" y="108284"/>
                  <a:pt x="1882490" y="97155"/>
                  <a:pt x="1888957" y="84221"/>
                </a:cubicBezTo>
                <a:cubicBezTo>
                  <a:pt x="1894629" y="72878"/>
                  <a:pt x="1895317" y="59470"/>
                  <a:pt x="1900989" y="48127"/>
                </a:cubicBezTo>
                <a:cubicBezTo>
                  <a:pt x="1914595" y="20916"/>
                  <a:pt x="1920163" y="16921"/>
                  <a:pt x="1937084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231123" y="4060668"/>
            <a:ext cx="1925053" cy="1802614"/>
          </a:xfrm>
          <a:custGeom>
            <a:avLst/>
            <a:gdLst>
              <a:gd name="connsiteX0" fmla="*/ 0 w 1925053"/>
              <a:gd name="connsiteY0" fmla="*/ 1528010 h 1528010"/>
              <a:gd name="connsiteX1" fmla="*/ 336884 w 1925053"/>
              <a:gd name="connsiteY1" fmla="*/ 950495 h 1528010"/>
              <a:gd name="connsiteX2" fmla="*/ 1143000 w 1925053"/>
              <a:gd name="connsiteY2" fmla="*/ 625642 h 1528010"/>
              <a:gd name="connsiteX3" fmla="*/ 1768642 w 1925053"/>
              <a:gd name="connsiteY3" fmla="*/ 300789 h 1528010"/>
              <a:gd name="connsiteX4" fmla="*/ 1925053 w 1925053"/>
              <a:gd name="connsiteY4" fmla="*/ 0 h 15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053" h="1528010">
                <a:moveTo>
                  <a:pt x="0" y="1528010"/>
                </a:moveTo>
                <a:cubicBezTo>
                  <a:pt x="73192" y="1314450"/>
                  <a:pt x="146384" y="1100890"/>
                  <a:pt x="336884" y="950495"/>
                </a:cubicBezTo>
                <a:cubicBezTo>
                  <a:pt x="527384" y="800100"/>
                  <a:pt x="904374" y="733926"/>
                  <a:pt x="1143000" y="625642"/>
                </a:cubicBezTo>
                <a:cubicBezTo>
                  <a:pt x="1381626" y="517358"/>
                  <a:pt x="1638300" y="405063"/>
                  <a:pt x="1768642" y="300789"/>
                </a:cubicBezTo>
                <a:cubicBezTo>
                  <a:pt x="1898984" y="196515"/>
                  <a:pt x="1912018" y="98257"/>
                  <a:pt x="192505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0296" y="5502862"/>
            <a:ext cx="1844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Allan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et al. (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2014) </a:t>
            </a:r>
            <a:r>
              <a:rPr lang="en-GB" sz="1800" dirty="0" err="1">
                <a:solidFill>
                  <a:srgbClr val="000000"/>
                </a:solidFill>
                <a:latin typeface="Calibri" pitchFamily="34" charset="0"/>
                <a:hlinkClick r:id="rId4"/>
              </a:rPr>
              <a:t>Surv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. </a:t>
            </a:r>
            <a:r>
              <a:rPr lang="en-GB" sz="1800" dirty="0" err="1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Geophys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453336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51521" y="1124744"/>
            <a:ext cx="3348371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600" kern="0" dirty="0" smtClean="0">
                <a:latin typeface="+mj-lt"/>
              </a:rPr>
              <a:t>Observed/simulated 5-day mean response</a:t>
            </a:r>
            <a:endParaRPr lang="en-GB" sz="2600" dirty="0" smtClean="0">
              <a:latin typeface="+mj-lt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①</a:t>
            </a:r>
            <a:r>
              <a:rPr lang="en-GB" sz="2000" dirty="0" smtClean="0">
                <a:latin typeface="Calibri" panose="020F0502020204030204" pitchFamily="34" charset="0"/>
              </a:rPr>
              <a:t> More </a:t>
            </a:r>
            <a:r>
              <a:rPr lang="en-GB" sz="2000" dirty="0" err="1" smtClean="0">
                <a:latin typeface="Calibri" panose="020F0502020204030204" pitchFamily="34" charset="0"/>
              </a:rPr>
              <a:t>positve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dP</a:t>
            </a:r>
            <a:r>
              <a:rPr lang="en-GB" sz="2000" dirty="0" smtClean="0">
                <a:latin typeface="Calibri" panose="020F0502020204030204" pitchFamily="34" charset="0"/>
              </a:rPr>
              <a:t>/</a:t>
            </a:r>
            <a:r>
              <a:rPr lang="en-GB" sz="2000" dirty="0" err="1" smtClean="0">
                <a:latin typeface="Calibri" panose="020F0502020204030204" pitchFamily="34" charset="0"/>
              </a:rPr>
              <a:t>dT</a:t>
            </a:r>
            <a:r>
              <a:rPr lang="en-GB" sz="2000" dirty="0" smtClean="0">
                <a:latin typeface="Calibri" panose="020F0502020204030204" pitchFamily="34" charset="0"/>
              </a:rPr>
              <a:t> for heavier percentiles 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②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M</a:t>
            </a:r>
            <a:r>
              <a:rPr lang="en-GB" sz="2000" dirty="0" smtClean="0">
                <a:latin typeface="Calibri" panose="020F0502020204030204" pitchFamily="34" charset="0"/>
              </a:rPr>
              <a:t>ore positive observed sensitivity over ocean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③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N</a:t>
            </a:r>
            <a:r>
              <a:rPr lang="en-GB" sz="2000" dirty="0" smtClean="0">
                <a:latin typeface="Calibri" panose="020F0502020204030204" pitchFamily="34" charset="0"/>
              </a:rPr>
              <a:t>egative land </a:t>
            </a:r>
            <a:r>
              <a:rPr lang="en-GB" sz="2000" dirty="0" err="1" smtClean="0">
                <a:latin typeface="Calibri" panose="020F0502020204030204" pitchFamily="34" charset="0"/>
              </a:rPr>
              <a:t>dP</a:t>
            </a:r>
            <a:r>
              <a:rPr lang="en-GB" sz="2000" dirty="0" smtClean="0">
                <a:latin typeface="Calibri" panose="020F0502020204030204" pitchFamily="34" charset="0"/>
              </a:rPr>
              <a:t>/</a:t>
            </a:r>
            <a:r>
              <a:rPr lang="en-GB" sz="2000" dirty="0" err="1" smtClean="0">
                <a:latin typeface="Calibri" panose="020F0502020204030204" pitchFamily="34" charset="0"/>
              </a:rPr>
              <a:t>dT</a:t>
            </a:r>
            <a:r>
              <a:rPr lang="en-GB" sz="2000" dirty="0" smtClean="0">
                <a:latin typeface="Calibri" panose="020F0502020204030204" pitchFamily="34" charset="0"/>
              </a:rPr>
              <a:t> as more rain during cold La Nina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</a:rPr>
              <a:t>④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Interannual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dP</a:t>
            </a:r>
            <a:r>
              <a:rPr lang="en-GB" sz="2000" dirty="0" smtClean="0">
                <a:latin typeface="Calibri" panose="020F0502020204030204" pitchFamily="34" charset="0"/>
              </a:rPr>
              <a:t>/</a:t>
            </a:r>
            <a:r>
              <a:rPr lang="en-GB" sz="2000" dirty="0" err="1" smtClean="0">
                <a:latin typeface="Calibri" panose="020F0502020204030204" pitchFamily="34" charset="0"/>
              </a:rPr>
              <a:t>dT</a:t>
            </a:r>
            <a:r>
              <a:rPr lang="en-GB" sz="2000" dirty="0" smtClean="0">
                <a:latin typeface="Calibri" panose="020F0502020204030204" pitchFamily="34" charset="0"/>
              </a:rPr>
              <a:t> not good direct proxy for climate change, especially over land</a:t>
            </a: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…but may be good global indicator of model diversity                      e.g. </a:t>
            </a:r>
            <a:r>
              <a:rPr lang="en-GB" sz="2000" dirty="0" smtClean="0">
                <a:latin typeface="Calibri" panose="020F0502020204030204" pitchFamily="34" charset="0"/>
                <a:hlinkClick r:id="rId5"/>
              </a:rPr>
              <a:t>O’Gorman (2012)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8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773</Words>
  <Application>Microsoft Office PowerPoint</Application>
  <PresentationFormat>On-screen Show (4:3)</PresentationFormat>
  <Paragraphs>103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7_Default Design</vt:lpstr>
      <vt:lpstr>PowerPoint Presentation</vt:lpstr>
      <vt:lpstr>PowerPoint Presentation</vt:lpstr>
      <vt:lpstr>PowerPoint Presentation</vt:lpstr>
      <vt:lpstr>ENSO-related precipitation changes over tropical land </vt:lpstr>
      <vt:lpstr>ENSO variability as an emergent constraint on precipitation extremes?</vt:lpstr>
      <vt:lpstr>El Niño minus La Niña changes in energy fluxes</vt:lpstr>
      <vt:lpstr>PowerPoint Presentation</vt:lpstr>
      <vt:lpstr>PowerPoint Presentation</vt:lpstr>
      <vt:lpstr>Using ENSO variability to evaluating sensitivity of precipitation extremes to warming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at Reading</dc:title>
  <dc:creator>Richard Allan</dc:creator>
  <cp:lastModifiedBy>Richard</cp:lastModifiedBy>
  <cp:revision>375</cp:revision>
  <cp:lastPrinted>2006-09-19T14:59:33Z</cp:lastPrinted>
  <dcterms:created xsi:type="dcterms:W3CDTF">2011-08-30T11:14:30Z</dcterms:created>
  <dcterms:modified xsi:type="dcterms:W3CDTF">2016-07-14T17:07:19Z</dcterms:modified>
</cp:coreProperties>
</file>