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99" r:id="rId2"/>
    <p:sldId id="732" r:id="rId3"/>
    <p:sldId id="734" r:id="rId4"/>
    <p:sldId id="717" r:id="rId5"/>
    <p:sldId id="721" r:id="rId6"/>
    <p:sldId id="700" r:id="rId7"/>
    <p:sldId id="731" r:id="rId8"/>
    <p:sldId id="719" r:id="rId9"/>
    <p:sldId id="733" r:id="rId10"/>
    <p:sldId id="708" r:id="rId11"/>
    <p:sldId id="715" r:id="rId12"/>
  </p:sldIdLst>
  <p:sldSz cx="9144000" cy="6858000" type="screen4x3"/>
  <p:notesSz cx="6781800" cy="9918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  <a:srgbClr val="FF3300"/>
    <a:srgbClr val="66CCFF"/>
    <a:srgbClr val="3399FF"/>
    <a:srgbClr val="008000"/>
    <a:srgbClr val="CC66FF"/>
    <a:srgbClr val="4D4D4D"/>
    <a:srgbClr val="00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9" autoAdjust="0"/>
    <p:restoredTop sz="93356" autoAdjust="0"/>
  </p:normalViewPr>
  <p:slideViewPr>
    <p:cSldViewPr>
      <p:cViewPr varScale="1">
        <p:scale>
          <a:sx n="54" d="100"/>
          <a:sy n="54" d="100"/>
        </p:scale>
        <p:origin x="-16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3D556A46-7822-4DC6-8A3D-237D8DB01D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58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1750" y="0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4538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1700"/>
            <a:ext cx="5426075" cy="446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525F3FF7-915F-41EF-89CC-E61BDAE14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2921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43285A-A36D-41EF-B755-EC46D42855FF}" type="slidenum">
              <a:rPr lang="en-US" smtClean="0">
                <a:latin typeface="Arial" charset="0"/>
              </a:rPr>
              <a:pPr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28600" indent="-228600" eaLnBrk="1" hangingPunct="1"/>
            <a:r>
              <a:rPr lang="en-GB" smtClean="0">
                <a:latin typeface="Arial" charset="0"/>
              </a:rPr>
              <a:t>Projected Responses in Extreme Precipitation and Atmospheric Radiative Energy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en-GB" smtClean="0">
                <a:latin typeface="Arial" charset="0"/>
              </a:rPr>
              <a:t>Energetics response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Wet/dry responses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Intense rainfall</a:t>
            </a:r>
          </a:p>
          <a:p>
            <a:pPr marL="228600" indent="-228600" eaLnBrk="1" hangingPunct="1">
              <a:buFontTx/>
              <a:buAutoNum type="arabicParenR"/>
            </a:pPr>
            <a:r>
              <a:rPr lang="en-US" smtClean="0">
                <a:latin typeface="Arial" charset="0"/>
              </a:rPr>
              <a:t>Transient responses</a:t>
            </a:r>
          </a:p>
        </p:txBody>
      </p:sp>
    </p:spTree>
    <p:extLst>
      <p:ext uri="{BB962C8B-B14F-4D97-AF65-F5344CB8AC3E}">
        <p14:creationId xmlns:p14="http://schemas.microsoft.com/office/powerpoint/2010/main" val="2611282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PRECIPITATION: [Tech </a:t>
            </a:r>
            <a:r>
              <a:rPr lang="en-GB" dirty="0" err="1" smtClean="0"/>
              <a:t>Summ</a:t>
            </a:r>
            <a:r>
              <a:rPr lang="en-GB" dirty="0" smtClean="0"/>
              <a:t> Fig. 2]</a:t>
            </a:r>
          </a:p>
          <a:p>
            <a:r>
              <a:rPr lang="en-GB" dirty="0" smtClean="0"/>
              <a:t>RCP8.5 ANN: Multi-model CMIP5 average mm/day change. 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 smtClean="0"/>
          </a:p>
          <a:p>
            <a:r>
              <a:rPr lang="en-GB" dirty="0" smtClean="0"/>
              <a:t>P INTENSITY:</a:t>
            </a:r>
          </a:p>
          <a:p>
            <a:r>
              <a:rPr lang="en-GB" dirty="0" err="1" smtClean="0"/>
              <a:t>Percent</a:t>
            </a:r>
            <a:r>
              <a:rPr lang="en-GB" dirty="0" smtClean="0"/>
              <a:t> change in annual maximum 5-day precipitation 2081-2100 relative to 1981-2000 for RCP8.5 CMIP5 ensemble.</a:t>
            </a:r>
          </a:p>
          <a:p>
            <a:r>
              <a:rPr lang="en-GB" dirty="0" smtClean="0"/>
              <a:t>Fig. 12.26, Chapter 12.</a:t>
            </a:r>
          </a:p>
          <a:p>
            <a:r>
              <a:rPr lang="en-GB" dirty="0" smtClean="0"/>
              <a:t>Stippling </a:t>
            </a:r>
            <a:r>
              <a:rPr lang="en-GB" dirty="0" smtClean="0">
                <a:sym typeface="Wingdings" panose="05000000000000000000" pitchFamily="2" charset="2"/>
              </a:rPr>
              <a:t> significant change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r>
              <a:rPr lang="en-GB" dirty="0" smtClean="0"/>
              <a:t>SOIL MOISTURE: [Tech </a:t>
            </a:r>
            <a:r>
              <a:rPr lang="en-GB" dirty="0" err="1" smtClean="0"/>
              <a:t>Summ</a:t>
            </a:r>
            <a:r>
              <a:rPr lang="en-GB" dirty="0" smtClean="0"/>
              <a:t>, Fig. 2]</a:t>
            </a:r>
          </a:p>
          <a:p>
            <a:r>
              <a:rPr lang="en-GB" dirty="0" smtClean="0"/>
              <a:t>RCP8.5 ANN change in %, Upper 10cm</a:t>
            </a:r>
          </a:p>
          <a:p>
            <a:r>
              <a:rPr lang="en-GB" dirty="0" smtClean="0"/>
              <a:t>Hatching: multi-model mean change is small (&lt;1SD of internal variability)</a:t>
            </a:r>
          </a:p>
          <a:p>
            <a:r>
              <a:rPr lang="en-GB" dirty="0" smtClean="0"/>
              <a:t>Stippling: multi-model mean change is big (&gt;2SD of internal variability and 90% of models agree on sign)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FDB257-6FD9-4ABC-A90E-F8C2E44FE70D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060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Changes in number of cyclones per month per unit area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5F3FF7-915F-41EF-89CC-E61BDAE1469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289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 txBox="1">
            <a:spLocks noGrp="1" noChangeArrowheads="1"/>
          </p:cNvSpPr>
          <p:nvPr/>
        </p:nvSpPr>
        <p:spPr bwMode="auto">
          <a:xfrm>
            <a:off x="3841750" y="9421813"/>
            <a:ext cx="293846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4D8BAF4-65DC-4D2F-8586-E1BB98671AEF}" type="slidenum">
              <a:rPr lang="en-US" sz="1200"/>
              <a:pPr algn="r"/>
              <a:t>10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>
                <a:latin typeface="Arial" charset="0"/>
              </a:rPr>
              <a:t>Projected Responses in Extreme Precipitation and Atmospheric Radiative Energy</a:t>
            </a:r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117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93EE0-060A-48B2-8ECC-73AD95D031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A7AF7B-0335-4C00-A4FC-D6C82C36F8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A4BDF-4BCB-4995-8CA4-F16D1C153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7B6643-8BAF-40F2-B962-11871B892E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CFF2C-D320-48A1-9B2D-0D3BD956D9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FA9DC9-A494-413F-85BD-C603B6FA7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CC8FD-8992-440F-9045-03F08FEAEB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BA13B9-4050-425A-BD50-A5F0619FD5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5581D-627B-476B-BC11-3E4139D05C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F4918-EEF2-473C-BE88-52545FEE0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36F25-45E1-4C89-9F73-88FBCEB61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fld id="{A0635F2E-61DF-4375-807F-C56DC93C61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9" descr="Device-white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hidden">
          <a:xfrm>
            <a:off x="7731125" y="228600"/>
            <a:ext cx="11842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152400" y="6324600"/>
            <a:ext cx="3352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 sz="1400">
              <a:latin typeface="Rdg Vesta" pitchFamily="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rpallanuk" TargetMode="External"/><Relationship Id="rId11" Type="http://schemas.openxmlformats.org/officeDocument/2006/relationships/image" Target="../media/image7.png"/><Relationship Id="rId5" Type="http://schemas.openxmlformats.org/officeDocument/2006/relationships/hyperlink" Target="mailto:r.p.allan@reading.ac.uk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://www.met.reading.ac.uk/~sgs02rpa" TargetMode="External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et.reading.ac.uk/~sgs02rpa/PAPERS/Allan13SG.pdf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21/5895/1481.abstract" TargetMode="External"/><Relationship Id="rId2" Type="http://schemas.openxmlformats.org/officeDocument/2006/relationships/hyperlink" Target="http://www.google.co.uk/url?sa=t&amp;rct=j&amp;q=trenberth%202003%20changing%20character%20of%20precipitation&amp;source=web&amp;cd=1&amp;ved=0CCUQFjAA&amp;url=http://portal.iri.columbia.edu/~alesall/ouagaCILSS/articles/trenberth_bams2003.pdf&amp;ei=b-4rT6ieLsLv8APox6iADw&amp;usg=AFQjCNEThn97wRYTiR1hE46Hw4NnGP83tQ&amp;cad=rj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hyperlink" Target="http://www.nature.com/nclimate/journal/v4/n7/full/nclimate2258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8.png"/><Relationship Id="rId2" Type="http://schemas.openxmlformats.org/officeDocument/2006/relationships/hyperlink" Target="http://www.met.reading.ac.uk/~sgs02rpa/MISC/tcw-Nov2009.gi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opscience.iop.org/1748-9326/8/3/034010" TargetMode="External"/><Relationship Id="rId5" Type="http://schemas.openxmlformats.org/officeDocument/2006/relationships/image" Target="../media/image21.png"/><Relationship Id="rId4" Type="http://schemas.openxmlformats.org/officeDocument/2006/relationships/hyperlink" Target="http://www.agu.org/pubs/crossref/2011/2011GL049783.s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hyperlink" Target="http://dx.doi.org/10.1175/JCLI-D-12-00573.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6170" y="2679055"/>
            <a:ext cx="8650326" cy="1470025"/>
          </a:xfrm>
        </p:spPr>
        <p:txBody>
          <a:bodyPr/>
          <a:lstStyle/>
          <a:p>
            <a:pPr algn="l" eaLnBrk="1" hangingPunct="1"/>
            <a:r>
              <a:rPr lang="en-GB" sz="4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C</a:t>
            </a:r>
            <a:r>
              <a:rPr lang="en-GB" sz="40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limate change and meteorological drivers of widespread flooding in </a:t>
            </a:r>
            <a:r>
              <a:rPr lang="en-GB" sz="4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the UK</a:t>
            </a:r>
            <a:br>
              <a:rPr lang="en-GB" sz="4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2400" u="sng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EA/Defra/NRW Research and Development (R&amp;D) project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board meeting, London, March 26 2015</a:t>
            </a:r>
          </a:p>
        </p:txBody>
      </p:sp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35814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71595" y="4497288"/>
            <a:ext cx="8507288" cy="15240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Richard Allan	</a:t>
            </a:r>
            <a:r>
              <a:rPr lang="en-GB" sz="2400" dirty="0" smtClean="0">
                <a:latin typeface="Calibri" pitchFamily="34" charset="0"/>
                <a:cs typeface="Calibri" pitchFamily="34" charset="0"/>
              </a:rPr>
              <a:t>Department of Meteorology, University of Reading</a:t>
            </a:r>
          </a:p>
          <a:p>
            <a:pPr algn="l" eaLnBrk="1" hangingPunct="1">
              <a:lnSpc>
                <a:spcPct val="80000"/>
              </a:lnSpc>
            </a:pPr>
            <a:r>
              <a:rPr lang="en-GB" sz="2000" dirty="0" smtClean="0">
                <a:latin typeface="Calibri" pitchFamily="34" charset="0"/>
                <a:cs typeface="Calibri" pitchFamily="34" charset="0"/>
                <a:hlinkClick r:id="rId4"/>
              </a:rPr>
              <a:t>www.met.reading.ac.uk</a:t>
            </a:r>
            <a:r>
              <a:rPr lang="en-GB" sz="2000" dirty="0">
                <a:latin typeface="Calibri" pitchFamily="34" charset="0"/>
                <a:cs typeface="Calibri" pitchFamily="34" charset="0"/>
                <a:hlinkClick r:id="rId4"/>
              </a:rPr>
              <a:t>/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~</a:t>
            </a:r>
            <a:r>
              <a:rPr lang="en-GB" sz="2000" dirty="0">
                <a:latin typeface="Calibri" pitchFamily="34" charset="0"/>
                <a:cs typeface="Calibri" pitchFamily="34" charset="0"/>
                <a:hlinkClick r:id="rId4"/>
              </a:rPr>
              <a:t>sgs02rpa</a:t>
            </a:r>
            <a:r>
              <a:rPr lang="en-GB" sz="2000" dirty="0">
                <a:latin typeface="Calibri" pitchFamily="34" charset="0"/>
                <a:cs typeface="Calibri" pitchFamily="34" charset="0"/>
              </a:rPr>
              <a:t>  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</a:t>
            </a:r>
            <a:r>
              <a:rPr lang="en-GB" sz="2000" dirty="0" smtClean="0">
                <a:latin typeface="Calibri" pitchFamily="34" charset="0"/>
                <a:cs typeface="Calibri" pitchFamily="34" charset="0"/>
                <a:hlinkClick r:id="rId5"/>
              </a:rPr>
              <a:t>r.p.allan@reading.ac.uk</a:t>
            </a:r>
            <a:r>
              <a:rPr lang="en-GB" sz="2000" dirty="0" smtClean="0">
                <a:latin typeface="Calibri" pitchFamily="34" charset="0"/>
                <a:cs typeface="Calibri" pitchFamily="34" charset="0"/>
              </a:rPr>
              <a:t>       </a:t>
            </a:r>
            <a:r>
              <a:rPr lang="en-GB" sz="2000" dirty="0" smtClean="0">
                <a:latin typeface="Calibri" pitchFamily="34" charset="0"/>
                <a:hlinkClick r:id="rId6"/>
              </a:rPr>
              <a:t>@</a:t>
            </a:r>
            <a:r>
              <a:rPr lang="en-GB" sz="2000" dirty="0" err="1" smtClean="0">
                <a:latin typeface="Calibri" pitchFamily="34" charset="0"/>
                <a:hlinkClick r:id="rId6"/>
              </a:rPr>
              <a:t>rpallanuk</a:t>
            </a:r>
            <a:endParaRPr lang="en-GB" sz="2000" dirty="0" smtClean="0">
              <a:latin typeface="Calibri" pitchFamily="34" charset="0"/>
            </a:endParaRP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28600"/>
            <a:ext cx="35814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 descr="455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00000">
            <a:off x="3352800" y="201613"/>
            <a:ext cx="2149475" cy="224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0" descr="Click to view this image in full siz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67316" y="228600"/>
            <a:ext cx="3810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://t3.gstatic.com/images?q=tbn:ANd9GcSAc6SgqREl6SGxxfhGbrVoYy4UgxqXHCowQXLspkBKjCUYHhW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725588"/>
            <a:ext cx="2818697" cy="87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hISEBUUExQWFRQWGCIZGBcXGRwcHhgfGhsfGh4fIRkaHSYgGBojGRgcHy8hIycpLCwuHx4xNzAqNSYrLCkBCQoKDgwNGQ8PGjMkHiU0NTUtMTU1NTUuNTI1NDQqNDU1NTQvMCwsNTUpNTUpLis1LDQ1LC81MjApNDUvKTUvLP/AABEIAG0BUAMBIgACEQEDEQH/xAAcAAACAwEBAQEAAAAAAAAAAAAABwUGCAQDAgH/xABUEAACAQIDBAYECAcLCwUBAAABAgMEEQASIQUGBzETIkFRYXEIFDKBNUJyc3SRobIjMzRUscHRFRYXNlJigpKTs8IlU1V1oqO0w9Lh8CRERdPiGP/EABoBAQACAwEAAAAAAAAAAAAAAAAFBgEDBAL/xAAtEQEAAQMCAwYGAwEAAAAAAAAAAQIDEQQhBTFREhRBgdHhYXGRobHwEzLxIv/aAAwDAQACEQMRAD8A+K/iztKolkamaGGAOyoCmdiFJF2J0ue4W/byPv7tkj8tQeUCfsxWthfij84/3jjummVFLMbAcziLuai5FcxErrpOE6SrT0XK6ecRM7z6pT9+m2Pz/wD3EePOTe7bB/8AkWHlDGMR8MysoZTcHkRj7xr7zd6uyOD6GYzFH3n1dX76tsf6Sf8Aso8H76tsf6Sf+yjxH1FWiC7G3uJ5anQdgGt8eoYHlh3m71eY4ToJmaYo3j4z6pIb6bY/P/8AcR4/U342yD+XA+cEeI3HjJVorBSwDHkP/OWEam71KuEaGmN6Mec+qcHELbQ/91C3nAv6hi78L+IFVWTTU1WsZkiQSLJGCAyk2sVPIgkcsLLFn4ON/lepHfSr9jr+3HRp79ddeKkTxbhun0+n/ktxic9TswYMGJBViR2pxsro9rPSLHT9GtT0IJV82XPlvfPa9vDDuxlDeD+Mcn07/mjGrxgF3xe4h1GyxTmBIm6UsG6QMbZctrZWHfi27pbWeqoaeokADyxK7BeQLC5tcnTCp9JX2aL5Un6ExaKbeR6DdeCqjVXeOnisrXsczImtteTE4Bi4MJLYPHauqUlWPZ/TzC2QQiQqoN7lzqQOVgLX11GI8cfdpU9RkrKONQD1o8skbgHuzsftGuAdO9FdNDRVEsCZ5kiZkW17sBpoNW77DnywquDPELaVdXSRVDdLDkLFsgHRtcZdVAsDqLH9RwzareZTsx62Czr6u0yBu2yFgDblqLH34ovC7ixUbTq5IHhhjAiaQFM2rBlXW55dbzwDWwYSmyuOlV+6KUlTTwxr03QyMC4KnNkv1mto3f2YcW0q9YYZJX0WNGdvJQSf0YDpwYWPC3idV7VqJVeGKOGJMxZcxN2NlGrW5Bj7scm3ONMslZ6nsqmFTKCRncnKSvtZQCOqLe0WA8MA2cGExV8YdqbPqETalFGqOLgxEgkdpBLsrEfydD44YW8u9wh2VJX0+WUCMSR3vZgxAF7WI0PLAWXBhHbJ9IKokjlHqiyVHVEMcQc3vfMzczYdXQam/ZzxPbmcWKiSlranaEKRR0oXSNXVmZr9WzsdScoHL2sA08GEhs/i/tquZzQUEbRqdbhnt22L50Um3YBi+cPN6doVfTLXUnqzRWANnXOWvyV76AAahiNcAtJeKO2P3c9XAsvrHRim6MexntztmJydbPe3byw+ampWNGdyFRFLMT2AC5P1DCbqeN1Su1moxBDlFUafP182US9Hf2rXsL918evHneevjjaniiKUjqokqAD1y1/wd+SjTXtPeBcEGdu9vTS1yM9LKJVRsrEBhY2vbrAdhxLYzTwr3p2nS08q0NF6yjSXZsrnK2UC3VI7NcX7eriftOioaSpkpI0aYusqOHHRurHIPa5NGL69xwDYwYqfDTfU7UounZVSRXKOq3sCLEc9dVIxW+KPFuXZtVHTwRRysyZ2z5tLsQoAUju+0YBoYMc+znkMMZlCrKUBcLyDWGYC+tgbjFU4icToNlIoZTLO4ukQNtOWZmscq305En67Bc8GEd/Czt9oPWl2fH6tbNm6OUjL336S5FvjAW7cXPhvxah2oTEydDUqM2S91cDmVOh07VOo8bE4CE4+76T0kMNPTuY2nzM7qSGCrYBQRyzFjcjXq+OK9w54N+s09PXyVUiu7CTKo+Kr2IL5g12C8xyv24rnGzbFXPWBamn6FYmkSFrMOlQPYNqTfQDl34u/CLejafR0dN6l/wCisR6xZ+XWN73y+1pywFC2GbQn5b/eOLhw93aSboqh4lCQs3RvrmnbMbSEn4qDQd7XPYMUihiLUzAAE52OU8myyXynwNrHzwyN2d47orq2cPJHESVyhpZLFlVfiRwxjKAOZzX5XNS4xVci3VFvxn2++f3nFp1Vc93sUzG3Zic+XJG8Qt2kg6SdIkKTMpkk1DU7ZhmcEfEcaHubX4xxWK9l6JszWUqRfzHZ3nuGLxvNvHaNpGbIFeSIHLmAljJIR1+PHNH1SDyOUjnfFCpc8PQyAhGjfMbLnEYe4Yqp5mMNdfk48cNquzY/75xy+P56RG3zx4zs0F2qm3diinO2fb8z+7MncfdkIvrMsEcU0kYQRqoAjS2tx/Lc9Zr8hZew3qO9m7q0UsarEiwF2aOYCzAsLCFm7gSSpPMWHNcXDYG2WKxrFqsqySRZjc9HGAqux5l5JGzG/YbdmKxvftzpYRY9aqhVogVzK8cgtIjjseF7ur89ba64jdJVqO+TM8p8PrEfTfr4zPVG2quxXTVTGZidvigpyM0QydKelW0P+d11TTvBPgNCcMjZW4sC0csMqJmqOtLk5KfihCeQj+Ke+57ThdbOqlp6gO7FYmjyMwW8nVu2RG+IZfYLc+y4vcMhN4nijkEoUGDoRLbkhnaxUeEaMmvbrjfxaq9mmm1tyn577fSceePg7eJV9rUz2oxiMe5d7RoDBVGJ40idI1UZLhZwCSZQD2nQED2SCMWXg78M1H0UffXEPvfVM8ywEjpI5S0ykHqFLZZI2+Ks6MMycrg8tby/Bz4ZqPoo++uJ/hlVVcU1Vc8fs+f+bNeormrhmMbRV9ec+x3YMGDE4rbKG8H8Y5Pp3/NGNXjGZeM+7c1HtVqpVPRTMJUfsDixZSexswvbuI8bNHY3HrZkkKtM7wyW6yFGYX7crKDcX5XtgK36Svs0XypP0JiR3j/iYn0aD+9ixRuIm9Dbf2hT09DG7KgKpcWLFiCzkfFQBRz7AThocUNmin3algXURRwoPHLLEP1YCk+jT+PrPkJ95sfXpLQgS0bWGYpICe8AqQPcWP1nHz6NP4+s+Qn3mx6+kv7dF8mT9KYCx7msTue1/wA2qR9TzAfYMUP0dPhSX6M3348Xvcv+J7fRqn782KL6OnwpL9Gb78eA8OPO75ptqCdNFqFEgI7HWyt+hW82OL1xJ33D7txSKevWqiaHl2y/cKH5WJPjxu56zssyqLvTN0n9E9V/qBDf0cIzYkk20DQ7N1ypK2XwEpDObdyhWb3nANjcrZTbP3XqagaTTxPLftAK5Y/9nr/0sLbhTt6ppKqSSmo2q5DFlKrmuillJPVU9oAxpfbGwkmoZaUWVHhMS/zQVyj6tMZp3L3hl2FtRvWImsLxTJ25SQQy30NiAwPIjt1vgLFxGr9q7WjiVtk1ERiYsCEka+YAW1QW5DFhpKSoh3PqIqiN4nQMAsilTlMoYaEXtdji3fw2bHyZvWdbXy9HJm8rZbX9+P3iRtGOo3eqJojeOWFXU+DMpGnYdeWAoPo0/ja35Ef3nw0eIu7L12zZ6eOwkYBkvoCyMHAJ8bW8L4V3o0/ja35Ef3nw4d5956egpzPUMVjDBdBcksbCw7dLnyBwGcty+INZsKWSnlguha8kMgKMpta6tbS4A5gg/bjQO52/NLtOEyU7G62DxtoyE8rjtBsbEaGxxR9/N+9362jkEkizSBD0Vo5BIGt1crFBl63O5t54rXo30EvrNTNY9CIujJ7C5ZWHmQqt5Zh34Cm1/wDGR/8AWTf8ScOjj/8AA5+eT/FhMV/8ZH/1k3/EnDu47UTSbGkKi/RyI7W7g1ifdmv9eAgvRu/Iqn58f3a4vHErdz17Zk8IF3C54/lp1hbz1X34UHBDiHR0EVRDVOY87h0bKzA9XKR1QSDoOzD42LtmKrgSeFs0cguptbtI5HkQQRgEZ6OW38lVPSMdJU6RAf5UehHmUa/9DHjs6H91t7Hf2ooZC/eMlPZF9zOF/rYh984X2Lt55YRYXMsXYMsqkEeSsWFu4DDB9HXd7JSTVbDrTPkU/wA2Pn9bk/1RgG9jK3EeY1W8EyOdOnWEeCgqn7T78apxmXjVu5LR7VapVT0c7CRH7A4tmU+OYZrdxwGlkgUKFAAUCwW2luVrd1tMZV3fvSbxRpFoI60xD5PSmMj+qcO2n44bLNKJmlyyZbmDK2fNbVRpY66A3thUcJd3pto7X9bdfwUcpnke2mcksqgnmcxv5DywE36Sn5RR/Nv94YZ3CT4Fo/mz99sLL0lPyij+bf7wwzeEnwLR/Nn77YBF7C/Ff03++cdPqtnEiM8bq2YMjW6wBGa2qk2JFyOWK9SbypCChRiQ7agjtYnHr+/RP8231jETcsXJrqxG0rtY12inS27d2qJxEbYnnj5JwUt3Mjs8jsxYs7X6xABa2ihrAC4HIY98Vs76r/mz9Y/ZiT3drqiul6KlpjI4GYjOqgAd5awGPHdrvR02+JaC1HZoqiI+U+jqhpOjfPE8kLEFbxuV0JuRbkATroMFLQpGOqOy1ySTbuuezw5Yno9wtrn/ANkB5zx/qJx5TblbXUEmh0AJNp4jy7hmucZ7vd6NdOv4bRX26ZiJ+U+iLkjDAhgCDoQe3Hj6qwSSMTTCOW3SJnuHtYC5YFuQA59gxBPvlYkGIgjQgnl9mP39+if5tvrGMd3u9Pwzd1/Dr396onyn0WGKALe17k3JJJLHvLHUnzxauDw/yxP9EH94MLVd9E7Y2+sYv/AvaQn2rO6ggeq2sfCRf246NParpuZqhH8V1ulu6X+OzVHONsex74MGDEiqbnrqCOZDHKiyI3NXAYH3HFTn4N7HdsxpFB7leRR9Qa2LDVbz0cbFZKqBGBsVaVFII56Fr48v35bP/PKX+3j/AOrAfew91qSjBFNBHFfmVGp82Op95x1bV2TDUwtDOgkie2ZG5GxDDl3MAfdjzpdvU0v4ueF/kSI36DjvvgIfYW6FHRFjSwJEXADFb6gcuZ8cfu3t0aOtKGqgSUpfLmvpe1+R7bDEvgwEdS7vU0dL6qkSrTlWXoxe1nJLDvsSx+vHJsTcigo5DJTU6ROVyllvexIJGp7wPqxOYMB5VVMkiNG6hkdSrKeRBFiD4EYhNkbgbPpZRLBSxxyAEBhe4uLHme0aYsGDAGIrbe6tJWACpgjltyLLqPJuY59+JXBgKfDwj2QpuKOM/KLEfUWtiw1Gwqd6c0zRJ0BGXogLLYG9rC1tRfHfgwEPsHdGjoi5pYEiLgBst9bXtzPicdm1djwVMfR1ESSpe+V1BFx268jqdfE47MGAp/8ABFsjNf1NOd+b2+rNbFnoNmxQRiOGNY4xyVAFA9wwvuM+/lVsxKY0xQdKzhs65vZCWtrp7RxTNxeM20araNNBKYujkfK2WOxtY8jfTANp+HezTOZzSxmYydIX1vnLZs3Pnm1xYZIwwKsAVIsQRcEHmCO0Y8No7Sjp4XmmcJGi5mY8gB+ny7cLuD0gtltLkInVSbdIyDL5kBiwHu92AsEnCfZDPmNFFfuGYD+qDb7MWCkpaeliWNBHDEDlVRZVuTew8Sb46opVZQykMrAEEG4IOoIPaCMQW++5kW06YQSvIihw4MeW9wGABzAgr1r201A1wCb4+bTiq6+mp6fLJMgKsUN7tIwyx6doIv8A0sPHdnYi0dHBTryijCk95A6x97XPvxVNzuDNDs+YTgyTTL7LSEWQ96qoGtjzN/C2L9gDHNtDZsU8ZjmjWSNuauAQfccdODAUscHNj58/qi352zyZf6ua2LXs/ZsUEYjhjWONeSoAAPcMdODAQ23dz6KtZWqYElKAhS19AdTyOO/ZuzYqeJYoUCRoLKo5AXv+k46sGAxBPJmZm7yT9Zvjzw3NyuCUVfRdK1Q0cqzsjjKCAEOUi1/aPO/ja3biwz+jbCely1TjMwMV0ByLc3DdbrmxAvpy5a6AgsMDgbGp2zCTHI5AYhkNgnVIzOLarY25jUjnyxfpfRugvJlqnAKARgoDlYWuWN+sDY6C1r+GsYN2afYNckyy1TvHCT0YjCxztlI/GZ/YzEEqFYrpgxMxEZk59ubehpIhJM2VS6pfxdgL+QF2J7ADjx3ujVqCqVkeQGBwUjNnbqHRTY9Y8uR8jywhdu7cqasZ5J3lJa4VT1BcFTljHVUWNrm57STzxMbJ30ljV6WaomaGaNowQc8sJKkK6MxDEDkVLd1ra30U36KpiISN7ht6zRVcrx2YiJ59c+W2OpLyczYEa8jzH2DHzh3bu8C6WrihnWpmKZj0haIp0oBuMl2OUHlm1B5jHYvo1xZADVtmz3J6MWKd1s2jdt7215Y3o8hcNv0b/hCo+j/8xMWGb0bYSJMtU4JcGO6A5F1urdbrnUa6cuWunvw73Oj2fvBUwwuzolKpOYaguymx7+V/f4YBwYMGDAY+4ifC1b9If7xxYeHnCJ9q0rzrULFlkMYUoWuQqte9xp17e7Fe4ifC1b9If7xw7PRy+C5fpT/3UOAVm/PCKs2ZH0zFJoLgGSO4yEmwzKdQCe0XF+7S/wC8P+LNVs+VVkdpqUmzxsblR3oT7JHdyPLuI0dvlSrJs6rRwCpgkvf5BIPmCAfdjG2A27TVKyIrobq6hlI7QRcH6jj1xWOGRb9x6LNz6Bfqtp/s2x6747+UmzIw1Q/Wb2I1F3fyHYPE2Hv0wFiwYRdV6SErMRBRAr/Pck/Uq6fXj22V6SQzgVNIVXtaJ7ka/wAhgL/XgHdgxwbE25BVwLPTuJI35EfaCDqrDtBxw76b1rs6kapeN5FUgEJbTMbAkk6C9hfxGAncGERV+krJf8HRKB2Z5CT9QUY8oPSUnB69HER/NdgftB7MA/MGKfuHxPpNqArHmjmUXaJ7XtyupGjrcjuI0uNRi4YAwYp+/HFGj2Z1ZCZJyLiGOxa3exOiDz1PYDhcSektJfq0SZey8pv9iYDq9Jf8XRfKl/RHhacKvhmi+d/UcS/E/iZHtaGmAhaKSJnLAkMpDBLWbQ81OhGIjhV8M0Xzv6jgNIcSt3Ja7Zk9PCfwjBWUE2DFGDZb9l7W17bYzbScMdqvMIhRTqb2zOhVB49Ierbxv9eNSb1bd9SopqnJn6Jc2W9r6gc7G3PCn/8A6VX8xP8Aaj/owDc3b2UaWjp6ctmMMSRlu8qoBI8LjEljwoarpIkktbOoa3dmAP68J/aHpGCKaSP1InI7LfpeeUkX9jwwDnwYWP8ADtSrQR1MkbCWUsEp0YM1kNsxawCqT2ka62BsbVGX0lJ83Vo4gvcZGJ+sAfowD8wYX3D7jFTbSfoWQwVFrhCbq9tTlawuQNbEA279bMHAGDCx3v480dJI0UCGqkXRipCxg92fXMfIW8cVYekXVWz+oJ0ffnf72W3PwwD3wYR49JcfmJ/tf/xiV3Y49isrIab1Qp0rhM3S3tfttlF8BM7pzepbZraJ9EqT65TnvLaSr53F7fzThhYqXEPdWSqijmpjlraVulp201PxkN9MrgAa6XAvpfCsqfSJrU6VGpYklDAKGz9SxswcEgsfqt3YDQGKZxX2U82z7omcxSLKQBc5VuGsPAG+nYDhZy+kjU5pMtNEFKDowSxKvpcsb9ZfasBY8tcS+63Fiv2tUeqRQRxq8DCSUXJjcoR0g63shrWTn44xMZjD3RXNFUVR4bqzu1t4U0ztDGjhksWPK/MWtjk2Ts8VcywpGOmlcAra+XrAs2o9hRcnyt3YbCcGaUKPw04f4zKUAbQD2ChC2A0tr3k4+n3A/c9vW6EvJJFG5MMhB6YlOxxbKxYAkcu4DHFRo6abs19cb+M46pe5xSJtR2aI7c5iraMRE9PHMffM58F9RAAAAABoAOzH1hARekbVKYhJTRdViJ7ZhmF/iAschA773PdjzHpIVeQXp4c/SXY9axTSygZrh+fW5ctMdyFP+oqFRGdyFVQWYnkABck+AAxQuFMTTms2k4I9cm/BA8xFFdU8r66fzRim7P31r94nkoUjWClZw0sqXzJCD7BJNi72A0tex0tfDsoaJIYkijUKiKFVR2ACwGA98GDBgMfcRPhat+kP944anAnfCipdnSx1FTFE5qGYK7WJBjiAPldSPdhV8RPhat+kP944te4HCmPaey551kdalJWSMXGQ5UjcBha+pci99NNNNQuPFXjHStRyUtFJ00kylHdQcqIdG1IGZmW400Fzr2YUm4+5M+06pYo1IQG8slurGvbr/KI5DtPhciCngaKQo6lXRrMrDkVNiCPMWxqnhRvNS1lAvq8ccDR9WWGMBQrd4A+K3MHzHMHAWmOOOmpwB1YoY7eSov7BjIG9u8slfWS1EhPXbqj+Qg9lR3AD7bntxqjiJKV2TWkc/V5PtQg/YcY/OA1fwn3ZhpNmU5VFEksYkkewzMXGaxPcoIAHh4nC19IrdyGKSnqY0VWlzJJlFsxWxUm3bYkX8u7EVszZe9LQRmFqnoii9HaaMDLYZbAvoLWx4bZ3F3kq1VamOaYKbqHliNidDbr4CR9HfeJo62SlJ/BzIWUdzx63Hml7+Qw/Nr7JiqoHgmXNHIMrLyuPMag31uMIbhhw12pSbVp55qZkiQtmYvGbBo3Xkrk827sMnibxTj2UqoqCWpkF1QmyqvLMxGtrjQDnY6i2Am6Lh5syIAJRU4t2mMMf6zXJ95wsuOvD+khpFq6eFIXWQI4jAVWV765RpmDW1A1ub8harUnFrb9bOI6Zuu3KOGGM2Hfd1YgDvJx9b+DeMUR/dH8mzLf8l9q/V/Fdfn/3wFV4c7RaDatG6kj8Mqm3aHORh71YjGpt8N4RQ0M9SdejS6jvYnKo97EYybub8I0n0iP74w+/SGnZdkqByaoQHyyyN+lRgM67Qr5J5XllYvJIxZmPMk/+csaX4b8KKWjpY3nhSWqdQztIobISL5VB0Fr2J5k37LAZs2KgNTCDyMiA+WYY2qMAjPSO2fFGlGY40QlpASqgE2Edr2GvPC74VfDNF87+o4ZfpL/i6L5Uv6I8LThV8M0Xzv6jgNGcVvgWs+a/xDGSca24rfAtZ81/iGMk4Daew/yWD5pPujGO94fyuo+ef75xsTYf5LB80n3RjHe8P5XUfPP984B1cFdwaCq2cJ6inWWUyOt3LEAC1gFvlHPna+OTjTwtpKak9cpEEJRwsiAnKwc5QQCTlIawsNLE92LXwA+B1+ef9WO3jgP8h1HnH/ergMz7B2g0FVDMpIaORWFvBgft5Y09xh23JTbHneMlXfLGGHNQ5sSO45bj34ymMa94g7sHaGzZqdbByA0d+WZDmAv2A2tfxwGV91NmrUV1NC/sSTIjeRYA+Wl8bFXZ0Qi6Lo06LLl6PKMuXuy8reGMbxdPQVaM6GOaCQNkcEao19fDTGhYuP8Asw0/SEyiW2sOQk37g/sEX7bjy7MAg99tkJS7RqYI/YjlYKO5b3AuedgbX8MaE4TUVHVbPp6o0lOtQt1LrEinMhK5gQNCRrp2k4zxXTT7Sr5HSMtNUSlhGuvtHQeQGlz3XONUcPt2TQbOhp2ILqCXI5ZmJZreAJt7sBYsLXijwgj2gDUU9o6sDW+izW7G7m7A3uPYQysGAxPtTZU1NK0U8bRyKbMrCxH7R4jQ4unA6EHbEJMcjlQxDJyjOUjM+ns2uOY1I8saC3y3DpNpRZKhOsPYlXR08j2j+adP04UGyNyptgbUjqahpWoluOngBI1FgJUHWVdbnmLgWv2BoHEPvhGG2fVBkeQGFwUjNnbqnRTrqfI+R5Y7tm7VhqIxLDIskbcmQgj7OR8MVniDvbSw08lM0r+sTIUjip+tNdgQCFHs99zbAZOkFiRYjXkeY/74t24PDSq2pIMoMdOD15mGg8FHx38By7SMX3cHgGzFZ9paDmKcHU/OMOXyVN/EcsPCkpEiRY40VEUWVVAAUDsAGgGAjd1d1KfZ9OsFOtlGrMfadu1mPaf0chpiYwYMAYMGDAY+4ifC1b9If7xw7PRy+C5fpT/3UOKJvnwi2rPtCqmipw0ckzsh6WIXBYkGxcEe/DQ4LbrVNBQSRVUfRyNOzgZlbqmONQboSOanTwwFR488Org7Rp11FhUKO0chJ7uTeFj2E4Ve4++U2zatZ49V9mSPskQ8x59oPYfeDr+aFXUqwDKwIIOoIOhBHaCMZy3v4E1yVcnqUQlp2OZD0kalb/EIdgTl5X7RbtvgHsKiHaWz2MTZoqmFlB8HUqQR2EEkEdhBxj7aFC8MrxSAq8bFWB7CpscPjg/u9tnZ0xhqKf8A9JKbn8LEeia3tBQ5JBsAQPA9mJ/iPweg2kxnjboKm1i1rrJbQZwNbgaZhrbsNhgOLgtxDgqKOKkldUqIVyKrG3SKPZK35kCwI56X7cNDGWtocEtsQt1YBIAdGikQg+4kMPeBj3g4e7xsMgSpC2tY1AVbe+S2A04kqkkAgkaEA8vPuxl3ji7HbdRmvYLGFv3dEh08Mxb7cNng3uJX7O6c1TR5ZgpCKxZgy3FybZeRtoT2Y9OLPCn90ws0DKlSi5bNosi3uASB1WBJsfGx7wFR9GuWLPVqbdMQhHeUGa9vDMRf3YuHHs/5Gf52P72E7TcKNuQzAxU8iSKeq8cqC3iHV9Prxc9ocKtsT7PkaqqZaioJXoqYz3VesMzMzsELBb2A+snAKnc34RpPpEf3xjSfGfYpqdjzhRdossoHyD1v9gscKDdrg7taKtp5HpgESZGY9LCbBWBJsJLnQdmNLMgIIIuDoQe3AYfRypBGhBuD5Y1zuDvxBtGkjdHXpgoEsd+srAa6cypOoPd43wrN+uAEwlaXZ2Vo2N+gZgrJfsVm6rL5kEac8U6k4PbZL2FKyH+UZEUD35/0YC++ktKClELi4aQkX1FxH2e7C24VfDNF87+o4um2+A9XHRR9Hapq2kvIQ6qqIFNgDIVzdY3J8tNNfLcDhNtSm2nTTTU4WOOTMzdLEbCx7Fck+4YBu8VvgWs+a/xDGScbB4gbKlqdmVMEK5pZI7KtwLm4PNiAOXacZ5/gQ2z+bL/bQ/8AXgNMbD/JYPmk+6MY73h/K6j55/vnGyNlQMkESMLMsaqR4hQD9oxm3bPBna8lTM60wKtIzA9NCLgsSNDJ3HANTgB8Dr88/wCrHbxv+A6nzj/vVx7cIN3Kih2aIalOjk6R2y5lbQ2tqhI7O/HVxT2FPWbKmgp0zyuUyrmVb5ZFY6sQBoD24DJIxuBOQxlkcEts/mo/tof/ALMainqEjQvIyoii7MxAAA7SToMBmri/xFNdUvBGqCCFiobIpdypsWzkXVb3sFtpzv2MnZO5G7UkMTj1droOs1QwJ01LL0gAa/MW0OExvNu2r7Rki2e4rFdmZBCGZlF72PVsbXtcEg2vpyx5fwb7V/Maj+zb9mA0zsSPZNKMtMaOK+hyNGC3mb3b3nFjRwRcG4PaMYx2tu1V0oBqKeWEHkXQqD7yLYvvArfGeHaCUhdmgnuMhNwrBSwZb+z7NjbnfwGA0ngwYMAY/GUEWOox+4MBR9pcKoekaWinm2e7/jPV2sjg8/wfJT3FbWOtr4mN19xaSgBMMd5W9uaQ5pH83PLyFhiwYMAYMGDAGDBgwBgwYMAYMGDAGDBgwBgwYMAYMGDAGDBgwBgwYMAYMGDAGDBgwBgwYMAYMGDAGDBgwBgwYMAYSfpJbSmVKWEEiFy7NbkzJlAB8gxNvHww7MQu9m6VPtGnMFQt1vdWGjI3K6nsOtu44BH+j7vBS09VUJOyxySooidyAOqWLJmOgLXU+OXGhBUplzZly99xb68Zk3/4Vrs43WoMim5AMdiLd5DWP1DFM2RRGeQR5yo+vtA5XHfgHxx032ozQNSJIks0jKbIQ3RhWDFiQbA6WA56+eKRwE3Vkn2gKoqRDTg9bsLspAUd5AJY92neMWbdLgBTOqy1FQ8qnXo0URjyLZmJ91sOPZmy4qeJYoY1jjQWVVFgP2nvJ1OA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2" name="Picture 8" descr="http://www.cl.cam.ac.uk/research/srg/netos/molten/images/reading_logo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193" y="6025809"/>
            <a:ext cx="1663353" cy="60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730725"/>
            <a:ext cx="1936622" cy="884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NERC log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91" y="5730725"/>
            <a:ext cx="1264689" cy="8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619200"/>
            <a:ext cx="8610600" cy="4906144"/>
          </a:xfrm>
        </p:spPr>
        <p:txBody>
          <a:bodyPr/>
          <a:lstStyle/>
          <a:p>
            <a:pPr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Global precipitation will rise with warming </a:t>
            </a:r>
            <a:r>
              <a:rPr lang="en-GB" sz="2800" dirty="0">
                <a:cs typeface="Calibri" pitchFamily="34" charset="0"/>
              </a:rPr>
              <a:t>~</a:t>
            </a:r>
            <a:r>
              <a:rPr lang="en-GB" sz="2800" dirty="0">
                <a:latin typeface="Calibri" pitchFamily="34" charset="0"/>
                <a:cs typeface="Calibri" pitchFamily="34" charset="0"/>
              </a:rPr>
              <a:t>2%/</a:t>
            </a:r>
            <a:r>
              <a:rPr lang="en-GB" sz="2800" dirty="0" smtClean="0">
                <a:latin typeface="Calibri" pitchFamily="34" charset="0"/>
                <a:cs typeface="Calibri" pitchFamily="34" charset="0"/>
              </a:rPr>
              <a:t>K</a:t>
            </a:r>
          </a:p>
          <a:p>
            <a:pPr lvl="1" eaLnBrk="1" hangingPunct="1"/>
            <a:r>
              <a:rPr lang="en-GB" sz="2200" dirty="0" smtClean="0">
                <a:latin typeface="Calibri" pitchFamily="34" charset="0"/>
                <a:cs typeface="Calibri" pitchFamily="34" charset="0"/>
              </a:rPr>
              <a:t>Constrained by energy budget of atmosphere and surface</a:t>
            </a:r>
            <a:endParaRPr lang="en-GB" sz="2200" dirty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GB" sz="2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Heavy rainfall becomes more intense</a:t>
            </a:r>
          </a:p>
          <a:p>
            <a:pPr lvl="1" eaLnBrk="1" hangingPunct="1"/>
            <a:r>
              <a:rPr lang="en-GB" sz="2200" dirty="0" smtClean="0">
                <a:solidFill>
                  <a:srgbClr val="0070C0"/>
                </a:solidFill>
                <a:latin typeface="Calibri" panose="020F0502020204030204" pitchFamily="34" charset="0"/>
                <a:cs typeface="Calibri" pitchFamily="34" charset="0"/>
              </a:rPr>
              <a:t>Fuelled by increased </a:t>
            </a:r>
            <a:r>
              <a:rPr lang="en-GB" sz="2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water </a:t>
            </a:r>
            <a:r>
              <a:rPr lang="en-GB" sz="2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vapour &amp; moisture convergence </a:t>
            </a:r>
            <a:r>
              <a:rPr lang="en-GB" sz="2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sz="22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7%/</a:t>
            </a:r>
            <a:r>
              <a:rPr lang="en-GB" sz="22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K </a:t>
            </a:r>
          </a:p>
          <a:p>
            <a:pPr eaLnBrk="1" hangingPunct="1"/>
            <a:r>
              <a:rPr lang="en-GB" sz="28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Regional projections are a challenge</a:t>
            </a:r>
          </a:p>
          <a:p>
            <a:pPr lvl="1" eaLnBrk="1" hangingPunct="1"/>
            <a:r>
              <a:rPr lang="en-GB" sz="2200" dirty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Sensitive to small changes in atmospheric </a:t>
            </a:r>
            <a:r>
              <a:rPr lang="en-GB" sz="22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circulation</a:t>
            </a:r>
          </a:p>
          <a:p>
            <a:pPr lvl="1" eaLnBrk="1" hangingPunct="1"/>
            <a:r>
              <a:rPr lang="en-GB" sz="22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When  atmosphere conspires to generate heavy and/or prolonged rainfall, it will be more intense in a warmer </a:t>
            </a:r>
            <a:r>
              <a:rPr lang="en-GB" sz="2200" dirty="0" smtClean="0">
                <a:solidFill>
                  <a:srgbClr val="00B050"/>
                </a:solidFill>
                <a:latin typeface="Calibri" pitchFamily="34" charset="0"/>
                <a:cs typeface="Calibri" pitchFamily="34" charset="0"/>
              </a:rPr>
              <a:t>environment</a:t>
            </a:r>
            <a:endParaRPr lang="en-GB" sz="2200" dirty="0">
              <a:solidFill>
                <a:srgbClr val="00B050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GB" sz="2800" dirty="0" smtClean="0">
                <a:latin typeface="Calibri" pitchFamily="34" charset="0"/>
                <a:cs typeface="Calibri" pitchFamily="34" charset="0"/>
              </a:rPr>
              <a:t>Sea level rise, due to warming oceans and melting land ice, will exacerbate coastal flooding</a:t>
            </a:r>
          </a:p>
          <a:p>
            <a:pPr eaLnBrk="1" hangingPunct="1"/>
            <a:r>
              <a:rPr lang="en-GB" sz="28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Snow melt events are likely to decrease in importance</a:t>
            </a:r>
          </a:p>
        </p:txBody>
      </p:sp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76256" y="152402"/>
            <a:ext cx="2115344" cy="1235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072" y="450497"/>
            <a:ext cx="3352800" cy="639763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GB" sz="4000" dirty="0" smtClean="0">
                <a:solidFill>
                  <a:schemeClr val="accent2"/>
                </a:solidFill>
              </a:rPr>
              <a:t>Conclusions</a:t>
            </a:r>
          </a:p>
        </p:txBody>
      </p:sp>
      <p:pic>
        <p:nvPicPr>
          <p:cNvPr id="6" name="Picture 5" descr="A man carries a woman through the water from the River Aire in Lee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04" y="152402"/>
            <a:ext cx="1736576" cy="12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Drought%20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96"/>
          <a:stretch/>
        </p:blipFill>
        <p:spPr bwMode="auto">
          <a:xfrm>
            <a:off x="5430178" y="176822"/>
            <a:ext cx="1302062" cy="1235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40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9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9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957"/>
          <a:stretch/>
        </p:blipFill>
        <p:spPr>
          <a:xfrm>
            <a:off x="251520" y="332656"/>
            <a:ext cx="6696744" cy="57497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6660232" y="620688"/>
            <a:ext cx="288032" cy="41044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754611"/>
            <a:ext cx="1435100" cy="655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4048" y="6137302"/>
            <a:ext cx="4032448" cy="61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7025332" y="1412776"/>
            <a:ext cx="1934096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itchFamily="34" charset="0"/>
              </a:rPr>
              <a:t>Globally, in the present-day climate,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temperature</a:t>
            </a:r>
            <a:r>
              <a:rPr lang="en-GB" sz="2400" dirty="0" smtClean="0">
                <a:latin typeface="Calibri" pitchFamily="34" charset="0"/>
              </a:rPr>
              <a:t>, </a:t>
            </a:r>
            <a:r>
              <a:rPr lang="en-GB" sz="2400" dirty="0" smtClean="0">
                <a:solidFill>
                  <a:srgbClr val="00B0F0"/>
                </a:solidFill>
                <a:latin typeface="Calibri" pitchFamily="34" charset="0"/>
              </a:rPr>
              <a:t>moisture</a:t>
            </a:r>
            <a:r>
              <a:rPr lang="en-GB" sz="2400" dirty="0" smtClean="0">
                <a:latin typeface="Calibri" pitchFamily="34" charset="0"/>
              </a:rPr>
              <a:t> and </a:t>
            </a:r>
            <a:r>
              <a:rPr lang="en-GB" sz="2400" dirty="0" smtClean="0">
                <a:solidFill>
                  <a:srgbClr val="0000FF"/>
                </a:solidFill>
                <a:latin typeface="Calibri" pitchFamily="34" charset="0"/>
              </a:rPr>
              <a:t>precipitation</a:t>
            </a:r>
            <a:r>
              <a:rPr lang="en-GB" sz="2400" dirty="0" smtClean="0">
                <a:latin typeface="Calibri" pitchFamily="34" charset="0"/>
              </a:rPr>
              <a:t> are strongly coupled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6732240" y="548680"/>
            <a:ext cx="288032" cy="43204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 flipV="1">
            <a:off x="6588224" y="2204864"/>
            <a:ext cx="432048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flipH="1">
            <a:off x="6588224" y="3140968"/>
            <a:ext cx="4320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 flipH="1">
            <a:off x="6588224" y="3501008"/>
            <a:ext cx="432048" cy="6480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2" descr="NER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4739" y="4653136"/>
            <a:ext cx="1264689" cy="87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5"/>
          <p:cNvSpPr txBox="1">
            <a:spLocks noChangeArrowheads="1"/>
          </p:cNvSpPr>
          <p:nvPr/>
        </p:nvSpPr>
        <p:spPr bwMode="auto">
          <a:xfrm>
            <a:off x="323528" y="6091819"/>
            <a:ext cx="3591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GB" sz="1800" dirty="0" smtClean="0">
                <a:solidFill>
                  <a:srgbClr val="000000"/>
                </a:solidFill>
                <a:latin typeface="Arial" charset="0"/>
                <a:hlinkClick r:id="rId6"/>
              </a:rPr>
              <a:t>Allan </a:t>
            </a:r>
            <a:r>
              <a:rPr lang="en-GB" sz="1800" dirty="0">
                <a:solidFill>
                  <a:srgbClr val="000000"/>
                </a:solidFill>
                <a:latin typeface="Arial" charset="0"/>
                <a:hlinkClick r:id="rId6"/>
              </a:rPr>
              <a:t>et al. (</a:t>
            </a:r>
            <a:r>
              <a:rPr lang="en-GB" sz="1800" dirty="0" smtClean="0">
                <a:solidFill>
                  <a:srgbClr val="000000"/>
                </a:solidFill>
                <a:latin typeface="Arial" charset="0"/>
                <a:hlinkClick r:id="rId6"/>
              </a:rPr>
              <a:t>2014) </a:t>
            </a:r>
            <a:r>
              <a:rPr lang="en-GB" sz="1800" dirty="0" err="1">
                <a:solidFill>
                  <a:srgbClr val="000000"/>
                </a:solidFill>
                <a:latin typeface="Arial" charset="0"/>
                <a:hlinkClick r:id="rId6"/>
              </a:rPr>
              <a:t>Surv</a:t>
            </a:r>
            <a:r>
              <a:rPr lang="en-GB" sz="1800" dirty="0">
                <a:solidFill>
                  <a:srgbClr val="000000"/>
                </a:solidFill>
                <a:latin typeface="Arial" charset="0"/>
                <a:hlinkClick r:id="rId6"/>
              </a:rPr>
              <a:t>. </a:t>
            </a:r>
            <a:r>
              <a:rPr lang="en-GB" sz="1800" dirty="0" err="1" smtClean="0">
                <a:solidFill>
                  <a:srgbClr val="000000"/>
                </a:solidFill>
                <a:latin typeface="Arial" charset="0"/>
                <a:hlinkClick r:id="rId6"/>
              </a:rPr>
              <a:t>Geophys</a:t>
            </a:r>
            <a:endParaRPr lang="en-GB" sz="18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386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067128" cy="11430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0070C0"/>
                </a:solidFill>
                <a:latin typeface="Calibri" panose="020F0502020204030204" pitchFamily="34" charset="0"/>
              </a:rPr>
              <a:t>Meteorological drivers of widespread flooding in the UK</a:t>
            </a:r>
            <a:endParaRPr lang="en-GB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latin typeface="Calibri" panose="020F0502020204030204" pitchFamily="34" charset="0"/>
              </a:rPr>
              <a:t>Extreme seasonal rainfall e.g. winter 2013/14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Jet stream position/strength/characteristics, blocking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“Memory” in climate system e.g. remote sea surface temperature and ice coverage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Repeated rainfall &amp; coastal inundation events</a:t>
            </a:r>
          </a:p>
          <a:p>
            <a:r>
              <a:rPr lang="en-GB" dirty="0" smtClean="0">
                <a:latin typeface="Calibri" panose="020F0502020204030204" pitchFamily="34" charset="0"/>
              </a:rPr>
              <a:t>Extreme weather events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“Atmospheric rivers”, convergence lines, “Spanish Plume”, wind storms, snow melt </a:t>
            </a:r>
            <a:endParaRPr lang="en-GB" sz="2400" dirty="0">
              <a:latin typeface="Calibri" panose="020F0502020204030204" pitchFamily="34" charset="0"/>
            </a:endParaRPr>
          </a:p>
          <a:p>
            <a:r>
              <a:rPr lang="en-GB" dirty="0" smtClean="0">
                <a:latin typeface="Calibri" panose="020F0502020204030204" pitchFamily="34" charset="0"/>
              </a:rPr>
              <a:t>Impact of a warming climate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Increasing atmospheric water vapour</a:t>
            </a:r>
          </a:p>
          <a:p>
            <a:pPr lvl="1"/>
            <a:r>
              <a:rPr lang="en-GB" sz="2400" dirty="0" smtClean="0">
                <a:latin typeface="Calibri" panose="020F0502020204030204" pitchFamily="34" charset="0"/>
              </a:rPr>
              <a:t>Changing characteristics of weather patterns</a:t>
            </a:r>
            <a:endParaRPr lang="en-GB" sz="2400" dirty="0">
              <a:latin typeface="Calibri" panose="020F0502020204030204" pitchFamily="34" charset="0"/>
            </a:endParaRPr>
          </a:p>
          <a:p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43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231"/>
          <a:stretch/>
        </p:blipFill>
        <p:spPr bwMode="auto">
          <a:xfrm>
            <a:off x="179512" y="188640"/>
            <a:ext cx="6928338" cy="596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Device-whit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hidden">
          <a:xfrm>
            <a:off x="7731125" y="228600"/>
            <a:ext cx="11842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195736" y="630002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Slide courtesy of Len </a:t>
            </a:r>
            <a:r>
              <a:rPr lang="en-GB" dirty="0" err="1" smtClean="0"/>
              <a:t>Shaffrey</a:t>
            </a:r>
            <a:r>
              <a:rPr lang="en-GB" dirty="0" smtClean="0"/>
              <a:t>, University of Reading</a:t>
            </a:r>
            <a:endParaRPr lang="en-GB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2" t="10068"/>
          <a:stretch/>
        </p:blipFill>
        <p:spPr bwMode="auto">
          <a:xfrm>
            <a:off x="3815407" y="827290"/>
            <a:ext cx="3968261" cy="536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52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>
          <a:xfrm>
            <a:off x="4572000" y="993775"/>
            <a:ext cx="4191000" cy="19351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Increased Precipitation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Intense Rainfall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More droughts</a:t>
            </a: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Wet regions get wetter, dry regions get drier?</a:t>
            </a:r>
          </a:p>
          <a:p>
            <a:pPr eaLnBrk="1" hangingPunct="1">
              <a:lnSpc>
                <a:spcPct val="80000"/>
              </a:lnSpc>
            </a:pPr>
            <a:endParaRPr lang="en-GB" sz="28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800" dirty="0" smtClean="0">
                <a:latin typeface="Calibri" pitchFamily="34" charset="0"/>
                <a:cs typeface="Calibri" pitchFamily="34" charset="0"/>
              </a:rPr>
              <a:t>Regional projections??</a:t>
            </a:r>
            <a:endParaRPr lang="en-US" sz="28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87328"/>
            <a:ext cx="4392488" cy="324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" r="2077"/>
          <a:stretch/>
        </p:blipFill>
        <p:spPr bwMode="auto">
          <a:xfrm>
            <a:off x="93177" y="3717032"/>
            <a:ext cx="4046775" cy="305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7904" y="5817458"/>
            <a:ext cx="1425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accent3">
                    <a:lumMod val="65000"/>
                  </a:schemeClr>
                </a:solidFill>
                <a:latin typeface="Arial" charset="0"/>
              </a:rPr>
              <a:t>IPCC WGI (2013)</a:t>
            </a:r>
            <a:endParaRPr lang="en-GB" sz="2000" b="1" dirty="0">
              <a:solidFill>
                <a:schemeClr val="accent3">
                  <a:lumMod val="65000"/>
                </a:schemeClr>
              </a:solidFill>
              <a:latin typeface="Arial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t="8665" b="-666"/>
          <a:stretch/>
        </p:blipFill>
        <p:spPr bwMode="auto">
          <a:xfrm>
            <a:off x="102755" y="1245919"/>
            <a:ext cx="4037197" cy="247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66851" y="971436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Precipitation intensity</a:t>
            </a:r>
          </a:p>
        </p:txBody>
      </p:sp>
      <p:sp>
        <p:nvSpPr>
          <p:cNvPr id="19461" name="Text Box 6"/>
          <p:cNvSpPr txBox="1">
            <a:spLocks noChangeArrowheads="1"/>
          </p:cNvSpPr>
          <p:nvPr/>
        </p:nvSpPr>
        <p:spPr bwMode="auto">
          <a:xfrm>
            <a:off x="251520" y="200834"/>
            <a:ext cx="7143328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lang="en-US" sz="3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Global context: changing water cycle</a:t>
            </a:r>
            <a:endParaRPr lang="en-US" sz="36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89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90" y="3487173"/>
            <a:ext cx="1919426" cy="217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58" y="980728"/>
            <a:ext cx="4357332" cy="3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2411760" y="1634908"/>
            <a:ext cx="2592288" cy="1908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4773089" y="1120336"/>
            <a:ext cx="3992006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200" dirty="0" smtClean="0">
                <a:solidFill>
                  <a:srgbClr val="000000"/>
                </a:solidFill>
                <a:latin typeface="Calibri" pitchFamily="34" charset="0"/>
              </a:rPr>
              <a:t>Shifts </a:t>
            </a:r>
            <a:r>
              <a:rPr lang="en-GB" sz="2200" dirty="0">
                <a:solidFill>
                  <a:srgbClr val="000000"/>
                </a:solidFill>
                <a:latin typeface="Calibri" pitchFamily="34" charset="0"/>
              </a:rPr>
              <a:t>in </a:t>
            </a:r>
            <a:r>
              <a:rPr lang="en-GB" sz="2200" dirty="0" smtClean="0">
                <a:solidFill>
                  <a:srgbClr val="000000"/>
                </a:solidFill>
                <a:latin typeface="Calibri" pitchFamily="34" charset="0"/>
              </a:rPr>
              <a:t>atmospheric circulation are </a:t>
            </a:r>
            <a:r>
              <a:rPr lang="en-GB" sz="2200" dirty="0">
                <a:solidFill>
                  <a:srgbClr val="000000"/>
                </a:solidFill>
                <a:latin typeface="Calibri" pitchFamily="34" charset="0"/>
              </a:rPr>
              <a:t>crucial to regional changes in water resources and risk </a:t>
            </a:r>
            <a:r>
              <a:rPr lang="en-GB" sz="2200" dirty="0" smtClean="0">
                <a:solidFill>
                  <a:srgbClr val="000000"/>
                </a:solidFill>
                <a:latin typeface="Calibri" pitchFamily="34" charset="0"/>
              </a:rPr>
              <a:t>yet this is the most challenging aspect of climate prediction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395535" y="4149080"/>
            <a:ext cx="4201255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How will position of jet streams &amp; monsoons respond </a:t>
            </a:r>
            <a:r>
              <a:rPr lang="en-GB" sz="2200" dirty="0">
                <a:solidFill>
                  <a:srgbClr val="000000"/>
                </a:solidFill>
                <a:latin typeface="Calibri" panose="020F0502020204030204" pitchFamily="34" charset="0"/>
              </a:rPr>
              <a:t>to </a:t>
            </a:r>
            <a:r>
              <a:rPr lang="en-GB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warming?</a:t>
            </a:r>
          </a:p>
          <a:p>
            <a:pPr>
              <a:spcBef>
                <a:spcPct val="50000"/>
              </a:spcBef>
            </a:pPr>
            <a:r>
              <a:rPr lang="en-GB" sz="22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Regional heating/cooling effects from aerosol particle pollution and feedback loops involving the land and sea  surface become important</a:t>
            </a:r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56989" y="188640"/>
            <a:ext cx="6391275" cy="647700"/>
          </a:xfrm>
          <a:solidFill>
            <a:schemeClr val="bg1"/>
          </a:solidFill>
        </p:spPr>
        <p:txBody>
          <a:bodyPr/>
          <a:lstStyle/>
          <a:p>
            <a:pPr algn="l" eaLnBrk="1" hangingPunct="1"/>
            <a:r>
              <a:rPr lang="en-GB" sz="36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Challenge: Regional projections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2252092" y="1526896"/>
            <a:ext cx="159668" cy="21602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GB" sz="1800" smtClean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"/>
          <a:stretch/>
        </p:blipFill>
        <p:spPr bwMode="auto">
          <a:xfrm>
            <a:off x="6658322" y="3501008"/>
            <a:ext cx="1874118" cy="215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790" y="5660107"/>
            <a:ext cx="4283114" cy="50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292494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chemeClr val="tx1"/>
                </a:solidFill>
                <a:latin typeface="Calibri" pitchFamily="34" charset="0"/>
              </a:rPr>
              <a:t>JJA		DJF</a:t>
            </a:r>
          </a:p>
        </p:txBody>
      </p:sp>
    </p:spTree>
    <p:extLst>
      <p:ext uri="{BB962C8B-B14F-4D97-AF65-F5344CB8AC3E}">
        <p14:creationId xmlns:p14="http://schemas.microsoft.com/office/powerpoint/2010/main" val="40204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374104" y="118373"/>
            <a:ext cx="693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Physical Driver: water </a:t>
            </a:r>
            <a:r>
              <a:rPr lang="en-US" sz="3600" dirty="0" err="1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vapour</a:t>
            </a:r>
            <a:endParaRPr lang="en-US" sz="3600" dirty="0">
              <a:solidFill>
                <a:srgbClr val="0066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098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838200"/>
            <a:ext cx="5672138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381000" y="4941168"/>
            <a:ext cx="8382000" cy="1447800"/>
          </a:xfrm>
        </p:spPr>
        <p:txBody>
          <a:bodyPr/>
          <a:lstStyle/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Physics: </a:t>
            </a:r>
            <a:r>
              <a:rPr lang="en-GB" sz="2800" dirty="0" err="1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Clausius-Clapeyron</a:t>
            </a:r>
            <a:r>
              <a:rPr lang="en-GB" sz="2800" dirty="0" smtClean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en-GB" sz="2800" dirty="0" smtClean="0">
                <a:latin typeface="Calibri" pitchFamily="34" charset="0"/>
                <a:cs typeface="Calibri" pitchFamily="34" charset="0"/>
              </a:rPr>
              <a:t>Low-level water vapour concentrations increase with atmospheric warming at about 6-7%/K </a:t>
            </a:r>
          </a:p>
          <a:p>
            <a:pPr lvl="1"/>
            <a:r>
              <a:rPr lang="en-GB" sz="1800" dirty="0" smtClean="0"/>
              <a:t>Wentz and </a:t>
            </a:r>
            <a:r>
              <a:rPr lang="en-GB" sz="1800" dirty="0" err="1" smtClean="0"/>
              <a:t>Shabel</a:t>
            </a:r>
            <a:r>
              <a:rPr lang="en-GB" sz="1800" dirty="0" smtClean="0"/>
              <a:t> (2000</a:t>
            </a:r>
            <a:r>
              <a:rPr lang="en-GB" sz="1800" i="1" dirty="0" smtClean="0"/>
              <a:t>) Nature</a:t>
            </a:r>
            <a:r>
              <a:rPr lang="en-GB" sz="1800" dirty="0" smtClean="0"/>
              <a:t>; </a:t>
            </a:r>
            <a:r>
              <a:rPr lang="en-GB" sz="1800" dirty="0" err="1" smtClean="0"/>
              <a:t>Raval</a:t>
            </a:r>
            <a:r>
              <a:rPr lang="en-GB" sz="1800" dirty="0" smtClean="0"/>
              <a:t> and </a:t>
            </a:r>
            <a:r>
              <a:rPr lang="en-GB" sz="1800" dirty="0" err="1" smtClean="0"/>
              <a:t>Ramanathan</a:t>
            </a:r>
            <a:r>
              <a:rPr lang="en-GB" sz="1800" dirty="0" smtClean="0"/>
              <a:t> (1989) </a:t>
            </a:r>
            <a:r>
              <a:rPr lang="en-GB" sz="1800" i="1" dirty="0" smtClean="0"/>
              <a:t>Nature</a:t>
            </a:r>
          </a:p>
          <a:p>
            <a:endParaRPr lang="en-GB" sz="2800" dirty="0" smtClean="0"/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20086" r="49823"/>
          <a:stretch/>
        </p:blipFill>
        <p:spPr bwMode="auto">
          <a:xfrm>
            <a:off x="6419664" y="1279037"/>
            <a:ext cx="2088232" cy="1700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2"/>
          <p:cNvPicPr>
            <a:picLocks noChangeAspect="1" noChangeArrowheads="1"/>
          </p:cNvPicPr>
          <p:nvPr/>
        </p:nvPicPr>
        <p:blipFill>
          <a:blip r:embed="rId3" cstate="print"/>
          <a:srcRect l="51422"/>
          <a:stretch>
            <a:fillRect/>
          </a:stretch>
        </p:blipFill>
        <p:spPr bwMode="auto">
          <a:xfrm>
            <a:off x="6012160" y="2564904"/>
            <a:ext cx="2903240" cy="1473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0694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3"/>
          <p:cNvSpPr txBox="1">
            <a:spLocks noChangeArrowheads="1"/>
          </p:cNvSpPr>
          <p:nvPr/>
        </p:nvSpPr>
        <p:spPr bwMode="auto">
          <a:xfrm>
            <a:off x="381000" y="18864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10000"/>
              </a:spcBef>
            </a:pPr>
            <a:r>
              <a:rPr lang="en-US" sz="4000" dirty="0">
                <a:solidFill>
                  <a:srgbClr val="0066FF"/>
                </a:solidFill>
                <a:latin typeface="Calibri" pitchFamily="34" charset="0"/>
                <a:cs typeface="Calibri" pitchFamily="34" charset="0"/>
              </a:rPr>
              <a:t>Extreme Precipitation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79512" y="4806205"/>
            <a:ext cx="8812088" cy="19351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n-GB" sz="2600" dirty="0">
                <a:latin typeface="Calibri" pitchFamily="34" charset="0"/>
                <a:cs typeface="Calibri" pitchFamily="34" charset="0"/>
              </a:rPr>
              <a:t>Large-scale rainfall events fuelled by moisture convergence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dirty="0">
                <a:latin typeface="Calibri" pitchFamily="34" charset="0"/>
                <a:cs typeface="Calibri" pitchFamily="34" charset="0"/>
              </a:rPr>
              <a:t>e.g. </a:t>
            </a:r>
            <a:r>
              <a:rPr lang="en-GB" sz="2000" dirty="0" err="1">
                <a:latin typeface="Calibri" pitchFamily="34" charset="0"/>
                <a:cs typeface="Calibri" pitchFamily="34" charset="0"/>
                <a:hlinkClick r:id="rId2"/>
              </a:rPr>
              <a:t>Trenberth</a:t>
            </a:r>
            <a:r>
              <a:rPr lang="en-GB" sz="2000" dirty="0">
                <a:latin typeface="Calibri" pitchFamily="34" charset="0"/>
                <a:cs typeface="Calibri" pitchFamily="34" charset="0"/>
                <a:hlinkClick r:id="rId2"/>
              </a:rPr>
              <a:t> et al. (2003)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  <a:hlinkClick r:id="rId2"/>
              </a:rPr>
              <a:t>BAMS</a:t>
            </a: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2000" dirty="0" smtClean="0"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GB" sz="2600" dirty="0" smtClean="0">
                <a:latin typeface="Calibri" pitchFamily="34" charset="0"/>
                <a:cs typeface="Calibri" pitchFamily="34" charset="0"/>
              </a:rPr>
              <a:t>Intensification of rainfall with global warming 7%/K or more?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e.g.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  <a:hlinkClick r:id="rId3"/>
              </a:rPr>
              <a:t>Allan and </a:t>
            </a:r>
            <a:r>
              <a:rPr lang="en-GB" sz="2000" i="1" dirty="0" err="1">
                <a:latin typeface="Calibri" pitchFamily="34" charset="0"/>
                <a:cs typeface="Calibri" pitchFamily="34" charset="0"/>
                <a:hlinkClick r:id="rId3"/>
              </a:rPr>
              <a:t>S</a:t>
            </a:r>
            <a:r>
              <a:rPr lang="en-GB" sz="2000" i="1" dirty="0" err="1" smtClean="0">
                <a:latin typeface="Calibri" pitchFamily="34" charset="0"/>
                <a:cs typeface="Calibri" pitchFamily="34" charset="0"/>
                <a:hlinkClick r:id="rId3"/>
              </a:rPr>
              <a:t>oden</a:t>
            </a:r>
            <a:r>
              <a:rPr lang="en-GB" sz="2000" i="1" dirty="0" smtClean="0">
                <a:latin typeface="Calibri" pitchFamily="34" charset="0"/>
                <a:cs typeface="Calibri" pitchFamily="34" charset="0"/>
                <a:hlinkClick r:id="rId3"/>
              </a:rPr>
              <a:t> (2008) Science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;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  <a:hlinkClick r:id="rId4"/>
              </a:rPr>
              <a:t>Kendon et al. (2014) Nature Climate </a:t>
            </a:r>
            <a:r>
              <a:rPr lang="en-GB" sz="2000" i="1" dirty="0" smtClean="0">
                <a:latin typeface="Calibri" pitchFamily="34" charset="0"/>
                <a:cs typeface="Calibri" pitchFamily="34" charset="0"/>
              </a:rPr>
              <a:t> </a:t>
            </a:r>
            <a:endParaRPr lang="en-GB" sz="2000" i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 descr="downpou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88640"/>
            <a:ext cx="241775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7" r="14562" b="1000"/>
          <a:stretch/>
        </p:blipFill>
        <p:spPr>
          <a:xfrm>
            <a:off x="1115616" y="908626"/>
            <a:ext cx="5193400" cy="36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t.reading.ac.uk/~sgs02rpa/MISC/tcw-Nov2009.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5125235" cy="36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23928" y="5085184"/>
            <a:ext cx="2952328" cy="461665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Number of ARs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274638"/>
            <a:ext cx="4330824" cy="1143000"/>
          </a:xfrm>
        </p:spPr>
        <p:txBody>
          <a:bodyPr/>
          <a:lstStyle/>
          <a:p>
            <a:pPr algn="l"/>
            <a:r>
              <a:rPr lang="en-GB" sz="36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Water vapour and mid-latitude flooding</a:t>
            </a:r>
            <a:endParaRPr lang="en-GB" sz="3600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402142" y="1413644"/>
            <a:ext cx="3585515" cy="2044824"/>
          </a:xfrm>
        </p:spPr>
        <p:txBody>
          <a:bodyPr/>
          <a:lstStyle/>
          <a:p>
            <a:r>
              <a:rPr lang="en-GB" sz="2200" dirty="0" smtClean="0"/>
              <a:t>UK winter flooding linked to strong moisture transport events</a:t>
            </a:r>
          </a:p>
          <a:p>
            <a:pPr lvl="1"/>
            <a:r>
              <a:rPr lang="en-GB" sz="1800" dirty="0" smtClean="0"/>
              <a:t>Cumbria November 2009 (</a:t>
            </a:r>
            <a:r>
              <a:rPr lang="en-GB" sz="1800" dirty="0" smtClean="0">
                <a:hlinkClick r:id="rId4"/>
              </a:rPr>
              <a:t>Lavers et al. 2011 GRL</a:t>
            </a:r>
            <a:r>
              <a:rPr lang="en-GB" sz="1800" dirty="0" smtClean="0"/>
              <a:t>)</a:t>
            </a:r>
          </a:p>
          <a:p>
            <a:pPr lvl="1"/>
            <a:r>
              <a:rPr lang="en-GB" sz="1800" dirty="0" smtClean="0"/>
              <a:t>“Atmospheric Rivers” (ARs) in warm conveyor</a:t>
            </a:r>
            <a:endParaRPr lang="en-GB" sz="1800" dirty="0"/>
          </a:p>
          <a:p>
            <a:endParaRPr lang="en-GB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/>
          <a:stretch/>
        </p:blipFill>
        <p:spPr bwMode="auto">
          <a:xfrm>
            <a:off x="5580112" y="3918173"/>
            <a:ext cx="3312368" cy="2679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3"/>
          <p:cNvSpPr txBox="1">
            <a:spLocks/>
          </p:cNvSpPr>
          <p:nvPr/>
        </p:nvSpPr>
        <p:spPr bwMode="auto">
          <a:xfrm>
            <a:off x="683569" y="4639419"/>
            <a:ext cx="3923326" cy="20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GB" sz="2200" kern="0" dirty="0" smtClean="0"/>
              <a:t>Future increase in moisture explains most (but not all) of intensification of AR events</a:t>
            </a:r>
            <a:endParaRPr lang="en-GB" sz="2400" kern="0" dirty="0" smtClean="0"/>
          </a:p>
          <a:p>
            <a:pPr lvl="1"/>
            <a:r>
              <a:rPr lang="en-GB" sz="1800" kern="0" dirty="0" smtClean="0"/>
              <a:t>Confident in the mechanisms and physics involved</a:t>
            </a:r>
            <a:endParaRPr lang="en-GB" sz="1800" kern="0" dirty="0"/>
          </a:p>
        </p:txBody>
      </p:sp>
      <p:sp>
        <p:nvSpPr>
          <p:cNvPr id="6" name="Rectangle 5"/>
          <p:cNvSpPr/>
          <p:nvPr/>
        </p:nvSpPr>
        <p:spPr>
          <a:xfrm>
            <a:off x="5466645" y="4000736"/>
            <a:ext cx="23101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sz="1800" kern="0" dirty="0">
                <a:latin typeface="Calibri" pitchFamily="34" charset="0"/>
                <a:hlinkClick r:id="rId6"/>
              </a:rPr>
              <a:t>Lavers et al. (2013) ERL</a:t>
            </a:r>
            <a:endParaRPr lang="en-GB" sz="1800" kern="0" dirty="0">
              <a:latin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62664" y="5682734"/>
            <a:ext cx="1421904" cy="338554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tx1"/>
                </a:solidFill>
                <a:latin typeface="+mn-lt"/>
              </a:rPr>
              <a:t>NorESM1-M</a:t>
            </a:r>
          </a:p>
        </p:txBody>
      </p:sp>
      <p:pic>
        <p:nvPicPr>
          <p:cNvPr id="14" name="Picture 2" descr="NERC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7" y="208532"/>
            <a:ext cx="965408" cy="6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6156176" y="4264534"/>
            <a:ext cx="1728192" cy="1036674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0066FF"/>
            </a:solidFill>
            <a:prstDash val="solid"/>
            <a:round/>
            <a:headEnd type="oval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07130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journals.ametsoc.org/na101/home/literatum/publisher/ams/journals/content/clim/2013/15200442-26.16/jcli-d-12-00573.1/20130803/images/medium/jcli-d-12-00573.1-f5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059832" y="1988840"/>
            <a:ext cx="5616624" cy="2865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9532" y="1017458"/>
            <a:ext cx="83169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anose="020F0502020204030204" pitchFamily="34" charset="0"/>
              </a:rPr>
              <a:t>Changes in storm frequency (2070-2100 minus 1980-2005) from climate model projections for a high-range emissions scenario.</a:t>
            </a:r>
          </a:p>
          <a:p>
            <a:r>
              <a:rPr lang="en-GB" sz="2400" dirty="0" smtClean="0">
                <a:latin typeface="Calibri" panose="020F0502020204030204" pitchFamily="34" charset="0"/>
              </a:rPr>
              <a:t> 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9533" y="188640"/>
            <a:ext cx="6588732" cy="647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GB" sz="3600" kern="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Projected changes in storms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532" y="2348880"/>
            <a:ext cx="2597188" cy="3416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anose="020F0502020204030204" pitchFamily="34" charset="0"/>
              </a:rPr>
              <a:t>Fewer storms over Mediterranean and Iceland. </a:t>
            </a:r>
          </a:p>
          <a:p>
            <a:r>
              <a:rPr lang="en-GB" sz="2400" u="sng" dirty="0" smtClean="0">
                <a:latin typeface="Calibri" panose="020F0502020204030204" pitchFamily="34" charset="0"/>
              </a:rPr>
              <a:t>UK: Little signal.</a:t>
            </a:r>
          </a:p>
          <a:p>
            <a:endParaRPr lang="en-GB" sz="2400" dirty="0" smtClean="0">
              <a:latin typeface="Calibri" panose="020F0502020204030204" pitchFamily="34" charset="0"/>
            </a:endParaRPr>
          </a:p>
          <a:p>
            <a:r>
              <a:rPr lang="en-GB" sz="2400" b="1" dirty="0" smtClean="0">
                <a:latin typeface="Calibri" panose="020F0502020204030204" pitchFamily="34" charset="0"/>
              </a:rPr>
              <a:t>Robust signal: </a:t>
            </a:r>
            <a:r>
              <a:rPr lang="en-GB" sz="2400" dirty="0" smtClean="0">
                <a:latin typeface="Calibri" panose="020F0502020204030204" pitchFamily="34" charset="0"/>
              </a:rPr>
              <a:t>more extreme precipitation from all storms. 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59832" y="4797152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Calibri" panose="020F0502020204030204" pitchFamily="34" charset="0"/>
                <a:hlinkClick r:id="rId4"/>
              </a:rPr>
              <a:t>Zappa et al. 2013 J. </a:t>
            </a:r>
            <a:r>
              <a:rPr lang="en-GB" sz="2400" dirty="0" err="1" smtClean="0">
                <a:latin typeface="Calibri" panose="020F0502020204030204" pitchFamily="34" charset="0"/>
                <a:hlinkClick r:id="rId4"/>
              </a:rPr>
              <a:t>Clim</a:t>
            </a:r>
            <a:r>
              <a:rPr lang="en-GB" sz="2400" dirty="0" smtClean="0">
                <a:latin typeface="Calibri" panose="020F0502020204030204" pitchFamily="34" charset="0"/>
                <a:hlinkClick r:id="rId4"/>
              </a:rPr>
              <a:t>.</a:t>
            </a:r>
            <a:endParaRPr lang="en-GB" sz="2400" dirty="0">
              <a:latin typeface="Calibri" panose="020F050202020403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956720" y="3081883"/>
            <a:ext cx="2407368" cy="339769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2956720" y="3081883"/>
            <a:ext cx="3559496" cy="844064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956720" y="3759497"/>
            <a:ext cx="2623392" cy="16645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7" name="Picture 2" descr="NERC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727" y="208532"/>
            <a:ext cx="965408" cy="67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5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6083</TotalTime>
  <Words>691</Words>
  <Application>Microsoft Office PowerPoint</Application>
  <PresentationFormat>On-screen Show (4:3)</PresentationFormat>
  <Paragraphs>91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Default Design</vt:lpstr>
      <vt:lpstr>Climate change and meteorological drivers of widespread flooding in the UK EA/Defra/NRW Research and Development (R&amp;D) project board meeting, London, March 26 2015</vt:lpstr>
      <vt:lpstr>Meteorological drivers of widespread flooding in the UK</vt:lpstr>
      <vt:lpstr>PowerPoint Presentation</vt:lpstr>
      <vt:lpstr>PowerPoint Presentation</vt:lpstr>
      <vt:lpstr>Challenge: Regional projections</vt:lpstr>
      <vt:lpstr>PowerPoint Presentation</vt:lpstr>
      <vt:lpstr>PowerPoint Presentation</vt:lpstr>
      <vt:lpstr>Water vapour and mid-latitude flooding</vt:lpstr>
      <vt:lpstr>PowerPoint Presentation</vt:lpstr>
      <vt:lpstr>Conclusions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Philip Allan</dc:creator>
  <cp:lastModifiedBy>Richard</cp:lastModifiedBy>
  <cp:revision>567</cp:revision>
  <cp:lastPrinted>1601-01-01T00:00:00Z</cp:lastPrinted>
  <dcterms:created xsi:type="dcterms:W3CDTF">1601-01-01T00:00:00Z</dcterms:created>
  <dcterms:modified xsi:type="dcterms:W3CDTF">2015-03-23T15:15:32Z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