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18"/>
  </p:notesMasterIdLst>
  <p:handoutMasterIdLst>
    <p:handoutMasterId r:id="rId19"/>
  </p:handoutMasterIdLst>
  <p:sldIdLst>
    <p:sldId id="1076" r:id="rId6"/>
    <p:sldId id="1052" r:id="rId7"/>
    <p:sldId id="1086" r:id="rId8"/>
    <p:sldId id="1066" r:id="rId9"/>
    <p:sldId id="1084" r:id="rId10"/>
    <p:sldId id="1085" r:id="rId11"/>
    <p:sldId id="1087" r:id="rId12"/>
    <p:sldId id="1088" r:id="rId13"/>
    <p:sldId id="1079" r:id="rId14"/>
    <p:sldId id="1075" r:id="rId15"/>
    <p:sldId id="1082" r:id="rId16"/>
    <p:sldId id="1048" r:id="rId17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00FFFF"/>
    <a:srgbClr val="A46202"/>
    <a:srgbClr val="006699"/>
    <a:srgbClr val="FF0066"/>
    <a:srgbClr val="66FF33"/>
    <a:srgbClr val="993300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67" d="100"/>
          <a:sy n="67" d="100"/>
        </p:scale>
        <p:origin x="6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0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</a:t>
            </a:r>
            <a:r>
              <a:rPr lang="en-GB"/>
              <a:t>energy budget </a:t>
            </a:r>
            <a:r>
              <a:rPr lang="en-GB" dirty="0"/>
              <a:t>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7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4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lots of new results focussing on the slower rates of surface warming and associated unusual climatic conditions at the beginning of the 21</a:t>
            </a:r>
            <a:r>
              <a:rPr lang="en-GB" baseline="30000" dirty="0"/>
              <a:t>st</a:t>
            </a:r>
            <a:r>
              <a:rPr lang="en-GB" dirty="0"/>
              <a:t> century (see DEEP-C website: http://www.met.reading.ac.uk/~sgs02rpa/research/DEEP-C.html#</a:t>
            </a:r>
            <a:r>
              <a:rPr lang="en-GB"/>
              <a:t>PAPERS).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climate251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6/full/nclimate1840.html" TargetMode="External"/><Relationship Id="rId13" Type="http://schemas.openxmlformats.org/officeDocument/2006/relationships/hyperlink" Target="http://dx.doi.org/10.1038/nclimate2389" TargetMode="External"/><Relationship Id="rId18" Type="http://schemas.openxmlformats.org/officeDocument/2006/relationships/hyperlink" Target="http://www.nature.com/nclimate/journal/v6/n3/full/nclimate2840.html" TargetMode="External"/><Relationship Id="rId26" Type="http://schemas.openxmlformats.org/officeDocument/2006/relationships/hyperlink" Target="http://onlinelibrary.wiley.com/doi/10.1002/2016GL068159/abstract" TargetMode="External"/><Relationship Id="rId3" Type="http://schemas.openxmlformats.org/officeDocument/2006/relationships/image" Target="../media/image21.gif"/><Relationship Id="rId21" Type="http://schemas.openxmlformats.org/officeDocument/2006/relationships/hyperlink" Target="http://dx.doi.org/10.1038/nclimate3058" TargetMode="External"/><Relationship Id="rId7" Type="http://schemas.openxmlformats.org/officeDocument/2006/relationships/hyperlink" Target="http://link.springer.com/article/10.1007/s00382-012-1484-z" TargetMode="External"/><Relationship Id="rId12" Type="http://schemas.openxmlformats.org/officeDocument/2006/relationships/hyperlink" Target="http://dx.doi.org/10.1038/nclimate2387" TargetMode="External"/><Relationship Id="rId17" Type="http://schemas.openxmlformats.org/officeDocument/2006/relationships/hyperlink" Target="http://www.nature.com/ncomms/2016/160330/ncomms10926/full/ncomms10926.html" TargetMode="External"/><Relationship Id="rId25" Type="http://schemas.openxmlformats.org/officeDocument/2006/relationships/hyperlink" Target="http://onlinelibrary.wiley.com/doi/10.1002/2014GL062366/abstract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onlinelibrary.wiley.com/doi/10.1002/2015GL067254/abstract" TargetMode="External"/><Relationship Id="rId20" Type="http://schemas.openxmlformats.org/officeDocument/2006/relationships/hyperlink" Target="http://onlinelibrary.wiley.com/resolve/reference/XREF?id=10.1038/ngeo24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ournals.ametsoc.org/doi/abs/10.1175/2011JCLI3932.1" TargetMode="External"/><Relationship Id="rId11" Type="http://schemas.openxmlformats.org/officeDocument/2006/relationships/hyperlink" Target="http://journals.ametsoc.org/doi/abs/10.1175/JCLI-D-13-00294.1" TargetMode="External"/><Relationship Id="rId24" Type="http://schemas.openxmlformats.org/officeDocument/2006/relationships/hyperlink" Target="http://www.nature.com/ngeo/journal/vaop/ncurrent/full/ngeo2228.html" TargetMode="External"/><Relationship Id="rId5" Type="http://schemas.openxmlformats.org/officeDocument/2006/relationships/hyperlink" Target="http://www.nature.com/nclimate/journal/v4/n10/full/nclimate2341.html" TargetMode="External"/><Relationship Id="rId15" Type="http://schemas.openxmlformats.org/officeDocument/2006/relationships/hyperlink" Target="http://onlinelibrary.wiley.com/doi/10.1002/2014JD022576/full" TargetMode="External"/><Relationship Id="rId23" Type="http://schemas.openxmlformats.org/officeDocument/2006/relationships/hyperlink" Target="http://dx.doi.org/10.1088/1748-9326/11/9/094018" TargetMode="External"/><Relationship Id="rId28" Type="http://schemas.openxmlformats.org/officeDocument/2006/relationships/hyperlink" Target="http://dx.doi.org/10.1038/nclimate2106" TargetMode="External"/><Relationship Id="rId10" Type="http://schemas.openxmlformats.org/officeDocument/2006/relationships/hyperlink" Target="http://onlinelibrary.wiley.com/doi/10.1002/grl.50382/abstract" TargetMode="External"/><Relationship Id="rId19" Type="http://schemas.openxmlformats.org/officeDocument/2006/relationships/hyperlink" Target="http://www.nature.com/nclimate/journal/vaop/ncurrent/full/nclimate2330.html" TargetMode="External"/><Relationship Id="rId4" Type="http://schemas.openxmlformats.org/officeDocument/2006/relationships/hyperlink" Target="http://www.nature.com/nature/journal/v509/n7499/full/nature13260.html" TargetMode="External"/><Relationship Id="rId9" Type="http://schemas.openxmlformats.org/officeDocument/2006/relationships/hyperlink" Target="http://www.nature.com/nclimate/journal/v4/n10/full/nclimate2355.html" TargetMode="External"/><Relationship Id="rId14" Type="http://schemas.openxmlformats.org/officeDocument/2006/relationships/hyperlink" Target="http://www.sciencemag.org/content/early/2015/07/08/science.aaa4521.abstract" TargetMode="External"/><Relationship Id="rId22" Type="http://schemas.openxmlformats.org/officeDocument/2006/relationships/hyperlink" Target="http://www.nature.com/nclimate/journal/v6/n7/full/nclimate3043.html" TargetMode="External"/><Relationship Id="rId27" Type="http://schemas.openxmlformats.org/officeDocument/2006/relationships/hyperlink" Target="http://www.nature.com/nature/journal/vaop/ncurrent/full/nature12534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geo/journal/vaop/ncurrent/full/ngeo2228.html" TargetMode="External"/><Relationship Id="rId13" Type="http://schemas.openxmlformats.org/officeDocument/2006/relationships/hyperlink" Target="http://dx.doi.org/10.1038/nclimate3282" TargetMode="External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://onlinelibrary.wiley.com/doi/10.1002/2014GL060962/full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1748-9326/9/3/034016" TargetMode="External"/><Relationship Id="rId11" Type="http://schemas.openxmlformats.org/officeDocument/2006/relationships/hyperlink" Target="https://www.nature.com/nclimate/journal/v7/n5/full/nclimate3282.html" TargetMode="External"/><Relationship Id="rId5" Type="http://schemas.openxmlformats.org/officeDocument/2006/relationships/hyperlink" Target="http://www.nature.com/nclimate/journal/v6/n7/full/nclimate3043.html" TargetMode="External"/><Relationship Id="rId10" Type="http://schemas.openxmlformats.org/officeDocument/2006/relationships/hyperlink" Target="http://dx.doi.org/10.1038/nclimate327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link.springer.com/article/10.1007/s40641-017-0063-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14/50/1312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dx.doi.org/10.1175/JCLI-D-15-0897.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38/nclimate2513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onlinelibrary.wiley.com/doi/10.1002/2017JD026616/f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article/10.1007/s00382-016-3205-5" TargetMode="External"/><Relationship Id="rId5" Type="http://schemas.openxmlformats.org/officeDocument/2006/relationships/hyperlink" Target="http://onlinelibrary.wiley.com/doi/10.1002/2015GL066903/abstract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link.springer.com/article/10.1007/s00382-015-2766-z" TargetMode="External"/><Relationship Id="rId9" Type="http://schemas.openxmlformats.org/officeDocument/2006/relationships/hyperlink" Target="http://onlinelibrary.wiley.com/doi/10.1002/2016GL072475/abstrac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journals.ametsoc.org/doi/pdf/10.1175/BAMS-D-12-00149.1" TargetMode="External"/><Relationship Id="rId13" Type="http://schemas.openxmlformats.org/officeDocument/2006/relationships/hyperlink" Target="http://onlinelibrary.wiley.com/doi/10.1002/2017GL075396/abstract" TargetMode="External"/><Relationship Id="rId3" Type="http://schemas.openxmlformats.org/officeDocument/2006/relationships/hyperlink" Target="http://www.nature.com/nclimate/journal/v6/n7/full/nclimate3043.html" TargetMode="External"/><Relationship Id="rId7" Type="http://schemas.openxmlformats.org/officeDocument/2006/relationships/hyperlink" Target="http://dx.doi.org/10.1038/ngeo2828" TargetMode="External"/><Relationship Id="rId12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dx.doi.org/10.1038/ngeo1375" TargetMode="External"/><Relationship Id="rId16" Type="http://schemas.openxmlformats.org/officeDocument/2006/relationships/hyperlink" Target="http://www.met.reading.ac.uk/~sgs02rpa/research/DEEP-C.html#PAP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75/JCLI-D-15-0384.1" TargetMode="External"/><Relationship Id="rId11" Type="http://schemas.openxmlformats.org/officeDocument/2006/relationships/hyperlink" Target="http://link.springer.com/article/10.1007/s40641-016-0043-9" TargetMode="External"/><Relationship Id="rId5" Type="http://schemas.openxmlformats.org/officeDocument/2006/relationships/hyperlink" Target="http://dx.doi.org/10.1038/nclimate3274" TargetMode="External"/><Relationship Id="rId15" Type="http://schemas.openxmlformats.org/officeDocument/2006/relationships/hyperlink" Target="mailto:r.p.allan@reading.ac.uk" TargetMode="External"/><Relationship Id="rId10" Type="http://schemas.openxmlformats.org/officeDocument/2006/relationships/hyperlink" Target="http://link.springer.com/article/10.1007/s00382-015-2766-z" TargetMode="External"/><Relationship Id="rId4" Type="http://schemas.openxmlformats.org/officeDocument/2006/relationships/hyperlink" Target="http://journals.ametsoc.org/doi/abs/10.1175/JCLI-D-17-0208.1" TargetMode="External"/><Relationship Id="rId9" Type="http://schemas.openxmlformats.org/officeDocument/2006/relationships/hyperlink" Target="http://www.nature.com/ngeo/journal/v6/n11/abs/ngeo1987.html" TargetMode="External"/><Relationship Id="rId14" Type="http://schemas.openxmlformats.org/officeDocument/2006/relationships/hyperlink" Target="http://onlinelibrary.wiley.com/doi/10.1002/2016JD025514/f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7JD026616/ful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www.nature.com/nature/journal/v536/n7614/abs/nature18273.html" TargetMode="External"/><Relationship Id="rId5" Type="http://schemas.openxmlformats.org/officeDocument/2006/relationships/hyperlink" Target="http://onlinelibrary.wiley.com/doi/10.1002/2015JD023264/full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hyperlink" Target="http://dx.doi.org/10.17864/1947.1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6GL072475/abstrac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784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Earth’s global surface temperature &amp; energy imbalance variability since the 1980s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3" r="365" b="72690"/>
          <a:stretch/>
        </p:blipFill>
        <p:spPr>
          <a:xfrm>
            <a:off x="538727" y="1196752"/>
            <a:ext cx="7706702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75487"/>
          <a:stretch/>
        </p:blipFill>
        <p:spPr>
          <a:xfrm>
            <a:off x="683568" y="3573016"/>
            <a:ext cx="759277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56592" y="4581128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28600" y="2340616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819" y="3544461"/>
            <a:ext cx="691736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0000"/>
                </a:solidFill>
              </a:rPr>
              <a:t>2.8</a:t>
            </a:r>
          </a:p>
          <a:p>
            <a:pPr algn="ctr"/>
            <a:endParaRPr lang="en-GB" sz="16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1.8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>
              <a:solidFill>
                <a:srgbClr val="FF0000"/>
              </a:solidFill>
            </a:endParaRP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-0.2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-1.2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9" name="TextBox 4"/>
          <p:cNvSpPr txBox="1"/>
          <p:nvPr/>
        </p:nvSpPr>
        <p:spPr>
          <a:xfrm rot="5400000">
            <a:off x="7434426" y="4702968"/>
            <a:ext cx="29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 flipH="1">
            <a:off x="1075546" y="5013176"/>
            <a:ext cx="716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364088" y="6424781"/>
            <a:ext cx="3108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after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>
                <a:hlinkClick r:id="rId3"/>
              </a:rPr>
              <a:t>Allan et al. 2014 (GRL)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3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Global energy budget: advances/questions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(e.g. </a:t>
            </a:r>
            <a:r>
              <a:rPr lang="en-GB" sz="2000" u="sng" dirty="0">
                <a:hlinkClick r:id="rId2"/>
              </a:rPr>
              <a:t>Cheng et al. 2017</a:t>
            </a:r>
            <a:r>
              <a:rPr lang="en-GB" sz="2000" dirty="0"/>
              <a:t> Sci. Adv.; </a:t>
            </a:r>
            <a:r>
              <a:rPr lang="en-GB" sz="2000" dirty="0">
                <a:hlinkClick r:id="rId3"/>
              </a:rPr>
              <a:t>Allan et al. 2014</a:t>
            </a:r>
            <a:r>
              <a:rPr lang="en-GB" sz="20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(</a:t>
            </a:r>
            <a:r>
              <a:rPr lang="fr-FR" sz="2000" dirty="0">
                <a:hlinkClick r:id="rId6"/>
              </a:rPr>
              <a:t>Roberts et al. 2015 JGR</a:t>
            </a:r>
            <a:r>
              <a:rPr lang="en-GB" sz="2000" dirty="0"/>
              <a:t>;  </a:t>
            </a:r>
            <a:r>
              <a:rPr lang="en-GB" sz="2000" dirty="0">
                <a:hlinkClick r:id="rId7"/>
              </a:rPr>
              <a:t>Hedemann et al. 2017 </a:t>
            </a:r>
            <a:r>
              <a:rPr lang="en-GB" sz="2000" dirty="0"/>
              <a:t>Nature Climate Change; </a:t>
            </a:r>
            <a:r>
              <a:rPr lang="en-GB" sz="2000" dirty="0" err="1">
                <a:hlinkClick r:id="rId8"/>
              </a:rPr>
              <a:t>Xie</a:t>
            </a:r>
            <a:r>
              <a:rPr lang="en-GB" sz="2000" dirty="0">
                <a:hlinkClick r:id="rId8"/>
              </a:rPr>
              <a:t> &amp; </a:t>
            </a:r>
            <a:r>
              <a:rPr lang="en-GB" sz="2000" dirty="0" err="1">
                <a:hlinkClick r:id="rId8"/>
              </a:rPr>
              <a:t>Kosaka</a:t>
            </a:r>
            <a:r>
              <a:rPr lang="en-GB" sz="2000" dirty="0">
                <a:hlinkClick r:id="rId8"/>
              </a:rPr>
              <a:t> 2017</a:t>
            </a:r>
            <a:r>
              <a:rPr lang="en-GB" sz="20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7750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GB" kern="0" dirty="0">
                <a:solidFill>
                  <a:srgbClr val="3333FF"/>
                </a:solidFill>
              </a:rPr>
              <a:t>Comparison of Meridional Heat Transport</a:t>
            </a:r>
            <a:endParaRPr lang="en-GB" sz="4000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5410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09933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Inferred from F</a:t>
            </a:r>
            <a:r>
              <a:rPr lang="en-GB" sz="2400" baseline="-25000" dirty="0">
                <a:latin typeface="+mn-lt"/>
              </a:rPr>
              <a:t>s</a:t>
            </a:r>
            <a:r>
              <a:rPr lang="en-GB" sz="2400" dirty="0">
                <a:latin typeface="+mn-lt"/>
              </a:rPr>
              <a:t> (Liu et al.) &amp; ocean heating (</a:t>
            </a:r>
            <a:r>
              <a:rPr lang="en-GB" sz="2400" dirty="0">
                <a:latin typeface="+mn-lt"/>
                <a:hlinkClick r:id="rId3"/>
              </a:rPr>
              <a:t>Roemmich et al 2015</a:t>
            </a:r>
            <a:r>
              <a:rPr lang="en-GB" sz="2400" dirty="0">
                <a:latin typeface="+mn-lt"/>
              </a:rPr>
              <a:t>) 2006-2013</a:t>
            </a:r>
          </a:p>
          <a:p>
            <a:pPr algn="l"/>
            <a:endParaRPr lang="en-GB" sz="24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Sensitivity of method to land flux correction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733800" y="5334000"/>
            <a:ext cx="0" cy="914400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39054" y="5944023"/>
            <a:ext cx="8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26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  <a:r>
              <a:rPr lang="en-GB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6457890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+mn-lt"/>
              </a:rPr>
              <a:t>Liu et al. (2017) submitted to JGR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2686"/>
          <a:stretch/>
        </p:blipFill>
        <p:spPr>
          <a:xfrm>
            <a:off x="5889523" y="3764632"/>
            <a:ext cx="2903204" cy="2616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8184" y="3886200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Zonal land correction</a:t>
            </a:r>
          </a:p>
        </p:txBody>
      </p:sp>
    </p:spTree>
    <p:extLst>
      <p:ext uri="{BB962C8B-B14F-4D97-AF65-F5344CB8AC3E}">
        <p14:creationId xmlns:p14="http://schemas.microsoft.com/office/powerpoint/2010/main" val="23482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Enhanced Walker Circulation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FF0000"/>
                </a:solidFill>
                <a:latin typeface="Calibri"/>
              </a:rPr>
              <a:t>Warm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4F81BD"/>
                </a:solidFill>
                <a:latin typeface="Calibri"/>
              </a:rPr>
              <a:t>Cool water</a:t>
            </a: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Strengthening trade winds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196752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96" y="620688"/>
            <a:ext cx="574992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Continued heating from greenhouse gases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4F81BD"/>
                </a:solidFill>
                <a:latin typeface="Calibri"/>
              </a:rPr>
              <a:t>Equatorial Undercurrent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96" y="4974267"/>
            <a:ext cx="7058141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Calibri"/>
                </a:rPr>
                <a:t>Pacific SST strengthens atmospheric circulation</a:t>
              </a: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Ding et al. 2014</a:t>
            </a:r>
            <a:r>
              <a:rPr lang="en-GB" sz="1700" dirty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5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5"/>
              </a:rPr>
              <a:t> et al. 2014b</a:t>
            </a:r>
            <a:r>
              <a:rPr lang="en-GB" sz="1700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05264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 also: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Merrifield (2010)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Sohn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L’Heureux et al. (2013) . Change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Watanabe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Balmaseda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 et al.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Trenberth et al. (2014)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2"/>
              </a:rPr>
              <a:t>Llovel</a:t>
            </a:r>
            <a:r>
              <a:rPr lang="fr-FR" sz="1600" u="sng" dirty="0">
                <a:hlinkClick r:id="rId12"/>
              </a:rPr>
              <a:t> et al. (2014) </a:t>
            </a:r>
            <a:r>
              <a:rPr lang="fr-FR" dirty="0"/>
              <a:t>;</a:t>
            </a:r>
            <a:r>
              <a:rPr lang="fr-FR" sz="1600" u="sng" dirty="0" err="1">
                <a:hlinkClick r:id="rId13"/>
              </a:rPr>
              <a:t>Durack</a:t>
            </a:r>
            <a:r>
              <a:rPr lang="fr-FR" sz="1600" u="sng" dirty="0">
                <a:hlinkClick r:id="rId13"/>
              </a:rPr>
              <a:t> et al. (2014) </a:t>
            </a:r>
            <a:r>
              <a:rPr lang="fr-FR" dirty="0"/>
              <a:t>;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4"/>
              </a:rPr>
              <a:t>Nieves et al. (2015)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da-DK" sz="1600" u="sng" dirty="0">
                <a:hlinkClick r:id="rId15"/>
              </a:rPr>
              <a:t>Brown et al. (2015) JGR</a:t>
            </a:r>
            <a:r>
              <a:rPr lang="da-DK" sz="1600" u="sng" dirty="0"/>
              <a:t> ; </a:t>
            </a:r>
            <a:r>
              <a:rPr lang="da-DK" sz="1600" u="sng" dirty="0">
                <a:hlinkClick r:id="rId16"/>
              </a:rPr>
              <a:t>Somavilla et al. (2016) </a:t>
            </a:r>
            <a:r>
              <a:rPr lang="da-DK" sz="1600" dirty="0"/>
              <a:t>; </a:t>
            </a:r>
            <a:r>
              <a:rPr lang="fr-FR" sz="1600" u="sng" dirty="0">
                <a:hlinkClick r:id="rId17"/>
              </a:rPr>
              <a:t>Liu et al. (2016) </a:t>
            </a:r>
            <a:endParaRPr lang="en-GB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Decreased salinity</a:t>
            </a: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5845735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kern="0" dirty="0">
                <a:solidFill>
                  <a:srgbClr val="CCCCFF">
                    <a:lumMod val="50000"/>
                  </a:srgbClr>
                </a:solidFill>
              </a:rPr>
              <a:t>Role of Atlantic/Pacific Variability?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477328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+mn-lt"/>
              </a:rPr>
              <a:t>Remote forcing from Atlantic: </a:t>
            </a:r>
          </a:p>
          <a:p>
            <a:r>
              <a:rPr lang="en-GB" dirty="0">
                <a:solidFill>
                  <a:schemeClr val="tx2"/>
                </a:solidFill>
                <a:latin typeface="+mn-lt"/>
                <a:hlinkClick r:id="rId18"/>
              </a:rPr>
              <a:t>Li et al. (2016) 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;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r>
              <a:rPr lang="en-GB" u="sng" dirty="0">
                <a:solidFill>
                  <a:prstClr val="black"/>
                </a:solidFill>
                <a:latin typeface="+mn-lt"/>
                <a:hlinkClick r:id="rId19"/>
              </a:rPr>
              <a:t>McGregor 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3626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? Heat flux to Indian ocean 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Lee </a:t>
            </a:r>
            <a:r>
              <a:rPr lang="en-GB" sz="1600" dirty="0" err="1">
                <a:solidFill>
                  <a:prstClr val="black"/>
                </a:solidFill>
                <a:hlinkClick r:id="rId20"/>
              </a:rPr>
              <a:t>etal</a:t>
            </a:r>
            <a:r>
              <a:rPr lang="en-GB" sz="1600" dirty="0">
                <a:solidFill>
                  <a:prstClr val="black"/>
                </a:solidFill>
                <a:hlinkClick r:id="rId20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9803" y="1052736"/>
            <a:ext cx="177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Aerosol forcing of circulation (</a:t>
            </a:r>
            <a:r>
              <a:rPr lang="en-GB" sz="1600" dirty="0">
                <a:hlinkClick r:id="rId21"/>
              </a:rPr>
              <a:t>Smith et al. 2016</a:t>
            </a:r>
            <a:r>
              <a:rPr lang="en-GB" sz="16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8144" y="44624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Radiative Forcing/Imbalance </a:t>
            </a:r>
            <a:r>
              <a:rPr lang="en-GB" sz="1600" dirty="0">
                <a:hlinkClick r:id="rId22"/>
              </a:rPr>
              <a:t>Johnson et al. (2016) </a:t>
            </a:r>
            <a:r>
              <a:rPr lang="en-GB" sz="1600" dirty="0"/>
              <a:t>; </a:t>
            </a:r>
            <a:r>
              <a:rPr lang="en-GB" sz="1600" dirty="0" err="1">
                <a:hlinkClick r:id="rId23"/>
              </a:rPr>
              <a:t>Checa</a:t>
            </a:r>
            <a:r>
              <a:rPr lang="en-GB" sz="1600" dirty="0">
                <a:hlinkClick r:id="rId23"/>
              </a:rPr>
              <a:t>-Garcia et al. (2016)</a:t>
            </a:r>
            <a:r>
              <a:rPr lang="en-GB" sz="1600" dirty="0"/>
              <a:t> ; </a:t>
            </a:r>
            <a:r>
              <a:rPr lang="en-GB" sz="1600" dirty="0">
                <a:hlinkClick r:id="rId24"/>
              </a:rPr>
              <a:t>Huber &amp; </a:t>
            </a:r>
            <a:r>
              <a:rPr lang="en-GB" sz="1600" dirty="0" err="1">
                <a:hlinkClick r:id="rId24"/>
              </a:rPr>
              <a:t>Knutti</a:t>
            </a:r>
            <a:r>
              <a:rPr lang="en-GB" sz="1600" dirty="0">
                <a:hlinkClick r:id="rId24"/>
              </a:rPr>
              <a:t> (2014) </a:t>
            </a:r>
            <a:r>
              <a:rPr lang="en-GB" sz="1600" dirty="0"/>
              <a:t>;</a:t>
            </a:r>
            <a:r>
              <a:rPr lang="da-DK" sz="1600" dirty="0">
                <a:hlinkClick r:id="rId25"/>
              </a:rPr>
              <a:t>Santer et al. (2015) </a:t>
            </a:r>
            <a:r>
              <a:rPr lang="da-DK" sz="1600" dirty="0"/>
              <a:t>: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041611" y="4725144"/>
            <a:ext cx="221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/>
              <a:t>Pacific dominates?</a:t>
            </a:r>
            <a:endParaRPr lang="en-GB" sz="1600" dirty="0"/>
          </a:p>
          <a:p>
            <a:r>
              <a:rPr lang="en-GB" sz="1600" u="sng" dirty="0">
                <a:hlinkClick r:id="rId26"/>
              </a:rPr>
              <a:t>Mann et al. (2016</a:t>
            </a:r>
            <a:r>
              <a:rPr lang="en-GB" u="sng" dirty="0">
                <a:hlinkClick r:id="rId26"/>
              </a:rPr>
              <a:t>)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Kosaka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&amp;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Xie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7"/>
              </a:rPr>
              <a:t> (2013)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28"/>
              </a:rPr>
              <a:t>England et al. (2014)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Role of energy imbalance in “hiatus” decades</a:t>
            </a: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33" y="1124744"/>
            <a:ext cx="3420103" cy="29826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89698" y="980728"/>
            <a:ext cx="5534430" cy="3901728"/>
          </a:xfrm>
        </p:spPr>
        <p:txBody>
          <a:bodyPr/>
          <a:lstStyle/>
          <a:p>
            <a:r>
              <a:rPr lang="en-GB" sz="1800" dirty="0"/>
              <a:t>Steady decadal ocean heating since 2000: </a:t>
            </a:r>
          </a:p>
          <a:p>
            <a:pPr marL="0" indent="0">
              <a:buNone/>
            </a:pPr>
            <a:r>
              <a:rPr lang="en-GB" sz="1800" dirty="0"/>
              <a:t>0.6-0.8 Wm</a:t>
            </a:r>
            <a:r>
              <a:rPr lang="en-GB" sz="1800" baseline="30000" dirty="0"/>
              <a:t>-2 </a:t>
            </a:r>
            <a:r>
              <a:rPr lang="en-GB" sz="1800" dirty="0"/>
              <a:t>(</a:t>
            </a:r>
            <a:r>
              <a:rPr lang="en-GB" sz="1800" dirty="0">
                <a:hlinkClick r:id="rId5"/>
              </a:rPr>
              <a:t>Johnson et al. 2016</a:t>
            </a:r>
            <a:r>
              <a:rPr lang="en-GB" sz="1800" dirty="0"/>
              <a:t>; </a:t>
            </a:r>
            <a:r>
              <a:rPr lang="en-GB" sz="1800" u="sng" dirty="0">
                <a:hlinkClick r:id="rId3"/>
              </a:rPr>
              <a:t>Cheng et al. 2017</a:t>
            </a:r>
            <a:r>
              <a:rPr lang="en-GB" sz="1800" u="sng" dirty="0"/>
              <a:t>)</a:t>
            </a:r>
            <a:endParaRPr lang="en-GB" sz="1800" dirty="0"/>
          </a:p>
          <a:p>
            <a:r>
              <a:rPr lang="en-GB" sz="1800" dirty="0"/>
              <a:t>Radiative forcing/internal variability influence TOA radiation (</a:t>
            </a:r>
            <a:r>
              <a:rPr lang="en-GB" sz="1800" dirty="0">
                <a:hlinkClick r:id="rId6"/>
              </a:rPr>
              <a:t>Palmer &amp; </a:t>
            </a:r>
            <a:r>
              <a:rPr lang="en-GB" sz="1800" dirty="0" err="1">
                <a:hlinkClick r:id="rId6"/>
              </a:rPr>
              <a:t>McNeall</a:t>
            </a:r>
            <a:r>
              <a:rPr lang="en-GB" sz="1800" dirty="0">
                <a:hlinkClick r:id="rId6"/>
              </a:rPr>
              <a:t> 2014</a:t>
            </a:r>
            <a:r>
              <a:rPr lang="en-GB" sz="1800" dirty="0"/>
              <a:t>;</a:t>
            </a:r>
            <a:r>
              <a:rPr lang="en-GB" sz="1800" dirty="0">
                <a:hlinkClick r:id="rId7"/>
              </a:rPr>
              <a:t> Allan et al. 2014</a:t>
            </a:r>
            <a:r>
              <a:rPr lang="en-GB" sz="1800" dirty="0"/>
              <a:t>; </a:t>
            </a:r>
            <a:r>
              <a:rPr lang="en-GB" sz="1800" dirty="0">
                <a:hlinkClick r:id="rId8"/>
              </a:rPr>
              <a:t>Huber &amp; </a:t>
            </a:r>
            <a:r>
              <a:rPr lang="en-GB" sz="1800" dirty="0" err="1">
                <a:hlinkClick r:id="rId8"/>
              </a:rPr>
              <a:t>Knutti</a:t>
            </a:r>
            <a:r>
              <a:rPr lang="en-GB" sz="1800" dirty="0">
                <a:hlinkClick r:id="rId8"/>
              </a:rPr>
              <a:t> 2014</a:t>
            </a:r>
            <a:r>
              <a:rPr lang="en-GB" sz="1800" dirty="0"/>
              <a:t>; </a:t>
            </a:r>
            <a:r>
              <a:rPr lang="en-GB" sz="1800" dirty="0" err="1">
                <a:hlinkClick r:id="rId9"/>
              </a:rPr>
              <a:t>Xie</a:t>
            </a:r>
            <a:r>
              <a:rPr lang="en-GB" sz="1800" dirty="0">
                <a:hlinkClick r:id="rId9"/>
              </a:rPr>
              <a:t> &amp; </a:t>
            </a:r>
            <a:r>
              <a:rPr lang="en-GB" sz="1800" dirty="0" err="1">
                <a:hlinkClick r:id="rId9"/>
              </a:rPr>
              <a:t>Kosaka</a:t>
            </a:r>
            <a:r>
              <a:rPr lang="en-GB" sz="1800" dirty="0">
                <a:hlinkClick r:id="rId9"/>
              </a:rPr>
              <a:t> 2017</a:t>
            </a:r>
            <a:r>
              <a:rPr lang="en-GB" sz="1800" dirty="0"/>
              <a:t>)</a:t>
            </a:r>
          </a:p>
          <a:p>
            <a:r>
              <a:rPr lang="en-GB" sz="1800" dirty="0"/>
              <a:t>Upper ocean heat budget explains surface temperature: hiatus events explained by &lt; 0.1 Wm</a:t>
            </a:r>
            <a:r>
              <a:rPr lang="en-GB" sz="1800" baseline="30000" dirty="0"/>
              <a:t>-2</a:t>
            </a:r>
            <a:r>
              <a:rPr lang="en-GB" sz="1800" dirty="0"/>
              <a:t> anomaly, </a:t>
            </a:r>
            <a:r>
              <a:rPr lang="en-GB" sz="1800" dirty="0">
                <a:hlinkClick r:id="rId10"/>
              </a:rPr>
              <a:t>Hedemann et al. 2017 </a:t>
            </a:r>
            <a:r>
              <a:rPr lang="en-GB" sz="1800" dirty="0" err="1"/>
              <a:t>NatureCC</a:t>
            </a:r>
            <a:endParaRPr lang="en-GB" sz="1800" dirty="0"/>
          </a:p>
        </p:txBody>
      </p:sp>
      <p:pic>
        <p:nvPicPr>
          <p:cNvPr id="2050" name="Picture 2" descr="Hiatus in surface warming and the upper-ocean heat budget.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531516" y="4293096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13"/>
              </a:rPr>
              <a:t>Allan (2017) Nature Climate 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06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844D-1E75-4056-8600-553478F2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>
                <a:solidFill>
                  <a:srgbClr val="0B33B5"/>
                </a:solidFill>
              </a:rPr>
              <a:t>Climate sensitivity</a:t>
            </a:r>
          </a:p>
        </p:txBody>
      </p:sp>
      <p:pic>
        <p:nvPicPr>
          <p:cNvPr id="1026" name="Picture 2" descr="http://www.pnas.org/content/114/50/13126/F4.large.jpg">
            <a:extLst>
              <a:ext uri="{FF2B5EF4-FFF2-40B4-BE49-F238E27FC236}">
                <a16:creationId xmlns:a16="http://schemas.microsoft.com/office/drawing/2014/main" id="{649282D9-CFD5-40E2-B0A6-FE1651024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5"/>
          <a:stretch/>
        </p:blipFill>
        <p:spPr bwMode="auto">
          <a:xfrm>
            <a:off x="377788" y="1039693"/>
            <a:ext cx="8388424" cy="26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0BB8D-2ED2-4566-9B6C-DF3408CA7F42}"/>
              </a:ext>
            </a:extLst>
          </p:cNvPr>
          <p:cNvSpPr txBox="1"/>
          <p:nvPr/>
        </p:nvSpPr>
        <p:spPr>
          <a:xfrm>
            <a:off x="3419872" y="4172887"/>
            <a:ext cx="5500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Using observed interannual energy balance variability as proxy for low-cloud climate feedbacks </a:t>
            </a:r>
          </a:p>
          <a:p>
            <a:r>
              <a:rPr lang="en-GB" sz="2000" b="1" dirty="0">
                <a:latin typeface="+mn-lt"/>
              </a:rPr>
              <a:t>Above: </a:t>
            </a:r>
            <a:r>
              <a:rPr lang="en-GB" sz="2000" dirty="0">
                <a:latin typeface="+mn-lt"/>
                <a:hlinkClick r:id="rId3"/>
              </a:rPr>
              <a:t>Ceppi &amp; Gregory, 2017 PNAS</a:t>
            </a:r>
            <a:endParaRPr lang="en-GB" sz="2000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Left: </a:t>
            </a:r>
            <a:r>
              <a:rPr lang="en-GB" sz="2000" u="sng" dirty="0" err="1">
                <a:latin typeface="+mn-lt"/>
                <a:hlinkClick r:id="rId4"/>
              </a:rPr>
              <a:t>Brient</a:t>
            </a:r>
            <a:r>
              <a:rPr lang="en-GB" sz="2000" u="sng" dirty="0">
                <a:latin typeface="+mn-lt"/>
                <a:hlinkClick r:id="rId4"/>
              </a:rPr>
              <a:t> and Schneider (2016) J. </a:t>
            </a:r>
            <a:r>
              <a:rPr lang="en-GB" sz="2000" u="sng" dirty="0" err="1">
                <a:latin typeface="+mn-lt"/>
                <a:hlinkClick r:id="rId4"/>
              </a:rPr>
              <a:t>Clim</a:t>
            </a:r>
            <a:r>
              <a:rPr lang="en-GB" sz="2000" u="sng" dirty="0">
                <a:latin typeface="+mn-lt"/>
                <a:hlinkClick r:id="rId4"/>
              </a:rPr>
              <a:t>.</a:t>
            </a:r>
            <a:endParaRPr lang="en-GB" sz="2000" u="sng" dirty="0">
              <a:latin typeface="+mn-lt"/>
            </a:endParaRPr>
          </a:p>
          <a:p>
            <a:endParaRPr lang="en-GB" sz="2000" u="sng" dirty="0">
              <a:latin typeface="+mn-lt"/>
            </a:endParaRPr>
          </a:p>
          <a:p>
            <a:r>
              <a:rPr lang="en-GB" sz="2000" dirty="0">
                <a:latin typeface="+mn-lt"/>
              </a:rPr>
              <a:t>Few tenths of %/K albedo or 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K</a:t>
            </a:r>
            <a:r>
              <a:rPr lang="en-GB" sz="2000" baseline="30000" dirty="0">
                <a:latin typeface="+mn-lt"/>
              </a:rPr>
              <a:t>-1</a:t>
            </a:r>
            <a:r>
              <a:rPr lang="en-GB" sz="2000" dirty="0">
                <a:latin typeface="+mn-lt"/>
              </a:rPr>
              <a:t> net radiation</a:t>
            </a:r>
          </a:p>
        </p:txBody>
      </p:sp>
      <p:pic>
        <p:nvPicPr>
          <p:cNvPr id="1030" name="Picture 6" descr="Figure">
            <a:extLst>
              <a:ext uri="{FF2B5EF4-FFF2-40B4-BE49-F238E27FC236}">
                <a16:creationId xmlns:a16="http://schemas.microsoft.com/office/drawing/2014/main" id="{ACBD8123-84FE-4FDA-A0A6-E7C3E1DB4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9"/>
          <a:stretch/>
        </p:blipFill>
        <p:spPr bwMode="auto">
          <a:xfrm>
            <a:off x="408660" y="3657600"/>
            <a:ext cx="31552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107504" y="1340768"/>
            <a:ext cx="4536504" cy="271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Inter-hemispheric energy imbalance/transport and precipitation biases in CMIP5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98488"/>
            <a:ext cx="4042792" cy="4754847"/>
          </a:xfrm>
        </p:spPr>
        <p:txBody>
          <a:bodyPr/>
          <a:lstStyle/>
          <a:p>
            <a:r>
              <a:rPr lang="en-GB" sz="1800" dirty="0"/>
              <a:t>Cross-equatorial heat transport  by atmosphere &amp; hemispheric precipitation asymmetry linked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(Loeb et al. (2016) </a:t>
            </a:r>
            <a:r>
              <a:rPr lang="en-GB" sz="1800" dirty="0" err="1">
                <a:hlinkClick r:id="rId4"/>
              </a:rPr>
              <a:t>Clim</a:t>
            </a:r>
            <a:r>
              <a:rPr lang="en-GB" sz="1800" dirty="0">
                <a:hlinkClick r:id="rId4"/>
              </a:rPr>
              <a:t>. </a:t>
            </a:r>
            <a:r>
              <a:rPr lang="en-GB" sz="1800" dirty="0" err="1">
                <a:hlinkClick r:id="rId4"/>
              </a:rPr>
              <a:t>Dyn</a:t>
            </a:r>
            <a:r>
              <a:rPr lang="en-GB" sz="1800" dirty="0"/>
              <a:t>)</a:t>
            </a:r>
          </a:p>
          <a:p>
            <a:pPr marL="0" indent="0">
              <a:buNone/>
            </a:pPr>
            <a:r>
              <a:rPr lang="en-GB" sz="1800" dirty="0"/>
              <a:t>See also:</a:t>
            </a:r>
            <a:r>
              <a:rPr lang="en-GB" sz="1800" dirty="0">
                <a:hlinkClick r:id="rId5"/>
              </a:rPr>
              <a:t> Haywood et al. (2016) GRL</a:t>
            </a:r>
            <a:r>
              <a:rPr lang="en-GB" sz="1800" dirty="0"/>
              <a:t>; </a:t>
            </a:r>
            <a:r>
              <a:rPr lang="en-GB" sz="1800" dirty="0" err="1">
                <a:hlinkClick r:id="rId6"/>
              </a:rPr>
              <a:t>Hawcroft</a:t>
            </a:r>
            <a:r>
              <a:rPr lang="en-GB" sz="1800" dirty="0">
                <a:hlinkClick r:id="rId6"/>
              </a:rPr>
              <a:t> et al. (2016) </a:t>
            </a:r>
            <a:r>
              <a:rPr lang="en-GB" sz="1800" dirty="0" err="1">
                <a:hlinkClick r:id="rId6"/>
              </a:rPr>
              <a:t>Clim</a:t>
            </a:r>
            <a:r>
              <a:rPr lang="en-GB" sz="1800" dirty="0">
                <a:hlinkClick r:id="rId6"/>
              </a:rPr>
              <a:t>. </a:t>
            </a:r>
            <a:r>
              <a:rPr lang="en-GB" sz="1800" dirty="0" err="1">
                <a:hlinkClick r:id="rId6"/>
              </a:rPr>
              <a:t>Dyn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Can infer cross equatorial heat flux from observed inter-hemispheric imbalance in Earth’s energy budget (</a:t>
            </a:r>
            <a:r>
              <a:rPr lang="en-GB" sz="1800" dirty="0">
                <a:hlinkClick r:id="rId7"/>
              </a:rPr>
              <a:t>Liu et al. 2017 JGR </a:t>
            </a:r>
            <a:r>
              <a:rPr lang="en-GB" sz="1800" dirty="0"/>
              <a:t>2000-15 update of </a:t>
            </a:r>
            <a:r>
              <a:rPr lang="en-GB" sz="1800" dirty="0">
                <a:hlinkClick r:id="rId4"/>
              </a:rPr>
              <a:t>Loeb et al. (2016) </a:t>
            </a:r>
            <a:r>
              <a:rPr lang="en-GB" sz="1800" dirty="0" err="1">
                <a:hlinkClick r:id="rId4"/>
              </a:rPr>
              <a:t>Clim</a:t>
            </a:r>
            <a:r>
              <a:rPr lang="en-GB" sz="1800" dirty="0">
                <a:hlinkClick r:id="rId4"/>
              </a:rPr>
              <a:t>. </a:t>
            </a:r>
            <a:r>
              <a:rPr lang="en-GB" sz="1800" dirty="0" err="1">
                <a:hlinkClick r:id="rId4"/>
              </a:rPr>
              <a:t>Dyn</a:t>
            </a:r>
            <a:r>
              <a:rPr lang="en-GB" sz="1800" dirty="0"/>
              <a:t> using </a:t>
            </a:r>
            <a:r>
              <a:rPr lang="en-GB" sz="1800" dirty="0" err="1">
                <a:hlinkClick r:id="rId8"/>
              </a:rPr>
              <a:t>Roemmich</a:t>
            </a:r>
            <a:r>
              <a:rPr lang="en-GB" sz="1800" dirty="0">
                <a:hlinkClick r:id="rId8"/>
              </a:rPr>
              <a:t> et al. (2015) Nature Climate</a:t>
            </a:r>
            <a:r>
              <a:rPr lang="en-GB" sz="1800" dirty="0"/>
              <a:t> ocean heating)</a:t>
            </a:r>
          </a:p>
          <a:p>
            <a:r>
              <a:rPr lang="en-GB" sz="1800" dirty="0"/>
              <a:t>Also ocean heat transports? </a:t>
            </a:r>
            <a:r>
              <a:rPr lang="en-GB" sz="1800" dirty="0">
                <a:hlinkClick r:id="rId9"/>
              </a:rPr>
              <a:t>Trenberth &amp; </a:t>
            </a:r>
            <a:r>
              <a:rPr lang="en-GB" sz="1800" dirty="0" err="1">
                <a:hlinkClick r:id="rId9"/>
              </a:rPr>
              <a:t>Fasullo</a:t>
            </a:r>
            <a:r>
              <a:rPr lang="en-GB" sz="1800" dirty="0">
                <a:hlinkClick r:id="rId9"/>
              </a:rPr>
              <a:t> (2017</a:t>
            </a:r>
            <a:r>
              <a:rPr lang="en-GB" sz="1800" dirty="0"/>
              <a:t>)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7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" y="4022579"/>
            <a:ext cx="4225640" cy="27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Science questions &amp;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314602"/>
          </a:xfrm>
        </p:spPr>
        <p:txBody>
          <a:bodyPr/>
          <a:lstStyle/>
          <a:p>
            <a:r>
              <a:rPr lang="en-GB" sz="2000" dirty="0"/>
              <a:t>Energy imbalance since 2000: 0.6-0.8 Wm</a:t>
            </a:r>
            <a:r>
              <a:rPr lang="en-GB" sz="2000" baseline="30000" dirty="0"/>
              <a:t>-2 </a:t>
            </a:r>
            <a:r>
              <a:rPr lang="en-GB" sz="2000" dirty="0"/>
              <a:t>(</a:t>
            </a:r>
            <a:r>
              <a:rPr lang="en-GB" sz="2000" u="sng" dirty="0">
                <a:solidFill>
                  <a:srgbClr val="5B8826"/>
                </a:solidFill>
                <a:hlinkClick r:id="rId2"/>
              </a:rPr>
              <a:t>Loeb et al. 2012;</a:t>
            </a:r>
            <a:r>
              <a:rPr lang="en-GB" sz="2000" u="sng" dirty="0">
                <a:solidFill>
                  <a:srgbClr val="5B8826"/>
                </a:solidFill>
              </a:rPr>
              <a:t> </a:t>
            </a:r>
            <a:r>
              <a:rPr lang="en-GB" sz="2000" dirty="0">
                <a:hlinkClick r:id="rId3"/>
              </a:rPr>
              <a:t>Johnson et al. 2016</a:t>
            </a:r>
            <a:r>
              <a:rPr lang="en-GB" sz="2000" u="sng" dirty="0"/>
              <a:t>)</a:t>
            </a:r>
            <a:r>
              <a:rPr lang="en-GB" sz="2000" dirty="0"/>
              <a:t>; trend requirements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/>
              <a:t>0.1 Wm</a:t>
            </a:r>
            <a:r>
              <a:rPr lang="en-GB" sz="2000" baseline="30000" dirty="0"/>
              <a:t>-2</a:t>
            </a:r>
            <a:r>
              <a:rPr lang="en-GB" sz="2000" dirty="0"/>
              <a:t>/decade (</a:t>
            </a:r>
            <a:r>
              <a:rPr lang="en-GB" sz="2000" u="sng" dirty="0">
                <a:hlinkClick r:id="rId4"/>
              </a:rPr>
              <a:t>Loeb et al. 2018</a:t>
            </a:r>
            <a:r>
              <a:rPr lang="en-GB" sz="2000" dirty="0"/>
              <a:t>)</a:t>
            </a:r>
          </a:p>
          <a:p>
            <a:r>
              <a:rPr lang="en-GB" sz="2000" dirty="0"/>
              <a:t>Upper mixed ocean layer energy budget deviation within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/>
              <a:t>0.1 Wm</a:t>
            </a:r>
            <a:r>
              <a:rPr lang="en-GB" sz="2000" baseline="30000" dirty="0"/>
              <a:t>-2</a:t>
            </a:r>
            <a:r>
              <a:rPr lang="en-GB" sz="2000" dirty="0"/>
              <a:t> required to attribute hiatus decades (e.g. </a:t>
            </a:r>
            <a:r>
              <a:rPr lang="en-GB" sz="2000" dirty="0" err="1">
                <a:hlinkClick r:id="rId5"/>
              </a:rPr>
              <a:t>Hedemann</a:t>
            </a:r>
            <a:r>
              <a:rPr lang="en-GB" sz="2000" dirty="0">
                <a:hlinkClick r:id="rId5"/>
              </a:rPr>
              <a:t> et al. 2017</a:t>
            </a:r>
            <a:r>
              <a:rPr lang="en-GB" sz="2000" dirty="0"/>
              <a:t>)</a:t>
            </a:r>
          </a:p>
          <a:p>
            <a:r>
              <a:rPr lang="en-GB" sz="2000" dirty="0"/>
              <a:t>Distinct feedbacks on internal variability/forced change, few tenths of Wm</a:t>
            </a:r>
            <a:r>
              <a:rPr lang="en-GB" sz="2000" baseline="30000" dirty="0"/>
              <a:t>-2</a:t>
            </a:r>
            <a:r>
              <a:rPr lang="en-GB" sz="2000" dirty="0"/>
              <a:t>K</a:t>
            </a:r>
            <a:r>
              <a:rPr lang="en-GB" sz="2000" baseline="30000" dirty="0"/>
              <a:t>-1</a:t>
            </a:r>
            <a:r>
              <a:rPr lang="en-GB" sz="2000" dirty="0"/>
              <a:t> (</a:t>
            </a:r>
            <a:r>
              <a:rPr lang="fr-FR" sz="2000" dirty="0">
                <a:hlinkClick r:id="rId6"/>
              </a:rPr>
              <a:t>Brown et al. 2016 J. Clim</a:t>
            </a:r>
            <a:r>
              <a:rPr lang="fr-FR" sz="2000" b="1" u="sng" dirty="0"/>
              <a:t>; </a:t>
            </a:r>
            <a:r>
              <a:rPr lang="en-GB" sz="2000" dirty="0">
                <a:solidFill>
                  <a:schemeClr val="tx2"/>
                </a:solidFill>
                <a:hlinkClick r:id="rId7"/>
              </a:rPr>
              <a:t>Zhou et al. 2016)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</a:rPr>
              <a:t>&lt;0.5%CRF/decade (</a:t>
            </a:r>
            <a:r>
              <a:rPr lang="en-GB" sz="2000" dirty="0">
                <a:solidFill>
                  <a:schemeClr val="tx2"/>
                </a:solidFill>
                <a:hlinkClick r:id="rId8"/>
              </a:rPr>
              <a:t>Wielicki et al. 2013</a:t>
            </a:r>
            <a:r>
              <a:rPr lang="en-GB" sz="2000" dirty="0">
                <a:solidFill>
                  <a:schemeClr val="tx2"/>
                </a:solidFill>
              </a:rPr>
              <a:t>)</a:t>
            </a:r>
          </a:p>
          <a:p>
            <a:r>
              <a:rPr lang="en-GB" sz="2000" dirty="0"/>
              <a:t>Inter-hemispheric energy imbalance as constraint on heat transport simulated precipitation (</a:t>
            </a:r>
            <a:r>
              <a:rPr lang="en-GB" sz="2000" dirty="0">
                <a:hlinkClick r:id="rId9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0"/>
              </a:rPr>
              <a:t>Loeb et al. 2016 </a:t>
            </a:r>
            <a:r>
              <a:rPr lang="en-GB" sz="2000" dirty="0" err="1">
                <a:hlinkClick r:id="rId10"/>
              </a:rPr>
              <a:t>Clim</a:t>
            </a:r>
            <a:r>
              <a:rPr lang="en-GB" sz="2000" dirty="0">
                <a:hlinkClick r:id="rId10"/>
              </a:rPr>
              <a:t>. </a:t>
            </a:r>
            <a:r>
              <a:rPr lang="en-GB" sz="2000" dirty="0" err="1">
                <a:hlinkClick r:id="rId10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1"/>
              </a:rPr>
              <a:t>Stephens et al. 2016 CCCR</a:t>
            </a:r>
            <a:r>
              <a:rPr lang="en-GB" sz="2000" dirty="0"/>
              <a:t> </a:t>
            </a:r>
            <a:r>
              <a:rPr lang="en-GB" sz="2000" dirty="0">
                <a:hlinkClick r:id="rId12"/>
              </a:rPr>
              <a:t>Haywood et al. (2016) GRL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0.1 PW/hemisphere </a:t>
            </a:r>
            <a:r>
              <a:rPr lang="en-GB" sz="2000" dirty="0">
                <a:sym typeface="Wingdings" panose="05000000000000000000" pitchFamily="2" charset="2"/>
              </a:rPr>
              <a:t> 0.4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  <a:endParaRPr lang="en-GB" sz="2000" baseline="30000" dirty="0"/>
          </a:p>
          <a:p>
            <a:r>
              <a:rPr lang="en-GB" sz="2000" dirty="0"/>
              <a:t>assimilation of energy balance data to constrain ocean heat content data: </a:t>
            </a:r>
            <a:r>
              <a:rPr lang="en-GB" sz="2000" dirty="0" err="1">
                <a:hlinkClick r:id="rId13"/>
              </a:rPr>
              <a:t>Storto</a:t>
            </a:r>
            <a:r>
              <a:rPr lang="en-GB" sz="2000" dirty="0">
                <a:hlinkClick r:id="rId13"/>
              </a:rPr>
              <a:t> et al. (2017) GRL</a:t>
            </a:r>
            <a:r>
              <a:rPr lang="en-GB" sz="2000" dirty="0"/>
              <a:t> </a:t>
            </a:r>
          </a:p>
          <a:p>
            <a:r>
              <a:rPr lang="en-GB" sz="2000" dirty="0"/>
              <a:t>Sampling e.g. diurnal (CERES, </a:t>
            </a:r>
            <a:r>
              <a:rPr lang="en-GB" sz="2000" dirty="0">
                <a:hlinkClick r:id="rId4"/>
              </a:rPr>
              <a:t>Loeb et al. 2018</a:t>
            </a:r>
            <a:r>
              <a:rPr lang="en-GB" sz="2000" dirty="0"/>
              <a:t>); spatial (</a:t>
            </a:r>
            <a:r>
              <a:rPr lang="en-GB" sz="2000" dirty="0">
                <a:hlinkClick r:id="rId14"/>
              </a:rPr>
              <a:t>Gristey et al. 2017</a:t>
            </a:r>
            <a:r>
              <a:rPr lang="en-GB" sz="2000" dirty="0"/>
              <a:t>)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Richard Allan (University of Reading) </a:t>
            </a:r>
            <a:r>
              <a:rPr lang="en-GB" sz="1800" dirty="0">
                <a:hlinkClick r:id="rId15"/>
              </a:rPr>
              <a:t>r.p.allan@reading.ac.uk</a:t>
            </a:r>
            <a:r>
              <a:rPr lang="en-GB" sz="1800" dirty="0"/>
              <a:t>   </a:t>
            </a:r>
            <a:r>
              <a:rPr lang="en-GB" sz="1800" dirty="0">
                <a:solidFill>
                  <a:srgbClr val="00B0F0"/>
                </a:solidFill>
              </a:rPr>
              <a:t>@</a:t>
            </a:r>
            <a:r>
              <a:rPr lang="en-GB" sz="1800" dirty="0" err="1">
                <a:solidFill>
                  <a:srgbClr val="00B0F0"/>
                </a:solidFill>
              </a:rPr>
              <a:t>rpallanuk</a:t>
            </a:r>
            <a:endParaRPr lang="en-GB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1800" dirty="0"/>
              <a:t>List of journal articles: </a:t>
            </a:r>
            <a:r>
              <a:rPr lang="en-GB" sz="1800" dirty="0">
                <a:solidFill>
                  <a:srgbClr val="00B0F0"/>
                </a:solidFill>
                <a:hlinkClick r:id="rId16"/>
              </a:rPr>
              <a:t>www.met.reading.ac.uk/~sgs02rpa/research/DEEP-C.html#PAPERS</a:t>
            </a:r>
            <a:endParaRPr lang="en-GB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B0F0"/>
              </a:solidFill>
            </a:endParaRPr>
          </a:p>
          <a:p>
            <a:endParaRPr lang="en-GB" sz="18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282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0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5606180" cy="71622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rgbClr val="3333FF"/>
                </a:solidFill>
              </a:rPr>
              <a:t>Deriving surface/TOA energy fluxes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2636912"/>
            <a:ext cx="2432964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Surface energy flux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2000" dirty="0">
                <a:solidFill>
                  <a:srgbClr val="000000"/>
                </a:solidFill>
              </a:rPr>
              <a:t> combining TOA reconstruction with reanalysis energy transports: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20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3200" dirty="0"/>
              <a:t>top of atmosphere	  surface </a:t>
            </a:r>
          </a:p>
        </p:txBody>
      </p:sp>
      <p:pic>
        <p:nvPicPr>
          <p:cNvPr id="1026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9"/>
          <a:stretch/>
        </p:blipFill>
        <p:spPr bwMode="auto">
          <a:xfrm>
            <a:off x="6073724" y="4623957"/>
            <a:ext cx="3052191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349" y="144740"/>
            <a:ext cx="3017404" cy="2492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74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  <a:hlinkClick r:id="rId8"/>
              </a:rPr>
              <a:t>Liu et al. (2017) JGR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</a:rPr>
              <a:t>Data: </a:t>
            </a:r>
            <a:r>
              <a:rPr lang="en-GB" sz="2000" u="sng" dirty="0">
                <a:latin typeface="+mn-lt"/>
                <a:hlinkClick r:id="rId9"/>
              </a:rPr>
              <a:t>http://dx.doi.org/10.17864/1947.111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256" y="1443129"/>
            <a:ext cx="1357531" cy="5567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pic>
        <p:nvPicPr>
          <p:cNvPr id="14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r="22078" b="75359"/>
          <a:stretch/>
        </p:blipFill>
        <p:spPr bwMode="auto">
          <a:xfrm>
            <a:off x="6084168" y="4619407"/>
            <a:ext cx="1358079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65235" b="75359"/>
          <a:stretch/>
        </p:blipFill>
        <p:spPr bwMode="auto">
          <a:xfrm>
            <a:off x="7398432" y="4619407"/>
            <a:ext cx="1062000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6165304"/>
            <a:ext cx="353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11"/>
              </a:rPr>
              <a:t>Norris et al (2016) </a:t>
            </a:r>
            <a:r>
              <a:rPr lang="en-GB" sz="2000" i="1" dirty="0">
                <a:hlinkClick r:id="rId11"/>
              </a:rPr>
              <a:t>Nature</a:t>
            </a:r>
            <a:endParaRPr lang="en-GB" sz="2000" i="1" dirty="0"/>
          </a:p>
          <a:p>
            <a:r>
              <a:rPr lang="en-GB" sz="2000" i="1" dirty="0"/>
              <a:t>Links to cloudiness?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5" y="44624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</p:spTree>
    <p:extLst>
      <p:ext uri="{BB962C8B-B14F-4D97-AF65-F5344CB8AC3E}">
        <p14:creationId xmlns:p14="http://schemas.microsoft.com/office/powerpoint/2010/main" val="7607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29" y="3581400"/>
            <a:ext cx="5260272" cy="305440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3333FF"/>
                </a:solidFill>
              </a:rPr>
              <a:t>Energy balance constraint on N Atlantic heat transport?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71119"/>
            <a:ext cx="5181600" cy="2610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3682" y="729734"/>
            <a:ext cx="31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Trenberth &amp; </a:t>
            </a:r>
            <a:r>
              <a:rPr lang="en-GB" dirty="0" err="1">
                <a:latin typeface="+mn-lt"/>
                <a:hlinkClick r:id="rId4"/>
              </a:rPr>
              <a:t>Fasullo</a:t>
            </a:r>
            <a:r>
              <a:rPr lang="en-GB" dirty="0">
                <a:latin typeface="+mn-lt"/>
                <a:hlinkClick r:id="rId4"/>
              </a:rPr>
              <a:t> (2017) GRL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514" y="914400"/>
            <a:ext cx="2763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Compare indirect method with RAPID observations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Is </a:t>
            </a:r>
            <a:r>
              <a:rPr lang="en-GB" sz="2200" dirty="0">
                <a:latin typeface="+mn-lt"/>
                <a:hlinkClick r:id="rId4"/>
              </a:rPr>
              <a:t>TF2017</a:t>
            </a:r>
            <a:r>
              <a:rPr lang="en-GB" sz="2200" dirty="0">
                <a:latin typeface="+mn-lt"/>
              </a:rPr>
              <a:t> discrepancy due to lack of land F</a:t>
            </a:r>
            <a:r>
              <a:rPr lang="en-GB" sz="2200" baseline="-25000" dirty="0">
                <a:latin typeface="+mn-lt"/>
              </a:rPr>
              <a:t>s</a:t>
            </a:r>
            <a:r>
              <a:rPr lang="en-GB" sz="2200" dirty="0">
                <a:latin typeface="+mn-lt"/>
              </a:rPr>
              <a:t> adjustment?</a:t>
            </a:r>
          </a:p>
          <a:p>
            <a:pPr algn="l"/>
            <a:endParaRPr lang="en-GB" sz="2200" dirty="0">
              <a:latin typeface="+mn-lt"/>
            </a:endParaRPr>
          </a:p>
          <a:p>
            <a:pPr algn="l"/>
            <a:r>
              <a:rPr lang="en-GB" sz="2200" dirty="0">
                <a:latin typeface="+mn-lt"/>
              </a:rPr>
              <a:t>Ocean heating from ORAS4 (0-700m).</a:t>
            </a:r>
          </a:p>
          <a:p>
            <a:pPr algn="l"/>
            <a:r>
              <a:rPr lang="en-GB" sz="2200" dirty="0">
                <a:latin typeface="+mn-lt"/>
              </a:rPr>
              <a:t>Better agreement after land Fs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5076056" y="2348881"/>
            <a:ext cx="1073458" cy="277389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 flipV="1">
            <a:off x="5796136" y="4648200"/>
            <a:ext cx="353378" cy="148952"/>
          </a:xfrm>
          <a:prstGeom prst="straightConnector1">
            <a:avLst/>
          </a:prstGeom>
          <a:solidFill>
            <a:srgbClr val="99CC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" y="4648200"/>
            <a:ext cx="197872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2004-2013</a:t>
            </a:r>
            <a:endParaRPr lang="en-GB" sz="2000" dirty="0">
              <a:solidFill>
                <a:srgbClr val="FF0000"/>
              </a:solidFill>
              <a:latin typeface="+mn-lt"/>
            </a:endParaRP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RAPID  1.23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TF2017 1.00 PW</a:t>
            </a:r>
          </a:p>
          <a:p>
            <a:r>
              <a:rPr lang="en-GB" sz="2000" dirty="0">
                <a:solidFill>
                  <a:srgbClr val="3333FF"/>
                </a:solidFill>
                <a:latin typeface="+mn-lt"/>
              </a:rPr>
              <a:t>Liu et al: 1.16 PW</a:t>
            </a:r>
          </a:p>
          <a:p>
            <a:r>
              <a:rPr lang="en-GB" sz="2000" i="1" dirty="0">
                <a:solidFill>
                  <a:srgbClr val="FF0000"/>
                </a:solidFill>
                <a:latin typeface="+mn-lt"/>
              </a:rPr>
              <a:t>large uncertainty</a:t>
            </a:r>
          </a:p>
        </p:txBody>
      </p:sp>
    </p:spTree>
    <p:extLst>
      <p:ext uri="{BB962C8B-B14F-4D97-AF65-F5344CB8AC3E}">
        <p14:creationId xmlns:p14="http://schemas.microsoft.com/office/powerpoint/2010/main" val="34649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13368</TotalTime>
  <Words>1426</Words>
  <Application>Microsoft Office PowerPoint</Application>
  <PresentationFormat>On-screen Show (4:3)</PresentationFormat>
  <Paragraphs>132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1_Default Design</vt:lpstr>
      <vt:lpstr>UoR Theme</vt:lpstr>
      <vt:lpstr>1_UoR Theme</vt:lpstr>
      <vt:lpstr>2_UoR Theme</vt:lpstr>
      <vt:lpstr>3_UoR Theme</vt:lpstr>
      <vt:lpstr>Earth’s global surface temperature &amp; energy imbalance variability since the 1980s</vt:lpstr>
      <vt:lpstr>Role of energy imbalance in “hiatus” decades</vt:lpstr>
      <vt:lpstr>Climate sensitivity</vt:lpstr>
      <vt:lpstr>Inter-hemispheric energy imbalance/transport and precipitation biases in CMIP5 models</vt:lpstr>
      <vt:lpstr>Science questions &amp; requirements</vt:lpstr>
      <vt:lpstr>PowerPoint Presentation</vt:lpstr>
      <vt:lpstr>Deriving surface/TOA energy fluxes</vt:lpstr>
      <vt:lpstr>Energy balance constraint on N Atlantic heat transport?</vt:lpstr>
      <vt:lpstr>PowerPoint Presentation</vt:lpstr>
      <vt:lpstr>Global energy budget: advances/questions</vt:lpstr>
      <vt:lpstr>Comparison of Meridional Heat Transport</vt:lpstr>
      <vt:lpstr>PowerPoint Presentation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1819</cp:revision>
  <cp:lastPrinted>2015-06-08T13:57:33Z</cp:lastPrinted>
  <dcterms:created xsi:type="dcterms:W3CDTF">2001-08-31T10:10:14Z</dcterms:created>
  <dcterms:modified xsi:type="dcterms:W3CDTF">2018-01-24T11:47:09Z</dcterms:modified>
</cp:coreProperties>
</file>