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 id="2147483684" r:id="rId3"/>
    <p:sldMasterId id="2147483696" r:id="rId4"/>
  </p:sldMasterIdLst>
  <p:notesMasterIdLst>
    <p:notesMasterId r:id="rId30"/>
  </p:notesMasterIdLst>
  <p:handoutMasterIdLst>
    <p:handoutMasterId r:id="rId31"/>
  </p:handoutMasterIdLst>
  <p:sldIdLst>
    <p:sldId id="325" r:id="rId5"/>
    <p:sldId id="398" r:id="rId6"/>
    <p:sldId id="394" r:id="rId7"/>
    <p:sldId id="306" r:id="rId8"/>
    <p:sldId id="390" r:id="rId9"/>
    <p:sldId id="395" r:id="rId10"/>
    <p:sldId id="400" r:id="rId11"/>
    <p:sldId id="392" r:id="rId12"/>
    <p:sldId id="389" r:id="rId13"/>
    <p:sldId id="402" r:id="rId14"/>
    <p:sldId id="384" r:id="rId15"/>
    <p:sldId id="403" r:id="rId16"/>
    <p:sldId id="393" r:id="rId17"/>
    <p:sldId id="310" r:id="rId18"/>
    <p:sldId id="308" r:id="rId19"/>
    <p:sldId id="311" r:id="rId20"/>
    <p:sldId id="338" r:id="rId21"/>
    <p:sldId id="331" r:id="rId22"/>
    <p:sldId id="380" r:id="rId23"/>
    <p:sldId id="407" r:id="rId24"/>
    <p:sldId id="410" r:id="rId25"/>
    <p:sldId id="401" r:id="rId26"/>
    <p:sldId id="405" r:id="rId27"/>
    <p:sldId id="404" r:id="rId28"/>
    <p:sldId id="409" r:id="rId29"/>
  </p:sldIdLst>
  <p:sldSz cx="9144000" cy="6858000" type="screen4x3"/>
  <p:notesSz cx="6718300" cy="9855200"/>
  <p:defaultTextStyle>
    <a:defPPr>
      <a:defRPr lang="en-GB"/>
    </a:defPPr>
    <a:lvl1pPr algn="l" rtl="0" fontAlgn="base">
      <a:spcBef>
        <a:spcPct val="0"/>
      </a:spcBef>
      <a:spcAft>
        <a:spcPct val="0"/>
      </a:spcAft>
      <a:defRPr sz="8600" kern="1200">
        <a:solidFill>
          <a:schemeClr val="bg1"/>
        </a:solidFill>
        <a:latin typeface="Rdg Vesta" pitchFamily="50" charset="0"/>
        <a:ea typeface="+mn-ea"/>
        <a:cs typeface="+mn-cs"/>
      </a:defRPr>
    </a:lvl1pPr>
    <a:lvl2pPr marL="457200" algn="l" rtl="0" fontAlgn="base">
      <a:spcBef>
        <a:spcPct val="0"/>
      </a:spcBef>
      <a:spcAft>
        <a:spcPct val="0"/>
      </a:spcAft>
      <a:defRPr sz="8600" kern="1200">
        <a:solidFill>
          <a:schemeClr val="bg1"/>
        </a:solidFill>
        <a:latin typeface="Rdg Vesta" pitchFamily="50" charset="0"/>
        <a:ea typeface="+mn-ea"/>
        <a:cs typeface="+mn-cs"/>
      </a:defRPr>
    </a:lvl2pPr>
    <a:lvl3pPr marL="914400" algn="l" rtl="0" fontAlgn="base">
      <a:spcBef>
        <a:spcPct val="0"/>
      </a:spcBef>
      <a:spcAft>
        <a:spcPct val="0"/>
      </a:spcAft>
      <a:defRPr sz="8600" kern="1200">
        <a:solidFill>
          <a:schemeClr val="bg1"/>
        </a:solidFill>
        <a:latin typeface="Rdg Vesta" pitchFamily="50" charset="0"/>
        <a:ea typeface="+mn-ea"/>
        <a:cs typeface="+mn-cs"/>
      </a:defRPr>
    </a:lvl3pPr>
    <a:lvl4pPr marL="1371600" algn="l" rtl="0" fontAlgn="base">
      <a:spcBef>
        <a:spcPct val="0"/>
      </a:spcBef>
      <a:spcAft>
        <a:spcPct val="0"/>
      </a:spcAft>
      <a:defRPr sz="8600" kern="1200">
        <a:solidFill>
          <a:schemeClr val="bg1"/>
        </a:solidFill>
        <a:latin typeface="Rdg Vesta" pitchFamily="50" charset="0"/>
        <a:ea typeface="+mn-ea"/>
        <a:cs typeface="+mn-cs"/>
      </a:defRPr>
    </a:lvl4pPr>
    <a:lvl5pPr marL="1828800" algn="l" rtl="0" fontAlgn="base">
      <a:spcBef>
        <a:spcPct val="0"/>
      </a:spcBef>
      <a:spcAft>
        <a:spcPct val="0"/>
      </a:spcAft>
      <a:defRPr sz="8600" kern="1200">
        <a:solidFill>
          <a:schemeClr val="bg1"/>
        </a:solidFill>
        <a:latin typeface="Rdg Vesta" pitchFamily="50" charset="0"/>
        <a:ea typeface="+mn-ea"/>
        <a:cs typeface="+mn-cs"/>
      </a:defRPr>
    </a:lvl5pPr>
    <a:lvl6pPr marL="2286000" algn="l" defTabSz="914400" rtl="0" eaLnBrk="1" latinLnBrk="0" hangingPunct="1">
      <a:defRPr sz="8600" kern="1200">
        <a:solidFill>
          <a:schemeClr val="bg1"/>
        </a:solidFill>
        <a:latin typeface="Rdg Vesta" pitchFamily="50" charset="0"/>
        <a:ea typeface="+mn-ea"/>
        <a:cs typeface="+mn-cs"/>
      </a:defRPr>
    </a:lvl6pPr>
    <a:lvl7pPr marL="2743200" algn="l" defTabSz="914400" rtl="0" eaLnBrk="1" latinLnBrk="0" hangingPunct="1">
      <a:defRPr sz="8600" kern="1200">
        <a:solidFill>
          <a:schemeClr val="bg1"/>
        </a:solidFill>
        <a:latin typeface="Rdg Vesta" pitchFamily="50" charset="0"/>
        <a:ea typeface="+mn-ea"/>
        <a:cs typeface="+mn-cs"/>
      </a:defRPr>
    </a:lvl7pPr>
    <a:lvl8pPr marL="3200400" algn="l" defTabSz="914400" rtl="0" eaLnBrk="1" latinLnBrk="0" hangingPunct="1">
      <a:defRPr sz="8600" kern="1200">
        <a:solidFill>
          <a:schemeClr val="bg1"/>
        </a:solidFill>
        <a:latin typeface="Rdg Vesta" pitchFamily="50" charset="0"/>
        <a:ea typeface="+mn-ea"/>
        <a:cs typeface="+mn-cs"/>
      </a:defRPr>
    </a:lvl8pPr>
    <a:lvl9pPr marL="3657600" algn="l" defTabSz="914400" rtl="0" eaLnBrk="1" latinLnBrk="0" hangingPunct="1">
      <a:defRPr sz="8600" kern="1200">
        <a:solidFill>
          <a:schemeClr val="bg1"/>
        </a:solidFill>
        <a:latin typeface="Rdg Vesta"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B8D"/>
    <a:srgbClr val="981D0A"/>
    <a:srgbClr val="7EAF35"/>
    <a:srgbClr val="D799A1"/>
    <a:srgbClr val="BF0071"/>
    <a:srgbClr val="9B1D0A"/>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896" autoAdjust="0"/>
    <p:restoredTop sz="94993" autoAdjust="0"/>
  </p:normalViewPr>
  <p:slideViewPr>
    <p:cSldViewPr>
      <p:cViewPr varScale="1">
        <p:scale>
          <a:sx n="84" d="100"/>
          <a:sy n="84" d="100"/>
        </p:scale>
        <p:origin x="-282" y="-72"/>
      </p:cViewPr>
      <p:guideLst>
        <p:guide orient="horz" pos="2160"/>
        <p:guide pos="2880"/>
      </p:guideLst>
    </p:cSldViewPr>
  </p:slideViewPr>
  <p:notesTextViewPr>
    <p:cViewPr>
      <p:scale>
        <a:sx n="100" d="100"/>
        <a:sy n="100" d="100"/>
      </p:scale>
      <p:origin x="0" y="0"/>
    </p:cViewPr>
  </p:notesTextViewPr>
  <p:notesViewPr>
    <p:cSldViewPr>
      <p:cViewPr varScale="1">
        <p:scale>
          <a:sx n="72" d="100"/>
          <a:sy n="72" d="100"/>
        </p:scale>
        <p:origin x="-2076" y="-114"/>
      </p:cViewPr>
      <p:guideLst>
        <p:guide orient="horz" pos="3104"/>
        <p:guide pos="21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1" y="0"/>
            <a:ext cx="2911475" cy="493078"/>
          </a:xfrm>
          <a:prstGeom prst="rect">
            <a:avLst/>
          </a:prstGeom>
          <a:noFill/>
          <a:ln w="9525">
            <a:noFill/>
            <a:miter lim="800000"/>
            <a:headEnd/>
            <a:tailEnd/>
          </a:ln>
          <a:effectLst/>
        </p:spPr>
        <p:txBody>
          <a:bodyPr vert="horz" wrap="square" lIns="91434" tIns="45716" rIns="91434" bIns="45716" numCol="1" anchor="ctr" anchorCtr="0" compatLnSpc="1">
            <a:prstTxWarp prst="textNoShape">
              <a:avLst/>
            </a:prstTxWarp>
          </a:bodyPr>
          <a:lstStyle>
            <a:lvl1pPr>
              <a:defRPr sz="1200"/>
            </a:lvl1pPr>
          </a:lstStyle>
          <a:p>
            <a:endParaRPr lang="en-US"/>
          </a:p>
        </p:txBody>
      </p:sp>
      <p:sp>
        <p:nvSpPr>
          <p:cNvPr id="459779" name="Rectangle 3"/>
          <p:cNvSpPr>
            <a:spLocks noGrp="1" noChangeArrowheads="1"/>
          </p:cNvSpPr>
          <p:nvPr>
            <p:ph type="dt" sz="quarter" idx="1"/>
          </p:nvPr>
        </p:nvSpPr>
        <p:spPr bwMode="auto">
          <a:xfrm>
            <a:off x="3806826" y="0"/>
            <a:ext cx="2911475" cy="493078"/>
          </a:xfrm>
          <a:prstGeom prst="rect">
            <a:avLst/>
          </a:prstGeom>
          <a:noFill/>
          <a:ln w="9525">
            <a:noFill/>
            <a:miter lim="800000"/>
            <a:headEnd/>
            <a:tailEnd/>
          </a:ln>
          <a:effectLst/>
        </p:spPr>
        <p:txBody>
          <a:bodyPr vert="horz" wrap="square" lIns="91434" tIns="45716" rIns="91434" bIns="45716" numCol="1" anchor="ctr" anchorCtr="0" compatLnSpc="1">
            <a:prstTxWarp prst="textNoShape">
              <a:avLst/>
            </a:prstTxWarp>
          </a:bodyPr>
          <a:lstStyle>
            <a:lvl1pPr algn="r">
              <a:defRPr sz="1200"/>
            </a:lvl1pPr>
          </a:lstStyle>
          <a:p>
            <a:endParaRPr lang="en-US"/>
          </a:p>
        </p:txBody>
      </p:sp>
      <p:sp>
        <p:nvSpPr>
          <p:cNvPr id="459780" name="Rectangle 4"/>
          <p:cNvSpPr>
            <a:spLocks noGrp="1" noChangeArrowheads="1"/>
          </p:cNvSpPr>
          <p:nvPr>
            <p:ph type="ftr" sz="quarter" idx="2"/>
          </p:nvPr>
        </p:nvSpPr>
        <p:spPr bwMode="auto">
          <a:xfrm>
            <a:off x="1" y="9362123"/>
            <a:ext cx="2911475" cy="493077"/>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defRPr sz="1200"/>
            </a:lvl1pPr>
          </a:lstStyle>
          <a:p>
            <a:endParaRPr lang="en-US"/>
          </a:p>
        </p:txBody>
      </p:sp>
      <p:sp>
        <p:nvSpPr>
          <p:cNvPr id="459781" name="Rectangle 5"/>
          <p:cNvSpPr>
            <a:spLocks noGrp="1" noChangeArrowheads="1"/>
          </p:cNvSpPr>
          <p:nvPr>
            <p:ph type="sldNum" sz="quarter" idx="3"/>
          </p:nvPr>
        </p:nvSpPr>
        <p:spPr bwMode="auto">
          <a:xfrm>
            <a:off x="3806826" y="9362123"/>
            <a:ext cx="2911475" cy="493077"/>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lgn="r">
              <a:defRPr sz="1200"/>
            </a:lvl1pPr>
          </a:lstStyle>
          <a:p>
            <a:fld id="{C94AD638-6B38-44E9-80A6-1AEEFA715452}" type="slidenum">
              <a:rPr lang="en-US"/>
              <a:pPr/>
              <a:t>‹#›</a:t>
            </a:fld>
            <a:endParaRPr lang="en-US"/>
          </a:p>
        </p:txBody>
      </p:sp>
    </p:spTree>
    <p:extLst>
      <p:ext uri="{BB962C8B-B14F-4D97-AF65-F5344CB8AC3E}">
        <p14:creationId xmlns:p14="http://schemas.microsoft.com/office/powerpoint/2010/main" val="26845820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2911475" cy="493078"/>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lvl1pPr>
              <a:defRPr sz="1200">
                <a:solidFill>
                  <a:schemeClr val="tx1"/>
                </a:solidFill>
                <a:latin typeface="Arial" charset="0"/>
              </a:defRPr>
            </a:lvl1pPr>
          </a:lstStyle>
          <a:p>
            <a:endParaRPr lang="en-GB"/>
          </a:p>
        </p:txBody>
      </p:sp>
      <p:sp>
        <p:nvSpPr>
          <p:cNvPr id="9219" name="Rectangle 3"/>
          <p:cNvSpPr>
            <a:spLocks noGrp="1" noChangeArrowheads="1"/>
          </p:cNvSpPr>
          <p:nvPr>
            <p:ph type="dt" idx="1"/>
          </p:nvPr>
        </p:nvSpPr>
        <p:spPr bwMode="auto">
          <a:xfrm>
            <a:off x="3805238" y="0"/>
            <a:ext cx="2911475" cy="493078"/>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lvl1pPr algn="r">
              <a:defRPr sz="1200">
                <a:solidFill>
                  <a:schemeClr val="tx1"/>
                </a:solidFill>
                <a:latin typeface="Arial" charset="0"/>
              </a:defRPr>
            </a:lvl1pPr>
          </a:lstStyle>
          <a:p>
            <a:endParaRPr lang="en-GB"/>
          </a:p>
        </p:txBody>
      </p:sp>
      <p:sp>
        <p:nvSpPr>
          <p:cNvPr id="9220" name="Rectangle 4"/>
          <p:cNvSpPr>
            <a:spLocks noGrp="1" noRot="1" noChangeAspect="1" noChangeArrowheads="1" noTextEdit="1"/>
          </p:cNvSpPr>
          <p:nvPr>
            <p:ph type="sldImg" idx="2"/>
          </p:nvPr>
        </p:nvSpPr>
        <p:spPr bwMode="auto">
          <a:xfrm>
            <a:off x="896938" y="738188"/>
            <a:ext cx="4927600" cy="3695700"/>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71513" y="4681855"/>
            <a:ext cx="5375275" cy="4434522"/>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222" name="Rectangle 6"/>
          <p:cNvSpPr>
            <a:spLocks noGrp="1" noChangeArrowheads="1"/>
          </p:cNvSpPr>
          <p:nvPr>
            <p:ph type="ftr" sz="quarter" idx="4"/>
          </p:nvPr>
        </p:nvSpPr>
        <p:spPr bwMode="auto">
          <a:xfrm>
            <a:off x="1" y="9360538"/>
            <a:ext cx="2911475" cy="493078"/>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defRPr sz="1200">
                <a:solidFill>
                  <a:schemeClr val="tx1"/>
                </a:solidFill>
                <a:latin typeface="Arial" charset="0"/>
              </a:defRPr>
            </a:lvl1pPr>
          </a:lstStyle>
          <a:p>
            <a:endParaRPr lang="en-GB"/>
          </a:p>
        </p:txBody>
      </p:sp>
      <p:sp>
        <p:nvSpPr>
          <p:cNvPr id="9223" name="Rectangle 7"/>
          <p:cNvSpPr>
            <a:spLocks noGrp="1" noChangeArrowheads="1"/>
          </p:cNvSpPr>
          <p:nvPr>
            <p:ph type="sldNum" sz="quarter" idx="5"/>
          </p:nvPr>
        </p:nvSpPr>
        <p:spPr bwMode="auto">
          <a:xfrm>
            <a:off x="3805238" y="9360538"/>
            <a:ext cx="2911475" cy="493078"/>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lgn="r">
              <a:defRPr sz="1200">
                <a:solidFill>
                  <a:schemeClr val="tx1"/>
                </a:solidFill>
                <a:latin typeface="Arial" charset="0"/>
              </a:defRPr>
            </a:lvl1pPr>
          </a:lstStyle>
          <a:p>
            <a:fld id="{29FDB257-6FD9-4ABC-A90E-F8C2E44FE70D}" type="slidenum">
              <a:rPr lang="en-GB"/>
              <a:pPr/>
              <a:t>‹#›</a:t>
            </a:fld>
            <a:endParaRPr lang="en-GB"/>
          </a:p>
        </p:txBody>
      </p:sp>
    </p:spTree>
    <p:extLst>
      <p:ext uri="{BB962C8B-B14F-4D97-AF65-F5344CB8AC3E}">
        <p14:creationId xmlns:p14="http://schemas.microsoft.com/office/powerpoint/2010/main" val="3579748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CE650-1EE8-4757-9DEA-2DEC69FF5B6D}" type="slidenum">
              <a:rPr lang="en-GB"/>
              <a:pPr/>
              <a:t>1</a:t>
            </a:fld>
            <a:endParaRPr lang="en-GB"/>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a:t>This is the title slide, PowerPoint will automatically format the first slide with the title master, although this can be changed in the design palette.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CE650-1EE8-4757-9DEA-2DEC69FF5B6D}" type="slidenum">
              <a:rPr lang="en-GB"/>
              <a:pPr/>
              <a:t>11</a:t>
            </a:fld>
            <a:endParaRPr lang="en-GB"/>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a:t>This is the title slide, PowerPoint will automatically format the first slide with the title master, although this can be changed in the design palette.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7824" indent="-283778">
              <a:defRPr>
                <a:solidFill>
                  <a:schemeClr val="tx1"/>
                </a:solidFill>
                <a:latin typeface="Arial" pitchFamily="34" charset="0"/>
              </a:defRPr>
            </a:lvl2pPr>
            <a:lvl3pPr marL="1135113" indent="-227023">
              <a:defRPr>
                <a:solidFill>
                  <a:schemeClr val="tx1"/>
                </a:solidFill>
                <a:latin typeface="Arial" pitchFamily="34" charset="0"/>
              </a:defRPr>
            </a:lvl3pPr>
            <a:lvl4pPr marL="1589159" indent="-227023">
              <a:defRPr>
                <a:solidFill>
                  <a:schemeClr val="tx1"/>
                </a:solidFill>
                <a:latin typeface="Arial" pitchFamily="34" charset="0"/>
              </a:defRPr>
            </a:lvl4pPr>
            <a:lvl5pPr marL="2043204" indent="-227023">
              <a:defRPr>
                <a:solidFill>
                  <a:schemeClr val="tx1"/>
                </a:solidFill>
                <a:latin typeface="Arial" pitchFamily="34" charset="0"/>
              </a:defRPr>
            </a:lvl5pPr>
            <a:lvl6pPr marL="2497249" indent="-227023" eaLnBrk="0" fontAlgn="base" hangingPunct="0">
              <a:spcBef>
                <a:spcPct val="0"/>
              </a:spcBef>
              <a:spcAft>
                <a:spcPct val="0"/>
              </a:spcAft>
              <a:defRPr>
                <a:solidFill>
                  <a:schemeClr val="tx1"/>
                </a:solidFill>
                <a:latin typeface="Arial" pitchFamily="34" charset="0"/>
              </a:defRPr>
            </a:lvl6pPr>
            <a:lvl7pPr marL="2951295" indent="-227023" eaLnBrk="0" fontAlgn="base" hangingPunct="0">
              <a:spcBef>
                <a:spcPct val="0"/>
              </a:spcBef>
              <a:spcAft>
                <a:spcPct val="0"/>
              </a:spcAft>
              <a:defRPr>
                <a:solidFill>
                  <a:schemeClr val="tx1"/>
                </a:solidFill>
                <a:latin typeface="Arial" pitchFamily="34" charset="0"/>
              </a:defRPr>
            </a:lvl7pPr>
            <a:lvl8pPr marL="3405340" indent="-227023" eaLnBrk="0" fontAlgn="base" hangingPunct="0">
              <a:spcBef>
                <a:spcPct val="0"/>
              </a:spcBef>
              <a:spcAft>
                <a:spcPct val="0"/>
              </a:spcAft>
              <a:defRPr>
                <a:solidFill>
                  <a:schemeClr val="tx1"/>
                </a:solidFill>
                <a:latin typeface="Arial" pitchFamily="34" charset="0"/>
              </a:defRPr>
            </a:lvl8pPr>
            <a:lvl9pPr marL="3859385" indent="-227023" eaLnBrk="0" fontAlgn="base" hangingPunct="0">
              <a:spcBef>
                <a:spcPct val="0"/>
              </a:spcBef>
              <a:spcAft>
                <a:spcPct val="0"/>
              </a:spcAft>
              <a:defRPr>
                <a:solidFill>
                  <a:schemeClr val="tx1"/>
                </a:solidFill>
                <a:latin typeface="Arial" pitchFamily="34" charset="0"/>
              </a:defRPr>
            </a:lvl9pPr>
          </a:lstStyle>
          <a:p>
            <a:fld id="{3E58BA86-68DE-4DBB-B4B6-6B531C433C14}" type="slidenum">
              <a:rPr lang="en-US" smtClean="0">
                <a:solidFill>
                  <a:prstClr val="black"/>
                </a:solidFill>
              </a:rPr>
              <a:pPr/>
              <a:t>12</a:t>
            </a:fld>
            <a:endParaRPr lang="en-US" smtClean="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err="1" smtClean="0">
                <a:solidFill>
                  <a:schemeClr val="tx1"/>
                </a:solidFill>
              </a:rPr>
              <a:t>Deseasonalised</a:t>
            </a:r>
            <a:r>
              <a:rPr lang="en-GB" sz="1200" dirty="0" smtClean="0">
                <a:solidFill>
                  <a:schemeClr val="tx1"/>
                </a:solidFill>
              </a:rPr>
              <a:t> monthly anomalies of net radiation (60</a:t>
            </a:r>
            <a:r>
              <a:rPr lang="en-GB" sz="1200" baseline="30000" dirty="0" smtClean="0">
                <a:solidFill>
                  <a:schemeClr val="tx1"/>
                </a:solidFill>
              </a:rPr>
              <a:t>o</a:t>
            </a:r>
            <a:r>
              <a:rPr lang="en-GB" sz="1200" dirty="0" smtClean="0">
                <a:solidFill>
                  <a:schemeClr val="tx1"/>
                </a:solidFill>
              </a:rPr>
              <a:t>S-60</a:t>
            </a:r>
            <a:r>
              <a:rPr lang="en-GB" sz="1200" baseline="30000" dirty="0" smtClean="0">
                <a:solidFill>
                  <a:schemeClr val="tx1"/>
                </a:solidFill>
              </a:rPr>
              <a:t>o</a:t>
            </a:r>
            <a:r>
              <a:rPr lang="en-GB" sz="1200" dirty="0" smtClean="0">
                <a:solidFill>
                  <a:schemeClr val="tx1"/>
                </a:solidFill>
              </a:rPr>
              <a:t>N) from satellite data (ERBS WFOV; CERES) and reanalysis simulations (ERA Interim)  updated from ref 6 to include CMIP5 climate model simulations (AMIP 5 simulations from CNRM, NorESM1, HadGEM2 and INMCM4 in grey and combined historical and RCP4.5 scenario coupled simulations from  CNRM, </a:t>
            </a:r>
            <a:r>
              <a:rPr lang="en-GB" sz="1200" dirty="0" err="1" smtClean="0">
                <a:solidFill>
                  <a:schemeClr val="tx1"/>
                </a:solidFill>
              </a:rPr>
              <a:t>CanESM</a:t>
            </a:r>
            <a:r>
              <a:rPr lang="en-GB" sz="1200" dirty="0" smtClean="0">
                <a:solidFill>
                  <a:schemeClr val="tx1"/>
                </a:solidFill>
              </a:rPr>
              <a:t>, HadGEM2-ES and INMCM4 in blue shading). CERES has been updated to EBAF2.6 and ERA Interim to 1985-2010.</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13</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281113"/>
            <a:r>
              <a:rPr lang="en-GB" sz="1200" b="1" dirty="0" err="1" smtClean="0">
                <a:solidFill>
                  <a:schemeClr val="tx1"/>
                </a:solidFill>
              </a:rPr>
              <a:t>Fi</a:t>
            </a:r>
            <a:r>
              <a:rPr lang="en-US" sz="1200" b="1" dirty="0" smtClean="0">
                <a:solidFill>
                  <a:schemeClr val="tx1"/>
                </a:solidFill>
              </a:rPr>
              <a:t> </a:t>
            </a:r>
            <a:r>
              <a:rPr lang="en-US" sz="1200" b="1" dirty="0" err="1" smtClean="0">
                <a:solidFill>
                  <a:schemeClr val="tx1"/>
                </a:solidFill>
              </a:rPr>
              <a:t>gure</a:t>
            </a:r>
            <a:r>
              <a:rPr lang="en-US" sz="1200" b="1" dirty="0" smtClean="0">
                <a:solidFill>
                  <a:schemeClr val="tx1"/>
                </a:solidFill>
              </a:rPr>
              <a:t> 3 </a:t>
            </a:r>
            <a:r>
              <a:rPr lang="en-US" sz="1200" dirty="0" smtClean="0">
                <a:solidFill>
                  <a:schemeClr val="tx1"/>
                </a:solidFill>
              </a:rPr>
              <a:t>(a) Global annual average net TOA flux from CERES observations and (b) ERA Interim reanalysis are anchored to an estimate of Earth’s heating rate for 2006–2010 </a:t>
            </a:r>
            <a:r>
              <a:rPr lang="en-US" sz="1200" baseline="30000" dirty="0" smtClean="0">
                <a:solidFill>
                  <a:schemeClr val="tx1"/>
                </a:solidFill>
              </a:rPr>
              <a:t>5</a:t>
            </a:r>
            <a:r>
              <a:rPr lang="en-US" sz="1200" dirty="0" smtClean="0">
                <a:solidFill>
                  <a:schemeClr val="tx1"/>
                </a:solidFill>
              </a:rPr>
              <a:t>  The Pacific Marine Environmental Laboratory/Jet Propulsion Laboratory/Joint Institute for Marine and Atmospheric Research (PMEL/JPL/JIMAR) ocean heating rate estimates</a:t>
            </a:r>
            <a:r>
              <a:rPr lang="en-US" sz="1200" baseline="30000" dirty="0" smtClean="0">
                <a:solidFill>
                  <a:schemeClr val="tx1"/>
                </a:solidFill>
              </a:rPr>
              <a:t>4</a:t>
            </a:r>
            <a:r>
              <a:rPr lang="en-US" sz="1200" dirty="0" smtClean="0">
                <a:solidFill>
                  <a:schemeClr val="tx1"/>
                </a:solidFill>
              </a:rPr>
              <a:t> use data from Argo and World Ocean Database 2009; uncertainties for upper ocean heating rates are given at one-standard error derived from sampling uncertainties. The gray bar in (b) corresponds to one standard deviation about the 2001–2010 average net TOA flux of 15 CMIP3 models</a:t>
            </a:r>
            <a:r>
              <a:rPr lang="en-US" sz="1000" dirty="0" smtClean="0">
                <a:solidFill>
                  <a:schemeClr val="tx1"/>
                </a:solidFill>
              </a:rPr>
              <a:t>.</a:t>
            </a:r>
            <a:endParaRPr lang="en-GB" sz="1000" dirty="0" smtClean="0">
              <a:solidFill>
                <a:schemeClr val="tx1"/>
              </a:solidFill>
            </a:endParaRPr>
          </a:p>
          <a:p>
            <a:pPr defTabSz="1281113"/>
            <a:r>
              <a:rPr lang="en-GB" sz="1000" dirty="0" smtClean="0"/>
              <a:t> </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16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281113"/>
            <a:r>
              <a:rPr lang="en-GB" sz="1200" b="1" dirty="0" err="1" smtClean="0">
                <a:solidFill>
                  <a:schemeClr val="tx1"/>
                </a:solidFill>
              </a:rPr>
              <a:t>Fi</a:t>
            </a:r>
            <a:r>
              <a:rPr lang="en-US" sz="1200" b="1" dirty="0" smtClean="0">
                <a:solidFill>
                  <a:schemeClr val="tx1"/>
                </a:solidFill>
              </a:rPr>
              <a:t> </a:t>
            </a:r>
            <a:r>
              <a:rPr lang="en-US" sz="1200" b="1" dirty="0" err="1" smtClean="0">
                <a:solidFill>
                  <a:schemeClr val="tx1"/>
                </a:solidFill>
              </a:rPr>
              <a:t>gure</a:t>
            </a:r>
            <a:r>
              <a:rPr lang="en-US" sz="1200" b="1" dirty="0" smtClean="0">
                <a:solidFill>
                  <a:schemeClr val="tx1"/>
                </a:solidFill>
              </a:rPr>
              <a:t> 3 </a:t>
            </a:r>
            <a:r>
              <a:rPr lang="en-US" sz="1200" dirty="0" smtClean="0">
                <a:solidFill>
                  <a:schemeClr val="tx1"/>
                </a:solidFill>
              </a:rPr>
              <a:t>(a) Global annual average net TOA flux from CERES observations and (b) ERA Interim reanalysis are anchored to an estimate of Earth’s heating rate for 2006–2010 </a:t>
            </a:r>
            <a:r>
              <a:rPr lang="en-US" sz="1200" baseline="30000" dirty="0" smtClean="0">
                <a:solidFill>
                  <a:schemeClr val="tx1"/>
                </a:solidFill>
              </a:rPr>
              <a:t>5</a:t>
            </a:r>
            <a:r>
              <a:rPr lang="en-US" sz="1200" dirty="0" smtClean="0">
                <a:solidFill>
                  <a:schemeClr val="tx1"/>
                </a:solidFill>
              </a:rPr>
              <a:t>  The Pacific Marine Environmental Laboratory/Jet Propulsion Laboratory/Joint Institute for Marine and Atmospheric Research (PMEL/JPL/JIMAR) ocean heating rate estimates</a:t>
            </a:r>
            <a:r>
              <a:rPr lang="en-US" sz="1200" baseline="30000" dirty="0" smtClean="0">
                <a:solidFill>
                  <a:schemeClr val="tx1"/>
                </a:solidFill>
              </a:rPr>
              <a:t>4</a:t>
            </a:r>
            <a:r>
              <a:rPr lang="en-US" sz="1200" dirty="0" smtClean="0">
                <a:solidFill>
                  <a:schemeClr val="tx1"/>
                </a:solidFill>
              </a:rPr>
              <a:t> use data from Argo and World Ocean Database 2009; uncertainties for upper ocean heating rates are given at one-standard error derived from sampling uncertainties. The gray bar in (b) corresponds to one standard deviation about the 2001–2010 average net TOA flux of 15 CMIP3 models</a:t>
            </a:r>
            <a:r>
              <a:rPr lang="en-US" sz="1000" dirty="0" smtClean="0">
                <a:solidFill>
                  <a:schemeClr val="tx1"/>
                </a:solidFill>
              </a:rPr>
              <a:t>.</a:t>
            </a:r>
            <a:endParaRPr lang="en-GB" sz="1000" dirty="0" smtClean="0">
              <a:solidFill>
                <a:schemeClr val="tx1"/>
              </a:solidFill>
            </a:endParaRPr>
          </a:p>
          <a:p>
            <a:pPr defTabSz="1281113"/>
            <a:r>
              <a:rPr lang="en-GB" sz="1000" dirty="0" smtClean="0"/>
              <a:t> </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17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pPr>
            <a:endParaRPr lang="en-GB" sz="1200" dirty="0" smtClean="0">
              <a:solidFill>
                <a:prstClr val="black"/>
              </a:solidFill>
              <a:latin typeface="Calibri"/>
            </a:endParaRPr>
          </a:p>
        </p:txBody>
      </p:sp>
      <p:sp>
        <p:nvSpPr>
          <p:cNvPr id="4" name="Slide Number Placeholder 3"/>
          <p:cNvSpPr>
            <a:spLocks noGrp="1"/>
          </p:cNvSpPr>
          <p:nvPr>
            <p:ph type="sldNum" sz="quarter" idx="10"/>
          </p:nvPr>
        </p:nvSpPr>
        <p:spPr/>
        <p:txBody>
          <a:bodyPr/>
          <a:lstStyle/>
          <a:p>
            <a:fld id="{29FDB257-6FD9-4ABC-A90E-F8C2E44FE70D}" type="slidenum">
              <a:rPr lang="en-GB" smtClean="0"/>
              <a:pPr/>
              <a:t>20</a:t>
            </a:fld>
            <a:endParaRPr lang="en-GB"/>
          </a:p>
        </p:txBody>
      </p:sp>
    </p:spTree>
    <p:extLst>
      <p:ext uri="{BB962C8B-B14F-4D97-AF65-F5344CB8AC3E}">
        <p14:creationId xmlns:p14="http://schemas.microsoft.com/office/powerpoint/2010/main" val="257195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320675"/>
            <a:ext cx="1979613" cy="55467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2475" y="320675"/>
            <a:ext cx="5791200" cy="5546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Calibri"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itchFamily="34" charset="0"/>
              </a:defRPr>
            </a:lvl1pPr>
          </a:lstStyle>
          <a:p>
            <a:r>
              <a:rPr lang="en-US" dirty="0" smtClean="0"/>
              <a:t>Click to edit Master title style</a:t>
            </a:r>
            <a:endParaRPr lang="en-GB"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653194-4730-440D-932A-A91DBD4DA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02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13F45-EFCF-46F8-AAA7-64FE708792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0205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363637-9A8D-4419-8A10-7EEF95F14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721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598F08-85EF-415E-B2A3-EA594115E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059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1BC252-3DA7-41E2-BED2-8E21B2C5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331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4DAB54-40DC-43D6-9326-EF3ECA9EFB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502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43E85C-4BE8-4577-9B46-7B37D502EF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129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28A994-3685-4463-B219-972D2002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7838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3D5DB-AC56-4E36-B30D-CBF2773D81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673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F0780-7850-407E-95B7-2DF53787F9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435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32DD61-F7B4-4CBB-9B49-69B7A88AE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079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C18628-4DED-4250-A3C9-DB4AE7129D46}" type="datetimeFigureOut">
              <a:rPr lang="en-GB" smtClean="0">
                <a:solidFill>
                  <a:prstClr val="black">
                    <a:tint val="75000"/>
                  </a:prstClr>
                </a:solidFill>
              </a:rPr>
              <a:pPr/>
              <a:t>24/04/2013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8FE9B1-A7B3-4EEA-8E63-0244E75DAA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1131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C18628-4DED-4250-A3C9-DB4AE7129D46}" type="datetimeFigureOut">
              <a:rPr lang="en-GB" smtClean="0">
                <a:solidFill>
                  <a:prstClr val="black">
                    <a:tint val="75000"/>
                  </a:prstClr>
                </a:solidFill>
              </a:rPr>
              <a:pPr/>
              <a:t>24/04/2013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8FE9B1-A7B3-4EEA-8E63-0244E75DAA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010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C18628-4DED-4250-A3C9-DB4AE7129D46}" type="datetimeFigureOut">
              <a:rPr lang="en-GB" smtClean="0">
                <a:solidFill>
                  <a:prstClr val="black">
                    <a:tint val="75000"/>
                  </a:prstClr>
                </a:solidFill>
              </a:rPr>
              <a:pPr/>
              <a:t>24/04/2013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8FE9B1-A7B3-4EEA-8E63-0244E75DAA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34537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4C18628-4DED-4250-A3C9-DB4AE7129D46}" type="datetimeFigureOut">
              <a:rPr lang="en-GB" smtClean="0">
                <a:solidFill>
                  <a:prstClr val="black">
                    <a:tint val="75000"/>
                  </a:prstClr>
                </a:solidFill>
              </a:rPr>
              <a:pPr/>
              <a:t>24/04/2013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78FE9B1-A7B3-4EEA-8E63-0244E75DAA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5756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4C18628-4DED-4250-A3C9-DB4AE7129D46}" type="datetimeFigureOut">
              <a:rPr lang="en-GB" smtClean="0">
                <a:solidFill>
                  <a:prstClr val="black">
                    <a:tint val="75000"/>
                  </a:prstClr>
                </a:solidFill>
              </a:rPr>
              <a:pPr/>
              <a:t>24/04/2013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78FE9B1-A7B3-4EEA-8E63-0244E75DAA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4800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4C18628-4DED-4250-A3C9-DB4AE7129D46}" type="datetimeFigureOut">
              <a:rPr lang="en-GB" smtClean="0">
                <a:solidFill>
                  <a:prstClr val="black">
                    <a:tint val="75000"/>
                  </a:prstClr>
                </a:solidFill>
              </a:rPr>
              <a:pPr/>
              <a:t>24/04/2013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78FE9B1-A7B3-4EEA-8E63-0244E75DAA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31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2475" y="1647825"/>
            <a:ext cx="3884613" cy="4219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89488" y="1647825"/>
            <a:ext cx="3886200" cy="4219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C18628-4DED-4250-A3C9-DB4AE7129D46}" type="datetimeFigureOut">
              <a:rPr lang="en-GB" smtClean="0">
                <a:solidFill>
                  <a:prstClr val="black">
                    <a:tint val="75000"/>
                  </a:prstClr>
                </a:solidFill>
              </a:rPr>
              <a:pPr/>
              <a:t>24/04/2013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78FE9B1-A7B3-4EEA-8E63-0244E75DAA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0583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C18628-4DED-4250-A3C9-DB4AE7129D46}" type="datetimeFigureOut">
              <a:rPr lang="en-GB" smtClean="0">
                <a:solidFill>
                  <a:prstClr val="black">
                    <a:tint val="75000"/>
                  </a:prstClr>
                </a:solidFill>
              </a:rPr>
              <a:pPr/>
              <a:t>24/04/2013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78FE9B1-A7B3-4EEA-8E63-0244E75DAA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0150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C18628-4DED-4250-A3C9-DB4AE7129D46}" type="datetimeFigureOut">
              <a:rPr lang="en-GB" smtClean="0">
                <a:solidFill>
                  <a:prstClr val="black">
                    <a:tint val="75000"/>
                  </a:prstClr>
                </a:solidFill>
              </a:rPr>
              <a:pPr/>
              <a:t>24/04/2013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78FE9B1-A7B3-4EEA-8E63-0244E75DAA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8343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C18628-4DED-4250-A3C9-DB4AE7129D46}" type="datetimeFigureOut">
              <a:rPr lang="en-GB" smtClean="0">
                <a:solidFill>
                  <a:prstClr val="black">
                    <a:tint val="75000"/>
                  </a:prstClr>
                </a:solidFill>
              </a:rPr>
              <a:pPr/>
              <a:t>24/04/2013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8FE9B1-A7B3-4EEA-8E63-0244E75DAA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5146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C18628-4DED-4250-A3C9-DB4AE7129D46}" type="datetimeFigureOut">
              <a:rPr lang="en-GB" smtClean="0">
                <a:solidFill>
                  <a:prstClr val="black">
                    <a:tint val="75000"/>
                  </a:prstClr>
                </a:solidFill>
              </a:rPr>
              <a:pPr/>
              <a:t>24/04/2013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8FE9B1-A7B3-4EEA-8E63-0244E75DAAF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6080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80" name="Picture 68" descr="Device-black"/>
          <p:cNvPicPr>
            <a:picLocks noChangeAspect="1" noChangeArrowheads="1"/>
          </p:cNvPicPr>
          <p:nvPr/>
        </p:nvPicPr>
        <p:blipFill>
          <a:blip r:embed="rId13" cstate="print"/>
          <a:srcRect/>
          <a:stretch>
            <a:fillRect/>
          </a:stretch>
        </p:blipFill>
        <p:spPr bwMode="auto">
          <a:xfrm>
            <a:off x="7524750" y="434975"/>
            <a:ext cx="1184275" cy="387350"/>
          </a:xfrm>
          <a:prstGeom prst="rect">
            <a:avLst/>
          </a:prstGeom>
          <a:noFill/>
        </p:spPr>
      </p:pic>
      <p:sp>
        <p:nvSpPr>
          <p:cNvPr id="13333" name="Rectangle 21"/>
          <p:cNvSpPr>
            <a:spLocks noGrp="1" noChangeArrowheads="1"/>
          </p:cNvSpPr>
          <p:nvPr>
            <p:ph type="title"/>
          </p:nvPr>
        </p:nvSpPr>
        <p:spPr bwMode="auto">
          <a:xfrm>
            <a:off x="752475" y="320675"/>
            <a:ext cx="5980113" cy="10604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3334" name="Rectangle 22"/>
          <p:cNvSpPr>
            <a:spLocks noGrp="1" noChangeArrowheads="1"/>
          </p:cNvSpPr>
          <p:nvPr>
            <p:ph type="body" idx="1"/>
          </p:nvPr>
        </p:nvSpPr>
        <p:spPr bwMode="auto">
          <a:xfrm>
            <a:off x="752475" y="1647825"/>
            <a:ext cx="7923213" cy="4219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smtClean="0"/>
              <a:t>Click to edit Master text style</a:t>
            </a:r>
          </a:p>
        </p:txBody>
      </p:sp>
      <p:sp>
        <p:nvSpPr>
          <p:cNvPr id="13360" name="Line 48"/>
          <p:cNvSpPr>
            <a:spLocks noChangeShapeType="1"/>
          </p:cNvSpPr>
          <p:nvPr/>
        </p:nvSpPr>
        <p:spPr bwMode="auto">
          <a:xfrm>
            <a:off x="2268538" y="6813550"/>
            <a:ext cx="2232025" cy="0"/>
          </a:xfrm>
          <a:prstGeom prst="line">
            <a:avLst/>
          </a:prstGeom>
          <a:noFill/>
          <a:ln w="9525">
            <a:noFill/>
            <a:round/>
            <a:headEnd/>
            <a:tailEnd/>
          </a:ln>
          <a:effectLst/>
        </p:spPr>
        <p:txBody>
          <a:bodyPr anchor="ctr"/>
          <a:lstStyle/>
          <a:p>
            <a:endParaRPr lang="en-GB"/>
          </a:p>
        </p:txBody>
      </p:sp>
      <p:sp>
        <p:nvSpPr>
          <p:cNvPr id="13361" name="Line 49"/>
          <p:cNvSpPr>
            <a:spLocks noChangeShapeType="1"/>
          </p:cNvSpPr>
          <p:nvPr/>
        </p:nvSpPr>
        <p:spPr bwMode="auto">
          <a:xfrm>
            <a:off x="1763713" y="6858000"/>
            <a:ext cx="3095625" cy="0"/>
          </a:xfrm>
          <a:prstGeom prst="line">
            <a:avLst/>
          </a:prstGeom>
          <a:noFill/>
          <a:ln w="9525">
            <a:noFill/>
            <a:round/>
            <a:headEnd/>
            <a:tailEnd/>
          </a:ln>
          <a:effectLst/>
        </p:spPr>
        <p:txBody>
          <a:bodyPr anchor="ctr"/>
          <a:lstStyle/>
          <a:p>
            <a:endParaRPr lang="en-GB"/>
          </a:p>
        </p:txBody>
      </p:sp>
      <p:sp>
        <p:nvSpPr>
          <p:cNvPr id="13381" name="Rectangle 69"/>
          <p:cNvSpPr>
            <a:spLocks noChangeArrowheads="1"/>
          </p:cNvSpPr>
          <p:nvPr/>
        </p:nvSpPr>
        <p:spPr bwMode="hidden">
          <a:xfrm>
            <a:off x="7343775" y="0"/>
            <a:ext cx="1800225" cy="1125538"/>
          </a:xfrm>
          <a:prstGeom prst="rect">
            <a:avLst/>
          </a:prstGeom>
          <a:solidFill>
            <a:schemeClr val="bg1"/>
          </a:solidFill>
          <a:ln w="9525" algn="ctr">
            <a:noFill/>
            <a:miter lim="800000"/>
            <a:headEnd/>
            <a:tailEnd/>
          </a:ln>
          <a:effectLst/>
        </p:spPr>
        <p:txBody>
          <a:bodyPr wrap="none" anchor="ctr"/>
          <a:lstStyle/>
          <a:p>
            <a:endParaRPr lang="en-GB"/>
          </a:p>
        </p:txBody>
      </p:sp>
      <p:pic>
        <p:nvPicPr>
          <p:cNvPr id="13379" name="Picture 67" descr="Device-white"/>
          <p:cNvPicPr>
            <a:picLocks noChangeAspect="1" noChangeArrowheads="1"/>
          </p:cNvPicPr>
          <p:nvPr/>
        </p:nvPicPr>
        <p:blipFill>
          <a:blip r:embed="rId14" cstate="print"/>
          <a:srcRect/>
          <a:stretch>
            <a:fillRect/>
          </a:stretch>
        </p:blipFill>
        <p:spPr bwMode="hidden">
          <a:xfrm>
            <a:off x="7524750" y="436563"/>
            <a:ext cx="1184275" cy="387350"/>
          </a:xfrm>
          <a:prstGeom prst="rect">
            <a:avLst/>
          </a:prstGeom>
          <a:solidFill>
            <a:schemeClr val="bg1"/>
          </a:solidFill>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timing>
    <p:tnLst>
      <p:par>
        <p:cTn id="1" dur="indefinite" restart="never" nodeType="tmRoot"/>
      </p:par>
    </p:tnLst>
  </p:timing>
  <p:hf hdr="0" dt="0"/>
  <p:txStyles>
    <p:titleStyle>
      <a:lvl1pPr algn="l" rtl="0" fontAlgn="base">
        <a:lnSpc>
          <a:spcPct val="85000"/>
        </a:lnSpc>
        <a:spcBef>
          <a:spcPct val="0"/>
        </a:spcBef>
        <a:spcAft>
          <a:spcPct val="0"/>
        </a:spcAft>
        <a:defRPr sz="2800">
          <a:solidFill>
            <a:schemeClr val="tx1"/>
          </a:solidFill>
          <a:latin typeface="+mj-lt"/>
          <a:ea typeface="+mj-ea"/>
          <a:cs typeface="+mj-cs"/>
        </a:defRPr>
      </a:lvl1pPr>
      <a:lvl2pPr algn="l" rtl="0" fontAlgn="base">
        <a:lnSpc>
          <a:spcPct val="85000"/>
        </a:lnSpc>
        <a:spcBef>
          <a:spcPct val="0"/>
        </a:spcBef>
        <a:spcAft>
          <a:spcPct val="0"/>
        </a:spcAft>
        <a:defRPr sz="2800">
          <a:solidFill>
            <a:schemeClr val="tx1"/>
          </a:solidFill>
          <a:latin typeface="Rdg Vesta" pitchFamily="50" charset="0"/>
        </a:defRPr>
      </a:lvl2pPr>
      <a:lvl3pPr algn="l" rtl="0" fontAlgn="base">
        <a:lnSpc>
          <a:spcPct val="85000"/>
        </a:lnSpc>
        <a:spcBef>
          <a:spcPct val="0"/>
        </a:spcBef>
        <a:spcAft>
          <a:spcPct val="0"/>
        </a:spcAft>
        <a:defRPr sz="2800">
          <a:solidFill>
            <a:schemeClr val="tx1"/>
          </a:solidFill>
          <a:latin typeface="Rdg Vesta" pitchFamily="50" charset="0"/>
        </a:defRPr>
      </a:lvl3pPr>
      <a:lvl4pPr algn="l" rtl="0" fontAlgn="base">
        <a:lnSpc>
          <a:spcPct val="85000"/>
        </a:lnSpc>
        <a:spcBef>
          <a:spcPct val="0"/>
        </a:spcBef>
        <a:spcAft>
          <a:spcPct val="0"/>
        </a:spcAft>
        <a:defRPr sz="2800">
          <a:solidFill>
            <a:schemeClr val="tx1"/>
          </a:solidFill>
          <a:latin typeface="Rdg Vesta" pitchFamily="50" charset="0"/>
        </a:defRPr>
      </a:lvl4pPr>
      <a:lvl5pPr algn="l" rtl="0" fontAlgn="base">
        <a:lnSpc>
          <a:spcPct val="85000"/>
        </a:lnSpc>
        <a:spcBef>
          <a:spcPct val="0"/>
        </a:spcBef>
        <a:spcAft>
          <a:spcPct val="0"/>
        </a:spcAft>
        <a:defRPr sz="2800">
          <a:solidFill>
            <a:schemeClr val="tx1"/>
          </a:solidFill>
          <a:latin typeface="Rdg Vesta" pitchFamily="50" charset="0"/>
        </a:defRPr>
      </a:lvl5pPr>
      <a:lvl6pPr marL="457200" algn="l" rtl="0" fontAlgn="base">
        <a:lnSpc>
          <a:spcPct val="85000"/>
        </a:lnSpc>
        <a:spcBef>
          <a:spcPct val="0"/>
        </a:spcBef>
        <a:spcAft>
          <a:spcPct val="0"/>
        </a:spcAft>
        <a:defRPr sz="2800">
          <a:solidFill>
            <a:schemeClr val="tx1"/>
          </a:solidFill>
          <a:latin typeface="Rdg Vesta" pitchFamily="50" charset="0"/>
        </a:defRPr>
      </a:lvl6pPr>
      <a:lvl7pPr marL="914400" algn="l" rtl="0" fontAlgn="base">
        <a:lnSpc>
          <a:spcPct val="85000"/>
        </a:lnSpc>
        <a:spcBef>
          <a:spcPct val="0"/>
        </a:spcBef>
        <a:spcAft>
          <a:spcPct val="0"/>
        </a:spcAft>
        <a:defRPr sz="2800">
          <a:solidFill>
            <a:schemeClr val="tx1"/>
          </a:solidFill>
          <a:latin typeface="Rdg Vesta" pitchFamily="50" charset="0"/>
        </a:defRPr>
      </a:lvl7pPr>
      <a:lvl8pPr marL="1371600" algn="l" rtl="0" fontAlgn="base">
        <a:lnSpc>
          <a:spcPct val="85000"/>
        </a:lnSpc>
        <a:spcBef>
          <a:spcPct val="0"/>
        </a:spcBef>
        <a:spcAft>
          <a:spcPct val="0"/>
        </a:spcAft>
        <a:defRPr sz="2800">
          <a:solidFill>
            <a:schemeClr val="tx1"/>
          </a:solidFill>
          <a:latin typeface="Rdg Vesta" pitchFamily="50" charset="0"/>
        </a:defRPr>
      </a:lvl8pPr>
      <a:lvl9pPr marL="1828800" algn="l" rtl="0" fontAlgn="base">
        <a:lnSpc>
          <a:spcPct val="85000"/>
        </a:lnSpc>
        <a:spcBef>
          <a:spcPct val="0"/>
        </a:spcBef>
        <a:spcAft>
          <a:spcPct val="0"/>
        </a:spcAft>
        <a:defRPr sz="2800">
          <a:solidFill>
            <a:schemeClr val="tx1"/>
          </a:solidFill>
          <a:latin typeface="Rdg Vesta" pitchFamily="50" charset="0"/>
        </a:defRPr>
      </a:lvl9pPr>
    </p:titleStyle>
    <p:bodyStyle>
      <a:lvl1pPr algn="l" rtl="0" fontAlgn="base">
        <a:lnSpc>
          <a:spcPct val="95000"/>
        </a:lnSpc>
        <a:spcBef>
          <a:spcPct val="20000"/>
        </a:spcBef>
        <a:spcAft>
          <a:spcPct val="0"/>
        </a:spcAft>
        <a:defRPr sz="8600">
          <a:solidFill>
            <a:schemeClr val="tx2"/>
          </a:solidFill>
          <a:latin typeface="Calibri" pitchFamily="34" charset="0"/>
          <a:ea typeface="+mn-ea"/>
          <a:cs typeface="+mn-cs"/>
        </a:defRPr>
      </a:lvl1pPr>
      <a:lvl2pPr marL="2330450" indent="-533400" algn="l" rtl="0" fontAlgn="base">
        <a:spcBef>
          <a:spcPct val="20000"/>
        </a:spcBef>
        <a:spcAft>
          <a:spcPct val="0"/>
        </a:spcAft>
        <a:defRPr sz="2800">
          <a:solidFill>
            <a:schemeClr val="tx1"/>
          </a:solidFill>
          <a:latin typeface="Arial" charset="0"/>
        </a:defRPr>
      </a:lvl2pPr>
      <a:lvl3pPr marL="2967038" indent="-457200" algn="l" rtl="0" fontAlgn="base">
        <a:spcBef>
          <a:spcPct val="20000"/>
        </a:spcBef>
        <a:spcAft>
          <a:spcPct val="0"/>
        </a:spcAft>
        <a:buChar char="•"/>
        <a:defRPr sz="2400">
          <a:solidFill>
            <a:schemeClr val="tx1"/>
          </a:solidFill>
          <a:latin typeface="Arial" charset="0"/>
        </a:defRPr>
      </a:lvl3pPr>
      <a:lvl4pPr marL="3527425" indent="-381000" algn="l" rtl="0" fontAlgn="base">
        <a:spcBef>
          <a:spcPct val="20000"/>
        </a:spcBef>
        <a:spcAft>
          <a:spcPct val="0"/>
        </a:spcAft>
        <a:buChar char="–"/>
        <a:defRPr sz="2000">
          <a:solidFill>
            <a:schemeClr val="tx1"/>
          </a:solidFill>
          <a:latin typeface="Arial" charset="0"/>
        </a:defRPr>
      </a:lvl4pPr>
      <a:lvl5pPr marL="4087813" indent="-381000" algn="l" rtl="0" fontAlgn="base">
        <a:spcBef>
          <a:spcPct val="20000"/>
        </a:spcBef>
        <a:spcAft>
          <a:spcPct val="0"/>
        </a:spcAft>
        <a:buChar char="»"/>
        <a:defRPr sz="2000">
          <a:solidFill>
            <a:schemeClr val="tx1"/>
          </a:solidFill>
          <a:latin typeface="Arial" charset="0"/>
        </a:defRPr>
      </a:lvl5pPr>
      <a:lvl6pPr marL="4545013" indent="-381000" algn="l" rtl="0" fontAlgn="base">
        <a:spcBef>
          <a:spcPct val="20000"/>
        </a:spcBef>
        <a:spcAft>
          <a:spcPct val="0"/>
        </a:spcAft>
        <a:buChar char="»"/>
        <a:defRPr sz="2000">
          <a:solidFill>
            <a:schemeClr val="tx1"/>
          </a:solidFill>
          <a:latin typeface="Arial" charset="0"/>
        </a:defRPr>
      </a:lvl6pPr>
      <a:lvl7pPr marL="5002213" indent="-381000" algn="l" rtl="0" fontAlgn="base">
        <a:spcBef>
          <a:spcPct val="20000"/>
        </a:spcBef>
        <a:spcAft>
          <a:spcPct val="0"/>
        </a:spcAft>
        <a:buChar char="»"/>
        <a:defRPr sz="2000">
          <a:solidFill>
            <a:schemeClr val="tx1"/>
          </a:solidFill>
          <a:latin typeface="Arial" charset="0"/>
        </a:defRPr>
      </a:lvl7pPr>
      <a:lvl8pPr marL="5459413" indent="-381000" algn="l" rtl="0" fontAlgn="base">
        <a:spcBef>
          <a:spcPct val="20000"/>
        </a:spcBef>
        <a:spcAft>
          <a:spcPct val="0"/>
        </a:spcAft>
        <a:buChar char="»"/>
        <a:defRPr sz="2000">
          <a:solidFill>
            <a:schemeClr val="tx1"/>
          </a:solidFill>
          <a:latin typeface="Arial" charset="0"/>
        </a:defRPr>
      </a:lvl8pPr>
      <a:lvl9pPr marL="5916613" indent="-3810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par>
    </p:tnLst>
  </p:timing>
  <p:hf hd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Rdg Vesta" pitchFamily="50" charset="0"/>
        </a:defRPr>
      </a:lvl2pPr>
      <a:lvl3pPr algn="l" rtl="0" fontAlgn="base">
        <a:spcBef>
          <a:spcPct val="0"/>
        </a:spcBef>
        <a:spcAft>
          <a:spcPct val="0"/>
        </a:spcAft>
        <a:defRPr sz="4400">
          <a:solidFill>
            <a:schemeClr val="tx2"/>
          </a:solidFill>
          <a:latin typeface="Rdg Vesta" pitchFamily="50" charset="0"/>
        </a:defRPr>
      </a:lvl3pPr>
      <a:lvl4pPr algn="l" rtl="0" fontAlgn="base">
        <a:spcBef>
          <a:spcPct val="0"/>
        </a:spcBef>
        <a:spcAft>
          <a:spcPct val="0"/>
        </a:spcAft>
        <a:defRPr sz="4400">
          <a:solidFill>
            <a:schemeClr val="tx2"/>
          </a:solidFill>
          <a:latin typeface="Rdg Vesta" pitchFamily="50" charset="0"/>
        </a:defRPr>
      </a:lvl4pPr>
      <a:lvl5pPr algn="l" rtl="0" fontAlgn="base">
        <a:spcBef>
          <a:spcPct val="0"/>
        </a:spcBef>
        <a:spcAft>
          <a:spcPct val="0"/>
        </a:spcAft>
        <a:defRPr sz="4400">
          <a:solidFill>
            <a:schemeClr val="tx2"/>
          </a:solidFill>
          <a:latin typeface="Rdg Vesta" pitchFamily="50" charset="0"/>
        </a:defRPr>
      </a:lvl5pPr>
      <a:lvl6pPr marL="457200" algn="l" rtl="0" fontAlgn="base">
        <a:spcBef>
          <a:spcPct val="0"/>
        </a:spcBef>
        <a:spcAft>
          <a:spcPct val="0"/>
        </a:spcAft>
        <a:defRPr sz="4400">
          <a:solidFill>
            <a:schemeClr val="tx2"/>
          </a:solidFill>
          <a:latin typeface="Rdg Vesta" pitchFamily="50" charset="0"/>
        </a:defRPr>
      </a:lvl6pPr>
      <a:lvl7pPr marL="914400" algn="l" rtl="0" fontAlgn="base">
        <a:spcBef>
          <a:spcPct val="0"/>
        </a:spcBef>
        <a:spcAft>
          <a:spcPct val="0"/>
        </a:spcAft>
        <a:defRPr sz="4400">
          <a:solidFill>
            <a:schemeClr val="tx2"/>
          </a:solidFill>
          <a:latin typeface="Rdg Vesta" pitchFamily="50" charset="0"/>
        </a:defRPr>
      </a:lvl7pPr>
      <a:lvl8pPr marL="1371600" algn="l" rtl="0" fontAlgn="base">
        <a:spcBef>
          <a:spcPct val="0"/>
        </a:spcBef>
        <a:spcAft>
          <a:spcPct val="0"/>
        </a:spcAft>
        <a:defRPr sz="4400">
          <a:solidFill>
            <a:schemeClr val="tx2"/>
          </a:solidFill>
          <a:latin typeface="Rdg Vesta" pitchFamily="50" charset="0"/>
        </a:defRPr>
      </a:lvl8pPr>
      <a:lvl9pPr marL="1828800" algn="l" rtl="0" fontAlgn="base">
        <a:spcBef>
          <a:spcPct val="0"/>
        </a:spcBef>
        <a:spcAft>
          <a:spcPct val="0"/>
        </a:spcAft>
        <a:defRPr sz="4400">
          <a:solidFill>
            <a:schemeClr val="tx2"/>
          </a:solidFill>
          <a:latin typeface="Rdg Vesta" pitchFamily="50"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B88E0A5-1193-41E6-8788-8E0525FA40EA}" type="slidenum">
              <a:rPr lang="en-US">
                <a:solidFill>
                  <a:srgbClr val="000000"/>
                </a:solidFill>
                <a:latin typeface="Arial" pitchFamily="34" charset="0"/>
              </a:rPr>
              <a:pPr>
                <a:defRPr/>
              </a:pPr>
              <a:t>‹#›</a:t>
            </a:fld>
            <a:endParaRPr lang="en-US">
              <a:solidFill>
                <a:srgbClr val="000000"/>
              </a:solidFill>
              <a:latin typeface="Arial" pitchFamily="34" charset="0"/>
            </a:endParaRPr>
          </a:p>
        </p:txBody>
      </p:sp>
      <p:pic>
        <p:nvPicPr>
          <p:cNvPr id="1031" name="Picture 9" descr="Device-whit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hidden">
          <a:xfrm>
            <a:off x="7731125" y="228600"/>
            <a:ext cx="11842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solidFill>
                <a:srgbClr val="000000"/>
              </a:solidFill>
              <a:latin typeface="Rdg Vesta" pitchFamily="2" charset="0"/>
            </a:endParaRPr>
          </a:p>
        </p:txBody>
      </p:sp>
    </p:spTree>
    <p:extLst>
      <p:ext uri="{BB962C8B-B14F-4D97-AF65-F5344CB8AC3E}">
        <p14:creationId xmlns:p14="http://schemas.microsoft.com/office/powerpoint/2010/main" val="25164619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4C18628-4DED-4250-A3C9-DB4AE7129D46}" type="datetimeFigureOut">
              <a:rPr lang="en-GB" smtClean="0">
                <a:solidFill>
                  <a:prstClr val="black">
                    <a:tint val="75000"/>
                  </a:prstClr>
                </a:solidFill>
                <a:latin typeface="Calibri"/>
              </a:rPr>
              <a:pPr fontAlgn="auto">
                <a:spcBef>
                  <a:spcPts val="0"/>
                </a:spcBef>
                <a:spcAft>
                  <a:spcPts val="0"/>
                </a:spcAft>
              </a:pPr>
              <a:t>24/04/2013</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78FE9B1-A7B3-4EEA-8E63-0244E75DAAF1}"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388237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www.owamail.reading.ac.uk/owa/redir.aspx?C=Eapxw50yrEumZi9ypRVie9nh2SkUEtAIipj3pdwVrqo3-Or1X1OcSMcpEaYjxoLhgL00GJ9y1po.&amp;URL=http://www.rcuk.ac.uk/researchoutcomes" TargetMode="External"/><Relationship Id="rId2" Type="http://schemas.openxmlformats.org/officeDocument/2006/relationships/hyperlink" Target="http://www.met.reading.ac.uk/~sgs02rpa/research/DEEP-C.html" TargetMode="Externa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hyperlink" Target="http://link.springer.com/article/10.1007/s00382-012-1569-8" TargetMode="External"/><Relationship Id="rId4" Type="http://schemas.openxmlformats.org/officeDocument/2006/relationships/hyperlink" Target="http://www.cgd.ucar.edu/cas/Trenberth/trenberth.papers/TFK_bams09.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hyperlink" Target="http://onlinelibrary.wiley.com/doi/10.1002/met.285/ful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mag.org/content/328/5976/316.summary" TargetMode="External"/><Relationship Id="rId2" Type="http://schemas.openxmlformats.org/officeDocument/2006/relationships/image" Target="../media/image25.tiff"/><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sciencemag.org/content/328/5976/316.summary" TargetMode="External"/><Relationship Id="rId1" Type="http://schemas.openxmlformats.org/officeDocument/2006/relationships/slideLayout" Target="../slideLayouts/slideLayout13.xml"/><Relationship Id="rId4" Type="http://schemas.openxmlformats.org/officeDocument/2006/relationships/hyperlink" Target="http://www.nature.com/ngeo/journal/v5/n2/abs/ngeo1375.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pubs.giss.nasa.gov/abs/ha06510a.html" TargetMode="External"/><Relationship Id="rId4" Type="http://schemas.openxmlformats.org/officeDocument/2006/relationships/hyperlink" Target="http://www.nature.com/ngeo/journal/v5/n2/abs/ngeo1375.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www.agu.org/pubs/crossref/2010/2009JD012442.shtml" TargetMode="External"/><Relationship Id="rId2" Type="http://schemas.openxmlformats.org/officeDocument/2006/relationships/hyperlink" Target="http://journals.ametsoc.org/doi/abs/10.1175/2011JCLI3932.1"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5" Type="http://schemas.openxmlformats.org/officeDocument/2006/relationships/image" Target="../media/image37.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onlinelibrary.wiley.com/doi/10.1029/2012GL053901/abstract" TargetMode="External"/><Relationship Id="rId2" Type="http://schemas.openxmlformats.org/officeDocument/2006/relationships/hyperlink" Target="http://journals.ametsoc.org/doi/abs/10.1175/2011JCLI3932.1" TargetMode="External"/><Relationship Id="rId1" Type="http://schemas.openxmlformats.org/officeDocument/2006/relationships/slideLayout" Target="../slideLayouts/slideLayout24.xml"/><Relationship Id="rId6" Type="http://schemas.openxmlformats.org/officeDocument/2006/relationships/hyperlink" Target="http://link.springer.com/article/10.1007/s00382-012-1484-z" TargetMode="External"/><Relationship Id="rId5" Type="http://schemas.openxmlformats.org/officeDocument/2006/relationships/image" Target="../media/image40.gif"/><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sciencemag.org/content/328/5976/316.summary" TargetMode="External"/><Relationship Id="rId1" Type="http://schemas.openxmlformats.org/officeDocument/2006/relationships/slideLayout" Target="../slideLayouts/slideLayout13.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hyperlink" Target="http://www.climate-lab-book.ac.uk/2013/what-will-the-simulations-do-next/" TargetMode="External"/><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hyperlink" Target="http://www.sciencemag.org/content/333/6044/866.full.html" TargetMode="External"/><Relationship Id="rId13" Type="http://schemas.openxmlformats.org/officeDocument/2006/relationships/hyperlink" Target="http://www.agu.org/pubs/crossref/2011/2011GL048417.shtml" TargetMode="External"/><Relationship Id="rId18" Type="http://schemas.openxmlformats.org/officeDocument/2006/relationships/image" Target="../media/image15.png"/><Relationship Id="rId3" Type="http://schemas.openxmlformats.org/officeDocument/2006/relationships/hyperlink" Target="http://www.nature.com/ngeo/journal/v6/n4/full/ngeo1740.html" TargetMode="External"/><Relationship Id="rId7" Type="http://schemas.openxmlformats.org/officeDocument/2006/relationships/hyperlink" Target="http://onlinelibrary.wiley.com/doi/10.1029/2009JD012105/abstract" TargetMode="External"/><Relationship Id="rId12" Type="http://schemas.openxmlformats.org/officeDocument/2006/relationships/hyperlink" Target="http://www.nature.com/nclimate/journal/vaop/ncurrent/full/nclimate1863.html" TargetMode="External"/><Relationship Id="rId17" Type="http://schemas.openxmlformats.org/officeDocument/2006/relationships/hyperlink" Target="http://onlinelibrary.wiley.com/doi/10.1029/2012GL053901/abstract" TargetMode="External"/><Relationship Id="rId2" Type="http://schemas.openxmlformats.org/officeDocument/2006/relationships/hyperlink" Target="http://onlinelibrary.wiley.com/doi/10.1002/grl.50156/abstract" TargetMode="External"/><Relationship Id="rId16" Type="http://schemas.openxmlformats.org/officeDocument/2006/relationships/hyperlink" Target="http://www.nature.com/ngeo/journal/v5/n2/abs/ngeo1375.html" TargetMode="External"/><Relationship Id="rId20"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hyperlink" Target="http://www.sciencemag.org/content/327/5970/1219.abstract" TargetMode="External"/><Relationship Id="rId11" Type="http://schemas.openxmlformats.org/officeDocument/2006/relationships/hyperlink" Target="http://www.agu.org/journals/gl/gl1113/2011GL047835/" TargetMode="External"/><Relationship Id="rId5" Type="http://schemas.openxmlformats.org/officeDocument/2006/relationships/hyperlink" Target="http://www.pnas.org/content/early/2011/06/27/1102467108" TargetMode="External"/><Relationship Id="rId15" Type="http://schemas.openxmlformats.org/officeDocument/2006/relationships/hyperlink" Target="http://t.co/D1mRINYrzl" TargetMode="External"/><Relationship Id="rId10" Type="http://schemas.openxmlformats.org/officeDocument/2006/relationships/hyperlink" Target="http://www.nature.com/nclimate/journal/v1/n7/full/nclimate1229.html" TargetMode="External"/><Relationship Id="rId19" Type="http://schemas.openxmlformats.org/officeDocument/2006/relationships/image" Target="../media/image16.png"/><Relationship Id="rId4" Type="http://schemas.openxmlformats.org/officeDocument/2006/relationships/hyperlink" Target="http://www.sciencemag.org/content/333/6044/866.full" TargetMode="External"/><Relationship Id="rId9" Type="http://schemas.openxmlformats.org/officeDocument/2006/relationships/hyperlink" Target="http://pubs.giss.nasa.gov/docs/2011/2011_Hansen_etal.pdf" TargetMode="External"/><Relationship Id="rId14" Type="http://schemas.openxmlformats.org/officeDocument/2006/relationships/hyperlink" Target="http://onlinelibrary.wiley.com/doi/10.1002/grl.50382/abstrac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0" name="Rectangle 2"/>
          <p:cNvSpPr>
            <a:spLocks noGrp="1" noChangeArrowheads="1"/>
          </p:cNvSpPr>
          <p:nvPr>
            <p:ph type="ctrTitle"/>
          </p:nvPr>
        </p:nvSpPr>
        <p:spPr>
          <a:xfrm>
            <a:off x="179512" y="188640"/>
            <a:ext cx="8784976" cy="1196752"/>
          </a:xfrm>
        </p:spPr>
        <p:txBody>
          <a:bodyPr/>
          <a:lstStyle/>
          <a:p>
            <a:pPr>
              <a:tabLst>
                <a:tab pos="4038600" algn="l"/>
                <a:tab pos="6553200" algn="l"/>
              </a:tabLst>
            </a:pPr>
            <a:r>
              <a:rPr lang="en-GB" sz="3600" dirty="0" smtClean="0">
                <a:solidFill>
                  <a:schemeClr val="bg1"/>
                </a:solidFill>
                <a:latin typeface="Calibri" pitchFamily="34" charset="0"/>
                <a:cs typeface="Calibri" pitchFamily="34" charset="0"/>
              </a:rPr>
              <a:t>DEEP-C: Diagnosing Earth’s Energy Pathways in the Climate system</a:t>
            </a:r>
            <a:endParaRPr lang="en-GB" sz="3600" dirty="0">
              <a:solidFill>
                <a:schemeClr val="bg1"/>
              </a:solidFill>
              <a:latin typeface="Calibri" pitchFamily="34" charset="0"/>
              <a:cs typeface="Calibri" pitchFamily="34" charset="0"/>
            </a:endParaRPr>
          </a:p>
        </p:txBody>
      </p:sp>
      <p:sp>
        <p:nvSpPr>
          <p:cNvPr id="7" name="Rectangle 3"/>
          <p:cNvSpPr>
            <a:spLocks noGrp="1" noChangeArrowheads="1"/>
          </p:cNvSpPr>
          <p:nvPr>
            <p:ph type="subTitle" idx="1"/>
          </p:nvPr>
        </p:nvSpPr>
        <p:spPr>
          <a:xfrm>
            <a:off x="630237" y="2996952"/>
            <a:ext cx="7470155" cy="1728192"/>
          </a:xfrm>
          <a:solidFill>
            <a:schemeClr val="tx2">
              <a:lumMod val="20000"/>
              <a:lumOff val="80000"/>
              <a:alpha val="66000"/>
            </a:schemeClr>
          </a:solidFill>
        </p:spPr>
        <p:txBody>
          <a:bodyPr/>
          <a:lstStyle/>
          <a:p>
            <a:pPr algn="l"/>
            <a:r>
              <a:rPr lang="en-GB" sz="2800" dirty="0" smtClean="0">
                <a:latin typeface="Times New Roman" pitchFamily="18" charset="0"/>
                <a:cs typeface="Times New Roman" pitchFamily="18" charset="0"/>
              </a:rPr>
              <a:t>PIs</a:t>
            </a:r>
            <a:r>
              <a:rPr lang="en-GB" sz="2800" dirty="0" smtClean="0">
                <a:latin typeface="Calibri" pitchFamily="34" charset="0"/>
                <a:cs typeface="Calibri" pitchFamily="34" charset="0"/>
              </a:rPr>
              <a:t>: Richard Allan, Elaine </a:t>
            </a:r>
            <a:r>
              <a:rPr lang="en-GB" sz="2800" dirty="0" err="1" smtClean="0">
                <a:latin typeface="Calibri" pitchFamily="34" charset="0"/>
                <a:cs typeface="Calibri" pitchFamily="34" charset="0"/>
              </a:rPr>
              <a:t>McDonagh</a:t>
            </a:r>
            <a:r>
              <a:rPr lang="en-GB" sz="2800" dirty="0" smtClean="0">
                <a:latin typeface="Calibri" pitchFamily="34" charset="0"/>
                <a:cs typeface="Calibri" pitchFamily="34" charset="0"/>
              </a:rPr>
              <a:t>, Matt Palmer</a:t>
            </a:r>
            <a:endParaRPr lang="en-GB" sz="2800" baseline="30000" dirty="0" smtClean="0">
              <a:latin typeface="Calibri" pitchFamily="34" charset="0"/>
              <a:cs typeface="Calibri" pitchFamily="34" charset="0"/>
            </a:endParaRPr>
          </a:p>
          <a:p>
            <a:pPr algn="l"/>
            <a:r>
              <a:rPr lang="en-GB" sz="2400" dirty="0" smtClean="0">
                <a:latin typeface="Calibri" pitchFamily="34" charset="0"/>
                <a:cs typeface="Calibri" pitchFamily="34" charset="0"/>
              </a:rPr>
              <a:t>University of Reading, National Oceanography Centre – Southampton, Met Office</a:t>
            </a:r>
            <a:endParaRPr lang="en-GB" sz="2400" dirty="0">
              <a:latin typeface="Calibri" pitchFamily="34" charset="0"/>
              <a:cs typeface="Calibri" pitchFamily="34" charset="0"/>
            </a:endParaRPr>
          </a:p>
          <a:p>
            <a:pPr algn="l"/>
            <a:r>
              <a:rPr lang="en-GB" sz="2000" dirty="0" smtClean="0">
                <a:latin typeface="Calibri" pitchFamily="34" charset="0"/>
                <a:cs typeface="Calibri" pitchFamily="34" charset="0"/>
              </a:rPr>
              <a:t>Partners: Walker Institute, NASA Langley, DECC, NCAS, NCEO</a:t>
            </a:r>
            <a:r>
              <a:rPr lang="en-GB" sz="2400" dirty="0" smtClean="0">
                <a:latin typeface="Calibri" pitchFamily="34" charset="0"/>
                <a:cs typeface="Calibri" pitchFamily="34" charset="0"/>
              </a:rPr>
              <a:t>. </a:t>
            </a:r>
          </a:p>
        </p:txBody>
      </p:sp>
      <p:pic>
        <p:nvPicPr>
          <p:cNvPr id="8" name="Picture 2" descr="http://t3.gstatic.com/images?q=tbn:ANd9GcSAc6SgqREl6SGxxfhGbrVoYy4UgxqXHCowQXLspkBKjCUYHhW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87" t="-6020" r="-4623" b="-15540"/>
          <a:stretch/>
        </p:blipFill>
        <p:spPr bwMode="auto">
          <a:xfrm>
            <a:off x="7111204" y="6018607"/>
            <a:ext cx="1784724" cy="613537"/>
          </a:xfrm>
          <a:prstGeom prst="rect">
            <a:avLst/>
          </a:prstGeom>
          <a:solidFill>
            <a:schemeClr val="bg1"/>
          </a:solidFill>
          <a:extLst/>
        </p:spPr>
      </p:pic>
      <p:pic>
        <p:nvPicPr>
          <p:cNvPr id="9" name="Picture 4" descr="http://t0.gstatic.com/images?q=tbn:ANd9GcTnNUsxjTdOwi8q8TPFpZ1pq-CAoNRCJM9BH33D03WGY36Bic8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254" y="6018607"/>
            <a:ext cx="2013784" cy="6135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cl.cam.ac.uk/research/srg/netos/molten/images/reading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383" y="60186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nerc.ac.uk/site/logos/graphics/nceo/nceologo79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4583" y="6018607"/>
            <a:ext cx="2323681" cy="6051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Integration/Dissemination</a:t>
            </a:r>
            <a:endParaRPr lang="en-GB" dirty="0">
              <a:solidFill>
                <a:schemeClr val="tx2"/>
              </a:solidFill>
            </a:endParaRPr>
          </a:p>
        </p:txBody>
      </p:sp>
      <p:sp>
        <p:nvSpPr>
          <p:cNvPr id="3" name="Content Placeholder 2"/>
          <p:cNvSpPr>
            <a:spLocks noGrp="1"/>
          </p:cNvSpPr>
          <p:nvPr>
            <p:ph idx="1"/>
          </p:nvPr>
        </p:nvSpPr>
        <p:spPr/>
        <p:txBody>
          <a:bodyPr>
            <a:normAutofit/>
          </a:bodyPr>
          <a:lstStyle/>
          <a:p>
            <a:r>
              <a:rPr lang="en-GB" dirty="0" smtClean="0"/>
              <a:t>Project meetings (3 each at Reading, NOC-Southampton and Met Office)</a:t>
            </a:r>
          </a:p>
          <a:p>
            <a:r>
              <a:rPr lang="en-GB" dirty="0" smtClean="0"/>
              <a:t>Briefings to DECC</a:t>
            </a:r>
          </a:p>
          <a:p>
            <a:r>
              <a:rPr lang="en-GB" dirty="0" smtClean="0">
                <a:latin typeface="Calibri" pitchFamily="34" charset="0"/>
                <a:hlinkClick r:id="rId2"/>
              </a:rPr>
              <a:t>Website</a:t>
            </a:r>
            <a:r>
              <a:rPr lang="en-GB" dirty="0" smtClean="0"/>
              <a:t>/twitter/outreach</a:t>
            </a:r>
          </a:p>
          <a:p>
            <a:r>
              <a:rPr lang="en-GB" dirty="0" smtClean="0"/>
              <a:t>Conference session/workshop</a:t>
            </a:r>
          </a:p>
          <a:p>
            <a:r>
              <a:rPr lang="en-GB" dirty="0" smtClean="0"/>
              <a:t>Review paper? …</a:t>
            </a:r>
          </a:p>
          <a:p>
            <a:pPr marL="0" indent="0">
              <a:buNone/>
            </a:pPr>
            <a:r>
              <a:rPr lang="en-GB" sz="2400" dirty="0" smtClean="0"/>
              <a:t>Partners: please send/enter outputs (papers, talks, outreach) for  NERC outcomes database </a:t>
            </a:r>
            <a:r>
              <a:rPr lang="en-GB" sz="2400" dirty="0">
                <a:hlinkClick r:id="rId3"/>
              </a:rPr>
              <a:t>www.rcuk.ac.uk/researchoutcomes</a:t>
            </a:r>
            <a:r>
              <a:rPr lang="en-GB" sz="2400" dirty="0"/>
              <a:t> </a:t>
            </a:r>
          </a:p>
        </p:txBody>
      </p:sp>
      <p:pic>
        <p:nvPicPr>
          <p:cNvPr id="4" name="Picture 3">
            <a:hlinkClick r:id="rId2"/>
          </p:cNvPr>
          <p:cNvPicPr>
            <a:picLocks noChangeAspect="1"/>
          </p:cNvPicPr>
          <p:nvPr/>
        </p:nvPicPr>
        <p:blipFill rotWithShape="1">
          <a:blip r:embed="rId4">
            <a:extLst>
              <a:ext uri="{28A0092B-C50C-407E-A947-70E740481C1C}">
                <a14:useLocalDpi xmlns:a14="http://schemas.microsoft.com/office/drawing/2010/main" val="0"/>
              </a:ext>
            </a:extLst>
          </a:blip>
          <a:srcRect l="7497" r="51690" b="44118"/>
          <a:stretch/>
        </p:blipFill>
        <p:spPr>
          <a:xfrm>
            <a:off x="6016204" y="2494485"/>
            <a:ext cx="2804268" cy="2158651"/>
          </a:xfrm>
          <a:prstGeom prst="rect">
            <a:avLst/>
          </a:prstGeom>
        </p:spPr>
      </p:pic>
    </p:spTree>
    <p:extLst>
      <p:ext uri="{BB962C8B-B14F-4D97-AF65-F5344CB8AC3E}">
        <p14:creationId xmlns:p14="http://schemas.microsoft.com/office/powerpoint/2010/main" val="1333220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0" name="Rectangle 2"/>
          <p:cNvSpPr>
            <a:spLocks noGrp="1" noChangeArrowheads="1"/>
          </p:cNvSpPr>
          <p:nvPr>
            <p:ph type="ctrTitle"/>
          </p:nvPr>
        </p:nvSpPr>
        <p:spPr>
          <a:xfrm>
            <a:off x="179512" y="188640"/>
            <a:ext cx="8784976" cy="1196752"/>
          </a:xfrm>
        </p:spPr>
        <p:txBody>
          <a:bodyPr/>
          <a:lstStyle/>
          <a:p>
            <a:pPr>
              <a:tabLst>
                <a:tab pos="4038600" algn="l"/>
                <a:tab pos="6553200" algn="l"/>
              </a:tabLst>
            </a:pPr>
            <a:r>
              <a:rPr lang="en-GB" sz="3200" dirty="0">
                <a:solidFill>
                  <a:schemeClr val="bg1"/>
                </a:solidFill>
                <a:latin typeface="Calibri" pitchFamily="34" charset="0"/>
                <a:cs typeface="Calibri" pitchFamily="34" charset="0"/>
              </a:rPr>
              <a:t>WP1 - Observed TOA </a:t>
            </a:r>
            <a:r>
              <a:rPr lang="en-GB" sz="3200" dirty="0" err="1">
                <a:solidFill>
                  <a:schemeClr val="bg1"/>
                </a:solidFill>
                <a:latin typeface="Calibri" pitchFamily="34" charset="0"/>
                <a:cs typeface="Calibri" pitchFamily="34" charset="0"/>
              </a:rPr>
              <a:t>Radiative</a:t>
            </a:r>
            <a:r>
              <a:rPr lang="en-GB" sz="3200" dirty="0">
                <a:solidFill>
                  <a:schemeClr val="bg1"/>
                </a:solidFill>
                <a:latin typeface="Calibri" pitchFamily="34" charset="0"/>
                <a:cs typeface="Calibri" pitchFamily="34" charset="0"/>
              </a:rPr>
              <a:t> Imbalance and Atmospheric Energy Transports</a:t>
            </a:r>
          </a:p>
        </p:txBody>
      </p:sp>
      <p:sp>
        <p:nvSpPr>
          <p:cNvPr id="7" name="Rectangle 3"/>
          <p:cNvSpPr>
            <a:spLocks noGrp="1" noChangeArrowheads="1"/>
          </p:cNvSpPr>
          <p:nvPr>
            <p:ph type="subTitle" idx="1"/>
          </p:nvPr>
        </p:nvSpPr>
        <p:spPr>
          <a:xfrm>
            <a:off x="630237" y="2996952"/>
            <a:ext cx="7373329" cy="1728192"/>
          </a:xfrm>
          <a:solidFill>
            <a:schemeClr val="tx2">
              <a:lumMod val="20000"/>
              <a:lumOff val="80000"/>
              <a:alpha val="66000"/>
            </a:schemeClr>
          </a:solidFill>
        </p:spPr>
        <p:txBody>
          <a:bodyPr/>
          <a:lstStyle/>
          <a:p>
            <a:pPr algn="l"/>
            <a:r>
              <a:rPr lang="en-GB" sz="2800" dirty="0" smtClean="0">
                <a:latin typeface="Calibri" pitchFamily="34" charset="0"/>
                <a:cs typeface="Calibri" pitchFamily="34" charset="0"/>
              </a:rPr>
              <a:t>Richard P. Allan, </a:t>
            </a:r>
            <a:r>
              <a:rPr lang="en-GB" sz="2800" dirty="0" err="1" smtClean="0">
                <a:latin typeface="Calibri" pitchFamily="34" charset="0"/>
                <a:cs typeface="Calibri" pitchFamily="34" charset="0"/>
              </a:rPr>
              <a:t>Chunlei</a:t>
            </a:r>
            <a:r>
              <a:rPr lang="en-GB" sz="2800" dirty="0" smtClean="0">
                <a:latin typeface="Calibri" pitchFamily="34" charset="0"/>
                <a:cs typeface="Calibri" pitchFamily="34" charset="0"/>
              </a:rPr>
              <a:t> Liu </a:t>
            </a:r>
            <a:endParaRPr lang="en-GB" sz="2800" baseline="30000" dirty="0" smtClean="0">
              <a:latin typeface="Calibri" pitchFamily="34" charset="0"/>
              <a:cs typeface="Calibri" pitchFamily="34" charset="0"/>
            </a:endParaRPr>
          </a:p>
          <a:p>
            <a:pPr algn="l"/>
            <a:r>
              <a:rPr lang="en-GB" sz="2400" dirty="0" smtClean="0">
                <a:latin typeface="Calibri" pitchFamily="34" charset="0"/>
                <a:cs typeface="Calibri" pitchFamily="34" charset="0"/>
              </a:rPr>
              <a:t>University of Reading, Department of Meteorology     NCAS-Climate/NCEO	</a:t>
            </a:r>
          </a:p>
          <a:p>
            <a:pPr algn="l"/>
            <a:r>
              <a:rPr lang="fi-FI" sz="2200" dirty="0" smtClean="0">
                <a:latin typeface="Calibri" pitchFamily="34" charset="0"/>
                <a:cs typeface="Calibri" pitchFamily="34" charset="0"/>
              </a:rPr>
              <a:t>Links: Norman Loeb, Walker Institute, DECC, WP2-4</a:t>
            </a:r>
            <a:endParaRPr lang="en-GB" sz="2200" dirty="0" smtClean="0">
              <a:latin typeface="Calibri" pitchFamily="34" charset="0"/>
              <a:cs typeface="Calibri" pitchFamily="34" charset="0"/>
            </a:endParaRPr>
          </a:p>
        </p:txBody>
      </p:sp>
      <p:pic>
        <p:nvPicPr>
          <p:cNvPr id="8" name="Picture 2" descr="http://t3.gstatic.com/images?q=tbn:ANd9GcSAc6SgqREl6SGxxfhGbrVoYy4UgxqXHCowQXLspkBKjCUYHhW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87" t="-6020" r="-4623" b="-15540"/>
          <a:stretch/>
        </p:blipFill>
        <p:spPr bwMode="auto">
          <a:xfrm>
            <a:off x="7111204" y="6018607"/>
            <a:ext cx="1784724" cy="613537"/>
          </a:xfrm>
          <a:prstGeom prst="rect">
            <a:avLst/>
          </a:prstGeom>
          <a:solidFill>
            <a:schemeClr val="bg1"/>
          </a:solidFill>
          <a:extLst/>
        </p:spPr>
      </p:pic>
      <p:pic>
        <p:nvPicPr>
          <p:cNvPr id="9" name="Picture 4" descr="http://t0.gstatic.com/images?q=tbn:ANd9GcTnNUsxjTdOwi8q8TPFpZ1pq-CAoNRCJM9BH33D03WGY36Bic8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254" y="6018607"/>
            <a:ext cx="2013784" cy="6135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cl.cam.ac.uk/research/srg/netos/molten/images/reading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383" y="60186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nerc.ac.uk/site/logos/graphics/nceo/nceologo79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4583" y="6018607"/>
            <a:ext cx="2323681" cy="60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9218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90872" y="188640"/>
            <a:ext cx="8229600" cy="1143000"/>
          </a:xfrm>
          <a:prstGeom prst="rect">
            <a:avLst/>
          </a:prstGeom>
          <a:solidFill>
            <a:schemeClr val="bg1"/>
          </a:solidFill>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Rdg Vesta" pitchFamily="50" charset="0"/>
              </a:defRPr>
            </a:lvl2pPr>
            <a:lvl3pPr algn="l" rtl="0" fontAlgn="base">
              <a:spcBef>
                <a:spcPct val="0"/>
              </a:spcBef>
              <a:spcAft>
                <a:spcPct val="0"/>
              </a:spcAft>
              <a:defRPr sz="4400">
                <a:solidFill>
                  <a:schemeClr val="tx2"/>
                </a:solidFill>
                <a:latin typeface="Rdg Vesta" pitchFamily="50" charset="0"/>
              </a:defRPr>
            </a:lvl3pPr>
            <a:lvl4pPr algn="l" rtl="0" fontAlgn="base">
              <a:spcBef>
                <a:spcPct val="0"/>
              </a:spcBef>
              <a:spcAft>
                <a:spcPct val="0"/>
              </a:spcAft>
              <a:defRPr sz="4400">
                <a:solidFill>
                  <a:schemeClr val="tx2"/>
                </a:solidFill>
                <a:latin typeface="Rdg Vesta" pitchFamily="50" charset="0"/>
              </a:defRPr>
            </a:lvl4pPr>
            <a:lvl5pPr algn="l" rtl="0" fontAlgn="base">
              <a:spcBef>
                <a:spcPct val="0"/>
              </a:spcBef>
              <a:spcAft>
                <a:spcPct val="0"/>
              </a:spcAft>
              <a:defRPr sz="4400">
                <a:solidFill>
                  <a:schemeClr val="tx2"/>
                </a:solidFill>
                <a:latin typeface="Rdg Vesta" pitchFamily="50" charset="0"/>
              </a:defRPr>
            </a:lvl5pPr>
            <a:lvl6pPr marL="457200" algn="l" rtl="0" fontAlgn="base">
              <a:spcBef>
                <a:spcPct val="0"/>
              </a:spcBef>
              <a:spcAft>
                <a:spcPct val="0"/>
              </a:spcAft>
              <a:defRPr sz="4400">
                <a:solidFill>
                  <a:schemeClr val="tx2"/>
                </a:solidFill>
                <a:latin typeface="Rdg Vesta" pitchFamily="50" charset="0"/>
              </a:defRPr>
            </a:lvl6pPr>
            <a:lvl7pPr marL="914400" algn="l" rtl="0" fontAlgn="base">
              <a:spcBef>
                <a:spcPct val="0"/>
              </a:spcBef>
              <a:spcAft>
                <a:spcPct val="0"/>
              </a:spcAft>
              <a:defRPr sz="4400">
                <a:solidFill>
                  <a:schemeClr val="tx2"/>
                </a:solidFill>
                <a:latin typeface="Rdg Vesta" pitchFamily="50" charset="0"/>
              </a:defRPr>
            </a:lvl7pPr>
            <a:lvl8pPr marL="1371600" algn="l" rtl="0" fontAlgn="base">
              <a:spcBef>
                <a:spcPct val="0"/>
              </a:spcBef>
              <a:spcAft>
                <a:spcPct val="0"/>
              </a:spcAft>
              <a:defRPr sz="4400">
                <a:solidFill>
                  <a:schemeClr val="tx2"/>
                </a:solidFill>
                <a:latin typeface="Rdg Vesta" pitchFamily="50" charset="0"/>
              </a:defRPr>
            </a:lvl8pPr>
            <a:lvl9pPr marL="1828800" algn="l" rtl="0" fontAlgn="base">
              <a:spcBef>
                <a:spcPct val="0"/>
              </a:spcBef>
              <a:spcAft>
                <a:spcPct val="0"/>
              </a:spcAft>
              <a:defRPr sz="4400">
                <a:solidFill>
                  <a:schemeClr val="tx2"/>
                </a:solidFill>
                <a:latin typeface="Rdg Vesta" pitchFamily="50" charset="0"/>
              </a:defRPr>
            </a:lvl9pPr>
          </a:lstStyle>
          <a:p>
            <a:r>
              <a:rPr lang="en-GB" sz="3200" dirty="0" smtClean="0">
                <a:solidFill>
                  <a:srgbClr val="194B8D"/>
                </a:solidFill>
                <a:latin typeface="Calibri" pitchFamily="34" charset="0"/>
              </a:rPr>
              <a:t>Updates to Earth’s Energy Budget</a:t>
            </a:r>
            <a:endParaRPr lang="en-GB" sz="3200" dirty="0">
              <a:solidFill>
                <a:srgbClr val="194B8D"/>
              </a:solidFill>
              <a:latin typeface="Calibri" pitchFamily="34" charset="0"/>
            </a:endParaRPr>
          </a:p>
        </p:txBody>
      </p:sp>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5614"/>
          <a:stretch>
            <a:fillRect/>
          </a:stretch>
        </p:blipFill>
        <p:spPr bwMode="auto">
          <a:xfrm>
            <a:off x="395536" y="971600"/>
            <a:ext cx="8244408" cy="533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5"/>
          <p:cNvSpPr>
            <a:spLocks noChangeArrowheads="1"/>
          </p:cNvSpPr>
          <p:nvPr/>
        </p:nvSpPr>
        <p:spPr bwMode="auto">
          <a:xfrm>
            <a:off x="6753944" y="3449698"/>
            <a:ext cx="914400" cy="1447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sz="1800">
              <a:solidFill>
                <a:srgbClr val="000000"/>
              </a:solidFill>
              <a:latin typeface="Arial" pitchFamily="34" charset="0"/>
            </a:endParaRPr>
          </a:p>
        </p:txBody>
      </p:sp>
      <p:sp>
        <p:nvSpPr>
          <p:cNvPr id="8199" name="Text Box 7"/>
          <p:cNvSpPr txBox="1">
            <a:spLocks noChangeArrowheads="1"/>
          </p:cNvSpPr>
          <p:nvPr/>
        </p:nvSpPr>
        <p:spPr bwMode="auto">
          <a:xfrm>
            <a:off x="251520" y="6361583"/>
            <a:ext cx="8748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a:solidFill>
                  <a:srgbClr val="000000"/>
                </a:solidFill>
                <a:hlinkClick r:id="rId4"/>
              </a:rPr>
              <a:t>Trenberth et al. (2009) </a:t>
            </a:r>
            <a:r>
              <a:rPr lang="en-GB" sz="1800" dirty="0" smtClean="0">
                <a:solidFill>
                  <a:srgbClr val="000000"/>
                </a:solidFill>
                <a:hlinkClick r:id="rId4"/>
              </a:rPr>
              <a:t>BAMS</a:t>
            </a:r>
            <a:r>
              <a:rPr lang="en-GB" sz="1800" dirty="0" smtClean="0">
                <a:solidFill>
                  <a:srgbClr val="000000"/>
                </a:solidFill>
              </a:rPr>
              <a:t>, but see </a:t>
            </a:r>
            <a:r>
              <a:rPr lang="en-GB" sz="1800" dirty="0" smtClean="0">
                <a:solidFill>
                  <a:srgbClr val="FF0000"/>
                </a:solidFill>
              </a:rPr>
              <a:t>update</a:t>
            </a:r>
            <a:r>
              <a:rPr lang="en-GB" sz="1800" dirty="0" smtClean="0">
                <a:solidFill>
                  <a:srgbClr val="000000"/>
                </a:solidFill>
              </a:rPr>
              <a:t> by </a:t>
            </a:r>
            <a:r>
              <a:rPr lang="en-GB" sz="1800" dirty="0" smtClean="0">
                <a:solidFill>
                  <a:srgbClr val="000000"/>
                </a:solidFill>
                <a:hlinkClick r:id="rId5"/>
              </a:rPr>
              <a:t>Wild et al. (2012) </a:t>
            </a:r>
            <a:r>
              <a:rPr lang="en-GB" sz="1800" dirty="0" err="1" smtClean="0">
                <a:solidFill>
                  <a:srgbClr val="000000"/>
                </a:solidFill>
                <a:hlinkClick r:id="rId5"/>
              </a:rPr>
              <a:t>Clim</a:t>
            </a:r>
            <a:r>
              <a:rPr lang="en-GB" sz="1800" dirty="0" smtClean="0">
                <a:solidFill>
                  <a:srgbClr val="000000"/>
                </a:solidFill>
                <a:hlinkClick r:id="rId5"/>
              </a:rPr>
              <a:t>. Dynamics</a:t>
            </a:r>
            <a:endParaRPr lang="en-US" sz="1800" dirty="0">
              <a:solidFill>
                <a:srgbClr val="000000"/>
              </a:solidFill>
            </a:endParaRPr>
          </a:p>
        </p:txBody>
      </p:sp>
      <p:sp>
        <p:nvSpPr>
          <p:cNvPr id="2" name="TextBox 1"/>
          <p:cNvSpPr txBox="1"/>
          <p:nvPr/>
        </p:nvSpPr>
        <p:spPr>
          <a:xfrm>
            <a:off x="7812360" y="4283968"/>
            <a:ext cx="1111424" cy="369332"/>
          </a:xfrm>
          <a:prstGeom prst="rect">
            <a:avLst/>
          </a:prstGeom>
          <a:noFill/>
        </p:spPr>
        <p:txBody>
          <a:bodyPr wrap="square" rtlCol="0">
            <a:spAutoFit/>
          </a:bodyPr>
          <a:lstStyle/>
          <a:p>
            <a:r>
              <a:rPr lang="en-GB" sz="1800" dirty="0" smtClean="0">
                <a:solidFill>
                  <a:srgbClr val="FF0000"/>
                </a:solidFill>
                <a:latin typeface="+mn-lt"/>
              </a:rPr>
              <a:t>338-348</a:t>
            </a:r>
            <a:endParaRPr lang="en-GB" sz="1800" dirty="0">
              <a:solidFill>
                <a:srgbClr val="FF0000"/>
              </a:solidFill>
              <a:latin typeface="+mn-lt"/>
            </a:endParaRPr>
          </a:p>
        </p:txBody>
      </p:sp>
      <p:sp>
        <p:nvSpPr>
          <p:cNvPr id="9" name="TextBox 8"/>
          <p:cNvSpPr txBox="1"/>
          <p:nvPr/>
        </p:nvSpPr>
        <p:spPr>
          <a:xfrm>
            <a:off x="7524328" y="5858852"/>
            <a:ext cx="1399456" cy="369332"/>
          </a:xfrm>
          <a:prstGeom prst="rect">
            <a:avLst/>
          </a:prstGeom>
          <a:noFill/>
          <a:ln>
            <a:solidFill>
              <a:srgbClr val="FF0000"/>
            </a:solidFill>
          </a:ln>
        </p:spPr>
        <p:txBody>
          <a:bodyPr wrap="square" rtlCol="0">
            <a:spAutoFit/>
          </a:bodyPr>
          <a:lstStyle/>
          <a:p>
            <a:r>
              <a:rPr lang="en-GB" sz="1800" dirty="0" smtClean="0">
                <a:solidFill>
                  <a:srgbClr val="FF0000"/>
                </a:solidFill>
                <a:latin typeface="+mn-lt"/>
              </a:rPr>
              <a:t>LH ~ 80-90</a:t>
            </a:r>
            <a:endParaRPr lang="en-GB" sz="1800" dirty="0">
              <a:solidFill>
                <a:srgbClr val="FF0000"/>
              </a:solidFill>
              <a:latin typeface="+mn-lt"/>
            </a:endParaRPr>
          </a:p>
        </p:txBody>
      </p:sp>
      <p:cxnSp>
        <p:nvCxnSpPr>
          <p:cNvPr id="4" name="Straight Arrow Connector 3"/>
          <p:cNvCxnSpPr/>
          <p:nvPr/>
        </p:nvCxnSpPr>
        <p:spPr bwMode="auto">
          <a:xfrm flipH="1" flipV="1">
            <a:off x="5295528" y="5436096"/>
            <a:ext cx="2228800" cy="42275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3" name="TextBox 2"/>
          <p:cNvSpPr txBox="1"/>
          <p:nvPr/>
        </p:nvSpPr>
        <p:spPr>
          <a:xfrm>
            <a:off x="5364088" y="5910164"/>
            <a:ext cx="576064" cy="400110"/>
          </a:xfrm>
          <a:prstGeom prst="rect">
            <a:avLst/>
          </a:prstGeom>
          <a:solidFill>
            <a:schemeClr val="bg1">
              <a:alpha val="23000"/>
            </a:schemeClr>
          </a:solidFill>
          <a:ln>
            <a:solidFill>
              <a:srgbClr val="FF0000"/>
            </a:solidFill>
          </a:ln>
        </p:spPr>
        <p:txBody>
          <a:bodyPr wrap="square" rtlCol="0">
            <a:spAutoFit/>
          </a:bodyPr>
          <a:lstStyle/>
          <a:p>
            <a:pPr algn="ctr"/>
            <a:r>
              <a:rPr lang="en-GB" sz="2000" b="1" dirty="0" smtClean="0">
                <a:solidFill>
                  <a:srgbClr val="FF0000"/>
                </a:solidFill>
                <a:latin typeface="Times New Roman" pitchFamily="18" charset="0"/>
                <a:cs typeface="Times New Roman" pitchFamily="18" charset="0"/>
              </a:rPr>
              <a:t>0.6</a:t>
            </a:r>
            <a:endParaRPr lang="en-GB" sz="2000" b="1" dirty="0">
              <a:solidFill>
                <a:srgbClr val="FF0000"/>
              </a:solidFill>
              <a:latin typeface="Times New Roman" pitchFamily="18" charset="0"/>
              <a:cs typeface="Times New Roman" pitchFamily="18" charset="0"/>
            </a:endParaRPr>
          </a:p>
        </p:txBody>
      </p:sp>
      <p:cxnSp>
        <p:nvCxnSpPr>
          <p:cNvPr id="12" name="Straight Arrow Connector 11"/>
          <p:cNvCxnSpPr/>
          <p:nvPr/>
        </p:nvCxnSpPr>
        <p:spPr bwMode="auto">
          <a:xfrm flipH="1" flipV="1">
            <a:off x="4860032" y="5858852"/>
            <a:ext cx="504056" cy="194374"/>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5" name="TextBox 4"/>
          <p:cNvSpPr txBox="1"/>
          <p:nvPr/>
        </p:nvSpPr>
        <p:spPr>
          <a:xfrm>
            <a:off x="8208404" y="2164794"/>
            <a:ext cx="540060" cy="400110"/>
          </a:xfrm>
          <a:prstGeom prst="rect">
            <a:avLst/>
          </a:prstGeom>
          <a:noFill/>
        </p:spPr>
        <p:txBody>
          <a:bodyPr wrap="square" rtlCol="0">
            <a:spAutoFit/>
          </a:bodyPr>
          <a:lstStyle/>
          <a:p>
            <a:r>
              <a:rPr lang="en-GB" sz="2000" b="1" dirty="0" smtClean="0">
                <a:solidFill>
                  <a:srgbClr val="FF0000"/>
                </a:solidFill>
                <a:latin typeface="Times New Roman" pitchFamily="18" charset="0"/>
                <a:cs typeface="Times New Roman" pitchFamily="18" charset="0"/>
              </a:rPr>
              <a:t>20</a:t>
            </a:r>
            <a:endParaRPr lang="en-GB" sz="2000" b="1" dirty="0">
              <a:solidFill>
                <a:srgbClr val="FF0000"/>
              </a:solidFill>
              <a:latin typeface="Times New Roman" pitchFamily="18" charset="0"/>
              <a:cs typeface="Times New Roman" pitchFamily="18" charset="0"/>
            </a:endParaRPr>
          </a:p>
        </p:txBody>
      </p:sp>
      <p:sp>
        <p:nvSpPr>
          <p:cNvPr id="14" name="Rectangle 5"/>
          <p:cNvSpPr>
            <a:spLocks noChangeArrowheads="1"/>
          </p:cNvSpPr>
          <p:nvPr/>
        </p:nvSpPr>
        <p:spPr bwMode="auto">
          <a:xfrm>
            <a:off x="6906344" y="2060848"/>
            <a:ext cx="1317712" cy="50405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sz="1800">
              <a:solidFill>
                <a:srgbClr val="000000"/>
              </a:solidFill>
              <a:latin typeface="Arial" pitchFamily="34" charset="0"/>
            </a:endParaRPr>
          </a:p>
        </p:txBody>
      </p:sp>
    </p:spTree>
    <p:extLst>
      <p:ext uri="{BB962C8B-B14F-4D97-AF65-F5344CB8AC3E}">
        <p14:creationId xmlns:p14="http://schemas.microsoft.com/office/powerpoint/2010/main" val="915502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2" grpId="0"/>
      <p:bldP spid="9" grpId="0" animBg="1"/>
      <p:bldP spid="3" grpId="0" animBg="1"/>
      <p:bldP spid="5"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7139136" cy="1143000"/>
          </a:xfrm>
        </p:spPr>
        <p:txBody>
          <a:bodyPr/>
          <a:lstStyle/>
          <a:p>
            <a:r>
              <a:rPr lang="en-GB" sz="3600" dirty="0" smtClean="0">
                <a:latin typeface="Calibri" pitchFamily="34" charset="0"/>
                <a:cs typeface="Calibri" pitchFamily="34" charset="0"/>
              </a:rPr>
              <a:t>Variation in net radiation since 1985</a:t>
            </a:r>
            <a:endParaRPr lang="en-GB" sz="3600" dirty="0">
              <a:latin typeface="Calibri" pitchFamily="34" charset="0"/>
              <a:cs typeface="Calibri" pitchFamily="34" charset="0"/>
            </a:endParaRPr>
          </a:p>
        </p:txBody>
      </p:sp>
      <p:pic>
        <p:nvPicPr>
          <p:cNvPr id="10" name="Picture 9" descr="ERB_WFOV_CERES_cmip.png"/>
          <p:cNvPicPr>
            <a:picLocks noChangeAspect="1"/>
          </p:cNvPicPr>
          <p:nvPr/>
        </p:nvPicPr>
        <p:blipFill>
          <a:blip r:embed="rId3" cstate="print"/>
          <a:stretch>
            <a:fillRect/>
          </a:stretch>
        </p:blipFill>
        <p:spPr>
          <a:xfrm>
            <a:off x="360040" y="1340768"/>
            <a:ext cx="8316416" cy="4158208"/>
          </a:xfrm>
          <a:prstGeom prst="rect">
            <a:avLst/>
          </a:prstGeom>
        </p:spPr>
      </p:pic>
      <p:sp>
        <p:nvSpPr>
          <p:cNvPr id="5" name="TextBox 4"/>
          <p:cNvSpPr txBox="1"/>
          <p:nvPr/>
        </p:nvSpPr>
        <p:spPr>
          <a:xfrm>
            <a:off x="3131840" y="5661248"/>
            <a:ext cx="5544616" cy="369332"/>
          </a:xfrm>
          <a:prstGeom prst="rect">
            <a:avLst/>
          </a:prstGeom>
          <a:noFill/>
        </p:spPr>
        <p:txBody>
          <a:bodyPr wrap="square" rtlCol="0">
            <a:spAutoFit/>
          </a:bodyPr>
          <a:lstStyle/>
          <a:p>
            <a:r>
              <a:rPr lang="en-GB" sz="1800" dirty="0" smtClean="0">
                <a:solidFill>
                  <a:schemeClr val="tx1"/>
                </a:solidFill>
                <a:latin typeface="Arial" pitchFamily="34" charset="0"/>
                <a:cs typeface="Arial" pitchFamily="34" charset="0"/>
              </a:rPr>
              <a:t>60S-60N, after </a:t>
            </a:r>
            <a:r>
              <a:rPr lang="en-GB" sz="1800" dirty="0" smtClean="0">
                <a:solidFill>
                  <a:schemeClr val="tx1"/>
                </a:solidFill>
                <a:latin typeface="Arial" pitchFamily="34" charset="0"/>
                <a:cs typeface="Arial" pitchFamily="34" charset="0"/>
                <a:hlinkClick r:id="rId4"/>
              </a:rPr>
              <a:t>Allan (2011) </a:t>
            </a:r>
            <a:r>
              <a:rPr lang="en-GB" sz="1800" dirty="0" err="1" smtClean="0">
                <a:solidFill>
                  <a:schemeClr val="tx1"/>
                </a:solidFill>
                <a:latin typeface="Arial" pitchFamily="34" charset="0"/>
                <a:cs typeface="Arial" pitchFamily="34" charset="0"/>
                <a:hlinkClick r:id="rId4"/>
              </a:rPr>
              <a:t>Meteorol</a:t>
            </a:r>
            <a:r>
              <a:rPr lang="en-GB" sz="1800" dirty="0" smtClean="0">
                <a:solidFill>
                  <a:schemeClr val="tx1"/>
                </a:solidFill>
                <a:latin typeface="Arial" pitchFamily="34" charset="0"/>
                <a:cs typeface="Arial" pitchFamily="34" charset="0"/>
                <a:hlinkClick r:id="rId4"/>
              </a:rPr>
              <a:t>. Apps</a:t>
            </a:r>
            <a:endParaRPr lang="en-GB" sz="1800" dirty="0">
              <a:solidFill>
                <a:schemeClr val="tx1"/>
              </a:solidFill>
              <a:latin typeface="Arial" pitchFamily="34" charset="0"/>
              <a:cs typeface="Arial" pitchFamily="34" charset="0"/>
            </a:endParaRPr>
          </a:p>
        </p:txBody>
      </p:sp>
      <p:pic>
        <p:nvPicPr>
          <p:cNvPr id="6" name="Picture 2" descr="Image: Terra Satellite"/>
          <p:cNvPicPr>
            <a:picLocks noChangeAspect="1" noChangeArrowheads="1"/>
          </p:cNvPicPr>
          <p:nvPr/>
        </p:nvPicPr>
        <p:blipFill>
          <a:blip r:embed="rId5" cstate="print"/>
          <a:srcRect/>
          <a:stretch>
            <a:fillRect/>
          </a:stretch>
        </p:blipFill>
        <p:spPr bwMode="auto">
          <a:xfrm>
            <a:off x="7452320" y="116632"/>
            <a:ext cx="1539496" cy="943563"/>
          </a:xfrm>
          <a:prstGeom prst="rect">
            <a:avLst/>
          </a:prstGeom>
          <a:noFill/>
        </p:spPr>
      </p:pic>
    </p:spTree>
    <p:extLst>
      <p:ext uri="{BB962C8B-B14F-4D97-AF65-F5344CB8AC3E}">
        <p14:creationId xmlns:p14="http://schemas.microsoft.com/office/powerpoint/2010/main" val="117730909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itchFamily="34" charset="0"/>
              </a:rPr>
              <a:t>Trends in net radiation</a:t>
            </a:r>
            <a:endParaRPr lang="en-GB" dirty="0">
              <a:latin typeface="Calibri" pitchFamily="34" charset="0"/>
            </a:endParaRPr>
          </a:p>
        </p:txBody>
      </p:sp>
      <p:pic>
        <p:nvPicPr>
          <p:cNvPr id="6" name="Picture 5" descr="Science_Brevia_Fig.tif"/>
          <p:cNvPicPr>
            <a:picLocks noChangeAspect="1"/>
          </p:cNvPicPr>
          <p:nvPr/>
        </p:nvPicPr>
        <p:blipFill>
          <a:blip r:embed="rId2" cstate="print"/>
          <a:srcRect t="18500" b="32150"/>
          <a:stretch>
            <a:fillRect/>
          </a:stretch>
        </p:blipFill>
        <p:spPr>
          <a:xfrm>
            <a:off x="539552" y="3068960"/>
            <a:ext cx="7821906" cy="2982771"/>
          </a:xfrm>
          <a:prstGeom prst="rect">
            <a:avLst/>
          </a:prstGeom>
        </p:spPr>
      </p:pic>
      <p:sp>
        <p:nvSpPr>
          <p:cNvPr id="3" name="Content Placeholder 2"/>
          <p:cNvSpPr>
            <a:spLocks noGrp="1"/>
          </p:cNvSpPr>
          <p:nvPr>
            <p:ph idx="1"/>
          </p:nvPr>
        </p:nvSpPr>
        <p:spPr>
          <a:xfrm>
            <a:off x="323528" y="1412776"/>
            <a:ext cx="8496944" cy="1944216"/>
          </a:xfrm>
        </p:spPr>
        <p:txBody>
          <a:bodyPr/>
          <a:lstStyle/>
          <a:p>
            <a:r>
              <a:rPr lang="en-GB" sz="2800" dirty="0" smtClean="0">
                <a:latin typeface="Calibri" pitchFamily="34" charset="0"/>
              </a:rPr>
              <a:t>Errors in satellite sensors and inappropriate use of satellite products explain much of large rise in net </a:t>
            </a:r>
            <a:r>
              <a:rPr lang="en-GB" sz="2800" dirty="0" err="1" smtClean="0">
                <a:latin typeface="Calibri" pitchFamily="34" charset="0"/>
              </a:rPr>
              <a:t>radiative</a:t>
            </a:r>
            <a:r>
              <a:rPr lang="en-GB" sz="2800" dirty="0" smtClean="0">
                <a:latin typeface="Calibri" pitchFamily="34" charset="0"/>
              </a:rPr>
              <a:t> flux shown by </a:t>
            </a:r>
            <a:r>
              <a:rPr lang="en-GB" sz="2800" dirty="0" smtClean="0">
                <a:latin typeface="Calibri" pitchFamily="34" charset="0"/>
                <a:hlinkClick r:id="rId3"/>
              </a:rPr>
              <a:t>Trenberth and </a:t>
            </a:r>
            <a:r>
              <a:rPr lang="en-GB" sz="2800" dirty="0" err="1" smtClean="0">
                <a:latin typeface="Calibri" pitchFamily="34" charset="0"/>
                <a:hlinkClick r:id="rId3"/>
              </a:rPr>
              <a:t>Fasullo</a:t>
            </a:r>
            <a:r>
              <a:rPr lang="en-GB" sz="2800" dirty="0" smtClean="0">
                <a:latin typeface="Calibri" pitchFamily="34" charset="0"/>
                <a:hlinkClick r:id="rId3"/>
              </a:rPr>
              <a:t> (2010)</a:t>
            </a:r>
            <a:endParaRPr lang="en-GB" sz="2800" dirty="0" smtClean="0">
              <a:latin typeface="Calibri" pitchFamily="34" charset="0"/>
            </a:endParaRPr>
          </a:p>
          <a:p>
            <a:pPr>
              <a:buNone/>
            </a:pPr>
            <a:r>
              <a:rPr lang="en-GB" sz="2800" dirty="0" smtClean="0"/>
              <a:t>			</a:t>
            </a:r>
            <a:r>
              <a:rPr lang="en-GB" sz="2400" b="1" dirty="0" smtClean="0">
                <a:latin typeface="Arial" pitchFamily="34" charset="0"/>
                <a:cs typeface="Arial" pitchFamily="34" charset="0"/>
              </a:rPr>
              <a:t>global net radiation anomalies </a:t>
            </a:r>
            <a:endParaRPr lang="en-GB" sz="2400" b="1" dirty="0">
              <a:latin typeface="Arial" pitchFamily="34" charset="0"/>
              <a:cs typeface="Arial" pitchFamily="34" charset="0"/>
            </a:endParaRPr>
          </a:p>
        </p:txBody>
      </p:sp>
      <p:pic>
        <p:nvPicPr>
          <p:cNvPr id="5" name="Picture 2" descr="Image: Terra Satellite"/>
          <p:cNvPicPr>
            <a:picLocks noChangeAspect="1" noChangeArrowheads="1"/>
          </p:cNvPicPr>
          <p:nvPr/>
        </p:nvPicPr>
        <p:blipFill>
          <a:blip r:embed="rId4" cstate="print"/>
          <a:srcRect/>
          <a:stretch>
            <a:fillRect/>
          </a:stretch>
        </p:blipFill>
        <p:spPr bwMode="auto">
          <a:xfrm>
            <a:off x="6848928" y="144016"/>
            <a:ext cx="2187568" cy="1340768"/>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latin typeface="Calibri" pitchFamily="34" charset="0"/>
              </a:rPr>
              <a:t>Ocean heat content data uncertainty</a:t>
            </a:r>
            <a:endParaRPr lang="en-GB" sz="4000" dirty="0">
              <a:latin typeface="Calibri" pitchFamily="34" charset="0"/>
            </a:endParaRPr>
          </a:p>
        </p:txBody>
      </p:sp>
      <p:sp>
        <p:nvSpPr>
          <p:cNvPr id="3" name="Content Placeholder 2"/>
          <p:cNvSpPr>
            <a:spLocks noGrp="1"/>
          </p:cNvSpPr>
          <p:nvPr>
            <p:ph idx="1"/>
          </p:nvPr>
        </p:nvSpPr>
        <p:spPr>
          <a:xfrm>
            <a:off x="457200" y="1124744"/>
            <a:ext cx="8229600" cy="4525963"/>
          </a:xfrm>
        </p:spPr>
        <p:txBody>
          <a:bodyPr/>
          <a:lstStyle/>
          <a:p>
            <a:r>
              <a:rPr lang="en-GB" sz="2400" dirty="0" smtClean="0"/>
              <a:t>Accounting for considerable sampling/structural uncertainty we find no evidence for </a:t>
            </a:r>
            <a:r>
              <a:rPr lang="en-GB" sz="2400" dirty="0"/>
              <a:t>a</a:t>
            </a:r>
            <a:r>
              <a:rPr lang="en-GB" sz="2400" dirty="0" smtClean="0"/>
              <a:t> robust decline in ocean heating rate since </a:t>
            </a:r>
            <a:r>
              <a:rPr lang="en-GB" sz="2400" dirty="0"/>
              <a:t>2005 </a:t>
            </a:r>
            <a:r>
              <a:rPr lang="en-GB" sz="2400" dirty="0" smtClean="0"/>
              <a:t> in </a:t>
            </a:r>
            <a:r>
              <a:rPr lang="en-GB" sz="2400" dirty="0" err="1">
                <a:hlinkClick r:id="rId2"/>
              </a:rPr>
              <a:t>Trenberth</a:t>
            </a:r>
            <a:r>
              <a:rPr lang="en-GB" sz="2400" dirty="0">
                <a:hlinkClick r:id="rId2"/>
              </a:rPr>
              <a:t> and </a:t>
            </a:r>
            <a:r>
              <a:rPr lang="en-GB" sz="2400" dirty="0" err="1">
                <a:hlinkClick r:id="rId2"/>
              </a:rPr>
              <a:t>Fasullo</a:t>
            </a:r>
            <a:r>
              <a:rPr lang="en-GB" sz="2400" dirty="0">
                <a:hlinkClick r:id="rId2"/>
              </a:rPr>
              <a:t> (2010)</a:t>
            </a:r>
            <a:endParaRPr lang="en-GB" sz="2400" dirty="0"/>
          </a:p>
        </p:txBody>
      </p:sp>
      <p:pic>
        <p:nvPicPr>
          <p:cNvPr id="534530" name="Picture 2"/>
          <p:cNvPicPr>
            <a:picLocks noChangeAspect="1" noChangeArrowheads="1"/>
          </p:cNvPicPr>
          <p:nvPr/>
        </p:nvPicPr>
        <p:blipFill>
          <a:blip r:embed="rId3" cstate="print"/>
          <a:srcRect/>
          <a:stretch>
            <a:fillRect/>
          </a:stretch>
        </p:blipFill>
        <p:spPr bwMode="auto">
          <a:xfrm>
            <a:off x="395536" y="2564904"/>
            <a:ext cx="8136904" cy="3724220"/>
          </a:xfrm>
          <a:prstGeom prst="rect">
            <a:avLst/>
          </a:prstGeom>
          <a:noFill/>
          <a:ln w="9525" cap="flat" cmpd="sng" algn="ctr">
            <a:noFill/>
            <a:prstDash val="solid"/>
            <a:miter lim="800000"/>
            <a:headEnd/>
            <a:tailEnd/>
          </a:ln>
        </p:spPr>
      </p:pic>
      <p:sp>
        <p:nvSpPr>
          <p:cNvPr id="4" name="TextBox 3"/>
          <p:cNvSpPr txBox="1"/>
          <p:nvPr/>
        </p:nvSpPr>
        <p:spPr>
          <a:xfrm>
            <a:off x="5292080" y="6381328"/>
            <a:ext cx="3456384" cy="369332"/>
          </a:xfrm>
          <a:prstGeom prst="rect">
            <a:avLst/>
          </a:prstGeom>
          <a:noFill/>
        </p:spPr>
        <p:txBody>
          <a:bodyPr wrap="square" rtlCol="0">
            <a:spAutoFit/>
          </a:bodyPr>
          <a:lstStyle/>
          <a:p>
            <a:r>
              <a:rPr lang="en-GB" sz="1800" dirty="0" smtClean="0">
                <a:solidFill>
                  <a:schemeClr val="tx1"/>
                </a:solidFill>
                <a:latin typeface="Arial" pitchFamily="34" charset="0"/>
                <a:cs typeface="Arial" pitchFamily="34" charset="0"/>
                <a:hlinkClick r:id="rId4"/>
              </a:rPr>
              <a:t>Loeb et al. (2012) Nat. Geosci</a:t>
            </a:r>
            <a:endParaRPr lang="en-GB" sz="1800" dirty="0">
              <a:solidFill>
                <a:schemeClr val="tx1"/>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latin typeface="Calibri" pitchFamily="34" charset="0"/>
                <a:cs typeface="Calibri" pitchFamily="34" charset="0"/>
              </a:rPr>
              <a:t>Combining Earth Radiation Budget </a:t>
            </a:r>
            <a:br>
              <a:rPr lang="en-GB" sz="3200" dirty="0" smtClean="0">
                <a:latin typeface="Calibri" pitchFamily="34" charset="0"/>
                <a:cs typeface="Calibri" pitchFamily="34" charset="0"/>
              </a:rPr>
            </a:br>
            <a:r>
              <a:rPr lang="en-GB" sz="3200" dirty="0" smtClean="0">
                <a:latin typeface="Calibri" pitchFamily="34" charset="0"/>
                <a:cs typeface="Calibri" pitchFamily="34" charset="0"/>
              </a:rPr>
              <a:t>and Ocean Heat Content data</a:t>
            </a:r>
            <a:endParaRPr lang="en-GB" sz="3200" dirty="0">
              <a:latin typeface="Calibri" pitchFamily="34" charset="0"/>
              <a:cs typeface="Calibri" pitchFamily="34" charset="0"/>
            </a:endParaRPr>
          </a:p>
        </p:txBody>
      </p:sp>
      <p:sp>
        <p:nvSpPr>
          <p:cNvPr id="3" name="Content Placeholder 2"/>
          <p:cNvSpPr>
            <a:spLocks noGrp="1"/>
          </p:cNvSpPr>
          <p:nvPr>
            <p:ph idx="1"/>
          </p:nvPr>
        </p:nvSpPr>
        <p:spPr>
          <a:xfrm>
            <a:off x="539552" y="1600200"/>
            <a:ext cx="3384376" cy="4637112"/>
          </a:xfrm>
        </p:spPr>
        <p:txBody>
          <a:bodyPr/>
          <a:lstStyle/>
          <a:p>
            <a:r>
              <a:rPr lang="en-GB" sz="2000" dirty="0" smtClean="0">
                <a:latin typeface="Calibri" pitchFamily="34" charset="0"/>
                <a:cs typeface="Calibri" pitchFamily="34" charset="0"/>
              </a:rPr>
              <a:t>Tie 10-year CERES record with SORCE TSI and ARGO-estimated heating rate 2005-2010</a:t>
            </a:r>
          </a:p>
          <a:p>
            <a:r>
              <a:rPr lang="en-GB" sz="2000" dirty="0" smtClean="0">
                <a:latin typeface="Calibri" pitchFamily="34" charset="0"/>
                <a:cs typeface="Calibri" pitchFamily="34" charset="0"/>
              </a:rPr>
              <a:t>Best estimates for additional storage terms</a:t>
            </a:r>
          </a:p>
          <a:p>
            <a:r>
              <a:rPr lang="en-GB" sz="2000" dirty="0" smtClean="0">
                <a:latin typeface="Calibri" pitchFamily="34" charset="0"/>
                <a:cs typeface="Calibri" pitchFamily="34" charset="0"/>
              </a:rPr>
              <a:t>Variability relating to ENSO reproduced by CERES and ERA Interim</a:t>
            </a:r>
          </a:p>
          <a:p>
            <a:r>
              <a:rPr lang="en-GB" sz="2800" dirty="0" smtClean="0">
                <a:latin typeface="Calibri" pitchFamily="34" charset="0"/>
                <a:cs typeface="Calibri" pitchFamily="34" charset="0"/>
              </a:rPr>
              <a:t>Estimate of decade long net energy imbalance of </a:t>
            </a:r>
            <a:r>
              <a:rPr lang="en-US" sz="2800" b="1" dirty="0" smtClean="0">
                <a:latin typeface="Calibri" pitchFamily="34" charset="0"/>
                <a:cs typeface="Calibri" pitchFamily="34" charset="0"/>
              </a:rPr>
              <a:t>0.50±0.43 </a:t>
            </a:r>
            <a:r>
              <a:rPr lang="en-US" sz="2800" b="1" dirty="0" err="1" smtClean="0">
                <a:latin typeface="Calibri" pitchFamily="34" charset="0"/>
                <a:cs typeface="Calibri" pitchFamily="34" charset="0"/>
              </a:rPr>
              <a:t>Wm</a:t>
            </a:r>
            <a:r>
              <a:rPr lang="en-US" sz="2800" b="1" baseline="30000" dirty="0" smtClean="0">
                <a:latin typeface="Calibri" pitchFamily="34" charset="0"/>
                <a:cs typeface="Calibri" pitchFamily="34" charset="0"/>
              </a:rPr>
              <a:t>–2</a:t>
            </a:r>
            <a:endParaRPr lang="en-US" sz="2800" b="1" dirty="0" smtClean="0">
              <a:latin typeface="Calibri" pitchFamily="34" charset="0"/>
              <a:cs typeface="Calibri" pitchFamily="34"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8530"/>
          <a:stretch/>
        </p:blipFill>
        <p:spPr bwMode="auto">
          <a:xfrm>
            <a:off x="3995936" y="1412776"/>
            <a:ext cx="453650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4781"/>
          <a:stretch/>
        </p:blipFill>
        <p:spPr bwMode="auto">
          <a:xfrm>
            <a:off x="3995936" y="3645024"/>
            <a:ext cx="453650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644008" y="6165304"/>
            <a:ext cx="3672408" cy="615553"/>
          </a:xfrm>
          <a:prstGeom prst="rect">
            <a:avLst/>
          </a:prstGeom>
          <a:noFill/>
        </p:spPr>
        <p:txBody>
          <a:bodyPr wrap="square" rtlCol="0">
            <a:spAutoFit/>
          </a:bodyPr>
          <a:lstStyle/>
          <a:p>
            <a:r>
              <a:rPr lang="en-GB" sz="1800" dirty="0" smtClean="0">
                <a:solidFill>
                  <a:schemeClr val="tx1"/>
                </a:solidFill>
                <a:latin typeface="Arial" pitchFamily="34" charset="0"/>
                <a:cs typeface="Arial" pitchFamily="34" charset="0"/>
                <a:hlinkClick r:id="rId4"/>
              </a:rPr>
              <a:t>Loeb et al. (2012) Nat. Geosci.</a:t>
            </a:r>
            <a:r>
              <a:rPr lang="en-GB" sz="1800" dirty="0" smtClean="0">
                <a:solidFill>
                  <a:schemeClr val="tx1"/>
                </a:solidFill>
                <a:latin typeface="Arial" pitchFamily="34" charset="0"/>
                <a:cs typeface="Arial" pitchFamily="34" charset="0"/>
              </a:rPr>
              <a:t> </a:t>
            </a:r>
            <a:r>
              <a:rPr lang="en-GB" sz="1600" dirty="0" smtClean="0">
                <a:solidFill>
                  <a:schemeClr val="tx1"/>
                </a:solidFill>
                <a:latin typeface="Arial" pitchFamily="34" charset="0"/>
                <a:cs typeface="Arial" pitchFamily="34" charset="0"/>
              </a:rPr>
              <a:t>See also </a:t>
            </a:r>
            <a:r>
              <a:rPr lang="en-GB" sz="1600" dirty="0" smtClean="0">
                <a:solidFill>
                  <a:schemeClr val="tx1"/>
                </a:solidFill>
                <a:latin typeface="Arial" pitchFamily="34" charset="0"/>
                <a:cs typeface="Arial" pitchFamily="34" charset="0"/>
                <a:hlinkClick r:id="rId5"/>
              </a:rPr>
              <a:t>Hansen et al. (2011) ACP</a:t>
            </a:r>
            <a:endParaRPr lang="en-GB" sz="1600" dirty="0">
              <a:solidFill>
                <a:schemeClr val="tx1"/>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600200"/>
            <a:ext cx="3384376" cy="4637112"/>
          </a:xfrm>
        </p:spPr>
        <p:txBody>
          <a:bodyPr/>
          <a:lstStyle/>
          <a:p>
            <a:r>
              <a:rPr lang="en-GB" sz="2400" dirty="0" err="1" smtClean="0">
                <a:latin typeface="Calibri" pitchFamily="34" charset="0"/>
                <a:cs typeface="Calibri" pitchFamily="34" charset="0"/>
              </a:rPr>
              <a:t>Replotted</a:t>
            </a:r>
            <a:r>
              <a:rPr lang="en-GB" sz="2400" dirty="0" smtClean="0">
                <a:latin typeface="Calibri" pitchFamily="34" charset="0"/>
                <a:cs typeface="Calibri" pitchFamily="34" charset="0"/>
              </a:rPr>
              <a:t> so that CERES and ERA Interim sample 6-months later than ARGO</a:t>
            </a:r>
          </a:p>
          <a:p>
            <a:endParaRPr lang="en-GB" sz="2400" dirty="0">
              <a:latin typeface="Calibri" pitchFamily="34" charset="0"/>
              <a:cs typeface="Calibri" pitchFamily="34" charset="0"/>
            </a:endParaRPr>
          </a:p>
          <a:p>
            <a:r>
              <a:rPr lang="en-GB" sz="2400" dirty="0" smtClean="0">
                <a:latin typeface="Calibri" pitchFamily="34" charset="0"/>
                <a:cs typeface="Calibri" pitchFamily="34" charset="0"/>
              </a:rPr>
              <a:t>Is there a lag in the system?</a:t>
            </a:r>
          </a:p>
          <a:p>
            <a:r>
              <a:rPr lang="en-GB" sz="2400" dirty="0" smtClean="0">
                <a:latin typeface="Calibri" pitchFamily="34" charset="0"/>
                <a:cs typeface="Calibri" pitchFamily="34" charset="0"/>
              </a:rPr>
              <a:t>Where in ocean is energy accumulating?</a:t>
            </a:r>
          </a:p>
          <a:p>
            <a:r>
              <a:rPr lang="en-GB" sz="2400" dirty="0" smtClean="0">
                <a:latin typeface="Calibri" pitchFamily="34" charset="0"/>
                <a:cs typeface="Calibri" pitchFamily="34" charset="0"/>
              </a:rPr>
              <a:t>Mechanism?</a:t>
            </a:r>
          </a:p>
        </p:txBody>
      </p:sp>
      <p:pic>
        <p:nvPicPr>
          <p:cNvPr id="8" name="Picture 5"/>
          <p:cNvPicPr>
            <a:picLocks noChangeAspect="1" noChangeArrowheads="1"/>
          </p:cNvPicPr>
          <p:nvPr/>
        </p:nvPicPr>
        <p:blipFill>
          <a:blip r:embed="rId3" cstate="print"/>
          <a:srcRect/>
          <a:stretch>
            <a:fillRect/>
          </a:stretch>
        </p:blipFill>
        <p:spPr bwMode="auto">
          <a:xfrm>
            <a:off x="3923928" y="1484784"/>
            <a:ext cx="4980816" cy="4968552"/>
          </a:xfrm>
          <a:prstGeom prst="rect">
            <a:avLst/>
          </a:prstGeom>
          <a:noFill/>
          <a:ln w="9525">
            <a:noFill/>
            <a:miter lim="800000"/>
            <a:headEnd/>
            <a:tailEnd/>
          </a:ln>
        </p:spPr>
      </p:pic>
      <p:sp>
        <p:nvSpPr>
          <p:cNvPr id="6" name="Title 1"/>
          <p:cNvSpPr>
            <a:spLocks noGrp="1"/>
          </p:cNvSpPr>
          <p:nvPr>
            <p:ph type="title"/>
          </p:nvPr>
        </p:nvSpPr>
        <p:spPr>
          <a:xfrm>
            <a:off x="457200" y="274638"/>
            <a:ext cx="8229600" cy="1143000"/>
          </a:xfrm>
        </p:spPr>
        <p:txBody>
          <a:bodyPr/>
          <a:lstStyle/>
          <a:p>
            <a:r>
              <a:rPr lang="en-GB" sz="3200" dirty="0" smtClean="0">
                <a:latin typeface="Calibri" pitchFamily="34" charset="0"/>
                <a:cs typeface="Calibri" pitchFamily="34" charset="0"/>
              </a:rPr>
              <a:t>Combining Earth Radiation Budget </a:t>
            </a:r>
            <a:br>
              <a:rPr lang="en-GB" sz="3200" dirty="0" smtClean="0">
                <a:latin typeface="Calibri" pitchFamily="34" charset="0"/>
                <a:cs typeface="Calibri" pitchFamily="34" charset="0"/>
              </a:rPr>
            </a:br>
            <a:r>
              <a:rPr lang="en-GB" sz="3200" dirty="0" smtClean="0">
                <a:latin typeface="Calibri" pitchFamily="34" charset="0"/>
                <a:cs typeface="Calibri" pitchFamily="34" charset="0"/>
              </a:rPr>
              <a:t>and Ocean Heat Content data (2)</a:t>
            </a:r>
            <a:endParaRPr lang="en-GB" sz="3200" dirty="0">
              <a:latin typeface="Calibri" pitchFamily="34" charset="0"/>
              <a:cs typeface="Calibri" pitchFamily="34" charset="0"/>
            </a:endParaRPr>
          </a:p>
        </p:txBody>
      </p:sp>
    </p:spTree>
    <p:extLst>
      <p:ext uri="{BB962C8B-B14F-4D97-AF65-F5344CB8AC3E}">
        <p14:creationId xmlns:p14="http://schemas.microsoft.com/office/powerpoint/2010/main" val="3295774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Preliminary</a:t>
            </a:r>
            <a:r>
              <a:rPr lang="en-GB" dirty="0" smtClean="0">
                <a:latin typeface="Calibri" pitchFamily="34" charset="0"/>
              </a:rPr>
              <a:t> findings</a:t>
            </a:r>
            <a:endParaRPr lang="en-GB" dirty="0">
              <a:latin typeface="Calibri" pitchFamily="34" charset="0"/>
            </a:endParaRPr>
          </a:p>
        </p:txBody>
      </p:sp>
      <p:sp>
        <p:nvSpPr>
          <p:cNvPr id="3" name="Content Placeholder 2"/>
          <p:cNvSpPr>
            <a:spLocks noGrp="1"/>
          </p:cNvSpPr>
          <p:nvPr>
            <p:ph idx="1"/>
          </p:nvPr>
        </p:nvSpPr>
        <p:spPr>
          <a:xfrm>
            <a:off x="457200" y="1196752"/>
            <a:ext cx="8229600" cy="4968552"/>
          </a:xfrm>
        </p:spPr>
        <p:txBody>
          <a:bodyPr/>
          <a:lstStyle/>
          <a:p>
            <a:r>
              <a:rPr lang="en-GB" sz="2800" dirty="0" smtClean="0">
                <a:latin typeface="Calibri" pitchFamily="34" charset="0"/>
                <a:cs typeface="Calibri" pitchFamily="34" charset="0"/>
              </a:rPr>
              <a:t>Previously highlighted </a:t>
            </a:r>
            <a:r>
              <a:rPr lang="en-GB" sz="2800" dirty="0" smtClean="0">
                <a:solidFill>
                  <a:srgbClr val="00B050"/>
                </a:solidFill>
                <a:latin typeface="Calibri" pitchFamily="34" charset="0"/>
                <a:cs typeface="Calibri" pitchFamily="34" charset="0"/>
              </a:rPr>
              <a:t>“missing energy” explained </a:t>
            </a:r>
            <a:r>
              <a:rPr lang="en-GB" sz="2800" dirty="0" smtClean="0">
                <a:latin typeface="Calibri" pitchFamily="34" charset="0"/>
                <a:cs typeface="Calibri" pitchFamily="34" charset="0"/>
              </a:rPr>
              <a:t>by ocean heat content uncertainty combined with inappropriate net radiation satellite products</a:t>
            </a:r>
          </a:p>
          <a:p>
            <a:pPr>
              <a:buClr>
                <a:schemeClr val="tx1"/>
              </a:buClr>
            </a:pPr>
            <a:r>
              <a:rPr lang="en-GB" sz="2800" dirty="0" smtClean="0">
                <a:solidFill>
                  <a:srgbClr val="FF0000"/>
                </a:solidFill>
                <a:latin typeface="Calibri" pitchFamily="34" charset="0"/>
                <a:cs typeface="Calibri" pitchFamily="34" charset="0"/>
              </a:rPr>
              <a:t>Heating of Earth continues </a:t>
            </a:r>
            <a:r>
              <a:rPr lang="en-GB" sz="2800" dirty="0">
                <a:solidFill>
                  <a:srgbClr val="FF0000"/>
                </a:solidFill>
                <a:latin typeface="Calibri" pitchFamily="34" charset="0"/>
                <a:cs typeface="Calibri" pitchFamily="34" charset="0"/>
              </a:rPr>
              <a:t> </a:t>
            </a:r>
            <a:r>
              <a:rPr lang="en-GB" sz="2800" dirty="0" smtClean="0">
                <a:latin typeface="Calibri" pitchFamily="34" charset="0"/>
                <a:cs typeface="Calibri" pitchFamily="34" charset="0"/>
              </a:rPr>
              <a:t>at rate of </a:t>
            </a:r>
            <a:r>
              <a:rPr lang="en-GB" sz="2800" dirty="0" smtClean="0">
                <a:latin typeface="Arial" pitchFamily="34" charset="0"/>
                <a:cs typeface="Arial" pitchFamily="34" charset="0"/>
              </a:rPr>
              <a:t>~</a:t>
            </a:r>
            <a:r>
              <a:rPr lang="en-GB" sz="2800" dirty="0" smtClean="0">
                <a:latin typeface="Calibri" pitchFamily="34" charset="0"/>
                <a:cs typeface="Calibri" pitchFamily="34" charset="0"/>
              </a:rPr>
              <a:t>0.5 Wm</a:t>
            </a:r>
            <a:r>
              <a:rPr lang="en-GB" sz="2800" baseline="30000" dirty="0" smtClean="0">
                <a:latin typeface="Calibri" pitchFamily="34" charset="0"/>
                <a:cs typeface="Calibri" pitchFamily="34" charset="0"/>
              </a:rPr>
              <a:t>-2</a:t>
            </a:r>
            <a:endParaRPr lang="en-GB" sz="2800" dirty="0" smtClean="0">
              <a:latin typeface="Calibri" pitchFamily="34" charset="0"/>
              <a:cs typeface="Calibri" pitchFamily="34" charset="0"/>
            </a:endParaRPr>
          </a:p>
          <a:p>
            <a:pPr lvl="1"/>
            <a:r>
              <a:rPr lang="en-GB" sz="2000" dirty="0" smtClean="0">
                <a:latin typeface="Calibri" pitchFamily="34" charset="0"/>
                <a:cs typeface="Calibri" pitchFamily="34" charset="0"/>
              </a:rPr>
              <a:t>Negative </a:t>
            </a:r>
            <a:r>
              <a:rPr lang="en-GB" sz="2000" dirty="0" err="1" smtClean="0">
                <a:latin typeface="Calibri" pitchFamily="34" charset="0"/>
                <a:cs typeface="Calibri" pitchFamily="34" charset="0"/>
              </a:rPr>
              <a:t>radiative</a:t>
            </a:r>
            <a:r>
              <a:rPr lang="en-GB" sz="2000" dirty="0" smtClean="0">
                <a:latin typeface="Calibri" pitchFamily="34" charset="0"/>
                <a:cs typeface="Calibri" pitchFamily="34" charset="0"/>
              </a:rPr>
              <a:t> forcing does not appear to </a:t>
            </a:r>
            <a:r>
              <a:rPr lang="en-GB" sz="2000" dirty="0">
                <a:latin typeface="Calibri" pitchFamily="34" charset="0"/>
                <a:cs typeface="Calibri" pitchFamily="34" charset="0"/>
              </a:rPr>
              <a:t>contribute strongly </a:t>
            </a:r>
            <a:endParaRPr lang="en-GB" sz="2000" dirty="0" smtClean="0">
              <a:latin typeface="Calibri" pitchFamily="34" charset="0"/>
              <a:cs typeface="Calibri" pitchFamily="34" charset="0"/>
            </a:endParaRPr>
          </a:p>
          <a:p>
            <a:r>
              <a:rPr lang="en-GB" sz="2800" dirty="0" smtClean="0">
                <a:latin typeface="Calibri" pitchFamily="34" charset="0"/>
                <a:cs typeface="Calibri" pitchFamily="34" charset="0"/>
              </a:rPr>
              <a:t>Implications/mechanisms?</a:t>
            </a:r>
            <a:endParaRPr lang="en-GB" sz="2800" dirty="0">
              <a:latin typeface="Calibri" pitchFamily="34" charset="0"/>
              <a:cs typeface="Calibri" pitchFamily="34" charset="0"/>
            </a:endParaRPr>
          </a:p>
          <a:p>
            <a:pPr lvl="1"/>
            <a:r>
              <a:rPr lang="en-GB" sz="2000" dirty="0">
                <a:latin typeface="Calibri" pitchFamily="34" charset="0"/>
                <a:cs typeface="Calibri" pitchFamily="34" charset="0"/>
              </a:rPr>
              <a:t>Energy continues to accumulate below the ocean surface</a:t>
            </a:r>
          </a:p>
          <a:p>
            <a:pPr lvl="1"/>
            <a:r>
              <a:rPr lang="en-GB" sz="2000" dirty="0">
                <a:latin typeface="Calibri" pitchFamily="34" charset="0"/>
                <a:cs typeface="Calibri" pitchFamily="34" charset="0"/>
              </a:rPr>
              <a:t>Strengthening of Walker circulation, e.g. </a:t>
            </a:r>
            <a:r>
              <a:rPr lang="en-GB" sz="2000" dirty="0">
                <a:latin typeface="Calibri" pitchFamily="34" charset="0"/>
                <a:cs typeface="Calibri" pitchFamily="34" charset="0"/>
                <a:hlinkClick r:id="rId2"/>
              </a:rPr>
              <a:t>Merrifield (2011) J </a:t>
            </a:r>
            <a:r>
              <a:rPr lang="en-GB" sz="2000" dirty="0" err="1">
                <a:latin typeface="Calibri" pitchFamily="34" charset="0"/>
                <a:cs typeface="Calibri" pitchFamily="34" charset="0"/>
                <a:hlinkClick r:id="rId2"/>
              </a:rPr>
              <a:t>Clim</a:t>
            </a:r>
            <a:r>
              <a:rPr lang="en-GB" sz="2000" dirty="0">
                <a:latin typeface="Calibri" pitchFamily="34" charset="0"/>
                <a:cs typeface="Calibri" pitchFamily="34" charset="0"/>
              </a:rPr>
              <a:t>?</a:t>
            </a:r>
          </a:p>
          <a:p>
            <a:pPr lvl="1"/>
            <a:r>
              <a:rPr lang="en-GB" sz="2000" dirty="0">
                <a:latin typeface="Calibri" pitchFamily="34" charset="0"/>
                <a:cs typeface="Calibri" pitchFamily="34" charset="0"/>
              </a:rPr>
              <a:t>Implications for hydrological cycle, e.g. </a:t>
            </a:r>
            <a:r>
              <a:rPr lang="fr-FR" sz="2000" dirty="0">
                <a:latin typeface="Calibri" pitchFamily="34" charset="0"/>
                <a:cs typeface="Calibri" pitchFamily="34" charset="0"/>
                <a:hlinkClick r:id="rId3"/>
              </a:rPr>
              <a:t>Simmons et al. (2010) JGR</a:t>
            </a:r>
            <a:r>
              <a:rPr lang="fr-FR" sz="2000" dirty="0" smtClean="0">
                <a:latin typeface="Calibri" pitchFamily="34" charset="0"/>
                <a:cs typeface="Calibri" pitchFamily="34" charset="0"/>
              </a:rPr>
              <a:t>?</a:t>
            </a:r>
            <a:endParaRPr lang="en-GB" sz="2800" dirty="0" smtClean="0">
              <a:latin typeface="Calibri" pitchFamily="34" charset="0"/>
              <a:cs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258816" cy="922114"/>
          </a:xfrm>
        </p:spPr>
        <p:txBody>
          <a:bodyPr/>
          <a:lstStyle/>
          <a:p>
            <a:r>
              <a:rPr lang="en-GB" sz="3600" dirty="0" smtClean="0">
                <a:solidFill>
                  <a:schemeClr val="accent2"/>
                </a:solidFill>
              </a:rPr>
              <a:t>WP1 - Planned work</a:t>
            </a:r>
            <a:endParaRPr lang="en-GB" sz="3600" dirty="0">
              <a:solidFill>
                <a:schemeClr val="accent2"/>
              </a:solidFill>
            </a:endParaRPr>
          </a:p>
        </p:txBody>
      </p:sp>
      <p:sp>
        <p:nvSpPr>
          <p:cNvPr id="3" name="Content Placeholder 2"/>
          <p:cNvSpPr>
            <a:spLocks noGrp="1"/>
          </p:cNvSpPr>
          <p:nvPr>
            <p:ph idx="1"/>
          </p:nvPr>
        </p:nvSpPr>
        <p:spPr>
          <a:xfrm>
            <a:off x="457200" y="1340768"/>
            <a:ext cx="4834880" cy="4525963"/>
          </a:xfrm>
        </p:spPr>
        <p:txBody>
          <a:bodyPr/>
          <a:lstStyle/>
          <a:p>
            <a:pPr marL="514350" indent="-514350">
              <a:buFont typeface="+mj-lt"/>
              <a:buAutoNum type="arabicPeriod"/>
            </a:pPr>
            <a:r>
              <a:rPr lang="en-GB" sz="2400" dirty="0" smtClean="0"/>
              <a:t>Analyse and update observed variability in TOA radiation balance</a:t>
            </a:r>
          </a:p>
          <a:p>
            <a:pPr marL="514350" indent="-514350">
              <a:buFont typeface="+mj-lt"/>
              <a:buAutoNum type="arabicPeriod"/>
            </a:pPr>
            <a:r>
              <a:rPr lang="en-GB" sz="2400" dirty="0" smtClean="0"/>
              <a:t>Investigate </a:t>
            </a:r>
            <a:r>
              <a:rPr lang="en-GB" sz="2400" dirty="0"/>
              <a:t>lags in climate </a:t>
            </a:r>
            <a:r>
              <a:rPr lang="en-GB" sz="2400" dirty="0" smtClean="0"/>
              <a:t>system</a:t>
            </a:r>
            <a:endParaRPr lang="en-GB" sz="2400" dirty="0"/>
          </a:p>
          <a:p>
            <a:pPr marL="514350" indent="-514350">
              <a:buFont typeface="+mj-lt"/>
              <a:buAutoNum type="arabicPeriod"/>
            </a:pPr>
            <a:r>
              <a:rPr lang="en-GB" sz="2400" dirty="0" smtClean="0"/>
              <a:t>Combine ERA Interim and CERES to provide new estimate of surface heating</a:t>
            </a:r>
          </a:p>
          <a:p>
            <a:pPr marL="514350" indent="-514350">
              <a:buFont typeface="+mj-lt"/>
              <a:buAutoNum type="arabicPeriod"/>
            </a:pPr>
            <a:r>
              <a:rPr lang="en-GB" sz="2400" dirty="0" smtClean="0"/>
              <a:t>Monitoring of changes in energy balance</a:t>
            </a:r>
          </a:p>
          <a:p>
            <a:pPr marL="514350" indent="-514350">
              <a:buFont typeface="+mj-lt"/>
              <a:buAutoNum type="arabicPeriod"/>
            </a:pPr>
            <a:r>
              <a:rPr lang="en-GB" sz="2400" dirty="0"/>
              <a:t>Reconcile TOA radiation balance and ocean heating</a:t>
            </a:r>
          </a:p>
          <a:p>
            <a:pPr marL="0" indent="0">
              <a:buNone/>
            </a:pPr>
            <a:endParaRPr lang="en-GB" sz="28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16382"/>
            <a:ext cx="3816424" cy="531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677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3" name="Content Placeholder 2"/>
          <p:cNvSpPr>
            <a:spLocks noGrp="1"/>
          </p:cNvSpPr>
          <p:nvPr>
            <p:ph idx="1"/>
          </p:nvPr>
        </p:nvSpPr>
        <p:spPr>
          <a:xfrm>
            <a:off x="457200" y="1052736"/>
            <a:ext cx="8229600" cy="5400600"/>
          </a:xfrm>
        </p:spPr>
        <p:txBody>
          <a:bodyPr/>
          <a:lstStyle/>
          <a:p>
            <a:pPr marL="0" indent="0">
              <a:buNone/>
            </a:pPr>
            <a:r>
              <a:rPr lang="en-GB" sz="2000" dirty="0" smtClean="0"/>
              <a:t>11:15am-1pm Project </a:t>
            </a:r>
            <a:r>
              <a:rPr lang="en-GB" sz="2000" dirty="0"/>
              <a:t>Intro (R. Allan</a:t>
            </a:r>
            <a:r>
              <a:rPr lang="en-GB" sz="2000" dirty="0" smtClean="0"/>
              <a:t>) and </a:t>
            </a:r>
            <a:r>
              <a:rPr lang="en-GB" sz="2000" dirty="0" err="1" smtClean="0"/>
              <a:t>workpackages</a:t>
            </a:r>
            <a:r>
              <a:rPr lang="en-GB" sz="2000" dirty="0" smtClean="0">
                <a:solidFill>
                  <a:schemeClr val="bg1"/>
                </a:solidFill>
              </a:rPr>
              <a:t>¬¦¥ͫ</a:t>
            </a:r>
            <a:r>
              <a:rPr lang="el-GR" sz="2000" dirty="0" smtClean="0">
                <a:solidFill>
                  <a:schemeClr val="bg1"/>
                </a:solidFill>
              </a:rPr>
              <a:t>΅</a:t>
            </a:r>
            <a:r>
              <a:rPr lang="el-GR" sz="2000" dirty="0" smtClean="0"/>
              <a:t>︣ꜘ</a:t>
            </a:r>
            <a:endParaRPr lang="en-GB" sz="2000" dirty="0"/>
          </a:p>
          <a:p>
            <a:r>
              <a:rPr lang="en-GB" sz="2000" dirty="0"/>
              <a:t>WP1 - Observed </a:t>
            </a:r>
            <a:r>
              <a:rPr lang="en-GB" sz="2000" dirty="0" err="1"/>
              <a:t>Radiative</a:t>
            </a:r>
            <a:r>
              <a:rPr lang="en-GB" sz="2000" dirty="0"/>
              <a:t> Imbalance/Atmospheric Energy </a:t>
            </a:r>
            <a:r>
              <a:rPr lang="en-GB" sz="2000" dirty="0" smtClean="0"/>
              <a:t>Transports</a:t>
            </a:r>
            <a:endParaRPr lang="en-GB" sz="2000" dirty="0"/>
          </a:p>
          <a:p>
            <a:r>
              <a:rPr lang="en-GB" sz="2000" dirty="0"/>
              <a:t>WP2 - Ocean Heat Content from Observations (E. </a:t>
            </a:r>
            <a:r>
              <a:rPr lang="en-GB" sz="2000" dirty="0" err="1"/>
              <a:t>McDonagh</a:t>
            </a:r>
            <a:r>
              <a:rPr lang="en-GB" sz="2000" dirty="0" smtClean="0"/>
              <a:t>)</a:t>
            </a:r>
            <a:endParaRPr lang="en-GB" sz="2000" dirty="0"/>
          </a:p>
          <a:p>
            <a:r>
              <a:rPr lang="en-GB" sz="2000" dirty="0"/>
              <a:t>WP3 - Climate Model Simulations and Process Understanding (M. Palmer</a:t>
            </a:r>
            <a:r>
              <a:rPr lang="en-GB" sz="2000" dirty="0" smtClean="0"/>
              <a:t>)</a:t>
            </a:r>
            <a:endParaRPr lang="en-GB" sz="2000" dirty="0"/>
          </a:p>
          <a:p>
            <a:pPr marL="0" indent="0">
              <a:buNone/>
            </a:pPr>
            <a:r>
              <a:rPr lang="en-GB" sz="2000" dirty="0">
                <a:solidFill>
                  <a:schemeClr val="accent2"/>
                </a:solidFill>
              </a:rPr>
              <a:t>1-2pm </a:t>
            </a:r>
            <a:r>
              <a:rPr lang="en-GB" sz="2000" dirty="0" smtClean="0">
                <a:solidFill>
                  <a:schemeClr val="accent2"/>
                </a:solidFill>
              </a:rPr>
              <a:t>Lunch</a:t>
            </a:r>
            <a:endParaRPr lang="en-GB" sz="2000" dirty="0">
              <a:solidFill>
                <a:schemeClr val="accent2"/>
              </a:solidFill>
            </a:endParaRPr>
          </a:p>
          <a:p>
            <a:pPr marL="0" indent="0">
              <a:buNone/>
            </a:pPr>
            <a:r>
              <a:rPr lang="en-GB" sz="2000" dirty="0"/>
              <a:t>2-3:30pm Science talks </a:t>
            </a:r>
            <a:r>
              <a:rPr lang="en-GB" sz="2000" dirty="0" smtClean="0"/>
              <a:t>– TBD (around 20 minutes each)</a:t>
            </a:r>
            <a:endParaRPr lang="en-GB" sz="2000" dirty="0"/>
          </a:p>
          <a:p>
            <a:r>
              <a:rPr lang="en-GB" sz="2000" dirty="0"/>
              <a:t>Ed Hawkins - Comparing global temperatures from CMIP5 simulations with </a:t>
            </a:r>
            <a:r>
              <a:rPr lang="en-GB" sz="2000" dirty="0" smtClean="0"/>
              <a:t>recent observations</a:t>
            </a:r>
            <a:endParaRPr lang="en-GB" sz="2000" dirty="0"/>
          </a:p>
          <a:p>
            <a:r>
              <a:rPr lang="en-GB" sz="2000" dirty="0"/>
              <a:t>Doug Smith - Decadal predictions of the </a:t>
            </a:r>
            <a:r>
              <a:rPr lang="en-GB" sz="2000" dirty="0" smtClean="0"/>
              <a:t>hiatus</a:t>
            </a:r>
            <a:endParaRPr lang="en-GB" sz="2000" dirty="0"/>
          </a:p>
          <a:p>
            <a:r>
              <a:rPr lang="en-GB" sz="2000" dirty="0"/>
              <a:t>Jonathan Gregory - inferring climate sensitivity from </a:t>
            </a:r>
            <a:r>
              <a:rPr lang="en-GB" sz="2000" dirty="0" smtClean="0"/>
              <a:t>observations</a:t>
            </a:r>
            <a:endParaRPr lang="en-GB" sz="2000" dirty="0"/>
          </a:p>
          <a:p>
            <a:r>
              <a:rPr lang="en-GB" sz="2000" dirty="0" smtClean="0"/>
              <a:t>...</a:t>
            </a:r>
            <a:endParaRPr lang="en-GB" sz="2000" dirty="0"/>
          </a:p>
          <a:p>
            <a:pPr marL="0" indent="0">
              <a:buNone/>
            </a:pPr>
            <a:r>
              <a:rPr lang="en-GB" sz="2000" dirty="0"/>
              <a:t>3:30-4pm Discussion of </a:t>
            </a:r>
            <a:r>
              <a:rPr lang="en-GB" sz="2000" dirty="0" smtClean="0"/>
              <a:t>Project </a:t>
            </a:r>
            <a:r>
              <a:rPr lang="en-GB" sz="2000" dirty="0" err="1" smtClean="0"/>
              <a:t>Workplan</a:t>
            </a:r>
            <a:r>
              <a:rPr lang="en-GB" sz="2000" dirty="0" smtClean="0"/>
              <a:t>/next steps</a:t>
            </a:r>
            <a:endParaRPr lang="en-GB" sz="2000" dirty="0"/>
          </a:p>
          <a:p>
            <a:pPr marL="0" indent="0">
              <a:buNone/>
            </a:pPr>
            <a:r>
              <a:rPr lang="en-GB" sz="2000" dirty="0">
                <a:solidFill>
                  <a:schemeClr val="accent2"/>
                </a:solidFill>
              </a:rPr>
              <a:t>4pm </a:t>
            </a:r>
            <a:r>
              <a:rPr lang="en-GB" sz="2000" dirty="0" smtClean="0">
                <a:solidFill>
                  <a:schemeClr val="accent2"/>
                </a:solidFill>
              </a:rPr>
              <a:t>coffee/tea, any other business</a:t>
            </a:r>
          </a:p>
          <a:p>
            <a:pPr marL="0" indent="0">
              <a:buNone/>
            </a:pPr>
            <a:r>
              <a:rPr lang="en-GB" sz="2400" dirty="0" smtClean="0">
                <a:solidFill>
                  <a:schemeClr val="tx2"/>
                </a:solidFill>
              </a:rPr>
              <a:t>Meeting aims: (1) Meet team; (2) Initial results; (3) Discussion of Project </a:t>
            </a:r>
            <a:r>
              <a:rPr lang="en-GB" sz="2400" dirty="0" err="1" smtClean="0">
                <a:solidFill>
                  <a:schemeClr val="tx2"/>
                </a:solidFill>
              </a:rPr>
              <a:t>Workplan</a:t>
            </a:r>
            <a:r>
              <a:rPr lang="en-GB" sz="2400" dirty="0">
                <a:solidFill>
                  <a:schemeClr val="tx2"/>
                </a:solidFill>
              </a:rPr>
              <a:t> </a:t>
            </a:r>
            <a:r>
              <a:rPr lang="en-GB" sz="2400" dirty="0" smtClean="0">
                <a:solidFill>
                  <a:schemeClr val="tx2"/>
                </a:solidFill>
              </a:rPr>
              <a:t>and Direction</a:t>
            </a:r>
            <a:endParaRPr lang="en-GB" sz="2400" dirty="0">
              <a:solidFill>
                <a:schemeClr val="tx2"/>
              </a:solidFill>
            </a:endParaRPr>
          </a:p>
          <a:p>
            <a:endParaRPr lang="en-GB" sz="2400" dirty="0"/>
          </a:p>
        </p:txBody>
      </p:sp>
    </p:spTree>
    <p:extLst>
      <p:ext uri="{BB962C8B-B14F-4D97-AF65-F5344CB8AC3E}">
        <p14:creationId xmlns:p14="http://schemas.microsoft.com/office/powerpoint/2010/main" val="3688715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5" y="877917"/>
            <a:ext cx="4248472" cy="420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496" y="44624"/>
            <a:ext cx="8229600" cy="850106"/>
          </a:xfrm>
        </p:spPr>
        <p:txBody>
          <a:bodyPr/>
          <a:lstStyle/>
          <a:p>
            <a:r>
              <a:rPr lang="en-GB" dirty="0" smtClean="0">
                <a:solidFill>
                  <a:schemeClr val="accent2"/>
                </a:solidFill>
              </a:rPr>
              <a:t>Minor energy flux terms</a:t>
            </a:r>
            <a:endParaRPr lang="en-GB" dirty="0">
              <a:solidFill>
                <a:schemeClr val="accent2"/>
              </a:solidFill>
            </a:endParaRPr>
          </a:p>
        </p:txBody>
      </p:sp>
      <p:pic>
        <p:nvPicPr>
          <p:cNvPr id="8" name="Picture 2"/>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251520" y="1306232"/>
            <a:ext cx="4680520" cy="397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39552" y="5291682"/>
            <a:ext cx="7992888" cy="1569660"/>
          </a:xfrm>
          <a:prstGeom prst="rect">
            <a:avLst/>
          </a:prstGeom>
        </p:spPr>
        <p:txBody>
          <a:bodyPr wrap="square">
            <a:spAutoFit/>
          </a:bodyPr>
          <a:lstStyle/>
          <a:p>
            <a:pPr marL="342900" lvl="0" indent="-342900" fontAlgn="auto">
              <a:spcBef>
                <a:spcPts val="0"/>
              </a:spcBef>
              <a:spcAft>
                <a:spcPts val="0"/>
              </a:spcAft>
              <a:buFontTx/>
              <a:buAutoNum type="arabicParenR"/>
            </a:pPr>
            <a:r>
              <a:rPr lang="en-GB" sz="1600" dirty="0">
                <a:solidFill>
                  <a:prstClr val="black"/>
                </a:solidFill>
                <a:latin typeface="Calibri"/>
              </a:rPr>
              <a:t>Changes in atmospheric energy (</a:t>
            </a:r>
            <a:r>
              <a:rPr lang="el-GR" sz="1600" dirty="0">
                <a:solidFill>
                  <a:prstClr val="black"/>
                </a:solidFill>
                <a:latin typeface="Calibri"/>
              </a:rPr>
              <a:t>Δ</a:t>
            </a:r>
            <a:r>
              <a:rPr lang="en-GB" sz="1600" dirty="0">
                <a:solidFill>
                  <a:prstClr val="black"/>
                </a:solidFill>
                <a:latin typeface="Calibri"/>
              </a:rPr>
              <a:t>A) from ERA Interim (thin black)</a:t>
            </a:r>
          </a:p>
          <a:p>
            <a:pPr marL="342900" lvl="0" indent="-342900" fontAlgn="auto">
              <a:spcBef>
                <a:spcPts val="0"/>
              </a:spcBef>
              <a:spcAft>
                <a:spcPts val="0"/>
              </a:spcAft>
              <a:buFontTx/>
              <a:buAutoNum type="arabicParenR"/>
            </a:pPr>
            <a:r>
              <a:rPr lang="en-GB" sz="1600" dirty="0">
                <a:solidFill>
                  <a:prstClr val="black"/>
                </a:solidFill>
                <a:latin typeface="Calibri"/>
              </a:rPr>
              <a:t>Changes in energy required to melt Arctic ice (</a:t>
            </a:r>
            <a:r>
              <a:rPr lang="el-GR" sz="1600" dirty="0">
                <a:solidFill>
                  <a:prstClr val="black"/>
                </a:solidFill>
                <a:latin typeface="Calibri"/>
              </a:rPr>
              <a:t>Δ</a:t>
            </a:r>
            <a:r>
              <a:rPr lang="en-GB" sz="1600" dirty="0">
                <a:solidFill>
                  <a:prstClr val="black"/>
                </a:solidFill>
                <a:latin typeface="Calibri"/>
              </a:rPr>
              <a:t>I). I assumed that additional land ice melt and heating increased these changes by factor of 2.</a:t>
            </a:r>
          </a:p>
          <a:p>
            <a:pPr marL="342900" lvl="0" indent="-342900" fontAlgn="auto">
              <a:spcBef>
                <a:spcPts val="0"/>
              </a:spcBef>
              <a:spcAft>
                <a:spcPts val="0"/>
              </a:spcAft>
              <a:buFontTx/>
              <a:buAutoNum type="arabicParenR"/>
            </a:pPr>
            <a:r>
              <a:rPr lang="en-GB" sz="1600" dirty="0">
                <a:solidFill>
                  <a:prstClr val="black"/>
                </a:solidFill>
                <a:latin typeface="Calibri"/>
              </a:rPr>
              <a:t>Heating of the land surface (</a:t>
            </a:r>
            <a:r>
              <a:rPr lang="el-GR" sz="1600" dirty="0">
                <a:solidFill>
                  <a:prstClr val="black"/>
                </a:solidFill>
                <a:latin typeface="Calibri"/>
              </a:rPr>
              <a:t>Δ</a:t>
            </a:r>
            <a:r>
              <a:rPr lang="en-GB" sz="1600" dirty="0">
                <a:solidFill>
                  <a:prstClr val="black"/>
                </a:solidFill>
                <a:latin typeface="Calibri"/>
              </a:rPr>
              <a:t>L) from ERA Interim (brown)</a:t>
            </a:r>
          </a:p>
          <a:p>
            <a:pPr marL="342900" lvl="0" indent="-342900" fontAlgn="auto">
              <a:spcBef>
                <a:spcPts val="0"/>
              </a:spcBef>
              <a:spcAft>
                <a:spcPts val="0"/>
              </a:spcAft>
              <a:buFontTx/>
              <a:buAutoNum type="arabicParenR"/>
            </a:pPr>
            <a:r>
              <a:rPr lang="en-GB" sz="1600" dirty="0">
                <a:solidFill>
                  <a:prstClr val="black"/>
                </a:solidFill>
                <a:latin typeface="Calibri"/>
              </a:rPr>
              <a:t>I adjusted the sum so that the average equalled the 0.07+0.04 Wm</a:t>
            </a:r>
            <a:r>
              <a:rPr lang="en-GB" sz="1600" baseline="30000" dirty="0">
                <a:solidFill>
                  <a:prstClr val="black"/>
                </a:solidFill>
                <a:latin typeface="Calibri"/>
              </a:rPr>
              <a:t>-2</a:t>
            </a:r>
            <a:r>
              <a:rPr lang="en-GB" sz="1600" dirty="0">
                <a:solidFill>
                  <a:prstClr val="black"/>
                </a:solidFill>
                <a:latin typeface="Calibri"/>
              </a:rPr>
              <a:t> minor heating terms assumed in Loeb et al. (thick black line)  which included the deep ocean (</a:t>
            </a:r>
            <a:r>
              <a:rPr lang="el-GR" sz="1600" dirty="0">
                <a:solidFill>
                  <a:prstClr val="black"/>
                </a:solidFill>
                <a:latin typeface="Calibri"/>
              </a:rPr>
              <a:t>Δ</a:t>
            </a:r>
            <a:r>
              <a:rPr lang="en-GB" sz="1600" dirty="0">
                <a:solidFill>
                  <a:prstClr val="black"/>
                </a:solidFill>
                <a:latin typeface="Calibri"/>
              </a:rPr>
              <a:t>D) term. </a:t>
            </a:r>
          </a:p>
        </p:txBody>
      </p:sp>
    </p:spTree>
    <p:extLst>
      <p:ext uri="{BB962C8B-B14F-4D97-AF65-F5344CB8AC3E}">
        <p14:creationId xmlns:p14="http://schemas.microsoft.com/office/powerpoint/2010/main" val="864910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99176" cy="1143000"/>
          </a:xfrm>
        </p:spPr>
        <p:txBody>
          <a:bodyPr/>
          <a:lstStyle/>
          <a:p>
            <a:r>
              <a:rPr lang="en-GB" sz="4000" dirty="0" smtClean="0">
                <a:solidFill>
                  <a:schemeClr val="accent2"/>
                </a:solidFill>
              </a:rPr>
              <a:t>New estimates of surface fluxes</a:t>
            </a:r>
            <a:endParaRPr lang="en-GB" sz="4000" dirty="0">
              <a:solidFill>
                <a:schemeClr val="accent2"/>
              </a:solidFill>
            </a:endParaRPr>
          </a:p>
        </p:txBody>
      </p:sp>
      <p:sp>
        <p:nvSpPr>
          <p:cNvPr id="5" name="Content Placeholder 2"/>
          <p:cNvSpPr txBox="1">
            <a:spLocks/>
          </p:cNvSpPr>
          <p:nvPr/>
        </p:nvSpPr>
        <p:spPr bwMode="auto">
          <a:xfrm>
            <a:off x="457200" y="1672209"/>
            <a:ext cx="3178696" cy="24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t>WP1 – improved 2D estimate of surface fluxes combining ERA Interim transports and CERES TOA radiation budget</a:t>
            </a:r>
          </a:p>
          <a:p>
            <a:endParaRPr lang="en-GB" sz="2400" kern="0" dirty="0" smtClean="0"/>
          </a:p>
          <a:p>
            <a:endParaRPr lang="en-GB" kern="0" dirty="0" smtClean="0"/>
          </a:p>
          <a:p>
            <a:endParaRPr lang="en-GB" kern="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4512205"/>
            <a:ext cx="8424937" cy="879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491880" y="5401859"/>
            <a:ext cx="5065182" cy="400110"/>
          </a:xfrm>
          <a:prstGeom prst="rect">
            <a:avLst/>
          </a:prstGeom>
          <a:noFill/>
        </p:spPr>
        <p:txBody>
          <a:bodyPr wrap="square" rtlCol="0">
            <a:spAutoFit/>
          </a:bodyPr>
          <a:lstStyle/>
          <a:p>
            <a:pPr algn="r"/>
            <a:r>
              <a:rPr lang="en-GB" sz="2000" dirty="0" smtClean="0">
                <a:solidFill>
                  <a:schemeClr val="tx1"/>
                </a:solidFill>
                <a:latin typeface="+mn-lt"/>
              </a:rPr>
              <a:t>e.g. </a:t>
            </a:r>
            <a:r>
              <a:rPr lang="en-GB" sz="2000" dirty="0" err="1" smtClean="0">
                <a:solidFill>
                  <a:schemeClr val="tx1"/>
                </a:solidFill>
                <a:latin typeface="+mn-lt"/>
              </a:rPr>
              <a:t>Berrisford</a:t>
            </a:r>
            <a:r>
              <a:rPr lang="en-GB" sz="2000" dirty="0" smtClean="0">
                <a:solidFill>
                  <a:schemeClr val="tx1"/>
                </a:solidFill>
                <a:latin typeface="+mn-lt"/>
              </a:rPr>
              <a:t> et al. (2011) QJRMS</a:t>
            </a:r>
            <a:endParaRPr lang="en-GB" sz="2000" dirty="0">
              <a:solidFill>
                <a:schemeClr val="tx1"/>
              </a:solidFill>
              <a:latin typeface="+mn-lt"/>
            </a:endParaRPr>
          </a:p>
        </p:txBody>
      </p:sp>
      <p:pic>
        <p:nvPicPr>
          <p:cNvPr id="8" name="Content Placeholder 7" descr="ceres_anim.gif"/>
          <p:cNvPicPr>
            <a:picLocks noGrp="1" noChangeAspect="1"/>
          </p:cNvPicPr>
          <p:nvPr>
            <p:ph idx="1"/>
          </p:nvPr>
        </p:nvPicPr>
        <p:blipFill>
          <a:blip r:embed="rId3" cstate="print"/>
          <a:stretch>
            <a:fillRect/>
          </a:stretch>
        </p:blipFill>
        <p:spPr>
          <a:xfrm>
            <a:off x="4427984" y="1484784"/>
            <a:ext cx="3725666" cy="2692415"/>
          </a:xfrm>
        </p:spPr>
      </p:pic>
    </p:spTree>
    <p:extLst>
      <p:ext uri="{BB962C8B-B14F-4D97-AF65-F5344CB8AC3E}">
        <p14:creationId xmlns:p14="http://schemas.microsoft.com/office/powerpoint/2010/main" val="352110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90" y="117177"/>
            <a:ext cx="417195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3" y="3501007"/>
            <a:ext cx="3600401" cy="304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20072" y="6457890"/>
            <a:ext cx="3796233" cy="400110"/>
          </a:xfrm>
          <a:prstGeom prst="rect">
            <a:avLst/>
          </a:prstGeom>
          <a:noFill/>
        </p:spPr>
        <p:txBody>
          <a:bodyPr wrap="square" rtlCol="0">
            <a:spAutoFit/>
          </a:bodyPr>
          <a:lstStyle/>
          <a:p>
            <a:pPr algn="r"/>
            <a:r>
              <a:rPr lang="en-GB" sz="2000" dirty="0" smtClean="0">
                <a:solidFill>
                  <a:schemeClr val="tx1"/>
                </a:solidFill>
                <a:latin typeface="Calibri" pitchFamily="34" charset="0"/>
              </a:rPr>
              <a:t>Allan et al. (2013) </a:t>
            </a:r>
            <a:r>
              <a:rPr lang="en-GB" sz="2000" dirty="0" err="1" smtClean="0">
                <a:solidFill>
                  <a:schemeClr val="tx1"/>
                </a:solidFill>
                <a:latin typeface="Calibri" pitchFamily="34" charset="0"/>
              </a:rPr>
              <a:t>Surv</a:t>
            </a:r>
            <a:r>
              <a:rPr lang="en-GB" sz="2000" dirty="0" smtClean="0">
                <a:solidFill>
                  <a:schemeClr val="tx1"/>
                </a:solidFill>
                <a:latin typeface="Calibri" pitchFamily="34" charset="0"/>
              </a:rPr>
              <a:t>. </a:t>
            </a:r>
            <a:r>
              <a:rPr lang="en-GB" sz="2000" dirty="0" err="1" smtClean="0">
                <a:solidFill>
                  <a:schemeClr val="tx1"/>
                </a:solidFill>
                <a:latin typeface="Calibri" pitchFamily="34" charset="0"/>
              </a:rPr>
              <a:t>Geophys</a:t>
            </a:r>
            <a:r>
              <a:rPr lang="en-GB" sz="2000" dirty="0" smtClean="0">
                <a:solidFill>
                  <a:schemeClr val="tx1"/>
                </a:solidFill>
                <a:latin typeface="Calibri" pitchFamily="34" charset="0"/>
              </a:rPr>
              <a:t>.</a:t>
            </a:r>
            <a:endParaRPr lang="en-GB" sz="2000" dirty="0">
              <a:solidFill>
                <a:schemeClr val="tx1"/>
              </a:solidFill>
              <a:latin typeface="Calibri"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651734"/>
            <a:ext cx="4896544" cy="308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simple_mod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188640"/>
            <a:ext cx="4104456" cy="339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971600" y="6453336"/>
            <a:ext cx="2880320" cy="400110"/>
          </a:xfrm>
          <a:prstGeom prst="rect">
            <a:avLst/>
          </a:prstGeom>
          <a:noFill/>
        </p:spPr>
        <p:txBody>
          <a:bodyPr wrap="square" rtlCol="0">
            <a:spAutoFit/>
          </a:bodyPr>
          <a:lstStyle/>
          <a:p>
            <a:r>
              <a:rPr lang="en-GB" sz="2000" dirty="0" err="1" smtClean="0">
                <a:solidFill>
                  <a:schemeClr val="tx1"/>
                </a:solidFill>
                <a:latin typeface="Calibri" pitchFamily="34" charset="0"/>
              </a:rPr>
              <a:t>Chunlei</a:t>
            </a:r>
            <a:r>
              <a:rPr lang="en-GB" sz="2000" dirty="0" smtClean="0">
                <a:solidFill>
                  <a:schemeClr val="tx1"/>
                </a:solidFill>
                <a:latin typeface="Calibri" pitchFamily="34" charset="0"/>
              </a:rPr>
              <a:t> Liu</a:t>
            </a:r>
            <a:endParaRPr lang="en-GB" sz="2000" dirty="0">
              <a:solidFill>
                <a:schemeClr val="tx1"/>
              </a:solidFill>
              <a:latin typeface="Calibri" pitchFamily="34" charset="0"/>
            </a:endParaRPr>
          </a:p>
        </p:txBody>
      </p:sp>
    </p:spTree>
    <p:extLst>
      <p:ext uri="{BB962C8B-B14F-4D97-AF65-F5344CB8AC3E}">
        <p14:creationId xmlns:p14="http://schemas.microsoft.com/office/powerpoint/2010/main" val="2433111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630"/>
            <a:ext cx="7211144" cy="850106"/>
          </a:xfrm>
        </p:spPr>
        <p:txBody>
          <a:bodyPr/>
          <a:lstStyle/>
          <a:p>
            <a:r>
              <a:rPr lang="en-GB" sz="3600" dirty="0" smtClean="0">
                <a:solidFill>
                  <a:schemeClr val="accent2"/>
                </a:solidFill>
              </a:rPr>
              <a:t>Links to ocean circulation &amp; </a:t>
            </a:r>
            <a:r>
              <a:rPr lang="en-GB" sz="3600" dirty="0" err="1" smtClean="0">
                <a:solidFill>
                  <a:schemeClr val="accent2"/>
                </a:solidFill>
              </a:rPr>
              <a:t>precip</a:t>
            </a:r>
            <a:r>
              <a:rPr lang="en-GB" sz="3600" dirty="0" smtClean="0">
                <a:solidFill>
                  <a:schemeClr val="accent2"/>
                </a:solidFill>
              </a:rPr>
              <a:t>?</a:t>
            </a:r>
            <a:endParaRPr lang="en-GB" sz="3600" dirty="0">
              <a:solidFill>
                <a:schemeClr val="accent2"/>
              </a:solidFill>
            </a:endParaRPr>
          </a:p>
        </p:txBody>
      </p:sp>
      <p:sp>
        <p:nvSpPr>
          <p:cNvPr id="3" name="Content Placeholder 2"/>
          <p:cNvSpPr>
            <a:spLocks noGrp="1"/>
          </p:cNvSpPr>
          <p:nvPr>
            <p:ph idx="1"/>
          </p:nvPr>
        </p:nvSpPr>
        <p:spPr>
          <a:xfrm>
            <a:off x="323528" y="1600200"/>
            <a:ext cx="3322712" cy="4853136"/>
          </a:xfrm>
        </p:spPr>
        <p:txBody>
          <a:bodyPr/>
          <a:lstStyle/>
          <a:p>
            <a:r>
              <a:rPr lang="en-GB" sz="2400" dirty="0" smtClean="0"/>
              <a:t>Wind-driven changes in sea surface height (Merrifield 2011)</a:t>
            </a:r>
          </a:p>
          <a:p>
            <a:pPr>
              <a:buNone/>
            </a:pPr>
            <a:r>
              <a:rPr lang="en-GB" sz="1600" dirty="0" smtClean="0">
                <a:hlinkClick r:id="rId2"/>
              </a:rPr>
              <a:t>http://journals.ametsoc.org/doi/abs/10.1175/2011JCLI3932.1</a:t>
            </a:r>
            <a:endParaRPr lang="en-GB" sz="1600" dirty="0" smtClean="0"/>
          </a:p>
          <a:p>
            <a:endParaRPr lang="en-GB" sz="2400" dirty="0" smtClean="0"/>
          </a:p>
          <a:p>
            <a:r>
              <a:rPr lang="en-GB" sz="2400" dirty="0" smtClean="0"/>
              <a:t>Has a stronger Walker circulation enhanced ocean mixing and precipitation changes </a:t>
            </a:r>
            <a:r>
              <a:rPr lang="en-GB" sz="1800" dirty="0" smtClean="0"/>
              <a:t>1990-2000s</a:t>
            </a:r>
            <a:r>
              <a:rPr lang="en-GB" sz="2400" dirty="0" smtClean="0"/>
              <a:t>?</a:t>
            </a:r>
            <a:endParaRPr lang="en-GB" sz="2400" dirty="0"/>
          </a:p>
        </p:txBody>
      </p:sp>
      <p:pic>
        <p:nvPicPr>
          <p:cNvPr id="57346" name="Picture 2"/>
          <p:cNvPicPr>
            <a:picLocks noChangeAspect="1" noChangeArrowheads="1"/>
          </p:cNvPicPr>
          <p:nvPr/>
        </p:nvPicPr>
        <p:blipFill>
          <a:blip r:embed="rId3" cstate="print"/>
          <a:srcRect/>
          <a:stretch>
            <a:fillRect/>
          </a:stretch>
        </p:blipFill>
        <p:spPr bwMode="auto">
          <a:xfrm>
            <a:off x="3429000" y="980728"/>
            <a:ext cx="5715000" cy="2647950"/>
          </a:xfrm>
          <a:prstGeom prst="rect">
            <a:avLst/>
          </a:prstGeom>
          <a:noFill/>
          <a:ln w="9525">
            <a:noFill/>
            <a:miter lim="800000"/>
            <a:headEnd/>
            <a:tailEnd/>
          </a:ln>
        </p:spPr>
      </p:pic>
      <p:pic>
        <p:nvPicPr>
          <p:cNvPr id="57347" name="Picture 3"/>
          <p:cNvPicPr>
            <a:picLocks noChangeAspect="1" noChangeArrowheads="1"/>
          </p:cNvPicPr>
          <p:nvPr/>
        </p:nvPicPr>
        <p:blipFill>
          <a:blip r:embed="rId4" cstate="print"/>
          <a:srcRect/>
          <a:stretch>
            <a:fillRect/>
          </a:stretch>
        </p:blipFill>
        <p:spPr bwMode="auto">
          <a:xfrm>
            <a:off x="4139952" y="3451300"/>
            <a:ext cx="4320480" cy="3171998"/>
          </a:xfrm>
          <a:prstGeom prst="rect">
            <a:avLst/>
          </a:prstGeom>
          <a:noFill/>
          <a:ln w="9525">
            <a:noFill/>
            <a:miter lim="800000"/>
            <a:headEnd/>
            <a:tailEnd/>
          </a:ln>
        </p:spPr>
      </p:pic>
      <p:pic>
        <p:nvPicPr>
          <p:cNvPr id="7" name="Picture 6" descr="Ptrend.gif"/>
          <p:cNvPicPr>
            <a:picLocks noChangeAspect="1"/>
          </p:cNvPicPr>
          <p:nvPr/>
        </p:nvPicPr>
        <p:blipFill>
          <a:blip r:embed="rId5" cstate="print"/>
          <a:stretch>
            <a:fillRect/>
          </a:stretch>
        </p:blipFill>
        <p:spPr>
          <a:xfrm>
            <a:off x="3995936" y="3501349"/>
            <a:ext cx="4680520" cy="3091047"/>
          </a:xfrm>
          <a:prstGeom prst="rect">
            <a:avLst/>
          </a:prstGeom>
        </p:spPr>
      </p:pic>
      <p:sp>
        <p:nvSpPr>
          <p:cNvPr id="4" name="Rectangle 3"/>
          <p:cNvSpPr/>
          <p:nvPr/>
        </p:nvSpPr>
        <p:spPr>
          <a:xfrm>
            <a:off x="222349" y="5653697"/>
            <a:ext cx="4133627" cy="1015663"/>
          </a:xfrm>
          <a:prstGeom prst="rect">
            <a:avLst/>
          </a:prstGeom>
        </p:spPr>
        <p:txBody>
          <a:bodyPr wrap="square">
            <a:spAutoFit/>
          </a:bodyPr>
          <a:lstStyle/>
          <a:p>
            <a:r>
              <a:rPr lang="en-GB" sz="2000" u="sng" dirty="0" err="1">
                <a:solidFill>
                  <a:schemeClr val="tx2"/>
                </a:solidFill>
                <a:latin typeface="Calibri" pitchFamily="34" charset="0"/>
                <a:hlinkClick r:id="rId6"/>
              </a:rPr>
              <a:t>Sohn</a:t>
            </a:r>
            <a:r>
              <a:rPr lang="en-GB" sz="2000" u="sng" dirty="0">
                <a:solidFill>
                  <a:schemeClr val="tx2"/>
                </a:solidFill>
                <a:latin typeface="Calibri" pitchFamily="34" charset="0"/>
                <a:hlinkClick r:id="rId6"/>
              </a:rPr>
              <a:t> et al. (2013) Climate </a:t>
            </a:r>
            <a:r>
              <a:rPr lang="en-GB" sz="2000" u="sng" dirty="0" err="1" smtClean="0">
                <a:solidFill>
                  <a:schemeClr val="tx2"/>
                </a:solidFill>
                <a:latin typeface="Calibri" pitchFamily="34" charset="0"/>
                <a:hlinkClick r:id="rId6"/>
              </a:rPr>
              <a:t>Dyn</a:t>
            </a:r>
            <a:r>
              <a:rPr lang="en-GB" sz="2000" dirty="0" smtClean="0">
                <a:solidFill>
                  <a:schemeClr val="tx2"/>
                </a:solidFill>
                <a:latin typeface="Calibri" pitchFamily="34" charset="0"/>
              </a:rPr>
              <a:t>:</a:t>
            </a:r>
            <a:endParaRPr lang="en-GB" sz="2000" dirty="0">
              <a:solidFill>
                <a:schemeClr val="tx2"/>
              </a:solidFill>
              <a:latin typeface="Calibri" pitchFamily="34" charset="0"/>
            </a:endParaRPr>
          </a:p>
          <a:p>
            <a:r>
              <a:rPr lang="en-GB" sz="2000" u="sng" dirty="0" err="1">
                <a:solidFill>
                  <a:schemeClr val="tx2"/>
                </a:solidFill>
                <a:latin typeface="Calibri" pitchFamily="34" charset="0"/>
                <a:hlinkClick r:id="rId7"/>
              </a:rPr>
              <a:t>Chikamoto</a:t>
            </a:r>
            <a:r>
              <a:rPr lang="en-GB" sz="2000" u="sng" dirty="0">
                <a:solidFill>
                  <a:schemeClr val="tx2"/>
                </a:solidFill>
                <a:latin typeface="Calibri" pitchFamily="34" charset="0"/>
                <a:hlinkClick r:id="rId7"/>
              </a:rPr>
              <a:t> et al. (2012) GRL</a:t>
            </a:r>
            <a:r>
              <a:rPr lang="en-GB" sz="2000" dirty="0">
                <a:solidFill>
                  <a:schemeClr val="tx2"/>
                </a:solidFill>
                <a:latin typeface="Calibri" pitchFamily="34" charset="0"/>
              </a:rPr>
              <a:t>: </a:t>
            </a:r>
            <a:r>
              <a:rPr lang="en-GB" sz="2000" u="sng" dirty="0" smtClean="0">
                <a:solidFill>
                  <a:schemeClr val="tx2"/>
                </a:solidFill>
                <a:latin typeface="Calibri" pitchFamily="34" charset="0"/>
                <a:hlinkClick r:id="rId2"/>
              </a:rPr>
              <a:t>Merrifield </a:t>
            </a:r>
            <a:r>
              <a:rPr lang="en-GB" sz="2000" u="sng" dirty="0">
                <a:solidFill>
                  <a:schemeClr val="tx2"/>
                </a:solidFill>
                <a:latin typeface="Calibri" pitchFamily="34" charset="0"/>
                <a:hlinkClick r:id="rId2"/>
              </a:rPr>
              <a:t>(2011) J Climate</a:t>
            </a:r>
            <a:r>
              <a:rPr lang="en-GB" sz="2000" dirty="0">
                <a:solidFill>
                  <a:schemeClr val="tx2"/>
                </a:solidFill>
                <a:latin typeface="Calibri" pitchFamily="34" charset="0"/>
              </a:rPr>
              <a:t>: </a:t>
            </a:r>
            <a:r>
              <a:rPr lang="en-GB" sz="2000" dirty="0">
                <a:latin typeface="Calibri" pitchFamily="34" charset="0"/>
              </a:rPr>
              <a:t>a</a:t>
            </a:r>
          </a:p>
        </p:txBody>
      </p:sp>
    </p:spTree>
    <p:extLst>
      <p:ext uri="{BB962C8B-B14F-4D97-AF65-F5344CB8AC3E}">
        <p14:creationId xmlns:p14="http://schemas.microsoft.com/office/powerpoint/2010/main" val="953572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773832"/>
            <a:ext cx="4038600" cy="1143000"/>
          </a:xfrm>
        </p:spPr>
        <p:txBody>
          <a:bodyPr/>
          <a:lstStyle/>
          <a:p>
            <a:r>
              <a:rPr lang="en-GB" sz="4000" dirty="0" smtClean="0">
                <a:solidFill>
                  <a:srgbClr val="0070C0"/>
                </a:solidFill>
              </a:rPr>
              <a:t>Implications for global water cycle?</a:t>
            </a:r>
          </a:p>
        </p:txBody>
      </p:sp>
      <p:pic>
        <p:nvPicPr>
          <p:cNvPr id="17411" name="Picture 2" descr="Figure 4"/>
          <p:cNvPicPr>
            <a:picLocks noChangeAspect="1" noChangeArrowheads="1"/>
          </p:cNvPicPr>
          <p:nvPr/>
        </p:nvPicPr>
        <p:blipFill>
          <a:blip r:embed="rId2" cstate="print"/>
          <a:srcRect/>
          <a:stretch>
            <a:fillRect/>
          </a:stretch>
        </p:blipFill>
        <p:spPr bwMode="auto">
          <a:xfrm>
            <a:off x="4800600" y="4343400"/>
            <a:ext cx="4114800" cy="2133600"/>
          </a:xfrm>
          <a:prstGeom prst="rect">
            <a:avLst/>
          </a:prstGeom>
          <a:noFill/>
          <a:ln w="9525">
            <a:noFill/>
            <a:miter lim="800000"/>
            <a:headEnd/>
            <a:tailEnd/>
          </a:ln>
        </p:spPr>
      </p:pic>
      <p:sp>
        <p:nvSpPr>
          <p:cNvPr id="17412" name="TextBox 4"/>
          <p:cNvSpPr txBox="1">
            <a:spLocks noChangeArrowheads="1"/>
          </p:cNvSpPr>
          <p:nvPr/>
        </p:nvSpPr>
        <p:spPr bwMode="auto">
          <a:xfrm>
            <a:off x="1752600" y="5867400"/>
            <a:ext cx="2971800" cy="369888"/>
          </a:xfrm>
          <a:prstGeom prst="rect">
            <a:avLst/>
          </a:prstGeom>
          <a:noFill/>
          <a:ln w="9525">
            <a:noFill/>
            <a:miter lim="800000"/>
            <a:headEnd/>
            <a:tailEnd/>
          </a:ln>
        </p:spPr>
        <p:txBody>
          <a:bodyPr>
            <a:spAutoFit/>
          </a:bodyPr>
          <a:lstStyle/>
          <a:p>
            <a:pPr algn="r" eaLnBrk="0" hangingPunct="0"/>
            <a:r>
              <a:rPr lang="en-GB" sz="1800" smtClean="0">
                <a:solidFill>
                  <a:srgbClr val="000000"/>
                </a:solidFill>
                <a:latin typeface="Arial" charset="0"/>
              </a:rPr>
              <a:t>Simmons et al. (2010) JGR</a:t>
            </a:r>
          </a:p>
        </p:txBody>
      </p:sp>
      <p:pic>
        <p:nvPicPr>
          <p:cNvPr id="17413" name="Picture 4" descr="Figure 3"/>
          <p:cNvPicPr>
            <a:picLocks noChangeAspect="1" noChangeArrowheads="1"/>
          </p:cNvPicPr>
          <p:nvPr/>
        </p:nvPicPr>
        <p:blipFill>
          <a:blip r:embed="rId3" cstate="print"/>
          <a:srcRect l="49350"/>
          <a:stretch>
            <a:fillRect/>
          </a:stretch>
        </p:blipFill>
        <p:spPr bwMode="auto">
          <a:xfrm>
            <a:off x="4724400" y="228600"/>
            <a:ext cx="4219575" cy="4149725"/>
          </a:xfrm>
          <a:prstGeom prst="rect">
            <a:avLst/>
          </a:prstGeom>
          <a:noFill/>
          <a:ln w="9525">
            <a:noFill/>
            <a:miter lim="800000"/>
            <a:headEnd/>
            <a:tailEnd/>
          </a:ln>
        </p:spPr>
      </p:pic>
      <p:sp>
        <p:nvSpPr>
          <p:cNvPr id="17414" name="TextBox 6"/>
          <p:cNvSpPr txBox="1">
            <a:spLocks noChangeArrowheads="1"/>
          </p:cNvSpPr>
          <p:nvPr/>
        </p:nvSpPr>
        <p:spPr bwMode="auto">
          <a:xfrm>
            <a:off x="5486400" y="533400"/>
            <a:ext cx="1600200" cy="369888"/>
          </a:xfrm>
          <a:prstGeom prst="rect">
            <a:avLst/>
          </a:prstGeom>
          <a:noFill/>
          <a:ln w="9525">
            <a:noFill/>
            <a:miter lim="800000"/>
            <a:headEnd/>
            <a:tailEnd/>
          </a:ln>
        </p:spPr>
        <p:txBody>
          <a:bodyPr>
            <a:spAutoFit/>
          </a:bodyPr>
          <a:lstStyle/>
          <a:p>
            <a:pPr eaLnBrk="0" hangingPunct="0"/>
            <a:r>
              <a:rPr lang="en-GB" sz="1800" smtClean="0">
                <a:solidFill>
                  <a:srgbClr val="333399"/>
                </a:solidFill>
                <a:latin typeface="Arial" charset="0"/>
              </a:rPr>
              <a:t>Land T</a:t>
            </a:r>
          </a:p>
        </p:txBody>
      </p:sp>
      <p:sp>
        <p:nvSpPr>
          <p:cNvPr id="17415" name="TextBox 7"/>
          <p:cNvSpPr txBox="1">
            <a:spLocks noChangeArrowheads="1"/>
          </p:cNvSpPr>
          <p:nvPr/>
        </p:nvSpPr>
        <p:spPr bwMode="auto">
          <a:xfrm>
            <a:off x="5486400" y="2601913"/>
            <a:ext cx="1600200" cy="369887"/>
          </a:xfrm>
          <a:prstGeom prst="rect">
            <a:avLst/>
          </a:prstGeom>
          <a:noFill/>
          <a:ln w="9525">
            <a:noFill/>
            <a:miter lim="800000"/>
            <a:headEnd/>
            <a:tailEnd/>
          </a:ln>
        </p:spPr>
        <p:txBody>
          <a:bodyPr>
            <a:spAutoFit/>
          </a:bodyPr>
          <a:lstStyle/>
          <a:p>
            <a:pPr eaLnBrk="0" hangingPunct="0"/>
            <a:r>
              <a:rPr lang="en-GB" sz="1800" smtClean="0">
                <a:solidFill>
                  <a:srgbClr val="333399"/>
                </a:solidFill>
                <a:latin typeface="Arial" charset="0"/>
              </a:rPr>
              <a:t>global T</a:t>
            </a:r>
          </a:p>
        </p:txBody>
      </p:sp>
      <p:sp>
        <p:nvSpPr>
          <p:cNvPr id="17416" name="TextBox 8"/>
          <p:cNvSpPr txBox="1">
            <a:spLocks noChangeArrowheads="1"/>
          </p:cNvSpPr>
          <p:nvPr/>
        </p:nvSpPr>
        <p:spPr bwMode="auto">
          <a:xfrm>
            <a:off x="5486400" y="4583113"/>
            <a:ext cx="1600200" cy="369887"/>
          </a:xfrm>
          <a:prstGeom prst="rect">
            <a:avLst/>
          </a:prstGeom>
          <a:noFill/>
          <a:ln w="9525">
            <a:noFill/>
            <a:miter lim="800000"/>
            <a:headEnd/>
            <a:tailEnd/>
          </a:ln>
        </p:spPr>
        <p:txBody>
          <a:bodyPr>
            <a:spAutoFit/>
          </a:bodyPr>
          <a:lstStyle/>
          <a:p>
            <a:pPr eaLnBrk="0" hangingPunct="0"/>
            <a:r>
              <a:rPr lang="en-GB" sz="1800" b="1" smtClean="0">
                <a:solidFill>
                  <a:srgbClr val="333399"/>
                </a:solidFill>
                <a:latin typeface="Arial" charset="0"/>
              </a:rPr>
              <a:t>Land RH</a:t>
            </a:r>
          </a:p>
        </p:txBody>
      </p:sp>
      <p:sp>
        <p:nvSpPr>
          <p:cNvPr id="10" name="Content Placeholder 2"/>
          <p:cNvSpPr txBox="1">
            <a:spLocks/>
          </p:cNvSpPr>
          <p:nvPr/>
        </p:nvSpPr>
        <p:spPr>
          <a:xfrm>
            <a:off x="533400" y="2743200"/>
            <a:ext cx="4191000" cy="2133600"/>
          </a:xfrm>
          <a:prstGeom prst="rect">
            <a:avLst/>
          </a:prstGeom>
        </p:spPr>
        <p:txBody>
          <a:bodyPr/>
          <a:lstStyle/>
          <a:p>
            <a:pPr marL="342900" indent="-342900" eaLnBrk="0" hangingPunct="0">
              <a:spcBef>
                <a:spcPct val="20000"/>
              </a:spcBef>
              <a:buFontTx/>
              <a:buChar char="•"/>
              <a:defRPr/>
            </a:pPr>
            <a:r>
              <a:rPr lang="en-GB" sz="2400" kern="0" dirty="0">
                <a:solidFill>
                  <a:srgbClr val="000000"/>
                </a:solidFill>
                <a:latin typeface="Arial"/>
              </a:rPr>
              <a:t>Stalling of ocean temperatures in 2000s</a:t>
            </a:r>
          </a:p>
          <a:p>
            <a:pPr marL="342900" indent="-342900" eaLnBrk="0" hangingPunct="0">
              <a:spcBef>
                <a:spcPct val="20000"/>
              </a:spcBef>
              <a:buFontTx/>
              <a:buChar char="•"/>
              <a:defRPr/>
            </a:pPr>
            <a:r>
              <a:rPr lang="en-GB" sz="2400" kern="0" dirty="0">
                <a:solidFill>
                  <a:srgbClr val="000000"/>
                </a:solidFill>
                <a:latin typeface="Arial"/>
              </a:rPr>
              <a:t>Continued warming of land</a:t>
            </a:r>
          </a:p>
          <a:p>
            <a:pPr marL="342900" indent="-342900" eaLnBrk="0" hangingPunct="0">
              <a:spcBef>
                <a:spcPct val="20000"/>
              </a:spcBef>
              <a:buFontTx/>
              <a:buChar char="•"/>
              <a:defRPr/>
            </a:pPr>
            <a:r>
              <a:rPr lang="en-GB" sz="2400" kern="0" dirty="0">
                <a:solidFill>
                  <a:srgbClr val="000000"/>
                </a:solidFill>
                <a:latin typeface="Arial"/>
              </a:rPr>
              <a:t>Reduced relative humidity over land?</a:t>
            </a:r>
          </a:p>
        </p:txBody>
      </p:sp>
    </p:spTree>
    <p:extLst>
      <p:ext uri="{BB962C8B-B14F-4D97-AF65-F5344CB8AC3E}">
        <p14:creationId xmlns:p14="http://schemas.microsoft.com/office/powerpoint/2010/main" val="2359999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t.reading.ac.uk/~ed/MODEL-OBS-COMPARISON/comparison_ANN_G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78295"/>
            <a:ext cx="7488832" cy="6028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39952" y="5517232"/>
            <a:ext cx="3384376" cy="461665"/>
          </a:xfrm>
          <a:prstGeom prst="rect">
            <a:avLst/>
          </a:prstGeom>
          <a:noFill/>
        </p:spPr>
        <p:txBody>
          <a:bodyPr wrap="square" rtlCol="0">
            <a:spAutoFit/>
          </a:bodyPr>
          <a:lstStyle/>
          <a:p>
            <a:pPr algn="r"/>
            <a:r>
              <a:rPr lang="en-GB" sz="2400" dirty="0" smtClean="0">
                <a:solidFill>
                  <a:schemeClr val="bg2"/>
                </a:solidFill>
                <a:latin typeface="Calibri" pitchFamily="34" charset="0"/>
              </a:rPr>
              <a:t>Plot by Ed </a:t>
            </a:r>
            <a:r>
              <a:rPr lang="en-GB" sz="2400" dirty="0">
                <a:solidFill>
                  <a:schemeClr val="bg2"/>
                </a:solidFill>
                <a:latin typeface="Calibri" pitchFamily="34" charset="0"/>
              </a:rPr>
              <a:t>H</a:t>
            </a:r>
            <a:r>
              <a:rPr lang="en-GB" sz="2400" dirty="0" smtClean="0">
                <a:solidFill>
                  <a:schemeClr val="bg2"/>
                </a:solidFill>
                <a:latin typeface="Calibri" pitchFamily="34" charset="0"/>
              </a:rPr>
              <a:t>awkins</a:t>
            </a:r>
            <a:endParaRPr lang="en-GB" sz="2400" dirty="0">
              <a:solidFill>
                <a:schemeClr val="bg2"/>
              </a:solidFill>
              <a:latin typeface="Calibri" pitchFamily="34" charset="0"/>
            </a:endParaRPr>
          </a:p>
        </p:txBody>
      </p:sp>
    </p:spTree>
    <p:extLst>
      <p:ext uri="{BB962C8B-B14F-4D97-AF65-F5344CB8AC3E}">
        <p14:creationId xmlns:p14="http://schemas.microsoft.com/office/powerpoint/2010/main" val="582234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itchFamily="34" charset="0"/>
                <a:cs typeface="Calibri" pitchFamily="34" charset="0"/>
              </a:rPr>
              <a:t>Motivation (1) Missing energy?</a:t>
            </a:r>
            <a:endParaRPr lang="en-GB" dirty="0">
              <a:latin typeface="Calibri" pitchFamily="34" charset="0"/>
              <a:cs typeface="Calibri" pitchFamily="34" charset="0"/>
            </a:endParaRPr>
          </a:p>
        </p:txBody>
      </p:sp>
      <p:sp>
        <p:nvSpPr>
          <p:cNvPr id="3" name="Content Placeholder 2"/>
          <p:cNvSpPr>
            <a:spLocks noGrp="1"/>
          </p:cNvSpPr>
          <p:nvPr>
            <p:ph idx="1"/>
          </p:nvPr>
        </p:nvSpPr>
        <p:spPr>
          <a:xfrm>
            <a:off x="755650" y="1461864"/>
            <a:ext cx="7931150" cy="1247056"/>
          </a:xfrm>
        </p:spPr>
        <p:txBody>
          <a:bodyPr/>
          <a:lstStyle/>
          <a:p>
            <a:r>
              <a:rPr lang="en-GB" sz="2400" dirty="0" smtClean="0">
                <a:latin typeface="Calibri" pitchFamily="34" charset="0"/>
                <a:cs typeface="Calibri" pitchFamily="34" charset="0"/>
                <a:hlinkClick r:id="rId2"/>
              </a:rPr>
              <a:t>Trenberth and </a:t>
            </a:r>
            <a:r>
              <a:rPr lang="en-GB" sz="2400" dirty="0" err="1" smtClean="0">
                <a:latin typeface="Calibri" pitchFamily="34" charset="0"/>
                <a:cs typeface="Calibri" pitchFamily="34" charset="0"/>
                <a:hlinkClick r:id="rId2"/>
              </a:rPr>
              <a:t>Fasullo</a:t>
            </a:r>
            <a:r>
              <a:rPr lang="en-GB" sz="2400" dirty="0" smtClean="0">
                <a:latin typeface="Calibri" pitchFamily="34" charset="0"/>
                <a:cs typeface="Calibri" pitchFamily="34" charset="0"/>
                <a:hlinkClick r:id="rId2"/>
              </a:rPr>
              <a:t> (2010, Science) </a:t>
            </a:r>
            <a:r>
              <a:rPr lang="en-GB" sz="2400" dirty="0" smtClean="0">
                <a:latin typeface="Calibri" pitchFamily="34" charset="0"/>
                <a:cs typeface="Calibri" pitchFamily="34" charset="0"/>
              </a:rPr>
              <a:t>highlighted an apparent large discrepancy between net radiation and ocean heat content changes</a:t>
            </a:r>
          </a:p>
          <a:p>
            <a:endParaRPr lang="en-GB" sz="2400" dirty="0">
              <a:latin typeface="Calibri" pitchFamily="34" charset="0"/>
              <a:cs typeface="Calibri" pitchFamily="34" charset="0"/>
            </a:endParaRPr>
          </a:p>
          <a:p>
            <a:endParaRPr lang="en-GB" sz="2400" dirty="0" smtClean="0">
              <a:latin typeface="Calibri" pitchFamily="34" charset="0"/>
              <a:cs typeface="Calibri" pitchFamily="34" charset="0"/>
            </a:endParaRPr>
          </a:p>
          <a:p>
            <a:endParaRPr lang="en-GB" sz="2400" dirty="0">
              <a:latin typeface="Calibri" pitchFamily="34" charset="0"/>
              <a:cs typeface="Calibri" pitchFamily="34" charset="0"/>
            </a:endParaRPr>
          </a:p>
          <a:p>
            <a:endParaRPr lang="en-GB" sz="2400" dirty="0" smtClean="0">
              <a:latin typeface="Calibri" pitchFamily="34" charset="0"/>
              <a:cs typeface="Calibri" pitchFamily="34" charset="0"/>
            </a:endParaRPr>
          </a:p>
          <a:p>
            <a:endParaRPr lang="en-GB" sz="2400" dirty="0">
              <a:latin typeface="Calibri" pitchFamily="34" charset="0"/>
              <a:cs typeface="Calibri" pitchFamily="34" charset="0"/>
            </a:endParaRPr>
          </a:p>
          <a:p>
            <a:endParaRPr lang="en-GB" sz="2400" dirty="0" smtClean="0">
              <a:latin typeface="Calibri" pitchFamily="34" charset="0"/>
              <a:cs typeface="Calibri" pitchFamily="34" charset="0"/>
            </a:endParaRPr>
          </a:p>
          <a:p>
            <a:endParaRPr lang="en-GB" sz="2400" dirty="0">
              <a:latin typeface="Calibri" pitchFamily="34" charset="0"/>
              <a:cs typeface="Calibri" pitchFamily="34" charset="0"/>
            </a:endParaRPr>
          </a:p>
        </p:txBody>
      </p:sp>
      <p:pic>
        <p:nvPicPr>
          <p:cNvPr id="9" name="Picture 3"/>
          <p:cNvPicPr>
            <a:picLocks noChangeAspect="1" noChangeArrowheads="1"/>
          </p:cNvPicPr>
          <p:nvPr/>
        </p:nvPicPr>
        <p:blipFill>
          <a:blip r:embed="rId3" cstate="print"/>
          <a:srcRect r="10756" b="48360"/>
          <a:stretch>
            <a:fillRect/>
          </a:stretch>
        </p:blipFill>
        <p:spPr bwMode="auto">
          <a:xfrm>
            <a:off x="1189873" y="2915652"/>
            <a:ext cx="6334455" cy="2664296"/>
          </a:xfrm>
          <a:prstGeom prst="rect">
            <a:avLst/>
          </a:prstGeom>
          <a:noFill/>
          <a:ln w="9525">
            <a:noFill/>
            <a:round/>
            <a:headEnd/>
            <a:tailEnd/>
          </a:ln>
          <a:effectLst/>
        </p:spPr>
      </p:pic>
      <p:pic>
        <p:nvPicPr>
          <p:cNvPr id="5" name="Picture 2" descr="http://www.gifs.net/Animation11/Hobbies_and_Entertainment/Excitement/Angry_man_2.gif"/>
          <p:cNvPicPr>
            <a:picLocks noChangeAspect="1" noChangeArrowheads="1" noCrop="1"/>
          </p:cNvPicPr>
          <p:nvPr/>
        </p:nvPicPr>
        <p:blipFill>
          <a:blip r:embed="rId4" cstate="print"/>
          <a:srcRect/>
          <a:stretch>
            <a:fillRect/>
          </a:stretch>
        </p:blipFill>
        <p:spPr bwMode="auto">
          <a:xfrm>
            <a:off x="6867103" y="3676299"/>
            <a:ext cx="1314450" cy="1143001"/>
          </a:xfrm>
          <a:prstGeom prst="rect">
            <a:avLst/>
          </a:prstGeom>
          <a:noFill/>
        </p:spPr>
      </p:pic>
      <p:sp>
        <p:nvSpPr>
          <p:cNvPr id="4" name="TextBox 3"/>
          <p:cNvSpPr txBox="1"/>
          <p:nvPr/>
        </p:nvSpPr>
        <p:spPr>
          <a:xfrm>
            <a:off x="539552" y="5579948"/>
            <a:ext cx="8064896" cy="923330"/>
          </a:xfrm>
          <a:prstGeom prst="rect">
            <a:avLst/>
          </a:prstGeom>
          <a:noFill/>
        </p:spPr>
        <p:txBody>
          <a:bodyPr wrap="square" rtlCol="0">
            <a:spAutoFit/>
          </a:bodyPr>
          <a:lstStyle/>
          <a:p>
            <a:pPr lvl="0">
              <a:spcBef>
                <a:spcPct val="20000"/>
              </a:spcBef>
            </a:pPr>
            <a:r>
              <a:rPr lang="en-GB" sz="1800" kern="0" dirty="0">
                <a:solidFill>
                  <a:srgbClr val="000000"/>
                </a:solidFill>
                <a:latin typeface="Calibri" pitchFamily="34" charset="0"/>
                <a:cs typeface="Calibri" pitchFamily="34" charset="0"/>
              </a:rPr>
              <a:t>H1 – “Missing Energy” in the climate system is explained by deficiencies in the observing system and can be resolved through improved combination and analysis of updated satellite and in situ measurements and </a:t>
            </a:r>
            <a:r>
              <a:rPr lang="en-GB" sz="1800" kern="0" dirty="0" smtClean="0">
                <a:solidFill>
                  <a:srgbClr val="000000"/>
                </a:solidFill>
                <a:latin typeface="Calibri" pitchFamily="34" charset="0"/>
                <a:cs typeface="Calibri" pitchFamily="34" charset="0"/>
              </a:rPr>
              <a:t>modelling</a:t>
            </a:r>
            <a:endParaRPr lang="en-GB" sz="18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272820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44624"/>
            <a:ext cx="8229600" cy="1143000"/>
          </a:xfrm>
        </p:spPr>
        <p:txBody>
          <a:bodyPr/>
          <a:lstStyle/>
          <a:p>
            <a:r>
              <a:rPr lang="en-GB" sz="3600" dirty="0" smtClean="0">
                <a:latin typeface="Calibri" pitchFamily="34" charset="0"/>
                <a:cs typeface="Calibri" pitchFamily="34" charset="0"/>
              </a:rPr>
              <a:t>Motivation (2) What has caused the decline in rate of global surface warming?</a:t>
            </a:r>
            <a:endParaRPr lang="en-GB" sz="3600" dirty="0">
              <a:latin typeface="Calibri" pitchFamily="34" charset="0"/>
              <a:cs typeface="Calibri"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165" b="4460"/>
          <a:stretch/>
        </p:blipFill>
        <p:spPr>
          <a:xfrm>
            <a:off x="576064" y="1167063"/>
            <a:ext cx="7524328" cy="4788570"/>
          </a:xfrm>
          <a:prstGeom prst="rect">
            <a:avLst/>
          </a:prstGeom>
        </p:spPr>
      </p:pic>
      <p:sp>
        <p:nvSpPr>
          <p:cNvPr id="7" name="Text Box 7"/>
          <p:cNvSpPr txBox="1">
            <a:spLocks noChangeArrowheads="1"/>
          </p:cNvSpPr>
          <p:nvPr/>
        </p:nvSpPr>
        <p:spPr bwMode="auto">
          <a:xfrm>
            <a:off x="899592" y="6021288"/>
            <a:ext cx="7128792" cy="492443"/>
          </a:xfrm>
          <a:prstGeom prst="rect">
            <a:avLst/>
          </a:prstGeom>
          <a:solidFill>
            <a:schemeClr val="bg1"/>
          </a:solidFill>
          <a:ln w="9525">
            <a:noFill/>
            <a:miter lim="800000"/>
            <a:headEnd/>
            <a:tailEnd/>
          </a:ln>
        </p:spPr>
        <p:txBody>
          <a:bodyPr wrap="square" lIns="575976" tIns="0" rIns="0" bIns="0" anchor="b">
            <a:spAutoFit/>
          </a:bodyPr>
          <a:lstStyle/>
          <a:p>
            <a:pPr defTabSz="1281113"/>
            <a:r>
              <a:rPr lang="en-GB" sz="1600" kern="0" dirty="0" smtClean="0">
                <a:solidFill>
                  <a:schemeClr val="tx1"/>
                </a:solidFill>
                <a:latin typeface="Calibri" pitchFamily="34" charset="0"/>
                <a:cs typeface="Calibri" pitchFamily="34" charset="0"/>
              </a:rPr>
              <a:t>Global annual average temperature anomalies relative to 1951–1980 mean (shading denotes lower </a:t>
            </a:r>
            <a:r>
              <a:rPr lang="en-GB" sz="1600" kern="0" dirty="0">
                <a:solidFill>
                  <a:schemeClr val="tx1"/>
                </a:solidFill>
                <a:latin typeface="Calibri" pitchFamily="34" charset="0"/>
                <a:cs typeface="Calibri" pitchFamily="34" charset="0"/>
              </a:rPr>
              <a:t>and upper 95% uncertainty </a:t>
            </a:r>
            <a:r>
              <a:rPr lang="en-GB" sz="1600" kern="0" dirty="0" smtClean="0">
                <a:solidFill>
                  <a:schemeClr val="tx1"/>
                </a:solidFill>
                <a:latin typeface="Calibri" pitchFamily="34" charset="0"/>
                <a:cs typeface="Calibri" pitchFamily="34" charset="0"/>
              </a:rPr>
              <a:t>range for HadCRUT4)</a:t>
            </a:r>
            <a:endParaRPr lang="en-GB" sz="1600" dirty="0">
              <a:solidFill>
                <a:schemeClr val="tx1"/>
              </a:solidFill>
              <a:latin typeface="Calibri" pitchFamily="34" charset="0"/>
              <a:cs typeface="Calibri" pitchFamily="34" charset="0"/>
            </a:endParaRPr>
          </a:p>
        </p:txBody>
      </p:sp>
      <p:cxnSp>
        <p:nvCxnSpPr>
          <p:cNvPr id="10" name="Straight Arrow Connector 9"/>
          <p:cNvCxnSpPr/>
          <p:nvPr/>
        </p:nvCxnSpPr>
        <p:spPr bwMode="auto">
          <a:xfrm flipH="1" flipV="1">
            <a:off x="7884368" y="1988840"/>
            <a:ext cx="648072" cy="504056"/>
          </a:xfrm>
          <a:prstGeom prst="straightConnector1">
            <a:avLst/>
          </a:prstGeom>
          <a:noFill/>
          <a:ln w="50800" cap="rnd" cmpd="sng" algn="ctr">
            <a:solidFill>
              <a:srgbClr val="FF0000"/>
            </a:solidFill>
            <a:prstDash val="solid"/>
            <a:round/>
            <a:headEnd type="none" w="med" len="med"/>
            <a:tailEnd type="arrow"/>
          </a:ln>
          <a:effectLst/>
        </p:spPr>
      </p:cxnSp>
      <p:sp>
        <p:nvSpPr>
          <p:cNvPr id="3" name="Rectangle 2"/>
          <p:cNvSpPr/>
          <p:nvPr/>
        </p:nvSpPr>
        <p:spPr>
          <a:xfrm>
            <a:off x="9114" y="5962054"/>
            <a:ext cx="9134885" cy="923330"/>
          </a:xfrm>
          <a:prstGeom prst="rect">
            <a:avLst/>
          </a:prstGeom>
          <a:solidFill>
            <a:schemeClr val="bg1"/>
          </a:solidFill>
        </p:spPr>
        <p:txBody>
          <a:bodyPr wrap="square">
            <a:spAutoFit/>
          </a:bodyPr>
          <a:lstStyle/>
          <a:p>
            <a:r>
              <a:rPr lang="en-GB" sz="1800" b="1" i="1" dirty="0">
                <a:solidFill>
                  <a:schemeClr val="tx1"/>
                </a:solidFill>
                <a:latin typeface="Calibri" pitchFamily="34" charset="0"/>
              </a:rPr>
              <a:t>H2 </a:t>
            </a:r>
            <a:r>
              <a:rPr lang="en-GB" sz="1800" i="1" dirty="0">
                <a:solidFill>
                  <a:schemeClr val="tx1"/>
                </a:solidFill>
                <a:latin typeface="Calibri" pitchFamily="34" charset="0"/>
              </a:rPr>
              <a:t>– The recent slow rates of surface warming (the so-called warming hiatus) are primarily due to an enhanced transport of heat to the deep ocean caused by natural variability in ocean circulation with changes in external forcing playing a secondary role. </a:t>
            </a:r>
            <a:endParaRPr lang="en-GB" sz="1800" dirty="0">
              <a:solidFill>
                <a:schemeClr val="tx1"/>
              </a:solidFill>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11" y="476672"/>
            <a:ext cx="3898776" cy="2074243"/>
          </a:xfrm>
        </p:spPr>
        <p:txBody>
          <a:bodyPr/>
          <a:lstStyle/>
          <a:p>
            <a:pPr algn="ctr"/>
            <a:r>
              <a:rPr lang="en-GB" sz="3600" dirty="0" smtClean="0">
                <a:latin typeface="Calibri" pitchFamily="34" charset="0"/>
              </a:rPr>
              <a:t>Public understanding of climate change</a:t>
            </a:r>
            <a:endParaRPr lang="en-GB" sz="3600" dirty="0">
              <a:latin typeface="Calibri" pitchFamily="34" charset="0"/>
            </a:endParaRPr>
          </a:p>
        </p:txBody>
      </p:sp>
      <p:pic>
        <p:nvPicPr>
          <p:cNvPr id="6146" name="Picture 2" descr="http://www.carbonbrief.org/umbraco/ImageGen.ashx?image=/media/157515/dr_greenswindl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692696"/>
            <a:ext cx="4257328" cy="26366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carbonbrief.org/media/157445/dr_greenswindle_499x3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492896"/>
            <a:ext cx="4752975" cy="32194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iatus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628552"/>
            <a:ext cx="3413456" cy="28247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6381328"/>
            <a:ext cx="3240360" cy="369332"/>
          </a:xfrm>
          <a:prstGeom prst="rect">
            <a:avLst/>
          </a:prstGeom>
          <a:noFill/>
        </p:spPr>
        <p:txBody>
          <a:bodyPr wrap="square" rtlCol="0">
            <a:spAutoFit/>
          </a:bodyPr>
          <a:lstStyle/>
          <a:p>
            <a:pPr algn="r"/>
            <a:r>
              <a:rPr lang="en-GB" sz="1800" dirty="0" smtClean="0">
                <a:solidFill>
                  <a:schemeClr val="tx1"/>
                </a:solidFill>
                <a:latin typeface="Calibri" pitchFamily="34" charset="0"/>
              </a:rPr>
              <a:t>Ed </a:t>
            </a:r>
            <a:r>
              <a:rPr lang="en-GB" sz="1800" dirty="0">
                <a:solidFill>
                  <a:schemeClr val="tx1"/>
                </a:solidFill>
                <a:latin typeface="Calibri" pitchFamily="34" charset="0"/>
              </a:rPr>
              <a:t>H</a:t>
            </a:r>
            <a:r>
              <a:rPr lang="en-GB" sz="1800" dirty="0" smtClean="0">
                <a:solidFill>
                  <a:schemeClr val="tx1"/>
                </a:solidFill>
                <a:latin typeface="Calibri" pitchFamily="34" charset="0"/>
              </a:rPr>
              <a:t>awkins’ </a:t>
            </a:r>
            <a:r>
              <a:rPr lang="en-GB" sz="1800" dirty="0" smtClean="0">
                <a:solidFill>
                  <a:schemeClr val="tx1"/>
                </a:solidFill>
                <a:latin typeface="Calibri" pitchFamily="34" charset="0"/>
                <a:hlinkClick r:id="rId5"/>
              </a:rPr>
              <a:t>ClimateLabBook</a:t>
            </a:r>
            <a:endParaRPr lang="en-GB" sz="1800" dirty="0">
              <a:solidFill>
                <a:schemeClr val="tx1"/>
              </a:solidFill>
              <a:latin typeface="Calibri" pitchFamily="34" charset="0"/>
            </a:endParaRPr>
          </a:p>
        </p:txBody>
      </p:sp>
      <p:pic>
        <p:nvPicPr>
          <p:cNvPr id="3074" name="Picture 2" descr="http://www.met.reading.ac.uk/~ed/bloguploads/cropped-fig2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5755" y="6021288"/>
            <a:ext cx="3156285" cy="66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150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1000"/>
                                        <p:tgtEl>
                                          <p:spTgt spid="6150"/>
                                        </p:tgtEl>
                                      </p:cBhvr>
                                    </p:animEffect>
                                    <p:anim calcmode="lin" valueType="num">
                                      <p:cBhvr>
                                        <p:cTn id="8" dur="1000" fill="hold"/>
                                        <p:tgtEl>
                                          <p:spTgt spid="6150"/>
                                        </p:tgtEl>
                                        <p:attrNameLst>
                                          <p:attrName>ppt_x</p:attrName>
                                        </p:attrNameLst>
                                      </p:cBhvr>
                                      <p:tavLst>
                                        <p:tav tm="0">
                                          <p:val>
                                            <p:strVal val="#ppt_x"/>
                                          </p:val>
                                        </p:tav>
                                        <p:tav tm="100000">
                                          <p:val>
                                            <p:strVal val="#ppt_x"/>
                                          </p:val>
                                        </p:tav>
                                      </p:tavLst>
                                    </p:anim>
                                    <p:anim calcmode="lin" valueType="num">
                                      <p:cBhvr>
                                        <p:cTn id="9" dur="1000" fill="hold"/>
                                        <p:tgtEl>
                                          <p:spTgt spid="6150"/>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79698" cy="1143000"/>
          </a:xfrm>
        </p:spPr>
        <p:txBody>
          <a:bodyPr/>
          <a:lstStyle/>
          <a:p>
            <a:r>
              <a:rPr lang="en-GB" sz="3600" dirty="0" err="1">
                <a:latin typeface="Calibri" pitchFamily="34" charset="0"/>
                <a:cs typeface="Calibri" pitchFamily="34" charset="0"/>
              </a:rPr>
              <a:t>Radiative</a:t>
            </a:r>
            <a:r>
              <a:rPr lang="en-GB" sz="3600" dirty="0">
                <a:latin typeface="Calibri" pitchFamily="34" charset="0"/>
                <a:cs typeface="Calibri" pitchFamily="34" charset="0"/>
              </a:rPr>
              <a:t> forcing or energy redistribution?</a:t>
            </a:r>
          </a:p>
        </p:txBody>
      </p:sp>
      <p:sp>
        <p:nvSpPr>
          <p:cNvPr id="3" name="Content Placeholder 2"/>
          <p:cNvSpPr>
            <a:spLocks noGrp="1"/>
          </p:cNvSpPr>
          <p:nvPr>
            <p:ph idx="1"/>
          </p:nvPr>
        </p:nvSpPr>
        <p:spPr>
          <a:xfrm>
            <a:off x="457201" y="1124744"/>
            <a:ext cx="6533146" cy="4525963"/>
          </a:xfrm>
        </p:spPr>
        <p:txBody>
          <a:bodyPr/>
          <a:lstStyle/>
          <a:p>
            <a:r>
              <a:rPr lang="en-GB" dirty="0" err="1" smtClean="0">
                <a:latin typeface="Calibri" pitchFamily="34" charset="0"/>
                <a:cs typeface="Calibri" pitchFamily="34" charset="0"/>
              </a:rPr>
              <a:t>Radiative</a:t>
            </a:r>
            <a:r>
              <a:rPr lang="en-GB" dirty="0" smtClean="0">
                <a:latin typeface="Calibri" pitchFamily="34" charset="0"/>
                <a:cs typeface="Calibri" pitchFamily="34" charset="0"/>
              </a:rPr>
              <a:t> forcing? </a:t>
            </a:r>
          </a:p>
          <a:p>
            <a:pPr lvl="1"/>
            <a:r>
              <a:rPr lang="en-GB" sz="2400" dirty="0" smtClean="0">
                <a:latin typeface="Calibri" pitchFamily="34" charset="0"/>
                <a:cs typeface="Calibri" pitchFamily="34" charset="0"/>
              </a:rPr>
              <a:t>volcanic, solar, sulphate, stratospheric water vapour, Pinatubo overshoot</a:t>
            </a:r>
          </a:p>
          <a:p>
            <a:pPr lvl="1"/>
            <a:r>
              <a:rPr lang="en-GB" sz="1800" u="sng" dirty="0" smtClean="0">
                <a:latin typeface="Calibri" pitchFamily="34" charset="0"/>
                <a:hlinkClick r:id="rId2"/>
              </a:rPr>
              <a:t>Fyfe </a:t>
            </a:r>
            <a:r>
              <a:rPr lang="en-GB" sz="1800" u="sng" dirty="0">
                <a:latin typeface="Calibri" pitchFamily="34" charset="0"/>
                <a:hlinkClick r:id="rId2"/>
              </a:rPr>
              <a:t>et al. (2013) </a:t>
            </a:r>
            <a:r>
              <a:rPr lang="en-GB" sz="1800" u="sng" dirty="0" smtClean="0">
                <a:latin typeface="Calibri" pitchFamily="34" charset="0"/>
                <a:hlinkClick r:id="rId2"/>
              </a:rPr>
              <a:t>GRL</a:t>
            </a:r>
            <a:r>
              <a:rPr lang="en-GB" sz="1800" u="sng" dirty="0" smtClean="0">
                <a:latin typeface="Calibri" pitchFamily="34" charset="0"/>
              </a:rPr>
              <a:t> </a:t>
            </a:r>
            <a:r>
              <a:rPr lang="en-GB" sz="1800" dirty="0" smtClean="0">
                <a:latin typeface="Calibri" pitchFamily="34" charset="0"/>
              </a:rPr>
              <a:t>; </a:t>
            </a:r>
            <a:r>
              <a:rPr lang="en-GB" sz="1800" u="sng" dirty="0" smtClean="0">
                <a:latin typeface="Calibri" pitchFamily="34" charset="0"/>
                <a:hlinkClick r:id="rId3"/>
              </a:rPr>
              <a:t>Murphy </a:t>
            </a:r>
            <a:r>
              <a:rPr lang="en-GB" sz="1800" u="sng" dirty="0">
                <a:latin typeface="Calibri" pitchFamily="34" charset="0"/>
                <a:hlinkClick r:id="rId3"/>
              </a:rPr>
              <a:t>(2013) Nature </a:t>
            </a:r>
            <a:r>
              <a:rPr lang="en-GB" sz="1800" u="sng" dirty="0" err="1" smtClean="0">
                <a:latin typeface="Calibri" pitchFamily="34" charset="0"/>
                <a:hlinkClick r:id="rId3"/>
              </a:rPr>
              <a:t>Geosci</a:t>
            </a:r>
            <a:r>
              <a:rPr lang="en-GB" sz="1800" u="sng" dirty="0" smtClean="0">
                <a:latin typeface="Calibri" pitchFamily="34" charset="0"/>
              </a:rPr>
              <a:t> </a:t>
            </a:r>
            <a:r>
              <a:rPr lang="en-GB" sz="1800" dirty="0" smtClean="0">
                <a:latin typeface="Calibri" pitchFamily="34" charset="0"/>
              </a:rPr>
              <a:t>; </a:t>
            </a:r>
            <a:r>
              <a:rPr lang="en-GB" sz="1800" u="sng" dirty="0" smtClean="0">
                <a:latin typeface="Calibri" pitchFamily="34" charset="0"/>
                <a:hlinkClick r:id="rId4"/>
              </a:rPr>
              <a:t>Solomon </a:t>
            </a:r>
            <a:r>
              <a:rPr lang="en-GB" sz="1800" u="sng" dirty="0">
                <a:latin typeface="Calibri" pitchFamily="34" charset="0"/>
                <a:hlinkClick r:id="rId4"/>
              </a:rPr>
              <a:t>et al. (2011) </a:t>
            </a:r>
            <a:r>
              <a:rPr lang="en-GB" sz="1800" u="sng" dirty="0" smtClean="0">
                <a:latin typeface="Calibri" pitchFamily="34" charset="0"/>
                <a:hlinkClick r:id="rId4"/>
              </a:rPr>
              <a:t>Science</a:t>
            </a:r>
            <a:r>
              <a:rPr lang="en-GB" sz="1800" u="sng" dirty="0" smtClean="0">
                <a:latin typeface="Calibri" pitchFamily="34" charset="0"/>
              </a:rPr>
              <a:t> </a:t>
            </a:r>
            <a:r>
              <a:rPr lang="en-GB" sz="1800" dirty="0" smtClean="0">
                <a:latin typeface="Calibri" pitchFamily="34" charset="0"/>
              </a:rPr>
              <a:t>; </a:t>
            </a:r>
            <a:r>
              <a:rPr lang="en-GB" sz="1800" u="sng" dirty="0" smtClean="0">
                <a:latin typeface="Calibri" pitchFamily="34" charset="0"/>
                <a:hlinkClick r:id="rId5"/>
              </a:rPr>
              <a:t>Kaufmann </a:t>
            </a:r>
            <a:r>
              <a:rPr lang="en-GB" sz="1800" u="sng" dirty="0">
                <a:latin typeface="Calibri" pitchFamily="34" charset="0"/>
                <a:hlinkClick r:id="rId5"/>
              </a:rPr>
              <a:t>et al. (2011) </a:t>
            </a:r>
            <a:r>
              <a:rPr lang="en-GB" sz="1800" u="sng" dirty="0" smtClean="0">
                <a:latin typeface="Calibri" pitchFamily="34" charset="0"/>
                <a:hlinkClick r:id="rId5"/>
              </a:rPr>
              <a:t>PNAS</a:t>
            </a:r>
            <a:r>
              <a:rPr lang="en-GB" sz="1800" u="sng" dirty="0" smtClean="0">
                <a:latin typeface="Calibri" pitchFamily="34" charset="0"/>
              </a:rPr>
              <a:t> ; </a:t>
            </a:r>
            <a:r>
              <a:rPr lang="en-GB" sz="1800" u="sng" dirty="0" smtClean="0">
                <a:latin typeface="Calibri" pitchFamily="34" charset="0"/>
                <a:hlinkClick r:id="rId6"/>
              </a:rPr>
              <a:t>Solomon </a:t>
            </a:r>
            <a:r>
              <a:rPr lang="en-GB" sz="1800" u="sng" dirty="0">
                <a:latin typeface="Calibri" pitchFamily="34" charset="0"/>
                <a:hlinkClick r:id="rId6"/>
              </a:rPr>
              <a:t>et al. (2010) </a:t>
            </a:r>
            <a:r>
              <a:rPr lang="en-GB" sz="1800" u="sng" dirty="0" smtClean="0">
                <a:latin typeface="Calibri" pitchFamily="34" charset="0"/>
                <a:hlinkClick r:id="rId6"/>
              </a:rPr>
              <a:t>Science</a:t>
            </a:r>
            <a:r>
              <a:rPr lang="en-GB" sz="1800" u="sng" dirty="0" smtClean="0">
                <a:latin typeface="Calibri" pitchFamily="34" charset="0"/>
              </a:rPr>
              <a:t> </a:t>
            </a:r>
            <a:r>
              <a:rPr lang="en-GB" sz="1800" dirty="0" smtClean="0">
                <a:latin typeface="Calibri" pitchFamily="34" charset="0"/>
              </a:rPr>
              <a:t>; </a:t>
            </a:r>
            <a:r>
              <a:rPr lang="en-GB" sz="1800" u="sng" dirty="0" smtClean="0">
                <a:latin typeface="Calibri" pitchFamily="34" charset="0"/>
                <a:hlinkClick r:id="rId7"/>
              </a:rPr>
              <a:t>Murphy </a:t>
            </a:r>
            <a:r>
              <a:rPr lang="en-GB" sz="1800" u="sng" dirty="0">
                <a:latin typeface="Calibri" pitchFamily="34" charset="0"/>
                <a:hlinkClick r:id="rId7"/>
              </a:rPr>
              <a:t>et al. (2009) </a:t>
            </a:r>
            <a:r>
              <a:rPr lang="en-GB" sz="1800" u="sng" dirty="0" smtClean="0">
                <a:latin typeface="Calibri" pitchFamily="34" charset="0"/>
                <a:hlinkClick r:id="rId7"/>
              </a:rPr>
              <a:t>JGR</a:t>
            </a:r>
            <a:r>
              <a:rPr lang="en-GB" sz="1800" u="sng" dirty="0" smtClean="0">
                <a:latin typeface="Calibri" pitchFamily="34" charset="0"/>
              </a:rPr>
              <a:t> ; </a:t>
            </a:r>
            <a:r>
              <a:rPr lang="en-GB" sz="1800" dirty="0" smtClean="0">
                <a:latin typeface="Calibri" pitchFamily="34" charset="0"/>
                <a:cs typeface="Calibri" pitchFamily="34" charset="0"/>
                <a:hlinkClick r:id="rId8"/>
              </a:rPr>
              <a:t>Solomon </a:t>
            </a:r>
            <a:r>
              <a:rPr lang="en-GB" sz="1800" dirty="0">
                <a:latin typeface="Calibri" pitchFamily="34" charset="0"/>
                <a:cs typeface="Calibri" pitchFamily="34" charset="0"/>
                <a:hlinkClick r:id="rId8"/>
              </a:rPr>
              <a:t>et al. (2011) </a:t>
            </a:r>
            <a:r>
              <a:rPr lang="en-GB" sz="1800" dirty="0" smtClean="0">
                <a:latin typeface="Calibri" pitchFamily="34" charset="0"/>
                <a:cs typeface="Calibri" pitchFamily="34" charset="0"/>
                <a:hlinkClick r:id="rId8"/>
              </a:rPr>
              <a:t>Science</a:t>
            </a:r>
            <a:r>
              <a:rPr lang="en-GB" sz="1800" dirty="0" smtClean="0">
                <a:latin typeface="Calibri" pitchFamily="34" charset="0"/>
                <a:cs typeface="Calibri" pitchFamily="34" charset="0"/>
              </a:rPr>
              <a:t> ; </a:t>
            </a:r>
            <a:r>
              <a:rPr lang="en-GB" sz="1800" u="sng" dirty="0">
                <a:latin typeface="Calibri" pitchFamily="34" charset="0"/>
                <a:hlinkClick r:id="rId9"/>
              </a:rPr>
              <a:t>Hansen et al. (2011) ACP</a:t>
            </a:r>
            <a:r>
              <a:rPr lang="en-GB" sz="1800" dirty="0">
                <a:latin typeface="Calibri" pitchFamily="34" charset="0"/>
              </a:rPr>
              <a:t> </a:t>
            </a:r>
            <a:r>
              <a:rPr lang="en-GB" sz="1800" dirty="0" smtClean="0">
                <a:latin typeface="Calibri" pitchFamily="34" charset="0"/>
              </a:rPr>
              <a:t>.</a:t>
            </a:r>
            <a:endParaRPr lang="en-GB" sz="1800" dirty="0" smtClean="0">
              <a:latin typeface="Calibri" pitchFamily="34" charset="0"/>
              <a:cs typeface="Calibri" pitchFamily="34" charset="0"/>
            </a:endParaRPr>
          </a:p>
          <a:p>
            <a:r>
              <a:rPr lang="en-GB" dirty="0" smtClean="0">
                <a:latin typeface="Calibri" pitchFamily="34" charset="0"/>
                <a:cs typeface="Calibri" pitchFamily="34" charset="0"/>
              </a:rPr>
              <a:t>Unforced variability?</a:t>
            </a:r>
          </a:p>
          <a:p>
            <a:pPr lvl="1"/>
            <a:r>
              <a:rPr lang="en-GB" sz="2400" dirty="0" smtClean="0">
                <a:latin typeface="Calibri" pitchFamily="34" charset="0"/>
                <a:cs typeface="Calibri" pitchFamily="34" charset="0"/>
              </a:rPr>
              <a:t>Cloud forcing/adjustment/feedbacks, El Niño, IPO/climate shift, ocean circulation </a:t>
            </a:r>
          </a:p>
          <a:p>
            <a:pPr lvl="1"/>
            <a:r>
              <a:rPr lang="en-GB" sz="1800" dirty="0" smtClean="0">
                <a:latin typeface="Calibri" pitchFamily="34" charset="0"/>
                <a:cs typeface="Calibri" pitchFamily="34" charset="0"/>
                <a:hlinkClick r:id="rId10"/>
              </a:rPr>
              <a:t>Meehl et al. (2011) Nature Climate Change </a:t>
            </a:r>
            <a:r>
              <a:rPr lang="en-GB" sz="1800" dirty="0" smtClean="0">
                <a:latin typeface="Calibri" pitchFamily="34" charset="0"/>
                <a:cs typeface="Calibri" pitchFamily="34" charset="0"/>
              </a:rPr>
              <a:t>(NCC);             </a:t>
            </a:r>
            <a:r>
              <a:rPr lang="en-GB" sz="1800" dirty="0" smtClean="0">
                <a:latin typeface="Calibri" pitchFamily="34" charset="0"/>
                <a:cs typeface="Calibri" pitchFamily="34" charset="0"/>
                <a:hlinkClick r:id="rId11"/>
              </a:rPr>
              <a:t>Palmer et al. (2010) GRL </a:t>
            </a:r>
            <a:r>
              <a:rPr lang="en-GB" sz="1800" dirty="0">
                <a:latin typeface="Calibri" pitchFamily="34" charset="0"/>
                <a:cs typeface="Calibri" pitchFamily="34" charset="0"/>
              </a:rPr>
              <a:t>;</a:t>
            </a:r>
            <a:r>
              <a:rPr lang="en-GB" sz="1800" dirty="0" smtClean="0">
                <a:latin typeface="Calibri" pitchFamily="34" charset="0"/>
                <a:cs typeface="Calibri" pitchFamily="34" charset="0"/>
              </a:rPr>
              <a:t> </a:t>
            </a:r>
            <a:r>
              <a:rPr lang="en-GB" sz="1800" dirty="0" smtClean="0">
                <a:latin typeface="Calibri" pitchFamily="34" charset="0"/>
                <a:cs typeface="Calibri" pitchFamily="34" charset="0"/>
                <a:hlinkClick r:id="rId12"/>
              </a:rPr>
              <a:t>Guemas et al. (2013) NCC   </a:t>
            </a:r>
            <a:r>
              <a:rPr lang="en-GB" sz="1800" dirty="0" smtClean="0">
                <a:latin typeface="Calibri" pitchFamily="34" charset="0"/>
                <a:cs typeface="Calibri" pitchFamily="34" charset="0"/>
              </a:rPr>
              <a:t> ; </a:t>
            </a:r>
            <a:r>
              <a:rPr lang="nl-NL" sz="1800" dirty="0" smtClean="0">
                <a:latin typeface="Calibri" pitchFamily="34" charset="0"/>
                <a:cs typeface="Calibri" pitchFamily="34" charset="0"/>
                <a:hlinkClick r:id="rId13"/>
              </a:rPr>
              <a:t>Katsman &amp; </a:t>
            </a:r>
            <a:r>
              <a:rPr lang="nl-NL" sz="1800" dirty="0">
                <a:latin typeface="Calibri" pitchFamily="34" charset="0"/>
                <a:cs typeface="Calibri" pitchFamily="34" charset="0"/>
                <a:hlinkClick r:id="rId13"/>
              </a:rPr>
              <a:t>van Oldenborgh (2011) </a:t>
            </a:r>
            <a:r>
              <a:rPr lang="nl-NL" sz="1800" dirty="0" smtClean="0">
                <a:latin typeface="Calibri" pitchFamily="34" charset="0"/>
                <a:cs typeface="Calibri" pitchFamily="34" charset="0"/>
                <a:hlinkClick r:id="rId13"/>
              </a:rPr>
              <a:t>GRL</a:t>
            </a:r>
            <a:r>
              <a:rPr lang="nl-NL" sz="1800" dirty="0" smtClean="0">
                <a:latin typeface="Calibri" pitchFamily="34" charset="0"/>
                <a:cs typeface="Calibri" pitchFamily="34" charset="0"/>
              </a:rPr>
              <a:t> ; </a:t>
            </a:r>
            <a:r>
              <a:rPr lang="da-DK" sz="1800" u="sng" dirty="0" smtClean="0">
                <a:latin typeface="Calibri" pitchFamily="34" charset="0"/>
                <a:hlinkClick r:id="rId14"/>
              </a:rPr>
              <a:t>Balmaseda et_al._(2013)_GRL</a:t>
            </a:r>
            <a:r>
              <a:rPr lang="da-DK" sz="1800" dirty="0" smtClean="0">
                <a:latin typeface="Calibri" pitchFamily="34" charset="0"/>
              </a:rPr>
              <a:t> ; </a:t>
            </a:r>
            <a:r>
              <a:rPr lang="en-GB" sz="1800" dirty="0">
                <a:latin typeface="Calibri" pitchFamily="34" charset="0"/>
                <a:hlinkClick r:id="rId15"/>
              </a:rPr>
              <a:t>Foster and </a:t>
            </a:r>
            <a:r>
              <a:rPr lang="en-GB" sz="1800" dirty="0" err="1">
                <a:latin typeface="Calibri" pitchFamily="34" charset="0"/>
                <a:hlinkClick r:id="rId15"/>
              </a:rPr>
              <a:t>Rahmstorf</a:t>
            </a:r>
            <a:r>
              <a:rPr lang="en-GB" sz="1800" dirty="0">
                <a:latin typeface="Calibri" pitchFamily="34" charset="0"/>
                <a:hlinkClick r:id="rId15"/>
              </a:rPr>
              <a:t> </a:t>
            </a:r>
            <a:r>
              <a:rPr lang="en-GB" sz="1800" dirty="0" smtClean="0">
                <a:latin typeface="Calibri" pitchFamily="34" charset="0"/>
                <a:hlinkClick r:id="rId15"/>
              </a:rPr>
              <a:t>(</a:t>
            </a:r>
            <a:r>
              <a:rPr lang="en-GB" sz="1800" dirty="0">
                <a:latin typeface="Calibri" pitchFamily="34" charset="0"/>
                <a:hlinkClick r:id="rId15"/>
              </a:rPr>
              <a:t>2011) </a:t>
            </a:r>
            <a:r>
              <a:rPr lang="en-GB" sz="1800" dirty="0" smtClean="0">
                <a:latin typeface="Calibri" pitchFamily="34" charset="0"/>
                <a:hlinkClick r:id="rId15"/>
              </a:rPr>
              <a:t>ERL</a:t>
            </a:r>
            <a:r>
              <a:rPr lang="en-GB" sz="1800" dirty="0">
                <a:latin typeface="Calibri" pitchFamily="34" charset="0"/>
              </a:rPr>
              <a:t> </a:t>
            </a:r>
            <a:r>
              <a:rPr lang="en-GB" sz="1800" dirty="0" smtClean="0">
                <a:latin typeface="Calibri" pitchFamily="34" charset="0"/>
              </a:rPr>
              <a:t>;  </a:t>
            </a:r>
            <a:r>
              <a:rPr lang="en-GB" sz="1800" u="sng" dirty="0" smtClean="0">
                <a:latin typeface="Calibri" pitchFamily="34" charset="0"/>
                <a:hlinkClick r:id="rId16"/>
              </a:rPr>
              <a:t>Loeb </a:t>
            </a:r>
            <a:r>
              <a:rPr lang="en-GB" sz="1800" u="sng" dirty="0">
                <a:latin typeface="Calibri" pitchFamily="34" charset="0"/>
                <a:hlinkClick r:id="rId16"/>
              </a:rPr>
              <a:t>et al. (2012) Nature </a:t>
            </a:r>
            <a:r>
              <a:rPr lang="en-GB" sz="1800" u="sng" dirty="0" err="1">
                <a:latin typeface="Calibri" pitchFamily="34" charset="0"/>
                <a:hlinkClick r:id="rId16"/>
              </a:rPr>
              <a:t>Geosci</a:t>
            </a:r>
            <a:r>
              <a:rPr lang="en-GB" sz="1800" u="sng" dirty="0" smtClean="0">
                <a:latin typeface="Calibri" pitchFamily="34" charset="0"/>
                <a:hlinkClick r:id="rId16"/>
              </a:rPr>
              <a:t>.</a:t>
            </a:r>
            <a:r>
              <a:rPr lang="en-GB" sz="1800" dirty="0">
                <a:latin typeface="Calibri" pitchFamily="34" charset="0"/>
              </a:rPr>
              <a:t>;</a:t>
            </a:r>
            <a:r>
              <a:rPr lang="en-GB" sz="1800" dirty="0" smtClean="0">
                <a:latin typeface="Calibri" pitchFamily="34" charset="0"/>
              </a:rPr>
              <a:t> </a:t>
            </a:r>
            <a:r>
              <a:rPr lang="en-GB" sz="1800" u="sng" dirty="0" err="1" smtClean="0">
                <a:hlinkClick r:id="rId17"/>
              </a:rPr>
              <a:t>Chikamoto</a:t>
            </a:r>
            <a:r>
              <a:rPr lang="en-GB" sz="1800" u="sng" dirty="0" smtClean="0">
                <a:hlinkClick r:id="rId17"/>
              </a:rPr>
              <a:t> et al.(2012) GRL</a:t>
            </a:r>
            <a:r>
              <a:rPr lang="en-GB" sz="1800" u="sng" dirty="0" smtClean="0"/>
              <a:t> </a:t>
            </a:r>
            <a:endParaRPr lang="da-DK" sz="1800" dirty="0"/>
          </a:p>
        </p:txBody>
      </p:sp>
      <p:pic>
        <p:nvPicPr>
          <p:cNvPr id="1030" name="Picture 6"/>
          <p:cNvPicPr>
            <a:picLocks noChangeAspect="1" noChangeArrowheads="1"/>
          </p:cNvPicPr>
          <p:nvPr/>
        </p:nvPicPr>
        <p:blipFill rotWithShape="1">
          <a:blip r:embed="rId18">
            <a:extLst>
              <a:ext uri="{28A0092B-C50C-407E-A947-70E740481C1C}">
                <a14:useLocalDpi xmlns:a14="http://schemas.microsoft.com/office/drawing/2010/main" val="0"/>
              </a:ext>
            </a:extLst>
          </a:blip>
          <a:srcRect l="-278" r="37092" b="27346"/>
          <a:stretch/>
        </p:blipFill>
        <p:spPr bwMode="auto">
          <a:xfrm>
            <a:off x="6990347" y="1619231"/>
            <a:ext cx="1970797" cy="152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19">
            <a:extLst>
              <a:ext uri="{28A0092B-C50C-407E-A947-70E740481C1C}">
                <a14:useLocalDpi xmlns:a14="http://schemas.microsoft.com/office/drawing/2010/main" val="0"/>
              </a:ext>
            </a:extLst>
          </a:blip>
          <a:srcRect l="-2117" t="1" r="-1263" b="-3511"/>
          <a:stretch/>
        </p:blipFill>
        <p:spPr bwMode="auto">
          <a:xfrm>
            <a:off x="6990347" y="3353340"/>
            <a:ext cx="2000723" cy="158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10306"/>
          <a:stretch/>
        </p:blipFill>
        <p:spPr bwMode="auto">
          <a:xfrm>
            <a:off x="6683226" y="5154601"/>
            <a:ext cx="228126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902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bwMode="auto">
          <a:xfrm>
            <a:off x="3779912" y="2780928"/>
            <a:ext cx="1521296" cy="1368152"/>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4" name="Title 3"/>
          <p:cNvSpPr>
            <a:spLocks noGrp="1"/>
          </p:cNvSpPr>
          <p:nvPr>
            <p:ph type="title"/>
          </p:nvPr>
        </p:nvSpPr>
        <p:spPr/>
        <p:txBody>
          <a:bodyPr/>
          <a:lstStyle/>
          <a:p>
            <a:r>
              <a:rPr lang="en-GB" smtClean="0"/>
              <a:t>DEEP-C project structure</a:t>
            </a:r>
            <a:endParaRPr lang="en-GB" dirty="0"/>
          </a:p>
        </p:txBody>
      </p:sp>
      <p:sp>
        <p:nvSpPr>
          <p:cNvPr id="5" name="Oval 4"/>
          <p:cNvSpPr/>
          <p:nvPr/>
        </p:nvSpPr>
        <p:spPr bwMode="auto">
          <a:xfrm>
            <a:off x="2555776" y="1268760"/>
            <a:ext cx="2736304" cy="2448272"/>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6" name="Oval 5"/>
          <p:cNvSpPr/>
          <p:nvPr/>
        </p:nvSpPr>
        <p:spPr bwMode="auto">
          <a:xfrm>
            <a:off x="1259632" y="1301341"/>
            <a:ext cx="2448272" cy="2232248"/>
          </a:xfrm>
          <a:prstGeom prst="ellipse">
            <a:avLst/>
          </a:prstGeom>
          <a:solidFill>
            <a:schemeClr val="accent3">
              <a:lumMod val="75000"/>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7" name="Oval 6"/>
          <p:cNvSpPr/>
          <p:nvPr/>
        </p:nvSpPr>
        <p:spPr bwMode="auto">
          <a:xfrm>
            <a:off x="5364088" y="1268760"/>
            <a:ext cx="2448272" cy="2232248"/>
          </a:xfrm>
          <a:prstGeom prst="ellipse">
            <a:avLst/>
          </a:prstGeom>
          <a:solidFill>
            <a:schemeClr val="accent3">
              <a:lumMod val="75000"/>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8" name="Oval 7"/>
          <p:cNvSpPr/>
          <p:nvPr/>
        </p:nvSpPr>
        <p:spPr bwMode="auto">
          <a:xfrm>
            <a:off x="3347864" y="4365104"/>
            <a:ext cx="2448272" cy="2232248"/>
          </a:xfrm>
          <a:prstGeom prst="ellipse">
            <a:avLst/>
          </a:prstGeom>
          <a:solidFill>
            <a:schemeClr val="accent3">
              <a:lumMod val="75000"/>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9" name="TextBox 8"/>
          <p:cNvSpPr txBox="1"/>
          <p:nvPr/>
        </p:nvSpPr>
        <p:spPr>
          <a:xfrm>
            <a:off x="1475656" y="1772816"/>
            <a:ext cx="2088232" cy="1015663"/>
          </a:xfrm>
          <a:prstGeom prst="rect">
            <a:avLst/>
          </a:prstGeom>
          <a:noFill/>
        </p:spPr>
        <p:txBody>
          <a:bodyPr wrap="square" rtlCol="0">
            <a:spAutoFit/>
          </a:bodyPr>
          <a:lstStyle/>
          <a:p>
            <a:pPr algn="ctr"/>
            <a:r>
              <a:rPr lang="en-GB" sz="2000" b="1" dirty="0" smtClean="0">
                <a:solidFill>
                  <a:schemeClr val="tx1"/>
                </a:solidFill>
                <a:latin typeface="Calibri" pitchFamily="34" charset="0"/>
              </a:rPr>
              <a:t>WP1 Reading </a:t>
            </a:r>
          </a:p>
          <a:p>
            <a:pPr algn="ctr"/>
            <a:r>
              <a:rPr lang="en-GB" sz="2000" dirty="0" smtClean="0">
                <a:solidFill>
                  <a:schemeClr val="tx1"/>
                </a:solidFill>
                <a:latin typeface="Calibri" pitchFamily="34" charset="0"/>
              </a:rPr>
              <a:t>Atmosphere </a:t>
            </a:r>
            <a:r>
              <a:rPr lang="en-GB" sz="2000" dirty="0" err="1" smtClean="0">
                <a:solidFill>
                  <a:schemeClr val="tx1"/>
                </a:solidFill>
                <a:latin typeface="Calibri" pitchFamily="34" charset="0"/>
              </a:rPr>
              <a:t>obs</a:t>
            </a:r>
            <a:endParaRPr lang="en-GB" sz="2000" dirty="0" smtClean="0">
              <a:solidFill>
                <a:schemeClr val="tx1"/>
              </a:solidFill>
              <a:latin typeface="Calibri" pitchFamily="34" charset="0"/>
            </a:endParaRPr>
          </a:p>
          <a:p>
            <a:pPr algn="ctr"/>
            <a:r>
              <a:rPr lang="en-GB" sz="2000" dirty="0" smtClean="0">
                <a:solidFill>
                  <a:schemeClr val="tx1"/>
                </a:solidFill>
                <a:latin typeface="Calibri" pitchFamily="34" charset="0"/>
              </a:rPr>
              <a:t>R. Allan, C. Liu</a:t>
            </a:r>
            <a:endParaRPr lang="en-GB" sz="2000" dirty="0">
              <a:solidFill>
                <a:schemeClr val="tx1"/>
              </a:solidFill>
              <a:latin typeface="Calibri" pitchFamily="34" charset="0"/>
            </a:endParaRPr>
          </a:p>
        </p:txBody>
      </p:sp>
      <p:sp>
        <p:nvSpPr>
          <p:cNvPr id="10" name="TextBox 9"/>
          <p:cNvSpPr txBox="1"/>
          <p:nvPr/>
        </p:nvSpPr>
        <p:spPr>
          <a:xfrm>
            <a:off x="5508104" y="1700808"/>
            <a:ext cx="2088232" cy="1323439"/>
          </a:xfrm>
          <a:prstGeom prst="rect">
            <a:avLst/>
          </a:prstGeom>
          <a:noFill/>
        </p:spPr>
        <p:txBody>
          <a:bodyPr wrap="square" rtlCol="0">
            <a:spAutoFit/>
          </a:bodyPr>
          <a:lstStyle/>
          <a:p>
            <a:pPr algn="ctr"/>
            <a:r>
              <a:rPr lang="en-GB" sz="2000" b="1" dirty="0" smtClean="0">
                <a:solidFill>
                  <a:schemeClr val="tx1"/>
                </a:solidFill>
                <a:latin typeface="Calibri" pitchFamily="34" charset="0"/>
              </a:rPr>
              <a:t>WP2 NOCS </a:t>
            </a:r>
          </a:p>
          <a:p>
            <a:pPr algn="ctr"/>
            <a:r>
              <a:rPr lang="en-GB" sz="2000" dirty="0" smtClean="0">
                <a:solidFill>
                  <a:schemeClr val="tx1"/>
                </a:solidFill>
                <a:latin typeface="Calibri" pitchFamily="34" charset="0"/>
              </a:rPr>
              <a:t>Ocean </a:t>
            </a:r>
            <a:r>
              <a:rPr lang="en-GB" sz="2000" dirty="0" err="1" smtClean="0">
                <a:solidFill>
                  <a:schemeClr val="tx1"/>
                </a:solidFill>
                <a:latin typeface="Calibri" pitchFamily="34" charset="0"/>
              </a:rPr>
              <a:t>obs</a:t>
            </a:r>
            <a:endParaRPr lang="en-GB" sz="2000" dirty="0" smtClean="0">
              <a:solidFill>
                <a:schemeClr val="tx1"/>
              </a:solidFill>
              <a:latin typeface="Calibri" pitchFamily="34" charset="0"/>
            </a:endParaRPr>
          </a:p>
          <a:p>
            <a:pPr algn="ctr"/>
            <a:r>
              <a:rPr lang="en-GB" sz="2000" dirty="0" smtClean="0">
                <a:solidFill>
                  <a:schemeClr val="tx1"/>
                </a:solidFill>
                <a:latin typeface="Calibri" pitchFamily="34" charset="0"/>
              </a:rPr>
              <a:t>E. </a:t>
            </a:r>
            <a:r>
              <a:rPr lang="en-GB" sz="2000" dirty="0" err="1" smtClean="0">
                <a:solidFill>
                  <a:schemeClr val="tx1"/>
                </a:solidFill>
                <a:latin typeface="Calibri" pitchFamily="34" charset="0"/>
              </a:rPr>
              <a:t>McDonagh</a:t>
            </a:r>
            <a:r>
              <a:rPr lang="en-GB" sz="2000" dirty="0" smtClean="0">
                <a:solidFill>
                  <a:schemeClr val="tx1"/>
                </a:solidFill>
                <a:latin typeface="Calibri" pitchFamily="34" charset="0"/>
              </a:rPr>
              <a:t>, B. King, +PDRA</a:t>
            </a:r>
            <a:endParaRPr lang="en-GB" sz="2000" dirty="0">
              <a:solidFill>
                <a:schemeClr val="tx1"/>
              </a:solidFill>
              <a:latin typeface="Calibri" pitchFamily="34" charset="0"/>
            </a:endParaRPr>
          </a:p>
        </p:txBody>
      </p:sp>
      <p:sp>
        <p:nvSpPr>
          <p:cNvPr id="11" name="TextBox 10"/>
          <p:cNvSpPr txBox="1"/>
          <p:nvPr/>
        </p:nvSpPr>
        <p:spPr>
          <a:xfrm>
            <a:off x="3467894" y="4869160"/>
            <a:ext cx="2088232" cy="1323439"/>
          </a:xfrm>
          <a:prstGeom prst="rect">
            <a:avLst/>
          </a:prstGeom>
          <a:noFill/>
        </p:spPr>
        <p:txBody>
          <a:bodyPr wrap="square" rtlCol="0">
            <a:spAutoFit/>
          </a:bodyPr>
          <a:lstStyle/>
          <a:p>
            <a:pPr algn="ctr"/>
            <a:r>
              <a:rPr lang="en-GB" sz="2000" b="1" dirty="0" smtClean="0">
                <a:solidFill>
                  <a:schemeClr val="tx1"/>
                </a:solidFill>
                <a:latin typeface="Calibri" pitchFamily="34" charset="0"/>
              </a:rPr>
              <a:t>WP3 Met Office</a:t>
            </a:r>
          </a:p>
          <a:p>
            <a:pPr algn="ctr"/>
            <a:r>
              <a:rPr lang="en-GB" sz="2000" dirty="0" smtClean="0">
                <a:solidFill>
                  <a:schemeClr val="tx1"/>
                </a:solidFill>
                <a:latin typeface="Calibri" pitchFamily="34" charset="0"/>
              </a:rPr>
              <a:t>Climate Modelling </a:t>
            </a:r>
          </a:p>
          <a:p>
            <a:pPr algn="ctr"/>
            <a:r>
              <a:rPr lang="en-GB" sz="2000" dirty="0" smtClean="0">
                <a:solidFill>
                  <a:schemeClr val="tx1"/>
                </a:solidFill>
                <a:latin typeface="Calibri" pitchFamily="34" charset="0"/>
              </a:rPr>
              <a:t>M. Palmer, C. Roberts  </a:t>
            </a:r>
            <a:endParaRPr lang="en-GB" sz="2000" dirty="0">
              <a:solidFill>
                <a:schemeClr val="tx1"/>
              </a:solidFill>
              <a:latin typeface="Calibri" pitchFamily="34" charset="0"/>
            </a:endParaRPr>
          </a:p>
        </p:txBody>
      </p:sp>
      <p:sp>
        <p:nvSpPr>
          <p:cNvPr id="13" name="TextBox 12"/>
          <p:cNvSpPr txBox="1"/>
          <p:nvPr/>
        </p:nvSpPr>
        <p:spPr>
          <a:xfrm>
            <a:off x="3496444" y="3025757"/>
            <a:ext cx="2088232" cy="707886"/>
          </a:xfrm>
          <a:prstGeom prst="rect">
            <a:avLst/>
          </a:prstGeom>
          <a:noFill/>
        </p:spPr>
        <p:txBody>
          <a:bodyPr wrap="square" rtlCol="0">
            <a:spAutoFit/>
          </a:bodyPr>
          <a:lstStyle/>
          <a:p>
            <a:pPr algn="ctr"/>
            <a:r>
              <a:rPr lang="en-GB" sz="2000" dirty="0" smtClean="0">
                <a:solidFill>
                  <a:schemeClr val="tx1"/>
                </a:solidFill>
                <a:latin typeface="Calibri" pitchFamily="34" charset="0"/>
              </a:rPr>
              <a:t>WP4</a:t>
            </a:r>
          </a:p>
          <a:p>
            <a:pPr algn="ctr"/>
            <a:r>
              <a:rPr lang="en-GB" sz="2000" dirty="0" smtClean="0">
                <a:solidFill>
                  <a:schemeClr val="tx1"/>
                </a:solidFill>
                <a:latin typeface="Calibri" pitchFamily="34" charset="0"/>
              </a:rPr>
              <a:t>Integration </a:t>
            </a:r>
          </a:p>
        </p:txBody>
      </p:sp>
      <p:cxnSp>
        <p:nvCxnSpPr>
          <p:cNvPr id="15" name="Straight Connector 14"/>
          <p:cNvCxnSpPr/>
          <p:nvPr/>
        </p:nvCxnSpPr>
        <p:spPr bwMode="auto">
          <a:xfrm flipH="1" flipV="1">
            <a:off x="3563888" y="2932496"/>
            <a:ext cx="360040" cy="208473"/>
          </a:xfrm>
          <a:prstGeom prst="line">
            <a:avLst/>
          </a:prstGeom>
          <a:noFill/>
          <a:ln w="63500" cap="flat" cmpd="sng" algn="ctr">
            <a:solidFill>
              <a:schemeClr val="accent1"/>
            </a:solidFill>
            <a:prstDash val="solid"/>
            <a:round/>
            <a:headEnd type="none" w="med" len="med"/>
            <a:tailEnd type="none" w="med" len="med"/>
          </a:ln>
          <a:effectLst/>
        </p:spPr>
      </p:cxnSp>
      <p:cxnSp>
        <p:nvCxnSpPr>
          <p:cNvPr id="17" name="Straight Connector 16"/>
          <p:cNvCxnSpPr/>
          <p:nvPr/>
        </p:nvCxnSpPr>
        <p:spPr bwMode="auto">
          <a:xfrm flipV="1">
            <a:off x="5148064" y="2932496"/>
            <a:ext cx="360040" cy="208472"/>
          </a:xfrm>
          <a:prstGeom prst="line">
            <a:avLst/>
          </a:prstGeom>
          <a:noFill/>
          <a:ln w="63500" cap="flat" cmpd="sng" algn="ctr">
            <a:solidFill>
              <a:schemeClr val="accent1"/>
            </a:solidFill>
            <a:prstDash val="solid"/>
            <a:round/>
            <a:headEnd type="none" w="med" len="med"/>
            <a:tailEnd type="none" w="med" len="med"/>
          </a:ln>
          <a:effectLst/>
        </p:spPr>
      </p:cxnSp>
      <p:cxnSp>
        <p:nvCxnSpPr>
          <p:cNvPr id="21" name="Straight Connector 20"/>
          <p:cNvCxnSpPr>
            <a:stCxn id="8" idx="0"/>
          </p:cNvCxnSpPr>
          <p:nvPr/>
        </p:nvCxnSpPr>
        <p:spPr bwMode="auto">
          <a:xfrm flipV="1">
            <a:off x="4572000" y="4149080"/>
            <a:ext cx="0" cy="216024"/>
          </a:xfrm>
          <a:prstGeom prst="line">
            <a:avLst/>
          </a:prstGeom>
          <a:noFill/>
          <a:ln w="63500" cap="flat" cmpd="sng" algn="ctr">
            <a:solidFill>
              <a:schemeClr val="accent1"/>
            </a:solidFill>
            <a:prstDash val="solid"/>
            <a:round/>
            <a:headEnd type="none" w="med" len="med"/>
            <a:tailEnd type="none" w="med" len="med"/>
          </a:ln>
          <a:effectLst/>
        </p:spPr>
      </p:cxnSp>
      <p:cxnSp>
        <p:nvCxnSpPr>
          <p:cNvPr id="25" name="Straight Connector 24"/>
          <p:cNvCxnSpPr/>
          <p:nvPr/>
        </p:nvCxnSpPr>
        <p:spPr bwMode="auto">
          <a:xfrm flipH="1" flipV="1">
            <a:off x="2843808" y="3465004"/>
            <a:ext cx="864096" cy="1227005"/>
          </a:xfrm>
          <a:prstGeom prst="line">
            <a:avLst/>
          </a:prstGeom>
          <a:noFill/>
          <a:ln w="38100" cap="flat" cmpd="sng" algn="ctr">
            <a:solidFill>
              <a:schemeClr val="accent6"/>
            </a:solidFill>
            <a:prstDash val="solid"/>
            <a:round/>
            <a:headEnd type="none" w="med" len="med"/>
            <a:tailEnd type="none" w="med" len="med"/>
          </a:ln>
          <a:effectLst/>
        </p:spPr>
      </p:cxnSp>
      <p:cxnSp>
        <p:nvCxnSpPr>
          <p:cNvPr id="28" name="Straight Connector 27"/>
          <p:cNvCxnSpPr/>
          <p:nvPr/>
        </p:nvCxnSpPr>
        <p:spPr bwMode="auto">
          <a:xfrm flipV="1">
            <a:off x="5436097" y="3465004"/>
            <a:ext cx="792087" cy="1227004"/>
          </a:xfrm>
          <a:prstGeom prst="line">
            <a:avLst/>
          </a:prstGeom>
          <a:noFill/>
          <a:ln w="38100" cap="flat" cmpd="sng" algn="ctr">
            <a:solidFill>
              <a:schemeClr val="accent6"/>
            </a:solidFill>
            <a:prstDash val="solid"/>
            <a:round/>
            <a:headEnd type="none" w="med" len="med"/>
            <a:tailEnd type="none" w="med" len="med"/>
          </a:ln>
          <a:effectLst/>
        </p:spPr>
      </p:cxnSp>
      <p:cxnSp>
        <p:nvCxnSpPr>
          <p:cNvPr id="31" name="Straight Connector 30"/>
          <p:cNvCxnSpPr/>
          <p:nvPr/>
        </p:nvCxnSpPr>
        <p:spPr bwMode="auto">
          <a:xfrm flipH="1">
            <a:off x="3707904" y="2201995"/>
            <a:ext cx="1656184" cy="1"/>
          </a:xfrm>
          <a:prstGeom prst="line">
            <a:avLst/>
          </a:prstGeom>
          <a:noFill/>
          <a:ln w="38100" cap="flat" cmpd="sng" algn="ctr">
            <a:solidFill>
              <a:schemeClr val="accent6"/>
            </a:solidFill>
            <a:prstDash val="solid"/>
            <a:round/>
            <a:headEnd type="none" w="med" len="med"/>
            <a:tailEnd type="none" w="med" len="med"/>
          </a:ln>
          <a:effectLst/>
        </p:spPr>
      </p:cxnSp>
      <p:sp>
        <p:nvSpPr>
          <p:cNvPr id="34" name="Rectangle 33"/>
          <p:cNvSpPr/>
          <p:nvPr/>
        </p:nvSpPr>
        <p:spPr bwMode="auto">
          <a:xfrm>
            <a:off x="535558" y="3782216"/>
            <a:ext cx="2784326" cy="1165776"/>
          </a:xfrm>
          <a:prstGeom prst="rect">
            <a:avLst/>
          </a:prstGeom>
          <a:solidFill>
            <a:schemeClr val="tx2">
              <a:lumMod val="40000"/>
              <a:lumOff val="6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GB" sz="1800" dirty="0" smtClean="0">
              <a:solidFill>
                <a:schemeClr val="tx1"/>
              </a:solidFill>
              <a:latin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pPr>
            <a:r>
              <a:rPr lang="en-GB" sz="1800" dirty="0" smtClean="0">
                <a:solidFill>
                  <a:schemeClr val="tx1"/>
                </a:solidFill>
                <a:latin typeface="Calibri" pitchFamily="34" charset="0"/>
              </a:rPr>
              <a:t>Reading Co-Is:</a:t>
            </a:r>
          </a:p>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itchFamily="34" charset="0"/>
              </a:rPr>
              <a:t>T. </a:t>
            </a:r>
            <a:r>
              <a:rPr kumimoji="0" lang="en-GB" sz="1800" b="0" i="0" u="none" strike="noStrike" cap="none" normalizeH="0" baseline="0" dirty="0" err="1" smtClean="0">
                <a:ln>
                  <a:noFill/>
                </a:ln>
                <a:solidFill>
                  <a:schemeClr val="tx1"/>
                </a:solidFill>
                <a:effectLst/>
                <a:latin typeface="Calibri" pitchFamily="34" charset="0"/>
              </a:rPr>
              <a:t>Kuhlbrodt</a:t>
            </a:r>
            <a:r>
              <a:rPr kumimoji="0" lang="en-GB" sz="1800" b="0" i="0" u="none" strike="noStrike" cap="none" normalizeH="0" baseline="0" dirty="0" smtClean="0">
                <a:ln>
                  <a:noFill/>
                </a:ln>
                <a:solidFill>
                  <a:schemeClr val="tx1"/>
                </a:solidFill>
                <a:effectLst/>
                <a:latin typeface="Calibri" pitchFamily="34" charset="0"/>
              </a:rPr>
              <a:t>, J. Gregory</a:t>
            </a:r>
          </a:p>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itchFamily="34" charset="0"/>
              </a:rPr>
              <a:t>Climate modelling, ocean</a:t>
            </a:r>
          </a:p>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Calibri" pitchFamily="34" charset="0"/>
            </a:endParaRPr>
          </a:p>
        </p:txBody>
      </p:sp>
      <p:sp>
        <p:nvSpPr>
          <p:cNvPr id="36" name="Rectangle 35"/>
          <p:cNvSpPr/>
          <p:nvPr/>
        </p:nvSpPr>
        <p:spPr bwMode="auto">
          <a:xfrm>
            <a:off x="6228184" y="4109120"/>
            <a:ext cx="2592288" cy="2083479"/>
          </a:xfrm>
          <a:prstGeom prst="rect">
            <a:avLst/>
          </a:prstGeom>
          <a:solidFill>
            <a:schemeClr val="tx2">
              <a:lumMod val="40000"/>
              <a:lumOff val="6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GB" sz="1800" dirty="0" smtClean="0">
              <a:solidFill>
                <a:schemeClr val="tx1"/>
              </a:solidFill>
              <a:latin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GB" sz="1800" dirty="0" smtClean="0">
              <a:solidFill>
                <a:schemeClr val="tx1"/>
              </a:solidFill>
              <a:latin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pPr>
            <a:r>
              <a:rPr lang="en-GB" sz="1800" dirty="0" smtClean="0">
                <a:solidFill>
                  <a:schemeClr val="tx1"/>
                </a:solidFill>
                <a:latin typeface="Calibri" pitchFamily="34" charset="0"/>
              </a:rPr>
              <a:t>Project Partners:</a:t>
            </a:r>
          </a:p>
          <a:p>
            <a:pPr marL="0" marR="0" indent="0" algn="l" defTabSz="914400" rtl="0" eaLnBrk="1" fontAlgn="base" latinLnBrk="0" hangingPunct="1">
              <a:lnSpc>
                <a:spcPct val="100000"/>
              </a:lnSpc>
              <a:spcBef>
                <a:spcPct val="0"/>
              </a:spcBef>
              <a:spcAft>
                <a:spcPct val="0"/>
              </a:spcAft>
              <a:buClrTx/>
              <a:buSzTx/>
              <a:buFontTx/>
              <a:buNone/>
              <a:tabLst/>
            </a:pPr>
            <a:r>
              <a:rPr lang="en-GB" sz="1800" dirty="0" smtClean="0">
                <a:solidFill>
                  <a:schemeClr val="tx1"/>
                </a:solidFill>
                <a:latin typeface="Calibri" pitchFamily="34" charset="0"/>
              </a:rPr>
              <a:t>N. Loeb (NASA Langley) Satellite Radiation budget</a:t>
            </a:r>
          </a:p>
          <a:p>
            <a:pPr marL="0" marR="0" indent="0" algn="l" defTabSz="914400" rtl="0" eaLnBrk="1" fontAlgn="base" latinLnBrk="0" hangingPunct="1">
              <a:lnSpc>
                <a:spcPct val="100000"/>
              </a:lnSpc>
              <a:spcBef>
                <a:spcPct val="0"/>
              </a:spcBef>
              <a:spcAft>
                <a:spcPct val="0"/>
              </a:spcAft>
              <a:buClrTx/>
              <a:buSzTx/>
              <a:buFontTx/>
              <a:buNone/>
              <a:tabLst/>
            </a:pPr>
            <a:r>
              <a:rPr lang="en-GB" sz="1800" dirty="0" smtClean="0">
                <a:solidFill>
                  <a:schemeClr val="tx1"/>
                </a:solidFill>
                <a:latin typeface="Calibri" pitchFamily="34" charset="0"/>
              </a:rPr>
              <a:t>K. </a:t>
            </a:r>
            <a:r>
              <a:rPr lang="en-GB" sz="1800" dirty="0" err="1" smtClean="0">
                <a:solidFill>
                  <a:schemeClr val="tx1"/>
                </a:solidFill>
                <a:latin typeface="Calibri" pitchFamily="34" charset="0"/>
              </a:rPr>
              <a:t>Maskell</a:t>
            </a:r>
            <a:r>
              <a:rPr lang="en-GB" sz="1800" dirty="0" smtClean="0">
                <a:solidFill>
                  <a:schemeClr val="tx1"/>
                </a:solidFill>
                <a:latin typeface="Calibri" pitchFamily="34" charset="0"/>
              </a:rPr>
              <a:t> (Walker Institute, Reading)</a:t>
            </a:r>
          </a:p>
          <a:p>
            <a:pPr marL="0" marR="0" indent="0" algn="l" defTabSz="914400" rtl="0" eaLnBrk="1" fontAlgn="base" latinLnBrk="0" hangingPunct="1">
              <a:lnSpc>
                <a:spcPct val="100000"/>
              </a:lnSpc>
              <a:spcBef>
                <a:spcPct val="0"/>
              </a:spcBef>
              <a:spcAft>
                <a:spcPct val="0"/>
              </a:spcAft>
              <a:buClrTx/>
              <a:buSzTx/>
              <a:buFontTx/>
              <a:buNone/>
              <a:tabLst/>
            </a:pPr>
            <a:r>
              <a:rPr lang="en-GB" sz="1800" dirty="0" smtClean="0">
                <a:solidFill>
                  <a:schemeClr val="tx1"/>
                </a:solidFill>
                <a:latin typeface="Calibri" pitchFamily="34" charset="0"/>
              </a:rPr>
              <a:t>C. Sear (DECC) </a:t>
            </a:r>
          </a:p>
          <a:p>
            <a:pPr marL="0" marR="0" indent="0" algn="l" defTabSz="914400" rtl="0" eaLnBrk="1" fontAlgn="base" latinLnBrk="0" hangingPunct="1">
              <a:lnSpc>
                <a:spcPct val="100000"/>
              </a:lnSpc>
              <a:spcBef>
                <a:spcPct val="0"/>
              </a:spcBef>
              <a:spcAft>
                <a:spcPct val="0"/>
              </a:spcAft>
              <a:buClrTx/>
              <a:buSzTx/>
              <a:buFontTx/>
              <a:buNone/>
              <a:tabLst/>
            </a:pPr>
            <a:endParaRPr lang="en-GB" sz="1800" dirty="0">
              <a:solidFill>
                <a:schemeClr val="tx1"/>
              </a:solidFill>
              <a:latin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Calibri" pitchFamily="34" charset="0"/>
            </a:endParaRPr>
          </a:p>
        </p:txBody>
      </p:sp>
      <p:sp>
        <p:nvSpPr>
          <p:cNvPr id="37" name="Rectangle 36"/>
          <p:cNvSpPr/>
          <p:nvPr/>
        </p:nvSpPr>
        <p:spPr bwMode="auto">
          <a:xfrm>
            <a:off x="563538" y="5359568"/>
            <a:ext cx="2424286" cy="1165776"/>
          </a:xfrm>
          <a:prstGeom prst="rect">
            <a:avLst/>
          </a:prstGeom>
          <a:solidFill>
            <a:schemeClr val="tx2">
              <a:lumMod val="40000"/>
              <a:lumOff val="6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itchFamily="34" charset="0"/>
              </a:rPr>
              <a:t>Additional</a:t>
            </a:r>
            <a:r>
              <a:rPr kumimoji="0" lang="en-GB" sz="1800" b="0" i="0" u="none" strike="noStrike" cap="none" normalizeH="0" dirty="0" smtClean="0">
                <a:ln>
                  <a:noFill/>
                </a:ln>
                <a:solidFill>
                  <a:schemeClr val="tx1"/>
                </a:solidFill>
                <a:effectLst/>
                <a:latin typeface="Calibri" pitchFamily="34" charset="0"/>
              </a:rPr>
              <a:t> partners:</a:t>
            </a:r>
          </a:p>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dirty="0" smtClean="0">
                <a:ln>
                  <a:noFill/>
                </a:ln>
                <a:solidFill>
                  <a:schemeClr val="tx1"/>
                </a:solidFill>
                <a:effectLst/>
                <a:latin typeface="Calibri" pitchFamily="34" charset="0"/>
              </a:rPr>
              <a:t>Reading, NOCS, Met Office &amp; UK community</a:t>
            </a:r>
            <a:endParaRPr kumimoji="0" lang="en-GB" sz="1800" b="0" i="0" u="none" strike="noStrike" cap="none" normalizeH="0" baseline="0" dirty="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304428688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416000153"/>
              </p:ext>
            </p:extLst>
          </p:nvPr>
        </p:nvGraphicFramePr>
        <p:xfrm>
          <a:off x="251520" y="1977400"/>
          <a:ext cx="7704856" cy="2819752"/>
        </p:xfrm>
        <a:graphic>
          <a:graphicData uri="http://schemas.openxmlformats.org/drawingml/2006/table">
            <a:tbl>
              <a:tblPr firstRow="1" bandRow="1">
                <a:tableStyleId>{5C22544A-7EE6-4342-B048-85BDC9FD1C3A}</a:tableStyleId>
              </a:tblPr>
              <a:tblGrid>
                <a:gridCol w="1944216"/>
                <a:gridCol w="1440160"/>
                <a:gridCol w="1440160"/>
                <a:gridCol w="1440160"/>
                <a:gridCol w="1440160"/>
              </a:tblGrid>
              <a:tr h="447824">
                <a:tc>
                  <a:txBody>
                    <a:bodyPr/>
                    <a:lstStyle/>
                    <a:p>
                      <a:r>
                        <a:rPr lang="en-GB" dirty="0" err="1" smtClean="0">
                          <a:solidFill>
                            <a:schemeClr val="tx1"/>
                          </a:solidFill>
                        </a:rPr>
                        <a:t>Workpackage</a:t>
                      </a:r>
                      <a:endParaRPr lang="en-GB" dirty="0">
                        <a:solidFill>
                          <a:schemeClr val="tx1"/>
                        </a:solidFill>
                      </a:endParaRPr>
                    </a:p>
                  </a:txBody>
                  <a:tcPr>
                    <a:solidFill>
                      <a:schemeClr val="bg1">
                        <a:lumMod val="85000"/>
                      </a:schemeClr>
                    </a:solidFill>
                  </a:tcPr>
                </a:tc>
                <a:tc>
                  <a:txBody>
                    <a:bodyPr/>
                    <a:lstStyle/>
                    <a:p>
                      <a:pPr algn="ctr"/>
                      <a:r>
                        <a:rPr lang="en-GB" dirty="0" smtClean="0"/>
                        <a:t>Year 1</a:t>
                      </a:r>
                      <a:endParaRPr lang="en-GB" dirty="0"/>
                    </a:p>
                  </a:txBody>
                  <a:tcPr>
                    <a:solidFill>
                      <a:schemeClr val="bg1">
                        <a:lumMod val="65000"/>
                      </a:schemeClr>
                    </a:solidFill>
                  </a:tcPr>
                </a:tc>
                <a:tc>
                  <a:txBody>
                    <a:bodyPr/>
                    <a:lstStyle/>
                    <a:p>
                      <a:pPr algn="ctr"/>
                      <a:r>
                        <a:rPr lang="en-GB" dirty="0" smtClean="0"/>
                        <a:t>Year 2</a:t>
                      </a:r>
                      <a:endParaRPr lang="en-GB" dirty="0"/>
                    </a:p>
                  </a:txBody>
                  <a:tcPr>
                    <a:solidFill>
                      <a:schemeClr val="bg1">
                        <a:lumMod val="65000"/>
                      </a:schemeClr>
                    </a:solidFill>
                  </a:tcPr>
                </a:tc>
                <a:tc>
                  <a:txBody>
                    <a:bodyPr/>
                    <a:lstStyle/>
                    <a:p>
                      <a:pPr algn="ctr"/>
                      <a:r>
                        <a:rPr lang="en-GB" dirty="0" smtClean="0"/>
                        <a:t>Year 3</a:t>
                      </a:r>
                      <a:endParaRPr lang="en-GB" dirty="0"/>
                    </a:p>
                  </a:txBody>
                  <a:tcPr>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Year 4</a:t>
                      </a:r>
                    </a:p>
                  </a:txBody>
                  <a:tcPr>
                    <a:solidFill>
                      <a:schemeClr val="bg1">
                        <a:lumMod val="65000"/>
                      </a:schemeClr>
                    </a:solidFill>
                  </a:tcPr>
                </a:tc>
              </a:tr>
              <a:tr h="632296">
                <a:tc>
                  <a:txBody>
                    <a:bodyPr/>
                    <a:lstStyle/>
                    <a:p>
                      <a:r>
                        <a:rPr lang="en-GB" dirty="0" smtClean="0"/>
                        <a:t>WP1 </a:t>
                      </a:r>
                      <a:r>
                        <a:rPr lang="en-GB" sz="1600" dirty="0" smtClean="0"/>
                        <a:t>(Reading)</a:t>
                      </a:r>
                      <a:endParaRPr lang="en-GB" sz="1600" dirty="0"/>
                    </a:p>
                  </a:txBody>
                  <a:tcPr>
                    <a:solidFill>
                      <a:schemeClr val="bg1">
                        <a:lumMod val="85000"/>
                      </a:schemeClr>
                    </a:solidFill>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r>
              <a:tr h="576064">
                <a:tc>
                  <a:txBody>
                    <a:bodyPr/>
                    <a:lstStyle/>
                    <a:p>
                      <a:r>
                        <a:rPr lang="en-GB" dirty="0" smtClean="0"/>
                        <a:t>WP2</a:t>
                      </a:r>
                      <a:r>
                        <a:rPr lang="en-GB" baseline="0" dirty="0" smtClean="0"/>
                        <a:t> </a:t>
                      </a:r>
                      <a:r>
                        <a:rPr lang="en-GB" sz="1600" dirty="0" smtClean="0"/>
                        <a:t>(Southampton)</a:t>
                      </a:r>
                      <a:endParaRPr lang="en-GB" sz="1600" dirty="0"/>
                    </a:p>
                  </a:txBody>
                  <a:tcPr>
                    <a:solidFill>
                      <a:schemeClr val="bg1">
                        <a:lumMod val="85000"/>
                      </a:schemeClr>
                    </a:solidFill>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r h="360040">
                <a:tc>
                  <a:txBody>
                    <a:bodyPr/>
                    <a:lstStyle/>
                    <a:p>
                      <a:r>
                        <a:rPr lang="en-GB" dirty="0" smtClean="0"/>
                        <a:t>WP3 </a:t>
                      </a:r>
                      <a:r>
                        <a:rPr lang="en-GB" sz="1600" dirty="0" smtClean="0"/>
                        <a:t>(Met Office)</a:t>
                      </a:r>
                      <a:endParaRPr lang="en-GB" sz="1600" dirty="0"/>
                    </a:p>
                  </a:txBody>
                  <a:tcPr>
                    <a:solidFill>
                      <a:schemeClr val="bg1">
                        <a:lumMod val="85000"/>
                      </a:schemeClr>
                    </a:solidFill>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r>
              <a:tr h="432048">
                <a:tc>
                  <a:txBody>
                    <a:bodyPr/>
                    <a:lstStyle/>
                    <a:p>
                      <a:r>
                        <a:rPr lang="en-GB" dirty="0" smtClean="0"/>
                        <a:t>WP4 </a:t>
                      </a:r>
                      <a:r>
                        <a:rPr lang="en-GB" sz="1600" dirty="0" smtClean="0"/>
                        <a:t>(All)</a:t>
                      </a:r>
                      <a:endParaRPr lang="en-GB" sz="1600" dirty="0"/>
                    </a:p>
                  </a:txBody>
                  <a:tcPr>
                    <a:solidFill>
                      <a:schemeClr val="bg1">
                        <a:lumMod val="85000"/>
                      </a:schemeClr>
                    </a:solidFill>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r>
              <a:tr h="365760">
                <a:tc>
                  <a:txBody>
                    <a:bodyPr/>
                    <a:lstStyle/>
                    <a:p>
                      <a:r>
                        <a:rPr lang="en-GB" sz="1600" b="1" dirty="0" smtClean="0"/>
                        <a:t>Partners</a:t>
                      </a:r>
                      <a:endParaRPr lang="en-GB" sz="1600" b="1" dirty="0"/>
                    </a:p>
                  </a:txBody>
                  <a:tcPr>
                    <a:solidFill>
                      <a:schemeClr val="bg1">
                        <a:lumMod val="85000"/>
                      </a:schemeClr>
                    </a:solidFill>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r>
            </a:tbl>
          </a:graphicData>
        </a:graphic>
      </p:graphicFrame>
      <p:sp>
        <p:nvSpPr>
          <p:cNvPr id="15" name="TextBox 14"/>
          <p:cNvSpPr txBox="1"/>
          <p:nvPr/>
        </p:nvSpPr>
        <p:spPr>
          <a:xfrm>
            <a:off x="2699792" y="2677562"/>
            <a:ext cx="4168080" cy="184666"/>
          </a:xfrm>
          <a:prstGeom prst="rect">
            <a:avLst/>
          </a:prstGeom>
          <a:solidFill>
            <a:schemeClr val="tx1"/>
          </a:solidFill>
        </p:spPr>
        <p:txBody>
          <a:bodyPr wrap="square" tIns="0" bIns="0" rtlCol="0">
            <a:spAutoFit/>
          </a:bodyPr>
          <a:lstStyle/>
          <a:p>
            <a:pPr algn="ctr" fontAlgn="auto">
              <a:spcBef>
                <a:spcPts val="0"/>
              </a:spcBef>
              <a:spcAft>
                <a:spcPts val="0"/>
              </a:spcAft>
            </a:pPr>
            <a:r>
              <a:rPr lang="en-GB" sz="1200" b="1" dirty="0" smtClean="0">
                <a:solidFill>
                  <a:prstClr val="white"/>
                </a:solidFill>
                <a:latin typeface="Calibri"/>
              </a:rPr>
              <a:t>PDRA1</a:t>
            </a:r>
            <a:endParaRPr lang="en-GB" sz="1200" b="1" dirty="0">
              <a:solidFill>
                <a:prstClr val="white"/>
              </a:solidFill>
              <a:latin typeface="Calibri"/>
            </a:endParaRPr>
          </a:p>
        </p:txBody>
      </p:sp>
      <p:sp>
        <p:nvSpPr>
          <p:cNvPr id="10" name="TextBox 9"/>
          <p:cNvSpPr txBox="1"/>
          <p:nvPr/>
        </p:nvSpPr>
        <p:spPr>
          <a:xfrm>
            <a:off x="2699792" y="2492896"/>
            <a:ext cx="2016224" cy="184666"/>
          </a:xfrm>
          <a:prstGeom prst="rect">
            <a:avLst/>
          </a:prstGeom>
          <a:solidFill>
            <a:schemeClr val="tx1">
              <a:lumMod val="50000"/>
              <a:lumOff val="50000"/>
            </a:schemeClr>
          </a:solidFill>
        </p:spPr>
        <p:txBody>
          <a:bodyPr wrap="square" tIns="0" bIns="0" rtlCol="0">
            <a:spAutoFit/>
          </a:bodyPr>
          <a:lstStyle/>
          <a:p>
            <a:pPr algn="ctr" fontAlgn="auto">
              <a:spcBef>
                <a:spcPts val="0"/>
              </a:spcBef>
              <a:spcAft>
                <a:spcPts val="0"/>
              </a:spcAft>
            </a:pPr>
            <a:r>
              <a:rPr lang="en-GB" sz="1200" b="1" dirty="0" smtClean="0">
                <a:solidFill>
                  <a:prstClr val="white"/>
                </a:solidFill>
                <a:latin typeface="Calibri"/>
              </a:rPr>
              <a:t>O1</a:t>
            </a:r>
            <a:endParaRPr lang="en-GB" sz="1200" b="1" dirty="0">
              <a:solidFill>
                <a:prstClr val="white"/>
              </a:solidFill>
              <a:latin typeface="Calibri"/>
            </a:endParaRPr>
          </a:p>
        </p:txBody>
      </p:sp>
      <p:sp>
        <p:nvSpPr>
          <p:cNvPr id="16" name="TextBox 15"/>
          <p:cNvSpPr txBox="1"/>
          <p:nvPr/>
        </p:nvSpPr>
        <p:spPr>
          <a:xfrm>
            <a:off x="2699792" y="3253626"/>
            <a:ext cx="4168080" cy="184666"/>
          </a:xfrm>
          <a:prstGeom prst="rect">
            <a:avLst/>
          </a:prstGeom>
          <a:solidFill>
            <a:schemeClr val="tx1"/>
          </a:solidFill>
        </p:spPr>
        <p:txBody>
          <a:bodyPr wrap="square" tIns="0" bIns="0" rtlCol="0">
            <a:spAutoFit/>
          </a:bodyPr>
          <a:lstStyle/>
          <a:p>
            <a:pPr algn="ctr" fontAlgn="auto">
              <a:spcBef>
                <a:spcPts val="0"/>
              </a:spcBef>
              <a:spcAft>
                <a:spcPts val="0"/>
              </a:spcAft>
            </a:pPr>
            <a:r>
              <a:rPr lang="en-GB" sz="1200" b="1" dirty="0" smtClean="0">
                <a:solidFill>
                  <a:prstClr val="white"/>
                </a:solidFill>
                <a:latin typeface="Calibri"/>
              </a:rPr>
              <a:t>PDRA2</a:t>
            </a:r>
            <a:endParaRPr lang="en-GB" sz="1200" b="1" dirty="0">
              <a:solidFill>
                <a:prstClr val="white"/>
              </a:solidFill>
              <a:latin typeface="Calibri"/>
            </a:endParaRPr>
          </a:p>
        </p:txBody>
      </p:sp>
      <p:sp>
        <p:nvSpPr>
          <p:cNvPr id="17" name="TextBox 16"/>
          <p:cNvSpPr txBox="1"/>
          <p:nvPr/>
        </p:nvSpPr>
        <p:spPr>
          <a:xfrm>
            <a:off x="2699792" y="3068960"/>
            <a:ext cx="2016224" cy="184666"/>
          </a:xfrm>
          <a:prstGeom prst="rect">
            <a:avLst/>
          </a:prstGeom>
          <a:solidFill>
            <a:schemeClr val="tx1">
              <a:lumMod val="50000"/>
              <a:lumOff val="50000"/>
            </a:schemeClr>
          </a:solidFill>
        </p:spPr>
        <p:txBody>
          <a:bodyPr wrap="square" tIns="0" bIns="0" rtlCol="0">
            <a:spAutoFit/>
          </a:bodyPr>
          <a:lstStyle/>
          <a:p>
            <a:pPr algn="ctr" fontAlgn="auto">
              <a:spcBef>
                <a:spcPts val="0"/>
              </a:spcBef>
              <a:spcAft>
                <a:spcPts val="0"/>
              </a:spcAft>
            </a:pPr>
            <a:r>
              <a:rPr lang="en-GB" sz="1200" b="1" dirty="0" smtClean="0">
                <a:solidFill>
                  <a:prstClr val="white"/>
                </a:solidFill>
                <a:latin typeface="Calibri"/>
              </a:rPr>
              <a:t>O2</a:t>
            </a:r>
            <a:endParaRPr lang="en-GB" sz="1200" b="1" dirty="0">
              <a:solidFill>
                <a:prstClr val="white"/>
              </a:solidFill>
              <a:latin typeface="Calibri"/>
            </a:endParaRPr>
          </a:p>
        </p:txBody>
      </p:sp>
      <p:sp>
        <p:nvSpPr>
          <p:cNvPr id="21" name="TextBox 20"/>
          <p:cNvSpPr txBox="1"/>
          <p:nvPr/>
        </p:nvSpPr>
        <p:spPr>
          <a:xfrm>
            <a:off x="2699792" y="3645024"/>
            <a:ext cx="2016224" cy="184666"/>
          </a:xfrm>
          <a:prstGeom prst="rect">
            <a:avLst/>
          </a:prstGeom>
          <a:solidFill>
            <a:schemeClr val="tx1">
              <a:lumMod val="50000"/>
              <a:lumOff val="50000"/>
            </a:schemeClr>
          </a:solidFill>
        </p:spPr>
        <p:txBody>
          <a:bodyPr wrap="square" tIns="0" bIns="0" rtlCol="0">
            <a:spAutoFit/>
          </a:bodyPr>
          <a:lstStyle/>
          <a:p>
            <a:pPr algn="ctr" fontAlgn="auto">
              <a:spcBef>
                <a:spcPts val="0"/>
              </a:spcBef>
              <a:spcAft>
                <a:spcPts val="0"/>
              </a:spcAft>
            </a:pPr>
            <a:r>
              <a:rPr lang="en-GB" sz="1200" b="1" dirty="0" smtClean="0">
                <a:solidFill>
                  <a:prstClr val="white"/>
                </a:solidFill>
                <a:latin typeface="Calibri"/>
              </a:rPr>
              <a:t>O3</a:t>
            </a:r>
            <a:endParaRPr lang="en-GB" sz="1200" b="1" dirty="0">
              <a:solidFill>
                <a:prstClr val="white"/>
              </a:solidFill>
              <a:latin typeface="Calibri"/>
            </a:endParaRPr>
          </a:p>
        </p:txBody>
      </p:sp>
      <p:sp>
        <p:nvSpPr>
          <p:cNvPr id="13" name="TextBox 12"/>
          <p:cNvSpPr txBox="1"/>
          <p:nvPr/>
        </p:nvSpPr>
        <p:spPr>
          <a:xfrm>
            <a:off x="2195736" y="4005064"/>
            <a:ext cx="1296144" cy="784830"/>
          </a:xfrm>
          <a:prstGeom prst="rect">
            <a:avLst/>
          </a:prstGeom>
          <a:solidFill>
            <a:schemeClr val="bg2"/>
          </a:solidFill>
        </p:spPr>
        <p:txBody>
          <a:bodyPr wrap="square" rtlCol="0">
            <a:spAutoFit/>
          </a:bodyPr>
          <a:lstStyle/>
          <a:p>
            <a:pPr algn="ctr" fontAlgn="auto">
              <a:spcBef>
                <a:spcPts val="0"/>
              </a:spcBef>
              <a:spcAft>
                <a:spcPts val="0"/>
              </a:spcAft>
            </a:pPr>
            <a:r>
              <a:rPr lang="en-GB" sz="1500" b="1" dirty="0" smtClean="0">
                <a:solidFill>
                  <a:prstClr val="black"/>
                </a:solidFill>
                <a:latin typeface="Calibri"/>
              </a:rPr>
              <a:t>Recruitment, Integration, KO meeting</a:t>
            </a:r>
            <a:endParaRPr lang="en-GB" sz="1500" b="1" dirty="0">
              <a:solidFill>
                <a:prstClr val="black"/>
              </a:solidFill>
              <a:latin typeface="Calibri"/>
            </a:endParaRPr>
          </a:p>
        </p:txBody>
      </p:sp>
      <p:sp>
        <p:nvSpPr>
          <p:cNvPr id="25" name="TextBox 24"/>
          <p:cNvSpPr txBox="1"/>
          <p:nvPr/>
        </p:nvSpPr>
        <p:spPr>
          <a:xfrm>
            <a:off x="2195736" y="2852936"/>
            <a:ext cx="5760000" cy="180000"/>
          </a:xfrm>
          <a:prstGeom prst="rect">
            <a:avLst/>
          </a:prstGeom>
          <a:solidFill>
            <a:schemeClr val="accent1"/>
          </a:solidFill>
        </p:spPr>
        <p:txBody>
          <a:bodyPr wrap="square" tIns="0" bIns="0" rtlCol="0">
            <a:spAutoFit/>
          </a:bodyPr>
          <a:lstStyle/>
          <a:p>
            <a:pPr algn="ctr" fontAlgn="auto">
              <a:spcBef>
                <a:spcPts val="0"/>
              </a:spcBef>
              <a:spcAft>
                <a:spcPts val="0"/>
              </a:spcAft>
            </a:pPr>
            <a:r>
              <a:rPr lang="en-GB" sz="1200" b="1" dirty="0" smtClean="0">
                <a:solidFill>
                  <a:prstClr val="white"/>
                </a:solidFill>
                <a:latin typeface="Calibri"/>
              </a:rPr>
              <a:t>Allan</a:t>
            </a:r>
            <a:endParaRPr lang="en-GB" sz="1200" b="1" dirty="0">
              <a:solidFill>
                <a:prstClr val="white"/>
              </a:solidFill>
              <a:latin typeface="Calibri"/>
            </a:endParaRPr>
          </a:p>
        </p:txBody>
      </p:sp>
      <p:sp>
        <p:nvSpPr>
          <p:cNvPr id="26" name="TextBox 25"/>
          <p:cNvSpPr txBox="1"/>
          <p:nvPr/>
        </p:nvSpPr>
        <p:spPr>
          <a:xfrm>
            <a:off x="2196376" y="3429000"/>
            <a:ext cx="5760000" cy="180000"/>
          </a:xfrm>
          <a:prstGeom prst="rect">
            <a:avLst/>
          </a:prstGeom>
          <a:solidFill>
            <a:schemeClr val="accent1"/>
          </a:solidFill>
        </p:spPr>
        <p:txBody>
          <a:bodyPr wrap="square" tIns="0" bIns="0" rtlCol="0">
            <a:spAutoFit/>
          </a:bodyPr>
          <a:lstStyle/>
          <a:p>
            <a:pPr algn="ctr" fontAlgn="auto">
              <a:spcBef>
                <a:spcPts val="0"/>
              </a:spcBef>
              <a:spcAft>
                <a:spcPts val="0"/>
              </a:spcAft>
            </a:pPr>
            <a:r>
              <a:rPr lang="en-GB" sz="1200" b="1" dirty="0" err="1" smtClean="0">
                <a:solidFill>
                  <a:prstClr val="white"/>
                </a:solidFill>
                <a:latin typeface="Calibri"/>
              </a:rPr>
              <a:t>McDonagh</a:t>
            </a:r>
            <a:r>
              <a:rPr lang="en-GB" sz="1200" b="1" dirty="0" smtClean="0">
                <a:solidFill>
                  <a:prstClr val="white"/>
                </a:solidFill>
                <a:latin typeface="Calibri"/>
              </a:rPr>
              <a:t>, King</a:t>
            </a:r>
            <a:endParaRPr lang="en-GB" sz="1200" b="1" dirty="0">
              <a:solidFill>
                <a:prstClr val="white"/>
              </a:solidFill>
              <a:latin typeface="Calibri"/>
            </a:endParaRPr>
          </a:p>
        </p:txBody>
      </p:sp>
      <p:sp>
        <p:nvSpPr>
          <p:cNvPr id="27" name="TextBox 26"/>
          <p:cNvSpPr txBox="1"/>
          <p:nvPr/>
        </p:nvSpPr>
        <p:spPr>
          <a:xfrm>
            <a:off x="6795864" y="4212377"/>
            <a:ext cx="1160512" cy="584775"/>
          </a:xfrm>
          <a:prstGeom prst="rect">
            <a:avLst/>
          </a:prstGeom>
          <a:solidFill>
            <a:schemeClr val="bg2"/>
          </a:solidFill>
        </p:spPr>
        <p:txBody>
          <a:bodyPr wrap="square" rtlCol="0">
            <a:spAutoFit/>
          </a:bodyPr>
          <a:lstStyle/>
          <a:p>
            <a:pPr algn="ctr" fontAlgn="auto">
              <a:spcBef>
                <a:spcPts val="0"/>
              </a:spcBef>
              <a:spcAft>
                <a:spcPts val="0"/>
              </a:spcAft>
            </a:pPr>
            <a:r>
              <a:rPr lang="en-GB" sz="1600" b="1" dirty="0" smtClean="0">
                <a:solidFill>
                  <a:prstClr val="black"/>
                </a:solidFill>
                <a:latin typeface="Calibri"/>
              </a:rPr>
              <a:t>Synthesis</a:t>
            </a:r>
          </a:p>
          <a:p>
            <a:pPr algn="ctr" fontAlgn="auto">
              <a:spcBef>
                <a:spcPts val="0"/>
              </a:spcBef>
              <a:spcAft>
                <a:spcPts val="0"/>
              </a:spcAft>
            </a:pPr>
            <a:endParaRPr lang="en-GB" sz="1600" b="1" dirty="0">
              <a:solidFill>
                <a:prstClr val="black"/>
              </a:solidFill>
              <a:latin typeface="Calibri"/>
            </a:endParaRPr>
          </a:p>
        </p:txBody>
      </p:sp>
      <p:sp>
        <p:nvSpPr>
          <p:cNvPr id="28" name="TextBox 27"/>
          <p:cNvSpPr txBox="1"/>
          <p:nvPr/>
        </p:nvSpPr>
        <p:spPr>
          <a:xfrm>
            <a:off x="4716016" y="2492896"/>
            <a:ext cx="396044" cy="184666"/>
          </a:xfrm>
          <a:prstGeom prst="rect">
            <a:avLst/>
          </a:prstGeom>
          <a:solidFill>
            <a:schemeClr val="accent5">
              <a:lumMod val="40000"/>
              <a:lumOff val="60000"/>
            </a:schemeClr>
          </a:solidFill>
        </p:spPr>
        <p:txBody>
          <a:bodyPr wrap="square" tIns="0" bIns="0" rtlCol="0">
            <a:spAutoFit/>
          </a:bodyPr>
          <a:lstStyle/>
          <a:p>
            <a:pPr fontAlgn="auto">
              <a:spcBef>
                <a:spcPts val="0"/>
              </a:spcBef>
              <a:spcAft>
                <a:spcPts val="0"/>
              </a:spcAft>
            </a:pPr>
            <a:r>
              <a:rPr lang="en-GB" sz="1200" b="1" dirty="0" smtClean="0">
                <a:solidFill>
                  <a:prstClr val="black"/>
                </a:solidFill>
                <a:latin typeface="Calibri"/>
              </a:rPr>
              <a:t>D1</a:t>
            </a:r>
            <a:endParaRPr lang="en-GB" sz="1200" b="1" dirty="0">
              <a:solidFill>
                <a:prstClr val="black"/>
              </a:solidFill>
              <a:latin typeface="Calibri"/>
            </a:endParaRPr>
          </a:p>
        </p:txBody>
      </p:sp>
      <p:sp>
        <p:nvSpPr>
          <p:cNvPr id="29" name="TextBox 28"/>
          <p:cNvSpPr txBox="1"/>
          <p:nvPr/>
        </p:nvSpPr>
        <p:spPr>
          <a:xfrm>
            <a:off x="4716016" y="3068960"/>
            <a:ext cx="396044" cy="184666"/>
          </a:xfrm>
          <a:prstGeom prst="rect">
            <a:avLst/>
          </a:prstGeom>
          <a:solidFill>
            <a:schemeClr val="accent5">
              <a:lumMod val="40000"/>
              <a:lumOff val="60000"/>
            </a:schemeClr>
          </a:solidFill>
        </p:spPr>
        <p:txBody>
          <a:bodyPr wrap="square" tIns="0" bIns="0" rtlCol="0">
            <a:spAutoFit/>
          </a:bodyPr>
          <a:lstStyle/>
          <a:p>
            <a:pPr fontAlgn="auto">
              <a:spcBef>
                <a:spcPts val="0"/>
              </a:spcBef>
              <a:spcAft>
                <a:spcPts val="0"/>
              </a:spcAft>
            </a:pPr>
            <a:r>
              <a:rPr lang="en-GB" sz="1200" b="1" dirty="0" smtClean="0">
                <a:solidFill>
                  <a:prstClr val="black"/>
                </a:solidFill>
                <a:latin typeface="Calibri"/>
              </a:rPr>
              <a:t>D2</a:t>
            </a:r>
            <a:endParaRPr lang="en-GB" sz="1200" b="1" dirty="0">
              <a:solidFill>
                <a:prstClr val="black"/>
              </a:solidFill>
              <a:latin typeface="Calibri"/>
            </a:endParaRPr>
          </a:p>
        </p:txBody>
      </p:sp>
      <p:sp>
        <p:nvSpPr>
          <p:cNvPr id="30" name="TextBox 29"/>
          <p:cNvSpPr txBox="1"/>
          <p:nvPr/>
        </p:nvSpPr>
        <p:spPr>
          <a:xfrm>
            <a:off x="4716016" y="3645024"/>
            <a:ext cx="396044" cy="184666"/>
          </a:xfrm>
          <a:prstGeom prst="rect">
            <a:avLst/>
          </a:prstGeom>
          <a:solidFill>
            <a:schemeClr val="accent5">
              <a:lumMod val="40000"/>
              <a:lumOff val="60000"/>
            </a:schemeClr>
          </a:solidFill>
        </p:spPr>
        <p:txBody>
          <a:bodyPr wrap="square" tIns="0" bIns="0" rtlCol="0">
            <a:spAutoFit/>
          </a:bodyPr>
          <a:lstStyle/>
          <a:p>
            <a:pPr fontAlgn="auto">
              <a:spcBef>
                <a:spcPts val="0"/>
              </a:spcBef>
              <a:spcAft>
                <a:spcPts val="0"/>
              </a:spcAft>
            </a:pPr>
            <a:r>
              <a:rPr lang="en-GB" sz="1200" b="1" dirty="0" smtClean="0">
                <a:solidFill>
                  <a:prstClr val="black"/>
                </a:solidFill>
                <a:latin typeface="Calibri"/>
              </a:rPr>
              <a:t>D3</a:t>
            </a:r>
            <a:endParaRPr lang="en-GB" sz="1200" b="1" dirty="0">
              <a:solidFill>
                <a:prstClr val="black"/>
              </a:solidFill>
              <a:latin typeface="Calibri"/>
            </a:endParaRPr>
          </a:p>
        </p:txBody>
      </p:sp>
      <p:sp>
        <p:nvSpPr>
          <p:cNvPr id="22" name="TextBox 21"/>
          <p:cNvSpPr txBox="1"/>
          <p:nvPr/>
        </p:nvSpPr>
        <p:spPr>
          <a:xfrm>
            <a:off x="2195736" y="3820398"/>
            <a:ext cx="5760000" cy="180000"/>
          </a:xfrm>
          <a:prstGeom prst="rect">
            <a:avLst/>
          </a:prstGeom>
          <a:solidFill>
            <a:schemeClr val="accent1"/>
          </a:solidFill>
        </p:spPr>
        <p:txBody>
          <a:bodyPr wrap="square" tIns="0" bIns="0" rtlCol="0">
            <a:spAutoFit/>
          </a:bodyPr>
          <a:lstStyle/>
          <a:p>
            <a:pPr algn="ctr" fontAlgn="auto">
              <a:spcBef>
                <a:spcPts val="0"/>
              </a:spcBef>
              <a:spcAft>
                <a:spcPts val="0"/>
              </a:spcAft>
            </a:pPr>
            <a:r>
              <a:rPr lang="en-GB" sz="1200" b="1" dirty="0" smtClean="0">
                <a:solidFill>
                  <a:prstClr val="white"/>
                </a:solidFill>
                <a:latin typeface="Calibri"/>
              </a:rPr>
              <a:t>Palmer</a:t>
            </a:r>
            <a:endParaRPr lang="en-GB" sz="1200" b="1" dirty="0">
              <a:solidFill>
                <a:prstClr val="white"/>
              </a:solidFill>
              <a:latin typeface="Calibri"/>
            </a:endParaRPr>
          </a:p>
        </p:txBody>
      </p:sp>
      <p:sp>
        <p:nvSpPr>
          <p:cNvPr id="23" name="TextBox 22"/>
          <p:cNvSpPr txBox="1"/>
          <p:nvPr/>
        </p:nvSpPr>
        <p:spPr>
          <a:xfrm>
            <a:off x="3491880" y="4036422"/>
            <a:ext cx="3303984" cy="184666"/>
          </a:xfrm>
          <a:prstGeom prst="rect">
            <a:avLst/>
          </a:prstGeom>
          <a:solidFill>
            <a:schemeClr val="tx1">
              <a:lumMod val="50000"/>
              <a:lumOff val="50000"/>
            </a:schemeClr>
          </a:solidFill>
        </p:spPr>
        <p:txBody>
          <a:bodyPr wrap="square" tIns="0" bIns="0" rtlCol="0">
            <a:spAutoFit/>
          </a:bodyPr>
          <a:lstStyle/>
          <a:p>
            <a:pPr algn="ctr" fontAlgn="auto">
              <a:spcBef>
                <a:spcPts val="0"/>
              </a:spcBef>
              <a:spcAft>
                <a:spcPts val="0"/>
              </a:spcAft>
            </a:pPr>
            <a:r>
              <a:rPr lang="en-GB" sz="1200" b="1" dirty="0" smtClean="0">
                <a:solidFill>
                  <a:prstClr val="white"/>
                </a:solidFill>
                <a:latin typeface="Calibri"/>
              </a:rPr>
              <a:t>O4-O5-O6</a:t>
            </a:r>
            <a:endParaRPr lang="en-GB" sz="1200" b="1" dirty="0">
              <a:solidFill>
                <a:prstClr val="white"/>
              </a:solidFill>
              <a:latin typeface="Calibri"/>
            </a:endParaRPr>
          </a:p>
        </p:txBody>
      </p:sp>
      <p:sp>
        <p:nvSpPr>
          <p:cNvPr id="31" name="TextBox 30"/>
          <p:cNvSpPr txBox="1"/>
          <p:nvPr/>
        </p:nvSpPr>
        <p:spPr>
          <a:xfrm>
            <a:off x="6804248" y="4036422"/>
            <a:ext cx="576064" cy="184666"/>
          </a:xfrm>
          <a:prstGeom prst="rect">
            <a:avLst/>
          </a:prstGeom>
          <a:solidFill>
            <a:schemeClr val="accent5">
              <a:lumMod val="40000"/>
              <a:lumOff val="60000"/>
            </a:schemeClr>
          </a:solidFill>
        </p:spPr>
        <p:txBody>
          <a:bodyPr wrap="square" tIns="0" bIns="0" rtlCol="0">
            <a:spAutoFit/>
          </a:bodyPr>
          <a:lstStyle/>
          <a:p>
            <a:pPr fontAlgn="auto">
              <a:spcBef>
                <a:spcPts val="0"/>
              </a:spcBef>
              <a:spcAft>
                <a:spcPts val="0"/>
              </a:spcAft>
            </a:pPr>
            <a:r>
              <a:rPr lang="en-GB" sz="1200" b="1" dirty="0" smtClean="0">
                <a:solidFill>
                  <a:prstClr val="black"/>
                </a:solidFill>
                <a:latin typeface="Calibri"/>
              </a:rPr>
              <a:t>D4,D5</a:t>
            </a:r>
            <a:endParaRPr lang="en-GB" sz="1200" b="1" dirty="0">
              <a:solidFill>
                <a:prstClr val="black"/>
              </a:solidFill>
              <a:latin typeface="Calibri"/>
            </a:endParaRPr>
          </a:p>
        </p:txBody>
      </p:sp>
      <p:sp>
        <p:nvSpPr>
          <p:cNvPr id="32" name="TextBox 31"/>
          <p:cNvSpPr txBox="1"/>
          <p:nvPr/>
        </p:nvSpPr>
        <p:spPr>
          <a:xfrm>
            <a:off x="3491880" y="4221088"/>
            <a:ext cx="3303984" cy="184666"/>
          </a:xfrm>
          <a:prstGeom prst="rect">
            <a:avLst/>
          </a:prstGeom>
          <a:solidFill>
            <a:schemeClr val="accent1"/>
          </a:solidFill>
        </p:spPr>
        <p:txBody>
          <a:bodyPr wrap="square" tIns="0" bIns="0" rtlCol="0">
            <a:spAutoFit/>
          </a:bodyPr>
          <a:lstStyle/>
          <a:p>
            <a:pPr algn="ctr" fontAlgn="auto">
              <a:spcBef>
                <a:spcPts val="0"/>
              </a:spcBef>
              <a:spcAft>
                <a:spcPts val="0"/>
              </a:spcAft>
            </a:pPr>
            <a:r>
              <a:rPr lang="en-GB" sz="1200" b="1" dirty="0" err="1" smtClean="0">
                <a:solidFill>
                  <a:prstClr val="white"/>
                </a:solidFill>
                <a:latin typeface="Calibri"/>
              </a:rPr>
              <a:t>Kuhlbrodt</a:t>
            </a:r>
            <a:r>
              <a:rPr lang="en-GB" sz="1200" b="1" dirty="0" smtClean="0">
                <a:solidFill>
                  <a:prstClr val="white"/>
                </a:solidFill>
                <a:latin typeface="Calibri"/>
              </a:rPr>
              <a:t>, Gregory</a:t>
            </a:r>
            <a:endParaRPr lang="en-GB" sz="1200" b="1" dirty="0">
              <a:solidFill>
                <a:prstClr val="white"/>
              </a:solidFill>
              <a:latin typeface="Calibri"/>
            </a:endParaRPr>
          </a:p>
        </p:txBody>
      </p:sp>
      <p:sp>
        <p:nvSpPr>
          <p:cNvPr id="2" name="Title 1"/>
          <p:cNvSpPr>
            <a:spLocks noGrp="1"/>
          </p:cNvSpPr>
          <p:nvPr>
            <p:ph type="title"/>
          </p:nvPr>
        </p:nvSpPr>
        <p:spPr/>
        <p:txBody>
          <a:bodyPr/>
          <a:lstStyle/>
          <a:p>
            <a:r>
              <a:rPr lang="en-GB" dirty="0" smtClean="0">
                <a:solidFill>
                  <a:schemeClr val="tx2"/>
                </a:solidFill>
              </a:rPr>
              <a:t>DEEP-C Work Plan</a:t>
            </a:r>
            <a:endParaRPr lang="en-GB" dirty="0">
              <a:solidFill>
                <a:schemeClr val="tx2"/>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43"/>
          <a:stretch/>
        </p:blipFill>
        <p:spPr bwMode="auto">
          <a:xfrm>
            <a:off x="1" y="1537030"/>
            <a:ext cx="9144000" cy="441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2771800" y="1844824"/>
            <a:ext cx="0" cy="2552655"/>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95736" y="1383159"/>
            <a:ext cx="6624736" cy="461665"/>
          </a:xfrm>
          <a:prstGeom prst="rect">
            <a:avLst/>
          </a:prstGeom>
          <a:noFill/>
          <a:ln>
            <a:solidFill>
              <a:srgbClr val="FF0000"/>
            </a:solidFill>
          </a:ln>
        </p:spPr>
        <p:txBody>
          <a:bodyPr wrap="square" rtlCol="0">
            <a:spAutoFit/>
          </a:bodyPr>
          <a:lstStyle/>
          <a:p>
            <a:r>
              <a:rPr lang="en-GB" sz="2400" dirty="0" smtClean="0">
                <a:solidFill>
                  <a:srgbClr val="FF0000"/>
                </a:solidFill>
                <a:latin typeface="Calibri" pitchFamily="34" charset="0"/>
              </a:rPr>
              <a:t>Start date: March 2013; Project Ends February 2017</a:t>
            </a:r>
            <a:endParaRPr lang="en-GB" sz="2400" dirty="0">
              <a:solidFill>
                <a:srgbClr val="FF0000"/>
              </a:solidFill>
              <a:latin typeface="Calibri" pitchFamily="34" charset="0"/>
            </a:endParaRPr>
          </a:p>
        </p:txBody>
      </p:sp>
    </p:spTree>
    <p:extLst>
      <p:ext uri="{BB962C8B-B14F-4D97-AF65-F5344CB8AC3E}">
        <p14:creationId xmlns:p14="http://schemas.microsoft.com/office/powerpoint/2010/main" val="3405098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smtClean="0">
                <a:solidFill>
                  <a:schemeClr val="tx2"/>
                </a:solidFill>
              </a:rPr>
              <a:t>Objectives/Deliverables</a:t>
            </a:r>
            <a:endParaRPr lang="en-GB" dirty="0">
              <a:solidFill>
                <a:schemeClr val="tx2"/>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15" b="-827"/>
          <a:stretch/>
        </p:blipFill>
        <p:spPr bwMode="auto">
          <a:xfrm>
            <a:off x="0" y="1224000"/>
            <a:ext cx="9144000"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6395" b="-2655"/>
          <a:stretch/>
        </p:blipFill>
        <p:spPr bwMode="auto">
          <a:xfrm>
            <a:off x="15960" y="4644000"/>
            <a:ext cx="9097426"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115616" y="2809159"/>
            <a:ext cx="6768752" cy="1938992"/>
          </a:xfrm>
          <a:prstGeom prst="rect">
            <a:avLst/>
          </a:prstGeom>
          <a:solidFill>
            <a:schemeClr val="accent5">
              <a:lumMod val="40000"/>
              <a:lumOff val="60000"/>
              <a:alpha val="95000"/>
            </a:schemeClr>
          </a:solidFill>
        </p:spPr>
        <p:txBody>
          <a:bodyPr wrap="square">
            <a:spAutoFit/>
          </a:bodyPr>
          <a:lstStyle/>
          <a:p>
            <a:r>
              <a:rPr lang="en-GB" sz="2400" dirty="0" smtClean="0">
                <a:solidFill>
                  <a:schemeClr val="tx1"/>
                </a:solidFill>
                <a:latin typeface="Calibri" pitchFamily="34" charset="0"/>
              </a:rPr>
              <a:t>Goal – to move beyond global means and towards understanding of 3D energy flows and mechanisms</a:t>
            </a:r>
          </a:p>
          <a:p>
            <a:pPr marL="342900" indent="-342900">
              <a:buFont typeface="Arial" pitchFamily="34" charset="0"/>
              <a:buChar char="•"/>
            </a:pPr>
            <a:r>
              <a:rPr lang="en-GB" sz="2400" dirty="0" smtClean="0">
                <a:solidFill>
                  <a:schemeClr val="tx1"/>
                </a:solidFill>
                <a:latin typeface="Calibri" pitchFamily="34" charset="0"/>
              </a:rPr>
              <a:t>Rooted in observations</a:t>
            </a:r>
          </a:p>
          <a:p>
            <a:pPr marL="342900" indent="-342900">
              <a:buFont typeface="Arial" pitchFamily="34" charset="0"/>
              <a:buChar char="•"/>
            </a:pPr>
            <a:r>
              <a:rPr lang="en-GB" sz="2400" dirty="0" smtClean="0">
                <a:solidFill>
                  <a:schemeClr val="tx1"/>
                </a:solidFill>
                <a:latin typeface="Calibri" pitchFamily="34" charset="0"/>
              </a:rPr>
              <a:t>Spatial structure of hiatus</a:t>
            </a:r>
          </a:p>
          <a:p>
            <a:pPr marL="342900" indent="-342900">
              <a:buFont typeface="Arial" pitchFamily="34" charset="0"/>
              <a:buChar char="•"/>
            </a:pPr>
            <a:r>
              <a:rPr lang="en-GB" sz="2400" dirty="0" smtClean="0">
                <a:solidFill>
                  <a:schemeClr val="tx1"/>
                </a:solidFill>
                <a:latin typeface="Calibri" pitchFamily="34" charset="0"/>
              </a:rPr>
              <a:t>Physical Mechanisms</a:t>
            </a:r>
            <a:endParaRPr lang="en-GB" sz="2400" dirty="0">
              <a:solidFill>
                <a:schemeClr val="tx1"/>
              </a:solidFill>
              <a:latin typeface="Calibri" pitchFamily="34" charset="0"/>
            </a:endParaRPr>
          </a:p>
        </p:txBody>
      </p:sp>
    </p:spTree>
    <p:extLst>
      <p:ext uri="{BB962C8B-B14F-4D97-AF65-F5344CB8AC3E}">
        <p14:creationId xmlns:p14="http://schemas.microsoft.com/office/powerpoint/2010/main" val="157884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ustom Design">
  <a:themeElements>
    <a:clrScheme name="Custom Design 1">
      <a:dk1>
        <a:srgbClr val="777777"/>
      </a:dk1>
      <a:lt1>
        <a:srgbClr val="FFFFFF"/>
      </a:lt1>
      <a:dk2>
        <a:srgbClr val="194B8D"/>
      </a:dk2>
      <a:lt2>
        <a:srgbClr val="1C1C1C"/>
      </a:lt2>
      <a:accent1>
        <a:srgbClr val="194B8D"/>
      </a:accent1>
      <a:accent2>
        <a:srgbClr val="808080"/>
      </a:accent2>
      <a:accent3>
        <a:srgbClr val="FFFFFF"/>
      </a:accent3>
      <a:accent4>
        <a:srgbClr val="656565"/>
      </a:accent4>
      <a:accent5>
        <a:srgbClr val="ABB1C5"/>
      </a:accent5>
      <a:accent6>
        <a:srgbClr val="737373"/>
      </a:accent6>
      <a:hlink>
        <a:srgbClr val="B2B2B2"/>
      </a:hlink>
      <a:folHlink>
        <a:srgbClr val="DDDDDD"/>
      </a:folHlink>
    </a:clrScheme>
    <a:fontScheme name="Custom Desig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Custom Design 1">
        <a:dk1>
          <a:srgbClr val="777777"/>
        </a:dk1>
        <a:lt1>
          <a:srgbClr val="FFFFFF"/>
        </a:lt1>
        <a:dk2>
          <a:srgbClr val="194B8D"/>
        </a:dk2>
        <a:lt2>
          <a:srgbClr val="1C1C1C"/>
        </a:lt2>
        <a:accent1>
          <a:srgbClr val="194B8D"/>
        </a:accent1>
        <a:accent2>
          <a:srgbClr val="808080"/>
        </a:accent2>
        <a:accent3>
          <a:srgbClr val="FFFFFF"/>
        </a:accent3>
        <a:accent4>
          <a:srgbClr val="656565"/>
        </a:accent4>
        <a:accent5>
          <a:srgbClr val="ABB1C5"/>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
      <a:dk1>
        <a:srgbClr val="000000"/>
      </a:dk1>
      <a:lt1>
        <a:srgbClr val="FFFFFF"/>
      </a:lt1>
      <a:dk2>
        <a:srgbClr val="1B4C8F"/>
      </a:dk2>
      <a:lt2>
        <a:srgbClr val="1C1C1C"/>
      </a:lt2>
      <a:accent1>
        <a:srgbClr val="333333"/>
      </a:accent1>
      <a:accent2>
        <a:srgbClr val="808080"/>
      </a:accent2>
      <a:accent3>
        <a:srgbClr val="FFFFFF"/>
      </a:accent3>
      <a:accent4>
        <a:srgbClr val="000000"/>
      </a:accent4>
      <a:accent5>
        <a:srgbClr val="ADADAD"/>
      </a:accent5>
      <a:accent6>
        <a:srgbClr val="737373"/>
      </a:accent6>
      <a:hlink>
        <a:srgbClr val="B2B2B2"/>
      </a:hlink>
      <a:folHlink>
        <a:srgbClr val="DDDDDD"/>
      </a:folHlink>
    </a:clrScheme>
    <a:fontScheme name="1_Custom Desig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wrap="square">
        <a:spAutoFit/>
      </a:bodyPr>
      <a:lstStyle>
        <a:defPPr>
          <a:defRPr sz="1800" b="1" i="1" dirty="0">
            <a:solidFill>
              <a:schemeClr val="tx1"/>
            </a:solidFill>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txDef>
      <a:spPr>
        <a:noFill/>
      </a:spPr>
      <a:bodyPr wrap="square" rtlCol="0">
        <a:spAutoFit/>
      </a:bodyPr>
      <a:lstStyle>
        <a:defPPr>
          <a:defRPr sz="2400" dirty="0">
            <a:solidFill>
              <a:schemeClr val="tx1"/>
            </a:solidFill>
            <a:latin typeface="Calibri"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1C1C1C"/>
        </a:dk1>
        <a:lt1>
          <a:srgbClr val="FFFFFF"/>
        </a:lt1>
        <a:dk2>
          <a:srgbClr val="1A4B8E"/>
        </a:dk2>
        <a:lt2>
          <a:srgbClr val="FFFFFF"/>
        </a:lt2>
        <a:accent1>
          <a:srgbClr val="333333"/>
        </a:accent1>
        <a:accent2>
          <a:srgbClr val="808080"/>
        </a:accent2>
        <a:accent3>
          <a:srgbClr val="ABB1C6"/>
        </a:accent3>
        <a:accent4>
          <a:srgbClr val="DADADA"/>
        </a:accent4>
        <a:accent5>
          <a:srgbClr val="ADADAD"/>
        </a:accent5>
        <a:accent6>
          <a:srgbClr val="737373"/>
        </a:accent6>
        <a:hlink>
          <a:srgbClr val="B2B2B2"/>
        </a:hlink>
        <a:folHlink>
          <a:srgbClr val="DDDDDD"/>
        </a:folHlink>
      </a:clrScheme>
      <a:clrMap bg1="dk2" tx1="lt1" bg2="dk1" tx2="lt2" accent1="accent1" accent2="accent2" accent3="accent3" accent4="accent4" accent5="accent5" accent6="accent6" hlink="hlink" folHlink="folHlink"/>
    </a:extraClrScheme>
    <a:extraClrScheme>
      <a:clrScheme name="1_Custom Design 14">
        <a:dk1>
          <a:srgbClr val="FFFFFF"/>
        </a:dk1>
        <a:lt1>
          <a:srgbClr val="FFFFFF"/>
        </a:lt1>
        <a:dk2>
          <a:srgbClr val="FFFFFF"/>
        </a:dk2>
        <a:lt2>
          <a:srgbClr val="1C1C1C"/>
        </a:lt2>
        <a:accent1>
          <a:srgbClr val="333333"/>
        </a:accent1>
        <a:accent2>
          <a:srgbClr val="808080"/>
        </a:accent2>
        <a:accent3>
          <a:srgbClr val="FFFFFF"/>
        </a:accent3>
        <a:accent4>
          <a:srgbClr val="DADADA"/>
        </a:accent4>
        <a:accent5>
          <a:srgbClr val="ADADAD"/>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1_Custom Design 15">
        <a:dk1>
          <a:srgbClr val="FFFFFF"/>
        </a:dk1>
        <a:lt1>
          <a:srgbClr val="FFFFFF"/>
        </a:lt1>
        <a:dk2>
          <a:srgbClr val="FFFFFF"/>
        </a:dk2>
        <a:lt2>
          <a:srgbClr val="1C1C1C"/>
        </a:lt2>
        <a:accent1>
          <a:srgbClr val="9C0113"/>
        </a:accent1>
        <a:accent2>
          <a:srgbClr val="808080"/>
        </a:accent2>
        <a:accent3>
          <a:srgbClr val="FFFFFF"/>
        </a:accent3>
        <a:accent4>
          <a:srgbClr val="DADADA"/>
        </a:accent4>
        <a:accent5>
          <a:srgbClr val="CBAAAA"/>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1_Custom Design 16">
        <a:dk1>
          <a:srgbClr val="000000"/>
        </a:dk1>
        <a:lt1>
          <a:srgbClr val="FFFFFF"/>
        </a:lt1>
        <a:dk2>
          <a:srgbClr val="FFFFFF"/>
        </a:dk2>
        <a:lt2>
          <a:srgbClr val="1C1C1C"/>
        </a:lt2>
        <a:accent1>
          <a:srgbClr val="9C0113"/>
        </a:accent1>
        <a:accent2>
          <a:srgbClr val="808080"/>
        </a:accent2>
        <a:accent3>
          <a:srgbClr val="FFFFFF"/>
        </a:accent3>
        <a:accent4>
          <a:srgbClr val="000000"/>
        </a:accent4>
        <a:accent5>
          <a:srgbClr val="CBAAAA"/>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solidFill>
            <a:latin typeface="+mn-lt"/>
          </a:defRPr>
        </a:defPPr>
      </a:lstStyle>
    </a:tx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Rdg Blue full</Template>
  <TotalTime>2404</TotalTime>
  <Words>1697</Words>
  <Application>Microsoft Office PowerPoint</Application>
  <PresentationFormat>On-screen Show (4:3)</PresentationFormat>
  <Paragraphs>188</Paragraphs>
  <Slides>25</Slides>
  <Notes>8</Notes>
  <HiddenSlides>0</HiddenSlides>
  <MMClips>0</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Custom Design</vt:lpstr>
      <vt:lpstr>1_Custom Design</vt:lpstr>
      <vt:lpstr>Default Design</vt:lpstr>
      <vt:lpstr>Office Theme</vt:lpstr>
      <vt:lpstr>DEEP-C: Diagnosing Earth’s Energy Pathways in the Climate system</vt:lpstr>
      <vt:lpstr>Agenda</vt:lpstr>
      <vt:lpstr>Motivation (1) Missing energy?</vt:lpstr>
      <vt:lpstr>Motivation (2) What has caused the decline in rate of global surface warming?</vt:lpstr>
      <vt:lpstr>Public understanding of climate change</vt:lpstr>
      <vt:lpstr>Radiative forcing or energy redistribution?</vt:lpstr>
      <vt:lpstr>DEEP-C project structure</vt:lpstr>
      <vt:lpstr>DEEP-C Work Plan</vt:lpstr>
      <vt:lpstr>Objectives/Deliverables</vt:lpstr>
      <vt:lpstr>Integration/Dissemination</vt:lpstr>
      <vt:lpstr>WP1 - Observed TOA Radiative Imbalance and Atmospheric Energy Transports</vt:lpstr>
      <vt:lpstr>PowerPoint Presentation</vt:lpstr>
      <vt:lpstr>Variation in net radiation since 1985</vt:lpstr>
      <vt:lpstr>Trends in net radiation</vt:lpstr>
      <vt:lpstr>Ocean heat content data uncertainty</vt:lpstr>
      <vt:lpstr>Combining Earth Radiation Budget  and Ocean Heat Content data</vt:lpstr>
      <vt:lpstr>Combining Earth Radiation Budget  and Ocean Heat Content data (2)</vt:lpstr>
      <vt:lpstr>Preliminary findings</vt:lpstr>
      <vt:lpstr>WP1 - Planned work</vt:lpstr>
      <vt:lpstr>Minor energy flux terms</vt:lpstr>
      <vt:lpstr>New estimates of surface fluxes</vt:lpstr>
      <vt:lpstr>PowerPoint Presentation</vt:lpstr>
      <vt:lpstr>Links to ocean circulation &amp; precip?</vt:lpstr>
      <vt:lpstr>Implications for global water cycle?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at Reading</dc:title>
  <dc:creator>Richard Allan</dc:creator>
  <cp:lastModifiedBy>Richard Allan</cp:lastModifiedBy>
  <cp:revision>315</cp:revision>
  <cp:lastPrinted>2013-04-24T14:28:43Z</cp:lastPrinted>
  <dcterms:created xsi:type="dcterms:W3CDTF">2011-08-30T11:14:30Z</dcterms:created>
  <dcterms:modified xsi:type="dcterms:W3CDTF">2013-04-24T14:30:54Z</dcterms:modified>
</cp:coreProperties>
</file>