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15" r:id="rId2"/>
    <p:sldMasterId id="2147483737" r:id="rId3"/>
    <p:sldMasterId id="2147483759" r:id="rId4"/>
    <p:sldMasterId id="2147483793" r:id="rId5"/>
  </p:sldMasterIdLst>
  <p:notesMasterIdLst>
    <p:notesMasterId r:id="rId31"/>
  </p:notesMasterIdLst>
  <p:handoutMasterIdLst>
    <p:handoutMasterId r:id="rId32"/>
  </p:handoutMasterIdLst>
  <p:sldIdLst>
    <p:sldId id="869" r:id="rId6"/>
    <p:sldId id="1052" r:id="rId7"/>
    <p:sldId id="1061" r:id="rId8"/>
    <p:sldId id="1068" r:id="rId9"/>
    <p:sldId id="1066" r:id="rId10"/>
    <p:sldId id="1042" r:id="rId11"/>
    <p:sldId id="1067" r:id="rId12"/>
    <p:sldId id="1050" r:id="rId13"/>
    <p:sldId id="1029" r:id="rId14"/>
    <p:sldId id="1056" r:id="rId15"/>
    <p:sldId id="1043" r:id="rId16"/>
    <p:sldId id="1072" r:id="rId17"/>
    <p:sldId id="1071" r:id="rId18"/>
    <p:sldId id="1023" r:id="rId19"/>
    <p:sldId id="1069" r:id="rId20"/>
    <p:sldId id="1070" r:id="rId21"/>
    <p:sldId id="1048" r:id="rId22"/>
    <p:sldId id="1063" r:id="rId23"/>
    <p:sldId id="1073" r:id="rId24"/>
    <p:sldId id="1017" r:id="rId25"/>
    <p:sldId id="1057" r:id="rId26"/>
    <p:sldId id="1059" r:id="rId27"/>
    <p:sldId id="1060" r:id="rId28"/>
    <p:sldId id="1044" r:id="rId29"/>
    <p:sldId id="1064" r:id="rId30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6202"/>
    <a:srgbClr val="0B33B5"/>
    <a:srgbClr val="006699"/>
    <a:srgbClr val="FF0066"/>
    <a:srgbClr val="66FF33"/>
    <a:srgbClr val="993300"/>
    <a:srgbClr val="00FFFF"/>
    <a:srgbClr val="DDDDDD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8" autoAdjust="0"/>
    <p:restoredTop sz="80812" autoAdjust="0"/>
  </p:normalViewPr>
  <p:slideViewPr>
    <p:cSldViewPr>
      <p:cViewPr varScale="1">
        <p:scale>
          <a:sx n="58" d="100"/>
          <a:sy n="58" d="100"/>
        </p:scale>
        <p:origin x="17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8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92918-FFC4-4AA9-A0D9-93277982301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7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18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220817448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4946243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8964913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43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379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110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21061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1718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3264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6793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7048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4869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8586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21065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2887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561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3538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6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7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2563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1122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76397671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67675902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955863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047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00332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160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53316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3339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7228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21480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0788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9971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0740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26186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0619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2894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9045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22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37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7794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3127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342029908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587869038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352278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97738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48604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96936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1513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97136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52516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42706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70610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4073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17042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6304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2818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3662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6530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01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6497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785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380446789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99938569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23458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71604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6225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563404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41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93176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460508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2262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58832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82047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941984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8866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9393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195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7549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0999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845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729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dx.doi.org/10.17864/1947.111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onlinelibrary.wiley.com/doi/10.1002/2014GL060962/abstra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4GL062669/abstract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://link.springer.com/article/10.1007/s00382-015-2766-z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onlinelibrary.wiley.com/doi/10.1002/2015JD023264/full" TargetMode="Externa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x.doi.org/10.1038/ngeo2828" TargetMode="External"/><Relationship Id="rId5" Type="http://schemas.openxmlformats.org/officeDocument/2006/relationships/hyperlink" Target="http://onlinelibrary.wiley.com/doi/10.1002/2015JD023264/full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6GL072475/abstract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limate/journal/v4/n10/full/nclimate2355.html" TargetMode="External"/><Relationship Id="rId13" Type="http://schemas.openxmlformats.org/officeDocument/2006/relationships/hyperlink" Target="http://www.sciencemag.org/content/early/2015/07/08/science.aaa4521.abstract" TargetMode="External"/><Relationship Id="rId18" Type="http://schemas.openxmlformats.org/officeDocument/2006/relationships/hyperlink" Target="http://www.nature.com/nclimate/journal/vaop/ncurrent/full/nclimate2330.html" TargetMode="External"/><Relationship Id="rId26" Type="http://schemas.openxmlformats.org/officeDocument/2006/relationships/hyperlink" Target="http://www.nature.com/nature/journal/vaop/ncurrent/full/nature12534.html" TargetMode="External"/><Relationship Id="rId3" Type="http://schemas.openxmlformats.org/officeDocument/2006/relationships/hyperlink" Target="http://www.nature.com/nature/journal/v509/n7499/full/nature13260.html" TargetMode="External"/><Relationship Id="rId21" Type="http://schemas.openxmlformats.org/officeDocument/2006/relationships/hyperlink" Target="http://www.nature.com/nclimate/journal/v6/n7/full/nclimate3043.html" TargetMode="External"/><Relationship Id="rId7" Type="http://schemas.openxmlformats.org/officeDocument/2006/relationships/hyperlink" Target="http://www.nature.com/nclimate/journal/v3/n6/full/nclimate1840.html" TargetMode="External"/><Relationship Id="rId12" Type="http://schemas.openxmlformats.org/officeDocument/2006/relationships/hyperlink" Target="http://dx.doi.org/10.1038/nclimate2389" TargetMode="External"/><Relationship Id="rId17" Type="http://schemas.openxmlformats.org/officeDocument/2006/relationships/hyperlink" Target="http://www.nature.com/nclimate/journal/v6/n3/full/nclimate2840.html" TargetMode="External"/><Relationship Id="rId25" Type="http://schemas.openxmlformats.org/officeDocument/2006/relationships/hyperlink" Target="http://onlinelibrary.wiley.com/doi/10.1002/2016GL068159/abstract" TargetMode="External"/><Relationship Id="rId2" Type="http://schemas.openxmlformats.org/officeDocument/2006/relationships/image" Target="../media/image26.gif"/><Relationship Id="rId16" Type="http://schemas.openxmlformats.org/officeDocument/2006/relationships/hyperlink" Target="http://www.nature.com/ncomms/2016/160330/ncomms10926/full/ncomms10926.html" TargetMode="External"/><Relationship Id="rId20" Type="http://schemas.openxmlformats.org/officeDocument/2006/relationships/hyperlink" Target="http://dx.doi.org/10.1038/nclimate305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nk.springer.com/article/10.1007/s00382-012-1484-z" TargetMode="External"/><Relationship Id="rId11" Type="http://schemas.openxmlformats.org/officeDocument/2006/relationships/hyperlink" Target="http://dx.doi.org/10.1038/nclimate2387" TargetMode="External"/><Relationship Id="rId24" Type="http://schemas.openxmlformats.org/officeDocument/2006/relationships/hyperlink" Target="http://onlinelibrary.wiley.com/doi/10.1002/2014GL062366/abstract" TargetMode="External"/><Relationship Id="rId5" Type="http://schemas.openxmlformats.org/officeDocument/2006/relationships/hyperlink" Target="http://journals.ametsoc.org/doi/abs/10.1175/2011JCLI3932.1" TargetMode="External"/><Relationship Id="rId15" Type="http://schemas.openxmlformats.org/officeDocument/2006/relationships/hyperlink" Target="http://onlinelibrary.wiley.com/doi/10.1002/2015GL067254/abstract" TargetMode="External"/><Relationship Id="rId23" Type="http://schemas.openxmlformats.org/officeDocument/2006/relationships/hyperlink" Target="http://www.nature.com/ngeo/journal/vaop/ncurrent/full/ngeo2228.html" TargetMode="External"/><Relationship Id="rId10" Type="http://schemas.openxmlformats.org/officeDocument/2006/relationships/hyperlink" Target="http://journals.ametsoc.org/doi/abs/10.1175/JCLI-D-13-00294.1" TargetMode="External"/><Relationship Id="rId19" Type="http://schemas.openxmlformats.org/officeDocument/2006/relationships/hyperlink" Target="http://onlinelibrary.wiley.com/resolve/reference/XREF?id=10.1038/ngeo2438" TargetMode="External"/><Relationship Id="rId4" Type="http://schemas.openxmlformats.org/officeDocument/2006/relationships/hyperlink" Target="http://www.nature.com/nclimate/journal/v4/n10/full/nclimate2341.html" TargetMode="External"/><Relationship Id="rId9" Type="http://schemas.openxmlformats.org/officeDocument/2006/relationships/hyperlink" Target="http://onlinelibrary.wiley.com/doi/10.1002/grl.50382/abstract" TargetMode="External"/><Relationship Id="rId14" Type="http://schemas.openxmlformats.org/officeDocument/2006/relationships/hyperlink" Target="http://onlinelibrary.wiley.com/doi/10.1002/2014JD022576/full" TargetMode="External"/><Relationship Id="rId22" Type="http://schemas.openxmlformats.org/officeDocument/2006/relationships/hyperlink" Target="http://dx.doi.org/10.1088/1748-9326/11/9/094018" TargetMode="External"/><Relationship Id="rId27" Type="http://schemas.openxmlformats.org/officeDocument/2006/relationships/hyperlink" Target="http://dx.doi.org/10.1038/nclimate2106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.reading.ac.uk/~sgs02rpa/PAPERS/Allan13SG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library.wiley.com/doi/10.1002/2014GL060962/ful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.reading.ac.uk/~sgs02rpa/latest.html#Holiday" TargetMode="External"/><Relationship Id="rId13" Type="http://schemas.openxmlformats.org/officeDocument/2006/relationships/hyperlink" Target="https://ams.confex.com/ams/14CLOUD14ATRAD/videogateway.cgi/id/27920?recordingid=27920" TargetMode="External"/><Relationship Id="rId18" Type="http://schemas.openxmlformats.org/officeDocument/2006/relationships/hyperlink" Target="http://www.met.reading.ac.uk/~sgs02rpa/latest.html#Kosaka" TargetMode="External"/><Relationship Id="rId3" Type="http://schemas.openxmlformats.org/officeDocument/2006/relationships/hyperlink" Target="http://www.met.rdg.ac.uk/~sgs02rpa/TALKS/AllanRP_ERB_2014.pdf" TargetMode="External"/><Relationship Id="rId21" Type="http://schemas.openxmlformats.org/officeDocument/2006/relationships/hyperlink" Target="http://voiceofrussia.com/uk/news/2013_09_23/Stockholm-hosts-UN-climate-change-ga" TargetMode="External"/><Relationship Id="rId7" Type="http://schemas.openxmlformats.org/officeDocument/2006/relationships/hyperlink" Target="http://www.carbonbrief.org/blog/2014/07/slow-surface-warming-since-1998-is-not-exceptional-say-scientists/" TargetMode="External"/><Relationship Id="rId12" Type="http://schemas.openxmlformats.org/officeDocument/2006/relationships/hyperlink" Target="http://www.met.rdg.ac.uk/~sgs02rpa/TALKS/AllanRP_GEWEX_2014.pdf" TargetMode="External"/><Relationship Id="rId17" Type="http://schemas.openxmlformats.org/officeDocument/2006/relationships/hyperlink" Target="http://www.theguardian.com/environment/2014/feb/09/global-warming-pause-trade-winds-pacific-ocean-study" TargetMode="External"/><Relationship Id="rId25" Type="http://schemas.openxmlformats.org/officeDocument/2006/relationships/hyperlink" Target="http://www.met.reading.ac.uk/~sgs02rpa/research/DEEP-C.html" TargetMode="External"/><Relationship Id="rId2" Type="http://schemas.openxmlformats.org/officeDocument/2006/relationships/hyperlink" Target="http://theconversation.com/southern-oceans-heating-up-faster-than-scientists-realised-32627" TargetMode="External"/><Relationship Id="rId16" Type="http://schemas.openxmlformats.org/officeDocument/2006/relationships/hyperlink" Target="http://www.met.reading.ac.uk/~sgs02rpa/latest.html#England" TargetMode="External"/><Relationship Id="rId20" Type="http://schemas.openxmlformats.org/officeDocument/2006/relationships/hyperlink" Target="http://www.independent.co.uk/environment/climate-change/how-the-pacific-has-paused-global-warming-on-hold-but-not-for-long-878840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imate-lab-book.ac.uk/2014/earths-energy-imbalance/" TargetMode="External"/><Relationship Id="rId11" Type="http://schemas.openxmlformats.org/officeDocument/2006/relationships/hyperlink" Target="http://www.met.rdg.ac.uk/~sgs02rpa/TALKS/EDDINGTON_TALK_ALLANRP.pdf" TargetMode="External"/><Relationship Id="rId24" Type="http://schemas.openxmlformats.org/officeDocument/2006/relationships/hyperlink" Target="http://www.carbonbrief.org/blog/2013/05/how-scientists-take-earth%E2%80%99s-temperature-an-interview-with-meteorologist-richard-allan" TargetMode="External"/><Relationship Id="rId5" Type="http://schemas.openxmlformats.org/officeDocument/2006/relationships/hyperlink" Target="http://onlinelibrary.wiley.com/doi/10.1002/2014GL060962/full" TargetMode="External"/><Relationship Id="rId15" Type="http://schemas.openxmlformats.org/officeDocument/2006/relationships/hyperlink" Target="http://www.met.rdg.ac.uk/~sgs02rpa/TALKS/AllanRP_RMetS_2014.pdf" TargetMode="External"/><Relationship Id="rId23" Type="http://schemas.openxmlformats.org/officeDocument/2006/relationships/hyperlink" Target="http://t.co/dVItjD6C9v" TargetMode="External"/><Relationship Id="rId10" Type="http://schemas.openxmlformats.org/officeDocument/2006/relationships/hyperlink" Target="http://www.telegraph.co.uk/earth/environment/climatechange/11049540/Global-warming-pause-may-last-for-another-decade-scientists-suggest.html" TargetMode="External"/><Relationship Id="rId19" Type="http://schemas.openxmlformats.org/officeDocument/2006/relationships/hyperlink" Target="http://www.bbc.co.uk/news/science-environment-23854904" TargetMode="External"/><Relationship Id="rId4" Type="http://schemas.openxmlformats.org/officeDocument/2006/relationships/hyperlink" Target="https://www.ncas.ac.uk/index.php/en/climate-science-highlights/2121-changes-in-earth-s-heating-rate-between-1985-and-2012" TargetMode="External"/><Relationship Id="rId9" Type="http://schemas.openxmlformats.org/officeDocument/2006/relationships/hyperlink" Target="http://theconversation.com/heat-accumulating-deep-in-the-atlantic-has-put-global-warming-on-hiatus-30805" TargetMode="External"/><Relationship Id="rId14" Type="http://schemas.openxmlformats.org/officeDocument/2006/relationships/hyperlink" Target="http://www.met.rdg.ac.uk/~sgs02rpa/TALKS/AllanRP_CL3.3_EGU2014-11010.pdf" TargetMode="External"/><Relationship Id="rId22" Type="http://schemas.openxmlformats.org/officeDocument/2006/relationships/hyperlink" Target="http://news.sky.com/story/1146972/global-warming-95-percent-certain-say-scienti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.reading.ac.uk/~sgs02rpa/research/DEEP-C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opscience.iop.org/1748-9326/9/3/034016" TargetMode="External"/><Relationship Id="rId13" Type="http://schemas.openxmlformats.org/officeDocument/2006/relationships/hyperlink" Target="http://www.nature.com/nclimate/journal/v6/n2/full/nclimate2876.html" TargetMode="External"/><Relationship Id="rId3" Type="http://schemas.openxmlformats.org/officeDocument/2006/relationships/hyperlink" Target="http://dx.doi.org/10.5194/os-12-925-2016" TargetMode="External"/><Relationship Id="rId7" Type="http://schemas.openxmlformats.org/officeDocument/2006/relationships/hyperlink" Target="http://link.springer.com/article/10.1007/s00382-015-2766-z" TargetMode="External"/><Relationship Id="rId12" Type="http://schemas.openxmlformats.org/officeDocument/2006/relationships/hyperlink" Target="http://onlinelibrary.wiley.com/doi/10.1002/2014GL062669/abstract" TargetMode="External"/><Relationship Id="rId2" Type="http://schemas.openxmlformats.org/officeDocument/2006/relationships/hyperlink" Target="http://onlinelibrary.wiley.com/doi/10.1002/2014GL060962/abstra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5JD023264/full" TargetMode="External"/><Relationship Id="rId11" Type="http://schemas.openxmlformats.org/officeDocument/2006/relationships/hyperlink" Target="http://dx.doi.org/10.1002/2016GL070559" TargetMode="External"/><Relationship Id="rId5" Type="http://schemas.openxmlformats.org/officeDocument/2006/relationships/hyperlink" Target="http://onlinelibrary.wiley.com/doi/10.1002/2014GL061844/abstract" TargetMode="External"/><Relationship Id="rId10" Type="http://schemas.openxmlformats.org/officeDocument/2006/relationships/hyperlink" Target="http://dx.doi.org/10.1038/nclimate2531" TargetMode="External"/><Relationship Id="rId4" Type="http://schemas.openxmlformats.org/officeDocument/2006/relationships/hyperlink" Target="http://onlinelibrary.wiley.com/doi/10.1002/2016GL070413/abstract" TargetMode="External"/><Relationship Id="rId9" Type="http://schemas.openxmlformats.org/officeDocument/2006/relationships/hyperlink" Target="http://link.springer.com/article/10.1007/s00382-015-2801-0" TargetMode="External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onlinelibrary.wiley.com/doi/10.1002/2016JC012278/full" TargetMode="External"/><Relationship Id="rId3" Type="http://schemas.openxmlformats.org/officeDocument/2006/relationships/hyperlink" Target="http://onlinelibrary.wiley.com/doi/10.1002/2014GL060962/full" TargetMode="External"/><Relationship Id="rId7" Type="http://schemas.openxmlformats.org/officeDocument/2006/relationships/hyperlink" Target="http://www.nature.com/ngeo/journal/vaop/ncurrent/full/ngeo2581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4GL062669/abstract" TargetMode="External"/><Relationship Id="rId5" Type="http://schemas.openxmlformats.org/officeDocument/2006/relationships/hyperlink" Target="http://advances.sciencemag.org/content/3/3/e1601545.full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met.reading.ac.uk/~sgs02rpa/research/DEEP-C/GRL/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onlinelibrary.wiley.com/doi/10.1002/2015JD023264/full" TargetMode="External"/><Relationship Id="rId4" Type="http://schemas.openxmlformats.org/officeDocument/2006/relationships/hyperlink" Target="http://researchdata.reading.ac.uk/11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007/s00382-015-2766-z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link.springer.com/article/10.1007/s00382-016-3205-5" TargetMode="External"/><Relationship Id="rId4" Type="http://schemas.openxmlformats.org/officeDocument/2006/relationships/hyperlink" Target="http://onlinelibrary.wiley.com/doi/10.1002/2015GL066903/abstrac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abs/10.1175/2010JCLI3682.1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dx.doi.org/10.1038/nclimate25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5JD023264/full" TargetMode="External"/><Relationship Id="rId5" Type="http://schemas.openxmlformats.org/officeDocument/2006/relationships/hyperlink" Target="http://www.nature.com/ngeo/journal/v6/n11/abs/ngeo1987.html" TargetMode="External"/><Relationship Id="rId4" Type="http://schemas.openxmlformats.org/officeDocument/2006/relationships/hyperlink" Target="http://link.springer.com/article/10.1007/s00382-015-2766-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5JD023264/full" TargetMode="External"/><Relationship Id="rId5" Type="http://schemas.openxmlformats.org/officeDocument/2006/relationships/hyperlink" Target="http://journals.ametsoc.org/doi/pdf/10.1175/JCLI-D-14-00597.1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.reading.ac.uk/~sgs02rpa/research/DEEP-C.html#PAPERS" TargetMode="External"/><Relationship Id="rId2" Type="http://schemas.openxmlformats.org/officeDocument/2006/relationships/hyperlink" Target="https://link.springer.com/journal/40641/topicalCollection/AC_5f35cb47742eceb711c5d634ba9c330b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journals.ametsoc.org/doi/abs/10.1175/JCLI-D-16-0396.1" TargetMode="External"/><Relationship Id="rId13" Type="http://schemas.openxmlformats.org/officeDocument/2006/relationships/hyperlink" Target="http://dx.doi.org/10.1038/nclimate3066" TargetMode="External"/><Relationship Id="rId18" Type="http://schemas.openxmlformats.org/officeDocument/2006/relationships/hyperlink" Target="http://onlinelibrary.wiley.com/doi/10.1002/2016GL069961/abstract" TargetMode="External"/><Relationship Id="rId3" Type="http://schemas.openxmlformats.org/officeDocument/2006/relationships/hyperlink" Target="http://onlinelibrary.wiley.com/doi/10.1002/2014GL060962/full" TargetMode="External"/><Relationship Id="rId21" Type="http://schemas.openxmlformats.org/officeDocument/2006/relationships/hyperlink" Target="http://www.nature.com/nclimate/journal/v6/n8/full/nclimate2996.html" TargetMode="External"/><Relationship Id="rId7" Type="http://schemas.openxmlformats.org/officeDocument/2006/relationships/hyperlink" Target="http://iopscience.iop.org/article/10.1088/1748-9326/aa5dd8" TargetMode="External"/><Relationship Id="rId12" Type="http://schemas.openxmlformats.org/officeDocument/2006/relationships/hyperlink" Target="http://iopscience.iop.org/article/10.1088/1748-9326/11/12/124023" TargetMode="External"/><Relationship Id="rId17" Type="http://schemas.openxmlformats.org/officeDocument/2006/relationships/hyperlink" Target="http://onlinelibrary.wiley.com/doi/10.1002/2016GL068159/abstract" TargetMode="External"/><Relationship Id="rId2" Type="http://schemas.openxmlformats.org/officeDocument/2006/relationships/hyperlink" Target="http://advances.sciencemag.org/content/3/3/e1601545.full" TargetMode="External"/><Relationship Id="rId16" Type="http://schemas.openxmlformats.org/officeDocument/2006/relationships/hyperlink" Target="http://onlinelibrary.wiley.com/doi/10.1002/2016GL068950/abstract" TargetMode="External"/><Relationship Id="rId20" Type="http://schemas.openxmlformats.org/officeDocument/2006/relationships/hyperlink" Target="http://dx.doi.org/10.1088/1748-9326/11/9/0940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6GL071978/abstract" TargetMode="External"/><Relationship Id="rId11" Type="http://schemas.openxmlformats.org/officeDocument/2006/relationships/hyperlink" Target="http://onlinelibrary.wiley.com/doi/10.1002/2016JC012278/full" TargetMode="External"/><Relationship Id="rId5" Type="http://schemas.openxmlformats.org/officeDocument/2006/relationships/hyperlink" Target="http://www.nature.com/nclimate/journal/v6/n7/full/nclimate3043.html" TargetMode="External"/><Relationship Id="rId15" Type="http://schemas.openxmlformats.org/officeDocument/2006/relationships/hyperlink" Target="http://www.nature.com/ngeo/journal/v9/n9/full/ngeo2770.html" TargetMode="External"/><Relationship Id="rId23" Type="http://schemas.openxmlformats.org/officeDocument/2006/relationships/hyperlink" Target="http://www.met.reading.ac.uk/~sgs02rpa/research/DEEP-C.html#PAPERS" TargetMode="External"/><Relationship Id="rId10" Type="http://schemas.openxmlformats.org/officeDocument/2006/relationships/hyperlink" Target="http://onlinelibrary.wiley.com/doi/10.1002/2016GL072494/abstract" TargetMode="External"/><Relationship Id="rId19" Type="http://schemas.openxmlformats.org/officeDocument/2006/relationships/hyperlink" Target="http://onlinelibrary.wiley.com/doi/10.1002/2016GL068303/abstract" TargetMode="External"/><Relationship Id="rId4" Type="http://schemas.openxmlformats.org/officeDocument/2006/relationships/hyperlink" Target="http://onlinelibrary.wiley.com/doi/10.1002/2016GL071767/abstract" TargetMode="External"/><Relationship Id="rId9" Type="http://schemas.openxmlformats.org/officeDocument/2006/relationships/hyperlink" Target="http://onlinelibrary.wiley.com/doi/10.1002/2016GL072475/abstract" TargetMode="External"/><Relationship Id="rId14" Type="http://schemas.openxmlformats.org/officeDocument/2006/relationships/hyperlink" Target="http://link.springer.com/article/10.1007/s00382-015-2811-y" TargetMode="External"/><Relationship Id="rId22" Type="http://schemas.openxmlformats.org/officeDocument/2006/relationships/hyperlink" Target="http://dx.doi.org/10.1038/nclimate30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0"/>
            <a:ext cx="6840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pPr>
              <a:tabLst>
                <a:tab pos="4038600" algn="l"/>
                <a:tab pos="6553200" algn="l"/>
              </a:tabLst>
            </a:pPr>
            <a:r>
              <a:rPr lang="en-GB" sz="3200" dirty="0">
                <a:solidFill>
                  <a:schemeClr val="bg1"/>
                </a:solidFill>
              </a:rPr>
              <a:t>WP1 highlights - Observed TOA imbalance </a:t>
            </a:r>
          </a:p>
          <a:p>
            <a:pPr>
              <a:tabLst>
                <a:tab pos="4038600" algn="l"/>
                <a:tab pos="6553200" algn="l"/>
              </a:tabLst>
            </a:pPr>
            <a:r>
              <a:rPr lang="en-GB" sz="3200" dirty="0">
                <a:solidFill>
                  <a:schemeClr val="bg1"/>
                </a:solidFill>
              </a:rPr>
              <a:t>&amp; atmospheric energy transports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5301208"/>
            <a:ext cx="8208528" cy="102830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latin typeface="Calibri" pitchFamily="34" charset="0"/>
                <a:cs typeface="Calibri" pitchFamily="34" charset="0"/>
              </a:rPr>
              <a:t>Richard Allan - University of Reading</a:t>
            </a:r>
            <a:endParaRPr lang="en-GB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i="1" dirty="0">
                <a:latin typeface="Calibri" pitchFamily="34" charset="0"/>
                <a:cs typeface="Calibri" pitchFamily="34" charset="0"/>
              </a:rPr>
              <a:t>DEEP-C wrap-up meeting, Met Office, 31 March 2017</a:t>
            </a:r>
          </a:p>
        </p:txBody>
      </p:sp>
      <p:pic>
        <p:nvPicPr>
          <p:cNvPr id="8" name="Picture 55" descr="Device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96336" y="234925"/>
            <a:ext cx="1328291" cy="43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88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/>
          <a:lstStyle/>
          <a:p>
            <a:r>
              <a:rPr lang="en-GB" sz="3600" dirty="0"/>
              <a:t>WP1 - Primary 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676456" cy="5832648"/>
          </a:xfrm>
        </p:spPr>
        <p:txBody>
          <a:bodyPr/>
          <a:lstStyle/>
          <a:p>
            <a:r>
              <a:rPr lang="en-GB" sz="1800" b="1" dirty="0"/>
              <a:t>Allan, R. P., C. Liu, N. G. Loeb, M. D. Palmer, </a:t>
            </a:r>
            <a:r>
              <a:rPr lang="en-GB" sz="1800" dirty="0"/>
              <a:t>M. Roberts, </a:t>
            </a:r>
            <a:r>
              <a:rPr lang="en-GB" sz="1800" b="1" dirty="0"/>
              <a:t>D. Smith </a:t>
            </a:r>
            <a:r>
              <a:rPr lang="en-GB" sz="1800" dirty="0"/>
              <a:t>and P.-L. </a:t>
            </a:r>
            <a:r>
              <a:rPr lang="en-GB" sz="1800" dirty="0" err="1"/>
              <a:t>Vidale</a:t>
            </a:r>
            <a:r>
              <a:rPr lang="en-GB" sz="1800" dirty="0"/>
              <a:t> (2014) Changes in global net radiative imbalance 1985-2012, Geophysical Research Letters, 41,</a:t>
            </a:r>
            <a:r>
              <a:rPr lang="en-GB" sz="1800" b="1" u="sng" dirty="0">
                <a:hlinkClick r:id="rId2"/>
              </a:rPr>
              <a:t>10.1002/2014GL060962</a:t>
            </a:r>
            <a:r>
              <a:rPr lang="en-GB" sz="1800" dirty="0"/>
              <a:t>.	          </a:t>
            </a:r>
            <a:r>
              <a:rPr lang="en-GB" sz="1800" dirty="0">
                <a:hlinkClick r:id="rId3"/>
              </a:rPr>
              <a:t>DATASET</a:t>
            </a:r>
            <a:endParaRPr lang="en-GB" sz="1800" dirty="0"/>
          </a:p>
          <a:p>
            <a:r>
              <a:rPr lang="en-GB" sz="1800" b="1" dirty="0"/>
              <a:t>Liu, C. Allan, R. P., </a:t>
            </a:r>
            <a:r>
              <a:rPr lang="en-GB" sz="1800" dirty="0"/>
              <a:t>P. </a:t>
            </a:r>
            <a:r>
              <a:rPr lang="en-GB" sz="1800" dirty="0" err="1"/>
              <a:t>Berrisford</a:t>
            </a:r>
            <a:r>
              <a:rPr lang="en-GB" sz="1800" dirty="0"/>
              <a:t> , M. Mayer , </a:t>
            </a:r>
            <a:r>
              <a:rPr lang="en-GB" sz="1800" b="1" dirty="0"/>
              <a:t>P. </a:t>
            </a:r>
            <a:r>
              <a:rPr lang="en-GB" sz="1800" b="1" dirty="0" err="1"/>
              <a:t>Hyder</a:t>
            </a:r>
            <a:r>
              <a:rPr lang="en-GB" sz="1800" b="1" dirty="0"/>
              <a:t>, N. Loeb , D. Smith </a:t>
            </a:r>
            <a:r>
              <a:rPr lang="en-GB" sz="1800" dirty="0"/>
              <a:t>, P.-L. </a:t>
            </a:r>
            <a:r>
              <a:rPr lang="en-GB" sz="1800" dirty="0" err="1"/>
              <a:t>Vidale</a:t>
            </a:r>
            <a:r>
              <a:rPr lang="en-GB" sz="1800" dirty="0"/>
              <a:t>, J. Edwards (2015) Combining satellite observations and reanalysis energy transports to estimate global net surface energy fluxes 1985-2012, J. Geophysical Research, </a:t>
            </a:r>
            <a:r>
              <a:rPr lang="en-GB" sz="1800" b="1" u="sng" dirty="0" err="1">
                <a:hlinkClick r:id="rId4"/>
              </a:rPr>
              <a:t>doi</a:t>
            </a:r>
            <a:r>
              <a:rPr lang="en-GB" sz="1800" b="1" u="sng" dirty="0">
                <a:hlinkClick r:id="rId4"/>
              </a:rPr>
              <a:t>: 10.1002/2015JD023264</a:t>
            </a:r>
            <a:r>
              <a:rPr lang="en-GB" sz="1800" b="1" u="sng" dirty="0"/>
              <a:t>                           </a:t>
            </a:r>
            <a:r>
              <a:rPr lang="en-GB" sz="1800" dirty="0"/>
              <a:t>Datasets: </a:t>
            </a:r>
            <a:r>
              <a:rPr lang="en-GB" sz="1800" dirty="0">
                <a:hlinkClick r:id="rId3"/>
              </a:rPr>
              <a:t>http://dx.doi.org/10.17864/1947.111</a:t>
            </a:r>
            <a:endParaRPr lang="en-GB" sz="1800" dirty="0"/>
          </a:p>
          <a:p>
            <a:r>
              <a:rPr lang="en-GB" sz="1800" b="1" dirty="0"/>
              <a:t>Loeb, N. G., </a:t>
            </a:r>
            <a:r>
              <a:rPr lang="en-GB" sz="1800" dirty="0"/>
              <a:t>H. Wang, A. Cheng, S. Kato, J. T. </a:t>
            </a:r>
            <a:r>
              <a:rPr lang="en-GB" sz="1800" dirty="0" err="1"/>
              <a:t>Fasullo</a:t>
            </a:r>
            <a:r>
              <a:rPr lang="en-GB" sz="1800" dirty="0"/>
              <a:t>, K.-M. Xu and </a:t>
            </a:r>
            <a:r>
              <a:rPr lang="en-GB" sz="1800" b="1" dirty="0"/>
              <a:t>R. P. Allan </a:t>
            </a:r>
            <a:r>
              <a:rPr lang="en-GB" sz="1800" dirty="0"/>
              <a:t>(2015) Observational Constraints on Atmospheric and Oceanic Cross-Equatorial Heat Transports: Revisiting the Precipitation Asymmetry Problem in Climate Models, Climate Dynamics, </a:t>
            </a:r>
            <a:r>
              <a:rPr lang="en-GB" sz="1800" b="1" u="sng" dirty="0">
                <a:hlinkClick r:id="rId5"/>
              </a:rPr>
              <a:t>10.1007/s00382-015-2766-z</a:t>
            </a:r>
            <a:endParaRPr lang="en-GB" sz="1800" dirty="0"/>
          </a:p>
          <a:p>
            <a:r>
              <a:rPr lang="en-GB" sz="1800" b="1" dirty="0"/>
              <a:t>Smith, D., R. P. Allan</a:t>
            </a:r>
            <a:r>
              <a:rPr lang="en-GB" sz="1800" dirty="0"/>
              <a:t>, A. C. Coward, R. </a:t>
            </a:r>
            <a:r>
              <a:rPr lang="en-GB" sz="1800" dirty="0" err="1"/>
              <a:t>Eade</a:t>
            </a:r>
            <a:r>
              <a:rPr lang="en-GB" sz="1800" dirty="0"/>
              <a:t>, P</a:t>
            </a:r>
            <a:r>
              <a:rPr lang="en-GB" sz="1800" b="1" dirty="0"/>
              <a:t>. </a:t>
            </a:r>
            <a:r>
              <a:rPr lang="en-GB" sz="1800" b="1" dirty="0" err="1"/>
              <a:t>Hyder</a:t>
            </a:r>
            <a:r>
              <a:rPr lang="en-GB" sz="1800" b="1" dirty="0"/>
              <a:t>, C. Liu, N. G. Loeb, M. D. Palmer, </a:t>
            </a:r>
            <a:r>
              <a:rPr lang="en-GB" sz="1800" dirty="0"/>
              <a:t>M. Roberts, &amp; A. A. </a:t>
            </a:r>
            <a:r>
              <a:rPr lang="en-GB" sz="1800" dirty="0" err="1"/>
              <a:t>Scaif</a:t>
            </a:r>
            <a:r>
              <a:rPr lang="en-GB" sz="1800" dirty="0"/>
              <a:t> (2015) Earth's energy imbalance since 1960 in observations and CMIP5 models, GRL, </a:t>
            </a:r>
            <a:r>
              <a:rPr lang="en-GB" sz="1800" b="1" u="sng" dirty="0">
                <a:hlinkClick r:id="rId6"/>
              </a:rPr>
              <a:t>10.1002/2014GL062669,</a:t>
            </a:r>
            <a:endParaRPr lang="en-GB" sz="1800" b="1" u="sng" dirty="0"/>
          </a:p>
          <a:p>
            <a:endParaRPr lang="en-GB" sz="1800" b="1" u="sng" dirty="0"/>
          </a:p>
          <a:p>
            <a:pPr marL="0" indent="0">
              <a:buNone/>
            </a:pPr>
            <a:r>
              <a:rPr lang="en-GB" sz="1800" b="1" dirty="0"/>
              <a:t>In prep:</a:t>
            </a:r>
          </a:p>
          <a:p>
            <a:r>
              <a:rPr lang="en-GB" sz="1800" b="1" dirty="0"/>
              <a:t>Liu et al</a:t>
            </a:r>
            <a:r>
              <a:rPr lang="en-GB" sz="1800" dirty="0"/>
              <a:t>. (2017) Evaluation of satellite and reanalysis-based global net surface energy flux and uncertainty estimates, JGR in review</a:t>
            </a:r>
          </a:p>
          <a:p>
            <a:r>
              <a:rPr lang="en-GB" sz="1800" dirty="0"/>
              <a:t>Schmidt et al. (2017) Current and near-future volcanic forcing of global climate change, in prep.</a:t>
            </a:r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5" name="Picture 2" descr="Article has an altmetric score of 1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248" y="1233123"/>
            <a:ext cx="1230343" cy="25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0112" y="4437112"/>
            <a:ext cx="1036821" cy="212077"/>
          </a:xfrm>
          <a:prstGeom prst="rect">
            <a:avLst/>
          </a:prstGeom>
        </p:spPr>
      </p:pic>
      <p:pic>
        <p:nvPicPr>
          <p:cNvPr id="7" name="Picture 4" descr="Article has an altmetric score of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26" y="2420887"/>
            <a:ext cx="1125034" cy="23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rticle has an altmetric score of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21" y="3547955"/>
            <a:ext cx="1046691" cy="21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ltmetric-donu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939" y="4633346"/>
            <a:ext cx="730424" cy="7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07905" y="4883855"/>
            <a:ext cx="432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Chris Roberts’ Nature Climate paper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59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2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Future collaboration: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Academic partnership on energy budget and climate change</a:t>
            </a:r>
          </a:p>
          <a:p>
            <a:r>
              <a:rPr lang="en-GB" sz="2400" dirty="0"/>
              <a:t>Highlight topic (e.g. interhemispheric heating and monsoon)?</a:t>
            </a:r>
          </a:p>
          <a:p>
            <a:r>
              <a:rPr lang="en-GB" sz="2400" dirty="0"/>
              <a:t>Future work:</a:t>
            </a:r>
          </a:p>
          <a:p>
            <a:pPr lvl="1"/>
            <a:r>
              <a:rPr lang="en-GB" sz="2000" dirty="0"/>
              <a:t>SMURPHS: feedbacks on internal variability, role of LHF/SW radiation </a:t>
            </a:r>
          </a:p>
          <a:p>
            <a:pPr lvl="1"/>
            <a:r>
              <a:rPr lang="en-GB" sz="2000" dirty="0"/>
              <a:t>ACSIS: meridional heat transports</a:t>
            </a:r>
          </a:p>
          <a:p>
            <a:pPr lvl="1"/>
            <a:r>
              <a:rPr lang="en-GB" sz="2000" dirty="0"/>
              <a:t>CONCEPT-HEAT </a:t>
            </a:r>
            <a:r>
              <a:rPr lang="en-GB" sz="2000" dirty="0" err="1"/>
              <a:t>etc</a:t>
            </a:r>
            <a:r>
              <a:rPr lang="en-GB" sz="2000" dirty="0"/>
              <a:t>…</a:t>
            </a:r>
          </a:p>
          <a:p>
            <a:r>
              <a:rPr lang="en-GB" sz="2400" dirty="0"/>
              <a:t>Future funding opportunities?</a:t>
            </a:r>
          </a:p>
          <a:p>
            <a:r>
              <a:rPr lang="en-GB" sz="2400"/>
              <a:t>...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6426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en-GB" dirty="0"/>
              <a:t>Proposed Academic Partnership:</a:t>
            </a:r>
          </a:p>
          <a:p>
            <a:pPr marL="0" indent="0">
              <a:buNone/>
            </a:pPr>
            <a:r>
              <a:rPr lang="en-US" sz="2000" i="1" u="sng" dirty="0"/>
              <a:t>Energy balance and climate change</a:t>
            </a:r>
            <a:endParaRPr lang="en-GB" sz="2000" dirty="0"/>
          </a:p>
          <a:p>
            <a:pPr marL="0" indent="0">
              <a:buNone/>
            </a:pPr>
            <a:r>
              <a:rPr lang="en-US" sz="2000" i="1" dirty="0"/>
              <a:t>The Earths energy balance represents a nexus between radiative </a:t>
            </a:r>
            <a:r>
              <a:rPr lang="en-US" sz="2000" i="1" dirty="0" err="1"/>
              <a:t>forcings</a:t>
            </a:r>
            <a:r>
              <a:rPr lang="en-US" sz="2000" i="1" dirty="0"/>
              <a:t>, feedbacks and</a:t>
            </a:r>
            <a:r>
              <a:rPr lang="en-GB" sz="2000" dirty="0"/>
              <a:t> </a:t>
            </a:r>
            <a:r>
              <a:rPr lang="en-US" sz="2000" i="1" dirty="0"/>
              <a:t>response in climate which are further entwined with complex unforced decadal fluctuations.</a:t>
            </a:r>
            <a:r>
              <a:rPr lang="en-GB" sz="2000" dirty="0"/>
              <a:t> </a:t>
            </a:r>
            <a:r>
              <a:rPr lang="en-US" sz="2000" i="1" dirty="0"/>
              <a:t>It is intimately linked with the global water cycle and sea level rise through ocean heat</a:t>
            </a:r>
            <a:r>
              <a:rPr lang="en-GB" sz="2000" dirty="0"/>
              <a:t> </a:t>
            </a:r>
            <a:r>
              <a:rPr lang="en-US" sz="2000" i="1" dirty="0"/>
              <a:t>uptake so therefore is a diagnostic of key interest to policymakers through informing</a:t>
            </a:r>
            <a:r>
              <a:rPr lang="en-GB" sz="2000" dirty="0"/>
              <a:t> </a:t>
            </a:r>
            <a:r>
              <a:rPr lang="en-US" sz="2000" i="1" dirty="0"/>
              <a:t>ongoing monitoring, understanding and projection of climate change.</a:t>
            </a:r>
            <a:endParaRPr lang="en-GB" sz="2000" dirty="0"/>
          </a:p>
          <a:p>
            <a:pPr marL="0" indent="0">
              <a:buNone/>
            </a:pPr>
            <a:r>
              <a:rPr lang="en-US" sz="2000" i="1" dirty="0"/>
              <a:t>The University of Reading has considerable strength in this area and would be in a good</a:t>
            </a:r>
            <a:r>
              <a:rPr lang="en-GB" sz="2000" dirty="0"/>
              <a:t> </a:t>
            </a:r>
            <a:r>
              <a:rPr lang="en-US" sz="2000" i="1" dirty="0"/>
              <a:t>position to work with the Met Office to develop the underpinning science needed to provide</a:t>
            </a:r>
            <a:r>
              <a:rPr lang="en-GB" sz="2000" dirty="0"/>
              <a:t> </a:t>
            </a:r>
            <a:r>
              <a:rPr lang="en-US" sz="2000" i="1" dirty="0"/>
              <a:t>timely information to government, providing expertise in observing and simulating past and</a:t>
            </a:r>
            <a:r>
              <a:rPr lang="en-GB" sz="2000" dirty="0"/>
              <a:t> </a:t>
            </a:r>
            <a:r>
              <a:rPr lang="en-US" sz="2000" i="1" dirty="0"/>
              <a:t>current changes in Earth's energy budget to advance understanding of: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the effect of climate feedbacks and ocean heat uptake on unforced decadal variability</a:t>
            </a:r>
            <a:r>
              <a:rPr lang="en-GB" sz="2000" dirty="0"/>
              <a:t> </a:t>
            </a:r>
            <a:r>
              <a:rPr lang="en-US" sz="2000" i="1" dirty="0"/>
              <a:t>and climate response to radiative forcing, including sea level rise due to thermal</a:t>
            </a:r>
            <a:r>
              <a:rPr lang="en-GB" sz="2000" dirty="0"/>
              <a:t> </a:t>
            </a:r>
            <a:r>
              <a:rPr lang="en-US" sz="2000" i="1" dirty="0"/>
              <a:t>expansion,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links between the global energy and water cycles,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characteristics of energy transport within the climate system.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96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Final WP1 outputs/conclusions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200" dirty="0"/>
              <a:t>Finalised energy flux dataset version and uncertainty estimates (Liu et al.)</a:t>
            </a:r>
          </a:p>
          <a:p>
            <a:pPr lvl="1"/>
            <a:r>
              <a:rPr lang="en-GB" sz="2200" dirty="0"/>
              <a:t>Cross equatorial heat transport (NERC highlight topic?)</a:t>
            </a:r>
          </a:p>
          <a:p>
            <a:pPr lvl="1"/>
            <a:r>
              <a:rPr lang="en-GB" sz="2200" dirty="0"/>
              <a:t>Heat flux bias in southern ocean (Pat et al.)</a:t>
            </a:r>
          </a:p>
          <a:p>
            <a:pPr lvl="1"/>
            <a:r>
              <a:rPr lang="en-GB" sz="2200" strike="sngStrike" dirty="0"/>
              <a:t>Basin-scale changes in heat flux (Damien et al.) </a:t>
            </a:r>
            <a:r>
              <a:rPr lang="en-GB" sz="2200" dirty="0"/>
              <a:t>&amp; heat flux/transport contributions to heat content (Chris et al.)</a:t>
            </a:r>
          </a:p>
          <a:p>
            <a:pPr lvl="1"/>
            <a:r>
              <a:rPr lang="en-GB" sz="2200" dirty="0"/>
              <a:t>TOA radiation/volcanic response (Schmidt et al. 2017 in prep)</a:t>
            </a:r>
          </a:p>
          <a:p>
            <a:pPr lvl="1"/>
            <a:r>
              <a:rPr lang="en-GB" sz="2200" dirty="0"/>
              <a:t>SMURPHS work</a:t>
            </a:r>
          </a:p>
          <a:p>
            <a:pPr lvl="2"/>
            <a:r>
              <a:rPr lang="en-GB" sz="2000" dirty="0"/>
              <a:t>spatial signatures/morphology, </a:t>
            </a:r>
          </a:p>
          <a:p>
            <a:pPr lvl="2"/>
            <a:r>
              <a:rPr lang="en-GB" sz="2000" dirty="0"/>
              <a:t>links to water cycle, </a:t>
            </a:r>
          </a:p>
          <a:p>
            <a:pPr lvl="2"/>
            <a:r>
              <a:rPr lang="en-GB" sz="2000" dirty="0"/>
              <a:t>Understanding Pacific discrepancy in heat flux changes</a:t>
            </a:r>
          </a:p>
          <a:p>
            <a:pPr lvl="2"/>
            <a:r>
              <a:rPr lang="en-GB" sz="2000" dirty="0"/>
              <a:t>quantify/understand lags between OHC and TOA radiation</a:t>
            </a:r>
          </a:p>
          <a:p>
            <a:pPr lvl="2"/>
            <a:r>
              <a:rPr lang="en-GB" sz="2000" dirty="0"/>
              <a:t>mechanisms for feedbacks on internal variability</a:t>
            </a:r>
          </a:p>
          <a:p>
            <a:endParaRPr lang="en-GB" dirty="0"/>
          </a:p>
        </p:txBody>
      </p:sp>
      <p:pic>
        <p:nvPicPr>
          <p:cNvPr id="6" name="Picture 4" descr="http://www.smurfs.com/resources/images/history2/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16506"/>
            <a:ext cx="2778249" cy="130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404664"/>
            <a:ext cx="8280000" cy="828000"/>
          </a:xfrm>
        </p:spPr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Feedbacks on internal climate variability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38954-6DB0-4371-83B5-7759225F35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Comparison of recent Ts and LCC trends in AMIP (1980-2005), CMIP5-historical (1980-2005) and satellite observations (1983-2005)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2" r="49388"/>
          <a:stretch/>
        </p:blipFill>
        <p:spPr bwMode="auto">
          <a:xfrm>
            <a:off x="611560" y="1772816"/>
            <a:ext cx="3948881" cy="47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25829" r="7667"/>
          <a:stretch/>
        </p:blipFill>
        <p:spPr bwMode="auto">
          <a:xfrm>
            <a:off x="4713658" y="4365103"/>
            <a:ext cx="3465376" cy="182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1" r="22674" b="23078"/>
          <a:stretch/>
        </p:blipFill>
        <p:spPr bwMode="auto">
          <a:xfrm>
            <a:off x="4707025" y="1938068"/>
            <a:ext cx="3472009" cy="206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46382" y="610777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hlinkClick r:id="rId5"/>
              </a:rPr>
              <a:t>Liu et al. (2015) JGR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2405593" y="3458131"/>
            <a:ext cx="544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+mn-lt"/>
              </a:rPr>
              <a:t>OBSERVATIONS	AMIP MODELS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41277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+mn-lt"/>
              </a:rPr>
              <a:t>Low Cloud Cover </a:t>
            </a:r>
            <a:r>
              <a:rPr lang="en-GB" sz="2000" dirty="0"/>
              <a:t>trend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1980s-2005</a:t>
            </a:r>
            <a:r>
              <a:rPr lang="en-GB" sz="2000" dirty="0"/>
              <a:t>    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Surface energy flux change </a:t>
            </a:r>
            <a:r>
              <a:rPr lang="en-GB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1986-2008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330" y="6126072"/>
            <a:ext cx="3774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  <a:hlinkClick r:id="rId6"/>
              </a:rPr>
              <a:t>Zhou et al. (2016) Nature </a:t>
            </a:r>
            <a:r>
              <a:rPr lang="en-GB" dirty="0" err="1">
                <a:solidFill>
                  <a:schemeClr val="tx2"/>
                </a:solidFill>
                <a:latin typeface="+mn-lt"/>
                <a:hlinkClick r:id="rId6"/>
              </a:rPr>
              <a:t>Geosci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615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4638"/>
            <a:ext cx="5859204" cy="63947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84168" y="2248649"/>
            <a:ext cx="2602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333333"/>
                </a:solidFill>
                <a:latin typeface="+mn-lt"/>
              </a:rPr>
              <a:t>See also </a:t>
            </a:r>
            <a:r>
              <a:rPr lang="en-GB" sz="2000" b="1" u="sng" dirty="0">
                <a:solidFill>
                  <a:srgbClr val="5B8826"/>
                </a:solidFill>
                <a:latin typeface="+mn-lt"/>
                <a:hlinkClick r:id="rId3"/>
              </a:rPr>
              <a:t>Trenberth &amp; </a:t>
            </a:r>
            <a:r>
              <a:rPr lang="en-GB" sz="2000" b="1" u="sng" dirty="0" err="1">
                <a:solidFill>
                  <a:srgbClr val="5B8826"/>
                </a:solidFill>
                <a:latin typeface="+mn-lt"/>
                <a:hlinkClick r:id="rId3"/>
              </a:rPr>
              <a:t>Fasullo</a:t>
            </a:r>
            <a:r>
              <a:rPr lang="en-GB" sz="2000" b="1" u="sng" dirty="0">
                <a:solidFill>
                  <a:srgbClr val="5B8826"/>
                </a:solidFill>
                <a:latin typeface="+mn-lt"/>
                <a:hlinkClick r:id="rId3"/>
              </a:rPr>
              <a:t> (2017) GRL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: satellite/reanalysis-based 26</a:t>
            </a:r>
            <a:r>
              <a:rPr lang="en-GB" sz="2000" baseline="30000" dirty="0">
                <a:solidFill>
                  <a:srgbClr val="333333"/>
                </a:solidFill>
                <a:latin typeface="+mn-lt"/>
              </a:rPr>
              <a:t>o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N heat transports 1PW close to RAPID </a:t>
            </a:r>
            <a:r>
              <a:rPr lang="en-GB" sz="2000" i="1" dirty="0">
                <a:solidFill>
                  <a:srgbClr val="333333"/>
                </a:solidFill>
                <a:latin typeface="+mn-lt"/>
              </a:rPr>
              <a:t>in situ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 but without negative trend</a:t>
            </a:r>
          </a:p>
        </p:txBody>
      </p:sp>
    </p:spTree>
    <p:extLst>
      <p:ext uri="{BB962C8B-B14F-4D97-AF65-F5344CB8AC3E}">
        <p14:creationId xmlns:p14="http://schemas.microsoft.com/office/powerpoint/2010/main" val="677308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718065" y="3319611"/>
            <a:ext cx="0" cy="1100094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rl.noaa.gov/psd/map/images/sst/sst.seasona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30700" r="20096" b="34650"/>
          <a:stretch/>
        </p:blipFill>
        <p:spPr bwMode="auto">
          <a:xfrm>
            <a:off x="1680092" y="1994808"/>
            <a:ext cx="5857718" cy="2649607"/>
          </a:xfrm>
          <a:prstGeom prst="rect">
            <a:avLst/>
          </a:prstGeom>
          <a:noFill/>
          <a:scene3d>
            <a:camera prst="orthographicFront">
              <a:rot lat="3816930" lon="20538419" rev="2067752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56711" y="3264992"/>
            <a:ext cx="3162905" cy="0"/>
          </a:xfrm>
          <a:prstGeom prst="straightConnector1">
            <a:avLst/>
          </a:prstGeom>
          <a:ln w="101600">
            <a:solidFill>
              <a:schemeClr val="tx2">
                <a:lumMod val="75000"/>
              </a:schemeClr>
            </a:solidFill>
            <a:tailEnd type="arrow"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534396" y="1879337"/>
            <a:ext cx="3048438" cy="307923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 flipV="1">
            <a:off x="3299517" y="2514428"/>
            <a:ext cx="2909872" cy="433016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5450293" y="1879337"/>
            <a:ext cx="759097" cy="981506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flipH="1" flipV="1">
            <a:off x="2540420" y="1879337"/>
            <a:ext cx="759097" cy="1039242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3227" y="1950516"/>
            <a:ext cx="2846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Enhanced Walker Circulation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9672" y="2745433"/>
            <a:ext cx="1524946" cy="1015663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Increased sea height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FF0000"/>
                </a:solidFill>
                <a:latin typeface="Calibri"/>
              </a:rPr>
              <a:t>Warm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13590" y="2889449"/>
            <a:ext cx="1578690" cy="707886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Upwelling,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4F81BD"/>
                </a:solidFill>
                <a:latin typeface="Calibri"/>
              </a:rPr>
              <a:t>Cool water</a:t>
            </a:r>
          </a:p>
        </p:txBody>
      </p:sp>
      <p:sp>
        <p:nvSpPr>
          <p:cNvPr id="26" name="Arc 25"/>
          <p:cNvSpPr/>
          <p:nvPr/>
        </p:nvSpPr>
        <p:spPr>
          <a:xfrm>
            <a:off x="4754452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>
            <a:off x="3995356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2919969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 flipV="1">
            <a:off x="2919969" y="2880215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flipV="1">
            <a:off x="3868839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4627936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9517" y="3562511"/>
            <a:ext cx="27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</a:rPr>
              <a:t>Strengthening trade winds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537810" y="3264992"/>
            <a:ext cx="0" cy="1154713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718065" y="3900085"/>
            <a:ext cx="5816983" cy="461885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718065" y="4419705"/>
            <a:ext cx="5819745" cy="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>
            <a:off x="2212447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3724615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5164775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6581408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96" y="620688"/>
            <a:ext cx="574992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Continued heating from greenhouse gases</a:t>
            </a:r>
          </a:p>
        </p:txBody>
      </p:sp>
      <p:sp>
        <p:nvSpPr>
          <p:cNvPr id="47" name="Freeform 46"/>
          <p:cNvSpPr/>
          <p:nvPr/>
        </p:nvSpPr>
        <p:spPr>
          <a:xfrm>
            <a:off x="2382272" y="3959511"/>
            <a:ext cx="4199136" cy="286987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  <a:ln w="6350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0589" y="3825553"/>
            <a:ext cx="348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4F81BD"/>
                </a:solidFill>
                <a:latin typeface="Calibri"/>
              </a:rPr>
              <a:t>Equatorial Undercurrent</a:t>
            </a:r>
          </a:p>
        </p:txBody>
      </p:sp>
      <p:sp>
        <p:nvSpPr>
          <p:cNvPr id="52" name="Down Arrow 51"/>
          <p:cNvSpPr/>
          <p:nvPr/>
        </p:nvSpPr>
        <p:spPr>
          <a:xfrm>
            <a:off x="6546014" y="42498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810181" y="4246498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3228727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1678902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496" y="4974267"/>
            <a:ext cx="7058141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Enhanced mixing of heat below 100 metres depth by accelerating shallow overturning cells and equatorial undercurrent</a:t>
            </a:r>
          </a:p>
        </p:txBody>
      </p:sp>
      <p:sp>
        <p:nvSpPr>
          <p:cNvPr id="63" name="Circular Arrow 62"/>
          <p:cNvSpPr/>
          <p:nvPr/>
        </p:nvSpPr>
        <p:spPr>
          <a:xfrm flipH="1">
            <a:off x="5646092" y="4499777"/>
            <a:ext cx="563298" cy="555020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4" name="Circular Arrow 63"/>
          <p:cNvSpPr/>
          <p:nvPr/>
        </p:nvSpPr>
        <p:spPr>
          <a:xfrm flipV="1">
            <a:off x="4277255" y="4304234"/>
            <a:ext cx="477199" cy="50256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5" name="Circular Arrow 64"/>
          <p:cNvSpPr/>
          <p:nvPr/>
        </p:nvSpPr>
        <p:spPr>
          <a:xfrm flipH="1">
            <a:off x="3886158" y="4539193"/>
            <a:ext cx="469869" cy="47978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 flipV="1">
            <a:off x="2666936" y="4308768"/>
            <a:ext cx="431259" cy="465902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7" name="Circular Arrow 66"/>
          <p:cNvSpPr/>
          <p:nvPr/>
        </p:nvSpPr>
        <p:spPr>
          <a:xfrm flipH="1">
            <a:off x="2350645" y="4552279"/>
            <a:ext cx="424635" cy="44478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8" name="Circular Arrow 67"/>
          <p:cNvSpPr/>
          <p:nvPr/>
        </p:nvSpPr>
        <p:spPr>
          <a:xfrm flipV="1">
            <a:off x="6082874" y="4225422"/>
            <a:ext cx="572086" cy="58137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5940152" y="1628800"/>
            <a:ext cx="2786078" cy="1539691"/>
            <a:chOff x="6699901" y="1423366"/>
            <a:chExt cx="3356078" cy="2032097"/>
          </a:xfrm>
        </p:grpSpPr>
        <p:sp>
          <p:nvSpPr>
            <p:cNvPr id="70" name="Oval 69"/>
            <p:cNvSpPr/>
            <p:nvPr/>
          </p:nvSpPr>
          <p:spPr>
            <a:xfrm>
              <a:off x="7655507" y="1676400"/>
              <a:ext cx="1533072" cy="165431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45743" y="1644859"/>
              <a:ext cx="1642836" cy="1584206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Pacific SST strengthens atmospheric circulation</a:t>
              </a:r>
            </a:p>
          </p:txBody>
        </p:sp>
        <p:sp>
          <p:nvSpPr>
            <p:cNvPr id="73" name="Circular Arrow 72"/>
            <p:cNvSpPr/>
            <p:nvPr/>
          </p:nvSpPr>
          <p:spPr>
            <a:xfrm flipH="1">
              <a:off x="6699901" y="2057401"/>
              <a:ext cx="1447798" cy="1398062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Circular Arrow 73"/>
            <p:cNvSpPr/>
            <p:nvPr/>
          </p:nvSpPr>
          <p:spPr>
            <a:xfrm flipV="1">
              <a:off x="8608179" y="1423366"/>
              <a:ext cx="1447800" cy="1464445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18224" y="1440692"/>
            <a:ext cx="2005504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prstClr val="black"/>
                </a:solidFill>
                <a:latin typeface="Calibri"/>
              </a:rPr>
              <a:t>Unusual weather patterns </a:t>
            </a:r>
            <a:r>
              <a:rPr lang="en-GB" sz="1700" dirty="0">
                <a:solidFill>
                  <a:prstClr val="black"/>
                </a:solidFill>
              </a:rPr>
              <a:t>(</a:t>
            </a:r>
            <a:r>
              <a:rPr lang="en-GB" sz="1700" dirty="0">
                <a:solidFill>
                  <a:prstClr val="black"/>
                </a:solidFill>
                <a:hlinkClick r:id="rId3"/>
              </a:rPr>
              <a:t>Ding et al. 2014</a:t>
            </a:r>
            <a:r>
              <a:rPr lang="en-GB" sz="1700" dirty="0">
                <a:solidFill>
                  <a:prstClr val="black"/>
                </a:solidFill>
              </a:rPr>
              <a:t>; </a:t>
            </a:r>
            <a:r>
              <a:rPr lang="en-GB" sz="1700" dirty="0" err="1">
                <a:solidFill>
                  <a:prstClr val="black"/>
                </a:solidFill>
                <a:hlinkClick r:id="rId4"/>
              </a:rPr>
              <a:t>Trenberth</a:t>
            </a:r>
            <a:r>
              <a:rPr lang="en-GB" sz="1700" dirty="0">
                <a:solidFill>
                  <a:prstClr val="black"/>
                </a:solidFill>
                <a:hlinkClick r:id="rId4"/>
              </a:rPr>
              <a:t> et al. 2014b</a:t>
            </a:r>
            <a:r>
              <a:rPr lang="en-GB" sz="1700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76" name="Curved Connector 75"/>
          <p:cNvCxnSpPr/>
          <p:nvPr/>
        </p:nvCxnSpPr>
        <p:spPr>
          <a:xfrm rot="10800000">
            <a:off x="1718066" y="2529597"/>
            <a:ext cx="816331" cy="41784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36512" y="5805264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See also: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5"/>
              </a:rPr>
              <a:t>Merrifield (2010)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Sohn et al.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7"/>
              </a:rPr>
              <a:t>L’Heureux et al. (2013) . Change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Watanabe et al. (2014)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;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Balmaseda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 et al.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Trenberth et al. (2014)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fr-FR" sz="1600" u="sng" dirty="0" err="1">
                <a:hlinkClick r:id="rId11"/>
              </a:rPr>
              <a:t>Llovel</a:t>
            </a:r>
            <a:r>
              <a:rPr lang="fr-FR" sz="1600" u="sng" dirty="0">
                <a:hlinkClick r:id="rId11"/>
              </a:rPr>
              <a:t> et al. (2014) </a:t>
            </a:r>
            <a:r>
              <a:rPr lang="fr-FR" dirty="0"/>
              <a:t>;</a:t>
            </a:r>
            <a:r>
              <a:rPr lang="fr-FR" sz="1600" u="sng" dirty="0" err="1">
                <a:hlinkClick r:id="rId12"/>
              </a:rPr>
              <a:t>Durack</a:t>
            </a:r>
            <a:r>
              <a:rPr lang="fr-FR" sz="1600" u="sng" dirty="0">
                <a:hlinkClick r:id="rId12"/>
              </a:rPr>
              <a:t> et al. (2014) </a:t>
            </a:r>
            <a:r>
              <a:rPr lang="fr-FR" dirty="0"/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hlinkClick r:id="rId13"/>
              </a:rPr>
              <a:t>Nieves et al. (2015)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; </a:t>
            </a:r>
            <a:r>
              <a:rPr lang="da-DK" sz="1600" u="sng" dirty="0">
                <a:hlinkClick r:id="rId14"/>
              </a:rPr>
              <a:t>Brown et al. (2015) JGR</a:t>
            </a:r>
            <a:r>
              <a:rPr lang="da-DK" sz="1600" u="sng" dirty="0"/>
              <a:t> ; </a:t>
            </a:r>
            <a:r>
              <a:rPr lang="da-DK" sz="1600" u="sng" dirty="0">
                <a:hlinkClick r:id="rId15"/>
              </a:rPr>
              <a:t>Somavilla et al. (2016) </a:t>
            </a:r>
            <a:r>
              <a:rPr lang="da-DK" sz="1600" dirty="0"/>
              <a:t>; </a:t>
            </a:r>
            <a:r>
              <a:rPr lang="fr-FR" sz="1600" u="sng" dirty="0">
                <a:hlinkClick r:id="rId16"/>
              </a:rPr>
              <a:t>Liu et al. (2016) </a:t>
            </a:r>
            <a:endParaRPr lang="en-GB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504" y="3668831"/>
            <a:ext cx="14401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Increased precipitation</a:t>
            </a:r>
          </a:p>
          <a:p>
            <a:r>
              <a:rPr lang="en-GB" dirty="0">
                <a:solidFill>
                  <a:prstClr val="black"/>
                </a:solidFill>
              </a:rPr>
              <a:t>Decreased salinity</a:t>
            </a:r>
          </a:p>
        </p:txBody>
      </p:sp>
      <p:cxnSp>
        <p:nvCxnSpPr>
          <p:cNvPr id="57" name="Straight Arrow Connector 56"/>
          <p:cNvCxnSpPr>
            <a:stCxn id="51" idx="3"/>
          </p:cNvCxnSpPr>
          <p:nvPr/>
        </p:nvCxnSpPr>
        <p:spPr bwMode="auto">
          <a:xfrm flipV="1">
            <a:off x="1547664" y="3562511"/>
            <a:ext cx="578567" cy="7064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7164288" y="3842348"/>
            <a:ext cx="0" cy="1101405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547664" y="3931843"/>
            <a:ext cx="0" cy="100410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164288" y="4433207"/>
            <a:ext cx="370760" cy="502736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547664" y="4437112"/>
            <a:ext cx="144016" cy="55995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 bwMode="auto">
          <a:xfrm>
            <a:off x="457200" y="116632"/>
            <a:ext cx="5845735" cy="5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2800" kern="0" dirty="0">
                <a:solidFill>
                  <a:srgbClr val="CCCCFF">
                    <a:lumMod val="50000"/>
                  </a:srgbClr>
                </a:solidFill>
              </a:rPr>
              <a:t>Role of Atlantic/Pacific Variability?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8258" y="3212976"/>
            <a:ext cx="1640246" cy="1477328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+mn-lt"/>
              </a:rPr>
              <a:t>Remote forcing from Atlantic: </a:t>
            </a:r>
          </a:p>
          <a:p>
            <a:r>
              <a:rPr lang="en-GB" dirty="0">
                <a:solidFill>
                  <a:schemeClr val="tx2"/>
                </a:solidFill>
                <a:latin typeface="+mn-lt"/>
                <a:hlinkClick r:id="rId17"/>
              </a:rPr>
              <a:t>Li et al. (2016)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;</a:t>
            </a:r>
            <a:endParaRPr lang="en-GB" dirty="0">
              <a:solidFill>
                <a:prstClr val="black"/>
              </a:solidFill>
              <a:latin typeface="+mn-lt"/>
            </a:endParaRPr>
          </a:p>
          <a:p>
            <a:r>
              <a:rPr lang="en-GB" u="sng" dirty="0">
                <a:solidFill>
                  <a:prstClr val="black"/>
                </a:solidFill>
                <a:latin typeface="+mn-lt"/>
                <a:hlinkClick r:id="rId18"/>
              </a:rPr>
              <a:t>McGregor et al. (2014) </a:t>
            </a:r>
            <a:endParaRPr lang="en-GB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Left-Right Arrow 3"/>
          <p:cNvSpPr/>
          <p:nvPr/>
        </p:nvSpPr>
        <p:spPr>
          <a:xfrm rot="20840244">
            <a:off x="6194568" y="3436260"/>
            <a:ext cx="1436741" cy="509684"/>
          </a:xfrm>
          <a:prstGeom prst="leftRightArrow">
            <a:avLst/>
          </a:prstGeom>
          <a:ln w="12700"/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224" y="2766338"/>
            <a:ext cx="14401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? Heat flux to Indian ocean </a:t>
            </a:r>
            <a:r>
              <a:rPr lang="en-GB" sz="1600" dirty="0">
                <a:solidFill>
                  <a:prstClr val="black"/>
                </a:solidFill>
                <a:hlinkClick r:id="rId19"/>
              </a:rPr>
              <a:t>Lee </a:t>
            </a:r>
            <a:r>
              <a:rPr lang="en-GB" sz="1600" dirty="0" err="1">
                <a:solidFill>
                  <a:prstClr val="black"/>
                </a:solidFill>
                <a:hlinkClick r:id="rId19"/>
              </a:rPr>
              <a:t>etal</a:t>
            </a:r>
            <a:r>
              <a:rPr lang="en-GB" sz="1600" dirty="0">
                <a:solidFill>
                  <a:prstClr val="black"/>
                </a:solidFill>
                <a:hlinkClick r:id="rId19"/>
              </a:rPr>
              <a:t> 2015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558384" y="3380463"/>
            <a:ext cx="349320" cy="216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9803" y="1052736"/>
            <a:ext cx="177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Aerosol forcing of circulation (</a:t>
            </a:r>
            <a:r>
              <a:rPr lang="en-GB" sz="1600" dirty="0">
                <a:hlinkClick r:id="rId20"/>
              </a:rPr>
              <a:t>Smith et al. 2016</a:t>
            </a:r>
            <a:r>
              <a:rPr lang="en-GB" sz="16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8144" y="44624"/>
            <a:ext cx="327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Radiative Forcing/Imbalance </a:t>
            </a:r>
            <a:r>
              <a:rPr lang="en-GB" sz="1600" dirty="0">
                <a:hlinkClick r:id="rId21"/>
              </a:rPr>
              <a:t>Johnson et al. (2016) </a:t>
            </a:r>
            <a:r>
              <a:rPr lang="en-GB" sz="1600" dirty="0"/>
              <a:t>; </a:t>
            </a:r>
            <a:r>
              <a:rPr lang="en-GB" sz="1600" dirty="0" err="1">
                <a:hlinkClick r:id="rId22"/>
              </a:rPr>
              <a:t>Checa</a:t>
            </a:r>
            <a:r>
              <a:rPr lang="en-GB" sz="1600" dirty="0">
                <a:hlinkClick r:id="rId22"/>
              </a:rPr>
              <a:t>-Garcia et al. (2016)</a:t>
            </a:r>
            <a:r>
              <a:rPr lang="en-GB" sz="1600" dirty="0"/>
              <a:t> ; </a:t>
            </a:r>
            <a:r>
              <a:rPr lang="en-GB" sz="1600" dirty="0">
                <a:hlinkClick r:id="rId23"/>
              </a:rPr>
              <a:t>Huber &amp; </a:t>
            </a:r>
            <a:r>
              <a:rPr lang="en-GB" sz="1600" dirty="0" err="1">
                <a:hlinkClick r:id="rId23"/>
              </a:rPr>
              <a:t>Knutti</a:t>
            </a:r>
            <a:r>
              <a:rPr lang="en-GB" sz="1600" dirty="0">
                <a:hlinkClick r:id="rId23"/>
              </a:rPr>
              <a:t> (2014) </a:t>
            </a:r>
            <a:r>
              <a:rPr lang="en-GB" sz="1600" dirty="0"/>
              <a:t>;</a:t>
            </a:r>
            <a:r>
              <a:rPr lang="da-DK" sz="1600" dirty="0">
                <a:hlinkClick r:id="rId24"/>
              </a:rPr>
              <a:t>Santer et al. (2015) </a:t>
            </a:r>
            <a:r>
              <a:rPr lang="da-DK" sz="1600" dirty="0"/>
              <a:t>: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7041611" y="4725144"/>
            <a:ext cx="22109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/>
              <a:t>Pacific dominates?</a:t>
            </a:r>
            <a:endParaRPr lang="en-GB" sz="1600" dirty="0"/>
          </a:p>
          <a:p>
            <a:r>
              <a:rPr lang="en-GB" sz="1600" u="sng" dirty="0">
                <a:hlinkClick r:id="rId25"/>
              </a:rPr>
              <a:t>Mann et al. (2016</a:t>
            </a:r>
            <a:r>
              <a:rPr lang="en-GB" u="sng" dirty="0">
                <a:hlinkClick r:id="rId25"/>
              </a:rPr>
              <a:t>)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6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6"/>
              </a:rPr>
              <a:t>Kosaka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6"/>
              </a:rPr>
              <a:t> &amp;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6"/>
              </a:rPr>
              <a:t>Xie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6"/>
              </a:rPr>
              <a:t>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England et al. (2014)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0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24" grpId="0" animBg="1"/>
      <p:bldP spid="23" grpId="0"/>
      <p:bldP spid="25" grpId="0"/>
      <p:bldP spid="27" grpId="0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8" grpId="0"/>
      <p:bldP spid="56" grpId="0" animBg="1"/>
      <p:bldP spid="72" grpId="0" animBg="1"/>
      <p:bldP spid="51" grpId="0" animBg="1"/>
      <p:bldP spid="3" grpId="0" animBg="1"/>
      <p:bldP spid="4" grpId="0" animBg="1"/>
      <p:bldP spid="61" grpId="0" animBg="1"/>
      <p:bldP spid="9" grpId="0" animBg="1"/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5496" y="1551614"/>
            <a:ext cx="2300033" cy="3533569"/>
            <a:chOff x="1003930" y="-386608"/>
            <a:chExt cx="3066711" cy="4711424"/>
          </a:xfrm>
        </p:grpSpPr>
        <p:sp>
          <p:nvSpPr>
            <p:cNvPr id="9" name="Rectangle 8"/>
            <p:cNvSpPr/>
            <p:nvPr/>
          </p:nvSpPr>
          <p:spPr>
            <a:xfrm>
              <a:off x="1150593" y="2493552"/>
              <a:ext cx="2741664" cy="51683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2939" y="1961322"/>
              <a:ext cx="2729948" cy="5168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52939" y="1232452"/>
              <a:ext cx="2729948" cy="7288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Arrow: Down 5"/>
            <p:cNvSpPr>
              <a:spLocks noChangeAspect="1"/>
            </p:cNvSpPr>
            <p:nvPr/>
          </p:nvSpPr>
          <p:spPr>
            <a:xfrm>
              <a:off x="2053883" y="886267"/>
              <a:ext cx="562708" cy="464233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row: Down 6"/>
            <p:cNvSpPr>
              <a:spLocks noChangeAspect="1"/>
            </p:cNvSpPr>
            <p:nvPr/>
          </p:nvSpPr>
          <p:spPr>
            <a:xfrm>
              <a:off x="2051535" y="1699854"/>
              <a:ext cx="562708" cy="464233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row: Down 7"/>
            <p:cNvSpPr>
              <a:spLocks noChangeAspect="1"/>
            </p:cNvSpPr>
            <p:nvPr/>
          </p:nvSpPr>
          <p:spPr>
            <a:xfrm>
              <a:off x="2161734" y="2386828"/>
              <a:ext cx="353392" cy="291548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65001" y="2020562"/>
              <a:ext cx="271526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Ocean mixed layer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3779" y="1304377"/>
              <a:ext cx="192041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atmosphere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7476" y="2564905"/>
              <a:ext cx="24079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Deep ocean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3930" y="-386608"/>
              <a:ext cx="306671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C00000"/>
                  </a:solidFill>
                </a:rPr>
                <a:t>Net energy accumulation from radiative forcing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45275" y="3134747"/>
              <a:ext cx="2737612" cy="1190069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dirty="0"/>
                <a:t>Energy accumulation from rising greenhouse gas concentrations leads to surface warming, </a:t>
              </a:r>
              <a:r>
                <a:rPr lang="en-GB" sz="1300" b="1" dirty="0"/>
                <a:t>↑Ts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16165" y="1508787"/>
              <a:ext cx="919007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↑</a:t>
              </a:r>
              <a:r>
                <a:rPr lang="en-GB" b="1" dirty="0" err="1">
                  <a:solidFill>
                    <a:srgbClr val="C00000"/>
                  </a:solidFill>
                </a:rPr>
                <a:t>T</a:t>
              </a:r>
              <a:r>
                <a:rPr lang="en-GB" b="1" baseline="-10000" dirty="0" err="1">
                  <a:solidFill>
                    <a:srgbClr val="C00000"/>
                  </a:solidFill>
                </a:rPr>
                <a:t>s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733319" y="2622328"/>
            <a:ext cx="2047461" cy="2458423"/>
            <a:chOff x="6353296" y="1041009"/>
            <a:chExt cx="2729948" cy="3277897"/>
          </a:xfrm>
        </p:grpSpPr>
        <p:grpSp>
          <p:nvGrpSpPr>
            <p:cNvPr id="35" name="Group 34"/>
            <p:cNvGrpSpPr/>
            <p:nvPr/>
          </p:nvGrpSpPr>
          <p:grpSpPr>
            <a:xfrm>
              <a:off x="6353296" y="1227759"/>
              <a:ext cx="2729948" cy="3091147"/>
              <a:chOff x="1152939" y="1232452"/>
              <a:chExt cx="2729948" cy="3091147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152939" y="2493552"/>
                <a:ext cx="2727602" cy="51683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152939" y="1961322"/>
                <a:ext cx="2729948" cy="51683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152939" y="1232452"/>
                <a:ext cx="2729948" cy="72887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152939" y="3133530"/>
                <a:ext cx="2712955" cy="1190069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300" b="1" dirty="0"/>
                  <a:t>Top of atmosphere hiatus: </a:t>
                </a:r>
                <a:r>
                  <a:rPr lang="en-GB" sz="1300" dirty="0"/>
                  <a:t>less heat flux into the ocean surface less mixed layer heating</a:t>
                </a:r>
              </a:p>
            </p:txBody>
          </p:sp>
        </p:grpSp>
        <p:sp>
          <p:nvSpPr>
            <p:cNvPr id="53" name="Arrow: Up 52"/>
            <p:cNvSpPr/>
            <p:nvPr/>
          </p:nvSpPr>
          <p:spPr>
            <a:xfrm>
              <a:off x="7932788" y="1041009"/>
              <a:ext cx="317917" cy="260248"/>
            </a:xfrm>
            <a:prstGeom prst="upArrow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Arrow: Up 55"/>
            <p:cNvSpPr/>
            <p:nvPr/>
          </p:nvSpPr>
          <p:spPr>
            <a:xfrm>
              <a:off x="7932788" y="1755611"/>
              <a:ext cx="317917" cy="260248"/>
            </a:xfrm>
            <a:prstGeom prst="upArrow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Arrow: Down 51"/>
          <p:cNvSpPr>
            <a:spLocks noChangeAspect="1"/>
          </p:cNvSpPr>
          <p:nvPr/>
        </p:nvSpPr>
        <p:spPr>
          <a:xfrm>
            <a:off x="5430130" y="2513300"/>
            <a:ext cx="422031" cy="3481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row: Down 54"/>
          <p:cNvSpPr>
            <a:spLocks noChangeAspect="1"/>
          </p:cNvSpPr>
          <p:nvPr/>
        </p:nvSpPr>
        <p:spPr>
          <a:xfrm>
            <a:off x="5430130" y="3111917"/>
            <a:ext cx="422031" cy="3481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Down 49"/>
          <p:cNvSpPr>
            <a:spLocks noChangeAspect="1"/>
          </p:cNvSpPr>
          <p:nvPr/>
        </p:nvSpPr>
        <p:spPr>
          <a:xfrm>
            <a:off x="5532990" y="3651727"/>
            <a:ext cx="265044" cy="21866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2443802" y="2515061"/>
            <a:ext cx="2056192" cy="2570123"/>
            <a:chOff x="1150593" y="886267"/>
            <a:chExt cx="2741588" cy="3426832"/>
          </a:xfrm>
        </p:grpSpPr>
        <p:sp>
          <p:nvSpPr>
            <p:cNvPr id="21" name="Rectangle 20"/>
            <p:cNvSpPr/>
            <p:nvPr/>
          </p:nvSpPr>
          <p:spPr>
            <a:xfrm>
              <a:off x="1150593" y="2493552"/>
              <a:ext cx="2729948" cy="51683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52939" y="1961322"/>
              <a:ext cx="2729948" cy="5168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52939" y="1232452"/>
              <a:ext cx="2729948" cy="7288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row: Down 23"/>
            <p:cNvSpPr>
              <a:spLocks noChangeAspect="1"/>
            </p:cNvSpPr>
            <p:nvPr/>
          </p:nvSpPr>
          <p:spPr>
            <a:xfrm>
              <a:off x="2053883" y="886267"/>
              <a:ext cx="562708" cy="464233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row: Down 24"/>
            <p:cNvSpPr>
              <a:spLocks noChangeAspect="1"/>
            </p:cNvSpPr>
            <p:nvPr/>
          </p:nvSpPr>
          <p:spPr>
            <a:xfrm>
              <a:off x="2051535" y="1699854"/>
              <a:ext cx="562708" cy="464233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5870" y="3123029"/>
              <a:ext cx="2724672" cy="119007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/>
                <a:t>Ocean hiatus: </a:t>
              </a:r>
              <a:r>
                <a:rPr lang="en-GB" sz="1300" dirty="0"/>
                <a:t>increased heat flux into the deep ocean reduces heating of upper mixed layer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76543" y="1528789"/>
              <a:ext cx="6156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rgbClr val="C00000"/>
                  </a:solidFill>
                </a:rPr>
                <a:t>↑</a:t>
              </a:r>
              <a:r>
                <a:rPr lang="en-GB" b="1" dirty="0" err="1">
                  <a:solidFill>
                    <a:srgbClr val="C00000"/>
                  </a:solidFill>
                </a:rPr>
                <a:t>T</a:t>
              </a:r>
              <a:r>
                <a:rPr lang="en-GB" b="1" baseline="-10000" dirty="0" err="1">
                  <a:solidFill>
                    <a:srgbClr val="C00000"/>
                  </a:solidFill>
                </a:rPr>
                <a:t>s</a:t>
              </a:r>
              <a:endParaRPr lang="en-GB" b="1" baseline="-10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57" name="Arrow: Up 56"/>
          <p:cNvSpPr/>
          <p:nvPr/>
        </p:nvSpPr>
        <p:spPr>
          <a:xfrm rot="10800000">
            <a:off x="3570999" y="3646517"/>
            <a:ext cx="238438" cy="195186"/>
          </a:xfrm>
          <a:prstGeom prst="upArrow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row: Down 53"/>
          <p:cNvSpPr>
            <a:spLocks noChangeAspect="1"/>
          </p:cNvSpPr>
          <p:nvPr/>
        </p:nvSpPr>
        <p:spPr>
          <a:xfrm>
            <a:off x="3213040" y="3641622"/>
            <a:ext cx="265044" cy="21866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1" name="Group 80"/>
          <p:cNvGrpSpPr/>
          <p:nvPr/>
        </p:nvGrpSpPr>
        <p:grpSpPr>
          <a:xfrm>
            <a:off x="6968345" y="2759937"/>
            <a:ext cx="2050960" cy="2320813"/>
            <a:chOff x="9305194" y="1224488"/>
            <a:chExt cx="2734613" cy="3094416"/>
          </a:xfrm>
        </p:grpSpPr>
        <p:grpSp>
          <p:nvGrpSpPr>
            <p:cNvPr id="59" name="Group 58"/>
            <p:cNvGrpSpPr/>
            <p:nvPr/>
          </p:nvGrpSpPr>
          <p:grpSpPr>
            <a:xfrm>
              <a:off x="9305194" y="1224488"/>
              <a:ext cx="2734613" cy="3094416"/>
              <a:chOff x="1148274" y="1232452"/>
              <a:chExt cx="2734613" cy="309441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152939" y="2493552"/>
                <a:ext cx="2727602" cy="51683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152939" y="1961322"/>
                <a:ext cx="2729948" cy="51683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52939" y="1232452"/>
                <a:ext cx="2729948" cy="72887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148274" y="3136799"/>
                <a:ext cx="2717934" cy="1190069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300" b="1" dirty="0"/>
                  <a:t>Combined hiatus: </a:t>
                </a:r>
                <a:r>
                  <a:rPr lang="en-GB" sz="1300" dirty="0"/>
                  <a:t>reduced heat flux into ocean surface, larger heat flux to deep ocean</a:t>
                </a:r>
              </a:p>
            </p:txBody>
          </p:sp>
        </p:grpSp>
        <p:sp>
          <p:nvSpPr>
            <p:cNvPr id="74" name="Arrow: Up 73"/>
            <p:cNvSpPr>
              <a:spLocks noChangeAspect="1"/>
            </p:cNvSpPr>
            <p:nvPr/>
          </p:nvSpPr>
          <p:spPr>
            <a:xfrm>
              <a:off x="10954999" y="1781401"/>
              <a:ext cx="222541" cy="182174"/>
            </a:xfrm>
            <a:prstGeom prst="upArrow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5" name="Arrow: Down 74"/>
          <p:cNvSpPr>
            <a:spLocks noChangeAspect="1"/>
          </p:cNvSpPr>
          <p:nvPr/>
        </p:nvSpPr>
        <p:spPr>
          <a:xfrm>
            <a:off x="7722527" y="3660694"/>
            <a:ext cx="265044" cy="21866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0" name="Group 79"/>
          <p:cNvGrpSpPr/>
          <p:nvPr/>
        </p:nvGrpSpPr>
        <p:grpSpPr>
          <a:xfrm>
            <a:off x="7644034" y="2532642"/>
            <a:ext cx="745306" cy="1264205"/>
            <a:chOff x="10206112" y="921428"/>
            <a:chExt cx="993741" cy="1685606"/>
          </a:xfrm>
        </p:grpSpPr>
        <p:sp>
          <p:nvSpPr>
            <p:cNvPr id="71" name="Arrow: Down 70"/>
            <p:cNvSpPr>
              <a:spLocks noChangeAspect="1"/>
            </p:cNvSpPr>
            <p:nvPr/>
          </p:nvSpPr>
          <p:spPr>
            <a:xfrm>
              <a:off x="10206112" y="921428"/>
              <a:ext cx="562708" cy="464233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Arrow: Up 71"/>
            <p:cNvSpPr>
              <a:spLocks noChangeAspect="1"/>
            </p:cNvSpPr>
            <p:nvPr/>
          </p:nvSpPr>
          <p:spPr>
            <a:xfrm>
              <a:off x="10954998" y="1079419"/>
              <a:ext cx="222542" cy="182174"/>
            </a:xfrm>
            <a:prstGeom prst="upArrow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Arrow: Down 72"/>
            <p:cNvSpPr>
              <a:spLocks noChangeAspect="1"/>
            </p:cNvSpPr>
            <p:nvPr/>
          </p:nvSpPr>
          <p:spPr>
            <a:xfrm>
              <a:off x="10206112" y="1719584"/>
              <a:ext cx="562708" cy="464233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Arrow: Up 75"/>
            <p:cNvSpPr>
              <a:spLocks noChangeAspect="1"/>
            </p:cNvSpPr>
            <p:nvPr/>
          </p:nvSpPr>
          <p:spPr>
            <a:xfrm rot="10800000">
              <a:off x="10954998" y="2406594"/>
              <a:ext cx="244855" cy="200440"/>
            </a:xfrm>
            <a:prstGeom prst="upArrow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Arrow: Left-Right 84"/>
          <p:cNvSpPr/>
          <p:nvPr/>
        </p:nvSpPr>
        <p:spPr>
          <a:xfrm rot="5400000">
            <a:off x="2641926" y="1843237"/>
            <a:ext cx="429428" cy="264401"/>
          </a:xfrm>
          <a:prstGeom prst="leftRightArrow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6342519" y="2973161"/>
            <a:ext cx="46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C00000"/>
                </a:solidFill>
              </a:rPr>
              <a:t>↑</a:t>
            </a:r>
            <a:r>
              <a:rPr lang="en-GB" b="1" dirty="0" err="1">
                <a:solidFill>
                  <a:srgbClr val="C00000"/>
                </a:solidFill>
              </a:rPr>
              <a:t>T</a:t>
            </a:r>
            <a:r>
              <a:rPr lang="en-GB" b="1" baseline="-10000" dirty="0" err="1">
                <a:solidFill>
                  <a:srgbClr val="C00000"/>
                </a:solidFill>
              </a:rPr>
              <a:t>s</a:t>
            </a:r>
            <a:endParaRPr lang="en-GB" b="1" baseline="-10000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604448" y="2973161"/>
            <a:ext cx="46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C00000"/>
                </a:solidFill>
              </a:rPr>
              <a:t>↑</a:t>
            </a:r>
            <a:r>
              <a:rPr lang="en-GB" b="1" dirty="0" err="1">
                <a:solidFill>
                  <a:srgbClr val="C00000"/>
                </a:solidFill>
              </a:rPr>
              <a:t>T</a:t>
            </a:r>
            <a:r>
              <a:rPr lang="en-GB" b="1" baseline="-10000" dirty="0" err="1">
                <a:solidFill>
                  <a:srgbClr val="C00000"/>
                </a:solidFill>
              </a:rPr>
              <a:t>s</a:t>
            </a:r>
            <a:endParaRPr lang="en-GB" b="1" baseline="-10000" dirty="0">
              <a:solidFill>
                <a:srgbClr val="C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917779" y="1513772"/>
            <a:ext cx="5665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Unforced climate fluctuation alters energy budget of the upper ocean mixed layer supressing increases in global mixed layer and surface temperature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Cartoon of a warming slowdown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991" y="5517232"/>
            <a:ext cx="877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Roberts et al. (2017) JGR; </a:t>
            </a:r>
            <a:r>
              <a:rPr lang="en-GB" dirty="0" err="1"/>
              <a:t>Xie</a:t>
            </a:r>
            <a:r>
              <a:rPr lang="en-GB" dirty="0"/>
              <a:t> &amp; </a:t>
            </a:r>
            <a:r>
              <a:rPr lang="en-GB" dirty="0" err="1"/>
              <a:t>Kosaka</a:t>
            </a:r>
            <a:r>
              <a:rPr lang="en-GB" dirty="0"/>
              <a:t> (2017) </a:t>
            </a:r>
            <a:r>
              <a:rPr lang="en-GB" dirty="0" err="1"/>
              <a:t>Curr</a:t>
            </a:r>
            <a:r>
              <a:rPr lang="en-GB" dirty="0"/>
              <a:t>. </a:t>
            </a:r>
            <a:r>
              <a:rPr lang="en-GB" dirty="0" err="1"/>
              <a:t>Clim</a:t>
            </a:r>
            <a:r>
              <a:rPr lang="en-GB" dirty="0"/>
              <a:t>. Change Rep.; Hedemann et al. (2017) Nature Climate Change (in press)</a:t>
            </a:r>
          </a:p>
        </p:txBody>
      </p:sp>
    </p:spTree>
    <p:extLst>
      <p:ext uri="{BB962C8B-B14F-4D97-AF65-F5344CB8AC3E}">
        <p14:creationId xmlns:p14="http://schemas.microsoft.com/office/powerpoint/2010/main" val="1071455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SPARE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19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3011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/>
          <a:stretch/>
        </p:blipFill>
        <p:spPr>
          <a:xfrm>
            <a:off x="393691" y="332656"/>
            <a:ext cx="6050517" cy="6408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0" y="908720"/>
            <a:ext cx="2160240" cy="2448272"/>
          </a:xfrm>
        </p:spPr>
        <p:txBody>
          <a:bodyPr/>
          <a:lstStyle/>
          <a:p>
            <a:pPr algn="ctr"/>
            <a:r>
              <a:rPr lang="en-GB" sz="2400" dirty="0"/>
              <a:t>Changes in </a:t>
            </a:r>
            <a:br>
              <a:rPr lang="en-GB" sz="2400" dirty="0"/>
            </a:br>
            <a:r>
              <a:rPr lang="en-GB" sz="2400" dirty="0"/>
              <a:t>Temperature,</a:t>
            </a:r>
            <a:br>
              <a:rPr lang="en-GB" sz="2400" dirty="0"/>
            </a:br>
            <a:r>
              <a:rPr lang="en-GB" sz="2400" dirty="0"/>
              <a:t>moisture, </a:t>
            </a:r>
            <a:br>
              <a:rPr lang="en-GB" sz="2400" dirty="0"/>
            </a:br>
            <a:r>
              <a:rPr lang="en-GB" sz="2400" dirty="0"/>
              <a:t>precipitation </a:t>
            </a:r>
            <a:br>
              <a:rPr lang="en-GB" sz="2400" dirty="0"/>
            </a:br>
            <a:r>
              <a:rPr lang="en-GB" sz="2400" dirty="0"/>
              <a:t>&amp; net radiation</a:t>
            </a:r>
            <a:br>
              <a:rPr lang="en-GB" sz="2400" dirty="0"/>
            </a:br>
            <a:r>
              <a:rPr lang="en-GB" sz="2400" dirty="0"/>
              <a:t>through surge </a:t>
            </a:r>
            <a:br>
              <a:rPr lang="en-GB" sz="2400" dirty="0"/>
            </a:br>
            <a:r>
              <a:rPr lang="en-GB" sz="2400" dirty="0"/>
              <a:t>&amp; slowdown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4" y="3521043"/>
            <a:ext cx="2555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Update </a:t>
            </a:r>
            <a:r>
              <a:rPr lang="en-GB" dirty="0"/>
              <a:t>from:</a:t>
            </a:r>
          </a:p>
          <a:p>
            <a:r>
              <a:rPr lang="en-GB" dirty="0"/>
              <a:t> </a:t>
            </a:r>
            <a:r>
              <a:rPr lang="en-GB" kern="0" dirty="0">
                <a:solidFill>
                  <a:srgbClr val="000000"/>
                </a:solidFill>
                <a:hlinkClick r:id="rId3"/>
              </a:rPr>
              <a:t>Allan et al. (2014) </a:t>
            </a:r>
            <a:r>
              <a:rPr lang="en-GB" kern="0" dirty="0" err="1">
                <a:solidFill>
                  <a:srgbClr val="000000"/>
                </a:solidFill>
                <a:hlinkClick r:id="rId3"/>
              </a:rPr>
              <a:t>Surv</a:t>
            </a:r>
            <a:r>
              <a:rPr lang="en-GB" kern="0" dirty="0">
                <a:solidFill>
                  <a:srgbClr val="000000"/>
                </a:solidFill>
                <a:hlinkClick r:id="rId3"/>
              </a:rPr>
              <a:t>. </a:t>
            </a:r>
            <a:r>
              <a:rPr lang="en-GB" kern="0" dirty="0" err="1">
                <a:solidFill>
                  <a:srgbClr val="000000"/>
                </a:solidFill>
                <a:hlinkClick r:id="rId3"/>
              </a:rPr>
              <a:t>Geophys</a:t>
            </a:r>
            <a:r>
              <a:rPr lang="en-GB" dirty="0">
                <a:solidFill>
                  <a:schemeClr val="tx2"/>
                </a:solidFill>
              </a:rPr>
              <a:t> &amp; </a:t>
            </a:r>
          </a:p>
          <a:p>
            <a:r>
              <a:rPr lang="en-GB" dirty="0">
                <a:hlinkClick r:id="rId4"/>
              </a:rPr>
              <a:t>Allan et al. (2014) GRL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3708920" y="3172906"/>
            <a:ext cx="7776864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HEATING (Wm</a:t>
            </a:r>
            <a:r>
              <a:rPr lang="en-GB" sz="2000" baseline="30000" dirty="0">
                <a:latin typeface="+mn-lt"/>
              </a:rPr>
              <a:t>-2</a:t>
            </a:r>
            <a:r>
              <a:rPr lang="en-GB" sz="2000" dirty="0">
                <a:latin typeface="+mn-lt"/>
              </a:rPr>
              <a:t>)  PRECIP (%)   MOISTURE (%)   TEMPERATURE (K)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539552" y="116632"/>
            <a:ext cx="3285088" cy="45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851922" y="116632"/>
            <a:ext cx="2160238" cy="450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835696" y="-9939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+mn-lt"/>
              </a:rPr>
              <a:t>surge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-993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n-lt"/>
              </a:rPr>
              <a:t>slowdown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6039442" y="116632"/>
            <a:ext cx="1903294" cy="450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/>
          </a:ln>
          <a:effectLst/>
        </p:spPr>
      </p:cxnSp>
      <p:sp>
        <p:nvSpPr>
          <p:cNvPr id="14" name="TextBox 7"/>
          <p:cNvSpPr txBox="1"/>
          <p:nvPr/>
        </p:nvSpPr>
        <p:spPr>
          <a:xfrm>
            <a:off x="6300192" y="5053533"/>
            <a:ext cx="69173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FF0000"/>
                </a:solidFill>
              </a:rPr>
              <a:t>2.8</a:t>
            </a:r>
            <a:endParaRPr lang="en-GB" sz="1600" b="1" baseline="30000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1.8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0.8</a:t>
            </a:r>
          </a:p>
          <a:p>
            <a:pPr algn="ctr"/>
            <a:endParaRPr lang="en-GB" sz="3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-0.2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-1.2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-2.2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6919920" y="517025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+mn-lt"/>
              </a:rPr>
              <a:t>Earth’s energy imbalance (Wm</a:t>
            </a:r>
            <a:r>
              <a:rPr lang="en-GB" baseline="30000" dirty="0">
                <a:solidFill>
                  <a:srgbClr val="FF0000"/>
                </a:solidFill>
                <a:latin typeface="+mn-lt"/>
              </a:rPr>
              <a:t>-2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810000" y="5922000"/>
            <a:ext cx="56166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1806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116632"/>
            <a:ext cx="4075192" cy="828000"/>
          </a:xfrm>
        </p:spPr>
        <p:txBody>
          <a:bodyPr/>
          <a:lstStyle/>
          <a:p>
            <a:r>
              <a:rPr lang="en-GB" sz="3600" dirty="0"/>
              <a:t>Conclusions / </a:t>
            </a:r>
            <a:r>
              <a:rPr lang="en-GB" sz="3600" dirty="0" err="1"/>
              <a:t>PLAns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196752"/>
            <a:ext cx="8395672" cy="5040560"/>
          </a:xfrm>
        </p:spPr>
        <p:txBody>
          <a:bodyPr/>
          <a:lstStyle/>
          <a:p>
            <a:r>
              <a:rPr lang="en-GB" sz="2200" dirty="0">
                <a:solidFill>
                  <a:schemeClr val="tx1"/>
                </a:solidFill>
              </a:rPr>
              <a:t>Top of atmosphere/surface heat flux product delivered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Further work required to determine uncertainties </a:t>
            </a:r>
          </a:p>
          <a:p>
            <a:r>
              <a:rPr lang="en-GB" sz="2200" dirty="0"/>
              <a:t>Characterising changes in Earth’s energy imbalance</a:t>
            </a:r>
            <a:endParaRPr lang="en-GB" sz="2200" baseline="30000" dirty="0"/>
          </a:p>
          <a:p>
            <a:pPr lvl="1"/>
            <a:r>
              <a:rPr lang="en-GB" dirty="0">
                <a:solidFill>
                  <a:schemeClr val="tx1"/>
                </a:solidFill>
              </a:rPr>
              <a:t>Variability from radiative </a:t>
            </a:r>
            <a:r>
              <a:rPr lang="en-GB" dirty="0" err="1">
                <a:solidFill>
                  <a:schemeClr val="tx1"/>
                </a:solidFill>
              </a:rPr>
              <a:t>forcings</a:t>
            </a:r>
            <a:r>
              <a:rPr lang="en-GB" dirty="0">
                <a:solidFill>
                  <a:schemeClr val="tx1"/>
                </a:solidFill>
              </a:rPr>
              <a:t> &amp; internal variability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Manifest as positive imbalance in Southern Hemisphere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</a:rPr>
              <a:t> Ocean energy transport to North offset by atmos. energy trans. to South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</a:rPr>
              <a:t> Links to model precipitation biases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</a:rPr>
              <a:t> Decadal changes in energy imbalance? </a:t>
            </a:r>
            <a:r>
              <a:rPr lang="en-GB" sz="1800" dirty="0">
                <a:solidFill>
                  <a:srgbClr val="0B33B5"/>
                </a:solidFill>
              </a:rPr>
              <a:t>[idea </a:t>
            </a:r>
            <a:r>
              <a:rPr lang="en-GB" sz="1800" dirty="0">
                <a:solidFill>
                  <a:srgbClr val="0B33B5"/>
                </a:solidFill>
                <a:sym typeface="Wingdings" panose="05000000000000000000" pitchFamily="2" charset="2"/>
              </a:rPr>
              <a:t> NERC]</a:t>
            </a:r>
            <a:endParaRPr lang="en-GB" sz="1800" dirty="0">
              <a:solidFill>
                <a:srgbClr val="0B33B5"/>
              </a:solidFill>
            </a:endParaRPr>
          </a:p>
          <a:p>
            <a:pPr lvl="1"/>
            <a:r>
              <a:rPr lang="en-GB" dirty="0">
                <a:solidFill>
                  <a:srgbClr val="00B050"/>
                </a:solidFill>
              </a:rPr>
              <a:t>Toward reconciled ocean heating/radiation budget changes 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Where in oceans is energy going (regional/vertical structure)?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What are time-scales/lags associated with net imbalance?</a:t>
            </a:r>
          </a:p>
          <a:p>
            <a:r>
              <a:rPr lang="en-GB" sz="2200" dirty="0"/>
              <a:t>Do feedbacks amplify/extend hiatus/surge events?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New </a:t>
            </a:r>
            <a:r>
              <a:rPr lang="en-GB" dirty="0">
                <a:solidFill>
                  <a:srgbClr val="0B33B5"/>
                </a:solidFill>
              </a:rPr>
              <a:t>SMURPHS project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Toward an observational constraint on climate sensitivity?</a:t>
            </a:r>
          </a:p>
          <a:p>
            <a:endParaRPr lang="en-GB" sz="2400" dirty="0">
              <a:solidFill>
                <a:schemeClr val="accent4"/>
              </a:solidFill>
            </a:endParaRPr>
          </a:p>
          <a:p>
            <a:endParaRPr lang="en-GB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GB" sz="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20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884368" y="4365104"/>
            <a:ext cx="113036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  <a:latin typeface="+mn-lt"/>
              </a:rPr>
              <a:t>Links to WP2-4</a:t>
            </a:r>
          </a:p>
        </p:txBody>
      </p:sp>
    </p:spTree>
    <p:extLst>
      <p:ext uri="{BB962C8B-B14F-4D97-AF65-F5344CB8AC3E}">
        <p14:creationId xmlns:p14="http://schemas.microsoft.com/office/powerpoint/2010/main" val="1784747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en-GB" sz="3600" dirty="0">
                <a:solidFill>
                  <a:srgbClr val="0B33B5"/>
                </a:solidFill>
              </a:rPr>
              <a:t>WP1 Dissemination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08" y="404664"/>
            <a:ext cx="8229600" cy="5544616"/>
          </a:xfrm>
        </p:spPr>
        <p:txBody>
          <a:bodyPr/>
          <a:lstStyle/>
          <a:p>
            <a:endParaRPr lang="en-GB" sz="2400" dirty="0"/>
          </a:p>
          <a:p>
            <a:r>
              <a:rPr lang="en-GB" sz="1800" b="1" dirty="0"/>
              <a:t>Jan 2016: </a:t>
            </a:r>
            <a:r>
              <a:rPr lang="en-GB" sz="1800" dirty="0"/>
              <a:t>Energy and water cycle seminar, Reading; El Nino comments (WSJ)  </a:t>
            </a:r>
          </a:p>
          <a:p>
            <a:r>
              <a:rPr lang="en-GB" sz="1800" b="1" dirty="0"/>
              <a:t>Nov 2015: </a:t>
            </a:r>
            <a:r>
              <a:rPr lang="en-GB" sz="1800" dirty="0"/>
              <a:t>Paris COP BBC Breakfast, </a:t>
            </a:r>
            <a:r>
              <a:rPr lang="en-GB" sz="1800" dirty="0" err="1"/>
              <a:t>etc</a:t>
            </a:r>
            <a:r>
              <a:rPr lang="en-GB" sz="1800" dirty="0"/>
              <a:t>; U3A talk; NASA sensing our planet</a:t>
            </a:r>
          </a:p>
          <a:p>
            <a:r>
              <a:rPr lang="en-GB" sz="1800" b="1" dirty="0"/>
              <a:t>Sep/Oct 2015: </a:t>
            </a:r>
            <a:r>
              <a:rPr lang="en-GB" sz="1800" dirty="0"/>
              <a:t>NCEO meeting Southampton; </a:t>
            </a:r>
            <a:r>
              <a:rPr lang="en-GB" sz="1800" dirty="0" err="1"/>
              <a:t>CliVar</a:t>
            </a:r>
            <a:r>
              <a:rPr lang="en-GB" sz="1800" dirty="0"/>
              <a:t> workshop; outreach talks</a:t>
            </a:r>
          </a:p>
          <a:p>
            <a:r>
              <a:rPr lang="en-GB" sz="1800" b="1" dirty="0"/>
              <a:t>July 2015: </a:t>
            </a:r>
            <a:r>
              <a:rPr lang="en-GB" sz="1800" dirty="0"/>
              <a:t>Commented on Nieves </a:t>
            </a:r>
            <a:r>
              <a:rPr lang="en-GB" sz="1800" i="1" dirty="0"/>
              <a:t>et al </a:t>
            </a:r>
            <a:r>
              <a:rPr lang="en-GB" sz="1800" dirty="0"/>
              <a:t>on BBC Radio 4 Today program; Talks/posters at IUGG Prague &amp; Common Future Climate conf.</a:t>
            </a:r>
          </a:p>
          <a:p>
            <a:r>
              <a:rPr lang="en-GB" sz="1800" b="1" dirty="0"/>
              <a:t>June 2015: </a:t>
            </a:r>
            <a:r>
              <a:rPr lang="en-GB" sz="1800" dirty="0"/>
              <a:t>Comments on Karl et al. paper (Carbon Brief/SMC/Reuters); Seminars at Imperial College &amp; NCAS</a:t>
            </a:r>
          </a:p>
          <a:p>
            <a:r>
              <a:rPr lang="en-GB" sz="1800" b="1" dirty="0"/>
              <a:t>April 2015: </a:t>
            </a:r>
            <a:r>
              <a:rPr lang="en-GB" sz="1800" dirty="0"/>
              <a:t>Presentation at Decision Analysis for Policy Support workshop</a:t>
            </a:r>
          </a:p>
          <a:p>
            <a:r>
              <a:rPr lang="en-GB" sz="1800" b="1" dirty="0"/>
              <a:t>Feb 2015: </a:t>
            </a:r>
            <a:r>
              <a:rPr lang="en-GB" sz="1800" dirty="0"/>
              <a:t>Comment on detection of greenhouse gas radiative effect</a:t>
            </a:r>
          </a:p>
          <a:p>
            <a:r>
              <a:rPr lang="en-GB" sz="1800" b="1" dirty="0"/>
              <a:t>Jan 2015: </a:t>
            </a:r>
            <a:r>
              <a:rPr lang="en-GB" sz="1800" dirty="0"/>
              <a:t>Smith et al. (2015) GRL dissemination work &amp; U3A outreach</a:t>
            </a:r>
          </a:p>
          <a:p>
            <a:r>
              <a:rPr lang="en-GB" sz="1200" b="1" dirty="0"/>
              <a:t>October 2014</a:t>
            </a:r>
            <a:r>
              <a:rPr lang="en-GB" sz="1200" dirty="0"/>
              <a:t>: Conversation </a:t>
            </a:r>
            <a:r>
              <a:rPr lang="en-GB" sz="1200" dirty="0">
                <a:hlinkClick r:id="rId2"/>
              </a:rPr>
              <a:t>article </a:t>
            </a:r>
            <a:r>
              <a:rPr lang="en-GB" sz="1200" dirty="0"/>
              <a:t>on </a:t>
            </a:r>
            <a:r>
              <a:rPr lang="en-GB" sz="1200" dirty="0" err="1"/>
              <a:t>Durack</a:t>
            </a:r>
            <a:r>
              <a:rPr lang="en-GB" sz="1200" dirty="0"/>
              <a:t>/</a:t>
            </a:r>
            <a:r>
              <a:rPr lang="en-GB" sz="1200" dirty="0" err="1"/>
              <a:t>Llovel</a:t>
            </a:r>
            <a:r>
              <a:rPr lang="en-GB" sz="1200" dirty="0"/>
              <a:t> papers; BBC2 Jeremy Vine show; CERES/GERB/</a:t>
            </a:r>
            <a:r>
              <a:rPr lang="en-GB" sz="1200" dirty="0" err="1"/>
              <a:t>ScaRaB</a:t>
            </a:r>
            <a:r>
              <a:rPr lang="en-GB" sz="1200" dirty="0"/>
              <a:t> meeting </a:t>
            </a:r>
            <a:r>
              <a:rPr lang="en-GB" sz="1200" dirty="0">
                <a:hlinkClick r:id="rId3"/>
              </a:rPr>
              <a:t>talk</a:t>
            </a:r>
            <a:endParaRPr lang="en-GB" sz="1200" dirty="0"/>
          </a:p>
          <a:p>
            <a:r>
              <a:rPr lang="en-GB" sz="1200" b="1" dirty="0"/>
              <a:t>August 2014</a:t>
            </a:r>
            <a:r>
              <a:rPr lang="en-GB" sz="1200" dirty="0"/>
              <a:t>: Allan et al. (2014) </a:t>
            </a:r>
            <a:r>
              <a:rPr lang="en-GB" sz="1200" dirty="0">
                <a:hlinkClick r:id="rId4"/>
              </a:rPr>
              <a:t>NCAS highlight</a:t>
            </a:r>
            <a:r>
              <a:rPr lang="en-GB" sz="1200" dirty="0"/>
              <a:t>, Nature Climate Change </a:t>
            </a:r>
            <a:r>
              <a:rPr lang="en-GB" sz="1200" dirty="0">
                <a:hlinkClick r:id="rId5"/>
              </a:rPr>
              <a:t>highlight</a:t>
            </a:r>
            <a:r>
              <a:rPr lang="en-GB" sz="1200" dirty="0"/>
              <a:t> ; </a:t>
            </a:r>
            <a:r>
              <a:rPr lang="en-GB" sz="1200" dirty="0">
                <a:hlinkClick r:id="rId6"/>
              </a:rPr>
              <a:t>Climate Lab Book </a:t>
            </a:r>
            <a:r>
              <a:rPr lang="en-GB" sz="1200" dirty="0"/>
              <a:t>, </a:t>
            </a:r>
            <a:r>
              <a:rPr lang="en-GB" sz="1200" dirty="0">
                <a:hlinkClick r:id="rId7"/>
              </a:rPr>
              <a:t>Carbon Brief </a:t>
            </a:r>
            <a:r>
              <a:rPr lang="en-GB" sz="1200" dirty="0"/>
              <a:t>, </a:t>
            </a:r>
            <a:r>
              <a:rPr lang="en-GB" sz="1200" dirty="0">
                <a:hlinkClick r:id="rId8"/>
              </a:rPr>
              <a:t>Met Department</a:t>
            </a:r>
            <a:r>
              <a:rPr lang="en-GB" sz="1200" dirty="0"/>
              <a:t> &amp; </a:t>
            </a:r>
            <a:r>
              <a:rPr lang="en-GB" sz="1200" dirty="0">
                <a:hlinkClick r:id="rId9"/>
              </a:rPr>
              <a:t>Conversation</a:t>
            </a:r>
            <a:r>
              <a:rPr lang="en-GB" sz="1200" dirty="0"/>
              <a:t> blogs; </a:t>
            </a:r>
            <a:r>
              <a:rPr lang="en-GB" sz="1200" dirty="0">
                <a:hlinkClick r:id="rId10"/>
              </a:rPr>
              <a:t>Telegraph</a:t>
            </a:r>
            <a:r>
              <a:rPr lang="en-GB" sz="1200" dirty="0"/>
              <a:t> ; </a:t>
            </a:r>
            <a:r>
              <a:rPr lang="en-GB" sz="1200" dirty="0" err="1"/>
              <a:t>Eddington</a:t>
            </a:r>
            <a:r>
              <a:rPr lang="en-GB" sz="1200" dirty="0"/>
              <a:t> Astronomical Society </a:t>
            </a:r>
            <a:r>
              <a:rPr lang="en-GB" sz="1200" dirty="0">
                <a:hlinkClick r:id="rId11"/>
              </a:rPr>
              <a:t>talk</a:t>
            </a:r>
            <a:endParaRPr lang="en-GB" sz="1200" dirty="0"/>
          </a:p>
          <a:p>
            <a:r>
              <a:rPr lang="en-GB" sz="1200" b="1" dirty="0"/>
              <a:t>July 2014</a:t>
            </a:r>
            <a:r>
              <a:rPr lang="en-GB" sz="1200" dirty="0"/>
              <a:t>: DEEP-C talks at </a:t>
            </a:r>
            <a:r>
              <a:rPr lang="en-GB" sz="1200" dirty="0">
                <a:hlinkClick r:id="rId12"/>
              </a:rPr>
              <a:t>GEWEX </a:t>
            </a:r>
            <a:r>
              <a:rPr lang="en-GB" sz="1200" dirty="0"/>
              <a:t>and </a:t>
            </a:r>
            <a:r>
              <a:rPr lang="en-GB" sz="1200" dirty="0">
                <a:hlinkClick r:id="rId13"/>
              </a:rPr>
              <a:t>AMS </a:t>
            </a:r>
            <a:r>
              <a:rPr lang="en-GB" sz="1200" dirty="0"/>
              <a:t>conferences</a:t>
            </a:r>
          </a:p>
          <a:p>
            <a:r>
              <a:rPr lang="en-GB" sz="1200" b="1" dirty="0"/>
              <a:t>April 2014 </a:t>
            </a:r>
            <a:r>
              <a:rPr lang="en-GB" sz="1200" dirty="0"/>
              <a:t>– Royal Society “Hiatus” discussion meeting; </a:t>
            </a:r>
            <a:r>
              <a:rPr lang="en-GB" sz="1200" dirty="0">
                <a:hlinkClick r:id="rId14"/>
              </a:rPr>
              <a:t>EGU</a:t>
            </a:r>
            <a:r>
              <a:rPr lang="en-GB" sz="1200" dirty="0"/>
              <a:t> talk</a:t>
            </a:r>
          </a:p>
          <a:p>
            <a:r>
              <a:rPr lang="en-GB" sz="1200" b="1" dirty="0"/>
              <a:t>Feb 2014 </a:t>
            </a:r>
            <a:r>
              <a:rPr lang="en-GB" sz="1200" dirty="0"/>
              <a:t>- </a:t>
            </a:r>
            <a:r>
              <a:rPr lang="en-GB" sz="1200" b="1" u="sng" dirty="0">
                <a:hlinkClick r:id="rId15"/>
              </a:rPr>
              <a:t>"Where has the warming gone?"</a:t>
            </a:r>
            <a:r>
              <a:rPr lang="en-GB" sz="1200" dirty="0"/>
              <a:t> </a:t>
            </a:r>
            <a:r>
              <a:rPr lang="en-GB" sz="1200" dirty="0" err="1"/>
              <a:t>RMetS</a:t>
            </a:r>
            <a:r>
              <a:rPr lang="en-GB" sz="1200" dirty="0"/>
              <a:t> local group ; </a:t>
            </a:r>
            <a:r>
              <a:rPr lang="en-GB" sz="1200" b="1" u="sng" dirty="0">
                <a:hlinkClick r:id="rId16"/>
              </a:rPr>
              <a:t>Comment on England et al.</a:t>
            </a:r>
            <a:r>
              <a:rPr lang="en-GB" sz="1200" dirty="0"/>
              <a:t>  (see also </a:t>
            </a:r>
            <a:r>
              <a:rPr lang="en-GB" sz="1200" b="1" u="sng" dirty="0">
                <a:hlinkClick r:id="rId17"/>
              </a:rPr>
              <a:t>Guardian</a:t>
            </a:r>
            <a:r>
              <a:rPr lang="en-GB" sz="1200" dirty="0"/>
              <a:t> article).</a:t>
            </a:r>
          </a:p>
          <a:p>
            <a:r>
              <a:rPr lang="en-GB" sz="1200" b="1" dirty="0"/>
              <a:t>Aug/Sep2013 </a:t>
            </a:r>
            <a:r>
              <a:rPr lang="en-GB" sz="1200" dirty="0"/>
              <a:t>- </a:t>
            </a:r>
            <a:r>
              <a:rPr lang="en-GB" sz="1200" b="1" u="sng" dirty="0">
                <a:hlinkClick r:id="rId18"/>
              </a:rPr>
              <a:t>Comment on recent Nature paper by Kosaka and </a:t>
            </a:r>
            <a:r>
              <a:rPr lang="en-GB" sz="1200" b="1" u="sng" dirty="0" err="1">
                <a:hlinkClick r:id="rId18"/>
              </a:rPr>
              <a:t>Xie</a:t>
            </a:r>
            <a:r>
              <a:rPr lang="en-GB" sz="1200" dirty="0"/>
              <a:t>  (see also </a:t>
            </a:r>
            <a:r>
              <a:rPr lang="en-GB" sz="1200" b="1" u="sng" dirty="0">
                <a:hlinkClick r:id="rId19"/>
              </a:rPr>
              <a:t>BBC</a:t>
            </a:r>
            <a:r>
              <a:rPr lang="en-GB" sz="1200" dirty="0"/>
              <a:t> and </a:t>
            </a:r>
            <a:r>
              <a:rPr lang="en-GB" sz="1200" b="1" u="sng" dirty="0">
                <a:hlinkClick r:id="rId20"/>
              </a:rPr>
              <a:t>Independent</a:t>
            </a:r>
            <a:r>
              <a:rPr lang="en-GB" sz="1200" dirty="0"/>
              <a:t> articles); </a:t>
            </a:r>
            <a:r>
              <a:rPr lang="en-GB" sz="1200" dirty="0">
                <a:hlinkClick r:id="rId21"/>
              </a:rPr>
              <a:t>Voice of Russia</a:t>
            </a:r>
            <a:r>
              <a:rPr lang="en-GB" sz="1200" dirty="0"/>
              <a:t>; IPCC </a:t>
            </a:r>
            <a:r>
              <a:rPr lang="en-GB" sz="1200" dirty="0">
                <a:hlinkClick r:id="rId22"/>
              </a:rPr>
              <a:t>Sky</a:t>
            </a:r>
            <a:r>
              <a:rPr lang="en-GB" sz="1200" dirty="0"/>
              <a:t>/BBC/</a:t>
            </a:r>
            <a:r>
              <a:rPr lang="en-GB" sz="1200" dirty="0" err="1"/>
              <a:t>etc</a:t>
            </a:r>
            <a:endParaRPr lang="en-GB" sz="1200" dirty="0"/>
          </a:p>
          <a:p>
            <a:r>
              <a:rPr lang="en-GB" sz="1200" b="1" dirty="0"/>
              <a:t>July 2013 </a:t>
            </a:r>
            <a:r>
              <a:rPr lang="en-GB" sz="1200" dirty="0"/>
              <a:t>- Science Media Centre </a:t>
            </a:r>
            <a:r>
              <a:rPr lang="en-GB" sz="1200" dirty="0">
                <a:hlinkClick r:id="rId23"/>
              </a:rPr>
              <a:t>briefing</a:t>
            </a:r>
            <a:r>
              <a:rPr lang="en-GB" sz="1200" dirty="0"/>
              <a:t> on “slowdown”</a:t>
            </a:r>
          </a:p>
          <a:p>
            <a:r>
              <a:rPr lang="en-GB" sz="1200" b="1" dirty="0"/>
              <a:t>May 2013</a:t>
            </a:r>
            <a:r>
              <a:rPr lang="en-GB" sz="1200" dirty="0"/>
              <a:t>: </a:t>
            </a:r>
            <a:r>
              <a:rPr lang="en-GB" sz="1200" b="1" u="sng" dirty="0">
                <a:hlinkClick r:id="rId24"/>
              </a:rPr>
              <a:t>Carbon Brief</a:t>
            </a:r>
            <a:r>
              <a:rPr lang="en-GB" sz="1200" dirty="0"/>
              <a:t> article on DEEP-C temperature obs.</a:t>
            </a:r>
          </a:p>
          <a:p>
            <a:r>
              <a:rPr lang="en-GB" sz="1200" b="1" dirty="0"/>
              <a:t>April 2013 </a:t>
            </a:r>
            <a:r>
              <a:rPr lang="en-GB" sz="1200" dirty="0"/>
              <a:t>- Meeting with DECC partners in London</a:t>
            </a:r>
          </a:p>
          <a:p>
            <a:pPr marL="0" indent="0">
              <a:buNone/>
            </a:pPr>
            <a:r>
              <a:rPr lang="en-GB" sz="1200" b="1" dirty="0"/>
              <a:t>Also: </a:t>
            </a:r>
            <a:r>
              <a:rPr lang="en-GB" sz="1200" dirty="0"/>
              <a:t>twitter, Walker Institute, media interaction </a:t>
            </a:r>
            <a:r>
              <a:rPr lang="en-GB" sz="1200" dirty="0">
                <a:hlinkClick r:id="rId25"/>
              </a:rPr>
              <a:t>http://www.met.reading.ac.uk/~sgs02rpa/research/DEEP-C.html</a:t>
            </a:r>
            <a:r>
              <a:rPr lang="en-GB" sz="1200" dirty="0"/>
              <a:t>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59466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DEEP-C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r>
              <a:rPr lang="en-GB" sz="2600" dirty="0"/>
              <a:t>Diagnosing Earth’s Energy Pathways in the Climate system</a:t>
            </a:r>
            <a:endParaRPr lang="en-GB" sz="2600" u="sng" dirty="0"/>
          </a:p>
          <a:p>
            <a:pPr lvl="1"/>
            <a:r>
              <a:rPr lang="en-GB" sz="2200" dirty="0"/>
              <a:t>WP1 Radiative imbalance &amp; transports (Allan, et al. Reading)</a:t>
            </a:r>
          </a:p>
          <a:p>
            <a:pPr lvl="1"/>
            <a:r>
              <a:rPr lang="en-GB" sz="2200" dirty="0"/>
              <a:t>WP2 Ocean heat content &amp; observations (</a:t>
            </a:r>
            <a:r>
              <a:rPr lang="en-GB" sz="2200" dirty="0" err="1"/>
              <a:t>McDonagh</a:t>
            </a:r>
            <a:r>
              <a:rPr lang="en-GB" sz="2200" dirty="0"/>
              <a:t> et al., NOC)</a:t>
            </a:r>
          </a:p>
          <a:p>
            <a:pPr lvl="1"/>
            <a:r>
              <a:rPr lang="en-GB" sz="2200" dirty="0"/>
              <a:t>WP3 Simulations/process understanding (Palmer et al., Met Office)</a:t>
            </a:r>
          </a:p>
          <a:p>
            <a:pPr lvl="1"/>
            <a:r>
              <a:rPr lang="en-GB" sz="2200" dirty="0"/>
              <a:t>WP4 Synthesis (All)</a:t>
            </a:r>
          </a:p>
          <a:p>
            <a:r>
              <a:rPr lang="en-GB" sz="2600" dirty="0"/>
              <a:t>Original aims to explain and understand: </a:t>
            </a:r>
          </a:p>
          <a:p>
            <a:pPr lvl="1"/>
            <a:r>
              <a:rPr lang="en-GB" sz="2200" dirty="0"/>
              <a:t>“missing” energy in the climate system</a:t>
            </a:r>
          </a:p>
          <a:p>
            <a:pPr lvl="1"/>
            <a:r>
              <a:rPr lang="en-GB" sz="2200" dirty="0"/>
              <a:t>Slower rates of surface warming in early 2000s</a:t>
            </a:r>
          </a:p>
          <a:p>
            <a:r>
              <a:rPr lang="en-GB" sz="2600" dirty="0"/>
              <a:t> Methods: combine satellite data, reanalyses and ocean measurements with modelling</a:t>
            </a:r>
          </a:p>
          <a:p>
            <a:pPr marL="0" indent="0">
              <a:buNone/>
            </a:pPr>
            <a:r>
              <a:rPr lang="en-GB" sz="2200" dirty="0"/>
              <a:t>See: </a:t>
            </a:r>
            <a:r>
              <a:rPr lang="en-GB" sz="2200" dirty="0">
                <a:hlinkClick r:id="rId2"/>
              </a:rPr>
              <a:t>http://www.met.reading.ac.uk/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~</a:t>
            </a:r>
            <a:r>
              <a:rPr lang="en-GB" sz="2200" dirty="0">
                <a:hlinkClick r:id="rId2"/>
              </a:rPr>
              <a:t>sgs02rpa/research/DEEP-C.html</a:t>
            </a:r>
            <a:r>
              <a:rPr lang="en-GB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2111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51520" y="1977400"/>
          <a:ext cx="7704856" cy="281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824"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Workpackage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Year 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Year 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Year 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Year 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296">
                <a:tc>
                  <a:txBody>
                    <a:bodyPr/>
                    <a:lstStyle/>
                    <a:p>
                      <a:r>
                        <a:rPr lang="en-GB" dirty="0"/>
                        <a:t>WP1 </a:t>
                      </a:r>
                      <a:r>
                        <a:rPr lang="en-GB" sz="1600" dirty="0"/>
                        <a:t>(Reading)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GB" dirty="0"/>
                        <a:t>WP2</a:t>
                      </a:r>
                      <a:r>
                        <a:rPr lang="en-GB" baseline="0" dirty="0"/>
                        <a:t> </a:t>
                      </a:r>
                      <a:r>
                        <a:rPr lang="en-GB" sz="1600" dirty="0"/>
                        <a:t>(Southampton)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GB" dirty="0"/>
                        <a:t>WP3 </a:t>
                      </a:r>
                      <a:r>
                        <a:rPr lang="en-GB" sz="1600" dirty="0"/>
                        <a:t>(Met Office)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GB" dirty="0"/>
                        <a:t>WP4 </a:t>
                      </a:r>
                      <a:r>
                        <a:rPr lang="en-GB" sz="1600" dirty="0"/>
                        <a:t>(All)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sz="1600" b="1" dirty="0"/>
                        <a:t>Partners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99792" y="2677562"/>
            <a:ext cx="4168080" cy="184666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white"/>
                </a:solidFill>
                <a:latin typeface="Calibri"/>
              </a:rPr>
              <a:t>PDRA1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9792" y="2492896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white"/>
                </a:solidFill>
                <a:latin typeface="Calibri"/>
              </a:rPr>
              <a:t>O1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9792" y="3253626"/>
            <a:ext cx="4168080" cy="184666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white"/>
                </a:solidFill>
                <a:latin typeface="Calibri"/>
              </a:rPr>
              <a:t>PDRA2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9792" y="3068960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white"/>
                </a:solidFill>
                <a:latin typeface="Calibri"/>
              </a:rPr>
              <a:t>O2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9792" y="3645024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white"/>
                </a:solidFill>
                <a:latin typeface="Calibri"/>
              </a:rPr>
              <a:t>O3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5736" y="4005064"/>
            <a:ext cx="1296144" cy="784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dirty="0">
                <a:solidFill>
                  <a:prstClr val="black"/>
                </a:solidFill>
                <a:latin typeface="Calibri"/>
              </a:rPr>
              <a:t>Recruitment, Integration, KO meeting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95736" y="2852936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white"/>
                </a:solidFill>
                <a:latin typeface="Calibri"/>
              </a:rPr>
              <a:t>Allan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96376" y="3429000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>
                <a:solidFill>
                  <a:prstClr val="white"/>
                </a:solidFill>
                <a:latin typeface="Calibri"/>
              </a:rPr>
              <a:t>McDonagh</a:t>
            </a:r>
            <a:r>
              <a:rPr lang="en-GB" sz="1200" b="1" dirty="0">
                <a:solidFill>
                  <a:prstClr val="white"/>
                </a:solidFill>
                <a:latin typeface="Calibri"/>
              </a:rPr>
              <a:t>, King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95864" y="4212377"/>
            <a:ext cx="116051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Synthesis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6016" y="2492896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/>
              </a:rPr>
              <a:t>D1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16016" y="3068960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/>
              </a:rPr>
              <a:t>D2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6016" y="3645024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/>
              </a:rPr>
              <a:t>D3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5736" y="3820398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white"/>
                </a:solidFill>
                <a:latin typeface="Calibri"/>
              </a:rPr>
              <a:t>Palmer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91880" y="4036422"/>
            <a:ext cx="330398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white"/>
                </a:solidFill>
                <a:latin typeface="Calibri"/>
              </a:rPr>
              <a:t>O4-O5-O6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04248" y="4036422"/>
            <a:ext cx="57606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/>
              </a:rPr>
              <a:t>D4,D5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91880" y="4221088"/>
            <a:ext cx="3303984" cy="184666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>
                <a:solidFill>
                  <a:prstClr val="white"/>
                </a:solidFill>
                <a:latin typeface="Calibri"/>
              </a:rPr>
              <a:t>Kuhlbrodt</a:t>
            </a:r>
            <a:r>
              <a:rPr lang="en-GB" sz="1200" b="1" dirty="0">
                <a:solidFill>
                  <a:prstClr val="white"/>
                </a:solidFill>
                <a:latin typeface="Calibri"/>
              </a:rPr>
              <a:t>, Gregory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DEEP-C Work Plan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"/>
          <a:stretch/>
        </p:blipFill>
        <p:spPr bwMode="auto">
          <a:xfrm>
            <a:off x="1" y="1537030"/>
            <a:ext cx="9144000" cy="441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843808" y="1844824"/>
            <a:ext cx="0" cy="255265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95736" y="1383159"/>
            <a:ext cx="662473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alibri" pitchFamily="34" charset="0"/>
              </a:rPr>
              <a:t>Start date: March 2013; Project Ends February 2017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100392" y="1916832"/>
            <a:ext cx="0" cy="2396589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7380312" y="4000398"/>
            <a:ext cx="1440160" cy="1444826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8100392" y="4877144"/>
            <a:ext cx="0" cy="372381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815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sz="2800" dirty="0">
                <a:latin typeface="Arial Black" panose="020B0A04020102020204" pitchFamily="34" charset="0"/>
              </a:rPr>
              <a:t>Project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satellite radiation budget measurements with atmospheric reanalyses, providing improved 2D estimates of surface heat fluxes across the ocean surface (WP1)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O2. </a:t>
            </a:r>
            <a:r>
              <a:rPr lang="en-GB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global 3D ocean heat content and its changes since 2003 using ARGO and ship-based observations, leading to improved understanding of energy propagation through the climate system (WP2)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 </a:t>
            </a:r>
            <a:r>
              <a:rPr lang="en-GB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spatial patterns of surface and sub-surface temperature changes in distinct hiatus decades using simulations and observations (e.g. Fig. 4); evaluate the processes fundamental for ocean heat uptake and redistribution (WP3)</a:t>
            </a: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O4.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Combine ocean and satellite data (from O1-2) to provide new estimate of Earth's net radiative energy balance (2000-2015) and compare with CMIP5 climate simulations (from O3) (WP1-4)</a:t>
            </a: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O5.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Monitor co-variations in net radiative energy imbalance and ocean heating (from O1,O2,O4); quantify and understand lags between OHC and TOA radiation (WP1-4)</a:t>
            </a: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O6.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Characterise spatial signatures and mechanisms of ocean and atmospheric heat re-distribution (from O4-5) during the hiatus period 2000-2015 using observations and simulations (WP1-4)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995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/>
          <a:lstStyle/>
          <a:p>
            <a:r>
              <a:rPr lang="en-GB" sz="3600" dirty="0"/>
              <a:t>Primary 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676456" cy="5832648"/>
          </a:xfrm>
        </p:spPr>
        <p:txBody>
          <a:bodyPr/>
          <a:lstStyle/>
          <a:p>
            <a:r>
              <a:rPr lang="en-GB" sz="1400" b="1" dirty="0"/>
              <a:t>Allan, R. P., C. Liu, N. G. Loeb, M. D. Palmer, </a:t>
            </a:r>
            <a:r>
              <a:rPr lang="en-GB" sz="1400" dirty="0"/>
              <a:t>M. Roberts, </a:t>
            </a:r>
            <a:r>
              <a:rPr lang="en-GB" sz="1400" b="1" dirty="0"/>
              <a:t>D. Smith </a:t>
            </a:r>
            <a:r>
              <a:rPr lang="en-GB" sz="1400" dirty="0"/>
              <a:t>and P.-L. </a:t>
            </a:r>
            <a:r>
              <a:rPr lang="en-GB" sz="1400" dirty="0" err="1"/>
              <a:t>Vidale</a:t>
            </a:r>
            <a:r>
              <a:rPr lang="en-GB" sz="1400" dirty="0"/>
              <a:t> (2014) Changes in global net radiative imbalance 1985-2012, Geophysical Research Letters, 41,</a:t>
            </a:r>
            <a:r>
              <a:rPr lang="en-GB" sz="1400" b="1" u="sng" dirty="0">
                <a:hlinkClick r:id="rId2"/>
              </a:rPr>
              <a:t>10.1002/2014GL060962</a:t>
            </a:r>
            <a:r>
              <a:rPr lang="en-GB" sz="1400" dirty="0"/>
              <a:t>.</a:t>
            </a:r>
          </a:p>
          <a:p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Cheng, L., K. E. Trenberth, </a:t>
            </a:r>
            <a:r>
              <a:rPr lang="en-GB" sz="1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M. D. Palmer, 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J. Zhu and J. P. Abraham (2016) Observed and simulated full-depth ocean heat-content changes for 1970-2005, Ocean Science, 12, doi:</a:t>
            </a:r>
            <a:r>
              <a:rPr lang="en-GB" sz="1400" b="1" u="sng" dirty="0">
                <a:solidFill>
                  <a:schemeClr val="bg2">
                    <a:lumMod val="40000"/>
                    <a:lumOff val="60000"/>
                  </a:schemeClr>
                </a:solidFill>
                <a:hlinkClick r:id="rId3"/>
              </a:rPr>
              <a:t>10.5194/os-12-925-2016</a:t>
            </a:r>
            <a:endParaRPr lang="en-GB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GB" sz="14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Desbruyères</a:t>
            </a:r>
            <a:r>
              <a:rPr lang="en-GB" sz="1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D. G., 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S. </a:t>
            </a:r>
            <a:r>
              <a:rPr lang="en-GB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Purkey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G. J. Johnson, </a:t>
            </a:r>
            <a:r>
              <a:rPr lang="en-GB" sz="1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E. L. </a:t>
            </a:r>
            <a:r>
              <a:rPr lang="en-GB" sz="14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McDonagh</a:t>
            </a:r>
            <a:r>
              <a:rPr lang="en-GB" sz="1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and B. A. King 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(2016), Deep and Abyssal Ocean Warming from 35 years of Repeat Hydrography, GRL, in press, DOI: </a:t>
            </a:r>
            <a:r>
              <a:rPr lang="en-GB" sz="1400" b="1" u="sng" dirty="0" err="1">
                <a:solidFill>
                  <a:schemeClr val="bg2">
                    <a:lumMod val="40000"/>
                    <a:lumOff val="60000"/>
                  </a:schemeClr>
                </a:solidFill>
                <a:hlinkClick r:id="rId4"/>
              </a:rPr>
              <a:t>doi</a:t>
            </a:r>
            <a:r>
              <a:rPr lang="en-GB" sz="1400" b="1" u="sng" dirty="0">
                <a:solidFill>
                  <a:schemeClr val="bg2">
                    <a:lumMod val="40000"/>
                    <a:lumOff val="60000"/>
                  </a:schemeClr>
                </a:solidFill>
                <a:hlinkClick r:id="rId4"/>
              </a:rPr>
              <a:t>: 10.1002/2016GL070413</a:t>
            </a:r>
            <a:endParaRPr lang="en-GB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GB" sz="14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Desbruyères</a:t>
            </a:r>
            <a:r>
              <a:rPr lang="en-GB" sz="1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D. G., E. L. </a:t>
            </a:r>
            <a:r>
              <a:rPr lang="en-GB" sz="14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McDonagh</a:t>
            </a:r>
            <a:r>
              <a:rPr lang="en-GB" sz="1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B. A. King, F. K. Garry, 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A. T. </a:t>
            </a:r>
            <a:r>
              <a:rPr lang="en-GB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Blaker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B. Moat and H. Mercier (2014) Full-depth temperature trends in the NE Atlantic through the early 21st century, GRL, doi:</a:t>
            </a:r>
            <a:r>
              <a:rPr lang="en-GB" sz="1400" b="1" u="sng" dirty="0">
                <a:solidFill>
                  <a:schemeClr val="bg2">
                    <a:lumMod val="40000"/>
                    <a:lumOff val="60000"/>
                  </a:schemeClr>
                </a:solidFill>
                <a:hlinkClick r:id="rId5"/>
              </a:rPr>
              <a:t>10.1002/2014GL061844</a:t>
            </a:r>
            <a:endParaRPr lang="en-GB" sz="1400" b="1" u="sng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GB" sz="1400" b="1" dirty="0"/>
              <a:t>Liu, C. Allan, R. P., </a:t>
            </a:r>
            <a:r>
              <a:rPr lang="en-GB" sz="1400" dirty="0"/>
              <a:t>P. </a:t>
            </a:r>
            <a:r>
              <a:rPr lang="en-GB" sz="1400" dirty="0" err="1"/>
              <a:t>Berrisford</a:t>
            </a:r>
            <a:r>
              <a:rPr lang="en-GB" sz="1400" dirty="0"/>
              <a:t> , M. Mayer , </a:t>
            </a:r>
            <a:r>
              <a:rPr lang="en-GB" sz="1400" b="1" dirty="0"/>
              <a:t>P. </a:t>
            </a:r>
            <a:r>
              <a:rPr lang="en-GB" sz="1400" b="1" dirty="0" err="1"/>
              <a:t>Hyder</a:t>
            </a:r>
            <a:r>
              <a:rPr lang="en-GB" sz="1400" b="1" dirty="0"/>
              <a:t>, N. Loeb , D. Smith </a:t>
            </a:r>
            <a:r>
              <a:rPr lang="en-GB" sz="1400" dirty="0"/>
              <a:t>, P.-L. </a:t>
            </a:r>
            <a:r>
              <a:rPr lang="en-GB" sz="1400" dirty="0" err="1"/>
              <a:t>Vidale</a:t>
            </a:r>
            <a:r>
              <a:rPr lang="en-GB" sz="1400" dirty="0"/>
              <a:t>, J. Edwards (2015) Combining satellite observations and reanalysis energy transports to estimate global net surface energy fluxes 1985-2012, J. Geophysical Research, </a:t>
            </a:r>
            <a:r>
              <a:rPr lang="en-GB" sz="1400" b="1" u="sng" dirty="0" err="1">
                <a:hlinkClick r:id="rId6"/>
              </a:rPr>
              <a:t>doi</a:t>
            </a:r>
            <a:r>
              <a:rPr lang="en-GB" sz="1400" b="1" u="sng" dirty="0">
                <a:hlinkClick r:id="rId6"/>
              </a:rPr>
              <a:t>: 10.1002/2015JD023264</a:t>
            </a:r>
            <a:endParaRPr lang="en-GB" sz="1400" dirty="0"/>
          </a:p>
          <a:p>
            <a:r>
              <a:rPr lang="en-GB" sz="1400" b="1" dirty="0"/>
              <a:t>Loeb, N. G., </a:t>
            </a:r>
            <a:r>
              <a:rPr lang="en-GB" sz="1400" dirty="0"/>
              <a:t>H. Wang, A. Cheng, S. Kato, J. T. </a:t>
            </a:r>
            <a:r>
              <a:rPr lang="en-GB" sz="1400" dirty="0" err="1"/>
              <a:t>Fasullo</a:t>
            </a:r>
            <a:r>
              <a:rPr lang="en-GB" sz="1400" dirty="0"/>
              <a:t>, K.-M. Xu and </a:t>
            </a:r>
            <a:r>
              <a:rPr lang="en-GB" sz="1400" b="1" dirty="0"/>
              <a:t>R. P. Allan </a:t>
            </a:r>
            <a:r>
              <a:rPr lang="en-GB" sz="1400" dirty="0"/>
              <a:t>(2015) Observational Constraints on Atmospheric and Oceanic Cross-Equatorial Heat Transports: Revisiting the Precipitation Asymmetry Problem in Climate Models, Climate Dynamics, </a:t>
            </a:r>
            <a:r>
              <a:rPr lang="en-GB" sz="1400" b="1" u="sng" dirty="0">
                <a:hlinkClick r:id="rId7"/>
              </a:rPr>
              <a:t>10.1007/s00382-015-2766-z</a:t>
            </a:r>
            <a:endParaRPr lang="en-GB" sz="1400" dirty="0"/>
          </a:p>
          <a:p>
            <a:r>
              <a:rPr lang="en-GB" sz="1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Palmer, M.D. 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and D.J. </a:t>
            </a:r>
            <a:r>
              <a:rPr lang="en-GB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McNeall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(2014) Internal variability of Earth's energy budget simulated by CMIP5 climate models, Environ. Res. Lett. 9, 034016, </a:t>
            </a:r>
            <a:r>
              <a:rPr lang="en-GB" sz="1400" b="1" u="sng" dirty="0">
                <a:solidFill>
                  <a:schemeClr val="bg2">
                    <a:lumMod val="40000"/>
                    <a:lumOff val="60000"/>
                  </a:schemeClr>
                </a:solidFill>
                <a:hlinkClick r:id="rId8"/>
              </a:rPr>
              <a:t>doi:10.1088/1748-9326/9/3/034016</a:t>
            </a:r>
            <a:endParaRPr lang="en-GB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GB" sz="1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Palmer, M.D., C. D. Roberts, 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et al. (2015) Ocean heat content variability and change in an ensemble of ocean reanalyses, Climate Dynamics, </a:t>
            </a:r>
            <a:r>
              <a:rPr lang="en-GB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doi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: </a:t>
            </a:r>
            <a:r>
              <a:rPr lang="en-GB" sz="1400" b="1" u="sng" dirty="0">
                <a:solidFill>
                  <a:schemeClr val="bg2">
                    <a:lumMod val="40000"/>
                    <a:lumOff val="60000"/>
                  </a:schemeClr>
                </a:solidFill>
                <a:hlinkClick r:id="rId9"/>
              </a:rPr>
              <a:t>10.1007/s00382-015-2801-0</a:t>
            </a:r>
            <a:endParaRPr lang="en-GB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GB" sz="1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Roberts, C.D., M.D. Palmer, 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D. </a:t>
            </a:r>
            <a:r>
              <a:rPr lang="en-GB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McNeall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and M. Collins (2014) Quantifying the likelihood of a continued hiatus in global warming, Nature Climate Change </a:t>
            </a:r>
            <a:r>
              <a:rPr lang="en-GB" sz="1400" b="1" u="sng" dirty="0">
                <a:solidFill>
                  <a:schemeClr val="bg2">
                    <a:lumMod val="40000"/>
                    <a:lumOff val="60000"/>
                  </a:schemeClr>
                </a:solidFill>
                <a:hlinkClick r:id="rId10"/>
              </a:rPr>
              <a:t>doi:10.1038/nclimate2531</a:t>
            </a:r>
            <a:endParaRPr lang="en-GB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Roberts, M. J. and co-authors </a:t>
            </a:r>
            <a:r>
              <a:rPr lang="en-GB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inc.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 </a:t>
            </a:r>
            <a:r>
              <a:rPr lang="en-GB" sz="14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Hyder</a:t>
            </a:r>
            <a:r>
              <a:rPr lang="en-GB" sz="1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(2016) Impact of ocean resolution on coupled air-sea fluxes and large-scale climate, GRL, </a:t>
            </a:r>
            <a:r>
              <a:rPr lang="en-GB" sz="1400" b="1" u="sng" dirty="0">
                <a:solidFill>
                  <a:schemeClr val="bg2">
                    <a:lumMod val="40000"/>
                    <a:lumOff val="60000"/>
                  </a:schemeClr>
                </a:solidFill>
                <a:hlinkClick r:id="rId11"/>
              </a:rPr>
              <a:t>doi:10.1002/2016GL070559</a:t>
            </a:r>
            <a:endParaRPr lang="en-GB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GB" sz="1400" b="1" dirty="0"/>
              <a:t>Smith, D., R. P. Allan</a:t>
            </a:r>
            <a:r>
              <a:rPr lang="en-GB" sz="1400" dirty="0"/>
              <a:t>, A. C. Coward, R. </a:t>
            </a:r>
            <a:r>
              <a:rPr lang="en-GB" sz="1400" dirty="0" err="1"/>
              <a:t>Eade</a:t>
            </a:r>
            <a:r>
              <a:rPr lang="en-GB" sz="1400" dirty="0"/>
              <a:t>, P</a:t>
            </a:r>
            <a:r>
              <a:rPr lang="en-GB" sz="1400" b="1" dirty="0"/>
              <a:t>. </a:t>
            </a:r>
            <a:r>
              <a:rPr lang="en-GB" sz="1400" b="1" dirty="0" err="1"/>
              <a:t>Hyder</a:t>
            </a:r>
            <a:r>
              <a:rPr lang="en-GB" sz="1400" b="1" dirty="0"/>
              <a:t>, C. Liu, N. G. Loeb, M. D. Palmer, </a:t>
            </a:r>
            <a:r>
              <a:rPr lang="en-GB" sz="1400" dirty="0"/>
              <a:t>M. Roberts, &amp; A. A. </a:t>
            </a:r>
            <a:r>
              <a:rPr lang="en-GB" sz="1400" dirty="0" err="1"/>
              <a:t>Scaif</a:t>
            </a:r>
            <a:r>
              <a:rPr lang="en-GB" sz="1400" dirty="0"/>
              <a:t> (2015) Earth's energy imbalance since 1960 in observations and CMIP5 models, GRL, </a:t>
            </a:r>
            <a:r>
              <a:rPr lang="en-GB" sz="1400" b="1" u="sng" dirty="0">
                <a:hlinkClick r:id="rId12"/>
              </a:rPr>
              <a:t>10.1002/2014GL062669,</a:t>
            </a:r>
            <a:endParaRPr lang="en-GB" sz="1400" dirty="0"/>
          </a:p>
          <a:p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von </a:t>
            </a:r>
            <a:r>
              <a:rPr lang="en-GB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Schuckmann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K. et al. </a:t>
            </a:r>
            <a:r>
              <a:rPr lang="en-GB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inc.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M. D. Palmer </a:t>
            </a:r>
            <a:r>
              <a:rPr lang="en-GB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(2016) An imperative to monitor Earth's energy imbalance, Nature Climate Change </a:t>
            </a:r>
            <a:r>
              <a:rPr lang="en-GB" sz="1400" b="1" u="sng" dirty="0" err="1">
                <a:solidFill>
                  <a:schemeClr val="bg2">
                    <a:lumMod val="40000"/>
                    <a:lumOff val="60000"/>
                  </a:schemeClr>
                </a:solidFill>
                <a:hlinkClick r:id="rId13"/>
              </a:rPr>
              <a:t>doi</a:t>
            </a:r>
            <a:r>
              <a:rPr lang="en-GB" sz="1400" b="1" u="sng" dirty="0">
                <a:solidFill>
                  <a:schemeClr val="bg2">
                    <a:lumMod val="40000"/>
                    <a:lumOff val="60000"/>
                  </a:schemeClr>
                </a:solidFill>
                <a:hlinkClick r:id="rId13"/>
              </a:rPr>
              <a:t>: 10.1038/nclimate2876</a:t>
            </a:r>
            <a:endParaRPr lang="en-GB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3074" name="Picture 2" descr="altmetric-donu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51" y="4509120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4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92030"/>
            <a:ext cx="4009904" cy="3497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59" y="199400"/>
            <a:ext cx="4762872" cy="1143000"/>
          </a:xfrm>
        </p:spPr>
        <p:txBody>
          <a:bodyPr/>
          <a:lstStyle/>
          <a:p>
            <a:r>
              <a:rPr lang="en-GB" sz="3600" dirty="0">
                <a:solidFill>
                  <a:srgbClr val="0B33B5"/>
                </a:solidFill>
              </a:rPr>
              <a:t>Top of atmosphere radiation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44" y="1412776"/>
            <a:ext cx="4545904" cy="235426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hlinkClick r:id="rId3"/>
              </a:rPr>
              <a:t>Allan et al. (2014) GRL</a:t>
            </a:r>
            <a:r>
              <a:rPr lang="en-GB" sz="2400" dirty="0"/>
              <a:t>  </a:t>
            </a:r>
          </a:p>
          <a:p>
            <a:r>
              <a:rPr lang="en-GB" sz="2000" dirty="0"/>
              <a:t>1985-present </a:t>
            </a:r>
            <a:r>
              <a:rPr lang="en-GB" sz="2000" dirty="0">
                <a:hlinkClick r:id="rId4"/>
              </a:rPr>
              <a:t>dataset</a:t>
            </a:r>
            <a:r>
              <a:rPr lang="en-GB" sz="2000" dirty="0"/>
              <a:t> (</a:t>
            </a:r>
            <a:r>
              <a:rPr lang="en-GB" sz="2000" dirty="0" err="1"/>
              <a:t>NetCDF</a:t>
            </a:r>
            <a:r>
              <a:rPr lang="en-GB" sz="2000" dirty="0"/>
              <a:t>)</a:t>
            </a:r>
          </a:p>
          <a:p>
            <a:r>
              <a:rPr lang="en-GB" sz="2000" dirty="0"/>
              <a:t>Steady heating of planet despite                                    temporary surface warming slowdown</a:t>
            </a:r>
          </a:p>
          <a:p>
            <a:r>
              <a:rPr lang="en-GB" sz="2000" dirty="0"/>
              <a:t>Increase in net imbalance: late 1980s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GB" sz="2000" dirty="0"/>
              <a:t>0.2 Wm</a:t>
            </a:r>
            <a:r>
              <a:rPr lang="en-GB" sz="2000" baseline="30000" dirty="0"/>
              <a:t>-2</a:t>
            </a:r>
            <a:r>
              <a:rPr lang="en-GB" sz="2000" dirty="0"/>
              <a:t>; 2000s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GB" sz="2000" dirty="0"/>
              <a:t>0.6 Wm</a:t>
            </a:r>
            <a:r>
              <a:rPr lang="en-GB" sz="2000" baseline="30000" dirty="0"/>
              <a:t>-2</a:t>
            </a:r>
            <a:endParaRPr lang="en-GB" sz="2000" dirty="0"/>
          </a:p>
          <a:p>
            <a:pPr lvl="1"/>
            <a:endParaRPr lang="en-GB" sz="2400" dirty="0"/>
          </a:p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36512" y="3943597"/>
            <a:ext cx="9083098" cy="229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sz="2000" kern="0" dirty="0"/>
              <a:t>Confirmed recently by updated ocean data (above, </a:t>
            </a:r>
            <a:r>
              <a:rPr lang="en-GB" sz="2000" kern="0" dirty="0">
                <a:hlinkClick r:id="rId5"/>
              </a:rPr>
              <a:t>Cheng et al. 2017 Sci. </a:t>
            </a:r>
            <a:r>
              <a:rPr lang="en-GB" sz="2000" kern="0" dirty="0" err="1">
                <a:hlinkClick r:id="rId5"/>
              </a:rPr>
              <a:t>Adv</a:t>
            </a:r>
            <a:r>
              <a:rPr lang="en-GB" sz="2000" kern="0" dirty="0"/>
              <a:t>)</a:t>
            </a:r>
          </a:p>
          <a:p>
            <a:pPr lvl="1"/>
            <a:r>
              <a:rPr lang="en-GB" sz="2000" kern="0" dirty="0"/>
              <a:t>Slight drop in net imbalance late 1990s-2000s may have influenced slowdown (e.g. </a:t>
            </a:r>
            <a:r>
              <a:rPr lang="en-GB" sz="2000" kern="0" dirty="0">
                <a:hlinkClick r:id="rId6"/>
              </a:rPr>
              <a:t>Smith et al. 2015 GRL</a:t>
            </a:r>
            <a:r>
              <a:rPr lang="en-GB" sz="2000" kern="0" dirty="0"/>
              <a:t>)</a:t>
            </a:r>
          </a:p>
          <a:p>
            <a:pPr lvl="1"/>
            <a:r>
              <a:rPr lang="en-GB" sz="2000" kern="0" dirty="0"/>
              <a:t>Distinct energy budget/temperature relations for internal variability: </a:t>
            </a:r>
            <a:r>
              <a:rPr lang="fr-FR" sz="2000" u="sng" dirty="0" err="1">
                <a:hlinkClick r:id="rId7"/>
              </a:rPr>
              <a:t>Xie</a:t>
            </a:r>
            <a:r>
              <a:rPr lang="fr-FR" sz="2000" u="sng" dirty="0">
                <a:hlinkClick r:id="rId7"/>
              </a:rPr>
              <a:t> et al. (2015) Nature </a:t>
            </a:r>
            <a:r>
              <a:rPr lang="fr-FR" sz="2000" u="sng" dirty="0" err="1">
                <a:hlinkClick r:id="rId7"/>
              </a:rPr>
              <a:t>Geosci</a:t>
            </a:r>
            <a:r>
              <a:rPr lang="fr-FR" sz="2000" dirty="0"/>
              <a:t> </a:t>
            </a:r>
            <a:endParaRPr lang="en-GB" sz="2000" kern="0" dirty="0"/>
          </a:p>
          <a:p>
            <a:pPr lvl="1"/>
            <a:r>
              <a:rPr lang="en-GB" sz="2000" kern="0" dirty="0"/>
              <a:t>Well cited (43), dataset used (e.g. Cheng et al., </a:t>
            </a:r>
            <a:r>
              <a:rPr lang="en-GB" sz="2000" kern="0" dirty="0" err="1"/>
              <a:t>Xie</a:t>
            </a:r>
            <a:r>
              <a:rPr lang="en-GB" sz="2000" kern="0" dirty="0"/>
              <a:t> et al., Williams et al., </a:t>
            </a:r>
            <a:r>
              <a:rPr lang="en-GB" sz="2000" kern="0" dirty="0" err="1"/>
              <a:t>Hyder</a:t>
            </a:r>
            <a:r>
              <a:rPr lang="en-GB" sz="2000" kern="0" dirty="0"/>
              <a:t> et al. &amp; </a:t>
            </a:r>
            <a:r>
              <a:rPr lang="en-GB" sz="2000" kern="0" dirty="0">
                <a:hlinkClick r:id="rId8"/>
              </a:rPr>
              <a:t>Roberts et al. </a:t>
            </a:r>
            <a:r>
              <a:rPr lang="en-GB" sz="2000" kern="0" dirty="0"/>
              <a:t>see talks) &amp; disseminated via media/social media/blogs</a:t>
            </a:r>
            <a:endParaRPr lang="en-GB" sz="2400" kern="0" dirty="0"/>
          </a:p>
          <a:p>
            <a:endParaRPr lang="en-GB" kern="0" dirty="0"/>
          </a:p>
        </p:txBody>
      </p:sp>
      <p:pic>
        <p:nvPicPr>
          <p:cNvPr id="1026" name="Picture 2" descr="Article has an altmetric score of 1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68" y="1517578"/>
            <a:ext cx="1230343" cy="25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9195" y="4725144"/>
            <a:ext cx="1036821" cy="2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0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07"/>
          <a:stretch/>
        </p:blipFill>
        <p:spPr>
          <a:xfrm>
            <a:off x="35496" y="687577"/>
            <a:ext cx="6696744" cy="3456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Net downward energy flux/trends</a:t>
            </a:r>
            <a:br>
              <a:rPr lang="en-GB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3200" dirty="0"/>
              <a:t>top of atmosphere	surface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413"/>
          <a:stretch/>
        </p:blipFill>
        <p:spPr>
          <a:xfrm>
            <a:off x="-36512" y="3700159"/>
            <a:ext cx="6295773" cy="28432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6227" y="3560967"/>
            <a:ext cx="2576088" cy="2606148"/>
          </a:xfrm>
        </p:spPr>
        <p:txBody>
          <a:bodyPr/>
          <a:lstStyle/>
          <a:p>
            <a:pPr marL="57150" indent="0" eaLnBrk="1" hangingPunct="1">
              <a:spcBef>
                <a:spcPct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Surface energy flux </a:t>
            </a:r>
            <a:r>
              <a:rPr lang="en-GB" sz="2000" dirty="0">
                <a:solidFill>
                  <a:srgbClr val="000000"/>
                </a:solidFill>
                <a:hlinkClick r:id="rId4"/>
              </a:rPr>
              <a:t>dataset</a:t>
            </a:r>
            <a:r>
              <a:rPr lang="en-GB" sz="2000" dirty="0">
                <a:solidFill>
                  <a:srgbClr val="000000"/>
                </a:solidFill>
              </a:rPr>
              <a:t> combining TOA reconstruction with reanalysis energy transports: </a:t>
            </a:r>
            <a:r>
              <a:rPr lang="en-GB" sz="2000" dirty="0">
                <a:solidFill>
                  <a:srgbClr val="000000"/>
                </a:solidFill>
                <a:hlinkClick r:id="rId5"/>
              </a:rPr>
              <a:t>Liu et al. (2015) JGR</a:t>
            </a:r>
            <a:r>
              <a:rPr lang="en-GB" sz="2000" dirty="0">
                <a:solidFill>
                  <a:srgbClr val="000000"/>
                </a:solidFill>
              </a:rPr>
              <a:t>                      </a:t>
            </a:r>
          </a:p>
          <a:p>
            <a:pPr marL="57150" indent="0" eaLnBrk="1" hangingPunct="1">
              <a:spcBef>
                <a:spcPct val="0"/>
              </a:spcBef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57150" indent="0" eaLnBrk="1" hangingPunct="1">
              <a:spcBef>
                <a:spcPct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More in </a:t>
            </a:r>
            <a:r>
              <a:rPr lang="en-GB" sz="2000" dirty="0" err="1">
                <a:solidFill>
                  <a:srgbClr val="000000"/>
                </a:solidFill>
              </a:rPr>
              <a:t>Chunlei’s</a:t>
            </a:r>
            <a:r>
              <a:rPr lang="en-GB" sz="2000" dirty="0">
                <a:solidFill>
                  <a:srgbClr val="000000"/>
                </a:solidFill>
              </a:rPr>
              <a:t> talk</a:t>
            </a:r>
          </a:p>
          <a:p>
            <a:endParaRPr lang="en-GB" dirty="0"/>
          </a:p>
        </p:txBody>
      </p:sp>
      <p:pic>
        <p:nvPicPr>
          <p:cNvPr id="7" name="Picture 4" descr="Article has an altmetric score of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84" y="5229200"/>
            <a:ext cx="105611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igure 1.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00" y="687577"/>
            <a:ext cx="3100743" cy="24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1" y="274638"/>
            <a:ext cx="268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CERES/ERBS/</a:t>
            </a:r>
            <a:r>
              <a:rPr lang="en-GB" b="1" dirty="0">
                <a:solidFill>
                  <a:srgbClr val="00B050"/>
                </a:solidFill>
              </a:rPr>
              <a:t>ERAINT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248" y="1857852"/>
            <a:ext cx="142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reanalyses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9810" y="3083919"/>
            <a:ext cx="165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A46202"/>
                </a:solidFill>
              </a:rPr>
              <a:t>JULES/ERAINT</a:t>
            </a:r>
          </a:p>
        </p:txBody>
      </p:sp>
    </p:spTree>
    <p:extLst>
      <p:ext uri="{BB962C8B-B14F-4D97-AF65-F5344CB8AC3E}">
        <p14:creationId xmlns:p14="http://schemas.microsoft.com/office/powerpoint/2010/main" val="252925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5530665" cy="414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B33B5"/>
                </a:solidFill>
              </a:rPr>
              <a:t>Cross-Equatorial heat transport</a:t>
            </a:r>
            <a:br>
              <a:rPr lang="en-GB" sz="3600" dirty="0">
                <a:solidFill>
                  <a:srgbClr val="0B33B5"/>
                </a:solidFill>
              </a:rPr>
            </a:br>
            <a:r>
              <a:rPr lang="en-GB" sz="3600" dirty="0">
                <a:solidFill>
                  <a:srgbClr val="0B33B5"/>
                </a:solidFill>
              </a:rPr>
              <a:t>linked to model precipitation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462" y="1700808"/>
            <a:ext cx="3519026" cy="3753111"/>
          </a:xfrm>
        </p:spPr>
        <p:txBody>
          <a:bodyPr/>
          <a:lstStyle/>
          <a:p>
            <a:r>
              <a:rPr lang="en-GB" sz="2000" dirty="0"/>
              <a:t>Clear link between bias in cross-equatorial heat transport  by atmosphere and inter-hemispheric precipitation asymmetry</a:t>
            </a:r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Loeb et al. (2016) </a:t>
            </a:r>
            <a:r>
              <a:rPr lang="en-GB" sz="2000" dirty="0" err="1">
                <a:hlinkClick r:id="rId3"/>
              </a:rPr>
              <a:t>Clim</a:t>
            </a:r>
            <a:r>
              <a:rPr lang="en-GB" sz="2000" dirty="0">
                <a:hlinkClick r:id="rId3"/>
              </a:rPr>
              <a:t>. </a:t>
            </a:r>
            <a:r>
              <a:rPr lang="en-GB" sz="2000" dirty="0" err="1">
                <a:hlinkClick r:id="rId3"/>
              </a:rPr>
              <a:t>Dyn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1800" dirty="0"/>
              <a:t>Also:</a:t>
            </a:r>
            <a:r>
              <a:rPr lang="en-GB" sz="1800" dirty="0">
                <a:hlinkClick r:id="rId4"/>
              </a:rPr>
              <a:t> Haywood et al. (2016) GRL</a:t>
            </a:r>
            <a:endParaRPr lang="en-GB" sz="1800" dirty="0"/>
          </a:p>
          <a:p>
            <a:pPr marL="0" indent="0">
              <a:buNone/>
            </a:pPr>
            <a:r>
              <a:rPr lang="en-GB" sz="1800" dirty="0">
                <a:hlinkClick r:id="rId5"/>
              </a:rPr>
              <a:t>Hawcroft et al. (2016) </a:t>
            </a:r>
            <a:r>
              <a:rPr lang="en-GB" sz="1800" dirty="0" err="1">
                <a:hlinkClick r:id="rId5"/>
              </a:rPr>
              <a:t>Clim</a:t>
            </a:r>
            <a:r>
              <a:rPr lang="en-GB" sz="1800" dirty="0">
                <a:hlinkClick r:id="rId5"/>
              </a:rPr>
              <a:t>. </a:t>
            </a:r>
            <a:r>
              <a:rPr lang="en-GB" sz="1800" dirty="0" err="1">
                <a:hlinkClick r:id="rId5"/>
              </a:rPr>
              <a:t>Dyn</a:t>
            </a:r>
            <a:r>
              <a:rPr lang="en-GB" sz="1800" dirty="0"/>
              <a:t>.</a:t>
            </a:r>
          </a:p>
          <a:p>
            <a:pPr marL="0" indent="0">
              <a:buNone/>
            </a:pPr>
            <a:r>
              <a:rPr lang="en-GB" sz="20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273344"/>
            <a:ext cx="676275" cy="252000"/>
          </a:xfrm>
        </p:spPr>
        <p:txBody>
          <a:bodyPr/>
          <a:lstStyle/>
          <a:p>
            <a:fld id="{DCF6A46F-80AB-49F3-8C7E-9717ED945456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2050" name="Picture 2" descr="Article has an altmetric score of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33" y="3726681"/>
            <a:ext cx="1046691" cy="21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3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60648"/>
            <a:ext cx="8107640" cy="828000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</a:rPr>
              <a:t>Updated observed energy budget asymmetry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509120"/>
            <a:ext cx="8568952" cy="2088232"/>
          </a:xfrm>
        </p:spPr>
        <p:txBody>
          <a:bodyPr/>
          <a:lstStyle/>
          <a:p>
            <a:r>
              <a:rPr lang="en-GB" sz="2400" dirty="0"/>
              <a:t>Observed inter-hemispheric imbalance in Earth’s energy budget</a:t>
            </a:r>
          </a:p>
          <a:p>
            <a:r>
              <a:rPr lang="en-GB" sz="2400" dirty="0"/>
              <a:t>Use asymmetric ocean heating observed by </a:t>
            </a:r>
            <a:r>
              <a:rPr lang="en-GB" sz="2400" dirty="0" err="1">
                <a:hlinkClick r:id="rId2"/>
              </a:rPr>
              <a:t>Roemmich</a:t>
            </a:r>
            <a:r>
              <a:rPr lang="en-GB" sz="2400" dirty="0">
                <a:hlinkClick r:id="rId2"/>
              </a:rPr>
              <a:t> et al. (2015) Nature Climate</a:t>
            </a:r>
            <a:r>
              <a:rPr lang="en-GB" sz="2400" dirty="0"/>
              <a:t> and </a:t>
            </a:r>
            <a:r>
              <a:rPr lang="en-GB" sz="2400" dirty="0" err="1">
                <a:hlinkClick r:id="rId3"/>
              </a:rPr>
              <a:t>Purkey</a:t>
            </a:r>
            <a:r>
              <a:rPr lang="en-GB" sz="2400" dirty="0">
                <a:hlinkClick r:id="rId3"/>
              </a:rPr>
              <a:t> &amp; Johnson (2010) </a:t>
            </a:r>
            <a:endParaRPr lang="en-GB" sz="2400" dirty="0"/>
          </a:p>
          <a:p>
            <a:r>
              <a:rPr lang="en-GB" sz="2400" dirty="0"/>
              <a:t>Derive implied ocean heat transport: smaller that </a:t>
            </a:r>
            <a:r>
              <a:rPr lang="en-GB" sz="2400" dirty="0">
                <a:hlinkClick r:id="rId4"/>
              </a:rPr>
              <a:t>Loeb et al. (2015) </a:t>
            </a:r>
            <a:r>
              <a:rPr lang="en-GB" sz="2400" dirty="0"/>
              <a:t>and </a:t>
            </a:r>
            <a:r>
              <a:rPr lang="en-GB" sz="2400" dirty="0">
                <a:hlinkClick r:id="rId5"/>
              </a:rPr>
              <a:t>Frierson et al. 2013</a:t>
            </a:r>
            <a:r>
              <a:rPr lang="en-GB" sz="2400" dirty="0"/>
              <a:t> (0.44 PW) – unrealistically so?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176" y="1412776"/>
            <a:ext cx="27106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+mn-lt"/>
              </a:rPr>
              <a:t>Updated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from </a:t>
            </a:r>
            <a:r>
              <a:rPr lang="en-GB" sz="2000" dirty="0">
                <a:solidFill>
                  <a:schemeClr val="tx2"/>
                </a:solidFill>
                <a:latin typeface="+mn-lt"/>
                <a:hlinkClick r:id="rId4"/>
              </a:rPr>
              <a:t>Loeb et al. (2016)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for </a:t>
            </a:r>
            <a:r>
              <a:rPr lang="en-GB" sz="2000" dirty="0">
                <a:latin typeface="+mn-lt"/>
              </a:rPr>
              <a:t>2000-2015 based on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+mn-lt"/>
                <a:hlinkClick r:id="rId6"/>
              </a:rPr>
              <a:t>Liu et al. (2015) JGR 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(Liu et al. 2017 JGR in review) </a:t>
            </a:r>
          </a:p>
        </p:txBody>
      </p:sp>
      <p:pic>
        <p:nvPicPr>
          <p:cNvPr id="1026" name="Picture 2" descr="http://www.met.reading.ac.uk/~sgs02rpa/MISC/DEEPC_Loeb_energyflow_200006-2015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0" y="1124744"/>
            <a:ext cx="5216510" cy="34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563631" y="3861048"/>
            <a:ext cx="1064153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995936" y="3861048"/>
            <a:ext cx="1064153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15816" y="3356992"/>
            <a:ext cx="1064153" cy="7200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6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5"/>
      <p:bldP spid="4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7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499" r="11054" b="76806"/>
          <a:stretch/>
        </p:blipFill>
        <p:spPr>
          <a:xfrm>
            <a:off x="424800" y="2214000"/>
            <a:ext cx="5995574" cy="2054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634" t="75241" r="11688" b="8193"/>
          <a:stretch/>
        </p:blipFill>
        <p:spPr>
          <a:xfrm>
            <a:off x="424800" y="4221088"/>
            <a:ext cx="5995574" cy="172819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218" y="388443"/>
            <a:ext cx="8280000" cy="828000"/>
          </a:xfrm>
        </p:spPr>
        <p:txBody>
          <a:bodyPr/>
          <a:lstStyle/>
          <a:p>
            <a:r>
              <a:rPr lang="en-GB" sz="3600" dirty="0">
                <a:solidFill>
                  <a:srgbClr val="0B33B5"/>
                </a:solidFill>
              </a:rPr>
              <a:t>Surface energy flux changes: discrepancy between models/reconstruction</a:t>
            </a:r>
            <a:endParaRPr lang="en-GB" sz="3600" b="0" dirty="0">
              <a:solidFill>
                <a:srgbClr val="0B33B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3"/>
          <a:stretch/>
        </p:blipFill>
        <p:spPr bwMode="auto">
          <a:xfrm>
            <a:off x="12007" y="1484784"/>
            <a:ext cx="657621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9" y="3522244"/>
            <a:ext cx="7622059" cy="268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672" y="1442950"/>
            <a:ext cx="3059832" cy="3960000"/>
          </a:xfrm>
          <a:solidFill>
            <a:schemeClr val="bg1"/>
          </a:solidFill>
        </p:spPr>
        <p:txBody>
          <a:bodyPr/>
          <a:lstStyle/>
          <a:p>
            <a:r>
              <a:rPr lang="en-GB" sz="2000" dirty="0"/>
              <a:t>Changes in energy fluxes 1986-2000 to 2001-2008</a:t>
            </a:r>
          </a:p>
          <a:p>
            <a:r>
              <a:rPr lang="en-GB" sz="2000" dirty="0"/>
              <a:t>Surface energy flux dominated by atmospheric transports</a:t>
            </a:r>
          </a:p>
          <a:p>
            <a:r>
              <a:rPr lang="en-GB" sz="2000" dirty="0"/>
              <a:t>Contrasting model pattern of change, realistic? e.g. </a:t>
            </a:r>
            <a:r>
              <a:rPr lang="en-GB" sz="2000" u="sng" dirty="0">
                <a:hlinkClick r:id="rId5"/>
              </a:rPr>
              <a:t>He &amp; </a:t>
            </a:r>
            <a:r>
              <a:rPr lang="en-GB" sz="2000" u="sng" dirty="0" err="1">
                <a:hlinkClick r:id="rId5"/>
              </a:rPr>
              <a:t>Soden</a:t>
            </a:r>
            <a:r>
              <a:rPr lang="en-GB" sz="2000" u="sng" dirty="0">
                <a:hlinkClick r:id="rId5"/>
              </a:rPr>
              <a:t> (2016) J. </a:t>
            </a:r>
            <a:r>
              <a:rPr lang="en-GB" sz="2000" u="sng" dirty="0" err="1">
                <a:hlinkClick r:id="rId5"/>
              </a:rPr>
              <a:t>Clim</a:t>
            </a:r>
            <a:endParaRPr lang="en-GB" sz="2000" dirty="0"/>
          </a:p>
          <a:p>
            <a:r>
              <a:rPr lang="en-GB" sz="2000" dirty="0"/>
              <a:t>Are reanalysis transports reliable?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562117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+mn-lt"/>
                <a:hlinkClick r:id="rId6"/>
              </a:rPr>
              <a:t>Liu et al. (2015) JGR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18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z="3600" dirty="0">
                <a:solidFill>
                  <a:srgbClr val="0B33B5"/>
                </a:solidFill>
              </a:rPr>
              <a:t>Dissemination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08" y="836712"/>
            <a:ext cx="8229600" cy="5112568"/>
          </a:xfrm>
        </p:spPr>
        <p:txBody>
          <a:bodyPr/>
          <a:lstStyle/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Activities listed on </a:t>
            </a:r>
            <a:r>
              <a:rPr lang="en-GB" sz="2400" dirty="0" err="1"/>
              <a:t>researchfish</a:t>
            </a:r>
            <a:r>
              <a:rPr lang="en-GB" sz="2400" dirty="0"/>
              <a:t>, including:</a:t>
            </a:r>
          </a:p>
          <a:p>
            <a:r>
              <a:rPr lang="en-GB" sz="2400" b="1" dirty="0"/>
              <a:t>Media: </a:t>
            </a:r>
            <a:r>
              <a:rPr lang="en-GB" sz="2000" dirty="0"/>
              <a:t>BBC Breakfast (COP), BBC Radio 4 (comment on Nieves et al.), Science Media Centre (briefings &amp; comments), BBC news/Independent /Sky/Telegraph/Voice of Russia, </a:t>
            </a:r>
            <a:r>
              <a:rPr lang="en-GB" sz="2000" dirty="0" err="1"/>
              <a:t>etc</a:t>
            </a:r>
            <a:r>
              <a:rPr lang="en-GB" sz="2000" dirty="0"/>
              <a:t> (e.g. IPCC &amp; comments on papers)</a:t>
            </a:r>
          </a:p>
          <a:p>
            <a:r>
              <a:rPr lang="en-GB" sz="2400" b="1" dirty="0"/>
              <a:t>Blogs: </a:t>
            </a:r>
            <a:r>
              <a:rPr lang="en-GB" sz="2000" dirty="0"/>
              <a:t>NASA sensing our planet, Climate Lab Book, </a:t>
            </a:r>
            <a:r>
              <a:rPr lang="en-GB" sz="2000" dirty="0" err="1"/>
              <a:t>Weather@Reading</a:t>
            </a:r>
            <a:r>
              <a:rPr lang="en-GB" sz="2000" dirty="0"/>
              <a:t>, Carbon Brief, Conversation, NCAS and NCEO highlights</a:t>
            </a:r>
          </a:p>
          <a:p>
            <a:pPr lvl="0"/>
            <a:r>
              <a:rPr lang="en-GB" sz="2400" b="1" dirty="0">
                <a:solidFill>
                  <a:srgbClr val="000000"/>
                </a:solidFill>
              </a:rPr>
              <a:t>Outreach: </a:t>
            </a:r>
            <a:r>
              <a:rPr lang="en-GB" sz="2000" dirty="0">
                <a:solidFill>
                  <a:srgbClr val="000000"/>
                </a:solidFill>
              </a:rPr>
              <a:t>U3A, </a:t>
            </a:r>
            <a:r>
              <a:rPr lang="en-GB" sz="2000" dirty="0" err="1">
                <a:solidFill>
                  <a:srgbClr val="000000"/>
                </a:solidFill>
              </a:rPr>
              <a:t>RMetS</a:t>
            </a:r>
            <a:r>
              <a:rPr lang="en-GB" sz="2000" dirty="0">
                <a:solidFill>
                  <a:srgbClr val="000000"/>
                </a:solidFill>
              </a:rPr>
              <a:t>, local interest groups, schools, twitter</a:t>
            </a:r>
            <a:endParaRPr lang="en-GB" sz="2400" b="1" dirty="0"/>
          </a:p>
          <a:p>
            <a:r>
              <a:rPr lang="en-GB" sz="2400" b="1" dirty="0"/>
              <a:t>Workshops: </a:t>
            </a:r>
            <a:r>
              <a:rPr lang="en-GB" sz="2000" dirty="0"/>
              <a:t>CLIVAR, decision analysis workshop, GEWEX, CERES/GERB </a:t>
            </a:r>
          </a:p>
          <a:p>
            <a:r>
              <a:rPr lang="en-GB" sz="2400" b="1" dirty="0"/>
              <a:t>Datasets: </a:t>
            </a:r>
            <a:r>
              <a:rPr lang="en-GB" sz="2000" dirty="0"/>
              <a:t>DEEP-C TOA and surface energy flux; NOC ocean heat content</a:t>
            </a:r>
          </a:p>
          <a:p>
            <a:r>
              <a:rPr lang="en-GB" sz="2400" b="1" dirty="0"/>
              <a:t>Special Issues: </a:t>
            </a:r>
            <a:r>
              <a:rPr lang="en-GB" sz="2000" dirty="0"/>
              <a:t>Current Climate Change Reports </a:t>
            </a:r>
            <a:r>
              <a:rPr lang="en-GB" sz="2000" dirty="0">
                <a:hlinkClick r:id="rId2"/>
              </a:rPr>
              <a:t>Energy Budget Section</a:t>
            </a:r>
            <a:endParaRPr lang="en-GB" sz="2000" dirty="0"/>
          </a:p>
          <a:p>
            <a:r>
              <a:rPr lang="en-GB" sz="2400" b="1" dirty="0"/>
              <a:t>Website: </a:t>
            </a:r>
            <a:r>
              <a:rPr lang="en-GB" sz="2000" dirty="0"/>
              <a:t>resource for journal papers -</a:t>
            </a:r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http://www.met.reading.ac.uk/~sgs02rpa/research/DEEP-C.html#PAPERS</a:t>
            </a:r>
            <a:r>
              <a:rPr lang="en-GB" sz="2000" dirty="0"/>
              <a:t>  </a:t>
            </a:r>
            <a:endParaRPr lang="en-GB" sz="2000" dirty="0">
              <a:solidFill>
                <a:srgbClr val="00B050"/>
              </a:solidFill>
            </a:endParaRPr>
          </a:p>
          <a:p>
            <a:endParaRPr lang="en-GB" sz="20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7617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en-GB" sz="3200" dirty="0"/>
              <a:t>Recent Literature </a:t>
            </a:r>
            <a:r>
              <a:rPr lang="en-GB" sz="2400" dirty="0"/>
              <a:t>(from DEEP-C website)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352928" cy="6309320"/>
          </a:xfrm>
        </p:spPr>
        <p:txBody>
          <a:bodyPr/>
          <a:lstStyle/>
          <a:p>
            <a:r>
              <a:rPr lang="en-GB" sz="1800" b="1" u="sng" dirty="0">
                <a:hlinkClick r:id="rId2"/>
              </a:rPr>
              <a:t>Cheng et al. (2017) Sci. Adv.</a:t>
            </a:r>
            <a:r>
              <a:rPr lang="en-GB" sz="1800" dirty="0"/>
              <a:t>: 200 billion kilowatt heating of Earth since 1960 mostly after 1980, affecting deeper ocean since 1990s, variation close to </a:t>
            </a:r>
            <a:r>
              <a:rPr lang="en-GB" sz="1800" b="1" u="sng" dirty="0">
                <a:hlinkClick r:id="rId3"/>
              </a:rPr>
              <a:t>Allan et al. (2014) </a:t>
            </a:r>
            <a:endParaRPr lang="en-GB" sz="1800" b="1" u="sng" dirty="0"/>
          </a:p>
          <a:p>
            <a:r>
              <a:rPr lang="en-GB" sz="1800" b="1" u="sng" dirty="0">
                <a:solidFill>
                  <a:srgbClr val="5B8826"/>
                </a:solidFill>
                <a:hlinkClick r:id="rId4"/>
              </a:rPr>
              <a:t>Johnson and Birnbaum (2017) GRL</a:t>
            </a:r>
            <a:r>
              <a:rPr lang="en-GB" sz="1800" dirty="0">
                <a:solidFill>
                  <a:srgbClr val="333333"/>
                </a:solidFill>
              </a:rPr>
              <a:t>: building El Nino increases ocean heat uptake (1</a:t>
            </a:r>
            <a:r>
              <a:rPr lang="en-GB" sz="1800" baseline="30000" dirty="0">
                <a:solidFill>
                  <a:srgbClr val="333333"/>
                </a:solidFill>
              </a:rPr>
              <a:t>o</a:t>
            </a:r>
            <a:r>
              <a:rPr lang="en-GB" sz="1800" dirty="0">
                <a:solidFill>
                  <a:srgbClr val="333333"/>
                </a:solidFill>
              </a:rPr>
              <a:t>C warming in Nino3.4 over a year increases Earth's energy uptake by 0.2 Wm</a:t>
            </a:r>
            <a:r>
              <a:rPr lang="en-GB" sz="1800" baseline="30000" dirty="0">
                <a:solidFill>
                  <a:srgbClr val="333333"/>
                </a:solidFill>
              </a:rPr>
              <a:t>-2</a:t>
            </a:r>
            <a:r>
              <a:rPr lang="en-GB" sz="1800" dirty="0">
                <a:solidFill>
                  <a:srgbClr val="333333"/>
                </a:solidFill>
              </a:rPr>
              <a:t>)</a:t>
            </a:r>
            <a:endParaRPr lang="en-GB" sz="1800" u="sng" dirty="0">
              <a:hlinkClick r:id="rId5"/>
            </a:endParaRPr>
          </a:p>
          <a:p>
            <a:r>
              <a:rPr lang="en-GB" sz="1800" b="1" u="sng" dirty="0">
                <a:hlinkClick r:id="rId5"/>
              </a:rPr>
              <a:t>Johnson et al. (2016) Nature Climate Change</a:t>
            </a:r>
            <a:r>
              <a:rPr lang="en-GB" sz="1800" dirty="0"/>
              <a:t>: improved estimate of Earth's energy imbalance of +0.6 to +0.8 Wm</a:t>
            </a:r>
            <a:r>
              <a:rPr lang="en-GB" sz="1800" baseline="30000" dirty="0"/>
              <a:t>-2</a:t>
            </a:r>
            <a:r>
              <a:rPr lang="en-GB" sz="1800" dirty="0"/>
              <a:t> due to better ocean sampling</a:t>
            </a:r>
          </a:p>
          <a:p>
            <a:r>
              <a:rPr lang="en-GB" sz="1800" b="1" u="sng" dirty="0" err="1">
                <a:hlinkClick r:id="rId6"/>
              </a:rPr>
              <a:t>Burgman</a:t>
            </a:r>
            <a:r>
              <a:rPr lang="en-GB" sz="1800" b="1" u="sng" dirty="0">
                <a:hlinkClick r:id="rId6"/>
              </a:rPr>
              <a:t> et al. (2017) GRL</a:t>
            </a:r>
            <a:r>
              <a:rPr lang="en-GB" sz="1800" dirty="0"/>
              <a:t>: shortwave low cloud feedbacks in E. Pacific explain much of SST/circulation variability of last 16 years</a:t>
            </a:r>
          </a:p>
          <a:p>
            <a:r>
              <a:rPr lang="en-GB" sz="1800" b="1" u="sng" dirty="0">
                <a:hlinkClick r:id="rId7"/>
              </a:rPr>
              <a:t>Dong &amp; </a:t>
            </a:r>
            <a:r>
              <a:rPr lang="en-GB" sz="1800" b="1" u="sng" dirty="0" err="1">
                <a:hlinkClick r:id="rId7"/>
              </a:rPr>
              <a:t>McPhaden</a:t>
            </a:r>
            <a:r>
              <a:rPr lang="en-GB" sz="1800" b="1" u="sng" dirty="0">
                <a:hlinkClick r:id="rId7"/>
              </a:rPr>
              <a:t> (2017) ERL</a:t>
            </a:r>
            <a:r>
              <a:rPr lang="en-GB" sz="1800" dirty="0"/>
              <a:t>: radiative forcing dominates decadal temperature trends apart from during extreme phases of internal variability</a:t>
            </a:r>
          </a:p>
          <a:p>
            <a:r>
              <a:rPr lang="en-GB" sz="1800" b="1" u="sng" dirty="0" err="1">
                <a:hlinkClick r:id="rId8"/>
              </a:rPr>
              <a:t>Desbruyères</a:t>
            </a:r>
            <a:r>
              <a:rPr lang="en-GB" sz="1800" b="1" u="sng" dirty="0">
                <a:hlinkClick r:id="rId8"/>
              </a:rPr>
              <a:t>, et al. (2017) J </a:t>
            </a:r>
            <a:r>
              <a:rPr lang="en-GB" sz="1800" b="1" u="sng" dirty="0" err="1">
                <a:hlinkClick r:id="rId8"/>
              </a:rPr>
              <a:t>Clim</a:t>
            </a:r>
            <a:r>
              <a:rPr lang="en-GB" sz="1800" b="1" u="sng" dirty="0">
                <a:hlinkClick r:id="rId8"/>
              </a:rPr>
              <a:t>.:</a:t>
            </a:r>
            <a:r>
              <a:rPr lang="en-GB" sz="1800" dirty="0"/>
              <a:t> global heat uptake of 0.62-0.80 Wm</a:t>
            </a:r>
            <a:r>
              <a:rPr lang="en-GB" sz="1800" baseline="30000" dirty="0"/>
              <a:t>-2</a:t>
            </a:r>
            <a:r>
              <a:rPr lang="en-GB" sz="1800" dirty="0"/>
              <a:t>, 90% above 2000-m depth, large part in S. Ocean. </a:t>
            </a:r>
          </a:p>
          <a:p>
            <a:r>
              <a:rPr lang="en-GB" sz="1800" b="1" u="sng" dirty="0">
                <a:hlinkClick r:id="rId9"/>
              </a:rPr>
              <a:t>Trenberth and </a:t>
            </a:r>
            <a:r>
              <a:rPr lang="en-GB" sz="1800" b="1" u="sng" dirty="0" err="1">
                <a:hlinkClick r:id="rId9"/>
              </a:rPr>
              <a:t>Fasullo</a:t>
            </a:r>
            <a:r>
              <a:rPr lang="en-GB" sz="1800" b="1" u="sng" dirty="0">
                <a:hlinkClick r:id="rId9"/>
              </a:rPr>
              <a:t> (2017) GRL</a:t>
            </a:r>
            <a:r>
              <a:rPr lang="en-GB" sz="1800" dirty="0"/>
              <a:t>: satellite/reanalysis-based 26</a:t>
            </a:r>
            <a:r>
              <a:rPr lang="en-GB" sz="1800" baseline="30000" dirty="0"/>
              <a:t>o</a:t>
            </a:r>
            <a:r>
              <a:rPr lang="en-GB" sz="1800" dirty="0"/>
              <a:t>N heat transports 1PW close to RAPID </a:t>
            </a:r>
            <a:r>
              <a:rPr lang="en-GB" sz="1800" i="1" dirty="0"/>
              <a:t>in situ</a:t>
            </a:r>
            <a:r>
              <a:rPr lang="en-GB" sz="1800" dirty="0"/>
              <a:t> but without negative trend</a:t>
            </a:r>
          </a:p>
          <a:p>
            <a:r>
              <a:rPr lang="en-GB" sz="1800" b="1" u="sng" dirty="0">
                <a:hlinkClick r:id="rId10"/>
              </a:rPr>
              <a:t>Hu &amp; </a:t>
            </a:r>
            <a:r>
              <a:rPr lang="en-GB" sz="1800" b="1" u="sng" dirty="0" err="1">
                <a:hlinkClick r:id="rId10"/>
              </a:rPr>
              <a:t>Sprintall</a:t>
            </a:r>
            <a:r>
              <a:rPr lang="en-GB" sz="1800" b="1" u="sng" dirty="0">
                <a:hlinkClick r:id="rId10"/>
              </a:rPr>
              <a:t> (2017) GRL</a:t>
            </a:r>
            <a:r>
              <a:rPr lang="en-GB" sz="1800" dirty="0"/>
              <a:t>: Strengthened Indonesian throughflow 2004-2014 from increased precipitation &amp; freshening</a:t>
            </a:r>
          </a:p>
          <a:p>
            <a:r>
              <a:rPr lang="en-GB" sz="1800" b="1" u="sng" dirty="0">
                <a:hlinkClick r:id="rId11"/>
              </a:rPr>
              <a:t>Roberts et al. (2017) JGR-Oceans</a:t>
            </a:r>
            <a:r>
              <a:rPr lang="en-GB" sz="1800" dirty="0"/>
              <a:t>: Non-Ekman ocean heat transport processes dominate mixed layer ocean heat content in equatorial oceans &amp; regions of strong ocean currents/eddy activity &amp; force atmospheric response.</a:t>
            </a:r>
          </a:p>
          <a:p>
            <a:r>
              <a:rPr lang="en-GB" sz="1800" b="1" u="sng" dirty="0" err="1">
                <a:hlinkClick r:id="rId12"/>
              </a:rPr>
              <a:t>Llovel</a:t>
            </a:r>
            <a:r>
              <a:rPr lang="en-GB" sz="1800" b="1" u="sng" dirty="0">
                <a:hlinkClick r:id="rId12"/>
              </a:rPr>
              <a:t> &amp; </a:t>
            </a:r>
            <a:r>
              <a:rPr lang="en-GB" sz="1800" b="1" u="sng" dirty="0" err="1">
                <a:hlinkClick r:id="rId12"/>
              </a:rPr>
              <a:t>Terray</a:t>
            </a:r>
            <a:r>
              <a:rPr lang="en-GB" sz="1800" b="1" u="sng" dirty="0">
                <a:hlinkClick r:id="rId12"/>
              </a:rPr>
              <a:t> (2016)</a:t>
            </a:r>
            <a:r>
              <a:rPr lang="en-GB" sz="1800" dirty="0"/>
              <a:t>: ocean heat uptake peaks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800" dirty="0"/>
              <a:t>40</a:t>
            </a:r>
            <a:r>
              <a:rPr lang="en-GB" sz="1800" baseline="30000" dirty="0"/>
              <a:t>o</a:t>
            </a:r>
            <a:r>
              <a:rPr lang="en-GB" sz="1800" dirty="0"/>
              <a:t>S; rapid upper ocean warming linked to poleward shift of mean wind stress curl enhances Ekman pumping 45-60</a:t>
            </a:r>
            <a:r>
              <a:rPr lang="en-GB" sz="1800" baseline="30000" dirty="0"/>
              <a:t>o</a:t>
            </a:r>
            <a:r>
              <a:rPr lang="en-GB" sz="1800" dirty="0"/>
              <a:t>S</a:t>
            </a:r>
          </a:p>
          <a:p>
            <a:endParaRPr lang="en-GB" sz="1800" dirty="0"/>
          </a:p>
          <a:p>
            <a:r>
              <a:rPr lang="en-GB" sz="1800" b="1" u="sng" dirty="0">
                <a:hlinkClick r:id="rId13"/>
              </a:rPr>
              <a:t>Richardson et al. (2016) Nature Climate</a:t>
            </a:r>
            <a:r>
              <a:rPr lang="en-GB" sz="1800" dirty="0"/>
              <a:t>: reconciling </a:t>
            </a:r>
            <a:r>
              <a:rPr lang="en-GB" sz="1800" dirty="0" err="1"/>
              <a:t>obs</a:t>
            </a:r>
            <a:r>
              <a:rPr lang="en-GB" sz="1800" dirty="0"/>
              <a:t>-based/simulated TCS through consistent sampling of surface temperature (TCR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800" dirty="0"/>
              <a:t>1.7</a:t>
            </a:r>
            <a:r>
              <a:rPr lang="en-GB" sz="1800" baseline="30000" dirty="0"/>
              <a:t>o</a:t>
            </a:r>
            <a:r>
              <a:rPr lang="en-GB" sz="1800" dirty="0"/>
              <a:t>C at 2xCO</a:t>
            </a:r>
            <a:r>
              <a:rPr lang="en-GB" sz="1800" baseline="-25000" dirty="0"/>
              <a:t>2</a:t>
            </a:r>
            <a:r>
              <a:rPr lang="en-GB" sz="1800" dirty="0"/>
              <a:t>)</a:t>
            </a:r>
          </a:p>
          <a:p>
            <a:r>
              <a:rPr lang="en-GB" sz="1800" b="1" u="sng" dirty="0" err="1">
                <a:hlinkClick r:id="rId14"/>
              </a:rPr>
              <a:t>Medhaug</a:t>
            </a:r>
            <a:r>
              <a:rPr lang="en-GB" sz="1800" b="1" u="sng" dirty="0">
                <a:hlinkClick r:id="rId14"/>
              </a:rPr>
              <a:t> and </a:t>
            </a:r>
            <a:r>
              <a:rPr lang="en-GB" sz="1800" b="1" u="sng" dirty="0" err="1">
                <a:hlinkClick r:id="rId14"/>
              </a:rPr>
              <a:t>Drange</a:t>
            </a:r>
            <a:r>
              <a:rPr lang="en-GB" sz="1800" b="1" u="sng" dirty="0">
                <a:hlinkClick r:id="rId14"/>
              </a:rPr>
              <a:t> (2016) </a:t>
            </a:r>
            <a:r>
              <a:rPr lang="en-GB" sz="1800" b="1" u="sng" dirty="0" err="1">
                <a:hlinkClick r:id="rId14"/>
              </a:rPr>
              <a:t>Clim</a:t>
            </a:r>
            <a:r>
              <a:rPr lang="en-GB" sz="1800" b="1" u="sng" dirty="0">
                <a:hlinkClick r:id="rId14"/>
              </a:rPr>
              <a:t>. </a:t>
            </a:r>
            <a:r>
              <a:rPr lang="en-GB" sz="1800" b="1" u="sng" dirty="0" err="1">
                <a:hlinkClick r:id="rId14"/>
              </a:rPr>
              <a:t>Dyn</a:t>
            </a:r>
            <a:r>
              <a:rPr lang="en-GB" sz="1800" b="1" u="sng" dirty="0">
                <a:hlinkClick r:id="rId14"/>
              </a:rPr>
              <a:t>.</a:t>
            </a:r>
            <a:r>
              <a:rPr lang="en-GB" sz="1800" dirty="0"/>
              <a:t>: Decadal-scale upper 700m ocean heat anomalies of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800" dirty="0"/>
              <a:t>7.5 x 10</a:t>
            </a:r>
            <a:r>
              <a:rPr lang="en-GB" sz="1800" baseline="30000" dirty="0"/>
              <a:t>21</a:t>
            </a:r>
            <a:r>
              <a:rPr lang="en-GB" sz="1800" dirty="0"/>
              <a:t> J comparable to that needed to maintain global warming.</a:t>
            </a:r>
          </a:p>
          <a:p>
            <a:r>
              <a:rPr lang="en-GB" sz="1800" b="1" u="sng" dirty="0" err="1">
                <a:hlinkClick r:id="rId15"/>
              </a:rPr>
              <a:t>Kosaka</a:t>
            </a:r>
            <a:r>
              <a:rPr lang="en-GB" sz="1800" b="1" u="sng" dirty="0">
                <a:hlinkClick r:id="rId15"/>
              </a:rPr>
              <a:t> and </a:t>
            </a:r>
            <a:r>
              <a:rPr lang="en-GB" sz="1800" b="1" u="sng" dirty="0" err="1">
                <a:hlinkClick r:id="rId15"/>
              </a:rPr>
              <a:t>Xie</a:t>
            </a:r>
            <a:r>
              <a:rPr lang="en-GB" sz="1800" b="1" u="sng" dirty="0">
                <a:hlinkClick r:id="rId15"/>
              </a:rPr>
              <a:t> (2016) Nature </a:t>
            </a:r>
            <a:r>
              <a:rPr lang="en-GB" sz="1800" b="1" u="sng" dirty="0" err="1">
                <a:hlinkClick r:id="rId15"/>
              </a:rPr>
              <a:t>Geosci</a:t>
            </a:r>
            <a:r>
              <a:rPr lang="en-GB" sz="1800" b="1" u="sng" dirty="0">
                <a:hlinkClick r:id="rId15"/>
              </a:rPr>
              <a:t>.</a:t>
            </a:r>
            <a:r>
              <a:rPr lang="en-GB" sz="1800" dirty="0"/>
              <a:t>: model simulations of global warming "staircase" used to remove internal variability from observational record</a:t>
            </a:r>
          </a:p>
          <a:p>
            <a:r>
              <a:rPr lang="en-GB" sz="1800" b="1" u="sng" dirty="0" err="1">
                <a:hlinkClick r:id="rId16"/>
              </a:rPr>
              <a:t>Sevellec</a:t>
            </a:r>
            <a:r>
              <a:rPr lang="en-GB" sz="1800" b="1" u="sng" dirty="0">
                <a:hlinkClick r:id="rId16"/>
              </a:rPr>
              <a:t> et al. (2016) GRL:</a:t>
            </a:r>
            <a:r>
              <a:rPr lang="en-GB" sz="1800" dirty="0"/>
              <a:t> hiatus of the early 21st Century was extremely unlikely</a:t>
            </a:r>
          </a:p>
          <a:p>
            <a:r>
              <a:rPr lang="en-GB" sz="1800" b="1" u="sng" dirty="0">
                <a:hlinkClick r:id="rId17"/>
              </a:rPr>
              <a:t>Mann et al. (2016) GRL:</a:t>
            </a:r>
            <a:r>
              <a:rPr lang="en-GB" sz="1800" dirty="0"/>
              <a:t> N. Pacific played critical role in the slowdown but was not predictable; minor contribution from N. Atlantic exhibits some predictability</a:t>
            </a:r>
          </a:p>
          <a:p>
            <a:r>
              <a:rPr lang="en-GB" sz="1800" b="1" u="sng" dirty="0" err="1">
                <a:hlinkClick r:id="rId18"/>
              </a:rPr>
              <a:t>Bellamo</a:t>
            </a:r>
            <a:r>
              <a:rPr lang="en-GB" sz="1800" b="1" u="sng" dirty="0">
                <a:hlinkClick r:id="rId18"/>
              </a:rPr>
              <a:t> et al. (2016) GRL</a:t>
            </a:r>
            <a:r>
              <a:rPr lang="en-GB" sz="1800" dirty="0"/>
              <a:t>&amp; </a:t>
            </a:r>
            <a:r>
              <a:rPr lang="en-GB" sz="1800" b="1" u="sng" dirty="0">
                <a:hlinkClick r:id="rId19"/>
              </a:rPr>
              <a:t>Brown et al. (2016) GRL</a:t>
            </a:r>
            <a:r>
              <a:rPr lang="en-GB" sz="1800" dirty="0"/>
              <a:t>: basin-scale Atlantic </a:t>
            </a:r>
            <a:r>
              <a:rPr lang="en-GB" sz="1800" dirty="0" err="1"/>
              <a:t>Multidecadal</a:t>
            </a:r>
            <a:r>
              <a:rPr lang="en-GB" sz="1800" dirty="0"/>
              <a:t> Oscillation amplified by cloud feedback</a:t>
            </a:r>
          </a:p>
          <a:p>
            <a:r>
              <a:rPr lang="en-GB" sz="1800" b="1" u="sng" dirty="0" err="1">
                <a:hlinkClick r:id="rId20"/>
              </a:rPr>
              <a:t>Checa</a:t>
            </a:r>
            <a:r>
              <a:rPr lang="en-GB" sz="1800" b="1" u="sng" dirty="0">
                <a:hlinkClick r:id="rId20"/>
              </a:rPr>
              <a:t>-Garcia et al. (2016) ERL</a:t>
            </a:r>
            <a:r>
              <a:rPr lang="en-GB" sz="1800" dirty="0"/>
              <a:t>: CFC decline + less growth in methane &amp; low-level ozone pollution contributed to slower surface warming</a:t>
            </a:r>
          </a:p>
          <a:p>
            <a:r>
              <a:rPr lang="en-GB" sz="1800" b="1" u="sng" dirty="0">
                <a:hlinkClick r:id="rId21"/>
              </a:rPr>
              <a:t>Takahashi and Watanabe (2016) </a:t>
            </a:r>
            <a:r>
              <a:rPr lang="en-GB" sz="1800" dirty="0"/>
              <a:t>&amp; </a:t>
            </a:r>
            <a:r>
              <a:rPr lang="en-GB" sz="1800" b="1" u="sng" dirty="0">
                <a:hlinkClick r:id="rId22"/>
              </a:rPr>
              <a:t>Smith et al. (2016) Nature Climate</a:t>
            </a:r>
            <a:r>
              <a:rPr lang="en-GB" sz="1800" dirty="0"/>
              <a:t>: Aerosol forcing linked to hiatus through influence on Pacific trade winds/ocean circulation</a:t>
            </a:r>
          </a:p>
          <a:p>
            <a:pPr marL="0" indent="0">
              <a:buNone/>
            </a:pPr>
            <a:r>
              <a:rPr lang="en-GB" sz="1800" dirty="0">
                <a:hlinkClick r:id="rId23"/>
              </a:rPr>
              <a:t>http://www.met.reading.ac.uk/~sgs02rpa/research/DEEP-C.html#PAPERS</a:t>
            </a:r>
            <a:r>
              <a:rPr lang="en-GB" sz="1800" dirty="0"/>
              <a:t>  </a:t>
            </a:r>
            <a:endParaRPr lang="en-GB" sz="1800" dirty="0">
              <a:solidFill>
                <a:srgbClr val="00B050"/>
              </a:solidFill>
            </a:endParaRP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31121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11675</TotalTime>
  <Words>2352</Words>
  <Application>Microsoft Office PowerPoint</Application>
  <PresentationFormat>On-screen Show (4:3)</PresentationFormat>
  <Paragraphs>275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AngsanaUPC</vt:lpstr>
      <vt:lpstr>Arial</vt:lpstr>
      <vt:lpstr>Arial Black</vt:lpstr>
      <vt:lpstr>Calibri</vt:lpstr>
      <vt:lpstr>Effra</vt:lpstr>
      <vt:lpstr>Effra Bold</vt:lpstr>
      <vt:lpstr>Effra Heavy</vt:lpstr>
      <vt:lpstr>Effra Light</vt:lpstr>
      <vt:lpstr>Rdg Vesta</vt:lpstr>
      <vt:lpstr>Times New Roman</vt:lpstr>
      <vt:lpstr>Wingdings</vt:lpstr>
      <vt:lpstr>1_Default Design</vt:lpstr>
      <vt:lpstr>UoR Theme</vt:lpstr>
      <vt:lpstr>1_UoR Theme</vt:lpstr>
      <vt:lpstr>2_UoR Theme</vt:lpstr>
      <vt:lpstr>3_UoR Theme</vt:lpstr>
      <vt:lpstr>PowerPoint Presentation</vt:lpstr>
      <vt:lpstr>Changes in  Temperature, moisture,  precipitation  &amp; net radiation through surge  &amp; slowdown</vt:lpstr>
      <vt:lpstr>Top of atmosphere radiation dataset</vt:lpstr>
      <vt:lpstr>Net downward energy flux/trends top of atmosphere surface </vt:lpstr>
      <vt:lpstr>Cross-Equatorial heat transport linked to model precipitation bias</vt:lpstr>
      <vt:lpstr>Updated observed energy budget asymmetry </vt:lpstr>
      <vt:lpstr>Surface energy flux changes: discrepancy between models/reconstruction</vt:lpstr>
      <vt:lpstr>Dissemination Activities</vt:lpstr>
      <vt:lpstr>Recent Literature (from DEEP-C website) </vt:lpstr>
      <vt:lpstr>WP1 - Primary Outputs</vt:lpstr>
      <vt:lpstr>Discussion slides</vt:lpstr>
      <vt:lpstr>Future collaboration: for discussion</vt:lpstr>
      <vt:lpstr>PowerPoint Presentation</vt:lpstr>
      <vt:lpstr>Final WP1 outputs/conclusions</vt:lpstr>
      <vt:lpstr>Feedbacks on internal climate variability</vt:lpstr>
      <vt:lpstr>PowerPoint Presentation</vt:lpstr>
      <vt:lpstr>PowerPoint Presentation</vt:lpstr>
      <vt:lpstr>Cartoon of a warming slowdown</vt:lpstr>
      <vt:lpstr>SPARE SLIDES</vt:lpstr>
      <vt:lpstr>Conclusions / PLAns</vt:lpstr>
      <vt:lpstr>WP1 Dissemination Activities</vt:lpstr>
      <vt:lpstr>DEEP-C Introduction</vt:lpstr>
      <vt:lpstr>DEEP-C Work Plan</vt:lpstr>
      <vt:lpstr>Project Objectives</vt:lpstr>
      <vt:lpstr>Primary Outputs</vt:lpstr>
    </vt:vector>
  </TitlesOfParts>
  <Company>ESSC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</cp:lastModifiedBy>
  <cp:revision>1753</cp:revision>
  <cp:lastPrinted>2015-06-08T13:57:33Z</cp:lastPrinted>
  <dcterms:created xsi:type="dcterms:W3CDTF">2001-08-31T10:10:14Z</dcterms:created>
  <dcterms:modified xsi:type="dcterms:W3CDTF">2017-03-29T08:28:59Z</dcterms:modified>
</cp:coreProperties>
</file>