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27"/>
  </p:notesMasterIdLst>
  <p:handoutMasterIdLst>
    <p:handoutMasterId r:id="rId28"/>
  </p:handoutMasterIdLst>
  <p:sldIdLst>
    <p:sldId id="869" r:id="rId6"/>
    <p:sldId id="1059" r:id="rId7"/>
    <p:sldId id="1055" r:id="rId8"/>
    <p:sldId id="1032" r:id="rId9"/>
    <p:sldId id="1044" r:id="rId10"/>
    <p:sldId id="1056" r:id="rId11"/>
    <p:sldId id="1050" r:id="rId12"/>
    <p:sldId id="1052" r:id="rId13"/>
    <p:sldId id="1058" r:id="rId14"/>
    <p:sldId id="1029" r:id="rId15"/>
    <p:sldId id="1048" r:id="rId16"/>
    <p:sldId id="1023" r:id="rId17"/>
    <p:sldId id="1043" r:id="rId18"/>
    <p:sldId id="1042" r:id="rId19"/>
    <p:sldId id="1040" r:id="rId20"/>
    <p:sldId id="967" r:id="rId21"/>
    <p:sldId id="1012" r:id="rId22"/>
    <p:sldId id="993" r:id="rId23"/>
    <p:sldId id="1017" r:id="rId24"/>
    <p:sldId id="1002" r:id="rId25"/>
    <p:sldId id="1057" r:id="rId26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B33B5"/>
    <a:srgbClr val="FF0066"/>
    <a:srgbClr val="66FF33"/>
    <a:srgbClr val="993300"/>
    <a:srgbClr val="00FFFF"/>
    <a:srgbClr val="A46202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 varScale="1">
        <p:scale>
          <a:sx n="57" d="100"/>
          <a:sy n="57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2016GL069961/abstract" TargetMode="External"/><Relationship Id="rId13" Type="http://schemas.openxmlformats.org/officeDocument/2006/relationships/hyperlink" Target="http://www.met.reading.ac.uk/~sgs02rpa/research/DEEP-C.html#PAPERS" TargetMode="External"/><Relationship Id="rId3" Type="http://schemas.openxmlformats.org/officeDocument/2006/relationships/hyperlink" Target="http://dx.doi.org/10.1038/nclimate3066" TargetMode="External"/><Relationship Id="rId7" Type="http://schemas.openxmlformats.org/officeDocument/2006/relationships/hyperlink" Target="http://onlinelibrary.wiley.com/doi/10.1002/2016GL068159/abstract" TargetMode="External"/><Relationship Id="rId12" Type="http://schemas.openxmlformats.org/officeDocument/2006/relationships/hyperlink" Target="http://dx.doi.org/10.1038/nclimate3058" TargetMode="External"/><Relationship Id="rId2" Type="http://schemas.openxmlformats.org/officeDocument/2006/relationships/hyperlink" Target="http://www.nature.com/nclimate/journal/v6/n7/full/nclimate304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6GL068950/abstract" TargetMode="External"/><Relationship Id="rId11" Type="http://schemas.openxmlformats.org/officeDocument/2006/relationships/hyperlink" Target="http://www.nature.com/nclimate/journal/v6/n8/full/nclimate2996.html" TargetMode="External"/><Relationship Id="rId5" Type="http://schemas.openxmlformats.org/officeDocument/2006/relationships/hyperlink" Target="http://www.nature.com/ngeo/journal/v9/n9/full/ngeo2770.html" TargetMode="External"/><Relationship Id="rId10" Type="http://schemas.openxmlformats.org/officeDocument/2006/relationships/hyperlink" Target="http://dx.doi.org/10.1088/1748-9326/11/9/094018" TargetMode="External"/><Relationship Id="rId4" Type="http://schemas.openxmlformats.org/officeDocument/2006/relationships/hyperlink" Target="http://link.springer.com/article/10.1007/s00382-015-2811-y" TargetMode="External"/><Relationship Id="rId9" Type="http://schemas.openxmlformats.org/officeDocument/2006/relationships/hyperlink" Target="http://onlinelibrary.wiley.com/doi/10.1002/2016GL068303/abstrac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4/n10/full/nclimate2355.html" TargetMode="External"/><Relationship Id="rId13" Type="http://schemas.openxmlformats.org/officeDocument/2006/relationships/hyperlink" Target="http://www.sciencemag.org/content/early/2015/07/08/science.aaa4521.abstract" TargetMode="External"/><Relationship Id="rId18" Type="http://schemas.openxmlformats.org/officeDocument/2006/relationships/hyperlink" Target="http://www.nature.com/nclimate/journal/vaop/ncurrent/full/nclimate2330.html" TargetMode="External"/><Relationship Id="rId26" Type="http://schemas.openxmlformats.org/officeDocument/2006/relationships/hyperlink" Target="http://www.nature.com/nature/journal/vaop/ncurrent/full/nature12534.html" TargetMode="External"/><Relationship Id="rId3" Type="http://schemas.openxmlformats.org/officeDocument/2006/relationships/hyperlink" Target="http://www.nature.com/nature/journal/v509/n7499/full/nature13260.html" TargetMode="External"/><Relationship Id="rId21" Type="http://schemas.openxmlformats.org/officeDocument/2006/relationships/hyperlink" Target="http://www.nature.com/nclimate/journal/v6/n7/full/nclimate3043.html" TargetMode="External"/><Relationship Id="rId7" Type="http://schemas.openxmlformats.org/officeDocument/2006/relationships/hyperlink" Target="http://www.nature.com/nclimate/journal/v3/n6/full/nclimate1840.html" TargetMode="External"/><Relationship Id="rId12" Type="http://schemas.openxmlformats.org/officeDocument/2006/relationships/hyperlink" Target="http://dx.doi.org/10.1038/nclimate2389" TargetMode="External"/><Relationship Id="rId17" Type="http://schemas.openxmlformats.org/officeDocument/2006/relationships/hyperlink" Target="http://www.nature.com/nclimate/journal/v6/n3/full/nclimate2840.html" TargetMode="External"/><Relationship Id="rId25" Type="http://schemas.openxmlformats.org/officeDocument/2006/relationships/hyperlink" Target="http://onlinelibrary.wiley.com/doi/10.1002/2016GL068159/abstract" TargetMode="External"/><Relationship Id="rId2" Type="http://schemas.openxmlformats.org/officeDocument/2006/relationships/image" Target="../media/image11.gif"/><Relationship Id="rId16" Type="http://schemas.openxmlformats.org/officeDocument/2006/relationships/hyperlink" Target="http://www.nature.com/ncomms/2016/160330/ncomms10926/full/ncomms10926.html" TargetMode="External"/><Relationship Id="rId20" Type="http://schemas.openxmlformats.org/officeDocument/2006/relationships/hyperlink" Target="http://dx.doi.org/10.1038/nclimate305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nk.springer.com/article/10.1007/s00382-012-1484-z" TargetMode="External"/><Relationship Id="rId11" Type="http://schemas.openxmlformats.org/officeDocument/2006/relationships/hyperlink" Target="http://dx.doi.org/10.1038/nclimate2387" TargetMode="External"/><Relationship Id="rId24" Type="http://schemas.openxmlformats.org/officeDocument/2006/relationships/hyperlink" Target="http://onlinelibrary.wiley.com/doi/10.1002/2014GL062366/abstract" TargetMode="External"/><Relationship Id="rId5" Type="http://schemas.openxmlformats.org/officeDocument/2006/relationships/hyperlink" Target="http://journals.ametsoc.org/doi/abs/10.1175/2011JCLI3932.1" TargetMode="External"/><Relationship Id="rId15" Type="http://schemas.openxmlformats.org/officeDocument/2006/relationships/hyperlink" Target="http://onlinelibrary.wiley.com/doi/10.1002/2015GL067254/abstract" TargetMode="External"/><Relationship Id="rId23" Type="http://schemas.openxmlformats.org/officeDocument/2006/relationships/hyperlink" Target="http://www.nature.com/ngeo/journal/vaop/ncurrent/full/ngeo2228.html" TargetMode="External"/><Relationship Id="rId10" Type="http://schemas.openxmlformats.org/officeDocument/2006/relationships/hyperlink" Target="http://journals.ametsoc.org/doi/abs/10.1175/JCLI-D-13-00294.1" TargetMode="External"/><Relationship Id="rId19" Type="http://schemas.openxmlformats.org/officeDocument/2006/relationships/hyperlink" Target="http://onlinelibrary.wiley.com/resolve/reference/XREF?id=10.1038/ngeo2438" TargetMode="External"/><Relationship Id="rId4" Type="http://schemas.openxmlformats.org/officeDocument/2006/relationships/hyperlink" Target="http://www.nature.com/nclimate/journal/v4/n10/full/nclimate2341.html" TargetMode="External"/><Relationship Id="rId9" Type="http://schemas.openxmlformats.org/officeDocument/2006/relationships/hyperlink" Target="http://onlinelibrary.wiley.com/doi/10.1002/grl.50382/abstract" TargetMode="External"/><Relationship Id="rId14" Type="http://schemas.openxmlformats.org/officeDocument/2006/relationships/hyperlink" Target="http://onlinelibrary.wiley.com/doi/10.1002/2014JD022576/full" TargetMode="External"/><Relationship Id="rId22" Type="http://schemas.openxmlformats.org/officeDocument/2006/relationships/hyperlink" Target="http://dx.doi.org/10.1088/1748-9326/11/9/094018" TargetMode="External"/><Relationship Id="rId27" Type="http://schemas.openxmlformats.org/officeDocument/2006/relationships/hyperlink" Target="http://dx.doi.org/10.1038/nclimate210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journals.ametsoc.org/doi/abs/10.1175/2010JCLI3682.1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dx.doi.org/10.1038/nclimate25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5JD023264/full" TargetMode="External"/><Relationship Id="rId5" Type="http://schemas.openxmlformats.org/officeDocument/2006/relationships/hyperlink" Target="http://www.nature.com/ngeo/journal/v6/n11/abs/ngeo1987.html" TargetMode="External"/><Relationship Id="rId4" Type="http://schemas.openxmlformats.org/officeDocument/2006/relationships/hyperlink" Target="http://link.springer.com/article/10.1007/s00382-015-2766-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eo2630" TargetMode="External"/><Relationship Id="rId2" Type="http://schemas.openxmlformats.org/officeDocument/2006/relationships/hyperlink" Target="http://onlinelibrary.wiley.com/doi/10.1002/2014JD022576/f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climate/journal/v6/n3/full/nclimate2840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JD022576/ful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.reading.ac.uk/~sgs02rpa/latest.html#Holiday" TargetMode="External"/><Relationship Id="rId13" Type="http://schemas.openxmlformats.org/officeDocument/2006/relationships/hyperlink" Target="https://ams.confex.com/ams/14CLOUD14ATRAD/videogateway.cgi/id/27920?recordingid=27920" TargetMode="External"/><Relationship Id="rId18" Type="http://schemas.openxmlformats.org/officeDocument/2006/relationships/hyperlink" Target="http://www.met.reading.ac.uk/~sgs02rpa/latest.html#Kosaka" TargetMode="External"/><Relationship Id="rId3" Type="http://schemas.openxmlformats.org/officeDocument/2006/relationships/hyperlink" Target="http://www.met.rdg.ac.uk/~sgs02rpa/TALKS/AllanRP_ERB_2014.pdf" TargetMode="External"/><Relationship Id="rId21" Type="http://schemas.openxmlformats.org/officeDocument/2006/relationships/hyperlink" Target="http://voiceofrussia.com/uk/news/2013_09_23/Stockholm-hosts-UN-climate-change-ga" TargetMode="External"/><Relationship Id="rId7" Type="http://schemas.openxmlformats.org/officeDocument/2006/relationships/hyperlink" Target="http://www.carbonbrief.org/blog/2014/07/slow-surface-warming-since-1998-is-not-exceptional-say-scientists/" TargetMode="External"/><Relationship Id="rId12" Type="http://schemas.openxmlformats.org/officeDocument/2006/relationships/hyperlink" Target="http://www.met.rdg.ac.uk/~sgs02rpa/TALKS/AllanRP_GEWEX_2014.pdf" TargetMode="External"/><Relationship Id="rId17" Type="http://schemas.openxmlformats.org/officeDocument/2006/relationships/hyperlink" Target="http://www.theguardian.com/environment/2014/feb/09/global-warming-pause-trade-winds-pacific-ocean-study" TargetMode="External"/><Relationship Id="rId25" Type="http://schemas.openxmlformats.org/officeDocument/2006/relationships/hyperlink" Target="http://www.met.reading.ac.uk/~sgs02rpa/research/DEEP-C.html" TargetMode="External"/><Relationship Id="rId2" Type="http://schemas.openxmlformats.org/officeDocument/2006/relationships/hyperlink" Target="http://theconversation.com/southern-oceans-heating-up-faster-than-scientists-realised-32627" TargetMode="External"/><Relationship Id="rId16" Type="http://schemas.openxmlformats.org/officeDocument/2006/relationships/hyperlink" Target="http://www.met.reading.ac.uk/~sgs02rpa/latest.html#England" TargetMode="External"/><Relationship Id="rId20" Type="http://schemas.openxmlformats.org/officeDocument/2006/relationships/hyperlink" Target="http://www.independent.co.uk/environment/climate-change/how-the-pacific-has-paused-global-warming-on-hold-but-not-for-long-878840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mate-lab-book.ac.uk/2014/earths-energy-imbalance/" TargetMode="External"/><Relationship Id="rId11" Type="http://schemas.openxmlformats.org/officeDocument/2006/relationships/hyperlink" Target="http://www.met.rdg.ac.uk/~sgs02rpa/TALKS/EDDINGTON_TALK_ALLANRP.pdf" TargetMode="External"/><Relationship Id="rId24" Type="http://schemas.openxmlformats.org/officeDocument/2006/relationships/hyperlink" Target="http://www.carbonbrief.org/blog/2013/05/how-scientists-take-earth%E2%80%99s-temperature-an-interview-with-meteorologist-richard-allan" TargetMode="External"/><Relationship Id="rId5" Type="http://schemas.openxmlformats.org/officeDocument/2006/relationships/hyperlink" Target="http://onlinelibrary.wiley.com/doi/10.1002/2014GL060962/full" TargetMode="External"/><Relationship Id="rId15" Type="http://schemas.openxmlformats.org/officeDocument/2006/relationships/hyperlink" Target="http://www.met.rdg.ac.uk/~sgs02rpa/TALKS/AllanRP_RMetS_2014.pdf" TargetMode="External"/><Relationship Id="rId23" Type="http://schemas.openxmlformats.org/officeDocument/2006/relationships/hyperlink" Target="http://t.co/dVItjD6C9v" TargetMode="External"/><Relationship Id="rId10" Type="http://schemas.openxmlformats.org/officeDocument/2006/relationships/hyperlink" Target="http://www.telegraph.co.uk/earth/environment/climatechange/11049540/Global-warming-pause-may-last-for-another-decade-scientists-suggest.html" TargetMode="External"/><Relationship Id="rId19" Type="http://schemas.openxmlformats.org/officeDocument/2006/relationships/hyperlink" Target="http://www.bbc.co.uk/news/science-environment-23854904" TargetMode="External"/><Relationship Id="rId4" Type="http://schemas.openxmlformats.org/officeDocument/2006/relationships/hyperlink" Target="https://www.ncas.ac.uk/index.php/en/climate-science-highlights/2121-changes-in-earth-s-heating-rate-between-1985-and-2012" TargetMode="External"/><Relationship Id="rId9" Type="http://schemas.openxmlformats.org/officeDocument/2006/relationships/hyperlink" Target="http://theconversation.com/heat-accumulating-deep-in-the-atlantic-has-put-global-warming-on-hiatus-30805" TargetMode="External"/><Relationship Id="rId14" Type="http://schemas.openxmlformats.org/officeDocument/2006/relationships/hyperlink" Target="http://www.met.rdg.ac.uk/~sgs02rpa/TALKS/AllanRP_CL3.3_EGU2014-11010.pdf" TargetMode="External"/><Relationship Id="rId22" Type="http://schemas.openxmlformats.org/officeDocument/2006/relationships/hyperlink" Target="http://news.sky.com/story/1146972/global-warming-95-percent-certain-say-scienti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.reading.ac.uk/~sgs02rpa/research/DEEP-C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opscience.iop.org/1748-9326/9/3/034016" TargetMode="External"/><Relationship Id="rId13" Type="http://schemas.openxmlformats.org/officeDocument/2006/relationships/hyperlink" Target="http://www.nature.com/nclimate/journal/v6/n2/full/nclimate2876.html" TargetMode="External"/><Relationship Id="rId3" Type="http://schemas.openxmlformats.org/officeDocument/2006/relationships/hyperlink" Target="http://dx.doi.org/10.5194/os-12-925-2016" TargetMode="External"/><Relationship Id="rId7" Type="http://schemas.openxmlformats.org/officeDocument/2006/relationships/hyperlink" Target="http://link.springer.com/article/10.1007/s00382-015-2766-z" TargetMode="External"/><Relationship Id="rId12" Type="http://schemas.openxmlformats.org/officeDocument/2006/relationships/hyperlink" Target="http://onlinelibrary.wiley.com/doi/10.1002/2014GL062669/abstract" TargetMode="External"/><Relationship Id="rId2" Type="http://schemas.openxmlformats.org/officeDocument/2006/relationships/hyperlink" Target="http://onlinelibrary.wiley.com/doi/10.1002/2014GL060962/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5JD023264/full" TargetMode="External"/><Relationship Id="rId11" Type="http://schemas.openxmlformats.org/officeDocument/2006/relationships/hyperlink" Target="http://dx.doi.org/10.1002/2016GL070559" TargetMode="External"/><Relationship Id="rId5" Type="http://schemas.openxmlformats.org/officeDocument/2006/relationships/hyperlink" Target="http://onlinelibrary.wiley.com/doi/10.1002/2014GL061844/abstract" TargetMode="External"/><Relationship Id="rId10" Type="http://schemas.openxmlformats.org/officeDocument/2006/relationships/hyperlink" Target="http://dx.doi.org/10.1038/nclimate2531" TargetMode="External"/><Relationship Id="rId4" Type="http://schemas.openxmlformats.org/officeDocument/2006/relationships/hyperlink" Target="http://onlinelibrary.wiley.com/doi/10.1002/2016GL070413/abstract" TargetMode="External"/><Relationship Id="rId9" Type="http://schemas.openxmlformats.org/officeDocument/2006/relationships/hyperlink" Target="http://link.springer.com/article/10.1007/s00382-015-2801-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PAPERS/Allan13SG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GL060962/ful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738718"/>
            <a:ext cx="6840760" cy="5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DEEP-C 8</a:t>
            </a:r>
            <a:r>
              <a:rPr lang="en-GB" sz="4000" baseline="30000" dirty="0" smtClean="0">
                <a:solidFill>
                  <a:schemeClr val="bg1"/>
                </a:solidFill>
              </a:rPr>
              <a:t>th</a:t>
            </a:r>
            <a:r>
              <a:rPr lang="en-GB" sz="4000" dirty="0" smtClean="0">
                <a:solidFill>
                  <a:schemeClr val="bg1"/>
                </a:solidFill>
              </a:rPr>
              <a:t> project meeting: 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5301208"/>
            <a:ext cx="8208528" cy="102830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Richard Allan - University of Reading</a:t>
            </a:r>
            <a:endParaRPr lang="en-GB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</a:rPr>
              <a:t>DEEP-C project meeting, University of Reading, 10 October 2016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GB" dirty="0" smtClean="0"/>
              <a:t>Recent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4525963"/>
          </a:xfrm>
        </p:spPr>
        <p:txBody>
          <a:bodyPr/>
          <a:lstStyle/>
          <a:p>
            <a:r>
              <a:rPr lang="en-GB" sz="1800" b="1" u="sng" dirty="0">
                <a:hlinkClick r:id="rId2"/>
              </a:rPr>
              <a:t>Johnson et al. (2016) Nature Climate Change</a:t>
            </a:r>
            <a:r>
              <a:rPr lang="en-GB" sz="1800" dirty="0"/>
              <a:t>: improved estimate of Earth's energy imbalance of +0.6 to +0.8 Wm</a:t>
            </a:r>
            <a:r>
              <a:rPr lang="en-GB" sz="1800" baseline="30000" dirty="0"/>
              <a:t>-2</a:t>
            </a:r>
            <a:r>
              <a:rPr lang="en-GB" sz="1800" dirty="0"/>
              <a:t> due to better ocean sampling</a:t>
            </a:r>
          </a:p>
          <a:p>
            <a:r>
              <a:rPr lang="en-GB" sz="1800" b="1" u="sng" dirty="0" smtClean="0">
                <a:hlinkClick r:id="rId3"/>
              </a:rPr>
              <a:t>Richardson </a:t>
            </a:r>
            <a:r>
              <a:rPr lang="en-GB" sz="1800" b="1" u="sng" dirty="0">
                <a:hlinkClick r:id="rId3"/>
              </a:rPr>
              <a:t>et al. (2016) Nature Climate</a:t>
            </a:r>
            <a:r>
              <a:rPr lang="en-GB" sz="1800" dirty="0"/>
              <a:t>: reconciling </a:t>
            </a:r>
            <a:r>
              <a:rPr lang="en-GB" sz="1800" dirty="0" err="1" smtClean="0"/>
              <a:t>obs</a:t>
            </a:r>
            <a:r>
              <a:rPr lang="en-GB" sz="1800" dirty="0" smtClean="0"/>
              <a:t>-based/simulated TCS </a:t>
            </a:r>
            <a:r>
              <a:rPr lang="en-GB" sz="1800" dirty="0"/>
              <a:t>through consistent sampling of surface temperature (TCR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1.7</a:t>
            </a:r>
            <a:r>
              <a:rPr lang="en-GB" sz="1800" baseline="30000" dirty="0"/>
              <a:t>o</a:t>
            </a:r>
            <a:r>
              <a:rPr lang="en-GB" sz="1800" dirty="0"/>
              <a:t>C at 2xCO</a:t>
            </a:r>
            <a:r>
              <a:rPr lang="en-GB" sz="1800" baseline="-25000" dirty="0"/>
              <a:t>2</a:t>
            </a:r>
            <a:r>
              <a:rPr lang="en-GB" sz="1800" dirty="0"/>
              <a:t>)</a:t>
            </a:r>
          </a:p>
          <a:p>
            <a:r>
              <a:rPr lang="en-GB" sz="1800" b="1" u="sng" dirty="0" err="1">
                <a:hlinkClick r:id="rId4"/>
              </a:rPr>
              <a:t>Medhaug</a:t>
            </a:r>
            <a:r>
              <a:rPr lang="en-GB" sz="1800" b="1" u="sng" dirty="0">
                <a:hlinkClick r:id="rId4"/>
              </a:rPr>
              <a:t> and </a:t>
            </a:r>
            <a:r>
              <a:rPr lang="en-GB" sz="1800" b="1" u="sng" dirty="0" err="1">
                <a:hlinkClick r:id="rId4"/>
              </a:rPr>
              <a:t>Drange</a:t>
            </a:r>
            <a:r>
              <a:rPr lang="en-GB" sz="1800" b="1" u="sng" dirty="0">
                <a:hlinkClick r:id="rId4"/>
              </a:rPr>
              <a:t> (2016) </a:t>
            </a:r>
            <a:r>
              <a:rPr lang="en-GB" sz="1800" b="1" u="sng" dirty="0" err="1">
                <a:hlinkClick r:id="rId4"/>
              </a:rPr>
              <a:t>Clim</a:t>
            </a:r>
            <a:r>
              <a:rPr lang="en-GB" sz="1800" b="1" u="sng" dirty="0">
                <a:hlinkClick r:id="rId4"/>
              </a:rPr>
              <a:t>. </a:t>
            </a:r>
            <a:r>
              <a:rPr lang="en-GB" sz="1800" b="1" u="sng" dirty="0" err="1">
                <a:hlinkClick r:id="rId4"/>
              </a:rPr>
              <a:t>Dyn</a:t>
            </a:r>
            <a:r>
              <a:rPr lang="en-GB" sz="1800" b="1" u="sng" dirty="0">
                <a:hlinkClick r:id="rId4"/>
              </a:rPr>
              <a:t>.</a:t>
            </a:r>
            <a:r>
              <a:rPr lang="en-GB" sz="1800" dirty="0"/>
              <a:t>: Decadal-scale upper 700m ocean heat </a:t>
            </a:r>
            <a:r>
              <a:rPr lang="en-GB" sz="1800" dirty="0" smtClean="0"/>
              <a:t>anomalies </a:t>
            </a:r>
            <a:r>
              <a:rPr lang="en-GB" sz="1800" dirty="0"/>
              <a:t>of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7.5 </a:t>
            </a:r>
            <a:r>
              <a:rPr lang="en-GB" sz="1800" dirty="0" smtClean="0"/>
              <a:t>x </a:t>
            </a:r>
            <a:r>
              <a:rPr lang="en-GB" sz="1800" dirty="0"/>
              <a:t>10</a:t>
            </a:r>
            <a:r>
              <a:rPr lang="en-GB" sz="1800" baseline="30000" dirty="0"/>
              <a:t>21</a:t>
            </a:r>
            <a:r>
              <a:rPr lang="en-GB" sz="1800" dirty="0"/>
              <a:t> J comparable to </a:t>
            </a:r>
            <a:r>
              <a:rPr lang="en-GB" sz="1800" dirty="0" smtClean="0"/>
              <a:t>that needed </a:t>
            </a:r>
            <a:r>
              <a:rPr lang="en-GB" sz="1800" dirty="0"/>
              <a:t>to maintain </a:t>
            </a:r>
            <a:r>
              <a:rPr lang="en-GB" sz="1800" dirty="0" smtClean="0"/>
              <a:t>global </a:t>
            </a:r>
            <a:r>
              <a:rPr lang="en-GB" sz="1800" dirty="0"/>
              <a:t>warming.</a:t>
            </a:r>
          </a:p>
          <a:p>
            <a:r>
              <a:rPr lang="en-GB" sz="1800" b="1" u="sng" dirty="0" err="1">
                <a:hlinkClick r:id="rId5"/>
              </a:rPr>
              <a:t>Kosaka</a:t>
            </a:r>
            <a:r>
              <a:rPr lang="en-GB" sz="1800" b="1" u="sng" dirty="0">
                <a:hlinkClick r:id="rId5"/>
              </a:rPr>
              <a:t> and </a:t>
            </a:r>
            <a:r>
              <a:rPr lang="en-GB" sz="1800" b="1" u="sng" dirty="0" err="1">
                <a:hlinkClick r:id="rId5"/>
              </a:rPr>
              <a:t>Xie</a:t>
            </a:r>
            <a:r>
              <a:rPr lang="en-GB" sz="1800" b="1" u="sng" dirty="0">
                <a:hlinkClick r:id="rId5"/>
              </a:rPr>
              <a:t> (2016) Nature </a:t>
            </a:r>
            <a:r>
              <a:rPr lang="en-GB" sz="1800" b="1" u="sng" dirty="0" err="1">
                <a:hlinkClick r:id="rId5"/>
              </a:rPr>
              <a:t>Geosci</a:t>
            </a:r>
            <a:r>
              <a:rPr lang="en-GB" sz="1800" b="1" u="sng" dirty="0">
                <a:hlinkClick r:id="rId5"/>
              </a:rPr>
              <a:t>.</a:t>
            </a:r>
            <a:r>
              <a:rPr lang="en-GB" sz="1800" dirty="0"/>
              <a:t>: model simulations of global warming "staircase" used to remove internal variability from observational record</a:t>
            </a:r>
          </a:p>
          <a:p>
            <a:r>
              <a:rPr lang="en-GB" sz="1800" b="1" u="sng" dirty="0" err="1">
                <a:hlinkClick r:id="rId6"/>
              </a:rPr>
              <a:t>Sevellec</a:t>
            </a:r>
            <a:r>
              <a:rPr lang="en-GB" sz="1800" b="1" u="sng" dirty="0">
                <a:hlinkClick r:id="rId6"/>
              </a:rPr>
              <a:t> et al. (2016) GRL:</a:t>
            </a:r>
            <a:r>
              <a:rPr lang="en-GB" sz="1800" dirty="0"/>
              <a:t> hiatus of the early 21st Century was extremely unlikely</a:t>
            </a:r>
          </a:p>
          <a:p>
            <a:r>
              <a:rPr lang="en-GB" sz="1800" b="1" u="sng" dirty="0">
                <a:hlinkClick r:id="rId7"/>
              </a:rPr>
              <a:t>Mann et al. (2016) GRL:</a:t>
            </a:r>
            <a:r>
              <a:rPr lang="en-GB" sz="1800" dirty="0"/>
              <a:t> </a:t>
            </a:r>
            <a:r>
              <a:rPr lang="en-GB" sz="1800" dirty="0" smtClean="0"/>
              <a:t>N</a:t>
            </a:r>
            <a:r>
              <a:rPr lang="en-GB" sz="1800" dirty="0"/>
              <a:t>. Pacific played critical role in the slowdown but was not predictable; minor contribution from N. Atlantic exhibits some predictability</a:t>
            </a:r>
          </a:p>
          <a:p>
            <a:r>
              <a:rPr lang="en-GB" sz="1800" b="1" u="sng" dirty="0" err="1">
                <a:hlinkClick r:id="rId8"/>
              </a:rPr>
              <a:t>Bellamo</a:t>
            </a:r>
            <a:r>
              <a:rPr lang="en-GB" sz="1800" b="1" u="sng" dirty="0">
                <a:hlinkClick r:id="rId8"/>
              </a:rPr>
              <a:t> et al. (2016) </a:t>
            </a:r>
            <a:r>
              <a:rPr lang="en-GB" sz="1800" b="1" u="sng" dirty="0" smtClean="0">
                <a:hlinkClick r:id="rId8"/>
              </a:rPr>
              <a:t>GRL</a:t>
            </a:r>
            <a:r>
              <a:rPr lang="en-GB" sz="1800" dirty="0"/>
              <a:t>&amp;</a:t>
            </a:r>
            <a:r>
              <a:rPr lang="en-GB" sz="1800" dirty="0" smtClean="0"/>
              <a:t> </a:t>
            </a:r>
            <a:r>
              <a:rPr lang="en-GB" sz="1800" b="1" u="sng" dirty="0" smtClean="0">
                <a:hlinkClick r:id="rId9"/>
              </a:rPr>
              <a:t>Brown </a:t>
            </a:r>
            <a:r>
              <a:rPr lang="en-GB" sz="1800" b="1" u="sng" dirty="0">
                <a:hlinkClick r:id="rId9"/>
              </a:rPr>
              <a:t>et al. (2016) GRL</a:t>
            </a:r>
            <a:r>
              <a:rPr lang="en-GB" sz="1800" dirty="0"/>
              <a:t>: basin-scale Atlantic </a:t>
            </a:r>
            <a:r>
              <a:rPr lang="en-GB" sz="1800" dirty="0" err="1"/>
              <a:t>Multidecadal</a:t>
            </a:r>
            <a:r>
              <a:rPr lang="en-GB" sz="1800" dirty="0"/>
              <a:t> Oscillation </a:t>
            </a:r>
            <a:r>
              <a:rPr lang="en-GB" sz="1800" dirty="0" smtClean="0"/>
              <a:t>amplified by </a:t>
            </a:r>
            <a:r>
              <a:rPr lang="en-GB" sz="1800" dirty="0"/>
              <a:t>cloud </a:t>
            </a:r>
            <a:r>
              <a:rPr lang="en-GB" sz="1800" dirty="0" smtClean="0"/>
              <a:t>feedback</a:t>
            </a:r>
          </a:p>
          <a:p>
            <a:r>
              <a:rPr lang="en-GB" sz="1800" b="1" u="sng" dirty="0" err="1">
                <a:hlinkClick r:id="rId10"/>
              </a:rPr>
              <a:t>Checa</a:t>
            </a:r>
            <a:r>
              <a:rPr lang="en-GB" sz="1800" b="1" u="sng" dirty="0">
                <a:hlinkClick r:id="rId10"/>
              </a:rPr>
              <a:t>-Garcia et al. (2016) ERL</a:t>
            </a:r>
            <a:r>
              <a:rPr lang="en-GB" sz="1800" dirty="0"/>
              <a:t>: CFC decline + less growth in methane &amp; low-level ozone pollution contributed to slower surface warming</a:t>
            </a:r>
          </a:p>
          <a:p>
            <a:r>
              <a:rPr lang="en-GB" sz="1800" b="1" u="sng" dirty="0">
                <a:hlinkClick r:id="rId11"/>
              </a:rPr>
              <a:t>Takahashi and Watanabe (2016) </a:t>
            </a:r>
            <a:r>
              <a:rPr lang="en-GB" sz="1800" dirty="0" smtClean="0"/>
              <a:t>&amp; </a:t>
            </a:r>
            <a:r>
              <a:rPr lang="en-GB" sz="1800" b="1" u="sng" dirty="0" smtClean="0">
                <a:hlinkClick r:id="rId12"/>
              </a:rPr>
              <a:t>Smith </a:t>
            </a:r>
            <a:r>
              <a:rPr lang="en-GB" sz="1800" b="1" u="sng" dirty="0">
                <a:hlinkClick r:id="rId12"/>
              </a:rPr>
              <a:t>et al. (2016) Nature Climate</a:t>
            </a:r>
            <a:r>
              <a:rPr lang="en-GB" sz="1800" dirty="0"/>
              <a:t>: Aerosol forcing </a:t>
            </a:r>
            <a:r>
              <a:rPr lang="en-GB" sz="1800" dirty="0" smtClean="0"/>
              <a:t>linked to hiatus through </a:t>
            </a:r>
            <a:r>
              <a:rPr lang="en-GB" sz="1800" dirty="0"/>
              <a:t>influence on </a:t>
            </a:r>
            <a:r>
              <a:rPr lang="en-GB" sz="1800" dirty="0" smtClean="0"/>
              <a:t>Pacific trade winds/ocean </a:t>
            </a:r>
            <a:r>
              <a:rPr lang="en-GB" sz="1800" dirty="0"/>
              <a:t>circulation</a:t>
            </a:r>
          </a:p>
          <a:p>
            <a:pPr marL="0" indent="0">
              <a:buNone/>
            </a:pPr>
            <a:r>
              <a:rPr lang="en-GB" sz="1800" dirty="0" smtClean="0">
                <a:hlinkClick r:id="rId13"/>
              </a:rPr>
              <a:t>http</a:t>
            </a:r>
            <a:r>
              <a:rPr lang="en-GB" sz="1800" dirty="0">
                <a:hlinkClick r:id="rId13"/>
              </a:rPr>
              <a:t>://www.met.reading.ac.uk/~</a:t>
            </a:r>
            <a:r>
              <a:rPr lang="en-GB" sz="1800" dirty="0" smtClean="0">
                <a:hlinkClick r:id="rId13"/>
              </a:rPr>
              <a:t>sgs02rpa/research/DEEP-C.html#PAPERS</a:t>
            </a:r>
            <a:r>
              <a:rPr lang="en-GB" sz="1800" dirty="0" smtClean="0"/>
              <a:t>  </a:t>
            </a:r>
            <a:endParaRPr lang="en-GB" sz="1800" dirty="0">
              <a:solidFill>
                <a:srgbClr val="00B050"/>
              </a:solidFill>
            </a:endParaRP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Enhanced Walker Circulation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Warm</a:t>
            </a:r>
            <a:endParaRPr lang="en-GB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4F81BD"/>
                </a:solidFill>
                <a:latin typeface="Calibri"/>
              </a:rPr>
              <a:t>Cool water</a:t>
            </a:r>
            <a:endParaRPr lang="en-GB" sz="20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Strengthening trade winds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620688"/>
            <a:ext cx="574992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Continued heating from greenhouse gases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4F81BD"/>
                </a:solidFill>
                <a:latin typeface="Calibri"/>
              </a:rPr>
              <a:t>Equatorial Undercurrent</a:t>
            </a:r>
            <a:endParaRPr lang="en-GB" sz="24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4974267"/>
            <a:ext cx="7058141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40152" y="1628800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644859"/>
              <a:ext cx="1642836" cy="1584206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Pacific SST strengthens atmospheric circulation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3"/>
              </a:rPr>
              <a:t>Ding et al. </a:t>
            </a:r>
            <a:r>
              <a:rPr lang="en-GB" sz="1700" dirty="0" smtClean="0">
                <a:solidFill>
                  <a:prstClr val="black"/>
                </a:solidFill>
                <a:hlinkClick r:id="rId3"/>
              </a:rPr>
              <a:t>2014</a:t>
            </a:r>
            <a:r>
              <a:rPr lang="en-GB" sz="1700" dirty="0" smtClean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4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 et al. 2014b</a:t>
            </a:r>
            <a:r>
              <a:rPr lang="en-GB" sz="1700" dirty="0" smtClean="0">
                <a:solidFill>
                  <a:prstClr val="black"/>
                </a:solidFill>
              </a:rPr>
              <a:t>)</a:t>
            </a:r>
            <a:endParaRPr lang="en-GB" sz="1700" dirty="0">
              <a:solidFill>
                <a:prstClr val="black"/>
              </a:solidFill>
            </a:endParaRP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805264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 also: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5"/>
              </a:rPr>
              <a:t>Merrifield (2010)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Sohn et al. (2013)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L’Heureux et al. (2013) 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Watanabe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et al.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(2014)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;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Balmaseda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et al. (2013)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Trenberth et al. (2014)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fr-FR" sz="1600" u="sng" dirty="0" err="1">
                <a:hlinkClick r:id="rId11"/>
              </a:rPr>
              <a:t>Llovel</a:t>
            </a:r>
            <a:r>
              <a:rPr lang="fr-FR" sz="1600" u="sng" dirty="0">
                <a:hlinkClick r:id="rId11"/>
              </a:rPr>
              <a:t> et al. (2014) </a:t>
            </a:r>
            <a:r>
              <a:rPr lang="fr-FR" dirty="0" smtClean="0"/>
              <a:t>;</a:t>
            </a:r>
            <a:r>
              <a:rPr lang="fr-FR" sz="1600" u="sng" dirty="0" err="1" smtClean="0">
                <a:hlinkClick r:id="rId12"/>
              </a:rPr>
              <a:t>Durack</a:t>
            </a:r>
            <a:r>
              <a:rPr lang="fr-FR" sz="1600" u="sng" dirty="0" smtClean="0">
                <a:hlinkClick r:id="rId12"/>
              </a:rPr>
              <a:t> </a:t>
            </a:r>
            <a:r>
              <a:rPr lang="fr-FR" sz="1600" u="sng" dirty="0">
                <a:hlinkClick r:id="rId12"/>
              </a:rPr>
              <a:t>et al. (2014) </a:t>
            </a:r>
            <a:r>
              <a:rPr lang="fr-FR" dirty="0" smtClean="0"/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hlinkClick r:id="rId13"/>
              </a:rPr>
              <a:t>Nieves </a:t>
            </a:r>
            <a:r>
              <a:rPr lang="en-GB" dirty="0">
                <a:solidFill>
                  <a:prstClr val="black"/>
                </a:solidFill>
                <a:latin typeface="Calibri"/>
                <a:hlinkClick r:id="rId13"/>
              </a:rPr>
              <a:t>et al. (2015)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; </a:t>
            </a:r>
            <a:r>
              <a:rPr lang="da-DK" sz="1600" u="sng" dirty="0">
                <a:hlinkClick r:id="rId14"/>
              </a:rPr>
              <a:t>Brown et al. (2015) </a:t>
            </a:r>
            <a:r>
              <a:rPr lang="da-DK" sz="1600" u="sng" dirty="0" smtClean="0">
                <a:hlinkClick r:id="rId14"/>
              </a:rPr>
              <a:t>JGR</a:t>
            </a:r>
            <a:r>
              <a:rPr lang="da-DK" sz="1600" u="sng" dirty="0" smtClean="0"/>
              <a:t> ; </a:t>
            </a:r>
            <a:r>
              <a:rPr lang="da-DK" sz="1600" u="sng" dirty="0">
                <a:hlinkClick r:id="rId15"/>
              </a:rPr>
              <a:t>Somavilla et al. (2016) </a:t>
            </a:r>
            <a:r>
              <a:rPr lang="da-DK" sz="1600" dirty="0" smtClean="0"/>
              <a:t>; </a:t>
            </a:r>
            <a:r>
              <a:rPr lang="fr-FR" sz="1600" u="sng" dirty="0">
                <a:hlinkClick r:id="rId16"/>
              </a:rPr>
              <a:t>Liu et al. (2016) </a:t>
            </a:r>
            <a:endParaRPr lang="en-GB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</a:t>
            </a:r>
            <a:r>
              <a:rPr lang="en-GB" dirty="0" smtClean="0">
                <a:solidFill>
                  <a:prstClr val="black"/>
                </a:solidFill>
              </a:rPr>
              <a:t>ecreased salinity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562511"/>
            <a:ext cx="578567" cy="7064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5845735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rgbClr val="CCCCFF">
                    <a:lumMod val="50000"/>
                  </a:srgbClr>
                </a:solidFill>
              </a:rPr>
              <a:t>Role of Atlantic/Pacific Variability?</a:t>
            </a:r>
            <a:endParaRPr lang="en-GB" sz="2800" kern="0" dirty="0">
              <a:solidFill>
                <a:srgbClr val="CCCCFF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8258" y="3212976"/>
            <a:ext cx="1640246" cy="1477328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  <a:latin typeface="+mn-lt"/>
              </a:rPr>
              <a:t>Remote forcing from Atlantic: 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  <a:hlinkClick r:id="rId17"/>
              </a:rPr>
              <a:t>Li </a:t>
            </a:r>
            <a:r>
              <a:rPr lang="en-GB" dirty="0">
                <a:solidFill>
                  <a:schemeClr val="tx2"/>
                </a:solidFill>
                <a:latin typeface="+mn-lt"/>
                <a:hlinkClick r:id="rId17"/>
              </a:rPr>
              <a:t>et al. (2016)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;</a:t>
            </a:r>
            <a:endParaRPr lang="en-GB" dirty="0" smtClean="0">
              <a:solidFill>
                <a:prstClr val="black"/>
              </a:solidFill>
              <a:latin typeface="+mn-lt"/>
            </a:endParaRPr>
          </a:p>
          <a:p>
            <a:r>
              <a:rPr lang="en-GB" u="sng" dirty="0" smtClean="0">
                <a:solidFill>
                  <a:prstClr val="black"/>
                </a:solidFill>
                <a:latin typeface="+mn-lt"/>
                <a:hlinkClick r:id="rId18"/>
              </a:rPr>
              <a:t>McGregor </a:t>
            </a:r>
            <a:r>
              <a:rPr lang="en-GB" u="sng" dirty="0">
                <a:solidFill>
                  <a:prstClr val="black"/>
                </a:solidFill>
                <a:latin typeface="+mn-lt"/>
                <a:hlinkClick r:id="rId18"/>
              </a:rPr>
              <a:t>et al. (2014) 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Left-Right Arrow 3"/>
          <p:cNvSpPr/>
          <p:nvPr/>
        </p:nvSpPr>
        <p:spPr>
          <a:xfrm rot="20840244">
            <a:off x="6194568" y="3436260"/>
            <a:ext cx="1436741" cy="509684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? Heat flux to Indian ocean </a:t>
            </a:r>
            <a:r>
              <a:rPr lang="en-GB" sz="1600" dirty="0" smtClean="0">
                <a:solidFill>
                  <a:prstClr val="black"/>
                </a:solidFill>
                <a:hlinkClick r:id="rId19"/>
              </a:rPr>
              <a:t>Lee </a:t>
            </a:r>
            <a:r>
              <a:rPr lang="en-GB" sz="1600" dirty="0" err="1" smtClean="0">
                <a:solidFill>
                  <a:prstClr val="black"/>
                </a:solidFill>
                <a:hlinkClick r:id="rId19"/>
              </a:rPr>
              <a:t>etal</a:t>
            </a:r>
            <a:r>
              <a:rPr lang="en-GB" sz="1600" dirty="0" smtClean="0">
                <a:solidFill>
                  <a:prstClr val="black"/>
                </a:solidFill>
                <a:hlinkClick r:id="rId19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803" y="1052736"/>
            <a:ext cx="177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Aerosol forcing of circulation (</a:t>
            </a:r>
            <a:r>
              <a:rPr lang="en-GB" sz="1600" dirty="0" smtClean="0">
                <a:hlinkClick r:id="rId20"/>
              </a:rPr>
              <a:t>Smith et al. 2016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5868144" y="44624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Radiative Forcing/Imbalance </a:t>
            </a:r>
            <a:r>
              <a:rPr lang="en-GB" sz="1600" dirty="0" smtClean="0">
                <a:hlinkClick r:id="rId21"/>
              </a:rPr>
              <a:t>Johnson </a:t>
            </a:r>
            <a:r>
              <a:rPr lang="en-GB" sz="1600" dirty="0">
                <a:hlinkClick r:id="rId21"/>
              </a:rPr>
              <a:t>et al. (2016) </a:t>
            </a:r>
            <a:r>
              <a:rPr lang="en-GB" sz="1600" dirty="0" smtClean="0"/>
              <a:t>; </a:t>
            </a:r>
            <a:r>
              <a:rPr lang="en-GB" sz="1600" dirty="0" err="1" smtClean="0">
                <a:hlinkClick r:id="rId22"/>
              </a:rPr>
              <a:t>Checa</a:t>
            </a:r>
            <a:r>
              <a:rPr lang="en-GB" sz="1600" dirty="0" smtClean="0">
                <a:hlinkClick r:id="rId22"/>
              </a:rPr>
              <a:t>-Garcia </a:t>
            </a:r>
            <a:r>
              <a:rPr lang="en-GB" sz="1600" dirty="0">
                <a:hlinkClick r:id="rId22"/>
              </a:rPr>
              <a:t>et al. (2016</a:t>
            </a:r>
            <a:r>
              <a:rPr lang="en-GB" sz="1600" dirty="0" smtClean="0">
                <a:hlinkClick r:id="rId22"/>
              </a:rPr>
              <a:t>)</a:t>
            </a:r>
            <a:r>
              <a:rPr lang="en-GB" sz="1600" dirty="0" smtClean="0"/>
              <a:t> ; </a:t>
            </a:r>
            <a:r>
              <a:rPr lang="en-GB" sz="1600" dirty="0">
                <a:hlinkClick r:id="rId23"/>
              </a:rPr>
              <a:t>Huber &amp;</a:t>
            </a:r>
            <a:r>
              <a:rPr lang="en-GB" sz="1600" dirty="0" smtClean="0">
                <a:hlinkClick r:id="rId23"/>
              </a:rPr>
              <a:t> </a:t>
            </a:r>
            <a:r>
              <a:rPr lang="en-GB" sz="1600" dirty="0" err="1">
                <a:hlinkClick r:id="rId23"/>
              </a:rPr>
              <a:t>Knutti</a:t>
            </a:r>
            <a:r>
              <a:rPr lang="en-GB" sz="1600" dirty="0">
                <a:hlinkClick r:id="rId23"/>
              </a:rPr>
              <a:t> (2014) </a:t>
            </a:r>
            <a:r>
              <a:rPr lang="en-GB" sz="1600" dirty="0" smtClean="0"/>
              <a:t>;</a:t>
            </a:r>
            <a:r>
              <a:rPr lang="da-DK" sz="1600" dirty="0" smtClean="0">
                <a:hlinkClick r:id="rId24"/>
              </a:rPr>
              <a:t>Santer </a:t>
            </a:r>
            <a:r>
              <a:rPr lang="da-DK" sz="1600" dirty="0">
                <a:hlinkClick r:id="rId24"/>
              </a:rPr>
              <a:t>et al. (2015) </a:t>
            </a:r>
            <a:r>
              <a:rPr lang="da-DK" sz="1600" dirty="0" smtClean="0"/>
              <a:t>: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041611" y="4725144"/>
            <a:ext cx="2210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/>
              <a:t>Pacific </a:t>
            </a:r>
            <a:r>
              <a:rPr lang="en-GB" sz="1600" u="sng" dirty="0" smtClean="0"/>
              <a:t>dominates?</a:t>
            </a:r>
            <a:endParaRPr lang="en-GB" sz="1600" dirty="0"/>
          </a:p>
          <a:p>
            <a:r>
              <a:rPr lang="en-GB" sz="1600" u="sng" dirty="0" smtClean="0">
                <a:hlinkClick r:id="rId25"/>
              </a:rPr>
              <a:t>Mann </a:t>
            </a:r>
            <a:r>
              <a:rPr lang="en-GB" sz="1600" u="sng" dirty="0">
                <a:hlinkClick r:id="rId25"/>
              </a:rPr>
              <a:t>et al. (2016</a:t>
            </a:r>
            <a:r>
              <a:rPr lang="en-GB" u="sng" dirty="0" smtClean="0">
                <a:hlinkClick r:id="rId25"/>
              </a:rPr>
              <a:t>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Kosaka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 &amp;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Xie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 (2013)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England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et al. (2014)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Final WP1 outputs/conclusions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dirty="0" smtClean="0"/>
              <a:t>Finalised </a:t>
            </a:r>
            <a:r>
              <a:rPr lang="en-GB" sz="2400" dirty="0"/>
              <a:t>energy flux dataset </a:t>
            </a:r>
            <a:r>
              <a:rPr lang="en-GB" sz="2400" dirty="0" smtClean="0"/>
              <a:t>version and uncertainty estimates (Liu et al.)</a:t>
            </a:r>
          </a:p>
          <a:p>
            <a:pPr lvl="1"/>
            <a:r>
              <a:rPr lang="en-GB" sz="2400" dirty="0" smtClean="0"/>
              <a:t>Cross </a:t>
            </a:r>
            <a:r>
              <a:rPr lang="en-GB" sz="2400" dirty="0"/>
              <a:t>equatorial heat </a:t>
            </a:r>
            <a:r>
              <a:rPr lang="en-GB" sz="2400" dirty="0" smtClean="0"/>
              <a:t>transport (NERC highlight topic?)</a:t>
            </a:r>
            <a:endParaRPr lang="en-GB" sz="2400" dirty="0"/>
          </a:p>
          <a:p>
            <a:pPr lvl="1"/>
            <a:r>
              <a:rPr lang="en-GB" sz="2400" dirty="0"/>
              <a:t>Heat flux </a:t>
            </a:r>
            <a:r>
              <a:rPr lang="en-GB" sz="2400" dirty="0" smtClean="0"/>
              <a:t>bias in southern ocean (Pat </a:t>
            </a:r>
            <a:r>
              <a:rPr lang="en-GB" sz="2400" dirty="0"/>
              <a:t>et al.)</a:t>
            </a:r>
          </a:p>
          <a:p>
            <a:pPr lvl="1"/>
            <a:r>
              <a:rPr lang="en-GB" sz="2400" dirty="0"/>
              <a:t>B</a:t>
            </a:r>
            <a:r>
              <a:rPr lang="en-GB" sz="2400" dirty="0" smtClean="0"/>
              <a:t>asin-scale changes in heat </a:t>
            </a:r>
            <a:r>
              <a:rPr lang="en-GB" sz="2400" dirty="0"/>
              <a:t>flux (Damien et al</a:t>
            </a:r>
            <a:r>
              <a:rPr lang="en-GB" sz="2400" dirty="0" smtClean="0"/>
              <a:t>.) &amp; heat flux/transport contributions to heat content (Chris </a:t>
            </a:r>
            <a:r>
              <a:rPr lang="en-GB" sz="2400" dirty="0"/>
              <a:t>et al.)</a:t>
            </a:r>
          </a:p>
          <a:p>
            <a:pPr lvl="1"/>
            <a:r>
              <a:rPr lang="en-GB" sz="2400" dirty="0" smtClean="0"/>
              <a:t>SMURPHS work</a:t>
            </a:r>
          </a:p>
          <a:p>
            <a:pPr lvl="2"/>
            <a:r>
              <a:rPr lang="en-GB" sz="2000" dirty="0" smtClean="0"/>
              <a:t>spatial signatures/morphology, </a:t>
            </a:r>
          </a:p>
          <a:p>
            <a:pPr lvl="2"/>
            <a:r>
              <a:rPr lang="en-GB" sz="2000" dirty="0" smtClean="0"/>
              <a:t>links to </a:t>
            </a:r>
            <a:r>
              <a:rPr lang="en-GB" sz="2000" dirty="0"/>
              <a:t>water cycle, </a:t>
            </a:r>
            <a:endParaRPr lang="en-GB" sz="2000" dirty="0" smtClean="0"/>
          </a:p>
          <a:p>
            <a:pPr lvl="2"/>
            <a:r>
              <a:rPr lang="en-GB" sz="2000" dirty="0"/>
              <a:t>Understanding Pacific discrepancy in heat flux </a:t>
            </a:r>
            <a:r>
              <a:rPr lang="en-GB" sz="2000" dirty="0" smtClean="0"/>
              <a:t>changes</a:t>
            </a:r>
          </a:p>
          <a:p>
            <a:pPr lvl="2"/>
            <a:r>
              <a:rPr lang="en-GB" sz="2000" dirty="0" smtClean="0"/>
              <a:t>quantify/understand </a:t>
            </a:r>
            <a:r>
              <a:rPr lang="en-GB" sz="2000" dirty="0"/>
              <a:t>lags between OHC and TOA </a:t>
            </a:r>
            <a:r>
              <a:rPr lang="en-GB" sz="2000" dirty="0" smtClean="0"/>
              <a:t>radiation</a:t>
            </a:r>
          </a:p>
          <a:p>
            <a:pPr lvl="2"/>
            <a:r>
              <a:rPr lang="en-GB" sz="2000" dirty="0" smtClean="0"/>
              <a:t>mechanisms for feedbacks on internal variability)</a:t>
            </a:r>
            <a:endParaRPr lang="en-GB" sz="2000" dirty="0"/>
          </a:p>
          <a:p>
            <a:endParaRPr lang="en-GB" dirty="0"/>
          </a:p>
        </p:txBody>
      </p:sp>
      <p:pic>
        <p:nvPicPr>
          <p:cNvPr id="6" name="Picture 4" descr="http://www.smurfs.com/resources/images/history2/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39" y="4077072"/>
            <a:ext cx="29222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8107640" cy="828000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>Updated observed energy </a:t>
            </a:r>
            <a:r>
              <a:rPr lang="en-GB" sz="3200" dirty="0">
                <a:solidFill>
                  <a:srgbClr val="0070C0"/>
                </a:solidFill>
              </a:rPr>
              <a:t>budget asymmetry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8568952" cy="2088232"/>
          </a:xfrm>
        </p:spPr>
        <p:txBody>
          <a:bodyPr/>
          <a:lstStyle/>
          <a:p>
            <a:r>
              <a:rPr lang="en-GB" sz="2400" dirty="0" smtClean="0"/>
              <a:t>Observed inter-hemispheric imbalance in Earth’s energy budget</a:t>
            </a:r>
          </a:p>
          <a:p>
            <a:r>
              <a:rPr lang="en-GB" sz="2400" dirty="0" smtClean="0"/>
              <a:t>Use asymmetric ocean heating observed by </a:t>
            </a:r>
            <a:r>
              <a:rPr lang="en-GB" sz="2400" dirty="0" err="1">
                <a:hlinkClick r:id="rId2"/>
              </a:rPr>
              <a:t>Roemmich</a:t>
            </a:r>
            <a:r>
              <a:rPr lang="en-GB" sz="2400" dirty="0">
                <a:hlinkClick r:id="rId2"/>
              </a:rPr>
              <a:t> et al. (2015) Nature </a:t>
            </a:r>
            <a:r>
              <a:rPr lang="en-GB" sz="2400" dirty="0" smtClean="0">
                <a:hlinkClick r:id="rId2"/>
              </a:rPr>
              <a:t>Climate</a:t>
            </a:r>
            <a:r>
              <a:rPr lang="en-GB" sz="2400" dirty="0" smtClean="0"/>
              <a:t> and </a:t>
            </a:r>
            <a:r>
              <a:rPr lang="en-GB" sz="2400" dirty="0" err="1">
                <a:hlinkClick r:id="rId3"/>
              </a:rPr>
              <a:t>Purkey</a:t>
            </a:r>
            <a:r>
              <a:rPr lang="en-GB" sz="2400" dirty="0">
                <a:hlinkClick r:id="rId3"/>
              </a:rPr>
              <a:t> &amp; Johnson (2010) </a:t>
            </a:r>
            <a:endParaRPr lang="en-GB" sz="2400" dirty="0" smtClean="0"/>
          </a:p>
          <a:p>
            <a:r>
              <a:rPr lang="en-GB" sz="2400" dirty="0" smtClean="0"/>
              <a:t>Derive implied ocean heat transport: smaller that </a:t>
            </a:r>
            <a:r>
              <a:rPr lang="en-GB" sz="2400" dirty="0">
                <a:hlinkClick r:id="rId4"/>
              </a:rPr>
              <a:t>Loeb et al. (2015) </a:t>
            </a:r>
            <a:r>
              <a:rPr lang="en-GB" sz="2400" dirty="0" smtClean="0"/>
              <a:t>and </a:t>
            </a:r>
            <a:r>
              <a:rPr lang="en-GB" sz="2400" dirty="0" smtClean="0">
                <a:hlinkClick r:id="rId5"/>
              </a:rPr>
              <a:t>Frierson et al. 2013</a:t>
            </a:r>
            <a:r>
              <a:rPr lang="en-GB" sz="2400" dirty="0" smtClean="0"/>
              <a:t> (0.44 PW) – unrealistically so?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72084" y="1412776"/>
            <a:ext cx="3494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Updated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 from 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Loeb et al. (2015) </a:t>
            </a:r>
            <a:r>
              <a:rPr lang="en-GB" sz="2000" dirty="0" err="1" smtClean="0">
                <a:solidFill>
                  <a:schemeClr val="tx2"/>
                </a:solidFill>
                <a:latin typeface="+mn-lt"/>
                <a:hlinkClick r:id="rId4"/>
              </a:rPr>
              <a:t>Clim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. </a:t>
            </a:r>
            <a:r>
              <a:rPr lang="en-GB" sz="2000" dirty="0" err="1" smtClean="0">
                <a:solidFill>
                  <a:schemeClr val="tx2"/>
                </a:solidFill>
                <a:latin typeface="+mn-lt"/>
                <a:hlinkClick r:id="rId4"/>
              </a:rPr>
              <a:t>Dyn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.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 For </a:t>
            </a:r>
            <a:r>
              <a:rPr lang="en-GB" sz="2000" dirty="0" smtClean="0">
                <a:latin typeface="+mn-lt"/>
              </a:rPr>
              <a:t>2000-2015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based on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+mn-lt"/>
                <a:hlinkClick r:id="rId6"/>
              </a:rPr>
              <a:t>Liu et al. (2015) JGR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endParaRPr lang="en-GB" sz="20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4"/>
          <a:stretch/>
        </p:blipFill>
        <p:spPr>
          <a:xfrm>
            <a:off x="257328" y="1340768"/>
            <a:ext cx="5114756" cy="3176245"/>
          </a:xfrm>
          <a:prstGeom prst="rect">
            <a:avLst/>
          </a:prstGeom>
        </p:spPr>
      </p:pic>
      <p:pic>
        <p:nvPicPr>
          <p:cNvPr id="1026" name="Picture 2" descr="http://www.met.reading.ac.uk/~sgs02rpa/MISC/DEEPC_Loeb_energyflow_200006-20150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216510" cy="34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15559" y="3861048"/>
            <a:ext cx="1064153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47864" y="3861048"/>
            <a:ext cx="1064153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67744" y="3356992"/>
            <a:ext cx="1064153" cy="7200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  <p:bldP spid="4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000" cy="828000"/>
          </a:xfrm>
        </p:spPr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000" cy="4464496"/>
          </a:xfrm>
        </p:spPr>
        <p:txBody>
          <a:bodyPr/>
          <a:lstStyle/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Which ocean basins are taking up 0.6 Wm</a:t>
            </a:r>
            <a:r>
              <a:rPr lang="en-GB" sz="2400" baseline="30000" dirty="0" smtClean="0">
                <a:solidFill>
                  <a:srgbClr val="000000"/>
                </a:solidFill>
              </a:rPr>
              <a:t>-2</a:t>
            </a:r>
            <a:r>
              <a:rPr lang="en-GB" sz="2400" dirty="0" smtClean="0">
                <a:solidFill>
                  <a:srgbClr val="000000"/>
                </a:solidFill>
              </a:rPr>
              <a:t> energy imbalance?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C</a:t>
            </a:r>
            <a:r>
              <a:rPr lang="en-GB" sz="2400" dirty="0" smtClean="0">
                <a:solidFill>
                  <a:srgbClr val="000000"/>
                </a:solidFill>
              </a:rPr>
              <a:t>an </a:t>
            </a:r>
            <a:r>
              <a:rPr lang="en-GB" sz="2400" dirty="0">
                <a:solidFill>
                  <a:srgbClr val="000000"/>
                </a:solidFill>
              </a:rPr>
              <a:t>we </a:t>
            </a:r>
            <a:r>
              <a:rPr lang="en-GB" sz="2400" dirty="0" smtClean="0">
                <a:solidFill>
                  <a:srgbClr val="000000"/>
                </a:solidFill>
              </a:rPr>
              <a:t>observationally constrain </a:t>
            </a:r>
            <a:r>
              <a:rPr lang="en-GB" sz="2400" dirty="0">
                <a:solidFill>
                  <a:srgbClr val="000000"/>
                </a:solidFill>
              </a:rPr>
              <a:t>climate sensitivity &amp; feedbacks on internal variability?  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How </a:t>
            </a:r>
            <a:r>
              <a:rPr lang="en-GB" sz="2400" dirty="0">
                <a:solidFill>
                  <a:srgbClr val="000000"/>
                </a:solidFill>
              </a:rPr>
              <a:t>do changes in cloud/circulation amplify </a:t>
            </a:r>
            <a:r>
              <a:rPr lang="en-GB" sz="2400" dirty="0" smtClean="0">
                <a:solidFill>
                  <a:srgbClr val="000000"/>
                </a:solidFill>
              </a:rPr>
              <a:t>slowdowns/surges? </a:t>
            </a:r>
            <a:r>
              <a:rPr lang="en-GB" dirty="0" smtClean="0">
                <a:solidFill>
                  <a:srgbClr val="000000"/>
                </a:solidFill>
              </a:rPr>
              <a:t>e.g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da-DK" dirty="0">
                <a:solidFill>
                  <a:srgbClr val="000000"/>
                </a:solidFill>
                <a:hlinkClick r:id="rId2"/>
              </a:rPr>
              <a:t>Brown et al. (2015) </a:t>
            </a:r>
            <a:r>
              <a:rPr lang="da-DK" dirty="0" smtClean="0">
                <a:solidFill>
                  <a:srgbClr val="000000"/>
                </a:solidFill>
                <a:hlinkClick r:id="rId2"/>
              </a:rPr>
              <a:t>JGR</a:t>
            </a:r>
            <a:r>
              <a:rPr lang="da-DK" dirty="0" smtClean="0">
                <a:solidFill>
                  <a:srgbClr val="000000"/>
                </a:solidFill>
              </a:rPr>
              <a:t> ; </a:t>
            </a:r>
            <a:r>
              <a:rPr lang="en-GB" dirty="0">
                <a:solidFill>
                  <a:srgbClr val="000000"/>
                </a:solidFill>
                <a:hlinkClick r:id="rId3"/>
              </a:rPr>
              <a:t>Radel et al. (2016) Nature </a:t>
            </a:r>
            <a:r>
              <a:rPr lang="en-GB" dirty="0" err="1" smtClean="0">
                <a:solidFill>
                  <a:srgbClr val="000000"/>
                </a:solidFill>
                <a:hlinkClick r:id="rId3"/>
              </a:rPr>
              <a:t>Geosci</a:t>
            </a:r>
            <a:r>
              <a:rPr lang="en-GB" dirty="0" smtClean="0">
                <a:solidFill>
                  <a:srgbClr val="000000"/>
                </a:solidFill>
                <a:hlinkClick r:id="rId3"/>
              </a:rPr>
              <a:t>.</a:t>
            </a:r>
            <a:r>
              <a:rPr lang="en-GB" dirty="0" smtClean="0">
                <a:solidFill>
                  <a:srgbClr val="000000"/>
                </a:solidFill>
              </a:rPr>
              <a:t> ; </a:t>
            </a:r>
            <a:r>
              <a:rPr lang="en-GB" dirty="0">
                <a:hlinkClick r:id="rId4"/>
              </a:rPr>
              <a:t>Li et al. (2016) Nature Climate 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Decadal changes in interhemispheric imbalance, ITCZ and global atmospheric/ocean circulation </a:t>
            </a:r>
            <a:r>
              <a:rPr lang="en-GB" sz="2400" dirty="0" smtClean="0">
                <a:solidFill>
                  <a:srgbClr val="00B050"/>
                </a:solidFill>
              </a:rPr>
              <a:t>(highlight topic?)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How has the “hiatus” </a:t>
            </a:r>
            <a:r>
              <a:rPr lang="en-GB" sz="2400" dirty="0">
                <a:solidFill>
                  <a:srgbClr val="000000"/>
                </a:solidFill>
              </a:rPr>
              <a:t>affected </a:t>
            </a:r>
            <a:r>
              <a:rPr lang="en-GB" sz="2400" dirty="0" smtClean="0">
                <a:solidFill>
                  <a:srgbClr val="000000"/>
                </a:solidFill>
              </a:rPr>
              <a:t>the water </a:t>
            </a:r>
            <a:r>
              <a:rPr lang="en-GB" sz="2400" dirty="0">
                <a:solidFill>
                  <a:srgbClr val="000000"/>
                </a:solidFill>
              </a:rPr>
              <a:t>cycle</a:t>
            </a:r>
            <a:r>
              <a:rPr lang="en-GB" sz="2400" dirty="0" smtClean="0">
                <a:solidFill>
                  <a:srgbClr val="000000"/>
                </a:solidFill>
              </a:rPr>
              <a:t>?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572" y="181670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Changes in imbalance in models &amp; observations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0530" y="1457486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0.62±0.43 Wm</a:t>
            </a:r>
            <a:r>
              <a:rPr lang="en-GB" sz="20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</a:rPr>
              <a:t>Imbalance: </a:t>
            </a:r>
            <a:r>
              <a:rPr lang="en-GB" sz="3600" dirty="0" smtClean="0">
                <a:latin typeface="+mn-lt"/>
              </a:rPr>
              <a:t>0.23   0.00   0.78   0.63   0.63   (Wm</a:t>
            </a:r>
            <a:r>
              <a:rPr lang="en-GB" sz="3600" baseline="30000" dirty="0" smtClean="0">
                <a:latin typeface="+mn-lt"/>
              </a:rPr>
              <a:t>-2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6375857"/>
            <a:ext cx="3133637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hlinkClick r:id="rId3"/>
              </a:rPr>
              <a:t>Allan et al. (2014) GRL</a:t>
            </a:r>
            <a:endParaRPr lang="en-GB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Volcano</a:t>
            </a:r>
            <a:endParaRPr lang="en-GB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El Niño</a:t>
            </a:r>
            <a:endParaRPr lang="en-GB" sz="2000" b="1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3"/>
          </p:cNvCxnSpPr>
          <p:nvPr/>
        </p:nvCxnSpPr>
        <p:spPr bwMode="auto">
          <a:xfrm flipV="1">
            <a:off x="6229553" y="2142497"/>
            <a:ext cx="338915" cy="232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9" idx="1"/>
          </p:cNvCxnSpPr>
          <p:nvPr/>
        </p:nvCxnSpPr>
        <p:spPr bwMode="auto">
          <a:xfrm flipH="1" flipV="1">
            <a:off x="4809149" y="2142728"/>
            <a:ext cx="338915" cy="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0.34±0.67 Wm</a:t>
            </a:r>
            <a:r>
              <a:rPr lang="en-GB" sz="2000" b="1" baseline="30000" dirty="0" smtClean="0">
                <a:solidFill>
                  <a:srgbClr val="FF000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48064" y="1988840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La Niña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133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200" dirty="0" smtClean="0">
                <a:solidFill>
                  <a:srgbClr val="0B33B5"/>
                </a:solidFill>
              </a:rPr>
              <a:t>Energy imbalance-implied temperature changes</a:t>
            </a:r>
            <a:endParaRPr lang="en-GB" sz="3200" dirty="0">
              <a:solidFill>
                <a:srgbClr val="0B33B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689"/>
          <a:stretch/>
        </p:blipFill>
        <p:spPr>
          <a:xfrm>
            <a:off x="457200" y="1091539"/>
            <a:ext cx="8254654" cy="55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06" y="715184"/>
            <a:ext cx="8280000" cy="828000"/>
          </a:xfrm>
        </p:spPr>
        <p:txBody>
          <a:bodyPr/>
          <a:lstStyle/>
          <a:p>
            <a:r>
              <a:rPr lang="en-GB" sz="3600" dirty="0" smtClean="0"/>
              <a:t>feedbacks on</a:t>
            </a:r>
            <a:br>
              <a:rPr lang="en-GB" sz="3600" dirty="0" smtClean="0"/>
            </a:br>
            <a:r>
              <a:rPr lang="en-GB" sz="3600" dirty="0" smtClean="0"/>
              <a:t>internal variability?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772816"/>
            <a:ext cx="3700752" cy="353708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ym typeface="Wingdings" panose="05000000000000000000" pitchFamily="2" charset="2"/>
              </a:rPr>
              <a:t> </a:t>
            </a:r>
            <a:r>
              <a:rPr lang="en-GB" b="1" dirty="0" smtClean="0"/>
              <a:t> </a:t>
            </a:r>
            <a:r>
              <a:rPr lang="en-GB" dirty="0" smtClean="0"/>
              <a:t>less heat flux out of east Pacific during warm phases? </a:t>
            </a:r>
          </a:p>
          <a:p>
            <a:r>
              <a:rPr lang="en-GB" dirty="0" smtClean="0"/>
              <a:t>Models may underestimate </a:t>
            </a:r>
            <a:r>
              <a:rPr lang="en-GB" dirty="0" err="1" smtClean="0"/>
              <a:t>interdecadal</a:t>
            </a:r>
            <a:r>
              <a:rPr lang="en-GB" dirty="0" smtClean="0"/>
              <a:t> variability</a:t>
            </a:r>
          </a:p>
          <a:p>
            <a:r>
              <a:rPr lang="en-GB" dirty="0"/>
              <a:t>Are there positive heat flux feedbacks which amplify internal climate variability</a:t>
            </a:r>
            <a:r>
              <a:rPr lang="en-GB" dirty="0" smtClean="0"/>
              <a:t>?</a:t>
            </a:r>
          </a:p>
          <a:p>
            <a:r>
              <a:rPr lang="en-GB" dirty="0" smtClean="0"/>
              <a:t>New project: </a:t>
            </a:r>
            <a:r>
              <a:rPr lang="en-GB" b="1" dirty="0" smtClean="0"/>
              <a:t>SMURPHS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18</a:t>
            </a:fld>
            <a:endParaRPr lang="en-GB" altLang="en-US">
              <a:solidFill>
                <a:srgbClr val="50535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268" y="1556792"/>
            <a:ext cx="4181730" cy="2317654"/>
            <a:chOff x="602268" y="2204864"/>
            <a:chExt cx="4181730" cy="2317654"/>
          </a:xfrm>
        </p:grpSpPr>
        <p:pic>
          <p:nvPicPr>
            <p:cNvPr id="1026" name="Picture 2" descr="Fig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2" t="61299" r="33710" b="19351"/>
            <a:stretch/>
          </p:blipFill>
          <p:spPr bwMode="auto">
            <a:xfrm>
              <a:off x="971599" y="2420889"/>
              <a:ext cx="3812399" cy="169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85914" y="4122408"/>
              <a:ext cx="3458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 smtClean="0">
                  <a:solidFill>
                    <a:srgbClr val="000000"/>
                  </a:solidFill>
                  <a:latin typeface="Effra"/>
                  <a:hlinkClick r:id="rId3"/>
                </a:rPr>
                <a:t>Brown et al. (2015) JGR</a:t>
              </a:r>
              <a:endParaRPr lang="en-GB" sz="2000" dirty="0" smtClean="0">
                <a:solidFill>
                  <a:srgbClr val="000000"/>
                </a:solidFill>
                <a:latin typeface="Effr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271866" y="3078998"/>
              <a:ext cx="2117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 smtClean="0">
                  <a:solidFill>
                    <a:srgbClr val="000000"/>
                  </a:solidFill>
                  <a:latin typeface="Effra" panose="020B0604020202020204" charset="0"/>
                </a:rPr>
                <a:t>surface flux (up)</a:t>
              </a:r>
              <a:endParaRPr lang="en-GB" dirty="0">
                <a:solidFill>
                  <a:srgbClr val="000000"/>
                </a:solidFill>
                <a:latin typeface="Effra" panose="020B0604020202020204" charset="0"/>
              </a:endParaRPr>
            </a:p>
          </p:txBody>
        </p:sp>
      </p:grpSp>
      <p:pic>
        <p:nvPicPr>
          <p:cNvPr id="1028" name="Picture 4" descr="http://www.smurfs.com/resources/images/history2/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37112"/>
            <a:ext cx="4191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eb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r="45274" b="72782"/>
          <a:stretch/>
        </p:blipFill>
        <p:spPr bwMode="auto">
          <a:xfrm>
            <a:off x="971600" y="3861048"/>
            <a:ext cx="3205964" cy="19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805264"/>
            <a:ext cx="477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ERAINT latent heat flux trend 1988-2008</a:t>
            </a:r>
          </a:p>
        </p:txBody>
      </p:sp>
    </p:spTree>
    <p:extLst>
      <p:ext uri="{BB962C8B-B14F-4D97-AF65-F5344CB8AC3E}">
        <p14:creationId xmlns:p14="http://schemas.microsoft.com/office/powerpoint/2010/main" val="2110612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16632"/>
            <a:ext cx="4075192" cy="828000"/>
          </a:xfrm>
        </p:spPr>
        <p:txBody>
          <a:bodyPr/>
          <a:lstStyle/>
          <a:p>
            <a:r>
              <a:rPr lang="en-GB" sz="3600" dirty="0" smtClean="0"/>
              <a:t>Conclusions / </a:t>
            </a:r>
            <a:r>
              <a:rPr lang="en-GB" sz="3600" dirty="0" err="1" smtClean="0"/>
              <a:t>PLAns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96752"/>
            <a:ext cx="8395672" cy="5040560"/>
          </a:xfrm>
        </p:spPr>
        <p:txBody>
          <a:bodyPr/>
          <a:lstStyle/>
          <a:p>
            <a:r>
              <a:rPr lang="en-GB" sz="2200" dirty="0" smtClean="0">
                <a:solidFill>
                  <a:schemeClr val="tx1"/>
                </a:solidFill>
              </a:rPr>
              <a:t>Top of atmosphere/surface heat flux product delivered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Further work required to determine uncertainties </a:t>
            </a:r>
          </a:p>
          <a:p>
            <a:r>
              <a:rPr lang="en-GB" sz="2200" dirty="0" smtClean="0"/>
              <a:t>Characterising changes in Earth’s energy imbalance</a:t>
            </a:r>
            <a:endParaRPr lang="en-GB" sz="2200" baseline="30000" dirty="0" smtClean="0"/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Variability from radiative </a:t>
            </a:r>
            <a:r>
              <a:rPr lang="en-GB" dirty="0" err="1" smtClean="0">
                <a:solidFill>
                  <a:schemeClr val="tx1"/>
                </a:solidFill>
              </a:rPr>
              <a:t>forcings</a:t>
            </a:r>
            <a:r>
              <a:rPr lang="en-GB" dirty="0" smtClean="0">
                <a:solidFill>
                  <a:schemeClr val="tx1"/>
                </a:solidFill>
              </a:rPr>
              <a:t> &amp; internal variability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Manifest as positive imbalance in Southern Hemisphere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 Ocean </a:t>
            </a:r>
            <a:r>
              <a:rPr lang="en-GB" sz="1800" dirty="0">
                <a:solidFill>
                  <a:schemeClr val="tx1"/>
                </a:solidFill>
              </a:rPr>
              <a:t>e</a:t>
            </a:r>
            <a:r>
              <a:rPr lang="en-GB" sz="1800" dirty="0" smtClean="0">
                <a:solidFill>
                  <a:schemeClr val="tx1"/>
                </a:solidFill>
              </a:rPr>
              <a:t>nergy transport to North offset by atmos. energy trans. to South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Links to model precipitation biases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Decadal changes in energy imbalance? </a:t>
            </a:r>
            <a:r>
              <a:rPr lang="en-GB" sz="1800" dirty="0" smtClean="0">
                <a:solidFill>
                  <a:srgbClr val="0B33B5"/>
                </a:solidFill>
              </a:rPr>
              <a:t>[idea </a:t>
            </a:r>
            <a:r>
              <a:rPr lang="en-GB" sz="1800" dirty="0" smtClean="0">
                <a:solidFill>
                  <a:srgbClr val="0B33B5"/>
                </a:solidFill>
                <a:sym typeface="Wingdings" panose="05000000000000000000" pitchFamily="2" charset="2"/>
              </a:rPr>
              <a:t> NERC]</a:t>
            </a:r>
            <a:endParaRPr lang="en-GB" sz="1800" dirty="0" smtClean="0">
              <a:solidFill>
                <a:srgbClr val="0B33B5"/>
              </a:solidFill>
            </a:endParaRPr>
          </a:p>
          <a:p>
            <a:pPr lvl="1"/>
            <a:r>
              <a:rPr lang="en-GB" dirty="0">
                <a:solidFill>
                  <a:srgbClr val="00B050"/>
                </a:solidFill>
              </a:rPr>
              <a:t>Toward reconciled ocean heating/radiation budget </a:t>
            </a:r>
            <a:r>
              <a:rPr lang="en-GB" dirty="0" smtClean="0">
                <a:solidFill>
                  <a:srgbClr val="00B050"/>
                </a:solidFill>
              </a:rPr>
              <a:t>changes 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Where in oceans is energy going (regional/vertical structure)?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What are time-scales/lags associated with net </a:t>
            </a:r>
            <a:r>
              <a:rPr lang="en-GB" dirty="0" smtClean="0">
                <a:solidFill>
                  <a:srgbClr val="00B050"/>
                </a:solidFill>
              </a:rPr>
              <a:t>imbalance?</a:t>
            </a:r>
          </a:p>
          <a:p>
            <a:r>
              <a:rPr lang="en-GB" sz="2200" dirty="0" smtClean="0"/>
              <a:t>Do feedbacks amplify/extend hiatus/surge events?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New </a:t>
            </a:r>
            <a:r>
              <a:rPr lang="en-GB" dirty="0" smtClean="0">
                <a:solidFill>
                  <a:srgbClr val="0B33B5"/>
                </a:solidFill>
              </a:rPr>
              <a:t>SMURPHS project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Toward an observational constraint on climate sensitivity?</a:t>
            </a:r>
          </a:p>
          <a:p>
            <a:endParaRPr lang="en-GB" sz="2400" dirty="0">
              <a:solidFill>
                <a:schemeClr val="accent4"/>
              </a:solidFill>
            </a:endParaRPr>
          </a:p>
          <a:p>
            <a:endParaRPr lang="en-GB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84368" y="4365104"/>
            <a:ext cx="113036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+mn-lt"/>
              </a:rPr>
              <a:t>Links to WP2-4</a:t>
            </a:r>
          </a:p>
        </p:txBody>
      </p:sp>
    </p:spTree>
    <p:extLst>
      <p:ext uri="{BB962C8B-B14F-4D97-AF65-F5344CB8AC3E}">
        <p14:creationId xmlns:p14="http://schemas.microsoft.com/office/powerpoint/2010/main" val="1784747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877272"/>
          </a:xfrm>
        </p:spPr>
        <p:txBody>
          <a:bodyPr/>
          <a:lstStyle/>
          <a:p>
            <a:r>
              <a:rPr lang="en-GB" sz="2000" dirty="0" smtClean="0"/>
              <a:t>11:20-11:40 </a:t>
            </a:r>
            <a:r>
              <a:rPr lang="en-GB" sz="2000" dirty="0"/>
              <a:t>Evaluation of satellite and reanalysis-based global net surface energy flux </a:t>
            </a:r>
            <a:r>
              <a:rPr lang="en-GB" sz="2000" dirty="0" smtClean="0"/>
              <a:t>- </a:t>
            </a:r>
            <a:r>
              <a:rPr lang="en-GB" sz="2000" u="sng" dirty="0" err="1" smtClean="0"/>
              <a:t>Chunlei</a:t>
            </a:r>
            <a:r>
              <a:rPr lang="en-GB" sz="2000" u="sng" dirty="0" smtClean="0"/>
              <a:t> Liu</a:t>
            </a:r>
            <a:endParaRPr lang="en-GB" sz="2000" u="sng" dirty="0"/>
          </a:p>
          <a:p>
            <a:r>
              <a:rPr lang="en-GB" sz="2000" dirty="0"/>
              <a:t>11:40-12:00 Deep and abyssal ocean warming from 35 years of repeat hydrography - </a:t>
            </a:r>
            <a:r>
              <a:rPr lang="en-GB" sz="2000" u="sng" dirty="0" smtClean="0"/>
              <a:t>Damien </a:t>
            </a:r>
            <a:r>
              <a:rPr lang="en-GB" sz="2000" u="sng" dirty="0" err="1" smtClean="0"/>
              <a:t>Desbruyeres</a:t>
            </a:r>
            <a:endParaRPr lang="en-GB" sz="2000" u="sng" dirty="0"/>
          </a:p>
          <a:p>
            <a:r>
              <a:rPr lang="en-GB" sz="2000" dirty="0"/>
              <a:t>12:00-12:20 Did hydrography sampling capture global and regional deep ocean heat content trends accurately between 1990-2010</a:t>
            </a:r>
            <a:r>
              <a:rPr lang="en-GB" sz="2000" dirty="0" smtClean="0"/>
              <a:t>? - </a:t>
            </a:r>
            <a:r>
              <a:rPr lang="en-GB" sz="2000" u="sng" dirty="0" smtClean="0"/>
              <a:t>Freya Gary</a:t>
            </a:r>
            <a:endParaRPr lang="en-GB" sz="2000" u="sng" dirty="0"/>
          </a:p>
          <a:p>
            <a:r>
              <a:rPr lang="en-GB" sz="2000" dirty="0"/>
              <a:t>12:20-12:40 Surface flux and ocean heat transport convergence contributions to seasonal and </a:t>
            </a:r>
            <a:r>
              <a:rPr lang="en-GB" sz="2000" dirty="0" err="1"/>
              <a:t>interannual</a:t>
            </a:r>
            <a:r>
              <a:rPr lang="en-GB" sz="2000" dirty="0"/>
              <a:t> variations of ocean heat content </a:t>
            </a:r>
            <a:r>
              <a:rPr lang="en-GB" sz="2000" dirty="0" smtClean="0"/>
              <a:t>- </a:t>
            </a:r>
            <a:r>
              <a:rPr lang="en-GB" sz="2000" u="sng" dirty="0" smtClean="0"/>
              <a:t>Chris </a:t>
            </a:r>
            <a:r>
              <a:rPr lang="en-GB" sz="2000" u="sng" dirty="0" smtClean="0"/>
              <a:t>Roberts</a:t>
            </a:r>
            <a:r>
              <a:rPr lang="en-GB" sz="2000" u="sng" dirty="0" smtClean="0">
                <a:solidFill>
                  <a:srgbClr val="FF0000"/>
                </a:solidFill>
              </a:rPr>
              <a:t>*</a:t>
            </a:r>
            <a:endParaRPr lang="en-GB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b="1" dirty="0"/>
              <a:t>12:40-13:20 </a:t>
            </a:r>
            <a:r>
              <a:rPr lang="en-GB" sz="2000" b="1" dirty="0" smtClean="0"/>
              <a:t>LUNCH</a:t>
            </a:r>
            <a:endParaRPr lang="en-GB" sz="2000" b="1" dirty="0"/>
          </a:p>
          <a:p>
            <a:r>
              <a:rPr lang="en-GB" sz="2000" dirty="0"/>
              <a:t>13:30-13:50 Rationalising the impact of ocean mixing parameterisations on simulations of ocean heat uptake </a:t>
            </a:r>
            <a:r>
              <a:rPr lang="en-GB" sz="2000" dirty="0" smtClean="0"/>
              <a:t>- </a:t>
            </a:r>
            <a:r>
              <a:rPr lang="en-GB" sz="2000" u="sng" dirty="0" smtClean="0"/>
              <a:t>Remi </a:t>
            </a:r>
            <a:r>
              <a:rPr lang="en-GB" sz="2000" u="sng" dirty="0" err="1"/>
              <a:t>Tailleux</a:t>
            </a:r>
            <a:r>
              <a:rPr lang="en-GB" sz="2000" u="sng" dirty="0"/>
              <a:t>, INSPECT </a:t>
            </a:r>
            <a:r>
              <a:rPr lang="en-GB" sz="2000" u="sng" dirty="0" smtClean="0"/>
              <a:t>project</a:t>
            </a:r>
            <a:endParaRPr lang="en-GB" sz="2000" u="sng" dirty="0"/>
          </a:p>
          <a:p>
            <a:r>
              <a:rPr lang="en-GB" sz="2000" strike="sngStrike" dirty="0"/>
              <a:t>13:50-14:00 ESA SST Climate Change Initiative project/dataset </a:t>
            </a:r>
            <a:r>
              <a:rPr lang="en-GB" sz="2000" strike="sngStrike" dirty="0" smtClean="0"/>
              <a:t>- </a:t>
            </a:r>
            <a:r>
              <a:rPr lang="en-GB" sz="2000" u="sng" strike="sngStrike" dirty="0" smtClean="0"/>
              <a:t>Claire </a:t>
            </a:r>
            <a:r>
              <a:rPr lang="en-GB" sz="2000" u="sng" strike="sngStrike" dirty="0" err="1" smtClean="0"/>
              <a:t>MacIntosh</a:t>
            </a:r>
            <a:r>
              <a:rPr lang="en-GB" sz="2000" u="sng" dirty="0" smtClean="0">
                <a:solidFill>
                  <a:srgbClr val="FF0000"/>
                </a:solidFill>
              </a:rPr>
              <a:t>*</a:t>
            </a:r>
            <a:endParaRPr lang="en-GB" sz="2000" u="sng" dirty="0">
              <a:solidFill>
                <a:srgbClr val="FF0000"/>
              </a:solidFill>
            </a:endParaRPr>
          </a:p>
          <a:p>
            <a:r>
              <a:rPr lang="en-GB" sz="2000" dirty="0"/>
              <a:t>14:00-14:10 Plans </a:t>
            </a:r>
            <a:r>
              <a:rPr lang="en-GB" sz="2000" dirty="0" smtClean="0"/>
              <a:t>for synthetic </a:t>
            </a:r>
            <a:r>
              <a:rPr lang="en-GB" sz="2000" dirty="0"/>
              <a:t>profiling and sea level  </a:t>
            </a:r>
            <a:r>
              <a:rPr lang="en-GB" sz="2000" dirty="0" smtClean="0"/>
              <a:t>- </a:t>
            </a:r>
            <a:r>
              <a:rPr lang="en-GB" sz="2000" u="sng" dirty="0" smtClean="0"/>
              <a:t>Lesley Allison</a:t>
            </a:r>
            <a:endParaRPr lang="en-GB" sz="2000" u="sng" dirty="0"/>
          </a:p>
          <a:p>
            <a:r>
              <a:rPr lang="en-GB" sz="2000" dirty="0"/>
              <a:t>14:10-14:30 Southern Ocean heat flux </a:t>
            </a:r>
            <a:r>
              <a:rPr lang="en-GB" sz="2000" dirty="0" smtClean="0"/>
              <a:t>errors - </a:t>
            </a:r>
            <a:r>
              <a:rPr lang="en-GB" sz="2000" u="sng" dirty="0" smtClean="0"/>
              <a:t>Pat </a:t>
            </a:r>
            <a:r>
              <a:rPr lang="en-GB" sz="2000" u="sng" dirty="0" err="1" smtClean="0"/>
              <a:t>Hyder</a:t>
            </a:r>
            <a:endParaRPr lang="en-GB" sz="2000" u="sng" dirty="0"/>
          </a:p>
          <a:p>
            <a:r>
              <a:rPr lang="en-GB" sz="2000" dirty="0"/>
              <a:t>14:30-14:40 Impact of choice of climatology on results from OI mapping of float data </a:t>
            </a:r>
            <a:r>
              <a:rPr lang="en-GB" sz="2000" dirty="0" smtClean="0"/>
              <a:t>- </a:t>
            </a:r>
            <a:r>
              <a:rPr lang="en-GB" sz="2000" u="sng" dirty="0" smtClean="0"/>
              <a:t>Brian King</a:t>
            </a:r>
            <a:endParaRPr lang="en-GB" sz="2000" u="sng" dirty="0"/>
          </a:p>
          <a:p>
            <a:r>
              <a:rPr lang="en-GB" sz="2000" dirty="0"/>
              <a:t>14:40-15:30 Discussion/Wrap </a:t>
            </a:r>
            <a:r>
              <a:rPr lang="en-GB" sz="2000" dirty="0" smtClean="0"/>
              <a:t>up</a:t>
            </a:r>
            <a:r>
              <a:rPr lang="en-GB" sz="2000" b="1" dirty="0" smtClean="0"/>
              <a:t> &amp; TEA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62074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Agenda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* Affected by puking toddlers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82244"/>
          </a:xfrm>
        </p:spPr>
        <p:txBody>
          <a:bodyPr/>
          <a:lstStyle/>
          <a:p>
            <a:r>
              <a:rPr lang="en-GB" sz="2800" dirty="0" smtClean="0"/>
              <a:t>Activities to combine work packages?</a:t>
            </a:r>
          </a:p>
          <a:p>
            <a:pPr lvl="1"/>
            <a:r>
              <a:rPr lang="en-GB" sz="2400" dirty="0" smtClean="0"/>
              <a:t>Joint publications</a:t>
            </a:r>
          </a:p>
          <a:p>
            <a:pPr lvl="1"/>
            <a:r>
              <a:rPr lang="en-GB" sz="2400" dirty="0" err="1" smtClean="0"/>
              <a:t>Intercomparison</a:t>
            </a:r>
            <a:r>
              <a:rPr lang="en-GB" sz="2400" dirty="0" smtClean="0"/>
              <a:t> of ocean heating/imbalance data</a:t>
            </a:r>
          </a:p>
          <a:p>
            <a:pPr lvl="1"/>
            <a:r>
              <a:rPr lang="en-GB" sz="2400" dirty="0" smtClean="0"/>
              <a:t>Assess uncertainty in surface flux product</a:t>
            </a:r>
          </a:p>
          <a:p>
            <a:pPr lvl="1"/>
            <a:r>
              <a:rPr lang="en-GB" sz="2400" dirty="0" smtClean="0"/>
              <a:t>Lags in system/feedbacks on decadal variability</a:t>
            </a:r>
          </a:p>
          <a:p>
            <a:pPr lvl="1"/>
            <a:r>
              <a:rPr lang="en-GB" sz="2400" dirty="0" smtClean="0"/>
              <a:t>Estimated imbalance +</a:t>
            </a:r>
            <a:r>
              <a:rPr lang="en-GB" sz="2400" dirty="0"/>
              <a:t> r</a:t>
            </a:r>
            <a:r>
              <a:rPr lang="en-GB" sz="2400" dirty="0" smtClean="0"/>
              <a:t>egional/vertical structure</a:t>
            </a:r>
          </a:p>
          <a:p>
            <a:pPr lvl="1"/>
            <a:r>
              <a:rPr lang="en-GB" sz="2400" dirty="0" smtClean="0"/>
              <a:t>Heating by ocean basin and surface fluxes</a:t>
            </a:r>
            <a:endParaRPr lang="en-GB" sz="2400" dirty="0"/>
          </a:p>
          <a:p>
            <a:r>
              <a:rPr lang="en-GB" sz="2800" dirty="0" smtClean="0"/>
              <a:t>Big issue questions to aim for?</a:t>
            </a:r>
          </a:p>
          <a:p>
            <a:r>
              <a:rPr lang="en-GB" sz="2800" dirty="0" smtClean="0"/>
              <a:t>Future funding opportunities?</a:t>
            </a:r>
          </a:p>
          <a:p>
            <a:r>
              <a:rPr lang="en-GB" sz="2800" dirty="0"/>
              <a:t>Next meeting</a:t>
            </a:r>
          </a:p>
          <a:p>
            <a:pPr lvl="1"/>
            <a:r>
              <a:rPr lang="en-GB" sz="2400" dirty="0"/>
              <a:t>Dates…</a:t>
            </a:r>
          </a:p>
          <a:p>
            <a:pPr lvl="1"/>
            <a:r>
              <a:rPr lang="en-GB" sz="2400" dirty="0"/>
              <a:t>Should we arrange a larger 2-day workshop?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4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GB" sz="3600" dirty="0" smtClean="0">
                <a:solidFill>
                  <a:srgbClr val="0B33B5"/>
                </a:solidFill>
              </a:rPr>
              <a:t>WP1 Dissemination Activities</a:t>
            </a:r>
            <a:endParaRPr lang="en-GB" sz="36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8" y="404664"/>
            <a:ext cx="8229600" cy="5544616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1800" b="1" dirty="0" smtClean="0"/>
              <a:t>Jan 2016: </a:t>
            </a:r>
            <a:r>
              <a:rPr lang="en-GB" sz="1800" dirty="0" smtClean="0"/>
              <a:t>Energy and water cycle seminar, Reading; El Nino comments (WSJ)  </a:t>
            </a:r>
          </a:p>
          <a:p>
            <a:r>
              <a:rPr lang="en-GB" sz="1800" b="1" dirty="0" smtClean="0"/>
              <a:t>Nov 2015: </a:t>
            </a:r>
            <a:r>
              <a:rPr lang="en-GB" sz="1800" dirty="0" smtClean="0"/>
              <a:t>Paris COP BBC Breakfast, </a:t>
            </a:r>
            <a:r>
              <a:rPr lang="en-GB" sz="1800" dirty="0" err="1" smtClean="0"/>
              <a:t>etc</a:t>
            </a:r>
            <a:r>
              <a:rPr lang="en-GB" sz="1800" dirty="0" smtClean="0"/>
              <a:t>; U3A talk; NASA sensing our planet</a:t>
            </a:r>
          </a:p>
          <a:p>
            <a:r>
              <a:rPr lang="en-GB" sz="1800" b="1" dirty="0" smtClean="0"/>
              <a:t>Sep/Oct 2015: </a:t>
            </a:r>
            <a:r>
              <a:rPr lang="en-GB" sz="1800" dirty="0" smtClean="0"/>
              <a:t>NCEO meeting Southampton; </a:t>
            </a:r>
            <a:r>
              <a:rPr lang="en-GB" sz="1800" dirty="0" err="1" smtClean="0"/>
              <a:t>CliVar</a:t>
            </a:r>
            <a:r>
              <a:rPr lang="en-GB" sz="1800" dirty="0" smtClean="0"/>
              <a:t> workshop; outreach talks</a:t>
            </a:r>
          </a:p>
          <a:p>
            <a:r>
              <a:rPr lang="en-GB" sz="1800" b="1" dirty="0" smtClean="0"/>
              <a:t>July 2015</a:t>
            </a:r>
            <a:r>
              <a:rPr lang="en-GB" sz="1800" b="1" dirty="0"/>
              <a:t>: </a:t>
            </a:r>
            <a:r>
              <a:rPr lang="en-GB" sz="1800" dirty="0"/>
              <a:t>C</a:t>
            </a:r>
            <a:r>
              <a:rPr lang="en-GB" sz="1800" dirty="0" smtClean="0"/>
              <a:t>ommented </a:t>
            </a:r>
            <a:r>
              <a:rPr lang="en-GB" sz="1800" dirty="0"/>
              <a:t>on </a:t>
            </a:r>
            <a:r>
              <a:rPr lang="en-GB" sz="1800" dirty="0" smtClean="0"/>
              <a:t>Nieves </a:t>
            </a:r>
            <a:r>
              <a:rPr lang="en-GB" sz="1800" i="1" dirty="0"/>
              <a:t>et al </a:t>
            </a:r>
            <a:r>
              <a:rPr lang="en-GB" sz="1800" dirty="0"/>
              <a:t>on </a:t>
            </a:r>
            <a:r>
              <a:rPr lang="en-GB" sz="1800" dirty="0" smtClean="0"/>
              <a:t>BBC </a:t>
            </a:r>
            <a:r>
              <a:rPr lang="en-GB" sz="1800" dirty="0"/>
              <a:t>Radio 4 Today </a:t>
            </a:r>
            <a:r>
              <a:rPr lang="en-GB" sz="1800" dirty="0" smtClean="0"/>
              <a:t>program; Talks/posters at IUGG Prague &amp; Common Future Climate conf.</a:t>
            </a:r>
          </a:p>
          <a:p>
            <a:r>
              <a:rPr lang="en-GB" sz="1800" b="1" dirty="0" smtClean="0"/>
              <a:t>June 2015: </a:t>
            </a:r>
            <a:r>
              <a:rPr lang="en-GB" sz="1800" dirty="0" smtClean="0"/>
              <a:t>Comments on Karl et al. paper (Carbon Brief/SMC/Reuters); Seminars at Imperial College &amp; NCAS</a:t>
            </a:r>
          </a:p>
          <a:p>
            <a:r>
              <a:rPr lang="en-GB" sz="1800" b="1" dirty="0" smtClean="0"/>
              <a:t>April 2015: </a:t>
            </a:r>
            <a:r>
              <a:rPr lang="en-GB" sz="1800" dirty="0" smtClean="0"/>
              <a:t>Presentation at Decision Analysis for Policy Support workshop</a:t>
            </a:r>
          </a:p>
          <a:p>
            <a:r>
              <a:rPr lang="en-GB" sz="1800" b="1" dirty="0" smtClean="0"/>
              <a:t>Feb 2015: </a:t>
            </a:r>
            <a:r>
              <a:rPr lang="en-GB" sz="1800" dirty="0" smtClean="0"/>
              <a:t>Comment on detection of greenhouse gas radiative effect</a:t>
            </a:r>
            <a:endParaRPr lang="en-GB" sz="1800" dirty="0"/>
          </a:p>
          <a:p>
            <a:r>
              <a:rPr lang="en-GB" sz="1800" b="1" dirty="0" smtClean="0"/>
              <a:t>Jan 2015: </a:t>
            </a:r>
            <a:r>
              <a:rPr lang="en-GB" sz="1800" dirty="0" smtClean="0"/>
              <a:t>Smith et al. (2015) GRL dissemination work &amp; U3A outreach</a:t>
            </a:r>
          </a:p>
          <a:p>
            <a:r>
              <a:rPr lang="en-GB" sz="1200" b="1" dirty="0" smtClean="0"/>
              <a:t>October 2014</a:t>
            </a:r>
            <a:r>
              <a:rPr lang="en-GB" sz="1200" dirty="0" smtClean="0"/>
              <a:t>: Conversation </a:t>
            </a:r>
            <a:r>
              <a:rPr lang="en-GB" sz="1200" dirty="0" smtClean="0">
                <a:hlinkClick r:id="rId2"/>
              </a:rPr>
              <a:t>article </a:t>
            </a:r>
            <a:r>
              <a:rPr lang="en-GB" sz="1200" dirty="0" smtClean="0"/>
              <a:t>on </a:t>
            </a:r>
            <a:r>
              <a:rPr lang="en-GB" sz="1200" dirty="0" err="1" smtClean="0"/>
              <a:t>Durack</a:t>
            </a:r>
            <a:r>
              <a:rPr lang="en-GB" sz="1200" dirty="0" smtClean="0"/>
              <a:t>/</a:t>
            </a:r>
            <a:r>
              <a:rPr lang="en-GB" sz="1200" dirty="0" err="1" smtClean="0"/>
              <a:t>Llovel</a:t>
            </a:r>
            <a:r>
              <a:rPr lang="en-GB" sz="1200" dirty="0" smtClean="0"/>
              <a:t> papers; BBC2 Jeremy Vine show; CERES/GERB/</a:t>
            </a:r>
            <a:r>
              <a:rPr lang="en-GB" sz="1200" dirty="0" err="1" smtClean="0"/>
              <a:t>ScaRaB</a:t>
            </a:r>
            <a:r>
              <a:rPr lang="en-GB" sz="1200" dirty="0" smtClean="0"/>
              <a:t> meeting </a:t>
            </a:r>
            <a:r>
              <a:rPr lang="en-GB" sz="1200" dirty="0" smtClean="0">
                <a:hlinkClick r:id="rId3"/>
              </a:rPr>
              <a:t>talk</a:t>
            </a:r>
            <a:endParaRPr lang="en-GB" sz="1200" dirty="0" smtClean="0"/>
          </a:p>
          <a:p>
            <a:r>
              <a:rPr lang="en-GB" sz="1200" b="1" dirty="0" smtClean="0"/>
              <a:t>August 2014</a:t>
            </a:r>
            <a:r>
              <a:rPr lang="en-GB" sz="1200" dirty="0" smtClean="0"/>
              <a:t>: Allan et al. (2014) </a:t>
            </a:r>
            <a:r>
              <a:rPr lang="en-GB" sz="1200" dirty="0" smtClean="0">
                <a:hlinkClick r:id="rId4"/>
              </a:rPr>
              <a:t>NCAS highlight</a:t>
            </a:r>
            <a:r>
              <a:rPr lang="en-GB" sz="1200" dirty="0" smtClean="0"/>
              <a:t>, Nature Climate Change </a:t>
            </a:r>
            <a:r>
              <a:rPr lang="en-GB" sz="1200" dirty="0" smtClean="0">
                <a:hlinkClick r:id="rId5"/>
              </a:rPr>
              <a:t>highlight</a:t>
            </a:r>
            <a:r>
              <a:rPr lang="en-GB" sz="1200" dirty="0" smtClean="0"/>
              <a:t> ; </a:t>
            </a:r>
            <a:r>
              <a:rPr lang="en-GB" sz="1200" dirty="0" smtClean="0">
                <a:hlinkClick r:id="rId6"/>
              </a:rPr>
              <a:t>Climate Lab Book </a:t>
            </a:r>
            <a:r>
              <a:rPr lang="en-GB" sz="1200" dirty="0" smtClean="0"/>
              <a:t>, </a:t>
            </a:r>
            <a:r>
              <a:rPr lang="en-GB" sz="1200" dirty="0" smtClean="0">
                <a:hlinkClick r:id="rId7"/>
              </a:rPr>
              <a:t>Carbon Brief </a:t>
            </a:r>
            <a:r>
              <a:rPr lang="en-GB" sz="1200" dirty="0" smtClean="0"/>
              <a:t>, </a:t>
            </a:r>
            <a:r>
              <a:rPr lang="en-GB" sz="1200" dirty="0" smtClean="0">
                <a:hlinkClick r:id="rId8"/>
              </a:rPr>
              <a:t>Met Department</a:t>
            </a:r>
            <a:r>
              <a:rPr lang="en-GB" sz="1200" dirty="0" smtClean="0"/>
              <a:t> &amp; </a:t>
            </a:r>
            <a:r>
              <a:rPr lang="en-GB" sz="1200" dirty="0" smtClean="0">
                <a:hlinkClick r:id="rId9"/>
              </a:rPr>
              <a:t>Conversation</a:t>
            </a:r>
            <a:r>
              <a:rPr lang="en-GB" sz="1200" dirty="0" smtClean="0"/>
              <a:t> blogs; </a:t>
            </a:r>
            <a:r>
              <a:rPr lang="en-GB" sz="1200" dirty="0" smtClean="0">
                <a:hlinkClick r:id="rId10"/>
              </a:rPr>
              <a:t>Telegraph</a:t>
            </a:r>
            <a:r>
              <a:rPr lang="en-GB" sz="1200" dirty="0" smtClean="0"/>
              <a:t> ; </a:t>
            </a:r>
            <a:r>
              <a:rPr lang="en-GB" sz="1200" dirty="0" err="1" smtClean="0"/>
              <a:t>Eddington</a:t>
            </a:r>
            <a:r>
              <a:rPr lang="en-GB" sz="1200" dirty="0" smtClean="0"/>
              <a:t> Astronomical Society </a:t>
            </a:r>
            <a:r>
              <a:rPr lang="en-GB" sz="1200" dirty="0" smtClean="0">
                <a:hlinkClick r:id="rId11"/>
              </a:rPr>
              <a:t>talk</a:t>
            </a:r>
            <a:endParaRPr lang="en-GB" sz="1200" dirty="0" smtClean="0"/>
          </a:p>
          <a:p>
            <a:r>
              <a:rPr lang="en-GB" sz="1200" b="1" dirty="0" smtClean="0"/>
              <a:t>July 2014</a:t>
            </a:r>
            <a:r>
              <a:rPr lang="en-GB" sz="1200" dirty="0" smtClean="0"/>
              <a:t>: DEEP-C talks at </a:t>
            </a:r>
            <a:r>
              <a:rPr lang="en-GB" sz="1200" dirty="0" smtClean="0">
                <a:hlinkClick r:id="rId12"/>
              </a:rPr>
              <a:t>GEWEX </a:t>
            </a:r>
            <a:r>
              <a:rPr lang="en-GB" sz="1200" dirty="0" smtClean="0"/>
              <a:t>and </a:t>
            </a:r>
            <a:r>
              <a:rPr lang="en-GB" sz="1200" dirty="0" smtClean="0">
                <a:hlinkClick r:id="rId13"/>
              </a:rPr>
              <a:t>AMS </a:t>
            </a:r>
            <a:r>
              <a:rPr lang="en-GB" sz="1200" dirty="0" smtClean="0"/>
              <a:t>conferences</a:t>
            </a:r>
          </a:p>
          <a:p>
            <a:r>
              <a:rPr lang="en-GB" sz="1200" b="1" dirty="0" smtClean="0"/>
              <a:t>April 2014 </a:t>
            </a:r>
            <a:r>
              <a:rPr lang="en-GB" sz="1200" dirty="0" smtClean="0"/>
              <a:t>– Royal Society “Hiatus” discussion meeting; </a:t>
            </a:r>
            <a:r>
              <a:rPr lang="en-GB" sz="1200" dirty="0" smtClean="0">
                <a:hlinkClick r:id="rId14"/>
              </a:rPr>
              <a:t>EGU</a:t>
            </a:r>
            <a:r>
              <a:rPr lang="en-GB" sz="1200" dirty="0" smtClean="0"/>
              <a:t> talk</a:t>
            </a:r>
          </a:p>
          <a:p>
            <a:r>
              <a:rPr lang="en-GB" sz="1200" b="1" dirty="0" smtClean="0"/>
              <a:t>Feb </a:t>
            </a:r>
            <a:r>
              <a:rPr lang="en-GB" sz="1200" b="1" dirty="0"/>
              <a:t>2014 </a:t>
            </a:r>
            <a:r>
              <a:rPr lang="en-GB" sz="1200" dirty="0"/>
              <a:t>- </a:t>
            </a:r>
            <a:r>
              <a:rPr lang="en-GB" sz="1200" b="1" u="sng" dirty="0">
                <a:hlinkClick r:id="rId15"/>
              </a:rPr>
              <a:t>"Where has the warming gone?"</a:t>
            </a:r>
            <a:r>
              <a:rPr lang="en-GB" sz="1200" dirty="0"/>
              <a:t> </a:t>
            </a:r>
            <a:r>
              <a:rPr lang="en-GB" sz="1200" dirty="0" err="1" smtClean="0"/>
              <a:t>RMetS</a:t>
            </a:r>
            <a:r>
              <a:rPr lang="en-GB" sz="1200" dirty="0" smtClean="0"/>
              <a:t> local group ; </a:t>
            </a:r>
            <a:r>
              <a:rPr lang="en-GB" sz="1200" b="1" u="sng" dirty="0" smtClean="0">
                <a:hlinkClick r:id="rId16"/>
              </a:rPr>
              <a:t>Comment </a:t>
            </a:r>
            <a:r>
              <a:rPr lang="en-GB" sz="1200" b="1" u="sng" dirty="0">
                <a:hlinkClick r:id="rId16"/>
              </a:rPr>
              <a:t>on </a:t>
            </a:r>
            <a:r>
              <a:rPr lang="en-GB" sz="1200" b="1" u="sng" dirty="0" smtClean="0">
                <a:hlinkClick r:id="rId16"/>
              </a:rPr>
              <a:t>England </a:t>
            </a:r>
            <a:r>
              <a:rPr lang="en-GB" sz="1200" b="1" u="sng" dirty="0">
                <a:hlinkClick r:id="rId16"/>
              </a:rPr>
              <a:t>et al.</a:t>
            </a:r>
            <a:r>
              <a:rPr lang="en-GB" sz="1200" dirty="0"/>
              <a:t> </a:t>
            </a:r>
            <a:r>
              <a:rPr lang="en-GB" sz="1200" dirty="0" smtClean="0"/>
              <a:t> (</a:t>
            </a:r>
            <a:r>
              <a:rPr lang="en-GB" sz="1200" dirty="0"/>
              <a:t>see </a:t>
            </a:r>
            <a:r>
              <a:rPr lang="en-GB" sz="1200" dirty="0" smtClean="0"/>
              <a:t>also </a:t>
            </a:r>
            <a:r>
              <a:rPr lang="en-GB" sz="1200" b="1" u="sng" dirty="0" smtClean="0">
                <a:hlinkClick r:id="rId17"/>
              </a:rPr>
              <a:t>Guardian</a:t>
            </a:r>
            <a:r>
              <a:rPr lang="en-GB" sz="1200" dirty="0"/>
              <a:t> article).</a:t>
            </a:r>
          </a:p>
          <a:p>
            <a:r>
              <a:rPr lang="en-GB" sz="1200" b="1" dirty="0" smtClean="0"/>
              <a:t>Aug/Sep2013 </a:t>
            </a:r>
            <a:r>
              <a:rPr lang="en-GB" sz="1200" dirty="0"/>
              <a:t>- </a:t>
            </a:r>
            <a:r>
              <a:rPr lang="en-GB" sz="1200" b="1" u="sng" dirty="0">
                <a:hlinkClick r:id="rId18"/>
              </a:rPr>
              <a:t>Comment on recent Nature paper by Kosaka and </a:t>
            </a:r>
            <a:r>
              <a:rPr lang="en-GB" sz="1200" b="1" u="sng" dirty="0" err="1">
                <a:hlinkClick r:id="rId18"/>
              </a:rPr>
              <a:t>Xie</a:t>
            </a:r>
            <a:r>
              <a:rPr lang="en-GB" sz="1200" dirty="0"/>
              <a:t> </a:t>
            </a:r>
            <a:r>
              <a:rPr lang="en-GB" sz="1200" dirty="0" smtClean="0"/>
              <a:t> (</a:t>
            </a:r>
            <a:r>
              <a:rPr lang="en-GB" sz="1200" dirty="0"/>
              <a:t>see also </a:t>
            </a:r>
            <a:r>
              <a:rPr lang="en-GB" sz="1200" b="1" u="sng" dirty="0">
                <a:hlinkClick r:id="rId19"/>
              </a:rPr>
              <a:t>BBC</a:t>
            </a:r>
            <a:r>
              <a:rPr lang="en-GB" sz="1200" dirty="0"/>
              <a:t> and </a:t>
            </a:r>
            <a:r>
              <a:rPr lang="en-GB" sz="1200" b="1" u="sng" dirty="0">
                <a:hlinkClick r:id="rId20"/>
              </a:rPr>
              <a:t>Independent</a:t>
            </a:r>
            <a:r>
              <a:rPr lang="en-GB" sz="1200" dirty="0"/>
              <a:t> articles</a:t>
            </a:r>
            <a:r>
              <a:rPr lang="en-GB" sz="1200" dirty="0" smtClean="0"/>
              <a:t>); </a:t>
            </a:r>
            <a:r>
              <a:rPr lang="en-GB" sz="1200" dirty="0" smtClean="0">
                <a:hlinkClick r:id="rId21"/>
              </a:rPr>
              <a:t>Voice of Russia</a:t>
            </a:r>
            <a:r>
              <a:rPr lang="en-GB" sz="1200" dirty="0" smtClean="0"/>
              <a:t>; IPCC </a:t>
            </a:r>
            <a:r>
              <a:rPr lang="en-GB" sz="1200" dirty="0" smtClean="0">
                <a:hlinkClick r:id="rId22"/>
              </a:rPr>
              <a:t>Sky</a:t>
            </a:r>
            <a:r>
              <a:rPr lang="en-GB" sz="1200" dirty="0" smtClean="0"/>
              <a:t>/BBC/</a:t>
            </a:r>
            <a:r>
              <a:rPr lang="en-GB" sz="1200" dirty="0" err="1" smtClean="0"/>
              <a:t>etc</a:t>
            </a:r>
            <a:endParaRPr lang="en-GB" sz="1200" dirty="0" smtClean="0"/>
          </a:p>
          <a:p>
            <a:r>
              <a:rPr lang="en-GB" sz="1200" b="1" dirty="0" smtClean="0"/>
              <a:t>July </a:t>
            </a:r>
            <a:r>
              <a:rPr lang="en-GB" sz="1200" b="1" dirty="0"/>
              <a:t>2013 </a:t>
            </a:r>
            <a:r>
              <a:rPr lang="en-GB" sz="1200" dirty="0"/>
              <a:t>- Science Media Centre </a:t>
            </a:r>
            <a:r>
              <a:rPr lang="en-GB" sz="1200" dirty="0" smtClean="0">
                <a:hlinkClick r:id="rId23"/>
              </a:rPr>
              <a:t>briefing</a:t>
            </a:r>
            <a:r>
              <a:rPr lang="en-GB" sz="1200" dirty="0" smtClean="0"/>
              <a:t> on “slowdown”</a:t>
            </a:r>
          </a:p>
          <a:p>
            <a:r>
              <a:rPr lang="en-GB" sz="1200" b="1" dirty="0" smtClean="0"/>
              <a:t>May </a:t>
            </a:r>
            <a:r>
              <a:rPr lang="en-GB" sz="1200" b="1" dirty="0"/>
              <a:t>2013</a:t>
            </a:r>
            <a:r>
              <a:rPr lang="en-GB" sz="1200" dirty="0"/>
              <a:t>: </a:t>
            </a:r>
            <a:r>
              <a:rPr lang="en-GB" sz="1200" b="1" u="sng" dirty="0">
                <a:hlinkClick r:id="rId24"/>
              </a:rPr>
              <a:t>Carbon Brief</a:t>
            </a:r>
            <a:r>
              <a:rPr lang="en-GB" sz="1200" dirty="0"/>
              <a:t> a</a:t>
            </a:r>
            <a:r>
              <a:rPr lang="en-GB" sz="1200" dirty="0" smtClean="0"/>
              <a:t>rticle </a:t>
            </a:r>
            <a:r>
              <a:rPr lang="en-GB" sz="1200" dirty="0"/>
              <a:t>on DEEP-C </a:t>
            </a:r>
            <a:r>
              <a:rPr lang="en-GB" sz="1200" dirty="0" smtClean="0"/>
              <a:t>temperature obs.</a:t>
            </a:r>
          </a:p>
          <a:p>
            <a:r>
              <a:rPr lang="en-GB" sz="1200" b="1" dirty="0" smtClean="0"/>
              <a:t>April </a:t>
            </a:r>
            <a:r>
              <a:rPr lang="en-GB" sz="1200" b="1" dirty="0"/>
              <a:t>2013 </a:t>
            </a:r>
            <a:r>
              <a:rPr lang="en-GB" sz="1200" dirty="0"/>
              <a:t>- Meeting with DECC partners in </a:t>
            </a:r>
            <a:r>
              <a:rPr lang="en-GB" sz="1200" dirty="0" smtClean="0"/>
              <a:t>London</a:t>
            </a:r>
          </a:p>
          <a:p>
            <a:pPr marL="0" indent="0">
              <a:buNone/>
            </a:pPr>
            <a:r>
              <a:rPr lang="en-GB" sz="1200" b="1" dirty="0" smtClean="0"/>
              <a:t>Also: </a:t>
            </a:r>
            <a:r>
              <a:rPr lang="en-GB" sz="1200" dirty="0" smtClean="0"/>
              <a:t>twitter, Walker Institute, media interaction </a:t>
            </a:r>
            <a:r>
              <a:rPr lang="en-GB" sz="1200" dirty="0" smtClean="0">
                <a:hlinkClick r:id="rId25"/>
              </a:rPr>
              <a:t>http</a:t>
            </a:r>
            <a:r>
              <a:rPr lang="en-GB" sz="1200" dirty="0">
                <a:hlinkClick r:id="rId25"/>
              </a:rPr>
              <a:t>://www.met.reading.ac.uk/~</a:t>
            </a:r>
            <a:r>
              <a:rPr lang="en-GB" sz="1200" dirty="0" smtClean="0">
                <a:hlinkClick r:id="rId25"/>
              </a:rPr>
              <a:t>sgs02rpa/research/DEEP-C.html</a:t>
            </a:r>
            <a:r>
              <a:rPr lang="en-GB" sz="1200" dirty="0" smtClean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94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DEEP-C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en-GB" sz="2600" dirty="0" smtClean="0"/>
              <a:t>Diagnosing Earth’s Energy Pathways in the Climate system</a:t>
            </a:r>
            <a:endParaRPr lang="en-GB" sz="2600" u="sng" dirty="0" smtClean="0"/>
          </a:p>
          <a:p>
            <a:pPr lvl="1"/>
            <a:r>
              <a:rPr lang="en-GB" sz="2200" dirty="0" smtClean="0"/>
              <a:t>WP1 Radiative imbalance &amp; transports (Allan, et al. Reading)</a:t>
            </a:r>
          </a:p>
          <a:p>
            <a:pPr lvl="1"/>
            <a:r>
              <a:rPr lang="en-GB" sz="2200" dirty="0" smtClean="0"/>
              <a:t>WP2 Ocean heat content &amp; observations (</a:t>
            </a:r>
            <a:r>
              <a:rPr lang="en-GB" sz="2200" dirty="0" err="1" smtClean="0"/>
              <a:t>McDonagh</a:t>
            </a:r>
            <a:r>
              <a:rPr lang="en-GB" sz="2200" dirty="0" smtClean="0"/>
              <a:t> et al., NOC)</a:t>
            </a:r>
          </a:p>
          <a:p>
            <a:pPr lvl="1"/>
            <a:r>
              <a:rPr lang="en-GB" sz="2200" dirty="0" smtClean="0"/>
              <a:t>WP3 Simulations/process understanding (Palmer et al., Met Office)</a:t>
            </a:r>
          </a:p>
          <a:p>
            <a:pPr lvl="1"/>
            <a:r>
              <a:rPr lang="en-GB" sz="2200" dirty="0" smtClean="0"/>
              <a:t>WP4 Synthesis (All)</a:t>
            </a:r>
            <a:endParaRPr lang="en-GB" sz="2200" dirty="0"/>
          </a:p>
          <a:p>
            <a:r>
              <a:rPr lang="en-GB" sz="2600" dirty="0" smtClean="0"/>
              <a:t>Original aims</a:t>
            </a:r>
            <a:r>
              <a:rPr lang="en-GB" sz="2600" dirty="0"/>
              <a:t> </a:t>
            </a:r>
            <a:r>
              <a:rPr lang="en-GB" sz="2600" dirty="0" smtClean="0"/>
              <a:t>to explain and understand: </a:t>
            </a:r>
          </a:p>
          <a:p>
            <a:pPr lvl="1"/>
            <a:r>
              <a:rPr lang="en-GB" sz="2200" dirty="0" smtClean="0"/>
              <a:t>“missing” energy in the climate system</a:t>
            </a:r>
          </a:p>
          <a:p>
            <a:pPr lvl="1"/>
            <a:r>
              <a:rPr lang="en-GB" sz="2200" dirty="0" smtClean="0"/>
              <a:t>Slower rates of surface warming in early 2000s</a:t>
            </a:r>
          </a:p>
          <a:p>
            <a:r>
              <a:rPr lang="en-GB" sz="2600" dirty="0" smtClean="0"/>
              <a:t> Methods: combine satellite data, reanalyses and ocean measurements with modelling</a:t>
            </a:r>
          </a:p>
          <a:p>
            <a:pPr marL="0" indent="0">
              <a:buNone/>
            </a:pPr>
            <a:r>
              <a:rPr lang="en-GB" sz="2200" dirty="0"/>
              <a:t>See: </a:t>
            </a:r>
            <a:r>
              <a:rPr lang="en-GB" sz="2200" dirty="0">
                <a:hlinkClick r:id="rId2"/>
              </a:rPr>
              <a:t>http://www.met.reading.ac.uk/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~</a:t>
            </a:r>
            <a:r>
              <a:rPr lang="en-GB" sz="2200" dirty="0" smtClean="0">
                <a:hlinkClick r:id="rId2"/>
              </a:rPr>
              <a:t>sgs02rpa/research/DEEP-C.html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740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51520" y="1977400"/>
          <a:ext cx="7704856" cy="281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40160"/>
                <a:gridCol w="1440160"/>
                <a:gridCol w="1440160"/>
                <a:gridCol w="1440160"/>
              </a:tblGrid>
              <a:tr h="447824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Workpackage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2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Year 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2296">
                <a:tc>
                  <a:txBody>
                    <a:bodyPr/>
                    <a:lstStyle/>
                    <a:p>
                      <a:r>
                        <a:rPr lang="en-GB" dirty="0" smtClean="0"/>
                        <a:t>WP1 </a:t>
                      </a:r>
                      <a:r>
                        <a:rPr lang="en-GB" sz="1600" dirty="0" smtClean="0"/>
                        <a:t>(Reading)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dirty="0" smtClean="0"/>
                        <a:t>WP2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600" dirty="0" smtClean="0"/>
                        <a:t>(Southampton)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dirty="0" smtClean="0"/>
                        <a:t>WP3 </a:t>
                      </a:r>
                      <a:r>
                        <a:rPr lang="en-GB" sz="1600" dirty="0" smtClean="0"/>
                        <a:t>(Met Office)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WP4 </a:t>
                      </a:r>
                      <a:r>
                        <a:rPr lang="en-GB" sz="1600" dirty="0" smtClean="0"/>
                        <a:t>(All)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Partners</a:t>
                      </a:r>
                      <a:endParaRPr lang="en-GB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2677562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492896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3253626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3068960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3645024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O3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005064"/>
            <a:ext cx="1296144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Recruitment, Integration, KO meeting</a:t>
            </a:r>
            <a:endParaRPr lang="en-GB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2852936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Allan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6376" y="3429000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McDonagh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King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5864" y="4212377"/>
            <a:ext cx="116051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Synthesis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2492896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D1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3068960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D2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645024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D3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3820398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Palmer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4036422"/>
            <a:ext cx="330398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O4-O5-O6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4248" y="4036422"/>
            <a:ext cx="57606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D4,D5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1880" y="4221088"/>
            <a:ext cx="3303984" cy="184666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Kuhlbrodt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Gregory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DEEP-C Work Plan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"/>
          <a:stretch/>
        </p:blipFill>
        <p:spPr bwMode="auto">
          <a:xfrm>
            <a:off x="1" y="1537030"/>
            <a:ext cx="9144000" cy="44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43808" y="1844824"/>
            <a:ext cx="0" cy="255265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5736" y="1383159"/>
            <a:ext cx="66247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Start date: March 2013; Project Ends February 2017</a:t>
            </a: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100392" y="1916832"/>
            <a:ext cx="0" cy="239658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7380312" y="4000398"/>
            <a:ext cx="1440160" cy="1444826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100392" y="4877144"/>
            <a:ext cx="0" cy="37238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20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800" dirty="0" smtClean="0">
                <a:latin typeface="Arial Black" panose="020B0A04020102020204" pitchFamily="34" charset="0"/>
              </a:rPr>
              <a:t>Project Objectives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satellite radiation budget measurements with atmospheric reanalyses,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improved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estimates of surface heat fluxes across the ocean surface (WP1)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global 3D ocean heat content and its changes since 2003 using ARGO and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ship-based observations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leading to improved understanding of energy propagation through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(WP2)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spatial patterns of surface and sub-surface temperature changes in distinct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hiatus decades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simulations and observations (e.g. Fig. 4); evaluate the processes fundamental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ocean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uptake and redistribution (WP3)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O4.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Combine ocean and satellite data (from O1-2) to provide new estimate of Earth's net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energy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balance (2000-2015) and compare with CMIP5 climate simulations (from O3)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O5.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Monitor co-variations in net radiative energy imbalance and ocean heating (from O1,O2,O4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 quantify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understand lags between OHC and TOA radiation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O6.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Characterise spatial signatures and mechanisms of ocean and atmospheric heat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re-distribution (from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O4-5) during the hiatus period 2000-2015 using observations and simulations (WP1-4)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9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/>
          <a:lstStyle/>
          <a:p>
            <a:r>
              <a:rPr lang="en-GB" sz="3600" dirty="0" smtClean="0"/>
              <a:t>Primary Outputs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76456" cy="5832648"/>
          </a:xfrm>
        </p:spPr>
        <p:txBody>
          <a:bodyPr/>
          <a:lstStyle/>
          <a:p>
            <a:r>
              <a:rPr lang="en-GB" sz="1400" b="1" dirty="0" smtClean="0"/>
              <a:t>Allan</a:t>
            </a:r>
            <a:r>
              <a:rPr lang="en-GB" sz="1400" b="1" dirty="0"/>
              <a:t>, R. P., C. Liu, N. G. Loeb, M. D. Palmer, </a:t>
            </a:r>
            <a:r>
              <a:rPr lang="en-GB" sz="1400" dirty="0"/>
              <a:t>M. Roberts, </a:t>
            </a:r>
            <a:r>
              <a:rPr lang="en-GB" sz="1400" b="1" dirty="0"/>
              <a:t>D. Smith </a:t>
            </a:r>
            <a:r>
              <a:rPr lang="en-GB" sz="1400" dirty="0"/>
              <a:t>and P.-L. </a:t>
            </a:r>
            <a:r>
              <a:rPr lang="en-GB" sz="1400" dirty="0" err="1"/>
              <a:t>Vidale</a:t>
            </a:r>
            <a:r>
              <a:rPr lang="en-GB" sz="1400" dirty="0"/>
              <a:t> (2014) Changes in global net radiative imbalance 1985-2012, Geophysical Research Letters, 41,</a:t>
            </a:r>
            <a:r>
              <a:rPr lang="en-GB" sz="1400" b="1" u="sng" dirty="0">
                <a:hlinkClick r:id="rId2"/>
              </a:rPr>
              <a:t>10.1002/2014GL060962</a:t>
            </a:r>
            <a:r>
              <a:rPr lang="en-GB" sz="1400" dirty="0"/>
              <a:t>.</a:t>
            </a:r>
          </a:p>
          <a:p>
            <a:r>
              <a:rPr lang="en-GB" sz="1400" dirty="0" smtClean="0"/>
              <a:t>Cheng</a:t>
            </a:r>
            <a:r>
              <a:rPr lang="en-GB" sz="1400" dirty="0"/>
              <a:t>, L., K. E. Trenberth, </a:t>
            </a:r>
            <a:r>
              <a:rPr lang="en-GB" sz="1400" b="1" dirty="0"/>
              <a:t>M. D. Palmer, </a:t>
            </a:r>
            <a:r>
              <a:rPr lang="en-GB" sz="1400" dirty="0"/>
              <a:t>J. Zhu and J. P. Abraham (2016) Observed and simulated full-depth ocean heat-content changes for 1970-2005, Ocean Science, 12</a:t>
            </a:r>
            <a:r>
              <a:rPr lang="en-GB" sz="1400" dirty="0" smtClean="0"/>
              <a:t>, </a:t>
            </a:r>
            <a:r>
              <a:rPr lang="en-GB" sz="1400" dirty="0"/>
              <a:t>doi:</a:t>
            </a:r>
            <a:r>
              <a:rPr lang="en-GB" sz="1400" b="1" u="sng" dirty="0">
                <a:hlinkClick r:id="rId3"/>
              </a:rPr>
              <a:t>10.5194/os-12-925-2016</a:t>
            </a:r>
            <a:endParaRPr lang="en-GB" sz="1400" dirty="0"/>
          </a:p>
          <a:p>
            <a:r>
              <a:rPr lang="en-GB" sz="1400" b="1" dirty="0" err="1"/>
              <a:t>Desbruyères</a:t>
            </a:r>
            <a:r>
              <a:rPr lang="en-GB" sz="1400" b="1" dirty="0"/>
              <a:t>, D. G., </a:t>
            </a:r>
            <a:r>
              <a:rPr lang="en-GB" sz="1400" dirty="0"/>
              <a:t>S. </a:t>
            </a:r>
            <a:r>
              <a:rPr lang="en-GB" sz="1400" dirty="0" err="1"/>
              <a:t>Purkey</a:t>
            </a:r>
            <a:r>
              <a:rPr lang="en-GB" sz="1400" dirty="0"/>
              <a:t>, G. J. Johnson, </a:t>
            </a:r>
            <a:r>
              <a:rPr lang="en-GB" sz="1400" b="1" dirty="0"/>
              <a:t>E. L. </a:t>
            </a:r>
            <a:r>
              <a:rPr lang="en-GB" sz="1400" b="1" dirty="0" err="1"/>
              <a:t>McDonagh</a:t>
            </a:r>
            <a:r>
              <a:rPr lang="en-GB" sz="1400" b="1" dirty="0"/>
              <a:t> and B. A. King </a:t>
            </a:r>
            <a:r>
              <a:rPr lang="en-GB" sz="1400" dirty="0"/>
              <a:t>(2016), Deep and Abyssal Ocean Warming from 35 years of Repeat Hydrography, GRL, in press, DOI: </a:t>
            </a:r>
            <a:r>
              <a:rPr lang="en-GB" sz="1400" b="1" u="sng" dirty="0" err="1">
                <a:hlinkClick r:id="rId4"/>
              </a:rPr>
              <a:t>doi</a:t>
            </a:r>
            <a:r>
              <a:rPr lang="en-GB" sz="1400" b="1" u="sng" dirty="0">
                <a:hlinkClick r:id="rId4"/>
              </a:rPr>
              <a:t>: 10.1002/2016GL070413</a:t>
            </a:r>
            <a:endParaRPr lang="en-GB" sz="1400" dirty="0"/>
          </a:p>
          <a:p>
            <a:r>
              <a:rPr lang="en-GB" sz="1400" b="1" dirty="0" err="1"/>
              <a:t>Desbruyères</a:t>
            </a:r>
            <a:r>
              <a:rPr lang="en-GB" sz="1400" b="1" dirty="0"/>
              <a:t>, D. G., E. L. </a:t>
            </a:r>
            <a:r>
              <a:rPr lang="en-GB" sz="1400" b="1" dirty="0" err="1"/>
              <a:t>McDonagh</a:t>
            </a:r>
            <a:r>
              <a:rPr lang="en-GB" sz="1400" b="1" dirty="0"/>
              <a:t>, B. A. King, F. K. Garry, </a:t>
            </a:r>
            <a:r>
              <a:rPr lang="en-GB" sz="1400" dirty="0"/>
              <a:t>A. T. </a:t>
            </a:r>
            <a:r>
              <a:rPr lang="en-GB" sz="1400" dirty="0" err="1"/>
              <a:t>Blaker</a:t>
            </a:r>
            <a:r>
              <a:rPr lang="en-GB" sz="1400" dirty="0"/>
              <a:t>, B. Moat and H. Mercier (2014) Full-depth temperature trends in the </a:t>
            </a:r>
            <a:r>
              <a:rPr lang="en-GB" sz="1400" dirty="0" smtClean="0"/>
              <a:t>NE </a:t>
            </a:r>
            <a:r>
              <a:rPr lang="en-GB" sz="1400" dirty="0"/>
              <a:t>Atlantic through the early 21st century, </a:t>
            </a:r>
            <a:r>
              <a:rPr lang="en-GB" sz="1400" dirty="0" smtClean="0"/>
              <a:t>GRL, doi:</a:t>
            </a:r>
            <a:r>
              <a:rPr lang="en-GB" sz="1400" b="1" u="sng" dirty="0" smtClean="0">
                <a:hlinkClick r:id="rId5"/>
              </a:rPr>
              <a:t>10.1002/2014GL061844</a:t>
            </a:r>
            <a:endParaRPr lang="en-GB" sz="1400" b="1" u="sng" dirty="0" smtClean="0"/>
          </a:p>
          <a:p>
            <a:r>
              <a:rPr lang="en-GB" sz="1400" b="1" dirty="0"/>
              <a:t>Liu, C. Allan, R. P., </a:t>
            </a:r>
            <a:r>
              <a:rPr lang="en-GB" sz="1400" dirty="0"/>
              <a:t>P. </a:t>
            </a:r>
            <a:r>
              <a:rPr lang="en-GB" sz="1400" dirty="0" err="1"/>
              <a:t>Berrisford</a:t>
            </a:r>
            <a:r>
              <a:rPr lang="en-GB" sz="1400" dirty="0"/>
              <a:t> , M. Mayer , </a:t>
            </a:r>
            <a:r>
              <a:rPr lang="en-GB" sz="1400" b="1" dirty="0"/>
              <a:t>P. </a:t>
            </a:r>
            <a:r>
              <a:rPr lang="en-GB" sz="1400" b="1" dirty="0" err="1"/>
              <a:t>Hyder</a:t>
            </a:r>
            <a:r>
              <a:rPr lang="en-GB" sz="1400" b="1" dirty="0"/>
              <a:t>, N. Loeb , D. Smith </a:t>
            </a:r>
            <a:r>
              <a:rPr lang="en-GB" sz="1400" dirty="0"/>
              <a:t>, P.-L. </a:t>
            </a:r>
            <a:r>
              <a:rPr lang="en-GB" sz="1400" dirty="0" err="1"/>
              <a:t>Vidale</a:t>
            </a:r>
            <a:r>
              <a:rPr lang="en-GB" sz="1400" dirty="0"/>
              <a:t>, J. Edwards (2015) Combining satellite observations and reanalysis energy transports to estimate global net surface energy fluxes 1985-2012, J. Geophysical Research, </a:t>
            </a:r>
            <a:r>
              <a:rPr lang="en-GB" sz="1400" b="1" u="sng" dirty="0" err="1">
                <a:hlinkClick r:id="rId6"/>
              </a:rPr>
              <a:t>doi</a:t>
            </a:r>
            <a:r>
              <a:rPr lang="en-GB" sz="1400" b="1" u="sng" dirty="0">
                <a:hlinkClick r:id="rId6"/>
              </a:rPr>
              <a:t>: 10.1002/2015JD023264</a:t>
            </a:r>
            <a:endParaRPr lang="en-GB" sz="1400" dirty="0"/>
          </a:p>
          <a:p>
            <a:r>
              <a:rPr lang="en-GB" sz="1400" b="1" dirty="0"/>
              <a:t>Loeb, N. G., </a:t>
            </a:r>
            <a:r>
              <a:rPr lang="en-GB" sz="1400" dirty="0"/>
              <a:t>H. Wang, A. Cheng, S. Kato, J. T. </a:t>
            </a:r>
            <a:r>
              <a:rPr lang="en-GB" sz="1400" dirty="0" err="1"/>
              <a:t>Fasullo</a:t>
            </a:r>
            <a:r>
              <a:rPr lang="en-GB" sz="1400" dirty="0"/>
              <a:t>, K.-M. Xu and </a:t>
            </a:r>
            <a:r>
              <a:rPr lang="en-GB" sz="1400" b="1" dirty="0"/>
              <a:t>R. P. Allan </a:t>
            </a:r>
            <a:r>
              <a:rPr lang="en-GB" sz="1400" dirty="0"/>
              <a:t>(2015) Observational Constraints on Atmospheric and Oceanic Cross-Equatorial Heat Transports: Revisiting the Precipitation Asymmetry Problem in Climate Models, Climate Dynamics, </a:t>
            </a:r>
            <a:r>
              <a:rPr lang="en-GB" sz="1400" b="1" u="sng" dirty="0" smtClean="0">
                <a:hlinkClick r:id="rId7"/>
              </a:rPr>
              <a:t>10.1007/s00382-015-2766-z</a:t>
            </a:r>
            <a:endParaRPr lang="en-GB" sz="1400" dirty="0"/>
          </a:p>
          <a:p>
            <a:r>
              <a:rPr lang="en-GB" sz="1400" b="1" dirty="0" smtClean="0"/>
              <a:t>Palmer</a:t>
            </a:r>
            <a:r>
              <a:rPr lang="en-GB" sz="1400" b="1" dirty="0"/>
              <a:t>, M.D. </a:t>
            </a:r>
            <a:r>
              <a:rPr lang="en-GB" sz="1400" dirty="0"/>
              <a:t>and D.J. </a:t>
            </a:r>
            <a:r>
              <a:rPr lang="en-GB" sz="1400" dirty="0" err="1"/>
              <a:t>McNeall</a:t>
            </a:r>
            <a:r>
              <a:rPr lang="en-GB" sz="1400" dirty="0"/>
              <a:t> (2014) Internal variability of Earth's energy budget simulated by CMIP5 climate models, Environ. Res. Lett. 9, 034016, </a:t>
            </a:r>
            <a:r>
              <a:rPr lang="en-GB" sz="1400" b="1" u="sng" dirty="0">
                <a:hlinkClick r:id="rId8"/>
              </a:rPr>
              <a:t>doi:10.1088/1748-9326/9/3/034016</a:t>
            </a:r>
            <a:endParaRPr lang="en-GB" sz="1400" dirty="0"/>
          </a:p>
          <a:p>
            <a:r>
              <a:rPr lang="en-GB" sz="1400" b="1" dirty="0" smtClean="0"/>
              <a:t>Palmer</a:t>
            </a:r>
            <a:r>
              <a:rPr lang="en-GB" sz="1400" b="1" dirty="0"/>
              <a:t>, M.D., C. D. Roberts, </a:t>
            </a:r>
            <a:r>
              <a:rPr lang="en-GB" sz="1400" dirty="0"/>
              <a:t>et al. (2015) Ocean heat content variability and change in an ensemble of ocean reanalyses, Climate Dynamics, </a:t>
            </a:r>
            <a:r>
              <a:rPr lang="en-GB" sz="1400" dirty="0" err="1"/>
              <a:t>doi</a:t>
            </a:r>
            <a:r>
              <a:rPr lang="en-GB" sz="1400" dirty="0"/>
              <a:t>: </a:t>
            </a:r>
            <a:r>
              <a:rPr lang="en-GB" sz="1400" b="1" u="sng" dirty="0">
                <a:hlinkClick r:id="rId9"/>
              </a:rPr>
              <a:t>10.1007/s00382-015-2801-0</a:t>
            </a:r>
            <a:endParaRPr lang="en-GB" sz="1400" dirty="0"/>
          </a:p>
          <a:p>
            <a:r>
              <a:rPr lang="en-GB" sz="1400" b="1" dirty="0" smtClean="0"/>
              <a:t>Roberts</a:t>
            </a:r>
            <a:r>
              <a:rPr lang="en-GB" sz="1400" b="1" dirty="0"/>
              <a:t>, C.D., M.D. Palmer, </a:t>
            </a:r>
            <a:r>
              <a:rPr lang="en-GB" sz="1400" dirty="0"/>
              <a:t>D. </a:t>
            </a:r>
            <a:r>
              <a:rPr lang="en-GB" sz="1400" dirty="0" err="1"/>
              <a:t>McNeall</a:t>
            </a:r>
            <a:r>
              <a:rPr lang="en-GB" sz="1400" dirty="0"/>
              <a:t> and M. Collins (2014) Quantifying the likelihood of a continued hiatus in global warming, Nature Climate Change </a:t>
            </a:r>
            <a:r>
              <a:rPr lang="en-GB" sz="1400" b="1" u="sng" dirty="0">
                <a:hlinkClick r:id="rId10"/>
              </a:rPr>
              <a:t>doi:10.1038/nclimate2531</a:t>
            </a:r>
            <a:endParaRPr lang="en-GB" sz="1400" dirty="0"/>
          </a:p>
          <a:p>
            <a:r>
              <a:rPr lang="en-GB" sz="1400" dirty="0"/>
              <a:t>Roberts, M. J. and co-authors </a:t>
            </a:r>
            <a:r>
              <a:rPr lang="en-GB" sz="1400" dirty="0" err="1"/>
              <a:t>inc.</a:t>
            </a:r>
            <a:r>
              <a:rPr lang="en-GB" sz="1400" dirty="0"/>
              <a:t> </a:t>
            </a:r>
            <a:r>
              <a:rPr lang="en-GB" sz="1400" b="1" dirty="0" smtClean="0"/>
              <a:t>P </a:t>
            </a:r>
            <a:r>
              <a:rPr lang="en-GB" sz="1400" b="1" dirty="0" err="1"/>
              <a:t>Hyder</a:t>
            </a:r>
            <a:r>
              <a:rPr lang="en-GB" sz="1400" b="1" dirty="0"/>
              <a:t> </a:t>
            </a:r>
            <a:r>
              <a:rPr lang="en-GB" sz="1400" dirty="0"/>
              <a:t>(2016) Impact of ocean resolution on coupled air-sea fluxes and large-scale climate, GRL, </a:t>
            </a:r>
            <a:r>
              <a:rPr lang="en-GB" sz="1400" b="1" u="sng" dirty="0">
                <a:hlinkClick r:id="rId11"/>
              </a:rPr>
              <a:t>doi:10.1002/2016GL070559</a:t>
            </a:r>
            <a:endParaRPr lang="en-GB" sz="1400" dirty="0"/>
          </a:p>
          <a:p>
            <a:r>
              <a:rPr lang="en-GB" sz="1400" b="1" dirty="0" smtClean="0"/>
              <a:t>Smith</a:t>
            </a:r>
            <a:r>
              <a:rPr lang="en-GB" sz="1400" b="1" dirty="0"/>
              <a:t>, D., R. P. Allan</a:t>
            </a:r>
            <a:r>
              <a:rPr lang="en-GB" sz="1400" dirty="0"/>
              <a:t>, A. C. Coward, R. </a:t>
            </a:r>
            <a:r>
              <a:rPr lang="en-GB" sz="1400" dirty="0" err="1"/>
              <a:t>Eade</a:t>
            </a:r>
            <a:r>
              <a:rPr lang="en-GB" sz="1400" dirty="0"/>
              <a:t>, P</a:t>
            </a:r>
            <a:r>
              <a:rPr lang="en-GB" sz="1400" b="1" dirty="0"/>
              <a:t>. </a:t>
            </a:r>
            <a:r>
              <a:rPr lang="en-GB" sz="1400" b="1" dirty="0" err="1"/>
              <a:t>Hyder</a:t>
            </a:r>
            <a:r>
              <a:rPr lang="en-GB" sz="1400" b="1" dirty="0"/>
              <a:t>, C. Liu, N. G. Loeb, M. D. Palmer, </a:t>
            </a:r>
            <a:r>
              <a:rPr lang="en-GB" sz="1400" dirty="0"/>
              <a:t>M. Roberts, </a:t>
            </a:r>
            <a:r>
              <a:rPr lang="en-GB" sz="1400" dirty="0" smtClean="0"/>
              <a:t>&amp; A</a:t>
            </a:r>
            <a:r>
              <a:rPr lang="en-GB" sz="1400" dirty="0"/>
              <a:t>. A. </a:t>
            </a:r>
            <a:r>
              <a:rPr lang="en-GB" sz="1400" dirty="0" err="1"/>
              <a:t>Scaif</a:t>
            </a:r>
            <a:r>
              <a:rPr lang="en-GB" sz="1400" dirty="0"/>
              <a:t> (2015) Earth's energy imbalance since 1960 in observations and CMIP5 models, </a:t>
            </a:r>
            <a:r>
              <a:rPr lang="en-GB" sz="1400" dirty="0" smtClean="0"/>
              <a:t>GRL,</a:t>
            </a:r>
            <a:r>
              <a:rPr lang="en-GB" sz="1400" dirty="0"/>
              <a:t> </a:t>
            </a:r>
            <a:r>
              <a:rPr lang="en-GB" sz="1400" b="1" u="sng" dirty="0">
                <a:hlinkClick r:id="rId12"/>
              </a:rPr>
              <a:t>10.1002/2014GL062669,</a:t>
            </a:r>
            <a:endParaRPr lang="en-GB" sz="1400" dirty="0"/>
          </a:p>
          <a:p>
            <a:r>
              <a:rPr lang="en-GB" sz="1400" dirty="0" smtClean="0"/>
              <a:t>von </a:t>
            </a:r>
            <a:r>
              <a:rPr lang="en-GB" sz="1400" dirty="0" err="1"/>
              <a:t>Schuckmann</a:t>
            </a:r>
            <a:r>
              <a:rPr lang="en-GB" sz="1400" dirty="0"/>
              <a:t>, K. et al. </a:t>
            </a:r>
            <a:r>
              <a:rPr lang="en-GB" sz="1400" dirty="0" err="1"/>
              <a:t>inc.</a:t>
            </a:r>
            <a:r>
              <a:rPr lang="en-GB" sz="1400" dirty="0"/>
              <a:t> </a:t>
            </a:r>
            <a:r>
              <a:rPr lang="en-GB" sz="1400" b="1" dirty="0"/>
              <a:t>M. D. Palmer </a:t>
            </a:r>
            <a:r>
              <a:rPr lang="en-GB" sz="1400" dirty="0"/>
              <a:t>(2016) An imperative to monitor Earth's energy imbalance, Nature Climate Change </a:t>
            </a:r>
            <a:r>
              <a:rPr lang="en-GB" sz="1400" b="1" u="sng" dirty="0" err="1">
                <a:hlinkClick r:id="rId13"/>
              </a:rPr>
              <a:t>doi</a:t>
            </a:r>
            <a:r>
              <a:rPr lang="en-GB" sz="1400" b="1" u="sng" dirty="0">
                <a:hlinkClick r:id="rId13"/>
              </a:rPr>
              <a:t>: 10.1038/nclimate2876</a:t>
            </a:r>
            <a:endParaRPr lang="en-GB" sz="1400" dirty="0"/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045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GB" sz="3600" dirty="0" smtClean="0">
                <a:solidFill>
                  <a:srgbClr val="0B33B5"/>
                </a:solidFill>
              </a:rPr>
              <a:t>Some Dissemination Activities</a:t>
            </a:r>
            <a:endParaRPr lang="en-GB" sz="36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8" y="836712"/>
            <a:ext cx="8229600" cy="5112568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b="1" dirty="0" smtClean="0"/>
              <a:t>Media: </a:t>
            </a:r>
            <a:r>
              <a:rPr lang="en-GB" sz="2400" dirty="0" smtClean="0"/>
              <a:t>BBC Breakfast (COP), BBC Radio 4 (comment on Nieves et al.), Science Media Centre (briefings &amp; comments), BBC news/Independent/Sky/Telegraph/ Voice of Russia, </a:t>
            </a:r>
            <a:r>
              <a:rPr lang="en-GB" sz="2400" dirty="0" err="1" smtClean="0"/>
              <a:t>etc</a:t>
            </a:r>
            <a:r>
              <a:rPr lang="en-GB" sz="2400" dirty="0" smtClean="0"/>
              <a:t> (e.g. IPCC &amp; comments on England et al and </a:t>
            </a:r>
            <a:r>
              <a:rPr lang="en-GB" sz="2400" dirty="0" err="1" smtClean="0"/>
              <a:t>Kosaka</a:t>
            </a:r>
            <a:r>
              <a:rPr lang="en-GB" sz="2400" dirty="0" smtClean="0"/>
              <a:t> and </a:t>
            </a:r>
            <a:r>
              <a:rPr lang="en-GB" sz="2400" dirty="0" err="1" smtClean="0"/>
              <a:t>Xie</a:t>
            </a:r>
            <a:r>
              <a:rPr lang="en-GB" sz="2400" dirty="0" smtClean="0"/>
              <a:t>)</a:t>
            </a:r>
          </a:p>
          <a:p>
            <a:r>
              <a:rPr lang="en-GB" sz="2400" b="1" dirty="0" smtClean="0"/>
              <a:t>Blogs: </a:t>
            </a:r>
            <a:r>
              <a:rPr lang="en-GB" sz="2400" dirty="0" smtClean="0"/>
              <a:t>NASA sensing our planet, Climate Lab Book, </a:t>
            </a:r>
            <a:r>
              <a:rPr lang="en-GB" sz="2400" dirty="0" err="1" smtClean="0"/>
              <a:t>Weather@Reading</a:t>
            </a:r>
            <a:r>
              <a:rPr lang="en-GB" sz="2400" dirty="0" smtClean="0"/>
              <a:t>, Carbon Brief, Conversation, NCAS and NCEO highlights</a:t>
            </a:r>
          </a:p>
          <a:p>
            <a:r>
              <a:rPr lang="en-GB" sz="2400" b="1" dirty="0" smtClean="0"/>
              <a:t>Workshops: </a:t>
            </a:r>
            <a:r>
              <a:rPr lang="en-GB" sz="2400" dirty="0" smtClean="0"/>
              <a:t>CLIVAR, decision analysis workshop, GEWEX, CERES/</a:t>
            </a:r>
            <a:r>
              <a:rPr lang="en-GB" sz="2400" dirty="0" err="1" smtClean="0"/>
              <a:t>ScaRaB</a:t>
            </a:r>
            <a:r>
              <a:rPr lang="en-GB" sz="2400" dirty="0" smtClean="0"/>
              <a:t>/GERB </a:t>
            </a:r>
          </a:p>
          <a:p>
            <a:r>
              <a:rPr lang="en-GB" sz="2400" b="1" dirty="0" smtClean="0"/>
              <a:t>Outreach: </a:t>
            </a:r>
            <a:r>
              <a:rPr lang="en-GB" sz="2400" dirty="0" smtClean="0"/>
              <a:t>U3A, </a:t>
            </a:r>
            <a:r>
              <a:rPr lang="en-GB" sz="2400" dirty="0" err="1" smtClean="0"/>
              <a:t>RMetS</a:t>
            </a:r>
            <a:r>
              <a:rPr lang="en-GB" sz="2400" dirty="0" smtClean="0"/>
              <a:t>, local interest groups, schools, twitter</a:t>
            </a:r>
          </a:p>
          <a:p>
            <a:r>
              <a:rPr lang="en-GB" sz="2400" b="1" dirty="0" smtClean="0"/>
              <a:t>Datasets: </a:t>
            </a:r>
            <a:r>
              <a:rPr lang="en-GB" sz="2400" dirty="0" smtClean="0"/>
              <a:t>DEEP-C TOA and surface energy flux; NOC ocean heat content</a:t>
            </a:r>
            <a:endParaRPr lang="en-GB" sz="2400" b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61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/>
          <a:stretch/>
        </p:blipFill>
        <p:spPr>
          <a:xfrm>
            <a:off x="315884" y="300718"/>
            <a:ext cx="6218330" cy="6440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/>
          <a:stretch/>
        </p:blipFill>
        <p:spPr>
          <a:xfrm>
            <a:off x="315884" y="300718"/>
            <a:ext cx="6200332" cy="6482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0" y="908720"/>
            <a:ext cx="2160240" cy="2448272"/>
          </a:xfrm>
        </p:spPr>
        <p:txBody>
          <a:bodyPr/>
          <a:lstStyle/>
          <a:p>
            <a:pPr algn="ctr"/>
            <a:r>
              <a:rPr lang="en-GB" sz="2400" dirty="0" smtClean="0"/>
              <a:t>Changes in </a:t>
            </a:r>
            <a:br>
              <a:rPr lang="en-GB" sz="2400" dirty="0" smtClean="0"/>
            </a:br>
            <a:r>
              <a:rPr lang="en-GB" sz="2400" dirty="0" smtClean="0"/>
              <a:t>Temperature,</a:t>
            </a:r>
            <a:br>
              <a:rPr lang="en-GB" sz="2400" dirty="0" smtClean="0"/>
            </a:br>
            <a:r>
              <a:rPr lang="en-GB" sz="2400" dirty="0" smtClean="0"/>
              <a:t>moisture, </a:t>
            </a:r>
            <a:br>
              <a:rPr lang="en-GB" sz="2400" dirty="0" smtClean="0"/>
            </a:br>
            <a:r>
              <a:rPr lang="en-GB" sz="2400" dirty="0" smtClean="0"/>
              <a:t>precipitation </a:t>
            </a:r>
            <a:br>
              <a:rPr lang="en-GB" sz="2400" dirty="0" smtClean="0"/>
            </a:br>
            <a:r>
              <a:rPr lang="en-GB" sz="2400" dirty="0" smtClean="0"/>
              <a:t>&amp; net radiation</a:t>
            </a:r>
            <a:br>
              <a:rPr lang="en-GB" sz="2400" dirty="0" smtClean="0"/>
            </a:br>
            <a:r>
              <a:rPr lang="en-GB" sz="2400" dirty="0" smtClean="0"/>
              <a:t>through a surge </a:t>
            </a:r>
            <a:br>
              <a:rPr lang="en-GB" sz="2400" dirty="0" smtClean="0"/>
            </a:br>
            <a:r>
              <a:rPr lang="en-GB" sz="2400" dirty="0" smtClean="0"/>
              <a:t>and slowdown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3521043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Update </a:t>
            </a:r>
            <a:r>
              <a:rPr lang="en-GB" dirty="0" smtClean="0"/>
              <a:t>from </a:t>
            </a:r>
            <a:r>
              <a:rPr lang="en-GB" kern="0" dirty="0" smtClean="0">
                <a:solidFill>
                  <a:srgbClr val="000000"/>
                </a:solidFill>
                <a:hlinkClick r:id="rId3"/>
              </a:rPr>
              <a:t>Allan </a:t>
            </a:r>
            <a:r>
              <a:rPr lang="en-GB" kern="0" dirty="0">
                <a:solidFill>
                  <a:srgbClr val="000000"/>
                </a:solidFill>
                <a:hlinkClick r:id="rId3"/>
              </a:rPr>
              <a:t>et al. (2014) </a:t>
            </a:r>
            <a:r>
              <a:rPr lang="en-GB" kern="0" dirty="0" err="1">
                <a:solidFill>
                  <a:srgbClr val="000000"/>
                </a:solidFill>
                <a:hlinkClick r:id="rId3"/>
              </a:rPr>
              <a:t>Surv</a:t>
            </a:r>
            <a:r>
              <a:rPr lang="en-GB" kern="0" dirty="0">
                <a:solidFill>
                  <a:srgbClr val="000000"/>
                </a:solidFill>
                <a:hlinkClick r:id="rId3"/>
              </a:rPr>
              <a:t>. </a:t>
            </a:r>
            <a:r>
              <a:rPr lang="en-GB" kern="0" dirty="0" err="1">
                <a:solidFill>
                  <a:srgbClr val="000000"/>
                </a:solidFill>
                <a:hlinkClick r:id="rId3"/>
              </a:rPr>
              <a:t>Geophys</a:t>
            </a:r>
            <a:r>
              <a:rPr lang="en-GB" dirty="0" smtClean="0">
                <a:solidFill>
                  <a:schemeClr val="tx2"/>
                </a:solidFill>
              </a:rPr>
              <a:t> &amp; </a:t>
            </a:r>
            <a:r>
              <a:rPr lang="en-GB" dirty="0">
                <a:hlinkClick r:id="rId4"/>
              </a:rPr>
              <a:t>Allan et al. (2014) </a:t>
            </a:r>
            <a:r>
              <a:rPr lang="en-GB" dirty="0" smtClean="0">
                <a:hlinkClick r:id="rId4"/>
              </a:rPr>
              <a:t>GRL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3708920" y="3172906"/>
            <a:ext cx="7776864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HEATING (Wm</a:t>
            </a:r>
            <a:r>
              <a:rPr lang="en-GB" sz="2000" baseline="30000" dirty="0" smtClean="0">
                <a:latin typeface="+mn-lt"/>
              </a:rPr>
              <a:t>-2</a:t>
            </a:r>
            <a:r>
              <a:rPr lang="en-GB" sz="2000" dirty="0" smtClean="0">
                <a:latin typeface="+mn-lt"/>
              </a:rPr>
              <a:t>)  PRECIP (%)   MOISTURE (%)   TEMPERATURE (K)</a:t>
            </a:r>
            <a:endParaRPr lang="en-GB" sz="2000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39552" y="116632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851921" y="121135"/>
            <a:ext cx="244827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835696" y="-9939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surge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-993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n-lt"/>
              </a:rPr>
              <a:t>slowdown</a:t>
            </a:r>
            <a:endParaRPr lang="en-GB" b="1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300192" y="116632"/>
            <a:ext cx="1642544" cy="450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14" name="TextBox 7"/>
          <p:cNvSpPr txBox="1"/>
          <p:nvPr/>
        </p:nvSpPr>
        <p:spPr>
          <a:xfrm>
            <a:off x="6300192" y="5053533"/>
            <a:ext cx="6917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2.8</a:t>
            </a:r>
            <a:endParaRPr lang="en-GB" sz="1600" b="1" baseline="30000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1.8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0.8</a:t>
            </a:r>
          </a:p>
          <a:p>
            <a:pPr algn="ctr"/>
            <a:endParaRPr lang="en-GB" sz="3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-0.2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-1.2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-2.2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6919920" y="517025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  <a:latin typeface="+mn-lt"/>
              </a:rPr>
              <a:t>Earth’s energy imbalance (Wm</a:t>
            </a:r>
            <a:r>
              <a:rPr lang="en-GB" baseline="30000" dirty="0" smtClean="0">
                <a:solidFill>
                  <a:srgbClr val="FF0000"/>
                </a:solidFill>
                <a:latin typeface="+mn-lt"/>
              </a:rPr>
              <a:t>-2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80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7"/>
          <a:stretch/>
        </p:blipFill>
        <p:spPr>
          <a:xfrm>
            <a:off x="395536" y="687577"/>
            <a:ext cx="6696744" cy="345638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68055" r="87" b="3318"/>
          <a:stretch/>
        </p:blipFill>
        <p:spPr>
          <a:xfrm>
            <a:off x="395536" y="4143961"/>
            <a:ext cx="6696744" cy="2741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et downward energy flux &amp; trends</a:t>
            </a:r>
            <a:b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 smtClean="0"/>
              <a:t>top of atmosphere	surface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489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11320</TotalTime>
  <Words>1859</Words>
  <Application>Microsoft Office PowerPoint</Application>
  <PresentationFormat>On-screen Show (4:3)</PresentationFormat>
  <Paragraphs>229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1_Default Design</vt:lpstr>
      <vt:lpstr>UoR Theme</vt:lpstr>
      <vt:lpstr>1_UoR Theme</vt:lpstr>
      <vt:lpstr>2_UoR Theme</vt:lpstr>
      <vt:lpstr>3_UoR Theme</vt:lpstr>
      <vt:lpstr>PowerPoint Presentation</vt:lpstr>
      <vt:lpstr>Agenda</vt:lpstr>
      <vt:lpstr>DEEP-C Introduction</vt:lpstr>
      <vt:lpstr>DEEP-C Work Plan</vt:lpstr>
      <vt:lpstr>Project Objectives</vt:lpstr>
      <vt:lpstr>Primary Outputs</vt:lpstr>
      <vt:lpstr>Some Dissemination Activities</vt:lpstr>
      <vt:lpstr>Changes in  Temperature, moisture,  precipitation  &amp; net radiation through a surge  and slowdown</vt:lpstr>
      <vt:lpstr>Net downward energy flux &amp; trends top of atmosphere surface </vt:lpstr>
      <vt:lpstr>Recent Literature</vt:lpstr>
      <vt:lpstr>PowerPoint Presentation</vt:lpstr>
      <vt:lpstr>Final WP1 outputs/conclusions</vt:lpstr>
      <vt:lpstr>Spare slides</vt:lpstr>
      <vt:lpstr>Updated observed energy budget asymmetry </vt:lpstr>
      <vt:lpstr>Future work</vt:lpstr>
      <vt:lpstr>Net Imbalance Anomaly (Wm-2)</vt:lpstr>
      <vt:lpstr>Energy imbalance-implied temperature changes</vt:lpstr>
      <vt:lpstr>feedbacks on internal variability?</vt:lpstr>
      <vt:lpstr>Conclusions / PLAns</vt:lpstr>
      <vt:lpstr>Discussion</vt:lpstr>
      <vt:lpstr>WP1 Dissemination Activities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1714</cp:revision>
  <cp:lastPrinted>2015-06-08T13:57:33Z</cp:lastPrinted>
  <dcterms:created xsi:type="dcterms:W3CDTF">2001-08-31T10:10:14Z</dcterms:created>
  <dcterms:modified xsi:type="dcterms:W3CDTF">2016-10-10T07:13:11Z</dcterms:modified>
</cp:coreProperties>
</file>