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03" r:id="rId2"/>
    <p:sldMasterId id="2147483715" r:id="rId3"/>
    <p:sldMasterId id="2147483737" r:id="rId4"/>
    <p:sldMasterId id="2147483759" r:id="rId5"/>
  </p:sldMasterIdLst>
  <p:notesMasterIdLst>
    <p:notesMasterId r:id="rId36"/>
  </p:notesMasterIdLst>
  <p:handoutMasterIdLst>
    <p:handoutMasterId r:id="rId37"/>
  </p:handoutMasterIdLst>
  <p:sldIdLst>
    <p:sldId id="869" r:id="rId6"/>
    <p:sldId id="1004" r:id="rId7"/>
    <p:sldId id="962" r:id="rId8"/>
    <p:sldId id="1006" r:id="rId9"/>
    <p:sldId id="978" r:id="rId10"/>
    <p:sldId id="977" r:id="rId11"/>
    <p:sldId id="976" r:id="rId12"/>
    <p:sldId id="963" r:id="rId13"/>
    <p:sldId id="945" r:id="rId14"/>
    <p:sldId id="967" r:id="rId15"/>
    <p:sldId id="996" r:id="rId16"/>
    <p:sldId id="998" r:id="rId17"/>
    <p:sldId id="993" r:id="rId18"/>
    <p:sldId id="992" r:id="rId19"/>
    <p:sldId id="999" r:id="rId20"/>
    <p:sldId id="1000" r:id="rId21"/>
    <p:sldId id="974" r:id="rId22"/>
    <p:sldId id="975" r:id="rId23"/>
    <p:sldId id="1002" r:id="rId24"/>
    <p:sldId id="1005" r:id="rId25"/>
    <p:sldId id="1003" r:id="rId26"/>
    <p:sldId id="960" r:id="rId27"/>
    <p:sldId id="984" r:id="rId28"/>
    <p:sldId id="949" r:id="rId29"/>
    <p:sldId id="947" r:id="rId30"/>
    <p:sldId id="951" r:id="rId31"/>
    <p:sldId id="989" r:id="rId32"/>
    <p:sldId id="997" r:id="rId33"/>
    <p:sldId id="1001" r:id="rId34"/>
    <p:sldId id="1007" r:id="rId35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FF0066"/>
    <a:srgbClr val="66FF33"/>
    <a:srgbClr val="993300"/>
    <a:srgbClr val="00FFFF"/>
    <a:srgbClr val="A46202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53" d="100"/>
          <a:sy n="53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1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7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8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7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6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96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14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2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6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39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66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81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wol1/doi/10.1002/2014GL062669/full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Relationship Id="rId4" Type="http://schemas.openxmlformats.org/officeDocument/2006/relationships/hyperlink" Target="http://onlinelibrary.wiley.com/doi/10.1002/2014GL060962/f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JD022576/f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eo/journal/v6/n11/abs/ngeo1987.html" TargetMode="External"/><Relationship Id="rId2" Type="http://schemas.openxmlformats.org/officeDocument/2006/relationships/hyperlink" Target="http://onlinelibrary.wiley.com/wol1/doi/10.1002/2014RG000449/abstract" TargetMode="Externa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latest.html#Holiday" TargetMode="External"/><Relationship Id="rId13" Type="http://schemas.openxmlformats.org/officeDocument/2006/relationships/hyperlink" Target="https://ams.confex.com/ams/14CLOUD14ATRAD/videogateway.cgi/id/27920?recordingid=27920" TargetMode="External"/><Relationship Id="rId18" Type="http://schemas.openxmlformats.org/officeDocument/2006/relationships/hyperlink" Target="http://www.met.reading.ac.uk/~sgs02rpa/latest.html#Kosaka" TargetMode="External"/><Relationship Id="rId3" Type="http://schemas.openxmlformats.org/officeDocument/2006/relationships/hyperlink" Target="http://www.met.rdg.ac.uk/~sgs02rpa/TALKS/AllanRP_ERB_2014.pdf" TargetMode="External"/><Relationship Id="rId21" Type="http://schemas.openxmlformats.org/officeDocument/2006/relationships/hyperlink" Target="http://voiceofrussia.com/uk/news/2013_09_23/Stockholm-hosts-UN-climate-change-ga" TargetMode="External"/><Relationship Id="rId7" Type="http://schemas.openxmlformats.org/officeDocument/2006/relationships/hyperlink" Target="http://www.carbonbrief.org/blog/2014/07/slow-surface-warming-since-1998-is-not-exceptional-say-scientists/" TargetMode="External"/><Relationship Id="rId12" Type="http://schemas.openxmlformats.org/officeDocument/2006/relationships/hyperlink" Target="http://www.met.rdg.ac.uk/~sgs02rpa/TALKS/AllanRP_GEWEX_2014.pdf" TargetMode="External"/><Relationship Id="rId17" Type="http://schemas.openxmlformats.org/officeDocument/2006/relationships/hyperlink" Target="http://www.theguardian.com/environment/2014/feb/09/global-warming-pause-trade-winds-pacific-ocean-study" TargetMode="External"/><Relationship Id="rId25" Type="http://schemas.openxmlformats.org/officeDocument/2006/relationships/hyperlink" Target="http://www.met.reading.ac.uk/~sgs02rpa/research/DEEP-C.html" TargetMode="External"/><Relationship Id="rId2" Type="http://schemas.openxmlformats.org/officeDocument/2006/relationships/hyperlink" Target="http://theconversation.com/southern-oceans-heating-up-faster-than-scientists-realised-32627" TargetMode="External"/><Relationship Id="rId16" Type="http://schemas.openxmlformats.org/officeDocument/2006/relationships/hyperlink" Target="http://www.met.reading.ac.uk/~sgs02rpa/latest.html#England" TargetMode="External"/><Relationship Id="rId20" Type="http://schemas.openxmlformats.org/officeDocument/2006/relationships/hyperlink" Target="http://www.independent.co.uk/environment/climate-change/how-the-pacific-has-paused-global-warming-on-hold-but-not-for-long-87884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-lab-book.ac.uk/2014/earths-energy-imbalance/" TargetMode="External"/><Relationship Id="rId11" Type="http://schemas.openxmlformats.org/officeDocument/2006/relationships/hyperlink" Target="http://www.met.rdg.ac.uk/~sgs02rpa/TALKS/EDDINGTON_TALK_ALLANRP.pdf" TargetMode="External"/><Relationship Id="rId24" Type="http://schemas.openxmlformats.org/officeDocument/2006/relationships/hyperlink" Target="http://www.carbonbrief.org/blog/2013/05/how-scientists-take-earth%E2%80%99s-temperature-an-interview-with-meteorologist-richard-allan" TargetMode="External"/><Relationship Id="rId5" Type="http://schemas.openxmlformats.org/officeDocument/2006/relationships/hyperlink" Target="http://onlinelibrary.wiley.com/doi/10.1002/2014GL060962/full" TargetMode="External"/><Relationship Id="rId15" Type="http://schemas.openxmlformats.org/officeDocument/2006/relationships/hyperlink" Target="http://www.met.rdg.ac.uk/~sgs02rpa/TALKS/AllanRP_RMetS_2014.pdf" TargetMode="External"/><Relationship Id="rId23" Type="http://schemas.openxmlformats.org/officeDocument/2006/relationships/hyperlink" Target="http://t.co/dVItjD6C9v" TargetMode="External"/><Relationship Id="rId10" Type="http://schemas.openxmlformats.org/officeDocument/2006/relationships/hyperlink" Target="http://www.telegraph.co.uk/earth/environment/climatechange/11049540/Global-warming-pause-may-last-for-another-decade-scientists-suggest.html" TargetMode="External"/><Relationship Id="rId19" Type="http://schemas.openxmlformats.org/officeDocument/2006/relationships/hyperlink" Target="http://www.bbc.co.uk/news/science-environment-23854904" TargetMode="External"/><Relationship Id="rId4" Type="http://schemas.openxmlformats.org/officeDocument/2006/relationships/hyperlink" Target="https://www.ncas.ac.uk/index.php/en/climate-science-highlights/2121-changes-in-earth-s-heating-rate-between-1985-and-2012" TargetMode="External"/><Relationship Id="rId9" Type="http://schemas.openxmlformats.org/officeDocument/2006/relationships/hyperlink" Target="http://theconversation.com/heat-accumulating-deep-in-the-atlantic-has-put-global-warming-on-hiatus-30805" TargetMode="External"/><Relationship Id="rId14" Type="http://schemas.openxmlformats.org/officeDocument/2006/relationships/hyperlink" Target="http://www.met.rdg.ac.uk/~sgs02rpa/TALKS/AllanRP_CL3.3_EGU2014-11010.pdf" TargetMode="External"/><Relationship Id="rId22" Type="http://schemas.openxmlformats.org/officeDocument/2006/relationships/hyperlink" Target="http://news.sky.com/story/1146972/global-warming-95-percent-certain-say-scienti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625/abstract" TargetMode="External"/><Relationship Id="rId2" Type="http://schemas.openxmlformats.org/officeDocument/2006/relationships/hyperlink" Target="http://onlinelibrary.wiley.com/wol1/doi/10.1029/2006GL027457/full" TargetMode="Externa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://onlinelibrary.wiley.com/doi/10.1002/grl.50502/abstrac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ciencemag.org/content/345/6199/897.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climate/journal/v4/n3/full/nclimate2138.html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nature.com/nclimate/journal/v4/n10/full/nclimate233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climate/journal/v4/n9/full/nclimate2310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geo/journal/v7/n9/full/ngeo2228.html" TargetMode="Externa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climate/journal/v4/n10/full/nclimate2355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climate/journal/v4/n10/full/nclimate2330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mag.org/content/345/6199/897.full" TargetMode="External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3/n7/full/nclimate1857.html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://onlinelibrary.wiley.com/doi/10.1002/grl.50502/abstrac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dx.doi.org/10.1038/nclimate2664" TargetMode="External"/><Relationship Id="rId5" Type="http://schemas.openxmlformats.org/officeDocument/2006/relationships/hyperlink" Target="http://link.springer.com/article/10.1007/s00382-010-0984-y" TargetMode="External"/><Relationship Id="rId4" Type="http://schemas.openxmlformats.org/officeDocument/2006/relationships/hyperlink" Target="http://www.sciencemag.org/content/334/6055/50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early/2015/06/05/science.aaa5632.abstrac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ature/journal/vaop/ncurrent/full/nature12534.html" TargetMode="External"/><Relationship Id="rId13" Type="http://schemas.openxmlformats.org/officeDocument/2006/relationships/hyperlink" Target="http://www.nature.com/nclimate/journal/vaop/ncurrent/full/nclimate2330.html" TargetMode="External"/><Relationship Id="rId3" Type="http://schemas.openxmlformats.org/officeDocument/2006/relationships/hyperlink" Target="http://www.nature.com/nature/journal/v509/n7499/full/nature13260.html" TargetMode="External"/><Relationship Id="rId7" Type="http://schemas.openxmlformats.org/officeDocument/2006/relationships/hyperlink" Target="http://www.nature.com/nclimate/journal/v3/n6/full/nclimate1840.html" TargetMode="External"/><Relationship Id="rId12" Type="http://schemas.openxmlformats.org/officeDocument/2006/relationships/hyperlink" Target="http://journals.ametsoc.org/doi/abs/10.1175/JCLI-D-13-00294.1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link.springer.com/article/10.1007/s00382-012-1484-z" TargetMode="External"/><Relationship Id="rId11" Type="http://schemas.openxmlformats.org/officeDocument/2006/relationships/hyperlink" Target="http://onlinelibrary.wiley.com/doi/10.1002/grl.50382/abstract" TargetMode="External"/><Relationship Id="rId5" Type="http://schemas.openxmlformats.org/officeDocument/2006/relationships/hyperlink" Target="http://journals.ametsoc.org/doi/abs/10.1175/2011JCLI3932.1" TargetMode="External"/><Relationship Id="rId10" Type="http://schemas.openxmlformats.org/officeDocument/2006/relationships/hyperlink" Target="http://www.nature.com/nclimate/journal/v4/n10/full/nclimate2355.html" TargetMode="External"/><Relationship Id="rId4" Type="http://schemas.openxmlformats.org/officeDocument/2006/relationships/hyperlink" Target="http://www.nature.com/nclimate/journal/v4/n10/full/nclimate2341.html" TargetMode="External"/><Relationship Id="rId9" Type="http://schemas.openxmlformats.org/officeDocument/2006/relationships/hyperlink" Target="http://dx.doi.org/10.1038/nclimate2106" TargetMode="External"/><Relationship Id="rId14" Type="http://schemas.openxmlformats.org/officeDocument/2006/relationships/hyperlink" Target="http://onlinelibrary.wiley.com/resolve/reference/XREF?id=10.1038/ngeo24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eo/journal/v8/n6/full/ngeo2438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738718"/>
            <a:ext cx="6840760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DEEP-C: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Introduction &amp; WP1 update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552825"/>
            <a:ext cx="8064128" cy="203641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Liu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- University of Reading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Thanks to: Norman Loeb, Matt Palmer, Doug Smith</a:t>
            </a:r>
          </a:p>
          <a:p>
            <a:pPr marL="0" indent="0">
              <a:buNone/>
            </a:pP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DEEP-C Meeting, University of Reading, 9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June 2015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0202" y="6375857"/>
            <a:ext cx="5893427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33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2214000"/>
            <a:ext cx="6090626" cy="417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Discrepancy between radiation </a:t>
            </a:r>
            <a:br>
              <a:rPr lang="en-GB" sz="3600" dirty="0" smtClean="0"/>
            </a:br>
            <a:r>
              <a:rPr lang="en-GB" sz="3600" dirty="0" smtClean="0"/>
              <a:t>budget &amp; ocean heating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856" y="2592000"/>
            <a:ext cx="2476616" cy="3960000"/>
          </a:xfrm>
        </p:spPr>
        <p:txBody>
          <a:bodyPr/>
          <a:lstStyle/>
          <a:p>
            <a:r>
              <a:rPr lang="en-GB" dirty="0" smtClean="0"/>
              <a:t>Large ocean heating anomaly in 2002</a:t>
            </a:r>
          </a:p>
          <a:p>
            <a:r>
              <a:rPr lang="en-GB" dirty="0" smtClean="0"/>
              <a:t>Inconsistent with radiation budget observations and simulations</a:t>
            </a:r>
          </a:p>
          <a:p>
            <a:r>
              <a:rPr lang="en-GB" dirty="0"/>
              <a:t>C</a:t>
            </a:r>
            <a:r>
              <a:rPr lang="en-GB" dirty="0" smtClean="0"/>
              <a:t>hanging observing system influence?</a:t>
            </a:r>
          </a:p>
          <a:p>
            <a:r>
              <a:rPr lang="en-GB" dirty="0"/>
              <a:t>Slight drop in net flux 1999-2005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Smith et al. (2015) GRL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11</a:t>
            </a:fld>
            <a:endParaRPr lang="en-GB" altLang="en-US">
              <a:solidFill>
                <a:srgbClr val="50535A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88000" y="2736000"/>
            <a:ext cx="1368152" cy="0"/>
          </a:xfrm>
          <a:prstGeom prst="straightConnector1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3626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NET TOA Radiation</a:t>
            </a:r>
            <a:endParaRPr lang="en-GB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949280"/>
            <a:ext cx="1944216" cy="707886"/>
          </a:xfrm>
          <a:prstGeom prst="rect">
            <a:avLst/>
          </a:prstGeom>
          <a:noFill/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hlinkClick r:id="rId4"/>
              </a:rPr>
              <a:t>Allan et al. (2014)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52055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feedbacks on</a:t>
            </a:r>
            <a:br>
              <a:rPr lang="en-GB" dirty="0" smtClean="0"/>
            </a:br>
            <a:r>
              <a:rPr lang="en-GB" dirty="0" smtClean="0"/>
              <a:t>internal variability?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556208"/>
            <a:ext cx="3700752" cy="35370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 top</a:t>
            </a:r>
            <a:r>
              <a:rPr lang="en-GB" b="1" dirty="0" smtClean="0"/>
              <a:t>: </a:t>
            </a:r>
            <a:r>
              <a:rPr lang="en-GB" dirty="0" smtClean="0"/>
              <a:t>less heat flux out of east Pacific during warm phases? </a:t>
            </a:r>
          </a:p>
          <a:p>
            <a:r>
              <a:rPr lang="en-GB" dirty="0" smtClean="0"/>
              <a:t>Models may underestimate </a:t>
            </a:r>
            <a:r>
              <a:rPr lang="en-GB" dirty="0" err="1" smtClean="0"/>
              <a:t>interdecadal</a:t>
            </a:r>
            <a:r>
              <a:rPr lang="en-GB" dirty="0" smtClean="0"/>
              <a:t> variability</a:t>
            </a:r>
          </a:p>
          <a:p>
            <a:r>
              <a:rPr lang="en-GB" dirty="0"/>
              <a:t>Are there positive heat flux feedbacks which amplify internal climate variability?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13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1026" name="Picture 2" descr="Fig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1299" r="33710"/>
          <a:stretch/>
        </p:blipFill>
        <p:spPr bwMode="auto">
          <a:xfrm>
            <a:off x="971599" y="2420889"/>
            <a:ext cx="381239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805264"/>
            <a:ext cx="3458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rgbClr val="000000"/>
                </a:solidFill>
                <a:latin typeface="Effra"/>
                <a:hlinkClick r:id="rId3"/>
              </a:rPr>
              <a:t>Brown et al. (2015) JGR</a:t>
            </a:r>
            <a:endParaRPr lang="en-GB" sz="2000" dirty="0" smtClean="0">
              <a:solidFill>
                <a:srgbClr val="000000"/>
              </a:solidFill>
              <a:latin typeface="Effra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10633" y="4056458"/>
            <a:ext cx="364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000000"/>
                </a:solidFill>
                <a:latin typeface="Effra" panose="020B0604020202020204" charset="0"/>
              </a:rPr>
              <a:t>TOA flux (down)	surface flux (up)</a:t>
            </a:r>
            <a:endParaRPr lang="en-GB" dirty="0">
              <a:solidFill>
                <a:srgbClr val="000000"/>
              </a:solidFill>
              <a:latin typeface="Effr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12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996952"/>
            <a:ext cx="4824536" cy="33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4824536" cy="2938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64088" y="3054686"/>
            <a:ext cx="2508338" cy="21745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5229200"/>
            <a:ext cx="2508338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88224" y="5207471"/>
            <a:ext cx="20461" cy="4537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588224" y="2557355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587" y="1692665"/>
            <a:ext cx="173773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CERES/Argo Net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910" y="4376474"/>
            <a:ext cx="12806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+mj-lt"/>
              </a:rPr>
              <a:t>Surface Flux</a:t>
            </a:r>
            <a:endParaRPr lang="en-GB" sz="24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52320" y="400481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13589" y="400506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48264" y="3717032"/>
            <a:ext cx="324036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Estimate horizontal energy flux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88024" y="341784"/>
            <a:ext cx="4176464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800" dirty="0" smtClean="0"/>
              <a:t>Current work: estimates of Surface Flux (</a:t>
            </a:r>
            <a:r>
              <a:rPr lang="en-GB" sz="2800" dirty="0" err="1" smtClean="0"/>
              <a:t>Chunlei</a:t>
            </a:r>
            <a:r>
              <a:rPr lang="en-GB" sz="2800" dirty="0" smtClean="0"/>
              <a:t> Liu)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latin typeface="Cambria Math"/>
                            </a:rPr>
                            <m:t> </m:t>
                          </m:r>
                          <m:r>
                            <a:rPr lang="en-GB" b="1" i="1"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b="1" i="1">
                          <a:latin typeface="Cambria Math"/>
                        </a:rPr>
                        <m:t>𝑳𝒒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𝑻</m:t>
                      </m:r>
                      <m:r>
                        <a:rPr lang="en-GB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latin typeface="Cambria Math"/>
                        </a:rPr>
                        <m:t>+</m:t>
                      </m:r>
                      <m:r>
                        <a:rPr lang="en-GB" b="1" i="1">
                          <a:latin typeface="Cambria Math"/>
                        </a:rPr>
                        <m:t>𝒌</m:t>
                      </m:r>
                      <m:r>
                        <a:rPr lang="en-GB" b="1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8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Observed Asymmetry in </a:t>
            </a:r>
            <a:br>
              <a:rPr lang="en-GB" sz="3600" dirty="0" smtClean="0"/>
            </a:br>
            <a:r>
              <a:rPr lang="en-GB" sz="3600" dirty="0" smtClean="0"/>
              <a:t>earth’s energy budget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80" y="2556822"/>
            <a:ext cx="2981592" cy="3617177"/>
          </a:xfrm>
        </p:spPr>
        <p:txBody>
          <a:bodyPr/>
          <a:lstStyle/>
          <a:p>
            <a:r>
              <a:rPr lang="en-GB" dirty="0" smtClean="0"/>
              <a:t>Observed inter-hemispheric imbalance in Earth’s energy budget</a:t>
            </a:r>
          </a:p>
          <a:p>
            <a:r>
              <a:rPr lang="en-GB" dirty="0" smtClean="0"/>
              <a:t>Not explained by albedo: brighter NH surface but more clouds in SH (</a:t>
            </a:r>
            <a:r>
              <a:rPr lang="en-GB" dirty="0" smtClean="0">
                <a:hlinkClick r:id="rId2"/>
              </a:rPr>
              <a:t>Stephens et al. 2015</a:t>
            </a:r>
            <a:r>
              <a:rPr lang="en-GB" dirty="0" smtClean="0"/>
              <a:t>)</a:t>
            </a:r>
          </a:p>
          <a:p>
            <a:r>
              <a:rPr lang="en-GB" dirty="0" smtClean="0"/>
              <a:t>Imbalance explains position of ITCZ (</a:t>
            </a:r>
            <a:r>
              <a:rPr lang="en-GB" dirty="0" smtClean="0">
                <a:hlinkClick r:id="rId3"/>
              </a:rPr>
              <a:t>Frierson et al. 2013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4908"/>
          <a:stretch/>
        </p:blipFill>
        <p:spPr>
          <a:xfrm>
            <a:off x="101194" y="2289269"/>
            <a:ext cx="5737686" cy="3546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</a:rPr>
              <a:t>Loeb et al. (2015)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submitted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56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Equatorial heat transport</a:t>
            </a:r>
            <a:br>
              <a:rPr lang="en-GB" sz="3600" dirty="0" smtClean="0"/>
            </a:br>
            <a:r>
              <a:rPr lang="en-GB" sz="3600" dirty="0" smtClean="0"/>
              <a:t>and model precipitation bias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420888"/>
            <a:ext cx="3124688" cy="3753111"/>
          </a:xfrm>
        </p:spPr>
        <p:txBody>
          <a:bodyPr/>
          <a:lstStyle/>
          <a:p>
            <a:r>
              <a:rPr lang="en-GB" dirty="0" smtClean="0"/>
              <a:t>Clear link between bias in cross-equatorial heat transport  by atmosphere and inter-hemispheric precipitation asymmetry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2709573"/>
            <a:ext cx="5328593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6891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</a:rPr>
              <a:t>Loeb et al. (2015) in review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788024" y="4617160"/>
            <a:ext cx="576064" cy="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203848" y="573390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+mn-lt"/>
              </a:rPr>
              <a:t>More rain in NH </a:t>
            </a:r>
            <a:r>
              <a:rPr lang="en-GB" sz="18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sz="18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4401136"/>
            <a:ext cx="236475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CERES/ERA Interim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4435" y="3785002"/>
            <a:ext cx="100540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 smtClean="0"/>
              <a:t>Models</a:t>
            </a:r>
            <a:endParaRPr lang="en-GB" b="1" dirty="0"/>
          </a:p>
        </p:txBody>
      </p:sp>
      <p:pic>
        <p:nvPicPr>
          <p:cNvPr id="12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27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Conclusions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</a:t>
            </a:r>
            <a:r>
              <a:rPr lang="en-GB" sz="2800" baseline="30000" dirty="0"/>
              <a:t>-2</a:t>
            </a:r>
          </a:p>
          <a:p>
            <a:r>
              <a:rPr lang="en-GB" sz="2800" dirty="0" smtClean="0"/>
              <a:t>Current </a:t>
            </a:r>
            <a:r>
              <a:rPr lang="en-GB" sz="2800" dirty="0"/>
              <a:t>variability in TOA radiation (1985-2013)</a:t>
            </a:r>
          </a:p>
          <a:p>
            <a:pPr lvl="1"/>
            <a:r>
              <a:rPr lang="en-GB" sz="2400" dirty="0"/>
              <a:t>Net flux higher in 1995-1999 than 2000-2012 period</a:t>
            </a:r>
          </a:p>
          <a:p>
            <a:pPr lvl="1"/>
            <a:r>
              <a:rPr lang="en-GB" sz="2400" dirty="0" smtClean="0"/>
              <a:t>Radiative </a:t>
            </a:r>
            <a:r>
              <a:rPr lang="en-GB" sz="2400" dirty="0"/>
              <a:t>forcing alone can’t explain surface warming slowdown: internal variability </a:t>
            </a:r>
            <a:r>
              <a:rPr lang="en-GB" sz="2400" dirty="0" smtClean="0"/>
              <a:t>important</a:t>
            </a:r>
          </a:p>
          <a:p>
            <a:pPr lvl="1"/>
            <a:r>
              <a:rPr lang="en-GB" sz="2400" dirty="0" smtClean="0"/>
              <a:t>Pacific </a:t>
            </a:r>
            <a:r>
              <a:rPr lang="en-GB" sz="2400" dirty="0"/>
              <a:t>signal in </a:t>
            </a:r>
            <a:r>
              <a:rPr lang="el-GR" sz="2400" dirty="0"/>
              <a:t>Δ</a:t>
            </a:r>
            <a:r>
              <a:rPr lang="en-GB" sz="2400" dirty="0"/>
              <a:t>T/</a:t>
            </a:r>
            <a:r>
              <a:rPr lang="el-GR" sz="2400" dirty="0"/>
              <a:t>Δ</a:t>
            </a:r>
            <a:r>
              <a:rPr lang="en-GB" sz="2400" dirty="0"/>
              <a:t>N; atmos. transports dominate </a:t>
            </a:r>
            <a:r>
              <a:rPr lang="en-GB" sz="2400" dirty="0" smtClean="0"/>
              <a:t>surface</a:t>
            </a:r>
          </a:p>
          <a:p>
            <a:r>
              <a:rPr lang="en-GB" sz="2800" dirty="0" smtClean="0"/>
              <a:t>Plans:</a:t>
            </a:r>
          </a:p>
          <a:p>
            <a:pPr lvl="1"/>
            <a:r>
              <a:rPr lang="en-GB" sz="2400" dirty="0" smtClean="0"/>
              <a:t>Development </a:t>
            </a:r>
            <a:r>
              <a:rPr lang="en-GB" sz="2400" dirty="0"/>
              <a:t>of surface flux </a:t>
            </a:r>
            <a:r>
              <a:rPr lang="en-GB" sz="2400" dirty="0" smtClean="0"/>
              <a:t>estimate (finalising)</a:t>
            </a:r>
          </a:p>
          <a:p>
            <a:pPr lvl="1"/>
            <a:r>
              <a:rPr lang="en-GB" sz="2400" dirty="0" smtClean="0"/>
              <a:t>Evaluate with other datasets; basin-scale flux changes</a:t>
            </a:r>
          </a:p>
          <a:p>
            <a:pPr lvl="1"/>
            <a:r>
              <a:rPr lang="en-GB" sz="2400" dirty="0" smtClean="0"/>
              <a:t>Work </a:t>
            </a:r>
            <a:r>
              <a:rPr lang="en-GB" sz="2400" dirty="0"/>
              <a:t>with WP2 (surface fluxes) and WP3 (</a:t>
            </a:r>
            <a:r>
              <a:rPr lang="en-GB" sz="2400" dirty="0" smtClean="0"/>
              <a:t>simulations &amp; </a:t>
            </a:r>
            <a:r>
              <a:rPr lang="en-GB" sz="2400" dirty="0" err="1" smtClean="0"/>
              <a:t>intercomparisons</a:t>
            </a:r>
            <a:r>
              <a:rPr lang="en-GB" sz="2400" dirty="0" smtClean="0"/>
              <a:t>) and comparison with surface fluxes products (Met Office)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82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sz="3600" dirty="0" smtClean="0"/>
              <a:t>WP1 Dissemination Activities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692696"/>
            <a:ext cx="8229600" cy="5962674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000" b="1" dirty="0" smtClean="0"/>
              <a:t>Late 2015 - DEEP-C workshop?? TBD</a:t>
            </a:r>
          </a:p>
          <a:p>
            <a:r>
              <a:rPr lang="en-GB" sz="2000" b="1" dirty="0" smtClean="0"/>
              <a:t>November 2015: </a:t>
            </a:r>
            <a:r>
              <a:rPr lang="en-GB" sz="2000" b="1" dirty="0" err="1" smtClean="0"/>
              <a:t>Megha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Tropique</a:t>
            </a:r>
            <a:r>
              <a:rPr lang="en-GB" sz="2000" b="1" dirty="0" smtClean="0"/>
              <a:t> workshop, Paris</a:t>
            </a:r>
          </a:p>
          <a:p>
            <a:r>
              <a:rPr lang="en-GB" sz="2000" b="1" dirty="0" smtClean="0"/>
              <a:t>September 2015: NCEO meeting Southampton; </a:t>
            </a:r>
            <a:r>
              <a:rPr lang="en-GB" sz="2000" b="1" dirty="0" err="1" smtClean="0"/>
              <a:t>CliVar</a:t>
            </a:r>
            <a:r>
              <a:rPr lang="en-GB" sz="2000" b="1" dirty="0" smtClean="0"/>
              <a:t> workshop Exeter</a:t>
            </a:r>
          </a:p>
          <a:p>
            <a:r>
              <a:rPr lang="en-GB" sz="2000" b="1" dirty="0" smtClean="0"/>
              <a:t>July 2015: </a:t>
            </a:r>
            <a:r>
              <a:rPr lang="en-GB" sz="2000" dirty="0" smtClean="0"/>
              <a:t>Talks/posters at IUGG Prague &amp;  Common Future Climate conf.</a:t>
            </a:r>
          </a:p>
          <a:p>
            <a:r>
              <a:rPr lang="en-GB" sz="2000" b="1" dirty="0" smtClean="0"/>
              <a:t>June 2015: </a:t>
            </a:r>
            <a:r>
              <a:rPr lang="en-GB" sz="2000" dirty="0" smtClean="0"/>
              <a:t>Comments on Karl et al. paper (Carbon Brief/SMC/Reuters); Seminars at Imperial College &amp; NCAS</a:t>
            </a:r>
          </a:p>
          <a:p>
            <a:r>
              <a:rPr lang="en-GB" sz="2000" b="1" dirty="0" smtClean="0"/>
              <a:t>April 2015: </a:t>
            </a:r>
            <a:r>
              <a:rPr lang="en-GB" sz="2000" dirty="0" smtClean="0"/>
              <a:t>Presentation at Decision Analysis for Policy Support workshop</a:t>
            </a:r>
          </a:p>
          <a:p>
            <a:r>
              <a:rPr lang="en-GB" sz="2000" b="1" dirty="0" smtClean="0"/>
              <a:t>February 2015:  </a:t>
            </a:r>
            <a:r>
              <a:rPr lang="en-GB" sz="2000" dirty="0" smtClean="0"/>
              <a:t>Comment on detection of greenhouse gas radiative effect</a:t>
            </a:r>
            <a:endParaRPr lang="en-GB" sz="2000" dirty="0"/>
          </a:p>
          <a:p>
            <a:r>
              <a:rPr lang="en-GB" sz="2000" b="1" dirty="0" smtClean="0"/>
              <a:t>January 2015: </a:t>
            </a:r>
            <a:r>
              <a:rPr lang="en-GB" sz="2000" dirty="0" smtClean="0"/>
              <a:t>Smith et al. (2015) GRL dissemination work &amp; U3A outreach</a:t>
            </a:r>
          </a:p>
          <a:p>
            <a:r>
              <a:rPr lang="en-GB" sz="2000" b="1" dirty="0" smtClean="0"/>
              <a:t>October 2014</a:t>
            </a:r>
            <a:r>
              <a:rPr lang="en-GB" sz="2000" dirty="0" smtClean="0"/>
              <a:t>: Conversation </a:t>
            </a:r>
            <a:r>
              <a:rPr lang="en-GB" sz="2000" dirty="0" smtClean="0">
                <a:hlinkClick r:id="rId2"/>
              </a:rPr>
              <a:t>article </a:t>
            </a:r>
            <a:r>
              <a:rPr lang="en-GB" sz="2000" dirty="0" smtClean="0"/>
              <a:t>on </a:t>
            </a:r>
            <a:r>
              <a:rPr lang="en-GB" sz="2000" dirty="0" err="1" smtClean="0"/>
              <a:t>Durack</a:t>
            </a:r>
            <a:r>
              <a:rPr lang="en-GB" sz="2000" dirty="0" smtClean="0"/>
              <a:t>/</a:t>
            </a:r>
            <a:r>
              <a:rPr lang="en-GB" sz="2000" dirty="0" err="1" smtClean="0"/>
              <a:t>Llovel</a:t>
            </a:r>
            <a:r>
              <a:rPr lang="en-GB" sz="2000" dirty="0" smtClean="0"/>
              <a:t> papers; BBC2 Jeremy Vine show; CERES/GERB/</a:t>
            </a:r>
            <a:r>
              <a:rPr lang="en-GB" sz="2000" dirty="0" err="1" smtClean="0"/>
              <a:t>ScaRaB</a:t>
            </a:r>
            <a:r>
              <a:rPr lang="en-GB" sz="2000" dirty="0" smtClean="0"/>
              <a:t> Science team meeting </a:t>
            </a:r>
            <a:r>
              <a:rPr lang="en-GB" sz="2000" dirty="0" smtClean="0">
                <a:hlinkClick r:id="rId3"/>
              </a:rPr>
              <a:t>talk</a:t>
            </a:r>
            <a:endParaRPr lang="en-GB" sz="2000" dirty="0" smtClean="0"/>
          </a:p>
          <a:p>
            <a:r>
              <a:rPr lang="en-GB" sz="2000" b="1" dirty="0" smtClean="0"/>
              <a:t>August 2014</a:t>
            </a:r>
            <a:r>
              <a:rPr lang="en-GB" sz="2000" dirty="0" smtClean="0"/>
              <a:t>: Allan et al. (2014) </a:t>
            </a:r>
            <a:r>
              <a:rPr lang="en-GB" sz="2000" dirty="0" smtClean="0">
                <a:hlinkClick r:id="rId4"/>
              </a:rPr>
              <a:t>NCAS highlight</a:t>
            </a:r>
            <a:r>
              <a:rPr lang="en-GB" sz="2000" dirty="0" smtClean="0"/>
              <a:t>, Nature Climate Change </a:t>
            </a:r>
            <a:r>
              <a:rPr lang="en-GB" sz="2000" dirty="0" smtClean="0">
                <a:hlinkClick r:id="rId5"/>
              </a:rPr>
              <a:t>highlight</a:t>
            </a:r>
            <a:r>
              <a:rPr lang="en-GB" sz="2000" dirty="0" smtClean="0"/>
              <a:t> ; </a:t>
            </a:r>
            <a:r>
              <a:rPr lang="en-GB" sz="2000" dirty="0" smtClean="0">
                <a:hlinkClick r:id="rId6"/>
              </a:rPr>
              <a:t>Climate Lab Book 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7"/>
              </a:rPr>
              <a:t>Carbon Brief 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8"/>
              </a:rPr>
              <a:t>Met Department</a:t>
            </a:r>
            <a:r>
              <a:rPr lang="en-GB" sz="2000" dirty="0" smtClean="0"/>
              <a:t> &amp; </a:t>
            </a:r>
            <a:r>
              <a:rPr lang="en-GB" sz="2000" dirty="0" smtClean="0">
                <a:hlinkClick r:id="rId9"/>
              </a:rPr>
              <a:t>Conversation</a:t>
            </a:r>
            <a:r>
              <a:rPr lang="en-GB" sz="2000" dirty="0" smtClean="0"/>
              <a:t> blogs; </a:t>
            </a:r>
            <a:r>
              <a:rPr lang="en-GB" sz="2000" dirty="0" smtClean="0">
                <a:hlinkClick r:id="rId10"/>
              </a:rPr>
              <a:t>Telegraph</a:t>
            </a:r>
            <a:r>
              <a:rPr lang="en-GB" sz="2000" dirty="0" smtClean="0"/>
              <a:t> ; </a:t>
            </a:r>
            <a:r>
              <a:rPr lang="en-GB" sz="2000" dirty="0" err="1" smtClean="0"/>
              <a:t>Eddington</a:t>
            </a:r>
            <a:r>
              <a:rPr lang="en-GB" sz="2000" dirty="0" smtClean="0"/>
              <a:t> Astronomical Society </a:t>
            </a:r>
            <a:r>
              <a:rPr lang="en-GB" sz="2000" dirty="0" smtClean="0">
                <a:hlinkClick r:id="rId11"/>
              </a:rPr>
              <a:t>talk</a:t>
            </a:r>
            <a:endParaRPr lang="en-GB" sz="2000" dirty="0" smtClean="0"/>
          </a:p>
          <a:p>
            <a:r>
              <a:rPr lang="en-GB" sz="2000" b="1" dirty="0" smtClean="0"/>
              <a:t>July 2014</a:t>
            </a:r>
            <a:r>
              <a:rPr lang="en-GB" sz="2000" dirty="0" smtClean="0"/>
              <a:t>: DEEP-C talks at </a:t>
            </a:r>
            <a:r>
              <a:rPr lang="en-GB" sz="2000" dirty="0" smtClean="0">
                <a:hlinkClick r:id="rId12"/>
              </a:rPr>
              <a:t>GEWEX </a:t>
            </a:r>
            <a:r>
              <a:rPr lang="en-GB" sz="2000" dirty="0" smtClean="0"/>
              <a:t>and </a:t>
            </a:r>
            <a:r>
              <a:rPr lang="en-GB" sz="2000" dirty="0" smtClean="0">
                <a:hlinkClick r:id="rId13"/>
              </a:rPr>
              <a:t>AMS </a:t>
            </a:r>
            <a:r>
              <a:rPr lang="en-GB" sz="2000" dirty="0" smtClean="0"/>
              <a:t>conferences</a:t>
            </a:r>
          </a:p>
          <a:p>
            <a:r>
              <a:rPr lang="en-GB" sz="2000" b="1" dirty="0" smtClean="0"/>
              <a:t>April 2014 </a:t>
            </a:r>
            <a:r>
              <a:rPr lang="en-GB" sz="2000" dirty="0" smtClean="0"/>
              <a:t>– Royal Society “Hiatus” discussion meeting; </a:t>
            </a:r>
            <a:r>
              <a:rPr lang="en-GB" sz="2000" dirty="0" smtClean="0">
                <a:hlinkClick r:id="rId14"/>
              </a:rPr>
              <a:t>EGU</a:t>
            </a:r>
            <a:r>
              <a:rPr lang="en-GB" sz="2000" dirty="0" smtClean="0"/>
              <a:t> talk</a:t>
            </a:r>
          </a:p>
          <a:p>
            <a:r>
              <a:rPr lang="en-GB" sz="2000" b="1" dirty="0" smtClean="0"/>
              <a:t>Feb </a:t>
            </a:r>
            <a:r>
              <a:rPr lang="en-GB" sz="2000" b="1" dirty="0"/>
              <a:t>2014 </a:t>
            </a:r>
            <a:r>
              <a:rPr lang="en-GB" sz="2000" dirty="0"/>
              <a:t>- </a:t>
            </a:r>
            <a:r>
              <a:rPr lang="en-GB" sz="2000" b="1" u="sng" dirty="0">
                <a:hlinkClick r:id="rId15"/>
              </a:rPr>
              <a:t>"Where has the warming gone?"</a:t>
            </a:r>
            <a:r>
              <a:rPr lang="en-GB" sz="2000" dirty="0"/>
              <a:t> talk to </a:t>
            </a:r>
            <a:r>
              <a:rPr lang="en-GB" sz="2000" dirty="0" err="1" smtClean="0"/>
              <a:t>RMetS</a:t>
            </a:r>
            <a:r>
              <a:rPr lang="en-GB" sz="2000" dirty="0" smtClean="0"/>
              <a:t> local group ; </a:t>
            </a:r>
            <a:r>
              <a:rPr lang="en-GB" sz="2000" b="1" u="sng" dirty="0" smtClean="0">
                <a:hlinkClick r:id="rId16"/>
              </a:rPr>
              <a:t>Comment </a:t>
            </a:r>
            <a:r>
              <a:rPr lang="en-GB" sz="2000" b="1" u="sng" dirty="0">
                <a:hlinkClick r:id="rId16"/>
              </a:rPr>
              <a:t>on </a:t>
            </a:r>
            <a:r>
              <a:rPr lang="en-GB" sz="2000" b="1" u="sng" dirty="0" smtClean="0">
                <a:hlinkClick r:id="rId16"/>
              </a:rPr>
              <a:t>England </a:t>
            </a:r>
            <a:r>
              <a:rPr lang="en-GB" sz="2000" b="1" u="sng" dirty="0">
                <a:hlinkClick r:id="rId16"/>
              </a:rPr>
              <a:t>et al.</a:t>
            </a:r>
            <a:r>
              <a:rPr lang="en-GB" sz="2000" dirty="0"/>
              <a:t> </a:t>
            </a:r>
            <a:r>
              <a:rPr lang="en-GB" sz="2000" dirty="0" smtClean="0"/>
              <a:t> (</a:t>
            </a:r>
            <a:r>
              <a:rPr lang="en-GB" sz="2000" dirty="0"/>
              <a:t>see </a:t>
            </a:r>
            <a:r>
              <a:rPr lang="en-GB" sz="2000" dirty="0" smtClean="0"/>
              <a:t>also </a:t>
            </a:r>
            <a:r>
              <a:rPr lang="en-GB" sz="2000" b="1" u="sng" dirty="0" smtClean="0">
                <a:hlinkClick r:id="rId17"/>
              </a:rPr>
              <a:t>Guardian</a:t>
            </a:r>
            <a:r>
              <a:rPr lang="en-GB" sz="2000" dirty="0"/>
              <a:t> article).</a:t>
            </a:r>
          </a:p>
          <a:p>
            <a:r>
              <a:rPr lang="en-GB" sz="2000" b="1" dirty="0" smtClean="0"/>
              <a:t>Aug/Sep2013 </a:t>
            </a:r>
            <a:r>
              <a:rPr lang="en-GB" sz="2000" dirty="0"/>
              <a:t>- </a:t>
            </a:r>
            <a:r>
              <a:rPr lang="en-GB" sz="2000" b="1" u="sng" dirty="0">
                <a:hlinkClick r:id="rId18"/>
              </a:rPr>
              <a:t>Comment on recent Nature paper by Kosaka and </a:t>
            </a:r>
            <a:r>
              <a:rPr lang="en-GB" sz="2000" b="1" u="sng" dirty="0" err="1">
                <a:hlinkClick r:id="rId18"/>
              </a:rPr>
              <a:t>Xie</a:t>
            </a:r>
            <a:r>
              <a:rPr lang="en-GB" sz="2000" dirty="0"/>
              <a:t> </a:t>
            </a:r>
            <a:r>
              <a:rPr lang="en-GB" sz="2000" dirty="0" smtClean="0"/>
              <a:t> (</a:t>
            </a:r>
            <a:r>
              <a:rPr lang="en-GB" sz="2000" dirty="0"/>
              <a:t>see also </a:t>
            </a:r>
            <a:r>
              <a:rPr lang="en-GB" sz="2000" b="1" u="sng" dirty="0">
                <a:hlinkClick r:id="rId19"/>
              </a:rPr>
              <a:t>BBC</a:t>
            </a:r>
            <a:r>
              <a:rPr lang="en-GB" sz="2000" dirty="0"/>
              <a:t> and </a:t>
            </a:r>
            <a:r>
              <a:rPr lang="en-GB" sz="2000" b="1" u="sng" dirty="0">
                <a:hlinkClick r:id="rId20"/>
              </a:rPr>
              <a:t>Independent</a:t>
            </a:r>
            <a:r>
              <a:rPr lang="en-GB" sz="2000" dirty="0"/>
              <a:t> articles</a:t>
            </a:r>
            <a:r>
              <a:rPr lang="en-GB" sz="2000" dirty="0" smtClean="0"/>
              <a:t>); </a:t>
            </a:r>
            <a:r>
              <a:rPr lang="en-GB" sz="2000" dirty="0" smtClean="0">
                <a:hlinkClick r:id="rId21"/>
              </a:rPr>
              <a:t>Voice of Russia</a:t>
            </a:r>
            <a:r>
              <a:rPr lang="en-GB" sz="2000" dirty="0" smtClean="0"/>
              <a:t>; IPCC </a:t>
            </a:r>
            <a:r>
              <a:rPr lang="en-GB" sz="2000" dirty="0" smtClean="0">
                <a:hlinkClick r:id="rId22"/>
              </a:rPr>
              <a:t>Sky</a:t>
            </a:r>
            <a:r>
              <a:rPr lang="en-GB" sz="2000" dirty="0" smtClean="0"/>
              <a:t>/BBC/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r>
              <a:rPr lang="en-GB" sz="2000" b="1" dirty="0" smtClean="0"/>
              <a:t>July </a:t>
            </a:r>
            <a:r>
              <a:rPr lang="en-GB" sz="2000" b="1" dirty="0"/>
              <a:t>2013 </a:t>
            </a:r>
            <a:r>
              <a:rPr lang="en-GB" sz="2000" dirty="0"/>
              <a:t>- Science Media Centre </a:t>
            </a:r>
            <a:r>
              <a:rPr lang="en-GB" sz="2000" dirty="0" smtClean="0">
                <a:hlinkClick r:id="rId23"/>
              </a:rPr>
              <a:t>briefing</a:t>
            </a:r>
            <a:r>
              <a:rPr lang="en-GB" sz="2000" dirty="0" smtClean="0"/>
              <a:t> on “slowdown”</a:t>
            </a:r>
          </a:p>
          <a:p>
            <a:r>
              <a:rPr lang="en-GB" sz="2000" b="1" dirty="0" smtClean="0"/>
              <a:t>May </a:t>
            </a:r>
            <a:r>
              <a:rPr lang="en-GB" sz="2000" b="1" dirty="0"/>
              <a:t>2013</a:t>
            </a:r>
            <a:r>
              <a:rPr lang="en-GB" sz="2000" dirty="0"/>
              <a:t>: </a:t>
            </a:r>
            <a:r>
              <a:rPr lang="en-GB" sz="2000" b="1" u="sng" dirty="0">
                <a:hlinkClick r:id="rId24"/>
              </a:rPr>
              <a:t>Carbon Brief</a:t>
            </a:r>
            <a:r>
              <a:rPr lang="en-GB" sz="2000" dirty="0"/>
              <a:t> a</a:t>
            </a:r>
            <a:r>
              <a:rPr lang="en-GB" sz="2000" dirty="0" smtClean="0"/>
              <a:t>rticle </a:t>
            </a:r>
            <a:r>
              <a:rPr lang="en-GB" sz="2000" dirty="0"/>
              <a:t>on DEEP-C </a:t>
            </a:r>
            <a:r>
              <a:rPr lang="en-GB" sz="2000" dirty="0" smtClean="0"/>
              <a:t>temperature obs.</a:t>
            </a:r>
          </a:p>
          <a:p>
            <a:r>
              <a:rPr lang="en-GB" sz="2000" b="1" dirty="0" smtClean="0"/>
              <a:t>April </a:t>
            </a:r>
            <a:r>
              <a:rPr lang="en-GB" sz="2000" b="1" dirty="0"/>
              <a:t>2013 </a:t>
            </a:r>
            <a:r>
              <a:rPr lang="en-GB" sz="2000" dirty="0"/>
              <a:t>- Meeting with DECC partners in </a:t>
            </a:r>
            <a:r>
              <a:rPr lang="en-GB" sz="2000" dirty="0" smtClean="0"/>
              <a:t>London</a:t>
            </a:r>
          </a:p>
          <a:p>
            <a:pPr marL="0" indent="0">
              <a:buNone/>
            </a:pPr>
            <a:r>
              <a:rPr lang="en-GB" sz="2000" b="1" dirty="0" smtClean="0"/>
              <a:t>Also: </a:t>
            </a:r>
            <a:r>
              <a:rPr lang="en-GB" sz="2000" dirty="0" smtClean="0"/>
              <a:t>twitter, Walker Institute, media interaction</a:t>
            </a:r>
          </a:p>
          <a:p>
            <a:pPr marL="0" indent="0">
              <a:buNone/>
            </a:pPr>
            <a:r>
              <a:rPr lang="en-GB" sz="2000" dirty="0" smtClean="0">
                <a:hlinkClick r:id="rId25"/>
              </a:rPr>
              <a:t>http</a:t>
            </a:r>
            <a:r>
              <a:rPr lang="en-GB" sz="2000" dirty="0">
                <a:hlinkClick r:id="rId25"/>
              </a:rPr>
              <a:t>://www.met.reading.ac.uk/~</a:t>
            </a:r>
            <a:r>
              <a:rPr lang="en-GB" sz="2000" dirty="0" smtClean="0">
                <a:hlinkClick r:id="rId25"/>
              </a:rPr>
              <a:t>sgs02rpa/research/DEEP-C.html</a:t>
            </a:r>
            <a:r>
              <a:rPr lang="en-GB" sz="20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20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82244"/>
          </a:xfrm>
        </p:spPr>
        <p:txBody>
          <a:bodyPr/>
          <a:lstStyle/>
          <a:p>
            <a:r>
              <a:rPr lang="en-GB" sz="2800" dirty="0" smtClean="0"/>
              <a:t>Activities to combine work packages?</a:t>
            </a:r>
          </a:p>
          <a:p>
            <a:pPr lvl="1"/>
            <a:r>
              <a:rPr lang="en-GB" sz="2400" dirty="0" smtClean="0"/>
              <a:t>Joint publications</a:t>
            </a:r>
          </a:p>
          <a:p>
            <a:pPr lvl="1"/>
            <a:r>
              <a:rPr lang="en-GB" sz="2400" dirty="0" err="1" smtClean="0"/>
              <a:t>Intercomparison</a:t>
            </a:r>
            <a:r>
              <a:rPr lang="en-GB" sz="2400" dirty="0" smtClean="0"/>
              <a:t> of ocean heating/imbalance data</a:t>
            </a:r>
          </a:p>
          <a:p>
            <a:pPr lvl="1"/>
            <a:r>
              <a:rPr lang="en-GB" sz="2400" dirty="0" smtClean="0"/>
              <a:t>Assess uncertainty in surface flux product</a:t>
            </a:r>
          </a:p>
          <a:p>
            <a:pPr lvl="1"/>
            <a:r>
              <a:rPr lang="en-GB" sz="2400" dirty="0" smtClean="0"/>
              <a:t>Lags in system/feedbacks on decadal variability</a:t>
            </a:r>
          </a:p>
          <a:p>
            <a:pPr lvl="1"/>
            <a:r>
              <a:rPr lang="en-GB" sz="2400" dirty="0" smtClean="0"/>
              <a:t>Estimated imbalance +</a:t>
            </a:r>
            <a:r>
              <a:rPr lang="en-GB" sz="2400" dirty="0"/>
              <a:t> r</a:t>
            </a:r>
            <a:r>
              <a:rPr lang="en-GB" sz="2400" dirty="0" smtClean="0"/>
              <a:t>egional/vertical structure</a:t>
            </a:r>
          </a:p>
          <a:p>
            <a:pPr lvl="1"/>
            <a:r>
              <a:rPr lang="en-GB" sz="2400" dirty="0" smtClean="0"/>
              <a:t>Heating by ocean basin and surface fluxes</a:t>
            </a:r>
            <a:endParaRPr lang="en-GB" sz="2400" dirty="0"/>
          </a:p>
          <a:p>
            <a:r>
              <a:rPr lang="en-GB" sz="2800" dirty="0" smtClean="0"/>
              <a:t>Big issue questions to aim for?</a:t>
            </a:r>
          </a:p>
          <a:p>
            <a:r>
              <a:rPr lang="en-GB" sz="2800" dirty="0" smtClean="0"/>
              <a:t>Future funding opportunities?</a:t>
            </a:r>
          </a:p>
          <a:p>
            <a:r>
              <a:rPr lang="en-GB" sz="2800" dirty="0"/>
              <a:t>Next meeting</a:t>
            </a:r>
          </a:p>
          <a:p>
            <a:pPr lvl="1"/>
            <a:r>
              <a:rPr lang="en-GB" sz="2400" dirty="0"/>
              <a:t>Dates…</a:t>
            </a:r>
          </a:p>
          <a:p>
            <a:pPr lvl="1"/>
            <a:r>
              <a:rPr lang="en-GB" sz="2400" dirty="0"/>
              <a:t>Should we arrange a larger 2-day workshop?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4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u="sng" dirty="0" smtClean="0"/>
              <a:t>DEEP-C project meeting, 9</a:t>
            </a:r>
            <a:r>
              <a:rPr lang="en-GB" sz="2400" u="sng" baseline="30000" dirty="0" smtClean="0"/>
              <a:t>th</a:t>
            </a:r>
            <a:r>
              <a:rPr lang="en-GB" sz="2400" u="sng" dirty="0" smtClean="0"/>
              <a:t> June 2015 University of Reading</a:t>
            </a:r>
            <a:endParaRPr lang="en-GB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en-GB" sz="1800" b="1" dirty="0"/>
              <a:t>11:00 </a:t>
            </a:r>
            <a:r>
              <a:rPr lang="en-GB" sz="1800" b="1" dirty="0" smtClean="0"/>
              <a:t>Coffee</a:t>
            </a:r>
            <a:endParaRPr lang="en-GB" sz="1800" b="1" dirty="0"/>
          </a:p>
          <a:p>
            <a:r>
              <a:rPr lang="en-GB" sz="1800" dirty="0"/>
              <a:t>11:30 </a:t>
            </a:r>
            <a:r>
              <a:rPr lang="en-GB" sz="1800" dirty="0" smtClean="0"/>
              <a:t>Introduction </a:t>
            </a:r>
            <a:r>
              <a:rPr lang="en-GB" sz="1800" dirty="0"/>
              <a:t>and summary of recent literature (Richard Allan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dirty="0"/>
              <a:t>12:00 Independent estimate of surface energy fluxes based upon satellite data and reanalysis atmospheric transports (</a:t>
            </a:r>
            <a:r>
              <a:rPr lang="en-GB" sz="1800" dirty="0" err="1"/>
              <a:t>Chunlei</a:t>
            </a:r>
            <a:r>
              <a:rPr lang="en-GB" sz="1800" dirty="0"/>
              <a:t> Liu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dirty="0"/>
              <a:t>12:20 Assessing and applying new DEEP-C net heat flux product (Pat </a:t>
            </a:r>
            <a:r>
              <a:rPr lang="en-GB" sz="1800" dirty="0" err="1"/>
              <a:t>Hyder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b="1" dirty="0"/>
              <a:t>13:00 </a:t>
            </a:r>
            <a:r>
              <a:rPr lang="en-GB" sz="1800" b="1" dirty="0" smtClean="0"/>
              <a:t>Lunch</a:t>
            </a:r>
            <a:endParaRPr lang="en-GB" sz="1800" b="1" dirty="0"/>
          </a:p>
          <a:p>
            <a:r>
              <a:rPr lang="en-GB" sz="1800" dirty="0"/>
              <a:t>13:40 Temperature trends form Argo and Hydrography Data (Elaine </a:t>
            </a:r>
            <a:r>
              <a:rPr lang="en-GB" sz="1800" dirty="0" err="1"/>
              <a:t>McDonagh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dirty="0"/>
              <a:t>14:00 Report on Deep Argo workshop, CSIRO, Hobart, May 2015 (Brian King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dirty="0"/>
              <a:t>14:20 Deep Argo float deployment critical in Southern Ocean to resolve (Freya Garry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dirty="0"/>
              <a:t>15:00 (1) Pseudo profiles from climate and ocean models to evaluate ocean heat content mapping methods (2) </a:t>
            </a:r>
            <a:r>
              <a:rPr lang="en-GB" sz="1800" dirty="0" err="1"/>
              <a:t>Intercomparison</a:t>
            </a:r>
            <a:r>
              <a:rPr lang="en-GB" sz="1800" dirty="0"/>
              <a:t> of ocean heat content in ocean </a:t>
            </a:r>
            <a:r>
              <a:rPr lang="en-GB" sz="1800" dirty="0" smtClean="0"/>
              <a:t>reanalysis“ (</a:t>
            </a:r>
            <a:r>
              <a:rPr lang="en-GB" sz="1800" dirty="0"/>
              <a:t>Matt Palmer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dirty="0"/>
              <a:t>15:30 Plans for collaborative work (WP4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sz="1800" b="1" dirty="0"/>
              <a:t>16:00 Tea and final discussions.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3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 smtClean="0">
                <a:latin typeface="Arial Black" panose="020B0A04020102020204" pitchFamily="34" charset="0"/>
              </a:rPr>
              <a:t>Project Objectives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satellite radiation budget measurements with atmospheric reanalyses,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improved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estimates of surface heat fluxes across the ocean surface (WP1)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global 3D ocean heat content and its changes since 2003 using ARGO and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ship-based observations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leading to improved understanding of energy propagation through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(WP2)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spatial patterns of surface and sub-surface temperature changes in distinct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 decades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simulations and observations (e.g. Fig. 4); evaluate the processes fundamental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ocean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uptake and redistribution (WP3)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O4.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Combine ocean and satellite data (from O1-2) to provide new estimate of Earth's net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energy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balance (2000-2015) and compare with CMIP5 climate simulations (from O3)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O5.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Monitor co-variations in net radiative energy imbalance and ocean heating (from O1,O2,O4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 quantify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understand lags between OHC and TOA radiation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Characterise spatial signatures and mechanisms of ocean and atmospheric heat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re-distribution (from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O4-5) during the hiatus period 2000-2015 using observations and simulations (WP1-4)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937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0"/>
            <a:ext cx="8467680" cy="3960000"/>
          </a:xfrm>
        </p:spPr>
        <p:txBody>
          <a:bodyPr/>
          <a:lstStyle/>
          <a:p>
            <a:r>
              <a:rPr lang="en-GB" dirty="0"/>
              <a:t>Can we reconcile ocean heating and top of atmosphere imbalance</a:t>
            </a:r>
            <a:r>
              <a:rPr lang="en-GB" dirty="0" smtClean="0"/>
              <a:t>?</a:t>
            </a:r>
          </a:p>
          <a:p>
            <a:r>
              <a:rPr lang="en-GB" dirty="0" smtClean="0"/>
              <a:t>Time-scales and lags associated </a:t>
            </a:r>
            <a:r>
              <a:rPr lang="en-GB" dirty="0"/>
              <a:t>with net imbalance (</a:t>
            </a:r>
            <a:r>
              <a:rPr lang="en-GB" dirty="0">
                <a:hlinkClick r:id="rId2"/>
              </a:rPr>
              <a:t>Harries &amp; </a:t>
            </a:r>
            <a:r>
              <a:rPr lang="en-GB" dirty="0" err="1">
                <a:hlinkClick r:id="rId2"/>
              </a:rPr>
              <a:t>Futyan</a:t>
            </a:r>
            <a:r>
              <a:rPr lang="en-GB" dirty="0">
                <a:hlinkClick r:id="rId2"/>
              </a:rPr>
              <a:t> 2006 GRL</a:t>
            </a:r>
            <a:r>
              <a:rPr lang="en-GB" dirty="0" smtClean="0"/>
              <a:t>)</a:t>
            </a:r>
          </a:p>
          <a:p>
            <a:r>
              <a:rPr lang="en-GB" dirty="0" smtClean="0"/>
              <a:t>Observational constraint on radiative feedbacks &amp; climate sensitivity</a:t>
            </a:r>
          </a:p>
          <a:p>
            <a:r>
              <a:rPr lang="en-GB" dirty="0"/>
              <a:t>What controls decadal variability: “hiatus” and “surge” events</a:t>
            </a:r>
            <a:r>
              <a:rPr lang="en-GB" dirty="0" smtClean="0"/>
              <a:t>?</a:t>
            </a:r>
          </a:p>
          <a:p>
            <a:r>
              <a:rPr lang="en-GB" dirty="0" smtClean="0"/>
              <a:t>Feedbacks associated with unforced variability</a:t>
            </a:r>
          </a:p>
          <a:p>
            <a:pPr lvl="1"/>
            <a:r>
              <a:rPr lang="en-GB" dirty="0" smtClean="0"/>
              <a:t>Cloud and latent heat fluxes in the Pacific e.g. </a:t>
            </a:r>
            <a:r>
              <a:rPr lang="en-GB" dirty="0" smtClean="0">
                <a:hlinkClick r:id="rId3"/>
              </a:rPr>
              <a:t>Brown et al. 2014 GRL</a:t>
            </a:r>
            <a:endParaRPr lang="en-GB" dirty="0"/>
          </a:p>
          <a:p>
            <a:r>
              <a:rPr lang="en-GB" dirty="0" smtClean="0"/>
              <a:t>Do patterned radiative </a:t>
            </a:r>
            <a:r>
              <a:rPr lang="en-GB" dirty="0" err="1" smtClean="0"/>
              <a:t>forcings</a:t>
            </a:r>
            <a:r>
              <a:rPr lang="en-GB" dirty="0" smtClean="0"/>
              <a:t> force distinct feedback responses?</a:t>
            </a:r>
          </a:p>
          <a:p>
            <a:r>
              <a:rPr lang="en-GB" dirty="0" smtClean="0"/>
              <a:t>To what extent does inter-hemispheric imbalance control rainfall patterns? e.g. </a:t>
            </a:r>
            <a:r>
              <a:rPr lang="en-GB" dirty="0" smtClean="0">
                <a:hlinkClick r:id="rId4"/>
              </a:rPr>
              <a:t>Hwang et al. (2012) GRL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21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B33B5"/>
                </a:solidFill>
              </a:rPr>
              <a:t>Mechanisms of ocean variability</a:t>
            </a:r>
            <a:endParaRPr lang="en-GB" sz="40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en-GB" sz="2800" dirty="0" smtClean="0"/>
              <a:t>Pacific Decadal Variability Pattern</a:t>
            </a:r>
          </a:p>
          <a:p>
            <a:r>
              <a:rPr lang="en-GB" sz="2800" dirty="0" smtClean="0"/>
              <a:t>Is Atlantic driving Pacific changes?</a:t>
            </a:r>
          </a:p>
          <a:p>
            <a:r>
              <a:rPr lang="en-GB" sz="2800" dirty="0" smtClean="0"/>
              <a:t>Atlantic circulation salinity feedback? </a:t>
            </a:r>
            <a:r>
              <a:rPr lang="en-GB" sz="2400" dirty="0" smtClean="0"/>
              <a:t>(</a:t>
            </a:r>
            <a:r>
              <a:rPr lang="en-GB" sz="2400" dirty="0">
                <a:hlinkClick r:id="rId2"/>
              </a:rPr>
              <a:t>Chen &amp; Tung </a:t>
            </a:r>
            <a:r>
              <a:rPr lang="en-GB" sz="2400" dirty="0" smtClean="0">
                <a:hlinkClick r:id="rId2"/>
              </a:rPr>
              <a:t>2014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4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7"/>
          <a:stretch/>
        </p:blipFill>
        <p:spPr bwMode="auto">
          <a:xfrm>
            <a:off x="4598450" y="3446605"/>
            <a:ext cx="3942959" cy="18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2916" r="-1105" b="52836"/>
          <a:stretch/>
        </p:blipFill>
        <p:spPr bwMode="auto">
          <a:xfrm>
            <a:off x="4667003" y="5283603"/>
            <a:ext cx="3907779" cy="14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914110"/>
            <a:ext cx="38921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>
                <a:latin typeface="+mn-lt"/>
              </a:rPr>
              <a:t>Model simulates stronger Pacific trades when apply Atlantic SSTs + Pacific SST allowed to respond </a:t>
            </a:r>
            <a:r>
              <a:rPr lang="en-GB" sz="28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800" dirty="0" smtClean="0">
              <a:latin typeface="+mn-lt"/>
            </a:endParaRPr>
          </a:p>
          <a:p>
            <a:pPr algn="r"/>
            <a:r>
              <a:rPr lang="en-GB" sz="2400" dirty="0" smtClean="0">
                <a:latin typeface="+mn-lt"/>
                <a:hlinkClick r:id="rId4"/>
              </a:rPr>
              <a:t>McGregor </a:t>
            </a:r>
            <a:r>
              <a:rPr lang="en-GB" sz="2400" dirty="0">
                <a:latin typeface="+mn-lt"/>
                <a:hlinkClick r:id="rId4"/>
              </a:rPr>
              <a:t>et al. (2014) </a:t>
            </a:r>
            <a:endParaRPr lang="en-GB" sz="2400" dirty="0">
              <a:latin typeface="+mn-lt"/>
            </a:endParaRPr>
          </a:p>
        </p:txBody>
      </p:sp>
      <p:pic>
        <p:nvPicPr>
          <p:cNvPr id="9" name="Picture 4" descr="Recent surface trend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3" y="379131"/>
            <a:ext cx="2761331" cy="196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8187" y="234888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</a:t>
            </a:r>
            <a:r>
              <a:rPr lang="en-GB" dirty="0" err="1">
                <a:hlinkClick r:id="rId6"/>
              </a:rPr>
              <a:t>Kosaka</a:t>
            </a:r>
            <a:r>
              <a:rPr lang="en-GB" dirty="0">
                <a:hlinkClick r:id="rId6"/>
              </a:rPr>
              <a:t> 2014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31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5184576" cy="1143000"/>
          </a:xfrm>
        </p:spPr>
        <p:txBody>
          <a:bodyPr/>
          <a:lstStyle/>
          <a:p>
            <a:pPr algn="l"/>
            <a:r>
              <a:rPr lang="en-GB" dirty="0" smtClean="0"/>
              <a:t>Better agreement accounting for ENSO &amp; natural </a:t>
            </a:r>
            <a:r>
              <a:rPr lang="en-GB" dirty="0" err="1" smtClean="0"/>
              <a:t>forcings</a:t>
            </a:r>
            <a:endParaRPr lang="en-GB" dirty="0"/>
          </a:p>
        </p:txBody>
      </p:sp>
      <p:pic>
        <p:nvPicPr>
          <p:cNvPr id="2050" name="Picture 2" descr="Model ensemble trends and model phase-selected tre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65" y="404664"/>
            <a:ext cx="3746065" cy="33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7899" y="24208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+mn-lt"/>
                <a:hlinkClick r:id="rId3"/>
              </a:rPr>
              <a:t>Risbey et al. (2014) </a:t>
            </a:r>
            <a:r>
              <a:rPr lang="en-GB" sz="2400" dirty="0" smtClean="0">
                <a:latin typeface="+mn-lt"/>
              </a:rPr>
              <a:t>Nature Climate Change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</a:t>
            </a:r>
            <a:endParaRPr lang="en-GB" sz="2400" dirty="0">
              <a:latin typeface="+mn-lt"/>
            </a:endParaRPr>
          </a:p>
        </p:txBody>
      </p:sp>
      <p:pic>
        <p:nvPicPr>
          <p:cNvPr id="2052" name="Picture 4" descr="Simulated global temperature adjusted with revised radiative forcings and the effect of internal variability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1"/>
          <a:stretch/>
        </p:blipFill>
        <p:spPr bwMode="auto">
          <a:xfrm>
            <a:off x="107504" y="3717032"/>
            <a:ext cx="7096835" cy="31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6346" y="4335079"/>
            <a:ext cx="1867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  <a:sym typeface="Wingdings" panose="05000000000000000000" pitchFamily="2" charset="2"/>
                <a:hlinkClick r:id="rId5"/>
              </a:rPr>
              <a:t> </a:t>
            </a:r>
            <a:r>
              <a:rPr lang="en-GB" sz="2400" dirty="0" smtClean="0">
                <a:latin typeface="+mn-lt"/>
                <a:hlinkClick r:id="rId5"/>
              </a:rPr>
              <a:t>Huber &amp; </a:t>
            </a:r>
            <a:r>
              <a:rPr lang="en-GB" sz="2400" dirty="0" err="1" smtClean="0">
                <a:latin typeface="+mn-lt"/>
                <a:hlinkClick r:id="rId5"/>
              </a:rPr>
              <a:t>Knutti</a:t>
            </a:r>
            <a:r>
              <a:rPr lang="en-GB" sz="2400" dirty="0" smtClean="0">
                <a:latin typeface="+mn-lt"/>
                <a:hlinkClick r:id="rId5"/>
              </a:rPr>
              <a:t> (2014) </a:t>
            </a:r>
            <a:r>
              <a:rPr lang="en-GB" sz="2400" dirty="0" smtClean="0">
                <a:latin typeface="+mn-lt"/>
              </a:rPr>
              <a:t>Nature </a:t>
            </a:r>
            <a:r>
              <a:rPr lang="en-GB" sz="2400" dirty="0" err="1" smtClean="0">
                <a:latin typeface="+mn-lt"/>
              </a:rPr>
              <a:t>Geosci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3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Pacific Trade Winds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Observed and simulated change in global-mean surface tempera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6250902" cy="46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6477" y="1772816"/>
            <a:ext cx="2454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  <a:hlinkClick r:id="rId3"/>
              </a:rPr>
              <a:t>Watanabe et al. </a:t>
            </a:r>
            <a:r>
              <a:rPr lang="en-GB" sz="2000" dirty="0" smtClean="0">
                <a:latin typeface="+mn-lt"/>
              </a:rPr>
              <a:t>(2014) Nature Climate Change:</a:t>
            </a:r>
          </a:p>
          <a:p>
            <a:pPr algn="l"/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Prescribe observed changes in Pacific trade winds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Estimate Internal variability contributes ~+0.11-0.13</a:t>
            </a:r>
            <a:r>
              <a:rPr lang="en-GB" sz="2000" baseline="30000" dirty="0" smtClean="0">
                <a:latin typeface="+mn-lt"/>
              </a:rPr>
              <a:t>o</a:t>
            </a:r>
            <a:r>
              <a:rPr lang="en-GB" sz="2000" dirty="0" smtClean="0">
                <a:latin typeface="+mn-lt"/>
              </a:rPr>
              <a:t>C in 1980s/90s and       -0.11</a:t>
            </a:r>
            <a:r>
              <a:rPr lang="en-GB" sz="2000" baseline="30000" dirty="0" smtClean="0">
                <a:latin typeface="+mn-lt"/>
              </a:rPr>
              <a:t>o</a:t>
            </a:r>
            <a:r>
              <a:rPr lang="en-GB" sz="2000" dirty="0" smtClean="0">
                <a:latin typeface="+mn-lt"/>
              </a:rPr>
              <a:t>C in 2000s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Is it all internal or is there a forced component?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7"/>
          <a:stretch/>
        </p:blipFill>
        <p:spPr bwMode="auto">
          <a:xfrm>
            <a:off x="164377" y="4444408"/>
            <a:ext cx="3714750" cy="174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anges of global Walker circulation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" t="22916" r="-1105" b="52836"/>
          <a:stretch/>
        </p:blipFill>
        <p:spPr bwMode="auto">
          <a:xfrm>
            <a:off x="323528" y="3058651"/>
            <a:ext cx="3714750" cy="13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034" y="4370328"/>
            <a:ext cx="4891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  <a:hlinkClick r:id="rId3"/>
              </a:rPr>
              <a:t>McGregor et al. (2014) </a:t>
            </a:r>
            <a:r>
              <a:rPr lang="en-GB" sz="2400" dirty="0" smtClean="0">
                <a:latin typeface="+mn-lt"/>
              </a:rPr>
              <a:t>Nature </a:t>
            </a:r>
            <a:r>
              <a:rPr lang="en-GB" sz="2400" dirty="0" err="1" smtClean="0">
                <a:latin typeface="+mn-lt"/>
              </a:rPr>
              <a:t>Clim</a:t>
            </a:r>
            <a:r>
              <a:rPr lang="en-GB" sz="2400" dirty="0" smtClean="0">
                <a:latin typeface="+mn-lt"/>
              </a:rPr>
              <a:t>.</a:t>
            </a:r>
          </a:p>
          <a:p>
            <a:pPr algn="l"/>
            <a:r>
              <a:rPr lang="en-GB" sz="2400" dirty="0" smtClean="0">
                <a:latin typeface="+mn-lt"/>
              </a:rPr>
              <a:t>Model simulated strengthened Pacific trades when forced by Atlantic SST and Pacific SST is allowed to respond</a:t>
            </a:r>
            <a:endParaRPr lang="en-GB" sz="24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en-GB" dirty="0" smtClean="0"/>
              <a:t>Role of the Atlantic ?</a:t>
            </a:r>
            <a:endParaRPr lang="en-GB" dirty="0"/>
          </a:p>
        </p:txBody>
      </p:sp>
      <p:pic>
        <p:nvPicPr>
          <p:cNvPr id="3076" name="Picture 4" descr="Fig.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28184" y="332656"/>
            <a:ext cx="2527548" cy="36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556792"/>
            <a:ext cx="511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+mn-lt"/>
                <a:hlinkClick r:id="rId5"/>
              </a:rPr>
              <a:t>Chen &amp; Tung (2014) Science </a:t>
            </a:r>
            <a:r>
              <a:rPr lang="en-GB" sz="24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latin typeface="+mn-lt"/>
              </a:rPr>
              <a:t> propose mechanism involving deeper AMOC circulation and </a:t>
            </a:r>
            <a:r>
              <a:rPr lang="en-GB" sz="2400" dirty="0" err="1" smtClean="0">
                <a:latin typeface="+mn-lt"/>
              </a:rPr>
              <a:t>salinty</a:t>
            </a:r>
            <a:r>
              <a:rPr lang="en-GB" sz="2400" dirty="0" smtClean="0">
                <a:latin typeface="+mn-lt"/>
              </a:rPr>
              <a:t> feedbacks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5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18654"/>
            <a:ext cx="6413592" cy="634082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earth’s energy budget &amp; regional </a:t>
            </a:r>
            <a:b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changes in the water cycle</a:t>
            </a:r>
            <a:endParaRPr lang="en-GB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9992" y="1052736"/>
            <a:ext cx="4392488" cy="3052789"/>
            <a:chOff x="3065587" y="-68957"/>
            <a:chExt cx="4392488" cy="30527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902"/>
            <a:stretch/>
          </p:blipFill>
          <p:spPr bwMode="auto">
            <a:xfrm>
              <a:off x="3065587" y="219075"/>
              <a:ext cx="4392488" cy="276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24128" y="119675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B0F0"/>
                  </a:solidFill>
                  <a:latin typeface="Calibri" pitchFamily="34" charset="0"/>
                </a:rPr>
                <a:t>cooling</a:t>
              </a:r>
              <a:endParaRPr lang="en-GB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5587" y="-68957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  <a:latin typeface="Calibri" pitchFamily="34" charset="0"/>
                </a:rPr>
                <a:t>Enhanced energy transport</a:t>
              </a:r>
              <a:endParaRPr lang="en-GB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60" y="4718645"/>
            <a:ext cx="4154326" cy="18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921112" y="4077072"/>
            <a:ext cx="4043376" cy="179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Sulphate aerosol effects on Asian monsoon  e.g.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Bollasina et al. 2011 Science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 (left)</a:t>
            </a:r>
          </a:p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Links to drought in Horn of Africa? 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Park et al. (2011)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Clim</a:t>
            </a: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Dyn</a:t>
            </a:r>
            <a:endParaRPr lang="en-GB" sz="20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</a:rPr>
              <a:t>GHGs &amp; Sahel rainfall  recovery?</a:t>
            </a:r>
          </a:p>
          <a:p>
            <a:pPr marL="0" indent="0">
              <a:buNone/>
            </a:pPr>
            <a:r>
              <a:rPr lang="en-GB" sz="2000" kern="0" dirty="0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Dong &amp; Sutton (2015) Nature </a:t>
            </a:r>
            <a:r>
              <a:rPr lang="en-GB" sz="2000" kern="0" dirty="0" err="1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Clim</a:t>
            </a:r>
            <a:r>
              <a:rPr lang="en-GB" sz="2000" kern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3754760" cy="345638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Regional precipitation changes sensitive to asymmetries in Earth’s energy budget</a:t>
            </a:r>
          </a:p>
          <a:p>
            <a:r>
              <a:rPr lang="en-GB" dirty="0" smtClean="0">
                <a:latin typeface="Calibri" pitchFamily="34" charset="0"/>
              </a:rPr>
              <a:t>N. Hemisphere cooling: stronger heat transport into hemisphere</a:t>
            </a:r>
            <a:endParaRPr lang="en-GB" sz="2000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Reduced Sahel rainfall from:</a:t>
            </a:r>
          </a:p>
          <a:p>
            <a:pPr>
              <a:buFontTx/>
              <a:buChar char="-"/>
            </a:pPr>
            <a:r>
              <a:rPr lang="en-GB" sz="1800" dirty="0" smtClean="0">
                <a:latin typeface="Calibri" pitchFamily="34" charset="0"/>
              </a:rPr>
              <a:t>Anthropogenic aerosol cooling 1950-1980s: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Hwang </a:t>
            </a:r>
            <a:r>
              <a:rPr lang="en-GB" sz="1800" dirty="0">
                <a:solidFill>
                  <a:srgbClr val="000000"/>
                </a:solidFill>
                <a:latin typeface="Calibri" pitchFamily="34" charset="0"/>
                <a:hlinkClick r:id="rId7"/>
              </a:rPr>
              <a:t>et al. (2013) 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hlinkClick r:id="rId7"/>
              </a:rPr>
              <a:t>GRL</a:t>
            </a:r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sym typeface="Wingdings" panose="05000000000000000000" pitchFamily="2" charset="2"/>
              </a:rPr>
              <a:t></a:t>
            </a:r>
            <a:endParaRPr lang="en-GB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GB" sz="1800" dirty="0" smtClean="0">
                <a:latin typeface="Calibri" pitchFamily="34" charset="0"/>
              </a:rPr>
              <a:t>Asymmetric volcanic forcing e.g. </a:t>
            </a:r>
            <a:r>
              <a:rPr lang="en-GB" sz="1800" dirty="0" smtClean="0">
                <a:latin typeface="Calibri" pitchFamily="34" charset="0"/>
                <a:hlinkClick r:id="rId8"/>
              </a:rPr>
              <a:t>Haywood et al. (2013) Nature Climate</a:t>
            </a:r>
            <a:endParaRPr lang="en-GB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29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1520" y="1977400"/>
          <a:ext cx="7704856" cy="28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440160"/>
                <a:gridCol w="1440160"/>
                <a:gridCol w="1440160"/>
              </a:tblGrid>
              <a:tr h="447824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Year 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2296">
                <a:tc>
                  <a:txBody>
                    <a:bodyPr/>
                    <a:lstStyle/>
                    <a:p>
                      <a:r>
                        <a:rPr lang="en-GB" dirty="0" smtClean="0"/>
                        <a:t>WP1 </a:t>
                      </a:r>
                      <a:r>
                        <a:rPr lang="en-GB" sz="1600" dirty="0" smtClean="0"/>
                        <a:t>(Reading)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dirty="0" smtClean="0"/>
                        <a:t>WP2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600" dirty="0" smtClean="0"/>
                        <a:t>(Southampton)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WP3 </a:t>
                      </a:r>
                      <a:r>
                        <a:rPr lang="en-GB" sz="1600" dirty="0" smtClean="0"/>
                        <a:t>(Met Office)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WP4 </a:t>
                      </a:r>
                      <a:r>
                        <a:rPr lang="en-GB" sz="1600" dirty="0" smtClean="0"/>
                        <a:t>(All)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Partners</a:t>
                      </a:r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2677562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492896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3253626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068960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3645024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O3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296144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Recruitment, Integration, KO meeting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2852936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Allan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6376" y="3429000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McDonagh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King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5864" y="4212377"/>
            <a:ext cx="11605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Synthesis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492896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D1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3068960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D2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645024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D3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820398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Palmer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4036422"/>
            <a:ext cx="330398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O4-O5-O6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4036422"/>
            <a:ext cx="57606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D4,D5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4221088"/>
            <a:ext cx="3303984" cy="184666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Kuhlbrodt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Gregory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DEEP-C Work Plan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/>
        </p:blipFill>
        <p:spPr bwMode="auto">
          <a:xfrm>
            <a:off x="1" y="1537030"/>
            <a:ext cx="9144000" cy="44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43808" y="1844824"/>
            <a:ext cx="0" cy="25526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83159"/>
            <a:ext cx="6624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Start date: March 2013; Project Ends February 2017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868144" y="1916832"/>
            <a:ext cx="0" cy="338437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50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389"/>
            <a:ext cx="7380312" cy="418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7669" y="764704"/>
            <a:ext cx="367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+mn-lt"/>
              </a:rPr>
              <a:t>Loeb et al. (2015) submitted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7669" y="4873569"/>
            <a:ext cx="57446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TPA index - </a:t>
            </a:r>
            <a:r>
              <a:rPr lang="en-GB" sz="2400" dirty="0">
                <a:solidFill>
                  <a:srgbClr val="0070C0"/>
                </a:solidFill>
                <a:latin typeface="+mn-lt"/>
              </a:rPr>
              <a:t>m</a:t>
            </a:r>
            <a:r>
              <a:rPr lang="en-GB" sz="2400" dirty="0" smtClean="0">
                <a:solidFill>
                  <a:srgbClr val="0070C0"/>
                </a:solidFill>
                <a:latin typeface="+mn-lt"/>
              </a:rPr>
              <a:t>ore rain in: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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Sou</a:t>
            </a:r>
            <a:r>
              <a:rPr lang="en-GB" sz="2400" dirty="0" smtClean="0">
                <a:solidFill>
                  <a:srgbClr val="0070C0"/>
                </a:solidFill>
                <a:latin typeface="+mn-lt"/>
              </a:rPr>
              <a:t>thern tropics/Northern </a:t>
            </a:r>
            <a:r>
              <a:rPr lang="en-GB" sz="2400" dirty="0" smtClean="0">
                <a:solidFill>
                  <a:srgbClr val="0070C0"/>
                </a:solidFill>
                <a:latin typeface="+mn-lt"/>
              </a:rPr>
              <a:t>tropics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sz="24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6958" y="1669725"/>
            <a:ext cx="16561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CERES</a:t>
            </a:r>
            <a:r>
              <a:rPr lang="en-GB" sz="2000" b="1" dirty="0" smtClean="0">
                <a:solidFill>
                  <a:srgbClr val="FF0000"/>
                </a:solidFill>
              </a:rPr>
              <a:t>/ ERA </a:t>
            </a:r>
            <a:r>
              <a:rPr lang="en-GB" sz="2000" b="1" dirty="0">
                <a:solidFill>
                  <a:srgbClr val="FF0000"/>
                </a:solidFill>
              </a:rPr>
              <a:t>Interim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7761" y="3908521"/>
            <a:ext cx="1927131" cy="46166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3"/>
                </a:solidFill>
              </a:rPr>
              <a:t>Simulations</a:t>
            </a:r>
            <a:endParaRPr lang="en-GB" sz="2400" b="1" dirty="0">
              <a:solidFill>
                <a:schemeClr val="accent3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547104" y="2377611"/>
            <a:ext cx="512077" cy="1316736"/>
          </a:xfrm>
          <a:custGeom>
            <a:avLst/>
            <a:gdLst>
              <a:gd name="connsiteX0" fmla="*/ 0 w 512077"/>
              <a:gd name="connsiteY0" fmla="*/ 0 h 1316736"/>
              <a:gd name="connsiteX1" fmla="*/ 512064 w 512077"/>
              <a:gd name="connsiteY1" fmla="*/ 749808 h 1316736"/>
              <a:gd name="connsiteX2" fmla="*/ 18288 w 512077"/>
              <a:gd name="connsiteY2" fmla="*/ 1316736 h 1316736"/>
              <a:gd name="connsiteX3" fmla="*/ 18288 w 512077"/>
              <a:gd name="connsiteY3" fmla="*/ 1316736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77" h="1316736">
                <a:moveTo>
                  <a:pt x="0" y="0"/>
                </a:moveTo>
                <a:cubicBezTo>
                  <a:pt x="254508" y="265176"/>
                  <a:pt x="509016" y="530352"/>
                  <a:pt x="512064" y="749808"/>
                </a:cubicBezTo>
                <a:cubicBezTo>
                  <a:pt x="515112" y="969264"/>
                  <a:pt x="18288" y="1316736"/>
                  <a:pt x="18288" y="1316736"/>
                </a:cubicBezTo>
                <a:lnTo>
                  <a:pt x="18288" y="1316736"/>
                </a:lnTo>
              </a:path>
            </a:pathLst>
          </a:custGeom>
          <a:noFill/>
          <a:ln w="63500">
            <a:solidFill>
              <a:schemeClr val="accent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-5400000">
            <a:off x="606589" y="2413447"/>
            <a:ext cx="289781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Heat transported to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  </a:t>
            </a:r>
            <a:r>
              <a:rPr lang="en-GB" sz="2000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s</a:t>
            </a:r>
            <a:r>
              <a:rPr lang="en-GB" sz="20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outhern/northern </a:t>
            </a:r>
            <a:r>
              <a:rPr lang="en-GB" sz="2000" dirty="0" smtClean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 hemisphere</a:t>
            </a:r>
            <a:endParaRPr lang="en-GB" sz="2000" dirty="0" smtClean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stCxn id="11" idx="0"/>
          </p:cNvCxnSpPr>
          <p:nvPr/>
        </p:nvCxnSpPr>
        <p:spPr bwMode="auto">
          <a:xfrm flipH="1" flipV="1">
            <a:off x="3563888" y="2768515"/>
            <a:ext cx="837439" cy="1140006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4282903" y="3315300"/>
            <a:ext cx="118423" cy="559646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1" idx="0"/>
          </p:cNvCxnSpPr>
          <p:nvPr/>
        </p:nvCxnSpPr>
        <p:spPr bwMode="auto">
          <a:xfrm flipV="1">
            <a:off x="4401327" y="3539480"/>
            <a:ext cx="298356" cy="369041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6526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 smtClean="0">
                <a:latin typeface="Arial Black" panose="020B0A04020102020204" pitchFamily="34" charset="0"/>
              </a:rPr>
              <a:t>Project Objectives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O1.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Combine satellite radiation budget measurements with atmospheric reanalyses,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improved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2D estimates of surface heat fluxes across the ocean surface (WP1)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O2.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Calculate global 3D ocean heat content and its changes since 2003 using ARGO 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ship-based observations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leading to improved understanding of energy propagation through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climate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system (WP2)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O3.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Investigate spatial patterns of surface and sub-surface temperature changes in distinct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hiatus decades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using simulations and observations (e.g. Fig. 4); evaluate the processes fundamental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ocean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heat uptake and redistribution (WP3)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O4.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Combine ocean and satellite data (from O1-2) to provide new estimate of Earth's net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energy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balance (2000-2015) and compare with CMIP5 climate simulations (from O3)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O5.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Monitor co-variations in net radiative energy imbalance and ocean heating (from O1,O2,O4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 quantify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understand lags between OHC and TOA radiation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Characterise spatial signatures and mechanisms of ocean and atmospheric heat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re-distribution (from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O4-5) during the hiatus period 2000-2015 using observations and simulations (WP1-4)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759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27" y="1916832"/>
            <a:ext cx="6530486" cy="45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recent updates to the literature: </a:t>
            </a:r>
            <a:r>
              <a:rPr lang="en-GB" sz="3600" dirty="0" smtClean="0"/>
              <a:t>No “hiatus”? </a:t>
            </a:r>
            <a:r>
              <a:rPr lang="en-GB" sz="3600" dirty="0" smtClean="0">
                <a:hlinkClick r:id="rId3"/>
              </a:rPr>
              <a:t>Karl et al. (2015)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425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Doesn’t explain slower warming compared to:</a:t>
            </a:r>
          </a:p>
          <a:p>
            <a:pPr>
              <a:buFontTx/>
              <a:buChar char="-"/>
            </a:pPr>
            <a:r>
              <a:rPr lang="en-GB" sz="2400" dirty="0" smtClean="0"/>
              <a:t>1980s/90s</a:t>
            </a:r>
          </a:p>
          <a:p>
            <a:pPr>
              <a:buFontTx/>
              <a:buChar char="-"/>
            </a:pPr>
            <a:r>
              <a:rPr lang="en-GB" sz="2400" dirty="0" smtClean="0"/>
              <a:t>coupled models</a:t>
            </a:r>
          </a:p>
          <a:p>
            <a:pPr>
              <a:buFontTx/>
              <a:buChar char="-"/>
            </a:pPr>
            <a:r>
              <a:rPr lang="en-GB" sz="2400" dirty="0" smtClean="0"/>
              <a:t>Climatically unusual conditions in 2000s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34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Enhanced Walker Circulation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Warm</a:t>
            </a:r>
            <a:endParaRPr lang="en-GB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4F81BD"/>
                </a:solidFill>
                <a:latin typeface="Calibri"/>
              </a:rPr>
              <a:t>Cool water</a:t>
            </a:r>
            <a:endParaRPr lang="en-GB" sz="20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Strengthening trade winds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576" y="836712"/>
            <a:ext cx="835292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Continued heating from rising greenhouse gas concentrations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Equatorial Undercurrent</a:t>
            </a:r>
            <a:endParaRPr lang="en-GB" sz="24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1560" y="4974267"/>
            <a:ext cx="8352928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394434" y="1779861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509105"/>
              <a:ext cx="1642836" cy="1477327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Ocean circulation strengthens atmospheric circulation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3"/>
              </a:rPr>
              <a:t>Ding et al. </a:t>
            </a:r>
            <a:r>
              <a:rPr lang="en-GB" sz="1700" dirty="0" smtClean="0">
                <a:solidFill>
                  <a:prstClr val="black"/>
                </a:solidFill>
                <a:hlinkClick r:id="rId3"/>
              </a:rPr>
              <a:t>2014</a:t>
            </a:r>
            <a:r>
              <a:rPr lang="en-GB" sz="1700" dirty="0" smtClean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4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 et al. 2014b</a:t>
            </a:r>
            <a:r>
              <a:rPr lang="en-GB" sz="1700" dirty="0" smtClean="0">
                <a:solidFill>
                  <a:prstClr val="black"/>
                </a:solidFill>
              </a:rPr>
              <a:t>)</a:t>
            </a:r>
            <a:endParaRPr lang="en-GB" sz="1700" dirty="0">
              <a:solidFill>
                <a:prstClr val="black"/>
              </a:solidFill>
            </a:endParaRP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890046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See: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Merrifield (2010) J.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Sohn et al. (2013)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Dyn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L’Heureux et al. (2013)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Kosaka and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Xie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 (2013) Nature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England et al. (2014)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Watanabe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et al.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2014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;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Balmaseda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et al. (2013) GRL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Trenberth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 et al. (2014) J.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n-GB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</a:t>
            </a:r>
            <a:r>
              <a:rPr lang="en-GB" dirty="0" smtClean="0">
                <a:solidFill>
                  <a:prstClr val="black"/>
                </a:solidFill>
              </a:rPr>
              <a:t>ecreased salinity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836318"/>
            <a:ext cx="482922" cy="432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8229600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4000" kern="0" dirty="0" smtClean="0">
                <a:solidFill>
                  <a:srgbClr val="CCCCFF">
                    <a:lumMod val="50000"/>
                  </a:srgbClr>
                </a:solidFill>
              </a:rPr>
              <a:t>Role of Pacific Ocean Variability?</a:t>
            </a:r>
            <a:endParaRPr lang="en-GB" sz="4000" kern="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2904" y="3381380"/>
            <a:ext cx="1341584" cy="1415772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Remote link to Atlantic?</a:t>
            </a:r>
          </a:p>
          <a:p>
            <a:r>
              <a:rPr lang="en-GB" sz="1600" b="1" u="sng" dirty="0">
                <a:solidFill>
                  <a:prstClr val="black"/>
                </a:solidFill>
                <a:hlinkClick r:id="rId13"/>
              </a:rPr>
              <a:t>McGregor et al. (2014) 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6732240" y="3573016"/>
            <a:ext cx="1152128" cy="323166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? Heat flux to Indian ocean </a:t>
            </a:r>
            <a:r>
              <a:rPr lang="en-GB" sz="1600" dirty="0" smtClean="0">
                <a:solidFill>
                  <a:prstClr val="black"/>
                </a:solidFill>
                <a:hlinkClick r:id="rId14"/>
              </a:rPr>
              <a:t>Lee </a:t>
            </a:r>
            <a:r>
              <a:rPr lang="en-GB" sz="1600" dirty="0" err="1" smtClean="0">
                <a:solidFill>
                  <a:prstClr val="black"/>
                </a:solidFill>
                <a:hlinkClick r:id="rId14"/>
              </a:rPr>
              <a:t>etal</a:t>
            </a:r>
            <a:r>
              <a:rPr lang="en-GB" sz="1600" dirty="0" smtClean="0">
                <a:solidFill>
                  <a:prstClr val="black"/>
                </a:solidFill>
                <a:hlinkClick r:id="rId14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Increased heat flow from Pacific to Indian Ocean?</a:t>
            </a:r>
            <a:endParaRPr lang="en-GB" dirty="0"/>
          </a:p>
        </p:txBody>
      </p:sp>
      <p:pic>
        <p:nvPicPr>
          <p:cNvPr id="1026" name="Picture 2" descr="OHC700 and heat budget for the global ocean, and the Indian and Pacific ocean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7"/>
          <a:stretch/>
        </p:blipFill>
        <p:spPr bwMode="auto">
          <a:xfrm>
            <a:off x="1475657" y="1425248"/>
            <a:ext cx="7344816" cy="48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626880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Lee et al. (2015) Nature </a:t>
            </a:r>
            <a:r>
              <a:rPr lang="en-GB" dirty="0" err="1" smtClean="0">
                <a:hlinkClick r:id="rId3"/>
              </a:rPr>
              <a:t>Geosci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0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922114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WP1 - Planned work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Analyse and update observed variability in TOA radiation balance (Allan et al. 2014</a:t>
            </a:r>
            <a:r>
              <a:rPr lang="en-GB" sz="2400" dirty="0">
                <a:solidFill>
                  <a:srgbClr val="00B050"/>
                </a:solidFill>
              </a:rPr>
              <a:t>:</a:t>
            </a:r>
            <a:r>
              <a:rPr lang="en-GB" sz="2400" dirty="0" smtClean="0">
                <a:solidFill>
                  <a:srgbClr val="00B050"/>
                </a:solidFill>
              </a:rPr>
              <a:t> delivered)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tx2"/>
                </a:solidFill>
              </a:rPr>
              <a:t>Combine reanalyses/satellite data to provide independent estimates of surface flux (in revision: C. Liu et al.)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- Wider use of flux products by Pat </a:t>
            </a:r>
            <a:r>
              <a:rPr lang="en-GB" sz="2000" dirty="0" err="1" smtClean="0">
                <a:solidFill>
                  <a:schemeClr val="tx2"/>
                </a:solidFill>
              </a:rPr>
              <a:t>Hyder</a:t>
            </a:r>
            <a:r>
              <a:rPr lang="en-GB" sz="2000" dirty="0" smtClean="0">
                <a:solidFill>
                  <a:schemeClr val="tx2"/>
                </a:solidFill>
              </a:rPr>
              <a:t> et al. (Met Office)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tx2"/>
                </a:solidFill>
              </a:rPr>
              <a:t>Other topics:</a:t>
            </a:r>
          </a:p>
          <a:p>
            <a:pPr marL="914400" lvl="1" indent="-514350"/>
            <a:r>
              <a:rPr lang="en-GB" sz="2000" i="1" dirty="0" smtClean="0">
                <a:solidFill>
                  <a:schemeClr val="tx2"/>
                </a:solidFill>
              </a:rPr>
              <a:t>Inter-hemispheric heating asymmetry and water cycle</a:t>
            </a:r>
          </a:p>
          <a:p>
            <a:pPr marL="914400" lvl="1" indent="-514350"/>
            <a:r>
              <a:rPr lang="en-GB" sz="2000" i="1" dirty="0" smtClean="0">
                <a:solidFill>
                  <a:schemeClr val="tx2"/>
                </a:solidFill>
              </a:rPr>
              <a:t>Investigate </a:t>
            </a:r>
            <a:r>
              <a:rPr lang="en-GB" sz="2000" i="1" dirty="0">
                <a:solidFill>
                  <a:schemeClr val="tx2"/>
                </a:solidFill>
              </a:rPr>
              <a:t>lags in climate system (preliminary work</a:t>
            </a:r>
            <a:r>
              <a:rPr lang="en-GB" sz="2000" i="1" dirty="0" smtClean="0">
                <a:solidFill>
                  <a:schemeClr val="tx2"/>
                </a:solidFill>
              </a:rPr>
              <a:t>)</a:t>
            </a:r>
          </a:p>
          <a:p>
            <a:pPr marL="914400" lvl="1" indent="-514350"/>
            <a:r>
              <a:rPr lang="en-GB" sz="2000" i="1" dirty="0" smtClean="0">
                <a:solidFill>
                  <a:schemeClr val="tx2"/>
                </a:solidFill>
              </a:rPr>
              <a:t>Evaluation of ERA CLIM radiation budget?</a:t>
            </a:r>
            <a:endParaRPr lang="en-GB" sz="2400" i="1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bg2"/>
                </a:solidFill>
              </a:rPr>
              <a:t>Monitoring of changes in energy balance (ongoing)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>
                <a:solidFill>
                  <a:schemeClr val="bg2"/>
                </a:solidFill>
              </a:rPr>
              <a:t>Reconcile TOA radiation balance and ocean </a:t>
            </a:r>
            <a:r>
              <a:rPr lang="en-GB" sz="2400" i="1" dirty="0" smtClean="0">
                <a:solidFill>
                  <a:schemeClr val="bg2"/>
                </a:solidFill>
              </a:rPr>
              <a:t>heating (WP4)</a:t>
            </a:r>
            <a:endParaRPr lang="en-GB" sz="2400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7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B33B5"/>
                </a:solidFill>
              </a:rPr>
              <a:t>WP1 Objectives/Deliverables</a:t>
            </a:r>
            <a:endParaRPr lang="en-GB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O1. </a:t>
            </a:r>
            <a:r>
              <a:rPr lang="en-GB" sz="2400" dirty="0"/>
              <a:t>Combine satellite radiation budget measurements with atmospheric reanalyses, providing improved 2D estimates of surface heat fluxes across the ocean surface (WP1)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b="1" dirty="0"/>
              <a:t>D1. </a:t>
            </a:r>
            <a:r>
              <a:rPr lang="en-GB" sz="2400" dirty="0"/>
              <a:t>Combined satellite-reanalysis atmosphere/surface energy flows: methodology, uncertainty and exploring lags in the climate system (paper 1,2; WP1, O1,4)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O5. </a:t>
            </a:r>
            <a:r>
              <a:rPr lang="en-GB" sz="2400" dirty="0">
                <a:solidFill>
                  <a:schemeClr val="bg2"/>
                </a:solidFill>
              </a:rPr>
              <a:t>Monitor co-variations in net radiative energy imbalance and ocean heating (from O1,O2,O4); quantify and understand lags between OHC and TOA radiation (WP1-4)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</a:rPr>
              <a:t>O6. </a:t>
            </a:r>
            <a:r>
              <a:rPr lang="en-GB" sz="2400" dirty="0">
                <a:solidFill>
                  <a:schemeClr val="bg2"/>
                </a:solidFill>
              </a:rPr>
              <a:t>Characterise spatial signatures/mechanisms of ocean and atmospheric heat re-distribution (from O4-5) during the hiatus period 2000-2015 using observations and simulations (WP1-4) </a:t>
            </a:r>
          </a:p>
          <a:p>
            <a:pPr marL="0" indent="0">
              <a:buNone/>
            </a:pPr>
            <a:endParaRPr lang="en-GB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6241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10267</TotalTime>
  <Words>2085</Words>
  <Application>Microsoft Office PowerPoint</Application>
  <PresentationFormat>On-screen Show (4:3)</PresentationFormat>
  <Paragraphs>243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AngsanaUPC</vt:lpstr>
      <vt:lpstr>Arial</vt:lpstr>
      <vt:lpstr>Arial Black</vt:lpstr>
      <vt:lpstr>Calibri</vt:lpstr>
      <vt:lpstr>Cambria Math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1_Default Design</vt:lpstr>
      <vt:lpstr>Office Theme</vt:lpstr>
      <vt:lpstr>UoR Theme</vt:lpstr>
      <vt:lpstr>1_UoR Theme</vt:lpstr>
      <vt:lpstr>2_UoR Theme</vt:lpstr>
      <vt:lpstr>PowerPoint Presentation</vt:lpstr>
      <vt:lpstr>DEEP-C project meeting, 9th June 2015 University of Reading</vt:lpstr>
      <vt:lpstr>DEEP-C Work Plan</vt:lpstr>
      <vt:lpstr>Project Objectives</vt:lpstr>
      <vt:lpstr>Some recent updates to the literature: No “hiatus”? Karl et al. (2015) Science</vt:lpstr>
      <vt:lpstr>PowerPoint Presentation</vt:lpstr>
      <vt:lpstr>Increased heat flow from Pacific to Indian Ocean?</vt:lpstr>
      <vt:lpstr>WP1 - Planned work</vt:lpstr>
      <vt:lpstr>WP1 Objectives/Deliverables</vt:lpstr>
      <vt:lpstr>Net Imbalance Anomaly (Wm-2)</vt:lpstr>
      <vt:lpstr>Discrepancy between radiation  budget &amp; ocean heating </vt:lpstr>
      <vt:lpstr>PowerPoint Presentation</vt:lpstr>
      <vt:lpstr>feedbacks on internal variability?</vt:lpstr>
      <vt:lpstr>Current work: estimates of Surface Flux (Chunlei Liu)</vt:lpstr>
      <vt:lpstr>Observed Asymmetry in  earth’s energy budget</vt:lpstr>
      <vt:lpstr>Equatorial heat transport and model precipitation bias</vt:lpstr>
      <vt:lpstr>Conclusions</vt:lpstr>
      <vt:lpstr>WP1 Dissemination Activities</vt:lpstr>
      <vt:lpstr>Discussion</vt:lpstr>
      <vt:lpstr>Project Objectives</vt:lpstr>
      <vt:lpstr>Possible Future work</vt:lpstr>
      <vt:lpstr>Spare slides</vt:lpstr>
      <vt:lpstr>Mechanisms of ocean variability</vt:lpstr>
      <vt:lpstr>Better agreement accounting for ENSO &amp; natural forcings</vt:lpstr>
      <vt:lpstr>Role of Pacific Trade Winds</vt:lpstr>
      <vt:lpstr>Role of the Atlantic ?</vt:lpstr>
      <vt:lpstr>PowerPoint Presentation</vt:lpstr>
      <vt:lpstr>PowerPoint Presentation</vt:lpstr>
      <vt:lpstr>earth’s energy budget &amp; regional  changes in the water cycle</vt:lpstr>
      <vt:lpstr>PowerPoint Presentation</vt:lpstr>
    </vt:vector>
  </TitlesOfParts>
  <Company>ESSC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Philip Allan</cp:lastModifiedBy>
  <cp:revision>1619</cp:revision>
  <cp:lastPrinted>2015-06-08T13:57:33Z</cp:lastPrinted>
  <dcterms:created xsi:type="dcterms:W3CDTF">2001-08-31T10:10:14Z</dcterms:created>
  <dcterms:modified xsi:type="dcterms:W3CDTF">2015-06-23T11:06:56Z</dcterms:modified>
</cp:coreProperties>
</file>