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20" r:id="rId2"/>
  </p:sldMasterIdLst>
  <p:notesMasterIdLst>
    <p:notesMasterId r:id="rId31"/>
  </p:notesMasterIdLst>
  <p:handoutMasterIdLst>
    <p:handoutMasterId r:id="rId32"/>
  </p:handoutMasterIdLst>
  <p:sldIdLst>
    <p:sldId id="265" r:id="rId3"/>
    <p:sldId id="259" r:id="rId4"/>
    <p:sldId id="266" r:id="rId5"/>
    <p:sldId id="268" r:id="rId6"/>
    <p:sldId id="282" r:id="rId7"/>
    <p:sldId id="270" r:id="rId8"/>
    <p:sldId id="290" r:id="rId9"/>
    <p:sldId id="269" r:id="rId10"/>
    <p:sldId id="276" r:id="rId11"/>
    <p:sldId id="277" r:id="rId12"/>
    <p:sldId id="281" r:id="rId13"/>
    <p:sldId id="279" r:id="rId14"/>
    <p:sldId id="280" r:id="rId15"/>
    <p:sldId id="285" r:id="rId16"/>
    <p:sldId id="286" r:id="rId17"/>
    <p:sldId id="288" r:id="rId18"/>
    <p:sldId id="294" r:id="rId19"/>
    <p:sldId id="295" r:id="rId20"/>
    <p:sldId id="289" r:id="rId21"/>
    <p:sldId id="292" r:id="rId22"/>
    <p:sldId id="296" r:id="rId23"/>
    <p:sldId id="267" r:id="rId24"/>
    <p:sldId id="293" r:id="rId25"/>
    <p:sldId id="284" r:id="rId26"/>
    <p:sldId id="274" r:id="rId27"/>
    <p:sldId id="291" r:id="rId28"/>
    <p:sldId id="278" r:id="rId29"/>
    <p:sldId id="287" r:id="rId30"/>
  </p:sldIdLst>
  <p:sldSz cx="9144000" cy="6858000" type="screen4x3"/>
  <p:notesSz cx="6718300" cy="9867900"/>
  <p:embeddedFontLst>
    <p:embeddedFont>
      <p:font typeface="Effra Light" panose="020B0604020202020204" charset="0"/>
      <p:regular r:id="rId33"/>
      <p:italic r:id="rId34"/>
    </p:embeddedFont>
    <p:embeddedFont>
      <p:font typeface="Effra Bold" panose="020B0604020202020204" charset="0"/>
      <p:bold r:id="rId35"/>
    </p:embeddedFont>
    <p:embeddedFont>
      <p:font typeface="Arial Black" panose="020B0A04020102020204" pitchFamily="34" charset="0"/>
      <p:bold r:id="rId36"/>
    </p:embeddedFont>
    <p:embeddedFont>
      <p:font typeface="Calibri" panose="020F0502020204030204" pitchFamily="34" charset="0"/>
      <p:regular r:id="rId37"/>
      <p:bold r:id="rId38"/>
      <p:italic r:id="rId39"/>
      <p:boldItalic r:id="rId40"/>
    </p:embeddedFont>
    <p:embeddedFont>
      <p:font typeface="Effra Heavy" panose="020B0604020202020204" charset="0"/>
      <p:bold r:id="rId41"/>
      <p:boldItalic r:id="rId42"/>
    </p:embeddedFont>
    <p:embeddedFont>
      <p:font typeface="Lucida Sans" panose="020B0602030504020204" pitchFamily="34" charset="0"/>
      <p:regular r:id="rId43"/>
      <p:bold r:id="rId44"/>
      <p:italic r:id="rId45"/>
      <p:boldItalic r:id="rId46"/>
    </p:embeddedFont>
    <p:embeddedFont>
      <p:font typeface="Rdg Vesta" panose="02000503060000020004" charset="0"/>
      <p:regular r:id="rId47"/>
      <p:bold r:id="rId48"/>
      <p:italic r:id="rId49"/>
      <p:boldItalic r:id="rId50"/>
    </p:embeddedFont>
    <p:embeddedFont>
      <p:font typeface="AngsanaUPC" panose="02020603050405020304" pitchFamily="18" charset="-34"/>
      <p:regular r:id="rId51"/>
      <p:bold r:id="rId52"/>
      <p:italic r:id="rId53"/>
      <p:boldItalic r:id="rId54"/>
    </p:embeddedFont>
    <p:embeddedFont>
      <p:font typeface="Effra" panose="020B0604020202020204" charset="0"/>
      <p:regular r:id="rId55"/>
      <p:bold r:id="rId56"/>
      <p:italic r:id="rId57"/>
      <p:boldItalic r:id="rId58"/>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94F0"/>
    <a:srgbClr val="FDFDFD"/>
    <a:srgbClr val="D799A1"/>
    <a:srgbClr val="BF0071"/>
    <a:srgbClr val="7EAF35"/>
    <a:srgbClr val="F3F3F3"/>
    <a:srgbClr val="F0F0F0"/>
    <a:srgbClr val="EEEEE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4" autoAdjust="0"/>
    <p:restoredTop sz="90044" autoAdjust="0"/>
  </p:normalViewPr>
  <p:slideViewPr>
    <p:cSldViewPr showGuides="1">
      <p:cViewPr>
        <p:scale>
          <a:sx n="66" d="100"/>
          <a:sy n="66" d="100"/>
        </p:scale>
        <p:origin x="-1368" y="-72"/>
      </p:cViewPr>
      <p:guideLst>
        <p:guide orient="horz" pos="2160"/>
        <p:guide pos="288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893763" y="739775"/>
            <a:ext cx="493395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a:p>
            <a:pPr lvl="2"/>
            <a:r>
              <a:rPr lang="en-GB" altLang="en-US" dirty="0" smtClean="0"/>
              <a:t>Third level</a:t>
            </a:r>
          </a:p>
          <a:p>
            <a:pPr lvl="3"/>
            <a:r>
              <a:rPr lang="en-GB" altLang="en-US" dirty="0" smtClean="0"/>
              <a:t>Fourth level</a:t>
            </a:r>
          </a:p>
          <a:p>
            <a:pPr lvl="4"/>
            <a:r>
              <a:rPr lang="en-GB" altLang="en-US" dirty="0" smtClean="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0" i="0" u="none" strike="noStrike" kern="1200" baseline="0" dirty="0" smtClean="0">
                <a:solidFill>
                  <a:schemeClr val="tx1"/>
                </a:solidFill>
                <a:latin typeface="Times New Roman" pitchFamily="18" charset="0"/>
                <a:ea typeface="+mn-ea"/>
                <a:cs typeface="+mn-cs"/>
              </a:rPr>
              <a:t>Increase of global mean surface temperatures for 2081–2100 relative to 1986–2005 is projected to likely be in the ranges 0.3°C to 1.7°C  for the lowest emissions scenario (RCP2.6) and 2.6°C to 4.8°C for the highest emissions scenario (RCP8.5). The Arctic region will warm more rapidly than the global mean, and mean warming over land will be larger than over the ocean.</a:t>
            </a:r>
          </a:p>
          <a:p>
            <a:r>
              <a:rPr lang="en-GB" sz="1600" b="0" i="0" u="none" strike="noStrike" kern="1200" baseline="0" dirty="0" smtClean="0">
                <a:solidFill>
                  <a:schemeClr val="tx1"/>
                </a:solidFill>
                <a:latin typeface="Times New Roman" pitchFamily="18" charset="0"/>
                <a:ea typeface="+mn-ea"/>
                <a:cs typeface="+mn-cs"/>
              </a:rPr>
              <a:t>Global mean sea level rise is projected to range from 0.52 to 0.98 m by 2100 for RCP8.5, with a rate during 2081 to 2100 of 8 to 16 mm per year. Further uptake of carbon by the ocean will increase ocean acidification.</a:t>
            </a:r>
          </a:p>
          <a:p>
            <a:r>
              <a:rPr lang="en-GB" sz="1600" b="0" i="0" u="none" strike="noStrike" kern="1200" baseline="0" dirty="0" smtClean="0">
                <a:solidFill>
                  <a:schemeClr val="tx1"/>
                </a:solidFill>
                <a:latin typeface="Times New Roman" pitchFamily="18" charset="0"/>
                <a:ea typeface="+mn-ea"/>
                <a:cs typeface="+mn-cs"/>
              </a:rPr>
              <a:t>Heavy rainfall is expected to become more intense with wet regions generally seeing more rainfall and dry sub-tropical regions or seasons less.</a:t>
            </a:r>
          </a:p>
          <a:p>
            <a:r>
              <a:rPr lang="en-GB" sz="1600" b="0" i="0" u="none" strike="noStrike" kern="1200" baseline="0" dirty="0" smtClean="0">
                <a:solidFill>
                  <a:schemeClr val="tx1"/>
                </a:solidFill>
                <a:latin typeface="Times New Roman" pitchFamily="18" charset="0"/>
                <a:ea typeface="+mn-ea"/>
                <a:cs typeface="+mn-cs"/>
              </a:rPr>
              <a:t>For further details, see the IPCC (2014) WG1 Summary For Policy Makers, Section E.</a:t>
            </a:r>
          </a:p>
        </p:txBody>
      </p:sp>
      <p:sp>
        <p:nvSpPr>
          <p:cNvPr id="4" name="Slide Number Placeholder 3"/>
          <p:cNvSpPr>
            <a:spLocks noGrp="1"/>
          </p:cNvSpPr>
          <p:nvPr>
            <p:ph type="sldNum" sz="quarter" idx="10"/>
          </p:nvPr>
        </p:nvSpPr>
        <p:spPr/>
        <p:txBody>
          <a:bodyPr/>
          <a:lstStyle/>
          <a:p>
            <a:fld id="{47BE326D-41A3-461A-BA78-7CADDF6CF3CE}" type="slidenum">
              <a:rPr lang="en-GB" smtClean="0"/>
              <a:pPr/>
              <a:t>6</a:t>
            </a:fld>
            <a:endParaRPr lang="en-GB"/>
          </a:p>
        </p:txBody>
      </p:sp>
    </p:spTree>
    <p:extLst>
      <p:ext uri="{BB962C8B-B14F-4D97-AF65-F5344CB8AC3E}">
        <p14:creationId xmlns:p14="http://schemas.microsoft.com/office/powerpoint/2010/main" val="346450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degree of consensus on the sign of the projected change (</a:t>
            </a:r>
            <a:r>
              <a:rPr lang="en-GB" dirty="0" err="1" smtClean="0"/>
              <a:t>colored</a:t>
            </a:r>
            <a:r>
              <a:rPr lang="en-GB" dirty="0" smtClean="0"/>
              <a:t> shading), the areas where the MMEM change exceeds the </a:t>
            </a:r>
            <a:r>
              <a:rPr lang="en-GB" dirty="0" err="1" smtClean="0"/>
              <a:t>intermodel</a:t>
            </a:r>
            <a:r>
              <a:rPr lang="en-GB" dirty="0" smtClean="0"/>
              <a:t> standard deviation (dots), and regions where the projected change is very likely small relative to variability (small triangles). In virtually all cases triangles only appear where the degree of consensus is very low or absent—for MAM only.</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8</a:t>
            </a:fld>
            <a:endParaRPr lang="en-GB" altLang="en-US" dirty="0"/>
          </a:p>
        </p:txBody>
      </p:sp>
    </p:spTree>
    <p:extLst>
      <p:ext uri="{BB962C8B-B14F-4D97-AF65-F5344CB8AC3E}">
        <p14:creationId xmlns:p14="http://schemas.microsoft.com/office/powerpoint/2010/main" val="1526932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5-day</a:t>
            </a:r>
            <a:r>
              <a:rPr lang="en-GB" baseline="0" dirty="0" smtClean="0"/>
              <a:t> means.</a:t>
            </a:r>
          </a:p>
          <a:p>
            <a:pPr marL="228600" indent="-228600">
              <a:buAutoNum type="arabicParenR"/>
            </a:pPr>
            <a:r>
              <a:rPr lang="en-GB" baseline="0" dirty="0" smtClean="0"/>
              <a:t>More </a:t>
            </a:r>
            <a:r>
              <a:rPr lang="en-GB" baseline="0" dirty="0" err="1" smtClean="0"/>
              <a:t>positve</a:t>
            </a:r>
            <a:r>
              <a:rPr lang="en-GB" baseline="0" dirty="0" smtClean="0"/>
              <a:t> </a:t>
            </a:r>
            <a:r>
              <a:rPr lang="en-GB" baseline="0" dirty="0" err="1" smtClean="0"/>
              <a:t>dP</a:t>
            </a:r>
            <a:r>
              <a:rPr lang="en-GB" baseline="0" dirty="0" smtClean="0"/>
              <a:t>/</a:t>
            </a:r>
            <a:r>
              <a:rPr lang="en-GB" baseline="0" dirty="0" err="1" smtClean="0"/>
              <a:t>dT</a:t>
            </a:r>
            <a:r>
              <a:rPr lang="en-GB" baseline="0" dirty="0" smtClean="0"/>
              <a:t> for heavier percentiles (</a:t>
            </a:r>
            <a:r>
              <a:rPr lang="en-GB" baseline="0" dirty="0" err="1" smtClean="0"/>
              <a:t>obs</a:t>
            </a:r>
            <a:r>
              <a:rPr lang="en-GB" baseline="0" dirty="0" smtClean="0"/>
              <a:t> and models)</a:t>
            </a:r>
          </a:p>
          <a:p>
            <a:pPr marL="228600" indent="-228600">
              <a:buAutoNum type="arabicParenR"/>
            </a:pPr>
            <a:r>
              <a:rPr lang="en-GB" baseline="0" dirty="0" smtClean="0"/>
              <a:t>Higher observed sensitivity than models over ocean, good agreement over land.</a:t>
            </a:r>
          </a:p>
          <a:p>
            <a:pPr marL="228600" indent="-228600">
              <a:buAutoNum type="arabicParenR"/>
            </a:pPr>
            <a:r>
              <a:rPr lang="en-GB" baseline="0" dirty="0" smtClean="0"/>
              <a:t>Mostly negative </a:t>
            </a:r>
            <a:r>
              <a:rPr lang="en-GB" baseline="0" dirty="0" err="1" smtClean="0"/>
              <a:t>dP</a:t>
            </a:r>
            <a:r>
              <a:rPr lang="en-GB" baseline="0" dirty="0" smtClean="0"/>
              <a:t>/</a:t>
            </a:r>
            <a:r>
              <a:rPr lang="en-GB" baseline="0" dirty="0" err="1" smtClean="0"/>
              <a:t>dT</a:t>
            </a:r>
            <a:r>
              <a:rPr lang="en-GB" baseline="0" dirty="0" smtClean="0"/>
              <a:t> for all percentiles (apart from heaviest) over land. Partly due to less rainfall over land in El Nino when warmer tropical T</a:t>
            </a:r>
          </a:p>
          <a:p>
            <a:pPr marL="228600" indent="-228600">
              <a:buAutoNum type="arabicParenR"/>
            </a:pPr>
            <a:r>
              <a:rPr lang="en-GB" baseline="0" dirty="0" smtClean="0"/>
              <a:t>Coupled models: similar picture over ocean.  Smaller sensitivity for highest percentiles under climate change since global increases in P with warming are muted by increasing CO2 levels.</a:t>
            </a:r>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12</a:t>
            </a:fld>
            <a:endParaRPr lang="en-GB"/>
          </a:p>
        </p:txBody>
      </p:sp>
    </p:spTree>
    <p:extLst>
      <p:ext uri="{BB962C8B-B14F-4D97-AF65-F5344CB8AC3E}">
        <p14:creationId xmlns:p14="http://schemas.microsoft.com/office/powerpoint/2010/main" val="531332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5-day</a:t>
            </a:r>
            <a:r>
              <a:rPr lang="en-GB" baseline="0" dirty="0" smtClean="0"/>
              <a:t> means.</a:t>
            </a:r>
          </a:p>
          <a:p>
            <a:pPr marL="228600" indent="-228600">
              <a:buAutoNum type="arabicParenR"/>
            </a:pPr>
            <a:r>
              <a:rPr lang="en-GB" baseline="0" dirty="0" smtClean="0"/>
              <a:t>More </a:t>
            </a:r>
            <a:r>
              <a:rPr lang="en-GB" baseline="0" dirty="0" err="1" smtClean="0"/>
              <a:t>positve</a:t>
            </a:r>
            <a:r>
              <a:rPr lang="en-GB" baseline="0" dirty="0" smtClean="0"/>
              <a:t> </a:t>
            </a:r>
            <a:r>
              <a:rPr lang="en-GB" baseline="0" dirty="0" err="1" smtClean="0"/>
              <a:t>dP</a:t>
            </a:r>
            <a:r>
              <a:rPr lang="en-GB" baseline="0" dirty="0" smtClean="0"/>
              <a:t>/</a:t>
            </a:r>
            <a:r>
              <a:rPr lang="en-GB" baseline="0" dirty="0" err="1" smtClean="0"/>
              <a:t>dT</a:t>
            </a:r>
            <a:r>
              <a:rPr lang="en-GB" baseline="0" dirty="0" smtClean="0"/>
              <a:t> for heavier percentiles (</a:t>
            </a:r>
            <a:r>
              <a:rPr lang="en-GB" baseline="0" dirty="0" err="1" smtClean="0"/>
              <a:t>obs</a:t>
            </a:r>
            <a:r>
              <a:rPr lang="en-GB" baseline="0" dirty="0" smtClean="0"/>
              <a:t> and models)</a:t>
            </a:r>
          </a:p>
          <a:p>
            <a:pPr marL="228600" indent="-228600">
              <a:buAutoNum type="arabicParenR"/>
            </a:pPr>
            <a:r>
              <a:rPr lang="en-GB" baseline="0" dirty="0" smtClean="0"/>
              <a:t>Higher observed sensitivity than models over ocean, good agreement over land.</a:t>
            </a:r>
          </a:p>
          <a:p>
            <a:pPr marL="228600" indent="-228600">
              <a:buAutoNum type="arabicParenR"/>
            </a:pPr>
            <a:r>
              <a:rPr lang="en-GB" baseline="0" dirty="0" smtClean="0"/>
              <a:t>Mostly negative </a:t>
            </a:r>
            <a:r>
              <a:rPr lang="en-GB" baseline="0" dirty="0" err="1" smtClean="0"/>
              <a:t>dP</a:t>
            </a:r>
            <a:r>
              <a:rPr lang="en-GB" baseline="0" dirty="0" smtClean="0"/>
              <a:t>/</a:t>
            </a:r>
            <a:r>
              <a:rPr lang="en-GB" baseline="0" dirty="0" err="1" smtClean="0"/>
              <a:t>dT</a:t>
            </a:r>
            <a:r>
              <a:rPr lang="en-GB" baseline="0" dirty="0" smtClean="0"/>
              <a:t> for all percentiles (apart from heaviest) over land. Partly due to less rainfall over land in El Nino when warmer tropical T</a:t>
            </a:r>
          </a:p>
          <a:p>
            <a:pPr marL="228600" indent="-228600">
              <a:buAutoNum type="arabicParenR"/>
            </a:pPr>
            <a:r>
              <a:rPr lang="en-GB" baseline="0" dirty="0" smtClean="0"/>
              <a:t>Coupled models: similar picture over ocean.  Smaller sensitivity for highest percentiles under climate change since global increases in P with warming are muted by increasing CO2 levels.</a:t>
            </a:r>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13</a:t>
            </a:fld>
            <a:endParaRPr lang="en-GB"/>
          </a:p>
        </p:txBody>
      </p:sp>
    </p:spTree>
    <p:extLst>
      <p:ext uri="{BB962C8B-B14F-4D97-AF65-F5344CB8AC3E}">
        <p14:creationId xmlns:p14="http://schemas.microsoft.com/office/powerpoint/2010/main" val="531332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Changes in number of cyclones per month per unit area</a:t>
            </a:r>
            <a:endParaRPr lang="en-GB" dirty="0"/>
          </a:p>
        </p:txBody>
      </p:sp>
      <p:sp>
        <p:nvSpPr>
          <p:cNvPr id="4" name="Slide Number Placeholder 3"/>
          <p:cNvSpPr>
            <a:spLocks noGrp="1"/>
          </p:cNvSpPr>
          <p:nvPr>
            <p:ph type="sldNum" sz="quarter" idx="10"/>
          </p:nvPr>
        </p:nvSpPr>
        <p:spPr/>
        <p:txBody>
          <a:bodyPr/>
          <a:lstStyle/>
          <a:p>
            <a:pPr>
              <a:defRPr/>
            </a:pPr>
            <a:fld id="{525F3FF7-915F-41EF-89CC-E61BDAE14696}" type="slidenum">
              <a:rPr lang="en-US" smtClean="0"/>
              <a:pPr>
                <a:defRPr/>
              </a:pPr>
              <a:t>15</a:t>
            </a:fld>
            <a:endParaRPr lang="en-US"/>
          </a:p>
        </p:txBody>
      </p:sp>
    </p:spTree>
    <p:extLst>
      <p:ext uri="{BB962C8B-B14F-4D97-AF65-F5344CB8AC3E}">
        <p14:creationId xmlns:p14="http://schemas.microsoft.com/office/powerpoint/2010/main" val="2302289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PRECIPITATION: [Tech </a:t>
            </a:r>
            <a:r>
              <a:rPr lang="en-GB" dirty="0" err="1" smtClean="0"/>
              <a:t>Summ</a:t>
            </a:r>
            <a:r>
              <a:rPr lang="en-GB" dirty="0" smtClean="0"/>
              <a:t> Fig. 2]</a:t>
            </a:r>
          </a:p>
          <a:p>
            <a:r>
              <a:rPr lang="en-GB" dirty="0" smtClean="0"/>
              <a:t>RCP8.5 ANN: Multi-model CMIP5 average mm/day change. </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smtClean="0"/>
          </a:p>
          <a:p>
            <a:r>
              <a:rPr lang="en-GB" dirty="0" smtClean="0"/>
              <a:t>P INTENSITY:</a:t>
            </a:r>
          </a:p>
          <a:p>
            <a:r>
              <a:rPr lang="en-GB" dirty="0" err="1" smtClean="0"/>
              <a:t>Percent</a:t>
            </a:r>
            <a:r>
              <a:rPr lang="en-GB" dirty="0" smtClean="0"/>
              <a:t> change in annual maximum 5-day precipitation 2081-2100 relative to 1981-2000 for RCP8.5 CMIP5 ensemble.</a:t>
            </a:r>
          </a:p>
          <a:p>
            <a:r>
              <a:rPr lang="en-GB" dirty="0" smtClean="0"/>
              <a:t>Fig. 12.26, Chapter 12.</a:t>
            </a:r>
          </a:p>
          <a:p>
            <a:r>
              <a:rPr lang="en-GB" dirty="0" smtClean="0"/>
              <a:t>Stippling </a:t>
            </a:r>
            <a:r>
              <a:rPr lang="en-GB" dirty="0" smtClean="0">
                <a:sym typeface="Wingdings" panose="05000000000000000000" pitchFamily="2" charset="2"/>
              </a:rPr>
              <a:t> significant change</a:t>
            </a:r>
            <a:r>
              <a:rPr lang="en-GB" dirty="0" smtClean="0"/>
              <a:t> </a:t>
            </a:r>
          </a:p>
          <a:p>
            <a:endParaRPr lang="en-GB" dirty="0" smtClean="0"/>
          </a:p>
          <a:p>
            <a:r>
              <a:rPr lang="en-GB" dirty="0" smtClean="0"/>
              <a:t>SOIL MOISTURE: [Tech </a:t>
            </a:r>
            <a:r>
              <a:rPr lang="en-GB" dirty="0" err="1" smtClean="0"/>
              <a:t>Summ</a:t>
            </a:r>
            <a:r>
              <a:rPr lang="en-GB" dirty="0" smtClean="0"/>
              <a:t>, Fig. 2]</a:t>
            </a:r>
          </a:p>
          <a:p>
            <a:r>
              <a:rPr lang="en-GB" dirty="0" smtClean="0"/>
              <a:t>RCP8.5 ANN change in %, Upper 10cm</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24</a:t>
            </a:fld>
            <a:endParaRPr lang="en-GB"/>
          </a:p>
        </p:txBody>
      </p:sp>
    </p:spTree>
    <p:extLst>
      <p:ext uri="{BB962C8B-B14F-4D97-AF65-F5344CB8AC3E}">
        <p14:creationId xmlns:p14="http://schemas.microsoft.com/office/powerpoint/2010/main" val="957060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See also IPCC (2013) Figure 1.15</a:t>
            </a:r>
          </a:p>
          <a:p>
            <a:endParaRPr lang="en-GB" dirty="0"/>
          </a:p>
        </p:txBody>
      </p:sp>
      <p:sp>
        <p:nvSpPr>
          <p:cNvPr id="4" name="Slide Number Placeholder 3"/>
          <p:cNvSpPr>
            <a:spLocks noGrp="1"/>
          </p:cNvSpPr>
          <p:nvPr>
            <p:ph type="sldNum" sz="quarter" idx="10"/>
          </p:nvPr>
        </p:nvSpPr>
        <p:spPr/>
        <p:txBody>
          <a:bodyPr/>
          <a:lstStyle/>
          <a:p>
            <a:pPr>
              <a:defRPr/>
            </a:pPr>
            <a:fld id="{6ACA4D64-9E79-4839-A58C-F562BEE2AE2F}" type="slidenum">
              <a:rPr lang="en-GB" smtClean="0"/>
              <a:pPr>
                <a:defRPr/>
              </a:pPr>
              <a:t>25</a:t>
            </a:fld>
            <a:endParaRPr lang="en-GB"/>
          </a:p>
        </p:txBody>
      </p:sp>
    </p:spTree>
    <p:extLst>
      <p:ext uri="{BB962C8B-B14F-4D97-AF65-F5344CB8AC3E}">
        <p14:creationId xmlns:p14="http://schemas.microsoft.com/office/powerpoint/2010/main" val="261805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F86F42-E683-4961-B3C5-4D3CFDB78C13}" type="slidenum">
              <a:rPr lang="en-GB"/>
              <a:pPr fontAlgn="base">
                <a:spcBef>
                  <a:spcPct val="0"/>
                </a:spcBef>
                <a:spcAft>
                  <a:spcPct val="0"/>
                </a:spcAft>
              </a:pPr>
              <a:t>26</a:t>
            </a:fld>
            <a:endParaRPr lang="en-GB"/>
          </a:p>
        </p:txBody>
      </p:sp>
      <p:sp>
        <p:nvSpPr>
          <p:cNvPr id="4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Uncertainty in decadal predictions is dominated by model uncertainty and internal variability on regional scales as well as on global scales.</a:t>
            </a:r>
            <a:endParaRPr lang="en-US" smtClean="0"/>
          </a:p>
        </p:txBody>
      </p:sp>
    </p:spTree>
    <p:extLst>
      <p:ext uri="{BB962C8B-B14F-4D97-AF65-F5344CB8AC3E}">
        <p14:creationId xmlns:p14="http://schemas.microsoft.com/office/powerpoint/2010/main" val="343089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tx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9983806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0716924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403731190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0F85860-FF9C-4159-8D9C-8DD8E16800EA}" type="slidenum">
              <a:rPr lang="en-GB"/>
              <a:pPr/>
              <a:t>‹#›</a:t>
            </a:fld>
            <a:endParaRPr lang="en-GB"/>
          </a:p>
        </p:txBody>
      </p:sp>
    </p:spTree>
    <p:extLst>
      <p:ext uri="{BB962C8B-B14F-4D97-AF65-F5344CB8AC3E}">
        <p14:creationId xmlns:p14="http://schemas.microsoft.com/office/powerpoint/2010/main" val="2110241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39523B7-438F-482D-B876-FA2007FECCAB}" type="datetimeFigureOut">
              <a:rPr lang="en-GB"/>
              <a:pPr>
                <a:defRPr/>
              </a:pPr>
              <a:t>20/04/2015</a:t>
            </a:fld>
            <a:endParaRPr lang="en-GB"/>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r>
              <a:rPr lang="en-GB"/>
              <a:t>MTMG16 2009 L3     </a:t>
            </a:r>
            <a:fld id="{69CF852A-2538-4F43-A252-C9CBD68EB679}" type="slidenum">
              <a:rPr lang="en-GB"/>
              <a:pPr>
                <a:defRPr/>
              </a:pPr>
              <a:t>‹#›</a:t>
            </a:fld>
            <a:endParaRPr lang="en-GB"/>
          </a:p>
        </p:txBody>
      </p:sp>
    </p:spTree>
    <p:extLst>
      <p:ext uri="{BB962C8B-B14F-4D97-AF65-F5344CB8AC3E}">
        <p14:creationId xmlns:p14="http://schemas.microsoft.com/office/powerpoint/2010/main" val="384032733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147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8AB62B-0FC4-4713-BBFC-824CFFB876A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41910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359ADC-4877-4708-9A3B-6A9CFB58C7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58555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28EE7-BD90-48A5-8D65-58DEFB005D2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95670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F6C144-8C7D-413F-9A76-F6CCE4ADD30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29654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C42399B-09C2-4AEA-9C1D-F281F2B52C2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84374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23068F-F456-4397-B194-A222F97D865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64581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CE108D-53FF-46DF-8AE1-E09E673ACFE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76116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Tree>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BF1BB6-965D-4960-9773-5A383271DA6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13555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1A3A92-A3BB-47C9-B202-6CBF5027B34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4713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ECCFF3-867D-4A13-A867-19531170F49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35716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C5AE93-A2AC-4450-9303-8CA8F43E637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28566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D9EF5B-9DAB-4491-B320-4BD375E69F7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82521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244F944D-2272-47F7-8969-DDDA77676334}" type="slidenum">
              <a:rPr lang="en-GB">
                <a:solidFill>
                  <a:srgbClr val="FFFFFF"/>
                </a:solidFill>
              </a:rPr>
              <a:pPr/>
              <a:t>‹#›</a:t>
            </a:fld>
            <a:endParaRPr lang="en-GB" dirty="0">
              <a:solidFill>
                <a:srgbClr val="FFFFFF"/>
              </a:solidFill>
            </a:endParaRPr>
          </a:p>
        </p:txBody>
      </p:sp>
      <p:sp>
        <p:nvSpPr>
          <p:cNvPr id="7" name="Rectangle 6"/>
          <p:cNvSpPr/>
          <p:nvPr userDrawn="1"/>
        </p:nvSpPr>
        <p:spPr>
          <a:xfrm>
            <a:off x="611560" y="6429938"/>
            <a:ext cx="7308304" cy="397032"/>
          </a:xfrm>
          <a:prstGeom prst="rect">
            <a:avLst/>
          </a:prstGeom>
          <a:solidFill>
            <a:schemeClr val="bg1"/>
          </a:solidFill>
        </p:spPr>
        <p:txBody>
          <a:bodyPr wrap="square">
            <a:spAutoFit/>
          </a:bodyPr>
          <a:lstStyle/>
          <a:p>
            <a:pPr marL="342900" indent="-342900">
              <a:lnSpc>
                <a:spcPct val="110000"/>
              </a:lnSpc>
              <a:spcBef>
                <a:spcPct val="20000"/>
              </a:spcBef>
              <a:defRPr/>
            </a:pPr>
            <a:r>
              <a:rPr lang="en-US" sz="1800" kern="0" dirty="0">
                <a:solidFill>
                  <a:srgbClr val="FFFFFF"/>
                </a:solidFill>
                <a:latin typeface="Rdg Vesta"/>
              </a:rPr>
              <a:t>	</a:t>
            </a:r>
            <a:r>
              <a:rPr lang="en-US" sz="1800" kern="0" dirty="0" err="1" smtClean="0">
                <a:solidFill>
                  <a:srgbClr val="FFFFFF"/>
                </a:solidFill>
                <a:latin typeface="Rdg Vesta"/>
              </a:rPr>
              <a:t>RMetS</a:t>
            </a:r>
            <a:r>
              <a:rPr lang="en-US" sz="1800" kern="0" dirty="0" smtClean="0">
                <a:solidFill>
                  <a:srgbClr val="FFFFFF"/>
                </a:solidFill>
                <a:latin typeface="Rdg Vesta"/>
              </a:rPr>
              <a:t> SE Meeting, Reading Town Hall, 2014</a:t>
            </a:r>
            <a:endParaRPr lang="en-US" sz="1600" kern="0" dirty="0">
              <a:solidFill>
                <a:srgbClr val="FFFFFF"/>
              </a:solidFill>
              <a:latin typeface="Rdg Vesta"/>
            </a:endParaRPr>
          </a:p>
        </p:txBody>
      </p:sp>
    </p:spTree>
    <p:extLst>
      <p:ext uri="{BB962C8B-B14F-4D97-AF65-F5344CB8AC3E}">
        <p14:creationId xmlns:p14="http://schemas.microsoft.com/office/powerpoint/2010/main" val="1211428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244F944D-2272-47F7-8969-DDDA77676334}" type="slidenum">
              <a:rPr lang="en-GB">
                <a:solidFill>
                  <a:srgbClr val="FFFFFF"/>
                </a:solidFill>
              </a:rPr>
              <a:pPr/>
              <a:t>‹#›</a:t>
            </a:fld>
            <a:endParaRPr lang="en-GB" dirty="0">
              <a:solidFill>
                <a:srgbClr val="FFFFFF"/>
              </a:solidFill>
            </a:endParaRPr>
          </a:p>
        </p:txBody>
      </p:sp>
      <p:sp>
        <p:nvSpPr>
          <p:cNvPr id="7" name="Rectangle 6"/>
          <p:cNvSpPr/>
          <p:nvPr userDrawn="1"/>
        </p:nvSpPr>
        <p:spPr>
          <a:xfrm>
            <a:off x="611560" y="6429938"/>
            <a:ext cx="7308304" cy="397032"/>
          </a:xfrm>
          <a:prstGeom prst="rect">
            <a:avLst/>
          </a:prstGeom>
          <a:solidFill>
            <a:schemeClr val="bg1"/>
          </a:solidFill>
        </p:spPr>
        <p:txBody>
          <a:bodyPr wrap="square">
            <a:spAutoFit/>
          </a:bodyPr>
          <a:lstStyle/>
          <a:p>
            <a:pPr marL="342900" indent="-342900">
              <a:lnSpc>
                <a:spcPct val="110000"/>
              </a:lnSpc>
              <a:spcBef>
                <a:spcPct val="20000"/>
              </a:spcBef>
              <a:defRPr/>
            </a:pPr>
            <a:r>
              <a:rPr lang="en-US" sz="1800" kern="0" dirty="0">
                <a:solidFill>
                  <a:srgbClr val="FFFFFF"/>
                </a:solidFill>
                <a:latin typeface="Rdg Vesta"/>
              </a:rPr>
              <a:t>	Year 12 Symposium, University of Reading, </a:t>
            </a:r>
            <a:r>
              <a:rPr lang="en-US" sz="1800" kern="0" dirty="0" smtClean="0">
                <a:solidFill>
                  <a:srgbClr val="FFFFFF"/>
                </a:solidFill>
                <a:latin typeface="Rdg Vesta"/>
              </a:rPr>
              <a:t>2013</a:t>
            </a:r>
            <a:endParaRPr lang="en-US" sz="1600" kern="0" dirty="0">
              <a:solidFill>
                <a:srgbClr val="FFFFFF"/>
              </a:solidFill>
              <a:latin typeface="Rdg Vesta"/>
            </a:endParaRPr>
          </a:p>
        </p:txBody>
      </p:sp>
    </p:spTree>
    <p:extLst>
      <p:ext uri="{BB962C8B-B14F-4D97-AF65-F5344CB8AC3E}">
        <p14:creationId xmlns:p14="http://schemas.microsoft.com/office/powerpoint/2010/main" val="1039074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t>Copyright University of Reading</a:t>
            </a:r>
            <a:endParaRPr lang="en-GB" dirty="0"/>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2691051544"/>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bg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68952631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2.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tx1"/>
                </a:solidFill>
                <a:latin typeface="Effra Light" pitchFamily="34" charset="0"/>
              </a:rPr>
              <a:t>LIMITLESS </a:t>
            </a:r>
            <a:r>
              <a:rPr lang="en-GB" altLang="en-US" sz="1400" dirty="0">
                <a:solidFill>
                  <a:schemeClr val="tx1"/>
                </a:solidFill>
                <a:latin typeface="Effra Heavy" pitchFamily="34" charset="0"/>
              </a:rPr>
              <a:t>POTENTIAL</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OPPORTUNITIES</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IMPACT</a:t>
            </a:r>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705" r:id="rId3"/>
    <p:sldLayoutId id="2147483696" r:id="rId4"/>
    <p:sldLayoutId id="2147483698" r:id="rId5"/>
    <p:sldLayoutId id="2147483700" r:id="rId6"/>
    <p:sldLayoutId id="2147483701" r:id="rId7"/>
    <p:sldLayoutId id="2147483702" r:id="rId8"/>
    <p:sldLayoutId id="2147483706" r:id="rId9"/>
    <p:sldLayoutId id="2147483707" r:id="rId10"/>
    <p:sldLayoutId id="2147483708" r:id="rId11"/>
    <p:sldLayoutId id="2147483713" r:id="rId12"/>
    <p:sldLayoutId id="2147483709" r:id="rId13"/>
    <p:sldLayoutId id="2147483710" r:id="rId14"/>
    <p:sldLayoutId id="2147483711" r:id="rId15"/>
    <p:sldLayoutId id="2147483712" r:id="rId16"/>
    <p:sldLayoutId id="2147483714" r:id="rId17"/>
    <p:sldLayoutId id="2147483715" r:id="rId18"/>
    <p:sldLayoutId id="2147483716" r:id="rId19"/>
    <p:sldLayoutId id="2147483717" r:id="rId20"/>
    <p:sldLayoutId id="2147483718" r:id="rId21"/>
    <p:sldLayoutId id="2147483719" r:id="rId22"/>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70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latin typeface="Arial" charset="0"/>
            </a:endParaRPr>
          </a:p>
        </p:txBody>
      </p:sp>
      <p:sp>
        <p:nvSpPr>
          <p:cNvPr id="970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lgn="ctr">
              <a:defRPr/>
            </a:pPr>
            <a:endParaRPr lang="en-GB">
              <a:solidFill>
                <a:srgbClr val="000000"/>
              </a:solidFill>
              <a:latin typeface="Arial" charset="0"/>
            </a:endParaRPr>
          </a:p>
        </p:txBody>
      </p:sp>
      <p:sp>
        <p:nvSpPr>
          <p:cNvPr id="970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D1B6B3A-2844-478A-B084-4527087C74C1}" type="slidenum">
              <a:rPr lang="en-GB">
                <a:solidFill>
                  <a:srgbClr val="000000"/>
                </a:solidFill>
                <a:latin typeface="Arial" charset="0"/>
              </a:rPr>
              <a:pPr>
                <a:defRPr/>
              </a:pPr>
              <a:t>‹#›</a:t>
            </a:fld>
            <a:endParaRPr lang="en-GB">
              <a:solidFill>
                <a:srgbClr val="000000"/>
              </a:solidFill>
              <a:latin typeface="Arial" charset="0"/>
            </a:endParaRPr>
          </a:p>
        </p:txBody>
      </p:sp>
    </p:spTree>
    <p:extLst>
      <p:ext uri="{BB962C8B-B14F-4D97-AF65-F5344CB8AC3E}">
        <p14:creationId xmlns:p14="http://schemas.microsoft.com/office/powerpoint/2010/main" val="38369419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Calibri" pitchFamily="34" charset="0"/>
        </a:defRPr>
      </a:lvl6pPr>
      <a:lvl7pPr marL="914400" algn="ctr" rtl="0" fontAlgn="base">
        <a:spcBef>
          <a:spcPct val="0"/>
        </a:spcBef>
        <a:spcAft>
          <a:spcPct val="0"/>
        </a:spcAft>
        <a:defRPr sz="4400">
          <a:solidFill>
            <a:schemeClr val="tx2"/>
          </a:solidFill>
          <a:latin typeface="Calibri" pitchFamily="34" charset="0"/>
        </a:defRPr>
      </a:lvl7pPr>
      <a:lvl8pPr marL="1371600" algn="ctr" rtl="0" fontAlgn="base">
        <a:spcBef>
          <a:spcPct val="0"/>
        </a:spcBef>
        <a:spcAft>
          <a:spcPct val="0"/>
        </a:spcAft>
        <a:defRPr sz="4400">
          <a:solidFill>
            <a:schemeClr val="tx2"/>
          </a:solidFill>
          <a:latin typeface="Calibri" pitchFamily="34" charset="0"/>
        </a:defRPr>
      </a:lvl8pPr>
      <a:lvl9pPr marL="1828800" algn="ctr" rtl="0" fontAlgn="base">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hyperlink" Target="http://dx.doi.org/10.1088/1748-9326/8/3/034002"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iopscience.iop.org/1748-9326/5/2/025205" TargetMode="External"/><Relationship Id="rId2" Type="http://schemas.openxmlformats.org/officeDocument/2006/relationships/image" Target="../media/image26.wmf"/><Relationship Id="rId1" Type="http://schemas.openxmlformats.org/officeDocument/2006/relationships/slideLayout" Target="../slideLayouts/slideLayout22.xml"/><Relationship Id="rId4" Type="http://schemas.openxmlformats.org/officeDocument/2006/relationships/hyperlink" Target="http://www.sciencemag.org/content/321/5895/1481.abstrac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hyperlink" Target="http://link.springer.com/article/10.1007/s10712-012-9213-z"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hyperlink" Target="http://link.springer.com/article/10.1007/s10712-012-9213-z"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gif"/><Relationship Id="rId7" Type="http://schemas.openxmlformats.org/officeDocument/2006/relationships/image" Target="../media/image23.png"/><Relationship Id="rId2" Type="http://schemas.openxmlformats.org/officeDocument/2006/relationships/hyperlink" Target="http://www.met.reading.ac.uk/~sgs02rpa/MISC/tcw-Nov2009.gif" TargetMode="External"/><Relationship Id="rId1" Type="http://schemas.openxmlformats.org/officeDocument/2006/relationships/slideLayout" Target="../slideLayouts/slideLayout2.xml"/><Relationship Id="rId6" Type="http://schemas.openxmlformats.org/officeDocument/2006/relationships/hyperlink" Target="http://iopscience.iop.org/1748-9326/8/3/034010" TargetMode="External"/><Relationship Id="rId5" Type="http://schemas.openxmlformats.org/officeDocument/2006/relationships/image" Target="../media/image29.png"/><Relationship Id="rId4" Type="http://schemas.openxmlformats.org/officeDocument/2006/relationships/hyperlink" Target="http://www.agu.org/pubs/crossref/2011/2011GL049783.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23.png"/><Relationship Id="rId4" Type="http://schemas.openxmlformats.org/officeDocument/2006/relationships/hyperlink" Target="http://dx.doi.org/10.1175/JCLI-D-12-00573.1"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met.reading.ac.uk/~sgs02rpa/latest.html#ROSE"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hyperlink" Target="http://onlinelibrary.wiley.com/wol1/doi/10.1002/2014GL060962/full" TargetMode="External"/><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hyperlink" Target="http://iopscience.iop.org/1748-9326/9/3/034016/"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onlinelibrary.wiley.com/doi/10.1002/2014GL061541/abstract" TargetMode="External"/><Relationship Id="rId7" Type="http://schemas.openxmlformats.org/officeDocument/2006/relationships/image" Target="../media/image35.jpeg"/><Relationship Id="rId2" Type="http://schemas.openxmlformats.org/officeDocument/2006/relationships/hyperlink" Target="http://www.plosone.org/article/info:doi/10.1371/journal.pone.0081648" TargetMode="External"/><Relationship Id="rId1" Type="http://schemas.openxmlformats.org/officeDocument/2006/relationships/slideLayout" Target="../slideLayouts/slideLayout2.xml"/><Relationship Id="rId6" Type="http://schemas.openxmlformats.org/officeDocument/2006/relationships/hyperlink" Target="http://www.nature.com/ngeo/journal/v7/n9/full/ngeo2228.html" TargetMode="External"/><Relationship Id="rId5" Type="http://schemas.openxmlformats.org/officeDocument/2006/relationships/hyperlink" Target="http://www.nature.com/nclimate/journal/v4/n9/full/nclimate2310.html" TargetMode="External"/><Relationship Id="rId10" Type="http://schemas.openxmlformats.org/officeDocument/2006/relationships/image" Target="../media/image38.jpeg"/><Relationship Id="rId4" Type="http://schemas.openxmlformats.org/officeDocument/2006/relationships/hyperlink" Target="http://iopscience.iop.org/1748-9326/6/4/044022" TargetMode="External"/><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nature.com/nclimate/journal/v4/n10/full/nclimate2355.html" TargetMode="Externa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hyperlink" Target="http://www.ipcc.ch/report/ar5/wg1/docs/WG1AR5_FAQbrochure_FINAL.pdf" TargetMode="External"/><Relationship Id="rId5" Type="http://schemas.openxmlformats.org/officeDocument/2006/relationships/hyperlink" Target="http://www.ipcc.ch/report/graphics/images/Assessment%20Reports/AR5%20-%20WG1/Chapter%2011/Fig11-08.jpg" TargetMode="Externa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3.png"/><Relationship Id="rId2" Type="http://schemas.openxmlformats.org/officeDocument/2006/relationships/image" Target="../media/image46.png"/><Relationship Id="rId1" Type="http://schemas.openxmlformats.org/officeDocument/2006/relationships/slideLayout" Target="../slideLayouts/slideLayout21.xml"/><Relationship Id="rId6" Type="http://schemas.openxmlformats.org/officeDocument/2006/relationships/hyperlink" Target="http://dx.doi.org/10.1029/2012GL052093" TargetMode="External"/><Relationship Id="rId5" Type="http://schemas.openxmlformats.org/officeDocument/2006/relationships/hyperlink" Target="http://dx.doi.org/10.1088/1748-9326/8/3/034002" TargetMode="Externa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hyperlink" Target="http://onlinelibrary.wiley.com/doi/10.1002/2014GL060962/full" TargetMode="External"/><Relationship Id="rId2" Type="http://schemas.openxmlformats.org/officeDocument/2006/relationships/image" Target="../media/image48.emf"/><Relationship Id="rId1" Type="http://schemas.openxmlformats.org/officeDocument/2006/relationships/slideLayout" Target="../slideLayouts/slideLayout24.xml"/><Relationship Id="rId4" Type="http://schemas.openxmlformats.org/officeDocument/2006/relationships/image" Target="../media/image49.em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1.xml"/><Relationship Id="rId5" Type="http://schemas.openxmlformats.org/officeDocument/2006/relationships/hyperlink" Target="http://www.metlink.org/climate/pcc-updates-science-teachers/#6" TargetMode="External"/><Relationship Id="rId4" Type="http://schemas.openxmlformats.org/officeDocument/2006/relationships/hyperlink" Target="http://www.metlink.org/wp-content/uploads/2014/05/10.51.jp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www.climatechange2013.org/images/report/WG1AR5_SPM_FINAL.pdf" TargetMode="External"/><Relationship Id="rId3" Type="http://schemas.openxmlformats.org/officeDocument/2006/relationships/image" Target="../media/image11.emf"/><Relationship Id="rId7"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hyperlink" Target="http://www.climate-lab-book.ac.uk/2013/what-will-the-simulations-do-next/"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dx.doi.org/10.1175/JCLI-D-11-00354.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link.springer.com/article/10.1007/s10712-012-9213-z"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role of CMIP in climate research for policy support</a:t>
            </a:r>
          </a:p>
        </p:txBody>
      </p:sp>
      <p:sp>
        <p:nvSpPr>
          <p:cNvPr id="3" name="Subtitle 2"/>
          <p:cNvSpPr>
            <a:spLocks noGrp="1"/>
          </p:cNvSpPr>
          <p:nvPr>
            <p:ph type="subTitle" idx="1"/>
          </p:nvPr>
        </p:nvSpPr>
        <p:spPr/>
        <p:txBody>
          <a:bodyPr/>
          <a:lstStyle/>
          <a:p>
            <a:r>
              <a:rPr lang="en-GB" dirty="0"/>
              <a:t>E</a:t>
            </a:r>
            <a:r>
              <a:rPr lang="en-GB" dirty="0" smtClean="0"/>
              <a:t>xamples focusing on the changing water cycle and global warming hiatus</a:t>
            </a:r>
          </a:p>
          <a:p>
            <a:r>
              <a:rPr lang="en-GB" sz="2800" dirty="0" smtClean="0"/>
              <a:t>Richard Allan</a:t>
            </a:r>
            <a:endParaRPr lang="en-GB" sz="2800" dirty="0"/>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5" name="Text Placeholder 4"/>
          <p:cNvSpPr>
            <a:spLocks noGrp="1"/>
          </p:cNvSpPr>
          <p:nvPr>
            <p:ph type="body" sz="quarter" idx="13"/>
          </p:nvPr>
        </p:nvSpPr>
        <p:spPr>
          <a:xfrm>
            <a:off x="417512" y="0"/>
            <a:ext cx="2858344" cy="651662"/>
          </a:xfrm>
        </p:spPr>
        <p:txBody>
          <a:bodyPr/>
          <a:lstStyle/>
          <a:p>
            <a:r>
              <a:rPr lang="en-GB" dirty="0" smtClean="0"/>
              <a:t>Department of Meteorology</a:t>
            </a:r>
            <a:endParaRPr lang="en-GB" dirty="0"/>
          </a:p>
        </p:txBody>
      </p:sp>
      <p:pic>
        <p:nvPicPr>
          <p:cNvPr id="7" name="Picture Placeholder 6"/>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11965" b="52112"/>
          <a:stretch/>
        </p:blipFill>
        <p:spPr>
          <a:xfrm>
            <a:off x="0" y="2204864"/>
            <a:ext cx="9144000" cy="2448272"/>
          </a:xfrm>
        </p:spPr>
      </p:pic>
    </p:spTree>
    <p:extLst>
      <p:ext uri="{BB962C8B-B14F-4D97-AF65-F5344CB8AC3E}">
        <p14:creationId xmlns:p14="http://schemas.microsoft.com/office/powerpoint/2010/main" val="94167045"/>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87" y="1924050"/>
            <a:ext cx="6517705" cy="3965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0" name="Rectangle 2"/>
          <p:cNvSpPr>
            <a:spLocks noGrp="1" noChangeArrowheads="1"/>
          </p:cNvSpPr>
          <p:nvPr>
            <p:ph type="title" idx="4294967295"/>
          </p:nvPr>
        </p:nvSpPr>
        <p:spPr>
          <a:xfrm>
            <a:off x="495896" y="80963"/>
            <a:ext cx="7028432" cy="1516062"/>
          </a:xfrm>
        </p:spPr>
        <p:txBody>
          <a:bodyPr/>
          <a:lstStyle/>
          <a:p>
            <a:r>
              <a:rPr lang="en-GB" sz="3600" dirty="0" smtClean="0">
                <a:solidFill>
                  <a:srgbClr val="0070C0"/>
                </a:solidFill>
                <a:latin typeface="Calibri" pitchFamily="34" charset="0"/>
              </a:rPr>
              <a:t/>
            </a:r>
            <a:br>
              <a:rPr lang="en-GB" sz="3600" dirty="0" smtClean="0">
                <a:solidFill>
                  <a:srgbClr val="0070C0"/>
                </a:solidFill>
                <a:latin typeface="Calibri" pitchFamily="34" charset="0"/>
              </a:rPr>
            </a:br>
            <a:r>
              <a:rPr lang="en-GB" sz="3600" dirty="0" smtClean="0">
                <a:solidFill>
                  <a:srgbClr val="C00000"/>
                </a:solidFill>
              </a:rPr>
              <a:t>CONTRASTING TRENDS IN</a:t>
            </a:r>
            <a:br>
              <a:rPr lang="en-GB" sz="3600" dirty="0" smtClean="0">
                <a:solidFill>
                  <a:srgbClr val="C00000"/>
                </a:solidFill>
              </a:rPr>
            </a:br>
            <a:r>
              <a:rPr lang="en-GB" sz="3600" dirty="0" smtClean="0">
                <a:solidFill>
                  <a:srgbClr val="C00000"/>
                </a:solidFill>
              </a:rPr>
              <a:t>TROPICAL PRECIPITATION</a:t>
            </a:r>
          </a:p>
        </p:txBody>
      </p:sp>
      <p:sp>
        <p:nvSpPr>
          <p:cNvPr id="37891" name="TextBox 1"/>
          <p:cNvSpPr txBox="1">
            <a:spLocks noChangeArrowheads="1"/>
          </p:cNvSpPr>
          <p:nvPr/>
        </p:nvSpPr>
        <p:spPr bwMode="auto">
          <a:xfrm>
            <a:off x="962000" y="1598886"/>
            <a:ext cx="5410200" cy="461962"/>
          </a:xfrm>
          <a:prstGeom prst="rect">
            <a:avLst/>
          </a:prstGeom>
          <a:solidFill>
            <a:schemeClr val="bg1"/>
          </a:solidFill>
          <a:ln w="9525">
            <a:noFill/>
            <a:miter lim="800000"/>
            <a:headEnd/>
            <a:tailEnd/>
          </a:ln>
        </p:spPr>
        <p:txBody>
          <a:bodyPr>
            <a:spAutoFit/>
          </a:bodyPr>
          <a:lstStyle/>
          <a:p>
            <a:r>
              <a:rPr lang="en-GB" sz="2400" b="1" dirty="0">
                <a:solidFill>
                  <a:srgbClr val="000000"/>
                </a:solidFill>
                <a:latin typeface="Arial" charset="0"/>
              </a:rPr>
              <a:t>	</a:t>
            </a:r>
            <a:r>
              <a:rPr lang="en-GB" sz="2400" b="1" dirty="0">
                <a:solidFill>
                  <a:srgbClr val="000000"/>
                </a:solidFill>
                <a:latin typeface="Calibri" panose="020F0502020204030204" pitchFamily="34" charset="0"/>
              </a:rPr>
              <a:t>Ocean		</a:t>
            </a:r>
            <a:r>
              <a:rPr lang="en-GB" sz="2400" b="1" dirty="0" smtClean="0">
                <a:solidFill>
                  <a:srgbClr val="000000"/>
                </a:solidFill>
                <a:latin typeface="Calibri" panose="020F0502020204030204" pitchFamily="34" charset="0"/>
              </a:rPr>
              <a:t>	Land</a:t>
            </a:r>
            <a:endParaRPr lang="en-GB" sz="2400" b="1" dirty="0">
              <a:solidFill>
                <a:srgbClr val="000000"/>
              </a:solidFill>
              <a:latin typeface="Calibri" panose="020F0502020204030204" pitchFamily="34" charset="0"/>
            </a:endParaRPr>
          </a:p>
        </p:txBody>
      </p:sp>
      <p:sp>
        <p:nvSpPr>
          <p:cNvPr id="8" name="TextBox 7"/>
          <p:cNvSpPr txBox="1"/>
          <p:nvPr/>
        </p:nvSpPr>
        <p:spPr>
          <a:xfrm>
            <a:off x="-1349648" y="3717032"/>
            <a:ext cx="3761408" cy="461665"/>
          </a:xfrm>
          <a:prstGeom prst="rect">
            <a:avLst/>
          </a:prstGeom>
          <a:solidFill>
            <a:schemeClr val="bg1"/>
          </a:solidFill>
          <a:scene3d>
            <a:camera prst="orthographicFront">
              <a:rot lat="0" lon="0" rev="5400000"/>
            </a:camera>
            <a:lightRig rig="threePt" dir="t"/>
          </a:scene3d>
        </p:spPr>
        <p:txBody>
          <a:bodyPr>
            <a:spAutoFit/>
          </a:bodyPr>
          <a:lstStyle/>
          <a:p>
            <a:pPr>
              <a:defRPr/>
            </a:pPr>
            <a:r>
              <a:rPr lang="en-GB" sz="2400" dirty="0">
                <a:solidFill>
                  <a:srgbClr val="000000"/>
                </a:solidFill>
                <a:latin typeface="Arial" charset="0"/>
              </a:rPr>
              <a:t>Tropical dry	Tropical wet</a:t>
            </a:r>
          </a:p>
        </p:txBody>
      </p:sp>
      <p:sp>
        <p:nvSpPr>
          <p:cNvPr id="37893" name="TextBox 2"/>
          <p:cNvSpPr txBox="1">
            <a:spLocks noChangeArrowheads="1"/>
          </p:cNvSpPr>
          <p:nvPr/>
        </p:nvSpPr>
        <p:spPr bwMode="auto">
          <a:xfrm>
            <a:off x="6961188" y="2893091"/>
            <a:ext cx="2057400" cy="1200329"/>
          </a:xfrm>
          <a:prstGeom prst="rect">
            <a:avLst/>
          </a:prstGeom>
          <a:noFill/>
          <a:ln w="9525">
            <a:solidFill>
              <a:schemeClr val="tx1"/>
            </a:solidFill>
            <a:miter lim="800000"/>
            <a:headEnd/>
            <a:tailEnd/>
          </a:ln>
        </p:spPr>
        <p:txBody>
          <a:bodyPr>
            <a:spAutoFit/>
          </a:bodyPr>
          <a:lstStyle/>
          <a:p>
            <a:r>
              <a:rPr lang="en-GB" sz="1800" dirty="0">
                <a:solidFill>
                  <a:srgbClr val="000000"/>
                </a:solidFill>
                <a:latin typeface="Arial" charset="0"/>
              </a:rPr>
              <a:t>Pre 1988 GPCP </a:t>
            </a:r>
            <a:r>
              <a:rPr lang="en-GB" sz="1800" dirty="0" smtClean="0">
                <a:solidFill>
                  <a:srgbClr val="000000"/>
                </a:solidFill>
                <a:latin typeface="Arial" charset="0"/>
              </a:rPr>
              <a:t>observations over ocean don’t use microwave data</a:t>
            </a:r>
            <a:endParaRPr lang="en-GB" sz="1800" dirty="0">
              <a:solidFill>
                <a:srgbClr val="000000"/>
              </a:solidFill>
              <a:latin typeface="Arial" charset="0"/>
            </a:endParaRPr>
          </a:p>
        </p:txBody>
      </p:sp>
      <p:cxnSp>
        <p:nvCxnSpPr>
          <p:cNvPr id="37894" name="Straight Arrow Connector 4"/>
          <p:cNvCxnSpPr>
            <a:cxnSpLocks noChangeShapeType="1"/>
          </p:cNvCxnSpPr>
          <p:nvPr/>
        </p:nvCxnSpPr>
        <p:spPr bwMode="auto">
          <a:xfrm flipH="1">
            <a:off x="2627784" y="3632635"/>
            <a:ext cx="4333405" cy="460606"/>
          </a:xfrm>
          <a:prstGeom prst="straightConnector1">
            <a:avLst/>
          </a:prstGeom>
          <a:noFill/>
          <a:ln w="41275" algn="ctr">
            <a:solidFill>
              <a:schemeClr val="tx1"/>
            </a:solidFill>
            <a:round/>
            <a:headEnd/>
            <a:tailEnd type="arrow" w="med" len="med"/>
          </a:ln>
        </p:spPr>
      </p:cxnSp>
      <p:pic>
        <p:nvPicPr>
          <p:cNvPr id="37895" name="Picture 3"/>
          <p:cNvPicPr>
            <a:picLocks noChangeAspect="1" noChangeArrowheads="1"/>
          </p:cNvPicPr>
          <p:nvPr/>
        </p:nvPicPr>
        <p:blipFill>
          <a:blip r:embed="rId3"/>
          <a:srcRect/>
          <a:stretch>
            <a:fillRect/>
          </a:stretch>
        </p:blipFill>
        <p:spPr bwMode="auto">
          <a:xfrm>
            <a:off x="7629694" y="818136"/>
            <a:ext cx="1118770" cy="511119"/>
          </a:xfrm>
          <a:prstGeom prst="rect">
            <a:avLst/>
          </a:prstGeom>
          <a:noFill/>
          <a:ln w="9525">
            <a:noFill/>
            <a:miter lim="800000"/>
            <a:headEnd/>
            <a:tailEnd/>
          </a:ln>
        </p:spPr>
      </p:pic>
      <p:sp>
        <p:nvSpPr>
          <p:cNvPr id="37897" name="TextBox 10"/>
          <p:cNvSpPr txBox="1">
            <a:spLocks noChangeArrowheads="1"/>
          </p:cNvSpPr>
          <p:nvPr/>
        </p:nvSpPr>
        <p:spPr bwMode="auto">
          <a:xfrm>
            <a:off x="6961188" y="4335892"/>
            <a:ext cx="2057400" cy="647700"/>
          </a:xfrm>
          <a:prstGeom prst="rect">
            <a:avLst/>
          </a:prstGeom>
          <a:noFill/>
          <a:ln w="9525">
            <a:solidFill>
              <a:schemeClr val="tx1"/>
            </a:solidFill>
            <a:miter lim="800000"/>
            <a:headEnd/>
            <a:tailEnd/>
          </a:ln>
        </p:spPr>
        <p:txBody>
          <a:bodyPr>
            <a:spAutoFit/>
          </a:bodyPr>
          <a:lstStyle/>
          <a:p>
            <a:r>
              <a:rPr lang="en-GB" sz="1800">
                <a:solidFill>
                  <a:srgbClr val="000000"/>
                </a:solidFill>
                <a:latin typeface="Arial" charset="0"/>
              </a:rPr>
              <a:t>Robust drying of dry tropical land</a:t>
            </a:r>
          </a:p>
        </p:txBody>
      </p:sp>
      <p:cxnSp>
        <p:nvCxnSpPr>
          <p:cNvPr id="37898" name="Straight Arrow Connector 11"/>
          <p:cNvCxnSpPr>
            <a:cxnSpLocks noChangeShapeType="1"/>
            <a:stCxn id="37897" idx="1"/>
          </p:cNvCxnSpPr>
          <p:nvPr/>
        </p:nvCxnSpPr>
        <p:spPr bwMode="auto">
          <a:xfrm flipH="1">
            <a:off x="6660232" y="4659742"/>
            <a:ext cx="300956" cy="142660"/>
          </a:xfrm>
          <a:prstGeom prst="straightConnector1">
            <a:avLst/>
          </a:prstGeom>
          <a:noFill/>
          <a:ln w="41275" algn="ctr">
            <a:solidFill>
              <a:schemeClr val="tx1"/>
            </a:solidFill>
            <a:round/>
            <a:headEnd/>
            <a:tailEnd type="arrow" w="med" len="med"/>
          </a:ln>
        </p:spPr>
      </p:cxnSp>
      <p:sp>
        <p:nvSpPr>
          <p:cNvPr id="2" name="TextBox 1"/>
          <p:cNvSpPr txBox="1"/>
          <p:nvPr/>
        </p:nvSpPr>
        <p:spPr>
          <a:xfrm>
            <a:off x="6961188" y="5301208"/>
            <a:ext cx="2063082" cy="923330"/>
          </a:xfrm>
          <a:prstGeom prst="rect">
            <a:avLst/>
          </a:prstGeom>
          <a:noFill/>
        </p:spPr>
        <p:txBody>
          <a:bodyPr wrap="square" rtlCol="0">
            <a:spAutoFit/>
          </a:bodyPr>
          <a:lstStyle/>
          <a:p>
            <a:r>
              <a:rPr lang="en-GB" sz="1800" dirty="0" smtClean="0">
                <a:solidFill>
                  <a:srgbClr val="0070C0"/>
                </a:solidFill>
                <a:latin typeface="Arial" charset="0"/>
              </a:rPr>
              <a:t>30% wettest </a:t>
            </a:r>
            <a:r>
              <a:rPr lang="en-GB" sz="1800" dirty="0" err="1" smtClean="0">
                <a:solidFill>
                  <a:srgbClr val="0070C0"/>
                </a:solidFill>
                <a:latin typeface="Arial" charset="0"/>
              </a:rPr>
              <a:t>gridpoints</a:t>
            </a:r>
            <a:r>
              <a:rPr lang="en-GB" sz="1800" dirty="0" smtClean="0">
                <a:solidFill>
                  <a:srgbClr val="0070C0"/>
                </a:solidFill>
                <a:latin typeface="Arial" charset="0"/>
              </a:rPr>
              <a:t> </a:t>
            </a:r>
            <a:r>
              <a:rPr lang="en-GB" sz="1800" dirty="0" err="1" smtClean="0">
                <a:solidFill>
                  <a:srgbClr val="0070C0"/>
                </a:solidFill>
                <a:latin typeface="Arial" charset="0"/>
              </a:rPr>
              <a:t>vs</a:t>
            </a:r>
            <a:r>
              <a:rPr lang="en-GB" sz="1800" dirty="0" smtClean="0">
                <a:solidFill>
                  <a:srgbClr val="0070C0"/>
                </a:solidFill>
                <a:latin typeface="Arial" charset="0"/>
              </a:rPr>
              <a:t> 70% driest each month</a:t>
            </a:r>
            <a:endParaRPr lang="en-GB" sz="1800" dirty="0">
              <a:solidFill>
                <a:srgbClr val="0070C0"/>
              </a:solidFill>
              <a:latin typeface="Arial" charset="0"/>
            </a:endParaRPr>
          </a:p>
        </p:txBody>
      </p:sp>
      <p:sp>
        <p:nvSpPr>
          <p:cNvPr id="19" name="TextBox 18"/>
          <p:cNvSpPr txBox="1"/>
          <p:nvPr/>
        </p:nvSpPr>
        <p:spPr>
          <a:xfrm>
            <a:off x="-1332655" y="3504895"/>
            <a:ext cx="3600399" cy="830997"/>
          </a:xfrm>
          <a:prstGeom prst="rect">
            <a:avLst/>
          </a:prstGeom>
          <a:solidFill>
            <a:schemeClr val="bg1"/>
          </a:solidFill>
          <a:scene3d>
            <a:camera prst="orthographicFront">
              <a:rot lat="0" lon="0" rev="5400000"/>
            </a:camera>
            <a:lightRig rig="threePt" dir="t"/>
          </a:scene3d>
        </p:spPr>
        <p:txBody>
          <a:bodyPr wrap="square">
            <a:spAutoFit/>
          </a:bodyPr>
          <a:lstStyle/>
          <a:p>
            <a:pPr>
              <a:defRPr/>
            </a:pPr>
            <a:r>
              <a:rPr lang="en-GB" sz="2400" dirty="0" smtClean="0">
                <a:solidFill>
                  <a:srgbClr val="FF0000"/>
                </a:solidFill>
                <a:latin typeface="Arial" charset="0"/>
              </a:rPr>
              <a:t>dry</a:t>
            </a:r>
            <a:r>
              <a:rPr lang="en-GB" sz="2400" dirty="0">
                <a:solidFill>
                  <a:srgbClr val="000000"/>
                </a:solidFill>
                <a:latin typeface="Arial" charset="0"/>
              </a:rPr>
              <a:t>	</a:t>
            </a:r>
            <a:r>
              <a:rPr lang="en-GB" sz="1800" dirty="0" smtClean="0">
                <a:solidFill>
                  <a:srgbClr val="000000"/>
                </a:solidFill>
                <a:latin typeface="Arial" charset="0"/>
              </a:rPr>
              <a:t>tropical region	</a:t>
            </a:r>
            <a:r>
              <a:rPr lang="en-GB" sz="2400" dirty="0" smtClean="0">
                <a:solidFill>
                  <a:srgbClr val="00B0F0"/>
                </a:solidFill>
                <a:latin typeface="Arial" charset="0"/>
              </a:rPr>
              <a:t>wet</a:t>
            </a:r>
          </a:p>
          <a:p>
            <a:pPr>
              <a:defRPr/>
            </a:pPr>
            <a:r>
              <a:rPr lang="en-GB" sz="2400" dirty="0" smtClean="0">
                <a:solidFill>
                  <a:srgbClr val="000000"/>
                </a:solidFill>
                <a:latin typeface="Arial" charset="0"/>
              </a:rPr>
              <a:t>Precipitation Change (%)</a:t>
            </a:r>
            <a:endParaRPr lang="en-GB" sz="2400" dirty="0">
              <a:solidFill>
                <a:srgbClr val="000000"/>
              </a:solidFill>
              <a:latin typeface="Arial" charset="0"/>
            </a:endParaRPr>
          </a:p>
        </p:txBody>
      </p:sp>
      <p:sp>
        <p:nvSpPr>
          <p:cNvPr id="4" name="TextBox 3"/>
          <p:cNvSpPr txBox="1"/>
          <p:nvPr/>
        </p:nvSpPr>
        <p:spPr>
          <a:xfrm>
            <a:off x="4108228" y="2091922"/>
            <a:ext cx="1543891" cy="369332"/>
          </a:xfrm>
          <a:prstGeom prst="rect">
            <a:avLst/>
          </a:prstGeom>
          <a:noFill/>
        </p:spPr>
        <p:txBody>
          <a:bodyPr wrap="square" rtlCol="0">
            <a:spAutoFit/>
          </a:bodyPr>
          <a:lstStyle/>
          <a:p>
            <a:r>
              <a:rPr lang="en-GB" sz="1800" b="1" dirty="0" smtClean="0">
                <a:solidFill>
                  <a:srgbClr val="0070C0"/>
                </a:solidFill>
                <a:latin typeface="Calibri" pitchFamily="34" charset="0"/>
              </a:rPr>
              <a:t>GPCC</a:t>
            </a:r>
            <a:r>
              <a:rPr lang="en-GB" sz="1800" b="1" dirty="0">
                <a:solidFill>
                  <a:schemeClr val="accent2"/>
                </a:solidFill>
                <a:latin typeface="Calibri" pitchFamily="34" charset="0"/>
              </a:rPr>
              <a:t> </a:t>
            </a:r>
            <a:r>
              <a:rPr lang="en-GB" sz="1800" b="1" dirty="0" smtClean="0">
                <a:solidFill>
                  <a:schemeClr val="accent2"/>
                </a:solidFill>
                <a:latin typeface="Calibri" pitchFamily="34" charset="0"/>
              </a:rPr>
              <a:t> </a:t>
            </a:r>
            <a:r>
              <a:rPr lang="en-GB" sz="1800" b="1" dirty="0" smtClean="0">
                <a:solidFill>
                  <a:srgbClr val="FF0000"/>
                </a:solidFill>
                <a:latin typeface="Calibri" pitchFamily="34" charset="0"/>
              </a:rPr>
              <a:t>GPCP</a:t>
            </a:r>
            <a:endParaRPr lang="en-GB" sz="1800" b="1" dirty="0">
              <a:solidFill>
                <a:srgbClr val="FF0000"/>
              </a:solidFill>
              <a:latin typeface="Calibri" pitchFamily="34" charset="0"/>
            </a:endParaRPr>
          </a:p>
        </p:txBody>
      </p:sp>
      <p:sp>
        <p:nvSpPr>
          <p:cNvPr id="37900" name="Text Box 3"/>
          <p:cNvSpPr txBox="1">
            <a:spLocks noChangeArrowheads="1"/>
          </p:cNvSpPr>
          <p:nvPr/>
        </p:nvSpPr>
        <p:spPr bwMode="auto">
          <a:xfrm>
            <a:off x="158181" y="5805264"/>
            <a:ext cx="7006107" cy="707886"/>
          </a:xfrm>
          <a:prstGeom prst="rect">
            <a:avLst/>
          </a:prstGeom>
          <a:noFill/>
          <a:ln w="9525">
            <a:noFill/>
            <a:miter lim="800000"/>
            <a:headEnd/>
            <a:tailEnd/>
          </a:ln>
        </p:spPr>
        <p:txBody>
          <a:bodyPr wrap="square">
            <a:spAutoFit/>
          </a:bodyPr>
          <a:lstStyle/>
          <a:p>
            <a:pPr>
              <a:spcBef>
                <a:spcPct val="50000"/>
              </a:spcBef>
            </a:pPr>
            <a:r>
              <a:rPr lang="en-US" sz="2000" dirty="0" smtClean="0">
                <a:solidFill>
                  <a:srgbClr val="000000"/>
                </a:solidFill>
                <a:latin typeface="Calibri" pitchFamily="34" charset="0"/>
                <a:hlinkClick r:id="rId4"/>
              </a:rPr>
              <a:t>Liu </a:t>
            </a:r>
            <a:r>
              <a:rPr lang="en-US" sz="2000" dirty="0">
                <a:solidFill>
                  <a:srgbClr val="000000"/>
                </a:solidFill>
                <a:latin typeface="Calibri" pitchFamily="34" charset="0"/>
                <a:hlinkClick r:id="rId4"/>
              </a:rPr>
              <a:t>and </a:t>
            </a:r>
            <a:r>
              <a:rPr lang="en-US" sz="2000" dirty="0" smtClean="0">
                <a:solidFill>
                  <a:srgbClr val="000000"/>
                </a:solidFill>
                <a:latin typeface="Calibri" pitchFamily="34" charset="0"/>
                <a:hlinkClick r:id="rId4"/>
              </a:rPr>
              <a:t>Allan (2013) ERL</a:t>
            </a:r>
            <a:r>
              <a:rPr lang="en-US" sz="2000" i="1" dirty="0" smtClean="0">
                <a:solidFill>
                  <a:srgbClr val="000000"/>
                </a:solidFill>
                <a:latin typeface="Calibri" pitchFamily="34" charset="0"/>
              </a:rPr>
              <a:t> </a:t>
            </a:r>
            <a:r>
              <a:rPr lang="en-US" i="1" dirty="0">
                <a:solidFill>
                  <a:srgbClr val="000000"/>
                </a:solidFill>
                <a:latin typeface="Calibri" pitchFamily="34" charset="0"/>
              </a:rPr>
              <a:t> </a:t>
            </a:r>
            <a:r>
              <a:rPr lang="en-US" i="1" dirty="0" smtClean="0">
                <a:solidFill>
                  <a:srgbClr val="000000"/>
                </a:solidFill>
                <a:latin typeface="Calibri" pitchFamily="34" charset="0"/>
              </a:rPr>
              <a:t>                                                            </a:t>
            </a:r>
            <a:r>
              <a:rPr lang="en-GB" i="1" dirty="0">
                <a:solidFill>
                  <a:srgbClr val="000000"/>
                </a:solidFill>
                <a:latin typeface="Calibri" pitchFamily="34" charset="0"/>
              </a:rPr>
              <a:t> </a:t>
            </a:r>
            <a:r>
              <a:rPr lang="en-GB" i="1" dirty="0" smtClean="0">
                <a:solidFill>
                  <a:srgbClr val="000000"/>
                </a:solidFill>
                <a:latin typeface="Calibri" pitchFamily="34" charset="0"/>
              </a:rPr>
              <a:t>       See also </a:t>
            </a:r>
            <a:r>
              <a:rPr lang="en-US" sz="2000" i="1" dirty="0" smtClean="0">
                <a:solidFill>
                  <a:srgbClr val="000000"/>
                </a:solidFill>
                <a:latin typeface="Calibri" pitchFamily="34" charset="0"/>
              </a:rPr>
              <a:t>C</a:t>
            </a:r>
            <a:r>
              <a:rPr lang="en-US" sz="1800" i="1" dirty="0" smtClean="0">
                <a:solidFill>
                  <a:srgbClr val="000000"/>
                </a:solidFill>
                <a:latin typeface="Calibri" pitchFamily="34" charset="0"/>
              </a:rPr>
              <a:t>hadwick et al. (2013) J </a:t>
            </a:r>
            <a:r>
              <a:rPr lang="en-US" sz="1800" i="1" dirty="0" err="1" smtClean="0">
                <a:solidFill>
                  <a:srgbClr val="000000"/>
                </a:solidFill>
                <a:latin typeface="Calibri" pitchFamily="34" charset="0"/>
              </a:rPr>
              <a:t>Clim</a:t>
            </a:r>
            <a:r>
              <a:rPr lang="en-GB" sz="1800" i="1" dirty="0" smtClean="0">
                <a:solidFill>
                  <a:srgbClr val="000000"/>
                </a:solidFill>
                <a:latin typeface="Calibri" pitchFamily="34" charset="0"/>
              </a:rPr>
              <a:t>; </a:t>
            </a:r>
            <a:r>
              <a:rPr lang="en-GB" sz="1800" i="1" dirty="0" err="1" smtClean="0">
                <a:solidFill>
                  <a:srgbClr val="000000"/>
                </a:solidFill>
                <a:latin typeface="Calibri" pitchFamily="34" charset="0"/>
              </a:rPr>
              <a:t>Greve</a:t>
            </a:r>
            <a:r>
              <a:rPr lang="en-GB" sz="1800" i="1" dirty="0" smtClean="0">
                <a:solidFill>
                  <a:srgbClr val="000000"/>
                </a:solidFill>
                <a:latin typeface="Calibri" pitchFamily="34" charset="0"/>
              </a:rPr>
              <a:t> et al. (2014) Nature </a:t>
            </a:r>
            <a:r>
              <a:rPr lang="en-GB" sz="1800" i="1" dirty="0" err="1" smtClean="0">
                <a:solidFill>
                  <a:srgbClr val="000000"/>
                </a:solidFill>
                <a:latin typeface="Calibri" pitchFamily="34" charset="0"/>
              </a:rPr>
              <a:t>Geosci</a:t>
            </a:r>
            <a:r>
              <a:rPr lang="en-GB" sz="1800" i="1" dirty="0" smtClean="0">
                <a:solidFill>
                  <a:srgbClr val="000000"/>
                </a:solidFill>
                <a:latin typeface="Calibri" pitchFamily="34" charset="0"/>
              </a:rPr>
              <a:t>.</a:t>
            </a:r>
            <a:endParaRPr lang="en-GB" sz="1800" i="1" dirty="0">
              <a:solidFill>
                <a:srgbClr val="000000"/>
              </a:solidFill>
              <a:latin typeface="Calibri" pitchFamily="34" charset="0"/>
            </a:endParaRPr>
          </a:p>
        </p:txBody>
      </p:sp>
      <p:pic>
        <p:nvPicPr>
          <p:cNvPr id="2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78249"/>
          <a:stretch/>
        </p:blipFill>
        <p:spPr bwMode="auto">
          <a:xfrm>
            <a:off x="6760299" y="1974572"/>
            <a:ext cx="1000070" cy="878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9283" t="37032" r="4699" b="35855"/>
          <a:stretch/>
        </p:blipFill>
        <p:spPr bwMode="auto">
          <a:xfrm>
            <a:off x="7760368" y="2286000"/>
            <a:ext cx="1263901" cy="251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10"/>
          <p:cNvSpPr txBox="1">
            <a:spLocks noChangeArrowheads="1"/>
          </p:cNvSpPr>
          <p:nvPr/>
        </p:nvSpPr>
        <p:spPr bwMode="auto">
          <a:xfrm>
            <a:off x="7020272" y="1412776"/>
            <a:ext cx="2003998" cy="646331"/>
          </a:xfrm>
          <a:prstGeom prst="rect">
            <a:avLst/>
          </a:prstGeom>
          <a:noFill/>
          <a:ln w="9525">
            <a:solidFill>
              <a:schemeClr val="tx1"/>
            </a:solidFill>
            <a:miter lim="800000"/>
            <a:headEnd/>
            <a:tailEnd/>
          </a:ln>
        </p:spPr>
        <p:txBody>
          <a:bodyPr wrap="square">
            <a:spAutoFit/>
          </a:bodyPr>
          <a:lstStyle/>
          <a:p>
            <a:r>
              <a:rPr lang="en-GB" sz="1800" dirty="0" smtClean="0">
                <a:solidFill>
                  <a:srgbClr val="000000"/>
                </a:solidFill>
                <a:latin typeface="Arial" charset="0"/>
              </a:rPr>
              <a:t>Discrepancy: wet tropical </a:t>
            </a:r>
            <a:r>
              <a:rPr lang="en-GB" sz="1800" dirty="0">
                <a:solidFill>
                  <a:srgbClr val="000000"/>
                </a:solidFill>
                <a:latin typeface="Arial" charset="0"/>
              </a:rPr>
              <a:t>land</a:t>
            </a:r>
          </a:p>
        </p:txBody>
      </p:sp>
      <p:cxnSp>
        <p:nvCxnSpPr>
          <p:cNvPr id="23" name="Straight Arrow Connector 11"/>
          <p:cNvCxnSpPr>
            <a:cxnSpLocks noChangeShapeType="1"/>
            <a:stCxn id="22" idx="1"/>
          </p:cNvCxnSpPr>
          <p:nvPr/>
        </p:nvCxnSpPr>
        <p:spPr bwMode="auto">
          <a:xfrm flipH="1">
            <a:off x="5148064" y="1735942"/>
            <a:ext cx="1872208" cy="900970"/>
          </a:xfrm>
          <a:prstGeom prst="straightConnector1">
            <a:avLst/>
          </a:prstGeom>
          <a:noFill/>
          <a:ln w="41275" algn="ctr">
            <a:solidFill>
              <a:schemeClr val="tx1"/>
            </a:solidFill>
            <a:round/>
            <a:headEnd/>
            <a:tailEnd type="arrow" w="med" len="med"/>
          </a:ln>
        </p:spPr>
      </p:cxnSp>
      <p:pic>
        <p:nvPicPr>
          <p:cNvPr id="25" name="Picture 2" descr="NERC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6318" y="437136"/>
            <a:ext cx="1095375" cy="762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115615" y="2380817"/>
            <a:ext cx="1728712" cy="400110"/>
          </a:xfrm>
          <a:prstGeom prst="rect">
            <a:avLst/>
          </a:prstGeom>
          <a:solidFill>
            <a:schemeClr val="bg1"/>
          </a:solidFill>
        </p:spPr>
        <p:txBody>
          <a:bodyPr wrap="square" rtlCol="0">
            <a:spAutoFit/>
          </a:bodyPr>
          <a:lstStyle/>
          <a:p>
            <a:r>
              <a:rPr lang="en-GB" dirty="0" smtClean="0">
                <a:solidFill>
                  <a:schemeClr val="tx2"/>
                </a:solidFill>
                <a:latin typeface="Calibri" panose="020F0502020204030204" pitchFamily="34" charset="0"/>
              </a:rPr>
              <a:t>simulations</a:t>
            </a:r>
          </a:p>
        </p:txBody>
      </p:sp>
      <p:sp>
        <p:nvSpPr>
          <p:cNvPr id="3" name="TextBox 2"/>
          <p:cNvSpPr txBox="1"/>
          <p:nvPr/>
        </p:nvSpPr>
        <p:spPr>
          <a:xfrm>
            <a:off x="1115617" y="2091922"/>
            <a:ext cx="2028450" cy="400110"/>
          </a:xfrm>
          <a:prstGeom prst="rect">
            <a:avLst/>
          </a:prstGeom>
          <a:solidFill>
            <a:schemeClr val="bg1"/>
          </a:solidFill>
        </p:spPr>
        <p:txBody>
          <a:bodyPr wrap="square" rtlCol="0">
            <a:spAutoFit/>
          </a:bodyPr>
          <a:lstStyle/>
          <a:p>
            <a:r>
              <a:rPr lang="en-GB" dirty="0" smtClean="0">
                <a:solidFill>
                  <a:schemeClr val="tx2"/>
                </a:solidFill>
                <a:latin typeface="Calibri" panose="020F0502020204030204" pitchFamily="34" charset="0"/>
              </a:rPr>
              <a:t>Historical/RCP4.5</a:t>
            </a:r>
            <a:r>
              <a:rPr lang="en-GB" dirty="0" smtClean="0">
                <a:solidFill>
                  <a:schemeClr val="tx2"/>
                </a:solidFill>
                <a:latin typeface="+mn-lt"/>
              </a:rPr>
              <a:t> </a:t>
            </a:r>
          </a:p>
        </p:txBody>
      </p:sp>
      <p:sp>
        <p:nvSpPr>
          <p:cNvPr id="5" name="TextBox 4"/>
          <p:cNvSpPr txBox="1"/>
          <p:nvPr/>
        </p:nvSpPr>
        <p:spPr>
          <a:xfrm>
            <a:off x="1187623" y="3717032"/>
            <a:ext cx="5256585" cy="292388"/>
          </a:xfrm>
          <a:prstGeom prst="rect">
            <a:avLst/>
          </a:prstGeom>
          <a:noFill/>
        </p:spPr>
        <p:txBody>
          <a:bodyPr wrap="square" rtlCol="0">
            <a:spAutoFit/>
          </a:bodyPr>
          <a:lstStyle/>
          <a:p>
            <a:r>
              <a:rPr lang="en-GB" sz="1300" dirty="0" smtClean="0">
                <a:solidFill>
                  <a:schemeClr val="tx2"/>
                </a:solidFill>
                <a:latin typeface="Arial Black" panose="020B0A04020102020204" pitchFamily="34" charset="0"/>
                <a:cs typeface="Arial" panose="020B0604020202020204" pitchFamily="34" charset="0"/>
              </a:rPr>
              <a:t>1900  1950  2000  2050  2100</a:t>
            </a:r>
          </a:p>
        </p:txBody>
      </p:sp>
      <p:sp>
        <p:nvSpPr>
          <p:cNvPr id="26" name="TextBox 25"/>
          <p:cNvSpPr txBox="1"/>
          <p:nvPr/>
        </p:nvSpPr>
        <p:spPr>
          <a:xfrm>
            <a:off x="4139952" y="3717032"/>
            <a:ext cx="5256585" cy="292388"/>
          </a:xfrm>
          <a:prstGeom prst="rect">
            <a:avLst/>
          </a:prstGeom>
          <a:noFill/>
        </p:spPr>
        <p:txBody>
          <a:bodyPr wrap="square" rtlCol="0">
            <a:spAutoFit/>
          </a:bodyPr>
          <a:lstStyle/>
          <a:p>
            <a:r>
              <a:rPr lang="en-GB" sz="1300" dirty="0" smtClean="0">
                <a:solidFill>
                  <a:schemeClr val="tx2"/>
                </a:solidFill>
                <a:latin typeface="Arial Black" panose="020B0A04020102020204" pitchFamily="34" charset="0"/>
                <a:cs typeface="Arial" panose="020B0604020202020204" pitchFamily="34" charset="0"/>
              </a:rPr>
              <a:t>1900  1950  2000  2050  2100</a:t>
            </a:r>
          </a:p>
        </p:txBody>
      </p:sp>
    </p:spTree>
    <p:extLst>
      <p:ext uri="{BB962C8B-B14F-4D97-AF65-F5344CB8AC3E}">
        <p14:creationId xmlns:p14="http://schemas.microsoft.com/office/powerpoint/2010/main" val="17416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8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7"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type="body" idx="4294967295"/>
          </p:nvPr>
        </p:nvSpPr>
        <p:spPr>
          <a:xfrm>
            <a:off x="381000" y="1371600"/>
            <a:ext cx="8610600" cy="1828800"/>
          </a:xfrm>
          <a:solidFill>
            <a:schemeClr val="bg1"/>
          </a:solidFill>
        </p:spPr>
        <p:txBody>
          <a:bodyPr/>
          <a:lstStyle/>
          <a:p>
            <a:pPr eaLnBrk="1" hangingPunct="1"/>
            <a:r>
              <a:rPr lang="en-GB" sz="2400" smtClean="0"/>
              <a:t>Increase in intense rainfall with tropical  ocean warming </a:t>
            </a:r>
          </a:p>
          <a:p>
            <a:pPr eaLnBrk="1" hangingPunct="1"/>
            <a:r>
              <a:rPr lang="en-GB" sz="2400" smtClean="0"/>
              <a:t>SSM/I satellite observations at upper range of models</a:t>
            </a:r>
          </a:p>
        </p:txBody>
      </p:sp>
      <p:pic>
        <p:nvPicPr>
          <p:cNvPr id="10854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514600"/>
            <a:ext cx="8610600"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3"/>
          <p:cNvSpPr txBox="1">
            <a:spLocks noChangeArrowheads="1"/>
          </p:cNvSpPr>
          <p:nvPr/>
        </p:nvSpPr>
        <p:spPr bwMode="auto">
          <a:xfrm>
            <a:off x="381000" y="227013"/>
            <a:ext cx="7287344" cy="114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Bef>
                <a:spcPct val="10000"/>
              </a:spcBef>
            </a:pPr>
            <a:r>
              <a:rPr lang="en-US" sz="3600" cap="all" dirty="0" smtClean="0">
                <a:solidFill>
                  <a:schemeClr val="accent1"/>
                </a:solidFill>
                <a:latin typeface="+mj-lt"/>
              </a:rPr>
              <a:t>EVALUATING response of </a:t>
            </a:r>
          </a:p>
          <a:p>
            <a:pPr>
              <a:lnSpc>
                <a:spcPct val="90000"/>
              </a:lnSpc>
              <a:spcBef>
                <a:spcPct val="10000"/>
              </a:spcBef>
            </a:pPr>
            <a:r>
              <a:rPr lang="en-US" sz="3600" cap="all" dirty="0" smtClean="0">
                <a:solidFill>
                  <a:schemeClr val="accent1"/>
                </a:solidFill>
                <a:latin typeface="+mj-lt"/>
              </a:rPr>
              <a:t>extreme Precipitation</a:t>
            </a:r>
            <a:endParaRPr lang="en-US" sz="3600" cap="all" dirty="0">
              <a:solidFill>
                <a:schemeClr val="accent1"/>
              </a:solidFill>
              <a:latin typeface="+mj-lt"/>
            </a:endParaRPr>
          </a:p>
        </p:txBody>
      </p:sp>
      <p:sp>
        <p:nvSpPr>
          <p:cNvPr id="108550" name="Text Box 3"/>
          <p:cNvSpPr txBox="1">
            <a:spLocks noChangeArrowheads="1"/>
          </p:cNvSpPr>
          <p:nvPr/>
        </p:nvSpPr>
        <p:spPr bwMode="auto">
          <a:xfrm>
            <a:off x="1143000" y="5862638"/>
            <a:ext cx="7605464" cy="40011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spcBef>
                <a:spcPct val="50000"/>
              </a:spcBef>
            </a:pPr>
            <a:r>
              <a:rPr lang="en-US" dirty="0"/>
              <a:t>Allan et al. (2010) </a:t>
            </a:r>
            <a:r>
              <a:rPr lang="en-US" dirty="0" smtClean="0">
                <a:hlinkClick r:id="rId3"/>
              </a:rPr>
              <a:t>ERL</a:t>
            </a:r>
            <a:r>
              <a:rPr lang="en-US" dirty="0" smtClean="0"/>
              <a:t>; Allan and </a:t>
            </a:r>
            <a:r>
              <a:rPr lang="en-US" dirty="0" err="1" smtClean="0"/>
              <a:t>Soden</a:t>
            </a:r>
            <a:r>
              <a:rPr lang="en-US" dirty="0" smtClean="0"/>
              <a:t> (2008) </a:t>
            </a:r>
            <a:r>
              <a:rPr lang="en-US" dirty="0" smtClean="0">
                <a:hlinkClick r:id="rId4"/>
              </a:rPr>
              <a:t>Science</a:t>
            </a:r>
            <a:endParaRPr lang="en-US" dirty="0"/>
          </a:p>
        </p:txBody>
      </p:sp>
    </p:spTree>
    <p:extLst>
      <p:ext uri="{BB962C8B-B14F-4D97-AF65-F5344CB8AC3E}">
        <p14:creationId xmlns:p14="http://schemas.microsoft.com/office/powerpoint/2010/main" val="27162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395536" y="847300"/>
            <a:ext cx="8201347" cy="301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90872" y="116632"/>
            <a:ext cx="8229600" cy="778098"/>
          </a:xfrm>
          <a:solidFill>
            <a:schemeClr val="bg1"/>
          </a:solidFill>
        </p:spPr>
        <p:txBody>
          <a:bodyPr/>
          <a:lstStyle/>
          <a:p>
            <a:r>
              <a:rPr lang="en-GB" sz="3600" dirty="0" smtClean="0"/>
              <a:t>Changing precipitation extremes</a:t>
            </a:r>
            <a:endParaRPr lang="en-GB" sz="3600" dirty="0"/>
          </a:p>
        </p:txBody>
      </p:sp>
      <p:sp>
        <p:nvSpPr>
          <p:cNvPr id="5" name="TextBox 4"/>
          <p:cNvSpPr txBox="1"/>
          <p:nvPr/>
        </p:nvSpPr>
        <p:spPr>
          <a:xfrm>
            <a:off x="1187624" y="1268760"/>
            <a:ext cx="1944216" cy="646331"/>
          </a:xfrm>
          <a:prstGeom prst="rect">
            <a:avLst/>
          </a:prstGeom>
          <a:noFill/>
        </p:spPr>
        <p:txBody>
          <a:bodyPr wrap="square" rtlCol="0">
            <a:spAutoFit/>
          </a:bodyPr>
          <a:lstStyle/>
          <a:p>
            <a:pPr lvl="0">
              <a:spcBef>
                <a:spcPct val="50000"/>
              </a:spcBef>
            </a:pPr>
            <a:r>
              <a:rPr lang="en-GB" sz="1800" dirty="0" smtClean="0">
                <a:solidFill>
                  <a:srgbClr val="000000"/>
                </a:solidFill>
                <a:latin typeface="Calibri" pitchFamily="34" charset="0"/>
                <a:hlinkClick r:id="rId4"/>
              </a:rPr>
              <a:t>Allan </a:t>
            </a:r>
            <a:r>
              <a:rPr lang="en-GB" sz="1800" dirty="0">
                <a:solidFill>
                  <a:srgbClr val="000000"/>
                </a:solidFill>
                <a:latin typeface="Calibri" pitchFamily="34" charset="0"/>
                <a:hlinkClick r:id="rId4"/>
              </a:rPr>
              <a:t>et al. (</a:t>
            </a:r>
            <a:r>
              <a:rPr lang="en-GB" sz="1800" dirty="0" smtClean="0">
                <a:solidFill>
                  <a:srgbClr val="000000"/>
                </a:solidFill>
                <a:latin typeface="Calibri" pitchFamily="34" charset="0"/>
                <a:hlinkClick r:id="rId4"/>
              </a:rPr>
              <a:t>2014) </a:t>
            </a:r>
            <a:r>
              <a:rPr lang="en-GB" sz="1800" dirty="0" err="1">
                <a:solidFill>
                  <a:srgbClr val="000000"/>
                </a:solidFill>
                <a:latin typeface="Calibri" pitchFamily="34" charset="0"/>
                <a:hlinkClick r:id="rId4"/>
              </a:rPr>
              <a:t>Surv</a:t>
            </a:r>
            <a:r>
              <a:rPr lang="en-GB" sz="1800" dirty="0">
                <a:solidFill>
                  <a:srgbClr val="000000"/>
                </a:solidFill>
                <a:latin typeface="Calibri" pitchFamily="34" charset="0"/>
                <a:hlinkClick r:id="rId4"/>
              </a:rPr>
              <a:t>. </a:t>
            </a:r>
            <a:r>
              <a:rPr lang="en-GB" sz="1800" dirty="0" err="1" smtClean="0">
                <a:solidFill>
                  <a:srgbClr val="000000"/>
                </a:solidFill>
                <a:latin typeface="Calibri" pitchFamily="34" charset="0"/>
                <a:hlinkClick r:id="rId4"/>
              </a:rPr>
              <a:t>Geophys</a:t>
            </a:r>
            <a:endParaRPr lang="en-GB" sz="1800" dirty="0">
              <a:solidFill>
                <a:srgbClr val="000000"/>
              </a:solidFill>
              <a:latin typeface="Calibri" pitchFamily="34"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9714"/>
          <a:stretch/>
        </p:blipFill>
        <p:spPr bwMode="auto">
          <a:xfrm>
            <a:off x="392758" y="3672886"/>
            <a:ext cx="8204125" cy="62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12875" y="2204864"/>
            <a:ext cx="2520280" cy="461665"/>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sz="2400" dirty="0" err="1" smtClean="0">
                <a:solidFill>
                  <a:schemeClr val="tx1"/>
                </a:solidFill>
                <a:latin typeface="Calibri" pitchFamily="34" charset="0"/>
              </a:rPr>
              <a:t>dP</a:t>
            </a:r>
            <a:r>
              <a:rPr lang="en-GB" sz="2400" dirty="0" smtClean="0">
                <a:solidFill>
                  <a:schemeClr val="tx1"/>
                </a:solidFill>
                <a:latin typeface="Calibri" pitchFamily="34" charset="0"/>
              </a:rPr>
              <a:t>/</a:t>
            </a:r>
            <a:r>
              <a:rPr lang="en-GB" sz="2400" dirty="0" err="1" smtClean="0">
                <a:solidFill>
                  <a:schemeClr val="tx1"/>
                </a:solidFill>
                <a:latin typeface="Calibri" pitchFamily="34" charset="0"/>
              </a:rPr>
              <a:t>dT</a:t>
            </a:r>
            <a:r>
              <a:rPr lang="en-GB" sz="2400" dirty="0" smtClean="0">
                <a:solidFill>
                  <a:schemeClr val="tx1"/>
                </a:solidFill>
                <a:latin typeface="Calibri" pitchFamily="34" charset="0"/>
              </a:rPr>
              <a:t> (%) </a:t>
            </a:r>
            <a:r>
              <a:rPr lang="en-GB" sz="2400" dirty="0" smtClean="0">
                <a:solidFill>
                  <a:srgbClr val="FF0000"/>
                </a:solidFill>
                <a:latin typeface="Calibri" pitchFamily="34" charset="0"/>
              </a:rPr>
              <a:t>Tropics</a:t>
            </a:r>
          </a:p>
        </p:txBody>
      </p:sp>
      <p:sp>
        <p:nvSpPr>
          <p:cNvPr id="10" name="Content Placeholder 3"/>
          <p:cNvSpPr txBox="1">
            <a:spLocks/>
          </p:cNvSpPr>
          <p:nvPr/>
        </p:nvSpPr>
        <p:spPr>
          <a:xfrm>
            <a:off x="547265" y="4437112"/>
            <a:ext cx="8345215" cy="201622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800" kern="0" dirty="0" smtClean="0">
                <a:latin typeface="Calibri" panose="020F0502020204030204" pitchFamily="34" charset="0"/>
              </a:rPr>
              <a:t>5-day means (observations and simulations)</a:t>
            </a:r>
            <a:endParaRPr lang="en-GB" sz="2800" dirty="0"/>
          </a:p>
          <a:p>
            <a:pPr marL="0" indent="0">
              <a:buNone/>
            </a:pPr>
            <a:r>
              <a:rPr lang="en-GB" sz="2000" b="1" dirty="0" smtClean="0">
                <a:solidFill>
                  <a:schemeClr val="accent2"/>
                </a:solidFill>
                <a:latin typeface="Calibri" panose="020F0502020204030204" pitchFamily="34" charset="0"/>
              </a:rPr>
              <a:t>①</a:t>
            </a:r>
            <a:r>
              <a:rPr lang="en-GB" sz="2000" dirty="0" smtClean="0">
                <a:latin typeface="Calibri" panose="020F0502020204030204" pitchFamily="34" charset="0"/>
              </a:rPr>
              <a:t> More </a:t>
            </a:r>
            <a:r>
              <a:rPr lang="en-GB" sz="2000" dirty="0" err="1">
                <a:latin typeface="Calibri" panose="020F0502020204030204" pitchFamily="34" charset="0"/>
              </a:rPr>
              <a:t>positve</a:t>
            </a:r>
            <a:r>
              <a:rPr lang="en-GB" sz="2000" dirty="0">
                <a:latin typeface="Calibri" panose="020F0502020204030204" pitchFamily="34" charset="0"/>
              </a:rPr>
              <a:t> </a:t>
            </a:r>
            <a:r>
              <a:rPr lang="en-GB" sz="2000" dirty="0" err="1">
                <a:latin typeface="Calibri" panose="020F0502020204030204" pitchFamily="34" charset="0"/>
              </a:rPr>
              <a:t>dP</a:t>
            </a:r>
            <a:r>
              <a:rPr lang="en-GB" sz="2000" dirty="0">
                <a:latin typeface="Calibri" panose="020F0502020204030204" pitchFamily="34" charset="0"/>
              </a:rPr>
              <a:t>/</a:t>
            </a:r>
            <a:r>
              <a:rPr lang="en-GB" sz="2000" dirty="0" err="1">
                <a:latin typeface="Calibri" panose="020F0502020204030204" pitchFamily="34" charset="0"/>
              </a:rPr>
              <a:t>dT</a:t>
            </a:r>
            <a:r>
              <a:rPr lang="en-GB" sz="2000" dirty="0">
                <a:latin typeface="Calibri" panose="020F0502020204030204" pitchFamily="34" charset="0"/>
              </a:rPr>
              <a:t> for heavier percentiles (</a:t>
            </a:r>
            <a:r>
              <a:rPr lang="en-GB" sz="2000" dirty="0" smtClean="0">
                <a:latin typeface="Calibri" panose="020F0502020204030204" pitchFamily="34" charset="0"/>
              </a:rPr>
              <a:t>observations &amp; </a:t>
            </a:r>
            <a:r>
              <a:rPr lang="en-GB" sz="2000" dirty="0">
                <a:latin typeface="Calibri" panose="020F0502020204030204" pitchFamily="34" charset="0"/>
              </a:rPr>
              <a:t>models</a:t>
            </a:r>
            <a:r>
              <a:rPr lang="en-GB" sz="2000" dirty="0" smtClean="0">
                <a:latin typeface="Calibri" panose="020F0502020204030204" pitchFamily="34" charset="0"/>
              </a:rPr>
              <a:t>)</a:t>
            </a:r>
            <a:endParaRPr lang="en-GB" sz="2000" dirty="0">
              <a:latin typeface="Calibri" panose="020F0502020204030204" pitchFamily="34" charset="0"/>
            </a:endParaRPr>
          </a:p>
          <a:p>
            <a:pPr marL="0" indent="0">
              <a:buNone/>
            </a:pPr>
            <a:r>
              <a:rPr lang="en-GB" sz="2000" b="1" dirty="0" smtClean="0">
                <a:solidFill>
                  <a:srgbClr val="00B0F0"/>
                </a:solidFill>
                <a:latin typeface="Calibri" panose="020F0502020204030204" pitchFamily="34" charset="0"/>
              </a:rPr>
              <a:t>②</a:t>
            </a:r>
            <a:r>
              <a:rPr lang="en-GB" sz="2000" dirty="0" smtClean="0">
                <a:latin typeface="Calibri" panose="020F0502020204030204" pitchFamily="34" charset="0"/>
              </a:rPr>
              <a:t> Observations have more positive sensitivity over the ocean</a:t>
            </a:r>
          </a:p>
          <a:p>
            <a:pPr marL="0" indent="0">
              <a:buNone/>
            </a:pPr>
            <a:r>
              <a:rPr lang="en-GB" sz="2000" b="1" dirty="0" smtClean="0">
                <a:solidFill>
                  <a:srgbClr val="FF0000"/>
                </a:solidFill>
                <a:latin typeface="Calibri" panose="020F0502020204030204" pitchFamily="34" charset="0"/>
              </a:rPr>
              <a:t>③</a:t>
            </a:r>
            <a:r>
              <a:rPr lang="en-GB" sz="2000" dirty="0" smtClean="0">
                <a:latin typeface="Calibri" panose="020F0502020204030204" pitchFamily="34" charset="0"/>
              </a:rPr>
              <a:t> Mostly </a:t>
            </a:r>
            <a:r>
              <a:rPr lang="en-GB" sz="2000" dirty="0">
                <a:latin typeface="Calibri" panose="020F0502020204030204" pitchFamily="34" charset="0"/>
              </a:rPr>
              <a:t>negative </a:t>
            </a:r>
            <a:r>
              <a:rPr lang="en-GB" sz="2000" dirty="0" err="1">
                <a:latin typeface="Calibri" panose="020F0502020204030204" pitchFamily="34" charset="0"/>
              </a:rPr>
              <a:t>dP</a:t>
            </a:r>
            <a:r>
              <a:rPr lang="en-GB" sz="2000" dirty="0">
                <a:latin typeface="Calibri" panose="020F0502020204030204" pitchFamily="34" charset="0"/>
              </a:rPr>
              <a:t>/</a:t>
            </a:r>
            <a:r>
              <a:rPr lang="en-GB" sz="2000" dirty="0" err="1">
                <a:latin typeface="Calibri" panose="020F0502020204030204" pitchFamily="34" charset="0"/>
              </a:rPr>
              <a:t>dT</a:t>
            </a:r>
            <a:r>
              <a:rPr lang="en-GB" sz="2000" dirty="0">
                <a:latin typeface="Calibri" panose="020F0502020204030204" pitchFamily="34" charset="0"/>
              </a:rPr>
              <a:t> for all percentiles </a:t>
            </a:r>
            <a:r>
              <a:rPr lang="en-GB" sz="2000" dirty="0" smtClean="0">
                <a:latin typeface="Calibri" panose="020F0502020204030204" pitchFamily="34" charset="0"/>
              </a:rPr>
              <a:t>over land due </a:t>
            </a:r>
            <a:r>
              <a:rPr lang="en-GB" sz="2000" dirty="0">
                <a:latin typeface="Calibri" panose="020F0502020204030204" pitchFamily="34" charset="0"/>
              </a:rPr>
              <a:t>to less rainfall over land </a:t>
            </a:r>
            <a:r>
              <a:rPr lang="en-GB" sz="2000" dirty="0" smtClean="0">
                <a:latin typeface="Calibri" panose="020F0502020204030204" pitchFamily="34" charset="0"/>
              </a:rPr>
              <a:t>during </a:t>
            </a:r>
            <a:r>
              <a:rPr lang="en-GB" sz="2000" dirty="0">
                <a:latin typeface="Calibri" panose="020F0502020204030204" pitchFamily="34" charset="0"/>
              </a:rPr>
              <a:t>El </a:t>
            </a:r>
            <a:r>
              <a:rPr lang="en-GB" sz="2000" dirty="0" smtClean="0">
                <a:latin typeface="Calibri" panose="020F0502020204030204" pitchFamily="34" charset="0"/>
              </a:rPr>
              <a:t>Niño </a:t>
            </a:r>
            <a:r>
              <a:rPr lang="en-GB" sz="2000" dirty="0">
                <a:latin typeface="Calibri" panose="020F0502020204030204" pitchFamily="34" charset="0"/>
              </a:rPr>
              <a:t>when warmer tropical </a:t>
            </a:r>
            <a:r>
              <a:rPr lang="en-GB" sz="2000" dirty="0" smtClean="0">
                <a:latin typeface="Calibri" panose="020F0502020204030204" pitchFamily="34" charset="0"/>
              </a:rPr>
              <a:t>mean Temperatures</a:t>
            </a:r>
            <a:endParaRPr lang="en-GB" sz="2000" dirty="0">
              <a:latin typeface="Calibri" panose="020F0502020204030204" pitchFamily="34" charset="0"/>
            </a:endParaRPr>
          </a:p>
          <a:p>
            <a:endParaRPr lang="en-GB" sz="2800" kern="0" dirty="0">
              <a:latin typeface="Calibri" panose="020F0502020204030204" pitchFamily="34" charset="0"/>
            </a:endParaRPr>
          </a:p>
        </p:txBody>
      </p:sp>
      <p:sp>
        <p:nvSpPr>
          <p:cNvPr id="12" name="TextBox 11"/>
          <p:cNvSpPr txBox="1"/>
          <p:nvPr/>
        </p:nvSpPr>
        <p:spPr>
          <a:xfrm>
            <a:off x="7236296" y="2448552"/>
            <a:ext cx="504056" cy="461665"/>
          </a:xfrm>
          <a:prstGeom prst="rect">
            <a:avLst/>
          </a:prstGeom>
          <a:noFill/>
        </p:spPr>
        <p:txBody>
          <a:bodyPr wrap="square" rtlCol="0">
            <a:spAutoFit/>
          </a:bodyPr>
          <a:lstStyle/>
          <a:p>
            <a:r>
              <a:rPr lang="en-GB" sz="2400" b="1" dirty="0" smtClean="0">
                <a:solidFill>
                  <a:srgbClr val="FF0000"/>
                </a:solidFill>
                <a:latin typeface="Calibri" pitchFamily="34" charset="0"/>
              </a:rPr>
              <a:t>③</a:t>
            </a:r>
          </a:p>
        </p:txBody>
      </p:sp>
      <p:sp>
        <p:nvSpPr>
          <p:cNvPr id="14" name="TextBox 13"/>
          <p:cNvSpPr txBox="1"/>
          <p:nvPr/>
        </p:nvSpPr>
        <p:spPr>
          <a:xfrm>
            <a:off x="2699792" y="2420888"/>
            <a:ext cx="504056" cy="461665"/>
          </a:xfrm>
          <a:prstGeom prst="rect">
            <a:avLst/>
          </a:prstGeom>
          <a:noFill/>
        </p:spPr>
        <p:txBody>
          <a:bodyPr wrap="square" rtlCol="0">
            <a:spAutoFit/>
          </a:bodyPr>
          <a:lstStyle/>
          <a:p>
            <a:r>
              <a:rPr lang="en-GB" sz="2400" b="1" dirty="0" smtClean="0">
                <a:solidFill>
                  <a:schemeClr val="accent2"/>
                </a:solidFill>
                <a:latin typeface="Calibri" pitchFamily="34" charset="0"/>
              </a:rPr>
              <a:t>①</a:t>
            </a:r>
          </a:p>
        </p:txBody>
      </p:sp>
      <p:sp>
        <p:nvSpPr>
          <p:cNvPr id="15" name="TextBox 14"/>
          <p:cNvSpPr txBox="1"/>
          <p:nvPr/>
        </p:nvSpPr>
        <p:spPr>
          <a:xfrm>
            <a:off x="3779912" y="1239143"/>
            <a:ext cx="504056" cy="461665"/>
          </a:xfrm>
          <a:prstGeom prst="rect">
            <a:avLst/>
          </a:prstGeom>
          <a:noFill/>
        </p:spPr>
        <p:txBody>
          <a:bodyPr wrap="square" rtlCol="0">
            <a:spAutoFit/>
          </a:bodyPr>
          <a:lstStyle/>
          <a:p>
            <a:r>
              <a:rPr lang="en-GB" sz="2400" b="1" dirty="0" smtClean="0">
                <a:solidFill>
                  <a:srgbClr val="00B0F0"/>
                </a:solidFill>
                <a:latin typeface="Calibri" pitchFamily="34" charset="0"/>
              </a:rPr>
              <a:t>②</a:t>
            </a:r>
          </a:p>
        </p:txBody>
      </p:sp>
      <p:sp>
        <p:nvSpPr>
          <p:cNvPr id="13" name="Rectangle 12"/>
          <p:cNvSpPr/>
          <p:nvPr/>
        </p:nvSpPr>
        <p:spPr bwMode="auto">
          <a:xfrm>
            <a:off x="4427984" y="3312000"/>
            <a:ext cx="1080120" cy="32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cxnSp>
        <p:nvCxnSpPr>
          <p:cNvPr id="19" name="Straight Connector 18"/>
          <p:cNvCxnSpPr/>
          <p:nvPr/>
        </p:nvCxnSpPr>
        <p:spPr bwMode="auto">
          <a:xfrm flipV="1">
            <a:off x="395536" y="2838128"/>
            <a:ext cx="0" cy="230832"/>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 name="TextBox 1"/>
          <p:cNvSpPr txBox="1"/>
          <p:nvPr/>
        </p:nvSpPr>
        <p:spPr>
          <a:xfrm>
            <a:off x="4355976" y="3306470"/>
            <a:ext cx="1224136" cy="338554"/>
          </a:xfrm>
          <a:prstGeom prst="rect">
            <a:avLst/>
          </a:prstGeom>
          <a:noFill/>
        </p:spPr>
        <p:txBody>
          <a:bodyPr wrap="square" rtlCol="0">
            <a:spAutoFit/>
          </a:bodyPr>
          <a:lstStyle/>
          <a:p>
            <a:r>
              <a:rPr lang="en-GB" sz="1600" dirty="0" smtClean="0">
                <a:solidFill>
                  <a:schemeClr val="tx2"/>
                </a:solidFill>
                <a:latin typeface="Arial" panose="020B0604020202020204" pitchFamily="34" charset="0"/>
                <a:cs typeface="Arial" panose="020B0604020202020204" pitchFamily="34" charset="0"/>
              </a:rPr>
              <a:t> 1998-2008</a:t>
            </a:r>
          </a:p>
        </p:txBody>
      </p:sp>
    </p:spTree>
    <p:extLst>
      <p:ext uri="{BB962C8B-B14F-4D97-AF65-F5344CB8AC3E}">
        <p14:creationId xmlns:p14="http://schemas.microsoft.com/office/powerpoint/2010/main" val="47558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395536" y="847300"/>
            <a:ext cx="8201347" cy="301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381871" y="1268760"/>
            <a:ext cx="8201347"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87624" y="1268760"/>
            <a:ext cx="1944216" cy="646331"/>
          </a:xfrm>
          <a:prstGeom prst="rect">
            <a:avLst/>
          </a:prstGeom>
          <a:noFill/>
        </p:spPr>
        <p:txBody>
          <a:bodyPr wrap="square" rtlCol="0">
            <a:spAutoFit/>
          </a:bodyPr>
          <a:lstStyle/>
          <a:p>
            <a:pPr lvl="0">
              <a:spcBef>
                <a:spcPct val="50000"/>
              </a:spcBef>
            </a:pPr>
            <a:r>
              <a:rPr lang="en-GB" sz="1800" dirty="0" smtClean="0">
                <a:solidFill>
                  <a:srgbClr val="000000"/>
                </a:solidFill>
                <a:latin typeface="Calibri" pitchFamily="34" charset="0"/>
                <a:hlinkClick r:id="rId4"/>
              </a:rPr>
              <a:t>Allan </a:t>
            </a:r>
            <a:r>
              <a:rPr lang="en-GB" sz="1800" dirty="0">
                <a:solidFill>
                  <a:srgbClr val="000000"/>
                </a:solidFill>
                <a:latin typeface="Calibri" pitchFamily="34" charset="0"/>
                <a:hlinkClick r:id="rId4"/>
              </a:rPr>
              <a:t>et al. (</a:t>
            </a:r>
            <a:r>
              <a:rPr lang="en-GB" sz="1800" dirty="0" smtClean="0">
                <a:solidFill>
                  <a:srgbClr val="000000"/>
                </a:solidFill>
                <a:latin typeface="Calibri" pitchFamily="34" charset="0"/>
                <a:hlinkClick r:id="rId4"/>
              </a:rPr>
              <a:t>2014) </a:t>
            </a:r>
            <a:r>
              <a:rPr lang="en-GB" sz="1800" dirty="0" err="1">
                <a:solidFill>
                  <a:srgbClr val="000000"/>
                </a:solidFill>
                <a:latin typeface="Calibri" pitchFamily="34" charset="0"/>
                <a:hlinkClick r:id="rId4"/>
              </a:rPr>
              <a:t>Surv</a:t>
            </a:r>
            <a:r>
              <a:rPr lang="en-GB" sz="1800" dirty="0">
                <a:solidFill>
                  <a:srgbClr val="000000"/>
                </a:solidFill>
                <a:latin typeface="Calibri" pitchFamily="34" charset="0"/>
                <a:hlinkClick r:id="rId4"/>
              </a:rPr>
              <a:t>. </a:t>
            </a:r>
            <a:r>
              <a:rPr lang="en-GB" sz="1800" dirty="0" err="1" smtClean="0">
                <a:solidFill>
                  <a:srgbClr val="000000"/>
                </a:solidFill>
                <a:latin typeface="Calibri" pitchFamily="34" charset="0"/>
                <a:hlinkClick r:id="rId4"/>
              </a:rPr>
              <a:t>Geophys</a:t>
            </a:r>
            <a:endParaRPr lang="en-GB" sz="1800" dirty="0">
              <a:solidFill>
                <a:srgbClr val="000000"/>
              </a:solidFill>
              <a:latin typeface="Calibri" pitchFamily="34" charset="0"/>
            </a:endParaRPr>
          </a:p>
        </p:txBody>
      </p:sp>
      <p:sp>
        <p:nvSpPr>
          <p:cNvPr id="8" name="TextBox 7"/>
          <p:cNvSpPr txBox="1"/>
          <p:nvPr/>
        </p:nvSpPr>
        <p:spPr>
          <a:xfrm>
            <a:off x="-712875" y="2204864"/>
            <a:ext cx="2520280" cy="461665"/>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sz="2400" dirty="0" err="1" smtClean="0">
                <a:solidFill>
                  <a:schemeClr val="tx1"/>
                </a:solidFill>
                <a:latin typeface="Calibri" pitchFamily="34" charset="0"/>
              </a:rPr>
              <a:t>dP</a:t>
            </a:r>
            <a:r>
              <a:rPr lang="en-GB" sz="2400" dirty="0" smtClean="0">
                <a:solidFill>
                  <a:schemeClr val="tx1"/>
                </a:solidFill>
                <a:latin typeface="Calibri" pitchFamily="34" charset="0"/>
              </a:rPr>
              <a:t>/</a:t>
            </a:r>
            <a:r>
              <a:rPr lang="en-GB" sz="2400" dirty="0" err="1" smtClean="0">
                <a:solidFill>
                  <a:schemeClr val="tx1"/>
                </a:solidFill>
                <a:latin typeface="Calibri" pitchFamily="34" charset="0"/>
              </a:rPr>
              <a:t>dT</a:t>
            </a:r>
            <a:r>
              <a:rPr lang="en-GB" sz="2400" dirty="0" smtClean="0">
                <a:solidFill>
                  <a:schemeClr val="tx1"/>
                </a:solidFill>
                <a:latin typeface="Calibri" pitchFamily="34" charset="0"/>
              </a:rPr>
              <a:t> (%) </a:t>
            </a:r>
            <a:r>
              <a:rPr lang="en-GB" sz="2400" dirty="0" smtClean="0">
                <a:solidFill>
                  <a:srgbClr val="FF0000"/>
                </a:solidFill>
                <a:latin typeface="Calibri" pitchFamily="34" charset="0"/>
              </a:rPr>
              <a:t>Tropics</a:t>
            </a:r>
          </a:p>
        </p:txBody>
      </p:sp>
      <p:sp>
        <p:nvSpPr>
          <p:cNvPr id="9" name="Content Placeholder 3"/>
          <p:cNvSpPr txBox="1">
            <a:spLocks/>
          </p:cNvSpPr>
          <p:nvPr/>
        </p:nvSpPr>
        <p:spPr>
          <a:xfrm>
            <a:off x="547265" y="4221088"/>
            <a:ext cx="8489231" cy="2636912"/>
          </a:xfrm>
          <a:prstGeom prst="rect">
            <a:avLst/>
          </a:prstGeom>
          <a:solidFill>
            <a:schemeClr val="bg1"/>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000" b="1" dirty="0" smtClean="0">
                <a:solidFill>
                  <a:schemeClr val="accent2"/>
                </a:solidFill>
                <a:latin typeface="Calibri" panose="020F0502020204030204" pitchFamily="34" charset="0"/>
              </a:rPr>
              <a:t>①</a:t>
            </a:r>
            <a:r>
              <a:rPr lang="en-GB" sz="2000" dirty="0" smtClean="0">
                <a:latin typeface="Calibri" panose="020F0502020204030204" pitchFamily="34" charset="0"/>
              </a:rPr>
              <a:t> Smaller </a:t>
            </a:r>
            <a:r>
              <a:rPr lang="en-GB" sz="2000" dirty="0" err="1" smtClean="0">
                <a:latin typeface="Calibri" panose="020F0502020204030204" pitchFamily="34" charset="0"/>
              </a:rPr>
              <a:t>dP</a:t>
            </a:r>
            <a:r>
              <a:rPr lang="en-GB" sz="2000" dirty="0" smtClean="0">
                <a:latin typeface="Calibri" panose="020F0502020204030204" pitchFamily="34" charset="0"/>
              </a:rPr>
              <a:t>/</a:t>
            </a:r>
            <a:r>
              <a:rPr lang="en-GB" sz="2000" dirty="0" err="1" smtClean="0">
                <a:latin typeface="Calibri" panose="020F0502020204030204" pitchFamily="34" charset="0"/>
              </a:rPr>
              <a:t>dT</a:t>
            </a:r>
            <a:r>
              <a:rPr lang="en-GB" sz="2000" dirty="0" smtClean="0">
                <a:latin typeface="Calibri" panose="020F0502020204030204" pitchFamily="34" charset="0"/>
              </a:rPr>
              <a:t> sensitivity for coupled simulations (</a:t>
            </a:r>
            <a:r>
              <a:rPr lang="en-GB" sz="2000" b="1" dirty="0" smtClean="0">
                <a:solidFill>
                  <a:srgbClr val="002060"/>
                </a:solidFill>
                <a:latin typeface="Calibri" panose="020F0502020204030204" pitchFamily="34" charset="0"/>
              </a:rPr>
              <a:t>historical</a:t>
            </a:r>
            <a:r>
              <a:rPr lang="en-GB" sz="2000" dirty="0">
                <a:latin typeface="Calibri" panose="020F0502020204030204" pitchFamily="34" charset="0"/>
              </a:rPr>
              <a:t> </a:t>
            </a:r>
            <a:r>
              <a:rPr lang="en-GB" sz="2000" dirty="0" err="1">
                <a:latin typeface="Calibri" panose="020F0502020204030204" pitchFamily="34" charset="0"/>
              </a:rPr>
              <a:t>vs</a:t>
            </a:r>
            <a:r>
              <a:rPr lang="en-GB" sz="2000" b="1" dirty="0" smtClean="0">
                <a:solidFill>
                  <a:schemeClr val="accent2"/>
                </a:solidFill>
                <a:latin typeface="Calibri" panose="020F0502020204030204" pitchFamily="34" charset="0"/>
              </a:rPr>
              <a:t> </a:t>
            </a:r>
            <a:r>
              <a:rPr lang="en-GB" sz="2000" b="1" dirty="0" err="1" smtClean="0">
                <a:solidFill>
                  <a:srgbClr val="00B050"/>
                </a:solidFill>
                <a:latin typeface="Calibri" panose="020F0502020204030204" pitchFamily="34" charset="0"/>
              </a:rPr>
              <a:t>amip</a:t>
            </a:r>
            <a:r>
              <a:rPr lang="en-GB" sz="2000" dirty="0" smtClean="0">
                <a:latin typeface="Calibri" panose="020F0502020204030204" pitchFamily="34" charset="0"/>
              </a:rPr>
              <a:t>)</a:t>
            </a:r>
          </a:p>
          <a:p>
            <a:pPr marL="0" indent="0">
              <a:buNone/>
            </a:pPr>
            <a:r>
              <a:rPr lang="en-GB" sz="2000" b="1" dirty="0" smtClean="0">
                <a:solidFill>
                  <a:srgbClr val="00B0F0"/>
                </a:solidFill>
                <a:latin typeface="Calibri" panose="020F0502020204030204" pitchFamily="34" charset="0"/>
              </a:rPr>
              <a:t>②</a:t>
            </a:r>
            <a:r>
              <a:rPr lang="en-GB" sz="2000" dirty="0" smtClean="0">
                <a:latin typeface="Calibri" panose="020F0502020204030204" pitchFamily="34" charset="0"/>
              </a:rPr>
              <a:t> Smaller </a:t>
            </a:r>
            <a:r>
              <a:rPr lang="en-GB" sz="2000" dirty="0" err="1" smtClean="0">
                <a:latin typeface="Calibri" panose="020F0502020204030204" pitchFamily="34" charset="0"/>
              </a:rPr>
              <a:t>dP</a:t>
            </a:r>
            <a:r>
              <a:rPr lang="en-GB" sz="2000" dirty="0" smtClean="0">
                <a:latin typeface="Calibri" panose="020F0502020204030204" pitchFamily="34" charset="0"/>
              </a:rPr>
              <a:t>/</a:t>
            </a:r>
            <a:r>
              <a:rPr lang="en-GB" sz="2000" dirty="0" err="1" smtClean="0">
                <a:latin typeface="Calibri" panose="020F0502020204030204" pitchFamily="34" charset="0"/>
              </a:rPr>
              <a:t>dT</a:t>
            </a:r>
            <a:r>
              <a:rPr lang="en-GB" sz="2000" dirty="0" smtClean="0">
                <a:latin typeface="Calibri" panose="020F0502020204030204" pitchFamily="34" charset="0"/>
              </a:rPr>
              <a:t> sensitivity under climate change (</a:t>
            </a:r>
            <a:r>
              <a:rPr lang="en-GB" sz="2000" b="1" dirty="0" smtClean="0">
                <a:solidFill>
                  <a:srgbClr val="002060"/>
                </a:solidFill>
                <a:latin typeface="Calibri" panose="020F0502020204030204" pitchFamily="34" charset="0"/>
              </a:rPr>
              <a:t>historical</a:t>
            </a:r>
            <a:r>
              <a:rPr lang="en-GB" sz="2000" dirty="0" smtClean="0">
                <a:latin typeface="Calibri" panose="020F0502020204030204" pitchFamily="34" charset="0"/>
              </a:rPr>
              <a:t> </a:t>
            </a:r>
            <a:r>
              <a:rPr lang="en-GB" sz="2000" dirty="0" err="1" smtClean="0">
                <a:latin typeface="Calibri" panose="020F0502020204030204" pitchFamily="34" charset="0"/>
              </a:rPr>
              <a:t>vs</a:t>
            </a:r>
            <a:r>
              <a:rPr lang="en-GB" sz="2000" dirty="0" smtClean="0">
                <a:latin typeface="Calibri" panose="020F0502020204030204" pitchFamily="34" charset="0"/>
              </a:rPr>
              <a:t> </a:t>
            </a:r>
            <a:r>
              <a:rPr lang="en-GB" sz="2000" b="1" dirty="0" smtClean="0">
                <a:solidFill>
                  <a:srgbClr val="33CCCC"/>
                </a:solidFill>
                <a:latin typeface="Calibri" panose="020F0502020204030204" pitchFamily="34" charset="0"/>
              </a:rPr>
              <a:t>rcp4.5</a:t>
            </a:r>
            <a:r>
              <a:rPr lang="en-GB" sz="2000" dirty="0" smtClean="0">
                <a:latin typeface="Calibri" panose="020F0502020204030204" pitchFamily="34" charset="0"/>
              </a:rPr>
              <a:t>) as </a:t>
            </a:r>
            <a:r>
              <a:rPr lang="en-GB" sz="2000" dirty="0" err="1" smtClean="0">
                <a:latin typeface="Calibri" panose="020F0502020204030204" pitchFamily="34" charset="0"/>
              </a:rPr>
              <a:t>dP</a:t>
            </a:r>
            <a:r>
              <a:rPr lang="en-GB" sz="2000" dirty="0" smtClean="0">
                <a:latin typeface="Calibri" panose="020F0502020204030204" pitchFamily="34" charset="0"/>
              </a:rPr>
              <a:t>/</a:t>
            </a:r>
            <a:r>
              <a:rPr lang="en-GB" sz="2000" dirty="0" err="1" smtClean="0">
                <a:latin typeface="Calibri" panose="020F0502020204030204" pitchFamily="34" charset="0"/>
              </a:rPr>
              <a:t>dT</a:t>
            </a:r>
            <a:r>
              <a:rPr lang="en-GB" sz="2000" dirty="0" smtClean="0">
                <a:latin typeface="Calibri" panose="020F0502020204030204" pitchFamily="34" charset="0"/>
              </a:rPr>
              <a:t> supressed by direct atmospheric heating from rising greenhouse gases </a:t>
            </a:r>
          </a:p>
          <a:p>
            <a:pPr marL="0" indent="0">
              <a:buNone/>
            </a:pPr>
            <a:r>
              <a:rPr lang="en-GB" sz="2000" b="1" dirty="0" smtClean="0">
                <a:solidFill>
                  <a:srgbClr val="FF0000"/>
                </a:solidFill>
                <a:latin typeface="Calibri" panose="020F0502020204030204" pitchFamily="34" charset="0"/>
              </a:rPr>
              <a:t>③</a:t>
            </a:r>
            <a:r>
              <a:rPr lang="en-GB" sz="2000" dirty="0" smtClean="0">
                <a:latin typeface="Calibri" panose="020F0502020204030204" pitchFamily="34" charset="0"/>
              </a:rPr>
              <a:t> More positive </a:t>
            </a:r>
            <a:r>
              <a:rPr lang="en-GB" sz="2000" dirty="0" err="1" smtClean="0">
                <a:latin typeface="Calibri" panose="020F0502020204030204" pitchFamily="34" charset="0"/>
              </a:rPr>
              <a:t>dP</a:t>
            </a:r>
            <a:r>
              <a:rPr lang="en-GB" sz="2000" dirty="0" smtClean="0">
                <a:latin typeface="Calibri" panose="020F0502020204030204" pitchFamily="34" charset="0"/>
              </a:rPr>
              <a:t>/</a:t>
            </a:r>
            <a:r>
              <a:rPr lang="en-GB" sz="2000" dirty="0" err="1" smtClean="0">
                <a:latin typeface="Calibri" panose="020F0502020204030204" pitchFamily="34" charset="0"/>
              </a:rPr>
              <a:t>dT</a:t>
            </a:r>
            <a:r>
              <a:rPr lang="en-GB" sz="2000" dirty="0" smtClean="0">
                <a:latin typeface="Calibri" panose="020F0502020204030204" pitchFamily="34" charset="0"/>
              </a:rPr>
              <a:t> over land under climate change (</a:t>
            </a:r>
            <a:r>
              <a:rPr lang="en-GB" sz="2000" b="1" dirty="0" smtClean="0">
                <a:solidFill>
                  <a:srgbClr val="33CCCC"/>
                </a:solidFill>
                <a:latin typeface="Calibri" panose="020F0502020204030204" pitchFamily="34" charset="0"/>
              </a:rPr>
              <a:t>rcp4.5</a:t>
            </a:r>
            <a:r>
              <a:rPr lang="en-GB" sz="2000" dirty="0">
                <a:latin typeface="Calibri" panose="020F0502020204030204" pitchFamily="34" charset="0"/>
              </a:rPr>
              <a:t> </a:t>
            </a:r>
            <a:r>
              <a:rPr lang="en-GB" sz="2000" dirty="0" err="1">
                <a:latin typeface="Calibri" panose="020F0502020204030204" pitchFamily="34" charset="0"/>
              </a:rPr>
              <a:t>vs</a:t>
            </a:r>
            <a:r>
              <a:rPr lang="en-GB" sz="2000" b="1" dirty="0" smtClean="0">
                <a:solidFill>
                  <a:srgbClr val="33CCCC"/>
                </a:solidFill>
                <a:latin typeface="Calibri" panose="020F0502020204030204" pitchFamily="34" charset="0"/>
              </a:rPr>
              <a:t> </a:t>
            </a:r>
            <a:r>
              <a:rPr lang="en-GB" sz="2000" b="1" dirty="0" smtClean="0">
                <a:solidFill>
                  <a:srgbClr val="002060"/>
                </a:solidFill>
                <a:latin typeface="Calibri" panose="020F0502020204030204" pitchFamily="34" charset="0"/>
              </a:rPr>
              <a:t>historical</a:t>
            </a:r>
            <a:r>
              <a:rPr lang="en-GB" sz="2000" dirty="0" smtClean="0">
                <a:latin typeface="Calibri" panose="020F0502020204030204" pitchFamily="34" charset="0"/>
              </a:rPr>
              <a:t>) as Temperature rises un-related to ENSO for climate change response</a:t>
            </a:r>
          </a:p>
          <a:p>
            <a:pPr marL="0" indent="0">
              <a:buNone/>
            </a:pPr>
            <a:r>
              <a:rPr lang="en-GB" sz="2000" b="1" dirty="0" smtClean="0">
                <a:latin typeface="Calibri" panose="020F0502020204030204" pitchFamily="34" charset="0"/>
              </a:rPr>
              <a:t>CONCLUSIONS: a. </a:t>
            </a:r>
            <a:r>
              <a:rPr lang="en-GB" sz="2000" dirty="0" smtClean="0">
                <a:latin typeface="Calibri" panose="020F0502020204030204" pitchFamily="34" charset="0"/>
              </a:rPr>
              <a:t>Amplification of precipitation extremes with climate warming</a:t>
            </a:r>
          </a:p>
          <a:p>
            <a:pPr marL="0" indent="0">
              <a:buNone/>
            </a:pPr>
            <a:r>
              <a:rPr lang="en-GB" sz="2000" b="1" dirty="0" smtClean="0">
                <a:latin typeface="Calibri" panose="020F0502020204030204" pitchFamily="34" charset="0"/>
              </a:rPr>
              <a:t>b. </a:t>
            </a:r>
            <a:r>
              <a:rPr lang="en-GB" sz="2000" dirty="0" err="1" smtClean="0">
                <a:latin typeface="Calibri" panose="020F0502020204030204" pitchFamily="34" charset="0"/>
              </a:rPr>
              <a:t>Interannual</a:t>
            </a:r>
            <a:r>
              <a:rPr lang="en-GB" sz="2000" dirty="0" smtClean="0">
                <a:latin typeface="Calibri" panose="020F0502020204030204" pitchFamily="34" charset="0"/>
              </a:rPr>
              <a:t> variability is not a good proxy for climate change over land </a:t>
            </a:r>
          </a:p>
          <a:p>
            <a:endParaRPr lang="en-GB" sz="2800" kern="0" dirty="0">
              <a:latin typeface="Calibri" panose="020F0502020204030204" pitchFamily="34" charset="0"/>
            </a:endParaRPr>
          </a:p>
        </p:txBody>
      </p:sp>
      <p:sp>
        <p:nvSpPr>
          <p:cNvPr id="10" name="TextBox 9"/>
          <p:cNvSpPr txBox="1"/>
          <p:nvPr/>
        </p:nvSpPr>
        <p:spPr>
          <a:xfrm>
            <a:off x="6736650" y="2319263"/>
            <a:ext cx="504056" cy="461665"/>
          </a:xfrm>
          <a:prstGeom prst="rect">
            <a:avLst/>
          </a:prstGeom>
          <a:noFill/>
        </p:spPr>
        <p:txBody>
          <a:bodyPr wrap="square" rtlCol="0">
            <a:spAutoFit/>
          </a:bodyPr>
          <a:lstStyle/>
          <a:p>
            <a:r>
              <a:rPr lang="en-GB" sz="2400" b="1" dirty="0" smtClean="0">
                <a:solidFill>
                  <a:srgbClr val="FF0000"/>
                </a:solidFill>
                <a:latin typeface="Calibri" pitchFamily="34" charset="0"/>
              </a:rPr>
              <a:t>③</a:t>
            </a:r>
          </a:p>
        </p:txBody>
      </p:sp>
      <p:sp>
        <p:nvSpPr>
          <p:cNvPr id="11" name="TextBox 10"/>
          <p:cNvSpPr txBox="1"/>
          <p:nvPr/>
        </p:nvSpPr>
        <p:spPr>
          <a:xfrm>
            <a:off x="5004048" y="1383159"/>
            <a:ext cx="504056" cy="461665"/>
          </a:xfrm>
          <a:prstGeom prst="rect">
            <a:avLst/>
          </a:prstGeom>
          <a:noFill/>
        </p:spPr>
        <p:txBody>
          <a:bodyPr wrap="square" rtlCol="0">
            <a:spAutoFit/>
          </a:bodyPr>
          <a:lstStyle/>
          <a:p>
            <a:r>
              <a:rPr lang="en-GB" sz="2400" b="1" dirty="0" smtClean="0">
                <a:solidFill>
                  <a:schemeClr val="accent2"/>
                </a:solidFill>
                <a:latin typeface="Calibri" pitchFamily="34" charset="0"/>
              </a:rPr>
              <a:t>①</a:t>
            </a:r>
          </a:p>
        </p:txBody>
      </p:sp>
      <p:sp>
        <p:nvSpPr>
          <p:cNvPr id="12" name="TextBox 11"/>
          <p:cNvSpPr txBox="1"/>
          <p:nvPr/>
        </p:nvSpPr>
        <p:spPr>
          <a:xfrm>
            <a:off x="5076056" y="2483381"/>
            <a:ext cx="504056" cy="461665"/>
          </a:xfrm>
          <a:prstGeom prst="rect">
            <a:avLst/>
          </a:prstGeom>
          <a:noFill/>
        </p:spPr>
        <p:txBody>
          <a:bodyPr wrap="square" rtlCol="0">
            <a:spAutoFit/>
          </a:bodyPr>
          <a:lstStyle/>
          <a:p>
            <a:r>
              <a:rPr lang="en-GB" sz="2400" b="1" dirty="0" smtClean="0">
                <a:solidFill>
                  <a:srgbClr val="00B0F0"/>
                </a:solidFill>
                <a:latin typeface="Calibri" pitchFamily="34" charset="0"/>
              </a:rPr>
              <a:t>②</a:t>
            </a: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975" t="41533" r="38643" b="52529"/>
          <a:stretch/>
        </p:blipFill>
        <p:spPr bwMode="auto">
          <a:xfrm>
            <a:off x="4427984" y="3212976"/>
            <a:ext cx="1097567" cy="35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11960" y="2492896"/>
            <a:ext cx="1097567" cy="523220"/>
          </a:xfrm>
          <a:prstGeom prst="rect">
            <a:avLst/>
          </a:prstGeom>
          <a:noFill/>
        </p:spPr>
        <p:txBody>
          <a:bodyPr wrap="square" rtlCol="0">
            <a:spAutoFit/>
          </a:bodyPr>
          <a:lstStyle/>
          <a:p>
            <a:r>
              <a:rPr lang="en-GB" sz="1400" b="1" dirty="0" smtClean="0">
                <a:solidFill>
                  <a:srgbClr val="002060"/>
                </a:solidFill>
                <a:latin typeface="Calibri" pitchFamily="34" charset="0"/>
              </a:rPr>
              <a:t>Historical 1985-2005</a:t>
            </a:r>
          </a:p>
        </p:txBody>
      </p:sp>
      <p:sp>
        <p:nvSpPr>
          <p:cNvPr id="15" name="TextBox 14"/>
          <p:cNvSpPr txBox="1"/>
          <p:nvPr/>
        </p:nvSpPr>
        <p:spPr>
          <a:xfrm>
            <a:off x="3635895" y="1412776"/>
            <a:ext cx="1340871" cy="954107"/>
          </a:xfrm>
          <a:prstGeom prst="rect">
            <a:avLst/>
          </a:prstGeom>
          <a:noFill/>
        </p:spPr>
        <p:txBody>
          <a:bodyPr wrap="square" rtlCol="0">
            <a:spAutoFit/>
          </a:bodyPr>
          <a:lstStyle/>
          <a:p>
            <a:r>
              <a:rPr lang="en-GB" sz="1400" b="1" dirty="0" smtClean="0">
                <a:solidFill>
                  <a:srgbClr val="00B0F0"/>
                </a:solidFill>
                <a:latin typeface="Calibri" pitchFamily="34" charset="0"/>
              </a:rPr>
              <a:t>RCP4.5 </a:t>
            </a:r>
          </a:p>
          <a:p>
            <a:r>
              <a:rPr lang="en-GB" sz="1400" b="1" dirty="0" smtClean="0">
                <a:solidFill>
                  <a:srgbClr val="00B0F0"/>
                </a:solidFill>
                <a:latin typeface="Calibri" pitchFamily="34" charset="0"/>
              </a:rPr>
              <a:t>2080-2099 minus 1985-2005</a:t>
            </a:r>
          </a:p>
        </p:txBody>
      </p:sp>
      <p:sp>
        <p:nvSpPr>
          <p:cNvPr id="2" name="Rectangle 1"/>
          <p:cNvSpPr/>
          <p:nvPr/>
        </p:nvSpPr>
        <p:spPr>
          <a:xfrm>
            <a:off x="4679412" y="1722294"/>
            <a:ext cx="612668" cy="338554"/>
          </a:xfrm>
          <a:prstGeom prst="rect">
            <a:avLst/>
          </a:prstGeom>
        </p:spPr>
        <p:txBody>
          <a:bodyPr wrap="none">
            <a:spAutoFit/>
          </a:bodyPr>
          <a:lstStyle/>
          <a:p>
            <a:r>
              <a:rPr lang="en-GB" sz="1600" b="1" dirty="0" err="1">
                <a:solidFill>
                  <a:srgbClr val="00B050"/>
                </a:solidFill>
                <a:latin typeface="Calibri" panose="020F0502020204030204" pitchFamily="34" charset="0"/>
              </a:rPr>
              <a:t>amip</a:t>
            </a:r>
            <a:endParaRPr lang="en-GB" sz="1600" dirty="0"/>
          </a:p>
        </p:txBody>
      </p:sp>
      <p:sp>
        <p:nvSpPr>
          <p:cNvPr id="19" name="Rectangle 18"/>
          <p:cNvSpPr/>
          <p:nvPr/>
        </p:nvSpPr>
        <p:spPr>
          <a:xfrm>
            <a:off x="7508648" y="2010326"/>
            <a:ext cx="612668" cy="338554"/>
          </a:xfrm>
          <a:prstGeom prst="rect">
            <a:avLst/>
          </a:prstGeom>
        </p:spPr>
        <p:txBody>
          <a:bodyPr wrap="none">
            <a:spAutoFit/>
          </a:bodyPr>
          <a:lstStyle/>
          <a:p>
            <a:r>
              <a:rPr lang="en-GB" sz="1600" b="1" dirty="0" err="1">
                <a:solidFill>
                  <a:srgbClr val="00B050"/>
                </a:solidFill>
                <a:latin typeface="Calibri" panose="020F0502020204030204" pitchFamily="34" charset="0"/>
              </a:rPr>
              <a:t>amip</a:t>
            </a:r>
            <a:endParaRPr lang="en-GB" sz="1600" dirty="0"/>
          </a:p>
        </p:txBody>
      </p:sp>
      <p:cxnSp>
        <p:nvCxnSpPr>
          <p:cNvPr id="21" name="Straight Connector 20"/>
          <p:cNvCxnSpPr/>
          <p:nvPr/>
        </p:nvCxnSpPr>
        <p:spPr bwMode="auto">
          <a:xfrm flipV="1">
            <a:off x="395536" y="2838128"/>
            <a:ext cx="0" cy="230832"/>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2" name="Title 2"/>
          <p:cNvSpPr>
            <a:spLocks noGrp="1"/>
          </p:cNvSpPr>
          <p:nvPr>
            <p:ph type="title"/>
          </p:nvPr>
        </p:nvSpPr>
        <p:spPr>
          <a:xfrm>
            <a:off x="590872" y="116632"/>
            <a:ext cx="8229600" cy="778098"/>
          </a:xfrm>
          <a:solidFill>
            <a:schemeClr val="bg1"/>
          </a:solidFill>
        </p:spPr>
        <p:txBody>
          <a:bodyPr/>
          <a:lstStyle/>
          <a:p>
            <a:r>
              <a:rPr lang="en-GB" sz="3600" dirty="0" smtClean="0"/>
              <a:t>Changing precipitation extremes</a:t>
            </a:r>
            <a:endParaRPr lang="en-GB" sz="3600" dirty="0"/>
          </a:p>
        </p:txBody>
      </p:sp>
      <p:sp>
        <p:nvSpPr>
          <p:cNvPr id="20" name="Freeform 19"/>
          <p:cNvSpPr/>
          <p:nvPr/>
        </p:nvSpPr>
        <p:spPr bwMode="auto">
          <a:xfrm>
            <a:off x="6184232" y="1701842"/>
            <a:ext cx="1937084" cy="1079086"/>
          </a:xfrm>
          <a:custGeom>
            <a:avLst/>
            <a:gdLst>
              <a:gd name="connsiteX0" fmla="*/ 0 w 1937084"/>
              <a:gd name="connsiteY0" fmla="*/ 842211 h 1022685"/>
              <a:gd name="connsiteX1" fmla="*/ 60157 w 1937084"/>
              <a:gd name="connsiteY1" fmla="*/ 890337 h 1022685"/>
              <a:gd name="connsiteX2" fmla="*/ 96252 w 1937084"/>
              <a:gd name="connsiteY2" fmla="*/ 1022685 h 1022685"/>
              <a:gd name="connsiteX3" fmla="*/ 132347 w 1937084"/>
              <a:gd name="connsiteY3" fmla="*/ 1010653 h 1022685"/>
              <a:gd name="connsiteX4" fmla="*/ 180473 w 1937084"/>
              <a:gd name="connsiteY4" fmla="*/ 938463 h 1022685"/>
              <a:gd name="connsiteX5" fmla="*/ 228600 w 1937084"/>
              <a:gd name="connsiteY5" fmla="*/ 878306 h 1022685"/>
              <a:gd name="connsiteX6" fmla="*/ 264694 w 1937084"/>
              <a:gd name="connsiteY6" fmla="*/ 806116 h 1022685"/>
              <a:gd name="connsiteX7" fmla="*/ 300789 w 1937084"/>
              <a:gd name="connsiteY7" fmla="*/ 733927 h 1022685"/>
              <a:gd name="connsiteX8" fmla="*/ 336884 w 1937084"/>
              <a:gd name="connsiteY8" fmla="*/ 721895 h 1022685"/>
              <a:gd name="connsiteX9" fmla="*/ 372979 w 1937084"/>
              <a:gd name="connsiteY9" fmla="*/ 697832 h 1022685"/>
              <a:gd name="connsiteX10" fmla="*/ 409073 w 1937084"/>
              <a:gd name="connsiteY10" fmla="*/ 685800 h 1022685"/>
              <a:gd name="connsiteX11" fmla="*/ 445168 w 1937084"/>
              <a:gd name="connsiteY11" fmla="*/ 661737 h 1022685"/>
              <a:gd name="connsiteX12" fmla="*/ 529389 w 1937084"/>
              <a:gd name="connsiteY12" fmla="*/ 637674 h 1022685"/>
              <a:gd name="connsiteX13" fmla="*/ 613610 w 1937084"/>
              <a:gd name="connsiteY13" fmla="*/ 589548 h 1022685"/>
              <a:gd name="connsiteX14" fmla="*/ 649705 w 1937084"/>
              <a:gd name="connsiteY14" fmla="*/ 577516 h 1022685"/>
              <a:gd name="connsiteX15" fmla="*/ 721894 w 1937084"/>
              <a:gd name="connsiteY15" fmla="*/ 541421 h 1022685"/>
              <a:gd name="connsiteX16" fmla="*/ 818147 w 1937084"/>
              <a:gd name="connsiteY16" fmla="*/ 529390 h 1022685"/>
              <a:gd name="connsiteX17" fmla="*/ 1046747 w 1937084"/>
              <a:gd name="connsiteY17" fmla="*/ 505327 h 1022685"/>
              <a:gd name="connsiteX18" fmla="*/ 1191126 w 1937084"/>
              <a:gd name="connsiteY18" fmla="*/ 457200 h 1022685"/>
              <a:gd name="connsiteX19" fmla="*/ 1239252 w 1937084"/>
              <a:gd name="connsiteY19" fmla="*/ 433137 h 1022685"/>
              <a:gd name="connsiteX20" fmla="*/ 1335505 w 1937084"/>
              <a:gd name="connsiteY20" fmla="*/ 409074 h 1022685"/>
              <a:gd name="connsiteX21" fmla="*/ 1371600 w 1937084"/>
              <a:gd name="connsiteY21" fmla="*/ 397042 h 1022685"/>
              <a:gd name="connsiteX22" fmla="*/ 1515979 w 1937084"/>
              <a:gd name="connsiteY22" fmla="*/ 372979 h 1022685"/>
              <a:gd name="connsiteX23" fmla="*/ 1624263 w 1937084"/>
              <a:gd name="connsiteY23" fmla="*/ 324853 h 1022685"/>
              <a:gd name="connsiteX24" fmla="*/ 1696452 w 1937084"/>
              <a:gd name="connsiteY24" fmla="*/ 264695 h 1022685"/>
              <a:gd name="connsiteX25" fmla="*/ 1732547 w 1937084"/>
              <a:gd name="connsiteY25" fmla="*/ 240632 h 1022685"/>
              <a:gd name="connsiteX26" fmla="*/ 1768642 w 1937084"/>
              <a:gd name="connsiteY26" fmla="*/ 204537 h 1022685"/>
              <a:gd name="connsiteX27" fmla="*/ 1864894 w 1937084"/>
              <a:gd name="connsiteY27" fmla="*/ 120316 h 1022685"/>
              <a:gd name="connsiteX28" fmla="*/ 1888957 w 1937084"/>
              <a:gd name="connsiteY28" fmla="*/ 84221 h 1022685"/>
              <a:gd name="connsiteX29" fmla="*/ 1900989 w 1937084"/>
              <a:gd name="connsiteY29" fmla="*/ 48127 h 1022685"/>
              <a:gd name="connsiteX30" fmla="*/ 1937084 w 1937084"/>
              <a:gd name="connsiteY30" fmla="*/ 0 h 102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37084" h="1022685">
                <a:moveTo>
                  <a:pt x="0" y="842211"/>
                </a:moveTo>
                <a:cubicBezTo>
                  <a:pt x="20052" y="858253"/>
                  <a:pt x="45431" y="869299"/>
                  <a:pt x="60157" y="890337"/>
                </a:cubicBezTo>
                <a:cubicBezTo>
                  <a:pt x="77256" y="914764"/>
                  <a:pt x="90076" y="991803"/>
                  <a:pt x="96252" y="1022685"/>
                </a:cubicBezTo>
                <a:cubicBezTo>
                  <a:pt x="108284" y="1018674"/>
                  <a:pt x="121795" y="1017688"/>
                  <a:pt x="132347" y="1010653"/>
                </a:cubicBezTo>
                <a:cubicBezTo>
                  <a:pt x="183667" y="976440"/>
                  <a:pt x="158398" y="982614"/>
                  <a:pt x="180473" y="938463"/>
                </a:cubicBezTo>
                <a:cubicBezTo>
                  <a:pt x="195650" y="908108"/>
                  <a:pt x="206218" y="900687"/>
                  <a:pt x="228600" y="878306"/>
                </a:cubicBezTo>
                <a:cubicBezTo>
                  <a:pt x="258838" y="787587"/>
                  <a:pt x="218050" y="899403"/>
                  <a:pt x="264694" y="806116"/>
                </a:cubicBezTo>
                <a:cubicBezTo>
                  <a:pt x="279224" y="777055"/>
                  <a:pt x="272056" y="756913"/>
                  <a:pt x="300789" y="733927"/>
                </a:cubicBezTo>
                <a:cubicBezTo>
                  <a:pt x="310692" y="726004"/>
                  <a:pt x="325540" y="727567"/>
                  <a:pt x="336884" y="721895"/>
                </a:cubicBezTo>
                <a:cubicBezTo>
                  <a:pt x="349818" y="715428"/>
                  <a:pt x="360045" y="704299"/>
                  <a:pt x="372979" y="697832"/>
                </a:cubicBezTo>
                <a:cubicBezTo>
                  <a:pt x="384322" y="692160"/>
                  <a:pt x="397730" y="691472"/>
                  <a:pt x="409073" y="685800"/>
                </a:cubicBezTo>
                <a:cubicBezTo>
                  <a:pt x="422007" y="679333"/>
                  <a:pt x="432234" y="668204"/>
                  <a:pt x="445168" y="661737"/>
                </a:cubicBezTo>
                <a:cubicBezTo>
                  <a:pt x="462424" y="653109"/>
                  <a:pt x="513975" y="641528"/>
                  <a:pt x="529389" y="637674"/>
                </a:cubicBezTo>
                <a:cubicBezTo>
                  <a:pt x="565639" y="613508"/>
                  <a:pt x="570868" y="607866"/>
                  <a:pt x="613610" y="589548"/>
                </a:cubicBezTo>
                <a:cubicBezTo>
                  <a:pt x="625267" y="584552"/>
                  <a:pt x="638361" y="583188"/>
                  <a:pt x="649705" y="577516"/>
                </a:cubicBezTo>
                <a:cubicBezTo>
                  <a:pt x="693736" y="555500"/>
                  <a:pt x="674376" y="550061"/>
                  <a:pt x="721894" y="541421"/>
                </a:cubicBezTo>
                <a:cubicBezTo>
                  <a:pt x="753706" y="535637"/>
                  <a:pt x="786138" y="533963"/>
                  <a:pt x="818147" y="529390"/>
                </a:cubicBezTo>
                <a:cubicBezTo>
                  <a:pt x="986622" y="505322"/>
                  <a:pt x="770183" y="526600"/>
                  <a:pt x="1046747" y="505327"/>
                </a:cubicBezTo>
                <a:lnTo>
                  <a:pt x="1191126" y="457200"/>
                </a:lnTo>
                <a:cubicBezTo>
                  <a:pt x="1208141" y="451528"/>
                  <a:pt x="1222767" y="440202"/>
                  <a:pt x="1239252" y="433137"/>
                </a:cubicBezTo>
                <a:cubicBezTo>
                  <a:pt x="1277751" y="416638"/>
                  <a:pt x="1290316" y="420372"/>
                  <a:pt x="1335505" y="409074"/>
                </a:cubicBezTo>
                <a:cubicBezTo>
                  <a:pt x="1347809" y="405998"/>
                  <a:pt x="1359164" y="399529"/>
                  <a:pt x="1371600" y="397042"/>
                </a:cubicBezTo>
                <a:cubicBezTo>
                  <a:pt x="1413786" y="388605"/>
                  <a:pt x="1472924" y="385896"/>
                  <a:pt x="1515979" y="372979"/>
                </a:cubicBezTo>
                <a:cubicBezTo>
                  <a:pt x="1543116" y="364838"/>
                  <a:pt x="1598071" y="339820"/>
                  <a:pt x="1624263" y="324853"/>
                </a:cubicBezTo>
                <a:cubicBezTo>
                  <a:pt x="1681289" y="292267"/>
                  <a:pt x="1642161" y="309937"/>
                  <a:pt x="1696452" y="264695"/>
                </a:cubicBezTo>
                <a:cubicBezTo>
                  <a:pt x="1707561" y="255438"/>
                  <a:pt x="1721438" y="249889"/>
                  <a:pt x="1732547" y="240632"/>
                </a:cubicBezTo>
                <a:cubicBezTo>
                  <a:pt x="1745619" y="229739"/>
                  <a:pt x="1755570" y="215430"/>
                  <a:pt x="1768642" y="204537"/>
                </a:cubicBezTo>
                <a:cubicBezTo>
                  <a:pt x="1816337" y="164790"/>
                  <a:pt x="1818035" y="190606"/>
                  <a:pt x="1864894" y="120316"/>
                </a:cubicBezTo>
                <a:cubicBezTo>
                  <a:pt x="1872915" y="108284"/>
                  <a:pt x="1882490" y="97155"/>
                  <a:pt x="1888957" y="84221"/>
                </a:cubicBezTo>
                <a:cubicBezTo>
                  <a:pt x="1894629" y="72878"/>
                  <a:pt x="1895317" y="59470"/>
                  <a:pt x="1900989" y="48127"/>
                </a:cubicBezTo>
                <a:cubicBezTo>
                  <a:pt x="1914595" y="20916"/>
                  <a:pt x="1920163" y="16921"/>
                  <a:pt x="1937084" y="0"/>
                </a:cubicBezTo>
              </a:path>
            </a:pathLst>
          </a:custGeom>
          <a:noFill/>
          <a:ln w="381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3" name="Freeform 22"/>
          <p:cNvSpPr/>
          <p:nvPr/>
        </p:nvSpPr>
        <p:spPr bwMode="auto">
          <a:xfrm>
            <a:off x="3727067" y="1482370"/>
            <a:ext cx="1925053" cy="1802614"/>
          </a:xfrm>
          <a:custGeom>
            <a:avLst/>
            <a:gdLst>
              <a:gd name="connsiteX0" fmla="*/ 0 w 1925053"/>
              <a:gd name="connsiteY0" fmla="*/ 1528010 h 1528010"/>
              <a:gd name="connsiteX1" fmla="*/ 336884 w 1925053"/>
              <a:gd name="connsiteY1" fmla="*/ 950495 h 1528010"/>
              <a:gd name="connsiteX2" fmla="*/ 1143000 w 1925053"/>
              <a:gd name="connsiteY2" fmla="*/ 625642 h 1528010"/>
              <a:gd name="connsiteX3" fmla="*/ 1768642 w 1925053"/>
              <a:gd name="connsiteY3" fmla="*/ 300789 h 1528010"/>
              <a:gd name="connsiteX4" fmla="*/ 1925053 w 1925053"/>
              <a:gd name="connsiteY4" fmla="*/ 0 h 1528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53" h="1528010">
                <a:moveTo>
                  <a:pt x="0" y="1528010"/>
                </a:moveTo>
                <a:cubicBezTo>
                  <a:pt x="73192" y="1314450"/>
                  <a:pt x="146384" y="1100890"/>
                  <a:pt x="336884" y="950495"/>
                </a:cubicBezTo>
                <a:cubicBezTo>
                  <a:pt x="527384" y="800100"/>
                  <a:pt x="904374" y="733926"/>
                  <a:pt x="1143000" y="625642"/>
                </a:cubicBezTo>
                <a:cubicBezTo>
                  <a:pt x="1381626" y="517358"/>
                  <a:pt x="1638300" y="405063"/>
                  <a:pt x="1768642" y="300789"/>
                </a:cubicBezTo>
                <a:cubicBezTo>
                  <a:pt x="1898984" y="196515"/>
                  <a:pt x="1912018" y="98257"/>
                  <a:pt x="1925053" y="0"/>
                </a:cubicBezTo>
              </a:path>
            </a:pathLst>
          </a:custGeom>
          <a:noFill/>
          <a:ln w="381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4" name="Freeform 23"/>
          <p:cNvSpPr/>
          <p:nvPr/>
        </p:nvSpPr>
        <p:spPr bwMode="auto">
          <a:xfrm>
            <a:off x="1203158" y="1828982"/>
            <a:ext cx="1925053" cy="1528010"/>
          </a:xfrm>
          <a:custGeom>
            <a:avLst/>
            <a:gdLst>
              <a:gd name="connsiteX0" fmla="*/ 0 w 1925053"/>
              <a:gd name="connsiteY0" fmla="*/ 1528010 h 1528010"/>
              <a:gd name="connsiteX1" fmla="*/ 336884 w 1925053"/>
              <a:gd name="connsiteY1" fmla="*/ 950495 h 1528010"/>
              <a:gd name="connsiteX2" fmla="*/ 1143000 w 1925053"/>
              <a:gd name="connsiteY2" fmla="*/ 625642 h 1528010"/>
              <a:gd name="connsiteX3" fmla="*/ 1768642 w 1925053"/>
              <a:gd name="connsiteY3" fmla="*/ 300789 h 1528010"/>
              <a:gd name="connsiteX4" fmla="*/ 1925053 w 1925053"/>
              <a:gd name="connsiteY4" fmla="*/ 0 h 1528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53" h="1528010">
                <a:moveTo>
                  <a:pt x="0" y="1528010"/>
                </a:moveTo>
                <a:cubicBezTo>
                  <a:pt x="73192" y="1314450"/>
                  <a:pt x="146384" y="1100890"/>
                  <a:pt x="336884" y="950495"/>
                </a:cubicBezTo>
                <a:cubicBezTo>
                  <a:pt x="527384" y="800100"/>
                  <a:pt x="904374" y="733926"/>
                  <a:pt x="1143000" y="625642"/>
                </a:cubicBezTo>
                <a:cubicBezTo>
                  <a:pt x="1381626" y="517358"/>
                  <a:pt x="1638300" y="405063"/>
                  <a:pt x="1768642" y="300789"/>
                </a:cubicBezTo>
                <a:cubicBezTo>
                  <a:pt x="1898984" y="196515"/>
                  <a:pt x="1912018" y="98257"/>
                  <a:pt x="1925053" y="0"/>
                </a:cubicBezTo>
              </a:path>
            </a:pathLst>
          </a:custGeom>
          <a:noFill/>
          <a:ln w="381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243802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t.reading.ac.uk/~sgs02rpa/MISC/tcw-Nov2009.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96752"/>
            <a:ext cx="5125235" cy="36484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83968" y="5013176"/>
            <a:ext cx="2269361" cy="479822"/>
          </a:xfrm>
          <a:prstGeom prst="rect">
            <a:avLst/>
          </a:prstGeom>
          <a:solidFill>
            <a:schemeClr val="bg1"/>
          </a:solidFill>
          <a:scene3d>
            <a:camera prst="orthographicFront">
              <a:rot lat="0" lon="0" rev="5400000"/>
            </a:camera>
            <a:lightRig rig="threePt" dir="t"/>
          </a:scene3d>
        </p:spPr>
        <p:txBody>
          <a:bodyPr wrap="square" rtlCol="0">
            <a:spAutoFit/>
          </a:bodyPr>
          <a:lstStyle/>
          <a:p>
            <a:pPr algn="ctr"/>
            <a:r>
              <a:rPr lang="en-GB" sz="2400" dirty="0" smtClean="0">
                <a:solidFill>
                  <a:schemeClr val="tx1"/>
                </a:solidFill>
                <a:latin typeface="Calibri" pitchFamily="34" charset="0"/>
              </a:rPr>
              <a:t>Number of ARs</a:t>
            </a:r>
          </a:p>
        </p:txBody>
      </p:sp>
      <p:sp>
        <p:nvSpPr>
          <p:cNvPr id="3" name="Title 2"/>
          <p:cNvSpPr>
            <a:spLocks noGrp="1"/>
          </p:cNvSpPr>
          <p:nvPr>
            <p:ph type="title"/>
          </p:nvPr>
        </p:nvSpPr>
        <p:spPr>
          <a:xfrm>
            <a:off x="457201" y="274638"/>
            <a:ext cx="4330824" cy="1143000"/>
          </a:xfrm>
        </p:spPr>
        <p:txBody>
          <a:bodyPr/>
          <a:lstStyle/>
          <a:p>
            <a:pPr algn="l"/>
            <a:r>
              <a:rPr lang="en-GB" sz="3600" dirty="0" smtClean="0"/>
              <a:t>Water vapour and </a:t>
            </a:r>
            <a:br>
              <a:rPr lang="en-GB" sz="3600" dirty="0" smtClean="0"/>
            </a:br>
            <a:r>
              <a:rPr lang="en-GB" sz="3600" dirty="0" smtClean="0"/>
              <a:t>mid-latitude flooding</a:t>
            </a:r>
            <a:endParaRPr lang="en-GB" sz="3600" dirty="0"/>
          </a:p>
        </p:txBody>
      </p:sp>
      <p:sp>
        <p:nvSpPr>
          <p:cNvPr id="4" name="Content Placeholder 3"/>
          <p:cNvSpPr>
            <a:spLocks noGrp="1"/>
          </p:cNvSpPr>
          <p:nvPr>
            <p:ph idx="1"/>
          </p:nvPr>
        </p:nvSpPr>
        <p:spPr>
          <a:xfrm>
            <a:off x="5402142" y="1413644"/>
            <a:ext cx="3585515" cy="2044824"/>
          </a:xfrm>
        </p:spPr>
        <p:txBody>
          <a:bodyPr/>
          <a:lstStyle/>
          <a:p>
            <a:r>
              <a:rPr lang="en-GB" sz="2200" dirty="0" smtClean="0"/>
              <a:t>UK winter flooding linked to strong moisture transport events</a:t>
            </a:r>
          </a:p>
          <a:p>
            <a:pPr lvl="1"/>
            <a:r>
              <a:rPr lang="en-GB" sz="1800" dirty="0" smtClean="0"/>
              <a:t>Cumbria November 2009 (</a:t>
            </a:r>
            <a:r>
              <a:rPr lang="en-GB" sz="1800" dirty="0" smtClean="0">
                <a:hlinkClick r:id="rId4"/>
              </a:rPr>
              <a:t>Lavers et al. 2011 GRL</a:t>
            </a:r>
            <a:r>
              <a:rPr lang="en-GB" sz="1800" dirty="0" smtClean="0"/>
              <a:t>)</a:t>
            </a:r>
          </a:p>
          <a:p>
            <a:pPr lvl="1"/>
            <a:r>
              <a:rPr lang="en-GB" sz="1800" dirty="0" smtClean="0"/>
              <a:t>“Atmospheric Rivers” (ARs) in warm conveyor</a:t>
            </a:r>
            <a:endParaRPr lang="en-GB" sz="1800" dirty="0"/>
          </a:p>
          <a:p>
            <a:endParaRPr lang="en-GB" sz="2400" dirty="0"/>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313"/>
          <a:stretch/>
        </p:blipFill>
        <p:spPr bwMode="auto">
          <a:xfrm>
            <a:off x="5580112" y="3918173"/>
            <a:ext cx="3312368" cy="267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3"/>
          <p:cNvSpPr txBox="1">
            <a:spLocks/>
          </p:cNvSpPr>
          <p:nvPr/>
        </p:nvSpPr>
        <p:spPr bwMode="auto">
          <a:xfrm>
            <a:off x="683569" y="4639419"/>
            <a:ext cx="3923326" cy="20448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200" kern="0" dirty="0" smtClean="0"/>
              <a:t>Future increase in moisture explains most (but not all) of intensification of AR events</a:t>
            </a:r>
            <a:endParaRPr lang="en-GB" sz="2400" kern="0" dirty="0" smtClean="0"/>
          </a:p>
          <a:p>
            <a:pPr lvl="1"/>
            <a:r>
              <a:rPr lang="en-GB" sz="1800" kern="0" dirty="0" smtClean="0"/>
              <a:t>Confident in the mechanisms and physics involved</a:t>
            </a:r>
            <a:endParaRPr lang="en-GB" sz="1800" kern="0" dirty="0"/>
          </a:p>
        </p:txBody>
      </p:sp>
      <p:sp>
        <p:nvSpPr>
          <p:cNvPr id="6" name="Rectangle 5"/>
          <p:cNvSpPr/>
          <p:nvPr/>
        </p:nvSpPr>
        <p:spPr>
          <a:xfrm>
            <a:off x="5466645" y="4000736"/>
            <a:ext cx="2310165" cy="646331"/>
          </a:xfrm>
          <a:prstGeom prst="rect">
            <a:avLst/>
          </a:prstGeom>
        </p:spPr>
        <p:txBody>
          <a:bodyPr wrap="square">
            <a:spAutoFit/>
          </a:bodyPr>
          <a:lstStyle/>
          <a:p>
            <a:pPr lvl="1"/>
            <a:r>
              <a:rPr lang="en-GB" sz="1800" kern="0" dirty="0">
                <a:latin typeface="Calibri" pitchFamily="34" charset="0"/>
                <a:hlinkClick r:id="rId6"/>
              </a:rPr>
              <a:t>Lavers et al. (2013) ERL</a:t>
            </a:r>
            <a:endParaRPr lang="en-GB" sz="1800" kern="0" dirty="0">
              <a:latin typeface="Calibri" pitchFamily="34" charset="0"/>
            </a:endParaRPr>
          </a:p>
        </p:txBody>
      </p:sp>
      <p:sp>
        <p:nvSpPr>
          <p:cNvPr id="2" name="Rectangle 1"/>
          <p:cNvSpPr/>
          <p:nvPr/>
        </p:nvSpPr>
        <p:spPr>
          <a:xfrm>
            <a:off x="8262664" y="5682734"/>
            <a:ext cx="1421904" cy="338554"/>
          </a:xfrm>
          <a:prstGeom prst="rect">
            <a:avLst/>
          </a:prstGeom>
          <a:scene3d>
            <a:camera prst="orthographicFront">
              <a:rot lat="0" lon="0" rev="16200000"/>
            </a:camera>
            <a:lightRig rig="threePt" dir="t"/>
          </a:scene3d>
        </p:spPr>
        <p:txBody>
          <a:bodyPr wrap="square">
            <a:spAutoFit/>
          </a:bodyPr>
          <a:lstStyle/>
          <a:p>
            <a:r>
              <a:rPr lang="en-GB" sz="1600" dirty="0">
                <a:solidFill>
                  <a:schemeClr val="tx1"/>
                </a:solidFill>
                <a:latin typeface="+mn-lt"/>
              </a:rPr>
              <a:t>NorESM1-M</a:t>
            </a:r>
          </a:p>
        </p:txBody>
      </p:sp>
      <p:pic>
        <p:nvPicPr>
          <p:cNvPr id="14" name="Picture 2" descr="NERC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00" y="309139"/>
            <a:ext cx="965408" cy="67158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bwMode="auto">
          <a:xfrm flipV="1">
            <a:off x="6156176" y="4264534"/>
            <a:ext cx="1728192" cy="1036674"/>
          </a:xfrm>
          <a:prstGeom prst="straightConnector1">
            <a:avLst/>
          </a:prstGeom>
          <a:solidFill>
            <a:schemeClr val="accent1"/>
          </a:solidFill>
          <a:ln w="63500" cap="flat" cmpd="sng" algn="ctr">
            <a:solidFill>
              <a:srgbClr val="0066FF"/>
            </a:solidFill>
            <a:prstDash val="solid"/>
            <a:round/>
            <a:headEnd type="oval" w="med" len="med"/>
            <a:tailEnd type="triangle"/>
          </a:ln>
          <a:effectLst/>
        </p:spPr>
      </p:cxnSp>
    </p:spTree>
    <p:extLst>
      <p:ext uri="{BB962C8B-B14F-4D97-AF65-F5344CB8AC3E}">
        <p14:creationId xmlns:p14="http://schemas.microsoft.com/office/powerpoint/2010/main" val="610252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journals.ametsoc.org/na101/home/literatum/publisher/ams/journals/content/clim/2013/15200442-26.16/jcli-d-12-00573.1/20130803/images/medium/jcli-d-12-00573.1-f5.gif"/>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3059832" y="1988840"/>
            <a:ext cx="5616624" cy="2865624"/>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endParaRPr lang="en-US"/>
          </a:p>
        </p:txBody>
      </p:sp>
      <p:sp>
        <p:nvSpPr>
          <p:cNvPr id="3" name="TextBox 2"/>
          <p:cNvSpPr txBox="1"/>
          <p:nvPr/>
        </p:nvSpPr>
        <p:spPr>
          <a:xfrm>
            <a:off x="3059979" y="5299530"/>
            <a:ext cx="5904509" cy="1569660"/>
          </a:xfrm>
          <a:prstGeom prst="rect">
            <a:avLst/>
          </a:prstGeom>
          <a:noFill/>
        </p:spPr>
        <p:txBody>
          <a:bodyPr wrap="square" rtlCol="0">
            <a:spAutoFit/>
          </a:bodyPr>
          <a:lstStyle/>
          <a:p>
            <a:r>
              <a:rPr lang="en-GB" sz="2400" dirty="0" smtClean="0">
                <a:latin typeface="Calibri" panose="020F0502020204030204" pitchFamily="34" charset="0"/>
              </a:rPr>
              <a:t>Changes in storm frequency (2070-2100 minus 1980-2005) from CMIP5 high-range emissions scenario.</a:t>
            </a:r>
          </a:p>
          <a:p>
            <a:r>
              <a:rPr lang="en-GB" sz="2400" dirty="0" smtClean="0">
                <a:latin typeface="Calibri" panose="020F0502020204030204" pitchFamily="34" charset="0"/>
              </a:rPr>
              <a:t> </a:t>
            </a:r>
            <a:endParaRPr lang="en-GB" sz="2400" dirty="0">
              <a:latin typeface="Calibri" panose="020F0502020204030204" pitchFamily="34" charset="0"/>
            </a:endParaRPr>
          </a:p>
        </p:txBody>
      </p:sp>
      <p:sp>
        <p:nvSpPr>
          <p:cNvPr id="6" name="TextBox 5"/>
          <p:cNvSpPr txBox="1"/>
          <p:nvPr/>
        </p:nvSpPr>
        <p:spPr>
          <a:xfrm>
            <a:off x="359532" y="2348880"/>
            <a:ext cx="2597188" cy="3416320"/>
          </a:xfrm>
          <a:prstGeom prst="rect">
            <a:avLst/>
          </a:prstGeom>
          <a:noFill/>
          <a:ln>
            <a:solidFill>
              <a:srgbClr val="0000FF"/>
            </a:solidFill>
          </a:ln>
        </p:spPr>
        <p:txBody>
          <a:bodyPr wrap="square" rtlCol="0">
            <a:spAutoFit/>
          </a:bodyPr>
          <a:lstStyle/>
          <a:p>
            <a:r>
              <a:rPr lang="en-GB" sz="2400" dirty="0" smtClean="0">
                <a:latin typeface="Calibri" panose="020F0502020204030204" pitchFamily="34" charset="0"/>
              </a:rPr>
              <a:t>Fewer storms over Mediterranean and Iceland. </a:t>
            </a:r>
          </a:p>
          <a:p>
            <a:r>
              <a:rPr lang="en-GB" sz="2400" u="sng" dirty="0" smtClean="0">
                <a:latin typeface="Calibri" panose="020F0502020204030204" pitchFamily="34" charset="0"/>
              </a:rPr>
              <a:t>UK: Little signal.</a:t>
            </a:r>
          </a:p>
          <a:p>
            <a:endParaRPr lang="en-GB" sz="2400" dirty="0" smtClean="0">
              <a:latin typeface="Calibri" panose="020F0502020204030204" pitchFamily="34" charset="0"/>
            </a:endParaRPr>
          </a:p>
          <a:p>
            <a:r>
              <a:rPr lang="en-GB" sz="2400" b="1" dirty="0" smtClean="0">
                <a:latin typeface="Calibri" panose="020F0502020204030204" pitchFamily="34" charset="0"/>
              </a:rPr>
              <a:t>Robust signal: </a:t>
            </a:r>
            <a:r>
              <a:rPr lang="en-GB" sz="2400" dirty="0" smtClean="0">
                <a:latin typeface="Calibri" panose="020F0502020204030204" pitchFamily="34" charset="0"/>
              </a:rPr>
              <a:t>more extreme precipitation from all storms. </a:t>
            </a:r>
            <a:endParaRPr lang="en-GB" sz="2400" dirty="0">
              <a:latin typeface="Calibri" panose="020F0502020204030204" pitchFamily="34" charset="0"/>
            </a:endParaRPr>
          </a:p>
        </p:txBody>
      </p:sp>
      <p:sp>
        <p:nvSpPr>
          <p:cNvPr id="7" name="TextBox 6"/>
          <p:cNvSpPr txBox="1"/>
          <p:nvPr/>
        </p:nvSpPr>
        <p:spPr>
          <a:xfrm>
            <a:off x="3059832" y="4797152"/>
            <a:ext cx="5328592" cy="461665"/>
          </a:xfrm>
          <a:prstGeom prst="rect">
            <a:avLst/>
          </a:prstGeom>
          <a:noFill/>
        </p:spPr>
        <p:txBody>
          <a:bodyPr wrap="square" rtlCol="0">
            <a:spAutoFit/>
          </a:bodyPr>
          <a:lstStyle/>
          <a:p>
            <a:r>
              <a:rPr lang="en-GB" sz="2400" dirty="0" smtClean="0">
                <a:latin typeface="Calibri" panose="020F0502020204030204" pitchFamily="34" charset="0"/>
                <a:hlinkClick r:id="rId4"/>
              </a:rPr>
              <a:t>Zappa et al. 2013 J. </a:t>
            </a:r>
            <a:r>
              <a:rPr lang="en-GB" sz="2400" dirty="0" err="1" smtClean="0">
                <a:latin typeface="Calibri" panose="020F0502020204030204" pitchFamily="34" charset="0"/>
                <a:hlinkClick r:id="rId4"/>
              </a:rPr>
              <a:t>Clim</a:t>
            </a:r>
            <a:r>
              <a:rPr lang="en-GB" sz="2400" dirty="0" smtClean="0">
                <a:latin typeface="Calibri" panose="020F0502020204030204" pitchFamily="34" charset="0"/>
                <a:hlinkClick r:id="rId4"/>
              </a:rPr>
              <a:t>.</a:t>
            </a:r>
            <a:endParaRPr lang="en-GB" sz="2400" dirty="0">
              <a:latin typeface="Calibri" panose="020F0502020204030204" pitchFamily="34" charset="0"/>
            </a:endParaRPr>
          </a:p>
        </p:txBody>
      </p:sp>
      <p:cxnSp>
        <p:nvCxnSpPr>
          <p:cNvPr id="10" name="Straight Arrow Connector 9"/>
          <p:cNvCxnSpPr/>
          <p:nvPr/>
        </p:nvCxnSpPr>
        <p:spPr bwMode="auto">
          <a:xfrm>
            <a:off x="2956720" y="3081883"/>
            <a:ext cx="2407368" cy="339769"/>
          </a:xfrm>
          <a:prstGeom prst="straightConnector1">
            <a:avLst/>
          </a:prstGeom>
          <a:solidFill>
            <a:schemeClr val="accent1"/>
          </a:solidFill>
          <a:ln w="50800" cap="flat" cmpd="sng" algn="ctr">
            <a:solidFill>
              <a:srgbClr val="0000FF"/>
            </a:solidFill>
            <a:prstDash val="solid"/>
            <a:round/>
            <a:headEnd type="none" w="med" len="med"/>
            <a:tailEnd type="arrow"/>
          </a:ln>
          <a:effectLst/>
        </p:spPr>
      </p:cxnSp>
      <p:cxnSp>
        <p:nvCxnSpPr>
          <p:cNvPr id="19" name="Straight Arrow Connector 18"/>
          <p:cNvCxnSpPr/>
          <p:nvPr/>
        </p:nvCxnSpPr>
        <p:spPr bwMode="auto">
          <a:xfrm>
            <a:off x="2956720" y="3081883"/>
            <a:ext cx="3559496" cy="844064"/>
          </a:xfrm>
          <a:prstGeom prst="straightConnector1">
            <a:avLst/>
          </a:prstGeom>
          <a:solidFill>
            <a:schemeClr val="accent1"/>
          </a:solidFill>
          <a:ln w="50800" cap="flat" cmpd="sng" algn="ctr">
            <a:solidFill>
              <a:srgbClr val="0000FF"/>
            </a:solidFill>
            <a:prstDash val="solid"/>
            <a:round/>
            <a:headEnd type="none" w="med" len="med"/>
            <a:tailEnd type="arrow"/>
          </a:ln>
          <a:effectLst/>
        </p:spPr>
      </p:cxnSp>
      <p:cxnSp>
        <p:nvCxnSpPr>
          <p:cNvPr id="23" name="Straight Arrow Connector 22"/>
          <p:cNvCxnSpPr/>
          <p:nvPr/>
        </p:nvCxnSpPr>
        <p:spPr bwMode="auto">
          <a:xfrm>
            <a:off x="2956720" y="3759497"/>
            <a:ext cx="2623392" cy="166450"/>
          </a:xfrm>
          <a:prstGeom prst="straightConnector1">
            <a:avLst/>
          </a:prstGeom>
          <a:solidFill>
            <a:schemeClr val="accent1"/>
          </a:solidFill>
          <a:ln w="50800" cap="flat" cmpd="sng" algn="ctr">
            <a:solidFill>
              <a:srgbClr val="C00000"/>
            </a:solidFill>
            <a:prstDash val="solid"/>
            <a:round/>
            <a:headEnd type="none" w="med" len="med"/>
            <a:tailEnd type="arrow"/>
          </a:ln>
          <a:effectLst/>
        </p:spPr>
      </p:cxnSp>
      <p:pic>
        <p:nvPicPr>
          <p:cNvPr id="27" name="Picture 2" descr="NER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381147"/>
            <a:ext cx="965408" cy="67158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424800" y="1234800"/>
            <a:ext cx="8280000" cy="828000"/>
          </a:xfrm>
          <a:prstGeom prst="rect">
            <a:avLst/>
          </a:prstGeom>
        </p:spPr>
        <p:txBody>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kern="0" dirty="0" smtClean="0"/>
              <a:t>Projected changes </a:t>
            </a:r>
            <a:r>
              <a:rPr lang="en-GB" kern="0" smtClean="0"/>
              <a:t>in storms</a:t>
            </a:r>
            <a:endParaRPr lang="en-GB" kern="0" dirty="0"/>
          </a:p>
        </p:txBody>
      </p:sp>
    </p:spTree>
    <p:extLst>
      <p:ext uri="{BB962C8B-B14F-4D97-AF65-F5344CB8AC3E}">
        <p14:creationId xmlns:p14="http://schemas.microsoft.com/office/powerpoint/2010/main" val="324512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918" y="477483"/>
            <a:ext cx="5851330" cy="791277"/>
          </a:xfrm>
        </p:spPr>
        <p:txBody>
          <a:bodyPr/>
          <a:lstStyle/>
          <a:p>
            <a:pPr marL="0" indent="0">
              <a:buNone/>
            </a:pPr>
            <a:r>
              <a:rPr lang="en-GB" sz="3600" cap="all" dirty="0" smtClean="0">
                <a:solidFill>
                  <a:schemeClr val="accent1"/>
                </a:solidFill>
                <a:latin typeface="+mj-lt"/>
              </a:rPr>
              <a:t>Has global warming stopped?</a:t>
            </a:r>
          </a:p>
        </p:txBody>
      </p:sp>
      <p:pic>
        <p:nvPicPr>
          <p:cNvPr id="1026" name="Picture 2" descr="http://www.carbonbrief.org/media/157445/dr_greenswindle_499x3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6480720" cy="43897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43608" y="5874532"/>
            <a:ext cx="4323784" cy="369332"/>
          </a:xfrm>
          <a:prstGeom prst="rect">
            <a:avLst/>
          </a:prstGeom>
          <a:noFill/>
        </p:spPr>
        <p:txBody>
          <a:bodyPr wrap="square" rtlCol="0">
            <a:spAutoFit/>
          </a:bodyPr>
          <a:lstStyle/>
          <a:p>
            <a:pPr algn="r"/>
            <a:r>
              <a:rPr lang="en-GB" dirty="0" smtClean="0">
                <a:hlinkClick r:id="rId3"/>
              </a:rPr>
              <a:t>Mail on Sunday 16</a:t>
            </a:r>
            <a:r>
              <a:rPr lang="en-GB" baseline="30000" dirty="0" smtClean="0">
                <a:hlinkClick r:id="rId3"/>
              </a:rPr>
              <a:t>th</a:t>
            </a:r>
            <a:r>
              <a:rPr lang="en-GB" dirty="0" smtClean="0">
                <a:hlinkClick r:id="rId3"/>
              </a:rPr>
              <a:t> March 2013</a:t>
            </a:r>
            <a:endParaRPr lang="en-GB" dirty="0"/>
          </a:p>
        </p:txBody>
      </p:sp>
      <p:pic>
        <p:nvPicPr>
          <p:cNvPr id="8194" name="Picture 2" descr="http://www.carbonbrief.org/umbraco/ImageGen.ashx?image=/media/157515/dr_greenswindle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392" y="4403972"/>
            <a:ext cx="3309064" cy="204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345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fade">
                                      <p:cBhvr>
                                        <p:cTn id="18"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807" y="1891060"/>
            <a:ext cx="6485120" cy="4562276"/>
          </a:xfrm>
          <a:prstGeom prst="rect">
            <a:avLst/>
          </a:prstGeom>
        </p:spPr>
      </p:pic>
      <p:sp>
        <p:nvSpPr>
          <p:cNvPr id="6" name="TextBox 5"/>
          <p:cNvSpPr txBox="1"/>
          <p:nvPr/>
        </p:nvSpPr>
        <p:spPr>
          <a:xfrm rot="16200000">
            <a:off x="-427632" y="3713073"/>
            <a:ext cx="3197798" cy="461665"/>
          </a:xfrm>
          <a:prstGeom prst="rect">
            <a:avLst/>
          </a:prstGeom>
          <a:noFill/>
        </p:spPr>
        <p:txBody>
          <a:bodyPr wrap="square" rtlCol="0">
            <a:spAutoFit/>
          </a:bodyPr>
          <a:lstStyle/>
          <a:p>
            <a:r>
              <a:rPr lang="en-GB" sz="2400" dirty="0">
                <a:latin typeface="Calibri" panose="020F0502020204030204" pitchFamily="34" charset="0"/>
              </a:rPr>
              <a:t>Watts per square metre</a:t>
            </a:r>
          </a:p>
        </p:txBody>
      </p:sp>
      <p:cxnSp>
        <p:nvCxnSpPr>
          <p:cNvPr id="12" name="Straight Arrow Connector 11"/>
          <p:cNvCxnSpPr/>
          <p:nvPr/>
        </p:nvCxnSpPr>
        <p:spPr>
          <a:xfrm>
            <a:off x="2723606" y="5215384"/>
            <a:ext cx="606429" cy="327421"/>
          </a:xfrm>
          <a:prstGeom prst="straightConnector1">
            <a:avLst/>
          </a:prstGeom>
          <a:ln w="635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36889" y="4982531"/>
            <a:ext cx="1223897" cy="415498"/>
          </a:xfrm>
          <a:prstGeom prst="rect">
            <a:avLst/>
          </a:prstGeom>
          <a:solidFill>
            <a:schemeClr val="accent6">
              <a:lumMod val="40000"/>
              <a:lumOff val="60000"/>
            </a:schemeClr>
          </a:solidFill>
        </p:spPr>
        <p:txBody>
          <a:bodyPr wrap="square" lIns="27000" tIns="0" rIns="27000" bIns="0" rtlCol="0">
            <a:spAutoFit/>
          </a:bodyPr>
          <a:lstStyle/>
          <a:p>
            <a:r>
              <a:rPr lang="en-GB" sz="2700" dirty="0">
                <a:latin typeface="Calibri" panose="020F0502020204030204" pitchFamily="34" charset="0"/>
              </a:rPr>
              <a:t>Volcano</a:t>
            </a:r>
          </a:p>
        </p:txBody>
      </p:sp>
      <p:cxnSp>
        <p:nvCxnSpPr>
          <p:cNvPr id="16" name="Straight Arrow Connector 15"/>
          <p:cNvCxnSpPr/>
          <p:nvPr/>
        </p:nvCxnSpPr>
        <p:spPr>
          <a:xfrm flipV="1">
            <a:off x="6524254" y="3943906"/>
            <a:ext cx="647255" cy="30879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710023" y="2191899"/>
            <a:ext cx="798508" cy="0"/>
          </a:xfrm>
          <a:prstGeom prst="straightConnector1">
            <a:avLst/>
          </a:prstGeom>
          <a:ln w="508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211019" y="2191899"/>
            <a:ext cx="686169" cy="0"/>
          </a:xfrm>
          <a:prstGeom prst="straightConnector1">
            <a:avLst/>
          </a:prstGeom>
          <a:ln w="508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8112035" y="2922852"/>
            <a:ext cx="0" cy="842555"/>
          </a:xfrm>
          <a:prstGeom prst="straightConnector1">
            <a:avLst/>
          </a:prstGeom>
          <a:ln w="889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112035" y="3765407"/>
            <a:ext cx="0" cy="818153"/>
          </a:xfrm>
          <a:prstGeom prst="straightConnector1">
            <a:avLst/>
          </a:prstGeom>
          <a:ln w="889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5400000">
            <a:off x="6057593" y="3695581"/>
            <a:ext cx="4212772" cy="461665"/>
          </a:xfrm>
          <a:prstGeom prst="rect">
            <a:avLst/>
          </a:prstGeom>
          <a:noFill/>
        </p:spPr>
        <p:txBody>
          <a:bodyPr wrap="square" rtlCol="0">
            <a:spAutoFit/>
          </a:bodyPr>
          <a:lstStyle/>
          <a:p>
            <a:r>
              <a:rPr lang="en-GB" sz="2400" dirty="0">
                <a:solidFill>
                  <a:srgbClr val="C00000"/>
                </a:solidFill>
                <a:latin typeface="Calibri" panose="020F0502020204030204" pitchFamily="34" charset="0"/>
              </a:rPr>
              <a:t>heating </a:t>
            </a:r>
            <a:r>
              <a:rPr lang="en-GB" sz="2400" dirty="0">
                <a:latin typeface="Calibri" panose="020F0502020204030204" pitchFamily="34" charset="0"/>
              </a:rPr>
              <a:t>                          </a:t>
            </a:r>
            <a:r>
              <a:rPr lang="en-GB" sz="2400" dirty="0">
                <a:solidFill>
                  <a:srgbClr val="00B0F0"/>
                </a:solidFill>
                <a:latin typeface="Calibri" panose="020F0502020204030204" pitchFamily="34" charset="0"/>
              </a:rPr>
              <a:t>cooling</a:t>
            </a:r>
          </a:p>
        </p:txBody>
      </p:sp>
      <p:cxnSp>
        <p:nvCxnSpPr>
          <p:cNvPr id="40" name="Straight Connector 39"/>
          <p:cNvCxnSpPr/>
          <p:nvPr/>
        </p:nvCxnSpPr>
        <p:spPr>
          <a:xfrm>
            <a:off x="3959525" y="4738836"/>
            <a:ext cx="621102"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50712" y="5111931"/>
            <a:ext cx="621102" cy="0"/>
          </a:xfrm>
          <a:prstGeom prst="line">
            <a:avLst/>
          </a:prstGeom>
          <a:ln w="1016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67040" y="5480956"/>
            <a:ext cx="621102" cy="0"/>
          </a:xfrm>
          <a:prstGeom prst="line">
            <a:avLst/>
          </a:prstGeom>
          <a:ln w="1016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588142" y="4531801"/>
            <a:ext cx="2583367" cy="461665"/>
          </a:xfrm>
          <a:prstGeom prst="rect">
            <a:avLst/>
          </a:prstGeom>
          <a:noFill/>
        </p:spPr>
        <p:txBody>
          <a:bodyPr wrap="square" rtlCol="0">
            <a:spAutoFit/>
          </a:bodyPr>
          <a:lstStyle/>
          <a:p>
            <a:r>
              <a:rPr lang="en-GB" sz="2400" dirty="0"/>
              <a:t>OBSERVATIONS</a:t>
            </a:r>
          </a:p>
        </p:txBody>
      </p:sp>
      <p:sp>
        <p:nvSpPr>
          <p:cNvPr id="44" name="TextBox 43"/>
          <p:cNvSpPr txBox="1"/>
          <p:nvPr/>
        </p:nvSpPr>
        <p:spPr>
          <a:xfrm>
            <a:off x="4604468" y="4900828"/>
            <a:ext cx="3347974" cy="461665"/>
          </a:xfrm>
          <a:prstGeom prst="rect">
            <a:avLst/>
          </a:prstGeom>
          <a:noFill/>
        </p:spPr>
        <p:txBody>
          <a:bodyPr wrap="square" rtlCol="0">
            <a:spAutoFit/>
          </a:bodyPr>
          <a:lstStyle/>
          <a:p>
            <a:r>
              <a:rPr lang="en-GB" sz="2400" dirty="0" smtClean="0"/>
              <a:t>CMIP5 </a:t>
            </a:r>
            <a:r>
              <a:rPr lang="en-GB" sz="2400" dirty="0"/>
              <a:t>SIMULATIONS</a:t>
            </a:r>
          </a:p>
        </p:txBody>
      </p:sp>
      <p:sp>
        <p:nvSpPr>
          <p:cNvPr id="45" name="TextBox 44"/>
          <p:cNvSpPr txBox="1"/>
          <p:nvPr/>
        </p:nvSpPr>
        <p:spPr>
          <a:xfrm>
            <a:off x="4034074" y="5346028"/>
            <a:ext cx="3810540" cy="361637"/>
          </a:xfrm>
          <a:prstGeom prst="rect">
            <a:avLst/>
          </a:prstGeom>
          <a:noFill/>
        </p:spPr>
        <p:txBody>
          <a:bodyPr wrap="square" rtlCol="0">
            <a:spAutoFit/>
          </a:bodyPr>
          <a:lstStyle/>
          <a:p>
            <a:pPr>
              <a:lnSpc>
                <a:spcPts val="2100"/>
              </a:lnSpc>
            </a:pPr>
            <a:r>
              <a:rPr lang="en-GB" sz="2100" dirty="0"/>
              <a:t>            </a:t>
            </a:r>
            <a:r>
              <a:rPr lang="en-GB" sz="2400" dirty="0" smtClean="0"/>
              <a:t>AMIP5 SIMULATIONS</a:t>
            </a:r>
            <a:endParaRPr lang="en-GB" sz="2400" dirty="0"/>
          </a:p>
        </p:txBody>
      </p:sp>
      <p:sp>
        <p:nvSpPr>
          <p:cNvPr id="8" name="TextBox 7"/>
          <p:cNvSpPr txBox="1"/>
          <p:nvPr/>
        </p:nvSpPr>
        <p:spPr>
          <a:xfrm>
            <a:off x="5264094" y="1984149"/>
            <a:ext cx="1070777" cy="400110"/>
          </a:xfrm>
          <a:prstGeom prst="rect">
            <a:avLst/>
          </a:prstGeom>
          <a:solidFill>
            <a:schemeClr val="accent5">
              <a:lumMod val="40000"/>
              <a:lumOff val="60000"/>
            </a:schemeClr>
          </a:solidFill>
        </p:spPr>
        <p:txBody>
          <a:bodyPr wrap="square" lIns="27000" tIns="0" rIns="27000" bIns="0" rtlCol="0">
            <a:spAutoFit/>
          </a:bodyPr>
          <a:lstStyle/>
          <a:p>
            <a:r>
              <a:rPr lang="en-GB" sz="2600" dirty="0" smtClean="0">
                <a:latin typeface="Calibri" panose="020F0502020204030204" pitchFamily="34" charset="0"/>
                <a:cs typeface="Arial" panose="020B0604020202020204" pitchFamily="34" charset="0"/>
              </a:rPr>
              <a:t>La Niña</a:t>
            </a:r>
            <a:endParaRPr lang="en-GB" sz="2600" dirty="0">
              <a:latin typeface="Calibri" panose="020F0502020204030204" pitchFamily="34" charset="0"/>
              <a:cs typeface="Arial" panose="020B0604020202020204" pitchFamily="34" charset="0"/>
            </a:endParaRPr>
          </a:p>
        </p:txBody>
      </p:sp>
      <p:cxnSp>
        <p:nvCxnSpPr>
          <p:cNvPr id="59" name="Straight Arrow Connector 58"/>
          <p:cNvCxnSpPr/>
          <p:nvPr/>
        </p:nvCxnSpPr>
        <p:spPr>
          <a:xfrm flipH="1" flipV="1">
            <a:off x="4969342" y="3967628"/>
            <a:ext cx="647255" cy="308792"/>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08530" y="4001195"/>
            <a:ext cx="1111753" cy="400110"/>
          </a:xfrm>
          <a:prstGeom prst="rect">
            <a:avLst/>
          </a:prstGeom>
          <a:solidFill>
            <a:srgbClr val="FFC000"/>
          </a:solidFill>
        </p:spPr>
        <p:txBody>
          <a:bodyPr wrap="square" lIns="27000" tIns="0" rIns="27000" bIns="0" rtlCol="0">
            <a:spAutoFit/>
          </a:bodyPr>
          <a:lstStyle/>
          <a:p>
            <a:r>
              <a:rPr lang="en-GB" sz="2600" dirty="0" smtClean="0">
                <a:latin typeface="Calibri" panose="020F0502020204030204" pitchFamily="34" charset="0"/>
              </a:rPr>
              <a:t>El Niño</a:t>
            </a:r>
            <a:endParaRPr lang="en-GB" sz="2600" dirty="0">
              <a:latin typeface="Calibri" panose="020F0502020204030204" pitchFamily="34" charset="0"/>
            </a:endParaRPr>
          </a:p>
        </p:txBody>
      </p:sp>
      <p:sp>
        <p:nvSpPr>
          <p:cNvPr id="24" name="Title 1"/>
          <p:cNvSpPr txBox="1">
            <a:spLocks/>
          </p:cNvSpPr>
          <p:nvPr/>
        </p:nvSpPr>
        <p:spPr>
          <a:xfrm>
            <a:off x="467544" y="728792"/>
            <a:ext cx="8280000" cy="828000"/>
          </a:xfrm>
          <a:prstGeom prst="rect">
            <a:avLst/>
          </a:prstGeom>
        </p:spPr>
        <p:txBody>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sz="3600" kern="0" dirty="0" smtClean="0"/>
              <a:t>Earth continues to heat up</a:t>
            </a:r>
          </a:p>
        </p:txBody>
      </p:sp>
      <p:sp>
        <p:nvSpPr>
          <p:cNvPr id="56" name="TextBox 55"/>
          <p:cNvSpPr txBox="1"/>
          <p:nvPr/>
        </p:nvSpPr>
        <p:spPr>
          <a:xfrm>
            <a:off x="5526040" y="1298591"/>
            <a:ext cx="2188485" cy="400110"/>
          </a:xfrm>
          <a:prstGeom prst="rect">
            <a:avLst/>
          </a:prstGeom>
          <a:solidFill>
            <a:srgbClr val="FFFFFF">
              <a:lumMod val="9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00B050"/>
                </a:solidFill>
                <a:effectLst/>
                <a:uLnTx/>
                <a:uFillTx/>
                <a:latin typeface="Calibri"/>
              </a:rPr>
              <a:t>0.62±0.43 Wm</a:t>
            </a:r>
            <a:r>
              <a:rPr kumimoji="0" lang="en-GB" sz="1800" b="1" i="0" u="none" strike="noStrike" kern="0" cap="none" spc="0" normalizeH="0" baseline="30000" noProof="0" dirty="0" smtClean="0">
                <a:ln>
                  <a:noFill/>
                </a:ln>
                <a:solidFill>
                  <a:srgbClr val="00B050"/>
                </a:solidFill>
                <a:effectLst/>
                <a:uLnTx/>
                <a:uFillTx/>
                <a:latin typeface="Calibri"/>
              </a:rPr>
              <a:t>-2</a:t>
            </a:r>
          </a:p>
        </p:txBody>
      </p:sp>
      <p:sp>
        <p:nvSpPr>
          <p:cNvPr id="57" name="TextBox 56"/>
          <p:cNvSpPr txBox="1"/>
          <p:nvPr/>
        </p:nvSpPr>
        <p:spPr>
          <a:xfrm>
            <a:off x="2246707" y="1332769"/>
            <a:ext cx="2722635" cy="369332"/>
          </a:xfrm>
          <a:prstGeom prst="rect">
            <a:avLst/>
          </a:prstGeom>
          <a:solidFill>
            <a:srgbClr val="FFFFFF">
              <a:lumMod val="9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FF0000"/>
                </a:solidFill>
                <a:effectLst/>
                <a:uLnTx/>
                <a:uFillTx/>
                <a:latin typeface="Calibri"/>
              </a:rPr>
              <a:t>0.34±0.67 Wm</a:t>
            </a:r>
            <a:r>
              <a:rPr kumimoji="0" lang="en-GB" sz="1800" b="1" i="0" u="none" strike="noStrike" kern="0" cap="none" spc="0" normalizeH="0" baseline="30000" noProof="0" dirty="0" smtClean="0">
                <a:ln>
                  <a:noFill/>
                </a:ln>
                <a:solidFill>
                  <a:srgbClr val="FF0000"/>
                </a:solidFill>
                <a:effectLst/>
                <a:uLnTx/>
                <a:uFillTx/>
                <a:latin typeface="Calibri"/>
              </a:rPr>
              <a:t>-2</a:t>
            </a:r>
          </a:p>
        </p:txBody>
      </p:sp>
      <p:cxnSp>
        <p:nvCxnSpPr>
          <p:cNvPr id="58" name="Straight Arrow Connector 57"/>
          <p:cNvCxnSpPr/>
          <p:nvPr/>
        </p:nvCxnSpPr>
        <p:spPr bwMode="auto">
          <a:xfrm flipH="1" flipV="1">
            <a:off x="1934984" y="1772816"/>
            <a:ext cx="3285088" cy="4502"/>
          </a:xfrm>
          <a:prstGeom prst="straightConnector1">
            <a:avLst/>
          </a:prstGeom>
          <a:solidFill>
            <a:srgbClr val="99CCFF"/>
          </a:solidFill>
          <a:ln w="76200" cap="flat" cmpd="sng" algn="ctr">
            <a:solidFill>
              <a:srgbClr val="FF0000"/>
            </a:solidFill>
            <a:prstDash val="solid"/>
            <a:round/>
            <a:headEnd type="triangle" w="med" len="med"/>
            <a:tailEnd type="triangle"/>
          </a:ln>
          <a:effectLst/>
        </p:spPr>
      </p:cxnSp>
      <p:cxnSp>
        <p:nvCxnSpPr>
          <p:cNvPr id="60" name="Straight Arrow Connector 59"/>
          <p:cNvCxnSpPr/>
          <p:nvPr/>
        </p:nvCxnSpPr>
        <p:spPr bwMode="auto">
          <a:xfrm flipH="1" flipV="1">
            <a:off x="5224705" y="1768315"/>
            <a:ext cx="2803679" cy="4501"/>
          </a:xfrm>
          <a:prstGeom prst="straightConnector1">
            <a:avLst/>
          </a:prstGeom>
          <a:solidFill>
            <a:srgbClr val="99CCFF"/>
          </a:solidFill>
          <a:ln w="76200" cap="flat" cmpd="sng" algn="ctr">
            <a:solidFill>
              <a:srgbClr val="00B050"/>
            </a:solidFill>
            <a:prstDash val="solid"/>
            <a:round/>
            <a:headEnd type="triangle" w="med" len="med"/>
            <a:tailEnd type="triangle"/>
          </a:ln>
          <a:effectLst/>
        </p:spPr>
      </p:cxnSp>
      <p:sp>
        <p:nvSpPr>
          <p:cNvPr id="2" name="TextBox 1"/>
          <p:cNvSpPr txBox="1"/>
          <p:nvPr/>
        </p:nvSpPr>
        <p:spPr>
          <a:xfrm>
            <a:off x="2036889" y="1984149"/>
            <a:ext cx="2534925" cy="369332"/>
          </a:xfrm>
          <a:prstGeom prst="rect">
            <a:avLst/>
          </a:prstGeom>
          <a:noFill/>
        </p:spPr>
        <p:txBody>
          <a:bodyPr wrap="square" rtlCol="0">
            <a:spAutoFit/>
          </a:bodyPr>
          <a:lstStyle/>
          <a:p>
            <a:r>
              <a:rPr lang="en-GB" sz="1800" b="1" dirty="0" smtClean="0">
                <a:solidFill>
                  <a:schemeClr val="tx2"/>
                </a:solidFill>
                <a:latin typeface="+mn-lt"/>
              </a:rPr>
              <a:t>Allan et al. </a:t>
            </a:r>
            <a:r>
              <a:rPr lang="en-GB" sz="1800" b="1" smtClean="0">
                <a:solidFill>
                  <a:schemeClr val="tx2"/>
                </a:solidFill>
                <a:latin typeface="+mn-lt"/>
              </a:rPr>
              <a:t>(</a:t>
            </a:r>
            <a:r>
              <a:rPr lang="en-GB" sz="1800" b="1" smtClean="0">
                <a:solidFill>
                  <a:schemeClr val="tx2"/>
                </a:solidFill>
                <a:latin typeface="+mn-lt"/>
              </a:rPr>
              <a:t>2014) </a:t>
            </a:r>
            <a:r>
              <a:rPr lang="en-GB" sz="1800" b="1" dirty="0" smtClean="0">
                <a:solidFill>
                  <a:schemeClr val="tx2"/>
                </a:solidFill>
                <a:latin typeface="+mn-lt"/>
                <a:hlinkClick r:id="rId3"/>
              </a:rPr>
              <a:t>GRL</a:t>
            </a:r>
            <a:endParaRPr lang="en-GB" sz="1800" b="1" dirty="0" smtClean="0">
              <a:solidFill>
                <a:schemeClr val="tx2"/>
              </a:solidFill>
              <a:latin typeface="+mn-lt"/>
            </a:endParaRPr>
          </a:p>
        </p:txBody>
      </p:sp>
    </p:spTree>
    <p:extLst>
      <p:ext uri="{BB962C8B-B14F-4D97-AF65-F5344CB8AC3E}">
        <p14:creationId xmlns:p14="http://schemas.microsoft.com/office/powerpoint/2010/main" val="88527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Unforced variability in </a:t>
            </a:r>
            <a:br>
              <a:rPr lang="en-GB" dirty="0" smtClean="0"/>
            </a:br>
            <a:r>
              <a:rPr lang="en-GB" dirty="0" smtClean="0"/>
              <a:t>Earth’s </a:t>
            </a:r>
            <a:r>
              <a:rPr lang="en-GB" dirty="0" err="1" smtClean="0"/>
              <a:t>eneRgy</a:t>
            </a:r>
            <a:r>
              <a:rPr lang="en-GB" dirty="0" smtClean="0"/>
              <a:t> budget</a:t>
            </a:r>
            <a:endParaRPr lang="en-GB" dirty="0"/>
          </a:p>
        </p:txBody>
      </p:sp>
      <p:sp>
        <p:nvSpPr>
          <p:cNvPr id="3" name="Content Placeholder 2"/>
          <p:cNvSpPr>
            <a:spLocks noGrp="1"/>
          </p:cNvSpPr>
          <p:nvPr>
            <p:ph idx="1"/>
          </p:nvPr>
        </p:nvSpPr>
        <p:spPr>
          <a:xfrm>
            <a:off x="6372200" y="2214000"/>
            <a:ext cx="2332600" cy="3960000"/>
          </a:xfrm>
        </p:spPr>
        <p:txBody>
          <a:bodyPr/>
          <a:lstStyle/>
          <a:p>
            <a:r>
              <a:rPr lang="en-GB" dirty="0" smtClean="0"/>
              <a:t>Diverse range of unforced variability in CMIP5 pre-industrial control simulations</a:t>
            </a:r>
          </a:p>
          <a:p>
            <a:r>
              <a:rPr lang="en-GB" b="1" dirty="0" smtClean="0"/>
              <a:t>Left: </a:t>
            </a:r>
            <a:r>
              <a:rPr lang="en-GB" dirty="0" smtClean="0"/>
              <a:t>variations in total energy content of Earth’s climate system across CMIP5 simulations</a:t>
            </a:r>
          </a:p>
          <a:p>
            <a:pPr marL="0" indent="0">
              <a:buNone/>
            </a:pPr>
            <a:r>
              <a:rPr lang="en-GB" dirty="0">
                <a:hlinkClick r:id="rId2"/>
              </a:rPr>
              <a:t>Palmer &amp; </a:t>
            </a:r>
            <a:r>
              <a:rPr lang="en-GB" dirty="0" err="1" smtClean="0">
                <a:hlinkClick r:id="rId2"/>
              </a:rPr>
              <a:t>McNeall</a:t>
            </a:r>
            <a:r>
              <a:rPr lang="en-GB" dirty="0" smtClean="0">
                <a:hlinkClick r:id="rId2"/>
              </a:rPr>
              <a:t> (2014) ERL</a:t>
            </a:r>
            <a:endParaRPr lang="en-GB" dirty="0"/>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18</a:t>
            </a:fld>
            <a:endParaRPr lang="en-GB" altLang="en-US"/>
          </a:p>
        </p:txBody>
      </p:sp>
      <p:pic>
        <p:nvPicPr>
          <p:cNvPr id="5" name="Picture 4"/>
          <p:cNvPicPr>
            <a:picLocks noChangeAspect="1"/>
          </p:cNvPicPr>
          <p:nvPr/>
        </p:nvPicPr>
        <p:blipFill>
          <a:blip r:embed="rId3"/>
          <a:stretch>
            <a:fillRect/>
          </a:stretch>
        </p:blipFill>
        <p:spPr>
          <a:xfrm>
            <a:off x="323528" y="2170679"/>
            <a:ext cx="5760640" cy="4308897"/>
          </a:xfrm>
          <a:prstGeom prst="rect">
            <a:avLst/>
          </a:prstGeom>
        </p:spPr>
      </p:pic>
    </p:spTree>
    <p:extLst>
      <p:ext uri="{BB962C8B-B14F-4D97-AF65-F5344CB8AC3E}">
        <p14:creationId xmlns:p14="http://schemas.microsoft.com/office/powerpoint/2010/main" val="17527125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3826768" cy="1143000"/>
          </a:xfrm>
        </p:spPr>
        <p:txBody>
          <a:bodyPr/>
          <a:lstStyle/>
          <a:p>
            <a:pPr algn="l"/>
            <a:r>
              <a:rPr lang="en-GB" sz="3600" dirty="0" smtClean="0"/>
              <a:t>What explains</a:t>
            </a:r>
            <a:br>
              <a:rPr lang="en-GB" sz="3600" dirty="0" smtClean="0"/>
            </a:br>
            <a:r>
              <a:rPr lang="en-GB" sz="3600" dirty="0" smtClean="0"/>
              <a:t> the hiatus?</a:t>
            </a:r>
            <a:endParaRPr lang="en-GB" sz="3600" dirty="0"/>
          </a:p>
        </p:txBody>
      </p:sp>
      <p:sp>
        <p:nvSpPr>
          <p:cNvPr id="3" name="Content Placeholder 2"/>
          <p:cNvSpPr>
            <a:spLocks noGrp="1"/>
          </p:cNvSpPr>
          <p:nvPr>
            <p:ph idx="1"/>
          </p:nvPr>
        </p:nvSpPr>
        <p:spPr>
          <a:xfrm>
            <a:off x="251520" y="1484784"/>
            <a:ext cx="8435280" cy="4525963"/>
          </a:xfrm>
        </p:spPr>
        <p:txBody>
          <a:bodyPr/>
          <a:lstStyle/>
          <a:p>
            <a:r>
              <a:rPr lang="en-GB" sz="2400" dirty="0" smtClean="0"/>
              <a:t>Declining solar forcing (e.g.</a:t>
            </a:r>
            <a:r>
              <a:rPr lang="en-GB" sz="2400" u="sng" dirty="0" smtClean="0">
                <a:hlinkClick r:id="rId2"/>
              </a:rPr>
              <a:t> </a:t>
            </a:r>
            <a:r>
              <a:rPr lang="en-GB" sz="2400" u="sng" dirty="0">
                <a:hlinkClick r:id="rId2"/>
              </a:rPr>
              <a:t>Hansen et al. </a:t>
            </a:r>
            <a:r>
              <a:rPr lang="en-GB" sz="2400" u="sng" dirty="0" smtClean="0">
                <a:hlinkClick r:id="rId2"/>
              </a:rPr>
              <a:t>2013 PLOSONE</a:t>
            </a:r>
            <a:r>
              <a:rPr lang="en-GB" sz="2400" u="sng" dirty="0" smtClean="0"/>
              <a:t>) </a:t>
            </a:r>
            <a:r>
              <a:rPr lang="en-GB" sz="2400" dirty="0" smtClean="0"/>
              <a:t>, more small volcanos (e.g. </a:t>
            </a:r>
            <a:r>
              <a:rPr lang="da-DK" sz="2400" u="sng" dirty="0">
                <a:hlinkClick r:id="rId3"/>
              </a:rPr>
              <a:t>Ridley et al. </a:t>
            </a:r>
            <a:r>
              <a:rPr lang="da-DK" sz="2400" u="sng" dirty="0" smtClean="0">
                <a:hlinkClick r:id="rId3"/>
              </a:rPr>
              <a:t>2014 GRL</a:t>
            </a:r>
            <a:r>
              <a:rPr lang="en-GB" sz="2400" dirty="0" smtClean="0"/>
              <a:t>) </a:t>
            </a:r>
            <a:r>
              <a:rPr lang="en-GB" sz="2400" dirty="0"/>
              <a:t>&amp;</a:t>
            </a:r>
            <a:r>
              <a:rPr lang="en-GB" sz="2400" dirty="0" smtClean="0"/>
              <a:t> more La </a:t>
            </a:r>
            <a:r>
              <a:rPr lang="en-GB" sz="2400" dirty="0" err="1" smtClean="0"/>
              <a:t>Niñas</a:t>
            </a:r>
            <a:r>
              <a:rPr lang="en-GB" sz="2400" dirty="0" smtClean="0"/>
              <a:t>/cold NH land in winter vs late 1990s appear to explain:</a:t>
            </a:r>
          </a:p>
          <a:p>
            <a:pPr lvl="1"/>
            <a:r>
              <a:rPr lang="en-GB" sz="2400" dirty="0"/>
              <a:t>S</a:t>
            </a:r>
            <a:r>
              <a:rPr lang="en-GB" sz="2400" dirty="0" smtClean="0"/>
              <a:t>lowing in surface warming (e.g. </a:t>
            </a:r>
            <a:r>
              <a:rPr lang="en-GB" sz="2400" dirty="0" smtClean="0">
                <a:hlinkClick r:id="rId4"/>
              </a:rPr>
              <a:t>Foster </a:t>
            </a:r>
            <a:r>
              <a:rPr lang="en-GB" sz="2400" dirty="0">
                <a:hlinkClick r:id="rId4"/>
              </a:rPr>
              <a:t>&amp; </a:t>
            </a:r>
            <a:r>
              <a:rPr lang="en-GB" sz="2400" dirty="0" err="1">
                <a:hlinkClick r:id="rId4"/>
              </a:rPr>
              <a:t>Rahmstorf</a:t>
            </a:r>
            <a:r>
              <a:rPr lang="en-GB" sz="2400" dirty="0">
                <a:hlinkClick r:id="rId4"/>
              </a:rPr>
              <a:t> </a:t>
            </a:r>
            <a:r>
              <a:rPr lang="en-GB" sz="2400" dirty="0" smtClean="0">
                <a:hlinkClick r:id="rId4"/>
              </a:rPr>
              <a:t>2012</a:t>
            </a:r>
            <a:r>
              <a:rPr lang="en-GB" sz="2400" dirty="0">
                <a:hlinkClick r:id="rId4"/>
              </a:rPr>
              <a:t>)</a:t>
            </a:r>
            <a:r>
              <a:rPr lang="en-GB" sz="2400" dirty="0"/>
              <a:t> </a:t>
            </a:r>
            <a:endParaRPr lang="en-GB" sz="2400" dirty="0" smtClean="0"/>
          </a:p>
          <a:p>
            <a:pPr lvl="1"/>
            <a:r>
              <a:rPr lang="en-GB" sz="2400" dirty="0" smtClean="0"/>
              <a:t>Slower surface warming compared with coupled simulations   (e.g. </a:t>
            </a:r>
            <a:r>
              <a:rPr lang="en-GB" sz="2400" dirty="0" err="1">
                <a:hlinkClick r:id="rId5"/>
              </a:rPr>
              <a:t>Risbey</a:t>
            </a:r>
            <a:r>
              <a:rPr lang="en-GB" sz="2400" dirty="0">
                <a:hlinkClick r:id="rId5"/>
              </a:rPr>
              <a:t> et al. </a:t>
            </a:r>
            <a:r>
              <a:rPr lang="en-GB" sz="2400" dirty="0" smtClean="0">
                <a:hlinkClick r:id="rId5"/>
              </a:rPr>
              <a:t>2014</a:t>
            </a:r>
            <a:r>
              <a:rPr lang="en-GB" sz="2400" dirty="0" smtClean="0"/>
              <a:t> ; </a:t>
            </a:r>
            <a:r>
              <a:rPr lang="en-GB" sz="2400" dirty="0">
                <a:hlinkClick r:id="rId6"/>
              </a:rPr>
              <a:t>Huber &amp; Knutti </a:t>
            </a:r>
            <a:r>
              <a:rPr lang="en-GB" sz="2400" dirty="0" smtClean="0">
                <a:hlinkClick r:id="rId6"/>
              </a:rPr>
              <a:t>2014</a:t>
            </a:r>
            <a:r>
              <a:rPr lang="en-GB" sz="2400" dirty="0" smtClean="0"/>
              <a:t>)</a:t>
            </a:r>
          </a:p>
          <a:p>
            <a:endParaRPr lang="en-GB" dirty="0"/>
          </a:p>
          <a:p>
            <a:endParaRPr lang="en-GB" dirty="0"/>
          </a:p>
        </p:txBody>
      </p:sp>
      <p:pic>
        <p:nvPicPr>
          <p:cNvPr id="4" name="Picture 4" descr="Simulated global temperature adjusted with revised radiative forcings and the effect of internal variability."/>
          <p:cNvPicPr>
            <a:picLocks noChangeArrowheads="1"/>
          </p:cNvPicPr>
          <p:nvPr/>
        </p:nvPicPr>
        <p:blipFill rotWithShape="1">
          <a:blip r:embed="rId7">
            <a:extLst>
              <a:ext uri="{28A0092B-C50C-407E-A947-70E740481C1C}">
                <a14:useLocalDpi xmlns:a14="http://schemas.microsoft.com/office/drawing/2010/main" val="0"/>
              </a:ext>
            </a:extLst>
          </a:blip>
          <a:srcRect l="1015" t="45651" r="50282" b="9001"/>
          <a:stretch/>
        </p:blipFill>
        <p:spPr bwMode="auto">
          <a:xfrm>
            <a:off x="107504" y="3964248"/>
            <a:ext cx="3510766" cy="26331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imulated global temperature adjusted with revised radiative forcings and the effect of internal variability."/>
          <p:cNvPicPr>
            <a:picLocks noChangeArrowheads="1"/>
          </p:cNvPicPr>
          <p:nvPr/>
        </p:nvPicPr>
        <p:blipFill rotWithShape="1">
          <a:blip r:embed="rId7">
            <a:extLst>
              <a:ext uri="{28A0092B-C50C-407E-A947-70E740481C1C}">
                <a14:useLocalDpi xmlns:a14="http://schemas.microsoft.com/office/drawing/2010/main" val="0"/>
              </a:ext>
            </a:extLst>
          </a:blip>
          <a:srcRect l="57537" t="49431" b="9002"/>
          <a:stretch/>
        </p:blipFill>
        <p:spPr bwMode="auto">
          <a:xfrm>
            <a:off x="3546262" y="4183789"/>
            <a:ext cx="3060954" cy="24135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57912" y="6025605"/>
            <a:ext cx="2262158" cy="369332"/>
          </a:xfrm>
          <a:prstGeom prst="rect">
            <a:avLst/>
          </a:prstGeom>
        </p:spPr>
        <p:txBody>
          <a:bodyPr wrap="none">
            <a:spAutoFit/>
          </a:bodyPr>
          <a:lstStyle/>
          <a:p>
            <a:r>
              <a:rPr lang="en-GB" dirty="0" smtClean="0"/>
              <a:t>Huber </a:t>
            </a:r>
            <a:r>
              <a:rPr lang="en-GB" dirty="0"/>
              <a:t>&amp; Knutti </a:t>
            </a:r>
            <a:r>
              <a:rPr lang="en-GB" dirty="0" smtClean="0"/>
              <a:t>2014</a:t>
            </a:r>
            <a:endParaRPr lang="en-GB" dirty="0"/>
          </a:p>
        </p:txBody>
      </p:sp>
      <p:sp>
        <p:nvSpPr>
          <p:cNvPr id="7" name="TextBox 6"/>
          <p:cNvSpPr txBox="1"/>
          <p:nvPr/>
        </p:nvSpPr>
        <p:spPr>
          <a:xfrm>
            <a:off x="6516216" y="4509120"/>
            <a:ext cx="1584176" cy="400110"/>
          </a:xfrm>
          <a:prstGeom prst="rect">
            <a:avLst/>
          </a:prstGeom>
          <a:noFill/>
        </p:spPr>
        <p:txBody>
          <a:bodyPr wrap="square" rtlCol="0">
            <a:spAutoFit/>
          </a:bodyPr>
          <a:lstStyle/>
          <a:p>
            <a:r>
              <a:rPr lang="en-GB" dirty="0" smtClean="0">
                <a:solidFill>
                  <a:srgbClr val="FFC000"/>
                </a:solidFill>
              </a:rPr>
              <a:t>Simulations</a:t>
            </a:r>
            <a:endParaRPr lang="en-GB" dirty="0">
              <a:solidFill>
                <a:srgbClr val="FFC000"/>
              </a:solidFill>
            </a:endParaRPr>
          </a:p>
        </p:txBody>
      </p:sp>
      <p:sp>
        <p:nvSpPr>
          <p:cNvPr id="8" name="TextBox 7"/>
          <p:cNvSpPr txBox="1"/>
          <p:nvPr/>
        </p:nvSpPr>
        <p:spPr>
          <a:xfrm>
            <a:off x="6516216" y="4806034"/>
            <a:ext cx="2664297" cy="369332"/>
          </a:xfrm>
          <a:prstGeom prst="rect">
            <a:avLst/>
          </a:prstGeom>
          <a:noFill/>
        </p:spPr>
        <p:txBody>
          <a:bodyPr wrap="square" rtlCol="0">
            <a:spAutoFit/>
          </a:bodyPr>
          <a:lstStyle/>
          <a:p>
            <a:pPr algn="l"/>
            <a:r>
              <a:rPr lang="en-GB" b="1" dirty="0" smtClean="0">
                <a:solidFill>
                  <a:srgbClr val="FFC000"/>
                </a:solidFill>
              </a:rPr>
              <a:t>Adjusted Simulations</a:t>
            </a:r>
            <a:endParaRPr lang="en-GB" b="1" dirty="0">
              <a:solidFill>
                <a:srgbClr val="FFC000"/>
              </a:solidFill>
            </a:endParaRPr>
          </a:p>
        </p:txBody>
      </p:sp>
      <p:sp>
        <p:nvSpPr>
          <p:cNvPr id="9" name="TextBox 8"/>
          <p:cNvSpPr txBox="1"/>
          <p:nvPr/>
        </p:nvSpPr>
        <p:spPr>
          <a:xfrm>
            <a:off x="6516216" y="5147900"/>
            <a:ext cx="2107560" cy="369332"/>
          </a:xfrm>
          <a:prstGeom prst="rect">
            <a:avLst/>
          </a:prstGeom>
          <a:noFill/>
        </p:spPr>
        <p:txBody>
          <a:bodyPr wrap="square" rtlCol="0">
            <a:spAutoFit/>
          </a:bodyPr>
          <a:lstStyle/>
          <a:p>
            <a:pPr algn="l"/>
            <a:r>
              <a:rPr lang="en-GB" b="1" dirty="0" smtClean="0"/>
              <a:t>Observations</a:t>
            </a:r>
            <a:endParaRPr lang="en-GB" b="1" dirty="0"/>
          </a:p>
        </p:txBody>
      </p:sp>
      <p:pic>
        <p:nvPicPr>
          <p:cNvPr id="10" name="Picture 6" descr="noaaSu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7246" y="278044"/>
            <a:ext cx="1085034" cy="10624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File:Sarychev Peak.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18040" y="260648"/>
            <a:ext cx="1629925" cy="1079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e Pacific Decadal Oscillation based on an empirical orthogonal function analysis of sea surface temperature anomalies with the global mean removed from 1900 to May 2013 in the 20[deg] N - 70[deg] N and 110[deg] E - 100[deg] W region of the North Pacific."/>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1087" t="2722" b="53249"/>
          <a:stretch/>
        </p:blipFill>
        <p:spPr bwMode="auto">
          <a:xfrm>
            <a:off x="4637658" y="188934"/>
            <a:ext cx="1286751" cy="12958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imulated global temperature adjusted with revised radiative forcings and the effect of internal variability."/>
          <p:cNvPicPr>
            <a:picLocks noChangeArrowheads="1"/>
          </p:cNvPicPr>
          <p:nvPr/>
        </p:nvPicPr>
        <p:blipFill rotWithShape="1">
          <a:blip r:embed="rId7">
            <a:extLst>
              <a:ext uri="{28A0092B-C50C-407E-A947-70E740481C1C}">
                <a14:useLocalDpi xmlns:a14="http://schemas.microsoft.com/office/drawing/2010/main" val="0"/>
              </a:ext>
            </a:extLst>
          </a:blip>
          <a:srcRect l="36832" t="92512" r="26887" b="-689"/>
          <a:stretch/>
        </p:blipFill>
        <p:spPr bwMode="auto">
          <a:xfrm>
            <a:off x="3563888" y="5786680"/>
            <a:ext cx="2848937" cy="52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9703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CMIP: THE Coupled Model </a:t>
            </a:r>
            <a:br>
              <a:rPr lang="en-GB" dirty="0" smtClean="0"/>
            </a:br>
            <a:r>
              <a:rPr lang="en-GB" dirty="0" smtClean="0"/>
              <a:t>Inter-comparison PROJECT</a:t>
            </a:r>
            <a:endParaRPr lang="en-GB"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GB" sz="2400" dirty="0" smtClean="0">
                <a:latin typeface="Calibri" panose="020F0502020204030204" pitchFamily="34" charset="0"/>
                <a:cs typeface="Arial" panose="020B0604020202020204" pitchFamily="34" charset="0"/>
              </a:rPr>
              <a:t> CMIP </a:t>
            </a:r>
            <a:r>
              <a:rPr lang="en-GB" sz="2400" dirty="0">
                <a:latin typeface="Calibri" panose="020F0502020204030204" pitchFamily="34" charset="0"/>
                <a:cs typeface="Arial" panose="020B0604020202020204" pitchFamily="34" charset="0"/>
              </a:rPr>
              <a:t>provides a framework for coordinated climate change </a:t>
            </a:r>
            <a:r>
              <a:rPr lang="en-GB" sz="2400" dirty="0" smtClean="0">
                <a:latin typeface="Calibri" panose="020F0502020204030204" pitchFamily="34" charset="0"/>
                <a:cs typeface="Arial" panose="020B0604020202020204" pitchFamily="34" charset="0"/>
              </a:rPr>
              <a:t>experiments using comprehensive global simulations</a:t>
            </a:r>
          </a:p>
          <a:p>
            <a:pPr>
              <a:buFont typeface="Wingdings" panose="05000000000000000000" pitchFamily="2" charset="2"/>
              <a:buChar char="q"/>
            </a:pPr>
            <a:r>
              <a:rPr lang="en-GB" sz="2400" dirty="0" smtClean="0">
                <a:latin typeface="Calibri" panose="020F0502020204030204" pitchFamily="34" charset="0"/>
                <a:cs typeface="Arial" panose="020B0604020202020204" pitchFamily="34" charset="0"/>
              </a:rPr>
              <a:t> CMIP provides </a:t>
            </a:r>
            <a:r>
              <a:rPr lang="en-GB" sz="2400" dirty="0">
                <a:latin typeface="Calibri" panose="020F0502020204030204" pitchFamily="34" charset="0"/>
                <a:cs typeface="Arial" panose="020B0604020202020204" pitchFamily="34" charset="0"/>
              </a:rPr>
              <a:t>a multi-model context </a:t>
            </a:r>
            <a:r>
              <a:rPr lang="en-GB" sz="2400" dirty="0" smtClean="0">
                <a:latin typeface="Calibri" panose="020F0502020204030204" pitchFamily="34" charset="0"/>
                <a:cs typeface="Arial" panose="020B0604020202020204" pitchFamily="34" charset="0"/>
              </a:rPr>
              <a:t>for: </a:t>
            </a:r>
          </a:p>
          <a:p>
            <a:pPr marL="457200" indent="-457200">
              <a:buFont typeface="+mj-lt"/>
              <a:buAutoNum type="arabicPeriod"/>
            </a:pPr>
            <a:r>
              <a:rPr lang="en-GB" dirty="0">
                <a:latin typeface="Calibri" panose="020F0502020204030204" pitchFamily="34" charset="0"/>
                <a:cs typeface="Arial" panose="020B0604020202020204" pitchFamily="34" charset="0"/>
              </a:rPr>
              <a:t>A</a:t>
            </a:r>
            <a:r>
              <a:rPr lang="en-GB" dirty="0" smtClean="0">
                <a:latin typeface="Calibri" panose="020F0502020204030204" pitchFamily="34" charset="0"/>
                <a:cs typeface="Arial" panose="020B0604020202020204" pitchFamily="34" charset="0"/>
              </a:rPr>
              <a:t>ssessing the mechanisms responsible for model differences in poorly understood feedbacks associated with the carbon cycle and with clouds </a:t>
            </a:r>
          </a:p>
          <a:p>
            <a:pPr marL="457200" indent="-457200">
              <a:buFont typeface="+mj-lt"/>
              <a:buAutoNum type="arabicPeriod"/>
            </a:pPr>
            <a:r>
              <a:rPr lang="en-GB" dirty="0">
                <a:latin typeface="Calibri" panose="020F0502020204030204" pitchFamily="34" charset="0"/>
                <a:cs typeface="Arial" panose="020B0604020202020204" pitchFamily="34" charset="0"/>
              </a:rPr>
              <a:t>E</a:t>
            </a:r>
            <a:r>
              <a:rPr lang="en-GB" dirty="0" smtClean="0">
                <a:latin typeface="Calibri" panose="020F0502020204030204" pitchFamily="34" charset="0"/>
                <a:cs typeface="Arial" panose="020B0604020202020204" pitchFamily="34" charset="0"/>
              </a:rPr>
              <a:t>xamining </a:t>
            </a:r>
            <a:r>
              <a:rPr lang="en-GB" dirty="0">
                <a:latin typeface="Calibri" panose="020F0502020204030204" pitchFamily="34" charset="0"/>
                <a:cs typeface="Arial" panose="020B0604020202020204" pitchFamily="34" charset="0"/>
              </a:rPr>
              <a:t>climate predictability and exploring the ability of models to predict climate on decadal time scales, and, more </a:t>
            </a:r>
            <a:r>
              <a:rPr lang="en-GB" dirty="0" smtClean="0">
                <a:latin typeface="Calibri" panose="020F0502020204030204" pitchFamily="34" charset="0"/>
                <a:cs typeface="Arial" panose="020B0604020202020204" pitchFamily="34" charset="0"/>
              </a:rPr>
              <a:t>generally</a:t>
            </a:r>
            <a:endParaRPr lang="en-GB" dirty="0">
              <a:latin typeface="Calibri" panose="020F0502020204030204" pitchFamily="34" charset="0"/>
              <a:cs typeface="Arial" panose="020B0604020202020204" pitchFamily="34" charset="0"/>
            </a:endParaRPr>
          </a:p>
          <a:p>
            <a:pPr marL="457200" indent="-457200">
              <a:buFont typeface="+mj-lt"/>
              <a:buAutoNum type="arabicPeriod"/>
            </a:pPr>
            <a:r>
              <a:rPr lang="en-GB" dirty="0">
                <a:latin typeface="Calibri" panose="020F0502020204030204" pitchFamily="34" charset="0"/>
                <a:cs typeface="Arial" panose="020B0604020202020204" pitchFamily="34" charset="0"/>
              </a:rPr>
              <a:t>D</a:t>
            </a:r>
            <a:r>
              <a:rPr lang="en-GB" dirty="0" smtClean="0">
                <a:latin typeface="Calibri" panose="020F0502020204030204" pitchFamily="34" charset="0"/>
                <a:cs typeface="Arial" panose="020B0604020202020204" pitchFamily="34" charset="0"/>
              </a:rPr>
              <a:t>etermining </a:t>
            </a:r>
            <a:r>
              <a:rPr lang="en-GB" dirty="0">
                <a:latin typeface="Calibri" panose="020F0502020204030204" pitchFamily="34" charset="0"/>
                <a:cs typeface="Arial" panose="020B0604020202020204" pitchFamily="34" charset="0"/>
              </a:rPr>
              <a:t>why similarly forced models produce a range of </a:t>
            </a:r>
            <a:r>
              <a:rPr lang="en-GB" dirty="0" smtClean="0">
                <a:latin typeface="Calibri" panose="020F0502020204030204" pitchFamily="34" charset="0"/>
                <a:cs typeface="Arial" panose="020B0604020202020204" pitchFamily="34" charset="0"/>
              </a:rPr>
              <a:t>responses</a:t>
            </a:r>
            <a:endParaRPr lang="en-GB" dirty="0">
              <a:latin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a:t>
            </a:fld>
            <a:endParaRPr lang="en-GB" altLang="en-US" dirty="0"/>
          </a:p>
        </p:txBody>
      </p:sp>
      <p:pic>
        <p:nvPicPr>
          <p:cNvPr id="5" name="Picture 2" descr="AGCM"/>
          <p:cNvPicPr>
            <a:picLocks noChangeAspect="1" noChangeArrowheads="1"/>
          </p:cNvPicPr>
          <p:nvPr/>
        </p:nvPicPr>
        <p:blipFill>
          <a:blip r:embed="rId2" cstate="print"/>
          <a:srcRect/>
          <a:stretch>
            <a:fillRect/>
          </a:stretch>
        </p:blipFill>
        <p:spPr bwMode="auto">
          <a:xfrm>
            <a:off x="236606" y="5229200"/>
            <a:ext cx="1438787" cy="1451165"/>
          </a:xfrm>
          <a:prstGeom prst="rect">
            <a:avLst/>
          </a:prstGeom>
          <a:noFill/>
        </p:spPr>
      </p:pic>
      <p:pic>
        <p:nvPicPr>
          <p:cNvPr id="6" name="Picture 2" descr="http://wattsupwiththat.files.wordpress.com/2010/11/greenland_meltwate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9813" y="5227510"/>
            <a:ext cx="1181102" cy="13071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chamorrobible.org/images/photos/gpw-20061021-NASA-ISS007-E-13020-cumulonimbus-clouds-anvils-Canada-North-America-200308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28" r="40482" b="29803"/>
          <a:stretch/>
        </p:blipFill>
        <p:spPr bwMode="auto">
          <a:xfrm>
            <a:off x="4168396" y="5229200"/>
            <a:ext cx="1254486" cy="13054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s2_0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2324" y="5229200"/>
            <a:ext cx="2219141" cy="130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6"/>
          <a:srcRect b="68255"/>
          <a:stretch/>
        </p:blipFill>
        <p:spPr>
          <a:xfrm>
            <a:off x="6752931" y="5227511"/>
            <a:ext cx="2283565" cy="1307148"/>
          </a:xfrm>
          <a:prstGeom prst="rect">
            <a:avLst/>
          </a:prstGeom>
        </p:spPr>
      </p:pic>
    </p:spTree>
    <p:extLst>
      <p:ext uri="{BB962C8B-B14F-4D97-AF65-F5344CB8AC3E}">
        <p14:creationId xmlns:p14="http://schemas.microsoft.com/office/powerpoint/2010/main" val="149355959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PAtHWAYS</a:t>
            </a:r>
            <a:r>
              <a:rPr lang="en-GB" dirty="0" smtClean="0"/>
              <a:t> to POLICYMAKERS</a:t>
            </a:r>
            <a:endParaRPr lang="en-GB" dirty="0"/>
          </a:p>
        </p:txBody>
      </p:sp>
      <p:sp>
        <p:nvSpPr>
          <p:cNvPr id="3" name="Content Placeholder 2"/>
          <p:cNvSpPr>
            <a:spLocks noGrp="1"/>
          </p:cNvSpPr>
          <p:nvPr>
            <p:ph idx="1"/>
          </p:nvPr>
        </p:nvSpPr>
        <p:spPr/>
        <p:txBody>
          <a:bodyPr/>
          <a:lstStyle/>
          <a:p>
            <a:r>
              <a:rPr lang="en-GB" sz="2800" dirty="0" smtClean="0"/>
              <a:t>IPCC</a:t>
            </a:r>
          </a:p>
          <a:p>
            <a:pPr lvl="1"/>
            <a:r>
              <a:rPr lang="en-GB" dirty="0" smtClean="0"/>
              <a:t>Literature; Contributing and Lead authors  </a:t>
            </a:r>
          </a:p>
          <a:p>
            <a:r>
              <a:rPr lang="en-GB" sz="2800" dirty="0" smtClean="0"/>
              <a:t>DECC/EA – face to face meetings/web-based info</a:t>
            </a:r>
          </a:p>
          <a:p>
            <a:r>
              <a:rPr lang="en-GB" sz="2800" dirty="0"/>
              <a:t> </a:t>
            </a:r>
            <a:r>
              <a:rPr lang="en-GB" sz="2800" dirty="0" smtClean="0"/>
              <a:t>Media</a:t>
            </a:r>
          </a:p>
          <a:p>
            <a:pPr lvl="1"/>
            <a:r>
              <a:rPr lang="en-GB" dirty="0" smtClean="0"/>
              <a:t>Press briefings/media events (e.g. Science Media Centre)</a:t>
            </a:r>
          </a:p>
          <a:p>
            <a:pPr lvl="1"/>
            <a:r>
              <a:rPr lang="en-GB" dirty="0" smtClean="0"/>
              <a:t>Planned or reactionary interaction</a:t>
            </a:r>
          </a:p>
          <a:p>
            <a:r>
              <a:rPr lang="en-GB" sz="2800" dirty="0"/>
              <a:t> </a:t>
            </a:r>
            <a:r>
              <a:rPr lang="en-GB" sz="2800" dirty="0" smtClean="0"/>
              <a:t>Public Engagement</a:t>
            </a:r>
          </a:p>
          <a:p>
            <a:pPr lvl="1"/>
            <a:r>
              <a:rPr lang="en-GB" dirty="0" smtClean="0"/>
              <a:t>Stakeholder meetings (CWC program; Walker Institute Flooding conference)</a:t>
            </a:r>
          </a:p>
          <a:p>
            <a:pPr lvl="1"/>
            <a:r>
              <a:rPr lang="en-GB" dirty="0" smtClean="0"/>
              <a:t>Schools events, local interest groups?</a:t>
            </a:r>
          </a:p>
          <a:p>
            <a:endParaRPr lang="en-GB" sz="28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20</a:t>
            </a:fld>
            <a:endParaRPr lang="en-GB" altLang="en-US"/>
          </a:p>
        </p:txBody>
      </p:sp>
    </p:spTree>
    <p:extLst>
      <p:ext uri="{BB962C8B-B14F-4D97-AF65-F5344CB8AC3E}">
        <p14:creationId xmlns:p14="http://schemas.microsoft.com/office/powerpoint/2010/main" val="366005655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p:txBody>
          <a:bodyPr/>
          <a:lstStyle/>
          <a:p>
            <a:r>
              <a:rPr lang="en-GB" sz="2400" dirty="0" smtClean="0"/>
              <a:t>The CMIP5 database offers a huge resource to support policy advice through climate research</a:t>
            </a:r>
          </a:p>
          <a:p>
            <a:pPr lvl="1"/>
            <a:r>
              <a:rPr lang="en-GB" sz="2400" dirty="0"/>
              <a:t>e</a:t>
            </a:r>
            <a:r>
              <a:rPr lang="en-GB" sz="2400" dirty="0" smtClean="0"/>
              <a:t>.g. changing water cycle, global warming “hiatus” </a:t>
            </a:r>
          </a:p>
          <a:p>
            <a:r>
              <a:rPr lang="en-GB" sz="2400" dirty="0" smtClean="0"/>
              <a:t>Combining with a robust physical basis and verifying with observations is a vital step in providing useful advice</a:t>
            </a:r>
          </a:p>
          <a:p>
            <a:r>
              <a:rPr lang="en-GB" sz="2400" dirty="0" smtClean="0"/>
              <a:t>The IPCC is vital in collating, distilling and driving research that is policy relevant</a:t>
            </a:r>
          </a:p>
          <a:p>
            <a:r>
              <a:rPr lang="en-GB" sz="2400" dirty="0" smtClean="0"/>
              <a:t>Clearly  the analysis of comprehensive climate models is only one component of providing sound policy-relevant advice</a:t>
            </a:r>
            <a:endParaRPr lang="en-GB" sz="24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21</a:t>
            </a:fld>
            <a:endParaRPr lang="en-GB" altLang="en-US"/>
          </a:p>
        </p:txBody>
      </p:sp>
    </p:spTree>
    <p:extLst>
      <p:ext uri="{BB962C8B-B14F-4D97-AF65-F5344CB8AC3E}">
        <p14:creationId xmlns:p14="http://schemas.microsoft.com/office/powerpoint/2010/main" val="64224182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22</a:t>
            </a:fld>
            <a:endParaRPr lang="en-GB" altLang="en-US"/>
          </a:p>
        </p:txBody>
      </p:sp>
    </p:spTree>
    <p:extLst>
      <p:ext uri="{BB962C8B-B14F-4D97-AF65-F5344CB8AC3E}">
        <p14:creationId xmlns:p14="http://schemas.microsoft.com/office/powerpoint/2010/main" val="355878095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836712"/>
            <a:ext cx="8280000" cy="828000"/>
          </a:xfrm>
        </p:spPr>
        <p:txBody>
          <a:bodyPr/>
          <a:lstStyle/>
          <a:p>
            <a:r>
              <a:rPr lang="en-GB" dirty="0" smtClean="0"/>
              <a:t>Role of Pacific Trade </a:t>
            </a:r>
            <a:br>
              <a:rPr lang="en-GB" dirty="0" smtClean="0"/>
            </a:br>
            <a:r>
              <a:rPr lang="en-GB" dirty="0" smtClean="0"/>
              <a:t>Winds IN HIATUS</a:t>
            </a:r>
            <a:endParaRPr lang="en-GB" dirty="0"/>
          </a:p>
        </p:txBody>
      </p:sp>
      <p:sp>
        <p:nvSpPr>
          <p:cNvPr id="3" name="Content Placeholder 2"/>
          <p:cNvSpPr>
            <a:spLocks noGrp="1"/>
          </p:cNvSpPr>
          <p:nvPr>
            <p:ph idx="1"/>
          </p:nvPr>
        </p:nvSpPr>
        <p:spPr/>
        <p:txBody>
          <a:bodyPr/>
          <a:lstStyle/>
          <a:p>
            <a:endParaRPr lang="en-GB"/>
          </a:p>
        </p:txBody>
      </p:sp>
      <p:pic>
        <p:nvPicPr>
          <p:cNvPr id="1026" name="Picture 2" descr="Observed and simulated change in global-mean surface temper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772816"/>
            <a:ext cx="6250902" cy="46152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06477" y="1124744"/>
            <a:ext cx="2454908" cy="5262979"/>
          </a:xfrm>
          <a:prstGeom prst="rect">
            <a:avLst/>
          </a:prstGeom>
          <a:noFill/>
        </p:spPr>
        <p:txBody>
          <a:bodyPr wrap="square" rtlCol="0">
            <a:spAutoFit/>
          </a:bodyPr>
          <a:lstStyle/>
          <a:p>
            <a:pPr algn="l"/>
            <a:r>
              <a:rPr lang="en-GB" sz="2000" dirty="0" smtClean="0">
                <a:latin typeface="+mn-lt"/>
                <a:hlinkClick r:id="rId3"/>
              </a:rPr>
              <a:t>Watanabe et al. </a:t>
            </a:r>
            <a:r>
              <a:rPr lang="en-GB" sz="2000" dirty="0" smtClean="0">
                <a:latin typeface="+mn-lt"/>
              </a:rPr>
              <a:t>(2014) Nature Climate Change:</a:t>
            </a:r>
          </a:p>
          <a:p>
            <a:pPr algn="l"/>
            <a:endParaRPr lang="en-GB" dirty="0" smtClean="0"/>
          </a:p>
          <a:p>
            <a:pPr marL="285750" indent="-285750" algn="l">
              <a:buFont typeface="Arial" panose="020B0604020202020204" pitchFamily="34" charset="0"/>
              <a:buChar char="•"/>
            </a:pPr>
            <a:r>
              <a:rPr lang="en-GB" sz="2000" dirty="0" smtClean="0">
                <a:latin typeface="+mn-lt"/>
              </a:rPr>
              <a:t>Prescribe observed changes in Pacific trade winds</a:t>
            </a:r>
          </a:p>
          <a:p>
            <a:pPr marL="285750" indent="-285750" algn="l">
              <a:buFont typeface="Arial" panose="020B0604020202020204" pitchFamily="34" charset="0"/>
              <a:buChar char="•"/>
            </a:pPr>
            <a:r>
              <a:rPr lang="en-GB" sz="2000" dirty="0" smtClean="0">
                <a:latin typeface="+mn-lt"/>
              </a:rPr>
              <a:t>Estimate Internal variability contributes ~+0.11-0.13</a:t>
            </a:r>
            <a:r>
              <a:rPr lang="en-GB" sz="2000" baseline="30000" dirty="0" smtClean="0">
                <a:latin typeface="+mn-lt"/>
              </a:rPr>
              <a:t>o</a:t>
            </a:r>
            <a:r>
              <a:rPr lang="en-GB" sz="2000" dirty="0" smtClean="0">
                <a:latin typeface="+mn-lt"/>
              </a:rPr>
              <a:t>C in 1980s/90s and       -0.11</a:t>
            </a:r>
            <a:r>
              <a:rPr lang="en-GB" sz="2000" baseline="30000" dirty="0" smtClean="0">
                <a:latin typeface="+mn-lt"/>
              </a:rPr>
              <a:t>o</a:t>
            </a:r>
            <a:r>
              <a:rPr lang="en-GB" sz="2000" dirty="0" smtClean="0">
                <a:latin typeface="+mn-lt"/>
              </a:rPr>
              <a:t>C in 2000s</a:t>
            </a:r>
          </a:p>
          <a:p>
            <a:pPr marL="285750" indent="-285750" algn="l">
              <a:buFont typeface="Arial" panose="020B0604020202020204" pitchFamily="34" charset="0"/>
              <a:buChar char="•"/>
            </a:pPr>
            <a:r>
              <a:rPr lang="en-GB" sz="2000" dirty="0" smtClean="0">
                <a:latin typeface="+mn-lt"/>
              </a:rPr>
              <a:t>Is it all internal or is there a forced component?</a:t>
            </a:r>
          </a:p>
          <a:p>
            <a:pPr algn="l"/>
            <a:endParaRPr lang="en-GB" dirty="0"/>
          </a:p>
        </p:txBody>
      </p:sp>
    </p:spTree>
    <p:extLst>
      <p:ext uri="{BB962C8B-B14F-4D97-AF65-F5344CB8AC3E}">
        <p14:creationId xmlns:p14="http://schemas.microsoft.com/office/powerpoint/2010/main" val="298258103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4572000" y="993775"/>
            <a:ext cx="4191000" cy="1935163"/>
          </a:xfrm>
        </p:spPr>
        <p:txBody>
          <a:bodyPr/>
          <a:lstStyle/>
          <a:p>
            <a:pPr eaLnBrk="1" hangingPunct="1">
              <a:lnSpc>
                <a:spcPct val="80000"/>
              </a:lnSpc>
            </a:pPr>
            <a:r>
              <a:rPr lang="en-GB" sz="2800" dirty="0" smtClean="0">
                <a:latin typeface="Calibri" pitchFamily="34" charset="0"/>
                <a:cs typeface="Calibri" pitchFamily="34" charset="0"/>
              </a:rPr>
              <a:t>Increased Precipitation</a:t>
            </a:r>
          </a:p>
          <a:p>
            <a:pPr eaLnBrk="1" hangingPunct="1">
              <a:lnSpc>
                <a:spcPct val="80000"/>
              </a:lnSpc>
            </a:pPr>
            <a:r>
              <a:rPr lang="en-GB" sz="2800" dirty="0" smtClean="0">
                <a:latin typeface="Calibri" pitchFamily="34" charset="0"/>
                <a:cs typeface="Calibri" pitchFamily="34" charset="0"/>
              </a:rPr>
              <a:t>More Intense Rainfall</a:t>
            </a:r>
          </a:p>
          <a:p>
            <a:pPr eaLnBrk="1" hangingPunct="1">
              <a:lnSpc>
                <a:spcPct val="80000"/>
              </a:lnSpc>
            </a:pPr>
            <a:r>
              <a:rPr lang="en-GB" sz="2800" dirty="0" smtClean="0">
                <a:latin typeface="Calibri" pitchFamily="34" charset="0"/>
                <a:cs typeface="Calibri" pitchFamily="34" charset="0"/>
              </a:rPr>
              <a:t>More droughts</a:t>
            </a:r>
          </a:p>
          <a:p>
            <a:pPr eaLnBrk="1" hangingPunct="1">
              <a:lnSpc>
                <a:spcPct val="80000"/>
              </a:lnSpc>
            </a:pPr>
            <a:r>
              <a:rPr lang="en-GB" sz="2800" dirty="0" smtClean="0">
                <a:latin typeface="Calibri" pitchFamily="34" charset="0"/>
                <a:cs typeface="Calibri" pitchFamily="34" charset="0"/>
              </a:rPr>
              <a:t>Wet regions get wetter, dry regions get drier?</a:t>
            </a:r>
          </a:p>
          <a:p>
            <a:pPr eaLnBrk="1" hangingPunct="1">
              <a:lnSpc>
                <a:spcPct val="80000"/>
              </a:lnSpc>
            </a:pPr>
            <a:endParaRPr lang="en-GB" sz="2800" dirty="0" smtClean="0">
              <a:latin typeface="Calibri" pitchFamily="34" charset="0"/>
              <a:cs typeface="Calibri" pitchFamily="34" charset="0"/>
            </a:endParaRPr>
          </a:p>
          <a:p>
            <a:pPr eaLnBrk="1" hangingPunct="1">
              <a:lnSpc>
                <a:spcPct val="80000"/>
              </a:lnSpc>
            </a:pPr>
            <a:r>
              <a:rPr lang="en-GB" sz="2800" dirty="0" smtClean="0">
                <a:latin typeface="Calibri" pitchFamily="34" charset="0"/>
                <a:cs typeface="Calibri" pitchFamily="34" charset="0"/>
              </a:rPr>
              <a:t>Regional projections??</a:t>
            </a:r>
            <a:endParaRPr lang="en-US" sz="2800" dirty="0" smtClean="0">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487328"/>
            <a:ext cx="4392488" cy="324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70" r="2077"/>
          <a:stretch/>
        </p:blipFill>
        <p:spPr bwMode="auto">
          <a:xfrm>
            <a:off x="93177" y="3717032"/>
            <a:ext cx="4046775" cy="305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707904" y="5817458"/>
            <a:ext cx="1425614" cy="707886"/>
          </a:xfrm>
          <a:prstGeom prst="rect">
            <a:avLst/>
          </a:prstGeom>
          <a:noFill/>
        </p:spPr>
        <p:txBody>
          <a:bodyPr wrap="square" rtlCol="0">
            <a:spAutoFit/>
          </a:bodyPr>
          <a:lstStyle/>
          <a:p>
            <a:r>
              <a:rPr lang="en-GB" sz="2000" b="1" dirty="0" smtClean="0">
                <a:solidFill>
                  <a:schemeClr val="accent3">
                    <a:lumMod val="65000"/>
                  </a:schemeClr>
                </a:solidFill>
                <a:latin typeface="Arial" charset="0"/>
              </a:rPr>
              <a:t>IPCC WGI (2013)</a:t>
            </a:r>
            <a:endParaRPr lang="en-GB" sz="2000" b="1" dirty="0">
              <a:solidFill>
                <a:schemeClr val="accent3">
                  <a:lumMod val="65000"/>
                </a:schemeClr>
              </a:solidFill>
              <a:latin typeface="Arial" charset="0"/>
            </a:endParaRPr>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115" t="8665" b="-666"/>
          <a:stretch/>
        </p:blipFill>
        <p:spPr bwMode="auto">
          <a:xfrm>
            <a:off x="102755" y="1245919"/>
            <a:ext cx="4037197" cy="247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66851" y="971436"/>
            <a:ext cx="2376264" cy="338554"/>
          </a:xfrm>
          <a:prstGeom prst="rect">
            <a:avLst/>
          </a:prstGeom>
          <a:noFill/>
        </p:spPr>
        <p:txBody>
          <a:bodyPr wrap="square" rtlCol="0">
            <a:spAutoFit/>
          </a:bodyPr>
          <a:lstStyle/>
          <a:p>
            <a:r>
              <a:rPr lang="en-GB" sz="1600" b="1" dirty="0" smtClean="0">
                <a:solidFill>
                  <a:schemeClr val="tx1">
                    <a:lumMod val="65000"/>
                    <a:lumOff val="35000"/>
                  </a:schemeClr>
                </a:solidFill>
                <a:latin typeface="+mn-lt"/>
              </a:rPr>
              <a:t>Precipitation intensity</a:t>
            </a:r>
          </a:p>
        </p:txBody>
      </p:sp>
      <p:sp>
        <p:nvSpPr>
          <p:cNvPr id="19461" name="Text Box 6"/>
          <p:cNvSpPr txBox="1">
            <a:spLocks noChangeArrowheads="1"/>
          </p:cNvSpPr>
          <p:nvPr/>
        </p:nvSpPr>
        <p:spPr bwMode="auto">
          <a:xfrm>
            <a:off x="251520" y="200834"/>
            <a:ext cx="7143328" cy="646331"/>
          </a:xfrm>
          <a:prstGeom prst="rect">
            <a:avLst/>
          </a:prstGeom>
          <a:solidFill>
            <a:schemeClr val="bg1"/>
          </a:solidFill>
          <a:ln w="9525">
            <a:noFill/>
            <a:miter lim="800000"/>
            <a:headEnd/>
            <a:tailEnd/>
          </a:ln>
        </p:spPr>
        <p:txBody>
          <a:bodyPr wrap="square">
            <a:spAutoFit/>
          </a:bodyPr>
          <a:lstStyle/>
          <a:p>
            <a:pPr algn="l" eaLnBrk="0" hangingPunct="0">
              <a:spcBef>
                <a:spcPct val="50000"/>
              </a:spcBef>
            </a:pPr>
            <a:r>
              <a:rPr lang="en-US" sz="3600" dirty="0" smtClean="0">
                <a:solidFill>
                  <a:srgbClr val="0070C0"/>
                </a:solidFill>
                <a:latin typeface="Calibri" pitchFamily="34" charset="0"/>
                <a:cs typeface="Calibri" pitchFamily="34" charset="0"/>
              </a:rPr>
              <a:t>Global context: changing water cycle</a:t>
            </a:r>
            <a:endParaRPr lang="en-US" sz="3600" dirty="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4224690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23147"/>
            <a:ext cx="8440961" cy="484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4000" dirty="0" smtClean="0">
                <a:solidFill>
                  <a:srgbClr val="1861F4"/>
                </a:solidFill>
              </a:rPr>
              <a:t>4. Experiments with Climate Models</a:t>
            </a:r>
          </a:p>
        </p:txBody>
      </p:sp>
      <p:sp>
        <p:nvSpPr>
          <p:cNvPr id="5" name="TextBox 4"/>
          <p:cNvSpPr txBox="1"/>
          <p:nvPr/>
        </p:nvSpPr>
        <p:spPr>
          <a:xfrm>
            <a:off x="1261963" y="5907069"/>
            <a:ext cx="7044683" cy="707886"/>
          </a:xfrm>
          <a:prstGeom prst="rect">
            <a:avLst/>
          </a:prstGeom>
          <a:noFill/>
        </p:spPr>
        <p:txBody>
          <a:bodyPr wrap="square" rtlCol="0">
            <a:spAutoFit/>
          </a:bodyPr>
          <a:lstStyle/>
          <a:p>
            <a:pPr algn="ctr"/>
            <a:r>
              <a:rPr lang="en-GB" sz="4000" b="1" dirty="0" smtClean="0">
                <a:latin typeface="+mn-lt"/>
              </a:rPr>
              <a:t>Historical </a:t>
            </a:r>
            <a:r>
              <a:rPr lang="en-GB" sz="4000" dirty="0" smtClean="0">
                <a:latin typeface="+mn-lt"/>
              </a:rPr>
              <a:t>and </a:t>
            </a:r>
            <a:r>
              <a:rPr lang="en-GB" sz="4000" b="1" dirty="0" smtClean="0">
                <a:solidFill>
                  <a:srgbClr val="FF0000"/>
                </a:solidFill>
                <a:latin typeface="+mn-lt"/>
              </a:rPr>
              <a:t>Future</a:t>
            </a:r>
            <a:r>
              <a:rPr lang="en-GB" sz="4000" dirty="0" smtClean="0">
                <a:latin typeface="+mn-lt"/>
              </a:rPr>
              <a:t> scenarios </a:t>
            </a:r>
            <a:endParaRPr lang="en-GB" sz="4000" dirty="0">
              <a:latin typeface="+mn-lt"/>
            </a:endParaRPr>
          </a:p>
        </p:txBody>
      </p:sp>
      <p:sp>
        <p:nvSpPr>
          <p:cNvPr id="7" name="TextBox 6"/>
          <p:cNvSpPr txBox="1"/>
          <p:nvPr/>
        </p:nvSpPr>
        <p:spPr>
          <a:xfrm>
            <a:off x="4399992" y="4941168"/>
            <a:ext cx="3906654" cy="461665"/>
          </a:xfrm>
          <a:prstGeom prst="rect">
            <a:avLst/>
          </a:prstGeom>
          <a:noFill/>
        </p:spPr>
        <p:txBody>
          <a:bodyPr wrap="square" rtlCol="0">
            <a:spAutoFit/>
          </a:bodyPr>
          <a:lstStyle/>
          <a:p>
            <a:r>
              <a:rPr lang="en-GB" dirty="0" smtClean="0">
                <a:latin typeface="+mn-lt"/>
              </a:rPr>
              <a:t>IPCC (2013) Chapter 1 Box 1.1</a:t>
            </a:r>
            <a:endParaRPr lang="en-GB" dirty="0">
              <a:latin typeface="+mn-lt"/>
            </a:endParaRPr>
          </a:p>
        </p:txBody>
      </p:sp>
    </p:spTree>
    <p:extLst>
      <p:ext uri="{BB962C8B-B14F-4D97-AF65-F5344CB8AC3E}">
        <p14:creationId xmlns:p14="http://schemas.microsoft.com/office/powerpoint/2010/main" val="184918321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sz="3600" kern="0" dirty="0" smtClean="0"/>
              <a:t>Predictability of Climate:</a:t>
            </a:r>
          </a:p>
          <a:p>
            <a:r>
              <a:rPr lang="en-GB" sz="3200" kern="0" dirty="0" smtClean="0"/>
              <a:t>Surface air temperature</a:t>
            </a:r>
            <a:endParaRPr lang="en-GB" sz="3200" kern="0" dirty="0"/>
          </a:p>
        </p:txBody>
      </p:sp>
      <p:pic>
        <p:nvPicPr>
          <p:cNvPr id="2051" name="Picture 7" descr="frac_var_nolab_dec_adj_GL"/>
          <p:cNvPicPr>
            <a:picLocks noChangeAspect="1" noChangeArrowheads="1"/>
          </p:cNvPicPr>
          <p:nvPr/>
        </p:nvPicPr>
        <p:blipFill>
          <a:blip r:embed="rId3" cstate="print"/>
          <a:srcRect/>
          <a:stretch>
            <a:fillRect/>
          </a:stretch>
        </p:blipFill>
        <p:spPr bwMode="auto">
          <a:xfrm>
            <a:off x="373063" y="2278078"/>
            <a:ext cx="4191000" cy="3436938"/>
          </a:xfrm>
          <a:prstGeom prst="rect">
            <a:avLst/>
          </a:prstGeom>
          <a:noFill/>
          <a:ln w="9525">
            <a:noFill/>
            <a:miter lim="800000"/>
            <a:headEnd/>
            <a:tailEnd/>
          </a:ln>
        </p:spPr>
      </p:pic>
      <p:pic>
        <p:nvPicPr>
          <p:cNvPr id="2052" name="Picture 8" descr="frac_var_nolab_dec_adj_BI"/>
          <p:cNvPicPr>
            <a:picLocks noChangeAspect="1" noChangeArrowheads="1"/>
          </p:cNvPicPr>
          <p:nvPr/>
        </p:nvPicPr>
        <p:blipFill>
          <a:blip r:embed="rId4" cstate="print"/>
          <a:srcRect/>
          <a:stretch>
            <a:fillRect/>
          </a:stretch>
        </p:blipFill>
        <p:spPr bwMode="auto">
          <a:xfrm>
            <a:off x="4632325" y="2279666"/>
            <a:ext cx="4192588" cy="3435350"/>
          </a:xfrm>
          <a:prstGeom prst="rect">
            <a:avLst/>
          </a:prstGeom>
          <a:noFill/>
          <a:ln w="9525">
            <a:noFill/>
            <a:miter lim="800000"/>
            <a:headEnd/>
            <a:tailEnd/>
          </a:ln>
        </p:spPr>
      </p:pic>
      <p:sp>
        <p:nvSpPr>
          <p:cNvPr id="2053" name="Text Box 9"/>
          <p:cNvSpPr txBox="1">
            <a:spLocks noChangeArrowheads="1"/>
          </p:cNvSpPr>
          <p:nvPr/>
        </p:nvSpPr>
        <p:spPr bwMode="auto">
          <a:xfrm>
            <a:off x="1428728" y="5810269"/>
            <a:ext cx="2555875" cy="333375"/>
          </a:xfrm>
          <a:prstGeom prst="rect">
            <a:avLst/>
          </a:prstGeom>
          <a:noFill/>
          <a:ln w="9525" algn="ctr">
            <a:noFill/>
            <a:miter lim="800000"/>
            <a:headEnd/>
            <a:tailEnd/>
          </a:ln>
        </p:spPr>
        <p:txBody>
          <a:bodyPr lIns="82945" tIns="41473" rIns="82945" bIns="41473">
            <a:spAutoFit/>
          </a:bodyPr>
          <a:lstStyle/>
          <a:p>
            <a:pPr defTabSz="828675"/>
            <a:r>
              <a:rPr lang="en-GB" sz="1600" b="1" dirty="0">
                <a:latin typeface="Lucida Sans" pitchFamily="34" charset="0"/>
              </a:rPr>
              <a:t>Global, decadal mean</a:t>
            </a:r>
            <a:endParaRPr lang="en-US" sz="1600" b="1" dirty="0">
              <a:latin typeface="Lucida Sans" pitchFamily="34" charset="0"/>
            </a:endParaRPr>
          </a:p>
        </p:txBody>
      </p:sp>
      <p:sp>
        <p:nvSpPr>
          <p:cNvPr id="2054" name="Text Box 10"/>
          <p:cNvSpPr txBox="1">
            <a:spLocks noChangeArrowheads="1"/>
          </p:cNvSpPr>
          <p:nvPr/>
        </p:nvSpPr>
        <p:spPr bwMode="auto">
          <a:xfrm>
            <a:off x="5456238" y="5810269"/>
            <a:ext cx="3086100" cy="333375"/>
          </a:xfrm>
          <a:prstGeom prst="rect">
            <a:avLst/>
          </a:prstGeom>
          <a:noFill/>
          <a:ln w="9525" algn="ctr">
            <a:noFill/>
            <a:miter lim="800000"/>
            <a:headEnd/>
            <a:tailEnd/>
          </a:ln>
        </p:spPr>
        <p:txBody>
          <a:bodyPr lIns="82945" tIns="41473" rIns="82945" bIns="41473">
            <a:spAutoFit/>
          </a:bodyPr>
          <a:lstStyle/>
          <a:p>
            <a:pPr defTabSz="828675"/>
            <a:r>
              <a:rPr lang="en-GB" sz="1600" b="1" dirty="0">
                <a:latin typeface="Lucida Sans" pitchFamily="34" charset="0"/>
              </a:rPr>
              <a:t>British Isles, decadal mean</a:t>
            </a:r>
            <a:endParaRPr lang="en-US" sz="1600" b="1" dirty="0">
              <a:latin typeface="Lucida Sans" pitchFamily="34" charset="0"/>
            </a:endParaRPr>
          </a:p>
        </p:txBody>
      </p:sp>
      <p:sp>
        <p:nvSpPr>
          <p:cNvPr id="2056" name="Text Box 12"/>
          <p:cNvSpPr txBox="1">
            <a:spLocks noChangeArrowheads="1"/>
          </p:cNvSpPr>
          <p:nvPr/>
        </p:nvSpPr>
        <p:spPr bwMode="auto">
          <a:xfrm>
            <a:off x="6929454" y="2989264"/>
            <a:ext cx="1716087" cy="582612"/>
          </a:xfrm>
          <a:prstGeom prst="rect">
            <a:avLst/>
          </a:prstGeom>
          <a:noFill/>
          <a:ln w="9525" algn="ctr">
            <a:noFill/>
            <a:miter lim="800000"/>
            <a:headEnd/>
            <a:tailEnd/>
          </a:ln>
        </p:spPr>
        <p:txBody>
          <a:bodyPr lIns="82945" tIns="41473" rIns="82945" bIns="41473">
            <a:spAutoFit/>
          </a:bodyPr>
          <a:lstStyle/>
          <a:p>
            <a:pPr defTabSz="828675"/>
            <a:r>
              <a:rPr lang="en-GB" sz="1600" dirty="0">
                <a:solidFill>
                  <a:schemeClr val="bg1"/>
                </a:solidFill>
                <a:latin typeface="Lucida Sans" pitchFamily="34" charset="0"/>
              </a:rPr>
              <a:t>SCENARIO UNCERTAINTY</a:t>
            </a:r>
            <a:endParaRPr lang="en-US" sz="1600" dirty="0">
              <a:solidFill>
                <a:schemeClr val="bg1"/>
              </a:solidFill>
              <a:latin typeface="Lucida Sans" pitchFamily="34" charset="0"/>
            </a:endParaRPr>
          </a:p>
        </p:txBody>
      </p:sp>
      <p:sp>
        <p:nvSpPr>
          <p:cNvPr id="2057" name="Text Box 13"/>
          <p:cNvSpPr txBox="1">
            <a:spLocks noChangeArrowheads="1"/>
          </p:cNvSpPr>
          <p:nvPr/>
        </p:nvSpPr>
        <p:spPr bwMode="auto">
          <a:xfrm>
            <a:off x="5956300" y="4276735"/>
            <a:ext cx="1854200" cy="581025"/>
          </a:xfrm>
          <a:prstGeom prst="rect">
            <a:avLst/>
          </a:prstGeom>
          <a:noFill/>
          <a:ln w="9525" algn="ctr">
            <a:noFill/>
            <a:miter lim="800000"/>
            <a:headEnd/>
            <a:tailEnd/>
          </a:ln>
        </p:spPr>
        <p:txBody>
          <a:bodyPr lIns="82945" tIns="41473" rIns="82945" bIns="41473">
            <a:spAutoFit/>
          </a:bodyPr>
          <a:lstStyle/>
          <a:p>
            <a:pPr defTabSz="828675"/>
            <a:r>
              <a:rPr lang="en-GB" sz="1600" dirty="0">
                <a:solidFill>
                  <a:schemeClr val="bg1"/>
                </a:solidFill>
                <a:latin typeface="Lucida Sans" pitchFamily="34" charset="0"/>
              </a:rPr>
              <a:t>MODEL UNCERTAINTY</a:t>
            </a:r>
            <a:endParaRPr lang="en-US" sz="1600" dirty="0">
              <a:solidFill>
                <a:schemeClr val="bg1"/>
              </a:solidFill>
              <a:latin typeface="Lucida Sans" pitchFamily="34" charset="0"/>
            </a:endParaRPr>
          </a:p>
        </p:txBody>
      </p:sp>
      <p:sp>
        <p:nvSpPr>
          <p:cNvPr id="2058" name="Text Box 14"/>
          <p:cNvSpPr txBox="1">
            <a:spLocks noChangeArrowheads="1"/>
          </p:cNvSpPr>
          <p:nvPr/>
        </p:nvSpPr>
        <p:spPr bwMode="auto">
          <a:xfrm>
            <a:off x="5414963" y="2511425"/>
            <a:ext cx="1220787" cy="360363"/>
          </a:xfrm>
          <a:prstGeom prst="rect">
            <a:avLst/>
          </a:prstGeom>
          <a:noFill/>
          <a:ln w="9525" algn="ctr">
            <a:noFill/>
            <a:miter lim="800000"/>
            <a:headEnd/>
            <a:tailEnd/>
          </a:ln>
        </p:spPr>
        <p:txBody>
          <a:bodyPr lIns="82945" tIns="41473" rIns="82945" bIns="41473">
            <a:spAutoFit/>
          </a:bodyPr>
          <a:lstStyle/>
          <a:p>
            <a:pPr defTabSz="828675"/>
            <a:endParaRPr lang="en-US">
              <a:latin typeface="Calibri" pitchFamily="34" charset="0"/>
            </a:endParaRPr>
          </a:p>
        </p:txBody>
      </p:sp>
      <p:sp>
        <p:nvSpPr>
          <p:cNvPr id="2059" name="Text Box 15"/>
          <p:cNvSpPr txBox="1">
            <a:spLocks noChangeArrowheads="1"/>
          </p:cNvSpPr>
          <p:nvPr/>
        </p:nvSpPr>
        <p:spPr bwMode="auto">
          <a:xfrm>
            <a:off x="5287963" y="2562223"/>
            <a:ext cx="1716087" cy="581025"/>
          </a:xfrm>
          <a:prstGeom prst="rect">
            <a:avLst/>
          </a:prstGeom>
          <a:noFill/>
          <a:ln w="9525" algn="ctr">
            <a:noFill/>
            <a:miter lim="800000"/>
            <a:headEnd/>
            <a:tailEnd/>
          </a:ln>
        </p:spPr>
        <p:txBody>
          <a:bodyPr lIns="82945" tIns="41473" rIns="82945" bIns="41473">
            <a:spAutoFit/>
          </a:bodyPr>
          <a:lstStyle/>
          <a:p>
            <a:pPr defTabSz="828675"/>
            <a:r>
              <a:rPr lang="en-GB" sz="1600" dirty="0">
                <a:latin typeface="Lucida Sans" pitchFamily="34" charset="0"/>
              </a:rPr>
              <a:t>INTERNAL VARIABILITY</a:t>
            </a:r>
            <a:endParaRPr lang="en-US" sz="1600" dirty="0">
              <a:latin typeface="Lucida Sans" pitchFamily="34" charset="0"/>
            </a:endParaRPr>
          </a:p>
        </p:txBody>
      </p:sp>
      <p:sp>
        <p:nvSpPr>
          <p:cNvPr id="12" name="TextBox 11"/>
          <p:cNvSpPr txBox="1"/>
          <p:nvPr/>
        </p:nvSpPr>
        <p:spPr>
          <a:xfrm>
            <a:off x="611559" y="6165304"/>
            <a:ext cx="8213353" cy="461665"/>
          </a:xfrm>
          <a:prstGeom prst="rect">
            <a:avLst/>
          </a:prstGeom>
          <a:noFill/>
        </p:spPr>
        <p:txBody>
          <a:bodyPr wrap="square" rtlCol="0">
            <a:spAutoFit/>
          </a:bodyPr>
          <a:lstStyle/>
          <a:p>
            <a:r>
              <a:rPr lang="en-GB" dirty="0" smtClean="0">
                <a:solidFill>
                  <a:srgbClr val="9966FF"/>
                </a:solidFill>
                <a:latin typeface="+mn-lt"/>
              </a:rPr>
              <a:t>Ed Hawkins, NCAS Climate; see IPCC (2013) </a:t>
            </a:r>
            <a:r>
              <a:rPr lang="en-GB" dirty="0" smtClean="0">
                <a:solidFill>
                  <a:srgbClr val="9966FF"/>
                </a:solidFill>
                <a:latin typeface="+mn-lt"/>
                <a:hlinkClick r:id="rId5"/>
              </a:rPr>
              <a:t>Fig. 11.8</a:t>
            </a:r>
            <a:r>
              <a:rPr lang="en-GB" dirty="0" smtClean="0">
                <a:solidFill>
                  <a:srgbClr val="9966FF"/>
                </a:solidFill>
                <a:latin typeface="+mn-lt"/>
              </a:rPr>
              <a:t> &amp; </a:t>
            </a:r>
            <a:r>
              <a:rPr lang="en-GB" dirty="0" smtClean="0">
                <a:solidFill>
                  <a:srgbClr val="9966FF"/>
                </a:solidFill>
                <a:latin typeface="+mn-lt"/>
                <a:hlinkClick r:id="rId6"/>
              </a:rPr>
              <a:t>FAQ 1.1</a:t>
            </a:r>
            <a:endParaRPr lang="en-US" dirty="0">
              <a:solidFill>
                <a:srgbClr val="9966FF"/>
              </a:solidFill>
              <a:latin typeface="+mn-lt"/>
            </a:endParaRPr>
          </a:p>
        </p:txBody>
      </p:sp>
    </p:spTree>
    <p:extLst>
      <p:ext uri="{BB962C8B-B14F-4D97-AF65-F5344CB8AC3E}">
        <p14:creationId xmlns:p14="http://schemas.microsoft.com/office/powerpoint/2010/main" val="98202712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2269"/>
          <a:stretch/>
        </p:blipFill>
        <p:spPr bwMode="auto">
          <a:xfrm>
            <a:off x="-12266" y="1651689"/>
            <a:ext cx="3792178" cy="3289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3528" y="4757082"/>
            <a:ext cx="3867264" cy="400110"/>
          </a:xfrm>
          <a:prstGeom prst="rect">
            <a:avLst/>
          </a:prstGeom>
          <a:noFill/>
        </p:spPr>
        <p:txBody>
          <a:bodyPr wrap="square" rtlCol="0">
            <a:spAutoFit/>
          </a:bodyPr>
          <a:lstStyle/>
          <a:p>
            <a:pPr algn="r"/>
            <a:r>
              <a:rPr lang="en-GB" sz="2000" dirty="0" smtClean="0">
                <a:solidFill>
                  <a:schemeClr val="tx1"/>
                </a:solidFill>
                <a:latin typeface="Calibri" pitchFamily="34" charset="0"/>
              </a:rPr>
              <a:t>P anomaly over ocean (mm/day)</a:t>
            </a:r>
          </a:p>
        </p:txBody>
      </p:sp>
      <p:pic>
        <p:nvPicPr>
          <p:cNvPr id="614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b="53333"/>
          <a:stretch/>
        </p:blipFill>
        <p:spPr bwMode="auto">
          <a:xfrm>
            <a:off x="4175366" y="2996952"/>
            <a:ext cx="4605251" cy="320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93041"/>
          <a:stretch/>
        </p:blipFill>
        <p:spPr bwMode="auto">
          <a:xfrm>
            <a:off x="4190793" y="6197351"/>
            <a:ext cx="4605251" cy="47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457200" y="274638"/>
            <a:ext cx="5266928" cy="1143000"/>
          </a:xfrm>
        </p:spPr>
        <p:txBody>
          <a:bodyPr/>
          <a:lstStyle/>
          <a:p>
            <a:r>
              <a:rPr lang="en-GB" sz="3600" dirty="0" err="1" smtClean="0">
                <a:solidFill>
                  <a:srgbClr val="FF0000"/>
                </a:solidFill>
              </a:rPr>
              <a:t>Interannual</a:t>
            </a:r>
            <a:r>
              <a:rPr lang="en-GB" sz="3600" dirty="0" smtClean="0">
                <a:solidFill>
                  <a:srgbClr val="FF0000"/>
                </a:solidFill>
              </a:rPr>
              <a:t> changes in </a:t>
            </a:r>
            <a:br>
              <a:rPr lang="en-GB" sz="3600" dirty="0" smtClean="0">
                <a:solidFill>
                  <a:srgbClr val="FF0000"/>
                </a:solidFill>
              </a:rPr>
            </a:br>
            <a:r>
              <a:rPr lang="en-GB" sz="3600" dirty="0" smtClean="0">
                <a:solidFill>
                  <a:srgbClr val="FF0000"/>
                </a:solidFill>
              </a:rPr>
              <a:t>precipitation over land</a:t>
            </a:r>
            <a:endParaRPr lang="en-GB" sz="3600" dirty="0">
              <a:solidFill>
                <a:srgbClr val="FF0000"/>
              </a:solidFill>
            </a:endParaRPr>
          </a:p>
        </p:txBody>
      </p:sp>
      <p:pic>
        <p:nvPicPr>
          <p:cNvPr id="8" name="Picture 3"/>
          <p:cNvPicPr>
            <a:picLocks noChangeAspect="1" noChangeArrowheads="1"/>
          </p:cNvPicPr>
          <p:nvPr/>
        </p:nvPicPr>
        <p:blipFill>
          <a:blip r:embed="rId4"/>
          <a:srcRect/>
          <a:stretch>
            <a:fillRect/>
          </a:stretch>
        </p:blipFill>
        <p:spPr bwMode="auto">
          <a:xfrm>
            <a:off x="6516216" y="1150866"/>
            <a:ext cx="1046130" cy="477933"/>
          </a:xfrm>
          <a:prstGeom prst="rect">
            <a:avLst/>
          </a:prstGeom>
          <a:noFill/>
          <a:ln w="9525">
            <a:noFill/>
            <a:miter lim="800000"/>
            <a:headEnd/>
            <a:tailEnd/>
          </a:ln>
        </p:spPr>
      </p:pic>
      <p:sp>
        <p:nvSpPr>
          <p:cNvPr id="7" name="TextBox 6"/>
          <p:cNvSpPr txBox="1"/>
          <p:nvPr/>
        </p:nvSpPr>
        <p:spPr>
          <a:xfrm>
            <a:off x="323528" y="5085184"/>
            <a:ext cx="3820471" cy="1200329"/>
          </a:xfrm>
          <a:prstGeom prst="rect">
            <a:avLst/>
          </a:prstGeom>
          <a:solidFill>
            <a:schemeClr val="bg1"/>
          </a:solidFill>
          <a:ln>
            <a:solidFill>
              <a:srgbClr val="0070C0"/>
            </a:solidFill>
          </a:ln>
        </p:spPr>
        <p:txBody>
          <a:bodyPr wrap="square" rtlCol="0">
            <a:spAutoFit/>
          </a:bodyPr>
          <a:lstStyle/>
          <a:p>
            <a:r>
              <a:rPr lang="en-GB" sz="2400" dirty="0">
                <a:solidFill>
                  <a:schemeClr val="tx1"/>
                </a:solidFill>
                <a:latin typeface="Calibri" pitchFamily="34" charset="0"/>
              </a:rPr>
              <a:t>L</a:t>
            </a:r>
            <a:r>
              <a:rPr lang="en-GB" sz="2400" dirty="0" smtClean="0">
                <a:solidFill>
                  <a:schemeClr val="tx1"/>
                </a:solidFill>
                <a:latin typeface="Calibri" pitchFamily="34" charset="0"/>
              </a:rPr>
              <a:t>and and ocean rainfall anti-correlated on </a:t>
            </a:r>
            <a:r>
              <a:rPr lang="en-GB" sz="2400" dirty="0" err="1" smtClean="0">
                <a:solidFill>
                  <a:schemeClr val="tx1"/>
                </a:solidFill>
                <a:latin typeface="Calibri" pitchFamily="34" charset="0"/>
              </a:rPr>
              <a:t>interannual</a:t>
            </a:r>
            <a:r>
              <a:rPr lang="en-GB" sz="2400" dirty="0" smtClean="0">
                <a:solidFill>
                  <a:schemeClr val="tx1"/>
                </a:solidFill>
                <a:latin typeface="Calibri" pitchFamily="34" charset="0"/>
              </a:rPr>
              <a:t> time-scale (above)</a:t>
            </a:r>
          </a:p>
        </p:txBody>
      </p:sp>
      <p:sp>
        <p:nvSpPr>
          <p:cNvPr id="11" name="TextBox 10"/>
          <p:cNvSpPr txBox="1"/>
          <p:nvPr/>
        </p:nvSpPr>
        <p:spPr>
          <a:xfrm>
            <a:off x="4432031" y="1770782"/>
            <a:ext cx="4532457" cy="1154162"/>
          </a:xfrm>
          <a:prstGeom prst="rect">
            <a:avLst/>
          </a:prstGeom>
          <a:solidFill>
            <a:schemeClr val="bg1"/>
          </a:solidFill>
          <a:ln>
            <a:solidFill>
              <a:schemeClr val="tx1"/>
            </a:solidFill>
          </a:ln>
        </p:spPr>
        <p:txBody>
          <a:bodyPr wrap="square" rtlCol="0">
            <a:spAutoFit/>
          </a:bodyPr>
          <a:lstStyle/>
          <a:p>
            <a:r>
              <a:rPr lang="en-GB" sz="2400" dirty="0" err="1" smtClean="0">
                <a:solidFill>
                  <a:schemeClr val="tx1"/>
                </a:solidFill>
                <a:latin typeface="Calibri" pitchFamily="34" charset="0"/>
              </a:rPr>
              <a:t>Interannual</a:t>
            </a:r>
            <a:r>
              <a:rPr lang="en-GB" sz="2400" dirty="0" smtClean="0">
                <a:solidFill>
                  <a:schemeClr val="tx1"/>
                </a:solidFill>
                <a:latin typeface="Calibri" pitchFamily="34" charset="0"/>
              </a:rPr>
              <a:t>-decadal changes in continental rainfall dominated by: </a:t>
            </a:r>
            <a:r>
              <a:rPr lang="en-GB" sz="2100" dirty="0" smtClean="0">
                <a:solidFill>
                  <a:srgbClr val="00B0F0"/>
                </a:solidFill>
                <a:latin typeface="Calibri" pitchFamily="34" charset="0"/>
              </a:rPr>
              <a:t>La </a:t>
            </a:r>
            <a:r>
              <a:rPr lang="en-GB" sz="2100" dirty="0">
                <a:solidFill>
                  <a:srgbClr val="00B0F0"/>
                </a:solidFill>
                <a:latin typeface="Calibri" pitchFamily="34" charset="0"/>
              </a:rPr>
              <a:t>Niña </a:t>
            </a:r>
            <a:r>
              <a:rPr lang="en-GB" sz="2100" dirty="0">
                <a:solidFill>
                  <a:schemeClr val="tx1"/>
                </a:solidFill>
                <a:latin typeface="Calibri" pitchFamily="34" charset="0"/>
              </a:rPr>
              <a:t>(more </a:t>
            </a:r>
            <a:r>
              <a:rPr lang="en-GB" sz="2100" dirty="0" smtClean="0">
                <a:solidFill>
                  <a:schemeClr val="tx1"/>
                </a:solidFill>
                <a:latin typeface="Calibri" pitchFamily="34" charset="0"/>
              </a:rPr>
              <a:t>rain) &amp; </a:t>
            </a:r>
            <a:r>
              <a:rPr lang="en-GB" sz="2100" dirty="0" smtClean="0">
                <a:solidFill>
                  <a:srgbClr val="FF0000"/>
                </a:solidFill>
                <a:latin typeface="Calibri" pitchFamily="34" charset="0"/>
              </a:rPr>
              <a:t>El Niño </a:t>
            </a:r>
            <a:r>
              <a:rPr lang="en-GB" sz="2100" dirty="0" smtClean="0">
                <a:solidFill>
                  <a:schemeClr val="tx1"/>
                </a:solidFill>
                <a:latin typeface="Calibri" pitchFamily="34" charset="0"/>
              </a:rPr>
              <a:t>(less rain)</a:t>
            </a:r>
          </a:p>
        </p:txBody>
      </p:sp>
      <p:cxnSp>
        <p:nvCxnSpPr>
          <p:cNvPr id="12" name="Straight Arrow Connector 11"/>
          <p:cNvCxnSpPr/>
          <p:nvPr/>
        </p:nvCxnSpPr>
        <p:spPr bwMode="auto">
          <a:xfrm>
            <a:off x="5580112" y="2924944"/>
            <a:ext cx="720080" cy="792088"/>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cxnSp>
        <p:nvCxnSpPr>
          <p:cNvPr id="14" name="Straight Arrow Connector 13"/>
          <p:cNvCxnSpPr/>
          <p:nvPr/>
        </p:nvCxnSpPr>
        <p:spPr bwMode="auto">
          <a:xfrm>
            <a:off x="7761201" y="2924944"/>
            <a:ext cx="195175" cy="1296144"/>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flipH="1" flipV="1">
            <a:off x="7439530" y="5589240"/>
            <a:ext cx="245633" cy="134724"/>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9" name="TextBox 18"/>
          <p:cNvSpPr txBox="1"/>
          <p:nvPr/>
        </p:nvSpPr>
        <p:spPr>
          <a:xfrm>
            <a:off x="7473168" y="5723964"/>
            <a:ext cx="915256" cy="369332"/>
          </a:xfrm>
          <a:prstGeom prst="rect">
            <a:avLst/>
          </a:prstGeom>
          <a:solidFill>
            <a:schemeClr val="bg1"/>
          </a:solidFill>
          <a:ln>
            <a:solidFill>
              <a:schemeClr val="tx1"/>
            </a:solidFill>
          </a:ln>
        </p:spPr>
        <p:txBody>
          <a:bodyPr wrap="square" rtlCol="0">
            <a:spAutoFit/>
          </a:bodyPr>
          <a:lstStyle/>
          <a:p>
            <a:r>
              <a:rPr lang="en-GB" sz="1800" dirty="0" smtClean="0">
                <a:solidFill>
                  <a:schemeClr val="tx1"/>
                </a:solidFill>
                <a:latin typeface="Calibri" pitchFamily="34" charset="0"/>
              </a:rPr>
              <a:t>volcano</a:t>
            </a:r>
          </a:p>
        </p:txBody>
      </p:sp>
      <p:sp>
        <p:nvSpPr>
          <p:cNvPr id="29" name="Text Box 5"/>
          <p:cNvSpPr txBox="1">
            <a:spLocks noChangeArrowheads="1"/>
          </p:cNvSpPr>
          <p:nvPr/>
        </p:nvSpPr>
        <p:spPr bwMode="auto">
          <a:xfrm>
            <a:off x="4860032" y="6453336"/>
            <a:ext cx="3888432" cy="338554"/>
          </a:xfrm>
          <a:prstGeom prst="rect">
            <a:avLst/>
          </a:prstGeom>
          <a:solidFill>
            <a:schemeClr val="bg1"/>
          </a:solidFill>
          <a:ln w="9525">
            <a:noFill/>
            <a:miter lim="800000"/>
            <a:headEnd/>
            <a:tailEnd/>
          </a:ln>
        </p:spPr>
        <p:txBody>
          <a:bodyPr wrap="square">
            <a:spAutoFit/>
          </a:bodyPr>
          <a:lstStyle/>
          <a:p>
            <a:pPr algn="r" eaLnBrk="0" hangingPunct="0">
              <a:spcBef>
                <a:spcPct val="50000"/>
              </a:spcBef>
            </a:pPr>
            <a:r>
              <a:rPr lang="en-GB" sz="1600" i="1" dirty="0" smtClean="0">
                <a:solidFill>
                  <a:srgbClr val="000000"/>
                </a:solidFill>
                <a:latin typeface="Arial" charset="0"/>
                <a:hlinkClick r:id="rId5"/>
              </a:rPr>
              <a:t>Liu &amp; Allan (2013) ERL</a:t>
            </a:r>
            <a:r>
              <a:rPr lang="en-GB" sz="1600" i="1" dirty="0" smtClean="0">
                <a:solidFill>
                  <a:srgbClr val="000000"/>
                </a:solidFill>
                <a:latin typeface="Arial" charset="0"/>
              </a:rPr>
              <a:t>     </a:t>
            </a:r>
            <a:endParaRPr lang="en-GB" sz="1600" i="1" dirty="0">
              <a:solidFill>
                <a:srgbClr val="000000"/>
              </a:solidFill>
              <a:latin typeface="Arial" charset="0"/>
            </a:endParaRPr>
          </a:p>
        </p:txBody>
      </p:sp>
      <p:sp>
        <p:nvSpPr>
          <p:cNvPr id="17" name="Text Box 5"/>
          <p:cNvSpPr txBox="1">
            <a:spLocks noChangeArrowheads="1"/>
          </p:cNvSpPr>
          <p:nvPr/>
        </p:nvSpPr>
        <p:spPr bwMode="auto">
          <a:xfrm>
            <a:off x="294697" y="6402814"/>
            <a:ext cx="4977136" cy="338554"/>
          </a:xfrm>
          <a:prstGeom prst="rect">
            <a:avLst/>
          </a:prstGeom>
          <a:solidFill>
            <a:schemeClr val="bg1"/>
          </a:solidFill>
          <a:ln w="9525">
            <a:noFill/>
            <a:miter lim="800000"/>
            <a:headEnd/>
            <a:tailEnd/>
          </a:ln>
        </p:spPr>
        <p:txBody>
          <a:bodyPr wrap="square">
            <a:spAutoFit/>
          </a:bodyPr>
          <a:lstStyle/>
          <a:p>
            <a:pPr eaLnBrk="0" hangingPunct="0">
              <a:spcBef>
                <a:spcPct val="50000"/>
              </a:spcBef>
            </a:pPr>
            <a:r>
              <a:rPr lang="en-GB" sz="1600" i="1" dirty="0">
                <a:solidFill>
                  <a:srgbClr val="000000"/>
                </a:solidFill>
                <a:latin typeface="Arial" charset="0"/>
                <a:hlinkClick r:id="rId6"/>
              </a:rPr>
              <a:t>Liu, Allan, Huffman (2012) </a:t>
            </a:r>
            <a:r>
              <a:rPr lang="en-GB" sz="1600" i="1" dirty="0" smtClean="0">
                <a:solidFill>
                  <a:srgbClr val="000000"/>
                </a:solidFill>
                <a:latin typeface="Arial" charset="0"/>
                <a:hlinkClick r:id="rId6"/>
              </a:rPr>
              <a:t>GRL</a:t>
            </a:r>
            <a:endParaRPr lang="en-GB" sz="1600" i="1" dirty="0">
              <a:solidFill>
                <a:srgbClr val="000000"/>
              </a:solidFill>
              <a:latin typeface="Arial" charset="0"/>
            </a:endParaRPr>
          </a:p>
        </p:txBody>
      </p:sp>
      <p:sp>
        <p:nvSpPr>
          <p:cNvPr id="2" name="TextBox 1"/>
          <p:cNvSpPr txBox="1"/>
          <p:nvPr/>
        </p:nvSpPr>
        <p:spPr>
          <a:xfrm>
            <a:off x="5076056" y="5034662"/>
            <a:ext cx="1296144" cy="338554"/>
          </a:xfrm>
          <a:prstGeom prst="rect">
            <a:avLst/>
          </a:prstGeom>
          <a:noFill/>
        </p:spPr>
        <p:txBody>
          <a:bodyPr wrap="square" rtlCol="0">
            <a:spAutoFit/>
          </a:bodyPr>
          <a:lstStyle/>
          <a:p>
            <a:r>
              <a:rPr lang="en-GB" sz="1600" b="1" dirty="0" smtClean="0">
                <a:solidFill>
                  <a:srgbClr val="7DFC5A"/>
                </a:solidFill>
                <a:latin typeface="+mn-lt"/>
              </a:rPr>
              <a:t>GISS AMIP</a:t>
            </a:r>
          </a:p>
        </p:txBody>
      </p:sp>
      <p:pic>
        <p:nvPicPr>
          <p:cNvPr id="20" name="Picture 2" descr="NERC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1081" y="889689"/>
            <a:ext cx="10953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30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899592" y="1268907"/>
            <a:ext cx="6860515" cy="5256438"/>
          </a:xfrm>
          <a:prstGeom prst="rect">
            <a:avLst/>
          </a:prstGeom>
        </p:spPr>
      </p:pic>
      <p:sp>
        <p:nvSpPr>
          <p:cNvPr id="2" name="Title 1"/>
          <p:cNvSpPr>
            <a:spLocks noGrp="1"/>
          </p:cNvSpPr>
          <p:nvPr>
            <p:ph type="title"/>
          </p:nvPr>
        </p:nvSpPr>
        <p:spPr>
          <a:xfrm>
            <a:off x="-2420043" y="3294112"/>
            <a:ext cx="6127947" cy="1143000"/>
          </a:xfrm>
          <a:scene3d>
            <a:camera prst="orthographicFront">
              <a:rot lat="0" lon="0" rev="5400000"/>
            </a:camera>
            <a:lightRig rig="threePt" dir="t"/>
          </a:scene3d>
        </p:spPr>
        <p:txBody>
          <a:bodyPr/>
          <a:lstStyle/>
          <a:p>
            <a:r>
              <a:rPr lang="en-GB" sz="2800" dirty="0"/>
              <a:t>Net Imbalance </a:t>
            </a:r>
            <a:r>
              <a:rPr lang="en-GB" sz="2800" u="sng" dirty="0"/>
              <a:t>Anomaly</a:t>
            </a:r>
            <a:r>
              <a:rPr lang="en-GB" sz="2800" dirty="0"/>
              <a:t> (Wm</a:t>
            </a:r>
            <a:r>
              <a:rPr lang="en-GB" sz="2800" baseline="30000" dirty="0"/>
              <a:t>-2</a:t>
            </a:r>
            <a:r>
              <a:rPr lang="en-GB" sz="2800" dirty="0" smtClean="0"/>
              <a:t>)</a:t>
            </a:r>
            <a:endParaRPr lang="en-GB" sz="2800" dirty="0"/>
          </a:p>
        </p:txBody>
      </p:sp>
      <p:sp>
        <p:nvSpPr>
          <p:cNvPr id="16" name="TextBox 15"/>
          <p:cNvSpPr txBox="1"/>
          <p:nvPr/>
        </p:nvSpPr>
        <p:spPr>
          <a:xfrm>
            <a:off x="6920019" y="1484784"/>
            <a:ext cx="2188485" cy="400110"/>
          </a:xfrm>
          <a:prstGeom prst="rect">
            <a:avLst/>
          </a:prstGeom>
          <a:solidFill>
            <a:schemeClr val="accent3">
              <a:lumMod val="95000"/>
            </a:schemeClr>
          </a:solidFill>
        </p:spPr>
        <p:txBody>
          <a:bodyPr wrap="square" rtlCol="0">
            <a:spAutoFit/>
          </a:bodyPr>
          <a:lstStyle/>
          <a:p>
            <a:pPr algn="ctr"/>
            <a:r>
              <a:rPr lang="en-GB" b="1" dirty="0" smtClean="0">
                <a:solidFill>
                  <a:srgbClr val="00B050"/>
                </a:solidFill>
              </a:rPr>
              <a:t>0.62±0.43 Wm</a:t>
            </a:r>
            <a:r>
              <a:rPr lang="en-GB" b="1" baseline="30000" dirty="0" smtClean="0">
                <a:solidFill>
                  <a:srgbClr val="00B050"/>
                </a:solidFill>
              </a:rPr>
              <a:t>-2</a:t>
            </a:r>
            <a:endParaRPr lang="en-GB" b="1" baseline="30000" dirty="0">
              <a:solidFill>
                <a:srgbClr val="00B050"/>
              </a:solidFill>
            </a:endParaRPr>
          </a:p>
        </p:txBody>
      </p:sp>
      <p:sp>
        <p:nvSpPr>
          <p:cNvPr id="6" name="Rectangle 5"/>
          <p:cNvSpPr/>
          <p:nvPr/>
        </p:nvSpPr>
        <p:spPr bwMode="auto">
          <a:xfrm>
            <a:off x="1426295" y="841068"/>
            <a:ext cx="1057473" cy="432194"/>
          </a:xfrm>
          <a:prstGeom prst="rect">
            <a:avLst/>
          </a:prstGeom>
          <a:solidFill>
            <a:schemeClr val="bg2">
              <a:lumMod val="40000"/>
              <a:lumOff val="60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000000"/>
              </a:solidFill>
              <a:latin typeface="Arial" charset="0"/>
            </a:endParaRPr>
          </a:p>
        </p:txBody>
      </p:sp>
      <p:sp>
        <p:nvSpPr>
          <p:cNvPr id="8" name="Rectangle 7"/>
          <p:cNvSpPr/>
          <p:nvPr/>
        </p:nvSpPr>
        <p:spPr bwMode="auto">
          <a:xfrm>
            <a:off x="2483768" y="836712"/>
            <a:ext cx="1152112" cy="432194"/>
          </a:xfrm>
          <a:prstGeom prst="rect">
            <a:avLst/>
          </a:prstGeom>
          <a:solidFill>
            <a:schemeClr val="accent3">
              <a:lumMod val="95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000000"/>
              </a:solidFill>
              <a:latin typeface="Arial" charset="0"/>
            </a:endParaRPr>
          </a:p>
        </p:txBody>
      </p:sp>
      <p:sp>
        <p:nvSpPr>
          <p:cNvPr id="10" name="Rectangle 9"/>
          <p:cNvSpPr/>
          <p:nvPr/>
        </p:nvSpPr>
        <p:spPr bwMode="auto">
          <a:xfrm>
            <a:off x="4752136" y="836712"/>
            <a:ext cx="1044000" cy="432194"/>
          </a:xfrm>
          <a:prstGeom prst="rect">
            <a:avLst/>
          </a:prstGeom>
          <a:solidFill>
            <a:schemeClr val="accent3">
              <a:lumMod val="95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000000"/>
              </a:solidFill>
              <a:latin typeface="Arial" charset="0"/>
            </a:endParaRPr>
          </a:p>
        </p:txBody>
      </p:sp>
      <p:sp>
        <p:nvSpPr>
          <p:cNvPr id="11" name="Rectangle 10"/>
          <p:cNvSpPr/>
          <p:nvPr/>
        </p:nvSpPr>
        <p:spPr bwMode="auto">
          <a:xfrm>
            <a:off x="5796136" y="836712"/>
            <a:ext cx="1159379" cy="436550"/>
          </a:xfrm>
          <a:prstGeom prst="rect">
            <a:avLst/>
          </a:prstGeom>
          <a:solidFill>
            <a:schemeClr val="bg2">
              <a:lumMod val="40000"/>
              <a:lumOff val="60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000000"/>
              </a:solidFill>
              <a:latin typeface="Arial" charset="0"/>
            </a:endParaRPr>
          </a:p>
        </p:txBody>
      </p:sp>
      <p:sp>
        <p:nvSpPr>
          <p:cNvPr id="9" name="Rectangle 8"/>
          <p:cNvSpPr/>
          <p:nvPr/>
        </p:nvSpPr>
        <p:spPr bwMode="auto">
          <a:xfrm>
            <a:off x="3635896" y="836712"/>
            <a:ext cx="1116000" cy="436550"/>
          </a:xfrm>
          <a:prstGeom prst="rect">
            <a:avLst/>
          </a:prstGeom>
          <a:solidFill>
            <a:schemeClr val="bg2">
              <a:lumMod val="40000"/>
              <a:lumOff val="60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GB" sz="1800" smtClean="0">
              <a:solidFill>
                <a:srgbClr val="000000"/>
              </a:solidFill>
              <a:latin typeface="Arial" charset="0"/>
            </a:endParaRPr>
          </a:p>
        </p:txBody>
      </p:sp>
      <p:sp>
        <p:nvSpPr>
          <p:cNvPr id="5" name="TextBox 4"/>
          <p:cNvSpPr txBox="1"/>
          <p:nvPr/>
        </p:nvSpPr>
        <p:spPr>
          <a:xfrm>
            <a:off x="-1" y="766445"/>
            <a:ext cx="8676457" cy="646331"/>
          </a:xfrm>
          <a:prstGeom prst="rect">
            <a:avLst/>
          </a:prstGeom>
          <a:noFill/>
        </p:spPr>
        <p:txBody>
          <a:bodyPr wrap="square" rtlCol="0">
            <a:spAutoFit/>
          </a:bodyPr>
          <a:lstStyle/>
          <a:p>
            <a:r>
              <a:rPr lang="en-GB" sz="2400" dirty="0" smtClean="0">
                <a:solidFill>
                  <a:srgbClr val="000000"/>
                </a:solidFill>
              </a:rPr>
              <a:t>Imbalance: </a:t>
            </a:r>
            <a:r>
              <a:rPr lang="en-GB" sz="3600" dirty="0" smtClean="0">
                <a:solidFill>
                  <a:srgbClr val="000000"/>
                </a:solidFill>
              </a:rPr>
              <a:t>0.23   0.00   0.78   0.63   0.63   (Wm</a:t>
            </a:r>
            <a:r>
              <a:rPr lang="en-GB" sz="3600" baseline="30000" dirty="0" smtClean="0">
                <a:solidFill>
                  <a:srgbClr val="000000"/>
                </a:solidFill>
              </a:rPr>
              <a:t>-2</a:t>
            </a:r>
            <a:r>
              <a:rPr lang="en-GB" sz="3600" dirty="0" smtClean="0">
                <a:solidFill>
                  <a:srgbClr val="000000"/>
                </a:solidFill>
              </a:rPr>
              <a:t>)</a:t>
            </a:r>
            <a:endParaRPr lang="en-GB" sz="3600" dirty="0">
              <a:solidFill>
                <a:srgbClr val="000000"/>
              </a:solidFill>
            </a:endParaRPr>
          </a:p>
        </p:txBody>
      </p:sp>
      <p:sp>
        <p:nvSpPr>
          <p:cNvPr id="3" name="TextBox 2"/>
          <p:cNvSpPr txBox="1"/>
          <p:nvPr/>
        </p:nvSpPr>
        <p:spPr>
          <a:xfrm>
            <a:off x="1740202" y="6375857"/>
            <a:ext cx="5893427" cy="400110"/>
          </a:xfrm>
          <a:prstGeom prst="rect">
            <a:avLst/>
          </a:prstGeom>
          <a:solidFill>
            <a:schemeClr val="bg1"/>
          </a:solidFill>
          <a:ln>
            <a:solidFill>
              <a:srgbClr val="DDDDDD"/>
            </a:solidFill>
          </a:ln>
        </p:spPr>
        <p:txBody>
          <a:bodyPr wrap="square" rtlCol="0">
            <a:spAutoFit/>
          </a:bodyPr>
          <a:lstStyle/>
          <a:p>
            <a:pPr algn="ctr"/>
            <a:r>
              <a:rPr lang="en-GB" b="1" dirty="0" smtClean="0">
                <a:solidFill>
                  <a:srgbClr val="000000"/>
                </a:solidFill>
                <a:latin typeface="Arial" charset="0"/>
                <a:hlinkClick r:id="rId3"/>
              </a:rPr>
              <a:t>Allan et al. (2014) GRL</a:t>
            </a:r>
            <a:endParaRPr lang="en-GB" b="1" dirty="0">
              <a:solidFill>
                <a:srgbClr val="000000"/>
              </a:solidFill>
              <a:latin typeface="Arial" charset="0"/>
            </a:endParaRPr>
          </a:p>
        </p:txBody>
      </p:sp>
      <p:pic>
        <p:nvPicPr>
          <p:cNvPr id="17" name="Picture 16"/>
          <p:cNvPicPr>
            <a:picLocks noChangeAspect="1"/>
          </p:cNvPicPr>
          <p:nvPr/>
        </p:nvPicPr>
        <p:blipFill>
          <a:blip r:embed="rId4"/>
          <a:stretch>
            <a:fillRect/>
          </a:stretch>
        </p:blipFill>
        <p:spPr>
          <a:xfrm>
            <a:off x="5436096" y="4662396"/>
            <a:ext cx="2016405" cy="1159433"/>
          </a:xfrm>
          <a:prstGeom prst="rect">
            <a:avLst/>
          </a:prstGeom>
        </p:spPr>
      </p:pic>
      <p:sp>
        <p:nvSpPr>
          <p:cNvPr id="18" name="TextBox 17"/>
          <p:cNvSpPr txBox="1"/>
          <p:nvPr/>
        </p:nvSpPr>
        <p:spPr>
          <a:xfrm>
            <a:off x="3134110" y="5345708"/>
            <a:ext cx="1005842" cy="307777"/>
          </a:xfrm>
          <a:prstGeom prst="rect">
            <a:avLst/>
          </a:prstGeom>
          <a:solidFill>
            <a:schemeClr val="bg1">
              <a:lumMod val="85000"/>
            </a:schemeClr>
          </a:solidFill>
        </p:spPr>
        <p:txBody>
          <a:bodyPr wrap="square" lIns="0" tIns="0" rIns="0" bIns="0" rtlCol="0">
            <a:spAutoFit/>
          </a:bodyPr>
          <a:lstStyle/>
          <a:p>
            <a:pPr algn="ctr"/>
            <a:r>
              <a:rPr lang="en-GB" b="1" dirty="0" smtClean="0">
                <a:solidFill>
                  <a:srgbClr val="000000"/>
                </a:solidFill>
                <a:latin typeface="Arial" charset="0"/>
              </a:rPr>
              <a:t>Volcano</a:t>
            </a:r>
            <a:endParaRPr lang="en-GB" b="1" dirty="0">
              <a:solidFill>
                <a:srgbClr val="000000"/>
              </a:solidFill>
              <a:latin typeface="Arial" charset="0"/>
            </a:endParaRPr>
          </a:p>
        </p:txBody>
      </p:sp>
      <p:sp>
        <p:nvSpPr>
          <p:cNvPr id="19" name="TextBox 18"/>
          <p:cNvSpPr txBox="1"/>
          <p:nvPr/>
        </p:nvSpPr>
        <p:spPr>
          <a:xfrm>
            <a:off x="5218703" y="1626778"/>
            <a:ext cx="1081489" cy="307777"/>
          </a:xfrm>
          <a:prstGeom prst="rect">
            <a:avLst/>
          </a:prstGeom>
          <a:solidFill>
            <a:srgbClr val="A3E7FF"/>
          </a:solidFill>
        </p:spPr>
        <p:txBody>
          <a:bodyPr wrap="square" lIns="0" tIns="0" rIns="0" bIns="0" rtlCol="0">
            <a:spAutoFit/>
          </a:bodyPr>
          <a:lstStyle/>
          <a:p>
            <a:pPr algn="ctr"/>
            <a:r>
              <a:rPr lang="en-GB" b="1" dirty="0" smtClean="0">
                <a:solidFill>
                  <a:srgbClr val="000000"/>
                </a:solidFill>
                <a:latin typeface="Arial" charset="0"/>
              </a:rPr>
              <a:t>La Niña</a:t>
            </a:r>
            <a:endParaRPr lang="en-GB" b="1" dirty="0">
              <a:solidFill>
                <a:srgbClr val="000000"/>
              </a:solidFill>
              <a:latin typeface="Arial" charset="0"/>
            </a:endParaRPr>
          </a:p>
        </p:txBody>
      </p:sp>
      <p:sp>
        <p:nvSpPr>
          <p:cNvPr id="20" name="TextBox 19"/>
          <p:cNvSpPr txBox="1"/>
          <p:nvPr/>
        </p:nvSpPr>
        <p:spPr>
          <a:xfrm>
            <a:off x="5152683" y="4218871"/>
            <a:ext cx="925498" cy="307777"/>
          </a:xfrm>
          <a:prstGeom prst="rect">
            <a:avLst/>
          </a:prstGeom>
          <a:solidFill>
            <a:srgbClr val="FFC000"/>
          </a:solidFill>
        </p:spPr>
        <p:txBody>
          <a:bodyPr wrap="square" lIns="0" tIns="0" rIns="0" bIns="0" rtlCol="0">
            <a:spAutoFit/>
          </a:bodyPr>
          <a:lstStyle/>
          <a:p>
            <a:pPr algn="ctr"/>
            <a:r>
              <a:rPr lang="en-GB" b="1" dirty="0" smtClean="0">
                <a:solidFill>
                  <a:srgbClr val="000000"/>
                </a:solidFill>
                <a:latin typeface="Arial" charset="0"/>
              </a:rPr>
              <a:t>El Niño</a:t>
            </a:r>
            <a:endParaRPr lang="en-GB" b="1" dirty="0">
              <a:solidFill>
                <a:srgbClr val="000000"/>
              </a:solidFill>
              <a:latin typeface="Arial" charset="0"/>
            </a:endParaRPr>
          </a:p>
        </p:txBody>
      </p:sp>
      <p:cxnSp>
        <p:nvCxnSpPr>
          <p:cNvPr id="21" name="Straight Arrow Connector 20"/>
          <p:cNvCxnSpPr>
            <a:stCxn id="20" idx="3"/>
          </p:cNvCxnSpPr>
          <p:nvPr/>
        </p:nvCxnSpPr>
        <p:spPr bwMode="auto">
          <a:xfrm flipV="1">
            <a:off x="6078181" y="3851951"/>
            <a:ext cx="877334" cy="520809"/>
          </a:xfrm>
          <a:prstGeom prst="straightConnector1">
            <a:avLst/>
          </a:prstGeom>
          <a:noFill/>
          <a:ln w="38100" cap="flat" cmpd="sng" algn="ctr">
            <a:solidFill>
              <a:srgbClr val="FFC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Straight Arrow Connector 21"/>
          <p:cNvCxnSpPr>
            <a:stCxn id="20" idx="1"/>
          </p:cNvCxnSpPr>
          <p:nvPr/>
        </p:nvCxnSpPr>
        <p:spPr bwMode="auto">
          <a:xfrm flipH="1" flipV="1">
            <a:off x="4513186" y="3866853"/>
            <a:ext cx="639497" cy="505907"/>
          </a:xfrm>
          <a:prstGeom prst="straightConnector1">
            <a:avLst/>
          </a:prstGeom>
          <a:noFill/>
          <a:ln w="38100" cap="flat" cmpd="sng" algn="ctr">
            <a:solidFill>
              <a:srgbClr val="FFC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Straight Arrow Connector 23"/>
          <p:cNvCxnSpPr>
            <a:stCxn id="19" idx="2"/>
          </p:cNvCxnSpPr>
          <p:nvPr/>
        </p:nvCxnSpPr>
        <p:spPr bwMode="auto">
          <a:xfrm>
            <a:off x="5759448" y="1934555"/>
            <a:ext cx="756768" cy="209501"/>
          </a:xfrm>
          <a:prstGeom prst="straightConnector1">
            <a:avLst/>
          </a:prstGeom>
          <a:noFill/>
          <a:ln w="38100" cap="flat" cmpd="sng" algn="ctr">
            <a:solidFill>
              <a:srgbClr val="A3E7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Straight Arrow Connector 24"/>
          <p:cNvCxnSpPr/>
          <p:nvPr/>
        </p:nvCxnSpPr>
        <p:spPr bwMode="auto">
          <a:xfrm flipH="1">
            <a:off x="5002679" y="1934555"/>
            <a:ext cx="756768" cy="209501"/>
          </a:xfrm>
          <a:prstGeom prst="straightConnector1">
            <a:avLst/>
          </a:prstGeom>
          <a:noFill/>
          <a:ln w="38100" cap="flat" cmpd="sng" algn="ctr">
            <a:solidFill>
              <a:srgbClr val="A3E7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 name="TextBox 25"/>
          <p:cNvSpPr txBox="1"/>
          <p:nvPr/>
        </p:nvSpPr>
        <p:spPr>
          <a:xfrm>
            <a:off x="1637421" y="1484784"/>
            <a:ext cx="2862571" cy="400110"/>
          </a:xfrm>
          <a:prstGeom prst="rect">
            <a:avLst/>
          </a:prstGeom>
          <a:solidFill>
            <a:schemeClr val="accent3">
              <a:lumMod val="95000"/>
            </a:schemeClr>
          </a:solidFill>
        </p:spPr>
        <p:txBody>
          <a:bodyPr wrap="square" rtlCol="0">
            <a:spAutoFit/>
          </a:bodyPr>
          <a:lstStyle/>
          <a:p>
            <a:pPr algn="ctr"/>
            <a:r>
              <a:rPr lang="en-GB" b="1" dirty="0" smtClean="0">
                <a:solidFill>
                  <a:srgbClr val="FF0000"/>
                </a:solidFill>
              </a:rPr>
              <a:t>0.34±0.67 Wm</a:t>
            </a:r>
            <a:r>
              <a:rPr lang="en-GB" b="1" baseline="30000" dirty="0" smtClean="0">
                <a:solidFill>
                  <a:srgbClr val="FF0000"/>
                </a:solidFill>
              </a:rPr>
              <a:t>-2</a:t>
            </a:r>
            <a:endParaRPr lang="en-GB" b="1" baseline="30000" dirty="0">
              <a:solidFill>
                <a:srgbClr val="FF0000"/>
              </a:solidFill>
            </a:endParaRPr>
          </a:p>
        </p:txBody>
      </p:sp>
      <p:cxnSp>
        <p:nvCxnSpPr>
          <p:cNvPr id="23" name="Straight Arrow Connector 22"/>
          <p:cNvCxnSpPr/>
          <p:nvPr/>
        </p:nvCxnSpPr>
        <p:spPr bwMode="auto">
          <a:xfrm flipH="1" flipV="1">
            <a:off x="1426296" y="1412776"/>
            <a:ext cx="3285088" cy="4502"/>
          </a:xfrm>
          <a:prstGeom prst="straightConnector1">
            <a:avLst/>
          </a:prstGeom>
          <a:solidFill>
            <a:schemeClr val="accent1"/>
          </a:solidFill>
          <a:ln w="76200" cap="flat" cmpd="sng" algn="ctr">
            <a:solidFill>
              <a:srgbClr val="FF0000"/>
            </a:solidFill>
            <a:prstDash val="solid"/>
            <a:round/>
            <a:headEnd type="triangle" w="med" len="med"/>
            <a:tailEnd type="triangle"/>
          </a:ln>
          <a:effectLst/>
        </p:spPr>
      </p:cxnSp>
      <p:cxnSp>
        <p:nvCxnSpPr>
          <p:cNvPr id="13" name="Straight Arrow Connector 12"/>
          <p:cNvCxnSpPr/>
          <p:nvPr/>
        </p:nvCxnSpPr>
        <p:spPr bwMode="auto">
          <a:xfrm flipH="1" flipV="1">
            <a:off x="4832934" y="1412776"/>
            <a:ext cx="2803679" cy="4501"/>
          </a:xfrm>
          <a:prstGeom prst="straightConnector1">
            <a:avLst/>
          </a:prstGeom>
          <a:solidFill>
            <a:schemeClr val="accent1"/>
          </a:solidFill>
          <a:ln w="76200" cap="flat" cmpd="sng" algn="ctr">
            <a:solidFill>
              <a:srgbClr val="00B050"/>
            </a:solidFill>
            <a:prstDash val="solid"/>
            <a:round/>
            <a:headEnd type="triangle" w="med" len="med"/>
            <a:tailEnd type="triangle"/>
          </a:ln>
          <a:effectLst/>
        </p:spPr>
      </p:cxnSp>
      <p:sp>
        <p:nvSpPr>
          <p:cNvPr id="28" name="Content Placeholder 2"/>
          <p:cNvSpPr txBox="1">
            <a:spLocks/>
          </p:cNvSpPr>
          <p:nvPr/>
        </p:nvSpPr>
        <p:spPr bwMode="auto">
          <a:xfrm>
            <a:off x="782238" y="235058"/>
            <a:ext cx="7534177" cy="79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lang="en-GB" sz="3600" kern="0" cap="all" dirty="0" smtClean="0">
                <a:solidFill>
                  <a:srgbClr val="D2002E"/>
                </a:solidFill>
                <a:latin typeface="Effra Bold"/>
              </a:rPr>
              <a:t>Earth continues to heat up</a:t>
            </a:r>
            <a:endParaRPr kumimoji="0" lang="en-GB" sz="3600" b="0" i="0" u="none" strike="noStrike" kern="0" cap="all" spc="0" normalizeH="0" baseline="0" noProof="0" dirty="0" smtClean="0">
              <a:ln>
                <a:noFill/>
              </a:ln>
              <a:solidFill>
                <a:srgbClr val="D2002E"/>
              </a:solidFill>
              <a:effectLst/>
              <a:uLnTx/>
              <a:uFillTx/>
              <a:latin typeface="Effra Bold"/>
              <a:ea typeface="+mn-ea"/>
              <a:cs typeface="+mn-cs"/>
            </a:endParaRPr>
          </a:p>
        </p:txBody>
      </p:sp>
    </p:spTree>
    <p:extLst>
      <p:ext uri="{BB962C8B-B14F-4D97-AF65-F5344CB8AC3E}">
        <p14:creationId xmlns:p14="http://schemas.microsoft.com/office/powerpoint/2010/main" val="329434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8" grpId="0" animBg="1"/>
      <p:bldP spid="10" grpId="0" animBg="1"/>
      <p:bldP spid="11" grpId="0" animBg="1"/>
      <p:bldP spid="9" grpId="0" animBg="1"/>
      <p:bldP spid="5" grpId="0"/>
      <p:bldP spid="18" grpId="0" animBg="1"/>
      <p:bldP spid="19" grpId="0" animBg="1"/>
      <p:bldP spid="20"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CMIP5: </a:t>
            </a:r>
            <a:r>
              <a:rPr lang="en-GB" dirty="0"/>
              <a:t>THE Coupled Model </a:t>
            </a:r>
            <a:br>
              <a:rPr lang="en-GB" dirty="0"/>
            </a:br>
            <a:r>
              <a:rPr lang="en-GB" dirty="0" smtClean="0"/>
              <a:t>Inter-comparison PROJECT #5</a:t>
            </a:r>
            <a:endParaRPr lang="en-GB"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GB" dirty="0" smtClean="0"/>
              <a:t> </a:t>
            </a:r>
            <a:r>
              <a:rPr lang="en-GB" sz="2400" dirty="0" smtClean="0">
                <a:latin typeface="Calibri" panose="020F0502020204030204" pitchFamily="34" charset="0"/>
              </a:rPr>
              <a:t>CMIP5 </a:t>
            </a:r>
            <a:r>
              <a:rPr lang="en-GB" sz="2400" dirty="0">
                <a:latin typeface="Calibri" panose="020F0502020204030204" pitchFamily="34" charset="0"/>
              </a:rPr>
              <a:t>promotes </a:t>
            </a:r>
            <a:r>
              <a:rPr lang="en-GB" sz="2400" dirty="0" smtClean="0">
                <a:latin typeface="Calibri" panose="020F0502020204030204" pitchFamily="34" charset="0"/>
              </a:rPr>
              <a:t>standard </a:t>
            </a:r>
            <a:r>
              <a:rPr lang="en-GB" sz="2400" dirty="0">
                <a:latin typeface="Calibri" panose="020F0502020204030204" pitchFamily="34" charset="0"/>
              </a:rPr>
              <a:t>set of model simulations in order </a:t>
            </a:r>
            <a:r>
              <a:rPr lang="en-GB" sz="2400" dirty="0" smtClean="0">
                <a:latin typeface="Calibri" panose="020F0502020204030204" pitchFamily="34" charset="0"/>
              </a:rPr>
              <a:t>to:</a:t>
            </a:r>
          </a:p>
          <a:p>
            <a:pPr lvl="1">
              <a:buFont typeface="Wingdings" panose="05000000000000000000" pitchFamily="2" charset="2"/>
              <a:buChar char="q"/>
            </a:pPr>
            <a:r>
              <a:rPr lang="en-GB" dirty="0" smtClean="0">
                <a:latin typeface="Calibri" panose="020F0502020204030204" pitchFamily="34" charset="0"/>
              </a:rPr>
              <a:t> evaluate </a:t>
            </a:r>
            <a:r>
              <a:rPr lang="en-GB" dirty="0">
                <a:latin typeface="Calibri" panose="020F0502020204030204" pitchFamily="34" charset="0"/>
              </a:rPr>
              <a:t>how realistic the models are in simulating the recent </a:t>
            </a:r>
            <a:r>
              <a:rPr lang="en-GB" dirty="0" smtClean="0">
                <a:latin typeface="Calibri" panose="020F0502020204030204" pitchFamily="34" charset="0"/>
              </a:rPr>
              <a:t>past</a:t>
            </a:r>
          </a:p>
          <a:p>
            <a:pPr lvl="1">
              <a:buFont typeface="Wingdings" panose="05000000000000000000" pitchFamily="2" charset="2"/>
              <a:buChar char="q"/>
            </a:pPr>
            <a:r>
              <a:rPr lang="en-GB" dirty="0">
                <a:latin typeface="Calibri" panose="020F0502020204030204" pitchFamily="34" charset="0"/>
              </a:rPr>
              <a:t> </a:t>
            </a:r>
            <a:r>
              <a:rPr lang="en-GB" dirty="0" smtClean="0">
                <a:latin typeface="Calibri" panose="020F0502020204030204" pitchFamily="34" charset="0"/>
              </a:rPr>
              <a:t>provide </a:t>
            </a:r>
            <a:r>
              <a:rPr lang="en-GB" dirty="0">
                <a:latin typeface="Calibri" panose="020F0502020204030204" pitchFamily="34" charset="0"/>
              </a:rPr>
              <a:t>projections of future climate change on two time scales, near term (out to about 2035) and long term (out to 2100 and </a:t>
            </a:r>
            <a:r>
              <a:rPr lang="en-GB" dirty="0" smtClean="0">
                <a:latin typeface="Calibri" panose="020F0502020204030204" pitchFamily="34" charset="0"/>
              </a:rPr>
              <a:t>beyond)</a:t>
            </a:r>
          </a:p>
          <a:p>
            <a:pPr lvl="1">
              <a:buFont typeface="Wingdings" panose="05000000000000000000" pitchFamily="2" charset="2"/>
              <a:buChar char="q"/>
            </a:pPr>
            <a:r>
              <a:rPr lang="en-GB" dirty="0">
                <a:latin typeface="Calibri" panose="020F0502020204030204" pitchFamily="34" charset="0"/>
              </a:rPr>
              <a:t> </a:t>
            </a:r>
            <a:r>
              <a:rPr lang="en-GB" dirty="0" smtClean="0">
                <a:latin typeface="Calibri" panose="020F0502020204030204" pitchFamily="34" charset="0"/>
              </a:rPr>
              <a:t>understand </a:t>
            </a:r>
            <a:r>
              <a:rPr lang="en-GB" dirty="0">
                <a:latin typeface="Calibri" panose="020F0502020204030204" pitchFamily="34" charset="0"/>
              </a:rPr>
              <a:t>some of the factors responsible for differences in model projections, including quantifying some key feedbacks such as those involving clouds and the carbon cycle</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3</a:t>
            </a:fld>
            <a:endParaRPr lang="en-GB" altLang="en-US"/>
          </a:p>
        </p:txBody>
      </p:sp>
      <p:pic>
        <p:nvPicPr>
          <p:cNvPr id="9" name="Picture 2" descr="AGCM"/>
          <p:cNvPicPr>
            <a:picLocks noChangeAspect="1" noChangeArrowheads="1"/>
          </p:cNvPicPr>
          <p:nvPr/>
        </p:nvPicPr>
        <p:blipFill>
          <a:blip r:embed="rId2" cstate="print"/>
          <a:srcRect/>
          <a:stretch>
            <a:fillRect/>
          </a:stretch>
        </p:blipFill>
        <p:spPr bwMode="auto">
          <a:xfrm>
            <a:off x="236606" y="5229200"/>
            <a:ext cx="1438787" cy="1451165"/>
          </a:xfrm>
          <a:prstGeom prst="rect">
            <a:avLst/>
          </a:prstGeom>
          <a:noFill/>
        </p:spPr>
      </p:pic>
      <p:pic>
        <p:nvPicPr>
          <p:cNvPr id="10" name="Picture 2" descr="http://wattsupwiththat.files.wordpress.com/2010/11/greenland_meltwate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9813" y="5227510"/>
            <a:ext cx="1181102" cy="13071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chamorrobible.org/images/photos/gpw-20061021-NASA-ISS007-E-13020-cumulonimbus-clouds-anvils-Canada-North-America-200308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28" r="40482" b="29803"/>
          <a:stretch/>
        </p:blipFill>
        <p:spPr bwMode="auto">
          <a:xfrm>
            <a:off x="4168396" y="5229200"/>
            <a:ext cx="1254486" cy="13054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s2_0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2324" y="5229200"/>
            <a:ext cx="2219141" cy="130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6"/>
          <a:srcRect b="68255"/>
          <a:stretch/>
        </p:blipFill>
        <p:spPr>
          <a:xfrm>
            <a:off x="6752931" y="5227511"/>
            <a:ext cx="2283565" cy="1307148"/>
          </a:xfrm>
          <a:prstGeom prst="rect">
            <a:avLst/>
          </a:prstGeom>
        </p:spPr>
      </p:pic>
    </p:spTree>
    <p:extLst>
      <p:ext uri="{BB962C8B-B14F-4D97-AF65-F5344CB8AC3E}">
        <p14:creationId xmlns:p14="http://schemas.microsoft.com/office/powerpoint/2010/main" val="50609356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3491880" y="756900"/>
            <a:ext cx="5652120" cy="5391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3020" y="1445875"/>
            <a:ext cx="4392488" cy="830997"/>
          </a:xfrm>
          <a:prstGeom prst="rect">
            <a:avLst/>
          </a:prstGeom>
          <a:noFill/>
        </p:spPr>
        <p:txBody>
          <a:bodyPr wrap="square" rtlCol="0">
            <a:spAutoFit/>
          </a:bodyPr>
          <a:lstStyle/>
          <a:p>
            <a:r>
              <a:rPr lang="en-GB" dirty="0" smtClean="0">
                <a:latin typeface="+mn-lt"/>
              </a:rPr>
              <a:t>Coupled Model </a:t>
            </a:r>
            <a:r>
              <a:rPr lang="en-GB" dirty="0" err="1" smtClean="0">
                <a:latin typeface="+mn-lt"/>
              </a:rPr>
              <a:t>Intercomparison</a:t>
            </a:r>
            <a:r>
              <a:rPr lang="en-GB" dirty="0" smtClean="0">
                <a:latin typeface="+mn-lt"/>
              </a:rPr>
              <a:t> Project Phase 5: </a:t>
            </a:r>
            <a:r>
              <a:rPr lang="en-GB" dirty="0" smtClean="0">
                <a:solidFill>
                  <a:srgbClr val="CC66FF"/>
                </a:solidFill>
                <a:latin typeface="+mn-lt"/>
              </a:rPr>
              <a:t>CMIP5</a:t>
            </a:r>
            <a:endParaRPr lang="en-GB" dirty="0">
              <a:solidFill>
                <a:srgbClr val="CC66FF"/>
              </a:solidFill>
              <a:latin typeface="+mn-lt"/>
            </a:endParaRPr>
          </a:p>
        </p:txBody>
      </p:sp>
      <p:sp>
        <p:nvSpPr>
          <p:cNvPr id="7" name="TextBox 6"/>
          <p:cNvSpPr txBox="1"/>
          <p:nvPr/>
        </p:nvSpPr>
        <p:spPr>
          <a:xfrm>
            <a:off x="359532" y="2188158"/>
            <a:ext cx="3618148" cy="1015663"/>
          </a:xfrm>
          <a:prstGeom prst="rect">
            <a:avLst/>
          </a:prstGeom>
          <a:solidFill>
            <a:schemeClr val="accent5">
              <a:lumMod val="20000"/>
              <a:lumOff val="80000"/>
            </a:schemeClr>
          </a:solidFill>
        </p:spPr>
        <p:txBody>
          <a:bodyPr wrap="square" rtlCol="0">
            <a:spAutoFit/>
          </a:bodyPr>
          <a:lstStyle/>
          <a:p>
            <a:r>
              <a:rPr lang="en-GB" sz="2000" b="1" dirty="0" smtClean="0">
                <a:latin typeface="Calibri" panose="020F0502020204030204" pitchFamily="34" charset="0"/>
              </a:rPr>
              <a:t>AMIP</a:t>
            </a:r>
            <a:r>
              <a:rPr lang="en-GB" sz="2000" dirty="0" smtClean="0">
                <a:latin typeface="Calibri" panose="020F0502020204030204" pitchFamily="34" charset="0"/>
              </a:rPr>
              <a:t>: Atmosphere-only; realistic past sea surface temperature</a:t>
            </a:r>
            <a:r>
              <a:rPr lang="en-GB" sz="1200" dirty="0" smtClean="0">
                <a:latin typeface="Calibri" panose="020F0502020204030204" pitchFamily="34" charset="0"/>
              </a:rPr>
              <a:t>/</a:t>
            </a:r>
            <a:r>
              <a:rPr lang="en-GB" sz="2000" dirty="0" smtClean="0">
                <a:latin typeface="Calibri" panose="020F0502020204030204" pitchFamily="34" charset="0"/>
              </a:rPr>
              <a:t>sea ice &amp; radiative </a:t>
            </a:r>
            <a:r>
              <a:rPr lang="en-GB" sz="2000" dirty="0" err="1" smtClean="0">
                <a:latin typeface="Calibri" panose="020F0502020204030204" pitchFamily="34" charset="0"/>
              </a:rPr>
              <a:t>forcings</a:t>
            </a:r>
            <a:r>
              <a:rPr lang="en-GB" sz="2000" dirty="0" smtClean="0">
                <a:latin typeface="Calibri" panose="020F0502020204030204" pitchFamily="34" charset="0"/>
              </a:rPr>
              <a:t> </a:t>
            </a:r>
            <a:r>
              <a:rPr lang="en-GB" sz="1800" dirty="0" smtClean="0">
                <a:latin typeface="Calibri" panose="020F0502020204030204" pitchFamily="34" charset="0"/>
              </a:rPr>
              <a:t>1979-2008</a:t>
            </a:r>
            <a:endParaRPr lang="en-GB" sz="1800" dirty="0">
              <a:latin typeface="Calibri" panose="020F0502020204030204" pitchFamily="34" charset="0"/>
            </a:endParaRPr>
          </a:p>
        </p:txBody>
      </p:sp>
      <p:cxnSp>
        <p:nvCxnSpPr>
          <p:cNvPr id="8" name="Straight Arrow Connector 7"/>
          <p:cNvCxnSpPr/>
          <p:nvPr/>
        </p:nvCxnSpPr>
        <p:spPr>
          <a:xfrm>
            <a:off x="3977680" y="2404182"/>
            <a:ext cx="1674440" cy="288032"/>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9532" y="3484302"/>
            <a:ext cx="3636404" cy="707886"/>
          </a:xfrm>
          <a:prstGeom prst="rect">
            <a:avLst/>
          </a:prstGeom>
          <a:solidFill>
            <a:schemeClr val="accent5">
              <a:lumMod val="20000"/>
              <a:lumOff val="80000"/>
            </a:schemeClr>
          </a:solidFill>
        </p:spPr>
        <p:txBody>
          <a:bodyPr wrap="square" rtlCol="0">
            <a:spAutoFit/>
          </a:bodyPr>
          <a:lstStyle/>
          <a:p>
            <a:r>
              <a:rPr lang="en-GB" sz="2000" b="1" dirty="0">
                <a:latin typeface="Calibri" panose="020F0502020204030204" pitchFamily="34" charset="0"/>
              </a:rPr>
              <a:t>H</a:t>
            </a:r>
            <a:r>
              <a:rPr lang="en-GB" sz="2000" b="1" dirty="0" smtClean="0">
                <a:latin typeface="Calibri" panose="020F0502020204030204" pitchFamily="34" charset="0"/>
              </a:rPr>
              <a:t>istorical</a:t>
            </a:r>
            <a:r>
              <a:rPr lang="en-GB" sz="2000" dirty="0" smtClean="0">
                <a:latin typeface="Calibri" panose="020F0502020204030204" pitchFamily="34" charset="0"/>
              </a:rPr>
              <a:t>: fully coupled, realistic radiative forcing 1850-2005</a:t>
            </a:r>
            <a:endParaRPr lang="en-GB" sz="2000" dirty="0">
              <a:latin typeface="Calibri" panose="020F0502020204030204" pitchFamily="34" charset="0"/>
            </a:endParaRPr>
          </a:p>
        </p:txBody>
      </p:sp>
      <p:cxnSp>
        <p:nvCxnSpPr>
          <p:cNvPr id="18" name="Straight Arrow Connector 17"/>
          <p:cNvCxnSpPr>
            <a:stCxn id="15" idx="3"/>
          </p:cNvCxnSpPr>
          <p:nvPr/>
        </p:nvCxnSpPr>
        <p:spPr>
          <a:xfrm flipV="1">
            <a:off x="3995936" y="2980246"/>
            <a:ext cx="1656184" cy="857999"/>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3020" y="4492414"/>
            <a:ext cx="3654660" cy="1015663"/>
          </a:xfrm>
          <a:prstGeom prst="rect">
            <a:avLst/>
          </a:prstGeom>
          <a:solidFill>
            <a:schemeClr val="accent5">
              <a:lumMod val="20000"/>
              <a:lumOff val="80000"/>
            </a:schemeClr>
          </a:solidFill>
        </p:spPr>
        <p:txBody>
          <a:bodyPr wrap="square" rtlCol="0">
            <a:spAutoFit/>
          </a:bodyPr>
          <a:lstStyle/>
          <a:p>
            <a:r>
              <a:rPr lang="en-GB" sz="2000" b="1" dirty="0" smtClean="0">
                <a:latin typeface="Calibri" panose="020F0502020204030204" pitchFamily="34" charset="0"/>
              </a:rPr>
              <a:t>RCPs</a:t>
            </a:r>
            <a:r>
              <a:rPr lang="en-GB" sz="2000" dirty="0" smtClean="0">
                <a:latin typeface="Calibri" panose="020F0502020204030204" pitchFamily="34" charset="0"/>
              </a:rPr>
              <a:t>: fully coupled projections &gt;2005 driven by representative concentration pathway scenarios</a:t>
            </a:r>
            <a:endParaRPr lang="en-GB" sz="2000" dirty="0">
              <a:latin typeface="Calibri" panose="020F0502020204030204" pitchFamily="34" charset="0"/>
            </a:endParaRPr>
          </a:p>
        </p:txBody>
      </p:sp>
      <p:cxnSp>
        <p:nvCxnSpPr>
          <p:cNvPr id="21" name="Straight Arrow Connector 20"/>
          <p:cNvCxnSpPr>
            <a:stCxn id="20" idx="3"/>
          </p:cNvCxnSpPr>
          <p:nvPr/>
        </p:nvCxnSpPr>
        <p:spPr>
          <a:xfrm flipV="1">
            <a:off x="3977680" y="2980246"/>
            <a:ext cx="2538536" cy="2020000"/>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41276" y="5747785"/>
            <a:ext cx="3636404" cy="707886"/>
          </a:xfrm>
          <a:prstGeom prst="rect">
            <a:avLst/>
          </a:prstGeom>
          <a:noFill/>
          <a:ln w="38100">
            <a:solidFill>
              <a:schemeClr val="accent5">
                <a:lumMod val="60000"/>
                <a:lumOff val="40000"/>
              </a:schemeClr>
            </a:solidFill>
          </a:ln>
        </p:spPr>
        <p:txBody>
          <a:bodyPr wrap="square" rtlCol="0">
            <a:spAutoFit/>
          </a:bodyPr>
          <a:lstStyle/>
          <a:p>
            <a:r>
              <a:rPr lang="en-GB" sz="2000" dirty="0" smtClean="0">
                <a:latin typeface="Calibri" panose="020F0502020204030204" pitchFamily="34" charset="0"/>
              </a:rPr>
              <a:t>Many other flavours &amp; idealised experiments (e.g. 1%/</a:t>
            </a:r>
            <a:r>
              <a:rPr lang="en-GB" sz="2000" dirty="0" err="1" smtClean="0">
                <a:latin typeface="Calibri" panose="020F0502020204030204" pitchFamily="34" charset="0"/>
              </a:rPr>
              <a:t>yr</a:t>
            </a:r>
            <a:r>
              <a:rPr lang="en-GB" sz="2000" dirty="0" smtClean="0">
                <a:latin typeface="Calibri" panose="020F0502020204030204" pitchFamily="34" charset="0"/>
              </a:rPr>
              <a:t> CO</a:t>
            </a:r>
            <a:r>
              <a:rPr lang="en-GB" sz="2000" baseline="-25000" dirty="0" smtClean="0">
                <a:latin typeface="Calibri" panose="020F0502020204030204" pitchFamily="34" charset="0"/>
              </a:rPr>
              <a:t>2</a:t>
            </a:r>
            <a:r>
              <a:rPr lang="en-GB" sz="2000" dirty="0" smtClean="0">
                <a:latin typeface="Calibri" panose="020F0502020204030204" pitchFamily="34" charset="0"/>
              </a:rPr>
              <a:t>)</a:t>
            </a:r>
            <a:endParaRPr lang="en-GB" sz="2000" dirty="0">
              <a:latin typeface="Calibri" panose="020F0502020204030204" pitchFamily="34" charset="0"/>
            </a:endParaRPr>
          </a:p>
        </p:txBody>
      </p:sp>
      <p:cxnSp>
        <p:nvCxnSpPr>
          <p:cNvPr id="37" name="Straight Arrow Connector 36"/>
          <p:cNvCxnSpPr>
            <a:stCxn id="33" idx="3"/>
          </p:cNvCxnSpPr>
          <p:nvPr/>
        </p:nvCxnSpPr>
        <p:spPr>
          <a:xfrm flipV="1">
            <a:off x="3977680" y="5964946"/>
            <a:ext cx="1458416" cy="136782"/>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3" idx="3"/>
          </p:cNvCxnSpPr>
          <p:nvPr/>
        </p:nvCxnSpPr>
        <p:spPr>
          <a:xfrm flipV="1">
            <a:off x="3977680" y="4192188"/>
            <a:ext cx="1674440" cy="1909540"/>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3" idx="3"/>
          </p:cNvCxnSpPr>
          <p:nvPr/>
        </p:nvCxnSpPr>
        <p:spPr>
          <a:xfrm flipV="1">
            <a:off x="3977680" y="5157192"/>
            <a:ext cx="1674440" cy="9445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839883" y="6108528"/>
            <a:ext cx="4304117" cy="400110"/>
          </a:xfrm>
          <a:prstGeom prst="rect">
            <a:avLst/>
          </a:prstGeom>
          <a:noFill/>
        </p:spPr>
        <p:txBody>
          <a:bodyPr wrap="square" rtlCol="0">
            <a:spAutoFit/>
          </a:bodyPr>
          <a:lstStyle/>
          <a:p>
            <a:r>
              <a:rPr lang="en-GB" sz="2000" dirty="0" smtClean="0">
                <a:latin typeface="Calibri" panose="020F0502020204030204" pitchFamily="34" charset="0"/>
              </a:rPr>
              <a:t>IPCC (2013) Fig. 9.1  (see also Table 9.1)</a:t>
            </a:r>
            <a:endParaRPr lang="en-GB" sz="2000" dirty="0">
              <a:latin typeface="Calibri" panose="020F0502020204030204" pitchFamily="34" charset="0"/>
            </a:endParaRPr>
          </a:p>
        </p:txBody>
      </p:sp>
      <p:sp>
        <p:nvSpPr>
          <p:cNvPr id="3" name="Title 2"/>
          <p:cNvSpPr>
            <a:spLocks noGrp="1"/>
          </p:cNvSpPr>
          <p:nvPr>
            <p:ph type="title"/>
          </p:nvPr>
        </p:nvSpPr>
        <p:spPr/>
        <p:txBody>
          <a:bodyPr/>
          <a:lstStyle/>
          <a:p>
            <a:r>
              <a:rPr lang="en-GB" dirty="0" smtClean="0"/>
              <a:t>EXPERIMENTS…</a:t>
            </a:r>
            <a:br>
              <a:rPr lang="en-GB" dirty="0" smtClean="0"/>
            </a:br>
            <a:endParaRPr lang="en-GB" dirty="0"/>
          </a:p>
        </p:txBody>
      </p:sp>
    </p:spTree>
    <p:extLst>
      <p:ext uri="{BB962C8B-B14F-4D97-AF65-F5344CB8AC3E}">
        <p14:creationId xmlns:p14="http://schemas.microsoft.com/office/powerpoint/2010/main" val="4194937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2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r>
            <a:br>
              <a:rPr lang="en-GB" dirty="0" smtClean="0"/>
            </a:br>
            <a:r>
              <a:rPr lang="en-GB" dirty="0" smtClean="0"/>
              <a:t>DETECTION &amp; attribution</a:t>
            </a:r>
            <a:endParaRPr lang="en-GB" dirty="0"/>
          </a:p>
        </p:txBody>
      </p:sp>
      <p:pic>
        <p:nvPicPr>
          <p:cNvPr id="1026" name="Picture 2" descr="http://www.ipcc.ch/report/graphics/images/Assessment%20Reports/AR5%20-%20WG1/Technical%20Summary/FigTS-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106898"/>
            <a:ext cx="5832648" cy="41750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b="52811"/>
          <a:stretch>
            <a:fillRect/>
          </a:stretch>
        </p:blipFill>
        <p:spPr bwMode="auto">
          <a:xfrm>
            <a:off x="6131412" y="4103166"/>
            <a:ext cx="2617052" cy="17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t="52811"/>
          <a:stretch>
            <a:fillRect/>
          </a:stretch>
        </p:blipFill>
        <p:spPr bwMode="auto">
          <a:xfrm>
            <a:off x="6131412" y="2281353"/>
            <a:ext cx="2617052" cy="17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24800" y="6165304"/>
            <a:ext cx="7531576" cy="400110"/>
          </a:xfrm>
          <a:prstGeom prst="rect">
            <a:avLst/>
          </a:prstGeom>
          <a:noFill/>
        </p:spPr>
        <p:txBody>
          <a:bodyPr wrap="square" rtlCol="0">
            <a:spAutoFit/>
          </a:bodyPr>
          <a:lstStyle/>
          <a:p>
            <a:r>
              <a:rPr lang="en-GB" dirty="0" smtClean="0">
                <a:solidFill>
                  <a:schemeClr val="tx2"/>
                </a:solidFill>
                <a:latin typeface="+mn-lt"/>
              </a:rPr>
              <a:t>IPCC (2013) WG1 </a:t>
            </a:r>
            <a:r>
              <a:rPr lang="en-GB" dirty="0" smtClean="0">
                <a:hlinkClick r:id="rId4"/>
              </a:rPr>
              <a:t>Fig. 10.5 </a:t>
            </a:r>
            <a:r>
              <a:rPr lang="en-GB" dirty="0" smtClean="0"/>
              <a:t>(see also </a:t>
            </a:r>
            <a:r>
              <a:rPr lang="en-GB" dirty="0" smtClean="0">
                <a:hlinkClick r:id="rId5"/>
              </a:rPr>
              <a:t>IPCC updates for schools</a:t>
            </a:r>
            <a:r>
              <a:rPr lang="en-GB" dirty="0" smtClean="0"/>
              <a:t>)</a:t>
            </a:r>
            <a:endParaRPr lang="en-GB" dirty="0" smtClean="0">
              <a:solidFill>
                <a:schemeClr val="tx2"/>
              </a:solidFill>
              <a:latin typeface="+mn-lt"/>
            </a:endParaRPr>
          </a:p>
        </p:txBody>
      </p:sp>
    </p:spTree>
    <p:extLst>
      <p:ext uri="{BB962C8B-B14F-4D97-AF65-F5344CB8AC3E}">
        <p14:creationId xmlns:p14="http://schemas.microsoft.com/office/powerpoint/2010/main" val="27764921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68255"/>
          <a:stretch/>
        </p:blipFill>
        <p:spPr>
          <a:xfrm>
            <a:off x="94139" y="900516"/>
            <a:ext cx="4475251" cy="2561703"/>
          </a:xfrm>
          <a:prstGeom prst="rect">
            <a:avLst/>
          </a:prstGeom>
        </p:spPr>
      </p:pic>
      <p:pic>
        <p:nvPicPr>
          <p:cNvPr id="5" name="Picture 4"/>
          <p:cNvPicPr>
            <a:picLocks noChangeAspect="1"/>
          </p:cNvPicPr>
          <p:nvPr/>
        </p:nvPicPr>
        <p:blipFill rotWithShape="1">
          <a:blip r:embed="rId3"/>
          <a:srcRect t="67804" b="1"/>
          <a:stretch/>
        </p:blipFill>
        <p:spPr>
          <a:xfrm>
            <a:off x="83831" y="3402735"/>
            <a:ext cx="4475251" cy="2598016"/>
          </a:xfrm>
          <a:prstGeom prst="rect">
            <a:avLst/>
          </a:prstGeom>
        </p:spPr>
      </p:pic>
      <p:pic>
        <p:nvPicPr>
          <p:cNvPr id="6" name="Picture 5"/>
          <p:cNvPicPr>
            <a:picLocks noChangeAspect="1"/>
          </p:cNvPicPr>
          <p:nvPr/>
        </p:nvPicPr>
        <p:blipFill rotWithShape="1">
          <a:blip r:embed="rId4"/>
          <a:srcRect l="51341" t="10116" b="17202"/>
          <a:stretch/>
        </p:blipFill>
        <p:spPr>
          <a:xfrm>
            <a:off x="5055162" y="3740054"/>
            <a:ext cx="3817107" cy="1972186"/>
          </a:xfrm>
          <a:prstGeom prst="rect">
            <a:avLst/>
          </a:prstGeom>
        </p:spPr>
      </p:pic>
      <p:pic>
        <p:nvPicPr>
          <p:cNvPr id="7" name="Picture 6"/>
          <p:cNvPicPr>
            <a:picLocks noChangeAspect="1"/>
          </p:cNvPicPr>
          <p:nvPr/>
        </p:nvPicPr>
        <p:blipFill rotWithShape="1">
          <a:blip r:embed="rId4"/>
          <a:srcRect l="10623" t="81974" r="4184" b="4128"/>
          <a:stretch/>
        </p:blipFill>
        <p:spPr>
          <a:xfrm>
            <a:off x="4403486" y="5683730"/>
            <a:ext cx="4731890" cy="267003"/>
          </a:xfrm>
          <a:prstGeom prst="rect">
            <a:avLst/>
          </a:prstGeom>
        </p:spPr>
      </p:pic>
      <p:pic>
        <p:nvPicPr>
          <p:cNvPr id="9" name="Picture 8"/>
          <p:cNvPicPr>
            <a:picLocks noChangeAspect="1"/>
          </p:cNvPicPr>
          <p:nvPr/>
        </p:nvPicPr>
        <p:blipFill rotWithShape="1">
          <a:blip r:embed="rId5"/>
          <a:srcRect l="15071" t="6851" b="9332"/>
          <a:stretch/>
        </p:blipFill>
        <p:spPr>
          <a:xfrm>
            <a:off x="5016343" y="1271317"/>
            <a:ext cx="3860160" cy="1907786"/>
          </a:xfrm>
          <a:prstGeom prst="rect">
            <a:avLst/>
          </a:prstGeom>
        </p:spPr>
      </p:pic>
      <p:pic>
        <p:nvPicPr>
          <p:cNvPr id="12" name="Picture 11"/>
          <p:cNvPicPr>
            <a:picLocks noChangeAspect="1"/>
          </p:cNvPicPr>
          <p:nvPr/>
        </p:nvPicPr>
        <p:blipFill rotWithShape="1">
          <a:blip r:embed="rId6"/>
          <a:srcRect l="9033" t="90627"/>
          <a:stretch/>
        </p:blipFill>
        <p:spPr>
          <a:xfrm>
            <a:off x="4839420" y="3162251"/>
            <a:ext cx="4162246" cy="459243"/>
          </a:xfrm>
          <a:prstGeom prst="rect">
            <a:avLst/>
          </a:prstGeom>
        </p:spPr>
      </p:pic>
      <p:sp>
        <p:nvSpPr>
          <p:cNvPr id="14" name="TextBox 13"/>
          <p:cNvSpPr txBox="1"/>
          <p:nvPr/>
        </p:nvSpPr>
        <p:spPr>
          <a:xfrm>
            <a:off x="4774722" y="1167798"/>
            <a:ext cx="401128" cy="212365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1.0</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0.8</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0.6</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0.4</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0.2</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0.0</a:t>
            </a:r>
          </a:p>
        </p:txBody>
      </p:sp>
      <p:sp>
        <p:nvSpPr>
          <p:cNvPr id="15" name="TextBox 14"/>
          <p:cNvSpPr txBox="1"/>
          <p:nvPr/>
        </p:nvSpPr>
        <p:spPr>
          <a:xfrm rot="16200000">
            <a:off x="4353628" y="2003574"/>
            <a:ext cx="685800"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(m)</a:t>
            </a:r>
          </a:p>
        </p:txBody>
      </p:sp>
      <p:pic>
        <p:nvPicPr>
          <p:cNvPr id="17" name="Picture 16"/>
          <p:cNvPicPr>
            <a:picLocks noChangeAspect="1"/>
          </p:cNvPicPr>
          <p:nvPr/>
        </p:nvPicPr>
        <p:blipFill rotWithShape="1">
          <a:blip r:embed="rId6"/>
          <a:srcRect l="26021" t="3278" r="13742" b="90911"/>
          <a:stretch/>
        </p:blipFill>
        <p:spPr>
          <a:xfrm>
            <a:off x="5615799" y="1007546"/>
            <a:ext cx="2303253" cy="237894"/>
          </a:xfrm>
          <a:prstGeom prst="rect">
            <a:avLst/>
          </a:prstGeom>
        </p:spPr>
      </p:pic>
      <p:pic>
        <p:nvPicPr>
          <p:cNvPr id="18" name="Picture 17"/>
          <p:cNvPicPr>
            <a:picLocks noChangeAspect="1"/>
          </p:cNvPicPr>
          <p:nvPr/>
        </p:nvPicPr>
        <p:blipFill rotWithShape="1">
          <a:blip r:embed="rId4"/>
          <a:srcRect l="17443" t="-1149" r="46264" b="91285"/>
          <a:stretch/>
        </p:blipFill>
        <p:spPr>
          <a:xfrm>
            <a:off x="5499442" y="3551126"/>
            <a:ext cx="2600762" cy="244497"/>
          </a:xfrm>
          <a:prstGeom prst="rect">
            <a:avLst/>
          </a:prstGeom>
        </p:spPr>
      </p:pic>
      <p:pic>
        <p:nvPicPr>
          <p:cNvPr id="19" name="Picture 18"/>
          <p:cNvPicPr>
            <a:picLocks noChangeAspect="1"/>
          </p:cNvPicPr>
          <p:nvPr/>
        </p:nvPicPr>
        <p:blipFill rotWithShape="1">
          <a:blip r:embed="rId3"/>
          <a:srcRect l="-899" t="34767" r="93959" b="62026"/>
          <a:stretch/>
        </p:blipFill>
        <p:spPr>
          <a:xfrm>
            <a:off x="4556450" y="1038402"/>
            <a:ext cx="310551" cy="258792"/>
          </a:xfrm>
          <a:prstGeom prst="rect">
            <a:avLst/>
          </a:prstGeom>
        </p:spPr>
      </p:pic>
      <p:pic>
        <p:nvPicPr>
          <p:cNvPr id="21" name="Picture 20"/>
          <p:cNvPicPr>
            <a:picLocks noChangeAspect="1"/>
          </p:cNvPicPr>
          <p:nvPr/>
        </p:nvPicPr>
        <p:blipFill>
          <a:blip r:embed="rId7"/>
          <a:stretch>
            <a:fillRect/>
          </a:stretch>
        </p:blipFill>
        <p:spPr>
          <a:xfrm>
            <a:off x="4600712" y="3538186"/>
            <a:ext cx="274599" cy="257436"/>
          </a:xfrm>
          <a:prstGeom prst="rect">
            <a:avLst/>
          </a:prstGeom>
        </p:spPr>
      </p:pic>
      <p:sp>
        <p:nvSpPr>
          <p:cNvPr id="3" name="TextBox 2"/>
          <p:cNvSpPr txBox="1"/>
          <p:nvPr/>
        </p:nvSpPr>
        <p:spPr>
          <a:xfrm>
            <a:off x="1403648" y="6021288"/>
            <a:ext cx="6984776" cy="461665"/>
          </a:xfrm>
          <a:prstGeom prst="rect">
            <a:avLst/>
          </a:prstGeom>
          <a:noFill/>
        </p:spPr>
        <p:txBody>
          <a:bodyPr wrap="square" rtlCol="0">
            <a:spAutoFit/>
          </a:bodyPr>
          <a:lstStyle/>
          <a:p>
            <a:r>
              <a:rPr lang="en-GB" sz="2400" dirty="0" smtClean="0">
                <a:latin typeface="Calibri" panose="020F0502020204030204" pitchFamily="34" charset="0"/>
              </a:rPr>
              <a:t>IPCC (2013) </a:t>
            </a:r>
            <a:r>
              <a:rPr lang="en-GB" sz="2400" dirty="0" smtClean="0">
                <a:latin typeface="Calibri" panose="020F0502020204030204" pitchFamily="34" charset="0"/>
                <a:hlinkClick r:id="rId8"/>
              </a:rPr>
              <a:t>WG1 Summary for Policy Makers</a:t>
            </a:r>
            <a:endParaRPr lang="en-GB" sz="2400" dirty="0">
              <a:latin typeface="Calibri" panose="020F0502020204030204" pitchFamily="34" charset="0"/>
            </a:endParaRPr>
          </a:p>
        </p:txBody>
      </p:sp>
      <p:sp>
        <p:nvSpPr>
          <p:cNvPr id="8" name="TextBox 7"/>
          <p:cNvSpPr txBox="1"/>
          <p:nvPr/>
        </p:nvSpPr>
        <p:spPr>
          <a:xfrm>
            <a:off x="5220072" y="1373867"/>
            <a:ext cx="2376264" cy="830997"/>
          </a:xfrm>
          <a:prstGeom prst="rect">
            <a:avLst/>
          </a:prstGeom>
          <a:noFill/>
        </p:spPr>
        <p:txBody>
          <a:bodyPr wrap="square" rtlCol="0">
            <a:spAutoFit/>
          </a:bodyPr>
          <a:lstStyle/>
          <a:p>
            <a:r>
              <a:rPr lang="en-GB" sz="2400" b="1" dirty="0" smtClean="0">
                <a:solidFill>
                  <a:srgbClr val="FF6600"/>
                </a:solidFill>
              </a:rPr>
              <a:t>High emissions</a:t>
            </a:r>
          </a:p>
          <a:p>
            <a:r>
              <a:rPr lang="en-GB" sz="2400" b="1" dirty="0" smtClean="0">
                <a:solidFill>
                  <a:srgbClr val="9894F0"/>
                </a:solidFill>
              </a:rPr>
              <a:t>Low emissions</a:t>
            </a:r>
            <a:endParaRPr lang="en-GB" sz="2400" b="1" dirty="0">
              <a:solidFill>
                <a:srgbClr val="9894F0"/>
              </a:solidFill>
            </a:endParaRPr>
          </a:p>
        </p:txBody>
      </p:sp>
      <p:sp>
        <p:nvSpPr>
          <p:cNvPr id="20" name="Title 2"/>
          <p:cNvSpPr txBox="1">
            <a:spLocks/>
          </p:cNvSpPr>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kern="0" dirty="0" smtClean="0"/>
              <a:t>IPCC: Future PROJECTIONS</a:t>
            </a:r>
          </a:p>
          <a:p>
            <a:endParaRPr lang="en-GB" kern="0" dirty="0" smtClean="0"/>
          </a:p>
          <a:p>
            <a:endParaRPr lang="en-GB" kern="0" dirty="0"/>
          </a:p>
        </p:txBody>
      </p:sp>
    </p:spTree>
    <p:extLst>
      <p:ext uri="{BB962C8B-B14F-4D97-AF65-F5344CB8AC3E}">
        <p14:creationId xmlns:p14="http://schemas.microsoft.com/office/powerpoint/2010/main" val="3003347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urryja.files.wordpress.com/2013/02/afig6.jpg"/>
          <p:cNvPicPr>
            <a:picLocks noChangeAspect="1" noChangeArrowheads="1"/>
          </p:cNvPicPr>
          <p:nvPr/>
        </p:nvPicPr>
        <p:blipFill rotWithShape="1">
          <a:blip r:embed="rId2">
            <a:extLst>
              <a:ext uri="{28A0092B-C50C-407E-A947-70E740481C1C}">
                <a14:useLocalDpi xmlns:a14="http://schemas.microsoft.com/office/drawing/2010/main" val="0"/>
              </a:ext>
            </a:extLst>
          </a:blip>
          <a:srcRect l="6206" r="13176" b="9869"/>
          <a:stretch/>
        </p:blipFill>
        <p:spPr bwMode="auto">
          <a:xfrm>
            <a:off x="1043608" y="611495"/>
            <a:ext cx="6840760" cy="5913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87824" y="5445224"/>
            <a:ext cx="4608512" cy="369332"/>
          </a:xfrm>
          <a:prstGeom prst="rect">
            <a:avLst/>
          </a:prstGeom>
          <a:noFill/>
        </p:spPr>
        <p:txBody>
          <a:bodyPr wrap="square" rtlCol="0">
            <a:spAutoFit/>
          </a:bodyPr>
          <a:lstStyle/>
          <a:p>
            <a:r>
              <a:rPr lang="en-GB" dirty="0" smtClean="0"/>
              <a:t>From Ed Hawkins: see </a:t>
            </a:r>
            <a:r>
              <a:rPr lang="en-GB" dirty="0">
                <a:hlinkClick r:id="rId3"/>
              </a:rPr>
              <a:t>Climate Lab Book</a:t>
            </a:r>
            <a:r>
              <a:rPr lang="en-GB" dirty="0"/>
              <a:t> </a:t>
            </a:r>
          </a:p>
        </p:txBody>
      </p:sp>
      <p:cxnSp>
        <p:nvCxnSpPr>
          <p:cNvPr id="6" name="Straight Arrow Connector 5"/>
          <p:cNvCxnSpPr/>
          <p:nvPr/>
        </p:nvCxnSpPr>
        <p:spPr bwMode="auto">
          <a:xfrm flipV="1">
            <a:off x="7740352" y="2132856"/>
            <a:ext cx="0" cy="1505065"/>
          </a:xfrm>
          <a:prstGeom prst="straightConnector1">
            <a:avLst/>
          </a:prstGeom>
          <a:solidFill>
            <a:schemeClr val="accent1"/>
          </a:solidFill>
          <a:ln w="50800" cap="flat" cmpd="sng" algn="ctr">
            <a:solidFill>
              <a:schemeClr val="accent2">
                <a:lumMod val="50000"/>
              </a:schemeClr>
            </a:solidFill>
            <a:prstDash val="solid"/>
            <a:round/>
            <a:headEnd type="arrow" w="med" len="med"/>
            <a:tailEnd type="arrow"/>
          </a:ln>
          <a:effectLst/>
        </p:spPr>
      </p:cxnSp>
      <p:sp>
        <p:nvSpPr>
          <p:cNvPr id="13" name="TextBox 12"/>
          <p:cNvSpPr txBox="1"/>
          <p:nvPr/>
        </p:nvSpPr>
        <p:spPr>
          <a:xfrm>
            <a:off x="6444208" y="3131676"/>
            <a:ext cx="3168352" cy="369332"/>
          </a:xfrm>
          <a:prstGeom prst="rect">
            <a:avLst/>
          </a:prstGeom>
          <a:noFill/>
          <a:scene3d>
            <a:camera prst="orthographicFront">
              <a:rot lat="0" lon="0" rev="16200000"/>
            </a:camera>
            <a:lightRig rig="threePt" dir="t"/>
          </a:scene3d>
        </p:spPr>
        <p:txBody>
          <a:bodyPr wrap="square" rtlCol="0">
            <a:spAutoFit/>
          </a:bodyPr>
          <a:lstStyle/>
          <a:p>
            <a:r>
              <a:rPr lang="en-GB" dirty="0" smtClean="0">
                <a:solidFill>
                  <a:schemeClr val="accent2">
                    <a:lumMod val="50000"/>
                  </a:schemeClr>
                </a:solidFill>
              </a:rPr>
              <a:t>Climate sensitivity</a:t>
            </a:r>
            <a:endParaRPr lang="en-GB" dirty="0">
              <a:solidFill>
                <a:schemeClr val="accent2">
                  <a:lumMod val="50000"/>
                </a:schemeClr>
              </a:solidFill>
            </a:endParaRPr>
          </a:p>
        </p:txBody>
      </p:sp>
      <p:sp>
        <p:nvSpPr>
          <p:cNvPr id="2" name="Title 1"/>
          <p:cNvSpPr>
            <a:spLocks noGrp="1"/>
          </p:cNvSpPr>
          <p:nvPr>
            <p:ph type="title"/>
          </p:nvPr>
        </p:nvSpPr>
        <p:spPr>
          <a:xfrm>
            <a:off x="457200" y="274638"/>
            <a:ext cx="8363272" cy="778098"/>
          </a:xfrm>
          <a:solidFill>
            <a:schemeClr val="bg1"/>
          </a:solidFill>
        </p:spPr>
        <p:txBody>
          <a:bodyPr/>
          <a:lstStyle/>
          <a:p>
            <a:r>
              <a:rPr lang="en-GB" dirty="0" smtClean="0">
                <a:solidFill>
                  <a:srgbClr val="C00000"/>
                </a:solidFill>
              </a:rPr>
              <a:t>UNCERTAINTY ranges</a:t>
            </a:r>
            <a:endParaRPr lang="en-GB" dirty="0">
              <a:solidFill>
                <a:srgbClr val="C00000"/>
              </a:solidFill>
            </a:endParaRPr>
          </a:p>
        </p:txBody>
      </p:sp>
      <p:cxnSp>
        <p:nvCxnSpPr>
          <p:cNvPr id="8" name="Straight Arrow Connector 7"/>
          <p:cNvCxnSpPr/>
          <p:nvPr/>
        </p:nvCxnSpPr>
        <p:spPr bwMode="auto">
          <a:xfrm flipV="1">
            <a:off x="8244408" y="332656"/>
            <a:ext cx="0" cy="4766733"/>
          </a:xfrm>
          <a:prstGeom prst="straightConnector1">
            <a:avLst/>
          </a:prstGeom>
          <a:solidFill>
            <a:schemeClr val="accent1"/>
          </a:solidFill>
          <a:ln w="50800" cap="flat" cmpd="sng" algn="ctr">
            <a:solidFill>
              <a:schemeClr val="tx1"/>
            </a:solidFill>
            <a:prstDash val="solid"/>
            <a:round/>
            <a:headEnd type="arrow" w="med" len="med"/>
            <a:tailEnd type="arrow"/>
          </a:ln>
          <a:effectLst/>
        </p:spPr>
      </p:cxnSp>
      <p:sp>
        <p:nvSpPr>
          <p:cNvPr id="15" name="TextBox 14"/>
          <p:cNvSpPr txBox="1"/>
          <p:nvPr/>
        </p:nvSpPr>
        <p:spPr>
          <a:xfrm>
            <a:off x="5292080" y="3068960"/>
            <a:ext cx="6480720" cy="369332"/>
          </a:xfrm>
          <a:prstGeom prst="rect">
            <a:avLst/>
          </a:prstGeom>
          <a:noFill/>
          <a:scene3d>
            <a:camera prst="orthographicFront">
              <a:rot lat="0" lon="0" rev="16200000"/>
            </a:camera>
            <a:lightRig rig="threePt" dir="t"/>
          </a:scene3d>
        </p:spPr>
        <p:txBody>
          <a:bodyPr wrap="square" rtlCol="0">
            <a:spAutoFit/>
          </a:bodyPr>
          <a:lstStyle/>
          <a:p>
            <a:r>
              <a:rPr lang="en-GB" dirty="0" smtClean="0"/>
              <a:t>Climate sensitivity and socioeconomic scenario</a:t>
            </a:r>
            <a:endParaRPr lang="en-GB" dirty="0"/>
          </a:p>
        </p:txBody>
      </p:sp>
    </p:spTree>
    <p:extLst>
      <p:ext uri="{BB962C8B-B14F-4D97-AF65-F5344CB8AC3E}">
        <p14:creationId xmlns:p14="http://schemas.microsoft.com/office/powerpoint/2010/main" val="356413033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r>
            <a:br>
              <a:rPr lang="en-GB" dirty="0" smtClean="0"/>
            </a:br>
            <a:r>
              <a:rPr lang="en-GB" dirty="0"/>
              <a:t/>
            </a:r>
            <a:br>
              <a:rPr lang="en-GB" dirty="0"/>
            </a:br>
            <a:r>
              <a:rPr lang="en-GB" dirty="0" smtClean="0"/>
              <a:t>Changing PRECIPITATION:</a:t>
            </a:r>
            <a:br>
              <a:rPr lang="en-GB" dirty="0" smtClean="0"/>
            </a:br>
            <a:r>
              <a:rPr lang="en-GB" sz="3200" dirty="0" smtClean="0"/>
              <a:t>WHERE IS BIG/SMALL CHANGE ROBUST?</a:t>
            </a:r>
            <a:endParaRPr lang="en-GB" sz="32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8</a:t>
            </a:fld>
            <a:endParaRPr lang="en-GB" altLang="en-US"/>
          </a:p>
        </p:txBody>
      </p:sp>
      <p:pic>
        <p:nvPicPr>
          <p:cNvPr id="1026" name="Picture 2" descr="http://journals.ametsoc.org/na101/home/literatum/publisher/ams/journals/content/clim/2012/15200442-25.11/jcli-d-11-00354.1/production/images/large/jcli-d-11-00354.1-f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2272628"/>
            <a:ext cx="7008713" cy="39013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35896" y="5661248"/>
            <a:ext cx="2952328" cy="707886"/>
          </a:xfrm>
          <a:prstGeom prst="rect">
            <a:avLst/>
          </a:prstGeom>
          <a:solidFill>
            <a:srgbClr val="FDFDFD"/>
          </a:solidFill>
          <a:ln>
            <a:solidFill>
              <a:srgbClr val="002060"/>
            </a:solidFill>
          </a:ln>
        </p:spPr>
        <p:txBody>
          <a:bodyPr wrap="square" rtlCol="0">
            <a:spAutoFit/>
          </a:bodyPr>
          <a:lstStyle/>
          <a:p>
            <a:pPr algn="ctr"/>
            <a:r>
              <a:rPr lang="en-GB" dirty="0" smtClean="0">
                <a:solidFill>
                  <a:schemeClr val="tx2"/>
                </a:solidFill>
                <a:latin typeface="+mn-lt"/>
              </a:rPr>
              <a:t>Number of models that agree on sign of change</a:t>
            </a:r>
          </a:p>
        </p:txBody>
      </p:sp>
      <p:sp>
        <p:nvSpPr>
          <p:cNvPr id="6" name="TextBox 5"/>
          <p:cNvSpPr txBox="1"/>
          <p:nvPr/>
        </p:nvSpPr>
        <p:spPr>
          <a:xfrm>
            <a:off x="251520" y="2276872"/>
            <a:ext cx="2304256" cy="461665"/>
          </a:xfrm>
          <a:prstGeom prst="rect">
            <a:avLst/>
          </a:prstGeom>
          <a:noFill/>
          <a:ln>
            <a:solidFill>
              <a:srgbClr val="002060"/>
            </a:solidFill>
          </a:ln>
        </p:spPr>
        <p:txBody>
          <a:bodyPr wrap="square" rtlCol="0">
            <a:spAutoFit/>
          </a:bodyPr>
          <a:lstStyle/>
          <a:p>
            <a:r>
              <a:rPr lang="en-GB" sz="2400" dirty="0" smtClean="0">
                <a:solidFill>
                  <a:schemeClr val="tx2"/>
                </a:solidFill>
                <a:latin typeface="Calibri" panose="020F0502020204030204" pitchFamily="34" charset="0"/>
              </a:rPr>
              <a:t>Change &gt; </a:t>
            </a:r>
            <a:r>
              <a:rPr lang="el-GR" sz="2400" dirty="0" smtClean="0">
                <a:solidFill>
                  <a:schemeClr val="tx2"/>
                </a:solidFill>
                <a:latin typeface="Calibri" panose="020F0502020204030204" pitchFamily="34" charset="0"/>
              </a:rPr>
              <a:t>σ</a:t>
            </a:r>
            <a:r>
              <a:rPr lang="en-GB" sz="2400" baseline="-25000" dirty="0" smtClean="0">
                <a:solidFill>
                  <a:schemeClr val="tx2"/>
                </a:solidFill>
                <a:latin typeface="Calibri" panose="020F0502020204030204" pitchFamily="34" charset="0"/>
              </a:rPr>
              <a:t>models</a:t>
            </a:r>
          </a:p>
        </p:txBody>
      </p:sp>
      <p:sp>
        <p:nvSpPr>
          <p:cNvPr id="8" name="TextBox 7"/>
          <p:cNvSpPr txBox="1"/>
          <p:nvPr/>
        </p:nvSpPr>
        <p:spPr>
          <a:xfrm>
            <a:off x="251520" y="4686235"/>
            <a:ext cx="1872208" cy="830997"/>
          </a:xfrm>
          <a:prstGeom prst="rect">
            <a:avLst/>
          </a:prstGeom>
          <a:noFill/>
          <a:ln>
            <a:solidFill>
              <a:srgbClr val="002060"/>
            </a:solidFill>
          </a:ln>
        </p:spPr>
        <p:txBody>
          <a:bodyPr wrap="square" rtlCol="0">
            <a:spAutoFit/>
          </a:bodyPr>
          <a:lstStyle/>
          <a:p>
            <a:r>
              <a:rPr lang="en-GB" sz="2400" dirty="0" smtClean="0">
                <a:solidFill>
                  <a:schemeClr val="tx2"/>
                </a:solidFill>
                <a:latin typeface="Calibri" panose="020F0502020204030204" pitchFamily="34" charset="0"/>
              </a:rPr>
              <a:t>Small change </a:t>
            </a:r>
            <a:r>
              <a:rPr lang="en-GB" sz="2400" dirty="0" smtClean="0">
                <a:latin typeface="Calibri" panose="020F0502020204030204" pitchFamily="34" charset="0"/>
              </a:rPr>
              <a:t>vs. </a:t>
            </a:r>
            <a:r>
              <a:rPr lang="en-GB" sz="2400" dirty="0" smtClean="0">
                <a:solidFill>
                  <a:schemeClr val="tx2"/>
                </a:solidFill>
                <a:latin typeface="Calibri" panose="020F0502020204030204" pitchFamily="34" charset="0"/>
              </a:rPr>
              <a:t>variability</a:t>
            </a:r>
          </a:p>
        </p:txBody>
      </p:sp>
      <p:cxnSp>
        <p:nvCxnSpPr>
          <p:cNvPr id="9" name="Straight Arrow Connector 8"/>
          <p:cNvCxnSpPr>
            <a:stCxn id="6" idx="3"/>
          </p:cNvCxnSpPr>
          <p:nvPr/>
        </p:nvCxnSpPr>
        <p:spPr bwMode="auto">
          <a:xfrm>
            <a:off x="2555776" y="2507705"/>
            <a:ext cx="216024" cy="147072"/>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Straight Arrow Connector 10"/>
          <p:cNvCxnSpPr/>
          <p:nvPr/>
        </p:nvCxnSpPr>
        <p:spPr bwMode="auto">
          <a:xfrm flipV="1">
            <a:off x="2123728" y="4758243"/>
            <a:ext cx="216024" cy="254933"/>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Rectangle 15"/>
          <p:cNvSpPr/>
          <p:nvPr/>
        </p:nvSpPr>
        <p:spPr>
          <a:xfrm>
            <a:off x="116685" y="6122024"/>
            <a:ext cx="2295075" cy="707886"/>
          </a:xfrm>
          <a:prstGeom prst="rect">
            <a:avLst/>
          </a:prstGeom>
        </p:spPr>
        <p:txBody>
          <a:bodyPr wrap="square">
            <a:spAutoFit/>
          </a:bodyPr>
          <a:lstStyle/>
          <a:p>
            <a:r>
              <a:rPr lang="en-GB" dirty="0" smtClean="0">
                <a:hlinkClick r:id="rId4"/>
              </a:rPr>
              <a:t>Power, et al. (2012) J</a:t>
            </a:r>
            <a:r>
              <a:rPr lang="en-GB" dirty="0">
                <a:hlinkClick r:id="rId4"/>
              </a:rPr>
              <a:t>. </a:t>
            </a:r>
            <a:r>
              <a:rPr lang="en-GB" dirty="0" smtClean="0">
                <a:hlinkClick r:id="rId4"/>
              </a:rPr>
              <a:t>Climate</a:t>
            </a:r>
            <a:endParaRPr lang="en-GB" dirty="0"/>
          </a:p>
        </p:txBody>
      </p:sp>
    </p:spTree>
    <p:extLst>
      <p:ext uri="{BB962C8B-B14F-4D97-AF65-F5344CB8AC3E}">
        <p14:creationId xmlns:p14="http://schemas.microsoft.com/office/powerpoint/2010/main" val="339560412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46646"/>
            <a:ext cx="7200800" cy="778098"/>
          </a:xfrm>
        </p:spPr>
        <p:txBody>
          <a:bodyPr/>
          <a:lstStyle/>
          <a:p>
            <a:r>
              <a:rPr lang="en-GB" sz="3600" dirty="0" smtClean="0"/>
              <a:t>Current changes in THE</a:t>
            </a:r>
            <a:br>
              <a:rPr lang="en-GB" sz="3600" dirty="0" smtClean="0"/>
            </a:br>
            <a:r>
              <a:rPr lang="en-GB" sz="3600" dirty="0" smtClean="0"/>
              <a:t>global water cycle</a:t>
            </a:r>
            <a:endParaRPr lang="en-GB"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3" y="1268760"/>
            <a:ext cx="6055299" cy="5099233"/>
          </a:xfrm>
          <a:prstGeom prst="rect">
            <a:avLst/>
          </a:prstGeom>
        </p:spPr>
      </p:pic>
      <p:sp>
        <p:nvSpPr>
          <p:cNvPr id="5" name="TextBox 4"/>
          <p:cNvSpPr txBox="1"/>
          <p:nvPr/>
        </p:nvSpPr>
        <p:spPr>
          <a:xfrm>
            <a:off x="6737089" y="5229200"/>
            <a:ext cx="2160240" cy="1015663"/>
          </a:xfrm>
          <a:prstGeom prst="rect">
            <a:avLst/>
          </a:prstGeom>
          <a:noFill/>
        </p:spPr>
        <p:txBody>
          <a:bodyPr wrap="square" rtlCol="0">
            <a:spAutoFit/>
          </a:bodyPr>
          <a:lstStyle/>
          <a:p>
            <a:pPr lvl="0">
              <a:spcBef>
                <a:spcPct val="50000"/>
              </a:spcBef>
            </a:pPr>
            <a:r>
              <a:rPr lang="en-GB" sz="2000" dirty="0" smtClean="0">
                <a:solidFill>
                  <a:schemeClr val="tx1"/>
                </a:solidFill>
                <a:latin typeface="Calibri" pitchFamily="34" charset="0"/>
              </a:rPr>
              <a:t>Adapted from: </a:t>
            </a:r>
            <a:r>
              <a:rPr lang="en-GB" sz="2000" dirty="0" smtClean="0">
                <a:solidFill>
                  <a:srgbClr val="000000"/>
                </a:solidFill>
                <a:latin typeface="Calibri" pitchFamily="34" charset="0"/>
                <a:hlinkClick r:id="rId3"/>
              </a:rPr>
              <a:t>Allan </a:t>
            </a:r>
            <a:r>
              <a:rPr lang="en-GB" sz="2000" dirty="0">
                <a:solidFill>
                  <a:srgbClr val="000000"/>
                </a:solidFill>
                <a:latin typeface="Calibri" pitchFamily="34" charset="0"/>
                <a:hlinkClick r:id="rId3"/>
              </a:rPr>
              <a:t>et al. (</a:t>
            </a:r>
            <a:r>
              <a:rPr lang="en-GB" sz="2000" dirty="0" smtClean="0">
                <a:solidFill>
                  <a:srgbClr val="000000"/>
                </a:solidFill>
                <a:latin typeface="Calibri" pitchFamily="34" charset="0"/>
                <a:hlinkClick r:id="rId3"/>
              </a:rPr>
              <a:t>2014) </a:t>
            </a:r>
            <a:r>
              <a:rPr lang="en-GB" sz="2000" dirty="0" err="1">
                <a:solidFill>
                  <a:srgbClr val="000000"/>
                </a:solidFill>
                <a:latin typeface="Calibri" pitchFamily="34" charset="0"/>
                <a:hlinkClick r:id="rId3"/>
              </a:rPr>
              <a:t>Surv</a:t>
            </a:r>
            <a:r>
              <a:rPr lang="en-GB" sz="2000" dirty="0">
                <a:solidFill>
                  <a:srgbClr val="000000"/>
                </a:solidFill>
                <a:latin typeface="Calibri" pitchFamily="34" charset="0"/>
                <a:hlinkClick r:id="rId3"/>
              </a:rPr>
              <a:t>. </a:t>
            </a:r>
            <a:r>
              <a:rPr lang="en-GB" sz="2000" dirty="0" err="1" smtClean="0">
                <a:solidFill>
                  <a:srgbClr val="000000"/>
                </a:solidFill>
                <a:latin typeface="Calibri" pitchFamily="34" charset="0"/>
                <a:hlinkClick r:id="rId3"/>
              </a:rPr>
              <a:t>Geophys</a:t>
            </a:r>
            <a:endParaRPr lang="en-GB" sz="2000" dirty="0">
              <a:solidFill>
                <a:srgbClr val="000000"/>
              </a:solidFill>
              <a:latin typeface="Calibri" pitchFamily="34" charset="0"/>
            </a:endParaRPr>
          </a:p>
        </p:txBody>
      </p:sp>
      <p:cxnSp>
        <p:nvCxnSpPr>
          <p:cNvPr id="7" name="Straight Arrow Connector 6"/>
          <p:cNvCxnSpPr/>
          <p:nvPr/>
        </p:nvCxnSpPr>
        <p:spPr bwMode="auto">
          <a:xfrm>
            <a:off x="6156176" y="2132856"/>
            <a:ext cx="902786" cy="648072"/>
          </a:xfrm>
          <a:prstGeom prst="straightConnector1">
            <a:avLst/>
          </a:prstGeom>
          <a:noFill/>
          <a:ln w="63500"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flipV="1">
            <a:off x="6156176" y="3090446"/>
            <a:ext cx="902786" cy="626586"/>
          </a:xfrm>
          <a:prstGeom prst="straightConnector1">
            <a:avLst/>
          </a:prstGeom>
          <a:noFill/>
          <a:ln w="63500" cap="flat" cmpd="sng" algn="ctr">
            <a:solidFill>
              <a:srgbClr val="FF0000"/>
            </a:solidFill>
            <a:prstDash val="solid"/>
            <a:round/>
            <a:headEnd type="none" w="med" len="med"/>
            <a:tailEnd type="arrow"/>
          </a:ln>
          <a:effectLst/>
        </p:spPr>
      </p:cxnSp>
      <p:sp>
        <p:nvSpPr>
          <p:cNvPr id="10" name="TextBox 9"/>
          <p:cNvSpPr txBox="1"/>
          <p:nvPr/>
        </p:nvSpPr>
        <p:spPr>
          <a:xfrm>
            <a:off x="7058962" y="2577098"/>
            <a:ext cx="1905526" cy="707886"/>
          </a:xfrm>
          <a:prstGeom prst="rect">
            <a:avLst/>
          </a:prstGeom>
          <a:noFill/>
          <a:ln>
            <a:solidFill>
              <a:srgbClr val="FF0000"/>
            </a:solidFill>
          </a:ln>
        </p:spPr>
        <p:txBody>
          <a:bodyPr wrap="square" rtlCol="0">
            <a:spAutoFit/>
          </a:bodyPr>
          <a:lstStyle/>
          <a:p>
            <a:r>
              <a:rPr lang="en-GB" sz="2000" dirty="0" smtClean="0">
                <a:solidFill>
                  <a:schemeClr val="tx1"/>
                </a:solidFill>
                <a:latin typeface="Calibri" pitchFamily="34" charset="0"/>
              </a:rPr>
              <a:t>Co-variation: </a:t>
            </a:r>
            <a:r>
              <a:rPr lang="en-GB" sz="2000" dirty="0" err="1" smtClean="0">
                <a:solidFill>
                  <a:schemeClr val="tx1"/>
                </a:solidFill>
                <a:latin typeface="Calibri" pitchFamily="34" charset="0"/>
              </a:rPr>
              <a:t>dW</a:t>
            </a:r>
            <a:r>
              <a:rPr lang="en-GB" sz="2000" dirty="0" smtClean="0">
                <a:solidFill>
                  <a:schemeClr val="tx1"/>
                </a:solidFill>
                <a:latin typeface="Calibri" pitchFamily="34" charset="0"/>
              </a:rPr>
              <a:t>/</a:t>
            </a:r>
            <a:r>
              <a:rPr lang="en-GB" sz="2000" dirty="0" err="1" smtClean="0">
                <a:solidFill>
                  <a:schemeClr val="tx1"/>
                </a:solidFill>
                <a:latin typeface="Calibri" pitchFamily="34" charset="0"/>
              </a:rPr>
              <a:t>dTs</a:t>
            </a:r>
            <a:r>
              <a:rPr lang="en-GB" sz="2000" dirty="0" smtClean="0">
                <a:solidFill>
                  <a:schemeClr val="tx1"/>
                </a:solidFill>
                <a:latin typeface="Calibri" pitchFamily="34" charset="0"/>
              </a:rPr>
              <a:t> </a:t>
            </a:r>
            <a:r>
              <a:rPr lang="en-GB" sz="2000" dirty="0" smtClean="0">
                <a:solidFill>
                  <a:schemeClr val="tx1"/>
                </a:solidFill>
                <a:latin typeface="+mn-lt"/>
              </a:rPr>
              <a:t>~</a:t>
            </a:r>
            <a:r>
              <a:rPr lang="en-GB" sz="2000" dirty="0" smtClean="0">
                <a:solidFill>
                  <a:schemeClr val="tx1"/>
                </a:solidFill>
                <a:latin typeface="Calibri" pitchFamily="34" charset="0"/>
              </a:rPr>
              <a:t> 7%/</a:t>
            </a:r>
            <a:r>
              <a:rPr lang="en-GB" sz="2000" baseline="30000" dirty="0" smtClean="0">
                <a:solidFill>
                  <a:schemeClr val="tx1"/>
                </a:solidFill>
                <a:latin typeface="Calibri" pitchFamily="34" charset="0"/>
              </a:rPr>
              <a:t>o</a:t>
            </a:r>
            <a:r>
              <a:rPr lang="en-GB" sz="2000" dirty="0" smtClean="0">
                <a:solidFill>
                  <a:schemeClr val="tx1"/>
                </a:solidFill>
                <a:latin typeface="Calibri" pitchFamily="34" charset="0"/>
              </a:rPr>
              <a:t>C</a:t>
            </a:r>
            <a:endParaRPr lang="en-GB" sz="2000" dirty="0">
              <a:solidFill>
                <a:schemeClr val="tx1"/>
              </a:solidFill>
              <a:latin typeface="Calibri" pitchFamily="34" charset="0"/>
            </a:endParaRPr>
          </a:p>
        </p:txBody>
      </p:sp>
      <p:cxnSp>
        <p:nvCxnSpPr>
          <p:cNvPr id="6" name="Straight Connector 5"/>
          <p:cNvCxnSpPr/>
          <p:nvPr/>
        </p:nvCxnSpPr>
        <p:spPr bwMode="auto">
          <a:xfrm flipV="1">
            <a:off x="2483768" y="3573016"/>
            <a:ext cx="3384376" cy="360040"/>
          </a:xfrm>
          <a:prstGeom prst="line">
            <a:avLst/>
          </a:prstGeom>
          <a:noFill/>
          <a:ln w="25400" cap="flat" cmpd="sng" algn="ctr">
            <a:solidFill>
              <a:srgbClr val="139113"/>
            </a:solidFill>
            <a:prstDash val="solid"/>
            <a:round/>
            <a:headEnd type="none" w="med" len="med"/>
            <a:tailEnd type="arrow" w="med" len="med"/>
          </a:ln>
          <a:effectLst/>
        </p:spPr>
      </p:cxnSp>
      <p:sp>
        <p:nvSpPr>
          <p:cNvPr id="13" name="TextBox 12"/>
          <p:cNvSpPr txBox="1"/>
          <p:nvPr/>
        </p:nvSpPr>
        <p:spPr>
          <a:xfrm>
            <a:off x="2051720" y="3090446"/>
            <a:ext cx="2304256" cy="338554"/>
          </a:xfrm>
          <a:prstGeom prst="rect">
            <a:avLst/>
          </a:prstGeom>
          <a:noFill/>
        </p:spPr>
        <p:txBody>
          <a:bodyPr wrap="square" rtlCol="0">
            <a:spAutoFit/>
          </a:bodyPr>
          <a:lstStyle/>
          <a:p>
            <a:r>
              <a:rPr lang="en-GB" sz="1600" dirty="0" smtClean="0">
                <a:solidFill>
                  <a:srgbClr val="139113"/>
                </a:solidFill>
                <a:latin typeface="Arial" pitchFamily="34" charset="0"/>
                <a:cs typeface="Arial" pitchFamily="34" charset="0"/>
              </a:rPr>
              <a:t>~1%/decade trend</a:t>
            </a:r>
            <a:endParaRPr lang="en-GB" sz="1600" dirty="0">
              <a:solidFill>
                <a:srgbClr val="139113"/>
              </a:solidFill>
              <a:latin typeface="Arial" pitchFamily="34" charset="0"/>
              <a:cs typeface="Arial" pitchFamily="34" charset="0"/>
            </a:endParaRPr>
          </a:p>
        </p:txBody>
      </p:sp>
      <p:pic>
        <p:nvPicPr>
          <p:cNvPr id="14" name="Picture 3"/>
          <p:cNvPicPr>
            <a:picLocks noChangeAspect="1" noChangeArrowheads="1"/>
          </p:cNvPicPr>
          <p:nvPr/>
        </p:nvPicPr>
        <p:blipFill>
          <a:blip r:embed="rId4"/>
          <a:srcRect/>
          <a:stretch>
            <a:fillRect/>
          </a:stretch>
        </p:blipFill>
        <p:spPr bwMode="auto">
          <a:xfrm>
            <a:off x="7482481" y="1797189"/>
            <a:ext cx="1049959" cy="479683"/>
          </a:xfrm>
          <a:prstGeom prst="rect">
            <a:avLst/>
          </a:prstGeom>
          <a:noFill/>
          <a:ln w="9525">
            <a:noFill/>
            <a:miter lim="800000"/>
            <a:headEnd/>
            <a:tailEnd/>
          </a:ln>
        </p:spPr>
      </p:pic>
      <p:pic>
        <p:nvPicPr>
          <p:cNvPr id="5122" name="Picture 2" descr="NER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8988" y="938808"/>
            <a:ext cx="10953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05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UoR-PP-Template-STANDARD-WIDTH-v-24</Template>
  <TotalTime>556</TotalTime>
  <Words>1904</Words>
  <Application>Microsoft Office PowerPoint</Application>
  <PresentationFormat>On-screen Show (4:3)</PresentationFormat>
  <Paragraphs>250</Paragraphs>
  <Slides>28</Slides>
  <Notes>8</Notes>
  <HiddenSlides>2</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Arial</vt:lpstr>
      <vt:lpstr>Effra Light</vt:lpstr>
      <vt:lpstr>Wingdings</vt:lpstr>
      <vt:lpstr>Effra Bold</vt:lpstr>
      <vt:lpstr>Arial Black</vt:lpstr>
      <vt:lpstr>Times New Roman</vt:lpstr>
      <vt:lpstr>Calibri</vt:lpstr>
      <vt:lpstr>Effra Heavy</vt:lpstr>
      <vt:lpstr>Lucida Sans</vt:lpstr>
      <vt:lpstr>Rdg Vesta</vt:lpstr>
      <vt:lpstr>AngsanaUPC</vt:lpstr>
      <vt:lpstr>Effra</vt:lpstr>
      <vt:lpstr>UoR Theme</vt:lpstr>
      <vt:lpstr>1_Default Design</vt:lpstr>
      <vt:lpstr>The role of CMIP in climate research for policy support</vt:lpstr>
      <vt:lpstr>CMIP: THE Coupled Model  Inter-comparison PROJECT</vt:lpstr>
      <vt:lpstr>CMIP5: THE Coupled Model  Inter-comparison PROJECT #5</vt:lpstr>
      <vt:lpstr>EXPERIMENTS… </vt:lpstr>
      <vt:lpstr> DETECTION &amp; attribution</vt:lpstr>
      <vt:lpstr>PowerPoint Presentation</vt:lpstr>
      <vt:lpstr>UNCERTAINTY ranges</vt:lpstr>
      <vt:lpstr>  Changing PRECIPITATION: WHERE IS BIG/SMALL CHANGE ROBUST?</vt:lpstr>
      <vt:lpstr>Current changes in THE global water cycle</vt:lpstr>
      <vt:lpstr> CONTRASTING TRENDS IN TROPICAL PRECIPITATION</vt:lpstr>
      <vt:lpstr>PowerPoint Presentation</vt:lpstr>
      <vt:lpstr>Changing precipitation extremes</vt:lpstr>
      <vt:lpstr>Changing precipitation extremes</vt:lpstr>
      <vt:lpstr>Water vapour and  mid-latitude flooding</vt:lpstr>
      <vt:lpstr>PowerPoint Presentation</vt:lpstr>
      <vt:lpstr>PowerPoint Presentation</vt:lpstr>
      <vt:lpstr>PowerPoint Presentation</vt:lpstr>
      <vt:lpstr>Unforced variability in  Earth’s eneRgy budget</vt:lpstr>
      <vt:lpstr>What explains  the hiatus?</vt:lpstr>
      <vt:lpstr>PAtHWAYS to POLICYMAKERS</vt:lpstr>
      <vt:lpstr>conclusions</vt:lpstr>
      <vt:lpstr>PowerPoint Presentation</vt:lpstr>
      <vt:lpstr>Role of Pacific Trade  Winds IN HIATUS</vt:lpstr>
      <vt:lpstr>PowerPoint Presentation</vt:lpstr>
      <vt:lpstr>PowerPoint Presentation</vt:lpstr>
      <vt:lpstr>PowerPoint Presentation</vt:lpstr>
      <vt:lpstr>Interannual changes in  precipitation over land</vt:lpstr>
      <vt:lpstr>Net Imbalance Anomaly (Wm-2)</vt:lpstr>
    </vt:vector>
  </TitlesOfParts>
  <Company>University of Reading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Philip Allan</dc:creator>
  <cp:lastModifiedBy>Richard</cp:lastModifiedBy>
  <cp:revision>42</cp:revision>
  <cp:lastPrinted>2006-09-19T14:59:33Z</cp:lastPrinted>
  <dcterms:created xsi:type="dcterms:W3CDTF">2015-04-10T14:31:41Z</dcterms:created>
  <dcterms:modified xsi:type="dcterms:W3CDTF">2015-04-20T12:38:47Z</dcterms:modified>
</cp:coreProperties>
</file>