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5" r:id="rId5"/>
  </p:sldMasterIdLst>
  <p:notesMasterIdLst>
    <p:notesMasterId r:id="rId26"/>
  </p:notesMasterIdLst>
  <p:handoutMasterIdLst>
    <p:handoutMasterId r:id="rId27"/>
  </p:handoutMasterIdLst>
  <p:sldIdLst>
    <p:sldId id="499" r:id="rId6"/>
    <p:sldId id="713" r:id="rId7"/>
    <p:sldId id="793" r:id="rId8"/>
    <p:sldId id="790" r:id="rId9"/>
    <p:sldId id="792" r:id="rId10"/>
    <p:sldId id="789" r:id="rId11"/>
    <p:sldId id="791" r:id="rId12"/>
    <p:sldId id="798" r:id="rId13"/>
    <p:sldId id="797" r:id="rId14"/>
    <p:sldId id="795" r:id="rId15"/>
    <p:sldId id="794" r:id="rId16"/>
    <p:sldId id="799" r:id="rId17"/>
    <p:sldId id="800" r:id="rId18"/>
    <p:sldId id="801" r:id="rId19"/>
    <p:sldId id="802" r:id="rId20"/>
    <p:sldId id="804" r:id="rId21"/>
    <p:sldId id="803" r:id="rId22"/>
    <p:sldId id="796" r:id="rId23"/>
    <p:sldId id="784" r:id="rId24"/>
    <p:sldId id="805" r:id="rId25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00"/>
    <a:srgbClr val="4D4D4D"/>
    <a:srgbClr val="000066"/>
    <a:srgbClr val="000099"/>
    <a:srgbClr val="CCFFCC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3356" autoAdjust="0"/>
  </p:normalViewPr>
  <p:slideViewPr>
    <p:cSldViewPr>
      <p:cViewPr varScale="1">
        <p:scale>
          <a:sx n="61" d="100"/>
          <a:sy n="61" d="100"/>
        </p:scale>
        <p:origin x="6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EE49E4F-39CB-4250-AEFA-333BB33C8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63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ECD1308-A7E6-4558-B8E8-9BAE2457B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14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262AEF-210F-425D-9012-913CA262E8FD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GB" smtClean="0">
                <a:latin typeface="Arial" charset="0"/>
              </a:rPr>
              <a:t>Projected Responses in Extreme Precipitation and Atmospheric Radiative Energy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GB" smtClean="0">
                <a:latin typeface="Arial" charset="0"/>
              </a:rPr>
              <a:t>Energetics response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smtClean="0">
                <a:latin typeface="Arial" charset="0"/>
              </a:rPr>
              <a:t>Wet/dry responses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smtClean="0">
                <a:latin typeface="Arial" charset="0"/>
              </a:rPr>
              <a:t>Intense rainfall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en-US" smtClean="0">
                <a:latin typeface="Arial" charset="0"/>
              </a:rPr>
              <a:t>Transient responses</a:t>
            </a:r>
          </a:p>
        </p:txBody>
      </p:sp>
    </p:spTree>
    <p:extLst>
      <p:ext uri="{BB962C8B-B14F-4D97-AF65-F5344CB8AC3E}">
        <p14:creationId xmlns:p14="http://schemas.microsoft.com/office/powerpoint/2010/main" val="395022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697C42-47C2-4ED4-A9FD-B09094F3A02F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Intro stuff – current understanding of the nature and importance of the problem: the water cycle is changing and vulnerability is inevitable…</a:t>
            </a:r>
          </a:p>
          <a:p>
            <a:pPr eaLnBrk="1" hangingPunct="1"/>
            <a:r>
              <a:rPr lang="en-GB" smtClean="0">
                <a:latin typeface="Arial" charset="0"/>
              </a:rPr>
              <a:t>Model projections/intro</a:t>
            </a:r>
          </a:p>
          <a:p>
            <a:pPr eaLnBrk="1" hangingPunct="1"/>
            <a:r>
              <a:rPr lang="en-GB" smtClean="0">
                <a:latin typeface="Arial" charset="0"/>
              </a:rPr>
              <a:t>Water vapour</a:t>
            </a:r>
          </a:p>
          <a:p>
            <a:pPr eaLnBrk="1" hangingPunct="1"/>
            <a:r>
              <a:rPr lang="en-GB" smtClean="0">
                <a:latin typeface="Arial" charset="0"/>
              </a:rPr>
              <a:t>Intense rainfall events</a:t>
            </a:r>
          </a:p>
          <a:p>
            <a:pPr eaLnBrk="1" hangingPunct="1"/>
            <a:r>
              <a:rPr lang="en-GB" smtClean="0">
                <a:latin typeface="Arial" charset="0"/>
              </a:rPr>
              <a:t>Evaporation</a:t>
            </a:r>
          </a:p>
          <a:p>
            <a:pPr eaLnBrk="1" hangingPunct="1"/>
            <a:r>
              <a:rPr lang="en-GB" smtClean="0">
                <a:latin typeface="Arial" charset="0"/>
              </a:rPr>
              <a:t>Soil Moisture</a:t>
            </a:r>
          </a:p>
          <a:p>
            <a:pPr eaLnBrk="1" hangingPunct="1"/>
            <a:r>
              <a:rPr lang="en-GB" smtClean="0">
                <a:latin typeface="Arial" charset="0"/>
              </a:rPr>
              <a:t>Precipitation and extremes</a:t>
            </a:r>
          </a:p>
          <a:p>
            <a:pPr eaLnBrk="1" hangingPunct="1"/>
            <a:r>
              <a:rPr lang="en-GB" smtClean="0">
                <a:latin typeface="Arial" charset="0"/>
              </a:rPr>
              <a:t>Anticipated large-scale responses</a:t>
            </a:r>
          </a:p>
          <a:p>
            <a:pPr eaLnBrk="1" hangingPunct="1"/>
            <a:r>
              <a:rPr lang="en-GB" smtClean="0">
                <a:latin typeface="Arial" charset="0"/>
              </a:rPr>
              <a:t>Toward regional responses</a:t>
            </a:r>
          </a:p>
          <a:p>
            <a:pPr eaLnBrk="1" hangingPunct="1"/>
            <a:r>
              <a:rPr lang="en-GB" smtClean="0">
                <a:latin typeface="Arial" charset="0"/>
              </a:rPr>
              <a:t>Unanswered questions</a:t>
            </a: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9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8C085-72A6-4F1E-8290-BAF919B886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70278-5C0B-404D-A971-5FB55E684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6BAEC-2FFF-49BF-9B23-7C0240349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95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41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0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88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42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53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54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4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A065B-F59A-44A9-A03E-879E9D7DA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55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3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11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93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 smtClean="0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 SE Meeting, Reading Town Hall,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56536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18315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0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30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70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9F1C3-B872-4406-A0D1-456AAC463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05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846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20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55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49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07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17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01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 smtClean="0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 SE Meeting, Reading Town Hall,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117055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122642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BBAE3-2AF5-4BF1-B0D8-0701D9327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56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79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78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706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332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27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40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78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129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2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57F21-3CC3-4BE6-92B3-E33251BAC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864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974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 smtClean="0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 SE Meeting, Reading Town Hall,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3711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41610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741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126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42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928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21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5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38954-6DB0-4371-83B5-7759225F3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046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541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69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968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955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561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 smtClean="0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 SE Meeting, Reading Town Hall,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2060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112829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8A1BE-2963-40AC-A7D7-2F6B6AE2C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A4620-51D8-46E0-ACF2-A5A04D294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0A949D58-2573-43F4-BD28-6145B531C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Device-whit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hidden">
          <a:xfrm>
            <a:off x="7731125" y="228600"/>
            <a:ext cx="11842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152400" y="6324600"/>
            <a:ext cx="335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400">
              <a:latin typeface="Rdg Vesta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0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7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2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2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met.reading.ac.uk/~sgs02rpa/research/DEEP-C.html" TargetMode="External"/><Relationship Id="rId4" Type="http://schemas.openxmlformats.org/officeDocument/2006/relationships/hyperlink" Target="http://www.met.reading.ac.uk/~sgs02rpa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content/295/5556/841" TargetMode="External"/><Relationship Id="rId2" Type="http://schemas.openxmlformats.org/officeDocument/2006/relationships/hyperlink" Target="http://www.nature.com/ngeo/journal/v5/n2/abs/ngeo1375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GL060962/abstract" TargetMode="Externa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8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hyperlink" Target="http://iopscience.iop.org/1748-9326/5/2/02520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.reading.ac.uk/~sgs02rpa/research/DEEP-C.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x.doi.org/10.1007/s00382-011-1134-x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metsoc.org/doi/full/10.1175/JCLI-D-13-00294.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metsoc.org/doi/full/10.1175/JCLI3838.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sciencemag.org/content/295/5556/8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924175"/>
            <a:ext cx="8424936" cy="1470025"/>
          </a:xfrm>
        </p:spPr>
        <p:txBody>
          <a:bodyPr/>
          <a:lstStyle/>
          <a:p>
            <a:pPr eaLnBrk="1" hangingPunct="1"/>
            <a:r>
              <a:rPr lang="en-GB" sz="3800" dirty="0" smtClean="0">
                <a:solidFill>
                  <a:srgbClr val="0070C0"/>
                </a:solidFill>
                <a:latin typeface="Calibri" pitchFamily="34" charset="0"/>
              </a:rPr>
              <a:t>Evaluating changes in global precipitation and Earth’s radiation budget </a:t>
            </a:r>
          </a:p>
        </p:txBody>
      </p:sp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3581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581128"/>
            <a:ext cx="8507413" cy="1524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GB" sz="2400" b="1" dirty="0" smtClean="0">
                <a:latin typeface="Calibri" pitchFamily="34" charset="0"/>
              </a:rPr>
              <a:t>Richard P. Allan</a:t>
            </a:r>
            <a:r>
              <a:rPr lang="en-GB" sz="2400" dirty="0" smtClean="0">
                <a:latin typeface="Calibri" pitchFamily="34" charset="0"/>
              </a:rPr>
              <a:t>       @</a:t>
            </a:r>
            <a:r>
              <a:rPr lang="en-GB" sz="2400" dirty="0" err="1" smtClean="0">
                <a:latin typeface="Calibri" pitchFamily="34" charset="0"/>
              </a:rPr>
              <a:t>rpallanuk</a:t>
            </a:r>
            <a:r>
              <a:rPr lang="en-GB" sz="2400" dirty="0" smtClean="0">
                <a:latin typeface="Calibri" pitchFamily="34" charset="0"/>
              </a:rPr>
              <a:t>      </a:t>
            </a:r>
            <a:r>
              <a:rPr lang="en-GB" sz="1800" dirty="0" smtClean="0">
                <a:hlinkClick r:id="rId4"/>
              </a:rPr>
              <a:t>www.met.reading.ac.uk/~sgs02rpa</a:t>
            </a:r>
            <a:r>
              <a:rPr lang="en-GB" sz="1800" dirty="0" smtClean="0"/>
              <a:t> 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1800" dirty="0" smtClean="0"/>
              <a:t>Thanks to </a:t>
            </a:r>
            <a:r>
              <a:rPr lang="en-GB" sz="1800" dirty="0" err="1" smtClean="0"/>
              <a:t>Chunlei</a:t>
            </a:r>
            <a:r>
              <a:rPr lang="en-GB" sz="1800" dirty="0" smtClean="0"/>
              <a:t> Liu and Norman Loeb (NASA </a:t>
            </a:r>
            <a:r>
              <a:rPr lang="en-GB" sz="1800" dirty="0" smtClean="0"/>
              <a:t>Langley)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1800" dirty="0" smtClean="0"/>
              <a:t>Work from PAGODA, PREPARE and </a:t>
            </a:r>
            <a:r>
              <a:rPr lang="en-GB" sz="1800" dirty="0" smtClean="0">
                <a:hlinkClick r:id="rId5"/>
              </a:rPr>
              <a:t>DEEP-C</a:t>
            </a:r>
            <a:r>
              <a:rPr lang="en-GB" sz="1800" dirty="0" smtClean="0"/>
              <a:t> NERC projects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3581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45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0000">
            <a:off x="3352800" y="201613"/>
            <a:ext cx="2149475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Click to view this image in full siz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679468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47804" y="6055787"/>
            <a:ext cx="1072668" cy="49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NERC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097" y="5177299"/>
            <a:ext cx="10953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568" y="274638"/>
            <a:ext cx="6499232" cy="850106"/>
          </a:xfrm>
        </p:spPr>
        <p:txBody>
          <a:bodyPr/>
          <a:lstStyle/>
          <a:p>
            <a:r>
              <a:rPr lang="en-GB" sz="3600" dirty="0" smtClean="0">
                <a:solidFill>
                  <a:srgbClr val="0B33B5"/>
                </a:solidFill>
                <a:latin typeface="Calibri" pitchFamily="34" charset="0"/>
                <a:cs typeface="Calibri" pitchFamily="34" charset="0"/>
              </a:rPr>
              <a:t>Updated CERES </a:t>
            </a:r>
            <a:r>
              <a:rPr lang="en-GB" sz="3600" dirty="0" smtClean="0">
                <a:solidFill>
                  <a:srgbClr val="0B33B5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satellite data</a:t>
            </a:r>
            <a:endParaRPr lang="en-GB" sz="3600" dirty="0">
              <a:solidFill>
                <a:srgbClr val="0B33B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35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91424"/>
            <a:ext cx="6048672" cy="535262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1406381"/>
            <a:ext cx="29523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Sampling, radiance to flux conversion, calibration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contribute uncertainty</a:t>
            </a:r>
          </a:p>
          <a:p>
            <a:pPr algn="l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Correction for degradation of shortwave filter</a:t>
            </a:r>
          </a:p>
          <a:p>
            <a:pPr algn="l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Correction also improves physical consistency of  trends in daytime </a:t>
            </a:r>
            <a:r>
              <a:rPr lang="en-GB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longwave</a:t>
            </a:r>
            <a:endParaRPr lang="en-GB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Image: Terra Satell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87568" cy="1340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6344047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We used version CERES_EBAF-TOA_Ed2.6r; currently v2.8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en-GB" sz="3600" dirty="0" smtClean="0">
                <a:solidFill>
                  <a:srgbClr val="0066FF"/>
                </a:solidFill>
                <a:latin typeface="Calibri" panose="020F0502020204030204" pitchFamily="34" charset="0"/>
              </a:rPr>
              <a:t>Combined CERES/Argo data</a:t>
            </a:r>
            <a:endParaRPr lang="en-GB" sz="3600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Incoming Solar: SORCE Level 3 V10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Reflected Shortwave/Outgoing </a:t>
            </a:r>
            <a:r>
              <a:rPr lang="en-GB" sz="2400" dirty="0" err="1" smtClean="0">
                <a:latin typeface="Calibri" panose="020F0502020204030204" pitchFamily="34" charset="0"/>
              </a:rPr>
              <a:t>Longwave</a:t>
            </a:r>
            <a:r>
              <a:rPr lang="en-GB" sz="2400" dirty="0" smtClean="0">
                <a:latin typeface="Calibri" panose="020F0502020204030204" pitchFamily="34" charset="0"/>
              </a:rPr>
              <a:t> from EBAF </a:t>
            </a:r>
          </a:p>
          <a:p>
            <a:pPr lvl="1"/>
            <a:r>
              <a:rPr lang="en-GB" sz="2200" dirty="0" smtClean="0">
                <a:latin typeface="Calibri" panose="020F0502020204030204" pitchFamily="34" charset="0"/>
              </a:rPr>
              <a:t>(v2.6r</a:t>
            </a:r>
            <a:r>
              <a:rPr lang="en-GB" sz="2200" dirty="0" smtClean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GB" sz="2200" dirty="0" smtClean="0">
                <a:solidFill>
                  <a:schemeClr val="bg2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v2.8  V3</a:t>
            </a:r>
            <a:r>
              <a:rPr lang="en-GB" sz="2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…)</a:t>
            </a:r>
          </a:p>
          <a:p>
            <a:r>
              <a:rPr lang="en-GB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Added errors in quadrature to give </a:t>
            </a:r>
            <a:r>
              <a:rPr lang="en-GB" sz="2400" dirty="0">
                <a:latin typeface="Calibri" panose="020F0502020204030204" pitchFamily="34" charset="0"/>
                <a:sym typeface="Wingdings" panose="05000000000000000000" pitchFamily="2" charset="2"/>
              </a:rPr>
              <a:t>± </a:t>
            </a:r>
            <a:r>
              <a:rPr lang="en-GB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0.43 Wm</a:t>
            </a:r>
            <a:r>
              <a:rPr lang="en-GB" sz="2400" baseline="30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-2</a:t>
            </a:r>
          </a:p>
          <a:p>
            <a:pPr lvl="1"/>
            <a:r>
              <a:rPr lang="en-GB" sz="2200" dirty="0">
                <a:latin typeface="Calibri" panose="020F0502020204030204" pitchFamily="34" charset="0"/>
                <a:sym typeface="Wingdings" panose="05000000000000000000" pitchFamily="2" charset="2"/>
              </a:rPr>
              <a:t>Argo 0-2000m </a:t>
            </a:r>
            <a:r>
              <a:rPr lang="en-GB" sz="2200" dirty="0" err="1">
                <a:latin typeface="Calibri" panose="020F0502020204030204" pitchFamily="34" charset="0"/>
                <a:sym typeface="Wingdings" panose="05000000000000000000" pitchFamily="2" charset="2"/>
              </a:rPr>
              <a:t>dOHCA</a:t>
            </a:r>
            <a:r>
              <a:rPr lang="en-GB" sz="2200" dirty="0">
                <a:latin typeface="Calibri" panose="020F0502020204030204" pitchFamily="34" charset="0"/>
                <a:sym typeface="Wingdings" panose="05000000000000000000" pitchFamily="2" charset="2"/>
              </a:rPr>
              <a:t>/</a:t>
            </a:r>
            <a:r>
              <a:rPr lang="en-GB" sz="2200" dirty="0" err="1">
                <a:latin typeface="Calibri" panose="020F0502020204030204" pitchFamily="34" charset="0"/>
                <a:sym typeface="Wingdings" panose="05000000000000000000" pitchFamily="2" charset="2"/>
              </a:rPr>
              <a:t>dt</a:t>
            </a:r>
            <a:r>
              <a:rPr lang="en-GB" sz="2200" dirty="0">
                <a:latin typeface="Calibri" panose="020F0502020204030204" pitchFamily="34" charset="0"/>
                <a:sym typeface="Wingdings" panose="05000000000000000000" pitchFamily="2" charset="2"/>
              </a:rPr>
              <a:t> = 0.47 ± 0.38 Wm</a:t>
            </a:r>
            <a:r>
              <a:rPr lang="en-GB" sz="2200" baseline="30000" dirty="0">
                <a:latin typeface="Calibri" panose="020F0502020204030204" pitchFamily="34" charset="0"/>
                <a:sym typeface="Wingdings" panose="05000000000000000000" pitchFamily="2" charset="2"/>
              </a:rPr>
              <a:t>-2 </a:t>
            </a:r>
            <a:r>
              <a:rPr lang="en-GB" sz="2200" dirty="0">
                <a:latin typeface="Calibri" panose="020F0502020204030204" pitchFamily="34" charset="0"/>
              </a:rPr>
              <a:t>(2005-2010)</a:t>
            </a:r>
          </a:p>
          <a:p>
            <a:pPr lvl="1"/>
            <a:r>
              <a:rPr lang="en-GB" sz="2200" dirty="0">
                <a:latin typeface="Calibri" panose="020F0502020204030204" pitchFamily="34" charset="0"/>
              </a:rPr>
              <a:t>&gt;2000m ~ 0.07 </a:t>
            </a:r>
            <a:r>
              <a:rPr lang="en-GB" sz="2200" dirty="0">
                <a:latin typeface="Calibri" panose="020F0502020204030204" pitchFamily="34" charset="0"/>
                <a:sym typeface="Wingdings" panose="05000000000000000000" pitchFamily="2" charset="2"/>
              </a:rPr>
              <a:t>± 0.05 Wm</a:t>
            </a:r>
            <a:r>
              <a:rPr lang="en-GB" sz="2200" baseline="30000" dirty="0">
                <a:latin typeface="Calibri" panose="020F0502020204030204" pitchFamily="34" charset="0"/>
                <a:sym typeface="Wingdings" panose="05000000000000000000" pitchFamily="2" charset="2"/>
              </a:rPr>
              <a:t>-2</a:t>
            </a:r>
          </a:p>
          <a:p>
            <a:pPr lvl="1"/>
            <a:r>
              <a:rPr lang="en-GB" sz="2200" dirty="0">
                <a:latin typeface="Calibri" panose="020F0502020204030204" pitchFamily="34" charset="0"/>
                <a:sym typeface="Wingdings" panose="05000000000000000000" pitchFamily="2" charset="2"/>
              </a:rPr>
              <a:t>Heating/melting ice, heating land/</a:t>
            </a:r>
            <a:r>
              <a:rPr lang="en-GB" sz="2200" dirty="0" err="1">
                <a:latin typeface="Calibri" panose="020F0502020204030204" pitchFamily="34" charset="0"/>
                <a:sym typeface="Wingdings" panose="05000000000000000000" pitchFamily="2" charset="2"/>
              </a:rPr>
              <a:t>atmos</a:t>
            </a:r>
            <a:r>
              <a:rPr lang="en-GB" sz="2200" dirty="0">
                <a:latin typeface="Calibri" panose="020F0502020204030204" pitchFamily="34" charset="0"/>
                <a:sym typeface="Wingdings" panose="05000000000000000000" pitchFamily="2" charset="2"/>
              </a:rPr>
              <a:t> ~ 0.04 ± 0.02 Wm</a:t>
            </a:r>
            <a:r>
              <a:rPr lang="en-GB" sz="2200" baseline="30000" dirty="0">
                <a:latin typeface="Calibri" panose="020F0502020204030204" pitchFamily="34" charset="0"/>
                <a:sym typeface="Wingdings" panose="05000000000000000000" pitchFamily="2" charset="2"/>
              </a:rPr>
              <a:t>-2</a:t>
            </a:r>
          </a:p>
          <a:p>
            <a:pPr lvl="1"/>
            <a:r>
              <a:rPr lang="en-GB" sz="2200" dirty="0">
                <a:latin typeface="Calibri" panose="020F0502020204030204" pitchFamily="34" charset="0"/>
              </a:rPr>
              <a:t>CERES standard error </a:t>
            </a:r>
            <a:r>
              <a:rPr lang="en-GB" sz="2200" dirty="0">
                <a:latin typeface="Calibri" panose="020F0502020204030204" pitchFamily="34" charset="0"/>
                <a:sym typeface="Wingdings" panose="05000000000000000000" pitchFamily="2" charset="2"/>
              </a:rPr>
              <a:t>± 0.2 </a:t>
            </a:r>
            <a:r>
              <a:rPr lang="en-GB" sz="2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Wm</a:t>
            </a:r>
            <a:r>
              <a:rPr lang="en-GB" sz="2200" baseline="30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-2</a:t>
            </a:r>
            <a:endParaRPr lang="en-GB" sz="2200" baseline="30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Jan 2001-Dec 2010: 0.50 </a:t>
            </a:r>
            <a:r>
              <a:rPr lang="en-GB" sz="2400" dirty="0">
                <a:latin typeface="Calibri" panose="020F0502020204030204" pitchFamily="34" charset="0"/>
                <a:sym typeface="Wingdings" panose="05000000000000000000" pitchFamily="2" charset="2"/>
              </a:rPr>
              <a:t>± 0.43 </a:t>
            </a:r>
            <a:r>
              <a:rPr lang="en-GB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Wm</a:t>
            </a:r>
            <a:r>
              <a:rPr lang="en-GB" sz="2400" baseline="30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-2  </a:t>
            </a:r>
            <a:r>
              <a:rPr lang="en-GB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(EBAF V2.6r)</a:t>
            </a:r>
          </a:p>
          <a:p>
            <a:pPr lvl="1"/>
            <a:r>
              <a:rPr lang="en-GB" sz="2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Changes in heating rate within uncertainty of ocean observations </a:t>
            </a:r>
          </a:p>
          <a:p>
            <a:pPr lvl="1"/>
            <a:r>
              <a:rPr lang="en-GB" sz="2200" dirty="0" smtClean="0">
                <a:latin typeface="Calibri" panose="020F0502020204030204" pitchFamily="34" charset="0"/>
                <a:sym typeface="Wingdings" panose="05000000000000000000" pitchFamily="2" charset="2"/>
                <a:hlinkClick r:id="rId2"/>
              </a:rPr>
              <a:t>Loeb et al. (2012) </a:t>
            </a:r>
            <a:r>
              <a:rPr lang="en-GB" sz="2200" i="1" dirty="0" smtClean="0">
                <a:latin typeface="Calibri" panose="020F0502020204030204" pitchFamily="34" charset="0"/>
                <a:sym typeface="Wingdings" panose="05000000000000000000" pitchFamily="2" charset="2"/>
                <a:hlinkClick r:id="rId2"/>
              </a:rPr>
              <a:t>Nature </a:t>
            </a:r>
            <a:r>
              <a:rPr lang="en-GB" sz="2200" i="1" dirty="0" err="1" smtClean="0">
                <a:latin typeface="Calibri" panose="020F0502020204030204" pitchFamily="34" charset="0"/>
                <a:sym typeface="Wingdings" panose="05000000000000000000" pitchFamily="2" charset="2"/>
                <a:hlinkClick r:id="rId2"/>
              </a:rPr>
              <a:t>Geosci</a:t>
            </a:r>
            <a:r>
              <a:rPr lang="en-GB" sz="2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en-GB" sz="2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What about before 2000 (e.g. </a:t>
            </a:r>
            <a:r>
              <a:rPr lang="en-GB" sz="2200" dirty="0" smtClean="0">
                <a:latin typeface="Calibri" panose="020F0502020204030204" pitchFamily="34" charset="0"/>
                <a:sym typeface="Wingdings" panose="05000000000000000000" pitchFamily="2" charset="2"/>
                <a:hlinkClick r:id="rId3"/>
              </a:rPr>
              <a:t>Wielicki et al. 2002 </a:t>
            </a:r>
            <a:r>
              <a:rPr lang="en-GB" sz="2200" i="1" dirty="0" smtClean="0">
                <a:latin typeface="Calibri" panose="020F0502020204030204" pitchFamily="34" charset="0"/>
                <a:sym typeface="Wingdings" panose="05000000000000000000" pitchFamily="2" charset="2"/>
                <a:hlinkClick r:id="rId3"/>
              </a:rPr>
              <a:t>Science</a:t>
            </a:r>
            <a:r>
              <a:rPr lang="en-GB" sz="2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1678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r>
              <a:rPr lang="en-GB" sz="4000" dirty="0" smtClean="0"/>
              <a:t>Reconstructing global radiative fluxes prior to 2000</a:t>
            </a:r>
            <a:endParaRPr lang="en-GB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63" y="1772816"/>
            <a:ext cx="56052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70" y="4820593"/>
            <a:ext cx="3682357" cy="163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4711"/>
            <a:ext cx="36195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691680" y="3501008"/>
            <a:ext cx="657622" cy="152668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538764" y="3333923"/>
            <a:ext cx="1321268" cy="169376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13" idx="3"/>
          </p:cNvCxnSpPr>
          <p:nvPr/>
        </p:nvCxnSpPr>
        <p:spPr bwMode="auto">
          <a:xfrm flipH="1">
            <a:off x="4644008" y="5633065"/>
            <a:ext cx="1080120" cy="17945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27584" y="1556792"/>
            <a:ext cx="3043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ERBS/CERES variability</a:t>
            </a:r>
            <a:endParaRPr lang="en-GB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1743199"/>
            <a:ext cx="41764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CERES monthly climatology</a:t>
            </a:r>
            <a:endParaRPr lang="en-GB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6056" y="4407495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ERA Interim spatial anomalies</a:t>
            </a:r>
            <a:endParaRPr lang="en-GB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5027692"/>
            <a:ext cx="424847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Combine CERES/ARGO accuracy, ERBS WFOV stability and reanalysis circulation patterns to reconstruct radiative fluxes</a:t>
            </a:r>
            <a:endParaRPr lang="en-GB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3429000"/>
            <a:ext cx="1502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66FF33"/>
                </a:solidFill>
                <a:latin typeface="Calibri"/>
              </a:rPr>
              <a:t>ERBS WFOV</a:t>
            </a:r>
          </a:p>
          <a:p>
            <a:r>
              <a:rPr lang="en-GB" b="1" dirty="0" smtClean="0">
                <a:solidFill>
                  <a:srgbClr val="00FFFF"/>
                </a:solidFill>
                <a:latin typeface="Calibri"/>
              </a:rPr>
              <a:t>CERES</a:t>
            </a:r>
          </a:p>
          <a:p>
            <a:r>
              <a:rPr lang="en-GB" b="1" dirty="0" smtClean="0">
                <a:solidFill>
                  <a:srgbClr val="A46202"/>
                </a:solidFill>
                <a:latin typeface="Calibri"/>
              </a:rPr>
              <a:t>ERA Interim</a:t>
            </a:r>
            <a:endParaRPr lang="en-GB" b="1" dirty="0">
              <a:solidFill>
                <a:srgbClr val="A4620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3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/>
      <p:bldP spid="13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0070C0"/>
                </a:solidFill>
              </a:rPr>
              <a:t>Use reanalyses or models to bridge gaps in record (1993 and 1999/2000)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87413"/>
            <a:ext cx="3816424" cy="4525963"/>
          </a:xfrm>
        </p:spPr>
        <p:txBody>
          <a:bodyPr/>
          <a:lstStyle/>
          <a:p>
            <a:r>
              <a:rPr lang="en-GB" sz="2800" dirty="0" smtClean="0"/>
              <a:t>ERA Interim trends suspect. Use model…</a:t>
            </a:r>
          </a:p>
          <a:p>
            <a:r>
              <a:rPr lang="en-GB" sz="2800" b="1" dirty="0" smtClean="0"/>
              <a:t>UPSCALE </a:t>
            </a:r>
            <a:r>
              <a:rPr lang="en-GB" sz="2800" dirty="0" smtClean="0"/>
              <a:t>simulations (obs. SST, sea ice </a:t>
            </a:r>
            <a:r>
              <a:rPr lang="en-GB" sz="2800" dirty="0"/>
              <a:t>&amp;</a:t>
            </a:r>
            <a:r>
              <a:rPr lang="en-GB" sz="2800" dirty="0" smtClean="0"/>
              <a:t> realistic radiative </a:t>
            </a:r>
            <a:r>
              <a:rPr lang="en-GB" sz="2800" dirty="0" err="1" smtClean="0"/>
              <a:t>forcings</a:t>
            </a:r>
            <a:r>
              <a:rPr lang="en-GB" sz="2800" dirty="0" smtClean="0"/>
              <a:t>) “</a:t>
            </a:r>
            <a:r>
              <a:rPr lang="en-GB" sz="2800" b="1" dirty="0" smtClean="0">
                <a:solidFill>
                  <a:srgbClr val="FF0000"/>
                </a:solidFill>
              </a:rPr>
              <a:t>OBS</a:t>
            </a:r>
            <a:r>
              <a:rPr lang="en-GB" sz="2800" dirty="0" smtClean="0"/>
              <a:t>”</a:t>
            </a:r>
          </a:p>
          <a:p>
            <a:r>
              <a:rPr lang="en-GB" sz="2800" dirty="0" smtClean="0"/>
              <a:t>Net  less sensitive to method than OLR/ASR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1661899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Outgoing </a:t>
            </a:r>
            <a:r>
              <a:rPr lang="en-GB" sz="2400" dirty="0" err="1" smtClean="0">
                <a:solidFill>
                  <a:srgbClr val="000000"/>
                </a:solidFill>
                <a:latin typeface="Calibri"/>
              </a:rPr>
              <a:t>Longwave</a:t>
            </a:r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 Radiation Anomalies (Wm</a:t>
            </a:r>
            <a:r>
              <a:rPr lang="en-GB" sz="2400" baseline="30000" dirty="0" smtClean="0">
                <a:solidFill>
                  <a:srgbClr val="000000"/>
                </a:solidFill>
                <a:latin typeface="Calibri"/>
              </a:rPr>
              <a:t>-2</a:t>
            </a:r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)</a:t>
            </a:r>
            <a:endParaRPr lang="en-GB" sz="24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308304" y="5445224"/>
            <a:ext cx="396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029" y="2483899"/>
            <a:ext cx="4538771" cy="339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907"/>
            <a:ext cx="6860515" cy="5256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20043" y="3294112"/>
            <a:ext cx="6127947" cy="1143000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r>
              <a:rPr lang="en-GB" sz="2800" dirty="0"/>
              <a:t>Net Imbalance </a:t>
            </a:r>
            <a:r>
              <a:rPr lang="en-GB" sz="2800" u="sng" dirty="0"/>
              <a:t>Anomaly</a:t>
            </a:r>
            <a:r>
              <a:rPr lang="en-GB" sz="2800" dirty="0"/>
              <a:t> (Wm</a:t>
            </a:r>
            <a:r>
              <a:rPr lang="en-GB" sz="2800" baseline="30000" dirty="0"/>
              <a:t>-2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-18572" y="181670"/>
            <a:ext cx="84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70C0"/>
                </a:solidFill>
                <a:latin typeface="Calibri"/>
              </a:rPr>
              <a:t>Changes in imbalance in models &amp; observations</a:t>
            </a:r>
            <a:endParaRPr lang="en-GB" sz="320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0019" y="1484784"/>
            <a:ext cx="2188485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B050"/>
                </a:solidFill>
                <a:latin typeface="Calibri"/>
              </a:rPr>
              <a:t>0.62±0.43 Wm</a:t>
            </a:r>
            <a:r>
              <a:rPr lang="en-GB" sz="2000" b="1" baseline="30000" dirty="0" smtClean="0">
                <a:solidFill>
                  <a:srgbClr val="00B050"/>
                </a:solidFill>
                <a:latin typeface="Calibri"/>
              </a:rPr>
              <a:t>-2</a:t>
            </a:r>
            <a:endParaRPr lang="en-GB" sz="2000" b="1" baseline="30000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26295" y="841068"/>
            <a:ext cx="1057473" cy="4321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83768" y="836712"/>
            <a:ext cx="1152112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52136" y="836712"/>
            <a:ext cx="1044000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96136" y="836712"/>
            <a:ext cx="1159379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35896" y="836712"/>
            <a:ext cx="1116000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766445"/>
            <a:ext cx="867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Imbalance: </a:t>
            </a:r>
            <a:r>
              <a:rPr lang="en-GB" sz="3600" dirty="0" smtClean="0">
                <a:solidFill>
                  <a:srgbClr val="000000"/>
                </a:solidFill>
                <a:latin typeface="Calibri"/>
              </a:rPr>
              <a:t>0.23   0.00   0.78   0.63   0.63   (Wm</a:t>
            </a:r>
            <a:r>
              <a:rPr lang="en-GB" sz="3600" baseline="30000" dirty="0" smtClean="0">
                <a:solidFill>
                  <a:srgbClr val="000000"/>
                </a:solidFill>
                <a:latin typeface="Calibri"/>
              </a:rPr>
              <a:t>-2</a:t>
            </a:r>
            <a:r>
              <a:rPr lang="en-GB" sz="3600" dirty="0" smtClean="0">
                <a:solidFill>
                  <a:srgbClr val="000000"/>
                </a:solidFill>
                <a:latin typeface="Calibri"/>
              </a:rPr>
              <a:t>)</a:t>
            </a:r>
            <a:endParaRPr lang="en-GB" sz="3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6296" y="6413266"/>
            <a:ext cx="6170230" cy="400110"/>
          </a:xfrm>
          <a:prstGeom prst="rect">
            <a:avLst/>
          </a:prstGeom>
          <a:solidFill>
            <a:schemeClr val="bg1"/>
          </a:solidFill>
          <a:ln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00"/>
                </a:solidFill>
                <a:hlinkClick r:id="rId3"/>
              </a:rPr>
              <a:t>Allan et al. (2014</a:t>
            </a:r>
            <a:r>
              <a:rPr lang="en-GB" sz="2000" b="1" dirty="0" smtClean="0">
                <a:solidFill>
                  <a:srgbClr val="000000"/>
                </a:solidFill>
                <a:hlinkClick r:id="rId3"/>
              </a:rPr>
              <a:t>) </a:t>
            </a:r>
            <a:r>
              <a:rPr lang="en-GB" sz="2000" b="1" i="1" dirty="0" smtClean="0">
                <a:solidFill>
                  <a:srgbClr val="000000"/>
                </a:solidFill>
                <a:hlinkClick r:id="rId3"/>
              </a:rPr>
              <a:t>GRL</a:t>
            </a:r>
            <a:endParaRPr lang="en-GB" sz="2000" b="1" i="1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662396"/>
            <a:ext cx="2016405" cy="11594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4110" y="5345708"/>
            <a:ext cx="100584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00"/>
                </a:solidFill>
              </a:rPr>
              <a:t>Volcano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8703" y="1626778"/>
            <a:ext cx="1081489" cy="307777"/>
          </a:xfrm>
          <a:prstGeom prst="rect">
            <a:avLst/>
          </a:prstGeom>
          <a:solidFill>
            <a:srgbClr val="A3E7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00"/>
                </a:solidFill>
              </a:rPr>
              <a:t>La Niña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52683" y="4218871"/>
            <a:ext cx="925498" cy="30777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0000"/>
                </a:solidFill>
              </a:rPr>
              <a:t>El Niño</a:t>
            </a:r>
            <a:endParaRPr lang="en-GB" sz="2000" b="1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 bwMode="auto">
          <a:xfrm flipV="1">
            <a:off x="6078181" y="3851951"/>
            <a:ext cx="877334" cy="520809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0" idx="1"/>
          </p:cNvCxnSpPr>
          <p:nvPr/>
        </p:nvCxnSpPr>
        <p:spPr bwMode="auto">
          <a:xfrm flipH="1" flipV="1">
            <a:off x="4513186" y="3866853"/>
            <a:ext cx="639497" cy="505907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9" idx="2"/>
          </p:cNvCxnSpPr>
          <p:nvPr/>
        </p:nvCxnSpPr>
        <p:spPr bwMode="auto">
          <a:xfrm>
            <a:off x="5759448" y="1934555"/>
            <a:ext cx="756768" cy="209501"/>
          </a:xfrm>
          <a:prstGeom prst="straightConnector1">
            <a:avLst/>
          </a:prstGeom>
          <a:noFill/>
          <a:ln w="38100" cap="flat" cmpd="sng" algn="ctr">
            <a:solidFill>
              <a:srgbClr val="A3E7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5002679" y="1934555"/>
            <a:ext cx="756768" cy="209501"/>
          </a:xfrm>
          <a:prstGeom prst="straightConnector1">
            <a:avLst/>
          </a:prstGeom>
          <a:noFill/>
          <a:ln w="38100" cap="flat" cmpd="sng" algn="ctr">
            <a:solidFill>
              <a:srgbClr val="A3E7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637421" y="1484784"/>
            <a:ext cx="2862571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alibri"/>
              </a:rPr>
              <a:t>0.34±0.67 Wm</a:t>
            </a:r>
            <a:r>
              <a:rPr lang="en-GB" sz="2000" b="1" baseline="30000" dirty="0" smtClean="0">
                <a:solidFill>
                  <a:srgbClr val="FF0000"/>
                </a:solidFill>
                <a:latin typeface="Calibri"/>
              </a:rPr>
              <a:t>-2</a:t>
            </a:r>
            <a:endParaRPr lang="en-GB" sz="2000" b="1" baseline="30000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1426296" y="1412776"/>
            <a:ext cx="3285088" cy="450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4832934" y="1412776"/>
            <a:ext cx="2803679" cy="450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4921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8" grpId="0" animBg="1"/>
      <p:bldP spid="10" grpId="0" animBg="1"/>
      <p:bldP spid="11" grpId="0" animBg="1"/>
      <p:bldP spid="9" grpId="0" animBg="1"/>
      <p:bldP spid="5" grpId="0"/>
      <p:bldP spid="18" grpId="0" animBg="1"/>
      <p:bldP spid="19" grpId="0" animBg="1"/>
      <p:bldP spid="20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81119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11190"/>
            <a:ext cx="6454790" cy="7778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6512" y="131569"/>
            <a:ext cx="1547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alibri"/>
              </a:rPr>
              <a:t>NET Radiation</a:t>
            </a:r>
            <a:endParaRPr lang="en-GB" sz="24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8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3" r="55796" b="40573"/>
          <a:stretch/>
        </p:blipFill>
        <p:spPr>
          <a:xfrm>
            <a:off x="107504" y="2996952"/>
            <a:ext cx="4824536" cy="3307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96" b="73603"/>
          <a:stretch/>
        </p:blipFill>
        <p:spPr>
          <a:xfrm>
            <a:off x="107504" y="116632"/>
            <a:ext cx="4824536" cy="29380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364088" y="3054686"/>
            <a:ext cx="2508338" cy="217451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64088" y="5229200"/>
            <a:ext cx="2508338" cy="54006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mtClean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588224" y="5207471"/>
            <a:ext cx="20461" cy="45377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588224" y="2557355"/>
            <a:ext cx="0" cy="5617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714587" y="1692665"/>
            <a:ext cx="1737733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CERES/Argo Net Flux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7910" y="4376474"/>
            <a:ext cx="1280693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/>
              </a:rPr>
              <a:t>Surface Flux</a:t>
            </a:r>
            <a:endParaRPr lang="en-GB" sz="24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7452320" y="4004814"/>
            <a:ext cx="70099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013589" y="4005064"/>
            <a:ext cx="70099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948264" y="3717032"/>
            <a:ext cx="3240360" cy="830997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Estimate horizontal energy flux</a:t>
            </a:r>
            <a:endParaRPr lang="en-GB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364088" y="198921"/>
            <a:ext cx="3139730" cy="1143000"/>
          </a:xfrm>
        </p:spPr>
        <p:txBody>
          <a:bodyPr/>
          <a:lstStyle/>
          <a:p>
            <a:r>
              <a:rPr lang="en-GB" sz="3600" b="1" dirty="0" smtClean="0"/>
              <a:t>Future work: </a:t>
            </a:r>
            <a:r>
              <a:rPr lang="en-GB" sz="3600" dirty="0" smtClean="0"/>
              <a:t>Estimates </a:t>
            </a:r>
            <a:r>
              <a:rPr lang="en-GB" sz="3600" dirty="0" smtClean="0"/>
              <a:t>of Surface Flux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04777" y="6019567"/>
                <a:ext cx="6539223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𝑺𝑭𝑪</m:t>
                          </m:r>
                        </m:sub>
                      </m:sSub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𝑻𝑶𝑨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− 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𝑻𝑬</m:t>
                          </m:r>
                        </m:num>
                        <m:den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  <m:r>
                        <a:rPr lang="el-GR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 </m:t>
                      </m:r>
                      <m:r>
                        <a:rPr lang="en-GB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𝜵</m:t>
                      </m:r>
                      <m:r>
                        <a:rPr lang="en-GB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𝒈</m:t>
                          </m:r>
                        </m:den>
                      </m:f>
                      <m:nary>
                        <m:naryPr>
                          <m:ctrlP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  <m:e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𝑽</m:t>
                          </m:r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</m:e>
                      </m:nary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/>
                        </a:rPr>
                        <m:t>𝑳𝒒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/>
                        </a:rPr>
                        <m:t>𝑻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GB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b="1" i="1">
                          <a:solidFill>
                            <a:srgbClr val="00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GB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n-GB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𝒑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𝝏</m:t>
                          </m:r>
                          <m:r>
                            <a:rPr lang="el-GR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𝜼</m:t>
                          </m:r>
                        </m:den>
                      </m:f>
                      <m:r>
                        <a:rPr lang="en-GB" b="1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l-GR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𝜼</m:t>
                      </m:r>
                    </m:oMath>
                  </m:oMathPara>
                </a14:m>
                <a:endParaRPr lang="en-GB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777" y="6019567"/>
                <a:ext cx="6539223" cy="7218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9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alibri" pitchFamily="34" charset="0"/>
              </a:rPr>
              <a:t>Conclusions</a:t>
            </a:r>
            <a:endParaRPr lang="en-GB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525963"/>
          </a:xfrm>
        </p:spPr>
        <p:txBody>
          <a:bodyPr/>
          <a:lstStyle/>
          <a:p>
            <a:r>
              <a:rPr lang="en-GB" sz="2800" dirty="0"/>
              <a:t>Heating of Earth continues at rate of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2800" dirty="0"/>
              <a:t>0.6 Wm</a:t>
            </a:r>
            <a:r>
              <a:rPr lang="en-GB" sz="2800" baseline="30000" dirty="0"/>
              <a:t>-2</a:t>
            </a:r>
          </a:p>
          <a:p>
            <a:r>
              <a:rPr lang="en-GB" sz="2800" dirty="0">
                <a:solidFill>
                  <a:srgbClr val="00B050"/>
                </a:solidFill>
              </a:rPr>
              <a:t>Current variability in TOA radiation (1985-2013</a:t>
            </a:r>
            <a:r>
              <a:rPr lang="en-GB" sz="28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GB" sz="2800" dirty="0" smtClean="0"/>
              <a:t>Net radiative flux imbalance fairly stable</a:t>
            </a:r>
          </a:p>
          <a:p>
            <a:pPr lvl="1"/>
            <a:r>
              <a:rPr lang="en-GB" sz="2400" dirty="0"/>
              <a:t>Requires anchoring to ARGO ocean heating </a:t>
            </a:r>
            <a:r>
              <a:rPr lang="en-GB" sz="2400" dirty="0" smtClean="0"/>
              <a:t>rate </a:t>
            </a:r>
            <a:r>
              <a:rPr lang="en-GB" sz="1800" dirty="0" smtClean="0"/>
              <a:t>+ minor terms</a:t>
            </a:r>
          </a:p>
          <a:p>
            <a:pPr lvl="1"/>
            <a:r>
              <a:rPr lang="en-GB" sz="2400" dirty="0" smtClean="0"/>
              <a:t>Influence of Pinatubo and ENSO</a:t>
            </a:r>
          </a:p>
          <a:p>
            <a:pPr lvl="1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2400" dirty="0" smtClean="0"/>
              <a:t>0.3 Wm</a:t>
            </a:r>
            <a:r>
              <a:rPr lang="en-GB" sz="2400" baseline="30000" dirty="0" smtClean="0"/>
              <a:t>-2</a:t>
            </a:r>
            <a:r>
              <a:rPr lang="en-GB" sz="2400" dirty="0" smtClean="0"/>
              <a:t> higher </a:t>
            </a:r>
            <a:r>
              <a:rPr lang="en-GB" sz="2400" dirty="0"/>
              <a:t>in 1995-1999 than </a:t>
            </a:r>
            <a:r>
              <a:rPr lang="en-GB" sz="2400" dirty="0" smtClean="0"/>
              <a:t>2000-2013 </a:t>
            </a:r>
            <a:r>
              <a:rPr lang="en-GB" sz="2400" dirty="0"/>
              <a:t>period</a:t>
            </a:r>
          </a:p>
          <a:p>
            <a:r>
              <a:rPr lang="en-GB" sz="2800" dirty="0">
                <a:solidFill>
                  <a:srgbClr val="00B050"/>
                </a:solidFill>
              </a:rPr>
              <a:t>Distinct East Pacific signal in </a:t>
            </a:r>
            <a:r>
              <a:rPr lang="el-GR" sz="2800" dirty="0">
                <a:solidFill>
                  <a:srgbClr val="00B050"/>
                </a:solidFill>
              </a:rPr>
              <a:t>Δ</a:t>
            </a:r>
            <a:r>
              <a:rPr lang="en-GB" sz="2800" dirty="0">
                <a:solidFill>
                  <a:srgbClr val="00B050"/>
                </a:solidFill>
              </a:rPr>
              <a:t>T and </a:t>
            </a:r>
            <a:r>
              <a:rPr lang="el-GR" sz="2800" dirty="0">
                <a:solidFill>
                  <a:srgbClr val="00B050"/>
                </a:solidFill>
              </a:rPr>
              <a:t>Δ</a:t>
            </a:r>
            <a:r>
              <a:rPr lang="en-GB" sz="2800" dirty="0" smtClean="0">
                <a:solidFill>
                  <a:srgbClr val="00B050"/>
                </a:solidFill>
              </a:rPr>
              <a:t>N</a:t>
            </a:r>
          </a:p>
          <a:p>
            <a:r>
              <a:rPr lang="en-GB" sz="2800" dirty="0" smtClean="0"/>
              <a:t>Radiative </a:t>
            </a:r>
            <a:r>
              <a:rPr lang="en-GB" sz="2800" dirty="0"/>
              <a:t>forcing alone can’t explain surface warming </a:t>
            </a:r>
            <a:r>
              <a:rPr lang="en-GB" sz="2800" dirty="0" smtClean="0"/>
              <a:t>slowdown: internal variability important</a:t>
            </a:r>
          </a:p>
          <a:p>
            <a:r>
              <a:rPr lang="en-GB" sz="2800" dirty="0" smtClean="0">
                <a:solidFill>
                  <a:srgbClr val="00B050"/>
                </a:solidFill>
              </a:rPr>
              <a:t>Next steps: combining with reanalyses energy transports to estimate surface fluxes</a:t>
            </a:r>
            <a:endParaRPr lang="en-GB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8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FIG01_v01_05_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1" b="4211"/>
          <a:stretch/>
        </p:blipFill>
        <p:spPr bwMode="auto">
          <a:xfrm>
            <a:off x="271562" y="1844824"/>
            <a:ext cx="6357840" cy="437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5" b="4653"/>
          <a:stretch/>
        </p:blipFill>
        <p:spPr>
          <a:xfrm>
            <a:off x="271561" y="1844675"/>
            <a:ext cx="6316663" cy="4379863"/>
          </a:xfrm>
          <a:prstGeom prst="rect">
            <a:avLst/>
          </a:prstGeom>
        </p:spPr>
      </p:pic>
      <p:sp>
        <p:nvSpPr>
          <p:cNvPr id="37900" name="Text Box 3"/>
          <p:cNvSpPr txBox="1">
            <a:spLocks noChangeArrowheads="1"/>
          </p:cNvSpPr>
          <p:nvPr/>
        </p:nvSpPr>
        <p:spPr bwMode="auto">
          <a:xfrm>
            <a:off x="230188" y="6445076"/>
            <a:ext cx="87344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Liu </a:t>
            </a:r>
            <a:r>
              <a:rPr lang="en-US" dirty="0"/>
              <a:t>and Allan </a:t>
            </a:r>
            <a:r>
              <a:rPr lang="en-US" i="1" dirty="0"/>
              <a:t>in </a:t>
            </a:r>
            <a:r>
              <a:rPr lang="en-US" i="1" dirty="0" smtClean="0"/>
              <a:t>prep; see also</a:t>
            </a:r>
            <a:r>
              <a:rPr lang="en-US" dirty="0" smtClean="0">
                <a:hlinkClick r:id="rId4"/>
              </a:rPr>
              <a:t> </a:t>
            </a:r>
            <a:r>
              <a:rPr lang="en-US" dirty="0">
                <a:hlinkClick r:id="rId4"/>
              </a:rPr>
              <a:t>Allan et al. (2010) ERL</a:t>
            </a:r>
            <a:r>
              <a:rPr lang="en-US" dirty="0" smtClean="0">
                <a:hlinkClick r:id="rId4"/>
              </a:rPr>
              <a:t>.</a:t>
            </a:r>
            <a:endParaRPr lang="en-US" i="1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463" y="80963"/>
            <a:ext cx="7186612" cy="1516062"/>
          </a:xfrm>
        </p:spPr>
        <p:txBody>
          <a:bodyPr/>
          <a:lstStyle/>
          <a:p>
            <a:r>
              <a:rPr lang="en-GB" sz="3600" dirty="0" smtClean="0">
                <a:solidFill>
                  <a:srgbClr val="0070C0"/>
                </a:solidFill>
                <a:latin typeface="Calibri" pitchFamily="34" charset="0"/>
              </a:rPr>
              <a:t>CMIP5 simulations: Wet regions get wetter, dry regions get drier</a:t>
            </a:r>
          </a:p>
        </p:txBody>
      </p:sp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569913" y="1412776"/>
            <a:ext cx="54102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/>
              <a:t>	Ocean		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332656" y="3717032"/>
            <a:ext cx="3761408" cy="46166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/>
              <a:t>Tropical dry	Tropical wet</a:t>
            </a:r>
          </a:p>
        </p:txBody>
      </p:sp>
      <p:sp>
        <p:nvSpPr>
          <p:cNvPr id="37893" name="TextBox 2"/>
          <p:cNvSpPr txBox="1">
            <a:spLocks noChangeArrowheads="1"/>
          </p:cNvSpPr>
          <p:nvPr/>
        </p:nvSpPr>
        <p:spPr bwMode="auto">
          <a:xfrm>
            <a:off x="6653213" y="3021013"/>
            <a:ext cx="2057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Pre 1988 GPCP ocean data does not contain microwave data</a:t>
            </a:r>
          </a:p>
        </p:txBody>
      </p:sp>
      <p:cxnSp>
        <p:nvCxnSpPr>
          <p:cNvPr id="37894" name="Straight Arrow Connector 4"/>
          <p:cNvCxnSpPr>
            <a:cxnSpLocks noChangeShapeType="1"/>
          </p:cNvCxnSpPr>
          <p:nvPr/>
        </p:nvCxnSpPr>
        <p:spPr bwMode="auto">
          <a:xfrm flipH="1">
            <a:off x="2339975" y="3927475"/>
            <a:ext cx="4289425" cy="438150"/>
          </a:xfrm>
          <a:prstGeom prst="straightConnector1">
            <a:avLst/>
          </a:prstGeom>
          <a:noFill/>
          <a:ln w="412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8250" y="1268413"/>
            <a:ext cx="14351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66025" y="673100"/>
            <a:ext cx="145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TextBox 10"/>
          <p:cNvSpPr txBox="1">
            <a:spLocks noChangeArrowheads="1"/>
          </p:cNvSpPr>
          <p:nvPr/>
        </p:nvSpPr>
        <p:spPr bwMode="auto">
          <a:xfrm>
            <a:off x="6629400" y="4508500"/>
            <a:ext cx="20574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Robust drying of dry tropical land</a:t>
            </a:r>
          </a:p>
        </p:txBody>
      </p:sp>
      <p:cxnSp>
        <p:nvCxnSpPr>
          <p:cNvPr id="37898" name="Straight Arrow Connector 11"/>
          <p:cNvCxnSpPr>
            <a:cxnSpLocks noChangeShapeType="1"/>
          </p:cNvCxnSpPr>
          <p:nvPr/>
        </p:nvCxnSpPr>
        <p:spPr bwMode="auto">
          <a:xfrm flipH="1">
            <a:off x="6156176" y="4876800"/>
            <a:ext cx="473225" cy="68262"/>
          </a:xfrm>
          <a:prstGeom prst="straightConnector1">
            <a:avLst/>
          </a:prstGeom>
          <a:noFill/>
          <a:ln w="412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7899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0113" y="6359050"/>
            <a:ext cx="2984500" cy="45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60232" y="5301208"/>
            <a:ext cx="2266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30% wettest </a:t>
            </a:r>
            <a:r>
              <a:rPr lang="en-GB" dirty="0" err="1" smtClean="0">
                <a:solidFill>
                  <a:srgbClr val="0070C0"/>
                </a:solidFill>
              </a:rPr>
              <a:t>gridpoints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vs</a:t>
            </a:r>
            <a:r>
              <a:rPr lang="en-GB" dirty="0" smtClean="0">
                <a:solidFill>
                  <a:srgbClr val="0070C0"/>
                </a:solidFill>
              </a:rPr>
              <a:t> 70% driest each month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0" t="6709" r="75156" b="83416"/>
          <a:stretch/>
        </p:blipFill>
        <p:spPr>
          <a:xfrm>
            <a:off x="6516216" y="1988840"/>
            <a:ext cx="1512168" cy="68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5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70C0"/>
                </a:solidFill>
              </a:rPr>
              <a:t>Motivations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Fundamental question:</a:t>
            </a:r>
          </a:p>
          <a:p>
            <a:pPr lvl="1"/>
            <a:r>
              <a:rPr lang="en-GB" i="1" dirty="0" smtClean="0">
                <a:latin typeface="Calibri" pitchFamily="34" charset="0"/>
              </a:rPr>
              <a:t>How much will the world warm this century, how will the global water cycle respond and what are the implications for society? </a:t>
            </a:r>
            <a:endParaRPr lang="en-GB" i="1" dirty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More specific questions:</a:t>
            </a:r>
            <a:endParaRPr lang="en-GB" dirty="0">
              <a:latin typeface="Calibri" pitchFamily="34" charset="0"/>
            </a:endParaRPr>
          </a:p>
          <a:p>
            <a:pPr lvl="1"/>
            <a:r>
              <a:rPr lang="en-GB" i="1" dirty="0" smtClean="0">
                <a:latin typeface="Calibri" pitchFamily="34" charset="0"/>
              </a:rPr>
              <a:t>How and why are precipitation patterns changing?</a:t>
            </a:r>
          </a:p>
          <a:p>
            <a:pPr lvl="1"/>
            <a:r>
              <a:rPr lang="en-GB" i="1" dirty="0" smtClean="0">
                <a:latin typeface="Calibri" pitchFamily="34" charset="0"/>
              </a:rPr>
              <a:t>Why has global surface warming slowed?</a:t>
            </a:r>
            <a:endParaRPr lang="en-GB" i="1" dirty="0">
              <a:latin typeface="Calibri" pitchFamily="34" charset="0"/>
            </a:endParaRPr>
          </a:p>
          <a:p>
            <a:endParaRPr lang="en-GB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9" t="65641"/>
          <a:stretch/>
        </p:blipFill>
        <p:spPr>
          <a:xfrm>
            <a:off x="4716015" y="2594521"/>
            <a:ext cx="4101380" cy="35747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9" b="33873"/>
          <a:stretch/>
        </p:blipFill>
        <p:spPr>
          <a:xfrm>
            <a:off x="492549" y="356316"/>
            <a:ext cx="3575395" cy="5997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560" y="557808"/>
            <a:ext cx="4662239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002060"/>
                </a:solidFill>
              </a:rPr>
              <a:t>Changes in top of atmosphere radiative fluxes since 1985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916832" y="3255367"/>
            <a:ext cx="6336704" cy="46166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Absorbed Solar  (Wm</a:t>
            </a:r>
            <a:r>
              <a:rPr lang="en-GB" sz="2400" baseline="30000" dirty="0" smtClean="0">
                <a:latin typeface="+mn-lt"/>
              </a:rPr>
              <a:t>-2</a:t>
            </a:r>
            <a:r>
              <a:rPr lang="en-GB" sz="2400" dirty="0" smtClean="0">
                <a:latin typeface="+mn-lt"/>
              </a:rPr>
              <a:t>)  Outgoing </a:t>
            </a:r>
            <a:r>
              <a:rPr lang="en-GB" sz="2400" dirty="0" err="1" smtClean="0">
                <a:latin typeface="+mn-lt"/>
              </a:rPr>
              <a:t>Longwave</a:t>
            </a:r>
            <a:endParaRPr lang="en-GB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2132856"/>
            <a:ext cx="410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n-lt"/>
              </a:rPr>
              <a:t>Net Imbalance Anomaly (Wm</a:t>
            </a:r>
            <a:r>
              <a:rPr lang="en-GB" sz="2400" baseline="30000" dirty="0" smtClean="0">
                <a:latin typeface="+mn-lt"/>
              </a:rPr>
              <a:t>-2</a:t>
            </a:r>
            <a:r>
              <a:rPr lang="en-GB" sz="2400" dirty="0" smtClean="0">
                <a:latin typeface="+mn-lt"/>
              </a:rPr>
              <a:t>)</a:t>
            </a:r>
            <a:endParaRPr lang="en-GB" sz="24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995936" y="3717032"/>
            <a:ext cx="720080" cy="100811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995936" y="2363688"/>
            <a:ext cx="720080" cy="105890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4139953" y="6197242"/>
            <a:ext cx="467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Research in </a:t>
            </a:r>
            <a:r>
              <a:rPr lang="en-GB" sz="2000" dirty="0" smtClean="0">
                <a:latin typeface="+mn-lt"/>
                <a:hlinkClick r:id="rId3"/>
              </a:rPr>
              <a:t>DEEP-C project </a:t>
            </a:r>
            <a:r>
              <a:rPr lang="en-GB" sz="2000" dirty="0" smtClean="0">
                <a:latin typeface="+mn-lt"/>
              </a:rPr>
              <a:t>at Reading…</a:t>
            </a:r>
            <a:endParaRPr lang="en-GB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1463" y="5651956"/>
            <a:ext cx="145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Chunlei</a:t>
            </a:r>
            <a:r>
              <a:rPr lang="en-GB" dirty="0" smtClean="0"/>
              <a:t> Liu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01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685403"/>
          </a:xfrm>
        </p:spPr>
        <p:txBody>
          <a:bodyPr/>
          <a:lstStyle/>
          <a:p>
            <a:pPr algn="l"/>
            <a:r>
              <a:rPr lang="en-GB" sz="4000" dirty="0">
                <a:solidFill>
                  <a:srgbClr val="0066FF"/>
                </a:solidFill>
                <a:latin typeface="Calibri" panose="020F0502020204030204" pitchFamily="34" charset="0"/>
              </a:rPr>
              <a:t>P</a:t>
            </a:r>
            <a:r>
              <a:rPr lang="en-GB" sz="4000" dirty="0" smtClean="0">
                <a:solidFill>
                  <a:srgbClr val="0066FF"/>
                </a:solidFill>
                <a:latin typeface="Calibri" panose="020F0502020204030204" pitchFamily="34" charset="0"/>
              </a:rPr>
              <a:t>recipitation bias &amp; response</a:t>
            </a:r>
            <a:endParaRPr lang="en-GB" sz="4000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4932016" cy="315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43608" y="1412776"/>
            <a:ext cx="236443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Positional errors?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6503" y="3371800"/>
            <a:ext cx="209153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Process errors?</a:t>
            </a: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3408038" y="1643609"/>
            <a:ext cx="2785072" cy="63326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7" idx="3"/>
          </p:cNvCxnSpPr>
          <p:nvPr/>
        </p:nvCxnSpPr>
        <p:spPr bwMode="auto">
          <a:xfrm flipV="1">
            <a:off x="3408038" y="2564904"/>
            <a:ext cx="2353024" cy="103772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1341" t="10116" b="17202"/>
          <a:stretch/>
        </p:blipFill>
        <p:spPr>
          <a:xfrm>
            <a:off x="4846933" y="4383040"/>
            <a:ext cx="3817107" cy="19721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0623" t="81974" r="4184" b="4128"/>
          <a:stretch/>
        </p:blipFill>
        <p:spPr>
          <a:xfrm>
            <a:off x="4195257" y="6321827"/>
            <a:ext cx="4731890" cy="2670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7443" t="-1149" r="46264" b="91285"/>
          <a:stretch/>
        </p:blipFill>
        <p:spPr>
          <a:xfrm>
            <a:off x="5291213" y="4189223"/>
            <a:ext cx="2600762" cy="2444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1561" y="5119381"/>
            <a:ext cx="3128351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Disagreement in sign of precipitation change</a:t>
            </a:r>
            <a:endParaRPr lang="en-GB" sz="2400" dirty="0">
              <a:latin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 bwMode="auto">
          <a:xfrm flipV="1">
            <a:off x="3779912" y="5119381"/>
            <a:ext cx="1511301" cy="41549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740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915000" cy="562074"/>
          </a:xfrm>
        </p:spPr>
        <p:txBody>
          <a:bodyPr/>
          <a:lstStyle/>
          <a:p>
            <a:r>
              <a:rPr lang="en-GB" sz="3600" dirty="0" smtClean="0">
                <a:solidFill>
                  <a:srgbClr val="0066FF"/>
                </a:solidFill>
                <a:latin typeface="Calibri" panose="020F0502020204030204" pitchFamily="34" charset="0"/>
              </a:rPr>
              <a:t>It’s the dynamics, stupid!</a:t>
            </a:r>
            <a:endParaRPr lang="en-GB" sz="3600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1" y="908720"/>
            <a:ext cx="3996293" cy="4525963"/>
          </a:xfrm>
        </p:spPr>
        <p:txBody>
          <a:bodyPr/>
          <a:lstStyle/>
          <a:p>
            <a:r>
              <a:rPr lang="en-GB" sz="2400" dirty="0" smtClean="0">
                <a:latin typeface="Calibri" panose="020F0502020204030204" pitchFamily="34" charset="0"/>
              </a:rPr>
              <a:t>Most tropical precipitation where air is rising…</a:t>
            </a:r>
          </a:p>
          <a:p>
            <a:pPr lvl="1"/>
            <a:r>
              <a:rPr lang="en-GB" sz="2000" dirty="0" smtClean="0">
                <a:latin typeface="Calibri" panose="020F0502020204030204" pitchFamily="34" charset="0"/>
              </a:rPr>
              <a:t>500 </a:t>
            </a:r>
            <a:r>
              <a:rPr lang="en-GB" sz="2000" dirty="0" err="1" smtClean="0">
                <a:latin typeface="Calibri" panose="020F0502020204030204" pitchFamily="34" charset="0"/>
              </a:rPr>
              <a:t>hPa</a:t>
            </a:r>
            <a:r>
              <a:rPr lang="en-GB" sz="2000" dirty="0" smtClean="0">
                <a:latin typeface="Calibri" panose="020F0502020204030204" pitchFamily="34" charset="0"/>
              </a:rPr>
              <a:t> vertical motion commonly used diagnostic</a:t>
            </a:r>
          </a:p>
          <a:p>
            <a:pPr lvl="1"/>
            <a:r>
              <a:rPr lang="en-GB" sz="2000" dirty="0" smtClean="0">
                <a:latin typeface="Calibri" panose="020F0502020204030204" pitchFamily="34" charset="0"/>
              </a:rPr>
              <a:t>Strong association between  model bias in precipitation and vertical motion (below)</a:t>
            </a:r>
          </a:p>
          <a:p>
            <a:pPr lvl="1"/>
            <a:r>
              <a:rPr lang="en-GB" sz="2000" dirty="0" smtClean="0">
                <a:latin typeface="Calibri" panose="020F0502020204030204" pitchFamily="34" charset="0"/>
              </a:rPr>
              <a:t>Thermodynamics also crucial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51"/>
          <a:stretch/>
        </p:blipFill>
        <p:spPr bwMode="auto">
          <a:xfrm>
            <a:off x="4535845" y="703897"/>
            <a:ext cx="4616337" cy="61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47" b="-1985"/>
          <a:stretch/>
        </p:blipFill>
        <p:spPr bwMode="auto">
          <a:xfrm>
            <a:off x="819759" y="3975718"/>
            <a:ext cx="3392201" cy="288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dirty="0" smtClean="0">
                <a:solidFill>
                  <a:srgbClr val="0066FF"/>
                </a:solidFill>
                <a:latin typeface="Calibri" panose="020F0502020204030204" pitchFamily="34" charset="0"/>
              </a:rPr>
              <a:t>Precipitation composites</a:t>
            </a:r>
            <a:endParaRPr lang="en-GB" sz="3600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3" y="2521844"/>
            <a:ext cx="2376263" cy="47234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20272" y="2492896"/>
            <a:ext cx="2470325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dirty="0" smtClean="0"/>
              <a:t>Precipitation (mm/day)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9551" y="4797152"/>
            <a:ext cx="763284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kern="0" dirty="0" smtClean="0">
                <a:latin typeface="Calibri" panose="020F0502020204030204" pitchFamily="34" charset="0"/>
              </a:rPr>
              <a:t>Composite precipitation by percentiles of  vertical motion (strong decent to strong ascent) and temperature </a:t>
            </a:r>
          </a:p>
          <a:p>
            <a:r>
              <a:rPr lang="en-GB" sz="2000" kern="0" dirty="0" smtClean="0">
                <a:latin typeface="Calibri" panose="020F0502020204030204" pitchFamily="34" charset="0"/>
              </a:rPr>
              <a:t>Contour values enclose % of total area (left) or show percentage contribution of each composite box to total area </a:t>
            </a:r>
            <a:r>
              <a:rPr lang="en-GB" sz="2000" kern="0" dirty="0">
                <a:latin typeface="Calibri" panose="020F0502020204030204" pitchFamily="34" charset="0"/>
              </a:rPr>
              <a:t>(right) </a:t>
            </a:r>
            <a:endParaRPr lang="en-GB" sz="2000" kern="0" dirty="0" smtClean="0">
              <a:latin typeface="Calibri" panose="020F0502020204030204" pitchFamily="34" charset="0"/>
            </a:endParaRPr>
          </a:p>
          <a:p>
            <a:endParaRPr lang="en-GB" sz="2000" kern="0" dirty="0" smtClean="0">
              <a:latin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496" y="1533106"/>
            <a:ext cx="7576889" cy="2197065"/>
            <a:chOff x="35496" y="1533106"/>
            <a:chExt cx="7576889" cy="219706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74"/>
            <a:stretch/>
          </p:blipFill>
          <p:spPr bwMode="auto">
            <a:xfrm>
              <a:off x="35496" y="1533106"/>
              <a:ext cx="4312543" cy="2197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7" t="16410" r="92287" b="27931"/>
            <a:stretch/>
          </p:blipFill>
          <p:spPr bwMode="auto">
            <a:xfrm>
              <a:off x="611560" y="1654629"/>
              <a:ext cx="303425" cy="1553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19" b="11658"/>
            <a:stretch/>
          </p:blipFill>
          <p:spPr bwMode="auto">
            <a:xfrm>
              <a:off x="4211960" y="1533106"/>
              <a:ext cx="3400425" cy="2095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6058117" y="4005064"/>
            <a:ext cx="192430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Tropical moist</a:t>
            </a:r>
            <a:endParaRPr lang="en-GB" sz="2400" dirty="0">
              <a:latin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 bwMode="auto">
          <a:xfrm flipH="1" flipV="1">
            <a:off x="7020271" y="3356992"/>
            <a:ext cx="1" cy="64807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6210517" y="836712"/>
            <a:ext cx="2148986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Subtropical, dry</a:t>
            </a:r>
            <a:endParaRPr lang="en-GB" sz="2400" dirty="0">
              <a:latin typeface="Calibri" panose="020F050202020403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6444208" y="1298377"/>
            <a:ext cx="632233" cy="61845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187624" y="1268760"/>
            <a:ext cx="652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Model ensemble mean              GPCP observations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450453" y="4000710"/>
            <a:ext cx="185974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Extra-tropical</a:t>
            </a:r>
            <a:endParaRPr lang="en-GB" sz="2400" dirty="0">
              <a:latin typeface="Calibri" panose="020F0502020204030204" pitchFamily="34" charset="0"/>
            </a:endParaRPr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 bwMode="auto">
          <a:xfrm flipV="1">
            <a:off x="4380323" y="2994190"/>
            <a:ext cx="499628" cy="100652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 Box 9"/>
          <p:cNvSpPr txBox="1">
            <a:spLocks noChangeArrowheads="1"/>
          </p:cNvSpPr>
          <p:nvPr/>
        </p:nvSpPr>
        <p:spPr bwMode="auto">
          <a:xfrm rot="16200000">
            <a:off x="-599950" y="2135188"/>
            <a:ext cx="1897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dirty="0" smtClean="0">
                <a:sym typeface="Wingdings" panose="05000000000000000000" pitchFamily="2" charset="2"/>
              </a:rPr>
              <a:t></a:t>
            </a:r>
            <a:r>
              <a:rPr lang="en-GB" sz="1600" dirty="0" smtClean="0"/>
              <a:t>Stronger </a:t>
            </a:r>
            <a:r>
              <a:rPr lang="en-GB" sz="1600" dirty="0"/>
              <a:t>ascent </a:t>
            </a:r>
          </a:p>
        </p:txBody>
      </p:sp>
    </p:spTree>
    <p:extLst>
      <p:ext uri="{BB962C8B-B14F-4D97-AF65-F5344CB8AC3E}">
        <p14:creationId xmlns:p14="http://schemas.microsoft.com/office/powerpoint/2010/main" val="28147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9985"/>
            <a:ext cx="7075512" cy="670743"/>
          </a:xfrm>
        </p:spPr>
        <p:txBody>
          <a:bodyPr/>
          <a:lstStyle/>
          <a:p>
            <a:pPr algn="l"/>
            <a:r>
              <a:rPr lang="en-GB" sz="3600" dirty="0">
                <a:solidFill>
                  <a:schemeClr val="accent2"/>
                </a:solidFill>
                <a:latin typeface="Calibri" pitchFamily="34" charset="0"/>
              </a:rPr>
              <a:t>P</a:t>
            </a:r>
            <a:r>
              <a:rPr lang="en-GB" sz="3600" dirty="0" smtClean="0">
                <a:solidFill>
                  <a:schemeClr val="accent2"/>
                </a:solidFill>
                <a:latin typeface="Calibri" pitchFamily="34" charset="0"/>
              </a:rPr>
              <a:t>recipitation </a:t>
            </a:r>
            <a:r>
              <a:rPr lang="en-GB" sz="3600" dirty="0" smtClean="0">
                <a:solidFill>
                  <a:schemeClr val="accent2"/>
                </a:solidFill>
                <a:latin typeface="Calibri" pitchFamily="34" charset="0"/>
              </a:rPr>
              <a:t>bias and response by dynamical regime</a:t>
            </a:r>
          </a:p>
        </p:txBody>
      </p:sp>
      <p:grpSp>
        <p:nvGrpSpPr>
          <p:cNvPr id="117763" name="Group 6"/>
          <p:cNvGrpSpPr>
            <a:grpSpLocks/>
          </p:cNvGrpSpPr>
          <p:nvPr/>
        </p:nvGrpSpPr>
        <p:grpSpPr bwMode="auto">
          <a:xfrm>
            <a:off x="4189413" y="4129088"/>
            <a:ext cx="4954588" cy="2805112"/>
            <a:chOff x="2639" y="1641"/>
            <a:chExt cx="3121" cy="1767"/>
          </a:xfrm>
        </p:grpSpPr>
        <p:pic>
          <p:nvPicPr>
            <p:cNvPr id="11776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54"/>
            <a:stretch/>
          </p:blipFill>
          <p:spPr bwMode="auto">
            <a:xfrm>
              <a:off x="2670" y="1641"/>
              <a:ext cx="3090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65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07"/>
            <a:stretch/>
          </p:blipFill>
          <p:spPr bwMode="auto">
            <a:xfrm>
              <a:off x="2639" y="2851"/>
              <a:ext cx="3121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766" name="Text Box 10"/>
          <p:cNvSpPr txBox="1">
            <a:spLocks noChangeArrowheads="1"/>
          </p:cNvSpPr>
          <p:nvPr/>
        </p:nvSpPr>
        <p:spPr bwMode="auto">
          <a:xfrm rot="-5400000">
            <a:off x="2518088" y="5054392"/>
            <a:ext cx="18970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dirty="0" smtClean="0">
                <a:sym typeface="Wingdings" panose="05000000000000000000" pitchFamily="2" charset="2"/>
              </a:rPr>
              <a:t></a:t>
            </a:r>
            <a:r>
              <a:rPr lang="en-GB" sz="1600" dirty="0" smtClean="0"/>
              <a:t>Stronger </a:t>
            </a:r>
            <a:r>
              <a:rPr lang="en-GB" sz="1600" dirty="0"/>
              <a:t>ascent </a:t>
            </a:r>
          </a:p>
        </p:txBody>
      </p:sp>
      <p:grpSp>
        <p:nvGrpSpPr>
          <p:cNvPr id="117767" name="Group 14"/>
          <p:cNvGrpSpPr>
            <a:grpSpLocks/>
          </p:cNvGrpSpPr>
          <p:nvPr/>
        </p:nvGrpSpPr>
        <p:grpSpPr bwMode="auto">
          <a:xfrm>
            <a:off x="4108450" y="1050925"/>
            <a:ext cx="4741863" cy="3063875"/>
            <a:chOff x="2588" y="528"/>
            <a:chExt cx="2987" cy="1930"/>
          </a:xfrm>
        </p:grpSpPr>
        <p:grpSp>
          <p:nvGrpSpPr>
            <p:cNvPr id="117768" name="Group 12"/>
            <p:cNvGrpSpPr>
              <a:grpSpLocks/>
            </p:cNvGrpSpPr>
            <p:nvPr/>
          </p:nvGrpSpPr>
          <p:grpSpPr bwMode="auto">
            <a:xfrm>
              <a:off x="2588" y="735"/>
              <a:ext cx="2987" cy="1723"/>
              <a:chOff x="2588" y="735"/>
              <a:chExt cx="2987" cy="1723"/>
            </a:xfrm>
          </p:grpSpPr>
          <p:pic>
            <p:nvPicPr>
              <p:cNvPr id="117769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8" y="735"/>
                <a:ext cx="383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770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768"/>
                <a:ext cx="2647" cy="1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7772" name="Text Box 13"/>
            <p:cNvSpPr txBox="1">
              <a:spLocks noChangeArrowheads="1"/>
            </p:cNvSpPr>
            <p:nvPr/>
          </p:nvSpPr>
          <p:spPr bwMode="auto">
            <a:xfrm>
              <a:off x="2976" y="528"/>
              <a:ext cx="24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/>
                <a:t>Warmer surface temperature </a:t>
              </a:r>
              <a:r>
                <a:rPr lang="en-GB">
                  <a:sym typeface="Wingdings" pitchFamily="2" charset="2"/>
                </a:rPr>
                <a:t></a:t>
              </a:r>
              <a:endParaRPr lang="en-GB"/>
            </a:p>
          </p:txBody>
        </p:sp>
      </p:grpSp>
      <p:sp>
        <p:nvSpPr>
          <p:cNvPr id="117773" name="Rectangle 3"/>
          <p:cNvSpPr>
            <a:spLocks noChangeArrowheads="1"/>
          </p:cNvSpPr>
          <p:nvPr/>
        </p:nvSpPr>
        <p:spPr bwMode="auto">
          <a:xfrm>
            <a:off x="381000" y="1418456"/>
            <a:ext cx="33528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GB" sz="2400" dirty="0"/>
              <a:t>Model biases in warm, dry regime </a:t>
            </a:r>
            <a:r>
              <a:rPr lang="en-GB" sz="2400" dirty="0" smtClean="0"/>
              <a:t> </a:t>
            </a:r>
            <a:endParaRPr lang="en-GB" sz="2400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GB" sz="2400" dirty="0"/>
              <a:t>Strong wet/dry fingerprint in model projections (below)</a:t>
            </a:r>
          </a:p>
        </p:txBody>
      </p:sp>
      <p:sp>
        <p:nvSpPr>
          <p:cNvPr id="117775" name="Line 17"/>
          <p:cNvSpPr>
            <a:spLocks noChangeShapeType="1"/>
          </p:cNvSpPr>
          <p:nvPr/>
        </p:nvSpPr>
        <p:spPr bwMode="auto">
          <a:xfrm>
            <a:off x="3505200" y="3429000"/>
            <a:ext cx="99060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133092" y="5641285"/>
            <a:ext cx="35814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 dirty="0">
                <a:hlinkClick r:id="rId6"/>
              </a:rPr>
              <a:t>Allan (2012) </a:t>
            </a:r>
            <a:r>
              <a:rPr lang="en-GB" i="1" dirty="0" err="1">
                <a:hlinkClick r:id="rId6"/>
              </a:rPr>
              <a:t>Clim</a:t>
            </a:r>
            <a:r>
              <a:rPr lang="en-GB" i="1" dirty="0">
                <a:hlinkClick r:id="rId6"/>
              </a:rPr>
              <a:t>. </a:t>
            </a:r>
            <a:r>
              <a:rPr lang="en-GB" i="1" dirty="0" err="1">
                <a:hlinkClick r:id="rId6"/>
              </a:rPr>
              <a:t>Dyn</a:t>
            </a:r>
            <a:r>
              <a:rPr lang="en-GB" i="1" dirty="0" smtClean="0">
                <a:hlinkClick r:id="rId6"/>
              </a:rPr>
              <a:t>.</a:t>
            </a:r>
            <a:endParaRPr lang="en-GB" i="1" dirty="0" smtClean="0"/>
          </a:p>
          <a:p>
            <a:pPr>
              <a:spcBef>
                <a:spcPct val="50000"/>
              </a:spcBef>
            </a:pPr>
            <a:r>
              <a:rPr lang="en-GB" i="1" dirty="0" smtClean="0"/>
              <a:t>Also: Liu &amp; Allan (2013) ERL; Allan et al. (2014) </a:t>
            </a:r>
            <a:r>
              <a:rPr lang="en-GB" i="1" dirty="0" err="1" smtClean="0"/>
              <a:t>Surv</a:t>
            </a:r>
            <a:r>
              <a:rPr lang="en-GB" i="1" dirty="0" smtClean="0"/>
              <a:t>. </a:t>
            </a:r>
            <a:r>
              <a:rPr lang="en-GB" i="1" dirty="0" err="1" smtClean="0"/>
              <a:t>Geophs</a:t>
            </a:r>
            <a:r>
              <a:rPr lang="en-GB" i="1" dirty="0" smtClean="0"/>
              <a:t>.</a:t>
            </a:r>
            <a:endParaRPr lang="en-GB" i="1" dirty="0"/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92" y="4437112"/>
            <a:ext cx="508182" cy="15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3248026" y="1792635"/>
            <a:ext cx="4276302" cy="19352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 rot="16200000">
            <a:off x="3022351" y="2120231"/>
            <a:ext cx="1897063" cy="33813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dirty="0" smtClean="0">
                <a:sym typeface="Wingdings" panose="05000000000000000000" pitchFamily="2" charset="2"/>
              </a:rPr>
              <a:t></a:t>
            </a:r>
            <a:r>
              <a:rPr lang="en-GB" sz="1600" dirty="0" smtClean="0"/>
              <a:t>Stronger </a:t>
            </a:r>
            <a:r>
              <a:rPr lang="en-GB" sz="1600" dirty="0"/>
              <a:t>ascent </a:t>
            </a:r>
          </a:p>
        </p:txBody>
      </p:sp>
    </p:spTree>
    <p:extLst>
      <p:ext uri="{BB962C8B-B14F-4D97-AF65-F5344CB8AC3E}">
        <p14:creationId xmlns:p14="http://schemas.microsoft.com/office/powerpoint/2010/main" val="39079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0066FF"/>
                </a:solidFill>
                <a:latin typeface="Calibri" panose="020F0502020204030204" pitchFamily="34" charset="0"/>
              </a:rPr>
              <a:t>Conclusions (1)</a:t>
            </a:r>
            <a:endParaRPr lang="en-GB" sz="4000" dirty="0">
              <a:solidFill>
                <a:srgbClr val="0066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Method for consistently comparing model and observations using dynamical regimes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Large precipitation biases in subtropical dry regimes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Clear wet/dry tropical signal of climate change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Reduced Walker circulation offsets but does not cancel this </a:t>
            </a:r>
            <a:r>
              <a:rPr lang="en-GB" sz="2800" dirty="0" err="1" smtClean="0">
                <a:latin typeface="Calibri" panose="020F0502020204030204" pitchFamily="34" charset="0"/>
              </a:rPr>
              <a:t>thermodynamical</a:t>
            </a:r>
            <a:r>
              <a:rPr lang="en-GB" sz="2800" dirty="0" smtClean="0">
                <a:latin typeface="Calibri" panose="020F0502020204030204" pitchFamily="34" charset="0"/>
              </a:rPr>
              <a:t> signal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Sampling daily or sub-daily data required for better representing regimes and extremes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330" y="701824"/>
            <a:ext cx="3973654" cy="11430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At what rate is Earth heating?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92994"/>
            <a:ext cx="6912768" cy="31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87838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00"/>
                </a:solidFill>
                <a:hlinkClick r:id="rId3"/>
              </a:rPr>
              <a:t>Trenberth et al. (2014) J </a:t>
            </a:r>
            <a:r>
              <a:rPr lang="en-GB" sz="2000" dirty="0" err="1" smtClean="0">
                <a:solidFill>
                  <a:srgbClr val="000000"/>
                </a:solidFill>
                <a:hlinkClick r:id="rId3"/>
              </a:rPr>
              <a:t>Clim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59" y="476672"/>
            <a:ext cx="3946706" cy="2808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5113" y="2132856"/>
            <a:ext cx="1829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aseline="30000" dirty="0" smtClean="0">
                <a:solidFill>
                  <a:srgbClr val="000000"/>
                </a:solidFill>
                <a:latin typeface="Calibri"/>
              </a:rPr>
              <a:t>o</a:t>
            </a:r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C Surface Temperature</a:t>
            </a:r>
            <a:endParaRPr lang="en-GB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4365104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Upper ocean (Wm</a:t>
            </a:r>
            <a:r>
              <a:rPr lang="en-GB" sz="2400" baseline="30000" dirty="0" smtClean="0">
                <a:solidFill>
                  <a:srgbClr val="000000"/>
                </a:solidFill>
                <a:latin typeface="Calibri"/>
              </a:rPr>
              <a:t>-2</a:t>
            </a:r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)</a:t>
            </a:r>
            <a:endParaRPr lang="en-GB" sz="24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96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0066FF"/>
                </a:solidFill>
              </a:rPr>
              <a:t>Earth Radiation Budget </a:t>
            </a:r>
            <a:r>
              <a:rPr lang="en-GB" sz="3600" dirty="0">
                <a:solidFill>
                  <a:srgbClr val="0066FF"/>
                </a:solidFill>
              </a:rPr>
              <a:t>Satellite </a:t>
            </a:r>
            <a:r>
              <a:rPr lang="en-GB" sz="3600" dirty="0" smtClean="0">
                <a:solidFill>
                  <a:srgbClr val="0066FF"/>
                </a:solidFill>
              </a:rPr>
              <a:t>Data</a:t>
            </a:r>
            <a:endParaRPr lang="en-GB" sz="3600" dirty="0">
              <a:solidFill>
                <a:srgbClr val="0066FF"/>
              </a:solidFill>
            </a:endParaRPr>
          </a:p>
        </p:txBody>
      </p:sp>
      <p:pic>
        <p:nvPicPr>
          <p:cNvPr id="2050" name="Picture 2" descr="http://journals.ametsoc.org/na101/home/literatum/publisher/ams/journals/content/clim/2006/15200442-19.16/jcli3838.1/production/images/large/i1520-0442-19-16-4028-f08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4"/>
          <a:stretch/>
        </p:blipFill>
        <p:spPr bwMode="auto">
          <a:xfrm>
            <a:off x="989752" y="1412776"/>
            <a:ext cx="7038632" cy="492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633806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  <a:hlinkClick r:id="rId3"/>
              </a:rPr>
              <a:t>Wong et al. (2006) J </a:t>
            </a:r>
            <a:r>
              <a:rPr lang="en-GB" dirty="0" err="1" smtClean="0">
                <a:solidFill>
                  <a:srgbClr val="000000"/>
                </a:solidFill>
                <a:hlinkClick r:id="rId3"/>
              </a:rPr>
              <a:t>Clim</a:t>
            </a:r>
            <a:r>
              <a:rPr lang="en-GB" dirty="0" smtClean="0">
                <a:solidFill>
                  <a:srgbClr val="000000"/>
                </a:solidFill>
              </a:rPr>
              <a:t>; </a:t>
            </a:r>
            <a:r>
              <a:rPr lang="en-GB" dirty="0" smtClean="0">
                <a:solidFill>
                  <a:srgbClr val="000000"/>
                </a:solidFill>
                <a:hlinkClick r:id="rId4"/>
              </a:rPr>
              <a:t>Wielicki et al. (2002) Science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028384" y="3573016"/>
            <a:ext cx="936104" cy="0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48349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6156176" y="1124744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FFFF">
                    <a:lumMod val="50000"/>
                  </a:srgbClr>
                </a:solidFill>
              </a:rPr>
              <a:t>20°N to 20°S</a:t>
            </a:r>
          </a:p>
        </p:txBody>
      </p:sp>
    </p:spTree>
    <p:extLst>
      <p:ext uri="{BB962C8B-B14F-4D97-AF65-F5344CB8AC3E}">
        <p14:creationId xmlns:p14="http://schemas.microsoft.com/office/powerpoint/2010/main" val="27338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7777</TotalTime>
  <Words>893</Words>
  <Application>Microsoft Office PowerPoint</Application>
  <PresentationFormat>On-screen Show (4:3)</PresentationFormat>
  <Paragraphs>136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Cambria Math</vt:lpstr>
      <vt:lpstr>Rdg Vesta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Evaluating changes in global precipitation and Earth’s radiation budget </vt:lpstr>
      <vt:lpstr>Motivations</vt:lpstr>
      <vt:lpstr>Precipitation bias &amp; response</vt:lpstr>
      <vt:lpstr>It’s the dynamics, stupid!</vt:lpstr>
      <vt:lpstr>Precipitation composites</vt:lpstr>
      <vt:lpstr>Precipitation bias and response by dynamical regime</vt:lpstr>
      <vt:lpstr>Conclusions (1)</vt:lpstr>
      <vt:lpstr>At what rate is Earth heating?</vt:lpstr>
      <vt:lpstr>Earth Radiation Budget Satellite Data</vt:lpstr>
      <vt:lpstr>Updated CERES satellite data</vt:lpstr>
      <vt:lpstr>Combined CERES/Argo data</vt:lpstr>
      <vt:lpstr>Reconstructing global radiative fluxes prior to 2000</vt:lpstr>
      <vt:lpstr>Use reanalyses or models to bridge gaps in record (1993 and 1999/2000)</vt:lpstr>
      <vt:lpstr>Net Imbalance Anomaly (Wm-2)</vt:lpstr>
      <vt:lpstr>PowerPoint Presentation</vt:lpstr>
      <vt:lpstr>Future work: Estimates of Surface Flux</vt:lpstr>
      <vt:lpstr>Conclusions</vt:lpstr>
      <vt:lpstr>PowerPoint Presentation</vt:lpstr>
      <vt:lpstr>CMIP5 simulations: Wet regions get wetter, dry regions get drier</vt:lpstr>
      <vt:lpstr>Changes in top of atmosphere radiative fluxes since 1985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Philip Allan</dc:creator>
  <cp:lastModifiedBy>Richard Philip Allan</cp:lastModifiedBy>
  <cp:revision>572</cp:revision>
  <cp:lastPrinted>1601-01-01T00:00:00Z</cp:lastPrinted>
  <dcterms:created xsi:type="dcterms:W3CDTF">1601-01-01T00:00:00Z</dcterms:created>
  <dcterms:modified xsi:type="dcterms:W3CDTF">2015-04-28T11:31:46Z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