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1" r:id="rId2"/>
    <p:sldMasterId id="2147483684" r:id="rId3"/>
  </p:sldMasterIdLst>
  <p:notesMasterIdLst>
    <p:notesMasterId r:id="rId21"/>
  </p:notesMasterIdLst>
  <p:handoutMasterIdLst>
    <p:handoutMasterId r:id="rId22"/>
  </p:handoutMasterIdLst>
  <p:sldIdLst>
    <p:sldId id="384" r:id="rId4"/>
    <p:sldId id="395" r:id="rId5"/>
    <p:sldId id="393" r:id="rId6"/>
    <p:sldId id="331" r:id="rId7"/>
    <p:sldId id="413" r:id="rId8"/>
    <p:sldId id="422" r:id="rId9"/>
    <p:sldId id="423" r:id="rId10"/>
    <p:sldId id="418" r:id="rId11"/>
    <p:sldId id="419" r:id="rId12"/>
    <p:sldId id="420" r:id="rId13"/>
    <p:sldId id="421" r:id="rId14"/>
    <p:sldId id="401" r:id="rId15"/>
    <p:sldId id="424" r:id="rId16"/>
    <p:sldId id="414" r:id="rId17"/>
    <p:sldId id="415" r:id="rId18"/>
    <p:sldId id="416" r:id="rId19"/>
    <p:sldId id="417" r:id="rId20"/>
  </p:sldIdLst>
  <p:sldSz cx="9144000" cy="6858000" type="screen4x3"/>
  <p:notesSz cx="6718300" cy="9855200"/>
  <p:defaultTextStyle>
    <a:defPPr>
      <a:defRPr lang="en-GB"/>
    </a:defPPr>
    <a:lvl1pPr algn="l" rtl="0" fontAlgn="base">
      <a:spcBef>
        <a:spcPct val="0"/>
      </a:spcBef>
      <a:spcAft>
        <a:spcPct val="0"/>
      </a:spcAft>
      <a:defRPr sz="8600" kern="1200">
        <a:solidFill>
          <a:schemeClr val="bg1"/>
        </a:solidFill>
        <a:latin typeface="Rdg Vesta" pitchFamily="50" charset="0"/>
        <a:ea typeface="+mn-ea"/>
        <a:cs typeface="+mn-cs"/>
      </a:defRPr>
    </a:lvl1pPr>
    <a:lvl2pPr marL="457200" algn="l" rtl="0" fontAlgn="base">
      <a:spcBef>
        <a:spcPct val="0"/>
      </a:spcBef>
      <a:spcAft>
        <a:spcPct val="0"/>
      </a:spcAft>
      <a:defRPr sz="8600" kern="1200">
        <a:solidFill>
          <a:schemeClr val="bg1"/>
        </a:solidFill>
        <a:latin typeface="Rdg Vesta" pitchFamily="50" charset="0"/>
        <a:ea typeface="+mn-ea"/>
        <a:cs typeface="+mn-cs"/>
      </a:defRPr>
    </a:lvl2pPr>
    <a:lvl3pPr marL="914400" algn="l" rtl="0" fontAlgn="base">
      <a:spcBef>
        <a:spcPct val="0"/>
      </a:spcBef>
      <a:spcAft>
        <a:spcPct val="0"/>
      </a:spcAft>
      <a:defRPr sz="8600" kern="1200">
        <a:solidFill>
          <a:schemeClr val="bg1"/>
        </a:solidFill>
        <a:latin typeface="Rdg Vesta" pitchFamily="50" charset="0"/>
        <a:ea typeface="+mn-ea"/>
        <a:cs typeface="+mn-cs"/>
      </a:defRPr>
    </a:lvl3pPr>
    <a:lvl4pPr marL="1371600" algn="l" rtl="0" fontAlgn="base">
      <a:spcBef>
        <a:spcPct val="0"/>
      </a:spcBef>
      <a:spcAft>
        <a:spcPct val="0"/>
      </a:spcAft>
      <a:defRPr sz="8600" kern="1200">
        <a:solidFill>
          <a:schemeClr val="bg1"/>
        </a:solidFill>
        <a:latin typeface="Rdg Vesta" pitchFamily="50" charset="0"/>
        <a:ea typeface="+mn-ea"/>
        <a:cs typeface="+mn-cs"/>
      </a:defRPr>
    </a:lvl4pPr>
    <a:lvl5pPr marL="1828800" algn="l" rtl="0" fontAlgn="base">
      <a:spcBef>
        <a:spcPct val="0"/>
      </a:spcBef>
      <a:spcAft>
        <a:spcPct val="0"/>
      </a:spcAft>
      <a:defRPr sz="8600" kern="1200">
        <a:solidFill>
          <a:schemeClr val="bg1"/>
        </a:solidFill>
        <a:latin typeface="Rdg Vesta" pitchFamily="50" charset="0"/>
        <a:ea typeface="+mn-ea"/>
        <a:cs typeface="+mn-cs"/>
      </a:defRPr>
    </a:lvl5pPr>
    <a:lvl6pPr marL="2286000" algn="l" defTabSz="914400" rtl="0" eaLnBrk="1" latinLnBrk="0" hangingPunct="1">
      <a:defRPr sz="8600" kern="1200">
        <a:solidFill>
          <a:schemeClr val="bg1"/>
        </a:solidFill>
        <a:latin typeface="Rdg Vesta" pitchFamily="50" charset="0"/>
        <a:ea typeface="+mn-ea"/>
        <a:cs typeface="+mn-cs"/>
      </a:defRPr>
    </a:lvl6pPr>
    <a:lvl7pPr marL="2743200" algn="l" defTabSz="914400" rtl="0" eaLnBrk="1" latinLnBrk="0" hangingPunct="1">
      <a:defRPr sz="8600" kern="1200">
        <a:solidFill>
          <a:schemeClr val="bg1"/>
        </a:solidFill>
        <a:latin typeface="Rdg Vesta" pitchFamily="50" charset="0"/>
        <a:ea typeface="+mn-ea"/>
        <a:cs typeface="+mn-cs"/>
      </a:defRPr>
    </a:lvl7pPr>
    <a:lvl8pPr marL="3200400" algn="l" defTabSz="914400" rtl="0" eaLnBrk="1" latinLnBrk="0" hangingPunct="1">
      <a:defRPr sz="8600" kern="1200">
        <a:solidFill>
          <a:schemeClr val="bg1"/>
        </a:solidFill>
        <a:latin typeface="Rdg Vesta" pitchFamily="50" charset="0"/>
        <a:ea typeface="+mn-ea"/>
        <a:cs typeface="+mn-cs"/>
      </a:defRPr>
    </a:lvl8pPr>
    <a:lvl9pPr marL="3657600" algn="l" defTabSz="914400" rtl="0" eaLnBrk="1" latinLnBrk="0" hangingPunct="1">
      <a:defRPr sz="8600" kern="1200">
        <a:solidFill>
          <a:schemeClr val="bg1"/>
        </a:solidFill>
        <a:latin typeface="Rdg Vesta" pitchFamily="5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B8D"/>
    <a:srgbClr val="981D0A"/>
    <a:srgbClr val="7EAF35"/>
    <a:srgbClr val="D799A1"/>
    <a:srgbClr val="BF0071"/>
    <a:srgbClr val="9B1D0A"/>
    <a:srgbClr val="FF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80" autoAdjust="0"/>
    <p:restoredTop sz="94933" autoAdjust="0"/>
  </p:normalViewPr>
  <p:slideViewPr>
    <p:cSldViewPr>
      <p:cViewPr varScale="1">
        <p:scale>
          <a:sx n="80" d="100"/>
          <a:sy n="80" d="100"/>
        </p:scale>
        <p:origin x="-678" y="-90"/>
      </p:cViewPr>
      <p:guideLst>
        <p:guide orient="horz" pos="2160"/>
        <p:guide pos="2880"/>
      </p:guideLst>
    </p:cSldViewPr>
  </p:slideViewPr>
  <p:notesTextViewPr>
    <p:cViewPr>
      <p:scale>
        <a:sx n="100" d="100"/>
        <a:sy n="100" d="100"/>
      </p:scale>
      <p:origin x="0" y="0"/>
    </p:cViewPr>
  </p:notesTextViewPr>
  <p:notesViewPr>
    <p:cSldViewPr>
      <p:cViewPr varScale="1">
        <p:scale>
          <a:sx n="72" d="100"/>
          <a:sy n="72" d="100"/>
        </p:scale>
        <p:origin x="-2076" y="-114"/>
      </p:cViewPr>
      <p:guideLst>
        <p:guide orient="horz" pos="3104"/>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1" y="0"/>
            <a:ext cx="2911475" cy="493078"/>
          </a:xfrm>
          <a:prstGeom prst="rect">
            <a:avLst/>
          </a:prstGeom>
          <a:noFill/>
          <a:ln w="9525">
            <a:noFill/>
            <a:miter lim="800000"/>
            <a:headEnd/>
            <a:tailEnd/>
          </a:ln>
          <a:effectLst/>
        </p:spPr>
        <p:txBody>
          <a:bodyPr vert="horz" wrap="square" lIns="91434" tIns="45716" rIns="91434" bIns="45716" numCol="1" anchor="ctr" anchorCtr="0" compatLnSpc="1">
            <a:prstTxWarp prst="textNoShape">
              <a:avLst/>
            </a:prstTxWarp>
          </a:bodyPr>
          <a:lstStyle>
            <a:lvl1pPr>
              <a:defRPr sz="1200"/>
            </a:lvl1pPr>
          </a:lstStyle>
          <a:p>
            <a:endParaRPr lang="en-US"/>
          </a:p>
        </p:txBody>
      </p:sp>
      <p:sp>
        <p:nvSpPr>
          <p:cNvPr id="459779" name="Rectangle 3"/>
          <p:cNvSpPr>
            <a:spLocks noGrp="1" noChangeArrowheads="1"/>
          </p:cNvSpPr>
          <p:nvPr>
            <p:ph type="dt" sz="quarter" idx="1"/>
          </p:nvPr>
        </p:nvSpPr>
        <p:spPr bwMode="auto">
          <a:xfrm>
            <a:off x="3806826" y="0"/>
            <a:ext cx="2911475" cy="493078"/>
          </a:xfrm>
          <a:prstGeom prst="rect">
            <a:avLst/>
          </a:prstGeom>
          <a:noFill/>
          <a:ln w="9525">
            <a:noFill/>
            <a:miter lim="800000"/>
            <a:headEnd/>
            <a:tailEnd/>
          </a:ln>
          <a:effectLst/>
        </p:spPr>
        <p:txBody>
          <a:bodyPr vert="horz" wrap="square" lIns="91434" tIns="45716" rIns="91434" bIns="45716" numCol="1" anchor="ctr" anchorCtr="0" compatLnSpc="1">
            <a:prstTxWarp prst="textNoShape">
              <a:avLst/>
            </a:prstTxWarp>
          </a:bodyPr>
          <a:lstStyle>
            <a:lvl1pPr algn="r">
              <a:defRPr sz="1200"/>
            </a:lvl1pPr>
          </a:lstStyle>
          <a:p>
            <a:endParaRPr lang="en-US"/>
          </a:p>
        </p:txBody>
      </p:sp>
      <p:sp>
        <p:nvSpPr>
          <p:cNvPr id="459780" name="Rectangle 4"/>
          <p:cNvSpPr>
            <a:spLocks noGrp="1" noChangeArrowheads="1"/>
          </p:cNvSpPr>
          <p:nvPr>
            <p:ph type="ftr" sz="quarter" idx="2"/>
          </p:nvPr>
        </p:nvSpPr>
        <p:spPr bwMode="auto">
          <a:xfrm>
            <a:off x="1" y="9362123"/>
            <a:ext cx="2911475" cy="493077"/>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defRPr sz="1200"/>
            </a:lvl1pPr>
          </a:lstStyle>
          <a:p>
            <a:endParaRPr lang="en-US"/>
          </a:p>
        </p:txBody>
      </p:sp>
      <p:sp>
        <p:nvSpPr>
          <p:cNvPr id="459781" name="Rectangle 5"/>
          <p:cNvSpPr>
            <a:spLocks noGrp="1" noChangeArrowheads="1"/>
          </p:cNvSpPr>
          <p:nvPr>
            <p:ph type="sldNum" sz="quarter" idx="3"/>
          </p:nvPr>
        </p:nvSpPr>
        <p:spPr bwMode="auto">
          <a:xfrm>
            <a:off x="3806826" y="9362123"/>
            <a:ext cx="2911475" cy="493077"/>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lgn="r">
              <a:defRPr sz="1200"/>
            </a:lvl1pPr>
          </a:lstStyle>
          <a:p>
            <a:fld id="{C94AD638-6B38-44E9-80A6-1AEEFA715452}" type="slidenum">
              <a:rPr lang="en-US"/>
              <a:pPr/>
              <a:t>‹#›</a:t>
            </a:fld>
            <a:endParaRPr lang="en-US"/>
          </a:p>
        </p:txBody>
      </p:sp>
    </p:spTree>
    <p:extLst>
      <p:ext uri="{BB962C8B-B14F-4D97-AF65-F5344CB8AC3E}">
        <p14:creationId xmlns:p14="http://schemas.microsoft.com/office/powerpoint/2010/main" val="26845820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2911475" cy="493078"/>
          </a:xfrm>
          <a:prstGeom prst="rect">
            <a:avLst/>
          </a:prstGeom>
          <a:noFill/>
          <a:ln w="9525">
            <a:noFill/>
            <a:miter lim="800000"/>
            <a:headEnd/>
            <a:tailEnd/>
          </a:ln>
          <a:effectLst/>
        </p:spPr>
        <p:txBody>
          <a:bodyPr vert="horz" wrap="square" lIns="91434" tIns="45716" rIns="91434" bIns="45716" numCol="1" anchor="t" anchorCtr="0" compatLnSpc="1">
            <a:prstTxWarp prst="textNoShape">
              <a:avLst/>
            </a:prstTxWarp>
          </a:bodyPr>
          <a:lstStyle>
            <a:lvl1pPr>
              <a:defRPr sz="1200">
                <a:solidFill>
                  <a:schemeClr val="tx1"/>
                </a:solidFill>
                <a:latin typeface="Arial" charset="0"/>
              </a:defRPr>
            </a:lvl1pPr>
          </a:lstStyle>
          <a:p>
            <a:endParaRPr lang="en-GB"/>
          </a:p>
        </p:txBody>
      </p:sp>
      <p:sp>
        <p:nvSpPr>
          <p:cNvPr id="9219" name="Rectangle 3"/>
          <p:cNvSpPr>
            <a:spLocks noGrp="1" noChangeArrowheads="1"/>
          </p:cNvSpPr>
          <p:nvPr>
            <p:ph type="dt" idx="1"/>
          </p:nvPr>
        </p:nvSpPr>
        <p:spPr bwMode="auto">
          <a:xfrm>
            <a:off x="3805238" y="0"/>
            <a:ext cx="2911475" cy="493078"/>
          </a:xfrm>
          <a:prstGeom prst="rect">
            <a:avLst/>
          </a:prstGeom>
          <a:noFill/>
          <a:ln w="9525">
            <a:noFill/>
            <a:miter lim="800000"/>
            <a:headEnd/>
            <a:tailEnd/>
          </a:ln>
          <a:effectLst/>
        </p:spPr>
        <p:txBody>
          <a:bodyPr vert="horz" wrap="square" lIns="91434" tIns="45716" rIns="91434" bIns="45716" numCol="1" anchor="t" anchorCtr="0" compatLnSpc="1">
            <a:prstTxWarp prst="textNoShape">
              <a:avLst/>
            </a:prstTxWarp>
          </a:bodyPr>
          <a:lstStyle>
            <a:lvl1pPr algn="r">
              <a:defRPr sz="1200">
                <a:solidFill>
                  <a:schemeClr val="tx1"/>
                </a:solidFill>
                <a:latin typeface="Arial" charset="0"/>
              </a:defRPr>
            </a:lvl1pPr>
          </a:lstStyle>
          <a:p>
            <a:endParaRPr lang="en-GB"/>
          </a:p>
        </p:txBody>
      </p:sp>
      <p:sp>
        <p:nvSpPr>
          <p:cNvPr id="9220" name="Rectangle 4"/>
          <p:cNvSpPr>
            <a:spLocks noGrp="1" noRot="1" noChangeAspect="1" noChangeArrowheads="1" noTextEdit="1"/>
          </p:cNvSpPr>
          <p:nvPr>
            <p:ph type="sldImg" idx="2"/>
          </p:nvPr>
        </p:nvSpPr>
        <p:spPr bwMode="auto">
          <a:xfrm>
            <a:off x="896938" y="738188"/>
            <a:ext cx="4927600" cy="36957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71513" y="4681855"/>
            <a:ext cx="5375275" cy="4434522"/>
          </a:xfrm>
          <a:prstGeom prst="rect">
            <a:avLst/>
          </a:prstGeom>
          <a:noFill/>
          <a:ln w="9525">
            <a:noFill/>
            <a:miter lim="800000"/>
            <a:headEnd/>
            <a:tailEnd/>
          </a:ln>
          <a:effectLst/>
        </p:spPr>
        <p:txBody>
          <a:bodyPr vert="horz" wrap="square" lIns="91434" tIns="45716" rIns="91434" bIns="45716"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222" name="Rectangle 6"/>
          <p:cNvSpPr>
            <a:spLocks noGrp="1" noChangeArrowheads="1"/>
          </p:cNvSpPr>
          <p:nvPr>
            <p:ph type="ftr" sz="quarter" idx="4"/>
          </p:nvPr>
        </p:nvSpPr>
        <p:spPr bwMode="auto">
          <a:xfrm>
            <a:off x="1" y="9360538"/>
            <a:ext cx="2911475" cy="493078"/>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defRPr sz="1200">
                <a:solidFill>
                  <a:schemeClr val="tx1"/>
                </a:solidFill>
                <a:latin typeface="Arial" charset="0"/>
              </a:defRPr>
            </a:lvl1pPr>
          </a:lstStyle>
          <a:p>
            <a:endParaRPr lang="en-GB"/>
          </a:p>
        </p:txBody>
      </p:sp>
      <p:sp>
        <p:nvSpPr>
          <p:cNvPr id="9223" name="Rectangle 7"/>
          <p:cNvSpPr>
            <a:spLocks noGrp="1" noChangeArrowheads="1"/>
          </p:cNvSpPr>
          <p:nvPr>
            <p:ph type="sldNum" sz="quarter" idx="5"/>
          </p:nvPr>
        </p:nvSpPr>
        <p:spPr bwMode="auto">
          <a:xfrm>
            <a:off x="3805238" y="9360538"/>
            <a:ext cx="2911475" cy="493078"/>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lgn="r">
              <a:defRPr sz="1200">
                <a:solidFill>
                  <a:schemeClr val="tx1"/>
                </a:solidFill>
                <a:latin typeface="Arial" charset="0"/>
              </a:defRPr>
            </a:lvl1pPr>
          </a:lstStyle>
          <a:p>
            <a:fld id="{29FDB257-6FD9-4ABC-A90E-F8C2E44FE70D}" type="slidenum">
              <a:rPr lang="en-GB"/>
              <a:pPr/>
              <a:t>‹#›</a:t>
            </a:fld>
            <a:endParaRPr lang="en-GB"/>
          </a:p>
        </p:txBody>
      </p:sp>
    </p:spTree>
    <p:extLst>
      <p:ext uri="{BB962C8B-B14F-4D97-AF65-F5344CB8AC3E}">
        <p14:creationId xmlns:p14="http://schemas.microsoft.com/office/powerpoint/2010/main" val="3579748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CE650-1EE8-4757-9DEA-2DEC69FF5B6D}" type="slidenum">
              <a:rPr lang="en-GB"/>
              <a:pPr/>
              <a:t>1</a:t>
            </a:fld>
            <a:endParaRPr lang="en-GB"/>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r>
              <a:rPr lang="en-US"/>
              <a:t>This is the title slide, PowerPoint will automatically format the first slide with the title master, although this can be changed in the design palette.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err="1" smtClean="0">
                <a:solidFill>
                  <a:schemeClr val="tx1"/>
                </a:solidFill>
              </a:rPr>
              <a:t>Deseasonalised</a:t>
            </a:r>
            <a:r>
              <a:rPr lang="en-GB" sz="1200" dirty="0" smtClean="0">
                <a:solidFill>
                  <a:schemeClr val="tx1"/>
                </a:solidFill>
              </a:rPr>
              <a:t> monthly anomalies of net radiation (60</a:t>
            </a:r>
            <a:r>
              <a:rPr lang="en-GB" sz="1200" baseline="30000" dirty="0" smtClean="0">
                <a:solidFill>
                  <a:schemeClr val="tx1"/>
                </a:solidFill>
              </a:rPr>
              <a:t>o</a:t>
            </a:r>
            <a:r>
              <a:rPr lang="en-GB" sz="1200" dirty="0" smtClean="0">
                <a:solidFill>
                  <a:schemeClr val="tx1"/>
                </a:solidFill>
              </a:rPr>
              <a:t>S-60</a:t>
            </a:r>
            <a:r>
              <a:rPr lang="en-GB" sz="1200" baseline="30000" dirty="0" smtClean="0">
                <a:solidFill>
                  <a:schemeClr val="tx1"/>
                </a:solidFill>
              </a:rPr>
              <a:t>o</a:t>
            </a:r>
            <a:r>
              <a:rPr lang="en-GB" sz="1200" dirty="0" smtClean="0">
                <a:solidFill>
                  <a:schemeClr val="tx1"/>
                </a:solidFill>
              </a:rPr>
              <a:t>N) from satellite data (ERBS WFOV; CERES) and reanalysis simulations (ERA Interim)  updated </a:t>
            </a:r>
            <a:r>
              <a:rPr lang="en-GB" sz="1200" dirty="0" smtClean="0">
                <a:solidFill>
                  <a:schemeClr val="tx1"/>
                </a:solidFill>
              </a:rPr>
              <a:t>from</a:t>
            </a:r>
            <a:r>
              <a:rPr lang="en-GB" sz="1200" baseline="0" dirty="0" smtClean="0">
                <a:solidFill>
                  <a:schemeClr val="tx1"/>
                </a:solidFill>
              </a:rPr>
              <a:t> Allan (2011) to</a:t>
            </a:r>
            <a:r>
              <a:rPr lang="en-GB" sz="1200" dirty="0" smtClean="0">
                <a:solidFill>
                  <a:schemeClr val="tx1"/>
                </a:solidFill>
              </a:rPr>
              <a:t> </a:t>
            </a:r>
            <a:r>
              <a:rPr lang="en-GB" sz="1200" dirty="0" smtClean="0">
                <a:solidFill>
                  <a:schemeClr val="tx1"/>
                </a:solidFill>
              </a:rPr>
              <a:t>include CMIP5 climate model simulations (AMIP 5 simulations from CNRM, NorESM1, HadGEM2 and INMCM4 in grey and combined historical and RCP4.5 scenario coupled simulations from  CNRM, </a:t>
            </a:r>
            <a:r>
              <a:rPr lang="en-GB" sz="1200" dirty="0" err="1" smtClean="0">
                <a:solidFill>
                  <a:schemeClr val="tx1"/>
                </a:solidFill>
              </a:rPr>
              <a:t>CanESM</a:t>
            </a:r>
            <a:r>
              <a:rPr lang="en-GB" sz="1200" dirty="0" smtClean="0">
                <a:solidFill>
                  <a:schemeClr val="tx1"/>
                </a:solidFill>
              </a:rPr>
              <a:t>, HadGEM2-ES and INMCM4 in blue shading). CERES has been updated to </a:t>
            </a:r>
            <a:r>
              <a:rPr lang="en-GB" sz="1200" dirty="0" smtClean="0">
                <a:solidFill>
                  <a:schemeClr val="tx1"/>
                </a:solidFill>
              </a:rPr>
              <a:t>EBAF2.7 </a:t>
            </a:r>
            <a:r>
              <a:rPr lang="en-GB" sz="1200" dirty="0" smtClean="0">
                <a:solidFill>
                  <a:schemeClr val="tx1"/>
                </a:solidFill>
              </a:rPr>
              <a:t>and ERA Interim to </a:t>
            </a:r>
            <a:r>
              <a:rPr lang="en-GB" sz="1200" dirty="0" smtClean="0">
                <a:solidFill>
                  <a:schemeClr val="tx1"/>
                </a:solidFill>
              </a:rPr>
              <a:t>1985-2013.</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smtClean="0">
                <a:solidFill>
                  <a:schemeClr val="tx1"/>
                </a:solidFill>
              </a:rPr>
              <a:t>Comments: </a:t>
            </a:r>
          </a:p>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r>
              <a:rPr lang="en-GB" sz="1200" dirty="0" smtClean="0">
                <a:solidFill>
                  <a:schemeClr val="tx1"/>
                </a:solidFill>
              </a:rPr>
              <a:t>Monthly</a:t>
            </a:r>
            <a:r>
              <a:rPr lang="en-GB" sz="1200" baseline="0" dirty="0" smtClean="0">
                <a:solidFill>
                  <a:schemeClr val="tx1"/>
                </a:solidFill>
              </a:rPr>
              <a:t> fluctuations in net flux </a:t>
            </a:r>
            <a:r>
              <a:rPr lang="en-GB" sz="1200" baseline="0" dirty="0" err="1" smtClean="0">
                <a:solidFill>
                  <a:schemeClr val="tx1"/>
                </a:solidFill>
              </a:rPr>
              <a:t>capturred</a:t>
            </a:r>
            <a:r>
              <a:rPr lang="en-GB" sz="1200" baseline="0" dirty="0" smtClean="0">
                <a:solidFill>
                  <a:schemeClr val="tx1"/>
                </a:solidFill>
              </a:rPr>
              <a:t> by CERES and ERA Interim.</a:t>
            </a:r>
          </a:p>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r>
              <a:rPr lang="en-GB" sz="1200" baseline="0" dirty="0" smtClean="0">
                <a:solidFill>
                  <a:schemeClr val="tx1"/>
                </a:solidFill>
              </a:rPr>
              <a:t>The 1999-2000 gap in satellite data is a problem for the long term record.</a:t>
            </a:r>
          </a:p>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r>
              <a:rPr lang="en-GB" sz="1200" baseline="0" dirty="0" smtClean="0">
                <a:solidFill>
                  <a:schemeClr val="tx1"/>
                </a:solidFill>
              </a:rPr>
              <a:t>Pinatubo, the 1997/98 El Nino and 2009/10 El Nino were significant in removing energy from the system</a:t>
            </a:r>
          </a:p>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r>
              <a:rPr lang="en-GB" sz="1200" baseline="0" dirty="0" smtClean="0">
                <a:solidFill>
                  <a:schemeClr val="tx1"/>
                </a:solidFill>
              </a:rPr>
              <a:t>AMIP simulations are able to capture this variability adequately.</a:t>
            </a:r>
            <a:endParaRPr lang="en-GB" sz="1200" dirty="0" smtClean="0">
              <a:solidFill>
                <a:schemeClr val="tx1"/>
              </a:solidFill>
            </a:endParaRPr>
          </a:p>
          <a:p>
            <a:endParaRPr lang="en-GB" dirty="0"/>
          </a:p>
        </p:txBody>
      </p:sp>
      <p:sp>
        <p:nvSpPr>
          <p:cNvPr id="4" name="Slide Number Placeholder 3"/>
          <p:cNvSpPr>
            <a:spLocks noGrp="1"/>
          </p:cNvSpPr>
          <p:nvPr>
            <p:ph type="sldNum" sz="quarter" idx="10"/>
          </p:nvPr>
        </p:nvSpPr>
        <p:spPr/>
        <p:txBody>
          <a:bodyPr/>
          <a:lstStyle/>
          <a:p>
            <a:fld id="{29FDB257-6FD9-4ABC-A90E-F8C2E44FE70D}"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err="1" smtClean="0">
                <a:solidFill>
                  <a:schemeClr val="tx1"/>
                </a:solidFill>
              </a:rPr>
              <a:t>Deseasonalised</a:t>
            </a:r>
            <a:r>
              <a:rPr lang="en-GB" sz="1200" dirty="0" smtClean="0">
                <a:solidFill>
                  <a:schemeClr val="tx1"/>
                </a:solidFill>
              </a:rPr>
              <a:t> monthly anomalies of net radiation (60</a:t>
            </a:r>
            <a:r>
              <a:rPr lang="en-GB" sz="1200" baseline="30000" dirty="0" smtClean="0">
                <a:solidFill>
                  <a:schemeClr val="tx1"/>
                </a:solidFill>
              </a:rPr>
              <a:t>o</a:t>
            </a:r>
            <a:r>
              <a:rPr lang="en-GB" sz="1200" dirty="0" smtClean="0">
                <a:solidFill>
                  <a:schemeClr val="tx1"/>
                </a:solidFill>
              </a:rPr>
              <a:t>S-60</a:t>
            </a:r>
            <a:r>
              <a:rPr lang="en-GB" sz="1200" baseline="30000" dirty="0" smtClean="0">
                <a:solidFill>
                  <a:schemeClr val="tx1"/>
                </a:solidFill>
              </a:rPr>
              <a:t>o</a:t>
            </a:r>
            <a:r>
              <a:rPr lang="en-GB" sz="1200" dirty="0" smtClean="0">
                <a:solidFill>
                  <a:schemeClr val="tx1"/>
                </a:solidFill>
              </a:rPr>
              <a:t>N) from satellite data (ERBS WFOV; CERES) and reanalysis simulations (ERA Interim)  updated from ref 6 to include CMIP5 climate model simulations (AMIP 5 simulations from CNRM, NorESM1, HadGEM2 and INMCM4 in grey and combined historical and RCP4.5 scenario coupled simulations from  CNRM, </a:t>
            </a:r>
            <a:r>
              <a:rPr lang="en-GB" sz="1200" dirty="0" err="1" smtClean="0">
                <a:solidFill>
                  <a:schemeClr val="tx1"/>
                </a:solidFill>
              </a:rPr>
              <a:t>CanESM</a:t>
            </a:r>
            <a:r>
              <a:rPr lang="en-GB" sz="1200" dirty="0" smtClean="0">
                <a:solidFill>
                  <a:schemeClr val="tx1"/>
                </a:solidFill>
              </a:rPr>
              <a:t>, HadGEM2-ES and INMCM4 in blue shading). CERES has been updated to EBAF2.6 and ERA Interim to 1985-2010.</a:t>
            </a:r>
          </a:p>
          <a:p>
            <a:endParaRPr lang="en-GB" dirty="0"/>
          </a:p>
        </p:txBody>
      </p:sp>
      <p:sp>
        <p:nvSpPr>
          <p:cNvPr id="4" name="Slide Number Placeholder 3"/>
          <p:cNvSpPr>
            <a:spLocks noGrp="1"/>
          </p:cNvSpPr>
          <p:nvPr>
            <p:ph type="sldNum" sz="quarter" idx="10"/>
          </p:nvPr>
        </p:nvSpPr>
        <p:spPr/>
        <p:txBody>
          <a:bodyPr/>
          <a:lstStyle/>
          <a:p>
            <a:fld id="{29FDB257-6FD9-4ABC-A90E-F8C2E44FE70D}"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err="1" smtClean="0">
                <a:solidFill>
                  <a:schemeClr val="tx1"/>
                </a:solidFill>
              </a:rPr>
              <a:t>Deseasonalised</a:t>
            </a:r>
            <a:r>
              <a:rPr lang="en-GB" sz="1200" dirty="0" smtClean="0">
                <a:solidFill>
                  <a:schemeClr val="tx1"/>
                </a:solidFill>
              </a:rPr>
              <a:t> monthly anomalies of net radiation (60</a:t>
            </a:r>
            <a:r>
              <a:rPr lang="en-GB" sz="1200" baseline="30000" dirty="0" smtClean="0">
                <a:solidFill>
                  <a:schemeClr val="tx1"/>
                </a:solidFill>
              </a:rPr>
              <a:t>o</a:t>
            </a:r>
            <a:r>
              <a:rPr lang="en-GB" sz="1200" dirty="0" smtClean="0">
                <a:solidFill>
                  <a:schemeClr val="tx1"/>
                </a:solidFill>
              </a:rPr>
              <a:t>S-60</a:t>
            </a:r>
            <a:r>
              <a:rPr lang="en-GB" sz="1200" baseline="30000" dirty="0" smtClean="0">
                <a:solidFill>
                  <a:schemeClr val="tx1"/>
                </a:solidFill>
              </a:rPr>
              <a:t>o</a:t>
            </a:r>
            <a:r>
              <a:rPr lang="en-GB" sz="1200" dirty="0" smtClean="0">
                <a:solidFill>
                  <a:schemeClr val="tx1"/>
                </a:solidFill>
              </a:rPr>
              <a:t>N) from satellite data (ERBS WFOV; CERES) and reanalysis simulations (ERA Interim)  updated from ref 6 to include CMIP5 climate model simulations (AMIP 5 simulations from CNRM, NorESM1, HadGEM2 and INMCM4 in grey and combined historical and RCP4.5 scenario coupled simulations from  CNRM, </a:t>
            </a:r>
            <a:r>
              <a:rPr lang="en-GB" sz="1200" dirty="0" err="1" smtClean="0">
                <a:solidFill>
                  <a:schemeClr val="tx1"/>
                </a:solidFill>
              </a:rPr>
              <a:t>CanESM</a:t>
            </a:r>
            <a:r>
              <a:rPr lang="en-GB" sz="1200" dirty="0" smtClean="0">
                <a:solidFill>
                  <a:schemeClr val="tx1"/>
                </a:solidFill>
              </a:rPr>
              <a:t>, HadGEM2-ES and INMCM4 in blue shading). CERES has been updated to EBAF2.6 and ERA Interim to 1985-2010.</a:t>
            </a:r>
          </a:p>
          <a:p>
            <a:endParaRPr lang="en-GB" dirty="0"/>
          </a:p>
        </p:txBody>
      </p:sp>
      <p:sp>
        <p:nvSpPr>
          <p:cNvPr id="4" name="Slide Number Placeholder 3"/>
          <p:cNvSpPr>
            <a:spLocks noGrp="1"/>
          </p:cNvSpPr>
          <p:nvPr>
            <p:ph type="sldNum" sz="quarter" idx="10"/>
          </p:nvPr>
        </p:nvSpPr>
        <p:spPr/>
        <p:txBody>
          <a:bodyPr/>
          <a:lstStyle/>
          <a:p>
            <a:fld id="{29FDB257-6FD9-4ABC-A90E-F8C2E44FE70D}" type="slidenum">
              <a:rPr lang="en-GB" smtClean="0"/>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Bef>
                <a:spcPts val="0"/>
              </a:spcBef>
              <a:spcAft>
                <a:spcPts val="0"/>
              </a:spcAft>
            </a:pPr>
            <a:endParaRPr lang="en-GB" sz="1200" dirty="0" smtClean="0">
              <a:solidFill>
                <a:prstClr val="black"/>
              </a:solidFill>
              <a:latin typeface="Calibri"/>
            </a:endParaRPr>
          </a:p>
        </p:txBody>
      </p:sp>
      <p:sp>
        <p:nvSpPr>
          <p:cNvPr id="4" name="Slide Number Placeholder 3"/>
          <p:cNvSpPr>
            <a:spLocks noGrp="1"/>
          </p:cNvSpPr>
          <p:nvPr>
            <p:ph type="sldNum" sz="quarter" idx="10"/>
          </p:nvPr>
        </p:nvSpPr>
        <p:spPr/>
        <p:txBody>
          <a:bodyPr/>
          <a:lstStyle/>
          <a:p>
            <a:fld id="{29FDB257-6FD9-4ABC-A90E-F8C2E44FE70D}" type="slidenum">
              <a:rPr lang="en-GB" smtClean="0"/>
              <a:pPr/>
              <a:t>8</a:t>
            </a:fld>
            <a:endParaRPr lang="en-GB"/>
          </a:p>
        </p:txBody>
      </p:sp>
    </p:spTree>
    <p:extLst>
      <p:ext uri="{BB962C8B-B14F-4D97-AF65-F5344CB8AC3E}">
        <p14:creationId xmlns:p14="http://schemas.microsoft.com/office/powerpoint/2010/main" val="2571952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9FDB257-6FD9-4ABC-A90E-F8C2E44FE70D}" type="slidenum">
              <a:rPr lang="en-GB" smtClean="0"/>
              <a:pPr/>
              <a:t>16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320675"/>
            <a:ext cx="1979613" cy="5546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52475" y="320675"/>
            <a:ext cx="5791200" cy="5546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Calibri"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alibri"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alibri" pitchFamily="34" charset="0"/>
              </a:defRPr>
            </a:lvl1pPr>
          </a:lstStyle>
          <a:p>
            <a:r>
              <a:rPr lang="en-US" dirty="0" smtClean="0"/>
              <a:t>Click to edit Master title style</a:t>
            </a:r>
            <a:endParaRPr lang="en-GB"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653194-4730-440D-932A-A91DBD4DAD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8020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713F45-EFCF-46F8-AAA7-64FE708792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0205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363637-9A8D-4419-8A10-7EEF95F147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4721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598F08-85EF-415E-B2A3-EA594115EA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2059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1BC252-3DA7-41E2-BED2-8E21B2C5E4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7331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E4DAB54-40DC-43D6-9326-EF3ECA9EFB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05022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43E85C-4BE8-4577-9B46-7B37D502EF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129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28A994-3685-4463-B219-972D2002BD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78387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A3D5DB-AC56-4E36-B30D-CBF2773D81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6673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7F0780-7850-407E-95B7-2DF53787F9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7435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32DD61-F7B4-4CBB-9B49-69B7A88AE4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3079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52475" y="1647825"/>
            <a:ext cx="3884613" cy="4219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9488" y="1647825"/>
            <a:ext cx="3886200" cy="4219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80" name="Picture 68" descr="Device-black"/>
          <p:cNvPicPr>
            <a:picLocks noChangeAspect="1" noChangeArrowheads="1"/>
          </p:cNvPicPr>
          <p:nvPr/>
        </p:nvPicPr>
        <p:blipFill>
          <a:blip r:embed="rId13" cstate="print"/>
          <a:srcRect/>
          <a:stretch>
            <a:fillRect/>
          </a:stretch>
        </p:blipFill>
        <p:spPr bwMode="auto">
          <a:xfrm>
            <a:off x="7524750" y="434975"/>
            <a:ext cx="1184275" cy="387350"/>
          </a:xfrm>
          <a:prstGeom prst="rect">
            <a:avLst/>
          </a:prstGeom>
          <a:noFill/>
        </p:spPr>
      </p:pic>
      <p:sp>
        <p:nvSpPr>
          <p:cNvPr id="13333" name="Rectangle 21"/>
          <p:cNvSpPr>
            <a:spLocks noGrp="1" noChangeArrowheads="1"/>
          </p:cNvSpPr>
          <p:nvPr>
            <p:ph type="title"/>
          </p:nvPr>
        </p:nvSpPr>
        <p:spPr bwMode="auto">
          <a:xfrm>
            <a:off x="752475" y="320675"/>
            <a:ext cx="5980113" cy="10604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13334" name="Rectangle 22"/>
          <p:cNvSpPr>
            <a:spLocks noGrp="1" noChangeArrowheads="1"/>
          </p:cNvSpPr>
          <p:nvPr>
            <p:ph type="body" idx="1"/>
          </p:nvPr>
        </p:nvSpPr>
        <p:spPr bwMode="auto">
          <a:xfrm>
            <a:off x="752475" y="1647825"/>
            <a:ext cx="7923213" cy="4219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smtClean="0"/>
              <a:t>Click to edit Master text style</a:t>
            </a:r>
          </a:p>
        </p:txBody>
      </p:sp>
      <p:sp>
        <p:nvSpPr>
          <p:cNvPr id="13360" name="Line 48"/>
          <p:cNvSpPr>
            <a:spLocks noChangeShapeType="1"/>
          </p:cNvSpPr>
          <p:nvPr/>
        </p:nvSpPr>
        <p:spPr bwMode="auto">
          <a:xfrm>
            <a:off x="2268538" y="6813550"/>
            <a:ext cx="2232025" cy="0"/>
          </a:xfrm>
          <a:prstGeom prst="line">
            <a:avLst/>
          </a:prstGeom>
          <a:noFill/>
          <a:ln w="9525">
            <a:noFill/>
            <a:round/>
            <a:headEnd/>
            <a:tailEnd/>
          </a:ln>
          <a:effectLst/>
        </p:spPr>
        <p:txBody>
          <a:bodyPr anchor="ctr"/>
          <a:lstStyle/>
          <a:p>
            <a:endParaRPr lang="en-GB"/>
          </a:p>
        </p:txBody>
      </p:sp>
      <p:sp>
        <p:nvSpPr>
          <p:cNvPr id="13361" name="Line 49"/>
          <p:cNvSpPr>
            <a:spLocks noChangeShapeType="1"/>
          </p:cNvSpPr>
          <p:nvPr/>
        </p:nvSpPr>
        <p:spPr bwMode="auto">
          <a:xfrm>
            <a:off x="1763713" y="6858000"/>
            <a:ext cx="3095625" cy="0"/>
          </a:xfrm>
          <a:prstGeom prst="line">
            <a:avLst/>
          </a:prstGeom>
          <a:noFill/>
          <a:ln w="9525">
            <a:noFill/>
            <a:round/>
            <a:headEnd/>
            <a:tailEnd/>
          </a:ln>
          <a:effectLst/>
        </p:spPr>
        <p:txBody>
          <a:bodyPr anchor="ctr"/>
          <a:lstStyle/>
          <a:p>
            <a:endParaRPr lang="en-GB"/>
          </a:p>
        </p:txBody>
      </p:sp>
      <p:sp>
        <p:nvSpPr>
          <p:cNvPr id="13381" name="Rectangle 69"/>
          <p:cNvSpPr>
            <a:spLocks noChangeArrowheads="1"/>
          </p:cNvSpPr>
          <p:nvPr/>
        </p:nvSpPr>
        <p:spPr bwMode="hidden">
          <a:xfrm>
            <a:off x="7343775" y="0"/>
            <a:ext cx="1800225" cy="1125538"/>
          </a:xfrm>
          <a:prstGeom prst="rect">
            <a:avLst/>
          </a:prstGeom>
          <a:solidFill>
            <a:schemeClr val="bg1"/>
          </a:solidFill>
          <a:ln w="9525" algn="ctr">
            <a:noFill/>
            <a:miter lim="800000"/>
            <a:headEnd/>
            <a:tailEnd/>
          </a:ln>
          <a:effectLst/>
        </p:spPr>
        <p:txBody>
          <a:bodyPr wrap="none" anchor="ctr"/>
          <a:lstStyle/>
          <a:p>
            <a:endParaRPr lang="en-GB"/>
          </a:p>
        </p:txBody>
      </p:sp>
      <p:pic>
        <p:nvPicPr>
          <p:cNvPr id="13379" name="Picture 67" descr="Device-white"/>
          <p:cNvPicPr>
            <a:picLocks noChangeAspect="1" noChangeArrowheads="1"/>
          </p:cNvPicPr>
          <p:nvPr/>
        </p:nvPicPr>
        <p:blipFill>
          <a:blip r:embed="rId14" cstate="print"/>
          <a:srcRect/>
          <a:stretch>
            <a:fillRect/>
          </a:stretch>
        </p:blipFill>
        <p:spPr bwMode="hidden">
          <a:xfrm>
            <a:off x="7524750" y="436563"/>
            <a:ext cx="1184275" cy="387350"/>
          </a:xfrm>
          <a:prstGeom prst="rect">
            <a:avLst/>
          </a:prstGeom>
          <a:solidFill>
            <a:schemeClr val="bg1"/>
          </a:solidFill>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p:transition>
  <p:timing>
    <p:tnLst>
      <p:par>
        <p:cTn id="1" dur="indefinite" restart="never" nodeType="tmRoot"/>
      </p:par>
    </p:tnLst>
  </p:timing>
  <p:hf hdr="0" dt="0"/>
  <p:txStyles>
    <p:titleStyle>
      <a:lvl1pPr algn="l" rtl="0" fontAlgn="base">
        <a:lnSpc>
          <a:spcPct val="85000"/>
        </a:lnSpc>
        <a:spcBef>
          <a:spcPct val="0"/>
        </a:spcBef>
        <a:spcAft>
          <a:spcPct val="0"/>
        </a:spcAft>
        <a:defRPr sz="2800">
          <a:solidFill>
            <a:schemeClr val="tx1"/>
          </a:solidFill>
          <a:latin typeface="+mj-lt"/>
          <a:ea typeface="+mj-ea"/>
          <a:cs typeface="+mj-cs"/>
        </a:defRPr>
      </a:lvl1pPr>
      <a:lvl2pPr algn="l" rtl="0" fontAlgn="base">
        <a:lnSpc>
          <a:spcPct val="85000"/>
        </a:lnSpc>
        <a:spcBef>
          <a:spcPct val="0"/>
        </a:spcBef>
        <a:spcAft>
          <a:spcPct val="0"/>
        </a:spcAft>
        <a:defRPr sz="2800">
          <a:solidFill>
            <a:schemeClr val="tx1"/>
          </a:solidFill>
          <a:latin typeface="Rdg Vesta" pitchFamily="50" charset="0"/>
        </a:defRPr>
      </a:lvl2pPr>
      <a:lvl3pPr algn="l" rtl="0" fontAlgn="base">
        <a:lnSpc>
          <a:spcPct val="85000"/>
        </a:lnSpc>
        <a:spcBef>
          <a:spcPct val="0"/>
        </a:spcBef>
        <a:spcAft>
          <a:spcPct val="0"/>
        </a:spcAft>
        <a:defRPr sz="2800">
          <a:solidFill>
            <a:schemeClr val="tx1"/>
          </a:solidFill>
          <a:latin typeface="Rdg Vesta" pitchFamily="50" charset="0"/>
        </a:defRPr>
      </a:lvl3pPr>
      <a:lvl4pPr algn="l" rtl="0" fontAlgn="base">
        <a:lnSpc>
          <a:spcPct val="85000"/>
        </a:lnSpc>
        <a:spcBef>
          <a:spcPct val="0"/>
        </a:spcBef>
        <a:spcAft>
          <a:spcPct val="0"/>
        </a:spcAft>
        <a:defRPr sz="2800">
          <a:solidFill>
            <a:schemeClr val="tx1"/>
          </a:solidFill>
          <a:latin typeface="Rdg Vesta" pitchFamily="50" charset="0"/>
        </a:defRPr>
      </a:lvl4pPr>
      <a:lvl5pPr algn="l" rtl="0" fontAlgn="base">
        <a:lnSpc>
          <a:spcPct val="85000"/>
        </a:lnSpc>
        <a:spcBef>
          <a:spcPct val="0"/>
        </a:spcBef>
        <a:spcAft>
          <a:spcPct val="0"/>
        </a:spcAft>
        <a:defRPr sz="2800">
          <a:solidFill>
            <a:schemeClr val="tx1"/>
          </a:solidFill>
          <a:latin typeface="Rdg Vesta" pitchFamily="50" charset="0"/>
        </a:defRPr>
      </a:lvl5pPr>
      <a:lvl6pPr marL="457200" algn="l" rtl="0" fontAlgn="base">
        <a:lnSpc>
          <a:spcPct val="85000"/>
        </a:lnSpc>
        <a:spcBef>
          <a:spcPct val="0"/>
        </a:spcBef>
        <a:spcAft>
          <a:spcPct val="0"/>
        </a:spcAft>
        <a:defRPr sz="2800">
          <a:solidFill>
            <a:schemeClr val="tx1"/>
          </a:solidFill>
          <a:latin typeface="Rdg Vesta" pitchFamily="50" charset="0"/>
        </a:defRPr>
      </a:lvl6pPr>
      <a:lvl7pPr marL="914400" algn="l" rtl="0" fontAlgn="base">
        <a:lnSpc>
          <a:spcPct val="85000"/>
        </a:lnSpc>
        <a:spcBef>
          <a:spcPct val="0"/>
        </a:spcBef>
        <a:spcAft>
          <a:spcPct val="0"/>
        </a:spcAft>
        <a:defRPr sz="2800">
          <a:solidFill>
            <a:schemeClr val="tx1"/>
          </a:solidFill>
          <a:latin typeface="Rdg Vesta" pitchFamily="50" charset="0"/>
        </a:defRPr>
      </a:lvl7pPr>
      <a:lvl8pPr marL="1371600" algn="l" rtl="0" fontAlgn="base">
        <a:lnSpc>
          <a:spcPct val="85000"/>
        </a:lnSpc>
        <a:spcBef>
          <a:spcPct val="0"/>
        </a:spcBef>
        <a:spcAft>
          <a:spcPct val="0"/>
        </a:spcAft>
        <a:defRPr sz="2800">
          <a:solidFill>
            <a:schemeClr val="tx1"/>
          </a:solidFill>
          <a:latin typeface="Rdg Vesta" pitchFamily="50" charset="0"/>
        </a:defRPr>
      </a:lvl8pPr>
      <a:lvl9pPr marL="1828800" algn="l" rtl="0" fontAlgn="base">
        <a:lnSpc>
          <a:spcPct val="85000"/>
        </a:lnSpc>
        <a:spcBef>
          <a:spcPct val="0"/>
        </a:spcBef>
        <a:spcAft>
          <a:spcPct val="0"/>
        </a:spcAft>
        <a:defRPr sz="2800">
          <a:solidFill>
            <a:schemeClr val="tx1"/>
          </a:solidFill>
          <a:latin typeface="Rdg Vesta" pitchFamily="50" charset="0"/>
        </a:defRPr>
      </a:lvl9pPr>
    </p:titleStyle>
    <p:bodyStyle>
      <a:lvl1pPr algn="l" rtl="0" fontAlgn="base">
        <a:lnSpc>
          <a:spcPct val="95000"/>
        </a:lnSpc>
        <a:spcBef>
          <a:spcPct val="20000"/>
        </a:spcBef>
        <a:spcAft>
          <a:spcPct val="0"/>
        </a:spcAft>
        <a:defRPr sz="8600">
          <a:solidFill>
            <a:schemeClr val="tx2"/>
          </a:solidFill>
          <a:latin typeface="Calibri" pitchFamily="34" charset="0"/>
          <a:ea typeface="+mn-ea"/>
          <a:cs typeface="+mn-cs"/>
        </a:defRPr>
      </a:lvl1pPr>
      <a:lvl2pPr marL="2330450" indent="-533400" algn="l" rtl="0" fontAlgn="base">
        <a:spcBef>
          <a:spcPct val="20000"/>
        </a:spcBef>
        <a:spcAft>
          <a:spcPct val="0"/>
        </a:spcAft>
        <a:defRPr sz="2800">
          <a:solidFill>
            <a:schemeClr val="tx1"/>
          </a:solidFill>
          <a:latin typeface="Arial" charset="0"/>
        </a:defRPr>
      </a:lvl2pPr>
      <a:lvl3pPr marL="2967038" indent="-457200" algn="l" rtl="0" fontAlgn="base">
        <a:spcBef>
          <a:spcPct val="20000"/>
        </a:spcBef>
        <a:spcAft>
          <a:spcPct val="0"/>
        </a:spcAft>
        <a:buChar char="•"/>
        <a:defRPr sz="2400">
          <a:solidFill>
            <a:schemeClr val="tx1"/>
          </a:solidFill>
          <a:latin typeface="Arial" charset="0"/>
        </a:defRPr>
      </a:lvl3pPr>
      <a:lvl4pPr marL="3527425" indent="-381000" algn="l" rtl="0" fontAlgn="base">
        <a:spcBef>
          <a:spcPct val="20000"/>
        </a:spcBef>
        <a:spcAft>
          <a:spcPct val="0"/>
        </a:spcAft>
        <a:buChar char="–"/>
        <a:defRPr sz="2000">
          <a:solidFill>
            <a:schemeClr val="tx1"/>
          </a:solidFill>
          <a:latin typeface="Arial" charset="0"/>
        </a:defRPr>
      </a:lvl4pPr>
      <a:lvl5pPr marL="4087813" indent="-381000" algn="l" rtl="0" fontAlgn="base">
        <a:spcBef>
          <a:spcPct val="20000"/>
        </a:spcBef>
        <a:spcAft>
          <a:spcPct val="0"/>
        </a:spcAft>
        <a:buChar char="»"/>
        <a:defRPr sz="2000">
          <a:solidFill>
            <a:schemeClr val="tx1"/>
          </a:solidFill>
          <a:latin typeface="Arial" charset="0"/>
        </a:defRPr>
      </a:lvl5pPr>
      <a:lvl6pPr marL="4545013" indent="-381000" algn="l" rtl="0" fontAlgn="base">
        <a:spcBef>
          <a:spcPct val="20000"/>
        </a:spcBef>
        <a:spcAft>
          <a:spcPct val="0"/>
        </a:spcAft>
        <a:buChar char="»"/>
        <a:defRPr sz="2000">
          <a:solidFill>
            <a:schemeClr val="tx1"/>
          </a:solidFill>
          <a:latin typeface="Arial" charset="0"/>
        </a:defRPr>
      </a:lvl6pPr>
      <a:lvl7pPr marL="5002213" indent="-381000" algn="l" rtl="0" fontAlgn="base">
        <a:spcBef>
          <a:spcPct val="20000"/>
        </a:spcBef>
        <a:spcAft>
          <a:spcPct val="0"/>
        </a:spcAft>
        <a:buChar char="»"/>
        <a:defRPr sz="2000">
          <a:solidFill>
            <a:schemeClr val="tx1"/>
          </a:solidFill>
          <a:latin typeface="Arial" charset="0"/>
        </a:defRPr>
      </a:lvl7pPr>
      <a:lvl8pPr marL="5459413" indent="-381000" algn="l" rtl="0" fontAlgn="base">
        <a:spcBef>
          <a:spcPct val="20000"/>
        </a:spcBef>
        <a:spcAft>
          <a:spcPct val="0"/>
        </a:spcAft>
        <a:buChar char="»"/>
        <a:defRPr sz="2000">
          <a:solidFill>
            <a:schemeClr val="tx1"/>
          </a:solidFill>
          <a:latin typeface="Arial" charset="0"/>
        </a:defRPr>
      </a:lvl8pPr>
      <a:lvl9pPr marL="5916613" indent="-3810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iming>
    <p:tnLst>
      <p:par>
        <p:cTn id="1" dur="indefinite" restart="never" nodeType="tmRoot"/>
      </p:par>
    </p:tnLst>
  </p:timing>
  <p:hf hd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Rdg Vesta" pitchFamily="50" charset="0"/>
        </a:defRPr>
      </a:lvl2pPr>
      <a:lvl3pPr algn="l" rtl="0" fontAlgn="base">
        <a:spcBef>
          <a:spcPct val="0"/>
        </a:spcBef>
        <a:spcAft>
          <a:spcPct val="0"/>
        </a:spcAft>
        <a:defRPr sz="4400">
          <a:solidFill>
            <a:schemeClr val="tx2"/>
          </a:solidFill>
          <a:latin typeface="Rdg Vesta" pitchFamily="50" charset="0"/>
        </a:defRPr>
      </a:lvl3pPr>
      <a:lvl4pPr algn="l" rtl="0" fontAlgn="base">
        <a:spcBef>
          <a:spcPct val="0"/>
        </a:spcBef>
        <a:spcAft>
          <a:spcPct val="0"/>
        </a:spcAft>
        <a:defRPr sz="4400">
          <a:solidFill>
            <a:schemeClr val="tx2"/>
          </a:solidFill>
          <a:latin typeface="Rdg Vesta" pitchFamily="50" charset="0"/>
        </a:defRPr>
      </a:lvl4pPr>
      <a:lvl5pPr algn="l" rtl="0" fontAlgn="base">
        <a:spcBef>
          <a:spcPct val="0"/>
        </a:spcBef>
        <a:spcAft>
          <a:spcPct val="0"/>
        </a:spcAft>
        <a:defRPr sz="4400">
          <a:solidFill>
            <a:schemeClr val="tx2"/>
          </a:solidFill>
          <a:latin typeface="Rdg Vesta" pitchFamily="50" charset="0"/>
        </a:defRPr>
      </a:lvl5pPr>
      <a:lvl6pPr marL="457200" algn="l" rtl="0" fontAlgn="base">
        <a:spcBef>
          <a:spcPct val="0"/>
        </a:spcBef>
        <a:spcAft>
          <a:spcPct val="0"/>
        </a:spcAft>
        <a:defRPr sz="4400">
          <a:solidFill>
            <a:schemeClr val="tx2"/>
          </a:solidFill>
          <a:latin typeface="Rdg Vesta" pitchFamily="50" charset="0"/>
        </a:defRPr>
      </a:lvl6pPr>
      <a:lvl7pPr marL="914400" algn="l" rtl="0" fontAlgn="base">
        <a:spcBef>
          <a:spcPct val="0"/>
        </a:spcBef>
        <a:spcAft>
          <a:spcPct val="0"/>
        </a:spcAft>
        <a:defRPr sz="4400">
          <a:solidFill>
            <a:schemeClr val="tx2"/>
          </a:solidFill>
          <a:latin typeface="Rdg Vesta" pitchFamily="50" charset="0"/>
        </a:defRPr>
      </a:lvl7pPr>
      <a:lvl8pPr marL="1371600" algn="l" rtl="0" fontAlgn="base">
        <a:spcBef>
          <a:spcPct val="0"/>
        </a:spcBef>
        <a:spcAft>
          <a:spcPct val="0"/>
        </a:spcAft>
        <a:defRPr sz="4400">
          <a:solidFill>
            <a:schemeClr val="tx2"/>
          </a:solidFill>
          <a:latin typeface="Rdg Vesta" pitchFamily="50" charset="0"/>
        </a:defRPr>
      </a:lvl8pPr>
      <a:lvl9pPr marL="1828800" algn="l" rtl="0" fontAlgn="base">
        <a:spcBef>
          <a:spcPct val="0"/>
        </a:spcBef>
        <a:spcAft>
          <a:spcPct val="0"/>
        </a:spcAft>
        <a:defRPr sz="4400">
          <a:solidFill>
            <a:schemeClr val="tx2"/>
          </a:solidFill>
          <a:latin typeface="Rdg Vesta" pitchFamily="50"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solidFill>
                <a:srgbClr val="000000"/>
              </a:solidFill>
              <a:latin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solidFill>
                <a:srgbClr val="000000"/>
              </a:solidFill>
              <a:latin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B88E0A5-1193-41E6-8788-8E0525FA40EA}" type="slidenum">
              <a:rPr lang="en-US">
                <a:solidFill>
                  <a:srgbClr val="000000"/>
                </a:solidFill>
                <a:latin typeface="Arial" pitchFamily="34" charset="0"/>
              </a:rPr>
              <a:pPr>
                <a:defRPr/>
              </a:pPr>
              <a:t>‹#›</a:t>
            </a:fld>
            <a:endParaRPr lang="en-US">
              <a:solidFill>
                <a:srgbClr val="000000"/>
              </a:solidFill>
              <a:latin typeface="Arial" pitchFamily="34" charset="0"/>
            </a:endParaRPr>
          </a:p>
        </p:txBody>
      </p:sp>
      <p:pic>
        <p:nvPicPr>
          <p:cNvPr id="1031" name="Picture 9" descr="Device-whit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hidden">
          <a:xfrm>
            <a:off x="7731125" y="228600"/>
            <a:ext cx="11842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0"/>
          <p:cNvSpPr>
            <a:spLocks noChangeArrowheads="1"/>
          </p:cNvSpPr>
          <p:nvPr/>
        </p:nvSpPr>
        <p:spPr bwMode="auto">
          <a:xfrm>
            <a:off x="152400" y="6324600"/>
            <a:ext cx="3352800" cy="476250"/>
          </a:xfrm>
          <a:prstGeom prst="rect">
            <a:avLst/>
          </a:prstGeom>
          <a:noFill/>
          <a:ln w="9525">
            <a:noFill/>
            <a:miter lim="800000"/>
            <a:headEnd/>
            <a:tailEnd/>
          </a:ln>
          <a:effectLst/>
        </p:spPr>
        <p:txBody>
          <a:bodyPr/>
          <a:lstStyle/>
          <a:p>
            <a:pPr>
              <a:defRPr/>
            </a:pPr>
            <a:endParaRPr lang="en-GB" sz="1400">
              <a:solidFill>
                <a:srgbClr val="000000"/>
              </a:solidFill>
              <a:latin typeface="Rdg Vesta" pitchFamily="2" charset="0"/>
            </a:endParaRPr>
          </a:p>
        </p:txBody>
      </p:sp>
    </p:spTree>
    <p:extLst>
      <p:ext uri="{BB962C8B-B14F-4D97-AF65-F5344CB8AC3E}">
        <p14:creationId xmlns:p14="http://schemas.microsoft.com/office/powerpoint/2010/main" val="25164619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p:txStyles>
    <p:titleStyle>
      <a:lvl1pPr algn="ctr" rtl="0" eaLnBrk="0" fontAlgn="base" hangingPunct="0">
        <a:spcBef>
          <a:spcPct val="0"/>
        </a:spcBef>
        <a:spcAft>
          <a:spcPct val="0"/>
        </a:spcAft>
        <a:defRPr sz="4400">
          <a:solidFill>
            <a:schemeClr val="tx2"/>
          </a:solidFill>
          <a:latin typeface="Calibri" pitchFamily="34" charset="0"/>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hyperlink" Target="http://www.nature.com/nclimate/journal/v3/n6/full/nclimate1840.html" TargetMode="External"/><Relationship Id="rId3" Type="http://schemas.openxmlformats.org/officeDocument/2006/relationships/image" Target="../media/image20.png"/><Relationship Id="rId7" Type="http://schemas.openxmlformats.org/officeDocument/2006/relationships/hyperlink" Target="http://journals.ametsoc.org/doi/abs/10.1175/2011JCLI3932.1" TargetMode="External"/><Relationship Id="rId2" Type="http://schemas.openxmlformats.org/officeDocument/2006/relationships/image" Target="../media/image19.png"/><Relationship Id="rId1" Type="http://schemas.openxmlformats.org/officeDocument/2006/relationships/slideLayout" Target="../slideLayouts/slideLayout24.xml"/><Relationship Id="rId6" Type="http://schemas.openxmlformats.org/officeDocument/2006/relationships/hyperlink" Target="http://onlinelibrary.wiley.com/doi/10.1029/2012GL053901/abstract" TargetMode="External"/><Relationship Id="rId5" Type="http://schemas.openxmlformats.org/officeDocument/2006/relationships/hyperlink" Target="http://link.springer.com/article/10.1007/s00382-012-1484-z" TargetMode="External"/><Relationship Id="rId4" Type="http://schemas.openxmlformats.org/officeDocument/2006/relationships/image" Target="../media/image21.gif"/></Relationships>
</file>

<file path=ppt/slides/_rels/slide11.xml.rels><?xml version="1.0" encoding="UTF-8" standalone="yes"?>
<Relationships xmlns="http://schemas.openxmlformats.org/package/2006/relationships"><Relationship Id="rId3" Type="http://schemas.openxmlformats.org/officeDocument/2006/relationships/hyperlink" Target="http://onlinelibrary.wiley.com/doi/10.1029/2009JD012442/abstract" TargetMode="External"/><Relationship Id="rId2" Type="http://schemas.openxmlformats.org/officeDocument/2006/relationships/image" Target="../media/image22.png"/><Relationship Id="rId1" Type="http://schemas.openxmlformats.org/officeDocument/2006/relationships/slideLayout" Target="../slideLayouts/slideLayout28.xml"/><Relationship Id="rId5" Type="http://schemas.openxmlformats.org/officeDocument/2006/relationships/image" Target="../media/image23.png"/><Relationship Id="rId4" Type="http://schemas.openxmlformats.org/officeDocument/2006/relationships/hyperlink" Target="http://iopscience.iop.org/1748-9326/7/3/034015/articl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4.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hyperlink" Target="http://link.springer.com/article/10.1007%2Fs10712-012-9213-z"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hyperlink" Target="http://www.met.reading.ac.uk/~sgs02rpa/research/DEEP-C.html" TargetMode="Externa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sciencemag.org/content/328/5976/316.summary" TargetMode="External"/><Relationship Id="rId1" Type="http://schemas.openxmlformats.org/officeDocument/2006/relationships/slideLayout" Target="../slideLayouts/slideLayout24.xml"/><Relationship Id="rId4" Type="http://schemas.openxmlformats.org/officeDocument/2006/relationships/image" Target="../media/image29.gif"/></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4.xml"/><Relationship Id="rId6" Type="http://schemas.openxmlformats.org/officeDocument/2006/relationships/image" Target="../media/image35.jpeg"/><Relationship Id="rId5" Type="http://schemas.openxmlformats.org/officeDocument/2006/relationships/hyperlink" Target="http://www.climate-lab-book.ac.uk/2013/what-will-the-simulations-do-next/" TargetMode="External"/><Relationship Id="rId4" Type="http://schemas.openxmlformats.org/officeDocument/2006/relationships/image" Target="../media/image34.gif"/></Relationships>
</file>

<file path=ppt/slides/_rels/slide2.xml.rels><?xml version="1.0" encoding="UTF-8" standalone="yes"?>
<Relationships xmlns="http://schemas.openxmlformats.org/package/2006/relationships"><Relationship Id="rId8" Type="http://schemas.openxmlformats.org/officeDocument/2006/relationships/hyperlink" Target="http://onlinelibrary.wiley.com/doi/10.1029/2009JD012105/abstract" TargetMode="External"/><Relationship Id="rId13" Type="http://schemas.openxmlformats.org/officeDocument/2006/relationships/hyperlink" Target="http://onlinelibrary.wiley.com/doi/10.1002/grl.50541/abstract" TargetMode="External"/><Relationship Id="rId18" Type="http://schemas.openxmlformats.org/officeDocument/2006/relationships/hyperlink" Target="http://t.co/D1mRINYrzl" TargetMode="External"/><Relationship Id="rId3" Type="http://schemas.openxmlformats.org/officeDocument/2006/relationships/hyperlink" Target="http://onlinelibrary.wiley.com/doi/10.1002/grl.50156/abstract" TargetMode="External"/><Relationship Id="rId21" Type="http://schemas.openxmlformats.org/officeDocument/2006/relationships/image" Target="../media/image8.png"/><Relationship Id="rId7" Type="http://schemas.openxmlformats.org/officeDocument/2006/relationships/hyperlink" Target="http://www.sciencemag.org/content/327/5970/1219.abstract" TargetMode="External"/><Relationship Id="rId12" Type="http://schemas.openxmlformats.org/officeDocument/2006/relationships/hyperlink" Target="http://journals.ametsoc.org/doi/abs/10.1175/JCLI-D-12-00548.1" TargetMode="External"/><Relationship Id="rId17" Type="http://schemas.openxmlformats.org/officeDocument/2006/relationships/hyperlink" Target="http://onlinelibrary.wiley.com/doi/10.1002/grl.50382/abstract" TargetMode="External"/><Relationship Id="rId2" Type="http://schemas.openxmlformats.org/officeDocument/2006/relationships/hyperlink" Target="http://www.met.reading.ac.uk/~sgs02rpa/research/DEEP-C.html#PAPERS" TargetMode="External"/><Relationship Id="rId16" Type="http://schemas.openxmlformats.org/officeDocument/2006/relationships/hyperlink" Target="http://www.agu.org/pubs/crossref/2011/2011GL048417.shtml" TargetMode="External"/><Relationship Id="rId20" Type="http://schemas.openxmlformats.org/officeDocument/2006/relationships/hyperlink" Target="http://onlinelibrary.wiley.com/doi/10.1029/2012GL053901/abstract" TargetMode="External"/><Relationship Id="rId1" Type="http://schemas.openxmlformats.org/officeDocument/2006/relationships/slideLayout" Target="../slideLayouts/slideLayout13.xml"/><Relationship Id="rId6" Type="http://schemas.openxmlformats.org/officeDocument/2006/relationships/hyperlink" Target="http://www.pnas.org/content/early/2011/06/27/1102467108" TargetMode="External"/><Relationship Id="rId11" Type="http://schemas.openxmlformats.org/officeDocument/2006/relationships/hyperlink" Target="http://www.nature.com/nclimate/journal/v1/n7/full/nclimate1229.html" TargetMode="External"/><Relationship Id="rId5" Type="http://schemas.openxmlformats.org/officeDocument/2006/relationships/hyperlink" Target="http://www.sciencemag.org/content/333/6044/866.full" TargetMode="External"/><Relationship Id="rId15" Type="http://schemas.openxmlformats.org/officeDocument/2006/relationships/hyperlink" Target="http://www.nature.com/nclimate/journal/vaop/ncurrent/full/nclimate1863.html" TargetMode="External"/><Relationship Id="rId23" Type="http://schemas.openxmlformats.org/officeDocument/2006/relationships/image" Target="../media/image10.png"/><Relationship Id="rId10" Type="http://schemas.openxmlformats.org/officeDocument/2006/relationships/hyperlink" Target="http://pubs.giss.nasa.gov/docs/2011/2011_Hansen_etal.pdf" TargetMode="External"/><Relationship Id="rId19" Type="http://schemas.openxmlformats.org/officeDocument/2006/relationships/hyperlink" Target="http://www.nature.com/ngeo/journal/v5/n2/abs/ngeo1375.html" TargetMode="External"/><Relationship Id="rId4" Type="http://schemas.openxmlformats.org/officeDocument/2006/relationships/hyperlink" Target="http://www.nature.com/ngeo/journal/v6/n4/full/ngeo1740.html" TargetMode="External"/><Relationship Id="rId9" Type="http://schemas.openxmlformats.org/officeDocument/2006/relationships/hyperlink" Target="http://www.sciencemag.org/content/333/6044/866.full.html" TargetMode="External"/><Relationship Id="rId14" Type="http://schemas.openxmlformats.org/officeDocument/2006/relationships/hyperlink" Target="http://www.agu.org/journals/gl/gl1113/2011GL047835/" TargetMode="External"/><Relationship Id="rId22"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journals.ametsoc.org/doi/abs/10.1175/jcli3838.1" TargetMode="External"/><Relationship Id="rId5" Type="http://schemas.openxmlformats.org/officeDocument/2006/relationships/hyperlink" Target="http://www.nature.com/ngeo/journal/v5/n2/abs/ngeo1375.html" TargetMode="External"/><Relationship Id="rId4" Type="http://schemas.openxmlformats.org/officeDocument/2006/relationships/hyperlink" Target="http://onlinelibrary.wiley.com/doi/10.1002/met.285/full"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link.springer.com/article/10.1007/s00382-012-1484-z" TargetMode="External"/><Relationship Id="rId13" Type="http://schemas.openxmlformats.org/officeDocument/2006/relationships/hyperlink" Target="http://onlinelibrary.wiley.com/doi/10.1002/qj.864/abstract" TargetMode="External"/><Relationship Id="rId3" Type="http://schemas.openxmlformats.org/officeDocument/2006/relationships/hyperlink" Target="http://www.nature.com/ngeo/journal/v5/n2/abs/ngeo1375.html" TargetMode="External"/><Relationship Id="rId7" Type="http://schemas.openxmlformats.org/officeDocument/2006/relationships/hyperlink" Target="http://journals.ametsoc.org/doi/abs/10.1175/2011JCLI3932.1" TargetMode="External"/><Relationship Id="rId12" Type="http://schemas.openxmlformats.org/officeDocument/2006/relationships/hyperlink" Target="http://iopscience.iop.org/1748-9326/7/3/034015/article" TargetMode="External"/><Relationship Id="rId2" Type="http://schemas.openxmlformats.org/officeDocument/2006/relationships/hyperlink" Target="http://pubs.giss.nasa.gov/docs/2011/2011_Hansen_etal.pdf" TargetMode="External"/><Relationship Id="rId1" Type="http://schemas.openxmlformats.org/officeDocument/2006/relationships/slideLayout" Target="../slideLayouts/slideLayout13.xml"/><Relationship Id="rId6" Type="http://schemas.openxmlformats.org/officeDocument/2006/relationships/hyperlink" Target="http://journals.ametsoc.org/doi/abs/10.1175/JCLI-D-12-00548.1" TargetMode="External"/><Relationship Id="rId11" Type="http://schemas.openxmlformats.org/officeDocument/2006/relationships/hyperlink" Target="http://www.agu.org/pubs/crossref/2010/2009JD012442.shtml" TargetMode="External"/><Relationship Id="rId5" Type="http://schemas.openxmlformats.org/officeDocument/2006/relationships/hyperlink" Target="http://www.nature.com/nclimate/journal/vaop/ncurrent/full/nclimate1863.html" TargetMode="External"/><Relationship Id="rId10" Type="http://schemas.openxmlformats.org/officeDocument/2006/relationships/hyperlink" Target="http://onlinelibrary.wiley.com/doi/10.1029/2012GL053901/abstract" TargetMode="External"/><Relationship Id="rId4" Type="http://schemas.openxmlformats.org/officeDocument/2006/relationships/hyperlink" Target="http://onlinelibrary.wiley.com/doi/10.1002/grl.50382/abstract" TargetMode="External"/><Relationship Id="rId9" Type="http://schemas.openxmlformats.org/officeDocument/2006/relationships/hyperlink" Target="http://www.nature.com/nclimate/journal/v3/n6/full/nclimate1840.html" TargetMode="External"/><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8" Type="http://schemas.openxmlformats.org/officeDocument/2006/relationships/hyperlink" Target="http://journals.ametsoc.org/doi/abs/10.1175/jcli3838.1" TargetMode="External"/><Relationship Id="rId3" Type="http://schemas.openxmlformats.org/officeDocument/2006/relationships/image" Target="../media/image11.png"/><Relationship Id="rId7" Type="http://schemas.openxmlformats.org/officeDocument/2006/relationships/hyperlink" Target="http://www.nature.com/ngeo/journal/v5/n2/abs/ngeo1375.html"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hyperlink" Target="http://onlinelibrary.wiley.com/doi/10.1002/met.285/full" TargetMode="Externa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hyperlink" Target="http://journals.ametsoc.org/doi/abs/10.1175/jcli3838.1" TargetMode="External"/><Relationship Id="rId3" Type="http://schemas.openxmlformats.org/officeDocument/2006/relationships/image" Target="../media/image11.png"/><Relationship Id="rId7" Type="http://schemas.openxmlformats.org/officeDocument/2006/relationships/hyperlink" Target="http://www.nature.com/ngeo/journal/v5/n2/abs/ngeo1375.html"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hyperlink" Target="http://onlinelibrary.wiley.com/doi/10.1002/met.285/full" TargetMode="Externa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hyperlink" Target="http://onlinelibrary.wiley.com/doi/10.1002/qj.864/abstract" TargetMode="External"/><Relationship Id="rId2" Type="http://schemas.openxmlformats.org/officeDocument/2006/relationships/image" Target="../media/image17.png"/><Relationship Id="rId1" Type="http://schemas.openxmlformats.org/officeDocument/2006/relationships/slideLayout" Target="../slideLayouts/slideLayout24.xml"/><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930" name="Rectangle 2"/>
          <p:cNvSpPr>
            <a:spLocks noGrp="1" noChangeArrowheads="1"/>
          </p:cNvSpPr>
          <p:nvPr>
            <p:ph type="ctrTitle"/>
          </p:nvPr>
        </p:nvSpPr>
        <p:spPr>
          <a:xfrm>
            <a:off x="179512" y="188640"/>
            <a:ext cx="8784976" cy="1196752"/>
          </a:xfrm>
        </p:spPr>
        <p:txBody>
          <a:bodyPr/>
          <a:lstStyle/>
          <a:p>
            <a:pPr>
              <a:tabLst>
                <a:tab pos="4038600" algn="l"/>
                <a:tab pos="6553200" algn="l"/>
              </a:tabLst>
            </a:pPr>
            <a:r>
              <a:rPr lang="en-GB" sz="3200" dirty="0" smtClean="0">
                <a:solidFill>
                  <a:schemeClr val="bg1"/>
                </a:solidFill>
                <a:cs typeface="Calibri" pitchFamily="34" charset="0"/>
              </a:rPr>
              <a:t>Additional CLIVAR meeting slides</a:t>
            </a:r>
            <a:br>
              <a:rPr lang="en-GB" sz="3200" dirty="0" smtClean="0">
                <a:solidFill>
                  <a:schemeClr val="bg1"/>
                </a:solidFill>
                <a:cs typeface="Calibri" pitchFamily="34" charset="0"/>
              </a:rPr>
            </a:br>
            <a:r>
              <a:rPr lang="en-GB" sz="2800" dirty="0" smtClean="0">
                <a:solidFill>
                  <a:schemeClr val="bg1"/>
                </a:solidFill>
                <a:cs typeface="Calibri" pitchFamily="34" charset="0"/>
              </a:rPr>
              <a:t>Richard P. Allan – University of Reading</a:t>
            </a:r>
            <a:endParaRPr lang="en-GB" sz="2800" dirty="0">
              <a:solidFill>
                <a:schemeClr val="bg1"/>
              </a:solidFill>
              <a:cs typeface="Calibri" pitchFamily="34" charset="0"/>
            </a:endParaRPr>
          </a:p>
        </p:txBody>
      </p:sp>
      <p:pic>
        <p:nvPicPr>
          <p:cNvPr id="8" name="Picture 2" descr="http://t3.gstatic.com/images?q=tbn:ANd9GcSAc6SgqREl6SGxxfhGbrVoYy4UgxqXHCowQXLspkBKjCUYHhW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787" t="-6020" r="-4623" b="-15540"/>
          <a:stretch/>
        </p:blipFill>
        <p:spPr bwMode="auto">
          <a:xfrm>
            <a:off x="7111204" y="6018607"/>
            <a:ext cx="1784724" cy="613537"/>
          </a:xfrm>
          <a:prstGeom prst="rect">
            <a:avLst/>
          </a:prstGeom>
          <a:solidFill>
            <a:schemeClr val="bg1"/>
          </a:solidFill>
          <a:extLst/>
        </p:spPr>
      </p:pic>
      <p:pic>
        <p:nvPicPr>
          <p:cNvPr id="9" name="Picture 4" descr="http://t0.gstatic.com/images?q=tbn:ANd9GcTnNUsxjTdOwi8q8TPFpZ1pq-CAoNRCJM9BH33D03WGY36Bic8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6254" y="6018607"/>
            <a:ext cx="2013784" cy="6135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www.cl.cam.ac.uk/research/srg/netos/molten/images/reading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2383" y="6018607"/>
            <a:ext cx="1663353" cy="6051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www.nerc.ac.uk/site/logos/graphics/nceo/nceologo79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4583" y="6018607"/>
            <a:ext cx="2323681" cy="60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89218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116632"/>
            <a:ext cx="6779096" cy="850106"/>
          </a:xfrm>
          <a:solidFill>
            <a:schemeClr val="bg1"/>
          </a:solidFill>
        </p:spPr>
        <p:txBody>
          <a:bodyPr/>
          <a:lstStyle/>
          <a:p>
            <a:pPr algn="l"/>
            <a:r>
              <a:rPr lang="en-GB" sz="3200" dirty="0" smtClean="0">
                <a:solidFill>
                  <a:schemeClr val="accent2"/>
                </a:solidFill>
              </a:rPr>
              <a:t>Links to recent changes in atmospheric circulation &amp; precipitation?</a:t>
            </a:r>
            <a:endParaRPr lang="en-GB" sz="3200" dirty="0">
              <a:solidFill>
                <a:schemeClr val="accent2"/>
              </a:solidFill>
            </a:endParaRPr>
          </a:p>
        </p:txBody>
      </p:sp>
      <p:pic>
        <p:nvPicPr>
          <p:cNvPr id="57346" name="Picture 2"/>
          <p:cNvPicPr>
            <a:picLocks noChangeAspect="1" noChangeArrowheads="1"/>
          </p:cNvPicPr>
          <p:nvPr/>
        </p:nvPicPr>
        <p:blipFill>
          <a:blip r:embed="rId2" cstate="print"/>
          <a:srcRect/>
          <a:stretch>
            <a:fillRect/>
          </a:stretch>
        </p:blipFill>
        <p:spPr bwMode="auto">
          <a:xfrm>
            <a:off x="3429000" y="980728"/>
            <a:ext cx="5715000" cy="2647950"/>
          </a:xfrm>
          <a:prstGeom prst="rect">
            <a:avLst/>
          </a:prstGeom>
          <a:noFill/>
          <a:ln w="9525">
            <a:noFill/>
            <a:miter lim="800000"/>
            <a:headEnd/>
            <a:tailEnd/>
          </a:ln>
        </p:spPr>
      </p:pic>
      <p:pic>
        <p:nvPicPr>
          <p:cNvPr id="57347" name="Picture 3"/>
          <p:cNvPicPr>
            <a:picLocks noChangeAspect="1" noChangeArrowheads="1"/>
          </p:cNvPicPr>
          <p:nvPr/>
        </p:nvPicPr>
        <p:blipFill>
          <a:blip r:embed="rId3" cstate="print"/>
          <a:srcRect/>
          <a:stretch>
            <a:fillRect/>
          </a:stretch>
        </p:blipFill>
        <p:spPr bwMode="auto">
          <a:xfrm>
            <a:off x="4139952" y="3451300"/>
            <a:ext cx="4320480" cy="3171998"/>
          </a:xfrm>
          <a:prstGeom prst="rect">
            <a:avLst/>
          </a:prstGeom>
          <a:noFill/>
          <a:ln w="9525">
            <a:noFill/>
            <a:miter lim="800000"/>
            <a:headEnd/>
            <a:tailEnd/>
          </a:ln>
        </p:spPr>
      </p:pic>
      <p:pic>
        <p:nvPicPr>
          <p:cNvPr id="7" name="Picture 6" descr="Ptrend.gif"/>
          <p:cNvPicPr>
            <a:picLocks noChangeAspect="1"/>
          </p:cNvPicPr>
          <p:nvPr/>
        </p:nvPicPr>
        <p:blipFill>
          <a:blip r:embed="rId4" cstate="print"/>
          <a:stretch>
            <a:fillRect/>
          </a:stretch>
        </p:blipFill>
        <p:spPr>
          <a:xfrm>
            <a:off x="3995936" y="3501008"/>
            <a:ext cx="4824536" cy="3186156"/>
          </a:xfrm>
          <a:prstGeom prst="rect">
            <a:avLst/>
          </a:prstGeom>
        </p:spPr>
      </p:pic>
      <p:sp>
        <p:nvSpPr>
          <p:cNvPr id="4" name="Rectangle 3"/>
          <p:cNvSpPr/>
          <p:nvPr/>
        </p:nvSpPr>
        <p:spPr>
          <a:xfrm>
            <a:off x="222349" y="4869160"/>
            <a:ext cx="3629571" cy="1323439"/>
          </a:xfrm>
          <a:prstGeom prst="rect">
            <a:avLst/>
          </a:prstGeom>
        </p:spPr>
        <p:txBody>
          <a:bodyPr wrap="square">
            <a:spAutoFit/>
          </a:bodyPr>
          <a:lstStyle/>
          <a:p>
            <a:r>
              <a:rPr lang="en-GB" sz="2000" u="sng" dirty="0">
                <a:solidFill>
                  <a:schemeClr val="tx2"/>
                </a:solidFill>
                <a:latin typeface="Calibri" pitchFamily="34" charset="0"/>
                <a:hlinkClick r:id="rId5"/>
              </a:rPr>
              <a:t>Sohn et al. (2013) Climate </a:t>
            </a:r>
            <a:r>
              <a:rPr lang="en-GB" sz="2000" u="sng" dirty="0" err="1" smtClean="0">
                <a:solidFill>
                  <a:schemeClr val="tx2"/>
                </a:solidFill>
                <a:latin typeface="Calibri" pitchFamily="34" charset="0"/>
                <a:hlinkClick r:id="rId5"/>
              </a:rPr>
              <a:t>Dyn</a:t>
            </a:r>
            <a:r>
              <a:rPr lang="en-GB" sz="2000" dirty="0" smtClean="0">
                <a:solidFill>
                  <a:schemeClr val="tx2"/>
                </a:solidFill>
                <a:latin typeface="Calibri" pitchFamily="34" charset="0"/>
              </a:rPr>
              <a:t>:</a:t>
            </a:r>
            <a:endParaRPr lang="en-GB" sz="2000" dirty="0">
              <a:solidFill>
                <a:schemeClr val="tx2"/>
              </a:solidFill>
              <a:latin typeface="Calibri" pitchFamily="34" charset="0"/>
            </a:endParaRPr>
          </a:p>
          <a:p>
            <a:pPr marL="0" lvl="1"/>
            <a:r>
              <a:rPr lang="en-GB" sz="2000" u="sng" dirty="0" err="1">
                <a:solidFill>
                  <a:schemeClr val="tx2"/>
                </a:solidFill>
                <a:latin typeface="Calibri" pitchFamily="34" charset="0"/>
                <a:hlinkClick r:id="rId6"/>
              </a:rPr>
              <a:t>Chikamoto</a:t>
            </a:r>
            <a:r>
              <a:rPr lang="en-GB" sz="2000" u="sng" dirty="0">
                <a:solidFill>
                  <a:schemeClr val="tx2"/>
                </a:solidFill>
                <a:latin typeface="Calibri" pitchFamily="34" charset="0"/>
                <a:hlinkClick r:id="rId6"/>
              </a:rPr>
              <a:t> et al. (2012) GRL</a:t>
            </a:r>
            <a:r>
              <a:rPr lang="en-GB" sz="2000" dirty="0">
                <a:solidFill>
                  <a:schemeClr val="tx2"/>
                </a:solidFill>
                <a:latin typeface="Calibri" pitchFamily="34" charset="0"/>
              </a:rPr>
              <a:t>: </a:t>
            </a:r>
            <a:r>
              <a:rPr lang="en-GB" sz="2000" u="sng" dirty="0" smtClean="0">
                <a:solidFill>
                  <a:schemeClr val="tx2"/>
                </a:solidFill>
                <a:latin typeface="Calibri" pitchFamily="34" charset="0"/>
                <a:hlinkClick r:id="rId7"/>
              </a:rPr>
              <a:t>Merrifield </a:t>
            </a:r>
            <a:r>
              <a:rPr lang="en-GB" sz="2000" u="sng" dirty="0">
                <a:solidFill>
                  <a:schemeClr val="tx2"/>
                </a:solidFill>
                <a:latin typeface="Calibri" pitchFamily="34" charset="0"/>
                <a:hlinkClick r:id="rId7"/>
              </a:rPr>
              <a:t>(2011) J </a:t>
            </a:r>
            <a:r>
              <a:rPr lang="en-GB" sz="2000" u="sng" dirty="0" smtClean="0">
                <a:solidFill>
                  <a:schemeClr val="tx2"/>
                </a:solidFill>
                <a:latin typeface="Calibri" pitchFamily="34" charset="0"/>
                <a:hlinkClick r:id="rId7"/>
              </a:rPr>
              <a:t>Climate</a:t>
            </a:r>
            <a:r>
              <a:rPr lang="en-GB" sz="2000" dirty="0" smtClean="0">
                <a:solidFill>
                  <a:schemeClr val="tx2"/>
                </a:solidFill>
                <a:latin typeface="Calibri" pitchFamily="34" charset="0"/>
              </a:rPr>
              <a:t>: </a:t>
            </a:r>
            <a:r>
              <a:rPr lang="en-GB" sz="2000" dirty="0" smtClean="0">
                <a:latin typeface="Calibri" pitchFamily="34" charset="0"/>
                <a:cs typeface="Calibri" pitchFamily="34" charset="0"/>
                <a:hlinkClick r:id="rId8"/>
              </a:rPr>
              <a:t>L’Heureux </a:t>
            </a:r>
            <a:r>
              <a:rPr lang="en-GB" sz="2000" dirty="0">
                <a:latin typeface="Calibri" pitchFamily="34" charset="0"/>
                <a:cs typeface="Calibri" pitchFamily="34" charset="0"/>
                <a:hlinkClick r:id="rId8"/>
              </a:rPr>
              <a:t>et al. (2013) </a:t>
            </a:r>
            <a:r>
              <a:rPr lang="en-GB" sz="2000" dirty="0" smtClean="0">
                <a:latin typeface="Calibri" pitchFamily="34" charset="0"/>
                <a:cs typeface="Calibri" pitchFamily="34" charset="0"/>
                <a:hlinkClick r:id="rId8"/>
              </a:rPr>
              <a:t>NCC</a:t>
            </a:r>
            <a:endParaRPr lang="en-GB" sz="2000" dirty="0">
              <a:latin typeface="Calibri" pitchFamily="34" charset="0"/>
              <a:cs typeface="Calibri" pitchFamily="34" charset="0"/>
            </a:endParaRPr>
          </a:p>
        </p:txBody>
      </p:sp>
      <p:sp>
        <p:nvSpPr>
          <p:cNvPr id="3" name="Content Placeholder 2"/>
          <p:cNvSpPr>
            <a:spLocks noGrp="1"/>
          </p:cNvSpPr>
          <p:nvPr>
            <p:ph idx="1"/>
          </p:nvPr>
        </p:nvSpPr>
        <p:spPr>
          <a:xfrm>
            <a:off x="222349" y="1304961"/>
            <a:ext cx="3456384" cy="4853136"/>
          </a:xfrm>
        </p:spPr>
        <p:txBody>
          <a:bodyPr/>
          <a:lstStyle/>
          <a:p>
            <a:r>
              <a:rPr lang="en-GB" sz="2400" dirty="0" smtClean="0"/>
              <a:t>Wind-driven changes in sea surface height </a:t>
            </a:r>
            <a:r>
              <a:rPr lang="en-GB" sz="2000" dirty="0" smtClean="0">
                <a:hlinkClick r:id="rId7"/>
              </a:rPr>
              <a:t>Merrifield 2011 J </a:t>
            </a:r>
            <a:r>
              <a:rPr lang="en-GB" sz="2000" dirty="0" err="1" smtClean="0">
                <a:hlinkClick r:id="rId7"/>
              </a:rPr>
              <a:t>Clim</a:t>
            </a:r>
            <a:endParaRPr lang="en-GB" sz="2000" dirty="0" smtClean="0"/>
          </a:p>
          <a:p>
            <a:endParaRPr lang="en-GB" sz="800" dirty="0" smtClean="0"/>
          </a:p>
          <a:p>
            <a:r>
              <a:rPr lang="en-GB" sz="2400" dirty="0" smtClean="0"/>
              <a:t>Is</a:t>
            </a:r>
            <a:r>
              <a:rPr lang="en-GB" sz="2400" dirty="0" smtClean="0"/>
              <a:t> </a:t>
            </a:r>
            <a:r>
              <a:rPr lang="en-GB" sz="2400" dirty="0" smtClean="0"/>
              <a:t>stronger Walker circulation </a:t>
            </a:r>
            <a:r>
              <a:rPr lang="en-GB" sz="2400" dirty="0" smtClean="0"/>
              <a:t>connected with enhanced </a:t>
            </a:r>
            <a:r>
              <a:rPr lang="en-GB" sz="2400" dirty="0" smtClean="0"/>
              <a:t>ocean mixing </a:t>
            </a:r>
            <a:r>
              <a:rPr lang="en-GB" sz="2400" dirty="0" smtClean="0"/>
              <a:t>and changes in </a:t>
            </a:r>
            <a:r>
              <a:rPr lang="en-GB" sz="2400" dirty="0" smtClean="0"/>
              <a:t>precipitation </a:t>
            </a:r>
            <a:r>
              <a:rPr lang="en-GB" sz="1800" dirty="0" smtClean="0"/>
              <a:t>1990-2000s</a:t>
            </a:r>
            <a:r>
              <a:rPr lang="en-GB" sz="2400" dirty="0" smtClean="0"/>
              <a:t>?</a:t>
            </a:r>
            <a:endParaRPr lang="en-GB" sz="2400" dirty="0"/>
          </a:p>
        </p:txBody>
      </p:sp>
    </p:spTree>
    <p:extLst>
      <p:ext uri="{BB962C8B-B14F-4D97-AF65-F5344CB8AC3E}">
        <p14:creationId xmlns:p14="http://schemas.microsoft.com/office/powerpoint/2010/main" val="1482059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23528" y="718344"/>
            <a:ext cx="4267200" cy="1143000"/>
          </a:xfrm>
        </p:spPr>
        <p:txBody>
          <a:bodyPr/>
          <a:lstStyle/>
          <a:p>
            <a:r>
              <a:rPr lang="en-GB" sz="4000" dirty="0" smtClean="0">
                <a:solidFill>
                  <a:srgbClr val="0070C0"/>
                </a:solidFill>
              </a:rPr>
              <a:t>Implications for global water cycle?</a:t>
            </a:r>
          </a:p>
        </p:txBody>
      </p:sp>
      <p:pic>
        <p:nvPicPr>
          <p:cNvPr id="17411" name="Picture 2" descr="Figure 4"/>
          <p:cNvPicPr>
            <a:picLocks noChangeAspect="1" noChangeArrowheads="1"/>
          </p:cNvPicPr>
          <p:nvPr/>
        </p:nvPicPr>
        <p:blipFill>
          <a:blip r:embed="rId2" cstate="print"/>
          <a:srcRect/>
          <a:stretch>
            <a:fillRect/>
          </a:stretch>
        </p:blipFill>
        <p:spPr bwMode="auto">
          <a:xfrm>
            <a:off x="4800600" y="4343400"/>
            <a:ext cx="4114800" cy="2133600"/>
          </a:xfrm>
          <a:prstGeom prst="rect">
            <a:avLst/>
          </a:prstGeom>
          <a:noFill/>
          <a:ln w="9525">
            <a:noFill/>
            <a:miter lim="800000"/>
            <a:headEnd/>
            <a:tailEnd/>
          </a:ln>
        </p:spPr>
      </p:pic>
      <p:sp>
        <p:nvSpPr>
          <p:cNvPr id="17412" name="TextBox 4"/>
          <p:cNvSpPr txBox="1">
            <a:spLocks noChangeArrowheads="1"/>
          </p:cNvSpPr>
          <p:nvPr/>
        </p:nvSpPr>
        <p:spPr bwMode="auto">
          <a:xfrm>
            <a:off x="1187624" y="5867400"/>
            <a:ext cx="3536776" cy="646331"/>
          </a:xfrm>
          <a:prstGeom prst="rect">
            <a:avLst/>
          </a:prstGeom>
          <a:noFill/>
          <a:ln w="9525">
            <a:noFill/>
            <a:miter lim="800000"/>
            <a:headEnd/>
            <a:tailEnd/>
          </a:ln>
        </p:spPr>
        <p:txBody>
          <a:bodyPr wrap="square">
            <a:spAutoFit/>
          </a:bodyPr>
          <a:lstStyle/>
          <a:p>
            <a:pPr algn="r" eaLnBrk="0" hangingPunct="0"/>
            <a:r>
              <a:rPr lang="en-GB" sz="1800" dirty="0" smtClean="0">
                <a:solidFill>
                  <a:srgbClr val="000000"/>
                </a:solidFill>
                <a:latin typeface="Arial" charset="0"/>
                <a:hlinkClick r:id="rId3"/>
              </a:rPr>
              <a:t>Simmons et al. (2010) JGR </a:t>
            </a:r>
            <a:r>
              <a:rPr lang="en-GB" sz="1800" dirty="0" smtClean="0">
                <a:solidFill>
                  <a:srgbClr val="000000"/>
                </a:solidFill>
                <a:latin typeface="Arial" charset="0"/>
                <a:sym typeface="Wingdings" pitchFamily="2" charset="2"/>
              </a:rPr>
              <a:t></a:t>
            </a:r>
            <a:endParaRPr lang="en-GB" sz="1800" dirty="0" smtClean="0">
              <a:solidFill>
                <a:srgbClr val="000000"/>
              </a:solidFill>
              <a:latin typeface="Arial" charset="0"/>
            </a:endParaRPr>
          </a:p>
          <a:p>
            <a:pPr algn="r" eaLnBrk="0" hangingPunct="0"/>
            <a:r>
              <a:rPr lang="en-GB" sz="1800" dirty="0" smtClean="0">
                <a:solidFill>
                  <a:srgbClr val="000000"/>
                </a:solidFill>
                <a:latin typeface="Arial" charset="0"/>
              </a:rPr>
              <a:t>See also </a:t>
            </a:r>
            <a:r>
              <a:rPr lang="en-GB" sz="1800" dirty="0" smtClean="0">
                <a:solidFill>
                  <a:srgbClr val="000000"/>
                </a:solidFill>
                <a:latin typeface="Arial" charset="0"/>
                <a:hlinkClick r:id="rId4"/>
              </a:rPr>
              <a:t>Cao et al. (2012) ERL</a:t>
            </a:r>
            <a:endParaRPr lang="en-GB" sz="1800" dirty="0" smtClean="0">
              <a:solidFill>
                <a:srgbClr val="000000"/>
              </a:solidFill>
              <a:latin typeface="Arial" charset="0"/>
            </a:endParaRPr>
          </a:p>
        </p:txBody>
      </p:sp>
      <p:pic>
        <p:nvPicPr>
          <p:cNvPr id="17413" name="Picture 4" descr="Figure 3"/>
          <p:cNvPicPr>
            <a:picLocks noChangeAspect="1" noChangeArrowheads="1"/>
          </p:cNvPicPr>
          <p:nvPr/>
        </p:nvPicPr>
        <p:blipFill>
          <a:blip r:embed="rId5" cstate="print"/>
          <a:srcRect l="49350"/>
          <a:stretch>
            <a:fillRect/>
          </a:stretch>
        </p:blipFill>
        <p:spPr bwMode="auto">
          <a:xfrm>
            <a:off x="4724400" y="228600"/>
            <a:ext cx="4219575" cy="4149725"/>
          </a:xfrm>
          <a:prstGeom prst="rect">
            <a:avLst/>
          </a:prstGeom>
          <a:noFill/>
          <a:ln w="9525">
            <a:noFill/>
            <a:miter lim="800000"/>
            <a:headEnd/>
            <a:tailEnd/>
          </a:ln>
        </p:spPr>
      </p:pic>
      <p:sp>
        <p:nvSpPr>
          <p:cNvPr id="17414" name="TextBox 6"/>
          <p:cNvSpPr txBox="1">
            <a:spLocks noChangeArrowheads="1"/>
          </p:cNvSpPr>
          <p:nvPr/>
        </p:nvSpPr>
        <p:spPr bwMode="auto">
          <a:xfrm>
            <a:off x="5486400" y="533400"/>
            <a:ext cx="1600200" cy="369888"/>
          </a:xfrm>
          <a:prstGeom prst="rect">
            <a:avLst/>
          </a:prstGeom>
          <a:noFill/>
          <a:ln w="9525">
            <a:noFill/>
            <a:miter lim="800000"/>
            <a:headEnd/>
            <a:tailEnd/>
          </a:ln>
        </p:spPr>
        <p:txBody>
          <a:bodyPr>
            <a:spAutoFit/>
          </a:bodyPr>
          <a:lstStyle/>
          <a:p>
            <a:pPr eaLnBrk="0" hangingPunct="0"/>
            <a:r>
              <a:rPr lang="en-GB" sz="1800" smtClean="0">
                <a:solidFill>
                  <a:srgbClr val="333399"/>
                </a:solidFill>
                <a:latin typeface="Arial" charset="0"/>
              </a:rPr>
              <a:t>Land T</a:t>
            </a:r>
          </a:p>
        </p:txBody>
      </p:sp>
      <p:sp>
        <p:nvSpPr>
          <p:cNvPr id="17415" name="TextBox 7"/>
          <p:cNvSpPr txBox="1">
            <a:spLocks noChangeArrowheads="1"/>
          </p:cNvSpPr>
          <p:nvPr/>
        </p:nvSpPr>
        <p:spPr bwMode="auto">
          <a:xfrm>
            <a:off x="5486400" y="2601913"/>
            <a:ext cx="1600200" cy="369887"/>
          </a:xfrm>
          <a:prstGeom prst="rect">
            <a:avLst/>
          </a:prstGeom>
          <a:noFill/>
          <a:ln w="9525">
            <a:noFill/>
            <a:miter lim="800000"/>
            <a:headEnd/>
            <a:tailEnd/>
          </a:ln>
        </p:spPr>
        <p:txBody>
          <a:bodyPr>
            <a:spAutoFit/>
          </a:bodyPr>
          <a:lstStyle/>
          <a:p>
            <a:pPr eaLnBrk="0" hangingPunct="0"/>
            <a:r>
              <a:rPr lang="en-GB" sz="1800" smtClean="0">
                <a:solidFill>
                  <a:srgbClr val="333399"/>
                </a:solidFill>
                <a:latin typeface="Arial" charset="0"/>
              </a:rPr>
              <a:t>global T</a:t>
            </a:r>
          </a:p>
        </p:txBody>
      </p:sp>
      <p:sp>
        <p:nvSpPr>
          <p:cNvPr id="17416" name="TextBox 8"/>
          <p:cNvSpPr txBox="1">
            <a:spLocks noChangeArrowheads="1"/>
          </p:cNvSpPr>
          <p:nvPr/>
        </p:nvSpPr>
        <p:spPr bwMode="auto">
          <a:xfrm>
            <a:off x="5486400" y="4583113"/>
            <a:ext cx="1600200" cy="369887"/>
          </a:xfrm>
          <a:prstGeom prst="rect">
            <a:avLst/>
          </a:prstGeom>
          <a:noFill/>
          <a:ln w="9525">
            <a:noFill/>
            <a:miter lim="800000"/>
            <a:headEnd/>
            <a:tailEnd/>
          </a:ln>
        </p:spPr>
        <p:txBody>
          <a:bodyPr>
            <a:spAutoFit/>
          </a:bodyPr>
          <a:lstStyle/>
          <a:p>
            <a:pPr eaLnBrk="0" hangingPunct="0"/>
            <a:r>
              <a:rPr lang="en-GB" sz="1800" b="1" smtClean="0">
                <a:solidFill>
                  <a:srgbClr val="333399"/>
                </a:solidFill>
                <a:latin typeface="Arial" charset="0"/>
              </a:rPr>
              <a:t>Land RH</a:t>
            </a:r>
          </a:p>
        </p:txBody>
      </p:sp>
      <p:sp>
        <p:nvSpPr>
          <p:cNvPr id="10" name="Content Placeholder 2"/>
          <p:cNvSpPr txBox="1">
            <a:spLocks/>
          </p:cNvSpPr>
          <p:nvPr/>
        </p:nvSpPr>
        <p:spPr>
          <a:xfrm>
            <a:off x="533400" y="2743200"/>
            <a:ext cx="4191000" cy="2133600"/>
          </a:xfrm>
          <a:prstGeom prst="rect">
            <a:avLst/>
          </a:prstGeom>
        </p:spPr>
        <p:txBody>
          <a:bodyPr/>
          <a:lstStyle/>
          <a:p>
            <a:pPr marL="342900" indent="-342900" eaLnBrk="0" hangingPunct="0">
              <a:spcBef>
                <a:spcPct val="20000"/>
              </a:spcBef>
              <a:buFontTx/>
              <a:buChar char="•"/>
              <a:defRPr/>
            </a:pPr>
            <a:r>
              <a:rPr lang="en-GB" sz="2400" kern="0" dirty="0">
                <a:solidFill>
                  <a:srgbClr val="000000"/>
                </a:solidFill>
                <a:latin typeface="Arial"/>
              </a:rPr>
              <a:t>Stalling of </a:t>
            </a:r>
            <a:r>
              <a:rPr lang="en-GB" sz="2400" kern="0" dirty="0" smtClean="0">
                <a:solidFill>
                  <a:srgbClr val="000000"/>
                </a:solidFill>
                <a:latin typeface="Arial"/>
              </a:rPr>
              <a:t>ocean surface </a:t>
            </a:r>
            <a:r>
              <a:rPr lang="en-GB" sz="2400" kern="0" dirty="0">
                <a:solidFill>
                  <a:srgbClr val="000000"/>
                </a:solidFill>
                <a:latin typeface="Arial"/>
              </a:rPr>
              <a:t>temperatures in 2000s</a:t>
            </a:r>
          </a:p>
          <a:p>
            <a:pPr marL="342900" indent="-342900" eaLnBrk="0" hangingPunct="0">
              <a:spcBef>
                <a:spcPct val="20000"/>
              </a:spcBef>
              <a:buFontTx/>
              <a:buChar char="•"/>
              <a:defRPr/>
            </a:pPr>
            <a:r>
              <a:rPr lang="en-GB" sz="2400" kern="0" dirty="0">
                <a:solidFill>
                  <a:srgbClr val="000000"/>
                </a:solidFill>
                <a:latin typeface="Arial"/>
              </a:rPr>
              <a:t>Continued warming of </a:t>
            </a:r>
            <a:r>
              <a:rPr lang="en-GB" sz="2400" kern="0" dirty="0" smtClean="0">
                <a:solidFill>
                  <a:srgbClr val="000000"/>
                </a:solidFill>
                <a:latin typeface="Arial"/>
              </a:rPr>
              <a:t>land</a:t>
            </a:r>
          </a:p>
          <a:p>
            <a:pPr marL="342900" indent="-342900" eaLnBrk="0" hangingPunct="0">
              <a:spcBef>
                <a:spcPct val="20000"/>
              </a:spcBef>
              <a:buFontTx/>
              <a:buChar char="•"/>
              <a:defRPr/>
            </a:pPr>
            <a:r>
              <a:rPr lang="en-GB" sz="2400" kern="0" dirty="0" smtClean="0">
                <a:solidFill>
                  <a:srgbClr val="000000"/>
                </a:solidFill>
                <a:latin typeface="Arial"/>
              </a:rPr>
              <a:t>Changes in land-sea temperature contrast?</a:t>
            </a:r>
            <a:endParaRPr lang="en-GB" sz="2400" kern="0" dirty="0">
              <a:solidFill>
                <a:srgbClr val="000000"/>
              </a:solidFill>
              <a:latin typeface="Arial"/>
            </a:endParaRPr>
          </a:p>
          <a:p>
            <a:pPr marL="342900" indent="-342900" eaLnBrk="0" hangingPunct="0">
              <a:spcBef>
                <a:spcPct val="20000"/>
              </a:spcBef>
              <a:buFontTx/>
              <a:buChar char="•"/>
              <a:defRPr/>
            </a:pPr>
            <a:r>
              <a:rPr lang="en-GB" sz="2400" kern="0" dirty="0">
                <a:solidFill>
                  <a:srgbClr val="000000"/>
                </a:solidFill>
                <a:latin typeface="Arial"/>
              </a:rPr>
              <a:t>Reduced relative humidity over land?</a:t>
            </a:r>
          </a:p>
        </p:txBody>
      </p:sp>
    </p:spTree>
    <p:extLst>
      <p:ext uri="{BB962C8B-B14F-4D97-AF65-F5344CB8AC3E}">
        <p14:creationId xmlns:p14="http://schemas.microsoft.com/office/powerpoint/2010/main" val="1675921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090" y="117177"/>
            <a:ext cx="417195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3" y="3501007"/>
            <a:ext cx="3600401" cy="304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220072" y="6457890"/>
            <a:ext cx="3796233" cy="400110"/>
          </a:xfrm>
          <a:prstGeom prst="rect">
            <a:avLst/>
          </a:prstGeom>
          <a:noFill/>
        </p:spPr>
        <p:txBody>
          <a:bodyPr wrap="square" rtlCol="0">
            <a:spAutoFit/>
          </a:bodyPr>
          <a:lstStyle/>
          <a:p>
            <a:pPr algn="r"/>
            <a:r>
              <a:rPr lang="en-GB" sz="2000" dirty="0" smtClean="0">
                <a:solidFill>
                  <a:schemeClr val="tx1"/>
                </a:solidFill>
                <a:latin typeface="Calibri" pitchFamily="34" charset="0"/>
                <a:hlinkClick r:id="rId4"/>
              </a:rPr>
              <a:t>Allan et al. (2013) </a:t>
            </a:r>
            <a:r>
              <a:rPr lang="en-GB" sz="2000" dirty="0" err="1" smtClean="0">
                <a:solidFill>
                  <a:schemeClr val="tx1"/>
                </a:solidFill>
                <a:latin typeface="Calibri" pitchFamily="34" charset="0"/>
                <a:hlinkClick r:id="rId4"/>
              </a:rPr>
              <a:t>Surv</a:t>
            </a:r>
            <a:r>
              <a:rPr lang="en-GB" sz="2000" dirty="0" smtClean="0">
                <a:solidFill>
                  <a:schemeClr val="tx1"/>
                </a:solidFill>
                <a:latin typeface="Calibri" pitchFamily="34" charset="0"/>
                <a:hlinkClick r:id="rId4"/>
              </a:rPr>
              <a:t>. </a:t>
            </a:r>
            <a:r>
              <a:rPr lang="en-GB" sz="2000" dirty="0" err="1" smtClean="0">
                <a:solidFill>
                  <a:schemeClr val="tx1"/>
                </a:solidFill>
                <a:latin typeface="Calibri" pitchFamily="34" charset="0"/>
                <a:hlinkClick r:id="rId4"/>
              </a:rPr>
              <a:t>Geophys</a:t>
            </a:r>
            <a:r>
              <a:rPr lang="en-GB" sz="2000" dirty="0" smtClean="0">
                <a:solidFill>
                  <a:schemeClr val="tx1"/>
                </a:solidFill>
                <a:latin typeface="Calibri" pitchFamily="34" charset="0"/>
              </a:rPr>
              <a:t>.</a:t>
            </a:r>
            <a:endParaRPr lang="en-GB" sz="2000" dirty="0">
              <a:solidFill>
                <a:schemeClr val="tx1"/>
              </a:solidFill>
              <a:latin typeface="Calibri"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3651734"/>
            <a:ext cx="4896544" cy="3089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simple_mod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188640"/>
            <a:ext cx="4104456" cy="339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971600" y="6453336"/>
            <a:ext cx="2880320" cy="400110"/>
          </a:xfrm>
          <a:prstGeom prst="rect">
            <a:avLst/>
          </a:prstGeom>
          <a:noFill/>
        </p:spPr>
        <p:txBody>
          <a:bodyPr wrap="square" rtlCol="0">
            <a:spAutoFit/>
          </a:bodyPr>
          <a:lstStyle/>
          <a:p>
            <a:r>
              <a:rPr lang="en-GB" sz="2000" dirty="0" err="1" smtClean="0">
                <a:solidFill>
                  <a:schemeClr val="tx1"/>
                </a:solidFill>
                <a:latin typeface="Calibri" pitchFamily="34" charset="0"/>
              </a:rPr>
              <a:t>Chunlei</a:t>
            </a:r>
            <a:r>
              <a:rPr lang="en-GB" sz="2000" dirty="0" smtClean="0">
                <a:solidFill>
                  <a:schemeClr val="tx1"/>
                </a:solidFill>
                <a:latin typeface="Calibri" pitchFamily="34" charset="0"/>
              </a:rPr>
              <a:t> Liu</a:t>
            </a:r>
            <a:endParaRPr lang="en-GB" sz="2000" dirty="0">
              <a:solidFill>
                <a:schemeClr val="tx1"/>
              </a:solidFill>
              <a:latin typeface="Calibri" pitchFamily="34" charset="0"/>
            </a:endParaRPr>
          </a:p>
        </p:txBody>
      </p:sp>
      <p:sp>
        <p:nvSpPr>
          <p:cNvPr id="2" name="TextBox 1"/>
          <p:cNvSpPr txBox="1"/>
          <p:nvPr/>
        </p:nvSpPr>
        <p:spPr>
          <a:xfrm>
            <a:off x="4572001" y="188640"/>
            <a:ext cx="4444304" cy="523220"/>
          </a:xfrm>
          <a:prstGeom prst="rect">
            <a:avLst/>
          </a:prstGeom>
          <a:solidFill>
            <a:schemeClr val="bg1"/>
          </a:solidFill>
        </p:spPr>
        <p:txBody>
          <a:bodyPr wrap="square" rtlCol="0">
            <a:spAutoFit/>
          </a:bodyPr>
          <a:lstStyle/>
          <a:p>
            <a:pPr algn="ctr"/>
            <a:r>
              <a:rPr lang="en-GB" sz="2800" dirty="0" smtClean="0">
                <a:solidFill>
                  <a:srgbClr val="00B0F0"/>
                </a:solidFill>
                <a:latin typeface="Calibri" pitchFamily="34" charset="0"/>
              </a:rPr>
              <a:t>Energy balance model</a:t>
            </a:r>
            <a:endParaRPr lang="en-GB" sz="2800" dirty="0">
              <a:solidFill>
                <a:srgbClr val="00B0F0"/>
              </a:solidFill>
              <a:latin typeface="Calibri" pitchFamily="34" charset="0"/>
            </a:endParaRPr>
          </a:p>
        </p:txBody>
      </p:sp>
    </p:spTree>
    <p:extLst>
      <p:ext uri="{BB962C8B-B14F-4D97-AF65-F5344CB8AC3E}">
        <p14:creationId xmlns:p14="http://schemas.microsoft.com/office/powerpoint/2010/main" val="2433111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996952"/>
            <a:ext cx="5781328" cy="1143000"/>
          </a:xfrm>
        </p:spPr>
        <p:txBody>
          <a:bodyPr/>
          <a:lstStyle/>
          <a:p>
            <a:r>
              <a:rPr lang="en-GB" dirty="0" smtClean="0"/>
              <a:t>Some slides introducing NERC DEEP-C project</a:t>
            </a:r>
            <a:endParaRPr lang="en-GB" dirty="0"/>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Tree>
    <p:extLst>
      <p:ext uri="{BB962C8B-B14F-4D97-AF65-F5344CB8AC3E}">
        <p14:creationId xmlns:p14="http://schemas.microsoft.com/office/powerpoint/2010/main" val="56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bwMode="auto">
          <a:xfrm>
            <a:off x="3779912" y="2348880"/>
            <a:ext cx="1521296" cy="1368152"/>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itchFamily="50" charset="0"/>
            </a:endParaRPr>
          </a:p>
        </p:txBody>
      </p:sp>
      <p:sp>
        <p:nvSpPr>
          <p:cNvPr id="4" name="Title 3"/>
          <p:cNvSpPr>
            <a:spLocks noGrp="1"/>
          </p:cNvSpPr>
          <p:nvPr>
            <p:ph type="title"/>
          </p:nvPr>
        </p:nvSpPr>
        <p:spPr>
          <a:xfrm>
            <a:off x="323528" y="116632"/>
            <a:ext cx="8229600" cy="576064"/>
          </a:xfrm>
        </p:spPr>
        <p:txBody>
          <a:bodyPr/>
          <a:lstStyle/>
          <a:p>
            <a:pPr algn="l"/>
            <a:r>
              <a:rPr lang="en-GB" dirty="0" smtClean="0">
                <a:solidFill>
                  <a:srgbClr val="0070C0"/>
                </a:solidFill>
              </a:rPr>
              <a:t>DEEP-C project structure</a:t>
            </a:r>
            <a:endParaRPr lang="en-GB" dirty="0">
              <a:solidFill>
                <a:srgbClr val="0070C0"/>
              </a:solidFill>
            </a:endParaRPr>
          </a:p>
        </p:txBody>
      </p:sp>
      <p:sp>
        <p:nvSpPr>
          <p:cNvPr id="5" name="Oval 4"/>
          <p:cNvSpPr/>
          <p:nvPr/>
        </p:nvSpPr>
        <p:spPr bwMode="auto">
          <a:xfrm>
            <a:off x="2555776" y="836712"/>
            <a:ext cx="2736304" cy="244827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itchFamily="50" charset="0"/>
            </a:endParaRPr>
          </a:p>
        </p:txBody>
      </p:sp>
      <p:sp>
        <p:nvSpPr>
          <p:cNvPr id="6" name="Oval 5"/>
          <p:cNvSpPr/>
          <p:nvPr/>
        </p:nvSpPr>
        <p:spPr bwMode="auto">
          <a:xfrm>
            <a:off x="1259632" y="869293"/>
            <a:ext cx="2448272" cy="2232248"/>
          </a:xfrm>
          <a:prstGeom prst="ellipse">
            <a:avLst/>
          </a:prstGeom>
          <a:solidFill>
            <a:schemeClr val="accent1">
              <a:lumMod val="90000"/>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itchFamily="50" charset="0"/>
            </a:endParaRPr>
          </a:p>
        </p:txBody>
      </p:sp>
      <p:sp>
        <p:nvSpPr>
          <p:cNvPr id="7" name="Oval 6"/>
          <p:cNvSpPr/>
          <p:nvPr/>
        </p:nvSpPr>
        <p:spPr bwMode="auto">
          <a:xfrm>
            <a:off x="5364088" y="836712"/>
            <a:ext cx="2448272" cy="2232248"/>
          </a:xfrm>
          <a:prstGeom prst="ellipse">
            <a:avLst/>
          </a:prstGeom>
          <a:solidFill>
            <a:schemeClr val="accent1">
              <a:lumMod val="90000"/>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itchFamily="50" charset="0"/>
            </a:endParaRPr>
          </a:p>
        </p:txBody>
      </p:sp>
      <p:sp>
        <p:nvSpPr>
          <p:cNvPr id="8" name="Oval 7"/>
          <p:cNvSpPr/>
          <p:nvPr/>
        </p:nvSpPr>
        <p:spPr bwMode="auto">
          <a:xfrm>
            <a:off x="3347864" y="3933056"/>
            <a:ext cx="2448272" cy="2232248"/>
          </a:xfrm>
          <a:prstGeom prst="ellipse">
            <a:avLst/>
          </a:prstGeom>
          <a:solidFill>
            <a:schemeClr val="accent1">
              <a:lumMod val="90000"/>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itchFamily="50" charset="0"/>
            </a:endParaRPr>
          </a:p>
        </p:txBody>
      </p:sp>
      <p:sp>
        <p:nvSpPr>
          <p:cNvPr id="9" name="TextBox 8"/>
          <p:cNvSpPr txBox="1"/>
          <p:nvPr/>
        </p:nvSpPr>
        <p:spPr>
          <a:xfrm>
            <a:off x="1475656" y="1340768"/>
            <a:ext cx="2088232" cy="1015663"/>
          </a:xfrm>
          <a:prstGeom prst="rect">
            <a:avLst/>
          </a:prstGeom>
          <a:noFill/>
        </p:spPr>
        <p:txBody>
          <a:bodyPr wrap="square" rtlCol="0">
            <a:spAutoFit/>
          </a:bodyPr>
          <a:lstStyle/>
          <a:p>
            <a:pPr algn="ctr"/>
            <a:r>
              <a:rPr lang="en-GB" sz="2000" b="1" dirty="0" smtClean="0">
                <a:solidFill>
                  <a:schemeClr val="tx1"/>
                </a:solidFill>
                <a:latin typeface="Calibri" pitchFamily="34" charset="0"/>
              </a:rPr>
              <a:t>WP1 Reading </a:t>
            </a:r>
          </a:p>
          <a:p>
            <a:pPr algn="ctr"/>
            <a:r>
              <a:rPr lang="en-GB" sz="2000" dirty="0" smtClean="0">
                <a:solidFill>
                  <a:schemeClr val="tx1"/>
                </a:solidFill>
                <a:latin typeface="Calibri" pitchFamily="34" charset="0"/>
              </a:rPr>
              <a:t>Atmosphere </a:t>
            </a:r>
            <a:r>
              <a:rPr lang="en-GB" sz="2000" dirty="0" err="1" smtClean="0">
                <a:solidFill>
                  <a:schemeClr val="tx1"/>
                </a:solidFill>
                <a:latin typeface="Calibri" pitchFamily="34" charset="0"/>
              </a:rPr>
              <a:t>obs</a:t>
            </a:r>
            <a:endParaRPr lang="en-GB" sz="2000" dirty="0" smtClean="0">
              <a:solidFill>
                <a:schemeClr val="tx1"/>
              </a:solidFill>
              <a:latin typeface="Calibri" pitchFamily="34" charset="0"/>
            </a:endParaRPr>
          </a:p>
          <a:p>
            <a:pPr algn="ctr"/>
            <a:r>
              <a:rPr lang="en-GB" sz="2000" dirty="0" smtClean="0">
                <a:solidFill>
                  <a:schemeClr val="tx1"/>
                </a:solidFill>
                <a:latin typeface="Calibri" pitchFamily="34" charset="0"/>
              </a:rPr>
              <a:t>R. Allan, C. Liu</a:t>
            </a:r>
            <a:endParaRPr lang="en-GB" sz="2000" dirty="0">
              <a:solidFill>
                <a:schemeClr val="tx1"/>
              </a:solidFill>
              <a:latin typeface="Calibri" pitchFamily="34" charset="0"/>
            </a:endParaRPr>
          </a:p>
        </p:txBody>
      </p:sp>
      <p:sp>
        <p:nvSpPr>
          <p:cNvPr id="10" name="TextBox 9"/>
          <p:cNvSpPr txBox="1"/>
          <p:nvPr/>
        </p:nvSpPr>
        <p:spPr>
          <a:xfrm>
            <a:off x="5508104" y="1268760"/>
            <a:ext cx="2088232" cy="1323439"/>
          </a:xfrm>
          <a:prstGeom prst="rect">
            <a:avLst/>
          </a:prstGeom>
          <a:noFill/>
        </p:spPr>
        <p:txBody>
          <a:bodyPr wrap="square" rtlCol="0">
            <a:spAutoFit/>
          </a:bodyPr>
          <a:lstStyle/>
          <a:p>
            <a:pPr algn="ctr"/>
            <a:r>
              <a:rPr lang="en-GB" sz="2000" b="1" dirty="0" smtClean="0">
                <a:solidFill>
                  <a:schemeClr val="tx1"/>
                </a:solidFill>
                <a:latin typeface="Calibri" pitchFamily="34" charset="0"/>
              </a:rPr>
              <a:t>WP2 NOCS </a:t>
            </a:r>
          </a:p>
          <a:p>
            <a:pPr algn="ctr"/>
            <a:r>
              <a:rPr lang="en-GB" sz="2000" dirty="0" smtClean="0">
                <a:solidFill>
                  <a:schemeClr val="tx1"/>
                </a:solidFill>
                <a:latin typeface="Calibri" pitchFamily="34" charset="0"/>
              </a:rPr>
              <a:t>Ocean </a:t>
            </a:r>
            <a:r>
              <a:rPr lang="en-GB" sz="2000" dirty="0" err="1" smtClean="0">
                <a:solidFill>
                  <a:schemeClr val="tx1"/>
                </a:solidFill>
                <a:latin typeface="Calibri" pitchFamily="34" charset="0"/>
              </a:rPr>
              <a:t>obs</a:t>
            </a:r>
            <a:endParaRPr lang="en-GB" sz="2000" dirty="0" smtClean="0">
              <a:solidFill>
                <a:schemeClr val="tx1"/>
              </a:solidFill>
              <a:latin typeface="Calibri" pitchFamily="34" charset="0"/>
            </a:endParaRPr>
          </a:p>
          <a:p>
            <a:pPr algn="ctr"/>
            <a:r>
              <a:rPr lang="en-GB" sz="2000" dirty="0" smtClean="0">
                <a:solidFill>
                  <a:schemeClr val="tx1"/>
                </a:solidFill>
                <a:latin typeface="Calibri" pitchFamily="34" charset="0"/>
              </a:rPr>
              <a:t>E. </a:t>
            </a:r>
            <a:r>
              <a:rPr lang="en-GB" sz="2000" dirty="0" err="1" smtClean="0">
                <a:solidFill>
                  <a:schemeClr val="tx1"/>
                </a:solidFill>
                <a:latin typeface="Calibri" pitchFamily="34" charset="0"/>
              </a:rPr>
              <a:t>McDonagh</a:t>
            </a:r>
            <a:r>
              <a:rPr lang="en-GB" sz="2000" dirty="0" smtClean="0">
                <a:solidFill>
                  <a:schemeClr val="tx1"/>
                </a:solidFill>
                <a:latin typeface="Calibri" pitchFamily="34" charset="0"/>
              </a:rPr>
              <a:t>, B. King, +PDRA</a:t>
            </a:r>
            <a:endParaRPr lang="en-GB" sz="2000" dirty="0">
              <a:solidFill>
                <a:schemeClr val="tx1"/>
              </a:solidFill>
              <a:latin typeface="Calibri" pitchFamily="34" charset="0"/>
            </a:endParaRPr>
          </a:p>
        </p:txBody>
      </p:sp>
      <p:sp>
        <p:nvSpPr>
          <p:cNvPr id="11" name="TextBox 10"/>
          <p:cNvSpPr txBox="1"/>
          <p:nvPr/>
        </p:nvSpPr>
        <p:spPr>
          <a:xfrm>
            <a:off x="3467894" y="4437112"/>
            <a:ext cx="2088232" cy="1323439"/>
          </a:xfrm>
          <a:prstGeom prst="rect">
            <a:avLst/>
          </a:prstGeom>
          <a:noFill/>
        </p:spPr>
        <p:txBody>
          <a:bodyPr wrap="square" rtlCol="0">
            <a:spAutoFit/>
          </a:bodyPr>
          <a:lstStyle/>
          <a:p>
            <a:pPr algn="ctr"/>
            <a:r>
              <a:rPr lang="en-GB" sz="2000" b="1" dirty="0" smtClean="0">
                <a:solidFill>
                  <a:schemeClr val="tx1"/>
                </a:solidFill>
                <a:latin typeface="Calibri" pitchFamily="34" charset="0"/>
              </a:rPr>
              <a:t>WP3 Met Office</a:t>
            </a:r>
          </a:p>
          <a:p>
            <a:pPr algn="ctr"/>
            <a:r>
              <a:rPr lang="en-GB" sz="2000" dirty="0" smtClean="0">
                <a:solidFill>
                  <a:schemeClr val="tx1"/>
                </a:solidFill>
                <a:latin typeface="Calibri" pitchFamily="34" charset="0"/>
              </a:rPr>
              <a:t>Climate Modelling </a:t>
            </a:r>
          </a:p>
          <a:p>
            <a:pPr algn="ctr"/>
            <a:r>
              <a:rPr lang="en-GB" sz="2000" dirty="0" smtClean="0">
                <a:solidFill>
                  <a:schemeClr val="tx1"/>
                </a:solidFill>
                <a:latin typeface="Calibri" pitchFamily="34" charset="0"/>
              </a:rPr>
              <a:t>M. Palmer, C. Roberts  </a:t>
            </a:r>
            <a:endParaRPr lang="en-GB" sz="2000" dirty="0">
              <a:solidFill>
                <a:schemeClr val="tx1"/>
              </a:solidFill>
              <a:latin typeface="Calibri" pitchFamily="34" charset="0"/>
            </a:endParaRPr>
          </a:p>
        </p:txBody>
      </p:sp>
      <p:sp>
        <p:nvSpPr>
          <p:cNvPr id="13" name="TextBox 12"/>
          <p:cNvSpPr txBox="1"/>
          <p:nvPr/>
        </p:nvSpPr>
        <p:spPr>
          <a:xfrm>
            <a:off x="3496444" y="2593709"/>
            <a:ext cx="2088232" cy="707886"/>
          </a:xfrm>
          <a:prstGeom prst="rect">
            <a:avLst/>
          </a:prstGeom>
          <a:noFill/>
        </p:spPr>
        <p:txBody>
          <a:bodyPr wrap="square" rtlCol="0">
            <a:spAutoFit/>
          </a:bodyPr>
          <a:lstStyle/>
          <a:p>
            <a:pPr algn="ctr"/>
            <a:r>
              <a:rPr lang="en-GB" sz="2000" dirty="0" smtClean="0">
                <a:solidFill>
                  <a:schemeClr val="tx1"/>
                </a:solidFill>
                <a:latin typeface="Calibri" pitchFamily="34" charset="0"/>
              </a:rPr>
              <a:t>WP4</a:t>
            </a:r>
          </a:p>
          <a:p>
            <a:pPr algn="ctr"/>
            <a:r>
              <a:rPr lang="en-GB" sz="2000" dirty="0" smtClean="0">
                <a:solidFill>
                  <a:schemeClr val="tx1"/>
                </a:solidFill>
                <a:latin typeface="Calibri" pitchFamily="34" charset="0"/>
              </a:rPr>
              <a:t>Integration </a:t>
            </a:r>
          </a:p>
        </p:txBody>
      </p:sp>
      <p:cxnSp>
        <p:nvCxnSpPr>
          <p:cNvPr id="15" name="Straight Connector 14"/>
          <p:cNvCxnSpPr/>
          <p:nvPr/>
        </p:nvCxnSpPr>
        <p:spPr bwMode="auto">
          <a:xfrm flipH="1" flipV="1">
            <a:off x="3563888" y="2500448"/>
            <a:ext cx="360040" cy="208473"/>
          </a:xfrm>
          <a:prstGeom prst="line">
            <a:avLst/>
          </a:prstGeom>
          <a:noFill/>
          <a:ln w="63500" cap="flat" cmpd="sng" algn="ctr">
            <a:solidFill>
              <a:schemeClr val="accent1"/>
            </a:solidFill>
            <a:prstDash val="solid"/>
            <a:round/>
            <a:headEnd type="none" w="med" len="med"/>
            <a:tailEnd type="none" w="med" len="med"/>
          </a:ln>
          <a:effectLst/>
        </p:spPr>
      </p:cxnSp>
      <p:cxnSp>
        <p:nvCxnSpPr>
          <p:cNvPr id="17" name="Straight Connector 16"/>
          <p:cNvCxnSpPr/>
          <p:nvPr/>
        </p:nvCxnSpPr>
        <p:spPr bwMode="auto">
          <a:xfrm flipV="1">
            <a:off x="5148064" y="2500448"/>
            <a:ext cx="360040" cy="208472"/>
          </a:xfrm>
          <a:prstGeom prst="line">
            <a:avLst/>
          </a:prstGeom>
          <a:noFill/>
          <a:ln w="63500" cap="flat" cmpd="sng" algn="ctr">
            <a:solidFill>
              <a:schemeClr val="accent1"/>
            </a:solidFill>
            <a:prstDash val="solid"/>
            <a:round/>
            <a:headEnd type="none" w="med" len="med"/>
            <a:tailEnd type="none" w="med" len="med"/>
          </a:ln>
          <a:effectLst/>
        </p:spPr>
      </p:cxnSp>
      <p:cxnSp>
        <p:nvCxnSpPr>
          <p:cNvPr id="21" name="Straight Connector 20"/>
          <p:cNvCxnSpPr>
            <a:stCxn id="8" idx="0"/>
          </p:cNvCxnSpPr>
          <p:nvPr/>
        </p:nvCxnSpPr>
        <p:spPr bwMode="auto">
          <a:xfrm flipV="1">
            <a:off x="4572000" y="3717032"/>
            <a:ext cx="0" cy="216024"/>
          </a:xfrm>
          <a:prstGeom prst="line">
            <a:avLst/>
          </a:prstGeom>
          <a:noFill/>
          <a:ln w="63500" cap="flat" cmpd="sng" algn="ctr">
            <a:solidFill>
              <a:schemeClr val="accent1"/>
            </a:solidFill>
            <a:prstDash val="solid"/>
            <a:round/>
            <a:headEnd type="none" w="med" len="med"/>
            <a:tailEnd type="none" w="med" len="med"/>
          </a:ln>
          <a:effectLst/>
        </p:spPr>
      </p:cxnSp>
      <p:cxnSp>
        <p:nvCxnSpPr>
          <p:cNvPr id="25" name="Straight Connector 24"/>
          <p:cNvCxnSpPr/>
          <p:nvPr/>
        </p:nvCxnSpPr>
        <p:spPr bwMode="auto">
          <a:xfrm flipH="1" flipV="1">
            <a:off x="2843808" y="3032956"/>
            <a:ext cx="864096" cy="1227005"/>
          </a:xfrm>
          <a:prstGeom prst="line">
            <a:avLst/>
          </a:prstGeom>
          <a:noFill/>
          <a:ln w="38100" cap="flat" cmpd="sng" algn="ctr">
            <a:solidFill>
              <a:schemeClr val="accent6"/>
            </a:solidFill>
            <a:prstDash val="solid"/>
            <a:round/>
            <a:headEnd type="none" w="med" len="med"/>
            <a:tailEnd type="none" w="med" len="med"/>
          </a:ln>
          <a:effectLst/>
        </p:spPr>
      </p:cxnSp>
      <p:cxnSp>
        <p:nvCxnSpPr>
          <p:cNvPr id="28" name="Straight Connector 27"/>
          <p:cNvCxnSpPr/>
          <p:nvPr/>
        </p:nvCxnSpPr>
        <p:spPr bwMode="auto">
          <a:xfrm flipV="1">
            <a:off x="5436097" y="3032956"/>
            <a:ext cx="792087" cy="1227004"/>
          </a:xfrm>
          <a:prstGeom prst="line">
            <a:avLst/>
          </a:prstGeom>
          <a:noFill/>
          <a:ln w="38100" cap="flat" cmpd="sng" algn="ctr">
            <a:solidFill>
              <a:schemeClr val="accent6"/>
            </a:solidFill>
            <a:prstDash val="solid"/>
            <a:round/>
            <a:headEnd type="none" w="med" len="med"/>
            <a:tailEnd type="none" w="med" len="med"/>
          </a:ln>
          <a:effectLst/>
        </p:spPr>
      </p:cxnSp>
      <p:cxnSp>
        <p:nvCxnSpPr>
          <p:cNvPr id="31" name="Straight Connector 30"/>
          <p:cNvCxnSpPr/>
          <p:nvPr/>
        </p:nvCxnSpPr>
        <p:spPr bwMode="auto">
          <a:xfrm flipH="1">
            <a:off x="3707904" y="1769947"/>
            <a:ext cx="1656184" cy="1"/>
          </a:xfrm>
          <a:prstGeom prst="line">
            <a:avLst/>
          </a:prstGeom>
          <a:noFill/>
          <a:ln w="38100" cap="flat" cmpd="sng" algn="ctr">
            <a:solidFill>
              <a:schemeClr val="accent6"/>
            </a:solidFill>
            <a:prstDash val="solid"/>
            <a:round/>
            <a:headEnd type="none" w="med" len="med"/>
            <a:tailEnd type="none" w="med" len="med"/>
          </a:ln>
          <a:effectLst/>
        </p:spPr>
      </p:cxnSp>
      <p:sp>
        <p:nvSpPr>
          <p:cNvPr id="34" name="Rectangle 33"/>
          <p:cNvSpPr/>
          <p:nvPr/>
        </p:nvSpPr>
        <p:spPr bwMode="auto">
          <a:xfrm>
            <a:off x="535558" y="3350168"/>
            <a:ext cx="2784326" cy="1165776"/>
          </a:xfrm>
          <a:prstGeom prst="rect">
            <a:avLst/>
          </a:prstGeom>
          <a:solidFill>
            <a:schemeClr val="accent3">
              <a:lumMod val="8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lang="en-GB" sz="1800" dirty="0" smtClean="0">
              <a:solidFill>
                <a:schemeClr val="tx1"/>
              </a:solidFill>
              <a:latin typeface="Calibri"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GB" sz="1800" dirty="0" smtClean="0">
                <a:solidFill>
                  <a:schemeClr val="tx1"/>
                </a:solidFill>
                <a:latin typeface="Calibri" pitchFamily="34" charset="0"/>
              </a:rPr>
              <a:t>Reading Co-Is:</a:t>
            </a:r>
          </a:p>
          <a:p>
            <a:pPr marL="0" marR="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Calibri" pitchFamily="34" charset="0"/>
              </a:rPr>
              <a:t>T. </a:t>
            </a:r>
            <a:r>
              <a:rPr kumimoji="0" lang="en-GB" sz="1800" b="0" i="0" u="none" strike="noStrike" cap="none" normalizeH="0" baseline="0" dirty="0" err="1" smtClean="0">
                <a:ln>
                  <a:noFill/>
                </a:ln>
                <a:solidFill>
                  <a:schemeClr val="tx1"/>
                </a:solidFill>
                <a:effectLst/>
                <a:latin typeface="Calibri" pitchFamily="34" charset="0"/>
              </a:rPr>
              <a:t>Kuhlbrodt</a:t>
            </a:r>
            <a:r>
              <a:rPr kumimoji="0" lang="en-GB" sz="1800" b="0" i="0" u="none" strike="noStrike" cap="none" normalizeH="0" baseline="0" dirty="0" smtClean="0">
                <a:ln>
                  <a:noFill/>
                </a:ln>
                <a:solidFill>
                  <a:schemeClr val="tx1"/>
                </a:solidFill>
                <a:effectLst/>
                <a:latin typeface="Calibri" pitchFamily="34" charset="0"/>
              </a:rPr>
              <a:t>, J. Gregory</a:t>
            </a:r>
          </a:p>
          <a:p>
            <a:pPr marL="0" marR="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Calibri" pitchFamily="34" charset="0"/>
              </a:rPr>
              <a:t>Climate modelling, ocean</a:t>
            </a: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p:txBody>
      </p:sp>
      <p:sp>
        <p:nvSpPr>
          <p:cNvPr id="36" name="Rectangle 35"/>
          <p:cNvSpPr/>
          <p:nvPr/>
        </p:nvSpPr>
        <p:spPr bwMode="auto">
          <a:xfrm>
            <a:off x="6228184" y="3677072"/>
            <a:ext cx="2592288" cy="2083479"/>
          </a:xfrm>
          <a:prstGeom prst="rect">
            <a:avLst/>
          </a:prstGeom>
          <a:solidFill>
            <a:schemeClr val="accent3">
              <a:lumMod val="8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lang="en-GB" sz="1800" dirty="0" smtClean="0">
              <a:solidFill>
                <a:schemeClr val="tx1"/>
              </a:solidFill>
              <a:latin typeface="Calibri"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GB" sz="1800" dirty="0" smtClean="0">
              <a:solidFill>
                <a:schemeClr val="tx1"/>
              </a:solidFill>
              <a:latin typeface="Calibri"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GB" sz="1800" dirty="0" smtClean="0">
                <a:solidFill>
                  <a:schemeClr val="tx1"/>
                </a:solidFill>
                <a:latin typeface="Calibri" pitchFamily="34" charset="0"/>
              </a:rPr>
              <a:t>Project Partners:</a:t>
            </a:r>
          </a:p>
          <a:p>
            <a:pPr marL="0" marR="0" indent="0" algn="l" defTabSz="914400" rtl="0" eaLnBrk="1" fontAlgn="base" latinLnBrk="0" hangingPunct="1">
              <a:lnSpc>
                <a:spcPct val="100000"/>
              </a:lnSpc>
              <a:spcBef>
                <a:spcPct val="0"/>
              </a:spcBef>
              <a:spcAft>
                <a:spcPct val="0"/>
              </a:spcAft>
              <a:buClrTx/>
              <a:buSzTx/>
              <a:buFontTx/>
              <a:buNone/>
              <a:tabLst/>
            </a:pPr>
            <a:r>
              <a:rPr lang="en-GB" sz="1800" dirty="0" smtClean="0">
                <a:solidFill>
                  <a:schemeClr val="tx1"/>
                </a:solidFill>
                <a:latin typeface="Calibri" pitchFamily="34" charset="0"/>
              </a:rPr>
              <a:t>N. Loeb (NASA Langley) Satellite Radiation budget</a:t>
            </a:r>
          </a:p>
          <a:p>
            <a:pPr marL="0" marR="0" indent="0" algn="l" defTabSz="914400" rtl="0" eaLnBrk="1" fontAlgn="base" latinLnBrk="0" hangingPunct="1">
              <a:lnSpc>
                <a:spcPct val="100000"/>
              </a:lnSpc>
              <a:spcBef>
                <a:spcPct val="0"/>
              </a:spcBef>
              <a:spcAft>
                <a:spcPct val="0"/>
              </a:spcAft>
              <a:buClrTx/>
              <a:buSzTx/>
              <a:buFontTx/>
              <a:buNone/>
              <a:tabLst/>
            </a:pPr>
            <a:r>
              <a:rPr lang="en-GB" sz="1800" dirty="0" smtClean="0">
                <a:solidFill>
                  <a:schemeClr val="tx1"/>
                </a:solidFill>
                <a:latin typeface="Calibri" pitchFamily="34" charset="0"/>
              </a:rPr>
              <a:t>K. </a:t>
            </a:r>
            <a:r>
              <a:rPr lang="en-GB" sz="1800" dirty="0" err="1" smtClean="0">
                <a:solidFill>
                  <a:schemeClr val="tx1"/>
                </a:solidFill>
                <a:latin typeface="Calibri" pitchFamily="34" charset="0"/>
              </a:rPr>
              <a:t>Maskell</a:t>
            </a:r>
            <a:r>
              <a:rPr lang="en-GB" sz="1800" dirty="0" smtClean="0">
                <a:solidFill>
                  <a:schemeClr val="tx1"/>
                </a:solidFill>
                <a:latin typeface="Calibri" pitchFamily="34" charset="0"/>
              </a:rPr>
              <a:t> (Walker Institute, Reading)</a:t>
            </a:r>
          </a:p>
          <a:p>
            <a:pPr marL="0" marR="0" indent="0" algn="l" defTabSz="914400" rtl="0" eaLnBrk="1" fontAlgn="base" latinLnBrk="0" hangingPunct="1">
              <a:lnSpc>
                <a:spcPct val="100000"/>
              </a:lnSpc>
              <a:spcBef>
                <a:spcPct val="0"/>
              </a:spcBef>
              <a:spcAft>
                <a:spcPct val="0"/>
              </a:spcAft>
              <a:buClrTx/>
              <a:buSzTx/>
              <a:buFontTx/>
              <a:buNone/>
              <a:tabLst/>
            </a:pPr>
            <a:r>
              <a:rPr lang="en-GB" sz="1800" dirty="0" smtClean="0">
                <a:solidFill>
                  <a:schemeClr val="tx1"/>
                </a:solidFill>
                <a:latin typeface="Calibri" pitchFamily="34" charset="0"/>
              </a:rPr>
              <a:t>C. Sear (DECC) </a:t>
            </a:r>
          </a:p>
          <a:p>
            <a:pPr marL="0" marR="0" indent="0" algn="l" defTabSz="914400" rtl="0" eaLnBrk="1" fontAlgn="base" latinLnBrk="0" hangingPunct="1">
              <a:lnSpc>
                <a:spcPct val="100000"/>
              </a:lnSpc>
              <a:spcBef>
                <a:spcPct val="0"/>
              </a:spcBef>
              <a:spcAft>
                <a:spcPct val="0"/>
              </a:spcAft>
              <a:buClrTx/>
              <a:buSzTx/>
              <a:buFontTx/>
              <a:buNone/>
              <a:tabLst/>
            </a:pPr>
            <a:endParaRPr lang="en-GB" sz="1800" dirty="0">
              <a:solidFill>
                <a:schemeClr val="tx1"/>
              </a:solidFill>
              <a:latin typeface="Calibri"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ndParaRPr>
          </a:p>
        </p:txBody>
      </p:sp>
      <p:sp>
        <p:nvSpPr>
          <p:cNvPr id="37" name="Rectangle 36"/>
          <p:cNvSpPr/>
          <p:nvPr/>
        </p:nvSpPr>
        <p:spPr bwMode="auto">
          <a:xfrm>
            <a:off x="563538" y="4927520"/>
            <a:ext cx="2424286" cy="1165776"/>
          </a:xfrm>
          <a:prstGeom prst="rect">
            <a:avLst/>
          </a:prstGeom>
          <a:solidFill>
            <a:schemeClr val="accent3">
              <a:lumMod val="8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Calibri" pitchFamily="34" charset="0"/>
              </a:rPr>
              <a:t>Additional</a:t>
            </a:r>
            <a:r>
              <a:rPr kumimoji="0" lang="en-GB" sz="1800" b="0" i="0" u="none" strike="noStrike" cap="none" normalizeH="0" dirty="0" smtClean="0">
                <a:ln>
                  <a:noFill/>
                </a:ln>
                <a:solidFill>
                  <a:schemeClr val="tx1"/>
                </a:solidFill>
                <a:effectLst/>
                <a:latin typeface="Calibri" pitchFamily="34" charset="0"/>
              </a:rPr>
              <a:t> partners:</a:t>
            </a:r>
          </a:p>
          <a:p>
            <a:pPr marL="0" marR="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dirty="0" smtClean="0">
                <a:ln>
                  <a:noFill/>
                </a:ln>
                <a:solidFill>
                  <a:schemeClr val="tx1"/>
                </a:solidFill>
                <a:effectLst/>
                <a:latin typeface="Calibri" pitchFamily="34" charset="0"/>
              </a:rPr>
              <a:t>Reading, NOCS, Met Office &amp; UK community</a:t>
            </a:r>
            <a:endParaRPr kumimoji="0" lang="en-GB" sz="1800" b="0" i="0" u="none" strike="noStrike" cap="none" normalizeH="0" baseline="0" dirty="0" smtClean="0">
              <a:ln>
                <a:noFill/>
              </a:ln>
              <a:solidFill>
                <a:schemeClr val="tx1"/>
              </a:solidFill>
              <a:effectLst/>
              <a:latin typeface="Calibri" pitchFamily="34" charset="0"/>
            </a:endParaRPr>
          </a:p>
        </p:txBody>
      </p:sp>
      <p:sp>
        <p:nvSpPr>
          <p:cNvPr id="2" name="TextBox 1"/>
          <p:cNvSpPr txBox="1"/>
          <p:nvPr/>
        </p:nvSpPr>
        <p:spPr>
          <a:xfrm>
            <a:off x="107504" y="6165304"/>
            <a:ext cx="8856984" cy="400110"/>
          </a:xfrm>
          <a:prstGeom prst="rect">
            <a:avLst/>
          </a:prstGeom>
          <a:noFill/>
        </p:spPr>
        <p:txBody>
          <a:bodyPr wrap="square" rtlCol="0">
            <a:spAutoFit/>
          </a:bodyPr>
          <a:lstStyle/>
          <a:p>
            <a:r>
              <a:rPr lang="en-GB" sz="2000" dirty="0" smtClean="0">
                <a:solidFill>
                  <a:schemeClr val="tx1"/>
                </a:solidFill>
                <a:latin typeface="Calibri" pitchFamily="34" charset="0"/>
              </a:rPr>
              <a:t>PROJECT WEBSITE</a:t>
            </a:r>
            <a:r>
              <a:rPr lang="en-GB" sz="2000" dirty="0">
                <a:solidFill>
                  <a:schemeClr val="tx1"/>
                </a:solidFill>
                <a:latin typeface="Calibri" pitchFamily="34" charset="0"/>
              </a:rPr>
              <a:t>: </a:t>
            </a:r>
            <a:r>
              <a:rPr lang="en-GB" sz="2000" dirty="0">
                <a:solidFill>
                  <a:schemeClr val="tx1"/>
                </a:solidFill>
                <a:latin typeface="Calibri" pitchFamily="34" charset="0"/>
                <a:hlinkClick r:id="rId2"/>
              </a:rPr>
              <a:t>http://www.met.reading.ac.uk/~</a:t>
            </a:r>
            <a:r>
              <a:rPr lang="en-GB" sz="2000" dirty="0" smtClean="0">
                <a:solidFill>
                  <a:schemeClr val="tx1"/>
                </a:solidFill>
                <a:latin typeface="Calibri" pitchFamily="34" charset="0"/>
                <a:hlinkClick r:id="rId2"/>
              </a:rPr>
              <a:t>sgs02rpa/research/DEEP-C.html</a:t>
            </a:r>
            <a:r>
              <a:rPr lang="en-GB" sz="2000" dirty="0" smtClean="0">
                <a:solidFill>
                  <a:schemeClr val="tx1"/>
                </a:solidFill>
                <a:latin typeface="Calibri" pitchFamily="34" charset="0"/>
              </a:rPr>
              <a:t> </a:t>
            </a:r>
            <a:endParaRPr lang="en-GB" sz="2000" dirty="0">
              <a:solidFill>
                <a:schemeClr val="tx1"/>
              </a:solidFill>
              <a:latin typeface="Calibri" pitchFamily="34" charset="0"/>
            </a:endParaRPr>
          </a:p>
        </p:txBody>
      </p:sp>
    </p:spTree>
    <p:extLst>
      <p:ext uri="{BB962C8B-B14F-4D97-AF65-F5344CB8AC3E}">
        <p14:creationId xmlns:p14="http://schemas.microsoft.com/office/powerpoint/2010/main" val="1797413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67128" cy="1143000"/>
          </a:xfrm>
        </p:spPr>
        <p:txBody>
          <a:bodyPr/>
          <a:lstStyle/>
          <a:p>
            <a:r>
              <a:rPr lang="en-GB" sz="4000" dirty="0" smtClean="0">
                <a:solidFill>
                  <a:srgbClr val="0070C0"/>
                </a:solidFill>
                <a:latin typeface="Calibri" pitchFamily="34" charset="0"/>
                <a:cs typeface="Calibri" pitchFamily="34" charset="0"/>
              </a:rPr>
              <a:t>Motivation (1) Missing energy?</a:t>
            </a:r>
            <a:endParaRPr lang="en-GB" sz="4000" dirty="0">
              <a:solidFill>
                <a:srgbClr val="0070C0"/>
              </a:solidFill>
              <a:latin typeface="Calibri" pitchFamily="34" charset="0"/>
              <a:cs typeface="Calibri" pitchFamily="34" charset="0"/>
            </a:endParaRPr>
          </a:p>
        </p:txBody>
      </p:sp>
      <p:sp>
        <p:nvSpPr>
          <p:cNvPr id="3" name="Content Placeholder 2"/>
          <p:cNvSpPr>
            <a:spLocks noGrp="1"/>
          </p:cNvSpPr>
          <p:nvPr>
            <p:ph idx="1"/>
          </p:nvPr>
        </p:nvSpPr>
        <p:spPr>
          <a:xfrm>
            <a:off x="755650" y="1461864"/>
            <a:ext cx="7931150" cy="1247056"/>
          </a:xfrm>
        </p:spPr>
        <p:txBody>
          <a:bodyPr/>
          <a:lstStyle/>
          <a:p>
            <a:r>
              <a:rPr lang="en-GB" sz="2400" dirty="0" smtClean="0">
                <a:latin typeface="Calibri" pitchFamily="34" charset="0"/>
                <a:cs typeface="Calibri" pitchFamily="34" charset="0"/>
                <a:hlinkClick r:id="rId2"/>
              </a:rPr>
              <a:t>Trenberth and </a:t>
            </a:r>
            <a:r>
              <a:rPr lang="en-GB" sz="2400" dirty="0" err="1" smtClean="0">
                <a:latin typeface="Calibri" pitchFamily="34" charset="0"/>
                <a:cs typeface="Calibri" pitchFamily="34" charset="0"/>
                <a:hlinkClick r:id="rId2"/>
              </a:rPr>
              <a:t>Fasullo</a:t>
            </a:r>
            <a:r>
              <a:rPr lang="en-GB" sz="2400" dirty="0" smtClean="0">
                <a:latin typeface="Calibri" pitchFamily="34" charset="0"/>
                <a:cs typeface="Calibri" pitchFamily="34" charset="0"/>
                <a:hlinkClick r:id="rId2"/>
              </a:rPr>
              <a:t> (2010, Science) </a:t>
            </a:r>
            <a:r>
              <a:rPr lang="en-GB" sz="2400" dirty="0" smtClean="0">
                <a:latin typeface="Calibri" pitchFamily="34" charset="0"/>
                <a:cs typeface="Calibri" pitchFamily="34" charset="0"/>
              </a:rPr>
              <a:t>highlighted an apparent large discrepancy between net radiation and ocean heat content changes</a:t>
            </a:r>
          </a:p>
          <a:p>
            <a:endParaRPr lang="en-GB" sz="2400" dirty="0">
              <a:latin typeface="Calibri" pitchFamily="34" charset="0"/>
              <a:cs typeface="Calibri" pitchFamily="34" charset="0"/>
            </a:endParaRPr>
          </a:p>
          <a:p>
            <a:endParaRPr lang="en-GB" sz="2400" dirty="0" smtClean="0">
              <a:latin typeface="Calibri" pitchFamily="34" charset="0"/>
              <a:cs typeface="Calibri" pitchFamily="34" charset="0"/>
            </a:endParaRPr>
          </a:p>
          <a:p>
            <a:endParaRPr lang="en-GB" sz="2400" dirty="0">
              <a:latin typeface="Calibri" pitchFamily="34" charset="0"/>
              <a:cs typeface="Calibri" pitchFamily="34" charset="0"/>
            </a:endParaRPr>
          </a:p>
          <a:p>
            <a:endParaRPr lang="en-GB" sz="2400" dirty="0" smtClean="0">
              <a:latin typeface="Calibri" pitchFamily="34" charset="0"/>
              <a:cs typeface="Calibri" pitchFamily="34" charset="0"/>
            </a:endParaRPr>
          </a:p>
          <a:p>
            <a:endParaRPr lang="en-GB" sz="2400" dirty="0">
              <a:latin typeface="Calibri" pitchFamily="34" charset="0"/>
              <a:cs typeface="Calibri" pitchFamily="34" charset="0"/>
            </a:endParaRPr>
          </a:p>
          <a:p>
            <a:endParaRPr lang="en-GB" sz="2400" dirty="0" smtClean="0">
              <a:latin typeface="Calibri" pitchFamily="34" charset="0"/>
              <a:cs typeface="Calibri" pitchFamily="34" charset="0"/>
            </a:endParaRPr>
          </a:p>
          <a:p>
            <a:endParaRPr lang="en-GB" sz="2400" dirty="0">
              <a:latin typeface="Calibri" pitchFamily="34" charset="0"/>
              <a:cs typeface="Calibri" pitchFamily="34" charset="0"/>
            </a:endParaRPr>
          </a:p>
        </p:txBody>
      </p:sp>
      <p:pic>
        <p:nvPicPr>
          <p:cNvPr id="9" name="Picture 3"/>
          <p:cNvPicPr>
            <a:picLocks noChangeAspect="1" noChangeArrowheads="1"/>
          </p:cNvPicPr>
          <p:nvPr/>
        </p:nvPicPr>
        <p:blipFill>
          <a:blip r:embed="rId3" cstate="print"/>
          <a:srcRect r="10756" b="48360"/>
          <a:stretch>
            <a:fillRect/>
          </a:stretch>
        </p:blipFill>
        <p:spPr bwMode="auto">
          <a:xfrm>
            <a:off x="1189873" y="2915652"/>
            <a:ext cx="6334455" cy="2664296"/>
          </a:xfrm>
          <a:prstGeom prst="rect">
            <a:avLst/>
          </a:prstGeom>
          <a:noFill/>
          <a:ln w="9525">
            <a:noFill/>
            <a:round/>
            <a:headEnd/>
            <a:tailEnd/>
          </a:ln>
          <a:effectLst/>
        </p:spPr>
      </p:pic>
      <p:pic>
        <p:nvPicPr>
          <p:cNvPr id="5" name="Picture 2" descr="http://www.gifs.net/Animation11/Hobbies_and_Entertainment/Excitement/Angry_man_2.gif"/>
          <p:cNvPicPr>
            <a:picLocks noChangeAspect="1" noChangeArrowheads="1" noCrop="1"/>
          </p:cNvPicPr>
          <p:nvPr/>
        </p:nvPicPr>
        <p:blipFill>
          <a:blip r:embed="rId4" cstate="print"/>
          <a:srcRect/>
          <a:stretch>
            <a:fillRect/>
          </a:stretch>
        </p:blipFill>
        <p:spPr bwMode="auto">
          <a:xfrm>
            <a:off x="6867103" y="3676299"/>
            <a:ext cx="1314450" cy="1143001"/>
          </a:xfrm>
          <a:prstGeom prst="rect">
            <a:avLst/>
          </a:prstGeom>
          <a:noFill/>
        </p:spPr>
      </p:pic>
      <p:sp>
        <p:nvSpPr>
          <p:cNvPr id="4" name="TextBox 3"/>
          <p:cNvSpPr txBox="1"/>
          <p:nvPr/>
        </p:nvSpPr>
        <p:spPr>
          <a:xfrm>
            <a:off x="539552" y="5579948"/>
            <a:ext cx="8064896" cy="923330"/>
          </a:xfrm>
          <a:prstGeom prst="rect">
            <a:avLst/>
          </a:prstGeom>
          <a:noFill/>
        </p:spPr>
        <p:txBody>
          <a:bodyPr wrap="square" rtlCol="0">
            <a:spAutoFit/>
          </a:bodyPr>
          <a:lstStyle/>
          <a:p>
            <a:pPr lvl="0">
              <a:spcBef>
                <a:spcPct val="20000"/>
              </a:spcBef>
            </a:pPr>
            <a:r>
              <a:rPr lang="en-GB" sz="1800" kern="0" dirty="0">
                <a:solidFill>
                  <a:srgbClr val="000000"/>
                </a:solidFill>
                <a:latin typeface="Calibri" pitchFamily="34" charset="0"/>
                <a:cs typeface="Calibri" pitchFamily="34" charset="0"/>
              </a:rPr>
              <a:t>H1 – “Missing Energy” in the climate system is explained by deficiencies in the observing system and can be resolved through improved combination and analysis of updated satellite and in situ measurements and </a:t>
            </a:r>
            <a:r>
              <a:rPr lang="en-GB" sz="1800" kern="0" dirty="0" smtClean="0">
                <a:solidFill>
                  <a:srgbClr val="000000"/>
                </a:solidFill>
                <a:latin typeface="Calibri" pitchFamily="34" charset="0"/>
                <a:cs typeface="Calibri" pitchFamily="34" charset="0"/>
              </a:rPr>
              <a:t>modelling</a:t>
            </a:r>
            <a:endParaRPr lang="en-GB" sz="1800" kern="0"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3058917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4"/>
            <a:ext cx="8208912" cy="1143000"/>
          </a:xfrm>
        </p:spPr>
        <p:txBody>
          <a:bodyPr/>
          <a:lstStyle/>
          <a:p>
            <a:pPr algn="l"/>
            <a:r>
              <a:rPr lang="en-GB" sz="3600" dirty="0" smtClean="0">
                <a:solidFill>
                  <a:srgbClr val="0070C0"/>
                </a:solidFill>
                <a:latin typeface="Calibri" pitchFamily="34" charset="0"/>
                <a:cs typeface="Calibri" pitchFamily="34" charset="0"/>
              </a:rPr>
              <a:t>Motivation (2) What has caused the decline in rate of global surface warming?</a:t>
            </a:r>
            <a:endParaRPr lang="en-GB" sz="3600" dirty="0">
              <a:solidFill>
                <a:srgbClr val="0070C0"/>
              </a:solidFill>
              <a:latin typeface="Calibri" pitchFamily="34" charset="0"/>
              <a:cs typeface="Calibri"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165" b="4460"/>
          <a:stretch/>
        </p:blipFill>
        <p:spPr>
          <a:xfrm>
            <a:off x="576064" y="1167063"/>
            <a:ext cx="7524328" cy="4788570"/>
          </a:xfrm>
          <a:prstGeom prst="rect">
            <a:avLst/>
          </a:prstGeom>
        </p:spPr>
      </p:pic>
      <p:sp>
        <p:nvSpPr>
          <p:cNvPr id="7" name="Text Box 7"/>
          <p:cNvSpPr txBox="1">
            <a:spLocks noChangeArrowheads="1"/>
          </p:cNvSpPr>
          <p:nvPr/>
        </p:nvSpPr>
        <p:spPr bwMode="auto">
          <a:xfrm>
            <a:off x="899592" y="6021288"/>
            <a:ext cx="7128792" cy="492443"/>
          </a:xfrm>
          <a:prstGeom prst="rect">
            <a:avLst/>
          </a:prstGeom>
          <a:solidFill>
            <a:schemeClr val="bg1"/>
          </a:solidFill>
          <a:ln w="9525">
            <a:noFill/>
            <a:miter lim="800000"/>
            <a:headEnd/>
            <a:tailEnd/>
          </a:ln>
        </p:spPr>
        <p:txBody>
          <a:bodyPr wrap="square" lIns="575976" tIns="0" rIns="0" bIns="0" anchor="b">
            <a:spAutoFit/>
          </a:bodyPr>
          <a:lstStyle/>
          <a:p>
            <a:pPr defTabSz="1281113"/>
            <a:r>
              <a:rPr lang="en-GB" sz="1600" kern="0" dirty="0" smtClean="0">
                <a:solidFill>
                  <a:schemeClr val="tx1"/>
                </a:solidFill>
                <a:latin typeface="Calibri" pitchFamily="34" charset="0"/>
                <a:cs typeface="Calibri" pitchFamily="34" charset="0"/>
              </a:rPr>
              <a:t>Global annual average temperature anomalies relative to 1951–1980 mean (shading denotes lower </a:t>
            </a:r>
            <a:r>
              <a:rPr lang="en-GB" sz="1600" kern="0" dirty="0">
                <a:solidFill>
                  <a:schemeClr val="tx1"/>
                </a:solidFill>
                <a:latin typeface="Calibri" pitchFamily="34" charset="0"/>
                <a:cs typeface="Calibri" pitchFamily="34" charset="0"/>
              </a:rPr>
              <a:t>and upper 95% uncertainty </a:t>
            </a:r>
            <a:r>
              <a:rPr lang="en-GB" sz="1600" kern="0" dirty="0" smtClean="0">
                <a:solidFill>
                  <a:schemeClr val="tx1"/>
                </a:solidFill>
                <a:latin typeface="Calibri" pitchFamily="34" charset="0"/>
                <a:cs typeface="Calibri" pitchFamily="34" charset="0"/>
              </a:rPr>
              <a:t>range for HadCRUT4)</a:t>
            </a:r>
            <a:endParaRPr lang="en-GB" sz="1600" dirty="0">
              <a:solidFill>
                <a:schemeClr val="tx1"/>
              </a:solidFill>
              <a:latin typeface="Calibri" pitchFamily="34" charset="0"/>
              <a:cs typeface="Calibri" pitchFamily="34" charset="0"/>
            </a:endParaRPr>
          </a:p>
        </p:txBody>
      </p:sp>
      <p:sp>
        <p:nvSpPr>
          <p:cNvPr id="3" name="Rectangle 2"/>
          <p:cNvSpPr/>
          <p:nvPr/>
        </p:nvSpPr>
        <p:spPr>
          <a:xfrm>
            <a:off x="9114" y="5962054"/>
            <a:ext cx="9134885" cy="923330"/>
          </a:xfrm>
          <a:prstGeom prst="rect">
            <a:avLst/>
          </a:prstGeom>
          <a:solidFill>
            <a:schemeClr val="bg1"/>
          </a:solidFill>
        </p:spPr>
        <p:txBody>
          <a:bodyPr wrap="square">
            <a:spAutoFit/>
          </a:bodyPr>
          <a:lstStyle/>
          <a:p>
            <a:r>
              <a:rPr lang="en-GB" sz="1800" b="1" i="1" dirty="0">
                <a:solidFill>
                  <a:schemeClr val="tx1"/>
                </a:solidFill>
                <a:latin typeface="Calibri" pitchFamily="34" charset="0"/>
              </a:rPr>
              <a:t>H2 </a:t>
            </a:r>
            <a:r>
              <a:rPr lang="en-GB" sz="1800" i="1" dirty="0">
                <a:solidFill>
                  <a:schemeClr val="tx1"/>
                </a:solidFill>
                <a:latin typeface="Calibri" pitchFamily="34" charset="0"/>
              </a:rPr>
              <a:t>– The recent slow rates of surface warming (the so-called warming hiatus) are primarily due to an enhanced transport of heat to the deep ocean caused by natural variability in ocean circulation with changes in external forcing playing a secondary role. </a:t>
            </a:r>
            <a:endParaRPr lang="en-GB" sz="1800" dirty="0">
              <a:solidFill>
                <a:schemeClr val="tx1"/>
              </a:solidFill>
              <a:latin typeface="Calibri" pitchFamily="34" charset="0"/>
            </a:endParaRPr>
          </a:p>
        </p:txBody>
      </p:sp>
      <p:pic>
        <p:nvPicPr>
          <p:cNvPr id="8" name="Picture 2" descr="http://www.met.reading.ac.uk/~ed/MODEL-OBS-COMPARISON/comparison_ANN_G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626" y="1185912"/>
            <a:ext cx="7069758" cy="476336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884368" y="4869160"/>
            <a:ext cx="3384376" cy="461665"/>
          </a:xfrm>
          <a:prstGeom prst="rect">
            <a:avLst/>
          </a:prstGeom>
          <a:noFill/>
        </p:spPr>
        <p:txBody>
          <a:bodyPr wrap="square" rtlCol="0">
            <a:spAutoFit/>
          </a:bodyPr>
          <a:lstStyle/>
          <a:p>
            <a:pPr algn="r"/>
            <a:r>
              <a:rPr lang="en-GB" sz="2400" dirty="0" smtClean="0">
                <a:solidFill>
                  <a:schemeClr val="bg2"/>
                </a:solidFill>
                <a:latin typeface="Calibri" pitchFamily="34" charset="0"/>
              </a:rPr>
              <a:t>Plot by Ed </a:t>
            </a:r>
            <a:r>
              <a:rPr lang="en-GB" sz="2400" dirty="0">
                <a:solidFill>
                  <a:schemeClr val="bg2"/>
                </a:solidFill>
                <a:latin typeface="Calibri" pitchFamily="34" charset="0"/>
              </a:rPr>
              <a:t>H</a:t>
            </a:r>
            <a:r>
              <a:rPr lang="en-GB" sz="2400" dirty="0" smtClean="0">
                <a:solidFill>
                  <a:schemeClr val="bg2"/>
                </a:solidFill>
                <a:latin typeface="Calibri" pitchFamily="34" charset="0"/>
              </a:rPr>
              <a:t>awkins</a:t>
            </a:r>
            <a:endParaRPr lang="en-GB" sz="2400" dirty="0">
              <a:solidFill>
                <a:schemeClr val="bg2"/>
              </a:solidFill>
              <a:latin typeface="Calibri" pitchFamily="34" charset="0"/>
            </a:endParaRPr>
          </a:p>
        </p:txBody>
      </p:sp>
      <p:cxnSp>
        <p:nvCxnSpPr>
          <p:cNvPr id="10" name="Straight Arrow Connector 9"/>
          <p:cNvCxnSpPr/>
          <p:nvPr/>
        </p:nvCxnSpPr>
        <p:spPr bwMode="auto">
          <a:xfrm flipH="1" flipV="1">
            <a:off x="6804248" y="3567596"/>
            <a:ext cx="648072" cy="504056"/>
          </a:xfrm>
          <a:prstGeom prst="straightConnector1">
            <a:avLst/>
          </a:prstGeom>
          <a:noFill/>
          <a:ln w="50800" cap="rnd"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738707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11" y="476672"/>
            <a:ext cx="3898776" cy="2074243"/>
          </a:xfrm>
        </p:spPr>
        <p:txBody>
          <a:bodyPr/>
          <a:lstStyle/>
          <a:p>
            <a:pPr algn="ctr"/>
            <a:r>
              <a:rPr lang="en-GB" sz="3600" dirty="0" smtClean="0">
                <a:latin typeface="Calibri" pitchFamily="34" charset="0"/>
              </a:rPr>
              <a:t>Public understanding of climate change</a:t>
            </a:r>
            <a:endParaRPr lang="en-GB" sz="3600" dirty="0">
              <a:latin typeface="Calibri" pitchFamily="34" charset="0"/>
            </a:endParaRPr>
          </a:p>
        </p:txBody>
      </p:sp>
      <p:pic>
        <p:nvPicPr>
          <p:cNvPr id="6146" name="Picture 2" descr="http://www.carbonbrief.org/umbraco/ImageGen.ashx?image=/media/157515/dr_greenswindl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692696"/>
            <a:ext cx="4257328" cy="263664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carbonbrief.org/media/157445/dr_greenswindle_499x3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492896"/>
            <a:ext cx="4752975" cy="321945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iatus animati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628552"/>
            <a:ext cx="3413456" cy="28247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0" y="6381328"/>
            <a:ext cx="3240360" cy="369332"/>
          </a:xfrm>
          <a:prstGeom prst="rect">
            <a:avLst/>
          </a:prstGeom>
          <a:noFill/>
        </p:spPr>
        <p:txBody>
          <a:bodyPr wrap="square" rtlCol="0">
            <a:spAutoFit/>
          </a:bodyPr>
          <a:lstStyle/>
          <a:p>
            <a:pPr algn="r"/>
            <a:r>
              <a:rPr lang="en-GB" sz="1800" dirty="0" smtClean="0">
                <a:solidFill>
                  <a:schemeClr val="tx1"/>
                </a:solidFill>
                <a:latin typeface="Calibri" pitchFamily="34" charset="0"/>
              </a:rPr>
              <a:t>Ed </a:t>
            </a:r>
            <a:r>
              <a:rPr lang="en-GB" sz="1800" dirty="0">
                <a:solidFill>
                  <a:schemeClr val="tx1"/>
                </a:solidFill>
                <a:latin typeface="Calibri" pitchFamily="34" charset="0"/>
              </a:rPr>
              <a:t>H</a:t>
            </a:r>
            <a:r>
              <a:rPr lang="en-GB" sz="1800" dirty="0" smtClean="0">
                <a:solidFill>
                  <a:schemeClr val="tx1"/>
                </a:solidFill>
                <a:latin typeface="Calibri" pitchFamily="34" charset="0"/>
              </a:rPr>
              <a:t>awkins’ </a:t>
            </a:r>
            <a:r>
              <a:rPr lang="en-GB" sz="1800" dirty="0" smtClean="0">
                <a:solidFill>
                  <a:schemeClr val="tx1"/>
                </a:solidFill>
                <a:latin typeface="Calibri" pitchFamily="34" charset="0"/>
                <a:hlinkClick r:id="rId5"/>
              </a:rPr>
              <a:t>ClimateLabBook</a:t>
            </a:r>
            <a:endParaRPr lang="en-GB" sz="1800" dirty="0">
              <a:solidFill>
                <a:schemeClr val="tx1"/>
              </a:solidFill>
              <a:latin typeface="Calibri" pitchFamily="34" charset="0"/>
            </a:endParaRPr>
          </a:p>
        </p:txBody>
      </p:sp>
      <p:pic>
        <p:nvPicPr>
          <p:cNvPr id="3074" name="Picture 2" descr="http://www.met.reading.ac.uk/~ed/bloguploads/cropped-fig2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75755" y="6021288"/>
            <a:ext cx="3156285" cy="664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160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479698" cy="1143000"/>
          </a:xfrm>
        </p:spPr>
        <p:txBody>
          <a:bodyPr/>
          <a:lstStyle/>
          <a:p>
            <a:r>
              <a:rPr lang="en-GB" sz="3600" dirty="0" err="1">
                <a:latin typeface="Calibri" pitchFamily="34" charset="0"/>
                <a:cs typeface="Calibri" pitchFamily="34" charset="0"/>
              </a:rPr>
              <a:t>Radiative</a:t>
            </a:r>
            <a:r>
              <a:rPr lang="en-GB" sz="3600" dirty="0">
                <a:latin typeface="Calibri" pitchFamily="34" charset="0"/>
                <a:cs typeface="Calibri" pitchFamily="34" charset="0"/>
              </a:rPr>
              <a:t> forcing or energy redistribution</a:t>
            </a:r>
            <a:r>
              <a:rPr lang="en-GB" sz="3600" dirty="0" smtClean="0">
                <a:latin typeface="Calibri" pitchFamily="34" charset="0"/>
                <a:cs typeface="Calibri" pitchFamily="34" charset="0"/>
              </a:rPr>
              <a:t>?</a:t>
            </a:r>
            <a:br>
              <a:rPr lang="en-GB" sz="3600" dirty="0" smtClean="0">
                <a:latin typeface="Calibri" pitchFamily="34" charset="0"/>
                <a:cs typeface="Calibri" pitchFamily="34" charset="0"/>
              </a:rPr>
            </a:br>
            <a:r>
              <a:rPr lang="en-GB" sz="1800" dirty="0" smtClean="0">
                <a:cs typeface="Calibri" pitchFamily="34" charset="0"/>
              </a:rPr>
              <a:t>See also links to papers on </a:t>
            </a:r>
            <a:r>
              <a:rPr lang="en-GB" sz="1800" dirty="0">
                <a:cs typeface="Calibri" pitchFamily="34" charset="0"/>
                <a:hlinkClick r:id="rId2"/>
              </a:rPr>
              <a:t>DEEP-C website</a:t>
            </a:r>
            <a:r>
              <a:rPr lang="en-GB" sz="1800" dirty="0">
                <a:cs typeface="Calibri" pitchFamily="34" charset="0"/>
              </a:rPr>
              <a:t>: </a:t>
            </a:r>
            <a:r>
              <a:rPr lang="en-GB" sz="1400" dirty="0" smtClean="0">
                <a:cs typeface="Calibri" pitchFamily="34" charset="0"/>
              </a:rPr>
              <a:t>www.met.reading.ac.uk</a:t>
            </a:r>
            <a:r>
              <a:rPr lang="en-GB" sz="1400" dirty="0">
                <a:cs typeface="Calibri" pitchFamily="34" charset="0"/>
              </a:rPr>
              <a:t>/~sgs02rpa/research/DEEP-C.html</a:t>
            </a:r>
          </a:p>
        </p:txBody>
      </p:sp>
      <p:sp>
        <p:nvSpPr>
          <p:cNvPr id="3" name="Content Placeholder 2"/>
          <p:cNvSpPr>
            <a:spLocks noGrp="1"/>
          </p:cNvSpPr>
          <p:nvPr>
            <p:ph idx="1"/>
          </p:nvPr>
        </p:nvSpPr>
        <p:spPr>
          <a:xfrm>
            <a:off x="457201" y="1124744"/>
            <a:ext cx="6533146" cy="4525963"/>
          </a:xfrm>
        </p:spPr>
        <p:txBody>
          <a:bodyPr/>
          <a:lstStyle/>
          <a:p>
            <a:r>
              <a:rPr lang="en-GB" dirty="0" err="1" smtClean="0">
                <a:latin typeface="Calibri" pitchFamily="34" charset="0"/>
                <a:cs typeface="Calibri" pitchFamily="34" charset="0"/>
              </a:rPr>
              <a:t>Radiative</a:t>
            </a:r>
            <a:r>
              <a:rPr lang="en-GB" dirty="0" smtClean="0">
                <a:latin typeface="Calibri" pitchFamily="34" charset="0"/>
                <a:cs typeface="Calibri" pitchFamily="34" charset="0"/>
              </a:rPr>
              <a:t> forcing? </a:t>
            </a:r>
          </a:p>
          <a:p>
            <a:pPr lvl="1"/>
            <a:r>
              <a:rPr lang="en-GB" sz="2400" dirty="0" smtClean="0">
                <a:latin typeface="Calibri" pitchFamily="34" charset="0"/>
                <a:cs typeface="Calibri" pitchFamily="34" charset="0"/>
              </a:rPr>
              <a:t>volcanic, solar, sulphate, stratospheric water vapour, Pinatubo overshoot</a:t>
            </a:r>
          </a:p>
          <a:p>
            <a:pPr lvl="1"/>
            <a:r>
              <a:rPr lang="en-GB" sz="1800" u="sng" dirty="0" smtClean="0">
                <a:latin typeface="Calibri" pitchFamily="34" charset="0"/>
                <a:hlinkClick r:id="rId3"/>
              </a:rPr>
              <a:t>Fyfe </a:t>
            </a:r>
            <a:r>
              <a:rPr lang="en-GB" sz="1800" u="sng" dirty="0">
                <a:latin typeface="Calibri" pitchFamily="34" charset="0"/>
                <a:hlinkClick r:id="rId3"/>
              </a:rPr>
              <a:t>et al. (2013) </a:t>
            </a:r>
            <a:r>
              <a:rPr lang="en-GB" sz="1800" u="sng" dirty="0" smtClean="0">
                <a:latin typeface="Calibri" pitchFamily="34" charset="0"/>
                <a:hlinkClick r:id="rId3"/>
              </a:rPr>
              <a:t>GRL</a:t>
            </a:r>
            <a:r>
              <a:rPr lang="en-GB" sz="1800" u="sng" dirty="0" smtClean="0">
                <a:latin typeface="Calibri" pitchFamily="34" charset="0"/>
              </a:rPr>
              <a:t> </a:t>
            </a:r>
            <a:r>
              <a:rPr lang="en-GB" sz="1800" dirty="0" smtClean="0">
                <a:latin typeface="Calibri" pitchFamily="34" charset="0"/>
              </a:rPr>
              <a:t>; </a:t>
            </a:r>
            <a:r>
              <a:rPr lang="en-GB" sz="1800" u="sng" dirty="0" smtClean="0">
                <a:latin typeface="Calibri" pitchFamily="34" charset="0"/>
                <a:hlinkClick r:id="rId4"/>
              </a:rPr>
              <a:t>Murphy </a:t>
            </a:r>
            <a:r>
              <a:rPr lang="en-GB" sz="1800" u="sng" dirty="0">
                <a:latin typeface="Calibri" pitchFamily="34" charset="0"/>
                <a:hlinkClick r:id="rId4"/>
              </a:rPr>
              <a:t>(2013) Nature </a:t>
            </a:r>
            <a:r>
              <a:rPr lang="en-GB" sz="1800" u="sng" dirty="0" err="1" smtClean="0">
                <a:latin typeface="Calibri" pitchFamily="34" charset="0"/>
                <a:hlinkClick r:id="rId4"/>
              </a:rPr>
              <a:t>Geosci</a:t>
            </a:r>
            <a:r>
              <a:rPr lang="en-GB" sz="1800" u="sng" dirty="0" smtClean="0">
                <a:latin typeface="Calibri" pitchFamily="34" charset="0"/>
              </a:rPr>
              <a:t> </a:t>
            </a:r>
            <a:r>
              <a:rPr lang="en-GB" sz="1800" dirty="0" smtClean="0">
                <a:latin typeface="Calibri" pitchFamily="34" charset="0"/>
              </a:rPr>
              <a:t>; </a:t>
            </a:r>
            <a:r>
              <a:rPr lang="en-GB" sz="1800" u="sng" dirty="0" smtClean="0">
                <a:latin typeface="Calibri" pitchFamily="34" charset="0"/>
                <a:hlinkClick r:id="rId5"/>
              </a:rPr>
              <a:t>Solomon </a:t>
            </a:r>
            <a:r>
              <a:rPr lang="en-GB" sz="1800" u="sng" dirty="0">
                <a:latin typeface="Calibri" pitchFamily="34" charset="0"/>
                <a:hlinkClick r:id="rId5"/>
              </a:rPr>
              <a:t>et al. (2011) </a:t>
            </a:r>
            <a:r>
              <a:rPr lang="en-GB" sz="1800" u="sng" dirty="0" smtClean="0">
                <a:latin typeface="Calibri" pitchFamily="34" charset="0"/>
                <a:hlinkClick r:id="rId5"/>
              </a:rPr>
              <a:t>Science</a:t>
            </a:r>
            <a:r>
              <a:rPr lang="en-GB" sz="1800" u="sng" dirty="0" smtClean="0">
                <a:latin typeface="Calibri" pitchFamily="34" charset="0"/>
              </a:rPr>
              <a:t> </a:t>
            </a:r>
            <a:r>
              <a:rPr lang="en-GB" sz="1800" dirty="0" smtClean="0">
                <a:latin typeface="Calibri" pitchFamily="34" charset="0"/>
              </a:rPr>
              <a:t>; </a:t>
            </a:r>
            <a:r>
              <a:rPr lang="en-GB" sz="1800" u="sng" dirty="0" smtClean="0">
                <a:latin typeface="Calibri" pitchFamily="34" charset="0"/>
                <a:hlinkClick r:id="rId6"/>
              </a:rPr>
              <a:t>Kaufmann </a:t>
            </a:r>
            <a:r>
              <a:rPr lang="en-GB" sz="1800" u="sng" dirty="0">
                <a:latin typeface="Calibri" pitchFamily="34" charset="0"/>
                <a:hlinkClick r:id="rId6"/>
              </a:rPr>
              <a:t>et al. (2011) </a:t>
            </a:r>
            <a:r>
              <a:rPr lang="en-GB" sz="1800" u="sng" dirty="0" smtClean="0">
                <a:latin typeface="Calibri" pitchFamily="34" charset="0"/>
                <a:hlinkClick r:id="rId6"/>
              </a:rPr>
              <a:t>PNAS</a:t>
            </a:r>
            <a:r>
              <a:rPr lang="en-GB" sz="1800" u="sng" dirty="0" smtClean="0">
                <a:latin typeface="Calibri" pitchFamily="34" charset="0"/>
              </a:rPr>
              <a:t> ; </a:t>
            </a:r>
            <a:r>
              <a:rPr lang="en-GB" sz="1800" u="sng" dirty="0" smtClean="0">
                <a:latin typeface="Calibri" pitchFamily="34" charset="0"/>
                <a:hlinkClick r:id="rId7"/>
              </a:rPr>
              <a:t>Solomon </a:t>
            </a:r>
            <a:r>
              <a:rPr lang="en-GB" sz="1800" u="sng" dirty="0">
                <a:latin typeface="Calibri" pitchFamily="34" charset="0"/>
                <a:hlinkClick r:id="rId7"/>
              </a:rPr>
              <a:t>et al. (2010) </a:t>
            </a:r>
            <a:r>
              <a:rPr lang="en-GB" sz="1800" u="sng" dirty="0" smtClean="0">
                <a:latin typeface="Calibri" pitchFamily="34" charset="0"/>
                <a:hlinkClick r:id="rId7"/>
              </a:rPr>
              <a:t>Science</a:t>
            </a:r>
            <a:r>
              <a:rPr lang="en-GB" sz="1800" u="sng" dirty="0" smtClean="0">
                <a:latin typeface="Calibri" pitchFamily="34" charset="0"/>
              </a:rPr>
              <a:t> </a:t>
            </a:r>
            <a:r>
              <a:rPr lang="en-GB" sz="1800" dirty="0" smtClean="0">
                <a:latin typeface="Calibri" pitchFamily="34" charset="0"/>
              </a:rPr>
              <a:t>; </a:t>
            </a:r>
            <a:r>
              <a:rPr lang="en-GB" sz="1800" u="sng" dirty="0" smtClean="0">
                <a:latin typeface="Calibri" pitchFamily="34" charset="0"/>
                <a:hlinkClick r:id="rId8"/>
              </a:rPr>
              <a:t>Murphy </a:t>
            </a:r>
            <a:r>
              <a:rPr lang="en-GB" sz="1800" u="sng" dirty="0">
                <a:latin typeface="Calibri" pitchFamily="34" charset="0"/>
                <a:hlinkClick r:id="rId8"/>
              </a:rPr>
              <a:t>et al. (2009) </a:t>
            </a:r>
            <a:r>
              <a:rPr lang="en-GB" sz="1800" u="sng" dirty="0" smtClean="0">
                <a:latin typeface="Calibri" pitchFamily="34" charset="0"/>
                <a:hlinkClick r:id="rId8"/>
              </a:rPr>
              <a:t>JGR</a:t>
            </a:r>
            <a:r>
              <a:rPr lang="en-GB" sz="1800" u="sng" dirty="0" smtClean="0">
                <a:latin typeface="Calibri" pitchFamily="34" charset="0"/>
              </a:rPr>
              <a:t> ; </a:t>
            </a:r>
            <a:r>
              <a:rPr lang="en-GB" sz="1800" dirty="0" smtClean="0">
                <a:latin typeface="Calibri" pitchFamily="34" charset="0"/>
                <a:cs typeface="Calibri" pitchFamily="34" charset="0"/>
                <a:hlinkClick r:id="rId9"/>
              </a:rPr>
              <a:t>Solomon </a:t>
            </a:r>
            <a:r>
              <a:rPr lang="en-GB" sz="1800" dirty="0">
                <a:latin typeface="Calibri" pitchFamily="34" charset="0"/>
                <a:cs typeface="Calibri" pitchFamily="34" charset="0"/>
                <a:hlinkClick r:id="rId9"/>
              </a:rPr>
              <a:t>et al. (2011) </a:t>
            </a:r>
            <a:r>
              <a:rPr lang="en-GB" sz="1800" dirty="0" smtClean="0">
                <a:latin typeface="Calibri" pitchFamily="34" charset="0"/>
                <a:cs typeface="Calibri" pitchFamily="34" charset="0"/>
                <a:hlinkClick r:id="rId9"/>
              </a:rPr>
              <a:t>Science</a:t>
            </a:r>
            <a:r>
              <a:rPr lang="en-GB" sz="1800" dirty="0" smtClean="0">
                <a:latin typeface="Calibri" pitchFamily="34" charset="0"/>
                <a:cs typeface="Calibri" pitchFamily="34" charset="0"/>
              </a:rPr>
              <a:t> ; </a:t>
            </a:r>
            <a:r>
              <a:rPr lang="en-GB" sz="1800" u="sng" dirty="0">
                <a:latin typeface="Calibri" pitchFamily="34" charset="0"/>
                <a:hlinkClick r:id="rId10"/>
              </a:rPr>
              <a:t>Hansen et al. (2011) ACP</a:t>
            </a:r>
            <a:r>
              <a:rPr lang="en-GB" sz="1800" dirty="0">
                <a:latin typeface="Calibri" pitchFamily="34" charset="0"/>
              </a:rPr>
              <a:t> </a:t>
            </a:r>
            <a:r>
              <a:rPr lang="en-GB" sz="1800" dirty="0" smtClean="0">
                <a:latin typeface="Calibri" pitchFamily="34" charset="0"/>
              </a:rPr>
              <a:t>.</a:t>
            </a:r>
            <a:endParaRPr lang="en-GB" sz="1800" dirty="0" smtClean="0">
              <a:latin typeface="Calibri" pitchFamily="34" charset="0"/>
              <a:cs typeface="Calibri" pitchFamily="34" charset="0"/>
            </a:endParaRPr>
          </a:p>
          <a:p>
            <a:r>
              <a:rPr lang="en-GB" dirty="0" smtClean="0">
                <a:latin typeface="Calibri" pitchFamily="34" charset="0"/>
                <a:cs typeface="Calibri" pitchFamily="34" charset="0"/>
              </a:rPr>
              <a:t>Unforced variability?</a:t>
            </a:r>
          </a:p>
          <a:p>
            <a:pPr lvl="1"/>
            <a:r>
              <a:rPr lang="en-GB" sz="2400" dirty="0" smtClean="0">
                <a:latin typeface="Calibri" pitchFamily="34" charset="0"/>
                <a:cs typeface="Calibri" pitchFamily="34" charset="0"/>
              </a:rPr>
              <a:t>Cloud forcing/adjustment/feedbacks, El Niño, IPO/climate shift, ocean circulation </a:t>
            </a:r>
          </a:p>
          <a:p>
            <a:pPr lvl="1"/>
            <a:r>
              <a:rPr lang="en-GB" sz="1800" dirty="0" smtClean="0">
                <a:latin typeface="Calibri" pitchFamily="34" charset="0"/>
                <a:cs typeface="Calibri" pitchFamily="34" charset="0"/>
                <a:hlinkClick r:id="rId11"/>
              </a:rPr>
              <a:t>Meehl et al. (2011) NCC</a:t>
            </a:r>
            <a:r>
              <a:rPr lang="en-GB" sz="1800" dirty="0" smtClean="0">
                <a:latin typeface="Calibri" pitchFamily="34" charset="0"/>
                <a:cs typeface="Calibri" pitchFamily="34" charset="0"/>
              </a:rPr>
              <a:t>; </a:t>
            </a:r>
            <a:r>
              <a:rPr lang="en-GB" sz="1800" dirty="0" smtClean="0">
                <a:latin typeface="Calibri" pitchFamily="34" charset="0"/>
                <a:cs typeface="Calibri" pitchFamily="34" charset="0"/>
                <a:hlinkClick r:id="rId12"/>
              </a:rPr>
              <a:t>Meehl et al. (2013) J </a:t>
            </a:r>
            <a:r>
              <a:rPr lang="en-GB" sz="1800" dirty="0" err="1" smtClean="0">
                <a:latin typeface="Calibri" pitchFamily="34" charset="0"/>
                <a:cs typeface="Calibri" pitchFamily="34" charset="0"/>
                <a:hlinkClick r:id="rId12"/>
              </a:rPr>
              <a:t>Clim</a:t>
            </a:r>
            <a:r>
              <a:rPr lang="en-GB" sz="1800" dirty="0" smtClean="0">
                <a:latin typeface="Calibri" pitchFamily="34" charset="0"/>
                <a:cs typeface="Calibri" pitchFamily="34" charset="0"/>
              </a:rPr>
              <a:t>; </a:t>
            </a:r>
            <a:r>
              <a:rPr lang="da-DK" sz="1800" dirty="0">
                <a:solidFill>
                  <a:srgbClr val="5B8826"/>
                </a:solidFill>
                <a:hlinkClick r:id="rId13"/>
              </a:rPr>
              <a:t>Watanabe et al. (2013) </a:t>
            </a:r>
            <a:r>
              <a:rPr lang="da-DK" sz="1800" dirty="0" smtClean="0">
                <a:solidFill>
                  <a:srgbClr val="5B8826"/>
                </a:solidFill>
                <a:hlinkClick r:id="rId13"/>
              </a:rPr>
              <a:t>GRL</a:t>
            </a:r>
            <a:r>
              <a:rPr lang="da-DK" sz="1800" b="1" u="sng" dirty="0" smtClean="0"/>
              <a:t>; </a:t>
            </a:r>
            <a:r>
              <a:rPr lang="en-GB" sz="1800" dirty="0" smtClean="0">
                <a:cs typeface="Calibri" pitchFamily="34" charset="0"/>
              </a:rPr>
              <a:t>    </a:t>
            </a:r>
            <a:r>
              <a:rPr lang="en-GB" sz="1800" dirty="0" smtClean="0">
                <a:latin typeface="Calibri" pitchFamily="34" charset="0"/>
                <a:cs typeface="Calibri" pitchFamily="34" charset="0"/>
                <a:hlinkClick r:id="rId14"/>
              </a:rPr>
              <a:t>Palmer et al. (2010) GRL </a:t>
            </a:r>
            <a:r>
              <a:rPr lang="en-GB" sz="1800" dirty="0">
                <a:latin typeface="Calibri" pitchFamily="34" charset="0"/>
                <a:cs typeface="Calibri" pitchFamily="34" charset="0"/>
              </a:rPr>
              <a:t>;</a:t>
            </a:r>
            <a:r>
              <a:rPr lang="en-GB" sz="1800" dirty="0" smtClean="0">
                <a:latin typeface="Calibri" pitchFamily="34" charset="0"/>
                <a:cs typeface="Calibri" pitchFamily="34" charset="0"/>
              </a:rPr>
              <a:t> </a:t>
            </a:r>
            <a:r>
              <a:rPr lang="en-GB" sz="1800" dirty="0" smtClean="0">
                <a:latin typeface="Calibri" pitchFamily="34" charset="0"/>
                <a:cs typeface="Calibri" pitchFamily="34" charset="0"/>
                <a:hlinkClick r:id="rId15"/>
              </a:rPr>
              <a:t>Guemas et al. (2013) NCC   </a:t>
            </a:r>
            <a:r>
              <a:rPr lang="en-GB" sz="1800" dirty="0" smtClean="0">
                <a:latin typeface="Calibri" pitchFamily="34" charset="0"/>
                <a:cs typeface="Calibri" pitchFamily="34" charset="0"/>
              </a:rPr>
              <a:t> ; </a:t>
            </a:r>
            <a:r>
              <a:rPr lang="nl-NL" sz="1800" dirty="0" smtClean="0">
                <a:latin typeface="Calibri" pitchFamily="34" charset="0"/>
                <a:cs typeface="Calibri" pitchFamily="34" charset="0"/>
                <a:hlinkClick r:id="rId16"/>
              </a:rPr>
              <a:t>Katsman &amp; </a:t>
            </a:r>
            <a:r>
              <a:rPr lang="nl-NL" sz="1800" dirty="0">
                <a:latin typeface="Calibri" pitchFamily="34" charset="0"/>
                <a:cs typeface="Calibri" pitchFamily="34" charset="0"/>
                <a:hlinkClick r:id="rId16"/>
              </a:rPr>
              <a:t>van Oldenborgh (2011) </a:t>
            </a:r>
            <a:r>
              <a:rPr lang="nl-NL" sz="1800" dirty="0" smtClean="0">
                <a:latin typeface="Calibri" pitchFamily="34" charset="0"/>
                <a:cs typeface="Calibri" pitchFamily="34" charset="0"/>
                <a:hlinkClick r:id="rId16"/>
              </a:rPr>
              <a:t>GRL</a:t>
            </a:r>
            <a:r>
              <a:rPr lang="nl-NL" sz="1800" dirty="0" smtClean="0">
                <a:latin typeface="Calibri" pitchFamily="34" charset="0"/>
                <a:cs typeface="Calibri" pitchFamily="34" charset="0"/>
              </a:rPr>
              <a:t> ; </a:t>
            </a:r>
            <a:r>
              <a:rPr lang="da-DK" sz="1800" u="sng" dirty="0" smtClean="0">
                <a:latin typeface="Calibri" pitchFamily="34" charset="0"/>
                <a:hlinkClick r:id="rId17"/>
              </a:rPr>
              <a:t>Balmaseda et_al._(2013)_GRL</a:t>
            </a:r>
            <a:r>
              <a:rPr lang="da-DK" sz="1800" dirty="0" smtClean="0">
                <a:latin typeface="Calibri" pitchFamily="34" charset="0"/>
              </a:rPr>
              <a:t> ; </a:t>
            </a:r>
            <a:r>
              <a:rPr lang="en-GB" sz="1800" dirty="0">
                <a:latin typeface="Calibri" pitchFamily="34" charset="0"/>
                <a:hlinkClick r:id="rId18"/>
              </a:rPr>
              <a:t>Foster and </a:t>
            </a:r>
            <a:r>
              <a:rPr lang="en-GB" sz="1800" dirty="0" err="1">
                <a:latin typeface="Calibri" pitchFamily="34" charset="0"/>
                <a:hlinkClick r:id="rId18"/>
              </a:rPr>
              <a:t>Rahmstorf</a:t>
            </a:r>
            <a:r>
              <a:rPr lang="en-GB" sz="1800" dirty="0">
                <a:latin typeface="Calibri" pitchFamily="34" charset="0"/>
                <a:hlinkClick r:id="rId18"/>
              </a:rPr>
              <a:t> </a:t>
            </a:r>
            <a:r>
              <a:rPr lang="en-GB" sz="1800" dirty="0" smtClean="0">
                <a:latin typeface="Calibri" pitchFamily="34" charset="0"/>
                <a:hlinkClick r:id="rId18"/>
              </a:rPr>
              <a:t>(</a:t>
            </a:r>
            <a:r>
              <a:rPr lang="en-GB" sz="1800" dirty="0">
                <a:latin typeface="Calibri" pitchFamily="34" charset="0"/>
                <a:hlinkClick r:id="rId18"/>
              </a:rPr>
              <a:t>2011) </a:t>
            </a:r>
            <a:r>
              <a:rPr lang="en-GB" sz="1800" dirty="0" smtClean="0">
                <a:latin typeface="Calibri" pitchFamily="34" charset="0"/>
                <a:hlinkClick r:id="rId18"/>
              </a:rPr>
              <a:t>ERL</a:t>
            </a:r>
            <a:r>
              <a:rPr lang="en-GB" sz="1800" dirty="0">
                <a:latin typeface="Calibri" pitchFamily="34" charset="0"/>
              </a:rPr>
              <a:t> </a:t>
            </a:r>
            <a:r>
              <a:rPr lang="en-GB" sz="1800" dirty="0" smtClean="0">
                <a:latin typeface="Calibri" pitchFamily="34" charset="0"/>
              </a:rPr>
              <a:t>;  </a:t>
            </a:r>
            <a:r>
              <a:rPr lang="en-GB" sz="1800" u="sng" dirty="0" smtClean="0">
                <a:latin typeface="Calibri" pitchFamily="34" charset="0"/>
                <a:hlinkClick r:id="rId19"/>
              </a:rPr>
              <a:t>Loeb </a:t>
            </a:r>
            <a:r>
              <a:rPr lang="en-GB" sz="1800" u="sng" dirty="0">
                <a:latin typeface="Calibri" pitchFamily="34" charset="0"/>
                <a:hlinkClick r:id="rId19"/>
              </a:rPr>
              <a:t>et al. (2012) Nature </a:t>
            </a:r>
            <a:r>
              <a:rPr lang="en-GB" sz="1800" u="sng" dirty="0" err="1">
                <a:latin typeface="Calibri" pitchFamily="34" charset="0"/>
                <a:hlinkClick r:id="rId19"/>
              </a:rPr>
              <a:t>Geosci</a:t>
            </a:r>
            <a:r>
              <a:rPr lang="en-GB" sz="1800" u="sng" dirty="0" smtClean="0">
                <a:latin typeface="Calibri" pitchFamily="34" charset="0"/>
                <a:hlinkClick r:id="rId19"/>
              </a:rPr>
              <a:t>.</a:t>
            </a:r>
            <a:r>
              <a:rPr lang="en-GB" sz="1800" dirty="0">
                <a:latin typeface="Calibri" pitchFamily="34" charset="0"/>
              </a:rPr>
              <a:t>;</a:t>
            </a:r>
            <a:r>
              <a:rPr lang="en-GB" sz="1800" dirty="0" smtClean="0">
                <a:latin typeface="Calibri" pitchFamily="34" charset="0"/>
              </a:rPr>
              <a:t> </a:t>
            </a:r>
            <a:r>
              <a:rPr lang="en-GB" sz="1800" u="sng" dirty="0" err="1" smtClean="0">
                <a:hlinkClick r:id="rId20"/>
              </a:rPr>
              <a:t>Chikamoto</a:t>
            </a:r>
            <a:r>
              <a:rPr lang="en-GB" sz="1800" u="sng" dirty="0" smtClean="0">
                <a:hlinkClick r:id="rId20"/>
              </a:rPr>
              <a:t> et al.(2012) GRL</a:t>
            </a:r>
            <a:r>
              <a:rPr lang="en-GB" sz="1800" u="sng" dirty="0" smtClean="0"/>
              <a:t> </a:t>
            </a:r>
            <a:endParaRPr lang="da-DK" sz="1800" dirty="0"/>
          </a:p>
        </p:txBody>
      </p:sp>
      <p:pic>
        <p:nvPicPr>
          <p:cNvPr id="1030" name="Picture 6"/>
          <p:cNvPicPr>
            <a:picLocks noChangeAspect="1" noChangeArrowheads="1"/>
          </p:cNvPicPr>
          <p:nvPr/>
        </p:nvPicPr>
        <p:blipFill rotWithShape="1">
          <a:blip r:embed="rId21">
            <a:extLst>
              <a:ext uri="{28A0092B-C50C-407E-A947-70E740481C1C}">
                <a14:useLocalDpi xmlns:a14="http://schemas.microsoft.com/office/drawing/2010/main" val="0"/>
              </a:ext>
            </a:extLst>
          </a:blip>
          <a:srcRect l="-278" r="37092" b="27346"/>
          <a:stretch/>
        </p:blipFill>
        <p:spPr bwMode="auto">
          <a:xfrm>
            <a:off x="6990347" y="1619231"/>
            <a:ext cx="1970797" cy="152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22">
            <a:extLst>
              <a:ext uri="{28A0092B-C50C-407E-A947-70E740481C1C}">
                <a14:useLocalDpi xmlns:a14="http://schemas.microsoft.com/office/drawing/2010/main" val="0"/>
              </a:ext>
            </a:extLst>
          </a:blip>
          <a:srcRect l="-2117" t="1" r="-1263" b="-3511"/>
          <a:stretch/>
        </p:blipFill>
        <p:spPr bwMode="auto">
          <a:xfrm>
            <a:off x="6990347" y="3353340"/>
            <a:ext cx="2000723" cy="1587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cap="flat" cmpd="sng" algn="ctr">
                <a:solidFill>
                  <a:schemeClr val="accent2"/>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r="10306"/>
          <a:stretch/>
        </p:blipFill>
        <p:spPr bwMode="auto">
          <a:xfrm>
            <a:off x="7018860" y="5085184"/>
            <a:ext cx="1945627" cy="1267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890267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7139136" cy="1143000"/>
          </a:xfrm>
        </p:spPr>
        <p:txBody>
          <a:bodyPr/>
          <a:lstStyle/>
          <a:p>
            <a:r>
              <a:rPr lang="en-GB" sz="3600" dirty="0" smtClean="0">
                <a:latin typeface="Calibri" pitchFamily="34" charset="0"/>
                <a:cs typeface="Calibri" pitchFamily="34" charset="0"/>
              </a:rPr>
              <a:t>Variation in net radiation since 1985</a:t>
            </a:r>
            <a:endParaRPr lang="en-GB" sz="3600" dirty="0">
              <a:latin typeface="Calibri" pitchFamily="34" charset="0"/>
              <a:cs typeface="Calibri" pitchFamily="34" charset="0"/>
            </a:endParaRPr>
          </a:p>
        </p:txBody>
      </p:sp>
      <p:pic>
        <p:nvPicPr>
          <p:cNvPr id="10" name="Picture 9" descr="ERB_WFOV_CERES_cmip.png"/>
          <p:cNvPicPr>
            <a:picLocks noChangeAspect="1"/>
          </p:cNvPicPr>
          <p:nvPr/>
        </p:nvPicPr>
        <p:blipFill>
          <a:blip r:embed="rId3" cstate="print"/>
          <a:stretch>
            <a:fillRect/>
          </a:stretch>
        </p:blipFill>
        <p:spPr>
          <a:xfrm>
            <a:off x="360040" y="1340768"/>
            <a:ext cx="8316416" cy="4158208"/>
          </a:xfrm>
          <a:prstGeom prst="rect">
            <a:avLst/>
          </a:prstGeom>
        </p:spPr>
      </p:pic>
      <p:sp>
        <p:nvSpPr>
          <p:cNvPr id="5" name="TextBox 4"/>
          <p:cNvSpPr txBox="1"/>
          <p:nvPr/>
        </p:nvSpPr>
        <p:spPr>
          <a:xfrm>
            <a:off x="3923928" y="5657966"/>
            <a:ext cx="4896544" cy="584775"/>
          </a:xfrm>
          <a:prstGeom prst="rect">
            <a:avLst/>
          </a:prstGeom>
          <a:noFill/>
        </p:spPr>
        <p:txBody>
          <a:bodyPr wrap="square" rtlCol="0">
            <a:spAutoFit/>
          </a:bodyPr>
          <a:lstStyle/>
          <a:p>
            <a:r>
              <a:rPr lang="en-GB" sz="1600" dirty="0" smtClean="0">
                <a:solidFill>
                  <a:schemeClr val="tx1"/>
                </a:solidFill>
                <a:latin typeface="Arial" pitchFamily="34" charset="0"/>
                <a:cs typeface="Arial" pitchFamily="34" charset="0"/>
              </a:rPr>
              <a:t>60S-60N, after </a:t>
            </a:r>
            <a:r>
              <a:rPr lang="en-GB" sz="1600" dirty="0" smtClean="0">
                <a:solidFill>
                  <a:schemeClr val="tx1"/>
                </a:solidFill>
                <a:latin typeface="Arial" pitchFamily="34" charset="0"/>
                <a:cs typeface="Arial" pitchFamily="34" charset="0"/>
                <a:hlinkClick r:id="rId4"/>
              </a:rPr>
              <a:t>Allan (2011) </a:t>
            </a:r>
            <a:r>
              <a:rPr lang="en-GB" sz="1600" dirty="0" err="1" smtClean="0">
                <a:solidFill>
                  <a:schemeClr val="tx1"/>
                </a:solidFill>
                <a:latin typeface="Arial" pitchFamily="34" charset="0"/>
                <a:cs typeface="Arial" pitchFamily="34" charset="0"/>
                <a:hlinkClick r:id="rId4"/>
              </a:rPr>
              <a:t>Meteorol</a:t>
            </a:r>
            <a:r>
              <a:rPr lang="en-GB" sz="1600" dirty="0" smtClean="0">
                <a:solidFill>
                  <a:schemeClr val="tx1"/>
                </a:solidFill>
                <a:latin typeface="Arial" pitchFamily="34" charset="0"/>
                <a:cs typeface="Arial" pitchFamily="34" charset="0"/>
                <a:hlinkClick r:id="rId4"/>
              </a:rPr>
              <a:t>. Apps</a:t>
            </a:r>
            <a:endParaRPr lang="en-GB" sz="1600" dirty="0" smtClean="0">
              <a:solidFill>
                <a:schemeClr val="tx1"/>
              </a:solidFill>
              <a:latin typeface="Arial" pitchFamily="34" charset="0"/>
              <a:cs typeface="Arial" pitchFamily="34" charset="0"/>
            </a:endParaRPr>
          </a:p>
          <a:p>
            <a:r>
              <a:rPr lang="en-GB" sz="1600" dirty="0" smtClean="0">
                <a:solidFill>
                  <a:schemeClr val="tx1"/>
                </a:solidFill>
                <a:latin typeface="Arial" pitchFamily="34" charset="0"/>
                <a:cs typeface="Arial" pitchFamily="34" charset="0"/>
              </a:rPr>
              <a:t>See also </a:t>
            </a:r>
            <a:r>
              <a:rPr lang="en-GB" sz="1600" dirty="0" smtClean="0">
                <a:solidFill>
                  <a:schemeClr val="tx1"/>
                </a:solidFill>
                <a:latin typeface="Arial" pitchFamily="34" charset="0"/>
                <a:cs typeface="Arial" pitchFamily="34" charset="0"/>
                <a:hlinkClick r:id="rId5"/>
              </a:rPr>
              <a:t>Loeb et al. (2012); </a:t>
            </a:r>
            <a:r>
              <a:rPr lang="en-GB" sz="1600" dirty="0" smtClean="0">
                <a:solidFill>
                  <a:schemeClr val="tx1"/>
                </a:solidFill>
                <a:latin typeface="Arial" pitchFamily="34" charset="0"/>
                <a:cs typeface="Arial" pitchFamily="34" charset="0"/>
                <a:hlinkClick r:id="rId6"/>
              </a:rPr>
              <a:t>Wong et al. (2006)</a:t>
            </a:r>
            <a:endParaRPr lang="en-GB" sz="1600" dirty="0">
              <a:solidFill>
                <a:schemeClr val="tx1"/>
              </a:solidFill>
              <a:latin typeface="Arial" pitchFamily="34" charset="0"/>
              <a:cs typeface="Arial" pitchFamily="34" charset="0"/>
            </a:endParaRPr>
          </a:p>
        </p:txBody>
      </p:sp>
      <p:pic>
        <p:nvPicPr>
          <p:cNvPr id="6" name="Picture 2" descr="Image: Terra Satellite"/>
          <p:cNvPicPr>
            <a:picLocks noChangeAspect="1" noChangeArrowheads="1"/>
          </p:cNvPicPr>
          <p:nvPr/>
        </p:nvPicPr>
        <p:blipFill>
          <a:blip r:embed="rId7" cstate="print"/>
          <a:srcRect/>
          <a:stretch>
            <a:fillRect/>
          </a:stretch>
        </p:blipFill>
        <p:spPr bwMode="auto">
          <a:xfrm>
            <a:off x="7452320" y="116632"/>
            <a:ext cx="1539496" cy="943563"/>
          </a:xfrm>
          <a:prstGeom prst="rect">
            <a:avLst/>
          </a:prstGeom>
          <a:noFill/>
        </p:spPr>
      </p:pic>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t="66494"/>
          <a:stretch/>
        </p:blipFill>
        <p:spPr>
          <a:xfrm>
            <a:off x="0" y="1268760"/>
            <a:ext cx="9144000" cy="4303956"/>
          </a:xfrm>
          <a:prstGeom prst="rect">
            <a:avLst/>
          </a:prstGeom>
        </p:spPr>
      </p:pic>
      <p:sp>
        <p:nvSpPr>
          <p:cNvPr id="7" name="TextBox 6"/>
          <p:cNvSpPr txBox="1"/>
          <p:nvPr/>
        </p:nvSpPr>
        <p:spPr>
          <a:xfrm>
            <a:off x="251520" y="5657966"/>
            <a:ext cx="3672408" cy="830997"/>
          </a:xfrm>
          <a:prstGeom prst="rect">
            <a:avLst/>
          </a:prstGeom>
          <a:noFill/>
        </p:spPr>
        <p:txBody>
          <a:bodyPr wrap="square" rtlCol="0">
            <a:spAutoFit/>
          </a:bodyPr>
          <a:lstStyle/>
          <a:p>
            <a:r>
              <a:rPr lang="en-GB" sz="2400" dirty="0" smtClean="0">
                <a:solidFill>
                  <a:schemeClr val="tx1"/>
                </a:solidFill>
                <a:latin typeface="Calibri" pitchFamily="34" charset="0"/>
              </a:rPr>
              <a:t>Combining satellite data with reanalyses and models</a:t>
            </a:r>
            <a:endParaRPr lang="en-GB" sz="2400" dirty="0">
              <a:solidFill>
                <a:schemeClr val="tx1"/>
              </a:solidFill>
              <a:latin typeface="Calibri" pitchFamily="34" charset="0"/>
            </a:endParaRPr>
          </a:p>
        </p:txBody>
      </p:sp>
    </p:spTree>
    <p:extLst>
      <p:ext uri="{BB962C8B-B14F-4D97-AF65-F5344CB8AC3E}">
        <p14:creationId xmlns:p14="http://schemas.microsoft.com/office/powerpoint/2010/main" val="117730909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55160" cy="1143000"/>
          </a:xfrm>
        </p:spPr>
        <p:txBody>
          <a:bodyPr/>
          <a:lstStyle/>
          <a:p>
            <a:r>
              <a:rPr lang="en-GB" sz="2800" dirty="0" smtClean="0">
                <a:latin typeface="Calibri" pitchFamily="34" charset="0"/>
              </a:rPr>
              <a:t>Additional thoughts &amp; perspectives </a:t>
            </a:r>
            <a:r>
              <a:rPr lang="en-GB" sz="2400" dirty="0" smtClean="0">
                <a:latin typeface="Calibri" pitchFamily="34" charset="0"/>
              </a:rPr>
              <a:t>(Richard Allan)</a:t>
            </a:r>
            <a:endParaRPr lang="en-GB" sz="2400" dirty="0">
              <a:latin typeface="Calibri" pitchFamily="34" charset="0"/>
            </a:endParaRPr>
          </a:p>
        </p:txBody>
      </p:sp>
      <p:sp>
        <p:nvSpPr>
          <p:cNvPr id="3" name="Content Placeholder 2"/>
          <p:cNvSpPr>
            <a:spLocks noGrp="1"/>
          </p:cNvSpPr>
          <p:nvPr>
            <p:ph idx="1"/>
          </p:nvPr>
        </p:nvSpPr>
        <p:spPr>
          <a:xfrm>
            <a:off x="395536" y="980728"/>
            <a:ext cx="8568952" cy="4968552"/>
          </a:xfrm>
        </p:spPr>
        <p:txBody>
          <a:bodyPr/>
          <a:lstStyle/>
          <a:p>
            <a:r>
              <a:rPr lang="en-GB" sz="1800" dirty="0" smtClean="0">
                <a:latin typeface="Calibri" pitchFamily="34" charset="0"/>
                <a:cs typeface="Calibri" pitchFamily="34" charset="0"/>
              </a:rPr>
              <a:t>Previously highlighted </a:t>
            </a:r>
            <a:r>
              <a:rPr lang="en-GB" sz="1800" dirty="0" smtClean="0">
                <a:solidFill>
                  <a:srgbClr val="00B050"/>
                </a:solidFill>
                <a:latin typeface="Calibri" pitchFamily="34" charset="0"/>
                <a:cs typeface="Calibri" pitchFamily="34" charset="0"/>
              </a:rPr>
              <a:t>“missing energy” explained </a:t>
            </a:r>
            <a:r>
              <a:rPr lang="en-GB" sz="1800" dirty="0" smtClean="0">
                <a:latin typeface="Calibri" pitchFamily="34" charset="0"/>
                <a:cs typeface="Calibri" pitchFamily="34" charset="0"/>
              </a:rPr>
              <a:t>by ocean heat content uncertainty combined with inappropriate net radiation satellite products</a:t>
            </a:r>
          </a:p>
          <a:p>
            <a:pPr>
              <a:buClr>
                <a:schemeClr val="tx1"/>
              </a:buClr>
            </a:pPr>
            <a:r>
              <a:rPr lang="en-GB" sz="1800" dirty="0" smtClean="0">
                <a:solidFill>
                  <a:srgbClr val="FF0000"/>
                </a:solidFill>
                <a:cs typeface="Calibri" pitchFamily="34" charset="0"/>
              </a:rPr>
              <a:t>Heating of Earth continues</a:t>
            </a:r>
            <a:r>
              <a:rPr lang="en-GB" sz="1800" dirty="0" smtClean="0">
                <a:cs typeface="Calibri" pitchFamily="34" charset="0"/>
              </a:rPr>
              <a:t> </a:t>
            </a:r>
            <a:r>
              <a:rPr lang="en-GB" sz="1800" dirty="0" smtClean="0">
                <a:latin typeface="Times New Roman" pitchFamily="18" charset="0"/>
                <a:cs typeface="Times New Roman" pitchFamily="18" charset="0"/>
              </a:rPr>
              <a:t>~</a:t>
            </a:r>
            <a:r>
              <a:rPr lang="en-GB" sz="1800" dirty="0" smtClean="0">
                <a:cs typeface="Calibri" pitchFamily="34" charset="0"/>
              </a:rPr>
              <a:t>0.6 Wm</a:t>
            </a:r>
            <a:r>
              <a:rPr lang="en-GB" sz="1800" baseline="30000" dirty="0" smtClean="0">
                <a:cs typeface="Calibri" pitchFamily="34" charset="0"/>
              </a:rPr>
              <a:t>-2</a:t>
            </a:r>
            <a:r>
              <a:rPr lang="en-GB" sz="1800" dirty="0" smtClean="0">
                <a:cs typeface="Calibri" pitchFamily="34" charset="0"/>
              </a:rPr>
              <a:t>; Negative </a:t>
            </a:r>
            <a:r>
              <a:rPr lang="en-GB" sz="1800" dirty="0" err="1" smtClean="0">
                <a:cs typeface="Calibri" pitchFamily="34" charset="0"/>
              </a:rPr>
              <a:t>radiative</a:t>
            </a:r>
            <a:r>
              <a:rPr lang="en-GB" sz="1800" dirty="0" smtClean="0">
                <a:cs typeface="Calibri" pitchFamily="34" charset="0"/>
              </a:rPr>
              <a:t> forcing does not appear to contribute strongly </a:t>
            </a:r>
            <a:r>
              <a:rPr lang="en-GB" sz="1800" dirty="0" err="1" smtClean="0">
                <a:cs typeface="Calibri" pitchFamily="34" charset="0"/>
              </a:rPr>
              <a:t>e.g.</a:t>
            </a:r>
            <a:r>
              <a:rPr lang="en-GB" sz="1800" dirty="0" err="1" smtClean="0">
                <a:solidFill>
                  <a:schemeClr val="bg1"/>
                </a:solidFill>
                <a:cs typeface="Calibri" pitchFamily="34" charset="0"/>
              </a:rPr>
              <a:t>_</a:t>
            </a:r>
            <a:r>
              <a:rPr lang="en-GB" sz="1800" dirty="0" err="1" smtClean="0">
                <a:cs typeface="Calibri" pitchFamily="34" charset="0"/>
                <a:hlinkClick r:id="rId2"/>
              </a:rPr>
              <a:t>Hansen</a:t>
            </a:r>
            <a:r>
              <a:rPr lang="en-GB" sz="1800" dirty="0" smtClean="0">
                <a:cs typeface="Calibri" pitchFamily="34" charset="0"/>
                <a:hlinkClick r:id="rId2"/>
              </a:rPr>
              <a:t> et al. (2011) ACP</a:t>
            </a:r>
            <a:r>
              <a:rPr lang="en-GB" sz="1800" dirty="0" smtClean="0">
                <a:cs typeface="Calibri" pitchFamily="34" charset="0"/>
              </a:rPr>
              <a:t>; </a:t>
            </a:r>
            <a:r>
              <a:rPr lang="en-GB" sz="1800" dirty="0" smtClean="0">
                <a:cs typeface="Calibri" pitchFamily="34" charset="0"/>
                <a:hlinkClick r:id="rId3"/>
              </a:rPr>
              <a:t>Loeb et al. (2012) Nat </a:t>
            </a:r>
            <a:r>
              <a:rPr lang="en-GB" sz="1800" dirty="0" err="1" smtClean="0">
                <a:cs typeface="Calibri" pitchFamily="34" charset="0"/>
                <a:hlinkClick r:id="rId3"/>
              </a:rPr>
              <a:t>Geosci</a:t>
            </a:r>
            <a:endParaRPr lang="en-GB" sz="1800" dirty="0" smtClean="0">
              <a:cs typeface="Calibri" pitchFamily="34" charset="0"/>
            </a:endParaRPr>
          </a:p>
          <a:p>
            <a:pPr marL="342900" lvl="1" indent="-342900">
              <a:buClr>
                <a:schemeClr val="tx1"/>
              </a:buClr>
              <a:buFontTx/>
              <a:buChar char="•"/>
            </a:pPr>
            <a:r>
              <a:rPr lang="en-GB" sz="1800" dirty="0">
                <a:cs typeface="Calibri" pitchFamily="34" charset="0"/>
              </a:rPr>
              <a:t>Energy continues to accumulate below the ocean </a:t>
            </a:r>
            <a:r>
              <a:rPr lang="en-GB" sz="1800" dirty="0" smtClean="0">
                <a:cs typeface="Calibri" pitchFamily="34" charset="0"/>
              </a:rPr>
              <a:t>surface-b</a:t>
            </a:r>
            <a:r>
              <a:rPr lang="en-GB" sz="1800" dirty="0" smtClean="0">
                <a:cs typeface="Calibri" pitchFamily="34" charset="0"/>
              </a:rPr>
              <a:t>elow 300m/700m/tropics?</a:t>
            </a:r>
            <a:r>
              <a:rPr lang="en-GB" sz="1800" dirty="0" smtClean="0">
                <a:cs typeface="Calibri" pitchFamily="34" charset="0"/>
              </a:rPr>
              <a:t> </a:t>
            </a:r>
            <a:r>
              <a:rPr lang="da-DK" sz="1800" u="sng" dirty="0" smtClean="0">
                <a:hlinkClick r:id="rId4"/>
              </a:rPr>
              <a:t>Balmaseda </a:t>
            </a:r>
            <a:r>
              <a:rPr lang="da-DK" sz="1800" u="sng" dirty="0">
                <a:hlinkClick r:id="rId4"/>
              </a:rPr>
              <a:t>et_al._(2013)_GRL</a:t>
            </a:r>
            <a:r>
              <a:rPr lang="da-DK" sz="1800" dirty="0"/>
              <a:t>; </a:t>
            </a:r>
            <a:r>
              <a:rPr lang="en-GB" sz="1800" dirty="0" err="1">
                <a:cs typeface="Calibri" pitchFamily="34" charset="0"/>
                <a:hlinkClick r:id="rId5"/>
              </a:rPr>
              <a:t>Guemas</a:t>
            </a:r>
            <a:r>
              <a:rPr lang="en-GB" sz="1800" dirty="0">
                <a:cs typeface="Calibri" pitchFamily="34" charset="0"/>
                <a:hlinkClick r:id="rId5"/>
              </a:rPr>
              <a:t> et al. (2013) </a:t>
            </a:r>
            <a:r>
              <a:rPr lang="en-GB" sz="1800" dirty="0" smtClean="0">
                <a:cs typeface="Calibri" pitchFamily="34" charset="0"/>
                <a:hlinkClick r:id="rId5"/>
              </a:rPr>
              <a:t>Nature Climate Change </a:t>
            </a:r>
            <a:endParaRPr lang="en-GB" sz="1800" dirty="0" smtClean="0">
              <a:cs typeface="Calibri" pitchFamily="34" charset="0"/>
            </a:endParaRPr>
          </a:p>
          <a:p>
            <a:pPr marL="342900" lvl="1" indent="-342900">
              <a:buClr>
                <a:schemeClr val="tx1"/>
              </a:buClr>
              <a:buFontTx/>
              <a:buChar char="•"/>
            </a:pPr>
            <a:r>
              <a:rPr lang="en-GB" sz="1800" dirty="0" smtClean="0">
                <a:cs typeface="Calibri" pitchFamily="34" charset="0"/>
              </a:rPr>
              <a:t>MECHANISMS</a:t>
            </a:r>
            <a:r>
              <a:rPr lang="en-GB" sz="1800" dirty="0">
                <a:cs typeface="Calibri" pitchFamily="34" charset="0"/>
              </a:rPr>
              <a:t>: </a:t>
            </a:r>
            <a:r>
              <a:rPr lang="en-GB" sz="1800" dirty="0" smtClean="0">
                <a:cs typeface="Calibri" pitchFamily="34" charset="0"/>
              </a:rPr>
              <a:t>where is the energy going and what process?</a:t>
            </a:r>
            <a:endParaRPr lang="en-GB" sz="1800" dirty="0" smtClean="0">
              <a:cs typeface="Calibri" pitchFamily="34" charset="0"/>
            </a:endParaRPr>
          </a:p>
          <a:p>
            <a:pPr marL="0" lvl="1" indent="0">
              <a:buClr>
                <a:schemeClr val="tx1"/>
              </a:buClr>
              <a:buNone/>
            </a:pPr>
            <a:r>
              <a:rPr lang="en-GB" sz="1800" dirty="0" smtClean="0">
                <a:cs typeface="Calibri" pitchFamily="34" charset="0"/>
              </a:rPr>
              <a:t>Links </a:t>
            </a:r>
            <a:r>
              <a:rPr lang="en-GB" sz="1800" dirty="0">
                <a:cs typeface="Calibri" pitchFamily="34" charset="0"/>
              </a:rPr>
              <a:t>to </a:t>
            </a:r>
            <a:r>
              <a:rPr lang="en-GB" sz="1800" dirty="0" err="1">
                <a:solidFill>
                  <a:schemeClr val="tx2"/>
                </a:solidFill>
                <a:cs typeface="Calibri" pitchFamily="34" charset="0"/>
              </a:rPr>
              <a:t>Interdecadal</a:t>
            </a:r>
            <a:r>
              <a:rPr lang="en-GB" sz="1800" dirty="0">
                <a:solidFill>
                  <a:schemeClr val="tx2"/>
                </a:solidFill>
                <a:cs typeface="Calibri" pitchFamily="34" charset="0"/>
              </a:rPr>
              <a:t> Pacific Oscillation</a:t>
            </a:r>
            <a:r>
              <a:rPr lang="en-GB" sz="1800" dirty="0">
                <a:cs typeface="Calibri" pitchFamily="34" charset="0"/>
              </a:rPr>
              <a:t>… but what is this? e.g. </a:t>
            </a:r>
            <a:r>
              <a:rPr lang="en-GB" sz="1800" dirty="0" err="1">
                <a:cs typeface="Calibri" pitchFamily="34" charset="0"/>
                <a:hlinkClick r:id="rId6"/>
              </a:rPr>
              <a:t>Meehl</a:t>
            </a:r>
            <a:r>
              <a:rPr lang="en-GB" sz="1800" dirty="0">
                <a:cs typeface="Calibri" pitchFamily="34" charset="0"/>
                <a:hlinkClick r:id="rId6"/>
              </a:rPr>
              <a:t> et al. (2013) J </a:t>
            </a:r>
            <a:r>
              <a:rPr lang="en-GB" sz="1800" dirty="0" err="1">
                <a:cs typeface="Calibri" pitchFamily="34" charset="0"/>
                <a:hlinkClick r:id="rId6"/>
              </a:rPr>
              <a:t>Clim</a:t>
            </a:r>
            <a:endParaRPr lang="en-GB" sz="1800" dirty="0">
              <a:cs typeface="Calibri" pitchFamily="34" charset="0"/>
            </a:endParaRPr>
          </a:p>
          <a:p>
            <a:pPr marL="0" lvl="1" indent="0">
              <a:buClr>
                <a:schemeClr val="tx1"/>
              </a:buClr>
              <a:buNone/>
            </a:pPr>
            <a:r>
              <a:rPr lang="en-GB" sz="1800" dirty="0">
                <a:cs typeface="Calibri" pitchFamily="34" charset="0"/>
              </a:rPr>
              <a:t>L</a:t>
            </a:r>
            <a:r>
              <a:rPr lang="en-GB" sz="1800" dirty="0" smtClean="0">
                <a:cs typeface="Calibri" pitchFamily="34" charset="0"/>
              </a:rPr>
              <a:t>inks </a:t>
            </a:r>
            <a:r>
              <a:rPr lang="en-GB" sz="1800" dirty="0">
                <a:cs typeface="Calibri" pitchFamily="34" charset="0"/>
              </a:rPr>
              <a:t>to </a:t>
            </a:r>
            <a:r>
              <a:rPr lang="en-GB" sz="1800" dirty="0" smtClean="0">
                <a:cs typeface="Calibri" pitchFamily="34" charset="0"/>
              </a:rPr>
              <a:t>recent </a:t>
            </a:r>
            <a:r>
              <a:rPr lang="en-GB" sz="1800" dirty="0" smtClean="0">
                <a:solidFill>
                  <a:schemeClr val="tx2">
                    <a:lumMod val="60000"/>
                    <a:lumOff val="40000"/>
                  </a:schemeClr>
                </a:solidFill>
                <a:cs typeface="Calibri" pitchFamily="34" charset="0"/>
              </a:rPr>
              <a:t>Strengthening </a:t>
            </a:r>
            <a:r>
              <a:rPr lang="en-GB" sz="1800" dirty="0">
                <a:solidFill>
                  <a:schemeClr val="tx2">
                    <a:lumMod val="60000"/>
                    <a:lumOff val="40000"/>
                  </a:schemeClr>
                </a:solidFill>
                <a:cs typeface="Calibri" pitchFamily="34" charset="0"/>
              </a:rPr>
              <a:t>of Walker </a:t>
            </a:r>
            <a:r>
              <a:rPr lang="en-GB" sz="1800" dirty="0" smtClean="0">
                <a:solidFill>
                  <a:schemeClr val="tx2">
                    <a:lumMod val="60000"/>
                    <a:lumOff val="40000"/>
                  </a:schemeClr>
                </a:solidFill>
                <a:cs typeface="Calibri" pitchFamily="34" charset="0"/>
              </a:rPr>
              <a:t>circulation</a:t>
            </a:r>
            <a:r>
              <a:rPr lang="en-GB" sz="1800" dirty="0" smtClean="0">
                <a:cs typeface="Calibri" pitchFamily="34" charset="0"/>
              </a:rPr>
              <a:t>? </a:t>
            </a:r>
            <a:r>
              <a:rPr lang="en-GB" sz="1800" dirty="0">
                <a:cs typeface="Calibri" pitchFamily="34" charset="0"/>
              </a:rPr>
              <a:t>e.g. </a:t>
            </a:r>
            <a:r>
              <a:rPr lang="en-GB" sz="1800" dirty="0">
                <a:cs typeface="Calibri" pitchFamily="34" charset="0"/>
                <a:hlinkClick r:id="rId7"/>
              </a:rPr>
              <a:t>Merrifield (2011) J </a:t>
            </a:r>
            <a:r>
              <a:rPr lang="en-GB" sz="1800" dirty="0" err="1">
                <a:cs typeface="Calibri" pitchFamily="34" charset="0"/>
                <a:hlinkClick r:id="rId7"/>
              </a:rPr>
              <a:t>Clim</a:t>
            </a:r>
            <a:r>
              <a:rPr lang="en-GB" sz="1800" dirty="0">
                <a:cs typeface="Calibri" pitchFamily="34" charset="0"/>
              </a:rPr>
              <a:t>; </a:t>
            </a:r>
            <a:r>
              <a:rPr lang="en-GB" sz="1800" dirty="0" err="1">
                <a:cs typeface="Calibri" pitchFamily="34" charset="0"/>
                <a:hlinkClick r:id="rId8"/>
              </a:rPr>
              <a:t>Sohn</a:t>
            </a:r>
            <a:r>
              <a:rPr lang="en-GB" sz="1800" dirty="0">
                <a:cs typeface="Calibri" pitchFamily="34" charset="0"/>
                <a:hlinkClick r:id="rId8"/>
              </a:rPr>
              <a:t> et al. (2011) </a:t>
            </a:r>
            <a:r>
              <a:rPr lang="en-GB" sz="1800" dirty="0" err="1">
                <a:cs typeface="Calibri" pitchFamily="34" charset="0"/>
                <a:hlinkClick r:id="rId8"/>
              </a:rPr>
              <a:t>Clim</a:t>
            </a:r>
            <a:r>
              <a:rPr lang="en-GB" sz="1800" dirty="0">
                <a:cs typeface="Calibri" pitchFamily="34" charset="0"/>
                <a:hlinkClick r:id="rId8"/>
              </a:rPr>
              <a:t> </a:t>
            </a:r>
            <a:r>
              <a:rPr lang="en-GB" sz="1800" dirty="0" err="1">
                <a:cs typeface="Calibri" pitchFamily="34" charset="0"/>
                <a:hlinkClick r:id="rId8"/>
              </a:rPr>
              <a:t>Dyn</a:t>
            </a:r>
            <a:r>
              <a:rPr lang="en-GB" sz="1800" dirty="0">
                <a:cs typeface="Calibri" pitchFamily="34" charset="0"/>
              </a:rPr>
              <a:t>; </a:t>
            </a:r>
            <a:r>
              <a:rPr lang="en-GB" sz="1800" dirty="0" err="1">
                <a:cs typeface="Calibri" pitchFamily="34" charset="0"/>
                <a:hlinkClick r:id="rId9"/>
              </a:rPr>
              <a:t>L’Heureux</a:t>
            </a:r>
            <a:r>
              <a:rPr lang="en-GB" sz="1800" dirty="0">
                <a:cs typeface="Calibri" pitchFamily="34" charset="0"/>
                <a:hlinkClick r:id="rId9"/>
              </a:rPr>
              <a:t> et al. (2013) </a:t>
            </a:r>
            <a:r>
              <a:rPr lang="en-GB" sz="1800" dirty="0" smtClean="0">
                <a:cs typeface="Calibri" pitchFamily="34" charset="0"/>
                <a:hlinkClick r:id="rId9"/>
              </a:rPr>
              <a:t>NCC</a:t>
            </a:r>
            <a:r>
              <a:rPr lang="en-GB" sz="1800" dirty="0" smtClean="0">
                <a:cs typeface="Calibri" pitchFamily="34" charset="0"/>
              </a:rPr>
              <a:t>; </a:t>
            </a:r>
            <a:r>
              <a:rPr lang="en-GB" sz="1800" u="sng" dirty="0" err="1">
                <a:solidFill>
                  <a:schemeClr val="tx2"/>
                </a:solidFill>
                <a:hlinkClick r:id="rId10"/>
              </a:rPr>
              <a:t>Chikamoto</a:t>
            </a:r>
            <a:r>
              <a:rPr lang="en-GB" sz="1800" u="sng" dirty="0">
                <a:solidFill>
                  <a:schemeClr val="tx2"/>
                </a:solidFill>
                <a:hlinkClick r:id="rId10"/>
              </a:rPr>
              <a:t> et al. (2012) </a:t>
            </a:r>
            <a:r>
              <a:rPr lang="en-GB" sz="1800" u="sng" dirty="0" smtClean="0">
                <a:solidFill>
                  <a:schemeClr val="tx2"/>
                </a:solidFill>
                <a:hlinkClick r:id="rId10"/>
              </a:rPr>
              <a:t>GRL</a:t>
            </a:r>
            <a:endParaRPr lang="en-GB" sz="1800" dirty="0" smtClean="0"/>
          </a:p>
          <a:p>
            <a:pPr marL="0" lvl="1" indent="0">
              <a:buClr>
                <a:schemeClr val="tx1"/>
              </a:buClr>
              <a:buNone/>
            </a:pPr>
            <a:r>
              <a:rPr lang="en-GB" sz="1800" dirty="0" smtClean="0">
                <a:cs typeface="Calibri" pitchFamily="34" charset="0"/>
              </a:rPr>
              <a:t>Implications for </a:t>
            </a:r>
            <a:r>
              <a:rPr lang="en-GB" sz="1800" dirty="0" smtClean="0">
                <a:solidFill>
                  <a:schemeClr val="tx2"/>
                </a:solidFill>
                <a:cs typeface="Calibri" pitchFamily="34" charset="0"/>
              </a:rPr>
              <a:t>hydrological cycle</a:t>
            </a:r>
            <a:r>
              <a:rPr lang="en-GB" sz="1800" dirty="0" smtClean="0">
                <a:cs typeface="Calibri" pitchFamily="34" charset="0"/>
              </a:rPr>
              <a:t>: bigger </a:t>
            </a:r>
            <a:r>
              <a:rPr lang="en-GB" sz="1800" dirty="0" smtClean="0">
                <a:solidFill>
                  <a:srgbClr val="FF0000"/>
                </a:solidFill>
                <a:cs typeface="Calibri" pitchFamily="34" charset="0"/>
              </a:rPr>
              <a:t>land/sea temperature contrast</a:t>
            </a:r>
            <a:r>
              <a:rPr lang="en-GB" sz="1800" dirty="0" smtClean="0">
                <a:cs typeface="Calibri" pitchFamily="34" charset="0"/>
              </a:rPr>
              <a:t>, reduced relative humidity over land? </a:t>
            </a:r>
            <a:r>
              <a:rPr lang="fr-FR" sz="1800" dirty="0" smtClean="0">
                <a:cs typeface="Calibri" pitchFamily="34" charset="0"/>
                <a:hlinkClick r:id="rId11"/>
              </a:rPr>
              <a:t>Simmons et al. (2010) JGR</a:t>
            </a:r>
            <a:r>
              <a:rPr lang="fr-FR" sz="1800" dirty="0" smtClean="0">
                <a:cs typeface="Calibri" pitchFamily="34" charset="0"/>
              </a:rPr>
              <a:t>; </a:t>
            </a:r>
            <a:r>
              <a:rPr lang="en-GB" sz="1800" kern="1200" dirty="0">
                <a:solidFill>
                  <a:srgbClr val="000000"/>
                </a:solidFill>
                <a:hlinkClick r:id="rId12"/>
              </a:rPr>
              <a:t>Cao et al. (2012) </a:t>
            </a:r>
            <a:r>
              <a:rPr lang="en-GB" sz="1800" kern="1200" dirty="0" smtClean="0">
                <a:solidFill>
                  <a:srgbClr val="000000"/>
                </a:solidFill>
                <a:hlinkClick r:id="rId12"/>
              </a:rPr>
              <a:t>ERL</a:t>
            </a:r>
            <a:endParaRPr lang="en-GB" sz="1800" dirty="0">
              <a:solidFill>
                <a:srgbClr val="000000"/>
              </a:solidFill>
              <a:cs typeface="Calibri" pitchFamily="34" charset="0"/>
            </a:endParaRPr>
          </a:p>
          <a:p>
            <a:pPr lvl="0">
              <a:buClr>
                <a:srgbClr val="000000"/>
              </a:buClr>
            </a:pPr>
            <a:r>
              <a:rPr lang="en-GB" sz="1800" dirty="0">
                <a:solidFill>
                  <a:srgbClr val="000000"/>
                </a:solidFill>
                <a:cs typeface="Calibri" pitchFamily="34" charset="0"/>
              </a:rPr>
              <a:t>Can we extend satellite record back to 1985 by combining with reanalyses/models?</a:t>
            </a:r>
          </a:p>
          <a:p>
            <a:pPr lvl="0">
              <a:buClr>
                <a:srgbClr val="000000"/>
              </a:buClr>
            </a:pPr>
            <a:r>
              <a:rPr lang="en-GB" sz="1800" dirty="0">
                <a:solidFill>
                  <a:srgbClr val="000000"/>
                </a:solidFill>
                <a:cs typeface="Calibri" pitchFamily="34" charset="0"/>
              </a:rPr>
              <a:t>Can we improve estimates of </a:t>
            </a:r>
            <a:r>
              <a:rPr lang="en-GB" sz="1800" dirty="0">
                <a:solidFill>
                  <a:srgbClr val="1B4C8F"/>
                </a:solidFill>
                <a:cs typeface="Calibri" pitchFamily="34" charset="0"/>
              </a:rPr>
              <a:t>surface flux variability </a:t>
            </a:r>
            <a:r>
              <a:rPr lang="en-GB" sz="1800" dirty="0">
                <a:solidFill>
                  <a:srgbClr val="000000"/>
                </a:solidFill>
                <a:cs typeface="Calibri" pitchFamily="34" charset="0"/>
              </a:rPr>
              <a:t>by combining satellite data with reanalysis transports? e.g. </a:t>
            </a:r>
            <a:r>
              <a:rPr lang="en-GB" sz="1800" dirty="0" err="1">
                <a:solidFill>
                  <a:srgbClr val="000000"/>
                </a:solidFill>
                <a:hlinkClick r:id="rId13"/>
              </a:rPr>
              <a:t>Berrisford</a:t>
            </a:r>
            <a:r>
              <a:rPr lang="en-GB" sz="1800" dirty="0">
                <a:solidFill>
                  <a:srgbClr val="000000"/>
                </a:solidFill>
                <a:hlinkClick r:id="rId13"/>
              </a:rPr>
              <a:t> et al. (2011) QJRMS</a:t>
            </a:r>
            <a:endParaRPr lang="en-GB" sz="1800" dirty="0">
              <a:solidFill>
                <a:srgbClr val="000000"/>
              </a:solidFill>
              <a:cs typeface="Calibri" pitchFamily="34" charset="0"/>
            </a:endParaRPr>
          </a:p>
          <a:p>
            <a:pPr lvl="0">
              <a:buClr>
                <a:srgbClr val="000000"/>
              </a:buClr>
            </a:pPr>
            <a:r>
              <a:rPr lang="en-GB" sz="1800" dirty="0">
                <a:solidFill>
                  <a:srgbClr val="000000"/>
                </a:solidFill>
                <a:cs typeface="Calibri" pitchFamily="34" charset="0"/>
              </a:rPr>
              <a:t>Do minor energy storage terms contribute significantly to time-evolving heating rate?</a:t>
            </a:r>
          </a:p>
          <a:p>
            <a:pPr lvl="0">
              <a:buClr>
                <a:srgbClr val="000000"/>
              </a:buClr>
            </a:pPr>
            <a:r>
              <a:rPr lang="en-GB" sz="1800" dirty="0">
                <a:solidFill>
                  <a:srgbClr val="000000"/>
                </a:solidFill>
                <a:cs typeface="Calibri" pitchFamily="34" charset="0"/>
              </a:rPr>
              <a:t>Atmospheric </a:t>
            </a:r>
            <a:r>
              <a:rPr lang="en-GB" sz="1800" dirty="0">
                <a:solidFill>
                  <a:srgbClr val="FF0000"/>
                </a:solidFill>
                <a:cs typeface="Calibri" pitchFamily="34" charset="0"/>
              </a:rPr>
              <a:t>reanalyses cannot simulate trends </a:t>
            </a:r>
            <a:r>
              <a:rPr lang="en-GB" sz="1800" dirty="0">
                <a:solidFill>
                  <a:srgbClr val="000000"/>
                </a:solidFill>
                <a:cs typeface="Calibri" pitchFamily="34" charset="0"/>
              </a:rPr>
              <a:t>due to a changing observing system. Can we trust ocean reanalyses?</a:t>
            </a:r>
          </a:p>
          <a:p>
            <a:pPr marL="0" lvl="1" indent="0">
              <a:buClr>
                <a:schemeClr val="tx1"/>
              </a:buClr>
              <a:buNone/>
            </a:pPr>
            <a:endParaRPr lang="en-GB" sz="1800" dirty="0" smtClean="0">
              <a:cs typeface="Calibri" pitchFamily="34" charset="0"/>
            </a:endParaRPr>
          </a:p>
          <a:p>
            <a:pPr marL="0" indent="0">
              <a:buClr>
                <a:schemeClr val="tx1"/>
              </a:buClr>
              <a:buNone/>
            </a:pPr>
            <a:endParaRPr lang="en-GB" sz="1800" dirty="0" smtClean="0">
              <a:cs typeface="Calibri" pitchFamily="34" charset="0"/>
            </a:endParaRPr>
          </a:p>
          <a:p>
            <a:pPr>
              <a:buClr>
                <a:schemeClr val="tx1"/>
              </a:buClr>
            </a:pPr>
            <a:endParaRPr lang="en-GB" sz="1800" dirty="0" smtClean="0">
              <a:cs typeface="Calibri" pitchFamily="34" charset="0"/>
            </a:endParaRPr>
          </a:p>
        </p:txBody>
      </p:sp>
      <p:pic>
        <p:nvPicPr>
          <p:cNvPr id="4" name="Picture 8" descr="http://www.cl.cam.ac.uk/research/srg/netos/molten/images/reading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40352" y="116633"/>
            <a:ext cx="1303313" cy="4741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Extra slides</a:t>
            </a:r>
            <a:endParaRPr lang="en-GB" dirty="0"/>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Tree>
    <p:extLst>
      <p:ext uri="{BB962C8B-B14F-4D97-AF65-F5344CB8AC3E}">
        <p14:creationId xmlns:p14="http://schemas.microsoft.com/office/powerpoint/2010/main" val="2949792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7139136" cy="1143000"/>
          </a:xfrm>
        </p:spPr>
        <p:txBody>
          <a:bodyPr/>
          <a:lstStyle/>
          <a:p>
            <a:r>
              <a:rPr lang="en-GB" sz="3600" dirty="0" smtClean="0">
                <a:latin typeface="Calibri" pitchFamily="34" charset="0"/>
                <a:cs typeface="Calibri" pitchFamily="34" charset="0"/>
              </a:rPr>
              <a:t>Variation in </a:t>
            </a:r>
            <a:r>
              <a:rPr lang="en-GB" sz="3600" dirty="0" smtClean="0">
                <a:cs typeface="Calibri" pitchFamily="34" charset="0"/>
              </a:rPr>
              <a:t>SW</a:t>
            </a:r>
            <a:r>
              <a:rPr lang="en-GB" sz="3600" dirty="0" smtClean="0">
                <a:latin typeface="Calibri" pitchFamily="34" charset="0"/>
                <a:cs typeface="Calibri" pitchFamily="34" charset="0"/>
              </a:rPr>
              <a:t> radiation since 1985</a:t>
            </a:r>
            <a:endParaRPr lang="en-GB" sz="3600" dirty="0">
              <a:latin typeface="Calibri" pitchFamily="34" charset="0"/>
              <a:cs typeface="Calibri" pitchFamily="34" charset="0"/>
            </a:endParaRPr>
          </a:p>
        </p:txBody>
      </p:sp>
      <p:pic>
        <p:nvPicPr>
          <p:cNvPr id="10" name="Picture 9" descr="ERB_WFOV_CERES_cmip.png"/>
          <p:cNvPicPr>
            <a:picLocks noChangeAspect="1"/>
          </p:cNvPicPr>
          <p:nvPr/>
        </p:nvPicPr>
        <p:blipFill>
          <a:blip r:embed="rId3" cstate="print"/>
          <a:stretch>
            <a:fillRect/>
          </a:stretch>
        </p:blipFill>
        <p:spPr>
          <a:xfrm>
            <a:off x="360040" y="1340768"/>
            <a:ext cx="8316416" cy="4158208"/>
          </a:xfrm>
          <a:prstGeom prst="rect">
            <a:avLst/>
          </a:prstGeom>
        </p:spPr>
      </p:pic>
      <p:pic>
        <p:nvPicPr>
          <p:cNvPr id="6" name="Picture 2" descr="Image: Terra Satellite"/>
          <p:cNvPicPr>
            <a:picLocks noChangeAspect="1" noChangeArrowheads="1"/>
          </p:cNvPicPr>
          <p:nvPr/>
        </p:nvPicPr>
        <p:blipFill>
          <a:blip r:embed="rId4" cstate="print"/>
          <a:srcRect/>
          <a:stretch>
            <a:fillRect/>
          </a:stretch>
        </p:blipFill>
        <p:spPr bwMode="auto">
          <a:xfrm>
            <a:off x="7452320" y="116632"/>
            <a:ext cx="1539496" cy="943563"/>
          </a:xfrm>
          <a:prstGeom prst="rect">
            <a:avLst/>
          </a:prstGeom>
          <a:noFill/>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66494"/>
          <a:stretch/>
        </p:blipFill>
        <p:spPr>
          <a:xfrm>
            <a:off x="0" y="1268760"/>
            <a:ext cx="9144000" cy="4303956"/>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33240" b="33254"/>
          <a:stretch/>
        </p:blipFill>
        <p:spPr>
          <a:xfrm>
            <a:off x="0" y="1267894"/>
            <a:ext cx="9144000" cy="4303956"/>
          </a:xfrm>
          <a:prstGeom prst="rect">
            <a:avLst/>
          </a:prstGeom>
        </p:spPr>
      </p:pic>
      <p:sp>
        <p:nvSpPr>
          <p:cNvPr id="9" name="TextBox 8"/>
          <p:cNvSpPr txBox="1"/>
          <p:nvPr/>
        </p:nvSpPr>
        <p:spPr>
          <a:xfrm>
            <a:off x="3131840" y="5661248"/>
            <a:ext cx="5544616" cy="646331"/>
          </a:xfrm>
          <a:prstGeom prst="rect">
            <a:avLst/>
          </a:prstGeom>
          <a:noFill/>
        </p:spPr>
        <p:txBody>
          <a:bodyPr wrap="square" rtlCol="0">
            <a:spAutoFit/>
          </a:bodyPr>
          <a:lstStyle/>
          <a:p>
            <a:r>
              <a:rPr lang="en-GB" sz="1800" dirty="0" smtClean="0">
                <a:solidFill>
                  <a:schemeClr val="tx1"/>
                </a:solidFill>
                <a:latin typeface="Arial" pitchFamily="34" charset="0"/>
                <a:cs typeface="Arial" pitchFamily="34" charset="0"/>
              </a:rPr>
              <a:t>60S-60N, after </a:t>
            </a:r>
            <a:r>
              <a:rPr lang="en-GB" sz="1800" dirty="0" smtClean="0">
                <a:solidFill>
                  <a:schemeClr val="tx1"/>
                </a:solidFill>
                <a:latin typeface="Arial" pitchFamily="34" charset="0"/>
                <a:cs typeface="Arial" pitchFamily="34" charset="0"/>
                <a:hlinkClick r:id="rId6"/>
              </a:rPr>
              <a:t>Allan (2011) </a:t>
            </a:r>
            <a:r>
              <a:rPr lang="en-GB" sz="1800" dirty="0" err="1" smtClean="0">
                <a:solidFill>
                  <a:schemeClr val="tx1"/>
                </a:solidFill>
                <a:latin typeface="Arial" pitchFamily="34" charset="0"/>
                <a:cs typeface="Arial" pitchFamily="34" charset="0"/>
                <a:hlinkClick r:id="rId6"/>
              </a:rPr>
              <a:t>Meteorol</a:t>
            </a:r>
            <a:r>
              <a:rPr lang="en-GB" sz="1800" dirty="0" smtClean="0">
                <a:solidFill>
                  <a:schemeClr val="tx1"/>
                </a:solidFill>
                <a:latin typeface="Arial" pitchFamily="34" charset="0"/>
                <a:cs typeface="Arial" pitchFamily="34" charset="0"/>
                <a:hlinkClick r:id="rId6"/>
              </a:rPr>
              <a:t>. Apps</a:t>
            </a:r>
            <a:endParaRPr lang="en-GB" sz="1800" dirty="0" smtClean="0">
              <a:solidFill>
                <a:schemeClr val="tx1"/>
              </a:solidFill>
              <a:latin typeface="Arial" pitchFamily="34" charset="0"/>
              <a:cs typeface="Arial" pitchFamily="34" charset="0"/>
            </a:endParaRPr>
          </a:p>
          <a:p>
            <a:r>
              <a:rPr lang="en-GB" sz="1800" dirty="0" smtClean="0">
                <a:solidFill>
                  <a:schemeClr val="tx1"/>
                </a:solidFill>
                <a:latin typeface="Arial" pitchFamily="34" charset="0"/>
                <a:cs typeface="Arial" pitchFamily="34" charset="0"/>
              </a:rPr>
              <a:t>See also </a:t>
            </a:r>
            <a:r>
              <a:rPr lang="en-GB" sz="1800" dirty="0" smtClean="0">
                <a:solidFill>
                  <a:schemeClr val="tx1"/>
                </a:solidFill>
                <a:latin typeface="Arial" pitchFamily="34" charset="0"/>
                <a:cs typeface="Arial" pitchFamily="34" charset="0"/>
                <a:hlinkClick r:id="rId7"/>
              </a:rPr>
              <a:t>Loeb et al. (2012); </a:t>
            </a:r>
            <a:r>
              <a:rPr lang="en-GB" sz="1800" dirty="0" smtClean="0">
                <a:solidFill>
                  <a:schemeClr val="tx1"/>
                </a:solidFill>
                <a:latin typeface="Arial" pitchFamily="34" charset="0"/>
                <a:cs typeface="Arial" pitchFamily="34" charset="0"/>
                <a:hlinkClick r:id="rId8"/>
              </a:rPr>
              <a:t>Wong et al. (2006)</a:t>
            </a:r>
            <a:endParaRPr lang="en-GB" sz="1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969011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7139136" cy="1143000"/>
          </a:xfrm>
        </p:spPr>
        <p:txBody>
          <a:bodyPr/>
          <a:lstStyle/>
          <a:p>
            <a:r>
              <a:rPr lang="en-GB" sz="3600" dirty="0" smtClean="0">
                <a:latin typeface="Calibri" pitchFamily="34" charset="0"/>
                <a:cs typeface="Calibri" pitchFamily="34" charset="0"/>
              </a:rPr>
              <a:t>Variation in </a:t>
            </a:r>
            <a:r>
              <a:rPr lang="en-GB" sz="3600" dirty="0" smtClean="0">
                <a:cs typeface="Calibri" pitchFamily="34" charset="0"/>
              </a:rPr>
              <a:t>LW</a:t>
            </a:r>
            <a:r>
              <a:rPr lang="en-GB" sz="3600" dirty="0" smtClean="0">
                <a:latin typeface="Calibri" pitchFamily="34" charset="0"/>
                <a:cs typeface="Calibri" pitchFamily="34" charset="0"/>
              </a:rPr>
              <a:t> radiation since 1985</a:t>
            </a:r>
            <a:endParaRPr lang="en-GB" sz="3600" dirty="0">
              <a:latin typeface="Calibri" pitchFamily="34" charset="0"/>
              <a:cs typeface="Calibri" pitchFamily="34" charset="0"/>
            </a:endParaRPr>
          </a:p>
        </p:txBody>
      </p:sp>
      <p:pic>
        <p:nvPicPr>
          <p:cNvPr id="10" name="Picture 9" descr="ERB_WFOV_CERES_cmip.png"/>
          <p:cNvPicPr>
            <a:picLocks noChangeAspect="1"/>
          </p:cNvPicPr>
          <p:nvPr/>
        </p:nvPicPr>
        <p:blipFill>
          <a:blip r:embed="rId3" cstate="print"/>
          <a:stretch>
            <a:fillRect/>
          </a:stretch>
        </p:blipFill>
        <p:spPr>
          <a:xfrm>
            <a:off x="360040" y="1340768"/>
            <a:ext cx="8316416" cy="4158208"/>
          </a:xfrm>
          <a:prstGeom prst="rect">
            <a:avLst/>
          </a:prstGeom>
        </p:spPr>
      </p:pic>
      <p:pic>
        <p:nvPicPr>
          <p:cNvPr id="6" name="Picture 2" descr="Image: Terra Satellite"/>
          <p:cNvPicPr>
            <a:picLocks noChangeAspect="1" noChangeArrowheads="1"/>
          </p:cNvPicPr>
          <p:nvPr/>
        </p:nvPicPr>
        <p:blipFill>
          <a:blip r:embed="rId4" cstate="print"/>
          <a:srcRect/>
          <a:stretch>
            <a:fillRect/>
          </a:stretch>
        </p:blipFill>
        <p:spPr bwMode="auto">
          <a:xfrm>
            <a:off x="7452320" y="116632"/>
            <a:ext cx="1539496" cy="943563"/>
          </a:xfrm>
          <a:prstGeom prst="rect">
            <a:avLst/>
          </a:prstGeom>
          <a:noFill/>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207" b="66701"/>
          <a:stretch/>
        </p:blipFill>
        <p:spPr>
          <a:xfrm>
            <a:off x="0" y="1268760"/>
            <a:ext cx="9144000" cy="4303956"/>
          </a:xfrm>
          <a:prstGeom prst="rect">
            <a:avLst/>
          </a:prstGeom>
        </p:spPr>
      </p:pic>
      <p:sp>
        <p:nvSpPr>
          <p:cNvPr id="7" name="TextBox 6"/>
          <p:cNvSpPr txBox="1"/>
          <p:nvPr/>
        </p:nvSpPr>
        <p:spPr>
          <a:xfrm>
            <a:off x="3131840" y="5661248"/>
            <a:ext cx="5544616" cy="646331"/>
          </a:xfrm>
          <a:prstGeom prst="rect">
            <a:avLst/>
          </a:prstGeom>
          <a:noFill/>
        </p:spPr>
        <p:txBody>
          <a:bodyPr wrap="square" rtlCol="0">
            <a:spAutoFit/>
          </a:bodyPr>
          <a:lstStyle/>
          <a:p>
            <a:r>
              <a:rPr lang="en-GB" sz="1800" dirty="0" smtClean="0">
                <a:solidFill>
                  <a:schemeClr val="tx1"/>
                </a:solidFill>
                <a:latin typeface="Arial" pitchFamily="34" charset="0"/>
                <a:cs typeface="Arial" pitchFamily="34" charset="0"/>
              </a:rPr>
              <a:t>60S-60N, after </a:t>
            </a:r>
            <a:r>
              <a:rPr lang="en-GB" sz="1800" dirty="0" smtClean="0">
                <a:solidFill>
                  <a:schemeClr val="tx1"/>
                </a:solidFill>
                <a:latin typeface="Arial" pitchFamily="34" charset="0"/>
                <a:cs typeface="Arial" pitchFamily="34" charset="0"/>
                <a:hlinkClick r:id="rId6"/>
              </a:rPr>
              <a:t>Allan (2011) </a:t>
            </a:r>
            <a:r>
              <a:rPr lang="en-GB" sz="1800" dirty="0" err="1" smtClean="0">
                <a:solidFill>
                  <a:schemeClr val="tx1"/>
                </a:solidFill>
                <a:latin typeface="Arial" pitchFamily="34" charset="0"/>
                <a:cs typeface="Arial" pitchFamily="34" charset="0"/>
                <a:hlinkClick r:id="rId6"/>
              </a:rPr>
              <a:t>Meteorol</a:t>
            </a:r>
            <a:r>
              <a:rPr lang="en-GB" sz="1800" dirty="0" smtClean="0">
                <a:solidFill>
                  <a:schemeClr val="tx1"/>
                </a:solidFill>
                <a:latin typeface="Arial" pitchFamily="34" charset="0"/>
                <a:cs typeface="Arial" pitchFamily="34" charset="0"/>
                <a:hlinkClick r:id="rId6"/>
              </a:rPr>
              <a:t>. Apps</a:t>
            </a:r>
            <a:endParaRPr lang="en-GB" sz="1800" dirty="0" smtClean="0">
              <a:solidFill>
                <a:schemeClr val="tx1"/>
              </a:solidFill>
              <a:latin typeface="Arial" pitchFamily="34" charset="0"/>
              <a:cs typeface="Arial" pitchFamily="34" charset="0"/>
            </a:endParaRPr>
          </a:p>
          <a:p>
            <a:r>
              <a:rPr lang="en-GB" sz="1800" dirty="0" smtClean="0">
                <a:solidFill>
                  <a:schemeClr val="tx1"/>
                </a:solidFill>
                <a:latin typeface="Arial" pitchFamily="34" charset="0"/>
                <a:cs typeface="Arial" pitchFamily="34" charset="0"/>
              </a:rPr>
              <a:t>See also </a:t>
            </a:r>
            <a:r>
              <a:rPr lang="en-GB" sz="1800" dirty="0" smtClean="0">
                <a:solidFill>
                  <a:schemeClr val="tx1"/>
                </a:solidFill>
                <a:latin typeface="Arial" pitchFamily="34" charset="0"/>
                <a:cs typeface="Arial" pitchFamily="34" charset="0"/>
                <a:hlinkClick r:id="rId7"/>
              </a:rPr>
              <a:t>Loeb et al. (2012); </a:t>
            </a:r>
            <a:r>
              <a:rPr lang="en-GB" sz="1800" dirty="0" smtClean="0">
                <a:solidFill>
                  <a:schemeClr val="tx1"/>
                </a:solidFill>
                <a:latin typeface="Arial" pitchFamily="34" charset="0"/>
                <a:cs typeface="Arial" pitchFamily="34" charset="0"/>
                <a:hlinkClick r:id="rId8"/>
              </a:rPr>
              <a:t>Wong et al. (2006)</a:t>
            </a:r>
            <a:endParaRPr lang="en-GB" sz="1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026965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5" y="877917"/>
            <a:ext cx="4248472" cy="4207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88032" y="116632"/>
            <a:ext cx="7596336" cy="850106"/>
          </a:xfrm>
        </p:spPr>
        <p:txBody>
          <a:bodyPr/>
          <a:lstStyle/>
          <a:p>
            <a:pPr algn="l"/>
            <a:r>
              <a:rPr lang="en-GB" sz="3200" dirty="0" smtClean="0">
                <a:solidFill>
                  <a:schemeClr val="accent2"/>
                </a:solidFill>
              </a:rPr>
              <a:t>Are minor energy flux terms important in time evolution of heating rate? </a:t>
            </a:r>
            <a:endParaRPr lang="en-GB" sz="3200" dirty="0">
              <a:solidFill>
                <a:schemeClr val="accent2"/>
              </a:solidFill>
            </a:endParaRPr>
          </a:p>
        </p:txBody>
      </p:sp>
      <p:pic>
        <p:nvPicPr>
          <p:cNvPr id="8" name="Picture 2"/>
          <p:cNvPicPr>
            <a:picLocks noChangeAspect="1" noChangeArrowheads="1"/>
          </p:cNvPicPr>
          <p:nvPr/>
        </p:nvPicPr>
        <p:blipFill>
          <a:blip r:embed="rId4">
            <a:lum bright="-20000" contrast="20000"/>
            <a:extLst>
              <a:ext uri="{28A0092B-C50C-407E-A947-70E740481C1C}">
                <a14:useLocalDpi xmlns:a14="http://schemas.microsoft.com/office/drawing/2010/main" val="0"/>
              </a:ext>
            </a:extLst>
          </a:blip>
          <a:srcRect/>
          <a:stretch>
            <a:fillRect/>
          </a:stretch>
        </p:blipFill>
        <p:spPr bwMode="auto">
          <a:xfrm>
            <a:off x="251520" y="1306232"/>
            <a:ext cx="4680520" cy="397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9552" y="5291682"/>
            <a:ext cx="7992888" cy="1569660"/>
          </a:xfrm>
          <a:prstGeom prst="rect">
            <a:avLst/>
          </a:prstGeom>
        </p:spPr>
        <p:txBody>
          <a:bodyPr wrap="square">
            <a:spAutoFit/>
          </a:bodyPr>
          <a:lstStyle/>
          <a:p>
            <a:pPr marL="342900" lvl="0" indent="-342900" fontAlgn="auto">
              <a:spcBef>
                <a:spcPts val="0"/>
              </a:spcBef>
              <a:spcAft>
                <a:spcPts val="0"/>
              </a:spcAft>
              <a:buFontTx/>
              <a:buAutoNum type="arabicParenR"/>
            </a:pPr>
            <a:r>
              <a:rPr lang="en-GB" sz="1600" dirty="0">
                <a:solidFill>
                  <a:prstClr val="black"/>
                </a:solidFill>
                <a:latin typeface="Calibri"/>
              </a:rPr>
              <a:t>Changes in atmospheric energy (</a:t>
            </a:r>
            <a:r>
              <a:rPr lang="el-GR" sz="1600" dirty="0">
                <a:solidFill>
                  <a:prstClr val="black"/>
                </a:solidFill>
                <a:latin typeface="Calibri"/>
              </a:rPr>
              <a:t>Δ</a:t>
            </a:r>
            <a:r>
              <a:rPr lang="en-GB" sz="1600" dirty="0">
                <a:solidFill>
                  <a:prstClr val="black"/>
                </a:solidFill>
                <a:latin typeface="Calibri"/>
              </a:rPr>
              <a:t>A) from ERA Interim (thin black)</a:t>
            </a:r>
          </a:p>
          <a:p>
            <a:pPr marL="342900" lvl="0" indent="-342900" fontAlgn="auto">
              <a:spcBef>
                <a:spcPts val="0"/>
              </a:spcBef>
              <a:spcAft>
                <a:spcPts val="0"/>
              </a:spcAft>
              <a:buFontTx/>
              <a:buAutoNum type="arabicParenR"/>
            </a:pPr>
            <a:r>
              <a:rPr lang="en-GB" sz="1600" dirty="0">
                <a:solidFill>
                  <a:prstClr val="black"/>
                </a:solidFill>
                <a:latin typeface="Calibri"/>
              </a:rPr>
              <a:t>Changes in energy required to melt Arctic ice (</a:t>
            </a:r>
            <a:r>
              <a:rPr lang="el-GR" sz="1600" dirty="0">
                <a:solidFill>
                  <a:prstClr val="black"/>
                </a:solidFill>
                <a:latin typeface="Calibri"/>
              </a:rPr>
              <a:t>Δ</a:t>
            </a:r>
            <a:r>
              <a:rPr lang="en-GB" sz="1600" dirty="0">
                <a:solidFill>
                  <a:prstClr val="black"/>
                </a:solidFill>
                <a:latin typeface="Calibri"/>
              </a:rPr>
              <a:t>I). I assumed that additional land ice melt and heating increased these changes by factor of 2.</a:t>
            </a:r>
          </a:p>
          <a:p>
            <a:pPr marL="342900" lvl="0" indent="-342900" fontAlgn="auto">
              <a:spcBef>
                <a:spcPts val="0"/>
              </a:spcBef>
              <a:spcAft>
                <a:spcPts val="0"/>
              </a:spcAft>
              <a:buFontTx/>
              <a:buAutoNum type="arabicParenR"/>
            </a:pPr>
            <a:r>
              <a:rPr lang="en-GB" sz="1600" dirty="0">
                <a:solidFill>
                  <a:prstClr val="black"/>
                </a:solidFill>
                <a:latin typeface="Calibri"/>
              </a:rPr>
              <a:t>Heating of the land surface (</a:t>
            </a:r>
            <a:r>
              <a:rPr lang="el-GR" sz="1600" dirty="0">
                <a:solidFill>
                  <a:prstClr val="black"/>
                </a:solidFill>
                <a:latin typeface="Calibri"/>
              </a:rPr>
              <a:t>Δ</a:t>
            </a:r>
            <a:r>
              <a:rPr lang="en-GB" sz="1600" dirty="0">
                <a:solidFill>
                  <a:prstClr val="black"/>
                </a:solidFill>
                <a:latin typeface="Calibri"/>
              </a:rPr>
              <a:t>L) from ERA Interim (brown)</a:t>
            </a:r>
          </a:p>
          <a:p>
            <a:pPr marL="342900" lvl="0" indent="-342900" fontAlgn="auto">
              <a:spcBef>
                <a:spcPts val="0"/>
              </a:spcBef>
              <a:spcAft>
                <a:spcPts val="0"/>
              </a:spcAft>
              <a:buFontTx/>
              <a:buAutoNum type="arabicParenR"/>
            </a:pPr>
            <a:r>
              <a:rPr lang="en-GB" sz="1600" dirty="0">
                <a:solidFill>
                  <a:prstClr val="black"/>
                </a:solidFill>
                <a:latin typeface="Calibri"/>
              </a:rPr>
              <a:t>I adjusted the sum so that the average equalled the 0.07+0.04 Wm</a:t>
            </a:r>
            <a:r>
              <a:rPr lang="en-GB" sz="1600" baseline="30000" dirty="0">
                <a:solidFill>
                  <a:prstClr val="black"/>
                </a:solidFill>
                <a:latin typeface="Calibri"/>
              </a:rPr>
              <a:t>-2</a:t>
            </a:r>
            <a:r>
              <a:rPr lang="en-GB" sz="1600" dirty="0">
                <a:solidFill>
                  <a:prstClr val="black"/>
                </a:solidFill>
                <a:latin typeface="Calibri"/>
              </a:rPr>
              <a:t> minor heating terms assumed in Loeb et al. (thick black line)  which included the deep ocean (</a:t>
            </a:r>
            <a:r>
              <a:rPr lang="el-GR" sz="1600" dirty="0">
                <a:solidFill>
                  <a:prstClr val="black"/>
                </a:solidFill>
                <a:latin typeface="Calibri"/>
              </a:rPr>
              <a:t>Δ</a:t>
            </a:r>
            <a:r>
              <a:rPr lang="en-GB" sz="1600" dirty="0">
                <a:solidFill>
                  <a:prstClr val="black"/>
                </a:solidFill>
                <a:latin typeface="Calibri"/>
              </a:rPr>
              <a:t>D) term. </a:t>
            </a:r>
          </a:p>
        </p:txBody>
      </p:sp>
    </p:spTree>
    <p:extLst>
      <p:ext uri="{BB962C8B-B14F-4D97-AF65-F5344CB8AC3E}">
        <p14:creationId xmlns:p14="http://schemas.microsoft.com/office/powerpoint/2010/main" val="2777604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43192" cy="1143000"/>
          </a:xfrm>
        </p:spPr>
        <p:txBody>
          <a:bodyPr/>
          <a:lstStyle/>
          <a:p>
            <a:r>
              <a:rPr lang="en-GB" sz="3600" dirty="0" smtClean="0">
                <a:solidFill>
                  <a:schemeClr val="accent2"/>
                </a:solidFill>
              </a:rPr>
              <a:t>Improved estimates of surface fluxes?</a:t>
            </a:r>
            <a:endParaRPr lang="en-GB" sz="3600" dirty="0">
              <a:solidFill>
                <a:schemeClr val="accent2"/>
              </a:solidFill>
            </a:endParaRPr>
          </a:p>
        </p:txBody>
      </p:sp>
      <p:sp>
        <p:nvSpPr>
          <p:cNvPr id="5" name="Content Placeholder 2"/>
          <p:cNvSpPr txBox="1">
            <a:spLocks/>
          </p:cNvSpPr>
          <p:nvPr/>
        </p:nvSpPr>
        <p:spPr bwMode="auto">
          <a:xfrm>
            <a:off x="457200" y="1672209"/>
            <a:ext cx="3466728" cy="24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2400" kern="0" dirty="0" smtClean="0"/>
              <a:t>Can we improve 2D estimate of surface fluxes by combining ERA Interim transports and CERES TOA fluxes?</a:t>
            </a:r>
          </a:p>
          <a:p>
            <a:endParaRPr lang="en-GB" kern="0" dirty="0" smtClean="0"/>
          </a:p>
          <a:p>
            <a:endParaRPr lang="en-GB" kern="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4512205"/>
            <a:ext cx="8424937" cy="87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491880" y="5401859"/>
            <a:ext cx="5065182" cy="400110"/>
          </a:xfrm>
          <a:prstGeom prst="rect">
            <a:avLst/>
          </a:prstGeom>
          <a:noFill/>
        </p:spPr>
        <p:txBody>
          <a:bodyPr wrap="square" rtlCol="0">
            <a:spAutoFit/>
          </a:bodyPr>
          <a:lstStyle/>
          <a:p>
            <a:pPr algn="r"/>
            <a:r>
              <a:rPr lang="en-GB" sz="2000" dirty="0" smtClean="0">
                <a:solidFill>
                  <a:schemeClr val="tx1"/>
                </a:solidFill>
                <a:latin typeface="+mn-lt"/>
              </a:rPr>
              <a:t>e.g. </a:t>
            </a:r>
            <a:r>
              <a:rPr lang="en-GB" sz="2000" dirty="0" smtClean="0">
                <a:solidFill>
                  <a:schemeClr val="tx1"/>
                </a:solidFill>
                <a:latin typeface="+mn-lt"/>
                <a:hlinkClick r:id="rId3"/>
              </a:rPr>
              <a:t>Berrisford et al. (2011) QJRMS</a:t>
            </a:r>
            <a:endParaRPr lang="en-GB" sz="2000" dirty="0">
              <a:solidFill>
                <a:schemeClr val="tx1"/>
              </a:solidFill>
              <a:latin typeface="+mn-lt"/>
            </a:endParaRPr>
          </a:p>
        </p:txBody>
      </p:sp>
      <p:pic>
        <p:nvPicPr>
          <p:cNvPr id="8" name="Content Placeholder 7" descr="ceres_anim.gif"/>
          <p:cNvPicPr>
            <a:picLocks noGrp="1" noChangeAspect="1"/>
          </p:cNvPicPr>
          <p:nvPr>
            <p:ph idx="1"/>
          </p:nvPr>
        </p:nvPicPr>
        <p:blipFill>
          <a:blip r:embed="rId4" cstate="print"/>
          <a:stretch>
            <a:fillRect/>
          </a:stretch>
        </p:blipFill>
        <p:spPr>
          <a:xfrm>
            <a:off x="4427984" y="1484784"/>
            <a:ext cx="3725666" cy="2692415"/>
          </a:xfrm>
        </p:spPr>
      </p:pic>
    </p:spTree>
    <p:extLst>
      <p:ext uri="{BB962C8B-B14F-4D97-AF65-F5344CB8AC3E}">
        <p14:creationId xmlns:p14="http://schemas.microsoft.com/office/powerpoint/2010/main" val="3175679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777777"/>
      </a:dk1>
      <a:lt1>
        <a:srgbClr val="FFFFFF"/>
      </a:lt1>
      <a:dk2>
        <a:srgbClr val="194B8D"/>
      </a:dk2>
      <a:lt2>
        <a:srgbClr val="1C1C1C"/>
      </a:lt2>
      <a:accent1>
        <a:srgbClr val="194B8D"/>
      </a:accent1>
      <a:accent2>
        <a:srgbClr val="808080"/>
      </a:accent2>
      <a:accent3>
        <a:srgbClr val="FFFFFF"/>
      </a:accent3>
      <a:accent4>
        <a:srgbClr val="656565"/>
      </a:accent4>
      <a:accent5>
        <a:srgbClr val="ABB1C5"/>
      </a:accent5>
      <a:accent6>
        <a:srgbClr val="737373"/>
      </a:accent6>
      <a:hlink>
        <a:srgbClr val="B2B2B2"/>
      </a:hlink>
      <a:folHlink>
        <a:srgbClr val="DDDDDD"/>
      </a:folHlink>
    </a:clrScheme>
    <a:fontScheme name="Custom Design">
      <a:majorFont>
        <a:latin typeface="Rdg Vesta"/>
        <a:ea typeface=""/>
        <a:cs typeface=""/>
      </a:majorFont>
      <a:minorFont>
        <a:latin typeface="Rdg Ves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8600" b="0" i="0" u="none" strike="noStrike" cap="none" normalizeH="0" baseline="0" smtClean="0">
            <a:ln>
              <a:noFill/>
            </a:ln>
            <a:solidFill>
              <a:schemeClr val="bg1"/>
            </a:solidFill>
            <a:effectLst/>
            <a:latin typeface="Rdg Vesta" pitchFamily="50"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8600" b="0" i="0" u="none" strike="noStrike" cap="none" normalizeH="0" baseline="0" smtClean="0">
            <a:ln>
              <a:noFill/>
            </a:ln>
            <a:solidFill>
              <a:schemeClr val="bg1"/>
            </a:solidFill>
            <a:effectLst/>
            <a:latin typeface="Rdg Vesta" pitchFamily="50" charset="0"/>
          </a:defRPr>
        </a:defPPr>
      </a:lstStyle>
    </a:lnDef>
  </a:objectDefaults>
  <a:extraClrSchemeLst>
    <a:extraClrScheme>
      <a:clrScheme name="Custom Design 1">
        <a:dk1>
          <a:srgbClr val="777777"/>
        </a:dk1>
        <a:lt1>
          <a:srgbClr val="FFFFFF"/>
        </a:lt1>
        <a:dk2>
          <a:srgbClr val="194B8D"/>
        </a:dk2>
        <a:lt2>
          <a:srgbClr val="1C1C1C"/>
        </a:lt2>
        <a:accent1>
          <a:srgbClr val="194B8D"/>
        </a:accent1>
        <a:accent2>
          <a:srgbClr val="808080"/>
        </a:accent2>
        <a:accent3>
          <a:srgbClr val="FFFFFF"/>
        </a:accent3>
        <a:accent4>
          <a:srgbClr val="656565"/>
        </a:accent4>
        <a:accent5>
          <a:srgbClr val="ABB1C5"/>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
      <a:dk1>
        <a:srgbClr val="000000"/>
      </a:dk1>
      <a:lt1>
        <a:srgbClr val="FFFFFF"/>
      </a:lt1>
      <a:dk2>
        <a:srgbClr val="1B4C8F"/>
      </a:dk2>
      <a:lt2>
        <a:srgbClr val="1C1C1C"/>
      </a:lt2>
      <a:accent1>
        <a:srgbClr val="333333"/>
      </a:accent1>
      <a:accent2>
        <a:srgbClr val="808080"/>
      </a:accent2>
      <a:accent3>
        <a:srgbClr val="FFFFFF"/>
      </a:accent3>
      <a:accent4>
        <a:srgbClr val="000000"/>
      </a:accent4>
      <a:accent5>
        <a:srgbClr val="ADADAD"/>
      </a:accent5>
      <a:accent6>
        <a:srgbClr val="737373"/>
      </a:accent6>
      <a:hlink>
        <a:srgbClr val="B2B2B2"/>
      </a:hlink>
      <a:folHlink>
        <a:srgbClr val="DDDDDD"/>
      </a:folHlink>
    </a:clrScheme>
    <a:fontScheme name="1_Custom Design">
      <a:majorFont>
        <a:latin typeface="Rdg Vesta"/>
        <a:ea typeface=""/>
        <a:cs typeface=""/>
      </a:majorFont>
      <a:minorFont>
        <a:latin typeface="Rdg Ves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wrap="square">
        <a:spAutoFit/>
      </a:bodyPr>
      <a:lstStyle>
        <a:defPPr>
          <a:defRPr sz="1800" b="1" i="1" dirty="0">
            <a:solidFill>
              <a:schemeClr val="tx1"/>
            </a:solidFill>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8600" b="0" i="0" u="none" strike="noStrike" cap="none" normalizeH="0" baseline="0" smtClean="0">
            <a:ln>
              <a:noFill/>
            </a:ln>
            <a:solidFill>
              <a:schemeClr val="bg1"/>
            </a:solidFill>
            <a:effectLst/>
            <a:latin typeface="Rdg Vesta" pitchFamily="50" charset="0"/>
          </a:defRPr>
        </a:defPPr>
      </a:lstStyle>
    </a:lnDef>
    <a:txDef>
      <a:spPr>
        <a:noFill/>
      </a:spPr>
      <a:bodyPr wrap="square" rtlCol="0">
        <a:spAutoFit/>
      </a:bodyPr>
      <a:lstStyle>
        <a:defPPr>
          <a:defRPr sz="2400" dirty="0">
            <a:solidFill>
              <a:schemeClr val="tx1"/>
            </a:solidFill>
            <a:latin typeface="Calibri" pitchFamily="34" charset="0"/>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1C1C1C"/>
        </a:dk1>
        <a:lt1>
          <a:srgbClr val="FFFFFF"/>
        </a:lt1>
        <a:dk2>
          <a:srgbClr val="1A4B8E"/>
        </a:dk2>
        <a:lt2>
          <a:srgbClr val="FFFFFF"/>
        </a:lt2>
        <a:accent1>
          <a:srgbClr val="333333"/>
        </a:accent1>
        <a:accent2>
          <a:srgbClr val="808080"/>
        </a:accent2>
        <a:accent3>
          <a:srgbClr val="ABB1C6"/>
        </a:accent3>
        <a:accent4>
          <a:srgbClr val="DADADA"/>
        </a:accent4>
        <a:accent5>
          <a:srgbClr val="ADADAD"/>
        </a:accent5>
        <a:accent6>
          <a:srgbClr val="737373"/>
        </a:accent6>
        <a:hlink>
          <a:srgbClr val="B2B2B2"/>
        </a:hlink>
        <a:folHlink>
          <a:srgbClr val="DDDDDD"/>
        </a:folHlink>
      </a:clrScheme>
      <a:clrMap bg1="dk2" tx1="lt1" bg2="dk1" tx2="lt2" accent1="accent1" accent2="accent2" accent3="accent3" accent4="accent4" accent5="accent5" accent6="accent6" hlink="hlink" folHlink="folHlink"/>
    </a:extraClrScheme>
    <a:extraClrScheme>
      <a:clrScheme name="1_Custom Design 14">
        <a:dk1>
          <a:srgbClr val="FFFFFF"/>
        </a:dk1>
        <a:lt1>
          <a:srgbClr val="FFFFFF"/>
        </a:lt1>
        <a:dk2>
          <a:srgbClr val="FFFFFF"/>
        </a:dk2>
        <a:lt2>
          <a:srgbClr val="1C1C1C"/>
        </a:lt2>
        <a:accent1>
          <a:srgbClr val="333333"/>
        </a:accent1>
        <a:accent2>
          <a:srgbClr val="808080"/>
        </a:accent2>
        <a:accent3>
          <a:srgbClr val="FFFFFF"/>
        </a:accent3>
        <a:accent4>
          <a:srgbClr val="DADADA"/>
        </a:accent4>
        <a:accent5>
          <a:srgbClr val="ADADAD"/>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1_Custom Design 15">
        <a:dk1>
          <a:srgbClr val="FFFFFF"/>
        </a:dk1>
        <a:lt1>
          <a:srgbClr val="FFFFFF"/>
        </a:lt1>
        <a:dk2>
          <a:srgbClr val="FFFFFF"/>
        </a:dk2>
        <a:lt2>
          <a:srgbClr val="1C1C1C"/>
        </a:lt2>
        <a:accent1>
          <a:srgbClr val="9C0113"/>
        </a:accent1>
        <a:accent2>
          <a:srgbClr val="808080"/>
        </a:accent2>
        <a:accent3>
          <a:srgbClr val="FFFFFF"/>
        </a:accent3>
        <a:accent4>
          <a:srgbClr val="DADADA"/>
        </a:accent4>
        <a:accent5>
          <a:srgbClr val="CBAAAA"/>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FFFFF"/>
        </a:lt1>
        <a:dk2>
          <a:srgbClr val="FFFFFF"/>
        </a:dk2>
        <a:lt2>
          <a:srgbClr val="1C1C1C"/>
        </a:lt2>
        <a:accent1>
          <a:srgbClr val="9C0113"/>
        </a:accent1>
        <a:accent2>
          <a:srgbClr val="808080"/>
        </a:accent2>
        <a:accent3>
          <a:srgbClr val="FFFFFF"/>
        </a:accent3>
        <a:accent4>
          <a:srgbClr val="000000"/>
        </a:accent4>
        <a:accent5>
          <a:srgbClr val="CBAAAA"/>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Rdg Blue full</Template>
  <TotalTime>2604</TotalTime>
  <Words>1459</Words>
  <Application>Microsoft Office PowerPoint</Application>
  <PresentationFormat>On-screen Show (4:3)</PresentationFormat>
  <Paragraphs>115</Paragraphs>
  <Slides>17</Slides>
  <Notes>6</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Custom Design</vt:lpstr>
      <vt:lpstr>1_Custom Design</vt:lpstr>
      <vt:lpstr>Default Design</vt:lpstr>
      <vt:lpstr>Additional CLIVAR meeting slides Richard P. Allan – University of Reading</vt:lpstr>
      <vt:lpstr>Radiative forcing or energy redistribution? See also links to papers on DEEP-C website: www.met.reading.ac.uk/~sgs02rpa/research/DEEP-C.html</vt:lpstr>
      <vt:lpstr>Variation in net radiation since 1985</vt:lpstr>
      <vt:lpstr>Additional thoughts &amp; perspectives (Richard Allan)</vt:lpstr>
      <vt:lpstr>Extra slides</vt:lpstr>
      <vt:lpstr>Variation in SW radiation since 1985</vt:lpstr>
      <vt:lpstr>Variation in LW radiation since 1985</vt:lpstr>
      <vt:lpstr>Are minor energy flux terms important in time evolution of heating rate? </vt:lpstr>
      <vt:lpstr>Improved estimates of surface fluxes?</vt:lpstr>
      <vt:lpstr>Links to recent changes in atmospheric circulation &amp; precipitation?</vt:lpstr>
      <vt:lpstr>Implications for global water cycle?</vt:lpstr>
      <vt:lpstr>PowerPoint Presentation</vt:lpstr>
      <vt:lpstr>Some slides introducing NERC DEEP-C project</vt:lpstr>
      <vt:lpstr>DEEP-C project structure</vt:lpstr>
      <vt:lpstr>Motivation (1) Missing energy?</vt:lpstr>
      <vt:lpstr>Motivation (2) What has caused the decline in rate of global surface warming?</vt:lpstr>
      <vt:lpstr>Public understanding of climate change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at Reading</dc:title>
  <dc:creator>Richard Allan</dc:creator>
  <cp:lastModifiedBy>Richard Allan</cp:lastModifiedBy>
  <cp:revision>346</cp:revision>
  <cp:lastPrinted>2013-04-24T14:28:43Z</cp:lastPrinted>
  <dcterms:created xsi:type="dcterms:W3CDTF">2011-08-30T11:14:30Z</dcterms:created>
  <dcterms:modified xsi:type="dcterms:W3CDTF">2013-06-26T11:27:09Z</dcterms:modified>
</cp:coreProperties>
</file>