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869" r:id="rId2"/>
    <p:sldId id="948" r:id="rId3"/>
    <p:sldId id="928" r:id="rId4"/>
    <p:sldId id="934" r:id="rId5"/>
    <p:sldId id="935" r:id="rId6"/>
    <p:sldId id="930" r:id="rId7"/>
    <p:sldId id="931" r:id="rId8"/>
    <p:sldId id="932" r:id="rId9"/>
    <p:sldId id="933" r:id="rId10"/>
    <p:sldId id="940" r:id="rId11"/>
    <p:sldId id="947" r:id="rId12"/>
    <p:sldId id="944" r:id="rId13"/>
    <p:sldId id="941" r:id="rId14"/>
    <p:sldId id="938" r:id="rId15"/>
    <p:sldId id="945" r:id="rId16"/>
    <p:sldId id="946" r:id="rId17"/>
    <p:sldId id="912" r:id="rId18"/>
    <p:sldId id="899" r:id="rId19"/>
    <p:sldId id="942" r:id="rId20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6202"/>
    <a:srgbClr val="00FFFF"/>
    <a:srgbClr val="48349C"/>
    <a:srgbClr val="0B33B5"/>
    <a:srgbClr val="66FF33"/>
    <a:srgbClr val="993300"/>
    <a:srgbClr val="006699"/>
    <a:srgbClr val="DDDDDD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8" autoAdjust="0"/>
    <p:restoredTop sz="80812" autoAdjust="0"/>
  </p:normalViewPr>
  <p:slideViewPr>
    <p:cSldViewPr>
      <p:cViewPr varScale="1">
        <p:scale>
          <a:sx n="56" d="100"/>
          <a:sy n="56" d="100"/>
        </p:scale>
        <p:origin x="-8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8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281113"/>
            <a:r>
              <a:rPr lang="en-GB" sz="1200" b="1" dirty="0" err="1" smtClean="0">
                <a:solidFill>
                  <a:schemeClr val="tx1"/>
                </a:solidFill>
              </a:rPr>
              <a:t>Fi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gure</a:t>
            </a:r>
            <a:r>
              <a:rPr lang="en-US" sz="1200" b="1" dirty="0" smtClean="0">
                <a:solidFill>
                  <a:schemeClr val="tx1"/>
                </a:solidFill>
              </a:rPr>
              <a:t> 3 </a:t>
            </a:r>
            <a:r>
              <a:rPr lang="en-US" sz="1200" dirty="0" smtClean="0">
                <a:solidFill>
                  <a:schemeClr val="tx1"/>
                </a:solidFill>
              </a:rPr>
              <a:t>(a) Global annual average net TOA flux from CERES observations and (b) ERA Interim reanalysis are anchored to an estimate of Earth’s heating rate for 2005–2010 </a:t>
            </a:r>
            <a:r>
              <a:rPr lang="en-US" sz="1200" baseline="30000" dirty="0" smtClean="0">
                <a:solidFill>
                  <a:schemeClr val="tx1"/>
                </a:solidFill>
              </a:rPr>
              <a:t>5</a:t>
            </a:r>
            <a:r>
              <a:rPr lang="en-US" sz="1200" dirty="0" smtClean="0">
                <a:solidFill>
                  <a:schemeClr val="tx1"/>
                </a:solidFill>
              </a:rPr>
              <a:t>  The Pacific Marine Environmental Laboratory/Jet Propulsion Laboratory/Joint Institute for Marine and Atmospheric Research (PMEL/JPL/JIMAR) ocean heating rate estimates</a:t>
            </a:r>
            <a:r>
              <a:rPr lang="en-US" sz="1200" baseline="30000" dirty="0" smtClean="0">
                <a:solidFill>
                  <a:schemeClr val="tx1"/>
                </a:solidFill>
              </a:rPr>
              <a:t>4</a:t>
            </a:r>
            <a:r>
              <a:rPr lang="en-US" sz="1200" dirty="0" smtClean="0">
                <a:solidFill>
                  <a:schemeClr val="tx1"/>
                </a:solidFill>
              </a:rPr>
              <a:t> use data from Argo and World Ocean Database 2009; uncertainties for upper ocean heating rates are given at one-standard error derived from sampling uncertainties. The gray bar in (b) corresponds to one standard deviation about the 2001–2010 average net TOA flux of 15 CMIP3 models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GB" sz="1000" dirty="0" smtClean="0">
              <a:solidFill>
                <a:schemeClr val="tx1"/>
              </a:solidFill>
            </a:endParaRPr>
          </a:p>
          <a:p>
            <a:pPr defTabSz="1281113"/>
            <a:r>
              <a:rPr lang="en-GB" sz="100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r.p.allan@rreading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etingorganizer.copernicus.org/EGU2014/EGU2014-11067-2.pdf" TargetMode="External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full/10.1175/JCLI3838.1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mag.org/content/295/5556/84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38/ngeo1836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ournals.ametsoc.org/doi/abs/10.1175/JCLI-D-12-00752.1" TargetMode="External"/><Relationship Id="rId4" Type="http://schemas.openxmlformats.org/officeDocument/2006/relationships/hyperlink" Target="http://onlinelibrary.wiley.com/doi/10.1002/qj.2297/abstrac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.reading.ac.uk/~sgs02rpa/research/DEEP-C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full/10.1175/JCLI3838.1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full/10.1175/JCLI-D-13-00294.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pubs.giss.nasa.gov/abs/ha06510a.html" TargetMode="External"/><Relationship Id="rId4" Type="http://schemas.openxmlformats.org/officeDocument/2006/relationships/hyperlink" Target="http://www.nature.com/ngeo/journal/v5/n2/abs/ngeo1375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full/10.1175/JCLI3838.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mag.org/content/295/5556/84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0"/>
            <a:ext cx="777686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pPr>
              <a:tabLst>
                <a:tab pos="4038600" algn="l"/>
                <a:tab pos="6553200" algn="l"/>
              </a:tabLst>
            </a:pPr>
            <a:r>
              <a:rPr lang="en-GB" dirty="0">
                <a:solidFill>
                  <a:schemeClr val="bg1"/>
                </a:solidFill>
              </a:rPr>
              <a:t>Changes in global net radiative </a:t>
            </a:r>
            <a:endParaRPr lang="en-GB" dirty="0" smtClean="0">
              <a:solidFill>
                <a:schemeClr val="bg1"/>
              </a:solidFill>
            </a:endParaRPr>
          </a:p>
          <a:p>
            <a:pPr>
              <a:tabLst>
                <a:tab pos="4038600" algn="l"/>
                <a:tab pos="6553200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imbalance </a:t>
            </a:r>
            <a:r>
              <a:rPr lang="en-GB" dirty="0">
                <a:solidFill>
                  <a:schemeClr val="bg1"/>
                </a:solidFill>
              </a:rPr>
              <a:t>1985-2012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3552825"/>
            <a:ext cx="8064128" cy="2324447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600" b="1" dirty="0" smtClean="0">
                <a:latin typeface="Calibri" pitchFamily="34" charset="0"/>
                <a:cs typeface="Calibri" pitchFamily="34" charset="0"/>
              </a:rPr>
              <a:t>Richard </a:t>
            </a:r>
            <a:r>
              <a:rPr lang="en-GB" sz="2600" b="1" dirty="0" smtClean="0">
                <a:latin typeface="Calibri" pitchFamily="34" charset="0"/>
                <a:cs typeface="Calibri" pitchFamily="34" charset="0"/>
              </a:rPr>
              <a:t>P. Allan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600" dirty="0" err="1">
                <a:latin typeface="Calibri" pitchFamily="34" charset="0"/>
                <a:cs typeface="Calibri" pitchFamily="34" charset="0"/>
              </a:rPr>
              <a:t>Chunlei</a:t>
            </a:r>
            <a:r>
              <a:rPr lang="en-GB" sz="2600" dirty="0">
                <a:latin typeface="Calibri" pitchFamily="34" charset="0"/>
                <a:cs typeface="Calibri" pitchFamily="34" charset="0"/>
              </a:rPr>
              <a:t> Liu, Pier Luigi </a:t>
            </a:r>
            <a:r>
              <a:rPr lang="en-GB" sz="2600" dirty="0" err="1" smtClean="0">
                <a:latin typeface="Calibri" pitchFamily="34" charset="0"/>
                <a:cs typeface="Calibri" pitchFamily="34" charset="0"/>
              </a:rPr>
              <a:t>Vidale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University 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of Reading/NCAS 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Climate)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Norman 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Loeb (NASA 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Langley); Matt 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Palmer, Doug Smith, Malcolm Roberts 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(Met 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Office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0" indent="0">
              <a:buNone/>
            </a:pPr>
            <a:r>
              <a:rPr lang="en-GB" i="1" dirty="0" smtClean="0">
                <a:latin typeface="Calibri" pitchFamily="34" charset="0"/>
                <a:cs typeface="Calibri" pitchFamily="34" charset="0"/>
                <a:hlinkClick r:id="rId4"/>
              </a:rPr>
              <a:t>r.p.allan@reading.ac.uk</a:t>
            </a:r>
            <a:r>
              <a:rPr lang="en-GB" i="1" dirty="0" smtClean="0">
                <a:latin typeface="Calibri" pitchFamily="34" charset="0"/>
                <a:cs typeface="Calibri" pitchFamily="34" charset="0"/>
              </a:rPr>
              <a:t>	@</a:t>
            </a:r>
            <a:r>
              <a:rPr lang="en-GB" i="1" dirty="0" err="1" smtClean="0">
                <a:latin typeface="Calibri" pitchFamily="34" charset="0"/>
                <a:cs typeface="Calibri" pitchFamily="34" charset="0"/>
              </a:rPr>
              <a:t>rpallanuk</a:t>
            </a:r>
            <a:endParaRPr lang="en-GB" i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latin typeface="Calibri" pitchFamily="34" charset="0"/>
                <a:cs typeface="Calibri" pitchFamily="34" charset="0"/>
              </a:rPr>
              <a:t>EGU </a:t>
            </a:r>
            <a:r>
              <a:rPr lang="en-GB" i="1" dirty="0" smtClean="0">
                <a:latin typeface="Calibri" pitchFamily="34" charset="0"/>
                <a:cs typeface="Calibri" pitchFamily="34" charset="0"/>
              </a:rPr>
              <a:t>2014 Vienna,  1/5/2014</a:t>
            </a:r>
          </a:p>
        </p:txBody>
      </p:sp>
      <p:pic>
        <p:nvPicPr>
          <p:cNvPr id="8" name="Picture 55" descr="Device-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hidden">
          <a:xfrm>
            <a:off x="7596336" y="234925"/>
            <a:ext cx="1328291" cy="43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8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Preliminary</a:t>
            </a:r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 results</a:t>
            </a:r>
            <a:endParaRPr lang="en-GB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525963"/>
          </a:xfrm>
        </p:spPr>
        <p:txBody>
          <a:bodyPr/>
          <a:lstStyle/>
          <a:p>
            <a:r>
              <a:rPr lang="en-GB" sz="2800" dirty="0"/>
              <a:t>Heating of Earth continues at rate of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2800" dirty="0"/>
              <a:t>0.6 Wm-2</a:t>
            </a:r>
          </a:p>
          <a:p>
            <a:r>
              <a:rPr lang="en-GB" sz="2800" dirty="0"/>
              <a:t>Current variability in TOA radiation (1985-2013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Net radiative flux imbalance fairly stable</a:t>
            </a:r>
          </a:p>
          <a:p>
            <a:pPr lvl="1"/>
            <a:r>
              <a:rPr lang="en-GB" sz="2400" dirty="0"/>
              <a:t>Requires anchoring to ARGO ocean heating </a:t>
            </a:r>
            <a:r>
              <a:rPr lang="en-GB" sz="2400" dirty="0" smtClean="0"/>
              <a:t>rate </a:t>
            </a:r>
            <a:r>
              <a:rPr lang="en-GB" sz="1800" dirty="0" smtClean="0"/>
              <a:t>+ minor terms</a:t>
            </a:r>
          </a:p>
          <a:p>
            <a:pPr lvl="1"/>
            <a:r>
              <a:rPr lang="en-GB" sz="2400" dirty="0" smtClean="0"/>
              <a:t>Influence of Pinatubo and ENSO</a:t>
            </a:r>
          </a:p>
          <a:p>
            <a:pPr lvl="1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400" dirty="0" smtClean="0"/>
              <a:t>0.3 Wm</a:t>
            </a:r>
            <a:r>
              <a:rPr lang="en-GB" sz="2400" baseline="30000" dirty="0" smtClean="0"/>
              <a:t>-2</a:t>
            </a:r>
            <a:r>
              <a:rPr lang="en-GB" sz="2400" dirty="0" smtClean="0"/>
              <a:t> higher </a:t>
            </a:r>
            <a:r>
              <a:rPr lang="en-GB" sz="2400" dirty="0"/>
              <a:t>in 1995-1999 than </a:t>
            </a:r>
            <a:r>
              <a:rPr lang="en-GB" sz="2400" dirty="0" smtClean="0"/>
              <a:t>2000-2013 </a:t>
            </a:r>
            <a:r>
              <a:rPr lang="en-GB" sz="2400" dirty="0"/>
              <a:t>period</a:t>
            </a:r>
          </a:p>
          <a:p>
            <a:r>
              <a:rPr lang="en-GB" sz="2800" dirty="0"/>
              <a:t>Distinct East Pacific signal in </a:t>
            </a:r>
            <a:r>
              <a:rPr lang="el-GR" sz="2800" dirty="0"/>
              <a:t>Δ</a:t>
            </a:r>
            <a:r>
              <a:rPr lang="en-GB" sz="2800" dirty="0"/>
              <a:t>T and </a:t>
            </a:r>
            <a:r>
              <a:rPr lang="el-GR" sz="2800" dirty="0"/>
              <a:t>Δ</a:t>
            </a:r>
            <a:r>
              <a:rPr lang="en-GB" sz="2800" dirty="0" smtClean="0"/>
              <a:t>N</a:t>
            </a:r>
          </a:p>
          <a:p>
            <a:r>
              <a:rPr lang="en-GB" sz="2800" dirty="0" smtClean="0"/>
              <a:t>Radiative </a:t>
            </a:r>
            <a:r>
              <a:rPr lang="en-GB" sz="2800" dirty="0"/>
              <a:t>forcing alone can’t explain surface warming </a:t>
            </a:r>
            <a:r>
              <a:rPr lang="en-GB" sz="2800" dirty="0" smtClean="0"/>
              <a:t>slowdown: internal variability important</a:t>
            </a:r>
          </a:p>
          <a:p>
            <a:r>
              <a:rPr lang="en-GB" sz="2800" dirty="0" smtClean="0"/>
              <a:t>Next steps: combining with reanalyses energy transports to estimate surface fluxes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520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3" r="55796" b="40573"/>
          <a:stretch/>
        </p:blipFill>
        <p:spPr>
          <a:xfrm>
            <a:off x="107504" y="2996952"/>
            <a:ext cx="4824536" cy="3307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96" b="73603"/>
          <a:stretch/>
        </p:blipFill>
        <p:spPr>
          <a:xfrm>
            <a:off x="107504" y="116632"/>
            <a:ext cx="4824536" cy="29380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364088" y="3054686"/>
            <a:ext cx="2508338" cy="217451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64088" y="5229200"/>
            <a:ext cx="2508338" cy="54006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588224" y="5207471"/>
            <a:ext cx="20461" cy="45377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588224" y="2557355"/>
            <a:ext cx="0" cy="5617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714587" y="1692665"/>
            <a:ext cx="173773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CERES/Argo Net Flux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7910" y="4376474"/>
            <a:ext cx="1280693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+mj-lt"/>
              </a:rPr>
              <a:t>Surface Flux</a:t>
            </a:r>
            <a:endParaRPr lang="en-GB" sz="2400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452320" y="4004814"/>
            <a:ext cx="7009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013589" y="4005064"/>
            <a:ext cx="7009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948264" y="3717032"/>
            <a:ext cx="3240360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Estimate horizontal energy flux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364088" y="198921"/>
            <a:ext cx="3139730" cy="1143000"/>
          </a:xfrm>
        </p:spPr>
        <p:txBody>
          <a:bodyPr/>
          <a:lstStyle/>
          <a:p>
            <a:r>
              <a:rPr lang="en-GB" sz="3600" dirty="0" smtClean="0"/>
              <a:t>Estimates of Surface Flux</a:t>
            </a:r>
            <a:endParaRPr lang="en-GB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107504" y="6095037"/>
            <a:ext cx="248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Poster by </a:t>
            </a:r>
            <a:r>
              <a:rPr lang="en-GB" dirty="0" err="1" smtClean="0"/>
              <a:t>Chunlei</a:t>
            </a:r>
            <a:r>
              <a:rPr lang="en-GB" dirty="0" smtClean="0"/>
              <a:t> Liu </a:t>
            </a:r>
            <a:r>
              <a:rPr lang="en-GB" u="sng" dirty="0" smtClean="0">
                <a:hlinkClick r:id="rId3"/>
              </a:rPr>
              <a:t>EGU2014-11067</a:t>
            </a:r>
            <a:r>
              <a:rPr lang="en-GB" dirty="0" smtClean="0"/>
              <a:t>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04777" y="6019567"/>
                <a:ext cx="653922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𝑺𝑭𝑪</m:t>
                          </m:r>
                        </m:sub>
                      </m:sSub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𝑻𝑶𝑨</m:t>
                          </m:r>
                        </m:sub>
                      </m:sSub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𝑻𝑬</m:t>
                          </m:r>
                        </m:num>
                        <m:den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  <m:r>
                        <a:rPr lang="el-G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𝜵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</m:t>
                          </m:r>
                        </m:den>
                      </m:f>
                      <m:nary>
                        <m:naryPr>
                          <m:ctrlPr>
                            <a:rPr lang="en-GB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GB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r>
                            <a:rPr lang="en-GB" b="1" i="1">
                              <a:latin typeface="Cambria Math"/>
                            </a:rPr>
                            <m:t> </m:t>
                          </m:r>
                          <m:r>
                            <a:rPr lang="en-GB" b="1" i="1">
                              <a:latin typeface="Cambria Math"/>
                            </a:rPr>
                            <m:t>𝑽</m:t>
                          </m:r>
                          <m:r>
                            <a:rPr lang="en-GB" b="1" i="1"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a:rPr lang="en-GB" b="1" i="1">
                          <a:latin typeface="Cambria Math"/>
                        </a:rPr>
                        <m:t>𝑳𝒒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GB" b="1" i="1">
                          <a:latin typeface="Cambria Math"/>
                        </a:rPr>
                        <m:t>𝑻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GB" b="1" i="1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GB" b="1" i="1">
                          <a:latin typeface="Cambria Math"/>
                        </a:rPr>
                        <m:t>+</m:t>
                      </m:r>
                      <m:r>
                        <a:rPr lang="en-GB" b="1" i="1">
                          <a:latin typeface="Cambria Math"/>
                        </a:rPr>
                        <m:t>𝒌</m:t>
                      </m:r>
                      <m:r>
                        <a:rPr lang="en-GB" b="1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l-G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𝜼</m:t>
                          </m:r>
                        </m:den>
                      </m:f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l-G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𝜼</m:t>
                      </m:r>
                    </m:oMath>
                  </m:oMathPara>
                </a14:m>
                <a:endParaRPr lang="en-GB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777" y="6019567"/>
                <a:ext cx="6539223" cy="7218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3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8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tx1"/>
                </a:solidFill>
              </a:rPr>
              <a:t>Earth Radiation Budget </a:t>
            </a:r>
            <a:r>
              <a:rPr lang="en-GB" sz="4000" dirty="0">
                <a:solidFill>
                  <a:schemeClr val="tx1"/>
                </a:solidFill>
              </a:rPr>
              <a:t>Satellite </a:t>
            </a:r>
            <a:r>
              <a:rPr lang="en-GB" sz="4000" dirty="0" smtClean="0">
                <a:solidFill>
                  <a:schemeClr val="tx1"/>
                </a:solidFill>
              </a:rPr>
              <a:t>Data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journals.ametsoc.org/na101/home/literatum/publisher/ams/journals/content/clim/2006/15200442-19.16/jcli3838.1/production/images/large/i1520-0442-19-16-4028-f0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4"/>
          <a:stretch/>
        </p:blipFill>
        <p:spPr bwMode="auto">
          <a:xfrm>
            <a:off x="989752" y="1412776"/>
            <a:ext cx="7038632" cy="492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633806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Wong et al. (2006) J </a:t>
            </a:r>
            <a:r>
              <a:rPr lang="en-GB" dirty="0" err="1" smtClean="0">
                <a:hlinkClick r:id="rId3"/>
              </a:rPr>
              <a:t>Clim</a:t>
            </a:r>
            <a:r>
              <a:rPr lang="en-GB" dirty="0" smtClean="0"/>
              <a:t>; </a:t>
            </a:r>
            <a:r>
              <a:rPr lang="en-GB" dirty="0" smtClean="0">
                <a:hlinkClick r:id="rId4"/>
              </a:rPr>
              <a:t>Wielicki et al. (2002) Science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028384" y="3573016"/>
            <a:ext cx="936104" cy="0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48349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6156176" y="1124744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20°N to 20°S</a:t>
            </a:r>
          </a:p>
        </p:txBody>
      </p:sp>
    </p:spTree>
    <p:extLst>
      <p:ext uri="{BB962C8B-B14F-4D97-AF65-F5344CB8AC3E}">
        <p14:creationId xmlns:p14="http://schemas.microsoft.com/office/powerpoint/2010/main" val="19758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4"/>
          <a:stretch/>
        </p:blipFill>
        <p:spPr bwMode="auto">
          <a:xfrm>
            <a:off x="251520" y="456991"/>
            <a:ext cx="7344816" cy="62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760090"/>
            <a:ext cx="21602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en-GB" sz="2400" b="1" dirty="0" err="1" smtClean="0">
                <a:solidFill>
                  <a:srgbClr val="FF0000"/>
                </a:solidFill>
                <a:latin typeface="+mn-lt"/>
              </a:rPr>
              <a:t>ve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 RF trend</a:t>
            </a:r>
          </a:p>
          <a:p>
            <a:pPr algn="l"/>
            <a:r>
              <a:rPr lang="en-GB" sz="2400" b="1" dirty="0" smtClean="0">
                <a:latin typeface="+mn-lt"/>
              </a:rPr>
              <a:t>    </a:t>
            </a:r>
            <a:r>
              <a:rPr lang="en-GB" sz="2400" b="1" dirty="0" smtClean="0">
                <a:solidFill>
                  <a:srgbClr val="00FFFF"/>
                </a:solidFill>
                <a:latin typeface="+mn-lt"/>
              </a:rPr>
              <a:t>0 RF trend</a:t>
            </a:r>
          </a:p>
          <a:p>
            <a:pPr algn="l"/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ve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RF trend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754809"/>
            <a:ext cx="18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 smtClean="0">
                <a:solidFill>
                  <a:srgbClr val="66FF33"/>
                </a:solidFill>
                <a:latin typeface="+mn-lt"/>
              </a:rPr>
              <a:t>Use AR5 RF </a:t>
            </a:r>
            <a:endParaRPr lang="en-GB" sz="2400" b="1" dirty="0">
              <a:solidFill>
                <a:srgbClr val="66FF33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548680"/>
            <a:ext cx="1547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Analysis using simple energy balance model</a:t>
            </a:r>
            <a:endParaRPr lang="en-GB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596336" y="3754809"/>
            <a:ext cx="1080120" cy="68230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96336" y="4437112"/>
            <a:ext cx="1080120" cy="10801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118648" y="4216474"/>
            <a:ext cx="0" cy="5617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8100392" y="3515283"/>
            <a:ext cx="0" cy="5617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344816" y="3140968"/>
            <a:ext cx="154766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N=</a:t>
            </a:r>
            <a:r>
              <a:rPr lang="el-GR" sz="2000" b="1" dirty="0" smtClean="0"/>
              <a:t>Δ</a:t>
            </a:r>
            <a:r>
              <a:rPr lang="en-GB" sz="2000" b="1" dirty="0" smtClean="0"/>
              <a:t>F–Y</a:t>
            </a:r>
            <a:r>
              <a:rPr lang="el-GR" sz="2000" b="1" dirty="0" smtClean="0"/>
              <a:t>Δ</a:t>
            </a:r>
            <a:r>
              <a:rPr lang="en-GB" sz="2000" b="1" dirty="0" smtClean="0"/>
              <a:t>T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64388" y="4005064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107504" y="153762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ΔT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16248" y="459619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6205" y="403180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Δ</a:t>
            </a:r>
            <a:r>
              <a:rPr lang="en-GB" b="1" dirty="0"/>
              <a:t>T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632668" y="5003884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Δ</a:t>
            </a:r>
            <a:r>
              <a:rPr lang="en-GB" b="1" dirty="0" smtClean="0">
                <a:solidFill>
                  <a:schemeClr val="bg1"/>
                </a:solidFill>
              </a:rPr>
              <a:t>T</a:t>
            </a:r>
            <a:r>
              <a:rPr lang="en-GB" b="1" baseline="-25000" dirty="0" smtClean="0">
                <a:solidFill>
                  <a:schemeClr val="bg1"/>
                </a:solidFill>
              </a:rPr>
              <a:t>d</a:t>
            </a:r>
            <a:endParaRPr lang="en-GB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Combined CERES/Argo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Incoming Solar: SORCE Level 3 V10</a:t>
            </a:r>
          </a:p>
          <a:p>
            <a:r>
              <a:rPr lang="en-GB" sz="2400" dirty="0" smtClean="0"/>
              <a:t>Reflected Shortwave/Outgoing </a:t>
            </a:r>
            <a:r>
              <a:rPr lang="en-GB" sz="2400" dirty="0" err="1" smtClean="0"/>
              <a:t>Longwave</a:t>
            </a:r>
            <a:r>
              <a:rPr lang="en-GB" sz="2400" dirty="0" smtClean="0"/>
              <a:t> from EBAF </a:t>
            </a:r>
          </a:p>
          <a:p>
            <a:pPr lvl="1"/>
            <a:r>
              <a:rPr lang="en-GB" sz="2000" dirty="0" smtClean="0"/>
              <a:t>(v2.6r </a:t>
            </a:r>
            <a:r>
              <a:rPr lang="en-GB" sz="2000" dirty="0" smtClean="0">
                <a:sym typeface="Wingdings" panose="05000000000000000000" pitchFamily="2" charset="2"/>
              </a:rPr>
              <a:t> v2.8  V3…)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Added errors in quadrature to give </a:t>
            </a:r>
            <a:r>
              <a:rPr lang="en-GB" sz="2400" dirty="0">
                <a:sym typeface="Wingdings" panose="05000000000000000000" pitchFamily="2" charset="2"/>
              </a:rPr>
              <a:t>± </a:t>
            </a:r>
            <a:r>
              <a:rPr lang="en-GB" sz="2400" dirty="0" smtClean="0">
                <a:sym typeface="Wingdings" panose="05000000000000000000" pitchFamily="2" charset="2"/>
              </a:rPr>
              <a:t>0.43 Wm</a:t>
            </a:r>
            <a:r>
              <a:rPr lang="en-GB" sz="2400" baseline="30000" dirty="0" smtClean="0">
                <a:sym typeface="Wingdings" panose="05000000000000000000" pitchFamily="2" charset="2"/>
              </a:rPr>
              <a:t>-2</a:t>
            </a:r>
          </a:p>
          <a:p>
            <a:pPr lvl="1"/>
            <a:r>
              <a:rPr lang="en-GB" sz="2000" dirty="0">
                <a:sym typeface="Wingdings" panose="05000000000000000000" pitchFamily="2" charset="2"/>
              </a:rPr>
              <a:t>Argo 0-2000m </a:t>
            </a:r>
            <a:r>
              <a:rPr lang="en-GB" sz="2000" dirty="0" err="1">
                <a:sym typeface="Wingdings" panose="05000000000000000000" pitchFamily="2" charset="2"/>
              </a:rPr>
              <a:t>dOHCA</a:t>
            </a:r>
            <a:r>
              <a:rPr lang="en-GB" sz="2000" dirty="0">
                <a:sym typeface="Wingdings" panose="05000000000000000000" pitchFamily="2" charset="2"/>
              </a:rPr>
              <a:t>/</a:t>
            </a:r>
            <a:r>
              <a:rPr lang="en-GB" sz="2000" dirty="0" err="1">
                <a:sym typeface="Wingdings" panose="05000000000000000000" pitchFamily="2" charset="2"/>
              </a:rPr>
              <a:t>dt</a:t>
            </a:r>
            <a:r>
              <a:rPr lang="en-GB" sz="2000" dirty="0">
                <a:sym typeface="Wingdings" panose="05000000000000000000" pitchFamily="2" charset="2"/>
              </a:rPr>
              <a:t> = 0.47 ± 0.38 Wm</a:t>
            </a:r>
            <a:r>
              <a:rPr lang="en-GB" sz="2000" baseline="30000" dirty="0">
                <a:sym typeface="Wingdings" panose="05000000000000000000" pitchFamily="2" charset="2"/>
              </a:rPr>
              <a:t>-2 </a:t>
            </a:r>
            <a:r>
              <a:rPr lang="en-GB" sz="2000" dirty="0"/>
              <a:t>(2005-2010)</a:t>
            </a:r>
          </a:p>
          <a:p>
            <a:pPr lvl="1"/>
            <a:r>
              <a:rPr lang="en-GB" sz="2000" dirty="0"/>
              <a:t>&gt;2000m ~ 0.07 </a:t>
            </a:r>
            <a:r>
              <a:rPr lang="en-GB" sz="2000" dirty="0">
                <a:sym typeface="Wingdings" panose="05000000000000000000" pitchFamily="2" charset="2"/>
              </a:rPr>
              <a:t>± 0.05 Wm</a:t>
            </a:r>
            <a:r>
              <a:rPr lang="en-GB" sz="2000" baseline="30000" dirty="0">
                <a:sym typeface="Wingdings" panose="05000000000000000000" pitchFamily="2" charset="2"/>
              </a:rPr>
              <a:t>-2</a:t>
            </a:r>
          </a:p>
          <a:p>
            <a:pPr lvl="1"/>
            <a:r>
              <a:rPr lang="en-GB" sz="2000" dirty="0">
                <a:sym typeface="Wingdings" panose="05000000000000000000" pitchFamily="2" charset="2"/>
              </a:rPr>
              <a:t>Heating/melting ice, heating land/</a:t>
            </a:r>
            <a:r>
              <a:rPr lang="en-GB" sz="2000" dirty="0" err="1">
                <a:sym typeface="Wingdings" panose="05000000000000000000" pitchFamily="2" charset="2"/>
              </a:rPr>
              <a:t>atmos</a:t>
            </a:r>
            <a:r>
              <a:rPr lang="en-GB" sz="2000" dirty="0">
                <a:sym typeface="Wingdings" panose="05000000000000000000" pitchFamily="2" charset="2"/>
              </a:rPr>
              <a:t> ~ 0.04 ± 0.02 Wm</a:t>
            </a:r>
            <a:r>
              <a:rPr lang="en-GB" sz="2000" baseline="30000" dirty="0">
                <a:sym typeface="Wingdings" panose="05000000000000000000" pitchFamily="2" charset="2"/>
              </a:rPr>
              <a:t>-2</a:t>
            </a:r>
          </a:p>
          <a:p>
            <a:pPr lvl="1"/>
            <a:r>
              <a:rPr lang="en-GB" sz="2000" dirty="0"/>
              <a:t>CERES standard error </a:t>
            </a:r>
            <a:r>
              <a:rPr lang="en-GB" sz="2000" dirty="0">
                <a:sym typeface="Wingdings" panose="05000000000000000000" pitchFamily="2" charset="2"/>
              </a:rPr>
              <a:t>± 0.2 </a:t>
            </a:r>
            <a:r>
              <a:rPr lang="en-GB" sz="2000" dirty="0" smtClean="0">
                <a:sym typeface="Wingdings" panose="05000000000000000000" pitchFamily="2" charset="2"/>
              </a:rPr>
              <a:t>Wm</a:t>
            </a:r>
            <a:r>
              <a:rPr lang="en-GB" sz="2000" baseline="30000" dirty="0" smtClean="0">
                <a:sym typeface="Wingdings" panose="05000000000000000000" pitchFamily="2" charset="2"/>
              </a:rPr>
              <a:t>-2</a:t>
            </a:r>
            <a:endParaRPr lang="en-GB" sz="2400" baseline="30000" dirty="0">
              <a:sym typeface="Wingdings" panose="05000000000000000000" pitchFamily="2" charset="2"/>
            </a:endParaRPr>
          </a:p>
          <a:p>
            <a:r>
              <a:rPr lang="en-GB" sz="2400" dirty="0" smtClean="0">
                <a:sym typeface="Wingdings" panose="05000000000000000000" pitchFamily="2" charset="2"/>
              </a:rPr>
              <a:t>Jan 2001-Dec 2010: 0.50 </a:t>
            </a:r>
            <a:r>
              <a:rPr lang="en-GB" sz="2400" dirty="0">
                <a:sym typeface="Wingdings" panose="05000000000000000000" pitchFamily="2" charset="2"/>
              </a:rPr>
              <a:t>± 0.43 </a:t>
            </a:r>
            <a:r>
              <a:rPr lang="en-GB" sz="2400" dirty="0" smtClean="0">
                <a:sym typeface="Wingdings" panose="05000000000000000000" pitchFamily="2" charset="2"/>
              </a:rPr>
              <a:t>Wm</a:t>
            </a:r>
            <a:r>
              <a:rPr lang="en-GB" sz="2400" baseline="30000" dirty="0" smtClean="0">
                <a:sym typeface="Wingdings" panose="05000000000000000000" pitchFamily="2" charset="2"/>
              </a:rPr>
              <a:t>-2  </a:t>
            </a:r>
            <a:r>
              <a:rPr lang="en-GB" sz="2400" dirty="0" smtClean="0">
                <a:sym typeface="Wingdings" panose="05000000000000000000" pitchFamily="2" charset="2"/>
              </a:rPr>
              <a:t>(EBAF V2.6r)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March 2000 – February 2013: 0.60 </a:t>
            </a:r>
            <a:r>
              <a:rPr lang="en-GB" sz="2400" dirty="0">
                <a:sym typeface="Wingdings" panose="05000000000000000000" pitchFamily="2" charset="2"/>
              </a:rPr>
              <a:t>± 0.43 </a:t>
            </a:r>
            <a:r>
              <a:rPr lang="en-GB" sz="2400" dirty="0" smtClean="0">
                <a:sym typeface="Wingdings" panose="05000000000000000000" pitchFamily="2" charset="2"/>
              </a:rPr>
              <a:t>Wm</a:t>
            </a:r>
            <a:r>
              <a:rPr lang="en-GB" sz="2400" baseline="30000" dirty="0" smtClean="0">
                <a:sym typeface="Wingdings" panose="05000000000000000000" pitchFamily="2" charset="2"/>
              </a:rPr>
              <a:t>-2</a:t>
            </a:r>
            <a:r>
              <a:rPr lang="en-GB" sz="2400" dirty="0" smtClean="0">
                <a:sym typeface="Wingdings" panose="05000000000000000000" pitchFamily="2" charset="2"/>
              </a:rPr>
              <a:t> (EBAF V2.8)</a:t>
            </a:r>
          </a:p>
          <a:p>
            <a:r>
              <a:rPr lang="en-GB" sz="2400">
                <a:sym typeface="Wingdings" panose="05000000000000000000" pitchFamily="2" charset="2"/>
              </a:rPr>
              <a:t>CERES scanner data: cloud mask  clear-sky fluxes; not possible for ERBS wide-field of view</a:t>
            </a: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2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568" y="274638"/>
            <a:ext cx="6499232" cy="850106"/>
          </a:xfrm>
        </p:spPr>
        <p:txBody>
          <a:bodyPr/>
          <a:lstStyle/>
          <a:p>
            <a:r>
              <a:rPr lang="en-GB" sz="36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</a:rPr>
              <a:t>Updated CERES </a:t>
            </a:r>
            <a:r>
              <a:rPr lang="en-GB" sz="36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satellite data</a:t>
            </a:r>
            <a:endParaRPr lang="en-GB" sz="3600" dirty="0">
              <a:solidFill>
                <a:srgbClr val="0B33B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91424"/>
            <a:ext cx="6048672" cy="535262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1406381"/>
            <a:ext cx="28083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Issues with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sampling, radiance to flux conversion, calibration,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etc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Correction for degradation of shortwave filter</a:t>
            </a:r>
          </a:p>
          <a:p>
            <a:pPr algn="l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Correction also improves physical consistency of  trends in daytime </a:t>
            </a:r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longwave</a:t>
            </a:r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Image: Terra Satell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87568" cy="1340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6344047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We used version CERES_EBAF-TOA_Ed2.6r; currently v2.8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 smtClean="0">
                <a:solidFill>
                  <a:srgbClr val="002060"/>
                </a:solidFill>
              </a:rPr>
              <a:t>Is the temperature record wrong or are computer models inaccurate?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655880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139952" y="2708920"/>
            <a:ext cx="1944216" cy="1080120"/>
          </a:xfrm>
          <a:prstGeom prst="ellipse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GB" sz="8600">
              <a:solidFill>
                <a:srgbClr val="FFFFFF"/>
              </a:solidFill>
              <a:latin typeface="Rdg Vesta" pitchFamily="50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228184" y="1628800"/>
            <a:ext cx="0" cy="16201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516216" y="1268760"/>
            <a:ext cx="2304256" cy="193899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</a:rPr>
              <a:t>Can comparisons tell us about how sensitive climate is to radiative forcing? e.g. </a:t>
            </a:r>
            <a:r>
              <a:rPr lang="en-GB" sz="2000" dirty="0" smtClean="0">
                <a:latin typeface="+mn-lt"/>
                <a:hlinkClick r:id="rId3"/>
              </a:rPr>
              <a:t>Otto et al. (2013) </a:t>
            </a:r>
            <a:r>
              <a:rPr lang="en-GB" dirty="0" smtClean="0">
                <a:latin typeface="+mn-lt"/>
                <a:hlinkClick r:id="rId3"/>
              </a:rPr>
              <a:t>Nature </a:t>
            </a:r>
            <a:r>
              <a:rPr lang="en-GB" dirty="0" err="1" smtClean="0">
                <a:latin typeface="+mn-lt"/>
                <a:hlinkClick r:id="rId3"/>
              </a:rPr>
              <a:t>Geosci</a:t>
            </a:r>
            <a:endParaRPr lang="en-GB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5040" y="3429000"/>
            <a:ext cx="2304256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</a:rPr>
              <a:t>Spatial infilling of data gaps influences trends in surface temperature (</a:t>
            </a:r>
            <a:r>
              <a:rPr lang="en-GB" sz="2000" dirty="0" err="1" smtClean="0">
                <a:latin typeface="+mn-lt"/>
                <a:hlinkClick r:id="rId4"/>
              </a:rPr>
              <a:t>Cowtan</a:t>
            </a:r>
            <a:r>
              <a:rPr lang="en-GB" sz="2000" dirty="0" smtClean="0">
                <a:latin typeface="+mn-lt"/>
                <a:hlinkClick r:id="rId4"/>
              </a:rPr>
              <a:t> </a:t>
            </a:r>
            <a:r>
              <a:rPr lang="en-GB" sz="2000" dirty="0">
                <a:latin typeface="+mn-lt"/>
                <a:hlinkClick r:id="rId4"/>
              </a:rPr>
              <a:t>&amp;</a:t>
            </a:r>
            <a:r>
              <a:rPr lang="en-GB" sz="2000" dirty="0" smtClean="0">
                <a:latin typeface="+mn-lt"/>
                <a:hlinkClick r:id="rId4"/>
              </a:rPr>
              <a:t> Way, 2013 QJRMS</a:t>
            </a:r>
            <a:r>
              <a:rPr lang="en-GB" sz="2000" dirty="0" smtClean="0">
                <a:latin typeface="+mn-lt"/>
              </a:rPr>
              <a:t>) and ocean heat content (</a:t>
            </a:r>
            <a:r>
              <a:rPr lang="en-GB" sz="2000" dirty="0" smtClean="0">
                <a:latin typeface="+mn-lt"/>
                <a:hlinkClick r:id="rId5"/>
              </a:rPr>
              <a:t>Lyman &amp; Johnson 2014 J. </a:t>
            </a:r>
            <a:r>
              <a:rPr lang="en-GB" sz="2000" dirty="0" err="1" smtClean="0">
                <a:latin typeface="+mn-lt"/>
                <a:hlinkClick r:id="rId5"/>
              </a:rPr>
              <a:t>Clim</a:t>
            </a:r>
            <a:r>
              <a:rPr lang="en-GB" sz="2000" dirty="0" smtClean="0">
                <a:latin typeface="+mn-lt"/>
                <a:hlinkClick r:id="rId5"/>
              </a:rPr>
              <a:t>.) </a:t>
            </a:r>
            <a:endParaRPr lang="en-GB" sz="20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5940152" y="3645024"/>
            <a:ext cx="574888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915817" y="4797152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Graph by </a:t>
            </a:r>
            <a:r>
              <a:rPr lang="en-GB" dirty="0" err="1" smtClean="0"/>
              <a:t>Chunlei</a:t>
            </a:r>
            <a:r>
              <a:rPr lang="en-GB" dirty="0" smtClean="0"/>
              <a:t> Liu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5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9" t="65641"/>
          <a:stretch/>
        </p:blipFill>
        <p:spPr>
          <a:xfrm>
            <a:off x="4716015" y="2594521"/>
            <a:ext cx="4101380" cy="3574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9" b="33873"/>
          <a:stretch/>
        </p:blipFill>
        <p:spPr>
          <a:xfrm>
            <a:off x="492549" y="356316"/>
            <a:ext cx="3575395" cy="5997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560" y="557808"/>
            <a:ext cx="4662239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002060"/>
                </a:solidFill>
              </a:rPr>
              <a:t>Changes in top of atmosphere radiative fluxes since 1985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916832" y="3255367"/>
            <a:ext cx="6336704" cy="46166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Absorbed Solar  (Wm</a:t>
            </a:r>
            <a:r>
              <a:rPr lang="en-GB" sz="2400" baseline="30000" dirty="0" smtClean="0">
                <a:latin typeface="+mn-lt"/>
              </a:rPr>
              <a:t>-2</a:t>
            </a:r>
            <a:r>
              <a:rPr lang="en-GB" sz="2400" dirty="0" smtClean="0">
                <a:latin typeface="+mn-lt"/>
              </a:rPr>
              <a:t>)  Outgoing </a:t>
            </a:r>
            <a:r>
              <a:rPr lang="en-GB" sz="2400" dirty="0" err="1" smtClean="0">
                <a:latin typeface="+mn-lt"/>
              </a:rPr>
              <a:t>Longwave</a:t>
            </a:r>
            <a:endParaRPr lang="en-GB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2132856"/>
            <a:ext cx="410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Net Imbalance Anomaly (Wm</a:t>
            </a:r>
            <a:r>
              <a:rPr lang="en-GB" sz="2400" baseline="30000" dirty="0" smtClean="0">
                <a:latin typeface="+mn-lt"/>
              </a:rPr>
              <a:t>-2</a:t>
            </a:r>
            <a:r>
              <a:rPr lang="en-GB" sz="2400" dirty="0" smtClean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95936" y="3717032"/>
            <a:ext cx="720080" cy="100811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995936" y="2363688"/>
            <a:ext cx="720080" cy="105890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139953" y="6197242"/>
            <a:ext cx="467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Research in </a:t>
            </a:r>
            <a:r>
              <a:rPr lang="en-GB" sz="2000" dirty="0" smtClean="0">
                <a:latin typeface="+mn-lt"/>
                <a:hlinkClick r:id="rId3"/>
              </a:rPr>
              <a:t>DEEP-C project </a:t>
            </a:r>
            <a:r>
              <a:rPr lang="en-GB" sz="2000" dirty="0" smtClean="0">
                <a:latin typeface="+mn-lt"/>
              </a:rPr>
              <a:t>at Reading…</a:t>
            </a:r>
            <a:endParaRPr lang="en-GB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1463" y="5651956"/>
            <a:ext cx="145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Chunlei</a:t>
            </a:r>
            <a:r>
              <a:rPr lang="en-GB" dirty="0" smtClean="0"/>
              <a:t> Liu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journals.ametsoc.org/na101/home/literatum/publisher/ams/journals/content/clim/2006/15200442-19.16/jcli3838.1/production/images/large/i1520-0442-19-16-4028-f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7570"/>
            <a:ext cx="5472608" cy="378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48691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Wong et al. (2006) J </a:t>
            </a:r>
            <a:r>
              <a:rPr lang="en-GB" dirty="0" err="1" smtClean="0">
                <a:hlinkClick r:id="rId3"/>
              </a:rPr>
              <a:t>Clim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4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30" y="701824"/>
            <a:ext cx="3973654" cy="11430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At what rate is Earth </a:t>
            </a:r>
            <a:r>
              <a:rPr lang="en-GB" dirty="0" smtClean="0">
                <a:solidFill>
                  <a:srgbClr val="002060"/>
                </a:solidFill>
              </a:rPr>
              <a:t>heating?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92994"/>
            <a:ext cx="6912768" cy="31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8783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hlinkClick r:id="rId3"/>
              </a:rPr>
              <a:t>Trenberth et al. (2014) J </a:t>
            </a:r>
            <a:r>
              <a:rPr lang="en-GB" sz="2000" dirty="0" err="1" smtClean="0">
                <a:hlinkClick r:id="rId3"/>
              </a:rPr>
              <a:t>Clim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59" y="476672"/>
            <a:ext cx="3946706" cy="2808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5113" y="2132856"/>
            <a:ext cx="182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aseline="30000" dirty="0" smtClean="0">
                <a:latin typeface="+mn-lt"/>
              </a:rPr>
              <a:t>o</a:t>
            </a:r>
            <a:r>
              <a:rPr lang="en-GB" sz="2400" dirty="0" smtClean="0">
                <a:latin typeface="+mn-lt"/>
              </a:rPr>
              <a:t>C Surface Temperature</a:t>
            </a:r>
            <a:endParaRPr lang="en-GB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4365104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Upper ocean (Wm</a:t>
            </a:r>
            <a:r>
              <a:rPr lang="en-GB" sz="2400" baseline="30000" dirty="0" smtClean="0">
                <a:latin typeface="+mn-lt"/>
              </a:rPr>
              <a:t>-2</a:t>
            </a:r>
            <a:r>
              <a:rPr lang="en-GB" sz="2400" dirty="0" smtClean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0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8" r="48491" b="5425"/>
          <a:stretch/>
        </p:blipFill>
        <p:spPr>
          <a:xfrm>
            <a:off x="3779912" y="3312160"/>
            <a:ext cx="4896544" cy="273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1143000"/>
          </a:xfrm>
        </p:spPr>
        <p:txBody>
          <a:bodyPr/>
          <a:lstStyle/>
          <a:p>
            <a:r>
              <a:rPr lang="en-GB" sz="32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</a:rPr>
              <a:t>Combining Earth Radiation Budget data </a:t>
            </a:r>
            <a:br>
              <a:rPr lang="en-GB" sz="32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2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</a:rPr>
              <a:t>and Ocean Heat Content measurements</a:t>
            </a:r>
            <a:endParaRPr lang="en-GB" sz="3200" dirty="0">
              <a:solidFill>
                <a:srgbClr val="0B33B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3384376" cy="4637112"/>
          </a:xfrm>
        </p:spPr>
        <p:txBody>
          <a:bodyPr/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Tie 10-year CERES record with SORCE TSI and ARGO-estimated heating rate 2005-2010 +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minor additional storage terms</a:t>
            </a: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Variability relating to ENSO reproduced by CERES and ERA Interim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Updated estimate of net energy imbalance 2000/03-2013/03: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0.60±0.43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Wm</a:t>
            </a:r>
            <a:r>
              <a:rPr lang="en-US" sz="2400" b="1" baseline="30000" dirty="0" smtClean="0">
                <a:latin typeface="Calibri" pitchFamily="34" charset="0"/>
                <a:cs typeface="Calibri" pitchFamily="34" charset="0"/>
              </a:rPr>
              <a:t>–2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6165304"/>
            <a:ext cx="7848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Loeb et al. (2012) Nat. Geosci.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See also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Hansen et al. (2011) ACP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14574" b="10123"/>
          <a:stretch/>
        </p:blipFill>
        <p:spPr>
          <a:xfrm>
            <a:off x="4233122" y="1340768"/>
            <a:ext cx="3888432" cy="2232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529" y="5157192"/>
            <a:ext cx="208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</a:rPr>
              <a:t>unpublished</a:t>
            </a:r>
            <a:endParaRPr lang="en-GB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1234" y="1340768"/>
            <a:ext cx="2670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Arial" pitchFamily="34" charset="0"/>
                <a:cs typeface="Arial" pitchFamily="34" charset="0"/>
                <a:hlinkClick r:id="rId4"/>
              </a:rPr>
              <a:t>Loeb et al. (2012) Nat. </a:t>
            </a:r>
            <a:r>
              <a:rPr lang="en-GB" sz="1400" dirty="0" err="1">
                <a:latin typeface="Arial" pitchFamily="34" charset="0"/>
                <a:cs typeface="Arial" pitchFamily="34" charset="0"/>
                <a:hlinkClick r:id="rId4"/>
              </a:rPr>
              <a:t>Geosci</a:t>
            </a:r>
            <a:r>
              <a:rPr lang="en-GB" sz="1400" dirty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endParaRPr lang="en-GB" sz="1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4" y="1361386"/>
            <a:ext cx="890843" cy="127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Image: Terra Satelli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72431"/>
            <a:ext cx="1791559" cy="1098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3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en-GB" sz="4000" dirty="0" smtClean="0"/>
              <a:t>Reconstructing global radiative fluxes prior to 2000</a:t>
            </a:r>
            <a:endParaRPr lang="en-GB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63" y="1772816"/>
            <a:ext cx="56052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70" y="4820593"/>
            <a:ext cx="3682357" cy="16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4711"/>
            <a:ext cx="3619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691680" y="3501008"/>
            <a:ext cx="657622" cy="152668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538764" y="3333923"/>
            <a:ext cx="1321268" cy="169376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13" idx="3"/>
          </p:cNvCxnSpPr>
          <p:nvPr/>
        </p:nvCxnSpPr>
        <p:spPr bwMode="auto">
          <a:xfrm flipH="1">
            <a:off x="4644008" y="5633065"/>
            <a:ext cx="1080120" cy="17945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7584" y="1556792"/>
            <a:ext cx="304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ERBS/CERES variability</a:t>
            </a:r>
            <a:endParaRPr lang="en-GB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1743199"/>
            <a:ext cx="41764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CERES monthly climatology</a:t>
            </a:r>
            <a:endParaRPr lang="en-GB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440749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ERA Interim spatial anomalies</a:t>
            </a:r>
            <a:endParaRPr lang="en-GB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027692"/>
            <a:ext cx="42484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Combine CERES/ARGO accuracy, ERBS WFOV stability and reanalysis circulation patterns to reconstruct radiative fluxes</a:t>
            </a:r>
            <a:endParaRPr lang="en-GB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3429000"/>
            <a:ext cx="150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rgbClr val="66FF33"/>
                </a:solidFill>
                <a:latin typeface="+mn-lt"/>
              </a:rPr>
              <a:t>ERBS WFOV</a:t>
            </a:r>
          </a:p>
          <a:p>
            <a:pPr algn="l"/>
            <a:r>
              <a:rPr lang="en-GB" b="1" dirty="0" smtClean="0">
                <a:solidFill>
                  <a:srgbClr val="00FFFF"/>
                </a:solidFill>
                <a:latin typeface="+mn-lt"/>
              </a:rPr>
              <a:t>CERES</a:t>
            </a:r>
          </a:p>
          <a:p>
            <a:pPr algn="l"/>
            <a:r>
              <a:rPr lang="en-GB" b="1" dirty="0" smtClean="0">
                <a:solidFill>
                  <a:srgbClr val="A46202"/>
                </a:solidFill>
                <a:latin typeface="+mn-lt"/>
              </a:rPr>
              <a:t>ERA Interim</a:t>
            </a:r>
            <a:endParaRPr lang="en-GB" b="1" dirty="0">
              <a:solidFill>
                <a:srgbClr val="A4620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62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/>
      <p:bldP spid="13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</a:rPr>
              <a:t>Use reanalyses or models to bridge gaps in record (1993 and 1999/2000)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3816424" cy="4525963"/>
          </a:xfrm>
        </p:spPr>
        <p:txBody>
          <a:bodyPr/>
          <a:lstStyle/>
          <a:p>
            <a:r>
              <a:rPr lang="en-GB" sz="2800" dirty="0" smtClean="0"/>
              <a:t>ERA Interim trends suspect. Use model…</a:t>
            </a:r>
          </a:p>
          <a:p>
            <a:r>
              <a:rPr lang="en-GB" sz="2800" b="1" dirty="0" smtClean="0"/>
              <a:t>UPSCALE </a:t>
            </a:r>
            <a:r>
              <a:rPr lang="en-GB" sz="2800" dirty="0" smtClean="0"/>
              <a:t>simulations (obs. SST, sea ice </a:t>
            </a:r>
            <a:r>
              <a:rPr lang="en-GB" sz="2800" dirty="0"/>
              <a:t>&amp;</a:t>
            </a:r>
            <a:r>
              <a:rPr lang="en-GB" sz="2800" dirty="0" smtClean="0"/>
              <a:t> realistic radiative </a:t>
            </a:r>
            <a:r>
              <a:rPr lang="en-GB" sz="2800" dirty="0" err="1" smtClean="0"/>
              <a:t>forcings</a:t>
            </a:r>
            <a:r>
              <a:rPr lang="en-GB" sz="2800" dirty="0" smtClean="0"/>
              <a:t>) “</a:t>
            </a:r>
            <a:r>
              <a:rPr lang="en-GB" sz="2800" b="1" dirty="0" smtClean="0">
                <a:solidFill>
                  <a:srgbClr val="FF0000"/>
                </a:solidFill>
              </a:rPr>
              <a:t>OBS</a:t>
            </a:r>
            <a:r>
              <a:rPr lang="en-GB" sz="2800" b="1" baseline="-25000" dirty="0" smtClean="0">
                <a:solidFill>
                  <a:srgbClr val="FF0000"/>
                </a:solidFill>
              </a:rPr>
              <a:t>B</a:t>
            </a:r>
            <a:r>
              <a:rPr lang="en-GB" sz="2800" dirty="0" smtClean="0"/>
              <a:t>”</a:t>
            </a:r>
          </a:p>
          <a:p>
            <a:r>
              <a:rPr lang="en-GB" sz="2800" dirty="0" smtClean="0"/>
              <a:t>Net  less sensitive to method than OLR/ASR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40" y="2430624"/>
            <a:ext cx="4682331" cy="35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661899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Outgoing </a:t>
            </a:r>
            <a:r>
              <a:rPr lang="en-GB" sz="2400" dirty="0" err="1" smtClean="0">
                <a:latin typeface="+mn-lt"/>
              </a:rPr>
              <a:t>Longwave</a:t>
            </a:r>
            <a:r>
              <a:rPr lang="en-GB" sz="2400" dirty="0" smtClean="0">
                <a:latin typeface="+mn-lt"/>
              </a:rPr>
              <a:t> Radiation Anomalies (Wm</a:t>
            </a:r>
            <a:r>
              <a:rPr lang="en-GB" sz="2400" baseline="30000" dirty="0" smtClean="0">
                <a:latin typeface="+mn-lt"/>
              </a:rPr>
              <a:t>-2</a:t>
            </a:r>
            <a:r>
              <a:rPr lang="en-GB" sz="2400" dirty="0" smtClean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308304" y="5445224"/>
            <a:ext cx="396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280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9" t="65641" b="2822"/>
          <a:stretch/>
        </p:blipFill>
        <p:spPr>
          <a:xfrm>
            <a:off x="1187624" y="1127068"/>
            <a:ext cx="6837683" cy="54702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882188" y="841068"/>
            <a:ext cx="936000" cy="4321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43912" y="836712"/>
            <a:ext cx="1080000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23928" y="836712"/>
            <a:ext cx="1116000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40168" y="836712"/>
            <a:ext cx="1044000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84168" y="836712"/>
            <a:ext cx="1332000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76644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 smtClean="0">
                <a:latin typeface="+mn-lt"/>
              </a:rPr>
              <a:t>0.25  0.02   0.91   0.51</a:t>
            </a:r>
            <a:r>
              <a:rPr lang="en-GB" sz="3600" dirty="0">
                <a:latin typeface="+mn-lt"/>
              </a:rPr>
              <a:t> </a:t>
            </a:r>
            <a:r>
              <a:rPr lang="en-GB" sz="3600" dirty="0" smtClean="0">
                <a:latin typeface="+mn-lt"/>
              </a:rPr>
              <a:t>  0.55</a:t>
            </a:r>
            <a:endParaRPr lang="en-GB" sz="3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32011" y="3294112"/>
            <a:ext cx="6127947" cy="1143000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r>
              <a:rPr lang="en-GB" sz="2800" dirty="0"/>
              <a:t>Net Imbalance </a:t>
            </a:r>
            <a:r>
              <a:rPr lang="en-GB" sz="2800" u="sng" dirty="0"/>
              <a:t>Anomaly</a:t>
            </a:r>
            <a:r>
              <a:rPr lang="en-GB" sz="2800" dirty="0"/>
              <a:t> (Wm</a:t>
            </a:r>
            <a:r>
              <a:rPr lang="en-GB" sz="2800" baseline="30000" dirty="0"/>
              <a:t>-2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3" t="23784" r="2181" b="68635"/>
          <a:stretch/>
        </p:blipFill>
        <p:spPr>
          <a:xfrm>
            <a:off x="5605627" y="4634404"/>
            <a:ext cx="2109622" cy="13148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4695" y="323945"/>
            <a:ext cx="739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+mn-lt"/>
              </a:rPr>
              <a:t>Reconstructed Net Flux (Wm</a:t>
            </a:r>
            <a:r>
              <a:rPr lang="en-GB" sz="3200" baseline="30000" dirty="0" smtClean="0">
                <a:solidFill>
                  <a:srgbClr val="FF0000"/>
                </a:solidFill>
                <a:latin typeface="+mn-lt"/>
              </a:rPr>
              <a:t>-2</a:t>
            </a:r>
            <a:r>
              <a:rPr lang="en-GB" sz="3200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GB" sz="32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5220072" y="4057908"/>
            <a:ext cx="2664298" cy="1916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605627" y="4057908"/>
            <a:ext cx="227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  <a:latin typeface="+mn-lt"/>
              </a:rPr>
              <a:t>0.6 Wm</a:t>
            </a:r>
            <a:r>
              <a:rPr lang="en-GB" sz="2800" b="1" baseline="30000" dirty="0" smtClean="0">
                <a:solidFill>
                  <a:srgbClr val="00B050"/>
                </a:solidFill>
                <a:latin typeface="+mn-lt"/>
              </a:rPr>
              <a:t>-2</a:t>
            </a:r>
            <a:endParaRPr lang="en-GB" sz="2800" b="1" baseline="30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6" y="644404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also: </a:t>
            </a:r>
            <a:r>
              <a:rPr lang="en-GB" dirty="0" smtClean="0">
                <a:hlinkClick r:id="rId3"/>
              </a:rPr>
              <a:t>Wong et al. (2006) J </a:t>
            </a:r>
            <a:r>
              <a:rPr lang="en-GB" dirty="0" err="1" smtClean="0">
                <a:hlinkClick r:id="rId3"/>
              </a:rPr>
              <a:t>Clim</a:t>
            </a:r>
            <a:r>
              <a:rPr lang="en-GB" dirty="0" smtClean="0"/>
              <a:t>; </a:t>
            </a:r>
            <a:r>
              <a:rPr lang="en-GB" dirty="0" smtClean="0">
                <a:hlinkClick r:id="rId4"/>
              </a:rPr>
              <a:t>Wielicki et al. (2002) Science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3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84" y="83393"/>
            <a:ext cx="68580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19268"/>
            <a:ext cx="5688632" cy="9137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98160" y="3121804"/>
            <a:ext cx="1170384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n-lt"/>
              </a:rPr>
              <a:t>Wm</a:t>
            </a:r>
            <a:r>
              <a:rPr lang="en-GB" sz="2800" b="1" baseline="30000" dirty="0" smtClean="0">
                <a:latin typeface="+mn-lt"/>
              </a:rPr>
              <a:t>-2</a:t>
            </a:r>
            <a:endParaRPr lang="en-GB" sz="2800" b="1" baseline="30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131569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Outgoing </a:t>
            </a:r>
            <a:r>
              <a:rPr lang="en-GB" sz="2000" b="1" dirty="0" err="1" smtClean="0">
                <a:solidFill>
                  <a:srgbClr val="FF0000"/>
                </a:solidFill>
                <a:latin typeface="+mn-lt"/>
              </a:rPr>
              <a:t>Longwave</a:t>
            </a:r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 Radiation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92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66688"/>
            <a:ext cx="66484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19268"/>
            <a:ext cx="5688632" cy="9137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98160" y="3121804"/>
            <a:ext cx="1170384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n-lt"/>
              </a:rPr>
              <a:t>Wm</a:t>
            </a:r>
            <a:r>
              <a:rPr lang="en-GB" sz="2800" b="1" baseline="30000" dirty="0" smtClean="0">
                <a:latin typeface="+mn-lt"/>
              </a:rPr>
              <a:t>-2</a:t>
            </a:r>
            <a:endParaRPr lang="en-GB" sz="2800" b="1" baseline="30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131569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Absorbed Shortwave Radiation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4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81119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11190"/>
            <a:ext cx="6454790" cy="7778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512" y="131569"/>
            <a:ext cx="1547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NET Radiation</a:t>
            </a:r>
            <a:endParaRPr lang="en-GB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9648</TotalTime>
  <Words>862</Words>
  <Application>Microsoft Office PowerPoint</Application>
  <PresentationFormat>On-screen Show (4:3)</PresentationFormat>
  <Paragraphs>104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1_Default Design</vt:lpstr>
      <vt:lpstr>PowerPoint Presentation</vt:lpstr>
      <vt:lpstr>At what rate is Earth heating?</vt:lpstr>
      <vt:lpstr>Combining Earth Radiation Budget data  and Ocean Heat Content measurements</vt:lpstr>
      <vt:lpstr>Reconstructing global radiative fluxes prior to 2000</vt:lpstr>
      <vt:lpstr>Use reanalyses or models to bridge gaps in record (1993 and 1999/2000)</vt:lpstr>
      <vt:lpstr>Net Imbalance Anomaly (Wm-2)</vt:lpstr>
      <vt:lpstr>PowerPoint Presentation</vt:lpstr>
      <vt:lpstr>PowerPoint Presentation</vt:lpstr>
      <vt:lpstr>PowerPoint Presentation</vt:lpstr>
      <vt:lpstr>Preliminary results</vt:lpstr>
      <vt:lpstr>Estimates of Surface Flux</vt:lpstr>
      <vt:lpstr>PowerPoint Presentation</vt:lpstr>
      <vt:lpstr>Earth Radiation Budget Satellite Data</vt:lpstr>
      <vt:lpstr>PowerPoint Presentation</vt:lpstr>
      <vt:lpstr>Combined CERES/Argo data</vt:lpstr>
      <vt:lpstr>Updated CERES satellite data</vt:lpstr>
      <vt:lpstr>Is the temperature record wrong or are computer models inaccurate?</vt:lpstr>
      <vt:lpstr>Changes in top of atmosphere radiative fluxes since 1985</vt:lpstr>
      <vt:lpstr>PowerPoint Presentation</vt:lpstr>
    </vt:vector>
  </TitlesOfParts>
  <Company>ESSC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Hiatus meeting</dc:title>
  <dc:creator>Richard Philip Allan</dc:creator>
  <cp:lastModifiedBy>labuser</cp:lastModifiedBy>
  <cp:revision>1576</cp:revision>
  <cp:lastPrinted>2001-12-18T09:43:01Z</cp:lastPrinted>
  <dcterms:created xsi:type="dcterms:W3CDTF">2001-08-31T10:10:14Z</dcterms:created>
  <dcterms:modified xsi:type="dcterms:W3CDTF">2014-04-29T08:48:07Z</dcterms:modified>
</cp:coreProperties>
</file>